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84" r:id="rId3"/>
    <p:sldId id="300" r:id="rId4"/>
    <p:sldId id="305" r:id="rId5"/>
    <p:sldId id="306" r:id="rId6"/>
    <p:sldId id="307" r:id="rId7"/>
    <p:sldId id="308" r:id="rId8"/>
    <p:sldId id="299" r:id="rId9"/>
    <p:sldId id="309" r:id="rId10"/>
    <p:sldId id="311" r:id="rId11"/>
    <p:sldId id="310" r:id="rId12"/>
    <p:sldId id="312" r:id="rId13"/>
    <p:sldId id="313" r:id="rId14"/>
    <p:sldId id="314" r:id="rId15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17"/>
    </p:embeddedFont>
    <p:embeddedFont>
      <p:font typeface="Varela Round" panose="00000500000000000000" charset="-79"/>
      <p:regular r:id="rId18"/>
    </p:embeddedFont>
    <p:embeddedFont>
      <p:font typeface="Lucida Console" panose="020B0609040504020204" pitchFamily="49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51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970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855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10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18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6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25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26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88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4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01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–</a:t>
            </a:r>
            <a:br>
              <a:rPr lang="en-MY" dirty="0"/>
            </a:br>
            <a:r>
              <a:rPr lang="en-MY" dirty="0"/>
              <a:t>Java Configuration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Having one configuration class for all beans</a:t>
            </a:r>
            <a:endParaRPr lang="e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CB47F-C8D1-4471-8183-755634C27446}"/>
              </a:ext>
            </a:extLst>
          </p:cNvPr>
          <p:cNvSpPr/>
          <p:nvPr/>
        </p:nvSpPr>
        <p:spPr>
          <a:xfrm>
            <a:off x="177334" y="863959"/>
            <a:ext cx="5362229" cy="4154608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0" i="0" u="none" strike="noStrike" baseline="0" dirty="0">
              <a:ln>
                <a:noFill/>
              </a:ln>
              <a:solidFill>
                <a:srgbClr val="3F7F7F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	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  {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1" i="0" u="none" strike="noStrike" kern="1200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b="0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0" i="0" u="none" strike="noStrike" kern="1200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b="0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 </a:t>
            </a:r>
            <a:r>
              <a:rPr lang="en-US" b="0" i="0" u="none" strike="noStrike" kern="1200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b="0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 )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;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b="0" i="0" u="none" strike="noStrike" kern="1200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  { </a:t>
            </a:r>
            <a:r>
              <a:rPr lang="en-US" b="1" i="0" u="none" strike="noStrike" kern="1200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b="0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1" i="0" u="none" strike="noStrike" kern="1200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JdbcAccountRepository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 );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b="0" i="0" u="none" strike="noStrike" kern="1200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BasicDataSource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= new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BasicDataSource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dataSource.setDriverClassName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("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Arial" pitchFamily="34"/>
                <a:cs typeface="Arial" pitchFamily="34"/>
              </a:rPr>
              <a:t>org.postgresql.Driver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dataSource.setUrl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("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Arial" pitchFamily="34"/>
                <a:cs typeface="Arial" pitchFamily="34"/>
              </a:rPr>
              <a:t>jdbc:postgresql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Arial" pitchFamily="34"/>
                <a:cs typeface="Arial" pitchFamily="34"/>
              </a:rPr>
              <a:t>://localhost/transfer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" 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dataSource.setUsername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("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Arial" pitchFamily="34"/>
                <a:cs typeface="Arial" pitchFamily="34"/>
              </a:rPr>
              <a:t>transfer-app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dataSource.setPassword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Arial" pitchFamily="34"/>
                <a:cs typeface="Arial" pitchFamily="34"/>
              </a:rPr>
              <a:t>“secret45”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  <a:r>
              <a:rPr lang="en-US" b="1" i="0" u="none" strike="noStrike" kern="1200" baseline="0" dirty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b="0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b="0" i="0" u="none" strike="noStrike" kern="1200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b="0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CBBBE8-1328-4BC3-A440-122D8DC31C1E}"/>
              </a:ext>
            </a:extLst>
          </p:cNvPr>
          <p:cNvSpPr txBox="1">
            <a:spLocks/>
          </p:cNvSpPr>
          <p:nvPr/>
        </p:nvSpPr>
        <p:spPr>
          <a:xfrm>
            <a:off x="5740261" y="2075814"/>
            <a:ext cx="3138270" cy="14157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Having multiple beans inside one configuration file makes it difficult to decouple and test</a:t>
            </a:r>
          </a:p>
        </p:txBody>
      </p:sp>
    </p:spTree>
    <p:extLst>
      <p:ext uri="{BB962C8B-B14F-4D97-AF65-F5344CB8AC3E}">
        <p14:creationId xmlns:p14="http://schemas.microsoft.com/office/powerpoint/2010/main" val="414795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Multiple configuration classes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5A176E-1D0F-4A51-A26B-494F06DE58F6}"/>
              </a:ext>
            </a:extLst>
          </p:cNvPr>
          <p:cNvSpPr/>
          <p:nvPr/>
        </p:nvSpPr>
        <p:spPr>
          <a:xfrm>
            <a:off x="530874" y="3146252"/>
            <a:ext cx="3877200" cy="120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InfrastructureConfig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Lucida Console" pitchFamily="1"/>
                <a:cs typeface="Lucida Console" pitchFamily="1"/>
              </a:rPr>
              <a:t>}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EEB7C2-554F-4031-95DF-B7A334567B48}"/>
              </a:ext>
            </a:extLst>
          </p:cNvPr>
          <p:cNvSpPr/>
          <p:nvPr/>
        </p:nvSpPr>
        <p:spPr>
          <a:xfrm>
            <a:off x="1574153" y="1588532"/>
            <a:ext cx="6366240" cy="1393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{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, </a:t>
            </a:r>
            <a:r>
              <a:rPr lang="en-US" sz="1800" b="1" dirty="0" err="1">
                <a:latin typeface="Arial" pitchFamily="34"/>
                <a:ea typeface="ＭＳ Ｐゴシック" pitchFamily="50"/>
                <a:cs typeface="ＭＳ Ｐゴシック" pitchFamily="50"/>
              </a:rPr>
              <a:t>DB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}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...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5702FF-1D84-415D-9449-F373423B42ED}"/>
              </a:ext>
            </a:extLst>
          </p:cNvPr>
          <p:cNvSpPr/>
          <p:nvPr/>
        </p:nvSpPr>
        <p:spPr>
          <a:xfrm>
            <a:off x="4570074" y="3158852"/>
            <a:ext cx="4007520" cy="120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DBConfig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Lucida Console" pitchFamily="1"/>
                <a:cs typeface="Lucida Console" pitchFamily="1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49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Multiple configuration classes</a:t>
            </a:r>
            <a:endParaRPr lang="e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097D0E-35DB-4E34-A183-83E453AE93AE}"/>
              </a:ext>
            </a:extLst>
          </p:cNvPr>
          <p:cNvSpPr/>
          <p:nvPr/>
        </p:nvSpPr>
        <p:spPr>
          <a:xfrm>
            <a:off x="224151" y="980111"/>
            <a:ext cx="8051399" cy="23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JdbcAccountRepository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D4D2E4-18CC-49A3-89C4-323195544AC8}"/>
              </a:ext>
            </a:extLst>
          </p:cNvPr>
          <p:cNvSpPr/>
          <p:nvPr/>
        </p:nvSpPr>
        <p:spPr>
          <a:xfrm>
            <a:off x="1783311" y="2698031"/>
            <a:ext cx="6263999" cy="2308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InfrastructureConfig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DataSource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dataSource()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DataSource ds =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BasicDataSource();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E3F713-8BAF-4B0A-9760-3E6D7AAE5737}"/>
              </a:ext>
            </a:extLst>
          </p:cNvPr>
          <p:cNvCxnSpPr/>
          <p:nvPr/>
        </p:nvCxnSpPr>
        <p:spPr>
          <a:xfrm flipV="1">
            <a:off x="6125378" y="2335576"/>
            <a:ext cx="0" cy="1035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01E699-9CB4-4994-BF18-58D7E6536B7C}"/>
              </a:ext>
            </a:extLst>
          </p:cNvPr>
          <p:cNvSpPr txBox="1"/>
          <p:nvPr/>
        </p:nvSpPr>
        <p:spPr>
          <a:xfrm>
            <a:off x="6318445" y="2384463"/>
            <a:ext cx="1723625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Dependency injection using constructor</a:t>
            </a:r>
          </a:p>
        </p:txBody>
      </p:sp>
    </p:spTree>
    <p:extLst>
      <p:ext uri="{BB962C8B-B14F-4D97-AF65-F5344CB8AC3E}">
        <p14:creationId xmlns:p14="http://schemas.microsoft.com/office/powerpoint/2010/main" val="329611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Scopes for creating beans</a:t>
            </a:r>
            <a:endParaRPr lang="e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B4B17F-6737-430A-8276-7A56A3687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52886"/>
              </p:ext>
            </p:extLst>
          </p:nvPr>
        </p:nvGraphicFramePr>
        <p:xfrm>
          <a:off x="457200" y="1306364"/>
          <a:ext cx="8229599" cy="3731036"/>
        </p:xfrm>
        <a:graphic>
          <a:graphicData uri="http://schemas.openxmlformats.org/drawingml/2006/table">
            <a:tbl>
              <a:tblPr firstRow="1" bandRow="1"/>
              <a:tblGrid>
                <a:gridCol w="1804319">
                  <a:extLst>
                    <a:ext uri="{9D8B030D-6E8A-4147-A177-3AD203B41FA5}">
                      <a16:colId xmlns:a16="http://schemas.microsoft.com/office/drawing/2014/main" val="468974291"/>
                    </a:ext>
                  </a:extLst>
                </a:gridCol>
                <a:gridCol w="6425280">
                  <a:extLst>
                    <a:ext uri="{9D8B030D-6E8A-4147-A177-3AD203B41FA5}">
                      <a16:colId xmlns:a16="http://schemas.microsoft.com/office/drawing/2014/main" val="870625749"/>
                    </a:ext>
                  </a:extLst>
                </a:gridCol>
              </a:tblGrid>
              <a:tr h="8841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single instance is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59482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each time the bean is referenced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00767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once per user session (only inside web application)</a:t>
                      </a:r>
                      <a:endParaRPr lang="en-US" sz="2400" b="0" i="0" u="none" strike="noStrike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11638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once per request (only inside web application)</a:t>
                      </a:r>
                      <a:endParaRPr lang="en-US" sz="2400" b="0" i="0" u="none" strike="noStrike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9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07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What does singleton bean mean?</a:t>
            </a:r>
            <a:endParaRPr lang="e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097D0E-35DB-4E34-A183-83E453AE93AE}"/>
              </a:ext>
            </a:extLst>
          </p:cNvPr>
          <p:cNvSpPr/>
          <p:nvPr/>
        </p:nvSpPr>
        <p:spPr>
          <a:xfrm>
            <a:off x="224151" y="980111"/>
            <a:ext cx="8505179" cy="24967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  @Scope(“singleton”)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F3EB296-FDF8-4C1C-9713-5962F777A84E}"/>
              </a:ext>
            </a:extLst>
          </p:cNvPr>
          <p:cNvSpPr txBox="1">
            <a:spLocks/>
          </p:cNvSpPr>
          <p:nvPr/>
        </p:nvSpPr>
        <p:spPr>
          <a:xfrm>
            <a:off x="224151" y="3573169"/>
            <a:ext cx="8505179" cy="1169521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service1 =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service2 = 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pPr>
              <a:buNone/>
            </a:pPr>
            <a:r>
              <a:rPr lang="en-US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service1 == service2; </a:t>
            </a:r>
            <a:r>
              <a:rPr lang="en-US" sz="1800" dirty="0">
                <a:solidFill>
                  <a:srgbClr val="008080"/>
                </a:solidFill>
                <a:latin typeface="Arial" pitchFamily="34"/>
                <a:cs typeface="Arial" pitchFamily="34"/>
              </a:rPr>
              <a:t> // True – </a:t>
            </a:r>
            <a:r>
              <a:rPr lang="en-US" sz="1800" i="1" dirty="0">
                <a:solidFill>
                  <a:srgbClr val="008080"/>
                </a:solidFill>
                <a:latin typeface="Arial" pitchFamily="34"/>
                <a:cs typeface="Arial" pitchFamily="34"/>
              </a:rPr>
              <a:t>same</a:t>
            </a:r>
            <a:r>
              <a:rPr lang="en-US" sz="1800" dirty="0">
                <a:solidFill>
                  <a:srgbClr val="008080"/>
                </a:solidFill>
                <a:latin typeface="Arial" pitchFamily="34"/>
                <a:cs typeface="Arial" pitchFamily="34"/>
              </a:rPr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409120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How Spring works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C421F7-559F-4B9C-8CCF-A990A8553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78" y="935112"/>
            <a:ext cx="5350060" cy="39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5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Our Application Classes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EE1BC-31AE-4F31-80D9-BA12EE807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43" y="1063500"/>
            <a:ext cx="7161914" cy="37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2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Configuration Class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52171B-936C-4AC3-97B6-D1DB02ED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74" y="853429"/>
            <a:ext cx="6251944" cy="42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6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Using the Bean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97F92-E845-4BE7-869F-C8BBA5603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246890"/>
            <a:ext cx="80391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0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Accessing a Bean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60" y="1063500"/>
            <a:ext cx="8471880" cy="3677900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ApplicationContext</a:t>
            </a:r>
            <a:r>
              <a:rPr lang="en-US" sz="1800" dirty="0">
                <a:latin typeface="Arial" pitchFamily="34"/>
                <a:ea typeface="ＭＳ Ｐゴシック" pitchFamily="50"/>
              </a:rPr>
              <a:t> context = //acquire application context</a:t>
            </a:r>
          </a:p>
          <a:p>
            <a:endParaRPr lang="en-US" sz="2000" dirty="0"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we need to cast to the interface type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ts1 =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endParaRPr lang="en-US" sz="1800" dirty="0"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Using the type parameter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ts2 =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.</a:t>
            </a:r>
            <a:r>
              <a:rPr lang="en-US" sz="1800" b="1" dirty="0" err="1">
                <a:solidFill>
                  <a:srgbClr val="7F0055"/>
                </a:solidFill>
                <a:latin typeface="Arial" pitchFamily="34"/>
                <a:ea typeface="ＭＳ Ｐゴシック" pitchFamily="5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Assuming that service interface is cast by type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ts3 =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.</a:t>
            </a:r>
            <a:r>
              <a:rPr lang="en-US" sz="1800" b="1" dirty="0" err="1">
                <a:solidFill>
                  <a:srgbClr val="7F0055"/>
                </a:solidFill>
                <a:latin typeface="Arial" pitchFamily="34"/>
                <a:ea typeface="ＭＳ Ｐゴシック" pitchFamily="5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61734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Application context and its composition</a:t>
            </a:r>
            <a:endParaRPr lang="e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FF49AA-8547-461C-A2C1-E0AD579DD11C}"/>
              </a:ext>
            </a:extLst>
          </p:cNvPr>
          <p:cNvSpPr/>
          <p:nvPr/>
        </p:nvSpPr>
        <p:spPr>
          <a:xfrm>
            <a:off x="1722474" y="1605516"/>
            <a:ext cx="5263117" cy="2934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260FB-FD02-4EF5-A2B4-EEE36F557FD3}"/>
              </a:ext>
            </a:extLst>
          </p:cNvPr>
          <p:cNvSpPr txBox="1"/>
          <p:nvPr/>
        </p:nvSpPr>
        <p:spPr>
          <a:xfrm>
            <a:off x="3434316" y="1623999"/>
            <a:ext cx="227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Application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B74CD-5158-49FB-A891-D50F26F20317}"/>
              </a:ext>
            </a:extLst>
          </p:cNvPr>
          <p:cNvSpPr txBox="1"/>
          <p:nvPr/>
        </p:nvSpPr>
        <p:spPr>
          <a:xfrm>
            <a:off x="3248371" y="2141574"/>
            <a:ext cx="211043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TransferServiceImpl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A7770-C55E-47FA-AB74-01B7C86DCBCD}"/>
              </a:ext>
            </a:extLst>
          </p:cNvPr>
          <p:cNvSpPr txBox="1"/>
          <p:nvPr/>
        </p:nvSpPr>
        <p:spPr>
          <a:xfrm>
            <a:off x="3248371" y="2966926"/>
            <a:ext cx="211043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JdbcAccountRepository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EF7CF-7F60-4E6B-9034-A1DC985EEF55}"/>
              </a:ext>
            </a:extLst>
          </p:cNvPr>
          <p:cNvSpPr txBox="1"/>
          <p:nvPr/>
        </p:nvSpPr>
        <p:spPr>
          <a:xfrm>
            <a:off x="3248371" y="3816719"/>
            <a:ext cx="2110438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BasicDataSource</a:t>
            </a:r>
            <a:endParaRPr lang="en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4F5BA-6FFB-4C00-9B0F-A69CDC79077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03590" y="2449351"/>
            <a:ext cx="0" cy="5175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893BB0-6239-42BD-98A7-967CD9F32C0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303590" y="3274703"/>
            <a:ext cx="0" cy="54201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7A8452-9408-4872-BC25-854F0A5A42DA}"/>
              </a:ext>
            </a:extLst>
          </p:cNvPr>
          <p:cNvSpPr txBox="1"/>
          <p:nvPr/>
        </p:nvSpPr>
        <p:spPr>
          <a:xfrm>
            <a:off x="1906771" y="989962"/>
            <a:ext cx="550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Application context contains the bean and its dependencies</a:t>
            </a:r>
          </a:p>
        </p:txBody>
      </p:sp>
    </p:spTree>
    <p:extLst>
      <p:ext uri="{BB962C8B-B14F-4D97-AF65-F5344CB8AC3E}">
        <p14:creationId xmlns:p14="http://schemas.microsoft.com/office/powerpoint/2010/main" val="5117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Ways to create application context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26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Standalone application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Web application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Junit test cases</a:t>
            </a:r>
          </a:p>
        </p:txBody>
      </p:sp>
    </p:spTree>
    <p:extLst>
      <p:ext uri="{BB962C8B-B14F-4D97-AF65-F5344CB8AC3E}">
        <p14:creationId xmlns:p14="http://schemas.microsoft.com/office/powerpoint/2010/main" val="147445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Application context for unit test case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4A5AB9-23BE-46A2-A63F-855CC3EF72EE}"/>
              </a:ext>
            </a:extLst>
          </p:cNvPr>
          <p:cNvSpPr/>
          <p:nvPr/>
        </p:nvSpPr>
        <p:spPr>
          <a:xfrm>
            <a:off x="495360" y="939792"/>
            <a:ext cx="8153280" cy="38235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dirty="0" err="1"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UnitTestCase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private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TransferService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@Before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void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setUp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ApplicationContext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context =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SpringApplication.run</a:t>
            </a: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kern="1200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ApplicationConfig</a:t>
            </a:r>
            <a:r>
              <a:rPr lang="en-US" sz="1800" b="0" i="0" u="none" strike="noStrike" kern="1200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ial" pitchFamily="34"/>
                <a:cs typeface="Arial" pitchFamily="34"/>
              </a:rPr>
              <a:t>.</a:t>
            </a:r>
            <a:r>
              <a:rPr lang="en-US" sz="1800" b="1" i="0" u="none" strike="noStrike" kern="1200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333333"/>
                </a:solidFill>
                <a:latin typeface="Arial" pitchFamily="34"/>
                <a:ea typeface="Arial" pitchFamily="34"/>
                <a:cs typeface="Arial" pitchFamily="34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    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context.getBean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TransferService</a:t>
            </a:r>
            <a:r>
              <a:rPr lang="en-US" sz="1800" b="0" i="0" u="none" strike="noStrike" kern="1200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Arial" pitchFamily="34"/>
                <a:cs typeface="Arial" pitchFamily="34"/>
              </a:rPr>
              <a:t>.</a:t>
            </a:r>
            <a:r>
              <a:rPr lang="en-US" sz="1800" b="1" i="0" u="none" strike="noStrike" kern="1200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@Test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void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testGetBalance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service.getBalance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(new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AccountInfo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(“10000000”));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39471282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451</Words>
  <Application>Microsoft Office PowerPoint</Application>
  <PresentationFormat>On-screen Show (16:9)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Varela Round</vt:lpstr>
      <vt:lpstr>Lucida Console</vt:lpstr>
      <vt:lpstr>Calibri</vt:lpstr>
      <vt:lpstr>Iras template</vt:lpstr>
      <vt:lpstr>Spring – Java Configuration</vt:lpstr>
      <vt:lpstr>How Spring works</vt:lpstr>
      <vt:lpstr>Our Application Classes</vt:lpstr>
      <vt:lpstr>Configuration Class</vt:lpstr>
      <vt:lpstr>Using the Bean</vt:lpstr>
      <vt:lpstr>Accessing a Bean</vt:lpstr>
      <vt:lpstr>Application context and its composition</vt:lpstr>
      <vt:lpstr>Ways to create application context</vt:lpstr>
      <vt:lpstr>Application context for unit test case</vt:lpstr>
      <vt:lpstr>Having one configuration class for all beans</vt:lpstr>
      <vt:lpstr>Multiple configuration classes</vt:lpstr>
      <vt:lpstr>Multiple configuration classes</vt:lpstr>
      <vt:lpstr>Scopes for creating beans</vt:lpstr>
      <vt:lpstr>What does singleton bean mean?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Srinivasan Rengan</cp:lastModifiedBy>
  <cp:revision>183</cp:revision>
  <dcterms:modified xsi:type="dcterms:W3CDTF">2018-10-01T15:55:48Z</dcterms:modified>
</cp:coreProperties>
</file>