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31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ＭＳ Ｐゴシック" panose="020B0600070205080204" pitchFamily="34" charset="-128"/>
      <p:regular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Varela Round" panose="00000500000000000000" charset="-79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17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8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76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658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92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540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267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237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20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39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852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75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453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87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</a:t>
            </a:r>
            <a:br>
              <a:rPr lang="en-MY" dirty="0"/>
            </a:br>
            <a:r>
              <a:rPr lang="en-MY" dirty="0"/>
              <a:t>Unit Testing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Having an inner class for test configuration</a:t>
            </a:r>
            <a:endParaRPr lang="e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ADBB4-AEE2-4EB3-8028-00EB9BCE4D65}"/>
              </a:ext>
            </a:extLst>
          </p:cNvPr>
          <p:cNvSpPr txBox="1">
            <a:spLocks/>
          </p:cNvSpPr>
          <p:nvPr/>
        </p:nvSpPr>
        <p:spPr>
          <a:xfrm>
            <a:off x="498115" y="2420891"/>
            <a:ext cx="7408799" cy="952025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@</a:t>
            </a:r>
            <a:r>
              <a:rPr lang="en-GB" sz="1800" dirty="0" err="1">
                <a:solidFill>
                  <a:srgbClr val="666666"/>
                </a:solidFill>
                <a:latin typeface="Arial" pitchFamily="34"/>
                <a:cs typeface="Arial" pitchFamily="34"/>
              </a:rPr>
              <a:t>RunWith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(SpringJUnit4ClassRunner.</a:t>
            </a:r>
            <a:r>
              <a:rPr lang="en-GB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class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@</a:t>
            </a:r>
            <a:r>
              <a:rPr lang="en-GB" sz="1800" dirty="0" err="1">
                <a:solidFill>
                  <a:srgbClr val="666666"/>
                </a:solidFill>
                <a:latin typeface="Arial" pitchFamily="34"/>
                <a:cs typeface="Arial" pitchFamily="34"/>
              </a:rPr>
              <a:t>ContextConfiguration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({</a:t>
            </a:r>
            <a:r>
              <a:rPr lang="en-GB" sz="1800" dirty="0">
                <a:solidFill>
                  <a:srgbClr val="0000C0"/>
                </a:solidFill>
                <a:latin typeface="Arial" pitchFamily="34"/>
                <a:cs typeface="Arial" pitchFamily="34"/>
              </a:rPr>
              <a:t>“classpath:config-1.xml”, “file:db-config.xml”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})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public final class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TransferServiceTests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{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 … 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3F995F6-B52F-435E-B986-CDC9EE0043D6}"/>
              </a:ext>
            </a:extLst>
          </p:cNvPr>
          <p:cNvSpPr txBox="1">
            <a:spLocks/>
          </p:cNvSpPr>
          <p:nvPr/>
        </p:nvSpPr>
        <p:spPr>
          <a:xfrm>
            <a:off x="498115" y="3625811"/>
            <a:ext cx="6885000" cy="952025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@</a:t>
            </a:r>
            <a:r>
              <a:rPr lang="en-GB" sz="1800" dirty="0" err="1">
                <a:solidFill>
                  <a:srgbClr val="666666"/>
                </a:solidFill>
                <a:latin typeface="Arial" pitchFamily="34"/>
                <a:cs typeface="Arial" pitchFamily="34"/>
              </a:rPr>
              <a:t>RunWith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(SpringJUnit4ClassRunner.</a:t>
            </a:r>
            <a:r>
              <a:rPr lang="en-GB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class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@</a:t>
            </a:r>
            <a:r>
              <a:rPr lang="en-GB" sz="1800" dirty="0" err="1">
                <a:solidFill>
                  <a:srgbClr val="666666"/>
                </a:solidFill>
                <a:latin typeface="Arial" pitchFamily="34"/>
                <a:cs typeface="Arial" pitchFamily="34"/>
              </a:rPr>
              <a:t>ContextConfiguration</a:t>
            </a:r>
            <a:endParaRPr lang="en-GB" sz="1800" dirty="0">
              <a:solidFill>
                <a:srgbClr val="666666"/>
              </a:solidFill>
              <a:latin typeface="Arial" pitchFamily="34"/>
              <a:cs typeface="Arial" pitchFamily="34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public class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TransferServiceTests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{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 … 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}</a:t>
            </a: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4A6160A6-DBC1-4FAD-9D08-89DC2C7D63F8}"/>
              </a:ext>
            </a:extLst>
          </p:cNvPr>
          <p:cNvSpPr/>
          <p:nvPr/>
        </p:nvSpPr>
        <p:spPr>
          <a:xfrm>
            <a:off x="2877715" y="4136651"/>
            <a:ext cx="1093320" cy="739440"/>
          </a:xfrm>
          <a:prstGeom prst="line">
            <a:avLst/>
          </a:prstGeom>
          <a:noFill/>
          <a:ln w="9360">
            <a:solidFill>
              <a:srgbClr val="8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D1B00C97-E785-48CA-8BA8-7DD4B3AFDD33}"/>
              </a:ext>
            </a:extLst>
          </p:cNvPr>
          <p:cNvSpPr/>
          <p:nvPr/>
        </p:nvSpPr>
        <p:spPr>
          <a:xfrm>
            <a:off x="3971035" y="4652171"/>
            <a:ext cx="5033160" cy="353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8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Loads </a:t>
            </a:r>
            <a:r>
              <a:rPr lang="en-US" sz="1700" b="0" i="0" u="none" strike="noStrike" baseline="0">
                <a:ln>
                  <a:noFill/>
                </a:ln>
                <a:solidFill>
                  <a:srgbClr val="8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TransferServiceTests-context.xml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37D98B-89D2-4DAE-91D0-C176C377A055}"/>
              </a:ext>
            </a:extLst>
          </p:cNvPr>
          <p:cNvSpPr txBox="1">
            <a:spLocks/>
          </p:cNvSpPr>
          <p:nvPr/>
        </p:nvSpPr>
        <p:spPr>
          <a:xfrm>
            <a:off x="498115" y="1177451"/>
            <a:ext cx="7375319" cy="952025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@</a:t>
            </a:r>
            <a:r>
              <a:rPr lang="en-GB" sz="1800" dirty="0" err="1">
                <a:solidFill>
                  <a:srgbClr val="666666"/>
                </a:solidFill>
                <a:latin typeface="Arial" pitchFamily="34"/>
                <a:cs typeface="Arial" pitchFamily="34"/>
              </a:rPr>
              <a:t>RunWith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(SpringJUnit4ClassRunner.</a:t>
            </a:r>
            <a:r>
              <a:rPr lang="en-GB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class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@</a:t>
            </a:r>
            <a:r>
              <a:rPr lang="en-GB" sz="1800" dirty="0" err="1">
                <a:solidFill>
                  <a:srgbClr val="666666"/>
                </a:solidFill>
                <a:latin typeface="Arial" pitchFamily="34"/>
                <a:cs typeface="Arial" pitchFamily="34"/>
              </a:rPr>
              <a:t>ContextConfiguration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(</a:t>
            </a:r>
            <a:r>
              <a:rPr lang="en-GB" sz="1800" dirty="0">
                <a:solidFill>
                  <a:srgbClr val="0000C0"/>
                </a:solidFill>
                <a:latin typeface="Arial" pitchFamily="34"/>
                <a:cs typeface="Arial" pitchFamily="34"/>
              </a:rPr>
              <a:t>“</a:t>
            </a:r>
            <a:r>
              <a:rPr lang="en-GB" sz="1800" dirty="0" err="1">
                <a:solidFill>
                  <a:srgbClr val="0000C0"/>
                </a:solidFill>
                <a:latin typeface="Arial" pitchFamily="34"/>
                <a:cs typeface="Arial" pitchFamily="34"/>
              </a:rPr>
              <a:t>classpath:com</a:t>
            </a:r>
            <a:r>
              <a:rPr lang="en-GB" sz="1800" dirty="0">
                <a:solidFill>
                  <a:srgbClr val="0000C0"/>
                </a:solidFill>
                <a:latin typeface="Arial" pitchFamily="34"/>
                <a:cs typeface="Arial" pitchFamily="34"/>
              </a:rPr>
              <a:t>/acme/system-test-config.xml”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public final class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TransferServiceTests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{</a:t>
            </a:r>
            <a:r>
              <a:rPr lang="en-GB" sz="1800" dirty="0">
                <a:solidFill>
                  <a:srgbClr val="666666"/>
                </a:solidFill>
                <a:latin typeface="Arial" pitchFamily="34"/>
                <a:cs typeface="Arial" pitchFamily="34"/>
              </a:rPr>
              <a:t> … 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58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Application context initialization</a:t>
            </a:r>
            <a:endParaRPr lang="en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D4B120-5557-4A53-B01A-E3F0DCDB9D32}"/>
              </a:ext>
            </a:extLst>
          </p:cNvPr>
          <p:cNvSpPr txBox="1">
            <a:spLocks/>
          </p:cNvSpPr>
          <p:nvPr/>
        </p:nvSpPr>
        <p:spPr>
          <a:xfrm>
            <a:off x="571500" y="1033973"/>
            <a:ext cx="8000999" cy="3922197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@</a:t>
            </a:r>
            <a:r>
              <a:rPr lang="en-GB" sz="1800" dirty="0" err="1">
                <a:solidFill>
                  <a:srgbClr val="666666"/>
                </a:solidFill>
              </a:rPr>
              <a:t>RunWith</a:t>
            </a:r>
            <a:r>
              <a:rPr lang="en-GB" sz="1800" dirty="0">
                <a:solidFill>
                  <a:srgbClr val="000000"/>
                </a:solidFill>
              </a:rPr>
              <a:t>(SpringJUnit4ClassRunner.</a:t>
            </a:r>
            <a:r>
              <a:rPr lang="en-GB" sz="1800" dirty="0">
                <a:solidFill>
                  <a:srgbClr val="7F0055"/>
                </a:solidFill>
              </a:rPr>
              <a:t>class</a:t>
            </a:r>
            <a:r>
              <a:rPr lang="en-GB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ts val="397"/>
              </a:spcBef>
              <a:spcAft>
                <a:spcPts val="850"/>
              </a:spcAft>
              <a:buNone/>
            </a:pPr>
            <a:r>
              <a:rPr lang="en-GB" sz="1800" kern="1200" dirty="0">
                <a:solidFill>
                  <a:srgbClr val="646464"/>
                </a:solidFill>
                <a:latin typeface="Arial" pitchFamily="34"/>
              </a:rPr>
              <a:t>@</a:t>
            </a:r>
            <a:r>
              <a:rPr lang="en-GB" sz="1800" kern="1200" dirty="0" err="1">
                <a:solidFill>
                  <a:srgbClr val="646464"/>
                </a:solidFill>
                <a:latin typeface="Arial" pitchFamily="34"/>
              </a:rPr>
              <a:t>ContextConfiguration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(classes=</a:t>
            </a:r>
            <a:r>
              <a:rPr lang="en-GB" sz="1800" kern="1200" dirty="0" err="1">
                <a:solidFill>
                  <a:srgbClr val="000000"/>
                </a:solidFill>
                <a:latin typeface="Arial" pitchFamily="34"/>
              </a:rPr>
              <a:t>SystemTestConfig.</a:t>
            </a:r>
            <a:r>
              <a:rPr lang="en-GB" sz="1800" kern="1200" dirty="0" err="1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)</a:t>
            </a:r>
          </a:p>
          <a:p>
            <a:pPr>
              <a:lnSpc>
                <a:spcPct val="80000"/>
              </a:lnSpc>
              <a:spcBef>
                <a:spcPts val="397"/>
              </a:spcBef>
              <a:spcAft>
                <a:spcPts val="850"/>
              </a:spcAft>
              <a:buNone/>
            </a:pPr>
            <a:r>
              <a:rPr lang="en-GB" sz="1800" dirty="0">
                <a:solidFill>
                  <a:srgbClr val="7F0055"/>
                </a:solidFill>
              </a:rPr>
              <a:t>public final class</a:t>
            </a:r>
            <a:r>
              <a:rPr lang="en-GB" sz="1800" dirty="0"/>
              <a:t> </a:t>
            </a:r>
            <a:r>
              <a:rPr lang="en-GB" sz="1800" dirty="0" err="1">
                <a:solidFill>
                  <a:srgbClr val="4C4C4C"/>
                </a:solidFill>
              </a:rPr>
              <a:t>Transfer</a:t>
            </a:r>
            <a:r>
              <a:rPr lang="en-GB" sz="1800" dirty="0" err="1">
                <a:solidFill>
                  <a:srgbClr val="4C4C4C"/>
                </a:solidFill>
                <a:cs typeface="Arial" pitchFamily="34"/>
              </a:rPr>
              <a:t>Service</a:t>
            </a:r>
            <a:r>
              <a:rPr lang="en-GB" sz="1800" dirty="0" err="1">
                <a:solidFill>
                  <a:srgbClr val="4C4C4C"/>
                </a:solidFill>
              </a:rPr>
              <a:t>Tests</a:t>
            </a:r>
            <a:r>
              <a:rPr lang="en-GB" sz="1800" dirty="0"/>
              <a:t>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    @</a:t>
            </a:r>
            <a:r>
              <a:rPr lang="en-GB" sz="1800" dirty="0" err="1">
                <a:solidFill>
                  <a:srgbClr val="666666"/>
                </a:solidFill>
              </a:rPr>
              <a:t>Autowired</a:t>
            </a:r>
            <a:endParaRPr lang="en-GB" sz="1800" dirty="0">
              <a:solidFill>
                <a:srgbClr val="666666"/>
              </a:solidFill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7F0055"/>
                </a:solidFill>
              </a:rPr>
              <a:t>    private</a:t>
            </a:r>
            <a:r>
              <a:rPr lang="en-GB" sz="1800" dirty="0"/>
              <a:t> </a:t>
            </a:r>
            <a:r>
              <a:rPr lang="en-GB" sz="1800" dirty="0" err="1"/>
              <a:t>TransferService</a:t>
            </a:r>
            <a:r>
              <a:rPr lang="en-GB" sz="1800" dirty="0"/>
              <a:t> </a:t>
            </a:r>
            <a:r>
              <a:rPr lang="en-GB" sz="1800" dirty="0" err="1">
                <a:solidFill>
                  <a:srgbClr val="0000C0"/>
                </a:solidFill>
              </a:rPr>
              <a:t>transferService</a:t>
            </a:r>
            <a:r>
              <a:rPr lang="en-GB" sz="1800" dirty="0"/>
              <a:t>;</a:t>
            </a:r>
          </a:p>
          <a:p>
            <a:pPr marL="342720" indent="-342720">
              <a:lnSpc>
                <a:spcPct val="80000"/>
              </a:lnSpc>
              <a:spcBef>
                <a:spcPts val="400"/>
              </a:spcBef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1800" dirty="0"/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    @Test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</a:t>
            </a:r>
            <a:r>
              <a:rPr lang="en-GB" sz="1800" dirty="0">
                <a:solidFill>
                  <a:srgbClr val="7F0055"/>
                </a:solidFill>
              </a:rPr>
              <a:t>public void </a:t>
            </a:r>
            <a:r>
              <a:rPr lang="en-GB" sz="1800" dirty="0" err="1"/>
              <a:t>successfulTransfer</a:t>
            </a:r>
            <a:r>
              <a:rPr lang="en-GB" sz="1800" dirty="0"/>
              <a:t>()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     ...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    @Test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</a:t>
            </a:r>
            <a:r>
              <a:rPr lang="en-GB" sz="1800" dirty="0">
                <a:solidFill>
                  <a:srgbClr val="7F0055"/>
                </a:solidFill>
              </a:rPr>
              <a:t>public void </a:t>
            </a:r>
            <a:r>
              <a:rPr lang="en-GB" sz="1800" dirty="0" err="1"/>
              <a:t>failedTransfer</a:t>
            </a:r>
            <a:r>
              <a:rPr lang="en-GB" sz="1800" dirty="0"/>
              <a:t>() {  ...  }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}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EC7ECA66-61A0-486E-9C43-013EBA6F2CC6}"/>
              </a:ext>
            </a:extLst>
          </p:cNvPr>
          <p:cNvSpPr/>
          <p:nvPr/>
        </p:nvSpPr>
        <p:spPr>
          <a:xfrm flipH="1">
            <a:off x="3903660" y="3299432"/>
            <a:ext cx="1544400" cy="1053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FF69458-1EC5-4B01-A89C-CC4343A5E27B}"/>
              </a:ext>
            </a:extLst>
          </p:cNvPr>
          <p:cNvSpPr/>
          <p:nvPr/>
        </p:nvSpPr>
        <p:spPr>
          <a:xfrm flipH="1" flipV="1">
            <a:off x="4360860" y="3071192"/>
            <a:ext cx="1095840" cy="1929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8C2AAF91-2115-449B-9232-584B69201902}"/>
              </a:ext>
            </a:extLst>
          </p:cNvPr>
          <p:cNvSpPr/>
          <p:nvPr/>
        </p:nvSpPr>
        <p:spPr>
          <a:xfrm flipH="1" flipV="1">
            <a:off x="4917060" y="1476392"/>
            <a:ext cx="1901160" cy="133307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A5E0E7F2-DE24-41FF-A3D6-E4850323D83C}"/>
              </a:ext>
            </a:extLst>
          </p:cNvPr>
          <p:cNvSpPr/>
          <p:nvPr/>
        </p:nvSpPr>
        <p:spPr>
          <a:xfrm>
            <a:off x="5448060" y="2809471"/>
            <a:ext cx="2899440" cy="146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The ApplicationContext is </a:t>
            </a:r>
            <a:b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instantiated only 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once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for </a:t>
            </a:r>
            <a:b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all tests that use the same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set of config files </a:t>
            </a:r>
            <a:b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(even across test classes)</a:t>
            </a:r>
          </a:p>
        </p:txBody>
      </p:sp>
    </p:spTree>
    <p:extLst>
      <p:ext uri="{BB962C8B-B14F-4D97-AF65-F5344CB8AC3E}">
        <p14:creationId xmlns:p14="http://schemas.microsoft.com/office/powerpoint/2010/main" val="124315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Using Test Property Source to mock properties</a:t>
            </a:r>
            <a:endParaRPr lang="en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D6C8C88-A19E-45D7-B851-8437B1048FD5}"/>
              </a:ext>
            </a:extLst>
          </p:cNvPr>
          <p:cNvSpPr txBox="1">
            <a:spLocks/>
          </p:cNvSpPr>
          <p:nvPr/>
        </p:nvSpPr>
        <p:spPr>
          <a:xfrm>
            <a:off x="571500" y="1137894"/>
            <a:ext cx="8000999" cy="2380108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@</a:t>
            </a:r>
            <a:r>
              <a:rPr lang="en-GB" sz="1800" dirty="0" err="1">
                <a:solidFill>
                  <a:srgbClr val="666666"/>
                </a:solidFill>
              </a:rPr>
              <a:t>RunWith</a:t>
            </a:r>
            <a:r>
              <a:rPr lang="en-GB" sz="1800" dirty="0">
                <a:solidFill>
                  <a:srgbClr val="000000"/>
                </a:solidFill>
              </a:rPr>
              <a:t>(SpringJUnit4ClassRunner.</a:t>
            </a:r>
            <a:r>
              <a:rPr lang="en-GB" sz="1800" dirty="0">
                <a:solidFill>
                  <a:srgbClr val="7F0055"/>
                </a:solidFill>
              </a:rPr>
              <a:t>class</a:t>
            </a:r>
            <a:r>
              <a:rPr lang="en-GB" sz="1800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397"/>
              </a:spcBef>
              <a:buNone/>
            </a:pPr>
            <a:r>
              <a:rPr lang="en-GB" sz="1800" kern="1200" dirty="0">
                <a:solidFill>
                  <a:srgbClr val="646464"/>
                </a:solidFill>
                <a:latin typeface="Arial" pitchFamily="34"/>
              </a:rPr>
              <a:t>@</a:t>
            </a:r>
            <a:r>
              <a:rPr lang="en-GB" sz="1800" kern="1200" dirty="0" err="1">
                <a:solidFill>
                  <a:srgbClr val="646464"/>
                </a:solidFill>
                <a:latin typeface="Arial" pitchFamily="34"/>
              </a:rPr>
              <a:t>ContextConfiguration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(classes=</a:t>
            </a:r>
            <a:r>
              <a:rPr lang="en-GB" sz="1800" kern="1200" dirty="0" err="1">
                <a:solidFill>
                  <a:srgbClr val="000000"/>
                </a:solidFill>
                <a:latin typeface="Arial" pitchFamily="34"/>
              </a:rPr>
              <a:t>SystemTestConfig.</a:t>
            </a:r>
            <a:r>
              <a:rPr lang="en-GB" sz="1800" kern="1200" dirty="0" err="1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)</a:t>
            </a:r>
          </a:p>
          <a:p>
            <a:pPr>
              <a:spcBef>
                <a:spcPts val="397"/>
              </a:spcBef>
              <a:buNone/>
            </a:pPr>
            <a:r>
              <a:rPr lang="en-GB" sz="1800" kern="1200" dirty="0">
                <a:solidFill>
                  <a:srgbClr val="646464"/>
                </a:solidFill>
                <a:latin typeface="Arial" pitchFamily="34"/>
              </a:rPr>
              <a:t>@</a:t>
            </a:r>
            <a:r>
              <a:rPr lang="en-GB" sz="1800" kern="1200" dirty="0" err="1">
                <a:solidFill>
                  <a:srgbClr val="646464"/>
                </a:solidFill>
                <a:latin typeface="Arial" pitchFamily="34"/>
              </a:rPr>
              <a:t>TestPropertySource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(properties = { </a:t>
            </a:r>
            <a:r>
              <a:rPr lang="en-GB" sz="1800" kern="1200" dirty="0">
                <a:solidFill>
                  <a:srgbClr val="3333FF"/>
                </a:solidFill>
                <a:latin typeface="Arial" pitchFamily="34"/>
              </a:rPr>
              <a:t>"username=spring"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, </a:t>
            </a:r>
            <a:r>
              <a:rPr lang="en-GB" sz="1800" kern="1200" dirty="0">
                <a:solidFill>
                  <a:srgbClr val="3333FF"/>
                </a:solidFill>
                <a:latin typeface="Arial" pitchFamily="34"/>
              </a:rPr>
              <a:t>"password=</a:t>
            </a:r>
            <a:r>
              <a:rPr lang="en-GB" sz="1800" kern="1200" dirty="0" err="1">
                <a:solidFill>
                  <a:srgbClr val="3333FF"/>
                </a:solidFill>
                <a:latin typeface="Arial" pitchFamily="34"/>
              </a:rPr>
              <a:t>xyz</a:t>
            </a:r>
            <a:r>
              <a:rPr lang="en-GB" sz="1800" kern="1200" dirty="0">
                <a:solidFill>
                  <a:srgbClr val="3333FF"/>
                </a:solidFill>
                <a:latin typeface="Arial" pitchFamily="34"/>
              </a:rPr>
              <a:t>"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 }</a:t>
            </a:r>
            <a:br>
              <a:rPr lang="en-GB" sz="1800" kern="1200" dirty="0">
                <a:solidFill>
                  <a:srgbClr val="000000"/>
                </a:solidFill>
                <a:latin typeface="Arial" pitchFamily="34"/>
              </a:rPr>
            </a:b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                                     locations = "</a:t>
            </a:r>
            <a:r>
              <a:rPr lang="en-GB" sz="1800" kern="1200" dirty="0" err="1">
                <a:solidFill>
                  <a:srgbClr val="3333FF"/>
                </a:solidFill>
                <a:latin typeface="Arial" pitchFamily="34"/>
              </a:rPr>
              <a:t>classpath</a:t>
            </a:r>
            <a:r>
              <a:rPr lang="en-GB" sz="1800" kern="1200" dirty="0">
                <a:solidFill>
                  <a:srgbClr val="3333FF"/>
                </a:solidFill>
                <a:latin typeface="Arial" pitchFamily="34"/>
              </a:rPr>
              <a:t>:/spring-</a:t>
            </a:r>
            <a:r>
              <a:rPr lang="en-GB" sz="1800" kern="1200" dirty="0" err="1">
                <a:solidFill>
                  <a:srgbClr val="3333FF"/>
                </a:solidFill>
                <a:latin typeface="Arial" pitchFamily="34"/>
              </a:rPr>
              <a:t>test.properties</a:t>
            </a:r>
            <a:r>
              <a:rPr lang="en-GB" sz="1800" kern="1200" dirty="0">
                <a:solidFill>
                  <a:srgbClr val="3333FF"/>
                </a:solidFill>
                <a:latin typeface="Arial" pitchFamily="34"/>
              </a:rPr>
              <a:t>"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)</a:t>
            </a:r>
          </a:p>
          <a:p>
            <a:pPr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7F0055"/>
                </a:solidFill>
              </a:rPr>
              <a:t>      public final class</a:t>
            </a:r>
            <a:r>
              <a:rPr lang="en-GB" sz="1800" dirty="0"/>
              <a:t> </a:t>
            </a:r>
            <a:r>
              <a:rPr lang="en-GB" sz="1800" dirty="0" err="1">
                <a:solidFill>
                  <a:srgbClr val="4C4C4C"/>
                </a:solidFill>
              </a:rPr>
              <a:t>Transfer</a:t>
            </a:r>
            <a:r>
              <a:rPr lang="en-GB" sz="1800" dirty="0" err="1">
                <a:solidFill>
                  <a:srgbClr val="4C4C4C"/>
                </a:solidFill>
                <a:cs typeface="Arial" pitchFamily="34"/>
              </a:rPr>
              <a:t>Service</a:t>
            </a:r>
            <a:r>
              <a:rPr lang="en-GB" sz="1800" dirty="0" err="1">
                <a:solidFill>
                  <a:srgbClr val="4C4C4C"/>
                </a:solidFill>
              </a:rPr>
              <a:t>Tests</a:t>
            </a:r>
            <a:r>
              <a:rPr lang="en-GB" sz="1800" dirty="0"/>
              <a:t> {</a:t>
            </a:r>
          </a:p>
          <a:p>
            <a:pPr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 ...</a:t>
            </a:r>
          </a:p>
          <a:p>
            <a:pPr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79696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Using profile in Spring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9DFA88D-74D1-4251-97F0-48B536E37BDA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@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ActiveProfiles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inside the test class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Define one or more profiles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Beans associated with that profile are instantiated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Also beans not associated with any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A8869-F715-4C04-AE85-062BE4BA803C}"/>
              </a:ext>
            </a:extLst>
          </p:cNvPr>
          <p:cNvSpPr/>
          <p:nvPr/>
        </p:nvSpPr>
        <p:spPr>
          <a:xfrm>
            <a:off x="1042716" y="3040794"/>
            <a:ext cx="5920199" cy="146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@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RunWith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(SpringJUnit4ClassRunner.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Arial" pitchFamily="2"/>
                <a:cs typeface="Arial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@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ContextConfiguration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(classes=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DevConfig.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800000"/>
                </a:solidFill>
                <a:latin typeface="Arial" pitchFamily="18"/>
                <a:ea typeface="Arial" pitchFamily="2"/>
                <a:cs typeface="Arial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ActiveProfiles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( {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jdbc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,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"dev"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} 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7F0055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Arial" pitchFamily="2"/>
                <a:cs typeface="Arial" pitchFamily="2"/>
              </a:rPr>
              <a:t>public  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TransferServiceTests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  { … }</a:t>
            </a:r>
          </a:p>
        </p:txBody>
      </p:sp>
    </p:spTree>
    <p:extLst>
      <p:ext uri="{BB962C8B-B14F-4D97-AF65-F5344CB8AC3E}">
        <p14:creationId xmlns:p14="http://schemas.microsoft.com/office/powerpoint/2010/main" val="324582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Profile activation in unit testing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9DFA88D-74D1-4251-97F0-48B536E37BDA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877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@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ActiveProfiles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inside the test class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@Profile inside the @Configuration class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89F040DD-17A9-4FD3-895B-35888DD33FCA}"/>
              </a:ext>
            </a:extLst>
          </p:cNvPr>
          <p:cNvSpPr/>
          <p:nvPr/>
        </p:nvSpPr>
        <p:spPr>
          <a:xfrm>
            <a:off x="5962680" y="2911320"/>
            <a:ext cx="2856600" cy="20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@Profile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jdbc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 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DevConfig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646464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34"/>
                <a:cs typeface="Arial" pitchFamily="34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{...}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D773100-69EF-4C93-98CB-01C57AD414C8}"/>
              </a:ext>
            </a:extLst>
          </p:cNvPr>
          <p:cNvSpPr/>
          <p:nvPr/>
        </p:nvSpPr>
        <p:spPr>
          <a:xfrm>
            <a:off x="297720" y="2911320"/>
            <a:ext cx="5328720" cy="146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@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RunWith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(SpringJUnit4ClassRunner.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Arial" pitchFamily="2"/>
                <a:cs typeface="Arial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@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ContextConfiguration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(classes=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DevConfig.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800000"/>
                </a:solidFill>
                <a:latin typeface="Arial" pitchFamily="18"/>
                <a:ea typeface="Arial" pitchFamily="2"/>
                <a:cs typeface="Arial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ActiveProfiles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jdbc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Arial" pitchFamily="2"/>
                <a:cs typeface="Arial" pitchFamily="2"/>
              </a:rPr>
              <a:t>public  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TransferServiceTests</a:t>
            </a: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{...}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3E156F04-1D40-4927-8FAD-93CC32C51927}"/>
              </a:ext>
            </a:extLst>
          </p:cNvPr>
          <p:cNvSpPr/>
          <p:nvPr/>
        </p:nvSpPr>
        <p:spPr>
          <a:xfrm flipV="1">
            <a:off x="2922105" y="3458817"/>
            <a:ext cx="3140766" cy="2087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0422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Unit testing with databases</a:t>
            </a:r>
            <a:endParaRPr lang="en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64BB4B-8F06-4090-80F2-444549EFC30B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031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Integration testing against SQL database is common.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In-memory databases useful for this kind of testing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No prior install needed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Common requirement: populate DB before test runs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Use the @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Sql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annotation: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C65356B-58E3-4CCA-86B5-BE24B2534097}"/>
              </a:ext>
            </a:extLst>
          </p:cNvPr>
          <p:cNvSpPr txBox="1">
            <a:spLocks/>
          </p:cNvSpPr>
          <p:nvPr/>
        </p:nvSpPr>
        <p:spPr>
          <a:xfrm>
            <a:off x="979121" y="3325899"/>
            <a:ext cx="6223320" cy="1508203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@Test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@</a:t>
            </a:r>
            <a:r>
              <a:rPr lang="en-GB" sz="1800" dirty="0" err="1">
                <a:solidFill>
                  <a:srgbClr val="666666"/>
                </a:solidFill>
              </a:rPr>
              <a:t>Sql</a:t>
            </a:r>
            <a:r>
              <a:rPr lang="en-GB" sz="1800" dirty="0">
                <a:solidFill>
                  <a:srgbClr val="666666"/>
                </a:solidFill>
              </a:rPr>
              <a:t> ( “</a:t>
            </a:r>
            <a:r>
              <a:rPr lang="en-GB" sz="1800" dirty="0">
                <a:solidFill>
                  <a:srgbClr val="3333FF"/>
                </a:solidFill>
              </a:rPr>
              <a:t>/</a:t>
            </a:r>
            <a:r>
              <a:rPr lang="en-GB" sz="1800" dirty="0" err="1">
                <a:solidFill>
                  <a:srgbClr val="3333FF"/>
                </a:solidFill>
              </a:rPr>
              <a:t>testfiles</a:t>
            </a:r>
            <a:r>
              <a:rPr lang="en-GB" sz="1800" dirty="0">
                <a:solidFill>
                  <a:srgbClr val="3333FF"/>
                </a:solidFill>
              </a:rPr>
              <a:t>/test-</a:t>
            </a:r>
            <a:r>
              <a:rPr lang="en-GB" sz="1800" dirty="0" err="1">
                <a:solidFill>
                  <a:srgbClr val="3333FF"/>
                </a:solidFill>
              </a:rPr>
              <a:t>data.sql</a:t>
            </a:r>
            <a:r>
              <a:rPr lang="en-GB" sz="1800" dirty="0">
                <a:solidFill>
                  <a:srgbClr val="666666"/>
                </a:solidFill>
              </a:rPr>
              <a:t>” 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</a:t>
            </a:r>
            <a:r>
              <a:rPr lang="en-GB" sz="1800" dirty="0">
                <a:solidFill>
                  <a:srgbClr val="7F0055"/>
                </a:solidFill>
              </a:rPr>
              <a:t>public void </a:t>
            </a:r>
            <a:r>
              <a:rPr lang="en-GB" sz="1800" dirty="0" err="1"/>
              <a:t>successfulTransfer</a:t>
            </a:r>
            <a:r>
              <a:rPr lang="en-GB" sz="1800" dirty="0"/>
              <a:t>()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     ...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1569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Example of @</a:t>
            </a:r>
            <a:r>
              <a:rPr lang="en-MY" dirty="0" err="1"/>
              <a:t>Sql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6408A6C-1FA5-4CA6-9139-29BAB06F1EC0}"/>
              </a:ext>
            </a:extLst>
          </p:cNvPr>
          <p:cNvSpPr txBox="1">
            <a:spLocks/>
          </p:cNvSpPr>
          <p:nvPr/>
        </p:nvSpPr>
        <p:spPr>
          <a:xfrm>
            <a:off x="327991" y="942913"/>
            <a:ext cx="8280720" cy="4037613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@</a:t>
            </a:r>
            <a:r>
              <a:rPr lang="en-GB" sz="1800" dirty="0" err="1">
                <a:solidFill>
                  <a:srgbClr val="666666"/>
                </a:solidFill>
              </a:rPr>
              <a:t>RunWith</a:t>
            </a:r>
            <a:r>
              <a:rPr lang="en-GB" sz="1800" dirty="0">
                <a:solidFill>
                  <a:srgbClr val="000000"/>
                </a:solidFill>
              </a:rPr>
              <a:t>(SpringJUnit4ClassRunner.</a:t>
            </a:r>
            <a:r>
              <a:rPr lang="en-GB" sz="1800" dirty="0">
                <a:solidFill>
                  <a:srgbClr val="7F0055"/>
                </a:solidFill>
              </a:rPr>
              <a:t>class</a:t>
            </a:r>
            <a:r>
              <a:rPr lang="en-GB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kern="1200" dirty="0">
                <a:solidFill>
                  <a:srgbClr val="646464"/>
                </a:solidFill>
                <a:latin typeface="Arial" pitchFamily="34"/>
              </a:rPr>
              <a:t>@</a:t>
            </a:r>
            <a:r>
              <a:rPr lang="en-GB" sz="1800" kern="1200" dirty="0" err="1">
                <a:solidFill>
                  <a:srgbClr val="646464"/>
                </a:solidFill>
                <a:latin typeface="Arial" pitchFamily="34"/>
              </a:rPr>
              <a:t>ContextConfiguration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(</a:t>
            </a:r>
            <a:r>
              <a:rPr lang="en-GB" sz="1800" kern="1200" dirty="0">
                <a:solidFill>
                  <a:srgbClr val="7F0055"/>
                </a:solidFill>
                <a:latin typeface="Arial" pitchFamily="34"/>
              </a:rPr>
              <a:t>...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)</a:t>
            </a:r>
          </a:p>
          <a:p>
            <a:pPr>
              <a:lnSpc>
                <a:spcPct val="80000"/>
              </a:lnSpc>
              <a:spcBef>
                <a:spcPts val="397"/>
              </a:spcBef>
              <a:spcAft>
                <a:spcPts val="850"/>
              </a:spcAft>
              <a:buNone/>
            </a:pPr>
            <a:r>
              <a:rPr lang="en-GB" sz="1800" kern="1200" dirty="0">
                <a:solidFill>
                  <a:srgbClr val="666666"/>
                </a:solidFill>
              </a:rPr>
              <a:t>@</a:t>
            </a:r>
            <a:r>
              <a:rPr lang="en-GB" sz="1800" kern="1200" dirty="0" err="1">
                <a:solidFill>
                  <a:srgbClr val="666666"/>
                </a:solidFill>
              </a:rPr>
              <a:t>Sql</a:t>
            </a:r>
            <a:r>
              <a:rPr lang="en-GB" sz="1800" kern="1200" dirty="0">
                <a:solidFill>
                  <a:srgbClr val="666666"/>
                </a:solidFill>
              </a:rPr>
              <a:t>({ “</a:t>
            </a:r>
            <a:r>
              <a:rPr lang="en-GB" sz="1800" kern="1200" dirty="0">
                <a:solidFill>
                  <a:srgbClr val="3333FF"/>
                </a:solidFill>
              </a:rPr>
              <a:t>/</a:t>
            </a:r>
            <a:r>
              <a:rPr lang="en-GB" sz="1800" kern="1200" dirty="0" err="1">
                <a:solidFill>
                  <a:srgbClr val="3333FF"/>
                </a:solidFill>
              </a:rPr>
              <a:t>testfiles</a:t>
            </a:r>
            <a:r>
              <a:rPr lang="en-GB" sz="1800" kern="1200" dirty="0">
                <a:solidFill>
                  <a:srgbClr val="3333FF"/>
                </a:solidFill>
              </a:rPr>
              <a:t>/</a:t>
            </a:r>
            <a:r>
              <a:rPr lang="en-GB" sz="1800" kern="1200" dirty="0" err="1">
                <a:solidFill>
                  <a:srgbClr val="3333FF"/>
                </a:solidFill>
              </a:rPr>
              <a:t>schema.sql</a:t>
            </a:r>
            <a:r>
              <a:rPr lang="en-GB" sz="1800" kern="1200" dirty="0">
                <a:solidFill>
                  <a:srgbClr val="666666"/>
                </a:solidFill>
              </a:rPr>
              <a:t>”, “</a:t>
            </a:r>
            <a:r>
              <a:rPr lang="en-GB" sz="1800" kern="1200" dirty="0">
                <a:solidFill>
                  <a:srgbClr val="3333FF"/>
                </a:solidFill>
              </a:rPr>
              <a:t>/</a:t>
            </a:r>
            <a:r>
              <a:rPr lang="en-GB" sz="1800" kern="1200" dirty="0" err="1">
                <a:solidFill>
                  <a:srgbClr val="3333FF"/>
                </a:solidFill>
              </a:rPr>
              <a:t>testfiles</a:t>
            </a:r>
            <a:r>
              <a:rPr lang="en-GB" sz="1800" kern="1200" dirty="0">
                <a:solidFill>
                  <a:srgbClr val="3333FF"/>
                </a:solidFill>
              </a:rPr>
              <a:t>/general-</a:t>
            </a:r>
            <a:r>
              <a:rPr lang="en-GB" sz="1800" kern="1200" dirty="0" err="1">
                <a:solidFill>
                  <a:srgbClr val="3333FF"/>
                </a:solidFill>
              </a:rPr>
              <a:t>data.sql</a:t>
            </a:r>
            <a:r>
              <a:rPr lang="en-GB" sz="1800" kern="1200" dirty="0">
                <a:solidFill>
                  <a:srgbClr val="666666"/>
                </a:solidFill>
              </a:rPr>
              <a:t>” } )</a:t>
            </a:r>
          </a:p>
          <a:p>
            <a:pPr>
              <a:lnSpc>
                <a:spcPct val="80000"/>
              </a:lnSpc>
              <a:spcBef>
                <a:spcPts val="397"/>
              </a:spcBef>
              <a:spcAft>
                <a:spcPts val="850"/>
              </a:spcAft>
              <a:buNone/>
            </a:pPr>
            <a:r>
              <a:rPr lang="en-GB" sz="1800" dirty="0">
                <a:solidFill>
                  <a:srgbClr val="7F0055"/>
                </a:solidFill>
              </a:rPr>
              <a:t>public final class</a:t>
            </a:r>
            <a:r>
              <a:rPr lang="en-GB" sz="1800" dirty="0"/>
              <a:t> </a:t>
            </a:r>
            <a:r>
              <a:rPr lang="en-GB" sz="1800" dirty="0" err="1"/>
              <a:t>Main</a:t>
            </a:r>
            <a:r>
              <a:rPr lang="en-GB" sz="1800" dirty="0" err="1">
                <a:solidFill>
                  <a:srgbClr val="4C4C4C"/>
                </a:solidFill>
              </a:rPr>
              <a:t>Tests</a:t>
            </a:r>
            <a:r>
              <a:rPr lang="en-GB" sz="1800" dirty="0"/>
              <a:t> {</a:t>
            </a:r>
          </a:p>
          <a:p>
            <a:pPr>
              <a:lnSpc>
                <a:spcPct val="80000"/>
              </a:lnSpc>
              <a:spcBef>
                <a:spcPts val="397"/>
              </a:spcBef>
              <a:spcAft>
                <a:spcPts val="850"/>
              </a:spcAft>
              <a:buNone/>
            </a:pPr>
            <a:r>
              <a:rPr lang="en-GB" sz="1800" dirty="0">
                <a:solidFill>
                  <a:srgbClr val="666666"/>
                </a:solidFill>
              </a:rPr>
              <a:t>  @Test @</a:t>
            </a:r>
            <a:r>
              <a:rPr lang="en-GB" sz="1800" dirty="0" err="1">
                <a:solidFill>
                  <a:srgbClr val="666666"/>
                </a:solidFill>
              </a:rPr>
              <a:t>Sql</a:t>
            </a:r>
            <a:endParaRPr lang="en-GB" sz="1800" dirty="0">
              <a:solidFill>
                <a:srgbClr val="666666"/>
              </a:solidFill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7F0055"/>
                </a:solidFill>
              </a:rPr>
              <a:t>    public void </a:t>
            </a:r>
            <a:r>
              <a:rPr lang="en-GB" sz="1800" dirty="0"/>
              <a:t>success() {  …  }</a:t>
            </a:r>
          </a:p>
          <a:p>
            <a:pPr marL="342720" indent="-342720">
              <a:lnSpc>
                <a:spcPct val="80000"/>
              </a:lnSpc>
              <a:spcBef>
                <a:spcPts val="400"/>
              </a:spcBef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1800" dirty="0"/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    @Test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    @</a:t>
            </a:r>
            <a:r>
              <a:rPr lang="en-GB" sz="1800" dirty="0" err="1">
                <a:solidFill>
                  <a:srgbClr val="666666"/>
                </a:solidFill>
              </a:rPr>
              <a:t>Sql</a:t>
            </a:r>
            <a:r>
              <a:rPr lang="en-GB" sz="1800" dirty="0">
                <a:solidFill>
                  <a:srgbClr val="666666"/>
                </a:solidFill>
              </a:rPr>
              <a:t> ( </a:t>
            </a:r>
            <a:r>
              <a:rPr lang="en-GB" sz="1800" kern="1200" dirty="0">
                <a:solidFill>
                  <a:srgbClr val="666666"/>
                </a:solidFill>
              </a:rPr>
              <a:t>“</a:t>
            </a:r>
            <a:r>
              <a:rPr lang="en-GB" sz="1800" kern="1200" dirty="0">
                <a:solidFill>
                  <a:srgbClr val="3333FF"/>
                </a:solidFill>
              </a:rPr>
              <a:t>/</a:t>
            </a:r>
            <a:r>
              <a:rPr lang="en-GB" sz="1800" kern="1200" dirty="0" err="1">
                <a:solidFill>
                  <a:srgbClr val="3333FF"/>
                </a:solidFill>
              </a:rPr>
              <a:t>testfiles</a:t>
            </a:r>
            <a:r>
              <a:rPr lang="en-GB" sz="1800" kern="1200" dirty="0">
                <a:solidFill>
                  <a:srgbClr val="3333FF"/>
                </a:solidFill>
              </a:rPr>
              <a:t>/</a:t>
            </a:r>
            <a:r>
              <a:rPr lang="en-GB" sz="1800" kern="1200" dirty="0" err="1">
                <a:solidFill>
                  <a:srgbClr val="3333FF"/>
                </a:solidFill>
              </a:rPr>
              <a:t>error.sql</a:t>
            </a:r>
            <a:r>
              <a:rPr lang="en-GB" sz="1800" kern="1200" dirty="0">
                <a:solidFill>
                  <a:srgbClr val="666666"/>
                </a:solidFill>
              </a:rPr>
              <a:t>”</a:t>
            </a:r>
            <a:r>
              <a:rPr lang="en-GB" sz="1800" dirty="0">
                <a:solidFill>
                  <a:srgbClr val="666666"/>
                </a:solidFill>
              </a:rPr>
              <a:t>  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    @</a:t>
            </a:r>
            <a:r>
              <a:rPr lang="en-GB" sz="1800" dirty="0" err="1">
                <a:solidFill>
                  <a:srgbClr val="666666"/>
                </a:solidFill>
              </a:rPr>
              <a:t>Sql</a:t>
            </a:r>
            <a:r>
              <a:rPr lang="en-GB" sz="1800" dirty="0">
                <a:solidFill>
                  <a:srgbClr val="666666"/>
                </a:solidFill>
              </a:rPr>
              <a:t> ( scripts=</a:t>
            </a:r>
            <a:r>
              <a:rPr lang="en-GB" sz="1800" kern="1200" dirty="0">
                <a:solidFill>
                  <a:srgbClr val="666666"/>
                </a:solidFill>
              </a:rPr>
              <a:t>“</a:t>
            </a:r>
            <a:r>
              <a:rPr lang="en-GB" sz="1800" kern="1200" dirty="0">
                <a:solidFill>
                  <a:srgbClr val="3333FF"/>
                </a:solidFill>
              </a:rPr>
              <a:t>/</a:t>
            </a:r>
            <a:r>
              <a:rPr lang="en-GB" sz="1800" kern="1200" dirty="0" err="1">
                <a:solidFill>
                  <a:srgbClr val="3333FF"/>
                </a:solidFill>
              </a:rPr>
              <a:t>testfiles</a:t>
            </a:r>
            <a:r>
              <a:rPr lang="en-GB" sz="1800" kern="1200" dirty="0">
                <a:solidFill>
                  <a:srgbClr val="3333FF"/>
                </a:solidFill>
              </a:rPr>
              <a:t>/</a:t>
            </a:r>
            <a:r>
              <a:rPr lang="en-GB" sz="1800" kern="1200" dirty="0" err="1">
                <a:solidFill>
                  <a:srgbClr val="3333FF"/>
                </a:solidFill>
              </a:rPr>
              <a:t>cleanup.sql</a:t>
            </a:r>
            <a:r>
              <a:rPr lang="en-GB" sz="1800" kern="1200" dirty="0">
                <a:solidFill>
                  <a:srgbClr val="666666"/>
                </a:solidFill>
              </a:rPr>
              <a:t>”,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kern="1200" dirty="0">
                <a:solidFill>
                  <a:srgbClr val="666666"/>
                </a:solidFill>
              </a:rPr>
              <a:t>                </a:t>
            </a:r>
            <a:r>
              <a:rPr lang="en-GB" sz="1800" kern="1200" dirty="0" err="1">
                <a:solidFill>
                  <a:srgbClr val="666666"/>
                </a:solidFill>
              </a:rPr>
              <a:t>executionPhase</a:t>
            </a:r>
            <a:r>
              <a:rPr lang="en-GB" sz="1800" kern="1200" dirty="0">
                <a:solidFill>
                  <a:srgbClr val="666666"/>
                </a:solidFill>
              </a:rPr>
              <a:t>=</a:t>
            </a:r>
            <a:r>
              <a:rPr lang="en-GB" sz="1800" kern="1200" dirty="0" err="1"/>
              <a:t>Sql.ExecutionPhase.AFTER_TEST_METHOD</a:t>
            </a:r>
            <a:r>
              <a:rPr lang="en-GB" sz="1800" dirty="0">
                <a:solidFill>
                  <a:srgbClr val="666666"/>
                </a:solidFill>
              </a:rPr>
              <a:t>  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</a:t>
            </a:r>
            <a:r>
              <a:rPr lang="en-GB" sz="1800" dirty="0">
                <a:solidFill>
                  <a:srgbClr val="7F0055"/>
                </a:solidFill>
              </a:rPr>
              <a:t>public void </a:t>
            </a:r>
            <a:r>
              <a:rPr lang="en-GB" sz="1800" dirty="0" err="1"/>
              <a:t>transferError</a:t>
            </a:r>
            <a:r>
              <a:rPr lang="en-GB" sz="1800" dirty="0"/>
              <a:t>() { …  }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}</a:t>
            </a: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A30C0297-CC9E-43E9-B96E-ADA6A8F3DBAF}"/>
              </a:ext>
            </a:extLst>
          </p:cNvPr>
          <p:cNvSpPr/>
          <p:nvPr/>
        </p:nvSpPr>
        <p:spPr>
          <a:xfrm flipH="1">
            <a:off x="1739348" y="2178281"/>
            <a:ext cx="4701490" cy="266746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1862C7C9-B871-4F2E-8902-EB9609AF764F}"/>
              </a:ext>
            </a:extLst>
          </p:cNvPr>
          <p:cNvSpPr/>
          <p:nvPr/>
        </p:nvSpPr>
        <p:spPr>
          <a:xfrm>
            <a:off x="5828838" y="1838801"/>
            <a:ext cx="3179880" cy="916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Run script named (by default)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1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MainTests.success.sql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 same package</a:t>
            </a:r>
          </a:p>
        </p:txBody>
      </p:sp>
    </p:spTree>
    <p:extLst>
      <p:ext uri="{BB962C8B-B14F-4D97-AF65-F5344CB8AC3E}">
        <p14:creationId xmlns:p14="http://schemas.microsoft.com/office/powerpoint/2010/main" val="317471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Steps in mocking</a:t>
            </a:r>
            <a:endParaRPr lang="en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ADE8A1-745A-4D0B-81BA-EFA6EA0CAF2E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108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Use a mocking library to generate a mock object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Implements the dependent interface on-the-fly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Record the mock with expectations of how it will be used for a scenario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What methods will be called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What values to return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Exercise the scenario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Verify mock expectations were met</a:t>
            </a:r>
          </a:p>
        </p:txBody>
      </p:sp>
    </p:spTree>
    <p:extLst>
      <p:ext uri="{BB962C8B-B14F-4D97-AF65-F5344CB8AC3E}">
        <p14:creationId xmlns:p14="http://schemas.microsoft.com/office/powerpoint/2010/main" val="7215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Steps in </a:t>
            </a:r>
            <a:r>
              <a:rPr lang="en-MY" dirty="0" err="1"/>
              <a:t>MockIto</a:t>
            </a:r>
            <a:endParaRPr lang="e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C0323C-800F-465D-90AE-B16D24E1C6C4}"/>
              </a:ext>
            </a:extLst>
          </p:cNvPr>
          <p:cNvSpPr/>
          <p:nvPr/>
        </p:nvSpPr>
        <p:spPr>
          <a:xfrm>
            <a:off x="439560" y="869619"/>
            <a:ext cx="8264879" cy="41993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import static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org.mockito.Mockito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.*;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GB" sz="1800" b="0" i="0" u="none" strike="noStrike" baseline="0" dirty="0">
              <a:ln>
                <a:noFill/>
              </a:ln>
              <a:solidFill>
                <a:srgbClr val="7F0055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public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class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AuthenticatorImplTests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private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AccountRepository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accountRepository</a:t>
            </a:r>
            <a:endParaRPr lang="en-GB" sz="1800" b="0" i="0" u="none" strike="noStrike" baseline="0" dirty="0">
              <a:ln>
                <a:noFill/>
              </a:ln>
              <a:solidFill>
                <a:srgbClr val="0000C0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=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mock(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AccountRepository.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class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);  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    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// Create a mock object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private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AuthenticatorImpl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authenticator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		=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AuthenticatorImpl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accountRepository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 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// Inject the mock object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241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@Test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public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void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validUserWithCorrectPassword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</a:t>
            </a:r>
            <a:r>
              <a:rPr lang="en-GB" sz="1800" b="0" i="1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when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accountRepository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.getAccount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“user”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)).                   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// Train the mock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thenReturn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Account(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“user”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,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“secret”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assertTrue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authenticator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.authenticate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“</a:t>
            </a:r>
            <a:r>
              <a:rPr lang="en-GB" sz="1800" dirty="0"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user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”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,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“secret”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 );            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// Run test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1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verify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accountRepository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                                 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// Verify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getAccount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 </a:t>
            </a:r>
            <a:r>
              <a:rPr lang="en-GB" sz="1800" b="0" i="1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was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}                                                                           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// invoked on the mock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1191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TDD – Test Driven Development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Writing automated tests that verify code actually works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Driving development with well defined requirements in the form of tests</a:t>
            </a: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TDD bring confidence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Comprehensive test coverage provides confidence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Confidence enables refactoring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Refactoring is essential to agile development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TDD helps to bring focus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 test case helps you focus on what matters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It helps you not to write code that you don't need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Find problems early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5864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Benefits of continuous integration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1877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The cost to fix a bug grows exponentially in proportion to the time before it is discovered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Continuous Integration (CI) focuses on reducing the time before the bug is discovered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Effective CI requires automated tests</a:t>
            </a:r>
          </a:p>
        </p:txBody>
      </p:sp>
    </p:spTree>
    <p:extLst>
      <p:ext uri="{BB962C8B-B14F-4D97-AF65-F5344CB8AC3E}">
        <p14:creationId xmlns:p14="http://schemas.microsoft.com/office/powerpoint/2010/main" val="213798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Integration unit testing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49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Integration (System) Testing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Tests the interaction of multiple units working together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All should work individually (unit tests showed this)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Tests application classes in context of their surrounding infrastructure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Out-of-container testing, no need to run up full JEE system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Infrastructure may be “scaled down”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Use Apache DBCP connection pool instead of container-provider pool obtained through JNDI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Use ActiveMQ to save expensive commercial JMS licenses</a:t>
            </a:r>
          </a:p>
        </p:txBody>
      </p:sp>
    </p:spTree>
    <p:extLst>
      <p:ext uri="{BB962C8B-B14F-4D97-AF65-F5344CB8AC3E}">
        <p14:creationId xmlns:p14="http://schemas.microsoft.com/office/powerpoint/2010/main" val="8149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support for test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49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Packaged as a separate module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spring-test.jar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Consists of several JUnit test support classes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Central support class is SpringJUnit4ClassRunner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Caches a shared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ApplicationContext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across test methods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Can use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SpringRunner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as an alternative to the SpringJUnit4ClassRunner (from Spring 4.3)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9591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Spring’s test case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8A59D3B-3F13-4C92-94E6-63E82D3FC4E3}"/>
              </a:ext>
            </a:extLst>
          </p:cNvPr>
          <p:cNvSpPr txBox="1">
            <a:spLocks/>
          </p:cNvSpPr>
          <p:nvPr/>
        </p:nvSpPr>
        <p:spPr>
          <a:xfrm>
            <a:off x="483887" y="1154839"/>
            <a:ext cx="8000999" cy="3614934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@</a:t>
            </a:r>
            <a:r>
              <a:rPr lang="en-GB" sz="1800" dirty="0" err="1">
                <a:solidFill>
                  <a:srgbClr val="666666"/>
                </a:solidFill>
              </a:rPr>
              <a:t>RunWith</a:t>
            </a:r>
            <a:r>
              <a:rPr lang="en-GB" sz="1800" dirty="0">
                <a:solidFill>
                  <a:srgbClr val="000000"/>
                </a:solidFill>
              </a:rPr>
              <a:t>(SpringJUnit4ClassRunner.</a:t>
            </a:r>
            <a:r>
              <a:rPr lang="en-GB" sz="1800" dirty="0">
                <a:solidFill>
                  <a:srgbClr val="7F0055"/>
                </a:solidFill>
              </a:rPr>
              <a:t>class</a:t>
            </a:r>
            <a:r>
              <a:rPr lang="en-GB" sz="1800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595"/>
              </a:spcBef>
              <a:spcAft>
                <a:spcPts val="850"/>
              </a:spcAft>
              <a:buNone/>
            </a:pPr>
            <a:r>
              <a:rPr lang="en-GB" sz="1800" kern="1200" dirty="0">
                <a:solidFill>
                  <a:srgbClr val="646464"/>
                </a:solidFill>
                <a:latin typeface="Arial" pitchFamily="34"/>
              </a:rPr>
              <a:t>@</a:t>
            </a:r>
            <a:r>
              <a:rPr lang="en-GB" sz="1800" kern="1200" dirty="0" err="1">
                <a:solidFill>
                  <a:srgbClr val="646464"/>
                </a:solidFill>
                <a:latin typeface="Arial" pitchFamily="34"/>
              </a:rPr>
              <a:t>ContextConfiguration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(classes=</a:t>
            </a:r>
            <a:r>
              <a:rPr lang="en-GB" sz="1800" kern="1200" dirty="0" err="1">
                <a:solidFill>
                  <a:srgbClr val="000000"/>
                </a:solidFill>
                <a:latin typeface="Arial" pitchFamily="34"/>
              </a:rPr>
              <a:t>SystemTestConfig.</a:t>
            </a:r>
            <a:r>
              <a:rPr lang="en-GB" sz="1800" kern="1200" dirty="0" err="1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7F0055"/>
                </a:solidFill>
              </a:rPr>
              <a:t>public final class</a:t>
            </a:r>
            <a:r>
              <a:rPr lang="en-GB" sz="1800" dirty="0"/>
              <a:t> </a:t>
            </a:r>
            <a:r>
              <a:rPr lang="en-GB" sz="1800" dirty="0" err="1"/>
              <a:t>TransferServiceTests</a:t>
            </a:r>
            <a:r>
              <a:rPr lang="en-GB" sz="1800" dirty="0"/>
              <a:t>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    @</a:t>
            </a:r>
            <a:r>
              <a:rPr lang="en-GB" sz="1800" dirty="0" err="1">
                <a:solidFill>
                  <a:srgbClr val="666666"/>
                </a:solidFill>
              </a:rPr>
              <a:t>Autowired</a:t>
            </a:r>
            <a:endParaRPr lang="en-GB" sz="1800" dirty="0">
              <a:solidFill>
                <a:srgbClr val="666666"/>
              </a:solidFill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7F0055"/>
                </a:solidFill>
              </a:rPr>
              <a:t>    private</a:t>
            </a:r>
            <a:r>
              <a:rPr lang="en-GB" sz="1800" dirty="0"/>
              <a:t> </a:t>
            </a:r>
            <a:r>
              <a:rPr lang="en-GB" sz="1800" dirty="0" err="1"/>
              <a:t>TransferService</a:t>
            </a:r>
            <a:r>
              <a:rPr lang="en-GB" sz="1800" dirty="0"/>
              <a:t> </a:t>
            </a:r>
            <a:r>
              <a:rPr lang="en-GB" sz="1800" dirty="0" err="1">
                <a:solidFill>
                  <a:srgbClr val="0000C0"/>
                </a:solidFill>
              </a:rPr>
              <a:t>transferService</a:t>
            </a:r>
            <a:r>
              <a:rPr lang="en-GB" sz="1800" dirty="0"/>
              <a:t>;</a:t>
            </a:r>
          </a:p>
          <a:p>
            <a:pPr marL="342720" indent="-342720">
              <a:lnSpc>
                <a:spcPct val="80000"/>
              </a:lnSpc>
              <a:spcBef>
                <a:spcPts val="400"/>
              </a:spcBef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1800" dirty="0"/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66666"/>
                </a:solidFill>
              </a:rPr>
              <a:t>    @Test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</a:t>
            </a:r>
            <a:r>
              <a:rPr lang="en-GB" sz="1800" dirty="0">
                <a:solidFill>
                  <a:srgbClr val="7F0055"/>
                </a:solidFill>
              </a:rPr>
              <a:t>public void</a:t>
            </a:r>
            <a:r>
              <a:rPr lang="en-GB" sz="1800" dirty="0"/>
              <a:t> </a:t>
            </a:r>
            <a:r>
              <a:rPr lang="en-GB" sz="1800" dirty="0" err="1"/>
              <a:t>shouldTransferMoneySuccessfully</a:t>
            </a:r>
            <a:r>
              <a:rPr lang="en-GB" sz="1800" dirty="0"/>
              <a:t>()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    </a:t>
            </a:r>
            <a:r>
              <a:rPr lang="en-GB" sz="1800" dirty="0" err="1"/>
              <a:t>TransferConfirmation</a:t>
            </a:r>
            <a:r>
              <a:rPr lang="en-GB" sz="1800" dirty="0"/>
              <a:t> </a:t>
            </a:r>
            <a:r>
              <a:rPr lang="en-GB" sz="1800" dirty="0" err="1"/>
              <a:t>conf</a:t>
            </a:r>
            <a:r>
              <a:rPr lang="en-GB" sz="1800" dirty="0"/>
              <a:t> = </a:t>
            </a:r>
            <a:r>
              <a:rPr lang="en-GB" sz="1800" dirty="0" err="1">
                <a:solidFill>
                  <a:srgbClr val="0000C0"/>
                </a:solidFill>
              </a:rPr>
              <a:t>transferService</a:t>
            </a:r>
            <a:r>
              <a:rPr lang="en-GB" sz="1800" dirty="0" err="1"/>
              <a:t>.transfer</a:t>
            </a:r>
            <a:r>
              <a:rPr lang="en-GB" sz="1800" dirty="0"/>
              <a:t>(...);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    ...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62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Having an inner class for test configuration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7C6BD3-B32B-426C-BF4E-5DEA8B553F62}"/>
              </a:ext>
            </a:extLst>
          </p:cNvPr>
          <p:cNvSpPr txBox="1">
            <a:spLocks/>
          </p:cNvSpPr>
          <p:nvPr/>
        </p:nvSpPr>
        <p:spPr>
          <a:xfrm>
            <a:off x="607555" y="888519"/>
            <a:ext cx="6926399" cy="425498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25456" dir="2700000" algn="tl">
              <a:srgbClr val="808080"/>
            </a:outerShdw>
          </a:effectLst>
        </p:spPr>
        <p:txBody>
          <a:bodyPr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GB" sz="1800" dirty="0">
                <a:solidFill>
                  <a:srgbClr val="646464"/>
                </a:solidFill>
                <a:latin typeface="Arial" pitchFamily="34"/>
                <a:cs typeface="Arial" pitchFamily="34"/>
              </a:rPr>
              <a:t>@</a:t>
            </a:r>
            <a:r>
              <a:rPr lang="en-GB" sz="1800" dirty="0" err="1">
                <a:solidFill>
                  <a:srgbClr val="646464"/>
                </a:solidFill>
                <a:latin typeface="Arial" pitchFamily="34"/>
                <a:cs typeface="Arial" pitchFamily="34"/>
              </a:rPr>
              <a:t>RunWith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(SpringJUnit4ClassRunner.</a:t>
            </a:r>
            <a:r>
              <a:rPr lang="en-GB" sz="1800" b="1" dirty="0">
                <a:solidFill>
                  <a:srgbClr val="7F0055"/>
                </a:solidFill>
                <a:latin typeface="Arial" pitchFamily="34"/>
                <a:cs typeface="Arial" pitchFamily="34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>
                <a:latin typeface="Arial" pitchFamily="34"/>
                <a:cs typeface="Arial" pitchFamily="34"/>
              </a:rPr>
              <a:t>@</a:t>
            </a:r>
            <a:r>
              <a:rPr lang="en-GB" sz="1800" dirty="0" err="1">
                <a:latin typeface="Arial" pitchFamily="34"/>
                <a:cs typeface="Arial" pitchFamily="34"/>
              </a:rPr>
              <a:t>ContextConfiguration</a:t>
            </a:r>
            <a:endParaRPr lang="en-GB" sz="1800" dirty="0">
              <a:latin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7F0055"/>
                </a:solidFill>
                <a:latin typeface="Arial" pitchFamily="34"/>
                <a:cs typeface="Arial" pitchFamily="34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Arial" pitchFamily="34"/>
                <a:cs typeface="Arial" pitchFamily="34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JdbcAccountRepoTest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646464"/>
                </a:solidFill>
                <a:latin typeface="Arial" pitchFamily="34"/>
                <a:cs typeface="Arial" pitchFamily="34"/>
              </a:rPr>
              <a:t>  </a:t>
            </a:r>
            <a:r>
              <a:rPr lang="en-GB" sz="1800" b="1" dirty="0">
                <a:solidFill>
                  <a:srgbClr val="7F0055"/>
                </a:solidFill>
                <a:latin typeface="Arial" pitchFamily="34"/>
                <a:cs typeface="Arial" pitchFamily="34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JdbcAccountRepo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repo = ...;</a:t>
            </a:r>
          </a:p>
          <a:p>
            <a:pPr>
              <a:spcBef>
                <a:spcPts val="0"/>
              </a:spcBef>
            </a:pPr>
            <a:endParaRPr lang="en-GB" sz="180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</a:pPr>
            <a:r>
              <a:rPr lang="en-GB" sz="1800" dirty="0">
                <a:solidFill>
                  <a:srgbClr val="646464"/>
                </a:solidFill>
                <a:latin typeface="Arial" pitchFamily="34"/>
                <a:cs typeface="Arial" pitchFamily="34"/>
              </a:rPr>
              <a:t>  @Test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7F0055"/>
                </a:solidFill>
                <a:latin typeface="Arial" pitchFamily="34"/>
                <a:cs typeface="Arial" pitchFamily="34"/>
              </a:rPr>
              <a:t>  public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Arial" pitchFamily="34"/>
                <a:cs typeface="Arial" pitchFamily="34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shouldUpdateDatabaseSuccessfully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() {...}</a:t>
            </a:r>
          </a:p>
          <a:p>
            <a:pPr>
              <a:spcBef>
                <a:spcPts val="0"/>
              </a:spcBef>
            </a:pPr>
            <a:endParaRPr lang="en-GB" sz="1800" dirty="0">
              <a:solidFill>
                <a:srgbClr val="646464"/>
              </a:solidFill>
              <a:latin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</a:pPr>
            <a:r>
              <a:rPr lang="en-GB" sz="1800" dirty="0">
                <a:solidFill>
                  <a:srgbClr val="646464"/>
                </a:solidFill>
                <a:latin typeface="Arial" pitchFamily="34"/>
                <a:cs typeface="Arial" pitchFamily="34"/>
              </a:rPr>
              <a:t>    @Configuration</a:t>
            </a:r>
          </a:p>
          <a:p>
            <a:pPr>
              <a:spcBef>
                <a:spcPts val="595"/>
              </a:spcBef>
              <a:spcAft>
                <a:spcPts val="850"/>
              </a:spcAft>
              <a:buNone/>
            </a:pPr>
            <a:r>
              <a:rPr lang="en-GB" sz="1800" kern="1200" dirty="0">
                <a:solidFill>
                  <a:srgbClr val="646464"/>
                </a:solidFill>
                <a:latin typeface="Arial" pitchFamily="34"/>
              </a:rPr>
              <a:t>    @Import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(</a:t>
            </a:r>
            <a:r>
              <a:rPr lang="en-GB" sz="1800" kern="1200" dirty="0" err="1">
                <a:solidFill>
                  <a:srgbClr val="000000"/>
                </a:solidFill>
                <a:latin typeface="Arial" pitchFamily="34"/>
              </a:rPr>
              <a:t>SystemTestConfig.</a:t>
            </a:r>
            <a:r>
              <a:rPr lang="en-GB" sz="1800" kern="1200" dirty="0" err="1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GB" sz="1800" kern="1200" dirty="0">
                <a:solidFill>
                  <a:srgbClr val="000000"/>
                </a:solidFill>
                <a:latin typeface="Arial" pitchFamily="34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7F0055"/>
                </a:solidFill>
                <a:latin typeface="Arial" pitchFamily="34"/>
                <a:cs typeface="Arial" pitchFamily="34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</a:t>
            </a:r>
            <a:r>
              <a:rPr lang="en-GB" sz="1800" b="1" i="1" dirty="0">
                <a:solidFill>
                  <a:srgbClr val="7F0055"/>
                </a:solidFill>
                <a:latin typeface="Arial" pitchFamily="34"/>
                <a:cs typeface="Arial" pitchFamily="34"/>
              </a:rPr>
              <a:t>static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</a:t>
            </a:r>
            <a:r>
              <a:rPr lang="en-GB" sz="1800" b="1" dirty="0">
                <a:solidFill>
                  <a:srgbClr val="7F0055"/>
                </a:solidFill>
                <a:latin typeface="Arial" pitchFamily="34"/>
                <a:cs typeface="Arial" pitchFamily="34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TestConfiguration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>
                <a:solidFill>
                  <a:srgbClr val="646464"/>
                </a:solidFill>
                <a:latin typeface="Arial" pitchFamily="34"/>
                <a:cs typeface="Arial" pitchFamily="34"/>
              </a:rPr>
              <a:t>      @Bean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Arial" pitchFamily="34"/>
                <a:cs typeface="Arial" pitchFamily="34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DataSource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dataSource</a:t>
            </a: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() { … }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>
                <a:latin typeface="Arial" pitchFamily="34"/>
                <a:cs typeface="Arial" pitchFamily="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46441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914</Words>
  <Application>Microsoft Office PowerPoint</Application>
  <PresentationFormat>On-screen Show (16:9)</PresentationFormat>
  <Paragraphs>171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ＭＳ Ｐゴシック</vt:lpstr>
      <vt:lpstr>Courier New</vt:lpstr>
      <vt:lpstr>Verdana</vt:lpstr>
      <vt:lpstr>Arial</vt:lpstr>
      <vt:lpstr>Varela Round</vt:lpstr>
      <vt:lpstr>Monaco</vt:lpstr>
      <vt:lpstr>Iras template</vt:lpstr>
      <vt:lpstr>Spring – Unit Testing</vt:lpstr>
      <vt:lpstr>TDD – Test Driven Development</vt:lpstr>
      <vt:lpstr>TDD bring confidence</vt:lpstr>
      <vt:lpstr>TDD helps to bring focus</vt:lpstr>
      <vt:lpstr>Benefits of continuous integration</vt:lpstr>
      <vt:lpstr>Integration unit testing</vt:lpstr>
      <vt:lpstr>Spring support for test</vt:lpstr>
      <vt:lpstr>Spring’s test case</vt:lpstr>
      <vt:lpstr>Having an inner class for test configuration</vt:lpstr>
      <vt:lpstr>Having an inner class for test configuration</vt:lpstr>
      <vt:lpstr>Application context initialization</vt:lpstr>
      <vt:lpstr>Using Test Property Source to mock properties</vt:lpstr>
      <vt:lpstr>Using profile in Spring</vt:lpstr>
      <vt:lpstr>Profile activation in unit testing</vt:lpstr>
      <vt:lpstr>Unit testing with databases</vt:lpstr>
      <vt:lpstr>Example of @Sql</vt:lpstr>
      <vt:lpstr>Steps in mocking</vt:lpstr>
      <vt:lpstr>Steps in MockIto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Srinivasan Rengan</cp:lastModifiedBy>
  <cp:revision>349</cp:revision>
  <dcterms:modified xsi:type="dcterms:W3CDTF">2018-10-07T02:25:48Z</dcterms:modified>
</cp:coreProperties>
</file>