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31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9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40" r:id="rId19"/>
    <p:sldId id="341" r:id="rId20"/>
    <p:sldId id="342" r:id="rId21"/>
    <p:sldId id="347" r:id="rId22"/>
    <p:sldId id="343" r:id="rId23"/>
    <p:sldId id="348" r:id="rId24"/>
    <p:sldId id="344" r:id="rId25"/>
    <p:sldId id="349" r:id="rId26"/>
    <p:sldId id="345" r:id="rId27"/>
    <p:sldId id="350" r:id="rId28"/>
    <p:sldId id="346" r:id="rId29"/>
    <p:sldId id="351" r:id="rId30"/>
    <p:sldId id="352" r:id="rId31"/>
    <p:sldId id="353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Varela Round" panose="00000500000000000000" charset="-79"/>
      <p:regular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201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172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786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76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658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92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540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267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373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29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63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704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817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810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189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804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244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91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153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636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91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090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48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20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39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852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755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453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87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–</a:t>
            </a:r>
            <a:br>
              <a:rPr lang="en-MY" dirty="0"/>
            </a:br>
            <a:r>
              <a:rPr lang="en-MY" dirty="0"/>
              <a:t>Aspect Oriented Programming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AOP 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868450" y="811251"/>
            <a:ext cx="7305261" cy="4262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Join Point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 point in the execution of a program such as a method call or exception thrown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Pointcut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An expression that selects one or more Join Points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Advice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Code to be executed at each selected Join Point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Aspect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 module that encapsulates pointcuts and advice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Weaving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Technique by which aspects are combined with main code</a:t>
            </a:r>
          </a:p>
        </p:txBody>
      </p:sp>
    </p:spTree>
    <p:extLst>
      <p:ext uri="{BB962C8B-B14F-4D97-AF65-F5344CB8AC3E}">
        <p14:creationId xmlns:p14="http://schemas.microsoft.com/office/powerpoint/2010/main" val="224722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Implementing an Aspect</a:t>
            </a:r>
            <a:endParaRPr lang="e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6EB6383-FC2D-4F29-BB62-822387B8250F}"/>
              </a:ext>
            </a:extLst>
          </p:cNvPr>
          <p:cNvSpPr txBox="1">
            <a:spLocks/>
          </p:cNvSpPr>
          <p:nvPr/>
        </p:nvSpPr>
        <p:spPr>
          <a:xfrm>
            <a:off x="685800" y="1070246"/>
            <a:ext cx="7772400" cy="3234240"/>
          </a:xfrm>
          <a:prstGeom prst="rect">
            <a:avLst/>
          </a:prstGeom>
          <a:solidFill>
            <a:srgbClr val="FFFFCC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wrap="square" lIns="91440" tIns="45720" rIns="91440" bIns="4572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GB" sz="2000" dirty="0">
              <a:solidFill>
                <a:srgbClr val="646464"/>
              </a:solidFill>
              <a:latin typeface="Arial" pitchFamily="50"/>
              <a:cs typeface="Arial" pitchFamily="50"/>
            </a:endParaRPr>
          </a:p>
          <a:p>
            <a:pPr>
              <a:buNone/>
            </a:pPr>
            <a:r>
              <a:rPr lang="en-GB" sz="2000" dirty="0">
                <a:solidFill>
                  <a:srgbClr val="646464"/>
                </a:solidFill>
                <a:latin typeface="Arial" pitchFamily="50"/>
                <a:cs typeface="Arial" pitchFamily="50"/>
              </a:rPr>
              <a:t>@Component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solidFill>
                  <a:srgbClr val="7F0055"/>
                </a:solidFill>
                <a:latin typeface="Arial" pitchFamily="50"/>
              </a:rPr>
              <a:t>    public class</a:t>
            </a:r>
            <a:r>
              <a:rPr lang="en-GB" sz="2000" dirty="0">
                <a:latin typeface="Arial" pitchFamily="50"/>
              </a:rPr>
              <a:t> </a:t>
            </a:r>
            <a:r>
              <a:rPr lang="en-GB" sz="2000" dirty="0" err="1">
                <a:latin typeface="Arial" pitchFamily="50"/>
              </a:rPr>
              <a:t>PropertyChangeTracker</a:t>
            </a:r>
            <a:r>
              <a:rPr lang="en-GB" sz="2000" dirty="0">
                <a:latin typeface="Arial" pitchFamily="50"/>
              </a:rPr>
              <a:t> {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solidFill>
                  <a:srgbClr val="7F0055"/>
                </a:solidFill>
                <a:latin typeface="Arial" pitchFamily="50"/>
              </a:rPr>
              <a:t>    private</a:t>
            </a:r>
            <a:r>
              <a:rPr lang="en-GB" sz="2000" dirty="0">
                <a:latin typeface="Arial" pitchFamily="50"/>
              </a:rPr>
              <a:t> Logger </a:t>
            </a:r>
            <a:r>
              <a:rPr lang="en-GB" sz="2000" dirty="0" err="1">
                <a:latin typeface="Arial" pitchFamily="50"/>
              </a:rPr>
              <a:t>logger</a:t>
            </a:r>
            <a:r>
              <a:rPr lang="en-GB" sz="2000" dirty="0">
                <a:latin typeface="Arial" pitchFamily="50"/>
              </a:rPr>
              <a:t> = </a:t>
            </a:r>
            <a:r>
              <a:rPr lang="en-GB" sz="2000" dirty="0" err="1">
                <a:latin typeface="Arial" pitchFamily="50"/>
              </a:rPr>
              <a:t>Logger.getLogger</a:t>
            </a:r>
            <a:r>
              <a:rPr lang="en-GB" sz="2000" dirty="0">
                <a:latin typeface="Arial" pitchFamily="50"/>
              </a:rPr>
              <a:t>(</a:t>
            </a:r>
            <a:r>
              <a:rPr lang="en-GB" sz="2000" dirty="0" err="1">
                <a:latin typeface="Arial" pitchFamily="50"/>
              </a:rPr>
              <a:t>getClass</a:t>
            </a:r>
            <a:r>
              <a:rPr lang="en-GB" sz="2000" dirty="0">
                <a:latin typeface="Arial" pitchFamily="50"/>
              </a:rPr>
              <a:t>());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GB" sz="2000" dirty="0">
              <a:latin typeface="Arial" pitchFamily="50"/>
            </a:endParaRP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latin typeface="Arial" pitchFamily="50"/>
              </a:rPr>
              <a:t>    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solidFill>
                  <a:srgbClr val="7F0055"/>
                </a:solidFill>
                <a:latin typeface="Arial" pitchFamily="50"/>
              </a:rPr>
              <a:t>    public void</a:t>
            </a:r>
            <a:r>
              <a:rPr lang="en-GB" sz="2000" dirty="0">
                <a:latin typeface="Arial" pitchFamily="50"/>
              </a:rPr>
              <a:t> </a:t>
            </a:r>
            <a:r>
              <a:rPr lang="en-US" sz="2000" dirty="0" err="1">
                <a:latin typeface="Arial" pitchFamily="50"/>
              </a:rPr>
              <a:t>trackChange</a:t>
            </a:r>
            <a:r>
              <a:rPr lang="en-US" sz="2000" dirty="0">
                <a:latin typeface="Arial" pitchFamily="50"/>
              </a:rPr>
              <a:t>()</a:t>
            </a:r>
            <a:r>
              <a:rPr lang="en-GB" sz="2000" dirty="0">
                <a:latin typeface="Arial" pitchFamily="50"/>
              </a:rPr>
              <a:t> {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latin typeface="Arial" pitchFamily="50"/>
              </a:rPr>
              <a:t>        logger.info(</a:t>
            </a:r>
            <a:r>
              <a:rPr lang="en-GB" sz="2000" dirty="0">
                <a:solidFill>
                  <a:srgbClr val="0000C0"/>
                </a:solidFill>
                <a:latin typeface="Arial" pitchFamily="50"/>
              </a:rPr>
              <a:t>“Property about to change…”</a:t>
            </a:r>
            <a:r>
              <a:rPr lang="en-GB" sz="2000" dirty="0">
                <a:latin typeface="Arial" pitchFamily="50"/>
              </a:rPr>
              <a:t>);  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latin typeface="Arial" pitchFamily="50"/>
              </a:rPr>
              <a:t>    }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latin typeface="Arial" pitchFamily="5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9E0FAE-C38C-438C-880A-58E3ACC4E0A4}"/>
              </a:ext>
            </a:extLst>
          </p:cNvPr>
          <p:cNvSpPr txBox="1"/>
          <p:nvPr/>
        </p:nvSpPr>
        <p:spPr>
          <a:xfrm>
            <a:off x="957225" y="2612066"/>
            <a:ext cx="4358880" cy="39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50"/>
                <a:ea typeface="Arial" pitchFamily="50"/>
                <a:cs typeface="Arial" pitchFamily="50"/>
              </a:rPr>
              <a:t>@Before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(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Arial" pitchFamily="50"/>
                <a:cs typeface="Arial" pitchFamily="50"/>
              </a:rPr>
              <a:t>“execution(void set*(*))”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Arial" pitchFamily="50"/>
                <a:cs typeface="Arial" pitchFamily="5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2B0B37-C405-4AD0-8B84-1CB2A2156E79}"/>
              </a:ext>
            </a:extLst>
          </p:cNvPr>
          <p:cNvSpPr txBox="1"/>
          <p:nvPr/>
        </p:nvSpPr>
        <p:spPr>
          <a:xfrm>
            <a:off x="685800" y="1070246"/>
            <a:ext cx="1215359" cy="70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50"/>
                <a:ea typeface="Arial" pitchFamily="50"/>
                <a:cs typeface="Arial" pitchFamily="50"/>
              </a:rPr>
              <a:t>@Aspect</a:t>
            </a:r>
          </a:p>
        </p:txBody>
      </p:sp>
    </p:spTree>
    <p:extLst>
      <p:ext uri="{BB962C8B-B14F-4D97-AF65-F5344CB8AC3E}">
        <p14:creationId xmlns:p14="http://schemas.microsoft.com/office/powerpoint/2010/main" val="13695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Having an inner class for test configuration</a:t>
            </a:r>
            <a:endParaRPr lang="en" dirty="0"/>
          </a:p>
        </p:txBody>
      </p:sp>
      <p:sp>
        <p:nvSpPr>
          <p:cNvPr id="8" name="Rectangle 1029">
            <a:extLst>
              <a:ext uri="{FF2B5EF4-FFF2-40B4-BE49-F238E27FC236}">
                <a16:creationId xmlns:a16="http://schemas.microsoft.com/office/drawing/2014/main" id="{8CA26D0B-9F32-4786-BB4B-D7861AB74C07}"/>
              </a:ext>
            </a:extLst>
          </p:cNvPr>
          <p:cNvSpPr/>
          <p:nvPr/>
        </p:nvSpPr>
        <p:spPr>
          <a:xfrm>
            <a:off x="627480" y="3279598"/>
            <a:ext cx="6872400" cy="1773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&lt;beans&gt;</a:t>
            </a:r>
          </a:p>
          <a:p>
            <a:pPr marL="342720" marR="0" lvl="0" indent="-342720" algn="l" rtl="0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&lt;aop:aspectj-autoproxy 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&lt;context:component-scan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base-package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=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“com.example”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/&gt;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3F7F7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&lt;/beans&gt;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A8B2E7-E0F6-4AF2-A986-AC8CDDA96538}"/>
              </a:ext>
            </a:extLst>
          </p:cNvPr>
          <p:cNvSpPr/>
          <p:nvPr/>
        </p:nvSpPr>
        <p:spPr>
          <a:xfrm>
            <a:off x="2100522" y="1063500"/>
            <a:ext cx="5991480" cy="1942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FFDA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Monaco" pitchFamily="49"/>
                <a:cs typeface="Monaco" pitchFamily="49"/>
              </a:rPr>
              <a:t> @Configuration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urier New" pitchFamily="49"/>
                <a:cs typeface="Courier New" pitchFamily="49"/>
              </a:rPr>
              <a:t> @EnableAspectJAutoProxy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urier New" pitchFamily="49"/>
                <a:cs typeface="Courier New" pitchFamily="49"/>
              </a:rPr>
              <a:t> @ComponentScan(basePackages=</a:t>
            </a:r>
            <a:r>
              <a:rPr lang="en-US" sz="1800" b="1" i="0" u="none" strike="noStrike" kern="1200" baseline="0">
                <a:ln>
                  <a:noFill/>
                </a:ln>
                <a:solidFill>
                  <a:srgbClr val="0000FF"/>
                </a:solidFill>
                <a:latin typeface="Arial" pitchFamily="34"/>
                <a:ea typeface="Courier New" pitchFamily="49"/>
                <a:cs typeface="Courier New" pitchFamily="49"/>
              </a:rPr>
              <a:t>“com.example”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urier New" pitchFamily="49"/>
                <a:cs typeface="Courier New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 public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Monaco" pitchFamily="49"/>
                <a:cs typeface="Monaco" pitchFamily="49"/>
              </a:rPr>
              <a:t>class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Monaco" pitchFamily="49"/>
                <a:cs typeface="Monaco" pitchFamily="49"/>
              </a:rPr>
              <a:t> AspectConfig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34"/>
                <a:ea typeface="Courier New" pitchFamily="49"/>
                <a:cs typeface="Courier New" pitchFamily="49"/>
              </a:rPr>
              <a:t>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7D572-3DE6-4CC8-8E5F-3C378551813E}"/>
              </a:ext>
            </a:extLst>
          </p:cNvPr>
          <p:cNvSpPr txBox="1"/>
          <p:nvPr/>
        </p:nvSpPr>
        <p:spPr>
          <a:xfrm>
            <a:off x="6024882" y="866580"/>
            <a:ext cx="1937880" cy="398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prstDash val="solid"/>
          </a:ln>
        </p:spPr>
        <p:txBody>
          <a:bodyPr vert="horz" lIns="90000" tIns="46800" rIns="90000" bIns="4680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Verdana" pitchFamily="34"/>
                <a:cs typeface="Verdana" pitchFamily="34"/>
              </a:rPr>
              <a:t>Using 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4AF7C8-A2A1-4420-866C-9D449D6E8EC7}"/>
              </a:ext>
            </a:extLst>
          </p:cNvPr>
          <p:cNvSpPr txBox="1"/>
          <p:nvPr/>
        </p:nvSpPr>
        <p:spPr>
          <a:xfrm>
            <a:off x="5612399" y="3096718"/>
            <a:ext cx="1758239" cy="398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prstDash val="solid"/>
          </a:ln>
        </p:spPr>
        <p:txBody>
          <a:bodyPr vert="horz" lIns="90000" tIns="46800" rIns="90000" bIns="4680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Verdana" pitchFamily="34"/>
                <a:cs typeface="Verdana" pitchFamily="34"/>
              </a:rPr>
              <a:t>Using XML</a:t>
            </a:r>
          </a:p>
        </p:txBody>
      </p:sp>
    </p:spTree>
    <p:extLst>
      <p:ext uri="{BB962C8B-B14F-4D97-AF65-F5344CB8AC3E}">
        <p14:creationId xmlns:p14="http://schemas.microsoft.com/office/powerpoint/2010/main" val="124315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How Aspects are applied</a:t>
            </a:r>
            <a:endParaRPr lang="e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5BBAFF7-9537-40B0-BC71-66E3776EC188}"/>
              </a:ext>
            </a:extLst>
          </p:cNvPr>
          <p:cNvSpPr/>
          <p:nvPr/>
        </p:nvSpPr>
        <p:spPr>
          <a:xfrm>
            <a:off x="6245280" y="900460"/>
            <a:ext cx="2083680" cy="816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3FF23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&lt;&lt;interface&gt;&gt;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Cache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4F82BD7-92CC-47F4-B50E-1B631C445B1B}"/>
              </a:ext>
            </a:extLst>
          </p:cNvPr>
          <p:cNvSpPr/>
          <p:nvPr/>
        </p:nvSpPr>
        <p:spPr>
          <a:xfrm>
            <a:off x="3069360" y="2398241"/>
            <a:ext cx="5440320" cy="135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C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50"/>
              <a:ea typeface="Arial" pitchFamily="50"/>
              <a:cs typeface="Arial" pitchFamily="50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50"/>
              <a:ea typeface="Arial" pitchFamily="50"/>
              <a:cs typeface="Arial" pitchFamily="50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50"/>
              <a:ea typeface="Arial" pitchFamily="50"/>
              <a:cs typeface="Arial" pitchFamily="50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50"/>
              <a:ea typeface="Arial" pitchFamily="50"/>
              <a:cs typeface="Arial" pitchFamily="50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50"/>
              <a:ea typeface="Arial" pitchFamily="50"/>
              <a:cs typeface="Arial" pitchFamily="5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20F24832-1234-42DC-9313-F0D32CB05215}"/>
              </a:ext>
            </a:extLst>
          </p:cNvPr>
          <p:cNvSpPr/>
          <p:nvPr/>
        </p:nvSpPr>
        <p:spPr>
          <a:xfrm>
            <a:off x="7250399" y="1724320"/>
            <a:ext cx="0" cy="10681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" h="2968" fill="none">
                <a:moveTo>
                  <a:pt x="0" y="2968"/>
                </a:moveTo>
                <a:lnTo>
                  <a:pt x="1" y="0"/>
                </a:lnTo>
              </a:path>
            </a:pathLst>
          </a:custGeom>
          <a:noFill/>
          <a:ln w="12600">
            <a:solidFill>
              <a:srgbClr val="000000"/>
            </a:solidFill>
            <a:custDash>
              <a:ds d="402857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484733C2-9ABA-4622-BBC4-FB4D7EC2390C}"/>
              </a:ext>
            </a:extLst>
          </p:cNvPr>
          <p:cNvSpPr/>
          <p:nvPr/>
        </p:nvSpPr>
        <p:spPr>
          <a:xfrm>
            <a:off x="5679000" y="1741240"/>
            <a:ext cx="1400400" cy="641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91" h="1783" fill="none">
                <a:moveTo>
                  <a:pt x="0" y="1783"/>
                </a:moveTo>
                <a:lnTo>
                  <a:pt x="3891" y="0"/>
                </a:lnTo>
              </a:path>
            </a:pathLst>
          </a:custGeom>
          <a:noFill/>
          <a:ln w="12600">
            <a:solidFill>
              <a:srgbClr val="000000"/>
            </a:solidFill>
            <a:custDash>
              <a:ds d="402857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DBC8227C-EBBC-48BA-B2E9-101E122F2CFB}"/>
              </a:ext>
            </a:extLst>
          </p:cNvPr>
          <p:cNvSpPr/>
          <p:nvPr/>
        </p:nvSpPr>
        <p:spPr>
          <a:xfrm>
            <a:off x="4676040" y="829721"/>
            <a:ext cx="1569240" cy="33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setCacheSize()</a:t>
            </a:r>
          </a:p>
        </p:txBody>
      </p:sp>
      <p:sp>
        <p:nvSpPr>
          <p:cNvPr id="10" name="Line 20">
            <a:extLst>
              <a:ext uri="{FF2B5EF4-FFF2-40B4-BE49-F238E27FC236}">
                <a16:creationId xmlns:a16="http://schemas.microsoft.com/office/drawing/2014/main" id="{7709EA68-6298-4474-A3FC-2D6C309BF05E}"/>
              </a:ext>
            </a:extLst>
          </p:cNvPr>
          <p:cNvSpPr/>
          <p:nvPr/>
        </p:nvSpPr>
        <p:spPr>
          <a:xfrm>
            <a:off x="5610960" y="3096641"/>
            <a:ext cx="73620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46" fill="none">
                <a:moveTo>
                  <a:pt x="0" y="0"/>
                </a:moveTo>
                <a:lnTo>
                  <a:pt x="2046" y="0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8B9D15B8-C1D3-4682-BAFF-F9D1B3734B22}"/>
              </a:ext>
            </a:extLst>
          </p:cNvPr>
          <p:cNvSpPr/>
          <p:nvPr/>
        </p:nvSpPr>
        <p:spPr>
          <a:xfrm>
            <a:off x="5610960" y="3289241"/>
            <a:ext cx="73620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46" fill="none">
                <a:moveTo>
                  <a:pt x="2046" y="0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EC13C0DA-E832-4B5F-A83E-7089B3E3E33A}"/>
              </a:ext>
            </a:extLst>
          </p:cNvPr>
          <p:cNvSpPr/>
          <p:nvPr/>
        </p:nvSpPr>
        <p:spPr>
          <a:xfrm>
            <a:off x="1887120" y="3688121"/>
            <a:ext cx="1383480" cy="772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44" h="2148" fill="none">
                <a:moveTo>
                  <a:pt x="0" y="2148"/>
                </a:moveTo>
                <a:lnTo>
                  <a:pt x="3844" y="0"/>
                </a:lnTo>
              </a:path>
            </a:pathLst>
          </a:custGeom>
          <a:noFill/>
          <a:ln w="9360">
            <a:solidFill>
              <a:srgbClr val="8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Line 32">
            <a:extLst>
              <a:ext uri="{FF2B5EF4-FFF2-40B4-BE49-F238E27FC236}">
                <a16:creationId xmlns:a16="http://schemas.microsoft.com/office/drawing/2014/main" id="{1B809E3B-8AD6-4ADB-957C-BDD50CA9AA09}"/>
              </a:ext>
            </a:extLst>
          </p:cNvPr>
          <p:cNvSpPr/>
          <p:nvPr/>
        </p:nvSpPr>
        <p:spPr>
          <a:xfrm>
            <a:off x="5619960" y="1639001"/>
            <a:ext cx="793440" cy="400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05" h="1114" fill="none">
                <a:moveTo>
                  <a:pt x="0" y="0"/>
                </a:moveTo>
                <a:lnTo>
                  <a:pt x="2205" y="1114"/>
                </a:lnTo>
              </a:path>
            </a:pathLst>
          </a:custGeom>
          <a:noFill/>
          <a:ln w="9360">
            <a:solidFill>
              <a:srgbClr val="8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" name="Text Box 33">
            <a:extLst>
              <a:ext uri="{FF2B5EF4-FFF2-40B4-BE49-F238E27FC236}">
                <a16:creationId xmlns:a16="http://schemas.microsoft.com/office/drawing/2014/main" id="{0BA750B1-093A-4157-A6DD-D56CB6EB478F}"/>
              </a:ext>
            </a:extLst>
          </p:cNvPr>
          <p:cNvSpPr/>
          <p:nvPr/>
        </p:nvSpPr>
        <p:spPr>
          <a:xfrm>
            <a:off x="3038400" y="1290881"/>
            <a:ext cx="260676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8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2. Proxy implements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    target interface(s)</a:t>
            </a: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A0F33D00-7046-453E-A636-E3D983A39A90}"/>
              </a:ext>
            </a:extLst>
          </p:cNvPr>
          <p:cNvSpPr/>
          <p:nvPr/>
        </p:nvSpPr>
        <p:spPr>
          <a:xfrm>
            <a:off x="671399" y="3132281"/>
            <a:ext cx="279360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61" fill="none">
                <a:moveTo>
                  <a:pt x="0" y="0"/>
                </a:moveTo>
                <a:lnTo>
                  <a:pt x="7761" y="0"/>
                </a:lnTo>
              </a:path>
            </a:pathLst>
          </a:cu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09E96E0-D642-4CA1-ACF2-8EE0FC710010}"/>
              </a:ext>
            </a:extLst>
          </p:cNvPr>
          <p:cNvSpPr/>
          <p:nvPr/>
        </p:nvSpPr>
        <p:spPr>
          <a:xfrm>
            <a:off x="687239" y="2821961"/>
            <a:ext cx="225180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setCacheSize(2500)</a:t>
            </a:r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35A13B1C-5F7E-4867-8881-260F1CAC87AA}"/>
              </a:ext>
            </a:extLst>
          </p:cNvPr>
          <p:cNvSpPr/>
          <p:nvPr/>
        </p:nvSpPr>
        <p:spPr>
          <a:xfrm>
            <a:off x="659160" y="3325241"/>
            <a:ext cx="278568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39" fill="none">
                <a:moveTo>
                  <a:pt x="7739" y="0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D9FF89-4D27-4835-80BA-F4A4F12AA577}"/>
              </a:ext>
            </a:extLst>
          </p:cNvPr>
          <p:cNvSpPr/>
          <p:nvPr/>
        </p:nvSpPr>
        <p:spPr>
          <a:xfrm>
            <a:off x="2847749" y="3925361"/>
            <a:ext cx="2126880" cy="8283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3FF23">
              <a:alpha val="8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PropertyChange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Tracker (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aspect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E023FFB-5AAC-4F73-B091-86A80EB8C284}"/>
              </a:ext>
            </a:extLst>
          </p:cNvPr>
          <p:cNvSpPr/>
          <p:nvPr/>
        </p:nvSpPr>
        <p:spPr>
          <a:xfrm>
            <a:off x="6340680" y="2789561"/>
            <a:ext cx="1853280" cy="8283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SimpleCache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(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target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172F7CB-D45D-42D9-91AA-24C8F05ABCEC}"/>
              </a:ext>
            </a:extLst>
          </p:cNvPr>
          <p:cNvSpPr/>
          <p:nvPr/>
        </p:nvSpPr>
        <p:spPr>
          <a:xfrm>
            <a:off x="6340680" y="2789561"/>
            <a:ext cx="1853280" cy="8283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SimpleCache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(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target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)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CE5819-4C2E-4890-A473-663C60E5DFF4}"/>
              </a:ext>
            </a:extLst>
          </p:cNvPr>
          <p:cNvSpPr/>
          <p:nvPr/>
        </p:nvSpPr>
        <p:spPr>
          <a:xfrm>
            <a:off x="6340680" y="2789561"/>
            <a:ext cx="1853280" cy="8283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FEB0110-BD9D-4021-A636-2629F657A342}"/>
              </a:ext>
            </a:extLst>
          </p:cNvPr>
          <p:cNvSpPr/>
          <p:nvPr/>
        </p:nvSpPr>
        <p:spPr>
          <a:xfrm>
            <a:off x="6340680" y="2789561"/>
            <a:ext cx="1853280" cy="8283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3FF23">
              <a:alpha val="8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Simple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Cache</a:t>
            </a:r>
          </a:p>
        </p:txBody>
      </p:sp>
      <p:sp>
        <p:nvSpPr>
          <p:cNvPr id="23" name="Line 29">
            <a:extLst>
              <a:ext uri="{FF2B5EF4-FFF2-40B4-BE49-F238E27FC236}">
                <a16:creationId xmlns:a16="http://schemas.microsoft.com/office/drawing/2014/main" id="{D1BE3A2D-A419-42F2-B5C1-93AC914A013A}"/>
              </a:ext>
            </a:extLst>
          </p:cNvPr>
          <p:cNvSpPr/>
          <p:nvPr/>
        </p:nvSpPr>
        <p:spPr>
          <a:xfrm>
            <a:off x="4608000" y="4072416"/>
            <a:ext cx="939240" cy="563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10" h="1565" fill="none">
                <a:moveTo>
                  <a:pt x="2610" y="1565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8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CAB0348B-F172-47CD-857D-152EDD4DF6CA}"/>
              </a:ext>
            </a:extLst>
          </p:cNvPr>
          <p:cNvSpPr/>
          <p:nvPr/>
        </p:nvSpPr>
        <p:spPr>
          <a:xfrm>
            <a:off x="6664680" y="3469241"/>
            <a:ext cx="939240" cy="563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10" h="1565" fill="none">
                <a:moveTo>
                  <a:pt x="2610" y="1565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8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4A210-25B9-464D-9094-0D1FC5442B1C}"/>
              </a:ext>
            </a:extLst>
          </p:cNvPr>
          <p:cNvSpPr txBox="1"/>
          <p:nvPr/>
        </p:nvSpPr>
        <p:spPr>
          <a:xfrm>
            <a:off x="3838680" y="2409041"/>
            <a:ext cx="3256919" cy="70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Arial" pitchFamily="50"/>
                <a:cs typeface="Arial" pitchFamily="50"/>
              </a:rPr>
              <a:t>Spring AOP Proxy (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Arial" pitchFamily="50"/>
                <a:cs typeface="Arial" pitchFamily="50"/>
              </a:rPr>
              <a:t>this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Arial" pitchFamily="50"/>
                <a:cs typeface="Arial" pitchFamily="50"/>
              </a:rPr>
              <a:t>)</a:t>
            </a:r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85676F1D-0EA7-46CB-9678-D1B2B8EA5A6C}"/>
              </a:ext>
            </a:extLst>
          </p:cNvPr>
          <p:cNvSpPr/>
          <p:nvPr/>
        </p:nvSpPr>
        <p:spPr>
          <a:xfrm>
            <a:off x="186989" y="4129480"/>
            <a:ext cx="2369160" cy="916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8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1. Spring creates a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    proxy 'weaving'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    aspect &amp; target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B032DE6C-E61C-4D4C-A8E7-15ACF9A45556}"/>
              </a:ext>
            </a:extLst>
          </p:cNvPr>
          <p:cNvSpPr/>
          <p:nvPr/>
        </p:nvSpPr>
        <p:spPr>
          <a:xfrm>
            <a:off x="5077440" y="4422001"/>
            <a:ext cx="233568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8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4. Matching advice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    is executed</a:t>
            </a:r>
          </a:p>
        </p:txBody>
      </p:sp>
      <p:sp>
        <p:nvSpPr>
          <p:cNvPr id="28" name="Text Box 34">
            <a:extLst>
              <a:ext uri="{FF2B5EF4-FFF2-40B4-BE49-F238E27FC236}">
                <a16:creationId xmlns:a16="http://schemas.microsoft.com/office/drawing/2014/main" id="{2715E701-2CD3-4F0B-903C-BE2CEF89C1F9}"/>
              </a:ext>
            </a:extLst>
          </p:cNvPr>
          <p:cNvSpPr/>
          <p:nvPr/>
        </p:nvSpPr>
        <p:spPr>
          <a:xfrm>
            <a:off x="6956280" y="3909881"/>
            <a:ext cx="218772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8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5. Target method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    is executed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0DC2D42-C706-4C2F-BB45-EC1246BE4630}"/>
              </a:ext>
            </a:extLst>
          </p:cNvPr>
          <p:cNvSpPr/>
          <p:nvPr/>
        </p:nvSpPr>
        <p:spPr>
          <a:xfrm>
            <a:off x="3479040" y="2788121"/>
            <a:ext cx="2126880" cy="8283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FFFF">
              <a:alpha val="80000"/>
            </a:srgbClr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Method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Arial" pitchFamily="50"/>
                <a:cs typeface="Arial" pitchFamily="50"/>
              </a:rPr>
              <a:t>Interceptor</a:t>
            </a: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8A776A96-0831-425E-A7C0-6733279FD84D}"/>
              </a:ext>
            </a:extLst>
          </p:cNvPr>
          <p:cNvSpPr/>
          <p:nvPr/>
        </p:nvSpPr>
        <p:spPr>
          <a:xfrm>
            <a:off x="4491000" y="3620081"/>
            <a:ext cx="0" cy="290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807" fill="none">
                <a:moveTo>
                  <a:pt x="0" y="0"/>
                </a:moveTo>
                <a:lnTo>
                  <a:pt x="0" y="807"/>
                </a:lnTo>
              </a:path>
            </a:pathLst>
          </a:custGeom>
          <a:noFill/>
          <a:ln w="108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720" tIns="47520" rIns="90720" bIns="4752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6687C680-44DF-4E70-B58E-97AF3EB6DF62}"/>
              </a:ext>
            </a:extLst>
          </p:cNvPr>
          <p:cNvSpPr/>
          <p:nvPr/>
        </p:nvSpPr>
        <p:spPr>
          <a:xfrm>
            <a:off x="4298400" y="3620081"/>
            <a:ext cx="0" cy="290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807" fill="none">
                <a:moveTo>
                  <a:pt x="0" y="807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custDash>
              <a:ds d="100000" sp="100000"/>
            </a:custDash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66CB1167-C2F2-4FD9-9895-D6BD9EA56FDB}"/>
              </a:ext>
            </a:extLst>
          </p:cNvPr>
          <p:cNvSpPr/>
          <p:nvPr/>
        </p:nvSpPr>
        <p:spPr>
          <a:xfrm>
            <a:off x="1878119" y="2284841"/>
            <a:ext cx="1691279" cy="72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99" h="2001" fill="none">
                <a:moveTo>
                  <a:pt x="0" y="0"/>
                </a:moveTo>
                <a:lnTo>
                  <a:pt x="4699" y="2001"/>
                </a:lnTo>
              </a:path>
            </a:pathLst>
          </a:custGeom>
          <a:noFill/>
          <a:ln w="9360">
            <a:solidFill>
              <a:srgbClr val="800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3" name="Text Box 44">
            <a:extLst>
              <a:ext uri="{FF2B5EF4-FFF2-40B4-BE49-F238E27FC236}">
                <a16:creationId xmlns:a16="http://schemas.microsoft.com/office/drawing/2014/main" id="{ACA2BB06-8AD3-4754-A7B8-B7F232B642F6}"/>
              </a:ext>
            </a:extLst>
          </p:cNvPr>
          <p:cNvSpPr/>
          <p:nvPr/>
        </p:nvSpPr>
        <p:spPr>
          <a:xfrm>
            <a:off x="505440" y="1469081"/>
            <a:ext cx="2181600" cy="916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80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3. All calls routed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    through proxy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800000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    interceptor</a:t>
            </a:r>
          </a:p>
        </p:txBody>
      </p:sp>
      <p:sp>
        <p:nvSpPr>
          <p:cNvPr id="34" name="Line 20">
            <a:extLst>
              <a:ext uri="{FF2B5EF4-FFF2-40B4-BE49-F238E27FC236}">
                <a16:creationId xmlns:a16="http://schemas.microsoft.com/office/drawing/2014/main" id="{7CAA6B28-26C2-4D9B-AA97-B506FF90AFAD}"/>
              </a:ext>
            </a:extLst>
          </p:cNvPr>
          <p:cNvSpPr/>
          <p:nvPr/>
        </p:nvSpPr>
        <p:spPr>
          <a:xfrm>
            <a:off x="4491000" y="3620441"/>
            <a:ext cx="0" cy="290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807" fill="none">
                <a:moveTo>
                  <a:pt x="0" y="0"/>
                </a:moveTo>
                <a:lnTo>
                  <a:pt x="0" y="807"/>
                </a:lnTo>
              </a:path>
            </a:pathLst>
          </a:custGeom>
          <a:noFill/>
          <a:ln w="25200">
            <a:solidFill>
              <a:srgbClr val="000080"/>
            </a:solidFill>
            <a:custDash>
              <a:ds d="197000" sp="197000"/>
            </a:custDash>
            <a:miter/>
            <a:tailEnd type="arrow"/>
          </a:ln>
        </p:spPr>
        <p:txBody>
          <a:bodyPr vert="horz" wrap="none" lIns="97920" tIns="54720" rIns="97920" bIns="5472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4E1CC5E5-55E7-44CA-A9B1-4BA6F64F1B26}"/>
              </a:ext>
            </a:extLst>
          </p:cNvPr>
          <p:cNvSpPr/>
          <p:nvPr/>
        </p:nvSpPr>
        <p:spPr>
          <a:xfrm>
            <a:off x="5610960" y="3096641"/>
            <a:ext cx="736200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46" fill="none">
                <a:moveTo>
                  <a:pt x="0" y="0"/>
                </a:moveTo>
                <a:lnTo>
                  <a:pt x="2046" y="0"/>
                </a:lnTo>
              </a:path>
            </a:pathLst>
          </a:custGeom>
          <a:noFill/>
          <a:ln w="25200">
            <a:solidFill>
              <a:srgbClr val="000080"/>
            </a:solidFill>
            <a:custDash>
              <a:ds d="197000" sp="197000"/>
            </a:custDash>
            <a:miter/>
            <a:tailEnd type="arrow"/>
          </a:ln>
        </p:spPr>
        <p:txBody>
          <a:bodyPr vert="horz" wrap="none" lIns="97920" tIns="54720" rIns="97920" bIns="5472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235443-9692-4BE6-8A74-5BE19E54FC98}"/>
              </a:ext>
            </a:extLst>
          </p:cNvPr>
          <p:cNvSpPr txBox="1"/>
          <p:nvPr/>
        </p:nvSpPr>
        <p:spPr>
          <a:xfrm>
            <a:off x="7539119" y="2507680"/>
            <a:ext cx="928080" cy="39852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Calibri" pitchFamily="34"/>
                <a:ea typeface="ＭＳ Ｐゴシック" pitchFamily="2"/>
                <a:cs typeface="ＭＳ Ｐゴシック" pitchFamily="2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9696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Pointcut designator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9DFA88D-74D1-4251-97F0-48B536E37BDA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877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execution(&lt;method pattern&gt;)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The method must match the pattern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Can chain together to create composite pointcuts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&amp;&amp; (and), || (or),  ! (not)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Method Pattern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[Modifiers]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ReturnType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[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ClassType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]</a:t>
            </a:r>
            <a:b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</a:b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  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MethodName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([Arguments]) [throws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ExceptionType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]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4582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Writing expressions</a:t>
            </a:r>
            <a:endParaRPr lang="en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AFF549-4915-4657-B9F0-4FB9B5FF4086}"/>
              </a:ext>
            </a:extLst>
          </p:cNvPr>
          <p:cNvSpPr txBox="1">
            <a:spLocks/>
          </p:cNvSpPr>
          <p:nvPr/>
        </p:nvSpPr>
        <p:spPr>
          <a:xfrm>
            <a:off x="370236" y="1607338"/>
            <a:ext cx="8039160" cy="523220"/>
          </a:xfrm>
          <a:prstGeom prst="rect">
            <a:avLst/>
          </a:prstGeom>
          <a:solidFill>
            <a:srgbClr val="FFFFCC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wrap="square" lIns="91440" tIns="45720" rIns="91440" bIns="4572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2800" dirty="0">
                <a:solidFill>
                  <a:srgbClr val="0000C0"/>
                </a:solidFill>
                <a:latin typeface="Arial" pitchFamily="50"/>
              </a:rPr>
              <a:t>execution(* </a:t>
            </a:r>
            <a:r>
              <a:rPr lang="en-US" sz="2800" dirty="0" err="1">
                <a:solidFill>
                  <a:srgbClr val="0000C0"/>
                </a:solidFill>
                <a:latin typeface="Arial" pitchFamily="50"/>
              </a:rPr>
              <a:t>rewards.restaurant</a:t>
            </a:r>
            <a:r>
              <a:rPr lang="en-US" sz="2800" dirty="0">
                <a:solidFill>
                  <a:srgbClr val="0000C0"/>
                </a:solidFill>
                <a:latin typeface="Arial" pitchFamily="50"/>
              </a:rPr>
              <a:t>.*</a:t>
            </a:r>
            <a:r>
              <a:rPr lang="en-US" sz="2800" dirty="0" err="1">
                <a:solidFill>
                  <a:srgbClr val="0000C0"/>
                </a:solidFill>
                <a:latin typeface="Arial" pitchFamily="50"/>
              </a:rPr>
              <a:t>Service.find</a:t>
            </a:r>
            <a:r>
              <a:rPr lang="en-US" sz="2800" dirty="0">
                <a:solidFill>
                  <a:srgbClr val="0000C0"/>
                </a:solidFill>
                <a:latin typeface="Arial" pitchFamily="50"/>
              </a:rPr>
              <a:t>*(..))</a:t>
            </a: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E6C9D979-2444-4F50-9156-ECA5FDB88EC2}"/>
              </a:ext>
            </a:extLst>
          </p:cNvPr>
          <p:cNvSpPr/>
          <p:nvPr/>
        </p:nvSpPr>
        <p:spPr>
          <a:xfrm flipV="1">
            <a:off x="2274636" y="1903258"/>
            <a:ext cx="0" cy="1333440"/>
          </a:xfrm>
          <a:prstGeom prst="line">
            <a:avLst/>
          </a:prstGeom>
          <a:noFill/>
          <a:ln w="12600">
            <a:solidFill>
              <a:srgbClr val="314004"/>
            </a:solidFill>
            <a:prstDash val="solid"/>
            <a:miter/>
            <a:tailEnd type="arrow"/>
          </a:ln>
        </p:spPr>
        <p:txBody>
          <a:bodyPr vert="horz" wrap="square" lIns="96120" tIns="46800" rIns="96120" bIns="468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31E1FDCD-02D8-4498-8937-E1428F05AF24}"/>
              </a:ext>
            </a:extLst>
          </p:cNvPr>
          <p:cNvSpPr/>
          <p:nvPr/>
        </p:nvSpPr>
        <p:spPr>
          <a:xfrm>
            <a:off x="1394075" y="3236698"/>
            <a:ext cx="1799280" cy="497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14004"/>
            </a:solidFill>
            <a:prstDash val="solid"/>
            <a:miter/>
          </a:ln>
        </p:spPr>
        <p:txBody>
          <a:bodyPr vert="horz" wrap="none" lIns="94680" tIns="46800" rIns="94680" bIns="46800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50" b="0" i="0" u="none" strike="noStrike" baseline="0">
                <a:ln>
                  <a:noFill/>
                </a:ln>
                <a:solidFill>
                  <a:srgbClr val="314004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return type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3C549FD-0946-4255-BF1B-E5A86AFE9D1F}"/>
              </a:ext>
            </a:extLst>
          </p:cNvPr>
          <p:cNvSpPr/>
          <p:nvPr/>
        </p:nvSpPr>
        <p:spPr>
          <a:xfrm rot="5406600">
            <a:off x="3555610" y="825176"/>
            <a:ext cx="279360" cy="2502000"/>
          </a:xfrm>
          <a:custGeom>
            <a:avLst>
              <a:gd name="f0" fmla="val 1800"/>
              <a:gd name="f1" fmla="val 1089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F005AD32-AFFF-4857-9DD7-52C5DC6BE0B1}"/>
              </a:ext>
            </a:extLst>
          </p:cNvPr>
          <p:cNvSpPr/>
          <p:nvPr/>
        </p:nvSpPr>
        <p:spPr>
          <a:xfrm flipV="1">
            <a:off x="3707436" y="2275858"/>
            <a:ext cx="0" cy="205200"/>
          </a:xfrm>
          <a:prstGeom prst="line">
            <a:avLst/>
          </a:prstGeom>
          <a:noFill/>
          <a:ln w="12600">
            <a:solidFill>
              <a:srgbClr val="314004"/>
            </a:solidFill>
            <a:prstDash val="solid"/>
            <a:miter/>
            <a:tailEnd type="arrow"/>
          </a:ln>
        </p:spPr>
        <p:txBody>
          <a:bodyPr vert="horz" wrap="square" lIns="96120" tIns="46800" rIns="96120" bIns="468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C802F006-4618-4C6A-884B-8B14262E6A3C}"/>
              </a:ext>
            </a:extLst>
          </p:cNvPr>
          <p:cNvSpPr/>
          <p:nvPr/>
        </p:nvSpPr>
        <p:spPr>
          <a:xfrm>
            <a:off x="2988156" y="2481058"/>
            <a:ext cx="1462680" cy="497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14004"/>
            </a:solidFill>
            <a:prstDash val="solid"/>
            <a:miter/>
          </a:ln>
        </p:spPr>
        <p:txBody>
          <a:bodyPr vert="horz" wrap="none" lIns="94680" tIns="46800" rIns="94680" bIns="46800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50" b="0" i="0" u="none" strike="noStrike" baseline="0">
                <a:ln>
                  <a:noFill/>
                </a:ln>
                <a:solidFill>
                  <a:srgbClr val="314004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package</a:t>
            </a:r>
          </a:p>
        </p:txBody>
      </p:sp>
      <p:sp>
        <p:nvSpPr>
          <p:cNvPr id="16" name="Line 5">
            <a:extLst>
              <a:ext uri="{FF2B5EF4-FFF2-40B4-BE49-F238E27FC236}">
                <a16:creationId xmlns:a16="http://schemas.microsoft.com/office/drawing/2014/main" id="{19DAB43D-C385-4938-A344-F6A31D530586}"/>
              </a:ext>
            </a:extLst>
          </p:cNvPr>
          <p:cNvSpPr/>
          <p:nvPr/>
        </p:nvSpPr>
        <p:spPr>
          <a:xfrm flipV="1">
            <a:off x="5616876" y="2264698"/>
            <a:ext cx="8280" cy="757440"/>
          </a:xfrm>
          <a:prstGeom prst="line">
            <a:avLst/>
          </a:prstGeom>
          <a:noFill/>
          <a:ln w="12600">
            <a:solidFill>
              <a:srgbClr val="314004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4509FB26-08E5-4082-A603-1C91CAFC099B}"/>
              </a:ext>
            </a:extLst>
          </p:cNvPr>
          <p:cNvSpPr/>
          <p:nvPr/>
        </p:nvSpPr>
        <p:spPr>
          <a:xfrm>
            <a:off x="5233836" y="3032938"/>
            <a:ext cx="816120" cy="497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14004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50" b="0" i="0" u="none" strike="noStrike" baseline="0" dirty="0">
                <a:ln>
                  <a:noFill/>
                </a:ln>
                <a:solidFill>
                  <a:srgbClr val="314004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type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BB3BA857-7B63-427C-87EF-5915CE838D63}"/>
              </a:ext>
            </a:extLst>
          </p:cNvPr>
          <p:cNvSpPr/>
          <p:nvPr/>
        </p:nvSpPr>
        <p:spPr>
          <a:xfrm>
            <a:off x="6943476" y="3037977"/>
            <a:ext cx="1311840" cy="497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14004"/>
            </a:solidFill>
            <a:prstDash val="solid"/>
            <a:miter/>
          </a:ln>
        </p:spPr>
        <p:txBody>
          <a:bodyPr vert="horz" wrap="none" lIns="94680" tIns="46800" rIns="94680" bIns="46800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50" b="0" i="0" u="none" strike="noStrike" baseline="0">
                <a:ln>
                  <a:noFill/>
                </a:ln>
                <a:solidFill>
                  <a:srgbClr val="314004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params</a:t>
            </a:r>
          </a:p>
        </p:txBody>
      </p:sp>
      <p:sp>
        <p:nvSpPr>
          <p:cNvPr id="19" name="Line 5">
            <a:extLst>
              <a:ext uri="{FF2B5EF4-FFF2-40B4-BE49-F238E27FC236}">
                <a16:creationId xmlns:a16="http://schemas.microsoft.com/office/drawing/2014/main" id="{210FE44A-D90A-4B6B-8DAF-BB4741593255}"/>
              </a:ext>
            </a:extLst>
          </p:cNvPr>
          <p:cNvSpPr/>
          <p:nvPr/>
        </p:nvSpPr>
        <p:spPr>
          <a:xfrm flipV="1">
            <a:off x="7528835" y="1970918"/>
            <a:ext cx="230585" cy="1042579"/>
          </a:xfrm>
          <a:prstGeom prst="line">
            <a:avLst/>
          </a:prstGeom>
          <a:noFill/>
          <a:ln w="12600">
            <a:solidFill>
              <a:srgbClr val="314004"/>
            </a:solidFill>
            <a:prstDash val="solid"/>
            <a:miter/>
            <a:tailEnd type="arrow"/>
          </a:ln>
        </p:spPr>
        <p:txBody>
          <a:bodyPr vert="horz" wrap="square" lIns="96120" tIns="46800" rIns="96120" bIns="468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FC1A3E-375B-49C9-8892-919FF12423D8}"/>
              </a:ext>
            </a:extLst>
          </p:cNvPr>
          <p:cNvSpPr/>
          <p:nvPr/>
        </p:nvSpPr>
        <p:spPr>
          <a:xfrm rot="5406600">
            <a:off x="5478729" y="1510496"/>
            <a:ext cx="279000" cy="1126440"/>
          </a:xfrm>
          <a:custGeom>
            <a:avLst>
              <a:gd name="f0" fmla="val 1800"/>
              <a:gd name="f1" fmla="val 1089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AB6E27DC-7467-454F-857F-B0949DE77057}"/>
              </a:ext>
            </a:extLst>
          </p:cNvPr>
          <p:cNvSpPr/>
          <p:nvPr/>
        </p:nvSpPr>
        <p:spPr>
          <a:xfrm>
            <a:off x="5840076" y="2409418"/>
            <a:ext cx="1313280" cy="497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14004"/>
            </a:solidFill>
            <a:prstDash val="solid"/>
            <a:miter/>
          </a:ln>
        </p:spPr>
        <p:txBody>
          <a:bodyPr vert="horz" wrap="none" lIns="94680" tIns="46800" rIns="94680" bIns="46800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50" b="0" i="0" u="none" strike="noStrike" baseline="0">
                <a:ln>
                  <a:noFill/>
                </a:ln>
                <a:solidFill>
                  <a:srgbClr val="314004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method</a:t>
            </a: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BB54EB53-5163-421B-9917-6B8576D11FEA}"/>
              </a:ext>
            </a:extLst>
          </p:cNvPr>
          <p:cNvSpPr/>
          <p:nvPr/>
        </p:nvSpPr>
        <p:spPr>
          <a:xfrm flipV="1">
            <a:off x="1187796" y="1939618"/>
            <a:ext cx="6840" cy="517320"/>
          </a:xfrm>
          <a:prstGeom prst="line">
            <a:avLst/>
          </a:prstGeom>
          <a:noFill/>
          <a:ln w="12600">
            <a:solidFill>
              <a:srgbClr val="314004"/>
            </a:solidFill>
            <a:prstDash val="solid"/>
            <a:miter/>
            <a:tailEnd type="arrow"/>
          </a:ln>
        </p:spPr>
        <p:txBody>
          <a:bodyPr vert="horz" wrap="square" lIns="96120" tIns="46800" rIns="96120" bIns="468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E805CA46-25C8-4D5A-B815-8D4C7B9516D2}"/>
              </a:ext>
            </a:extLst>
          </p:cNvPr>
          <p:cNvSpPr/>
          <p:nvPr/>
        </p:nvSpPr>
        <p:spPr>
          <a:xfrm>
            <a:off x="330996" y="2481778"/>
            <a:ext cx="1761480" cy="497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314004"/>
            </a:solidFill>
            <a:prstDash val="solid"/>
            <a:miter/>
          </a:ln>
        </p:spPr>
        <p:txBody>
          <a:bodyPr vert="horz" wrap="none" lIns="94680" tIns="46800" rIns="94680" bIns="46800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50" b="0" i="0" u="none" strike="noStrike" baseline="0">
                <a:ln>
                  <a:noFill/>
                </a:ln>
                <a:solidFill>
                  <a:srgbClr val="314004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designator</a:t>
            </a:r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7C1F6D37-E228-484D-ABB1-98D869171227}"/>
              </a:ext>
            </a:extLst>
          </p:cNvPr>
          <p:cNvSpPr/>
          <p:nvPr/>
        </p:nvSpPr>
        <p:spPr>
          <a:xfrm flipV="1">
            <a:off x="6487541" y="1933134"/>
            <a:ext cx="738205" cy="504364"/>
          </a:xfrm>
          <a:prstGeom prst="line">
            <a:avLst/>
          </a:prstGeom>
          <a:noFill/>
          <a:ln w="12600">
            <a:solidFill>
              <a:srgbClr val="314004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0422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Execution samples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F97533-4C22-4199-9864-B98FE153514F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2000" dirty="0">
                <a:solidFill>
                  <a:srgbClr val="0000FF"/>
                </a:solidFill>
              </a:rPr>
              <a:t>execution(void send*(String))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7559772-BAE9-4E3E-9888-404694ED4CBE}"/>
              </a:ext>
            </a:extLst>
          </p:cNvPr>
          <p:cNvSpPr txBox="1">
            <a:spLocks/>
          </p:cNvSpPr>
          <p:nvPr/>
        </p:nvSpPr>
        <p:spPr>
          <a:xfrm>
            <a:off x="457200" y="2539500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2000" dirty="0">
                <a:solidFill>
                  <a:srgbClr val="0000FF"/>
                </a:solidFill>
              </a:rPr>
              <a:t>execution(* send(*))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1143CD6-28EC-47CD-9696-EDFED927309C}"/>
              </a:ext>
            </a:extLst>
          </p:cNvPr>
          <p:cNvSpPr txBox="1">
            <a:spLocks/>
          </p:cNvSpPr>
          <p:nvPr/>
        </p:nvSpPr>
        <p:spPr>
          <a:xfrm>
            <a:off x="548640" y="2973300"/>
            <a:ext cx="8229600" cy="877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/>
              <a:t>Any method named send that takes a single parameter</a:t>
            </a:r>
          </a:p>
          <a:p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59CB589-7843-4293-9AD8-A57061DD2908}"/>
              </a:ext>
            </a:extLst>
          </p:cNvPr>
          <p:cNvSpPr txBox="1">
            <a:spLocks/>
          </p:cNvSpPr>
          <p:nvPr/>
        </p:nvSpPr>
        <p:spPr>
          <a:xfrm>
            <a:off x="594720" y="4095060"/>
            <a:ext cx="8229600" cy="800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/>
              <a:t>Any method named send whose first parameter is an int (the “..” signifies 0 or more parameters may follow)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F603BC4-9671-4416-9E35-C790488F2CD4}"/>
              </a:ext>
            </a:extLst>
          </p:cNvPr>
          <p:cNvSpPr txBox="1">
            <a:spLocks/>
          </p:cNvSpPr>
          <p:nvPr/>
        </p:nvSpPr>
        <p:spPr>
          <a:xfrm>
            <a:off x="518400" y="3706979"/>
            <a:ext cx="8229600" cy="502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2000" dirty="0">
                <a:solidFill>
                  <a:srgbClr val="0000FF"/>
                </a:solidFill>
              </a:rPr>
              <a:t>execution(* send(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, ..))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00738D6-3178-413C-9200-5F90FDF15BF9}"/>
              </a:ext>
            </a:extLst>
          </p:cNvPr>
          <p:cNvSpPr txBox="1">
            <a:spLocks/>
          </p:cNvSpPr>
          <p:nvPr/>
        </p:nvSpPr>
        <p:spPr>
          <a:xfrm>
            <a:off x="548640" y="1424580"/>
            <a:ext cx="8229600" cy="800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/>
              <a:t>Any method starting with send that takes a single String parameter and has a void return type</a:t>
            </a:r>
          </a:p>
        </p:txBody>
      </p:sp>
    </p:spTree>
    <p:extLst>
      <p:ext uri="{BB962C8B-B14F-4D97-AF65-F5344CB8AC3E}">
        <p14:creationId xmlns:p14="http://schemas.microsoft.com/office/powerpoint/2010/main" val="121569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  <p:bldP spid="10" grpId="0" build="p"/>
      <p:bldP spid="11" grpId="0" build="p"/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Execution expression samples</a:t>
            </a:r>
            <a:endParaRPr lang="en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628D2D0-B614-471C-ABBF-E7FB37406F29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877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Restrict by class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b="1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 Any void method in the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MessageServiceImpl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class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Including any sub-class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 But will be ignored if a different implementation is used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Restrict by interface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 Any void send method taking one argument, in any object implementing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MessageService</a:t>
            </a: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 More flexible choice – works if implementation changes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E87DAEE-6493-4161-96FE-78C2F860BDB8}"/>
              </a:ext>
            </a:extLst>
          </p:cNvPr>
          <p:cNvSpPr txBox="1">
            <a:spLocks/>
          </p:cNvSpPr>
          <p:nvPr/>
        </p:nvSpPr>
        <p:spPr>
          <a:xfrm>
            <a:off x="779097" y="3314786"/>
            <a:ext cx="6891840" cy="523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2200" dirty="0">
                <a:solidFill>
                  <a:srgbClr val="0000FF"/>
                </a:solidFill>
              </a:rPr>
              <a:t>execution(void </a:t>
            </a:r>
            <a:r>
              <a:rPr lang="en-US" sz="2200" dirty="0" err="1">
                <a:solidFill>
                  <a:srgbClr val="0000FF"/>
                </a:solidFill>
              </a:rPr>
              <a:t>example.MessageService.send</a:t>
            </a:r>
            <a:r>
              <a:rPr lang="en-US" sz="2200" dirty="0">
                <a:solidFill>
                  <a:srgbClr val="0000FF"/>
                </a:solidFill>
              </a:rPr>
              <a:t>(*))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83CF688-4478-466B-B845-4B9D79DFD6D7}"/>
              </a:ext>
            </a:extLst>
          </p:cNvPr>
          <p:cNvSpPr txBox="1">
            <a:spLocks/>
          </p:cNvSpPr>
          <p:nvPr/>
        </p:nvSpPr>
        <p:spPr>
          <a:xfrm>
            <a:off x="779097" y="1436056"/>
            <a:ext cx="6891840" cy="523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2200" dirty="0">
                <a:solidFill>
                  <a:srgbClr val="0000FF"/>
                </a:solidFill>
              </a:rPr>
              <a:t>execution(void </a:t>
            </a:r>
            <a:r>
              <a:rPr lang="en-US" sz="2200" dirty="0" err="1">
                <a:solidFill>
                  <a:srgbClr val="0000FF"/>
                </a:solidFill>
              </a:rPr>
              <a:t>example.MessageServiceImpl</a:t>
            </a:r>
            <a:r>
              <a:rPr lang="en-US" sz="2200" dirty="0">
                <a:solidFill>
                  <a:srgbClr val="0000FF"/>
                </a:solidFill>
              </a:rPr>
              <a:t>.*(..))</a:t>
            </a:r>
          </a:p>
        </p:txBody>
      </p:sp>
    </p:spTree>
    <p:extLst>
      <p:ext uri="{BB962C8B-B14F-4D97-AF65-F5344CB8AC3E}">
        <p14:creationId xmlns:p14="http://schemas.microsoft.com/office/powerpoint/2010/main" val="317471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Expression using annotations</a:t>
            </a:r>
            <a:endParaRPr lang="en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66B0F5-4BB5-44A9-A9BB-A80F744BD384}"/>
              </a:ext>
            </a:extLst>
          </p:cNvPr>
          <p:cNvSpPr txBox="1">
            <a:spLocks/>
          </p:cNvSpPr>
          <p:nvPr/>
        </p:nvSpPr>
        <p:spPr>
          <a:xfrm>
            <a:off x="320040" y="1520639"/>
            <a:ext cx="850392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2000" dirty="0">
                <a:solidFill>
                  <a:srgbClr val="0000FF"/>
                </a:solidFill>
              </a:rPr>
              <a:t>execution(@</a:t>
            </a:r>
            <a:r>
              <a:rPr lang="en-US" sz="2000" dirty="0" err="1">
                <a:solidFill>
                  <a:srgbClr val="0000FF"/>
                </a:solidFill>
              </a:rPr>
              <a:t>javax.annotation.security.RolesAllowed</a:t>
            </a:r>
            <a:r>
              <a:rPr lang="en-US" sz="2000" dirty="0">
                <a:solidFill>
                  <a:srgbClr val="0000FF"/>
                </a:solidFill>
              </a:rPr>
              <a:t> void send*(..))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CBA8CE-AE6A-4695-8EF9-E74804ABEF7A}"/>
              </a:ext>
            </a:extLst>
          </p:cNvPr>
          <p:cNvSpPr/>
          <p:nvPr/>
        </p:nvSpPr>
        <p:spPr>
          <a:xfrm>
            <a:off x="1235770" y="2353210"/>
            <a:ext cx="5760720" cy="1554479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public interface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Service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</a:t>
            </a:r>
            <a:r>
              <a:rPr lang="en-GB" sz="1800" b="0" i="1" u="none" strike="noStrike" baseline="0" dirty="0">
                <a:ln>
                  <a:noFill/>
                </a:ln>
                <a:solidFill>
                  <a:srgbClr val="666666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@</a:t>
            </a:r>
            <a:r>
              <a:rPr lang="en-GB" sz="1800" b="0" i="1" u="none" strike="noStrike" baseline="0" dirty="0" err="1">
                <a:ln>
                  <a:noFill/>
                </a:ln>
                <a:solidFill>
                  <a:srgbClr val="666666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RolesAllowed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3333F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“USER”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public void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GB" sz="18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sendMessage</a:t>
            </a: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(String text);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21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Expressions based on package</a:t>
            </a:r>
            <a:endParaRPr lang="e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1FA4598-9289-4FF2-9095-F00F841C381C}"/>
              </a:ext>
            </a:extLst>
          </p:cNvPr>
          <p:cNvSpPr txBox="1">
            <a:spLocks/>
          </p:cNvSpPr>
          <p:nvPr/>
        </p:nvSpPr>
        <p:spPr>
          <a:xfrm>
            <a:off x="556592" y="2317741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2000" dirty="0">
                <a:solidFill>
                  <a:srgbClr val="0000FF"/>
                </a:solidFill>
              </a:rPr>
              <a:t>execution(* </a:t>
            </a:r>
            <a:r>
              <a:rPr lang="en-US" sz="2000" dirty="0" err="1">
                <a:solidFill>
                  <a:srgbClr val="0000FF"/>
                </a:solidFill>
              </a:rPr>
              <a:t>rewards..restaurant</a:t>
            </a:r>
            <a:r>
              <a:rPr lang="en-US" sz="2000" dirty="0">
                <a:solidFill>
                  <a:srgbClr val="0000FF"/>
                </a:solidFill>
              </a:rPr>
              <a:t>.*.*(..))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CEBA975-DA0F-4313-9871-2F5398A75422}"/>
              </a:ext>
            </a:extLst>
          </p:cNvPr>
          <p:cNvSpPr txBox="1">
            <a:spLocks/>
          </p:cNvSpPr>
          <p:nvPr/>
        </p:nvSpPr>
        <p:spPr>
          <a:xfrm>
            <a:off x="612032" y="1403340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There is one directory between rewards and restaurant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0429795-3BEB-406C-9CB0-14A884A2B208}"/>
              </a:ext>
            </a:extLst>
          </p:cNvPr>
          <p:cNvSpPr txBox="1">
            <a:spLocks/>
          </p:cNvSpPr>
          <p:nvPr/>
        </p:nvSpPr>
        <p:spPr>
          <a:xfrm>
            <a:off x="556592" y="1063500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2000" dirty="0">
                <a:solidFill>
                  <a:srgbClr val="0000FF"/>
                </a:solidFill>
              </a:rPr>
              <a:t>execution(* rewards.*.restaurant.*.*(..))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F24F64F-53E5-4868-B0FC-388294C98D18}"/>
              </a:ext>
            </a:extLst>
          </p:cNvPr>
          <p:cNvSpPr txBox="1">
            <a:spLocks/>
          </p:cNvSpPr>
          <p:nvPr/>
        </p:nvSpPr>
        <p:spPr>
          <a:xfrm>
            <a:off x="592592" y="2712301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There may be several directories between rewards </a:t>
            </a:r>
            <a:br>
              <a:rPr lang="en-US" sz="2000" dirty="0"/>
            </a:br>
            <a:r>
              <a:rPr lang="en-US" sz="2000" dirty="0"/>
              <a:t>and restaurant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8179475-49C0-4195-91F2-16766650F8AD}"/>
              </a:ext>
            </a:extLst>
          </p:cNvPr>
          <p:cNvSpPr txBox="1">
            <a:spLocks/>
          </p:cNvSpPr>
          <p:nvPr/>
        </p:nvSpPr>
        <p:spPr>
          <a:xfrm>
            <a:off x="556592" y="3890581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None/>
            </a:pPr>
            <a:r>
              <a:rPr lang="en-US" sz="2000" dirty="0">
                <a:solidFill>
                  <a:srgbClr val="0000FF"/>
                </a:solidFill>
              </a:rPr>
              <a:t>execution(* *..restaurant.*.*(..))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F3939B8-CAE5-4ED0-B083-4A7E32C5627D}"/>
              </a:ext>
            </a:extLst>
          </p:cNvPr>
          <p:cNvSpPr txBox="1">
            <a:spLocks/>
          </p:cNvSpPr>
          <p:nvPr/>
        </p:nvSpPr>
        <p:spPr>
          <a:xfrm>
            <a:off x="592592" y="4285501"/>
            <a:ext cx="8229600" cy="492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Any sub-package called restaurant</a:t>
            </a:r>
          </a:p>
        </p:txBody>
      </p:sp>
    </p:spTree>
    <p:extLst>
      <p:ext uri="{BB962C8B-B14F-4D97-AF65-F5344CB8AC3E}">
        <p14:creationId xmlns:p14="http://schemas.microsoft.com/office/powerpoint/2010/main" val="192112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What does AOP solve?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800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Aspect-Oriented Programming (AOP) enables modularization of cross-cutting concerns</a:t>
            </a:r>
          </a:p>
        </p:txBody>
      </p:sp>
    </p:spTree>
    <p:extLst>
      <p:ext uri="{BB962C8B-B14F-4D97-AF65-F5344CB8AC3E}">
        <p14:creationId xmlns:p14="http://schemas.microsoft.com/office/powerpoint/2010/main" val="3601727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Before advice</a:t>
            </a:r>
            <a:endParaRPr lang="en" dirty="0"/>
          </a:p>
        </p:txBody>
      </p:sp>
      <p:sp>
        <p:nvSpPr>
          <p:cNvPr id="5" name="Line 21">
            <a:extLst>
              <a:ext uri="{FF2B5EF4-FFF2-40B4-BE49-F238E27FC236}">
                <a16:creationId xmlns:a16="http://schemas.microsoft.com/office/drawing/2014/main" id="{7E6F34A4-DCEF-4407-85D1-757FF432F901}"/>
              </a:ext>
            </a:extLst>
          </p:cNvPr>
          <p:cNvSpPr/>
          <p:nvPr/>
        </p:nvSpPr>
        <p:spPr>
          <a:xfrm flipH="1">
            <a:off x="2410919" y="1423860"/>
            <a:ext cx="5041" cy="3382921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" name="Rectangle 97">
            <a:extLst>
              <a:ext uri="{FF2B5EF4-FFF2-40B4-BE49-F238E27FC236}">
                <a16:creationId xmlns:a16="http://schemas.microsoft.com/office/drawing/2014/main" id="{ECCE9018-C065-4E36-A281-4254B04DA07C}"/>
              </a:ext>
            </a:extLst>
          </p:cNvPr>
          <p:cNvSpPr/>
          <p:nvPr/>
        </p:nvSpPr>
        <p:spPr>
          <a:xfrm>
            <a:off x="2339640" y="1782781"/>
            <a:ext cx="143280" cy="259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C20FB034-348C-4617-ABD2-123EDA86CC5C}"/>
              </a:ext>
            </a:extLst>
          </p:cNvPr>
          <p:cNvSpPr/>
          <p:nvPr/>
        </p:nvSpPr>
        <p:spPr>
          <a:xfrm>
            <a:off x="3634920" y="1063500"/>
            <a:ext cx="1657439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0066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01823" dir="2700000" algn="tl">
              <a:srgbClr val="808080">
                <a:alpha val="9900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BeforeAdvice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906D9653-57F5-4634-B501-11B866444836}"/>
              </a:ext>
            </a:extLst>
          </p:cNvPr>
          <p:cNvSpPr/>
          <p:nvPr/>
        </p:nvSpPr>
        <p:spPr>
          <a:xfrm>
            <a:off x="2050560" y="1063500"/>
            <a:ext cx="792360" cy="43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01823" dir="2700000" algn="tl">
              <a:srgbClr val="808080">
                <a:alpha val="9900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Proxy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F245CCC8-3D03-4A64-A987-EDFCDE917CFA}"/>
              </a:ext>
            </a:extLst>
          </p:cNvPr>
          <p:cNvSpPr/>
          <p:nvPr/>
        </p:nvSpPr>
        <p:spPr>
          <a:xfrm>
            <a:off x="6082920" y="1063500"/>
            <a:ext cx="108108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00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01823" dir="2700000" algn="tl">
              <a:srgbClr val="808080">
                <a:alpha val="9900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Target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600318-C927-414F-B7C8-E3F7DE899266}"/>
              </a:ext>
            </a:extLst>
          </p:cNvPr>
          <p:cNvSpPr/>
          <p:nvPr/>
        </p:nvSpPr>
        <p:spPr>
          <a:xfrm>
            <a:off x="2484000" y="2252581"/>
            <a:ext cx="18702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FCD76B6E-E7F4-475D-B2A9-4E1688FA9639}"/>
              </a:ext>
            </a:extLst>
          </p:cNvPr>
          <p:cNvSpPr/>
          <p:nvPr/>
        </p:nvSpPr>
        <p:spPr>
          <a:xfrm>
            <a:off x="2482560" y="3151141"/>
            <a:ext cx="4103639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83F873C5-FA11-400D-8813-1B48DFF83DE6}"/>
              </a:ext>
            </a:extLst>
          </p:cNvPr>
          <p:cNvSpPr/>
          <p:nvPr/>
        </p:nvSpPr>
        <p:spPr>
          <a:xfrm>
            <a:off x="1329840" y="1782781"/>
            <a:ext cx="10098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2AB2F4A2-E842-49A4-BFB1-789AD59C404F}"/>
              </a:ext>
            </a:extLst>
          </p:cNvPr>
          <p:cNvSpPr/>
          <p:nvPr/>
        </p:nvSpPr>
        <p:spPr>
          <a:xfrm flipH="1">
            <a:off x="2482200" y="3727501"/>
            <a:ext cx="4103640" cy="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3846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365A0438-376E-4180-8AC7-EA73072B49B1}"/>
              </a:ext>
            </a:extLst>
          </p:cNvPr>
          <p:cNvSpPr/>
          <p:nvPr/>
        </p:nvSpPr>
        <p:spPr>
          <a:xfrm flipH="1">
            <a:off x="1329480" y="4375141"/>
            <a:ext cx="1008360" cy="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3846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39DB607A-8292-4BC7-A6E5-C0627855BE5D}"/>
              </a:ext>
            </a:extLst>
          </p:cNvPr>
          <p:cNvSpPr/>
          <p:nvPr/>
        </p:nvSpPr>
        <p:spPr>
          <a:xfrm flipH="1">
            <a:off x="4422240" y="1495501"/>
            <a:ext cx="5039" cy="338292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8" name="Rectangle 96">
            <a:extLst>
              <a:ext uri="{FF2B5EF4-FFF2-40B4-BE49-F238E27FC236}">
                <a16:creationId xmlns:a16="http://schemas.microsoft.com/office/drawing/2014/main" id="{92903AF6-2E95-4A05-9F72-234DF828BE5D}"/>
              </a:ext>
            </a:extLst>
          </p:cNvPr>
          <p:cNvSpPr/>
          <p:nvPr/>
        </p:nvSpPr>
        <p:spPr>
          <a:xfrm>
            <a:off x="4354200" y="2214421"/>
            <a:ext cx="144360" cy="470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44E243E4-6D15-4089-A2EC-4CBB1A253EC7}"/>
              </a:ext>
            </a:extLst>
          </p:cNvPr>
          <p:cNvSpPr/>
          <p:nvPr/>
        </p:nvSpPr>
        <p:spPr>
          <a:xfrm flipH="1">
            <a:off x="6654239" y="1496940"/>
            <a:ext cx="4681" cy="338292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0" name="Rectangle 97">
            <a:extLst>
              <a:ext uri="{FF2B5EF4-FFF2-40B4-BE49-F238E27FC236}">
                <a16:creationId xmlns:a16="http://schemas.microsoft.com/office/drawing/2014/main" id="{A8E40A39-4106-4D06-8482-8F25B7ACC645}"/>
              </a:ext>
            </a:extLst>
          </p:cNvPr>
          <p:cNvSpPr/>
          <p:nvPr/>
        </p:nvSpPr>
        <p:spPr>
          <a:xfrm>
            <a:off x="6585840" y="3151141"/>
            <a:ext cx="144360" cy="57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46E63A5A-82A3-45D2-8176-F7475B5BCCE4}"/>
              </a:ext>
            </a:extLst>
          </p:cNvPr>
          <p:cNvSpPr/>
          <p:nvPr/>
        </p:nvSpPr>
        <p:spPr>
          <a:xfrm flipH="1">
            <a:off x="2482200" y="2684221"/>
            <a:ext cx="1871640" cy="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3846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02578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Before advice</a:t>
            </a:r>
            <a:endParaRPr lang="en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D80A848-210B-4C44-A849-D036F1A63FD5}"/>
              </a:ext>
            </a:extLst>
          </p:cNvPr>
          <p:cNvSpPr txBox="1">
            <a:spLocks/>
          </p:cNvSpPr>
          <p:nvPr/>
        </p:nvSpPr>
        <p:spPr>
          <a:xfrm>
            <a:off x="685800" y="1063500"/>
            <a:ext cx="7772400" cy="2853360"/>
          </a:xfrm>
          <a:prstGeom prst="rect">
            <a:avLst/>
          </a:prstGeom>
          <a:solidFill>
            <a:srgbClr val="FFFFCC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wrap="square" lIns="91440" tIns="45720" rIns="91440" bIns="4572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solidFill>
                  <a:srgbClr val="646464"/>
                </a:solidFill>
                <a:latin typeface="Arial" pitchFamily="50"/>
              </a:rPr>
              <a:t>@Aspect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solidFill>
                  <a:srgbClr val="7F0055"/>
                </a:solidFill>
                <a:latin typeface="Arial" pitchFamily="50"/>
              </a:rPr>
              <a:t>public class</a:t>
            </a:r>
            <a:r>
              <a:rPr lang="en-GB" sz="2000" dirty="0">
                <a:latin typeface="Arial" pitchFamily="50"/>
              </a:rPr>
              <a:t> </a:t>
            </a:r>
            <a:r>
              <a:rPr lang="en-GB" sz="2000" dirty="0" err="1">
                <a:latin typeface="Arial" pitchFamily="50"/>
              </a:rPr>
              <a:t>PropertyChangeTracker</a:t>
            </a:r>
            <a:r>
              <a:rPr lang="en-GB" sz="2000" dirty="0">
                <a:latin typeface="Arial" pitchFamily="50"/>
              </a:rPr>
              <a:t> {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solidFill>
                  <a:srgbClr val="7F0055"/>
                </a:solidFill>
                <a:latin typeface="Arial" pitchFamily="50"/>
              </a:rPr>
              <a:t>    private</a:t>
            </a:r>
            <a:r>
              <a:rPr lang="en-GB" sz="2000" dirty="0">
                <a:latin typeface="Arial" pitchFamily="50"/>
              </a:rPr>
              <a:t> Logger </a:t>
            </a:r>
            <a:r>
              <a:rPr lang="en-GB" sz="2000" dirty="0" err="1">
                <a:latin typeface="Arial" pitchFamily="50"/>
              </a:rPr>
              <a:t>logger</a:t>
            </a:r>
            <a:r>
              <a:rPr lang="en-GB" sz="2000" dirty="0">
                <a:latin typeface="Arial" pitchFamily="50"/>
              </a:rPr>
              <a:t> = </a:t>
            </a:r>
            <a:r>
              <a:rPr lang="en-GB" sz="2000" dirty="0" err="1">
                <a:latin typeface="Arial" pitchFamily="50"/>
              </a:rPr>
              <a:t>Logger.getLogger</a:t>
            </a:r>
            <a:r>
              <a:rPr lang="en-GB" sz="2000" dirty="0">
                <a:latin typeface="Arial" pitchFamily="50"/>
              </a:rPr>
              <a:t>(</a:t>
            </a:r>
            <a:r>
              <a:rPr lang="en-GB" sz="2000" dirty="0" err="1">
                <a:latin typeface="Arial" pitchFamily="50"/>
              </a:rPr>
              <a:t>getClass</a:t>
            </a:r>
            <a:r>
              <a:rPr lang="en-GB" sz="2000" dirty="0">
                <a:latin typeface="Arial" pitchFamily="50"/>
              </a:rPr>
              <a:t>());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GB" sz="2000" dirty="0">
              <a:latin typeface="Arial" pitchFamily="50"/>
            </a:endParaRP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latin typeface="Arial" pitchFamily="50"/>
              </a:rPr>
              <a:t>    </a:t>
            </a:r>
            <a:r>
              <a:rPr lang="en-GB" sz="2000" dirty="0">
                <a:solidFill>
                  <a:srgbClr val="646464"/>
                </a:solidFill>
                <a:latin typeface="Arial" pitchFamily="50"/>
              </a:rPr>
              <a:t>@Before</a:t>
            </a:r>
            <a:r>
              <a:rPr lang="en-GB" sz="2000" dirty="0">
                <a:latin typeface="Arial" pitchFamily="50"/>
              </a:rPr>
              <a:t>(</a:t>
            </a:r>
            <a:r>
              <a:rPr lang="en-GB" sz="2000" dirty="0">
                <a:solidFill>
                  <a:srgbClr val="0000C0"/>
                </a:solidFill>
                <a:latin typeface="Arial" pitchFamily="50"/>
              </a:rPr>
              <a:t>“</a:t>
            </a:r>
            <a:r>
              <a:rPr lang="en-US" sz="2000" dirty="0">
                <a:solidFill>
                  <a:srgbClr val="0000C0"/>
                </a:solidFill>
                <a:latin typeface="Arial" pitchFamily="50"/>
              </a:rPr>
              <a:t>execution(void set*(*))</a:t>
            </a:r>
            <a:r>
              <a:rPr lang="en-GB" sz="2000" dirty="0">
                <a:solidFill>
                  <a:srgbClr val="0000C0"/>
                </a:solidFill>
                <a:latin typeface="Arial" pitchFamily="50"/>
              </a:rPr>
              <a:t>”</a:t>
            </a:r>
            <a:r>
              <a:rPr lang="en-GB" sz="2000" dirty="0">
                <a:latin typeface="Arial" pitchFamily="50"/>
              </a:rPr>
              <a:t>)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solidFill>
                  <a:srgbClr val="7F0055"/>
                </a:solidFill>
                <a:latin typeface="Arial" pitchFamily="50"/>
              </a:rPr>
              <a:t>    public void</a:t>
            </a:r>
            <a:r>
              <a:rPr lang="en-GB" sz="2000" dirty="0">
                <a:latin typeface="Arial" pitchFamily="50"/>
              </a:rPr>
              <a:t> </a:t>
            </a:r>
            <a:r>
              <a:rPr lang="en-US" sz="2000" dirty="0" err="1">
                <a:latin typeface="Arial" pitchFamily="50"/>
              </a:rPr>
              <a:t>trackChange</a:t>
            </a:r>
            <a:r>
              <a:rPr lang="en-US" sz="2000" dirty="0">
                <a:latin typeface="Arial" pitchFamily="50"/>
              </a:rPr>
              <a:t>()</a:t>
            </a:r>
            <a:r>
              <a:rPr lang="en-GB" sz="2000" dirty="0">
                <a:latin typeface="Arial" pitchFamily="50"/>
              </a:rPr>
              <a:t> {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latin typeface="Arial" pitchFamily="50"/>
              </a:rPr>
              <a:t>        logger.info(</a:t>
            </a:r>
            <a:r>
              <a:rPr lang="en-GB" sz="2000" dirty="0">
                <a:solidFill>
                  <a:srgbClr val="0000C0"/>
                </a:solidFill>
                <a:latin typeface="Arial" pitchFamily="50"/>
              </a:rPr>
              <a:t>“Property about to change…”</a:t>
            </a:r>
            <a:r>
              <a:rPr lang="en-GB" sz="2000" dirty="0">
                <a:latin typeface="Arial" pitchFamily="50"/>
              </a:rPr>
              <a:t>);  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latin typeface="Arial" pitchFamily="50"/>
              </a:rPr>
              <a:t>    }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latin typeface="Arial" pitchFamily="5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8C055-81CF-4774-BC26-C48B49106CA0}"/>
              </a:ext>
            </a:extLst>
          </p:cNvPr>
          <p:cNvSpPr txBox="1"/>
          <p:nvPr/>
        </p:nvSpPr>
        <p:spPr>
          <a:xfrm>
            <a:off x="586408" y="4080000"/>
            <a:ext cx="704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if the advice throws an exception, target will not be called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773587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returning advice</a:t>
            </a:r>
            <a:endParaRPr lang="en" dirty="0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7CBEB29E-6AFC-469E-8704-53BB6EA7B710}"/>
              </a:ext>
            </a:extLst>
          </p:cNvPr>
          <p:cNvSpPr/>
          <p:nvPr/>
        </p:nvSpPr>
        <p:spPr>
          <a:xfrm flipH="1">
            <a:off x="2470554" y="1423860"/>
            <a:ext cx="5041" cy="3382921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Rectangle 97">
            <a:extLst>
              <a:ext uri="{FF2B5EF4-FFF2-40B4-BE49-F238E27FC236}">
                <a16:creationId xmlns:a16="http://schemas.microsoft.com/office/drawing/2014/main" id="{4075DC94-0983-4B30-B450-E76EA285599B}"/>
              </a:ext>
            </a:extLst>
          </p:cNvPr>
          <p:cNvSpPr/>
          <p:nvPr/>
        </p:nvSpPr>
        <p:spPr>
          <a:xfrm>
            <a:off x="2399275" y="1782781"/>
            <a:ext cx="143280" cy="259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9EA36970-2BAF-4C29-A49E-6EDF53961B6B}"/>
              </a:ext>
            </a:extLst>
          </p:cNvPr>
          <p:cNvSpPr/>
          <p:nvPr/>
        </p:nvSpPr>
        <p:spPr>
          <a:xfrm>
            <a:off x="3262555" y="1063500"/>
            <a:ext cx="237672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0066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01823" dir="2700000" algn="tl">
              <a:srgbClr val="808080">
                <a:alpha val="9900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AfterReturningAdvice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772835DA-BE84-4D0F-A110-F167F044C7EC}"/>
              </a:ext>
            </a:extLst>
          </p:cNvPr>
          <p:cNvSpPr/>
          <p:nvPr/>
        </p:nvSpPr>
        <p:spPr>
          <a:xfrm>
            <a:off x="2110195" y="1063500"/>
            <a:ext cx="792360" cy="43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01823" dir="2700000" algn="tl">
              <a:srgbClr val="808080">
                <a:alpha val="9900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Proxy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44CFE352-FD99-405A-8802-B2196ED3EA30}"/>
              </a:ext>
            </a:extLst>
          </p:cNvPr>
          <p:cNvSpPr/>
          <p:nvPr/>
        </p:nvSpPr>
        <p:spPr>
          <a:xfrm>
            <a:off x="6142555" y="1063500"/>
            <a:ext cx="108108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00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01823" dir="2700000" algn="tl">
              <a:srgbClr val="808080">
                <a:alpha val="9900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Target</a:t>
            </a: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8FEB7D0E-44B2-4F42-AFD6-19F7288B87E8}"/>
              </a:ext>
            </a:extLst>
          </p:cNvPr>
          <p:cNvSpPr/>
          <p:nvPr/>
        </p:nvSpPr>
        <p:spPr>
          <a:xfrm>
            <a:off x="2543635" y="3368581"/>
            <a:ext cx="18702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6B021381-CAD4-4BCA-A6FD-F03F5609EE31}"/>
              </a:ext>
            </a:extLst>
          </p:cNvPr>
          <p:cNvSpPr/>
          <p:nvPr/>
        </p:nvSpPr>
        <p:spPr>
          <a:xfrm>
            <a:off x="2542195" y="2216221"/>
            <a:ext cx="4103639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8FAC3E39-9649-4300-B432-EE084EF04F6F}"/>
              </a:ext>
            </a:extLst>
          </p:cNvPr>
          <p:cNvSpPr/>
          <p:nvPr/>
        </p:nvSpPr>
        <p:spPr>
          <a:xfrm>
            <a:off x="1389475" y="1782781"/>
            <a:ext cx="10098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479B8FD4-B5A4-461C-9668-971E3893DCD3}"/>
              </a:ext>
            </a:extLst>
          </p:cNvPr>
          <p:cNvSpPr/>
          <p:nvPr/>
        </p:nvSpPr>
        <p:spPr>
          <a:xfrm flipH="1">
            <a:off x="2541835" y="2792221"/>
            <a:ext cx="4103640" cy="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3846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F64C093D-473F-4CAD-9E99-F9D1AAA881BC}"/>
              </a:ext>
            </a:extLst>
          </p:cNvPr>
          <p:cNvSpPr/>
          <p:nvPr/>
        </p:nvSpPr>
        <p:spPr>
          <a:xfrm flipH="1">
            <a:off x="1389115" y="4375141"/>
            <a:ext cx="1008360" cy="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3846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Line 21">
            <a:extLst>
              <a:ext uri="{FF2B5EF4-FFF2-40B4-BE49-F238E27FC236}">
                <a16:creationId xmlns:a16="http://schemas.microsoft.com/office/drawing/2014/main" id="{4231D7C6-D0AB-4C81-8E9B-6C3724D7C2AA}"/>
              </a:ext>
            </a:extLst>
          </p:cNvPr>
          <p:cNvSpPr/>
          <p:nvPr/>
        </p:nvSpPr>
        <p:spPr>
          <a:xfrm flipH="1">
            <a:off x="4481875" y="1495501"/>
            <a:ext cx="5039" cy="338292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3" name="Rectangle 96">
            <a:extLst>
              <a:ext uri="{FF2B5EF4-FFF2-40B4-BE49-F238E27FC236}">
                <a16:creationId xmlns:a16="http://schemas.microsoft.com/office/drawing/2014/main" id="{6AF3EF5A-6C99-45E1-A05F-0426F25669E5}"/>
              </a:ext>
            </a:extLst>
          </p:cNvPr>
          <p:cNvSpPr/>
          <p:nvPr/>
        </p:nvSpPr>
        <p:spPr>
          <a:xfrm>
            <a:off x="4413835" y="3330421"/>
            <a:ext cx="144360" cy="470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33A8DC36-4F43-4312-8949-EF596E1B0813}"/>
              </a:ext>
            </a:extLst>
          </p:cNvPr>
          <p:cNvSpPr/>
          <p:nvPr/>
        </p:nvSpPr>
        <p:spPr>
          <a:xfrm flipH="1">
            <a:off x="6713874" y="1496940"/>
            <a:ext cx="4681" cy="338292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5" name="Rectangle 97">
            <a:extLst>
              <a:ext uri="{FF2B5EF4-FFF2-40B4-BE49-F238E27FC236}">
                <a16:creationId xmlns:a16="http://schemas.microsoft.com/office/drawing/2014/main" id="{4B8010B7-CC04-4249-898C-347166EDFE58}"/>
              </a:ext>
            </a:extLst>
          </p:cNvPr>
          <p:cNvSpPr/>
          <p:nvPr/>
        </p:nvSpPr>
        <p:spPr>
          <a:xfrm>
            <a:off x="6645475" y="2216221"/>
            <a:ext cx="144360" cy="57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6" name="Straight Connector 35">
            <a:extLst>
              <a:ext uri="{FF2B5EF4-FFF2-40B4-BE49-F238E27FC236}">
                <a16:creationId xmlns:a16="http://schemas.microsoft.com/office/drawing/2014/main" id="{6D968111-AFA9-4D1B-B99F-BD46B389A3B3}"/>
              </a:ext>
            </a:extLst>
          </p:cNvPr>
          <p:cNvSpPr/>
          <p:nvPr/>
        </p:nvSpPr>
        <p:spPr>
          <a:xfrm flipH="1">
            <a:off x="2541835" y="3800221"/>
            <a:ext cx="1871640" cy="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3846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2891509-6128-4C68-B035-A6468F0609F8}"/>
              </a:ext>
            </a:extLst>
          </p:cNvPr>
          <p:cNvSpPr/>
          <p:nvPr/>
        </p:nvSpPr>
        <p:spPr>
          <a:xfrm>
            <a:off x="4554595" y="2431861"/>
            <a:ext cx="194688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Successful return</a:t>
            </a:r>
          </a:p>
        </p:txBody>
      </p:sp>
    </p:spTree>
    <p:extLst>
      <p:ext uri="{BB962C8B-B14F-4D97-AF65-F5344CB8AC3E}">
        <p14:creationId xmlns:p14="http://schemas.microsoft.com/office/powerpoint/2010/main" val="613098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returning advice</a:t>
            </a:r>
            <a:endParaRPr lang="e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4A0F12D-BDEF-4B73-97F1-35D27640157D}"/>
              </a:ext>
            </a:extLst>
          </p:cNvPr>
          <p:cNvSpPr/>
          <p:nvPr/>
        </p:nvSpPr>
        <p:spPr>
          <a:xfrm>
            <a:off x="386905" y="1344690"/>
            <a:ext cx="8077320" cy="2454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GB" sz="2000" b="0" i="0" u="none" strike="noStrike" baseline="0" dirty="0">
              <a:ln>
                <a:noFill/>
              </a:ln>
              <a:solidFill>
                <a:srgbClr val="646464"/>
              </a:solidFill>
              <a:latin typeface="Arial" pitchFamily="50"/>
              <a:ea typeface="ＭＳ Ｐゴシック" pitchFamily="2"/>
              <a:cs typeface="ＭＳ Ｐゴシック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@</a:t>
            </a:r>
            <a:r>
              <a:rPr lang="en-GB" sz="20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AfterReturning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(value=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“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execution(* service..*.*(..))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”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,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                    returning=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“reward”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public void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audit(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JoinPoint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jp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, Reward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reward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)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</a:t>
            </a:r>
            <a:r>
              <a:rPr lang="en-GB" sz="20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50"/>
                <a:ea typeface="Arial" pitchFamily="50"/>
                <a:cs typeface="Arial" pitchFamily="50"/>
              </a:rPr>
              <a:t>auditService</a:t>
            </a:r>
            <a:r>
              <a:rPr lang="en-GB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.logEvent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</a:t>
            </a:r>
            <a:r>
              <a:rPr lang="en-GB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jp.getSignature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() +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“ returns the following reward object :”  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+ </a:t>
            </a:r>
            <a:r>
              <a:rPr lang="en-GB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reward.toString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() 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GB" sz="20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50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0094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throwing</a:t>
            </a:r>
            <a:endParaRPr lang="en" dirty="0"/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F1E28FA1-A396-4A6F-8AB7-850328250408}"/>
              </a:ext>
            </a:extLst>
          </p:cNvPr>
          <p:cNvSpPr/>
          <p:nvPr/>
        </p:nvSpPr>
        <p:spPr>
          <a:xfrm flipH="1">
            <a:off x="2430798" y="1423860"/>
            <a:ext cx="5041" cy="3382921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0" name="Rectangle 97">
            <a:extLst>
              <a:ext uri="{FF2B5EF4-FFF2-40B4-BE49-F238E27FC236}">
                <a16:creationId xmlns:a16="http://schemas.microsoft.com/office/drawing/2014/main" id="{1BF7D38E-CDF4-4BBD-99DC-E2CBD386859C}"/>
              </a:ext>
            </a:extLst>
          </p:cNvPr>
          <p:cNvSpPr/>
          <p:nvPr/>
        </p:nvSpPr>
        <p:spPr>
          <a:xfrm>
            <a:off x="2359519" y="1782781"/>
            <a:ext cx="143280" cy="259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9E8434E0-909D-46CC-AEC8-C2ACECA4817D}"/>
              </a:ext>
            </a:extLst>
          </p:cNvPr>
          <p:cNvSpPr/>
          <p:nvPr/>
        </p:nvSpPr>
        <p:spPr>
          <a:xfrm>
            <a:off x="3222799" y="1063500"/>
            <a:ext cx="237672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0066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01823" dir="2700000" algn="tl">
              <a:srgbClr val="808080">
                <a:alpha val="9900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AfterThrowingAdvice</a:t>
            </a:r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2D5A68AD-878A-43F4-A08F-9CBAC8F9434F}"/>
              </a:ext>
            </a:extLst>
          </p:cNvPr>
          <p:cNvSpPr/>
          <p:nvPr/>
        </p:nvSpPr>
        <p:spPr>
          <a:xfrm>
            <a:off x="2070439" y="1063500"/>
            <a:ext cx="792360" cy="43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01823" dir="2700000" algn="tl">
              <a:srgbClr val="808080">
                <a:alpha val="9900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Proxy</a:t>
            </a: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F2E97608-2F38-4211-9305-E13F13461D54}"/>
              </a:ext>
            </a:extLst>
          </p:cNvPr>
          <p:cNvSpPr/>
          <p:nvPr/>
        </p:nvSpPr>
        <p:spPr>
          <a:xfrm>
            <a:off x="6102799" y="1063500"/>
            <a:ext cx="108108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00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01823" dir="2700000" algn="tl">
              <a:srgbClr val="808080">
                <a:alpha val="9900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Target</a:t>
            </a: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D96D06B1-027D-4D25-8AE3-2EE75BB254AB}"/>
              </a:ext>
            </a:extLst>
          </p:cNvPr>
          <p:cNvSpPr/>
          <p:nvPr/>
        </p:nvSpPr>
        <p:spPr>
          <a:xfrm>
            <a:off x="2503879" y="3368581"/>
            <a:ext cx="18702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1" name="Straight Connector 40">
            <a:extLst>
              <a:ext uri="{FF2B5EF4-FFF2-40B4-BE49-F238E27FC236}">
                <a16:creationId xmlns:a16="http://schemas.microsoft.com/office/drawing/2014/main" id="{FA6C2252-FA92-4875-B2C9-2270AE53A19A}"/>
              </a:ext>
            </a:extLst>
          </p:cNvPr>
          <p:cNvSpPr/>
          <p:nvPr/>
        </p:nvSpPr>
        <p:spPr>
          <a:xfrm>
            <a:off x="2502439" y="2216221"/>
            <a:ext cx="4103639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2" name="Straight Connector 41">
            <a:extLst>
              <a:ext uri="{FF2B5EF4-FFF2-40B4-BE49-F238E27FC236}">
                <a16:creationId xmlns:a16="http://schemas.microsoft.com/office/drawing/2014/main" id="{7E5CC4AB-D2EF-40E4-AD7D-68204F3A0887}"/>
              </a:ext>
            </a:extLst>
          </p:cNvPr>
          <p:cNvSpPr/>
          <p:nvPr/>
        </p:nvSpPr>
        <p:spPr>
          <a:xfrm>
            <a:off x="1349719" y="1782781"/>
            <a:ext cx="10098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3" name="Straight Connector 42">
            <a:extLst>
              <a:ext uri="{FF2B5EF4-FFF2-40B4-BE49-F238E27FC236}">
                <a16:creationId xmlns:a16="http://schemas.microsoft.com/office/drawing/2014/main" id="{37D7E32F-74E4-4875-BB96-ABFA481C9CD3}"/>
              </a:ext>
            </a:extLst>
          </p:cNvPr>
          <p:cNvSpPr/>
          <p:nvPr/>
        </p:nvSpPr>
        <p:spPr>
          <a:xfrm flipH="1">
            <a:off x="2502079" y="2791861"/>
            <a:ext cx="4103640" cy="0"/>
          </a:xfrm>
          <a:prstGeom prst="line">
            <a:avLst/>
          </a:prstGeom>
          <a:noFill/>
          <a:ln w="38160">
            <a:solidFill>
              <a:srgbClr val="FF0000"/>
            </a:solidFill>
            <a:custDash>
              <a:ds d="399057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4" name="Straight Connector 43">
            <a:extLst>
              <a:ext uri="{FF2B5EF4-FFF2-40B4-BE49-F238E27FC236}">
                <a16:creationId xmlns:a16="http://schemas.microsoft.com/office/drawing/2014/main" id="{FE2C3AC1-D56E-46F9-AEA7-45A5403D1B6F}"/>
              </a:ext>
            </a:extLst>
          </p:cNvPr>
          <p:cNvSpPr/>
          <p:nvPr/>
        </p:nvSpPr>
        <p:spPr>
          <a:xfrm flipH="1">
            <a:off x="1349359" y="4375141"/>
            <a:ext cx="1008360" cy="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3846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5" name="Line 21">
            <a:extLst>
              <a:ext uri="{FF2B5EF4-FFF2-40B4-BE49-F238E27FC236}">
                <a16:creationId xmlns:a16="http://schemas.microsoft.com/office/drawing/2014/main" id="{B9C3B8A4-EE41-47BB-8A49-5D38BF402154}"/>
              </a:ext>
            </a:extLst>
          </p:cNvPr>
          <p:cNvSpPr/>
          <p:nvPr/>
        </p:nvSpPr>
        <p:spPr>
          <a:xfrm flipH="1">
            <a:off x="4442119" y="1495501"/>
            <a:ext cx="5039" cy="338292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6" name="Rectangle 96">
            <a:extLst>
              <a:ext uri="{FF2B5EF4-FFF2-40B4-BE49-F238E27FC236}">
                <a16:creationId xmlns:a16="http://schemas.microsoft.com/office/drawing/2014/main" id="{D63DED62-05FC-4D0B-8627-4D22059BF778}"/>
              </a:ext>
            </a:extLst>
          </p:cNvPr>
          <p:cNvSpPr/>
          <p:nvPr/>
        </p:nvSpPr>
        <p:spPr>
          <a:xfrm>
            <a:off x="4374079" y="3330421"/>
            <a:ext cx="144360" cy="470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7" name="Line 21">
            <a:extLst>
              <a:ext uri="{FF2B5EF4-FFF2-40B4-BE49-F238E27FC236}">
                <a16:creationId xmlns:a16="http://schemas.microsoft.com/office/drawing/2014/main" id="{AC2A7E20-1D62-4C0A-AAFA-3FDA381A7E97}"/>
              </a:ext>
            </a:extLst>
          </p:cNvPr>
          <p:cNvSpPr/>
          <p:nvPr/>
        </p:nvSpPr>
        <p:spPr>
          <a:xfrm flipH="1">
            <a:off x="6674118" y="1496940"/>
            <a:ext cx="4681" cy="338292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8" name="Rectangle 97">
            <a:extLst>
              <a:ext uri="{FF2B5EF4-FFF2-40B4-BE49-F238E27FC236}">
                <a16:creationId xmlns:a16="http://schemas.microsoft.com/office/drawing/2014/main" id="{CFF77534-AC5A-47B4-8811-7301918C1726}"/>
              </a:ext>
            </a:extLst>
          </p:cNvPr>
          <p:cNvSpPr/>
          <p:nvPr/>
        </p:nvSpPr>
        <p:spPr>
          <a:xfrm>
            <a:off x="6605719" y="2216221"/>
            <a:ext cx="144360" cy="57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9" name="Straight Connector 48">
            <a:extLst>
              <a:ext uri="{FF2B5EF4-FFF2-40B4-BE49-F238E27FC236}">
                <a16:creationId xmlns:a16="http://schemas.microsoft.com/office/drawing/2014/main" id="{A0149AB6-A676-4070-BEEF-A9A97A1A3A15}"/>
              </a:ext>
            </a:extLst>
          </p:cNvPr>
          <p:cNvSpPr/>
          <p:nvPr/>
        </p:nvSpPr>
        <p:spPr>
          <a:xfrm flipH="1">
            <a:off x="2502079" y="3800221"/>
            <a:ext cx="1871640" cy="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3846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4D7B8EB-8071-4DB6-A894-ACF3294C93CE}"/>
              </a:ext>
            </a:extLst>
          </p:cNvPr>
          <p:cNvSpPr/>
          <p:nvPr/>
        </p:nvSpPr>
        <p:spPr>
          <a:xfrm>
            <a:off x="5313679" y="2431861"/>
            <a:ext cx="127332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FF000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311863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throwing advice</a:t>
            </a:r>
            <a:endParaRPr lang="en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E09A0E-7202-44E2-A700-BAD3550A1B1A}"/>
              </a:ext>
            </a:extLst>
          </p:cNvPr>
          <p:cNvSpPr/>
          <p:nvPr/>
        </p:nvSpPr>
        <p:spPr>
          <a:xfrm>
            <a:off x="406260" y="1383746"/>
            <a:ext cx="8331480" cy="21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GB" sz="2000" b="0" i="0" u="none" strike="noStrike" baseline="0" dirty="0">
              <a:ln>
                <a:noFill/>
              </a:ln>
              <a:solidFill>
                <a:srgbClr val="646464"/>
              </a:solidFill>
              <a:latin typeface="Arial" pitchFamily="50"/>
              <a:ea typeface="ＭＳ Ｐゴシック" pitchFamily="2"/>
              <a:cs typeface="ＭＳ Ｐゴシック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 dirty="0">
                <a:ln>
                  <a:noFill/>
                </a:ln>
                <a:solidFill>
                  <a:srgbClr val="646464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@</a:t>
            </a:r>
            <a:r>
              <a:rPr lang="en-GB" sz="2000" b="0" i="0" u="none" strike="noStrike" baseline="0" dirty="0" err="1">
                <a:ln>
                  <a:noFill/>
                </a:ln>
                <a:solidFill>
                  <a:srgbClr val="646464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AfterThrowing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(value=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“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execution(* *..Repository.*(..))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”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, throwing=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“e”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public void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report(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JoinPoint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jp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,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DataAccess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Exception 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)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</a:t>
            </a:r>
            <a:r>
              <a:rPr lang="en-GB" sz="20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notifyService</a:t>
            </a:r>
            <a:r>
              <a:rPr lang="en-GB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.emailFailure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(“Exception in repository”, </a:t>
            </a:r>
            <a:r>
              <a:rPr lang="en-GB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jp</a:t>
            </a: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, e);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4950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advice</a:t>
            </a:r>
            <a:endParaRPr lang="en" dirty="0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8CFAD045-5729-48C7-87F1-41DF460914D8}"/>
              </a:ext>
            </a:extLst>
          </p:cNvPr>
          <p:cNvSpPr/>
          <p:nvPr/>
        </p:nvSpPr>
        <p:spPr>
          <a:xfrm flipH="1">
            <a:off x="2410919" y="1423860"/>
            <a:ext cx="5041" cy="3382921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Rectangle 97">
            <a:extLst>
              <a:ext uri="{FF2B5EF4-FFF2-40B4-BE49-F238E27FC236}">
                <a16:creationId xmlns:a16="http://schemas.microsoft.com/office/drawing/2014/main" id="{E1893153-0EFB-4C37-8F37-5C962DFCC5B0}"/>
              </a:ext>
            </a:extLst>
          </p:cNvPr>
          <p:cNvSpPr/>
          <p:nvPr/>
        </p:nvSpPr>
        <p:spPr>
          <a:xfrm>
            <a:off x="2339640" y="1782781"/>
            <a:ext cx="143280" cy="259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88B44721-A049-44CE-8A8E-6B7A5A9196B6}"/>
              </a:ext>
            </a:extLst>
          </p:cNvPr>
          <p:cNvSpPr/>
          <p:nvPr/>
        </p:nvSpPr>
        <p:spPr>
          <a:xfrm>
            <a:off x="3634920" y="1063500"/>
            <a:ext cx="158436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0066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01823" dir="2700000" algn="tl">
              <a:srgbClr val="808080">
                <a:alpha val="9900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AfterAdvice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3D51A6A3-B787-4545-85EA-7EB04A80F683}"/>
              </a:ext>
            </a:extLst>
          </p:cNvPr>
          <p:cNvSpPr/>
          <p:nvPr/>
        </p:nvSpPr>
        <p:spPr>
          <a:xfrm>
            <a:off x="2050560" y="1063500"/>
            <a:ext cx="792360" cy="43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01823" dir="2700000" algn="tl">
              <a:srgbClr val="808080">
                <a:alpha val="9900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Proxy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CEAC18D9-D6EF-4C46-A621-FDECE47AA612}"/>
              </a:ext>
            </a:extLst>
          </p:cNvPr>
          <p:cNvSpPr/>
          <p:nvPr/>
        </p:nvSpPr>
        <p:spPr>
          <a:xfrm>
            <a:off x="6082920" y="1063500"/>
            <a:ext cx="108108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00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01823" dir="2700000" algn="tl">
              <a:srgbClr val="808080">
                <a:alpha val="9900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Target</a:t>
            </a: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DDA3A84D-D3A0-429E-B8C3-D32E8048E24E}"/>
              </a:ext>
            </a:extLst>
          </p:cNvPr>
          <p:cNvSpPr/>
          <p:nvPr/>
        </p:nvSpPr>
        <p:spPr>
          <a:xfrm>
            <a:off x="2484000" y="3368581"/>
            <a:ext cx="187164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D9663EB0-AA05-4DA1-9F5D-266DD2D0DF03}"/>
              </a:ext>
            </a:extLst>
          </p:cNvPr>
          <p:cNvSpPr/>
          <p:nvPr/>
        </p:nvSpPr>
        <p:spPr>
          <a:xfrm>
            <a:off x="2482560" y="2216221"/>
            <a:ext cx="4103639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66F9372A-61BE-497D-92FC-74FF59A8E4EC}"/>
              </a:ext>
            </a:extLst>
          </p:cNvPr>
          <p:cNvSpPr/>
          <p:nvPr/>
        </p:nvSpPr>
        <p:spPr>
          <a:xfrm>
            <a:off x="1329840" y="1782781"/>
            <a:ext cx="10098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1A9734E5-D635-499E-8999-334C2675D49E}"/>
              </a:ext>
            </a:extLst>
          </p:cNvPr>
          <p:cNvSpPr/>
          <p:nvPr/>
        </p:nvSpPr>
        <p:spPr>
          <a:xfrm flipH="1">
            <a:off x="2482200" y="2792221"/>
            <a:ext cx="4103640" cy="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26AF9D36-8BE2-4B46-A88E-C382A25D9ACB}"/>
              </a:ext>
            </a:extLst>
          </p:cNvPr>
          <p:cNvSpPr/>
          <p:nvPr/>
        </p:nvSpPr>
        <p:spPr>
          <a:xfrm flipH="1">
            <a:off x="1329480" y="4375141"/>
            <a:ext cx="1008360" cy="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3846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2" name="Line 21">
            <a:extLst>
              <a:ext uri="{FF2B5EF4-FFF2-40B4-BE49-F238E27FC236}">
                <a16:creationId xmlns:a16="http://schemas.microsoft.com/office/drawing/2014/main" id="{5E731E03-5937-4426-A33A-9DEE817A8A4B}"/>
              </a:ext>
            </a:extLst>
          </p:cNvPr>
          <p:cNvSpPr/>
          <p:nvPr/>
        </p:nvSpPr>
        <p:spPr>
          <a:xfrm flipH="1">
            <a:off x="4422240" y="1495501"/>
            <a:ext cx="5039" cy="338292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3" name="Rectangle 96">
            <a:extLst>
              <a:ext uri="{FF2B5EF4-FFF2-40B4-BE49-F238E27FC236}">
                <a16:creationId xmlns:a16="http://schemas.microsoft.com/office/drawing/2014/main" id="{FE9B7F27-C3BA-4098-8630-A54C936D4699}"/>
              </a:ext>
            </a:extLst>
          </p:cNvPr>
          <p:cNvSpPr/>
          <p:nvPr/>
        </p:nvSpPr>
        <p:spPr>
          <a:xfrm>
            <a:off x="4354200" y="3330421"/>
            <a:ext cx="144360" cy="470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8808BA3F-7F09-4FB0-8D15-0D264B36D364}"/>
              </a:ext>
            </a:extLst>
          </p:cNvPr>
          <p:cNvSpPr/>
          <p:nvPr/>
        </p:nvSpPr>
        <p:spPr>
          <a:xfrm flipH="1">
            <a:off x="6654239" y="1496940"/>
            <a:ext cx="4681" cy="338292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5" name="Rectangle 97">
            <a:extLst>
              <a:ext uri="{FF2B5EF4-FFF2-40B4-BE49-F238E27FC236}">
                <a16:creationId xmlns:a16="http://schemas.microsoft.com/office/drawing/2014/main" id="{9C524B27-3701-476D-8CA0-C9831B7B8D36}"/>
              </a:ext>
            </a:extLst>
          </p:cNvPr>
          <p:cNvSpPr/>
          <p:nvPr/>
        </p:nvSpPr>
        <p:spPr>
          <a:xfrm>
            <a:off x="6585840" y="2216221"/>
            <a:ext cx="144360" cy="57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6" name="Straight Connector 35">
            <a:extLst>
              <a:ext uri="{FF2B5EF4-FFF2-40B4-BE49-F238E27FC236}">
                <a16:creationId xmlns:a16="http://schemas.microsoft.com/office/drawing/2014/main" id="{6995800D-8C40-4F24-9535-AF988E577ABA}"/>
              </a:ext>
            </a:extLst>
          </p:cNvPr>
          <p:cNvSpPr/>
          <p:nvPr/>
        </p:nvSpPr>
        <p:spPr>
          <a:xfrm flipH="1">
            <a:off x="2482560" y="3800221"/>
            <a:ext cx="1944719" cy="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3846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6B6B523-F135-4901-847E-E8018054A1A9}"/>
              </a:ext>
            </a:extLst>
          </p:cNvPr>
          <p:cNvSpPr/>
          <p:nvPr/>
        </p:nvSpPr>
        <p:spPr>
          <a:xfrm>
            <a:off x="2988360" y="2431861"/>
            <a:ext cx="328032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Successful return </a:t>
            </a: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or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Exception</a:t>
            </a:r>
          </a:p>
        </p:txBody>
      </p:sp>
    </p:spTree>
    <p:extLst>
      <p:ext uri="{BB962C8B-B14F-4D97-AF65-F5344CB8AC3E}">
        <p14:creationId xmlns:p14="http://schemas.microsoft.com/office/powerpoint/2010/main" val="1235813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advice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807F4E0-721B-4D75-9F99-C9C38DDA9695}"/>
              </a:ext>
            </a:extLst>
          </p:cNvPr>
          <p:cNvSpPr txBox="1">
            <a:spLocks/>
          </p:cNvSpPr>
          <p:nvPr/>
        </p:nvSpPr>
        <p:spPr>
          <a:xfrm>
            <a:off x="868550" y="1350077"/>
            <a:ext cx="7772400" cy="2853360"/>
          </a:xfrm>
          <a:prstGeom prst="rect">
            <a:avLst/>
          </a:prstGeom>
          <a:solidFill>
            <a:srgbClr val="FFFFCC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wrap="square" lIns="91440" tIns="45720" rIns="91440" bIns="4572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solidFill>
                  <a:srgbClr val="646464"/>
                </a:solidFill>
                <a:latin typeface="Arial" pitchFamily="50"/>
              </a:rPr>
              <a:t>@Aspect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solidFill>
                  <a:srgbClr val="7F0055"/>
                </a:solidFill>
                <a:latin typeface="Arial" pitchFamily="50"/>
              </a:rPr>
              <a:t>public class</a:t>
            </a:r>
            <a:r>
              <a:rPr lang="en-GB" sz="2000" dirty="0">
                <a:latin typeface="Arial" pitchFamily="50"/>
              </a:rPr>
              <a:t> </a:t>
            </a:r>
            <a:r>
              <a:rPr lang="en-GB" sz="2000" dirty="0" err="1">
                <a:latin typeface="Arial" pitchFamily="50"/>
              </a:rPr>
              <a:t>PropertyChangeTracker</a:t>
            </a:r>
            <a:r>
              <a:rPr lang="en-GB" sz="2000" dirty="0">
                <a:latin typeface="Arial" pitchFamily="50"/>
              </a:rPr>
              <a:t> {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solidFill>
                  <a:srgbClr val="7F0055"/>
                </a:solidFill>
                <a:latin typeface="Arial" pitchFamily="50"/>
              </a:rPr>
              <a:t>    private</a:t>
            </a:r>
            <a:r>
              <a:rPr lang="en-GB" sz="2000" dirty="0">
                <a:latin typeface="Arial" pitchFamily="50"/>
              </a:rPr>
              <a:t> Logger </a:t>
            </a:r>
            <a:r>
              <a:rPr lang="en-GB" sz="2000" dirty="0" err="1">
                <a:latin typeface="Arial" pitchFamily="50"/>
              </a:rPr>
              <a:t>logger</a:t>
            </a:r>
            <a:r>
              <a:rPr lang="en-GB" sz="2000" dirty="0">
                <a:latin typeface="Arial" pitchFamily="50"/>
              </a:rPr>
              <a:t> = </a:t>
            </a:r>
            <a:r>
              <a:rPr lang="en-GB" sz="2000" dirty="0" err="1">
                <a:latin typeface="Arial" pitchFamily="50"/>
              </a:rPr>
              <a:t>Logger.getLogger</a:t>
            </a:r>
            <a:r>
              <a:rPr lang="en-GB" sz="2000" dirty="0">
                <a:latin typeface="Arial" pitchFamily="50"/>
              </a:rPr>
              <a:t>(</a:t>
            </a:r>
            <a:r>
              <a:rPr lang="en-GB" sz="2000" dirty="0" err="1">
                <a:latin typeface="Arial" pitchFamily="50"/>
              </a:rPr>
              <a:t>getClass</a:t>
            </a:r>
            <a:r>
              <a:rPr lang="en-GB" sz="2000" dirty="0">
                <a:latin typeface="Arial" pitchFamily="50"/>
              </a:rPr>
              <a:t>());</a:t>
            </a: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GB" sz="2000" dirty="0">
              <a:latin typeface="Arial" pitchFamily="50"/>
            </a:endParaRP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latin typeface="Arial" pitchFamily="50"/>
              </a:rPr>
              <a:t>    </a:t>
            </a:r>
            <a:r>
              <a:rPr lang="en-GB" sz="2000" dirty="0">
                <a:solidFill>
                  <a:srgbClr val="646464"/>
                </a:solidFill>
                <a:latin typeface="Arial" pitchFamily="50"/>
              </a:rPr>
              <a:t>@After</a:t>
            </a:r>
            <a:r>
              <a:rPr lang="en-GB" sz="2000" dirty="0">
                <a:latin typeface="Arial" pitchFamily="50"/>
              </a:rPr>
              <a:t>(</a:t>
            </a:r>
            <a:r>
              <a:rPr lang="en-GB" sz="2000" dirty="0">
                <a:solidFill>
                  <a:srgbClr val="0000C0"/>
                </a:solidFill>
                <a:latin typeface="Arial" pitchFamily="50"/>
              </a:rPr>
              <a:t>“</a:t>
            </a:r>
            <a:r>
              <a:rPr lang="en-US" sz="2000" dirty="0">
                <a:solidFill>
                  <a:srgbClr val="0000C0"/>
                </a:solidFill>
                <a:latin typeface="Arial" pitchFamily="50"/>
              </a:rPr>
              <a:t>execution(void update*(..))</a:t>
            </a:r>
            <a:r>
              <a:rPr lang="en-GB" sz="2000" dirty="0">
                <a:solidFill>
                  <a:srgbClr val="0000C0"/>
                </a:solidFill>
                <a:latin typeface="Arial" pitchFamily="50"/>
              </a:rPr>
              <a:t>”</a:t>
            </a:r>
            <a:r>
              <a:rPr lang="en-GB" sz="2000" dirty="0">
                <a:latin typeface="Arial" pitchFamily="50"/>
              </a:rPr>
              <a:t>)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solidFill>
                  <a:srgbClr val="7F0055"/>
                </a:solidFill>
                <a:latin typeface="Arial" pitchFamily="50"/>
              </a:rPr>
              <a:t>    public void</a:t>
            </a:r>
            <a:r>
              <a:rPr lang="en-GB" sz="2000" dirty="0">
                <a:latin typeface="Arial" pitchFamily="50"/>
              </a:rPr>
              <a:t> </a:t>
            </a:r>
            <a:r>
              <a:rPr lang="en-US" sz="2000" dirty="0" err="1">
                <a:latin typeface="Arial" pitchFamily="50"/>
              </a:rPr>
              <a:t>trackUpdate</a:t>
            </a:r>
            <a:r>
              <a:rPr lang="en-US" sz="2000" dirty="0">
                <a:latin typeface="Arial" pitchFamily="50"/>
              </a:rPr>
              <a:t>()</a:t>
            </a:r>
            <a:r>
              <a:rPr lang="en-GB" sz="2000" dirty="0">
                <a:latin typeface="Arial" pitchFamily="50"/>
              </a:rPr>
              <a:t> {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latin typeface="Arial" pitchFamily="50"/>
              </a:rPr>
              <a:t>        logger.info(</a:t>
            </a:r>
            <a:r>
              <a:rPr lang="en-GB" sz="2000" dirty="0">
                <a:solidFill>
                  <a:srgbClr val="0000C0"/>
                </a:solidFill>
                <a:latin typeface="Arial" pitchFamily="50"/>
              </a:rPr>
              <a:t>“An update has been attempted …”</a:t>
            </a:r>
            <a:r>
              <a:rPr lang="en-GB" sz="2000" dirty="0">
                <a:latin typeface="Arial" pitchFamily="50"/>
              </a:rPr>
              <a:t>);  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latin typeface="Arial" pitchFamily="50"/>
              </a:rPr>
              <a:t>    }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2000" dirty="0">
                <a:latin typeface="Arial" pitchFamily="5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0491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Around advice</a:t>
            </a:r>
            <a:endParaRPr lang="en" dirty="0"/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FECBB498-3AB5-4F1A-83FF-DFDDD78A37D9}"/>
              </a:ext>
            </a:extLst>
          </p:cNvPr>
          <p:cNvSpPr/>
          <p:nvPr/>
        </p:nvSpPr>
        <p:spPr>
          <a:xfrm flipH="1">
            <a:off x="2341345" y="1329995"/>
            <a:ext cx="5041" cy="3382921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0" name="Rectangle 97">
            <a:extLst>
              <a:ext uri="{FF2B5EF4-FFF2-40B4-BE49-F238E27FC236}">
                <a16:creationId xmlns:a16="http://schemas.microsoft.com/office/drawing/2014/main" id="{BC4C4335-5311-451C-B760-B7FEF525CDAC}"/>
              </a:ext>
            </a:extLst>
          </p:cNvPr>
          <p:cNvSpPr/>
          <p:nvPr/>
        </p:nvSpPr>
        <p:spPr>
          <a:xfrm>
            <a:off x="2270066" y="1688916"/>
            <a:ext cx="143280" cy="259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00E7C238-95FB-40E4-91DD-3792F13AB309}"/>
              </a:ext>
            </a:extLst>
          </p:cNvPr>
          <p:cNvSpPr/>
          <p:nvPr/>
        </p:nvSpPr>
        <p:spPr>
          <a:xfrm>
            <a:off x="3565346" y="969635"/>
            <a:ext cx="1657439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0066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01823" dir="2700000" algn="tl">
              <a:srgbClr val="808080">
                <a:alpha val="9900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AroundAdvice</a:t>
            </a:r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801D1C71-9088-4572-91D4-7C9FF2A0D5FD}"/>
              </a:ext>
            </a:extLst>
          </p:cNvPr>
          <p:cNvSpPr/>
          <p:nvPr/>
        </p:nvSpPr>
        <p:spPr>
          <a:xfrm>
            <a:off x="1980986" y="969635"/>
            <a:ext cx="792360" cy="43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0000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01823" dir="2700000" algn="tl">
              <a:srgbClr val="808080">
                <a:alpha val="9900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Proxy</a:t>
            </a: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328D0D9E-C585-4AE7-AFD0-A042B814A8AE}"/>
              </a:ext>
            </a:extLst>
          </p:cNvPr>
          <p:cNvSpPr/>
          <p:nvPr/>
        </p:nvSpPr>
        <p:spPr>
          <a:xfrm>
            <a:off x="6013346" y="969635"/>
            <a:ext cx="108108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FF00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01823" dir="2700000" algn="tl">
              <a:srgbClr val="808080">
                <a:alpha val="99000"/>
              </a:srgbClr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Target</a:t>
            </a: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EF7EA937-0528-44ED-AF15-1A17E5FA92C9}"/>
              </a:ext>
            </a:extLst>
          </p:cNvPr>
          <p:cNvSpPr/>
          <p:nvPr/>
        </p:nvSpPr>
        <p:spPr>
          <a:xfrm>
            <a:off x="2414426" y="2087435"/>
            <a:ext cx="18702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1" name="Straight Connector 40">
            <a:extLst>
              <a:ext uri="{FF2B5EF4-FFF2-40B4-BE49-F238E27FC236}">
                <a16:creationId xmlns:a16="http://schemas.microsoft.com/office/drawing/2014/main" id="{E386EE9C-C3E3-445E-BE0C-E24C543F561E}"/>
              </a:ext>
            </a:extLst>
          </p:cNvPr>
          <p:cNvSpPr/>
          <p:nvPr/>
        </p:nvSpPr>
        <p:spPr>
          <a:xfrm flipV="1">
            <a:off x="4430786" y="2627075"/>
            <a:ext cx="2085839" cy="144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2" name="Straight Connector 41">
            <a:extLst>
              <a:ext uri="{FF2B5EF4-FFF2-40B4-BE49-F238E27FC236}">
                <a16:creationId xmlns:a16="http://schemas.microsoft.com/office/drawing/2014/main" id="{D85CD86C-0E03-4E13-B468-172B4A94E7C3}"/>
              </a:ext>
            </a:extLst>
          </p:cNvPr>
          <p:cNvSpPr/>
          <p:nvPr/>
        </p:nvSpPr>
        <p:spPr>
          <a:xfrm>
            <a:off x="1260266" y="1688916"/>
            <a:ext cx="10098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3" name="Straight Connector 42">
            <a:extLst>
              <a:ext uri="{FF2B5EF4-FFF2-40B4-BE49-F238E27FC236}">
                <a16:creationId xmlns:a16="http://schemas.microsoft.com/office/drawing/2014/main" id="{D859C670-D98E-4482-951C-4FE9659D52D6}"/>
              </a:ext>
            </a:extLst>
          </p:cNvPr>
          <p:cNvSpPr/>
          <p:nvPr/>
        </p:nvSpPr>
        <p:spPr>
          <a:xfrm flipH="1">
            <a:off x="4430786" y="3203436"/>
            <a:ext cx="2085839" cy="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3846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4" name="Straight Connector 43">
            <a:extLst>
              <a:ext uri="{FF2B5EF4-FFF2-40B4-BE49-F238E27FC236}">
                <a16:creationId xmlns:a16="http://schemas.microsoft.com/office/drawing/2014/main" id="{18A0FF13-8072-4597-9E96-C435A561065D}"/>
              </a:ext>
            </a:extLst>
          </p:cNvPr>
          <p:cNvSpPr/>
          <p:nvPr/>
        </p:nvSpPr>
        <p:spPr>
          <a:xfrm flipH="1">
            <a:off x="1259906" y="4281276"/>
            <a:ext cx="1008360" cy="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3846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5" name="Line 21">
            <a:extLst>
              <a:ext uri="{FF2B5EF4-FFF2-40B4-BE49-F238E27FC236}">
                <a16:creationId xmlns:a16="http://schemas.microsoft.com/office/drawing/2014/main" id="{E7403174-83C6-4589-84AA-9A545D0D18C9}"/>
              </a:ext>
            </a:extLst>
          </p:cNvPr>
          <p:cNvSpPr/>
          <p:nvPr/>
        </p:nvSpPr>
        <p:spPr>
          <a:xfrm flipH="1">
            <a:off x="4352666" y="1401636"/>
            <a:ext cx="5039" cy="338292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6" name="Rectangle 96">
            <a:extLst>
              <a:ext uri="{FF2B5EF4-FFF2-40B4-BE49-F238E27FC236}">
                <a16:creationId xmlns:a16="http://schemas.microsoft.com/office/drawing/2014/main" id="{999D5724-CDB9-4481-8002-3B2389139C97}"/>
              </a:ext>
            </a:extLst>
          </p:cNvPr>
          <p:cNvSpPr/>
          <p:nvPr/>
        </p:nvSpPr>
        <p:spPr>
          <a:xfrm>
            <a:off x="4284626" y="2049276"/>
            <a:ext cx="146160" cy="1801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7" name="Line 21">
            <a:extLst>
              <a:ext uri="{FF2B5EF4-FFF2-40B4-BE49-F238E27FC236}">
                <a16:creationId xmlns:a16="http://schemas.microsoft.com/office/drawing/2014/main" id="{A6AE037B-7EAF-4829-ABBE-126373565750}"/>
              </a:ext>
            </a:extLst>
          </p:cNvPr>
          <p:cNvSpPr/>
          <p:nvPr/>
        </p:nvSpPr>
        <p:spPr>
          <a:xfrm flipH="1">
            <a:off x="6584665" y="1403075"/>
            <a:ext cx="4681" cy="3382920"/>
          </a:xfrm>
          <a:prstGeom prst="line">
            <a:avLst/>
          </a:prstGeom>
          <a:noFill/>
          <a:ln w="12600">
            <a:solidFill>
              <a:srgbClr val="000000"/>
            </a:solidFill>
            <a:custDash>
              <a:ds d="402857" sp="100000"/>
            </a:custDash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8" name="Rectangle 97">
            <a:extLst>
              <a:ext uri="{FF2B5EF4-FFF2-40B4-BE49-F238E27FC236}">
                <a16:creationId xmlns:a16="http://schemas.microsoft.com/office/drawing/2014/main" id="{2537F9EE-9848-4704-A365-6B2C40E7D042}"/>
              </a:ext>
            </a:extLst>
          </p:cNvPr>
          <p:cNvSpPr/>
          <p:nvPr/>
        </p:nvSpPr>
        <p:spPr>
          <a:xfrm>
            <a:off x="6516266" y="2627075"/>
            <a:ext cx="144360" cy="57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prstDash val="solid"/>
            <a:miter/>
          </a:ln>
          <a:effectLst>
            <a:outerShdw dist="17819" dir="2700000" algn="tl">
              <a:srgbClr val="808080"/>
            </a:outerShdw>
          </a:effectLst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9" name="Straight Connector 48">
            <a:extLst>
              <a:ext uri="{FF2B5EF4-FFF2-40B4-BE49-F238E27FC236}">
                <a16:creationId xmlns:a16="http://schemas.microsoft.com/office/drawing/2014/main" id="{737BA401-89A4-46B9-A44A-50A80FB5AA20}"/>
              </a:ext>
            </a:extLst>
          </p:cNvPr>
          <p:cNvSpPr/>
          <p:nvPr/>
        </p:nvSpPr>
        <p:spPr>
          <a:xfrm flipH="1">
            <a:off x="2412626" y="3851076"/>
            <a:ext cx="1871640" cy="0"/>
          </a:xfrm>
          <a:prstGeom prst="line">
            <a:avLst/>
          </a:prstGeom>
          <a:noFill/>
          <a:ln w="9360">
            <a:solidFill>
              <a:srgbClr val="000000"/>
            </a:solidFill>
            <a:custDash>
              <a:ds d="403846" sp="100000"/>
            </a:custDash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04AD9D1-93CC-4894-A6F7-76223F8E333B}"/>
              </a:ext>
            </a:extLst>
          </p:cNvPr>
          <p:cNvSpPr/>
          <p:nvPr/>
        </p:nvSpPr>
        <p:spPr>
          <a:xfrm>
            <a:off x="5008226" y="2266715"/>
            <a:ext cx="115920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proceed()</a:t>
            </a:r>
          </a:p>
        </p:txBody>
      </p:sp>
    </p:spTree>
    <p:extLst>
      <p:ext uri="{BB962C8B-B14F-4D97-AF65-F5344CB8AC3E}">
        <p14:creationId xmlns:p14="http://schemas.microsoft.com/office/powerpoint/2010/main" val="160287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Around advice</a:t>
            </a:r>
            <a:endParaRPr lang="en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05291A-35FC-43A4-9D69-2FD057E4A3FF}"/>
              </a:ext>
            </a:extLst>
          </p:cNvPr>
          <p:cNvSpPr/>
          <p:nvPr/>
        </p:nvSpPr>
        <p:spPr>
          <a:xfrm>
            <a:off x="435600" y="1204403"/>
            <a:ext cx="8272799" cy="3566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>
                <a:ln>
                  <a:noFill/>
                </a:ln>
                <a:solidFill>
                  <a:srgbClr val="646464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@Around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“</a:t>
            </a:r>
            <a:r>
              <a:rPr lang="en-US" sz="19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execution(@example.Cacheable * rewards.service..*.*(..))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”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)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public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Object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cache(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ProceedingJoinPoint point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)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</a:t>
            </a:r>
            <a:r>
              <a:rPr lang="en-GB" sz="2000" b="1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34"/>
                <a:ea typeface="Courier New" pitchFamily="49"/>
                <a:cs typeface="Courier New" pitchFamily="49"/>
              </a:rPr>
              <a:t>throws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Courier New" pitchFamily="49"/>
                <a:cs typeface="Courier New" pitchFamily="49"/>
              </a:rPr>
              <a:t> Throwable 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Object value = cacheStore.get(CacheUtils.</a:t>
            </a:r>
            <a:r>
              <a:rPr lang="en-GB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toKey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(point));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GB" sz="20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50"/>
              <a:ea typeface="ＭＳ Ｐゴシック" pitchFamily="2"/>
              <a:cs typeface="ＭＳ Ｐゴシック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if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(value == 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null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) {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value = </a:t>
            </a:r>
            <a:r>
              <a:rPr lang="en-GB" sz="2000" b="1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point.proceed()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cacheStore.put(CacheUtils.</a:t>
            </a:r>
            <a:r>
              <a:rPr lang="en-GB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toKey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(point), value);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}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endParaRPr lang="en-GB" sz="20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50"/>
              <a:ea typeface="ＭＳ Ｐゴシック" pitchFamily="2"/>
              <a:cs typeface="ＭＳ Ｐゴシック" pitchFamily="2"/>
            </a:endParaRP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return</a:t>
            </a: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value;</a:t>
            </a:r>
          </a:p>
          <a:p>
            <a:pPr marL="342720" marR="0" lvl="0" indent="-342720" algn="l" rtl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799920" algn="l"/>
                <a:tab pos="1257120" algn="l"/>
                <a:tab pos="1714319" algn="l"/>
                <a:tab pos="2171520" algn="l"/>
                <a:tab pos="2628720" algn="l"/>
                <a:tab pos="3085919" algn="l"/>
                <a:tab pos="3543120" algn="l"/>
                <a:tab pos="4000320" algn="l"/>
                <a:tab pos="4457520" algn="l"/>
                <a:tab pos="4914720" algn="l"/>
                <a:tab pos="5371920" algn="l"/>
                <a:tab pos="5829119" algn="l"/>
                <a:tab pos="6286320" algn="l"/>
                <a:tab pos="6743519" algn="l"/>
                <a:tab pos="7200720" algn="l"/>
                <a:tab pos="7657920" algn="l"/>
                <a:tab pos="8115120" algn="l"/>
                <a:tab pos="8572320" algn="l"/>
                <a:tab pos="9029520" algn="l"/>
                <a:tab pos="9486720" algn="l"/>
              </a:tabLst>
            </a:pPr>
            <a:r>
              <a:rPr lang="en-GB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265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Cross Cutting Concerns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3877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Generic functionality that is needed in many places in your application</a:t>
            </a:r>
          </a:p>
          <a:p>
            <a:pPr lvl="0"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Examples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Logging and Tracing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Transaction Management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Security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Caching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Error Handling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Performance Monitoring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Custom Business Rules</a:t>
            </a:r>
          </a:p>
        </p:txBody>
      </p:sp>
    </p:spTree>
    <p:extLst>
      <p:ext uri="{BB962C8B-B14F-4D97-AF65-F5344CB8AC3E}">
        <p14:creationId xmlns:p14="http://schemas.microsoft.com/office/powerpoint/2010/main" val="904467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Limitations of AOP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9DFA88D-74D1-4251-97F0-48B536E37BDA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339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 Can only advise non-private methods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 Can only apply aspects to Spring Beans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- Limitations of weaving with proxies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When using proxies, suppose method a() calls method b() on the same class/interface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advice will never be executed for method b()</a:t>
            </a:r>
          </a:p>
        </p:txBody>
      </p:sp>
    </p:spTree>
    <p:extLst>
      <p:ext uri="{BB962C8B-B14F-4D97-AF65-F5344CB8AC3E}">
        <p14:creationId xmlns:p14="http://schemas.microsoft.com/office/powerpoint/2010/main" val="1644444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Named pointcuts</a:t>
            </a:r>
            <a:endParaRPr lang="e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C6AA7-10B7-4D08-89E4-22D7465C0084}"/>
              </a:ext>
            </a:extLst>
          </p:cNvPr>
          <p:cNvSpPr txBox="1">
            <a:spLocks/>
          </p:cNvSpPr>
          <p:nvPr/>
        </p:nvSpPr>
        <p:spPr>
          <a:xfrm>
            <a:off x="592794" y="2296408"/>
            <a:ext cx="7772400" cy="2626920"/>
          </a:xfrm>
          <a:prstGeom prst="rect">
            <a:avLst/>
          </a:prstGeom>
          <a:solidFill>
            <a:srgbClr val="FFFFCC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wrap="square" lIns="91440" tIns="45720" rIns="91440" bIns="4572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@Aspect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7F0055"/>
                </a:solidFill>
                <a:latin typeface="Arial" pitchFamily="50"/>
              </a:rPr>
              <a:t>public class</a:t>
            </a:r>
            <a:r>
              <a:rPr lang="en-GB" sz="1800" dirty="0">
                <a:latin typeface="Arial" pitchFamily="50"/>
              </a:rPr>
              <a:t> </a:t>
            </a:r>
            <a:r>
              <a:rPr lang="en-GB" sz="1800" dirty="0" err="1">
                <a:latin typeface="Arial" pitchFamily="50"/>
              </a:rPr>
              <a:t>ServiceMethodInvocationMonitor</a:t>
            </a:r>
            <a:r>
              <a:rPr lang="en-GB" sz="1800" dirty="0">
                <a:latin typeface="Arial" pitchFamily="50"/>
              </a:rPr>
              <a:t> {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7F0055"/>
                </a:solidFill>
                <a:latin typeface="Arial" pitchFamily="50"/>
              </a:rPr>
              <a:t>    private</a:t>
            </a:r>
            <a:r>
              <a:rPr lang="en-GB" sz="1800" dirty="0">
                <a:latin typeface="Arial" pitchFamily="50"/>
              </a:rPr>
              <a:t> Logger </a:t>
            </a:r>
            <a:r>
              <a:rPr lang="en-GB" sz="1800" dirty="0" err="1">
                <a:latin typeface="Arial" pitchFamily="50"/>
              </a:rPr>
              <a:t>logger</a:t>
            </a:r>
            <a:r>
              <a:rPr lang="en-GB" sz="1800" dirty="0">
                <a:latin typeface="Arial" pitchFamily="50"/>
              </a:rPr>
              <a:t> = </a:t>
            </a:r>
            <a:r>
              <a:rPr lang="en-GB" sz="1800" dirty="0" err="1">
                <a:latin typeface="Arial" pitchFamily="50"/>
              </a:rPr>
              <a:t>Logger.getLogger</a:t>
            </a:r>
            <a:r>
              <a:rPr lang="en-GB" sz="1800" dirty="0">
                <a:latin typeface="Arial" pitchFamily="50"/>
              </a:rPr>
              <a:t>(</a:t>
            </a:r>
            <a:r>
              <a:rPr lang="en-GB" sz="1800" dirty="0" err="1">
                <a:latin typeface="Arial" pitchFamily="50"/>
              </a:rPr>
              <a:t>getClass</a:t>
            </a:r>
            <a:r>
              <a:rPr lang="en-GB" sz="1800" dirty="0">
                <a:latin typeface="Arial" pitchFamily="50"/>
              </a:rPr>
              <a:t>());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endParaRPr lang="en-US" sz="1800" dirty="0"/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latin typeface="Arial" pitchFamily="50"/>
              </a:rPr>
              <a:t>    </a:t>
            </a: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@Before</a:t>
            </a:r>
            <a:r>
              <a:rPr lang="en-GB" sz="1800" dirty="0">
                <a:latin typeface="Arial" pitchFamily="50"/>
              </a:rPr>
              <a:t>( </a:t>
            </a:r>
            <a:r>
              <a:rPr lang="en-GB" sz="1800" dirty="0">
                <a:solidFill>
                  <a:srgbClr val="0000C0"/>
                </a:solidFill>
                <a:latin typeface="Arial" pitchFamily="50"/>
              </a:rPr>
              <a:t>“</a:t>
            </a:r>
            <a:r>
              <a:rPr lang="en-GB" sz="1800" dirty="0" err="1">
                <a:solidFill>
                  <a:srgbClr val="0000C0"/>
                </a:solidFill>
                <a:latin typeface="Arial" pitchFamily="50"/>
              </a:rPr>
              <a:t>com.acme.Pointcuts.serviceMethods</a:t>
            </a:r>
            <a:r>
              <a:rPr lang="en-GB" sz="1800" dirty="0">
                <a:solidFill>
                  <a:srgbClr val="0000C0"/>
                </a:solidFill>
                <a:latin typeface="Arial" pitchFamily="50"/>
              </a:rPr>
              <a:t>()” </a:t>
            </a:r>
            <a:r>
              <a:rPr lang="en-GB" sz="1800" dirty="0">
                <a:latin typeface="Arial" pitchFamily="50"/>
              </a:rPr>
              <a:t>)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7F0055"/>
                </a:solidFill>
                <a:latin typeface="Arial" pitchFamily="50"/>
              </a:rPr>
              <a:t>    public void</a:t>
            </a:r>
            <a:r>
              <a:rPr lang="en-GB" sz="1800" dirty="0">
                <a:latin typeface="Arial" pitchFamily="50"/>
              </a:rPr>
              <a:t> monitor</a:t>
            </a:r>
            <a:r>
              <a:rPr lang="en-US" sz="1800" dirty="0">
                <a:latin typeface="Arial" pitchFamily="50"/>
              </a:rPr>
              <a:t>()</a:t>
            </a:r>
            <a:r>
              <a:rPr lang="en-GB" sz="1800" dirty="0">
                <a:latin typeface="Arial" pitchFamily="50"/>
              </a:rPr>
              <a:t> {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latin typeface="Arial" pitchFamily="50"/>
              </a:rPr>
              <a:t>        logger.info(</a:t>
            </a:r>
            <a:r>
              <a:rPr lang="en-GB" sz="1800" dirty="0">
                <a:solidFill>
                  <a:srgbClr val="0000C0"/>
                </a:solidFill>
                <a:latin typeface="Arial" pitchFamily="50"/>
              </a:rPr>
              <a:t>“A service method has been accessed…”</a:t>
            </a:r>
            <a:r>
              <a:rPr lang="en-GB" sz="1800" dirty="0">
                <a:latin typeface="Arial" pitchFamily="50"/>
              </a:rPr>
              <a:t>);  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latin typeface="Arial" pitchFamily="50"/>
              </a:rPr>
              <a:t>    }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latin typeface="Arial" pitchFamily="5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2ADC983-CFD2-4F60-9A41-1AEE81C55226}"/>
              </a:ext>
            </a:extLst>
          </p:cNvPr>
          <p:cNvSpPr txBox="1">
            <a:spLocks/>
          </p:cNvSpPr>
          <p:nvPr/>
        </p:nvSpPr>
        <p:spPr>
          <a:xfrm>
            <a:off x="596035" y="885208"/>
            <a:ext cx="7772400" cy="1171090"/>
          </a:xfrm>
          <a:prstGeom prst="rect">
            <a:avLst/>
          </a:prstGeom>
          <a:solidFill>
            <a:srgbClr val="FFFFCC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wrap="square" lIns="91440" tIns="45720" rIns="91440" bIns="4572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7F0055"/>
                </a:solidFill>
                <a:latin typeface="Arial" pitchFamily="50"/>
              </a:rPr>
              <a:t>public class</a:t>
            </a:r>
            <a:r>
              <a:rPr lang="en-GB" sz="1800" dirty="0">
                <a:latin typeface="Arial" pitchFamily="50"/>
              </a:rPr>
              <a:t> Pointcuts {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646464"/>
                </a:solidFill>
                <a:latin typeface="Arial" pitchFamily="50"/>
              </a:rPr>
              <a:t>    @Pointcut</a:t>
            </a:r>
            <a:r>
              <a:rPr lang="en-GB" sz="1800" dirty="0">
                <a:latin typeface="Arial" pitchFamily="50"/>
              </a:rPr>
              <a:t>(</a:t>
            </a:r>
            <a:r>
              <a:rPr lang="en-GB" sz="1800" dirty="0">
                <a:solidFill>
                  <a:srgbClr val="0000C0"/>
                </a:solidFill>
                <a:latin typeface="Arial" pitchFamily="50"/>
              </a:rPr>
              <a:t>“</a:t>
            </a:r>
            <a:r>
              <a:rPr lang="en-US" sz="1800" dirty="0">
                <a:solidFill>
                  <a:srgbClr val="0000C0"/>
                </a:solidFill>
                <a:latin typeface="Arial" pitchFamily="50"/>
              </a:rPr>
              <a:t>execution(* </a:t>
            </a:r>
            <a:r>
              <a:rPr lang="en-US" sz="1800" dirty="0" err="1">
                <a:solidFill>
                  <a:srgbClr val="0000C0"/>
                </a:solidFill>
                <a:latin typeface="Arial" pitchFamily="50"/>
              </a:rPr>
              <a:t>rewards.service</a:t>
            </a:r>
            <a:r>
              <a:rPr lang="en-US" sz="1800" dirty="0">
                <a:solidFill>
                  <a:srgbClr val="0000C0"/>
                </a:solidFill>
                <a:latin typeface="Arial" pitchFamily="50"/>
              </a:rPr>
              <a:t>..*Service.*(..))</a:t>
            </a:r>
            <a:r>
              <a:rPr lang="en-GB" sz="1800" dirty="0">
                <a:solidFill>
                  <a:srgbClr val="0000C0"/>
                </a:solidFill>
                <a:latin typeface="Arial" pitchFamily="50"/>
              </a:rPr>
              <a:t>”</a:t>
            </a:r>
            <a:r>
              <a:rPr lang="en-GB" sz="1800" dirty="0">
                <a:latin typeface="Arial" pitchFamily="50"/>
              </a:rPr>
              <a:t>)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solidFill>
                  <a:srgbClr val="7F0055"/>
                </a:solidFill>
                <a:latin typeface="Arial" pitchFamily="50"/>
              </a:rPr>
              <a:t>    public void</a:t>
            </a:r>
            <a:r>
              <a:rPr lang="en-GB" sz="1800" dirty="0">
                <a:latin typeface="Arial" pitchFamily="50"/>
              </a:rPr>
              <a:t> </a:t>
            </a:r>
            <a:r>
              <a:rPr lang="en-GB" sz="1800" dirty="0" err="1">
                <a:latin typeface="Arial" pitchFamily="50"/>
              </a:rPr>
              <a:t>serviceMethods</a:t>
            </a:r>
            <a:r>
              <a:rPr lang="en-GB" sz="1800" dirty="0">
                <a:latin typeface="Arial" pitchFamily="50"/>
              </a:rPr>
              <a:t>() {}</a:t>
            </a:r>
          </a:p>
          <a:p>
            <a:pPr>
              <a:lnSpc>
                <a:spcPct val="80000"/>
              </a:lnSpc>
              <a:spcBef>
                <a:spcPts val="499"/>
              </a:spcBef>
              <a:buNone/>
              <a:tabLst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</a:pPr>
            <a:r>
              <a:rPr lang="en-GB" sz="1800" dirty="0">
                <a:latin typeface="Arial" pitchFamily="5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1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Problems while AOP is NOT used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877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Code Tangling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Code Scattering</a:t>
            </a:r>
          </a:p>
        </p:txBody>
      </p:sp>
    </p:spTree>
    <p:extLst>
      <p:ext uri="{BB962C8B-B14F-4D97-AF65-F5344CB8AC3E}">
        <p14:creationId xmlns:p14="http://schemas.microsoft.com/office/powerpoint/2010/main" val="235864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Code Tangling</a:t>
            </a:r>
            <a:endParaRPr lang="e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8D88951-7219-4E6C-A8AC-2F1E3908ADFA}"/>
              </a:ext>
            </a:extLst>
          </p:cNvPr>
          <p:cNvSpPr/>
          <p:nvPr/>
        </p:nvSpPr>
        <p:spPr>
          <a:xfrm>
            <a:off x="370612" y="957427"/>
            <a:ext cx="8076960" cy="34800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public class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TransferServiceImpl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implements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TransferService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public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Account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checkAccount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(String username)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if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(!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hasPermission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SecurityContext.getPrincipal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())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    throw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new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AccessDeniedException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50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Account a =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accountRepository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.findBy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…(…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ValidationInfo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info =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C0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validationRepository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.findBy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…(…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…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7FCE54-8F15-4330-A6A9-78B018D641B5}"/>
              </a:ext>
            </a:extLst>
          </p:cNvPr>
          <p:cNvGrpSpPr/>
          <p:nvPr/>
        </p:nvGrpSpPr>
        <p:grpSpPr>
          <a:xfrm>
            <a:off x="5504462" y="2140650"/>
            <a:ext cx="2671200" cy="609841"/>
            <a:chOff x="5762880" y="2887559"/>
            <a:chExt cx="2671200" cy="609841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B9E74635-894F-4749-B3C8-31028017EE0F}"/>
                </a:ext>
              </a:extLst>
            </p:cNvPr>
            <p:cNvSpPr/>
            <p:nvPr/>
          </p:nvSpPr>
          <p:spPr>
            <a:xfrm>
              <a:off x="6346800" y="2963879"/>
              <a:ext cx="20872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Arial" pitchFamily="34"/>
                  <a:ea typeface="ＭＳ Ｐゴシック" pitchFamily="2"/>
                  <a:cs typeface="ＭＳ Ｐゴシック" pitchFamily="2"/>
                </a:rPr>
                <a:t>Mixing of concerns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F6ABD3FC-A20D-4DE7-B762-99471EF82A3B}"/>
                </a:ext>
              </a:extLst>
            </p:cNvPr>
            <p:cNvSpPr/>
            <p:nvPr/>
          </p:nvSpPr>
          <p:spPr>
            <a:xfrm flipH="1" flipV="1">
              <a:off x="5762880" y="2887559"/>
              <a:ext cx="583920" cy="22860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07452CC9-B231-414A-9A51-0504D5D82119}"/>
                </a:ext>
              </a:extLst>
            </p:cNvPr>
            <p:cNvSpPr/>
            <p:nvPr/>
          </p:nvSpPr>
          <p:spPr>
            <a:xfrm flipH="1">
              <a:off x="5762880" y="3268800"/>
              <a:ext cx="583920" cy="228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98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Code Scattering</a:t>
            </a:r>
            <a:endParaRPr lang="en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84F199-37BA-4A7B-9591-556FC4920D1B}"/>
              </a:ext>
            </a:extLst>
          </p:cNvPr>
          <p:cNvSpPr/>
          <p:nvPr/>
        </p:nvSpPr>
        <p:spPr>
          <a:xfrm>
            <a:off x="465120" y="874657"/>
            <a:ext cx="8306280" cy="192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public class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JpaAccountManager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implements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AccountManager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public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Account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getAccountInfo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(Long id)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if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(!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hasPermission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SecurityContext.getPrincipal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())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    throw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new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AccessDeniedException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…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5756FD15-9E8B-4694-BBDB-E50A4DEC9D03}"/>
              </a:ext>
            </a:extLst>
          </p:cNvPr>
          <p:cNvSpPr/>
          <p:nvPr/>
        </p:nvSpPr>
        <p:spPr>
          <a:xfrm>
            <a:off x="465120" y="2905058"/>
            <a:ext cx="8338320" cy="194117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public class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JpaReportingService</a:t>
            </a:r>
            <a:endParaRPr lang="en-US" sz="2000" b="0" i="0" u="none" strike="noStrike" baseline="0" dirty="0">
              <a:ln>
                <a:noFill/>
              </a:ln>
              <a:solidFill>
                <a:srgbClr val="4D4D4D"/>
              </a:solidFill>
              <a:latin typeface="Arial" pitchFamily="50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implements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ReportingService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public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List&lt;Summary&gt;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findSummary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(…)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if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(!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hasPermission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SecurityContext.getPrincipal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())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    throw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7F0055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new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AccessDeniedException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4D4D4D"/>
                </a:solidFill>
                <a:latin typeface="Arial" pitchFamily="50"/>
                <a:ea typeface="ＭＳ Ｐゴシック" pitchFamily="2"/>
                <a:cs typeface="ＭＳ Ｐゴシック" pitchFamily="2"/>
              </a:rPr>
              <a:t>        }…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485FC693-2708-4CDF-BA69-67E0ACC7F51C}"/>
              </a:ext>
            </a:extLst>
          </p:cNvPr>
          <p:cNvSpPr/>
          <p:nvPr/>
        </p:nvSpPr>
        <p:spPr>
          <a:xfrm flipH="1" flipV="1">
            <a:off x="5456583" y="1938157"/>
            <a:ext cx="2132936" cy="987922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25BB8AC-030B-4ADE-94CD-DA3387E56997}"/>
              </a:ext>
            </a:extLst>
          </p:cNvPr>
          <p:cNvSpPr/>
          <p:nvPr/>
        </p:nvSpPr>
        <p:spPr>
          <a:xfrm>
            <a:off x="7589519" y="2711160"/>
            <a:ext cx="131148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ＭＳ Ｐゴシック" pitchFamily="2"/>
                <a:cs typeface="ＭＳ Ｐゴシック" pitchFamily="2"/>
              </a:rPr>
              <a:t>Duplication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D5A84A8-E629-40A9-99FD-B7CDDF6FE7C2}"/>
              </a:ext>
            </a:extLst>
          </p:cNvPr>
          <p:cNvSpPr/>
          <p:nvPr/>
        </p:nvSpPr>
        <p:spPr>
          <a:xfrm flipH="1">
            <a:off x="5555974" y="3079440"/>
            <a:ext cx="2673626" cy="1189403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149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AOP 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4160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Implement your mainline application logic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Focusing on the core problem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Write aspects to implement your cross-cutting concerns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Spring provides many aspects out-of-the-box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Weave the aspects into your application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Adding the cross-cutting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behaviours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to the right places</a:t>
            </a:r>
          </a:p>
        </p:txBody>
      </p:sp>
    </p:spTree>
    <p:extLst>
      <p:ext uri="{BB962C8B-B14F-4D97-AF65-F5344CB8AC3E}">
        <p14:creationId xmlns:p14="http://schemas.microsoft.com/office/powerpoint/2010/main" val="89591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Without modularization</a:t>
            </a:r>
            <a:endParaRPr lang="e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EA2E63-B1CB-48BC-9331-BE8C3CBE76F4}"/>
              </a:ext>
            </a:extLst>
          </p:cNvPr>
          <p:cNvSpPr/>
          <p:nvPr/>
        </p:nvSpPr>
        <p:spPr>
          <a:xfrm>
            <a:off x="1525320" y="2354100"/>
            <a:ext cx="1371599" cy="201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058484-3313-4198-80AA-E2ABB2FA20F0}"/>
              </a:ext>
            </a:extLst>
          </p:cNvPr>
          <p:cNvSpPr/>
          <p:nvPr/>
        </p:nvSpPr>
        <p:spPr>
          <a:xfrm>
            <a:off x="3622320" y="2354100"/>
            <a:ext cx="1371599" cy="201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8DAA15-4609-4E98-8E7A-0AF0AD78DE52}"/>
              </a:ext>
            </a:extLst>
          </p:cNvPr>
          <p:cNvSpPr/>
          <p:nvPr/>
        </p:nvSpPr>
        <p:spPr>
          <a:xfrm>
            <a:off x="5719320" y="2354100"/>
            <a:ext cx="1371599" cy="201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728ACFC-115F-4E38-9935-571FBD732A6E}"/>
              </a:ext>
            </a:extLst>
          </p:cNvPr>
          <p:cNvSpPr/>
          <p:nvPr/>
        </p:nvSpPr>
        <p:spPr>
          <a:xfrm>
            <a:off x="1294920" y="4416540"/>
            <a:ext cx="182880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>
                <a:ln>
                  <a:noFill/>
                </a:ln>
                <a:solidFill>
                  <a:srgbClr val="4D4D4D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BankService</a:t>
            </a: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090FA374-6ED9-4048-A498-8F4AE87438D7}"/>
              </a:ext>
            </a:extLst>
          </p:cNvPr>
          <p:cNvGrpSpPr/>
          <p:nvPr/>
        </p:nvGrpSpPr>
        <p:grpSpPr>
          <a:xfrm>
            <a:off x="1525320" y="2665500"/>
            <a:ext cx="5565599" cy="1054080"/>
            <a:chOff x="1525320" y="3582720"/>
            <a:chExt cx="5565599" cy="1054080"/>
          </a:xfrm>
        </p:grpSpPr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A38EDCA9-246F-46AF-A82F-06DBA05C1BF0}"/>
                </a:ext>
              </a:extLst>
            </p:cNvPr>
            <p:cNvSpPr/>
            <p:nvPr/>
          </p:nvSpPr>
          <p:spPr>
            <a:xfrm>
              <a:off x="1525320" y="3582720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DAC04C2A-8EC0-49E2-8E30-DB0D668610D4}"/>
                </a:ext>
              </a:extLst>
            </p:cNvPr>
            <p:cNvSpPr/>
            <p:nvPr/>
          </p:nvSpPr>
          <p:spPr>
            <a:xfrm>
              <a:off x="5719320" y="3654000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F3B08CBB-071A-4AD1-BB06-FFDA542074E3}"/>
                </a:ext>
              </a:extLst>
            </p:cNvPr>
            <p:cNvSpPr/>
            <p:nvPr/>
          </p:nvSpPr>
          <p:spPr>
            <a:xfrm>
              <a:off x="3622320" y="3919320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45D0EE86-6EE7-4965-B700-138D0D6BDADF}"/>
                </a:ext>
              </a:extLst>
            </p:cNvPr>
            <p:cNvSpPr/>
            <p:nvPr/>
          </p:nvSpPr>
          <p:spPr>
            <a:xfrm>
              <a:off x="1525320" y="4560480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D4F3A39F-2019-49E6-A52A-780109A5A21D}"/>
                </a:ext>
              </a:extLst>
            </p:cNvPr>
            <p:cNvSpPr/>
            <p:nvPr/>
          </p:nvSpPr>
          <p:spPr>
            <a:xfrm>
              <a:off x="3622320" y="4322520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2BCA2174-1629-4EA6-B420-31AB090DDEFF}"/>
                </a:ext>
              </a:extLst>
            </p:cNvPr>
            <p:cNvSpPr/>
            <p:nvPr/>
          </p:nvSpPr>
          <p:spPr>
            <a:xfrm>
              <a:off x="5717880" y="4419720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  <p:grpSp>
        <p:nvGrpSpPr>
          <p:cNvPr id="16" name="Group 22">
            <a:extLst>
              <a:ext uri="{FF2B5EF4-FFF2-40B4-BE49-F238E27FC236}">
                <a16:creationId xmlns:a16="http://schemas.microsoft.com/office/drawing/2014/main" id="{193AE60A-0365-48C4-8A33-BE80075A3CF5}"/>
              </a:ext>
            </a:extLst>
          </p:cNvPr>
          <p:cNvGrpSpPr/>
          <p:nvPr/>
        </p:nvGrpSpPr>
        <p:grpSpPr>
          <a:xfrm>
            <a:off x="7076520" y="2779620"/>
            <a:ext cx="1381320" cy="759240"/>
            <a:chOff x="7076520" y="3696840"/>
            <a:chExt cx="1381320" cy="759240"/>
          </a:xfrm>
        </p:grpSpPr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A631D305-3612-4217-8937-4FB69B70A3A4}"/>
                </a:ext>
              </a:extLst>
            </p:cNvPr>
            <p:cNvSpPr/>
            <p:nvPr/>
          </p:nvSpPr>
          <p:spPr>
            <a:xfrm flipH="1" flipV="1">
              <a:off x="7087320" y="3873240"/>
              <a:ext cx="684359" cy="1648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EB0EED39-BE79-42A4-BA14-A6299D44D2E8}"/>
                </a:ext>
              </a:extLst>
            </p:cNvPr>
            <p:cNvSpPr/>
            <p:nvPr/>
          </p:nvSpPr>
          <p:spPr>
            <a:xfrm flipH="1" flipV="1">
              <a:off x="7076520" y="3696840"/>
              <a:ext cx="695159" cy="3412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9" name="Line 25">
              <a:extLst>
                <a:ext uri="{FF2B5EF4-FFF2-40B4-BE49-F238E27FC236}">
                  <a16:creationId xmlns:a16="http://schemas.microsoft.com/office/drawing/2014/main" id="{E1CFBAB2-5820-4565-8D21-43E64F5CFCF6}"/>
                </a:ext>
              </a:extLst>
            </p:cNvPr>
            <p:cNvSpPr/>
            <p:nvPr/>
          </p:nvSpPr>
          <p:spPr>
            <a:xfrm flipH="1">
              <a:off x="7085880" y="4038119"/>
              <a:ext cx="685799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F74C5E72-187C-4A86-A23D-F87E2095CA08}"/>
                </a:ext>
              </a:extLst>
            </p:cNvPr>
            <p:cNvSpPr/>
            <p:nvPr/>
          </p:nvSpPr>
          <p:spPr>
            <a:xfrm flipH="1">
              <a:off x="7092360" y="4038119"/>
              <a:ext cx="679319" cy="24624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E78A8F81-F0E1-4770-A054-DF784E4F8A36}"/>
                </a:ext>
              </a:extLst>
            </p:cNvPr>
            <p:cNvSpPr/>
            <p:nvPr/>
          </p:nvSpPr>
          <p:spPr>
            <a:xfrm>
              <a:off x="7578360" y="3763440"/>
              <a:ext cx="879480" cy="580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Times New Roman" pitchFamily="18"/>
                  <a:ea typeface="ＭＳ Ｐゴシック" pitchFamily="2"/>
                  <a:cs typeface="ＭＳ Ｐゴシック" pitchFamily="2"/>
                </a:rPr>
                <a:t>Code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Times New Roman" pitchFamily="18"/>
                  <a:ea typeface="ＭＳ Ｐゴシック" pitchFamily="2"/>
                  <a:cs typeface="ＭＳ Ｐゴシック" pitchFamily="2"/>
                </a:rPr>
                <a:t>tangling</a:t>
              </a:r>
            </a:p>
          </p:txBody>
        </p:sp>
        <p:sp>
          <p:nvSpPr>
            <p:cNvPr id="22" name="Line 28">
              <a:extLst>
                <a:ext uri="{FF2B5EF4-FFF2-40B4-BE49-F238E27FC236}">
                  <a16:creationId xmlns:a16="http://schemas.microsoft.com/office/drawing/2014/main" id="{42DD8CFD-A7FA-4CD2-81F6-8B62423511A4}"/>
                </a:ext>
              </a:extLst>
            </p:cNvPr>
            <p:cNvSpPr/>
            <p:nvPr/>
          </p:nvSpPr>
          <p:spPr>
            <a:xfrm flipH="1">
              <a:off x="7101720" y="4038119"/>
              <a:ext cx="670319" cy="41796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  <p:grpSp>
        <p:nvGrpSpPr>
          <p:cNvPr id="23" name="Group 29">
            <a:extLst>
              <a:ext uri="{FF2B5EF4-FFF2-40B4-BE49-F238E27FC236}">
                <a16:creationId xmlns:a16="http://schemas.microsoft.com/office/drawing/2014/main" id="{844926F9-C9F2-4509-A400-E9D12929B41E}"/>
              </a:ext>
            </a:extLst>
          </p:cNvPr>
          <p:cNvGrpSpPr/>
          <p:nvPr/>
        </p:nvGrpSpPr>
        <p:grpSpPr>
          <a:xfrm>
            <a:off x="1525320" y="2824260"/>
            <a:ext cx="5565599" cy="1197000"/>
            <a:chOff x="1525320" y="3741480"/>
            <a:chExt cx="5565599" cy="1197000"/>
          </a:xfrm>
        </p:grpSpPr>
        <p:sp>
          <p:nvSpPr>
            <p:cNvPr id="24" name="Rectangle 30">
              <a:extLst>
                <a:ext uri="{FF2B5EF4-FFF2-40B4-BE49-F238E27FC236}">
                  <a16:creationId xmlns:a16="http://schemas.microsoft.com/office/drawing/2014/main" id="{47C4AA08-F192-483E-9844-2F2C0CA41BA3}"/>
                </a:ext>
              </a:extLst>
            </p:cNvPr>
            <p:cNvSpPr/>
            <p:nvPr/>
          </p:nvSpPr>
          <p:spPr>
            <a:xfrm>
              <a:off x="3622320" y="4174920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5" name="Rectangle 31">
              <a:extLst>
                <a:ext uri="{FF2B5EF4-FFF2-40B4-BE49-F238E27FC236}">
                  <a16:creationId xmlns:a16="http://schemas.microsoft.com/office/drawing/2014/main" id="{38672235-C3D3-43DE-904C-17CD1B17EF76}"/>
                </a:ext>
              </a:extLst>
            </p:cNvPr>
            <p:cNvSpPr/>
            <p:nvPr/>
          </p:nvSpPr>
          <p:spPr>
            <a:xfrm>
              <a:off x="5719320" y="4271760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6" name="Rectangle 32">
              <a:extLst>
                <a:ext uri="{FF2B5EF4-FFF2-40B4-BE49-F238E27FC236}">
                  <a16:creationId xmlns:a16="http://schemas.microsoft.com/office/drawing/2014/main" id="{D588BA4C-4C74-4E1C-8AA1-3FF0757F8972}"/>
                </a:ext>
              </a:extLst>
            </p:cNvPr>
            <p:cNvSpPr/>
            <p:nvPr/>
          </p:nvSpPr>
          <p:spPr>
            <a:xfrm>
              <a:off x="1525320" y="4862160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7" name="Rectangle 33">
              <a:extLst>
                <a:ext uri="{FF2B5EF4-FFF2-40B4-BE49-F238E27FC236}">
                  <a16:creationId xmlns:a16="http://schemas.microsoft.com/office/drawing/2014/main" id="{5C7543E0-17D6-463D-BB7E-3209A078F90A}"/>
                </a:ext>
              </a:extLst>
            </p:cNvPr>
            <p:cNvSpPr/>
            <p:nvPr/>
          </p:nvSpPr>
          <p:spPr>
            <a:xfrm>
              <a:off x="3620880" y="3741480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8" name="Rectangle 34">
              <a:extLst>
                <a:ext uri="{FF2B5EF4-FFF2-40B4-BE49-F238E27FC236}">
                  <a16:creationId xmlns:a16="http://schemas.microsoft.com/office/drawing/2014/main" id="{0A3988CC-60F9-4F75-8920-FFE0581C4057}"/>
                </a:ext>
              </a:extLst>
            </p:cNvPr>
            <p:cNvSpPr/>
            <p:nvPr/>
          </p:nvSpPr>
          <p:spPr>
            <a:xfrm>
              <a:off x="1533240" y="4220639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9" name="Rectangle 35">
              <a:extLst>
                <a:ext uri="{FF2B5EF4-FFF2-40B4-BE49-F238E27FC236}">
                  <a16:creationId xmlns:a16="http://schemas.microsoft.com/office/drawing/2014/main" id="{9851BA99-D747-475E-86CE-AB13602DD8AC}"/>
                </a:ext>
              </a:extLst>
            </p:cNvPr>
            <p:cNvSpPr/>
            <p:nvPr/>
          </p:nvSpPr>
          <p:spPr>
            <a:xfrm>
              <a:off x="3615839" y="4644720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  <p:grpSp>
        <p:nvGrpSpPr>
          <p:cNvPr id="30" name="Group 36">
            <a:extLst>
              <a:ext uri="{FF2B5EF4-FFF2-40B4-BE49-F238E27FC236}">
                <a16:creationId xmlns:a16="http://schemas.microsoft.com/office/drawing/2014/main" id="{C4C91376-5D64-434D-BE59-E85FEF25D02A}"/>
              </a:ext>
            </a:extLst>
          </p:cNvPr>
          <p:cNvGrpSpPr/>
          <p:nvPr/>
        </p:nvGrpSpPr>
        <p:grpSpPr>
          <a:xfrm>
            <a:off x="1525320" y="2643180"/>
            <a:ext cx="5565599" cy="1433520"/>
            <a:chOff x="1525320" y="3560400"/>
            <a:chExt cx="5565599" cy="1433520"/>
          </a:xfrm>
        </p:grpSpPr>
        <p:sp>
          <p:nvSpPr>
            <p:cNvPr id="31" name="Rectangle 37">
              <a:extLst>
                <a:ext uri="{FF2B5EF4-FFF2-40B4-BE49-F238E27FC236}">
                  <a16:creationId xmlns:a16="http://schemas.microsoft.com/office/drawing/2014/main" id="{A89035CA-3173-476A-B3AD-CDA1EE2584A1}"/>
                </a:ext>
              </a:extLst>
            </p:cNvPr>
            <p:cNvSpPr/>
            <p:nvPr/>
          </p:nvSpPr>
          <p:spPr>
            <a:xfrm>
              <a:off x="1525320" y="3951000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99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2" name="Rectangle 38">
              <a:extLst>
                <a:ext uri="{FF2B5EF4-FFF2-40B4-BE49-F238E27FC236}">
                  <a16:creationId xmlns:a16="http://schemas.microsoft.com/office/drawing/2014/main" id="{E85AF25A-6B87-4331-8C76-4E51C72D2587}"/>
                </a:ext>
              </a:extLst>
            </p:cNvPr>
            <p:cNvSpPr/>
            <p:nvPr/>
          </p:nvSpPr>
          <p:spPr>
            <a:xfrm>
              <a:off x="5719320" y="4005000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99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3" name="Rectangle 39">
              <a:extLst>
                <a:ext uri="{FF2B5EF4-FFF2-40B4-BE49-F238E27FC236}">
                  <a16:creationId xmlns:a16="http://schemas.microsoft.com/office/drawing/2014/main" id="{37563D62-6B2F-4BDC-A9D3-74CAE3A7DF03}"/>
                </a:ext>
              </a:extLst>
            </p:cNvPr>
            <p:cNvSpPr/>
            <p:nvPr/>
          </p:nvSpPr>
          <p:spPr>
            <a:xfrm>
              <a:off x="3622320" y="3560400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99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DBDAB5E9-4200-4859-AF89-B4B305AFA100}"/>
                </a:ext>
              </a:extLst>
            </p:cNvPr>
            <p:cNvSpPr/>
            <p:nvPr/>
          </p:nvSpPr>
          <p:spPr>
            <a:xfrm>
              <a:off x="3615839" y="4917600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99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  <p:sp>
        <p:nvSpPr>
          <p:cNvPr id="35" name="Rectangle 56">
            <a:extLst>
              <a:ext uri="{FF2B5EF4-FFF2-40B4-BE49-F238E27FC236}">
                <a16:creationId xmlns:a16="http://schemas.microsoft.com/office/drawing/2014/main" id="{F851119C-5436-455C-A435-28EEC1981C5B}"/>
              </a:ext>
            </a:extLst>
          </p:cNvPr>
          <p:cNvSpPr/>
          <p:nvPr/>
        </p:nvSpPr>
        <p:spPr>
          <a:xfrm>
            <a:off x="1590480" y="1508100"/>
            <a:ext cx="609480" cy="76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66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6" name="Rectangle 57">
            <a:extLst>
              <a:ext uri="{FF2B5EF4-FFF2-40B4-BE49-F238E27FC236}">
                <a16:creationId xmlns:a16="http://schemas.microsoft.com/office/drawing/2014/main" id="{0EDB2DC4-70BA-4229-BBC0-14F8062979B1}"/>
              </a:ext>
            </a:extLst>
          </p:cNvPr>
          <p:cNvSpPr/>
          <p:nvPr/>
        </p:nvSpPr>
        <p:spPr>
          <a:xfrm>
            <a:off x="1599840" y="1216140"/>
            <a:ext cx="609480" cy="75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7" name="Rectangle 58">
            <a:extLst>
              <a:ext uri="{FF2B5EF4-FFF2-40B4-BE49-F238E27FC236}">
                <a16:creationId xmlns:a16="http://schemas.microsoft.com/office/drawing/2014/main" id="{17152F85-E2BD-4D9F-A248-6B39018F13A3}"/>
              </a:ext>
            </a:extLst>
          </p:cNvPr>
          <p:cNvSpPr/>
          <p:nvPr/>
        </p:nvSpPr>
        <p:spPr>
          <a:xfrm>
            <a:off x="1590480" y="1857300"/>
            <a:ext cx="609480" cy="76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8" name="Text Box 59">
            <a:extLst>
              <a:ext uri="{FF2B5EF4-FFF2-40B4-BE49-F238E27FC236}">
                <a16:creationId xmlns:a16="http://schemas.microsoft.com/office/drawing/2014/main" id="{FD1E5C1D-6785-4327-8327-E2EFFFAC481B}"/>
              </a:ext>
            </a:extLst>
          </p:cNvPr>
          <p:cNvSpPr/>
          <p:nvPr/>
        </p:nvSpPr>
        <p:spPr>
          <a:xfrm>
            <a:off x="2213280" y="1368780"/>
            <a:ext cx="1469880" cy="33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Transactions</a:t>
            </a:r>
          </a:p>
        </p:txBody>
      </p:sp>
      <p:sp>
        <p:nvSpPr>
          <p:cNvPr id="39" name="Text Box 60">
            <a:extLst>
              <a:ext uri="{FF2B5EF4-FFF2-40B4-BE49-F238E27FC236}">
                <a16:creationId xmlns:a16="http://schemas.microsoft.com/office/drawing/2014/main" id="{9E46ACF8-BF97-44F5-9E18-72FB12E34584}"/>
              </a:ext>
            </a:extLst>
          </p:cNvPr>
          <p:cNvSpPr/>
          <p:nvPr/>
        </p:nvSpPr>
        <p:spPr>
          <a:xfrm>
            <a:off x="2211839" y="1063500"/>
            <a:ext cx="1017359" cy="33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Security</a:t>
            </a:r>
          </a:p>
        </p:txBody>
      </p:sp>
      <p:sp>
        <p:nvSpPr>
          <p:cNvPr id="40" name="Text Box 61">
            <a:extLst>
              <a:ext uri="{FF2B5EF4-FFF2-40B4-BE49-F238E27FC236}">
                <a16:creationId xmlns:a16="http://schemas.microsoft.com/office/drawing/2014/main" id="{BBD479B1-E29C-40DC-85F6-FC6FB414B8E8}"/>
              </a:ext>
            </a:extLst>
          </p:cNvPr>
          <p:cNvSpPr/>
          <p:nvPr/>
        </p:nvSpPr>
        <p:spPr>
          <a:xfrm>
            <a:off x="2211839" y="1673340"/>
            <a:ext cx="981000" cy="33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Logging</a:t>
            </a:r>
          </a:p>
        </p:txBody>
      </p:sp>
      <p:sp>
        <p:nvSpPr>
          <p:cNvPr id="41" name="Text Box 62">
            <a:extLst>
              <a:ext uri="{FF2B5EF4-FFF2-40B4-BE49-F238E27FC236}">
                <a16:creationId xmlns:a16="http://schemas.microsoft.com/office/drawing/2014/main" id="{37E8EC2A-A022-4A34-8069-B1F94655D77D}"/>
              </a:ext>
            </a:extLst>
          </p:cNvPr>
          <p:cNvSpPr/>
          <p:nvPr/>
        </p:nvSpPr>
        <p:spPr>
          <a:xfrm>
            <a:off x="3352320" y="4416540"/>
            <a:ext cx="19051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>
                <a:ln>
                  <a:noFill/>
                </a:ln>
                <a:solidFill>
                  <a:srgbClr val="4D4D4D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CustomerService</a:t>
            </a:r>
          </a:p>
        </p:txBody>
      </p:sp>
      <p:sp>
        <p:nvSpPr>
          <p:cNvPr id="42" name="Text Box 63">
            <a:extLst>
              <a:ext uri="{FF2B5EF4-FFF2-40B4-BE49-F238E27FC236}">
                <a16:creationId xmlns:a16="http://schemas.microsoft.com/office/drawing/2014/main" id="{968FA450-EF00-4935-B926-BE2FCE92493B}"/>
              </a:ext>
            </a:extLst>
          </p:cNvPr>
          <p:cNvSpPr/>
          <p:nvPr/>
        </p:nvSpPr>
        <p:spPr>
          <a:xfrm>
            <a:off x="5409720" y="4416540"/>
            <a:ext cx="205740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>
                <a:ln>
                  <a:noFill/>
                </a:ln>
                <a:solidFill>
                  <a:srgbClr val="4D4D4D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ReportingService</a:t>
            </a:r>
          </a:p>
        </p:txBody>
      </p:sp>
      <p:grpSp>
        <p:nvGrpSpPr>
          <p:cNvPr id="43" name="Group 8">
            <a:extLst>
              <a:ext uri="{FF2B5EF4-FFF2-40B4-BE49-F238E27FC236}">
                <a16:creationId xmlns:a16="http://schemas.microsoft.com/office/drawing/2014/main" id="{02A04B2E-85AC-4297-AD96-54E0DC236251}"/>
              </a:ext>
            </a:extLst>
          </p:cNvPr>
          <p:cNvGrpSpPr/>
          <p:nvPr/>
        </p:nvGrpSpPr>
        <p:grpSpPr>
          <a:xfrm>
            <a:off x="2800080" y="1270140"/>
            <a:ext cx="3311280" cy="1749240"/>
            <a:chOff x="2800080" y="2187360"/>
            <a:chExt cx="3311280" cy="1749240"/>
          </a:xfrm>
        </p:grpSpPr>
        <p:sp>
          <p:nvSpPr>
            <p:cNvPr id="44" name="Line 9">
              <a:extLst>
                <a:ext uri="{FF2B5EF4-FFF2-40B4-BE49-F238E27FC236}">
                  <a16:creationId xmlns:a16="http://schemas.microsoft.com/office/drawing/2014/main" id="{33928A3C-A57A-4B39-A567-7DDF93F33956}"/>
                </a:ext>
              </a:extLst>
            </p:cNvPr>
            <p:cNvSpPr/>
            <p:nvPr/>
          </p:nvSpPr>
          <p:spPr>
            <a:xfrm>
              <a:off x="4376520" y="2769839"/>
              <a:ext cx="1734840" cy="89676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45" name="Line 11">
              <a:extLst>
                <a:ext uri="{FF2B5EF4-FFF2-40B4-BE49-F238E27FC236}">
                  <a16:creationId xmlns:a16="http://schemas.microsoft.com/office/drawing/2014/main" id="{BB4A5BDE-EDD1-421C-86D8-296B193BB961}"/>
                </a:ext>
              </a:extLst>
            </p:cNvPr>
            <p:cNvSpPr/>
            <p:nvPr/>
          </p:nvSpPr>
          <p:spPr>
            <a:xfrm flipH="1">
              <a:off x="2800080" y="2771280"/>
              <a:ext cx="1573199" cy="81756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46" name="Text Box 12">
              <a:extLst>
                <a:ext uri="{FF2B5EF4-FFF2-40B4-BE49-F238E27FC236}">
                  <a16:creationId xmlns:a16="http://schemas.microsoft.com/office/drawing/2014/main" id="{4D83E94D-A517-4EE2-AF96-EB709D3AC1CB}"/>
                </a:ext>
              </a:extLst>
            </p:cNvPr>
            <p:cNvSpPr/>
            <p:nvPr/>
          </p:nvSpPr>
          <p:spPr>
            <a:xfrm>
              <a:off x="3881159" y="2187360"/>
              <a:ext cx="1007999" cy="580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Times New Roman" pitchFamily="18"/>
                  <a:ea typeface="ＭＳ Ｐゴシック" pitchFamily="2"/>
                  <a:cs typeface="ＭＳ Ｐゴシック" pitchFamily="2"/>
                </a:rPr>
                <a:t>Code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Times New Roman" pitchFamily="18"/>
                  <a:ea typeface="ＭＳ Ｐゴシック" pitchFamily="2"/>
                  <a:cs typeface="ＭＳ Ｐゴシック" pitchFamily="2"/>
                </a:rPr>
                <a:t>scattering</a:t>
              </a:r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C191733C-555C-4569-BF0F-02286FF08743}"/>
                </a:ext>
              </a:extLst>
            </p:cNvPr>
            <p:cNvSpPr/>
            <p:nvPr/>
          </p:nvSpPr>
          <p:spPr>
            <a:xfrm flipH="1">
              <a:off x="3804840" y="2773080"/>
              <a:ext cx="566640" cy="11635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olid"/>
              <a:miter/>
              <a:tailEnd type="arrow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62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After modularization with AOP</a:t>
            </a:r>
            <a:endParaRPr lang="e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72A0C2-D1E3-4D28-9159-5A58091A06AC}"/>
              </a:ext>
            </a:extLst>
          </p:cNvPr>
          <p:cNvGrpSpPr/>
          <p:nvPr/>
        </p:nvGrpSpPr>
        <p:grpSpPr>
          <a:xfrm>
            <a:off x="3514898" y="3464461"/>
            <a:ext cx="1538280" cy="1637639"/>
            <a:chOff x="3504959" y="4266720"/>
            <a:chExt cx="1538280" cy="1637639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7DAC4A3-4167-4980-854B-F8E0B13398E6}"/>
                </a:ext>
              </a:extLst>
            </p:cNvPr>
            <p:cNvSpPr/>
            <p:nvPr/>
          </p:nvSpPr>
          <p:spPr>
            <a:xfrm>
              <a:off x="3908520" y="4266720"/>
              <a:ext cx="731519" cy="1096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97045BA-EA61-47CA-BB7E-4B0B742F9A1E}"/>
                </a:ext>
              </a:extLst>
            </p:cNvPr>
            <p:cNvSpPr/>
            <p:nvPr/>
          </p:nvSpPr>
          <p:spPr>
            <a:xfrm>
              <a:off x="3504959" y="5384160"/>
              <a:ext cx="1538280" cy="5201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Times New Roman" pitchFamily="18"/>
                  <a:ea typeface="ＭＳ Ｐゴシック" pitchFamily="2"/>
                  <a:cs typeface="ＭＳ Ｐゴシック" pitchFamily="2"/>
                </a:rPr>
                <a:t>Transaction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Times New Roman" pitchFamily="18"/>
                  <a:ea typeface="ＭＳ Ｐゴシック" pitchFamily="2"/>
                  <a:cs typeface="ＭＳ Ｐゴシック" pitchFamily="2"/>
                </a:rPr>
                <a:t>Aspect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0E4AA612-B749-454E-81B8-1AE499CD33ED}"/>
              </a:ext>
            </a:extLst>
          </p:cNvPr>
          <p:cNvGrpSpPr/>
          <p:nvPr/>
        </p:nvGrpSpPr>
        <p:grpSpPr>
          <a:xfrm>
            <a:off x="1686099" y="3464461"/>
            <a:ext cx="1498319" cy="1637639"/>
            <a:chOff x="1676160" y="4266720"/>
            <a:chExt cx="1498319" cy="1637639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13FAFE0-1AA5-4D9B-A476-B65B453774DA}"/>
                </a:ext>
              </a:extLst>
            </p:cNvPr>
            <p:cNvSpPr/>
            <p:nvPr/>
          </p:nvSpPr>
          <p:spPr>
            <a:xfrm>
              <a:off x="2058480" y="4266720"/>
              <a:ext cx="731880" cy="1096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99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042C7534-FE68-41F4-B37E-91BAE57B548B}"/>
                </a:ext>
              </a:extLst>
            </p:cNvPr>
            <p:cNvSpPr/>
            <p:nvPr/>
          </p:nvSpPr>
          <p:spPr>
            <a:xfrm>
              <a:off x="1676160" y="5384160"/>
              <a:ext cx="1498319" cy="5201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Times New Roman" pitchFamily="18"/>
                  <a:ea typeface="ＭＳ Ｐゴシック" pitchFamily="2"/>
                  <a:cs typeface="ＭＳ Ｐゴシック" pitchFamily="2"/>
                </a:rPr>
                <a:t>Security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Times New Roman" pitchFamily="18"/>
                  <a:ea typeface="ＭＳ Ｐゴシック" pitchFamily="2"/>
                  <a:cs typeface="ＭＳ Ｐゴシック" pitchFamily="2"/>
                </a:rPr>
                <a:t>Aspect</a:t>
              </a:r>
            </a:p>
          </p:txBody>
        </p:sp>
      </p:grpSp>
      <p:sp>
        <p:nvSpPr>
          <p:cNvPr id="11" name="Rectangle 9">
            <a:extLst>
              <a:ext uri="{FF2B5EF4-FFF2-40B4-BE49-F238E27FC236}">
                <a16:creationId xmlns:a16="http://schemas.microsoft.com/office/drawing/2014/main" id="{96CCC4E6-085A-4B87-8FCD-243319D447DE}"/>
              </a:ext>
            </a:extLst>
          </p:cNvPr>
          <p:cNvSpPr/>
          <p:nvPr/>
        </p:nvSpPr>
        <p:spPr>
          <a:xfrm>
            <a:off x="1535259" y="827820"/>
            <a:ext cx="1371599" cy="201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236271E7-3ACE-4687-9EE1-A415EBB59BB5}"/>
              </a:ext>
            </a:extLst>
          </p:cNvPr>
          <p:cNvSpPr/>
          <p:nvPr/>
        </p:nvSpPr>
        <p:spPr>
          <a:xfrm>
            <a:off x="3632259" y="827820"/>
            <a:ext cx="1371599" cy="201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E7A879B-597C-44C6-9B65-9CA2A9589114}"/>
              </a:ext>
            </a:extLst>
          </p:cNvPr>
          <p:cNvSpPr/>
          <p:nvPr/>
        </p:nvSpPr>
        <p:spPr>
          <a:xfrm>
            <a:off x="5729259" y="827820"/>
            <a:ext cx="1371599" cy="201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5F016B69-51B0-45AB-B02F-82C172C718C6}"/>
              </a:ext>
            </a:extLst>
          </p:cNvPr>
          <p:cNvSpPr/>
          <p:nvPr/>
        </p:nvSpPr>
        <p:spPr>
          <a:xfrm>
            <a:off x="1814619" y="2845620"/>
            <a:ext cx="762120" cy="396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grpSp>
        <p:nvGrpSpPr>
          <p:cNvPr id="15" name="Group 19">
            <a:extLst>
              <a:ext uri="{FF2B5EF4-FFF2-40B4-BE49-F238E27FC236}">
                <a16:creationId xmlns:a16="http://schemas.microsoft.com/office/drawing/2014/main" id="{AE97E622-176E-488B-A495-8D91B6FDEE65}"/>
              </a:ext>
            </a:extLst>
          </p:cNvPr>
          <p:cNvGrpSpPr/>
          <p:nvPr/>
        </p:nvGrpSpPr>
        <p:grpSpPr>
          <a:xfrm>
            <a:off x="5419659" y="3505861"/>
            <a:ext cx="1498319" cy="1637639"/>
            <a:chOff x="5409720" y="4308120"/>
            <a:chExt cx="1498319" cy="1637639"/>
          </a:xfrm>
        </p:grpSpPr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F344EBB8-F49C-49AF-B751-371E8C626391}"/>
                </a:ext>
              </a:extLst>
            </p:cNvPr>
            <p:cNvSpPr/>
            <p:nvPr/>
          </p:nvSpPr>
          <p:spPr>
            <a:xfrm>
              <a:off x="5792039" y="4308120"/>
              <a:ext cx="731880" cy="1096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9999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D9E01A7F-2FE1-49C6-96E5-2EF60E3F8B2F}"/>
                </a:ext>
              </a:extLst>
            </p:cNvPr>
            <p:cNvSpPr/>
            <p:nvPr/>
          </p:nvSpPr>
          <p:spPr>
            <a:xfrm>
              <a:off x="5409720" y="5425560"/>
              <a:ext cx="1498319" cy="5201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Times New Roman" pitchFamily="18"/>
                  <a:ea typeface="ＭＳ Ｐゴシック" pitchFamily="2"/>
                  <a:cs typeface="ＭＳ Ｐゴシック" pitchFamily="2"/>
                </a:rPr>
                <a:t>Logging</a:t>
              </a:r>
            </a:p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Times New Roman" pitchFamily="18"/>
                  <a:ea typeface="ＭＳ Ｐゴシック" pitchFamily="2"/>
                  <a:cs typeface="ＭＳ Ｐゴシック" pitchFamily="2"/>
                </a:rPr>
                <a:t>Aspect</a:t>
              </a:r>
            </a:p>
          </p:txBody>
        </p:sp>
      </p:grpSp>
      <p:sp>
        <p:nvSpPr>
          <p:cNvPr id="18" name="Text Box 22">
            <a:extLst>
              <a:ext uri="{FF2B5EF4-FFF2-40B4-BE49-F238E27FC236}">
                <a16:creationId xmlns:a16="http://schemas.microsoft.com/office/drawing/2014/main" id="{FCC60788-9B93-4DB2-8D6C-5F7EE27F7124}"/>
              </a:ext>
            </a:extLst>
          </p:cNvPr>
          <p:cNvSpPr/>
          <p:nvPr/>
        </p:nvSpPr>
        <p:spPr>
          <a:xfrm>
            <a:off x="1304859" y="2855341"/>
            <a:ext cx="182880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>
                <a:ln>
                  <a:noFill/>
                </a:ln>
                <a:solidFill>
                  <a:srgbClr val="4D4D4D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BankService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0B95DCE4-85A5-4911-91E2-1921A4ED6CBB}"/>
              </a:ext>
            </a:extLst>
          </p:cNvPr>
          <p:cNvSpPr/>
          <p:nvPr/>
        </p:nvSpPr>
        <p:spPr>
          <a:xfrm>
            <a:off x="3362259" y="2855341"/>
            <a:ext cx="190512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>
                <a:ln>
                  <a:noFill/>
                </a:ln>
                <a:solidFill>
                  <a:srgbClr val="4D4D4D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CustomerService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C604D304-C275-4ACF-89EB-D2AB46DE88A0}"/>
              </a:ext>
            </a:extLst>
          </p:cNvPr>
          <p:cNvSpPr/>
          <p:nvPr/>
        </p:nvSpPr>
        <p:spPr>
          <a:xfrm>
            <a:off x="5419659" y="2855341"/>
            <a:ext cx="2057400" cy="307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>
                <a:ln>
                  <a:noFill/>
                </a:ln>
                <a:solidFill>
                  <a:srgbClr val="4D4D4D"/>
                </a:solidFill>
                <a:latin typeface="Verdana" pitchFamily="34"/>
                <a:ea typeface="ＭＳ Ｐゴシック" pitchFamily="2"/>
                <a:cs typeface="ＭＳ Ｐゴシック" pitchFamily="2"/>
              </a:rPr>
              <a:t>ReportingService</a:t>
            </a:r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2E75BA5D-3DE4-48D1-A582-96AD9FAD0BD3}"/>
              </a:ext>
            </a:extLst>
          </p:cNvPr>
          <p:cNvGrpSpPr/>
          <p:nvPr/>
        </p:nvGrpSpPr>
        <p:grpSpPr>
          <a:xfrm>
            <a:off x="1533459" y="1124460"/>
            <a:ext cx="5565599" cy="1054081"/>
            <a:chOff x="1523520" y="1926719"/>
            <a:chExt cx="5565599" cy="1054081"/>
          </a:xfrm>
        </p:grpSpPr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484C5A8C-C689-4116-829F-C8E0BEFB21BA}"/>
                </a:ext>
              </a:extLst>
            </p:cNvPr>
            <p:cNvSpPr/>
            <p:nvPr/>
          </p:nvSpPr>
          <p:spPr>
            <a:xfrm>
              <a:off x="1523520" y="1926719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5FA11045-654B-4A53-8ED1-50FB113B879A}"/>
                </a:ext>
              </a:extLst>
            </p:cNvPr>
            <p:cNvSpPr/>
            <p:nvPr/>
          </p:nvSpPr>
          <p:spPr>
            <a:xfrm>
              <a:off x="5717520" y="1998000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863E1A3B-D737-4619-AFDE-45008E422597}"/>
                </a:ext>
              </a:extLst>
            </p:cNvPr>
            <p:cNvSpPr/>
            <p:nvPr/>
          </p:nvSpPr>
          <p:spPr>
            <a:xfrm>
              <a:off x="3620520" y="2263320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7703617C-B6A5-40BA-B34D-05555653F909}"/>
                </a:ext>
              </a:extLst>
            </p:cNvPr>
            <p:cNvSpPr/>
            <p:nvPr/>
          </p:nvSpPr>
          <p:spPr>
            <a:xfrm>
              <a:off x="1523520" y="2904480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6" name="Rectangle 30">
              <a:extLst>
                <a:ext uri="{FF2B5EF4-FFF2-40B4-BE49-F238E27FC236}">
                  <a16:creationId xmlns:a16="http://schemas.microsoft.com/office/drawing/2014/main" id="{60A801B7-B8F2-4FDC-87B4-1A2D65D7808C}"/>
                </a:ext>
              </a:extLst>
            </p:cNvPr>
            <p:cNvSpPr/>
            <p:nvPr/>
          </p:nvSpPr>
          <p:spPr>
            <a:xfrm>
              <a:off x="3620520" y="2666520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27" name="Rectangle 31">
              <a:extLst>
                <a:ext uri="{FF2B5EF4-FFF2-40B4-BE49-F238E27FC236}">
                  <a16:creationId xmlns:a16="http://schemas.microsoft.com/office/drawing/2014/main" id="{275438CF-BF97-420B-B6AB-A6C6978B282B}"/>
                </a:ext>
              </a:extLst>
            </p:cNvPr>
            <p:cNvSpPr/>
            <p:nvPr/>
          </p:nvSpPr>
          <p:spPr>
            <a:xfrm>
              <a:off x="5716080" y="2691720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366FF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7E2A083B-D919-4F1B-8ADB-92A94CC83848}"/>
              </a:ext>
            </a:extLst>
          </p:cNvPr>
          <p:cNvGrpSpPr/>
          <p:nvPr/>
        </p:nvGrpSpPr>
        <p:grpSpPr>
          <a:xfrm>
            <a:off x="1533459" y="1283221"/>
            <a:ext cx="5565599" cy="1197000"/>
            <a:chOff x="1523520" y="2085480"/>
            <a:chExt cx="5565599" cy="1197000"/>
          </a:xfrm>
        </p:grpSpPr>
        <p:sp>
          <p:nvSpPr>
            <p:cNvPr id="29" name="Rectangle 33">
              <a:extLst>
                <a:ext uri="{FF2B5EF4-FFF2-40B4-BE49-F238E27FC236}">
                  <a16:creationId xmlns:a16="http://schemas.microsoft.com/office/drawing/2014/main" id="{F13C9890-60E9-4F9F-84C9-5A6C18F19141}"/>
                </a:ext>
              </a:extLst>
            </p:cNvPr>
            <p:cNvSpPr/>
            <p:nvPr/>
          </p:nvSpPr>
          <p:spPr>
            <a:xfrm>
              <a:off x="3620520" y="2518920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0" name="Rectangle 34">
              <a:extLst>
                <a:ext uri="{FF2B5EF4-FFF2-40B4-BE49-F238E27FC236}">
                  <a16:creationId xmlns:a16="http://schemas.microsoft.com/office/drawing/2014/main" id="{07A851A6-AE11-4610-AAB0-D029DF0DA2A3}"/>
                </a:ext>
              </a:extLst>
            </p:cNvPr>
            <p:cNvSpPr/>
            <p:nvPr/>
          </p:nvSpPr>
          <p:spPr>
            <a:xfrm>
              <a:off x="5717520" y="2615760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1" name="Rectangle 35">
              <a:extLst>
                <a:ext uri="{FF2B5EF4-FFF2-40B4-BE49-F238E27FC236}">
                  <a16:creationId xmlns:a16="http://schemas.microsoft.com/office/drawing/2014/main" id="{CA04D285-1912-4E14-AFFD-A8E85F3B7CAE}"/>
                </a:ext>
              </a:extLst>
            </p:cNvPr>
            <p:cNvSpPr/>
            <p:nvPr/>
          </p:nvSpPr>
          <p:spPr>
            <a:xfrm>
              <a:off x="1523520" y="3206160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2" name="Rectangle 36">
              <a:extLst>
                <a:ext uri="{FF2B5EF4-FFF2-40B4-BE49-F238E27FC236}">
                  <a16:creationId xmlns:a16="http://schemas.microsoft.com/office/drawing/2014/main" id="{52AE2A33-CB18-411A-8E52-EC10845BEB82}"/>
                </a:ext>
              </a:extLst>
            </p:cNvPr>
            <p:cNvSpPr/>
            <p:nvPr/>
          </p:nvSpPr>
          <p:spPr>
            <a:xfrm>
              <a:off x="3619080" y="2085480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3" name="Rectangle 37">
              <a:extLst>
                <a:ext uri="{FF2B5EF4-FFF2-40B4-BE49-F238E27FC236}">
                  <a16:creationId xmlns:a16="http://schemas.microsoft.com/office/drawing/2014/main" id="{A13A744B-55EA-4FE4-B748-541F57AC1CD5}"/>
                </a:ext>
              </a:extLst>
            </p:cNvPr>
            <p:cNvSpPr/>
            <p:nvPr/>
          </p:nvSpPr>
          <p:spPr>
            <a:xfrm>
              <a:off x="1531439" y="2564639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505100C4-8150-4C24-AAD4-9C8101D8D443}"/>
                </a:ext>
              </a:extLst>
            </p:cNvPr>
            <p:cNvSpPr/>
            <p:nvPr/>
          </p:nvSpPr>
          <p:spPr>
            <a:xfrm>
              <a:off x="3614040" y="2988720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  <p:grpSp>
        <p:nvGrpSpPr>
          <p:cNvPr id="35" name="Group 39">
            <a:extLst>
              <a:ext uri="{FF2B5EF4-FFF2-40B4-BE49-F238E27FC236}">
                <a16:creationId xmlns:a16="http://schemas.microsoft.com/office/drawing/2014/main" id="{0D6FF7CB-19AA-49B2-ADD7-9D72A4298943}"/>
              </a:ext>
            </a:extLst>
          </p:cNvPr>
          <p:cNvGrpSpPr/>
          <p:nvPr/>
        </p:nvGrpSpPr>
        <p:grpSpPr>
          <a:xfrm>
            <a:off x="1533459" y="1102501"/>
            <a:ext cx="5565599" cy="1433520"/>
            <a:chOff x="1523520" y="1904760"/>
            <a:chExt cx="5565599" cy="1433520"/>
          </a:xfrm>
        </p:grpSpPr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868C4F49-C56E-4EB7-B445-03AA72972D31}"/>
                </a:ext>
              </a:extLst>
            </p:cNvPr>
            <p:cNvSpPr/>
            <p:nvPr/>
          </p:nvSpPr>
          <p:spPr>
            <a:xfrm>
              <a:off x="1523520" y="2295360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99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EF49379E-2D7A-4724-A160-26F29E35D7B9}"/>
                </a:ext>
              </a:extLst>
            </p:cNvPr>
            <p:cNvSpPr/>
            <p:nvPr/>
          </p:nvSpPr>
          <p:spPr>
            <a:xfrm>
              <a:off x="5717520" y="2349360"/>
              <a:ext cx="1371599" cy="7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99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8" name="Rectangle 42">
              <a:extLst>
                <a:ext uri="{FF2B5EF4-FFF2-40B4-BE49-F238E27FC236}">
                  <a16:creationId xmlns:a16="http://schemas.microsoft.com/office/drawing/2014/main" id="{63FA67B1-A6B0-4E03-9EDD-471074C3E812}"/>
                </a:ext>
              </a:extLst>
            </p:cNvPr>
            <p:cNvSpPr/>
            <p:nvPr/>
          </p:nvSpPr>
          <p:spPr>
            <a:xfrm>
              <a:off x="3620520" y="1904760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99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39" name="Rectangle 43">
              <a:extLst>
                <a:ext uri="{FF2B5EF4-FFF2-40B4-BE49-F238E27FC236}">
                  <a16:creationId xmlns:a16="http://schemas.microsoft.com/office/drawing/2014/main" id="{AA54DD6F-9402-4332-AAC6-20B6915F215B}"/>
                </a:ext>
              </a:extLst>
            </p:cNvPr>
            <p:cNvSpPr/>
            <p:nvPr/>
          </p:nvSpPr>
          <p:spPr>
            <a:xfrm>
              <a:off x="3614040" y="3261960"/>
              <a:ext cx="1371599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99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  <p:grpSp>
        <p:nvGrpSpPr>
          <p:cNvPr id="40" name="Group 58">
            <a:extLst>
              <a:ext uri="{FF2B5EF4-FFF2-40B4-BE49-F238E27FC236}">
                <a16:creationId xmlns:a16="http://schemas.microsoft.com/office/drawing/2014/main" id="{1CB6ABD4-55FD-4BB1-9C11-05FA17C501C3}"/>
              </a:ext>
            </a:extLst>
          </p:cNvPr>
          <p:cNvGrpSpPr/>
          <p:nvPr/>
        </p:nvGrpSpPr>
        <p:grpSpPr>
          <a:xfrm>
            <a:off x="2371539" y="1178101"/>
            <a:ext cx="4115160" cy="2286360"/>
            <a:chOff x="2361600" y="1980360"/>
            <a:chExt cx="4115160" cy="2286360"/>
          </a:xfrm>
        </p:grpSpPr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272624DA-115F-46E6-80A9-0E3BEDEEBB02}"/>
                </a:ext>
              </a:extLst>
            </p:cNvPr>
            <p:cNvSpPr/>
            <p:nvPr/>
          </p:nvSpPr>
          <p:spPr>
            <a:xfrm flipH="1" flipV="1">
              <a:off x="2361600" y="2361600"/>
              <a:ext cx="75960" cy="190476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42" name="Line 45">
              <a:extLst>
                <a:ext uri="{FF2B5EF4-FFF2-40B4-BE49-F238E27FC236}">
                  <a16:creationId xmlns:a16="http://schemas.microsoft.com/office/drawing/2014/main" id="{E8CB80E4-AF25-4590-B011-5BF730CE33A5}"/>
                </a:ext>
              </a:extLst>
            </p:cNvPr>
            <p:cNvSpPr/>
            <p:nvPr/>
          </p:nvSpPr>
          <p:spPr>
            <a:xfrm flipV="1">
              <a:off x="2590560" y="3352320"/>
              <a:ext cx="1447559" cy="914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id="{C0F3B5CC-8322-4394-BA21-EC487A5C3C4B}"/>
                </a:ext>
              </a:extLst>
            </p:cNvPr>
            <p:cNvSpPr/>
            <p:nvPr/>
          </p:nvSpPr>
          <p:spPr>
            <a:xfrm flipV="1">
              <a:off x="2514240" y="1980720"/>
              <a:ext cx="1447920" cy="22860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44" name="Line 48">
              <a:extLst>
                <a:ext uri="{FF2B5EF4-FFF2-40B4-BE49-F238E27FC236}">
                  <a16:creationId xmlns:a16="http://schemas.microsoft.com/office/drawing/2014/main" id="{FCBF3682-1316-4DE1-B5A2-E776935FBD0A}"/>
                </a:ext>
              </a:extLst>
            </p:cNvPr>
            <p:cNvSpPr/>
            <p:nvPr/>
          </p:nvSpPr>
          <p:spPr>
            <a:xfrm flipV="1">
              <a:off x="2590560" y="2437920"/>
              <a:ext cx="3733560" cy="18288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45" name="Line 49">
              <a:extLst>
                <a:ext uri="{FF2B5EF4-FFF2-40B4-BE49-F238E27FC236}">
                  <a16:creationId xmlns:a16="http://schemas.microsoft.com/office/drawing/2014/main" id="{172AB44F-027A-4EFB-B471-FEFCA2D10043}"/>
                </a:ext>
              </a:extLst>
            </p:cNvPr>
            <p:cNvSpPr/>
            <p:nvPr/>
          </p:nvSpPr>
          <p:spPr>
            <a:xfrm flipV="1">
              <a:off x="4266720" y="2742480"/>
              <a:ext cx="2057400" cy="15238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46" name="Line 50">
              <a:extLst>
                <a:ext uri="{FF2B5EF4-FFF2-40B4-BE49-F238E27FC236}">
                  <a16:creationId xmlns:a16="http://schemas.microsoft.com/office/drawing/2014/main" id="{5EC96C27-6704-499A-845E-B6E3ED9DF8B5}"/>
                </a:ext>
              </a:extLst>
            </p:cNvPr>
            <p:cNvSpPr/>
            <p:nvPr/>
          </p:nvSpPr>
          <p:spPr>
            <a:xfrm flipV="1">
              <a:off x="4266720" y="2057039"/>
              <a:ext cx="2057400" cy="22096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47" name="Line 51">
              <a:extLst>
                <a:ext uri="{FF2B5EF4-FFF2-40B4-BE49-F238E27FC236}">
                  <a16:creationId xmlns:a16="http://schemas.microsoft.com/office/drawing/2014/main" id="{C168DF95-FDFF-464C-8962-CC8ECE2925C1}"/>
                </a:ext>
              </a:extLst>
            </p:cNvPr>
            <p:cNvSpPr/>
            <p:nvPr/>
          </p:nvSpPr>
          <p:spPr>
            <a:xfrm flipV="1">
              <a:off x="4266720" y="2742480"/>
              <a:ext cx="0" cy="15238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48" name="Line 52">
              <a:extLst>
                <a:ext uri="{FF2B5EF4-FFF2-40B4-BE49-F238E27FC236}">
                  <a16:creationId xmlns:a16="http://schemas.microsoft.com/office/drawing/2014/main" id="{E809E2C6-D479-4E6C-B0DD-4A264DB97AB7}"/>
                </a:ext>
              </a:extLst>
            </p:cNvPr>
            <p:cNvSpPr/>
            <p:nvPr/>
          </p:nvSpPr>
          <p:spPr>
            <a:xfrm flipV="1">
              <a:off x="4266720" y="2361600"/>
              <a:ext cx="381240" cy="190476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49" name="Line 53">
              <a:extLst>
                <a:ext uri="{FF2B5EF4-FFF2-40B4-BE49-F238E27FC236}">
                  <a16:creationId xmlns:a16="http://schemas.microsoft.com/office/drawing/2014/main" id="{D6A5F484-FB07-4C2A-AB7D-64A2D24E97B6}"/>
                </a:ext>
              </a:extLst>
            </p:cNvPr>
            <p:cNvSpPr/>
            <p:nvPr/>
          </p:nvSpPr>
          <p:spPr>
            <a:xfrm flipH="1" flipV="1">
              <a:off x="2590560" y="2971440"/>
              <a:ext cx="1676160" cy="129528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50" name="Line 54">
              <a:extLst>
                <a:ext uri="{FF2B5EF4-FFF2-40B4-BE49-F238E27FC236}">
                  <a16:creationId xmlns:a16="http://schemas.microsoft.com/office/drawing/2014/main" id="{4601B427-E317-44CA-8108-392F0DD8CED0}"/>
                </a:ext>
              </a:extLst>
            </p:cNvPr>
            <p:cNvSpPr/>
            <p:nvPr/>
          </p:nvSpPr>
          <p:spPr>
            <a:xfrm flipH="1" flipV="1">
              <a:off x="2590560" y="1980360"/>
              <a:ext cx="1676160" cy="221003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51" name="Line 55">
              <a:extLst>
                <a:ext uri="{FF2B5EF4-FFF2-40B4-BE49-F238E27FC236}">
                  <a16:creationId xmlns:a16="http://schemas.microsoft.com/office/drawing/2014/main" id="{C1B95493-44B0-4F62-B7AB-9D294EAA7376}"/>
                </a:ext>
              </a:extLst>
            </p:cNvPr>
            <p:cNvSpPr/>
            <p:nvPr/>
          </p:nvSpPr>
          <p:spPr>
            <a:xfrm flipV="1">
              <a:off x="6171840" y="2666160"/>
              <a:ext cx="304920" cy="1600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52" name="Line 56">
              <a:extLst>
                <a:ext uri="{FF2B5EF4-FFF2-40B4-BE49-F238E27FC236}">
                  <a16:creationId xmlns:a16="http://schemas.microsoft.com/office/drawing/2014/main" id="{CBFAB24D-5E40-4E7F-8494-688DCFBB4AF0}"/>
                </a:ext>
              </a:extLst>
            </p:cNvPr>
            <p:cNvSpPr/>
            <p:nvPr/>
          </p:nvSpPr>
          <p:spPr>
            <a:xfrm flipH="1" flipV="1">
              <a:off x="4723920" y="3047760"/>
              <a:ext cx="1447920" cy="121896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  <p:sp>
          <p:nvSpPr>
            <p:cNvPr id="53" name="Line 57">
              <a:extLst>
                <a:ext uri="{FF2B5EF4-FFF2-40B4-BE49-F238E27FC236}">
                  <a16:creationId xmlns:a16="http://schemas.microsoft.com/office/drawing/2014/main" id="{9447D563-54E8-4355-854E-4AB14BA75AC8}"/>
                </a:ext>
              </a:extLst>
            </p:cNvPr>
            <p:cNvSpPr/>
            <p:nvPr/>
          </p:nvSpPr>
          <p:spPr>
            <a:xfrm flipH="1" flipV="1">
              <a:off x="2742480" y="3276000"/>
              <a:ext cx="3429000" cy="99036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custDash>
                <a:ds d="100000" sp="100000"/>
              </a:custDash>
              <a:miter/>
              <a:tailEnd type="arrow"/>
            </a:ln>
          </p:spPr>
          <p:txBody>
            <a:bodyPr vert="horz" wrap="none" lIns="90000" tIns="46800" rIns="90000" bIns="46800" anchor="ctr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4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1234</Words>
  <Application>Microsoft Office PowerPoint</Application>
  <PresentationFormat>On-screen Show (16:9)</PresentationFormat>
  <Paragraphs>281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Times New Roman</vt:lpstr>
      <vt:lpstr>Verdana</vt:lpstr>
      <vt:lpstr>Arial</vt:lpstr>
      <vt:lpstr>Varela Round</vt:lpstr>
      <vt:lpstr>Calibri</vt:lpstr>
      <vt:lpstr>Iras template</vt:lpstr>
      <vt:lpstr>Spring – Aspect Oriented Programming</vt:lpstr>
      <vt:lpstr>What does AOP solve?</vt:lpstr>
      <vt:lpstr>Cross Cutting Concerns</vt:lpstr>
      <vt:lpstr>Problems while AOP is NOT used</vt:lpstr>
      <vt:lpstr>Code Tangling</vt:lpstr>
      <vt:lpstr>Code Scattering</vt:lpstr>
      <vt:lpstr>AOP </vt:lpstr>
      <vt:lpstr>Without modularization</vt:lpstr>
      <vt:lpstr>After modularization with AOP</vt:lpstr>
      <vt:lpstr>AOP </vt:lpstr>
      <vt:lpstr>Implementing an Aspect</vt:lpstr>
      <vt:lpstr>Having an inner class for test configuration</vt:lpstr>
      <vt:lpstr>How Aspects are applied</vt:lpstr>
      <vt:lpstr>Pointcut designator</vt:lpstr>
      <vt:lpstr>Writing expressions</vt:lpstr>
      <vt:lpstr>Execution samples</vt:lpstr>
      <vt:lpstr>Execution expression samples</vt:lpstr>
      <vt:lpstr>Expression using annotations</vt:lpstr>
      <vt:lpstr>Expressions based on package</vt:lpstr>
      <vt:lpstr>Before advice</vt:lpstr>
      <vt:lpstr>Before advice</vt:lpstr>
      <vt:lpstr>After returning advice</vt:lpstr>
      <vt:lpstr>After returning advice</vt:lpstr>
      <vt:lpstr>After throwing</vt:lpstr>
      <vt:lpstr>After throwing advice</vt:lpstr>
      <vt:lpstr>After advice</vt:lpstr>
      <vt:lpstr>After advice</vt:lpstr>
      <vt:lpstr>Around advice</vt:lpstr>
      <vt:lpstr>Around advice</vt:lpstr>
      <vt:lpstr>Limitations of AOP</vt:lpstr>
      <vt:lpstr>Named pointcuts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Rengan, Srinivasan 2</cp:lastModifiedBy>
  <cp:revision>411</cp:revision>
  <dcterms:modified xsi:type="dcterms:W3CDTF">2020-10-25T10:02:27Z</dcterms:modified>
</cp:coreProperties>
</file>