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316" r:id="rId3"/>
    <p:sldId id="325" r:id="rId4"/>
    <p:sldId id="356" r:id="rId5"/>
    <p:sldId id="357" r:id="rId6"/>
    <p:sldId id="358" r:id="rId7"/>
    <p:sldId id="326" r:id="rId8"/>
    <p:sldId id="359" r:id="rId9"/>
    <p:sldId id="360" r:id="rId10"/>
    <p:sldId id="327" r:id="rId11"/>
    <p:sldId id="361" r:id="rId12"/>
    <p:sldId id="362" r:id="rId13"/>
    <p:sldId id="328" r:id="rId14"/>
    <p:sldId id="363" r:id="rId15"/>
    <p:sldId id="364" r:id="rId16"/>
    <p:sldId id="329" r:id="rId17"/>
    <p:sldId id="365" r:id="rId18"/>
    <p:sldId id="366" r:id="rId19"/>
    <p:sldId id="367" r:id="rId20"/>
    <p:sldId id="368" r:id="rId21"/>
    <p:sldId id="369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Times" panose="02020603050405020304" pitchFamily="18" charset="0"/>
      <p:regular r:id="rId41"/>
      <p:bold r:id="rId42"/>
      <p:italic r:id="rId43"/>
      <p:boldItalic r:id="rId44"/>
    </p:embeddedFont>
    <p:embeddedFont>
      <p:font typeface="ＭＳ Ｐゴシック" panose="020B0600070205080204" pitchFamily="34" charset="-128"/>
      <p:regular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  <p:embeddedFont>
      <p:font typeface="ＭＳ Ｐゴシック" panose="020B0600070205080204" pitchFamily="34" charset="-128"/>
      <p:regular r:id="rId45"/>
    </p:embeddedFont>
    <p:embeddedFont>
      <p:font typeface="Varela Round" panose="00000500000000000000" charset="-79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96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44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518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5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04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50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5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29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51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11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19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2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25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6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43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153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31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729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1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54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963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782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34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8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0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75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0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8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1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 Data management and JDBC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Initializing a test database</a:t>
            </a:r>
            <a:endParaRPr lang="en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0E2B349-C147-45E6-8EFD-DA8C9166205F}"/>
              </a:ext>
            </a:extLst>
          </p:cNvPr>
          <p:cNvSpPr/>
          <p:nvPr/>
        </p:nvSpPr>
        <p:spPr>
          <a:xfrm>
            <a:off x="373696" y="890100"/>
            <a:ext cx="8102880" cy="406952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333333"/>
            </a:solidFill>
            <a:prstDash val="solid"/>
            <a:miter/>
          </a:ln>
        </p:spPr>
        <p:txBody>
          <a:bodyPr vert="horz" wrap="square" lIns="77400" tIns="34200" rIns="77400" bIns="342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DatabaseInitializer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@Value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classpath:schema.sql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Resource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schemaScript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@Value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classpath:test-data.sql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Resource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dataScript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private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DatabasePopulator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databasePopulator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final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ResourceDatabasePopulator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populator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</a:t>
            </a:r>
            <a:b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</a:b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            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ResourceDatabasePopulator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populator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.addScript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schemaScript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populator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.addScript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dataScript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populator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	}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Arial" pitchFamily="2"/>
                <a:cs typeface="Arial" pitchFamily="2"/>
              </a:rPr>
              <a:t>                           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3F7F5F"/>
                </a:solidFill>
                <a:latin typeface="Arial" pitchFamily="34"/>
                <a:ea typeface="Monaco" pitchFamily="49"/>
                <a:cs typeface="Monaco" pitchFamily="49"/>
              </a:rPr>
              <a:t>// 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3798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Initializing a test database</a:t>
            </a:r>
            <a:endParaRPr lang="en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0E2B349-C147-45E6-8EFD-DA8C9166205F}"/>
              </a:ext>
            </a:extLst>
          </p:cNvPr>
          <p:cNvSpPr/>
          <p:nvPr/>
        </p:nvSpPr>
        <p:spPr>
          <a:xfrm>
            <a:off x="600073" y="1063500"/>
            <a:ext cx="8102880" cy="3553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333333"/>
            </a:solidFill>
            <a:prstDash val="solid"/>
            <a:miter/>
          </a:ln>
        </p:spPr>
        <p:txBody>
          <a:bodyPr vert="horz" wrap="square" lIns="77400" tIns="34200" rIns="77400" bIns="34200" anchor="ctr" anchorCtr="0" compatLnSpc="1">
            <a:noAutofit/>
          </a:bodyPr>
          <a:lstStyle/>
          <a:p>
            <a:pPr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>
              <a:solidFill>
                <a:srgbClr val="3F7F5F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3F7F5F"/>
                </a:solidFill>
                <a:latin typeface="Arial" pitchFamily="34"/>
                <a:ea typeface="Monaco" pitchFamily="49"/>
                <a:cs typeface="Monaco" pitchFamily="49"/>
              </a:rPr>
              <a:t>// continued from previous slide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DataSourceInitializer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anyName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final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) {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final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DataSourceInitializer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initializer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DataSourceInitializer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();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dirty="0" err="1"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initializer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.setDataSource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dataSource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dirty="0" err="1"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initializer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.setDatabasePopulator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US" sz="1800" dirty="0" err="1">
                <a:latin typeface="Arial" pitchFamily="34"/>
                <a:ea typeface="Monaco" pitchFamily="49"/>
                <a:cs typeface="Monaco" pitchFamily="49"/>
              </a:rPr>
              <a:t>databasePopulator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());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	    </a:t>
            </a:r>
            <a:r>
              <a:rPr lang="en-US" sz="1800" b="1" dirty="0"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initializer</a:t>
            </a:r>
            <a:r>
              <a:rPr lang="en-US" sz="1800" dirty="0"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ea typeface="Arial" pitchFamily="2"/>
                <a:cs typeface="Arial" pitchFamily="2"/>
              </a:rPr>
              <a:t>	}</a:t>
            </a:r>
          </a:p>
          <a:p>
            <a:pPr lvl="0">
              <a:spcBef>
                <a:spcPts val="283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}</a:t>
            </a:r>
            <a:endParaRPr lang="en-US" sz="1800" b="0" i="0" u="none" strike="noStrike" baseline="0" dirty="0">
              <a:ln>
                <a:noFill/>
              </a:ln>
              <a:solidFill>
                <a:srgbClr val="3F7F5F"/>
              </a:solidFill>
              <a:latin typeface="Arial" pitchFamily="34"/>
              <a:ea typeface="Monaco" pitchFamily="49"/>
              <a:cs typeface="Monaco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04928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Caching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4262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What is a cache?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-In this context: a key-value store = Map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Where do we use this caching?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-Any method that always returns the same result for the same argument(s)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This method could do anything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-Calculate data on the fly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-Execute a database query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-Request data via RMI, JMS, a web-service ...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 unique key must be generated from the arguments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That's the cache key</a:t>
            </a:r>
          </a:p>
        </p:txBody>
      </p:sp>
    </p:spTree>
    <p:extLst>
      <p:ext uri="{BB962C8B-B14F-4D97-AF65-F5344CB8AC3E}">
        <p14:creationId xmlns:p14="http://schemas.microsoft.com/office/powerpoint/2010/main" val="25185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Caching implementation</a:t>
            </a:r>
            <a:endParaRPr lang="en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63B30DA-A552-4EDB-A829-680B306A4449}"/>
              </a:ext>
            </a:extLst>
          </p:cNvPr>
          <p:cNvSpPr/>
          <p:nvPr/>
        </p:nvSpPr>
        <p:spPr>
          <a:xfrm>
            <a:off x="600073" y="1063500"/>
            <a:ext cx="6492240" cy="189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>
                <a:alpha val="75000"/>
              </a:srgbClr>
            </a:outerShdw>
          </a:effectLst>
        </p:spPr>
        <p:txBody>
          <a:bodyPr vert="horz" wrap="square" lIns="129960" tIns="65160" rIns="129960" bIns="6516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@EnableCaching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 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MyConfig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   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   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BookService bookService() { … }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808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324AD-F4D3-49FD-85D2-B75664EBE092}"/>
              </a:ext>
            </a:extLst>
          </p:cNvPr>
          <p:cNvSpPr txBox="1"/>
          <p:nvPr/>
        </p:nvSpPr>
        <p:spPr>
          <a:xfrm>
            <a:off x="7581673" y="1751137"/>
            <a:ext cx="1387753" cy="52322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dirty="0"/>
              <a:t>To enable the caching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AABD9-3B8C-4BDD-97D9-D1F5C3D41F7C}"/>
              </a:ext>
            </a:extLst>
          </p:cNvPr>
          <p:cNvCxnSpPr>
            <a:cxnSpLocks/>
            <a:stCxn id="2" idx="1"/>
            <a:endCxn id="11" idx="1"/>
          </p:cNvCxnSpPr>
          <p:nvPr/>
        </p:nvCxnSpPr>
        <p:spPr>
          <a:xfrm flipH="1" flipV="1">
            <a:off x="7092313" y="2008680"/>
            <a:ext cx="489360" cy="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>
            <a:extLst>
              <a:ext uri="{FF2B5EF4-FFF2-40B4-BE49-F238E27FC236}">
                <a16:creationId xmlns:a16="http://schemas.microsoft.com/office/drawing/2014/main" id="{4DB398ED-2941-4F2B-BDD5-742FF8BEBB1B}"/>
              </a:ext>
            </a:extLst>
          </p:cNvPr>
          <p:cNvSpPr/>
          <p:nvPr/>
        </p:nvSpPr>
        <p:spPr>
          <a:xfrm>
            <a:off x="408663" y="3067860"/>
            <a:ext cx="8166600" cy="2024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>
                <a:alpha val="75000"/>
              </a:srgbClr>
            </a:outerShdw>
          </a:effectLst>
        </p:spPr>
        <p:txBody>
          <a:bodyPr vert="horz" wrap="square" lIns="129960" tIns="65160" rIns="129960" bIns="6516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CacheManager cacheManager()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	SimpleCacheManager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cacheManager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=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SimpleCacheManager(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"topAuthors"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"topBooks"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	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A3E3E"/>
                </a:solidFill>
                <a:latin typeface="Arial" pitchFamily="34"/>
                <a:ea typeface="Monaco" pitchFamily="49"/>
                <a:cs typeface="Monaco" pitchFamily="49"/>
              </a:rPr>
              <a:t>cacheManager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14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Caching using @Cacheable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318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@Cacheable marks a method for caching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-its result is stored in a cache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-subsequent invocations (with the same arguments)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fetch data from cache using key, method not executed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@Cacheable attributes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-value: name of cache to use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-key: the key for each cached data-item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Uses </a:t>
            </a:r>
            <a:r>
              <a:rPr lang="en-US" sz="2000" dirty="0" err="1"/>
              <a:t>SpEL</a:t>
            </a:r>
            <a:r>
              <a:rPr lang="en-US" sz="2000" dirty="0"/>
              <a:t> and argument(s) of method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87A4583-D1A7-419A-8094-AD3746B533CC}"/>
              </a:ext>
            </a:extLst>
          </p:cNvPr>
          <p:cNvSpPr/>
          <p:nvPr/>
        </p:nvSpPr>
        <p:spPr>
          <a:xfrm>
            <a:off x="457200" y="4059890"/>
            <a:ext cx="7958880" cy="926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33333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17"/>
                <a:ea typeface="MS PGothic" pitchFamily="34"/>
                <a:cs typeface="MS PGothic" pitchFamily="34"/>
              </a:rPr>
              <a:t>@Cacheable(v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17"/>
                <a:ea typeface="MS PGothic" pitchFamily="34"/>
                <a:cs typeface="MS PGothic" pitchFamily="34"/>
              </a:rPr>
              <a:t>alue=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70C0"/>
                </a:solidFill>
                <a:latin typeface="Courier New" pitchFamily="17"/>
                <a:ea typeface="MS PGothic" pitchFamily="34"/>
                <a:cs typeface="MS PGothic" pitchFamily="34"/>
              </a:rPr>
              <a:t>"topBooks"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333333"/>
                </a:solidFill>
                <a:latin typeface="Courier New" pitchFamily="17"/>
                <a:ea typeface="MS PGothic" pitchFamily="34"/>
                <a:cs typeface="MS PGothic" pitchFamily="34"/>
              </a:rPr>
              <a:t>, key=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70C0"/>
                </a:solidFill>
                <a:latin typeface="Courier New" pitchFamily="17"/>
                <a:ea typeface="MS PGothic" pitchFamily="34"/>
                <a:cs typeface="MS PGothic" pitchFamily="34"/>
              </a:rPr>
              <a:t>"#refId.toUpperCase()"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17"/>
                <a:ea typeface="MS PGothic" pitchFamily="34"/>
                <a:cs typeface="MS PGothic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Courier New" pitchFamily="17"/>
                <a:ea typeface="MS PGothic" pitchFamily="34"/>
                <a:cs typeface="MS PGothic" pitchFamily="34"/>
              </a:rPr>
              <a:t>public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17"/>
                <a:ea typeface="MS PGothic" pitchFamily="34"/>
                <a:cs typeface="MS PGothic" pitchFamily="34"/>
              </a:rPr>
              <a:t> Book findBook(String refId) {...}</a:t>
            </a:r>
          </a:p>
        </p:txBody>
      </p:sp>
    </p:spTree>
    <p:extLst>
      <p:ext uri="{BB962C8B-B14F-4D97-AF65-F5344CB8AC3E}">
        <p14:creationId xmlns:p14="http://schemas.microsoft.com/office/powerpoint/2010/main" val="375021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Different ways to cache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BE2F7-CABD-4027-AE92-FE6A711BB69A}"/>
              </a:ext>
            </a:extLst>
          </p:cNvPr>
          <p:cNvSpPr/>
          <p:nvPr/>
        </p:nvSpPr>
        <p:spPr>
          <a:xfrm>
            <a:off x="236144" y="930068"/>
            <a:ext cx="8219160" cy="4099132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public 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BookService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Monaco" pitchFamily="2"/>
              <a:cs typeface="Monaco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2"/>
                <a:cs typeface="Monaco" pitchFamily="2"/>
              </a:rPr>
              <a:t>   @Cacheable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(value=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topBooks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, key=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"#title",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2"/>
                <a:cs typeface="Monaco" pitchFamily="2"/>
              </a:rPr>
              <a:t>condition=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"#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title.length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 &lt; 32"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   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Book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findBook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(String title,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boolean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checkWarehouse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)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 ...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Monaco" pitchFamily="2"/>
              <a:cs typeface="Monaco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2"/>
                <a:cs typeface="Monaco" pitchFamily="2"/>
              </a:rPr>
              <a:t>   @Cacheable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(value=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topBooks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, key=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"#author.name"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   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Book findBook2(Author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author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,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boolean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checkWarehouse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)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 ...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34"/>
              <a:ea typeface="Monaco" pitchFamily="2"/>
              <a:cs typeface="Monaco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2"/>
                <a:cs typeface="Monaco" pitchFamily="2"/>
              </a:rPr>
              <a:t>   @Cacheable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(value=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topBooks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, key=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"T(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example.KeyGen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).hash(#author)"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   public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Book findBook3(Author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author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, </a:t>
            </a:r>
            <a:r>
              <a:rPr lang="en-US" sz="1800" b="1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2"/>
                <a:cs typeface="Monaco" pitchFamily="2"/>
              </a:rPr>
              <a:t>boolean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checkWarehouse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2"/>
                <a:cs typeface="Monaco" pitchFamily="2"/>
              </a:rPr>
              <a:t>)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{ ...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2"/>
              <a:cs typeface="Monaco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   @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34"/>
                <a:ea typeface="Arial" pitchFamily="34"/>
                <a:cs typeface="Arial" pitchFamily="34"/>
              </a:rPr>
              <a:t>CacheEvict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(value=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2"/>
                <a:cs typeface="Monaco" pitchFamily="2"/>
              </a:rPr>
              <a:t>topBooks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  public void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loadBooks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() { ...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343048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XML configuration for caching 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7E9455-3BB9-4A5D-8A2B-47815BC01B6C}"/>
              </a:ext>
            </a:extLst>
          </p:cNvPr>
          <p:cNvSpPr/>
          <p:nvPr/>
        </p:nvSpPr>
        <p:spPr>
          <a:xfrm>
            <a:off x="353880" y="1063500"/>
            <a:ext cx="8436240" cy="390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>
                <a:alpha val="75000"/>
              </a:srgbClr>
            </a:outerShdw>
          </a:effectLst>
        </p:spPr>
        <p:txBody>
          <a:bodyPr vert="horz" wrap="square" lIns="129960" tIns="65160" rIns="57600" bIns="6516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&lt;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bean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"bookService"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"example.BookService"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onaco" pitchFamily="2"/>
                <a:cs typeface="Monaco" pitchFamily="2"/>
              </a:rPr>
              <a:t>&lt;aop:config&gt;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&lt;aop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:advisor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advice-ref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"bookCache"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                  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pointcut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"execution(* *..BookService.*(..))"/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Monaco" pitchFamily="2"/>
                <a:cs typeface="Monaco" pitchFamily="2"/>
              </a:rPr>
              <a:t>&lt;/aop:config&gt;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&lt;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cache:advice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"bookCache"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cache-manager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"cacheManager"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&lt;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cache:caching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cache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"topBooks"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  &lt;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cache:cacheable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method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"findBook"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key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"#refId"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  &lt;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cache:cache-evict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method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"loadBooks"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Arial" pitchFamily="34"/>
                <a:cs typeface="Arial" pitchFamily="34"/>
              </a:rPr>
              <a:t>all-entries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"true"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  &lt;/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cache:caching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&lt;/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Arial" pitchFamily="34"/>
                <a:cs typeface="Arial" pitchFamily="34"/>
              </a:rPr>
              <a:t>cache:advice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80"/>
                </a:solidFill>
                <a:latin typeface="Arial" pitchFamily="34"/>
                <a:ea typeface="Arial" pitchFamily="34"/>
                <a:cs typeface="Arial" pitchFamily="3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591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– Traditional code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948171-4CB9-49CE-BC16-65F234F77F35}"/>
              </a:ext>
            </a:extLst>
          </p:cNvPr>
          <p:cNvSpPr/>
          <p:nvPr/>
        </p:nvSpPr>
        <p:spPr>
          <a:xfrm>
            <a:off x="621453" y="928032"/>
            <a:ext cx="8153280" cy="40216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List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findByLastName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(String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List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ArrayList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Connection conn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String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"select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age from PERSON where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=?"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DataSourceUtils.getDataSource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conn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dataSource.</a:t>
            </a:r>
            <a:r>
              <a:rPr lang="en-US" sz="1100" b="0" i="1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getConnection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PreparedStatement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conn.prepareStatement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ps.setString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(1,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ResultSet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ps.executeQuery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while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rs.next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personList.add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Person(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rs.getString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), ...));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/* ??? */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finally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conn.close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/* ??? */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return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63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– Boiler plate code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5238AA-5CFC-4F2E-8C50-4C64A0F81A86}"/>
              </a:ext>
            </a:extLst>
          </p:cNvPr>
          <p:cNvSpPr/>
          <p:nvPr/>
        </p:nvSpPr>
        <p:spPr>
          <a:xfrm>
            <a:off x="567438" y="931993"/>
            <a:ext cx="8153640" cy="39282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List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findByLastName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(String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List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ArrayList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Connection conn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String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"select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age from PERSON where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=?"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DataSourceUtils.getDataSource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conn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dataSource.</a:t>
            </a:r>
            <a:r>
              <a:rPr lang="en-US" sz="1100" b="0" i="1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getConnection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PreparedStatement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conn.prepareStatement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ps.setString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(1,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ResultSet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ps.executeQuery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while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rs.next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personList.add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660066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Person(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rs.getString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), ...));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/* ??? */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finally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conn.close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/* ??? */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return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100" b="1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6974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JDBC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2416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Greatly simplifies use of the JDBC API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-Eliminates repetitive boilerplate code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-Alleviates common causes of bugs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-Handles </a:t>
            </a:r>
            <a:r>
              <a:rPr lang="en-US" sz="2000" dirty="0" err="1"/>
              <a:t>SQLExceptions</a:t>
            </a:r>
            <a:r>
              <a:rPr lang="en-US" sz="2000" dirty="0"/>
              <a:t> properly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Without sacrificing power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-Provides full access to the standard JDBC constructs</a:t>
            </a:r>
          </a:p>
        </p:txBody>
      </p:sp>
    </p:spTree>
    <p:extLst>
      <p:ext uri="{BB962C8B-B14F-4D97-AF65-F5344CB8AC3E}">
        <p14:creationId xmlns:p14="http://schemas.microsoft.com/office/powerpoint/2010/main" val="287758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JDBC – The basic advantage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Steps Required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-Access a data source and establish a connection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-Begin a transaction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-Do the work – execute business logic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-Commit or rollback the transaction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-Close the connection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Advantages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-No code to implement (classic cross-cutting concern)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-No connection or session leakage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-Throws own exceptions, independent of underlying API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JDBC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71D7491-C4BC-4B78-A55A-0E9CFCAC4294}"/>
              </a:ext>
            </a:extLst>
          </p:cNvPr>
          <p:cNvSpPr txBox="1">
            <a:spLocks/>
          </p:cNvSpPr>
          <p:nvPr/>
        </p:nvSpPr>
        <p:spPr>
          <a:xfrm>
            <a:off x="717292" y="1063500"/>
            <a:ext cx="7867800" cy="36509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Acquisition of the connection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Participation in the transaction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Execution of the statement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Processing of the result set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Handling any exceptions</a:t>
            </a:r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Release of the connection</a:t>
            </a:r>
          </a:p>
          <a:p>
            <a:pPr marL="342720" indent="-342720">
              <a:lnSpc>
                <a:spcPct val="90000"/>
              </a:lnSpc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360E086-DE28-42F1-A188-3C5724D6A7EE}"/>
              </a:ext>
            </a:extLst>
          </p:cNvPr>
          <p:cNvSpPr/>
          <p:nvPr/>
        </p:nvSpPr>
        <p:spPr>
          <a:xfrm>
            <a:off x="327991" y="1210019"/>
            <a:ext cx="8348869" cy="5869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count =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jdbcTemplate.queryForObject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SELECT COUNT(*) FROM CUSTOMER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, 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Integer.</a:t>
            </a:r>
            <a:r>
              <a:rPr lang="en-US" sz="16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16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);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2DB5C61D-54D6-474D-A235-C6009115C270}"/>
              </a:ext>
            </a:extLst>
          </p:cNvPr>
          <p:cNvGrpSpPr/>
          <p:nvPr/>
        </p:nvGrpSpPr>
        <p:grpSpPr>
          <a:xfrm>
            <a:off x="5293393" y="2127000"/>
            <a:ext cx="2590920" cy="2438280"/>
            <a:chOff x="5213880" y="2977200"/>
            <a:chExt cx="2590920" cy="2438280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F64674B5-DECA-4E52-8A8A-31E9CD72AFF2}"/>
                </a:ext>
              </a:extLst>
            </p:cNvPr>
            <p:cNvSpPr/>
            <p:nvPr/>
          </p:nvSpPr>
          <p:spPr>
            <a:xfrm>
              <a:off x="5671080" y="3789719"/>
              <a:ext cx="2133720" cy="71006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 i="0" u="none" strike="noStrike" baseline="0" dirty="0">
                  <a:ln>
                    <a:noFill/>
                  </a:ln>
                  <a:solidFill>
                    <a:srgbClr val="427531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All handled by Spring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5BC3B9FC-D414-42C3-90CB-05B3FEE7EF1F}"/>
                </a:ext>
              </a:extLst>
            </p:cNvPr>
            <p:cNvSpPr/>
            <p:nvPr/>
          </p:nvSpPr>
          <p:spPr>
            <a:xfrm>
              <a:off x="5213880" y="2977200"/>
              <a:ext cx="457200" cy="243828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28440">
              <a:solidFill>
                <a:srgbClr val="427531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Spring’s JDBC</a:t>
            </a:r>
            <a:endParaRPr lang="e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21C2EC-17A6-4A89-87CD-8D758B476CF3}"/>
              </a:ext>
            </a:extLst>
          </p:cNvPr>
          <p:cNvSpPr/>
          <p:nvPr/>
        </p:nvSpPr>
        <p:spPr>
          <a:xfrm>
            <a:off x="317160" y="893519"/>
            <a:ext cx="6133708" cy="13871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FFDD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List&lt;Customer&gt; results =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jdbcTemplate.query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someSql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new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RowMapper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&lt;Customer&gt;()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public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Customer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mapRow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ResultSet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rs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row) throws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SQLException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map the current row to a Customer object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});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003C24-BFF0-4D6B-BF91-C1226EDC211B}"/>
              </a:ext>
            </a:extLst>
          </p:cNvPr>
          <p:cNvSpPr/>
          <p:nvPr/>
        </p:nvSpPr>
        <p:spPr>
          <a:xfrm>
            <a:off x="1202634" y="1760090"/>
            <a:ext cx="7206840" cy="33979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class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public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List&lt;Customer&gt; query(String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sql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RowMapper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rowMapper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 {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try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// acquire connection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// prepare statement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// execute statement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// for each row in the result set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results.add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rowMapper.mapRow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rs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rowNumber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));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results;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}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catch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(</a:t>
            </a:r>
            <a:r>
              <a:rPr lang="en-US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SQLException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e) {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convert to root cause exception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}  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finally</a:t>
            </a: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// release connection</a:t>
            </a:r>
          </a:p>
          <a:p>
            <a:pPr marL="45720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457200" algn="l"/>
                <a:tab pos="914400" algn="l"/>
                <a:tab pos="1371600" algn="l"/>
                <a:tab pos="1828799" algn="l"/>
                <a:tab pos="2286000" algn="l"/>
                <a:tab pos="2743200" algn="l"/>
                <a:tab pos="3200399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599" algn="l"/>
                <a:tab pos="6400800" algn="l"/>
                <a:tab pos="6857999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  <a:p>
            <a:pPr marL="0" marR="0" lvl="0" indent="0" algn="l" rtl="0" hangingPunct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5782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Template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575B7-CCAA-4ECC-8657-4D390B02C8A2}"/>
              </a:ext>
            </a:extLst>
          </p:cNvPr>
          <p:cNvSpPr txBox="1">
            <a:spLocks/>
          </p:cNvSpPr>
          <p:nvPr/>
        </p:nvSpPr>
        <p:spPr>
          <a:xfrm>
            <a:off x="367747" y="1063500"/>
            <a:ext cx="8229600" cy="3724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/>
              <a:t>Requires a DataSource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lang="en-US" sz="200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/>
              <a:t>Create a template once and re-use it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Do not create one for each thread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Thread safe after construction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2350F9-381C-43D9-9CDB-752741B266AD}"/>
              </a:ext>
            </a:extLst>
          </p:cNvPr>
          <p:cNvSpPr/>
          <p:nvPr/>
        </p:nvSpPr>
        <p:spPr>
          <a:xfrm>
            <a:off x="1053547" y="1744620"/>
            <a:ext cx="685800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 template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JdbcTemplate(dataSource);</a:t>
            </a:r>
          </a:p>
        </p:txBody>
      </p:sp>
    </p:spTree>
    <p:extLst>
      <p:ext uri="{BB962C8B-B14F-4D97-AF65-F5344CB8AC3E}">
        <p14:creationId xmlns:p14="http://schemas.microsoft.com/office/powerpoint/2010/main" val="35571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When to use JDBC template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BE5560-BB73-4B01-B065-4F0416B84FFE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2416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Useful standalone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Anytime JDBC is needed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In utility or test code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To clean up messy legacy code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Useful for implementing a repository in a layered application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Also known as a data access object (DAO)</a:t>
            </a:r>
          </a:p>
        </p:txBody>
      </p:sp>
    </p:spTree>
    <p:extLst>
      <p:ext uri="{BB962C8B-B14F-4D97-AF65-F5344CB8AC3E}">
        <p14:creationId xmlns:p14="http://schemas.microsoft.com/office/powerpoint/2010/main" val="120500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Implementing JDBC based repository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A415C7-E93C-4F85-B672-378C21E81641}"/>
              </a:ext>
            </a:extLst>
          </p:cNvPr>
          <p:cNvSpPr/>
          <p:nvPr/>
        </p:nvSpPr>
        <p:spPr>
          <a:xfrm>
            <a:off x="234987" y="910847"/>
            <a:ext cx="8534160" cy="4057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JdbcCustomerRepository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implements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CustomerRepository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private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JdbcTemplate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JdbcCustomerRepository(DataSource dataSource)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this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JdbcTemplate(dataSource);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getCustomerCount()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count(*) from customer"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.queryForObject(sql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, Integer.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33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Query for simple object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91FB2F-A7DC-490C-B431-3C57FDA9D340}"/>
              </a:ext>
            </a:extLst>
          </p:cNvPr>
          <p:cNvSpPr/>
          <p:nvPr/>
        </p:nvSpPr>
        <p:spPr>
          <a:xfrm>
            <a:off x="868550" y="1473292"/>
            <a:ext cx="7350480" cy="283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getOldest()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min(dob) from PERSON"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.queryForObject(sql, Date.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long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getPersonCount()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count(*) from PERSON"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.queryForObject(sql, Long.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88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binding variables</a:t>
            </a:r>
            <a:endParaRPr lang="e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78A990-36DF-4368-971A-F238C04A872E}"/>
              </a:ext>
            </a:extLst>
          </p:cNvPr>
          <p:cNvSpPr/>
          <p:nvPr/>
        </p:nvSpPr>
        <p:spPr>
          <a:xfrm>
            <a:off x="435600" y="1489007"/>
            <a:ext cx="8272799" cy="283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private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7F0055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public int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getCountOfNationalsOver(Nationality nationality,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age)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select count(*) from PERSON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+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    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where age &gt; ? and nationality = ?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                         (sql,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Integer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age,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nationality.toString());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03628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generic map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8CED95-F95C-425D-B06C-C4DE0C7AFF7F}"/>
              </a:ext>
            </a:extLst>
          </p:cNvPr>
          <p:cNvSpPr txBox="1">
            <a:spLocks/>
          </p:cNvSpPr>
          <p:nvPr/>
        </p:nvSpPr>
        <p:spPr>
          <a:xfrm>
            <a:off x="457200" y="983974"/>
            <a:ext cx="8229600" cy="2787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Query for a single row</a:t>
            </a:r>
          </a:p>
          <a:p>
            <a:pPr marL="342720" indent="-342720"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 marL="342720" indent="-342720"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 marL="342720" indent="-342720"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returns:</a:t>
            </a:r>
          </a:p>
          <a:p>
            <a:pPr marL="457200">
              <a:spcBef>
                <a:spcPts val="499"/>
              </a:spcBef>
              <a:buNone/>
              <a:tabLst>
                <a:tab pos="914040" algn="l"/>
                <a:tab pos="1828439" algn="l"/>
                <a:tab pos="2742840" algn="l"/>
                <a:tab pos="3657240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>
                <a:solidFill>
                  <a:srgbClr val="000000"/>
                </a:solidFill>
                <a:latin typeface="Verdana" pitchFamily="34"/>
                <a:ea typeface="ＭＳ Ｐゴシック" pitchFamily="50"/>
              </a:rPr>
              <a:t>Map </a:t>
            </a:r>
            <a:r>
              <a:rPr lang="en-US" sz="2000" dirty="0">
                <a:solidFill>
                  <a:srgbClr val="000000"/>
                </a:solidFill>
                <a:ea typeface="ＭＳ Ｐゴシック" pitchFamily="50"/>
              </a:rPr>
              <a:t>{ </a:t>
            </a:r>
            <a:r>
              <a:rPr lang="en-US" sz="2000" dirty="0">
                <a:solidFill>
                  <a:srgbClr val="7F0055"/>
                </a:solidFill>
                <a:ea typeface="ＭＳ Ｐゴシック" pitchFamily="50"/>
              </a:rPr>
              <a:t> ID</a:t>
            </a:r>
            <a:r>
              <a:rPr lang="en-US" sz="2000" dirty="0">
                <a:solidFill>
                  <a:srgbClr val="000000"/>
                </a:solidFill>
                <a:ea typeface="ＭＳ Ｐゴシック" pitchFamily="50"/>
              </a:rPr>
              <a:t>=1, </a:t>
            </a:r>
            <a:r>
              <a:rPr lang="en-US" sz="2000" dirty="0">
                <a:solidFill>
                  <a:srgbClr val="7F0055"/>
                </a:solidFill>
                <a:ea typeface="ＭＳ Ｐゴシック" pitchFamily="50"/>
              </a:rPr>
              <a:t>FIRST_NAME</a:t>
            </a:r>
            <a:r>
              <a:rPr lang="en-US" sz="2000" dirty="0">
                <a:solidFill>
                  <a:srgbClr val="000000"/>
                </a:solidFill>
                <a:ea typeface="ＭＳ Ｐゴシック" pitchFamily="50"/>
              </a:rPr>
              <a:t>=</a:t>
            </a:r>
            <a:r>
              <a:rPr lang="en-US" sz="2000" dirty="0">
                <a:solidFill>
                  <a:srgbClr val="000099"/>
                </a:solidFill>
                <a:ea typeface="ＭＳ Ｐゴシック" pitchFamily="50"/>
              </a:rPr>
              <a:t>"</a:t>
            </a:r>
            <a:r>
              <a:rPr lang="en-US" sz="2000" dirty="0">
                <a:solidFill>
                  <a:srgbClr val="0000C0"/>
                </a:solidFill>
                <a:ea typeface="ＭＳ Ｐゴシック" pitchFamily="50"/>
              </a:rPr>
              <a:t>John</a:t>
            </a:r>
            <a:r>
              <a:rPr lang="en-US" sz="2000" dirty="0">
                <a:solidFill>
                  <a:srgbClr val="000099"/>
                </a:solidFill>
                <a:ea typeface="ＭＳ Ｐゴシック" pitchFamily="50"/>
              </a:rPr>
              <a:t>"</a:t>
            </a:r>
            <a:r>
              <a:rPr lang="en-US" sz="2000" dirty="0">
                <a:solidFill>
                  <a:srgbClr val="000000"/>
                </a:solidFill>
                <a:ea typeface="ＭＳ Ｐゴシック" pitchFamily="50"/>
              </a:rPr>
              <a:t>, </a:t>
            </a:r>
            <a:r>
              <a:rPr lang="en-US" sz="2000" dirty="0">
                <a:solidFill>
                  <a:srgbClr val="7F0055"/>
                </a:solidFill>
                <a:ea typeface="ＭＳ Ｐゴシック" pitchFamily="50"/>
              </a:rPr>
              <a:t>LAST_NAME</a:t>
            </a:r>
            <a:r>
              <a:rPr lang="en-US" sz="2000" dirty="0">
                <a:solidFill>
                  <a:srgbClr val="000000"/>
                </a:solidFill>
                <a:ea typeface="ＭＳ Ｐゴシック" pitchFamily="50"/>
              </a:rPr>
              <a:t>=</a:t>
            </a:r>
            <a:r>
              <a:rPr lang="en-US" sz="2000" dirty="0">
                <a:solidFill>
                  <a:srgbClr val="000099"/>
                </a:solidFill>
                <a:ea typeface="ＭＳ Ｐゴシック" pitchFamily="50"/>
              </a:rPr>
              <a:t>"</a:t>
            </a:r>
            <a:r>
              <a:rPr lang="en-US" sz="2000" dirty="0">
                <a:solidFill>
                  <a:srgbClr val="0000C0"/>
                </a:solidFill>
                <a:ea typeface="ＭＳ Ｐゴシック" pitchFamily="50"/>
              </a:rPr>
              <a:t>Doe</a:t>
            </a:r>
            <a:r>
              <a:rPr lang="en-US" sz="2000" dirty="0">
                <a:solidFill>
                  <a:srgbClr val="000099"/>
                </a:solidFill>
                <a:ea typeface="ＭＳ Ｐゴシック" pitchFamily="50"/>
              </a:rPr>
              <a:t>"</a:t>
            </a:r>
            <a:r>
              <a:rPr lang="en-US" sz="2000" dirty="0">
                <a:solidFill>
                  <a:srgbClr val="000000"/>
                </a:solidFill>
                <a:ea typeface="ＭＳ Ｐゴシック" pitchFamily="50"/>
              </a:rPr>
              <a:t> 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3E72F4-CBB4-4DB2-8517-954284CC2C99}"/>
              </a:ext>
            </a:extLst>
          </p:cNvPr>
          <p:cNvSpPr/>
          <p:nvPr/>
        </p:nvSpPr>
        <p:spPr>
          <a:xfrm>
            <a:off x="1097280" y="1561414"/>
            <a:ext cx="670608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Map&lt;String,Object&gt; getPersonInfo(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id)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* from PERSON where id=?"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.queryForMap(sql, id);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F4196E8-6B2C-470A-9525-63E6A8772F88}"/>
              </a:ext>
            </a:extLst>
          </p:cNvPr>
          <p:cNvSpPr/>
          <p:nvPr/>
        </p:nvSpPr>
        <p:spPr>
          <a:xfrm>
            <a:off x="1769040" y="3771886"/>
            <a:ext cx="560592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 Map of  [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99336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Column Name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|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Field Value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] pairs</a:t>
            </a:r>
          </a:p>
        </p:txBody>
      </p:sp>
    </p:spTree>
    <p:extLst>
      <p:ext uri="{BB962C8B-B14F-4D97-AF65-F5344CB8AC3E}">
        <p14:creationId xmlns:p14="http://schemas.microsoft.com/office/powerpoint/2010/main" val="22516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Generic map </a:t>
            </a:r>
            <a:r>
              <a:rPr lang="en-MY"/>
              <a:t>for multiple rows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5EF02E-A3AB-43FF-ABC5-483712E8F0CB}"/>
              </a:ext>
            </a:extLst>
          </p:cNvPr>
          <p:cNvSpPr txBox="1">
            <a:spLocks/>
          </p:cNvSpPr>
          <p:nvPr/>
        </p:nvSpPr>
        <p:spPr>
          <a:xfrm>
            <a:off x="457200" y="721800"/>
            <a:ext cx="8229600" cy="3992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Query for multiple rows</a:t>
            </a: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697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i="1" dirty="0"/>
          </a:p>
          <a:p>
            <a:pPr>
              <a:lnSpc>
                <a:spcPct val="90000"/>
              </a:lnSpc>
              <a:spcBef>
                <a:spcPts val="697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2000" i="1" dirty="0"/>
          </a:p>
          <a:p>
            <a:pPr>
              <a:lnSpc>
                <a:spcPct val="90000"/>
              </a:lnSpc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returns:</a:t>
            </a: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/>
              <a:t>List {</a:t>
            </a: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/>
              <a:t>   0 - Map {</a:t>
            </a:r>
            <a:r>
              <a:rPr lang="en-US" sz="2000" dirty="0">
                <a:solidFill>
                  <a:srgbClr val="7F0055"/>
                </a:solidFill>
              </a:rPr>
              <a:t> ID</a:t>
            </a:r>
            <a:r>
              <a:rPr lang="en-US" sz="2000" dirty="0"/>
              <a:t>=1, </a:t>
            </a:r>
            <a:r>
              <a:rPr lang="en-US" sz="2000" dirty="0">
                <a:solidFill>
                  <a:srgbClr val="7F0055"/>
                </a:solidFill>
              </a:rPr>
              <a:t>FIRST_NAME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C0"/>
                </a:solidFill>
              </a:rPr>
              <a:t>"John"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F0055"/>
                </a:solidFill>
              </a:rPr>
              <a:t>LAST_NAME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C0"/>
                </a:solidFill>
              </a:rPr>
              <a:t>"Doe"</a:t>
            </a:r>
            <a:r>
              <a:rPr lang="en-US" sz="2000" dirty="0"/>
              <a:t> }</a:t>
            </a: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/>
              <a:t>   1 - Map {</a:t>
            </a:r>
            <a:r>
              <a:rPr lang="en-US" sz="2000" dirty="0">
                <a:solidFill>
                  <a:srgbClr val="7F0055"/>
                </a:solidFill>
              </a:rPr>
              <a:t> ID</a:t>
            </a:r>
            <a:r>
              <a:rPr lang="en-US" sz="2000" dirty="0"/>
              <a:t>=2, </a:t>
            </a:r>
            <a:r>
              <a:rPr lang="en-US" sz="2000" dirty="0">
                <a:solidFill>
                  <a:srgbClr val="7F0055"/>
                </a:solidFill>
              </a:rPr>
              <a:t>FIRST_NAME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C0"/>
                </a:solidFill>
              </a:rPr>
              <a:t>"Jane"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F0055"/>
                </a:solidFill>
              </a:rPr>
              <a:t>LAST_NAME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C0"/>
                </a:solidFill>
              </a:rPr>
              <a:t>"Doe"</a:t>
            </a:r>
            <a:r>
              <a:rPr lang="en-US" sz="2000" dirty="0"/>
              <a:t> }</a:t>
            </a: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/>
              <a:t>   2 - Map { </a:t>
            </a:r>
            <a:r>
              <a:rPr lang="en-US" sz="2000" dirty="0">
                <a:solidFill>
                  <a:srgbClr val="7F0055"/>
                </a:solidFill>
              </a:rPr>
              <a:t>ID</a:t>
            </a:r>
            <a:r>
              <a:rPr lang="en-US" sz="2000" dirty="0"/>
              <a:t>=3, </a:t>
            </a:r>
            <a:r>
              <a:rPr lang="en-US" sz="2000" dirty="0">
                <a:solidFill>
                  <a:srgbClr val="7F0055"/>
                </a:solidFill>
              </a:rPr>
              <a:t>FIRST_NAME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C0"/>
                </a:solidFill>
              </a:rPr>
              <a:t>"Junior”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F0055"/>
                </a:solidFill>
              </a:rPr>
              <a:t>LAST_NAME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C0"/>
                </a:solidFill>
              </a:rPr>
              <a:t>"Doe"</a:t>
            </a:r>
            <a:r>
              <a:rPr lang="en-US" sz="2000" dirty="0"/>
              <a:t> }</a:t>
            </a: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000" dirty="0"/>
              <a:t>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7EF892-E00B-4F2C-A0FB-DBA5161EC736}"/>
              </a:ext>
            </a:extLst>
          </p:cNvPr>
          <p:cNvSpPr/>
          <p:nvPr/>
        </p:nvSpPr>
        <p:spPr>
          <a:xfrm>
            <a:off x="1000007" y="1217931"/>
            <a:ext cx="685800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List&lt;Map&lt;String,Object&gt;&gt; getAllPersonInfo()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* from PERSON"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.queryForList(sql);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748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RowMapper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BE5560-BB73-4B01-B065-4F0416B84FFE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provides a </a:t>
            </a:r>
            <a:r>
              <a:rPr lang="en-US" sz="2000" dirty="0" err="1"/>
              <a:t>RowMapper</a:t>
            </a:r>
            <a:r>
              <a:rPr lang="en-US" sz="2000" dirty="0"/>
              <a:t> interface for mapping a single row of a </a:t>
            </a:r>
            <a:r>
              <a:rPr lang="en-US" sz="2000" dirty="0" err="1"/>
              <a:t>ResultSet</a:t>
            </a:r>
            <a:r>
              <a:rPr lang="en-US" sz="2000" dirty="0"/>
              <a:t> to an object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-Can be used for both single and multiple row queries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-Parameterized as of Spring 3.0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2ED547-115B-4693-A10A-7E4360598546}"/>
              </a:ext>
            </a:extLst>
          </p:cNvPr>
          <p:cNvSpPr/>
          <p:nvPr/>
        </p:nvSpPr>
        <p:spPr>
          <a:xfrm>
            <a:off x="990360" y="2834123"/>
            <a:ext cx="716328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interface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RowMapper&lt;T&gt;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T mapRow(ResultSet rs, int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onaco" pitchFamily="49"/>
                <a:cs typeface="Monaco" pitchFamily="49"/>
              </a:rPr>
              <a:t>rowNum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  </a:t>
            </a:r>
            <a:b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	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throws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SQLException;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71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Templates – A very powerful way to integrate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Widely used and useful pattern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http://en.wikipedia.org/wiki/Template_method_pattern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Define the outline or skeleton of an algorithm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-Leave the details to specific implementations later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-Hides away large amounts of boilerplate code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 provides many template classes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JdbcTemplate</a:t>
            </a: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JmsTemplate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RestTemplate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WebServiceTemplate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…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-Most hide low-level resource management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Querying for domain objects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CD21CC-7353-472A-B21E-62FEEF14177E}"/>
              </a:ext>
            </a:extLst>
          </p:cNvPr>
          <p:cNvSpPr/>
          <p:nvPr/>
        </p:nvSpPr>
        <p:spPr>
          <a:xfrm>
            <a:off x="602843" y="962190"/>
            <a:ext cx="7769879" cy="1609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 getPerson(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id)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queryForObject(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first_name, last_name from PERSON where id=?"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new PersonMapper(),</a:t>
            </a:r>
            <a:r>
              <a:rPr lang="en-US" sz="199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68AC10-FAB5-4674-BCFB-0BBC7D71817A}"/>
              </a:ext>
            </a:extLst>
          </p:cNvPr>
          <p:cNvSpPr/>
          <p:nvPr/>
        </p:nvSpPr>
        <p:spPr>
          <a:xfrm>
            <a:off x="228443" y="3171510"/>
            <a:ext cx="8726040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PersonMapper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implements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RowMapper&lt;Person&gt;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 mapRow(ResultSet rs,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rowNum) throws SQLException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 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Person(rs.getString(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"first_name"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), 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			rs.getString(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"last_name"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02C4D5-3150-4CF2-9014-B212E570ACA8}"/>
              </a:ext>
            </a:extLst>
          </p:cNvPr>
          <p:cNvSpPr/>
          <p:nvPr/>
        </p:nvSpPr>
        <p:spPr>
          <a:xfrm>
            <a:off x="6202643" y="2896829"/>
            <a:ext cx="596160" cy="362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7" h="1008" fill="none">
                <a:moveTo>
                  <a:pt x="1657" y="0"/>
                </a:moveTo>
                <a:lnTo>
                  <a:pt x="0" y="1008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E01A45-5917-4759-AD37-67B6DC9FBE40}"/>
              </a:ext>
            </a:extLst>
          </p:cNvPr>
          <p:cNvSpPr/>
          <p:nvPr/>
        </p:nvSpPr>
        <p:spPr>
          <a:xfrm>
            <a:off x="1118003" y="1595070"/>
            <a:ext cx="85680" cy="10425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" h="2897" fill="none">
                <a:moveTo>
                  <a:pt x="0" y="2897"/>
                </a:moveTo>
                <a:lnTo>
                  <a:pt x="239" y="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3E4F7C-C75E-416B-AF9C-054486E90DB4}"/>
              </a:ext>
            </a:extLst>
          </p:cNvPr>
          <p:cNvSpPr/>
          <p:nvPr/>
        </p:nvSpPr>
        <p:spPr>
          <a:xfrm>
            <a:off x="2520562" y="2854709"/>
            <a:ext cx="556560" cy="469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7" h="1305" fill="none">
                <a:moveTo>
                  <a:pt x="1547" y="0"/>
                </a:moveTo>
                <a:lnTo>
                  <a:pt x="0" y="1305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7A42E7D-097B-48B8-B5BE-763EB84B3071}"/>
              </a:ext>
            </a:extLst>
          </p:cNvPr>
          <p:cNvSpPr/>
          <p:nvPr/>
        </p:nvSpPr>
        <p:spPr>
          <a:xfrm>
            <a:off x="125483" y="2484989"/>
            <a:ext cx="2031119" cy="411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No need to cast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9AC1D3-2FCC-4047-83D2-03F053AE7DDE}"/>
              </a:ext>
            </a:extLst>
          </p:cNvPr>
          <p:cNvSpPr/>
          <p:nvPr/>
        </p:nvSpPr>
        <p:spPr>
          <a:xfrm>
            <a:off x="2401403" y="2484989"/>
            <a:ext cx="3325679" cy="411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Maps rows to Person objects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3E7EA1-3FC5-48C1-BE88-21D11F5DCD10}"/>
              </a:ext>
            </a:extLst>
          </p:cNvPr>
          <p:cNvSpPr/>
          <p:nvPr/>
        </p:nvSpPr>
        <p:spPr>
          <a:xfrm>
            <a:off x="5976203" y="2484989"/>
            <a:ext cx="2930399" cy="411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Parameterizes return type</a:t>
            </a:r>
          </a:p>
        </p:txBody>
      </p:sp>
    </p:spTree>
    <p:extLst>
      <p:ext uri="{BB962C8B-B14F-4D97-AF65-F5344CB8AC3E}">
        <p14:creationId xmlns:p14="http://schemas.microsoft.com/office/powerpoint/2010/main" val="33064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RowCallbackHandler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BE5560-BB73-4B01-B065-4F0416B84FFE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3493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provides a simpler </a:t>
            </a:r>
            <a:r>
              <a:rPr lang="en-US" sz="2000" dirty="0" err="1"/>
              <a:t>RowCallbackHandler</a:t>
            </a:r>
            <a:r>
              <a:rPr lang="en-US" sz="2000" dirty="0"/>
              <a:t> interface when there is no return object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Streaming rows to a file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Converting rows to XML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Filtering rows before adding to a Collection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but filtering in SQL is much more efficient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Faster than JPA equivalent for big queries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avoids result-set to object mapping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F48849-276C-48E9-8E3C-15190534654C}"/>
              </a:ext>
            </a:extLst>
          </p:cNvPr>
          <p:cNvSpPr/>
          <p:nvPr/>
        </p:nvSpPr>
        <p:spPr>
          <a:xfrm>
            <a:off x="650848" y="3984762"/>
            <a:ext cx="7163280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interface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RowCallbackHandler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void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processRow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ResultSet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throws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SQLException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735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ResultSetExtractor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BE5560-BB73-4B01-B065-4F0416B84FFE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provides a </a:t>
            </a:r>
            <a:r>
              <a:rPr lang="en-US" sz="2000" dirty="0" err="1"/>
              <a:t>ResultSetExtractor</a:t>
            </a:r>
            <a:r>
              <a:rPr lang="en-US" sz="2000" dirty="0"/>
              <a:t> interface for processing an entire </a:t>
            </a:r>
            <a:r>
              <a:rPr lang="en-US" sz="2000" dirty="0" err="1"/>
              <a:t>ResultSet</a:t>
            </a:r>
            <a:r>
              <a:rPr lang="en-US" sz="2000" dirty="0"/>
              <a:t> at once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You are responsible for iterating the </a:t>
            </a:r>
            <a:r>
              <a:rPr lang="en-US" sz="2000" dirty="0" err="1"/>
              <a:t>ResultSet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e.g. for mapping entire </a:t>
            </a:r>
            <a:r>
              <a:rPr lang="en-US" sz="2000" dirty="0" err="1"/>
              <a:t>ResultSet</a:t>
            </a:r>
            <a:r>
              <a:rPr lang="en-US" sz="2000" dirty="0"/>
              <a:t> to a single object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793898-5C6A-4AB0-A839-C74E07615CD4}"/>
              </a:ext>
            </a:extLst>
          </p:cNvPr>
          <p:cNvSpPr/>
          <p:nvPr/>
        </p:nvSpPr>
        <p:spPr>
          <a:xfrm>
            <a:off x="379987" y="2571750"/>
            <a:ext cx="716328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interface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ResultSetExtractor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&lt;T&gt;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T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extractData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ResultSet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throws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SQLException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                                       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DataAccessException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20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ResultSetExtractor</a:t>
            </a:r>
            <a:r>
              <a:rPr lang="en-MY" dirty="0"/>
              <a:t> 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0D935F-80AA-49C8-895F-27E260521514}"/>
              </a:ext>
            </a:extLst>
          </p:cNvPr>
          <p:cNvSpPr/>
          <p:nvPr/>
        </p:nvSpPr>
        <p:spPr>
          <a:xfrm>
            <a:off x="617040" y="1233579"/>
            <a:ext cx="7909919" cy="33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OrderExtractor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implements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ResultSetExtractor&lt;Order&gt;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Order extractData(ResultSet rs)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throws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SQLException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Order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order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null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      while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(rs.next())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          if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(order ==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null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order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Order(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rs.getLong(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"ID"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,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rs.getString(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Arial" pitchFamily="34"/>
                <a:cs typeface="Arial" pitchFamily="34"/>
              </a:rPr>
              <a:t>"NAME"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), ...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order.addItem(mapItem(rs));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       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order;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6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Insert or update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37B742-EED2-4589-9F59-987B8FF418AA}"/>
              </a:ext>
            </a:extLst>
          </p:cNvPr>
          <p:cNvSpPr/>
          <p:nvPr/>
        </p:nvSpPr>
        <p:spPr>
          <a:xfrm>
            <a:off x="367388" y="937439"/>
            <a:ext cx="6858000" cy="253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insertPerson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(Person person)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return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.update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“insert into PERSON 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first_name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last_name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age)”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+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“values (?, ?, ?)”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person.getFirstName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person.getLastName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person.getAge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B711FF-6B6E-47EB-8737-AAC1DA42BD9C}"/>
              </a:ext>
            </a:extLst>
          </p:cNvPr>
          <p:cNvSpPr/>
          <p:nvPr/>
        </p:nvSpPr>
        <p:spPr>
          <a:xfrm>
            <a:off x="3050954" y="2991318"/>
            <a:ext cx="5860701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updateAge(Person person)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.update(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“update PERSON set age=? where id=?”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person.getAge(),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person.getId());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8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Layered architecture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418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Many enterprise applications consist of three logical layers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-Service Layer (or application layer)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Exposes high-level application functions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Use-cases, business logic defined here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-Data access Layer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Defines interface to the application’s data repository (such as a Relational or NoSQL database)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b="1" dirty="0"/>
              <a:t>-Infrastructure Layer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Exposes low-level services</a:t>
            </a:r>
            <a:br>
              <a:rPr lang="en-US" sz="2000" dirty="0"/>
            </a:br>
            <a:r>
              <a:rPr lang="en-US" sz="2000" dirty="0"/>
              <a:t>to the other layers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Checked and unchecked exceptions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616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Checked Exceptions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1400" dirty="0"/>
              <a:t>-Force developers to handle errors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But if you can't handle it, must declare it</a:t>
            </a:r>
          </a:p>
          <a:p>
            <a:pPr>
              <a:buClr>
                <a:srgbClr val="33928A"/>
              </a:buClr>
              <a:buNone/>
            </a:pPr>
            <a:r>
              <a:rPr lang="en-US" sz="1400" dirty="0"/>
              <a:t>-</a:t>
            </a:r>
            <a:r>
              <a:rPr lang="en-US" sz="1400" dirty="0">
                <a:solidFill>
                  <a:srgbClr val="FF0000"/>
                </a:solidFill>
              </a:rPr>
              <a:t>Bad</a:t>
            </a:r>
            <a:r>
              <a:rPr lang="en-US" sz="1400" dirty="0"/>
              <a:t>: intermediate methods must declare</a:t>
            </a:r>
            <a:br>
              <a:rPr lang="en-US" sz="1400" dirty="0"/>
            </a:br>
            <a:r>
              <a:rPr lang="en-US" sz="1400" dirty="0"/>
              <a:t>        exception(s) from all methods below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1400" dirty="0"/>
              <a:t>A form of tight-coupling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Unchecked Exceptions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1400" dirty="0"/>
              <a:t>-Can be thrown up the call hierarchy to the best place to handle it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1400" dirty="0"/>
              <a:t>-Good: Methods in between don't know about it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1400" dirty="0"/>
              <a:t>Better in an Enterprise Application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1400" dirty="0"/>
              <a:t>-Spring throws Runtime (unchecked) Exceptions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711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Too many SQL exceptions to handle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 err="1"/>
              <a:t>SQLException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-Too general – one exception for every database error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-Calling class 'knows' you are using JDBC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-Tight coupling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provides </a:t>
            </a:r>
            <a:r>
              <a:rPr lang="en-US" sz="2000" dirty="0" err="1"/>
              <a:t>DataAccessException</a:t>
            </a:r>
            <a:r>
              <a:rPr lang="en-US" sz="2000" dirty="0"/>
              <a:t> hierarchy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-Hides whether you are using JPA, Hibernate, JDBC …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-Actually a hierarchy of sub-exceptions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 Not just one exception for everything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-Consistent across all supported Data Access technologies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-Unchecked</a:t>
            </a:r>
          </a:p>
        </p:txBody>
      </p:sp>
    </p:spTree>
    <p:extLst>
      <p:ext uri="{BB962C8B-B14F-4D97-AF65-F5344CB8AC3E}">
        <p14:creationId xmlns:p14="http://schemas.microsoft.com/office/powerpoint/2010/main" val="34760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Error classes for various error codes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55265-37F1-42F7-BAFC-8BAAC92AB859}"/>
              </a:ext>
            </a:extLst>
          </p:cNvPr>
          <p:cNvSpPr/>
          <p:nvPr/>
        </p:nvSpPr>
        <p:spPr>
          <a:xfrm>
            <a:off x="2286423" y="1063500"/>
            <a:ext cx="4156200" cy="41292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Select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iddd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 from T_ACCOUNT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676D1-F706-491C-B918-E67C7E6D03F8}"/>
              </a:ext>
            </a:extLst>
          </p:cNvPr>
          <p:cNvSpPr txBox="1"/>
          <p:nvPr/>
        </p:nvSpPr>
        <p:spPr>
          <a:xfrm>
            <a:off x="1312983" y="1482900"/>
            <a:ext cx="17154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Plain JDBC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F74803-6788-4729-9D18-63F8A0B024F8}"/>
              </a:ext>
            </a:extLst>
          </p:cNvPr>
          <p:cNvGrpSpPr/>
          <p:nvPr/>
        </p:nvGrpSpPr>
        <p:grpSpPr>
          <a:xfrm>
            <a:off x="298503" y="1949460"/>
            <a:ext cx="3501000" cy="1206720"/>
            <a:chOff x="328320" y="2303640"/>
            <a:chExt cx="3501000" cy="120672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279B0E-C529-4399-A6C1-86C1F972F084}"/>
                </a:ext>
              </a:extLst>
            </p:cNvPr>
            <p:cNvSpPr/>
            <p:nvPr/>
          </p:nvSpPr>
          <p:spPr>
            <a:xfrm>
              <a:off x="328320" y="2303640"/>
              <a:ext cx="3401640" cy="11948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71E40-D62E-4012-9AF9-63C6792CBB72}"/>
                </a:ext>
              </a:extLst>
            </p:cNvPr>
            <p:cNvSpPr txBox="1"/>
            <p:nvPr/>
          </p:nvSpPr>
          <p:spPr>
            <a:xfrm>
              <a:off x="414360" y="2353680"/>
              <a:ext cx="3414960" cy="1156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java.sql.SQLException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Times" pitchFamily="18"/>
                  <a:cs typeface="Times" pitchFamily="18"/>
                </a:rPr>
                <a:t>Message: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" pitchFamily="18"/>
                  <a:ea typeface="Times" pitchFamily="18"/>
                  <a:cs typeface="Times" pitchFamily="18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Column not found: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IDDD in statement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errorCode: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-28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EC1236-D25D-480D-AC35-1CD99802E6A2}"/>
              </a:ext>
            </a:extLst>
          </p:cNvPr>
          <p:cNvSpPr txBox="1"/>
          <p:nvPr/>
        </p:nvSpPr>
        <p:spPr>
          <a:xfrm>
            <a:off x="6146703" y="1474620"/>
            <a:ext cx="95579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Spring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829E38-D9FB-45F3-BDC7-796997B136C8}"/>
              </a:ext>
            </a:extLst>
          </p:cNvPr>
          <p:cNvSpPr/>
          <p:nvPr/>
        </p:nvSpPr>
        <p:spPr>
          <a:xfrm>
            <a:off x="4195862" y="3610140"/>
            <a:ext cx="4609080" cy="1316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" pitchFamily="18"/>
                <a:cs typeface="Times" pitchFamily="18"/>
              </a:rPr>
              <a:t>BadSqlGrammarException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Times" pitchFamily="18"/>
                <a:cs typeface="Times" pitchFamily="18"/>
              </a:rPr>
              <a:t>Message: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Monaco" pitchFamily="49"/>
                <a:ea typeface="Monaco" pitchFamily="49"/>
                <a:cs typeface="Monaco" pitchFamily="49"/>
              </a:rPr>
              <a:t>PreparedStatementCallback;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Monaco" pitchFamily="49"/>
                <a:ea typeface="Monaco" pitchFamily="49"/>
                <a:cs typeface="Monaco" pitchFamily="49"/>
              </a:rPr>
              <a:t>bad SQL grammar … Column not found: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Monaco" pitchFamily="49"/>
                <a:ea typeface="Monaco" pitchFamily="49"/>
                <a:cs typeface="Monaco" pitchFamily="49"/>
              </a:rPr>
              <a:t>IDDD in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037E0-E704-44E0-9ECF-05A4F0A0A669}"/>
              </a:ext>
            </a:extLst>
          </p:cNvPr>
          <p:cNvSpPr txBox="1"/>
          <p:nvPr/>
        </p:nvSpPr>
        <p:spPr>
          <a:xfrm>
            <a:off x="4284063" y="3213060"/>
            <a:ext cx="22726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Error code mapping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3267F6-93E7-475D-9816-F840F115B611}"/>
              </a:ext>
            </a:extLst>
          </p:cNvPr>
          <p:cNvGrpSpPr/>
          <p:nvPr/>
        </p:nvGrpSpPr>
        <p:grpSpPr>
          <a:xfrm>
            <a:off x="4749903" y="1949460"/>
            <a:ext cx="3501000" cy="1206720"/>
            <a:chOff x="4779720" y="2303640"/>
            <a:chExt cx="3501000" cy="12067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C51195-ECE7-4945-AD3E-6BB91D779C8B}"/>
                </a:ext>
              </a:extLst>
            </p:cNvPr>
            <p:cNvSpPr/>
            <p:nvPr/>
          </p:nvSpPr>
          <p:spPr>
            <a:xfrm>
              <a:off x="4779720" y="2303640"/>
              <a:ext cx="3401640" cy="11948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B4499B-E64D-4021-8A0D-8EFCE9F0901A}"/>
                </a:ext>
              </a:extLst>
            </p:cNvPr>
            <p:cNvSpPr txBox="1"/>
            <p:nvPr/>
          </p:nvSpPr>
          <p:spPr>
            <a:xfrm>
              <a:off x="4865760" y="2353680"/>
              <a:ext cx="3414960" cy="11566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java.sql.SQLException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Times" pitchFamily="18"/>
                  <a:cs typeface="Times" pitchFamily="18"/>
                </a:rPr>
                <a:t>Message: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" pitchFamily="18"/>
                  <a:ea typeface="Times" pitchFamily="18"/>
                  <a:cs typeface="Times" pitchFamily="18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Column not found: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IDDD in statement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errorCode: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Monaco" pitchFamily="49"/>
                  <a:ea typeface="Monaco" pitchFamily="49"/>
                  <a:cs typeface="Monaco" pitchFamily="49"/>
                </a:rPr>
                <a:t>-28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3A52AC-63AE-482A-B8D6-34ED058B89AE}"/>
              </a:ext>
            </a:extLst>
          </p:cNvPr>
          <p:cNvSpPr/>
          <p:nvPr/>
        </p:nvSpPr>
        <p:spPr>
          <a:xfrm>
            <a:off x="6614161" y="3144299"/>
            <a:ext cx="45719" cy="453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" h="1205" fill="none">
                <a:moveTo>
                  <a:pt x="0" y="0"/>
                </a:moveTo>
                <a:lnTo>
                  <a:pt x="30" y="12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586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Embedded database builder</a:t>
            </a:r>
            <a:endParaRPr lang="en" dirty="0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B362D142-687E-4186-A7EA-78669D8CEFED}"/>
              </a:ext>
            </a:extLst>
          </p:cNvPr>
          <p:cNvSpPr/>
          <p:nvPr/>
        </p:nvSpPr>
        <p:spPr>
          <a:xfrm>
            <a:off x="431108" y="1377453"/>
            <a:ext cx="8102880" cy="286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333333"/>
            </a:solidFill>
            <a:prstDash val="solid"/>
            <a:miter/>
          </a:ln>
        </p:spPr>
        <p:txBody>
          <a:bodyPr vert="horz" wrap="square" lIns="115200" tIns="34200" rIns="43200" bIns="342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DataSource dataSource()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EmbeddedDatabaseBuilder builder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EmbeddedDatabaseBuilder();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builder.setName(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"testdb"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.setType(EmbeddedDatabaseType.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HSQL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.addScript(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"classpath:/testdb/schema.db"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.addScript(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"classpath:/testdb/test-data.db"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).build();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7046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Embedded database using namespace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CC96E4-901C-44CE-9389-4CA4D9947AC5}"/>
              </a:ext>
            </a:extLst>
          </p:cNvPr>
          <p:cNvSpPr/>
          <p:nvPr/>
        </p:nvSpPr>
        <p:spPr>
          <a:xfrm>
            <a:off x="868550" y="1214010"/>
            <a:ext cx="6582599" cy="271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162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&lt;bean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“example.order.JdbcOrderRepository”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&lt;property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name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“dataSource”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ref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=“dataSource”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&lt;/bean&gt;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3F7F7F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&lt;jdbc:embedded-database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id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“dataSource”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type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“H2”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&lt;jdbc:script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location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“classpath:schema.sql”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&lt;jdbc:script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location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“classpath:test-data.sql”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&lt;/jdbc:embedded-database&gt;</a:t>
            </a:r>
          </a:p>
        </p:txBody>
      </p:sp>
    </p:spTree>
    <p:extLst>
      <p:ext uri="{BB962C8B-B14F-4D97-AF65-F5344CB8AC3E}">
        <p14:creationId xmlns:p14="http://schemas.microsoft.com/office/powerpoint/2010/main" val="33788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2342</Words>
  <Application>Microsoft Office PowerPoint</Application>
  <PresentationFormat>On-screen Show (16:9)</PresentationFormat>
  <Paragraphs>407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</vt:lpstr>
      <vt:lpstr>Times</vt:lpstr>
      <vt:lpstr>ＭＳ Ｐゴシック</vt:lpstr>
      <vt:lpstr>Verdana</vt:lpstr>
      <vt:lpstr>ＭＳ Ｐゴシック</vt:lpstr>
      <vt:lpstr>Courier New</vt:lpstr>
      <vt:lpstr>Arial</vt:lpstr>
      <vt:lpstr>Monaco</vt:lpstr>
      <vt:lpstr>Varela Round</vt:lpstr>
      <vt:lpstr>Iras template</vt:lpstr>
      <vt:lpstr>Spring – Data management and JDBC</vt:lpstr>
      <vt:lpstr>Spring JDBC – The basic advantage</vt:lpstr>
      <vt:lpstr>Templates – A very powerful way to integrate</vt:lpstr>
      <vt:lpstr>Layered architecture</vt:lpstr>
      <vt:lpstr>Checked and unchecked exceptions</vt:lpstr>
      <vt:lpstr>Too many SQL exceptions to handle</vt:lpstr>
      <vt:lpstr>Error classes for various error codes</vt:lpstr>
      <vt:lpstr>Embedded database builder</vt:lpstr>
      <vt:lpstr>Embedded database using namespace</vt:lpstr>
      <vt:lpstr>Initializing a test database</vt:lpstr>
      <vt:lpstr>Initializing a test database</vt:lpstr>
      <vt:lpstr>Caching</vt:lpstr>
      <vt:lpstr>Caching implementation</vt:lpstr>
      <vt:lpstr>Caching using @Cacheable</vt:lpstr>
      <vt:lpstr>Different ways to cache</vt:lpstr>
      <vt:lpstr>XML configuration for caching </vt:lpstr>
      <vt:lpstr>JDBC – Traditional code</vt:lpstr>
      <vt:lpstr>JDBC – Boiler plate code</vt:lpstr>
      <vt:lpstr>Spring’s JDBC</vt:lpstr>
      <vt:lpstr>Spring’s JDBC</vt:lpstr>
      <vt:lpstr>Spring’s JDBC</vt:lpstr>
      <vt:lpstr>JDBC Template</vt:lpstr>
      <vt:lpstr>When to use JDBC template</vt:lpstr>
      <vt:lpstr>Implementing JDBC based repository</vt:lpstr>
      <vt:lpstr>Query for simple object</vt:lpstr>
      <vt:lpstr>Using binding variables</vt:lpstr>
      <vt:lpstr>Using generic map</vt:lpstr>
      <vt:lpstr>Generic map for multiple rows</vt:lpstr>
      <vt:lpstr>RowMapper</vt:lpstr>
      <vt:lpstr>Querying for domain objects</vt:lpstr>
      <vt:lpstr>RowCallbackHandler</vt:lpstr>
      <vt:lpstr>ResultSetExtractor</vt:lpstr>
      <vt:lpstr>ResultSetExtractor </vt:lpstr>
      <vt:lpstr>Insert or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Srinivasan Rengan</cp:lastModifiedBy>
  <cp:revision>486</cp:revision>
  <dcterms:modified xsi:type="dcterms:W3CDTF">2018-10-08T17:33:16Z</dcterms:modified>
</cp:coreProperties>
</file>