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316" r:id="rId3"/>
    <p:sldId id="325" r:id="rId4"/>
    <p:sldId id="356" r:id="rId5"/>
    <p:sldId id="357" r:id="rId6"/>
    <p:sldId id="358" r:id="rId7"/>
    <p:sldId id="384" r:id="rId8"/>
    <p:sldId id="385" r:id="rId9"/>
    <p:sldId id="359" r:id="rId10"/>
    <p:sldId id="360" r:id="rId11"/>
    <p:sldId id="327" r:id="rId12"/>
    <p:sldId id="361" r:id="rId13"/>
    <p:sldId id="362" r:id="rId14"/>
    <p:sldId id="363" r:id="rId15"/>
    <p:sldId id="386" r:id="rId16"/>
    <p:sldId id="364" r:id="rId17"/>
    <p:sldId id="329" r:id="rId18"/>
    <p:sldId id="365" r:id="rId19"/>
    <p:sldId id="366" r:id="rId20"/>
    <p:sldId id="367" r:id="rId21"/>
    <p:sldId id="368" r:id="rId22"/>
    <p:sldId id="369" r:id="rId23"/>
    <p:sldId id="37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ＭＳ Ｐゴシック" panose="020B0600070205080204" pitchFamily="34" charset="-128"/>
      <p:regular r:id="rId30"/>
    </p:embeddedFont>
    <p:embeddedFont>
      <p:font typeface="Varela Round" panose="00000500000000000000" charset="-79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1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9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44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518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04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969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5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55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29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11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19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2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0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75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35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1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8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 JPA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JPA Querying using JPQL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AEB69-2F17-413B-8B9E-0F0FDCB33BF5}"/>
              </a:ext>
            </a:extLst>
          </p:cNvPr>
          <p:cNvSpPr/>
          <p:nvPr/>
        </p:nvSpPr>
        <p:spPr>
          <a:xfrm>
            <a:off x="434518" y="880410"/>
            <a:ext cx="8164799" cy="76715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108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Long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= 123L;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entityManager.find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B02126C-1C86-48EB-8D30-AC43DEB5DF87}"/>
              </a:ext>
            </a:extLst>
          </p:cNvPr>
          <p:cNvSpPr/>
          <p:nvPr/>
        </p:nvSpPr>
        <p:spPr>
          <a:xfrm>
            <a:off x="434519" y="1834837"/>
            <a:ext cx="8164800" cy="31415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Query with named parameters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TypedQuery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&lt;Customer&gt; query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entityManager.createQuery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“select c from Customer c where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c.address.city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= :city”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query.setParameter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“Chicago”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List&lt;Customer&gt; customers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query.getResultList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… or using a single statement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List&lt;Customer&gt; customers2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ial" pitchFamily="34"/>
                <a:cs typeface="Arial" pitchFamily="34"/>
              </a:rPr>
              <a:t>select c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from Customer c ...”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setParameter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“Chicago”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getResultList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BBE0E3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884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Creating entity manager factory</a:t>
            </a:r>
            <a:endParaRPr lang="en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0E2B349-C147-45E6-8EFD-DA8C9166205F}"/>
              </a:ext>
            </a:extLst>
          </p:cNvPr>
          <p:cNvSpPr/>
          <p:nvPr/>
        </p:nvSpPr>
        <p:spPr>
          <a:xfrm>
            <a:off x="373696" y="890100"/>
            <a:ext cx="8102880" cy="40695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333333"/>
            </a:solidFill>
            <a:prstDash val="solid"/>
            <a:miter/>
          </a:ln>
        </p:spPr>
        <p:txBody>
          <a:bodyPr vert="horz" wrap="square" lIns="77400" tIns="34200" rIns="77400" bIns="34200" anchor="ctr" anchorCtr="0" compatLnSpc="1">
            <a:noAutofit/>
          </a:bodyPr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>
                <a:solidFill>
                  <a:srgbClr val="646464"/>
                </a:solidFill>
                <a:latin typeface="Arial" pitchFamily="34"/>
                <a:ea typeface="Monaco" pitchFamily="2"/>
                <a:cs typeface="Monaco" pitchFamily="2"/>
              </a:rPr>
              <a:t>@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Bean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public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LocalContainerEntityManagerFactoryBean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entityManagerFactory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() {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		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HibernateJpaVendorAdapter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adapter =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new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HibernateJpaVendorAdapter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adapter.setShowSql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true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adapter.setGenerateDdl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true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adapter.setDatabase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Database.</a:t>
            </a:r>
            <a:r>
              <a:rPr lang="en-US" sz="1200" dirty="0" err="1">
                <a:solidFill>
                  <a:srgbClr val="0000FF"/>
                </a:solidFill>
                <a:latin typeface="Arial" pitchFamily="34"/>
                <a:ea typeface="Monaco" pitchFamily="2"/>
                <a:cs typeface="Monaco" pitchFamily="2"/>
              </a:rPr>
              <a:t>HSQL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dirty="0">
              <a:latin typeface="Arial" pitchFamily="34"/>
              <a:ea typeface="Monaco" pitchFamily="2"/>
              <a:cs typeface="Monaco" pitchFamily="2"/>
            </a:endParaRP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Properties props =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new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Properties();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props.setProperty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hibernate.format_sql</a:t>
            </a:r>
            <a:r>
              <a:rPr lang="en-US" sz="1200" dirty="0"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"true"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		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	</a:t>
            </a:r>
            <a:r>
              <a:rPr lang="en-US" sz="1200" dirty="0" err="1">
                <a:latin typeface="Arial" pitchFamily="34"/>
                <a:ea typeface="Consolas" pitchFamily="2"/>
                <a:cs typeface="Consolas" pitchFamily="2"/>
              </a:rPr>
              <a:t>LocalContainerEntityManagerFactoryBean</a:t>
            </a: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 </a:t>
            </a:r>
            <a:r>
              <a:rPr lang="en-US" sz="1200" dirty="0" err="1">
                <a:latin typeface="Arial" pitchFamily="34"/>
                <a:ea typeface="Consolas" pitchFamily="2"/>
                <a:cs typeface="Consolas" pitchFamily="2"/>
              </a:rPr>
              <a:t>emfb</a:t>
            </a: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 =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new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LocalContainerEntityManagerFactoryBean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emfb.setDataSource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emfb.setPackagesToScan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rewards.internal</a:t>
            </a:r>
            <a:r>
              <a:rPr lang="en-US" sz="1200" dirty="0"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	</a:t>
            </a:r>
            <a:r>
              <a:rPr lang="en-US" sz="1200" dirty="0" err="1">
                <a:latin typeface="Arial" pitchFamily="34"/>
                <a:ea typeface="Consolas" pitchFamily="2"/>
                <a:cs typeface="Consolas" pitchFamily="2"/>
              </a:rPr>
              <a:t>emfb.setJpaProperties</a:t>
            </a: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(props);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	</a:t>
            </a:r>
            <a:r>
              <a:rPr lang="en-US" sz="1200" dirty="0" err="1">
                <a:latin typeface="Arial" pitchFamily="34"/>
                <a:ea typeface="Consolas" pitchFamily="2"/>
                <a:cs typeface="Consolas" pitchFamily="2"/>
              </a:rPr>
              <a:t>emfb.setJpaVendorAdapter</a:t>
            </a: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(adapter);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		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return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emfb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;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Arial" pitchFamily="34"/>
                <a:ea typeface="Consolas" pitchFamily="2"/>
                <a:cs typeface="Consolas" pitchFamily="2"/>
              </a:rPr>
              <a:t>  }</a:t>
            </a:r>
            <a:endParaRPr lang="en-US" sz="1200" b="0" i="0" u="none" strike="noStrike" baseline="0" dirty="0">
              <a:ln>
                <a:noFill/>
              </a:ln>
              <a:solidFill>
                <a:srgbClr val="3F7F5F"/>
              </a:solidFill>
              <a:latin typeface="Arial" pitchFamily="34"/>
              <a:ea typeface="Monaco" pitchFamily="49"/>
              <a:cs typeface="Monaco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13798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Creating the rest</a:t>
            </a:r>
            <a:endParaRPr lang="en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0E2B349-C147-45E6-8EFD-DA8C9166205F}"/>
              </a:ext>
            </a:extLst>
          </p:cNvPr>
          <p:cNvSpPr/>
          <p:nvPr/>
        </p:nvSpPr>
        <p:spPr>
          <a:xfrm>
            <a:off x="600073" y="1063500"/>
            <a:ext cx="8102880" cy="3553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333333"/>
            </a:solidFill>
            <a:prstDash val="solid"/>
            <a:miter/>
          </a:ln>
        </p:spPr>
        <p:txBody>
          <a:bodyPr vert="horz" wrap="square" lIns="77400" tIns="34200" rIns="77400" bIns="34200" anchor="ctr" anchorCtr="0" compatLnSpc="1">
            <a:noAutofit/>
          </a:bodyPr>
          <a:lstStyle/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>
                <a:solidFill>
                  <a:srgbClr val="646464"/>
                </a:solidFill>
                <a:latin typeface="Arial" pitchFamily="34"/>
                <a:ea typeface="Monaco" pitchFamily="2"/>
                <a:cs typeface="Monaco" pitchFamily="2"/>
              </a:rPr>
              <a:t>@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Bean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public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LocalContainerEntityManagerFactoryBean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entityManagerFactory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() {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       </a:t>
            </a:r>
            <a:r>
              <a:rPr lang="en-US" sz="1200" dirty="0" err="1">
                <a:latin typeface="Arial" pitchFamily="34"/>
                <a:ea typeface="Consolas" pitchFamily="2"/>
                <a:cs typeface="Consolas" pitchFamily="2"/>
              </a:rPr>
              <a:t>LocalContainerEntityManagerFactoryBean</a:t>
            </a: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 </a:t>
            </a:r>
            <a:r>
              <a:rPr lang="en-US" sz="1200" dirty="0" err="1">
                <a:latin typeface="Arial" pitchFamily="34"/>
                <a:ea typeface="Consolas" pitchFamily="2"/>
                <a:cs typeface="Consolas" pitchFamily="2"/>
              </a:rPr>
              <a:t>emfb</a:t>
            </a:r>
            <a:r>
              <a:rPr lang="en-US" sz="1200" dirty="0">
                <a:latin typeface="Arial" pitchFamily="34"/>
                <a:ea typeface="Consolas" pitchFamily="2"/>
                <a:cs typeface="Consolas" pitchFamily="2"/>
              </a:rPr>
              <a:t> =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           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new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LocalContainerEntityManagerFactoryBean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();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	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emfb.setDataSource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());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      ...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     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return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200" dirty="0" err="1">
                <a:latin typeface="Arial" pitchFamily="34"/>
                <a:ea typeface="Monaco" pitchFamily="2"/>
                <a:cs typeface="Monaco" pitchFamily="2"/>
              </a:rPr>
              <a:t>emfb</a:t>
            </a:r>
            <a:r>
              <a:rPr lang="en-US" sz="1200" dirty="0">
                <a:latin typeface="Arial" pitchFamily="34"/>
                <a:ea typeface="Monaco" pitchFamily="2"/>
                <a:cs typeface="Monaco" pitchFamily="2"/>
              </a:rPr>
              <a:t>;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Arial" pitchFamily="34"/>
                <a:ea typeface="Consolas" pitchFamily="2"/>
                <a:cs typeface="Consolas" pitchFamily="2"/>
              </a:rPr>
              <a:t>  }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dirty="0">
              <a:solidFill>
                <a:srgbClr val="4D4D4D"/>
              </a:solidFill>
              <a:latin typeface="Arial" pitchFamily="34"/>
              <a:ea typeface="Consolas" pitchFamily="2"/>
              <a:cs typeface="Consolas" pitchFamily="2"/>
            </a:endParaRP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646464"/>
                </a:solidFill>
                <a:latin typeface="Arial" pitchFamily="34"/>
                <a:ea typeface="Consolas" pitchFamily="2"/>
                <a:cs typeface="Consolas" pitchFamily="2"/>
              </a:rPr>
              <a:t>  </a:t>
            </a:r>
            <a:r>
              <a:rPr lang="en-US" sz="12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Bean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PlatformTransactionManager</a:t>
            </a:r>
            <a:endParaRPr lang="en-US" sz="1200" dirty="0">
              <a:latin typeface="Arial" pitchFamily="34"/>
              <a:ea typeface="Arial" pitchFamily="34"/>
              <a:cs typeface="Arial" pitchFamily="34"/>
            </a:endParaRP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                                   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transactionManager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200" kern="1200" dirty="0" err="1">
                <a:latin typeface="Arial" pitchFamily="34"/>
                <a:ea typeface="Arial" pitchFamily="34"/>
                <a:cs typeface="Arial" pitchFamily="34"/>
              </a:rPr>
              <a:t>EntityManagerFactory</a:t>
            </a:r>
            <a:r>
              <a:rPr lang="en-US" sz="1200" kern="1200" dirty="0"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200" kern="1200" dirty="0" err="1">
                <a:latin typeface="Arial" pitchFamily="34"/>
                <a:ea typeface="Arial" pitchFamily="34"/>
                <a:cs typeface="Arial" pitchFamily="34"/>
              </a:rPr>
              <a:t>emf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)  {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 new 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JpaTransactionManager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emf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);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Arial" pitchFamily="34"/>
                <a:ea typeface="Arial" pitchFamily="34"/>
                <a:cs typeface="Consolas" pitchFamily="2"/>
              </a:rPr>
              <a:t>  </a:t>
            </a:r>
            <a:r>
              <a:rPr lang="en-US" sz="1200" dirty="0"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dirty="0">
              <a:solidFill>
                <a:srgbClr val="4D4D4D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646464"/>
                </a:solidFill>
                <a:latin typeface="Arial" pitchFamily="34"/>
                <a:ea typeface="Consolas" pitchFamily="2"/>
                <a:cs typeface="Consolas" pitchFamily="2"/>
              </a:rPr>
              <a:t>  </a:t>
            </a:r>
            <a:r>
              <a:rPr lang="en-US" sz="12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Bean</a:t>
            </a:r>
          </a:p>
          <a:p>
            <a:pPr lvl="0" hangingPunct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200" dirty="0" err="1"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200" dirty="0">
                <a:latin typeface="Arial" pitchFamily="34"/>
                <a:ea typeface="Arial" pitchFamily="34"/>
                <a:cs typeface="Arial" pitchFamily="34"/>
              </a:rPr>
              <a:t>()  {  </a:t>
            </a:r>
            <a:r>
              <a:rPr lang="en-US" sz="1200" dirty="0">
                <a:solidFill>
                  <a:srgbClr val="008000"/>
                </a:solidFill>
                <a:latin typeface="Arial" pitchFamily="34"/>
                <a:ea typeface="Consolas" pitchFamily="2"/>
                <a:cs typeface="Consolas" pitchFamily="2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Arial" pitchFamily="34"/>
                <a:ea typeface="Arial" pitchFamily="34"/>
                <a:cs typeface="Arial" pitchFamily="34"/>
              </a:rPr>
              <a:t>// Lookup via JNDI or create locally.  </a:t>
            </a:r>
            <a:r>
              <a:rPr lang="en-US" sz="1200" dirty="0"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  <a:endParaRPr lang="en-US" sz="1200" b="0" i="0" u="none" strike="noStrike" baseline="0" dirty="0">
              <a:ln>
                <a:noFill/>
              </a:ln>
              <a:solidFill>
                <a:srgbClr val="3F7F5F"/>
              </a:solidFill>
              <a:latin typeface="Arial" pitchFamily="34"/>
              <a:ea typeface="Monaco" pitchFamily="49"/>
              <a:cs typeface="Monaco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04928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EntityManagerFactoryBean</a:t>
            </a:r>
            <a:r>
              <a:rPr lang="en-MY" dirty="0"/>
              <a:t> configuration</a:t>
            </a:r>
            <a:endParaRPr lang="en" dirty="0"/>
          </a:p>
        </p:txBody>
      </p:sp>
      <p:sp>
        <p:nvSpPr>
          <p:cNvPr id="4" name="AutoShape 24">
            <a:extLst>
              <a:ext uri="{FF2B5EF4-FFF2-40B4-BE49-F238E27FC236}">
                <a16:creationId xmlns:a16="http://schemas.microsoft.com/office/drawing/2014/main" id="{7DC23F62-3A72-4F0A-8ECF-F41B8EEDC7AE}"/>
              </a:ext>
            </a:extLst>
          </p:cNvPr>
          <p:cNvSpPr/>
          <p:nvPr/>
        </p:nvSpPr>
        <p:spPr>
          <a:xfrm>
            <a:off x="5620549" y="3358753"/>
            <a:ext cx="2795760" cy="1287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5E4F10-6BCF-4234-B0D8-FEDE2ED2D3D5}"/>
              </a:ext>
            </a:extLst>
          </p:cNvPr>
          <p:cNvSpPr/>
          <p:nvPr/>
        </p:nvSpPr>
        <p:spPr>
          <a:xfrm>
            <a:off x="5765630" y="1194432"/>
            <a:ext cx="2509920" cy="838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794F1C7-DE17-40E7-AE23-36746500A199}"/>
              </a:ext>
            </a:extLst>
          </p:cNvPr>
          <p:cNvSpPr/>
          <p:nvPr/>
        </p:nvSpPr>
        <p:spPr>
          <a:xfrm>
            <a:off x="5796590" y="1423033"/>
            <a:ext cx="244836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CustomerServiceImpl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1A69FC-7C19-49B6-8902-A5CCA29345F7}"/>
              </a:ext>
            </a:extLst>
          </p:cNvPr>
          <p:cNvSpPr/>
          <p:nvPr/>
        </p:nvSpPr>
        <p:spPr>
          <a:xfrm>
            <a:off x="5765630" y="2337433"/>
            <a:ext cx="2509920" cy="838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1533E9-A706-4642-8CF4-2D1EABA9FFD4}"/>
              </a:ext>
            </a:extLst>
          </p:cNvPr>
          <p:cNvSpPr/>
          <p:nvPr/>
        </p:nvSpPr>
        <p:spPr>
          <a:xfrm>
            <a:off x="5808109" y="2413753"/>
            <a:ext cx="242532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JPA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CustomerRepository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A70D04-1C89-41C2-8319-30FB073F5538}"/>
              </a:ext>
            </a:extLst>
          </p:cNvPr>
          <p:cNvSpPr/>
          <p:nvPr/>
        </p:nvSpPr>
        <p:spPr>
          <a:xfrm>
            <a:off x="5935190" y="3480432"/>
            <a:ext cx="2156400" cy="838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7E0460-C4D8-469A-B115-E03412D29090}"/>
              </a:ext>
            </a:extLst>
          </p:cNvPr>
          <p:cNvSpPr/>
          <p:nvPr/>
        </p:nvSpPr>
        <p:spPr>
          <a:xfrm>
            <a:off x="5935190" y="3709033"/>
            <a:ext cx="215640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70DA80F-9315-4499-88A2-FD16407B4204}"/>
              </a:ext>
            </a:extLst>
          </p:cNvPr>
          <p:cNvSpPr/>
          <p:nvPr/>
        </p:nvSpPr>
        <p:spPr>
          <a:xfrm>
            <a:off x="7020590" y="3175873"/>
            <a:ext cx="0" cy="30455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69159892-A78C-47CF-B2C9-A1D1B3B5897D}"/>
              </a:ext>
            </a:extLst>
          </p:cNvPr>
          <p:cNvSpPr/>
          <p:nvPr/>
        </p:nvSpPr>
        <p:spPr>
          <a:xfrm>
            <a:off x="7020590" y="2032873"/>
            <a:ext cx="0" cy="3045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78C4C-F767-4075-B326-13C87B3D26A6}"/>
              </a:ext>
            </a:extLst>
          </p:cNvPr>
          <p:cNvSpPr/>
          <p:nvPr/>
        </p:nvSpPr>
        <p:spPr>
          <a:xfrm>
            <a:off x="412790" y="1423033"/>
            <a:ext cx="2286000" cy="838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DataSource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E3D2DF-7DD5-4745-9F43-D9464302B9C2}"/>
              </a:ext>
            </a:extLst>
          </p:cNvPr>
          <p:cNvSpPr/>
          <p:nvPr/>
        </p:nvSpPr>
        <p:spPr>
          <a:xfrm>
            <a:off x="601070" y="2641993"/>
            <a:ext cx="1891800" cy="991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LocalContainer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FactoryBean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4DE8B2-2A89-4000-8A3F-25A8B0B5BE66}"/>
              </a:ext>
            </a:extLst>
          </p:cNvPr>
          <p:cNvSpPr/>
          <p:nvPr/>
        </p:nvSpPr>
        <p:spPr>
          <a:xfrm>
            <a:off x="563630" y="2717233"/>
            <a:ext cx="1984319" cy="86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65866775-25BD-407F-AA07-68F709BAC6D0}"/>
              </a:ext>
            </a:extLst>
          </p:cNvPr>
          <p:cNvSpPr/>
          <p:nvPr/>
        </p:nvSpPr>
        <p:spPr>
          <a:xfrm>
            <a:off x="2577470" y="3124392"/>
            <a:ext cx="687600" cy="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F6DD41-2CD3-49C2-B2FF-08CE1D3E0B7D}"/>
              </a:ext>
            </a:extLst>
          </p:cNvPr>
          <p:cNvSpPr/>
          <p:nvPr/>
        </p:nvSpPr>
        <p:spPr>
          <a:xfrm>
            <a:off x="2361110" y="2753953"/>
            <a:ext cx="1143000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creates</a:t>
            </a: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DDCB0789-9762-4294-A855-6406E2342CD6}"/>
              </a:ext>
            </a:extLst>
          </p:cNvPr>
          <p:cNvSpPr/>
          <p:nvPr/>
        </p:nvSpPr>
        <p:spPr>
          <a:xfrm flipV="1">
            <a:off x="1555790" y="2261473"/>
            <a:ext cx="0" cy="3808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A54BBA7D-7DC9-4ABB-B2D4-754AE5AF82EA}"/>
              </a:ext>
            </a:extLst>
          </p:cNvPr>
          <p:cNvSpPr/>
          <p:nvPr/>
        </p:nvSpPr>
        <p:spPr>
          <a:xfrm>
            <a:off x="4423550" y="3634872"/>
            <a:ext cx="1296360" cy="196201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F58A5D19-EFB9-4DD7-9D5A-E8E648424CC6}"/>
              </a:ext>
            </a:extLst>
          </p:cNvPr>
          <p:cNvSpPr/>
          <p:nvPr/>
        </p:nvSpPr>
        <p:spPr>
          <a:xfrm>
            <a:off x="5522270" y="4315633"/>
            <a:ext cx="297180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Proxy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9BE7DD-FAF6-4E96-87C2-48A89C9C43AB}"/>
              </a:ext>
            </a:extLst>
          </p:cNvPr>
          <p:cNvSpPr/>
          <p:nvPr/>
        </p:nvSpPr>
        <p:spPr>
          <a:xfrm>
            <a:off x="2547949" y="4408153"/>
            <a:ext cx="350460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000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Proxy automatically finds entity-manager for current transaction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CF9D951-16AF-4DDA-B518-271BC66010C8}"/>
              </a:ext>
            </a:extLst>
          </p:cNvPr>
          <p:cNvSpPr/>
          <p:nvPr/>
        </p:nvSpPr>
        <p:spPr>
          <a:xfrm>
            <a:off x="3351110" y="2528593"/>
            <a:ext cx="1851839" cy="1044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586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 Manager Factory</a:t>
            </a:r>
          </a:p>
        </p:txBody>
      </p:sp>
    </p:spTree>
    <p:extLst>
      <p:ext uri="{BB962C8B-B14F-4D97-AF65-F5344CB8AC3E}">
        <p14:creationId xmlns:p14="http://schemas.microsoft.com/office/powerpoint/2010/main" val="25185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EntityManager</a:t>
            </a:r>
            <a:r>
              <a:rPr lang="en-MY" dirty="0"/>
              <a:t> and Factory injection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defines where transactions occur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-Delegates to a JPA </a:t>
            </a:r>
            <a:r>
              <a:rPr lang="en-US" sz="2000" dirty="0" err="1"/>
              <a:t>EntityManager</a:t>
            </a:r>
            <a:r>
              <a:rPr lang="en-US" sz="2000" dirty="0"/>
              <a:t> to implement them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-Supports local or global (JTA) transactions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Inject </a:t>
            </a:r>
            <a:r>
              <a:rPr lang="en-US" sz="2000" dirty="0" err="1"/>
              <a:t>EntityManager</a:t>
            </a:r>
            <a:r>
              <a:rPr lang="en-US" sz="2000" dirty="0"/>
              <a:t> “proxy” via @</a:t>
            </a:r>
            <a:r>
              <a:rPr lang="en-US" sz="2000" dirty="0" err="1"/>
              <a:t>PersistenceContext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-JPA's equivalent to @</a:t>
            </a:r>
            <a:r>
              <a:rPr lang="en-US" sz="2000" dirty="0" err="1"/>
              <a:t>Autowired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-At runtime the proxy resolves to current </a:t>
            </a:r>
            <a:r>
              <a:rPr lang="en-US" sz="2000" dirty="0" err="1"/>
              <a:t>EntityManager</a:t>
            </a:r>
            <a:r>
              <a:rPr lang="en-US" sz="2000" dirty="0"/>
              <a:t> for  current transaction in current thread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021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EntityManager</a:t>
            </a:r>
            <a:r>
              <a:rPr lang="en-MY" dirty="0"/>
              <a:t> injection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E04E84B-2CA2-499C-AF36-2C9F816BA926}"/>
              </a:ext>
            </a:extLst>
          </p:cNvPr>
          <p:cNvSpPr/>
          <p:nvPr/>
        </p:nvSpPr>
        <p:spPr>
          <a:xfrm>
            <a:off x="571500" y="1232092"/>
            <a:ext cx="8000999" cy="33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JpaCustomerRepository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implements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CustomerRepository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private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EntityManager entityManager;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@PersistenceContext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setEntityManager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(EntityManager entityManager)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this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 entityManager = entityManager;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public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 findById(long orderId)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entityManager.find(Customer.class, orderId);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41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Jpa</a:t>
            </a:r>
            <a:r>
              <a:rPr lang="en-MY" dirty="0"/>
              <a:t> transaction manager and factory</a:t>
            </a:r>
            <a:endParaRPr lang="en" dirty="0"/>
          </a:p>
        </p:txBody>
      </p:sp>
      <p:sp>
        <p:nvSpPr>
          <p:cNvPr id="4" name="AutoShape 24">
            <a:extLst>
              <a:ext uri="{FF2B5EF4-FFF2-40B4-BE49-F238E27FC236}">
                <a16:creationId xmlns:a16="http://schemas.microsoft.com/office/drawing/2014/main" id="{074454EE-E24F-477D-B475-CB659587119F}"/>
              </a:ext>
            </a:extLst>
          </p:cNvPr>
          <p:cNvSpPr/>
          <p:nvPr/>
        </p:nvSpPr>
        <p:spPr>
          <a:xfrm>
            <a:off x="1911960" y="957959"/>
            <a:ext cx="6455519" cy="1424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E484490-3624-4E06-BC83-DFAE3A8C276C}"/>
              </a:ext>
            </a:extLst>
          </p:cNvPr>
          <p:cNvSpPr/>
          <p:nvPr/>
        </p:nvSpPr>
        <p:spPr>
          <a:xfrm>
            <a:off x="3355919" y="4242882"/>
            <a:ext cx="1369080" cy="905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Entity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Manager (EM)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3B2E48EE-4471-4312-B446-1AF792934468}"/>
              </a:ext>
            </a:extLst>
          </p:cNvPr>
          <p:cNvSpPr/>
          <p:nvPr/>
        </p:nvSpPr>
        <p:spPr>
          <a:xfrm>
            <a:off x="6874919" y="2257920"/>
            <a:ext cx="11521" cy="15411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C0AE10D-733A-486C-830B-CCDE6291731C}"/>
              </a:ext>
            </a:extLst>
          </p:cNvPr>
          <p:cNvGrpSpPr/>
          <p:nvPr/>
        </p:nvGrpSpPr>
        <p:grpSpPr>
          <a:xfrm>
            <a:off x="5637240" y="1415160"/>
            <a:ext cx="2487240" cy="838080"/>
            <a:chOff x="5524200" y="1872360"/>
            <a:chExt cx="2487240" cy="83808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D0D7081-57B2-407F-82F6-E76EF545D061}"/>
                </a:ext>
              </a:extLst>
            </p:cNvPr>
            <p:cNvSpPr/>
            <p:nvPr/>
          </p:nvSpPr>
          <p:spPr>
            <a:xfrm>
              <a:off x="5524200" y="1872360"/>
              <a:ext cx="2487240" cy="838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478C2D4-5CF0-4A53-A621-A254D71B655F}"/>
                </a:ext>
              </a:extLst>
            </p:cNvPr>
            <p:cNvSpPr/>
            <p:nvPr/>
          </p:nvSpPr>
          <p:spPr>
            <a:xfrm>
              <a:off x="5524200" y="2100960"/>
              <a:ext cx="2487240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CustomerServiceImpl</a:t>
              </a:r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B6DF2559-E74C-426B-9AC7-A7041E5A4DB4}"/>
              </a:ext>
            </a:extLst>
          </p:cNvPr>
          <p:cNvGrpSpPr/>
          <p:nvPr/>
        </p:nvGrpSpPr>
        <p:grpSpPr>
          <a:xfrm>
            <a:off x="442800" y="1339200"/>
            <a:ext cx="1790640" cy="380880"/>
            <a:chOff x="329760" y="1796400"/>
            <a:chExt cx="1790640" cy="380880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FCEE2A0E-BDA8-495C-A3AE-2017EFC7F200}"/>
                </a:ext>
              </a:extLst>
            </p:cNvPr>
            <p:cNvSpPr/>
            <p:nvPr/>
          </p:nvSpPr>
          <p:spPr>
            <a:xfrm>
              <a:off x="329760" y="1796400"/>
              <a:ext cx="1355156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invoke(input)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8D7538B4-ACFF-42B7-B802-4F02B2061047}"/>
                </a:ext>
              </a:extLst>
            </p:cNvPr>
            <p:cNvSpPr/>
            <p:nvPr/>
          </p:nvSpPr>
          <p:spPr>
            <a:xfrm>
              <a:off x="633240" y="2177280"/>
              <a:ext cx="14871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495F9498-0611-4FE2-9D4E-715D200D17F0}"/>
              </a:ext>
            </a:extLst>
          </p:cNvPr>
          <p:cNvGrpSpPr/>
          <p:nvPr/>
        </p:nvGrpSpPr>
        <p:grpSpPr>
          <a:xfrm>
            <a:off x="2233440" y="1415160"/>
            <a:ext cx="2514600" cy="793440"/>
            <a:chOff x="2120400" y="1872360"/>
            <a:chExt cx="2514600" cy="793440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99E1D762-57FD-47D1-BD8B-1C9ACB0D7F09}"/>
                </a:ext>
              </a:extLst>
            </p:cNvPr>
            <p:cNvSpPr/>
            <p:nvPr/>
          </p:nvSpPr>
          <p:spPr>
            <a:xfrm>
              <a:off x="2120400" y="1872360"/>
              <a:ext cx="2514600" cy="79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2B209FB6-1A4C-4CE1-83A3-C536679B808D}"/>
                </a:ext>
              </a:extLst>
            </p:cNvPr>
            <p:cNvSpPr/>
            <p:nvPr/>
          </p:nvSpPr>
          <p:spPr>
            <a:xfrm>
              <a:off x="2120400" y="1944720"/>
              <a:ext cx="2514600" cy="5869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Spring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TransactionInterceptor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2A1FB6DA-B752-411A-86BF-17B265E412EF}"/>
              </a:ext>
            </a:extLst>
          </p:cNvPr>
          <p:cNvGrpSpPr/>
          <p:nvPr/>
        </p:nvGrpSpPr>
        <p:grpSpPr>
          <a:xfrm>
            <a:off x="2161439" y="2896091"/>
            <a:ext cx="2710080" cy="790920"/>
            <a:chOff x="2048399" y="3472559"/>
            <a:chExt cx="2710080" cy="790920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7E244937-3488-42C0-924D-473D6EE90B62}"/>
                </a:ext>
              </a:extLst>
            </p:cNvPr>
            <p:cNvSpPr/>
            <p:nvPr/>
          </p:nvSpPr>
          <p:spPr>
            <a:xfrm>
              <a:off x="2048399" y="3472559"/>
              <a:ext cx="2710080" cy="790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1DF9158-1BEC-49DF-814F-917BE0ED91B2}"/>
                </a:ext>
              </a:extLst>
            </p:cNvPr>
            <p:cNvSpPr/>
            <p:nvPr/>
          </p:nvSpPr>
          <p:spPr>
            <a:xfrm>
              <a:off x="2048399" y="3688199"/>
              <a:ext cx="2710080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JpaTransactionManager</a:t>
              </a:r>
            </a:p>
          </p:txBody>
        </p:sp>
      </p:grpSp>
      <p:sp>
        <p:nvSpPr>
          <p:cNvPr id="20" name="Line 15">
            <a:extLst>
              <a:ext uri="{FF2B5EF4-FFF2-40B4-BE49-F238E27FC236}">
                <a16:creationId xmlns:a16="http://schemas.microsoft.com/office/drawing/2014/main" id="{C290BA9C-FDD3-46E9-B93A-BD08DDF3EB58}"/>
              </a:ext>
            </a:extLst>
          </p:cNvPr>
          <p:cNvSpPr/>
          <p:nvPr/>
        </p:nvSpPr>
        <p:spPr>
          <a:xfrm>
            <a:off x="4769280" y="1720080"/>
            <a:ext cx="86796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BC527AB4-BC5F-405A-B8E4-60817A89A7E9}"/>
              </a:ext>
            </a:extLst>
          </p:cNvPr>
          <p:cNvSpPr/>
          <p:nvPr/>
        </p:nvSpPr>
        <p:spPr>
          <a:xfrm flipH="1">
            <a:off x="4769280" y="2025000"/>
            <a:ext cx="867960" cy="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39DC02A9-E7F7-4902-9706-E73B825B771A}"/>
              </a:ext>
            </a:extLst>
          </p:cNvPr>
          <p:cNvGrpSpPr/>
          <p:nvPr/>
        </p:nvGrpSpPr>
        <p:grpSpPr>
          <a:xfrm>
            <a:off x="2616120" y="2259720"/>
            <a:ext cx="681895" cy="660382"/>
            <a:chOff x="2503080" y="2716920"/>
            <a:chExt cx="681895" cy="762120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C08597D0-7FCC-4E44-8026-AA344A6E70DB}"/>
                </a:ext>
              </a:extLst>
            </p:cNvPr>
            <p:cNvSpPr/>
            <p:nvPr/>
          </p:nvSpPr>
          <p:spPr>
            <a:xfrm>
              <a:off x="2882520" y="2716920"/>
              <a:ext cx="0" cy="7621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A63D47BD-49AD-4133-ADCC-36ED7E871052}"/>
                </a:ext>
              </a:extLst>
            </p:cNvPr>
            <p:cNvSpPr/>
            <p:nvPr/>
          </p:nvSpPr>
          <p:spPr>
            <a:xfrm>
              <a:off x="2503080" y="2939400"/>
              <a:ext cx="681895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begin</a:t>
              </a:r>
            </a:p>
          </p:txBody>
        </p:sp>
      </p:grpSp>
      <p:grpSp>
        <p:nvGrpSpPr>
          <p:cNvPr id="25" name="Group 20">
            <a:extLst>
              <a:ext uri="{FF2B5EF4-FFF2-40B4-BE49-F238E27FC236}">
                <a16:creationId xmlns:a16="http://schemas.microsoft.com/office/drawing/2014/main" id="{59095FDA-95AF-42C6-B279-92529CAD2A90}"/>
              </a:ext>
            </a:extLst>
          </p:cNvPr>
          <p:cNvGrpSpPr/>
          <p:nvPr/>
        </p:nvGrpSpPr>
        <p:grpSpPr>
          <a:xfrm>
            <a:off x="3498840" y="2259720"/>
            <a:ext cx="843799" cy="630611"/>
            <a:chOff x="3385800" y="2716920"/>
            <a:chExt cx="843799" cy="762120"/>
          </a:xfrm>
        </p:grpSpPr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78B6E647-31EE-4AAB-A2B3-5F7AC3C30D53}"/>
                </a:ext>
              </a:extLst>
            </p:cNvPr>
            <p:cNvSpPr/>
            <p:nvPr/>
          </p:nvSpPr>
          <p:spPr>
            <a:xfrm>
              <a:off x="3917520" y="2716920"/>
              <a:ext cx="0" cy="7621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33C23A43-C547-4072-B2B6-FC678F0CAE94}"/>
                </a:ext>
              </a:extLst>
            </p:cNvPr>
            <p:cNvSpPr/>
            <p:nvPr/>
          </p:nvSpPr>
          <p:spPr>
            <a:xfrm>
              <a:off x="3385800" y="2939400"/>
              <a:ext cx="843799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commit</a:t>
              </a:r>
            </a:p>
          </p:txBody>
        </p:sp>
      </p:grpSp>
      <p:sp>
        <p:nvSpPr>
          <p:cNvPr id="28" name="Line 23">
            <a:extLst>
              <a:ext uri="{FF2B5EF4-FFF2-40B4-BE49-F238E27FC236}">
                <a16:creationId xmlns:a16="http://schemas.microsoft.com/office/drawing/2014/main" id="{1DEC3142-68EE-4B6C-8768-23DA53B95178}"/>
              </a:ext>
            </a:extLst>
          </p:cNvPr>
          <p:cNvSpPr/>
          <p:nvPr/>
        </p:nvSpPr>
        <p:spPr>
          <a:xfrm flipH="1" flipV="1">
            <a:off x="716400" y="2012400"/>
            <a:ext cx="1516680" cy="1260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80645543-E132-4592-86AC-4B833DA99DC4}"/>
              </a:ext>
            </a:extLst>
          </p:cNvPr>
          <p:cNvSpPr/>
          <p:nvPr/>
        </p:nvSpPr>
        <p:spPr>
          <a:xfrm>
            <a:off x="3709080" y="957959"/>
            <a:ext cx="2971800" cy="3407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AOP Proxy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BEAB22-48C3-4A5D-9EF8-15852CC6EEDB}"/>
              </a:ext>
            </a:extLst>
          </p:cNvPr>
          <p:cNvSpPr txBox="1"/>
          <p:nvPr/>
        </p:nvSpPr>
        <p:spPr>
          <a:xfrm>
            <a:off x="5706302" y="2507039"/>
            <a:ext cx="1004098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 order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3252E94B-F30E-4BA6-8299-75BAC8EA43BB}"/>
              </a:ext>
            </a:extLst>
          </p:cNvPr>
          <p:cNvSpPr/>
          <p:nvPr/>
        </p:nvSpPr>
        <p:spPr>
          <a:xfrm flipH="1">
            <a:off x="1859490" y="3878640"/>
            <a:ext cx="912149" cy="413922"/>
          </a:xfrm>
          <a:prstGeom prst="line">
            <a:avLst/>
          </a:prstGeom>
          <a:noFill/>
          <a:ln w="1260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B70B9B8B-D18C-449F-B6B1-B7DDB3E262EB}"/>
              </a:ext>
            </a:extLst>
          </p:cNvPr>
          <p:cNvSpPr/>
          <p:nvPr/>
        </p:nvSpPr>
        <p:spPr>
          <a:xfrm>
            <a:off x="2880720" y="3878280"/>
            <a:ext cx="614186" cy="364602"/>
          </a:xfrm>
          <a:prstGeom prst="line">
            <a:avLst/>
          </a:prstGeom>
          <a:noFill/>
          <a:ln w="1260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CFA9EA-DCD4-42AF-B0A4-6702E2AEFA2A}"/>
              </a:ext>
            </a:extLst>
          </p:cNvPr>
          <p:cNvSpPr txBox="1"/>
          <p:nvPr/>
        </p:nvSpPr>
        <p:spPr>
          <a:xfrm>
            <a:off x="2553569" y="4063320"/>
            <a:ext cx="797311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begin  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txn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4F9C4-D5AC-45F9-A440-68C264D8A13D}"/>
              </a:ext>
            </a:extLst>
          </p:cNvPr>
          <p:cNvSpPr txBox="1"/>
          <p:nvPr/>
        </p:nvSpPr>
        <p:spPr>
          <a:xfrm>
            <a:off x="4862548" y="4203360"/>
            <a:ext cx="1048983" cy="3371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find 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ACA89-D32D-44D8-867D-0A2119A036E7}"/>
              </a:ext>
            </a:extLst>
          </p:cNvPr>
          <p:cNvSpPr txBox="1"/>
          <p:nvPr/>
        </p:nvSpPr>
        <p:spPr>
          <a:xfrm>
            <a:off x="409212" y="2507039"/>
            <a:ext cx="1457748" cy="8295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proxy handles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transaction</a:t>
            </a: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E30AE34C-FA37-473F-94EE-7CED5395DE68}"/>
              </a:ext>
            </a:extLst>
          </p:cNvPr>
          <p:cNvSpPr/>
          <p:nvPr/>
        </p:nvSpPr>
        <p:spPr>
          <a:xfrm flipH="1">
            <a:off x="1759320" y="2454840"/>
            <a:ext cx="669960" cy="370439"/>
          </a:xfrm>
          <a:prstGeom prst="line">
            <a:avLst/>
          </a:prstGeom>
          <a:noFill/>
          <a:ln w="0">
            <a:solidFill>
              <a:srgbClr val="80000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502CEB50-623E-4230-90DA-369DBD1C67C3}"/>
              </a:ext>
            </a:extLst>
          </p:cNvPr>
          <p:cNvSpPr/>
          <p:nvPr/>
        </p:nvSpPr>
        <p:spPr>
          <a:xfrm>
            <a:off x="6055560" y="3817440"/>
            <a:ext cx="2640240" cy="1072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66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CustomerRepository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6F1AC-EF93-4069-9375-D3F010429622}"/>
              </a:ext>
            </a:extLst>
          </p:cNvPr>
          <p:cNvSpPr txBox="1"/>
          <p:nvPr/>
        </p:nvSpPr>
        <p:spPr>
          <a:xfrm>
            <a:off x="7208640" y="2789640"/>
            <a:ext cx="1759113" cy="8295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Repository's EM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Proxy gets EM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for current thread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7FF732-8C80-4B8F-8F65-C8169857C1FA}"/>
              </a:ext>
            </a:extLst>
          </p:cNvPr>
          <p:cNvGrpSpPr/>
          <p:nvPr/>
        </p:nvGrpSpPr>
        <p:grpSpPr>
          <a:xfrm>
            <a:off x="6190920" y="4362480"/>
            <a:ext cx="2418120" cy="449639"/>
            <a:chOff x="6077880" y="4819680"/>
            <a:chExt cx="2418120" cy="449639"/>
          </a:xfrm>
        </p:grpSpPr>
        <p:sp>
          <p:nvSpPr>
            <p:cNvPr id="40" name="AutoShape 24">
              <a:extLst>
                <a:ext uri="{FF2B5EF4-FFF2-40B4-BE49-F238E27FC236}">
                  <a16:creationId xmlns:a16="http://schemas.microsoft.com/office/drawing/2014/main" id="{6E6FA1E5-FEC9-4475-8D06-0333A8105121}"/>
                </a:ext>
              </a:extLst>
            </p:cNvPr>
            <p:cNvSpPr/>
            <p:nvPr/>
          </p:nvSpPr>
          <p:spPr>
            <a:xfrm>
              <a:off x="6087240" y="4819680"/>
              <a:ext cx="2399039" cy="4496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12600">
              <a:solidFill>
                <a:srgbClr val="00FF00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id="{747E807B-7ED8-44DA-95B9-AEE357861763}"/>
                </a:ext>
              </a:extLst>
            </p:cNvPr>
            <p:cNvSpPr/>
            <p:nvPr/>
          </p:nvSpPr>
          <p:spPr>
            <a:xfrm>
              <a:off x="6077880" y="4870800"/>
              <a:ext cx="2418120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Entity Manager Proxy</a:t>
              </a:r>
            </a:p>
          </p:txBody>
        </p:sp>
      </p:grp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1C319017-98DA-44E0-91AA-9C2A258126D5}"/>
              </a:ext>
            </a:extLst>
          </p:cNvPr>
          <p:cNvSpPr/>
          <p:nvPr/>
        </p:nvSpPr>
        <p:spPr>
          <a:xfrm flipH="1">
            <a:off x="8275680" y="3702960"/>
            <a:ext cx="299880" cy="659520"/>
          </a:xfrm>
          <a:prstGeom prst="line">
            <a:avLst/>
          </a:prstGeom>
          <a:noFill/>
          <a:ln w="0">
            <a:solidFill>
              <a:srgbClr val="80000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00996B9-AF53-4322-8389-8D7993AAC72B}"/>
              </a:ext>
            </a:extLst>
          </p:cNvPr>
          <p:cNvSpPr/>
          <p:nvPr/>
        </p:nvSpPr>
        <p:spPr>
          <a:xfrm>
            <a:off x="469800" y="4292562"/>
            <a:ext cx="2014560" cy="76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EntityManager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381A2-72DC-496C-964D-BC2B6D7AF51F}"/>
              </a:ext>
            </a:extLst>
          </p:cNvPr>
          <p:cNvSpPr txBox="1"/>
          <p:nvPr/>
        </p:nvSpPr>
        <p:spPr>
          <a:xfrm>
            <a:off x="680400" y="3681642"/>
            <a:ext cx="1300654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create entity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manager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7EC1F1C1-62EF-40CF-8531-8F48F893C019}"/>
              </a:ext>
            </a:extLst>
          </p:cNvPr>
          <p:cNvSpPr/>
          <p:nvPr/>
        </p:nvSpPr>
        <p:spPr>
          <a:xfrm flipH="1">
            <a:off x="4030560" y="3878280"/>
            <a:ext cx="360" cy="414282"/>
          </a:xfrm>
          <a:prstGeom prst="line">
            <a:avLst/>
          </a:prstGeom>
          <a:noFill/>
          <a:ln w="12600">
            <a:solidFill>
              <a:srgbClr val="8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0CFD799F-CFA7-4EE5-9987-4AFA30CC7721}"/>
              </a:ext>
            </a:extLst>
          </p:cNvPr>
          <p:cNvSpPr/>
          <p:nvPr/>
        </p:nvSpPr>
        <p:spPr>
          <a:xfrm>
            <a:off x="3651106" y="3710730"/>
            <a:ext cx="843798" cy="5869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commit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txn</a:t>
            </a:r>
            <a:endParaRPr lang="en-US" sz="1600" b="0" i="0" u="none" strike="noStrike" baseline="0" dirty="0">
              <a:ln>
                <a:noFill/>
              </a:ln>
              <a:solidFill>
                <a:srgbClr val="8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FD1B6F-99F3-488E-8755-8F83787D128B}"/>
              </a:ext>
            </a:extLst>
          </p:cNvPr>
          <p:cNvSpPr txBox="1"/>
          <p:nvPr/>
        </p:nvSpPr>
        <p:spPr>
          <a:xfrm>
            <a:off x="5006954" y="4751640"/>
            <a:ext cx="832577" cy="3371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 EM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865F314F-215C-4CE8-877B-E629B7479FEF}"/>
              </a:ext>
            </a:extLst>
          </p:cNvPr>
          <p:cNvSpPr/>
          <p:nvPr/>
        </p:nvSpPr>
        <p:spPr>
          <a:xfrm flipH="1">
            <a:off x="4748039" y="4751640"/>
            <a:ext cx="2190959" cy="189359"/>
          </a:xfrm>
          <a:prstGeom prst="line">
            <a:avLst/>
          </a:prstGeom>
          <a:noFill/>
          <a:ln w="12600">
            <a:solidFill>
              <a:srgbClr val="8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68BE8DA3-4F48-470D-ACBF-7447B4E2CDC9}"/>
              </a:ext>
            </a:extLst>
          </p:cNvPr>
          <p:cNvSpPr/>
          <p:nvPr/>
        </p:nvSpPr>
        <p:spPr>
          <a:xfrm flipH="1">
            <a:off x="4769280" y="4404601"/>
            <a:ext cx="1247040" cy="1358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3048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Overview with JTA</a:t>
            </a:r>
            <a:endParaRPr lang="en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92C25EE-9E74-4CCA-B00D-34C037C53C4D}"/>
              </a:ext>
            </a:extLst>
          </p:cNvPr>
          <p:cNvSpPr/>
          <p:nvPr/>
        </p:nvSpPr>
        <p:spPr>
          <a:xfrm>
            <a:off x="3475409" y="4491474"/>
            <a:ext cx="1601640" cy="5386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Entity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Manager (EM)</a:t>
            </a:r>
          </a:p>
        </p:txBody>
      </p:sp>
      <p:grpSp>
        <p:nvGrpSpPr>
          <p:cNvPr id="6" name="Group 17">
            <a:extLst>
              <a:ext uri="{FF2B5EF4-FFF2-40B4-BE49-F238E27FC236}">
                <a16:creationId xmlns:a16="http://schemas.microsoft.com/office/drawing/2014/main" id="{FF93D90D-4505-4B13-A917-F61DEB2E131B}"/>
              </a:ext>
            </a:extLst>
          </p:cNvPr>
          <p:cNvGrpSpPr/>
          <p:nvPr/>
        </p:nvGrpSpPr>
        <p:grpSpPr>
          <a:xfrm>
            <a:off x="1653809" y="2215860"/>
            <a:ext cx="681895" cy="810000"/>
            <a:chOff x="1753200" y="2487600"/>
            <a:chExt cx="681895" cy="810000"/>
          </a:xfrm>
        </p:grpSpPr>
        <p:sp>
          <p:nvSpPr>
            <p:cNvPr id="7" name="Line 18">
              <a:extLst>
                <a:ext uri="{FF2B5EF4-FFF2-40B4-BE49-F238E27FC236}">
                  <a16:creationId xmlns:a16="http://schemas.microsoft.com/office/drawing/2014/main" id="{03B5D861-B5AF-4CF6-BCB5-A0F8F4060966}"/>
                </a:ext>
              </a:extLst>
            </p:cNvPr>
            <p:cNvSpPr/>
            <p:nvPr/>
          </p:nvSpPr>
          <p:spPr>
            <a:xfrm>
              <a:off x="2132640" y="2487600"/>
              <a:ext cx="0" cy="8100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135ECC81-3A02-4E0E-A632-E87D86D54752}"/>
                </a:ext>
              </a:extLst>
            </p:cNvPr>
            <p:cNvSpPr/>
            <p:nvPr/>
          </p:nvSpPr>
          <p:spPr>
            <a:xfrm>
              <a:off x="1753200" y="2724119"/>
              <a:ext cx="681895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begin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F402CCED-85FC-42B0-ABAA-E0064743D30C}"/>
              </a:ext>
            </a:extLst>
          </p:cNvPr>
          <p:cNvGrpSpPr/>
          <p:nvPr/>
        </p:nvGrpSpPr>
        <p:grpSpPr>
          <a:xfrm>
            <a:off x="2536528" y="2225940"/>
            <a:ext cx="843799" cy="799920"/>
            <a:chOff x="2635919" y="2497680"/>
            <a:chExt cx="843799" cy="799920"/>
          </a:xfrm>
        </p:grpSpPr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D73BA802-4B86-49AB-9FC0-5809EE1A5AD5}"/>
                </a:ext>
              </a:extLst>
            </p:cNvPr>
            <p:cNvSpPr/>
            <p:nvPr/>
          </p:nvSpPr>
          <p:spPr>
            <a:xfrm>
              <a:off x="3167640" y="2497680"/>
              <a:ext cx="0" cy="7999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1" name="Text Box 22">
              <a:extLst>
                <a:ext uri="{FF2B5EF4-FFF2-40B4-BE49-F238E27FC236}">
                  <a16:creationId xmlns:a16="http://schemas.microsoft.com/office/drawing/2014/main" id="{85ED65C4-B571-41ED-AE2C-68BF4E763A24}"/>
                </a:ext>
              </a:extLst>
            </p:cNvPr>
            <p:cNvSpPr/>
            <p:nvPr/>
          </p:nvSpPr>
          <p:spPr>
            <a:xfrm>
              <a:off x="2635919" y="2731320"/>
              <a:ext cx="843799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commit</a:t>
              </a:r>
            </a:p>
          </p:txBody>
        </p:sp>
      </p:grpSp>
      <p:sp>
        <p:nvSpPr>
          <p:cNvPr id="12" name="Line 16">
            <a:extLst>
              <a:ext uri="{FF2B5EF4-FFF2-40B4-BE49-F238E27FC236}">
                <a16:creationId xmlns:a16="http://schemas.microsoft.com/office/drawing/2014/main" id="{7FBCEA59-E7EA-49BF-9176-F94480A614CF}"/>
              </a:ext>
            </a:extLst>
          </p:cNvPr>
          <p:cNvSpPr/>
          <p:nvPr/>
        </p:nvSpPr>
        <p:spPr>
          <a:xfrm>
            <a:off x="7286008" y="4156260"/>
            <a:ext cx="23291" cy="322806"/>
          </a:xfrm>
          <a:prstGeom prst="line">
            <a:avLst/>
          </a:prstGeom>
          <a:noFill/>
          <a:ln w="12600">
            <a:solidFill>
              <a:srgbClr val="8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6B767-55B5-4034-9816-BBB2AB8E9F95}"/>
              </a:ext>
            </a:extLst>
          </p:cNvPr>
          <p:cNvSpPr txBox="1"/>
          <p:nvPr/>
        </p:nvSpPr>
        <p:spPr>
          <a:xfrm>
            <a:off x="4591721" y="3878339"/>
            <a:ext cx="661056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find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order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029F39C-091E-4F72-83B3-AA420C2D8804}"/>
              </a:ext>
            </a:extLst>
          </p:cNvPr>
          <p:cNvSpPr/>
          <p:nvPr/>
        </p:nvSpPr>
        <p:spPr>
          <a:xfrm>
            <a:off x="5867249" y="3194700"/>
            <a:ext cx="2640240" cy="1072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66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CustomerRepository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C0E57-06AA-4A99-B866-FD2FA07A85A5}"/>
              </a:ext>
            </a:extLst>
          </p:cNvPr>
          <p:cNvSpPr txBox="1"/>
          <p:nvPr/>
        </p:nvSpPr>
        <p:spPr>
          <a:xfrm>
            <a:off x="7198528" y="2475060"/>
            <a:ext cx="1517060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Proxy gets EM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for current txn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7D62D6-6143-4BAD-B35A-A91BC5E80C86}"/>
              </a:ext>
            </a:extLst>
          </p:cNvPr>
          <p:cNvGrpSpPr/>
          <p:nvPr/>
        </p:nvGrpSpPr>
        <p:grpSpPr>
          <a:xfrm>
            <a:off x="6002248" y="3740099"/>
            <a:ext cx="2418120" cy="449639"/>
            <a:chOff x="6101639" y="4011839"/>
            <a:chExt cx="2418120" cy="449639"/>
          </a:xfrm>
        </p:grpSpPr>
        <p:sp>
          <p:nvSpPr>
            <p:cNvPr id="17" name="AutoShape 24">
              <a:extLst>
                <a:ext uri="{FF2B5EF4-FFF2-40B4-BE49-F238E27FC236}">
                  <a16:creationId xmlns:a16="http://schemas.microsoft.com/office/drawing/2014/main" id="{2EBF7265-435A-4B12-894E-0E2B39312950}"/>
                </a:ext>
              </a:extLst>
            </p:cNvPr>
            <p:cNvSpPr/>
            <p:nvPr/>
          </p:nvSpPr>
          <p:spPr>
            <a:xfrm>
              <a:off x="6110999" y="4011839"/>
              <a:ext cx="2399039" cy="4496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12600">
              <a:solidFill>
                <a:srgbClr val="00FF00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A28ED2E8-06C6-41DE-A05A-610A7F3B412F}"/>
                </a:ext>
              </a:extLst>
            </p:cNvPr>
            <p:cNvSpPr/>
            <p:nvPr/>
          </p:nvSpPr>
          <p:spPr>
            <a:xfrm>
              <a:off x="6101639" y="4062960"/>
              <a:ext cx="2418120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Entity Manager Proxy</a:t>
              </a: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03829D48-3D49-4978-B289-FDE5653AAB21}"/>
              </a:ext>
            </a:extLst>
          </p:cNvPr>
          <p:cNvSpPr/>
          <p:nvPr/>
        </p:nvSpPr>
        <p:spPr>
          <a:xfrm flipH="1">
            <a:off x="8175208" y="3114060"/>
            <a:ext cx="241921" cy="704520"/>
          </a:xfrm>
          <a:prstGeom prst="line">
            <a:avLst/>
          </a:prstGeom>
          <a:noFill/>
          <a:ln w="18000">
            <a:solidFill>
              <a:srgbClr val="800000"/>
            </a:solidFill>
            <a:prstDash val="solid"/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6EFF8FA-311D-40BD-99D5-9CEAAE094EAF}"/>
              </a:ext>
            </a:extLst>
          </p:cNvPr>
          <p:cNvSpPr/>
          <p:nvPr/>
        </p:nvSpPr>
        <p:spPr>
          <a:xfrm>
            <a:off x="6328047" y="4491474"/>
            <a:ext cx="1766160" cy="58998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EntityManager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94DAFB82-B305-427A-8DB0-69E5AE08E465}"/>
              </a:ext>
            </a:extLst>
          </p:cNvPr>
          <p:cNvSpPr/>
          <p:nvPr/>
        </p:nvSpPr>
        <p:spPr>
          <a:xfrm flipH="1">
            <a:off x="1443505" y="3862140"/>
            <a:ext cx="494344" cy="680232"/>
          </a:xfrm>
          <a:prstGeom prst="line">
            <a:avLst/>
          </a:prstGeom>
          <a:noFill/>
          <a:ln w="1260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2D731-F222-4557-A6C5-721BB845A55E}"/>
              </a:ext>
            </a:extLst>
          </p:cNvPr>
          <p:cNvSpPr txBox="1"/>
          <p:nvPr/>
        </p:nvSpPr>
        <p:spPr>
          <a:xfrm>
            <a:off x="1110514" y="3965100"/>
            <a:ext cx="681895" cy="5833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begin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txn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  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B151946E-9174-4B36-85B7-BEA25B6DEC43}"/>
              </a:ext>
            </a:extLst>
          </p:cNvPr>
          <p:cNvSpPr/>
          <p:nvPr/>
        </p:nvSpPr>
        <p:spPr>
          <a:xfrm>
            <a:off x="2747690" y="3966540"/>
            <a:ext cx="843798" cy="5869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commit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txn</a:t>
            </a: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53216C33-2E83-468A-81DD-EB9DFB37AD47}"/>
              </a:ext>
            </a:extLst>
          </p:cNvPr>
          <p:cNvSpPr/>
          <p:nvPr/>
        </p:nvSpPr>
        <p:spPr>
          <a:xfrm flipH="1">
            <a:off x="2445025" y="3862500"/>
            <a:ext cx="445743" cy="610109"/>
          </a:xfrm>
          <a:prstGeom prst="line">
            <a:avLst/>
          </a:prstGeom>
          <a:noFill/>
          <a:ln w="12600">
            <a:solidFill>
              <a:srgbClr val="8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452B772A-AA27-4929-A9EE-B6894E717031}"/>
              </a:ext>
            </a:extLst>
          </p:cNvPr>
          <p:cNvSpPr/>
          <p:nvPr/>
        </p:nvSpPr>
        <p:spPr>
          <a:xfrm flipH="1">
            <a:off x="5112328" y="4836546"/>
            <a:ext cx="1180439" cy="13680"/>
          </a:xfrm>
          <a:prstGeom prst="line">
            <a:avLst/>
          </a:prstGeom>
          <a:noFill/>
          <a:ln w="12600">
            <a:solidFill>
              <a:srgbClr val="8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D1414-9F48-442B-B7C9-65A6E10BBD67}"/>
              </a:ext>
            </a:extLst>
          </p:cNvPr>
          <p:cNvSpPr txBox="1"/>
          <p:nvPr/>
        </p:nvSpPr>
        <p:spPr>
          <a:xfrm>
            <a:off x="7923772" y="4227671"/>
            <a:ext cx="832577" cy="3371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 EM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5C9EF314-6FD5-4167-8781-23A549AA45BF}"/>
              </a:ext>
            </a:extLst>
          </p:cNvPr>
          <p:cNvSpPr/>
          <p:nvPr/>
        </p:nvSpPr>
        <p:spPr>
          <a:xfrm>
            <a:off x="5207534" y="4479066"/>
            <a:ext cx="752427" cy="3407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BF829B12-213D-430A-82B0-CAFC0D6CA925}"/>
              </a:ext>
            </a:extLst>
          </p:cNvPr>
          <p:cNvSpPr/>
          <p:nvPr/>
        </p:nvSpPr>
        <p:spPr>
          <a:xfrm>
            <a:off x="2857457" y="4524288"/>
            <a:ext cx="499152" cy="5869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join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txn</a:t>
            </a:r>
            <a:endParaRPr lang="en-US" sz="1600" b="0" i="0" u="none" strike="noStrike" baseline="0" dirty="0">
              <a:ln>
                <a:noFill/>
              </a:ln>
              <a:solidFill>
                <a:srgbClr val="8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CA9F7F99-DCA6-4378-8CE0-397805874932}"/>
              </a:ext>
            </a:extLst>
          </p:cNvPr>
          <p:cNvSpPr/>
          <p:nvPr/>
        </p:nvSpPr>
        <p:spPr>
          <a:xfrm flipH="1">
            <a:off x="5077049" y="3888420"/>
            <a:ext cx="780120" cy="679855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ECA147-5C43-4AB8-84AD-EDE8992837C8}"/>
              </a:ext>
            </a:extLst>
          </p:cNvPr>
          <p:cNvSpPr/>
          <p:nvPr/>
        </p:nvSpPr>
        <p:spPr>
          <a:xfrm>
            <a:off x="876569" y="4548421"/>
            <a:ext cx="1597320" cy="5386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2540"/>
              <a:gd name="f5" fmla="val 19060"/>
              <a:gd name="f6" fmla="*/ f0 1 21600"/>
              <a:gd name="f7" fmla="*/ f1 1 21600"/>
              <a:gd name="f8" fmla="*/ 2540 f6 1"/>
              <a:gd name="f9" fmla="*/ 19060 f6 1"/>
              <a:gd name="f10" fmla="*/ 21600 f7 1"/>
              <a:gd name="f11" fmla="*/ 0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" t="f11" r="f9" b="f10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  <a:path w="21600" h="21600">
                <a:moveTo>
                  <a:pt x="f4" y="f2"/>
                </a:moveTo>
                <a:lnTo>
                  <a:pt x="f4" y="f3"/>
                </a:lnTo>
              </a:path>
              <a:path w="21600" h="21600">
                <a:moveTo>
                  <a:pt x="f5" y="f2"/>
                </a:moveTo>
                <a:lnTo>
                  <a:pt x="f5" y="f3"/>
                </a:lnTo>
              </a:path>
            </a:pathLst>
          </a:cu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JTA</a:t>
            </a: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CD194CDF-219A-4D6C-B4DD-6CB9CCF6A245}"/>
              </a:ext>
            </a:extLst>
          </p:cNvPr>
          <p:cNvSpPr/>
          <p:nvPr/>
        </p:nvSpPr>
        <p:spPr>
          <a:xfrm flipH="1">
            <a:off x="2466469" y="4820025"/>
            <a:ext cx="1180440" cy="13680"/>
          </a:xfrm>
          <a:prstGeom prst="line">
            <a:avLst/>
          </a:prstGeom>
          <a:noFill/>
          <a:ln w="12600">
            <a:solidFill>
              <a:srgbClr val="8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AutoShape 24">
            <a:extLst>
              <a:ext uri="{FF2B5EF4-FFF2-40B4-BE49-F238E27FC236}">
                <a16:creationId xmlns:a16="http://schemas.microsoft.com/office/drawing/2014/main" id="{9FF41AB0-C293-4DD4-9010-774748E7DE83}"/>
              </a:ext>
            </a:extLst>
          </p:cNvPr>
          <p:cNvSpPr/>
          <p:nvPr/>
        </p:nvSpPr>
        <p:spPr>
          <a:xfrm>
            <a:off x="1663889" y="1063500"/>
            <a:ext cx="6455519" cy="1144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BA8556A5-F12A-48D0-AB81-674476A1D12C}"/>
              </a:ext>
            </a:extLst>
          </p:cNvPr>
          <p:cNvGrpSpPr/>
          <p:nvPr/>
        </p:nvGrpSpPr>
        <p:grpSpPr>
          <a:xfrm>
            <a:off x="194729" y="1164660"/>
            <a:ext cx="1790640" cy="380880"/>
            <a:chOff x="294120" y="1436400"/>
            <a:chExt cx="1790640" cy="380880"/>
          </a:xfrm>
        </p:grpSpPr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1B157AC9-395E-4070-8AF4-B4176B7C0511}"/>
                </a:ext>
              </a:extLst>
            </p:cNvPr>
            <p:cNvSpPr/>
            <p:nvPr/>
          </p:nvSpPr>
          <p:spPr>
            <a:xfrm>
              <a:off x="294120" y="1436400"/>
              <a:ext cx="1355156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invoke(input)</a:t>
              </a:r>
            </a:p>
          </p:txBody>
        </p:sp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A93D8E07-B670-4841-A532-D04CEF89E98D}"/>
                </a:ext>
              </a:extLst>
            </p:cNvPr>
            <p:cNvSpPr/>
            <p:nvPr/>
          </p:nvSpPr>
          <p:spPr>
            <a:xfrm>
              <a:off x="597600" y="1817280"/>
              <a:ext cx="14871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36" name="Group 9">
            <a:extLst>
              <a:ext uri="{FF2B5EF4-FFF2-40B4-BE49-F238E27FC236}">
                <a16:creationId xmlns:a16="http://schemas.microsoft.com/office/drawing/2014/main" id="{CE738628-A4B1-4F49-BF51-8EF0A816C4F6}"/>
              </a:ext>
            </a:extLst>
          </p:cNvPr>
          <p:cNvGrpSpPr/>
          <p:nvPr/>
        </p:nvGrpSpPr>
        <p:grpSpPr>
          <a:xfrm>
            <a:off x="1985009" y="1240620"/>
            <a:ext cx="2514600" cy="793440"/>
            <a:chOff x="2084400" y="1512360"/>
            <a:chExt cx="2514600" cy="793440"/>
          </a:xfrm>
        </p:grpSpPr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652764E6-EE4B-4DCE-A61A-706D362B3780}"/>
                </a:ext>
              </a:extLst>
            </p:cNvPr>
            <p:cNvSpPr/>
            <p:nvPr/>
          </p:nvSpPr>
          <p:spPr>
            <a:xfrm>
              <a:off x="2084400" y="1512360"/>
              <a:ext cx="2514600" cy="79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81D220AD-ACF8-4142-B0B6-FE52E3DB8B7C}"/>
                </a:ext>
              </a:extLst>
            </p:cNvPr>
            <p:cNvSpPr/>
            <p:nvPr/>
          </p:nvSpPr>
          <p:spPr>
            <a:xfrm>
              <a:off x="2084400" y="1584720"/>
              <a:ext cx="2514600" cy="5869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Spring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TransactionInterceptor</a:t>
              </a:r>
            </a:p>
          </p:txBody>
        </p:sp>
      </p:grpSp>
      <p:sp>
        <p:nvSpPr>
          <p:cNvPr id="39" name="Line 15">
            <a:extLst>
              <a:ext uri="{FF2B5EF4-FFF2-40B4-BE49-F238E27FC236}">
                <a16:creationId xmlns:a16="http://schemas.microsoft.com/office/drawing/2014/main" id="{1D1C6BD9-CD30-4B42-A462-605E5CE76DF5}"/>
              </a:ext>
            </a:extLst>
          </p:cNvPr>
          <p:cNvSpPr/>
          <p:nvPr/>
        </p:nvSpPr>
        <p:spPr>
          <a:xfrm>
            <a:off x="4521209" y="1545540"/>
            <a:ext cx="867959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4CE7CCB6-AC6F-4D35-BA84-481C234A7364}"/>
              </a:ext>
            </a:extLst>
          </p:cNvPr>
          <p:cNvSpPr/>
          <p:nvPr/>
        </p:nvSpPr>
        <p:spPr>
          <a:xfrm flipH="1">
            <a:off x="4521209" y="1850460"/>
            <a:ext cx="867959" cy="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6FFD29E0-F478-466D-89A0-A7608357E09C}"/>
              </a:ext>
            </a:extLst>
          </p:cNvPr>
          <p:cNvSpPr/>
          <p:nvPr/>
        </p:nvSpPr>
        <p:spPr>
          <a:xfrm flipH="1" flipV="1">
            <a:off x="468329" y="1837860"/>
            <a:ext cx="1516680" cy="1260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AB54727F-27AF-44FE-AC77-7AA6B290CEEA}"/>
              </a:ext>
            </a:extLst>
          </p:cNvPr>
          <p:cNvSpPr/>
          <p:nvPr/>
        </p:nvSpPr>
        <p:spPr>
          <a:xfrm>
            <a:off x="5620649" y="750660"/>
            <a:ext cx="2205719" cy="3407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FF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AOP Proxy</a:t>
            </a:r>
          </a:p>
        </p:txBody>
      </p: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C31CE80C-5EC1-4D7C-B787-AC687F3BF7D4}"/>
              </a:ext>
            </a:extLst>
          </p:cNvPr>
          <p:cNvSpPr/>
          <p:nvPr/>
        </p:nvSpPr>
        <p:spPr>
          <a:xfrm flipH="1">
            <a:off x="1528169" y="2025780"/>
            <a:ext cx="325800" cy="233280"/>
          </a:xfrm>
          <a:prstGeom prst="line">
            <a:avLst/>
          </a:prstGeom>
          <a:noFill/>
          <a:ln w="0">
            <a:solidFill>
              <a:srgbClr val="80000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95658C88-A0E5-4018-8ABA-B2E1324AA963}"/>
              </a:ext>
            </a:extLst>
          </p:cNvPr>
          <p:cNvGrpSpPr/>
          <p:nvPr/>
        </p:nvGrpSpPr>
        <p:grpSpPr>
          <a:xfrm>
            <a:off x="1291289" y="3056459"/>
            <a:ext cx="2514600" cy="769680"/>
            <a:chOff x="1390680" y="3328199"/>
            <a:chExt cx="2514600" cy="769680"/>
          </a:xfrm>
        </p:grpSpPr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7598D4EE-C66F-4F0B-B8B4-868641E4EC03}"/>
                </a:ext>
              </a:extLst>
            </p:cNvPr>
            <p:cNvSpPr/>
            <p:nvPr/>
          </p:nvSpPr>
          <p:spPr>
            <a:xfrm>
              <a:off x="1390680" y="3328199"/>
              <a:ext cx="2514600" cy="769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A560B9C4-A3EA-4A72-979D-F91A6CED3329}"/>
                </a:ext>
              </a:extLst>
            </p:cNvPr>
            <p:cNvSpPr/>
            <p:nvPr/>
          </p:nvSpPr>
          <p:spPr>
            <a:xfrm>
              <a:off x="1390680" y="3398400"/>
              <a:ext cx="2514600" cy="5869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JtaTransaction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Manager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C3A3F22-2D79-4DE9-8F9D-CBEAFB32BF02}"/>
              </a:ext>
            </a:extLst>
          </p:cNvPr>
          <p:cNvSpPr txBox="1"/>
          <p:nvPr/>
        </p:nvSpPr>
        <p:spPr>
          <a:xfrm>
            <a:off x="5795551" y="2268780"/>
            <a:ext cx="1004098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 order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C6B4F1-8F29-4EF0-B201-0CD2142B1FEC}"/>
              </a:ext>
            </a:extLst>
          </p:cNvPr>
          <p:cNvSpPr txBox="1"/>
          <p:nvPr/>
        </p:nvSpPr>
        <p:spPr>
          <a:xfrm>
            <a:off x="152501" y="1969620"/>
            <a:ext cx="1457748" cy="8295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proxy handles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transaction</a:t>
            </a:r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43E53A54-915F-4DB0-9AE4-A550CAD7C20A}"/>
              </a:ext>
            </a:extLst>
          </p:cNvPr>
          <p:cNvSpPr/>
          <p:nvPr/>
        </p:nvSpPr>
        <p:spPr>
          <a:xfrm>
            <a:off x="6800729" y="1961340"/>
            <a:ext cx="9360" cy="120275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50" name="Group 3">
            <a:extLst>
              <a:ext uri="{FF2B5EF4-FFF2-40B4-BE49-F238E27FC236}">
                <a16:creationId xmlns:a16="http://schemas.microsoft.com/office/drawing/2014/main" id="{172B57C7-BC03-4EBD-B463-9E91EC6B8059}"/>
              </a:ext>
            </a:extLst>
          </p:cNvPr>
          <p:cNvGrpSpPr/>
          <p:nvPr/>
        </p:nvGrpSpPr>
        <p:grpSpPr>
          <a:xfrm>
            <a:off x="5389168" y="1240620"/>
            <a:ext cx="2491200" cy="789119"/>
            <a:chOff x="5488559" y="1512360"/>
            <a:chExt cx="2491200" cy="789119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14B52B5A-613D-42A4-98C3-41673CAD7AF5}"/>
                </a:ext>
              </a:extLst>
            </p:cNvPr>
            <p:cNvSpPr/>
            <p:nvPr/>
          </p:nvSpPr>
          <p:spPr>
            <a:xfrm>
              <a:off x="5488559" y="1512360"/>
              <a:ext cx="2491200" cy="789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FCB81468-74AB-4CAA-B43C-50E50450370A}"/>
                </a:ext>
              </a:extLst>
            </p:cNvPr>
            <p:cNvSpPr/>
            <p:nvPr/>
          </p:nvSpPr>
          <p:spPr>
            <a:xfrm>
              <a:off x="5488559" y="1727640"/>
              <a:ext cx="2491200" cy="3407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CustomerServiceImpl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91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Data</a:t>
            </a:r>
            <a:endParaRPr lang="e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FB67DF-296B-469B-964B-F320DA0CD814}"/>
              </a:ext>
            </a:extLst>
          </p:cNvPr>
          <p:cNvGrpSpPr/>
          <p:nvPr/>
        </p:nvGrpSpPr>
        <p:grpSpPr>
          <a:xfrm>
            <a:off x="1943310" y="1301431"/>
            <a:ext cx="3938400" cy="746640"/>
            <a:chOff x="1843919" y="2802240"/>
            <a:chExt cx="3938400" cy="7466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05E9EA3-35F1-44E3-BAE6-72E1A1BCE53F}"/>
                </a:ext>
              </a:extLst>
            </p:cNvPr>
            <p:cNvSpPr/>
            <p:nvPr/>
          </p:nvSpPr>
          <p:spPr>
            <a:xfrm>
              <a:off x="1843919" y="2802240"/>
              <a:ext cx="3938400" cy="74664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32028-F77E-4A23-A613-339AF84B1C71}"/>
                </a:ext>
              </a:extLst>
            </p:cNvPr>
            <p:cNvSpPr txBox="1"/>
            <p:nvPr/>
          </p:nvSpPr>
          <p:spPr>
            <a:xfrm>
              <a:off x="2398680" y="2878200"/>
              <a:ext cx="2828880" cy="597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32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Spring Data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7B60C-136D-40EC-8085-DC8D97178A23}"/>
              </a:ext>
            </a:extLst>
          </p:cNvPr>
          <p:cNvSpPr/>
          <p:nvPr/>
        </p:nvSpPr>
        <p:spPr>
          <a:xfrm>
            <a:off x="1900111" y="22777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21F87-753D-49DB-A76A-A7B021C92DB8}"/>
              </a:ext>
            </a:extLst>
          </p:cNvPr>
          <p:cNvSpPr txBox="1"/>
          <p:nvPr/>
        </p:nvSpPr>
        <p:spPr>
          <a:xfrm>
            <a:off x="1995871" y="2349391"/>
            <a:ext cx="1076759" cy="36467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JPA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856BAA-51DA-4ADE-A3FC-3B5FE218450B}"/>
              </a:ext>
            </a:extLst>
          </p:cNvPr>
          <p:cNvSpPr/>
          <p:nvPr/>
        </p:nvSpPr>
        <p:spPr>
          <a:xfrm>
            <a:off x="3326791" y="2277391"/>
            <a:ext cx="126828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063A4-3346-4BF2-9FB3-FCB5164E5D54}"/>
              </a:ext>
            </a:extLst>
          </p:cNvPr>
          <p:cNvSpPr txBox="1"/>
          <p:nvPr/>
        </p:nvSpPr>
        <p:spPr>
          <a:xfrm>
            <a:off x="3339031" y="2349030"/>
            <a:ext cx="1216800" cy="639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Pivotal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Gemfire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A9C1EF-89ED-48C3-AE6A-6B15933F9D0A}"/>
              </a:ext>
            </a:extLst>
          </p:cNvPr>
          <p:cNvSpPr/>
          <p:nvPr/>
        </p:nvSpPr>
        <p:spPr>
          <a:xfrm>
            <a:off x="4689391" y="2277031"/>
            <a:ext cx="134064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3E96B-8D2D-479B-8DFE-38AFBCDAC570}"/>
              </a:ext>
            </a:extLst>
          </p:cNvPr>
          <p:cNvSpPr txBox="1"/>
          <p:nvPr/>
        </p:nvSpPr>
        <p:spPr>
          <a:xfrm>
            <a:off x="4700551" y="2339670"/>
            <a:ext cx="1311480" cy="36467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MongoDB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832641-75EF-4841-881B-F413ADDA2557}"/>
              </a:ext>
            </a:extLst>
          </p:cNvPr>
          <p:cNvSpPr/>
          <p:nvPr/>
        </p:nvSpPr>
        <p:spPr>
          <a:xfrm>
            <a:off x="1900111" y="2948791"/>
            <a:ext cx="126828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508D9-D3D6-4AA2-B7BB-93C4C8526EB4}"/>
              </a:ext>
            </a:extLst>
          </p:cNvPr>
          <p:cNvSpPr txBox="1"/>
          <p:nvPr/>
        </p:nvSpPr>
        <p:spPr>
          <a:xfrm>
            <a:off x="1922790" y="3027991"/>
            <a:ext cx="1222920" cy="639000"/>
          </a:xfrm>
          <a:prstGeom prst="rect">
            <a:avLst/>
          </a:prstGeom>
          <a:solidFill>
            <a:srgbClr val="FFD32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Apache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Hadoop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E56850-142D-41F8-832C-9BA57ABDC8DA}"/>
              </a:ext>
            </a:extLst>
          </p:cNvPr>
          <p:cNvSpPr/>
          <p:nvPr/>
        </p:nvSpPr>
        <p:spPr>
          <a:xfrm>
            <a:off x="3325711" y="317667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ECF0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7DBFE-9039-42FA-8E26-D910B0BD21E1}"/>
              </a:ext>
            </a:extLst>
          </p:cNvPr>
          <p:cNvSpPr txBox="1"/>
          <p:nvPr/>
        </p:nvSpPr>
        <p:spPr>
          <a:xfrm>
            <a:off x="3401311" y="3248311"/>
            <a:ext cx="1120680" cy="364679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Solr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F95794-1825-428D-A5D1-F7311393AB22}"/>
              </a:ext>
            </a:extLst>
          </p:cNvPr>
          <p:cNvSpPr/>
          <p:nvPr/>
        </p:nvSpPr>
        <p:spPr>
          <a:xfrm>
            <a:off x="4727191" y="2925031"/>
            <a:ext cx="134064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FF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020BA-9CD0-4AC4-8295-77833ABA128F}"/>
              </a:ext>
            </a:extLst>
          </p:cNvPr>
          <p:cNvSpPr txBox="1"/>
          <p:nvPr/>
        </p:nvSpPr>
        <p:spPr>
          <a:xfrm>
            <a:off x="4747711" y="2997391"/>
            <a:ext cx="127908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JDBC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extensions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BFE846-E6B6-40DF-89C6-4487488807F4}"/>
              </a:ext>
            </a:extLst>
          </p:cNvPr>
          <p:cNvSpPr/>
          <p:nvPr/>
        </p:nvSpPr>
        <p:spPr>
          <a:xfrm>
            <a:off x="4707031" y="3868951"/>
            <a:ext cx="134136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8B8D5-263C-469E-9EB6-AE4F7B90F2E3}"/>
              </a:ext>
            </a:extLst>
          </p:cNvPr>
          <p:cNvSpPr txBox="1"/>
          <p:nvPr/>
        </p:nvSpPr>
        <p:spPr>
          <a:xfrm>
            <a:off x="4718191" y="3923311"/>
            <a:ext cx="1311480" cy="364679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And more ...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8F9568C-B7CF-4355-B6A7-1FE63169C206}"/>
              </a:ext>
            </a:extLst>
          </p:cNvPr>
          <p:cNvSpPr/>
          <p:nvPr/>
        </p:nvSpPr>
        <p:spPr>
          <a:xfrm>
            <a:off x="6179791" y="1281991"/>
            <a:ext cx="189720" cy="81972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DA6AC-8F92-4C80-A126-B23E9E014BE3}"/>
              </a:ext>
            </a:extLst>
          </p:cNvPr>
          <p:cNvSpPr txBox="1"/>
          <p:nvPr/>
        </p:nvSpPr>
        <p:spPr>
          <a:xfrm>
            <a:off x="6491551" y="1503751"/>
            <a:ext cx="188352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Core project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B4724F-9E5C-44AF-9A9E-2884BFB49C78}"/>
              </a:ext>
            </a:extLst>
          </p:cNvPr>
          <p:cNvSpPr/>
          <p:nvPr/>
        </p:nvSpPr>
        <p:spPr>
          <a:xfrm>
            <a:off x="6179431" y="2224111"/>
            <a:ext cx="204480" cy="2159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C32E0-3114-4D99-B47F-E8B2F0718F9C}"/>
              </a:ext>
            </a:extLst>
          </p:cNvPr>
          <p:cNvSpPr txBox="1"/>
          <p:nvPr/>
        </p:nvSpPr>
        <p:spPr>
          <a:xfrm>
            <a:off x="6491551" y="3124111"/>
            <a:ext cx="188352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Sub-projects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2D53E4-398D-4AEE-A64F-14A259A13D63}"/>
              </a:ext>
            </a:extLst>
          </p:cNvPr>
          <p:cNvSpPr/>
          <p:nvPr/>
        </p:nvSpPr>
        <p:spPr>
          <a:xfrm>
            <a:off x="1900111" y="38689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A39815-1058-4F31-8EBD-213835950848}"/>
              </a:ext>
            </a:extLst>
          </p:cNvPr>
          <p:cNvSpPr txBox="1"/>
          <p:nvPr/>
        </p:nvSpPr>
        <p:spPr>
          <a:xfrm>
            <a:off x="1973911" y="3923311"/>
            <a:ext cx="1120680" cy="3646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Neo4j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2C2CF5-C0D0-487B-AF0C-9122673DFE2A}"/>
              </a:ext>
            </a:extLst>
          </p:cNvPr>
          <p:cNvSpPr/>
          <p:nvPr/>
        </p:nvSpPr>
        <p:spPr>
          <a:xfrm>
            <a:off x="3325351" y="38689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27C3A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763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Instant repository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C59F44-F772-4F27-A8D1-A80E36D6F8FF}"/>
              </a:ext>
            </a:extLst>
          </p:cNvPr>
          <p:cNvSpPr txBox="1">
            <a:spLocks/>
          </p:cNvSpPr>
          <p:nvPr/>
        </p:nvSpPr>
        <p:spPr>
          <a:xfrm>
            <a:off x="457200" y="880825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b="1" dirty="0"/>
              <a:t>Step 1: </a:t>
            </a:r>
            <a:r>
              <a:rPr lang="en-US" sz="2000" dirty="0"/>
              <a:t>Annotate domain class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/>
              <a:t>define keys &amp; enable persistence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b="1" dirty="0"/>
              <a:t>Step 2</a:t>
            </a:r>
            <a:r>
              <a:rPr lang="en-US" sz="2000" dirty="0"/>
              <a:t>: Define your repository as an interface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will implement it at run-time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Scans for interfaces extending Spring's</a:t>
            </a:r>
            <a:br>
              <a:rPr lang="en-US" sz="2000" dirty="0"/>
            </a:br>
            <a:r>
              <a:rPr lang="en-US" sz="2000" dirty="0"/>
              <a:t>        Repository&lt;T, K&gt;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CRUD methods auto-generated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Paging, custom queries and sorting supported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Variations exist for most Spring Data sub-projects</a:t>
            </a:r>
          </a:p>
        </p:txBody>
      </p:sp>
    </p:spTree>
    <p:extLst>
      <p:ext uri="{BB962C8B-B14F-4D97-AF65-F5344CB8AC3E}">
        <p14:creationId xmlns:p14="http://schemas.microsoft.com/office/powerpoint/2010/main" val="2697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JPA – An intro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01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The Java Persistence API is designed for operating on domain objects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Defined as POJO entities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No special interface required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Replaces previous persistence mechanisms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EJB Entity Beans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Java Data Objects (JDO)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 common API for object-relational mapping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Derived from experience with existing products such as </a:t>
            </a:r>
            <a:r>
              <a:rPr lang="en-US" sz="2000" dirty="0" err="1"/>
              <a:t>JBoss</a:t>
            </a:r>
            <a:r>
              <a:rPr lang="en-US" sz="2000" dirty="0"/>
              <a:t> Hibernate and Oracle TopLink (now </a:t>
            </a:r>
            <a:r>
              <a:rPr lang="en-US" sz="2000" dirty="0" err="1"/>
              <a:t>EclipseLink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CRUD repository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2E411C-80F8-4A55-9E75-E96D4A17C520}"/>
              </a:ext>
            </a:extLst>
          </p:cNvPr>
          <p:cNvSpPr/>
          <p:nvPr/>
        </p:nvSpPr>
        <p:spPr>
          <a:xfrm>
            <a:off x="384980" y="1180237"/>
            <a:ext cx="8151840" cy="3712680"/>
          </a:xfrm>
          <a:custGeom>
            <a:avLst>
              <a:gd name="f0" fmla="val 1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126000" rIns="90000" bIns="126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interface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CrudRepository&lt;T, ID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Serializable&gt;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Repository&lt;T, ID&gt;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&lt;S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T&gt; save(S entity);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&lt;S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T&gt; Iterable&lt;S&gt; save(Iterable&lt;S&gt; entities);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T findOne(ID 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Iterable&lt;T&gt; findAll();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delete(ID 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delete(T entity);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deleteAll();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75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Defining JPA repository</a:t>
            </a:r>
            <a:endParaRPr lang="e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A0604-9AD1-42C1-B058-D2C38F3E1AB5}"/>
              </a:ext>
            </a:extLst>
          </p:cNvPr>
          <p:cNvSpPr/>
          <p:nvPr/>
        </p:nvSpPr>
        <p:spPr>
          <a:xfrm>
            <a:off x="349920" y="1381320"/>
            <a:ext cx="8444160" cy="2844360"/>
          </a:xfrm>
          <a:custGeom>
            <a:avLst>
              <a:gd name="f0" fmla="val 1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interface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CustomerRepository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CrudRepository&lt;Customer, Long&gt;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   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findFirstByEmail(String someEmail);    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355E00"/>
                </a:solidFill>
                <a:latin typeface="Arial" pitchFamily="34"/>
                <a:ea typeface="Arial" pitchFamily="34"/>
                <a:cs typeface="Arial" pitchFamily="34"/>
              </a:rPr>
              <a:t>// No &lt;Op&gt; for Equals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List&lt;Customer&gt; findByOrderDateLessThan(Date someDate);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List&lt;Customer&gt;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findByOrderDateBetween(Date d1, Date d2);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Monaco" pitchFamily="49"/>
                <a:cs typeface="Monaco" pitchFamily="49"/>
              </a:rPr>
              <a:t>@Query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“SELECT c FROM Customer c WHERE c.email NOT LIKE '%@%'”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List&lt;Customer&gt; findInvalidEmails();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8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Enable JPA repository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6A2C94-9718-4172-BB6F-599DA41A9CB3}"/>
              </a:ext>
            </a:extLst>
          </p:cNvPr>
          <p:cNvSpPr/>
          <p:nvPr/>
        </p:nvSpPr>
        <p:spPr>
          <a:xfrm>
            <a:off x="662580" y="2061642"/>
            <a:ext cx="779796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onaco" pitchFamily="49"/>
                <a:cs typeface="Monaco" pitchFamily="49"/>
              </a:rPr>
              <a:t>&lt;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3F7F7F"/>
                </a:solidFill>
                <a:latin typeface="Arial" pitchFamily="34"/>
                <a:ea typeface="Monaco" pitchFamily="49"/>
                <a:cs typeface="Monaco" pitchFamily="49"/>
              </a:rPr>
              <a:t>jpa:repositories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Monaco" pitchFamily="49"/>
                <a:cs typeface="Monaco" pitchFamily="49"/>
              </a:rPr>
              <a:t>base-package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=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2000" b="0" i="1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com.acme.repository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onaco" pitchFamily="49"/>
                <a:cs typeface="Monaco" pitchFamily="49"/>
              </a:rPr>
              <a:t>/&gt;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6BBA9-17CF-44BA-8B9F-1DFCE8CC19E1}"/>
              </a:ext>
            </a:extLst>
          </p:cNvPr>
          <p:cNvSpPr txBox="1"/>
          <p:nvPr/>
        </p:nvSpPr>
        <p:spPr>
          <a:xfrm>
            <a:off x="662580" y="910628"/>
            <a:ext cx="7818840" cy="1070999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@EnableJpaRepositories(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Monaco" pitchFamily="49"/>
                <a:cs typeface="Monaco" pitchFamily="49"/>
              </a:rPr>
              <a:t>basePackages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"com.acme.repository")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CustomerConfig { … }</a:t>
            </a:r>
          </a:p>
        </p:txBody>
      </p:sp>
    </p:spTree>
    <p:extLst>
      <p:ext uri="{BB962C8B-B14F-4D97-AF65-F5344CB8AC3E}">
        <p14:creationId xmlns:p14="http://schemas.microsoft.com/office/powerpoint/2010/main" val="1057823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ED7BF-D043-435C-8726-CEAF48E3E09C}"/>
              </a:ext>
            </a:extLst>
          </p:cNvPr>
          <p:cNvSpPr txBox="1"/>
          <p:nvPr/>
        </p:nvSpPr>
        <p:spPr>
          <a:xfrm>
            <a:off x="1169091" y="1063500"/>
            <a:ext cx="6985079" cy="3656520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@EnableJpaRepositories(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Monaco" pitchFamily="49"/>
                <a:cs typeface="Monaco" pitchFamily="49"/>
              </a:rPr>
              <a:t>basePackages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"com.acme.repository")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808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Monaco" pitchFamily="49"/>
                <a:cs typeface="Monaco" pitchFamily="49"/>
              </a:rPr>
              <a:t>    @Autowired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CustomerRepository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customerRepository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CustomerService customerService()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r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eturn new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CustomerService(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customerRepository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00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Persistent unit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Describes a group of persistent classes (entities)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Defines provider(s)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Defines transactional types (local vs JTA)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Multiple Units per application are allowed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Defined by the file: 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 manager and factory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418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EntityManager</a:t>
            </a:r>
            <a:endParaRPr lang="en-US" sz="2000" b="1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Manages a unit of work and persistent objects therein: the </a:t>
            </a:r>
            <a:r>
              <a:rPr lang="en-US" sz="2000" dirty="0" err="1"/>
              <a:t>PersistenceContext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Lifecycle often bound to a Transaction (usually container-managed)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EntityManagerFactory</a:t>
            </a:r>
            <a:endParaRPr lang="en-US" sz="2000" b="1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thread-safe, shareable object that represents a single data source / persistence unit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Provides access to new application-managed </a:t>
            </a:r>
            <a:r>
              <a:rPr lang="en-US" sz="2000" dirty="0" err="1"/>
              <a:t>EntityManagers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 manager and factory integration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C6E3A-538A-46BD-A28E-DEC6BABB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99605" y="893700"/>
            <a:ext cx="5867279" cy="42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57DF70-5359-47E6-B804-F673BC99A64D}"/>
              </a:ext>
            </a:extLst>
          </p:cNvPr>
          <p:cNvSpPr/>
          <p:nvPr/>
        </p:nvSpPr>
        <p:spPr>
          <a:xfrm>
            <a:off x="416285" y="1060380"/>
            <a:ext cx="1265759" cy="9576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Manager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02F41-671C-4B9B-83CB-EC98A11FF8C7}"/>
              </a:ext>
            </a:extLst>
          </p:cNvPr>
          <p:cNvSpPr txBox="1"/>
          <p:nvPr/>
        </p:nvSpPr>
        <p:spPr>
          <a:xfrm>
            <a:off x="1721645" y="1520820"/>
            <a:ext cx="846719" cy="333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292711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JPA Providers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433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Several major implementations of JPA spec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Hibernate </a:t>
            </a:r>
            <a:r>
              <a:rPr lang="en-US" sz="2000" dirty="0" err="1"/>
              <a:t>EntityManager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inside </a:t>
            </a:r>
            <a:r>
              <a:rPr lang="en-US" sz="2000" dirty="0" err="1"/>
              <a:t>JBoss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EclipseLink</a:t>
            </a:r>
            <a:r>
              <a:rPr lang="en-US" sz="2000" dirty="0"/>
              <a:t> (RI)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inside Glassfish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Apache </a:t>
            </a:r>
            <a:r>
              <a:rPr lang="en-US" sz="2000" dirty="0" err="1"/>
              <a:t>OpenJPA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by Oracle WebLogic and IBM </a:t>
            </a:r>
            <a:r>
              <a:rPr lang="en-US" sz="2000" dirty="0" err="1"/>
              <a:t>Websphere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Data Nucleus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by Google App Engine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Can all be used without application server as well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Independent part of EJB 3 spec</a:t>
            </a:r>
          </a:p>
        </p:txBody>
      </p:sp>
    </p:spTree>
    <p:extLst>
      <p:ext uri="{BB962C8B-B14F-4D97-AF65-F5344CB8AC3E}">
        <p14:creationId xmlns:p14="http://schemas.microsoft.com/office/powerpoint/2010/main" val="34760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JPA Providers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1954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Hibernate adds JPA support through an additional library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The Hibernate </a:t>
            </a:r>
            <a:r>
              <a:rPr lang="en-US" sz="2000" dirty="0" err="1"/>
              <a:t>EntityManager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Hibernate sessions used behind JPA interfaces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Custom annotations for Hibernate specific extensions not covered by JPA</a:t>
            </a:r>
          </a:p>
        </p:txBody>
      </p:sp>
    </p:spTree>
    <p:extLst>
      <p:ext uri="{BB962C8B-B14F-4D97-AF65-F5344CB8AC3E}">
        <p14:creationId xmlns:p14="http://schemas.microsoft.com/office/powerpoint/2010/main" val="26133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JPA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27237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JPA requires metadata for mapping classes/fields to database tables/columns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Usually provided as annotations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XML mappings also supported (orm.xml)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Intended for overrides only – not shown here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JPA metadata relies on defaults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No need to provide metadata for the obvious</a:t>
            </a:r>
          </a:p>
        </p:txBody>
      </p:sp>
    </p:spTree>
    <p:extLst>
      <p:ext uri="{BB962C8B-B14F-4D97-AF65-F5344CB8AC3E}">
        <p14:creationId xmlns:p14="http://schemas.microsoft.com/office/powerpoint/2010/main" val="275327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7D8EE8-4DD7-46F6-AC88-3FCC761918BA}"/>
              </a:ext>
            </a:extLst>
          </p:cNvPr>
          <p:cNvSpPr txBox="1">
            <a:spLocks/>
          </p:cNvSpPr>
          <p:nvPr/>
        </p:nvSpPr>
        <p:spPr>
          <a:xfrm>
            <a:off x="1453273" y="819297"/>
            <a:ext cx="5246640" cy="429156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@Entity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@Table(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 </a:t>
            </a:r>
            <a:r>
              <a:rPr lang="en-US" sz="1800" dirty="0">
                <a:solidFill>
                  <a:srgbClr val="0000C0"/>
                </a:solidFill>
              </a:rPr>
              <a:t>“T_CUSTOMER”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>
                <a:solidFill>
                  <a:srgbClr val="7F0055"/>
                </a:solidFill>
              </a:rPr>
              <a:t>public class</a:t>
            </a:r>
            <a:r>
              <a:rPr lang="en-US" sz="1800" dirty="0"/>
              <a:t> Customer {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@Id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    @Column(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</a:t>
            </a:r>
            <a:r>
              <a:rPr lang="en-US" sz="1800" dirty="0">
                <a:solidFill>
                  <a:srgbClr val="0000C0"/>
                </a:solidFill>
              </a:rPr>
              <a:t>“</a:t>
            </a:r>
            <a:r>
              <a:rPr lang="en-US" sz="1800" dirty="0" err="1">
                <a:solidFill>
                  <a:srgbClr val="0000C0"/>
                </a:solidFill>
              </a:rPr>
              <a:t>cust_id</a:t>
            </a:r>
            <a:r>
              <a:rPr lang="en-US" sz="1800" dirty="0">
                <a:solidFill>
                  <a:srgbClr val="0000C0"/>
                </a:solidFill>
              </a:rPr>
              <a:t>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F0055"/>
                </a:solidFill>
              </a:rPr>
              <a:t>private</a:t>
            </a:r>
            <a:r>
              <a:rPr lang="en-US" sz="1800" dirty="0"/>
              <a:t> Long id;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@Column(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</a:t>
            </a:r>
            <a:r>
              <a:rPr lang="en-US" sz="1800" dirty="0">
                <a:solidFill>
                  <a:srgbClr val="0000C0"/>
                </a:solidFill>
              </a:rPr>
              <a:t>“</a:t>
            </a:r>
            <a:r>
              <a:rPr lang="en-US" sz="1800" dirty="0" err="1">
                <a:solidFill>
                  <a:srgbClr val="0000C0"/>
                </a:solidFill>
              </a:rPr>
              <a:t>first_name</a:t>
            </a:r>
            <a:r>
              <a:rPr lang="en-US" sz="1800" dirty="0">
                <a:solidFill>
                  <a:srgbClr val="0000C0"/>
                </a:solidFill>
              </a:rPr>
              <a:t>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F0055"/>
                </a:solidFill>
              </a:rPr>
              <a:t>private</a:t>
            </a:r>
            <a:r>
              <a:rPr lang="en-US" sz="1800" dirty="0"/>
              <a:t> String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1800" dirty="0">
              <a:cs typeface="Arial" pitchFamily="34"/>
            </a:endParaRP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cs typeface="Arial" pitchFamily="34"/>
              </a:rPr>
              <a:t>    </a:t>
            </a:r>
            <a:r>
              <a:rPr lang="en-US" sz="1800" dirty="0">
                <a:solidFill>
                  <a:srgbClr val="646464"/>
                </a:solidFill>
                <a:latin typeface="Arial" pitchFamily="50"/>
                <a:cs typeface="Arial" pitchFamily="50"/>
              </a:rPr>
              <a:t>@Transient</a:t>
            </a: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cs typeface="Arial" pitchFamily="34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private</a:t>
            </a:r>
            <a:r>
              <a:rPr lang="en-US" sz="1800" dirty="0">
                <a:latin typeface="Arial" pitchFamily="34"/>
                <a:cs typeface="Arial" pitchFamily="34"/>
              </a:rPr>
              <a:t> User </a:t>
            </a:r>
            <a:r>
              <a:rPr lang="en-US" sz="1800" dirty="0" err="1">
                <a:latin typeface="Arial" pitchFamily="34"/>
                <a:cs typeface="Arial" pitchFamily="34"/>
              </a:rPr>
              <a:t>currentUser</a:t>
            </a:r>
            <a:r>
              <a:rPr lang="en-US" sz="1800" dirty="0">
                <a:latin typeface="Arial" pitchFamily="34"/>
                <a:cs typeface="Arial" pitchFamily="34"/>
              </a:rPr>
              <a:t>;</a:t>
            </a: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>
              <a:cs typeface="Arial" pitchFamily="34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270467828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1045</Words>
  <Application>Microsoft Office PowerPoint</Application>
  <PresentationFormat>On-screen Show (16:9)</PresentationFormat>
  <Paragraphs>289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ＭＳ Ｐゴシック</vt:lpstr>
      <vt:lpstr>Varela Round</vt:lpstr>
      <vt:lpstr>Consolas</vt:lpstr>
      <vt:lpstr>Arial</vt:lpstr>
      <vt:lpstr>Monaco</vt:lpstr>
      <vt:lpstr>Iras template</vt:lpstr>
      <vt:lpstr>Spring – JPA</vt:lpstr>
      <vt:lpstr>Spring JPA – An intro</vt:lpstr>
      <vt:lpstr>Persistent unit</vt:lpstr>
      <vt:lpstr>Entity manager and factory</vt:lpstr>
      <vt:lpstr>Entity manager and factory integration</vt:lpstr>
      <vt:lpstr>JPA Providers</vt:lpstr>
      <vt:lpstr>JPA Providers</vt:lpstr>
      <vt:lpstr>JPA</vt:lpstr>
      <vt:lpstr>Entity</vt:lpstr>
      <vt:lpstr>JPA Querying using JPQL</vt:lpstr>
      <vt:lpstr>Creating entity manager factory</vt:lpstr>
      <vt:lpstr>Creating the rest</vt:lpstr>
      <vt:lpstr>EntityManagerFactoryBean configuration</vt:lpstr>
      <vt:lpstr>EntityManager and Factory injection</vt:lpstr>
      <vt:lpstr>EntityManager injection</vt:lpstr>
      <vt:lpstr>Jpa transaction manager and factory</vt:lpstr>
      <vt:lpstr>Overview with JTA</vt:lpstr>
      <vt:lpstr>Spring Data</vt:lpstr>
      <vt:lpstr>Instant repository</vt:lpstr>
      <vt:lpstr>CRUD repository</vt:lpstr>
      <vt:lpstr>Defining JPA repository</vt:lpstr>
      <vt:lpstr>Enable JPA repository</vt:lpstr>
      <vt:lpstr>Configuration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527</cp:revision>
  <dcterms:modified xsi:type="dcterms:W3CDTF">2018-10-10T13:38:44Z</dcterms:modified>
</cp:coreProperties>
</file>