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316" r:id="rId3"/>
    <p:sldId id="325" r:id="rId4"/>
    <p:sldId id="356" r:id="rId5"/>
    <p:sldId id="387" r:id="rId6"/>
    <p:sldId id="388" r:id="rId7"/>
    <p:sldId id="358" r:id="rId8"/>
    <p:sldId id="389" r:id="rId9"/>
    <p:sldId id="384" r:id="rId10"/>
    <p:sldId id="390" r:id="rId11"/>
    <p:sldId id="385" r:id="rId12"/>
    <p:sldId id="391" r:id="rId13"/>
    <p:sldId id="392" r:id="rId14"/>
    <p:sldId id="359" r:id="rId15"/>
    <p:sldId id="360" r:id="rId16"/>
    <p:sldId id="327" r:id="rId17"/>
    <p:sldId id="363" r:id="rId18"/>
    <p:sldId id="361" r:id="rId19"/>
    <p:sldId id="393" r:id="rId20"/>
    <p:sldId id="394" r:id="rId21"/>
    <p:sldId id="395" r:id="rId22"/>
  </p:sldIdLst>
  <p:sldSz cx="9144000" cy="5143500" type="screen16x9"/>
  <p:notesSz cx="6858000" cy="9144000"/>
  <p:embeddedFontLst>
    <p:embeddedFont>
      <p:font typeface="Varela Round" panose="00000500000000000000" charset="-79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ＭＳ Ｐゴシック" panose="020B0600070205080204" pitchFamily="34" charset="-128"/>
      <p:regular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90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1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129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1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380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610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96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504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443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51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409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4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86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15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75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5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35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 Transaction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JTA Transaction code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B38385B-772B-4045-9A3E-25154444601E}"/>
              </a:ext>
            </a:extLst>
          </p:cNvPr>
          <p:cNvSpPr/>
          <p:nvPr/>
        </p:nvSpPr>
        <p:spPr>
          <a:xfrm>
            <a:off x="1047334" y="1141873"/>
            <a:ext cx="659916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UserTransaction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ut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=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(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UserTransaction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InitialContext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        .lookup(“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java:comp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UserTransaction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”);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ut.begin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…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ut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.commit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catch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(Exception e)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333333"/>
                </a:solidFill>
                <a:latin typeface="Arial" pitchFamily="34"/>
                <a:ea typeface="Arial" pitchFamily="34"/>
                <a:cs typeface="Arial" pitchFamily="34"/>
              </a:rPr>
              <a:t>ut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.rollback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...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74049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Transaction management concerns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874656"/>
            <a:ext cx="8229600" cy="45704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Multiple APIs for different local resources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Programatic</a:t>
            </a:r>
            <a:r>
              <a:rPr lang="en-US" sz="2000" dirty="0"/>
              <a:t> transaction demarcation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Typically performed in the repository layer (wrong place)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Usually repeated (cross-cutting concern)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Service layer more appropriate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Multiple data access methods often called within a single transaction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But: don't want data-access code in service-layer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Orthogonal concerns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Transaction demarcation should be independent of transaction implementation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27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Transaction management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874656"/>
            <a:ext cx="8229600" cy="3416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separates transaction demarcation from transaction implementation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Demarcation expressed declaratively via AOP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Programatic</a:t>
            </a:r>
            <a:r>
              <a:rPr lang="en-US" sz="2000" dirty="0"/>
              <a:t> approach also available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PlatformTransactionManager</a:t>
            </a:r>
            <a:r>
              <a:rPr lang="en-US" sz="2000" dirty="0"/>
              <a:t> abstraction hides implementation details.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uses the same API for global vs. local.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Change from local to global is minor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57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Platform Transaction Management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874656"/>
            <a:ext cx="82296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Spring’s </a:t>
            </a:r>
            <a:r>
              <a:rPr lang="en-US" sz="2000" dirty="0" err="1"/>
              <a:t>PlatformTransactionManager</a:t>
            </a:r>
            <a:r>
              <a:rPr lang="en-US" sz="2000" dirty="0"/>
              <a:t> is the base interface for the abstraction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Several implementations are available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DataSourceTransactionManager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HibernateTransactionManager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JpaTransactionManager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JtaTransactionManager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WebLogicJtaTransactionManager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WebSphereUowTransactionManager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235916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PlatformTransactionManager</a:t>
            </a:r>
            <a:r>
              <a:rPr lang="en-MY" dirty="0"/>
              <a:t> usage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18022C4-ED8E-404F-AA82-C35C57BFA634}"/>
              </a:ext>
            </a:extLst>
          </p:cNvPr>
          <p:cNvSpPr/>
          <p:nvPr/>
        </p:nvSpPr>
        <p:spPr>
          <a:xfrm>
            <a:off x="765313" y="880607"/>
            <a:ext cx="7772400" cy="1534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@Bean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 </a:t>
            </a:r>
            <a:r>
              <a:rPr lang="en-US" sz="1600" b="0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PlatformTransactionManager</a:t>
            </a:r>
            <a:endParaRPr lang="en-US" sz="1600" b="0" i="0" u="none" strike="noStrike" kern="120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          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transactionManager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return new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DataSourceTransactionManager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CEA920-BEBB-4567-8E6F-BC3A526A96C1}"/>
              </a:ext>
            </a:extLst>
          </p:cNvPr>
          <p:cNvSpPr/>
          <p:nvPr/>
        </p:nvSpPr>
        <p:spPr>
          <a:xfrm>
            <a:off x="765313" y="2571750"/>
            <a:ext cx="7772400" cy="24326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126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@Bean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kern="1200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PlatformTransactionManager</a:t>
            </a:r>
            <a:r>
              <a:rPr lang="en-US" sz="1600" b="0" i="0" u="none" strike="noStrike" kern="120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transactionManager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return new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JtaTransactionManager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@Bean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@Value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"${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db.jndi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}"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String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jndiName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JndiDataSourceLookup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lookup =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JndiDataSourceLookup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lookup.getDataSource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jndiName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46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Transaction Configuration and usage</a:t>
            </a:r>
            <a:endParaRPr lang="en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580492-A87E-4186-9086-17B3E5555A8C}"/>
              </a:ext>
            </a:extLst>
          </p:cNvPr>
          <p:cNvSpPr/>
          <p:nvPr/>
        </p:nvSpPr>
        <p:spPr>
          <a:xfrm>
            <a:off x="334377" y="876569"/>
            <a:ext cx="8107919" cy="157839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 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RewardNetworkImpl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implements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RewardNetwork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@Transactional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RewardConfirmation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rewardAccountFor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(Dining d)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atomic unit-of-work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6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C20B97-D002-429A-A1C9-3B9F2AB9889C}"/>
              </a:ext>
            </a:extLst>
          </p:cNvPr>
          <p:cNvSpPr/>
          <p:nvPr/>
        </p:nvSpPr>
        <p:spPr>
          <a:xfrm>
            <a:off x="351657" y="2622594"/>
            <a:ext cx="8099279" cy="2189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</a:t>
            </a:r>
            <a:r>
              <a:rPr lang="en-US" sz="1600" b="1" i="0" u="none" strike="noStrike" baseline="0" dirty="0" err="1">
                <a:ln>
                  <a:noFill/>
                </a:ln>
                <a:solidFill>
                  <a:srgbClr val="4C4C4C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EnableTransactionManagement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 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TxnConfig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@Bean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PlatformTransactionManager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transactionManager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ds);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Arial" pitchFamily="34"/>
                <a:cs typeface="Arial" pitchFamily="34"/>
              </a:rPr>
              <a:t>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 new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DataSourceTransactionManager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(ds)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788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Class level and method level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3B647C-2FA7-44BA-A8F3-B86547FC8F69}"/>
              </a:ext>
            </a:extLst>
          </p:cNvPr>
          <p:cNvSpPr/>
          <p:nvPr/>
        </p:nvSpPr>
        <p:spPr>
          <a:xfrm>
            <a:off x="433769" y="1262769"/>
            <a:ext cx="8458200" cy="305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@Transactional(timeout=60)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 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RewardNetworkImpl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implements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RewardNetwork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RewardConfirmation rewardAccountFor(Dining d)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atomic unit-of-work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@Transactional(timeout=45)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RewardConfirmation updateConfirmation(RewardConfirmantion rc)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atomic unit-of-work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13798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Isolation level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READ_UNCOMMITTED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READ_COMMITTED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REPEATABLE_READ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SERIALIZABLE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6D6D108-24A6-46DD-84F1-A785F7768578}"/>
              </a:ext>
            </a:extLst>
          </p:cNvPr>
          <p:cNvSpPr/>
          <p:nvPr/>
        </p:nvSpPr>
        <p:spPr>
          <a:xfrm>
            <a:off x="527631" y="2796323"/>
            <a:ext cx="7747919" cy="1964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Arial" pitchFamily="34"/>
                <a:cs typeface="Arial" pitchFamily="34"/>
              </a:rPr>
              <a:t> class RewardNetworkImpl implements RewardNetwork {</a:t>
            </a: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Arial" pitchFamily="34"/>
                <a:cs typeface="Arial" pitchFamily="34"/>
              </a:rPr>
              <a:t>@Transactional (isolation=Isolation.READ_UNCOMMITTED)</a:t>
            </a: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   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Arial" pitchFamily="34"/>
                <a:cs typeface="Arial" pitchFamily="34"/>
              </a:rPr>
              <a:t> BigDecimal totalRewards(String merchantNumber,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int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Arial" pitchFamily="34"/>
                <a:cs typeface="Arial" pitchFamily="34"/>
              </a:rPr>
              <a:t> year)</a:t>
            </a: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579D1C"/>
                </a:solidFill>
                <a:latin typeface="Arial" pitchFamily="34"/>
                <a:ea typeface="Arial" pitchFamily="34"/>
                <a:cs typeface="Arial" pitchFamily="34"/>
              </a:rPr>
              <a:t>// Calculate total rewards for a restaurant for a whole year</a:t>
            </a: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21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Propagation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DEC6C4-3872-47EF-81A3-D6F042C3D798}"/>
              </a:ext>
            </a:extLst>
          </p:cNvPr>
          <p:cNvSpPr/>
          <p:nvPr/>
        </p:nvSpPr>
        <p:spPr>
          <a:xfrm>
            <a:off x="214732" y="1182690"/>
            <a:ext cx="4598640" cy="2778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 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ClientServiceImpl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	implements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ClientService 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@Autowired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private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AccountService accountService;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@Transactional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void updateClient(Client c)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{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… 	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this.accountService.update(c.getAccounts());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B3D354-C843-44CB-81B2-C6CD309A3E01}"/>
              </a:ext>
            </a:extLst>
          </p:cNvPr>
          <p:cNvSpPr/>
          <p:nvPr/>
        </p:nvSpPr>
        <p:spPr>
          <a:xfrm>
            <a:off x="5029372" y="2138490"/>
            <a:ext cx="4000680" cy="182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 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AccountServiceImpl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	implements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AccountService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{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@Transactional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660066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void update(List &lt;Account&gt; l)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{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// …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62BD06B-4368-4CB3-80BD-DFE1F5B99F9A}"/>
              </a:ext>
            </a:extLst>
          </p:cNvPr>
          <p:cNvSpPr/>
          <p:nvPr/>
        </p:nvSpPr>
        <p:spPr>
          <a:xfrm flipV="1">
            <a:off x="4702312" y="3308572"/>
            <a:ext cx="438120" cy="72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989DDB-CF9E-4097-AB31-A0C6F9309234}"/>
              </a:ext>
            </a:extLst>
          </p:cNvPr>
          <p:cNvSpPr txBox="1">
            <a:spLocks/>
          </p:cNvSpPr>
          <p:nvPr/>
        </p:nvSpPr>
        <p:spPr>
          <a:xfrm>
            <a:off x="214732" y="4080000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What should happen when update is called?</a:t>
            </a:r>
          </a:p>
        </p:txBody>
      </p:sp>
    </p:spTree>
    <p:extLst>
      <p:ext uri="{BB962C8B-B14F-4D97-AF65-F5344CB8AC3E}">
        <p14:creationId xmlns:p14="http://schemas.microsoft.com/office/powerpoint/2010/main" val="204928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Required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REQUIRED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Default value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Execute within a current transaction, create a new one if none exists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B8969A-9822-4D94-B16B-531CE869C0A9}"/>
              </a:ext>
            </a:extLst>
          </p:cNvPr>
          <p:cNvGrpSpPr/>
          <p:nvPr/>
        </p:nvGrpSpPr>
        <p:grpSpPr>
          <a:xfrm>
            <a:off x="2870186" y="2673155"/>
            <a:ext cx="3264480" cy="1436399"/>
            <a:chOff x="2939760" y="3600360"/>
            <a:chExt cx="3264480" cy="1436399"/>
          </a:xfrm>
        </p:grpSpPr>
        <p:sp>
          <p:nvSpPr>
            <p:cNvPr id="5" name="AutoShape 16">
              <a:extLst>
                <a:ext uri="{FF2B5EF4-FFF2-40B4-BE49-F238E27FC236}">
                  <a16:creationId xmlns:a16="http://schemas.microsoft.com/office/drawing/2014/main" id="{F387A1F2-1E27-4B0B-AF5A-5B856002DFB1}"/>
                </a:ext>
              </a:extLst>
            </p:cNvPr>
            <p:cNvSpPr/>
            <p:nvPr/>
          </p:nvSpPr>
          <p:spPr>
            <a:xfrm>
              <a:off x="2939760" y="3636359"/>
              <a:ext cx="3263760" cy="584280"/>
            </a:xfrm>
            <a:custGeom>
              <a:avLst>
                <a:gd name="f0" fmla="val 20290"/>
                <a:gd name="f1" fmla="val 6583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5E49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A07BBEAA-2840-4E7A-AE0E-151E7429060A}"/>
                </a:ext>
              </a:extLst>
            </p:cNvPr>
            <p:cNvSpPr/>
            <p:nvPr/>
          </p:nvSpPr>
          <p:spPr>
            <a:xfrm>
              <a:off x="4448880" y="3600360"/>
              <a:ext cx="4320" cy="622439"/>
            </a:xfrm>
            <a:prstGeom prst="line">
              <a:avLst/>
            </a:prstGeom>
            <a:noFill/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8" name="AutoShape 16">
              <a:extLst>
                <a:ext uri="{FF2B5EF4-FFF2-40B4-BE49-F238E27FC236}">
                  <a16:creationId xmlns:a16="http://schemas.microsoft.com/office/drawing/2014/main" id="{854A4150-B746-41BA-9C04-D70CD67B1ACD}"/>
                </a:ext>
              </a:extLst>
            </p:cNvPr>
            <p:cNvSpPr/>
            <p:nvPr/>
          </p:nvSpPr>
          <p:spPr>
            <a:xfrm>
              <a:off x="4438080" y="4356360"/>
              <a:ext cx="1766160" cy="584280"/>
            </a:xfrm>
            <a:custGeom>
              <a:avLst>
                <a:gd name="f0" fmla="val 19266"/>
                <a:gd name="f1" fmla="val 5799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5E49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8E96F814-0400-47B4-A7ED-20C8E359419C}"/>
                </a:ext>
              </a:extLst>
            </p:cNvPr>
            <p:cNvSpPr/>
            <p:nvPr/>
          </p:nvSpPr>
          <p:spPr>
            <a:xfrm>
              <a:off x="4436280" y="4391640"/>
              <a:ext cx="4320" cy="622440"/>
            </a:xfrm>
            <a:prstGeom prst="line">
              <a:avLst/>
            </a:prstGeom>
            <a:noFill/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4A42BD61-ECD6-42D9-883E-0413C52F13E1}"/>
                </a:ext>
              </a:extLst>
            </p:cNvPr>
            <p:cNvSpPr/>
            <p:nvPr/>
          </p:nvSpPr>
          <p:spPr>
            <a:xfrm>
              <a:off x="2996640" y="4672440"/>
              <a:ext cx="1428840" cy="54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519F0C-BA33-4AE0-B22F-83779B10C8FE}"/>
                </a:ext>
              </a:extLst>
            </p:cNvPr>
            <p:cNvSpPr txBox="1"/>
            <p:nvPr/>
          </p:nvSpPr>
          <p:spPr>
            <a:xfrm>
              <a:off x="3499920" y="3772080"/>
              <a:ext cx="49464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50"/>
                  <a:cs typeface="ＭＳ Ｐゴシック" pitchFamily="50"/>
                </a:rPr>
                <a:t>tx1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4D584D-8E80-4412-9795-198713EA419C}"/>
                </a:ext>
              </a:extLst>
            </p:cNvPr>
            <p:cNvSpPr txBox="1"/>
            <p:nvPr/>
          </p:nvSpPr>
          <p:spPr>
            <a:xfrm>
              <a:off x="5011920" y="3772080"/>
              <a:ext cx="49464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50"/>
                  <a:cs typeface="ＭＳ Ｐゴシック" pitchFamily="50"/>
                </a:rPr>
                <a:t>tx1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15C56C-9543-4A11-9ABF-7F0D2EC26254}"/>
                </a:ext>
              </a:extLst>
            </p:cNvPr>
            <p:cNvSpPr txBox="1"/>
            <p:nvPr/>
          </p:nvSpPr>
          <p:spPr>
            <a:xfrm>
              <a:off x="5011920" y="4456080"/>
              <a:ext cx="49464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50"/>
                  <a:cs typeface="ＭＳ Ｐゴシック" pitchFamily="50"/>
                </a:rPr>
                <a:t>tx1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9BC19E-F930-4743-B1B2-F1CC70D9FBA6}"/>
                </a:ext>
              </a:extLst>
            </p:cNvPr>
            <p:cNvSpPr txBox="1"/>
            <p:nvPr/>
          </p:nvSpPr>
          <p:spPr>
            <a:xfrm>
              <a:off x="3305880" y="4672080"/>
              <a:ext cx="79668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50"/>
                  <a:cs typeface="ＭＳ Ｐゴシック" pitchFamily="50"/>
                </a:rPr>
                <a:t>no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04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What is transaction?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126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 set of tasks which take place as a single, indivisible action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An Atomic, Consistent, Isolated, Durable operation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Acronym: ACID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Requires New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REQUIRES_NEW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Create a new transaction, suspending the current transaction if one exists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BF316B-DD90-4D2E-8B97-1FBFAA642580}"/>
              </a:ext>
            </a:extLst>
          </p:cNvPr>
          <p:cNvGrpSpPr/>
          <p:nvPr/>
        </p:nvGrpSpPr>
        <p:grpSpPr>
          <a:xfrm>
            <a:off x="2807100" y="2678072"/>
            <a:ext cx="3529800" cy="1449000"/>
            <a:chOff x="2807280" y="3493080"/>
            <a:chExt cx="3529800" cy="1449000"/>
          </a:xfrm>
        </p:grpSpPr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DAA6C36C-8E95-4559-BF2F-524194CD0D6C}"/>
                </a:ext>
              </a:extLst>
            </p:cNvPr>
            <p:cNvSpPr/>
            <p:nvPr/>
          </p:nvSpPr>
          <p:spPr>
            <a:xfrm>
              <a:off x="4570560" y="3493080"/>
              <a:ext cx="1766160" cy="584280"/>
            </a:xfrm>
            <a:custGeom>
              <a:avLst>
                <a:gd name="f0" fmla="val 19266"/>
                <a:gd name="f1" fmla="val 5799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5E49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C3ED54E1-15B8-4421-9742-481CA5D845ED}"/>
                </a:ext>
              </a:extLst>
            </p:cNvPr>
            <p:cNvSpPr/>
            <p:nvPr/>
          </p:nvSpPr>
          <p:spPr>
            <a:xfrm>
              <a:off x="4564800" y="3527640"/>
              <a:ext cx="4320" cy="622439"/>
            </a:xfrm>
            <a:prstGeom prst="line">
              <a:avLst/>
            </a:prstGeom>
            <a:noFill/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30EAC002-3EC3-4AED-BABD-9300E975196C}"/>
                </a:ext>
              </a:extLst>
            </p:cNvPr>
            <p:cNvSpPr/>
            <p:nvPr/>
          </p:nvSpPr>
          <p:spPr>
            <a:xfrm flipV="1">
              <a:off x="3046680" y="3778200"/>
              <a:ext cx="1511280" cy="39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9" name="AutoShape 16">
              <a:extLst>
                <a:ext uri="{FF2B5EF4-FFF2-40B4-BE49-F238E27FC236}">
                  <a16:creationId xmlns:a16="http://schemas.microsoft.com/office/drawing/2014/main" id="{34CE929D-2999-4CB6-83C2-4730A72C0D31}"/>
                </a:ext>
              </a:extLst>
            </p:cNvPr>
            <p:cNvSpPr/>
            <p:nvPr/>
          </p:nvSpPr>
          <p:spPr>
            <a:xfrm>
              <a:off x="2807280" y="4357800"/>
              <a:ext cx="1766160" cy="584280"/>
            </a:xfrm>
            <a:custGeom>
              <a:avLst>
                <a:gd name="f0" fmla="val 19266"/>
                <a:gd name="f1" fmla="val 5799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5E493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0" name="AutoShape 16">
              <a:extLst>
                <a:ext uri="{FF2B5EF4-FFF2-40B4-BE49-F238E27FC236}">
                  <a16:creationId xmlns:a16="http://schemas.microsoft.com/office/drawing/2014/main" id="{094FDFA3-12F3-4783-82B1-62CC4FBBD42F}"/>
                </a:ext>
              </a:extLst>
            </p:cNvPr>
            <p:cNvSpPr/>
            <p:nvPr/>
          </p:nvSpPr>
          <p:spPr>
            <a:xfrm>
              <a:off x="4570920" y="4357080"/>
              <a:ext cx="1766160" cy="584280"/>
            </a:xfrm>
            <a:custGeom>
              <a:avLst>
                <a:gd name="f0" fmla="val 19266"/>
                <a:gd name="f1" fmla="val 5799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FFD32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3186DBFB-6E67-4CEA-8242-28345EAE1A66}"/>
                </a:ext>
              </a:extLst>
            </p:cNvPr>
            <p:cNvSpPr/>
            <p:nvPr/>
          </p:nvSpPr>
          <p:spPr>
            <a:xfrm>
              <a:off x="4564800" y="4319640"/>
              <a:ext cx="4320" cy="622439"/>
            </a:xfrm>
            <a:prstGeom prst="line">
              <a:avLst/>
            </a:prstGeom>
            <a:noFill/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1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1541BD-CA37-4511-8B72-B517C0832682}"/>
                </a:ext>
              </a:extLst>
            </p:cNvPr>
            <p:cNvSpPr txBox="1"/>
            <p:nvPr/>
          </p:nvSpPr>
          <p:spPr>
            <a:xfrm>
              <a:off x="3632400" y="4492440"/>
              <a:ext cx="49464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50"/>
                  <a:cs typeface="ＭＳ Ｐゴシック" pitchFamily="50"/>
                </a:rPr>
                <a:t>tx1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A4F79D-CB63-4C00-B6E1-A23A77821E5B}"/>
                </a:ext>
              </a:extLst>
            </p:cNvPr>
            <p:cNvSpPr txBox="1"/>
            <p:nvPr/>
          </p:nvSpPr>
          <p:spPr>
            <a:xfrm>
              <a:off x="5144400" y="4492440"/>
              <a:ext cx="49464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50"/>
                  <a:cs typeface="ＭＳ Ｐゴシック" pitchFamily="50"/>
                </a:rPr>
                <a:t>tx2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2B5AAA-EB7A-4379-A1ED-B6D54FB59E31}"/>
                </a:ext>
              </a:extLst>
            </p:cNvPr>
            <p:cNvSpPr txBox="1"/>
            <p:nvPr/>
          </p:nvSpPr>
          <p:spPr>
            <a:xfrm>
              <a:off x="5144400" y="3592440"/>
              <a:ext cx="49464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50"/>
                  <a:cs typeface="ＭＳ Ｐゴシック" pitchFamily="50"/>
                </a:rPr>
                <a:t>tx1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BF34CE-49A7-4218-96D8-D250EEF2A903}"/>
                </a:ext>
              </a:extLst>
            </p:cNvPr>
            <p:cNvSpPr txBox="1"/>
            <p:nvPr/>
          </p:nvSpPr>
          <p:spPr>
            <a:xfrm>
              <a:off x="3438360" y="3808440"/>
              <a:ext cx="79668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50"/>
                  <a:cs typeface="ＭＳ Ｐゴシック" pitchFamily="50"/>
                </a:rPr>
                <a:t>no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6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Requires New</a:t>
            </a:r>
            <a:endParaRPr lang="en" dirty="0"/>
          </a:p>
        </p:txBody>
      </p:sp>
      <p:graphicFrame>
        <p:nvGraphicFramePr>
          <p:cNvPr id="26" name="Table Placeholder 2">
            <a:extLst>
              <a:ext uri="{FF2B5EF4-FFF2-40B4-BE49-F238E27FC236}">
                <a16:creationId xmlns:a16="http://schemas.microsoft.com/office/drawing/2014/main" id="{D86459F9-D7EB-4800-B2F6-4BD1B7A1A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864168"/>
              </p:ext>
            </p:extLst>
          </p:nvPr>
        </p:nvGraphicFramePr>
        <p:xfrm>
          <a:off x="419400" y="873548"/>
          <a:ext cx="8305200" cy="3827520"/>
        </p:xfrm>
        <a:graphic>
          <a:graphicData uri="http://schemas.openxmlformats.org/drawingml/2006/table">
            <a:tbl>
              <a:tblPr firstRow="1" bandRow="1"/>
              <a:tblGrid>
                <a:gridCol w="2356920">
                  <a:extLst>
                    <a:ext uri="{9D8B030D-6E8A-4147-A177-3AD203B41FA5}">
                      <a16:colId xmlns:a16="http://schemas.microsoft.com/office/drawing/2014/main" val="2420195777"/>
                    </a:ext>
                  </a:extLst>
                </a:gridCol>
                <a:gridCol w="2722320">
                  <a:extLst>
                    <a:ext uri="{9D8B030D-6E8A-4147-A177-3AD203B41FA5}">
                      <a16:colId xmlns:a16="http://schemas.microsoft.com/office/drawing/2014/main" val="4020406479"/>
                    </a:ext>
                  </a:extLst>
                </a:gridCol>
                <a:gridCol w="3225960">
                  <a:extLst>
                    <a:ext uri="{9D8B030D-6E8A-4147-A177-3AD203B41FA5}">
                      <a16:colId xmlns:a16="http://schemas.microsoft.com/office/drawing/2014/main" val="300815673"/>
                    </a:ext>
                  </a:extLst>
                </a:gridCol>
              </a:tblGrid>
              <a:tr h="4046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>
                          <a:ln>
                            <a:noFill/>
                          </a:ln>
                          <a:solidFill>
                            <a:srgbClr val="7E0021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Throw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Use current </a:t>
                      </a:r>
                      <a:r>
                        <a:rPr lang="en-US" sz="1800" b="0" i="0" u="none" strike="noStrike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txn</a:t>
                      </a:r>
                      <a:endParaRPr lang="en-US" sz="1800" b="0" i="0" u="none" strike="noStrike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453842"/>
                  </a:ext>
                </a:extLst>
              </a:tr>
              <a:tr h="6426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>
                          <a:ln>
                            <a:noFill/>
                          </a:ln>
                          <a:solidFill>
                            <a:srgbClr val="7E0021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Don't create a txn, run method without a txn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Throw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98481"/>
                  </a:ext>
                </a:extLst>
              </a:tr>
              <a:tr h="6494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>
                          <a:ln>
                            <a:noFill/>
                          </a:ln>
                          <a:solidFill>
                            <a:srgbClr val="7E0021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NOT_SUPPORTED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Don't create a txn, run method without a txn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Suspend current txn, run method without a txn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48448"/>
                  </a:ext>
                </a:extLst>
              </a:tr>
              <a:tr h="6426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>
                          <a:ln>
                            <a:noFill/>
                          </a:ln>
                          <a:solidFill>
                            <a:srgbClr val="7E0021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SUPPORTS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Don't create a txn, run method without a txn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Use current txn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12262"/>
                  </a:ext>
                </a:extLst>
              </a:tr>
              <a:tr h="4406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>
                          <a:ln>
                            <a:noFill/>
                          </a:ln>
                          <a:solidFill>
                            <a:srgbClr val="7E0021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REQUIRED</a:t>
                      </a: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7E0021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 </a:t>
                      </a: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Create a new txn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Use current txn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28894"/>
                  </a:ext>
                </a:extLst>
              </a:tr>
              <a:tr h="6426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>
                          <a:ln>
                            <a:noFill/>
                          </a:ln>
                          <a:solidFill>
                            <a:srgbClr val="7E0021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REQUIRES_NEW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Create a new txn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Suspend current txn, create a new independent txn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45592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0" u="none" strike="noStrike" baseline="0">
                          <a:ln>
                            <a:noFill/>
                          </a:ln>
                          <a:solidFill>
                            <a:srgbClr val="7E0021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NESTED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Create a new txn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0" i="0" u="none" strike="noStrike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Create a new nested </a:t>
                      </a:r>
                      <a:r>
                        <a:rPr lang="en-US" sz="1800" b="0" i="0" u="none" strike="noStrike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txn</a:t>
                      </a:r>
                      <a:endParaRPr lang="en-US" sz="1800" b="0" i="0" u="none" strike="noStrike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5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ACID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57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/>
              <a:t>Atomic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Each unit of work is an all-or-nothing operation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/>
              <a:t>Consistent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Database integrity constraints are never violated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/>
              <a:t>Isolated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Isolating transactions from each other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/>
              <a:t>Durable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Committed changes are permanent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Without transactions</a:t>
            </a:r>
            <a:endParaRPr lang="e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3CB382-D6AF-416B-9471-B3E077C30D41}"/>
              </a:ext>
            </a:extLst>
          </p:cNvPr>
          <p:cNvGrpSpPr/>
          <p:nvPr/>
        </p:nvGrpSpPr>
        <p:grpSpPr>
          <a:xfrm>
            <a:off x="318600" y="1063500"/>
            <a:ext cx="8506800" cy="3544559"/>
            <a:chOff x="318600" y="2725920"/>
            <a:chExt cx="8506800" cy="3544559"/>
          </a:xfrm>
        </p:grpSpPr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4889844F-F0AF-4118-AFBE-329C5B0E1569}"/>
                </a:ext>
              </a:extLst>
            </p:cNvPr>
            <p:cNvSpPr/>
            <p:nvPr/>
          </p:nvSpPr>
          <p:spPr>
            <a:xfrm>
              <a:off x="822960" y="3601080"/>
              <a:ext cx="152388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298534AF-DF8F-499A-BB4E-8FD5719E2BC1}"/>
                </a:ext>
              </a:extLst>
            </p:cNvPr>
            <p:cNvSpPr/>
            <p:nvPr/>
          </p:nvSpPr>
          <p:spPr>
            <a:xfrm>
              <a:off x="820800" y="3336120"/>
              <a:ext cx="1982160" cy="27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findByCreditCard(String)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746DF5-44A4-4E52-89F1-78DEBA68797D}"/>
                </a:ext>
              </a:extLst>
            </p:cNvPr>
            <p:cNvSpPr/>
            <p:nvPr/>
          </p:nvSpPr>
          <p:spPr>
            <a:xfrm>
              <a:off x="822960" y="3982320"/>
              <a:ext cx="274320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85B3E521-D76D-4A1D-AFC7-2670FD886912}"/>
                </a:ext>
              </a:extLst>
            </p:cNvPr>
            <p:cNvSpPr/>
            <p:nvPr/>
          </p:nvSpPr>
          <p:spPr>
            <a:xfrm>
              <a:off x="822600" y="3732840"/>
              <a:ext cx="2448360" cy="27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findByMerchantNumber(String)</a:t>
              </a: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B4D6D3DC-9704-42C0-B57C-91657631278A}"/>
                </a:ext>
              </a:extLst>
            </p:cNvPr>
            <p:cNvSpPr/>
            <p:nvPr/>
          </p:nvSpPr>
          <p:spPr>
            <a:xfrm>
              <a:off x="822960" y="4363200"/>
              <a:ext cx="655307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7D0B31BF-F636-447F-A540-0CB6B84A8827}"/>
                </a:ext>
              </a:extLst>
            </p:cNvPr>
            <p:cNvSpPr/>
            <p:nvPr/>
          </p:nvSpPr>
          <p:spPr>
            <a:xfrm>
              <a:off x="822960" y="4744080"/>
              <a:ext cx="533376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B5A85101-1C2C-4EC0-B9A1-F1088055B218}"/>
                </a:ext>
              </a:extLst>
            </p:cNvPr>
            <p:cNvSpPr/>
            <p:nvPr/>
          </p:nvSpPr>
          <p:spPr>
            <a:xfrm>
              <a:off x="824760" y="4114079"/>
              <a:ext cx="2863080" cy="27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calculateBenefitFor(Account, Dining)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32F7C33-D46E-410F-B474-D67AAEA1CF5E}"/>
                </a:ext>
              </a:extLst>
            </p:cNvPr>
            <p:cNvSpPr/>
            <p:nvPr/>
          </p:nvSpPr>
          <p:spPr>
            <a:xfrm>
              <a:off x="821880" y="4494960"/>
              <a:ext cx="2837160" cy="27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makeContribution(MonetaryAmount)</a:t>
              </a: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A1FC7D09-F96D-40C8-911E-DE25EF7EC062}"/>
                </a:ext>
              </a:extLst>
            </p:cNvPr>
            <p:cNvSpPr/>
            <p:nvPr/>
          </p:nvSpPr>
          <p:spPr>
            <a:xfrm>
              <a:off x="822960" y="5125319"/>
              <a:ext cx="152388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73FE0042-6612-42A0-B3AE-E6C9EA7E0D1A}"/>
                </a:ext>
              </a:extLst>
            </p:cNvPr>
            <p:cNvSpPr/>
            <p:nvPr/>
          </p:nvSpPr>
          <p:spPr>
            <a:xfrm>
              <a:off x="822960" y="4860000"/>
              <a:ext cx="2338560" cy="27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updateBeneficiaries(Account)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80031A06-BFC7-458E-BCF1-3DFCD907B670}"/>
                </a:ext>
              </a:extLst>
            </p:cNvPr>
            <p:cNvSpPr/>
            <p:nvPr/>
          </p:nvSpPr>
          <p:spPr>
            <a:xfrm>
              <a:off x="822960" y="5506200"/>
              <a:ext cx="403848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D6A0AF24-CA2C-4C49-89E9-A7510C3EA6E8}"/>
                </a:ext>
              </a:extLst>
            </p:cNvPr>
            <p:cNvSpPr/>
            <p:nvPr/>
          </p:nvSpPr>
          <p:spPr>
            <a:xfrm>
              <a:off x="827999" y="5236200"/>
              <a:ext cx="3471120" cy="27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confirmReward(AccountContribution, Dining)</a:t>
              </a: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16171279-CEAC-49D6-9436-E4F559B1CD5B}"/>
                </a:ext>
              </a:extLst>
            </p:cNvPr>
            <p:cNvSpPr/>
            <p:nvPr/>
          </p:nvSpPr>
          <p:spPr>
            <a:xfrm>
              <a:off x="7607520" y="5963399"/>
              <a:ext cx="114840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Verdana" pitchFamily="34"/>
                  <a:ea typeface="ＭＳ Ｐゴシック" pitchFamily="2"/>
                  <a:cs typeface="ＭＳ Ｐゴシック" pitchFamily="2"/>
                </a:rPr>
                <a:t>DATABASE</a:t>
              </a:r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194A5120-0FD6-4730-B0A7-C8BC90D4D6F6}"/>
                </a:ext>
              </a:extLst>
            </p:cNvPr>
            <p:cNvSpPr/>
            <p:nvPr/>
          </p:nvSpPr>
          <p:spPr>
            <a:xfrm>
              <a:off x="7452360" y="3448800"/>
              <a:ext cx="1371599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9900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1. SELECT</a:t>
              </a:r>
            </a:p>
          </p:txBody>
        </p:sp>
        <p:sp>
          <p:nvSpPr>
            <p:cNvPr id="21" name="Text Box 28">
              <a:extLst>
                <a:ext uri="{FF2B5EF4-FFF2-40B4-BE49-F238E27FC236}">
                  <a16:creationId xmlns:a16="http://schemas.microsoft.com/office/drawing/2014/main" id="{A857A9D4-2B71-4106-BAA7-6695F694DAB3}"/>
                </a:ext>
              </a:extLst>
            </p:cNvPr>
            <p:cNvSpPr/>
            <p:nvPr/>
          </p:nvSpPr>
          <p:spPr>
            <a:xfrm>
              <a:off x="7454160" y="3920400"/>
              <a:ext cx="133596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9900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2. SELECT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74DE5EB8-E1B7-4F0D-9AE4-89205A7CEB66}"/>
                </a:ext>
              </a:extLst>
            </p:cNvPr>
            <p:cNvSpPr/>
            <p:nvPr/>
          </p:nvSpPr>
          <p:spPr>
            <a:xfrm>
              <a:off x="7451280" y="4439520"/>
              <a:ext cx="137412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9900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3. UPDATE</a:t>
              </a:r>
            </a:p>
          </p:txBody>
        </p:sp>
        <p:sp>
          <p:nvSpPr>
            <p:cNvPr id="23" name="Text Box 30">
              <a:extLst>
                <a:ext uri="{FF2B5EF4-FFF2-40B4-BE49-F238E27FC236}">
                  <a16:creationId xmlns:a16="http://schemas.microsoft.com/office/drawing/2014/main" id="{EC5342B6-9B76-4377-BA89-0533F6D5B943}"/>
                </a:ext>
              </a:extLst>
            </p:cNvPr>
            <p:cNvSpPr/>
            <p:nvPr/>
          </p:nvSpPr>
          <p:spPr>
            <a:xfrm>
              <a:off x="7453799" y="4910759"/>
              <a:ext cx="127332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9900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4. INSERT</a:t>
              </a:r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814FDCCA-91AF-4895-901D-2977445E83AC}"/>
                </a:ext>
              </a:extLst>
            </p:cNvPr>
            <p:cNvSpPr/>
            <p:nvPr/>
          </p:nvSpPr>
          <p:spPr>
            <a:xfrm>
              <a:off x="822960" y="3220200"/>
              <a:ext cx="0" cy="26877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402857" sp="100000"/>
              </a:custDash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5" name="Line 46">
              <a:extLst>
                <a:ext uri="{FF2B5EF4-FFF2-40B4-BE49-F238E27FC236}">
                  <a16:creationId xmlns:a16="http://schemas.microsoft.com/office/drawing/2014/main" id="{A1EA2D13-BA13-4EB5-A6FC-1BBB163E3F56}"/>
                </a:ext>
              </a:extLst>
            </p:cNvPr>
            <p:cNvSpPr/>
            <p:nvPr/>
          </p:nvSpPr>
          <p:spPr>
            <a:xfrm>
              <a:off x="7376039" y="3220200"/>
              <a:ext cx="0" cy="26877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402857" sp="100000"/>
              </a:custDash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6" name="Line 47">
              <a:extLst>
                <a:ext uri="{FF2B5EF4-FFF2-40B4-BE49-F238E27FC236}">
                  <a16:creationId xmlns:a16="http://schemas.microsoft.com/office/drawing/2014/main" id="{E67F7A70-32AE-4887-B4DC-3B46E628BFA2}"/>
                </a:ext>
              </a:extLst>
            </p:cNvPr>
            <p:cNvSpPr/>
            <p:nvPr/>
          </p:nvSpPr>
          <p:spPr>
            <a:xfrm>
              <a:off x="6156720" y="3220200"/>
              <a:ext cx="0" cy="26877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402857" sp="100000"/>
              </a:custDash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C511E324-81DF-46AE-990E-A8B18D97B5A1}"/>
                </a:ext>
              </a:extLst>
            </p:cNvPr>
            <p:cNvSpPr/>
            <p:nvPr/>
          </p:nvSpPr>
          <p:spPr>
            <a:xfrm>
              <a:off x="4861440" y="3220200"/>
              <a:ext cx="0" cy="26877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402857" sp="100000"/>
              </a:custDash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8" name="AutoShape 49">
              <a:extLst>
                <a:ext uri="{FF2B5EF4-FFF2-40B4-BE49-F238E27FC236}">
                  <a16:creationId xmlns:a16="http://schemas.microsoft.com/office/drawing/2014/main" id="{6E79F77F-0246-4AF6-B373-E4CE7872E32D}"/>
                </a:ext>
              </a:extLst>
            </p:cNvPr>
            <p:cNvSpPr/>
            <p:nvPr/>
          </p:nvSpPr>
          <p:spPr>
            <a:xfrm>
              <a:off x="7757279" y="5353920"/>
              <a:ext cx="838080" cy="60948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3400"/>
                <a:gd name="f9" fmla="+- 21600 0 10800"/>
                <a:gd name="f10" fmla="+- 3400 0 0"/>
                <a:gd name="f11" fmla="val 18200"/>
                <a:gd name="f12" fmla="+- 0 0 10800"/>
                <a:gd name="f13" fmla="+- 18200 0 21600"/>
                <a:gd name="f14" fmla="+- 3400 0 6800"/>
                <a:gd name="f15" fmla="+- 0 0 0"/>
                <a:gd name="f16" fmla="*/ f4 1 21600"/>
                <a:gd name="f17" fmla="*/ f5 1 21600"/>
                <a:gd name="f18" fmla="+- 10800 0 f6"/>
                <a:gd name="f19" fmla="+- 0 0 f8"/>
                <a:gd name="f20" fmla="+- 0 0 f1"/>
                <a:gd name="f21" fmla="abs f9"/>
                <a:gd name="f22" fmla="abs f10"/>
                <a:gd name="f23" fmla="?: f9 f2 f1"/>
                <a:gd name="f24" fmla="?: f9 f1 f2"/>
                <a:gd name="f25" fmla="+- 10800 0 f7"/>
                <a:gd name="f26" fmla="+- 21600 0 f11"/>
                <a:gd name="f27" fmla="abs f12"/>
                <a:gd name="f28" fmla="abs f13"/>
                <a:gd name="f29" fmla="?: f12 f2 f1"/>
                <a:gd name="f30" fmla="?: f12 f1 f2"/>
                <a:gd name="f31" fmla="+- 6800 0 f8"/>
                <a:gd name="f32" fmla="abs f14"/>
                <a:gd name="f33" fmla="*/ f15 f0 1"/>
                <a:gd name="f34" fmla="*/ 0 f16 1"/>
                <a:gd name="f35" fmla="*/ 21600 f16 1"/>
                <a:gd name="f36" fmla="*/ 18200 f17 1"/>
                <a:gd name="f37" fmla="*/ 6800 f17 1"/>
                <a:gd name="f38" fmla="abs f18"/>
                <a:gd name="f39" fmla="abs f19"/>
                <a:gd name="f40" fmla="?: f18 f20 f1"/>
                <a:gd name="f41" fmla="?: f18 f1 f20"/>
                <a:gd name="f42" fmla="?: f19 0 f0"/>
                <a:gd name="f43" fmla="?: f19 f0 0"/>
                <a:gd name="f44" fmla="?: f9 f20 f1"/>
                <a:gd name="f45" fmla="?: f9 f1 f20"/>
                <a:gd name="f46" fmla="?: f9 f24 f23"/>
                <a:gd name="f47" fmla="?: f9 f23 f24"/>
                <a:gd name="f48" fmla="abs f25"/>
                <a:gd name="f49" fmla="abs f26"/>
                <a:gd name="f50" fmla="?: f25 f20 f1"/>
                <a:gd name="f51" fmla="?: f25 f1 f20"/>
                <a:gd name="f52" fmla="?: f26 0 f0"/>
                <a:gd name="f53" fmla="?: f26 f0 0"/>
                <a:gd name="f54" fmla="?: f12 f20 f1"/>
                <a:gd name="f55" fmla="?: f12 f1 f20"/>
                <a:gd name="f56" fmla="?: f12 f30 f29"/>
                <a:gd name="f57" fmla="?: f12 f29 f30"/>
                <a:gd name="f58" fmla="abs f31"/>
                <a:gd name="f59" fmla="?: f31 0 f0"/>
                <a:gd name="f60" fmla="?: f31 f0 0"/>
                <a:gd name="f61" fmla="*/ 10800 f16 1"/>
                <a:gd name="f62" fmla="*/ f33 1 f3"/>
                <a:gd name="f63" fmla="*/ 0 f17 1"/>
                <a:gd name="f64" fmla="*/ 10800 f17 1"/>
                <a:gd name="f65" fmla="*/ 21600 f17 1"/>
                <a:gd name="f66" fmla="?: f18 f43 f42"/>
                <a:gd name="f67" fmla="?: f18 f42 f43"/>
                <a:gd name="f68" fmla="?: f19 f40 f41"/>
                <a:gd name="f69" fmla="?: f10 f47 f46"/>
                <a:gd name="f70" fmla="?: f10 f45 f44"/>
                <a:gd name="f71" fmla="?: f25 f53 f52"/>
                <a:gd name="f72" fmla="?: f25 f52 f53"/>
                <a:gd name="f73" fmla="?: f26 f50 f51"/>
                <a:gd name="f74" fmla="?: f13 f57 f56"/>
                <a:gd name="f75" fmla="?: f13 f55 f54"/>
                <a:gd name="f76" fmla="?: f18 f60 f59"/>
                <a:gd name="f77" fmla="?: f18 f59 f60"/>
                <a:gd name="f78" fmla="?: f31 f40 f41"/>
                <a:gd name="f79" fmla="?: f14 f47 f46"/>
                <a:gd name="f80" fmla="?: f14 f45 f44"/>
                <a:gd name="f81" fmla="+- f62 0 f1"/>
                <a:gd name="f82" fmla="?: f19 f66 f67"/>
                <a:gd name="f83" fmla="?: f26 f71 f72"/>
                <a:gd name="f84" fmla="?: f31 f76 f7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61" y="f37"/>
                </a:cxn>
                <a:cxn ang="f81">
                  <a:pos x="f61" y="f63"/>
                </a:cxn>
                <a:cxn ang="f81">
                  <a:pos x="f34" y="f64"/>
                </a:cxn>
                <a:cxn ang="f81">
                  <a:pos x="f61" y="f65"/>
                </a:cxn>
                <a:cxn ang="f81">
                  <a:pos x="f35" y="f64"/>
                </a:cxn>
              </a:cxnLst>
              <a:rect l="f34" t="f37" r="f35" b="f36"/>
              <a:pathLst>
                <a:path w="21600" h="21600">
                  <a:moveTo>
                    <a:pt x="f6" y="f8"/>
                  </a:moveTo>
                  <a:arcTo wR="f38" hR="f39" stAng="f82" swAng="f68"/>
                  <a:arcTo wR="f21" hR="f22" stAng="f69" swAng="f70"/>
                  <a:lnTo>
                    <a:pt x="f7" y="f11"/>
                  </a:lnTo>
                  <a:arcTo wR="f48" hR="f49" stAng="f83" swAng="f73"/>
                  <a:arcTo wR="f27" hR="f28" stAng="f74" swAng="f75"/>
                  <a:close/>
                </a:path>
                <a:path w="21600" h="21600">
                  <a:moveTo>
                    <a:pt x="f6" y="f8"/>
                  </a:moveTo>
                  <a:arcTo wR="f38" hR="f58" stAng="f84" swAng="f78"/>
                  <a:arcTo wR="f21" hR="f32" stAng="f79" swAng="f80"/>
                </a:path>
              </a:pathLst>
            </a:custGeom>
            <a:solidFill>
              <a:srgbClr val="969696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9" name="Line 50">
              <a:extLst>
                <a:ext uri="{FF2B5EF4-FFF2-40B4-BE49-F238E27FC236}">
                  <a16:creationId xmlns:a16="http://schemas.microsoft.com/office/drawing/2014/main" id="{63562B40-4488-401A-9133-571635A14B99}"/>
                </a:ext>
              </a:extLst>
            </p:cNvPr>
            <p:cNvSpPr/>
            <p:nvPr/>
          </p:nvSpPr>
          <p:spPr>
            <a:xfrm>
              <a:off x="3566160" y="3220200"/>
              <a:ext cx="0" cy="26877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402857" sp="100000"/>
              </a:custDash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0" name="Line 51">
              <a:extLst>
                <a:ext uri="{FF2B5EF4-FFF2-40B4-BE49-F238E27FC236}">
                  <a16:creationId xmlns:a16="http://schemas.microsoft.com/office/drawing/2014/main" id="{85B82C06-0AED-46A0-A328-3EB765174FD8}"/>
                </a:ext>
              </a:extLst>
            </p:cNvPr>
            <p:cNvSpPr/>
            <p:nvPr/>
          </p:nvSpPr>
          <p:spPr>
            <a:xfrm>
              <a:off x="2346840" y="3220200"/>
              <a:ext cx="0" cy="268776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custDash>
                <a:ds d="402857" sp="100000"/>
              </a:custDash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E5DD8F7A-617C-464C-86C5-9DF28539D630}"/>
                </a:ext>
              </a:extLst>
            </p:cNvPr>
            <p:cNvSpPr/>
            <p:nvPr/>
          </p:nvSpPr>
          <p:spPr>
            <a:xfrm>
              <a:off x="6871320" y="2727360"/>
              <a:ext cx="11430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75D983C0-8AD4-4C30-A7F3-97AA3423CB93}"/>
                </a:ext>
              </a:extLst>
            </p:cNvPr>
            <p:cNvSpPr/>
            <p:nvPr/>
          </p:nvSpPr>
          <p:spPr>
            <a:xfrm>
              <a:off x="5650560" y="2727360"/>
              <a:ext cx="1066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7ED22C6D-B3BF-48FF-B69D-156E21436A4E}"/>
                </a:ext>
              </a:extLst>
            </p:cNvPr>
            <p:cNvSpPr/>
            <p:nvPr/>
          </p:nvSpPr>
          <p:spPr>
            <a:xfrm>
              <a:off x="1766520" y="2727360"/>
              <a:ext cx="11430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8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268FDBE-8C8B-4B4B-8C5A-F3937EA2B0A7}"/>
                </a:ext>
              </a:extLst>
            </p:cNvPr>
            <p:cNvSpPr/>
            <p:nvPr/>
          </p:nvSpPr>
          <p:spPr>
            <a:xfrm>
              <a:off x="3061800" y="2727360"/>
              <a:ext cx="11430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8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B0607BD0-02A3-4703-9A70-0DFC2F87EECF}"/>
                </a:ext>
              </a:extLst>
            </p:cNvPr>
            <p:cNvSpPr/>
            <p:nvPr/>
          </p:nvSpPr>
          <p:spPr>
            <a:xfrm>
              <a:off x="4356720" y="2727360"/>
              <a:ext cx="114300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008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DC340F8-5C54-4529-94FD-E1E1973AB604}"/>
                </a:ext>
              </a:extLst>
            </p:cNvPr>
            <p:cNvSpPr/>
            <p:nvPr/>
          </p:nvSpPr>
          <p:spPr>
            <a:xfrm>
              <a:off x="318600" y="2725920"/>
              <a:ext cx="106668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/>
            </a:solidFill>
            <a:ln w="1260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D029C37-144B-4127-8436-9224396531F1}"/>
                </a:ext>
              </a:extLst>
            </p:cNvPr>
            <p:cNvSpPr/>
            <p:nvPr/>
          </p:nvSpPr>
          <p:spPr>
            <a:xfrm>
              <a:off x="326880" y="2736720"/>
              <a:ext cx="1050120" cy="458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Reward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Network</a:t>
              </a: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366A1F44-C0D1-4FB1-806C-C9F7DCA79C12}"/>
                </a:ext>
              </a:extLst>
            </p:cNvPr>
            <p:cNvSpPr/>
            <p:nvPr/>
          </p:nvSpPr>
          <p:spPr>
            <a:xfrm>
              <a:off x="1766520" y="2727360"/>
              <a:ext cx="1143000" cy="458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Account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Repository</a:t>
              </a:r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C15D0AFD-6B4E-44F5-B7B3-D50C85CD1521}"/>
                </a:ext>
              </a:extLst>
            </p:cNvPr>
            <p:cNvSpPr/>
            <p:nvPr/>
          </p:nvSpPr>
          <p:spPr>
            <a:xfrm>
              <a:off x="3061800" y="2727360"/>
              <a:ext cx="1143000" cy="458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Restaurant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Repository</a:t>
              </a: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5EF41293-CC39-4C0E-92D4-59103C7F52E1}"/>
                </a:ext>
              </a:extLst>
            </p:cNvPr>
            <p:cNvSpPr/>
            <p:nvPr/>
          </p:nvSpPr>
          <p:spPr>
            <a:xfrm>
              <a:off x="4357080" y="2727360"/>
              <a:ext cx="1143000" cy="458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Reward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Repository</a:t>
              </a:r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A567F62-FE42-4332-A55F-97167B0BE69C}"/>
                </a:ext>
              </a:extLst>
            </p:cNvPr>
            <p:cNvSpPr/>
            <p:nvPr/>
          </p:nvSpPr>
          <p:spPr>
            <a:xfrm>
              <a:off x="6871679" y="2824560"/>
              <a:ext cx="1143000" cy="27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Restaurant</a:t>
              </a:r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09FB8FD-B74D-4B46-9FB0-1205F9FDF12B}"/>
                </a:ext>
              </a:extLst>
            </p:cNvPr>
            <p:cNvSpPr/>
            <p:nvPr/>
          </p:nvSpPr>
          <p:spPr>
            <a:xfrm>
              <a:off x="5648760" y="2824560"/>
              <a:ext cx="1070640" cy="276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Running without transactions</a:t>
            </a:r>
            <a:endParaRPr lang="en" dirty="0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531747EE-98E4-41D9-83F0-F2EAFC61FE61}"/>
              </a:ext>
            </a:extLst>
          </p:cNvPr>
          <p:cNvSpPr/>
          <p:nvPr/>
        </p:nvSpPr>
        <p:spPr>
          <a:xfrm>
            <a:off x="6886559" y="1026180"/>
            <a:ext cx="1143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623605BB-1F21-45B0-ACB7-7E90D5198683}"/>
              </a:ext>
            </a:extLst>
          </p:cNvPr>
          <p:cNvSpPr/>
          <p:nvPr/>
        </p:nvSpPr>
        <p:spPr>
          <a:xfrm>
            <a:off x="5666159" y="1026180"/>
            <a:ext cx="106668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DB32F957-F4AD-495C-BD10-FDD32C2B2268}"/>
              </a:ext>
            </a:extLst>
          </p:cNvPr>
          <p:cNvSpPr/>
          <p:nvPr/>
        </p:nvSpPr>
        <p:spPr>
          <a:xfrm>
            <a:off x="1781759" y="1026180"/>
            <a:ext cx="1143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8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44168863-6F6D-4E65-AE0D-221999F659E5}"/>
              </a:ext>
            </a:extLst>
          </p:cNvPr>
          <p:cNvSpPr/>
          <p:nvPr/>
        </p:nvSpPr>
        <p:spPr>
          <a:xfrm>
            <a:off x="3077039" y="1026180"/>
            <a:ext cx="1143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8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72A6B372-E31A-4364-BFEB-938E74085C94}"/>
              </a:ext>
            </a:extLst>
          </p:cNvPr>
          <p:cNvSpPr/>
          <p:nvPr/>
        </p:nvSpPr>
        <p:spPr>
          <a:xfrm>
            <a:off x="4371959" y="1026180"/>
            <a:ext cx="1143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80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A818B5DC-BB45-4425-9363-39ED25FD4FBE}"/>
              </a:ext>
            </a:extLst>
          </p:cNvPr>
          <p:cNvSpPr/>
          <p:nvPr/>
        </p:nvSpPr>
        <p:spPr>
          <a:xfrm>
            <a:off x="867358" y="1864620"/>
            <a:ext cx="1523881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80F36C17-4532-4158-9B0A-D837692D485D}"/>
              </a:ext>
            </a:extLst>
          </p:cNvPr>
          <p:cNvSpPr/>
          <p:nvPr/>
        </p:nvSpPr>
        <p:spPr>
          <a:xfrm>
            <a:off x="865199" y="1599300"/>
            <a:ext cx="19821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findByCreditCard(String)</a:t>
            </a: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BDA6C8E0-6AFB-4ED0-91A7-C70D0CBCD247}"/>
              </a:ext>
            </a:extLst>
          </p:cNvPr>
          <p:cNvSpPr/>
          <p:nvPr/>
        </p:nvSpPr>
        <p:spPr>
          <a:xfrm>
            <a:off x="867358" y="2677139"/>
            <a:ext cx="2743201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D85F9BD3-7692-4C07-A9BB-6DB45E51B48B}"/>
              </a:ext>
            </a:extLst>
          </p:cNvPr>
          <p:cNvSpPr/>
          <p:nvPr/>
        </p:nvSpPr>
        <p:spPr>
          <a:xfrm>
            <a:off x="866998" y="2428020"/>
            <a:ext cx="24483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findByMerchantNumber(String)</a:t>
            </a: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ECD7D800-8387-46D5-B42A-882A6A74679F}"/>
              </a:ext>
            </a:extLst>
          </p:cNvPr>
          <p:cNvSpPr/>
          <p:nvPr/>
        </p:nvSpPr>
        <p:spPr>
          <a:xfrm>
            <a:off x="867358" y="3531420"/>
            <a:ext cx="1523881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3" name="Text Box 13">
            <a:extLst>
              <a:ext uri="{FF2B5EF4-FFF2-40B4-BE49-F238E27FC236}">
                <a16:creationId xmlns:a16="http://schemas.microsoft.com/office/drawing/2014/main" id="{96BAC142-B4BE-4425-BF72-2464FF91268C}"/>
              </a:ext>
            </a:extLst>
          </p:cNvPr>
          <p:cNvSpPr/>
          <p:nvPr/>
        </p:nvSpPr>
        <p:spPr>
          <a:xfrm>
            <a:off x="867358" y="3266100"/>
            <a:ext cx="23385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updateBeneficiaries(Account)</a:t>
            </a: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E85BFA59-C1D5-40BB-96F9-AFF17A34CF85}"/>
              </a:ext>
            </a:extLst>
          </p:cNvPr>
          <p:cNvSpPr/>
          <p:nvPr/>
        </p:nvSpPr>
        <p:spPr>
          <a:xfrm>
            <a:off x="867358" y="4450499"/>
            <a:ext cx="4038481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5" name="Text Box 15">
            <a:extLst>
              <a:ext uri="{FF2B5EF4-FFF2-40B4-BE49-F238E27FC236}">
                <a16:creationId xmlns:a16="http://schemas.microsoft.com/office/drawing/2014/main" id="{15746F68-30FE-45B5-8944-528B3A4C166E}"/>
              </a:ext>
            </a:extLst>
          </p:cNvPr>
          <p:cNvSpPr/>
          <p:nvPr/>
        </p:nvSpPr>
        <p:spPr>
          <a:xfrm>
            <a:off x="872399" y="4180500"/>
            <a:ext cx="347112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confirmReward(AccountContribution, Dining)</a:t>
            </a:r>
          </a:p>
        </p:txBody>
      </p:sp>
      <p:sp>
        <p:nvSpPr>
          <p:cNvPr id="56" name="Text Box 16">
            <a:extLst>
              <a:ext uri="{FF2B5EF4-FFF2-40B4-BE49-F238E27FC236}">
                <a16:creationId xmlns:a16="http://schemas.microsoft.com/office/drawing/2014/main" id="{626AFDCA-5A12-4425-946B-DA5D8F8C229E}"/>
              </a:ext>
            </a:extLst>
          </p:cNvPr>
          <p:cNvSpPr/>
          <p:nvPr/>
        </p:nvSpPr>
        <p:spPr>
          <a:xfrm>
            <a:off x="7651919" y="4836420"/>
            <a:ext cx="114840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DATABASE</a:t>
            </a:r>
          </a:p>
        </p:txBody>
      </p:sp>
      <p:sp>
        <p:nvSpPr>
          <p:cNvPr id="57" name="Text Box 17">
            <a:extLst>
              <a:ext uri="{FF2B5EF4-FFF2-40B4-BE49-F238E27FC236}">
                <a16:creationId xmlns:a16="http://schemas.microsoft.com/office/drawing/2014/main" id="{C33A0054-5A4F-427B-9311-8D208314F4B9}"/>
              </a:ext>
            </a:extLst>
          </p:cNvPr>
          <p:cNvSpPr/>
          <p:nvPr/>
        </p:nvSpPr>
        <p:spPr>
          <a:xfrm>
            <a:off x="7496758" y="2245500"/>
            <a:ext cx="1371599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99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1. SELECT</a:t>
            </a:r>
          </a:p>
        </p:txBody>
      </p:sp>
      <p:sp>
        <p:nvSpPr>
          <p:cNvPr id="58" name="Text Box 18">
            <a:extLst>
              <a:ext uri="{FF2B5EF4-FFF2-40B4-BE49-F238E27FC236}">
                <a16:creationId xmlns:a16="http://schemas.microsoft.com/office/drawing/2014/main" id="{94F1D575-0973-4918-B70E-51F40915DA1E}"/>
              </a:ext>
            </a:extLst>
          </p:cNvPr>
          <p:cNvSpPr/>
          <p:nvPr/>
        </p:nvSpPr>
        <p:spPr>
          <a:xfrm>
            <a:off x="7498559" y="2793060"/>
            <a:ext cx="133596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99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2. SELECT</a:t>
            </a:r>
          </a:p>
        </p:txBody>
      </p:sp>
      <p:sp>
        <p:nvSpPr>
          <p:cNvPr id="59" name="Text Box 19">
            <a:extLst>
              <a:ext uri="{FF2B5EF4-FFF2-40B4-BE49-F238E27FC236}">
                <a16:creationId xmlns:a16="http://schemas.microsoft.com/office/drawing/2014/main" id="{240FDCA7-D56F-4D86-B1CD-18CCE2DC8AEC}"/>
              </a:ext>
            </a:extLst>
          </p:cNvPr>
          <p:cNvSpPr/>
          <p:nvPr/>
        </p:nvSpPr>
        <p:spPr>
          <a:xfrm>
            <a:off x="7495678" y="3312180"/>
            <a:ext cx="137412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99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3. UPDATE</a:t>
            </a:r>
          </a:p>
        </p:txBody>
      </p:sp>
      <p:sp>
        <p:nvSpPr>
          <p:cNvPr id="60" name="Text Box 20">
            <a:extLst>
              <a:ext uri="{FF2B5EF4-FFF2-40B4-BE49-F238E27FC236}">
                <a16:creationId xmlns:a16="http://schemas.microsoft.com/office/drawing/2014/main" id="{17C00633-6F7C-4959-9C53-0186B27684B3}"/>
              </a:ext>
            </a:extLst>
          </p:cNvPr>
          <p:cNvSpPr/>
          <p:nvPr/>
        </p:nvSpPr>
        <p:spPr>
          <a:xfrm>
            <a:off x="7498199" y="3860100"/>
            <a:ext cx="127332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99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4. INSERT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EADA3A99-6503-4FA9-A808-B35112841730}"/>
              </a:ext>
            </a:extLst>
          </p:cNvPr>
          <p:cNvSpPr/>
          <p:nvPr/>
        </p:nvSpPr>
        <p:spPr>
          <a:xfrm>
            <a:off x="333839" y="1026180"/>
            <a:ext cx="106668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74A5BD92-2F3A-44DC-9DBC-8F180B371E0A}"/>
              </a:ext>
            </a:extLst>
          </p:cNvPr>
          <p:cNvSpPr/>
          <p:nvPr/>
        </p:nvSpPr>
        <p:spPr>
          <a:xfrm>
            <a:off x="333839" y="1026180"/>
            <a:ext cx="1066680" cy="45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Reward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Network</a:t>
            </a:r>
          </a:p>
        </p:txBody>
      </p:sp>
      <p:sp>
        <p:nvSpPr>
          <p:cNvPr id="63" name="Line 23">
            <a:extLst>
              <a:ext uri="{FF2B5EF4-FFF2-40B4-BE49-F238E27FC236}">
                <a16:creationId xmlns:a16="http://schemas.microsoft.com/office/drawing/2014/main" id="{3F22057D-D329-4F6E-9992-368452BFD23F}"/>
              </a:ext>
            </a:extLst>
          </p:cNvPr>
          <p:cNvSpPr/>
          <p:nvPr/>
        </p:nvSpPr>
        <p:spPr>
          <a:xfrm>
            <a:off x="867358" y="1483380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C91F7026-231D-4155-9997-CAC2E48E3048}"/>
              </a:ext>
            </a:extLst>
          </p:cNvPr>
          <p:cNvSpPr/>
          <p:nvPr/>
        </p:nvSpPr>
        <p:spPr>
          <a:xfrm>
            <a:off x="1781759" y="1026180"/>
            <a:ext cx="1143000" cy="45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85C2EB39-5D37-4B2D-B4A8-4DFA64946779}"/>
              </a:ext>
            </a:extLst>
          </p:cNvPr>
          <p:cNvSpPr/>
          <p:nvPr/>
        </p:nvSpPr>
        <p:spPr>
          <a:xfrm>
            <a:off x="3077039" y="1026180"/>
            <a:ext cx="1143000" cy="45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Restaurant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66" name="Rectangle 26">
            <a:extLst>
              <a:ext uri="{FF2B5EF4-FFF2-40B4-BE49-F238E27FC236}">
                <a16:creationId xmlns:a16="http://schemas.microsoft.com/office/drawing/2014/main" id="{BBB4DBF5-E757-423B-A41F-AA229330D67D}"/>
              </a:ext>
            </a:extLst>
          </p:cNvPr>
          <p:cNvSpPr/>
          <p:nvPr/>
        </p:nvSpPr>
        <p:spPr>
          <a:xfrm>
            <a:off x="4372319" y="1026180"/>
            <a:ext cx="1143000" cy="45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Reward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9F4409C3-2A2B-4E4E-A0A8-1EFF16C87618}"/>
              </a:ext>
            </a:extLst>
          </p:cNvPr>
          <p:cNvSpPr/>
          <p:nvPr/>
        </p:nvSpPr>
        <p:spPr>
          <a:xfrm>
            <a:off x="6886918" y="1123380"/>
            <a:ext cx="11430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F4352890-8851-4323-A356-99F3B7EB91AF}"/>
              </a:ext>
            </a:extLst>
          </p:cNvPr>
          <p:cNvSpPr/>
          <p:nvPr/>
        </p:nvSpPr>
        <p:spPr>
          <a:xfrm>
            <a:off x="5663999" y="1123380"/>
            <a:ext cx="107064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DataSource</a:t>
            </a:r>
          </a:p>
        </p:txBody>
      </p:sp>
      <p:sp>
        <p:nvSpPr>
          <p:cNvPr id="69" name="Line 34">
            <a:extLst>
              <a:ext uri="{FF2B5EF4-FFF2-40B4-BE49-F238E27FC236}">
                <a16:creationId xmlns:a16="http://schemas.microsoft.com/office/drawing/2014/main" id="{E1F50EB9-8DED-41F5-B90A-B47D654D45FA}"/>
              </a:ext>
            </a:extLst>
          </p:cNvPr>
          <p:cNvSpPr/>
          <p:nvPr/>
        </p:nvSpPr>
        <p:spPr>
          <a:xfrm>
            <a:off x="7420439" y="1483380"/>
            <a:ext cx="0" cy="35053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0" name="Line 35">
            <a:extLst>
              <a:ext uri="{FF2B5EF4-FFF2-40B4-BE49-F238E27FC236}">
                <a16:creationId xmlns:a16="http://schemas.microsoft.com/office/drawing/2014/main" id="{E15E016A-98DC-4414-8A2C-83745384FB4A}"/>
              </a:ext>
            </a:extLst>
          </p:cNvPr>
          <p:cNvSpPr/>
          <p:nvPr/>
        </p:nvSpPr>
        <p:spPr>
          <a:xfrm>
            <a:off x="6200759" y="1483380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1" name="Line 36">
            <a:extLst>
              <a:ext uri="{FF2B5EF4-FFF2-40B4-BE49-F238E27FC236}">
                <a16:creationId xmlns:a16="http://schemas.microsoft.com/office/drawing/2014/main" id="{3981532E-DEF8-48DD-A9D5-52D4A09534BE}"/>
              </a:ext>
            </a:extLst>
          </p:cNvPr>
          <p:cNvSpPr/>
          <p:nvPr/>
        </p:nvSpPr>
        <p:spPr>
          <a:xfrm>
            <a:off x="4905839" y="1483380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2" name="AutoShape 37">
            <a:extLst>
              <a:ext uri="{FF2B5EF4-FFF2-40B4-BE49-F238E27FC236}">
                <a16:creationId xmlns:a16="http://schemas.microsoft.com/office/drawing/2014/main" id="{0C782952-0B81-4DD8-B336-D1ADDE8E288B}"/>
              </a:ext>
            </a:extLst>
          </p:cNvPr>
          <p:cNvSpPr/>
          <p:nvPr/>
        </p:nvSpPr>
        <p:spPr>
          <a:xfrm>
            <a:off x="7801319" y="4226580"/>
            <a:ext cx="838439" cy="6098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969696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57B42D44-10E1-4C03-B31E-FD810FA45A22}"/>
              </a:ext>
            </a:extLst>
          </p:cNvPr>
          <p:cNvSpPr/>
          <p:nvPr/>
        </p:nvSpPr>
        <p:spPr>
          <a:xfrm>
            <a:off x="3610559" y="1483380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4" name="Line 39">
            <a:extLst>
              <a:ext uri="{FF2B5EF4-FFF2-40B4-BE49-F238E27FC236}">
                <a16:creationId xmlns:a16="http://schemas.microsoft.com/office/drawing/2014/main" id="{5A54261E-3C75-493C-9C9C-2503B4010A55}"/>
              </a:ext>
            </a:extLst>
          </p:cNvPr>
          <p:cNvSpPr/>
          <p:nvPr/>
        </p:nvSpPr>
        <p:spPr>
          <a:xfrm>
            <a:off x="2391239" y="1483380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5" name="Text Box 41">
            <a:extLst>
              <a:ext uri="{FF2B5EF4-FFF2-40B4-BE49-F238E27FC236}">
                <a16:creationId xmlns:a16="http://schemas.microsoft.com/office/drawing/2014/main" id="{C6AA2F12-1D06-4A82-96D8-29AF13A3E4DA}"/>
              </a:ext>
            </a:extLst>
          </p:cNvPr>
          <p:cNvSpPr/>
          <p:nvPr/>
        </p:nvSpPr>
        <p:spPr>
          <a:xfrm>
            <a:off x="2411759" y="1864620"/>
            <a:ext cx="13482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getConnection()</a:t>
            </a:r>
          </a:p>
        </p:txBody>
      </p:sp>
      <p:sp>
        <p:nvSpPr>
          <p:cNvPr id="76" name="Line 42">
            <a:extLst>
              <a:ext uri="{FF2B5EF4-FFF2-40B4-BE49-F238E27FC236}">
                <a16:creationId xmlns:a16="http://schemas.microsoft.com/office/drawing/2014/main" id="{52921404-B5B9-4211-82E9-005BC29FCC76}"/>
              </a:ext>
            </a:extLst>
          </p:cNvPr>
          <p:cNvSpPr/>
          <p:nvPr/>
        </p:nvSpPr>
        <p:spPr>
          <a:xfrm>
            <a:off x="2391239" y="2321820"/>
            <a:ext cx="50292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7" name="Text Box 43">
            <a:extLst>
              <a:ext uri="{FF2B5EF4-FFF2-40B4-BE49-F238E27FC236}">
                <a16:creationId xmlns:a16="http://schemas.microsoft.com/office/drawing/2014/main" id="{14586A57-DF83-4691-957B-987AEB7BBBB9}"/>
              </a:ext>
            </a:extLst>
          </p:cNvPr>
          <p:cNvSpPr/>
          <p:nvPr/>
        </p:nvSpPr>
        <p:spPr>
          <a:xfrm>
            <a:off x="2392679" y="2093220"/>
            <a:ext cx="6714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close()</a:t>
            </a:r>
          </a:p>
        </p:txBody>
      </p:sp>
      <p:sp>
        <p:nvSpPr>
          <p:cNvPr id="78" name="Line 44">
            <a:extLst>
              <a:ext uri="{FF2B5EF4-FFF2-40B4-BE49-F238E27FC236}">
                <a16:creationId xmlns:a16="http://schemas.microsoft.com/office/drawing/2014/main" id="{0BF2F6EB-1368-4BF8-9126-BE2E06D94617}"/>
              </a:ext>
            </a:extLst>
          </p:cNvPr>
          <p:cNvSpPr/>
          <p:nvPr/>
        </p:nvSpPr>
        <p:spPr>
          <a:xfrm>
            <a:off x="2391239" y="2093220"/>
            <a:ext cx="380988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9" name="Text Box 45">
            <a:extLst>
              <a:ext uri="{FF2B5EF4-FFF2-40B4-BE49-F238E27FC236}">
                <a16:creationId xmlns:a16="http://schemas.microsoft.com/office/drawing/2014/main" id="{620517C6-DDD2-43FD-B146-A8B59C81A93F}"/>
              </a:ext>
            </a:extLst>
          </p:cNvPr>
          <p:cNvSpPr/>
          <p:nvPr/>
        </p:nvSpPr>
        <p:spPr>
          <a:xfrm>
            <a:off x="3599758" y="2656619"/>
            <a:ext cx="13482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getConnection()</a:t>
            </a:r>
          </a:p>
        </p:txBody>
      </p:sp>
      <p:sp>
        <p:nvSpPr>
          <p:cNvPr id="80" name="Line 46">
            <a:extLst>
              <a:ext uri="{FF2B5EF4-FFF2-40B4-BE49-F238E27FC236}">
                <a16:creationId xmlns:a16="http://schemas.microsoft.com/office/drawing/2014/main" id="{60A547B8-0CAF-431A-AF0E-2F77B84D165D}"/>
              </a:ext>
            </a:extLst>
          </p:cNvPr>
          <p:cNvSpPr/>
          <p:nvPr/>
        </p:nvSpPr>
        <p:spPr>
          <a:xfrm flipV="1">
            <a:off x="3599398" y="3113820"/>
            <a:ext cx="3821041" cy="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1" name="Text Box 47">
            <a:extLst>
              <a:ext uri="{FF2B5EF4-FFF2-40B4-BE49-F238E27FC236}">
                <a16:creationId xmlns:a16="http://schemas.microsoft.com/office/drawing/2014/main" id="{7C9D2820-1933-49FD-8DB0-42937BD2187E}"/>
              </a:ext>
            </a:extLst>
          </p:cNvPr>
          <p:cNvSpPr/>
          <p:nvPr/>
        </p:nvSpPr>
        <p:spPr>
          <a:xfrm>
            <a:off x="3580678" y="2885220"/>
            <a:ext cx="6714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close()</a:t>
            </a:r>
          </a:p>
        </p:txBody>
      </p:sp>
      <p:sp>
        <p:nvSpPr>
          <p:cNvPr id="82" name="Line 48">
            <a:extLst>
              <a:ext uri="{FF2B5EF4-FFF2-40B4-BE49-F238E27FC236}">
                <a16:creationId xmlns:a16="http://schemas.microsoft.com/office/drawing/2014/main" id="{B5A66FC1-FED9-41A8-B6F2-6765E26D67CF}"/>
              </a:ext>
            </a:extLst>
          </p:cNvPr>
          <p:cNvSpPr/>
          <p:nvPr/>
        </p:nvSpPr>
        <p:spPr>
          <a:xfrm flipV="1">
            <a:off x="3599398" y="2885220"/>
            <a:ext cx="2601721" cy="432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3" name="Text Box 49">
            <a:extLst>
              <a:ext uri="{FF2B5EF4-FFF2-40B4-BE49-F238E27FC236}">
                <a16:creationId xmlns:a16="http://schemas.microsoft.com/office/drawing/2014/main" id="{863693D6-61F8-421F-9624-D5F1BEC9D081}"/>
              </a:ext>
            </a:extLst>
          </p:cNvPr>
          <p:cNvSpPr/>
          <p:nvPr/>
        </p:nvSpPr>
        <p:spPr>
          <a:xfrm>
            <a:off x="2411759" y="3571020"/>
            <a:ext cx="13482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getConnection()</a:t>
            </a:r>
          </a:p>
        </p:txBody>
      </p:sp>
      <p:sp>
        <p:nvSpPr>
          <p:cNvPr id="84" name="Line 50">
            <a:extLst>
              <a:ext uri="{FF2B5EF4-FFF2-40B4-BE49-F238E27FC236}">
                <a16:creationId xmlns:a16="http://schemas.microsoft.com/office/drawing/2014/main" id="{53C2FA28-2CD7-47AC-8251-23F3C99D3933}"/>
              </a:ext>
            </a:extLst>
          </p:cNvPr>
          <p:cNvSpPr/>
          <p:nvPr/>
        </p:nvSpPr>
        <p:spPr>
          <a:xfrm>
            <a:off x="2391239" y="4028219"/>
            <a:ext cx="50292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5" name="Text Box 51">
            <a:extLst>
              <a:ext uri="{FF2B5EF4-FFF2-40B4-BE49-F238E27FC236}">
                <a16:creationId xmlns:a16="http://schemas.microsoft.com/office/drawing/2014/main" id="{1CED79D9-4056-4F76-99E1-E73393020930}"/>
              </a:ext>
            </a:extLst>
          </p:cNvPr>
          <p:cNvSpPr/>
          <p:nvPr/>
        </p:nvSpPr>
        <p:spPr>
          <a:xfrm>
            <a:off x="2392679" y="3799620"/>
            <a:ext cx="6714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close()</a:t>
            </a:r>
          </a:p>
        </p:txBody>
      </p:sp>
      <p:sp>
        <p:nvSpPr>
          <p:cNvPr id="86" name="Line 52">
            <a:extLst>
              <a:ext uri="{FF2B5EF4-FFF2-40B4-BE49-F238E27FC236}">
                <a16:creationId xmlns:a16="http://schemas.microsoft.com/office/drawing/2014/main" id="{8F0068DB-4C21-4F36-825D-BEADC54E438E}"/>
              </a:ext>
            </a:extLst>
          </p:cNvPr>
          <p:cNvSpPr/>
          <p:nvPr/>
        </p:nvSpPr>
        <p:spPr>
          <a:xfrm>
            <a:off x="2391239" y="3799620"/>
            <a:ext cx="380988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7" name="Text Box 53">
            <a:extLst>
              <a:ext uri="{FF2B5EF4-FFF2-40B4-BE49-F238E27FC236}">
                <a16:creationId xmlns:a16="http://schemas.microsoft.com/office/drawing/2014/main" id="{9942F5A8-AF78-4C50-B6CA-4F31E0609FAA}"/>
              </a:ext>
            </a:extLst>
          </p:cNvPr>
          <p:cNvSpPr/>
          <p:nvPr/>
        </p:nvSpPr>
        <p:spPr>
          <a:xfrm>
            <a:off x="4859758" y="4455179"/>
            <a:ext cx="13482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getConnection()</a:t>
            </a:r>
          </a:p>
        </p:txBody>
      </p:sp>
      <p:sp>
        <p:nvSpPr>
          <p:cNvPr id="88" name="Line 54">
            <a:extLst>
              <a:ext uri="{FF2B5EF4-FFF2-40B4-BE49-F238E27FC236}">
                <a16:creationId xmlns:a16="http://schemas.microsoft.com/office/drawing/2014/main" id="{FB5DE512-1F47-4317-9983-5B5DC7E9985C}"/>
              </a:ext>
            </a:extLst>
          </p:cNvPr>
          <p:cNvSpPr/>
          <p:nvPr/>
        </p:nvSpPr>
        <p:spPr>
          <a:xfrm>
            <a:off x="4911239" y="4910220"/>
            <a:ext cx="2509200" cy="21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9" name="Text Box 55">
            <a:extLst>
              <a:ext uri="{FF2B5EF4-FFF2-40B4-BE49-F238E27FC236}">
                <a16:creationId xmlns:a16="http://schemas.microsoft.com/office/drawing/2014/main" id="{F396E955-F5B0-4EFD-9371-22B5CD02C2AF}"/>
              </a:ext>
            </a:extLst>
          </p:cNvPr>
          <p:cNvSpPr/>
          <p:nvPr/>
        </p:nvSpPr>
        <p:spPr>
          <a:xfrm>
            <a:off x="4841039" y="4683780"/>
            <a:ext cx="6714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close()</a:t>
            </a:r>
          </a:p>
        </p:txBody>
      </p:sp>
      <p:sp>
        <p:nvSpPr>
          <p:cNvPr id="90" name="Line 56">
            <a:extLst>
              <a:ext uri="{FF2B5EF4-FFF2-40B4-BE49-F238E27FC236}">
                <a16:creationId xmlns:a16="http://schemas.microsoft.com/office/drawing/2014/main" id="{D27D8612-5722-453C-A73D-991615AE7D7E}"/>
              </a:ext>
            </a:extLst>
          </p:cNvPr>
          <p:cNvSpPr/>
          <p:nvPr/>
        </p:nvSpPr>
        <p:spPr>
          <a:xfrm flipV="1">
            <a:off x="4899359" y="4683780"/>
            <a:ext cx="1301760" cy="1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1" name="Line 58">
            <a:extLst>
              <a:ext uri="{FF2B5EF4-FFF2-40B4-BE49-F238E27FC236}">
                <a16:creationId xmlns:a16="http://schemas.microsoft.com/office/drawing/2014/main" id="{E237019A-FE3A-4C96-A183-1590F90BA4C2}"/>
              </a:ext>
            </a:extLst>
          </p:cNvPr>
          <p:cNvSpPr/>
          <p:nvPr/>
        </p:nvSpPr>
        <p:spPr>
          <a:xfrm>
            <a:off x="7420439" y="2093220"/>
            <a:ext cx="0" cy="22860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2" name="Line 59">
            <a:extLst>
              <a:ext uri="{FF2B5EF4-FFF2-40B4-BE49-F238E27FC236}">
                <a16:creationId xmlns:a16="http://schemas.microsoft.com/office/drawing/2014/main" id="{49BD3785-2759-462D-9FA6-789C991287CE}"/>
              </a:ext>
            </a:extLst>
          </p:cNvPr>
          <p:cNvSpPr/>
          <p:nvPr/>
        </p:nvSpPr>
        <p:spPr>
          <a:xfrm>
            <a:off x="7420439" y="2854980"/>
            <a:ext cx="0" cy="22860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3" name="Line 60">
            <a:extLst>
              <a:ext uri="{FF2B5EF4-FFF2-40B4-BE49-F238E27FC236}">
                <a16:creationId xmlns:a16="http://schemas.microsoft.com/office/drawing/2014/main" id="{C1093A3A-27E0-4A15-980C-DD3BDB8F6B5F}"/>
              </a:ext>
            </a:extLst>
          </p:cNvPr>
          <p:cNvSpPr/>
          <p:nvPr/>
        </p:nvSpPr>
        <p:spPr>
          <a:xfrm>
            <a:off x="7420439" y="3769380"/>
            <a:ext cx="0" cy="22860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4" name="Line 61">
            <a:extLst>
              <a:ext uri="{FF2B5EF4-FFF2-40B4-BE49-F238E27FC236}">
                <a16:creationId xmlns:a16="http://schemas.microsoft.com/office/drawing/2014/main" id="{04050800-7CFF-4224-82B5-EE8EE8B54728}"/>
              </a:ext>
            </a:extLst>
          </p:cNvPr>
          <p:cNvSpPr/>
          <p:nvPr/>
        </p:nvSpPr>
        <p:spPr>
          <a:xfrm>
            <a:off x="7420439" y="4683780"/>
            <a:ext cx="0" cy="22860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5" name="Text Box 62">
            <a:extLst>
              <a:ext uri="{FF2B5EF4-FFF2-40B4-BE49-F238E27FC236}">
                <a16:creationId xmlns:a16="http://schemas.microsoft.com/office/drawing/2014/main" id="{53712B7B-116F-4900-865E-4DCCD1D73398}"/>
              </a:ext>
            </a:extLst>
          </p:cNvPr>
          <p:cNvSpPr/>
          <p:nvPr/>
        </p:nvSpPr>
        <p:spPr>
          <a:xfrm>
            <a:off x="6279958" y="2093220"/>
            <a:ext cx="11286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connection-1</a:t>
            </a:r>
          </a:p>
        </p:txBody>
      </p:sp>
      <p:sp>
        <p:nvSpPr>
          <p:cNvPr id="96" name="Text Box 63">
            <a:extLst>
              <a:ext uri="{FF2B5EF4-FFF2-40B4-BE49-F238E27FC236}">
                <a16:creationId xmlns:a16="http://schemas.microsoft.com/office/drawing/2014/main" id="{F29C1E71-339D-44F6-A8B6-B1FE4656484E}"/>
              </a:ext>
            </a:extLst>
          </p:cNvPr>
          <p:cNvSpPr/>
          <p:nvPr/>
        </p:nvSpPr>
        <p:spPr>
          <a:xfrm>
            <a:off x="6289319" y="2885220"/>
            <a:ext cx="11286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connection-2</a:t>
            </a:r>
          </a:p>
        </p:txBody>
      </p:sp>
      <p:sp>
        <p:nvSpPr>
          <p:cNvPr id="97" name="Text Box 64">
            <a:extLst>
              <a:ext uri="{FF2B5EF4-FFF2-40B4-BE49-F238E27FC236}">
                <a16:creationId xmlns:a16="http://schemas.microsoft.com/office/drawing/2014/main" id="{DF992787-0CC6-4CB7-A4F3-F5BD5DCFDEA9}"/>
              </a:ext>
            </a:extLst>
          </p:cNvPr>
          <p:cNvSpPr/>
          <p:nvPr/>
        </p:nvSpPr>
        <p:spPr>
          <a:xfrm>
            <a:off x="6289319" y="3799620"/>
            <a:ext cx="11286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connection-3</a:t>
            </a:r>
          </a:p>
        </p:txBody>
      </p:sp>
      <p:sp>
        <p:nvSpPr>
          <p:cNvPr id="98" name="Text Box 65">
            <a:extLst>
              <a:ext uri="{FF2B5EF4-FFF2-40B4-BE49-F238E27FC236}">
                <a16:creationId xmlns:a16="http://schemas.microsoft.com/office/drawing/2014/main" id="{2D31450C-CD73-428F-A22B-D90D91EB2030}"/>
              </a:ext>
            </a:extLst>
          </p:cNvPr>
          <p:cNvSpPr/>
          <p:nvPr/>
        </p:nvSpPr>
        <p:spPr>
          <a:xfrm>
            <a:off x="6289319" y="4683780"/>
            <a:ext cx="11286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connection-4</a:t>
            </a:r>
          </a:p>
        </p:txBody>
      </p:sp>
    </p:spTree>
    <p:extLst>
      <p:ext uri="{BB962C8B-B14F-4D97-AF65-F5344CB8AC3E}">
        <p14:creationId xmlns:p14="http://schemas.microsoft.com/office/powerpoint/2010/main" val="103970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Running in transaction</a:t>
            </a:r>
            <a:endParaRPr lang="en" dirty="0"/>
          </a:p>
        </p:txBody>
      </p:sp>
      <p:sp>
        <p:nvSpPr>
          <p:cNvPr id="99" name="Line 3">
            <a:extLst>
              <a:ext uri="{FF2B5EF4-FFF2-40B4-BE49-F238E27FC236}">
                <a16:creationId xmlns:a16="http://schemas.microsoft.com/office/drawing/2014/main" id="{A667E451-05DE-4D29-92F1-068DE63BB6B0}"/>
              </a:ext>
            </a:extLst>
          </p:cNvPr>
          <p:cNvSpPr/>
          <p:nvPr/>
        </p:nvSpPr>
        <p:spPr>
          <a:xfrm>
            <a:off x="1267200" y="2159793"/>
            <a:ext cx="121932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0" name="Text Box 4">
            <a:extLst>
              <a:ext uri="{FF2B5EF4-FFF2-40B4-BE49-F238E27FC236}">
                <a16:creationId xmlns:a16="http://schemas.microsoft.com/office/drawing/2014/main" id="{346274B5-CDC2-49F0-A35B-6A273E98C011}"/>
              </a:ext>
            </a:extLst>
          </p:cNvPr>
          <p:cNvSpPr/>
          <p:nvPr/>
        </p:nvSpPr>
        <p:spPr>
          <a:xfrm>
            <a:off x="1268280" y="1854873"/>
            <a:ext cx="19821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findByCreditCard(String)</a:t>
            </a:r>
          </a:p>
        </p:txBody>
      </p:sp>
      <p:sp>
        <p:nvSpPr>
          <p:cNvPr id="101" name="Line 5">
            <a:extLst>
              <a:ext uri="{FF2B5EF4-FFF2-40B4-BE49-F238E27FC236}">
                <a16:creationId xmlns:a16="http://schemas.microsoft.com/office/drawing/2014/main" id="{7364F8DF-8D1A-4BC2-8670-AB330C20D300}"/>
              </a:ext>
            </a:extLst>
          </p:cNvPr>
          <p:cNvSpPr/>
          <p:nvPr/>
        </p:nvSpPr>
        <p:spPr>
          <a:xfrm flipV="1">
            <a:off x="1267200" y="2741553"/>
            <a:ext cx="2467800" cy="252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2" name="Text Box 6">
            <a:extLst>
              <a:ext uri="{FF2B5EF4-FFF2-40B4-BE49-F238E27FC236}">
                <a16:creationId xmlns:a16="http://schemas.microsoft.com/office/drawing/2014/main" id="{E83BDCE6-EF2F-4D90-B970-D61ACE6E0754}"/>
              </a:ext>
            </a:extLst>
          </p:cNvPr>
          <p:cNvSpPr/>
          <p:nvPr/>
        </p:nvSpPr>
        <p:spPr>
          <a:xfrm>
            <a:off x="1266839" y="2494593"/>
            <a:ext cx="24483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findByMerchantNumber(String)</a:t>
            </a:r>
          </a:p>
        </p:txBody>
      </p:sp>
      <p:sp>
        <p:nvSpPr>
          <p:cNvPr id="103" name="Line 7">
            <a:extLst>
              <a:ext uri="{FF2B5EF4-FFF2-40B4-BE49-F238E27FC236}">
                <a16:creationId xmlns:a16="http://schemas.microsoft.com/office/drawing/2014/main" id="{BC14AEA3-6A51-4CFA-A792-69FA8B23CE0C}"/>
              </a:ext>
            </a:extLst>
          </p:cNvPr>
          <p:cNvSpPr/>
          <p:nvPr/>
        </p:nvSpPr>
        <p:spPr>
          <a:xfrm flipV="1">
            <a:off x="1267200" y="3441753"/>
            <a:ext cx="1216440" cy="39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4" name="Text Box 8">
            <a:extLst>
              <a:ext uri="{FF2B5EF4-FFF2-40B4-BE49-F238E27FC236}">
                <a16:creationId xmlns:a16="http://schemas.microsoft.com/office/drawing/2014/main" id="{088BD38E-2C8B-42AE-ABA9-5366D8D83EC6}"/>
              </a:ext>
            </a:extLst>
          </p:cNvPr>
          <p:cNvSpPr/>
          <p:nvPr/>
        </p:nvSpPr>
        <p:spPr>
          <a:xfrm>
            <a:off x="1267200" y="3150512"/>
            <a:ext cx="233856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updateBeneficiaries(Account)</a:t>
            </a:r>
          </a:p>
        </p:txBody>
      </p:sp>
      <p:sp>
        <p:nvSpPr>
          <p:cNvPr id="105" name="Line 9">
            <a:extLst>
              <a:ext uri="{FF2B5EF4-FFF2-40B4-BE49-F238E27FC236}">
                <a16:creationId xmlns:a16="http://schemas.microsoft.com/office/drawing/2014/main" id="{B07469CD-1D65-4B78-A104-5F060933E8C1}"/>
              </a:ext>
            </a:extLst>
          </p:cNvPr>
          <p:cNvSpPr/>
          <p:nvPr/>
        </p:nvSpPr>
        <p:spPr>
          <a:xfrm flipV="1">
            <a:off x="1267200" y="4132953"/>
            <a:ext cx="3737880" cy="32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6" name="Text Box 10">
            <a:extLst>
              <a:ext uri="{FF2B5EF4-FFF2-40B4-BE49-F238E27FC236}">
                <a16:creationId xmlns:a16="http://schemas.microsoft.com/office/drawing/2014/main" id="{520607AC-BFA0-4C1B-9FEB-4BEC77A405BC}"/>
              </a:ext>
            </a:extLst>
          </p:cNvPr>
          <p:cNvSpPr/>
          <p:nvPr/>
        </p:nvSpPr>
        <p:spPr>
          <a:xfrm>
            <a:off x="1272240" y="3866193"/>
            <a:ext cx="347112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confirmReward(AccountContribution, Dining)</a:t>
            </a:r>
          </a:p>
        </p:txBody>
      </p:sp>
      <p:sp>
        <p:nvSpPr>
          <p:cNvPr id="107" name="Text Box 11">
            <a:extLst>
              <a:ext uri="{FF2B5EF4-FFF2-40B4-BE49-F238E27FC236}">
                <a16:creationId xmlns:a16="http://schemas.microsoft.com/office/drawing/2014/main" id="{F23AAEAB-E3E5-4EB3-9C4F-7B9C80B69E49}"/>
              </a:ext>
            </a:extLst>
          </p:cNvPr>
          <p:cNvSpPr/>
          <p:nvPr/>
        </p:nvSpPr>
        <p:spPr>
          <a:xfrm>
            <a:off x="7747200" y="4750713"/>
            <a:ext cx="114840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DATABASE</a:t>
            </a:r>
          </a:p>
        </p:txBody>
      </p:sp>
      <p:sp>
        <p:nvSpPr>
          <p:cNvPr id="108" name="Text Box 12">
            <a:extLst>
              <a:ext uri="{FF2B5EF4-FFF2-40B4-BE49-F238E27FC236}">
                <a16:creationId xmlns:a16="http://schemas.microsoft.com/office/drawing/2014/main" id="{ED5ED286-AE24-4A86-9C3A-57C431C07ACC}"/>
              </a:ext>
            </a:extLst>
          </p:cNvPr>
          <p:cNvSpPr/>
          <p:nvPr/>
        </p:nvSpPr>
        <p:spPr>
          <a:xfrm>
            <a:off x="7592040" y="2174193"/>
            <a:ext cx="1371599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99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1. SELECT</a:t>
            </a:r>
          </a:p>
        </p:txBody>
      </p:sp>
      <p:sp>
        <p:nvSpPr>
          <p:cNvPr id="109" name="Text Box 13">
            <a:extLst>
              <a:ext uri="{FF2B5EF4-FFF2-40B4-BE49-F238E27FC236}">
                <a16:creationId xmlns:a16="http://schemas.microsoft.com/office/drawing/2014/main" id="{4993D2D5-9F15-44A4-A4D5-2AE29B1ECA94}"/>
              </a:ext>
            </a:extLst>
          </p:cNvPr>
          <p:cNvSpPr/>
          <p:nvPr/>
        </p:nvSpPr>
        <p:spPr>
          <a:xfrm>
            <a:off x="7593840" y="2693313"/>
            <a:ext cx="133596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99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2. SELECT</a:t>
            </a:r>
          </a:p>
        </p:txBody>
      </p:sp>
      <p:sp>
        <p:nvSpPr>
          <p:cNvPr id="110" name="Text Box 14">
            <a:extLst>
              <a:ext uri="{FF2B5EF4-FFF2-40B4-BE49-F238E27FC236}">
                <a16:creationId xmlns:a16="http://schemas.microsoft.com/office/drawing/2014/main" id="{52EE3CF6-01FF-483B-A089-BBAF705AD2A7}"/>
              </a:ext>
            </a:extLst>
          </p:cNvPr>
          <p:cNvSpPr/>
          <p:nvPr/>
        </p:nvSpPr>
        <p:spPr>
          <a:xfrm>
            <a:off x="7590960" y="3226473"/>
            <a:ext cx="137412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99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3. UPDATE</a:t>
            </a:r>
          </a:p>
        </p:txBody>
      </p:sp>
      <p:sp>
        <p:nvSpPr>
          <p:cNvPr id="111" name="Text Box 15">
            <a:extLst>
              <a:ext uri="{FF2B5EF4-FFF2-40B4-BE49-F238E27FC236}">
                <a16:creationId xmlns:a16="http://schemas.microsoft.com/office/drawing/2014/main" id="{4F78C203-42F6-4225-8A0D-50FFA1A45B9E}"/>
              </a:ext>
            </a:extLst>
          </p:cNvPr>
          <p:cNvSpPr/>
          <p:nvPr/>
        </p:nvSpPr>
        <p:spPr>
          <a:xfrm>
            <a:off x="7593480" y="3759993"/>
            <a:ext cx="127332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99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4. INSERT</a:t>
            </a:r>
          </a:p>
        </p:txBody>
      </p:sp>
      <p:sp>
        <p:nvSpPr>
          <p:cNvPr id="112" name="Rectangle 16">
            <a:extLst>
              <a:ext uri="{FF2B5EF4-FFF2-40B4-BE49-F238E27FC236}">
                <a16:creationId xmlns:a16="http://schemas.microsoft.com/office/drawing/2014/main" id="{C117C63E-873D-4094-B31D-74003E141BF8}"/>
              </a:ext>
            </a:extLst>
          </p:cNvPr>
          <p:cNvSpPr/>
          <p:nvPr/>
        </p:nvSpPr>
        <p:spPr>
          <a:xfrm>
            <a:off x="734039" y="940473"/>
            <a:ext cx="106668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3" name="Rectangle 17">
            <a:extLst>
              <a:ext uri="{FF2B5EF4-FFF2-40B4-BE49-F238E27FC236}">
                <a16:creationId xmlns:a16="http://schemas.microsoft.com/office/drawing/2014/main" id="{2C9A5355-4699-400C-BC6D-073766E0E298}"/>
              </a:ext>
            </a:extLst>
          </p:cNvPr>
          <p:cNvSpPr/>
          <p:nvPr/>
        </p:nvSpPr>
        <p:spPr>
          <a:xfrm>
            <a:off x="734039" y="940473"/>
            <a:ext cx="1066680" cy="45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Reward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Network</a:t>
            </a: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9B749EE8-9031-48DF-BFF3-1B3C49613AE7}"/>
              </a:ext>
            </a:extLst>
          </p:cNvPr>
          <p:cNvSpPr/>
          <p:nvPr/>
        </p:nvSpPr>
        <p:spPr>
          <a:xfrm>
            <a:off x="1267200" y="1397673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5" name="Rectangle 19">
            <a:extLst>
              <a:ext uri="{FF2B5EF4-FFF2-40B4-BE49-F238E27FC236}">
                <a16:creationId xmlns:a16="http://schemas.microsoft.com/office/drawing/2014/main" id="{5F01A6DA-4F66-4A2D-BE26-99F604ED7252}"/>
              </a:ext>
            </a:extLst>
          </p:cNvPr>
          <p:cNvSpPr/>
          <p:nvPr/>
        </p:nvSpPr>
        <p:spPr>
          <a:xfrm>
            <a:off x="1877040" y="940473"/>
            <a:ext cx="1143000" cy="45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116" name="Rectangle 20">
            <a:extLst>
              <a:ext uri="{FF2B5EF4-FFF2-40B4-BE49-F238E27FC236}">
                <a16:creationId xmlns:a16="http://schemas.microsoft.com/office/drawing/2014/main" id="{9739DAFE-AD6C-4312-8610-A062B1CF5BEB}"/>
              </a:ext>
            </a:extLst>
          </p:cNvPr>
          <p:cNvSpPr/>
          <p:nvPr/>
        </p:nvSpPr>
        <p:spPr>
          <a:xfrm>
            <a:off x="3172320" y="940473"/>
            <a:ext cx="1143000" cy="45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Restaurant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117" name="Rectangle 21">
            <a:extLst>
              <a:ext uri="{FF2B5EF4-FFF2-40B4-BE49-F238E27FC236}">
                <a16:creationId xmlns:a16="http://schemas.microsoft.com/office/drawing/2014/main" id="{68DCD0ED-0CC9-43D7-8621-AD64A0C3E2BE}"/>
              </a:ext>
            </a:extLst>
          </p:cNvPr>
          <p:cNvSpPr/>
          <p:nvPr/>
        </p:nvSpPr>
        <p:spPr>
          <a:xfrm>
            <a:off x="4467600" y="940473"/>
            <a:ext cx="1143000" cy="458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Reward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7EB5C97D-2B00-4F54-B703-F108EF82DE77}"/>
              </a:ext>
            </a:extLst>
          </p:cNvPr>
          <p:cNvSpPr/>
          <p:nvPr/>
        </p:nvSpPr>
        <p:spPr>
          <a:xfrm>
            <a:off x="6982199" y="970713"/>
            <a:ext cx="11430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</p:txBody>
      </p:sp>
      <p:sp>
        <p:nvSpPr>
          <p:cNvPr id="119" name="Rectangle 23">
            <a:extLst>
              <a:ext uri="{FF2B5EF4-FFF2-40B4-BE49-F238E27FC236}">
                <a16:creationId xmlns:a16="http://schemas.microsoft.com/office/drawing/2014/main" id="{BDDB9A7E-294B-482F-9AC3-06A017D8F3B7}"/>
              </a:ext>
            </a:extLst>
          </p:cNvPr>
          <p:cNvSpPr/>
          <p:nvPr/>
        </p:nvSpPr>
        <p:spPr>
          <a:xfrm>
            <a:off x="5686920" y="970713"/>
            <a:ext cx="11430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DataSource</a:t>
            </a:r>
          </a:p>
        </p:txBody>
      </p:sp>
      <p:sp>
        <p:nvSpPr>
          <p:cNvPr id="120" name="Rectangle 24">
            <a:extLst>
              <a:ext uri="{FF2B5EF4-FFF2-40B4-BE49-F238E27FC236}">
                <a16:creationId xmlns:a16="http://schemas.microsoft.com/office/drawing/2014/main" id="{F689DC05-9E00-4B1E-AE88-1820B9055005}"/>
              </a:ext>
            </a:extLst>
          </p:cNvPr>
          <p:cNvSpPr/>
          <p:nvPr/>
        </p:nvSpPr>
        <p:spPr>
          <a:xfrm>
            <a:off x="1877040" y="940473"/>
            <a:ext cx="1143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id="{AC0429E3-080C-40BA-86E9-40C9635F4511}"/>
              </a:ext>
            </a:extLst>
          </p:cNvPr>
          <p:cNvSpPr/>
          <p:nvPr/>
        </p:nvSpPr>
        <p:spPr>
          <a:xfrm>
            <a:off x="3172320" y="940473"/>
            <a:ext cx="1143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2" name="Rectangle 26">
            <a:extLst>
              <a:ext uri="{FF2B5EF4-FFF2-40B4-BE49-F238E27FC236}">
                <a16:creationId xmlns:a16="http://schemas.microsoft.com/office/drawing/2014/main" id="{B600050D-D06B-4A33-BE50-314450B1EDC8}"/>
              </a:ext>
            </a:extLst>
          </p:cNvPr>
          <p:cNvSpPr/>
          <p:nvPr/>
        </p:nvSpPr>
        <p:spPr>
          <a:xfrm>
            <a:off x="4467600" y="940473"/>
            <a:ext cx="1143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3" name="Rectangle 27">
            <a:extLst>
              <a:ext uri="{FF2B5EF4-FFF2-40B4-BE49-F238E27FC236}">
                <a16:creationId xmlns:a16="http://schemas.microsoft.com/office/drawing/2014/main" id="{3D48F82B-CAE0-41CB-9167-6663566CDD2B}"/>
              </a:ext>
            </a:extLst>
          </p:cNvPr>
          <p:cNvSpPr/>
          <p:nvPr/>
        </p:nvSpPr>
        <p:spPr>
          <a:xfrm>
            <a:off x="6982199" y="940473"/>
            <a:ext cx="1143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4" name="Rectangle 28">
            <a:extLst>
              <a:ext uri="{FF2B5EF4-FFF2-40B4-BE49-F238E27FC236}">
                <a16:creationId xmlns:a16="http://schemas.microsoft.com/office/drawing/2014/main" id="{DD0E07B6-1CAC-4672-95DF-3EBCF269AC9E}"/>
              </a:ext>
            </a:extLst>
          </p:cNvPr>
          <p:cNvSpPr/>
          <p:nvPr/>
        </p:nvSpPr>
        <p:spPr>
          <a:xfrm>
            <a:off x="5763239" y="940473"/>
            <a:ext cx="106668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5" name="Line 29">
            <a:extLst>
              <a:ext uri="{FF2B5EF4-FFF2-40B4-BE49-F238E27FC236}">
                <a16:creationId xmlns:a16="http://schemas.microsoft.com/office/drawing/2014/main" id="{E9D8505C-2DAC-4B61-8C50-B411EBF6EFB3}"/>
              </a:ext>
            </a:extLst>
          </p:cNvPr>
          <p:cNvSpPr/>
          <p:nvPr/>
        </p:nvSpPr>
        <p:spPr>
          <a:xfrm>
            <a:off x="7515720" y="1397673"/>
            <a:ext cx="0" cy="35053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6" name="Line 30">
            <a:extLst>
              <a:ext uri="{FF2B5EF4-FFF2-40B4-BE49-F238E27FC236}">
                <a16:creationId xmlns:a16="http://schemas.microsoft.com/office/drawing/2014/main" id="{7B37909B-C7B1-4BF8-AEAB-E1CE029C7E9D}"/>
              </a:ext>
            </a:extLst>
          </p:cNvPr>
          <p:cNvSpPr/>
          <p:nvPr/>
        </p:nvSpPr>
        <p:spPr>
          <a:xfrm>
            <a:off x="6296400" y="1397673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7" name="Line 31">
            <a:extLst>
              <a:ext uri="{FF2B5EF4-FFF2-40B4-BE49-F238E27FC236}">
                <a16:creationId xmlns:a16="http://schemas.microsoft.com/office/drawing/2014/main" id="{DF496FD2-6EF8-4E3D-AB48-247D786C9E7F}"/>
              </a:ext>
            </a:extLst>
          </p:cNvPr>
          <p:cNvSpPr/>
          <p:nvPr/>
        </p:nvSpPr>
        <p:spPr>
          <a:xfrm>
            <a:off x="5001120" y="1397673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8" name="AutoShape 32">
            <a:extLst>
              <a:ext uri="{FF2B5EF4-FFF2-40B4-BE49-F238E27FC236}">
                <a16:creationId xmlns:a16="http://schemas.microsoft.com/office/drawing/2014/main" id="{92B1EC82-4B08-4B80-90AC-8AB89A5ED887}"/>
              </a:ext>
            </a:extLst>
          </p:cNvPr>
          <p:cNvSpPr/>
          <p:nvPr/>
        </p:nvSpPr>
        <p:spPr>
          <a:xfrm>
            <a:off x="7896600" y="4140873"/>
            <a:ext cx="838439" cy="6098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969696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29FB9C30-A762-46F0-A36C-22179816C571}"/>
              </a:ext>
            </a:extLst>
          </p:cNvPr>
          <p:cNvSpPr/>
          <p:nvPr/>
        </p:nvSpPr>
        <p:spPr>
          <a:xfrm>
            <a:off x="3705840" y="1397673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0" name="Line 34">
            <a:extLst>
              <a:ext uri="{FF2B5EF4-FFF2-40B4-BE49-F238E27FC236}">
                <a16:creationId xmlns:a16="http://schemas.microsoft.com/office/drawing/2014/main" id="{E5B6CD76-2E5D-4DA2-915C-F332D682C25F}"/>
              </a:ext>
            </a:extLst>
          </p:cNvPr>
          <p:cNvSpPr/>
          <p:nvPr/>
        </p:nvSpPr>
        <p:spPr>
          <a:xfrm>
            <a:off x="2486520" y="1397673"/>
            <a:ext cx="0" cy="358164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887690DE-FCFF-48F4-B95F-92ECCCCF6EFE}"/>
              </a:ext>
            </a:extLst>
          </p:cNvPr>
          <p:cNvSpPr/>
          <p:nvPr/>
        </p:nvSpPr>
        <p:spPr>
          <a:xfrm>
            <a:off x="1270080" y="1473992"/>
            <a:ext cx="13482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getConnection()</a:t>
            </a:r>
          </a:p>
        </p:txBody>
      </p:sp>
      <p:sp>
        <p:nvSpPr>
          <p:cNvPr id="132" name="Line 38">
            <a:extLst>
              <a:ext uri="{FF2B5EF4-FFF2-40B4-BE49-F238E27FC236}">
                <a16:creationId xmlns:a16="http://schemas.microsoft.com/office/drawing/2014/main" id="{0107F7C4-338E-4B0A-A360-6EEC4E439BF6}"/>
              </a:ext>
            </a:extLst>
          </p:cNvPr>
          <p:cNvSpPr/>
          <p:nvPr/>
        </p:nvSpPr>
        <p:spPr>
          <a:xfrm>
            <a:off x="1267200" y="1702593"/>
            <a:ext cx="5029200" cy="0"/>
          </a:xfrm>
          <a:prstGeom prst="line">
            <a:avLst/>
          </a:prstGeom>
          <a:noFill/>
          <a:ln w="9360">
            <a:solidFill>
              <a:srgbClr val="0099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3" name="Line 48">
            <a:extLst>
              <a:ext uri="{FF2B5EF4-FFF2-40B4-BE49-F238E27FC236}">
                <a16:creationId xmlns:a16="http://schemas.microsoft.com/office/drawing/2014/main" id="{FC869B47-D025-42F2-8C48-66C261AD97C3}"/>
              </a:ext>
            </a:extLst>
          </p:cNvPr>
          <p:cNvSpPr/>
          <p:nvPr/>
        </p:nvSpPr>
        <p:spPr>
          <a:xfrm>
            <a:off x="1267200" y="4826673"/>
            <a:ext cx="6248520" cy="0"/>
          </a:xfrm>
          <a:prstGeom prst="line">
            <a:avLst/>
          </a:prstGeom>
          <a:noFill/>
          <a:ln w="9360">
            <a:solidFill>
              <a:srgbClr val="0099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4" name="Text Box 49">
            <a:extLst>
              <a:ext uri="{FF2B5EF4-FFF2-40B4-BE49-F238E27FC236}">
                <a16:creationId xmlns:a16="http://schemas.microsoft.com/office/drawing/2014/main" id="{FB219167-FA25-4E4B-B130-34E78D67C2F8}"/>
              </a:ext>
            </a:extLst>
          </p:cNvPr>
          <p:cNvSpPr/>
          <p:nvPr/>
        </p:nvSpPr>
        <p:spPr>
          <a:xfrm>
            <a:off x="1344960" y="4598073"/>
            <a:ext cx="6714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close()</a:t>
            </a:r>
          </a:p>
        </p:txBody>
      </p:sp>
      <p:sp>
        <p:nvSpPr>
          <p:cNvPr id="135" name="Text Box 51">
            <a:extLst>
              <a:ext uri="{FF2B5EF4-FFF2-40B4-BE49-F238E27FC236}">
                <a16:creationId xmlns:a16="http://schemas.microsoft.com/office/drawing/2014/main" id="{D26912EF-51BE-4F0C-930A-7E22AFFD684A}"/>
              </a:ext>
            </a:extLst>
          </p:cNvPr>
          <p:cNvSpPr/>
          <p:nvPr/>
        </p:nvSpPr>
        <p:spPr>
          <a:xfrm>
            <a:off x="178920" y="940473"/>
            <a:ext cx="53892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10" b="1" i="0" u="none" strike="noStrike" baseline="0">
                <a:ln>
                  <a:noFill/>
                </a:ln>
                <a:solidFill>
                  <a:srgbClr val="0099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TX</a:t>
            </a:r>
          </a:p>
        </p:txBody>
      </p:sp>
      <p:sp>
        <p:nvSpPr>
          <p:cNvPr id="136" name="Line 52">
            <a:extLst>
              <a:ext uri="{FF2B5EF4-FFF2-40B4-BE49-F238E27FC236}">
                <a16:creationId xmlns:a16="http://schemas.microsoft.com/office/drawing/2014/main" id="{361192FA-FAC4-4439-BACA-3D258D650275}"/>
              </a:ext>
            </a:extLst>
          </p:cNvPr>
          <p:cNvSpPr/>
          <p:nvPr/>
        </p:nvSpPr>
        <p:spPr>
          <a:xfrm>
            <a:off x="429119" y="1397673"/>
            <a:ext cx="0" cy="30492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7" name="Line 53">
            <a:extLst>
              <a:ext uri="{FF2B5EF4-FFF2-40B4-BE49-F238E27FC236}">
                <a16:creationId xmlns:a16="http://schemas.microsoft.com/office/drawing/2014/main" id="{9E1475D4-DE00-41AC-868A-1F06D7C209CD}"/>
              </a:ext>
            </a:extLst>
          </p:cNvPr>
          <p:cNvSpPr/>
          <p:nvPr/>
        </p:nvSpPr>
        <p:spPr>
          <a:xfrm>
            <a:off x="429119" y="1702593"/>
            <a:ext cx="0" cy="45720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8" name="Line 54">
            <a:extLst>
              <a:ext uri="{FF2B5EF4-FFF2-40B4-BE49-F238E27FC236}">
                <a16:creationId xmlns:a16="http://schemas.microsoft.com/office/drawing/2014/main" id="{C1FE2F39-2681-44A6-BBC1-2F7380A9B226}"/>
              </a:ext>
            </a:extLst>
          </p:cNvPr>
          <p:cNvSpPr/>
          <p:nvPr/>
        </p:nvSpPr>
        <p:spPr>
          <a:xfrm>
            <a:off x="429119" y="2159793"/>
            <a:ext cx="0" cy="53352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9" name="Line 55">
            <a:extLst>
              <a:ext uri="{FF2B5EF4-FFF2-40B4-BE49-F238E27FC236}">
                <a16:creationId xmlns:a16="http://schemas.microsoft.com/office/drawing/2014/main" id="{4572E391-CC62-4AE7-A467-F362EB8EFB18}"/>
              </a:ext>
            </a:extLst>
          </p:cNvPr>
          <p:cNvSpPr/>
          <p:nvPr/>
        </p:nvSpPr>
        <p:spPr>
          <a:xfrm>
            <a:off x="429119" y="2693313"/>
            <a:ext cx="0" cy="68580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0" name="Line 56">
            <a:extLst>
              <a:ext uri="{FF2B5EF4-FFF2-40B4-BE49-F238E27FC236}">
                <a16:creationId xmlns:a16="http://schemas.microsoft.com/office/drawing/2014/main" id="{3BB0112B-B109-49E2-A9F2-6DF0C5E7B210}"/>
              </a:ext>
            </a:extLst>
          </p:cNvPr>
          <p:cNvSpPr/>
          <p:nvPr/>
        </p:nvSpPr>
        <p:spPr>
          <a:xfrm>
            <a:off x="429119" y="3379113"/>
            <a:ext cx="0" cy="76176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1" name="Line 57">
            <a:extLst>
              <a:ext uri="{FF2B5EF4-FFF2-40B4-BE49-F238E27FC236}">
                <a16:creationId xmlns:a16="http://schemas.microsoft.com/office/drawing/2014/main" id="{F8DBD263-94A8-47B4-84B4-A3433147903C}"/>
              </a:ext>
            </a:extLst>
          </p:cNvPr>
          <p:cNvSpPr/>
          <p:nvPr/>
        </p:nvSpPr>
        <p:spPr>
          <a:xfrm>
            <a:off x="429119" y="4064913"/>
            <a:ext cx="0" cy="76176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2" name="Line 58">
            <a:extLst>
              <a:ext uri="{FF2B5EF4-FFF2-40B4-BE49-F238E27FC236}">
                <a16:creationId xmlns:a16="http://schemas.microsoft.com/office/drawing/2014/main" id="{08D58F65-F8F0-4373-BFBC-E79F79022948}"/>
              </a:ext>
            </a:extLst>
          </p:cNvPr>
          <p:cNvSpPr/>
          <p:nvPr/>
        </p:nvSpPr>
        <p:spPr>
          <a:xfrm>
            <a:off x="200880" y="4826673"/>
            <a:ext cx="457199" cy="0"/>
          </a:xfrm>
          <a:prstGeom prst="line">
            <a:avLst/>
          </a:prstGeom>
          <a:noFill/>
          <a:ln w="936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3" name="Text Box 60">
            <a:extLst>
              <a:ext uri="{FF2B5EF4-FFF2-40B4-BE49-F238E27FC236}">
                <a16:creationId xmlns:a16="http://schemas.microsoft.com/office/drawing/2014/main" id="{F52C7CA1-3785-4F25-9FBB-B087F66C8606}"/>
              </a:ext>
            </a:extLst>
          </p:cNvPr>
          <p:cNvSpPr/>
          <p:nvPr/>
        </p:nvSpPr>
        <p:spPr>
          <a:xfrm>
            <a:off x="6375239" y="1626272"/>
            <a:ext cx="1128600" cy="2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connection-1</a:t>
            </a:r>
          </a:p>
        </p:txBody>
      </p:sp>
      <p:sp>
        <p:nvSpPr>
          <p:cNvPr id="144" name="Line 61">
            <a:extLst>
              <a:ext uri="{FF2B5EF4-FFF2-40B4-BE49-F238E27FC236}">
                <a16:creationId xmlns:a16="http://schemas.microsoft.com/office/drawing/2014/main" id="{FD11B83A-7D9C-4B88-87E5-EDF951FEF811}"/>
              </a:ext>
            </a:extLst>
          </p:cNvPr>
          <p:cNvSpPr/>
          <p:nvPr/>
        </p:nvSpPr>
        <p:spPr>
          <a:xfrm>
            <a:off x="7515720" y="1702593"/>
            <a:ext cx="0" cy="45720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5" name="Line 62">
            <a:extLst>
              <a:ext uri="{FF2B5EF4-FFF2-40B4-BE49-F238E27FC236}">
                <a16:creationId xmlns:a16="http://schemas.microsoft.com/office/drawing/2014/main" id="{C142B9DB-DB7F-4AA9-A7D8-9B80C9EE7F5F}"/>
              </a:ext>
            </a:extLst>
          </p:cNvPr>
          <p:cNvSpPr/>
          <p:nvPr/>
        </p:nvSpPr>
        <p:spPr>
          <a:xfrm>
            <a:off x="7515720" y="2159793"/>
            <a:ext cx="0" cy="53352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6" name="Line 63">
            <a:extLst>
              <a:ext uri="{FF2B5EF4-FFF2-40B4-BE49-F238E27FC236}">
                <a16:creationId xmlns:a16="http://schemas.microsoft.com/office/drawing/2014/main" id="{5ED2BFA2-A7CA-4558-A8DD-75214A100DFD}"/>
              </a:ext>
            </a:extLst>
          </p:cNvPr>
          <p:cNvSpPr/>
          <p:nvPr/>
        </p:nvSpPr>
        <p:spPr>
          <a:xfrm>
            <a:off x="7515720" y="2693313"/>
            <a:ext cx="0" cy="68580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7" name="Line 64">
            <a:extLst>
              <a:ext uri="{FF2B5EF4-FFF2-40B4-BE49-F238E27FC236}">
                <a16:creationId xmlns:a16="http://schemas.microsoft.com/office/drawing/2014/main" id="{6CFF02D3-C425-4ACC-9202-9B7DB086FE46}"/>
              </a:ext>
            </a:extLst>
          </p:cNvPr>
          <p:cNvSpPr/>
          <p:nvPr/>
        </p:nvSpPr>
        <p:spPr>
          <a:xfrm>
            <a:off x="7515720" y="3379113"/>
            <a:ext cx="0" cy="76176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8" name="Line 65">
            <a:extLst>
              <a:ext uri="{FF2B5EF4-FFF2-40B4-BE49-F238E27FC236}">
                <a16:creationId xmlns:a16="http://schemas.microsoft.com/office/drawing/2014/main" id="{5D5C4C66-3F53-44AD-9CDD-A215830A1FA7}"/>
              </a:ext>
            </a:extLst>
          </p:cNvPr>
          <p:cNvSpPr/>
          <p:nvPr/>
        </p:nvSpPr>
        <p:spPr>
          <a:xfrm>
            <a:off x="7515720" y="4064913"/>
            <a:ext cx="0" cy="761760"/>
          </a:xfrm>
          <a:prstGeom prst="line">
            <a:avLst/>
          </a:prstGeom>
          <a:noFill/>
          <a:ln w="57240">
            <a:solidFill>
              <a:srgbClr val="0099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847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Java Transaction Manager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874656"/>
            <a:ext cx="8229600" cy="3108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Java has several APIs which handle transactions differently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JDBC, JMS, JTA, Hibernate, JPA, etc.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Each uses program code to mark the start and end of the transaction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Transaction Demarcation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Different APIs for Global vs Local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347605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Local vs global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874656"/>
            <a:ext cx="8229600" cy="27237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Local Transactions – Single Resource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Transactions managed by underlying resource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Global (distributed) Transactions – Multiple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Transaction managed by separate, dedicated transaction manager</a:t>
            </a:r>
          </a:p>
        </p:txBody>
      </p:sp>
    </p:spTree>
    <p:extLst>
      <p:ext uri="{BB962C8B-B14F-4D97-AF65-F5344CB8AC3E}">
        <p14:creationId xmlns:p14="http://schemas.microsoft.com/office/powerpoint/2010/main" val="97341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Transaction code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60F08B9-EFBC-4E37-BA9F-6CBC37E932B3}"/>
              </a:ext>
            </a:extLst>
          </p:cNvPr>
          <p:cNvSpPr/>
          <p:nvPr/>
        </p:nvSpPr>
        <p:spPr>
          <a:xfrm>
            <a:off x="817200" y="1063500"/>
            <a:ext cx="7509600" cy="347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180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try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conn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.getConnection();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conn.setAutoCommit(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false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	   …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conn.commit();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catch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(Exception e)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34"/>
              <a:ea typeface="ＭＳ Ｐゴシック" pitchFamily="50"/>
              <a:cs typeface="ＭＳ Ｐゴシック" pitchFamily="50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conn.rollback();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    ...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3334086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893</Words>
  <Application>Microsoft Office PowerPoint</Application>
  <PresentationFormat>On-screen Show (16:9)</PresentationFormat>
  <Paragraphs>268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Varela Round</vt:lpstr>
      <vt:lpstr>Calibri</vt:lpstr>
      <vt:lpstr>ＭＳ Ｐゴシック</vt:lpstr>
      <vt:lpstr>Verdana</vt:lpstr>
      <vt:lpstr>Arial</vt:lpstr>
      <vt:lpstr>Monaco</vt:lpstr>
      <vt:lpstr>Iras template</vt:lpstr>
      <vt:lpstr>Spring – Transaction</vt:lpstr>
      <vt:lpstr>What is transaction?</vt:lpstr>
      <vt:lpstr>ACID</vt:lpstr>
      <vt:lpstr>Without transactions</vt:lpstr>
      <vt:lpstr>Running without transactions</vt:lpstr>
      <vt:lpstr>Running in transaction</vt:lpstr>
      <vt:lpstr>Java Transaction Manager</vt:lpstr>
      <vt:lpstr>Local vs global</vt:lpstr>
      <vt:lpstr>Transaction code</vt:lpstr>
      <vt:lpstr>JTA Transaction code</vt:lpstr>
      <vt:lpstr>Transaction management concerns</vt:lpstr>
      <vt:lpstr>Spring Transaction management</vt:lpstr>
      <vt:lpstr>Platform Transaction Management</vt:lpstr>
      <vt:lpstr>PlatformTransactionManager usage</vt:lpstr>
      <vt:lpstr>Transaction Configuration and usage</vt:lpstr>
      <vt:lpstr>Class level and method level</vt:lpstr>
      <vt:lpstr>Isolation level</vt:lpstr>
      <vt:lpstr>Propagation</vt:lpstr>
      <vt:lpstr>Required</vt:lpstr>
      <vt:lpstr>Requires New</vt:lpstr>
      <vt:lpstr>Requires New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556</cp:revision>
  <dcterms:modified xsi:type="dcterms:W3CDTF">2018-10-11T15:20:34Z</dcterms:modified>
</cp:coreProperties>
</file>