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316" r:id="rId3"/>
    <p:sldId id="325" r:id="rId4"/>
    <p:sldId id="396" r:id="rId5"/>
    <p:sldId id="397" r:id="rId6"/>
    <p:sldId id="356" r:id="rId7"/>
    <p:sldId id="398" r:id="rId8"/>
    <p:sldId id="399" r:id="rId9"/>
    <p:sldId id="401" r:id="rId10"/>
    <p:sldId id="402" r:id="rId11"/>
    <p:sldId id="403" r:id="rId12"/>
    <p:sldId id="404" r:id="rId13"/>
    <p:sldId id="405" r:id="rId14"/>
    <p:sldId id="358" r:id="rId15"/>
    <p:sldId id="389" r:id="rId16"/>
    <p:sldId id="384" r:id="rId17"/>
    <p:sldId id="390" r:id="rId18"/>
    <p:sldId id="385" r:id="rId19"/>
    <p:sldId id="391" r:id="rId20"/>
    <p:sldId id="392" r:id="rId21"/>
    <p:sldId id="406" r:id="rId22"/>
    <p:sldId id="407" r:id="rId23"/>
    <p:sldId id="359" r:id="rId24"/>
    <p:sldId id="360" r:id="rId25"/>
    <p:sldId id="327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Varela Round" panose="00000500000000000000" charset="-79"/>
      <p:regular r:id="rId32"/>
    </p:embeddedFont>
    <p:embeddedFont>
      <p:font typeface="ＭＳ Ｐゴシック" panose="020B0600070205080204" pitchFamily="34" charset="-128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682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812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67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031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750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54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35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908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10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12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63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615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842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37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380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610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39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5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210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5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10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98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86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– Web MVC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MVC: Request processing lifecycle</a:t>
            </a:r>
            <a:endParaRPr lang="en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3FD279B4-EFB8-4151-8F09-8F9910ABAAE3}"/>
              </a:ext>
            </a:extLst>
          </p:cNvPr>
          <p:cNvGrpSpPr/>
          <p:nvPr/>
        </p:nvGrpSpPr>
        <p:grpSpPr>
          <a:xfrm>
            <a:off x="4615560" y="2184089"/>
            <a:ext cx="2398320" cy="520199"/>
            <a:chOff x="4453200" y="2740680"/>
            <a:chExt cx="2398320" cy="520199"/>
          </a:xfrm>
        </p:grpSpPr>
        <p:sp>
          <p:nvSpPr>
            <p:cNvPr id="5" name="Line 13">
              <a:extLst>
                <a:ext uri="{FF2B5EF4-FFF2-40B4-BE49-F238E27FC236}">
                  <a16:creationId xmlns:a16="http://schemas.microsoft.com/office/drawing/2014/main" id="{9860EEFC-8742-44F4-B84B-D4E00A382F27}"/>
                </a:ext>
              </a:extLst>
            </p:cNvPr>
            <p:cNvSpPr/>
            <p:nvPr/>
          </p:nvSpPr>
          <p:spPr>
            <a:xfrm flipH="1">
              <a:off x="4453200" y="2740680"/>
              <a:ext cx="239832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7" name="Text Box 14">
              <a:extLst>
                <a:ext uri="{FF2B5EF4-FFF2-40B4-BE49-F238E27FC236}">
                  <a16:creationId xmlns:a16="http://schemas.microsoft.com/office/drawing/2014/main" id="{F58A0845-9A5C-4E72-B76F-B7A09149F650}"/>
                </a:ext>
              </a:extLst>
            </p:cNvPr>
            <p:cNvSpPr/>
            <p:nvPr/>
          </p:nvSpPr>
          <p:spPr>
            <a:xfrm>
              <a:off x="5052960" y="2740680"/>
              <a:ext cx="1299240" cy="5201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46800" rIns="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(Logical view name)</a:t>
              </a:r>
            </a:p>
          </p:txBody>
        </p:sp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0E8AE3EC-BA48-4AF7-9D7F-10AA7B4ADF31}"/>
              </a:ext>
            </a:extLst>
          </p:cNvPr>
          <p:cNvSpPr/>
          <p:nvPr/>
        </p:nvSpPr>
        <p:spPr>
          <a:xfrm>
            <a:off x="7110000" y="1609529"/>
            <a:ext cx="1375919" cy="65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Handler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6F6B2ED-2255-420F-A177-B68C2FC5A53E}"/>
              </a:ext>
            </a:extLst>
          </p:cNvPr>
          <p:cNvSpPr/>
          <p:nvPr/>
        </p:nvSpPr>
        <p:spPr>
          <a:xfrm>
            <a:off x="2141280" y="1509809"/>
            <a:ext cx="2430720" cy="736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Dispatcher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Servlet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0E3AF04-D0A9-49A4-8D65-691C8E9B10FF}"/>
              </a:ext>
            </a:extLst>
          </p:cNvPr>
          <p:cNvSpPr/>
          <p:nvPr/>
        </p:nvSpPr>
        <p:spPr>
          <a:xfrm>
            <a:off x="7050600" y="1680809"/>
            <a:ext cx="1369440" cy="66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Controller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4BB5BB1-5C9C-4B9D-890A-AD7D73C93CA0}"/>
              </a:ext>
            </a:extLst>
          </p:cNvPr>
          <p:cNvSpPr/>
          <p:nvPr/>
        </p:nvSpPr>
        <p:spPr>
          <a:xfrm>
            <a:off x="2140920" y="4156529"/>
            <a:ext cx="1482119" cy="38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View</a:t>
            </a:r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9DDAE304-222B-49A8-A7B2-AB9F6449803D}"/>
              </a:ext>
            </a:extLst>
          </p:cNvPr>
          <p:cNvGrpSpPr/>
          <p:nvPr/>
        </p:nvGrpSpPr>
        <p:grpSpPr>
          <a:xfrm>
            <a:off x="469440" y="1519169"/>
            <a:ext cx="1899720" cy="307080"/>
            <a:chOff x="307080" y="2075760"/>
            <a:chExt cx="1899720" cy="307080"/>
          </a:xfrm>
        </p:grpSpPr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049AF5D6-0593-4CBA-BB11-7AC512DA8AD7}"/>
                </a:ext>
              </a:extLst>
            </p:cNvPr>
            <p:cNvSpPr/>
            <p:nvPr/>
          </p:nvSpPr>
          <p:spPr>
            <a:xfrm>
              <a:off x="686880" y="2379600"/>
              <a:ext cx="129168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13CE0AE1-0F07-42C7-AB99-ABC375AC4CAD}"/>
                </a:ext>
              </a:extLst>
            </p:cNvPr>
            <p:cNvSpPr/>
            <p:nvPr/>
          </p:nvSpPr>
          <p:spPr>
            <a:xfrm>
              <a:off x="307080" y="2075760"/>
              <a:ext cx="1899720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request (URL)</a:t>
              </a:r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49DE3D15-0C09-4F2B-99F0-CA5FF3748440}"/>
              </a:ext>
            </a:extLst>
          </p:cNvPr>
          <p:cNvGrpSpPr/>
          <p:nvPr/>
        </p:nvGrpSpPr>
        <p:grpSpPr>
          <a:xfrm>
            <a:off x="4496039" y="1479208"/>
            <a:ext cx="2584800" cy="307080"/>
            <a:chOff x="4333679" y="2035799"/>
            <a:chExt cx="2584800" cy="307080"/>
          </a:xfrm>
        </p:grpSpPr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9277C97F-A87C-43D9-88C3-035D4A35823F}"/>
                </a:ext>
              </a:extLst>
            </p:cNvPr>
            <p:cNvSpPr/>
            <p:nvPr/>
          </p:nvSpPr>
          <p:spPr>
            <a:xfrm>
              <a:off x="4429080" y="2339640"/>
              <a:ext cx="239400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717E81CF-F77E-4217-AAC5-139DFDB6079C}"/>
                </a:ext>
              </a:extLst>
            </p:cNvPr>
            <p:cNvSpPr/>
            <p:nvPr/>
          </p:nvSpPr>
          <p:spPr>
            <a:xfrm>
              <a:off x="4333679" y="2035799"/>
              <a:ext cx="2584800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dispatch request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F89881-E981-421A-BCAE-DD5FD5A9A653}"/>
              </a:ext>
            </a:extLst>
          </p:cNvPr>
          <p:cNvGrpSpPr/>
          <p:nvPr/>
        </p:nvGrpSpPr>
        <p:grpSpPr>
          <a:xfrm>
            <a:off x="1540800" y="2246369"/>
            <a:ext cx="2658960" cy="1910160"/>
            <a:chOff x="1378440" y="2802960"/>
            <a:chExt cx="2658960" cy="1910160"/>
          </a:xfrm>
        </p:grpSpPr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BC4A939C-FD5C-4213-A7CC-4E1D56A27E8B}"/>
                </a:ext>
              </a:extLst>
            </p:cNvPr>
            <p:cNvSpPr/>
            <p:nvPr/>
          </p:nvSpPr>
          <p:spPr>
            <a:xfrm>
              <a:off x="2705760" y="2802960"/>
              <a:ext cx="0" cy="191016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14E4CF2A-3C84-4E07-8BE0-8A9563EA72E4}"/>
                </a:ext>
              </a:extLst>
            </p:cNvPr>
            <p:cNvSpPr/>
            <p:nvPr/>
          </p:nvSpPr>
          <p:spPr>
            <a:xfrm>
              <a:off x="1378440" y="3323159"/>
              <a:ext cx="2658960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render</a:t>
              </a:r>
            </a:p>
          </p:txBody>
        </p:sp>
      </p:grpSp>
      <p:sp>
        <p:nvSpPr>
          <p:cNvPr id="21" name="Rectangle 4">
            <a:extLst>
              <a:ext uri="{FF2B5EF4-FFF2-40B4-BE49-F238E27FC236}">
                <a16:creationId xmlns:a16="http://schemas.microsoft.com/office/drawing/2014/main" id="{98789B8B-7127-4EAA-972F-B45120C7DE83}"/>
              </a:ext>
            </a:extLst>
          </p:cNvPr>
          <p:cNvSpPr/>
          <p:nvPr/>
        </p:nvSpPr>
        <p:spPr>
          <a:xfrm>
            <a:off x="4959000" y="3122968"/>
            <a:ext cx="1776240" cy="835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View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Resolver(s)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2DB8A497-2BE7-4B4B-9A26-215E75FB8FC1}"/>
              </a:ext>
            </a:extLst>
          </p:cNvPr>
          <p:cNvSpPr/>
          <p:nvPr/>
        </p:nvSpPr>
        <p:spPr>
          <a:xfrm>
            <a:off x="4952880" y="3117209"/>
            <a:ext cx="1776240" cy="835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View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Resolver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4E8F0AD-CD44-48AE-8BD7-DD54787AAF8C}"/>
              </a:ext>
            </a:extLst>
          </p:cNvPr>
          <p:cNvSpPr/>
          <p:nvPr/>
        </p:nvSpPr>
        <p:spPr>
          <a:xfrm>
            <a:off x="3871440" y="2291369"/>
            <a:ext cx="1081440" cy="12081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05" h="3357" fill="none">
                <a:moveTo>
                  <a:pt x="0" y="0"/>
                </a:moveTo>
                <a:lnTo>
                  <a:pt x="3005" y="33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1440" tIns="54720" rIns="91440" bIns="5472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1637177-0498-4783-83D1-70CA77EF454F}"/>
              </a:ext>
            </a:extLst>
          </p:cNvPr>
          <p:cNvSpPr/>
          <p:nvPr/>
        </p:nvSpPr>
        <p:spPr>
          <a:xfrm>
            <a:off x="3540600" y="2246729"/>
            <a:ext cx="1418039" cy="1640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0" h="4559" fill="none">
                <a:moveTo>
                  <a:pt x="3940" y="4559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1440" tIns="54720" rIns="91440" bIns="5472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8AF88-5BE7-4EDB-84B2-B64DC7F65E43}"/>
              </a:ext>
            </a:extLst>
          </p:cNvPr>
          <p:cNvSpPr txBox="1"/>
          <p:nvPr/>
        </p:nvSpPr>
        <p:spPr>
          <a:xfrm rot="2841000">
            <a:off x="3944332" y="2539988"/>
            <a:ext cx="968040" cy="313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Consults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14F4B-2A51-4E2A-8337-7A36989773A4}"/>
              </a:ext>
            </a:extLst>
          </p:cNvPr>
          <p:cNvSpPr txBox="1"/>
          <p:nvPr/>
        </p:nvSpPr>
        <p:spPr>
          <a:xfrm rot="2840400">
            <a:off x="3690438" y="2921308"/>
            <a:ext cx="859680" cy="313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(view)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F23832C1-41BA-43A6-8D9C-933EE5C8B7EF}"/>
              </a:ext>
            </a:extLst>
          </p:cNvPr>
          <p:cNvSpPr/>
          <p:nvPr/>
        </p:nvSpPr>
        <p:spPr>
          <a:xfrm>
            <a:off x="5513040" y="1984289"/>
            <a:ext cx="717120" cy="2138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46C0A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Arial" pitchFamily="34"/>
              </a:rPr>
              <a:t>Model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8FE9D9C2-BA3D-44B1-B256-6719D18E44D5}"/>
              </a:ext>
            </a:extLst>
          </p:cNvPr>
          <p:cNvSpPr/>
          <p:nvPr/>
        </p:nvSpPr>
        <p:spPr>
          <a:xfrm>
            <a:off x="2224079" y="3120809"/>
            <a:ext cx="756000" cy="2138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46C0A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Arial" pitchFamily="34"/>
              </a:rPr>
              <a:t>Model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B3896C-36CC-4919-AB97-233F04DEE435}"/>
              </a:ext>
            </a:extLst>
          </p:cNvPr>
          <p:cNvSpPr/>
          <p:nvPr/>
        </p:nvSpPr>
        <p:spPr>
          <a:xfrm>
            <a:off x="3126960" y="2279849"/>
            <a:ext cx="0" cy="1832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5092" fill="none">
                <a:moveTo>
                  <a:pt x="0" y="5092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grpSp>
        <p:nvGrpSpPr>
          <p:cNvPr id="30" name="Group 6">
            <a:extLst>
              <a:ext uri="{FF2B5EF4-FFF2-40B4-BE49-F238E27FC236}">
                <a16:creationId xmlns:a16="http://schemas.microsoft.com/office/drawing/2014/main" id="{A563C23C-71CD-4802-A296-9FEC9D35A4D3}"/>
              </a:ext>
            </a:extLst>
          </p:cNvPr>
          <p:cNvGrpSpPr/>
          <p:nvPr/>
        </p:nvGrpSpPr>
        <p:grpSpPr>
          <a:xfrm>
            <a:off x="476280" y="1803569"/>
            <a:ext cx="1899720" cy="307080"/>
            <a:chOff x="313920" y="2360160"/>
            <a:chExt cx="1899720" cy="307080"/>
          </a:xfrm>
        </p:grpSpPr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99F54BB1-9BF4-41ED-9C11-A6D8A14AC990}"/>
                </a:ext>
              </a:extLst>
            </p:cNvPr>
            <p:cNvSpPr/>
            <p:nvPr/>
          </p:nvSpPr>
          <p:spPr>
            <a:xfrm>
              <a:off x="693719" y="2664000"/>
              <a:ext cx="1291681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head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2" name="Text Box 8">
              <a:extLst>
                <a:ext uri="{FF2B5EF4-FFF2-40B4-BE49-F238E27FC236}">
                  <a16:creationId xmlns:a16="http://schemas.microsoft.com/office/drawing/2014/main" id="{24DF155C-69F2-4BE9-BE6C-11CC28A59B63}"/>
                </a:ext>
              </a:extLst>
            </p:cNvPr>
            <p:cNvSpPr/>
            <p:nvPr/>
          </p:nvSpPr>
          <p:spPr>
            <a:xfrm>
              <a:off x="313920" y="2360160"/>
              <a:ext cx="1899720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  <a:headEnd type="arrow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64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Dispatcher Servlet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4021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Defined by </a:t>
            </a: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WebApplicationInitializer</a:t>
            </a: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or web.xml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Uses Spring for its configuration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programming to interfaces + dependency injection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easy to swap parts in and out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Creates separate “servlet” application context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configuration is private to </a:t>
            </a: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DispatcherServlet</a:t>
            </a:r>
            <a:endParaRPr lang="en-US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Full access to the parent “root” context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instantiated via </a:t>
            </a: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ContextLoaderListener</a:t>
            </a:r>
            <a:endParaRPr lang="en-US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shared across servlets</a:t>
            </a:r>
          </a:p>
        </p:txBody>
      </p:sp>
    </p:spTree>
    <p:extLst>
      <p:ext uri="{BB962C8B-B14F-4D97-AF65-F5344CB8AC3E}">
        <p14:creationId xmlns:p14="http://schemas.microsoft.com/office/powerpoint/2010/main" val="68548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Dispatcher Servlet Configuration</a:t>
            </a:r>
            <a:endParaRPr lang="e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4A0168-86AD-4227-9C9B-384B63B9755E}"/>
              </a:ext>
            </a:extLst>
          </p:cNvPr>
          <p:cNvSpPr/>
          <p:nvPr/>
        </p:nvSpPr>
        <p:spPr>
          <a:xfrm>
            <a:off x="355383" y="857129"/>
            <a:ext cx="8055360" cy="413231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MyWebInitializer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extends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AbstractAnnotationConfigDispatcherServletInitializer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onaco" pitchFamily="49"/>
                <a:cs typeface="Monaco" pitchFamily="49"/>
              </a:rPr>
              <a:t>  // Tell Spring what to use for the </a:t>
            </a:r>
            <a:r>
              <a:rPr lang="en-US" sz="1600" b="0" i="1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onaco" pitchFamily="49"/>
                <a:cs typeface="Monaco" pitchFamily="49"/>
              </a:rPr>
              <a:t>Root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onaco" pitchFamily="49"/>
                <a:cs typeface="Monaco" pitchFamily="49"/>
              </a:rPr>
              <a:t> context: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@Override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protected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Class&lt;?&gt;[]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getRootConfigClasses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return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Class&lt;?&gt;[]{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RootConfig.</a:t>
            </a:r>
            <a:r>
              <a:rPr lang="en-US" sz="16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};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onaco" pitchFamily="49"/>
                <a:cs typeface="Monaco" pitchFamily="49"/>
              </a:rPr>
              <a:t>  // Tell Spring what to use for the </a:t>
            </a:r>
            <a:r>
              <a:rPr lang="en-US" sz="1600" b="0" i="1" u="none" strike="noStrike" baseline="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onaco" pitchFamily="49"/>
                <a:cs typeface="Monaco" pitchFamily="49"/>
              </a:rPr>
              <a:t>DispatcherServlet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onaco" pitchFamily="49"/>
                <a:cs typeface="Monaco" pitchFamily="49"/>
              </a:rPr>
              <a:t> context: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@Override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protected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Class&lt;?&gt;[]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getServletConfigClasses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return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Class&lt;?&gt;[]{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MvcConfig.</a:t>
            </a:r>
            <a:r>
              <a:rPr lang="en-US" sz="16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};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onaco" pitchFamily="49"/>
                <a:cs typeface="Monaco" pitchFamily="49"/>
              </a:rPr>
              <a:t>  //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8000"/>
                </a:solidFill>
                <a:latin typeface="Arial" pitchFamily="34"/>
                <a:ea typeface="Monaco" pitchFamily="49"/>
                <a:cs typeface="Monaco" pitchFamily="49"/>
              </a:rPr>
              <a:t>DispatcherServlet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onaco" pitchFamily="49"/>
                <a:cs typeface="Monaco" pitchFamily="49"/>
              </a:rPr>
              <a:t> mapping: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@Override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protected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String[]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getServletMappings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return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String[]{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myapp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/*"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136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WebApplicationInitializer</a:t>
            </a:r>
            <a:r>
              <a:rPr lang="en-MY" dirty="0"/>
              <a:t> hierarchy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9110B-C6A3-4352-8A3C-FC6907274C59}"/>
              </a:ext>
            </a:extLst>
          </p:cNvPr>
          <p:cNvSpPr/>
          <p:nvPr/>
        </p:nvSpPr>
        <p:spPr>
          <a:xfrm>
            <a:off x="2674941" y="850100"/>
            <a:ext cx="2811960" cy="571320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ServletContainer</a:t>
            </a:r>
            <a:endParaRPr lang="en-US" sz="1800" b="1" i="0" u="none" strike="noStrike" baseline="0" dirty="0">
              <a:ln>
                <a:noFill/>
              </a:ln>
              <a:solidFill>
                <a:srgbClr val="4D4D4D"/>
              </a:solidFill>
              <a:latin typeface="Courier New" pitchFamily="50"/>
              <a:ea typeface="ＭＳ Ｐゴシック" pitchFamily="2"/>
              <a:cs typeface="ＭＳ Ｐゴシック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Initializer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B8F8B-608E-48A0-8B1D-D413D4106F71}"/>
              </a:ext>
            </a:extLst>
          </p:cNvPr>
          <p:cNvSpPr/>
          <p:nvPr/>
        </p:nvSpPr>
        <p:spPr>
          <a:xfrm>
            <a:off x="2674941" y="1750461"/>
            <a:ext cx="2811960" cy="571320"/>
          </a:xfrm>
          <a:prstGeom prst="rect">
            <a:avLst/>
          </a:prstGeom>
          <a:solidFill>
            <a:srgbClr val="FF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SpringServlet</a:t>
            </a:r>
            <a:b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</a:b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ContainerInitializer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2A11E9-CB2B-4E71-9474-6D8022407C5D}"/>
              </a:ext>
            </a:extLst>
          </p:cNvPr>
          <p:cNvSpPr/>
          <p:nvPr/>
        </p:nvSpPr>
        <p:spPr>
          <a:xfrm>
            <a:off x="2674941" y="2650821"/>
            <a:ext cx="2811960" cy="571320"/>
          </a:xfrm>
          <a:prstGeom prst="rect">
            <a:avLst/>
          </a:prstGeom>
          <a:solidFill>
            <a:srgbClr val="FFCC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WebApplication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Initializer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39FCD6-F196-4724-9190-6FE877FF54AD}"/>
              </a:ext>
            </a:extLst>
          </p:cNvPr>
          <p:cNvSpPr/>
          <p:nvPr/>
        </p:nvSpPr>
        <p:spPr>
          <a:xfrm>
            <a:off x="2674941" y="3477852"/>
            <a:ext cx="2811960" cy="571320"/>
          </a:xfrm>
          <a:prstGeom prst="rect">
            <a:avLst/>
          </a:prstGeom>
          <a:solidFill>
            <a:srgbClr val="E6E6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AbstractContext</a:t>
            </a:r>
            <a:b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</a:b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LoaderInitializer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788C5-EC9E-4DF5-B8FB-D09575578F0C}"/>
              </a:ext>
            </a:extLst>
          </p:cNvPr>
          <p:cNvSpPr/>
          <p:nvPr/>
        </p:nvSpPr>
        <p:spPr>
          <a:xfrm>
            <a:off x="2674941" y="4231554"/>
            <a:ext cx="2811960" cy="854639"/>
          </a:xfrm>
          <a:prstGeom prst="rect">
            <a:avLst/>
          </a:prstGeom>
          <a:solidFill>
            <a:srgbClr val="CC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AbstractAnnotation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ConfigDispatcher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ServletInitializer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09EA816-759B-4DDC-91F8-CABFBD96C9B8}"/>
              </a:ext>
            </a:extLst>
          </p:cNvPr>
          <p:cNvSpPr/>
          <p:nvPr/>
        </p:nvSpPr>
        <p:spPr>
          <a:xfrm flipV="1">
            <a:off x="4115301" y="2321421"/>
            <a:ext cx="0" cy="329040"/>
          </a:xfrm>
          <a:prstGeom prst="line">
            <a:avLst/>
          </a:prstGeom>
          <a:noFill/>
          <a:ln w="18000">
            <a:solidFill>
              <a:srgbClr val="7E0021"/>
            </a:solidFill>
            <a:prstDash val="solid"/>
            <a:headEnd type="arrow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33769AA4-41E5-4F49-ADF4-68C024119998}"/>
              </a:ext>
            </a:extLst>
          </p:cNvPr>
          <p:cNvSpPr/>
          <p:nvPr/>
        </p:nvSpPr>
        <p:spPr>
          <a:xfrm flipV="1">
            <a:off x="4115301" y="3226101"/>
            <a:ext cx="0" cy="329040"/>
          </a:xfrm>
          <a:prstGeom prst="line">
            <a:avLst/>
          </a:prstGeom>
          <a:noFill/>
          <a:ln w="0">
            <a:solidFill>
              <a:srgbClr val="7E002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F2FC697F-BBED-4BB2-B6A8-2C80111C3124}"/>
              </a:ext>
            </a:extLst>
          </p:cNvPr>
          <p:cNvSpPr/>
          <p:nvPr/>
        </p:nvSpPr>
        <p:spPr>
          <a:xfrm flipV="1">
            <a:off x="4115301" y="4023879"/>
            <a:ext cx="0" cy="329040"/>
          </a:xfrm>
          <a:prstGeom prst="line">
            <a:avLst/>
          </a:prstGeom>
          <a:noFill/>
          <a:ln w="0">
            <a:solidFill>
              <a:srgbClr val="7E002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6CA63665-5222-42C2-93A7-6A1E1E57FD36}"/>
              </a:ext>
            </a:extLst>
          </p:cNvPr>
          <p:cNvSpPr/>
          <p:nvPr/>
        </p:nvSpPr>
        <p:spPr>
          <a:xfrm flipV="1">
            <a:off x="4115301" y="1435461"/>
            <a:ext cx="0" cy="329040"/>
          </a:xfrm>
          <a:prstGeom prst="line">
            <a:avLst/>
          </a:prstGeom>
          <a:noFill/>
          <a:ln w="0">
            <a:solidFill>
              <a:srgbClr val="7E002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CBEF5F-CE96-4526-8EBC-B5124B487004}"/>
              </a:ext>
            </a:extLst>
          </p:cNvPr>
          <p:cNvSpPr txBox="1"/>
          <p:nvPr/>
        </p:nvSpPr>
        <p:spPr>
          <a:xfrm>
            <a:off x="4115301" y="2285781"/>
            <a:ext cx="63792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calls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52605F-1D5A-4BCE-8B18-307DD20774DE}"/>
              </a:ext>
            </a:extLst>
          </p:cNvPr>
          <p:cNvSpPr/>
          <p:nvPr/>
        </p:nvSpPr>
        <p:spPr>
          <a:xfrm rot="33600">
            <a:off x="5212189" y="723361"/>
            <a:ext cx="439559" cy="2991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FF"/>
          </a:solidFill>
          <a:ln w="18000">
            <a:solidFill>
              <a:srgbClr val="7E0021"/>
            </a:solidFill>
            <a:prstDash val="solid"/>
          </a:ln>
        </p:spPr>
        <p:txBody>
          <a:bodyPr vert="horz" wrap="none" lIns="63000" tIns="54000" rIns="63000" bIns="54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I/F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62FDDF-20DE-4059-83D6-709180EB34CB}"/>
              </a:ext>
            </a:extLst>
          </p:cNvPr>
          <p:cNvSpPr/>
          <p:nvPr/>
        </p:nvSpPr>
        <p:spPr>
          <a:xfrm rot="33600">
            <a:off x="5212189" y="2528762"/>
            <a:ext cx="439559" cy="2991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FF"/>
          </a:solidFill>
          <a:ln w="18000">
            <a:solidFill>
              <a:srgbClr val="7E0021"/>
            </a:solidFill>
            <a:prstDash val="solid"/>
          </a:ln>
        </p:spPr>
        <p:txBody>
          <a:bodyPr vert="horz" wrap="none" lIns="63000" tIns="54000" rIns="63000" bIns="54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I/F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9B6F6A5-1162-4095-80E0-E765DF153F68}"/>
              </a:ext>
            </a:extLst>
          </p:cNvPr>
          <p:cNvSpPr/>
          <p:nvPr/>
        </p:nvSpPr>
        <p:spPr>
          <a:xfrm rot="21600">
            <a:off x="2367994" y="4022033"/>
            <a:ext cx="688320" cy="2991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FF"/>
          </a:solidFill>
          <a:ln w="18000">
            <a:solidFill>
              <a:srgbClr val="7E0021"/>
            </a:solidFill>
            <a:prstDash val="solid"/>
          </a:ln>
        </p:spPr>
        <p:txBody>
          <a:bodyPr vert="horz" wrap="none" lIns="63000" tIns="54000" rIns="63000" bIns="54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class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E2B0C78-4748-4655-84E0-206A11F43C6C}"/>
              </a:ext>
            </a:extLst>
          </p:cNvPr>
          <p:cNvSpPr/>
          <p:nvPr/>
        </p:nvSpPr>
        <p:spPr>
          <a:xfrm rot="21600">
            <a:off x="2367994" y="3269051"/>
            <a:ext cx="688320" cy="2991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FF"/>
          </a:solidFill>
          <a:ln w="18000">
            <a:solidFill>
              <a:srgbClr val="7E0021"/>
            </a:solidFill>
            <a:prstDash val="solid"/>
          </a:ln>
        </p:spPr>
        <p:txBody>
          <a:bodyPr vert="horz" wrap="none" lIns="63000" tIns="54000" rIns="63000" bIns="54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class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F42657-9988-4F0F-96ED-F5F9DC854488}"/>
              </a:ext>
            </a:extLst>
          </p:cNvPr>
          <p:cNvSpPr/>
          <p:nvPr/>
        </p:nvSpPr>
        <p:spPr>
          <a:xfrm rot="21600">
            <a:off x="2367994" y="1561820"/>
            <a:ext cx="688320" cy="2991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FFFF"/>
          </a:solidFill>
          <a:ln w="18000">
            <a:solidFill>
              <a:srgbClr val="7E0021"/>
            </a:solidFill>
            <a:prstDash val="solid"/>
          </a:ln>
        </p:spPr>
        <p:txBody>
          <a:bodyPr vert="horz" wrap="none" lIns="63000" tIns="54000" rIns="63000" bIns="54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8556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Servlet container after starting up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FA537C-8D9C-4EF1-8AC0-EC41311F90D3}"/>
              </a:ext>
            </a:extLst>
          </p:cNvPr>
          <p:cNvSpPr/>
          <p:nvPr/>
        </p:nvSpPr>
        <p:spPr>
          <a:xfrm>
            <a:off x="648391" y="832507"/>
            <a:ext cx="3944520" cy="423252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FF"/>
          </a:solidFill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787F7DB-848F-4A9C-B40D-969D587E8726}"/>
              </a:ext>
            </a:extLst>
          </p:cNvPr>
          <p:cNvSpPr/>
          <p:nvPr/>
        </p:nvSpPr>
        <p:spPr>
          <a:xfrm>
            <a:off x="1279110" y="3237013"/>
            <a:ext cx="2679120" cy="15699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CC"/>
          </a:solidFill>
          <a:ln w="12600">
            <a:solidFill>
              <a:srgbClr val="00FF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D8661A-A873-4DB2-84E6-83C480CB5957}"/>
              </a:ext>
            </a:extLst>
          </p:cNvPr>
          <p:cNvSpPr/>
          <p:nvPr/>
        </p:nvSpPr>
        <p:spPr>
          <a:xfrm>
            <a:off x="1536150" y="3892213"/>
            <a:ext cx="991080" cy="305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99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repo1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ECEC90-5414-4E8C-87A2-1D0C2CC54E56}"/>
              </a:ext>
            </a:extLst>
          </p:cNvPr>
          <p:cNvSpPr/>
          <p:nvPr/>
        </p:nvSpPr>
        <p:spPr>
          <a:xfrm>
            <a:off x="2827111" y="3831734"/>
            <a:ext cx="99071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99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repo2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EE9F12-CDFF-48D9-9AC0-873C307C84FA}"/>
              </a:ext>
            </a:extLst>
          </p:cNvPr>
          <p:cNvSpPr/>
          <p:nvPr/>
        </p:nvSpPr>
        <p:spPr>
          <a:xfrm>
            <a:off x="2185951" y="3359054"/>
            <a:ext cx="99108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10800" rIns="90000" bIns="46800" anchor="t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64F71814-16E4-4A03-A05D-EAD662B35A69}"/>
              </a:ext>
            </a:extLst>
          </p:cNvPr>
          <p:cNvSpPr/>
          <p:nvPr/>
        </p:nvSpPr>
        <p:spPr>
          <a:xfrm>
            <a:off x="3007470" y="3663614"/>
            <a:ext cx="0" cy="16812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0662263-7C54-4ECE-ADB2-C875785CB421}"/>
              </a:ext>
            </a:extLst>
          </p:cNvPr>
          <p:cNvSpPr/>
          <p:nvPr/>
        </p:nvSpPr>
        <p:spPr>
          <a:xfrm>
            <a:off x="2374231" y="3663614"/>
            <a:ext cx="0" cy="22859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6555DEAD-668F-4EA5-882F-073C4526AEEE}"/>
              </a:ext>
            </a:extLst>
          </p:cNvPr>
          <p:cNvSpPr/>
          <p:nvPr/>
        </p:nvSpPr>
        <p:spPr>
          <a:xfrm>
            <a:off x="2309791" y="4428192"/>
            <a:ext cx="2286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84867F94-DCA6-47AC-B3BF-BE2E89471B80}"/>
              </a:ext>
            </a:extLst>
          </p:cNvPr>
          <p:cNvSpPr/>
          <p:nvPr/>
        </p:nvSpPr>
        <p:spPr>
          <a:xfrm flipV="1">
            <a:off x="2298271" y="4196774"/>
            <a:ext cx="0" cy="2286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CA6EEE-A578-42A2-A57D-554EE0670A0E}"/>
              </a:ext>
            </a:extLst>
          </p:cNvPr>
          <p:cNvSpPr/>
          <p:nvPr/>
        </p:nvSpPr>
        <p:spPr>
          <a:xfrm>
            <a:off x="1071391" y="4751861"/>
            <a:ext cx="321156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Root Application Context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80E5D9-FDF3-48B5-9CD3-F4CD2A0BDC04}"/>
              </a:ext>
            </a:extLst>
          </p:cNvPr>
          <p:cNvSpPr/>
          <p:nvPr/>
        </p:nvSpPr>
        <p:spPr>
          <a:xfrm>
            <a:off x="1773391" y="1445948"/>
            <a:ext cx="1686960" cy="1020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CC"/>
          </a:solidFill>
          <a:ln w="12600">
            <a:solidFill>
              <a:srgbClr val="00FF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027920-23A8-4392-9FD3-E1C28104ED92}"/>
              </a:ext>
            </a:extLst>
          </p:cNvPr>
          <p:cNvSpPr/>
          <p:nvPr/>
        </p:nvSpPr>
        <p:spPr>
          <a:xfrm>
            <a:off x="1460551" y="819908"/>
            <a:ext cx="23198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Web (Servlet)</a:t>
            </a:r>
            <a:b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Application Context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FBF157-39B0-4E88-B8ED-4B9B24FC87D5}"/>
              </a:ext>
            </a:extLst>
          </p:cNvPr>
          <p:cNvSpPr/>
          <p:nvPr/>
        </p:nvSpPr>
        <p:spPr>
          <a:xfrm>
            <a:off x="2870671" y="1580588"/>
            <a:ext cx="3279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3366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10800" rIns="90000" bIns="46800" anchor="t" anchorCtr="1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8D4F050-869E-47DC-91A1-B87F2FB9A672}"/>
              </a:ext>
            </a:extLst>
          </p:cNvPr>
          <p:cNvSpPr/>
          <p:nvPr/>
        </p:nvSpPr>
        <p:spPr>
          <a:xfrm>
            <a:off x="2341110" y="1732868"/>
            <a:ext cx="523801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C07082-0498-4F07-9174-062E5371A074}"/>
              </a:ext>
            </a:extLst>
          </p:cNvPr>
          <p:cNvSpPr/>
          <p:nvPr/>
        </p:nvSpPr>
        <p:spPr>
          <a:xfrm>
            <a:off x="2475031" y="1961828"/>
            <a:ext cx="3279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32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10800" rIns="90000" bIns="46800" anchor="t" anchorCtr="1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V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E0E62A98-896E-4DCC-910B-6EBA9D88AA1E}"/>
              </a:ext>
            </a:extLst>
          </p:cNvPr>
          <p:cNvSpPr/>
          <p:nvPr/>
        </p:nvSpPr>
        <p:spPr>
          <a:xfrm>
            <a:off x="2226631" y="2128148"/>
            <a:ext cx="2286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37BB4314-DC57-4923-9C01-CC59AA6E379A}"/>
              </a:ext>
            </a:extLst>
          </p:cNvPr>
          <p:cNvSpPr/>
          <p:nvPr/>
        </p:nvSpPr>
        <p:spPr>
          <a:xfrm flipV="1">
            <a:off x="2226631" y="1899188"/>
            <a:ext cx="0" cy="2286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DBC9527-91BF-4E31-B382-CE4C69456696}"/>
              </a:ext>
            </a:extLst>
          </p:cNvPr>
          <p:cNvSpPr/>
          <p:nvPr/>
        </p:nvSpPr>
        <p:spPr>
          <a:xfrm>
            <a:off x="2649631" y="2465468"/>
            <a:ext cx="0" cy="1012320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B3963DC-289D-4B19-88E1-9C17951621E6}"/>
              </a:ext>
            </a:extLst>
          </p:cNvPr>
          <p:cNvSpPr/>
          <p:nvPr/>
        </p:nvSpPr>
        <p:spPr>
          <a:xfrm>
            <a:off x="4812151" y="978308"/>
            <a:ext cx="2890800" cy="1383480"/>
          </a:xfrm>
          <a:custGeom>
            <a:avLst>
              <a:gd name="f0" fmla="val -10075"/>
              <a:gd name="f1" fmla="val 0"/>
              <a:gd name="f2" fmla="val 15711"/>
              <a:gd name="f3" fmla="val -653"/>
              <a:gd name="f4" fmla="val 3101"/>
              <a:gd name="f5" fmla="val 0"/>
              <a:gd name="f6" fmla="val 0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val f16"/>
              <a:gd name="f21" fmla="val f17"/>
              <a:gd name="f22" fmla="val f18"/>
              <a:gd name="f23" fmla="val f19"/>
              <a:gd name="f24" fmla="*/ f16 f14 1"/>
              <a:gd name="f25" fmla="*/ f17 f15 1"/>
              <a:gd name="f26" fmla="*/ f18 f14 1"/>
              <a:gd name="f27" fmla="*/ f19 f15 1"/>
            </a:gdLst>
            <a:ahLst>
              <a:ahXY gdRefX="f0" minX="f12" maxX="f13" gdRefY="f2" minY="f12" maxY="f13">
                <a:pos x="f24" y="f25"/>
              </a:ahXY>
              <a:ahXY gdRefX="f3" minX="f12" maxX="f13" gdRefY="f4" minY="f12" maxY="f13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0" y="f21"/>
                </a:moveTo>
                <a:lnTo>
                  <a:pt x="f22" y="f23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Web Layer Context: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Controllers, Views, Resolvers, etc.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73DA71-EA0A-433B-AD04-B5C150AAB966}"/>
              </a:ext>
            </a:extLst>
          </p:cNvPr>
          <p:cNvSpPr/>
          <p:nvPr/>
        </p:nvSpPr>
        <p:spPr>
          <a:xfrm>
            <a:off x="4974871" y="3086828"/>
            <a:ext cx="2448360" cy="1648800"/>
          </a:xfrm>
          <a:custGeom>
            <a:avLst>
              <a:gd name="f0" fmla="val -8929"/>
              <a:gd name="f1" fmla="val 0"/>
              <a:gd name="f2" fmla="val 10293"/>
              <a:gd name="f3" fmla="val -733"/>
              <a:gd name="f4" fmla="val 2593"/>
              <a:gd name="f5" fmla="val 0"/>
              <a:gd name="f6" fmla="val 0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val f16"/>
              <a:gd name="f21" fmla="val f17"/>
              <a:gd name="f22" fmla="val f18"/>
              <a:gd name="f23" fmla="val f19"/>
              <a:gd name="f24" fmla="*/ f16 f14 1"/>
              <a:gd name="f25" fmla="*/ f17 f15 1"/>
              <a:gd name="f26" fmla="*/ f18 f14 1"/>
              <a:gd name="f27" fmla="*/ f19 f15 1"/>
            </a:gdLst>
            <a:ahLst>
              <a:ahXY gdRefX="f0" minX="f12" maxX="f13" gdRefY="f2" minY="f12" maxY="f13">
                <a:pos x="f24" y="f25"/>
              </a:ahXY>
              <a:ahXY gdRefX="f3" minX="f12" maxX="f13" gdRefY="f4" minY="f12" maxY="f13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0" y="f21"/>
                </a:moveTo>
                <a:lnTo>
                  <a:pt x="f22" y="f23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108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Application Layer Context: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Business Services, Repositories, etc.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715E68-6BE7-4880-8D7C-E7FB7F56B711}"/>
              </a:ext>
            </a:extLst>
          </p:cNvPr>
          <p:cNvSpPr txBox="1"/>
          <p:nvPr/>
        </p:nvSpPr>
        <p:spPr>
          <a:xfrm>
            <a:off x="2658271" y="2789894"/>
            <a:ext cx="1179000" cy="460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parent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0A22D8-4821-462F-9FD2-CABE9B7BB5C2}"/>
              </a:ext>
            </a:extLst>
          </p:cNvPr>
          <p:cNvSpPr txBox="1"/>
          <p:nvPr/>
        </p:nvSpPr>
        <p:spPr>
          <a:xfrm>
            <a:off x="1866630" y="2472668"/>
            <a:ext cx="889559" cy="460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child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BC7CD3-DF3E-4243-B3FC-634BFBD8B16F}"/>
              </a:ext>
            </a:extLst>
          </p:cNvPr>
          <p:cNvSpPr/>
          <p:nvPr/>
        </p:nvSpPr>
        <p:spPr>
          <a:xfrm>
            <a:off x="1983271" y="1682828"/>
            <a:ext cx="310320" cy="30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808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10800" rIns="90000" bIns="46800" anchor="t" anchorCtr="1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A1698-B634-441E-B493-CC030777F242}"/>
              </a:ext>
            </a:extLst>
          </p:cNvPr>
          <p:cNvSpPr/>
          <p:nvPr/>
        </p:nvSpPr>
        <p:spPr>
          <a:xfrm>
            <a:off x="5071711" y="4677668"/>
            <a:ext cx="3766680" cy="387360"/>
          </a:xfrm>
          <a:prstGeom prst="rect">
            <a:avLst/>
          </a:prstGeom>
          <a:solidFill>
            <a:srgbClr val="FFFFFF"/>
          </a:solidFill>
          <a:ln w="0">
            <a:solidFill>
              <a:srgbClr val="7E0021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Loaded by 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7E0021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ContextLoaderListener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8520FE-6A97-45BE-8215-F86E22891522}"/>
              </a:ext>
            </a:extLst>
          </p:cNvPr>
          <p:cNvSpPr/>
          <p:nvPr/>
        </p:nvSpPr>
        <p:spPr>
          <a:xfrm>
            <a:off x="5575711" y="2299868"/>
            <a:ext cx="3262680" cy="387720"/>
          </a:xfrm>
          <a:prstGeom prst="rect">
            <a:avLst/>
          </a:prstGeom>
          <a:solidFill>
            <a:srgbClr val="FFFFFF"/>
          </a:solidFill>
          <a:ln w="0">
            <a:solidFill>
              <a:srgbClr val="7E0021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Loaded by 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7E0021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DispatcherServlet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2FCCF4-AD87-4DBB-A9BE-E09D056A19EB}"/>
              </a:ext>
            </a:extLst>
          </p:cNvPr>
          <p:cNvSpPr/>
          <p:nvPr/>
        </p:nvSpPr>
        <p:spPr>
          <a:xfrm>
            <a:off x="2538391" y="4337894"/>
            <a:ext cx="11714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E0021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dataSource</a:t>
            </a: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C585910F-CD1E-4D7B-AA7C-6EE0DB455C36}"/>
              </a:ext>
            </a:extLst>
          </p:cNvPr>
          <p:cNvSpPr/>
          <p:nvPr/>
        </p:nvSpPr>
        <p:spPr>
          <a:xfrm>
            <a:off x="2527231" y="4044494"/>
            <a:ext cx="29988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85EF9206-390A-4B94-86C5-BA6510226F39}"/>
              </a:ext>
            </a:extLst>
          </p:cNvPr>
          <p:cNvSpPr/>
          <p:nvPr/>
        </p:nvSpPr>
        <p:spPr>
          <a:xfrm>
            <a:off x="3116911" y="4394708"/>
            <a:ext cx="0" cy="2016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44AB85F-6269-48A8-8CC4-5882274832A0}"/>
              </a:ext>
            </a:extLst>
          </p:cNvPr>
          <p:cNvSpPr/>
          <p:nvPr/>
        </p:nvSpPr>
        <p:spPr>
          <a:xfrm>
            <a:off x="2035111" y="1636748"/>
            <a:ext cx="310320" cy="30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808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10800" rIns="90000" bIns="46800" anchor="t" anchorCtr="1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89A933-6169-41EF-972C-B8B8D6CFA047}"/>
              </a:ext>
            </a:extLst>
          </p:cNvPr>
          <p:cNvSpPr/>
          <p:nvPr/>
        </p:nvSpPr>
        <p:spPr>
          <a:xfrm>
            <a:off x="2104591" y="1579148"/>
            <a:ext cx="310320" cy="30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808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10800" rIns="90000" bIns="46800" anchor="t" anchorCtr="1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F153288-A8CA-4EB7-B1D3-40FA5495C7D0}"/>
              </a:ext>
            </a:extLst>
          </p:cNvPr>
          <p:cNvSpPr/>
          <p:nvPr/>
        </p:nvSpPr>
        <p:spPr>
          <a:xfrm>
            <a:off x="2547031" y="1997828"/>
            <a:ext cx="3279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32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10800" rIns="90000" bIns="46800" anchor="t" anchorCtr="1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47605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DispatcherServlet</a:t>
            </a:r>
            <a:r>
              <a:rPr lang="en-MY" dirty="0"/>
              <a:t> context</a:t>
            </a:r>
            <a:endParaRPr lang="e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E72C60-9E1B-4C56-8FA9-E9226E08FFD6}"/>
              </a:ext>
            </a:extLst>
          </p:cNvPr>
          <p:cNvSpPr/>
          <p:nvPr/>
        </p:nvSpPr>
        <p:spPr>
          <a:xfrm>
            <a:off x="466560" y="856064"/>
            <a:ext cx="8210880" cy="373581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servlet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    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servlet-name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main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&lt;/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servlet-name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    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servlet-class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	     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org.springframework.web.servlet.DispatcherServlet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    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&lt;/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servlet-class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    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init-param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        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param-name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contextConfigLocation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&lt;/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param-name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        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param-value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/WEB-INF/spring/web-config.xml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&lt;/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param-value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    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&lt;/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init-param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&lt;/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servlet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600" b="1" i="0" u="none" strike="noStrike" kern="1200" spc="0" baseline="0">
              <a:ln>
                <a:noFill/>
              </a:ln>
              <a:solidFill>
                <a:srgbClr val="008080"/>
              </a:solidFill>
              <a:latin typeface="Courier New" pitchFamily="49"/>
              <a:ea typeface="ＭＳ Ｐゴシック" pitchFamily="2"/>
              <a:cs typeface="Arial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servlet-mapping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    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servlet-name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main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&lt;/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servlet-name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    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url-pattern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ＭＳ Ｐゴシック" pitchFamily="2"/>
                <a:cs typeface="Arial" pitchFamily="34"/>
              </a:rPr>
              <a:t>/rewardsadmin/*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&lt;/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url-pattern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&lt;/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ＭＳ Ｐゴシック" pitchFamily="2"/>
                <a:cs typeface="Arial" pitchFamily="34"/>
              </a:rPr>
              <a:t>servlet-mapping</a:t>
            </a:r>
            <a:r>
              <a:rPr lang="en-US" sz="1600" b="1" i="0" u="none" strike="noStrike" kern="1200" spc="0" baseline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ＭＳ Ｐゴシック" pitchFamily="2"/>
                <a:cs typeface="Arial" pitchFamily="34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341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Controllers</a:t>
            </a:r>
            <a:endParaRPr lang="e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2F3D7-1911-44CC-8CC6-E1139F7EDC78}"/>
              </a:ext>
            </a:extLst>
          </p:cNvPr>
          <p:cNvSpPr/>
          <p:nvPr/>
        </p:nvSpPr>
        <p:spPr>
          <a:xfrm>
            <a:off x="422640" y="2577820"/>
            <a:ext cx="6983999" cy="196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@Controller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AccountController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    @RequestMapping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"/listAccounts"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String list(Model model) {...}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AA04070-1196-4D5C-820A-7D10F6B1E8EC}"/>
              </a:ext>
            </a:extLst>
          </p:cNvPr>
          <p:cNvSpPr txBox="1">
            <a:spLocks/>
          </p:cNvSpPr>
          <p:nvPr/>
        </p:nvSpPr>
        <p:spPr>
          <a:xfrm>
            <a:off x="457200" y="1152940"/>
            <a:ext cx="8229600" cy="10926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Annotate controllers with </a:t>
            </a:r>
            <a:r>
              <a:rPr lang="en-US" sz="2000" b="1" dirty="0">
                <a:solidFill>
                  <a:srgbClr val="646464"/>
                </a:solidFill>
                <a:latin typeface="Courier New" pitchFamily="50"/>
              </a:rPr>
              <a:t>@Controller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@</a:t>
            </a:r>
            <a:r>
              <a:rPr lang="en-US" sz="2000" b="1" dirty="0" err="1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RequestMapping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tells Spring what method to execute when processing a particular request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64BBCFC-C8C2-4A7C-B87F-F770B0861B86}"/>
              </a:ext>
            </a:extLst>
          </p:cNvPr>
          <p:cNvSpPr/>
          <p:nvPr/>
        </p:nvSpPr>
        <p:spPr>
          <a:xfrm>
            <a:off x="1507680" y="4238860"/>
            <a:ext cx="6990840" cy="703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/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Example of calling URL: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/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  <a:hlinkClick r:id="rId3"/>
              </a:rPr>
              <a:t>http://localhost:8080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/ mvc-1 /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rewardsadmin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/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listAccounts</a:t>
            </a:r>
            <a:endParaRPr lang="en-US" sz="2000" b="0" i="0" u="none" strike="noStrike" baseline="0" dirty="0">
              <a:ln>
                <a:noFill/>
              </a:ln>
              <a:solidFill>
                <a:srgbClr val="000080"/>
              </a:solidFill>
              <a:latin typeface="Arial" pitchFamily="34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1333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Controller method parameters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4C15A-B3A4-448F-8313-E98DC482DB5C}"/>
              </a:ext>
            </a:extLst>
          </p:cNvPr>
          <p:cNvSpPr/>
          <p:nvPr/>
        </p:nvSpPr>
        <p:spPr>
          <a:xfrm>
            <a:off x="712001" y="1012911"/>
            <a:ext cx="7091640" cy="228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@Controller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AccountController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    @RequestMapping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"/listAccounts"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String list(Model model)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EA85CA-7F8D-48BD-B775-7C0033497D44}"/>
              </a:ext>
            </a:extLst>
          </p:cNvPr>
          <p:cNvSpPr txBox="1">
            <a:spLocks/>
          </p:cNvSpPr>
          <p:nvPr/>
        </p:nvSpPr>
        <p:spPr>
          <a:xfrm>
            <a:off x="457200" y="3458818"/>
            <a:ext cx="8229600" cy="15542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Extremely flexible!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You pick the parameters you need, Spring provides them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 err="1"/>
              <a:t>HttpServletRequest</a:t>
            </a:r>
            <a:r>
              <a:rPr lang="en-US" sz="2000" dirty="0"/>
              <a:t>, </a:t>
            </a:r>
            <a:r>
              <a:rPr lang="en-US" sz="2000" dirty="0" err="1"/>
              <a:t>HttpSession</a:t>
            </a:r>
            <a:r>
              <a:rPr lang="en-US" sz="2000" dirty="0"/>
              <a:t>, Principal …</a:t>
            </a: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Model for sending data to the view.</a:t>
            </a:r>
          </a:p>
        </p:txBody>
      </p:sp>
    </p:spTree>
    <p:extLst>
      <p:ext uri="{BB962C8B-B14F-4D97-AF65-F5344CB8AC3E}">
        <p14:creationId xmlns:p14="http://schemas.microsoft.com/office/powerpoint/2010/main" val="74049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Extracting request parameters</a:t>
            </a:r>
            <a:endParaRPr lang="e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69E4A1-E2F5-4EE4-9365-553866B1D681}"/>
              </a:ext>
            </a:extLst>
          </p:cNvPr>
          <p:cNvSpPr/>
          <p:nvPr/>
        </p:nvSpPr>
        <p:spPr>
          <a:xfrm>
            <a:off x="956739" y="1171890"/>
            <a:ext cx="7557119" cy="2799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@Controller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AccountController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    @RequestMapping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"/showAccount"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String show(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@RequestParam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"entityId"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long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id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, </a:t>
            </a:r>
            <a:b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</a:b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	                      Model model)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...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5CB955D9-E086-47F7-A1DB-885D0EA5A094}"/>
              </a:ext>
            </a:extLst>
          </p:cNvPr>
          <p:cNvSpPr/>
          <p:nvPr/>
        </p:nvSpPr>
        <p:spPr>
          <a:xfrm>
            <a:off x="430419" y="3646891"/>
            <a:ext cx="8495640" cy="703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Example of calling URL: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  <a:hlinkClick r:id="rId3"/>
              </a:rPr>
              <a:t>http://localhost:8080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/mvc-1/rewardsadmin/showAccount.htm?entityId=123</a:t>
            </a:r>
          </a:p>
        </p:txBody>
      </p:sp>
    </p:spTree>
    <p:extLst>
      <p:ext uri="{BB962C8B-B14F-4D97-AF65-F5344CB8AC3E}">
        <p14:creationId xmlns:p14="http://schemas.microsoft.com/office/powerpoint/2010/main" val="275327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Extracting data from path variables</a:t>
            </a:r>
            <a:endParaRPr lang="e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A3EF35-7843-4BA5-9913-A3C1C4908F55}"/>
              </a:ext>
            </a:extLst>
          </p:cNvPr>
          <p:cNvSpPr/>
          <p:nvPr/>
        </p:nvSpPr>
        <p:spPr>
          <a:xfrm>
            <a:off x="600339" y="1235610"/>
            <a:ext cx="7557119" cy="267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@Controller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AccountController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    @RequestMapping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"/accounts/{accountId}"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String show(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@PathVariable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"accountId"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long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id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, </a:t>
            </a:r>
            <a:b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</a:b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	                      Model model)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35057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Web application architecture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69AFC79-C54D-4EEF-BB8B-1ED551731A7B}"/>
              </a:ext>
            </a:extLst>
          </p:cNvPr>
          <p:cNvSpPr/>
          <p:nvPr/>
        </p:nvSpPr>
        <p:spPr>
          <a:xfrm>
            <a:off x="1182396" y="1485900"/>
            <a:ext cx="6248880" cy="352342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 w="12600">
            <a:solidFill>
              <a:srgbClr val="999999"/>
            </a:solidFill>
            <a:prstDash val="solid"/>
            <a:miter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JVM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6550786-5C74-4124-9414-A5B9335ADC82}"/>
              </a:ext>
            </a:extLst>
          </p:cNvPr>
          <p:cNvSpPr/>
          <p:nvPr/>
        </p:nvSpPr>
        <p:spPr>
          <a:xfrm>
            <a:off x="1944516" y="1714860"/>
            <a:ext cx="4724640" cy="308299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99"/>
          </a:solidFill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Java EE Servlet Container 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21115FE-74A8-45D9-8866-AFB80CE5D05E}"/>
              </a:ext>
            </a:extLst>
          </p:cNvPr>
          <p:cNvSpPr/>
          <p:nvPr/>
        </p:nvSpPr>
        <p:spPr>
          <a:xfrm>
            <a:off x="3011196" y="3314700"/>
            <a:ext cx="2514600" cy="10275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Application Layer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(Spring)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A2F7F0B-940A-41BA-9340-1165F0430F55}"/>
              </a:ext>
            </a:extLst>
          </p:cNvPr>
          <p:cNvSpPr/>
          <p:nvPr/>
        </p:nvSpPr>
        <p:spPr>
          <a:xfrm>
            <a:off x="3011196" y="2019780"/>
            <a:ext cx="2514600" cy="5871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FF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Web Layer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8FE56897-BA8F-4B5F-A06A-F5878317945B}"/>
              </a:ext>
            </a:extLst>
          </p:cNvPr>
          <p:cNvSpPr/>
          <p:nvPr/>
        </p:nvSpPr>
        <p:spPr>
          <a:xfrm>
            <a:off x="4306476" y="2629260"/>
            <a:ext cx="0" cy="660642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6ED9E2B6-1BA7-49CB-8722-FCD49552E2AC}"/>
              </a:ext>
            </a:extLst>
          </p:cNvPr>
          <p:cNvSpPr/>
          <p:nvPr/>
        </p:nvSpPr>
        <p:spPr>
          <a:xfrm>
            <a:off x="4306476" y="1181339"/>
            <a:ext cx="0" cy="807683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47D9A6D-D70A-46E5-AFC0-976ABDCD235D}"/>
              </a:ext>
            </a:extLst>
          </p:cNvPr>
          <p:cNvSpPr/>
          <p:nvPr/>
        </p:nvSpPr>
        <p:spPr>
          <a:xfrm flipH="1">
            <a:off x="4306476" y="1562220"/>
            <a:ext cx="106704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C17879-1322-4307-8CE4-F3CB3C26EF10}"/>
              </a:ext>
            </a:extLst>
          </p:cNvPr>
          <p:cNvSpPr/>
          <p:nvPr/>
        </p:nvSpPr>
        <p:spPr>
          <a:xfrm>
            <a:off x="3201636" y="910324"/>
            <a:ext cx="2209680" cy="4404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Clients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D32775-02FB-4D9C-ADAF-AB6E74A3704B}"/>
              </a:ext>
            </a:extLst>
          </p:cNvPr>
          <p:cNvSpPr/>
          <p:nvPr/>
        </p:nvSpPr>
        <p:spPr>
          <a:xfrm>
            <a:off x="2417195" y="1986660"/>
            <a:ext cx="274320" cy="704683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6ACF4F-D347-4304-8648-D0E30AC5F08C}"/>
              </a:ext>
            </a:extLst>
          </p:cNvPr>
          <p:cNvSpPr/>
          <p:nvPr/>
        </p:nvSpPr>
        <p:spPr>
          <a:xfrm>
            <a:off x="1045596" y="1986660"/>
            <a:ext cx="1280159" cy="708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FF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Keep this layer 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thin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B1B679-5ACF-4A39-932C-AF4EE7EC0F8F}"/>
              </a:ext>
            </a:extLst>
          </p:cNvPr>
          <p:cNvSpPr/>
          <p:nvPr/>
        </p:nvSpPr>
        <p:spPr>
          <a:xfrm>
            <a:off x="5361636" y="1354500"/>
            <a:ext cx="3017520" cy="43349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Remote HTTP Interfaces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7148E37-D23A-43D2-84AE-627D9020356B}"/>
              </a:ext>
            </a:extLst>
          </p:cNvPr>
          <p:cNvSpPr/>
          <p:nvPr/>
        </p:nvSpPr>
        <p:spPr>
          <a:xfrm>
            <a:off x="5361636" y="2720700"/>
            <a:ext cx="3550680" cy="43349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Local Java Business Interfaces</a:t>
            </a: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19ABC11B-328D-4ACD-80D4-010F7EEE9A3F}"/>
              </a:ext>
            </a:extLst>
          </p:cNvPr>
          <p:cNvSpPr/>
          <p:nvPr/>
        </p:nvSpPr>
        <p:spPr>
          <a:xfrm flipH="1">
            <a:off x="4306476" y="3002220"/>
            <a:ext cx="106704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727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Other examples</a:t>
            </a:r>
            <a:endParaRPr lang="en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D326F9F-2AD2-4243-AD15-435CBF394DBE}"/>
              </a:ext>
            </a:extLst>
          </p:cNvPr>
          <p:cNvSpPr/>
          <p:nvPr/>
        </p:nvSpPr>
        <p:spPr>
          <a:xfrm>
            <a:off x="387540" y="825386"/>
            <a:ext cx="8368920" cy="84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RequestMapping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"/accounts"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String show(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HttpServletRequest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request, Model model)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EB1F0AA-A90C-45A7-8B86-0F908ADFFC9C}"/>
              </a:ext>
            </a:extLst>
          </p:cNvPr>
          <p:cNvSpPr/>
          <p:nvPr/>
        </p:nvSpPr>
        <p:spPr>
          <a:xfrm>
            <a:off x="409500" y="1898811"/>
            <a:ext cx="8390520" cy="13499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RequestMapping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"/orders/{id}/items/{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itemId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}"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String show(@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PathVariable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“id”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Long id,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           @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PathVariable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int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itemId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           Model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model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, Locale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locale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           @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RequestHeader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“user-agent”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)) String agent 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A762D87-26D8-42D4-A2EE-1DB41BF25B46}"/>
              </a:ext>
            </a:extLst>
          </p:cNvPr>
          <p:cNvSpPr/>
          <p:nvPr/>
        </p:nvSpPr>
        <p:spPr>
          <a:xfrm>
            <a:off x="387540" y="3593840"/>
            <a:ext cx="8412480" cy="13499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RequestMapping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"/orders"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String show(@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RequestParam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Long id,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           @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RequestParam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“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itemId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”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int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itemId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,  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            Principal user,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Map&lt;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String,Object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&gt;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model,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           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HttpSession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session 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2E1CBA16-525E-45F2-8AD3-AAF143364410}"/>
              </a:ext>
            </a:extLst>
          </p:cNvPr>
          <p:cNvSpPr/>
          <p:nvPr/>
        </p:nvSpPr>
        <p:spPr>
          <a:xfrm>
            <a:off x="4967088" y="3479806"/>
            <a:ext cx="4024079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http://.../</a:t>
            </a:r>
            <a:r>
              <a:rPr lang="en-US" sz="2000" b="0" i="1" u="none" strike="noStrike" baseline="0" dirty="0" err="1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orders?id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=1234&amp;itemId=2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77112E35-A3BE-49D5-96FA-AFA5E59347BC}"/>
              </a:ext>
            </a:extLst>
          </p:cNvPr>
          <p:cNvSpPr/>
          <p:nvPr/>
        </p:nvSpPr>
        <p:spPr>
          <a:xfrm>
            <a:off x="5660453" y="1771634"/>
            <a:ext cx="3344399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http://.../orders/1234/items/2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D3CBB7A0-6820-4D3C-820C-24FE3F3DD545}"/>
              </a:ext>
            </a:extLst>
          </p:cNvPr>
          <p:cNvSpPr/>
          <p:nvPr/>
        </p:nvSpPr>
        <p:spPr>
          <a:xfrm>
            <a:off x="6875087" y="1047146"/>
            <a:ext cx="211608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http://.../accounts</a:t>
            </a:r>
          </a:p>
        </p:txBody>
      </p:sp>
    </p:spTree>
    <p:extLst>
      <p:ext uri="{BB962C8B-B14F-4D97-AF65-F5344CB8AC3E}">
        <p14:creationId xmlns:p14="http://schemas.microsoft.com/office/powerpoint/2010/main" val="235916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View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4021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 View renders web output.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Many built-in views available for JSPs, XSLT, templating approaches (Velocity, </a:t>
            </a: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FreeMarker</a:t>
            </a: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), etc.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View support classes for creating PDFs, Excel spreadsheets, …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Controllers typically return a 'logical view name' String.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ViewResolvers</a:t>
            </a: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select View based on view name.</a:t>
            </a:r>
          </a:p>
        </p:txBody>
      </p:sp>
    </p:spTree>
    <p:extLst>
      <p:ext uri="{BB962C8B-B14F-4D97-AF65-F5344CB8AC3E}">
        <p14:creationId xmlns:p14="http://schemas.microsoft.com/office/powerpoint/2010/main" val="1074262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ViewResolver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765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The </a:t>
            </a: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DispatcherServlet</a:t>
            </a: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delegates to a </a:t>
            </a: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ViewResolver</a:t>
            </a: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to obtain View implementation based on view name.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The default </a:t>
            </a: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ViewResolver</a:t>
            </a: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treats the view name as a Web Application-relative file path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i.e. a JSP: /WEB-INF/reward/</a:t>
            </a: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list.jsp</a:t>
            </a:r>
            <a:b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</a:b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Override this default by registering a </a:t>
            </a: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ViewResolver</a:t>
            </a: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bean with the </a:t>
            </a: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DispatcherServlet</a:t>
            </a:r>
            <a:endParaRPr lang="en-US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We will use </a:t>
            </a: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InternalResourceViewResolver</a:t>
            </a:r>
            <a:endParaRPr lang="en-US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Several other options available.</a:t>
            </a:r>
          </a:p>
        </p:txBody>
      </p:sp>
    </p:spTree>
    <p:extLst>
      <p:ext uri="{BB962C8B-B14F-4D97-AF65-F5344CB8AC3E}">
        <p14:creationId xmlns:p14="http://schemas.microsoft.com/office/powerpoint/2010/main" val="390799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Overview with </a:t>
            </a:r>
            <a:r>
              <a:rPr lang="en-MY" dirty="0" err="1"/>
              <a:t>JstlView</a:t>
            </a:r>
            <a:r>
              <a:rPr lang="en-MY" dirty="0"/>
              <a:t> and model</a:t>
            </a:r>
            <a:endParaRPr lang="en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3A22178-3CB2-4896-A36C-55132CFB53E1}"/>
              </a:ext>
            </a:extLst>
          </p:cNvPr>
          <p:cNvSpPr/>
          <p:nvPr/>
        </p:nvSpPr>
        <p:spPr>
          <a:xfrm>
            <a:off x="177120" y="3669001"/>
            <a:ext cx="1801438" cy="10274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solidFill>
            <a:srgbClr val="E6E6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6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- WEB-INF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6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- views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6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rewardList.jsp</a:t>
            </a:r>
          </a:p>
        </p:txBody>
      </p:sp>
      <p:grpSp>
        <p:nvGrpSpPr>
          <p:cNvPr id="43" name="Group 12">
            <a:extLst>
              <a:ext uri="{FF2B5EF4-FFF2-40B4-BE49-F238E27FC236}">
                <a16:creationId xmlns:a16="http://schemas.microsoft.com/office/drawing/2014/main" id="{4667E61F-E2A2-4C59-88B7-38D998436907}"/>
              </a:ext>
            </a:extLst>
          </p:cNvPr>
          <p:cNvGrpSpPr/>
          <p:nvPr/>
        </p:nvGrpSpPr>
        <p:grpSpPr>
          <a:xfrm>
            <a:off x="4489200" y="1948680"/>
            <a:ext cx="2867040" cy="368279"/>
            <a:chOff x="4489200" y="1948680"/>
            <a:chExt cx="2867040" cy="368279"/>
          </a:xfrm>
        </p:grpSpPr>
        <p:sp>
          <p:nvSpPr>
            <p:cNvPr id="44" name="Line 13">
              <a:extLst>
                <a:ext uri="{FF2B5EF4-FFF2-40B4-BE49-F238E27FC236}">
                  <a16:creationId xmlns:a16="http://schemas.microsoft.com/office/drawing/2014/main" id="{F3A507F5-2A45-4CCE-B1DE-43D8D88996D9}"/>
                </a:ext>
              </a:extLst>
            </p:cNvPr>
            <p:cNvSpPr/>
            <p:nvPr/>
          </p:nvSpPr>
          <p:spPr>
            <a:xfrm flipH="1">
              <a:off x="4489200" y="1948680"/>
              <a:ext cx="286704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45" name="Text Box 14">
              <a:extLst>
                <a:ext uri="{FF2B5EF4-FFF2-40B4-BE49-F238E27FC236}">
                  <a16:creationId xmlns:a16="http://schemas.microsoft.com/office/drawing/2014/main" id="{4664D0FF-8C2B-413B-8659-0AA2A989FD35}"/>
                </a:ext>
              </a:extLst>
            </p:cNvPr>
            <p:cNvSpPr/>
            <p:nvPr/>
          </p:nvSpPr>
          <p:spPr>
            <a:xfrm>
              <a:off x="5206320" y="1948680"/>
              <a:ext cx="1553039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46800" rIns="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“rewardList”</a:t>
              </a:r>
            </a:p>
          </p:txBody>
        </p:sp>
      </p:grpSp>
      <p:sp>
        <p:nvSpPr>
          <p:cNvPr id="46" name="Rectangle 3">
            <a:extLst>
              <a:ext uri="{FF2B5EF4-FFF2-40B4-BE49-F238E27FC236}">
                <a16:creationId xmlns:a16="http://schemas.microsoft.com/office/drawing/2014/main" id="{4131200A-B0CA-40E9-AC0F-8D103DE9164E}"/>
              </a:ext>
            </a:extLst>
          </p:cNvPr>
          <p:cNvSpPr/>
          <p:nvPr/>
        </p:nvSpPr>
        <p:spPr>
          <a:xfrm>
            <a:off x="1978920" y="1274760"/>
            <a:ext cx="2430720" cy="736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Dispatcher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Servlet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F061487F-60D4-4538-9A83-815D02831E52}"/>
              </a:ext>
            </a:extLst>
          </p:cNvPr>
          <p:cNvSpPr/>
          <p:nvPr/>
        </p:nvSpPr>
        <p:spPr>
          <a:xfrm>
            <a:off x="7356240" y="1445400"/>
            <a:ext cx="1369440" cy="66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Controller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414A56A6-613A-4562-B555-F86DB4060F33}"/>
              </a:ext>
            </a:extLst>
          </p:cNvPr>
          <p:cNvSpPr/>
          <p:nvPr/>
        </p:nvSpPr>
        <p:spPr>
          <a:xfrm>
            <a:off x="1978560" y="3957120"/>
            <a:ext cx="1482119" cy="38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JstlView</a:t>
            </a:r>
          </a:p>
        </p:txBody>
      </p:sp>
      <p:grpSp>
        <p:nvGrpSpPr>
          <p:cNvPr id="49" name="Group 6">
            <a:extLst>
              <a:ext uri="{FF2B5EF4-FFF2-40B4-BE49-F238E27FC236}">
                <a16:creationId xmlns:a16="http://schemas.microsoft.com/office/drawing/2014/main" id="{7BFEA530-3D24-4C7E-B21F-56B94D1E649E}"/>
              </a:ext>
            </a:extLst>
          </p:cNvPr>
          <p:cNvGrpSpPr/>
          <p:nvPr/>
        </p:nvGrpSpPr>
        <p:grpSpPr>
          <a:xfrm>
            <a:off x="-182880" y="1247760"/>
            <a:ext cx="2389680" cy="368279"/>
            <a:chOff x="-182880" y="1247760"/>
            <a:chExt cx="2389680" cy="368279"/>
          </a:xfrm>
        </p:grpSpPr>
        <p:sp>
          <p:nvSpPr>
            <p:cNvPr id="50" name="Line 7">
              <a:extLst>
                <a:ext uri="{FF2B5EF4-FFF2-40B4-BE49-F238E27FC236}">
                  <a16:creationId xmlns:a16="http://schemas.microsoft.com/office/drawing/2014/main" id="{4BDD2FEF-2005-41FD-915A-0C787B550839}"/>
                </a:ext>
              </a:extLst>
            </p:cNvPr>
            <p:cNvSpPr/>
            <p:nvPr/>
          </p:nvSpPr>
          <p:spPr>
            <a:xfrm>
              <a:off x="294840" y="1551599"/>
              <a:ext cx="162468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51" name="Text Box 8">
              <a:extLst>
                <a:ext uri="{FF2B5EF4-FFF2-40B4-BE49-F238E27FC236}">
                  <a16:creationId xmlns:a16="http://schemas.microsoft.com/office/drawing/2014/main" id="{F921D62D-3DE0-41B2-A272-ED7EAF03F276}"/>
                </a:ext>
              </a:extLst>
            </p:cNvPr>
            <p:cNvSpPr/>
            <p:nvPr/>
          </p:nvSpPr>
          <p:spPr>
            <a:xfrm>
              <a:off x="-182880" y="1247760"/>
              <a:ext cx="23896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r</a:t>
              </a:r>
              <a:r>
                <a:rPr lang="en-US" sz="18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equest (URL)</a:t>
              </a:r>
            </a:p>
          </p:txBody>
        </p:sp>
      </p:grpSp>
      <p:grpSp>
        <p:nvGrpSpPr>
          <p:cNvPr id="52" name="Group 9">
            <a:extLst>
              <a:ext uri="{FF2B5EF4-FFF2-40B4-BE49-F238E27FC236}">
                <a16:creationId xmlns:a16="http://schemas.microsoft.com/office/drawing/2014/main" id="{0C2D8973-0CFF-4A15-825C-4EBCB1A83250}"/>
              </a:ext>
            </a:extLst>
          </p:cNvPr>
          <p:cNvGrpSpPr/>
          <p:nvPr/>
        </p:nvGrpSpPr>
        <p:grpSpPr>
          <a:xfrm>
            <a:off x="4333679" y="1243799"/>
            <a:ext cx="3072960" cy="368279"/>
            <a:chOff x="4333679" y="1243799"/>
            <a:chExt cx="3072960" cy="368279"/>
          </a:xfrm>
        </p:grpSpPr>
        <p:sp>
          <p:nvSpPr>
            <p:cNvPr id="53" name="Line 10">
              <a:extLst>
                <a:ext uri="{FF2B5EF4-FFF2-40B4-BE49-F238E27FC236}">
                  <a16:creationId xmlns:a16="http://schemas.microsoft.com/office/drawing/2014/main" id="{BFACC31C-674F-421E-B4DD-4B611B1B1638}"/>
                </a:ext>
              </a:extLst>
            </p:cNvPr>
            <p:cNvSpPr/>
            <p:nvPr/>
          </p:nvSpPr>
          <p:spPr>
            <a:xfrm>
              <a:off x="4447080" y="1547640"/>
              <a:ext cx="284616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54" name="Text Box 11">
              <a:extLst>
                <a:ext uri="{FF2B5EF4-FFF2-40B4-BE49-F238E27FC236}">
                  <a16:creationId xmlns:a16="http://schemas.microsoft.com/office/drawing/2014/main" id="{E48285DD-B811-449E-B5DD-3433B1716599}"/>
                </a:ext>
              </a:extLst>
            </p:cNvPr>
            <p:cNvSpPr/>
            <p:nvPr/>
          </p:nvSpPr>
          <p:spPr>
            <a:xfrm>
              <a:off x="4333679" y="1243799"/>
              <a:ext cx="307296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1" u="none" strike="noStrike" baseline="0">
                  <a:ln>
                    <a:noFill/>
                  </a:ln>
                  <a:solidFill>
                    <a:srgbClr val="800000"/>
                  </a:solidFill>
                  <a:latin typeface="Arial" pitchFamily="34"/>
                  <a:ea typeface="Arial" pitchFamily="34"/>
                  <a:cs typeface="Arial" pitchFamily="34"/>
                </a:rPr>
                <a:t>handle GET /reward/list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321019E-1F48-4F14-B540-15A81F546E28}"/>
              </a:ext>
            </a:extLst>
          </p:cNvPr>
          <p:cNvGrpSpPr/>
          <p:nvPr/>
        </p:nvGrpSpPr>
        <p:grpSpPr>
          <a:xfrm>
            <a:off x="1364400" y="2055960"/>
            <a:ext cx="2658960" cy="1910160"/>
            <a:chOff x="1364400" y="2055960"/>
            <a:chExt cx="2658960" cy="1910160"/>
          </a:xfrm>
        </p:grpSpPr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A9028E07-B7B1-423B-9635-DFE5F077BFFA}"/>
                </a:ext>
              </a:extLst>
            </p:cNvPr>
            <p:cNvSpPr/>
            <p:nvPr/>
          </p:nvSpPr>
          <p:spPr>
            <a:xfrm>
              <a:off x="2691720" y="2055960"/>
              <a:ext cx="0" cy="191016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57" name="Text Box 17">
              <a:extLst>
                <a:ext uri="{FF2B5EF4-FFF2-40B4-BE49-F238E27FC236}">
                  <a16:creationId xmlns:a16="http://schemas.microsoft.com/office/drawing/2014/main" id="{E8FCCB9C-4E76-45CF-8627-D4F039579B77}"/>
                </a:ext>
              </a:extLst>
            </p:cNvPr>
            <p:cNvSpPr/>
            <p:nvPr/>
          </p:nvSpPr>
          <p:spPr>
            <a:xfrm>
              <a:off x="1364400" y="2576160"/>
              <a:ext cx="265896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1" u="none" strike="noStrike" baseline="0">
                  <a:ln>
                    <a:noFill/>
                  </a:ln>
                  <a:solidFill>
                    <a:srgbClr val="800000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render             </a:t>
              </a:r>
            </a:p>
          </p:txBody>
        </p:sp>
      </p:grpSp>
      <p:sp>
        <p:nvSpPr>
          <p:cNvPr id="58" name="Rectangle 4">
            <a:extLst>
              <a:ext uri="{FF2B5EF4-FFF2-40B4-BE49-F238E27FC236}">
                <a16:creationId xmlns:a16="http://schemas.microsoft.com/office/drawing/2014/main" id="{37D7C49F-BACB-4941-9EFE-829D73CE1B8B}"/>
              </a:ext>
            </a:extLst>
          </p:cNvPr>
          <p:cNvSpPr/>
          <p:nvPr/>
        </p:nvSpPr>
        <p:spPr>
          <a:xfrm>
            <a:off x="4682520" y="2953800"/>
            <a:ext cx="1776240" cy="835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CC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View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Resolver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8FC86D6-222E-4A70-BC24-80D1299186E8}"/>
              </a:ext>
            </a:extLst>
          </p:cNvPr>
          <p:cNvSpPr/>
          <p:nvPr/>
        </p:nvSpPr>
        <p:spPr>
          <a:xfrm>
            <a:off x="3678119" y="2055960"/>
            <a:ext cx="1004040" cy="11761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0" h="3268" fill="none">
                <a:moveTo>
                  <a:pt x="0" y="0"/>
                </a:moveTo>
                <a:lnTo>
                  <a:pt x="2790" y="326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1440" tIns="54720" rIns="91440" bIns="5472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E9330E0-818E-45A7-9EF2-715229ABEEBA}"/>
              </a:ext>
            </a:extLst>
          </p:cNvPr>
          <p:cNvSpPr/>
          <p:nvPr/>
        </p:nvSpPr>
        <p:spPr>
          <a:xfrm>
            <a:off x="3446280" y="2010960"/>
            <a:ext cx="1235880" cy="1440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4" h="4003" fill="none">
                <a:moveTo>
                  <a:pt x="3434" y="4003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1440" tIns="54720" rIns="91440" bIns="5472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BFB90A-2466-49B4-A337-3B05E65ADFA9}"/>
              </a:ext>
            </a:extLst>
          </p:cNvPr>
          <p:cNvSpPr txBox="1"/>
          <p:nvPr/>
        </p:nvSpPr>
        <p:spPr>
          <a:xfrm rot="2841000">
            <a:off x="3754856" y="2314945"/>
            <a:ext cx="1018799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consults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8602DF-6FD9-4D37-8C0F-D88F9E9BDA54}"/>
              </a:ext>
            </a:extLst>
          </p:cNvPr>
          <p:cNvSpPr txBox="1"/>
          <p:nvPr/>
        </p:nvSpPr>
        <p:spPr>
          <a:xfrm rot="2840400">
            <a:off x="3545149" y="2677601"/>
            <a:ext cx="85968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333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View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0E88F1A9-70A0-4876-90F8-A70A6B17C4EF}"/>
              </a:ext>
            </a:extLst>
          </p:cNvPr>
          <p:cNvSpPr/>
          <p:nvPr/>
        </p:nvSpPr>
        <p:spPr>
          <a:xfrm>
            <a:off x="5530680" y="1704240"/>
            <a:ext cx="867239" cy="2944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46C0A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Arial" pitchFamily="34"/>
              </a:rPr>
              <a:t>Model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96FB3BDA-A922-489F-B1A5-D9216BE8DBEA}"/>
              </a:ext>
            </a:extLst>
          </p:cNvPr>
          <p:cNvSpPr/>
          <p:nvPr/>
        </p:nvSpPr>
        <p:spPr>
          <a:xfrm>
            <a:off x="1828800" y="3065400"/>
            <a:ext cx="988920" cy="3373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46C0A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ShanHeiSun Uni" pitchFamily="2"/>
                <a:cs typeface="Arial" pitchFamily="34"/>
              </a:rPr>
              <a:t>Model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AACC1EE-2309-414D-B5C2-ED626E04770F}"/>
              </a:ext>
            </a:extLst>
          </p:cNvPr>
          <p:cNvSpPr/>
          <p:nvPr/>
        </p:nvSpPr>
        <p:spPr>
          <a:xfrm>
            <a:off x="2964600" y="2044440"/>
            <a:ext cx="0" cy="1832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5092" fill="none">
                <a:moveTo>
                  <a:pt x="0" y="5092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grpSp>
        <p:nvGrpSpPr>
          <p:cNvPr id="66" name="Group 6">
            <a:extLst>
              <a:ext uri="{FF2B5EF4-FFF2-40B4-BE49-F238E27FC236}">
                <a16:creationId xmlns:a16="http://schemas.microsoft.com/office/drawing/2014/main" id="{C5A6C21B-2D7C-4E8D-9543-49D5CD96D98E}"/>
              </a:ext>
            </a:extLst>
          </p:cNvPr>
          <p:cNvGrpSpPr/>
          <p:nvPr/>
        </p:nvGrpSpPr>
        <p:grpSpPr>
          <a:xfrm>
            <a:off x="-182880" y="1604160"/>
            <a:ext cx="2396519" cy="368279"/>
            <a:chOff x="-182880" y="1604160"/>
            <a:chExt cx="2396519" cy="368279"/>
          </a:xfrm>
        </p:grpSpPr>
        <p:sp>
          <p:nvSpPr>
            <p:cNvPr id="67" name="Line 7">
              <a:extLst>
                <a:ext uri="{FF2B5EF4-FFF2-40B4-BE49-F238E27FC236}">
                  <a16:creationId xmlns:a16="http://schemas.microsoft.com/office/drawing/2014/main" id="{BEC24EF2-CE27-44D0-8928-A77E886C3D5B}"/>
                </a:ext>
              </a:extLst>
            </p:cNvPr>
            <p:cNvSpPr/>
            <p:nvPr/>
          </p:nvSpPr>
          <p:spPr>
            <a:xfrm>
              <a:off x="296280" y="1908000"/>
              <a:ext cx="162936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head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68" name="Text Box 8">
              <a:extLst>
                <a:ext uri="{FF2B5EF4-FFF2-40B4-BE49-F238E27FC236}">
                  <a16:creationId xmlns:a16="http://schemas.microsoft.com/office/drawing/2014/main" id="{5AB19F13-81A3-4956-A033-DA95648C8C02}"/>
                </a:ext>
              </a:extLst>
            </p:cNvPr>
            <p:cNvSpPr/>
            <p:nvPr/>
          </p:nvSpPr>
          <p:spPr>
            <a:xfrm>
              <a:off x="-182880" y="1604160"/>
              <a:ext cx="2396519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  <a:headEnd type="arrow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response</a:t>
              </a:r>
            </a:p>
          </p:txBody>
        </p:sp>
      </p:grpSp>
      <p:sp>
        <p:nvSpPr>
          <p:cNvPr id="69" name="Text Box 13">
            <a:extLst>
              <a:ext uri="{FF2B5EF4-FFF2-40B4-BE49-F238E27FC236}">
                <a16:creationId xmlns:a16="http://schemas.microsoft.com/office/drawing/2014/main" id="{FF209F38-33C4-49BF-922A-508B71E1CD8B}"/>
              </a:ext>
            </a:extLst>
          </p:cNvPr>
          <p:cNvSpPr/>
          <p:nvPr/>
        </p:nvSpPr>
        <p:spPr>
          <a:xfrm>
            <a:off x="4134600" y="3860639"/>
            <a:ext cx="342900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/WEB-INF/views/rewardList.jsp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139D3E7-2E3D-4AA5-B297-B70E385A54C6}"/>
              </a:ext>
            </a:extLst>
          </p:cNvPr>
          <p:cNvSpPr/>
          <p:nvPr/>
        </p:nvSpPr>
        <p:spPr>
          <a:xfrm>
            <a:off x="204807" y="4159728"/>
            <a:ext cx="1771560" cy="4755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noFill/>
          <a:ln w="18360">
            <a:solidFill>
              <a:srgbClr val="FF0000"/>
            </a:solidFill>
            <a:prstDash val="solid"/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F8AAF78-ACAE-4240-AC20-167E05DC797F}"/>
              </a:ext>
            </a:extLst>
          </p:cNvPr>
          <p:cNvSpPr/>
          <p:nvPr/>
        </p:nvSpPr>
        <p:spPr>
          <a:xfrm>
            <a:off x="1828800" y="4369679"/>
            <a:ext cx="583919" cy="1759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03" h="2855" fill="none">
                <a:moveTo>
                  <a:pt x="0" y="2855"/>
                </a:moveTo>
                <a:lnTo>
                  <a:pt x="1603" y="0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197000" sp="197000"/>
            </a:custDash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5CB3418-10EF-4C24-A4BF-E584960F8A46}"/>
              </a:ext>
            </a:extLst>
          </p:cNvPr>
          <p:cNvSpPr/>
          <p:nvPr/>
        </p:nvSpPr>
        <p:spPr>
          <a:xfrm>
            <a:off x="6089400" y="2316960"/>
            <a:ext cx="587880" cy="34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4" h="953" fill="none">
                <a:moveTo>
                  <a:pt x="1634" y="953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E25497A-5C10-4F79-8DFD-779327487D04}"/>
              </a:ext>
            </a:extLst>
          </p:cNvPr>
          <p:cNvSpPr/>
          <p:nvPr/>
        </p:nvSpPr>
        <p:spPr>
          <a:xfrm>
            <a:off x="6680880" y="2507760"/>
            <a:ext cx="2109960" cy="403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6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Logical v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iew name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CFC56A1-69C7-47B3-925E-54C0C2CAEF14}"/>
              </a:ext>
            </a:extLst>
          </p:cNvPr>
          <p:cNvSpPr/>
          <p:nvPr/>
        </p:nvSpPr>
        <p:spPr>
          <a:xfrm>
            <a:off x="6681600" y="3399839"/>
            <a:ext cx="536400" cy="516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1" h="1437" fill="none">
                <a:moveTo>
                  <a:pt x="1491" y="0"/>
                </a:moveTo>
                <a:lnTo>
                  <a:pt x="0" y="143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E8EDEFD5-A901-403C-AF38-BFD685419E4C}"/>
              </a:ext>
            </a:extLst>
          </p:cNvPr>
          <p:cNvSpPr/>
          <p:nvPr/>
        </p:nvSpPr>
        <p:spPr>
          <a:xfrm>
            <a:off x="7152120" y="3056760"/>
            <a:ext cx="1867319" cy="6944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6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Resolved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6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Physical Path</a:t>
            </a:r>
          </a:p>
        </p:txBody>
      </p:sp>
    </p:spTree>
    <p:extLst>
      <p:ext uri="{BB962C8B-B14F-4D97-AF65-F5344CB8AC3E}">
        <p14:creationId xmlns:p14="http://schemas.microsoft.com/office/powerpoint/2010/main" val="327046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Creating view resolver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619318-3034-47BD-8C6B-229EBABFCCD1}"/>
              </a:ext>
            </a:extLst>
          </p:cNvPr>
          <p:cNvSpPr/>
          <p:nvPr/>
        </p:nvSpPr>
        <p:spPr>
          <a:xfrm>
            <a:off x="868550" y="1214122"/>
            <a:ext cx="6836808" cy="2059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</a:t>
            </a:r>
            <a:r>
              <a:rPr lang="en-US" sz="1600" b="0" i="0" u="none" strike="noStrike" spc="0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</a:t>
            </a:r>
            <a:r>
              <a:rPr lang="en-US" sz="1600" b="0" i="0" u="none" strike="noStrik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</a:t>
            </a:r>
            <a:r>
              <a:rPr lang="en-US" sz="1600" b="1" i="0" u="none" strike="noStrike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ViewResolver simpleViewResolver()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InternalResourceViewResolver vr =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           </a:t>
            </a:r>
            <a:r>
              <a:rPr lang="en-US" sz="1600" b="1" i="0" u="none" strike="noStrike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600" b="0" i="0" u="none" strike="noStrik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InternalResourceViewResolver();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vr.setPrefix ( </a:t>
            </a:r>
            <a:r>
              <a:rPr lang="en-US" sz="1600" b="0" i="0" u="none" strike="noStrike" spc="0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"/WEB-INF/views/"</a:t>
            </a:r>
            <a:r>
              <a:rPr lang="en-US" sz="1600" b="0" i="0" u="none" strike="noStrik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vr.setSuffix ( </a:t>
            </a:r>
            <a:r>
              <a:rPr lang="en-US" sz="1600" b="0" i="0" u="none" strike="noStrike" spc="0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".jsp"</a:t>
            </a:r>
            <a:r>
              <a:rPr lang="en-US" sz="1600" b="0" i="0" u="none" strike="noStrik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</a:t>
            </a:r>
            <a:r>
              <a:rPr lang="en-US" sz="1600" b="1" i="0" u="none" strike="noStrike" spc="0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return</a:t>
            </a:r>
            <a:r>
              <a:rPr lang="en-US" sz="1600" b="0" i="0" u="none" strike="noStrik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vr;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spc="0" baseline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34"/>
                <a:cs typeface="Arial" pitchFamily="34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78843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Configuration class</a:t>
            </a:r>
            <a:endParaRPr lang="e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572BCFF-5E31-4CDA-ABF3-4503B77FEEB1}"/>
              </a:ext>
            </a:extLst>
          </p:cNvPr>
          <p:cNvSpPr/>
          <p:nvPr/>
        </p:nvSpPr>
        <p:spPr>
          <a:xfrm>
            <a:off x="418860" y="1063500"/>
            <a:ext cx="8306280" cy="370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33333"/>
                </a:solidFill>
                <a:latin typeface="Arial" pitchFamily="34"/>
                <a:ea typeface="Arial" pitchFamily="34"/>
                <a:cs typeface="Arial" pitchFamily="34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333333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333333"/>
                </a:solidFill>
                <a:latin typeface="Arial" pitchFamily="34"/>
                <a:ea typeface="Arial" pitchFamily="34"/>
                <a:cs typeface="Arial" pitchFamily="34"/>
              </a:rPr>
              <a:t>EnableWebMvc</a:t>
            </a:r>
            <a:endParaRPr lang="en-US" sz="1800" b="1" i="0" u="none" strike="noStrike" baseline="0" dirty="0">
              <a:ln>
                <a:noFill/>
              </a:ln>
              <a:solidFill>
                <a:srgbClr val="333333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Arial" pitchFamily="34"/>
                <a:cs typeface="Arial" pitchFamily="34"/>
              </a:rPr>
              <a:t>public class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333333"/>
                </a:solidFill>
                <a:latin typeface="Arial" pitchFamily="34"/>
                <a:ea typeface="Arial" pitchFamily="34"/>
                <a:cs typeface="Arial" pitchFamily="34"/>
              </a:rPr>
              <a:t>MvcConfig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33333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33333"/>
                </a:solidFill>
                <a:latin typeface="Arial" pitchFamily="34"/>
                <a:ea typeface="Arial" pitchFamily="34"/>
                <a:cs typeface="Arial" pitchFamily="34"/>
              </a:rPr>
              <a:t>      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Arial" pitchFamily="34"/>
                <a:cs typeface="Arial" pitchFamily="34"/>
              </a:rPr>
              <a:t>    //  No beans required for basic Spring MVC usage.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8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333333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333333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333333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333333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333333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33333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98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FrontController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031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Single controller to handle all requests to a Framework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Spring MVC has a </a:t>
            </a:r>
            <a:r>
              <a:rPr lang="en-US" sz="2000" dirty="0" err="1"/>
              <a:t>DispatcherServlet</a:t>
            </a:r>
            <a:endParaRPr lang="en-US" sz="2000" dirty="0"/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Struts uses an </a:t>
            </a:r>
            <a:r>
              <a:rPr lang="en-US" sz="2000" dirty="0" err="1"/>
              <a:t>ActionServlet</a:t>
            </a:r>
            <a:endParaRPr lang="en-US" sz="2000" dirty="0"/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JSF: </a:t>
            </a:r>
            <a:r>
              <a:rPr lang="en-US" sz="2000" dirty="0" err="1"/>
              <a:t>FacesSevlet</a:t>
            </a:r>
            <a:endParaRPr lang="en-US" sz="2000" dirty="0"/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 err="1"/>
              <a:t>RestEasy</a:t>
            </a:r>
            <a:r>
              <a:rPr lang="en-US" sz="2000" dirty="0"/>
              <a:t>: </a:t>
            </a:r>
            <a:r>
              <a:rPr lang="en-US" sz="2000" dirty="0" err="1"/>
              <a:t>HttpServletDispatcher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ContextLoaderListener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126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Web “Bootstrap”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Load shared Application Context before any Servlets start up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Shared via Container's </a:t>
            </a:r>
            <a:r>
              <a:rPr lang="en-US" sz="2000" dirty="0" err="1"/>
              <a:t>ServletContext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14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Configuration options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339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Servlet 3 Initializer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Spring automatically loads any class implementing </a:t>
            </a:r>
            <a:r>
              <a:rPr lang="en-US" sz="2000" dirty="0" err="1"/>
              <a:t>WebApplicationInitializer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Servlet 2 XML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Define as &lt;listener&gt; in web.xml</a:t>
            </a:r>
          </a:p>
        </p:txBody>
      </p:sp>
    </p:spTree>
    <p:extLst>
      <p:ext uri="{BB962C8B-B14F-4D97-AF65-F5344CB8AC3E}">
        <p14:creationId xmlns:p14="http://schemas.microsoft.com/office/powerpoint/2010/main" val="260976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Creating context</a:t>
            </a:r>
            <a:endParaRPr lang="en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E645C23-514D-4637-8126-AE7EDB92C0F7}"/>
              </a:ext>
            </a:extLst>
          </p:cNvPr>
          <p:cNvSpPr/>
          <p:nvPr/>
        </p:nvSpPr>
        <p:spPr>
          <a:xfrm>
            <a:off x="332410" y="862380"/>
            <a:ext cx="7943040" cy="4077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MyWebAppInitializer</a:t>
            </a: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extends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AbstractContextLoaderInitializer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Monaco" pitchFamily="49"/>
                <a:cs typeface="Monaco" pitchFamily="49"/>
              </a:rPr>
              <a:t>@Override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protected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WebApplicationContext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createRootApplicationContext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Monaco" pitchFamily="49"/>
                <a:cs typeface="Monaco" pitchFamily="49"/>
              </a:rPr>
              <a:t>// Create the 'root' Spring application context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AnnotationConfig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Web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ApplicationContext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rootContext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=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AnnotationConfig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Web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ApplicationContext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rootContext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.getEnvironment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setActiveProfiles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jpa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);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Monaco" pitchFamily="49"/>
                <a:cs typeface="Monaco" pitchFamily="49"/>
              </a:rPr>
              <a:t>// optional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rootContext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.register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RootConfig.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return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rootContext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C86970E-39CB-4380-9409-0AC773AB8FFE}"/>
              </a:ext>
            </a:extLst>
          </p:cNvPr>
          <p:cNvSpPr/>
          <p:nvPr/>
        </p:nvSpPr>
        <p:spPr>
          <a:xfrm>
            <a:off x="6270403" y="752648"/>
            <a:ext cx="2411534" cy="10793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Implements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 dirty="0" err="1">
                <a:ln>
                  <a:noFill/>
                </a:ln>
                <a:solidFill>
                  <a:srgbClr val="336666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WebApplicationInitializer</a:t>
            </a:r>
            <a:endParaRPr lang="en-US" sz="1600" b="0" i="1" u="none" strike="noStrike" baseline="0" dirty="0">
              <a:ln>
                <a:noFill/>
              </a:ln>
              <a:solidFill>
                <a:srgbClr val="336666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Automatically detected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by servlet container.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2661D4C-D1AB-4F01-B334-A36366A8AB8C}"/>
              </a:ext>
            </a:extLst>
          </p:cNvPr>
          <p:cNvSpPr/>
          <p:nvPr/>
        </p:nvSpPr>
        <p:spPr>
          <a:xfrm>
            <a:off x="1866567" y="4281120"/>
            <a:ext cx="7132320" cy="8229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Sets up </a:t>
            </a:r>
            <a:r>
              <a:rPr lang="en-US" sz="16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ContextLoaderListener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using context returned.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Spring's </a:t>
            </a:r>
            <a:r>
              <a:rPr lang="en-US" sz="16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ApplicationContext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loaded into </a:t>
            </a:r>
            <a:r>
              <a:rPr lang="en-US" sz="16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ＭＳ Ｐゴシック" pitchFamily="2"/>
                <a:cs typeface="ＭＳ Ｐゴシック" pitchFamily="2"/>
              </a:rPr>
              <a:t>ServletContext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1600" b="0" i="1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before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any Servlets are initialized</a:t>
            </a:r>
          </a:p>
        </p:txBody>
      </p:sp>
    </p:spTree>
    <p:extLst>
      <p:ext uri="{BB962C8B-B14F-4D97-AF65-F5344CB8AC3E}">
        <p14:creationId xmlns:p14="http://schemas.microsoft.com/office/powerpoint/2010/main" val="315869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Prior to servlet 3.0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98DEC9F-415D-464F-B492-E6CC1E9D98F6}"/>
              </a:ext>
            </a:extLst>
          </p:cNvPr>
          <p:cNvSpPr/>
          <p:nvPr/>
        </p:nvSpPr>
        <p:spPr>
          <a:xfrm>
            <a:off x="514815" y="1289065"/>
            <a:ext cx="7666199" cy="374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&lt;context-param&gt;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&lt;param-name&gt;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contextConfigLocation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&lt;/param-name&gt;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&lt;param-value&gt;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/WEB-INF/merchant-reporting-webapp-config.xml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&lt;/param-value&gt;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&lt;/context-param&gt;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&lt;listener&gt;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&lt;listener-class&gt;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org.springframework.web.context.ContextLoaderListener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&lt;/listener-class&gt;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&lt;/listener&gt;</a:t>
            </a:r>
          </a:p>
        </p:txBody>
      </p:sp>
    </p:spTree>
    <p:extLst>
      <p:ext uri="{BB962C8B-B14F-4D97-AF65-F5344CB8AC3E}">
        <p14:creationId xmlns:p14="http://schemas.microsoft.com/office/powerpoint/2010/main" val="49370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WebApplicationContextUtils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FABFB8-6FFB-4706-8B3B-1906B58B772D}"/>
              </a:ext>
            </a:extLst>
          </p:cNvPr>
          <p:cNvSpPr/>
          <p:nvPr/>
        </p:nvSpPr>
        <p:spPr>
          <a:xfrm>
            <a:off x="504000" y="1409384"/>
            <a:ext cx="8136000" cy="2870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public class</a:t>
            </a:r>
            <a:r>
              <a:rPr lang="en-GB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TopSpendersReportGenerator extends HttpServlet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private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ClientService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clientService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</a:t>
            </a:r>
            <a:r>
              <a:rPr lang="en-GB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public void</a:t>
            </a:r>
            <a:r>
              <a:rPr lang="en-GB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init()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ApplicationContext context = WebApplicationContextUtils.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       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getRequiredWebApplicationContext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getServletContext()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clientService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= (ClientService) context.getBean(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“clientService”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…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377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MVC: Request processing lifecycle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1420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DispatcherServlet</a:t>
            </a:r>
            <a:endParaRPr lang="en-US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Controllers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Views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4982334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1115</Words>
  <Application>Microsoft Office PowerPoint</Application>
  <PresentationFormat>On-screen Show (16:9)</PresentationFormat>
  <Paragraphs>296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Monaco</vt:lpstr>
      <vt:lpstr>AR PL ShanHeiSun Uni</vt:lpstr>
      <vt:lpstr>Calibri</vt:lpstr>
      <vt:lpstr>Varela Round</vt:lpstr>
      <vt:lpstr>ＭＳ Ｐゴシック</vt:lpstr>
      <vt:lpstr>Courier New</vt:lpstr>
      <vt:lpstr>Arial</vt:lpstr>
      <vt:lpstr>Iras template</vt:lpstr>
      <vt:lpstr>Spring – Web MVC</vt:lpstr>
      <vt:lpstr>Web application architecture</vt:lpstr>
      <vt:lpstr>FrontController</vt:lpstr>
      <vt:lpstr>ContextLoaderListener</vt:lpstr>
      <vt:lpstr>Configuration options</vt:lpstr>
      <vt:lpstr>Creating context</vt:lpstr>
      <vt:lpstr>Prior to servlet 3.0</vt:lpstr>
      <vt:lpstr>WebApplicationContextUtils</vt:lpstr>
      <vt:lpstr>Spring MVC: Request processing lifecycle</vt:lpstr>
      <vt:lpstr>Spring MVC: Request processing lifecycle</vt:lpstr>
      <vt:lpstr>Dispatcher Servlet</vt:lpstr>
      <vt:lpstr>Dispatcher Servlet Configuration</vt:lpstr>
      <vt:lpstr>WebApplicationInitializer hierarchy</vt:lpstr>
      <vt:lpstr>Servlet container after starting up</vt:lpstr>
      <vt:lpstr>DispatcherServlet context</vt:lpstr>
      <vt:lpstr>Controllers</vt:lpstr>
      <vt:lpstr>Controller method parameters</vt:lpstr>
      <vt:lpstr>Extracting request parameters</vt:lpstr>
      <vt:lpstr>Extracting data from path variables</vt:lpstr>
      <vt:lpstr>Other examples</vt:lpstr>
      <vt:lpstr>View</vt:lpstr>
      <vt:lpstr>ViewResolver</vt:lpstr>
      <vt:lpstr>Overview with JstlView and model</vt:lpstr>
      <vt:lpstr>Creating view resolver</vt:lpstr>
      <vt:lpstr>Configuration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Srinivasan Rengan</cp:lastModifiedBy>
  <cp:revision>596</cp:revision>
  <dcterms:modified xsi:type="dcterms:W3CDTF">2018-10-13T14:45:52Z</dcterms:modified>
</cp:coreProperties>
</file>