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325" r:id="rId3"/>
    <p:sldId id="396" r:id="rId4"/>
    <p:sldId id="408" r:id="rId5"/>
    <p:sldId id="397" r:id="rId6"/>
    <p:sldId id="409" r:id="rId7"/>
    <p:sldId id="410" r:id="rId8"/>
    <p:sldId id="411" r:id="rId9"/>
    <p:sldId id="356" r:id="rId10"/>
    <p:sldId id="426" r:id="rId11"/>
    <p:sldId id="412" r:id="rId12"/>
    <p:sldId id="415" r:id="rId13"/>
    <p:sldId id="416" r:id="rId14"/>
    <p:sldId id="424" r:id="rId15"/>
    <p:sldId id="425" r:id="rId16"/>
    <p:sldId id="417" r:id="rId17"/>
    <p:sldId id="418" r:id="rId18"/>
    <p:sldId id="427" r:id="rId19"/>
    <p:sldId id="419" r:id="rId20"/>
    <p:sldId id="398" r:id="rId21"/>
    <p:sldId id="413" r:id="rId22"/>
    <p:sldId id="420" r:id="rId23"/>
    <p:sldId id="414" r:id="rId24"/>
    <p:sldId id="421" r:id="rId25"/>
    <p:sldId id="422" r:id="rId26"/>
    <p:sldId id="42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ＭＳ Ｐゴシック" panose="020B0600070205080204" pitchFamily="34" charset="-128"/>
      <p:regular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Varela Round" panose="00000500000000000000" charset="-79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2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1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19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8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8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6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6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10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39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6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38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56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66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97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4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1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0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2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1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REST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Produces and consumes attribute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1520933"/>
            <a:ext cx="8683920" cy="16465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1" i="1" u="none" strike="noStrike" baseline="0" dirty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dirty="0">
                <a:latin typeface="Courier New" pitchFamily="50"/>
                <a:cs typeface="Courier New" pitchFamily="49"/>
              </a:rPr>
              <a:t>produces={“application/xml”}, consumes={“application/</a:t>
            </a:r>
            <a:r>
              <a:rPr lang="en-US" sz="1800" b="1" dirty="0" err="1">
                <a:latin typeface="Courier New" pitchFamily="50"/>
                <a:cs typeface="Courier New" pitchFamily="49"/>
              </a:rPr>
              <a:t>json</a:t>
            </a:r>
            <a:r>
              <a:rPr lang="en-US" sz="1800" b="1" dirty="0">
                <a:latin typeface="Courier New" pitchFamily="50"/>
                <a:cs typeface="Courier New" pitchFamily="49"/>
              </a:rPr>
              <a:t>”}</a:t>
            </a:r>
            <a:r>
              <a:rPr lang="en-US" sz="1800" dirty="0">
                <a:latin typeface="Courier New" pitchFamily="50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>
                <a:latin typeface="Courier New" pitchFamily="50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Order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inputOrder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and returned updated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Alternative handler mapping shortcuts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(path="/accounts”,</a:t>
            </a:r>
            <a:br>
              <a:rPr lang="en-US" sz="2000" dirty="0"/>
            </a:br>
            <a:r>
              <a:rPr lang="en-US" sz="2000" dirty="0"/>
              <a:t>                method=</a:t>
            </a:r>
            <a:r>
              <a:rPr lang="en-US" sz="2000" dirty="0" err="1"/>
              <a:t>RequestMethod.GET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Or @</a:t>
            </a:r>
            <a:r>
              <a:rPr lang="en-US" sz="2000" dirty="0" err="1"/>
              <a:t>GetMapping</a:t>
            </a:r>
            <a:r>
              <a:rPr lang="en-US" sz="2000" dirty="0"/>
              <a:t>("/accounts");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Exist for these HTTP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GetMapping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PostMapping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PutMapping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DeleteMapping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PatchMapping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HTTP status code support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Some of the HTTP status code include: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Success: 200 OK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Redirect: 30x 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Client error: 404 (not found)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Server error: 500 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Restful application uses additional code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Created successfully: 201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HTTP method not supported: 405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Cannot generate response body: 406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Request body not supported: 415	</a:t>
            </a:r>
          </a:p>
        </p:txBody>
      </p:sp>
    </p:spTree>
    <p:extLst>
      <p:ext uri="{BB962C8B-B14F-4D97-AF65-F5344CB8AC3E}">
        <p14:creationId xmlns:p14="http://schemas.microsoft.com/office/powerpoint/2010/main" val="30413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9"/>
            <a:ext cx="8683920" cy="1451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PutMapping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NO_CONTENT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718352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We can use @</a:t>
            </a:r>
            <a:r>
              <a:rPr lang="en-US" sz="2000" dirty="0" err="1"/>
              <a:t>ResponseStatus</a:t>
            </a:r>
            <a:r>
              <a:rPr lang="en-US" sz="2000" dirty="0"/>
              <a:t> even on void method to return </a:t>
            </a:r>
            <a:r>
              <a:rPr lang="en-US" sz="2000" dirty="0" err="1"/>
              <a:t>HttpStatus</a:t>
            </a:r>
            <a:r>
              <a:rPr lang="en-US" sz="2000" dirty="0"/>
              <a:t> code back to caller</a:t>
            </a:r>
          </a:p>
        </p:txBody>
      </p:sp>
    </p:spTree>
    <p:extLst>
      <p:ext uri="{BB962C8B-B14F-4D97-AF65-F5344CB8AC3E}">
        <p14:creationId xmlns:p14="http://schemas.microsoft.com/office/powerpoint/2010/main" val="352743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r>
              <a:rPr lang="en-MY" dirty="0"/>
              <a:t> and exceptions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6C97C-F15E-45CD-8D65-B6CBBB21C1B4}"/>
              </a:ext>
            </a:extLst>
          </p:cNvPr>
          <p:cNvSpPr/>
          <p:nvPr/>
        </p:nvSpPr>
        <p:spPr>
          <a:xfrm>
            <a:off x="419431" y="906041"/>
            <a:ext cx="7532279" cy="1221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@ResponseStatus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(HttpStatus.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Consolas" pitchFamily="2"/>
                <a:cs typeface="Consolas" pitchFamily="2"/>
              </a:rPr>
              <a:t>NOT_FOUND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404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public 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OrderNotFoundException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nsolas" pitchFamily="2"/>
                <a:cs typeface="Consolas" pitchFamily="2"/>
              </a:rPr>
              <a:t>extends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RuntimeException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03AD2E-D95D-4E4D-9CB0-B1CC51E4D26C}"/>
              </a:ext>
            </a:extLst>
          </p:cNvPr>
          <p:cNvSpPr/>
          <p:nvPr/>
        </p:nvSpPr>
        <p:spPr>
          <a:xfrm>
            <a:off x="1058431" y="1886682"/>
            <a:ext cx="7532279" cy="2103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@GetMapping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(value=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String showOrder(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@PathVariable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nsolas" pitchFamily="2"/>
                <a:cs typeface="Consolas" pitchFamily="2"/>
              </a:rPr>
              <a:t>"id"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long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id, Model model)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Order order = orderService.findOrderById(id);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if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(order == null)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throw 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OrderNotFoundException(id);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model.addAttribute(order);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 return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Courier New" pitchFamily="49"/>
                <a:cs typeface="Courier New" pitchFamily="49"/>
              </a:rPr>
              <a:t>"orderDetail"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77E3F4D-E89C-4543-BBB5-34869E9BBC34}"/>
              </a:ext>
            </a:extLst>
          </p:cNvPr>
          <p:cNvSpPr txBox="1">
            <a:spLocks/>
          </p:cNvSpPr>
          <p:nvPr/>
        </p:nvSpPr>
        <p:spPr>
          <a:xfrm>
            <a:off x="249918" y="4012795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Exception is mapped to the response code sent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41080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ResponseStatus</a:t>
            </a:r>
            <a:r>
              <a:rPr lang="en-MY" dirty="0"/>
              <a:t> and exceptions</a:t>
            </a:r>
            <a:endParaRPr lang="e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77E3F4D-E89C-4543-BBB5-34869E9BBC34}"/>
              </a:ext>
            </a:extLst>
          </p:cNvPr>
          <p:cNvSpPr txBox="1">
            <a:spLocks/>
          </p:cNvSpPr>
          <p:nvPr/>
        </p:nvSpPr>
        <p:spPr>
          <a:xfrm>
            <a:off x="598578" y="3608004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For exceptions which we did not write the source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7FC3B77-3608-4D41-A023-CA7B7564AA41}"/>
              </a:ext>
            </a:extLst>
          </p:cNvPr>
          <p:cNvSpPr/>
          <p:nvPr/>
        </p:nvSpPr>
        <p:spPr>
          <a:xfrm>
            <a:off x="598578" y="1657315"/>
            <a:ext cx="7532279" cy="160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nsolas" pitchFamily="2"/>
                <a:cs typeface="Consolas" pitchFamily="2"/>
              </a:rPr>
              <a:t>@ResponseStatus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(HttpStatus.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Consolas" pitchFamily="2"/>
                <a:cs typeface="Consolas" pitchFamily="2"/>
              </a:rPr>
              <a:t>CONFLICT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nsolas" pitchFamily="2"/>
                <a:cs typeface="Consolas" pitchFamily="2"/>
              </a:rPr>
              <a:t>)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409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@ExceptionHandler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({DataIntegrityViolationException.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})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public void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conflict()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Courier New" pitchFamily="49"/>
                <a:cs typeface="Courier New" pitchFamily="49"/>
              </a:rPr>
              <a:t>// could add the exception, response, etc. as method params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3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RequestBody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9"/>
            <a:ext cx="8683920" cy="1451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PutMapping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NO_CONTENT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RequestBody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Order order,..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718352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In order to convert the incoming input payload (JSON or XML) we use converter to convert them into objects using Jackson or JAXB</a:t>
            </a:r>
          </a:p>
        </p:txBody>
      </p:sp>
    </p:spTree>
    <p:extLst>
      <p:ext uri="{BB962C8B-B14F-4D97-AF65-F5344CB8AC3E}">
        <p14:creationId xmlns:p14="http://schemas.microsoft.com/office/powerpoint/2010/main" val="301065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@</a:t>
            </a:r>
            <a:r>
              <a:rPr lang="en-MY" dirty="0" err="1"/>
              <a:t>ResponseBody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17443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dirty="0" err="1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GetMapping</a:t>
            </a:r>
            <a:r>
              <a:rPr lang="en-US" sz="1800" dirty="0">
                <a:latin typeface="Courier New" pitchFamily="50"/>
                <a:ea typeface="Courier New" pitchFamily="49"/>
                <a:cs typeface="Courier New" pitchFamily="49"/>
              </a:rPr>
              <a:t>(“/orders/{id}”)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ResponseStatus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HttpStatus.</a:t>
            </a:r>
            <a:r>
              <a:rPr lang="en-US" sz="1800" b="1" i="1" dirty="0" err="1">
                <a:solidFill>
                  <a:srgbClr val="0000FF"/>
                </a:solidFill>
                <a:latin typeface="Courier New" pitchFamily="50"/>
                <a:ea typeface="Courier New" pitchFamily="49"/>
                <a:cs typeface="Courier New" pitchFamily="49"/>
              </a:rPr>
              <a:t>OK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@</a:t>
            </a:r>
            <a:r>
              <a:rPr lang="en-US" sz="1800" b="1" dirty="0" err="1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ResponseBody</a:t>
            </a: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1"/>
                </a:solidFill>
                <a:latin typeface="Courier New" pitchFamily="50"/>
                <a:ea typeface="Courier New" pitchFamily="49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fetchOrder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@</a:t>
            </a:r>
            <a:r>
              <a:rPr lang="en-US" sz="1800" b="1" dirty="0" err="1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PathVariable</a:t>
            </a:r>
            <a:r>
              <a:rPr lang="en-US" sz="1800" b="1" dirty="0">
                <a:solidFill>
                  <a:schemeClr val="tx1"/>
                </a:solidFill>
                <a:latin typeface="Courier New" pitchFamily="50"/>
                <a:cs typeface="Courier New" pitchFamily="49"/>
              </a:rPr>
              <a:t>(“id”) String 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fetch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2892210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ResponseBody</a:t>
            </a:r>
            <a:r>
              <a:rPr lang="en-US" sz="2000" dirty="0"/>
              <a:t> will convert the return type to the corresponding format using the message convertor</a:t>
            </a:r>
          </a:p>
        </p:txBody>
      </p:sp>
    </p:spTree>
    <p:extLst>
      <p:ext uri="{BB962C8B-B14F-4D97-AF65-F5344CB8AC3E}">
        <p14:creationId xmlns:p14="http://schemas.microsoft.com/office/powerpoint/2010/main" val="122561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Message converter configuration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3737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@Bean</a:t>
            </a: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chemeClr val="tx1"/>
                </a:solidFill>
                <a:latin typeface="Courier New" pitchFamily="50"/>
                <a:ea typeface="Courier New" pitchFamily="49"/>
                <a:cs typeface="Courier New" pitchFamily="49"/>
              </a:rPr>
              <a:t>MessageConverter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msgConverter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MessageConverter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 c = new 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MarshallingMessageConverter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   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c.setMarshaller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());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cs typeface="Courier New" pitchFamily="49"/>
              </a:rPr>
              <a:t>	   return c;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646464"/>
                </a:solidFill>
                <a:latin typeface="Courier New" pitchFamily="50"/>
                <a:cs typeface="Courier New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Courier New" pitchFamily="50"/>
                <a:cs typeface="Courier New" pitchFamily="49"/>
              </a:rPr>
              <a:t>public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 err="1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dirty="0" err="1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marshaller</a:t>
            </a: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Jaxb2Marshaller m = new Jaxb2Marshaller();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m.setContextPath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(“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com.spring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   return m;</a:t>
            </a: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7105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to return or what format to accept?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020878" cy="1954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Accept header: Denotes what the caller will accept in response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Content-Type header: Denotes what is the message type of the body being sent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For example: application/</a:t>
            </a:r>
            <a:r>
              <a:rPr lang="en-US" sz="2000" dirty="0" err="1"/>
              <a:t>json</a:t>
            </a:r>
            <a:r>
              <a:rPr lang="en-US" sz="2000" dirty="0"/>
              <a:t>, application/xml etc.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7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REST is an architectural style that describes best practices to expose web services over HTTP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</a:t>
            </a:r>
            <a:r>
              <a:rPr lang="en-US" sz="2000" dirty="0" err="1"/>
              <a:t>REpresentational</a:t>
            </a:r>
            <a:r>
              <a:rPr lang="en-US" sz="2000" dirty="0"/>
              <a:t> State Transfer, term by Roy Fielding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HTTP as application protocol, not just transport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Emphasizes scalability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Simplification of rest controller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D66282-FF95-4204-8478-B00255A03A04}"/>
              </a:ext>
            </a:extLst>
          </p:cNvPr>
          <p:cNvSpPr/>
          <p:nvPr/>
        </p:nvSpPr>
        <p:spPr>
          <a:xfrm>
            <a:off x="68580" y="837750"/>
            <a:ext cx="9006840" cy="246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@Controller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class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OrderController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 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GetMapping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(path=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"/orders/{id}"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ResponseBody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Order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getOrder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PathVariable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"id"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long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id)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orderService.findOrderById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646464"/>
              </a:solidFill>
              <a:latin typeface="Courier New" pitchFamily="49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B17C25E-1B8F-41A1-A030-BF47FE5DF48C}"/>
              </a:ext>
            </a:extLst>
          </p:cNvPr>
          <p:cNvSpPr/>
          <p:nvPr/>
        </p:nvSpPr>
        <p:spPr>
          <a:xfrm>
            <a:off x="574740" y="3035191"/>
            <a:ext cx="7994160" cy="19244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nsolas" pitchFamily="2"/>
                <a:cs typeface="Consolas" pitchFamily="2"/>
              </a:rPr>
              <a:t>RestController</a:t>
            </a:r>
            <a:endParaRPr lang="en-US" sz="1800" b="1" i="0" u="none" strike="noStrike" baseline="0" dirty="0">
              <a:ln>
                <a:noFill/>
              </a:ln>
              <a:solidFill>
                <a:srgbClr val="0000FF"/>
              </a:solidFill>
              <a:latin typeface="Courier New" pitchFamily="49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class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OrderController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 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GetMapping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(path=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"/orders/{id}"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public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Order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getOrder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@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PathVariable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(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49"/>
                <a:ea typeface="Consolas" pitchFamily="2"/>
                <a:cs typeface="Consolas" pitchFamily="2"/>
              </a:rPr>
              <a:t>"id"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)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long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nsolas" pitchFamily="2"/>
                <a:cs typeface="Consolas" pitchFamily="2"/>
              </a:rPr>
              <a:t> id)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return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orderService.findOrderById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(id);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7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020878" cy="38010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explicitly inject </a:t>
            </a:r>
            <a:r>
              <a:rPr lang="en-US" sz="2000" dirty="0" err="1"/>
              <a:t>HttpServletRequest</a:t>
            </a:r>
            <a:r>
              <a:rPr lang="en-US" sz="2000" dirty="0"/>
              <a:t> (and </a:t>
            </a:r>
            <a:r>
              <a:rPr lang="en-US" sz="2000" dirty="0" err="1"/>
              <a:t>HttpServletResponse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But makes Controller methods hard to test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Consider Spring's </a:t>
            </a:r>
            <a:r>
              <a:rPr lang="en-US" sz="2000" dirty="0" err="1"/>
              <a:t>MockHttp</a:t>
            </a:r>
            <a:r>
              <a:rPr lang="en-US" sz="2000" dirty="0"/>
              <a:t>... classes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can automatically inject part of the request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RequestParam</a:t>
            </a:r>
            <a:r>
              <a:rPr lang="en-US" sz="2000" dirty="0"/>
              <a:t>, @</a:t>
            </a:r>
            <a:r>
              <a:rPr lang="en-US" sz="2000" dirty="0" err="1"/>
              <a:t>PathVariable</a:t>
            </a:r>
            <a:r>
              <a:rPr lang="en-US" sz="2000" dirty="0"/>
              <a:t>, Principal, Locale, @Value, @</a:t>
            </a:r>
            <a:r>
              <a:rPr lang="en-US" sz="2000" dirty="0" err="1"/>
              <a:t>RequestHeader</a:t>
            </a:r>
            <a:r>
              <a:rPr lang="en-US" sz="2000" dirty="0"/>
              <a:t>,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RequestBody</a:t>
            </a:r>
            <a:r>
              <a:rPr lang="en-US" sz="2000" dirty="0"/>
              <a:t>, @</a:t>
            </a:r>
            <a:r>
              <a:rPr lang="en-US" sz="2000" dirty="0" err="1"/>
              <a:t>ResponseBody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To perform REST we may also use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HttpEntity</a:t>
            </a:r>
            <a:r>
              <a:rPr lang="en-US" sz="2000" dirty="0"/>
              <a:t>, </a:t>
            </a:r>
            <a:r>
              <a:rPr lang="en-US" sz="2000" dirty="0" err="1"/>
              <a:t>ResponseEntity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8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HttpEntity</a:t>
            </a:r>
            <a:r>
              <a:rPr lang="en-MY" dirty="0"/>
              <a:t> and </a:t>
            </a:r>
            <a:r>
              <a:rPr lang="en-MY" dirty="0" err="1"/>
              <a:t>ResponseEntity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6C745C-EDAA-471D-9114-CD15DE809568}"/>
              </a:ext>
            </a:extLst>
          </p:cNvPr>
          <p:cNvSpPr/>
          <p:nvPr/>
        </p:nvSpPr>
        <p:spPr>
          <a:xfrm>
            <a:off x="68580" y="837750"/>
            <a:ext cx="9006840" cy="29291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HttpHeaders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headers =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Consolas" pitchFamily="2"/>
                <a:cs typeface="Consolas" pitchFamily="2"/>
              </a:rPr>
              <a:t>new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HttpHeaders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 err="1"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Headers.setContentType</a:t>
            </a:r>
            <a:r>
              <a:rPr lang="en-US" sz="1700" dirty="0"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700" dirty="0" err="1"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MediaType.TEXT_PLAIN</a:t>
            </a:r>
            <a:r>
              <a:rPr lang="en-US" sz="1700" dirty="0"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HttpEntity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&lt;String&gt; entity = </a:t>
            </a:r>
            <a:r>
              <a:rPr lang="en-US" sz="1700" b="1" dirty="0">
                <a:solidFill>
                  <a:srgbClr val="7F0055"/>
                </a:solidFill>
                <a:latin typeface="Courier New" pitchFamily="49"/>
              </a:rPr>
              <a:t>new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HttpEntity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&lt;String&gt;(“spring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session”,headers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646464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//Simplification using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urier New" pitchFamily="49"/>
                <a:cs typeface="Courier New" pitchFamily="49"/>
              </a:rPr>
              <a:t>ResponseEntity</a:t>
            </a:r>
            <a:endParaRPr lang="en-US" sz="1700" b="0" i="0" u="none" strike="noStrike" baseline="0" dirty="0">
              <a:ln>
                <a:noFill/>
              </a:ln>
              <a:solidFill>
                <a:srgbClr val="646464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ResponseEntity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&lt;String&gt; response =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ResponseEntity.ok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().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contentType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MediaType.TEXT_PLAIN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).body(“spring session”);</a:t>
            </a:r>
          </a:p>
        </p:txBody>
      </p:sp>
    </p:spTree>
    <p:extLst>
      <p:ext uri="{BB962C8B-B14F-4D97-AF65-F5344CB8AC3E}">
        <p14:creationId xmlns:p14="http://schemas.microsoft.com/office/powerpoint/2010/main" val="284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Building URIs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020878" cy="341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An HTTP POST typically returns location of newly created resource in the response header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How to create a URI?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UriComponentsBuilder</a:t>
            </a:r>
            <a:endParaRPr lang="en-US" sz="2000" b="1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Allows explicit creation of URI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But uses hard-coded URLs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ServletUriComponentsBuilder</a:t>
            </a:r>
            <a:endParaRPr lang="en-US" sz="2000" b="1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Provides access to the URL that invoked the current controller method</a:t>
            </a:r>
          </a:p>
        </p:txBody>
      </p:sp>
    </p:spTree>
    <p:extLst>
      <p:ext uri="{BB962C8B-B14F-4D97-AF65-F5344CB8AC3E}">
        <p14:creationId xmlns:p14="http://schemas.microsoft.com/office/powerpoint/2010/main" val="93993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8580" y="0"/>
            <a:ext cx="9006839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MY" dirty="0" err="1"/>
              <a:t>UriComponentsBuilder</a:t>
            </a:r>
            <a:r>
              <a:rPr lang="en-MY" dirty="0"/>
              <a:t> vs </a:t>
            </a:r>
            <a:r>
              <a:rPr lang="en-US" dirty="0" err="1">
                <a:latin typeface="Courier New" pitchFamily="49"/>
                <a:ea typeface="Courier New" pitchFamily="49"/>
                <a:cs typeface="Courier New" pitchFamily="49"/>
              </a:rPr>
              <a:t>ServletUriComponentsBuilder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6C745C-EDAA-471D-9114-CD15DE809568}"/>
              </a:ext>
            </a:extLst>
          </p:cNvPr>
          <p:cNvSpPr/>
          <p:nvPr/>
        </p:nvSpPr>
        <p:spPr>
          <a:xfrm>
            <a:off x="68580" y="837750"/>
            <a:ext cx="9006840" cy="20048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String </a:t>
            </a:r>
            <a:r>
              <a:rPr lang="en-US" sz="17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templateUri</a:t>
            </a:r>
            <a:r>
              <a:rPr lang="en-US" sz="17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 = “</a:t>
            </a:r>
            <a:r>
              <a:rPr lang="en-US" sz="1700" dirty="0"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http://.../orders/{</a:t>
            </a:r>
            <a:r>
              <a:rPr lang="en-US" sz="1700" dirty="0" err="1"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orderId</a:t>
            </a:r>
            <a:r>
              <a:rPr lang="en-US" sz="1700" dirty="0"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}/items/{</a:t>
            </a:r>
            <a:r>
              <a:rPr lang="en-US" sz="1700" dirty="0" err="1"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itemId</a:t>
            </a:r>
            <a:r>
              <a:rPr lang="en-US" sz="1700" dirty="0">
                <a:solidFill>
                  <a:srgbClr val="646464"/>
                </a:solidFill>
                <a:latin typeface="Courier New" pitchFamily="49"/>
                <a:ea typeface="Consolas" pitchFamily="2"/>
                <a:cs typeface="Consolas" pitchFamily="2"/>
              </a:rPr>
              <a:t>}”;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URI location = 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UriComponentsBuilder.fromHttpUrl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templateUri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).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buildAndExpand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(“123”,”Itemxyz”).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toUri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dirty="0"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return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ResponseEntity.create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(location).build();</a:t>
            </a: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BB55C-B86D-456F-934D-BF9A577E4431}"/>
              </a:ext>
            </a:extLst>
          </p:cNvPr>
          <p:cNvSpPr/>
          <p:nvPr/>
        </p:nvSpPr>
        <p:spPr>
          <a:xfrm>
            <a:off x="68580" y="3186699"/>
            <a:ext cx="9006840" cy="17729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URI location = 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ServletUriComponentsBuilder.fromCurrentRequestUri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().path(“{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itemId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}”).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buildAndExpand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(“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itemxyz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”).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toUri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 dirty="0">
                <a:solidFill>
                  <a:srgbClr val="7F0055"/>
                </a:solidFill>
                <a:latin typeface="Courier New" pitchFamily="49"/>
                <a:ea typeface="Courier New" pitchFamily="49"/>
                <a:cs typeface="Courier New" pitchFamily="49"/>
              </a:rPr>
              <a:t>return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en-US" sz="1700" dirty="0" err="1">
                <a:latin typeface="Courier New" pitchFamily="49"/>
                <a:ea typeface="Courier New" pitchFamily="49"/>
                <a:cs typeface="Courier New" pitchFamily="49"/>
              </a:rPr>
              <a:t>ResponseEntity.create</a:t>
            </a:r>
            <a:r>
              <a:rPr lang="en-US" sz="1700" dirty="0">
                <a:latin typeface="Courier New" pitchFamily="49"/>
                <a:ea typeface="Courier New" pitchFamily="49"/>
                <a:cs typeface="Courier New" pitchFamily="49"/>
              </a:rPr>
              <a:t>(location).build();</a:t>
            </a:r>
            <a:endParaRPr lang="en-US" sz="17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30035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RestTemplate</a:t>
            </a:r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4A883-523F-4357-BA03-A6607471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04003"/>
              </p:ext>
            </p:extLst>
          </p:nvPr>
        </p:nvGraphicFramePr>
        <p:xfrm>
          <a:off x="255240" y="1150529"/>
          <a:ext cx="8633519" cy="3513600"/>
        </p:xfrm>
        <a:graphic>
          <a:graphicData uri="http://schemas.openxmlformats.org/drawingml/2006/table">
            <a:tbl>
              <a:tblPr firstRow="1" bandRow="1"/>
              <a:tblGrid>
                <a:gridCol w="1852919">
                  <a:extLst>
                    <a:ext uri="{9D8B030D-6E8A-4147-A177-3AD203B41FA5}">
                      <a16:colId xmlns:a16="http://schemas.microsoft.com/office/drawing/2014/main" val="3194977885"/>
                    </a:ext>
                  </a:extLst>
                </a:gridCol>
                <a:gridCol w="6780600">
                  <a:extLst>
                    <a:ext uri="{9D8B030D-6E8A-4147-A177-3AD203B41FA5}">
                      <a16:colId xmlns:a16="http://schemas.microsoft.com/office/drawing/2014/main" val="2922242042"/>
                    </a:ext>
                  </a:extLst>
                </a:gridCol>
              </a:tblGrid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RestTemplate</a:t>
                      </a:r>
                      <a:r>
                        <a:rPr lang="en-US" sz="1800" b="1" i="0" u="none" strike="noStrike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42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delete(String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60818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getForObject(String url, Class&lt;T&gt; responseType,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05936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headForHeaders(String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08094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optionsForAllow(String url,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079"/>
                  </a:ext>
                </a:extLst>
              </a:tr>
              <a:tr h="42012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postForLocation(String url, Object request, Object… urlVariables)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38310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 marL="0" marR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800" b="0" i="0" u="none" strike="noStrike" baseline="0">
                        <a:ln>
                          <a:noFill/>
                        </a:ln>
                        <a:solidFill>
                          <a:srgbClr val="4D4D4D"/>
                        </a:solidFill>
                        <a:latin typeface="Arial" pitchFamily="18"/>
                        <a:ea typeface="ＭＳ Ｐゴシック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postForObject(String url, Object request, Class&lt;T&gt; responseType, </a:t>
                      </a:r>
                      <a:b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</a:br>
                      <a:r>
                        <a:rPr lang="en-US" sz="16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                        Object… uriVariables)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71983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put(String </a:t>
                      </a:r>
                      <a:r>
                        <a:rPr lang="en-US" sz="1600" b="0" i="0" u="none" strike="noStrike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url</a:t>
                      </a: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, Object request, Object… </a:t>
                      </a:r>
                      <a:r>
                        <a:rPr lang="en-US" sz="1600" b="0" i="0" u="none" strike="noStrike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urlVariables</a:t>
                      </a:r>
                      <a:r>
                        <a:rPr lang="en-US" sz="16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2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RestTemplate</a:t>
            </a:r>
            <a:r>
              <a:rPr lang="en-MY" dirty="0"/>
              <a:t> usage</a:t>
            </a:r>
            <a:endParaRPr lang="e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D30B6B-19D7-4501-B227-096F5D31FD7A}"/>
              </a:ext>
            </a:extLst>
          </p:cNvPr>
          <p:cNvSpPr/>
          <p:nvPr/>
        </p:nvSpPr>
        <p:spPr>
          <a:xfrm>
            <a:off x="519300" y="899710"/>
            <a:ext cx="8105400" cy="40797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template =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nsolas" pitchFamily="2"/>
                <a:cs typeface="Consolas" pitchFamily="2"/>
              </a:rPr>
              <a:t>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RestTemplate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String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uri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=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nsolas" pitchFamily="2"/>
                <a:cs typeface="Consolas" pitchFamily="2"/>
              </a:rPr>
              <a:t>"http://example.com/store/orders/{id}/items"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nsolas" pitchFamily="2"/>
                <a:cs typeface="Consolas" pitchFamily="2"/>
              </a:rPr>
              <a:t>// GET all order items for an existing order with ID 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OrderItem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[] items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   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template.getForObject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uri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,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OrderItem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[].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nsolas" pitchFamily="2"/>
                <a:cs typeface="Consolas" pitchFamily="2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,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nsolas" pitchFamily="2"/>
                <a:cs typeface="Consolas" pitchFamily="2"/>
              </a:rPr>
              <a:t>"1"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3F7F5F"/>
              </a:solidFill>
              <a:latin typeface="Courier New" pitchFamily="50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nsolas" pitchFamily="2"/>
                <a:cs typeface="Consolas" pitchFamily="2"/>
              </a:rPr>
              <a:t>// POST to create a new item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OrderItem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item =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nsolas" pitchFamily="2"/>
                <a:cs typeface="Consolas" pitchFamily="2"/>
              </a:rPr>
              <a:t>// create item object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URI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itemLocation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 =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template.postForLocation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uri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, item,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nsolas" pitchFamily="2"/>
                <a:cs typeface="Consolas" pitchFamily="2"/>
              </a:rPr>
              <a:t>"1"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50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nsolas" pitchFamily="2"/>
                <a:cs typeface="Consolas" pitchFamily="2"/>
              </a:rPr>
              <a:t>// PUT to update the item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item.setAmount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(2);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template.put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itemLocation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, item);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50"/>
              <a:ea typeface="Consolas" pitchFamily="2"/>
              <a:cs typeface="Consola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nsolas" pitchFamily="2"/>
                <a:cs typeface="Consolas" pitchFamily="2"/>
              </a:rPr>
              <a:t>// DELETE to remove that item again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template.delete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itemLocation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nsolas" pitchFamily="2"/>
                <a:cs typeface="Consolas" pitchFamily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06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Expose resources through URIs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Model nouns, not verbs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http://springbank.io/banking/accounts/123456789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Resources support limited set of operations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GET, PUT, POST, DELETE in case of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have well-defined semantics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Example: update an order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PUT to /orders/123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don't POST to /order/</a:t>
            </a:r>
            <a:r>
              <a:rPr lang="en-US" sz="2000" dirty="0" err="1"/>
              <a:t>edit?id</a:t>
            </a:r>
            <a:r>
              <a:rPr lang="en-US" sz="2000" dirty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Clients can request particular representation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- Resources can support multiple representations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- e.g. HTML, XML, JSON,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Representations can link to other resources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for extensions and discovery, like with web sites</a:t>
            </a:r>
          </a:p>
        </p:txBody>
      </p:sp>
    </p:spTree>
    <p:extLst>
      <p:ext uri="{BB962C8B-B14F-4D97-AF65-F5344CB8AC3E}">
        <p14:creationId xmlns:p14="http://schemas.microsoft.com/office/powerpoint/2010/main" val="38098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Stateless architecture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No </a:t>
            </a:r>
            <a:r>
              <a:rPr lang="en-US" sz="2000" dirty="0" err="1"/>
              <a:t>HttpSession</a:t>
            </a:r>
            <a:r>
              <a:rPr lang="en-US" sz="2000" dirty="0"/>
              <a:t> usage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GETs can be cached on URL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Requires clients to keep track of state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Part of what makes it scalable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Looser coupling between client and server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HTTP headers and status codes communicate result to clients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well-defined in HTTP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0976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Why 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Benefits of REST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Every platform/language supports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Unlike for example SOAP + WS-* specs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Easy to support many different clients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Scripts, Browsers, Applications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Scalability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Support for redirect, caching, different representations, resource identification,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Support for XML, but also other formats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JSON and Atom are popular choices</a:t>
            </a:r>
          </a:p>
        </p:txBody>
      </p:sp>
    </p:spTree>
    <p:extLst>
      <p:ext uri="{BB962C8B-B14F-4D97-AF65-F5344CB8AC3E}">
        <p14:creationId xmlns:p14="http://schemas.microsoft.com/office/powerpoint/2010/main" val="29402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and JAX-RS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JAX-RS is a Java EE 6 standard for building</a:t>
            </a:r>
            <a:br>
              <a:rPr lang="en-US" sz="2000" dirty="0"/>
            </a:br>
            <a:r>
              <a:rPr lang="en-US" sz="2000" dirty="0"/>
              <a:t>RESTful applications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Focuses on programmatic clients, not browsers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Various implementations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Jersey (RI), </a:t>
            </a:r>
            <a:r>
              <a:rPr lang="en-US" sz="2000" dirty="0" err="1"/>
              <a:t>RESTEasy</a:t>
            </a:r>
            <a:r>
              <a:rPr lang="en-US" sz="2000" dirty="0"/>
              <a:t>, </a:t>
            </a:r>
            <a:r>
              <a:rPr lang="en-US" sz="2000" dirty="0" err="1"/>
              <a:t>Restlet</a:t>
            </a:r>
            <a:r>
              <a:rPr lang="en-US" sz="2000" dirty="0"/>
              <a:t>, CXF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implementations provide Spring support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Good option for full REST support using a standard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No support for building clients in standard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Although some implementations do offer it</a:t>
            </a:r>
          </a:p>
        </p:txBody>
      </p:sp>
    </p:spTree>
    <p:extLst>
      <p:ext uri="{BB962C8B-B14F-4D97-AF65-F5344CB8AC3E}">
        <p14:creationId xmlns:p14="http://schemas.microsoft.com/office/powerpoint/2010/main" val="23741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and Spring MVC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Spring-MVC provides REST support as well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Since version 3.0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Using familiar and consistent programming model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Spring MVC does not implement JAX-RS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Single web-application for everything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Traditional web-site: HTML, browsers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Programmatic client support (RESTful web applications, HTTP-based web services)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RestTemplate</a:t>
            </a:r>
            <a:r>
              <a:rPr lang="en-US" sz="2000" dirty="0"/>
              <a:t> for building programmatic clients in Java</a:t>
            </a:r>
          </a:p>
        </p:txBody>
      </p:sp>
    </p:spTree>
    <p:extLst>
      <p:ext uri="{BB962C8B-B14F-4D97-AF65-F5344CB8AC3E}">
        <p14:creationId xmlns:p14="http://schemas.microsoft.com/office/powerpoint/2010/main" val="23220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@</a:t>
            </a:r>
            <a:r>
              <a:rPr lang="en-MY" dirty="0" err="1"/>
              <a:t>RequestMapping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264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updateOrders(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delete all Orders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PUT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3622567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map HTTP requests based on method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same URL to be mapped to multiple Java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RequestMethod</a:t>
            </a:r>
            <a:r>
              <a:rPr lang="en-US" sz="2000" dirty="0"/>
              <a:t> enumerators are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GET, POST, PUT, PATCH, DELETE, HEAD,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1473</Words>
  <Application>Microsoft Office PowerPoint</Application>
  <PresentationFormat>On-screen Show (16:9)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Courier New</vt:lpstr>
      <vt:lpstr>ＭＳ Ｐゴシック</vt:lpstr>
      <vt:lpstr>Verdana</vt:lpstr>
      <vt:lpstr>Varela Round</vt:lpstr>
      <vt:lpstr>Consolas</vt:lpstr>
      <vt:lpstr>Arial</vt:lpstr>
      <vt:lpstr>Iras template</vt:lpstr>
      <vt:lpstr>Spring – REST</vt:lpstr>
      <vt:lpstr>REST</vt:lpstr>
      <vt:lpstr>REST principles</vt:lpstr>
      <vt:lpstr>REST principles</vt:lpstr>
      <vt:lpstr>REST principles</vt:lpstr>
      <vt:lpstr>Why REST</vt:lpstr>
      <vt:lpstr>REST and JAX-RS</vt:lpstr>
      <vt:lpstr>REST and Spring MVC</vt:lpstr>
      <vt:lpstr>Using @RequestMapping</vt:lpstr>
      <vt:lpstr>Produces and consumes attribute</vt:lpstr>
      <vt:lpstr>Simpler annotations</vt:lpstr>
      <vt:lpstr>HTTP status code support</vt:lpstr>
      <vt:lpstr>@ResponseStatus</vt:lpstr>
      <vt:lpstr>@ResponseStatus and exceptions</vt:lpstr>
      <vt:lpstr>@ResponseStatus and exceptions</vt:lpstr>
      <vt:lpstr>@RequestBody</vt:lpstr>
      <vt:lpstr>@ResponseBody</vt:lpstr>
      <vt:lpstr>Message converter configuration</vt:lpstr>
      <vt:lpstr>What to return or what format to accept?</vt:lpstr>
      <vt:lpstr>Simplification of rest controller</vt:lpstr>
      <vt:lpstr>Simpler annotations</vt:lpstr>
      <vt:lpstr>HttpEntity and ResponseEntity</vt:lpstr>
      <vt:lpstr>Building URIs</vt:lpstr>
      <vt:lpstr>UriComponentsBuilder vs ServletUriComponentsBuilder</vt:lpstr>
      <vt:lpstr>RestTemplate</vt:lpstr>
      <vt:lpstr>RestTemplate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649</cp:revision>
  <dcterms:modified xsi:type="dcterms:W3CDTF">2018-10-14T01:30:49Z</dcterms:modified>
</cp:coreProperties>
</file>