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325" r:id="rId3"/>
    <p:sldId id="396" r:id="rId4"/>
    <p:sldId id="408" r:id="rId5"/>
    <p:sldId id="397" r:id="rId6"/>
    <p:sldId id="409" r:id="rId7"/>
    <p:sldId id="428" r:id="rId8"/>
    <p:sldId id="410" r:id="rId9"/>
    <p:sldId id="411" r:id="rId10"/>
    <p:sldId id="356" r:id="rId11"/>
    <p:sldId id="426" r:id="rId12"/>
    <p:sldId id="412" r:id="rId13"/>
    <p:sldId id="415" r:id="rId14"/>
    <p:sldId id="416" r:id="rId15"/>
    <p:sldId id="425" r:id="rId16"/>
    <p:sldId id="417" r:id="rId17"/>
    <p:sldId id="418" r:id="rId18"/>
    <p:sldId id="427" r:id="rId19"/>
    <p:sldId id="419" r:id="rId20"/>
  </p:sldIdLst>
  <p:sldSz cx="9144000" cy="5143500" type="screen16x9"/>
  <p:notesSz cx="6858000" cy="9144000"/>
  <p:embeddedFontLst>
    <p:embeddedFont>
      <p:font typeface="Varela Round" panose="00000500000000000000" charset="-79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ＭＳ Ｐゴシック" panose="020B0600070205080204" pitchFamily="34" charset="-128"/>
      <p:regular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55"/>
    <a:srgbClr val="0000FF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16C5B7-6DF7-4EAC-B830-4C3994D4386D}">
  <a:tblStyle styleId="{4516C5B7-6DF7-4EAC-B830-4C3994D438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59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499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92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020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317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618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182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760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365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17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669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275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74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210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20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376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124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214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25" y="0"/>
            <a:ext cx="9144000" cy="789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0" y="789128"/>
            <a:ext cx="9144000" cy="4354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75401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00350" y="3191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771439" y="586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498139">
            <a:off x="8048546" y="796761"/>
            <a:ext cx="260110" cy="26011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72750" y="914513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222482">
            <a:off x="108247" y="115142"/>
            <a:ext cx="266258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2700000">
            <a:off x="1130105" y="721483"/>
            <a:ext cx="179463" cy="17946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797925" y="686963"/>
            <a:ext cx="185100" cy="185099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8434356" y="190568"/>
            <a:ext cx="2664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656287" y="319170"/>
            <a:ext cx="17940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1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7BD100"/>
              </a:buClr>
              <a:buSzPct val="100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38223" y="1991825"/>
            <a:ext cx="9005777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Spring – Spring Boot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SpringBoot</a:t>
            </a:r>
            <a:r>
              <a:rPr lang="en-MY" dirty="0"/>
              <a:t> application</a:t>
            </a:r>
            <a:endParaRPr lang="e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E4C8D-48C1-4331-9BFF-2966938A3FC1}"/>
              </a:ext>
            </a:extLst>
          </p:cNvPr>
          <p:cNvSpPr/>
          <p:nvPr/>
        </p:nvSpPr>
        <p:spPr>
          <a:xfrm>
            <a:off x="1019035" y="1268370"/>
            <a:ext cx="6768360" cy="2606760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kern="0" spc="0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@SpringBootApplication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u="none" strike="noStrike" kern="0" spc="0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2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2000" b="1" i="0" u="none" strike="noStrike" kern="0" spc="0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US" sz="2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Application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kern="0" spc="0" baseline="0">
              <a:ln>
                <a:noFill/>
              </a:ln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2000" b="1" i="0" u="none" strike="noStrike" kern="0" spc="0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2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2000" b="1" i="0" u="none" strike="noStrike" kern="0" spc="0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static</a:t>
            </a:r>
            <a:r>
              <a:rPr lang="en-US" sz="2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2000" b="1" i="0" u="none" strike="noStrike" kern="0" spc="0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void</a:t>
            </a:r>
            <a:r>
              <a:rPr lang="en-US" sz="2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main(String[] </a:t>
            </a:r>
            <a:r>
              <a:rPr lang="en-US" sz="2000" b="0" i="0" u="none" strike="noStrike" kern="0" spc="0" baseline="0">
                <a:ln>
                  <a:noFill/>
                </a:ln>
                <a:solidFill>
                  <a:srgbClr val="6A3E3E"/>
                </a:solidFill>
                <a:latin typeface="Arial" pitchFamily="34"/>
                <a:ea typeface="Monaco" pitchFamily="49"/>
                <a:cs typeface="Monaco" pitchFamily="49"/>
              </a:rPr>
              <a:t>args</a:t>
            </a:r>
            <a:r>
              <a:rPr lang="en-US" sz="2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SpringApplication.</a:t>
            </a:r>
            <a:r>
              <a:rPr lang="en-US" sz="2000" b="0" i="1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run</a:t>
            </a:r>
            <a:r>
              <a:rPr lang="en-US" sz="2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(Application.</a:t>
            </a:r>
            <a:r>
              <a:rPr lang="en-US" sz="2000" b="1" i="0" u="none" strike="noStrike" kern="0" spc="0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US" sz="2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, </a:t>
            </a:r>
            <a:r>
              <a:rPr lang="en-US" sz="2000" b="0" i="0" u="none" strike="noStrike" kern="0" spc="0" baseline="0">
                <a:ln>
                  <a:noFill/>
                </a:ln>
                <a:solidFill>
                  <a:srgbClr val="6A3E3E"/>
                </a:solidFill>
                <a:latin typeface="Arial" pitchFamily="34"/>
                <a:ea typeface="Monaco" pitchFamily="49"/>
                <a:cs typeface="Monaco" pitchFamily="49"/>
              </a:rPr>
              <a:t>args</a:t>
            </a:r>
            <a:r>
              <a:rPr lang="en-US" sz="2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kern="0" spc="0" baseline="0">
              <a:ln>
                <a:noFill/>
              </a:ln>
              <a:solidFill>
                <a:srgbClr val="4D4D4D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8696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Using maven to build</a:t>
            </a:r>
            <a:endParaRPr lang="e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AC3C30-1828-403D-BCFC-295AF902A99E}"/>
              </a:ext>
            </a:extLst>
          </p:cNvPr>
          <p:cNvSpPr/>
          <p:nvPr/>
        </p:nvSpPr>
        <p:spPr>
          <a:xfrm>
            <a:off x="365760" y="2282760"/>
            <a:ext cx="3931920" cy="368999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kern="0" spc="0" baseline="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onaco" pitchFamily="49"/>
                <a:cs typeface="Monaco" pitchFamily="49"/>
              </a:rPr>
              <a:t>helloApp-0.0.1-SNAPSHOT.jar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E7C73-7081-475B-8A9E-4FE020C1AF60}"/>
              </a:ext>
            </a:extLst>
          </p:cNvPr>
          <p:cNvSpPr/>
          <p:nvPr/>
        </p:nvSpPr>
        <p:spPr>
          <a:xfrm>
            <a:off x="365760" y="1490760"/>
            <a:ext cx="3931920" cy="368999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kern="0" spc="0" baseline="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onaco" pitchFamily="49"/>
                <a:cs typeface="Monaco" pitchFamily="49"/>
              </a:rPr>
              <a:t>mvn package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C544D5-4245-4A18-A343-609073B2E79D}"/>
              </a:ext>
            </a:extLst>
          </p:cNvPr>
          <p:cNvSpPr/>
          <p:nvPr/>
        </p:nvSpPr>
        <p:spPr>
          <a:xfrm>
            <a:off x="365760" y="3194280"/>
            <a:ext cx="5394960" cy="368999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kern="0" spc="0" baseline="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onaco" pitchFamily="49"/>
                <a:cs typeface="Monaco" pitchFamily="49"/>
              </a:rPr>
              <a:t>java -jar helloApp-0.0.1-SNAPSHOT.jar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DFC869-1734-4A31-A842-D2E4004F2451}"/>
              </a:ext>
            </a:extLst>
          </p:cNvPr>
          <p:cNvSpPr/>
          <p:nvPr/>
        </p:nvSpPr>
        <p:spPr>
          <a:xfrm>
            <a:off x="5198400" y="2302560"/>
            <a:ext cx="3383280" cy="3657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Generated “fat” </a:t>
            </a: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executable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jar</a:t>
            </a: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C78EED61-88DB-4367-BD33-4729E4D0546E}"/>
              </a:ext>
            </a:extLst>
          </p:cNvPr>
          <p:cNvSpPr/>
          <p:nvPr/>
        </p:nvSpPr>
        <p:spPr>
          <a:xfrm flipH="1">
            <a:off x="4297680" y="2485440"/>
            <a:ext cx="914400" cy="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44567" sp="144567"/>
              <a:ds d="144567" sp="144567"/>
            </a:custDash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F1E798-3A3B-4802-B12F-331516250BB4}"/>
              </a:ext>
            </a:extLst>
          </p:cNvPr>
          <p:cNvSpPr/>
          <p:nvPr/>
        </p:nvSpPr>
        <p:spPr>
          <a:xfrm>
            <a:off x="256070" y="4105800"/>
            <a:ext cx="7727039" cy="734400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kern="0" spc="0" baseline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onaco" pitchFamily="49"/>
                <a:cs typeface="Monaco" pitchFamily="49"/>
              </a:rPr>
              <a:t>22M  yourapp-0.0.1-SNAPSHOT.jar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kern="0" spc="0" baseline="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onaco" pitchFamily="49"/>
                <a:cs typeface="Monaco" pitchFamily="49"/>
              </a:rPr>
              <a:t> 5K  yourapp-0.0.1-SNAPSHOT.jar.original</a:t>
            </a:r>
          </a:p>
        </p:txBody>
      </p:sp>
    </p:spTree>
    <p:extLst>
      <p:ext uri="{BB962C8B-B14F-4D97-AF65-F5344CB8AC3E}">
        <p14:creationId xmlns:p14="http://schemas.microsoft.com/office/powerpoint/2010/main" val="893286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SpringBoot</a:t>
            </a:r>
            <a:r>
              <a:rPr lang="en-MY" dirty="0"/>
              <a:t> packages</a:t>
            </a:r>
            <a:endParaRPr lang="e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82D0D-36D2-4293-B40F-49D71DD63A0E}"/>
              </a:ext>
            </a:extLst>
          </p:cNvPr>
          <p:cNvSpPr/>
          <p:nvPr/>
        </p:nvSpPr>
        <p:spPr>
          <a:xfrm>
            <a:off x="503166" y="903870"/>
            <a:ext cx="8050680" cy="1867680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  &lt;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dependencies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dependency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  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groupId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org.springframework.boot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groupId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  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artifactId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spring-boot-starter-test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artifactId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dependency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  &lt;/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dependencies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5B4226-B72A-416E-A85A-53ABF95286AF}"/>
              </a:ext>
            </a:extLst>
          </p:cNvPr>
          <p:cNvSpPr/>
          <p:nvPr/>
        </p:nvSpPr>
        <p:spPr>
          <a:xfrm>
            <a:off x="6617828" y="933700"/>
            <a:ext cx="2301402" cy="15325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Resolves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</a:t>
            </a: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spring-test-*.jar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junit-*.jar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mockito-*.jar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88728E-754A-43EC-BD34-EDEB4E0F663A}"/>
              </a:ext>
            </a:extLst>
          </p:cNvPr>
          <p:cNvSpPr/>
          <p:nvPr/>
        </p:nvSpPr>
        <p:spPr>
          <a:xfrm>
            <a:off x="503166" y="2901569"/>
            <a:ext cx="8050680" cy="1936800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  &lt;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dependencies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dependency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  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groupId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org.springframework.boot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groupId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  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artifactId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spring-boot-starter-web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artifactId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dependency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  &lt;/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dependencies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98FCB48-24CE-4195-B610-1432FB6AAB49}"/>
              </a:ext>
            </a:extLst>
          </p:cNvPr>
          <p:cNvSpPr/>
          <p:nvPr/>
        </p:nvSpPr>
        <p:spPr>
          <a:xfrm>
            <a:off x="6429438" y="2966549"/>
            <a:ext cx="2678181" cy="18068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Resolves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</a:t>
            </a: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spring-web-*.jar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spring-webmvc-*.jar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tomcat-*.jar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jackson-databind-*.jar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2812071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Other </a:t>
            </a:r>
            <a:r>
              <a:rPr lang="en-MY" dirty="0" err="1"/>
              <a:t>SpringBoot</a:t>
            </a:r>
            <a:r>
              <a:rPr lang="en-MY" dirty="0"/>
              <a:t> starter packages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5774635" cy="1446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b="1" dirty="0">
                <a:solidFill>
                  <a:srgbClr val="4D4D4D"/>
                </a:solidFill>
                <a:latin typeface="Courier New" pitchFamily="50"/>
                <a:ea typeface="ＭＳ Ｐゴシック" pitchFamily="2"/>
              </a:rPr>
              <a:t>spring-boot-starter-</a:t>
            </a:r>
            <a:r>
              <a:rPr lang="en-US" b="1" dirty="0" err="1">
                <a:solidFill>
                  <a:srgbClr val="4D4D4D"/>
                </a:solidFill>
                <a:latin typeface="Courier New" pitchFamily="50"/>
                <a:ea typeface="ＭＳ Ｐゴシック" pitchFamily="2"/>
              </a:rPr>
              <a:t>jdbc</a:t>
            </a:r>
            <a:endParaRPr lang="en-US" b="1" dirty="0">
              <a:solidFill>
                <a:srgbClr val="4D4D4D"/>
              </a:solidFill>
              <a:latin typeface="Courier New" pitchFamily="50"/>
              <a:ea typeface="ＭＳ Ｐゴシック" pitchFamily="2"/>
            </a:endParaRP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b="1" dirty="0">
                <a:solidFill>
                  <a:srgbClr val="4D4D4D"/>
                </a:solidFill>
                <a:latin typeface="Courier New" pitchFamily="50"/>
                <a:ea typeface="ＭＳ Ｐゴシック" pitchFamily="2"/>
              </a:rPr>
              <a:t>spring-boot-starter-</a:t>
            </a:r>
            <a:r>
              <a:rPr lang="en-US" b="1" dirty="0" err="1">
                <a:solidFill>
                  <a:srgbClr val="4D4D4D"/>
                </a:solidFill>
                <a:latin typeface="Courier New" pitchFamily="50"/>
                <a:ea typeface="ＭＳ Ｐゴシック" pitchFamily="2"/>
              </a:rPr>
              <a:t>jpa</a:t>
            </a:r>
            <a:endParaRPr lang="en-US" b="1" dirty="0">
              <a:solidFill>
                <a:srgbClr val="4D4D4D"/>
              </a:solidFill>
              <a:latin typeface="Courier New" pitchFamily="50"/>
              <a:ea typeface="ＭＳ Ｐゴシック" pitchFamily="2"/>
            </a:endParaRP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b="1" dirty="0">
                <a:solidFill>
                  <a:srgbClr val="4D4D4D"/>
                </a:solidFill>
                <a:latin typeface="Courier New" pitchFamily="50"/>
                <a:ea typeface="ＭＳ Ｐゴシック" pitchFamily="2"/>
              </a:rPr>
              <a:t>spring-boot-starter-batch</a:t>
            </a:r>
          </a:p>
        </p:txBody>
      </p:sp>
    </p:spTree>
    <p:extLst>
      <p:ext uri="{BB962C8B-B14F-4D97-AF65-F5344CB8AC3E}">
        <p14:creationId xmlns:p14="http://schemas.microsoft.com/office/powerpoint/2010/main" val="304136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@</a:t>
            </a:r>
            <a:r>
              <a:rPr lang="en-MY" dirty="0" err="1"/>
              <a:t>EnableAutoConfiguration</a:t>
            </a:r>
            <a:endParaRPr lang="e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2A7585-E9D0-46F2-A7F6-5A59EC7BF106}"/>
              </a:ext>
            </a:extLst>
          </p:cNvPr>
          <p:cNvSpPr/>
          <p:nvPr/>
        </p:nvSpPr>
        <p:spPr>
          <a:xfrm>
            <a:off x="1027800" y="1226504"/>
            <a:ext cx="7088400" cy="2011320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kern="0" spc="0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enlo" pitchFamily="2"/>
                <a:cs typeface="Menlo" pitchFamily="2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kern="0" spc="0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@EnableAutoConfiguration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kern="0" spc="0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MyAppConfig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kern="0" spc="0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    public</a:t>
            </a: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static</a:t>
            </a: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void</a:t>
            </a: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main(String[] </a:t>
            </a:r>
            <a:r>
              <a:rPr lang="en-US" sz="1800" b="0" i="0" u="none" strike="noStrike" kern="0" spc="0" baseline="0">
                <a:ln>
                  <a:noFill/>
                </a:ln>
                <a:solidFill>
                  <a:srgbClr val="6A3E3E"/>
                </a:solidFill>
                <a:latin typeface="Arial" pitchFamily="34"/>
                <a:ea typeface="Monaco" pitchFamily="49"/>
                <a:cs typeface="Monaco" pitchFamily="49"/>
              </a:rPr>
              <a:t>args</a:t>
            </a: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		SpringApplication.</a:t>
            </a:r>
            <a:r>
              <a:rPr lang="en-US" sz="1800" b="0" i="1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run</a:t>
            </a: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(MyAppConfig.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, </a:t>
            </a:r>
            <a:r>
              <a:rPr lang="en-US" sz="1800" b="0" i="0" u="none" strike="noStrike" kern="0" spc="0" baseline="0">
                <a:ln>
                  <a:noFill/>
                </a:ln>
                <a:solidFill>
                  <a:srgbClr val="6A3E3E"/>
                </a:solidFill>
                <a:latin typeface="Arial" pitchFamily="34"/>
                <a:ea typeface="Monaco" pitchFamily="49"/>
                <a:cs typeface="Monaco" pitchFamily="49"/>
              </a:rPr>
              <a:t>args</a:t>
            </a: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	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}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437FC84-8D82-450A-9F31-70F46FD2DEA9}"/>
              </a:ext>
            </a:extLst>
          </p:cNvPr>
          <p:cNvSpPr txBox="1">
            <a:spLocks/>
          </p:cNvSpPr>
          <p:nvPr/>
        </p:nvSpPr>
        <p:spPr>
          <a:xfrm>
            <a:off x="357808" y="3400828"/>
            <a:ext cx="8418443" cy="15696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EnableAutoConfiguration</a:t>
            </a:r>
            <a:r>
              <a:rPr lang="en-US" sz="2000" dirty="0"/>
              <a:t> annotation on a Spring Java configuration class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Causes Spring Boot to automatically create beans it thinks you need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Usually based on </a:t>
            </a:r>
            <a:r>
              <a:rPr lang="en-US" sz="2000" dirty="0" err="1"/>
              <a:t>classpath</a:t>
            </a:r>
            <a:r>
              <a:rPr lang="en-US" sz="2000" dirty="0"/>
              <a:t> contents, can easily override</a:t>
            </a:r>
          </a:p>
        </p:txBody>
      </p:sp>
    </p:spTree>
    <p:extLst>
      <p:ext uri="{BB962C8B-B14F-4D97-AF65-F5344CB8AC3E}">
        <p14:creationId xmlns:p14="http://schemas.microsoft.com/office/powerpoint/2010/main" val="3527432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@</a:t>
            </a:r>
            <a:r>
              <a:rPr lang="en-MY" dirty="0" err="1"/>
              <a:t>SpringBootApplication</a:t>
            </a:r>
            <a:r>
              <a:rPr lang="en-MY" dirty="0"/>
              <a:t>  composition</a:t>
            </a:r>
            <a:endParaRPr lang="e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0DFAFA-07E5-46C6-AE29-AA317D35641D}"/>
              </a:ext>
            </a:extLst>
          </p:cNvPr>
          <p:cNvSpPr/>
          <p:nvPr/>
        </p:nvSpPr>
        <p:spPr>
          <a:xfrm>
            <a:off x="277012" y="1661669"/>
            <a:ext cx="3960000" cy="1800000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kern="0" spc="0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kern="0" spc="0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@ComponentScan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kern="0" spc="0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@EnableAutoConfiguration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kern="0" spc="0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MyAppConfig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C0F3F-724C-42AF-9D9B-146316663511}"/>
              </a:ext>
            </a:extLst>
          </p:cNvPr>
          <p:cNvSpPr/>
          <p:nvPr/>
        </p:nvSpPr>
        <p:spPr>
          <a:xfrm>
            <a:off x="4942612" y="1671750"/>
            <a:ext cx="3618720" cy="1800000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1" i="0" u="none" strike="noStrike" kern="0" spc="0" baseline="0">
              <a:ln>
                <a:noFill/>
              </a:ln>
              <a:solidFill>
                <a:srgbClr val="646464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1" i="0" u="none" strike="noStrike" kern="0" spc="0" baseline="0">
              <a:ln>
                <a:noFill/>
              </a:ln>
              <a:solidFill>
                <a:srgbClr val="646464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kern="0" spc="0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  @SpringBootApplication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kern="0" spc="0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  public</a:t>
            </a: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MyAppConfig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}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36B6CC5-DBB7-424D-87D9-0AE19BBA5456}"/>
              </a:ext>
            </a:extLst>
          </p:cNvPr>
          <p:cNvSpPr/>
          <p:nvPr/>
        </p:nvSpPr>
        <p:spPr>
          <a:xfrm>
            <a:off x="3663172" y="2532510"/>
            <a:ext cx="1318320" cy="36576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gradFill>
            <a:gsLst>
              <a:gs pos="0">
                <a:srgbClr val="FF3333"/>
              </a:gs>
              <a:gs pos="100000">
                <a:srgbClr val="990000"/>
              </a:gs>
            </a:gsLst>
            <a:lin ang="540000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7803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SpringBoot</a:t>
            </a:r>
            <a:r>
              <a:rPr lang="en-MY" dirty="0"/>
              <a:t> in a servlet container</a:t>
            </a:r>
            <a:endParaRPr lang="e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30CB3-0777-4E69-824A-CBFE6BBC4137}"/>
              </a:ext>
            </a:extLst>
          </p:cNvPr>
          <p:cNvSpPr/>
          <p:nvPr/>
        </p:nvSpPr>
        <p:spPr>
          <a:xfrm>
            <a:off x="571500" y="1182552"/>
            <a:ext cx="8000999" cy="2923199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kern="0" spc="0" baseline="0">
              <a:ln>
                <a:noFill/>
              </a:ln>
              <a:solidFill>
                <a:srgbClr val="646464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kern="0" spc="0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@SpringBootApplication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kern="0" spc="0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Application 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extends</a:t>
            </a: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SpringBootServletInitializer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	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	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protected</a:t>
            </a: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SpringApplicationBuilder configure(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			SpringApplicationBuilder </a:t>
            </a:r>
            <a:r>
              <a:rPr lang="en-US" sz="1800" b="0" i="0" u="none" strike="noStrike" kern="0" spc="0" baseline="0">
                <a:ln>
                  <a:noFill/>
                </a:ln>
                <a:solidFill>
                  <a:srgbClr val="6A3E3E"/>
                </a:solidFill>
                <a:latin typeface="Arial" pitchFamily="34"/>
                <a:ea typeface="Monaco" pitchFamily="49"/>
                <a:cs typeface="Monaco" pitchFamily="49"/>
              </a:rPr>
              <a:t>application</a:t>
            </a: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		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return</a:t>
            </a: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kern="0" spc="0" baseline="0">
                <a:ln>
                  <a:noFill/>
                </a:ln>
                <a:solidFill>
                  <a:srgbClr val="6A3E3E"/>
                </a:solidFill>
                <a:latin typeface="Arial" pitchFamily="34"/>
                <a:ea typeface="Monaco" pitchFamily="49"/>
                <a:cs typeface="Monaco" pitchFamily="49"/>
              </a:rPr>
              <a:t>application</a:t>
            </a: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.sources(Application.</a:t>
            </a:r>
            <a:r>
              <a:rPr lang="en-US" sz="1800" b="1" i="0" u="none" strike="noStrike" kern="0" spc="0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	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	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0655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application.properties</a:t>
            </a:r>
            <a:endParaRPr lang="en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7879624-0D34-47A1-9439-2CAF5ADD341F}"/>
              </a:ext>
            </a:extLst>
          </p:cNvPr>
          <p:cNvSpPr txBox="1">
            <a:spLocks/>
          </p:cNvSpPr>
          <p:nvPr/>
        </p:nvSpPr>
        <p:spPr>
          <a:xfrm>
            <a:off x="308113" y="3677402"/>
            <a:ext cx="8229600" cy="1569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Spring Boot can be easily configured by setting any of its many, many properties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Typically in your </a:t>
            </a:r>
            <a:r>
              <a:rPr lang="en-US" sz="2000" dirty="0" err="1"/>
              <a:t>application.properties</a:t>
            </a:r>
            <a:r>
              <a:rPr lang="en-US" sz="2000" dirty="0"/>
              <a:t> or </a:t>
            </a:r>
            <a:r>
              <a:rPr lang="en-US" sz="2000" dirty="0" err="1"/>
              <a:t>application.yml</a:t>
            </a:r>
            <a:endParaRPr lang="en-US" sz="2000" dirty="0"/>
          </a:p>
          <a:p>
            <a:pPr lvl="0">
              <a:buClr>
                <a:srgbClr val="33928A"/>
              </a:buClr>
              <a:buNone/>
            </a:pPr>
            <a:endParaRPr lang="en-US" sz="2000" dirty="0" err="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98A652-12FA-4F88-8B0E-C9C7F229E583}"/>
              </a:ext>
            </a:extLst>
          </p:cNvPr>
          <p:cNvGrpSpPr/>
          <p:nvPr/>
        </p:nvGrpSpPr>
        <p:grpSpPr>
          <a:xfrm>
            <a:off x="1037833" y="927718"/>
            <a:ext cx="6770160" cy="1076759"/>
            <a:chOff x="1186920" y="3861000"/>
            <a:chExt cx="6770160" cy="10767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97DD7E-63B4-4E7B-9A44-A1A6240A3D53}"/>
                </a:ext>
              </a:extLst>
            </p:cNvPr>
            <p:cNvSpPr/>
            <p:nvPr/>
          </p:nvSpPr>
          <p:spPr>
            <a:xfrm>
              <a:off x="1186920" y="3861000"/>
              <a:ext cx="6770160" cy="1076759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1" i="0" u="none" strike="noStrike" kern="0" spc="0" baseline="0">
                  <a:ln>
                    <a:noFill/>
                  </a:ln>
                  <a:solidFill>
                    <a:srgbClr val="4D4D4D"/>
                  </a:solidFill>
                  <a:latin typeface="Courier New" pitchFamily="49"/>
                  <a:ea typeface="Monaco" pitchFamily="49"/>
                  <a:cs typeface="Monaco" pitchFamily="49"/>
                </a:rPr>
                <a:t>spring.datasource.host=localhost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1" i="0" u="none" strike="noStrike" kern="0" spc="0" baseline="0">
                  <a:ln>
                    <a:noFill/>
                  </a:ln>
                  <a:solidFill>
                    <a:srgbClr val="4D4D4D"/>
                  </a:solidFill>
                  <a:latin typeface="Courier New" pitchFamily="49"/>
                  <a:ea typeface="Monaco" pitchFamily="49"/>
                  <a:cs typeface="Monaco" pitchFamily="49"/>
                </a:rPr>
                <a:t>spring.datasource.user=admin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1" i="0" u="none" strike="noStrike" kern="0" spc="0" baseline="0">
                  <a:ln>
                    <a:noFill/>
                  </a:ln>
                  <a:solidFill>
                    <a:srgbClr val="4D4D4D"/>
                  </a:solidFill>
                  <a:latin typeface="Courier New" pitchFamily="49"/>
                  <a:ea typeface="Monaco" pitchFamily="49"/>
                  <a:cs typeface="Monaco" pitchFamily="49"/>
                </a:rPr>
                <a:t>...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8B295C-1135-42B5-B299-56AFE837066A}"/>
                </a:ext>
              </a:extLst>
            </p:cNvPr>
            <p:cNvSpPr txBox="1"/>
            <p:nvPr/>
          </p:nvSpPr>
          <p:spPr>
            <a:xfrm>
              <a:off x="5421960" y="4506480"/>
              <a:ext cx="2515680" cy="3758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1" u="none" strike="noStrike" baseline="0">
                  <a:ln>
                    <a:noFill/>
                  </a:ln>
                  <a:solidFill>
                    <a:srgbClr val="7E0021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application.properties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931F96-8AC5-4469-983F-BA0E9A4D37E1}"/>
              </a:ext>
            </a:extLst>
          </p:cNvPr>
          <p:cNvGrpSpPr/>
          <p:nvPr/>
        </p:nvGrpSpPr>
        <p:grpSpPr>
          <a:xfrm>
            <a:off x="1037832" y="2082428"/>
            <a:ext cx="6770159" cy="1406207"/>
            <a:chOff x="2294280" y="4000680"/>
            <a:chExt cx="4555800" cy="18572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E1F9C3-9EFD-44FD-BF99-C26DABD63F63}"/>
                </a:ext>
              </a:extLst>
            </p:cNvPr>
            <p:cNvSpPr/>
            <p:nvPr/>
          </p:nvSpPr>
          <p:spPr>
            <a:xfrm>
              <a:off x="2294280" y="4000680"/>
              <a:ext cx="4555800" cy="177192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1" i="0" u="none" strike="noStrike" kern="0" spc="0" baseline="0">
                  <a:ln>
                    <a:noFill/>
                  </a:ln>
                  <a:solidFill>
                    <a:srgbClr val="4D4D4D"/>
                  </a:solidFill>
                  <a:latin typeface="Courier New" pitchFamily="49"/>
                  <a:ea typeface="Monaco" pitchFamily="49"/>
                  <a:cs typeface="Monaco" pitchFamily="49"/>
                </a:rPr>
                <a:t>spring: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1" i="0" u="none" strike="noStrike" kern="0" spc="0" baseline="0">
                  <a:ln>
                    <a:noFill/>
                  </a:ln>
                  <a:solidFill>
                    <a:srgbClr val="4D4D4D"/>
                  </a:solidFill>
                  <a:latin typeface="Courier New" pitchFamily="49"/>
                  <a:ea typeface="Monaco" pitchFamily="49"/>
                  <a:cs typeface="Monaco" pitchFamily="49"/>
                </a:rPr>
                <a:t>  datasource: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1" i="0" u="none" strike="noStrike" kern="0" spc="0" baseline="0">
                  <a:ln>
                    <a:noFill/>
                  </a:ln>
                  <a:solidFill>
                    <a:srgbClr val="4D4D4D"/>
                  </a:solidFill>
                  <a:latin typeface="Courier New" pitchFamily="49"/>
                  <a:ea typeface="Monaco" pitchFamily="49"/>
                  <a:cs typeface="Monaco" pitchFamily="49"/>
                </a:rPr>
                <a:t>    host: localhost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1" i="0" u="none" strike="noStrike" kern="0" spc="0" baseline="0">
                  <a:ln>
                    <a:noFill/>
                  </a:ln>
                  <a:solidFill>
                    <a:srgbClr val="4D4D4D"/>
                  </a:solidFill>
                  <a:latin typeface="Courier New" pitchFamily="49"/>
                  <a:ea typeface="Monaco" pitchFamily="49"/>
                  <a:cs typeface="Monaco" pitchFamily="49"/>
                </a:rPr>
                <a:t>    user: admin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1" i="0" u="none" strike="noStrike" kern="0" spc="0" baseline="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onaco" pitchFamily="49"/>
                <a:cs typeface="Monaco" pitchFamily="49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2207D3-B4B3-4C9D-959A-76ED27D80FA7}"/>
                </a:ext>
              </a:extLst>
            </p:cNvPr>
            <p:cNvSpPr txBox="1"/>
            <p:nvPr/>
          </p:nvSpPr>
          <p:spPr>
            <a:xfrm>
              <a:off x="4863960" y="5218920"/>
              <a:ext cx="1937880" cy="639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="ctr" anchorCtr="0" compatLnSpc="1"/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1" u="none" strike="noStrike" baseline="0">
                  <a:ln>
                    <a:noFill/>
                  </a:ln>
                  <a:solidFill>
                    <a:srgbClr val="7E0021"/>
                  </a:solidFill>
                  <a:latin typeface="Arial" pitchFamily="34"/>
                  <a:ea typeface="Arial" pitchFamily="34"/>
                  <a:cs typeface="Arial" pitchFamily="34"/>
                </a:rPr>
                <a:t>application.yml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5617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More </a:t>
            </a:r>
            <a:r>
              <a:rPr lang="en-MY" dirty="0" err="1"/>
              <a:t>application.properties</a:t>
            </a:r>
            <a:r>
              <a:rPr lang="en-MY" dirty="0"/>
              <a:t> configuration</a:t>
            </a:r>
            <a:endParaRPr lang="e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4CA7CAA-8B9A-4083-9765-E8A82C45EA96}"/>
              </a:ext>
            </a:extLst>
          </p:cNvPr>
          <p:cNvSpPr/>
          <p:nvPr/>
        </p:nvSpPr>
        <p:spPr>
          <a:xfrm>
            <a:off x="286668" y="1063500"/>
            <a:ext cx="7748640" cy="1218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333333"/>
                </a:solidFill>
                <a:latin typeface="Courier New" pitchFamily="50"/>
                <a:ea typeface="Consolas" pitchFamily="33"/>
                <a:cs typeface="Consolas" pitchFamily="33"/>
              </a:rPr>
              <a:t>spring.datasource.url=</a:t>
            </a:r>
            <a:r>
              <a:rPr lang="en-US" sz="1600" b="1" i="0" u="none" strike="noStrike" baseline="0">
                <a:ln>
                  <a:noFill/>
                </a:ln>
                <a:solidFill>
                  <a:srgbClr val="004586"/>
                </a:solidFill>
                <a:latin typeface="Courier New" pitchFamily="50"/>
                <a:ea typeface="Consolas" pitchFamily="33"/>
                <a:cs typeface="Consolas" pitchFamily="33"/>
              </a:rPr>
              <a:t>jdbc:mysql://localhost/test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333333"/>
                </a:solidFill>
                <a:latin typeface="Courier New" pitchFamily="50"/>
                <a:ea typeface="Consolas" pitchFamily="33"/>
                <a:cs typeface="Consolas" pitchFamily="33"/>
              </a:rPr>
              <a:t>spring.datasource.username=</a:t>
            </a:r>
            <a:r>
              <a:rPr lang="en-US" sz="1600" b="1" i="0" u="none" strike="noStrike" baseline="0">
                <a:ln>
                  <a:noFill/>
                </a:ln>
                <a:solidFill>
                  <a:srgbClr val="004586"/>
                </a:solidFill>
                <a:latin typeface="Courier New" pitchFamily="50"/>
                <a:ea typeface="Consolas" pitchFamily="33"/>
                <a:cs typeface="Consolas" pitchFamily="33"/>
              </a:rPr>
              <a:t>dbuser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333333"/>
                </a:solidFill>
                <a:latin typeface="Courier New" pitchFamily="50"/>
                <a:ea typeface="Consolas" pitchFamily="33"/>
                <a:cs typeface="Consolas" pitchFamily="33"/>
              </a:rPr>
              <a:t>spring.datasource.password=</a:t>
            </a:r>
            <a:r>
              <a:rPr lang="en-US" sz="1600" b="1" i="0" u="none" strike="noStrike" baseline="0">
                <a:ln>
                  <a:noFill/>
                </a:ln>
                <a:solidFill>
                  <a:srgbClr val="004586"/>
                </a:solidFill>
                <a:latin typeface="Courier New" pitchFamily="50"/>
                <a:ea typeface="Consolas" pitchFamily="33"/>
                <a:cs typeface="Consolas" pitchFamily="33"/>
              </a:rPr>
              <a:t>dbpass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333333"/>
                </a:solidFill>
                <a:latin typeface="Courier New" pitchFamily="50"/>
                <a:ea typeface="Consolas" pitchFamily="33"/>
                <a:cs typeface="Consolas" pitchFamily="33"/>
              </a:rPr>
              <a:t>spring.datasource.driver-class-name=</a:t>
            </a:r>
            <a:r>
              <a:rPr lang="en-US" sz="1600" b="1" i="0" u="none" strike="noStrike" baseline="0">
                <a:ln>
                  <a:noFill/>
                </a:ln>
                <a:solidFill>
                  <a:srgbClr val="004586"/>
                </a:solidFill>
                <a:latin typeface="Courier New" pitchFamily="50"/>
                <a:ea typeface="Consolas" pitchFamily="33"/>
                <a:cs typeface="Consolas" pitchFamily="33"/>
              </a:rPr>
              <a:t>com.mysql.jdbc.Driver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1BBD805-4EC2-4418-9EDC-D9EA77D4E167}"/>
              </a:ext>
            </a:extLst>
          </p:cNvPr>
          <p:cNvSpPr txBox="1">
            <a:spLocks/>
          </p:cNvSpPr>
          <p:nvPr/>
        </p:nvSpPr>
        <p:spPr>
          <a:xfrm>
            <a:off x="286668" y="2723246"/>
            <a:ext cx="8229600" cy="1369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Spring Boot will create a </a:t>
            </a:r>
            <a:r>
              <a:rPr lang="en-US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DataSource</a:t>
            </a: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 with properties set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Will even use a connection pool if the library is found on the </a:t>
            </a:r>
            <a:r>
              <a:rPr lang="en-US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classpath</a:t>
            </a: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71050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Conditional creation of bean</a:t>
            </a:r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3D191C-30AA-4240-9178-4037952A8F70}"/>
              </a:ext>
            </a:extLst>
          </p:cNvPr>
          <p:cNvSpPr txBox="1"/>
          <p:nvPr/>
        </p:nvSpPr>
        <p:spPr>
          <a:xfrm>
            <a:off x="200771" y="1063500"/>
            <a:ext cx="7589519" cy="1461960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 @Bean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 @ConditionalOnBean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(name={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"dataSource"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})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 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JdbcTemplate jdbcTemplate(DataSource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6A3E3E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    return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new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JdbcTemplate(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6A3E3E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}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1792E3D-4757-4510-9E8C-3579063E1DE3}"/>
              </a:ext>
            </a:extLst>
          </p:cNvPr>
          <p:cNvSpPr txBox="1">
            <a:spLocks/>
          </p:cNvSpPr>
          <p:nvPr/>
        </p:nvSpPr>
        <p:spPr>
          <a:xfrm>
            <a:off x="286668" y="2723246"/>
            <a:ext cx="8229600" cy="1569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Or by type: @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ConditionalOnBean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(type={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DataSource.class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})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Many others: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@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ConditionalOnClass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, @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ConditionalOnProperty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, ... @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ConditionalOnMissingBean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, @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ConditionalOnMissingClass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974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Boot – Motivation?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8779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- Spring Applications typically require a lot of setup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Consider working with JPA.  We need: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 err="1"/>
              <a:t>Datasource</a:t>
            </a:r>
            <a:r>
              <a:rPr lang="en-US" sz="2000" dirty="0"/>
              <a:t>, </a:t>
            </a:r>
            <a:r>
              <a:rPr lang="en-US" sz="2000" dirty="0" err="1"/>
              <a:t>TransactionManager</a:t>
            </a:r>
            <a:r>
              <a:rPr lang="en-US" sz="2000" dirty="0"/>
              <a:t>, </a:t>
            </a:r>
            <a:r>
              <a:rPr lang="en-US" sz="2000" dirty="0" err="1"/>
              <a:t>EntityManagerFactory</a:t>
            </a:r>
            <a:r>
              <a:rPr lang="en-US" sz="2000" dirty="0"/>
              <a:t> ...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Consider a web MVC app.  We need: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 err="1"/>
              <a:t>WebApplicationInitializer</a:t>
            </a:r>
            <a:r>
              <a:rPr lang="en-US" sz="2000" dirty="0"/>
              <a:t> / web.xml, </a:t>
            </a:r>
            <a:r>
              <a:rPr lang="en-US" sz="2000" dirty="0" err="1"/>
              <a:t>ContextLoaderListener</a:t>
            </a:r>
            <a:r>
              <a:rPr lang="en-US" sz="2000" dirty="0"/>
              <a:t>, </a:t>
            </a:r>
            <a:r>
              <a:rPr lang="en-US" sz="2000" dirty="0" err="1"/>
              <a:t>DispatcherServlet</a:t>
            </a:r>
            <a:r>
              <a:rPr lang="en-US" sz="2000" dirty="0"/>
              <a:t>, ...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An MVC app using JPA would need all of this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 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1" dirty="0"/>
              <a:t>BUT: Much of this is predictable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Spring Boot can do most of this setup for you</a:t>
            </a:r>
          </a:p>
        </p:txBody>
      </p:sp>
    </p:spTree>
    <p:extLst>
      <p:ext uri="{BB962C8B-B14F-4D97-AF65-F5344CB8AC3E}">
        <p14:creationId xmlns:p14="http://schemas.microsoft.com/office/powerpoint/2010/main" val="90446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Boot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12618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An opinionated runtime for Spring Projects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Supports different project types, like Web and Batch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Handles most low-level, predictable setup for us</a:t>
            </a:r>
          </a:p>
        </p:txBody>
      </p:sp>
    </p:spTree>
    <p:extLst>
      <p:ext uri="{BB962C8B-B14F-4D97-AF65-F5344CB8AC3E}">
        <p14:creationId xmlns:p14="http://schemas.microsoft.com/office/powerpoint/2010/main" val="419514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Opinionated runtime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3393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Spring Boot uses sensible defaults, “opinions”, mostly based on the </a:t>
            </a:r>
            <a:r>
              <a:rPr lang="en-US" sz="2000" dirty="0" err="1"/>
              <a:t>classpath</a:t>
            </a:r>
            <a:r>
              <a:rPr lang="en-US" sz="2000" dirty="0"/>
              <a:t> contents.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For example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Sets up a JPA Entity Manager Factory if a JPA implementation is on the </a:t>
            </a:r>
            <a:r>
              <a:rPr lang="en-US" sz="2000" dirty="0" err="1"/>
              <a:t>classpath</a:t>
            </a:r>
            <a:r>
              <a:rPr lang="en-US" sz="2000" dirty="0"/>
              <a:t>.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Creates a default Spring MVC setup, if Spring MVC is on the </a:t>
            </a:r>
            <a:r>
              <a:rPr lang="en-US" sz="2000" dirty="0" err="1"/>
              <a:t>classpath</a:t>
            </a:r>
            <a:r>
              <a:rPr lang="en-US" sz="2000" dirty="0"/>
              <a:t>.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Everything can be overridden easily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But most of the time that is not necessary</a:t>
            </a:r>
          </a:p>
        </p:txBody>
      </p:sp>
    </p:spTree>
    <p:extLst>
      <p:ext uri="{BB962C8B-B14F-4D97-AF65-F5344CB8AC3E}">
        <p14:creationId xmlns:p14="http://schemas.microsoft.com/office/powerpoint/2010/main" val="380985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 simple HelloWorld example</a:t>
            </a:r>
            <a:endParaRPr lang="e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79D4EF4-7639-4314-8625-BA28A6B58F2D}"/>
              </a:ext>
            </a:extLst>
          </p:cNvPr>
          <p:cNvSpPr txBox="1">
            <a:spLocks/>
          </p:cNvSpPr>
          <p:nvPr/>
        </p:nvSpPr>
        <p:spPr>
          <a:xfrm>
            <a:off x="606960" y="889740"/>
            <a:ext cx="8229600" cy="407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Just a few files to get a running Spring Web application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6EF5317-DF6C-4884-B504-1885E13F4809}"/>
              </a:ext>
            </a:extLst>
          </p:cNvPr>
          <p:cNvSpPr/>
          <p:nvPr/>
        </p:nvSpPr>
        <p:spPr>
          <a:xfrm>
            <a:off x="1382400" y="1367820"/>
            <a:ext cx="146303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FF99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pom.xml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3DE092-60D8-4122-97F5-E69A0B4B28CB}"/>
              </a:ext>
            </a:extLst>
          </p:cNvPr>
          <p:cNvSpPr/>
          <p:nvPr/>
        </p:nvSpPr>
        <p:spPr>
          <a:xfrm>
            <a:off x="1382400" y="2352780"/>
            <a:ext cx="254952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HelloController class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FA65CFB-057A-4A43-AA22-539DC682A4C8}"/>
              </a:ext>
            </a:extLst>
          </p:cNvPr>
          <p:cNvSpPr/>
          <p:nvPr/>
        </p:nvSpPr>
        <p:spPr>
          <a:xfrm>
            <a:off x="1382400" y="3356820"/>
            <a:ext cx="260784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FF99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application.properties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228AB4-47EC-4844-BCF4-ECDDD52538E9}"/>
              </a:ext>
            </a:extLst>
          </p:cNvPr>
          <p:cNvSpPr txBox="1"/>
          <p:nvPr/>
        </p:nvSpPr>
        <p:spPr>
          <a:xfrm>
            <a:off x="1997280" y="1825740"/>
            <a:ext cx="5317920" cy="375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34"/>
                <a:ea typeface="Arial" pitchFamily="34"/>
                <a:cs typeface="Arial" pitchFamily="34"/>
              </a:rPr>
              <a:t>Setup Spring Boot (and any other) dependencies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CB0F1-0745-4385-B358-71D0A10B5879}"/>
              </a:ext>
            </a:extLst>
          </p:cNvPr>
          <p:cNvSpPr txBox="1"/>
          <p:nvPr/>
        </p:nvSpPr>
        <p:spPr>
          <a:xfrm>
            <a:off x="1997280" y="2811420"/>
            <a:ext cx="3734640" cy="434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34"/>
                <a:ea typeface="Arial" pitchFamily="34"/>
                <a:cs typeface="Arial" pitchFamily="34"/>
              </a:rPr>
              <a:t>Basic Spring MVC controller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2EB61-D76D-4504-8F02-5B434E0D32C2}"/>
              </a:ext>
            </a:extLst>
          </p:cNvPr>
          <p:cNvSpPr txBox="1"/>
          <p:nvPr/>
        </p:nvSpPr>
        <p:spPr>
          <a:xfrm>
            <a:off x="1997280" y="3806460"/>
            <a:ext cx="3734640" cy="365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34"/>
                <a:ea typeface="Arial" pitchFamily="34"/>
                <a:cs typeface="Arial" pitchFamily="34"/>
              </a:rPr>
              <a:t>View setup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52467E-9772-4279-8F96-F030BC6CD97B}"/>
              </a:ext>
            </a:extLst>
          </p:cNvPr>
          <p:cNvSpPr/>
          <p:nvPr/>
        </p:nvSpPr>
        <p:spPr>
          <a:xfrm>
            <a:off x="1382400" y="4321260"/>
            <a:ext cx="215064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Application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3AC24-564D-4566-B86A-AF8192468A1C}"/>
              </a:ext>
            </a:extLst>
          </p:cNvPr>
          <p:cNvSpPr txBox="1"/>
          <p:nvPr/>
        </p:nvSpPr>
        <p:spPr>
          <a:xfrm>
            <a:off x="1997280" y="4778460"/>
            <a:ext cx="3734640" cy="365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34"/>
                <a:ea typeface="Arial" pitchFamily="34"/>
                <a:cs typeface="Arial" pitchFamily="34"/>
              </a:rPr>
              <a:t>Application launcher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0FD2284-8C4E-41FC-84C8-98098C07C810}"/>
              </a:ext>
            </a:extLst>
          </p:cNvPr>
          <p:cNvSpPr/>
          <p:nvPr/>
        </p:nvSpPr>
        <p:spPr>
          <a:xfrm>
            <a:off x="4721760" y="3356820"/>
            <a:ext cx="155447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FF99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hello.jsp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02A287-D251-40E5-A49E-380459696687}"/>
              </a:ext>
            </a:extLst>
          </p:cNvPr>
          <p:cNvGrpSpPr/>
          <p:nvPr/>
        </p:nvGrpSpPr>
        <p:grpSpPr>
          <a:xfrm>
            <a:off x="4150800" y="3365100"/>
            <a:ext cx="421200" cy="440640"/>
            <a:chOff x="4150800" y="4272480"/>
            <a:chExt cx="421200" cy="440640"/>
          </a:xfrm>
        </p:grpSpPr>
        <p:sp>
          <p:nvSpPr>
            <p:cNvPr id="16" name="Straight Connector 15">
              <a:extLst>
                <a:ext uri="{FF2B5EF4-FFF2-40B4-BE49-F238E27FC236}">
                  <a16:creationId xmlns:a16="http://schemas.microsoft.com/office/drawing/2014/main" id="{BBE215F7-C75F-40BF-ABE6-38C14B8DD5BF}"/>
                </a:ext>
              </a:extLst>
            </p:cNvPr>
            <p:cNvSpPr/>
            <p:nvPr/>
          </p:nvSpPr>
          <p:spPr>
            <a:xfrm>
              <a:off x="4361400" y="4272480"/>
              <a:ext cx="0" cy="440640"/>
            </a:xfrm>
            <a:prstGeom prst="line">
              <a:avLst/>
            </a:prstGeom>
            <a:noFill/>
            <a:ln w="72000">
              <a:solidFill>
                <a:srgbClr val="000000"/>
              </a:solidFill>
              <a:prstDash val="solid"/>
            </a:ln>
          </p:spPr>
          <p:txBody>
            <a:bodyPr vert="horz" wrap="none" lIns="126000" tIns="81000" rIns="126000" bIns="81000" anchor="ctr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7" name="Straight Connector 16">
              <a:extLst>
                <a:ext uri="{FF2B5EF4-FFF2-40B4-BE49-F238E27FC236}">
                  <a16:creationId xmlns:a16="http://schemas.microsoft.com/office/drawing/2014/main" id="{B8091EC9-5ADA-4E14-B8CF-47DA53163501}"/>
                </a:ext>
              </a:extLst>
            </p:cNvPr>
            <p:cNvSpPr/>
            <p:nvPr/>
          </p:nvSpPr>
          <p:spPr>
            <a:xfrm>
              <a:off x="4150800" y="4492080"/>
              <a:ext cx="421200" cy="1440"/>
            </a:xfrm>
            <a:prstGeom prst="line">
              <a:avLst/>
            </a:prstGeom>
            <a:noFill/>
            <a:ln w="72000">
              <a:solidFill>
                <a:srgbClr val="000000"/>
              </a:solidFill>
              <a:prstDash val="solid"/>
            </a:ln>
          </p:spPr>
          <p:txBody>
            <a:bodyPr vert="horz" wrap="none" lIns="126000" tIns="81000" rIns="126000" bIns="81000" anchor="ctr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76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Maven – pom.xml</a:t>
            </a:r>
            <a:endParaRPr lang="e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15FCF0-0E91-48C9-BA1D-0278C31AC8B6}"/>
              </a:ext>
            </a:extLst>
          </p:cNvPr>
          <p:cNvSpPr/>
          <p:nvPr/>
        </p:nvSpPr>
        <p:spPr>
          <a:xfrm>
            <a:off x="683820" y="863593"/>
            <a:ext cx="7776360" cy="4046337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  &lt;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parent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      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</a:t>
            </a:r>
            <a:r>
              <a:rPr lang="en-US" b="1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groupId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  <a:r>
              <a:rPr lang="en-US" b="1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org.springframework.boot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&lt;/</a:t>
            </a:r>
            <a:r>
              <a:rPr lang="en-US" b="1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groupId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      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</a:t>
            </a:r>
            <a:r>
              <a:rPr lang="en-US" b="1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artifactId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spring-boot-starter-parent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&lt;/</a:t>
            </a:r>
            <a:r>
              <a:rPr lang="en-US" b="1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artifactId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      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version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1.4.5.RELEASE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&lt;/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version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  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&lt;/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parent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  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dependencies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      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dependency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          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</a:t>
            </a:r>
            <a:r>
              <a:rPr lang="en-US" b="1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groupId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  <a:r>
              <a:rPr lang="en-US" b="1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org.springframework.boot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&lt;/</a:t>
            </a:r>
            <a:r>
              <a:rPr lang="en-US" b="1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groupId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          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</a:t>
            </a:r>
            <a:r>
              <a:rPr lang="en-US" b="1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artifactId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spring-boot-starter-web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&lt;/</a:t>
            </a:r>
            <a:r>
              <a:rPr lang="en-US" b="1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artifactId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      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&lt;/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dependency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Monaco" pitchFamily="49"/>
                <a:ea typeface="Monaco" pitchFamily="49"/>
                <a:cs typeface="Monaco" pitchFamily="49"/>
              </a:defRPr>
            </a:pPr>
            <a:r>
              <a:rPr lang="en-US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      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dependency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Monaco" pitchFamily="49"/>
                <a:ea typeface="Monaco" pitchFamily="49"/>
                <a:cs typeface="Monaco" pitchFamily="49"/>
              </a:defRPr>
            </a:pPr>
            <a:r>
              <a:rPr lang="en-US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          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</a:t>
            </a:r>
            <a:r>
              <a:rPr lang="en-US" b="1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groupId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  <a:r>
              <a:rPr lang="en-US" b="1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org.apache.tomcat.embed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&lt;/</a:t>
            </a:r>
            <a:r>
              <a:rPr lang="en-US" b="1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groupId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Monaco" pitchFamily="49"/>
                <a:ea typeface="Monaco" pitchFamily="49"/>
                <a:cs typeface="Monaco" pitchFamily="49"/>
              </a:defRPr>
            </a:pPr>
            <a:r>
              <a:rPr lang="en-US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          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</a:t>
            </a:r>
            <a:r>
              <a:rPr lang="en-US" b="1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artifactId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tomcat-embed-jasper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&lt;/</a:t>
            </a:r>
            <a:r>
              <a:rPr lang="en-US" b="1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artifactId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Monaco" pitchFamily="49"/>
                <a:ea typeface="Monaco" pitchFamily="49"/>
                <a:cs typeface="Monaco" pitchFamily="49"/>
              </a:defRPr>
            </a:pPr>
            <a:r>
              <a:rPr lang="en-US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      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&lt;/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dependency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Monaco" pitchFamily="49"/>
                <a:ea typeface="Monaco" pitchFamily="49"/>
                <a:cs typeface="Monaco" pitchFamily="49"/>
              </a:defRPr>
            </a:pPr>
            <a:r>
              <a:rPr lang="en-US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      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dependency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Monaco" pitchFamily="49"/>
                <a:ea typeface="Monaco" pitchFamily="49"/>
                <a:cs typeface="Monaco" pitchFamily="49"/>
              </a:defRPr>
            </a:pPr>
            <a:r>
              <a:rPr lang="en-US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          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</a:t>
            </a:r>
            <a:r>
              <a:rPr lang="en-US" b="1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groupId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  <a:r>
              <a:rPr lang="en-US" b="1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javax.servlet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&lt;/</a:t>
            </a:r>
            <a:r>
              <a:rPr lang="en-US" b="1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groupId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Monaco" pitchFamily="49"/>
                <a:ea typeface="Monaco" pitchFamily="49"/>
                <a:cs typeface="Monaco" pitchFamily="49"/>
              </a:defRPr>
            </a:pPr>
            <a:r>
              <a:rPr lang="en-US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          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</a:t>
            </a:r>
            <a:r>
              <a:rPr lang="en-US" b="1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artifactId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  <a:r>
              <a:rPr lang="en-US" b="1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jstl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&lt;/</a:t>
            </a:r>
            <a:r>
              <a:rPr lang="en-US" b="1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artifactId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Monaco" pitchFamily="49"/>
                <a:ea typeface="Monaco" pitchFamily="49"/>
                <a:cs typeface="Monaco" pitchFamily="49"/>
              </a:defRPr>
            </a:pPr>
            <a:r>
              <a:rPr lang="en-US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      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&lt;/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dependency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  &lt;/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dependencies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  <a:r>
              <a:rPr lang="en-US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94022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Maven – pom.xml</a:t>
            </a:r>
            <a:endParaRPr lang="e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591AA1-8733-4B23-990B-F97F74D395CE}"/>
              </a:ext>
            </a:extLst>
          </p:cNvPr>
          <p:cNvSpPr/>
          <p:nvPr/>
        </p:nvSpPr>
        <p:spPr>
          <a:xfrm>
            <a:off x="455220" y="1154430"/>
            <a:ext cx="8233560" cy="2834640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Courier New" pitchFamily="50"/>
              </a:defRPr>
            </a:pPr>
            <a:r>
              <a:rPr lang="en-US" sz="16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 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Courier New" pitchFamily="50"/>
              </a:defRPr>
            </a:pPr>
            <a:r>
              <a:rPr lang="en-US" sz="16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  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666666"/>
                </a:solidFill>
                <a:latin typeface="Courier New" pitchFamily="50"/>
                <a:ea typeface="Monaco" pitchFamily="49"/>
                <a:cs typeface="Monaco" pitchFamily="49"/>
              </a:rPr>
              <a:t>&lt;!-- Continued from previous slide --&gt;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Courier New" pitchFamily="50"/>
              </a:defRPr>
            </a:pPr>
            <a:r>
              <a:rPr lang="en-US" sz="1600" b="1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  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build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Courier New" pitchFamily="50"/>
              </a:defRPr>
            </a:pPr>
            <a:r>
              <a:rPr lang="en-US" sz="1600" b="1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      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plugins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Courier New" pitchFamily="50"/>
              </a:defRPr>
            </a:pPr>
            <a:r>
              <a:rPr lang="en-US" sz="1600" b="1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          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plugin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Courier New" pitchFamily="50"/>
              </a:defRPr>
            </a:pPr>
            <a:r>
              <a:rPr lang="en-US" sz="1600" b="1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              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groupId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org.springframework.boot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&lt;/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groupId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Courier New" pitchFamily="50"/>
              </a:defRPr>
            </a:pPr>
            <a:r>
              <a:rPr lang="en-US" sz="1600" b="1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              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artifactId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spring-boot-maven-plugin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&lt;/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artifactId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Courier New" pitchFamily="50"/>
              </a:defRPr>
            </a:pPr>
            <a:r>
              <a:rPr lang="en-US" sz="1600" b="1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          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&lt;/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plugin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Courier New" pitchFamily="50"/>
              </a:defRPr>
            </a:pPr>
            <a:r>
              <a:rPr lang="en-US" sz="1600" b="1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      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&lt;/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plugins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Courier New" pitchFamily="50"/>
              </a:defRPr>
            </a:pPr>
            <a:r>
              <a:rPr lang="en-US" sz="1600" b="1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Monaco" pitchFamily="49"/>
                <a:cs typeface="Monaco" pitchFamily="49"/>
              </a:rPr>
              <a:t>  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&lt;/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3F7F7F"/>
                </a:solidFill>
                <a:latin typeface="Courier New" pitchFamily="50"/>
                <a:ea typeface="Monaco" pitchFamily="49"/>
                <a:cs typeface="Monaco" pitchFamily="49"/>
              </a:rPr>
              <a:t>build</a:t>
            </a:r>
            <a:r>
              <a:rPr lang="en-US" sz="1600" b="1" i="0" u="none" strike="noStrike" kern="0" spc="0" baseline="0">
                <a:ln>
                  <a:noFill/>
                </a:ln>
                <a:solidFill>
                  <a:srgbClr val="008080"/>
                </a:solidFill>
                <a:latin typeface="Courier New" pitchFamily="50"/>
                <a:ea typeface="Monaco" pitchFamily="49"/>
                <a:cs typeface="Monaco" pitchFamily="49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5065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@Controller changes</a:t>
            </a:r>
            <a:endParaRPr lang="e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4DAB0-4207-4673-AAF8-F6C72F69008A}"/>
              </a:ext>
            </a:extLst>
          </p:cNvPr>
          <p:cNvSpPr/>
          <p:nvPr/>
        </p:nvSpPr>
        <p:spPr>
          <a:xfrm>
            <a:off x="1570289" y="1494532"/>
            <a:ext cx="5673240" cy="2461680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kern="0" spc="0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@Controller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u="none" strike="noStrike" kern="0" spc="0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2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2000" b="1" i="0" u="none" strike="noStrike" kern="0" spc="0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US" sz="2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HelloController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2000" b="0" i="0" u="none" strike="noStrike" kern="0" spc="0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@RequestMapping</a:t>
            </a:r>
            <a:r>
              <a:rPr lang="en-US" sz="2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2000" b="0" i="0" u="none" strike="noStrike" kern="0" spc="0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"/"</a:t>
            </a:r>
            <a:r>
              <a:rPr lang="en-US" sz="2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2000" b="1" i="0" u="none" strike="noStrike" kern="0" spc="0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2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String hello()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</a:t>
            </a:r>
            <a:r>
              <a:rPr lang="en-US" sz="2000" b="1" i="0" u="none" strike="noStrike" kern="0" spc="0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return</a:t>
            </a:r>
            <a:r>
              <a:rPr lang="en-US" sz="2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2000" b="0" i="0" u="none" strike="noStrike" kern="0" spc="0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"hello"</a:t>
            </a:r>
            <a:r>
              <a:rPr lang="en-US" sz="2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4103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Implementing view</a:t>
            </a:r>
            <a:endParaRPr lang="e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70215-1F13-4FC7-B7EC-C74B1D98C26B}"/>
              </a:ext>
            </a:extLst>
          </p:cNvPr>
          <p:cNvSpPr/>
          <p:nvPr/>
        </p:nvSpPr>
        <p:spPr>
          <a:xfrm>
            <a:off x="668754" y="884222"/>
            <a:ext cx="7469640" cy="2286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  <a:defRPr sz="1800" b="1">
                <a:latin typeface="Courier New" pitchFamily="50"/>
              </a:defRPr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6F70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  <a:t>&lt;html&gt;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  <a:defRPr sz="1800" b="1">
                <a:latin typeface="Courier New" pitchFamily="50"/>
              </a:defRPr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6F70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  <a:t>    &lt;head&gt;&lt;title&gt;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  <a:t>Hello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6F70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  <a:t>&lt;/title&gt;&lt;/head&gt;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  <a:defRPr sz="1800" b="1">
                <a:latin typeface="Courier New" pitchFamily="50"/>
              </a:defRPr>
            </a:pPr>
            <a:r>
              <a:rPr lang="en-US" sz="1800" b="1" i="0" u="none" strike="noStrike" baseline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  <a:t>   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6F70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  <a:t>&lt;body&gt;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  <a:defRPr sz="1800" b="1">
                <a:latin typeface="Courier New" pitchFamily="50"/>
              </a:defRPr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6F70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  <a:t>        &lt;p&gt;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  <a:t>Hello Spring Boot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6F70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  <a:t>&lt;/p&gt;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  <a:defRPr sz="1800" b="1">
                <a:latin typeface="Courier New" pitchFamily="50"/>
              </a:defRPr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6F70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  <a:t>    &lt;/body&gt;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  <a:defRPr sz="1800" b="1">
                <a:latin typeface="Courier New" pitchFamily="50"/>
              </a:defRPr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6F70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  <a:t>&lt;/html&gt;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94DC1-0C26-46C4-861E-5CE8BF060407}"/>
              </a:ext>
            </a:extLst>
          </p:cNvPr>
          <p:cNvSpPr/>
          <p:nvPr/>
        </p:nvSpPr>
        <p:spPr>
          <a:xfrm>
            <a:off x="4756554" y="2863142"/>
            <a:ext cx="3841200" cy="39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 i="1">
                <a:solidFill>
                  <a:srgbClr val="7E0021"/>
                </a:solidFill>
                <a:latin typeface="Courier New" pitchFamily="50"/>
              </a:defRPr>
            </a:pPr>
            <a:r>
              <a:rPr lang="en-US" sz="2000" b="1" i="1" u="none" strike="noStrike" baseline="0">
                <a:ln>
                  <a:noFill/>
                </a:ln>
                <a:solidFill>
                  <a:srgbClr val="7E0021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  <a:t>/WEB-INF/views/hello.jsp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2964B8C-BAA5-43B4-804F-49F4E0CD1035}"/>
              </a:ext>
            </a:extLst>
          </p:cNvPr>
          <p:cNvSpPr/>
          <p:nvPr/>
        </p:nvSpPr>
        <p:spPr>
          <a:xfrm>
            <a:off x="681714" y="3747446"/>
            <a:ext cx="7748640" cy="92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333333"/>
                </a:solidFill>
                <a:latin typeface="Courier New" pitchFamily="50"/>
                <a:ea typeface="Consolas" pitchFamily="33"/>
                <a:cs typeface="Consolas" pitchFamily="33"/>
              </a:rPr>
              <a:t>spring.mvc.view.prefix=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4586"/>
                </a:solidFill>
                <a:latin typeface="Courier New" pitchFamily="50"/>
                <a:ea typeface="Consolas" pitchFamily="33"/>
                <a:cs typeface="Consolas" pitchFamily="33"/>
              </a:rPr>
              <a:t>/WEB-INF/views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333333"/>
                </a:solidFill>
                <a:latin typeface="Courier New" pitchFamily="50"/>
                <a:ea typeface="Consolas" pitchFamily="33"/>
                <a:cs typeface="Consolas" pitchFamily="33"/>
              </a:rPr>
              <a:t>spring.mvc.view.suffix=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4586"/>
                </a:solidFill>
                <a:latin typeface="Courier New" pitchFamily="50"/>
                <a:ea typeface="Consolas" pitchFamily="33"/>
                <a:cs typeface="Consolas" pitchFamily="33"/>
              </a:rPr>
              <a:t>.jsp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6F468-9264-4EF5-B91B-827175C2DA80}"/>
              </a:ext>
            </a:extLst>
          </p:cNvPr>
          <p:cNvSpPr txBox="1"/>
          <p:nvPr/>
        </p:nvSpPr>
        <p:spPr>
          <a:xfrm>
            <a:off x="5683194" y="3440726"/>
            <a:ext cx="2926079" cy="4251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latin typeface="Courier New" pitchFamily="50"/>
              </a:defRPr>
            </a:pPr>
            <a:r>
              <a:rPr lang="en-US" sz="1600" b="1" i="1" u="none" strike="noStrike" baseline="0" dirty="0" err="1">
                <a:ln>
                  <a:noFill/>
                </a:ln>
                <a:solidFill>
                  <a:srgbClr val="7E0021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  <a:t>application.properties</a:t>
            </a:r>
            <a:endParaRPr lang="en-US" sz="1600" b="1" i="1" u="none" strike="noStrike" baseline="0" dirty="0">
              <a:ln>
                <a:noFill/>
              </a:ln>
              <a:solidFill>
                <a:srgbClr val="7E0021"/>
              </a:solidFill>
              <a:latin typeface="Courier New" pitchFamily="50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9953AE-CC28-4716-90F6-7FED0FF48558}"/>
              </a:ext>
            </a:extLst>
          </p:cNvPr>
          <p:cNvSpPr/>
          <p:nvPr/>
        </p:nvSpPr>
        <p:spPr>
          <a:xfrm>
            <a:off x="3762954" y="4558526"/>
            <a:ext cx="484632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Configure an </a:t>
            </a: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InternalResourceViewResolver</a:t>
            </a:r>
          </a:p>
        </p:txBody>
      </p:sp>
    </p:spTree>
    <p:extLst>
      <p:ext uri="{BB962C8B-B14F-4D97-AF65-F5344CB8AC3E}">
        <p14:creationId xmlns:p14="http://schemas.microsoft.com/office/powerpoint/2010/main" val="2322010751"/>
      </p:ext>
    </p:extLst>
  </p:cSld>
  <p:clrMapOvr>
    <a:masterClrMapping/>
  </p:clrMapOvr>
</p:sld>
</file>

<file path=ppt/theme/theme1.xml><?xml version="1.0" encoding="utf-8"?>
<a:theme xmlns:a="http://schemas.openxmlformats.org/drawingml/2006/main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969</Words>
  <Application>Microsoft Office PowerPoint</Application>
  <PresentationFormat>On-screen Show (16:9)</PresentationFormat>
  <Paragraphs>191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Monaco</vt:lpstr>
      <vt:lpstr>Varela Round</vt:lpstr>
      <vt:lpstr>Calibri</vt:lpstr>
      <vt:lpstr>ＭＳ Ｐゴシック</vt:lpstr>
      <vt:lpstr>Courier New</vt:lpstr>
      <vt:lpstr>Arial</vt:lpstr>
      <vt:lpstr>Menlo</vt:lpstr>
      <vt:lpstr>Consolas</vt:lpstr>
      <vt:lpstr>Iras template</vt:lpstr>
      <vt:lpstr>Spring – Spring Boot</vt:lpstr>
      <vt:lpstr>Spring Boot – Motivation?</vt:lpstr>
      <vt:lpstr>Spring Boot</vt:lpstr>
      <vt:lpstr>Opinionated runtime</vt:lpstr>
      <vt:lpstr>A simple HelloWorld example</vt:lpstr>
      <vt:lpstr>Maven – pom.xml</vt:lpstr>
      <vt:lpstr>Maven – pom.xml</vt:lpstr>
      <vt:lpstr>@Controller changes</vt:lpstr>
      <vt:lpstr>Implementing view</vt:lpstr>
      <vt:lpstr>SpringBoot application</vt:lpstr>
      <vt:lpstr>Using maven to build</vt:lpstr>
      <vt:lpstr>SpringBoot packages</vt:lpstr>
      <vt:lpstr>Other SpringBoot starter packages</vt:lpstr>
      <vt:lpstr>@EnableAutoConfiguration</vt:lpstr>
      <vt:lpstr>@SpringBootApplication  composition</vt:lpstr>
      <vt:lpstr>SpringBoot in a servlet container</vt:lpstr>
      <vt:lpstr>application.properties</vt:lpstr>
      <vt:lpstr>More application.properties configuration</vt:lpstr>
      <vt:lpstr>Conditional creation of bean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Basics</dc:title>
  <dc:creator>Srinivasan Rengan</dc:creator>
  <cp:lastModifiedBy>Srinivasan Rengan</cp:lastModifiedBy>
  <cp:revision>677</cp:revision>
  <dcterms:modified xsi:type="dcterms:W3CDTF">2018-10-13T15:12:18Z</dcterms:modified>
</cp:coreProperties>
</file>