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325" r:id="rId3"/>
    <p:sldId id="396" r:id="rId4"/>
    <p:sldId id="408" r:id="rId5"/>
    <p:sldId id="429" r:id="rId6"/>
    <p:sldId id="409" r:id="rId7"/>
    <p:sldId id="428" r:id="rId8"/>
    <p:sldId id="410" r:id="rId9"/>
    <p:sldId id="411" r:id="rId10"/>
    <p:sldId id="430" r:id="rId11"/>
    <p:sldId id="356" r:id="rId12"/>
    <p:sldId id="431" r:id="rId13"/>
    <p:sldId id="416" r:id="rId14"/>
    <p:sldId id="425" r:id="rId15"/>
    <p:sldId id="417" r:id="rId16"/>
    <p:sldId id="418" r:id="rId17"/>
    <p:sldId id="427" r:id="rId18"/>
    <p:sldId id="419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Varela Round" panose="00000500000000000000" charset="-79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00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16C5B7-6DF7-4EAC-B830-4C3994D4386D}">
  <a:tblStyle styleId="{4516C5B7-6DF7-4EAC-B830-4C3994D4386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95" d="100"/>
          <a:sy n="95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2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5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70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31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8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18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6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6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1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6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74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0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37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2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21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613862" y="4623011"/>
            <a:ext cx="5592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2700000">
            <a:off x="24133" y="2719061"/>
            <a:ext cx="542633" cy="54263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2700000">
            <a:off x="8500119" y="1033336"/>
            <a:ext cx="805677" cy="805677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44450" y="1432590"/>
            <a:ext cx="62580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-1799860">
            <a:off x="8472674" y="3105703"/>
            <a:ext cx="607242" cy="6072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-1527899">
            <a:off x="453202" y="3864920"/>
            <a:ext cx="90148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1775778" y="3374077"/>
            <a:ext cx="4500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505616" y="831025"/>
            <a:ext cx="4368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-722907">
            <a:off x="1483695" y="647226"/>
            <a:ext cx="648178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498435">
            <a:off x="553712" y="273509"/>
            <a:ext cx="386541" cy="38654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040267" y="3312272"/>
            <a:ext cx="5736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893300" y="2099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029014" y="425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701275" y="214849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415225" y="4449549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479239" y="22205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71264" y="4390603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-2700000">
            <a:off x="6337337" y="4348472"/>
            <a:ext cx="260073" cy="26007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25" y="0"/>
            <a:ext cx="9144000" cy="789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789128"/>
            <a:ext cx="9144000" cy="4354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75401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00350" y="319174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771439" y="586478"/>
            <a:ext cx="386100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498139">
            <a:off x="8048546" y="796761"/>
            <a:ext cx="260110" cy="26011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72750" y="914513"/>
            <a:ext cx="185100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222482">
            <a:off x="108247" y="115142"/>
            <a:ext cx="266258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2700000">
            <a:off x="1130105" y="721483"/>
            <a:ext cx="179463" cy="17946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797925" y="686963"/>
            <a:ext cx="185100" cy="185099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8434356" y="190568"/>
            <a:ext cx="2664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656287" y="319170"/>
            <a:ext cx="17940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1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7BD100"/>
              </a:buClr>
              <a:buSzPct val="100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480"/>
              </a:spcBef>
              <a:buClr>
                <a:srgbClr val="7BD100"/>
              </a:buClr>
              <a:buSzPct val="1000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360"/>
              </a:spcBef>
              <a:buClr>
                <a:srgbClr val="7BD100"/>
              </a:buClr>
              <a:buSzPct val="1000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360"/>
              </a:spcBef>
              <a:buClr>
                <a:srgbClr val="546973"/>
              </a:buClr>
              <a:buSzPct val="100000"/>
              <a:buFont typeface="Varela Round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xfrm>
            <a:off x="138223" y="1991825"/>
            <a:ext cx="9005777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MY" dirty="0"/>
              <a:t>Spring – Microservices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Client side load balancing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4ADB7F4-5A54-4182-80FD-FE017B2D1229}"/>
              </a:ext>
            </a:extLst>
          </p:cNvPr>
          <p:cNvSpPr txBox="1">
            <a:spLocks/>
          </p:cNvSpPr>
          <p:nvPr/>
        </p:nvSpPr>
        <p:spPr>
          <a:xfrm>
            <a:off x="457200" y="1073439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Discovery server may return the location of multiple instances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Client needs to pick one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We will use Netflix Ribbon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Provides several algorithms for client-side load-balancing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Spring provides a smart </a:t>
            </a:r>
            <a:r>
              <a:rPr lang="en-US" sz="2000" dirty="0" err="1"/>
              <a:t>RestTemplate</a:t>
            </a: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Service-discovery and load-balancing built-in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@</a:t>
            </a:r>
            <a:r>
              <a:rPr lang="en-US" sz="2000" dirty="0" err="1"/>
              <a:t>LoadBalanced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33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A sample microservice environment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F9216-73EE-4A2F-BE5F-79A177F843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1986" y="1073939"/>
            <a:ext cx="8300880" cy="340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CB02C-8CA8-4FF8-A441-4805CBB45292}"/>
              </a:ext>
            </a:extLst>
          </p:cNvPr>
          <p:cNvSpPr txBox="1"/>
          <p:nvPr/>
        </p:nvSpPr>
        <p:spPr>
          <a:xfrm>
            <a:off x="5416825" y="4501500"/>
            <a:ext cx="1371599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E52BA-27E0-4787-82C5-E6959A65A9DF}"/>
              </a:ext>
            </a:extLst>
          </p:cNvPr>
          <p:cNvSpPr txBox="1"/>
          <p:nvPr/>
        </p:nvSpPr>
        <p:spPr>
          <a:xfrm>
            <a:off x="1960826" y="4501500"/>
            <a:ext cx="1371599" cy="395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Consumer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6AE3BCB9-3A00-4E2A-9C7C-B423FD0E2558}"/>
              </a:ext>
            </a:extLst>
          </p:cNvPr>
          <p:cNvSpPr/>
          <p:nvPr/>
        </p:nvSpPr>
        <p:spPr>
          <a:xfrm>
            <a:off x="3770905" y="4720020"/>
            <a:ext cx="1463041" cy="0"/>
          </a:xfrm>
          <a:prstGeom prst="line">
            <a:avLst/>
          </a:prstGeom>
          <a:noFill/>
          <a:ln w="0">
            <a:solidFill>
              <a:srgbClr val="7E0021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requests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 from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8761B-0337-473A-827F-FEBDE5C17F12}"/>
              </a:ext>
            </a:extLst>
          </p:cNvPr>
          <p:cNvSpPr txBox="1"/>
          <p:nvPr/>
        </p:nvSpPr>
        <p:spPr>
          <a:xfrm>
            <a:off x="5388386" y="1063500"/>
            <a:ext cx="4856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9A109-CDCF-4DE7-8120-CF0BAAF7F540}"/>
              </a:ext>
            </a:extLst>
          </p:cNvPr>
          <p:cNvSpPr txBox="1"/>
          <p:nvPr/>
        </p:nvSpPr>
        <p:spPr>
          <a:xfrm>
            <a:off x="6687986" y="2594580"/>
            <a:ext cx="48564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17C3B-617E-48EA-91BE-390E551E84A2}"/>
              </a:ext>
            </a:extLst>
          </p:cNvPr>
          <p:cNvSpPr txBox="1"/>
          <p:nvPr/>
        </p:nvSpPr>
        <p:spPr>
          <a:xfrm>
            <a:off x="1423345" y="2580900"/>
            <a:ext cx="511559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4586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5869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Steps in building the sample setup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556592" y="805082"/>
            <a:ext cx="7593496" cy="4493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A) We will run a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We will see how to create a Eureka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B) Then, run a Microservice (the Producer)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Ensure it registers itself with the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Registers its logical service name with A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C) Consumer to find the producer through discovery service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Discovery client using a “smart” </a:t>
            </a:r>
            <a:r>
              <a:rPr lang="en-US" sz="2000" b="1" dirty="0" err="1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RestTemplate</a:t>
            </a:r>
            <a:endParaRPr lang="en-US" sz="2000" b="1" dirty="0">
              <a:solidFill>
                <a:srgbClr val="4D4D4D"/>
              </a:solidFill>
              <a:latin typeface="Courier New" pitchFamily="50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Spring performs service lookup for you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1" dirty="0">
                <a:solidFill>
                  <a:srgbClr val="4D4D4D"/>
                </a:solidFill>
                <a:latin typeface="Courier New" pitchFamily="50"/>
                <a:ea typeface="ＭＳ Ｐゴシック" pitchFamily="2"/>
              </a:rPr>
              <a:t>Uses logical service names in URLs</a:t>
            </a:r>
          </a:p>
        </p:txBody>
      </p:sp>
    </p:spTree>
    <p:extLst>
      <p:ext uri="{BB962C8B-B14F-4D97-AF65-F5344CB8AC3E}">
        <p14:creationId xmlns:p14="http://schemas.microsoft.com/office/powerpoint/2010/main" val="309836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Maven dependencies</a:t>
            </a:r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B2844-21F5-4639-BE89-4B353302BB5C}"/>
              </a:ext>
            </a:extLst>
          </p:cNvPr>
          <p:cNvSpPr/>
          <p:nvPr/>
        </p:nvSpPr>
        <p:spPr>
          <a:xfrm>
            <a:off x="683820" y="853654"/>
            <a:ext cx="7776360" cy="420408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    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parent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spring-cloud-starter-parent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version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Brixton.SR4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version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parent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org.springframework.boot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spring-boot-starter-web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		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spring-cloud-starter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groupId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    	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spring-cloud-starter-eureka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 err="1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artifactId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	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dependency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&lt;/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3F7F7F"/>
                </a:solidFill>
                <a:latin typeface="Courier New" pitchFamily="49"/>
                <a:ea typeface="Monaco" pitchFamily="49"/>
                <a:cs typeface="Monaco" pitchFamily="49"/>
              </a:rPr>
              <a:t>dependencies</a:t>
            </a: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8080"/>
                </a:solidFill>
                <a:latin typeface="Courier New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onaco" pitchFamily="49"/>
                <a:cs typeface="Monaco" pitchFamily="49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2743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Eureka server</a:t>
            </a:r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9B63-7BDE-4F47-8E35-B8F6224B1C57}"/>
              </a:ext>
            </a:extLst>
          </p:cNvPr>
          <p:cNvSpPr txBox="1"/>
          <p:nvPr/>
        </p:nvSpPr>
        <p:spPr>
          <a:xfrm>
            <a:off x="411480" y="3330047"/>
            <a:ext cx="8321040" cy="1097280"/>
          </a:xfrm>
          <a:prstGeom prst="rect">
            <a:avLst/>
          </a:prstGeom>
          <a:solidFill>
            <a:srgbClr val="E6E6E6"/>
          </a:solidFill>
          <a:ln w="0">
            <a:solidFill>
              <a:srgbClr val="4D4D4D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&lt;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Monaco" pitchFamily="49"/>
                <a:ea typeface="Monaco" pitchFamily="49"/>
                <a:cs typeface="Monaco" pitchFamily="49"/>
              </a:rPr>
              <a:t>dependency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&lt;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Monaco" pitchFamily="49"/>
                <a:ea typeface="Monaco" pitchFamily="49"/>
                <a:cs typeface="Monaco" pitchFamily="49"/>
              </a:rPr>
              <a:t>groupId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&gt;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org.springframework.cloud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&lt;/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Monaco" pitchFamily="49"/>
                <a:ea typeface="Monaco" pitchFamily="49"/>
                <a:cs typeface="Monaco" pitchFamily="49"/>
              </a:rPr>
              <a:t>groupId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&lt;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Monaco" pitchFamily="49"/>
                <a:ea typeface="Monaco" pitchFamily="49"/>
                <a:cs typeface="Monaco" pitchFamily="49"/>
              </a:rPr>
              <a:t>artifactId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&gt;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spring-cloud-starter-eureka-server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&lt;/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Monaco" pitchFamily="49"/>
                <a:ea typeface="Monaco" pitchFamily="49"/>
                <a:cs typeface="Monaco" pitchFamily="49"/>
              </a:rPr>
              <a:t>artifactId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&lt;/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7F"/>
                </a:solidFill>
                <a:latin typeface="Monaco" pitchFamily="49"/>
                <a:ea typeface="Monaco" pitchFamily="49"/>
                <a:cs typeface="Monaco" pitchFamily="49"/>
              </a:rPr>
              <a:t>dependency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8080"/>
                </a:solidFill>
                <a:latin typeface="Monaco" pitchFamily="49"/>
                <a:ea typeface="Monaco" pitchFamily="49"/>
                <a:cs typeface="Monaco" pitchFamily="49"/>
              </a:rPr>
              <a:t>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693C79-D1C9-49F7-88ED-A9F3BCF9DB3B}"/>
              </a:ext>
            </a:extLst>
          </p:cNvPr>
          <p:cNvGrpSpPr/>
          <p:nvPr/>
        </p:nvGrpSpPr>
        <p:grpSpPr>
          <a:xfrm>
            <a:off x="411480" y="977087"/>
            <a:ext cx="8321040" cy="2194560"/>
            <a:chOff x="365760" y="2656800"/>
            <a:chExt cx="8321040" cy="21945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A24E88-CA9C-4861-BF72-05CED5B455DE}"/>
                </a:ext>
              </a:extLst>
            </p:cNvPr>
            <p:cNvSpPr txBox="1"/>
            <p:nvPr/>
          </p:nvSpPr>
          <p:spPr>
            <a:xfrm>
              <a:off x="365760" y="2656800"/>
              <a:ext cx="8297640" cy="219456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  <a:effectLst>
              <a:outerShdw dist="50912" dir="2700000" algn="tl">
                <a:srgbClr val="808080"/>
              </a:outerShdw>
            </a:effectLst>
          </p:spPr>
          <p:txBody>
            <a:bodyPr vert="horz" wrap="none" lIns="90000" tIns="45000" rIns="90000" bIns="45000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646464"/>
                  </a:solidFill>
                  <a:latin typeface="Monaco" pitchFamily="49"/>
                  <a:ea typeface="Monaco" pitchFamily="49"/>
                  <a:cs typeface="Monaco" pitchFamily="49"/>
                </a:rPr>
                <a:t>@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SpringBootApplication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3333FF"/>
                  </a:solidFill>
                  <a:latin typeface="Monaco" pitchFamily="49"/>
                  <a:ea typeface="Monaco" pitchFamily="49"/>
                  <a:cs typeface="Monaco" pitchFamily="49"/>
                </a:rPr>
                <a:t>@EnableEurekaServer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7F0055"/>
                  </a:solidFill>
                  <a:latin typeface="Monaco" pitchFamily="49"/>
                  <a:ea typeface="Monaco" pitchFamily="49"/>
                  <a:cs typeface="Monaco" pitchFamily="49"/>
                </a:rPr>
                <a:t>public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F0055"/>
                  </a:solidFill>
                  <a:latin typeface="Monaco" pitchFamily="49"/>
                  <a:ea typeface="Monaco" pitchFamily="49"/>
                  <a:cs typeface="Monaco" pitchFamily="49"/>
                </a:rPr>
                <a:t>class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EurekaApplication {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4D4D4D"/>
                </a:solidFill>
                <a:latin typeface="Monaco" pitchFamily="49"/>
                <a:ea typeface="Monaco" pitchFamily="49"/>
                <a:cs typeface="Monaco" pitchFamily="49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  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F0055"/>
                  </a:solidFill>
                  <a:latin typeface="Monaco" pitchFamily="49"/>
                  <a:ea typeface="Monaco" pitchFamily="49"/>
                  <a:cs typeface="Monaco" pitchFamily="49"/>
                </a:rPr>
                <a:t>public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F0055"/>
                  </a:solidFill>
                  <a:latin typeface="Monaco" pitchFamily="49"/>
                  <a:ea typeface="Monaco" pitchFamily="49"/>
                  <a:cs typeface="Monaco" pitchFamily="49"/>
                </a:rPr>
                <a:t>static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F0055"/>
                  </a:solidFill>
                  <a:latin typeface="Monaco" pitchFamily="49"/>
                  <a:ea typeface="Monaco" pitchFamily="49"/>
                  <a:cs typeface="Monaco" pitchFamily="49"/>
                </a:rPr>
                <a:t>void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main(String[] args) {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       SpringApplication.run(EurekaApplication.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F0055"/>
                  </a:solidFill>
                  <a:latin typeface="Monaco" pitchFamily="49"/>
                  <a:ea typeface="Monaco" pitchFamily="49"/>
                  <a:cs typeface="Monaco" pitchFamily="49"/>
                </a:rPr>
                <a:t>class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, args);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    }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Monaco" pitchFamily="49"/>
                  <a:ea typeface="Monaco" pitchFamily="49"/>
                  <a:cs typeface="Monaco" pitchFamily="49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870B17-EED9-4508-B105-EEAB9A1FCAFE}"/>
                </a:ext>
              </a:extLst>
            </p:cNvPr>
            <p:cNvSpPr txBox="1"/>
            <p:nvPr/>
          </p:nvSpPr>
          <p:spPr>
            <a:xfrm>
              <a:off x="7328160" y="4431240"/>
              <a:ext cx="1358640" cy="4201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1">
              <a:spAutoFit/>
            </a:bodyPr>
            <a:lstStyle/>
            <a:p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main.java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3DA670-DE2F-4769-94A8-ECD8AEAF41DB}"/>
              </a:ext>
            </a:extLst>
          </p:cNvPr>
          <p:cNvSpPr txBox="1"/>
          <p:nvPr/>
        </p:nvSpPr>
        <p:spPr>
          <a:xfrm>
            <a:off x="7582680" y="3258047"/>
            <a:ext cx="114984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800000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pom.xml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E5341-13B4-4895-9DBF-BE63B607504C}"/>
              </a:ext>
            </a:extLst>
          </p:cNvPr>
          <p:cNvGrpSpPr/>
          <p:nvPr/>
        </p:nvGrpSpPr>
        <p:grpSpPr>
          <a:xfrm>
            <a:off x="6112902" y="400239"/>
            <a:ext cx="2939556" cy="2361240"/>
            <a:chOff x="4882320" y="786600"/>
            <a:chExt cx="4042799" cy="23612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9A5643-D227-4EEF-B3CF-1DB9B1A04554}"/>
                </a:ext>
              </a:extLst>
            </p:cNvPr>
            <p:cNvSpPr txBox="1"/>
            <p:nvPr/>
          </p:nvSpPr>
          <p:spPr>
            <a:xfrm>
              <a:off x="4882320" y="786600"/>
              <a:ext cx="4042799" cy="2361240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808080"/>
              </a:solidFill>
              <a:prstDash val="solid"/>
            </a:ln>
            <a:effectLst>
              <a:outerShdw dist="50912" dir="2700000" algn="tl">
                <a:srgbClr val="808080"/>
              </a:outerShdw>
            </a:effectLst>
          </p:spPr>
          <p:txBody>
            <a:bodyPr vert="horz" wrap="none" lIns="90000" tIns="45000" rIns="90000" bIns="45000" anchorCtr="0" compatLnSpc="1"/>
            <a:lstStyle/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server: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  port: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Monaco" pitchFamily="49"/>
                  <a:ea typeface="Monaco" pitchFamily="49"/>
                  <a:cs typeface="Monaco" pitchFamily="49"/>
                </a:rPr>
                <a:t>8761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600" b="0" i="0" u="none" strike="noStrike" baseline="0">
                <a:ln>
                  <a:noFill/>
                </a:ln>
                <a:solidFill>
                  <a:srgbClr val="0000FF"/>
                </a:solidFill>
                <a:latin typeface="Monaco" pitchFamily="49"/>
                <a:ea typeface="Monaco" pitchFamily="49"/>
                <a:cs typeface="Monaco" pitchFamily="49"/>
              </a:endParaRP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eureka: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  instance: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    hostname: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Monaco" pitchFamily="49"/>
                  <a:ea typeface="Monaco" pitchFamily="49"/>
                  <a:cs typeface="Monaco" pitchFamily="49"/>
                </a:rPr>
                <a:t>localhost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  client: 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E0021"/>
                  </a:solidFill>
                  <a:latin typeface="Monaco" pitchFamily="49"/>
                  <a:ea typeface="Monaco" pitchFamily="49"/>
                  <a:cs typeface="Monaco" pitchFamily="49"/>
                </a:rPr>
                <a:t>#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7E0021"/>
                  </a:solidFill>
                  <a:latin typeface="Monaco" pitchFamily="49"/>
                  <a:ea typeface="Monaco" pitchFamily="49"/>
                  <a:cs typeface="Monaco" pitchFamily="49"/>
                </a:rPr>
                <a:t>Not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7E0021"/>
                  </a:solidFill>
                  <a:latin typeface="Monaco" pitchFamily="49"/>
                  <a:ea typeface="Monaco" pitchFamily="49"/>
                  <a:cs typeface="Monaco" pitchFamily="49"/>
                </a:rPr>
                <a:t> a client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    registerWithEureka: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Monaco" pitchFamily="49"/>
                  <a:ea typeface="Monaco" pitchFamily="49"/>
                  <a:cs typeface="Monaco" pitchFamily="49"/>
                </a:rPr>
                <a:t>false</a:t>
              </a:r>
            </a:p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00FF"/>
                  </a:solidFill>
                  <a:latin typeface="Monaco" pitchFamily="49"/>
                  <a:ea typeface="Monaco" pitchFamily="49"/>
                  <a:cs typeface="Monaco" pitchFamily="49"/>
                </a:rPr>
                <a:t>    fetchRegistry: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4D4D4D"/>
                  </a:solidFill>
                  <a:latin typeface="Monaco" pitchFamily="49"/>
                  <a:ea typeface="Monaco" pitchFamily="49"/>
                  <a:cs typeface="Monaco" pitchFamily="49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E2AA62-C12C-4DAA-945C-11608317376B}"/>
                </a:ext>
              </a:extLst>
            </p:cNvPr>
            <p:cNvSpPr txBox="1"/>
            <p:nvPr/>
          </p:nvSpPr>
          <p:spPr>
            <a:xfrm>
              <a:off x="7043760" y="806400"/>
              <a:ext cx="1842119" cy="3657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="ctr" anchorCtr="1" compatLnSpc="1">
              <a:spAutoFit/>
            </a:bodyPr>
            <a:lstStyle/>
            <a:p>
              <a:pPr marL="0" marR="0" lvl="0" indent="0" algn="ct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800" b="0" i="0" u="none" strike="noStrike" baseline="0">
                  <a:ln>
                    <a:noFill/>
                  </a:ln>
                  <a:solidFill>
                    <a:srgbClr val="800000"/>
                  </a:solidFill>
                  <a:latin typeface="Arial" pitchFamily="18"/>
                  <a:ea typeface="ＭＳ Ｐゴシック" pitchFamily="2"/>
                  <a:cs typeface="ＭＳ Ｐゴシック" pitchFamily="2"/>
                </a:rPr>
                <a:t>application.yml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03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Producer microservice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A886E-DCD5-4A17-8FB9-9770CE980733}"/>
              </a:ext>
            </a:extLst>
          </p:cNvPr>
          <p:cNvSpPr txBox="1"/>
          <p:nvPr/>
        </p:nvSpPr>
        <p:spPr>
          <a:xfrm>
            <a:off x="718403" y="1311965"/>
            <a:ext cx="7267680" cy="192023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@EnableDiscoveryClient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AccountsApplication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	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static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void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main(String[]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A3E3E"/>
                </a:solidFill>
                <a:latin typeface="Monaco" pitchFamily="49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		SpringApplication.run(Application.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,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A3E3E"/>
                </a:solidFill>
                <a:latin typeface="Monaco" pitchFamily="49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74D28-A728-4A4E-8F32-86F9D54D820B}"/>
              </a:ext>
            </a:extLst>
          </p:cNvPr>
          <p:cNvSpPr txBox="1"/>
          <p:nvPr/>
        </p:nvSpPr>
        <p:spPr>
          <a:xfrm>
            <a:off x="1750163" y="2699045"/>
            <a:ext cx="6955200" cy="189503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spring: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application: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    name: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accounts-microservice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eureka: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  client: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    serviceUrl: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      defaultZone: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http://localhost:8761/eureka/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E2286674-DE47-4D5B-B589-22954B8ACFFF}"/>
              </a:ext>
            </a:extLst>
          </p:cNvPr>
          <p:cNvSpPr/>
          <p:nvPr/>
        </p:nvSpPr>
        <p:spPr>
          <a:xfrm flipH="1">
            <a:off x="5995283" y="3114485"/>
            <a:ext cx="838080" cy="254880"/>
          </a:xfrm>
          <a:prstGeom prst="line">
            <a:avLst/>
          </a:prstGeom>
          <a:noFill/>
          <a:ln w="18000">
            <a:solidFill>
              <a:srgbClr val="FF3333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1D543-36F9-49A5-96D0-C1C08C9C5D8E}"/>
              </a:ext>
            </a:extLst>
          </p:cNvPr>
          <p:cNvSpPr txBox="1"/>
          <p:nvPr/>
        </p:nvSpPr>
        <p:spPr>
          <a:xfrm>
            <a:off x="6833363" y="2840165"/>
            <a:ext cx="166968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 name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2B601F5D-AA76-4CDD-8BCF-063A685B4530}"/>
              </a:ext>
            </a:extLst>
          </p:cNvPr>
          <p:cNvSpPr/>
          <p:nvPr/>
        </p:nvSpPr>
        <p:spPr>
          <a:xfrm flipH="1">
            <a:off x="5413522" y="3888125"/>
            <a:ext cx="1023481" cy="248760"/>
          </a:xfrm>
          <a:prstGeom prst="line">
            <a:avLst/>
          </a:prstGeom>
          <a:noFill/>
          <a:ln w="18000">
            <a:solidFill>
              <a:srgbClr val="FF3333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44C3A-A2AA-44FA-88EE-DCE46332089F}"/>
              </a:ext>
            </a:extLst>
          </p:cNvPr>
          <p:cNvSpPr txBox="1"/>
          <p:nvPr/>
        </p:nvSpPr>
        <p:spPr>
          <a:xfrm>
            <a:off x="6437003" y="3613805"/>
            <a:ext cx="2210040" cy="457200"/>
          </a:xfrm>
          <a:prstGeom prst="rect">
            <a:avLst/>
          </a:prstGeom>
          <a:solidFill>
            <a:srgbClr val="FFFFFF"/>
          </a:solidFill>
          <a:ln w="0">
            <a:solidFill>
              <a:srgbClr val="FF3333"/>
            </a:solidFill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3333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Eureka Server URL</a:t>
            </a:r>
          </a:p>
        </p:txBody>
      </p:sp>
    </p:spTree>
    <p:extLst>
      <p:ext uri="{BB962C8B-B14F-4D97-AF65-F5344CB8AC3E}">
        <p14:creationId xmlns:p14="http://schemas.microsoft.com/office/powerpoint/2010/main" val="301065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Consumer service</a:t>
            </a:r>
            <a:endParaRPr lang="e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C95DD-52B2-45D0-B7DA-433E9154C671}"/>
              </a:ext>
            </a:extLst>
          </p:cNvPr>
          <p:cNvSpPr txBox="1"/>
          <p:nvPr/>
        </p:nvSpPr>
        <p:spPr>
          <a:xfrm>
            <a:off x="690840" y="1163708"/>
            <a:ext cx="7762319" cy="374076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@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SpringBootApplication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@EnableDiscoveryClient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FrontEndApplication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0000"/>
              </a:solidFill>
              <a:latin typeface="Monaco" pitchFamily="49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	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static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void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main(String[]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A3E3E"/>
                </a:solidFill>
                <a:latin typeface="Monaco" pitchFamily="49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		SpringApplication.run(Application.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,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A3E3E"/>
                </a:solidFill>
                <a:latin typeface="Monaco" pitchFamily="49"/>
                <a:ea typeface="Monaco" pitchFamily="49"/>
                <a:cs typeface="Monaco" pitchFamily="49"/>
              </a:rPr>
              <a:t>args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	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0000"/>
              </a:solidFill>
              <a:latin typeface="Monaco" pitchFamily="49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// Will use this template to access the microservice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    //   Spring will enhance this to do service discovery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@Bean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RestTemplate restTemplate()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   r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eturn new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RestTemplate();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61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Consumer service</a:t>
            </a:r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25AC3-1D3D-42BE-905F-E00A26FF46E9}"/>
              </a:ext>
            </a:extLst>
          </p:cNvPr>
          <p:cNvSpPr txBox="1"/>
          <p:nvPr/>
        </p:nvSpPr>
        <p:spPr>
          <a:xfrm>
            <a:off x="868450" y="936219"/>
            <a:ext cx="7999200" cy="447876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@Service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RemoteAccountManager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implements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AccountService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Monaco" pitchFamily="49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    // Spring injects the “smart” service-aware template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    // defined on previous slide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    // It performs a load-balanced lookup (</a:t>
            </a:r>
            <a:r>
              <a:rPr lang="en-US" sz="1600" b="0" i="0" u="sng" strike="noStrike" baseline="0">
                <a:ln>
                  <a:noFill/>
                </a:ln>
                <a:solidFill>
                  <a:srgbClr val="3F7F5F"/>
                </a:solidFill>
                <a:uFillTx/>
                <a:latin typeface="Monaco" pitchFamily="50"/>
                <a:ea typeface="Monaco" pitchFamily="49"/>
                <a:cs typeface="Monaco" pitchFamily="49"/>
              </a:rPr>
              <a:t>see next slide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    @Autowired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RestTemplate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000000"/>
              </a:solidFill>
              <a:latin typeface="Monaco" pitchFamily="49"/>
              <a:ea typeface="Monaco" pitchFamily="49"/>
              <a:cs typeface="Monac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Account findAccount(String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A3E3E"/>
                </a:solidFill>
                <a:latin typeface="Monaco" pitchFamily="49"/>
                <a:ea typeface="Monaco" pitchFamily="49"/>
                <a:cs typeface="Monaco" pitchFamily="49"/>
              </a:rPr>
              <a:t>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F7F5F"/>
                </a:solidFill>
                <a:latin typeface="Monaco" pitchFamily="50"/>
                <a:ea typeface="Monaco" pitchFamily="49"/>
                <a:cs typeface="Monaco" pitchFamily="49"/>
              </a:rPr>
              <a:t>// Fetch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return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6A3E3E"/>
                </a:solidFill>
                <a:latin typeface="Monaco" pitchFamily="49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.getForObject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       (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2A00FF"/>
                </a:solidFill>
                <a:latin typeface="Monaco" pitchFamily="49"/>
                <a:ea typeface="Monaco" pitchFamily="49"/>
                <a:cs typeface="Monaco" pitchFamily="49"/>
              </a:rPr>
              <a:t>"http://accounts-microservice/accounts/{id}"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                                 Account.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class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,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id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0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Conditional creation of bean</a:t>
            </a:r>
            <a:endParaRPr lang="e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E2D299-5B3E-4857-8FF9-558AE47B9EAC}"/>
              </a:ext>
            </a:extLst>
          </p:cNvPr>
          <p:cNvSpPr txBox="1">
            <a:spLocks/>
          </p:cNvSpPr>
          <p:nvPr/>
        </p:nvSpPr>
        <p:spPr>
          <a:xfrm>
            <a:off x="457200" y="927320"/>
            <a:ext cx="8229600" cy="407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Create using @</a:t>
            </a:r>
            <a:r>
              <a:rPr lang="en-US" sz="2000" dirty="0" err="1"/>
              <a:t>LoadBalanced</a:t>
            </a:r>
            <a:r>
              <a:rPr lang="en-US" sz="2000" dirty="0"/>
              <a:t> – an @Qualifier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Spring enhances it to do service lookup &amp; load-balancing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endParaRPr lang="en-US" sz="2000" dirty="0">
              <a:solidFill>
                <a:srgbClr val="4D4D4D"/>
              </a:solidFill>
              <a:latin typeface="Arial" pitchFamily="18"/>
              <a:ea typeface="ＭＳ Ｐゴシック" pitchFamily="2"/>
            </a:endParaRPr>
          </a:p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Inject using same qualifier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If there are multiple </a:t>
            </a:r>
            <a:r>
              <a:rPr lang="en-US" sz="2000" dirty="0" err="1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RestTemplates</a:t>
            </a: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 you get the right one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Can be used to access multiple microservices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8D52D-D002-4DC5-852E-BC1595D1FACE}"/>
              </a:ext>
            </a:extLst>
          </p:cNvPr>
          <p:cNvSpPr txBox="1"/>
          <p:nvPr/>
        </p:nvSpPr>
        <p:spPr>
          <a:xfrm>
            <a:off x="641192" y="1699020"/>
            <a:ext cx="7762319" cy="1063799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@Bean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public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RestTemplate restTemplate()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    r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7F0055"/>
                </a:solidFill>
                <a:latin typeface="Monaco" pitchFamily="49"/>
                <a:ea typeface="Monaco" pitchFamily="49"/>
                <a:cs typeface="Monaco" pitchFamily="49"/>
              </a:rPr>
              <a:t>eturn new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RestTemplate();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6FE76-5729-461B-BFCB-8B2C79E9FBB3}"/>
              </a:ext>
            </a:extLst>
          </p:cNvPr>
          <p:cNvSpPr txBox="1"/>
          <p:nvPr/>
        </p:nvSpPr>
        <p:spPr>
          <a:xfrm>
            <a:off x="641192" y="3992720"/>
            <a:ext cx="7824960" cy="1005840"/>
          </a:xfrm>
          <a:prstGeom prst="rect">
            <a:avLst/>
          </a:prstGeom>
          <a:solidFill>
            <a:srgbClr val="FFFFCC"/>
          </a:solidFill>
          <a:ln w="0">
            <a:solidFill>
              <a:srgbClr val="808080"/>
            </a:solidFill>
            <a:prstDash val="solid"/>
          </a:ln>
          <a:effectLst>
            <a:outerShdw dist="50912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  @Autowired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646464"/>
                </a:solidFill>
                <a:latin typeface="Monaco" pitchFamily="49"/>
                <a:ea typeface="Monaco" pitchFamily="49"/>
                <a:cs typeface="Monaco" pitchFamily="49"/>
              </a:rPr>
              <a:t>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@LoadBalanced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  RestTemplate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3333FF"/>
                </a:solidFill>
                <a:latin typeface="Monaco" pitchFamily="49"/>
                <a:ea typeface="Monaco" pitchFamily="49"/>
                <a:cs typeface="Monaco" pitchFamily="49"/>
              </a:rPr>
              <a:t>restTemplate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Monaco" pitchFamily="49"/>
                <a:ea typeface="Monaco" pitchFamily="49"/>
                <a:cs typeface="Monaco" pitchFamily="49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97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Monolithic application view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96F8DC1-8E65-4425-B6D1-D705B3D7FEEE}"/>
              </a:ext>
            </a:extLst>
          </p:cNvPr>
          <p:cNvSpPr txBox="1">
            <a:spLocks/>
          </p:cNvSpPr>
          <p:nvPr/>
        </p:nvSpPr>
        <p:spPr>
          <a:xfrm>
            <a:off x="586409" y="797220"/>
            <a:ext cx="8229600" cy="877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Using a “monolith” architecture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All-in-One application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AA19FC-C463-4D00-ACCB-65901391DEB1}"/>
              </a:ext>
            </a:extLst>
          </p:cNvPr>
          <p:cNvSpPr/>
          <p:nvPr/>
        </p:nvSpPr>
        <p:spPr>
          <a:xfrm>
            <a:off x="3702569" y="1756244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DA6F59-C5FE-4D5F-8353-154D34A85A29}"/>
              </a:ext>
            </a:extLst>
          </p:cNvPr>
          <p:cNvSpPr/>
          <p:nvPr/>
        </p:nvSpPr>
        <p:spPr>
          <a:xfrm>
            <a:off x="5241209" y="1756244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Mobile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076604-E0ED-4D90-8BE7-0E526F79596A}"/>
              </a:ext>
            </a:extLst>
          </p:cNvPr>
          <p:cNvSpPr/>
          <p:nvPr/>
        </p:nvSpPr>
        <p:spPr>
          <a:xfrm>
            <a:off x="4321048" y="4206404"/>
            <a:ext cx="1371599" cy="658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5D8D7-EA23-4D22-84AD-F3CC0C692196}"/>
              </a:ext>
            </a:extLst>
          </p:cNvPr>
          <p:cNvSpPr/>
          <p:nvPr/>
        </p:nvSpPr>
        <p:spPr>
          <a:xfrm>
            <a:off x="3315209" y="2944963"/>
            <a:ext cx="3291839" cy="731519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Shopping Application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Store, Config, Cart...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49979C9-15F0-402E-BCB4-361B4CE05842}"/>
              </a:ext>
            </a:extLst>
          </p:cNvPr>
          <p:cNvSpPr/>
          <p:nvPr/>
        </p:nvSpPr>
        <p:spPr>
          <a:xfrm>
            <a:off x="4241129" y="2304884"/>
            <a:ext cx="0" cy="6400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1815B83-EC96-4113-A8AC-62FE1DF02B63}"/>
              </a:ext>
            </a:extLst>
          </p:cNvPr>
          <p:cNvSpPr/>
          <p:nvPr/>
        </p:nvSpPr>
        <p:spPr>
          <a:xfrm>
            <a:off x="5753849" y="2304884"/>
            <a:ext cx="0" cy="6400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ADBDFD38-D3F2-4AE7-8AA5-6A6F6D874C8D}"/>
              </a:ext>
            </a:extLst>
          </p:cNvPr>
          <p:cNvSpPr/>
          <p:nvPr/>
        </p:nvSpPr>
        <p:spPr>
          <a:xfrm>
            <a:off x="4992449" y="3671804"/>
            <a:ext cx="0" cy="4600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D65D1-BB3F-466B-AB0E-102EBA9D52E6}"/>
              </a:ext>
            </a:extLst>
          </p:cNvPr>
          <p:cNvSpPr txBox="1"/>
          <p:nvPr/>
        </p:nvSpPr>
        <p:spPr>
          <a:xfrm>
            <a:off x="1757848" y="1848763"/>
            <a:ext cx="7642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Client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EB1867FA-7215-425A-9386-D71BEF110468}"/>
              </a:ext>
            </a:extLst>
          </p:cNvPr>
          <p:cNvSpPr/>
          <p:nvPr/>
        </p:nvSpPr>
        <p:spPr>
          <a:xfrm>
            <a:off x="1760729" y="2579203"/>
            <a:ext cx="621792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44F88-2C6F-487C-9EF1-4FC651E8AFDF}"/>
              </a:ext>
            </a:extLst>
          </p:cNvPr>
          <p:cNvSpPr txBox="1"/>
          <p:nvPr/>
        </p:nvSpPr>
        <p:spPr>
          <a:xfrm>
            <a:off x="1669289" y="2872964"/>
            <a:ext cx="854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0446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Microservices view</a:t>
            </a:r>
            <a:endParaRPr lang="e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DBFD70-5148-4C04-B9EC-5F245A790588}"/>
              </a:ext>
            </a:extLst>
          </p:cNvPr>
          <p:cNvSpPr txBox="1">
            <a:spLocks/>
          </p:cNvSpPr>
          <p:nvPr/>
        </p:nvSpPr>
        <p:spPr>
          <a:xfrm>
            <a:off x="357809" y="746911"/>
            <a:ext cx="8229600" cy="407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>
              <a:buClr>
                <a:srgbClr val="33928A"/>
              </a:buClr>
              <a:buFont typeface="Arial" pitchFamily="34"/>
              <a:buChar char="•"/>
            </a:pPr>
            <a:r>
              <a:rPr lang="en-US" sz="2000" dirty="0"/>
              <a:t>Main application divided into a set of sub-applications</a:t>
            </a:r>
          </a:p>
          <a:p>
            <a:pPr lvl="1">
              <a:spcBef>
                <a:spcPts val="598"/>
              </a:spcBef>
              <a:buClr>
                <a:srgbClr val="33928A"/>
              </a:buClr>
              <a:buFont typeface="Arial" pitchFamily="34"/>
              <a:buChar char="–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dirty="0">
                <a:solidFill>
                  <a:srgbClr val="4D4D4D"/>
                </a:solidFill>
                <a:latin typeface="Arial" pitchFamily="18"/>
                <a:ea typeface="ＭＳ Ｐゴシック" pitchFamily="2"/>
              </a:rPr>
              <a:t>Called microservices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DB9DE6-AEBA-44ED-ABEC-D4ED775E1650}"/>
              </a:ext>
            </a:extLst>
          </p:cNvPr>
          <p:cNvSpPr/>
          <p:nvPr/>
        </p:nvSpPr>
        <p:spPr>
          <a:xfrm>
            <a:off x="1748848" y="4494151"/>
            <a:ext cx="1232640" cy="559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FF99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StoreDB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F52675-17F8-42A2-8427-BD98C3ACA497}"/>
              </a:ext>
            </a:extLst>
          </p:cNvPr>
          <p:cNvSpPr/>
          <p:nvPr/>
        </p:nvSpPr>
        <p:spPr>
          <a:xfrm>
            <a:off x="3727408" y="4494151"/>
            <a:ext cx="1371599" cy="559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00FFF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ProductsDB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37FC01-FA07-4984-9FD7-D61D79B85EDA}"/>
              </a:ext>
            </a:extLst>
          </p:cNvPr>
          <p:cNvSpPr/>
          <p:nvPr/>
        </p:nvSpPr>
        <p:spPr>
          <a:xfrm>
            <a:off x="5739089" y="4494151"/>
            <a:ext cx="1188719" cy="5601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FF66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830A7-536E-49B7-BFB1-40291173D26A}"/>
              </a:ext>
            </a:extLst>
          </p:cNvPr>
          <p:cNvSpPr/>
          <p:nvPr/>
        </p:nvSpPr>
        <p:spPr>
          <a:xfrm>
            <a:off x="1568848" y="2846071"/>
            <a:ext cx="5525280" cy="475560"/>
          </a:xfrm>
          <a:prstGeom prst="rect">
            <a:avLst/>
          </a:prstGeom>
          <a:solidFill>
            <a:srgbClr val="FF808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API Gateway(s)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0FB82FC-D980-43F1-80C9-F942B6115850}"/>
              </a:ext>
            </a:extLst>
          </p:cNvPr>
          <p:cNvSpPr/>
          <p:nvPr/>
        </p:nvSpPr>
        <p:spPr>
          <a:xfrm flipH="1">
            <a:off x="4403489" y="3321631"/>
            <a:ext cx="10440" cy="3524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7180598-F371-4A0D-9398-0CABB20854BF}"/>
              </a:ext>
            </a:extLst>
          </p:cNvPr>
          <p:cNvSpPr/>
          <p:nvPr/>
        </p:nvSpPr>
        <p:spPr>
          <a:xfrm>
            <a:off x="6315809" y="3321631"/>
            <a:ext cx="7920" cy="3474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CEA5731-0AE2-4EC0-8124-987E857039FF}"/>
              </a:ext>
            </a:extLst>
          </p:cNvPr>
          <p:cNvSpPr/>
          <p:nvPr/>
        </p:nvSpPr>
        <p:spPr>
          <a:xfrm>
            <a:off x="4403489" y="4143871"/>
            <a:ext cx="0" cy="350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9C4F1BD-F01D-431B-8800-909C0755BD0F}"/>
              </a:ext>
            </a:extLst>
          </p:cNvPr>
          <p:cNvSpPr/>
          <p:nvPr/>
        </p:nvSpPr>
        <p:spPr>
          <a:xfrm>
            <a:off x="6323729" y="4138471"/>
            <a:ext cx="0" cy="355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FCDA1238-7EE5-4321-9745-2BC14126E6B3}"/>
              </a:ext>
            </a:extLst>
          </p:cNvPr>
          <p:cNvSpPr/>
          <p:nvPr/>
        </p:nvSpPr>
        <p:spPr>
          <a:xfrm>
            <a:off x="2372369" y="4158271"/>
            <a:ext cx="0" cy="33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08B0D-D2A5-4C69-8A52-303C68F9DCEC}"/>
              </a:ext>
            </a:extLst>
          </p:cNvPr>
          <p:cNvSpPr/>
          <p:nvPr/>
        </p:nvSpPr>
        <p:spPr>
          <a:xfrm>
            <a:off x="3618329" y="3674071"/>
            <a:ext cx="1520280" cy="469800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Catalog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76585-38CF-45AB-B116-9ABC093BF078}"/>
              </a:ext>
            </a:extLst>
          </p:cNvPr>
          <p:cNvSpPr/>
          <p:nvPr/>
        </p:nvSpPr>
        <p:spPr>
          <a:xfrm>
            <a:off x="5536769" y="3669031"/>
            <a:ext cx="1519200" cy="469440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930EC-ADCA-467C-AA14-E4E9934CD2D4}"/>
              </a:ext>
            </a:extLst>
          </p:cNvPr>
          <p:cNvSpPr/>
          <p:nvPr/>
        </p:nvSpPr>
        <p:spPr>
          <a:xfrm>
            <a:off x="1617449" y="3669031"/>
            <a:ext cx="1565640" cy="489240"/>
          </a:xfrm>
          <a:prstGeom prst="rect">
            <a:avLst/>
          </a:prstGeom>
          <a:solidFill>
            <a:srgbClr val="FFD32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Store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D4F03E-A2DD-4FDF-BB53-E17737250183}"/>
              </a:ext>
            </a:extLst>
          </p:cNvPr>
          <p:cNvSpPr/>
          <p:nvPr/>
        </p:nvSpPr>
        <p:spPr>
          <a:xfrm>
            <a:off x="2645969" y="1840231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Web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BBFB9BF-74DF-4245-BC94-621AFD55FB7F}"/>
              </a:ext>
            </a:extLst>
          </p:cNvPr>
          <p:cNvSpPr/>
          <p:nvPr/>
        </p:nvSpPr>
        <p:spPr>
          <a:xfrm>
            <a:off x="4976609" y="1840231"/>
            <a:ext cx="1005840" cy="54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Mobile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A851DFDA-E1CE-4554-89E9-D6AFDE01C258}"/>
              </a:ext>
            </a:extLst>
          </p:cNvPr>
          <p:cNvSpPr/>
          <p:nvPr/>
        </p:nvSpPr>
        <p:spPr>
          <a:xfrm>
            <a:off x="3176609" y="2388871"/>
            <a:ext cx="0" cy="457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B43075E3-E632-4979-90BF-1E8E9D3A0AD5}"/>
              </a:ext>
            </a:extLst>
          </p:cNvPr>
          <p:cNvSpPr/>
          <p:nvPr/>
        </p:nvSpPr>
        <p:spPr>
          <a:xfrm>
            <a:off x="5462609" y="2388871"/>
            <a:ext cx="0" cy="457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B97AA41-92C3-496C-AB4C-BE5737738E2B}"/>
              </a:ext>
            </a:extLst>
          </p:cNvPr>
          <p:cNvSpPr/>
          <p:nvPr/>
        </p:nvSpPr>
        <p:spPr>
          <a:xfrm>
            <a:off x="654449" y="2571750"/>
            <a:ext cx="6858000" cy="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97000" sp="197000"/>
            </a:custDash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E19BDD-20E6-42F1-B19E-B09BD166E840}"/>
              </a:ext>
            </a:extLst>
          </p:cNvPr>
          <p:cNvSpPr txBox="1"/>
          <p:nvPr/>
        </p:nvSpPr>
        <p:spPr>
          <a:xfrm>
            <a:off x="288689" y="1932751"/>
            <a:ext cx="764280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22E499-B096-4733-B280-710566EC5E54}"/>
              </a:ext>
            </a:extLst>
          </p:cNvPr>
          <p:cNvSpPr txBox="1"/>
          <p:nvPr/>
        </p:nvSpPr>
        <p:spPr>
          <a:xfrm>
            <a:off x="258809" y="2847151"/>
            <a:ext cx="854279" cy="364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2EB996F4-5C7B-463F-B583-DE418FFC56EC}"/>
              </a:ext>
            </a:extLst>
          </p:cNvPr>
          <p:cNvSpPr/>
          <p:nvPr/>
        </p:nvSpPr>
        <p:spPr>
          <a:xfrm flipH="1">
            <a:off x="2387489" y="3321631"/>
            <a:ext cx="10440" cy="3524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B5A6455D-5AE5-4CBE-9B71-1B377A93B35A}"/>
              </a:ext>
            </a:extLst>
          </p:cNvPr>
          <p:cNvSpPr/>
          <p:nvPr/>
        </p:nvSpPr>
        <p:spPr>
          <a:xfrm>
            <a:off x="3183088" y="3943351"/>
            <a:ext cx="4352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C4E0C97F-6D24-4FFB-8F55-5BA8E61E045B}"/>
              </a:ext>
            </a:extLst>
          </p:cNvPr>
          <p:cNvSpPr/>
          <p:nvPr/>
        </p:nvSpPr>
        <p:spPr>
          <a:xfrm>
            <a:off x="5127449" y="3943351"/>
            <a:ext cx="43523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1EDBB1-3B83-4584-A23B-E67958358CD3}"/>
              </a:ext>
            </a:extLst>
          </p:cNvPr>
          <p:cNvSpPr/>
          <p:nvPr/>
        </p:nvSpPr>
        <p:spPr>
          <a:xfrm>
            <a:off x="7224449" y="2754631"/>
            <a:ext cx="365760" cy="19562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36000">
            <a:solidFill>
              <a:srgbClr val="808080"/>
            </a:solidFill>
            <a:prstDash val="solid"/>
          </a:ln>
        </p:spPr>
        <p:txBody>
          <a:bodyPr vert="horz" wrap="none" lIns="108000" tIns="63000" rIns="108000" bIns="63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62DE-0A0A-469D-8C7A-E87A65C9ED16}"/>
              </a:ext>
            </a:extLst>
          </p:cNvPr>
          <p:cNvSpPr txBox="1"/>
          <p:nvPr/>
        </p:nvSpPr>
        <p:spPr>
          <a:xfrm>
            <a:off x="7462769" y="3395791"/>
            <a:ext cx="1255320" cy="70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Shopping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636FA1-84CA-4099-99CB-8AA762D51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7209" y="4494151"/>
            <a:ext cx="9576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EBE4B5-2B8A-4299-8DCD-AFE0C51EAD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052369" y="4710871"/>
            <a:ext cx="900000" cy="3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1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Two key features of Microservices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63500"/>
            <a:ext cx="8229600" cy="280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Loose coupling 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Effect of the change is isolated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Hence can change independently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Tight cohesion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Deals with single view of the data</a:t>
            </a:r>
          </a:p>
          <a:p>
            <a:pPr marL="342900" lvl="0" indent="-342900">
              <a:buClr>
                <a:srgbClr val="33928A"/>
              </a:buClr>
              <a:buFontTx/>
              <a:buChar char="-"/>
            </a:pPr>
            <a:r>
              <a:rPr lang="en-US" sz="2000" dirty="0"/>
              <a:t>Code performs a single well defined task</a:t>
            </a:r>
          </a:p>
        </p:txBody>
      </p:sp>
    </p:spTree>
    <p:extLst>
      <p:ext uri="{BB962C8B-B14F-4D97-AF65-F5344CB8AC3E}">
        <p14:creationId xmlns:p14="http://schemas.microsoft.com/office/powerpoint/2010/main" val="380985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Microservices advantages</a:t>
            </a:r>
            <a:endParaRPr lang="e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184AA21-57D2-44D2-B24A-92EB479865E1}"/>
              </a:ext>
            </a:extLst>
          </p:cNvPr>
          <p:cNvSpPr txBox="1">
            <a:spLocks/>
          </p:cNvSpPr>
          <p:nvPr/>
        </p:nvSpPr>
        <p:spPr>
          <a:xfrm>
            <a:off x="457200" y="1073439"/>
            <a:ext cx="8229600" cy="3570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Smaller code base is easy to maintain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Easy to scale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Scale individual component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Technology diversity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Mix libraries, frameworks, data storage, languages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Fault Isolation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Component failure should not bring whole system down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Better support for smaller, parallel teams</a:t>
            </a:r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Independent deployment</a:t>
            </a:r>
          </a:p>
        </p:txBody>
      </p:sp>
    </p:spTree>
    <p:extLst>
      <p:ext uri="{BB962C8B-B14F-4D97-AF65-F5344CB8AC3E}">
        <p14:creationId xmlns:p14="http://schemas.microsoft.com/office/powerpoint/2010/main" val="11515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2 components of Microservices</a:t>
            </a:r>
            <a:endParaRPr lang="e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4ADB7F4-5A54-4182-80FD-FE017B2D1229}"/>
              </a:ext>
            </a:extLst>
          </p:cNvPr>
          <p:cNvSpPr txBox="1">
            <a:spLocks/>
          </p:cNvSpPr>
          <p:nvPr/>
        </p:nvSpPr>
        <p:spPr>
          <a:xfrm>
            <a:off x="457200" y="1073439"/>
            <a:ext cx="8229600" cy="26468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30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24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BD100"/>
              </a:buClr>
              <a:buSzPct val="100000"/>
              <a:buFont typeface="Varela Round"/>
              <a:buChar char="×"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46973"/>
              </a:buClr>
              <a:buSzPct val="100000"/>
              <a:buFont typeface="Varela Round"/>
              <a:buNone/>
              <a:defRPr sz="1800" b="0" i="0" u="none" strike="noStrike" cap="none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lvl="0">
              <a:buClr>
                <a:srgbClr val="33928A"/>
              </a:buClr>
              <a:buNone/>
            </a:pPr>
            <a:r>
              <a:rPr lang="en-US" sz="2000" dirty="0"/>
              <a:t>Microservices is an ecosystem of several components and out-of-the-box services working together </a:t>
            </a:r>
          </a:p>
          <a:p>
            <a:pPr lvl="0">
              <a:buClr>
                <a:srgbClr val="33928A"/>
              </a:buClr>
              <a:buNone/>
            </a:pPr>
            <a:endParaRPr lang="en-US" sz="2000" dirty="0"/>
          </a:p>
          <a:p>
            <a:pPr lvl="0">
              <a:buClr>
                <a:srgbClr val="33928A"/>
              </a:buClr>
              <a:buNone/>
            </a:pPr>
            <a:r>
              <a:rPr lang="en-US" sz="2000" dirty="0"/>
              <a:t>Two of the basic components in an Spring based microservices development world are:</a:t>
            </a:r>
          </a:p>
          <a:p>
            <a:pPr marL="457200" lvl="0" indent="-457200">
              <a:buClr>
                <a:srgbClr val="33928A"/>
              </a:buClr>
              <a:buAutoNum type="arabicParenR"/>
            </a:pPr>
            <a:r>
              <a:rPr lang="en-US" sz="2000" dirty="0"/>
              <a:t>Service discovery</a:t>
            </a:r>
          </a:p>
          <a:p>
            <a:pPr marL="457200" lvl="0" indent="-457200">
              <a:buClr>
                <a:srgbClr val="33928A"/>
              </a:buClr>
              <a:buAutoNum type="arabicParenR"/>
            </a:pPr>
            <a:r>
              <a:rPr lang="en-US" sz="2000" dirty="0"/>
              <a:t>Client side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94022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Spring cloud ecosystem</a:t>
            </a:r>
            <a:endParaRPr lang="e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73974-CD23-4EC1-8282-A94221E0557B}"/>
              </a:ext>
            </a:extLst>
          </p:cNvPr>
          <p:cNvSpPr/>
          <p:nvPr/>
        </p:nvSpPr>
        <p:spPr>
          <a:xfrm>
            <a:off x="274320" y="980483"/>
            <a:ext cx="8595360" cy="548640"/>
          </a:xfrm>
          <a:prstGeom prst="rect">
            <a:avLst/>
          </a:prstGeom>
          <a:gradFill>
            <a:gsLst>
              <a:gs pos="0">
                <a:srgbClr val="3399FF"/>
              </a:gs>
              <a:gs pos="100000">
                <a:srgbClr val="006699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 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452AD-DCE7-454B-AC5B-5C826A59486B}"/>
              </a:ext>
            </a:extLst>
          </p:cNvPr>
          <p:cNvSpPr/>
          <p:nvPr/>
        </p:nvSpPr>
        <p:spPr>
          <a:xfrm>
            <a:off x="2035800" y="1714883"/>
            <a:ext cx="1582560" cy="640080"/>
          </a:xfrm>
          <a:prstGeom prst="rect">
            <a:avLst/>
          </a:prstGeom>
          <a:gradFill>
            <a:gsLst>
              <a:gs pos="0">
                <a:srgbClr val="99FFFF"/>
              </a:gs>
              <a:gs pos="100000">
                <a:srgbClr val="00CCCC"/>
              </a:gs>
            </a:gsLst>
            <a:path path="circle">
              <a:fillToRect l="100000" b="100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Config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39056D-6C51-46FC-B512-31626A33308E}"/>
              </a:ext>
            </a:extLst>
          </p:cNvPr>
          <p:cNvSpPr/>
          <p:nvPr/>
        </p:nvSpPr>
        <p:spPr>
          <a:xfrm>
            <a:off x="3771720" y="1714883"/>
            <a:ext cx="1582560" cy="640080"/>
          </a:xfrm>
          <a:prstGeom prst="rect">
            <a:avLst/>
          </a:prstGeom>
          <a:gradFill>
            <a:gsLst>
              <a:gs pos="0">
                <a:srgbClr val="9999FF"/>
              </a:gs>
              <a:gs pos="100000">
                <a:srgbClr val="CCCCFF"/>
              </a:gs>
            </a:gsLst>
            <a:path path="circle">
              <a:fillToRect l="50000" t="85000" r="50000" b="15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Netflix 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D2638A-6B53-4147-80C5-564F3E03E5D4}"/>
              </a:ext>
            </a:extLst>
          </p:cNvPr>
          <p:cNvSpPr/>
          <p:nvPr/>
        </p:nvSpPr>
        <p:spPr>
          <a:xfrm>
            <a:off x="2035800" y="2554404"/>
            <a:ext cx="1582560" cy="640080"/>
          </a:xfrm>
          <a:prstGeom prst="rect">
            <a:avLst/>
          </a:prstGeom>
          <a:gradFill>
            <a:gsLst>
              <a:gs pos="0">
                <a:srgbClr val="99FFFF"/>
              </a:gs>
              <a:gs pos="100000">
                <a:srgbClr val="00CCCC"/>
              </a:gs>
            </a:gsLst>
            <a:path path="circle">
              <a:fillToRect l="100000" b="100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Bus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32BBC-AB9A-4FC6-86D6-9E26A991E311}"/>
              </a:ext>
            </a:extLst>
          </p:cNvPr>
          <p:cNvSpPr/>
          <p:nvPr/>
        </p:nvSpPr>
        <p:spPr>
          <a:xfrm>
            <a:off x="3771720" y="2554404"/>
            <a:ext cx="1582560" cy="640080"/>
          </a:xfrm>
          <a:prstGeom prst="rect">
            <a:avLst/>
          </a:prstGeom>
          <a:gradFill>
            <a:gsLst>
              <a:gs pos="0">
                <a:srgbClr val="9999FF"/>
              </a:gs>
              <a:gs pos="100000">
                <a:srgbClr val="CCCCFF"/>
              </a:gs>
            </a:gsLst>
            <a:path path="circle">
              <a:fillToRect l="50000" t="85000" r="50000" b="15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Consul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2C9090-8506-4FBA-8937-7B4F88FB2B33}"/>
              </a:ext>
            </a:extLst>
          </p:cNvPr>
          <p:cNvSpPr/>
          <p:nvPr/>
        </p:nvSpPr>
        <p:spPr>
          <a:xfrm>
            <a:off x="5508360" y="1714883"/>
            <a:ext cx="1582560" cy="640080"/>
          </a:xfrm>
          <a:prstGeom prst="rect">
            <a:avLst/>
          </a:prstGeom>
          <a:gradFill>
            <a:gsLst>
              <a:gs pos="0">
                <a:srgbClr val="99FF33"/>
              </a:gs>
              <a:gs pos="100000">
                <a:srgbClr val="66CC00">
                  <a:alpha val="85000"/>
                </a:srgbClr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Security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4AF4BE-0537-449D-AA3B-54322CCBFCB9}"/>
              </a:ext>
            </a:extLst>
          </p:cNvPr>
          <p:cNvSpPr/>
          <p:nvPr/>
        </p:nvSpPr>
        <p:spPr>
          <a:xfrm>
            <a:off x="7266960" y="1714883"/>
            <a:ext cx="1582560" cy="64008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BEBD"/>
              </a:gs>
            </a:gsLst>
            <a:lin ang="54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 Flow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30D1F-F488-4880-9F3C-B9EAD8A14350}"/>
              </a:ext>
            </a:extLst>
          </p:cNvPr>
          <p:cNvSpPr/>
          <p:nvPr/>
        </p:nvSpPr>
        <p:spPr>
          <a:xfrm>
            <a:off x="299520" y="1726404"/>
            <a:ext cx="1574639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CFF00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Connectors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795782-1195-486A-9E55-F69FAD60F917}"/>
              </a:ext>
            </a:extLst>
          </p:cNvPr>
          <p:cNvSpPr/>
          <p:nvPr/>
        </p:nvSpPr>
        <p:spPr>
          <a:xfrm>
            <a:off x="299520" y="2554404"/>
            <a:ext cx="1574639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CFF00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Cloud Foundry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95AE0A-4712-4B5B-899F-1D3CAA000892}"/>
              </a:ext>
            </a:extLst>
          </p:cNvPr>
          <p:cNvSpPr/>
          <p:nvPr/>
        </p:nvSpPr>
        <p:spPr>
          <a:xfrm>
            <a:off x="7266960" y="2554404"/>
            <a:ext cx="1582560" cy="640080"/>
          </a:xfrm>
          <a:prstGeom prst="rect">
            <a:avLst/>
          </a:prstGeom>
          <a:gradFill>
            <a:gsLst>
              <a:gs pos="0">
                <a:srgbClr val="FFE5E5"/>
              </a:gs>
              <a:gs pos="100000">
                <a:srgbClr val="FFBEBD"/>
              </a:gs>
            </a:gsLst>
            <a:lin ang="540000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Modules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85D5FC-D4BA-4C38-8EFD-BB80BADF7E9A}"/>
              </a:ext>
            </a:extLst>
          </p:cNvPr>
          <p:cNvSpPr/>
          <p:nvPr/>
        </p:nvSpPr>
        <p:spPr>
          <a:xfrm>
            <a:off x="5508360" y="2554404"/>
            <a:ext cx="1582560" cy="640080"/>
          </a:xfrm>
          <a:prstGeom prst="rect">
            <a:avLst/>
          </a:prstGeom>
          <a:gradFill>
            <a:gsLst>
              <a:gs pos="0">
                <a:srgbClr val="99FF33"/>
              </a:gs>
              <a:gs pos="100000">
                <a:srgbClr val="66CC00">
                  <a:alpha val="85000"/>
                </a:srgbClr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38D544-9737-45EF-98EC-C1CB99D3FCBA}"/>
              </a:ext>
            </a:extLst>
          </p:cNvPr>
          <p:cNvSpPr txBox="1"/>
          <p:nvPr/>
        </p:nvSpPr>
        <p:spPr>
          <a:xfrm>
            <a:off x="257760" y="4356564"/>
            <a:ext cx="126108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IaaS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Integration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03B37-67A9-40C6-AB45-D444061666A5}"/>
              </a:ext>
            </a:extLst>
          </p:cNvPr>
          <p:cNvSpPr txBox="1"/>
          <p:nvPr/>
        </p:nvSpPr>
        <p:spPr>
          <a:xfrm>
            <a:off x="1806120" y="4356564"/>
            <a:ext cx="178236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Dynamic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Reconfiguration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9C109C-F258-44AF-BF14-EB19E5F58D1E}"/>
              </a:ext>
            </a:extLst>
          </p:cNvPr>
          <p:cNvSpPr txBox="1"/>
          <p:nvPr/>
        </p:nvSpPr>
        <p:spPr>
          <a:xfrm>
            <a:off x="3534480" y="4356564"/>
            <a:ext cx="194688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1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1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  <a:br>
              <a:rPr lang="en-US" sz="1800" b="1" i="1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1" i="1" u="none" strike="noStrike" baseline="0">
                <a:ln>
                  <a:noFill/>
                </a:ln>
                <a:solidFill>
                  <a:srgbClr val="C5000B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Infrastructure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D8EDBA-61FE-4498-9841-3ADA8C6875FB}"/>
              </a:ext>
            </a:extLst>
          </p:cNvPr>
          <p:cNvSpPr txBox="1"/>
          <p:nvPr/>
        </p:nvSpPr>
        <p:spPr>
          <a:xfrm>
            <a:off x="5420160" y="4356564"/>
            <a:ext cx="154296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Utilities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F0DD1-055E-4D03-9D1B-0805D46B1654}"/>
              </a:ext>
            </a:extLst>
          </p:cNvPr>
          <p:cNvSpPr txBox="1"/>
          <p:nvPr/>
        </p:nvSpPr>
        <p:spPr>
          <a:xfrm>
            <a:off x="7395840" y="4356564"/>
            <a:ext cx="11088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Data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00786E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Ingestion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1" u="none" strike="noStrike" baseline="0">
              <a:ln>
                <a:noFill/>
              </a:ln>
              <a:solidFill>
                <a:srgbClr val="00786E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737FDC-8BEA-4DBB-BA71-9D8E7FFD58A9}"/>
              </a:ext>
            </a:extLst>
          </p:cNvPr>
          <p:cNvSpPr/>
          <p:nvPr/>
        </p:nvSpPr>
        <p:spPr>
          <a:xfrm>
            <a:off x="299520" y="3382404"/>
            <a:ext cx="1574639" cy="64008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CCFF00"/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AWS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B94EC7-3AC8-4BC4-AAA2-6E43448213D5}"/>
              </a:ext>
            </a:extLst>
          </p:cNvPr>
          <p:cNvSpPr/>
          <p:nvPr/>
        </p:nvSpPr>
        <p:spPr>
          <a:xfrm>
            <a:off x="3771720" y="3382404"/>
            <a:ext cx="1582560" cy="640080"/>
          </a:xfrm>
          <a:prstGeom prst="rect">
            <a:avLst/>
          </a:prstGeom>
          <a:gradFill>
            <a:gsLst>
              <a:gs pos="0">
                <a:srgbClr val="9999FF"/>
              </a:gs>
              <a:gs pos="100000">
                <a:srgbClr val="CCCCFF"/>
              </a:gs>
            </a:gsLst>
            <a:path path="circle">
              <a:fillToRect l="50000" t="85000" r="50000" b="15000"/>
            </a:path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Cluster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CEF959-31BB-4C22-8632-3DC52AC6FD66}"/>
              </a:ext>
            </a:extLst>
          </p:cNvPr>
          <p:cNvSpPr/>
          <p:nvPr/>
        </p:nvSpPr>
        <p:spPr>
          <a:xfrm>
            <a:off x="5508360" y="3382404"/>
            <a:ext cx="1582560" cy="640080"/>
          </a:xfrm>
          <a:prstGeom prst="rect">
            <a:avLst/>
          </a:prstGeom>
          <a:gradFill>
            <a:gsLst>
              <a:gs pos="0">
                <a:srgbClr val="99FF33"/>
              </a:gs>
              <a:gs pos="100000">
                <a:srgbClr val="66CC00">
                  <a:alpha val="85000"/>
                </a:srgbClr>
              </a:gs>
            </a:gsLst>
            <a:lin ang="0"/>
          </a:gra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Spring Cloud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75065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Need for service discovery</a:t>
            </a:r>
            <a:endParaRPr lang="e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B51D212-20BB-48B2-A017-094D5E5F80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3509" y="3869551"/>
            <a:ext cx="9576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4923E5-51C8-4DFF-ADB1-516CDB2A8733}"/>
              </a:ext>
            </a:extLst>
          </p:cNvPr>
          <p:cNvSpPr/>
          <p:nvPr/>
        </p:nvSpPr>
        <p:spPr>
          <a:xfrm>
            <a:off x="5787108" y="1329390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0A83C-4726-47E3-BF07-1ADAE4F66EDA}"/>
              </a:ext>
            </a:extLst>
          </p:cNvPr>
          <p:cNvSpPr/>
          <p:nvPr/>
        </p:nvSpPr>
        <p:spPr>
          <a:xfrm>
            <a:off x="2090629" y="1381231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Catalog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7E5970-8631-4315-B7A9-0A106D424126}"/>
              </a:ext>
            </a:extLst>
          </p:cNvPr>
          <p:cNvSpPr/>
          <p:nvPr/>
        </p:nvSpPr>
        <p:spPr>
          <a:xfrm>
            <a:off x="5714749" y="1401031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0F1B34-48C5-429F-B653-7B061CDFCAC5}"/>
              </a:ext>
            </a:extLst>
          </p:cNvPr>
          <p:cNvSpPr/>
          <p:nvPr/>
        </p:nvSpPr>
        <p:spPr>
          <a:xfrm>
            <a:off x="2130949" y="2935710"/>
            <a:ext cx="1371599" cy="1071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Order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F04C31-5C1C-4B7C-97E1-974245B15307}"/>
              </a:ext>
            </a:extLst>
          </p:cNvPr>
          <p:cNvSpPr/>
          <p:nvPr/>
        </p:nvSpPr>
        <p:spPr>
          <a:xfrm>
            <a:off x="5879989" y="2936071"/>
            <a:ext cx="1188719" cy="1071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934A117-E97F-41E5-854F-A8C39E29A5DB}"/>
              </a:ext>
            </a:extLst>
          </p:cNvPr>
          <p:cNvSpPr/>
          <p:nvPr/>
        </p:nvSpPr>
        <p:spPr>
          <a:xfrm>
            <a:off x="2818909" y="2571751"/>
            <a:ext cx="0" cy="3639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7FCEC53A-FAF4-46DE-9775-9BD763C02862}"/>
              </a:ext>
            </a:extLst>
          </p:cNvPr>
          <p:cNvSpPr/>
          <p:nvPr/>
        </p:nvSpPr>
        <p:spPr>
          <a:xfrm>
            <a:off x="6485149" y="2571751"/>
            <a:ext cx="0" cy="3639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393077-B36B-47AC-B019-DDF3272C9C26}"/>
              </a:ext>
            </a:extLst>
          </p:cNvPr>
          <p:cNvSpPr/>
          <p:nvPr/>
        </p:nvSpPr>
        <p:spPr>
          <a:xfrm>
            <a:off x="5642389" y="1472670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9BEE15-9247-4853-A44A-E2ACEE19BE8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24348" y="3994831"/>
            <a:ext cx="900000" cy="3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2A2A7EDA-6DB3-4F35-A642-D70245B7CD63}"/>
              </a:ext>
            </a:extLst>
          </p:cNvPr>
          <p:cNvSpPr/>
          <p:nvPr/>
        </p:nvSpPr>
        <p:spPr>
          <a:xfrm>
            <a:off x="3652669" y="1865790"/>
            <a:ext cx="198036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1A9B4EC9-8106-4F49-9F30-F6F17743F7E3}"/>
              </a:ext>
            </a:extLst>
          </p:cNvPr>
          <p:cNvSpPr/>
          <p:nvPr/>
        </p:nvSpPr>
        <p:spPr>
          <a:xfrm flipH="1">
            <a:off x="3662028" y="2090431"/>
            <a:ext cx="196164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2B2CD6-8E41-4FCC-83EC-08B5FA2A2A99}"/>
              </a:ext>
            </a:extLst>
          </p:cNvPr>
          <p:cNvSpPr txBox="1"/>
          <p:nvPr/>
        </p:nvSpPr>
        <p:spPr>
          <a:xfrm>
            <a:off x="3686509" y="1417231"/>
            <a:ext cx="1984680" cy="448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REST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61ED25-8E12-40D4-AD41-01BF32BCF281}"/>
              </a:ext>
            </a:extLst>
          </p:cNvPr>
          <p:cNvSpPr txBox="1"/>
          <p:nvPr/>
        </p:nvSpPr>
        <p:spPr>
          <a:xfrm>
            <a:off x="3974148" y="2039671"/>
            <a:ext cx="1337400" cy="46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JSON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3BF5D-E44C-49B0-A581-2031E6103B7C}"/>
              </a:ext>
            </a:extLst>
          </p:cNvPr>
          <p:cNvSpPr/>
          <p:nvPr/>
        </p:nvSpPr>
        <p:spPr>
          <a:xfrm>
            <a:off x="1975788" y="1472670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Checkout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72D0D7E-9734-4921-BA73-59FEA24D5CC2}"/>
              </a:ext>
            </a:extLst>
          </p:cNvPr>
          <p:cNvSpPr/>
          <p:nvPr/>
        </p:nvSpPr>
        <p:spPr>
          <a:xfrm>
            <a:off x="6924348" y="787590"/>
            <a:ext cx="2011680" cy="1005840"/>
          </a:xfrm>
          <a:custGeom>
            <a:avLst>
              <a:gd name="f0" fmla="val -997"/>
              <a:gd name="f1" fmla="val 3149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Multiple instances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for throughput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and resilience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1B9C68-04D6-4263-9106-A47E1B4C057A}"/>
              </a:ext>
            </a:extLst>
          </p:cNvPr>
          <p:cNvSpPr/>
          <p:nvPr/>
        </p:nvSpPr>
        <p:spPr>
          <a:xfrm>
            <a:off x="302149" y="2661391"/>
            <a:ext cx="1280159" cy="1005840"/>
          </a:xfrm>
          <a:custGeom>
            <a:avLst>
              <a:gd name="f0" fmla="val 26202"/>
              <a:gd name="f1" fmla="val -1208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Need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  <a:b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1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Discovery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081696-48C8-40DF-B4B4-221F57E03D66}"/>
              </a:ext>
            </a:extLst>
          </p:cNvPr>
          <p:cNvSpPr/>
          <p:nvPr/>
        </p:nvSpPr>
        <p:spPr>
          <a:xfrm>
            <a:off x="4012309" y="3190591"/>
            <a:ext cx="1280159" cy="842400"/>
          </a:xfrm>
          <a:custGeom>
            <a:avLst>
              <a:gd name="f0" fmla="val 20567"/>
              <a:gd name="f1" fmla="val -2480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Which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Instance?</a:t>
            </a:r>
          </a:p>
        </p:txBody>
      </p:sp>
    </p:spTree>
    <p:extLst>
      <p:ext uri="{BB962C8B-B14F-4D97-AF65-F5344CB8AC3E}">
        <p14:creationId xmlns:p14="http://schemas.microsoft.com/office/powerpoint/2010/main" val="237410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MY" dirty="0"/>
              <a:t>Need of discovery service</a:t>
            </a:r>
            <a:endParaRPr lang="e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52E3D-4763-4C68-8C96-F511AE1C0311}"/>
              </a:ext>
            </a:extLst>
          </p:cNvPr>
          <p:cNvSpPr/>
          <p:nvPr/>
        </p:nvSpPr>
        <p:spPr>
          <a:xfrm>
            <a:off x="5752206" y="2688699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75AE4-70EC-449E-A9D1-8B4D44109036}"/>
              </a:ext>
            </a:extLst>
          </p:cNvPr>
          <p:cNvSpPr/>
          <p:nvPr/>
        </p:nvSpPr>
        <p:spPr>
          <a:xfrm>
            <a:off x="2055726" y="2740539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Catalog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CAC2F9-4E7C-43F9-A34A-5658E5F0EA3A}"/>
              </a:ext>
            </a:extLst>
          </p:cNvPr>
          <p:cNvSpPr/>
          <p:nvPr/>
        </p:nvSpPr>
        <p:spPr>
          <a:xfrm>
            <a:off x="5679846" y="2760339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30B57D-326C-444F-9062-FE67F7A2C4A2}"/>
              </a:ext>
            </a:extLst>
          </p:cNvPr>
          <p:cNvSpPr/>
          <p:nvPr/>
        </p:nvSpPr>
        <p:spPr>
          <a:xfrm>
            <a:off x="2096046" y="4295019"/>
            <a:ext cx="1371599" cy="61491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Products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F3D1D9-41F5-4592-9CA8-0975C9DD0D5C}"/>
              </a:ext>
            </a:extLst>
          </p:cNvPr>
          <p:cNvSpPr/>
          <p:nvPr/>
        </p:nvSpPr>
        <p:spPr>
          <a:xfrm>
            <a:off x="5845085" y="4205928"/>
            <a:ext cx="1188719" cy="704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AEBF2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DB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8513DE41-276C-4EE9-AB35-77EE5A342A50}"/>
              </a:ext>
            </a:extLst>
          </p:cNvPr>
          <p:cNvSpPr/>
          <p:nvPr/>
        </p:nvSpPr>
        <p:spPr>
          <a:xfrm>
            <a:off x="2784006" y="3931059"/>
            <a:ext cx="0" cy="363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75A7ACCA-9061-4DBA-BB44-DC1874163361}"/>
              </a:ext>
            </a:extLst>
          </p:cNvPr>
          <p:cNvSpPr/>
          <p:nvPr/>
        </p:nvSpPr>
        <p:spPr>
          <a:xfrm>
            <a:off x="6450245" y="3931059"/>
            <a:ext cx="0" cy="363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64BEFB-CBEC-48CA-A781-B202EB7EFA75}"/>
              </a:ext>
            </a:extLst>
          </p:cNvPr>
          <p:cNvSpPr/>
          <p:nvPr/>
        </p:nvSpPr>
        <p:spPr>
          <a:xfrm>
            <a:off x="5607486" y="2831978"/>
            <a:ext cx="1685880" cy="1099080"/>
          </a:xfrm>
          <a:prstGeom prst="rect">
            <a:avLst/>
          </a:prstGeom>
          <a:solidFill>
            <a:srgbClr val="4B1F6F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4EABE9A-85D3-4CB2-982C-3208F550F6EA}"/>
              </a:ext>
            </a:extLst>
          </p:cNvPr>
          <p:cNvSpPr/>
          <p:nvPr/>
        </p:nvSpPr>
        <p:spPr>
          <a:xfrm>
            <a:off x="3617766" y="3225099"/>
            <a:ext cx="1980360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48EDF9C5-0FCE-44EF-9174-3717BCA07843}"/>
              </a:ext>
            </a:extLst>
          </p:cNvPr>
          <p:cNvSpPr/>
          <p:nvPr/>
        </p:nvSpPr>
        <p:spPr>
          <a:xfrm flipH="1">
            <a:off x="3627125" y="3449739"/>
            <a:ext cx="1961641" cy="0"/>
          </a:xfrm>
          <a:prstGeom prst="line">
            <a:avLst/>
          </a:prstGeom>
          <a:noFill/>
          <a:ln w="18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2099F-7F92-4C98-81AB-1882C4211FAF}"/>
              </a:ext>
            </a:extLst>
          </p:cNvPr>
          <p:cNvSpPr txBox="1"/>
          <p:nvPr/>
        </p:nvSpPr>
        <p:spPr>
          <a:xfrm>
            <a:off x="3651606" y="2776539"/>
            <a:ext cx="1984680" cy="44856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18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REST request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49E19-B7A3-4B05-80DE-8377A8AF6AC9}"/>
              </a:ext>
            </a:extLst>
          </p:cNvPr>
          <p:cNvSpPr txBox="1"/>
          <p:nvPr/>
        </p:nvSpPr>
        <p:spPr>
          <a:xfrm>
            <a:off x="3939245" y="3398979"/>
            <a:ext cx="1337400" cy="4600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1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2000" b="0" i="1" u="none" strike="noStrike" kern="1200" baseline="0">
                <a:ln>
                  <a:noFill/>
                </a:ln>
                <a:solidFill>
                  <a:srgbClr val="4D4D4D"/>
                </a:solidFill>
                <a:latin typeface="Arial" pitchFamily="34"/>
                <a:ea typeface="Arial" pitchFamily="34"/>
                <a:cs typeface="Arial" pitchFamily="34"/>
              </a:rPr>
              <a:t>JSON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4F567-01F3-4945-8AEE-1BDE6A1F07B5}"/>
              </a:ext>
            </a:extLst>
          </p:cNvPr>
          <p:cNvSpPr/>
          <p:nvPr/>
        </p:nvSpPr>
        <p:spPr>
          <a:xfrm>
            <a:off x="1940885" y="2831978"/>
            <a:ext cx="1686239" cy="1098719"/>
          </a:xfrm>
          <a:prstGeom prst="rect">
            <a:avLst/>
          </a:prstGeom>
          <a:solidFill>
            <a:srgbClr val="007CA2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Checkout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28F002-649B-412B-BF57-62E5E4FFA402}"/>
              </a:ext>
            </a:extLst>
          </p:cNvPr>
          <p:cNvSpPr/>
          <p:nvPr/>
        </p:nvSpPr>
        <p:spPr>
          <a:xfrm>
            <a:off x="3880566" y="878979"/>
            <a:ext cx="219456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Discovery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Server(s)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5D9924-2C2A-49D2-B430-02D3150CC4A3}"/>
              </a:ext>
            </a:extLst>
          </p:cNvPr>
          <p:cNvSpPr/>
          <p:nvPr/>
        </p:nvSpPr>
        <p:spPr>
          <a:xfrm>
            <a:off x="3700205" y="986618"/>
            <a:ext cx="2194560" cy="9144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Discovery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Server(s)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36E52DD9-294A-402B-AE44-C3BDF41951FD}"/>
              </a:ext>
            </a:extLst>
          </p:cNvPr>
          <p:cNvSpPr/>
          <p:nvPr/>
        </p:nvSpPr>
        <p:spPr>
          <a:xfrm flipV="1">
            <a:off x="3157326" y="1901019"/>
            <a:ext cx="1097280" cy="78408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2AB83-2DFF-4625-B829-780B51E82693}"/>
              </a:ext>
            </a:extLst>
          </p:cNvPr>
          <p:cNvSpPr txBox="1"/>
          <p:nvPr/>
        </p:nvSpPr>
        <p:spPr>
          <a:xfrm>
            <a:off x="2389806" y="2263899"/>
            <a:ext cx="1177920" cy="37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1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Comic Sans MS" pitchFamily="66"/>
                <a:ea typeface="ＭＳ Ｐゴシック" pitchFamily="2"/>
                <a:cs typeface="ＭＳ Ｐゴシック" pitchFamily="2"/>
              </a:rPr>
              <a:t>consult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B7B63E58-D6F0-4F40-97A9-800F5D1017BB}"/>
              </a:ext>
            </a:extLst>
          </p:cNvPr>
          <p:cNvSpPr/>
          <p:nvPr/>
        </p:nvSpPr>
        <p:spPr>
          <a:xfrm flipH="1" flipV="1">
            <a:off x="5317326" y="1901379"/>
            <a:ext cx="1097279" cy="78408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928267BE-3DFF-4389-B7A8-E5A32D1BBE55}"/>
              </a:ext>
            </a:extLst>
          </p:cNvPr>
          <p:cNvSpPr/>
          <p:nvPr/>
        </p:nvSpPr>
        <p:spPr>
          <a:xfrm flipH="1">
            <a:off x="3373326" y="1973379"/>
            <a:ext cx="1097280" cy="784079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  <a:tailEnd type="arrow"/>
          </a:ln>
        </p:spPr>
        <p:txBody>
          <a:bodyPr vert="horz" wrap="none" lIns="90000" tIns="45000" rIns="90000" bIns="450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4D4D4D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9583FA-740E-4E19-A5CD-0CFA06AB526B}"/>
              </a:ext>
            </a:extLst>
          </p:cNvPr>
          <p:cNvSpPr txBox="1"/>
          <p:nvPr/>
        </p:nvSpPr>
        <p:spPr>
          <a:xfrm>
            <a:off x="3761405" y="2082099"/>
            <a:ext cx="1169280" cy="63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    Cart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URL(s)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9BCD90-72EA-433D-B8C0-1BE8CF3BAA3B}"/>
              </a:ext>
            </a:extLst>
          </p:cNvPr>
          <p:cNvSpPr/>
          <p:nvPr/>
        </p:nvSpPr>
        <p:spPr>
          <a:xfrm>
            <a:off x="633006" y="1003178"/>
            <a:ext cx="1371599" cy="914400"/>
          </a:xfrm>
          <a:custGeom>
            <a:avLst>
              <a:gd name="f0" fmla="val 34550"/>
              <a:gd name="f1" fmla="val 2384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1. Register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Checkout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D337A8-05E8-410F-8D74-B00629ECB15F}"/>
              </a:ext>
            </a:extLst>
          </p:cNvPr>
          <p:cNvSpPr/>
          <p:nvPr/>
        </p:nvSpPr>
        <p:spPr>
          <a:xfrm>
            <a:off x="358686" y="2100459"/>
            <a:ext cx="1280159" cy="822960"/>
          </a:xfrm>
          <a:custGeom>
            <a:avLst>
              <a:gd name="f0" fmla="val 37619"/>
              <a:gd name="f1" fmla="val 861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3. Find 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2BCC86-DFD7-4095-B930-BE79A5FB01E7}"/>
              </a:ext>
            </a:extLst>
          </p:cNvPr>
          <p:cNvSpPr/>
          <p:nvPr/>
        </p:nvSpPr>
        <p:spPr>
          <a:xfrm>
            <a:off x="7014366" y="839739"/>
            <a:ext cx="1371599" cy="914400"/>
          </a:xfrm>
          <a:custGeom>
            <a:avLst>
              <a:gd name="f0" fmla="val -5560"/>
              <a:gd name="f1" fmla="val 2821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2. Register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Cart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Service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E066856-26B6-4E7F-82DD-377DF74E76DB}"/>
              </a:ext>
            </a:extLst>
          </p:cNvPr>
          <p:cNvSpPr/>
          <p:nvPr/>
        </p:nvSpPr>
        <p:spPr>
          <a:xfrm>
            <a:off x="3761405" y="4156882"/>
            <a:ext cx="1500115" cy="703999"/>
          </a:xfrm>
          <a:custGeom>
            <a:avLst>
              <a:gd name="f0" fmla="val 860"/>
              <a:gd name="f1" fmla="val -1927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4. Make a</a:t>
            </a:r>
            <a:b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</a:br>
            <a:r>
              <a:rPr lang="en-US" sz="1800" b="0" i="1" u="none" strike="noStrike" baseline="0">
                <a:ln>
                  <a:noFill/>
                </a:ln>
                <a:solidFill>
                  <a:srgbClr val="4D4D4D"/>
                </a:solidFill>
                <a:latin typeface="Arial" pitchFamily="18"/>
                <a:ea typeface="ＭＳ Ｐゴシック" pitchFamily="2"/>
                <a:cs typeface="ＭＳ Ｐゴシック" pitchFamily="2"/>
              </a:rPr>
              <a:t>  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4DC239-A310-4A50-BBAD-478EF4B5923F}"/>
              </a:ext>
            </a:extLst>
          </p:cNvPr>
          <p:cNvSpPr txBox="1"/>
          <p:nvPr/>
        </p:nvSpPr>
        <p:spPr>
          <a:xfrm>
            <a:off x="2791566" y="1900299"/>
            <a:ext cx="1094400" cy="41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Comic Sans MS" pitchFamily="66"/>
                <a:ea typeface="ＭＳ Ｐゴシック" pitchFamily="2"/>
                <a:cs typeface="ＭＳ Ｐゴシック" pitchFamily="2"/>
              </a:rPr>
              <a:t>register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94AC-E581-45FE-A724-6E88B4C2295E}"/>
              </a:ext>
            </a:extLst>
          </p:cNvPr>
          <p:cNvSpPr txBox="1"/>
          <p:nvPr/>
        </p:nvSpPr>
        <p:spPr>
          <a:xfrm>
            <a:off x="5919966" y="2011179"/>
            <a:ext cx="1094400" cy="41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1" u="none" strike="noStrike" baseline="0">
                <a:ln>
                  <a:noFill/>
                </a:ln>
                <a:solidFill>
                  <a:srgbClr val="7E0021"/>
                </a:solidFill>
                <a:latin typeface="Comic Sans MS" pitchFamily="66"/>
                <a:ea typeface="ＭＳ Ｐゴシック" pitchFamily="2"/>
                <a:cs typeface="ＭＳ Ｐゴシック" pitchFamily="2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322010751"/>
      </p:ext>
    </p:extLst>
  </p:cSld>
  <p:clrMapOvr>
    <a:masterClrMapping/>
  </p:clrMapOvr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1008</Words>
  <Application>Microsoft Office PowerPoint</Application>
  <PresentationFormat>On-screen Show (16:9)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Monaco</vt:lpstr>
      <vt:lpstr>Arial</vt:lpstr>
      <vt:lpstr>Comic Sans MS</vt:lpstr>
      <vt:lpstr>Varela Round</vt:lpstr>
      <vt:lpstr>Calibri</vt:lpstr>
      <vt:lpstr>Courier New</vt:lpstr>
      <vt:lpstr>Iras template</vt:lpstr>
      <vt:lpstr>Spring – Microservices</vt:lpstr>
      <vt:lpstr>Monolithic application view</vt:lpstr>
      <vt:lpstr>Microservices view</vt:lpstr>
      <vt:lpstr>Two key features of Microservices</vt:lpstr>
      <vt:lpstr>Microservices advantages</vt:lpstr>
      <vt:lpstr>2 components of Microservices</vt:lpstr>
      <vt:lpstr>Spring cloud ecosystem</vt:lpstr>
      <vt:lpstr>Need for service discovery</vt:lpstr>
      <vt:lpstr>Need of discovery service</vt:lpstr>
      <vt:lpstr>Client side load balancing</vt:lpstr>
      <vt:lpstr>A sample microservice environment</vt:lpstr>
      <vt:lpstr>Steps in building the sample setup</vt:lpstr>
      <vt:lpstr>Maven dependencies</vt:lpstr>
      <vt:lpstr>Eureka server</vt:lpstr>
      <vt:lpstr>Producer microservice</vt:lpstr>
      <vt:lpstr>Consumer service</vt:lpstr>
      <vt:lpstr>Consumer service</vt:lpstr>
      <vt:lpstr>Conditional creation of 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Basics</dc:title>
  <dc:creator>Srinivasan Rengan</dc:creator>
  <cp:lastModifiedBy>Rengan, Srinivasan 2</cp:lastModifiedBy>
  <cp:revision>709</cp:revision>
  <dcterms:modified xsi:type="dcterms:W3CDTF">2020-10-24T04:40:53Z</dcterms:modified>
</cp:coreProperties>
</file>