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B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AE4D62-170D-4CF6-A70E-F565E43B9ACF}"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3E6D2-744C-49D0-A9C2-4FA1CD720ED3}" type="slidenum">
              <a:rPr lang="en-US" smtClean="0"/>
              <a:t>‹#›</a:t>
            </a:fld>
            <a:endParaRPr lang="en-US"/>
          </a:p>
        </p:txBody>
      </p:sp>
    </p:spTree>
    <p:extLst>
      <p:ext uri="{BB962C8B-B14F-4D97-AF65-F5344CB8AC3E}">
        <p14:creationId xmlns:p14="http://schemas.microsoft.com/office/powerpoint/2010/main" val="309262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AE4D62-170D-4CF6-A70E-F565E43B9ACF}"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3E6D2-744C-49D0-A9C2-4FA1CD720ED3}" type="slidenum">
              <a:rPr lang="en-US" smtClean="0"/>
              <a:t>‹#›</a:t>
            </a:fld>
            <a:endParaRPr lang="en-US"/>
          </a:p>
        </p:txBody>
      </p:sp>
    </p:spTree>
    <p:extLst>
      <p:ext uri="{BB962C8B-B14F-4D97-AF65-F5344CB8AC3E}">
        <p14:creationId xmlns:p14="http://schemas.microsoft.com/office/powerpoint/2010/main" val="4107357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AE4D62-170D-4CF6-A70E-F565E43B9ACF}"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3E6D2-744C-49D0-A9C2-4FA1CD720ED3}" type="slidenum">
              <a:rPr lang="en-US" smtClean="0"/>
              <a:t>‹#›</a:t>
            </a:fld>
            <a:endParaRPr lang="en-US"/>
          </a:p>
        </p:txBody>
      </p:sp>
    </p:spTree>
    <p:extLst>
      <p:ext uri="{BB962C8B-B14F-4D97-AF65-F5344CB8AC3E}">
        <p14:creationId xmlns:p14="http://schemas.microsoft.com/office/powerpoint/2010/main" val="342663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AE4D62-170D-4CF6-A70E-F565E43B9ACF}"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3E6D2-744C-49D0-A9C2-4FA1CD720ED3}" type="slidenum">
              <a:rPr lang="en-US" smtClean="0"/>
              <a:t>‹#›</a:t>
            </a:fld>
            <a:endParaRPr lang="en-US"/>
          </a:p>
        </p:txBody>
      </p:sp>
    </p:spTree>
    <p:extLst>
      <p:ext uri="{BB962C8B-B14F-4D97-AF65-F5344CB8AC3E}">
        <p14:creationId xmlns:p14="http://schemas.microsoft.com/office/powerpoint/2010/main" val="23799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AE4D62-170D-4CF6-A70E-F565E43B9ACF}"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3E6D2-744C-49D0-A9C2-4FA1CD720ED3}" type="slidenum">
              <a:rPr lang="en-US" smtClean="0"/>
              <a:t>‹#›</a:t>
            </a:fld>
            <a:endParaRPr lang="en-US"/>
          </a:p>
        </p:txBody>
      </p:sp>
    </p:spTree>
    <p:extLst>
      <p:ext uri="{BB962C8B-B14F-4D97-AF65-F5344CB8AC3E}">
        <p14:creationId xmlns:p14="http://schemas.microsoft.com/office/powerpoint/2010/main" val="1897794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AE4D62-170D-4CF6-A70E-F565E43B9ACF}"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3E6D2-744C-49D0-A9C2-4FA1CD720ED3}" type="slidenum">
              <a:rPr lang="en-US" smtClean="0"/>
              <a:t>‹#›</a:t>
            </a:fld>
            <a:endParaRPr lang="en-US"/>
          </a:p>
        </p:txBody>
      </p:sp>
    </p:spTree>
    <p:extLst>
      <p:ext uri="{BB962C8B-B14F-4D97-AF65-F5344CB8AC3E}">
        <p14:creationId xmlns:p14="http://schemas.microsoft.com/office/powerpoint/2010/main" val="89502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AE4D62-170D-4CF6-A70E-F565E43B9ACF}" type="datetimeFigureOut">
              <a:rPr lang="en-US" smtClean="0"/>
              <a:t>7/21/2017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B3E6D2-744C-49D0-A9C2-4FA1CD720ED3}" type="slidenum">
              <a:rPr lang="en-US" smtClean="0"/>
              <a:t>‹#›</a:t>
            </a:fld>
            <a:endParaRPr lang="en-US"/>
          </a:p>
        </p:txBody>
      </p:sp>
    </p:spTree>
    <p:extLst>
      <p:ext uri="{BB962C8B-B14F-4D97-AF65-F5344CB8AC3E}">
        <p14:creationId xmlns:p14="http://schemas.microsoft.com/office/powerpoint/2010/main" val="179622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AE4D62-170D-4CF6-A70E-F565E43B9ACF}" type="datetimeFigureOut">
              <a:rPr lang="en-US" smtClean="0"/>
              <a:t>7/21/2017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3E6D2-744C-49D0-A9C2-4FA1CD720ED3}" type="slidenum">
              <a:rPr lang="en-US" smtClean="0"/>
              <a:t>‹#›</a:t>
            </a:fld>
            <a:endParaRPr lang="en-US"/>
          </a:p>
        </p:txBody>
      </p:sp>
    </p:spTree>
    <p:extLst>
      <p:ext uri="{BB962C8B-B14F-4D97-AF65-F5344CB8AC3E}">
        <p14:creationId xmlns:p14="http://schemas.microsoft.com/office/powerpoint/2010/main" val="3948286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E4D62-170D-4CF6-A70E-F565E43B9ACF}" type="datetimeFigureOut">
              <a:rPr lang="en-US" smtClean="0"/>
              <a:t>7/21/2017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B3E6D2-744C-49D0-A9C2-4FA1CD720ED3}" type="slidenum">
              <a:rPr lang="en-US" smtClean="0"/>
              <a:t>‹#›</a:t>
            </a:fld>
            <a:endParaRPr lang="en-US"/>
          </a:p>
        </p:txBody>
      </p:sp>
    </p:spTree>
    <p:extLst>
      <p:ext uri="{BB962C8B-B14F-4D97-AF65-F5344CB8AC3E}">
        <p14:creationId xmlns:p14="http://schemas.microsoft.com/office/powerpoint/2010/main" val="176318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AE4D62-170D-4CF6-A70E-F565E43B9ACF}"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3E6D2-744C-49D0-A9C2-4FA1CD720ED3}" type="slidenum">
              <a:rPr lang="en-US" smtClean="0"/>
              <a:t>‹#›</a:t>
            </a:fld>
            <a:endParaRPr lang="en-US"/>
          </a:p>
        </p:txBody>
      </p:sp>
    </p:spTree>
    <p:extLst>
      <p:ext uri="{BB962C8B-B14F-4D97-AF65-F5344CB8AC3E}">
        <p14:creationId xmlns:p14="http://schemas.microsoft.com/office/powerpoint/2010/main" val="146143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AE4D62-170D-4CF6-A70E-F565E43B9ACF}"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3E6D2-744C-49D0-A9C2-4FA1CD720ED3}" type="slidenum">
              <a:rPr lang="en-US" smtClean="0"/>
              <a:t>‹#›</a:t>
            </a:fld>
            <a:endParaRPr lang="en-US"/>
          </a:p>
        </p:txBody>
      </p:sp>
    </p:spTree>
    <p:extLst>
      <p:ext uri="{BB962C8B-B14F-4D97-AF65-F5344CB8AC3E}">
        <p14:creationId xmlns:p14="http://schemas.microsoft.com/office/powerpoint/2010/main" val="794401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E4D62-170D-4CF6-A70E-F565E43B9ACF}" type="datetimeFigureOut">
              <a:rPr lang="en-US" smtClean="0"/>
              <a:t>7/21/2017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3E6D2-744C-49D0-A9C2-4FA1CD720ED3}" type="slidenum">
              <a:rPr lang="en-US" smtClean="0"/>
              <a:t>‹#›</a:t>
            </a:fld>
            <a:endParaRPr lang="en-US"/>
          </a:p>
        </p:txBody>
      </p:sp>
    </p:spTree>
    <p:extLst>
      <p:ext uri="{BB962C8B-B14F-4D97-AF65-F5344CB8AC3E}">
        <p14:creationId xmlns:p14="http://schemas.microsoft.com/office/powerpoint/2010/main" val="1242214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33400"/>
            <a:ext cx="7848600" cy="461665"/>
          </a:xfrm>
          <a:prstGeom prst="rect">
            <a:avLst/>
          </a:prstGeom>
          <a:noFill/>
        </p:spPr>
        <p:txBody>
          <a:bodyPr wrap="square" rtlCol="0">
            <a:spAutoFit/>
          </a:bodyPr>
          <a:lstStyle/>
          <a:p>
            <a:r>
              <a:rPr lang="en-US" sz="2400" b="1" dirty="0" smtClean="0"/>
              <a:t>Application Overview </a:t>
            </a:r>
            <a:endParaRPr lang="en-US" sz="2400" b="1" dirty="0"/>
          </a:p>
        </p:txBody>
      </p:sp>
      <p:sp>
        <p:nvSpPr>
          <p:cNvPr id="2" name="Rectangle 1"/>
          <p:cNvSpPr/>
          <p:nvPr/>
        </p:nvSpPr>
        <p:spPr>
          <a:xfrm>
            <a:off x="533400" y="5392875"/>
            <a:ext cx="4038600"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3400" y="3972791"/>
            <a:ext cx="4038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62000" y="5678625"/>
            <a:ext cx="1524000" cy="381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Entity</a:t>
            </a:r>
            <a:endParaRPr lang="en-US" dirty="0"/>
          </a:p>
        </p:txBody>
      </p:sp>
      <p:sp>
        <p:nvSpPr>
          <p:cNvPr id="9" name="Rectangle 8"/>
          <p:cNvSpPr/>
          <p:nvPr/>
        </p:nvSpPr>
        <p:spPr>
          <a:xfrm>
            <a:off x="2743200" y="5678625"/>
            <a:ext cx="1524000" cy="381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Model</a:t>
            </a:r>
            <a:endParaRPr lang="en-US" dirty="0"/>
          </a:p>
        </p:txBody>
      </p:sp>
      <p:sp>
        <p:nvSpPr>
          <p:cNvPr id="11" name="Rectangle 10"/>
          <p:cNvSpPr/>
          <p:nvPr/>
        </p:nvSpPr>
        <p:spPr>
          <a:xfrm>
            <a:off x="1790700" y="4287982"/>
            <a:ext cx="1524000" cy="381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API</a:t>
            </a:r>
            <a:endParaRPr lang="en-US" dirty="0"/>
          </a:p>
        </p:txBody>
      </p:sp>
      <p:sp>
        <p:nvSpPr>
          <p:cNvPr id="13" name="Rectangle 12"/>
          <p:cNvSpPr/>
          <p:nvPr/>
        </p:nvSpPr>
        <p:spPr>
          <a:xfrm>
            <a:off x="526473" y="2590800"/>
            <a:ext cx="4038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783773" y="2857500"/>
            <a:ext cx="1524000" cy="381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Services</a:t>
            </a:r>
            <a:endParaRPr lang="en-US" dirty="0"/>
          </a:p>
        </p:txBody>
      </p:sp>
      <p:sp>
        <p:nvSpPr>
          <p:cNvPr id="15" name="Rectangle 14"/>
          <p:cNvSpPr/>
          <p:nvPr/>
        </p:nvSpPr>
        <p:spPr>
          <a:xfrm>
            <a:off x="526473" y="1097972"/>
            <a:ext cx="4038600" cy="959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58537" y="1371599"/>
            <a:ext cx="1524000" cy="381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Web App</a:t>
            </a:r>
            <a:endParaRPr lang="en-US" dirty="0"/>
          </a:p>
        </p:txBody>
      </p:sp>
      <p:sp>
        <p:nvSpPr>
          <p:cNvPr id="17" name="Rectangle 16"/>
          <p:cNvSpPr/>
          <p:nvPr/>
        </p:nvSpPr>
        <p:spPr>
          <a:xfrm>
            <a:off x="2705100" y="1357744"/>
            <a:ext cx="1524000" cy="381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Web Services</a:t>
            </a:r>
            <a:endParaRPr lang="en-US" dirty="0"/>
          </a:p>
        </p:txBody>
      </p:sp>
      <p:sp>
        <p:nvSpPr>
          <p:cNvPr id="18" name="Down Arrow 17"/>
          <p:cNvSpPr/>
          <p:nvPr/>
        </p:nvSpPr>
        <p:spPr>
          <a:xfrm>
            <a:off x="4675905" y="1097972"/>
            <a:ext cx="762000" cy="52474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smtClean="0"/>
              <a:t>Dependency (Top Down)</a:t>
            </a:r>
            <a:endParaRPr lang="en-US" sz="2400" b="1" dirty="0"/>
          </a:p>
        </p:txBody>
      </p:sp>
      <p:sp>
        <p:nvSpPr>
          <p:cNvPr id="19" name="TextBox 18"/>
          <p:cNvSpPr txBox="1"/>
          <p:nvPr/>
        </p:nvSpPr>
        <p:spPr>
          <a:xfrm>
            <a:off x="5756570" y="1620989"/>
            <a:ext cx="3200400" cy="3693319"/>
          </a:xfrm>
          <a:prstGeom prst="rect">
            <a:avLst/>
          </a:prstGeom>
          <a:solidFill>
            <a:srgbClr val="FFFF00"/>
          </a:solidFill>
        </p:spPr>
        <p:txBody>
          <a:bodyPr wrap="square" rtlCol="0">
            <a:spAutoFit/>
          </a:bodyPr>
          <a:lstStyle/>
          <a:p>
            <a:pPr marL="285750" indent="-285750">
              <a:buFontTx/>
              <a:buChar char="-"/>
            </a:pPr>
            <a:r>
              <a:rPr lang="en-US" dirty="0" smtClean="0"/>
              <a:t>No dependency within layers</a:t>
            </a:r>
          </a:p>
          <a:p>
            <a:pPr marL="285750" indent="-285750">
              <a:buFontTx/>
              <a:buChar char="-"/>
            </a:pPr>
            <a:endParaRPr lang="en-US" dirty="0" smtClean="0"/>
          </a:p>
          <a:p>
            <a:pPr marL="285750" indent="-285750">
              <a:buFontTx/>
              <a:buChar char="-"/>
            </a:pPr>
            <a:r>
              <a:rPr lang="en-US" dirty="0" smtClean="0"/>
              <a:t>Layer in the top depends on layer in the bottom</a:t>
            </a:r>
          </a:p>
          <a:p>
            <a:pPr marL="285750" indent="-285750">
              <a:buFontTx/>
              <a:buChar char="-"/>
            </a:pPr>
            <a:endParaRPr lang="en-US" dirty="0" smtClean="0"/>
          </a:p>
          <a:p>
            <a:pPr marL="285750" indent="-285750">
              <a:buFontTx/>
              <a:buChar char="-"/>
            </a:pPr>
            <a:r>
              <a:rPr lang="en-US" dirty="0" smtClean="0"/>
              <a:t>Layers cannot be skipped for dependency</a:t>
            </a:r>
          </a:p>
          <a:p>
            <a:pPr marL="285750" indent="-285750">
              <a:buFontTx/>
              <a:buChar char="-"/>
            </a:pPr>
            <a:endParaRPr lang="en-US" dirty="0" smtClean="0"/>
          </a:p>
          <a:p>
            <a:pPr marL="285750" indent="-285750">
              <a:buFontTx/>
              <a:buChar char="-"/>
            </a:pPr>
            <a:r>
              <a:rPr lang="en-US" dirty="0" smtClean="0"/>
              <a:t>Services should contain only the business use cases</a:t>
            </a:r>
          </a:p>
          <a:p>
            <a:pPr marL="285750" indent="-285750">
              <a:buFontTx/>
              <a:buChar char="-"/>
            </a:pPr>
            <a:endParaRPr lang="en-US" dirty="0" smtClean="0"/>
          </a:p>
          <a:p>
            <a:pPr marL="285750" indent="-285750">
              <a:buFontTx/>
              <a:buChar char="-"/>
            </a:pPr>
            <a:r>
              <a:rPr lang="en-US" dirty="0" smtClean="0"/>
              <a:t>API should contain only the functional use cases</a:t>
            </a:r>
            <a:endParaRPr lang="en-US" dirty="0"/>
          </a:p>
        </p:txBody>
      </p:sp>
    </p:spTree>
    <p:extLst>
      <p:ext uri="{BB962C8B-B14F-4D97-AF65-F5344CB8AC3E}">
        <p14:creationId xmlns:p14="http://schemas.microsoft.com/office/powerpoint/2010/main" val="3015099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33400"/>
            <a:ext cx="7848600" cy="461665"/>
          </a:xfrm>
          <a:prstGeom prst="rect">
            <a:avLst/>
          </a:prstGeom>
          <a:noFill/>
        </p:spPr>
        <p:txBody>
          <a:bodyPr wrap="square" rtlCol="0">
            <a:spAutoFit/>
          </a:bodyPr>
          <a:lstStyle/>
          <a:p>
            <a:r>
              <a:rPr lang="en-US" sz="2400" b="1" dirty="0" smtClean="0"/>
              <a:t>Few definitions</a:t>
            </a:r>
            <a:endParaRPr lang="en-US" sz="2400" b="1" dirty="0"/>
          </a:p>
        </p:txBody>
      </p:sp>
      <p:sp>
        <p:nvSpPr>
          <p:cNvPr id="19" name="TextBox 18"/>
          <p:cNvSpPr txBox="1"/>
          <p:nvPr/>
        </p:nvSpPr>
        <p:spPr>
          <a:xfrm>
            <a:off x="533400" y="1143000"/>
            <a:ext cx="8153400" cy="5324535"/>
          </a:xfrm>
          <a:prstGeom prst="rect">
            <a:avLst/>
          </a:prstGeom>
          <a:noFill/>
        </p:spPr>
        <p:txBody>
          <a:bodyPr wrap="square" rtlCol="0">
            <a:spAutoFit/>
          </a:bodyPr>
          <a:lstStyle/>
          <a:p>
            <a:pPr algn="just"/>
            <a:r>
              <a:rPr lang="en-US" b="1" dirty="0" smtClean="0">
                <a:solidFill>
                  <a:srgbClr val="FF0000"/>
                </a:solidFill>
              </a:rPr>
              <a:t>Business use case</a:t>
            </a:r>
          </a:p>
          <a:p>
            <a:pPr algn="just"/>
            <a:endParaRPr lang="en-US" sz="1600" b="1" dirty="0"/>
          </a:p>
          <a:p>
            <a:pPr lvl="1" algn="just"/>
            <a:r>
              <a:rPr lang="en-US" sz="1600" dirty="0" smtClean="0"/>
              <a:t>- Business use case services should be considered as the developer’s BRD </a:t>
            </a:r>
          </a:p>
          <a:p>
            <a:pPr lvl="1" algn="just"/>
            <a:endParaRPr lang="en-US" sz="1600" dirty="0"/>
          </a:p>
          <a:p>
            <a:pPr marL="742950" lvl="1" indent="-285750" algn="just">
              <a:buFontTx/>
              <a:buChar char="-"/>
            </a:pPr>
            <a:r>
              <a:rPr lang="en-US" sz="1600" dirty="0" smtClean="0"/>
              <a:t>Conditional flows should be broken up into different business use case</a:t>
            </a:r>
          </a:p>
          <a:p>
            <a:pPr marL="742950" lvl="1" indent="-285750" algn="just">
              <a:buFontTx/>
              <a:buChar char="-"/>
            </a:pPr>
            <a:endParaRPr lang="en-US" sz="1600" dirty="0"/>
          </a:p>
          <a:p>
            <a:pPr marL="742950" lvl="1" indent="-285750" algn="just">
              <a:buFontTx/>
              <a:buChar char="-"/>
            </a:pPr>
            <a:r>
              <a:rPr lang="en-US" sz="1600" dirty="0" smtClean="0"/>
              <a:t>Examples are </a:t>
            </a:r>
            <a:r>
              <a:rPr lang="en-US" sz="1600" dirty="0" err="1" smtClean="0"/>
              <a:t>doWithdrawal</a:t>
            </a:r>
            <a:r>
              <a:rPr lang="en-US" sz="1600" dirty="0" smtClean="0"/>
              <a:t>, </a:t>
            </a:r>
            <a:r>
              <a:rPr lang="en-US" sz="1600" dirty="0" err="1" smtClean="0"/>
              <a:t>doDeposit</a:t>
            </a:r>
            <a:r>
              <a:rPr lang="en-US" sz="1600" dirty="0" smtClean="0"/>
              <a:t> etc</a:t>
            </a:r>
            <a:r>
              <a:rPr lang="en-US" sz="1600" dirty="0" smtClean="0"/>
              <a:t>.</a:t>
            </a:r>
          </a:p>
          <a:p>
            <a:pPr algn="just"/>
            <a:endParaRPr lang="en-US" sz="1600" dirty="0" smtClean="0"/>
          </a:p>
          <a:p>
            <a:pPr algn="just"/>
            <a:r>
              <a:rPr lang="en-US" b="1" dirty="0" smtClean="0">
                <a:solidFill>
                  <a:srgbClr val="FF0000"/>
                </a:solidFill>
              </a:rPr>
              <a:t>Functional use case</a:t>
            </a:r>
          </a:p>
          <a:p>
            <a:pPr algn="just"/>
            <a:endParaRPr lang="en-US" sz="1600" dirty="0" smtClean="0"/>
          </a:p>
          <a:p>
            <a:pPr marL="742950" lvl="1" indent="-285750" algn="just">
              <a:buFontTx/>
              <a:buChar char="-"/>
            </a:pPr>
            <a:r>
              <a:rPr lang="en-US" sz="1600" dirty="0" smtClean="0"/>
              <a:t>Functional use cases are reusable fine grained services for functionalities</a:t>
            </a:r>
          </a:p>
          <a:p>
            <a:pPr marL="742950" lvl="1" indent="-285750" algn="just">
              <a:buFontTx/>
              <a:buChar char="-"/>
            </a:pPr>
            <a:endParaRPr lang="en-US" sz="1600" dirty="0" smtClean="0"/>
          </a:p>
          <a:p>
            <a:pPr marL="742950" lvl="1" indent="-285750" algn="just">
              <a:buFontTx/>
              <a:buChar char="-"/>
            </a:pPr>
            <a:r>
              <a:rPr lang="en-US" sz="1600" dirty="0" smtClean="0"/>
              <a:t>Conditional flows should be broken up into different business use case</a:t>
            </a:r>
          </a:p>
          <a:p>
            <a:pPr marL="742950" lvl="1" indent="-285750" algn="just">
              <a:buFontTx/>
              <a:buChar char="-"/>
            </a:pPr>
            <a:endParaRPr lang="en-US" sz="1600" dirty="0"/>
          </a:p>
          <a:p>
            <a:pPr marL="742950" lvl="1" indent="-285750" algn="just">
              <a:buFontTx/>
              <a:buChar char="-"/>
            </a:pPr>
            <a:r>
              <a:rPr lang="en-US" sz="1600" dirty="0" smtClean="0"/>
              <a:t>Examples are </a:t>
            </a:r>
            <a:r>
              <a:rPr lang="en-US" sz="1600" dirty="0" err="1" smtClean="0"/>
              <a:t>increase</a:t>
            </a:r>
            <a:r>
              <a:rPr lang="en-US" sz="1600" dirty="0" err="1" smtClean="0"/>
              <a:t>Balance</a:t>
            </a:r>
            <a:r>
              <a:rPr lang="en-US" sz="1600" dirty="0" smtClean="0"/>
              <a:t>, </a:t>
            </a:r>
            <a:r>
              <a:rPr lang="en-US" sz="1600" dirty="0" err="1" smtClean="0"/>
              <a:t>reduceBalance</a:t>
            </a:r>
            <a:r>
              <a:rPr lang="en-US" sz="1600" dirty="0" smtClean="0"/>
              <a:t> </a:t>
            </a:r>
            <a:r>
              <a:rPr lang="en-US" sz="1600" dirty="0" smtClean="0"/>
              <a:t>etc</a:t>
            </a:r>
            <a:r>
              <a:rPr lang="en-US" sz="1600" dirty="0" smtClean="0"/>
              <a:t>.</a:t>
            </a:r>
          </a:p>
          <a:p>
            <a:pPr algn="just"/>
            <a:endParaRPr lang="en-US" sz="1600" b="1" dirty="0" smtClean="0"/>
          </a:p>
          <a:p>
            <a:pPr algn="just"/>
            <a:r>
              <a:rPr lang="en-US" b="1" dirty="0" smtClean="0">
                <a:solidFill>
                  <a:srgbClr val="FF0000"/>
                </a:solidFill>
              </a:rPr>
              <a:t>Technical use case</a:t>
            </a:r>
          </a:p>
          <a:p>
            <a:pPr lvl="1" algn="just"/>
            <a:r>
              <a:rPr lang="en-US" sz="1600" dirty="0" smtClean="0"/>
              <a:t> </a:t>
            </a:r>
          </a:p>
          <a:p>
            <a:pPr lvl="1" algn="just"/>
            <a:r>
              <a:rPr lang="en-US" sz="1600" dirty="0" smtClean="0"/>
              <a:t>- Technical use cases are low level reusable services </a:t>
            </a:r>
          </a:p>
          <a:p>
            <a:pPr lvl="1" algn="just"/>
            <a:endParaRPr lang="en-US" sz="1600" dirty="0" smtClean="0"/>
          </a:p>
          <a:p>
            <a:pPr lvl="1" algn="just"/>
            <a:r>
              <a:rPr lang="en-US" sz="1600" dirty="0" smtClean="0"/>
              <a:t>- Examples are Repository class, DAO classes etc.</a:t>
            </a:r>
            <a:endParaRPr lang="en-US" b="1" dirty="0" smtClean="0"/>
          </a:p>
        </p:txBody>
      </p:sp>
    </p:spTree>
    <p:extLst>
      <p:ext uri="{BB962C8B-B14F-4D97-AF65-F5344CB8AC3E}">
        <p14:creationId xmlns:p14="http://schemas.microsoft.com/office/powerpoint/2010/main" val="3465358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33400"/>
            <a:ext cx="7848600" cy="461665"/>
          </a:xfrm>
          <a:prstGeom prst="rect">
            <a:avLst/>
          </a:prstGeom>
          <a:noFill/>
        </p:spPr>
        <p:txBody>
          <a:bodyPr wrap="square" rtlCol="0">
            <a:spAutoFit/>
          </a:bodyPr>
          <a:lstStyle/>
          <a:p>
            <a:r>
              <a:rPr lang="en-US" sz="2400" b="1" dirty="0" smtClean="0"/>
              <a:t>Services and unit test cases </a:t>
            </a:r>
            <a:endParaRPr lang="en-US" sz="2400" b="1" dirty="0"/>
          </a:p>
        </p:txBody>
      </p:sp>
      <p:sp>
        <p:nvSpPr>
          <p:cNvPr id="19" name="TextBox 18"/>
          <p:cNvSpPr txBox="1"/>
          <p:nvPr/>
        </p:nvSpPr>
        <p:spPr>
          <a:xfrm>
            <a:off x="533400" y="1371597"/>
            <a:ext cx="6934200" cy="4247317"/>
          </a:xfrm>
          <a:prstGeom prst="rect">
            <a:avLst/>
          </a:prstGeom>
          <a:noFill/>
        </p:spPr>
        <p:txBody>
          <a:bodyPr wrap="square" rtlCol="0">
            <a:spAutoFit/>
          </a:bodyPr>
          <a:lstStyle/>
          <a:p>
            <a:pPr marL="285750" indent="-285750" algn="just">
              <a:buFontTx/>
              <a:buChar char="-"/>
            </a:pPr>
            <a:r>
              <a:rPr lang="en-US" dirty="0" smtClean="0"/>
              <a:t>In the event of writing the unit test cases for business use cases, we are documenting the business rules (</a:t>
            </a:r>
            <a:r>
              <a:rPr lang="en-US" b="1" dirty="0" smtClean="0">
                <a:solidFill>
                  <a:srgbClr val="FF0000"/>
                </a:solidFill>
              </a:rPr>
              <a:t>If properly written we don’t have to maintain separate documents for the same)</a:t>
            </a:r>
          </a:p>
          <a:p>
            <a:pPr marL="285750" indent="-285750" algn="just">
              <a:buFontTx/>
              <a:buChar char="-"/>
            </a:pPr>
            <a:endParaRPr lang="en-US" dirty="0"/>
          </a:p>
          <a:p>
            <a:pPr marL="285750" indent="-285750" algn="just">
              <a:buFontTx/>
              <a:buChar char="-"/>
            </a:pPr>
            <a:r>
              <a:rPr lang="en-US" dirty="0" smtClean="0"/>
              <a:t>Ideally every business or functional or technical use should have a unit test(s) written</a:t>
            </a:r>
          </a:p>
          <a:p>
            <a:pPr marL="285750" indent="-285750" algn="just">
              <a:buFontTx/>
              <a:buChar char="-"/>
            </a:pPr>
            <a:endParaRPr lang="en-US" dirty="0" smtClean="0"/>
          </a:p>
          <a:p>
            <a:pPr marL="285750" indent="-285750" algn="just">
              <a:buFontTx/>
              <a:buChar char="-"/>
            </a:pPr>
            <a:r>
              <a:rPr lang="en-US" dirty="0" smtClean="0"/>
              <a:t>Changing any logic for </a:t>
            </a:r>
            <a:r>
              <a:rPr lang="en-US" dirty="0" smtClean="0"/>
              <a:t>change requests</a:t>
            </a:r>
            <a:r>
              <a:rPr lang="en-US" dirty="0" smtClean="0"/>
              <a:t> </a:t>
            </a:r>
            <a:r>
              <a:rPr lang="en-US" dirty="0" smtClean="0"/>
              <a:t>or defect fixes for business uses, can immediately  prompt error if the flow is broken</a:t>
            </a:r>
          </a:p>
          <a:p>
            <a:pPr marL="285750" indent="-285750" algn="just">
              <a:buFontTx/>
              <a:buChar char="-"/>
            </a:pPr>
            <a:endParaRPr lang="en-US" dirty="0" smtClean="0"/>
          </a:p>
          <a:p>
            <a:pPr marL="285750" indent="-285750" algn="just">
              <a:buFontTx/>
              <a:buChar char="-"/>
            </a:pPr>
            <a:r>
              <a:rPr lang="en-US" dirty="0" smtClean="0"/>
              <a:t>Where ever we have business logic, we should ideally be covered by the unit </a:t>
            </a:r>
            <a:r>
              <a:rPr lang="en-US" dirty="0" smtClean="0"/>
              <a:t>testing</a:t>
            </a:r>
          </a:p>
          <a:p>
            <a:pPr algn="just"/>
            <a:endParaRPr lang="en-US" dirty="0"/>
          </a:p>
          <a:p>
            <a:pPr marL="285750" indent="-285750" algn="just">
              <a:buFontTx/>
              <a:buChar char="-"/>
            </a:pPr>
            <a:r>
              <a:rPr lang="en-US" dirty="0" smtClean="0"/>
              <a:t>If a functional or technical use case has multiple conditions then </a:t>
            </a:r>
            <a:r>
              <a:rPr lang="en-US" dirty="0"/>
              <a:t>e</a:t>
            </a:r>
            <a:r>
              <a:rPr lang="en-US" dirty="0" smtClean="0"/>
              <a:t>very conditional flow needs be tested through our unit test cases</a:t>
            </a:r>
          </a:p>
        </p:txBody>
      </p:sp>
    </p:spTree>
    <p:extLst>
      <p:ext uri="{BB962C8B-B14F-4D97-AF65-F5344CB8AC3E}">
        <p14:creationId xmlns:p14="http://schemas.microsoft.com/office/powerpoint/2010/main" val="101853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33400"/>
            <a:ext cx="7848600" cy="461665"/>
          </a:xfrm>
          <a:prstGeom prst="rect">
            <a:avLst/>
          </a:prstGeom>
          <a:noFill/>
        </p:spPr>
        <p:txBody>
          <a:bodyPr wrap="square" rtlCol="0">
            <a:spAutoFit/>
          </a:bodyPr>
          <a:lstStyle/>
          <a:p>
            <a:r>
              <a:rPr lang="en-US" sz="2400" b="1" dirty="0" smtClean="0"/>
              <a:t>Preconditions and assumptions</a:t>
            </a:r>
            <a:endParaRPr lang="en-US" sz="2400" b="1" dirty="0"/>
          </a:p>
        </p:txBody>
      </p:sp>
      <p:sp>
        <p:nvSpPr>
          <p:cNvPr id="19" name="TextBox 18"/>
          <p:cNvSpPr txBox="1"/>
          <p:nvPr/>
        </p:nvSpPr>
        <p:spPr>
          <a:xfrm>
            <a:off x="547255" y="1015847"/>
            <a:ext cx="6934200" cy="5909310"/>
          </a:xfrm>
          <a:prstGeom prst="rect">
            <a:avLst/>
          </a:prstGeom>
          <a:noFill/>
        </p:spPr>
        <p:txBody>
          <a:bodyPr wrap="square" rtlCol="0">
            <a:spAutoFit/>
          </a:bodyPr>
          <a:lstStyle/>
          <a:p>
            <a:pPr marL="285750" indent="-285750" algn="just">
              <a:buFontTx/>
              <a:buChar char="-"/>
            </a:pPr>
            <a:r>
              <a:rPr lang="en-US" dirty="0" smtClean="0"/>
              <a:t>Junit test cases should be able to run without internet connection (except for jar downloads)</a:t>
            </a:r>
          </a:p>
          <a:p>
            <a:pPr marL="285750" indent="-285750" algn="just">
              <a:buFontTx/>
              <a:buChar char="-"/>
            </a:pPr>
            <a:endParaRPr lang="en-US" dirty="0"/>
          </a:p>
          <a:p>
            <a:pPr marL="285750" indent="-285750" algn="just">
              <a:buFontTx/>
              <a:buChar char="-"/>
            </a:pPr>
            <a:r>
              <a:rPr lang="en-US" dirty="0" smtClean="0"/>
              <a:t>Junit test must not need an external server.  Even if there is a significant reason to use an server, embedded server should be considered.</a:t>
            </a:r>
          </a:p>
          <a:p>
            <a:pPr marL="285750" indent="-285750" algn="just">
              <a:buFontTx/>
              <a:buChar char="-"/>
            </a:pPr>
            <a:endParaRPr lang="en-US" dirty="0"/>
          </a:p>
          <a:p>
            <a:pPr marL="285750" indent="-285750" algn="just">
              <a:buFontTx/>
              <a:buChar char="-"/>
            </a:pPr>
            <a:r>
              <a:rPr lang="en-US" dirty="0" smtClean="0"/>
              <a:t>All properties and configuration can be composed into the test resource folders</a:t>
            </a:r>
          </a:p>
          <a:p>
            <a:pPr marL="285750" indent="-285750" algn="just">
              <a:buFontTx/>
              <a:buChar char="-"/>
            </a:pPr>
            <a:endParaRPr lang="en-US" dirty="0"/>
          </a:p>
          <a:p>
            <a:pPr marL="285750" indent="-285750" algn="just">
              <a:buFontTx/>
              <a:buChar char="-"/>
            </a:pPr>
            <a:r>
              <a:rPr lang="en-US" dirty="0" smtClean="0"/>
              <a:t>For making the </a:t>
            </a:r>
            <a:r>
              <a:rPr lang="en-US" dirty="0" err="1" smtClean="0"/>
              <a:t>junit</a:t>
            </a:r>
            <a:r>
              <a:rPr lang="en-US" dirty="0" smtClean="0"/>
              <a:t> test case succeed, a working flow of the actual service should not change (unless the service flow is wrong or buggy)</a:t>
            </a:r>
          </a:p>
          <a:p>
            <a:pPr marL="285750" indent="-285750" algn="just">
              <a:buFontTx/>
              <a:buChar char="-"/>
            </a:pPr>
            <a:endParaRPr lang="en-US" dirty="0"/>
          </a:p>
          <a:p>
            <a:pPr marL="285750" indent="-285750" algn="just">
              <a:buFontTx/>
              <a:buChar char="-"/>
            </a:pPr>
            <a:r>
              <a:rPr lang="en-US" b="1" dirty="0" smtClean="0"/>
              <a:t>When Junit is written for the services related to a project, the scope should only be the services and model objects related to that project.  Within a specific project, we should not do anything related to other integrated/dependent projects </a:t>
            </a:r>
          </a:p>
          <a:p>
            <a:pPr marL="285750" indent="-285750" algn="just">
              <a:buFontTx/>
              <a:buChar char="-"/>
            </a:pPr>
            <a:endParaRPr lang="en-US" b="1" dirty="0"/>
          </a:p>
          <a:p>
            <a:pPr marL="285750" indent="-285750" algn="just">
              <a:buFontTx/>
              <a:buChar char="-"/>
            </a:pPr>
            <a:r>
              <a:rPr lang="en-US" dirty="0" smtClean="0"/>
              <a:t>We can easily reach 90% coverage.  As </a:t>
            </a:r>
            <a:r>
              <a:rPr lang="en-US" dirty="0"/>
              <a:t>far as all service classes and utility classes are unit tested, we should not worry about 100% coverage.  </a:t>
            </a:r>
            <a:endParaRPr lang="en-US" dirty="0" smtClean="0"/>
          </a:p>
        </p:txBody>
      </p:sp>
    </p:spTree>
    <p:extLst>
      <p:ext uri="{BB962C8B-B14F-4D97-AF65-F5344CB8AC3E}">
        <p14:creationId xmlns:p14="http://schemas.microsoft.com/office/powerpoint/2010/main" val="78710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 y="302567"/>
            <a:ext cx="7848600" cy="461665"/>
          </a:xfrm>
          <a:prstGeom prst="rect">
            <a:avLst/>
          </a:prstGeom>
          <a:noFill/>
        </p:spPr>
        <p:txBody>
          <a:bodyPr wrap="square" rtlCol="0">
            <a:spAutoFit/>
          </a:bodyPr>
          <a:lstStyle/>
          <a:p>
            <a:r>
              <a:rPr lang="en-US" sz="2400" b="1" dirty="0" smtClean="0"/>
              <a:t>Components to achieve independent unit test execution</a:t>
            </a:r>
            <a:endParaRPr lang="en-US" sz="2400" b="1" dirty="0"/>
          </a:p>
        </p:txBody>
      </p:sp>
      <p:sp>
        <p:nvSpPr>
          <p:cNvPr id="19" name="TextBox 18"/>
          <p:cNvSpPr txBox="1"/>
          <p:nvPr/>
        </p:nvSpPr>
        <p:spPr>
          <a:xfrm>
            <a:off x="519545" y="779879"/>
            <a:ext cx="6934200" cy="5632311"/>
          </a:xfrm>
          <a:prstGeom prst="rect">
            <a:avLst/>
          </a:prstGeom>
          <a:noFill/>
        </p:spPr>
        <p:txBody>
          <a:bodyPr wrap="square" rtlCol="0">
            <a:spAutoFit/>
          </a:bodyPr>
          <a:lstStyle/>
          <a:p>
            <a:pPr algn="just"/>
            <a:r>
              <a:rPr lang="en-US" b="1" dirty="0" smtClean="0"/>
              <a:t>Embedded database </a:t>
            </a:r>
          </a:p>
          <a:p>
            <a:pPr algn="just"/>
            <a:endParaRPr lang="en-US" dirty="0" smtClean="0"/>
          </a:p>
          <a:p>
            <a:pPr algn="just"/>
            <a:r>
              <a:rPr lang="en-US" dirty="0" smtClean="0"/>
              <a:t>Embedded databases can give us a mock data source instead of using an external DB.</a:t>
            </a:r>
          </a:p>
          <a:p>
            <a:pPr algn="just"/>
            <a:endParaRPr lang="en-US" dirty="0"/>
          </a:p>
          <a:p>
            <a:pPr algn="just"/>
            <a:r>
              <a:rPr lang="en-US" b="1" dirty="0" smtClean="0"/>
              <a:t>Stubbing</a:t>
            </a:r>
          </a:p>
          <a:p>
            <a:pPr algn="just"/>
            <a:endParaRPr lang="en-US" dirty="0" smtClean="0"/>
          </a:p>
          <a:p>
            <a:pPr algn="just"/>
            <a:r>
              <a:rPr lang="en-US" dirty="0" smtClean="0"/>
              <a:t>Helps to eliminate the need for an external dependency data source objects</a:t>
            </a:r>
          </a:p>
          <a:p>
            <a:pPr algn="just"/>
            <a:endParaRPr lang="en-US" dirty="0"/>
          </a:p>
          <a:p>
            <a:pPr algn="just"/>
            <a:r>
              <a:rPr lang="en-US" b="1" dirty="0" smtClean="0"/>
              <a:t>Mocks </a:t>
            </a:r>
          </a:p>
          <a:p>
            <a:pPr algn="just"/>
            <a:endParaRPr lang="en-US" dirty="0"/>
          </a:p>
          <a:p>
            <a:pPr algn="just"/>
            <a:r>
              <a:rPr lang="en-US" dirty="0" smtClean="0"/>
              <a:t>Helps to set expectations without the need to create a dump data source</a:t>
            </a:r>
          </a:p>
          <a:p>
            <a:pPr algn="just"/>
            <a:endParaRPr lang="en-US" dirty="0"/>
          </a:p>
          <a:p>
            <a:pPr algn="just"/>
            <a:r>
              <a:rPr lang="en-US" dirty="0" smtClean="0"/>
              <a:t>Any class or interface can be mocked</a:t>
            </a:r>
          </a:p>
          <a:p>
            <a:pPr algn="just"/>
            <a:endParaRPr lang="en-US" dirty="0"/>
          </a:p>
          <a:p>
            <a:pPr algn="just"/>
            <a:r>
              <a:rPr lang="en-US" b="1" dirty="0" err="1" smtClean="0"/>
              <a:t>TestPropertySource</a:t>
            </a:r>
            <a:endParaRPr lang="en-US" b="1" dirty="0" smtClean="0"/>
          </a:p>
          <a:p>
            <a:pPr algn="just"/>
            <a:endParaRPr lang="en-US" dirty="0"/>
          </a:p>
          <a:p>
            <a:pPr algn="just"/>
            <a:r>
              <a:rPr lang="en-US" dirty="0" smtClean="0"/>
              <a:t>This will help us eliminate </a:t>
            </a:r>
            <a:r>
              <a:rPr lang="en-US" dirty="0" err="1" smtClean="0"/>
              <a:t>PropertySources</a:t>
            </a:r>
            <a:r>
              <a:rPr lang="en-US" dirty="0" smtClean="0"/>
              <a:t> used in spring configuration</a:t>
            </a:r>
          </a:p>
        </p:txBody>
      </p:sp>
      <p:sp>
        <p:nvSpPr>
          <p:cNvPr id="2" name="TextBox 1"/>
          <p:cNvSpPr txBox="1"/>
          <p:nvPr/>
        </p:nvSpPr>
        <p:spPr>
          <a:xfrm>
            <a:off x="519545" y="6400800"/>
            <a:ext cx="7557655" cy="369332"/>
          </a:xfrm>
          <a:prstGeom prst="rect">
            <a:avLst/>
          </a:prstGeom>
          <a:noFill/>
        </p:spPr>
        <p:txBody>
          <a:bodyPr wrap="square" rtlCol="0">
            <a:spAutoFit/>
          </a:bodyPr>
          <a:lstStyle/>
          <a:p>
            <a:r>
              <a:rPr lang="en-US" dirty="0" smtClean="0">
                <a:solidFill>
                  <a:srgbClr val="FF0000"/>
                </a:solidFill>
              </a:rPr>
              <a:t>*Not included </a:t>
            </a:r>
            <a:r>
              <a:rPr lang="en-US" b="1" dirty="0" smtClean="0">
                <a:solidFill>
                  <a:srgbClr val="FF0000"/>
                </a:solidFill>
              </a:rPr>
              <a:t>profiles</a:t>
            </a:r>
            <a:r>
              <a:rPr lang="en-US" dirty="0" smtClean="0">
                <a:solidFill>
                  <a:srgbClr val="FF0000"/>
                </a:solidFill>
              </a:rPr>
              <a:t> with a reason</a:t>
            </a:r>
            <a:endParaRPr lang="en-US" dirty="0">
              <a:solidFill>
                <a:srgbClr val="FF0000"/>
              </a:solidFill>
            </a:endParaRPr>
          </a:p>
        </p:txBody>
      </p:sp>
    </p:spTree>
    <p:extLst>
      <p:ext uri="{BB962C8B-B14F-4D97-AF65-F5344CB8AC3E}">
        <p14:creationId xmlns:p14="http://schemas.microsoft.com/office/powerpoint/2010/main" val="381482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33400"/>
            <a:ext cx="7848600" cy="461665"/>
          </a:xfrm>
          <a:prstGeom prst="rect">
            <a:avLst/>
          </a:prstGeom>
          <a:noFill/>
        </p:spPr>
        <p:txBody>
          <a:bodyPr wrap="square" rtlCol="0">
            <a:spAutoFit/>
          </a:bodyPr>
          <a:lstStyle/>
          <a:p>
            <a:r>
              <a:rPr lang="en-US" sz="2400" b="1" dirty="0" smtClean="0"/>
              <a:t>Choice of components</a:t>
            </a:r>
            <a:endParaRPr lang="en-US" sz="2400" b="1" dirty="0"/>
          </a:p>
        </p:txBody>
      </p:sp>
      <p:sp>
        <p:nvSpPr>
          <p:cNvPr id="19" name="TextBox 18"/>
          <p:cNvSpPr txBox="1"/>
          <p:nvPr/>
        </p:nvSpPr>
        <p:spPr>
          <a:xfrm>
            <a:off x="533400" y="1036626"/>
            <a:ext cx="6934200" cy="5632311"/>
          </a:xfrm>
          <a:prstGeom prst="rect">
            <a:avLst/>
          </a:prstGeom>
          <a:noFill/>
        </p:spPr>
        <p:txBody>
          <a:bodyPr wrap="square" rtlCol="0">
            <a:spAutoFit/>
          </a:bodyPr>
          <a:lstStyle/>
          <a:p>
            <a:pPr algn="just"/>
            <a:r>
              <a:rPr lang="en-US" b="1" dirty="0" smtClean="0"/>
              <a:t>Embedded database </a:t>
            </a:r>
          </a:p>
          <a:p>
            <a:pPr algn="just"/>
            <a:r>
              <a:rPr lang="en-US" dirty="0"/>
              <a:t>- </a:t>
            </a:r>
            <a:r>
              <a:rPr lang="en-US" dirty="0" smtClean="0"/>
              <a:t>    H2 </a:t>
            </a:r>
            <a:r>
              <a:rPr lang="en-US" dirty="0"/>
              <a:t>or HSQL</a:t>
            </a:r>
          </a:p>
          <a:p>
            <a:pPr marL="285750" indent="-285750" algn="just">
              <a:buFontTx/>
              <a:buChar char="-"/>
            </a:pPr>
            <a:r>
              <a:rPr lang="en-US" dirty="0" smtClean="0"/>
              <a:t>We need to remove engine related details (INNODB etc.) and charset information.</a:t>
            </a:r>
          </a:p>
          <a:p>
            <a:pPr marL="285750" indent="-285750" algn="just">
              <a:buFontTx/>
              <a:buChar char="-"/>
            </a:pPr>
            <a:r>
              <a:rPr lang="en-US" dirty="0" smtClean="0"/>
              <a:t>We need to remove foreign key constraint dependencies.</a:t>
            </a:r>
          </a:p>
          <a:p>
            <a:pPr marL="285750" indent="-285750" algn="just">
              <a:buFontTx/>
              <a:buChar char="-"/>
            </a:pPr>
            <a:r>
              <a:rPr lang="en-US" dirty="0" smtClean="0"/>
              <a:t>We should have separate .</a:t>
            </a:r>
            <a:r>
              <a:rPr lang="en-US" dirty="0" err="1" smtClean="0"/>
              <a:t>sql</a:t>
            </a:r>
            <a:r>
              <a:rPr lang="en-US" dirty="0" smtClean="0"/>
              <a:t> file which can be executed on startup of the test cases.</a:t>
            </a:r>
          </a:p>
          <a:p>
            <a:pPr marL="285750" indent="-285750" algn="just">
              <a:buFontTx/>
              <a:buChar char="-"/>
            </a:pPr>
            <a:r>
              <a:rPr lang="en-US" dirty="0" smtClean="0"/>
              <a:t>Populate data which are in sync with the business logic (and let it be more realistic)</a:t>
            </a:r>
          </a:p>
          <a:p>
            <a:pPr algn="just"/>
            <a:endParaRPr lang="en-US" dirty="0"/>
          </a:p>
          <a:p>
            <a:pPr algn="just"/>
            <a:r>
              <a:rPr lang="en-US" b="1" dirty="0" smtClean="0"/>
              <a:t>Stubs</a:t>
            </a:r>
          </a:p>
          <a:p>
            <a:pPr algn="just"/>
            <a:endParaRPr lang="en-US" dirty="0" smtClean="0"/>
          </a:p>
          <a:p>
            <a:pPr algn="just"/>
            <a:r>
              <a:rPr lang="en-US" dirty="0" smtClean="0"/>
              <a:t>Custom created</a:t>
            </a:r>
          </a:p>
          <a:p>
            <a:pPr algn="just"/>
            <a:endParaRPr lang="en-US" dirty="0"/>
          </a:p>
          <a:p>
            <a:pPr algn="just"/>
            <a:r>
              <a:rPr lang="en-US" b="1" dirty="0" smtClean="0"/>
              <a:t>Mocks </a:t>
            </a:r>
          </a:p>
          <a:p>
            <a:pPr algn="just"/>
            <a:endParaRPr lang="en-US" dirty="0" smtClean="0"/>
          </a:p>
          <a:p>
            <a:pPr marL="285750" indent="-285750" algn="just">
              <a:buFontTx/>
              <a:buChar char="-"/>
            </a:pPr>
            <a:r>
              <a:rPr lang="en-US" dirty="0" err="1" smtClean="0"/>
              <a:t>EasyMock</a:t>
            </a:r>
            <a:r>
              <a:rPr lang="en-US" dirty="0" smtClean="0"/>
              <a:t> or </a:t>
            </a:r>
            <a:r>
              <a:rPr lang="en-US" dirty="0" err="1" smtClean="0"/>
              <a:t>Mockito</a:t>
            </a:r>
            <a:endParaRPr lang="en-US" dirty="0" smtClean="0"/>
          </a:p>
          <a:p>
            <a:pPr marL="285750" indent="-285750" algn="just">
              <a:buFontTx/>
              <a:buChar char="-"/>
            </a:pPr>
            <a:r>
              <a:rPr lang="en-US" dirty="0" smtClean="0"/>
              <a:t>Before writing the expectation, we need to understand the target service logic.  </a:t>
            </a:r>
            <a:r>
              <a:rPr lang="en-US" dirty="0" smtClean="0">
                <a:solidFill>
                  <a:srgbClr val="FF0000"/>
                </a:solidFill>
              </a:rPr>
              <a:t>Mere passing of test case should not be the criteria.</a:t>
            </a:r>
            <a:endParaRPr lang="en-US" dirty="0">
              <a:solidFill>
                <a:srgbClr val="FF0000"/>
              </a:solidFill>
            </a:endParaRPr>
          </a:p>
          <a:p>
            <a:pPr algn="just"/>
            <a:endParaRPr lang="en-US" dirty="0"/>
          </a:p>
        </p:txBody>
      </p:sp>
    </p:spTree>
    <p:extLst>
      <p:ext uri="{BB962C8B-B14F-4D97-AF65-F5344CB8AC3E}">
        <p14:creationId xmlns:p14="http://schemas.microsoft.com/office/powerpoint/2010/main" val="167935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33400"/>
            <a:ext cx="7848600" cy="461665"/>
          </a:xfrm>
          <a:prstGeom prst="rect">
            <a:avLst/>
          </a:prstGeom>
          <a:noFill/>
        </p:spPr>
        <p:txBody>
          <a:bodyPr wrap="square" rtlCol="0">
            <a:spAutoFit/>
          </a:bodyPr>
          <a:lstStyle/>
          <a:p>
            <a:r>
              <a:rPr lang="en-US" sz="2400" b="1" dirty="0" smtClean="0"/>
              <a:t>Other points to remember</a:t>
            </a:r>
            <a:endParaRPr lang="en-US" sz="2400" b="1" dirty="0"/>
          </a:p>
        </p:txBody>
      </p:sp>
      <p:sp>
        <p:nvSpPr>
          <p:cNvPr id="19" name="TextBox 18"/>
          <p:cNvSpPr txBox="1"/>
          <p:nvPr/>
        </p:nvSpPr>
        <p:spPr>
          <a:xfrm>
            <a:off x="519545" y="1219200"/>
            <a:ext cx="6934200" cy="4524315"/>
          </a:xfrm>
          <a:prstGeom prst="rect">
            <a:avLst/>
          </a:prstGeom>
          <a:noFill/>
        </p:spPr>
        <p:txBody>
          <a:bodyPr wrap="square" rtlCol="0">
            <a:spAutoFit/>
          </a:bodyPr>
          <a:lstStyle/>
          <a:p>
            <a:pPr marL="285750" indent="-285750" algn="just">
              <a:buFontTx/>
              <a:buChar char="-"/>
            </a:pPr>
            <a:r>
              <a:rPr lang="en-US" dirty="0" smtClean="0"/>
              <a:t>While defining </a:t>
            </a:r>
            <a:r>
              <a:rPr lang="en-US" dirty="0" err="1" smtClean="0"/>
              <a:t>ComponentScan</a:t>
            </a:r>
            <a:r>
              <a:rPr lang="en-US" dirty="0" smtClean="0"/>
              <a:t> we should avoid using exhaustive package (like com or </a:t>
            </a:r>
            <a:r>
              <a:rPr lang="en-US" dirty="0" err="1" smtClean="0"/>
              <a:t>com.services</a:t>
            </a:r>
            <a:r>
              <a:rPr lang="en-US" dirty="0" smtClean="0"/>
              <a:t> etc</a:t>
            </a:r>
            <a:r>
              <a:rPr lang="en-US" dirty="0" smtClean="0"/>
              <a:t>.) .  We should define the required package selectively.</a:t>
            </a:r>
          </a:p>
          <a:p>
            <a:pPr marL="285750" indent="-285750" algn="just">
              <a:buFontTx/>
              <a:buChar char="-"/>
            </a:pPr>
            <a:endParaRPr lang="en-US" dirty="0"/>
          </a:p>
          <a:p>
            <a:pPr marL="285750" indent="-285750" algn="just">
              <a:buFontTx/>
              <a:buChar char="-"/>
            </a:pPr>
            <a:r>
              <a:rPr lang="en-US" dirty="0" smtClean="0"/>
              <a:t>Using @Transactional on test case, actually helps in deleting the data after the complete test case execution.  We can use this feature if we don’t need to delete records explicitly after test case execution.</a:t>
            </a:r>
          </a:p>
          <a:p>
            <a:pPr marL="285750" indent="-285750" algn="just">
              <a:buFontTx/>
              <a:buChar char="-"/>
            </a:pPr>
            <a:endParaRPr lang="en-US" dirty="0"/>
          </a:p>
          <a:p>
            <a:pPr marL="285750" indent="-285750" algn="just">
              <a:buFontTx/>
              <a:buChar char="-"/>
            </a:pPr>
            <a:r>
              <a:rPr lang="en-US" dirty="0" smtClean="0"/>
              <a:t>Test cases should not modify the beans in application context.  If in any rare case, we need to modify then we also annotate the test class with @</a:t>
            </a:r>
            <a:r>
              <a:rPr lang="en-US" dirty="0" err="1" smtClean="0"/>
              <a:t>DirtiesContext</a:t>
            </a:r>
            <a:r>
              <a:rPr lang="en-US" dirty="0" smtClean="0"/>
              <a:t>.  This will ensure that the context is reset before calling the next test case method.</a:t>
            </a:r>
          </a:p>
          <a:p>
            <a:pPr marL="285750" indent="-285750" algn="just">
              <a:buFontTx/>
              <a:buChar char="-"/>
            </a:pPr>
            <a:endParaRPr lang="en-US" dirty="0"/>
          </a:p>
          <a:p>
            <a:pPr marL="285750" indent="-285750" algn="just">
              <a:buFontTx/>
              <a:buChar char="-"/>
            </a:pPr>
            <a:r>
              <a:rPr lang="en-US" dirty="0" smtClean="0"/>
              <a:t>Once the services classes have been written, next level we can mock the service end points as well using </a:t>
            </a:r>
            <a:r>
              <a:rPr lang="en-US" dirty="0" err="1" smtClean="0"/>
              <a:t>MockClient</a:t>
            </a:r>
            <a:r>
              <a:rPr lang="en-US" dirty="0" smtClean="0"/>
              <a:t> and </a:t>
            </a:r>
            <a:r>
              <a:rPr lang="en-US" dirty="0" err="1" smtClean="0"/>
              <a:t>MockServer</a:t>
            </a:r>
            <a:r>
              <a:rPr lang="en-US" dirty="0" smtClean="0"/>
              <a:t> components.</a:t>
            </a:r>
            <a:endParaRPr lang="en-US" dirty="0"/>
          </a:p>
        </p:txBody>
      </p:sp>
    </p:spTree>
    <p:extLst>
      <p:ext uri="{BB962C8B-B14F-4D97-AF65-F5344CB8AC3E}">
        <p14:creationId xmlns:p14="http://schemas.microsoft.com/office/powerpoint/2010/main" val="1891738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732</Words>
  <Application>Microsoft Office PowerPoint</Application>
  <PresentationFormat>On-screen Show (4:3)</PresentationFormat>
  <Paragraphs>104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c:creator>
  <cp:lastModifiedBy>U</cp:lastModifiedBy>
  <cp:revision>82</cp:revision>
  <dcterms:created xsi:type="dcterms:W3CDTF">2017-07-19T03:12:16Z</dcterms:created>
  <dcterms:modified xsi:type="dcterms:W3CDTF">2017-07-21T11:07:32Z</dcterms:modified>
</cp:coreProperties>
</file>