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7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8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6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3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3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1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17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8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5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88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52F2-FC58-4685-B0FE-F08C43AB893B}" type="datetimeFigureOut">
              <a:rPr lang="fr-FR" smtClean="0"/>
              <a:t>25/07/2021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7E45-781E-442E-B52B-1237B53E618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3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.maths.unsw.edu.au/~lafaye/CCM/base/binaire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user/lepoeteh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user/lepoeteh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user/lepoeteh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user/lepoeteh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sp>
          <p:nvSpPr>
            <p:cNvPr id="6" name="Action Button: Custom 5">
              <a:hlinkClick r:id="" action="ppaction://noaction" highlightClick="1"/>
            </p:cNvPr>
            <p:cNvSpPr/>
            <p:nvPr/>
          </p:nvSpPr>
          <p:spPr>
            <a:xfrm>
              <a:off x="0" y="615820"/>
              <a:ext cx="6858000" cy="8845421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9461241"/>
              <a:ext cx="6858000" cy="444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https;//</a:t>
              </a:r>
              <a:r>
                <a:rPr lang="en-US" dirty="0" err="1" smtClean="0"/>
                <a:t>ftechplus.netlify.app</a:t>
              </a:r>
              <a:r>
                <a:rPr lang="en-US" dirty="0" smtClean="0"/>
                <a:t> / ftechplus.ht@gmail.com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6858000" cy="6158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Formation html et </a:t>
              </a:r>
              <a:r>
                <a:rPr lang="en-US" sz="2400" b="1" dirty="0" err="1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css</a:t>
              </a:r>
              <a:r>
                <a:rPr lang="en-US" sz="2400" b="1" dirty="0" smtClean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 sur android : fetch plus</a:t>
              </a:r>
              <a:endParaRPr lang="fr-FR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1055" y="907658"/>
            <a:ext cx="6540760" cy="847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Comment </a:t>
            </a:r>
            <a:r>
              <a:rPr lang="en-US" b="1" dirty="0" err="1" smtClean="0">
                <a:solidFill>
                  <a:srgbClr val="002060"/>
                </a:solidFill>
              </a:rPr>
              <a:t>bien</a:t>
            </a:r>
            <a:r>
              <a:rPr lang="en-US" b="1" dirty="0" smtClean="0">
                <a:solidFill>
                  <a:srgbClr val="002060"/>
                </a:solidFill>
              </a:rPr>
              <a:t> organizer </a:t>
            </a:r>
            <a:r>
              <a:rPr lang="en-US" b="1" dirty="0" err="1" smtClean="0">
                <a:solidFill>
                  <a:srgbClr val="002060"/>
                </a:solidFill>
              </a:rPr>
              <a:t>votre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espage</a:t>
            </a:r>
            <a:r>
              <a:rPr lang="en-US" b="1" dirty="0" smtClean="0">
                <a:solidFill>
                  <a:srgbClr val="002060"/>
                </a:solidFill>
              </a:rPr>
              <a:t> de travail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C’est</a:t>
            </a:r>
            <a:r>
              <a:rPr lang="en-US" sz="1600" b="1" dirty="0" smtClean="0">
                <a:solidFill>
                  <a:schemeClr val="tx1"/>
                </a:solidFill>
              </a:rPr>
              <a:t> quoi un dossier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C’est</a:t>
            </a:r>
            <a:r>
              <a:rPr lang="en-US" sz="1600" b="1" dirty="0" smtClean="0">
                <a:solidFill>
                  <a:schemeClr val="tx1"/>
                </a:solidFill>
              </a:rPr>
              <a:t> quoi un </a:t>
            </a:r>
            <a:r>
              <a:rPr lang="en-US" sz="1600" b="1" dirty="0" err="1" smtClean="0">
                <a:solidFill>
                  <a:schemeClr val="tx1"/>
                </a:solidFill>
              </a:rPr>
              <a:t>fichier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C’est</a:t>
            </a:r>
            <a:r>
              <a:rPr lang="en-US" sz="1600" b="1" dirty="0" smtClean="0">
                <a:solidFill>
                  <a:schemeClr val="tx1"/>
                </a:solidFill>
              </a:rPr>
              <a:t> quoi </a:t>
            </a:r>
            <a:r>
              <a:rPr lang="en-US" sz="1600" b="1" dirty="0" err="1" smtClean="0">
                <a:solidFill>
                  <a:schemeClr val="tx1"/>
                </a:solidFill>
              </a:rPr>
              <a:t>une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extenxion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Creer</a:t>
            </a:r>
            <a:r>
              <a:rPr lang="en-US" sz="1600" b="1" dirty="0" smtClean="0">
                <a:solidFill>
                  <a:schemeClr val="tx1"/>
                </a:solidFill>
              </a:rPr>
              <a:t> un dossier sur android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solidFill>
                  <a:srgbClr val="0070C0"/>
                </a:solidFill>
              </a:rPr>
              <a:t>Configurer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vos</a:t>
            </a:r>
            <a:r>
              <a:rPr lang="en-US" sz="2000" b="1" dirty="0" smtClean="0">
                <a:solidFill>
                  <a:srgbClr val="0070C0"/>
                </a:solidFill>
              </a:rPr>
              <a:t> applications sur android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/>
                </a:solidFill>
              </a:rPr>
              <a:t>Editeur de texte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/>
                </a:solidFill>
              </a:rPr>
              <a:t>A quoi sert le clavier Hackers keyboard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/>
                </a:solidFill>
              </a:rPr>
              <a:t>installation des applications sur </a:t>
            </a:r>
            <a:r>
              <a:rPr lang="fr-FR" sz="1600" b="1" dirty="0" err="1">
                <a:solidFill>
                  <a:schemeClr val="tx1"/>
                </a:solidFill>
              </a:rPr>
              <a:t>android</a:t>
            </a:r>
            <a:endParaRPr lang="fr-FR" sz="16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/>
                </a:solidFill>
              </a:rPr>
              <a:t>configurer des applications sur </a:t>
            </a:r>
            <a:r>
              <a:rPr lang="fr-FR" sz="1600" b="1" dirty="0" err="1">
                <a:solidFill>
                  <a:schemeClr val="tx1"/>
                </a:solidFill>
              </a:rPr>
              <a:t>android</a:t>
            </a:r>
            <a:endParaRPr lang="fr-FR" sz="16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1"/>
                </a:solidFill>
              </a:rPr>
              <a:t>comment </a:t>
            </a:r>
            <a:r>
              <a:rPr lang="fr-FR" sz="1600" b="1" dirty="0" err="1">
                <a:solidFill>
                  <a:schemeClr val="tx1"/>
                </a:solidFill>
              </a:rPr>
              <a:t>creer</a:t>
            </a:r>
            <a:r>
              <a:rPr lang="fr-FR" sz="1600" b="1" dirty="0">
                <a:solidFill>
                  <a:schemeClr val="tx1"/>
                </a:solidFill>
              </a:rPr>
              <a:t> votre premier projet page html sur </a:t>
            </a:r>
            <a:r>
              <a:rPr lang="fr-FR" sz="1600" b="1" dirty="0" err="1" smtClean="0">
                <a:solidFill>
                  <a:schemeClr val="tx1"/>
                </a:solidFill>
              </a:rPr>
              <a:t>android</a:t>
            </a:r>
            <a:r>
              <a:rPr lang="fr-FR" sz="1600" b="1" dirty="0" smtClean="0">
                <a:solidFill>
                  <a:schemeClr val="tx1"/>
                </a:solidFill>
              </a:rPr>
              <a:t>?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La </a:t>
            </a:r>
            <a:r>
              <a:rPr lang="en-US" b="1" dirty="0" err="1" smtClean="0">
                <a:solidFill>
                  <a:srgbClr val="002060"/>
                </a:solidFill>
              </a:rPr>
              <a:t>Programmation</a:t>
            </a:r>
            <a:r>
              <a:rPr lang="en-US" b="1" dirty="0" smtClean="0">
                <a:solidFill>
                  <a:srgbClr val="002060"/>
                </a:solidFill>
              </a:rPr>
              <a:t> web </a:t>
            </a:r>
            <a:r>
              <a:rPr lang="en-US" b="1" dirty="0" err="1" smtClean="0">
                <a:solidFill>
                  <a:srgbClr val="002060"/>
                </a:solidFill>
              </a:rPr>
              <a:t>en</a:t>
            </a:r>
            <a:r>
              <a:rPr lang="en-US" b="1" dirty="0" smtClean="0">
                <a:solidFill>
                  <a:srgbClr val="002060"/>
                </a:solidFill>
              </a:rPr>
              <a:t> html et </a:t>
            </a:r>
            <a:r>
              <a:rPr lang="en-US" b="1" dirty="0" err="1" smtClean="0">
                <a:solidFill>
                  <a:srgbClr val="002060"/>
                </a:solidFill>
              </a:rPr>
              <a:t>css</a:t>
            </a:r>
            <a:r>
              <a:rPr lang="en-US" b="1" dirty="0" smtClean="0">
                <a:solidFill>
                  <a:srgbClr val="002060"/>
                </a:solidFill>
              </a:rPr>
              <a:t> sur android</a:t>
            </a: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Definition du </a:t>
            </a:r>
            <a:r>
              <a:rPr lang="en-US" sz="1600" b="1" dirty="0" err="1" smtClean="0">
                <a:solidFill>
                  <a:schemeClr val="tx1"/>
                </a:solidFill>
              </a:rPr>
              <a:t>langage</a:t>
            </a:r>
            <a:r>
              <a:rPr lang="en-US" sz="1600" b="1" dirty="0" smtClean="0">
                <a:solidFill>
                  <a:schemeClr val="tx1"/>
                </a:solidFill>
              </a:rPr>
              <a:t> html et </a:t>
            </a:r>
            <a:r>
              <a:rPr lang="en-US" sz="1600" b="1" dirty="0" err="1" smtClean="0">
                <a:solidFill>
                  <a:schemeClr val="tx1"/>
                </a:solidFill>
              </a:rPr>
              <a:t>css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Editeur</a:t>
            </a:r>
            <a:r>
              <a:rPr lang="en-US" sz="1600" b="1" dirty="0" smtClean="0">
                <a:solidFill>
                  <a:schemeClr val="tx1"/>
                </a:solidFill>
              </a:rPr>
              <a:t> de </a:t>
            </a:r>
            <a:r>
              <a:rPr lang="en-US" sz="1600" b="1" dirty="0" err="1" smtClean="0">
                <a:solidFill>
                  <a:schemeClr val="tx1"/>
                </a:solidFill>
              </a:rPr>
              <a:t>texte</a:t>
            </a:r>
            <a:r>
              <a:rPr lang="en-US" sz="1600" b="1" dirty="0" smtClean="0">
                <a:solidFill>
                  <a:schemeClr val="tx1"/>
                </a:solidFill>
              </a:rPr>
              <a:t> pour android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Editeur</a:t>
            </a:r>
            <a:r>
              <a:rPr lang="en-US" sz="1600" b="1" dirty="0" smtClean="0">
                <a:solidFill>
                  <a:schemeClr val="tx1"/>
                </a:solidFill>
              </a:rPr>
              <a:t> de </a:t>
            </a:r>
            <a:r>
              <a:rPr lang="en-US" sz="1600" b="1" dirty="0" err="1" smtClean="0">
                <a:solidFill>
                  <a:schemeClr val="tx1"/>
                </a:solidFill>
              </a:rPr>
              <a:t>texte</a:t>
            </a:r>
            <a:r>
              <a:rPr lang="en-US" sz="1600" b="1" dirty="0" smtClean="0">
                <a:solidFill>
                  <a:schemeClr val="tx1"/>
                </a:solidFill>
              </a:rPr>
              <a:t> et </a:t>
            </a:r>
            <a:r>
              <a:rPr lang="en-US" sz="1600" b="1" dirty="0" err="1" smtClean="0">
                <a:solidFill>
                  <a:schemeClr val="tx1"/>
                </a:solidFill>
              </a:rPr>
              <a:t>traiment</a:t>
            </a:r>
            <a:r>
              <a:rPr lang="en-US" sz="1600" b="1" dirty="0" smtClean="0">
                <a:solidFill>
                  <a:schemeClr val="tx1"/>
                </a:solidFill>
              </a:rPr>
              <a:t> de </a:t>
            </a:r>
            <a:r>
              <a:rPr lang="en-US" sz="1600" b="1" dirty="0" err="1" smtClean="0">
                <a:solidFill>
                  <a:schemeClr val="tx1"/>
                </a:solidFill>
              </a:rPr>
              <a:t>texte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lvl="1"/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2060"/>
                </a:solidFill>
              </a:rPr>
              <a:t>Votre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premiere page web </a:t>
            </a:r>
            <a:r>
              <a:rPr lang="en-US" b="1" dirty="0" err="1" smtClean="0">
                <a:solidFill>
                  <a:srgbClr val="002060"/>
                </a:solidFill>
              </a:rPr>
              <a:t>en</a:t>
            </a:r>
            <a:r>
              <a:rPr lang="en-US" b="1" dirty="0" smtClean="0">
                <a:solidFill>
                  <a:srgbClr val="002060"/>
                </a:solidFill>
              </a:rPr>
              <a:t> html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Presentation du </a:t>
            </a:r>
            <a:r>
              <a:rPr lang="en-US" sz="1600" b="1" dirty="0" err="1" smtClean="0">
                <a:solidFill>
                  <a:schemeClr val="tx1"/>
                </a:solidFill>
              </a:rPr>
              <a:t>squelette</a:t>
            </a:r>
            <a:r>
              <a:rPr lang="en-US" sz="1600" b="1" dirty="0" smtClean="0">
                <a:solidFill>
                  <a:schemeClr val="tx1"/>
                </a:solidFill>
              </a:rPr>
              <a:t> 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Les bases du html sur android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Enregistrer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votre</a:t>
            </a:r>
            <a:r>
              <a:rPr lang="en-US" sz="1600" b="1" dirty="0" smtClean="0">
                <a:solidFill>
                  <a:schemeClr val="tx1"/>
                </a:solidFill>
              </a:rPr>
              <a:t> premiere page 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2060"/>
                </a:solidFill>
              </a:rPr>
              <a:t>Ecrire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votre</a:t>
            </a:r>
            <a:r>
              <a:rPr lang="en-US" b="1" dirty="0" smtClean="0">
                <a:solidFill>
                  <a:srgbClr val="002060"/>
                </a:solidFill>
              </a:rPr>
              <a:t> page web </a:t>
            </a:r>
            <a:r>
              <a:rPr lang="en-US" b="1" dirty="0" err="1" smtClean="0">
                <a:solidFill>
                  <a:srgbClr val="002060"/>
                </a:solidFill>
              </a:rPr>
              <a:t>en</a:t>
            </a:r>
            <a:r>
              <a:rPr lang="en-US" b="1" dirty="0" smtClean="0">
                <a:solidFill>
                  <a:srgbClr val="002060"/>
                </a:solidFill>
              </a:rPr>
              <a:t> 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Comment </a:t>
            </a:r>
            <a:r>
              <a:rPr lang="en-US" sz="1600" b="1" dirty="0" err="1" smtClean="0">
                <a:solidFill>
                  <a:schemeClr val="tx1"/>
                </a:solidFill>
              </a:rPr>
              <a:t>utiliser</a:t>
            </a:r>
            <a:r>
              <a:rPr lang="en-US" sz="1600" b="1" dirty="0" smtClean="0">
                <a:solidFill>
                  <a:schemeClr val="tx1"/>
                </a:solidFill>
              </a:rPr>
              <a:t> les </a:t>
            </a:r>
            <a:r>
              <a:rPr lang="en-US" sz="1600" b="1" dirty="0" err="1" smtClean="0">
                <a:solidFill>
                  <a:schemeClr val="tx1"/>
                </a:solidFill>
              </a:rPr>
              <a:t>titres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Comment </a:t>
            </a:r>
            <a:r>
              <a:rPr lang="en-US" sz="1600" b="1" dirty="0" err="1" smtClean="0">
                <a:solidFill>
                  <a:schemeClr val="tx1"/>
                </a:solidFill>
              </a:rPr>
              <a:t>inserer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une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paragraphe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Comment </a:t>
            </a:r>
            <a:r>
              <a:rPr lang="en-US" sz="1600" b="1" dirty="0" err="1" smtClean="0">
                <a:solidFill>
                  <a:schemeClr val="tx1"/>
                </a:solidFill>
              </a:rPr>
              <a:t>inserer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une</a:t>
            </a:r>
            <a:r>
              <a:rPr lang="en-US" sz="1600" b="1" dirty="0" smtClean="0">
                <a:solidFill>
                  <a:schemeClr val="tx1"/>
                </a:solidFill>
              </a:rPr>
              <a:t> image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Comment </a:t>
            </a:r>
            <a:r>
              <a:rPr lang="en-US" sz="1600" b="1" dirty="0" err="1" smtClean="0">
                <a:solidFill>
                  <a:schemeClr val="tx1"/>
                </a:solidFill>
              </a:rPr>
              <a:t>inserer</a:t>
            </a:r>
            <a:r>
              <a:rPr lang="en-US" sz="1600" b="1" dirty="0" smtClean="0">
                <a:solidFill>
                  <a:schemeClr val="tx1"/>
                </a:solidFill>
              </a:rPr>
              <a:t> un lien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2060"/>
                </a:solidFill>
              </a:rPr>
              <a:t>Ajouter</a:t>
            </a:r>
            <a:r>
              <a:rPr lang="en-US" b="1" dirty="0" smtClean="0">
                <a:solidFill>
                  <a:srgbClr val="002060"/>
                </a:solidFill>
              </a:rPr>
              <a:t> du </a:t>
            </a:r>
            <a:r>
              <a:rPr lang="en-US" b="1" dirty="0" err="1" smtClean="0">
                <a:solidFill>
                  <a:srgbClr val="002060"/>
                </a:solidFill>
              </a:rPr>
              <a:t>css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une</a:t>
            </a:r>
            <a:r>
              <a:rPr lang="en-US" b="1" dirty="0" smtClean="0">
                <a:solidFill>
                  <a:srgbClr val="002060"/>
                </a:solidFill>
              </a:rPr>
              <a:t> page 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3 methods pour </a:t>
            </a:r>
            <a:r>
              <a:rPr lang="en-US" sz="1600" b="1" dirty="0" err="1" smtClean="0">
                <a:solidFill>
                  <a:schemeClr val="tx1"/>
                </a:solidFill>
              </a:rPr>
              <a:t>inserer</a:t>
            </a:r>
            <a:r>
              <a:rPr lang="en-US" sz="1600" b="1" dirty="0" smtClean="0">
                <a:solidFill>
                  <a:schemeClr val="tx1"/>
                </a:solidFill>
              </a:rPr>
              <a:t> du </a:t>
            </a:r>
            <a:r>
              <a:rPr lang="en-US" sz="1600" b="1" dirty="0" err="1" smtClean="0">
                <a:solidFill>
                  <a:schemeClr val="tx1"/>
                </a:solidFill>
              </a:rPr>
              <a:t>css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Les bases du </a:t>
            </a:r>
            <a:r>
              <a:rPr lang="en-US" sz="1600" b="1" dirty="0" err="1" smtClean="0">
                <a:solidFill>
                  <a:schemeClr val="tx1"/>
                </a:solidFill>
              </a:rPr>
              <a:t>css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lvl="1"/>
            <a:endParaRPr lang="en-US" sz="1600" b="1" dirty="0" smtClean="0">
              <a:solidFill>
                <a:schemeClr val="tx1"/>
              </a:solidFill>
            </a:endParaRPr>
          </a:p>
          <a:p>
            <a:pPr lvl="1"/>
            <a:endParaRPr lang="en-US" sz="1600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7240" y="5450301"/>
            <a:ext cx="5169160" cy="466531"/>
            <a:chOff x="578496" y="7483150"/>
            <a:chExt cx="5169160" cy="466531"/>
          </a:xfrm>
        </p:grpSpPr>
        <p:sp>
          <p:nvSpPr>
            <p:cNvPr id="12" name="Rectangle 11"/>
            <p:cNvSpPr/>
            <p:nvPr/>
          </p:nvSpPr>
          <p:spPr>
            <a:xfrm>
              <a:off x="1212978" y="7483150"/>
              <a:ext cx="453467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Deuxieme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partie</a:t>
              </a:r>
              <a:r>
                <a:rPr lang="en-US" sz="2400" b="1" dirty="0">
                  <a:solidFill>
                    <a:schemeClr val="bg1"/>
                  </a:solidFill>
                </a:rPr>
                <a:t> de la formation</a:t>
              </a:r>
            </a:p>
            <a:p>
              <a:pPr algn="ctr"/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1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240" y="687755"/>
            <a:ext cx="5169160" cy="466531"/>
            <a:chOff x="578496" y="7483150"/>
            <a:chExt cx="5169160" cy="466531"/>
          </a:xfrm>
        </p:grpSpPr>
        <p:sp>
          <p:nvSpPr>
            <p:cNvPr id="17" name="Rectangle 16"/>
            <p:cNvSpPr/>
            <p:nvPr/>
          </p:nvSpPr>
          <p:spPr>
            <a:xfrm>
              <a:off x="1212978" y="7483150"/>
              <a:ext cx="453467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Premier </a:t>
              </a:r>
              <a:r>
                <a:rPr lang="en-US" sz="2400" b="1" dirty="0" err="1">
                  <a:solidFill>
                    <a:schemeClr val="bg1"/>
                  </a:solidFill>
                </a:rPr>
                <a:t>partie</a:t>
              </a:r>
              <a:r>
                <a:rPr lang="en-US" sz="2400" b="1" dirty="0">
                  <a:solidFill>
                    <a:schemeClr val="bg1"/>
                  </a:solidFill>
                </a:rPr>
                <a:t> de la </a:t>
              </a:r>
              <a:r>
                <a:rPr lang="en-US" sz="2400" b="1" dirty="0" err="1">
                  <a:solidFill>
                    <a:schemeClr val="bg1"/>
                  </a:solidFill>
                </a:rPr>
                <a:t>formatin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1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6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Comment </a:t>
              </a:r>
              <a:r>
                <a:rPr lang="en-US" sz="2000" b="1" dirty="0" err="1">
                  <a:solidFill>
                    <a:schemeClr val="bg1"/>
                  </a:solidFill>
                </a:rPr>
                <a:t>bien</a:t>
              </a:r>
              <a:r>
                <a:rPr lang="en-US" sz="2000" b="1" dirty="0">
                  <a:solidFill>
                    <a:schemeClr val="bg1"/>
                  </a:solidFill>
                </a:rPr>
                <a:t> organizer </a:t>
              </a:r>
              <a:r>
                <a:rPr lang="en-US" sz="2000" b="1" dirty="0" err="1">
                  <a:solidFill>
                    <a:schemeClr val="bg1"/>
                  </a:solidFill>
                </a:rPr>
                <a:t>votre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espace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de travail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1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quoi un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dossier</a:t>
            </a:r>
          </a:p>
          <a:p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dossier est une boite qui vous permet de stocker un ensemble de fichier informatique, tells que :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Vidéos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..</a:t>
            </a: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un fichier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fichier est une suite d'informations binaires, c'est-à-dire une suite de 0 et de 1. Ce fichier peut être stocké pour garder une trace de ces informations. Un fichier texte est un fichier composé de caractères stockés sous la forme d'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octets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une extension</a:t>
            </a:r>
          </a:p>
          <a:p>
            <a:pPr algn="just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Désignée comme étant une suite de deux à quatre caractères derrière un nom de fichier, séparée par un point, l'extension de fichier ne doit pas être confondue avec le format. L'extension sert précisément à déterminer la nature du fichier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0931" y="1511559"/>
            <a:ext cx="5206481" cy="13622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5272" y="5990253"/>
            <a:ext cx="6382139" cy="307910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6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Comment </a:t>
              </a:r>
              <a:r>
                <a:rPr lang="en-US" sz="2000" b="1" dirty="0" err="1">
                  <a:solidFill>
                    <a:schemeClr val="bg1"/>
                  </a:solidFill>
                </a:rPr>
                <a:t>bien</a:t>
              </a:r>
              <a:r>
                <a:rPr lang="en-US" sz="2000" b="1" dirty="0">
                  <a:solidFill>
                    <a:schemeClr val="bg1"/>
                  </a:solidFill>
                </a:rPr>
                <a:t> organizer </a:t>
              </a:r>
              <a:r>
                <a:rPr lang="en-US" sz="2000" b="1" dirty="0" err="1">
                  <a:solidFill>
                    <a:schemeClr val="bg1"/>
                  </a:solidFill>
                </a:rPr>
                <a:t>votre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espace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de travail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1-1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 dossier sur </a:t>
            </a:r>
            <a:r>
              <a:rPr lang="fr-F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créer un dossier sur Android, c’est très simple, aller dans le menu de votre téléphone :</a:t>
            </a:r>
          </a:p>
          <a:p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“dossier” ou “Mes fichier” ou “filles”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le bouton “plus (+)” ou “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Entrer un nom pour votre dossier et cliquer sur “OK”</a:t>
            </a: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venez de 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 premier dossier sur votre 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quelque second seulement</a:t>
            </a:r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Sache que a l’intérieur d’un dossier on peux créer aussi d’autre dossier, qu’on peut appeler sous-dossier, pourquoi ? c’est parce qu’il se place a l’intérieur d’un dossier.</a:t>
            </a: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dossiers sont la pour gérer des différentes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 exemple ; si vous créer plusieurs projet, il est important de créer un dossier pour chaque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avec leur nom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sous dossier sont la pour bien organiser vos fichier, si vous un site web avec différent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 sous dossier pour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pouvez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creer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sous-dossier pour :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images, audio ,vidéo, vos pages ,etc..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8822" y="7408507"/>
            <a:ext cx="6400802" cy="1492898"/>
            <a:chOff x="198277" y="7408507"/>
            <a:chExt cx="6400802" cy="1492898"/>
          </a:xfrm>
        </p:grpSpPr>
        <p:sp>
          <p:nvSpPr>
            <p:cNvPr id="8" name="Rounded Rectangle 7"/>
            <p:cNvSpPr/>
            <p:nvPr/>
          </p:nvSpPr>
          <p:spPr>
            <a:xfrm>
              <a:off x="198277" y="7408507"/>
              <a:ext cx="3641272" cy="1492898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6511" b="-44187"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037826" y="7786396"/>
              <a:ext cx="2561253" cy="737119"/>
              <a:chOff x="3806890" y="7772399"/>
              <a:chExt cx="2561253" cy="737119"/>
            </a:xfrm>
          </p:grpSpPr>
          <p:sp>
            <p:nvSpPr>
              <p:cNvPr id="9" name="Rounded Rectangle 8">
                <a:hlinkClick r:id="rId3"/>
              </p:cNvPr>
              <p:cNvSpPr/>
              <p:nvPr/>
            </p:nvSpPr>
            <p:spPr>
              <a:xfrm>
                <a:off x="4460033" y="7772399"/>
                <a:ext cx="1908110" cy="737119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latin typeface="Impact" panose="020B0806030902050204" pitchFamily="34" charset="0"/>
                  </a:rPr>
                  <a:t>S’abonner</a:t>
                </a:r>
                <a:endParaRPr lang="fr-FR" sz="2800" dirty="0"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06890" y="7772400"/>
                <a:ext cx="877077" cy="7184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94</a:t>
                </a:r>
                <a:endParaRPr lang="fr-FR" sz="2400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6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b="1" dirty="0" smtClean="0">
                  <a:solidFill>
                    <a:schemeClr val="bg1"/>
                  </a:solidFill>
                </a:rPr>
                <a:t>Application important pour apprendre le </a:t>
              </a:r>
              <a:r>
                <a:rPr lang="fr-FR" sz="2000" b="1" dirty="0" err="1" smtClean="0">
                  <a:solidFill>
                    <a:schemeClr val="bg1"/>
                  </a:solidFill>
                </a:rPr>
                <a:t>htnl</a:t>
              </a:r>
              <a:r>
                <a:rPr lang="fr-FR" sz="2000" b="1" dirty="0" smtClean="0">
                  <a:solidFill>
                    <a:schemeClr val="bg1"/>
                  </a:solidFill>
                </a:rPr>
                <a:t> et </a:t>
              </a:r>
              <a:r>
                <a:rPr lang="fr-FR" sz="2000" b="1" dirty="0" err="1" smtClean="0">
                  <a:solidFill>
                    <a:schemeClr val="bg1"/>
                  </a:solidFill>
                </a:rPr>
                <a:t>css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2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aujourd’hui mous allons voire dans ce chapitre les application a installe pour commencer a coder en html et du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 votre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 vous allez coder en html et du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vous aurez besoin des applications, pour être plus a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laise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 votre Android, pour cela nous allons vous présenter quelques applications qui sont très important pour vous</a:t>
            </a:r>
          </a:p>
          <a:p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commencer a écrire vos code , vous allez besoin un éditeur de texte, une application est capable de recevoir vos codes et un navigateur pour visualiser votre travail en local</a:t>
            </a:r>
          </a:p>
          <a:p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applications que vous aurez besoin sur votre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An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 ( Ancien navigateur)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 keyboard ( clavier)</a:t>
            </a:r>
          </a:p>
          <a:p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Editeur de texte</a:t>
            </a:r>
          </a:p>
          <a:p>
            <a:pPr algn="just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 permettant de rédiger des fichiers au format texte brut, sans mise en forme. Les éditeurs de texte sont notamment utilisés par les programmeurs. 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sur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utilise des application comme :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 An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html .</a:t>
            </a:r>
          </a:p>
          <a:p>
            <a:pPr algn="just"/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navigateur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 logiciel conçu pour consulter et afficher le World Wide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Web.Un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navigateur n’est pas un moteur de recherche. Les navigateurs le plus connu sont : Google chrome,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mais nous, on va utiliser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quoi sert le clavier Hackers keyboard ?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clavier va vous aider beaucoup dans vos code, grâce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 clavier, vous trouvez tous les fonctions d’un clavier d’ordinateur , EX: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Ctrl+a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Tabullation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599" y="8618704"/>
            <a:ext cx="6400802" cy="687091"/>
            <a:chOff x="198277" y="7645940"/>
            <a:chExt cx="6400802" cy="897030"/>
          </a:xfrm>
        </p:grpSpPr>
        <p:sp>
          <p:nvSpPr>
            <p:cNvPr id="8" name="Rounded Rectangle 7"/>
            <p:cNvSpPr/>
            <p:nvPr/>
          </p:nvSpPr>
          <p:spPr>
            <a:xfrm>
              <a:off x="198277" y="7645940"/>
              <a:ext cx="3641272" cy="897030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037826" y="7747486"/>
              <a:ext cx="2561253" cy="737119"/>
              <a:chOff x="3806890" y="7733489"/>
              <a:chExt cx="2561253" cy="737119"/>
            </a:xfrm>
          </p:grpSpPr>
          <p:sp>
            <p:nvSpPr>
              <p:cNvPr id="9" name="Rounded Rectangle 8">
                <a:hlinkClick r:id="rId3"/>
              </p:cNvPr>
              <p:cNvSpPr/>
              <p:nvPr/>
            </p:nvSpPr>
            <p:spPr>
              <a:xfrm>
                <a:off x="4460033" y="7733489"/>
                <a:ext cx="1908110" cy="737119"/>
              </a:xfrm>
              <a:prstGeom prst="roundRect">
                <a:avLst/>
              </a:prstGeom>
              <a:solidFill>
                <a:srgbClr val="3A5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latin typeface="Impact" panose="020B0806030902050204" pitchFamily="34" charset="0"/>
                  </a:rPr>
                  <a:t>J’aime</a:t>
                </a:r>
                <a:endParaRPr lang="fr-FR" sz="2800" dirty="0"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06890" y="7733490"/>
                <a:ext cx="877077" cy="718458"/>
              </a:xfrm>
              <a:prstGeom prst="rect">
                <a:avLst/>
              </a:prstGeom>
              <a:noFill/>
              <a:ln>
                <a:solidFill>
                  <a:srgbClr val="3A5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951</a:t>
                </a:r>
                <a:endParaRPr lang="fr-FR" sz="2400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89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b="1" dirty="0" smtClean="0">
                  <a:solidFill>
                    <a:schemeClr val="bg1"/>
                  </a:solidFill>
                </a:rPr>
                <a:t>Installation et configuration des application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2-1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Passons a l’installation et configuration des application sur Android maintenant</a:t>
            </a:r>
          </a:p>
          <a:p>
            <a:pPr algn="just"/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des application sur Android</a:t>
            </a:r>
            <a:endParaRPr lang="fr-F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installer les application, aller sur Play store et écrire le nom de l’application a télécharger, voici la liste des application a télécharger sur Play store.</a:t>
            </a:r>
          </a:p>
          <a:p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an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html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Heckers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keyboard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le navigateur, télécharger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 Google pas sur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playstore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parce que il nous faut une version ancienne, grâce a la version ancienne, nous aurons la possibilité de visiter les codes source de n’importe quel site sur Android.</a:t>
            </a:r>
          </a:p>
          <a:p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le lien pour télécharger le navigateur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ancienne version sur votre Android gratuit, cliquer ici pour télécharger.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Configurer des application sur Android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 application ont besoin de configurer si vous le souhaiter avant de commencer a travailler avec eux sur votre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(l’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editeur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et hackers keyboard (le clavier).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HACKERS KEYBOARD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l’application hackers keyboard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anable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keyboard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Cocher « hackers keyboard »,cliquer sur back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set input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Cocher «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 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 clavier est maintenant en utilisation sur votre Android, cliquer sur l’application hackers keyboard,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setting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keyboard mode ,portrait et « full 5-row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« Ctrl-A(select all)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use Ctrl-A (no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overrite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1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b="1" dirty="0" smtClean="0">
                  <a:solidFill>
                    <a:schemeClr val="bg1"/>
                  </a:solidFill>
                </a:rPr>
                <a:t>Installation et configuration des application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2-2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la , nous allons voire maintenant, comment configurer l’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diteur de texte « 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anWriter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 html », avant même de travailler avec un éditeur texte, il faut le configurer a votre manière.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Ouvrir votre navigateur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le menu en haut et a droit 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setting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Thème » et laisser sur « default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 » et « Not set »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 la configuration de vos applications, maintenant nous allons voire comment utiliser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notre éditeur de texte sur Android.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 même de commencer vous devez toujours créer un dossier pour tous vos projet web html et du 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vous savez déjà comment créer un dossier sur Android.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créer votre premier page html sur Android?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créer votre premier projet sur votre Android a partie de « 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acode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» l’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diteur de texte, une fois ouvrir l’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diteur de texte, vous tomber sur une page vierge qui n’est pas encore enregistrer comme il faut.</a:t>
            </a:r>
          </a:p>
          <a:p>
            <a:pPr algn="just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l’</a:t>
            </a:r>
            <a:r>
              <a:rPr lang="fr-F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enregister</a:t>
            </a:r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le « MENU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SAVE » 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SELECT FOLDER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Storage et sélectionner votre dossier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bas cliquer sur « SAVE HERE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Renommer votre fichier en ajoutant l’extension « .html »</a:t>
            </a:r>
          </a:p>
          <a:p>
            <a:pPr algn="just"/>
            <a:r>
              <a:rPr lang="fr-F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index.html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 est le nom et .html est l'extension).</a:t>
            </a: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« OK » pour l’enregistrer</a:t>
            </a:r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  <p:sp>
        <p:nvSpPr>
          <p:cNvPr id="6" name="AutoShape 2" descr="Free Menu Icon of Glyph style - Available in SVG, PNG, EPS, AI &amp;amp; Icon fo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3454941" y="1595336"/>
            <a:ext cx="103762" cy="311285"/>
            <a:chOff x="3164732" y="2626468"/>
            <a:chExt cx="91440" cy="396240"/>
          </a:xfrm>
        </p:grpSpPr>
        <p:sp>
          <p:nvSpPr>
            <p:cNvPr id="7" name="Oval 6"/>
            <p:cNvSpPr/>
            <p:nvPr/>
          </p:nvSpPr>
          <p:spPr>
            <a:xfrm>
              <a:off x="3164732" y="2626468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/>
            <p:cNvSpPr/>
            <p:nvPr/>
          </p:nvSpPr>
          <p:spPr>
            <a:xfrm>
              <a:off x="3164732" y="2778868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3164732" y="2931268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3836" y="6553200"/>
            <a:ext cx="103762" cy="311285"/>
            <a:chOff x="3164732" y="2626468"/>
            <a:chExt cx="91440" cy="396240"/>
          </a:xfrm>
        </p:grpSpPr>
        <p:sp>
          <p:nvSpPr>
            <p:cNvPr id="15" name="Oval 14"/>
            <p:cNvSpPr/>
            <p:nvPr/>
          </p:nvSpPr>
          <p:spPr>
            <a:xfrm>
              <a:off x="3164732" y="2626468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3164732" y="2778868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3164732" y="2931268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8599" y="8657614"/>
            <a:ext cx="6400802" cy="687091"/>
            <a:chOff x="198277" y="7645940"/>
            <a:chExt cx="6400802" cy="897030"/>
          </a:xfrm>
        </p:grpSpPr>
        <p:sp>
          <p:nvSpPr>
            <p:cNvPr id="19" name="Rounded Rectangle 18"/>
            <p:cNvSpPr/>
            <p:nvPr/>
          </p:nvSpPr>
          <p:spPr>
            <a:xfrm>
              <a:off x="198277" y="7645940"/>
              <a:ext cx="3641272" cy="897030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037826" y="7747486"/>
              <a:ext cx="2561253" cy="737119"/>
              <a:chOff x="3806890" y="7733489"/>
              <a:chExt cx="2561253" cy="737119"/>
            </a:xfrm>
          </p:grpSpPr>
          <p:sp>
            <p:nvSpPr>
              <p:cNvPr id="21" name="Rounded Rectangle 20">
                <a:hlinkClick r:id="rId3"/>
              </p:cNvPr>
              <p:cNvSpPr/>
              <p:nvPr/>
            </p:nvSpPr>
            <p:spPr>
              <a:xfrm>
                <a:off x="4460033" y="7733489"/>
                <a:ext cx="1908110" cy="737119"/>
              </a:xfrm>
              <a:prstGeom prst="roundRect">
                <a:avLst/>
              </a:prstGeom>
              <a:solidFill>
                <a:srgbClr val="3A5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latin typeface="Impact" panose="020B0806030902050204" pitchFamily="34" charset="0"/>
                  </a:rPr>
                  <a:t>J’aime</a:t>
                </a:r>
                <a:endParaRPr lang="fr-FR" sz="2800" dirty="0">
                  <a:latin typeface="Impact" panose="020B080603090205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06890" y="7733490"/>
                <a:ext cx="877077" cy="718458"/>
              </a:xfrm>
              <a:prstGeom prst="rect">
                <a:avLst/>
              </a:prstGeom>
              <a:noFill/>
              <a:ln>
                <a:solidFill>
                  <a:srgbClr val="3A5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951</a:t>
                </a:r>
                <a:endParaRPr lang="fr-FR" sz="2400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b="1" dirty="0" smtClean="0">
                  <a:solidFill>
                    <a:schemeClr val="bg1"/>
                  </a:solidFill>
                </a:rPr>
                <a:t>Notre premier page web en html sur </a:t>
              </a:r>
              <a:r>
                <a:rPr lang="fr-FR" sz="2000" b="1" dirty="0" err="1" smtClean="0">
                  <a:solidFill>
                    <a:schemeClr val="bg1"/>
                  </a:solidFill>
                </a:rPr>
                <a:t>android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2-2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ce chapitre , nous allons apprendre la base du langage html, c’est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grâce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 base que nous allons créer notre site web sur 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Voici l’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esquelette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html :</a:t>
            </a:r>
          </a:p>
          <a:p>
            <a:pPr algn="just"/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votre titre &lt;/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pPr algn="just"/>
            <a:endParaRPr lang="fr-FR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just"/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Ceci est vraiment la base du langage html ,vous pouvez créer votre page web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grâce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 squelette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 vous remarquer entre la balise &lt;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et &lt;/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vous verrez « votre titre » il s'affiche directement dans la barre de titre de votre navigateur</a:t>
            </a:r>
          </a:p>
          <a:p>
            <a:pPr algn="just"/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le moment, il n’y a rien d’autre qui 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s;affiche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 votre page, c’est normal, pour faire afficher quelque chose sur votre page, il suffit de l’</a:t>
            </a:r>
            <a:r>
              <a:rPr lang="fr-FR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inserer</a:t>
            </a:r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balise &lt;body&gt; et &lt;/body&gt;.</a:t>
            </a:r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fr-FR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fr-FR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votre titre &lt;/</a:t>
            </a:r>
            <a:r>
              <a:rPr lang="fr-FR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fr-FR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&lt;h1&gt;  je suis un grand titre &lt;/h1&gt;</a:t>
            </a:r>
          </a:p>
          <a:p>
            <a:pPr algn="just"/>
            <a:endParaRPr lang="fr-FR" sz="1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&lt;h2&gt; je suis un sous-titre &lt;/h2&gt;</a:t>
            </a:r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algn="just"/>
            <a:r>
              <a:rPr lang="fr-FR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just"/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  <p:sp>
        <p:nvSpPr>
          <p:cNvPr id="6" name="AutoShape 2" descr="Free Menu Icon of Glyph style - Available in SVG, PNG, EPS, AI &amp;amp; Icon fo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4407108" y="1064301"/>
            <a:ext cx="2222293" cy="3043004"/>
            <a:chOff x="4407108" y="1064301"/>
            <a:chExt cx="2222293" cy="3043004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4407108" y="1064301"/>
              <a:ext cx="2222293" cy="30430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4443053" y="1094281"/>
              <a:ext cx="1283189" cy="300502"/>
            </a:xfrm>
            <a:prstGeom prst="snip1Rect">
              <a:avLst>
                <a:gd name="adj" fmla="val 38542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 err="1" smtClean="0">
                  <a:solidFill>
                    <a:sysClr val="windowText" lastClr="000000"/>
                  </a:solidFill>
                </a:rPr>
                <a:t>Votre</a:t>
              </a:r>
              <a:r>
                <a:rPr lang="en-US" sz="14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400" b="1" dirty="0" err="1" smtClean="0">
                  <a:solidFill>
                    <a:sysClr val="windowText" lastClr="000000"/>
                  </a:solidFill>
                </a:rPr>
                <a:t>titre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443054" y="1409075"/>
              <a:ext cx="2186347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ction Button: Document 24">
              <a:hlinkClick r:id="" action="ppaction://noaction" highlightClick="1"/>
            </p:cNvPr>
            <p:cNvSpPr/>
            <p:nvPr/>
          </p:nvSpPr>
          <p:spPr>
            <a:xfrm>
              <a:off x="4497049" y="1106117"/>
              <a:ext cx="210472" cy="276829"/>
            </a:xfrm>
            <a:prstGeom prst="actionButtonDocumen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11645" y="1409075"/>
              <a:ext cx="1502765" cy="33013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ocalhost:site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28062" y="1423368"/>
              <a:ext cx="668592" cy="3158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52079" y="1588956"/>
              <a:ext cx="598967" cy="168743"/>
              <a:chOff x="2026170" y="3267856"/>
              <a:chExt cx="776991" cy="0"/>
            </a:xfrm>
            <a:grpFill/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533338" y="3267856"/>
                <a:ext cx="2698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026170" y="3267856"/>
                <a:ext cx="2698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Rectangle 7"/>
          <p:cNvSpPr/>
          <p:nvPr/>
        </p:nvSpPr>
        <p:spPr>
          <a:xfrm>
            <a:off x="1199213" y="2473377"/>
            <a:ext cx="869430" cy="23984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82166" y="1110964"/>
            <a:ext cx="869430" cy="23984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618937" y="1185224"/>
            <a:ext cx="2878111" cy="1273163"/>
          </a:xfrm>
          <a:custGeom>
            <a:avLst/>
            <a:gdLst>
              <a:gd name="connsiteX0" fmla="*/ 0 w 3297836"/>
              <a:gd name="connsiteY0" fmla="*/ 1273163 h 1273163"/>
              <a:gd name="connsiteX1" fmla="*/ 1169232 w 3297836"/>
              <a:gd name="connsiteY1" fmla="*/ 178881 h 1273163"/>
              <a:gd name="connsiteX2" fmla="*/ 3297836 w 3297836"/>
              <a:gd name="connsiteY2" fmla="*/ 13989 h 127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836" h="1273163">
                <a:moveTo>
                  <a:pt x="0" y="1273163"/>
                </a:moveTo>
                <a:cubicBezTo>
                  <a:pt x="309796" y="830953"/>
                  <a:pt x="619593" y="388743"/>
                  <a:pt x="1169232" y="178881"/>
                </a:cubicBezTo>
                <a:cubicBezTo>
                  <a:pt x="1718871" y="-30981"/>
                  <a:pt x="2508353" y="-8496"/>
                  <a:pt x="3297836" y="1398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4541884" y="1059090"/>
            <a:ext cx="201628" cy="30572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443053" y="5958155"/>
            <a:ext cx="2222293" cy="2699459"/>
            <a:chOff x="4407108" y="1064301"/>
            <a:chExt cx="2222293" cy="3043004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4407108" y="1064301"/>
              <a:ext cx="2222293" cy="30430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Single Corner Rectangle 30"/>
            <p:cNvSpPr/>
            <p:nvPr/>
          </p:nvSpPr>
          <p:spPr>
            <a:xfrm>
              <a:off x="4443053" y="1094281"/>
              <a:ext cx="1283189" cy="300502"/>
            </a:xfrm>
            <a:prstGeom prst="snip1Rect">
              <a:avLst>
                <a:gd name="adj" fmla="val 38542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 err="1" smtClean="0">
                  <a:solidFill>
                    <a:sysClr val="windowText" lastClr="000000"/>
                  </a:solidFill>
                </a:rPr>
                <a:t>Votre</a:t>
              </a:r>
              <a:r>
                <a:rPr lang="en-US" sz="14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400" b="1" dirty="0" err="1" smtClean="0">
                  <a:solidFill>
                    <a:sysClr val="windowText" lastClr="000000"/>
                  </a:solidFill>
                </a:rPr>
                <a:t>titre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443054" y="1409075"/>
              <a:ext cx="2186347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ction Button: Document 32">
              <a:hlinkClick r:id="" action="ppaction://noaction" highlightClick="1"/>
            </p:cNvPr>
            <p:cNvSpPr/>
            <p:nvPr/>
          </p:nvSpPr>
          <p:spPr>
            <a:xfrm>
              <a:off x="4497049" y="1106117"/>
              <a:ext cx="210472" cy="276829"/>
            </a:xfrm>
            <a:prstGeom prst="actionButtonDocumen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11645" y="1409075"/>
              <a:ext cx="1502765" cy="33013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ocalhost:site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28062" y="1423368"/>
              <a:ext cx="668592" cy="3158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52079" y="1588956"/>
              <a:ext cx="598967" cy="168743"/>
              <a:chOff x="2026170" y="3267856"/>
              <a:chExt cx="776991" cy="0"/>
            </a:xfrm>
            <a:grpFill/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2533338" y="3267856"/>
                <a:ext cx="2698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026170" y="3267856"/>
                <a:ext cx="2698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8"/>
          <p:cNvSpPr/>
          <p:nvPr/>
        </p:nvSpPr>
        <p:spPr>
          <a:xfrm>
            <a:off x="4378542" y="6673403"/>
            <a:ext cx="247945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</a:rPr>
              <a:t>Je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suis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un grand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titre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1810" y="7812374"/>
            <a:ext cx="1766340" cy="29730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699523" y="6809456"/>
            <a:ext cx="1728540" cy="949764"/>
            <a:chOff x="2699522" y="6809456"/>
            <a:chExt cx="1797525" cy="949764"/>
          </a:xfrm>
        </p:grpSpPr>
        <p:sp>
          <p:nvSpPr>
            <p:cNvPr id="41" name="Freeform 40"/>
            <p:cNvSpPr/>
            <p:nvPr/>
          </p:nvSpPr>
          <p:spPr>
            <a:xfrm rot="21358376">
              <a:off x="2699522" y="6970245"/>
              <a:ext cx="1621089" cy="788975"/>
            </a:xfrm>
            <a:custGeom>
              <a:avLst/>
              <a:gdLst>
                <a:gd name="connsiteX0" fmla="*/ 0 w 3297836"/>
                <a:gd name="connsiteY0" fmla="*/ 1273163 h 1273163"/>
                <a:gd name="connsiteX1" fmla="*/ 1169232 w 3297836"/>
                <a:gd name="connsiteY1" fmla="*/ 178881 h 1273163"/>
                <a:gd name="connsiteX2" fmla="*/ 3297836 w 3297836"/>
                <a:gd name="connsiteY2" fmla="*/ 13989 h 127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7836" h="1273163">
                  <a:moveTo>
                    <a:pt x="0" y="1273163"/>
                  </a:moveTo>
                  <a:cubicBezTo>
                    <a:pt x="309796" y="830953"/>
                    <a:pt x="619593" y="388743"/>
                    <a:pt x="1169232" y="178881"/>
                  </a:cubicBezTo>
                  <a:cubicBezTo>
                    <a:pt x="1718871" y="-30981"/>
                    <a:pt x="2508353" y="-8496"/>
                    <a:pt x="3297836" y="1398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4284055" y="6810407"/>
              <a:ext cx="213943" cy="2120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386037" y="7005551"/>
            <a:ext cx="247945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ysClr val="windowText" lastClr="000000"/>
                </a:solidFill>
              </a:rPr>
              <a:t>Je </a:t>
            </a:r>
            <a:r>
              <a:rPr lang="en-US" sz="1400" b="1" dirty="0" err="1" smtClean="0">
                <a:solidFill>
                  <a:sysClr val="windowText" lastClr="000000"/>
                </a:solidFill>
              </a:rPr>
              <a:t>suis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 un sous-</a:t>
            </a:r>
            <a:r>
              <a:rPr lang="en-US" sz="1400" b="1" dirty="0" err="1" smtClean="0">
                <a:solidFill>
                  <a:sysClr val="windowText" lastClr="000000"/>
                </a:solidFill>
              </a:rPr>
              <a:t>titre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7089" y="8317091"/>
            <a:ext cx="1766340" cy="29730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701557" y="7110851"/>
            <a:ext cx="1726506" cy="1346917"/>
            <a:chOff x="2699522" y="6809456"/>
            <a:chExt cx="1797525" cy="949764"/>
          </a:xfrm>
        </p:grpSpPr>
        <p:sp>
          <p:nvSpPr>
            <p:cNvPr id="47" name="Freeform 46"/>
            <p:cNvSpPr/>
            <p:nvPr/>
          </p:nvSpPr>
          <p:spPr>
            <a:xfrm rot="21358376">
              <a:off x="2699522" y="6970245"/>
              <a:ext cx="1621089" cy="788975"/>
            </a:xfrm>
            <a:custGeom>
              <a:avLst/>
              <a:gdLst>
                <a:gd name="connsiteX0" fmla="*/ 0 w 3297836"/>
                <a:gd name="connsiteY0" fmla="*/ 1273163 h 1273163"/>
                <a:gd name="connsiteX1" fmla="*/ 1169232 w 3297836"/>
                <a:gd name="connsiteY1" fmla="*/ 178881 h 1273163"/>
                <a:gd name="connsiteX2" fmla="*/ 3297836 w 3297836"/>
                <a:gd name="connsiteY2" fmla="*/ 13989 h 127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7836" h="1273163">
                  <a:moveTo>
                    <a:pt x="0" y="1273163"/>
                  </a:moveTo>
                  <a:cubicBezTo>
                    <a:pt x="309796" y="830953"/>
                    <a:pt x="619593" y="388743"/>
                    <a:pt x="1169232" y="178881"/>
                  </a:cubicBezTo>
                  <a:cubicBezTo>
                    <a:pt x="1718871" y="-30981"/>
                    <a:pt x="2508353" y="-8496"/>
                    <a:pt x="3297836" y="1398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4284055" y="6810407"/>
              <a:ext cx="213943" cy="2120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20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858000" cy="466531"/>
            <a:chOff x="578496" y="7483150"/>
            <a:chExt cx="6858000" cy="466531"/>
          </a:xfrm>
        </p:grpSpPr>
        <p:sp>
          <p:nvSpPr>
            <p:cNvPr id="3" name="Rectangle 2"/>
            <p:cNvSpPr/>
            <p:nvPr/>
          </p:nvSpPr>
          <p:spPr>
            <a:xfrm>
              <a:off x="1212978" y="7483150"/>
              <a:ext cx="6223518" cy="4665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b="1" dirty="0" smtClean="0">
                  <a:solidFill>
                    <a:schemeClr val="bg1"/>
                  </a:solidFill>
                </a:rPr>
                <a:t>Notre premier page web en html sur </a:t>
              </a:r>
              <a:r>
                <a:rPr lang="fr-FR" sz="2000" b="1" dirty="0" err="1" smtClean="0">
                  <a:solidFill>
                    <a:schemeClr val="bg1"/>
                  </a:solidFill>
                </a:rPr>
                <a:t>android</a:t>
              </a:r>
              <a:endParaRPr lang="fr-FR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78496" y="7483151"/>
              <a:ext cx="634482" cy="4665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  <a:latin typeface="Franklin Gothic Heavy" panose="020B0903020102020204" pitchFamily="34" charset="0"/>
                </a:rPr>
                <a:t>2-2</a:t>
              </a:r>
              <a:endParaRPr lang="fr-FR" dirty="0">
                <a:solidFill>
                  <a:srgbClr val="002060"/>
                </a:solidFill>
                <a:latin typeface="Franklin Gothic Heavy" panose="020B0903020102020204" pitchFamily="34" charset="0"/>
              </a:endParaRPr>
            </a:p>
          </p:txBody>
        </p:sp>
      </p:grp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466530"/>
            <a:ext cx="6858000" cy="9439470"/>
          </a:xfrm>
          <a:prstGeom prst="actionButtonBlan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Essayons de comprendre les balises</a:t>
            </a:r>
            <a:endParaRPr lang="fr-FR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461241"/>
            <a:ext cx="6858000" cy="444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https;//</a:t>
            </a:r>
            <a:r>
              <a:rPr lang="en-US" dirty="0" err="1" smtClean="0"/>
              <a:t>ftechplus.netlify.app</a:t>
            </a:r>
            <a:r>
              <a:rPr lang="en-US" dirty="0" smtClean="0"/>
              <a:t> / ftechplus.ht@gmail.com</a:t>
            </a:r>
            <a:endParaRPr lang="fr-FR" dirty="0"/>
          </a:p>
        </p:txBody>
      </p:sp>
      <p:sp>
        <p:nvSpPr>
          <p:cNvPr id="6" name="AutoShape 2" descr="Free Menu Icon of Glyph style - Available in SVG, PNG, EPS, AI &amp;amp; Icon fo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" name="Group 17"/>
          <p:cNvGrpSpPr/>
          <p:nvPr/>
        </p:nvGrpSpPr>
        <p:grpSpPr>
          <a:xfrm>
            <a:off x="228599" y="8657614"/>
            <a:ext cx="6400802" cy="687091"/>
            <a:chOff x="198277" y="7645940"/>
            <a:chExt cx="6400802" cy="897030"/>
          </a:xfrm>
        </p:grpSpPr>
        <p:sp>
          <p:nvSpPr>
            <p:cNvPr id="19" name="Rounded Rectangle 18"/>
            <p:cNvSpPr/>
            <p:nvPr/>
          </p:nvSpPr>
          <p:spPr>
            <a:xfrm>
              <a:off x="198277" y="7645940"/>
              <a:ext cx="3641272" cy="897030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037826" y="7747486"/>
              <a:ext cx="2561253" cy="737119"/>
              <a:chOff x="3806890" y="7733489"/>
              <a:chExt cx="2561253" cy="737119"/>
            </a:xfrm>
          </p:grpSpPr>
          <p:sp>
            <p:nvSpPr>
              <p:cNvPr id="21" name="Rounded Rectangle 20">
                <a:hlinkClick r:id="rId3"/>
              </p:cNvPr>
              <p:cNvSpPr/>
              <p:nvPr/>
            </p:nvSpPr>
            <p:spPr>
              <a:xfrm>
                <a:off x="4460033" y="7733489"/>
                <a:ext cx="1908110" cy="737119"/>
              </a:xfrm>
              <a:prstGeom prst="roundRect">
                <a:avLst/>
              </a:prstGeom>
              <a:solidFill>
                <a:srgbClr val="3A5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latin typeface="Impact" panose="020B0806030902050204" pitchFamily="34" charset="0"/>
                  </a:rPr>
                  <a:t>J’aime</a:t>
                </a:r>
                <a:endParaRPr lang="fr-FR" sz="2800" dirty="0">
                  <a:latin typeface="Impact" panose="020B080603090205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806890" y="7733490"/>
                <a:ext cx="877077" cy="718458"/>
              </a:xfrm>
              <a:prstGeom prst="rect">
                <a:avLst/>
              </a:prstGeom>
              <a:noFill/>
              <a:ln>
                <a:solidFill>
                  <a:srgbClr val="3A5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951</a:t>
                </a:r>
                <a:endParaRPr lang="fr-FR" sz="2400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85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1606</Words>
  <Application>Microsoft Office PowerPoint</Application>
  <PresentationFormat>A4 Paper (210x297 mm)</PresentationFormat>
  <Paragraphs>214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Franklin Gothic Heavy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ftechplus</cp:lastModifiedBy>
  <cp:revision>57</cp:revision>
  <dcterms:created xsi:type="dcterms:W3CDTF">2021-06-17T16:45:59Z</dcterms:created>
  <dcterms:modified xsi:type="dcterms:W3CDTF">2021-07-25T13:45:04Z</dcterms:modified>
</cp:coreProperties>
</file>