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Montserrat Classic" panose="020B0604020202020204" charset="-94"/>
      <p:regular r:id="rId14"/>
    </p:embeddedFont>
    <p:embeddedFont>
      <p:font typeface="Montserrat Classic Bold" panose="020B0604020202020204" charset="-9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6262549" y="8200703"/>
            <a:ext cx="1464889" cy="1653232"/>
          </a:xfrm>
          <a:custGeom>
            <a:avLst/>
            <a:gdLst/>
            <a:ahLst/>
            <a:cxnLst/>
            <a:rect l="l" t="t" r="r" b="b"/>
            <a:pathLst>
              <a:path w="1464889" h="1653232">
                <a:moveTo>
                  <a:pt x="0" y="0"/>
                </a:moveTo>
                <a:lnTo>
                  <a:pt x="1464888" y="0"/>
                </a:lnTo>
                <a:lnTo>
                  <a:pt x="1464888" y="1653232"/>
                </a:lnTo>
                <a:lnTo>
                  <a:pt x="0" y="1653232"/>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2855228" y="923925"/>
            <a:ext cx="17727437" cy="895649"/>
          </a:xfrm>
          <a:prstGeom prst="rect">
            <a:avLst/>
          </a:prstGeom>
        </p:spPr>
        <p:txBody>
          <a:bodyPr lIns="0" tIns="0" rIns="0" bIns="0" rtlCol="0" anchor="t">
            <a:spAutoFit/>
          </a:bodyPr>
          <a:lstStyle/>
          <a:p>
            <a:pPr algn="l">
              <a:lnSpc>
                <a:spcPts val="7333"/>
              </a:lnSpc>
            </a:pPr>
            <a:r>
              <a:rPr lang="en-US" sz="5238" b="1">
                <a:solidFill>
                  <a:srgbClr val="EF6D53"/>
                </a:solidFill>
                <a:latin typeface="Montserrat Classic Bold"/>
                <a:ea typeface="Montserrat Classic Bold"/>
                <a:cs typeface="Montserrat Classic Bold"/>
                <a:sym typeface="Montserrat Classic Bold"/>
              </a:rPr>
              <a:t>                Yazılım </a:t>
            </a:r>
            <a:r>
              <a:rPr lang="en-US" sz="5238" b="1">
                <a:solidFill>
                  <a:srgbClr val="000000"/>
                </a:solidFill>
                <a:latin typeface="Montserrat Classic Bold"/>
                <a:ea typeface="Montserrat Classic Bold"/>
                <a:cs typeface="Montserrat Classic Bold"/>
                <a:sym typeface="Montserrat Classic Bold"/>
              </a:rPr>
              <a:t>Alan Seçimi </a:t>
            </a:r>
          </a:p>
        </p:txBody>
      </p:sp>
      <p:sp>
        <p:nvSpPr>
          <p:cNvPr id="4" name="TextBox 4"/>
          <p:cNvSpPr txBox="1"/>
          <p:nvPr/>
        </p:nvSpPr>
        <p:spPr>
          <a:xfrm>
            <a:off x="1838635" y="2995284"/>
            <a:ext cx="5476565" cy="638123"/>
          </a:xfrm>
          <a:prstGeom prst="rect">
            <a:avLst/>
          </a:prstGeom>
        </p:spPr>
        <p:txBody>
          <a:bodyPr wrap="square" lIns="0" tIns="0" rIns="0" bIns="0" rtlCol="0" anchor="t">
            <a:spAutoFit/>
          </a:bodyPr>
          <a:lstStyle/>
          <a:p>
            <a:pPr marL="863601" lvl="1" indent="-431801" algn="ctr">
              <a:lnSpc>
                <a:spcPts val="5600"/>
              </a:lnSpc>
              <a:buFont typeface="Arial"/>
              <a:buChar char="•"/>
            </a:pPr>
            <a:r>
              <a:rPr lang="en-US" sz="4000" b="1" dirty="0">
                <a:solidFill>
                  <a:srgbClr val="000000"/>
                </a:solidFill>
                <a:latin typeface="Montserrat Classic Bold"/>
                <a:ea typeface="Montserrat Classic Bold"/>
                <a:cs typeface="Montserrat Classic Bold"/>
                <a:sym typeface="Montserrat Classic Bold"/>
              </a:rPr>
              <a:t>Web Geliştirme</a:t>
            </a:r>
          </a:p>
        </p:txBody>
      </p:sp>
      <p:sp>
        <p:nvSpPr>
          <p:cNvPr id="5" name="TextBox 5"/>
          <p:cNvSpPr txBox="1"/>
          <p:nvPr/>
        </p:nvSpPr>
        <p:spPr>
          <a:xfrm>
            <a:off x="680736" y="4027159"/>
            <a:ext cx="5796264" cy="638123"/>
          </a:xfrm>
          <a:prstGeom prst="rect">
            <a:avLst/>
          </a:prstGeom>
        </p:spPr>
        <p:txBody>
          <a:bodyPr wrap="square" lIns="0" tIns="0" rIns="0" bIns="0" rtlCol="0" anchor="t">
            <a:spAutoFit/>
          </a:bodyPr>
          <a:lstStyle/>
          <a:p>
            <a:pPr marL="863601" lvl="1" indent="-431801" algn="ctr">
              <a:lnSpc>
                <a:spcPts val="5600"/>
              </a:lnSpc>
              <a:buFont typeface="Arial"/>
              <a:buChar char="•"/>
            </a:pPr>
            <a:r>
              <a:rPr lang="en-US" sz="4000" b="1" dirty="0">
                <a:solidFill>
                  <a:srgbClr val="000000"/>
                </a:solidFill>
                <a:latin typeface="Montserrat Classic Bold"/>
                <a:ea typeface="Montserrat Classic Bold"/>
                <a:cs typeface="Montserrat Classic Bold"/>
                <a:sym typeface="Montserrat Classic Bold"/>
              </a:rPr>
              <a:t>Mobil Geliştirme</a:t>
            </a:r>
          </a:p>
        </p:txBody>
      </p:sp>
      <p:sp>
        <p:nvSpPr>
          <p:cNvPr id="6" name="TextBox 6"/>
          <p:cNvSpPr txBox="1"/>
          <p:nvPr/>
        </p:nvSpPr>
        <p:spPr>
          <a:xfrm>
            <a:off x="1838634" y="5057775"/>
            <a:ext cx="5286065" cy="638123"/>
          </a:xfrm>
          <a:prstGeom prst="rect">
            <a:avLst/>
          </a:prstGeom>
        </p:spPr>
        <p:txBody>
          <a:bodyPr wrap="square" lIns="0" tIns="0" rIns="0" bIns="0" rtlCol="0" anchor="t">
            <a:spAutoFit/>
          </a:bodyPr>
          <a:lstStyle/>
          <a:p>
            <a:pPr marL="863601" lvl="1" indent="-431801" algn="ctr">
              <a:lnSpc>
                <a:spcPts val="5600"/>
              </a:lnSpc>
              <a:buFont typeface="Arial"/>
              <a:buChar char="•"/>
            </a:pPr>
            <a:r>
              <a:rPr lang="en-US" sz="4000" b="1" dirty="0">
                <a:solidFill>
                  <a:srgbClr val="000000"/>
                </a:solidFill>
                <a:latin typeface="Montserrat Classic Bold"/>
                <a:ea typeface="Montserrat Classic Bold"/>
                <a:cs typeface="Montserrat Classic Bold"/>
                <a:sym typeface="Montserrat Classic Bold"/>
              </a:rPr>
              <a:t>Oyun Geliştirme</a:t>
            </a:r>
          </a:p>
        </p:txBody>
      </p:sp>
      <p:sp>
        <p:nvSpPr>
          <p:cNvPr id="7" name="TextBox 7"/>
          <p:cNvSpPr txBox="1"/>
          <p:nvPr/>
        </p:nvSpPr>
        <p:spPr>
          <a:xfrm>
            <a:off x="680736" y="6070600"/>
            <a:ext cx="9591468" cy="688975"/>
          </a:xfrm>
          <a:prstGeom prst="rect">
            <a:avLst/>
          </a:prstGeom>
        </p:spPr>
        <p:txBody>
          <a:bodyPr lIns="0" tIns="0" rIns="0" bIns="0" rtlCol="0" anchor="t">
            <a:spAutoFit/>
          </a:bodyPr>
          <a:lstStyle/>
          <a:p>
            <a:pPr marL="863601" lvl="1" indent="-431801" algn="l">
              <a:lnSpc>
                <a:spcPts val="5600"/>
              </a:lnSpc>
              <a:buFont typeface="Arial"/>
              <a:buChar char="•"/>
            </a:pPr>
            <a:r>
              <a:rPr lang="en-US" sz="4000" b="1">
                <a:solidFill>
                  <a:srgbClr val="000000"/>
                </a:solidFill>
                <a:latin typeface="Montserrat Classic Bold"/>
                <a:ea typeface="Montserrat Classic Bold"/>
                <a:cs typeface="Montserrat Classic Bold"/>
                <a:sym typeface="Montserrat Classic Bold"/>
              </a:rPr>
              <a:t>Gömülü sistemler ve donanım</a:t>
            </a:r>
          </a:p>
        </p:txBody>
      </p:sp>
      <p:sp>
        <p:nvSpPr>
          <p:cNvPr id="8" name="TextBox 8"/>
          <p:cNvSpPr txBox="1"/>
          <p:nvPr/>
        </p:nvSpPr>
        <p:spPr>
          <a:xfrm>
            <a:off x="9190728" y="2996931"/>
            <a:ext cx="7481475" cy="638123"/>
          </a:xfrm>
          <a:prstGeom prst="rect">
            <a:avLst/>
          </a:prstGeom>
        </p:spPr>
        <p:txBody>
          <a:bodyPr wrap="square" lIns="0" tIns="0" rIns="0" bIns="0" rtlCol="0" anchor="t">
            <a:spAutoFit/>
          </a:bodyPr>
          <a:lstStyle/>
          <a:p>
            <a:pPr marL="863601" lvl="1" indent="-431801" algn="ctr">
              <a:lnSpc>
                <a:spcPts val="5600"/>
              </a:lnSpc>
              <a:buFont typeface="Arial"/>
              <a:buChar char="•"/>
            </a:pPr>
            <a:r>
              <a:rPr lang="en-US" sz="4000" b="1" dirty="0">
                <a:solidFill>
                  <a:srgbClr val="000000"/>
                </a:solidFill>
                <a:latin typeface="Montserrat Classic Bold"/>
                <a:ea typeface="Montserrat Classic Bold"/>
                <a:cs typeface="Montserrat Classic Bold"/>
                <a:sym typeface="Montserrat Classic Bold"/>
              </a:rPr>
              <a:t>Veri </a:t>
            </a:r>
            <a:r>
              <a:rPr lang="en-US" sz="4000" b="1" dirty="0" err="1">
                <a:solidFill>
                  <a:srgbClr val="000000"/>
                </a:solidFill>
                <a:latin typeface="Montserrat Classic Bold"/>
                <a:ea typeface="Montserrat Classic Bold"/>
                <a:cs typeface="Montserrat Classic Bold"/>
                <a:sym typeface="Montserrat Classic Bold"/>
              </a:rPr>
              <a:t>Bilimi</a:t>
            </a:r>
            <a:r>
              <a:rPr lang="en-US" sz="4000" b="1" dirty="0">
                <a:solidFill>
                  <a:srgbClr val="000000"/>
                </a:solidFill>
                <a:latin typeface="Montserrat Classic Bold"/>
                <a:ea typeface="Montserrat Classic Bold"/>
                <a:cs typeface="Montserrat Classic Bold"/>
                <a:sym typeface="Montserrat Classic Bold"/>
              </a:rPr>
              <a:t> </a:t>
            </a:r>
            <a:r>
              <a:rPr lang="en-US" sz="4000" b="1" dirty="0" err="1">
                <a:solidFill>
                  <a:srgbClr val="000000"/>
                </a:solidFill>
                <a:latin typeface="Montserrat Classic Bold"/>
                <a:ea typeface="Montserrat Classic Bold"/>
                <a:cs typeface="Montserrat Classic Bold"/>
                <a:sym typeface="Montserrat Classic Bold"/>
              </a:rPr>
              <a:t>ve</a:t>
            </a:r>
            <a:r>
              <a:rPr lang="en-US" sz="4000" b="1" dirty="0">
                <a:solidFill>
                  <a:srgbClr val="000000"/>
                </a:solidFill>
                <a:latin typeface="Montserrat Classic Bold"/>
                <a:ea typeface="Montserrat Classic Bold"/>
                <a:cs typeface="Montserrat Classic Bold"/>
                <a:sym typeface="Montserrat Classic Bold"/>
              </a:rPr>
              <a:t> </a:t>
            </a:r>
            <a:r>
              <a:rPr lang="en-US" sz="4000" b="1" dirty="0" err="1">
                <a:solidFill>
                  <a:srgbClr val="000000"/>
                </a:solidFill>
                <a:latin typeface="Montserrat Classic Bold"/>
                <a:ea typeface="Montserrat Classic Bold"/>
                <a:cs typeface="Montserrat Classic Bold"/>
                <a:sym typeface="Montserrat Classic Bold"/>
              </a:rPr>
              <a:t>Büyük</a:t>
            </a:r>
            <a:r>
              <a:rPr lang="en-US" sz="4000" b="1" dirty="0">
                <a:solidFill>
                  <a:srgbClr val="000000"/>
                </a:solidFill>
                <a:latin typeface="Montserrat Classic Bold"/>
                <a:ea typeface="Montserrat Classic Bold"/>
                <a:cs typeface="Montserrat Classic Bold"/>
                <a:sym typeface="Montserrat Classic Bold"/>
              </a:rPr>
              <a:t> Veri.</a:t>
            </a:r>
          </a:p>
        </p:txBody>
      </p:sp>
      <p:sp>
        <p:nvSpPr>
          <p:cNvPr id="9" name="TextBox 9"/>
          <p:cNvSpPr txBox="1"/>
          <p:nvPr/>
        </p:nvSpPr>
        <p:spPr>
          <a:xfrm>
            <a:off x="7124700" y="4025900"/>
            <a:ext cx="9715500" cy="638123"/>
          </a:xfrm>
          <a:prstGeom prst="rect">
            <a:avLst/>
          </a:prstGeom>
        </p:spPr>
        <p:txBody>
          <a:bodyPr wrap="square" lIns="0" tIns="0" rIns="0" bIns="0" rtlCol="0" anchor="t">
            <a:spAutoFit/>
          </a:bodyPr>
          <a:lstStyle/>
          <a:p>
            <a:pPr marL="863601" lvl="1" indent="-431801" algn="ctr">
              <a:lnSpc>
                <a:spcPts val="5600"/>
              </a:lnSpc>
              <a:buFont typeface="Arial"/>
              <a:buChar char="•"/>
            </a:pPr>
            <a:r>
              <a:rPr lang="en-US" sz="4000" b="1" dirty="0" err="1">
                <a:solidFill>
                  <a:srgbClr val="000000"/>
                </a:solidFill>
                <a:latin typeface="Montserrat Classic Bold"/>
                <a:ea typeface="Montserrat Classic Bold"/>
                <a:cs typeface="Montserrat Classic Bold"/>
                <a:sym typeface="Montserrat Classic Bold"/>
              </a:rPr>
              <a:t>Yapay</a:t>
            </a:r>
            <a:r>
              <a:rPr lang="en-US" sz="4000" b="1" dirty="0">
                <a:solidFill>
                  <a:srgbClr val="000000"/>
                </a:solidFill>
                <a:latin typeface="Montserrat Classic Bold"/>
                <a:ea typeface="Montserrat Classic Bold"/>
                <a:cs typeface="Montserrat Classic Bold"/>
                <a:sym typeface="Montserrat Classic Bold"/>
              </a:rPr>
              <a:t> Zeka </a:t>
            </a:r>
            <a:r>
              <a:rPr lang="en-US" sz="4000" b="1" dirty="0" err="1">
                <a:solidFill>
                  <a:srgbClr val="000000"/>
                </a:solidFill>
                <a:latin typeface="Montserrat Classic Bold"/>
                <a:ea typeface="Montserrat Classic Bold"/>
                <a:cs typeface="Montserrat Classic Bold"/>
                <a:sym typeface="Montserrat Classic Bold"/>
              </a:rPr>
              <a:t>ve</a:t>
            </a:r>
            <a:r>
              <a:rPr lang="en-US" sz="4000" b="1" dirty="0">
                <a:solidFill>
                  <a:srgbClr val="000000"/>
                </a:solidFill>
                <a:latin typeface="Montserrat Classic Bold"/>
                <a:ea typeface="Montserrat Classic Bold"/>
                <a:cs typeface="Montserrat Classic Bold"/>
                <a:sym typeface="Montserrat Classic Bold"/>
              </a:rPr>
              <a:t> </a:t>
            </a:r>
            <a:r>
              <a:rPr lang="en-US" sz="4000" b="1" dirty="0" err="1">
                <a:solidFill>
                  <a:srgbClr val="000000"/>
                </a:solidFill>
                <a:latin typeface="Montserrat Classic Bold"/>
                <a:ea typeface="Montserrat Classic Bold"/>
                <a:cs typeface="Montserrat Classic Bold"/>
                <a:sym typeface="Montserrat Classic Bold"/>
              </a:rPr>
              <a:t>Makine</a:t>
            </a:r>
            <a:r>
              <a:rPr lang="en-US" sz="4000" b="1" dirty="0">
                <a:solidFill>
                  <a:srgbClr val="000000"/>
                </a:solidFill>
                <a:latin typeface="Montserrat Classic Bold"/>
                <a:ea typeface="Montserrat Classic Bold"/>
                <a:cs typeface="Montserrat Classic Bold"/>
                <a:sym typeface="Montserrat Classic Bold"/>
              </a:rPr>
              <a:t> </a:t>
            </a:r>
            <a:r>
              <a:rPr lang="en-US" sz="4000" b="1" dirty="0" err="1">
                <a:solidFill>
                  <a:srgbClr val="000000"/>
                </a:solidFill>
                <a:latin typeface="Montserrat Classic Bold"/>
                <a:ea typeface="Montserrat Classic Bold"/>
                <a:cs typeface="Montserrat Classic Bold"/>
                <a:sym typeface="Montserrat Classic Bold"/>
              </a:rPr>
              <a:t>Öğrenmesi</a:t>
            </a:r>
            <a:endParaRPr lang="en-US" sz="4000" b="1" dirty="0">
              <a:solidFill>
                <a:srgbClr val="000000"/>
              </a:solidFill>
              <a:latin typeface="Montserrat Classic Bold"/>
              <a:ea typeface="Montserrat Classic Bold"/>
              <a:cs typeface="Montserrat Classic Bold"/>
              <a:sym typeface="Montserrat Classic Bold"/>
            </a:endParaRPr>
          </a:p>
        </p:txBody>
      </p:sp>
      <p:sp>
        <p:nvSpPr>
          <p:cNvPr id="10" name="TextBox 10"/>
          <p:cNvSpPr txBox="1"/>
          <p:nvPr/>
        </p:nvSpPr>
        <p:spPr>
          <a:xfrm>
            <a:off x="8615386" y="5038725"/>
            <a:ext cx="8910614" cy="638123"/>
          </a:xfrm>
          <a:prstGeom prst="rect">
            <a:avLst/>
          </a:prstGeom>
        </p:spPr>
        <p:txBody>
          <a:bodyPr wrap="square" lIns="0" tIns="0" rIns="0" bIns="0" rtlCol="0" anchor="t">
            <a:spAutoFit/>
          </a:bodyPr>
          <a:lstStyle/>
          <a:p>
            <a:pPr marL="863601" lvl="1" indent="-431801" algn="ctr">
              <a:lnSpc>
                <a:spcPts val="5600"/>
              </a:lnSpc>
              <a:buFont typeface="Arial"/>
              <a:buChar char="•"/>
            </a:pPr>
            <a:r>
              <a:rPr lang="en-US" sz="4000" b="1" dirty="0">
                <a:solidFill>
                  <a:srgbClr val="000000"/>
                </a:solidFill>
                <a:latin typeface="Montserrat Classic Bold"/>
                <a:ea typeface="Montserrat Classic Bold"/>
                <a:cs typeface="Montserrat Classic Bold"/>
                <a:sym typeface="Montserrat Classic Bold"/>
              </a:rPr>
              <a:t>Bulut Bilişim </a:t>
            </a:r>
            <a:r>
              <a:rPr lang="en-US" sz="4000" b="1" dirty="0" err="1">
                <a:solidFill>
                  <a:srgbClr val="000000"/>
                </a:solidFill>
                <a:latin typeface="Montserrat Classic Bold"/>
                <a:ea typeface="Montserrat Classic Bold"/>
                <a:cs typeface="Montserrat Classic Bold"/>
                <a:sym typeface="Montserrat Classic Bold"/>
              </a:rPr>
              <a:t>ve</a:t>
            </a:r>
            <a:r>
              <a:rPr lang="en-US" sz="4000" b="1" dirty="0">
                <a:solidFill>
                  <a:srgbClr val="000000"/>
                </a:solidFill>
                <a:latin typeface="Montserrat Classic Bold"/>
                <a:ea typeface="Montserrat Classic Bold"/>
                <a:cs typeface="Montserrat Classic Bold"/>
                <a:sym typeface="Montserrat Classic Bold"/>
              </a:rPr>
              <a:t> Bulut </a:t>
            </a:r>
            <a:r>
              <a:rPr lang="en-US" sz="4000" b="1" dirty="0" err="1">
                <a:solidFill>
                  <a:srgbClr val="000000"/>
                </a:solidFill>
                <a:latin typeface="Montserrat Classic Bold"/>
                <a:ea typeface="Montserrat Classic Bold"/>
                <a:cs typeface="Montserrat Classic Bold"/>
                <a:sym typeface="Montserrat Classic Bold"/>
              </a:rPr>
              <a:t>Altyapısı</a:t>
            </a:r>
            <a:endParaRPr lang="en-US" sz="4000" b="1" dirty="0">
              <a:solidFill>
                <a:srgbClr val="000000"/>
              </a:solidFill>
              <a:latin typeface="Montserrat Classic Bold"/>
              <a:ea typeface="Montserrat Classic Bold"/>
              <a:cs typeface="Montserrat Classic Bold"/>
              <a:sym typeface="Montserrat Classic Bold"/>
            </a:endParaRPr>
          </a:p>
        </p:txBody>
      </p:sp>
      <p:sp>
        <p:nvSpPr>
          <p:cNvPr id="11" name="TextBox 11"/>
          <p:cNvSpPr txBox="1"/>
          <p:nvPr/>
        </p:nvSpPr>
        <p:spPr>
          <a:xfrm>
            <a:off x="10272204" y="6051550"/>
            <a:ext cx="6186996" cy="638123"/>
          </a:xfrm>
          <a:prstGeom prst="rect">
            <a:avLst/>
          </a:prstGeom>
        </p:spPr>
        <p:txBody>
          <a:bodyPr wrap="square" lIns="0" tIns="0" rIns="0" bIns="0" rtlCol="0" anchor="t">
            <a:spAutoFit/>
          </a:bodyPr>
          <a:lstStyle/>
          <a:p>
            <a:pPr marL="863601" lvl="1" indent="-431801" algn="ctr">
              <a:lnSpc>
                <a:spcPts val="5600"/>
              </a:lnSpc>
              <a:buFont typeface="Arial"/>
              <a:buChar char="•"/>
            </a:pPr>
            <a:r>
              <a:rPr lang="en-US" sz="4000" b="1" dirty="0" err="1">
                <a:solidFill>
                  <a:srgbClr val="000000"/>
                </a:solidFill>
                <a:latin typeface="Montserrat Classic Bold"/>
                <a:ea typeface="Montserrat Classic Bold"/>
                <a:cs typeface="Montserrat Classic Bold"/>
                <a:sym typeface="Montserrat Classic Bold"/>
              </a:rPr>
              <a:t>Sibernetik</a:t>
            </a:r>
            <a:r>
              <a:rPr lang="en-US" sz="4000" b="1" dirty="0">
                <a:solidFill>
                  <a:srgbClr val="000000"/>
                </a:solidFill>
                <a:latin typeface="Montserrat Classic Bold"/>
                <a:ea typeface="Montserrat Classic Bold"/>
                <a:cs typeface="Montserrat Classic Bold"/>
                <a:sym typeface="Montserrat Classic Bold"/>
              </a:rPr>
              <a:t> </a:t>
            </a:r>
            <a:r>
              <a:rPr lang="en-US" sz="4000" b="1" dirty="0" err="1">
                <a:solidFill>
                  <a:srgbClr val="000000"/>
                </a:solidFill>
                <a:latin typeface="Montserrat Classic Bold"/>
                <a:ea typeface="Montserrat Classic Bold"/>
                <a:cs typeface="Montserrat Classic Bold"/>
                <a:sym typeface="Montserrat Classic Bold"/>
              </a:rPr>
              <a:t>Güvenlik</a:t>
            </a:r>
            <a:endParaRPr lang="en-US" sz="4000" b="1" dirty="0">
              <a:solidFill>
                <a:srgbClr val="000000"/>
              </a:solidFill>
              <a:latin typeface="Montserrat Classic Bold"/>
              <a:ea typeface="Montserrat Classic Bold"/>
              <a:cs typeface="Montserrat Classic Bold"/>
              <a:sym typeface="Montserrat Classic Bold"/>
            </a:endParaRPr>
          </a:p>
        </p:txBody>
      </p:sp>
      <p:sp>
        <p:nvSpPr>
          <p:cNvPr id="12" name="TextBox 12"/>
          <p:cNvSpPr txBox="1"/>
          <p:nvPr/>
        </p:nvSpPr>
        <p:spPr>
          <a:xfrm>
            <a:off x="5016579" y="7308235"/>
            <a:ext cx="8547021" cy="592213"/>
          </a:xfrm>
          <a:prstGeom prst="rect">
            <a:avLst/>
          </a:prstGeom>
        </p:spPr>
        <p:txBody>
          <a:bodyPr wrap="square" lIns="0" tIns="0" rIns="0" bIns="0" rtlCol="0" anchor="t">
            <a:spAutoFit/>
          </a:bodyPr>
          <a:lstStyle/>
          <a:p>
            <a:pPr marL="798833" lvl="1" indent="-399416" algn="ctr">
              <a:lnSpc>
                <a:spcPts val="5180"/>
              </a:lnSpc>
              <a:buFont typeface="Arial"/>
              <a:buChar char="•"/>
            </a:pPr>
            <a:r>
              <a:rPr lang="en-US" sz="3700" b="1" dirty="0" err="1">
                <a:solidFill>
                  <a:srgbClr val="000000"/>
                </a:solidFill>
                <a:latin typeface="Montserrat Classic Bold"/>
                <a:ea typeface="Montserrat Classic Bold"/>
                <a:cs typeface="Montserrat Classic Bold"/>
                <a:sym typeface="Montserrat Classic Bold"/>
              </a:rPr>
              <a:t>Masaüstü</a:t>
            </a:r>
            <a:r>
              <a:rPr lang="en-US" sz="3700" b="1" dirty="0">
                <a:solidFill>
                  <a:srgbClr val="000000"/>
                </a:solidFill>
                <a:latin typeface="Montserrat Classic Bold"/>
                <a:ea typeface="Montserrat Classic Bold"/>
                <a:cs typeface="Montserrat Classic Bold"/>
                <a:sym typeface="Montserrat Classic Bold"/>
              </a:rPr>
              <a:t> </a:t>
            </a:r>
            <a:r>
              <a:rPr lang="en-US" sz="3700" b="1" dirty="0" err="1">
                <a:solidFill>
                  <a:srgbClr val="000000"/>
                </a:solidFill>
                <a:latin typeface="Montserrat Classic Bold"/>
                <a:ea typeface="Montserrat Classic Bold"/>
                <a:cs typeface="Montserrat Classic Bold"/>
                <a:sym typeface="Montserrat Classic Bold"/>
              </a:rPr>
              <a:t>Uygulama</a:t>
            </a:r>
            <a:r>
              <a:rPr lang="en-US" sz="3700" b="1" dirty="0">
                <a:solidFill>
                  <a:srgbClr val="000000"/>
                </a:solidFill>
                <a:latin typeface="Montserrat Classic Bold"/>
                <a:ea typeface="Montserrat Classic Bold"/>
                <a:cs typeface="Montserrat Classic Bold"/>
                <a:sym typeface="Montserrat Classic Bold"/>
              </a:rPr>
              <a:t> Geliştirme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6262549" y="8200703"/>
            <a:ext cx="1464889" cy="1653232"/>
          </a:xfrm>
          <a:custGeom>
            <a:avLst/>
            <a:gdLst/>
            <a:ahLst/>
            <a:cxnLst/>
            <a:rect l="l" t="t" r="r" b="b"/>
            <a:pathLst>
              <a:path w="1464889" h="1653232">
                <a:moveTo>
                  <a:pt x="0" y="0"/>
                </a:moveTo>
                <a:lnTo>
                  <a:pt x="1464888" y="0"/>
                </a:lnTo>
                <a:lnTo>
                  <a:pt x="1464888" y="1653232"/>
                </a:lnTo>
                <a:lnTo>
                  <a:pt x="0" y="1653232"/>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3496333" y="1413358"/>
            <a:ext cx="17727437" cy="887095"/>
          </a:xfrm>
          <a:prstGeom prst="rect">
            <a:avLst/>
          </a:prstGeom>
        </p:spPr>
        <p:txBody>
          <a:bodyPr lIns="0" tIns="0" rIns="0" bIns="0" rtlCol="0" anchor="t">
            <a:spAutoFit/>
          </a:bodyPr>
          <a:lstStyle/>
          <a:p>
            <a:pPr algn="l">
              <a:lnSpc>
                <a:spcPts val="7279"/>
              </a:lnSpc>
            </a:pPr>
            <a:r>
              <a:rPr lang="en-US" sz="5199" b="1" dirty="0">
                <a:solidFill>
                  <a:srgbClr val="EF6D53"/>
                </a:solidFill>
                <a:latin typeface="Montserrat Classic Bold"/>
                <a:ea typeface="Montserrat Classic Bold"/>
                <a:cs typeface="Montserrat Classic Bold"/>
                <a:sym typeface="Montserrat Classic Bold"/>
              </a:rPr>
              <a:t>Bulut </a:t>
            </a:r>
            <a:r>
              <a:rPr lang="en-US" sz="5199" b="1" dirty="0" err="1">
                <a:solidFill>
                  <a:srgbClr val="EF6D53"/>
                </a:solidFill>
                <a:latin typeface="Montserrat Classic Bold"/>
                <a:ea typeface="Montserrat Classic Bold"/>
                <a:cs typeface="Montserrat Classic Bold"/>
                <a:sym typeface="Montserrat Classic Bold"/>
              </a:rPr>
              <a:t>bilişim</a:t>
            </a:r>
            <a:r>
              <a:rPr lang="en-US" sz="5199" b="1" dirty="0">
                <a:solidFill>
                  <a:srgbClr val="EF6D53"/>
                </a:solidFill>
                <a:latin typeface="Montserrat Classic Bold"/>
                <a:ea typeface="Montserrat Classic Bold"/>
                <a:cs typeface="Montserrat Classic Bold"/>
                <a:sym typeface="Montserrat Classic Bold"/>
              </a:rPr>
              <a:t>  </a:t>
            </a:r>
            <a:r>
              <a:rPr lang="en-US" sz="5199" b="1" dirty="0" err="1">
                <a:solidFill>
                  <a:srgbClr val="000000"/>
                </a:solidFill>
                <a:latin typeface="Montserrat Classic Bold"/>
                <a:ea typeface="Montserrat Classic Bold"/>
                <a:cs typeface="Montserrat Classic Bold"/>
                <a:sym typeface="Montserrat Classic Bold"/>
              </a:rPr>
              <a:t>ve</a:t>
            </a:r>
            <a:r>
              <a:rPr lang="en-US" sz="5199" b="1" dirty="0">
                <a:solidFill>
                  <a:srgbClr val="000000"/>
                </a:solidFill>
                <a:latin typeface="Montserrat Classic Bold"/>
                <a:ea typeface="Montserrat Classic Bold"/>
                <a:cs typeface="Montserrat Classic Bold"/>
                <a:sym typeface="Montserrat Classic Bold"/>
              </a:rPr>
              <a:t> </a:t>
            </a:r>
            <a:r>
              <a:rPr lang="en-US" sz="5199" b="1" dirty="0" err="1">
                <a:solidFill>
                  <a:srgbClr val="000000"/>
                </a:solidFill>
                <a:latin typeface="Montserrat Classic Bold"/>
                <a:ea typeface="Montserrat Classic Bold"/>
                <a:cs typeface="Montserrat Classic Bold"/>
                <a:sym typeface="Montserrat Classic Bold"/>
              </a:rPr>
              <a:t>bulut</a:t>
            </a:r>
            <a:r>
              <a:rPr lang="en-US" sz="5199" b="1" dirty="0">
                <a:solidFill>
                  <a:srgbClr val="000000"/>
                </a:solidFill>
                <a:latin typeface="Montserrat Classic Bold"/>
                <a:ea typeface="Montserrat Classic Bold"/>
                <a:cs typeface="Montserrat Classic Bold"/>
                <a:sym typeface="Montserrat Classic Bold"/>
              </a:rPr>
              <a:t> </a:t>
            </a:r>
            <a:r>
              <a:rPr lang="en-US" sz="5199" b="1" dirty="0" err="1">
                <a:solidFill>
                  <a:srgbClr val="000000"/>
                </a:solidFill>
                <a:latin typeface="Montserrat Classic Bold"/>
                <a:ea typeface="Montserrat Classic Bold"/>
                <a:cs typeface="Montserrat Classic Bold"/>
                <a:sym typeface="Montserrat Classic Bold"/>
              </a:rPr>
              <a:t>altyapısı</a:t>
            </a:r>
            <a:endParaRPr lang="en-US" sz="5199" b="1" dirty="0">
              <a:solidFill>
                <a:srgbClr val="000000"/>
              </a:solidFill>
              <a:latin typeface="Montserrat Classic Bold"/>
              <a:ea typeface="Montserrat Classic Bold"/>
              <a:cs typeface="Montserrat Classic Bold"/>
              <a:sym typeface="Montserrat Classic Bold"/>
            </a:endParaRPr>
          </a:p>
        </p:txBody>
      </p:sp>
      <p:sp>
        <p:nvSpPr>
          <p:cNvPr id="4" name="TextBox 4"/>
          <p:cNvSpPr txBox="1"/>
          <p:nvPr/>
        </p:nvSpPr>
        <p:spPr>
          <a:xfrm>
            <a:off x="1028700" y="2747280"/>
            <a:ext cx="16068271" cy="5622925"/>
          </a:xfrm>
          <a:prstGeom prst="rect">
            <a:avLst/>
          </a:prstGeom>
        </p:spPr>
        <p:txBody>
          <a:bodyPr lIns="0" tIns="0" rIns="0" bIns="0" rtlCol="0" anchor="t">
            <a:spAutoFit/>
          </a:bodyPr>
          <a:lstStyle/>
          <a:p>
            <a:pPr algn="ctr">
              <a:lnSpc>
                <a:spcPts val="5600"/>
              </a:lnSpc>
              <a:spcBef>
                <a:spcPct val="0"/>
              </a:spcBef>
            </a:pPr>
            <a:r>
              <a:rPr lang="en-US" sz="4000" dirty="0">
                <a:solidFill>
                  <a:srgbClr val="000000"/>
                </a:solidFill>
                <a:latin typeface="Montserrat Classic"/>
                <a:ea typeface="Montserrat Classic"/>
                <a:cs typeface="Montserrat Classic"/>
                <a:sym typeface="Montserrat Classic"/>
              </a:rPr>
              <a:t>Bulut </a:t>
            </a:r>
            <a:r>
              <a:rPr lang="en-US" sz="4000" dirty="0" err="1">
                <a:solidFill>
                  <a:srgbClr val="000000"/>
                </a:solidFill>
                <a:latin typeface="Montserrat Classic"/>
                <a:ea typeface="Montserrat Classic"/>
                <a:cs typeface="Montserrat Classic"/>
                <a:sym typeface="Montserrat Classic"/>
              </a:rPr>
              <a:t>bilişim</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bilgi</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işlem</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hizmetlerinin</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sunucu</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depolama</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veritabanı</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ağ</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yazılım</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analiz</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ve</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makine</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zekası</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dahil</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daha</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hızlı</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yenilik</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esnek</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kaynaklar</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ve</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ekonomik</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ölçeklendirme</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sunmak</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üzere</a:t>
            </a:r>
            <a:r>
              <a:rPr lang="en-US" sz="4000" dirty="0">
                <a:solidFill>
                  <a:srgbClr val="000000"/>
                </a:solidFill>
                <a:latin typeface="Montserrat Classic"/>
                <a:ea typeface="Montserrat Classic"/>
                <a:cs typeface="Montserrat Classic"/>
                <a:sym typeface="Montserrat Classic"/>
              </a:rPr>
              <a:t>, İnternet (“</a:t>
            </a:r>
            <a:r>
              <a:rPr lang="en-US" sz="4000" dirty="0" err="1">
                <a:solidFill>
                  <a:srgbClr val="000000"/>
                </a:solidFill>
                <a:latin typeface="Montserrat Classic"/>
                <a:ea typeface="Montserrat Classic"/>
                <a:cs typeface="Montserrat Classic"/>
                <a:sym typeface="Montserrat Classic"/>
              </a:rPr>
              <a:t>bulut</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üzerinden</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sağlanması</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anlamına</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gelir</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Normalde</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yalnızca</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kullandığınız</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bulut</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hizmetleri</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için</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ödeme</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yaptığınızdan</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işletim</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maliyetlerinizi</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düşürebilir</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altyapınızı</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daha</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verimli</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bir</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şekilde</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çalıştırabilir</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ve</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değişen</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iş</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gereksinimlerinize</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uygun</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şekilde</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ölçeklendirme</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yapabilirsiniz</a:t>
            </a:r>
            <a:r>
              <a:rPr lang="en-US" sz="4000" dirty="0">
                <a:solidFill>
                  <a:srgbClr val="000000"/>
                </a:solidFill>
                <a:latin typeface="Montserrat Classic"/>
                <a:ea typeface="Montserrat Classic"/>
                <a:cs typeface="Montserrat Classic"/>
                <a:sym typeface="Montserrat Classic"/>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6262549" y="8200703"/>
            <a:ext cx="1464889" cy="1653232"/>
          </a:xfrm>
          <a:custGeom>
            <a:avLst/>
            <a:gdLst/>
            <a:ahLst/>
            <a:cxnLst/>
            <a:rect l="l" t="t" r="r" b="b"/>
            <a:pathLst>
              <a:path w="1464889" h="1653232">
                <a:moveTo>
                  <a:pt x="0" y="0"/>
                </a:moveTo>
                <a:lnTo>
                  <a:pt x="1464888" y="0"/>
                </a:lnTo>
                <a:lnTo>
                  <a:pt x="1464888" y="1653232"/>
                </a:lnTo>
                <a:lnTo>
                  <a:pt x="0" y="1653232"/>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5071624" y="1652039"/>
            <a:ext cx="17727437" cy="887095"/>
          </a:xfrm>
          <a:prstGeom prst="rect">
            <a:avLst/>
          </a:prstGeom>
        </p:spPr>
        <p:txBody>
          <a:bodyPr lIns="0" tIns="0" rIns="0" bIns="0" rtlCol="0" anchor="t">
            <a:spAutoFit/>
          </a:bodyPr>
          <a:lstStyle/>
          <a:p>
            <a:pPr algn="l">
              <a:lnSpc>
                <a:spcPts val="7279"/>
              </a:lnSpc>
            </a:pPr>
            <a:r>
              <a:rPr lang="en-US" sz="5199" b="1">
                <a:solidFill>
                  <a:srgbClr val="EF6D53"/>
                </a:solidFill>
                <a:latin typeface="Montserrat Classic Bold"/>
                <a:ea typeface="Montserrat Classic Bold"/>
                <a:cs typeface="Montserrat Classic Bold"/>
                <a:sym typeface="Montserrat Classic Bold"/>
              </a:rPr>
              <a:t>Sibernetik </a:t>
            </a:r>
            <a:r>
              <a:rPr lang="en-US" sz="5199" b="1">
                <a:solidFill>
                  <a:srgbClr val="000000"/>
                </a:solidFill>
                <a:latin typeface="Montserrat Classic Bold"/>
                <a:ea typeface="Montserrat Classic Bold"/>
                <a:cs typeface="Montserrat Classic Bold"/>
                <a:sym typeface="Montserrat Classic Bold"/>
              </a:rPr>
              <a:t>güvenlik</a:t>
            </a:r>
          </a:p>
        </p:txBody>
      </p:sp>
      <p:sp>
        <p:nvSpPr>
          <p:cNvPr id="4" name="TextBox 4"/>
          <p:cNvSpPr txBox="1"/>
          <p:nvPr/>
        </p:nvSpPr>
        <p:spPr>
          <a:xfrm>
            <a:off x="1339944" y="3517583"/>
            <a:ext cx="14922605" cy="3175635"/>
          </a:xfrm>
          <a:prstGeom prst="rect">
            <a:avLst/>
          </a:prstGeom>
        </p:spPr>
        <p:txBody>
          <a:bodyPr lIns="0" tIns="0" rIns="0" bIns="0" rtlCol="0" anchor="t">
            <a:spAutoFit/>
          </a:bodyPr>
          <a:lstStyle/>
          <a:p>
            <a:pPr algn="ctr">
              <a:lnSpc>
                <a:spcPts val="5040"/>
              </a:lnSpc>
              <a:spcBef>
                <a:spcPct val="0"/>
              </a:spcBef>
            </a:pPr>
            <a:r>
              <a:rPr lang="en-US" sz="3600">
                <a:solidFill>
                  <a:srgbClr val="000000"/>
                </a:solidFill>
                <a:latin typeface="Montserrat Classic"/>
                <a:ea typeface="Montserrat Classic"/>
                <a:cs typeface="Montserrat Classic"/>
                <a:sym typeface="Montserrat Classic"/>
              </a:rPr>
              <a:t>Siber güvenlik; bilgisayarları, sunucuları, mobil cihazları, elektronik sistemleri, ağları ve verileri kötü amaçlı saldırılardan koruma uygulamasıdır. Bilgi teknolojisi güvenliği veya elektronik bilgi güvenliği olarak da bilinir. Bu terim, işletmelerden mobil bilgi işleme kadar çeşitli bağlamlarda geçerlidir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1821352" y="1028700"/>
            <a:ext cx="6466648" cy="7698390"/>
          </a:xfrm>
          <a:custGeom>
            <a:avLst/>
            <a:gdLst/>
            <a:ahLst/>
            <a:cxnLst/>
            <a:rect l="l" t="t" r="r" b="b"/>
            <a:pathLst>
              <a:path w="6466648" h="7698390">
                <a:moveTo>
                  <a:pt x="0" y="0"/>
                </a:moveTo>
                <a:lnTo>
                  <a:pt x="6466648" y="0"/>
                </a:lnTo>
                <a:lnTo>
                  <a:pt x="6466648" y="7698390"/>
                </a:lnTo>
                <a:lnTo>
                  <a:pt x="0" y="7698390"/>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3133603" y="914400"/>
            <a:ext cx="8400115" cy="927219"/>
          </a:xfrm>
          <a:prstGeom prst="rect">
            <a:avLst/>
          </a:prstGeom>
        </p:spPr>
        <p:txBody>
          <a:bodyPr lIns="0" tIns="0" rIns="0" bIns="0" rtlCol="0" anchor="t">
            <a:spAutoFit/>
          </a:bodyPr>
          <a:lstStyle/>
          <a:p>
            <a:pPr algn="ctr">
              <a:lnSpc>
                <a:spcPts val="7512"/>
              </a:lnSpc>
            </a:pPr>
            <a:r>
              <a:rPr lang="en-US" sz="5366" b="1">
                <a:solidFill>
                  <a:srgbClr val="000000"/>
                </a:solidFill>
                <a:latin typeface="Montserrat Classic Bold"/>
                <a:ea typeface="Montserrat Classic Bold"/>
                <a:cs typeface="Montserrat Classic Bold"/>
                <a:sym typeface="Montserrat Classic Bold"/>
              </a:rPr>
              <a:t>Hangi alanı seçmeliyim  </a:t>
            </a:r>
          </a:p>
        </p:txBody>
      </p:sp>
      <p:sp>
        <p:nvSpPr>
          <p:cNvPr id="4" name="TextBox 4"/>
          <p:cNvSpPr txBox="1"/>
          <p:nvPr/>
        </p:nvSpPr>
        <p:spPr>
          <a:xfrm>
            <a:off x="501229" y="2602230"/>
            <a:ext cx="12423725" cy="6656070"/>
          </a:xfrm>
          <a:prstGeom prst="rect">
            <a:avLst/>
          </a:prstGeom>
        </p:spPr>
        <p:txBody>
          <a:bodyPr lIns="0" tIns="0" rIns="0" bIns="0" rtlCol="0" anchor="t">
            <a:spAutoFit/>
          </a:bodyPr>
          <a:lstStyle/>
          <a:p>
            <a:pPr algn="ctr">
              <a:lnSpc>
                <a:spcPts val="5880"/>
              </a:lnSpc>
            </a:pPr>
            <a:r>
              <a:rPr lang="en-US" sz="4200">
                <a:solidFill>
                  <a:srgbClr val="000000"/>
                </a:solidFill>
                <a:latin typeface="Montserrat Classic"/>
                <a:ea typeface="Montserrat Classic"/>
                <a:cs typeface="Montserrat Classic"/>
                <a:sym typeface="Montserrat Classic"/>
              </a:rPr>
              <a:t>Bu tamamen ilgi alanınızla alakalı bir durum.</a:t>
            </a:r>
          </a:p>
          <a:p>
            <a:pPr algn="ctr">
              <a:lnSpc>
                <a:spcPts val="5880"/>
              </a:lnSpc>
            </a:pPr>
            <a:r>
              <a:rPr lang="en-US" sz="4200">
                <a:solidFill>
                  <a:srgbClr val="000000"/>
                </a:solidFill>
                <a:latin typeface="Montserrat Classic"/>
                <a:ea typeface="Montserrat Classic"/>
                <a:cs typeface="Montserrat Classic"/>
                <a:sym typeface="Montserrat Classic"/>
              </a:rPr>
              <a:t>Sizi en çok heyecanlandıran bölümde çalışmanız en iyisi olacaktır. Sadece bu alanda daha çok kazanırım diye bir alan seçimi yapmamalısınız.</a:t>
            </a:r>
          </a:p>
          <a:p>
            <a:pPr algn="ctr">
              <a:lnSpc>
                <a:spcPts val="5880"/>
              </a:lnSpc>
            </a:pPr>
            <a:r>
              <a:rPr lang="en-US" sz="4200">
                <a:solidFill>
                  <a:srgbClr val="000000"/>
                </a:solidFill>
                <a:latin typeface="Montserrat Classic"/>
                <a:ea typeface="Montserrat Classic"/>
                <a:cs typeface="Montserrat Classic"/>
                <a:sym typeface="Montserrat Classic"/>
              </a:rPr>
              <a:t>Belirttiğimiz alanların hepsinde uzman seviyesine geldiğinizde ciddi gelirler elde edebilirsiniz. Önemli olan yaptığınız işi sevmek.</a:t>
            </a:r>
          </a:p>
        </p:txBody>
      </p:sp>
      <p:sp>
        <p:nvSpPr>
          <p:cNvPr id="5" name="Freeform 5"/>
          <p:cNvSpPr/>
          <p:nvPr/>
        </p:nvSpPr>
        <p:spPr>
          <a:xfrm>
            <a:off x="16262549" y="8200703"/>
            <a:ext cx="1464889" cy="1653232"/>
          </a:xfrm>
          <a:custGeom>
            <a:avLst/>
            <a:gdLst/>
            <a:ahLst/>
            <a:cxnLst/>
            <a:rect l="l" t="t" r="r" b="b"/>
            <a:pathLst>
              <a:path w="1464889" h="1653232">
                <a:moveTo>
                  <a:pt x="0" y="0"/>
                </a:moveTo>
                <a:lnTo>
                  <a:pt x="1464888" y="0"/>
                </a:lnTo>
                <a:lnTo>
                  <a:pt x="1464888" y="1653232"/>
                </a:lnTo>
                <a:lnTo>
                  <a:pt x="0" y="1653232"/>
                </a:lnTo>
                <a:lnTo>
                  <a:pt x="0" y="0"/>
                </a:lnTo>
                <a:close/>
              </a:path>
            </a:pathLst>
          </a:custGeom>
          <a:blipFill>
            <a:blip r:embed="rId3"/>
            <a:stretch>
              <a:fillRect/>
            </a:stretch>
          </a:blipFill>
        </p:spPr>
        <p:txBody>
          <a:bodyPr/>
          <a:lstStyle/>
          <a:p>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6262549" y="8200703"/>
            <a:ext cx="1464889" cy="1653232"/>
          </a:xfrm>
          <a:custGeom>
            <a:avLst/>
            <a:gdLst/>
            <a:ahLst/>
            <a:cxnLst/>
            <a:rect l="l" t="t" r="r" b="b"/>
            <a:pathLst>
              <a:path w="1464889" h="1653232">
                <a:moveTo>
                  <a:pt x="0" y="0"/>
                </a:moveTo>
                <a:lnTo>
                  <a:pt x="1464888" y="0"/>
                </a:lnTo>
                <a:lnTo>
                  <a:pt x="1464888" y="1653232"/>
                </a:lnTo>
                <a:lnTo>
                  <a:pt x="0" y="1653232"/>
                </a:lnTo>
                <a:lnTo>
                  <a:pt x="0" y="0"/>
                </a:lnTo>
                <a:close/>
              </a:path>
            </a:pathLst>
          </a:custGeom>
          <a:blipFill>
            <a:blip r:embed="rId2"/>
            <a:stretch>
              <a:fillRect/>
            </a:stretch>
          </a:blipFill>
        </p:spPr>
        <p:txBody>
          <a:bodyPr/>
          <a:lstStyle/>
          <a:p>
            <a:endParaRPr lang="tr-TR"/>
          </a:p>
        </p:txBody>
      </p:sp>
      <p:sp>
        <p:nvSpPr>
          <p:cNvPr id="3" name="Freeform 3"/>
          <p:cNvSpPr/>
          <p:nvPr/>
        </p:nvSpPr>
        <p:spPr>
          <a:xfrm>
            <a:off x="9915624" y="243266"/>
            <a:ext cx="1911338" cy="1911338"/>
          </a:xfrm>
          <a:custGeom>
            <a:avLst/>
            <a:gdLst/>
            <a:ahLst/>
            <a:cxnLst/>
            <a:rect l="l" t="t" r="r" b="b"/>
            <a:pathLst>
              <a:path w="1911338" h="1911338">
                <a:moveTo>
                  <a:pt x="0" y="0"/>
                </a:moveTo>
                <a:lnTo>
                  <a:pt x="1911338" y="0"/>
                </a:lnTo>
                <a:lnTo>
                  <a:pt x="1911338" y="1911338"/>
                </a:lnTo>
                <a:lnTo>
                  <a:pt x="0" y="1911338"/>
                </a:lnTo>
                <a:lnTo>
                  <a:pt x="0" y="0"/>
                </a:lnTo>
                <a:close/>
              </a:path>
            </a:pathLst>
          </a:custGeom>
          <a:blipFill>
            <a:blip r:embed="rId3"/>
            <a:stretch>
              <a:fillRect/>
            </a:stretch>
          </a:blipFill>
        </p:spPr>
        <p:txBody>
          <a:bodyPr/>
          <a:lstStyle/>
          <a:p>
            <a:endParaRPr lang="tr-TR"/>
          </a:p>
        </p:txBody>
      </p:sp>
      <p:sp>
        <p:nvSpPr>
          <p:cNvPr id="4" name="TextBox 4"/>
          <p:cNvSpPr txBox="1"/>
          <p:nvPr/>
        </p:nvSpPr>
        <p:spPr>
          <a:xfrm>
            <a:off x="3078979" y="2414013"/>
            <a:ext cx="12130043" cy="2198370"/>
          </a:xfrm>
          <a:prstGeom prst="rect">
            <a:avLst/>
          </a:prstGeom>
        </p:spPr>
        <p:txBody>
          <a:bodyPr lIns="0" tIns="0" rIns="0" bIns="0" rtlCol="0" anchor="t">
            <a:spAutoFit/>
          </a:bodyPr>
          <a:lstStyle/>
          <a:p>
            <a:pPr algn="ctr">
              <a:lnSpc>
                <a:spcPts val="5880"/>
              </a:lnSpc>
            </a:pPr>
            <a:r>
              <a:rPr lang="en-US" sz="4200">
                <a:solidFill>
                  <a:srgbClr val="000000"/>
                </a:solidFill>
                <a:latin typeface="Montserrat Classic"/>
                <a:ea typeface="Montserrat Classic"/>
                <a:cs typeface="Montserrat Classic"/>
                <a:sym typeface="Montserrat Classic"/>
              </a:rPr>
              <a:t>Her alanda az az bilgi sahibi olmak yerine bir alanda tamamen uzmanlaşmayı tercih etmelisiniz.</a:t>
            </a:r>
          </a:p>
        </p:txBody>
      </p:sp>
      <p:sp>
        <p:nvSpPr>
          <p:cNvPr id="5" name="TextBox 5"/>
          <p:cNvSpPr txBox="1"/>
          <p:nvPr/>
        </p:nvSpPr>
        <p:spPr>
          <a:xfrm>
            <a:off x="6955638" y="599550"/>
            <a:ext cx="2959986" cy="1065420"/>
          </a:xfrm>
          <a:prstGeom prst="rect">
            <a:avLst/>
          </a:prstGeom>
        </p:spPr>
        <p:txBody>
          <a:bodyPr lIns="0" tIns="0" rIns="0" bIns="0" rtlCol="0" anchor="t">
            <a:spAutoFit/>
          </a:bodyPr>
          <a:lstStyle/>
          <a:p>
            <a:pPr algn="ctr">
              <a:lnSpc>
                <a:spcPts val="8613"/>
              </a:lnSpc>
            </a:pPr>
            <a:r>
              <a:rPr lang="en-US" sz="6152" b="1">
                <a:solidFill>
                  <a:srgbClr val="EF6D53"/>
                </a:solidFill>
                <a:latin typeface="Montserrat Classic Bold"/>
                <a:ea typeface="Montserrat Classic Bold"/>
                <a:cs typeface="Montserrat Classic Bold"/>
                <a:sym typeface="Montserrat Classic Bold"/>
              </a:rPr>
              <a:t>Tavsiye</a:t>
            </a:r>
          </a:p>
        </p:txBody>
      </p:sp>
      <p:sp>
        <p:nvSpPr>
          <p:cNvPr id="6" name="TextBox 6"/>
          <p:cNvSpPr txBox="1"/>
          <p:nvPr/>
        </p:nvSpPr>
        <p:spPr>
          <a:xfrm>
            <a:off x="2671555" y="4871792"/>
            <a:ext cx="12944889" cy="3684270"/>
          </a:xfrm>
          <a:prstGeom prst="rect">
            <a:avLst/>
          </a:prstGeom>
        </p:spPr>
        <p:txBody>
          <a:bodyPr lIns="0" tIns="0" rIns="0" bIns="0" rtlCol="0" anchor="t">
            <a:spAutoFit/>
          </a:bodyPr>
          <a:lstStyle/>
          <a:p>
            <a:pPr algn="ctr">
              <a:lnSpc>
                <a:spcPts val="5880"/>
              </a:lnSpc>
            </a:pPr>
            <a:r>
              <a:rPr lang="en-US" sz="4200">
                <a:solidFill>
                  <a:srgbClr val="000000"/>
                </a:solidFill>
                <a:latin typeface="Montserrat Classic"/>
                <a:ea typeface="Montserrat Classic"/>
                <a:cs typeface="Montserrat Classic"/>
                <a:sym typeface="Montserrat Classic"/>
              </a:rPr>
              <a:t>Bu alanların hepsine ihtiyaç var. Kendi ilgi alanınıza göre herhangi birinde uzmanlık seviyesine geldiğinizde, hepsinde iş imkanı veya kendi işinizi kurma noktasında adımlar atabilirsiniz.</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6262549" y="8200703"/>
            <a:ext cx="1464889" cy="1653232"/>
          </a:xfrm>
          <a:custGeom>
            <a:avLst/>
            <a:gdLst/>
            <a:ahLst/>
            <a:cxnLst/>
            <a:rect l="l" t="t" r="r" b="b"/>
            <a:pathLst>
              <a:path w="1464889" h="1653232">
                <a:moveTo>
                  <a:pt x="0" y="0"/>
                </a:moveTo>
                <a:lnTo>
                  <a:pt x="1464888" y="0"/>
                </a:lnTo>
                <a:lnTo>
                  <a:pt x="1464888" y="1653232"/>
                </a:lnTo>
                <a:lnTo>
                  <a:pt x="0" y="1653232"/>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6241159" y="923925"/>
            <a:ext cx="17727437" cy="895649"/>
          </a:xfrm>
          <a:prstGeom prst="rect">
            <a:avLst/>
          </a:prstGeom>
        </p:spPr>
        <p:txBody>
          <a:bodyPr lIns="0" tIns="0" rIns="0" bIns="0" rtlCol="0" anchor="t">
            <a:spAutoFit/>
          </a:bodyPr>
          <a:lstStyle/>
          <a:p>
            <a:pPr algn="l">
              <a:lnSpc>
                <a:spcPts val="7333"/>
              </a:lnSpc>
            </a:pPr>
            <a:r>
              <a:rPr lang="en-US" sz="5238" b="1" dirty="0">
                <a:solidFill>
                  <a:srgbClr val="EF6D53"/>
                </a:solidFill>
                <a:latin typeface="Montserrat Classic Bold"/>
                <a:ea typeface="Montserrat Classic Bold"/>
                <a:cs typeface="Montserrat Classic Bold"/>
                <a:sym typeface="Montserrat Classic Bold"/>
              </a:rPr>
              <a:t>Web </a:t>
            </a:r>
            <a:r>
              <a:rPr lang="en-US" sz="5238" b="1" dirty="0">
                <a:solidFill>
                  <a:srgbClr val="000000"/>
                </a:solidFill>
                <a:latin typeface="Montserrat Classic Bold"/>
                <a:ea typeface="Montserrat Classic Bold"/>
                <a:cs typeface="Montserrat Classic Bold"/>
                <a:sym typeface="Montserrat Classic Bold"/>
              </a:rPr>
              <a:t>Geliştirme</a:t>
            </a:r>
          </a:p>
        </p:txBody>
      </p:sp>
      <p:sp>
        <p:nvSpPr>
          <p:cNvPr id="4" name="TextBox 4"/>
          <p:cNvSpPr txBox="1"/>
          <p:nvPr/>
        </p:nvSpPr>
        <p:spPr>
          <a:xfrm>
            <a:off x="1706566" y="2613953"/>
            <a:ext cx="14874869" cy="1899285"/>
          </a:xfrm>
          <a:prstGeom prst="rect">
            <a:avLst/>
          </a:prstGeom>
        </p:spPr>
        <p:txBody>
          <a:bodyPr lIns="0" tIns="0" rIns="0" bIns="0" rtlCol="0" anchor="t">
            <a:spAutoFit/>
          </a:bodyPr>
          <a:lstStyle/>
          <a:p>
            <a:pPr algn="ctr">
              <a:lnSpc>
                <a:spcPts val="5040"/>
              </a:lnSpc>
              <a:spcBef>
                <a:spcPct val="0"/>
              </a:spcBef>
            </a:pPr>
            <a:r>
              <a:rPr lang="en-US" sz="3600" dirty="0" err="1">
                <a:solidFill>
                  <a:srgbClr val="000000"/>
                </a:solidFill>
                <a:latin typeface="Montserrat Classic"/>
                <a:ea typeface="Montserrat Classic"/>
                <a:cs typeface="Montserrat Classic"/>
                <a:sym typeface="Montserrat Classic"/>
              </a:rPr>
              <a:t>İnternette</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girmiş</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olduğunuz</a:t>
            </a:r>
            <a:r>
              <a:rPr lang="en-US" sz="3600" dirty="0">
                <a:solidFill>
                  <a:srgbClr val="000000"/>
                </a:solidFill>
                <a:latin typeface="Montserrat Classic"/>
                <a:ea typeface="Montserrat Classic"/>
                <a:cs typeface="Montserrat Classic"/>
                <a:sym typeface="Montserrat Classic"/>
              </a:rPr>
              <a:t> her site (</a:t>
            </a:r>
            <a:r>
              <a:rPr lang="en-US" sz="3600" dirty="0" err="1">
                <a:solidFill>
                  <a:srgbClr val="000000"/>
                </a:solidFill>
                <a:latin typeface="Montserrat Classic"/>
                <a:ea typeface="Montserrat Classic"/>
                <a:cs typeface="Montserrat Classic"/>
                <a:sym typeface="Montserrat Classic"/>
              </a:rPr>
              <a:t>örneğin</a:t>
            </a:r>
            <a:r>
              <a:rPr lang="en-US" sz="3600" dirty="0">
                <a:solidFill>
                  <a:srgbClr val="000000"/>
                </a:solidFill>
                <a:latin typeface="Montserrat Classic"/>
                <a:ea typeface="Montserrat Classic"/>
                <a:cs typeface="Montserrat Classic"/>
                <a:sym typeface="Montserrat Classic"/>
              </a:rPr>
              <a:t> Facebook, </a:t>
            </a:r>
            <a:r>
              <a:rPr lang="en-US" sz="3600" dirty="0" err="1">
                <a:solidFill>
                  <a:srgbClr val="000000"/>
                </a:solidFill>
                <a:latin typeface="Montserrat Classic"/>
                <a:ea typeface="Montserrat Classic"/>
                <a:cs typeface="Montserrat Classic"/>
                <a:sym typeface="Montserrat Classic"/>
              </a:rPr>
              <a:t>Linkedin</a:t>
            </a:r>
            <a:r>
              <a:rPr lang="en-US" sz="3600" dirty="0">
                <a:solidFill>
                  <a:srgbClr val="000000"/>
                </a:solidFill>
                <a:latin typeface="Montserrat Classic"/>
                <a:ea typeface="Montserrat Classic"/>
                <a:cs typeface="Montserrat Classic"/>
                <a:sym typeface="Montserrat Classic"/>
              </a:rPr>
              <a:t>, YouTube) </a:t>
            </a:r>
            <a:r>
              <a:rPr lang="en-US" sz="3600" dirty="0" err="1">
                <a:solidFill>
                  <a:srgbClr val="000000"/>
                </a:solidFill>
                <a:latin typeface="Montserrat Classic"/>
                <a:ea typeface="Montserrat Classic"/>
                <a:cs typeface="Montserrat Classic"/>
                <a:sym typeface="Montserrat Classic"/>
              </a:rPr>
              <a:t>bir</a:t>
            </a:r>
            <a:r>
              <a:rPr lang="en-US" sz="3600" dirty="0">
                <a:solidFill>
                  <a:srgbClr val="000000"/>
                </a:solidFill>
                <a:latin typeface="Montserrat Classic"/>
                <a:ea typeface="Montserrat Classic"/>
                <a:cs typeface="Montserrat Classic"/>
                <a:sym typeface="Montserrat Classic"/>
              </a:rPr>
              <a:t> web </a:t>
            </a:r>
            <a:r>
              <a:rPr lang="en-US" sz="3600" dirty="0" err="1">
                <a:solidFill>
                  <a:srgbClr val="000000"/>
                </a:solidFill>
                <a:latin typeface="Montserrat Classic"/>
                <a:ea typeface="Montserrat Classic"/>
                <a:cs typeface="Montserrat Classic"/>
                <a:sym typeface="Montserrat Classic"/>
              </a:rPr>
              <a:t>geliştirici</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tarafından</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yapılandırılıyor</a:t>
            </a:r>
            <a:r>
              <a:rPr lang="en-US" sz="3600" dirty="0">
                <a:solidFill>
                  <a:srgbClr val="000000"/>
                </a:solidFill>
                <a:latin typeface="Montserrat Classic"/>
                <a:ea typeface="Montserrat Classic"/>
                <a:cs typeface="Montserrat Classic"/>
                <a:sym typeface="Montserrat Classic"/>
              </a:rPr>
              <a:t>.</a:t>
            </a:r>
          </a:p>
          <a:p>
            <a:pPr algn="ctr">
              <a:lnSpc>
                <a:spcPts val="5040"/>
              </a:lnSpc>
              <a:spcBef>
                <a:spcPct val="0"/>
              </a:spcBef>
            </a:pPr>
            <a:endParaRPr lang="en-US" sz="3600" dirty="0">
              <a:solidFill>
                <a:srgbClr val="000000"/>
              </a:solidFill>
              <a:latin typeface="Montserrat Classic"/>
              <a:ea typeface="Montserrat Classic"/>
              <a:cs typeface="Montserrat Classic"/>
              <a:sym typeface="Montserrat Classic"/>
            </a:endParaRPr>
          </a:p>
        </p:txBody>
      </p:sp>
      <p:sp>
        <p:nvSpPr>
          <p:cNvPr id="5" name="TextBox 5"/>
          <p:cNvSpPr txBox="1"/>
          <p:nvPr/>
        </p:nvSpPr>
        <p:spPr>
          <a:xfrm>
            <a:off x="1935071" y="4437038"/>
            <a:ext cx="14417859" cy="2537460"/>
          </a:xfrm>
          <a:prstGeom prst="rect">
            <a:avLst/>
          </a:prstGeom>
        </p:spPr>
        <p:txBody>
          <a:bodyPr lIns="0" tIns="0" rIns="0" bIns="0" rtlCol="0" anchor="t">
            <a:spAutoFit/>
          </a:bodyPr>
          <a:lstStyle/>
          <a:p>
            <a:pPr algn="ctr">
              <a:lnSpc>
                <a:spcPts val="5040"/>
              </a:lnSpc>
              <a:spcBef>
                <a:spcPct val="0"/>
              </a:spcBef>
            </a:pPr>
            <a:r>
              <a:rPr lang="en-US" sz="3600" dirty="0" err="1">
                <a:solidFill>
                  <a:srgbClr val="000000"/>
                </a:solidFill>
                <a:latin typeface="Montserrat Classic"/>
                <a:ea typeface="Montserrat Classic"/>
                <a:cs typeface="Montserrat Classic"/>
                <a:sym typeface="Montserrat Classic"/>
              </a:rPr>
              <a:t>Geliştiricilerin</a:t>
            </a:r>
            <a:r>
              <a:rPr lang="en-US" sz="3600" dirty="0">
                <a:solidFill>
                  <a:srgbClr val="000000"/>
                </a:solidFill>
                <a:latin typeface="Montserrat Classic"/>
                <a:ea typeface="Montserrat Classic"/>
                <a:cs typeface="Montserrat Classic"/>
                <a:sym typeface="Montserrat Classic"/>
              </a:rPr>
              <a:t> %35'lik </a:t>
            </a:r>
            <a:r>
              <a:rPr lang="en-US" sz="3600" dirty="0" err="1">
                <a:solidFill>
                  <a:srgbClr val="000000"/>
                </a:solidFill>
                <a:latin typeface="Montserrat Classic"/>
                <a:ea typeface="Montserrat Classic"/>
                <a:cs typeface="Montserrat Classic"/>
                <a:sym typeface="Montserrat Classic"/>
              </a:rPr>
              <a:t>bir</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kısmı</a:t>
            </a:r>
            <a:r>
              <a:rPr lang="en-US" sz="3600" dirty="0">
                <a:solidFill>
                  <a:srgbClr val="000000"/>
                </a:solidFill>
                <a:latin typeface="Montserrat Classic"/>
                <a:ea typeface="Montserrat Classic"/>
                <a:cs typeface="Montserrat Classic"/>
                <a:sym typeface="Montserrat Classic"/>
              </a:rPr>
              <a:t> web </a:t>
            </a:r>
            <a:r>
              <a:rPr lang="en-US" sz="3600" dirty="0" err="1">
                <a:solidFill>
                  <a:srgbClr val="000000"/>
                </a:solidFill>
                <a:latin typeface="Montserrat Classic"/>
                <a:ea typeface="Montserrat Classic"/>
                <a:cs typeface="Montserrat Classic"/>
                <a:sym typeface="Montserrat Classic"/>
              </a:rPr>
              <a:t>geliştirme</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alanında</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ilerliyor</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çünkü</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bir</a:t>
            </a:r>
            <a:r>
              <a:rPr lang="en-US" sz="3600" dirty="0">
                <a:solidFill>
                  <a:srgbClr val="000000"/>
                </a:solidFill>
                <a:latin typeface="Montserrat Classic"/>
                <a:ea typeface="Montserrat Classic"/>
                <a:cs typeface="Montserrat Classic"/>
                <a:sym typeface="Montserrat Classic"/>
              </a:rPr>
              <a:t> web </a:t>
            </a:r>
            <a:r>
              <a:rPr lang="en-US" sz="3600" dirty="0" err="1">
                <a:solidFill>
                  <a:srgbClr val="000000"/>
                </a:solidFill>
                <a:latin typeface="Montserrat Classic"/>
                <a:ea typeface="Montserrat Classic"/>
                <a:cs typeface="Montserrat Classic"/>
                <a:sym typeface="Montserrat Classic"/>
              </a:rPr>
              <a:t>geliştiricisi</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için</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piyasada</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başka</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herhangi</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bir</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geliştiriciden</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daha</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fazla</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fırsat</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ve</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daha</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fazla</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iş</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alanı</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olduğu</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görülüyor</a:t>
            </a:r>
            <a:r>
              <a:rPr lang="en-US" sz="3600" dirty="0">
                <a:solidFill>
                  <a:srgbClr val="000000"/>
                </a:solidFill>
                <a:latin typeface="Montserrat Classic"/>
                <a:ea typeface="Montserrat Classic"/>
                <a:cs typeface="Montserrat Classic"/>
                <a:sym typeface="Montserrat Classic"/>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6262549" y="8200703"/>
            <a:ext cx="1464889" cy="1653232"/>
          </a:xfrm>
          <a:custGeom>
            <a:avLst/>
            <a:gdLst/>
            <a:ahLst/>
            <a:cxnLst/>
            <a:rect l="l" t="t" r="r" b="b"/>
            <a:pathLst>
              <a:path w="1464889" h="1653232">
                <a:moveTo>
                  <a:pt x="0" y="0"/>
                </a:moveTo>
                <a:lnTo>
                  <a:pt x="1464888" y="0"/>
                </a:lnTo>
                <a:lnTo>
                  <a:pt x="1464888" y="1653232"/>
                </a:lnTo>
                <a:lnTo>
                  <a:pt x="0" y="1653232"/>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6026346" y="923925"/>
            <a:ext cx="17727437" cy="895649"/>
          </a:xfrm>
          <a:prstGeom prst="rect">
            <a:avLst/>
          </a:prstGeom>
        </p:spPr>
        <p:txBody>
          <a:bodyPr lIns="0" tIns="0" rIns="0" bIns="0" rtlCol="0" anchor="t">
            <a:spAutoFit/>
          </a:bodyPr>
          <a:lstStyle/>
          <a:p>
            <a:pPr algn="l">
              <a:lnSpc>
                <a:spcPts val="7333"/>
              </a:lnSpc>
            </a:pPr>
            <a:r>
              <a:rPr lang="en-US" sz="5238" b="1" dirty="0">
                <a:solidFill>
                  <a:srgbClr val="EF6D53"/>
                </a:solidFill>
                <a:latin typeface="Montserrat Classic Bold"/>
                <a:ea typeface="Montserrat Classic Bold"/>
                <a:cs typeface="Montserrat Classic Bold"/>
                <a:sym typeface="Montserrat Classic Bold"/>
              </a:rPr>
              <a:t>Mobil </a:t>
            </a:r>
            <a:r>
              <a:rPr lang="en-US" sz="5238" b="1" dirty="0">
                <a:solidFill>
                  <a:srgbClr val="000000"/>
                </a:solidFill>
                <a:latin typeface="Montserrat Classic Bold"/>
                <a:ea typeface="Montserrat Classic Bold"/>
                <a:cs typeface="Montserrat Classic Bold"/>
                <a:sym typeface="Montserrat Classic Bold"/>
              </a:rPr>
              <a:t>Geliştirme</a:t>
            </a:r>
          </a:p>
        </p:txBody>
      </p:sp>
      <p:sp>
        <p:nvSpPr>
          <p:cNvPr id="4" name="TextBox 4"/>
          <p:cNvSpPr txBox="1"/>
          <p:nvPr/>
        </p:nvSpPr>
        <p:spPr>
          <a:xfrm>
            <a:off x="2354520" y="4330003"/>
            <a:ext cx="14226914" cy="2537460"/>
          </a:xfrm>
          <a:prstGeom prst="rect">
            <a:avLst/>
          </a:prstGeom>
        </p:spPr>
        <p:txBody>
          <a:bodyPr lIns="0" tIns="0" rIns="0" bIns="0" rtlCol="0" anchor="t">
            <a:spAutoFit/>
          </a:bodyPr>
          <a:lstStyle/>
          <a:p>
            <a:pPr algn="ctr">
              <a:lnSpc>
                <a:spcPts val="5040"/>
              </a:lnSpc>
            </a:pPr>
            <a:r>
              <a:rPr lang="en-US" sz="3600">
                <a:solidFill>
                  <a:srgbClr val="000000"/>
                </a:solidFill>
                <a:latin typeface="Montserrat Classic"/>
                <a:ea typeface="Montserrat Classic"/>
                <a:cs typeface="Montserrat Classic"/>
                <a:sym typeface="Montserrat Classic"/>
              </a:rPr>
              <a:t>Alışveriş uygulamaları, mobil oyunlar, bankacılık uygulamaları</a:t>
            </a:r>
          </a:p>
          <a:p>
            <a:pPr algn="ctr">
              <a:lnSpc>
                <a:spcPts val="5040"/>
              </a:lnSpc>
            </a:pPr>
            <a:r>
              <a:rPr lang="en-US" sz="3600">
                <a:solidFill>
                  <a:srgbClr val="000000"/>
                </a:solidFill>
                <a:latin typeface="Montserrat Classic"/>
                <a:ea typeface="Montserrat Classic"/>
                <a:cs typeface="Montserrat Classic"/>
                <a:sym typeface="Montserrat Classic"/>
              </a:rPr>
              <a:t>Android ve IOS cihazlar için geliştirilen uygulamalar.</a:t>
            </a:r>
          </a:p>
          <a:p>
            <a:pPr algn="ctr">
              <a:lnSpc>
                <a:spcPts val="5040"/>
              </a:lnSpc>
              <a:spcBef>
                <a:spcPct val="0"/>
              </a:spcBef>
            </a:pPr>
            <a:r>
              <a:rPr lang="en-US" sz="3600">
                <a:solidFill>
                  <a:srgbClr val="000000"/>
                </a:solidFill>
                <a:latin typeface="Montserrat Classic"/>
                <a:ea typeface="Montserrat Classic"/>
                <a:cs typeface="Montserrat Classic"/>
                <a:sym typeface="Montserrat Classic"/>
              </a:rPr>
              <a:t>Bu geliştiriciler, bu platformların birinde veya her ikisinde uzmanlaşabilir ya da cross platformlar kullanabilir.</a:t>
            </a:r>
          </a:p>
        </p:txBody>
      </p:sp>
      <p:sp>
        <p:nvSpPr>
          <p:cNvPr id="5" name="TextBox 5"/>
          <p:cNvSpPr txBox="1"/>
          <p:nvPr/>
        </p:nvSpPr>
        <p:spPr>
          <a:xfrm>
            <a:off x="1706566" y="2178664"/>
            <a:ext cx="14555983" cy="1899285"/>
          </a:xfrm>
          <a:prstGeom prst="rect">
            <a:avLst/>
          </a:prstGeom>
        </p:spPr>
        <p:txBody>
          <a:bodyPr lIns="0" tIns="0" rIns="0" bIns="0" rtlCol="0" anchor="t">
            <a:spAutoFit/>
          </a:bodyPr>
          <a:lstStyle/>
          <a:p>
            <a:pPr algn="ctr">
              <a:lnSpc>
                <a:spcPts val="5040"/>
              </a:lnSpc>
              <a:spcBef>
                <a:spcPct val="0"/>
              </a:spcBef>
            </a:pPr>
            <a:r>
              <a:rPr lang="en-US" sz="3600">
                <a:solidFill>
                  <a:srgbClr val="000000"/>
                </a:solidFill>
                <a:latin typeface="Montserrat Classic"/>
                <a:ea typeface="Montserrat Classic"/>
                <a:cs typeface="Montserrat Classic"/>
                <a:sym typeface="Montserrat Classic"/>
              </a:rPr>
              <a:t>Geliştiricilerin %20'sini oluşturuyor. Mobil uygulama geliştiricileri akıllı telefonların hayatımıza yoğun olarak dahil olması ile artmış durumda.</a:t>
            </a:r>
          </a:p>
        </p:txBody>
      </p:sp>
      <p:sp>
        <p:nvSpPr>
          <p:cNvPr id="6" name="TextBox 6"/>
          <p:cNvSpPr txBox="1"/>
          <p:nvPr/>
        </p:nvSpPr>
        <p:spPr>
          <a:xfrm>
            <a:off x="1360479" y="7119518"/>
            <a:ext cx="15567042" cy="2537460"/>
          </a:xfrm>
          <a:prstGeom prst="rect">
            <a:avLst/>
          </a:prstGeom>
        </p:spPr>
        <p:txBody>
          <a:bodyPr lIns="0" tIns="0" rIns="0" bIns="0" rtlCol="0" anchor="t">
            <a:spAutoFit/>
          </a:bodyPr>
          <a:lstStyle/>
          <a:p>
            <a:pPr algn="ctr">
              <a:lnSpc>
                <a:spcPts val="5040"/>
              </a:lnSpc>
              <a:spcBef>
                <a:spcPct val="0"/>
              </a:spcBef>
            </a:pPr>
            <a:r>
              <a:rPr lang="en-US" sz="3600">
                <a:solidFill>
                  <a:srgbClr val="000000"/>
                </a:solidFill>
                <a:latin typeface="Montserrat Classic"/>
                <a:ea typeface="Montserrat Classic"/>
                <a:cs typeface="Montserrat Classic"/>
                <a:sym typeface="Montserrat Classic"/>
              </a:rPr>
              <a:t>Cross-platform birden fazla mobil alt yapı platformunda çalışabilecek şekilde geliştirilen mobil uygulama türleridir. Bu uygulamalar hem iOS hem de Android gibi birden fazla işletim sistemiyle uyumlu şekilde çalışabilirler.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6262549" y="8200703"/>
            <a:ext cx="1464889" cy="1653232"/>
          </a:xfrm>
          <a:custGeom>
            <a:avLst/>
            <a:gdLst/>
            <a:ahLst/>
            <a:cxnLst/>
            <a:rect l="l" t="t" r="r" b="b"/>
            <a:pathLst>
              <a:path w="1464889" h="1653232">
                <a:moveTo>
                  <a:pt x="0" y="0"/>
                </a:moveTo>
                <a:lnTo>
                  <a:pt x="1464888" y="0"/>
                </a:lnTo>
                <a:lnTo>
                  <a:pt x="1464888" y="1653232"/>
                </a:lnTo>
                <a:lnTo>
                  <a:pt x="0" y="1653232"/>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3615673" y="923925"/>
            <a:ext cx="17727437" cy="895649"/>
          </a:xfrm>
          <a:prstGeom prst="rect">
            <a:avLst/>
          </a:prstGeom>
        </p:spPr>
        <p:txBody>
          <a:bodyPr lIns="0" tIns="0" rIns="0" bIns="0" rtlCol="0" anchor="t">
            <a:spAutoFit/>
          </a:bodyPr>
          <a:lstStyle/>
          <a:p>
            <a:pPr algn="l">
              <a:lnSpc>
                <a:spcPts val="7333"/>
              </a:lnSpc>
            </a:pPr>
            <a:r>
              <a:rPr lang="en-US" sz="5238" b="1" dirty="0" err="1">
                <a:solidFill>
                  <a:srgbClr val="EF6D53"/>
                </a:solidFill>
                <a:latin typeface="Montserrat Classic Bold"/>
                <a:ea typeface="Montserrat Classic Bold"/>
                <a:cs typeface="Montserrat Classic Bold"/>
                <a:sym typeface="Montserrat Classic Bold"/>
              </a:rPr>
              <a:t>Masaüstü</a:t>
            </a:r>
            <a:r>
              <a:rPr lang="en-US" sz="5238" b="1" dirty="0">
                <a:solidFill>
                  <a:srgbClr val="EF6D53"/>
                </a:solidFill>
                <a:latin typeface="Montserrat Classic Bold"/>
                <a:ea typeface="Montserrat Classic Bold"/>
                <a:cs typeface="Montserrat Classic Bold"/>
                <a:sym typeface="Montserrat Classic Bold"/>
              </a:rPr>
              <a:t> </a:t>
            </a:r>
            <a:r>
              <a:rPr lang="en-US" sz="5238" b="1" dirty="0" err="1">
                <a:solidFill>
                  <a:srgbClr val="EF6D53"/>
                </a:solidFill>
                <a:latin typeface="Montserrat Classic Bold"/>
                <a:ea typeface="Montserrat Classic Bold"/>
                <a:cs typeface="Montserrat Classic Bold"/>
                <a:sym typeface="Montserrat Classic Bold"/>
              </a:rPr>
              <a:t>Uygulama</a:t>
            </a:r>
            <a:r>
              <a:rPr lang="en-US" sz="5238" b="1" dirty="0">
                <a:solidFill>
                  <a:srgbClr val="EF6D53"/>
                </a:solidFill>
                <a:latin typeface="Montserrat Classic Bold"/>
                <a:ea typeface="Montserrat Classic Bold"/>
                <a:cs typeface="Montserrat Classic Bold"/>
                <a:sym typeface="Montserrat Classic Bold"/>
              </a:rPr>
              <a:t> </a:t>
            </a:r>
            <a:r>
              <a:rPr lang="en-US" sz="5238" b="1" dirty="0">
                <a:solidFill>
                  <a:srgbClr val="000000"/>
                </a:solidFill>
                <a:latin typeface="Montserrat Classic Bold"/>
                <a:ea typeface="Montserrat Classic Bold"/>
                <a:cs typeface="Montserrat Classic Bold"/>
                <a:sym typeface="Montserrat Classic Bold"/>
              </a:rPr>
              <a:t>Geliştirme</a:t>
            </a:r>
          </a:p>
        </p:txBody>
      </p:sp>
      <p:sp>
        <p:nvSpPr>
          <p:cNvPr id="4" name="TextBox 4"/>
          <p:cNvSpPr txBox="1"/>
          <p:nvPr/>
        </p:nvSpPr>
        <p:spPr>
          <a:xfrm>
            <a:off x="1953048" y="2746046"/>
            <a:ext cx="15041945" cy="4451985"/>
          </a:xfrm>
          <a:prstGeom prst="rect">
            <a:avLst/>
          </a:prstGeom>
        </p:spPr>
        <p:txBody>
          <a:bodyPr lIns="0" tIns="0" rIns="0" bIns="0" rtlCol="0" anchor="t">
            <a:spAutoFit/>
          </a:bodyPr>
          <a:lstStyle/>
          <a:p>
            <a:pPr algn="ctr">
              <a:lnSpc>
                <a:spcPts val="5040"/>
              </a:lnSpc>
              <a:spcBef>
                <a:spcPct val="0"/>
              </a:spcBef>
            </a:pPr>
            <a:r>
              <a:rPr lang="en-US" sz="3600">
                <a:solidFill>
                  <a:srgbClr val="000000"/>
                </a:solidFill>
                <a:latin typeface="Montserrat Classic"/>
                <a:ea typeface="Montserrat Classic"/>
                <a:cs typeface="Montserrat Classic"/>
                <a:sym typeface="Montserrat Classic"/>
              </a:rPr>
              <a:t>Masaüstü uygulama, sunucu tabanlı makinelerde, işletim sistemleri için oluşturulan uygulamalardır. Microsoft Excel, Adobe Photoshop, Paint gibi masaüstü uygulamaları yapan geliştiricilerdir ve diğer masaüstü uygulamaları da bu tür geliştiriciler tarafından oluşturulmuştur. Belirli bir işletim sisteminde uzmanlaşabilirler, böylece bir Linux ,Windows veya Mac masaüstü uygulamasında ya da hepsinde uzmanlaşabilirler.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6262549" y="8200703"/>
            <a:ext cx="1464889" cy="1653232"/>
          </a:xfrm>
          <a:custGeom>
            <a:avLst/>
            <a:gdLst/>
            <a:ahLst/>
            <a:cxnLst/>
            <a:rect l="l" t="t" r="r" b="b"/>
            <a:pathLst>
              <a:path w="1464889" h="1653232">
                <a:moveTo>
                  <a:pt x="0" y="0"/>
                </a:moveTo>
                <a:lnTo>
                  <a:pt x="1464888" y="0"/>
                </a:lnTo>
                <a:lnTo>
                  <a:pt x="1464888" y="1653232"/>
                </a:lnTo>
                <a:lnTo>
                  <a:pt x="0" y="1653232"/>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5596721" y="1427701"/>
            <a:ext cx="17727437" cy="895649"/>
          </a:xfrm>
          <a:prstGeom prst="rect">
            <a:avLst/>
          </a:prstGeom>
        </p:spPr>
        <p:txBody>
          <a:bodyPr lIns="0" tIns="0" rIns="0" bIns="0" rtlCol="0" anchor="t">
            <a:spAutoFit/>
          </a:bodyPr>
          <a:lstStyle/>
          <a:p>
            <a:pPr algn="l">
              <a:lnSpc>
                <a:spcPts val="7333"/>
              </a:lnSpc>
            </a:pPr>
            <a:r>
              <a:rPr lang="en-US" sz="5238" b="1" dirty="0">
                <a:solidFill>
                  <a:srgbClr val="EF6D53"/>
                </a:solidFill>
                <a:latin typeface="Montserrat Classic Bold"/>
                <a:ea typeface="Montserrat Classic Bold"/>
                <a:cs typeface="Montserrat Classic Bold"/>
                <a:sym typeface="Montserrat Classic Bold"/>
              </a:rPr>
              <a:t>Oyun </a:t>
            </a:r>
            <a:r>
              <a:rPr lang="en-US" sz="5238" b="1" dirty="0">
                <a:solidFill>
                  <a:srgbClr val="000000"/>
                </a:solidFill>
                <a:latin typeface="Montserrat Classic Bold"/>
                <a:ea typeface="Montserrat Classic Bold"/>
                <a:cs typeface="Montserrat Classic Bold"/>
                <a:sym typeface="Montserrat Classic Bold"/>
              </a:rPr>
              <a:t>Geliştirme</a:t>
            </a:r>
          </a:p>
        </p:txBody>
      </p:sp>
      <p:sp>
        <p:nvSpPr>
          <p:cNvPr id="4" name="TextBox 4"/>
          <p:cNvSpPr txBox="1"/>
          <p:nvPr/>
        </p:nvSpPr>
        <p:spPr>
          <a:xfrm>
            <a:off x="1181805" y="3499183"/>
            <a:ext cx="16545632" cy="2537460"/>
          </a:xfrm>
          <a:prstGeom prst="rect">
            <a:avLst/>
          </a:prstGeom>
        </p:spPr>
        <p:txBody>
          <a:bodyPr lIns="0" tIns="0" rIns="0" bIns="0" rtlCol="0" anchor="t">
            <a:spAutoFit/>
          </a:bodyPr>
          <a:lstStyle/>
          <a:p>
            <a:pPr algn="ctr">
              <a:lnSpc>
                <a:spcPts val="5040"/>
              </a:lnSpc>
              <a:spcBef>
                <a:spcPct val="0"/>
              </a:spcBef>
            </a:pPr>
            <a:r>
              <a:rPr lang="en-US" sz="3600" dirty="0">
                <a:solidFill>
                  <a:srgbClr val="000000"/>
                </a:solidFill>
                <a:latin typeface="Montserrat Classic"/>
                <a:ea typeface="Montserrat Classic"/>
                <a:cs typeface="Montserrat Classic"/>
                <a:sym typeface="Montserrat Classic"/>
              </a:rPr>
              <a:t>Oyun Geliştirici, farklı türlerde </a:t>
            </a:r>
            <a:r>
              <a:rPr lang="en-US" sz="3600" dirty="0" err="1">
                <a:solidFill>
                  <a:srgbClr val="000000"/>
                </a:solidFill>
                <a:latin typeface="Montserrat Classic"/>
                <a:ea typeface="Montserrat Classic"/>
                <a:cs typeface="Montserrat Classic"/>
                <a:sym typeface="Montserrat Classic"/>
              </a:rPr>
              <a:t>oyunları</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oluşturan</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ve</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bir</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bütün</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olarak</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kullanıcıya</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sunulmasını</a:t>
            </a:r>
            <a:r>
              <a:rPr lang="en-US" sz="3600" dirty="0">
                <a:solidFill>
                  <a:srgbClr val="000000"/>
                </a:solidFill>
                <a:latin typeface="Montserrat Classic"/>
                <a:ea typeface="Montserrat Classic"/>
                <a:cs typeface="Montserrat Classic"/>
                <a:sym typeface="Montserrat Classic"/>
              </a:rPr>
              <a:t> sağlayan </a:t>
            </a:r>
            <a:r>
              <a:rPr lang="en-US" sz="3600" dirty="0" err="1">
                <a:solidFill>
                  <a:srgbClr val="000000"/>
                </a:solidFill>
                <a:latin typeface="Montserrat Classic"/>
                <a:ea typeface="Montserrat Classic"/>
                <a:cs typeface="Montserrat Classic"/>
                <a:sym typeface="Montserrat Classic"/>
              </a:rPr>
              <a:t>kişidir</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Genellikle</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yazılım</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ve</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tasarım</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gibi</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alanlarla</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ilgilenen</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oyun</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geliştiriciler</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oyun</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stüdyolarında</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ya</a:t>
            </a:r>
            <a:r>
              <a:rPr lang="en-US" sz="3600" dirty="0">
                <a:solidFill>
                  <a:srgbClr val="000000"/>
                </a:solidFill>
                <a:latin typeface="Montserrat Classic"/>
                <a:ea typeface="Montserrat Classic"/>
                <a:cs typeface="Montserrat Classic"/>
                <a:sym typeface="Montserrat Classic"/>
              </a:rPr>
              <a:t> da </a:t>
            </a:r>
            <a:r>
              <a:rPr lang="en-US" sz="3600" dirty="0" err="1">
                <a:solidFill>
                  <a:srgbClr val="000000"/>
                </a:solidFill>
                <a:latin typeface="Montserrat Classic"/>
                <a:ea typeface="Montserrat Classic"/>
                <a:cs typeface="Montserrat Classic"/>
                <a:sym typeface="Montserrat Classic"/>
              </a:rPr>
              <a:t>oyun</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geliştirme</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şirketlerinde</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çalışabilirler</a:t>
            </a:r>
            <a:r>
              <a:rPr lang="en-US" sz="3600" dirty="0">
                <a:solidFill>
                  <a:srgbClr val="000000"/>
                </a:solidFill>
                <a:latin typeface="Montserrat Classic"/>
                <a:ea typeface="Montserrat Classic"/>
                <a:cs typeface="Montserrat Classic"/>
                <a:sym typeface="Montserrat Classic"/>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6262549" y="8200703"/>
            <a:ext cx="1464889" cy="1653232"/>
          </a:xfrm>
          <a:custGeom>
            <a:avLst/>
            <a:gdLst/>
            <a:ahLst/>
            <a:cxnLst/>
            <a:rect l="l" t="t" r="r" b="b"/>
            <a:pathLst>
              <a:path w="1464889" h="1653232">
                <a:moveTo>
                  <a:pt x="0" y="0"/>
                </a:moveTo>
                <a:lnTo>
                  <a:pt x="1464888" y="0"/>
                </a:lnTo>
                <a:lnTo>
                  <a:pt x="1464888" y="1653232"/>
                </a:lnTo>
                <a:lnTo>
                  <a:pt x="0" y="1653232"/>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4832944" y="1308361"/>
            <a:ext cx="17727437" cy="895649"/>
          </a:xfrm>
          <a:prstGeom prst="rect">
            <a:avLst/>
          </a:prstGeom>
        </p:spPr>
        <p:txBody>
          <a:bodyPr lIns="0" tIns="0" rIns="0" bIns="0" rtlCol="0" anchor="t">
            <a:spAutoFit/>
          </a:bodyPr>
          <a:lstStyle/>
          <a:p>
            <a:pPr algn="l">
              <a:lnSpc>
                <a:spcPts val="7333"/>
              </a:lnSpc>
            </a:pPr>
            <a:r>
              <a:rPr lang="en-US" sz="5238" b="1">
                <a:solidFill>
                  <a:srgbClr val="EF6D53"/>
                </a:solidFill>
                <a:latin typeface="Montserrat Classic Bold"/>
                <a:ea typeface="Montserrat Classic Bold"/>
                <a:cs typeface="Montserrat Classic Bold"/>
                <a:sym typeface="Montserrat Classic Bold"/>
              </a:rPr>
              <a:t>Veri bilimi  </a:t>
            </a:r>
            <a:r>
              <a:rPr lang="en-US" sz="5238" b="1">
                <a:solidFill>
                  <a:srgbClr val="000000"/>
                </a:solidFill>
                <a:latin typeface="Montserrat Classic Bold"/>
                <a:ea typeface="Montserrat Classic Bold"/>
                <a:cs typeface="Montserrat Classic Bold"/>
                <a:sym typeface="Montserrat Classic Bold"/>
              </a:rPr>
              <a:t>ve büyük veri</a:t>
            </a:r>
          </a:p>
        </p:txBody>
      </p:sp>
      <p:sp>
        <p:nvSpPr>
          <p:cNvPr id="4" name="TextBox 4"/>
          <p:cNvSpPr txBox="1"/>
          <p:nvPr/>
        </p:nvSpPr>
        <p:spPr>
          <a:xfrm>
            <a:off x="1857576" y="2577778"/>
            <a:ext cx="15137417" cy="5622925"/>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Montserrat Classic"/>
                <a:ea typeface="Montserrat Classic"/>
                <a:cs typeface="Montserrat Classic"/>
                <a:sym typeface="Montserrat Classic"/>
              </a:rPr>
              <a:t>Veri bilimi verilerden değer elde etmek için istatistik, bilimsel yöntemler ve veri analizi gibi birçok alanı bir kapsar.</a:t>
            </a:r>
          </a:p>
          <a:p>
            <a:pPr algn="ctr">
              <a:lnSpc>
                <a:spcPts val="5600"/>
              </a:lnSpc>
              <a:spcBef>
                <a:spcPct val="0"/>
              </a:spcBef>
            </a:pPr>
            <a:r>
              <a:rPr lang="en-US" sz="4000">
                <a:solidFill>
                  <a:srgbClr val="000000"/>
                </a:solidFill>
                <a:latin typeface="Montserrat Classic"/>
                <a:ea typeface="Montserrat Classic"/>
                <a:cs typeface="Montserrat Classic"/>
                <a:sym typeface="Montserrat Classic"/>
              </a:rPr>
              <a:t>Büyük veri kümeleri, onlarla ne yapacağınızı bilmediğiniz sürece kimseye fayda sağlamıyor. İşte bu noktada veri bilimcileri devreye giriyor .Verinin fayda sağlaması için veri bilimcilerinin analitik yaklaşımlar kullanarak bir sürü veriyi araştırmaları ve işlemeleri gerekir.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6262549" y="8200703"/>
            <a:ext cx="1464889" cy="1653232"/>
          </a:xfrm>
          <a:custGeom>
            <a:avLst/>
            <a:gdLst/>
            <a:ahLst/>
            <a:cxnLst/>
            <a:rect l="l" t="t" r="r" b="b"/>
            <a:pathLst>
              <a:path w="1464889" h="1653232">
                <a:moveTo>
                  <a:pt x="0" y="0"/>
                </a:moveTo>
                <a:lnTo>
                  <a:pt x="1464888" y="0"/>
                </a:lnTo>
                <a:lnTo>
                  <a:pt x="1464888" y="1653232"/>
                </a:lnTo>
                <a:lnTo>
                  <a:pt x="0" y="1653232"/>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3949826" y="1284493"/>
            <a:ext cx="17727437" cy="895649"/>
          </a:xfrm>
          <a:prstGeom prst="rect">
            <a:avLst/>
          </a:prstGeom>
        </p:spPr>
        <p:txBody>
          <a:bodyPr lIns="0" tIns="0" rIns="0" bIns="0" rtlCol="0" anchor="t">
            <a:spAutoFit/>
          </a:bodyPr>
          <a:lstStyle/>
          <a:p>
            <a:pPr algn="l">
              <a:lnSpc>
                <a:spcPts val="7333"/>
              </a:lnSpc>
            </a:pPr>
            <a:r>
              <a:rPr lang="en-US" sz="5238" b="1">
                <a:solidFill>
                  <a:srgbClr val="EF6D53"/>
                </a:solidFill>
                <a:latin typeface="Montserrat Classic Bold"/>
                <a:ea typeface="Montserrat Classic Bold"/>
                <a:cs typeface="Montserrat Classic Bold"/>
                <a:sym typeface="Montserrat Classic Bold"/>
              </a:rPr>
              <a:t>Gömülü sistemler  </a:t>
            </a:r>
            <a:r>
              <a:rPr lang="en-US" sz="5238" b="1">
                <a:solidFill>
                  <a:srgbClr val="000000"/>
                </a:solidFill>
                <a:latin typeface="Montserrat Classic Bold"/>
                <a:ea typeface="Montserrat Classic Bold"/>
                <a:cs typeface="Montserrat Classic Bold"/>
                <a:sym typeface="Montserrat Classic Bold"/>
              </a:rPr>
              <a:t>ve donanım</a:t>
            </a:r>
          </a:p>
        </p:txBody>
      </p:sp>
      <p:sp>
        <p:nvSpPr>
          <p:cNvPr id="4" name="TextBox 4"/>
          <p:cNvSpPr txBox="1"/>
          <p:nvPr/>
        </p:nvSpPr>
        <p:spPr>
          <a:xfrm>
            <a:off x="1236765" y="2670002"/>
            <a:ext cx="15814470" cy="4946995"/>
          </a:xfrm>
          <a:prstGeom prst="rect">
            <a:avLst/>
          </a:prstGeom>
        </p:spPr>
        <p:txBody>
          <a:bodyPr wrap="square" lIns="0" tIns="0" rIns="0" bIns="0" rtlCol="0" anchor="t">
            <a:spAutoFit/>
          </a:bodyPr>
          <a:lstStyle/>
          <a:p>
            <a:pPr algn="ctr">
              <a:lnSpc>
                <a:spcPts val="5600"/>
              </a:lnSpc>
              <a:spcBef>
                <a:spcPct val="0"/>
              </a:spcBef>
            </a:pPr>
            <a:r>
              <a:rPr lang="en-US" sz="4000" dirty="0" err="1">
                <a:solidFill>
                  <a:srgbClr val="000000"/>
                </a:solidFill>
                <a:latin typeface="Montserrat Classic"/>
                <a:ea typeface="Montserrat Classic"/>
                <a:cs typeface="Montserrat Classic"/>
                <a:sym typeface="Montserrat Classic"/>
              </a:rPr>
              <a:t>Gömülü</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sistem</a:t>
            </a:r>
            <a:r>
              <a:rPr lang="en-US" sz="4000" dirty="0">
                <a:solidFill>
                  <a:srgbClr val="000000"/>
                </a:solidFill>
                <a:latin typeface="Montserrat Classic"/>
                <a:ea typeface="Montserrat Classic"/>
                <a:cs typeface="Montserrat Classic"/>
                <a:sym typeface="Montserrat Classic"/>
              </a:rPr>
              <a:t> , </a:t>
            </a:r>
            <a:r>
              <a:rPr lang="en-US" sz="4000" dirty="0" err="1">
                <a:solidFill>
                  <a:srgbClr val="000000"/>
                </a:solidFill>
                <a:latin typeface="Montserrat Classic"/>
                <a:ea typeface="Montserrat Classic"/>
                <a:cs typeface="Montserrat Classic"/>
                <a:sym typeface="Montserrat Classic"/>
              </a:rPr>
              <a:t>özel</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bir</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işlevi</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veya</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sınırlı</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bir</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işlev</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kümesini</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gerçekleştirmek</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için</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mikro</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denetleyicilere</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ve</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mikroişlemcilere</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dayalı</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tümleşik</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yazılıma</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sahip</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küçük</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veya</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büyük</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bilgisayar</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olmayan</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bir</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cihazdır</a:t>
            </a:r>
            <a:r>
              <a:rPr lang="en-US" sz="4000" dirty="0">
                <a:solidFill>
                  <a:srgbClr val="000000"/>
                </a:solidFill>
                <a:latin typeface="Montserrat Classic"/>
                <a:ea typeface="Montserrat Classic"/>
                <a:cs typeface="Montserrat Classic"/>
                <a:sym typeface="Montserrat Classic"/>
              </a:rPr>
              <a:t>. Bir TV </a:t>
            </a:r>
            <a:r>
              <a:rPr lang="en-US" sz="4000" dirty="0" err="1">
                <a:solidFill>
                  <a:srgbClr val="000000"/>
                </a:solidFill>
                <a:latin typeface="Montserrat Classic"/>
                <a:ea typeface="Montserrat Classic"/>
                <a:cs typeface="Montserrat Classic"/>
                <a:sym typeface="Montserrat Classic"/>
              </a:rPr>
              <a:t>uzaktan</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kumandası</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bir</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mikrodalga</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fırın</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otomobillerdeki</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sensörler</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kontrol</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sistemleri</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ağı</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ve</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karmaşık</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üretim</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robotik</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ekipmanları</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elektronik</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sistemler</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ve</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gömülü</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yazılımlar</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sayesinde</a:t>
            </a:r>
            <a:r>
              <a:rPr lang="en-US" sz="4000" dirty="0">
                <a:solidFill>
                  <a:srgbClr val="000000"/>
                </a:solidFill>
                <a:latin typeface="Montserrat Classic"/>
                <a:ea typeface="Montserrat Classic"/>
                <a:cs typeface="Montserrat Classic"/>
                <a:sym typeface="Montserrat Classic"/>
              </a:rPr>
              <a:t> </a:t>
            </a:r>
            <a:r>
              <a:rPr lang="en-US" sz="4000" dirty="0" err="1">
                <a:solidFill>
                  <a:srgbClr val="000000"/>
                </a:solidFill>
                <a:latin typeface="Montserrat Classic"/>
                <a:ea typeface="Montserrat Classic"/>
                <a:cs typeface="Montserrat Classic"/>
                <a:sym typeface="Montserrat Classic"/>
              </a:rPr>
              <a:t>çalışır</a:t>
            </a:r>
            <a:r>
              <a:rPr lang="en-US" sz="4000" dirty="0">
                <a:solidFill>
                  <a:srgbClr val="000000"/>
                </a:solidFill>
                <a:latin typeface="Montserrat Classic"/>
                <a:ea typeface="Montserrat Classic"/>
                <a:cs typeface="Montserrat Classic"/>
                <a:sym typeface="Montserrat Classic"/>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6262549" y="8200703"/>
            <a:ext cx="1464889" cy="1653232"/>
          </a:xfrm>
          <a:custGeom>
            <a:avLst/>
            <a:gdLst/>
            <a:ahLst/>
            <a:cxnLst/>
            <a:rect l="l" t="t" r="r" b="b"/>
            <a:pathLst>
              <a:path w="1464889" h="1653232">
                <a:moveTo>
                  <a:pt x="0" y="0"/>
                </a:moveTo>
                <a:lnTo>
                  <a:pt x="1464888" y="0"/>
                </a:lnTo>
                <a:lnTo>
                  <a:pt x="1464888" y="1653232"/>
                </a:lnTo>
                <a:lnTo>
                  <a:pt x="0" y="1653232"/>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3496333" y="1413358"/>
            <a:ext cx="17727437" cy="887095"/>
          </a:xfrm>
          <a:prstGeom prst="rect">
            <a:avLst/>
          </a:prstGeom>
        </p:spPr>
        <p:txBody>
          <a:bodyPr lIns="0" tIns="0" rIns="0" bIns="0" rtlCol="0" anchor="t">
            <a:spAutoFit/>
          </a:bodyPr>
          <a:lstStyle/>
          <a:p>
            <a:pPr algn="l">
              <a:lnSpc>
                <a:spcPts val="7279"/>
              </a:lnSpc>
            </a:pPr>
            <a:r>
              <a:rPr lang="en-US" sz="5199" b="1" dirty="0" err="1">
                <a:solidFill>
                  <a:srgbClr val="EF6D53"/>
                </a:solidFill>
                <a:latin typeface="Montserrat Classic Bold"/>
                <a:ea typeface="Montserrat Classic Bold"/>
                <a:cs typeface="Montserrat Classic Bold"/>
                <a:sym typeface="Montserrat Classic Bold"/>
              </a:rPr>
              <a:t>Yapay</a:t>
            </a:r>
            <a:r>
              <a:rPr lang="en-US" sz="5199" b="1" dirty="0">
                <a:solidFill>
                  <a:srgbClr val="EF6D53"/>
                </a:solidFill>
                <a:latin typeface="Montserrat Classic Bold"/>
                <a:ea typeface="Montserrat Classic Bold"/>
                <a:cs typeface="Montserrat Classic Bold"/>
                <a:sym typeface="Montserrat Classic Bold"/>
              </a:rPr>
              <a:t> </a:t>
            </a:r>
            <a:r>
              <a:rPr lang="en-US" sz="5199" b="1" dirty="0" err="1">
                <a:solidFill>
                  <a:srgbClr val="EF6D53"/>
                </a:solidFill>
                <a:latin typeface="Montserrat Classic Bold"/>
                <a:ea typeface="Montserrat Classic Bold"/>
                <a:cs typeface="Montserrat Classic Bold"/>
                <a:sym typeface="Montserrat Classic Bold"/>
              </a:rPr>
              <a:t>zeka</a:t>
            </a:r>
            <a:r>
              <a:rPr lang="en-US" sz="5199" b="1" dirty="0">
                <a:solidFill>
                  <a:srgbClr val="EF6D53"/>
                </a:solidFill>
                <a:latin typeface="Montserrat Classic Bold"/>
                <a:ea typeface="Montserrat Classic Bold"/>
                <a:cs typeface="Montserrat Classic Bold"/>
                <a:sym typeface="Montserrat Classic Bold"/>
              </a:rPr>
              <a:t>  </a:t>
            </a:r>
            <a:r>
              <a:rPr lang="en-US" sz="5199" b="1" dirty="0" err="1">
                <a:solidFill>
                  <a:srgbClr val="000000"/>
                </a:solidFill>
                <a:latin typeface="Montserrat Classic Bold"/>
                <a:ea typeface="Montserrat Classic Bold"/>
                <a:cs typeface="Montserrat Classic Bold"/>
                <a:sym typeface="Montserrat Classic Bold"/>
              </a:rPr>
              <a:t>ve</a:t>
            </a:r>
            <a:r>
              <a:rPr lang="en-US" sz="5199" b="1" dirty="0">
                <a:solidFill>
                  <a:srgbClr val="000000"/>
                </a:solidFill>
                <a:latin typeface="Montserrat Classic Bold"/>
                <a:ea typeface="Montserrat Classic Bold"/>
                <a:cs typeface="Montserrat Classic Bold"/>
                <a:sym typeface="Montserrat Classic Bold"/>
              </a:rPr>
              <a:t> </a:t>
            </a:r>
            <a:r>
              <a:rPr lang="en-US" sz="5199" b="1" dirty="0" err="1">
                <a:solidFill>
                  <a:srgbClr val="000000"/>
                </a:solidFill>
                <a:latin typeface="Montserrat Classic Bold"/>
                <a:ea typeface="Montserrat Classic Bold"/>
                <a:cs typeface="Montserrat Classic Bold"/>
                <a:sym typeface="Montserrat Classic Bold"/>
              </a:rPr>
              <a:t>makine</a:t>
            </a:r>
            <a:r>
              <a:rPr lang="en-US" sz="5199" b="1" dirty="0">
                <a:solidFill>
                  <a:srgbClr val="000000"/>
                </a:solidFill>
                <a:latin typeface="Montserrat Classic Bold"/>
                <a:ea typeface="Montserrat Classic Bold"/>
                <a:cs typeface="Montserrat Classic Bold"/>
                <a:sym typeface="Montserrat Classic Bold"/>
              </a:rPr>
              <a:t> </a:t>
            </a:r>
            <a:r>
              <a:rPr lang="en-US" sz="5199" b="1" dirty="0" err="1">
                <a:solidFill>
                  <a:srgbClr val="000000"/>
                </a:solidFill>
                <a:latin typeface="Montserrat Classic Bold"/>
                <a:ea typeface="Montserrat Classic Bold"/>
                <a:cs typeface="Montserrat Classic Bold"/>
                <a:sym typeface="Montserrat Classic Bold"/>
              </a:rPr>
              <a:t>öğrenimi</a:t>
            </a:r>
            <a:endParaRPr lang="en-US" sz="5199" b="1" dirty="0">
              <a:solidFill>
                <a:srgbClr val="000000"/>
              </a:solidFill>
              <a:latin typeface="Montserrat Classic Bold"/>
              <a:ea typeface="Montserrat Classic Bold"/>
              <a:cs typeface="Montserrat Classic Bold"/>
              <a:sym typeface="Montserrat Classic Bold"/>
            </a:endParaRPr>
          </a:p>
        </p:txBody>
      </p:sp>
      <p:sp>
        <p:nvSpPr>
          <p:cNvPr id="4" name="TextBox 4"/>
          <p:cNvSpPr txBox="1"/>
          <p:nvPr/>
        </p:nvSpPr>
        <p:spPr>
          <a:xfrm>
            <a:off x="1730434" y="3198495"/>
            <a:ext cx="14827133" cy="3813810"/>
          </a:xfrm>
          <a:prstGeom prst="rect">
            <a:avLst/>
          </a:prstGeom>
        </p:spPr>
        <p:txBody>
          <a:bodyPr lIns="0" tIns="0" rIns="0" bIns="0" rtlCol="0" anchor="t">
            <a:spAutoFit/>
          </a:bodyPr>
          <a:lstStyle/>
          <a:p>
            <a:pPr algn="ctr">
              <a:lnSpc>
                <a:spcPts val="5040"/>
              </a:lnSpc>
              <a:spcBef>
                <a:spcPct val="0"/>
              </a:spcBef>
            </a:pPr>
            <a:r>
              <a:rPr lang="en-US" sz="3600" dirty="0" err="1">
                <a:solidFill>
                  <a:srgbClr val="000000"/>
                </a:solidFill>
                <a:latin typeface="Montserrat Classic"/>
                <a:ea typeface="Montserrat Classic"/>
                <a:cs typeface="Montserrat Classic"/>
                <a:sym typeface="Montserrat Classic"/>
              </a:rPr>
              <a:t>Yapay</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zeka</a:t>
            </a:r>
            <a:r>
              <a:rPr lang="en-US" sz="3600" dirty="0">
                <a:solidFill>
                  <a:srgbClr val="000000"/>
                </a:solidFill>
                <a:latin typeface="Montserrat Classic"/>
                <a:ea typeface="Montserrat Classic"/>
                <a:cs typeface="Montserrat Classic"/>
                <a:sym typeface="Montserrat Classic"/>
              </a:rPr>
              <a:t> (YZ) </a:t>
            </a:r>
            <a:r>
              <a:rPr lang="en-US" sz="3600" dirty="0" err="1">
                <a:solidFill>
                  <a:srgbClr val="000000"/>
                </a:solidFill>
                <a:latin typeface="Montserrat Classic"/>
                <a:ea typeface="Montserrat Classic"/>
                <a:cs typeface="Montserrat Classic"/>
                <a:sym typeface="Montserrat Classic"/>
              </a:rPr>
              <a:t>ve</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makine</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öğrenimi</a:t>
            </a:r>
            <a:r>
              <a:rPr lang="en-US" sz="3600" dirty="0">
                <a:solidFill>
                  <a:srgbClr val="000000"/>
                </a:solidFill>
                <a:latin typeface="Montserrat Classic"/>
                <a:ea typeface="Montserrat Classic"/>
                <a:cs typeface="Montserrat Classic"/>
                <a:sym typeface="Montserrat Classic"/>
              </a:rPr>
              <a:t> (MO), </a:t>
            </a:r>
            <a:r>
              <a:rPr lang="en-US" sz="3600" dirty="0" err="1">
                <a:solidFill>
                  <a:srgbClr val="000000"/>
                </a:solidFill>
                <a:latin typeface="Montserrat Classic"/>
                <a:ea typeface="Montserrat Classic"/>
                <a:cs typeface="Montserrat Classic"/>
                <a:sym typeface="Montserrat Classic"/>
              </a:rPr>
              <a:t>bilgisayar</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sistemlerinin</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veri</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analizi</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yapabilme</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örüntüleri</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tanıma</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kararlar</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alabilme</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ve</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kendini</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geliştirebilme</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yeteneğini</a:t>
            </a:r>
            <a:r>
              <a:rPr lang="en-US" sz="3600" dirty="0">
                <a:solidFill>
                  <a:srgbClr val="000000"/>
                </a:solidFill>
                <a:latin typeface="Montserrat Classic"/>
                <a:ea typeface="Montserrat Classic"/>
                <a:cs typeface="Montserrat Classic"/>
                <a:sym typeface="Montserrat Classic"/>
              </a:rPr>
              <a:t> sağlayan </a:t>
            </a:r>
            <a:r>
              <a:rPr lang="en-US" sz="3600" dirty="0" err="1">
                <a:solidFill>
                  <a:srgbClr val="000000"/>
                </a:solidFill>
                <a:latin typeface="Montserrat Classic"/>
                <a:ea typeface="Montserrat Classic"/>
                <a:cs typeface="Montserrat Classic"/>
                <a:sym typeface="Montserrat Classic"/>
              </a:rPr>
              <a:t>teknolojilerdir</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Yapay</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zeka</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insan</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zekasını</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taklit</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etmeye</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çalışırken</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makine</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öğrenimi</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algoritmaların</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veri</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analizi</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yaparak</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örüntüler</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ve</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ilişkiler</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keşfetmesine</a:t>
            </a:r>
            <a:r>
              <a:rPr lang="en-US" sz="3600" dirty="0">
                <a:solidFill>
                  <a:srgbClr val="000000"/>
                </a:solidFill>
                <a:latin typeface="Montserrat Classic"/>
                <a:ea typeface="Montserrat Classic"/>
                <a:cs typeface="Montserrat Classic"/>
                <a:sym typeface="Montserrat Classic"/>
              </a:rPr>
              <a:t> </a:t>
            </a:r>
            <a:r>
              <a:rPr lang="en-US" sz="3600" dirty="0" err="1">
                <a:solidFill>
                  <a:srgbClr val="000000"/>
                </a:solidFill>
                <a:latin typeface="Montserrat Classic"/>
                <a:ea typeface="Montserrat Classic"/>
                <a:cs typeface="Montserrat Classic"/>
                <a:sym typeface="Montserrat Classic"/>
              </a:rPr>
              <a:t>dayanır</a:t>
            </a:r>
            <a:r>
              <a:rPr lang="en-US" sz="3600" dirty="0">
                <a:solidFill>
                  <a:srgbClr val="000000"/>
                </a:solidFill>
                <a:latin typeface="Montserrat Classic"/>
                <a:ea typeface="Montserrat Classic"/>
                <a:cs typeface="Montserrat Classic"/>
                <a:sym typeface="Montserrat Classic"/>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662</Words>
  <Application>Microsoft Office PowerPoint</Application>
  <PresentationFormat>Özel</PresentationFormat>
  <Paragraphs>41</Paragraphs>
  <Slides>12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Calibri</vt:lpstr>
      <vt:lpstr>Montserrat Classic Bold</vt:lpstr>
      <vt:lpstr>Montserrat Classic</vt:lpstr>
      <vt:lpstr>Arial</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Portfolio kopyası kopyası</dc:title>
  <cp:lastModifiedBy>Atakan Genç</cp:lastModifiedBy>
  <cp:revision>3</cp:revision>
  <dcterms:created xsi:type="dcterms:W3CDTF">2006-08-16T00:00:00Z</dcterms:created>
  <dcterms:modified xsi:type="dcterms:W3CDTF">2024-10-26T22:11:26Z</dcterms:modified>
  <dc:identifier>DAGCfaUc1xY</dc:identifier>
</cp:coreProperties>
</file>