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7" r:id="rId10"/>
    <p:sldId id="263" r:id="rId11"/>
    <p:sldId id="264" r:id="rId12"/>
    <p:sldId id="271" r:id="rId13"/>
    <p:sldId id="265" r:id="rId14"/>
    <p:sldId id="266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82F"/>
    <a:srgbClr val="FF2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89" y="3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453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27261-6120-416B-8E33-CE15F693C555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DA027-4B82-420B-BD28-88F1D301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97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5A384-23E8-489F-BDDB-F8F797DDE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1FB6A-E43A-40D1-B4BF-DCB0A946B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D756F-B946-4699-AF81-8FDD13C3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64B6E-28A9-470F-9244-B95686D8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3CA23-4CE4-41F7-B117-C7DC79FE6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ABAA6-E445-4A57-8AC2-35CD7EE0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463E8-AA6E-475C-9C1C-30EA56948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63E43-36D9-41E4-844F-24D124A2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0FB59-DCEF-418F-A043-136C1289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87FB4-4C58-4B0C-A83A-99B7F37A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8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ED7B03-41DE-48D0-B9C7-9830DF34F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8CB30-C3F3-484B-81D1-94AAE58D7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09231-6B1E-41B6-BA06-782F2A9E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96395-6C20-4E94-9528-A94A13F8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D4821-3194-4A3A-A209-9F8608FD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3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830C-963B-4516-938B-BB065587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E6568-B5EE-4857-B6F3-E86E5AB87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B0957-9394-46AB-81B8-BD10ECD9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AB924-7F6F-44E2-B8DB-79844B17F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998DE-E94F-45BE-9406-C923DA95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5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9B41A-B6FA-4D42-A9B3-2FBAD3C1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5B8DA-739E-449F-96D9-064B9217C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E1E15-8EC0-49DE-ACA3-11EB04C0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C4D70-1605-4A02-A4E7-54CAF0AD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44E07-14BB-4502-9157-523E0247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6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3441-38E0-40D7-B16D-5480A73D2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6CEF7-F781-4AA4-854B-2DD613DCA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B2C29-0C6A-4CF5-8335-09BE1A855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2C3E9-15DA-48DE-80FF-F687309A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E38FD-B800-4C3E-8E9C-C6A5497C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ABF1D-2CD8-4E70-B12F-A2E9B61E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8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D4EA8-340E-4725-9A2C-E51E3788F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EEFEB-8D4C-4FA2-B09D-556E200C1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9F28A-D4C4-4FA8-8C73-1C08ED5A8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320F20-688E-4FB3-8220-9DDE97EAB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D009B-03B0-4A27-8BEA-6F2F1B185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D428A6-D53E-4837-A409-60E73591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78B62E-0A19-48D8-BC3A-C6E1022F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96AA0-79C7-4B8F-B95F-7DEE3584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8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3C07-77BB-4247-AD7B-0BB27CC47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9C6A9F-FE6B-4EC2-858D-34B9C56C7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74A69-5AF7-4E9C-B44F-B8355E6E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1AE0B0-F9E8-4C94-A0EF-62E65AE0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5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DC3EE-669B-465F-8C5E-FD612393C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323CD4-AF12-408A-B706-A465227FA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3E532-CF20-4D32-895A-856717EA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7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2E8F-C22A-4929-9447-B1FA68EDF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8B21E-718B-47AB-8EC9-6D5913754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889E8-AA81-41F5-8E5B-E8245B46E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2778D-F66F-4001-B763-91B01BB8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061FF-0AEC-45F0-B4A6-199136DA8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494A5-4FA5-47AF-87C3-6BBEC35F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1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88033-5C88-49BF-AE53-A2C16AE45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7C463-7C8B-4A96-B5BD-71704E145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A5893-BCC0-4321-A70E-D4D52E36A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20DDD-281C-4706-8115-484EE92A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A1E7B-F62B-4DB1-BD1B-114657C87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23342-EBA8-4D5F-9945-8D24A981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2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CF708-C5FB-477B-B773-D7C74AAF1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00456-6E31-42F4-A7B9-F95A2A0A9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6183A-BB6B-4F43-A05C-5223FCFC2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0752C-A90A-4D9F-A853-0FABF0AF221E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65F8F-AD81-47BA-832E-CBF009EFF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AF20B-2398-411F-A730-CB8739863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1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71898E-D189-4430-8B8D-68B6E7A72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441"/>
            <a:ext cx="12192000" cy="37170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55F7BF-136A-40ED-B301-38CA259387CD}"/>
              </a:ext>
            </a:extLst>
          </p:cNvPr>
          <p:cNvSpPr txBox="1"/>
          <p:nvPr/>
        </p:nvSpPr>
        <p:spPr>
          <a:xfrm>
            <a:off x="2532743" y="4699000"/>
            <a:ext cx="506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ont Awesome 5 Free Solid" panose="02000503000000000000" pitchFamily="50" charset="2"/>
              </a:rPr>
              <a:t> </a:t>
            </a:r>
            <a:r>
              <a:rPr lang="en-US" dirty="0">
                <a:solidFill>
                  <a:schemeClr val="bg1"/>
                </a:solidFill>
                <a:latin typeface="IBM Plex Mono" panose="020B0509050203000203" pitchFamily="49" charset="0"/>
              </a:rPr>
              <a:t> Thursday, July 8</a:t>
            </a:r>
            <a:r>
              <a:rPr lang="en-US" baseline="30000" dirty="0">
                <a:solidFill>
                  <a:schemeClr val="bg1"/>
                </a:solidFill>
                <a:latin typeface="IBM Plex Mono" panose="020B0509050203000203" pitchFamily="49" charset="0"/>
              </a:rPr>
              <a:t>th</a:t>
            </a:r>
            <a:r>
              <a:rPr lang="en-US" dirty="0">
                <a:solidFill>
                  <a:schemeClr val="bg1"/>
                </a:solidFill>
                <a:latin typeface="IBM Plex Mono" panose="020B0509050203000203" pitchFamily="49" charset="0"/>
              </a:rPr>
              <a:t>, 2021</a:t>
            </a:r>
          </a:p>
          <a:p>
            <a:endParaRPr lang="en-US" dirty="0">
              <a:solidFill>
                <a:schemeClr val="bg1"/>
              </a:solidFill>
              <a:latin typeface="Font Awesome 5 Free Solid" panose="02000503000000000000" pitchFamily="50" charset="2"/>
            </a:endParaRPr>
          </a:p>
          <a:p>
            <a:r>
              <a:rPr lang="en-US" dirty="0">
                <a:solidFill>
                  <a:schemeClr val="bg1"/>
                </a:solidFill>
                <a:latin typeface="Font Awesome 5 Free Solid" panose="02000503000000000000" pitchFamily="50" charset="2"/>
              </a:rPr>
              <a:t></a:t>
            </a:r>
            <a:r>
              <a:rPr lang="en-US" dirty="0">
                <a:solidFill>
                  <a:schemeClr val="bg1"/>
                </a:solidFill>
                <a:latin typeface="IBM Plex Mono" panose="020B0509050203000203" pitchFamily="49" charset="0"/>
              </a:rPr>
              <a:t>  Salt Mine Productive Workspace</a:t>
            </a:r>
          </a:p>
        </p:txBody>
      </p:sp>
    </p:spTree>
    <p:extLst>
      <p:ext uri="{BB962C8B-B14F-4D97-AF65-F5344CB8AC3E}">
        <p14:creationId xmlns:p14="http://schemas.microsoft.com/office/powerpoint/2010/main" val="304288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2" y="5811622"/>
            <a:ext cx="749276" cy="749276"/>
          </a:xfrm>
          <a:prstGeom prst="rect">
            <a:avLst/>
          </a:prstGeom>
          <a:ln w="19050">
            <a:solidFill>
              <a:srgbClr val="26282F"/>
            </a:solidFill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508524" y="650887"/>
            <a:ext cx="1138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>
                <a:latin typeface="Roboto" panose="02000000000000000000" pitchFamily="2" charset="0"/>
                <a:ea typeface="Roboto" panose="02000000000000000000" pitchFamily="2" charset="0"/>
              </a:rPr>
              <a:t>To Eager Load (or Not To Eager Load)</a:t>
            </a:r>
            <a:endParaRPr lang="en-US" sz="32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5BCB6-4708-450A-A8A4-2E1A1B439F5C}"/>
              </a:ext>
            </a:extLst>
          </p:cNvPr>
          <p:cNvSpPr txBox="1"/>
          <p:nvPr/>
        </p:nvSpPr>
        <p:spPr>
          <a:xfrm>
            <a:off x="508524" y="1388696"/>
            <a:ext cx="113877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Fetch things ASAP.</a:t>
            </a: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This works on relationships!</a:t>
            </a: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if ($post-&gt;author()-&gt;is($user)) {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   //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834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2" y="5811622"/>
            <a:ext cx="749276" cy="749276"/>
          </a:xfrm>
          <a:prstGeom prst="rect">
            <a:avLst/>
          </a:prstGeom>
          <a:ln w="19050">
            <a:solidFill>
              <a:srgbClr val="26282F"/>
            </a:solidFill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508524" y="650887"/>
            <a:ext cx="1138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>
                <a:latin typeface="Roboto" panose="02000000000000000000" pitchFamily="2" charset="0"/>
                <a:ea typeface="Roboto" panose="02000000000000000000" pitchFamily="2" charset="0"/>
              </a:rPr>
              <a:t>Pagination</a:t>
            </a:r>
            <a:endParaRPr lang="en-US" sz="32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5BCB6-4708-450A-A8A4-2E1A1B439F5C}"/>
              </a:ext>
            </a:extLst>
          </p:cNvPr>
          <p:cNvSpPr txBox="1"/>
          <p:nvPr/>
        </p:nvSpPr>
        <p:spPr>
          <a:xfrm>
            <a:off x="508524" y="1388696"/>
            <a:ext cx="1138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Limit the things!</a:t>
            </a:r>
          </a:p>
        </p:txBody>
      </p:sp>
    </p:spTree>
    <p:extLst>
      <p:ext uri="{BB962C8B-B14F-4D97-AF65-F5344CB8AC3E}">
        <p14:creationId xmlns:p14="http://schemas.microsoft.com/office/powerpoint/2010/main" val="31232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2" y="5811622"/>
            <a:ext cx="749276" cy="749276"/>
          </a:xfrm>
          <a:prstGeom prst="rect">
            <a:avLst/>
          </a:prstGeom>
          <a:ln w="19050">
            <a:solidFill>
              <a:srgbClr val="26282F"/>
            </a:solidFill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508524" y="650887"/>
            <a:ext cx="1138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>
                <a:latin typeface="Roboto" panose="02000000000000000000" pitchFamily="2" charset="0"/>
                <a:ea typeface="Roboto" panose="02000000000000000000" pitchFamily="2" charset="0"/>
              </a:rPr>
              <a:t>Use Transactions for lots of work</a:t>
            </a:r>
            <a:endParaRPr lang="en-US" sz="32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5BCB6-4708-450A-A8A4-2E1A1B439F5C}"/>
              </a:ext>
            </a:extLst>
          </p:cNvPr>
          <p:cNvSpPr txBox="1"/>
          <p:nvPr/>
        </p:nvSpPr>
        <p:spPr>
          <a:xfrm>
            <a:off x="508524" y="1388696"/>
            <a:ext cx="1138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If one thing fails, everything fails.</a:t>
            </a:r>
          </a:p>
        </p:txBody>
      </p:sp>
    </p:spTree>
    <p:extLst>
      <p:ext uri="{BB962C8B-B14F-4D97-AF65-F5344CB8AC3E}">
        <p14:creationId xmlns:p14="http://schemas.microsoft.com/office/powerpoint/2010/main" val="384995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2" y="5811622"/>
            <a:ext cx="749276" cy="749276"/>
          </a:xfrm>
          <a:prstGeom prst="rect">
            <a:avLst/>
          </a:prstGeom>
          <a:ln w="19050">
            <a:solidFill>
              <a:srgbClr val="26282F"/>
            </a:solidFill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508524" y="650887"/>
            <a:ext cx="1138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>
                <a:latin typeface="Roboto" panose="02000000000000000000" pitchFamily="2" charset="0"/>
                <a:ea typeface="Roboto" panose="02000000000000000000" pitchFamily="2" charset="0"/>
              </a:rPr>
              <a:t>queues! And priority queues.</a:t>
            </a:r>
            <a:endParaRPr lang="en-US" sz="32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5BCB6-4708-450A-A8A4-2E1A1B439F5C}"/>
              </a:ext>
            </a:extLst>
          </p:cNvPr>
          <p:cNvSpPr txBox="1"/>
          <p:nvPr/>
        </p:nvSpPr>
        <p:spPr>
          <a:xfrm>
            <a:off x="508524" y="1388696"/>
            <a:ext cx="1138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Don’t make your server process everything at once.</a:t>
            </a:r>
          </a:p>
        </p:txBody>
      </p:sp>
    </p:spTree>
    <p:extLst>
      <p:ext uri="{BB962C8B-B14F-4D97-AF65-F5344CB8AC3E}">
        <p14:creationId xmlns:p14="http://schemas.microsoft.com/office/powerpoint/2010/main" val="269429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2" y="5811622"/>
            <a:ext cx="749276" cy="749276"/>
          </a:xfrm>
          <a:prstGeom prst="rect">
            <a:avLst/>
          </a:prstGeom>
          <a:ln w="19050">
            <a:solidFill>
              <a:srgbClr val="26282F"/>
            </a:solidFill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508524" y="650887"/>
            <a:ext cx="1138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>
                <a:latin typeface="Roboto" panose="02000000000000000000" pitchFamily="2" charset="0"/>
                <a:ea typeface="Roboto" panose="02000000000000000000" pitchFamily="2" charset="0"/>
              </a:rPr>
              <a:t>Route, view, and config caching</a:t>
            </a:r>
            <a:endParaRPr lang="en-US" sz="32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5BCB6-4708-450A-A8A4-2E1A1B439F5C}"/>
              </a:ext>
            </a:extLst>
          </p:cNvPr>
          <p:cNvSpPr txBox="1"/>
          <p:nvPr/>
        </p:nvSpPr>
        <p:spPr>
          <a:xfrm>
            <a:off x="508524" y="1388696"/>
            <a:ext cx="1138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The right way. Env()</a:t>
            </a:r>
          </a:p>
        </p:txBody>
      </p:sp>
    </p:spTree>
    <p:extLst>
      <p:ext uri="{BB962C8B-B14F-4D97-AF65-F5344CB8AC3E}">
        <p14:creationId xmlns:p14="http://schemas.microsoft.com/office/powerpoint/2010/main" val="163455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2" y="5811622"/>
            <a:ext cx="749276" cy="749276"/>
          </a:xfrm>
          <a:prstGeom prst="rect">
            <a:avLst/>
          </a:prstGeom>
          <a:ln w="19050">
            <a:solidFill>
              <a:srgbClr val="26282F"/>
            </a:solidFill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508524" y="650887"/>
            <a:ext cx="1138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>
                <a:latin typeface="Roboto" panose="02000000000000000000" pitchFamily="2" charset="0"/>
                <a:ea typeface="Roboto" panose="02000000000000000000" pitchFamily="2" charset="0"/>
              </a:rPr>
              <a:t>Cache models (wisely)</a:t>
            </a:r>
            <a:endParaRPr lang="en-US" sz="32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5BCB6-4708-450A-A8A4-2E1A1B439F5C}"/>
              </a:ext>
            </a:extLst>
          </p:cNvPr>
          <p:cNvSpPr txBox="1"/>
          <p:nvPr/>
        </p:nvSpPr>
        <p:spPr>
          <a:xfrm>
            <a:off x="508524" y="1388696"/>
            <a:ext cx="1138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The right way. Env()</a:t>
            </a:r>
          </a:p>
        </p:txBody>
      </p:sp>
    </p:spTree>
    <p:extLst>
      <p:ext uri="{BB962C8B-B14F-4D97-AF65-F5344CB8AC3E}">
        <p14:creationId xmlns:p14="http://schemas.microsoft.com/office/powerpoint/2010/main" val="157938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2" y="5811622"/>
            <a:ext cx="749276" cy="749276"/>
          </a:xfrm>
          <a:prstGeom prst="rect">
            <a:avLst/>
          </a:prstGeom>
          <a:ln w="19050">
            <a:solidFill>
              <a:srgbClr val="26282F"/>
            </a:solidFill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508524" y="650887"/>
            <a:ext cx="1138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>
                <a:latin typeface="Roboto" panose="02000000000000000000" pitchFamily="2" charset="0"/>
                <a:ea typeface="Roboto" panose="02000000000000000000" pitchFamily="2" charset="0"/>
              </a:rPr>
              <a:t>Cache frequently accessed methods</a:t>
            </a:r>
            <a:endParaRPr lang="en-US" sz="32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5BCB6-4708-450A-A8A4-2E1A1B439F5C}"/>
              </a:ext>
            </a:extLst>
          </p:cNvPr>
          <p:cNvSpPr txBox="1"/>
          <p:nvPr/>
        </p:nvSpPr>
        <p:spPr>
          <a:xfrm>
            <a:off x="508524" y="1388696"/>
            <a:ext cx="1138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The right way. Env()</a:t>
            </a:r>
          </a:p>
        </p:txBody>
      </p:sp>
    </p:spTree>
    <p:extLst>
      <p:ext uri="{BB962C8B-B14F-4D97-AF65-F5344CB8AC3E}">
        <p14:creationId xmlns:p14="http://schemas.microsoft.com/office/powerpoint/2010/main" val="380761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F3189D42-24A6-4DFD-B2B5-A08C552E696E}"/>
              </a:ext>
            </a:extLst>
          </p:cNvPr>
          <p:cNvGrpSpPr/>
          <p:nvPr/>
        </p:nvGrpSpPr>
        <p:grpSpPr>
          <a:xfrm>
            <a:off x="5212216" y="2508203"/>
            <a:ext cx="1767568" cy="2285455"/>
            <a:chOff x="5212215" y="2358224"/>
            <a:chExt cx="1767568" cy="228545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51A7DA7-883E-4D88-B8F1-EC07162DF1CD}"/>
                </a:ext>
              </a:extLst>
            </p:cNvPr>
            <p:cNvGrpSpPr/>
            <p:nvPr/>
          </p:nvGrpSpPr>
          <p:grpSpPr>
            <a:xfrm>
              <a:off x="5287735" y="2358224"/>
              <a:ext cx="1616528" cy="1616528"/>
              <a:chOff x="5353049" y="2658505"/>
              <a:chExt cx="1616528" cy="1616528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D926932-3D0B-47F3-B8D0-BA781973E9B2}"/>
                  </a:ext>
                </a:extLst>
              </p:cNvPr>
              <p:cNvSpPr/>
              <p:nvPr/>
            </p:nvSpPr>
            <p:spPr>
              <a:xfrm>
                <a:off x="5353049" y="2658505"/>
                <a:ext cx="1616528" cy="1616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305A99B-3DF2-48D9-9091-8DD5981034AA}"/>
                  </a:ext>
                </a:extLst>
              </p:cNvPr>
              <p:cNvSpPr/>
              <p:nvPr/>
            </p:nvSpPr>
            <p:spPr>
              <a:xfrm>
                <a:off x="5404097" y="2709553"/>
                <a:ext cx="1514432" cy="151443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4ACD38-E3E8-41A6-9752-51124F88B160}"/>
                </a:ext>
              </a:extLst>
            </p:cNvPr>
            <p:cNvSpPr txBox="1"/>
            <p:nvPr/>
          </p:nvSpPr>
          <p:spPr>
            <a:xfrm>
              <a:off x="5212215" y="4130205"/>
              <a:ext cx="1767568" cy="513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IBM Plex Mono" panose="020B0509050203000203" pitchFamily="49" charset="0"/>
                </a:rPr>
                <a:t>Sheng Slogar</a:t>
              </a:r>
            </a:p>
            <a:p>
              <a:pPr algn="ctr">
                <a:lnSpc>
                  <a:spcPct val="1500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IBM Plex Mono" panose="020B0509050203000203" pitchFamily="49" charset="0"/>
                </a:rPr>
                <a:t>Founder, Diglactic</a:t>
              </a:r>
              <a:endParaRPr lang="en-US" sz="1400" dirty="0">
                <a:solidFill>
                  <a:schemeClr val="bg1"/>
                </a:solidFill>
                <a:latin typeface="IBM Plex Mono" panose="020B0509050203000203" pitchFamily="49" charset="0"/>
              </a:endParaRPr>
            </a:p>
          </p:txBody>
        </p:sp>
      </p:grpSp>
      <p:pic>
        <p:nvPicPr>
          <p:cNvPr id="19" name="Picture 18" descr="Shape&#10;&#10;Description automatically generated">
            <a:extLst>
              <a:ext uri="{FF2B5EF4-FFF2-40B4-BE49-F238E27FC236}">
                <a16:creationId xmlns:a16="http://schemas.microsoft.com/office/drawing/2014/main" id="{39C84B03-A947-4371-A96F-CB42587FECB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584" y="5606582"/>
            <a:ext cx="968829" cy="96882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293E0AE-FD16-4C1F-B0C2-83B62ED32FE9}"/>
              </a:ext>
            </a:extLst>
          </p:cNvPr>
          <p:cNvSpPr txBox="1"/>
          <p:nvPr/>
        </p:nvSpPr>
        <p:spPr>
          <a:xfrm>
            <a:off x="2830811" y="800867"/>
            <a:ext cx="6530376" cy="584775"/>
          </a:xfrm>
          <a:prstGeom prst="rect">
            <a:avLst/>
          </a:prstGeom>
          <a:solidFill>
            <a:srgbClr val="26282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cap="all" dirty="0">
                <a:solidFill>
                  <a:schemeClr val="bg1"/>
                </a:solidFill>
                <a:latin typeface="IBM Plex Mono" panose="020B0509050203000203" pitchFamily="49" charset="0"/>
              </a:rPr>
              <a:t>Today’s speakers</a:t>
            </a:r>
          </a:p>
        </p:txBody>
      </p:sp>
    </p:spTree>
    <p:extLst>
      <p:ext uri="{BB962C8B-B14F-4D97-AF65-F5344CB8AC3E}">
        <p14:creationId xmlns:p14="http://schemas.microsoft.com/office/powerpoint/2010/main" val="49418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3DF70D1D-84EF-4469-A978-525AD8029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157937"/>
              </p:ext>
            </p:extLst>
          </p:nvPr>
        </p:nvGraphicFramePr>
        <p:xfrm>
          <a:off x="2930077" y="1676400"/>
          <a:ext cx="6530376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066">
                  <a:extLst>
                    <a:ext uri="{9D8B030D-6E8A-4147-A177-3AD203B41FA5}">
                      <a16:colId xmlns:a16="http://schemas.microsoft.com/office/drawing/2014/main" val="799238832"/>
                    </a:ext>
                  </a:extLst>
                </a:gridCol>
                <a:gridCol w="914429">
                  <a:extLst>
                    <a:ext uri="{9D8B030D-6E8A-4147-A177-3AD203B41FA5}">
                      <a16:colId xmlns:a16="http://schemas.microsoft.com/office/drawing/2014/main" val="2654303179"/>
                    </a:ext>
                  </a:extLst>
                </a:gridCol>
                <a:gridCol w="2908881">
                  <a:extLst>
                    <a:ext uri="{9D8B030D-6E8A-4147-A177-3AD203B41FA5}">
                      <a16:colId xmlns:a16="http://schemas.microsoft.com/office/drawing/2014/main" val="476941505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IBM Plex Mono" panose="020B0509050203000203" pitchFamily="49" charset="0"/>
                        </a:rPr>
                        <a:t>6:40 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•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IBM Plex Mono" panose="020B0509050203000203" pitchFamily="49" charset="0"/>
                        </a:rPr>
                        <a:t>Pizza &amp; Networking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IBM Plex Mono" panose="020B0509050203000203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239576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IBM Plex Mono" panose="020B0509050203000203" pitchFamily="49" charset="0"/>
                        </a:rPr>
                        <a:t>7:00 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•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IBM Plex Mono" panose="020B0509050203000203" pitchFamily="49" charset="0"/>
                        </a:rPr>
                        <a:t>Laravel Performance Pitfalls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800" b="0" dirty="0">
                          <a:solidFill>
                            <a:schemeClr val="bg1"/>
                          </a:solidFill>
                          <a:latin typeface="IBM Plex Mono" panose="020B0509050203000203" pitchFamily="49" charset="0"/>
                        </a:rPr>
                        <a:t>Sheng Slogar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816585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IBM Plex Mono" panose="020B0509050203000203" pitchFamily="49" charset="0"/>
                        </a:rPr>
                        <a:t>7:30 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•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IBM Plex Mono" panose="020B0509050203000203" pitchFamily="49" charset="0"/>
                          <a:ea typeface="+mn-ea"/>
                          <a:cs typeface="+mn-cs"/>
                        </a:rPr>
                        <a:t>Open Mic / Lightning Talks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IBM Plex Mono" panose="020B0509050203000203" pitchFamily="49" charset="0"/>
                          <a:ea typeface="+mn-ea"/>
                          <a:cs typeface="+mn-cs"/>
                        </a:rPr>
                        <a:t>Anyone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19374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IBM Plex Mono" panose="020B0509050203000203" pitchFamily="49" charset="0"/>
                        </a:rPr>
                        <a:t>7:50 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•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IBM Plex Mono" panose="020B0509050203000203" pitchFamily="49" charset="0"/>
                          <a:ea typeface="+mn-ea"/>
                          <a:cs typeface="+mn-cs"/>
                        </a:rPr>
                        <a:t>Q &amp; A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IBM Plex Mono" panose="020B0509050203000203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027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IBM Plex Mono" panose="020B0509050203000203" pitchFamily="49" charset="0"/>
                        </a:rPr>
                        <a:t>7:55 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•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IBM Plex Mono" panose="020B0509050203000203" pitchFamily="49" charset="0"/>
                          <a:ea typeface="+mn-ea"/>
                          <a:cs typeface="+mn-cs"/>
                        </a:rPr>
                        <a:t>Wrap Up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IBM Plex Mono" panose="020B0509050203000203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181487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1C9A79-17F8-4D1A-B4F6-4625BC443EBA}"/>
              </a:ext>
            </a:extLst>
          </p:cNvPr>
          <p:cNvCxnSpPr>
            <a:cxnSpLocks/>
          </p:cNvCxnSpPr>
          <p:nvPr/>
        </p:nvCxnSpPr>
        <p:spPr>
          <a:xfrm>
            <a:off x="6096000" y="1987109"/>
            <a:ext cx="0" cy="281572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584" y="5606582"/>
            <a:ext cx="968829" cy="96882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2830811" y="800867"/>
            <a:ext cx="6530376" cy="584775"/>
          </a:xfrm>
          <a:prstGeom prst="rect">
            <a:avLst/>
          </a:prstGeom>
          <a:solidFill>
            <a:srgbClr val="26282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cap="all" dirty="0">
                <a:solidFill>
                  <a:schemeClr val="bg1"/>
                </a:solidFill>
                <a:latin typeface="IBM Plex Mono" panose="020B0509050203000203" pitchFamily="49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9232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2" y="5811622"/>
            <a:ext cx="749276" cy="749276"/>
          </a:xfrm>
          <a:prstGeom prst="rect">
            <a:avLst/>
          </a:prstGeom>
          <a:ln w="19050">
            <a:solidFill>
              <a:srgbClr val="26282F"/>
            </a:solidFill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508524" y="2590963"/>
            <a:ext cx="11387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>
                <a:latin typeface="Roboto" panose="02000000000000000000" pitchFamily="2" charset="0"/>
                <a:ea typeface="Roboto" panose="02000000000000000000" pitchFamily="2" charset="0"/>
              </a:rPr>
              <a:t>Laravel Performance Pitfalls</a:t>
            </a:r>
            <a:endParaRPr lang="en-US" sz="40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5BCB6-4708-450A-A8A4-2E1A1B439F5C}"/>
              </a:ext>
            </a:extLst>
          </p:cNvPr>
          <p:cNvSpPr txBox="1"/>
          <p:nvPr/>
        </p:nvSpPr>
        <p:spPr>
          <a:xfrm>
            <a:off x="508524" y="3496369"/>
            <a:ext cx="1138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Roboto" panose="02000000000000000000" pitchFamily="2" charset="0"/>
                <a:ea typeface="Roboto" panose="02000000000000000000" pitchFamily="2" charset="0"/>
              </a:rPr>
              <a:t>Things to keep an eye on to boost server speed.</a:t>
            </a:r>
          </a:p>
        </p:txBody>
      </p:sp>
    </p:spTree>
    <p:extLst>
      <p:ext uri="{BB962C8B-B14F-4D97-AF65-F5344CB8AC3E}">
        <p14:creationId xmlns:p14="http://schemas.microsoft.com/office/powerpoint/2010/main" val="180586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2" y="5811622"/>
            <a:ext cx="749276" cy="749276"/>
          </a:xfrm>
          <a:prstGeom prst="rect">
            <a:avLst/>
          </a:prstGeom>
          <a:ln w="19050">
            <a:solidFill>
              <a:srgbClr val="26282F"/>
            </a:solidFill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508524" y="650887"/>
            <a:ext cx="1138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>
                <a:latin typeface="Roboto" panose="02000000000000000000" pitchFamily="2" charset="0"/>
                <a:ea typeface="Roboto" panose="02000000000000000000" pitchFamily="2" charset="0"/>
              </a:rPr>
              <a:t>Laravel </a:t>
            </a:r>
            <a:r>
              <a:rPr lang="en-US" sz="3200" b="1" cap="all" dirty="0" err="1">
                <a:latin typeface="Roboto" panose="02000000000000000000" pitchFamily="2" charset="0"/>
                <a:ea typeface="Roboto" panose="02000000000000000000" pitchFamily="2" charset="0"/>
              </a:rPr>
              <a:t>Debugbar</a:t>
            </a:r>
            <a:endParaRPr lang="en-US" sz="32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5BCB6-4708-450A-A8A4-2E1A1B439F5C}"/>
              </a:ext>
            </a:extLst>
          </p:cNvPr>
          <p:cNvSpPr txBox="1"/>
          <p:nvPr/>
        </p:nvSpPr>
        <p:spPr>
          <a:xfrm>
            <a:off x="508524" y="1388696"/>
            <a:ext cx="1138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Things to watch out for, and some handy shortcuts.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618059-90D6-4647-831A-AD2D67E53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95" y="2256471"/>
            <a:ext cx="6545943" cy="309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0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2" y="5811622"/>
            <a:ext cx="749276" cy="749276"/>
          </a:xfrm>
          <a:prstGeom prst="rect">
            <a:avLst/>
          </a:prstGeom>
          <a:ln w="19050">
            <a:solidFill>
              <a:srgbClr val="26282F"/>
            </a:solidFill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508524" y="650887"/>
            <a:ext cx="1138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 err="1">
                <a:latin typeface="Roboto" panose="02000000000000000000" pitchFamily="2" charset="0"/>
                <a:ea typeface="Roboto" panose="02000000000000000000" pitchFamily="2" charset="0"/>
              </a:rPr>
              <a:t>Sql</a:t>
            </a:r>
            <a:r>
              <a:rPr lang="en-US" sz="3200" b="1" cap="all" dirty="0">
                <a:latin typeface="Roboto" panose="02000000000000000000" pitchFamily="2" charset="0"/>
                <a:ea typeface="Roboto" panose="02000000000000000000" pitchFamily="2" charset="0"/>
              </a:rPr>
              <a:t> Indices</a:t>
            </a:r>
            <a:endParaRPr lang="en-US" sz="32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5BCB6-4708-450A-A8A4-2E1A1B439F5C}"/>
              </a:ext>
            </a:extLst>
          </p:cNvPr>
          <p:cNvSpPr txBox="1"/>
          <p:nvPr/>
        </p:nvSpPr>
        <p:spPr>
          <a:xfrm>
            <a:off x="508524" y="1388696"/>
            <a:ext cx="1138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When to use an index or a combined index.</a:t>
            </a:r>
          </a:p>
        </p:txBody>
      </p:sp>
    </p:spTree>
    <p:extLst>
      <p:ext uri="{BB962C8B-B14F-4D97-AF65-F5344CB8AC3E}">
        <p14:creationId xmlns:p14="http://schemas.microsoft.com/office/powerpoint/2010/main" val="143896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2" y="5811622"/>
            <a:ext cx="749276" cy="749276"/>
          </a:xfrm>
          <a:prstGeom prst="rect">
            <a:avLst/>
          </a:prstGeom>
          <a:ln w="19050">
            <a:solidFill>
              <a:srgbClr val="26282F"/>
            </a:solidFill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508524" y="650887"/>
            <a:ext cx="1138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>
                <a:latin typeface="Roboto" panose="02000000000000000000" pitchFamily="2" charset="0"/>
                <a:ea typeface="Roboto" panose="02000000000000000000" pitchFamily="2" charset="0"/>
              </a:rPr>
              <a:t>Query builder vs. collections</a:t>
            </a:r>
            <a:endParaRPr lang="en-US" sz="32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5BCB6-4708-450A-A8A4-2E1A1B439F5C}"/>
              </a:ext>
            </a:extLst>
          </p:cNvPr>
          <p:cNvSpPr txBox="1"/>
          <p:nvPr/>
        </p:nvSpPr>
        <p:spPr>
          <a:xfrm>
            <a:off x="508524" y="1388696"/>
            <a:ext cx="1138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Things to watch out for, and some handy shortcuts.</a:t>
            </a:r>
          </a:p>
        </p:txBody>
      </p:sp>
    </p:spTree>
    <p:extLst>
      <p:ext uri="{BB962C8B-B14F-4D97-AF65-F5344CB8AC3E}">
        <p14:creationId xmlns:p14="http://schemas.microsoft.com/office/powerpoint/2010/main" val="286706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2" y="5811622"/>
            <a:ext cx="749276" cy="749276"/>
          </a:xfrm>
          <a:prstGeom prst="rect">
            <a:avLst/>
          </a:prstGeom>
          <a:ln w="19050">
            <a:solidFill>
              <a:srgbClr val="26282F"/>
            </a:solidFill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508524" y="650887"/>
            <a:ext cx="1138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>
                <a:latin typeface="Roboto" panose="02000000000000000000" pitchFamily="2" charset="0"/>
                <a:ea typeface="Roboto" panose="02000000000000000000" pitchFamily="2" charset="0"/>
              </a:rPr>
              <a:t>Avoid unnecessary PHP logic</a:t>
            </a:r>
            <a:endParaRPr lang="en-US" sz="32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5BCB6-4708-450A-A8A4-2E1A1B439F5C}"/>
              </a:ext>
            </a:extLst>
          </p:cNvPr>
          <p:cNvSpPr txBox="1"/>
          <p:nvPr/>
        </p:nvSpPr>
        <p:spPr>
          <a:xfrm>
            <a:off x="508524" y="1388696"/>
            <a:ext cx="1138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PHP is fast, but it’s no database.</a:t>
            </a:r>
          </a:p>
        </p:txBody>
      </p:sp>
    </p:spTree>
    <p:extLst>
      <p:ext uri="{BB962C8B-B14F-4D97-AF65-F5344CB8AC3E}">
        <p14:creationId xmlns:p14="http://schemas.microsoft.com/office/powerpoint/2010/main" val="206215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2" y="5811622"/>
            <a:ext cx="749276" cy="749276"/>
          </a:xfrm>
          <a:prstGeom prst="rect">
            <a:avLst/>
          </a:prstGeom>
          <a:ln w="19050">
            <a:solidFill>
              <a:srgbClr val="26282F"/>
            </a:solidFill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508524" y="650887"/>
            <a:ext cx="1138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>
                <a:latin typeface="Roboto" panose="02000000000000000000" pitchFamily="2" charset="0"/>
                <a:ea typeface="Roboto" panose="02000000000000000000" pitchFamily="2" charset="0"/>
              </a:rPr>
              <a:t>Lazy, cursor, &amp; chunks</a:t>
            </a:r>
            <a:endParaRPr lang="en-US" sz="32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5BCB6-4708-450A-A8A4-2E1A1B439F5C}"/>
              </a:ext>
            </a:extLst>
          </p:cNvPr>
          <p:cNvSpPr txBox="1"/>
          <p:nvPr/>
        </p:nvSpPr>
        <p:spPr>
          <a:xfrm>
            <a:off x="508524" y="1388696"/>
            <a:ext cx="1138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Memory usage slows down PHP a LOT.</a:t>
            </a:r>
          </a:p>
        </p:txBody>
      </p:sp>
    </p:spTree>
    <p:extLst>
      <p:ext uri="{BB962C8B-B14F-4D97-AF65-F5344CB8AC3E}">
        <p14:creationId xmlns:p14="http://schemas.microsoft.com/office/powerpoint/2010/main" val="131910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2609</TotalTime>
  <Words>237</Words>
  <Application>Microsoft Office PowerPoint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Font Awesome 5 Free Solid</vt:lpstr>
      <vt:lpstr>IBM Plex Mono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Sheng-Liang Slogar</dc:creator>
  <cp:lastModifiedBy>Sheng-Liang Slogar</cp:lastModifiedBy>
  <cp:revision>70</cp:revision>
  <dcterms:created xsi:type="dcterms:W3CDTF">2020-11-17T19:11:40Z</dcterms:created>
  <dcterms:modified xsi:type="dcterms:W3CDTF">2021-07-04T03:33:19Z</dcterms:modified>
</cp:coreProperties>
</file>