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4" r:id="rId12"/>
    <p:sldId id="271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82F"/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453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7261-6120-416B-8E33-CE15F693C55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A027-4B82-420B-BD28-88F1D301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A384-23E8-489F-BDDB-F8F797DDE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FB6A-E43A-40D1-B4BF-DCB0A946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756F-B946-4699-AF81-8FDD13C3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4B6E-28A9-470F-9244-B95686D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CA23-4CE4-41F7-B117-C7DC79F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BAA6-E445-4A57-8AC2-35CD7EE0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63E8-AA6E-475C-9C1C-30EA5694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3E43-36D9-41E4-844F-24D124A2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FB59-DCEF-418F-A043-136C1289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7FB4-4C58-4B0C-A83A-99B7F37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D7B03-41DE-48D0-B9C7-9830DF34F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CB30-C3F3-484B-81D1-94AAE58D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9231-6B1E-41B6-BA06-782F2A9E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6395-6C20-4E94-9528-A94A13F8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4821-3194-4A3A-A209-9F8608F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30C-963B-4516-938B-BB065587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6568-B5EE-4857-B6F3-E86E5AB8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0957-9394-46AB-81B8-BD10ECD9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B924-7F6F-44E2-B8DB-79844B17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98DE-E94F-45BE-9406-C923DA9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B41A-B6FA-4D42-A9B3-2FBAD3C1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B8DA-739E-449F-96D9-064B9217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1E15-8EC0-49DE-ACA3-11EB04C0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4D70-1605-4A02-A4E7-54CAF0AD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4E07-14BB-4502-9157-523E024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3441-38E0-40D7-B16D-5480A73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CEF7-F781-4AA4-854B-2DD613DC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B2C29-0C6A-4CF5-8335-09BE1A85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C3E9-15DA-48DE-80FF-F687309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38FD-B800-4C3E-8E9C-C6A5497C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BF1D-2CD8-4E70-B12F-A2E9B61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4EA8-340E-4725-9A2C-E51E3788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EFEB-8D4C-4FA2-B09D-556E200C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F28A-D4C4-4FA8-8C73-1C08ED5A8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20F20-688E-4FB3-8220-9DDE97EA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D009B-03B0-4A27-8BEA-6F2F1B18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428A6-D53E-4837-A409-60E73591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8B62E-0A19-48D8-BC3A-C6E1022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96AA0-79C7-4B8F-B95F-7DEE358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3C07-77BB-4247-AD7B-0BB27CC4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6A9F-FE6B-4EC2-858D-34B9C56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74A69-5AF7-4E9C-B44F-B8355E6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E0B0-F9E8-4C94-A0EF-62E65AE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C3EE-669B-465F-8C5E-FD61239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23CD4-AF12-408A-B706-A465227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3E532-CF20-4D32-895A-856717EA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2E8F-C22A-4929-9447-B1FA68ED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B21E-718B-47AB-8EC9-6D591375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889E8-AA81-41F5-8E5B-E8245B4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2778D-F66F-4001-B763-91B01BB8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61FF-0AEC-45F0-B4A6-199136DA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494A5-4FA5-47AF-87C3-6BBEC35F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8033-5C88-49BF-AE53-A2C16AE4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C463-7C8B-4A96-B5BD-71704E145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5893-BCC0-4321-A70E-D4D52E36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20DDD-281C-4706-8115-484EE92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A1E7B-F62B-4DB1-BD1B-114657C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3342-EBA8-4D5F-9945-8D24A981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CF708-C5FB-477B-B773-D7C74AAF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0456-6E31-42F4-A7B9-F95A2A0A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183A-BB6B-4F43-A05C-5223FCFC2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5F8F-AD81-47BA-832E-CBF009EFF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F20B-2398-411F-A730-CB8739863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1898E-D189-4430-8B8D-68B6E7A7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41"/>
            <a:ext cx="12192000" cy="371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5F7BF-136A-40ED-B301-38CA259387CD}"/>
              </a:ext>
            </a:extLst>
          </p:cNvPr>
          <p:cNvSpPr txBox="1"/>
          <p:nvPr/>
        </p:nvSpPr>
        <p:spPr>
          <a:xfrm>
            <a:off x="2532743" y="4699000"/>
            <a:ext cx="50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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07.08.2021</a:t>
            </a:r>
          </a:p>
          <a:p>
            <a:endParaRPr lang="en-US" dirty="0">
              <a:solidFill>
                <a:schemeClr val="bg1"/>
              </a:solidFill>
              <a:latin typeface="Font Awesome 5 Free Solid" panose="02000503000000000000" pitchFamily="50" charset="2"/>
            </a:endParaRPr>
          </a:p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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Salt Mine Productive Workspace</a:t>
            </a:r>
          </a:p>
        </p:txBody>
      </p:sp>
    </p:spTree>
    <p:extLst>
      <p:ext uri="{BB962C8B-B14F-4D97-AF65-F5344CB8AC3E}">
        <p14:creationId xmlns:p14="http://schemas.microsoft.com/office/powerpoint/2010/main" val="30428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To Eager Load (or Not To Eager Load)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Fetch things ASAP.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works on relationships!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($post-&gt;author()-&gt;is($user)) {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//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3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Pagination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Limit the things!</a:t>
            </a:r>
          </a:p>
        </p:txBody>
      </p:sp>
    </p:spTree>
    <p:extLst>
      <p:ext uri="{BB962C8B-B14F-4D97-AF65-F5344CB8AC3E}">
        <p14:creationId xmlns:p14="http://schemas.microsoft.com/office/powerpoint/2010/main" val="312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Use Transactions for lots of work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one thing fails, everything fails.</a:t>
            </a:r>
          </a:p>
        </p:txBody>
      </p:sp>
    </p:spTree>
    <p:extLst>
      <p:ext uri="{BB962C8B-B14F-4D97-AF65-F5344CB8AC3E}">
        <p14:creationId xmlns:p14="http://schemas.microsoft.com/office/powerpoint/2010/main" val="38499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queues! And priority queues.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Don’t make your server process everything at once.</a:t>
            </a:r>
          </a:p>
        </p:txBody>
      </p:sp>
    </p:spTree>
    <p:extLst>
      <p:ext uri="{BB962C8B-B14F-4D97-AF65-F5344CB8AC3E}">
        <p14:creationId xmlns:p14="http://schemas.microsoft.com/office/powerpoint/2010/main" val="26942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Route, view, and config caching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163455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Cache models (wisely)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15793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Cache frequently accessed methods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38076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3189D42-24A6-4DFD-B2B5-A08C552E696E}"/>
              </a:ext>
            </a:extLst>
          </p:cNvPr>
          <p:cNvGrpSpPr/>
          <p:nvPr/>
        </p:nvGrpSpPr>
        <p:grpSpPr>
          <a:xfrm>
            <a:off x="5212216" y="2508203"/>
            <a:ext cx="1767568" cy="2285455"/>
            <a:chOff x="5212215" y="2358224"/>
            <a:chExt cx="1767568" cy="22854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1A7DA7-883E-4D88-B8F1-EC07162DF1CD}"/>
                </a:ext>
              </a:extLst>
            </p:cNvPr>
            <p:cNvGrpSpPr/>
            <p:nvPr/>
          </p:nvGrpSpPr>
          <p:grpSpPr>
            <a:xfrm>
              <a:off x="5287735" y="2358224"/>
              <a:ext cx="1616528" cy="1616528"/>
              <a:chOff x="5353049" y="2658505"/>
              <a:chExt cx="1616528" cy="161652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D926932-3D0B-47F3-B8D0-BA781973E9B2}"/>
                  </a:ext>
                </a:extLst>
              </p:cNvPr>
              <p:cNvSpPr/>
              <p:nvPr/>
            </p:nvSpPr>
            <p:spPr>
              <a:xfrm>
                <a:off x="5353049" y="2658505"/>
                <a:ext cx="1616528" cy="1616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05A99B-3DF2-48D9-9091-8DD5981034AA}"/>
                  </a:ext>
                </a:extLst>
              </p:cNvPr>
              <p:cNvSpPr/>
              <p:nvPr/>
            </p:nvSpPr>
            <p:spPr>
              <a:xfrm>
                <a:off x="5404097" y="2709553"/>
                <a:ext cx="1514432" cy="15144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4ACD38-E3E8-41A6-9752-51124F88B160}"/>
                </a:ext>
              </a:extLst>
            </p:cNvPr>
            <p:cNvSpPr txBox="1"/>
            <p:nvPr/>
          </p:nvSpPr>
          <p:spPr>
            <a:xfrm>
              <a:off x="5212215" y="4130205"/>
              <a:ext cx="1767568" cy="51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Mono" panose="020B0509050203000203" pitchFamily="49" charset="0"/>
                </a:rPr>
                <a:t>Sheng Slogar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IBM Plex Mono" panose="020B0509050203000203" pitchFamily="49" charset="0"/>
                </a:rPr>
                <a:t>Founder, Diglactic</a:t>
              </a:r>
              <a:endParaRPr lang="en-US" sz="1400" dirty="0">
                <a:solidFill>
                  <a:schemeClr val="bg1"/>
                </a:solidFill>
                <a:latin typeface="IBM Plex Mono" panose="020B0509050203000203" pitchFamily="49" charset="0"/>
              </a:endParaRPr>
            </a:p>
          </p:txBody>
        </p:sp>
      </p:grpSp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39C84B03-A947-4371-A96F-CB42587F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93E0AE-FD16-4C1F-B0C2-83B62ED32FE9}"/>
              </a:ext>
            </a:extLst>
          </p:cNvPr>
          <p:cNvSpPr txBox="1"/>
          <p:nvPr/>
        </p:nvSpPr>
        <p:spPr>
          <a:xfrm>
            <a:off x="2830811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Mono" panose="020B0509050203000203" pitchFamily="49" charset="0"/>
              </a:rPr>
              <a:t>Today’s speakers</a:t>
            </a:r>
          </a:p>
        </p:txBody>
      </p:sp>
    </p:spTree>
    <p:extLst>
      <p:ext uri="{BB962C8B-B14F-4D97-AF65-F5344CB8AC3E}">
        <p14:creationId xmlns:p14="http://schemas.microsoft.com/office/powerpoint/2010/main" val="4941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3DF70D1D-84EF-4469-A978-525AD8029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42067"/>
              </p:ext>
            </p:extLst>
          </p:nvPr>
        </p:nvGraphicFramePr>
        <p:xfrm>
          <a:off x="2930077" y="1563628"/>
          <a:ext cx="653037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66">
                  <a:extLst>
                    <a:ext uri="{9D8B030D-6E8A-4147-A177-3AD203B41FA5}">
                      <a16:colId xmlns:a16="http://schemas.microsoft.com/office/drawing/2014/main" val="799238832"/>
                    </a:ext>
                  </a:extLst>
                </a:gridCol>
                <a:gridCol w="914429">
                  <a:extLst>
                    <a:ext uri="{9D8B030D-6E8A-4147-A177-3AD203B41FA5}">
                      <a16:colId xmlns:a16="http://schemas.microsoft.com/office/drawing/2014/main" val="2654303179"/>
                    </a:ext>
                  </a:extLst>
                </a:gridCol>
                <a:gridCol w="2908881">
                  <a:extLst>
                    <a:ext uri="{9D8B030D-6E8A-4147-A177-3AD203B41FA5}">
                      <a16:colId xmlns:a16="http://schemas.microsoft.com/office/drawing/2014/main" val="47694150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Introductions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IBM Plex Mono" panose="020B0509050203000203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3957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7:05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Laravel Performance Pitfalls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Sheng Slogar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1658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7:25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Questions &amp; Break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86415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7:30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Talk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Speaker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19374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7:50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Questions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Mono" panose="020B0509050203000203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027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7:55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Open Mic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Mono" panose="020B0509050203000203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18148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C9A79-17F8-4D1A-B4F6-4625BC443EBA}"/>
              </a:ext>
            </a:extLst>
          </p:cNvPr>
          <p:cNvCxnSpPr>
            <a:cxnSpLocks/>
          </p:cNvCxnSpPr>
          <p:nvPr/>
        </p:nvCxnSpPr>
        <p:spPr>
          <a:xfrm>
            <a:off x="6096000" y="1918930"/>
            <a:ext cx="0" cy="35405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2830811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Mono" panose="020B0509050203000203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2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2590963"/>
            <a:ext cx="1138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Roboto" panose="02000000000000000000" pitchFamily="2" charset="0"/>
                <a:ea typeface="Roboto" panose="02000000000000000000" pitchFamily="2" charset="0"/>
              </a:rPr>
              <a:t>Laravel Performance Pitfalls</a:t>
            </a:r>
            <a:endParaRPr lang="en-US" sz="40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3496369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Things to keep an eye on to boost server speed.</a:t>
            </a:r>
          </a:p>
        </p:txBody>
      </p:sp>
    </p:spTree>
    <p:extLst>
      <p:ext uri="{BB962C8B-B14F-4D97-AF65-F5344CB8AC3E}">
        <p14:creationId xmlns:p14="http://schemas.microsoft.com/office/powerpoint/2010/main" val="18058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Laravel </a:t>
            </a:r>
            <a:r>
              <a:rPr lang="en-US" sz="3200" b="1" cap="all" dirty="0" err="1">
                <a:latin typeface="Roboto" panose="02000000000000000000" pitchFamily="2" charset="0"/>
                <a:ea typeface="Roboto" panose="02000000000000000000" pitchFamily="2" charset="0"/>
              </a:rPr>
              <a:t>Debugbar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Things to watch out for, and some handy shortcuts.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18059-90D6-4647-831A-AD2D67E5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5" y="2256471"/>
            <a:ext cx="6545943" cy="30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 err="1"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 Indices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to use an index or a combined index.</a:t>
            </a:r>
          </a:p>
        </p:txBody>
      </p:sp>
    </p:spTree>
    <p:extLst>
      <p:ext uri="{BB962C8B-B14F-4D97-AF65-F5344CB8AC3E}">
        <p14:creationId xmlns:p14="http://schemas.microsoft.com/office/powerpoint/2010/main" val="14389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Query builder vs. collections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Things to watch out for, and some handy shortcuts.</a:t>
            </a:r>
          </a:p>
        </p:txBody>
      </p:sp>
    </p:spTree>
    <p:extLst>
      <p:ext uri="{BB962C8B-B14F-4D97-AF65-F5344CB8AC3E}">
        <p14:creationId xmlns:p14="http://schemas.microsoft.com/office/powerpoint/2010/main" val="28670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Avoid unnecessary PHP logic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PHP is fast, but it’s no database.</a:t>
            </a:r>
          </a:p>
        </p:txBody>
      </p:sp>
    </p:spTree>
    <p:extLst>
      <p:ext uri="{BB962C8B-B14F-4D97-AF65-F5344CB8AC3E}">
        <p14:creationId xmlns:p14="http://schemas.microsoft.com/office/powerpoint/2010/main" val="20621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Lazy, cursor, &amp; chunks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Memory usage slows down PHP a LOT.</a:t>
            </a:r>
          </a:p>
        </p:txBody>
      </p:sp>
    </p:spTree>
    <p:extLst>
      <p:ext uri="{BB962C8B-B14F-4D97-AF65-F5344CB8AC3E}">
        <p14:creationId xmlns:p14="http://schemas.microsoft.com/office/powerpoint/2010/main" val="13191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232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Font Awesome 5 Free Solid</vt:lpstr>
      <vt:lpstr>IBM Plex Mono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Sheng-Liang Slogar</dc:creator>
  <cp:lastModifiedBy>Sheng-Liang Slogar</cp:lastModifiedBy>
  <cp:revision>62</cp:revision>
  <dcterms:created xsi:type="dcterms:W3CDTF">2020-11-17T19:11:40Z</dcterms:created>
  <dcterms:modified xsi:type="dcterms:W3CDTF">2021-06-21T14:04:11Z</dcterms:modified>
</cp:coreProperties>
</file>