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8" r:id="rId4"/>
  </p:sldMasterIdLst>
  <p:notesMasterIdLst>
    <p:notesMasterId r:id="rId17"/>
  </p:notesMasterIdLst>
  <p:handoutMasterIdLst>
    <p:handoutMasterId r:id="rId18"/>
  </p:handoutMasterIdLst>
  <p:sldIdLst>
    <p:sldId id="256" r:id="rId5"/>
    <p:sldId id="260" r:id="rId6"/>
    <p:sldId id="258" r:id="rId7"/>
    <p:sldId id="288" r:id="rId8"/>
    <p:sldId id="287" r:id="rId9"/>
    <p:sldId id="292" r:id="rId10"/>
    <p:sldId id="294" r:id="rId11"/>
    <p:sldId id="289" r:id="rId12"/>
    <p:sldId id="290" r:id="rId13"/>
    <p:sldId id="291" r:id="rId14"/>
    <p:sldId id="293"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4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12/29/2022</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12/29/2022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7" name="Rectangle 6">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9" name="Group 8">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6"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ight Triangle 19">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4"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Tree>
    <p:extLst>
      <p:ext uri="{BB962C8B-B14F-4D97-AF65-F5344CB8AC3E}">
        <p14:creationId xmlns:p14="http://schemas.microsoft.com/office/powerpoint/2010/main" val="3785848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77251977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42818168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5845113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40207147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94415536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256229044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74142914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t>‹#›</a:t>
            </a:fld>
            <a:endParaRPr lang="en-US" noProof="0" dirty="0"/>
          </a:p>
        </p:txBody>
      </p:sp>
    </p:spTree>
    <p:extLst>
      <p:ext uri="{BB962C8B-B14F-4D97-AF65-F5344CB8AC3E}">
        <p14:creationId xmlns:p14="http://schemas.microsoft.com/office/powerpoint/2010/main" val="105901853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4130203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652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47718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28743680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828356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10" name="Rectangle 9">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8" name="Group 17">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7232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108493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6"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56079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67426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63D6C4-4840-40CC-AC84-17E24B3B7BDE}" type="slidenum">
              <a:rPr lang="en-US" noProof="0" smtClean="0"/>
              <a:pPr/>
              <a:t>‹#›</a:t>
            </a:fld>
            <a:endParaRPr lang="en-US" noProof="0" dirty="0"/>
          </a:p>
        </p:txBody>
      </p:sp>
      <p:sp>
        <p:nvSpPr>
          <p:cNvPr id="8" name="Rectangle 7">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2969822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png"/><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5">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6">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7">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8">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12/29/2022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263D6C4-4840-40CC-AC84-17E24B3B7BDE}" type="slidenum">
              <a:rPr lang="en-US" noProof="0" smtClean="0"/>
              <a:t>‹#›</a:t>
            </a:fld>
            <a:endParaRPr lang="en-US" noProof="0" dirty="0"/>
          </a:p>
        </p:txBody>
      </p:sp>
      <p:sp>
        <p:nvSpPr>
          <p:cNvPr id="13" name="Rectangle 12">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7"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21" name="Group 20">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22"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4" name="Group 23">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25"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6"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7"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612313385"/>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651" r:id="rId20"/>
    <p:sldLayoutId id="2147483666" r:id="rId21"/>
    <p:sldLayoutId id="2147483661" r:id="rId22"/>
    <p:sldLayoutId id="2147483677" r:id="rId23"/>
    <p:sldLayoutId id="2147483674" r:id="rId24"/>
    <p:sldLayoutId id="2147483665" r:id="rId25"/>
    <p:sldLayoutId id="2147483673" r:id="rId26"/>
    <p:sldLayoutId id="2147483662" r:id="rId27"/>
    <p:sldLayoutId id="2147483663" r:id="rId28"/>
    <p:sldLayoutId id="2147483664" r:id="rId29"/>
    <p:sldLayoutId id="2147483675" r:id="rId30"/>
    <p:sldLayoutId id="2147483676" r:id="rId31"/>
    <p:sldLayoutId id="2147483672" r:id="rId32"/>
    <p:sldLayoutId id="2147483667" r:id="rId33"/>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2854712" y="2252546"/>
            <a:ext cx="9337287" cy="3100038"/>
          </a:xfrm>
        </p:spPr>
        <p:txBody>
          <a:bodyPr/>
          <a:lstStyle/>
          <a:p>
            <a:pPr algn="ctr">
              <a:lnSpc>
                <a:spcPct val="100000"/>
              </a:lnSpc>
            </a:pPr>
            <a:r>
              <a:rPr lang="en-US" sz="5400" dirty="0" smtClean="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Automatic Medicine </a:t>
            </a:r>
            <a:br>
              <a:rPr lang="en-US" sz="5400" dirty="0" smtClean="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br>
            <a:r>
              <a:rPr lang="en-US" sz="5400" dirty="0" smtClean="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Reminder Using </a:t>
            </a:r>
            <a:br>
              <a:rPr lang="en-US" sz="5400" dirty="0" smtClean="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br>
            <a:r>
              <a:rPr lang="en-US" sz="5400" dirty="0" err="1" smtClean="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Arduino</a:t>
            </a:r>
            <a:endParaRPr lang="en-US" sz="5400"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US" sz="3600" dirty="0" smtClean="0">
                <a:latin typeface="Calibri" panose="020F0502020204030204" pitchFamily="34" charset="0"/>
                <a:ea typeface="Calibri" panose="020F0502020204030204" pitchFamily="34" charset="0"/>
                <a:cs typeface="Calibri" panose="020F0502020204030204" pitchFamily="34" charset="0"/>
              </a:rPr>
              <a:t>ADVANTAGES</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p:txBody>
          <a:bodyPr>
            <a:noAutofit/>
          </a:bodyPr>
          <a:lstStyle/>
          <a:p>
            <a:pPr>
              <a:buClr>
                <a:schemeClr val="tx1"/>
              </a:buClr>
              <a:buFont typeface="Wingdings" panose="05000000000000000000" pitchFamily="2" charset="2"/>
              <a:buChar char="Ø"/>
            </a:pPr>
            <a:r>
              <a:rPr lang="en-US" sz="3200" dirty="0" smtClean="0">
                <a:latin typeface="Calibri" panose="020F0502020204030204" pitchFamily="34" charset="0"/>
                <a:ea typeface="Calibri" panose="020F0502020204030204" pitchFamily="34" charset="0"/>
                <a:cs typeface="Calibri" panose="020F0502020204030204" pitchFamily="34" charset="0"/>
              </a:rPr>
              <a:t>Power Saver</a:t>
            </a:r>
          </a:p>
          <a:p>
            <a:pPr>
              <a:buClr>
                <a:schemeClr val="tx1"/>
              </a:buClr>
              <a:buFont typeface="Wingdings" panose="05000000000000000000" pitchFamily="2" charset="2"/>
              <a:buChar char="Ø"/>
            </a:pPr>
            <a:r>
              <a:rPr lang="en-US" sz="3200" dirty="0" smtClean="0">
                <a:latin typeface="Calibri" panose="020F0502020204030204" pitchFamily="34" charset="0"/>
                <a:ea typeface="Calibri" panose="020F0502020204030204" pitchFamily="34" charset="0"/>
                <a:cs typeface="Calibri" panose="020F0502020204030204" pitchFamily="34" charset="0"/>
              </a:rPr>
              <a:t>Buzz Alarms</a:t>
            </a:r>
          </a:p>
          <a:p>
            <a:pPr>
              <a:buClr>
                <a:schemeClr val="tx1"/>
              </a:buClr>
              <a:buFont typeface="Wingdings" panose="05000000000000000000" pitchFamily="2" charset="2"/>
              <a:buChar char="Ø"/>
            </a:pPr>
            <a:r>
              <a:rPr lang="en-US" sz="3200" dirty="0" smtClean="0">
                <a:latin typeface="Calibri" panose="020F0502020204030204" pitchFamily="34" charset="0"/>
                <a:ea typeface="Calibri" panose="020F0502020204030204" pitchFamily="34" charset="0"/>
                <a:cs typeface="Calibri" panose="020F0502020204030204" pitchFamily="34" charset="0"/>
              </a:rPr>
              <a:t>Sends Notification on Phone’s and Emails</a:t>
            </a:r>
          </a:p>
          <a:p>
            <a:pPr>
              <a:buClr>
                <a:schemeClr val="tx1"/>
              </a:buClr>
              <a:buFont typeface="Wingdings" panose="05000000000000000000" pitchFamily="2" charset="2"/>
              <a:buChar char="Ø"/>
            </a:pPr>
            <a:r>
              <a:rPr lang="en-US" sz="3200" dirty="0" smtClean="0">
                <a:latin typeface="Calibri" panose="020F0502020204030204" pitchFamily="34" charset="0"/>
                <a:ea typeface="Calibri" panose="020F0502020204030204" pitchFamily="34" charset="0"/>
                <a:cs typeface="Calibri" panose="020F0502020204030204" pitchFamily="34" charset="0"/>
              </a:rPr>
              <a:t>Can be use through </a:t>
            </a:r>
            <a:r>
              <a:rPr lang="en-US" sz="3200" dirty="0" err="1" smtClean="0">
                <a:latin typeface="Calibri" panose="020F0502020204030204" pitchFamily="34" charset="0"/>
                <a:ea typeface="Calibri" panose="020F0502020204030204" pitchFamily="34" charset="0"/>
                <a:cs typeface="Calibri" panose="020F0502020204030204" pitchFamily="34" charset="0"/>
              </a:rPr>
              <a:t>Wifi</a:t>
            </a:r>
            <a:r>
              <a:rPr lang="en-US" sz="3200" dirty="0" smtClean="0">
                <a:latin typeface="Calibri" panose="020F0502020204030204" pitchFamily="34" charset="0"/>
                <a:ea typeface="Calibri" panose="020F0502020204030204" pitchFamily="34" charset="0"/>
                <a:cs typeface="Calibri" panose="020F0502020204030204" pitchFamily="34" charset="0"/>
              </a:rPr>
              <a:t> and Bluetooth</a:t>
            </a:r>
          </a:p>
          <a:p>
            <a:pPr>
              <a:buClr>
                <a:schemeClr val="tx1"/>
              </a:buClr>
              <a:buFont typeface="Wingdings" panose="05000000000000000000" pitchFamily="2" charset="2"/>
              <a:buChar char="Ø"/>
            </a:pPr>
            <a:r>
              <a:rPr lang="en-US" sz="3200" dirty="0" smtClean="0">
                <a:latin typeface="Calibri" panose="020F0502020204030204" pitchFamily="34" charset="0"/>
                <a:ea typeface="Calibri" panose="020F0502020204030204" pitchFamily="34" charset="0"/>
                <a:cs typeface="Calibri" panose="020F0502020204030204" pitchFamily="34" charset="0"/>
              </a:rPr>
              <a:t>Alerts Patients</a:t>
            </a:r>
          </a:p>
          <a:p>
            <a:pPr>
              <a:buClr>
                <a:schemeClr val="tx1"/>
              </a:buClr>
              <a:buFont typeface="Wingdings" panose="05000000000000000000" pitchFamily="2" charset="2"/>
              <a:buChar char="Ø"/>
            </a:pPr>
            <a:r>
              <a:rPr lang="en-US" sz="3200" dirty="0" smtClean="0">
                <a:latin typeface="Calibri" panose="020F0502020204030204" pitchFamily="34" charset="0"/>
                <a:ea typeface="Calibri" panose="020F0502020204030204" pitchFamily="34" charset="0"/>
                <a:cs typeface="Calibri" panose="020F0502020204030204" pitchFamily="34" charset="0"/>
              </a:rPr>
              <a:t>Effortless Functions</a:t>
            </a:r>
          </a:p>
          <a:p>
            <a:pPr>
              <a:buClr>
                <a:schemeClr val="tx1"/>
              </a:buClr>
              <a:buFont typeface="Wingdings" panose="05000000000000000000" pitchFamily="2" charset="2"/>
              <a:buChar char="Ø"/>
            </a:pPr>
            <a:r>
              <a:rPr lang="en-US" sz="3200" dirty="0" smtClean="0">
                <a:latin typeface="Calibri" panose="020F0502020204030204" pitchFamily="34" charset="0"/>
                <a:ea typeface="Calibri" panose="020F0502020204030204" pitchFamily="34" charset="0"/>
                <a:cs typeface="Calibri" panose="020F0502020204030204" pitchFamily="34" charset="0"/>
              </a:rPr>
              <a:t>Automatic</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spTree>
    <p:extLst>
      <p:ext uri="{BB962C8B-B14F-4D97-AF65-F5344CB8AC3E}">
        <p14:creationId xmlns:p14="http://schemas.microsoft.com/office/powerpoint/2010/main" val="3402736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646331"/>
          </a:xfrm>
        </p:spPr>
        <p:txBody>
          <a:bodyPr/>
          <a:lstStyle/>
          <a:p>
            <a:r>
              <a:rPr lang="en-US" sz="4000" dirty="0" smtClean="0">
                <a:latin typeface="Calibri" panose="020F0502020204030204" pitchFamily="34" charset="0"/>
                <a:ea typeface="Calibri" panose="020F0502020204030204" pitchFamily="34" charset="0"/>
                <a:cs typeface="Calibri" panose="020F0502020204030204" pitchFamily="34" charset="0"/>
              </a:rPr>
              <a:t>CONCLUSION</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p:txBody>
          <a:bodyPr>
            <a:normAutofit/>
          </a:bodyPr>
          <a:lstStyle/>
          <a:p>
            <a:pPr>
              <a:buClr>
                <a:schemeClr val="tx1"/>
              </a:buClr>
              <a:buFont typeface="Wingdings" panose="05000000000000000000" pitchFamily="2" charset="2"/>
              <a:buChar char="Ø"/>
            </a:pPr>
            <a:r>
              <a:rPr lang="en-US" sz="3200" dirty="0" smtClean="0">
                <a:latin typeface="Calibri" panose="020F0502020204030204" pitchFamily="34" charset="0"/>
                <a:ea typeface="Calibri" panose="020F0502020204030204" pitchFamily="34" charset="0"/>
                <a:cs typeface="Calibri" panose="020F0502020204030204" pitchFamily="34" charset="0"/>
              </a:rPr>
              <a:t>The Medicine reminder will be very helpful to many Patients. </a:t>
            </a:r>
          </a:p>
          <a:p>
            <a:pPr>
              <a:buClr>
                <a:schemeClr val="tx1"/>
              </a:buClr>
              <a:buFont typeface="Wingdings" panose="05000000000000000000" pitchFamily="2" charset="2"/>
              <a:buChar char="Ø"/>
            </a:pPr>
            <a:r>
              <a:rPr lang="en-US" sz="3200" dirty="0" smtClean="0">
                <a:latin typeface="Calibri" panose="020F0502020204030204" pitchFamily="34" charset="0"/>
                <a:ea typeface="Calibri" panose="020F0502020204030204" pitchFamily="34" charset="0"/>
                <a:cs typeface="Calibri" panose="020F0502020204030204" pitchFamily="34" charset="0"/>
              </a:rPr>
              <a:t>It can help to take proper medicine at proper time.</a:t>
            </a:r>
          </a:p>
          <a:p>
            <a:pPr>
              <a:buClr>
                <a:schemeClr val="tx1"/>
              </a:buClr>
              <a:buFont typeface="Wingdings" panose="05000000000000000000" pitchFamily="2" charset="2"/>
              <a:buChar char="Ø"/>
            </a:pPr>
            <a:r>
              <a:rPr lang="en-US" sz="3200" dirty="0" smtClean="0">
                <a:latin typeface="Calibri" panose="020F0502020204030204" pitchFamily="34" charset="0"/>
                <a:ea typeface="Calibri" panose="020F0502020204030204" pitchFamily="34" charset="0"/>
                <a:cs typeface="Calibri" panose="020F0502020204030204" pitchFamily="34" charset="0"/>
              </a:rPr>
              <a:t>The cost of the production is low as compare to the other problem solution.</a:t>
            </a:r>
          </a:p>
          <a:p>
            <a:pPr>
              <a:buClr>
                <a:schemeClr val="tx1"/>
              </a:buClr>
              <a:buFont typeface="Wingdings" panose="05000000000000000000" pitchFamily="2" charset="2"/>
              <a:buChar char="Ø"/>
            </a:pPr>
            <a:r>
              <a:rPr lang="en-US" sz="3200" dirty="0" smtClean="0">
                <a:latin typeface="Calibri" panose="020F0502020204030204" pitchFamily="34" charset="0"/>
                <a:ea typeface="Calibri" panose="020F0502020204030204" pitchFamily="34" charset="0"/>
                <a:cs typeface="Calibri" panose="020F0502020204030204" pitchFamily="34" charset="0"/>
              </a:rPr>
              <a:t>The helps the guardian about the Patient if the Medicine is taken or not.</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spTree>
    <p:extLst>
      <p:ext uri="{BB962C8B-B14F-4D97-AF65-F5344CB8AC3E}">
        <p14:creationId xmlns:p14="http://schemas.microsoft.com/office/powerpoint/2010/main" val="1024938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5523479" y="3489384"/>
            <a:ext cx="5647728" cy="2695755"/>
          </a:xfrm>
        </p:spPr>
        <p:txBody>
          <a:bodyPr/>
          <a:lstStyle/>
          <a:p>
            <a:r>
              <a:rPr lang="en-US" sz="8000" i="1" dirty="0">
                <a:solidFill>
                  <a:schemeClr val="tx1">
                    <a:lumMod val="95000"/>
                  </a:schemeClr>
                </a:solidFill>
                <a:latin typeface="Algerian" panose="04020705040A02060702" pitchFamily="82" charset="0"/>
              </a:rPr>
              <a:t>Thank You </a:t>
            </a:r>
            <a:endParaRPr lang="en-GB" sz="8000" i="1" dirty="0">
              <a:solidFill>
                <a:schemeClr val="tx1">
                  <a:lumMod val="95000"/>
                </a:schemeClr>
              </a:solidFill>
              <a:latin typeface="Algerian" panose="04020705040A02060702" pitchFamily="82" charset="0"/>
            </a:endParaRPr>
          </a:p>
        </p:txBody>
      </p:sp>
    </p:spTree>
    <p:extLst>
      <p:ext uri="{BB962C8B-B14F-4D97-AF65-F5344CB8AC3E}">
        <p14:creationId xmlns:p14="http://schemas.microsoft.com/office/powerpoint/2010/main" val="4406968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342646" y="607742"/>
            <a:ext cx="7781544" cy="85905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PROJECT MEMBERS</a:t>
            </a:r>
            <a:endParaRPr lang="en-US" dirty="0"/>
          </a:p>
        </p:txBody>
      </p:sp>
      <p:sp>
        <p:nvSpPr>
          <p:cNvPr id="5" name="Text Placeholder 4">
            <a:extLst>
              <a:ext uri="{FF2B5EF4-FFF2-40B4-BE49-F238E27FC236}">
                <a16:creationId xmlns:a16="http://schemas.microsoft.com/office/drawing/2014/main" xmlns="" id="{DCDDBE65-9AB1-4989-AF86-726591A6A128}"/>
              </a:ext>
            </a:extLst>
          </p:cNvPr>
          <p:cNvSpPr>
            <a:spLocks noGrp="1"/>
          </p:cNvSpPr>
          <p:nvPr>
            <p:ph type="body" idx="1"/>
          </p:nvPr>
        </p:nvSpPr>
        <p:spPr>
          <a:xfrm>
            <a:off x="-170311" y="1796283"/>
            <a:ext cx="9436973" cy="4701354"/>
          </a:xfrm>
        </p:spPr>
        <p:txBody>
          <a:bodyPr>
            <a:normAutofit/>
          </a:bodyPr>
          <a:lstStyle/>
          <a:p>
            <a:pPr marL="720000" indent="-457200">
              <a:spcAft>
                <a:spcPts val="700"/>
              </a:spcAft>
              <a:buClr>
                <a:schemeClr val="tx1"/>
              </a:buClr>
              <a:buFont typeface="Wingdings" panose="05000000000000000000" pitchFamily="2" charset="2"/>
              <a:buChar char="Ø"/>
            </a:pPr>
            <a:r>
              <a:rPr lang="en-US" sz="3200" spc="-150" dirty="0" err="1">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Arshdeep</a:t>
            </a:r>
            <a:r>
              <a:rPr lang="en-US" sz="3200" spc="-150"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 Singh</a:t>
            </a:r>
          </a:p>
          <a:p>
            <a:pPr marL="720000" indent="-457200">
              <a:buClr>
                <a:schemeClr val="tx1"/>
              </a:buClr>
              <a:buFont typeface="Wingdings" panose="05000000000000000000" pitchFamily="2" charset="2"/>
              <a:buChar char="Ø"/>
            </a:pPr>
            <a:r>
              <a:rPr lang="en-US" sz="3200" spc="-150" dirty="0" err="1">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Dignag</a:t>
            </a:r>
            <a:r>
              <a:rPr lang="en-US" sz="3200" spc="-150"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US" sz="3200" spc="-150" dirty="0" err="1">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Pakhare</a:t>
            </a:r>
            <a:endParaRPr lang="en-US" sz="3200" spc="-150"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endParaRPr>
          </a:p>
          <a:p>
            <a:pPr marL="720000" indent="-457200">
              <a:buClr>
                <a:schemeClr val="tx1"/>
              </a:buClr>
              <a:buFont typeface="Wingdings" panose="05000000000000000000" pitchFamily="2" charset="2"/>
              <a:buChar char="Ø"/>
            </a:pPr>
            <a:r>
              <a:rPr lang="en-US" sz="3200" spc="-150" dirty="0" err="1">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Tanushree</a:t>
            </a:r>
            <a:r>
              <a:rPr lang="en-US" sz="3200" spc="-150"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US" sz="3200" spc="-150" dirty="0" err="1">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Suradkar</a:t>
            </a:r>
            <a:endParaRPr lang="en-US" sz="3200" spc="-150"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endParaRPr>
          </a:p>
          <a:p>
            <a:pPr marL="720000" indent="-457200">
              <a:buClr>
                <a:schemeClr val="tx1"/>
              </a:buClr>
              <a:buFont typeface="Wingdings" panose="05000000000000000000" pitchFamily="2" charset="2"/>
              <a:buChar char="Ø"/>
            </a:pPr>
            <a:r>
              <a:rPr lang="en-US" sz="3200" spc="-150" dirty="0" err="1">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Umair</a:t>
            </a:r>
            <a:r>
              <a:rPr lang="en-US" sz="3200" spc="-150"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 Khan</a:t>
            </a:r>
          </a:p>
          <a:p>
            <a:pPr marL="720000" indent="-457200">
              <a:buClr>
                <a:schemeClr val="tx1"/>
              </a:buClr>
              <a:buFont typeface="Wingdings" panose="05000000000000000000" pitchFamily="2" charset="2"/>
              <a:buChar char="Ø"/>
            </a:pPr>
            <a:r>
              <a:rPr lang="en-US" sz="3200" spc="-150" dirty="0" err="1">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Furqan</a:t>
            </a:r>
            <a:r>
              <a:rPr lang="en-US" sz="3200" spc="-150"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US" sz="3200" spc="-150" dirty="0" err="1" smtClean="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Kazi</a:t>
            </a:r>
            <a:endParaRPr lang="en-US" sz="3200" spc="-150" dirty="0" smtClean="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endParaRPr>
          </a:p>
          <a:p>
            <a:pPr marL="720000" indent="-457200">
              <a:buClr>
                <a:schemeClr val="tx1"/>
              </a:buClr>
              <a:buFont typeface="Wingdings" panose="05000000000000000000" pitchFamily="2" charset="2"/>
              <a:buChar char="Ø"/>
            </a:pPr>
            <a:endParaRPr lang="en-US" sz="3200" spc="0"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11214100" cy="1015663"/>
          </a:xfrm>
        </p:spPr>
        <p:txBody>
          <a:bodyPr/>
          <a:lstStyle/>
          <a:p>
            <a:r>
              <a:rPr lang="en-US" sz="6000" u="sng" spc="-150" dirty="0" smtClean="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CONTENTS</a:t>
            </a:r>
            <a:r>
              <a:rPr lang="en-US" sz="6000" spc="-150" dirty="0" smtClean="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 : -</a:t>
            </a:r>
            <a:endParaRPr lang="en-US" sz="4800" spc="-150"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500" y="1625385"/>
            <a:ext cx="7785100" cy="4976137"/>
          </a:xfrm>
        </p:spPr>
        <p:txBody>
          <a:bodyPr/>
          <a:lstStyle/>
          <a:p>
            <a:pPr>
              <a:spcBef>
                <a:spcPts val="200"/>
              </a:spcBef>
              <a:spcAft>
                <a:spcPts val="200"/>
              </a:spcAft>
              <a:buClr>
                <a:schemeClr val="tx1"/>
              </a:buClr>
              <a:buFont typeface="Arial" panose="020B0604020202020204" pitchFamily="34" charset="0"/>
              <a:buChar char="•"/>
            </a:pPr>
            <a:r>
              <a:rPr lang="en-US" sz="3200" dirty="0" smtClean="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INTRODUCTION</a:t>
            </a:r>
          </a:p>
          <a:p>
            <a:pPr>
              <a:spcBef>
                <a:spcPts val="200"/>
              </a:spcBef>
              <a:spcAft>
                <a:spcPts val="200"/>
              </a:spcAft>
              <a:buClr>
                <a:schemeClr val="tx1"/>
              </a:buClr>
              <a:buFont typeface="Arial" panose="020B0604020202020204" pitchFamily="34" charset="0"/>
              <a:buChar char="•"/>
            </a:pPr>
            <a:r>
              <a:rPr lang="en-US" sz="3200" dirty="0" smtClean="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BLOCK DIAGRAM</a:t>
            </a:r>
          </a:p>
          <a:p>
            <a:pPr>
              <a:spcBef>
                <a:spcPts val="200"/>
              </a:spcBef>
              <a:spcAft>
                <a:spcPts val="200"/>
              </a:spcAft>
              <a:buClr>
                <a:schemeClr val="tx1"/>
              </a:buClr>
              <a:buFont typeface="Arial" panose="020B0604020202020204" pitchFamily="34" charset="0"/>
              <a:buChar char="•"/>
            </a:pPr>
            <a:r>
              <a:rPr lang="en-US" sz="3200" dirty="0" smtClean="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COMPONENTS </a:t>
            </a:r>
          </a:p>
          <a:p>
            <a:pPr>
              <a:spcBef>
                <a:spcPts val="200"/>
              </a:spcBef>
              <a:spcAft>
                <a:spcPts val="200"/>
              </a:spcAft>
              <a:buClr>
                <a:schemeClr val="tx1"/>
              </a:buClr>
              <a:buFont typeface="Arial" panose="020B0604020202020204" pitchFamily="34" charset="0"/>
              <a:buChar char="•"/>
            </a:pPr>
            <a:r>
              <a:rPr lang="en-US" sz="3200" dirty="0" smtClean="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CIRCUIT DIAGRAM</a:t>
            </a:r>
          </a:p>
          <a:p>
            <a:pPr>
              <a:spcBef>
                <a:spcPts val="200"/>
              </a:spcBef>
              <a:spcAft>
                <a:spcPts val="200"/>
              </a:spcAft>
              <a:buClr>
                <a:schemeClr val="tx1"/>
              </a:buClr>
              <a:buFont typeface="Arial" panose="020B0604020202020204" pitchFamily="34" charset="0"/>
              <a:buChar char="•"/>
            </a:pPr>
            <a:r>
              <a:rPr lang="en-US" sz="3200" dirty="0" smtClean="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WORKING </a:t>
            </a:r>
          </a:p>
          <a:p>
            <a:pPr>
              <a:spcBef>
                <a:spcPts val="200"/>
              </a:spcBef>
              <a:spcAft>
                <a:spcPts val="200"/>
              </a:spcAft>
              <a:buClr>
                <a:schemeClr val="tx1"/>
              </a:buClr>
              <a:buFont typeface="Arial" panose="020B0604020202020204" pitchFamily="34" charset="0"/>
              <a:buChar char="•"/>
            </a:pPr>
            <a:r>
              <a:rPr lang="en-US" sz="3200" dirty="0" smtClean="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APPLICATIONS</a:t>
            </a:r>
          </a:p>
          <a:p>
            <a:pPr>
              <a:spcBef>
                <a:spcPts val="200"/>
              </a:spcBef>
              <a:spcAft>
                <a:spcPts val="200"/>
              </a:spcAft>
              <a:buClr>
                <a:schemeClr val="tx1"/>
              </a:buClr>
              <a:buFont typeface="Arial" panose="020B0604020202020204" pitchFamily="34" charset="0"/>
              <a:buChar char="•"/>
            </a:pPr>
            <a:r>
              <a:rPr lang="en-US" sz="3200" dirty="0" smtClean="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ADVANTAGES</a:t>
            </a:r>
          </a:p>
          <a:p>
            <a:pPr>
              <a:spcBef>
                <a:spcPts val="200"/>
              </a:spcBef>
              <a:spcAft>
                <a:spcPts val="200"/>
              </a:spcAft>
              <a:buClr>
                <a:schemeClr val="tx1"/>
              </a:buClr>
              <a:buFont typeface="Arial" panose="020B0604020202020204" pitchFamily="34" charset="0"/>
              <a:buChar char="•"/>
            </a:pPr>
            <a:r>
              <a:rPr lang="en-US" sz="3200" dirty="0" smtClean="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CONCLUSIONS</a:t>
            </a:r>
            <a:endParaRPr lang="en-US" sz="3200"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4" name="Content Placeholder 3"/>
          <p:cNvSpPr>
            <a:spLocks noGrp="1"/>
          </p:cNvSpPr>
          <p:nvPr>
            <p:ph idx="1"/>
          </p:nvPr>
        </p:nvSpPr>
        <p:spPr>
          <a:xfrm>
            <a:off x="69011" y="1431985"/>
            <a:ext cx="11589589" cy="4744528"/>
          </a:xfrm>
        </p:spPr>
        <p:txBody>
          <a:bodyPr>
            <a:normAutofit/>
          </a:bodyPr>
          <a:lstStyle/>
          <a:p>
            <a:pPr>
              <a:lnSpc>
                <a:spcPct val="100000"/>
              </a:lnSpc>
              <a:buClr>
                <a:schemeClr val="tx1"/>
              </a:buClr>
              <a:buFont typeface="Wingdings" panose="05000000000000000000" pitchFamily="2" charset="2"/>
              <a:buChar char="Ø"/>
            </a:pPr>
            <a:r>
              <a:rPr lang="en-US" sz="2400" dirty="0" smtClean="0">
                <a:latin typeface="Calibri" panose="020F0502020204030204" pitchFamily="34" charset="0"/>
                <a:ea typeface="Calibri" panose="020F0502020204030204" pitchFamily="34" charset="0"/>
                <a:cs typeface="Calibri" panose="020F0502020204030204" pitchFamily="34" charset="0"/>
              </a:rPr>
              <a:t>Sometimes Patients forget to take medicine at the required time. They also forgets which medicine they have to take. It is impossible to keep tabs on the patient throughout the day. </a:t>
            </a:r>
          </a:p>
          <a:p>
            <a:pPr>
              <a:lnSpc>
                <a:spcPct val="100000"/>
              </a:lnSpc>
              <a:buClr>
                <a:schemeClr val="tx1"/>
              </a:buClr>
              <a:buFont typeface="Wingdings" panose="05000000000000000000" pitchFamily="2" charset="2"/>
              <a:buChar char="Ø"/>
            </a:pPr>
            <a:r>
              <a:rPr lang="en-US" sz="2400" dirty="0" smtClean="0">
                <a:latin typeface="Calibri" panose="020F0502020204030204" pitchFamily="34" charset="0"/>
                <a:ea typeface="Calibri" panose="020F0502020204030204" pitchFamily="34" charset="0"/>
                <a:cs typeface="Calibri" panose="020F0502020204030204" pitchFamily="34" charset="0"/>
              </a:rPr>
              <a:t>To overcome this problem we tried to designed a project based on Medicine Reminder. It can remind the patient about the medicine which should be taken on time. </a:t>
            </a:r>
          </a:p>
          <a:p>
            <a:pPr>
              <a:lnSpc>
                <a:spcPct val="100000"/>
              </a:lnSpc>
              <a:buClr>
                <a:schemeClr val="tx1"/>
              </a:buClr>
              <a:buFont typeface="Wingdings" panose="05000000000000000000" pitchFamily="2" charset="2"/>
              <a:buChar char="Ø"/>
            </a:pPr>
            <a:r>
              <a:rPr lang="en-US" sz="2400" dirty="0" smtClean="0">
                <a:latin typeface="Calibri" panose="020F0502020204030204" pitchFamily="34" charset="0"/>
                <a:ea typeface="Calibri" panose="020F0502020204030204" pitchFamily="34" charset="0"/>
                <a:cs typeface="Calibri" panose="020F0502020204030204" pitchFamily="34" charset="0"/>
              </a:rPr>
              <a:t>This system consist of </a:t>
            </a:r>
            <a:r>
              <a:rPr lang="en-US" sz="2400" dirty="0" err="1" smtClean="0">
                <a:latin typeface="Calibri" panose="020F0502020204030204" pitchFamily="34" charset="0"/>
                <a:ea typeface="Calibri" panose="020F0502020204030204" pitchFamily="34" charset="0"/>
                <a:cs typeface="Calibri" panose="020F0502020204030204" pitchFamily="34" charset="0"/>
              </a:rPr>
              <a:t>Arduino</a:t>
            </a:r>
            <a:r>
              <a:rPr lang="en-US" sz="2400" dirty="0" smtClean="0">
                <a:latin typeface="Calibri" panose="020F0502020204030204" pitchFamily="34" charset="0"/>
                <a:ea typeface="Calibri" panose="020F0502020204030204" pitchFamily="34" charset="0"/>
                <a:cs typeface="Calibri" panose="020F0502020204030204" pitchFamily="34" charset="0"/>
              </a:rPr>
              <a:t>, GSM Module, RTC Module, etc.</a:t>
            </a:r>
          </a:p>
          <a:p>
            <a:pPr>
              <a:lnSpc>
                <a:spcPct val="100000"/>
              </a:lnSpc>
              <a:spcAft>
                <a:spcPts val="600"/>
              </a:spcAft>
              <a:buClr>
                <a:schemeClr val="tx1"/>
              </a:buClr>
              <a:buFont typeface="Wingdings" panose="05000000000000000000" pitchFamily="2" charset="2"/>
              <a:buChar char="Ø"/>
            </a:pPr>
            <a:r>
              <a:rPr lang="en-US" sz="2400" dirty="0" smtClean="0">
                <a:latin typeface="Calibri" panose="020F0502020204030204" pitchFamily="34" charset="0"/>
                <a:ea typeface="Calibri" panose="020F0502020204030204" pitchFamily="34" charset="0"/>
                <a:cs typeface="Calibri" panose="020F0502020204030204" pitchFamily="34" charset="0"/>
              </a:rPr>
              <a:t>This system is driven by an program that inputs is Predefined parameters. The Process is built into the embedded program to initiate the alert through an Audio Alarm.</a:t>
            </a:r>
          </a:p>
          <a:p>
            <a:pPr>
              <a:lnSpc>
                <a:spcPct val="100000"/>
              </a:lnSpc>
              <a:buClr>
                <a:schemeClr val="tx1"/>
              </a:buClr>
              <a:buFont typeface="Wingdings" panose="05000000000000000000" pitchFamily="2" charset="2"/>
              <a:buChar char="Ø"/>
            </a:pPr>
            <a:r>
              <a:rPr lang="en-US" sz="2400" dirty="0" smtClean="0">
                <a:latin typeface="Calibri" panose="020F0502020204030204" pitchFamily="34" charset="0"/>
                <a:ea typeface="Calibri" panose="020F0502020204030204" pitchFamily="34" charset="0"/>
                <a:cs typeface="Calibri" panose="020F0502020204030204" pitchFamily="34" charset="0"/>
              </a:rPr>
              <a:t>Not Only does it have an Alarm system but also indicates when the medicine is not taken at the reminded time. </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4</a:t>
            </a:fld>
            <a:endParaRPr lang="en-US" noProof="0" dirty="0"/>
          </a:p>
        </p:txBody>
      </p:sp>
    </p:spTree>
    <p:extLst>
      <p:ext uri="{BB962C8B-B14F-4D97-AF65-F5344CB8AC3E}">
        <p14:creationId xmlns:p14="http://schemas.microsoft.com/office/powerpoint/2010/main" val="1454801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pc="-150" dirty="0" smtClean="0">
                <a:latin typeface="Calibri" panose="020F0502020204030204" pitchFamily="34" charset="0"/>
                <a:ea typeface="Calibri" panose="020F0502020204030204" pitchFamily="34" charset="0"/>
                <a:cs typeface="Calibri" panose="020F0502020204030204" pitchFamily="34" charset="0"/>
              </a:rPr>
              <a:t>BLOCK DIAGRAM</a:t>
            </a:r>
            <a:endParaRPr lang="en-IN" sz="2800" spc="-150" dirty="0">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2537" y="1627216"/>
            <a:ext cx="8032038" cy="4351338"/>
          </a:xfrm>
        </p:spPr>
      </p:pic>
      <p:sp>
        <p:nvSpPr>
          <p:cNvPr id="3" name="Slide Number Placeholder 2"/>
          <p:cNvSpPr>
            <a:spLocks noGrp="1"/>
          </p:cNvSpPr>
          <p:nvPr>
            <p:ph type="sldNum" sz="quarter" idx="12"/>
          </p:nvPr>
        </p:nvSpPr>
        <p:spPr/>
        <p:txBody>
          <a:bodyPr/>
          <a:lstStyle/>
          <a:p>
            <a:fld id="{C263D6C4-4840-40CC-AC84-17E24B3B7BDE}" type="slidenum">
              <a:rPr lang="en-US" noProof="0" smtClean="0"/>
              <a:pPr/>
              <a:t>5</a:t>
            </a:fld>
            <a:endParaRPr lang="en-US" noProof="0" dirty="0"/>
          </a:p>
        </p:txBody>
      </p:sp>
    </p:spTree>
    <p:extLst>
      <p:ext uri="{BB962C8B-B14F-4D97-AF65-F5344CB8AC3E}">
        <p14:creationId xmlns:p14="http://schemas.microsoft.com/office/powerpoint/2010/main" val="2840307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646331"/>
          </a:xfrm>
        </p:spPr>
        <p:txBody>
          <a:bodyPr/>
          <a:lstStyle/>
          <a:p>
            <a:r>
              <a:rPr lang="en-US" sz="4000" dirty="0" smtClean="0">
                <a:latin typeface="Calibri" panose="020F0502020204030204" pitchFamily="34" charset="0"/>
                <a:ea typeface="Calibri" panose="020F0502020204030204" pitchFamily="34" charset="0"/>
                <a:cs typeface="Calibri" panose="020F0502020204030204" pitchFamily="34" charset="0"/>
              </a:rPr>
              <a:t>CIRCUIT DIAGRAM</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r="757" b="4990"/>
          <a:stretch/>
        </p:blipFill>
        <p:spPr>
          <a:xfrm>
            <a:off x="2078966" y="1576496"/>
            <a:ext cx="7142671" cy="4444742"/>
          </a:xfrm>
        </p:spPr>
      </p:pic>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spTree>
    <p:extLst>
      <p:ext uri="{BB962C8B-B14F-4D97-AF65-F5344CB8AC3E}">
        <p14:creationId xmlns:p14="http://schemas.microsoft.com/office/powerpoint/2010/main" val="1988127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646331"/>
          </a:xfrm>
        </p:spPr>
        <p:txBody>
          <a:bodyPr/>
          <a:lstStyle/>
          <a:p>
            <a:r>
              <a:rPr lang="en-US" sz="4000" dirty="0" smtClean="0">
                <a:latin typeface="Calibri" panose="020F0502020204030204" pitchFamily="34" charset="0"/>
                <a:ea typeface="Calibri" panose="020F0502020204030204" pitchFamily="34" charset="0"/>
                <a:cs typeface="Calibri" panose="020F0502020204030204" pitchFamily="34" charset="0"/>
              </a:rPr>
              <a:t>WORKING</a:t>
            </a:r>
            <a:endParaRPr lang="en-IN" sz="4000"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a:xfrm>
            <a:off x="36965" y="1431985"/>
            <a:ext cx="11215235" cy="4762231"/>
          </a:xfrm>
        </p:spPr>
        <p:txBody>
          <a:bodyPr>
            <a:noAutofit/>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The Pill Reminder Alarm is powered using 5V supply. When it first boots up, The LCD screen is set to cycle in three screens. The 1st screen shows massage as “Stay Healthy, Get Well Soon”. The second screen is a help screen which tells to press select push button to select any one time-slot to remind (once/twice/thrice in a day). We have divided time slots into three modes. Mode 1 selects to take medicine once/day at 8am when user presses 1st push button. Mode 2 selects to take medicine twice/day at 8am and 8pm when user presses 2nd push button. Mode 3 selects to take medicine thrice/day at 8am, 2pm and 8pm if user presses 3rd push button. We can also add a feature to snooze the buzzer for 10 minutes (not included in this project). When user selects desired slots by pressing push buttons, the user input is recorded and the time is taken from RTC. When time is matched with selected time slot then the buzzer starts buzzing. User can stop the buzzer by pressing STOP button. The same process continues for the next slot </a:t>
            </a:r>
            <a:r>
              <a:rPr lang="en-US" sz="2400" dirty="0" smtClean="0">
                <a:latin typeface="Calibri" panose="020F0502020204030204" pitchFamily="34" charset="0"/>
                <a:ea typeface="Calibri" panose="020F0502020204030204" pitchFamily="34" charset="0"/>
                <a:cs typeface="Calibri" panose="020F0502020204030204" pitchFamily="34" charset="0"/>
              </a:rPr>
              <a:t>reminder.</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spTree>
    <p:extLst>
      <p:ext uri="{BB962C8B-B14F-4D97-AF65-F5344CB8AC3E}">
        <p14:creationId xmlns:p14="http://schemas.microsoft.com/office/powerpoint/2010/main" val="143969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590931"/>
          </a:xfrm>
        </p:spPr>
        <p:txBody>
          <a:bodyPr/>
          <a:lstStyle/>
          <a:p>
            <a:r>
              <a:rPr lang="en-US" sz="3600" dirty="0" smtClean="0">
                <a:latin typeface="Calibri" panose="020F0502020204030204" pitchFamily="34" charset="0"/>
                <a:ea typeface="Calibri" panose="020F0502020204030204" pitchFamily="34" charset="0"/>
                <a:cs typeface="Calibri" panose="020F0502020204030204" pitchFamily="34" charset="0"/>
              </a:rPr>
              <a:t>COMPONENTS</a:t>
            </a:r>
            <a:r>
              <a:rPr lang="en-US" dirty="0" smtClean="0"/>
              <a:t>	</a:t>
            </a:r>
            <a:endParaRPr lang="en-IN" dirty="0"/>
          </a:p>
        </p:txBody>
      </p:sp>
      <p:sp>
        <p:nvSpPr>
          <p:cNvPr id="4" name="Content Placeholder 3"/>
          <p:cNvSpPr>
            <a:spLocks noGrp="1"/>
          </p:cNvSpPr>
          <p:nvPr>
            <p:ph idx="1"/>
          </p:nvPr>
        </p:nvSpPr>
        <p:spPr>
          <a:xfrm>
            <a:off x="305343" y="1381051"/>
            <a:ext cx="11215235" cy="4786835"/>
          </a:xfrm>
        </p:spPr>
        <p:txBody>
          <a:bodyPr>
            <a:noAutofit/>
          </a:bodyPr>
          <a:lstStyle/>
          <a:p>
            <a:pPr>
              <a:buClr>
                <a:schemeClr val="tx1"/>
              </a:buClr>
              <a:buFont typeface="Wingdings" panose="05000000000000000000" pitchFamily="2" charset="2"/>
              <a:buChar char="Ø"/>
            </a:pPr>
            <a:r>
              <a:rPr lang="en-US" sz="2400" spc="-150" dirty="0" err="1" smtClean="0">
                <a:latin typeface="Calibri" panose="020F0502020204030204" pitchFamily="34" charset="0"/>
                <a:ea typeface="Calibri" panose="020F0502020204030204" pitchFamily="34" charset="0"/>
                <a:cs typeface="Calibri" panose="020F0502020204030204" pitchFamily="34" charset="0"/>
              </a:rPr>
              <a:t>Arduino</a:t>
            </a:r>
            <a:r>
              <a:rPr lang="en-US" sz="2400" spc="-150" dirty="0" smtClean="0">
                <a:latin typeface="Calibri" panose="020F0502020204030204" pitchFamily="34" charset="0"/>
                <a:ea typeface="Calibri" panose="020F0502020204030204" pitchFamily="34" charset="0"/>
                <a:cs typeface="Calibri" panose="020F0502020204030204" pitchFamily="34" charset="0"/>
              </a:rPr>
              <a:t> UNO </a:t>
            </a:r>
          </a:p>
          <a:p>
            <a:pPr>
              <a:buClr>
                <a:schemeClr val="tx1"/>
              </a:buClr>
              <a:buFont typeface="Wingdings" panose="05000000000000000000" pitchFamily="2" charset="2"/>
              <a:buChar char="Ø"/>
            </a:pPr>
            <a:r>
              <a:rPr lang="en-US" sz="2400" spc="-150" dirty="0" smtClean="0">
                <a:latin typeface="Calibri" panose="020F0502020204030204" pitchFamily="34" charset="0"/>
                <a:ea typeface="Calibri" panose="020F0502020204030204" pitchFamily="34" charset="0"/>
                <a:cs typeface="Calibri" panose="020F0502020204030204" pitchFamily="34" charset="0"/>
              </a:rPr>
              <a:t>RTC DS3231 Module</a:t>
            </a:r>
          </a:p>
          <a:p>
            <a:pPr>
              <a:buClr>
                <a:schemeClr val="tx1"/>
              </a:buClr>
              <a:buFont typeface="Wingdings" panose="05000000000000000000" pitchFamily="2" charset="2"/>
              <a:buChar char="Ø"/>
            </a:pPr>
            <a:r>
              <a:rPr lang="en-US" sz="2400" spc="-150" dirty="0" smtClean="0">
                <a:latin typeface="Calibri" panose="020F0502020204030204" pitchFamily="34" charset="0"/>
                <a:ea typeface="Calibri" panose="020F0502020204030204" pitchFamily="34" charset="0"/>
                <a:cs typeface="Calibri" panose="020F0502020204030204" pitchFamily="34" charset="0"/>
              </a:rPr>
              <a:t>16x2 LCD Display</a:t>
            </a:r>
          </a:p>
          <a:p>
            <a:pPr>
              <a:buClr>
                <a:schemeClr val="tx1"/>
              </a:buClr>
              <a:buFont typeface="Wingdings" panose="05000000000000000000" pitchFamily="2" charset="2"/>
              <a:buChar char="Ø"/>
            </a:pPr>
            <a:r>
              <a:rPr lang="en-US" sz="2400" spc="-150" dirty="0" smtClean="0">
                <a:latin typeface="Calibri" panose="020F0502020204030204" pitchFamily="34" charset="0"/>
                <a:ea typeface="Calibri" panose="020F0502020204030204" pitchFamily="34" charset="0"/>
                <a:cs typeface="Calibri" panose="020F0502020204030204" pitchFamily="34" charset="0"/>
              </a:rPr>
              <a:t>Buzzer</a:t>
            </a:r>
          </a:p>
          <a:p>
            <a:pPr>
              <a:buClr>
                <a:schemeClr val="tx1"/>
              </a:buClr>
              <a:buFont typeface="Wingdings" panose="05000000000000000000" pitchFamily="2" charset="2"/>
              <a:buChar char="Ø"/>
            </a:pPr>
            <a:r>
              <a:rPr lang="en-US" sz="2400" spc="-150" dirty="0" smtClean="0">
                <a:latin typeface="Calibri" panose="020F0502020204030204" pitchFamily="34" charset="0"/>
                <a:ea typeface="Calibri" panose="020F0502020204030204" pitchFamily="34" charset="0"/>
                <a:cs typeface="Calibri" panose="020F0502020204030204" pitchFamily="34" charset="0"/>
              </a:rPr>
              <a:t>LED</a:t>
            </a:r>
          </a:p>
          <a:p>
            <a:pPr>
              <a:buClr>
                <a:schemeClr val="tx1"/>
              </a:buClr>
              <a:buFont typeface="Wingdings" panose="05000000000000000000" pitchFamily="2" charset="2"/>
              <a:buChar char="Ø"/>
            </a:pPr>
            <a:r>
              <a:rPr lang="en-US" sz="2400" spc="-150" dirty="0" smtClean="0">
                <a:latin typeface="Calibri" panose="020F0502020204030204" pitchFamily="34" charset="0"/>
                <a:ea typeface="Calibri" panose="020F0502020204030204" pitchFamily="34" charset="0"/>
                <a:cs typeface="Calibri" panose="020F0502020204030204" pitchFamily="34" charset="0"/>
              </a:rPr>
              <a:t>Breadboard</a:t>
            </a:r>
          </a:p>
          <a:p>
            <a:pPr>
              <a:buClr>
                <a:schemeClr val="tx1"/>
              </a:buClr>
              <a:buFont typeface="Wingdings" panose="05000000000000000000" pitchFamily="2" charset="2"/>
              <a:buChar char="Ø"/>
            </a:pPr>
            <a:r>
              <a:rPr lang="en-US" sz="2400" spc="-150" dirty="0" smtClean="0">
                <a:latin typeface="Calibri" panose="020F0502020204030204" pitchFamily="34" charset="0"/>
                <a:ea typeface="Calibri" panose="020F0502020204030204" pitchFamily="34" charset="0"/>
                <a:cs typeface="Calibri" panose="020F0502020204030204" pitchFamily="34" charset="0"/>
              </a:rPr>
              <a:t>Push Button</a:t>
            </a:r>
          </a:p>
          <a:p>
            <a:pPr>
              <a:buClr>
                <a:schemeClr val="tx1"/>
              </a:buClr>
              <a:buFont typeface="Wingdings" panose="05000000000000000000" pitchFamily="2" charset="2"/>
              <a:buChar char="Ø"/>
            </a:pPr>
            <a:r>
              <a:rPr lang="en-US" sz="2400" spc="-150" dirty="0" smtClean="0">
                <a:latin typeface="Calibri" panose="020F0502020204030204" pitchFamily="34" charset="0"/>
                <a:ea typeface="Calibri" panose="020F0502020204030204" pitchFamily="34" charset="0"/>
                <a:cs typeface="Calibri" panose="020F0502020204030204" pitchFamily="34" charset="0"/>
              </a:rPr>
              <a:t>10k Potentiometer</a:t>
            </a:r>
          </a:p>
          <a:p>
            <a:pPr>
              <a:buClr>
                <a:schemeClr val="tx1"/>
              </a:buClr>
              <a:buFont typeface="Wingdings" panose="05000000000000000000" pitchFamily="2" charset="2"/>
              <a:buChar char="Ø"/>
            </a:pPr>
            <a:r>
              <a:rPr lang="en-US" sz="2400" spc="-150" dirty="0" smtClean="0">
                <a:latin typeface="Calibri" panose="020F0502020204030204" pitchFamily="34" charset="0"/>
                <a:ea typeface="Calibri" panose="020F0502020204030204" pitchFamily="34" charset="0"/>
                <a:cs typeface="Calibri" panose="020F0502020204030204" pitchFamily="34" charset="0"/>
              </a:rPr>
              <a:t>10k, 1k Resistors</a:t>
            </a:r>
          </a:p>
          <a:p>
            <a:pPr>
              <a:buClr>
                <a:schemeClr val="tx1"/>
              </a:buClr>
              <a:buFont typeface="Wingdings" panose="05000000000000000000" pitchFamily="2" charset="2"/>
              <a:buChar char="Ø"/>
            </a:pPr>
            <a:r>
              <a:rPr lang="en-US" sz="2400" spc="-150" dirty="0" smtClean="0">
                <a:latin typeface="Calibri" panose="020F0502020204030204" pitchFamily="34" charset="0"/>
                <a:ea typeface="Calibri" panose="020F0502020204030204" pitchFamily="34" charset="0"/>
                <a:cs typeface="Calibri" panose="020F0502020204030204" pitchFamily="34" charset="0"/>
              </a:rPr>
              <a:t>Jumper Wires</a:t>
            </a:r>
            <a:endParaRPr lang="en-IN" sz="2400" spc="-15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spTree>
    <p:extLst>
      <p:ext uri="{BB962C8B-B14F-4D97-AF65-F5344CB8AC3E}">
        <p14:creationId xmlns:p14="http://schemas.microsoft.com/office/powerpoint/2010/main" val="3003557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sp>
        <p:nvSpPr>
          <p:cNvPr id="4" name="Content Placeholder 3"/>
          <p:cNvSpPr>
            <a:spLocks noGrp="1"/>
          </p:cNvSpPr>
          <p:nvPr>
            <p:ph idx="1"/>
          </p:nvPr>
        </p:nvSpPr>
        <p:spPr/>
        <p:txBody>
          <a:bodyPr>
            <a:noAutofit/>
          </a:bodyPr>
          <a:lstStyle/>
          <a:p>
            <a:pPr>
              <a:lnSpc>
                <a:spcPct val="150000"/>
              </a:lnSpc>
              <a:buClr>
                <a:schemeClr val="tx1"/>
              </a:buClr>
              <a:buFont typeface="Wingdings" panose="05000000000000000000" pitchFamily="2" charset="2"/>
              <a:buChar char="Ø"/>
            </a:pPr>
            <a:r>
              <a:rPr lang="en-US" sz="3200" dirty="0" smtClean="0">
                <a:latin typeface="Calibri" panose="020F0502020204030204" pitchFamily="34" charset="0"/>
                <a:ea typeface="Calibri" panose="020F0502020204030204" pitchFamily="34" charset="0"/>
                <a:cs typeface="Calibri" panose="020F0502020204030204" pitchFamily="34" charset="0"/>
              </a:rPr>
              <a:t>Hospitals</a:t>
            </a:r>
          </a:p>
          <a:p>
            <a:pPr>
              <a:lnSpc>
                <a:spcPct val="150000"/>
              </a:lnSpc>
              <a:buClr>
                <a:schemeClr val="tx1"/>
              </a:buClr>
              <a:buFont typeface="Wingdings" panose="05000000000000000000" pitchFamily="2" charset="2"/>
              <a:buChar char="Ø"/>
            </a:pPr>
            <a:r>
              <a:rPr lang="en-US" sz="3200" dirty="0" smtClean="0">
                <a:latin typeface="Calibri" panose="020F0502020204030204" pitchFamily="34" charset="0"/>
                <a:ea typeface="Calibri" panose="020F0502020204030204" pitchFamily="34" charset="0"/>
                <a:cs typeface="Calibri" panose="020F0502020204030204" pitchFamily="34" charset="0"/>
              </a:rPr>
              <a:t>Old Age Homes</a:t>
            </a:r>
          </a:p>
          <a:p>
            <a:pPr>
              <a:lnSpc>
                <a:spcPct val="150000"/>
              </a:lnSpc>
              <a:buClr>
                <a:schemeClr val="tx1"/>
              </a:buClr>
              <a:buFont typeface="Wingdings" panose="05000000000000000000" pitchFamily="2" charset="2"/>
              <a:buChar char="Ø"/>
            </a:pPr>
            <a:r>
              <a:rPr lang="en-US" sz="3200" dirty="0" smtClean="0">
                <a:latin typeface="Calibri" panose="020F0502020204030204" pitchFamily="34" charset="0"/>
                <a:ea typeface="Calibri" panose="020F0502020204030204" pitchFamily="34" charset="0"/>
                <a:cs typeface="Calibri" panose="020F0502020204030204" pitchFamily="34" charset="0"/>
              </a:rPr>
              <a:t>Senior Citizens</a:t>
            </a:r>
          </a:p>
          <a:p>
            <a:pPr>
              <a:lnSpc>
                <a:spcPct val="150000"/>
              </a:lnSpc>
              <a:buClr>
                <a:schemeClr val="tx1"/>
              </a:buClr>
              <a:buFont typeface="Wingdings" panose="05000000000000000000" pitchFamily="2" charset="2"/>
              <a:buChar char="Ø"/>
            </a:pPr>
            <a:r>
              <a:rPr lang="en-US" sz="3200" dirty="0" smtClean="0">
                <a:latin typeface="Calibri" panose="020F0502020204030204" pitchFamily="34" charset="0"/>
                <a:ea typeface="Calibri" panose="020F0502020204030204" pitchFamily="34" charset="0"/>
                <a:cs typeface="Calibri" panose="020F0502020204030204" pitchFamily="34" charset="0"/>
              </a:rPr>
              <a:t>Alzheimer’s Patients</a:t>
            </a:r>
          </a:p>
          <a:p>
            <a:pPr>
              <a:lnSpc>
                <a:spcPct val="150000"/>
              </a:lnSpc>
              <a:buClr>
                <a:schemeClr val="tx1"/>
              </a:buClr>
              <a:buFont typeface="Wingdings" panose="05000000000000000000" pitchFamily="2" charset="2"/>
              <a:buChar char="Ø"/>
            </a:pPr>
            <a:r>
              <a:rPr lang="en-US" sz="3200" dirty="0" smtClean="0">
                <a:latin typeface="Calibri" panose="020F0502020204030204" pitchFamily="34" charset="0"/>
                <a:ea typeface="Calibri" panose="020F0502020204030204" pitchFamily="34" charset="0"/>
                <a:cs typeface="Calibri" panose="020F0502020204030204" pitchFamily="34" charset="0"/>
              </a:rPr>
              <a:t>Medical Fields </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spTree>
    <p:extLst>
      <p:ext uri="{BB962C8B-B14F-4D97-AF65-F5344CB8AC3E}">
        <p14:creationId xmlns:p14="http://schemas.microsoft.com/office/powerpoint/2010/main" val="34027796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www.w3.org/XML/1998/namespace"/>
    <ds:schemaRef ds:uri="http://purl.org/dc/elements/1.1/"/>
    <ds:schemaRef ds:uri="http://purl.org/dc/terms/"/>
    <ds:schemaRef ds:uri="71af3243-3dd4-4a8d-8c0d-dd76da1f02a5"/>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0</TotalTime>
  <Words>492</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Calibri</vt:lpstr>
      <vt:lpstr>Century Gothic</vt:lpstr>
      <vt:lpstr>Tahoma</vt:lpstr>
      <vt:lpstr>Trade Gothic LT Pro</vt:lpstr>
      <vt:lpstr>Wingdings</vt:lpstr>
      <vt:lpstr>Wingdings 3</vt:lpstr>
      <vt:lpstr>Ion</vt:lpstr>
      <vt:lpstr>Automatic Medicine  Reminder Using  Arduino</vt:lpstr>
      <vt:lpstr>PROJECT MEMBERS</vt:lpstr>
      <vt:lpstr>CONTENTS : -</vt:lpstr>
      <vt:lpstr>INTRODUCTION</vt:lpstr>
      <vt:lpstr>BLOCK DIAGRAM</vt:lpstr>
      <vt:lpstr>CIRCUIT DIAGRAM</vt:lpstr>
      <vt:lpstr>WORKING</vt:lpstr>
      <vt:lpstr>COMPONENTS </vt:lpstr>
      <vt:lpstr>APPLICATIONS</vt:lpstr>
      <vt:lpstr>ADVANTAGES</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VVHFH</dc:title>
  <dc:creator/>
  <cp:lastModifiedBy/>
  <cp:revision>1</cp:revision>
  <dcterms:created xsi:type="dcterms:W3CDTF">2022-12-27T14:37:47Z</dcterms:created>
  <dcterms:modified xsi:type="dcterms:W3CDTF">2022-12-29T05:40:31Z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