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9" r:id="rId4"/>
  </p:sldMasterIdLst>
  <p:notesMasterIdLst>
    <p:notesMasterId r:id="rId17"/>
  </p:notesMasterIdLst>
  <p:handoutMasterIdLst>
    <p:handoutMasterId r:id="rId18"/>
  </p:handoutMasterIdLst>
  <p:sldIdLst>
    <p:sldId id="256" r:id="rId5"/>
    <p:sldId id="257" r:id="rId6"/>
    <p:sldId id="268" r:id="rId7"/>
    <p:sldId id="269" r:id="rId8"/>
    <p:sldId id="270" r:id="rId9"/>
    <p:sldId id="278" r:id="rId10"/>
    <p:sldId id="272" r:id="rId11"/>
    <p:sldId id="280" r:id="rId12"/>
    <p:sldId id="273" r:id="rId13"/>
    <p:sldId id="275" r:id="rId14"/>
    <p:sldId id="279" r:id="rId15"/>
    <p:sldId id="27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0000FF"/>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ECFF4-358C-4938-861B-D5AAA0D35A70}" v="6" dt="2025-02-18T07:55:21.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580"/>
  </p:normalViewPr>
  <p:slideViewPr>
    <p:cSldViewPr>
      <p:cViewPr>
        <p:scale>
          <a:sx n="75" d="100"/>
          <a:sy n="75" d="100"/>
        </p:scale>
        <p:origin x="1627"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5409F7-5A55-4104-B88A-6717952EB3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6136EE1C-C5D2-4933-8997-28EBE09887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145CEC5-F782-4842-94FA-0BC921D4B505}" type="datetimeFigureOut">
              <a:rPr lang="en-US"/>
              <a:pPr>
                <a:defRPr/>
              </a:pPr>
              <a:t>2/25/2025</a:t>
            </a:fld>
            <a:endParaRPr lang="en-US"/>
          </a:p>
        </p:txBody>
      </p:sp>
      <p:sp>
        <p:nvSpPr>
          <p:cNvPr id="4" name="Footer Placeholder 3">
            <a:extLst>
              <a:ext uri="{FF2B5EF4-FFF2-40B4-BE49-F238E27FC236}">
                <a16:creationId xmlns:a16="http://schemas.microsoft.com/office/drawing/2014/main" id="{637874DE-498C-4376-BF55-1731FDA853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Mini-Project1A                        Electronics and Telecommunication Engineering</a:t>
            </a:r>
          </a:p>
        </p:txBody>
      </p:sp>
      <p:sp>
        <p:nvSpPr>
          <p:cNvPr id="5" name="Slide Number Placeholder 4">
            <a:extLst>
              <a:ext uri="{FF2B5EF4-FFF2-40B4-BE49-F238E27FC236}">
                <a16:creationId xmlns:a16="http://schemas.microsoft.com/office/drawing/2014/main" id="{7AEA1CE1-3AF5-4D07-9EA8-D4DE38FBCE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FCD4C04-2738-45E9-A148-91C4089A85A5}" type="slidenum">
              <a:rPr lang="en-US"/>
              <a:pPr>
                <a:defRPr/>
              </a:pPr>
              <a:t>‹#›</a:t>
            </a:fld>
            <a:endParaRPr lang="en-US"/>
          </a:p>
        </p:txBody>
      </p:sp>
    </p:spTree>
    <p:extLst>
      <p:ext uri="{BB962C8B-B14F-4D97-AF65-F5344CB8AC3E}">
        <p14:creationId xmlns:p14="http://schemas.microsoft.com/office/powerpoint/2010/main" val="101092417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2C8096-9BF3-4F82-8551-94A139E081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0673AEB-75AA-4DD3-9FBD-F57829977F4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86EAD1C-2931-4100-8E98-A15264BF9E86}" type="datetimeFigureOut">
              <a:rPr lang="en-US"/>
              <a:pPr>
                <a:defRPr/>
              </a:pPr>
              <a:t>2/25/2025</a:t>
            </a:fld>
            <a:endParaRPr lang="en-US"/>
          </a:p>
        </p:txBody>
      </p:sp>
      <p:sp>
        <p:nvSpPr>
          <p:cNvPr id="4" name="Slide Image Placeholder 3">
            <a:extLst>
              <a:ext uri="{FF2B5EF4-FFF2-40B4-BE49-F238E27FC236}">
                <a16:creationId xmlns:a16="http://schemas.microsoft.com/office/drawing/2014/main" id="{1295E0F3-5E81-40C6-9D91-05ACE3EB8E75}"/>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437DB25-FFB3-4EDC-85C8-9B88561A544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7F662D0-5FC7-4B4F-9B6D-BFE604AC96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Mini-Project1A                        Electronics and Telecommunication Engineering</a:t>
            </a:r>
          </a:p>
        </p:txBody>
      </p:sp>
      <p:sp>
        <p:nvSpPr>
          <p:cNvPr id="7" name="Slide Number Placeholder 6">
            <a:extLst>
              <a:ext uri="{FF2B5EF4-FFF2-40B4-BE49-F238E27FC236}">
                <a16:creationId xmlns:a16="http://schemas.microsoft.com/office/drawing/2014/main" id="{A2CB68C9-4D4C-425C-B824-1B9E56AF053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7E8DB058-D083-44D9-8133-740153E0C6C5}" type="slidenum">
              <a:rPr lang="en-US"/>
              <a:pPr>
                <a:defRPr/>
              </a:pPr>
              <a:t>‹#›</a:t>
            </a:fld>
            <a:endParaRPr lang="en-US"/>
          </a:p>
        </p:txBody>
      </p:sp>
    </p:spTree>
    <p:extLst>
      <p:ext uri="{BB962C8B-B14F-4D97-AF65-F5344CB8AC3E}">
        <p14:creationId xmlns:p14="http://schemas.microsoft.com/office/powerpoint/2010/main" val="3167353437"/>
      </p:ext>
    </p:extLst>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6858000"/>
          </a:xfrm>
          <a:prstGeom prst="rect">
            <a:avLst/>
          </a:prstGeom>
          <a:noFill/>
          <a:ln>
            <a:noFill/>
          </a:ln>
        </p:spPr>
      </p:pic>
      <p:sp>
        <p:nvSpPr>
          <p:cNvPr id="11" name="Google Shape;11;p2"/>
          <p:cNvSpPr txBox="1">
            <a:spLocks noGrp="1"/>
          </p:cNvSpPr>
          <p:nvPr>
            <p:ph type="ctrTitle"/>
          </p:nvPr>
        </p:nvSpPr>
        <p:spPr>
          <a:xfrm>
            <a:off x="626700" y="826967"/>
            <a:ext cx="5693400" cy="26112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1260856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 - Color background">
    <p:bg>
      <p:bgPr>
        <a:solidFill>
          <a:schemeClr val="accent2"/>
        </a:solidFill>
        <a:effectLst/>
      </p:bgPr>
    </p:bg>
    <p:spTree>
      <p:nvGrpSpPr>
        <p:cNvPr id="1" name="Shape 1475"/>
        <p:cNvGrpSpPr/>
        <p:nvPr/>
      </p:nvGrpSpPr>
      <p:grpSpPr>
        <a:xfrm>
          <a:off x="0" y="0"/>
          <a:ext cx="0" cy="0"/>
          <a:chOff x="0" y="0"/>
          <a:chExt cx="0" cy="0"/>
        </a:xfrm>
      </p:grpSpPr>
      <p:sp>
        <p:nvSpPr>
          <p:cNvPr id="1476" name="Google Shape;1476;p12"/>
          <p:cNvSpPr txBox="1">
            <a:spLocks noGrp="1"/>
          </p:cNvSpPr>
          <p:nvPr>
            <p:ph type="sldNum" idx="12"/>
          </p:nvPr>
        </p:nvSpPr>
        <p:spPr>
          <a:xfrm>
            <a:off x="8696403" y="6231533"/>
            <a:ext cx="3330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a:defRPr/>
            </a:pPr>
            <a:fld id="{31A476EC-E5F5-4C8F-A031-CCE60E02B391}" type="slidenum">
              <a:rPr lang="en-IN" altLang="en-US" smtClean="0"/>
              <a:pPr>
                <a:defRPr/>
              </a:pPr>
              <a:t>‹#›</a:t>
            </a:fld>
            <a:endParaRPr lang="en-IN" altLang="en-US"/>
          </a:p>
        </p:txBody>
      </p:sp>
    </p:spTree>
    <p:extLst>
      <p:ext uri="{BB962C8B-B14F-4D97-AF65-F5344CB8AC3E}">
        <p14:creationId xmlns:p14="http://schemas.microsoft.com/office/powerpoint/2010/main" val="23286629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Top drawing">
  <p:cSld name="Blank - Top drawing">
    <p:spTree>
      <p:nvGrpSpPr>
        <p:cNvPr id="1" name="Shape 1202"/>
        <p:cNvGrpSpPr/>
        <p:nvPr/>
      </p:nvGrpSpPr>
      <p:grpSpPr>
        <a:xfrm>
          <a:off x="0" y="0"/>
          <a:ext cx="0" cy="0"/>
          <a:chOff x="0" y="0"/>
          <a:chExt cx="0" cy="0"/>
        </a:xfrm>
      </p:grpSpPr>
      <p:sp>
        <p:nvSpPr>
          <p:cNvPr id="1203" name="Google Shape;1203;p11"/>
          <p:cNvSpPr txBox="1">
            <a:spLocks noGrp="1"/>
          </p:cNvSpPr>
          <p:nvPr>
            <p:ph type="sldNum" idx="12"/>
          </p:nvPr>
        </p:nvSpPr>
        <p:spPr>
          <a:xfrm>
            <a:off x="8696403" y="6231533"/>
            <a:ext cx="3330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defRPr/>
            </a:pPr>
            <a:fld id="{31A476EC-E5F5-4C8F-A031-CCE60E02B391}" type="slidenum">
              <a:rPr lang="en-IN" altLang="en-US" smtClean="0"/>
              <a:pPr>
                <a:defRPr/>
              </a:pPr>
              <a:t>‹#›</a:t>
            </a:fld>
            <a:endParaRPr lang="en-IN" altLang="en-US"/>
          </a:p>
        </p:txBody>
      </p:sp>
    </p:spTree>
    <p:extLst>
      <p:ext uri="{BB962C8B-B14F-4D97-AF65-F5344CB8AC3E}">
        <p14:creationId xmlns:p14="http://schemas.microsoft.com/office/powerpoint/2010/main" val="21656649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356670" y="5960533"/>
            <a:ext cx="1148283" cy="279400"/>
          </a:xfrm>
          <a:prstGeom prst="rect">
            <a:avLst/>
          </a:prstGeom>
        </p:spPr>
        <p:txBody>
          <a:bodyPr/>
          <a:lstStyle/>
          <a:p>
            <a:pPr>
              <a:defRPr/>
            </a:pPr>
            <a:fld id="{CA6D4D21-7AB6-4A34-8FB9-98B81A489FD6}" type="datetime1">
              <a:rPr lang="en-IN" smtClean="0"/>
              <a:pPr>
                <a:defRPr/>
              </a:pPr>
              <a:t>25-02-2025</a:t>
            </a:fld>
            <a:endParaRPr lang="en-IN"/>
          </a:p>
        </p:txBody>
      </p:sp>
      <p:sp>
        <p:nvSpPr>
          <p:cNvPr id="5" name="Footer Placeholder 4"/>
          <p:cNvSpPr>
            <a:spLocks noGrp="1"/>
          </p:cNvSpPr>
          <p:nvPr>
            <p:ph type="ftr" sz="quarter" idx="11"/>
          </p:nvPr>
        </p:nvSpPr>
        <p:spPr>
          <a:xfrm>
            <a:off x="1176865" y="5960533"/>
            <a:ext cx="5104667" cy="279400"/>
          </a:xfrm>
          <a:prstGeom prst="rect">
            <a:avLst/>
          </a:prstGeom>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235EB52-6533-406C-9A50-F51B55725170}" type="slidenum">
              <a:rPr lang="en-IN" altLang="en-US" smtClean="0"/>
              <a:pPr>
                <a:defRPr/>
              </a:pPr>
              <a:t>‹#›</a:t>
            </a:fld>
            <a:endParaRPr lang="en-IN" altLang="en-US"/>
          </a:p>
        </p:txBody>
      </p:sp>
    </p:spTree>
    <p:extLst>
      <p:ext uri="{BB962C8B-B14F-4D97-AF65-F5344CB8AC3E}">
        <p14:creationId xmlns:p14="http://schemas.microsoft.com/office/powerpoint/2010/main" val="387242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9144000" cy="6858000"/>
          </a:xfrm>
          <a:prstGeom prst="rect">
            <a:avLst/>
          </a:prstGeom>
          <a:noFill/>
          <a:ln>
            <a:noFill/>
          </a:ln>
        </p:spPr>
      </p:pic>
      <p:sp>
        <p:nvSpPr>
          <p:cNvPr id="14" name="Google Shape;14;p3"/>
          <p:cNvSpPr txBox="1">
            <a:spLocks noGrp="1"/>
          </p:cNvSpPr>
          <p:nvPr>
            <p:ph type="ctrTitle"/>
          </p:nvPr>
        </p:nvSpPr>
        <p:spPr>
          <a:xfrm>
            <a:off x="626700" y="826967"/>
            <a:ext cx="7433400" cy="9644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rPr lang="en-US"/>
              <a:t>Click to edit Master title style</a:t>
            </a:r>
            <a:endParaRPr/>
          </a:p>
        </p:txBody>
      </p:sp>
      <p:sp>
        <p:nvSpPr>
          <p:cNvPr id="15" name="Google Shape;15;p3"/>
          <p:cNvSpPr txBox="1">
            <a:spLocks noGrp="1"/>
          </p:cNvSpPr>
          <p:nvPr>
            <p:ph type="subTitle" idx="1"/>
          </p:nvPr>
        </p:nvSpPr>
        <p:spPr>
          <a:xfrm>
            <a:off x="626700" y="1892969"/>
            <a:ext cx="7433400" cy="533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lvl1pPr>
            <a:lvl2pPr lvl="1" rtl="0">
              <a:spcBef>
                <a:spcPts val="800"/>
              </a:spcBef>
              <a:spcAft>
                <a:spcPts val="0"/>
              </a:spcAft>
              <a:buClr>
                <a:schemeClr val="dk2"/>
              </a:buClr>
              <a:buSzPts val="3000"/>
              <a:buNone/>
              <a:defRPr sz="3000"/>
            </a:lvl2pPr>
            <a:lvl3pPr lvl="2" rtl="0">
              <a:spcBef>
                <a:spcPts val="800"/>
              </a:spcBef>
              <a:spcAft>
                <a:spcPts val="0"/>
              </a:spcAft>
              <a:buClr>
                <a:schemeClr val="dk2"/>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r>
              <a:rPr lang="en-US"/>
              <a:t>Click to edit Master subtitle style</a:t>
            </a:r>
            <a:endParaRPr/>
          </a:p>
        </p:txBody>
      </p:sp>
    </p:spTree>
    <p:extLst>
      <p:ext uri="{BB962C8B-B14F-4D97-AF65-F5344CB8AC3E}">
        <p14:creationId xmlns:p14="http://schemas.microsoft.com/office/powerpoint/2010/main" val="10430190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3"/>
            </a:gs>
            <a:gs pos="100000">
              <a:schemeClr val="dk1"/>
            </a:gs>
          </a:gsLst>
          <a:path path="circle">
            <a:fillToRect l="100000" b="100000"/>
          </a:path>
          <a:tileRect t="-100000" r="-100000"/>
        </a:gra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6858000"/>
          </a:xfrm>
          <a:prstGeom prst="rect">
            <a:avLst/>
          </a:prstGeom>
          <a:noFill/>
          <a:ln>
            <a:noFill/>
          </a:ln>
        </p:spPr>
      </p:pic>
      <p:sp>
        <p:nvSpPr>
          <p:cNvPr id="18" name="Google Shape;18;p4"/>
          <p:cNvSpPr txBox="1">
            <a:spLocks noGrp="1"/>
          </p:cNvSpPr>
          <p:nvPr>
            <p:ph type="body" idx="1"/>
          </p:nvPr>
        </p:nvSpPr>
        <p:spPr>
          <a:xfrm>
            <a:off x="1007700" y="1295367"/>
            <a:ext cx="6117300" cy="4554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1pPr>
            <a:lvl2pPr marL="914400" lvl="1"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2pPr>
            <a:lvl3pPr marL="1371600" lvl="2"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3pPr>
            <a:lvl4pPr marL="1828800" lvl="3"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4pPr>
            <a:lvl5pPr marL="2286000" lvl="4"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5pPr>
            <a:lvl6pPr marL="2743200" lvl="5"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6pPr>
            <a:lvl7pPr marL="3200400" lvl="6"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7pPr>
            <a:lvl8pPr marL="3657600" lvl="7"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8pPr>
            <a:lvl9pPr marL="4114800" lvl="8" indent="-457200" rtl="0">
              <a:spcBef>
                <a:spcPts val="800"/>
              </a:spcBef>
              <a:spcAft>
                <a:spcPts val="800"/>
              </a:spcAft>
              <a:buClr>
                <a:schemeClr val="lt1"/>
              </a:buClr>
              <a:buSzPts val="3600"/>
              <a:buFont typeface="Barlow Medium"/>
              <a:buChar char="■"/>
              <a:defRPr sz="3600">
                <a:solidFill>
                  <a:schemeClr val="lt1"/>
                </a:solidFill>
                <a:latin typeface="Barlow Medium"/>
                <a:ea typeface="Barlow Medium"/>
                <a:cs typeface="Barlow Medium"/>
                <a:sym typeface="Barlow Medium"/>
              </a:defRPr>
            </a:lvl9pPr>
          </a:lstStyle>
          <a:p>
            <a:pPr lvl="0"/>
            <a:r>
              <a:rPr lang="en-US"/>
              <a:t>Click to edit Master text styles</a:t>
            </a:r>
          </a:p>
        </p:txBody>
      </p:sp>
      <p:sp>
        <p:nvSpPr>
          <p:cNvPr id="19" name="Google Shape;19;p4"/>
          <p:cNvSpPr txBox="1"/>
          <p:nvPr/>
        </p:nvSpPr>
        <p:spPr>
          <a:xfrm>
            <a:off x="531375" y="810592"/>
            <a:ext cx="1957200" cy="871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accent2"/>
                </a:solidFill>
                <a:latin typeface="Bebas Neue"/>
                <a:ea typeface="Bebas Neue"/>
                <a:cs typeface="Bebas Neue"/>
                <a:sym typeface="Bebas Neue"/>
              </a:rPr>
              <a:t>“</a:t>
            </a:r>
            <a:endParaRPr sz="9600">
              <a:solidFill>
                <a:schemeClr val="accent2"/>
              </a:solidFill>
              <a:latin typeface="Bebas Neue"/>
              <a:ea typeface="Bebas Neue"/>
              <a:cs typeface="Bebas Neue"/>
              <a:sym typeface="Bebas Neue"/>
            </a:endParaRPr>
          </a:p>
        </p:txBody>
      </p:sp>
      <p:sp>
        <p:nvSpPr>
          <p:cNvPr id="20" name="Google Shape;20;p4"/>
          <p:cNvSpPr txBox="1">
            <a:spLocks noGrp="1"/>
          </p:cNvSpPr>
          <p:nvPr>
            <p:ph type="sldNum" idx="12"/>
          </p:nvPr>
        </p:nvSpPr>
        <p:spPr>
          <a:xfrm>
            <a:off x="8404384" y="6231535"/>
            <a:ext cx="5487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a:defRPr/>
            </a:pPr>
            <a:fld id="{31A476EC-E5F5-4C8F-A031-CCE60E02B391}" type="slidenum">
              <a:rPr lang="en-IN" altLang="en-US" smtClean="0"/>
              <a:pPr>
                <a:defRPr/>
              </a:pPr>
              <a:t>‹#›</a:t>
            </a:fld>
            <a:endParaRPr lang="en-IN" altLang="en-US"/>
          </a:p>
        </p:txBody>
      </p:sp>
    </p:spTree>
    <p:extLst>
      <p:ext uri="{BB962C8B-B14F-4D97-AF65-F5344CB8AC3E}">
        <p14:creationId xmlns:p14="http://schemas.microsoft.com/office/powerpoint/2010/main" val="23248441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6858000"/>
          </a:xfrm>
          <a:prstGeom prst="rect">
            <a:avLst/>
          </a:prstGeom>
          <a:noFill/>
          <a:ln>
            <a:noFill/>
          </a:ln>
        </p:spPr>
      </p:pic>
      <p:sp>
        <p:nvSpPr>
          <p:cNvPr id="23" name="Google Shape;23;p5"/>
          <p:cNvSpPr/>
          <p:nvPr/>
        </p:nvSpPr>
        <p:spPr>
          <a:xfrm rot="5400000">
            <a:off x="415150" y="-415000"/>
            <a:ext cx="25036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5"/>
          <p:cNvSpPr/>
          <p:nvPr/>
        </p:nvSpPr>
        <p:spPr>
          <a:xfrm rot="-5400000">
            <a:off x="7573475" y="5287483"/>
            <a:ext cx="13472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5"/>
          <p:cNvSpPr txBox="1">
            <a:spLocks noGrp="1"/>
          </p:cNvSpPr>
          <p:nvPr>
            <p:ph type="title"/>
          </p:nvPr>
        </p:nvSpPr>
        <p:spPr>
          <a:xfrm>
            <a:off x="855300" y="1114667"/>
            <a:ext cx="74403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6" name="Google Shape;26;p5"/>
          <p:cNvSpPr txBox="1">
            <a:spLocks noGrp="1"/>
          </p:cNvSpPr>
          <p:nvPr>
            <p:ph type="body" idx="1"/>
          </p:nvPr>
        </p:nvSpPr>
        <p:spPr>
          <a:xfrm>
            <a:off x="855300" y="2102067"/>
            <a:ext cx="7440300" cy="37484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pPr lvl="0"/>
            <a:r>
              <a:rPr lang="en-US"/>
              <a:t>Click to edit Master text styles</a:t>
            </a:r>
          </a:p>
        </p:txBody>
      </p:sp>
      <p:sp>
        <p:nvSpPr>
          <p:cNvPr id="27" name="Google Shape;27;p5"/>
          <p:cNvSpPr txBox="1">
            <a:spLocks noGrp="1"/>
          </p:cNvSpPr>
          <p:nvPr>
            <p:ph type="sldNum" idx="12"/>
          </p:nvPr>
        </p:nvSpPr>
        <p:spPr>
          <a:xfrm>
            <a:off x="8404384" y="62315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defRPr/>
            </a:pPr>
            <a:fld id="{31A476EC-E5F5-4C8F-A031-CCE60E02B391}" type="slidenum">
              <a:rPr lang="en-IN" altLang="en-US" smtClean="0"/>
              <a:pPr>
                <a:defRPr/>
              </a:pPr>
              <a:t>‹#›</a:t>
            </a:fld>
            <a:endParaRPr lang="en-IN" altLang="en-US"/>
          </a:p>
        </p:txBody>
      </p:sp>
    </p:spTree>
    <p:extLst>
      <p:ext uri="{BB962C8B-B14F-4D97-AF65-F5344CB8AC3E}">
        <p14:creationId xmlns:p14="http://schemas.microsoft.com/office/powerpoint/2010/main" val="18064800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6858000"/>
          </a:xfrm>
          <a:prstGeom prst="rect">
            <a:avLst/>
          </a:prstGeom>
          <a:noFill/>
          <a:ln>
            <a:noFill/>
          </a:ln>
        </p:spPr>
      </p:pic>
      <p:sp>
        <p:nvSpPr>
          <p:cNvPr id="30" name="Google Shape;30;p6"/>
          <p:cNvSpPr/>
          <p:nvPr/>
        </p:nvSpPr>
        <p:spPr>
          <a:xfrm rot="5400000">
            <a:off x="415150" y="-415000"/>
            <a:ext cx="25036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6"/>
          <p:cNvSpPr/>
          <p:nvPr/>
        </p:nvSpPr>
        <p:spPr>
          <a:xfrm rot="-5400000">
            <a:off x="7573475" y="5287483"/>
            <a:ext cx="13472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6"/>
          <p:cNvSpPr txBox="1">
            <a:spLocks noGrp="1"/>
          </p:cNvSpPr>
          <p:nvPr>
            <p:ph type="title"/>
          </p:nvPr>
        </p:nvSpPr>
        <p:spPr>
          <a:xfrm>
            <a:off x="855300" y="1114667"/>
            <a:ext cx="74403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33" name="Google Shape;33;p6"/>
          <p:cNvSpPr txBox="1">
            <a:spLocks noGrp="1"/>
          </p:cNvSpPr>
          <p:nvPr>
            <p:ph type="body" idx="1"/>
          </p:nvPr>
        </p:nvSpPr>
        <p:spPr>
          <a:xfrm>
            <a:off x="855275" y="2102067"/>
            <a:ext cx="3473100" cy="4129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pPr lvl="0"/>
            <a:r>
              <a:rPr lang="en-US"/>
              <a:t>Click to edit Master text styles</a:t>
            </a:r>
          </a:p>
        </p:txBody>
      </p:sp>
      <p:sp>
        <p:nvSpPr>
          <p:cNvPr id="34" name="Google Shape;34;p6"/>
          <p:cNvSpPr txBox="1">
            <a:spLocks noGrp="1"/>
          </p:cNvSpPr>
          <p:nvPr>
            <p:ph type="body" idx="2"/>
          </p:nvPr>
        </p:nvSpPr>
        <p:spPr>
          <a:xfrm>
            <a:off x="4815599" y="2102067"/>
            <a:ext cx="3473100" cy="4129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pPr lvl="0"/>
            <a:r>
              <a:rPr lang="en-US"/>
              <a:t>Click to edit Master text styles</a:t>
            </a:r>
          </a:p>
        </p:txBody>
      </p:sp>
      <p:sp>
        <p:nvSpPr>
          <p:cNvPr id="35" name="Google Shape;35;p6"/>
          <p:cNvSpPr txBox="1">
            <a:spLocks noGrp="1"/>
          </p:cNvSpPr>
          <p:nvPr>
            <p:ph type="sldNum" idx="12"/>
          </p:nvPr>
        </p:nvSpPr>
        <p:spPr>
          <a:xfrm>
            <a:off x="8404384" y="62315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defRPr/>
            </a:pPr>
            <a:fld id="{31A476EC-E5F5-4C8F-A031-CCE60E02B391}" type="slidenum">
              <a:rPr lang="en-IN" altLang="en-US" smtClean="0"/>
              <a:pPr>
                <a:defRPr/>
              </a:pPr>
              <a:t>‹#›</a:t>
            </a:fld>
            <a:endParaRPr lang="en-IN" altLang="en-US"/>
          </a:p>
        </p:txBody>
      </p:sp>
    </p:spTree>
    <p:extLst>
      <p:ext uri="{BB962C8B-B14F-4D97-AF65-F5344CB8AC3E}">
        <p14:creationId xmlns:p14="http://schemas.microsoft.com/office/powerpoint/2010/main" val="23742004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75000"/>
          </a:blip>
          <a:stretch>
            <a:fillRect/>
          </a:stretch>
        </p:blipFill>
        <p:spPr>
          <a:xfrm>
            <a:off x="0" y="0"/>
            <a:ext cx="9144000" cy="6858000"/>
          </a:xfrm>
          <a:prstGeom prst="rect">
            <a:avLst/>
          </a:prstGeom>
          <a:noFill/>
          <a:ln>
            <a:noFill/>
          </a:ln>
        </p:spPr>
      </p:pic>
      <p:sp>
        <p:nvSpPr>
          <p:cNvPr id="38" name="Google Shape;38;p7"/>
          <p:cNvSpPr/>
          <p:nvPr/>
        </p:nvSpPr>
        <p:spPr>
          <a:xfrm rot="5400000">
            <a:off x="415150" y="-415000"/>
            <a:ext cx="25036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7"/>
          <p:cNvSpPr/>
          <p:nvPr/>
        </p:nvSpPr>
        <p:spPr>
          <a:xfrm rot="-5400000">
            <a:off x="7573475" y="5287483"/>
            <a:ext cx="13472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7"/>
          <p:cNvSpPr txBox="1">
            <a:spLocks noGrp="1"/>
          </p:cNvSpPr>
          <p:nvPr>
            <p:ph type="title"/>
          </p:nvPr>
        </p:nvSpPr>
        <p:spPr>
          <a:xfrm>
            <a:off x="855300" y="1114667"/>
            <a:ext cx="74403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41" name="Google Shape;41;p7"/>
          <p:cNvSpPr txBox="1">
            <a:spLocks noGrp="1"/>
          </p:cNvSpPr>
          <p:nvPr>
            <p:ph type="body" idx="1"/>
          </p:nvPr>
        </p:nvSpPr>
        <p:spPr>
          <a:xfrm>
            <a:off x="855300" y="2102067"/>
            <a:ext cx="2315700" cy="4129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pPr lvl="0"/>
            <a:r>
              <a:rPr lang="en-US"/>
              <a:t>Click to edit Master text styles</a:t>
            </a:r>
          </a:p>
        </p:txBody>
      </p:sp>
      <p:sp>
        <p:nvSpPr>
          <p:cNvPr id="42" name="Google Shape;42;p7"/>
          <p:cNvSpPr txBox="1">
            <a:spLocks noGrp="1"/>
          </p:cNvSpPr>
          <p:nvPr>
            <p:ph type="body" idx="2"/>
          </p:nvPr>
        </p:nvSpPr>
        <p:spPr>
          <a:xfrm>
            <a:off x="3414200" y="2102067"/>
            <a:ext cx="2315700" cy="4129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pPr lvl="0"/>
            <a:r>
              <a:rPr lang="en-US"/>
              <a:t>Click to edit Master text styles</a:t>
            </a:r>
          </a:p>
        </p:txBody>
      </p:sp>
      <p:sp>
        <p:nvSpPr>
          <p:cNvPr id="43" name="Google Shape;43;p7"/>
          <p:cNvSpPr txBox="1">
            <a:spLocks noGrp="1"/>
          </p:cNvSpPr>
          <p:nvPr>
            <p:ph type="body" idx="3"/>
          </p:nvPr>
        </p:nvSpPr>
        <p:spPr>
          <a:xfrm>
            <a:off x="5973099" y="2102067"/>
            <a:ext cx="2315700" cy="4129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pPr lvl="0"/>
            <a:r>
              <a:rPr lang="en-US"/>
              <a:t>Click to edit Master text styles</a:t>
            </a:r>
          </a:p>
        </p:txBody>
      </p:sp>
      <p:sp>
        <p:nvSpPr>
          <p:cNvPr id="44" name="Google Shape;44;p7"/>
          <p:cNvSpPr txBox="1">
            <a:spLocks noGrp="1"/>
          </p:cNvSpPr>
          <p:nvPr>
            <p:ph type="sldNum" idx="12"/>
          </p:nvPr>
        </p:nvSpPr>
        <p:spPr>
          <a:xfrm>
            <a:off x="8404384" y="62315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defRPr/>
            </a:pPr>
            <a:fld id="{31A476EC-E5F5-4C8F-A031-CCE60E02B391}" type="slidenum">
              <a:rPr lang="en-IN" altLang="en-US" smtClean="0"/>
              <a:pPr>
                <a:defRPr/>
              </a:pPr>
              <a:t>‹#›</a:t>
            </a:fld>
            <a:endParaRPr lang="en-IN" altLang="en-US"/>
          </a:p>
        </p:txBody>
      </p:sp>
    </p:spTree>
    <p:extLst>
      <p:ext uri="{BB962C8B-B14F-4D97-AF65-F5344CB8AC3E}">
        <p14:creationId xmlns:p14="http://schemas.microsoft.com/office/powerpoint/2010/main" val="18526654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mt="75000"/>
          </a:blip>
          <a:stretch>
            <a:fillRect/>
          </a:stretch>
        </p:blipFill>
        <p:spPr>
          <a:xfrm>
            <a:off x="0" y="0"/>
            <a:ext cx="9144000" cy="6858000"/>
          </a:xfrm>
          <a:prstGeom prst="rect">
            <a:avLst/>
          </a:prstGeom>
          <a:noFill/>
          <a:ln>
            <a:noFill/>
          </a:ln>
        </p:spPr>
      </p:pic>
      <p:sp>
        <p:nvSpPr>
          <p:cNvPr id="47" name="Google Shape;47;p8"/>
          <p:cNvSpPr/>
          <p:nvPr/>
        </p:nvSpPr>
        <p:spPr>
          <a:xfrm rot="5400000">
            <a:off x="415150" y="-415000"/>
            <a:ext cx="25036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8"/>
          <p:cNvSpPr/>
          <p:nvPr/>
        </p:nvSpPr>
        <p:spPr>
          <a:xfrm rot="-5400000">
            <a:off x="7573475" y="5287483"/>
            <a:ext cx="13472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8"/>
          <p:cNvSpPr txBox="1">
            <a:spLocks noGrp="1"/>
          </p:cNvSpPr>
          <p:nvPr>
            <p:ph type="title"/>
          </p:nvPr>
        </p:nvSpPr>
        <p:spPr>
          <a:xfrm>
            <a:off x="855300" y="1114667"/>
            <a:ext cx="74403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50" name="Google Shape;50;p8"/>
          <p:cNvSpPr txBox="1">
            <a:spLocks noGrp="1"/>
          </p:cNvSpPr>
          <p:nvPr>
            <p:ph type="sldNum" idx="12"/>
          </p:nvPr>
        </p:nvSpPr>
        <p:spPr>
          <a:xfrm>
            <a:off x="8404384" y="62315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defRPr/>
            </a:pPr>
            <a:fld id="{31A476EC-E5F5-4C8F-A031-CCE60E02B391}" type="slidenum">
              <a:rPr lang="en-IN" altLang="en-US" smtClean="0"/>
              <a:pPr>
                <a:defRPr/>
              </a:pPr>
              <a:t>‹#›</a:t>
            </a:fld>
            <a:endParaRPr lang="en-IN" altLang="en-US"/>
          </a:p>
        </p:txBody>
      </p:sp>
    </p:spTree>
    <p:extLst>
      <p:ext uri="{BB962C8B-B14F-4D97-AF65-F5344CB8AC3E}">
        <p14:creationId xmlns:p14="http://schemas.microsoft.com/office/powerpoint/2010/main" val="8901003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2"/>
        </a:solidFill>
        <a:effectLst/>
      </p:bgPr>
    </p:bg>
    <p:spTree>
      <p:nvGrpSpPr>
        <p:cNvPr id="1" name="Shape 51"/>
        <p:cNvGrpSpPr/>
        <p:nvPr/>
      </p:nvGrpSpPr>
      <p:grpSpPr>
        <a:xfrm>
          <a:off x="0" y="0"/>
          <a:ext cx="0" cy="0"/>
          <a:chOff x="0" y="0"/>
          <a:chExt cx="0" cy="0"/>
        </a:xfrm>
      </p:grpSpPr>
      <p:pic>
        <p:nvPicPr>
          <p:cNvPr id="52" name="Google Shape;52;p9"/>
          <p:cNvPicPr preferRelativeResize="0"/>
          <p:nvPr/>
        </p:nvPicPr>
        <p:blipFill>
          <a:blip r:embed="rId2">
            <a:alphaModFix amt="50000"/>
          </a:blip>
          <a:stretch>
            <a:fillRect/>
          </a:stretch>
        </p:blipFill>
        <p:spPr>
          <a:xfrm>
            <a:off x="0" y="0"/>
            <a:ext cx="9144000" cy="6858000"/>
          </a:xfrm>
          <a:prstGeom prst="rect">
            <a:avLst/>
          </a:prstGeom>
          <a:noFill/>
          <a:ln>
            <a:noFill/>
          </a:ln>
        </p:spPr>
      </p:pic>
      <p:sp>
        <p:nvSpPr>
          <p:cNvPr id="53" name="Google Shape;53;p9"/>
          <p:cNvSpPr/>
          <p:nvPr/>
        </p:nvSpPr>
        <p:spPr>
          <a:xfrm rot="-5400000">
            <a:off x="7573475" y="5287483"/>
            <a:ext cx="1347200" cy="1793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 name="Google Shape;54;p9"/>
          <p:cNvSpPr txBox="1">
            <a:spLocks noGrp="1"/>
          </p:cNvSpPr>
          <p:nvPr>
            <p:ph type="body" idx="1"/>
          </p:nvPr>
        </p:nvSpPr>
        <p:spPr>
          <a:xfrm>
            <a:off x="855300" y="5875067"/>
            <a:ext cx="7433400" cy="6928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pPr lvl="0"/>
            <a:r>
              <a:rPr lang="en-US"/>
              <a:t>Click to edit Master text styles</a:t>
            </a:r>
          </a:p>
        </p:txBody>
      </p:sp>
      <p:sp>
        <p:nvSpPr>
          <p:cNvPr id="55" name="Google Shape;55;p9"/>
          <p:cNvSpPr txBox="1">
            <a:spLocks noGrp="1"/>
          </p:cNvSpPr>
          <p:nvPr>
            <p:ph type="sldNum" idx="12"/>
          </p:nvPr>
        </p:nvSpPr>
        <p:spPr>
          <a:xfrm>
            <a:off x="8404384" y="6231535"/>
            <a:ext cx="548700" cy="5248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a:defRPr/>
            </a:pPr>
            <a:fld id="{31A476EC-E5F5-4C8F-A031-CCE60E02B391}" type="slidenum">
              <a:rPr lang="en-IN" altLang="en-US" smtClean="0"/>
              <a:pPr>
                <a:defRPr/>
              </a:pPr>
              <a:t>‹#›</a:t>
            </a:fld>
            <a:endParaRPr lang="en-IN" altLang="en-US"/>
          </a:p>
        </p:txBody>
      </p:sp>
      <p:sp>
        <p:nvSpPr>
          <p:cNvPr id="56" name="Google Shape;56;p9"/>
          <p:cNvSpPr/>
          <p:nvPr/>
        </p:nvSpPr>
        <p:spPr>
          <a:xfrm rot="5400000">
            <a:off x="222950" y="-222950"/>
            <a:ext cx="1341200" cy="1787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7153827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9144000" cy="6858000"/>
          </a:xfrm>
          <a:prstGeom prst="rect">
            <a:avLst/>
          </a:prstGeom>
          <a:noFill/>
          <a:ln>
            <a:noFill/>
          </a:ln>
        </p:spPr>
      </p:pic>
      <p:sp>
        <p:nvSpPr>
          <p:cNvPr id="59" name="Google Shape;59;p10"/>
          <p:cNvSpPr/>
          <p:nvPr/>
        </p:nvSpPr>
        <p:spPr>
          <a:xfrm rot="5400000">
            <a:off x="222950" y="-222950"/>
            <a:ext cx="1341200" cy="17871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10"/>
          <p:cNvSpPr/>
          <p:nvPr/>
        </p:nvSpPr>
        <p:spPr>
          <a:xfrm rot="-5400000">
            <a:off x="7573475" y="5287483"/>
            <a:ext cx="13472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10"/>
          <p:cNvSpPr txBox="1">
            <a:spLocks noGrp="1"/>
          </p:cNvSpPr>
          <p:nvPr>
            <p:ph type="sldNum" idx="12"/>
          </p:nvPr>
        </p:nvSpPr>
        <p:spPr>
          <a:xfrm>
            <a:off x="8404384" y="62315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defRPr/>
            </a:pPr>
            <a:fld id="{31A476EC-E5F5-4C8F-A031-CCE60E02B391}" type="slidenum">
              <a:rPr lang="en-IN" altLang="en-US" smtClean="0"/>
              <a:pPr>
                <a:defRPr/>
              </a:pPr>
              <a:t>‹#›</a:t>
            </a:fld>
            <a:endParaRPr lang="en-IN" altLang="en-US"/>
          </a:p>
        </p:txBody>
      </p:sp>
    </p:spTree>
    <p:extLst>
      <p:ext uri="{BB962C8B-B14F-4D97-AF65-F5344CB8AC3E}">
        <p14:creationId xmlns:p14="http://schemas.microsoft.com/office/powerpoint/2010/main" val="3420470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1114667"/>
            <a:ext cx="74403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2102067"/>
            <a:ext cx="7440300" cy="37484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6231535"/>
            <a:ext cx="548700" cy="5248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a:defRPr/>
            </a:pPr>
            <a:fld id="{31A476EC-E5F5-4C8F-A031-CCE60E02B391}" type="slidenum">
              <a:rPr lang="en-IN" altLang="en-US" smtClean="0"/>
              <a:pPr>
                <a:defRPr/>
              </a:pPr>
              <a:t>‹#›</a:t>
            </a:fld>
            <a:endParaRPr lang="en-IN" altLang="en-US"/>
          </a:p>
        </p:txBody>
      </p:sp>
    </p:spTree>
    <p:extLst>
      <p:ext uri="{BB962C8B-B14F-4D97-AF65-F5344CB8AC3E}">
        <p14:creationId xmlns:p14="http://schemas.microsoft.com/office/powerpoint/2010/main" val="2993254173"/>
      </p:ext>
    </p:extLst>
  </p:cSld>
  <p:clrMap bg1="lt1" tx1="dk1" bg2="dk2" tx2="lt2" accent1="accent1" accent2="accent2" accent3="accent3" accent4="accent4" accent5="accent5" accent6="accent6" hlink="hlink" folHlink="folHlink"/>
  <p:sldLayoutIdLst>
    <p:sldLayoutId id="2147484250" r:id="rId1"/>
    <p:sldLayoutId id="2147484251"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 id="2147484261" r:id="rId12"/>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r.search.yahoo.com/_ylt=AwrKFYI8ZbtnCQIA_9K7HAx.;_ylu=Y29sbwNzZzMEcG9zAzEEdnRpZAMEc2VjA3Ny/RV=2/RE=1741543997/RO=10/RU=https%3a%2f%2fwww.ijarst.in%2fpublic%2fuploads%2fpaper%2f617121712731541.pdf/RK=2/RS=maDiZJLrJ6PVTT0vjdsC34zfgec-"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24800" y="6522147"/>
            <a:ext cx="363900" cy="45719"/>
          </a:xfrm>
        </p:spPr>
        <p:txBody>
          <a:bodyPr/>
          <a:lstStyle/>
          <a:p>
            <a:r>
              <a:rPr lang="en-US" sz="100" dirty="0"/>
              <a:t>.</a:t>
            </a:r>
            <a:endParaRPr lang="en-IN" sz="100" dirty="0"/>
          </a:p>
        </p:txBody>
      </p:sp>
      <p:sp>
        <p:nvSpPr>
          <p:cNvPr id="7171" name="TextBox 4">
            <a:extLst>
              <a:ext uri="{FF2B5EF4-FFF2-40B4-BE49-F238E27FC236}">
                <a16:creationId xmlns:a16="http://schemas.microsoft.com/office/drawing/2014/main" id="{185ACAC5-7EC1-4A17-AE8F-A479503879E1}"/>
              </a:ext>
            </a:extLst>
          </p:cNvPr>
          <p:cNvSpPr txBox="1">
            <a:spLocks noChangeArrowheads="1"/>
          </p:cNvSpPr>
          <p:nvPr/>
        </p:nvSpPr>
        <p:spPr bwMode="auto">
          <a:xfrm>
            <a:off x="533400" y="1265238"/>
            <a:ext cx="856932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82"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82"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82"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82"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82"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82"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82"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82"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82"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n-IN" altLang="en-US" sz="3200" b="1" dirty="0">
              <a:solidFill>
                <a:srgbClr val="0070C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IN" altLang="en-US" sz="3600" b="1" dirty="0">
                <a:solidFill>
                  <a:srgbClr val="0070C0"/>
                </a:solidFill>
                <a:latin typeface="Times New Roman" panose="02020603050405020304" pitchFamily="18" charset="0"/>
                <a:cs typeface="Times New Roman" panose="02020603050405020304" pitchFamily="18" charset="0"/>
              </a:rPr>
              <a:t>IOT Based Wireless Charging System For EV</a:t>
            </a:r>
          </a:p>
          <a:p>
            <a:pPr algn="ctr" eaLnBrk="1" hangingPunct="1">
              <a:lnSpc>
                <a:spcPct val="150000"/>
              </a:lnSpc>
              <a:spcBef>
                <a:spcPct val="0"/>
              </a:spcBef>
              <a:buClrTx/>
              <a:buSzTx/>
              <a:buFontTx/>
              <a:buNone/>
            </a:pPr>
            <a:r>
              <a:rPr lang="en-US" altLang="en-US" sz="2400" b="1" dirty="0">
                <a:solidFill>
                  <a:srgbClr val="0070C0"/>
                </a:solidFill>
                <a:latin typeface="Times New Roman" panose="02020603050405020304" pitchFamily="18" charset="0"/>
                <a:cs typeface="Times New Roman" panose="02020603050405020304" pitchFamily="18" charset="0"/>
              </a:rPr>
              <a:t>Academic Year: 2024-25</a:t>
            </a:r>
            <a:r>
              <a:rPr lang="en-IN" altLang="en-US" sz="2400" b="1" dirty="0">
                <a:solidFill>
                  <a:srgbClr val="0070C0"/>
                </a:solidFill>
                <a:latin typeface="Times New Roman" panose="02020603050405020304" pitchFamily="18" charset="0"/>
                <a:cs typeface="Times New Roman" panose="02020603050405020304" pitchFamily="18" charset="0"/>
              </a:rPr>
              <a:t> </a:t>
            </a:r>
          </a:p>
          <a:p>
            <a:pPr algn="ctr" eaLnBrk="1" hangingPunct="1">
              <a:spcBef>
                <a:spcPct val="0"/>
              </a:spcBef>
              <a:buClrTx/>
              <a:buSzTx/>
              <a:buFontTx/>
              <a:buNone/>
            </a:pPr>
            <a:endParaRPr lang="en-IN" altLang="en-US" sz="2400" b="1" dirty="0">
              <a:solidFill>
                <a:srgbClr val="0070C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endParaRPr lang="en-IN" altLang="en-US" sz="2400" b="1" dirty="0">
              <a:solidFill>
                <a:srgbClr val="0070C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endParaRPr lang="en-IN" altLang="en-US" sz="2400" b="1" dirty="0">
              <a:solidFill>
                <a:srgbClr val="0070C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endParaRPr lang="en-IN" altLang="en-US" sz="2400" b="1" dirty="0">
              <a:solidFill>
                <a:srgbClr val="0070C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endParaRPr lang="en-IN" altLang="en-US" sz="2400" b="1" dirty="0">
              <a:solidFill>
                <a:srgbClr val="0070C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IN" altLang="en-US" sz="2400" b="1" dirty="0">
                <a:solidFill>
                  <a:srgbClr val="0070C0"/>
                </a:solidFill>
                <a:latin typeface="Times New Roman" panose="02020603050405020304" pitchFamily="18" charset="0"/>
                <a:cs typeface="Times New Roman" panose="02020603050405020304" pitchFamily="18" charset="0"/>
              </a:rPr>
              <a:t>Under the guidance of</a:t>
            </a:r>
          </a:p>
          <a:p>
            <a:pPr algn="ctr" eaLnBrk="1" hangingPunct="1">
              <a:spcBef>
                <a:spcPct val="0"/>
              </a:spcBef>
              <a:buClrTx/>
              <a:buSzTx/>
              <a:buFontTx/>
              <a:buNone/>
            </a:pPr>
            <a:r>
              <a:rPr lang="en-IN" altLang="en-US" sz="2400" b="1" dirty="0">
                <a:solidFill>
                  <a:srgbClr val="0070C0"/>
                </a:solidFill>
                <a:latin typeface="Times New Roman" panose="02020603050405020304" pitchFamily="18" charset="0"/>
                <a:cs typeface="Times New Roman" panose="02020603050405020304" pitchFamily="18" charset="0"/>
              </a:rPr>
              <a:t>Shridhar Sahu</a:t>
            </a:r>
            <a:endParaRPr lang="en-IN" altLang="en-US" sz="2400"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057400" y="3048000"/>
            <a:ext cx="5715000" cy="1938992"/>
          </a:xfrm>
          <a:prstGeom prst="rect">
            <a:avLst/>
          </a:prstGeom>
          <a:noFill/>
        </p:spPr>
        <p:txBody>
          <a:bodyPr wrap="square" rtlCol="0">
            <a:spAutoFit/>
          </a:bodyPr>
          <a:lstStyle/>
          <a:p>
            <a:pPr algn="ctr">
              <a:spcBef>
                <a:spcPct val="0"/>
              </a:spcBef>
            </a:pPr>
            <a:endParaRPr lang="en-IN" altLang="en-US" sz="2000" b="1" dirty="0">
              <a:latin typeface="Times New Roman" panose="02020603050405020304" pitchFamily="18" charset="0"/>
              <a:cs typeface="Times New Roman" panose="02020603050405020304" pitchFamily="18" charset="0"/>
            </a:endParaRPr>
          </a:p>
          <a:p>
            <a:pPr algn="ctr">
              <a:spcBef>
                <a:spcPct val="0"/>
              </a:spcBef>
            </a:pPr>
            <a:r>
              <a:rPr lang="en-IN" altLang="en-US" sz="2000" b="1" dirty="0">
                <a:latin typeface="Times New Roman" panose="02020603050405020304" pitchFamily="18" charset="0"/>
                <a:cs typeface="Times New Roman" panose="02020603050405020304" pitchFamily="18" charset="0"/>
              </a:rPr>
              <a:t>By    </a:t>
            </a:r>
            <a:r>
              <a:rPr lang="en-IN" altLang="en-US" sz="2000" dirty="0">
                <a:solidFill>
                  <a:srgbClr val="7030A0"/>
                </a:solidFill>
                <a:latin typeface="Times New Roman" panose="02020603050405020304" pitchFamily="18" charset="0"/>
                <a:cs typeface="Times New Roman" panose="02020603050405020304" pitchFamily="18" charset="0"/>
              </a:rPr>
              <a:t>                                 </a:t>
            </a:r>
            <a:endParaRPr lang="en-IN" altLang="en-US" sz="2000" b="1" dirty="0">
              <a:solidFill>
                <a:srgbClr val="002060"/>
              </a:solidFill>
              <a:latin typeface="Times New Roman" panose="02020603050405020304" pitchFamily="18" charset="0"/>
              <a:cs typeface="Times New Roman" panose="02020603050405020304" pitchFamily="18" charset="0"/>
            </a:endParaRPr>
          </a:p>
          <a:p>
            <a:pPr>
              <a:spcBef>
                <a:spcPct val="0"/>
              </a:spcBef>
            </a:pPr>
            <a:r>
              <a:rPr lang="en-US" altLang="en-US" sz="2000" dirty="0">
                <a:solidFill>
                  <a:srgbClr val="002060"/>
                </a:solidFill>
                <a:latin typeface="Times New Roman" panose="02020603050405020304" pitchFamily="18" charset="0"/>
                <a:cs typeface="Times New Roman" panose="02020603050405020304" pitchFamily="18" charset="0"/>
              </a:rPr>
              <a:t>1. Dignag Pakhare           PRN No. 124BTAC2007 </a:t>
            </a:r>
          </a:p>
          <a:p>
            <a:pPr>
              <a:spcBef>
                <a:spcPct val="0"/>
              </a:spcBef>
            </a:pPr>
            <a:r>
              <a:rPr lang="en-US" altLang="en-US" sz="2000" dirty="0">
                <a:solidFill>
                  <a:srgbClr val="002060"/>
                </a:solidFill>
                <a:latin typeface="Times New Roman" panose="02020603050405020304" pitchFamily="18" charset="0"/>
                <a:cs typeface="Times New Roman" panose="02020603050405020304" pitchFamily="18" charset="0"/>
              </a:rPr>
              <a:t>2. Harsh </a:t>
            </a:r>
            <a:r>
              <a:rPr lang="en-US" altLang="en-US" sz="2000" dirty="0" err="1">
                <a:solidFill>
                  <a:srgbClr val="002060"/>
                </a:solidFill>
                <a:latin typeface="Times New Roman" panose="02020603050405020304" pitchFamily="18" charset="0"/>
                <a:cs typeface="Times New Roman" panose="02020603050405020304" pitchFamily="18" charset="0"/>
              </a:rPr>
              <a:t>Kawthankar</a:t>
            </a:r>
            <a:r>
              <a:rPr lang="en-US" altLang="en-US" sz="2000" dirty="0">
                <a:solidFill>
                  <a:srgbClr val="002060"/>
                </a:solidFill>
                <a:latin typeface="Times New Roman" panose="02020603050405020304" pitchFamily="18" charset="0"/>
                <a:cs typeface="Times New Roman" panose="02020603050405020304" pitchFamily="18" charset="0"/>
              </a:rPr>
              <a:t>       PRN No. 124BTAC2013</a:t>
            </a:r>
          </a:p>
          <a:p>
            <a:pPr>
              <a:spcBef>
                <a:spcPct val="0"/>
              </a:spcBef>
            </a:pPr>
            <a:r>
              <a:rPr lang="en-US" altLang="en-US" sz="2000" dirty="0">
                <a:solidFill>
                  <a:srgbClr val="002060"/>
                </a:solidFill>
                <a:latin typeface="Times New Roman" panose="02020603050405020304" pitchFamily="18" charset="0"/>
                <a:cs typeface="Times New Roman" panose="02020603050405020304" pitchFamily="18" charset="0"/>
              </a:rPr>
              <a:t>3. Gaurav Panchal           PRN No. 124BTAC2012</a:t>
            </a:r>
          </a:p>
          <a:p>
            <a:pPr>
              <a:spcBef>
                <a:spcPct val="0"/>
              </a:spcBef>
            </a:pPr>
            <a:r>
              <a:rPr lang="en-US" altLang="en-US" sz="2000" dirty="0">
                <a:solidFill>
                  <a:srgbClr val="002060"/>
                </a:solidFill>
                <a:latin typeface="Times New Roman" panose="02020603050405020304" pitchFamily="18" charset="0"/>
                <a:cs typeface="Times New Roman" panose="02020603050405020304" pitchFamily="18" charset="0"/>
              </a:rPr>
              <a:t>4. Krishna Prajapati         PRN No. 124BTAC2014</a:t>
            </a:r>
          </a:p>
        </p:txBody>
      </p:sp>
      <p:pic>
        <p:nvPicPr>
          <p:cNvPr id="3" name="image1.png">
            <a:extLst>
              <a:ext uri="{FF2B5EF4-FFF2-40B4-BE49-F238E27FC236}">
                <a16:creationId xmlns:a16="http://schemas.microsoft.com/office/drawing/2014/main" id="{49BD7028-6BA4-1DC5-4764-F529A4C2B109}"/>
              </a:ext>
            </a:extLst>
          </p:cNvPr>
          <p:cNvPicPr/>
          <p:nvPr/>
        </p:nvPicPr>
        <p:blipFill>
          <a:blip r:embed="rId2"/>
          <a:srcRect/>
          <a:stretch>
            <a:fillRect/>
          </a:stretch>
        </p:blipFill>
        <p:spPr>
          <a:xfrm>
            <a:off x="838200" y="115731"/>
            <a:ext cx="7467600" cy="967047"/>
          </a:xfrm>
          <a:prstGeom prst="rect">
            <a:avLst/>
          </a:prstGeom>
          <a:ln/>
        </p:spPr>
      </p:pic>
      <p:sp>
        <p:nvSpPr>
          <p:cNvPr id="7" name="TextBox 6">
            <a:extLst>
              <a:ext uri="{FF2B5EF4-FFF2-40B4-BE49-F238E27FC236}">
                <a16:creationId xmlns:a16="http://schemas.microsoft.com/office/drawing/2014/main" id="{EFE03451-DB07-3910-F959-45BD7B0320C5}"/>
              </a:ext>
            </a:extLst>
          </p:cNvPr>
          <p:cNvSpPr txBox="1"/>
          <p:nvPr/>
        </p:nvSpPr>
        <p:spPr>
          <a:xfrm>
            <a:off x="2286000" y="942072"/>
            <a:ext cx="4953000" cy="646331"/>
          </a:xfrm>
          <a:prstGeom prst="rect">
            <a:avLst/>
          </a:prstGeom>
          <a:noFill/>
        </p:spPr>
        <p:txBody>
          <a:bodyPr wrap="square">
            <a:spAutoFit/>
          </a:bodyPr>
          <a:lstStyle/>
          <a:p>
            <a:pPr algn="ctr"/>
            <a:r>
              <a:rPr lang="en-US" sz="1800" b="1" dirty="0">
                <a:solidFill>
                  <a:srgbClr val="002060"/>
                </a:solidFill>
                <a:latin typeface="Times New Roman" panose="02020603050405020304" pitchFamily="18" charset="0"/>
                <a:cs typeface="Times New Roman" panose="02020603050405020304" pitchFamily="18" charset="0"/>
              </a:rPr>
              <a:t>Department of Electronics and Communication</a:t>
            </a:r>
            <a:br>
              <a:rPr lang="en-US" sz="1800" b="1" dirty="0">
                <a:solidFill>
                  <a:srgbClr val="002060"/>
                </a:solidFill>
                <a:latin typeface="Times New Roman" panose="02020603050405020304" pitchFamily="18" charset="0"/>
                <a:cs typeface="Times New Roman" panose="02020603050405020304" pitchFamily="18" charset="0"/>
              </a:rPr>
            </a:br>
            <a:r>
              <a:rPr lang="en-US" sz="1800" b="1" dirty="0">
                <a:solidFill>
                  <a:srgbClr val="002060"/>
                </a:solidFill>
                <a:latin typeface="Times New Roman" panose="02020603050405020304" pitchFamily="18" charset="0"/>
                <a:cs typeface="Times New Roman" panose="02020603050405020304" pitchFamily="18" charset="0"/>
              </a:rPr>
              <a:t>  (Advanced Communication Technology)</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010EA1E-D913-4C04-BE99-2EC082D1843A}"/>
              </a:ext>
            </a:extLst>
          </p:cNvPr>
          <p:cNvSpPr>
            <a:spLocks noGrp="1" noChangeArrowheads="1"/>
          </p:cNvSpPr>
          <p:nvPr>
            <p:ph type="title" idx="4294967295"/>
          </p:nvPr>
        </p:nvSpPr>
        <p:spPr>
          <a:xfrm>
            <a:off x="2095500" y="152400"/>
            <a:ext cx="4953000" cy="585788"/>
          </a:xfrm>
        </p:spPr>
        <p:txBody>
          <a:bodyPr>
            <a:noAutofit/>
          </a:bodyPr>
          <a:lstStyle/>
          <a:p>
            <a:r>
              <a:rPr lang="en-US" altLang="en-US" sz="4800" b="1" dirty="0">
                <a:solidFill>
                  <a:srgbClr val="0070C0"/>
                </a:solidFill>
                <a:latin typeface="Times New Roman" panose="02020603050405020304" pitchFamily="18" charset="0"/>
                <a:cs typeface="Times New Roman" panose="02020603050405020304" pitchFamily="18" charset="0"/>
              </a:rPr>
              <a:t>Simulation Result</a:t>
            </a:r>
          </a:p>
        </p:txBody>
      </p:sp>
      <p:sp>
        <p:nvSpPr>
          <p:cNvPr id="2" name="TextBox 1">
            <a:extLst>
              <a:ext uri="{FF2B5EF4-FFF2-40B4-BE49-F238E27FC236}">
                <a16:creationId xmlns:a16="http://schemas.microsoft.com/office/drawing/2014/main" id="{3037BA9B-AFCB-544F-A61F-0F2E269058C4}"/>
              </a:ext>
            </a:extLst>
          </p:cNvPr>
          <p:cNvSpPr txBox="1"/>
          <p:nvPr/>
        </p:nvSpPr>
        <p:spPr>
          <a:xfrm>
            <a:off x="1143000" y="990600"/>
            <a:ext cx="6248400" cy="400110"/>
          </a:xfrm>
          <a:prstGeom prst="rect">
            <a:avLst/>
          </a:prstGeom>
          <a:noFill/>
        </p:spPr>
        <p:txBody>
          <a:bodyPr wrap="square" rtlCol="0">
            <a:spAutoFit/>
          </a:bodyPr>
          <a:lstStyle/>
          <a:p>
            <a:pPr algn="just"/>
            <a:r>
              <a:rPr lang="en-IN" sz="2000" dirty="0">
                <a:solidFill>
                  <a:srgbClr val="FF0000"/>
                </a:solidFill>
              </a:rPr>
              <a:t>  </a:t>
            </a:r>
          </a:p>
        </p:txBody>
      </p:sp>
      <p:pic>
        <p:nvPicPr>
          <p:cNvPr id="5" name="Picture 4">
            <a:extLst>
              <a:ext uri="{FF2B5EF4-FFF2-40B4-BE49-F238E27FC236}">
                <a16:creationId xmlns:a16="http://schemas.microsoft.com/office/drawing/2014/main" id="{22FD9883-174B-0622-D580-ECBFF07D3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47" y="1742074"/>
            <a:ext cx="8077505" cy="3687236"/>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735ED-0DCF-61D3-517B-42DF733D7FC1}"/>
            </a:ext>
          </a:extLst>
        </p:cNvPr>
        <p:cNvGrpSpPr/>
        <p:nvPr/>
      </p:nvGrpSpPr>
      <p:grpSpPr>
        <a:xfrm>
          <a:off x="0" y="0"/>
          <a:ext cx="0" cy="0"/>
          <a:chOff x="0" y="0"/>
          <a:chExt cx="0" cy="0"/>
        </a:xfrm>
      </p:grpSpPr>
      <p:sp>
        <p:nvSpPr>
          <p:cNvPr id="16386" name="Title 1">
            <a:extLst>
              <a:ext uri="{FF2B5EF4-FFF2-40B4-BE49-F238E27FC236}">
                <a16:creationId xmlns:a16="http://schemas.microsoft.com/office/drawing/2014/main" id="{DEA71DBA-83CB-B733-1D52-82EEDD9E9546}"/>
              </a:ext>
            </a:extLst>
          </p:cNvPr>
          <p:cNvSpPr>
            <a:spLocks noGrp="1" noChangeArrowheads="1"/>
          </p:cNvSpPr>
          <p:nvPr>
            <p:ph type="title" idx="4294967295"/>
          </p:nvPr>
        </p:nvSpPr>
        <p:spPr>
          <a:xfrm>
            <a:off x="2667000" y="152400"/>
            <a:ext cx="3581400" cy="585788"/>
          </a:xfrm>
        </p:spPr>
        <p:txBody>
          <a:bodyPr>
            <a:noAutofit/>
          </a:bodyPr>
          <a:lstStyle/>
          <a:p>
            <a:r>
              <a:rPr lang="en-US" altLang="en-US" sz="4800" b="1" dirty="0">
                <a:solidFill>
                  <a:srgbClr val="0070C0"/>
                </a:solidFill>
                <a:latin typeface="Times New Roman" panose="02020603050405020304" pitchFamily="18" charset="0"/>
                <a:cs typeface="Times New Roman" panose="02020603050405020304" pitchFamily="18" charset="0"/>
              </a:rPr>
              <a:t>Applications</a:t>
            </a:r>
          </a:p>
        </p:txBody>
      </p:sp>
      <p:sp>
        <p:nvSpPr>
          <p:cNvPr id="2" name="TextBox 1">
            <a:extLst>
              <a:ext uri="{FF2B5EF4-FFF2-40B4-BE49-F238E27FC236}">
                <a16:creationId xmlns:a16="http://schemas.microsoft.com/office/drawing/2014/main" id="{49602F2F-D010-9A41-1659-C854A4546868}"/>
              </a:ext>
            </a:extLst>
          </p:cNvPr>
          <p:cNvSpPr txBox="1"/>
          <p:nvPr/>
        </p:nvSpPr>
        <p:spPr>
          <a:xfrm>
            <a:off x="1143000" y="990600"/>
            <a:ext cx="6248400" cy="400110"/>
          </a:xfrm>
          <a:prstGeom prst="rect">
            <a:avLst/>
          </a:prstGeom>
          <a:noFill/>
        </p:spPr>
        <p:txBody>
          <a:bodyPr wrap="square" rtlCol="0">
            <a:spAutoFit/>
          </a:bodyPr>
          <a:lstStyle/>
          <a:p>
            <a:pPr algn="just"/>
            <a:r>
              <a:rPr lang="en-IN" sz="2000" dirty="0">
                <a:solidFill>
                  <a:srgbClr val="FF0000"/>
                </a:solidFill>
              </a:rPr>
              <a:t>  </a:t>
            </a:r>
          </a:p>
        </p:txBody>
      </p:sp>
      <p:sp>
        <p:nvSpPr>
          <p:cNvPr id="3" name="TextBox 2">
            <a:extLst>
              <a:ext uri="{FF2B5EF4-FFF2-40B4-BE49-F238E27FC236}">
                <a16:creationId xmlns:a16="http://schemas.microsoft.com/office/drawing/2014/main" id="{A7DADFC2-EFD3-0982-A5AD-B6109A2C92CD}"/>
              </a:ext>
            </a:extLst>
          </p:cNvPr>
          <p:cNvSpPr txBox="1"/>
          <p:nvPr/>
        </p:nvSpPr>
        <p:spPr>
          <a:xfrm>
            <a:off x="838200" y="1905000"/>
            <a:ext cx="4572000" cy="2031325"/>
          </a:xfrm>
          <a:prstGeom prst="rect">
            <a:avLst/>
          </a:prstGeom>
          <a:noFill/>
        </p:spPr>
        <p:txBody>
          <a:bodyPr wrap="square" rtlCol="0">
            <a:spAutoFit/>
          </a:bodyPr>
          <a:lstStyle/>
          <a:p>
            <a:pPr marL="342900" indent="-342900">
              <a:lnSpc>
                <a:spcPct val="150000"/>
              </a:lnSpc>
              <a:buFont typeface="+mj-lt"/>
              <a:buAutoNum type="arabicPeriod"/>
            </a:pPr>
            <a:r>
              <a:rPr lang="en-IN" i="0" dirty="0">
                <a:effectLst/>
                <a:latin typeface="Times New Roman" panose="02020603050405020304" pitchFamily="18" charset="0"/>
                <a:cs typeface="Times New Roman" panose="02020603050405020304" pitchFamily="18" charset="0"/>
              </a:rPr>
              <a:t>Smart Charging Stations</a:t>
            </a:r>
          </a:p>
          <a:p>
            <a:pPr marL="342900" indent="-342900">
              <a:lnSpc>
                <a:spcPct val="150000"/>
              </a:lnSpc>
              <a:buFont typeface="+mj-lt"/>
              <a:buAutoNum type="arabicPeriod"/>
            </a:pPr>
            <a:r>
              <a:rPr lang="en-US" i="0" dirty="0">
                <a:effectLst/>
                <a:latin typeface="Times New Roman" panose="02020603050405020304" pitchFamily="18" charset="0"/>
                <a:cs typeface="Times New Roman" panose="02020603050405020304" pitchFamily="18" charset="0"/>
              </a:rPr>
              <a:t>Integration with Smart City Infrastructure</a:t>
            </a:r>
          </a:p>
          <a:p>
            <a:pPr marL="342900" indent="-342900">
              <a:lnSpc>
                <a:spcPct val="150000"/>
              </a:lnSpc>
              <a:buFont typeface="+mj-lt"/>
              <a:buAutoNum type="arabicPeriod"/>
            </a:pPr>
            <a:r>
              <a:rPr lang="en-IN" i="0" dirty="0">
                <a:effectLst/>
                <a:latin typeface="Times New Roman" panose="02020603050405020304" pitchFamily="18" charset="0"/>
                <a:cs typeface="Times New Roman" panose="02020603050405020304" pitchFamily="18" charset="0"/>
              </a:rPr>
              <a:t>Enhanced Safety Features</a:t>
            </a:r>
          </a:p>
          <a:p>
            <a:pPr marL="342900" indent="-342900">
              <a:lnSpc>
                <a:spcPct val="150000"/>
              </a:lnSpc>
              <a:buFont typeface="+mj-lt"/>
              <a:buAutoNum type="arabicPeriod"/>
            </a:pPr>
            <a:r>
              <a:rPr lang="en-IN" i="0" dirty="0">
                <a:effectLst/>
                <a:latin typeface="Times New Roman" panose="02020603050405020304" pitchFamily="18" charset="0"/>
                <a:cs typeface="Times New Roman" panose="02020603050405020304" pitchFamily="18" charset="0"/>
              </a:rPr>
              <a:t>Automated Charging</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9880148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1A930F7-59A1-4732-AA42-24D7BB411865}"/>
              </a:ext>
            </a:extLst>
          </p:cNvPr>
          <p:cNvSpPr>
            <a:spLocks noGrp="1" noChangeArrowheads="1"/>
          </p:cNvSpPr>
          <p:nvPr>
            <p:ph type="title" idx="4294967295"/>
          </p:nvPr>
        </p:nvSpPr>
        <p:spPr>
          <a:xfrm>
            <a:off x="2971800" y="152400"/>
            <a:ext cx="3048000" cy="585788"/>
          </a:xfrm>
        </p:spPr>
        <p:txBody>
          <a:bodyPr>
            <a:noAutofit/>
          </a:bodyPr>
          <a:lstStyle/>
          <a:p>
            <a:r>
              <a:rPr lang="en-US" altLang="en-US" sz="4800" b="1" dirty="0">
                <a:solidFill>
                  <a:srgbClr val="0070C0"/>
                </a:solidFill>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04655DB4-1878-E920-48CF-D9BCA37175E4}"/>
              </a:ext>
            </a:extLst>
          </p:cNvPr>
          <p:cNvSpPr txBox="1"/>
          <p:nvPr/>
        </p:nvSpPr>
        <p:spPr>
          <a:xfrm>
            <a:off x="533400" y="1447800"/>
            <a:ext cx="7467600" cy="3416320"/>
          </a:xfrm>
          <a:prstGeom prst="rect">
            <a:avLst/>
          </a:prstGeom>
          <a:noFill/>
        </p:spPr>
        <p:txBody>
          <a:bodyPr wrap="square" rtlCol="0">
            <a:spAutoFit/>
          </a:bodyPr>
          <a:lstStyle/>
          <a:p>
            <a:r>
              <a:rPr lang="en-IN" dirty="0">
                <a:hlinkClick r:id="rId2"/>
              </a:rPr>
              <a:t>https://r.search.yahoo.com/_ylt=AwrKFYI8ZbtnCQIA_9K7HAx.;_ylu=Y29sbwNzZzMEcG9zAzEEdnRpZAMEc2VjA3Ny/RV=2/RE=1741543997/RO=10/RU=https%3a%2f%2fwww.ijarst.in%2fpublic%2fuploads%2fpaper%2f617121712731541.pdf/RK=2/RS=maDiZJLrJ6PVTT0vjdsC34zfgec-</a:t>
            </a:r>
            <a:endParaRPr lang="en-IN" dirty="0"/>
          </a:p>
          <a:p>
            <a:endParaRPr lang="en-IN" dirty="0"/>
          </a:p>
          <a:p>
            <a:r>
              <a:rPr lang="en-IN" dirty="0">
                <a:hlinkClick r:id="rId2"/>
              </a:rPr>
              <a:t>https://r.search.yahoo.com/_ylt=AwrKFYI8ZbtnCQIA_9K7HAx.;_ylu=Y29sbwNzZzMEcG9zAzEEdnRpZAMEc2VjA3Ny/RV=2/RE=1741543997/RO=10/RU=https%3a%2f%2fwww.ijarst.in%2fpublic%2fuploads%2fpaper%2f617121712731541.pdf/RK=2/RS=maDiZJLrJ6PVTT0vjdsC34zfgec-</a:t>
            </a:r>
            <a:endParaRPr lang="en-IN" dirty="0"/>
          </a:p>
          <a:p>
            <a:endParaRPr lang="en-IN"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7521DD2-7C0A-4768-8049-518AE84F618A}"/>
              </a:ext>
            </a:extLst>
          </p:cNvPr>
          <p:cNvSpPr>
            <a:spLocks noGrp="1" noChangeArrowheads="1"/>
          </p:cNvSpPr>
          <p:nvPr>
            <p:ph type="title" idx="4294967295"/>
          </p:nvPr>
        </p:nvSpPr>
        <p:spPr>
          <a:xfrm>
            <a:off x="533400" y="990600"/>
            <a:ext cx="8229600" cy="666750"/>
          </a:xfrm>
        </p:spPr>
        <p:txBody>
          <a:bodyPr>
            <a:normAutofit fontScale="90000"/>
          </a:bodyPr>
          <a:lstStyle/>
          <a:p>
            <a:r>
              <a:rPr lang="en-US" altLang="en-US" dirty="0"/>
              <a:t> </a:t>
            </a:r>
            <a:r>
              <a:rPr lang="en-US" altLang="en-US" sz="8900" dirty="0">
                <a:latin typeface="Times New Roman" panose="02020603050405020304" pitchFamily="18" charset="0"/>
                <a:cs typeface="Times New Roman" panose="02020603050405020304" pitchFamily="18" charset="0"/>
              </a:rPr>
              <a:t>Outline</a:t>
            </a:r>
            <a:endParaRPr lang="en-IN" altLang="en-US" sz="8900" dirty="0">
              <a:latin typeface="Times New Roman" panose="02020603050405020304" pitchFamily="18" charset="0"/>
              <a:cs typeface="Times New Roman" panose="02020603050405020304" pitchFamily="18" charset="0"/>
            </a:endParaRPr>
          </a:p>
        </p:txBody>
      </p:sp>
      <p:sp>
        <p:nvSpPr>
          <p:cNvPr id="8195" name="Content Placeholder 2">
            <a:extLst>
              <a:ext uri="{FF2B5EF4-FFF2-40B4-BE49-F238E27FC236}">
                <a16:creationId xmlns:a16="http://schemas.microsoft.com/office/drawing/2014/main" id="{8D578BCF-EBCD-4B76-A87D-D00EFBD6A1EA}"/>
              </a:ext>
            </a:extLst>
          </p:cNvPr>
          <p:cNvSpPr>
            <a:spLocks noGrp="1" noChangeArrowheads="1"/>
          </p:cNvSpPr>
          <p:nvPr>
            <p:ph idx="4294967295"/>
          </p:nvPr>
        </p:nvSpPr>
        <p:spPr>
          <a:xfrm>
            <a:off x="914400" y="1752600"/>
            <a:ext cx="8229600" cy="4525963"/>
          </a:xfrm>
        </p:spPr>
        <p:txBody>
          <a:bodyPr>
            <a:normAutofit/>
          </a:bodyPr>
          <a:lstStyle/>
          <a:p>
            <a:r>
              <a:rPr lang="en-US" altLang="en-US" dirty="0">
                <a:latin typeface="Times New Roman" panose="02020603050405020304" pitchFamily="18" charset="0"/>
                <a:cs typeface="Times New Roman" panose="02020603050405020304" pitchFamily="18" charset="0"/>
              </a:rPr>
              <a:t>Introduction</a:t>
            </a:r>
          </a:p>
          <a:p>
            <a:r>
              <a:rPr lang="en-US" altLang="en-US" dirty="0">
                <a:latin typeface="Times New Roman" panose="02020603050405020304" pitchFamily="18" charset="0"/>
                <a:cs typeface="Times New Roman" panose="02020603050405020304" pitchFamily="18" charset="0"/>
              </a:rPr>
              <a:t>Comparative Study</a:t>
            </a:r>
          </a:p>
          <a:p>
            <a:r>
              <a:rPr lang="en-US" altLang="en-US" dirty="0">
                <a:latin typeface="Times New Roman" panose="02020603050405020304" pitchFamily="18" charset="0"/>
                <a:cs typeface="Times New Roman" panose="02020603050405020304" pitchFamily="18" charset="0"/>
              </a:rPr>
              <a:t>Problem Statement</a:t>
            </a:r>
          </a:p>
          <a:p>
            <a:r>
              <a:rPr lang="en-US" altLang="en-US" dirty="0">
                <a:latin typeface="Times New Roman" panose="02020603050405020304" pitchFamily="18" charset="0"/>
                <a:cs typeface="Times New Roman" panose="02020603050405020304" pitchFamily="18" charset="0"/>
              </a:rPr>
              <a:t>Sustainable Development Goal (SDG)</a:t>
            </a:r>
          </a:p>
          <a:p>
            <a:r>
              <a:rPr lang="en-US" altLang="en-US" dirty="0">
                <a:latin typeface="Times New Roman" panose="02020603050405020304" pitchFamily="18" charset="0"/>
                <a:cs typeface="Times New Roman" panose="02020603050405020304" pitchFamily="18" charset="0"/>
              </a:rPr>
              <a:t>Block Diagram</a:t>
            </a:r>
          </a:p>
          <a:p>
            <a:r>
              <a:rPr lang="en-US" altLang="en-US" dirty="0">
                <a:latin typeface="Times New Roman" panose="02020603050405020304" pitchFamily="18" charset="0"/>
                <a:cs typeface="Times New Roman" panose="02020603050405020304" pitchFamily="18" charset="0"/>
              </a:rPr>
              <a:t>Flow Chart</a:t>
            </a:r>
          </a:p>
          <a:p>
            <a:r>
              <a:rPr lang="en-US" altLang="en-US" dirty="0">
                <a:latin typeface="Times New Roman" panose="02020603050405020304" pitchFamily="18" charset="0"/>
                <a:cs typeface="Times New Roman" panose="02020603050405020304" pitchFamily="18" charset="0"/>
              </a:rPr>
              <a:t>Circuit Diagram </a:t>
            </a:r>
          </a:p>
          <a:p>
            <a:r>
              <a:rPr lang="en-US" altLang="en-US" dirty="0">
                <a:latin typeface="Times New Roman" panose="02020603050405020304" pitchFamily="18" charset="0"/>
                <a:cs typeface="Times New Roman" panose="02020603050405020304" pitchFamily="18" charset="0"/>
              </a:rPr>
              <a:t>Simulation Result</a:t>
            </a:r>
          </a:p>
          <a:p>
            <a:r>
              <a:rPr lang="en-US" altLang="en-US" dirty="0">
                <a:latin typeface="Times New Roman" panose="02020603050405020304" pitchFamily="18" charset="0"/>
                <a:cs typeface="Times New Roman" panose="02020603050405020304" pitchFamily="18" charset="0"/>
              </a:rPr>
              <a:t>Applications</a:t>
            </a:r>
          </a:p>
          <a:p>
            <a:r>
              <a:rPr lang="en-US" altLang="en-US" dirty="0">
                <a:latin typeface="Times New Roman" panose="02020603050405020304" pitchFamily="18" charset="0"/>
                <a:cs typeface="Times New Roman" panose="02020603050405020304" pitchFamily="18" charset="0"/>
              </a:rPr>
              <a:t>References</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85485E4-709D-426D-9B7E-A23551A90D47}"/>
              </a:ext>
            </a:extLst>
          </p:cNvPr>
          <p:cNvSpPr>
            <a:spLocks noGrp="1" noChangeArrowheads="1"/>
          </p:cNvSpPr>
          <p:nvPr>
            <p:ph type="title" idx="4294967295"/>
          </p:nvPr>
        </p:nvSpPr>
        <p:spPr>
          <a:xfrm>
            <a:off x="851694" y="685800"/>
            <a:ext cx="7440612" cy="528638"/>
          </a:xfrm>
        </p:spPr>
        <p:txBody>
          <a:bodyPr rtlCol="0">
            <a:noAutofit/>
          </a:bodyPr>
          <a:lstStyle/>
          <a:p>
            <a:pPr algn="ctr" fontAlgn="auto">
              <a:spcAft>
                <a:spcPts val="0"/>
              </a:spcAft>
              <a:defRPr/>
            </a:pPr>
            <a:r>
              <a:rPr lang="en-US" altLang="en-US" sz="5400" b="1" dirty="0">
                <a:solidFill>
                  <a:srgbClr val="0070C0"/>
                </a:solidFill>
                <a:latin typeface="Times New Roman" panose="02020603050405020304" pitchFamily="18" charset="0"/>
                <a:ea typeface="Cambria Math" panose="02040503050406030204" pitchFamily="18" charset="0"/>
                <a:cs typeface="Times New Roman" panose="02020603050405020304" pitchFamily="18" charset="0"/>
              </a:rPr>
              <a:t>Introduction</a:t>
            </a:r>
          </a:p>
        </p:txBody>
      </p:sp>
      <p:sp>
        <p:nvSpPr>
          <p:cNvPr id="2" name="TextBox 1">
            <a:extLst>
              <a:ext uri="{FF2B5EF4-FFF2-40B4-BE49-F238E27FC236}">
                <a16:creationId xmlns:a16="http://schemas.microsoft.com/office/drawing/2014/main" id="{91B45362-3C04-AC48-8389-1EB701CFC322}"/>
              </a:ext>
            </a:extLst>
          </p:cNvPr>
          <p:cNvSpPr txBox="1"/>
          <p:nvPr/>
        </p:nvSpPr>
        <p:spPr>
          <a:xfrm>
            <a:off x="762000" y="1752600"/>
            <a:ext cx="7315200" cy="2806987"/>
          </a:xfrm>
          <a:prstGeom prst="rect">
            <a:avLst/>
          </a:prstGeom>
          <a:noFill/>
        </p:spPr>
        <p:txBody>
          <a:bodyPr wrap="square" rtlCol="0">
            <a:spAutoFit/>
          </a:bodyPr>
          <a:lstStyle/>
          <a:p>
            <a:pPr algn="just" fontAlgn="base">
              <a:lnSpc>
                <a:spcPct val="150000"/>
              </a:lnSpc>
            </a:pPr>
            <a:r>
              <a:rPr lang="en-US" sz="2000" b="0" i="0">
                <a:solidFill>
                  <a:srgbClr val="374151"/>
                </a:solidFill>
                <a:effectLst/>
                <a:latin typeface="Times New Roman" panose="02020603050405020304" pitchFamily="18" charset="0"/>
                <a:cs typeface="Times New Roman" panose="02020603050405020304" pitchFamily="18" charset="0"/>
              </a:rPr>
              <a:t>The IoT-based wireless charging system for electric vehicles integrates advanced technologies to enhance the charging experience by eliminating the need for physical connections. This innovative approach utilizes wireless power transfer and IoT connectivity to monitor and manage charging processes, ensuring efficiency and convenience for users.</a:t>
            </a: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696200" y="5867400"/>
            <a:ext cx="457200" cy="369332"/>
          </a:xfrm>
          <a:prstGeom prst="rect">
            <a:avLst/>
          </a:prstGeom>
          <a:noFill/>
        </p:spPr>
        <p:txBody>
          <a:bodyPr wrap="square" rtlCol="0">
            <a:spAutoFit/>
          </a:bodyPr>
          <a:lstStyle/>
          <a:p>
            <a:r>
              <a:rPr lang="en-US" dirty="0"/>
              <a:t>[3]</a:t>
            </a:r>
            <a:endParaRPr lang="en-IN"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A4A99F1-204C-4E47-864B-8C5AE2B0854A}"/>
              </a:ext>
            </a:extLst>
          </p:cNvPr>
          <p:cNvSpPr>
            <a:spLocks noGrp="1" noChangeArrowheads="1"/>
          </p:cNvSpPr>
          <p:nvPr>
            <p:ph type="title" idx="4294967295"/>
          </p:nvPr>
        </p:nvSpPr>
        <p:spPr>
          <a:xfrm>
            <a:off x="1828800" y="609600"/>
            <a:ext cx="7440612" cy="528638"/>
          </a:xfrm>
        </p:spPr>
        <p:txBody>
          <a:bodyPr>
            <a:noAutofit/>
          </a:bodyPr>
          <a:lstStyle/>
          <a:p>
            <a:r>
              <a:rPr lang="en-US" altLang="en-US" sz="4800" b="1" dirty="0">
                <a:solidFill>
                  <a:srgbClr val="0070C0"/>
                </a:solidFill>
                <a:latin typeface="Times New Roman" panose="02020603050405020304" pitchFamily="18" charset="0"/>
                <a:cs typeface="Times New Roman" panose="02020603050405020304" pitchFamily="18" charset="0"/>
              </a:rPr>
              <a:t>Comparative Study</a:t>
            </a:r>
          </a:p>
        </p:txBody>
      </p:sp>
      <p:sp>
        <p:nvSpPr>
          <p:cNvPr id="2" name="TextBox 1">
            <a:extLst>
              <a:ext uri="{FF2B5EF4-FFF2-40B4-BE49-F238E27FC236}">
                <a16:creationId xmlns:a16="http://schemas.microsoft.com/office/drawing/2014/main" id="{B1031FD8-A898-057B-D3F6-6E8DFD7E9D95}"/>
              </a:ext>
            </a:extLst>
          </p:cNvPr>
          <p:cNvSpPr txBox="1"/>
          <p:nvPr/>
        </p:nvSpPr>
        <p:spPr>
          <a:xfrm>
            <a:off x="838200" y="1828800"/>
            <a:ext cx="7162800" cy="3366563"/>
          </a:xfrm>
          <a:prstGeom prst="rect">
            <a:avLst/>
          </a:prstGeom>
          <a:noFill/>
        </p:spPr>
        <p:txBody>
          <a:bodyPr wrap="square" rtlCol="0">
            <a:spAutoFit/>
          </a:bodyPr>
          <a:lstStyle/>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 comparative study of IoT-based wireless charging systems for electric vehicles reveals significant advantages over traditional wired charging methods. Wireless charging systems utilize inductive coupling to transfer energy, allowing for seamless charging without the need for physical connectors, which can wear out over time. IoT integration enhances these systems by enabling real-time monitoring, remote diagnostics, and automated charging management, optimizing energy consumption and reducing downtime. </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92A70E1-5DBA-4782-B978-1F9FF1A12303}"/>
              </a:ext>
            </a:extLst>
          </p:cNvPr>
          <p:cNvSpPr>
            <a:spLocks noGrp="1" noChangeArrowheads="1"/>
          </p:cNvSpPr>
          <p:nvPr>
            <p:ph type="title" idx="4294967295"/>
          </p:nvPr>
        </p:nvSpPr>
        <p:spPr>
          <a:xfrm>
            <a:off x="1524000" y="838200"/>
            <a:ext cx="7440612" cy="528638"/>
          </a:xfrm>
        </p:spPr>
        <p:txBody>
          <a:bodyPr>
            <a:noAutofit/>
          </a:bodyPr>
          <a:lstStyle/>
          <a:p>
            <a:r>
              <a:rPr lang="en-US" altLang="en-US" sz="5400" b="1" dirty="0">
                <a:solidFill>
                  <a:srgbClr val="0070C0"/>
                </a:solidFill>
                <a:latin typeface="Times New Roman" panose="02020603050405020304" pitchFamily="18" charset="0"/>
                <a:cs typeface="Times New Roman" panose="02020603050405020304" pitchFamily="18" charset="0"/>
              </a:rPr>
              <a:t>Problem Statement</a:t>
            </a:r>
          </a:p>
        </p:txBody>
      </p:sp>
      <p:sp>
        <p:nvSpPr>
          <p:cNvPr id="2" name="TextBox 1">
            <a:extLst>
              <a:ext uri="{FF2B5EF4-FFF2-40B4-BE49-F238E27FC236}">
                <a16:creationId xmlns:a16="http://schemas.microsoft.com/office/drawing/2014/main" id="{D20C0F83-ADFC-5203-AD62-DA37A4601166}"/>
              </a:ext>
            </a:extLst>
          </p:cNvPr>
          <p:cNvSpPr txBox="1"/>
          <p:nvPr/>
        </p:nvSpPr>
        <p:spPr>
          <a:xfrm>
            <a:off x="851694" y="1905000"/>
            <a:ext cx="7440612" cy="336656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necessity for effective and practical charging infrastructure has arisen from the explosive expansion of electric cars (EVs) in recent years. Conventional plug-in charging techniques have drawbacks in terms of physical connector wear and tear, possible safety risks, and user convenience. Inductive power coil-based wireless charging systems have surfaced as a viable remedy for these issues. Nevertheless, there are a number of issues that need to be resolved when integrating Internet of Things (IoT) capabilities with inductive power coil-based wireless EV charging systems</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6E6D4-8D0F-0092-89DA-E9609F85538D}"/>
            </a:ext>
          </a:extLst>
        </p:cNvPr>
        <p:cNvGrpSpPr/>
        <p:nvPr/>
      </p:nvGrpSpPr>
      <p:grpSpPr>
        <a:xfrm>
          <a:off x="0" y="0"/>
          <a:ext cx="0" cy="0"/>
          <a:chOff x="0" y="0"/>
          <a:chExt cx="0" cy="0"/>
        </a:xfrm>
      </p:grpSpPr>
      <p:sp>
        <p:nvSpPr>
          <p:cNvPr id="11266" name="Title 1">
            <a:extLst>
              <a:ext uri="{FF2B5EF4-FFF2-40B4-BE49-F238E27FC236}">
                <a16:creationId xmlns:a16="http://schemas.microsoft.com/office/drawing/2014/main" id="{36E08E59-3370-F4A5-5E53-FB36E40AB956}"/>
              </a:ext>
            </a:extLst>
          </p:cNvPr>
          <p:cNvSpPr>
            <a:spLocks noGrp="1" noChangeArrowheads="1"/>
          </p:cNvSpPr>
          <p:nvPr>
            <p:ph type="title" idx="4294967295"/>
          </p:nvPr>
        </p:nvSpPr>
        <p:spPr>
          <a:xfrm>
            <a:off x="1219200" y="990600"/>
            <a:ext cx="7440612" cy="528638"/>
          </a:xfrm>
        </p:spPr>
        <p:txBody>
          <a:bodyPr>
            <a:noAutofit/>
          </a:bodyPr>
          <a:lstStyle/>
          <a:p>
            <a:r>
              <a:rPr lang="en-US" altLang="en-US" sz="5400" b="1" dirty="0">
                <a:solidFill>
                  <a:srgbClr val="0070C0"/>
                </a:solidFill>
                <a:latin typeface="Times New Roman" panose="02020603050405020304" pitchFamily="18" charset="0"/>
                <a:cs typeface="Times New Roman" panose="02020603050405020304" pitchFamily="18" charset="0"/>
              </a:rPr>
              <a:t>Sustainable Development Goal (SDG)</a:t>
            </a:r>
          </a:p>
        </p:txBody>
      </p:sp>
      <p:sp>
        <p:nvSpPr>
          <p:cNvPr id="2" name="TextBox 1">
            <a:extLst>
              <a:ext uri="{FF2B5EF4-FFF2-40B4-BE49-F238E27FC236}">
                <a16:creationId xmlns:a16="http://schemas.microsoft.com/office/drawing/2014/main" id="{D6F65013-F587-97D9-1AC7-2F2FF5E9FFB7}"/>
              </a:ext>
            </a:extLst>
          </p:cNvPr>
          <p:cNvSpPr txBox="1"/>
          <p:nvPr/>
        </p:nvSpPr>
        <p:spPr>
          <a:xfrm>
            <a:off x="851694" y="1953468"/>
            <a:ext cx="7440612" cy="2951064"/>
          </a:xfrm>
          <a:prstGeom prst="rect">
            <a:avLst/>
          </a:prstGeom>
          <a:noFill/>
        </p:spPr>
        <p:txBody>
          <a:bodyPr wrap="square" rtlCol="0">
            <a:spAutoFit/>
          </a:bodyPr>
          <a:lstStyle/>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Goal 9 focuses on building resilient infrastructure and promoting sustainable industrialization and innovation. It emphasizes the importance of developing quality, reliable, and sustainable infrastructure to support economic growth and enhance social well-being. This goal aims to encourage industries to adopt sustainable practices and technologies, thereby reducing their environmental impact. It aims for inclusive growth that benefits everyone while balancing economic development with environmental sustainability.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53609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0E47E3E-F922-4ED0-A367-7497C8D873B1}"/>
              </a:ext>
            </a:extLst>
          </p:cNvPr>
          <p:cNvSpPr>
            <a:spLocks noGrp="1" noChangeArrowheads="1"/>
          </p:cNvSpPr>
          <p:nvPr>
            <p:ph type="title" idx="4294967295"/>
          </p:nvPr>
        </p:nvSpPr>
        <p:spPr>
          <a:xfrm>
            <a:off x="2339975" y="304800"/>
            <a:ext cx="4495800" cy="585788"/>
          </a:xfrm>
        </p:spPr>
        <p:txBody>
          <a:bodyPr>
            <a:noAutofit/>
          </a:bodyPr>
          <a:lstStyle/>
          <a:p>
            <a:r>
              <a:rPr lang="en-US" altLang="en-US" sz="5400" b="1" dirty="0">
                <a:solidFill>
                  <a:srgbClr val="0070C0"/>
                </a:solidFill>
                <a:latin typeface="Times New Roman" panose="02020603050405020304" pitchFamily="18" charset="0"/>
                <a:cs typeface="Times New Roman" panose="02020603050405020304" pitchFamily="18" charset="0"/>
              </a:rPr>
              <a:t>Block Diagram</a:t>
            </a:r>
          </a:p>
        </p:txBody>
      </p:sp>
      <p:pic>
        <p:nvPicPr>
          <p:cNvPr id="5" name="Picture 4">
            <a:extLst>
              <a:ext uri="{FF2B5EF4-FFF2-40B4-BE49-F238E27FC236}">
                <a16:creationId xmlns:a16="http://schemas.microsoft.com/office/drawing/2014/main" id="{A506C559-B1CC-E2F9-AFFD-AA8719C20C1D}"/>
              </a:ext>
            </a:extLst>
          </p:cNvPr>
          <p:cNvPicPr>
            <a:picLocks noChangeAspect="1"/>
          </p:cNvPicPr>
          <p:nvPr/>
        </p:nvPicPr>
        <p:blipFill>
          <a:blip r:embed="rId2"/>
          <a:stretch>
            <a:fillRect/>
          </a:stretch>
        </p:blipFill>
        <p:spPr>
          <a:xfrm>
            <a:off x="1676400" y="1371600"/>
            <a:ext cx="6141969" cy="4720822"/>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E734A-3665-237F-DC71-FD78A51DD15B}"/>
            </a:ext>
          </a:extLst>
        </p:cNvPr>
        <p:cNvGrpSpPr/>
        <p:nvPr/>
      </p:nvGrpSpPr>
      <p:grpSpPr>
        <a:xfrm>
          <a:off x="0" y="0"/>
          <a:ext cx="0" cy="0"/>
          <a:chOff x="0" y="0"/>
          <a:chExt cx="0" cy="0"/>
        </a:xfrm>
      </p:grpSpPr>
      <p:sp>
        <p:nvSpPr>
          <p:cNvPr id="12290" name="Title 1">
            <a:extLst>
              <a:ext uri="{FF2B5EF4-FFF2-40B4-BE49-F238E27FC236}">
                <a16:creationId xmlns:a16="http://schemas.microsoft.com/office/drawing/2014/main" id="{C83A06B2-4BB9-74DC-FCC3-EB7384749BEE}"/>
              </a:ext>
            </a:extLst>
          </p:cNvPr>
          <p:cNvSpPr>
            <a:spLocks noGrp="1" noChangeArrowheads="1"/>
          </p:cNvSpPr>
          <p:nvPr>
            <p:ph type="title" idx="4294967295"/>
          </p:nvPr>
        </p:nvSpPr>
        <p:spPr>
          <a:xfrm>
            <a:off x="2339975" y="304800"/>
            <a:ext cx="4495800" cy="585788"/>
          </a:xfrm>
        </p:spPr>
        <p:txBody>
          <a:bodyPr>
            <a:noAutofit/>
          </a:bodyPr>
          <a:lstStyle/>
          <a:p>
            <a:r>
              <a:rPr lang="en-US" altLang="en-US" sz="5400" b="1" dirty="0">
                <a:solidFill>
                  <a:srgbClr val="0070C0"/>
                </a:solidFill>
                <a:latin typeface="Times New Roman" panose="02020603050405020304" pitchFamily="18" charset="0"/>
                <a:cs typeface="Times New Roman" panose="02020603050405020304" pitchFamily="18" charset="0"/>
              </a:rPr>
              <a:t>Flow Chart</a:t>
            </a:r>
          </a:p>
        </p:txBody>
      </p:sp>
      <p:pic>
        <p:nvPicPr>
          <p:cNvPr id="3" name="Picture 2">
            <a:extLst>
              <a:ext uri="{FF2B5EF4-FFF2-40B4-BE49-F238E27FC236}">
                <a16:creationId xmlns:a16="http://schemas.microsoft.com/office/drawing/2014/main" id="{E03F1768-6D0A-71B9-D8FF-31196DFE0105}"/>
              </a:ext>
            </a:extLst>
          </p:cNvPr>
          <p:cNvPicPr>
            <a:picLocks noChangeAspect="1"/>
          </p:cNvPicPr>
          <p:nvPr/>
        </p:nvPicPr>
        <p:blipFill>
          <a:blip r:embed="rId2"/>
          <a:stretch>
            <a:fillRect/>
          </a:stretch>
        </p:blipFill>
        <p:spPr>
          <a:xfrm>
            <a:off x="2339975" y="1143000"/>
            <a:ext cx="4198760" cy="5203675"/>
          </a:xfrm>
          <a:prstGeom prst="rect">
            <a:avLst/>
          </a:prstGeom>
        </p:spPr>
      </p:pic>
    </p:spTree>
    <p:extLst>
      <p:ext uri="{BB962C8B-B14F-4D97-AF65-F5344CB8AC3E}">
        <p14:creationId xmlns:p14="http://schemas.microsoft.com/office/powerpoint/2010/main" val="426987845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E948E10-D4D8-403C-B88D-1831A2A3CA66}"/>
              </a:ext>
            </a:extLst>
          </p:cNvPr>
          <p:cNvSpPr>
            <a:spLocks noGrp="1"/>
          </p:cNvSpPr>
          <p:nvPr>
            <p:ph type="title" idx="4294967295"/>
          </p:nvPr>
        </p:nvSpPr>
        <p:spPr>
          <a:xfrm>
            <a:off x="0" y="333375"/>
            <a:ext cx="6348413" cy="585788"/>
          </a:xfrm>
        </p:spPr>
        <p:txBody>
          <a:bodyPr rtlCol="0">
            <a:normAutofit fontScale="90000"/>
          </a:bodyPr>
          <a:lstStyle/>
          <a:p>
            <a:pPr fontAlgn="auto">
              <a:spcAft>
                <a:spcPts val="0"/>
              </a:spcAft>
              <a:defRPr/>
            </a:pPr>
            <a:r>
              <a:rPr lang="en-US" altLang="en-US" sz="4000" b="1" dirty="0">
                <a:latin typeface="Times New Roman" panose="02020603050405020304" pitchFamily="18" charset="0"/>
                <a:cs typeface="Times New Roman" panose="02020603050405020304" pitchFamily="18" charset="0"/>
              </a:rPr>
              <a:t>Circuit Diagram</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b="1" dirty="0"/>
            </a:br>
            <a:br>
              <a:rPr lang="en-US" altLang="en-US" dirty="0"/>
            </a:br>
            <a:br>
              <a:rPr lang="en-US" altLang="en-US" dirty="0"/>
            </a:br>
            <a:br>
              <a:rPr lang="en-US" altLang="en-US" dirty="0"/>
            </a:br>
            <a:br>
              <a:rPr lang="en-US" altLang="en-US" dirty="0"/>
            </a:br>
            <a:br>
              <a:rPr lang="en-US" altLang="en-US" dirty="0"/>
            </a:br>
            <a:endParaRPr lang="en-US" altLang="en-US" dirty="0"/>
          </a:p>
        </p:txBody>
      </p:sp>
      <p:sp>
        <p:nvSpPr>
          <p:cNvPr id="2" name="TextBox 1"/>
          <p:cNvSpPr txBox="1"/>
          <p:nvPr/>
        </p:nvSpPr>
        <p:spPr>
          <a:xfrm>
            <a:off x="2057400" y="76200"/>
            <a:ext cx="5257800" cy="923330"/>
          </a:xfrm>
          <a:prstGeom prst="rect">
            <a:avLst/>
          </a:prstGeom>
          <a:noFill/>
        </p:spPr>
        <p:txBody>
          <a:bodyPr wrap="square" rtlCol="0">
            <a:spAutoFit/>
          </a:bodyPr>
          <a:lstStyle/>
          <a:p>
            <a:r>
              <a:rPr lang="en-US" sz="5400" b="1" dirty="0">
                <a:solidFill>
                  <a:srgbClr val="0070C0"/>
                </a:solidFill>
                <a:latin typeface="Calisto MT" panose="02040603050505030304" pitchFamily="18" charset="0"/>
              </a:rPr>
              <a:t>Circuit Diagram</a:t>
            </a:r>
            <a:endParaRPr lang="en-IN" sz="5400" b="1" dirty="0">
              <a:solidFill>
                <a:srgbClr val="0070C0"/>
              </a:solidFill>
              <a:latin typeface="Calisto MT" panose="02040603050505030304" pitchFamily="18" charset="0"/>
            </a:endParaRPr>
          </a:p>
        </p:txBody>
      </p:sp>
      <p:sp>
        <p:nvSpPr>
          <p:cNvPr id="3" name="TextBox 2"/>
          <p:cNvSpPr txBox="1"/>
          <p:nvPr/>
        </p:nvSpPr>
        <p:spPr>
          <a:xfrm>
            <a:off x="7467599" y="6137034"/>
            <a:ext cx="761999" cy="369332"/>
          </a:xfrm>
          <a:prstGeom prst="rect">
            <a:avLst/>
          </a:prstGeom>
          <a:noFill/>
        </p:spPr>
        <p:txBody>
          <a:bodyPr wrap="square" rtlCol="0">
            <a:spAutoFit/>
          </a:bodyPr>
          <a:lstStyle/>
          <a:p>
            <a:r>
              <a:rPr lang="en-US" dirty="0"/>
              <a:t>[1]</a:t>
            </a:r>
            <a:endParaRPr lang="en-IN" dirty="0"/>
          </a:p>
        </p:txBody>
      </p:sp>
      <p:pic>
        <p:nvPicPr>
          <p:cNvPr id="5" name="Picture 4">
            <a:extLst>
              <a:ext uri="{FF2B5EF4-FFF2-40B4-BE49-F238E27FC236}">
                <a16:creationId xmlns:a16="http://schemas.microsoft.com/office/drawing/2014/main" id="{B027E20B-BD26-CE1E-65E1-B3E4556BA25A}"/>
              </a:ext>
            </a:extLst>
          </p:cNvPr>
          <p:cNvPicPr>
            <a:picLocks noChangeAspect="1"/>
          </p:cNvPicPr>
          <p:nvPr/>
        </p:nvPicPr>
        <p:blipFill>
          <a:blip r:embed="rId2"/>
          <a:stretch>
            <a:fillRect/>
          </a:stretch>
        </p:blipFill>
        <p:spPr>
          <a:xfrm>
            <a:off x="830256" y="1371600"/>
            <a:ext cx="7483488" cy="4534293"/>
          </a:xfrm>
          <a:prstGeom prst="rect">
            <a:avLst/>
          </a:prstGeom>
        </p:spPr>
      </p:pic>
    </p:spTree>
  </p:cSld>
  <p:clrMapOvr>
    <a:masterClrMapping/>
  </p:clrMapOvr>
  <p:transition spd="med">
    <p:fade/>
  </p:transition>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F9C77BD7BFBD4C813492D44DA34EC5" ma:contentTypeVersion="5" ma:contentTypeDescription="Create a new document." ma:contentTypeScope="" ma:versionID="3cfa1967aef8769bb49e24118d4118c9">
  <xsd:schema xmlns:xsd="http://www.w3.org/2001/XMLSchema" xmlns:xs="http://www.w3.org/2001/XMLSchema" xmlns:p="http://schemas.microsoft.com/office/2006/metadata/properties" xmlns:ns2="21da5b55-6777-4814-98ef-d679d1dbdfbd" targetNamespace="http://schemas.microsoft.com/office/2006/metadata/properties" ma:root="true" ma:fieldsID="d5f9b2104c4dfa8f225a00b89f865504" ns2:_="">
    <xsd:import namespace="21da5b55-6777-4814-98ef-d679d1dbdfbd"/>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da5b55-6777-4814-98ef-d679d1dbdfb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21da5b55-6777-4814-98ef-d679d1dbdfbd" xsi:nil="true"/>
  </documentManagement>
</p:properties>
</file>

<file path=customXml/itemProps1.xml><?xml version="1.0" encoding="utf-8"?>
<ds:datastoreItem xmlns:ds="http://schemas.openxmlformats.org/officeDocument/2006/customXml" ds:itemID="{ED1E4AC2-9185-4D56-9D7B-F17A1BD8B9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da5b55-6777-4814-98ef-d679d1dbdf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BB1DC4-D68A-4AD1-9CDA-BE1517970934}">
  <ds:schemaRefs>
    <ds:schemaRef ds:uri="http://schemas.microsoft.com/sharepoint/v3/contenttype/forms"/>
  </ds:schemaRefs>
</ds:datastoreItem>
</file>

<file path=customXml/itemProps3.xml><?xml version="1.0" encoding="utf-8"?>
<ds:datastoreItem xmlns:ds="http://schemas.openxmlformats.org/officeDocument/2006/customXml" ds:itemID="{048BAB58-4988-4711-AA2F-3ED9568389D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b870096-3395-47b2-a547-b96464fe0551"/>
    <ds:schemaRef ds:uri="http://www.w3.org/XML/1998/namespace"/>
    <ds:schemaRef ds:uri="http://purl.org/dc/dcmitype/"/>
    <ds:schemaRef ds:uri="21da5b55-6777-4814-98ef-d679d1dbdfbd"/>
  </ds:schemaRefs>
</ds:datastoreItem>
</file>

<file path=docProps/app.xml><?xml version="1.0" encoding="utf-8"?>
<Properties xmlns="http://schemas.openxmlformats.org/officeDocument/2006/extended-properties" xmlns:vt="http://schemas.openxmlformats.org/officeDocument/2006/docPropsVTypes">
  <Template>Fitzwalter · SlidesCarnival</Template>
  <TotalTime>3817</TotalTime>
  <Words>556</Words>
  <Application>Microsoft Office PowerPoint</Application>
  <PresentationFormat>On-screen Show (4:3)</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Barlow Light</vt:lpstr>
      <vt:lpstr>Barlow Medium</vt:lpstr>
      <vt:lpstr>Bebas Neue</vt:lpstr>
      <vt:lpstr>Calibri</vt:lpstr>
      <vt:lpstr>Calisto MT</vt:lpstr>
      <vt:lpstr>Times New Roman</vt:lpstr>
      <vt:lpstr>Fitzwalter template</vt:lpstr>
      <vt:lpstr>PowerPoint Presentation</vt:lpstr>
      <vt:lpstr> Outline</vt:lpstr>
      <vt:lpstr>Introduction</vt:lpstr>
      <vt:lpstr>Comparative Study</vt:lpstr>
      <vt:lpstr>Problem Statement</vt:lpstr>
      <vt:lpstr>Sustainable Development Goal (SDG)</vt:lpstr>
      <vt:lpstr>Block Diagram</vt:lpstr>
      <vt:lpstr>Flow Chart</vt:lpstr>
      <vt:lpstr>Circuit Diagram               </vt:lpstr>
      <vt:lpstr>Simulation Result</vt:lpstr>
      <vt:lpstr>Applications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Mahavir Education Trust’s SHAH &amp; ANCHOR KUTCHHI ENGINEERING COLLEGE</dc:title>
  <dc:creator>ROHAN</dc:creator>
  <cp:lastModifiedBy>Bunny boy</cp:lastModifiedBy>
  <cp:revision>115</cp:revision>
  <dcterms:created xsi:type="dcterms:W3CDTF">2018-12-27T06:35:02Z</dcterms:created>
  <dcterms:modified xsi:type="dcterms:W3CDTF">2025-02-25T09:40:06Z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0x0101001EF9C77BD7BFBD4C813492D44DA34EC5</vt:lpwstr>
  </property>
</Properties>
</file>