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1" r:id="rId11"/>
    <p:sldId id="268" r:id="rId12"/>
    <p:sldId id="269" r:id="rId13"/>
    <p:sldId id="270" r:id="rId14"/>
    <p:sldId id="265" r:id="rId15"/>
    <p:sldId id="272" r:id="rId16"/>
    <p:sldId id="273" r:id="rId17"/>
    <p:sldId id="274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5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ask.palletsprojects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A1B180-190B-4678-DD93-E717F8B16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27" y="1851290"/>
            <a:ext cx="4798447" cy="3155419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LEVERAGING FREE TO-USE TECHNOLOGIES TO DEVELOP AN ADVANCED WEB-BASED IMAGE CLASSIFICATION MODEL</a:t>
            </a:r>
            <a:endParaRPr lang="en-GB" sz="3200" dirty="0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00A4C08D-DCC5-A714-3248-FC04834A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65" r="23998" b="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15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Model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Transfer Learning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Utilized a pre-trained VGG19 model (trained on ImageNet) to leverage its learned </a:t>
            </a:r>
            <a:r>
              <a:rPr lang="en-GB" dirty="0"/>
              <a:t>features.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Removed the final classification layer and replaced it with a new fully connected layer tailored to the specific number of classes in the chosen dataset.</a:t>
            </a:r>
          </a:p>
        </p:txBody>
      </p:sp>
    </p:spTree>
    <p:extLst>
      <p:ext uri="{BB962C8B-B14F-4D97-AF65-F5344CB8AC3E}">
        <p14:creationId xmlns:p14="http://schemas.microsoft.com/office/powerpoint/2010/main" val="346830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Model Training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Training configuration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Compiled the model with an appropriate optimizer (e.g., Adam or SGD) and loss function (e.g., categorical cross-entropy for multi-class classification).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Set a learning rate schedule to adjust the learning rate during training, helping to optimize convergence.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Training Process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Trained the model on the training dataset while validating it on a separate validation dataset.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Employed callbacks like </a:t>
            </a:r>
            <a:r>
              <a:rPr lang="en-US" dirty="0" err="1"/>
              <a:t>EarlyStopping</a:t>
            </a:r>
            <a:r>
              <a:rPr lang="en-US" dirty="0"/>
              <a:t> to prevent overfitting and </a:t>
            </a:r>
            <a:r>
              <a:rPr lang="en-US" dirty="0" err="1"/>
              <a:t>ModelCheckpoint</a:t>
            </a:r>
            <a:r>
              <a:rPr lang="en-US" dirty="0"/>
              <a:t> to save the best model based on validation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1634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Testing &amp;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Performance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Proportion of correctly classified images.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Precision and Recall</a:t>
            </a:r>
            <a:r>
              <a:rPr lang="en-US" dirty="0"/>
              <a:t>: To evaluate the model's performance across different classes.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Confusion Matrix</a:t>
            </a:r>
            <a:r>
              <a:rPr lang="en-US" dirty="0"/>
              <a:t>: To visually analyze classification performance across all classes.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Cross Validation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Implemented k-fold cross-validation to ensure that the model's performance is robust and not dependent on a specific train-test split.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64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 startAt="5"/>
            </a:pPr>
            <a:r>
              <a:rPr lang="en-US" dirty="0"/>
              <a:t>Deployment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Web App Framework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Integrated the trained VGG19 model into a web application using Flask or Django for the backend.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API 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Developed RESTful APIs to handle image uploads and return classification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Frontend Interface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Designed a user-friendly interface using HTML/CSS and JavaScript, allowing users to upload images and receive real-time classification results.</a:t>
            </a:r>
          </a:p>
        </p:txBody>
      </p:sp>
    </p:spTree>
    <p:extLst>
      <p:ext uri="{BB962C8B-B14F-4D97-AF65-F5344CB8AC3E}">
        <p14:creationId xmlns:p14="http://schemas.microsoft.com/office/powerpoint/2010/main" val="347313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Achieved an accuracy of approximately 90% on the test dataset, showcasing the model's effectiveness in classifying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Presented a confusion matrix to visualize classification results and identify areas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Visualization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Included screenshots of the web application interface, illustrating ease of use.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Showcased examples of successful classifications, highlighting the model's capabilities.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7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AC251-CA2D-405E-D6A8-159300B51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1306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E4929-390E-1BB1-1A0B-13236E6C3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7128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2C7FA-CAEB-736D-BDB3-81FF3AC98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00428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BFDC-EF96-703A-12BF-2C43BC61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4080-8756-6AC5-5118-C00D18B9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Simonyan, K., &amp; Zisserman, A. (2014). </a:t>
            </a:r>
            <a:r>
              <a:rPr lang="en-GB" sz="1800" i="1" dirty="0"/>
              <a:t>Very Deep Convolutional Networks for Large-Scale Image Recognition</a:t>
            </a:r>
            <a:r>
              <a:rPr lang="en-GB" sz="1800" dirty="0"/>
              <a:t>. </a:t>
            </a:r>
            <a:r>
              <a:rPr lang="en-GB" sz="1800" dirty="0" err="1"/>
              <a:t>arXiv</a:t>
            </a:r>
            <a:r>
              <a:rPr lang="en-GB" sz="1800" dirty="0"/>
              <a:t> preprint arXiv:1409.155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Chollet, F. (2018). </a:t>
            </a:r>
            <a:r>
              <a:rPr lang="en-US" sz="1800" i="1" dirty="0"/>
              <a:t>Deep Learning with Python</a:t>
            </a:r>
            <a:r>
              <a:rPr lang="en-US" sz="1800" dirty="0"/>
              <a:t>. Manning Publications.</a:t>
            </a:r>
            <a:endParaRPr lang="en-GB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TensorFlow. (2023). </a:t>
            </a:r>
            <a:r>
              <a:rPr lang="en-US" sz="1800" i="1" dirty="0"/>
              <a:t>TensorFlow Documentation</a:t>
            </a:r>
            <a:r>
              <a:rPr lang="en-US" sz="1800" dirty="0"/>
              <a:t>. Retrieved from </a:t>
            </a:r>
            <a:r>
              <a:rPr lang="en-US" sz="1800" dirty="0">
                <a:hlinkClick r:id="rId2"/>
              </a:rPr>
              <a:t>https://www.tensorflow.org/</a:t>
            </a:r>
            <a:endParaRPr 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 err="1"/>
              <a:t>Keras</a:t>
            </a:r>
            <a:r>
              <a:rPr lang="en-GB" sz="1800" dirty="0"/>
              <a:t>. (2023). </a:t>
            </a:r>
            <a:r>
              <a:rPr lang="en-GB" sz="1800" i="1" dirty="0" err="1"/>
              <a:t>Keras</a:t>
            </a:r>
            <a:r>
              <a:rPr lang="en-GB" sz="1800" i="1" dirty="0"/>
              <a:t> Documentation</a:t>
            </a:r>
            <a:r>
              <a:rPr lang="en-GB" sz="1800" dirty="0"/>
              <a:t>. Retrieved from </a:t>
            </a:r>
            <a:r>
              <a:rPr lang="en-GB" sz="1800" dirty="0">
                <a:hlinkClick r:id="rId3"/>
              </a:rPr>
              <a:t>https://keras.io/</a:t>
            </a:r>
            <a:endParaRPr lang="en-GB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Flask. (2023). </a:t>
            </a:r>
            <a:r>
              <a:rPr lang="en-US" sz="1800" i="1" dirty="0"/>
              <a:t>Flask Documentation</a:t>
            </a:r>
            <a:r>
              <a:rPr lang="en-US" sz="1800" dirty="0"/>
              <a:t>. Retrieved from </a:t>
            </a:r>
            <a:r>
              <a:rPr lang="en-US" sz="1800" dirty="0">
                <a:hlinkClick r:id="rId4"/>
              </a:rPr>
              <a:t>https://flask.palletsprojects.com/</a:t>
            </a:r>
            <a:endParaRPr 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PyImageSearch</a:t>
            </a:r>
            <a:r>
              <a:rPr lang="en-US" sz="1800" dirty="0"/>
              <a:t>. (2021). </a:t>
            </a:r>
            <a:r>
              <a:rPr lang="en-US" sz="1800" i="1" dirty="0"/>
              <a:t>Understanding VGG16 and VGG19 Convolutional Neural Networks</a:t>
            </a:r>
            <a:r>
              <a:rPr lang="en-US" sz="1800" dirty="0"/>
              <a:t>. Retrieved from https://www.pyimagesearch.com/2021/02/01/understanding-vgg16-and-vgg19-convolutional-neural-networks/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3608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D744-4E84-618D-8A4F-CDCCC0F5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Scope Of Project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main goal is to develop a web application that accurately classifies images using machine learning and free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Importance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 classification has diverse applications, such as identifying diseases in healthcare, facial recognition in security, and automatic tagging in social media. An accessible tool can democratize these advancements.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Target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application targets researchers, developers, small businesses, and educational institutions looking for affordable image classification solutions.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1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Development of User-Friendly Interface</a:t>
            </a:r>
            <a:r>
              <a:rPr lang="en-US" dirty="0"/>
              <a:t>: Ensures ease of access for users with varying levels of technical expertise.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Integration of a Machine Learning Model</a:t>
            </a:r>
            <a:r>
              <a:rPr lang="en-US" dirty="0"/>
              <a:t>: Utilizing freely available libraries and frameworks for model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Support for Multiple Image Formats</a:t>
            </a:r>
            <a:r>
              <a:rPr lang="en-US" dirty="0"/>
              <a:t>: Enabling diverse applications by supporting JPEG, PNG, and more.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Documentation and User Guides</a:t>
            </a:r>
            <a:r>
              <a:rPr lang="en-US" dirty="0"/>
              <a:t>: Providing comprehensive resources to facilitate user onboarding and model utilization.</a:t>
            </a:r>
          </a:p>
        </p:txBody>
      </p:sp>
    </p:spTree>
    <p:extLst>
      <p:ext uri="{BB962C8B-B14F-4D97-AF65-F5344CB8AC3E}">
        <p14:creationId xmlns:p14="http://schemas.microsoft.com/office/powerpoint/2010/main" val="22486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Real-Time Video Processing</a:t>
            </a:r>
            <a:r>
              <a:rPr lang="en-US" dirty="0"/>
              <a:t>: The focus remains solely on static images to maintain simplicity and efficiency.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Advanced Analytics</a:t>
            </a:r>
            <a:r>
              <a:rPr lang="en-US" dirty="0"/>
              <a:t>: While basic metrics are included, more complex analytics will be considered for future versions.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42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EAD84-B9BC-6A43-75D8-0AF29071D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19" y="1825625"/>
            <a:ext cx="7731561" cy="4351338"/>
          </a:xfrm>
        </p:spPr>
      </p:pic>
    </p:spTree>
    <p:extLst>
      <p:ext uri="{BB962C8B-B14F-4D97-AF65-F5344CB8AC3E}">
        <p14:creationId xmlns:p14="http://schemas.microsoft.com/office/powerpoint/2010/main" val="34843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377D6-E70F-7FB8-A296-1D46423A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7144"/>
            <a:ext cx="10515600" cy="2908300"/>
          </a:xfrm>
        </p:spPr>
      </p:pic>
    </p:spTree>
    <p:extLst>
      <p:ext uri="{BB962C8B-B14F-4D97-AF65-F5344CB8AC3E}">
        <p14:creationId xmlns:p14="http://schemas.microsoft.com/office/powerpoint/2010/main" val="216214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 &amp; Pre-processing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Selection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Selected a well-known dataset (e.g., CIFAR-10, ImageNet) that contains a diverse range of images for robust model training and evaluation.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Augmentation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Rotation</a:t>
            </a:r>
            <a:r>
              <a:rPr lang="en-US" dirty="0"/>
              <a:t>: Randomly rotating images to make the model invariant to orientation.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Zooming</a:t>
            </a:r>
            <a:r>
              <a:rPr lang="en-US" dirty="0"/>
              <a:t>: Randomly zooming in/out to help the model learn to identify objects at different scales.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Flipping</a:t>
            </a:r>
            <a:r>
              <a:rPr lang="en-US" dirty="0"/>
              <a:t>: Horizontal flips to increase dataset variability.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8599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4B07-A5B3-9832-3710-912D2B1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F2E9-5661-4E79-25F4-91BF299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Model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VGG 19 Overview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Convolutional Layers</a:t>
            </a:r>
            <a:r>
              <a:rPr lang="en-US" dirty="0"/>
              <a:t>: 16 convolutional layers with small 3x3 filters to capture spatial hierarchies in images.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Pooling Layers</a:t>
            </a:r>
            <a:r>
              <a:rPr lang="en-US" dirty="0"/>
              <a:t>: 5 max pooling layers to reduce spatial dimensions and retain the most important features.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Fully Connected Layers</a:t>
            </a:r>
            <a:r>
              <a:rPr lang="en-US" dirty="0"/>
              <a:t>: 3 fully connected layers at the end, where the final layer uses a </a:t>
            </a:r>
            <a:r>
              <a:rPr lang="en-US" dirty="0" err="1"/>
              <a:t>softmax</a:t>
            </a:r>
            <a:r>
              <a:rPr lang="en-US" dirty="0"/>
              <a:t> activation function for multi-class classification.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Transfer Learning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Utilized a pre-trained VGG19 model (trained on ImageNet) to leverage its learned </a:t>
            </a:r>
            <a:r>
              <a:rPr lang="en-GB" dirty="0"/>
              <a:t>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195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826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AvenirNext LT Pro Medium</vt:lpstr>
      <vt:lpstr>Sagona Book</vt:lpstr>
      <vt:lpstr>ExploreVTI</vt:lpstr>
      <vt:lpstr>LEVERAGING FREE TO-USE TECHNOLOGIES TO DEVELOP AN ADVANCED WEB-BASED IMAGE CLASSIFICATION MODEL</vt:lpstr>
      <vt:lpstr>TABLE OF CONTENTS</vt:lpstr>
      <vt:lpstr>PROJECT OVERVIEW</vt:lpstr>
      <vt:lpstr>SCOPE OF PROJECT</vt:lpstr>
      <vt:lpstr>SCOPE OF PROJECT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Dhiraj Patil</dc:creator>
  <cp:lastModifiedBy>Dhiraj Patil</cp:lastModifiedBy>
  <cp:revision>18</cp:revision>
  <dcterms:created xsi:type="dcterms:W3CDTF">2024-10-07T16:22:31Z</dcterms:created>
  <dcterms:modified xsi:type="dcterms:W3CDTF">2024-10-07T17:50:45Z</dcterms:modified>
</cp:coreProperties>
</file>