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9"/>
  </p:notesMasterIdLst>
  <p:handoutMasterIdLst>
    <p:handoutMasterId r:id="rId10"/>
  </p:handoutMasterIdLst>
  <p:sldIdLst>
    <p:sldId id="2711" r:id="rId2"/>
    <p:sldId id="2713" r:id="rId3"/>
    <p:sldId id="2714" r:id="rId4"/>
    <p:sldId id="2715" r:id="rId5"/>
    <p:sldId id="2716" r:id="rId6"/>
    <p:sldId id="2717" r:id="rId7"/>
    <p:sldId id="2718" r:id="rId8"/>
  </p:sldIdLst>
  <p:sldSz cx="12192000" cy="6858000"/>
  <p:notesSz cx="6797675" cy="98742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Webdings" panose="05030102010509060703" pitchFamily="18" charset="2"/>
      <p:regular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Estudo de Caso: German" id="{662C0634-D98D-47CA-8983-FFB211C7C158}">
          <p14:sldIdLst>
            <p14:sldId id="2711"/>
            <p14:sldId id="2713"/>
            <p14:sldId id="2714"/>
            <p14:sldId id="2715"/>
            <p14:sldId id="2716"/>
            <p14:sldId id="2717"/>
            <p14:sldId id="2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343" autoAdjust="0"/>
  </p:normalViewPr>
  <p:slideViewPr>
    <p:cSldViewPr>
      <p:cViewPr varScale="1">
        <p:scale>
          <a:sx n="98" d="100"/>
          <a:sy n="98" d="100"/>
        </p:scale>
        <p:origin x="5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8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A063D-017B-4AFA-9378-8088B5A6C06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57800"/>
            <a:ext cx="103632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682106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8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367" r:id="rId6"/>
    <p:sldLayoutId id="2147494391" r:id="rId7"/>
    <p:sldLayoutId id="2147494368" r:id="rId8"/>
    <p:sldLayoutId id="2147494373" r:id="rId9"/>
    <p:sldLayoutId id="2147494376" r:id="rId10"/>
    <p:sldLayoutId id="2147494375" r:id="rId11"/>
    <p:sldLayoutId id="2147494377" r:id="rId12"/>
    <p:sldLayoutId id="2147494371" r:id="rId13"/>
    <p:sldLayoutId id="2147494378" r:id="rId14"/>
    <p:sldLayoutId id="2147494403" r:id="rId15"/>
    <p:sldLayoutId id="2147494411" r:id="rId16"/>
  </p:sldLayoutIdLst>
  <p:transition>
    <p:comb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ustavomirapalheta/classes_datasets/master/german/german_data.csv" TargetMode="External"/><Relationship Id="rId2" Type="http://schemas.openxmlformats.org/officeDocument/2006/relationships/hyperlink" Target="https://github.com/gustavomirapalheta/classes_datasets/blob/master/german/german.xlsx?ra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stavomirapalheta/classes_datasets/master/antigos/german_dicionario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err="1"/>
              <a:t>Aplicações</a:t>
            </a:r>
            <a:r>
              <a:rPr lang="en-US" dirty="0"/>
              <a:t> de Machine Learning</a:t>
            </a:r>
            <a:endParaRPr lang="pt-BR" dirty="0"/>
          </a:p>
        </p:txBody>
      </p:sp>
      <p:sp>
        <p:nvSpPr>
          <p:cNvPr id="9219" name="Subtítulo 1"/>
          <p:cNvSpPr>
            <a:spLocks noGrp="1"/>
          </p:cNvSpPr>
          <p:nvPr>
            <p:ph type="subTitle" sz="quarter" idx="1"/>
          </p:nvPr>
        </p:nvSpPr>
        <p:spPr>
          <a:xfrm>
            <a:off x="1371600" y="5257800"/>
            <a:ext cx="9448800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Estudo de Caso: Concessão de Crédito, </a:t>
            </a:r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german</a:t>
            </a:r>
            <a:r>
              <a:rPr lang="pt-BR" dirty="0"/>
              <a:t> </a:t>
            </a:r>
            <a:r>
              <a:rPr lang="pt-BR" dirty="0" err="1"/>
              <a:t>credit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501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gerente de empréstimo quer desenvolver um modelo que forneça a probabilidade de um cliente em potencial ficar inadimplente. </a:t>
            </a:r>
          </a:p>
          <a:p>
            <a:r>
              <a:rPr lang="pt-BR" dirty="0"/>
              <a:t>A partir deste modelo deve-se escolher uma probabilidade de corte (aquela a partir da qual o cliente terá o crédito negado) que irá maximizar o lucro esperado para a carteira de clientes do banco. </a:t>
            </a:r>
          </a:p>
          <a:p>
            <a:r>
              <a:rPr lang="pt-BR" dirty="0"/>
              <a:t>Para calcular o lucro deve-se levar em conta as regras de negócios descritas na tabela a seguir. De acordo com a mesma, o custo de oportunidade (proveniente do lucro de um crédito bom e do prejuízo decorrente de um crédito ruim) será :</a:t>
            </a:r>
          </a:p>
          <a:p>
            <a:pPr lvl="1"/>
            <a:r>
              <a:rPr lang="pt-BR" dirty="0"/>
              <a:t>$100 para um cliente que paga o empréstimo</a:t>
            </a:r>
          </a:p>
          <a:p>
            <a:pPr lvl="1"/>
            <a:r>
              <a:rPr lang="pt-BR" dirty="0"/>
              <a:t>-$500 para um cliente que não paga o empréstimo</a:t>
            </a:r>
          </a:p>
          <a:p>
            <a:pPr lvl="1"/>
            <a:r>
              <a:rPr lang="pt-BR" dirty="0"/>
              <a:t>O cliente que pagaria, mas não recebeu crédito...</a:t>
            </a:r>
          </a:p>
          <a:p>
            <a:pPr lvl="1"/>
            <a:r>
              <a:rPr lang="pt-BR" dirty="0"/>
              <a:t>... representa uma perda potencial de (-$100)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7937500" y="4191000"/>
          <a:ext cx="37465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1904929" imgH="738958" progId="Excel.Sheet.12">
                  <p:embed/>
                </p:oleObj>
              </mc:Choice>
              <mc:Fallback>
                <p:oleObj name="Planilha" r:id="rId2" imgW="1904929" imgH="738958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00" y="4191000"/>
                        <a:ext cx="374650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Estudo</a:t>
            </a:r>
            <a:r>
              <a:rPr lang="en-US" sz="2400" dirty="0"/>
              <a:t> de </a:t>
            </a:r>
            <a:r>
              <a:rPr lang="en-US" sz="2400" dirty="0" err="1"/>
              <a:t>Caso</a:t>
            </a:r>
            <a:r>
              <a:rPr lang="en-US" sz="2400" dirty="0"/>
              <a:t> em </a:t>
            </a:r>
            <a:r>
              <a:rPr lang="en-US" sz="2400" dirty="0" err="1"/>
              <a:t>Concessão</a:t>
            </a:r>
            <a:r>
              <a:rPr lang="en-US" sz="2400" dirty="0"/>
              <a:t> de </a:t>
            </a:r>
            <a:r>
              <a:rPr lang="en-US" sz="2400" dirty="0" err="1"/>
              <a:t>Crédito</a:t>
            </a:r>
            <a:r>
              <a:rPr lang="en-US" sz="2400" dirty="0"/>
              <a:t> – Base de Dados </a:t>
            </a:r>
            <a:r>
              <a:rPr lang="en-US" sz="2400" i="1" dirty="0" err="1"/>
              <a:t>german</a:t>
            </a:r>
            <a:r>
              <a:rPr lang="en-US" sz="2400" dirty="0"/>
              <a:t> </a:t>
            </a:r>
            <a:endParaRPr lang="pt-BR" sz="2400" dirty="0"/>
          </a:p>
        </p:txBody>
      </p:sp>
      <p:sp>
        <p:nvSpPr>
          <p:cNvPr id="34611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base de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concessão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Alemanha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de 20 </a:t>
            </a:r>
            <a:r>
              <a:rPr lang="en-US" dirty="0" err="1"/>
              <a:t>variáveis</a:t>
            </a:r>
            <a:r>
              <a:rPr lang="en-US" dirty="0"/>
              <a:t> para 1000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classificado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“good credit” (700 </a:t>
            </a:r>
            <a:r>
              <a:rPr lang="en-US" dirty="0" err="1"/>
              <a:t>casos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“bad credit” (300 </a:t>
            </a:r>
            <a:r>
              <a:rPr lang="en-US" dirty="0" err="1"/>
              <a:t>casos</a:t>
            </a:r>
            <a:r>
              <a:rPr lang="en-US" dirty="0"/>
              <a:t>).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avaliados</a:t>
            </a:r>
            <a:r>
              <a:rPr lang="en-US" dirty="0"/>
              <a:t> com base </a:t>
            </a:r>
            <a:r>
              <a:rPr lang="en-US" dirty="0" err="1"/>
              <a:t>nestas</a:t>
            </a:r>
            <a:r>
              <a:rPr lang="en-US" dirty="0"/>
              <a:t> 20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base </a:t>
            </a:r>
            <a:r>
              <a:rPr lang="en-US" dirty="0" err="1"/>
              <a:t>estas</a:t>
            </a:r>
            <a:r>
              <a:rPr lang="en-US" dirty="0"/>
              <a:t> 20 </a:t>
            </a:r>
            <a:r>
              <a:rPr lang="en-US" dirty="0" err="1"/>
              <a:t>variáveis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um </a:t>
            </a:r>
            <a:r>
              <a:rPr lang="en-US" dirty="0" err="1"/>
              <a:t>subconjunto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), </a:t>
            </a:r>
            <a:r>
              <a:rPr lang="en-US" dirty="0" err="1"/>
              <a:t>deseja</a:t>
            </a:r>
            <a:r>
              <a:rPr lang="en-US" dirty="0"/>
              <a:t>-se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de </a:t>
            </a:r>
            <a:r>
              <a:rPr lang="en-US" i="1" dirty="0"/>
              <a:t>credit score </a:t>
            </a:r>
            <a:r>
              <a:rPr lang="en-US" dirty="0"/>
              <a:t>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determinar</a:t>
            </a:r>
            <a:r>
              <a:rPr lang="en-US" dirty="0"/>
              <a:t> se um novo </a:t>
            </a:r>
            <a:r>
              <a:rPr lang="en-US" dirty="0" err="1"/>
              <a:t>pedido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"good credit risk" </a:t>
            </a:r>
            <a:r>
              <a:rPr lang="en-US" dirty="0" err="1"/>
              <a:t>ou</a:t>
            </a:r>
            <a:r>
              <a:rPr lang="en-US" dirty="0"/>
              <a:t> "bad credit risk".</a:t>
            </a:r>
          </a:p>
          <a:p>
            <a:r>
              <a:rPr lang="pt-BR" dirty="0"/>
              <a:t>A base de dados bem como a descrição das variáveis está disponível nos próximos slides ou nos seguintes links:</a:t>
            </a:r>
          </a:p>
          <a:p>
            <a:pPr lvl="1"/>
            <a:r>
              <a:rPr lang="en-US" dirty="0">
                <a:hlinkClick r:id="rId2"/>
              </a:rPr>
              <a:t>https://github.com/gustavomirapalheta/classes_datasets/blob/master/german/german.xlsx?raw=true</a:t>
            </a:r>
            <a:r>
              <a:rPr lang="en-US" dirty="0"/>
              <a:t> (dados e </a:t>
            </a:r>
            <a:r>
              <a:rPr lang="en-US" dirty="0" err="1"/>
              <a:t>dicionário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.</a:t>
            </a:r>
            <a:r>
              <a:rPr lang="en-US" dirty="0" err="1"/>
              <a:t>xlsx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https://raw.githubusercontent.com/gustavomirapalheta/classes_datasets/master/german/german_data.csv</a:t>
            </a:r>
            <a:r>
              <a:rPr lang="en-US" dirty="0"/>
              <a:t> (dados </a:t>
            </a:r>
            <a:r>
              <a:rPr lang="en-US" dirty="0" err="1"/>
              <a:t>em</a:t>
            </a:r>
            <a:r>
              <a:rPr lang="en-US" dirty="0"/>
              <a:t> .csv)</a:t>
            </a:r>
          </a:p>
          <a:p>
            <a:pPr lvl="1"/>
            <a:r>
              <a:rPr lang="en-US" dirty="0">
                <a:hlinkClick r:id="rId4"/>
              </a:rPr>
              <a:t>https://raw.githubusercontent.com/gustavomirapalheta/classes_datasets/master/german/german_dicionario.csv</a:t>
            </a:r>
            <a:r>
              <a:rPr lang="en-US" dirty="0"/>
              <a:t> (</a:t>
            </a:r>
            <a:r>
              <a:rPr lang="en-US" dirty="0" err="1"/>
              <a:t>dicionário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.csv)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Descrição das Variáveis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04801" y="1143003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6065662" imgH="5494217" progId="Excel.Sheet.12">
                  <p:embed/>
                </p:oleObj>
              </mc:Choice>
              <mc:Fallback>
                <p:oleObj name="Planilha" r:id="rId2" imgW="6065662" imgH="5494217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1" y="1143003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194427" y="1143001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4" imgW="6065662" imgH="5494217" progId="Excel.Sheet.12">
                  <p:embed/>
                </p:oleObj>
              </mc:Choice>
              <mc:Fallback>
                <p:oleObj name="Planilha" r:id="rId4" imgW="6065662" imgH="549421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4427" y="1143001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8140056" y="1143000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6" imgW="6065662" imgH="5859646" progId="Excel.Sheet.12">
                  <p:embed/>
                </p:oleObj>
              </mc:Choice>
              <mc:Fallback>
                <p:oleObj name="Planilha" r:id="rId6" imgW="6065662" imgH="5859646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0056" y="1143000"/>
                        <a:ext cx="3701545" cy="33527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194427" y="4926871"/>
          <a:ext cx="3701546" cy="9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8" imgW="6065662" imgH="1470668" progId="Excel.Sheet.12">
                  <p:embed/>
                </p:oleObj>
              </mc:Choice>
              <mc:Fallback>
                <p:oleObj name="Planilha" r:id="rId8" imgW="6065662" imgH="1470668" progId="Excel.Sheet.12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4427" y="4926871"/>
                        <a:ext cx="3701546" cy="94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A descrição das variáveis está disponível em formato de tabela de dados no arquivo em anexo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Dados e Dicionário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A planilha com os dados esta disponível no objeto abaixo. Observe que a maioria das linhas esta oculta para permitir uma melhor visualização.</a:t>
            </a:r>
          </a:p>
          <a:p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85800" y="2286000"/>
          <a:ext cx="466662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9425975" imgH="3848297" progId="Excel.Sheet.12">
                  <p:embed/>
                </p:oleObj>
              </mc:Choice>
              <mc:Fallback>
                <p:oleObj name="Planilha" r:id="rId2" imgW="9425975" imgH="384829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4666621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400800" y="2971800"/>
          <a:ext cx="52022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609249" imgH="3116588" progId="Excel.Sheet.12">
                  <p:embed/>
                </p:oleObj>
              </mc:Choice>
              <mc:Fallback>
                <p:oleObj name="Worksheet" r:id="rId4" imgW="13609249" imgH="3116588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2971800"/>
                        <a:ext cx="5202238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Desenvolvimento do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pt-BR" dirty="0"/>
              <a:t>Divida os dados aleatoriamente entre treino (70%) e validação (30%) e desenvolva modelos de classificação a partir das seguintes técnicas:</a:t>
            </a:r>
          </a:p>
          <a:p>
            <a:pPr lvl="1"/>
            <a:r>
              <a:rPr lang="pt-BR" dirty="0"/>
              <a:t>Correlação individual das variáveis de entrada com a variável de resultado (</a:t>
            </a:r>
            <a:r>
              <a:rPr lang="pt-BR" b="1" dirty="0"/>
              <a:t>Excel</a:t>
            </a:r>
            <a:r>
              <a:rPr lang="pt-BR" dirty="0"/>
              <a:t>, R</a:t>
            </a:r>
            <a:r>
              <a:rPr lang="pt-BR" b="1" dirty="0"/>
              <a:t> </a:t>
            </a:r>
            <a:r>
              <a:rPr lang="pt-BR" dirty="0"/>
              <a:t>ou a </a:t>
            </a:r>
            <a:r>
              <a:rPr lang="pt-BR" dirty="0" err="1"/>
              <a:t>sciki-learn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Análise discriminatória linear (</a:t>
            </a:r>
            <a:r>
              <a:rPr lang="pt-BR" b="1" dirty="0"/>
              <a:t>Excel</a:t>
            </a:r>
            <a:r>
              <a:rPr lang="pt-BR" dirty="0"/>
              <a:t>, R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Regressão logística (Excel,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Opcional: Redes neurais (</a:t>
            </a:r>
            <a:r>
              <a:rPr lang="pt-BR" b="1" dirty="0" err="1"/>
              <a:t>keras</a:t>
            </a:r>
            <a:r>
              <a:rPr lang="pt-BR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modelos</a:t>
            </a:r>
            <a:r>
              <a:rPr lang="en-US" dirty="0"/>
              <a:t>, determine a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ótima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é, o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para o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é </a:t>
            </a:r>
            <a:r>
              <a:rPr lang="en-US" dirty="0" err="1"/>
              <a:t>máximo</a:t>
            </a:r>
            <a:r>
              <a:rPr lang="en-US" dirty="0"/>
              <a:t> (vide a </a:t>
            </a:r>
            <a:r>
              <a:rPr lang="en-US" dirty="0" err="1"/>
              <a:t>seguir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Classifique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 de </a:t>
            </a:r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 de </a:t>
            </a:r>
            <a:r>
              <a:rPr lang="en-US" dirty="0" err="1"/>
              <a:t>sucesso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calcule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/</a:t>
            </a:r>
            <a:r>
              <a:rPr lang="en-US" dirty="0" err="1"/>
              <a:t>lucro</a:t>
            </a:r>
            <a:r>
              <a:rPr lang="en-US" dirty="0"/>
              <a:t> de extender o </a:t>
            </a:r>
            <a:r>
              <a:rPr lang="en-US" dirty="0" err="1"/>
              <a:t>crédito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terceira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? </a:t>
            </a:r>
            <a:r>
              <a:rPr lang="en-US" dirty="0" err="1"/>
              <a:t>Especifique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em </a:t>
            </a:r>
            <a:r>
              <a:rPr lang="en-US" dirty="0" err="1"/>
              <a:t>percentis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for </a:t>
            </a:r>
            <a:r>
              <a:rPr lang="en-US" dirty="0" err="1"/>
              <a:t>aplicado</a:t>
            </a:r>
            <a:r>
              <a:rPr lang="en-US" dirty="0"/>
              <a:t> para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créditos</a:t>
            </a:r>
            <a:r>
              <a:rPr lang="en-US" dirty="0"/>
              <a:t>,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a </a:t>
            </a:r>
            <a:r>
              <a:rPr lang="en-US" dirty="0" err="1"/>
              <a:t>concessão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) do </a:t>
            </a:r>
            <a:r>
              <a:rPr lang="en-US" dirty="0" err="1"/>
              <a:t>crédito</a:t>
            </a:r>
            <a:r>
              <a:rPr lang="en-US" dirty="0"/>
              <a:t>?</a:t>
            </a:r>
            <a:endParaRPr lang="pt-BR" dirty="0"/>
          </a:p>
          <a:p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3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Relatório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Apresente os resultados em um sumário executivo (5 páginas) com as seguintes informações</a:t>
            </a:r>
          </a:p>
          <a:p>
            <a:pPr lvl="1"/>
            <a:r>
              <a:rPr lang="pt-BR" dirty="0"/>
              <a:t>Resumo do problema, produto a ser ofertado, análise de variáveis utilizadas, técnicas utilizadas para resolver o problema, modelos desenvolvidos, métricas de avaliação, resultados estatísticos obtidos e expectativas de negócio para o produto final. Deverá ser fornecido o código utilizado na resolução (Excel, R ou Python) devidamente comentado.</a:t>
            </a:r>
          </a:p>
        </p:txBody>
      </p:sp>
    </p:spTree>
    <p:extLst>
      <p:ext uri="{BB962C8B-B14F-4D97-AF65-F5344CB8AC3E}">
        <p14:creationId xmlns:p14="http://schemas.microsoft.com/office/powerpoint/2010/main" val="4765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81016</TotalTime>
  <Words>750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Wingdings</vt:lpstr>
      <vt:lpstr>Calibri</vt:lpstr>
      <vt:lpstr>Webdings</vt:lpstr>
      <vt:lpstr>Courier New</vt:lpstr>
      <vt:lpstr>Template_cursos_gustavo_2014</vt:lpstr>
      <vt:lpstr>Planilha</vt:lpstr>
      <vt:lpstr>Worksheet</vt:lpstr>
      <vt:lpstr>Aplicações de Machine Learning</vt:lpstr>
      <vt:lpstr>Estudo de Caso em Concessão de Crédito – Contexto</vt:lpstr>
      <vt:lpstr>Estudo de Caso em Concessão de Crédito – Base de Dados german </vt:lpstr>
      <vt:lpstr>Estudo de Caso em Concessão de Crédito – Descrição das Variáveis</vt:lpstr>
      <vt:lpstr>Estudo de Caso em Concessão de Crédito – Dados e Dicionário de Dados</vt:lpstr>
      <vt:lpstr>Estudo de Caso em Concessão de Crédito – Desenvolvimento do Modelo</vt:lpstr>
      <vt:lpstr>Estudo de Caso em Concessão de Crédito – Relatório Final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</cp:lastModifiedBy>
  <cp:revision>2688</cp:revision>
  <dcterms:created xsi:type="dcterms:W3CDTF">2004-02-07T16:14:30Z</dcterms:created>
  <dcterms:modified xsi:type="dcterms:W3CDTF">2022-11-25T01:25:35Z</dcterms:modified>
</cp:coreProperties>
</file>