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94362" r:id="rId1"/>
  </p:sldMasterIdLst>
  <p:notesMasterIdLst>
    <p:notesMasterId r:id="rId204"/>
  </p:notesMasterIdLst>
  <p:handoutMasterIdLst>
    <p:handoutMasterId r:id="rId205"/>
  </p:handoutMasterIdLst>
  <p:sldIdLst>
    <p:sldId id="1909" r:id="rId2"/>
    <p:sldId id="2564" r:id="rId3"/>
    <p:sldId id="2565" r:id="rId4"/>
    <p:sldId id="2566" r:id="rId5"/>
    <p:sldId id="2570" r:id="rId6"/>
    <p:sldId id="2571" r:id="rId7"/>
    <p:sldId id="2572" r:id="rId8"/>
    <p:sldId id="2573" r:id="rId9"/>
    <p:sldId id="2574" r:id="rId10"/>
    <p:sldId id="2413" r:id="rId11"/>
    <p:sldId id="2367" r:id="rId12"/>
    <p:sldId id="2411" r:id="rId13"/>
    <p:sldId id="2369" r:id="rId14"/>
    <p:sldId id="2412" r:id="rId15"/>
    <p:sldId id="2371" r:id="rId16"/>
    <p:sldId id="2372" r:id="rId17"/>
    <p:sldId id="2373" r:id="rId18"/>
    <p:sldId id="2374" r:id="rId19"/>
    <p:sldId id="2375" r:id="rId20"/>
    <p:sldId id="2376" r:id="rId21"/>
    <p:sldId id="2377" r:id="rId22"/>
    <p:sldId id="2378" r:id="rId23"/>
    <p:sldId id="2380" r:id="rId24"/>
    <p:sldId id="2381" r:id="rId25"/>
    <p:sldId id="2382" r:id="rId26"/>
    <p:sldId id="2383" r:id="rId27"/>
    <p:sldId id="2384" r:id="rId28"/>
    <p:sldId id="2385" r:id="rId29"/>
    <p:sldId id="2386" r:id="rId30"/>
    <p:sldId id="2387" r:id="rId31"/>
    <p:sldId id="2388" r:id="rId32"/>
    <p:sldId id="2389" r:id="rId33"/>
    <p:sldId id="2390" r:id="rId34"/>
    <p:sldId id="2391" r:id="rId35"/>
    <p:sldId id="2392" r:id="rId36"/>
    <p:sldId id="2393" r:id="rId37"/>
    <p:sldId id="2394" r:id="rId38"/>
    <p:sldId id="2395" r:id="rId39"/>
    <p:sldId id="2396" r:id="rId40"/>
    <p:sldId id="2397" r:id="rId41"/>
    <p:sldId id="2398" r:id="rId42"/>
    <p:sldId id="2399" r:id="rId43"/>
    <p:sldId id="2400" r:id="rId44"/>
    <p:sldId id="2401" r:id="rId45"/>
    <p:sldId id="2402" r:id="rId46"/>
    <p:sldId id="2403" r:id="rId47"/>
    <p:sldId id="2404" r:id="rId48"/>
    <p:sldId id="2405" r:id="rId49"/>
    <p:sldId id="2406" r:id="rId50"/>
    <p:sldId id="2407" r:id="rId51"/>
    <p:sldId id="2408" r:id="rId52"/>
    <p:sldId id="2409" r:id="rId53"/>
    <p:sldId id="2410" r:id="rId54"/>
    <p:sldId id="2415" r:id="rId55"/>
    <p:sldId id="2416" r:id="rId56"/>
    <p:sldId id="2417" r:id="rId57"/>
    <p:sldId id="2418" r:id="rId58"/>
    <p:sldId id="2419" r:id="rId59"/>
    <p:sldId id="2420" r:id="rId60"/>
    <p:sldId id="2421" r:id="rId61"/>
    <p:sldId id="2422" r:id="rId62"/>
    <p:sldId id="2423" r:id="rId63"/>
    <p:sldId id="2424" r:id="rId64"/>
    <p:sldId id="2425" r:id="rId65"/>
    <p:sldId id="2426" r:id="rId66"/>
    <p:sldId id="2427" r:id="rId67"/>
    <p:sldId id="2428" r:id="rId68"/>
    <p:sldId id="2429" r:id="rId69"/>
    <p:sldId id="2430" r:id="rId70"/>
    <p:sldId id="2431" r:id="rId71"/>
    <p:sldId id="2432" r:id="rId72"/>
    <p:sldId id="2433" r:id="rId73"/>
    <p:sldId id="2434" r:id="rId74"/>
    <p:sldId id="2435" r:id="rId75"/>
    <p:sldId id="2436" r:id="rId76"/>
    <p:sldId id="2437" r:id="rId77"/>
    <p:sldId id="2438" r:id="rId78"/>
    <p:sldId id="2439" r:id="rId79"/>
    <p:sldId id="2440" r:id="rId80"/>
    <p:sldId id="2441" r:id="rId81"/>
    <p:sldId id="2442" r:id="rId82"/>
    <p:sldId id="2443" r:id="rId83"/>
    <p:sldId id="2444" r:id="rId84"/>
    <p:sldId id="2445" r:id="rId85"/>
    <p:sldId id="2446" r:id="rId86"/>
    <p:sldId id="2447" r:id="rId87"/>
    <p:sldId id="2448" r:id="rId88"/>
    <p:sldId id="2449" r:id="rId89"/>
    <p:sldId id="2450" r:id="rId90"/>
    <p:sldId id="2451" r:id="rId91"/>
    <p:sldId id="2452" r:id="rId92"/>
    <p:sldId id="2453" r:id="rId93"/>
    <p:sldId id="2454" r:id="rId94"/>
    <p:sldId id="2455" r:id="rId95"/>
    <p:sldId id="2456" r:id="rId96"/>
    <p:sldId id="2457" r:id="rId97"/>
    <p:sldId id="2458" r:id="rId98"/>
    <p:sldId id="2459" r:id="rId99"/>
    <p:sldId id="2460" r:id="rId100"/>
    <p:sldId id="2461" r:id="rId101"/>
    <p:sldId id="2462" r:id="rId102"/>
    <p:sldId id="2463" r:id="rId103"/>
    <p:sldId id="2464" r:id="rId104"/>
    <p:sldId id="2465" r:id="rId105"/>
    <p:sldId id="2466" r:id="rId106"/>
    <p:sldId id="2467" r:id="rId107"/>
    <p:sldId id="2468" r:id="rId108"/>
    <p:sldId id="2469" r:id="rId109"/>
    <p:sldId id="2470" r:id="rId110"/>
    <p:sldId id="2471" r:id="rId111"/>
    <p:sldId id="2472" r:id="rId112"/>
    <p:sldId id="2473" r:id="rId113"/>
    <p:sldId id="2474" r:id="rId114"/>
    <p:sldId id="2475" r:id="rId115"/>
    <p:sldId id="2476" r:id="rId116"/>
    <p:sldId id="2477" r:id="rId117"/>
    <p:sldId id="2478" r:id="rId118"/>
    <p:sldId id="2479" r:id="rId119"/>
    <p:sldId id="2480" r:id="rId120"/>
    <p:sldId id="2481" r:id="rId121"/>
    <p:sldId id="2482" r:id="rId122"/>
    <p:sldId id="2483" r:id="rId123"/>
    <p:sldId id="2484" r:id="rId124"/>
    <p:sldId id="2485" r:id="rId125"/>
    <p:sldId id="2486" r:id="rId126"/>
    <p:sldId id="2487" r:id="rId127"/>
    <p:sldId id="2488" r:id="rId128"/>
    <p:sldId id="2489" r:id="rId129"/>
    <p:sldId id="2490" r:id="rId130"/>
    <p:sldId id="2491" r:id="rId131"/>
    <p:sldId id="2492" r:id="rId132"/>
    <p:sldId id="2493" r:id="rId133"/>
    <p:sldId id="2494" r:id="rId134"/>
    <p:sldId id="2495" r:id="rId135"/>
    <p:sldId id="2496" r:id="rId136"/>
    <p:sldId id="2497" r:id="rId137"/>
    <p:sldId id="2498" r:id="rId138"/>
    <p:sldId id="2499" r:id="rId139"/>
    <p:sldId id="2500" r:id="rId140"/>
    <p:sldId id="2501" r:id="rId141"/>
    <p:sldId id="2502" r:id="rId142"/>
    <p:sldId id="2503" r:id="rId143"/>
    <p:sldId id="2504" r:id="rId144"/>
    <p:sldId id="2505" r:id="rId145"/>
    <p:sldId id="2506" r:id="rId146"/>
    <p:sldId id="2507" r:id="rId147"/>
    <p:sldId id="2508" r:id="rId148"/>
    <p:sldId id="2509" r:id="rId149"/>
    <p:sldId id="2510" r:id="rId150"/>
    <p:sldId id="2511" r:id="rId151"/>
    <p:sldId id="2512" r:id="rId152"/>
    <p:sldId id="2513" r:id="rId153"/>
    <p:sldId id="2514" r:id="rId154"/>
    <p:sldId id="2515" r:id="rId155"/>
    <p:sldId id="2516" r:id="rId156"/>
    <p:sldId id="2517" r:id="rId157"/>
    <p:sldId id="2518" r:id="rId158"/>
    <p:sldId id="2519" r:id="rId159"/>
    <p:sldId id="2520" r:id="rId160"/>
    <p:sldId id="2521" r:id="rId161"/>
    <p:sldId id="2522" r:id="rId162"/>
    <p:sldId id="2523" r:id="rId163"/>
    <p:sldId id="2524" r:id="rId164"/>
    <p:sldId id="2525" r:id="rId165"/>
    <p:sldId id="2526" r:id="rId166"/>
    <p:sldId id="2527" r:id="rId167"/>
    <p:sldId id="2528" r:id="rId168"/>
    <p:sldId id="2529" r:id="rId169"/>
    <p:sldId id="2530" r:id="rId170"/>
    <p:sldId id="2531" r:id="rId171"/>
    <p:sldId id="2532" r:id="rId172"/>
    <p:sldId id="2533" r:id="rId173"/>
    <p:sldId id="2534" r:id="rId174"/>
    <p:sldId id="2535" r:id="rId175"/>
    <p:sldId id="2536" r:id="rId176"/>
    <p:sldId id="2537" r:id="rId177"/>
    <p:sldId id="2538" r:id="rId178"/>
    <p:sldId id="2539" r:id="rId179"/>
    <p:sldId id="2540" r:id="rId180"/>
    <p:sldId id="2541" r:id="rId181"/>
    <p:sldId id="2542" r:id="rId182"/>
    <p:sldId id="2543" r:id="rId183"/>
    <p:sldId id="2544" r:id="rId184"/>
    <p:sldId id="2545" r:id="rId185"/>
    <p:sldId id="2546" r:id="rId186"/>
    <p:sldId id="2547" r:id="rId187"/>
    <p:sldId id="2548" r:id="rId188"/>
    <p:sldId id="2549" r:id="rId189"/>
    <p:sldId id="2550" r:id="rId190"/>
    <p:sldId id="2551" r:id="rId191"/>
    <p:sldId id="2552" r:id="rId192"/>
    <p:sldId id="2553" r:id="rId193"/>
    <p:sldId id="2554" r:id="rId194"/>
    <p:sldId id="2555" r:id="rId195"/>
    <p:sldId id="2556" r:id="rId196"/>
    <p:sldId id="2557" r:id="rId197"/>
    <p:sldId id="2558" r:id="rId198"/>
    <p:sldId id="2559" r:id="rId199"/>
    <p:sldId id="2560" r:id="rId200"/>
    <p:sldId id="2561" r:id="rId201"/>
    <p:sldId id="2562" r:id="rId202"/>
    <p:sldId id="2563" r:id="rId203"/>
  </p:sldIdLst>
  <p:sldSz cx="12192000" cy="6858000"/>
  <p:notesSz cx="6797675" cy="9874250"/>
  <p:embeddedFontLst>
    <p:embeddedFont>
      <p:font typeface="Verdana" panose="020B0604030504040204" pitchFamily="34" charset="0"/>
      <p:regular r:id="rId206"/>
      <p:bold r:id="rId207"/>
      <p:italic r:id="rId208"/>
      <p:boldItalic r:id="rId209"/>
    </p:embeddedFont>
    <p:embeddedFont>
      <p:font typeface="Calibri" panose="020F0502020204030204" pitchFamily="34" charset="0"/>
      <p:regular r:id="rId210"/>
      <p:bold r:id="rId211"/>
      <p:italic r:id="rId212"/>
      <p:boldItalic r:id="rId213"/>
    </p:embeddedFont>
    <p:embeddedFont>
      <p:font typeface="Webdings" panose="05030102010509060703" pitchFamily="18" charset="2"/>
      <p:regular r:id="rId214"/>
    </p:embeddedFont>
    <p:embeddedFont>
      <p:font typeface="Myriad Pro" panose="020B0503030403020204" charset="0"/>
      <p:regular r:id="rId215"/>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D9D9D9"/>
    <a:srgbClr val="CDDDF2"/>
    <a:srgbClr val="CCECFF"/>
    <a:srgbClr val="E8EFF9"/>
    <a:srgbClr val="0000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Estilo Claro 3 - Ênfase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6" autoAdjust="0"/>
    <p:restoredTop sz="94343" autoAdjust="0"/>
  </p:normalViewPr>
  <p:slideViewPr>
    <p:cSldViewPr>
      <p:cViewPr varScale="1">
        <p:scale>
          <a:sx n="101" d="100"/>
          <a:sy n="101" d="100"/>
        </p:scale>
        <p:origin x="150" y="102"/>
      </p:cViewPr>
      <p:guideLst>
        <p:guide orient="horz" pos="2160"/>
        <p:guide pos="3840"/>
      </p:guideLst>
    </p:cSldViewPr>
  </p:slideViewPr>
  <p:outlineViewPr>
    <p:cViewPr>
      <p:scale>
        <a:sx n="33" d="100"/>
        <a:sy n="33" d="100"/>
      </p:scale>
      <p:origin x="0" y="190584"/>
    </p:cViewPr>
  </p:outlineViewPr>
  <p:notesTextViewPr>
    <p:cViewPr>
      <p:scale>
        <a:sx n="125" d="100"/>
        <a:sy n="125" d="100"/>
      </p:scale>
      <p:origin x="0" y="0"/>
    </p:cViewPr>
  </p:notesTextViewPr>
  <p:notesViewPr>
    <p:cSldViewPr>
      <p:cViewPr varScale="1">
        <p:scale>
          <a:sx n="52" d="100"/>
          <a:sy n="52" d="100"/>
        </p:scale>
        <p:origin x="-2898" y="-84"/>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presProps" Target="presProps.xml"/><Relationship Id="rId211" Type="http://schemas.openxmlformats.org/officeDocument/2006/relationships/font" Target="fonts/font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font" Target="fonts/font1.fntdata"/><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font" Target="fonts/font7.fntdata"/><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font" Target="fonts/font2.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font" Target="fonts/font8.fntdata"/><Relationship Id="rId218"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font" Target="fonts/font9.fntdata"/><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font" Target="fonts/font4.fntdata"/><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font" Target="fonts/font5.fntdata"/><Relationship Id="rId215" Type="http://schemas.openxmlformats.org/officeDocument/2006/relationships/font" Target="fonts/font10.fntdata"/><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73916CC5-986B-4CB6-BFF2-C58EADCD0AEA}" type="slidenum">
              <a:rPr lang="en-US"/>
              <a:pPr>
                <a:defRPr/>
              </a:pPr>
              <a:t>‹nº›</a:t>
            </a:fld>
            <a:endParaRPr lang="en-US"/>
          </a:p>
        </p:txBody>
      </p:sp>
    </p:spTree>
    <p:extLst>
      <p:ext uri="{BB962C8B-B14F-4D97-AF65-F5344CB8AC3E}">
        <p14:creationId xmlns:p14="http://schemas.microsoft.com/office/powerpoint/2010/main" val="3043423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4099"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186820" name="Rectangle 4"/>
          <p:cNvSpPr>
            <a:spLocks noGrp="1" noRot="1" noChangeAspect="1" noChangeArrowheads="1" noTextEdit="1"/>
          </p:cNvSpPr>
          <p:nvPr>
            <p:ph type="sldImg" idx="2"/>
          </p:nvPr>
        </p:nvSpPr>
        <p:spPr bwMode="auto">
          <a:xfrm>
            <a:off x="109538" y="741363"/>
            <a:ext cx="657860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67657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ítulo">
    <p:spTree>
      <p:nvGrpSpPr>
        <p:cNvPr id="1" name=""/>
        <p:cNvGrpSpPr/>
        <p:nvPr/>
      </p:nvGrpSpPr>
      <p:grpSpPr>
        <a:xfrm>
          <a:off x="0" y="0"/>
          <a:ext cx="0" cy="0"/>
          <a:chOff x="0" y="0"/>
          <a:chExt cx="0" cy="0"/>
        </a:xfrm>
      </p:grpSpPr>
      <p:sp>
        <p:nvSpPr>
          <p:cNvPr id="9" name="Retângulo 8"/>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914400" y="4360780"/>
            <a:ext cx="10363200" cy="688975"/>
          </a:xfrm>
        </p:spPr>
        <p:txBody>
          <a:bodyPr anchor="t"/>
          <a:lstStyle>
            <a:lvl1pPr algn="ctr">
              <a:defRPr sz="3600" b="1" baseline="0">
                <a:solidFill>
                  <a:srgbClr val="003366"/>
                </a:solidFill>
              </a:defRPr>
            </a:lvl1pPr>
          </a:lstStyle>
          <a:p>
            <a:r>
              <a:rPr lang="en-US" dirty="0" smtClean="0"/>
              <a:t>Clique para </a:t>
            </a:r>
            <a:r>
              <a:rPr lang="en-US" dirty="0" err="1" smtClean="0"/>
              <a:t>editar</a:t>
            </a:r>
            <a:r>
              <a:rPr lang="en-US" dirty="0" smtClean="0"/>
              <a:t> o </a:t>
            </a:r>
            <a:r>
              <a:rPr lang="en-US" dirty="0" err="1" smtClean="0"/>
              <a:t>texto</a:t>
            </a:r>
            <a:r>
              <a:rPr lang="en-US" dirty="0" smtClean="0"/>
              <a:t> do </a:t>
            </a:r>
            <a:r>
              <a:rPr lang="en-US" dirty="0" err="1" smtClean="0"/>
              <a:t>título</a:t>
            </a:r>
            <a:endParaRPr lang="en-US" dirty="0"/>
          </a:p>
        </p:txBody>
      </p:sp>
      <p:sp>
        <p:nvSpPr>
          <p:cNvPr id="3" name="Subtitle 2"/>
          <p:cNvSpPr>
            <a:spLocks noGrp="1"/>
          </p:cNvSpPr>
          <p:nvPr>
            <p:ph type="subTitle" idx="1" hasCustomPrompt="1"/>
          </p:nvPr>
        </p:nvSpPr>
        <p:spPr>
          <a:xfrm>
            <a:off x="1219200" y="5259977"/>
            <a:ext cx="9753600" cy="685800"/>
          </a:xfrm>
        </p:spPr>
        <p:txBody>
          <a:bodyPr/>
          <a:lstStyle>
            <a:lvl1pPr marL="0" indent="0" algn="ctr">
              <a:buNone/>
              <a:defRPr sz="2800"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Clique para </a:t>
            </a:r>
            <a:r>
              <a:rPr lang="en-US" dirty="0" err="1" smtClean="0"/>
              <a:t>editar</a:t>
            </a:r>
            <a:r>
              <a:rPr lang="en-US" dirty="0" smtClean="0"/>
              <a:t> o </a:t>
            </a:r>
            <a:r>
              <a:rPr lang="en-US" dirty="0" err="1" smtClean="0"/>
              <a:t>texto</a:t>
            </a:r>
            <a:r>
              <a:rPr lang="en-US" dirty="0" smtClean="0"/>
              <a:t> do </a:t>
            </a:r>
            <a:r>
              <a:rPr lang="en-US" dirty="0" err="1" smtClean="0"/>
              <a:t>subtítulo</a:t>
            </a:r>
            <a:endParaRPr lang="en-US" dirty="0"/>
          </a:p>
        </p:txBody>
      </p:sp>
      <p:sp>
        <p:nvSpPr>
          <p:cNvPr id="4" name="CaixaDeTexto 3"/>
          <p:cNvSpPr txBox="1"/>
          <p:nvPr userDrawn="1"/>
        </p:nvSpPr>
        <p:spPr>
          <a:xfrm>
            <a:off x="609601" y="6172200"/>
            <a:ext cx="6553782" cy="369332"/>
          </a:xfrm>
          <a:prstGeom prst="rect">
            <a:avLst/>
          </a:prstGeom>
          <a:noFill/>
        </p:spPr>
        <p:txBody>
          <a:bodyPr wrap="none" rtlCol="0">
            <a:spAutoFit/>
          </a:bodyPr>
          <a:lstStyle/>
          <a:p>
            <a:r>
              <a:rPr lang="pt-BR" dirty="0" err="1" smtClean="0">
                <a:solidFill>
                  <a:srgbClr val="FFFFFF"/>
                </a:solidFill>
                <a:latin typeface="Calibri"/>
              </a:rPr>
              <a:t>Prof.Gustavo</a:t>
            </a:r>
            <a:r>
              <a:rPr lang="pt-BR" dirty="0" smtClean="0">
                <a:solidFill>
                  <a:srgbClr val="FFFFFF"/>
                </a:solidFill>
                <a:latin typeface="Calibri"/>
              </a:rPr>
              <a:t> Corrêa Mirapalheta – gustavo.mirapalheta@gmail.com</a:t>
            </a:r>
            <a:endParaRPr lang="en-US" dirty="0">
              <a:solidFill>
                <a:srgbClr val="FFFFFF"/>
              </a:solidFill>
              <a:latin typeface="Calibri"/>
            </a:endParaRPr>
          </a:p>
        </p:txBody>
      </p:sp>
      <p:pic>
        <p:nvPicPr>
          <p:cNvPr id="12290" name="Picture 2" descr="http://www.ivizsecurity.com/blog/wp-content/uploads/2013/11/Storm-in-Securit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192000"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userDrawn="1"/>
        </p:nvSpPr>
        <p:spPr>
          <a:xfrm>
            <a:off x="5406497" y="6629400"/>
            <a:ext cx="1034257" cy="215444"/>
          </a:xfrm>
          <a:prstGeom prst="rect">
            <a:avLst/>
          </a:prstGeom>
          <a:noFill/>
        </p:spPr>
        <p:txBody>
          <a:bodyPr wrap="none" rtlCol="0">
            <a:spAutoFit/>
          </a:bodyPr>
          <a:lstStyle/>
          <a:p>
            <a:r>
              <a:rPr lang="pt-BR" sz="800" dirty="0" smtClean="0">
                <a:hlinkClick r:id="" action="ppaction://noaction"/>
              </a:rPr>
              <a:t>Retornar ao Índice</a:t>
            </a:r>
            <a:endParaRPr lang="en-US" sz="800" dirty="0"/>
          </a:p>
        </p:txBody>
      </p:sp>
    </p:spTree>
    <p:extLst>
      <p:ext uri="{BB962C8B-B14F-4D97-AF65-F5344CB8AC3E}">
        <p14:creationId xmlns:p14="http://schemas.microsoft.com/office/powerpoint/2010/main" val="3246947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exto_acima_figura_embaix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3366"/>
                </a:solidFill>
              </a:defRPr>
            </a:lvl1pPr>
          </a:lstStyle>
          <a:p>
            <a:r>
              <a:rPr lang="pt-BR" dirty="0" smtClean="0"/>
              <a:t>Clique para editar o estilo do título mestre</a:t>
            </a:r>
            <a:endParaRPr lang="en-US" dirty="0"/>
          </a:p>
        </p:txBody>
      </p:sp>
      <p:sp>
        <p:nvSpPr>
          <p:cNvPr id="3" name="Content Placeholder 2"/>
          <p:cNvSpPr>
            <a:spLocks noGrp="1"/>
          </p:cNvSpPr>
          <p:nvPr>
            <p:ph idx="1" hasCustomPrompt="1"/>
          </p:nvPr>
        </p:nvSpPr>
        <p:spPr>
          <a:xfrm>
            <a:off x="406400" y="990600"/>
            <a:ext cx="11277600" cy="2209800"/>
          </a:xfrm>
        </p:spPr>
        <p:txBody>
          <a:body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sp>
        <p:nvSpPr>
          <p:cNvPr id="8" name="Picture Placeholder 7"/>
          <p:cNvSpPr>
            <a:spLocks noGrp="1"/>
          </p:cNvSpPr>
          <p:nvPr>
            <p:ph type="pic" sz="quarter" idx="12" hasCustomPrompt="1"/>
          </p:nvPr>
        </p:nvSpPr>
        <p:spPr>
          <a:xfrm>
            <a:off x="406400" y="3352800"/>
            <a:ext cx="11277600" cy="2667000"/>
          </a:xfrm>
        </p:spPr>
        <p:txBody>
          <a:bodyPr>
            <a:normAutofit/>
          </a:bodyPr>
          <a:lstStyle>
            <a:lvl1pPr>
              <a:buNone/>
              <a:defRPr/>
            </a:lvl1pPr>
          </a:lstStyle>
          <a:p>
            <a:pPr lvl="0"/>
            <a:r>
              <a:rPr lang="en-US" noProof="0" dirty="0" smtClean="0"/>
              <a:t>Clique no </a:t>
            </a:r>
            <a:r>
              <a:rPr lang="en-US" noProof="0" dirty="0" err="1" smtClean="0"/>
              <a:t>ícone</a:t>
            </a:r>
            <a:r>
              <a:rPr lang="en-US" noProof="0" dirty="0" smtClean="0"/>
              <a:t> para </a:t>
            </a:r>
            <a:r>
              <a:rPr lang="en-US" noProof="0" dirty="0" err="1" smtClean="0"/>
              <a:t>adicionar</a:t>
            </a:r>
            <a:r>
              <a:rPr lang="en-US" noProof="0" dirty="0" smtClean="0"/>
              <a:t> </a:t>
            </a:r>
            <a:r>
              <a:rPr lang="en-US" noProof="0" dirty="0" err="1" smtClean="0"/>
              <a:t>uma</a:t>
            </a:r>
            <a:r>
              <a:rPr lang="en-US" noProof="0" dirty="0" smtClean="0"/>
              <a:t> </a:t>
            </a:r>
            <a:r>
              <a:rPr lang="en-US" noProof="0" dirty="0" err="1" smtClean="0"/>
              <a:t>figura</a:t>
            </a:r>
            <a:endParaRPr lang="en-US" noProof="0" dirty="0"/>
          </a:p>
        </p:txBody>
      </p:sp>
      <p:sp>
        <p:nvSpPr>
          <p:cNvPr id="6" name="Retângulo 5"/>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acima_tabela_embaix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3366"/>
                </a:solidFill>
              </a:defRPr>
            </a:lvl1pPr>
          </a:lstStyle>
          <a:p>
            <a:r>
              <a:rPr lang="pt-BR" dirty="0" smtClean="0"/>
              <a:t>Clique para editar o estilo do título mestre</a:t>
            </a:r>
            <a:endParaRPr lang="en-US" dirty="0"/>
          </a:p>
        </p:txBody>
      </p:sp>
      <p:sp>
        <p:nvSpPr>
          <p:cNvPr id="3" name="Content Placeholder 2"/>
          <p:cNvSpPr>
            <a:spLocks noGrp="1"/>
          </p:cNvSpPr>
          <p:nvPr>
            <p:ph idx="1" hasCustomPrompt="1"/>
          </p:nvPr>
        </p:nvSpPr>
        <p:spPr>
          <a:xfrm>
            <a:off x="406400" y="990600"/>
            <a:ext cx="11277600" cy="2209800"/>
          </a:xfrm>
        </p:spPr>
        <p:txBody>
          <a:body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sp>
        <p:nvSpPr>
          <p:cNvPr id="6" name="Retângulo 5"/>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able Placeholder 5"/>
          <p:cNvSpPr>
            <a:spLocks noGrp="1"/>
          </p:cNvSpPr>
          <p:nvPr>
            <p:ph type="tbl" sz="quarter" idx="12" hasCustomPrompt="1"/>
          </p:nvPr>
        </p:nvSpPr>
        <p:spPr>
          <a:xfrm>
            <a:off x="406400" y="3276600"/>
            <a:ext cx="11277600" cy="2667000"/>
          </a:xfrm>
        </p:spPr>
        <p:txBody>
          <a:bodyPr anchor="ctr">
            <a:normAutofit/>
          </a:bodyPr>
          <a:lstStyle>
            <a:lvl1pPr>
              <a:buNone/>
              <a:defRPr baseline="0"/>
            </a:lvl1pPr>
          </a:lstStyle>
          <a:p>
            <a:pPr lvl="0"/>
            <a:r>
              <a:rPr lang="en-US" noProof="0" dirty="0" smtClean="0"/>
              <a:t>Clique no </a:t>
            </a:r>
            <a:r>
              <a:rPr lang="en-US" noProof="0" dirty="0" err="1" smtClean="0"/>
              <a:t>ícone</a:t>
            </a:r>
            <a:r>
              <a:rPr lang="en-US" noProof="0" dirty="0" smtClean="0"/>
              <a:t> para </a:t>
            </a:r>
            <a:r>
              <a:rPr lang="en-US" noProof="0" dirty="0" err="1" smtClean="0"/>
              <a:t>adicionar</a:t>
            </a:r>
            <a:r>
              <a:rPr lang="en-US" noProof="0" dirty="0" smtClean="0"/>
              <a:t> </a:t>
            </a:r>
            <a:r>
              <a:rPr lang="en-US" noProof="0" dirty="0" err="1" smtClean="0"/>
              <a:t>uma</a:t>
            </a:r>
            <a:r>
              <a:rPr lang="en-US" noProof="0" dirty="0" smtClean="0"/>
              <a:t> </a:t>
            </a:r>
            <a:r>
              <a:rPr lang="en-US" noProof="0" dirty="0" err="1" smtClean="0"/>
              <a:t>tabela</a:t>
            </a:r>
            <a:endParaRPr lang="en-US" noProof="0" dirty="0"/>
          </a:p>
        </p:txBody>
      </p:sp>
    </p:spTree>
    <p:extLst>
      <p:ext uri="{BB962C8B-B14F-4D97-AF65-F5344CB8AC3E}">
        <p14:creationId xmlns:p14="http://schemas.microsoft.com/office/powerpoint/2010/main" val="1937109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_embaixo_figura_aci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3366"/>
                </a:solidFill>
              </a:defRPr>
            </a:lvl1pPr>
          </a:lstStyle>
          <a:p>
            <a:r>
              <a:rPr lang="pt-BR" dirty="0" smtClean="0"/>
              <a:t>Clique para editar o estilo do título mestre</a:t>
            </a:r>
            <a:endParaRPr lang="en-US" dirty="0"/>
          </a:p>
        </p:txBody>
      </p:sp>
      <p:sp>
        <p:nvSpPr>
          <p:cNvPr id="3" name="Content Placeholder 2"/>
          <p:cNvSpPr>
            <a:spLocks noGrp="1"/>
          </p:cNvSpPr>
          <p:nvPr>
            <p:ph idx="1" hasCustomPrompt="1"/>
          </p:nvPr>
        </p:nvSpPr>
        <p:spPr>
          <a:xfrm>
            <a:off x="406400" y="3733800"/>
            <a:ext cx="11277600" cy="2209800"/>
          </a:xfrm>
        </p:spPr>
        <p:txBody>
          <a:body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sp>
        <p:nvSpPr>
          <p:cNvPr id="8" name="Picture Placeholder 7"/>
          <p:cNvSpPr>
            <a:spLocks noGrp="1"/>
          </p:cNvSpPr>
          <p:nvPr>
            <p:ph type="pic" sz="quarter" idx="12" hasCustomPrompt="1"/>
          </p:nvPr>
        </p:nvSpPr>
        <p:spPr>
          <a:xfrm>
            <a:off x="406400" y="990600"/>
            <a:ext cx="11277600" cy="2667000"/>
          </a:xfrm>
        </p:spPr>
        <p:txBody>
          <a:bodyPr>
            <a:normAutofit/>
          </a:bodyPr>
          <a:lstStyle>
            <a:lvl1pPr>
              <a:buNone/>
              <a:defRPr/>
            </a:lvl1pPr>
          </a:lstStyle>
          <a:p>
            <a:pPr lvl="0"/>
            <a:r>
              <a:rPr lang="en-US" noProof="0" dirty="0" smtClean="0"/>
              <a:t>Clique no </a:t>
            </a:r>
            <a:r>
              <a:rPr lang="en-US" noProof="0" dirty="0" err="1" smtClean="0"/>
              <a:t>ícone</a:t>
            </a:r>
            <a:r>
              <a:rPr lang="en-US" noProof="0" dirty="0" smtClean="0"/>
              <a:t> para </a:t>
            </a:r>
            <a:r>
              <a:rPr lang="en-US" noProof="0" dirty="0" err="1" smtClean="0"/>
              <a:t>adicionar</a:t>
            </a:r>
            <a:r>
              <a:rPr lang="en-US" noProof="0" dirty="0" smtClean="0"/>
              <a:t> </a:t>
            </a:r>
            <a:r>
              <a:rPr lang="en-US" noProof="0" dirty="0" err="1" smtClean="0"/>
              <a:t>uma</a:t>
            </a:r>
            <a:r>
              <a:rPr lang="en-US" noProof="0" dirty="0" smtClean="0"/>
              <a:t> </a:t>
            </a:r>
            <a:r>
              <a:rPr lang="en-US" noProof="0" dirty="0" err="1" smtClean="0"/>
              <a:t>figura</a:t>
            </a:r>
            <a:endParaRPr lang="en-US" noProof="0" dirty="0"/>
          </a:p>
        </p:txBody>
      </p:sp>
      <p:sp>
        <p:nvSpPr>
          <p:cNvPr id="6" name="Retângulo 5"/>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417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embaixo_tabela_aci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3366"/>
                </a:solidFill>
              </a:defRPr>
            </a:lvl1pPr>
          </a:lstStyle>
          <a:p>
            <a:r>
              <a:rPr lang="pt-BR" dirty="0" smtClean="0"/>
              <a:t>Clique para editar o estilo do título mestre</a:t>
            </a:r>
            <a:endParaRPr lang="en-US" dirty="0"/>
          </a:p>
        </p:txBody>
      </p:sp>
      <p:sp>
        <p:nvSpPr>
          <p:cNvPr id="3" name="Content Placeholder 2"/>
          <p:cNvSpPr>
            <a:spLocks noGrp="1"/>
          </p:cNvSpPr>
          <p:nvPr>
            <p:ph idx="1" hasCustomPrompt="1"/>
          </p:nvPr>
        </p:nvSpPr>
        <p:spPr>
          <a:xfrm>
            <a:off x="406400" y="3733800"/>
            <a:ext cx="11277600" cy="2209800"/>
          </a:xfrm>
        </p:spPr>
        <p:txBody>
          <a:body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sp>
        <p:nvSpPr>
          <p:cNvPr id="6" name="Retângulo 5"/>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able Placeholder 5"/>
          <p:cNvSpPr>
            <a:spLocks noGrp="1"/>
          </p:cNvSpPr>
          <p:nvPr>
            <p:ph type="tbl" sz="quarter" idx="12" hasCustomPrompt="1"/>
          </p:nvPr>
        </p:nvSpPr>
        <p:spPr>
          <a:xfrm>
            <a:off x="406400" y="990600"/>
            <a:ext cx="11277600" cy="2667000"/>
          </a:xfrm>
        </p:spPr>
        <p:txBody>
          <a:bodyPr anchor="ctr">
            <a:normAutofit/>
          </a:bodyPr>
          <a:lstStyle>
            <a:lvl1pPr>
              <a:buNone/>
              <a:defRPr baseline="0"/>
            </a:lvl1pPr>
          </a:lstStyle>
          <a:p>
            <a:pPr lvl="0"/>
            <a:r>
              <a:rPr lang="en-US" noProof="0" dirty="0" smtClean="0"/>
              <a:t>Clique no </a:t>
            </a:r>
            <a:r>
              <a:rPr lang="en-US" noProof="0" dirty="0" err="1" smtClean="0"/>
              <a:t>ícone</a:t>
            </a:r>
            <a:r>
              <a:rPr lang="en-US" noProof="0" dirty="0" smtClean="0"/>
              <a:t> para </a:t>
            </a:r>
            <a:r>
              <a:rPr lang="en-US" noProof="0" dirty="0" err="1" smtClean="0"/>
              <a:t>adicionar</a:t>
            </a:r>
            <a:r>
              <a:rPr lang="en-US" noProof="0" dirty="0" smtClean="0"/>
              <a:t> </a:t>
            </a:r>
            <a:r>
              <a:rPr lang="en-US" noProof="0" dirty="0" err="1" smtClean="0"/>
              <a:t>uma</a:t>
            </a:r>
            <a:r>
              <a:rPr lang="en-US" noProof="0" dirty="0" smtClean="0"/>
              <a:t> </a:t>
            </a:r>
            <a:r>
              <a:rPr lang="en-US" noProof="0" dirty="0" err="1" smtClean="0"/>
              <a:t>tabela</a:t>
            </a:r>
            <a:endParaRPr lang="en-US" noProof="0" dirty="0"/>
          </a:p>
        </p:txBody>
      </p:sp>
    </p:spTree>
    <p:extLst>
      <p:ext uri="{BB962C8B-B14F-4D97-AF65-F5344CB8AC3E}">
        <p14:creationId xmlns:p14="http://schemas.microsoft.com/office/powerpoint/2010/main" val="268542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mente_faixa_azul">
    <p:spTree>
      <p:nvGrpSpPr>
        <p:cNvPr id="1" name=""/>
        <p:cNvGrpSpPr/>
        <p:nvPr/>
      </p:nvGrpSpPr>
      <p:grpSpPr>
        <a:xfrm>
          <a:off x="0" y="0"/>
          <a:ext cx="0" cy="0"/>
          <a:chOff x="0" y="0"/>
          <a:chExt cx="0" cy="0"/>
        </a:xfrm>
      </p:grpSpPr>
      <p:sp>
        <p:nvSpPr>
          <p:cNvPr id="3" name="Retângulo 2"/>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0058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_em_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538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ítulo_Branco_Texto_Azul_Faixa_Azul">
    <p:spTree>
      <p:nvGrpSpPr>
        <p:cNvPr id="1" name=""/>
        <p:cNvGrpSpPr/>
        <p:nvPr/>
      </p:nvGrpSpPr>
      <p:grpSpPr>
        <a:xfrm>
          <a:off x="0" y="0"/>
          <a:ext cx="0" cy="0"/>
          <a:chOff x="0" y="0"/>
          <a:chExt cx="0" cy="0"/>
        </a:xfrm>
      </p:grpSpPr>
      <p:sp>
        <p:nvSpPr>
          <p:cNvPr id="9" name="Retângulo 8"/>
          <p:cNvSpPr/>
          <p:nvPr userDrawn="1"/>
        </p:nvSpPr>
        <p:spPr>
          <a:xfrm>
            <a:off x="0" y="-2"/>
            <a:ext cx="12192000" cy="1066802"/>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ço Reservado para Conteúdo 6"/>
          <p:cNvSpPr>
            <a:spLocks noGrp="1"/>
          </p:cNvSpPr>
          <p:nvPr>
            <p:ph sz="quarter" idx="10"/>
          </p:nvPr>
        </p:nvSpPr>
        <p:spPr>
          <a:xfrm>
            <a:off x="431469" y="1340768"/>
            <a:ext cx="11329160" cy="5112568"/>
          </a:xfrm>
        </p:spPr>
        <p:txBody>
          <a:bodyPr/>
          <a:lstStyle>
            <a:lvl1pPr>
              <a:defRPr sz="1400">
                <a:solidFill>
                  <a:srgbClr val="003366"/>
                </a:solidFill>
                <a:latin typeface="Myriad Pro" pitchFamily="34" charset="0"/>
                <a:ea typeface="Verdana" panose="020B0604030504040204" pitchFamily="34" charset="0"/>
                <a:cs typeface="Verdana" panose="020B0604030504040204" pitchFamily="34" charset="0"/>
              </a:defRPr>
            </a:lvl1pPr>
            <a:lvl2pPr>
              <a:defRPr sz="1400">
                <a:solidFill>
                  <a:srgbClr val="003366"/>
                </a:solidFill>
                <a:latin typeface="Myriad Pro" pitchFamily="34" charset="0"/>
                <a:ea typeface="Verdana" panose="020B0604030504040204" pitchFamily="34" charset="0"/>
                <a:cs typeface="Verdana" panose="020B0604030504040204" pitchFamily="34" charset="0"/>
              </a:defRPr>
            </a:lvl2pPr>
            <a:lvl3pPr>
              <a:defRPr sz="1400">
                <a:solidFill>
                  <a:srgbClr val="003366"/>
                </a:solidFill>
                <a:latin typeface="Myriad Pro" pitchFamily="34" charset="0"/>
                <a:ea typeface="Verdana" panose="020B0604030504040204" pitchFamily="34" charset="0"/>
                <a:cs typeface="Verdana" panose="020B0604030504040204" pitchFamily="34" charset="0"/>
              </a:defRPr>
            </a:lvl3pPr>
            <a:lvl4pPr>
              <a:defRPr sz="1400">
                <a:solidFill>
                  <a:srgbClr val="003366"/>
                </a:solidFill>
                <a:latin typeface="Myriad Pro" pitchFamily="34" charset="0"/>
                <a:ea typeface="Verdana" panose="020B0604030504040204" pitchFamily="34" charset="0"/>
                <a:cs typeface="Verdana" panose="020B0604030504040204" pitchFamily="34" charset="0"/>
              </a:defRPr>
            </a:lvl4pPr>
            <a:lvl5pPr>
              <a:defRPr sz="1400">
                <a:solidFill>
                  <a:srgbClr val="003366"/>
                </a:solidFill>
                <a:latin typeface="Myriad Pro" pitchFamily="34" charset="0"/>
                <a:ea typeface="Verdana" panose="020B0604030504040204" pitchFamily="34" charset="0"/>
                <a:cs typeface="Verdana" panose="020B0604030504040204" pitchFamily="34" charset="0"/>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8" name="Title 1"/>
          <p:cNvSpPr>
            <a:spLocks noGrp="1"/>
          </p:cNvSpPr>
          <p:nvPr>
            <p:ph type="title" hasCustomPrompt="1"/>
          </p:nvPr>
        </p:nvSpPr>
        <p:spPr>
          <a:xfrm>
            <a:off x="406400" y="152400"/>
            <a:ext cx="11277600" cy="762000"/>
          </a:xfrm>
        </p:spPr>
        <p:txBody>
          <a:bodyPr/>
          <a:lstStyle>
            <a:lvl1pPr>
              <a:defRPr>
                <a:solidFill>
                  <a:schemeClr val="bg1"/>
                </a:solidFill>
              </a:defRPr>
            </a:lvl1pPr>
          </a:lstStyle>
          <a:p>
            <a:r>
              <a:rPr lang="pt-BR" dirty="0" smtClean="0"/>
              <a:t>Clique para editar o estilo do título mestre</a:t>
            </a:r>
            <a:endParaRPr lang="en-US" dirty="0"/>
          </a:p>
        </p:txBody>
      </p:sp>
      <p:sp>
        <p:nvSpPr>
          <p:cNvPr id="10" name="Retângulo 9"/>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672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_e_tex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solidFill>
                  <a:srgbClr val="003366"/>
                </a:solidFill>
              </a:defRPr>
            </a:lvl1pPr>
          </a:lstStyle>
          <a:p>
            <a:r>
              <a:rPr lang="pt-BR" dirty="0" smtClean="0"/>
              <a:t>Clique para editar o estilo do título mestre</a:t>
            </a:r>
            <a:endParaRPr lang="pt-BR" dirty="0"/>
          </a:p>
        </p:txBody>
      </p:sp>
      <p:sp>
        <p:nvSpPr>
          <p:cNvPr id="3" name="Espaço Reservado para Conteúdo 2"/>
          <p:cNvSpPr>
            <a:spLocks noGrp="1"/>
          </p:cNvSpPr>
          <p:nvPr>
            <p:ph idx="1"/>
          </p:nvPr>
        </p:nvSpPr>
        <p:spPr/>
        <p:txBody>
          <a:bodyPr>
            <a:normAutofit/>
          </a:bodyPr>
          <a:lstStyle>
            <a:lvl1pPr algn="l">
              <a:defRPr/>
            </a:lvl1pPr>
            <a:lvl2pPr algn="l">
              <a:defRPr/>
            </a:lvl2pPr>
            <a:lvl3pPr algn="l">
              <a:defRPr/>
            </a:lvl3pPr>
            <a:lvl4pPr algn="l">
              <a:defRPr/>
            </a:lvl4pPr>
            <a:lvl5pPr algn="l">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Retângulo 3"/>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199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_texto_e_comandos_R">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solidFill>
                  <a:srgbClr val="003366"/>
                </a:solidFill>
              </a:defRPr>
            </a:lvl1pPr>
          </a:lstStyle>
          <a:p>
            <a:r>
              <a:rPr lang="pt-BR" dirty="0" smtClean="0"/>
              <a:t>Clique para editar o estilo do título mestre</a:t>
            </a:r>
            <a:endParaRPr lang="pt-BR" dirty="0"/>
          </a:p>
        </p:txBody>
      </p:sp>
      <p:sp>
        <p:nvSpPr>
          <p:cNvPr id="3" name="Espaço Reservado para Conteúdo 2"/>
          <p:cNvSpPr>
            <a:spLocks noGrp="1"/>
          </p:cNvSpPr>
          <p:nvPr>
            <p:ph idx="1"/>
          </p:nvPr>
        </p:nvSpPr>
        <p:spPr/>
        <p:txBody>
          <a:bodyPr>
            <a:normAutofit/>
          </a:bodyPr>
          <a:lstStyle>
            <a:lvl1pPr algn="l">
              <a:defRPr/>
            </a:lvl1pPr>
            <a:lvl2pPr algn="l">
              <a:defRPr>
                <a:latin typeface="Courier New" panose="02070309020205020404" pitchFamily="49" charset="0"/>
                <a:cs typeface="Courier New" panose="02070309020205020404" pitchFamily="49" charset="0"/>
              </a:defRPr>
            </a:lvl2pPr>
            <a:lvl3pPr algn="l">
              <a:defRPr/>
            </a:lvl3pPr>
            <a:lvl4pPr algn="l">
              <a:defRPr/>
            </a:lvl4pPr>
            <a:lvl5pPr algn="l">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Retângulo 3"/>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526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ente_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solidFill>
                  <a:srgbClr val="003366"/>
                </a:solidFill>
              </a:defRPr>
            </a:lvl1pPr>
          </a:lstStyle>
          <a:p>
            <a:r>
              <a:rPr lang="pt-BR" dirty="0" smtClean="0"/>
              <a:t>Clique para editar o estilo do título mestre</a:t>
            </a:r>
            <a:endParaRPr lang="pt-BR" dirty="0"/>
          </a:p>
        </p:txBody>
      </p:sp>
      <p:sp>
        <p:nvSpPr>
          <p:cNvPr id="4" name="Retângulo 3"/>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493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o_em_duas_colunas_sem_título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06400" y="990601"/>
            <a:ext cx="5588000" cy="4953001"/>
          </a:xfrm>
        </p:spPr>
        <p:txBody>
          <a:bodyPr/>
          <a:lstStyle>
            <a:lvl1pPr>
              <a:defRPr sz="2400" baseline="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sp>
        <p:nvSpPr>
          <p:cNvPr id="7" name="Title 1"/>
          <p:cNvSpPr>
            <a:spLocks noGrp="1"/>
          </p:cNvSpPr>
          <p:nvPr>
            <p:ph type="title" hasCustomPrompt="1"/>
          </p:nvPr>
        </p:nvSpPr>
        <p:spPr>
          <a:xfrm>
            <a:off x="406400" y="76200"/>
            <a:ext cx="11277600" cy="762000"/>
          </a:xfrm>
        </p:spPr>
        <p:txBody>
          <a:bodyPr/>
          <a:lstStyle>
            <a:lvl1pPr>
              <a:defRPr b="1">
                <a:solidFill>
                  <a:srgbClr val="003366"/>
                </a:solidFill>
              </a:defRPr>
            </a:lvl1pPr>
          </a:lstStyle>
          <a:p>
            <a:r>
              <a:rPr lang="pt-BR" dirty="0" smtClean="0"/>
              <a:t>Clique para editar o estilo do título mestre</a:t>
            </a:r>
            <a:endParaRPr lang="en-US" dirty="0"/>
          </a:p>
        </p:txBody>
      </p:sp>
      <p:sp>
        <p:nvSpPr>
          <p:cNvPr id="5" name="Content Placeholder 2"/>
          <p:cNvSpPr>
            <a:spLocks noGrp="1"/>
          </p:cNvSpPr>
          <p:nvPr>
            <p:ph sz="half" idx="10" hasCustomPrompt="1"/>
          </p:nvPr>
        </p:nvSpPr>
        <p:spPr>
          <a:xfrm>
            <a:off x="6096000" y="990601"/>
            <a:ext cx="5588000" cy="4953001"/>
          </a:xfrm>
        </p:spPr>
        <p:txBody>
          <a:bodyPr/>
          <a:lstStyle>
            <a:lvl1pPr>
              <a:defRPr sz="2400" baseline="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sp>
        <p:nvSpPr>
          <p:cNvPr id="6" name="Retângulo 5"/>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2345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o_em_duas_colunas_Comandos_R_sem_título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06400" y="990601"/>
            <a:ext cx="5588000" cy="4953001"/>
          </a:xfrm>
        </p:spPr>
        <p:txBody>
          <a:bodyPr/>
          <a:lstStyle>
            <a:lvl1pPr>
              <a:defRPr sz="2400" baseline="0"/>
            </a:lvl1pPr>
            <a:lvl2pPr>
              <a:defRPr sz="2000">
                <a:latin typeface="Courier New" panose="02070309020205020404" pitchFamily="49" charset="0"/>
                <a:cs typeface="Courier New" panose="02070309020205020404" pitchFamily="49" charset="0"/>
              </a:defRPr>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sp>
        <p:nvSpPr>
          <p:cNvPr id="7" name="Title 1"/>
          <p:cNvSpPr>
            <a:spLocks noGrp="1"/>
          </p:cNvSpPr>
          <p:nvPr>
            <p:ph type="title" hasCustomPrompt="1"/>
          </p:nvPr>
        </p:nvSpPr>
        <p:spPr>
          <a:xfrm>
            <a:off x="406400" y="76200"/>
            <a:ext cx="11277600" cy="762000"/>
          </a:xfrm>
        </p:spPr>
        <p:txBody>
          <a:bodyPr/>
          <a:lstStyle>
            <a:lvl1pPr>
              <a:defRPr b="1">
                <a:solidFill>
                  <a:srgbClr val="003366"/>
                </a:solidFill>
              </a:defRPr>
            </a:lvl1pPr>
          </a:lstStyle>
          <a:p>
            <a:r>
              <a:rPr lang="pt-BR" dirty="0" smtClean="0"/>
              <a:t>Clique para editar o estilo do título mestre</a:t>
            </a:r>
            <a:endParaRPr lang="en-US" dirty="0"/>
          </a:p>
        </p:txBody>
      </p:sp>
      <p:sp>
        <p:nvSpPr>
          <p:cNvPr id="5" name="Content Placeholder 2"/>
          <p:cNvSpPr>
            <a:spLocks noGrp="1"/>
          </p:cNvSpPr>
          <p:nvPr>
            <p:ph sz="half" idx="10" hasCustomPrompt="1"/>
          </p:nvPr>
        </p:nvSpPr>
        <p:spPr>
          <a:xfrm>
            <a:off x="6096000" y="990601"/>
            <a:ext cx="5588000" cy="4953001"/>
          </a:xfrm>
        </p:spPr>
        <p:txBody>
          <a:bodyPr/>
          <a:lstStyle>
            <a:lvl1pPr>
              <a:defRPr sz="2400" baseline="0"/>
            </a:lvl1pPr>
            <a:lvl2pPr>
              <a:defRPr sz="2000">
                <a:latin typeface="Courier New" panose="02070309020205020404" pitchFamily="49" charset="0"/>
                <a:cs typeface="Courier New" panose="02070309020205020404" pitchFamily="49" charset="0"/>
              </a:defRPr>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sp>
        <p:nvSpPr>
          <p:cNvPr id="6" name="Retângulo 5"/>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078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_à_esquerda_e_figura_à_direita">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06400" y="990601"/>
            <a:ext cx="5588000" cy="4953001"/>
          </a:xfrm>
        </p:spPr>
        <p:txBody>
          <a:bodyPr/>
          <a:lstStyle>
            <a:lvl1pPr>
              <a:defRPr sz="2400" baseline="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sp>
        <p:nvSpPr>
          <p:cNvPr id="9" name="Picture Placeholder 8"/>
          <p:cNvSpPr>
            <a:spLocks noGrp="1"/>
          </p:cNvSpPr>
          <p:nvPr>
            <p:ph type="pic" sz="quarter" idx="12" hasCustomPrompt="1"/>
          </p:nvPr>
        </p:nvSpPr>
        <p:spPr>
          <a:xfrm>
            <a:off x="6197600" y="990600"/>
            <a:ext cx="5486400" cy="4953000"/>
          </a:xfrm>
        </p:spPr>
        <p:txBody>
          <a:bodyPr>
            <a:normAutofit/>
          </a:bodyPr>
          <a:lstStyle>
            <a:lvl1pPr>
              <a:buNone/>
              <a:defRPr/>
            </a:lvl1pPr>
          </a:lstStyle>
          <a:p>
            <a:pPr lvl="0"/>
            <a:r>
              <a:rPr lang="en-US" noProof="0" dirty="0" smtClean="0"/>
              <a:t>Clique no </a:t>
            </a:r>
            <a:r>
              <a:rPr lang="en-US" noProof="0" dirty="0" err="1" smtClean="0"/>
              <a:t>ícone</a:t>
            </a:r>
            <a:r>
              <a:rPr lang="en-US" noProof="0" dirty="0" smtClean="0"/>
              <a:t> para </a:t>
            </a:r>
            <a:r>
              <a:rPr lang="en-US" noProof="0" dirty="0" err="1" smtClean="0"/>
              <a:t>adicionar</a:t>
            </a:r>
            <a:r>
              <a:rPr lang="en-US" noProof="0" dirty="0" smtClean="0"/>
              <a:t> </a:t>
            </a:r>
            <a:r>
              <a:rPr lang="en-US" noProof="0" dirty="0" err="1" smtClean="0"/>
              <a:t>uma</a:t>
            </a:r>
            <a:r>
              <a:rPr lang="en-US" noProof="0" dirty="0" smtClean="0"/>
              <a:t> </a:t>
            </a:r>
            <a:r>
              <a:rPr lang="en-US" noProof="0" dirty="0" err="1" smtClean="0"/>
              <a:t>figura</a:t>
            </a:r>
            <a:endParaRPr lang="en-US" noProof="0" dirty="0"/>
          </a:p>
        </p:txBody>
      </p:sp>
      <p:sp>
        <p:nvSpPr>
          <p:cNvPr id="7" name="Title 1"/>
          <p:cNvSpPr>
            <a:spLocks noGrp="1"/>
          </p:cNvSpPr>
          <p:nvPr>
            <p:ph type="title" hasCustomPrompt="1"/>
          </p:nvPr>
        </p:nvSpPr>
        <p:spPr>
          <a:xfrm>
            <a:off x="406400" y="76200"/>
            <a:ext cx="11277600" cy="762000"/>
          </a:xfrm>
        </p:spPr>
        <p:txBody>
          <a:bodyPr/>
          <a:lstStyle>
            <a:lvl1pPr>
              <a:defRPr b="1">
                <a:solidFill>
                  <a:srgbClr val="003366"/>
                </a:solidFill>
              </a:defRPr>
            </a:lvl1pPr>
          </a:lstStyle>
          <a:p>
            <a:r>
              <a:rPr lang="pt-BR" dirty="0" smtClean="0"/>
              <a:t>Clique para editar o estilo do título mestre</a:t>
            </a:r>
            <a:endParaRPr lang="en-US" dirty="0"/>
          </a:p>
        </p:txBody>
      </p:sp>
      <p:sp>
        <p:nvSpPr>
          <p:cNvPr id="5" name="Retângulo 4"/>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245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ítulo_e_texto_3/4_figura_1/4">
    <p:spTree>
      <p:nvGrpSpPr>
        <p:cNvPr id="1" name=""/>
        <p:cNvGrpSpPr/>
        <p:nvPr/>
      </p:nvGrpSpPr>
      <p:grpSpPr>
        <a:xfrm>
          <a:off x="0" y="0"/>
          <a:ext cx="0" cy="0"/>
          <a:chOff x="0" y="0"/>
          <a:chExt cx="0" cy="0"/>
        </a:xfrm>
      </p:grpSpPr>
      <p:sp>
        <p:nvSpPr>
          <p:cNvPr id="9" name="Picture Placeholder 8"/>
          <p:cNvSpPr>
            <a:spLocks noGrp="1"/>
          </p:cNvSpPr>
          <p:nvPr>
            <p:ph type="pic" sz="quarter" idx="12" hasCustomPrompt="1"/>
          </p:nvPr>
        </p:nvSpPr>
        <p:spPr>
          <a:xfrm>
            <a:off x="7721600" y="914400"/>
            <a:ext cx="3962400" cy="4953000"/>
          </a:xfrm>
        </p:spPr>
        <p:txBody>
          <a:bodyPr>
            <a:normAutofit/>
          </a:bodyPr>
          <a:lstStyle>
            <a:lvl1pPr>
              <a:buNone/>
              <a:defRPr/>
            </a:lvl1pPr>
          </a:lstStyle>
          <a:p>
            <a:pPr lvl="0"/>
            <a:r>
              <a:rPr lang="en-US" noProof="0" dirty="0" smtClean="0"/>
              <a:t>Clique no </a:t>
            </a:r>
            <a:r>
              <a:rPr lang="en-US" noProof="0" dirty="0" err="1" smtClean="0"/>
              <a:t>ícone</a:t>
            </a:r>
            <a:r>
              <a:rPr lang="en-US" noProof="0" dirty="0" smtClean="0"/>
              <a:t> para </a:t>
            </a:r>
            <a:r>
              <a:rPr lang="en-US" noProof="0" dirty="0" err="1" smtClean="0"/>
              <a:t>adicionar</a:t>
            </a:r>
            <a:r>
              <a:rPr lang="en-US" noProof="0" dirty="0" smtClean="0"/>
              <a:t> </a:t>
            </a:r>
            <a:r>
              <a:rPr lang="en-US" noProof="0" dirty="0" err="1" smtClean="0"/>
              <a:t>uma</a:t>
            </a:r>
            <a:r>
              <a:rPr lang="en-US" noProof="0" dirty="0" smtClean="0"/>
              <a:t> </a:t>
            </a:r>
            <a:r>
              <a:rPr lang="en-US" noProof="0" dirty="0" err="1" smtClean="0"/>
              <a:t>figura</a:t>
            </a:r>
            <a:endParaRPr lang="en-US" noProof="0" dirty="0"/>
          </a:p>
        </p:txBody>
      </p:sp>
      <p:sp>
        <p:nvSpPr>
          <p:cNvPr id="3" name="Content Placeholder 2"/>
          <p:cNvSpPr>
            <a:spLocks noGrp="1"/>
          </p:cNvSpPr>
          <p:nvPr>
            <p:ph sz="half" idx="1" hasCustomPrompt="1"/>
          </p:nvPr>
        </p:nvSpPr>
        <p:spPr>
          <a:xfrm>
            <a:off x="406400" y="914401"/>
            <a:ext cx="7112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sp>
        <p:nvSpPr>
          <p:cNvPr id="7" name="Title 1"/>
          <p:cNvSpPr>
            <a:spLocks noGrp="1"/>
          </p:cNvSpPr>
          <p:nvPr>
            <p:ph type="title" hasCustomPrompt="1"/>
          </p:nvPr>
        </p:nvSpPr>
        <p:spPr>
          <a:xfrm>
            <a:off x="406400" y="76200"/>
            <a:ext cx="11277600" cy="762000"/>
          </a:xfrm>
        </p:spPr>
        <p:txBody>
          <a:bodyPr/>
          <a:lstStyle>
            <a:lvl1pPr>
              <a:defRPr>
                <a:solidFill>
                  <a:srgbClr val="003366"/>
                </a:solidFill>
              </a:defRPr>
            </a:lvl1pPr>
          </a:lstStyle>
          <a:p>
            <a:r>
              <a:rPr lang="pt-BR" dirty="0" smtClean="0"/>
              <a:t>Clique para editar o estilo do título mestre</a:t>
            </a:r>
            <a:endParaRPr lang="en-US" dirty="0"/>
          </a:p>
        </p:txBody>
      </p:sp>
      <p:sp>
        <p:nvSpPr>
          <p:cNvPr id="6" name="Retângulo 5"/>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gura_à_esquerda_e_texto_à_direita">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0" y="990601"/>
            <a:ext cx="5588000" cy="4953001"/>
          </a:xfrm>
        </p:spPr>
        <p:txBody>
          <a:bodyPr/>
          <a:lstStyle>
            <a:lvl1pPr>
              <a:defRPr sz="2400" baseline="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sp>
        <p:nvSpPr>
          <p:cNvPr id="9" name="Picture Placeholder 8"/>
          <p:cNvSpPr>
            <a:spLocks noGrp="1"/>
          </p:cNvSpPr>
          <p:nvPr>
            <p:ph type="pic" sz="quarter" idx="12" hasCustomPrompt="1"/>
          </p:nvPr>
        </p:nvSpPr>
        <p:spPr>
          <a:xfrm>
            <a:off x="406400" y="990600"/>
            <a:ext cx="5486400" cy="4953000"/>
          </a:xfrm>
        </p:spPr>
        <p:txBody>
          <a:bodyPr>
            <a:normAutofit/>
          </a:bodyPr>
          <a:lstStyle>
            <a:lvl1pPr>
              <a:buNone/>
              <a:defRPr/>
            </a:lvl1pPr>
          </a:lstStyle>
          <a:p>
            <a:pPr lvl="0"/>
            <a:r>
              <a:rPr lang="en-US" noProof="0" dirty="0" smtClean="0"/>
              <a:t>Clique no </a:t>
            </a:r>
            <a:r>
              <a:rPr lang="en-US" noProof="0" dirty="0" err="1" smtClean="0"/>
              <a:t>ícone</a:t>
            </a:r>
            <a:r>
              <a:rPr lang="en-US" noProof="0" dirty="0" smtClean="0"/>
              <a:t> para </a:t>
            </a:r>
            <a:r>
              <a:rPr lang="en-US" noProof="0" dirty="0" err="1" smtClean="0"/>
              <a:t>adicionar</a:t>
            </a:r>
            <a:r>
              <a:rPr lang="en-US" noProof="0" dirty="0" smtClean="0"/>
              <a:t> </a:t>
            </a:r>
            <a:r>
              <a:rPr lang="en-US" noProof="0" dirty="0" err="1" smtClean="0"/>
              <a:t>uma</a:t>
            </a:r>
            <a:r>
              <a:rPr lang="en-US" noProof="0" dirty="0" smtClean="0"/>
              <a:t> </a:t>
            </a:r>
            <a:r>
              <a:rPr lang="en-US" noProof="0" dirty="0" err="1" smtClean="0"/>
              <a:t>figura</a:t>
            </a:r>
            <a:endParaRPr lang="en-US" noProof="0" dirty="0"/>
          </a:p>
        </p:txBody>
      </p:sp>
      <p:sp>
        <p:nvSpPr>
          <p:cNvPr id="7" name="Title 1"/>
          <p:cNvSpPr>
            <a:spLocks noGrp="1"/>
          </p:cNvSpPr>
          <p:nvPr>
            <p:ph type="title" hasCustomPrompt="1"/>
          </p:nvPr>
        </p:nvSpPr>
        <p:spPr>
          <a:xfrm>
            <a:off x="406400" y="76200"/>
            <a:ext cx="11277600" cy="762000"/>
          </a:xfrm>
        </p:spPr>
        <p:txBody>
          <a:bodyPr/>
          <a:lstStyle>
            <a:lvl1pPr>
              <a:defRPr b="1">
                <a:solidFill>
                  <a:srgbClr val="003366"/>
                </a:solidFill>
              </a:defRPr>
            </a:lvl1pPr>
          </a:lstStyle>
          <a:p>
            <a:r>
              <a:rPr lang="pt-BR" dirty="0" smtClean="0"/>
              <a:t>Clique para editar o estilo do título mestre</a:t>
            </a:r>
            <a:endParaRPr lang="en-US" dirty="0"/>
          </a:p>
        </p:txBody>
      </p:sp>
      <p:sp>
        <p:nvSpPr>
          <p:cNvPr id="5" name="Retângulo 4"/>
          <p:cNvSpPr/>
          <p:nvPr userDrawn="1"/>
        </p:nvSpPr>
        <p:spPr>
          <a:xfrm>
            <a:off x="0" y="6156000"/>
            <a:ext cx="12192000" cy="4572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399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06400" y="76200"/>
            <a:ext cx="11277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pt-BR" dirty="0" smtClean="0"/>
              <a:t>Clique para editar o estilo do título mestre</a:t>
            </a:r>
            <a:endParaRPr lang="en-US" dirty="0" smtClean="0"/>
          </a:p>
        </p:txBody>
      </p:sp>
      <p:sp>
        <p:nvSpPr>
          <p:cNvPr id="1027" name="Text Placeholder 2"/>
          <p:cNvSpPr>
            <a:spLocks noGrp="1"/>
          </p:cNvSpPr>
          <p:nvPr>
            <p:ph type="body" idx="1"/>
          </p:nvPr>
        </p:nvSpPr>
        <p:spPr bwMode="auto">
          <a:xfrm>
            <a:off x="406400" y="914400"/>
            <a:ext cx="11277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smtClean="0"/>
              <a:t>Clique para </a:t>
            </a:r>
            <a:r>
              <a:rPr lang="en-US" dirty="0" err="1" smtClean="0"/>
              <a:t>editar</a:t>
            </a:r>
            <a:r>
              <a:rPr lang="en-US" dirty="0" smtClean="0"/>
              <a:t> </a:t>
            </a:r>
            <a:r>
              <a:rPr lang="en-US" dirty="0" err="1" smtClean="0"/>
              <a:t>os</a:t>
            </a:r>
            <a:r>
              <a:rPr lang="en-US" dirty="0" smtClean="0"/>
              <a:t> </a:t>
            </a:r>
            <a:r>
              <a:rPr lang="en-US" dirty="0" err="1" smtClean="0"/>
              <a:t>estilos</a:t>
            </a:r>
            <a:r>
              <a:rPr lang="en-US" dirty="0" smtClean="0"/>
              <a:t> do </a:t>
            </a:r>
            <a:r>
              <a:rPr lang="en-US" dirty="0" err="1" smtClean="0"/>
              <a:t>texto</a:t>
            </a:r>
            <a:r>
              <a:rPr lang="en-US" dirty="0" smtClean="0"/>
              <a:t> </a:t>
            </a:r>
            <a:r>
              <a:rPr lang="en-US" dirty="0" err="1" smtClean="0"/>
              <a:t>mestre</a:t>
            </a:r>
            <a:endParaRPr lang="en-US" dirty="0" smtClean="0"/>
          </a:p>
          <a:p>
            <a:pPr lvl="1"/>
            <a:r>
              <a:rPr lang="en-US" dirty="0" smtClean="0"/>
              <a:t>Segundo </a:t>
            </a:r>
            <a:r>
              <a:rPr lang="en-US" dirty="0" err="1" smtClean="0"/>
              <a:t>nível</a:t>
            </a:r>
            <a:endParaRPr lang="en-US" dirty="0" smtClean="0"/>
          </a:p>
          <a:p>
            <a:pPr lvl="2"/>
            <a:r>
              <a:rPr lang="en-US" dirty="0" err="1" smtClean="0"/>
              <a:t>Terceiro</a:t>
            </a:r>
            <a:r>
              <a:rPr lang="en-US" dirty="0" smtClean="0"/>
              <a:t> </a:t>
            </a:r>
            <a:r>
              <a:rPr lang="en-US" dirty="0" err="1" smtClean="0"/>
              <a:t>nível</a:t>
            </a:r>
            <a:endParaRPr lang="en-US" dirty="0" smtClean="0"/>
          </a:p>
          <a:p>
            <a:pPr lvl="3"/>
            <a:r>
              <a:rPr lang="en-US" dirty="0" smtClean="0"/>
              <a:t>Quarto </a:t>
            </a:r>
            <a:r>
              <a:rPr lang="en-US" dirty="0" err="1" smtClean="0"/>
              <a:t>nível</a:t>
            </a:r>
            <a:endParaRPr lang="en-US" dirty="0" smtClean="0"/>
          </a:p>
          <a:p>
            <a:pPr lvl="4"/>
            <a:r>
              <a:rPr lang="en-US" dirty="0" err="1" smtClean="0"/>
              <a:t>Quinto</a:t>
            </a:r>
            <a:r>
              <a:rPr lang="en-US" dirty="0" smtClean="0"/>
              <a:t> </a:t>
            </a:r>
            <a:r>
              <a:rPr lang="en-US" dirty="0" err="1" smtClean="0"/>
              <a:t>nível</a:t>
            </a:r>
            <a:endParaRPr lang="en-US" dirty="0"/>
          </a:p>
        </p:txBody>
      </p:sp>
      <p:pic>
        <p:nvPicPr>
          <p:cNvPr id="10" name="Picture 9" descr="EMC logo white-lg.png"/>
          <p:cNvPicPr>
            <a:picLocks noChangeAspect="1"/>
          </p:cNvPicPr>
          <p:nvPr/>
        </p:nvPicPr>
        <p:blipFill>
          <a:blip r:embed="rId18" cstate="print"/>
          <a:srcRect l="10651" r="6284" b="30550"/>
          <a:stretch>
            <a:fillRect/>
          </a:stretch>
        </p:blipFill>
        <p:spPr>
          <a:xfrm>
            <a:off x="10464800" y="6210870"/>
            <a:ext cx="1238251" cy="292447"/>
          </a:xfrm>
          <a:prstGeom prst="rect">
            <a:avLst/>
          </a:prstGeom>
        </p:spPr>
      </p:pic>
    </p:spTree>
  </p:cSld>
  <p:clrMap bg1="lt1" tx1="dk1" bg2="lt2" tx2="dk2" accent1="accent1" accent2="accent2" accent3="accent3" accent4="accent4" accent5="accent5" accent6="accent6" hlink="hlink" folHlink="folHlink"/>
  <p:sldLayoutIdLst>
    <p:sldLayoutId id="2147494408" r:id="rId1"/>
    <p:sldLayoutId id="2147494364" r:id="rId2"/>
    <p:sldLayoutId id="2147494393" r:id="rId3"/>
    <p:sldLayoutId id="2147494370" r:id="rId4"/>
    <p:sldLayoutId id="2147494369" r:id="rId5"/>
    <p:sldLayoutId id="2147494411" r:id="rId6"/>
    <p:sldLayoutId id="2147494367" r:id="rId7"/>
    <p:sldLayoutId id="2147494391" r:id="rId8"/>
    <p:sldLayoutId id="2147494368" r:id="rId9"/>
    <p:sldLayoutId id="2147494373" r:id="rId10"/>
    <p:sldLayoutId id="2147494376" r:id="rId11"/>
    <p:sldLayoutId id="2147494375" r:id="rId12"/>
    <p:sldLayoutId id="2147494377" r:id="rId13"/>
    <p:sldLayoutId id="2147494371" r:id="rId14"/>
    <p:sldLayoutId id="2147494378" r:id="rId15"/>
    <p:sldLayoutId id="2147494403" r:id="rId16"/>
  </p:sldLayoutIdLst>
  <p:transition>
    <p:comb/>
  </p:transition>
  <p:timing>
    <p:tnLst>
      <p:par>
        <p:cTn id="1" dur="indefinite" restart="never" nodeType="tmRoot"/>
      </p:par>
    </p:tnLst>
  </p:timing>
  <p:hf hdr="0" dt="0"/>
  <p:txStyles>
    <p:titleStyle>
      <a:lvl1pPr algn="l" rtl="0" eaLnBrk="1" fontAlgn="base" hangingPunct="1">
        <a:spcBef>
          <a:spcPct val="0"/>
        </a:spcBef>
        <a:spcAft>
          <a:spcPct val="0"/>
        </a:spcAft>
        <a:defRPr sz="2800" b="1" kern="1200">
          <a:solidFill>
            <a:srgbClr val="003366"/>
          </a:solidFill>
          <a:latin typeface="+mj-lt"/>
          <a:ea typeface="+mj-ea"/>
          <a:cs typeface="+mj-cs"/>
        </a:defRPr>
      </a:lvl1pPr>
      <a:lvl2pPr algn="l" rtl="0" eaLnBrk="1" fontAlgn="base" hangingPunct="1">
        <a:spcBef>
          <a:spcPct val="0"/>
        </a:spcBef>
        <a:spcAft>
          <a:spcPct val="0"/>
        </a:spcAft>
        <a:defRPr sz="2800">
          <a:solidFill>
            <a:srgbClr val="2C95DD"/>
          </a:solidFill>
          <a:latin typeface="Calibri" pitchFamily="34" charset="0"/>
          <a:cs typeface="Arial" charset="0"/>
        </a:defRPr>
      </a:lvl2pPr>
      <a:lvl3pPr algn="l" rtl="0" eaLnBrk="1" fontAlgn="base" hangingPunct="1">
        <a:spcBef>
          <a:spcPct val="0"/>
        </a:spcBef>
        <a:spcAft>
          <a:spcPct val="0"/>
        </a:spcAft>
        <a:defRPr sz="2800">
          <a:solidFill>
            <a:srgbClr val="2C95DD"/>
          </a:solidFill>
          <a:latin typeface="Calibri" pitchFamily="34" charset="0"/>
          <a:cs typeface="Arial" charset="0"/>
        </a:defRPr>
      </a:lvl3pPr>
      <a:lvl4pPr algn="l" rtl="0" eaLnBrk="1" fontAlgn="base" hangingPunct="1">
        <a:spcBef>
          <a:spcPct val="0"/>
        </a:spcBef>
        <a:spcAft>
          <a:spcPct val="0"/>
        </a:spcAft>
        <a:defRPr sz="2800">
          <a:solidFill>
            <a:srgbClr val="2C95DD"/>
          </a:solidFill>
          <a:latin typeface="Calibri" pitchFamily="34" charset="0"/>
          <a:cs typeface="Arial" charset="0"/>
        </a:defRPr>
      </a:lvl4pPr>
      <a:lvl5pPr algn="l" rtl="0" eaLnBrk="1" fontAlgn="base" hangingPunct="1">
        <a:spcBef>
          <a:spcPct val="0"/>
        </a:spcBef>
        <a:spcAft>
          <a:spcPct val="0"/>
        </a:spcAft>
        <a:defRPr sz="2800">
          <a:solidFill>
            <a:srgbClr val="2C95DD"/>
          </a:solidFill>
          <a:latin typeface="Calibri" pitchFamily="34" charset="0"/>
          <a:cs typeface="Arial" charset="0"/>
        </a:defRPr>
      </a:lvl5pPr>
      <a:lvl6pPr marL="457200" algn="l" rtl="0" eaLnBrk="1" fontAlgn="base" hangingPunct="1">
        <a:spcBef>
          <a:spcPct val="0"/>
        </a:spcBef>
        <a:spcAft>
          <a:spcPct val="0"/>
        </a:spcAft>
        <a:defRPr sz="2800">
          <a:solidFill>
            <a:srgbClr val="00B0F0"/>
          </a:solidFill>
          <a:latin typeface="Calibri" pitchFamily="34" charset="0"/>
          <a:cs typeface="Arial" charset="0"/>
        </a:defRPr>
      </a:lvl6pPr>
      <a:lvl7pPr marL="914400" algn="l" rtl="0" eaLnBrk="1" fontAlgn="base" hangingPunct="1">
        <a:spcBef>
          <a:spcPct val="0"/>
        </a:spcBef>
        <a:spcAft>
          <a:spcPct val="0"/>
        </a:spcAft>
        <a:defRPr sz="2800">
          <a:solidFill>
            <a:srgbClr val="00B0F0"/>
          </a:solidFill>
          <a:latin typeface="Calibri" pitchFamily="34" charset="0"/>
          <a:cs typeface="Arial" charset="0"/>
        </a:defRPr>
      </a:lvl7pPr>
      <a:lvl8pPr marL="1371600" algn="l" rtl="0" eaLnBrk="1" fontAlgn="base" hangingPunct="1">
        <a:spcBef>
          <a:spcPct val="0"/>
        </a:spcBef>
        <a:spcAft>
          <a:spcPct val="0"/>
        </a:spcAft>
        <a:defRPr sz="2800">
          <a:solidFill>
            <a:srgbClr val="00B0F0"/>
          </a:solidFill>
          <a:latin typeface="Calibri" pitchFamily="34" charset="0"/>
          <a:cs typeface="Arial" charset="0"/>
        </a:defRPr>
      </a:lvl8pPr>
      <a:lvl9pPr marL="1828800" algn="l" rtl="0" eaLnBrk="1" fontAlgn="base" hangingPunct="1">
        <a:spcBef>
          <a:spcPct val="0"/>
        </a:spcBef>
        <a:spcAft>
          <a:spcPct val="0"/>
        </a:spcAft>
        <a:defRPr sz="2800">
          <a:solidFill>
            <a:srgbClr val="00B0F0"/>
          </a:solidFill>
          <a:latin typeface="Calibri" pitchFamily="34" charset="0"/>
          <a:cs typeface="Arial" charset="0"/>
        </a:defRPr>
      </a:lvl9pPr>
    </p:titleStyle>
    <p:bodyStyle>
      <a:lvl1pPr marL="231775" indent="-231775" algn="l" rtl="0" eaLnBrk="1" fontAlgn="base" hangingPunct="1">
        <a:spcBef>
          <a:spcPct val="20000"/>
        </a:spcBef>
        <a:spcAft>
          <a:spcPct val="0"/>
        </a:spcAft>
        <a:buClr>
          <a:srgbClr val="92D050"/>
        </a:buClr>
        <a:buSzPct val="120000"/>
        <a:buFont typeface="Arial" charset="0"/>
        <a:buChar char="•"/>
        <a:defRPr sz="2400" kern="1200" baseline="0">
          <a:solidFill>
            <a:schemeClr val="bg2">
              <a:lumMod val="75000"/>
            </a:schemeClr>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bg2">
              <a:lumMod val="75000"/>
            </a:schemeClr>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bg2">
              <a:lumMod val="75000"/>
            </a:schemeClr>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bg2">
              <a:lumMod val="75000"/>
            </a:schemeClr>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bg2">
              <a:lumMod val="7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hyperlink" Target="https://upload.wikimedia.org/wikipedia/commons/8/8b/Denali_Mt_McKinley.jpg" TargetMode="Externa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hyperlink" Target="https://en.wikipedia.org/wiki/Euclidean_distance" TargetMode="Externa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hyperlink" Target="https://raw.githubusercontent.com/selva86/datasets/master/BostonHousing.csv" TargetMode="Externa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hyperlink" Target="https://raw.githubusercontent.com/selva86/datasets/master/BostonHousing.csv" TargetMode="Externa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hyperlink" Target="https://raw.githubusercontent.com/selva86/datasets/master/BostonHousing.csv" TargetMode="Externa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hyperlink" Target="https://raw.githubusercontent.com/selva86/datasets/master/Cars93_miss.csv" TargetMode="Externa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colab.research.google.com/" TargetMode="External"/><Relationship Id="rId3" Type="http://schemas.openxmlformats.org/officeDocument/2006/relationships/hyperlink" Target="https://www.datacamp.com/community/tutorials/finance-python-trading" TargetMode="External"/><Relationship Id="rId7" Type="http://schemas.openxmlformats.org/officeDocument/2006/relationships/hyperlink" Target="mailto:gustavo.Mirapalheta@fgv.br" TargetMode="External"/><Relationship Id="rId2" Type="http://schemas.openxmlformats.org/officeDocument/2006/relationships/hyperlink" Target="https://www.datacamp.com/courses/intro-to-python-for-data-science" TargetMode="External"/><Relationship Id="rId1" Type="http://schemas.openxmlformats.org/officeDocument/2006/relationships/slideLayout" Target="../slideLayouts/slideLayout5.xml"/><Relationship Id="rId6" Type="http://schemas.openxmlformats.org/officeDocument/2006/relationships/hyperlink" Target="http://www.quandl.com/" TargetMode="External"/><Relationship Id="rId5" Type="http://schemas.openxmlformats.org/officeDocument/2006/relationships/hyperlink" Target="https://conda.io/docs/user-guide/tasks/manage-pkgs.html" TargetMode="External"/><Relationship Id="rId4" Type="http://schemas.openxmlformats.org/officeDocument/2006/relationships/hyperlink" Target="http://work.caltech.edu/telecourse.html" TargetMode="External"/><Relationship Id="rId9" Type="http://schemas.openxmlformats.org/officeDocument/2006/relationships/hyperlink" Target="https://stratsphera.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colab.research.google.com/"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drive.google.com/"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4416425"/>
            <a:ext cx="10363200" cy="688975"/>
          </a:xfrm>
        </p:spPr>
        <p:txBody>
          <a:bodyPr>
            <a:normAutofit fontScale="90000"/>
          </a:bodyPr>
          <a:lstStyle/>
          <a:p>
            <a:r>
              <a:rPr lang="pt-BR" dirty="0" err="1"/>
              <a:t>Algorithmic</a:t>
            </a:r>
            <a:r>
              <a:rPr lang="pt-BR" dirty="0"/>
              <a:t> </a:t>
            </a:r>
            <a:r>
              <a:rPr lang="pt-BR" dirty="0" smtClean="0"/>
              <a:t>Trading – Disciplina </a:t>
            </a:r>
            <a:r>
              <a:rPr lang="pt-BR" dirty="0"/>
              <a:t>de </a:t>
            </a:r>
            <a:r>
              <a:rPr lang="pt-BR" dirty="0" smtClean="0"/>
              <a:t>Imersão</a:t>
            </a:r>
            <a:r>
              <a:rPr lang="pt-BR" dirty="0"/>
              <a:t/>
            </a:r>
            <a:br>
              <a:rPr lang="pt-BR" dirty="0"/>
            </a:br>
            <a:endParaRPr lang="pt-BR" dirty="0"/>
          </a:p>
        </p:txBody>
      </p:sp>
      <p:sp>
        <p:nvSpPr>
          <p:cNvPr id="3" name="Subtítulo 2"/>
          <p:cNvSpPr>
            <a:spLocks noGrp="1"/>
          </p:cNvSpPr>
          <p:nvPr>
            <p:ph type="subTitle" idx="1"/>
          </p:nvPr>
        </p:nvSpPr>
        <p:spPr/>
        <p:txBody>
          <a:bodyPr/>
          <a:lstStyle/>
          <a:p>
            <a:r>
              <a:rPr lang="pt-BR" dirty="0"/>
              <a:t>Apresentação da Disciplina</a:t>
            </a:r>
          </a:p>
          <a:p>
            <a:endParaRPr lang="pt-BR" dirty="0"/>
          </a:p>
        </p:txBody>
      </p:sp>
    </p:spTree>
    <p:extLst>
      <p:ext uri="{BB962C8B-B14F-4D97-AF65-F5344CB8AC3E}">
        <p14:creationId xmlns:p14="http://schemas.microsoft.com/office/powerpoint/2010/main" val="3030829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2209800" y="4191001"/>
            <a:ext cx="7772400" cy="858754"/>
          </a:xfrm>
        </p:spPr>
        <p:txBody>
          <a:bodyPr>
            <a:normAutofit/>
          </a:bodyPr>
          <a:lstStyle/>
          <a:p>
            <a:r>
              <a:rPr lang="pt-BR" dirty="0" err="1"/>
              <a:t>Algorithmic</a:t>
            </a:r>
            <a:r>
              <a:rPr lang="pt-BR" dirty="0"/>
              <a:t> </a:t>
            </a:r>
            <a:r>
              <a:rPr lang="pt-BR" dirty="0" smtClean="0"/>
              <a:t>Trading</a:t>
            </a:r>
            <a:endParaRPr lang="pt-BR" dirty="0"/>
          </a:p>
        </p:txBody>
      </p:sp>
      <p:sp>
        <p:nvSpPr>
          <p:cNvPr id="5" name="Subtítulo 4"/>
          <p:cNvSpPr>
            <a:spLocks noGrp="1"/>
          </p:cNvSpPr>
          <p:nvPr>
            <p:ph type="subTitle" idx="1"/>
          </p:nvPr>
        </p:nvSpPr>
        <p:spPr/>
        <p:txBody>
          <a:bodyPr/>
          <a:lstStyle/>
          <a:p>
            <a:r>
              <a:rPr lang="pt-BR" dirty="0" smtClean="0"/>
              <a:t>Acesso ao Ambiente Python</a:t>
            </a:r>
            <a:endParaRPr lang="pt-BR" dirty="0"/>
          </a:p>
        </p:txBody>
      </p:sp>
    </p:spTree>
    <p:extLst>
      <p:ext uri="{BB962C8B-B14F-4D97-AF65-F5344CB8AC3E}">
        <p14:creationId xmlns:p14="http://schemas.microsoft.com/office/powerpoint/2010/main" val="1240506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- 44</a:t>
            </a:r>
          </a:p>
        </p:txBody>
      </p:sp>
      <p:sp>
        <p:nvSpPr>
          <p:cNvPr id="3" name="Content Placeholder 2"/>
          <p:cNvSpPr>
            <a:spLocks noGrp="1"/>
          </p:cNvSpPr>
          <p:nvPr>
            <p:ph idx="1"/>
          </p:nvPr>
        </p:nvSpPr>
        <p:spPr/>
        <p:txBody>
          <a:bodyPr>
            <a:normAutofit fontScale="70000" lnSpcReduction="20000"/>
          </a:bodyPr>
          <a:lstStyle/>
          <a:p>
            <a:r>
              <a:rPr dirty="0"/>
              <a:t>Sort the iris dataset based on </a:t>
            </a:r>
            <a:r>
              <a:rPr dirty="0" err="1"/>
              <a:t>sepallength</a:t>
            </a:r>
            <a:r>
              <a:rPr dirty="0"/>
              <a:t> column</a:t>
            </a:r>
          </a:p>
          <a:p>
            <a:pPr marL="1270000" indent="0">
              <a:buNone/>
            </a:pP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'object'</a:t>
            </a:r>
            <a:r>
              <a:rPr sz="1800" dirty="0">
                <a:latin typeface="Courier New"/>
              </a:rPr>
              <a:t>)</a:t>
            </a:r>
            <a:r>
              <a:rPr dirty="0"/>
              <a:t/>
            </a:r>
            <a:br>
              <a:rPr dirty="0"/>
            </a:br>
            <a:r>
              <a:rPr sz="1800" dirty="0">
                <a:latin typeface="Courier New"/>
              </a:rPr>
              <a:t>names </a:t>
            </a:r>
            <a:r>
              <a:rPr sz="1800" dirty="0">
                <a:solidFill>
                  <a:srgbClr val="666666"/>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sepallength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sepalwidth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petallength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petalwidth</a:t>
            </a:r>
            <a:r>
              <a:rPr sz="1800" dirty="0">
                <a:solidFill>
                  <a:srgbClr val="4070A0"/>
                </a:solidFill>
                <a:latin typeface="Courier New"/>
              </a:rPr>
              <a:t>'</a:t>
            </a:r>
            <a:r>
              <a:rPr sz="1800" dirty="0">
                <a:latin typeface="Courier New"/>
              </a:rPr>
              <a:t>, </a:t>
            </a:r>
            <a:r>
              <a:rPr sz="1800" dirty="0">
                <a:solidFill>
                  <a:srgbClr val="4070A0"/>
                </a:solidFill>
                <a:latin typeface="Courier New"/>
              </a:rPr>
              <a:t>'species'</a:t>
            </a:r>
            <a:r>
              <a:rPr sz="1800" dirty="0">
                <a:latin typeface="Courier New"/>
              </a:rPr>
              <a:t>)</a:t>
            </a:r>
            <a:r>
              <a:rPr dirty="0"/>
              <a:t/>
            </a:r>
            <a:br>
              <a:rPr dirty="0"/>
            </a:br>
            <a:r>
              <a:rPr sz="1800" i="1" dirty="0">
                <a:solidFill>
                  <a:srgbClr val="60A0B0"/>
                </a:solidFill>
                <a:latin typeface="Courier New"/>
              </a:rPr>
              <a:t># Sort by column position 0: </a:t>
            </a:r>
            <a:r>
              <a:rPr sz="1800" i="1" dirty="0" err="1">
                <a:solidFill>
                  <a:srgbClr val="60A0B0"/>
                </a:solidFill>
                <a:latin typeface="Courier New"/>
              </a:rPr>
              <a:t>SepalLength</a:t>
            </a:r>
            <a:r>
              <a:rPr dirty="0"/>
              <a:t/>
            </a:r>
            <a:br>
              <a:rPr dirty="0"/>
            </a:br>
            <a:r>
              <a:rPr sz="1800" dirty="0">
                <a:latin typeface="Courier New"/>
              </a:rPr>
              <a:t>print(iris[iris[:,</a:t>
            </a:r>
            <a:r>
              <a:rPr sz="1800" dirty="0">
                <a:solidFill>
                  <a:srgbClr val="40A070"/>
                </a:solidFill>
                <a:latin typeface="Courier New"/>
              </a:rPr>
              <a:t>0</a:t>
            </a:r>
            <a:r>
              <a:rPr sz="1800" dirty="0">
                <a:latin typeface="Courier New"/>
              </a:rPr>
              <a:t>].</a:t>
            </a:r>
            <a:r>
              <a:rPr sz="1800" dirty="0" err="1">
                <a:latin typeface="Courier New"/>
              </a:rPr>
              <a:t>argsort</a:t>
            </a:r>
            <a:r>
              <a:rPr sz="1800" dirty="0">
                <a:latin typeface="Courier New"/>
              </a:rPr>
              <a:t>()][:</a:t>
            </a:r>
            <a:r>
              <a:rPr sz="1800" dirty="0">
                <a:solidFill>
                  <a:srgbClr val="40A070"/>
                </a:solidFill>
                <a:latin typeface="Courier New"/>
              </a:rPr>
              <a:t>20</a:t>
            </a:r>
            <a:r>
              <a:rPr sz="1800" dirty="0">
                <a:latin typeface="Courier New"/>
              </a:rPr>
              <a:t>])</a:t>
            </a:r>
          </a:p>
          <a:p>
            <a:pPr marL="1270000" indent="0">
              <a:buNone/>
            </a:pPr>
            <a:r>
              <a:rPr sz="1800" dirty="0">
                <a:latin typeface="Courier New"/>
              </a:rPr>
              <a:t>## [[b'4.3' b'3.0' b'1.1' b'0.1' </a:t>
            </a:r>
            <a:r>
              <a:rPr sz="1800" dirty="0" err="1">
                <a:latin typeface="Courier New"/>
              </a:rPr>
              <a:t>b'Iris-setosa</a:t>
            </a:r>
            <a:r>
              <a:rPr sz="1800" dirty="0">
                <a:latin typeface="Courier New"/>
              </a:rPr>
              <a:t>']
##  [b'4.4' b'3.2' b'1.3' b'0.2' </a:t>
            </a:r>
            <a:r>
              <a:rPr sz="1800" dirty="0" err="1">
                <a:latin typeface="Courier New"/>
              </a:rPr>
              <a:t>b'Iris-setosa</a:t>
            </a:r>
            <a:r>
              <a:rPr sz="1800" dirty="0">
                <a:latin typeface="Courier New"/>
              </a:rPr>
              <a:t>']
##  [b'4.4' b'3.0' b'1.3' b'0.2' </a:t>
            </a:r>
            <a:r>
              <a:rPr sz="1800" dirty="0" err="1">
                <a:latin typeface="Courier New"/>
              </a:rPr>
              <a:t>b'Iris-setosa</a:t>
            </a:r>
            <a:r>
              <a:rPr sz="1800" dirty="0">
                <a:latin typeface="Courier New"/>
              </a:rPr>
              <a:t>']
##  [b'4.4' b'2.9' b'1.4' b'0.2' </a:t>
            </a:r>
            <a:r>
              <a:rPr sz="1800" dirty="0" err="1">
                <a:latin typeface="Courier New"/>
              </a:rPr>
              <a:t>b'Iris-setosa</a:t>
            </a:r>
            <a:r>
              <a:rPr sz="1800" dirty="0">
                <a:latin typeface="Courier New"/>
              </a:rPr>
              <a:t>']
##  [b'4.5' b'2.3' b'1.3' b'0.3' </a:t>
            </a:r>
            <a:r>
              <a:rPr sz="1800" dirty="0" err="1">
                <a:latin typeface="Courier New"/>
              </a:rPr>
              <a:t>b'Iris-setosa</a:t>
            </a:r>
            <a:r>
              <a:rPr sz="1800" dirty="0">
                <a:latin typeface="Courier New"/>
              </a:rPr>
              <a:t>']
##  [b'4.6' b'3.6' b'1.0' b'0.2' </a:t>
            </a:r>
            <a:r>
              <a:rPr sz="1800" dirty="0" err="1">
                <a:latin typeface="Courier New"/>
              </a:rPr>
              <a:t>b'Iris-setosa</a:t>
            </a:r>
            <a:r>
              <a:rPr sz="1800" dirty="0">
                <a:latin typeface="Courier New"/>
              </a:rPr>
              <a:t>']
##  [b'4.6' b'3.1' b'1.5' b'0.2' </a:t>
            </a:r>
            <a:r>
              <a:rPr sz="1800" dirty="0" err="1">
                <a:latin typeface="Courier New"/>
              </a:rPr>
              <a:t>b'Iris-setosa</a:t>
            </a:r>
            <a:r>
              <a:rPr sz="1800" dirty="0">
                <a:latin typeface="Courier New"/>
              </a:rPr>
              <a:t>']
##  [b'4.6' b'3.4' b'1.4' b'0.3' </a:t>
            </a:r>
            <a:r>
              <a:rPr sz="1800" dirty="0" err="1">
                <a:latin typeface="Courier New"/>
              </a:rPr>
              <a:t>b'Iris-setosa</a:t>
            </a:r>
            <a:r>
              <a:rPr sz="1800" dirty="0">
                <a:latin typeface="Courier New"/>
              </a:rPr>
              <a:t>']
##  [b'4.6' b'3.2' b'1.4' b'0.2' </a:t>
            </a:r>
            <a:r>
              <a:rPr sz="1800" dirty="0" err="1">
                <a:latin typeface="Courier New"/>
              </a:rPr>
              <a:t>b'Iris-setosa</a:t>
            </a:r>
            <a:r>
              <a:rPr sz="1800" dirty="0">
                <a:latin typeface="Courier New"/>
              </a:rPr>
              <a:t>']
##  [b'4.7' b'3.2' b'1.3' b'0.2' </a:t>
            </a:r>
            <a:r>
              <a:rPr sz="1800" dirty="0" err="1">
                <a:latin typeface="Courier New"/>
              </a:rPr>
              <a:t>b'Iris-setosa</a:t>
            </a:r>
            <a:r>
              <a:rPr sz="1800" dirty="0">
                <a:latin typeface="Courier New"/>
              </a:rPr>
              <a:t>']
##  [b'4.7' b'3.2' b'1.6' b'0.2' </a:t>
            </a:r>
            <a:r>
              <a:rPr sz="1800" dirty="0" err="1">
                <a:latin typeface="Courier New"/>
              </a:rPr>
              <a:t>b'Iris-setosa</a:t>
            </a:r>
            <a:r>
              <a:rPr sz="1800" dirty="0">
                <a:latin typeface="Courier New"/>
              </a:rPr>
              <a:t>']
##  [b'4.8' b'3.0' b'1.4' b'0.1' </a:t>
            </a:r>
            <a:r>
              <a:rPr sz="1800" dirty="0" err="1">
                <a:latin typeface="Courier New"/>
              </a:rPr>
              <a:t>b'Iris-setosa</a:t>
            </a:r>
            <a:r>
              <a:rPr sz="1800" dirty="0">
                <a:latin typeface="Courier New"/>
              </a:rPr>
              <a:t>']
##  [b'4.8' b'3.0' b'1.4' b'0.3' </a:t>
            </a:r>
            <a:r>
              <a:rPr sz="1800" dirty="0" err="1">
                <a:latin typeface="Courier New"/>
              </a:rPr>
              <a:t>b'Iris-setosa</a:t>
            </a:r>
            <a:r>
              <a:rPr sz="1800" dirty="0">
                <a:latin typeface="Courier New"/>
              </a:rPr>
              <a:t>']
##  [b'4.8' b'3.4' b'1.9' b'0.2' </a:t>
            </a:r>
            <a:r>
              <a:rPr sz="1800" dirty="0" err="1">
                <a:latin typeface="Courier New"/>
              </a:rPr>
              <a:t>b'Iris-setosa</a:t>
            </a:r>
            <a:r>
              <a:rPr sz="1800" dirty="0">
                <a:latin typeface="Courier New"/>
              </a:rPr>
              <a:t>']
##  [b'4.8' b'3.4' b'1.6' b'0.2' </a:t>
            </a:r>
            <a:r>
              <a:rPr sz="1800" dirty="0" err="1">
                <a:latin typeface="Courier New"/>
              </a:rPr>
              <a:t>b'Iris-setosa</a:t>
            </a:r>
            <a:r>
              <a:rPr sz="1800" dirty="0">
                <a:latin typeface="Courier New"/>
              </a:rPr>
              <a:t>']
##  [b'4.8' b'3.1' b'1.6' b'0.2' </a:t>
            </a:r>
            <a:r>
              <a:rPr sz="1800" dirty="0" err="1">
                <a:latin typeface="Courier New"/>
              </a:rPr>
              <a:t>b'Iris-setosa</a:t>
            </a:r>
            <a:r>
              <a:rPr sz="1800" dirty="0">
                <a:latin typeface="Courier New"/>
              </a:rPr>
              <a:t>']
##  [b'4.9' b'2.4' b'3.3' b'1.0' </a:t>
            </a:r>
            <a:r>
              <a:rPr sz="1800" dirty="0" err="1">
                <a:latin typeface="Courier New"/>
              </a:rPr>
              <a:t>b'Iris</a:t>
            </a:r>
            <a:r>
              <a:rPr sz="1800" dirty="0">
                <a:latin typeface="Courier New"/>
              </a:rPr>
              <a:t>-versicolor']
##  [b'4.9' b'2.5' b'4.5' b'1.7' </a:t>
            </a:r>
            <a:r>
              <a:rPr sz="1800" dirty="0" err="1">
                <a:latin typeface="Courier New"/>
              </a:rPr>
              <a:t>b'Iris-virginica</a:t>
            </a:r>
            <a:r>
              <a:rPr sz="1800" dirty="0">
                <a:latin typeface="Courier New"/>
              </a:rPr>
              <a:t>']
##  [b'4.9' b'3.1' b'1.5' b'0.1' </a:t>
            </a:r>
            <a:r>
              <a:rPr sz="1800" dirty="0" err="1">
                <a:latin typeface="Courier New"/>
              </a:rPr>
              <a:t>b'Iris-setosa</a:t>
            </a:r>
            <a:r>
              <a:rPr sz="1800" dirty="0">
                <a:latin typeface="Courier New"/>
              </a:rPr>
              <a:t>']
##  [b'4.9' b'3.1' b'1.5' b'0.1' </a:t>
            </a:r>
            <a:r>
              <a:rPr sz="1800" dirty="0" err="1">
                <a:latin typeface="Courier New"/>
              </a:rPr>
              <a:t>b'Iris-setosa</a:t>
            </a:r>
            <a:r>
              <a:rPr sz="1800" dirty="0">
                <a:latin typeface="Courier New"/>
              </a:rPr>
              <a:t>']]</a:t>
            </a:r>
          </a:p>
        </p:txBody>
      </p:sp>
    </p:spTree>
    <p:extLst>
      <p:ext uri="{BB962C8B-B14F-4D97-AF65-F5344CB8AC3E}">
        <p14:creationId xmlns:p14="http://schemas.microsoft.com/office/powerpoint/2010/main" val="1784734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- 45</a:t>
            </a:r>
          </a:p>
        </p:txBody>
      </p:sp>
      <p:sp>
        <p:nvSpPr>
          <p:cNvPr id="3" name="Content Placeholder 2"/>
          <p:cNvSpPr>
            <a:spLocks noGrp="1"/>
          </p:cNvSpPr>
          <p:nvPr>
            <p:ph idx="1"/>
          </p:nvPr>
        </p:nvSpPr>
        <p:spPr/>
        <p:txBody>
          <a:bodyPr/>
          <a:lstStyle/>
          <a:p>
            <a:r>
              <a:rPr dirty="0"/>
              <a:t>Find the most frequent value of petal length (3rd column) in iris dataset</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'object'</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vals</a:t>
            </a:r>
            <a:r>
              <a:rPr sz="1800" dirty="0">
                <a:latin typeface="Courier New"/>
              </a:rPr>
              <a:t>, counts </a:t>
            </a:r>
            <a:r>
              <a:rPr sz="1800" dirty="0">
                <a:solidFill>
                  <a:srgbClr val="666666"/>
                </a:solidFill>
                <a:latin typeface="Courier New"/>
              </a:rPr>
              <a:t>=</a:t>
            </a:r>
            <a:r>
              <a:rPr sz="1800" dirty="0">
                <a:latin typeface="Courier New"/>
              </a:rPr>
              <a:t> </a:t>
            </a:r>
            <a:r>
              <a:rPr sz="1800" dirty="0" err="1">
                <a:latin typeface="Courier New"/>
              </a:rPr>
              <a:t>np.unique</a:t>
            </a:r>
            <a:r>
              <a:rPr sz="1800" dirty="0">
                <a:latin typeface="Courier New"/>
              </a:rPr>
              <a:t>(iris[:, </a:t>
            </a:r>
            <a:r>
              <a:rPr sz="1800" dirty="0">
                <a:solidFill>
                  <a:srgbClr val="40A070"/>
                </a:solidFill>
                <a:latin typeface="Courier New"/>
              </a:rPr>
              <a:t>2</a:t>
            </a:r>
            <a:r>
              <a:rPr sz="1800" dirty="0">
                <a:latin typeface="Courier New"/>
              </a:rPr>
              <a:t>], </a:t>
            </a:r>
            <a:r>
              <a:rPr sz="1800" dirty="0" err="1">
                <a:latin typeface="Courier New"/>
              </a:rPr>
              <a:t>return_counts</a:t>
            </a:r>
            <a:r>
              <a:rPr sz="1800" dirty="0">
                <a:solidFill>
                  <a:srgbClr val="666666"/>
                </a:solidFill>
                <a:latin typeface="Courier New"/>
              </a:rPr>
              <a:t>=</a:t>
            </a:r>
            <a:r>
              <a:rPr sz="1800" dirty="0">
                <a:solidFill>
                  <a:srgbClr val="19177C"/>
                </a:solidFill>
                <a:latin typeface="Courier New"/>
              </a:rPr>
              <a:t>True</a:t>
            </a:r>
            <a:r>
              <a:rPr sz="1800" dirty="0">
                <a:latin typeface="Courier New"/>
              </a:rPr>
              <a:t>)</a:t>
            </a:r>
            <a:r>
              <a:rPr dirty="0"/>
              <a:t/>
            </a:r>
            <a:br>
              <a:rPr dirty="0"/>
            </a:br>
            <a:r>
              <a:rPr sz="1800" dirty="0">
                <a:latin typeface="Courier New"/>
              </a:rPr>
              <a:t>print(</a:t>
            </a:r>
            <a:r>
              <a:rPr sz="1800" dirty="0" err="1">
                <a:latin typeface="Courier New"/>
              </a:rPr>
              <a:t>vals</a:t>
            </a:r>
            <a:r>
              <a:rPr sz="1800" dirty="0">
                <a:latin typeface="Courier New"/>
              </a:rPr>
              <a:t>[</a:t>
            </a:r>
            <a:r>
              <a:rPr sz="1800" dirty="0" err="1">
                <a:latin typeface="Courier New"/>
              </a:rPr>
              <a:t>np.argmax</a:t>
            </a:r>
            <a:r>
              <a:rPr sz="1800" dirty="0">
                <a:latin typeface="Courier New"/>
              </a:rPr>
              <a:t>(counts)])</a:t>
            </a:r>
          </a:p>
          <a:p>
            <a:pPr marL="1270000" indent="0">
              <a:buNone/>
            </a:pPr>
            <a:r>
              <a:rPr sz="1800" dirty="0">
                <a:latin typeface="Courier New"/>
              </a:rPr>
              <a:t>## b'1.5'</a:t>
            </a:r>
          </a:p>
        </p:txBody>
      </p:sp>
    </p:spTree>
    <p:extLst>
      <p:ext uri="{BB962C8B-B14F-4D97-AF65-F5344CB8AC3E}">
        <p14:creationId xmlns:p14="http://schemas.microsoft.com/office/powerpoint/2010/main" val="4150374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- 46</a:t>
            </a:r>
          </a:p>
        </p:txBody>
      </p:sp>
      <p:sp>
        <p:nvSpPr>
          <p:cNvPr id="3" name="Content Placeholder 2"/>
          <p:cNvSpPr>
            <a:spLocks noGrp="1"/>
          </p:cNvSpPr>
          <p:nvPr>
            <p:ph idx="1"/>
          </p:nvPr>
        </p:nvSpPr>
        <p:spPr/>
        <p:txBody>
          <a:bodyPr/>
          <a:lstStyle/>
          <a:p>
            <a:r>
              <a:rPr dirty="0"/>
              <a:t>Find the position of the first occurrence of a value greater than 1.0 in </a:t>
            </a:r>
            <a:r>
              <a:rPr dirty="0" err="1"/>
              <a:t>petalwidth</a:t>
            </a:r>
            <a:r>
              <a:rPr dirty="0"/>
              <a:t> 4th column of iris dataset.</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'object'</a:t>
            </a:r>
            <a:r>
              <a:rPr sz="1800" dirty="0">
                <a:latin typeface="Courier New"/>
              </a:rPr>
              <a:t>)</a:t>
            </a:r>
            <a:r>
              <a:rPr dirty="0"/>
              <a:t/>
            </a:r>
            <a:br>
              <a:rPr dirty="0"/>
            </a:br>
            <a:r>
              <a:rPr sz="1800" i="1" dirty="0">
                <a:solidFill>
                  <a:srgbClr val="60A0B0"/>
                </a:solidFill>
                <a:latin typeface="Courier New"/>
              </a:rPr>
              <a:t># Solution: (edit: changed </a:t>
            </a:r>
            <a:r>
              <a:rPr sz="1800" i="1" dirty="0" err="1">
                <a:solidFill>
                  <a:srgbClr val="60A0B0"/>
                </a:solidFill>
                <a:latin typeface="Courier New"/>
              </a:rPr>
              <a:t>argmax</a:t>
            </a:r>
            <a:r>
              <a:rPr sz="1800" i="1" dirty="0">
                <a:solidFill>
                  <a:srgbClr val="60A0B0"/>
                </a:solidFill>
                <a:latin typeface="Courier New"/>
              </a:rPr>
              <a:t> to </a:t>
            </a:r>
            <a:r>
              <a:rPr sz="1800" i="1" dirty="0" err="1">
                <a:solidFill>
                  <a:srgbClr val="60A0B0"/>
                </a:solidFill>
                <a:latin typeface="Courier New"/>
              </a:rPr>
              <a:t>argwhere</a:t>
            </a:r>
            <a:r>
              <a:rPr sz="1800" i="1" dirty="0">
                <a:solidFill>
                  <a:srgbClr val="60A0B0"/>
                </a:solidFill>
                <a:latin typeface="Courier New"/>
              </a:rPr>
              <a:t>. Thanks </a:t>
            </a:r>
            <a:r>
              <a:rPr sz="1800" i="1" dirty="0" err="1">
                <a:solidFill>
                  <a:srgbClr val="60A0B0"/>
                </a:solidFill>
                <a:latin typeface="Courier New"/>
              </a:rPr>
              <a:t>Rong</a:t>
            </a:r>
            <a:r>
              <a:rPr sz="1800" i="1" dirty="0">
                <a:solidFill>
                  <a:srgbClr val="60A0B0"/>
                </a:solidFill>
                <a:latin typeface="Courier New"/>
              </a:rPr>
              <a:t>!)</a:t>
            </a:r>
            <a:r>
              <a:rPr dirty="0"/>
              <a:t/>
            </a:r>
            <a:br>
              <a:rPr dirty="0"/>
            </a:br>
            <a:r>
              <a:rPr sz="1800" dirty="0">
                <a:latin typeface="Courier New"/>
              </a:rPr>
              <a:t>print(</a:t>
            </a:r>
            <a:r>
              <a:rPr sz="1800" dirty="0" err="1">
                <a:latin typeface="Courier New"/>
              </a:rPr>
              <a:t>np.argwhere</a:t>
            </a:r>
            <a:r>
              <a:rPr sz="1800" dirty="0">
                <a:latin typeface="Courier New"/>
              </a:rPr>
              <a:t>(iris[:, </a:t>
            </a:r>
            <a:r>
              <a:rPr sz="1800" dirty="0">
                <a:solidFill>
                  <a:srgbClr val="40A070"/>
                </a:solidFill>
                <a:latin typeface="Courier New"/>
              </a:rPr>
              <a:t>3</a:t>
            </a:r>
            <a:r>
              <a:rPr sz="1800" dirty="0">
                <a:latin typeface="Courier New"/>
              </a:rPr>
              <a:t>].</a:t>
            </a:r>
            <a:r>
              <a:rPr sz="1800" dirty="0" err="1">
                <a:latin typeface="Courier New"/>
              </a:rPr>
              <a:t>astype</a:t>
            </a:r>
            <a:r>
              <a:rPr sz="1800" dirty="0">
                <a:latin typeface="Courier New"/>
              </a:rPr>
              <a:t>(float) </a:t>
            </a:r>
            <a:r>
              <a:rPr sz="1800" dirty="0">
                <a:solidFill>
                  <a:srgbClr val="666666"/>
                </a:solidFill>
                <a:latin typeface="Courier New"/>
              </a:rPr>
              <a:t>&gt;</a:t>
            </a:r>
            <a:r>
              <a:rPr sz="1800" dirty="0">
                <a:latin typeface="Courier New"/>
              </a:rPr>
              <a:t> </a:t>
            </a:r>
            <a:r>
              <a:rPr sz="1800" dirty="0">
                <a:solidFill>
                  <a:srgbClr val="40A070"/>
                </a:solidFill>
                <a:latin typeface="Courier New"/>
              </a:rPr>
              <a:t>1.0</a:t>
            </a:r>
            <a:r>
              <a:rPr sz="1800" dirty="0">
                <a:latin typeface="Courier New"/>
              </a:rPr>
              <a:t>)[</a:t>
            </a:r>
            <a:r>
              <a:rPr sz="1800" dirty="0">
                <a:solidFill>
                  <a:srgbClr val="40A070"/>
                </a:solidFill>
                <a:latin typeface="Courier New"/>
              </a:rPr>
              <a:t>0</a:t>
            </a:r>
            <a:r>
              <a:rPr sz="1800" dirty="0">
                <a:latin typeface="Courier New"/>
              </a:rPr>
              <a:t>])</a:t>
            </a:r>
          </a:p>
          <a:p>
            <a:pPr marL="1270000" indent="0">
              <a:buNone/>
            </a:pPr>
            <a:r>
              <a:rPr sz="1800" dirty="0">
                <a:latin typeface="Courier New"/>
              </a:rPr>
              <a:t>## [50]</a:t>
            </a:r>
          </a:p>
        </p:txBody>
      </p:sp>
    </p:spTree>
    <p:extLst>
      <p:ext uri="{BB962C8B-B14F-4D97-AF65-F5344CB8AC3E}">
        <p14:creationId xmlns:p14="http://schemas.microsoft.com/office/powerpoint/2010/main" val="2938688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- 47</a:t>
            </a:r>
          </a:p>
        </p:txBody>
      </p:sp>
      <p:sp>
        <p:nvSpPr>
          <p:cNvPr id="3" name="Content Placeholder 2"/>
          <p:cNvSpPr>
            <a:spLocks noGrp="1"/>
          </p:cNvSpPr>
          <p:nvPr>
            <p:ph idx="1"/>
          </p:nvPr>
        </p:nvSpPr>
        <p:spPr/>
        <p:txBody>
          <a:bodyPr/>
          <a:lstStyle/>
          <a:p>
            <a:r>
              <a:rPr dirty="0"/>
              <a:t>From the array a , replace all values greater than 30 to 30 and less than 10 to 10.</a:t>
            </a:r>
          </a:p>
          <a:p>
            <a:pPr marL="1270000" indent="0">
              <a:buNone/>
            </a:pPr>
            <a:r>
              <a:rPr sz="1800" i="1" dirty="0">
                <a:solidFill>
                  <a:srgbClr val="60A0B0"/>
                </a:solidFill>
                <a:latin typeface="Courier New"/>
              </a:rPr>
              <a:t># Input</a:t>
            </a:r>
            <a:r>
              <a:rPr dirty="0"/>
              <a:t/>
            </a:r>
            <a:br>
              <a:rPr dirty="0"/>
            </a:br>
            <a:r>
              <a:rPr sz="1800" dirty="0" err="1">
                <a:latin typeface="Courier New"/>
              </a:rPr>
              <a:t>np.set_printoptions</a:t>
            </a:r>
            <a:r>
              <a:rPr sz="1800" dirty="0">
                <a:latin typeface="Courier New"/>
              </a:rPr>
              <a:t>(precision</a:t>
            </a:r>
            <a:r>
              <a:rPr sz="1800" dirty="0">
                <a:solidFill>
                  <a:srgbClr val="666666"/>
                </a:solidFill>
                <a:latin typeface="Courier New"/>
              </a:rPr>
              <a:t>=</a:t>
            </a:r>
            <a:r>
              <a:rPr sz="1800" dirty="0">
                <a:solidFill>
                  <a:srgbClr val="40A070"/>
                </a:solidFill>
                <a:latin typeface="Courier New"/>
              </a:rPr>
              <a:t>2</a:t>
            </a:r>
            <a:r>
              <a:rPr sz="1800" dirty="0">
                <a:latin typeface="Courier New"/>
              </a:rPr>
              <a:t>)</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np.random.uniform</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50</a:t>
            </a:r>
            <a:r>
              <a:rPr sz="1800" dirty="0">
                <a:latin typeface="Courier New"/>
              </a:rPr>
              <a:t>, </a:t>
            </a:r>
            <a:r>
              <a:rPr sz="1800" dirty="0">
                <a:solidFill>
                  <a:srgbClr val="40A070"/>
                </a:solidFill>
                <a:latin typeface="Courier New"/>
              </a:rPr>
              <a:t>20</a:t>
            </a:r>
            <a:r>
              <a:rPr sz="1800" dirty="0">
                <a:latin typeface="Courier New"/>
              </a:rPr>
              <a:t>)</a:t>
            </a:r>
            <a:r>
              <a:rPr dirty="0"/>
              <a:t/>
            </a:r>
            <a:br>
              <a:rPr dirty="0"/>
            </a:br>
            <a:r>
              <a:rPr sz="1800" i="1" dirty="0">
                <a:solidFill>
                  <a:srgbClr val="60A0B0"/>
                </a:solidFill>
                <a:latin typeface="Courier New"/>
              </a:rPr>
              <a:t># Solution 1: Using </a:t>
            </a:r>
            <a:r>
              <a:rPr sz="1800" i="1" dirty="0" err="1">
                <a:solidFill>
                  <a:srgbClr val="60A0B0"/>
                </a:solidFill>
                <a:latin typeface="Courier New"/>
              </a:rPr>
              <a:t>np.clip</a:t>
            </a:r>
            <a:r>
              <a:rPr dirty="0"/>
              <a:t/>
            </a:r>
            <a:br>
              <a:rPr dirty="0"/>
            </a:br>
            <a:r>
              <a:rPr sz="1800" dirty="0" err="1">
                <a:latin typeface="Courier New"/>
              </a:rPr>
              <a:t>np.clip</a:t>
            </a:r>
            <a:r>
              <a:rPr sz="1800" dirty="0">
                <a:latin typeface="Courier New"/>
              </a:rPr>
              <a:t>(a, </a:t>
            </a:r>
            <a:r>
              <a:rPr sz="1800" dirty="0" err="1">
                <a:latin typeface="Courier New"/>
              </a:rPr>
              <a:t>a_min</a:t>
            </a:r>
            <a:r>
              <a:rPr sz="1800" dirty="0">
                <a:solidFill>
                  <a:srgbClr val="666666"/>
                </a:solidFill>
                <a:latin typeface="Courier New"/>
              </a:rPr>
              <a:t>=</a:t>
            </a:r>
            <a:r>
              <a:rPr sz="1800" dirty="0">
                <a:solidFill>
                  <a:srgbClr val="40A070"/>
                </a:solidFill>
                <a:latin typeface="Courier New"/>
              </a:rPr>
              <a:t>10</a:t>
            </a:r>
            <a:r>
              <a:rPr sz="1800" dirty="0">
                <a:latin typeface="Courier New"/>
              </a:rPr>
              <a:t>, </a:t>
            </a:r>
            <a:r>
              <a:rPr sz="1800" dirty="0" err="1">
                <a:latin typeface="Courier New"/>
              </a:rPr>
              <a:t>a_max</a:t>
            </a:r>
            <a:r>
              <a:rPr sz="1800" dirty="0">
                <a:solidFill>
                  <a:srgbClr val="666666"/>
                </a:solidFill>
                <a:latin typeface="Courier New"/>
              </a:rPr>
              <a:t>=</a:t>
            </a:r>
            <a:r>
              <a:rPr sz="1800" dirty="0">
                <a:solidFill>
                  <a:srgbClr val="40A070"/>
                </a:solidFill>
                <a:latin typeface="Courier New"/>
              </a:rPr>
              <a:t>30</a:t>
            </a:r>
            <a:r>
              <a:rPr sz="1800" dirty="0">
                <a:latin typeface="Courier New"/>
              </a:rPr>
              <a:t>)</a:t>
            </a:r>
            <a:r>
              <a:rPr dirty="0"/>
              <a:t/>
            </a:r>
            <a:br>
              <a:rPr dirty="0"/>
            </a:br>
            <a:r>
              <a:rPr sz="1800" i="1" dirty="0">
                <a:solidFill>
                  <a:srgbClr val="60A0B0"/>
                </a:solidFill>
                <a:latin typeface="Courier New"/>
              </a:rPr>
              <a:t># Solution 2: Using </a:t>
            </a:r>
            <a:r>
              <a:rPr sz="1800" i="1" dirty="0" err="1">
                <a:solidFill>
                  <a:srgbClr val="60A0B0"/>
                </a:solidFill>
                <a:latin typeface="Courier New"/>
              </a:rPr>
              <a:t>np.where</a:t>
            </a:r>
            <a:r>
              <a:rPr dirty="0"/>
              <a:t/>
            </a:r>
            <a:br>
              <a:rPr dirty="0"/>
            </a:br>
            <a:r>
              <a:rPr sz="1800" dirty="0">
                <a:latin typeface="Courier New"/>
              </a:rPr>
              <a:t>print(</a:t>
            </a:r>
            <a:r>
              <a:rPr sz="1800" dirty="0" err="1">
                <a:latin typeface="Courier New"/>
              </a:rPr>
              <a:t>np.where</a:t>
            </a:r>
            <a:r>
              <a:rPr sz="1800" dirty="0">
                <a:latin typeface="Courier New"/>
              </a:rPr>
              <a:t>(a </a:t>
            </a:r>
            <a:r>
              <a:rPr sz="1800" dirty="0">
                <a:solidFill>
                  <a:srgbClr val="666666"/>
                </a:solidFill>
                <a:latin typeface="Courier New"/>
              </a:rPr>
              <a:t>&lt;</a:t>
            </a:r>
            <a:r>
              <a:rPr sz="1800" dirty="0">
                <a:latin typeface="Courier New"/>
              </a:rPr>
              <a:t> </a:t>
            </a:r>
            <a:r>
              <a:rPr sz="1800" dirty="0">
                <a:solidFill>
                  <a:srgbClr val="40A070"/>
                </a:solidFill>
                <a:latin typeface="Courier New"/>
              </a:rPr>
              <a:t>10</a:t>
            </a:r>
            <a:r>
              <a:rPr sz="1800" dirty="0">
                <a:latin typeface="Courier New"/>
              </a:rPr>
              <a:t>, </a:t>
            </a:r>
            <a:r>
              <a:rPr sz="1800" dirty="0">
                <a:solidFill>
                  <a:srgbClr val="40A070"/>
                </a:solidFill>
                <a:latin typeface="Courier New"/>
              </a:rPr>
              <a:t>10</a:t>
            </a:r>
            <a:r>
              <a:rPr sz="1800" dirty="0">
                <a:latin typeface="Courier New"/>
              </a:rPr>
              <a:t>, </a:t>
            </a:r>
            <a:r>
              <a:rPr sz="1800" dirty="0" err="1">
                <a:latin typeface="Courier New"/>
              </a:rPr>
              <a:t>np.where</a:t>
            </a:r>
            <a:r>
              <a:rPr sz="1800" dirty="0">
                <a:latin typeface="Courier New"/>
              </a:rPr>
              <a:t>(a </a:t>
            </a:r>
            <a:r>
              <a:rPr sz="1800" dirty="0">
                <a:solidFill>
                  <a:srgbClr val="666666"/>
                </a:solidFill>
                <a:latin typeface="Courier New"/>
              </a:rPr>
              <a:t>&gt;</a:t>
            </a:r>
            <a:r>
              <a:rPr sz="1800" dirty="0">
                <a:latin typeface="Courier New"/>
              </a:rPr>
              <a:t> </a:t>
            </a:r>
            <a:r>
              <a:rPr sz="1800" dirty="0">
                <a:solidFill>
                  <a:srgbClr val="40A070"/>
                </a:solidFill>
                <a:latin typeface="Courier New"/>
              </a:rPr>
              <a:t>30</a:t>
            </a:r>
            <a:r>
              <a:rPr sz="1800" dirty="0">
                <a:latin typeface="Courier New"/>
              </a:rPr>
              <a:t>, </a:t>
            </a:r>
            <a:r>
              <a:rPr sz="1800" dirty="0">
                <a:solidFill>
                  <a:srgbClr val="40A070"/>
                </a:solidFill>
                <a:latin typeface="Courier New"/>
              </a:rPr>
              <a:t>30</a:t>
            </a:r>
            <a:r>
              <a:rPr sz="1800" dirty="0">
                <a:latin typeface="Courier New"/>
              </a:rPr>
              <a:t>, a)))</a:t>
            </a:r>
          </a:p>
          <a:p>
            <a:pPr marL="1270000" indent="0">
              <a:buNone/>
            </a:pPr>
            <a:r>
              <a:rPr sz="1800" dirty="0">
                <a:latin typeface="Courier New"/>
              </a:rPr>
              <a:t>## [27.63 14.64 21.8  30.   10.   10.   30.   30.   10.   29.18 30.   11.25
##  10.08 10.   11.77 30.   30.   10.   30.   14.43]</a:t>
            </a:r>
          </a:p>
        </p:txBody>
      </p:sp>
    </p:spTree>
    <p:extLst>
      <p:ext uri="{BB962C8B-B14F-4D97-AF65-F5344CB8AC3E}">
        <p14:creationId xmlns:p14="http://schemas.microsoft.com/office/powerpoint/2010/main" val="2721291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- 48</a:t>
            </a:r>
          </a:p>
        </p:txBody>
      </p:sp>
      <p:sp>
        <p:nvSpPr>
          <p:cNvPr id="3" name="Content Placeholder 2"/>
          <p:cNvSpPr>
            <a:spLocks noGrp="1"/>
          </p:cNvSpPr>
          <p:nvPr>
            <p:ph idx="1"/>
          </p:nvPr>
        </p:nvSpPr>
        <p:spPr/>
        <p:txBody>
          <a:bodyPr>
            <a:normAutofit fontScale="92500" lnSpcReduction="20000"/>
          </a:bodyPr>
          <a:lstStyle/>
          <a:p>
            <a:r>
              <a:rPr dirty="0"/>
              <a:t>Get the positions of top 5 maximum values in a given array a.</a:t>
            </a:r>
          </a:p>
          <a:p>
            <a:pPr marL="1270000" indent="0">
              <a:buNone/>
            </a:pPr>
            <a:r>
              <a:rPr sz="1800" i="1" dirty="0">
                <a:solidFill>
                  <a:srgbClr val="60A0B0"/>
                </a:solidFill>
                <a:latin typeface="Courier New"/>
              </a:rPr>
              <a:t># Input</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np.random.uniform</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50</a:t>
            </a:r>
            <a:r>
              <a:rPr sz="1800" dirty="0">
                <a:latin typeface="Courier New"/>
              </a:rPr>
              <a:t>, </a:t>
            </a:r>
            <a:r>
              <a:rPr sz="1800" dirty="0">
                <a:solidFill>
                  <a:srgbClr val="40A070"/>
                </a:solidFill>
                <a:latin typeface="Courier New"/>
              </a:rPr>
              <a:t>20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print(</a:t>
            </a:r>
            <a:r>
              <a:rPr sz="1800" dirty="0" err="1">
                <a:latin typeface="Courier New"/>
              </a:rPr>
              <a:t>a.argsort</a:t>
            </a:r>
            <a:r>
              <a:rPr sz="1800" dirty="0">
                <a:latin typeface="Courier New"/>
              </a:rPr>
              <a:t>())</a:t>
            </a:r>
            <a:r>
              <a:rPr dirty="0"/>
              <a:t/>
            </a:r>
            <a:br>
              <a:rPr dirty="0"/>
            </a:br>
            <a:r>
              <a:rPr sz="1800" i="1" dirty="0">
                <a:solidFill>
                  <a:srgbClr val="60A0B0"/>
                </a:solidFill>
                <a:latin typeface="Courier New"/>
              </a:rPr>
              <a:t>#&gt; [18 7 3 10 15]</a:t>
            </a:r>
            <a:r>
              <a:rPr dirty="0"/>
              <a:t/>
            </a:r>
            <a:br>
              <a:rPr dirty="0"/>
            </a:br>
            <a:r>
              <a:rPr sz="1800" i="1" dirty="0">
                <a:solidFill>
                  <a:srgbClr val="60A0B0"/>
                </a:solidFill>
                <a:latin typeface="Courier New"/>
              </a:rPr>
              <a:t># Solution 2:</a:t>
            </a:r>
          </a:p>
          <a:p>
            <a:pPr marL="1270000" indent="0">
              <a:buNone/>
            </a:pPr>
            <a:r>
              <a:rPr sz="1800" dirty="0">
                <a:latin typeface="Courier New"/>
              </a:rPr>
              <a:t>## [ 4 13  5  8 17 12 11 14 19  1  2  0  9  6 16 18  7  3 10 15]</a:t>
            </a:r>
          </a:p>
          <a:p>
            <a:pPr marL="1270000" indent="0">
              <a:buNone/>
            </a:pPr>
            <a:r>
              <a:rPr sz="1800" dirty="0" err="1">
                <a:latin typeface="Courier New"/>
              </a:rPr>
              <a:t>np.argpartition</a:t>
            </a:r>
            <a:r>
              <a:rPr sz="1800" dirty="0">
                <a:latin typeface="Courier New"/>
              </a:rPr>
              <a:t>(</a:t>
            </a:r>
            <a:r>
              <a:rPr sz="1800" dirty="0">
                <a:solidFill>
                  <a:srgbClr val="666666"/>
                </a:solidFill>
                <a:latin typeface="Courier New"/>
              </a:rPr>
              <a:t>-</a:t>
            </a:r>
            <a:r>
              <a:rPr sz="1800" dirty="0">
                <a:latin typeface="Courier New"/>
              </a:rPr>
              <a:t>a, </a:t>
            </a:r>
            <a:r>
              <a:rPr sz="1800" dirty="0">
                <a:solidFill>
                  <a:srgbClr val="40A070"/>
                </a:solidFill>
                <a:latin typeface="Courier New"/>
              </a:rPr>
              <a:t>5</a:t>
            </a:r>
            <a:r>
              <a:rPr sz="1800" dirty="0">
                <a:latin typeface="Courier New"/>
              </a:rPr>
              <a:t>)[:</a:t>
            </a:r>
            <a:r>
              <a:rPr sz="1800" dirty="0">
                <a:solidFill>
                  <a:srgbClr val="40A070"/>
                </a:solidFill>
                <a:latin typeface="Courier New"/>
              </a:rPr>
              <a:t>5</a:t>
            </a:r>
            <a:r>
              <a:rPr sz="1800" dirty="0">
                <a:latin typeface="Courier New"/>
              </a:rPr>
              <a:t>]</a:t>
            </a:r>
            <a:r>
              <a:rPr dirty="0"/>
              <a:t/>
            </a:r>
            <a:br>
              <a:rPr dirty="0"/>
            </a:br>
            <a:r>
              <a:rPr sz="1800" i="1" dirty="0">
                <a:solidFill>
                  <a:srgbClr val="60A0B0"/>
                </a:solidFill>
                <a:latin typeface="Courier New"/>
              </a:rPr>
              <a:t>#&gt; [15 10 3 7 18]</a:t>
            </a:r>
            <a:r>
              <a:rPr dirty="0"/>
              <a:t/>
            </a:r>
            <a:br>
              <a:rPr dirty="0"/>
            </a:br>
            <a:r>
              <a:rPr sz="1800" i="1" dirty="0">
                <a:solidFill>
                  <a:srgbClr val="60A0B0"/>
                </a:solidFill>
                <a:latin typeface="Courier New"/>
              </a:rPr>
              <a:t># Below methods will get you the values.</a:t>
            </a:r>
            <a:r>
              <a:rPr dirty="0"/>
              <a:t/>
            </a:r>
            <a:br>
              <a:rPr dirty="0"/>
            </a:br>
            <a:r>
              <a:rPr sz="1800" i="1" dirty="0">
                <a:solidFill>
                  <a:srgbClr val="60A0B0"/>
                </a:solidFill>
                <a:latin typeface="Courier New"/>
              </a:rPr>
              <a:t># Method 1:</a:t>
            </a:r>
            <a:r>
              <a:rPr dirty="0"/>
              <a:t/>
            </a:r>
            <a:br>
              <a:rPr dirty="0"/>
            </a:br>
            <a:r>
              <a:rPr sz="1800" dirty="0">
                <a:latin typeface="Courier New"/>
              </a:rPr>
              <a:t>a[</a:t>
            </a:r>
            <a:r>
              <a:rPr sz="1800" dirty="0" err="1">
                <a:latin typeface="Courier New"/>
              </a:rPr>
              <a:t>a.argsort</a:t>
            </a:r>
            <a:r>
              <a:rPr sz="1800" dirty="0">
                <a:latin typeface="Courier New"/>
              </a:rPr>
              <a:t>()][</a:t>
            </a:r>
            <a:r>
              <a:rPr sz="1800" dirty="0">
                <a:solidFill>
                  <a:srgbClr val="666666"/>
                </a:solidFill>
                <a:latin typeface="Courier New"/>
              </a:rPr>
              <a:t>-</a:t>
            </a:r>
            <a:r>
              <a:rPr sz="1800" dirty="0">
                <a:solidFill>
                  <a:srgbClr val="40A070"/>
                </a:solidFill>
                <a:latin typeface="Courier New"/>
              </a:rPr>
              <a:t>5</a:t>
            </a:r>
            <a:r>
              <a:rPr sz="1800" dirty="0">
                <a:latin typeface="Courier New"/>
              </a:rPr>
              <a:t>:]</a:t>
            </a:r>
            <a:r>
              <a:rPr dirty="0"/>
              <a:t/>
            </a:r>
            <a:br>
              <a:rPr dirty="0"/>
            </a:br>
            <a:r>
              <a:rPr sz="1800" i="1" dirty="0">
                <a:solidFill>
                  <a:srgbClr val="60A0B0"/>
                </a:solidFill>
                <a:latin typeface="Courier New"/>
              </a:rPr>
              <a:t># Method 2:</a:t>
            </a:r>
            <a:r>
              <a:rPr dirty="0"/>
              <a:t/>
            </a:r>
            <a:br>
              <a:rPr dirty="0"/>
            </a:br>
            <a:r>
              <a:rPr sz="1800" dirty="0" err="1">
                <a:latin typeface="Courier New"/>
              </a:rPr>
              <a:t>np.sort</a:t>
            </a:r>
            <a:r>
              <a:rPr sz="1800" dirty="0">
                <a:latin typeface="Courier New"/>
              </a:rPr>
              <a:t>(a)[</a:t>
            </a:r>
            <a:r>
              <a:rPr sz="1800" dirty="0">
                <a:solidFill>
                  <a:srgbClr val="666666"/>
                </a:solidFill>
                <a:latin typeface="Courier New"/>
              </a:rPr>
              <a:t>-</a:t>
            </a:r>
            <a:r>
              <a:rPr sz="1800" dirty="0">
                <a:solidFill>
                  <a:srgbClr val="40A070"/>
                </a:solidFill>
                <a:latin typeface="Courier New"/>
              </a:rPr>
              <a:t>5</a:t>
            </a:r>
            <a:r>
              <a:rPr sz="1800" dirty="0">
                <a:latin typeface="Courier New"/>
              </a:rPr>
              <a:t>:]</a:t>
            </a:r>
            <a:r>
              <a:rPr dirty="0"/>
              <a:t/>
            </a:r>
            <a:br>
              <a:rPr dirty="0"/>
            </a:br>
            <a:r>
              <a:rPr sz="1800" i="1" dirty="0">
                <a:solidFill>
                  <a:srgbClr val="60A0B0"/>
                </a:solidFill>
                <a:latin typeface="Courier New"/>
              </a:rPr>
              <a:t># Method 3:</a:t>
            </a:r>
            <a:r>
              <a:rPr dirty="0"/>
              <a:t/>
            </a:r>
            <a:br>
              <a:rPr dirty="0"/>
            </a:br>
            <a:r>
              <a:rPr sz="1800" dirty="0" err="1">
                <a:latin typeface="Courier New"/>
              </a:rPr>
              <a:t>np.partition</a:t>
            </a:r>
            <a:r>
              <a:rPr sz="1800" dirty="0">
                <a:latin typeface="Courier New"/>
              </a:rPr>
              <a:t>(a, kth</a:t>
            </a:r>
            <a:r>
              <a:rPr sz="1800" dirty="0">
                <a:solidFill>
                  <a:srgbClr val="666666"/>
                </a:solidFill>
                <a:latin typeface="Courier New"/>
              </a:rPr>
              <a:t>=-</a:t>
            </a:r>
            <a:r>
              <a:rPr sz="1800" dirty="0">
                <a:solidFill>
                  <a:srgbClr val="40A070"/>
                </a:solidFill>
                <a:latin typeface="Courier New"/>
              </a:rPr>
              <a:t>5</a:t>
            </a:r>
            <a:r>
              <a:rPr sz="1800" dirty="0">
                <a:latin typeface="Courier New"/>
              </a:rPr>
              <a:t>)[</a:t>
            </a:r>
            <a:r>
              <a:rPr sz="1800" dirty="0">
                <a:solidFill>
                  <a:srgbClr val="666666"/>
                </a:solidFill>
                <a:latin typeface="Courier New"/>
              </a:rPr>
              <a:t>-</a:t>
            </a:r>
            <a:r>
              <a:rPr sz="1800" dirty="0">
                <a:solidFill>
                  <a:srgbClr val="40A070"/>
                </a:solidFill>
                <a:latin typeface="Courier New"/>
              </a:rPr>
              <a:t>5</a:t>
            </a:r>
            <a:r>
              <a:rPr sz="1800" dirty="0">
                <a:latin typeface="Courier New"/>
              </a:rPr>
              <a:t>:]</a:t>
            </a:r>
            <a:r>
              <a:rPr dirty="0"/>
              <a:t/>
            </a:r>
            <a:br>
              <a:rPr dirty="0"/>
            </a:br>
            <a:r>
              <a:rPr sz="1800" i="1" dirty="0">
                <a:solidFill>
                  <a:srgbClr val="60A0B0"/>
                </a:solidFill>
                <a:latin typeface="Courier New"/>
              </a:rPr>
              <a:t># Method 4:</a:t>
            </a:r>
            <a:r>
              <a:rPr dirty="0"/>
              <a:t/>
            </a:r>
            <a:br>
              <a:rPr dirty="0"/>
            </a:br>
            <a:r>
              <a:rPr sz="1800" dirty="0">
                <a:latin typeface="Courier New"/>
              </a:rPr>
              <a:t>print(a[</a:t>
            </a:r>
            <a:r>
              <a:rPr sz="1800" dirty="0" err="1">
                <a:latin typeface="Courier New"/>
              </a:rPr>
              <a:t>np.argpartition</a:t>
            </a:r>
            <a:r>
              <a:rPr sz="1800" dirty="0">
                <a:latin typeface="Courier New"/>
              </a:rPr>
              <a:t>(</a:t>
            </a:r>
            <a:r>
              <a:rPr sz="1800" dirty="0">
                <a:solidFill>
                  <a:srgbClr val="666666"/>
                </a:solidFill>
                <a:latin typeface="Courier New"/>
              </a:rPr>
              <a:t>-</a:t>
            </a:r>
            <a:r>
              <a:rPr sz="1800" dirty="0">
                <a:latin typeface="Courier New"/>
              </a:rPr>
              <a:t>a, </a:t>
            </a:r>
            <a:r>
              <a:rPr sz="1800" dirty="0">
                <a:solidFill>
                  <a:srgbClr val="40A070"/>
                </a:solidFill>
                <a:latin typeface="Courier New"/>
              </a:rPr>
              <a:t>5</a:t>
            </a:r>
            <a:r>
              <a:rPr sz="1800" dirty="0">
                <a:latin typeface="Courier New"/>
              </a:rPr>
              <a:t>)][:</a:t>
            </a:r>
            <a:r>
              <a:rPr sz="1800" dirty="0">
                <a:solidFill>
                  <a:srgbClr val="40A070"/>
                </a:solidFill>
                <a:latin typeface="Courier New"/>
              </a:rPr>
              <a:t>5</a:t>
            </a:r>
            <a:r>
              <a:rPr sz="1800" dirty="0">
                <a:latin typeface="Courier New"/>
              </a:rPr>
              <a:t>])</a:t>
            </a:r>
          </a:p>
          <a:p>
            <a:pPr marL="1270000" indent="0">
              <a:buNone/>
            </a:pPr>
            <a:r>
              <a:rPr sz="1800" dirty="0">
                <a:latin typeface="Courier New"/>
              </a:rPr>
              <a:t>## [48.95 44.67 42.39 41.47 41.  ]</a:t>
            </a:r>
          </a:p>
        </p:txBody>
      </p:sp>
    </p:spTree>
    <p:extLst>
      <p:ext uri="{BB962C8B-B14F-4D97-AF65-F5344CB8AC3E}">
        <p14:creationId xmlns:p14="http://schemas.microsoft.com/office/powerpoint/2010/main" val="2258349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- 49</a:t>
            </a:r>
          </a:p>
        </p:txBody>
      </p:sp>
      <p:sp>
        <p:nvSpPr>
          <p:cNvPr id="3" name="Content Placeholder 2"/>
          <p:cNvSpPr>
            <a:spLocks noGrp="1"/>
          </p:cNvSpPr>
          <p:nvPr>
            <p:ph idx="1"/>
          </p:nvPr>
        </p:nvSpPr>
        <p:spPr/>
        <p:txBody>
          <a:bodyPr>
            <a:normAutofit fontScale="62500" lnSpcReduction="20000"/>
          </a:bodyPr>
          <a:lstStyle/>
          <a:p>
            <a:r>
              <a:rPr dirty="0"/>
              <a:t>Compute the counts of unique values row-wise.</a:t>
            </a:r>
          </a:p>
          <a:p>
            <a:pPr marL="1270000" indent="0">
              <a:buNone/>
            </a:pP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err="1">
                <a:latin typeface="Courier New"/>
              </a:rPr>
              <a:t>arr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11</a:t>
            </a:r>
            <a:r>
              <a:rPr sz="1800" dirty="0">
                <a:latin typeface="Courier New"/>
              </a:rPr>
              <a:t>,size</a:t>
            </a:r>
            <a:r>
              <a:rPr sz="1800" dirty="0">
                <a:solidFill>
                  <a:srgbClr val="666666"/>
                </a:solidFill>
                <a:latin typeface="Courier New"/>
              </a:rPr>
              <a:t>=</a:t>
            </a:r>
            <a:r>
              <a:rPr sz="1800" dirty="0">
                <a:latin typeface="Courier New"/>
              </a:rPr>
              <a:t>(</a:t>
            </a:r>
            <a:r>
              <a:rPr sz="1800" dirty="0">
                <a:solidFill>
                  <a:srgbClr val="40A070"/>
                </a:solidFill>
                <a:latin typeface="Courier New"/>
              </a:rPr>
              <a:t>6</a:t>
            </a:r>
            <a:r>
              <a:rPr sz="1800" dirty="0">
                <a:latin typeface="Courier New"/>
              </a:rPr>
              <a:t>, </a:t>
            </a:r>
            <a:r>
              <a:rPr sz="1800" dirty="0">
                <a:solidFill>
                  <a:srgbClr val="40A070"/>
                </a:solidFill>
                <a:latin typeface="Courier New"/>
              </a:rPr>
              <a:t>10</a:t>
            </a:r>
            <a:r>
              <a:rPr sz="1800" dirty="0">
                <a:latin typeface="Courier New"/>
              </a:rPr>
              <a:t>))</a:t>
            </a:r>
            <a:r>
              <a:rPr dirty="0"/>
              <a:t/>
            </a:r>
            <a:br>
              <a:rPr dirty="0"/>
            </a:br>
            <a:r>
              <a:rPr sz="1800" dirty="0">
                <a:latin typeface="Courier New"/>
              </a:rPr>
              <a:t>print(</a:t>
            </a:r>
            <a:r>
              <a:rPr sz="1800" dirty="0" err="1">
                <a:latin typeface="Courier New"/>
              </a:rPr>
              <a:t>arr</a:t>
            </a:r>
            <a:r>
              <a:rPr sz="1800" dirty="0">
                <a:latin typeface="Courier New"/>
              </a:rPr>
              <a:t>)</a:t>
            </a:r>
          </a:p>
          <a:p>
            <a:pPr marL="1270000" indent="0">
              <a:buNone/>
            </a:pPr>
            <a:r>
              <a:rPr sz="1800" dirty="0">
                <a:latin typeface="Courier New"/>
              </a:rPr>
              <a:t>## [[ 9  9  4  8  8  1  5  3  6  3]
##  [ 3  3  2  1  9  5  1 10  7  3]
##  [ 5  2  6  4  5  5  4  8  2  2]
##  [ 8  8  1  3 10 10  4  3  6  9]
##  [ 2  1  8  7  3  1  9  3  6  2]
##  [ 9  2  6  5  3  9  4  6  1 10]]</a:t>
            </a:r>
          </a:p>
          <a:p>
            <a:r>
              <a:rPr dirty="0"/>
              <a:t>Solution</a:t>
            </a:r>
          </a:p>
          <a:p>
            <a:pPr marL="1270000" indent="0">
              <a:buNone/>
            </a:pPr>
            <a:r>
              <a:rPr sz="1800" i="1" dirty="0">
                <a:solidFill>
                  <a:srgbClr val="60A0B0"/>
                </a:solidFill>
                <a:latin typeface="Courier New"/>
              </a:rPr>
              <a:t># Solution</a:t>
            </a:r>
            <a:r>
              <a:rPr dirty="0"/>
              <a:t/>
            </a:r>
            <a:br>
              <a:rPr dirty="0"/>
            </a:br>
            <a:r>
              <a:rPr sz="1800" b="1" dirty="0" err="1">
                <a:solidFill>
                  <a:srgbClr val="007020"/>
                </a:solidFill>
                <a:latin typeface="Courier New"/>
              </a:rPr>
              <a:t>def</a:t>
            </a:r>
            <a:r>
              <a:rPr sz="1800" dirty="0">
                <a:latin typeface="Courier New"/>
              </a:rPr>
              <a:t> </a:t>
            </a:r>
            <a:r>
              <a:rPr sz="1800" dirty="0" err="1">
                <a:latin typeface="Courier New"/>
              </a:rPr>
              <a:t>counts_of_all_values_rowwise</a:t>
            </a:r>
            <a:r>
              <a:rPr sz="1800" dirty="0">
                <a:latin typeface="Courier New"/>
              </a:rPr>
              <a:t>(arr2d):</a:t>
            </a:r>
            <a:r>
              <a:rPr dirty="0"/>
              <a:t/>
            </a:r>
            <a:br>
              <a:rPr dirty="0"/>
            </a:br>
            <a:r>
              <a:rPr sz="1800" dirty="0">
                <a:latin typeface="Courier New"/>
              </a:rPr>
              <a:t>  </a:t>
            </a:r>
            <a:r>
              <a:rPr sz="1800" i="1" dirty="0">
                <a:solidFill>
                  <a:srgbClr val="60A0B0"/>
                </a:solidFill>
                <a:latin typeface="Courier New"/>
              </a:rPr>
              <a:t># Unique values and its counts row wise</a:t>
            </a:r>
            <a:r>
              <a:rPr dirty="0"/>
              <a:t/>
            </a:r>
            <a:br>
              <a:rPr dirty="0"/>
            </a:br>
            <a:r>
              <a:rPr sz="1800" dirty="0">
                <a:latin typeface="Courier New"/>
              </a:rPr>
              <a:t>  </a:t>
            </a:r>
            <a:r>
              <a:rPr sz="1800" dirty="0" err="1">
                <a:latin typeface="Courier New"/>
              </a:rPr>
              <a:t>num_counts_array</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np.unique</a:t>
            </a:r>
            <a:r>
              <a:rPr sz="1800" dirty="0">
                <a:latin typeface="Courier New"/>
              </a:rPr>
              <a:t>(row, </a:t>
            </a:r>
            <a:r>
              <a:rPr sz="1800" dirty="0" err="1">
                <a:latin typeface="Courier New"/>
              </a:rPr>
              <a:t>return_counts</a:t>
            </a:r>
            <a:r>
              <a:rPr sz="1800" dirty="0">
                <a:solidFill>
                  <a:srgbClr val="666666"/>
                </a:solidFill>
                <a:latin typeface="Courier New"/>
              </a:rPr>
              <a:t>=</a:t>
            </a:r>
            <a:r>
              <a:rPr sz="1800" dirty="0">
                <a:solidFill>
                  <a:srgbClr val="19177C"/>
                </a:solidFill>
                <a:latin typeface="Courier New"/>
              </a:rPr>
              <a:t>True</a:t>
            </a:r>
            <a:r>
              <a:rPr sz="1800" dirty="0">
                <a:latin typeface="Courier New"/>
              </a:rPr>
              <a:t>) </a:t>
            </a:r>
            <a:r>
              <a:rPr sz="1800" b="1" dirty="0">
                <a:solidFill>
                  <a:srgbClr val="007020"/>
                </a:solidFill>
                <a:latin typeface="Courier New"/>
              </a:rPr>
              <a:t>for</a:t>
            </a:r>
            <a:r>
              <a:rPr sz="1800" dirty="0">
                <a:latin typeface="Courier New"/>
              </a:rPr>
              <a:t> row </a:t>
            </a:r>
            <a:r>
              <a:rPr sz="1800" b="1" dirty="0">
                <a:solidFill>
                  <a:srgbClr val="007020"/>
                </a:solidFill>
                <a:latin typeface="Courier New"/>
              </a:rPr>
              <a:t>in</a:t>
            </a:r>
            <a:r>
              <a:rPr sz="1800" dirty="0">
                <a:latin typeface="Courier New"/>
              </a:rPr>
              <a:t> arr2d]</a:t>
            </a:r>
            <a:r>
              <a:rPr dirty="0"/>
              <a:t/>
            </a:r>
            <a:br>
              <a:rPr dirty="0"/>
            </a:br>
            <a:r>
              <a:rPr sz="1800" dirty="0">
                <a:latin typeface="Courier New"/>
              </a:rPr>
              <a:t>  </a:t>
            </a:r>
            <a:r>
              <a:rPr sz="1800" i="1" dirty="0">
                <a:solidFill>
                  <a:srgbClr val="60A0B0"/>
                </a:solidFill>
                <a:latin typeface="Courier New"/>
              </a:rPr>
              <a:t># Counts of all values row wise</a:t>
            </a:r>
            <a:r>
              <a:rPr dirty="0"/>
              <a:t/>
            </a:r>
            <a:br>
              <a:rPr dirty="0"/>
            </a:br>
            <a:r>
              <a:rPr sz="1800" dirty="0">
                <a:latin typeface="Courier New"/>
              </a:rPr>
              <a:t>  </a:t>
            </a:r>
            <a:r>
              <a:rPr sz="1800" b="1" dirty="0">
                <a:solidFill>
                  <a:srgbClr val="007020"/>
                </a:solidFill>
                <a:latin typeface="Courier New"/>
              </a:rPr>
              <a:t>return</a:t>
            </a:r>
            <a:r>
              <a:rPr sz="1800" dirty="0">
                <a:latin typeface="Courier New"/>
              </a:rPr>
              <a:t>([[</a:t>
            </a:r>
            <a:r>
              <a:rPr sz="1800" dirty="0" err="1">
                <a:latin typeface="Courier New"/>
              </a:rPr>
              <a:t>int</a:t>
            </a:r>
            <a:r>
              <a:rPr sz="1800" dirty="0">
                <a:latin typeface="Courier New"/>
              </a:rPr>
              <a:t>(b[a</a:t>
            </a:r>
            <a:r>
              <a:rPr sz="1800" dirty="0">
                <a:solidFill>
                  <a:srgbClr val="666666"/>
                </a:solidFill>
                <a:latin typeface="Courier New"/>
              </a:rPr>
              <a:t>==</a:t>
            </a:r>
            <a:r>
              <a:rPr sz="1800" dirty="0" err="1">
                <a:latin typeface="Courier New"/>
              </a:rPr>
              <a:t>i</a:t>
            </a:r>
            <a:r>
              <a:rPr sz="1800" dirty="0">
                <a:latin typeface="Courier New"/>
              </a:rPr>
              <a:t>]) </a:t>
            </a:r>
            <a:r>
              <a:rPr sz="1800" b="1" dirty="0">
                <a:solidFill>
                  <a:srgbClr val="007020"/>
                </a:solidFill>
                <a:latin typeface="Courier New"/>
              </a:rPr>
              <a:t>if</a:t>
            </a:r>
            <a:r>
              <a:rPr sz="1800" dirty="0">
                <a:latin typeface="Courier New"/>
              </a:rPr>
              <a:t> </a:t>
            </a:r>
            <a:r>
              <a:rPr sz="1800" dirty="0" err="1">
                <a:latin typeface="Courier New"/>
              </a:rPr>
              <a:t>i</a:t>
            </a:r>
            <a:r>
              <a:rPr sz="1800" dirty="0">
                <a:latin typeface="Courier New"/>
              </a:rPr>
              <a:t> </a:t>
            </a:r>
            <a:r>
              <a:rPr sz="1800" b="1" dirty="0">
                <a:solidFill>
                  <a:srgbClr val="007020"/>
                </a:solidFill>
                <a:latin typeface="Courier New"/>
              </a:rPr>
              <a:t>in</a:t>
            </a:r>
            <a:r>
              <a:rPr sz="1800" dirty="0">
                <a:latin typeface="Courier New"/>
              </a:rPr>
              <a:t> a </a:t>
            </a:r>
            <a:r>
              <a:rPr sz="1800" b="1" dirty="0">
                <a:solidFill>
                  <a:srgbClr val="007020"/>
                </a:solidFill>
                <a:latin typeface="Courier New"/>
              </a:rPr>
              <a:t>else</a:t>
            </a:r>
            <a:r>
              <a:rPr sz="1800" dirty="0">
                <a:latin typeface="Courier New"/>
              </a:rPr>
              <a:t> </a:t>
            </a:r>
            <a:r>
              <a:rPr sz="1800" dirty="0">
                <a:solidFill>
                  <a:srgbClr val="40A070"/>
                </a:solidFill>
                <a:latin typeface="Courier New"/>
              </a:rPr>
              <a:t>0</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a:t>
            </a:r>
            <a:r>
              <a:rPr sz="1800" b="1" dirty="0">
                <a:solidFill>
                  <a:srgbClr val="007020"/>
                </a:solidFill>
                <a:latin typeface="Courier New"/>
              </a:rPr>
              <a:t>in</a:t>
            </a:r>
            <a:r>
              <a:rPr sz="1800" dirty="0">
                <a:latin typeface="Courier New"/>
              </a:rPr>
              <a:t> </a:t>
            </a:r>
            <a:r>
              <a:rPr sz="1800" dirty="0" err="1">
                <a:latin typeface="Courier New"/>
              </a:rPr>
              <a:t>np.unique</a:t>
            </a:r>
            <a:r>
              <a:rPr sz="1800" dirty="0">
                <a:latin typeface="Courier New"/>
              </a:rPr>
              <a:t>(arr2d)] </a:t>
            </a:r>
            <a:r>
              <a:rPr sz="1800" b="1" dirty="0">
                <a:solidFill>
                  <a:srgbClr val="007020"/>
                </a:solidFill>
                <a:latin typeface="Courier New"/>
              </a:rPr>
              <a:t>for</a:t>
            </a:r>
            <a:r>
              <a:rPr sz="1800" dirty="0">
                <a:latin typeface="Courier New"/>
              </a:rPr>
              <a:t> a, b </a:t>
            </a:r>
            <a:r>
              <a:rPr sz="1800" b="1" dirty="0">
                <a:solidFill>
                  <a:srgbClr val="007020"/>
                </a:solidFill>
                <a:latin typeface="Courier New"/>
              </a:rPr>
              <a:t>in</a:t>
            </a:r>
            <a:r>
              <a:rPr sz="1800" dirty="0">
                <a:latin typeface="Courier New"/>
              </a:rPr>
              <a:t> </a:t>
            </a:r>
            <a:r>
              <a:rPr sz="1800" dirty="0" err="1">
                <a:latin typeface="Courier New"/>
              </a:rPr>
              <a:t>num_counts_array</a:t>
            </a:r>
            <a:r>
              <a:rPr sz="1800" dirty="0">
                <a:latin typeface="Courier New"/>
              </a:rPr>
              <a:t>])</a:t>
            </a:r>
            <a:r>
              <a:rPr dirty="0"/>
              <a:t/>
            </a:r>
            <a:br>
              <a:rPr dirty="0"/>
            </a:br>
            <a:r>
              <a:rPr sz="1800" i="1" dirty="0">
                <a:solidFill>
                  <a:srgbClr val="60A0B0"/>
                </a:solidFill>
                <a:latin typeface="Courier New"/>
              </a:rPr>
              <a:t># Print</a:t>
            </a:r>
            <a:r>
              <a:rPr dirty="0"/>
              <a:t/>
            </a:r>
            <a:br>
              <a:rPr dirty="0"/>
            </a:br>
            <a:r>
              <a:rPr sz="1800" dirty="0">
                <a:latin typeface="Courier New"/>
              </a:rPr>
              <a:t>print(</a:t>
            </a:r>
            <a:r>
              <a:rPr sz="1800" dirty="0" err="1">
                <a:latin typeface="Courier New"/>
              </a:rPr>
              <a:t>np.arange</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11</a:t>
            </a:r>
            <a:r>
              <a:rPr sz="1800" dirty="0">
                <a:latin typeface="Courier New"/>
              </a:rPr>
              <a:t>))</a:t>
            </a:r>
          </a:p>
          <a:p>
            <a:pPr marL="1270000" indent="0">
              <a:buNone/>
            </a:pPr>
            <a:r>
              <a:rPr sz="1800" dirty="0">
                <a:latin typeface="Courier New"/>
              </a:rPr>
              <a:t>## [ 1  2  3  4  5  6  7  8  9 10]</a:t>
            </a:r>
          </a:p>
          <a:p>
            <a:pPr marL="1270000" indent="0">
              <a:buNone/>
            </a:pPr>
            <a:r>
              <a:rPr sz="1800" dirty="0">
                <a:latin typeface="Courier New"/>
              </a:rPr>
              <a:t>print(</a:t>
            </a:r>
            <a:r>
              <a:rPr sz="1800" dirty="0" err="1">
                <a:latin typeface="Courier New"/>
              </a:rPr>
              <a:t>counts_of_all_values_rowwise</a:t>
            </a:r>
            <a:r>
              <a:rPr sz="1800" dirty="0">
                <a:latin typeface="Courier New"/>
              </a:rPr>
              <a:t>(</a:t>
            </a:r>
            <a:r>
              <a:rPr sz="1800" dirty="0" err="1">
                <a:latin typeface="Courier New"/>
              </a:rPr>
              <a:t>arr</a:t>
            </a:r>
            <a:r>
              <a:rPr sz="1800" dirty="0">
                <a:latin typeface="Courier New"/>
              </a:rPr>
              <a:t>))</a:t>
            </a:r>
          </a:p>
          <a:p>
            <a:pPr marL="1270000" indent="0">
              <a:buNone/>
            </a:pPr>
            <a:r>
              <a:rPr sz="1800" dirty="0">
                <a:latin typeface="Courier New"/>
              </a:rPr>
              <a:t>## [[1, 0, 2, 1, 1, 1, 0, 2, 2, 0], [2, 1, 3, 0, 1, 0, 1, 0, 1, 1], [0, 3, 0, 2, 3, 1, 0, 1, 0, 0], [1, 0, 2, 1, 0, 1, 0, 2, 1, 2], [2, 2, 2, 0, 0, 1, 1, 1, 1, 0], [1, 1, 1, 1, 1, 2, 0, 0, 2, 1]]</a:t>
            </a:r>
          </a:p>
          <a:p>
            <a:r>
              <a:rPr dirty="0"/>
              <a:t>Example 2</a:t>
            </a:r>
          </a:p>
          <a:p>
            <a:pPr marL="1270000" indent="0">
              <a:buNone/>
            </a:pPr>
            <a:r>
              <a:rPr sz="1800" dirty="0" err="1">
                <a:latin typeface="Courier New"/>
              </a:rPr>
              <a:t>arr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err="1">
                <a:latin typeface="Courier New"/>
              </a:rPr>
              <a:t>np.array</a:t>
            </a:r>
            <a:r>
              <a:rPr sz="1800" dirty="0">
                <a:latin typeface="Courier New"/>
              </a:rPr>
              <a:t>(list(</a:t>
            </a:r>
            <a:r>
              <a:rPr sz="1800" dirty="0">
                <a:solidFill>
                  <a:srgbClr val="4070A0"/>
                </a:solidFill>
                <a:latin typeface="Courier New"/>
              </a:rPr>
              <a:t>'bill </a:t>
            </a:r>
            <a:r>
              <a:rPr sz="1800" dirty="0" err="1">
                <a:solidFill>
                  <a:srgbClr val="4070A0"/>
                </a:solidFill>
                <a:latin typeface="Courier New"/>
              </a:rPr>
              <a:t>clinton</a:t>
            </a:r>
            <a:r>
              <a:rPr sz="1800" dirty="0">
                <a:solidFill>
                  <a:srgbClr val="4070A0"/>
                </a:solidFill>
                <a:latin typeface="Courier New"/>
              </a:rPr>
              <a:t>'</a:t>
            </a:r>
            <a:r>
              <a:rPr sz="1800" dirty="0">
                <a:latin typeface="Courier New"/>
              </a:rPr>
              <a:t>)), </a:t>
            </a:r>
            <a:r>
              <a:rPr sz="1800" dirty="0" err="1">
                <a:latin typeface="Courier New"/>
              </a:rPr>
              <a:t>np.array</a:t>
            </a:r>
            <a:r>
              <a:rPr sz="1800" dirty="0">
                <a:latin typeface="Courier New"/>
              </a:rPr>
              <a:t>(list(</a:t>
            </a:r>
            <a:r>
              <a:rPr sz="1800" dirty="0">
                <a:solidFill>
                  <a:srgbClr val="4070A0"/>
                </a:solidFill>
                <a:latin typeface="Courier New"/>
              </a:rPr>
              <a:t>'</a:t>
            </a:r>
            <a:r>
              <a:rPr sz="1800" dirty="0" err="1">
                <a:solidFill>
                  <a:srgbClr val="4070A0"/>
                </a:solidFill>
                <a:latin typeface="Courier New"/>
              </a:rPr>
              <a:t>narendramodi</a:t>
            </a:r>
            <a:r>
              <a:rPr sz="1800" dirty="0">
                <a:solidFill>
                  <a:srgbClr val="4070A0"/>
                </a:solidFill>
                <a:latin typeface="Courier New"/>
              </a:rPr>
              <a:t>'</a:t>
            </a:r>
            <a:r>
              <a:rPr sz="1800" dirty="0">
                <a:latin typeface="Courier New"/>
              </a:rPr>
              <a:t>)), </a:t>
            </a:r>
            <a:r>
              <a:rPr sz="1800" dirty="0" err="1">
                <a:latin typeface="Courier New"/>
              </a:rPr>
              <a:t>np.array</a:t>
            </a:r>
            <a:r>
              <a:rPr sz="1800" dirty="0">
                <a:latin typeface="Courier New"/>
              </a:rPr>
              <a:t>(list(</a:t>
            </a:r>
            <a:r>
              <a:rPr sz="1800" dirty="0">
                <a:solidFill>
                  <a:srgbClr val="4070A0"/>
                </a:solidFill>
                <a:latin typeface="Courier New"/>
              </a:rPr>
              <a:t>'</a:t>
            </a:r>
            <a:r>
              <a:rPr sz="1800" dirty="0" err="1">
                <a:solidFill>
                  <a:srgbClr val="4070A0"/>
                </a:solidFill>
                <a:latin typeface="Courier New"/>
              </a:rPr>
              <a:t>jjayalalitha</a:t>
            </a:r>
            <a:r>
              <a:rPr sz="1800" dirty="0">
                <a:solidFill>
                  <a:srgbClr val="4070A0"/>
                </a:solidFill>
                <a:latin typeface="Courier New"/>
              </a:rPr>
              <a:t>'</a:t>
            </a:r>
            <a:r>
              <a:rPr sz="1800" dirty="0">
                <a:latin typeface="Courier New"/>
              </a:rPr>
              <a:t>))])</a:t>
            </a:r>
            <a:r>
              <a:rPr dirty="0"/>
              <a:t/>
            </a:r>
            <a:br>
              <a:rPr dirty="0"/>
            </a:br>
            <a:r>
              <a:rPr sz="1800" dirty="0">
                <a:latin typeface="Courier New"/>
              </a:rPr>
              <a:t>print(</a:t>
            </a:r>
            <a:r>
              <a:rPr sz="1800" dirty="0" err="1">
                <a:latin typeface="Courier New"/>
              </a:rPr>
              <a:t>np.unique</a:t>
            </a:r>
            <a:r>
              <a:rPr sz="1800" dirty="0">
                <a:latin typeface="Courier New"/>
              </a:rPr>
              <a:t>(</a:t>
            </a:r>
            <a:r>
              <a:rPr sz="1800" dirty="0" err="1">
                <a:latin typeface="Courier New"/>
              </a:rPr>
              <a:t>arr</a:t>
            </a:r>
            <a:r>
              <a:rPr sz="1800" dirty="0">
                <a:latin typeface="Courier New"/>
              </a:rPr>
              <a:t>))</a:t>
            </a:r>
          </a:p>
          <a:p>
            <a:pPr marL="1270000" indent="0">
              <a:buNone/>
            </a:pPr>
            <a:r>
              <a:rPr sz="1800" dirty="0">
                <a:latin typeface="Courier New"/>
              </a:rPr>
              <a:t>## [' ' 'a' 'b' 'c' 'd' 'e' 'h' '</a:t>
            </a:r>
            <a:r>
              <a:rPr sz="1800" dirty="0" err="1">
                <a:latin typeface="Courier New"/>
              </a:rPr>
              <a:t>i</a:t>
            </a:r>
            <a:r>
              <a:rPr sz="1800" dirty="0">
                <a:latin typeface="Courier New"/>
              </a:rPr>
              <a:t>' 'j' 'l' 'm' 'n' 'o' 'r' 't' 'y']</a:t>
            </a:r>
          </a:p>
          <a:p>
            <a:pPr marL="1270000" indent="0">
              <a:buNone/>
            </a:pPr>
            <a:r>
              <a:rPr sz="1800" dirty="0">
                <a:latin typeface="Courier New"/>
              </a:rPr>
              <a:t>print(</a:t>
            </a:r>
            <a:r>
              <a:rPr sz="1800" dirty="0" err="1">
                <a:latin typeface="Courier New"/>
              </a:rPr>
              <a:t>counts_of_all_values_rowwise</a:t>
            </a:r>
            <a:r>
              <a:rPr sz="1800" dirty="0">
                <a:latin typeface="Courier New"/>
              </a:rPr>
              <a:t>(</a:t>
            </a:r>
            <a:r>
              <a:rPr sz="1800" dirty="0" err="1">
                <a:latin typeface="Courier New"/>
              </a:rPr>
              <a:t>arr</a:t>
            </a:r>
            <a:r>
              <a:rPr sz="1800" dirty="0">
                <a:latin typeface="Courier New"/>
              </a:rPr>
              <a:t>))</a:t>
            </a:r>
          </a:p>
          <a:p>
            <a:pPr marL="1270000" indent="0">
              <a:buNone/>
            </a:pPr>
            <a:r>
              <a:rPr sz="1800" dirty="0">
                <a:latin typeface="Courier New"/>
              </a:rPr>
              <a:t>## [[1, 0, 1, 1, 0, 0, 0, 2, 0, 3, 0, 2, 1, 0, 1, 0], [0, 2, 0, 0, 2, 1, 0, 1, 0, 0, 1, 2, 1, 2, 0, 0], [0, 4, 0, 0, 0, 0, 1, 1, 2, 2, 0, 0, 0, 0, 1, 1]]</a:t>
            </a:r>
          </a:p>
        </p:txBody>
      </p:sp>
    </p:spTree>
    <p:extLst>
      <p:ext uri="{BB962C8B-B14F-4D97-AF65-F5344CB8AC3E}">
        <p14:creationId xmlns:p14="http://schemas.microsoft.com/office/powerpoint/2010/main" val="1980754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 array - 50</a:t>
            </a:r>
          </a:p>
        </p:txBody>
      </p:sp>
      <p:sp>
        <p:nvSpPr>
          <p:cNvPr id="3" name="Content Placeholder 2"/>
          <p:cNvSpPr>
            <a:spLocks noGrp="1"/>
          </p:cNvSpPr>
          <p:nvPr>
            <p:ph idx="1"/>
          </p:nvPr>
        </p:nvSpPr>
        <p:spPr/>
        <p:txBody>
          <a:bodyPr/>
          <a:lstStyle/>
          <a:p>
            <a:r>
              <a:rPr dirty="0"/>
              <a:t>Convert </a:t>
            </a:r>
            <a:r>
              <a:rPr dirty="0" err="1"/>
              <a:t>array_of_arrays</a:t>
            </a:r>
            <a:r>
              <a:rPr dirty="0"/>
              <a:t> into a flat linear 1d array.</a:t>
            </a:r>
          </a:p>
          <a:p>
            <a:pPr marL="1270000" indent="0">
              <a:buNone/>
            </a:pPr>
            <a:r>
              <a:rPr sz="1800" i="1" dirty="0">
                <a:solidFill>
                  <a:srgbClr val="60A0B0"/>
                </a:solidFill>
                <a:latin typeface="Courier New"/>
              </a:rPr>
              <a:t># Input:</a:t>
            </a:r>
            <a:r>
              <a:rPr dirty="0"/>
              <a:t/>
            </a:r>
            <a:br>
              <a:rPr dirty="0"/>
            </a:br>
            <a:r>
              <a:rPr sz="1800" dirty="0">
                <a:latin typeface="Courier New"/>
              </a:rPr>
              <a:t>arr1 </a:t>
            </a:r>
            <a:r>
              <a:rPr sz="1800" dirty="0">
                <a:solidFill>
                  <a:srgbClr val="666666"/>
                </a:solidFill>
                <a:latin typeface="Courier New"/>
              </a:rPr>
              <a:t>=</a:t>
            </a:r>
            <a:r>
              <a:rPr sz="1800" dirty="0">
                <a:latin typeface="Courier New"/>
              </a:rPr>
              <a:t> </a:t>
            </a:r>
            <a:r>
              <a:rPr sz="1800" dirty="0" err="1">
                <a:latin typeface="Courier New"/>
              </a:rPr>
              <a:t>np.arange</a:t>
            </a:r>
            <a:r>
              <a:rPr sz="1800" dirty="0">
                <a:latin typeface="Courier New"/>
              </a:rPr>
              <a:t>(</a:t>
            </a:r>
            <a:r>
              <a:rPr sz="1800" dirty="0">
                <a:solidFill>
                  <a:srgbClr val="40A070"/>
                </a:solidFill>
                <a:latin typeface="Courier New"/>
              </a:rPr>
              <a:t>3</a:t>
            </a:r>
            <a:r>
              <a:rPr sz="1800" dirty="0">
                <a:latin typeface="Courier New"/>
              </a:rPr>
              <a:t>)</a:t>
            </a:r>
            <a:r>
              <a:rPr dirty="0"/>
              <a:t/>
            </a:r>
            <a:br>
              <a:rPr dirty="0"/>
            </a:br>
            <a:r>
              <a:rPr sz="1800" dirty="0">
                <a:latin typeface="Courier New"/>
              </a:rPr>
              <a:t>arr2 </a:t>
            </a:r>
            <a:r>
              <a:rPr sz="1800" dirty="0">
                <a:solidFill>
                  <a:srgbClr val="666666"/>
                </a:solidFill>
                <a:latin typeface="Courier New"/>
              </a:rPr>
              <a:t>=</a:t>
            </a:r>
            <a:r>
              <a:rPr sz="1800" dirty="0">
                <a:latin typeface="Courier New"/>
              </a:rPr>
              <a:t> </a:t>
            </a:r>
            <a:r>
              <a:rPr sz="1800" dirty="0" err="1">
                <a:latin typeface="Courier New"/>
              </a:rPr>
              <a:t>np.arange</a:t>
            </a:r>
            <a:r>
              <a:rPr sz="1800" dirty="0">
                <a:latin typeface="Courier New"/>
              </a:rPr>
              <a:t>(</a:t>
            </a:r>
            <a:r>
              <a:rPr sz="1800" dirty="0">
                <a:solidFill>
                  <a:srgbClr val="40A070"/>
                </a:solidFill>
                <a:latin typeface="Courier New"/>
              </a:rPr>
              <a:t>3</a:t>
            </a:r>
            <a:r>
              <a:rPr sz="1800" dirty="0">
                <a:latin typeface="Courier New"/>
              </a:rPr>
              <a:t>,</a:t>
            </a:r>
            <a:r>
              <a:rPr sz="1800" dirty="0">
                <a:solidFill>
                  <a:srgbClr val="40A070"/>
                </a:solidFill>
                <a:latin typeface="Courier New"/>
              </a:rPr>
              <a:t>7</a:t>
            </a:r>
            <a:r>
              <a:rPr sz="1800" dirty="0">
                <a:latin typeface="Courier New"/>
              </a:rPr>
              <a:t>)</a:t>
            </a:r>
            <a:r>
              <a:rPr dirty="0"/>
              <a:t/>
            </a:r>
            <a:br>
              <a:rPr dirty="0"/>
            </a:br>
            <a:r>
              <a:rPr sz="1800" dirty="0">
                <a:latin typeface="Courier New"/>
              </a:rPr>
              <a:t>arr3 </a:t>
            </a:r>
            <a:r>
              <a:rPr sz="1800" dirty="0">
                <a:solidFill>
                  <a:srgbClr val="666666"/>
                </a:solidFill>
                <a:latin typeface="Courier New"/>
              </a:rPr>
              <a:t>=</a:t>
            </a:r>
            <a:r>
              <a:rPr sz="1800" dirty="0">
                <a:latin typeface="Courier New"/>
              </a:rPr>
              <a:t> </a:t>
            </a:r>
            <a:r>
              <a:rPr sz="1800" dirty="0" err="1">
                <a:latin typeface="Courier New"/>
              </a:rPr>
              <a:t>np.arange</a:t>
            </a:r>
            <a:r>
              <a:rPr sz="1800" dirty="0">
                <a:latin typeface="Courier New"/>
              </a:rPr>
              <a:t>(</a:t>
            </a:r>
            <a:r>
              <a:rPr sz="1800" dirty="0">
                <a:solidFill>
                  <a:srgbClr val="40A070"/>
                </a:solidFill>
                <a:latin typeface="Courier New"/>
              </a:rPr>
              <a:t>7</a:t>
            </a:r>
            <a:r>
              <a:rPr sz="1800" dirty="0">
                <a:latin typeface="Courier New"/>
              </a:rPr>
              <a:t>,</a:t>
            </a:r>
            <a:r>
              <a:rPr sz="1800" dirty="0">
                <a:solidFill>
                  <a:srgbClr val="40A070"/>
                </a:solidFill>
                <a:latin typeface="Courier New"/>
              </a:rPr>
              <a:t>10</a:t>
            </a:r>
            <a:r>
              <a:rPr sz="1800" dirty="0">
                <a:latin typeface="Courier New"/>
              </a:rPr>
              <a:t>)</a:t>
            </a:r>
            <a:r>
              <a:rPr dirty="0"/>
              <a:t/>
            </a:r>
            <a:br>
              <a:rPr dirty="0"/>
            </a:br>
            <a:r>
              <a:rPr sz="1800" dirty="0" err="1">
                <a:latin typeface="Courier New"/>
              </a:rPr>
              <a:t>array_of_arrays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([arr1, arr2, arr3])</a:t>
            </a:r>
            <a:r>
              <a:rPr dirty="0"/>
              <a:t/>
            </a:r>
            <a:br>
              <a:rPr dirty="0"/>
            </a:br>
            <a:r>
              <a:rPr sz="1800" dirty="0">
                <a:latin typeface="Courier New"/>
              </a:rPr>
              <a:t>print(</a:t>
            </a:r>
            <a:r>
              <a:rPr sz="1800" dirty="0">
                <a:solidFill>
                  <a:srgbClr val="4070A0"/>
                </a:solidFill>
                <a:latin typeface="Courier New"/>
              </a:rPr>
              <a:t>'</a:t>
            </a:r>
            <a:r>
              <a:rPr sz="1800" dirty="0" err="1">
                <a:solidFill>
                  <a:srgbClr val="4070A0"/>
                </a:solidFill>
                <a:latin typeface="Courier New"/>
              </a:rPr>
              <a:t>array_of_arrays</a:t>
            </a:r>
            <a:r>
              <a:rPr sz="1800" dirty="0">
                <a:solidFill>
                  <a:srgbClr val="4070A0"/>
                </a:solidFill>
                <a:latin typeface="Courier New"/>
              </a:rPr>
              <a:t>: '</a:t>
            </a:r>
            <a:r>
              <a:rPr sz="1800" dirty="0">
                <a:latin typeface="Courier New"/>
              </a:rPr>
              <a:t>, </a:t>
            </a:r>
            <a:r>
              <a:rPr sz="1800" dirty="0" err="1">
                <a:latin typeface="Courier New"/>
              </a:rPr>
              <a:t>array_of_arrays</a:t>
            </a:r>
            <a:r>
              <a:rPr sz="1800" dirty="0">
                <a:latin typeface="Courier New"/>
              </a:rPr>
              <a:t>)</a:t>
            </a:r>
            <a:r>
              <a:rPr dirty="0"/>
              <a:t/>
            </a:r>
            <a:br>
              <a:rPr dirty="0"/>
            </a:br>
            <a:r>
              <a:rPr sz="1800" i="1" dirty="0">
                <a:solidFill>
                  <a:srgbClr val="60A0B0"/>
                </a:solidFill>
                <a:latin typeface="Courier New"/>
              </a:rPr>
              <a:t># Solution 1</a:t>
            </a:r>
          </a:p>
          <a:p>
            <a:pPr marL="1270000" indent="0">
              <a:buNone/>
            </a:pPr>
            <a:r>
              <a:rPr sz="1800" dirty="0">
                <a:latin typeface="Courier New"/>
              </a:rPr>
              <a:t>## </a:t>
            </a:r>
            <a:r>
              <a:rPr sz="1800" dirty="0" err="1">
                <a:latin typeface="Courier New"/>
              </a:rPr>
              <a:t>array_of_arrays</a:t>
            </a:r>
            <a:r>
              <a:rPr sz="1800" dirty="0">
                <a:latin typeface="Courier New"/>
              </a:rPr>
              <a:t>:  [array([0, 1, 2]) array([3, 4, 5, 6]) array([7, 8, 9])]</a:t>
            </a:r>
          </a:p>
          <a:p>
            <a:pPr marL="1270000" indent="0">
              <a:buNone/>
            </a:pPr>
            <a:r>
              <a:rPr sz="1800" dirty="0">
                <a:latin typeface="Courier New"/>
              </a:rPr>
              <a:t>arr_2d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 </a:t>
            </a:r>
            <a:r>
              <a:rPr sz="1800" b="1" dirty="0">
                <a:solidFill>
                  <a:srgbClr val="007020"/>
                </a:solidFill>
                <a:latin typeface="Courier New"/>
              </a:rPr>
              <a:t>for</a:t>
            </a:r>
            <a:r>
              <a:rPr sz="1800" dirty="0">
                <a:latin typeface="Courier New"/>
              </a:rPr>
              <a:t> </a:t>
            </a:r>
            <a:r>
              <a:rPr sz="1800" dirty="0" err="1">
                <a:latin typeface="Courier New"/>
              </a:rPr>
              <a:t>arr</a:t>
            </a:r>
            <a:r>
              <a:rPr sz="1800" dirty="0">
                <a:latin typeface="Courier New"/>
              </a:rPr>
              <a:t> </a:t>
            </a:r>
            <a:r>
              <a:rPr sz="1800" b="1" dirty="0">
                <a:solidFill>
                  <a:srgbClr val="007020"/>
                </a:solidFill>
                <a:latin typeface="Courier New"/>
              </a:rPr>
              <a:t>in</a:t>
            </a:r>
            <a:r>
              <a:rPr sz="1800" dirty="0">
                <a:latin typeface="Courier New"/>
              </a:rPr>
              <a:t> </a:t>
            </a:r>
            <a:r>
              <a:rPr sz="1800" dirty="0" err="1">
                <a:latin typeface="Courier New"/>
              </a:rPr>
              <a:t>array_of_arrays</a:t>
            </a:r>
            <a:r>
              <a:rPr sz="1800" dirty="0">
                <a:latin typeface="Courier New"/>
              </a:rPr>
              <a:t> </a:t>
            </a:r>
            <a:r>
              <a:rPr sz="1800" b="1" dirty="0">
                <a:solidFill>
                  <a:srgbClr val="007020"/>
                </a:solidFill>
                <a:latin typeface="Courier New"/>
              </a:rPr>
              <a:t>for</a:t>
            </a:r>
            <a:r>
              <a:rPr sz="1800" dirty="0">
                <a:latin typeface="Courier New"/>
              </a:rPr>
              <a:t> a </a:t>
            </a:r>
            <a:r>
              <a:rPr sz="1800" b="1" dirty="0">
                <a:solidFill>
                  <a:srgbClr val="007020"/>
                </a:solidFill>
                <a:latin typeface="Courier New"/>
              </a:rPr>
              <a:t>in</a:t>
            </a:r>
            <a:r>
              <a:rPr sz="1800" dirty="0">
                <a:latin typeface="Courier New"/>
              </a:rPr>
              <a:t> </a:t>
            </a:r>
            <a:r>
              <a:rPr sz="1800" dirty="0" err="1">
                <a:latin typeface="Courier New"/>
              </a:rPr>
              <a:t>arr</a:t>
            </a:r>
            <a:r>
              <a:rPr sz="1800" dirty="0">
                <a:latin typeface="Courier New"/>
              </a:rPr>
              <a:t>])</a:t>
            </a:r>
            <a:r>
              <a:rPr dirty="0"/>
              <a:t/>
            </a:r>
            <a:br>
              <a:rPr dirty="0"/>
            </a:br>
            <a:r>
              <a:rPr sz="1800" i="1" dirty="0">
                <a:solidFill>
                  <a:srgbClr val="60A0B0"/>
                </a:solidFill>
                <a:latin typeface="Courier New"/>
              </a:rPr>
              <a:t># Solution 2:</a:t>
            </a:r>
            <a:r>
              <a:rPr dirty="0"/>
              <a:t/>
            </a:r>
            <a:br>
              <a:rPr dirty="0"/>
            </a:br>
            <a:r>
              <a:rPr sz="1800" dirty="0">
                <a:latin typeface="Courier New"/>
              </a:rPr>
              <a:t>arr_2d </a:t>
            </a:r>
            <a:r>
              <a:rPr sz="1800" dirty="0">
                <a:solidFill>
                  <a:srgbClr val="666666"/>
                </a:solidFill>
                <a:latin typeface="Courier New"/>
              </a:rPr>
              <a:t>=</a:t>
            </a:r>
            <a:r>
              <a:rPr sz="1800" dirty="0">
                <a:latin typeface="Courier New"/>
              </a:rPr>
              <a:t> </a:t>
            </a:r>
            <a:r>
              <a:rPr sz="1800" dirty="0" err="1">
                <a:latin typeface="Courier New"/>
              </a:rPr>
              <a:t>np.concatenate</a:t>
            </a:r>
            <a:r>
              <a:rPr sz="1800" dirty="0">
                <a:latin typeface="Courier New"/>
              </a:rPr>
              <a:t>(</a:t>
            </a:r>
            <a:r>
              <a:rPr sz="1800" dirty="0" err="1">
                <a:latin typeface="Courier New"/>
              </a:rPr>
              <a:t>array_of_arrays</a:t>
            </a:r>
            <a:r>
              <a:rPr sz="1800" dirty="0">
                <a:latin typeface="Courier New"/>
              </a:rPr>
              <a:t>)</a:t>
            </a:r>
            <a:r>
              <a:rPr dirty="0"/>
              <a:t/>
            </a:r>
            <a:br>
              <a:rPr dirty="0"/>
            </a:br>
            <a:r>
              <a:rPr sz="1800" dirty="0">
                <a:latin typeface="Courier New"/>
              </a:rPr>
              <a:t>print(arr_2d)</a:t>
            </a:r>
          </a:p>
          <a:p>
            <a:pPr marL="1270000" indent="0">
              <a:buNone/>
            </a:pPr>
            <a:r>
              <a:rPr sz="1800" dirty="0">
                <a:latin typeface="Courier New"/>
              </a:rPr>
              <a:t>## [0 1 2 3 4 5 6 7 8 9]</a:t>
            </a:r>
          </a:p>
        </p:txBody>
      </p:sp>
    </p:spTree>
    <p:extLst>
      <p:ext uri="{BB962C8B-B14F-4D97-AF65-F5344CB8AC3E}">
        <p14:creationId xmlns:p14="http://schemas.microsoft.com/office/powerpoint/2010/main" val="1907918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- 51</a:t>
            </a:r>
          </a:p>
        </p:txBody>
      </p:sp>
      <p:sp>
        <p:nvSpPr>
          <p:cNvPr id="3" name="Content Placeholder 2"/>
          <p:cNvSpPr>
            <a:spLocks noGrp="1"/>
          </p:cNvSpPr>
          <p:nvPr>
            <p:ph idx="1"/>
          </p:nvPr>
        </p:nvSpPr>
        <p:spPr/>
        <p:txBody>
          <a:bodyPr>
            <a:normAutofit fontScale="62500" lnSpcReduction="20000"/>
          </a:bodyPr>
          <a:lstStyle/>
          <a:p>
            <a:r>
              <a:rPr dirty="0"/>
              <a:t>Compute the one-hot encodings (dummy binary variables for each unique value in the array)</a:t>
            </a:r>
          </a:p>
          <a:p>
            <a:pPr marL="1270000" indent="0">
              <a:buNone/>
            </a:pPr>
            <a:r>
              <a:rPr sz="1800" i="1" dirty="0">
                <a:solidFill>
                  <a:srgbClr val="60A0B0"/>
                </a:solidFill>
                <a:latin typeface="Courier New"/>
              </a:rPr>
              <a:t># Input:</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101</a:t>
            </a:r>
            <a:r>
              <a:rPr sz="1800" dirty="0">
                <a:latin typeface="Courier New"/>
              </a:rPr>
              <a:t>)</a:t>
            </a:r>
            <a:r>
              <a:rPr dirty="0"/>
              <a:t/>
            </a:r>
            <a:br>
              <a:rPr dirty="0"/>
            </a:br>
            <a:r>
              <a:rPr sz="1800" dirty="0" err="1">
                <a:latin typeface="Courier New"/>
              </a:rPr>
              <a:t>arr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4</a:t>
            </a:r>
            <a:r>
              <a:rPr sz="1800" dirty="0">
                <a:latin typeface="Courier New"/>
              </a:rPr>
              <a:t>, size</a:t>
            </a:r>
            <a:r>
              <a:rPr sz="1800" dirty="0">
                <a:solidFill>
                  <a:srgbClr val="666666"/>
                </a:solidFill>
                <a:latin typeface="Courier New"/>
              </a:rPr>
              <a:t>=</a:t>
            </a:r>
            <a:r>
              <a:rPr sz="1800" dirty="0">
                <a:solidFill>
                  <a:srgbClr val="40A070"/>
                </a:solidFill>
                <a:latin typeface="Courier New"/>
              </a:rPr>
              <a:t>6</a:t>
            </a:r>
            <a:r>
              <a:rPr sz="1800" dirty="0">
                <a:latin typeface="Courier New"/>
              </a:rPr>
              <a:t>)</a:t>
            </a:r>
            <a:r>
              <a:rPr dirty="0"/>
              <a:t/>
            </a:r>
            <a:br>
              <a:rPr dirty="0"/>
            </a:br>
            <a:r>
              <a:rPr sz="1800" dirty="0" err="1">
                <a:latin typeface="Courier New"/>
              </a:rPr>
              <a:t>arr</a:t>
            </a:r>
            <a:r>
              <a:rPr dirty="0"/>
              <a:t/>
            </a:r>
            <a:br>
              <a:rPr dirty="0"/>
            </a:br>
            <a:r>
              <a:rPr sz="1800" i="1" dirty="0">
                <a:solidFill>
                  <a:srgbClr val="60A0B0"/>
                </a:solidFill>
                <a:latin typeface="Courier New"/>
              </a:rPr>
              <a:t>#&gt; array([2, 3, 2, 2, 2, 1])</a:t>
            </a:r>
            <a:r>
              <a:rPr dirty="0"/>
              <a:t/>
            </a:r>
            <a:br>
              <a:rPr dirty="0"/>
            </a:br>
            <a:r>
              <a:rPr sz="1800" i="1" dirty="0">
                <a:solidFill>
                  <a:srgbClr val="60A0B0"/>
                </a:solidFill>
                <a:latin typeface="Courier New"/>
              </a:rPr>
              <a:t># Solution:</a:t>
            </a:r>
            <a:r>
              <a:rPr dirty="0"/>
              <a:t/>
            </a:r>
            <a:br>
              <a:rPr dirty="0"/>
            </a:br>
            <a:r>
              <a:rPr sz="1800" b="1" dirty="0" err="1">
                <a:solidFill>
                  <a:srgbClr val="007020"/>
                </a:solidFill>
                <a:latin typeface="Courier New"/>
              </a:rPr>
              <a:t>def</a:t>
            </a:r>
            <a:r>
              <a:rPr sz="1800" dirty="0">
                <a:latin typeface="Courier New"/>
              </a:rPr>
              <a:t> </a:t>
            </a:r>
            <a:r>
              <a:rPr sz="1800" dirty="0" err="1">
                <a:latin typeface="Courier New"/>
              </a:rPr>
              <a:t>one_hot_encodings</a:t>
            </a:r>
            <a:r>
              <a:rPr sz="1800" dirty="0">
                <a:latin typeface="Courier New"/>
              </a:rPr>
              <a:t>(</a:t>
            </a:r>
            <a:r>
              <a:rPr sz="1800" dirty="0" err="1">
                <a:latin typeface="Courier New"/>
              </a:rPr>
              <a:t>arr</a:t>
            </a:r>
            <a:r>
              <a:rPr sz="1800" dirty="0">
                <a:latin typeface="Courier New"/>
              </a:rPr>
              <a:t>):</a:t>
            </a:r>
            <a:r>
              <a:rPr dirty="0"/>
              <a:t/>
            </a:r>
            <a:br>
              <a:rPr dirty="0"/>
            </a:br>
            <a:r>
              <a:rPr sz="1800" dirty="0">
                <a:latin typeface="Courier New"/>
              </a:rPr>
              <a:t>  </a:t>
            </a:r>
            <a:r>
              <a:rPr sz="1800" dirty="0" err="1">
                <a:latin typeface="Courier New"/>
              </a:rPr>
              <a:t>uniqs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np.unique</a:t>
            </a:r>
            <a:r>
              <a:rPr sz="1800" dirty="0">
                <a:latin typeface="Courier New"/>
              </a:rPr>
              <a:t>(</a:t>
            </a:r>
            <a:r>
              <a:rPr sz="1800" dirty="0" err="1">
                <a:latin typeface="Courier New"/>
              </a:rPr>
              <a:t>arr</a:t>
            </a:r>
            <a:r>
              <a:rPr sz="1800" dirty="0">
                <a:latin typeface="Courier New"/>
              </a:rPr>
              <a:t>)</a:t>
            </a:r>
            <a:r>
              <a:rPr dirty="0"/>
              <a:t/>
            </a:r>
            <a:br>
              <a:rPr dirty="0"/>
            </a:br>
            <a:r>
              <a:rPr sz="1800" dirty="0">
                <a:latin typeface="Courier New"/>
              </a:rPr>
              <a:t>  out </a:t>
            </a:r>
            <a:r>
              <a:rPr sz="1800" dirty="0">
                <a:solidFill>
                  <a:srgbClr val="666666"/>
                </a:solidFill>
                <a:latin typeface="Courier New"/>
              </a:rPr>
              <a:t>=</a:t>
            </a:r>
            <a:r>
              <a:rPr sz="1800" dirty="0">
                <a:latin typeface="Courier New"/>
              </a:rPr>
              <a:t> </a:t>
            </a:r>
            <a:r>
              <a:rPr sz="1800" dirty="0" err="1">
                <a:latin typeface="Courier New"/>
              </a:rPr>
              <a:t>np.zeros</a:t>
            </a:r>
            <a:r>
              <a:rPr sz="1800" dirty="0">
                <a:latin typeface="Courier New"/>
              </a:rPr>
              <a:t>((</a:t>
            </a:r>
            <a:r>
              <a:rPr sz="1800" dirty="0" err="1">
                <a:latin typeface="Courier New"/>
              </a:rPr>
              <a:t>arr.shape</a:t>
            </a:r>
            <a:r>
              <a:rPr sz="1800" dirty="0">
                <a:latin typeface="Courier New"/>
              </a:rPr>
              <a:t>[</a:t>
            </a:r>
            <a:r>
              <a:rPr sz="1800" dirty="0">
                <a:solidFill>
                  <a:srgbClr val="40A070"/>
                </a:solidFill>
                <a:latin typeface="Courier New"/>
              </a:rPr>
              <a:t>0</a:t>
            </a:r>
            <a:r>
              <a:rPr sz="1800" dirty="0">
                <a:latin typeface="Courier New"/>
              </a:rPr>
              <a:t>], </a:t>
            </a:r>
            <a:r>
              <a:rPr sz="1800" dirty="0" err="1">
                <a:latin typeface="Courier New"/>
              </a:rPr>
              <a:t>uniqs.shape</a:t>
            </a:r>
            <a:r>
              <a:rPr sz="1800" dirty="0">
                <a:latin typeface="Courier New"/>
              </a:rPr>
              <a:t>[</a:t>
            </a:r>
            <a:r>
              <a:rPr sz="1800" dirty="0">
                <a:solidFill>
                  <a:srgbClr val="40A070"/>
                </a:solidFill>
                <a:latin typeface="Courier New"/>
              </a:rPr>
              <a:t>0</a:t>
            </a:r>
            <a:r>
              <a:rPr sz="1800" dirty="0">
                <a:latin typeface="Courier New"/>
              </a:rPr>
              <a:t>]))</a:t>
            </a:r>
            <a:r>
              <a:rPr dirty="0"/>
              <a:t/>
            </a:r>
            <a:br>
              <a:rPr dirty="0"/>
            </a:b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k </a:t>
            </a:r>
            <a:r>
              <a:rPr sz="1800" b="1" dirty="0">
                <a:solidFill>
                  <a:srgbClr val="007020"/>
                </a:solidFill>
                <a:latin typeface="Courier New"/>
              </a:rPr>
              <a:t>in</a:t>
            </a:r>
            <a:r>
              <a:rPr sz="1800" dirty="0">
                <a:latin typeface="Courier New"/>
              </a:rPr>
              <a:t> enumerate(</a:t>
            </a:r>
            <a:r>
              <a:rPr sz="1800" dirty="0" err="1">
                <a:latin typeface="Courier New"/>
              </a:rPr>
              <a:t>arr</a:t>
            </a:r>
            <a:r>
              <a:rPr sz="1800" dirty="0">
                <a:latin typeface="Courier New"/>
              </a:rPr>
              <a:t>):</a:t>
            </a:r>
            <a:r>
              <a:rPr dirty="0"/>
              <a:t/>
            </a:r>
            <a:br>
              <a:rPr dirty="0"/>
            </a:br>
            <a:r>
              <a:rPr sz="1800" dirty="0">
                <a:latin typeface="Courier New"/>
              </a:rPr>
              <a:t>    out[</a:t>
            </a:r>
            <a:r>
              <a:rPr sz="1800" dirty="0" err="1">
                <a:latin typeface="Courier New"/>
              </a:rPr>
              <a:t>i</a:t>
            </a:r>
            <a:r>
              <a:rPr sz="1800" dirty="0">
                <a:latin typeface="Courier New"/>
              </a:rPr>
              <a:t>, k</a:t>
            </a:r>
            <a:r>
              <a:rPr sz="1800" dirty="0">
                <a:solidFill>
                  <a:srgbClr val="40A070"/>
                </a:solidFill>
                <a:latin typeface="Courier New"/>
              </a:rPr>
              <a:t>-1</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1</a:t>
            </a:r>
            <a:r>
              <a:rPr dirty="0"/>
              <a:t/>
            </a:r>
            <a:br>
              <a:rPr dirty="0"/>
            </a:br>
            <a:r>
              <a:rPr sz="1800" dirty="0">
                <a:latin typeface="Courier New"/>
              </a:rPr>
              <a:t>  </a:t>
            </a:r>
            <a:r>
              <a:rPr sz="1800" b="1" dirty="0">
                <a:solidFill>
                  <a:srgbClr val="007020"/>
                </a:solidFill>
                <a:latin typeface="Courier New"/>
              </a:rPr>
              <a:t>return</a:t>
            </a:r>
            <a:r>
              <a:rPr sz="1800" dirty="0">
                <a:latin typeface="Courier New"/>
              </a:rPr>
              <a:t> out</a:t>
            </a:r>
            <a:r>
              <a:rPr dirty="0"/>
              <a:t/>
            </a:r>
            <a:br>
              <a:rPr dirty="0"/>
            </a:br>
            <a:r>
              <a:rPr sz="1800" dirty="0">
                <a:latin typeface="Courier New"/>
              </a:rPr>
              <a:t>print(</a:t>
            </a:r>
            <a:r>
              <a:rPr sz="1800" dirty="0" err="1">
                <a:latin typeface="Courier New"/>
              </a:rPr>
              <a:t>one_hot_encodings</a:t>
            </a:r>
            <a:r>
              <a:rPr sz="1800" dirty="0">
                <a:latin typeface="Courier New"/>
              </a:rPr>
              <a:t>(</a:t>
            </a:r>
            <a:r>
              <a:rPr sz="1800" dirty="0" err="1">
                <a:latin typeface="Courier New"/>
              </a:rPr>
              <a:t>arr</a:t>
            </a:r>
            <a:r>
              <a:rPr sz="1800" dirty="0">
                <a:latin typeface="Courier New"/>
              </a:rPr>
              <a:t>))</a:t>
            </a:r>
          </a:p>
          <a:p>
            <a:pPr marL="1270000" indent="0">
              <a:buNone/>
            </a:pPr>
            <a:r>
              <a:rPr sz="1800" dirty="0">
                <a:latin typeface="Courier New"/>
              </a:rPr>
              <a:t>## [[0. 1. 0.]
##  [0. 0. 1.]
##  [0. 1. 0.]
##  [0. 1. 0.]
##  [0. 1. 0.]
##  [1. 0. 0.]]</a:t>
            </a:r>
          </a:p>
          <a:p>
            <a:pPr marL="1270000" indent="0">
              <a:buNone/>
            </a:pPr>
            <a:r>
              <a:rPr sz="1800" dirty="0">
                <a:latin typeface="Courier New"/>
              </a:rPr>
              <a:t>print(</a:t>
            </a:r>
            <a:r>
              <a:rPr sz="1800" dirty="0">
                <a:solidFill>
                  <a:srgbClr val="4070A0"/>
                </a:solidFill>
                <a:latin typeface="Courier New"/>
              </a:rPr>
              <a:t>""</a:t>
            </a:r>
            <a:r>
              <a:rPr sz="1800" dirty="0">
                <a:latin typeface="Courier New"/>
              </a:rPr>
              <a:t>)</a:t>
            </a:r>
            <a:r>
              <a:rPr dirty="0"/>
              <a:t/>
            </a:r>
            <a:br>
              <a:rPr dirty="0"/>
            </a:br>
            <a:r>
              <a:rPr sz="1800" i="1" dirty="0">
                <a:solidFill>
                  <a:srgbClr val="60A0B0"/>
                </a:solidFill>
                <a:latin typeface="Courier New"/>
              </a:rPr>
              <a:t># Method 2:</a:t>
            </a:r>
          </a:p>
          <a:p>
            <a:pPr marL="1270000" indent="0">
              <a:buNone/>
            </a:pPr>
            <a:r>
              <a:rPr sz="1800" dirty="0">
                <a:latin typeface="Courier New"/>
              </a:rPr>
              <a:t>print((</a:t>
            </a:r>
            <a:r>
              <a:rPr sz="1800" dirty="0" err="1">
                <a:latin typeface="Courier New"/>
              </a:rPr>
              <a:t>arr</a:t>
            </a:r>
            <a:r>
              <a:rPr sz="1800" dirty="0">
                <a:latin typeface="Courier New"/>
              </a:rPr>
              <a:t>[:, </a:t>
            </a:r>
            <a:r>
              <a:rPr sz="1800" dirty="0">
                <a:solidFill>
                  <a:srgbClr val="19177C"/>
                </a:solidFill>
                <a:latin typeface="Courier New"/>
              </a:rPr>
              <a:t>None</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np.unique</a:t>
            </a:r>
            <a:r>
              <a:rPr sz="1800" dirty="0">
                <a:latin typeface="Courier New"/>
              </a:rPr>
              <a:t>(</a:t>
            </a:r>
            <a:r>
              <a:rPr sz="1800" dirty="0" err="1">
                <a:latin typeface="Courier New"/>
              </a:rPr>
              <a:t>arr</a:t>
            </a:r>
            <a:r>
              <a:rPr sz="1800" dirty="0">
                <a:latin typeface="Courier New"/>
              </a:rPr>
              <a:t>)).view(np.int8))</a:t>
            </a:r>
          </a:p>
          <a:p>
            <a:pPr marL="1270000" indent="0">
              <a:buNone/>
            </a:pPr>
            <a:r>
              <a:rPr sz="1800" dirty="0">
                <a:latin typeface="Courier New"/>
              </a:rPr>
              <a:t>## [[0 1 0]
##  [0 0 1]
##  [0 1 0]
##  [0 1 0]
##  [0 1 0]
##  [1 0 0]]</a:t>
            </a:r>
          </a:p>
        </p:txBody>
      </p:sp>
    </p:spTree>
    <p:extLst>
      <p:ext uri="{BB962C8B-B14F-4D97-AF65-F5344CB8AC3E}">
        <p14:creationId xmlns:p14="http://schemas.microsoft.com/office/powerpoint/2010/main" val="3499510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- 52</a:t>
            </a:r>
          </a:p>
        </p:txBody>
      </p:sp>
      <p:sp>
        <p:nvSpPr>
          <p:cNvPr id="3" name="Content Placeholder 2"/>
          <p:cNvSpPr>
            <a:spLocks noGrp="1"/>
          </p:cNvSpPr>
          <p:nvPr>
            <p:ph idx="1"/>
          </p:nvPr>
        </p:nvSpPr>
        <p:spPr/>
        <p:txBody>
          <a:bodyPr>
            <a:normAutofit fontScale="92500"/>
          </a:bodyPr>
          <a:lstStyle/>
          <a:p>
            <a:r>
              <a:rPr dirty="0"/>
              <a:t>Create row numbers grouped by a categorical variable. Use the following sample from iris species as input.</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species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a:t>
            </a:r>
            <a:r>
              <a:rPr sz="1800" dirty="0" err="1">
                <a:solidFill>
                  <a:srgbClr val="4070A0"/>
                </a:solidFill>
                <a:latin typeface="Courier New"/>
              </a:rPr>
              <a:t>str</a:t>
            </a:r>
            <a:r>
              <a:rPr sz="1800" dirty="0">
                <a:solidFill>
                  <a:srgbClr val="4070A0"/>
                </a:solidFill>
                <a:latin typeface="Courier New"/>
              </a:rPr>
              <a:t>'</a:t>
            </a:r>
            <a:r>
              <a:rPr sz="1800" dirty="0">
                <a:latin typeface="Courier New"/>
              </a:rPr>
              <a:t>, </a:t>
            </a:r>
            <a:r>
              <a:rPr sz="1800" dirty="0" err="1">
                <a:latin typeface="Courier New"/>
              </a:rPr>
              <a:t>usecols</a:t>
            </a:r>
            <a:r>
              <a:rPr sz="1800" dirty="0">
                <a:solidFill>
                  <a:srgbClr val="666666"/>
                </a:solidFill>
                <a:latin typeface="Courier New"/>
              </a:rPr>
              <a:t>=</a:t>
            </a:r>
            <a:r>
              <a:rPr sz="1800" dirty="0">
                <a:solidFill>
                  <a:srgbClr val="40A070"/>
                </a:solidFill>
                <a:latin typeface="Courier New"/>
              </a:rPr>
              <a:t>4</a:t>
            </a:r>
            <a:r>
              <a:rPr sz="1800" dirty="0">
                <a:latin typeface="Courier New"/>
              </a:rPr>
              <a:t>)</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err="1">
                <a:latin typeface="Courier New"/>
              </a:rPr>
              <a:t>species_small</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np.sort</a:t>
            </a:r>
            <a:r>
              <a:rPr sz="1800" dirty="0">
                <a:latin typeface="Courier New"/>
              </a:rPr>
              <a:t>(</a:t>
            </a:r>
            <a:r>
              <a:rPr sz="1800" dirty="0" err="1">
                <a:latin typeface="Courier New"/>
              </a:rPr>
              <a:t>np.random.choice</a:t>
            </a:r>
            <a:r>
              <a:rPr sz="1800" dirty="0">
                <a:latin typeface="Courier New"/>
              </a:rPr>
              <a:t>(species, size</a:t>
            </a:r>
            <a:r>
              <a:rPr sz="1800" dirty="0">
                <a:solidFill>
                  <a:srgbClr val="666666"/>
                </a:solidFill>
                <a:latin typeface="Courier New"/>
              </a:rPr>
              <a:t>=</a:t>
            </a:r>
            <a:r>
              <a:rPr sz="1800" dirty="0">
                <a:solidFill>
                  <a:srgbClr val="40A070"/>
                </a:solidFill>
                <a:latin typeface="Courier New"/>
              </a:rPr>
              <a:t>20</a:t>
            </a:r>
            <a:r>
              <a:rPr sz="1800" dirty="0">
                <a:latin typeface="Courier New"/>
              </a:rPr>
              <a:t>))</a:t>
            </a:r>
            <a:r>
              <a:rPr dirty="0"/>
              <a:t/>
            </a:r>
            <a:br>
              <a:rPr dirty="0"/>
            </a:br>
            <a:r>
              <a:rPr sz="1800" dirty="0">
                <a:latin typeface="Courier New"/>
              </a:rPr>
              <a:t>print(</a:t>
            </a:r>
            <a:r>
              <a:rPr sz="1800" dirty="0" err="1">
                <a:latin typeface="Courier New"/>
              </a:rPr>
              <a:t>species_small</a:t>
            </a:r>
            <a:r>
              <a:rPr sz="1800" dirty="0">
                <a:latin typeface="Courier New"/>
              </a:rPr>
              <a:t>)</a:t>
            </a:r>
          </a:p>
          <a:p>
            <a:pPr marL="1270000" indent="0">
              <a:buNone/>
            </a:pPr>
            <a:r>
              <a:rPr sz="1800" dirty="0">
                <a:latin typeface="Courier New"/>
              </a:rPr>
              <a:t>## ['Iris-</a:t>
            </a:r>
            <a:r>
              <a:rPr sz="1800" dirty="0" err="1">
                <a:latin typeface="Courier New"/>
              </a:rPr>
              <a:t>setosa</a:t>
            </a:r>
            <a:r>
              <a:rPr sz="1800" dirty="0">
                <a:latin typeface="Courier New"/>
              </a:rPr>
              <a:t>' 'Iris-</a:t>
            </a:r>
            <a:r>
              <a:rPr sz="1800" dirty="0" err="1">
                <a:latin typeface="Courier New"/>
              </a:rPr>
              <a:t>setosa</a:t>
            </a:r>
            <a:r>
              <a:rPr sz="1800" dirty="0">
                <a:latin typeface="Courier New"/>
              </a:rPr>
              <a:t>' 'Iris-</a:t>
            </a:r>
            <a:r>
              <a:rPr sz="1800" dirty="0" err="1">
                <a:latin typeface="Courier New"/>
              </a:rPr>
              <a:t>setosa</a:t>
            </a:r>
            <a:r>
              <a:rPr sz="1800" dirty="0">
                <a:latin typeface="Courier New"/>
              </a:rPr>
              <a:t>' 'Iris-</a:t>
            </a:r>
            <a:r>
              <a:rPr sz="1800" dirty="0" err="1">
                <a:latin typeface="Courier New"/>
              </a:rPr>
              <a:t>setosa</a:t>
            </a:r>
            <a:r>
              <a:rPr sz="1800" dirty="0">
                <a:latin typeface="Courier New"/>
              </a:rPr>
              <a:t>' 'Iris-</a:t>
            </a:r>
            <a:r>
              <a:rPr sz="1800" dirty="0" err="1">
                <a:latin typeface="Courier New"/>
              </a:rPr>
              <a:t>setosa</a:t>
            </a:r>
            <a:r>
              <a:rPr sz="1800" dirty="0">
                <a:latin typeface="Courier New"/>
              </a:rPr>
              <a:t>'
##  'Iris-versicolor' 'Iris-versicolor' 'Iris-versicolor' 'Iris-versicolor'
##  'Iris-versicolor' 'Iris-versicolor' 'Iris-versicolor' 'Iris-versicolor'
##  'Iris-versicolor' 'Iris-</a:t>
            </a:r>
            <a:r>
              <a:rPr sz="1800" dirty="0" err="1">
                <a:latin typeface="Courier New"/>
              </a:rPr>
              <a:t>virginica</a:t>
            </a:r>
            <a:r>
              <a:rPr sz="1800" dirty="0">
                <a:latin typeface="Courier New"/>
              </a:rPr>
              <a:t>' 'Iris-</a:t>
            </a:r>
            <a:r>
              <a:rPr sz="1800" dirty="0" err="1">
                <a:latin typeface="Courier New"/>
              </a:rPr>
              <a:t>virginica</a:t>
            </a:r>
            <a:r>
              <a:rPr sz="1800" dirty="0">
                <a:latin typeface="Courier New"/>
              </a:rPr>
              <a:t>' 'Iris-</a:t>
            </a:r>
            <a:r>
              <a:rPr sz="1800" dirty="0" err="1">
                <a:latin typeface="Courier New"/>
              </a:rPr>
              <a:t>virginica</a:t>
            </a:r>
            <a:r>
              <a:rPr sz="1800" dirty="0">
                <a:latin typeface="Courier New"/>
              </a:rPr>
              <a:t>'
##  'Iris-</a:t>
            </a:r>
            <a:r>
              <a:rPr sz="1800" dirty="0" err="1">
                <a:latin typeface="Courier New"/>
              </a:rPr>
              <a:t>virginica</a:t>
            </a:r>
            <a:r>
              <a:rPr sz="1800" dirty="0">
                <a:latin typeface="Courier New"/>
              </a:rPr>
              <a:t>' 'Iris-</a:t>
            </a:r>
            <a:r>
              <a:rPr sz="1800" dirty="0" err="1">
                <a:latin typeface="Courier New"/>
              </a:rPr>
              <a:t>virginica</a:t>
            </a:r>
            <a:r>
              <a:rPr sz="1800" dirty="0">
                <a:latin typeface="Courier New"/>
              </a:rPr>
              <a:t>' 'Iris-</a:t>
            </a:r>
            <a:r>
              <a:rPr sz="1800" dirty="0" err="1">
                <a:latin typeface="Courier New"/>
              </a:rPr>
              <a:t>virginica</a:t>
            </a:r>
            <a:r>
              <a:rPr sz="1800" dirty="0">
                <a:latin typeface="Courier New"/>
              </a:rPr>
              <a:t>']</a:t>
            </a:r>
          </a:p>
          <a:p>
            <a:pPr marL="1270000" indent="0">
              <a:buNone/>
            </a:pPr>
            <a:r>
              <a:rPr sz="1800" dirty="0">
                <a:latin typeface="Courier New"/>
              </a:rPr>
              <a:t>print([</a:t>
            </a:r>
            <a:r>
              <a:rPr sz="1800" dirty="0" err="1">
                <a:latin typeface="Courier New"/>
              </a:rPr>
              <a:t>i</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val</a:t>
            </a:r>
            <a:r>
              <a:rPr sz="1800" dirty="0">
                <a:latin typeface="Courier New"/>
              </a:rPr>
              <a:t> </a:t>
            </a:r>
            <a:r>
              <a:rPr sz="1800" b="1" dirty="0">
                <a:solidFill>
                  <a:srgbClr val="007020"/>
                </a:solidFill>
                <a:latin typeface="Courier New"/>
              </a:rPr>
              <a:t>in</a:t>
            </a:r>
            <a:r>
              <a:rPr sz="1800" dirty="0">
                <a:latin typeface="Courier New"/>
              </a:rPr>
              <a:t> </a:t>
            </a:r>
            <a:r>
              <a:rPr sz="1800" dirty="0" err="1">
                <a:latin typeface="Courier New"/>
              </a:rPr>
              <a:t>np.unique</a:t>
            </a:r>
            <a:r>
              <a:rPr sz="1800" dirty="0">
                <a:latin typeface="Courier New"/>
              </a:rPr>
              <a:t>(</a:t>
            </a:r>
            <a:r>
              <a:rPr sz="1800" dirty="0" err="1">
                <a:latin typeface="Courier New"/>
              </a:rPr>
              <a:t>species_small</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grp </a:t>
            </a:r>
            <a:r>
              <a:rPr sz="1800" b="1" dirty="0">
                <a:solidFill>
                  <a:srgbClr val="007020"/>
                </a:solidFill>
                <a:latin typeface="Courier New"/>
              </a:rPr>
              <a:t>in</a:t>
            </a:r>
            <a:r>
              <a:rPr sz="1800" dirty="0">
                <a:latin typeface="Courier New"/>
              </a:rPr>
              <a:t> enumerate(</a:t>
            </a:r>
            <a:r>
              <a:rPr sz="1800" dirty="0" err="1">
                <a:latin typeface="Courier New"/>
              </a:rPr>
              <a:t>species_small</a:t>
            </a:r>
            <a:r>
              <a:rPr sz="1800" dirty="0">
                <a:latin typeface="Courier New"/>
              </a:rPr>
              <a:t>[</a:t>
            </a:r>
            <a:r>
              <a:rPr sz="1800" dirty="0" err="1">
                <a:latin typeface="Courier New"/>
              </a:rPr>
              <a:t>species_small</a:t>
            </a:r>
            <a:r>
              <a:rPr sz="1800" dirty="0">
                <a:solidFill>
                  <a:srgbClr val="666666"/>
                </a:solidFill>
                <a:latin typeface="Courier New"/>
              </a:rPr>
              <a:t>==</a:t>
            </a:r>
            <a:r>
              <a:rPr sz="1800" dirty="0" err="1">
                <a:latin typeface="Courier New"/>
              </a:rPr>
              <a:t>val</a:t>
            </a:r>
            <a:r>
              <a:rPr sz="1800" dirty="0">
                <a:latin typeface="Courier New"/>
              </a:rPr>
              <a:t>])])</a:t>
            </a:r>
          </a:p>
          <a:p>
            <a:pPr marL="1270000" indent="0">
              <a:buNone/>
            </a:pPr>
            <a:r>
              <a:rPr sz="1800" dirty="0">
                <a:latin typeface="Courier New"/>
              </a:rPr>
              <a:t>## [0, 1, 2, 3, 4, 0, 1, 2, 3, 4, 5, 6, 7, 8, 0, 1, 2, 3, 4, 5]</a:t>
            </a:r>
          </a:p>
        </p:txBody>
      </p:sp>
    </p:spTree>
    <p:extLst>
      <p:ext uri="{BB962C8B-B14F-4D97-AF65-F5344CB8AC3E}">
        <p14:creationId xmlns:p14="http://schemas.microsoft.com/office/powerpoint/2010/main" val="3897834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- 53</a:t>
            </a:r>
          </a:p>
        </p:txBody>
      </p:sp>
      <p:sp>
        <p:nvSpPr>
          <p:cNvPr id="3" name="Content Placeholder 2"/>
          <p:cNvSpPr>
            <a:spLocks noGrp="1"/>
          </p:cNvSpPr>
          <p:nvPr>
            <p:ph idx="1"/>
          </p:nvPr>
        </p:nvSpPr>
        <p:spPr/>
        <p:txBody>
          <a:bodyPr>
            <a:normAutofit fontScale="92500" lnSpcReduction="10000"/>
          </a:bodyPr>
          <a:lstStyle/>
          <a:p>
            <a:r>
              <a:rPr dirty="0"/>
              <a:t>Create group ids based on a given categorical variable. Use the following sample from iris species as input.</a:t>
            </a:r>
          </a:p>
          <a:p>
            <a:pPr marL="1270000" indent="0">
              <a:buNone/>
            </a:pP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species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a:t>
            </a:r>
            <a:r>
              <a:rPr sz="1800" dirty="0" err="1">
                <a:solidFill>
                  <a:srgbClr val="4070A0"/>
                </a:solidFill>
                <a:latin typeface="Courier New"/>
              </a:rPr>
              <a:t>str</a:t>
            </a:r>
            <a:r>
              <a:rPr sz="1800" dirty="0">
                <a:solidFill>
                  <a:srgbClr val="4070A0"/>
                </a:solidFill>
                <a:latin typeface="Courier New"/>
              </a:rPr>
              <a:t>'</a:t>
            </a:r>
            <a:r>
              <a:rPr sz="1800" dirty="0">
                <a:latin typeface="Courier New"/>
              </a:rPr>
              <a:t>, </a:t>
            </a:r>
            <a:r>
              <a:rPr sz="1800" dirty="0" err="1">
                <a:latin typeface="Courier New"/>
              </a:rPr>
              <a:t>usecols</a:t>
            </a:r>
            <a:r>
              <a:rPr sz="1800" dirty="0">
                <a:solidFill>
                  <a:srgbClr val="666666"/>
                </a:solidFill>
                <a:latin typeface="Courier New"/>
              </a:rPr>
              <a:t>=</a:t>
            </a:r>
            <a:r>
              <a:rPr sz="1800" dirty="0">
                <a:solidFill>
                  <a:srgbClr val="40A070"/>
                </a:solidFill>
                <a:latin typeface="Courier New"/>
              </a:rPr>
              <a:t>4</a:t>
            </a:r>
            <a:r>
              <a:rPr sz="1800" dirty="0">
                <a:latin typeface="Courier New"/>
              </a:rPr>
              <a:t>)</a:t>
            </a:r>
            <a:r>
              <a:rPr dirty="0"/>
              <a:t/>
            </a:r>
            <a:br>
              <a:rPr dirty="0"/>
            </a:br>
            <a:r>
              <a:rPr sz="1800" dirty="0" err="1">
                <a:latin typeface="Courier New"/>
              </a:rPr>
              <a:t>species_small</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np.sort</a:t>
            </a:r>
            <a:r>
              <a:rPr sz="1800" dirty="0">
                <a:latin typeface="Courier New"/>
              </a:rPr>
              <a:t>(</a:t>
            </a:r>
            <a:r>
              <a:rPr sz="1800" dirty="0" err="1">
                <a:latin typeface="Courier New"/>
              </a:rPr>
              <a:t>np.random.choice</a:t>
            </a:r>
            <a:r>
              <a:rPr sz="1800" dirty="0">
                <a:latin typeface="Courier New"/>
              </a:rPr>
              <a:t>(species, size</a:t>
            </a:r>
            <a:r>
              <a:rPr sz="1800" dirty="0">
                <a:solidFill>
                  <a:srgbClr val="666666"/>
                </a:solidFill>
                <a:latin typeface="Courier New"/>
              </a:rPr>
              <a:t>=</a:t>
            </a:r>
            <a:r>
              <a:rPr sz="1800" dirty="0">
                <a:solidFill>
                  <a:srgbClr val="40A070"/>
                </a:solidFill>
                <a:latin typeface="Courier New"/>
              </a:rPr>
              <a:t>20</a:t>
            </a:r>
            <a:r>
              <a:rPr sz="1800" dirty="0">
                <a:latin typeface="Courier New"/>
              </a:rPr>
              <a:t>))</a:t>
            </a:r>
            <a:r>
              <a:rPr dirty="0"/>
              <a:t/>
            </a:r>
            <a:br>
              <a:rPr dirty="0"/>
            </a:br>
            <a:r>
              <a:rPr sz="1800" dirty="0" err="1">
                <a:latin typeface="Courier New"/>
              </a:rPr>
              <a:t>species_small</a:t>
            </a:r>
            <a:r>
              <a:rPr dirty="0"/>
              <a:t/>
            </a:r>
            <a:br>
              <a:rPr dirty="0"/>
            </a:br>
            <a:r>
              <a:rPr sz="1800" i="1" dirty="0">
                <a:solidFill>
                  <a:srgbClr val="60A0B0"/>
                </a:solidFill>
                <a:latin typeface="Courier New"/>
              </a:rPr>
              <a:t># Solution:</a:t>
            </a:r>
            <a:r>
              <a:rPr dirty="0"/>
              <a:t/>
            </a:r>
            <a:br>
              <a:rPr dirty="0"/>
            </a:br>
            <a:r>
              <a:rPr sz="1800" dirty="0">
                <a:latin typeface="Courier New"/>
              </a:rPr>
              <a:t>output </a:t>
            </a:r>
            <a:r>
              <a:rPr sz="1800" dirty="0">
                <a:solidFill>
                  <a:srgbClr val="666666"/>
                </a:solidFill>
                <a:latin typeface="Courier New"/>
              </a:rPr>
              <a:t>=</a:t>
            </a:r>
            <a:r>
              <a:rPr sz="1800" dirty="0">
                <a:latin typeface="Courier New"/>
              </a:rPr>
              <a:t> [</a:t>
            </a:r>
            <a:r>
              <a:rPr sz="1800" dirty="0" err="1">
                <a:latin typeface="Courier New"/>
              </a:rPr>
              <a:t>np.argwhere</a:t>
            </a:r>
            <a:r>
              <a:rPr sz="1800" dirty="0">
                <a:latin typeface="Courier New"/>
              </a:rPr>
              <a:t>(</a:t>
            </a:r>
            <a:r>
              <a:rPr sz="1800" dirty="0" err="1">
                <a:latin typeface="Courier New"/>
              </a:rPr>
              <a:t>np.unique</a:t>
            </a:r>
            <a:r>
              <a:rPr sz="1800" dirty="0">
                <a:latin typeface="Courier New"/>
              </a:rPr>
              <a:t>(</a:t>
            </a:r>
            <a:r>
              <a:rPr sz="1800" dirty="0" err="1">
                <a:latin typeface="Courier New"/>
              </a:rPr>
              <a:t>species_small</a:t>
            </a:r>
            <a:r>
              <a:rPr sz="1800" dirty="0">
                <a:latin typeface="Courier New"/>
              </a:rPr>
              <a:t>) </a:t>
            </a:r>
            <a:r>
              <a:rPr sz="1800" dirty="0">
                <a:solidFill>
                  <a:srgbClr val="666666"/>
                </a:solidFill>
                <a:latin typeface="Courier New"/>
              </a:rPr>
              <a:t>==</a:t>
            </a:r>
            <a:r>
              <a:rPr sz="1800" dirty="0">
                <a:latin typeface="Courier New"/>
              </a:rPr>
              <a:t> s).</a:t>
            </a:r>
            <a:r>
              <a:rPr sz="1800" dirty="0" err="1">
                <a:latin typeface="Courier New"/>
              </a:rPr>
              <a:t>tolist</a:t>
            </a:r>
            <a:r>
              <a:rPr sz="1800" dirty="0">
                <a:latin typeface="Courier New"/>
              </a:rPr>
              <a:t>()[</a:t>
            </a:r>
            <a:r>
              <a:rPr sz="1800" dirty="0">
                <a:solidFill>
                  <a:srgbClr val="40A070"/>
                </a:solidFill>
                <a:latin typeface="Courier New"/>
              </a:rPr>
              <a:t>0</a:t>
            </a:r>
            <a:r>
              <a:rPr sz="1800" dirty="0">
                <a:latin typeface="Courier New"/>
              </a:rPr>
              <a:t>][</a:t>
            </a:r>
            <a:r>
              <a:rPr sz="1800" dirty="0">
                <a:solidFill>
                  <a:srgbClr val="40A070"/>
                </a:solidFill>
                <a:latin typeface="Courier New"/>
              </a:rPr>
              <a:t>0</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val</a:t>
            </a:r>
            <a:r>
              <a:rPr sz="1800" dirty="0">
                <a:latin typeface="Courier New"/>
              </a:rPr>
              <a:t> </a:t>
            </a:r>
            <a:r>
              <a:rPr sz="1800" b="1" dirty="0">
                <a:solidFill>
                  <a:srgbClr val="007020"/>
                </a:solidFill>
                <a:latin typeface="Courier New"/>
              </a:rPr>
              <a:t>in</a:t>
            </a:r>
            <a:r>
              <a:rPr sz="1800" dirty="0">
                <a:latin typeface="Courier New"/>
              </a:rPr>
              <a:t> </a:t>
            </a:r>
            <a:r>
              <a:rPr sz="1800" dirty="0" err="1">
                <a:latin typeface="Courier New"/>
              </a:rPr>
              <a:t>np.unique</a:t>
            </a:r>
            <a:r>
              <a:rPr sz="1800" dirty="0">
                <a:latin typeface="Courier New"/>
              </a:rPr>
              <a:t>(</a:t>
            </a:r>
            <a:r>
              <a:rPr sz="1800" dirty="0" err="1">
                <a:latin typeface="Courier New"/>
              </a:rPr>
              <a:t>species_small</a:t>
            </a:r>
            <a:r>
              <a:rPr sz="1800" dirty="0">
                <a:latin typeface="Courier New"/>
              </a:rPr>
              <a:t>) </a:t>
            </a:r>
            <a:r>
              <a:rPr sz="1800" b="1" dirty="0">
                <a:solidFill>
                  <a:srgbClr val="007020"/>
                </a:solidFill>
                <a:latin typeface="Courier New"/>
              </a:rPr>
              <a:t>for</a:t>
            </a:r>
            <a:r>
              <a:rPr sz="1800" dirty="0">
                <a:latin typeface="Courier New"/>
              </a:rPr>
              <a:t> s </a:t>
            </a:r>
            <a:r>
              <a:rPr sz="1800" b="1" dirty="0">
                <a:solidFill>
                  <a:srgbClr val="007020"/>
                </a:solidFill>
                <a:latin typeface="Courier New"/>
              </a:rPr>
              <a:t>in</a:t>
            </a:r>
            <a:r>
              <a:rPr sz="1800" dirty="0">
                <a:latin typeface="Courier New"/>
              </a:rPr>
              <a:t> </a:t>
            </a:r>
            <a:r>
              <a:rPr sz="1800" dirty="0" err="1">
                <a:latin typeface="Courier New"/>
              </a:rPr>
              <a:t>species_small</a:t>
            </a:r>
            <a:r>
              <a:rPr sz="1800" dirty="0">
                <a:latin typeface="Courier New"/>
              </a:rPr>
              <a:t>[</a:t>
            </a:r>
            <a:r>
              <a:rPr sz="1800" dirty="0" err="1">
                <a:latin typeface="Courier New"/>
              </a:rPr>
              <a:t>species_small</a:t>
            </a:r>
            <a:r>
              <a:rPr sz="1800" dirty="0">
                <a:solidFill>
                  <a:srgbClr val="666666"/>
                </a:solidFill>
                <a:latin typeface="Courier New"/>
              </a:rPr>
              <a:t>==</a:t>
            </a:r>
            <a:r>
              <a:rPr sz="1800" dirty="0" err="1">
                <a:latin typeface="Courier New"/>
              </a:rPr>
              <a:t>val</a:t>
            </a:r>
            <a:r>
              <a:rPr sz="1800" dirty="0">
                <a:latin typeface="Courier New"/>
              </a:rPr>
              <a:t>]]</a:t>
            </a:r>
            <a:r>
              <a:rPr dirty="0"/>
              <a:t/>
            </a:r>
            <a:br>
              <a:rPr dirty="0"/>
            </a:br>
            <a:r>
              <a:rPr sz="1800" i="1" dirty="0">
                <a:solidFill>
                  <a:srgbClr val="60A0B0"/>
                </a:solidFill>
                <a:latin typeface="Courier New"/>
              </a:rPr>
              <a:t># Solution: For Loop version</a:t>
            </a:r>
            <a:r>
              <a:rPr dirty="0"/>
              <a:t/>
            </a:r>
            <a:br>
              <a:rPr dirty="0"/>
            </a:br>
            <a:r>
              <a:rPr sz="1800" dirty="0">
                <a:latin typeface="Courier New"/>
              </a:rPr>
              <a:t>output </a:t>
            </a:r>
            <a:r>
              <a:rPr sz="1800" dirty="0">
                <a:solidFill>
                  <a:srgbClr val="666666"/>
                </a:solidFill>
                <a:latin typeface="Courier New"/>
              </a:rPr>
              <a:t>=</a:t>
            </a:r>
            <a:r>
              <a:rPr sz="1800" dirty="0">
                <a:latin typeface="Courier New"/>
              </a:rPr>
              <a:t> []</a:t>
            </a:r>
            <a:r>
              <a:rPr dirty="0"/>
              <a:t/>
            </a:r>
            <a:br>
              <a:rPr dirty="0"/>
            </a:br>
            <a:r>
              <a:rPr sz="1800" dirty="0" err="1">
                <a:latin typeface="Courier New"/>
              </a:rPr>
              <a:t>uniqs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np.unique</a:t>
            </a:r>
            <a:r>
              <a:rPr sz="1800" dirty="0">
                <a:latin typeface="Courier New"/>
              </a:rPr>
              <a:t>(</a:t>
            </a:r>
            <a:r>
              <a:rPr sz="1800" dirty="0" err="1">
                <a:latin typeface="Courier New"/>
              </a:rPr>
              <a:t>species_small</a:t>
            </a:r>
            <a:r>
              <a:rPr sz="1800" dirty="0">
                <a:latin typeface="Courier New"/>
              </a:rPr>
              <a:t>)</a:t>
            </a:r>
            <a:r>
              <a:rPr dirty="0"/>
              <a:t/>
            </a:r>
            <a:br>
              <a:rPr dirty="0"/>
            </a:br>
            <a:r>
              <a:rPr sz="1800" b="1" dirty="0">
                <a:solidFill>
                  <a:srgbClr val="007020"/>
                </a:solidFill>
                <a:latin typeface="Courier New"/>
              </a:rPr>
              <a:t>for</a:t>
            </a:r>
            <a:r>
              <a:rPr sz="1800" dirty="0">
                <a:latin typeface="Courier New"/>
              </a:rPr>
              <a:t> </a:t>
            </a:r>
            <a:r>
              <a:rPr sz="1800" dirty="0" err="1">
                <a:latin typeface="Courier New"/>
              </a:rPr>
              <a:t>val</a:t>
            </a:r>
            <a:r>
              <a:rPr sz="1800" dirty="0">
                <a:latin typeface="Courier New"/>
              </a:rPr>
              <a:t> </a:t>
            </a:r>
            <a:r>
              <a:rPr sz="1800" b="1" dirty="0">
                <a:solidFill>
                  <a:srgbClr val="007020"/>
                </a:solidFill>
                <a:latin typeface="Courier New"/>
              </a:rPr>
              <a:t>in</a:t>
            </a:r>
            <a:r>
              <a:rPr sz="1800" dirty="0">
                <a:latin typeface="Courier New"/>
              </a:rPr>
              <a:t> </a:t>
            </a:r>
            <a:r>
              <a:rPr sz="1800" dirty="0" err="1">
                <a:latin typeface="Courier New"/>
              </a:rPr>
              <a:t>uniqs</a:t>
            </a:r>
            <a:r>
              <a:rPr sz="1800" dirty="0">
                <a:latin typeface="Courier New"/>
              </a:rPr>
              <a:t>: </a:t>
            </a:r>
            <a:r>
              <a:rPr sz="1800" i="1" dirty="0">
                <a:solidFill>
                  <a:srgbClr val="60A0B0"/>
                </a:solidFill>
                <a:latin typeface="Courier New"/>
              </a:rPr>
              <a:t># </a:t>
            </a:r>
            <a:r>
              <a:rPr sz="1800" i="1" dirty="0" err="1">
                <a:solidFill>
                  <a:srgbClr val="60A0B0"/>
                </a:solidFill>
                <a:latin typeface="Courier New"/>
              </a:rPr>
              <a:t>uniq</a:t>
            </a:r>
            <a:r>
              <a:rPr sz="1800" i="1" dirty="0">
                <a:solidFill>
                  <a:srgbClr val="60A0B0"/>
                </a:solidFill>
                <a:latin typeface="Courier New"/>
              </a:rPr>
              <a:t> values in group</a:t>
            </a:r>
            <a:r>
              <a:rPr dirty="0"/>
              <a:t/>
            </a:r>
            <a:br>
              <a:rPr dirty="0"/>
            </a:br>
            <a:r>
              <a:rPr sz="1800" dirty="0">
                <a:latin typeface="Courier New"/>
              </a:rPr>
              <a:t>  </a:t>
            </a:r>
            <a:r>
              <a:rPr sz="1800" b="1" dirty="0">
                <a:solidFill>
                  <a:srgbClr val="007020"/>
                </a:solidFill>
                <a:latin typeface="Courier New"/>
              </a:rPr>
              <a:t>for</a:t>
            </a:r>
            <a:r>
              <a:rPr sz="1800" dirty="0">
                <a:latin typeface="Courier New"/>
              </a:rPr>
              <a:t> s </a:t>
            </a:r>
            <a:r>
              <a:rPr sz="1800" b="1" dirty="0">
                <a:solidFill>
                  <a:srgbClr val="007020"/>
                </a:solidFill>
                <a:latin typeface="Courier New"/>
              </a:rPr>
              <a:t>in</a:t>
            </a:r>
            <a:r>
              <a:rPr sz="1800" dirty="0">
                <a:latin typeface="Courier New"/>
              </a:rPr>
              <a:t> </a:t>
            </a:r>
            <a:r>
              <a:rPr sz="1800" dirty="0" err="1">
                <a:latin typeface="Courier New"/>
              </a:rPr>
              <a:t>species_small</a:t>
            </a:r>
            <a:r>
              <a:rPr sz="1800" dirty="0">
                <a:latin typeface="Courier New"/>
              </a:rPr>
              <a:t>[</a:t>
            </a:r>
            <a:r>
              <a:rPr sz="1800" dirty="0" err="1">
                <a:latin typeface="Courier New"/>
              </a:rPr>
              <a:t>species_small</a:t>
            </a:r>
            <a:r>
              <a:rPr sz="1800" dirty="0">
                <a:solidFill>
                  <a:srgbClr val="666666"/>
                </a:solidFill>
                <a:latin typeface="Courier New"/>
              </a:rPr>
              <a:t>==</a:t>
            </a:r>
            <a:r>
              <a:rPr sz="1800" dirty="0" err="1">
                <a:latin typeface="Courier New"/>
              </a:rPr>
              <a:t>val</a:t>
            </a:r>
            <a:r>
              <a:rPr sz="1800" dirty="0">
                <a:latin typeface="Courier New"/>
              </a:rPr>
              <a:t>]: </a:t>
            </a:r>
            <a:r>
              <a:rPr sz="1800" i="1" dirty="0">
                <a:solidFill>
                  <a:srgbClr val="60A0B0"/>
                </a:solidFill>
                <a:latin typeface="Courier New"/>
              </a:rPr>
              <a:t># each element in group</a:t>
            </a:r>
            <a:r>
              <a:rPr dirty="0"/>
              <a:t/>
            </a:r>
            <a:br>
              <a:rPr dirty="0"/>
            </a:br>
            <a:r>
              <a:rPr sz="1800" dirty="0">
                <a:latin typeface="Courier New"/>
              </a:rPr>
              <a:t>    </a:t>
            </a:r>
            <a:r>
              <a:rPr sz="1800" dirty="0" err="1">
                <a:latin typeface="Courier New"/>
              </a:rPr>
              <a:t>groupid</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np.argwhere</a:t>
            </a:r>
            <a:r>
              <a:rPr sz="1800" dirty="0">
                <a:latin typeface="Courier New"/>
              </a:rPr>
              <a:t>(</a:t>
            </a:r>
            <a:r>
              <a:rPr sz="1800" dirty="0" err="1">
                <a:latin typeface="Courier New"/>
              </a:rPr>
              <a:t>uniqs</a:t>
            </a:r>
            <a:r>
              <a:rPr sz="1800" dirty="0">
                <a:latin typeface="Courier New"/>
              </a:rPr>
              <a:t> </a:t>
            </a:r>
            <a:r>
              <a:rPr sz="1800" dirty="0">
                <a:solidFill>
                  <a:srgbClr val="666666"/>
                </a:solidFill>
                <a:latin typeface="Courier New"/>
              </a:rPr>
              <a:t>==</a:t>
            </a:r>
            <a:r>
              <a:rPr sz="1800" dirty="0">
                <a:latin typeface="Courier New"/>
              </a:rPr>
              <a:t> s).</a:t>
            </a:r>
            <a:r>
              <a:rPr sz="1800" dirty="0" err="1">
                <a:latin typeface="Courier New"/>
              </a:rPr>
              <a:t>tolist</a:t>
            </a:r>
            <a:r>
              <a:rPr sz="1800" dirty="0">
                <a:latin typeface="Courier New"/>
              </a:rPr>
              <a:t>()[</a:t>
            </a:r>
            <a:r>
              <a:rPr sz="1800" dirty="0">
                <a:solidFill>
                  <a:srgbClr val="40A070"/>
                </a:solidFill>
                <a:latin typeface="Courier New"/>
              </a:rPr>
              <a:t>0</a:t>
            </a:r>
            <a:r>
              <a:rPr sz="1800" dirty="0">
                <a:latin typeface="Courier New"/>
              </a:rPr>
              <a:t>][</a:t>
            </a:r>
            <a:r>
              <a:rPr sz="1800" dirty="0">
                <a:solidFill>
                  <a:srgbClr val="40A070"/>
                </a:solidFill>
                <a:latin typeface="Courier New"/>
              </a:rPr>
              <a:t>0</a:t>
            </a:r>
            <a:r>
              <a:rPr sz="1800" dirty="0">
                <a:latin typeface="Courier New"/>
              </a:rPr>
              <a:t>] </a:t>
            </a:r>
            <a:r>
              <a:rPr sz="1800" i="1" dirty="0">
                <a:solidFill>
                  <a:srgbClr val="60A0B0"/>
                </a:solidFill>
                <a:latin typeface="Courier New"/>
              </a:rPr>
              <a:t># </a:t>
            </a:r>
            <a:r>
              <a:rPr sz="1800" i="1" dirty="0" err="1">
                <a:solidFill>
                  <a:srgbClr val="60A0B0"/>
                </a:solidFill>
                <a:latin typeface="Courier New"/>
              </a:rPr>
              <a:t>groupid</a:t>
            </a:r>
            <a:r>
              <a:rPr dirty="0"/>
              <a:t/>
            </a:r>
            <a:br>
              <a:rPr dirty="0"/>
            </a:br>
            <a:r>
              <a:rPr sz="1800" dirty="0">
                <a:latin typeface="Courier New"/>
              </a:rPr>
              <a:t>    </a:t>
            </a:r>
            <a:r>
              <a:rPr sz="1800" dirty="0" err="1">
                <a:latin typeface="Courier New"/>
              </a:rPr>
              <a:t>output.append</a:t>
            </a:r>
            <a:r>
              <a:rPr sz="1800" dirty="0">
                <a:latin typeface="Courier New"/>
              </a:rPr>
              <a:t>(</a:t>
            </a:r>
            <a:r>
              <a:rPr sz="1800" dirty="0" err="1">
                <a:latin typeface="Courier New"/>
              </a:rPr>
              <a:t>groupid</a:t>
            </a:r>
            <a:r>
              <a:rPr sz="1800" dirty="0">
                <a:latin typeface="Courier New"/>
              </a:rPr>
              <a:t>)</a:t>
            </a:r>
            <a:r>
              <a:rPr dirty="0"/>
              <a:t/>
            </a:r>
            <a:br>
              <a:rPr dirty="0"/>
            </a:br>
            <a:r>
              <a:rPr sz="1800" dirty="0">
                <a:latin typeface="Courier New"/>
              </a:rPr>
              <a:t>    </a:t>
            </a:r>
            <a:r>
              <a:rPr dirty="0"/>
              <a:t/>
            </a:r>
            <a:br>
              <a:rPr dirty="0"/>
            </a:br>
            <a:r>
              <a:rPr sz="1800" dirty="0">
                <a:latin typeface="Courier New"/>
              </a:rPr>
              <a:t>print(output)</a:t>
            </a:r>
          </a:p>
          <a:p>
            <a:pPr marL="1270000" indent="0">
              <a:buNone/>
            </a:pPr>
            <a:r>
              <a:rPr sz="1800" dirty="0">
                <a:latin typeface="Courier New"/>
              </a:rPr>
              <a:t>## [0, 0, 0, 0, 1, 1, 1, 1, 1, 1, 2, 2, 2, 2, 2, 2, 2, 2, 2, 2]</a:t>
            </a:r>
          </a:p>
        </p:txBody>
      </p:sp>
    </p:spTree>
    <p:extLst>
      <p:ext uri="{BB962C8B-B14F-4D97-AF65-F5344CB8AC3E}">
        <p14:creationId xmlns:p14="http://schemas.microsoft.com/office/powerpoint/2010/main" val="2750566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Para acessar o ambiente Python de aprendizado</a:t>
            </a:r>
            <a:endParaRPr lang="pt-BR" dirty="0"/>
          </a:p>
        </p:txBody>
      </p:sp>
      <p:sp>
        <p:nvSpPr>
          <p:cNvPr id="5" name="Espaço Reservado para Conteúdo 4"/>
          <p:cNvSpPr>
            <a:spLocks noGrp="1"/>
          </p:cNvSpPr>
          <p:nvPr>
            <p:ph idx="1"/>
          </p:nvPr>
        </p:nvSpPr>
        <p:spPr/>
        <p:txBody>
          <a:bodyPr/>
          <a:lstStyle/>
          <a:p>
            <a:r>
              <a:rPr lang="pt-BR" dirty="0" smtClean="0"/>
              <a:t>Vá para </a:t>
            </a:r>
            <a:r>
              <a:rPr lang="pt-BR" dirty="0"/>
              <a:t>o link: </a:t>
            </a:r>
            <a:r>
              <a:rPr lang="pt-BR" dirty="0">
                <a:hlinkClick r:id="rId2"/>
              </a:rPr>
              <a:t>https://</a:t>
            </a:r>
            <a:r>
              <a:rPr lang="pt-BR" dirty="0" smtClean="0">
                <a:hlinkClick r:id="rId2"/>
              </a:rPr>
              <a:t>colab.research.google.com</a:t>
            </a:r>
            <a:endParaRPr lang="pt-BR" dirty="0" smtClean="0"/>
          </a:p>
          <a:p>
            <a:r>
              <a:rPr lang="pt-BR" dirty="0" smtClean="0"/>
              <a:t>Caso tenha uma conta no </a:t>
            </a:r>
            <a:r>
              <a:rPr lang="pt-BR" dirty="0" err="1" smtClean="0"/>
              <a:t>gmail</a:t>
            </a:r>
            <a:r>
              <a:rPr lang="pt-BR" dirty="0" smtClean="0"/>
              <a:t>, entre no ambiente </a:t>
            </a:r>
            <a:r>
              <a:rPr lang="pt-BR" dirty="0" err="1" smtClean="0"/>
              <a:t>Colab</a:t>
            </a:r>
            <a:r>
              <a:rPr lang="pt-BR" dirty="0" smtClean="0"/>
              <a:t> com seu usuário e senha do </a:t>
            </a:r>
            <a:r>
              <a:rPr lang="pt-BR" dirty="0" err="1" smtClean="0"/>
              <a:t>gmail</a:t>
            </a:r>
            <a:r>
              <a:rPr lang="pt-BR" dirty="0" smtClean="0"/>
              <a:t>. </a:t>
            </a:r>
          </a:p>
          <a:p>
            <a:r>
              <a:rPr lang="pt-BR" dirty="0" smtClean="0"/>
              <a:t>Caso não tenha, crie uma conta no </a:t>
            </a:r>
            <a:r>
              <a:rPr lang="pt-BR" dirty="0" err="1" smtClean="0"/>
              <a:t>gmail</a:t>
            </a:r>
            <a:r>
              <a:rPr lang="pt-BR" dirty="0" smtClean="0"/>
              <a:t> e acesse o ambiente </a:t>
            </a:r>
            <a:r>
              <a:rPr lang="pt-BR" dirty="0" err="1" smtClean="0"/>
              <a:t>Colab</a:t>
            </a:r>
            <a:r>
              <a:rPr lang="pt-BR" dirty="0" smtClean="0"/>
              <a:t> com a mesma.</a:t>
            </a:r>
          </a:p>
          <a:p>
            <a:r>
              <a:rPr lang="pt-BR" dirty="0" smtClean="0"/>
              <a:t>Na primeira tela aparecerá a opção de </a:t>
            </a:r>
            <a:r>
              <a:rPr lang="pt-BR" i="1" dirty="0" smtClean="0"/>
              <a:t>Upload </a:t>
            </a:r>
            <a:r>
              <a:rPr lang="pt-BR" dirty="0" smtClean="0"/>
              <a:t>de arquivo.</a:t>
            </a:r>
          </a:p>
          <a:p>
            <a:r>
              <a:rPr lang="pt-BR" dirty="0" smtClean="0"/>
              <a:t>Faça o upload do </a:t>
            </a:r>
            <a:r>
              <a:rPr lang="pt-BR" dirty="0" err="1" smtClean="0"/>
              <a:t>iPython</a:t>
            </a:r>
            <a:r>
              <a:rPr lang="pt-BR" dirty="0" smtClean="0"/>
              <a:t> Notebook (aula01.ipynb) em anexo e acompanhe os exercícios.</a:t>
            </a:r>
          </a:p>
          <a:p>
            <a:r>
              <a:rPr lang="pt-BR" dirty="0" smtClean="0"/>
              <a:t>Replique os mesmos inserindo células de comandos e executando-os com CTRL+ENTER</a:t>
            </a:r>
            <a:endParaRPr lang="pt-BR" dirty="0"/>
          </a:p>
        </p:txBody>
      </p:sp>
    </p:spTree>
    <p:extLst>
      <p:ext uri="{BB962C8B-B14F-4D97-AF65-F5344CB8AC3E}">
        <p14:creationId xmlns:p14="http://schemas.microsoft.com/office/powerpoint/2010/main" val="1384286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- 54</a:t>
            </a:r>
          </a:p>
        </p:txBody>
      </p:sp>
      <p:sp>
        <p:nvSpPr>
          <p:cNvPr id="3" name="Content Placeholder 2"/>
          <p:cNvSpPr>
            <a:spLocks noGrp="1"/>
          </p:cNvSpPr>
          <p:nvPr>
            <p:ph idx="1"/>
          </p:nvPr>
        </p:nvSpPr>
        <p:spPr/>
        <p:txBody>
          <a:bodyPr/>
          <a:lstStyle/>
          <a:p>
            <a:r>
              <a:rPr dirty="0"/>
              <a:t>Create the ranks for the given numeric array a .</a:t>
            </a:r>
          </a:p>
          <a:p>
            <a:pPr marL="1270000" indent="0">
              <a:buNone/>
            </a:pPr>
            <a:r>
              <a:rPr sz="1800" dirty="0" err="1">
                <a:latin typeface="Courier New"/>
              </a:rPr>
              <a:t>np.random.seed</a:t>
            </a:r>
            <a:r>
              <a:rPr sz="1800" dirty="0">
                <a:latin typeface="Courier New"/>
              </a:rPr>
              <a:t>(</a:t>
            </a:r>
            <a:r>
              <a:rPr sz="1800" dirty="0">
                <a:solidFill>
                  <a:srgbClr val="40A070"/>
                </a:solidFill>
                <a:latin typeface="Courier New"/>
              </a:rPr>
              <a:t>10</a:t>
            </a:r>
            <a:r>
              <a:rPr sz="1800" dirty="0">
                <a:latin typeface="Courier New"/>
              </a:rPr>
              <a:t>)</a:t>
            </a:r>
            <a:r>
              <a:rPr dirty="0"/>
              <a:t/>
            </a:r>
            <a:br>
              <a:rPr dirty="0"/>
            </a:br>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20</a:t>
            </a:r>
            <a:r>
              <a:rPr sz="1800" dirty="0">
                <a:latin typeface="Courier New"/>
              </a:rPr>
              <a:t>, size</a:t>
            </a:r>
            <a:r>
              <a:rPr sz="1800" dirty="0">
                <a:solidFill>
                  <a:srgbClr val="666666"/>
                </a:solidFill>
                <a:latin typeface="Courier New"/>
              </a:rPr>
              <a:t>=</a:t>
            </a:r>
            <a:r>
              <a:rPr sz="1800" dirty="0">
                <a:solidFill>
                  <a:srgbClr val="40A070"/>
                </a:solidFill>
                <a:latin typeface="Courier New"/>
              </a:rPr>
              <a:t>10</a:t>
            </a:r>
            <a:r>
              <a:rPr sz="1800" dirty="0">
                <a:latin typeface="Courier New"/>
              </a:rPr>
              <a:t>)</a:t>
            </a:r>
            <a:r>
              <a:rPr dirty="0"/>
              <a:t/>
            </a:r>
            <a:br>
              <a:rPr dirty="0"/>
            </a:br>
            <a:r>
              <a:rPr sz="1800" dirty="0">
                <a:latin typeface="Courier New"/>
              </a:rPr>
              <a:t>print(</a:t>
            </a:r>
            <a:r>
              <a:rPr sz="1800" dirty="0">
                <a:solidFill>
                  <a:srgbClr val="4070A0"/>
                </a:solidFill>
                <a:latin typeface="Courier New"/>
              </a:rPr>
              <a:t>'Array: '</a:t>
            </a:r>
            <a:r>
              <a:rPr sz="1800" dirty="0">
                <a:latin typeface="Courier New"/>
              </a:rPr>
              <a:t>, a)</a:t>
            </a:r>
            <a:r>
              <a:rPr dirty="0"/>
              <a:t/>
            </a:r>
            <a:br>
              <a:rPr dirty="0"/>
            </a:br>
            <a:r>
              <a:rPr sz="1800" i="1" dirty="0">
                <a:solidFill>
                  <a:srgbClr val="60A0B0"/>
                </a:solidFill>
                <a:latin typeface="Courier New"/>
              </a:rPr>
              <a:t># Solution</a:t>
            </a:r>
          </a:p>
          <a:p>
            <a:pPr marL="1270000" indent="0">
              <a:buNone/>
            </a:pPr>
            <a:r>
              <a:rPr sz="1800" dirty="0">
                <a:latin typeface="Courier New"/>
              </a:rPr>
              <a:t>## Array:  [ 9  4 15  0 17 16 17  8  9  0]</a:t>
            </a:r>
          </a:p>
          <a:p>
            <a:pPr marL="1270000" indent="0">
              <a:buNone/>
            </a:pPr>
            <a:r>
              <a:rPr sz="1800" dirty="0">
                <a:latin typeface="Courier New"/>
              </a:rPr>
              <a:t>print(</a:t>
            </a:r>
            <a:r>
              <a:rPr sz="1800" dirty="0" err="1">
                <a:latin typeface="Courier New"/>
              </a:rPr>
              <a:t>a.argsort</a:t>
            </a:r>
            <a:r>
              <a:rPr sz="1800" dirty="0">
                <a:latin typeface="Courier New"/>
              </a:rPr>
              <a:t>().</a:t>
            </a:r>
            <a:r>
              <a:rPr sz="1800" dirty="0" err="1">
                <a:latin typeface="Courier New"/>
              </a:rPr>
              <a:t>argsort</a:t>
            </a:r>
            <a:r>
              <a:rPr sz="1800" dirty="0">
                <a:latin typeface="Courier New"/>
              </a:rPr>
              <a:t>())</a:t>
            </a:r>
          </a:p>
          <a:p>
            <a:pPr marL="1270000" indent="0">
              <a:buNone/>
            </a:pPr>
            <a:r>
              <a:rPr sz="1800" dirty="0">
                <a:latin typeface="Courier New"/>
              </a:rPr>
              <a:t>## [4 2 6 0 8 7 9 3 5 1]</a:t>
            </a:r>
          </a:p>
          <a:p>
            <a:pPr marL="1270000" indent="0">
              <a:buNone/>
            </a:pPr>
            <a:r>
              <a:rPr sz="1800" dirty="0">
                <a:latin typeface="Courier New"/>
              </a:rPr>
              <a:t>print(</a:t>
            </a:r>
            <a:r>
              <a:rPr sz="1800" dirty="0">
                <a:solidFill>
                  <a:srgbClr val="4070A0"/>
                </a:solidFill>
                <a:latin typeface="Courier New"/>
              </a:rPr>
              <a:t>'Array: '</a:t>
            </a:r>
            <a:r>
              <a:rPr sz="1800" dirty="0">
                <a:latin typeface="Courier New"/>
              </a:rPr>
              <a:t>, a)</a:t>
            </a:r>
          </a:p>
          <a:p>
            <a:pPr marL="1270000" indent="0">
              <a:buNone/>
            </a:pPr>
            <a:r>
              <a:rPr sz="1800" dirty="0">
                <a:latin typeface="Courier New"/>
              </a:rPr>
              <a:t>## Array:  [ 9  4 15  0 17 16 17  8  9  0]</a:t>
            </a:r>
          </a:p>
        </p:txBody>
      </p:sp>
    </p:spTree>
    <p:extLst>
      <p:ext uri="{BB962C8B-B14F-4D97-AF65-F5344CB8AC3E}">
        <p14:creationId xmlns:p14="http://schemas.microsoft.com/office/powerpoint/2010/main" val="2551440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- 55</a:t>
            </a:r>
          </a:p>
        </p:txBody>
      </p:sp>
      <p:sp>
        <p:nvSpPr>
          <p:cNvPr id="3" name="Content Placeholder 2"/>
          <p:cNvSpPr>
            <a:spLocks noGrp="1"/>
          </p:cNvSpPr>
          <p:nvPr>
            <p:ph idx="1"/>
          </p:nvPr>
        </p:nvSpPr>
        <p:spPr/>
        <p:txBody>
          <a:bodyPr/>
          <a:lstStyle/>
          <a:p>
            <a:r>
              <a:rPr dirty="0"/>
              <a:t>Create a rank array of the same shape as a given numeric array a.</a:t>
            </a:r>
          </a:p>
          <a:p>
            <a:pPr marL="1270000" indent="0">
              <a:buNone/>
            </a:pPr>
            <a:r>
              <a:rPr sz="1800" i="1" dirty="0">
                <a:solidFill>
                  <a:srgbClr val="60A0B0"/>
                </a:solidFill>
                <a:latin typeface="Courier New"/>
              </a:rPr>
              <a:t># Input:</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a:t>
            </a:r>
            <a:r>
              <a:rPr sz="1800" dirty="0">
                <a:latin typeface="Courier New"/>
              </a:rPr>
              <a:t>)</a:t>
            </a:r>
            <a:r>
              <a:rPr dirty="0"/>
              <a:t/>
            </a:r>
            <a:br>
              <a:rPr dirty="0"/>
            </a:br>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20</a:t>
            </a:r>
            <a:r>
              <a:rPr sz="1800" dirty="0">
                <a:latin typeface="Courier New"/>
              </a:rPr>
              <a:t>, size</a:t>
            </a:r>
            <a:r>
              <a:rPr sz="1800" dirty="0">
                <a:solidFill>
                  <a:srgbClr val="666666"/>
                </a:solidFill>
                <a:latin typeface="Courier New"/>
              </a:rPr>
              <a:t>=</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5</a:t>
            </a:r>
            <a:r>
              <a:rPr sz="1800" dirty="0">
                <a:latin typeface="Courier New"/>
              </a:rPr>
              <a:t>])</a:t>
            </a:r>
            <a:r>
              <a:rPr dirty="0"/>
              <a:t/>
            </a:r>
            <a:br>
              <a:rPr dirty="0"/>
            </a:br>
            <a:r>
              <a:rPr sz="1800" dirty="0">
                <a:latin typeface="Courier New"/>
              </a:rPr>
              <a:t>print(a)</a:t>
            </a:r>
            <a:r>
              <a:rPr dirty="0"/>
              <a:t/>
            </a:r>
            <a:br>
              <a:rPr dirty="0"/>
            </a:br>
            <a:r>
              <a:rPr sz="1800" i="1" dirty="0">
                <a:solidFill>
                  <a:srgbClr val="60A0B0"/>
                </a:solidFill>
                <a:latin typeface="Courier New"/>
              </a:rPr>
              <a:t># Solution</a:t>
            </a:r>
          </a:p>
          <a:p>
            <a:pPr marL="1270000" indent="0">
              <a:buNone/>
            </a:pPr>
            <a:r>
              <a:rPr sz="1800" dirty="0">
                <a:latin typeface="Courier New"/>
              </a:rPr>
              <a:t>## [[ 9  4 15  0 17]
##  [16 17  8  9  0]]</a:t>
            </a:r>
          </a:p>
          <a:p>
            <a:pPr marL="1270000" indent="0">
              <a:buNone/>
            </a:pPr>
            <a:r>
              <a:rPr sz="1800" dirty="0">
                <a:latin typeface="Courier New"/>
              </a:rPr>
              <a:t>print(</a:t>
            </a:r>
            <a:r>
              <a:rPr sz="1800" dirty="0" err="1">
                <a:latin typeface="Courier New"/>
              </a:rPr>
              <a:t>a.ravel</a:t>
            </a:r>
            <a:r>
              <a:rPr sz="1800" dirty="0">
                <a:latin typeface="Courier New"/>
              </a:rPr>
              <a:t>().</a:t>
            </a:r>
            <a:r>
              <a:rPr sz="1800" dirty="0" err="1">
                <a:latin typeface="Courier New"/>
              </a:rPr>
              <a:t>argsort</a:t>
            </a:r>
            <a:r>
              <a:rPr sz="1800" dirty="0">
                <a:latin typeface="Courier New"/>
              </a:rPr>
              <a:t>().</a:t>
            </a:r>
            <a:r>
              <a:rPr sz="1800" dirty="0" err="1">
                <a:latin typeface="Courier New"/>
              </a:rPr>
              <a:t>argsort</a:t>
            </a:r>
            <a:r>
              <a:rPr sz="1800" dirty="0">
                <a:latin typeface="Courier New"/>
              </a:rPr>
              <a:t>().reshape(</a:t>
            </a:r>
            <a:r>
              <a:rPr sz="1800" dirty="0" err="1">
                <a:latin typeface="Courier New"/>
              </a:rPr>
              <a:t>a.shape</a:t>
            </a:r>
            <a:r>
              <a:rPr sz="1800" dirty="0">
                <a:latin typeface="Courier New"/>
              </a:rPr>
              <a:t>))</a:t>
            </a:r>
          </a:p>
          <a:p>
            <a:pPr marL="1270000" indent="0">
              <a:buNone/>
            </a:pPr>
            <a:r>
              <a:rPr sz="1800" dirty="0">
                <a:latin typeface="Courier New"/>
              </a:rPr>
              <a:t>## [[4 2 6 0 8]
##  [7 9 3 5 1]]</a:t>
            </a:r>
          </a:p>
        </p:txBody>
      </p:sp>
    </p:spTree>
    <p:extLst>
      <p:ext uri="{BB962C8B-B14F-4D97-AF65-F5344CB8AC3E}">
        <p14:creationId xmlns:p14="http://schemas.microsoft.com/office/powerpoint/2010/main" val="3416247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- 56</a:t>
            </a:r>
          </a:p>
        </p:txBody>
      </p:sp>
      <p:sp>
        <p:nvSpPr>
          <p:cNvPr id="3" name="Content Placeholder 2"/>
          <p:cNvSpPr>
            <a:spLocks noGrp="1"/>
          </p:cNvSpPr>
          <p:nvPr>
            <p:ph idx="1"/>
          </p:nvPr>
        </p:nvSpPr>
        <p:spPr/>
        <p:txBody>
          <a:bodyPr/>
          <a:lstStyle/>
          <a:p>
            <a:r>
              <a:rPr dirty="0"/>
              <a:t>Compute the maximum for each row in the given array</a:t>
            </a:r>
          </a:p>
          <a:p>
            <a:pPr marL="1270000" indent="0">
              <a:buNone/>
            </a:pP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a:t>
            </a:r>
            <a:r>
              <a:rPr sz="1800" dirty="0">
                <a:latin typeface="Courier New"/>
              </a:rPr>
              <a:t>, [</a:t>
            </a:r>
            <a:r>
              <a:rPr sz="1800" dirty="0">
                <a:solidFill>
                  <a:srgbClr val="40A070"/>
                </a:solidFill>
                <a:latin typeface="Courier New"/>
              </a:rPr>
              <a:t>5</a:t>
            </a:r>
            <a:r>
              <a:rPr sz="1800" dirty="0">
                <a:latin typeface="Courier New"/>
              </a:rPr>
              <a:t>,</a:t>
            </a:r>
            <a:r>
              <a:rPr sz="1800" dirty="0">
                <a:solidFill>
                  <a:srgbClr val="40A070"/>
                </a:solidFill>
                <a:latin typeface="Courier New"/>
              </a:rPr>
              <a:t>3</a:t>
            </a:r>
            <a:r>
              <a:rPr sz="1800" dirty="0">
                <a:latin typeface="Courier New"/>
              </a:rPr>
              <a:t>])</a:t>
            </a:r>
            <a:r>
              <a:rPr dirty="0"/>
              <a:t/>
            </a:r>
            <a:br>
              <a:rPr dirty="0"/>
            </a:br>
            <a:r>
              <a:rPr sz="1800" dirty="0">
                <a:latin typeface="Courier New"/>
              </a:rPr>
              <a:t>a</a:t>
            </a:r>
            <a:r>
              <a:rPr dirty="0"/>
              <a:t/>
            </a:r>
            <a:br>
              <a:rPr dirty="0"/>
            </a:br>
            <a:r>
              <a:rPr sz="1800" i="1" dirty="0">
                <a:solidFill>
                  <a:srgbClr val="60A0B0"/>
                </a:solidFill>
                <a:latin typeface="Courier New"/>
              </a:rPr>
              <a:t># Solution 1</a:t>
            </a:r>
            <a:r>
              <a:rPr dirty="0"/>
              <a:t/>
            </a:r>
            <a:br>
              <a:rPr dirty="0"/>
            </a:br>
            <a:r>
              <a:rPr sz="1800" dirty="0">
                <a:latin typeface="Courier New"/>
              </a:rPr>
              <a:t>print(</a:t>
            </a:r>
            <a:r>
              <a:rPr sz="1800" dirty="0" err="1">
                <a:latin typeface="Courier New"/>
              </a:rPr>
              <a:t>np.amax</a:t>
            </a:r>
            <a:r>
              <a:rPr sz="1800" dirty="0">
                <a:latin typeface="Courier New"/>
              </a:rPr>
              <a:t>(a,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 2</a:t>
            </a:r>
          </a:p>
          <a:p>
            <a:pPr marL="1270000" indent="0">
              <a:buNone/>
            </a:pPr>
            <a:r>
              <a:rPr sz="1800" dirty="0">
                <a:latin typeface="Courier New"/>
              </a:rPr>
              <a:t>## [9 8 6 3 9]</a:t>
            </a:r>
          </a:p>
          <a:p>
            <a:pPr marL="1270000" indent="0">
              <a:buNone/>
            </a:pPr>
            <a:r>
              <a:rPr sz="1800" dirty="0">
                <a:latin typeface="Courier New"/>
              </a:rPr>
              <a:t>print(</a:t>
            </a:r>
            <a:r>
              <a:rPr sz="1800" dirty="0" err="1">
                <a:latin typeface="Courier New"/>
              </a:rPr>
              <a:t>np.apply_along_axis</a:t>
            </a:r>
            <a:r>
              <a:rPr sz="1800" dirty="0">
                <a:latin typeface="Courier New"/>
              </a:rPr>
              <a:t>(</a:t>
            </a:r>
            <a:r>
              <a:rPr sz="1800" dirty="0" err="1">
                <a:latin typeface="Courier New"/>
              </a:rPr>
              <a:t>np.max</a:t>
            </a:r>
            <a:r>
              <a:rPr sz="1800" dirty="0">
                <a:latin typeface="Courier New"/>
              </a:rPr>
              <a:t>, </a:t>
            </a:r>
            <a:r>
              <a:rPr sz="1800" dirty="0" err="1">
                <a:latin typeface="Courier New"/>
              </a:rPr>
              <a:t>arr</a:t>
            </a:r>
            <a:r>
              <a:rPr sz="1800" dirty="0">
                <a:solidFill>
                  <a:srgbClr val="666666"/>
                </a:solidFill>
                <a:latin typeface="Courier New"/>
              </a:rPr>
              <a:t>=</a:t>
            </a:r>
            <a:r>
              <a:rPr sz="1800" dirty="0">
                <a:latin typeface="Courier New"/>
              </a:rPr>
              <a:t>a,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p>
          <a:p>
            <a:pPr marL="1270000" indent="0">
              <a:buNone/>
            </a:pPr>
            <a:r>
              <a:rPr sz="1800" dirty="0">
                <a:latin typeface="Courier New"/>
              </a:rPr>
              <a:t>## [9 8 6 3 9]</a:t>
            </a:r>
          </a:p>
        </p:txBody>
      </p:sp>
    </p:spTree>
    <p:extLst>
      <p:ext uri="{BB962C8B-B14F-4D97-AF65-F5344CB8AC3E}">
        <p14:creationId xmlns:p14="http://schemas.microsoft.com/office/powerpoint/2010/main" val="4190237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- 57</a:t>
            </a:r>
          </a:p>
        </p:txBody>
      </p:sp>
      <p:sp>
        <p:nvSpPr>
          <p:cNvPr id="3" name="Content Placeholder 2"/>
          <p:cNvSpPr>
            <a:spLocks noGrp="1"/>
          </p:cNvSpPr>
          <p:nvPr>
            <p:ph idx="1"/>
          </p:nvPr>
        </p:nvSpPr>
        <p:spPr/>
        <p:txBody>
          <a:bodyPr/>
          <a:lstStyle/>
          <a:p>
            <a:r>
              <a:rPr dirty="0"/>
              <a:t>Compute the min-by-max for each row for given 2d </a:t>
            </a:r>
            <a:r>
              <a:rPr dirty="0" err="1"/>
              <a:t>numpy</a:t>
            </a:r>
            <a:r>
              <a:rPr dirty="0"/>
              <a:t> array</a:t>
            </a:r>
          </a:p>
          <a:p>
            <a:pPr marL="1270000" indent="0">
              <a:buNone/>
            </a:pPr>
            <a:r>
              <a:rPr sz="1800" i="1" dirty="0">
                <a:solidFill>
                  <a:srgbClr val="60A0B0"/>
                </a:solidFill>
                <a:latin typeface="Courier New"/>
              </a:rPr>
              <a:t># Input</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a:t>
            </a:r>
            <a:r>
              <a:rPr sz="1800" dirty="0">
                <a:latin typeface="Courier New"/>
              </a:rPr>
              <a:t>, [</a:t>
            </a:r>
            <a:r>
              <a:rPr sz="1800" dirty="0">
                <a:solidFill>
                  <a:srgbClr val="40A070"/>
                </a:solidFill>
                <a:latin typeface="Courier New"/>
              </a:rPr>
              <a:t>5</a:t>
            </a:r>
            <a:r>
              <a:rPr sz="1800" dirty="0">
                <a:latin typeface="Courier New"/>
              </a:rPr>
              <a:t>,</a:t>
            </a:r>
            <a:r>
              <a:rPr sz="1800" dirty="0">
                <a:solidFill>
                  <a:srgbClr val="40A070"/>
                </a:solidFill>
                <a:latin typeface="Courier New"/>
              </a:rPr>
              <a:t>3</a:t>
            </a:r>
            <a:r>
              <a:rPr sz="1800" dirty="0">
                <a:latin typeface="Courier New"/>
              </a:rPr>
              <a:t>])</a:t>
            </a:r>
            <a:r>
              <a:rPr dirty="0"/>
              <a:t/>
            </a:r>
            <a:br>
              <a:rPr dirty="0"/>
            </a:br>
            <a:r>
              <a:rPr sz="1800" dirty="0">
                <a:latin typeface="Courier New"/>
              </a:rPr>
              <a:t>a</a:t>
            </a:r>
            <a:r>
              <a:rPr dirty="0"/>
              <a:t/>
            </a:r>
            <a:br>
              <a:rPr dirty="0"/>
            </a:br>
            <a:r>
              <a:rPr sz="1800" i="1" dirty="0">
                <a:solidFill>
                  <a:srgbClr val="60A0B0"/>
                </a:solidFill>
                <a:latin typeface="Courier New"/>
              </a:rPr>
              <a:t># Solution</a:t>
            </a:r>
            <a:r>
              <a:rPr dirty="0"/>
              <a:t/>
            </a:r>
            <a:br>
              <a:rPr dirty="0"/>
            </a:br>
            <a:r>
              <a:rPr sz="1800" dirty="0">
                <a:latin typeface="Courier New"/>
              </a:rPr>
              <a:t>print(</a:t>
            </a:r>
            <a:r>
              <a:rPr sz="1800" dirty="0" err="1">
                <a:latin typeface="Courier New"/>
              </a:rPr>
              <a:t>np.apply_along_axis</a:t>
            </a:r>
            <a:r>
              <a:rPr sz="1800" dirty="0">
                <a:latin typeface="Courier New"/>
              </a:rPr>
              <a:t>(</a:t>
            </a:r>
            <a:r>
              <a:rPr sz="1800" b="1" dirty="0">
                <a:solidFill>
                  <a:srgbClr val="007020"/>
                </a:solidFill>
                <a:latin typeface="Courier New"/>
              </a:rPr>
              <a:t>lambda</a:t>
            </a:r>
            <a:r>
              <a:rPr sz="1800" dirty="0">
                <a:latin typeface="Courier New"/>
              </a:rPr>
              <a:t> x: </a:t>
            </a:r>
            <a:r>
              <a:rPr sz="1800" dirty="0" err="1">
                <a:latin typeface="Courier New"/>
              </a:rPr>
              <a:t>np.min</a:t>
            </a:r>
            <a:r>
              <a:rPr sz="1800" dirty="0">
                <a:latin typeface="Courier New"/>
              </a:rPr>
              <a:t>(x)</a:t>
            </a:r>
            <a:r>
              <a:rPr sz="1800" dirty="0">
                <a:solidFill>
                  <a:srgbClr val="666666"/>
                </a:solidFill>
                <a:latin typeface="Courier New"/>
              </a:rPr>
              <a:t>/</a:t>
            </a:r>
            <a:r>
              <a:rPr sz="1800" dirty="0" err="1">
                <a:latin typeface="Courier New"/>
              </a:rPr>
              <a:t>np.max</a:t>
            </a:r>
            <a:r>
              <a:rPr sz="1800" dirty="0">
                <a:latin typeface="Courier New"/>
              </a:rPr>
              <a:t>(x), </a:t>
            </a:r>
            <a:r>
              <a:rPr sz="1800" dirty="0" err="1">
                <a:latin typeface="Courier New"/>
              </a:rPr>
              <a:t>arr</a:t>
            </a:r>
            <a:r>
              <a:rPr sz="1800" dirty="0">
                <a:solidFill>
                  <a:srgbClr val="666666"/>
                </a:solidFill>
                <a:latin typeface="Courier New"/>
              </a:rPr>
              <a:t>=</a:t>
            </a:r>
            <a:r>
              <a:rPr sz="1800" dirty="0">
                <a:latin typeface="Courier New"/>
              </a:rPr>
              <a:t>a,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p>
          <a:p>
            <a:pPr marL="1270000" indent="0">
              <a:buNone/>
            </a:pPr>
            <a:r>
              <a:rPr sz="1800" dirty="0">
                <a:latin typeface="Courier New"/>
              </a:rPr>
              <a:t>## [0.44 0.12 0.5  1.   0.11]</a:t>
            </a:r>
          </a:p>
        </p:txBody>
      </p:sp>
    </p:spTree>
    <p:extLst>
      <p:ext uri="{BB962C8B-B14F-4D97-AF65-F5344CB8AC3E}">
        <p14:creationId xmlns:p14="http://schemas.microsoft.com/office/powerpoint/2010/main" val="386107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- 58</a:t>
            </a:r>
          </a:p>
        </p:txBody>
      </p:sp>
      <p:sp>
        <p:nvSpPr>
          <p:cNvPr id="3" name="Content Placeholder 2"/>
          <p:cNvSpPr>
            <a:spLocks noGrp="1"/>
          </p:cNvSpPr>
          <p:nvPr>
            <p:ph idx="1"/>
          </p:nvPr>
        </p:nvSpPr>
        <p:spPr/>
        <p:txBody>
          <a:bodyPr>
            <a:normAutofit/>
          </a:bodyPr>
          <a:lstStyle/>
          <a:p>
            <a:r>
              <a:rPr dirty="0"/>
              <a:t>Find the duplicate entries (2nd occurrence onwards) in the given </a:t>
            </a:r>
            <a:r>
              <a:rPr dirty="0" err="1"/>
              <a:t>numpy</a:t>
            </a:r>
            <a:r>
              <a:rPr dirty="0"/>
              <a:t> array and mark them as True . First time occurrences should be False.</a:t>
            </a:r>
          </a:p>
          <a:p>
            <a:pPr marL="1270000" indent="0">
              <a:buNone/>
            </a:pPr>
            <a:r>
              <a:rPr sz="1800" i="1" dirty="0">
                <a:solidFill>
                  <a:srgbClr val="60A0B0"/>
                </a:solidFill>
                <a:latin typeface="Courier New"/>
              </a:rPr>
              <a:t># Input</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40A070"/>
                </a:solidFill>
                <a:latin typeface="Courier New"/>
              </a:rPr>
              <a:t>5</a:t>
            </a:r>
            <a:r>
              <a:rPr sz="1800" dirty="0">
                <a:latin typeface="Courier New"/>
              </a:rPr>
              <a:t>, </a:t>
            </a:r>
            <a:r>
              <a:rPr sz="1800" dirty="0">
                <a:solidFill>
                  <a:srgbClr val="40A070"/>
                </a:solidFill>
                <a:latin typeface="Courier New"/>
              </a:rPr>
              <a:t>10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i="1" dirty="0">
                <a:solidFill>
                  <a:srgbClr val="60A0B0"/>
                </a:solidFill>
                <a:latin typeface="Courier New"/>
              </a:rPr>
              <a:t># There is no direct function to do this as of 1.13.3</a:t>
            </a:r>
            <a:r>
              <a:rPr dirty="0"/>
              <a:t/>
            </a:r>
            <a:br>
              <a:rPr dirty="0"/>
            </a:br>
            <a:r>
              <a:rPr sz="1800" i="1" dirty="0">
                <a:solidFill>
                  <a:srgbClr val="60A0B0"/>
                </a:solidFill>
                <a:latin typeface="Courier New"/>
              </a:rPr>
              <a:t># Create an all True array</a:t>
            </a:r>
            <a:r>
              <a:rPr dirty="0"/>
              <a:t/>
            </a:r>
            <a:br>
              <a:rPr dirty="0"/>
            </a:br>
            <a:r>
              <a:rPr sz="1800" dirty="0">
                <a:latin typeface="Courier New"/>
              </a:rPr>
              <a:t>out </a:t>
            </a:r>
            <a:r>
              <a:rPr sz="1800" dirty="0">
                <a:solidFill>
                  <a:srgbClr val="666666"/>
                </a:solidFill>
                <a:latin typeface="Courier New"/>
              </a:rPr>
              <a:t>=</a:t>
            </a:r>
            <a:r>
              <a:rPr sz="1800" dirty="0">
                <a:latin typeface="Courier New"/>
              </a:rPr>
              <a:t> </a:t>
            </a:r>
            <a:r>
              <a:rPr sz="1800" dirty="0" err="1">
                <a:latin typeface="Courier New"/>
              </a:rPr>
              <a:t>np.full</a:t>
            </a:r>
            <a:r>
              <a:rPr sz="1800" dirty="0">
                <a:latin typeface="Courier New"/>
              </a:rPr>
              <a:t>(</a:t>
            </a:r>
            <a:r>
              <a:rPr sz="1800" dirty="0" err="1">
                <a:latin typeface="Courier New"/>
              </a:rPr>
              <a:t>a.shape</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19177C"/>
                </a:solidFill>
                <a:latin typeface="Courier New"/>
              </a:rPr>
              <a:t>True</a:t>
            </a:r>
            <a:r>
              <a:rPr sz="1800" dirty="0">
                <a:latin typeface="Courier New"/>
              </a:rPr>
              <a:t>)</a:t>
            </a:r>
            <a:r>
              <a:rPr dirty="0"/>
              <a:t/>
            </a:r>
            <a:br>
              <a:rPr dirty="0"/>
            </a:br>
            <a:r>
              <a:rPr sz="1800" i="1" dirty="0">
                <a:solidFill>
                  <a:srgbClr val="60A0B0"/>
                </a:solidFill>
                <a:latin typeface="Courier New"/>
              </a:rPr>
              <a:t># Find the index positions of unique elements</a:t>
            </a:r>
            <a:r>
              <a:rPr dirty="0"/>
              <a:t/>
            </a:r>
            <a:br>
              <a:rPr dirty="0"/>
            </a:br>
            <a:r>
              <a:rPr sz="1800" dirty="0" err="1">
                <a:latin typeface="Courier New"/>
              </a:rPr>
              <a:t>unique_positions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np.unique</a:t>
            </a:r>
            <a:r>
              <a:rPr sz="1800" dirty="0">
                <a:latin typeface="Courier New"/>
              </a:rPr>
              <a:t>(a, </a:t>
            </a:r>
            <a:r>
              <a:rPr sz="1800" dirty="0" err="1">
                <a:latin typeface="Courier New"/>
              </a:rPr>
              <a:t>return_index</a:t>
            </a:r>
            <a:r>
              <a:rPr sz="1800" dirty="0">
                <a:solidFill>
                  <a:srgbClr val="666666"/>
                </a:solidFill>
                <a:latin typeface="Courier New"/>
              </a:rPr>
              <a:t>=</a:t>
            </a:r>
            <a:r>
              <a:rPr sz="1800" dirty="0">
                <a:solidFill>
                  <a:srgbClr val="19177C"/>
                </a:solidFill>
                <a:latin typeface="Courier New"/>
              </a:rPr>
              <a:t>True</a:t>
            </a:r>
            <a:r>
              <a:rPr sz="1800" dirty="0">
                <a:latin typeface="Courier New"/>
              </a:rPr>
              <a:t>)[</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Mark those positions as False</a:t>
            </a:r>
            <a:r>
              <a:rPr dirty="0"/>
              <a:t/>
            </a:r>
            <a:br>
              <a:rPr dirty="0"/>
            </a:br>
            <a:r>
              <a:rPr sz="1800" dirty="0">
                <a:latin typeface="Courier New"/>
              </a:rPr>
              <a:t>out[</a:t>
            </a:r>
            <a:r>
              <a:rPr sz="1800" dirty="0" err="1">
                <a:latin typeface="Courier New"/>
              </a:rPr>
              <a:t>unique_positions</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19177C"/>
                </a:solidFill>
                <a:latin typeface="Courier New"/>
              </a:rPr>
              <a:t>False</a:t>
            </a:r>
            <a:r>
              <a:rPr dirty="0"/>
              <a:t/>
            </a:r>
            <a:br>
              <a:rPr dirty="0"/>
            </a:br>
            <a:r>
              <a:rPr sz="1800" dirty="0">
                <a:latin typeface="Courier New"/>
              </a:rPr>
              <a:t>print(out)</a:t>
            </a:r>
          </a:p>
          <a:p>
            <a:pPr marL="1270000" indent="0">
              <a:buNone/>
            </a:pPr>
            <a:r>
              <a:rPr sz="1800" dirty="0">
                <a:latin typeface="Courier New"/>
              </a:rPr>
              <a:t>## [False  True False  True False </a:t>
            </a:r>
            <a:r>
              <a:rPr sz="1800" dirty="0" err="1">
                <a:latin typeface="Courier New"/>
              </a:rPr>
              <a:t>False</a:t>
            </a:r>
            <a:r>
              <a:rPr sz="1800" dirty="0">
                <a:latin typeface="Courier New"/>
              </a:rPr>
              <a:t>  True  </a:t>
            </a:r>
            <a:r>
              <a:rPr sz="1800" dirty="0" err="1">
                <a:latin typeface="Courier New"/>
              </a:rPr>
              <a:t>True</a:t>
            </a:r>
            <a:r>
              <a:rPr sz="1800" dirty="0">
                <a:latin typeface="Courier New"/>
              </a:rPr>
              <a:t>  </a:t>
            </a:r>
            <a:r>
              <a:rPr sz="1800" dirty="0" err="1">
                <a:latin typeface="Courier New"/>
              </a:rPr>
              <a:t>True</a:t>
            </a:r>
            <a:r>
              <a:rPr sz="1800" dirty="0">
                <a:latin typeface="Courier New"/>
              </a:rPr>
              <a:t>  True]</a:t>
            </a:r>
          </a:p>
        </p:txBody>
      </p:sp>
    </p:spTree>
    <p:extLst>
      <p:ext uri="{BB962C8B-B14F-4D97-AF65-F5344CB8AC3E}">
        <p14:creationId xmlns:p14="http://schemas.microsoft.com/office/powerpoint/2010/main" val="2820440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- 59</a:t>
            </a:r>
          </a:p>
        </p:txBody>
      </p:sp>
      <p:sp>
        <p:nvSpPr>
          <p:cNvPr id="3" name="Content Placeholder 2"/>
          <p:cNvSpPr>
            <a:spLocks noGrp="1"/>
          </p:cNvSpPr>
          <p:nvPr>
            <p:ph idx="1"/>
          </p:nvPr>
        </p:nvSpPr>
        <p:spPr/>
        <p:txBody>
          <a:bodyPr>
            <a:normAutofit fontScale="92500" lnSpcReduction="20000"/>
          </a:bodyPr>
          <a:lstStyle/>
          <a:p>
            <a:r>
              <a:rPr dirty="0"/>
              <a:t>Find the mean of a numeric column grouped by a categorical column in a 2D </a:t>
            </a:r>
            <a:r>
              <a:rPr dirty="0" err="1"/>
              <a:t>numpy</a:t>
            </a:r>
            <a:r>
              <a:rPr dirty="0"/>
              <a:t> array</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'object'</a:t>
            </a:r>
            <a:r>
              <a:rPr sz="1800" dirty="0">
                <a:latin typeface="Courier New"/>
              </a:rPr>
              <a:t>)</a:t>
            </a:r>
            <a:r>
              <a:rPr dirty="0"/>
              <a:t/>
            </a:r>
            <a:br>
              <a:rPr dirty="0"/>
            </a:br>
            <a:r>
              <a:rPr sz="1800" dirty="0">
                <a:latin typeface="Courier New"/>
              </a:rPr>
              <a:t>names </a:t>
            </a:r>
            <a:r>
              <a:rPr sz="1800" dirty="0">
                <a:solidFill>
                  <a:srgbClr val="666666"/>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sepallength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sepalwidth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petallength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petalwidth</a:t>
            </a:r>
            <a:r>
              <a:rPr sz="1800" dirty="0">
                <a:solidFill>
                  <a:srgbClr val="4070A0"/>
                </a:solidFill>
                <a:latin typeface="Courier New"/>
              </a:rPr>
              <a:t>'</a:t>
            </a:r>
            <a:r>
              <a:rPr sz="1800" dirty="0">
                <a:latin typeface="Courier New"/>
              </a:rPr>
              <a:t>, </a:t>
            </a:r>
            <a:r>
              <a:rPr sz="1800" dirty="0">
                <a:solidFill>
                  <a:srgbClr val="4070A0"/>
                </a:solidFill>
                <a:latin typeface="Courier New"/>
              </a:rPr>
              <a:t>'species'</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i="1" dirty="0">
                <a:solidFill>
                  <a:srgbClr val="60A0B0"/>
                </a:solidFill>
                <a:latin typeface="Courier New"/>
              </a:rPr>
              <a:t># No direct way to implement this. Just a version of a workaround.</a:t>
            </a:r>
            <a:r>
              <a:rPr dirty="0"/>
              <a:t/>
            </a:r>
            <a:br>
              <a:rPr dirty="0"/>
            </a:br>
            <a:r>
              <a:rPr sz="1800" dirty="0" err="1">
                <a:latin typeface="Courier New"/>
              </a:rPr>
              <a:t>numeric_column</a:t>
            </a:r>
            <a:r>
              <a:rPr sz="1800" dirty="0">
                <a:latin typeface="Courier New"/>
              </a:rPr>
              <a:t> </a:t>
            </a:r>
            <a:r>
              <a:rPr sz="1800" dirty="0">
                <a:solidFill>
                  <a:srgbClr val="666666"/>
                </a:solidFill>
                <a:latin typeface="Courier New"/>
              </a:rPr>
              <a:t>=</a:t>
            </a:r>
            <a:r>
              <a:rPr sz="1800" dirty="0">
                <a:latin typeface="Courier New"/>
              </a:rPr>
              <a:t> iris[:, </a:t>
            </a:r>
            <a:r>
              <a:rPr sz="1800" dirty="0">
                <a:solidFill>
                  <a:srgbClr val="40A070"/>
                </a:solidFill>
                <a:latin typeface="Courier New"/>
              </a:rPr>
              <a:t>1</a:t>
            </a:r>
            <a:r>
              <a:rPr sz="1800" dirty="0">
                <a:latin typeface="Courier New"/>
              </a:rPr>
              <a:t>].</a:t>
            </a:r>
            <a:r>
              <a:rPr sz="1800" dirty="0" err="1">
                <a:latin typeface="Courier New"/>
              </a:rPr>
              <a:t>astype</a:t>
            </a:r>
            <a:r>
              <a:rPr sz="1800" dirty="0">
                <a:latin typeface="Courier New"/>
              </a:rPr>
              <a:t>(</a:t>
            </a:r>
            <a:r>
              <a:rPr sz="1800" dirty="0">
                <a:solidFill>
                  <a:srgbClr val="4070A0"/>
                </a:solidFill>
                <a:latin typeface="Courier New"/>
              </a:rPr>
              <a:t>'float'</a:t>
            </a:r>
            <a:r>
              <a:rPr sz="1800" dirty="0">
                <a:latin typeface="Courier New"/>
              </a:rPr>
              <a:t>) </a:t>
            </a:r>
            <a:r>
              <a:rPr sz="1800" i="1" dirty="0">
                <a:solidFill>
                  <a:srgbClr val="60A0B0"/>
                </a:solidFill>
                <a:latin typeface="Courier New"/>
              </a:rPr>
              <a:t># </a:t>
            </a:r>
            <a:r>
              <a:rPr sz="1800" i="1" dirty="0" err="1">
                <a:solidFill>
                  <a:srgbClr val="60A0B0"/>
                </a:solidFill>
                <a:latin typeface="Courier New"/>
              </a:rPr>
              <a:t>sepalwidth</a:t>
            </a:r>
            <a:r>
              <a:rPr dirty="0"/>
              <a:t/>
            </a:r>
            <a:br>
              <a:rPr dirty="0"/>
            </a:br>
            <a:r>
              <a:rPr sz="1800" dirty="0" err="1">
                <a:latin typeface="Courier New"/>
              </a:rPr>
              <a:t>grouping_column</a:t>
            </a:r>
            <a:r>
              <a:rPr sz="1800" dirty="0">
                <a:latin typeface="Courier New"/>
              </a:rPr>
              <a:t> </a:t>
            </a:r>
            <a:r>
              <a:rPr sz="1800" dirty="0">
                <a:solidFill>
                  <a:srgbClr val="666666"/>
                </a:solidFill>
                <a:latin typeface="Courier New"/>
              </a:rPr>
              <a:t>=</a:t>
            </a:r>
            <a:r>
              <a:rPr sz="1800" dirty="0">
                <a:latin typeface="Courier New"/>
              </a:rPr>
              <a:t> iris[:, </a:t>
            </a:r>
            <a:r>
              <a:rPr sz="1800" dirty="0">
                <a:solidFill>
                  <a:srgbClr val="40A070"/>
                </a:solidFill>
                <a:latin typeface="Courier New"/>
              </a:rPr>
              <a:t>4</a:t>
            </a:r>
            <a:r>
              <a:rPr sz="1800" dirty="0">
                <a:latin typeface="Courier New"/>
              </a:rPr>
              <a:t>] </a:t>
            </a:r>
            <a:r>
              <a:rPr sz="1800" i="1" dirty="0">
                <a:solidFill>
                  <a:srgbClr val="60A0B0"/>
                </a:solidFill>
                <a:latin typeface="Courier New"/>
              </a:rPr>
              <a:t># species</a:t>
            </a:r>
            <a:r>
              <a:rPr dirty="0"/>
              <a:t/>
            </a:r>
            <a:br>
              <a:rPr dirty="0"/>
            </a:br>
            <a:r>
              <a:rPr sz="1800" i="1" dirty="0">
                <a:solidFill>
                  <a:srgbClr val="60A0B0"/>
                </a:solidFill>
                <a:latin typeface="Courier New"/>
              </a:rPr>
              <a:t># List comprehension version</a:t>
            </a:r>
            <a:r>
              <a:rPr dirty="0"/>
              <a:t/>
            </a:r>
            <a:br>
              <a:rPr dirty="0"/>
            </a:br>
            <a:r>
              <a:rPr sz="1800" dirty="0">
                <a:latin typeface="Courier New"/>
              </a:rPr>
              <a:t>[[</a:t>
            </a:r>
            <a:r>
              <a:rPr sz="1800" dirty="0" err="1">
                <a:latin typeface="Courier New"/>
              </a:rPr>
              <a:t>group_val</a:t>
            </a:r>
            <a:r>
              <a:rPr sz="1800" dirty="0">
                <a:latin typeface="Courier New"/>
              </a:rPr>
              <a:t>, </a:t>
            </a:r>
            <a:r>
              <a:rPr sz="1800" dirty="0" err="1">
                <a:latin typeface="Courier New"/>
              </a:rPr>
              <a:t>numeric_column</a:t>
            </a:r>
            <a:r>
              <a:rPr sz="1800" dirty="0">
                <a:latin typeface="Courier New"/>
              </a:rPr>
              <a:t>[</a:t>
            </a:r>
            <a:r>
              <a:rPr sz="1800" dirty="0" err="1">
                <a:latin typeface="Courier New"/>
              </a:rPr>
              <a:t>grouping_column</a:t>
            </a:r>
            <a:r>
              <a:rPr sz="1800" dirty="0">
                <a:solidFill>
                  <a:srgbClr val="666666"/>
                </a:solidFill>
                <a:latin typeface="Courier New"/>
              </a:rPr>
              <a:t>==</a:t>
            </a:r>
            <a:r>
              <a:rPr sz="1800" dirty="0" err="1">
                <a:latin typeface="Courier New"/>
              </a:rPr>
              <a:t>group_val</a:t>
            </a:r>
            <a:r>
              <a:rPr sz="1800" dirty="0">
                <a:latin typeface="Courier New"/>
              </a:rPr>
              <a:t>].mean()] </a:t>
            </a:r>
            <a:r>
              <a:rPr sz="1800" b="1" dirty="0">
                <a:solidFill>
                  <a:srgbClr val="007020"/>
                </a:solidFill>
                <a:latin typeface="Courier New"/>
              </a:rPr>
              <a:t>for</a:t>
            </a:r>
            <a:r>
              <a:rPr sz="1800" dirty="0">
                <a:latin typeface="Courier New"/>
              </a:rPr>
              <a:t> </a:t>
            </a:r>
            <a:r>
              <a:rPr sz="1800" dirty="0" err="1">
                <a:latin typeface="Courier New"/>
              </a:rPr>
              <a:t>group_val</a:t>
            </a:r>
            <a:r>
              <a:rPr sz="1800" dirty="0">
                <a:latin typeface="Courier New"/>
              </a:rPr>
              <a:t> </a:t>
            </a:r>
            <a:r>
              <a:rPr sz="1800" b="1" dirty="0">
                <a:solidFill>
                  <a:srgbClr val="007020"/>
                </a:solidFill>
                <a:latin typeface="Courier New"/>
              </a:rPr>
              <a:t>in</a:t>
            </a:r>
            <a:r>
              <a:rPr sz="1800" dirty="0">
                <a:latin typeface="Courier New"/>
              </a:rPr>
              <a:t> </a:t>
            </a:r>
            <a:r>
              <a:rPr sz="1800" dirty="0" err="1">
                <a:latin typeface="Courier New"/>
              </a:rPr>
              <a:t>np.unique</a:t>
            </a:r>
            <a:r>
              <a:rPr sz="1800" dirty="0">
                <a:latin typeface="Courier New"/>
              </a:rPr>
              <a:t>(</a:t>
            </a:r>
            <a:r>
              <a:rPr sz="1800" dirty="0" err="1">
                <a:latin typeface="Courier New"/>
              </a:rPr>
              <a:t>grouping_column</a:t>
            </a:r>
            <a:r>
              <a:rPr sz="1800" dirty="0">
                <a:latin typeface="Courier New"/>
              </a:rPr>
              <a:t>)]</a:t>
            </a:r>
            <a:r>
              <a:rPr dirty="0"/>
              <a:t/>
            </a:r>
            <a:br>
              <a:rPr dirty="0"/>
            </a:br>
            <a:r>
              <a:rPr sz="1800" i="1" dirty="0">
                <a:solidFill>
                  <a:srgbClr val="60A0B0"/>
                </a:solidFill>
                <a:latin typeface="Courier New"/>
              </a:rPr>
              <a:t># For Loop version</a:t>
            </a:r>
            <a:r>
              <a:rPr dirty="0"/>
              <a:t/>
            </a:r>
            <a:br>
              <a:rPr dirty="0"/>
            </a:br>
            <a:r>
              <a:rPr sz="1800" dirty="0">
                <a:latin typeface="Courier New"/>
              </a:rPr>
              <a:t>output </a:t>
            </a:r>
            <a:r>
              <a:rPr sz="1800" dirty="0">
                <a:solidFill>
                  <a:srgbClr val="666666"/>
                </a:solidFill>
                <a:latin typeface="Courier New"/>
              </a:rPr>
              <a:t>=</a:t>
            </a:r>
            <a:r>
              <a:rPr sz="1800" dirty="0">
                <a:latin typeface="Courier New"/>
              </a:rPr>
              <a:t> []</a:t>
            </a:r>
            <a:r>
              <a:rPr dirty="0"/>
              <a:t/>
            </a:r>
            <a:br>
              <a:rPr dirty="0"/>
            </a:br>
            <a:r>
              <a:rPr sz="1800" b="1" dirty="0">
                <a:solidFill>
                  <a:srgbClr val="007020"/>
                </a:solidFill>
                <a:latin typeface="Courier New"/>
              </a:rPr>
              <a:t>for</a:t>
            </a:r>
            <a:r>
              <a:rPr sz="1800" dirty="0">
                <a:latin typeface="Courier New"/>
              </a:rPr>
              <a:t> </a:t>
            </a:r>
            <a:r>
              <a:rPr sz="1800" dirty="0" err="1">
                <a:latin typeface="Courier New"/>
              </a:rPr>
              <a:t>group_val</a:t>
            </a:r>
            <a:r>
              <a:rPr sz="1800" dirty="0">
                <a:latin typeface="Courier New"/>
              </a:rPr>
              <a:t> </a:t>
            </a:r>
            <a:r>
              <a:rPr sz="1800" b="1" dirty="0">
                <a:solidFill>
                  <a:srgbClr val="007020"/>
                </a:solidFill>
                <a:latin typeface="Courier New"/>
              </a:rPr>
              <a:t>in</a:t>
            </a:r>
            <a:r>
              <a:rPr sz="1800" dirty="0">
                <a:latin typeface="Courier New"/>
              </a:rPr>
              <a:t> </a:t>
            </a:r>
            <a:r>
              <a:rPr sz="1800" dirty="0" err="1">
                <a:latin typeface="Courier New"/>
              </a:rPr>
              <a:t>np.unique</a:t>
            </a:r>
            <a:r>
              <a:rPr sz="1800" dirty="0">
                <a:latin typeface="Courier New"/>
              </a:rPr>
              <a:t>(</a:t>
            </a:r>
            <a:r>
              <a:rPr sz="1800" dirty="0" err="1">
                <a:latin typeface="Courier New"/>
              </a:rPr>
              <a:t>grouping_column</a:t>
            </a:r>
            <a:r>
              <a:rPr sz="1800" dirty="0">
                <a:latin typeface="Courier New"/>
              </a:rPr>
              <a:t>):</a:t>
            </a:r>
            <a:r>
              <a:rPr dirty="0"/>
              <a:t/>
            </a:r>
            <a:br>
              <a:rPr dirty="0"/>
            </a:br>
            <a:r>
              <a:rPr sz="1800" dirty="0">
                <a:latin typeface="Courier New"/>
              </a:rPr>
              <a:t>  </a:t>
            </a:r>
            <a:r>
              <a:rPr sz="1800" dirty="0" err="1">
                <a:latin typeface="Courier New"/>
              </a:rPr>
              <a:t>output.append</a:t>
            </a:r>
            <a:r>
              <a:rPr sz="1800" dirty="0">
                <a:latin typeface="Courier New"/>
              </a:rPr>
              <a:t>([</a:t>
            </a:r>
            <a:r>
              <a:rPr sz="1800" dirty="0" err="1">
                <a:latin typeface="Courier New"/>
              </a:rPr>
              <a:t>group_val</a:t>
            </a:r>
            <a:r>
              <a:rPr sz="1800" dirty="0">
                <a:latin typeface="Courier New"/>
              </a:rPr>
              <a:t>, </a:t>
            </a:r>
            <a:r>
              <a:rPr sz="1800" dirty="0" err="1">
                <a:latin typeface="Courier New"/>
              </a:rPr>
              <a:t>numeric_column</a:t>
            </a:r>
            <a:r>
              <a:rPr sz="1800" dirty="0">
                <a:latin typeface="Courier New"/>
              </a:rPr>
              <a:t>[</a:t>
            </a:r>
            <a:r>
              <a:rPr sz="1800" dirty="0" err="1">
                <a:latin typeface="Courier New"/>
              </a:rPr>
              <a:t>grouping_column</a:t>
            </a:r>
            <a:r>
              <a:rPr sz="1800" dirty="0">
                <a:solidFill>
                  <a:srgbClr val="666666"/>
                </a:solidFill>
                <a:latin typeface="Courier New"/>
              </a:rPr>
              <a:t>==</a:t>
            </a:r>
            <a:r>
              <a:rPr sz="1800" dirty="0" err="1">
                <a:latin typeface="Courier New"/>
              </a:rPr>
              <a:t>group_val</a:t>
            </a:r>
            <a:r>
              <a:rPr sz="1800" dirty="0">
                <a:latin typeface="Courier New"/>
              </a:rPr>
              <a:t>].mean()])</a:t>
            </a:r>
            <a:r>
              <a:rPr dirty="0"/>
              <a:t/>
            </a:r>
            <a:br>
              <a:rPr dirty="0"/>
            </a:br>
            <a:r>
              <a:rPr sz="1800" dirty="0">
                <a:latin typeface="Courier New"/>
              </a:rPr>
              <a:t>print(output)</a:t>
            </a:r>
          </a:p>
          <a:p>
            <a:pPr marL="1270000" indent="0">
              <a:buNone/>
            </a:pPr>
            <a:r>
              <a:rPr sz="1800" dirty="0">
                <a:latin typeface="Courier New"/>
              </a:rPr>
              <a:t>## [[</a:t>
            </a:r>
            <a:r>
              <a:rPr sz="1800" dirty="0" err="1">
                <a:latin typeface="Courier New"/>
              </a:rPr>
              <a:t>b'Iris-setosa</a:t>
            </a:r>
            <a:r>
              <a:rPr sz="1800" dirty="0">
                <a:latin typeface="Courier New"/>
              </a:rPr>
              <a:t>', 3.418], [</a:t>
            </a:r>
            <a:r>
              <a:rPr sz="1800" dirty="0" err="1">
                <a:latin typeface="Courier New"/>
              </a:rPr>
              <a:t>b'Iris</a:t>
            </a:r>
            <a:r>
              <a:rPr sz="1800" dirty="0">
                <a:latin typeface="Courier New"/>
              </a:rPr>
              <a:t>-versicolor', 2.7700000000000005], [</a:t>
            </a:r>
            <a:r>
              <a:rPr sz="1800" dirty="0" err="1">
                <a:latin typeface="Courier New"/>
              </a:rPr>
              <a:t>b'Iris-virginica</a:t>
            </a:r>
            <a:r>
              <a:rPr sz="1800" dirty="0">
                <a:latin typeface="Courier New"/>
              </a:rPr>
              <a:t>', 2.974]]</a:t>
            </a:r>
          </a:p>
        </p:txBody>
      </p:sp>
    </p:spTree>
    <p:extLst>
      <p:ext uri="{BB962C8B-B14F-4D97-AF65-F5344CB8AC3E}">
        <p14:creationId xmlns:p14="http://schemas.microsoft.com/office/powerpoint/2010/main" val="3207762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- 60</a:t>
            </a:r>
          </a:p>
        </p:txBody>
      </p:sp>
      <p:sp>
        <p:nvSpPr>
          <p:cNvPr id="3" name="Content Placeholder 2"/>
          <p:cNvSpPr>
            <a:spLocks noGrp="1"/>
          </p:cNvSpPr>
          <p:nvPr>
            <p:ph idx="1"/>
          </p:nvPr>
        </p:nvSpPr>
        <p:spPr/>
        <p:txBody>
          <a:bodyPr>
            <a:normAutofit fontScale="92500" lnSpcReduction="10000"/>
          </a:bodyPr>
          <a:lstStyle/>
          <a:p>
            <a:r>
              <a:rPr dirty="0"/>
              <a:t>Import the image from the following URL and convert it to a </a:t>
            </a:r>
            <a:r>
              <a:rPr dirty="0" err="1"/>
              <a:t>numpy</a:t>
            </a:r>
            <a:r>
              <a:rPr dirty="0"/>
              <a:t> array. – URL = ‘</a:t>
            </a:r>
            <a:r>
              <a:rPr dirty="0">
                <a:hlinkClick r:id="rId2"/>
              </a:rPr>
              <a:t>https://upload.wikimedia.org/</a:t>
            </a:r>
            <a:r>
              <a:rPr dirty="0" err="1">
                <a:hlinkClick r:id="rId2"/>
              </a:rPr>
              <a:t>wikipedia</a:t>
            </a:r>
            <a:r>
              <a:rPr dirty="0">
                <a:hlinkClick r:id="rId2"/>
              </a:rPr>
              <a:t>/commons/8/8b/Denali_Mt_McKinley.jpg</a:t>
            </a:r>
            <a:r>
              <a:rPr dirty="0"/>
              <a:t>’</a:t>
            </a:r>
          </a:p>
          <a:p>
            <a:pPr marL="1270000" indent="0">
              <a:buNone/>
            </a:pPr>
            <a:r>
              <a:rPr sz="1800" dirty="0">
                <a:latin typeface="Courier New"/>
              </a:rPr>
              <a:t>from </a:t>
            </a:r>
            <a:r>
              <a:rPr sz="1800" dirty="0" err="1">
                <a:latin typeface="Courier New"/>
              </a:rPr>
              <a:t>io</a:t>
            </a:r>
            <a:r>
              <a:rPr sz="1800" dirty="0">
                <a:latin typeface="Courier New"/>
              </a:rPr>
              <a:t> import </a:t>
            </a:r>
            <a:r>
              <a:rPr sz="1800" dirty="0" err="1">
                <a:latin typeface="Courier New"/>
              </a:rPr>
              <a:t>BytesIO</a:t>
            </a:r>
            <a:r>
              <a:rPr dirty="0"/>
              <a:t/>
            </a:r>
            <a:br>
              <a:rPr dirty="0"/>
            </a:br>
            <a:r>
              <a:rPr sz="1800" dirty="0">
                <a:latin typeface="Courier New"/>
              </a:rPr>
              <a:t>from PIL import Image</a:t>
            </a:r>
            <a:r>
              <a:rPr dirty="0"/>
              <a:t/>
            </a:r>
            <a:br>
              <a:rPr dirty="0"/>
            </a:br>
            <a:r>
              <a:rPr sz="1800" dirty="0">
                <a:latin typeface="Courier New"/>
              </a:rPr>
              <a:t>import PIL, requests</a:t>
            </a:r>
            <a:r>
              <a:rPr dirty="0"/>
              <a:t/>
            </a:r>
            <a:br>
              <a:rPr dirty="0"/>
            </a:br>
            <a:r>
              <a:rPr sz="1800" i="1" dirty="0">
                <a:solidFill>
                  <a:srgbClr val="60A0B0"/>
                </a:solidFill>
                <a:latin typeface="Courier New"/>
              </a:rPr>
              <a:t># Import image from URL</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'https://upload.wikimedia.org/</a:t>
            </a:r>
            <a:r>
              <a:rPr sz="1800" dirty="0" err="1">
                <a:solidFill>
                  <a:srgbClr val="4070A0"/>
                </a:solidFill>
                <a:latin typeface="Courier New"/>
              </a:rPr>
              <a:t>wikipedia</a:t>
            </a:r>
            <a:r>
              <a:rPr sz="1800" dirty="0">
                <a:solidFill>
                  <a:srgbClr val="4070A0"/>
                </a:solidFill>
                <a:latin typeface="Courier New"/>
              </a:rPr>
              <a:t>/commons/8/8b/Denali_Mt_McKinley.jpg'</a:t>
            </a:r>
            <a:r>
              <a:rPr dirty="0"/>
              <a:t/>
            </a:r>
            <a:br>
              <a:rPr dirty="0"/>
            </a:br>
            <a:r>
              <a:rPr sz="1800" dirty="0">
                <a:latin typeface="Courier New"/>
              </a:rPr>
              <a:t>response </a:t>
            </a:r>
            <a:r>
              <a:rPr sz="1800" dirty="0">
                <a:solidFill>
                  <a:srgbClr val="666666"/>
                </a:solidFill>
                <a:latin typeface="Courier New"/>
              </a:rPr>
              <a:t>=</a:t>
            </a:r>
            <a:r>
              <a:rPr sz="1800" dirty="0">
                <a:latin typeface="Courier New"/>
              </a:rPr>
              <a:t> </a:t>
            </a:r>
            <a:r>
              <a:rPr sz="1800" dirty="0" err="1">
                <a:latin typeface="Courier New"/>
              </a:rPr>
              <a:t>requests.get</a:t>
            </a:r>
            <a:r>
              <a:rPr sz="1800" dirty="0">
                <a:latin typeface="Courier New"/>
              </a:rPr>
              <a:t>(URL)</a:t>
            </a:r>
            <a:r>
              <a:rPr dirty="0"/>
              <a:t/>
            </a:r>
            <a:br>
              <a:rPr dirty="0"/>
            </a:br>
            <a:r>
              <a:rPr sz="1800" i="1" dirty="0">
                <a:solidFill>
                  <a:srgbClr val="60A0B0"/>
                </a:solidFill>
                <a:latin typeface="Courier New"/>
              </a:rPr>
              <a:t># Read it as Image</a:t>
            </a:r>
            <a:r>
              <a:rPr dirty="0"/>
              <a:t/>
            </a:r>
            <a:br>
              <a:rPr dirty="0"/>
            </a:br>
            <a:r>
              <a:rPr sz="1800" dirty="0">
                <a:latin typeface="Courier New"/>
              </a:rPr>
              <a:t>I </a:t>
            </a:r>
            <a:r>
              <a:rPr sz="1800" dirty="0">
                <a:solidFill>
                  <a:srgbClr val="666666"/>
                </a:solidFill>
                <a:latin typeface="Courier New"/>
              </a:rPr>
              <a:t>=</a:t>
            </a:r>
            <a:r>
              <a:rPr sz="1800" dirty="0">
                <a:latin typeface="Courier New"/>
              </a:rPr>
              <a:t> </a:t>
            </a:r>
            <a:r>
              <a:rPr sz="1800" dirty="0" err="1">
                <a:latin typeface="Courier New"/>
              </a:rPr>
              <a:t>Image.open</a:t>
            </a:r>
            <a:r>
              <a:rPr sz="1800" dirty="0">
                <a:latin typeface="Courier New"/>
              </a:rPr>
              <a:t>(</a:t>
            </a:r>
            <a:r>
              <a:rPr sz="1800" dirty="0" err="1">
                <a:latin typeface="Courier New"/>
              </a:rPr>
              <a:t>BytesIO</a:t>
            </a:r>
            <a:r>
              <a:rPr sz="1800" dirty="0">
                <a:latin typeface="Courier New"/>
              </a:rPr>
              <a:t>(</a:t>
            </a:r>
            <a:r>
              <a:rPr sz="1800" dirty="0" err="1">
                <a:latin typeface="Courier New"/>
              </a:rPr>
              <a:t>response.content</a:t>
            </a:r>
            <a:r>
              <a:rPr sz="1800" dirty="0">
                <a:latin typeface="Courier New"/>
              </a:rPr>
              <a:t>))</a:t>
            </a:r>
            <a:r>
              <a:rPr dirty="0"/>
              <a:t/>
            </a:r>
            <a:br>
              <a:rPr dirty="0"/>
            </a:br>
            <a:r>
              <a:rPr sz="1800" i="1" dirty="0">
                <a:solidFill>
                  <a:srgbClr val="60A0B0"/>
                </a:solidFill>
                <a:latin typeface="Courier New"/>
              </a:rPr>
              <a:t># Optionally resize</a:t>
            </a:r>
            <a:r>
              <a:rPr dirty="0"/>
              <a:t/>
            </a:r>
            <a:br>
              <a:rPr dirty="0"/>
            </a:br>
            <a:r>
              <a:rPr sz="1800" dirty="0">
                <a:latin typeface="Courier New"/>
              </a:rPr>
              <a:t>I </a:t>
            </a:r>
            <a:r>
              <a:rPr sz="1800" dirty="0">
                <a:solidFill>
                  <a:srgbClr val="666666"/>
                </a:solidFill>
                <a:latin typeface="Courier New"/>
              </a:rPr>
              <a:t>=</a:t>
            </a:r>
            <a:r>
              <a:rPr sz="1800" dirty="0">
                <a:latin typeface="Courier New"/>
              </a:rPr>
              <a:t> </a:t>
            </a:r>
            <a:r>
              <a:rPr sz="1800" dirty="0" err="1">
                <a:latin typeface="Courier New"/>
              </a:rPr>
              <a:t>I.resize</a:t>
            </a:r>
            <a:r>
              <a:rPr sz="1800" dirty="0">
                <a:latin typeface="Courier New"/>
              </a:rPr>
              <a:t>([</a:t>
            </a:r>
            <a:r>
              <a:rPr sz="1800" dirty="0">
                <a:solidFill>
                  <a:srgbClr val="40A070"/>
                </a:solidFill>
                <a:latin typeface="Courier New"/>
              </a:rPr>
              <a:t>150</a:t>
            </a:r>
            <a:r>
              <a:rPr sz="1800" dirty="0">
                <a:latin typeface="Courier New"/>
              </a:rPr>
              <a:t>,</a:t>
            </a:r>
            <a:r>
              <a:rPr sz="1800" dirty="0">
                <a:solidFill>
                  <a:srgbClr val="40A070"/>
                </a:solidFill>
                <a:latin typeface="Courier New"/>
              </a:rPr>
              <a:t>150</a:t>
            </a:r>
            <a:r>
              <a:rPr sz="1800" dirty="0">
                <a:latin typeface="Courier New"/>
              </a:rPr>
              <a:t>])</a:t>
            </a:r>
            <a:r>
              <a:rPr dirty="0"/>
              <a:t/>
            </a:r>
            <a:br>
              <a:rPr dirty="0"/>
            </a:br>
            <a:r>
              <a:rPr sz="1800" i="1" dirty="0">
                <a:solidFill>
                  <a:srgbClr val="60A0B0"/>
                </a:solidFill>
                <a:latin typeface="Courier New"/>
              </a:rPr>
              <a:t># Convert to </a:t>
            </a:r>
            <a:r>
              <a:rPr sz="1800" i="1" dirty="0" err="1">
                <a:solidFill>
                  <a:srgbClr val="60A0B0"/>
                </a:solidFill>
                <a:latin typeface="Courier New"/>
              </a:rPr>
              <a:t>numpy</a:t>
            </a:r>
            <a:r>
              <a:rPr sz="1800" i="1" dirty="0">
                <a:solidFill>
                  <a:srgbClr val="60A0B0"/>
                </a:solidFill>
                <a:latin typeface="Courier New"/>
              </a:rPr>
              <a:t> array</a:t>
            </a:r>
            <a:r>
              <a:rPr dirty="0"/>
              <a:t/>
            </a:r>
            <a:br>
              <a:rPr dirty="0"/>
            </a:br>
            <a:r>
              <a:rPr sz="1800" dirty="0" err="1">
                <a:latin typeface="Courier New"/>
              </a:rPr>
              <a:t>arr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np.asarray</a:t>
            </a:r>
            <a:r>
              <a:rPr sz="1800" dirty="0">
                <a:latin typeface="Courier New"/>
              </a:rPr>
              <a:t>(I)</a:t>
            </a:r>
            <a:r>
              <a:rPr dirty="0"/>
              <a:t/>
            </a:r>
            <a:br>
              <a:rPr dirty="0"/>
            </a:br>
            <a:r>
              <a:rPr sz="1800" i="1" dirty="0">
                <a:solidFill>
                  <a:srgbClr val="60A0B0"/>
                </a:solidFill>
                <a:latin typeface="Courier New"/>
              </a:rPr>
              <a:t># </a:t>
            </a:r>
            <a:r>
              <a:rPr sz="1800" i="1" dirty="0" err="1">
                <a:solidFill>
                  <a:srgbClr val="60A0B0"/>
                </a:solidFill>
                <a:latin typeface="Courier New"/>
              </a:rPr>
              <a:t>Optionaly</a:t>
            </a:r>
            <a:r>
              <a:rPr sz="1800" i="1" dirty="0">
                <a:solidFill>
                  <a:srgbClr val="60A0B0"/>
                </a:solidFill>
                <a:latin typeface="Courier New"/>
              </a:rPr>
              <a:t> Convert it back to an image and show</a:t>
            </a:r>
            <a:r>
              <a:rPr dirty="0"/>
              <a:t/>
            </a:r>
            <a:br>
              <a:rPr dirty="0"/>
            </a:br>
            <a:r>
              <a:rPr sz="1800" dirty="0" err="1">
                <a:latin typeface="Courier New"/>
              </a:rPr>
              <a:t>im</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PIL.Image.fromarray</a:t>
            </a:r>
            <a:r>
              <a:rPr sz="1800" dirty="0">
                <a:latin typeface="Courier New"/>
              </a:rPr>
              <a:t>(np.uint8(</a:t>
            </a:r>
            <a:r>
              <a:rPr sz="1800" dirty="0" err="1">
                <a:latin typeface="Courier New"/>
              </a:rPr>
              <a:t>arr</a:t>
            </a:r>
            <a:r>
              <a:rPr sz="1800" dirty="0">
                <a:latin typeface="Courier New"/>
              </a:rPr>
              <a:t>))</a:t>
            </a:r>
            <a:r>
              <a:rPr dirty="0"/>
              <a:t/>
            </a:r>
            <a:br>
              <a:rPr dirty="0"/>
            </a:br>
            <a:r>
              <a:rPr sz="1800" i="1" dirty="0">
                <a:solidFill>
                  <a:srgbClr val="60A0B0"/>
                </a:solidFill>
                <a:latin typeface="Courier New"/>
              </a:rPr>
              <a:t>#</a:t>
            </a:r>
            <a:r>
              <a:rPr sz="1800" i="1" dirty="0" err="1">
                <a:solidFill>
                  <a:srgbClr val="60A0B0"/>
                </a:solidFill>
                <a:latin typeface="Courier New"/>
              </a:rPr>
              <a:t>Image.Image.show</a:t>
            </a:r>
            <a:r>
              <a:rPr sz="1800" i="1" dirty="0">
                <a:solidFill>
                  <a:srgbClr val="60A0B0"/>
                </a:solidFill>
                <a:latin typeface="Courier New"/>
              </a:rPr>
              <a:t>(</a:t>
            </a:r>
            <a:r>
              <a:rPr sz="1800" i="1" dirty="0" err="1">
                <a:solidFill>
                  <a:srgbClr val="60A0B0"/>
                </a:solidFill>
                <a:latin typeface="Courier New"/>
              </a:rPr>
              <a:t>im</a:t>
            </a:r>
            <a:r>
              <a:rPr sz="1800" i="1" dirty="0">
                <a:solidFill>
                  <a:srgbClr val="60A0B0"/>
                </a:solidFill>
                <a:latin typeface="Courier New"/>
              </a:rPr>
              <a:t>)</a:t>
            </a:r>
          </a:p>
        </p:txBody>
      </p:sp>
    </p:spTree>
    <p:extLst>
      <p:ext uri="{BB962C8B-B14F-4D97-AF65-F5344CB8AC3E}">
        <p14:creationId xmlns:p14="http://schemas.microsoft.com/office/powerpoint/2010/main" val="3657606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- 61</a:t>
            </a:r>
          </a:p>
        </p:txBody>
      </p:sp>
      <p:sp>
        <p:nvSpPr>
          <p:cNvPr id="3" name="Content Placeholder 2"/>
          <p:cNvSpPr>
            <a:spLocks noGrp="1"/>
          </p:cNvSpPr>
          <p:nvPr>
            <p:ph idx="1"/>
          </p:nvPr>
        </p:nvSpPr>
        <p:spPr/>
        <p:txBody>
          <a:bodyPr/>
          <a:lstStyle/>
          <a:p>
            <a:r>
              <a:rPr dirty="0"/>
              <a:t>Drop all nan values from a 1D </a:t>
            </a:r>
            <a:r>
              <a:rPr dirty="0" err="1"/>
              <a:t>numpy</a:t>
            </a:r>
            <a:r>
              <a:rPr dirty="0"/>
              <a:t> array</a:t>
            </a:r>
          </a:p>
          <a:p>
            <a:pPr marL="1270000" indent="0">
              <a:buNone/>
            </a:pPr>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3</a:t>
            </a:r>
            <a:r>
              <a:rPr sz="1800" dirty="0">
                <a:latin typeface="Courier New"/>
              </a:rPr>
              <a:t>,np.nan,</a:t>
            </a:r>
            <a:r>
              <a:rPr sz="1800" dirty="0">
                <a:solidFill>
                  <a:srgbClr val="40A070"/>
                </a:solidFill>
                <a:latin typeface="Courier New"/>
              </a:rPr>
              <a:t>5</a:t>
            </a:r>
            <a:r>
              <a:rPr sz="1800" dirty="0">
                <a:latin typeface="Courier New"/>
              </a:rPr>
              <a:t>,</a:t>
            </a:r>
            <a:r>
              <a:rPr sz="1800" dirty="0">
                <a:solidFill>
                  <a:srgbClr val="40A070"/>
                </a:solidFill>
                <a:latin typeface="Courier New"/>
              </a:rPr>
              <a:t>6</a:t>
            </a:r>
            <a:r>
              <a:rPr sz="1800" dirty="0">
                <a:latin typeface="Courier New"/>
              </a:rPr>
              <a:t>,</a:t>
            </a:r>
            <a:r>
              <a:rPr sz="1800" dirty="0">
                <a:solidFill>
                  <a:srgbClr val="40A070"/>
                </a:solidFill>
                <a:latin typeface="Courier New"/>
              </a:rPr>
              <a:t>7</a:t>
            </a:r>
            <a:r>
              <a:rPr sz="1800" dirty="0">
                <a:latin typeface="Courier New"/>
              </a:rPr>
              <a:t>,np.nan])</a:t>
            </a:r>
            <a:r>
              <a:rPr dirty="0"/>
              <a:t/>
            </a:r>
            <a:br>
              <a:rPr dirty="0"/>
            </a:br>
            <a:r>
              <a:rPr sz="1800" dirty="0">
                <a:latin typeface="Courier New"/>
              </a:rPr>
              <a:t>print(a[</a:t>
            </a:r>
            <a:r>
              <a:rPr sz="1800" dirty="0">
                <a:solidFill>
                  <a:srgbClr val="666666"/>
                </a:solidFill>
                <a:latin typeface="Courier New"/>
              </a:rPr>
              <a:t>~</a:t>
            </a:r>
            <a:r>
              <a:rPr sz="1800" dirty="0" err="1">
                <a:latin typeface="Courier New"/>
              </a:rPr>
              <a:t>np.isnan</a:t>
            </a:r>
            <a:r>
              <a:rPr sz="1800" dirty="0">
                <a:latin typeface="Courier New"/>
              </a:rPr>
              <a:t>(a)])</a:t>
            </a:r>
          </a:p>
          <a:p>
            <a:pPr marL="1270000" indent="0">
              <a:buNone/>
            </a:pPr>
            <a:r>
              <a:rPr sz="1800" dirty="0">
                <a:latin typeface="Courier New"/>
              </a:rPr>
              <a:t>## [1. 2. 3. 5. 6. 7.]</a:t>
            </a:r>
          </a:p>
        </p:txBody>
      </p:sp>
    </p:spTree>
    <p:extLst>
      <p:ext uri="{BB962C8B-B14F-4D97-AF65-F5344CB8AC3E}">
        <p14:creationId xmlns:p14="http://schemas.microsoft.com/office/powerpoint/2010/main" val="666821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- 62</a:t>
            </a:r>
          </a:p>
        </p:txBody>
      </p:sp>
      <p:sp>
        <p:nvSpPr>
          <p:cNvPr id="3" name="Content Placeholder 2"/>
          <p:cNvSpPr>
            <a:spLocks noGrp="1"/>
          </p:cNvSpPr>
          <p:nvPr>
            <p:ph idx="1"/>
          </p:nvPr>
        </p:nvSpPr>
        <p:spPr/>
        <p:txBody>
          <a:bodyPr/>
          <a:lstStyle/>
          <a:p>
            <a:r>
              <a:rPr dirty="0"/>
              <a:t>Compute the </a:t>
            </a:r>
            <a:r>
              <a:rPr dirty="0" err="1"/>
              <a:t>euclidean</a:t>
            </a:r>
            <a:r>
              <a:rPr dirty="0"/>
              <a:t> distance between two arrays a and b .</a:t>
            </a:r>
          </a:p>
          <a:p>
            <a:pPr marL="1270000" indent="0">
              <a:buNone/>
            </a:pPr>
            <a:r>
              <a:rPr sz="1800" i="1" dirty="0">
                <a:solidFill>
                  <a:srgbClr val="60A0B0"/>
                </a:solidFill>
                <a:latin typeface="Courier New"/>
              </a:rPr>
              <a:t># Input</a:t>
            </a:r>
            <a:r>
              <a:rPr dirty="0"/>
              <a:t/>
            </a:r>
            <a:br>
              <a:rPr dirty="0"/>
            </a:br>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3</a:t>
            </a:r>
            <a:r>
              <a:rPr sz="1800" dirty="0">
                <a:latin typeface="Courier New"/>
              </a:rPr>
              <a:t>,</a:t>
            </a:r>
            <a:r>
              <a:rPr sz="1800" dirty="0">
                <a:solidFill>
                  <a:srgbClr val="40A070"/>
                </a:solidFill>
                <a:latin typeface="Courier New"/>
              </a:rPr>
              <a:t>4</a:t>
            </a:r>
            <a:r>
              <a:rPr sz="1800" dirty="0">
                <a:latin typeface="Courier New"/>
              </a:rPr>
              <a:t>,</a:t>
            </a:r>
            <a:r>
              <a:rPr sz="1800" dirty="0">
                <a:solidFill>
                  <a:srgbClr val="40A070"/>
                </a:solidFill>
                <a:latin typeface="Courier New"/>
              </a:rPr>
              <a:t>5</a:t>
            </a:r>
            <a:r>
              <a:rPr sz="1800" dirty="0">
                <a:latin typeface="Courier New"/>
              </a:rPr>
              <a:t>])</a:t>
            </a:r>
            <a:r>
              <a:rPr dirty="0"/>
              <a:t/>
            </a:r>
            <a:br>
              <a:rPr dirty="0"/>
            </a:br>
            <a:r>
              <a:rPr sz="1800" dirty="0">
                <a:latin typeface="Courier New"/>
              </a:rPr>
              <a:t>b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a:solidFill>
                  <a:srgbClr val="40A070"/>
                </a:solidFill>
                <a:latin typeface="Courier New"/>
              </a:rPr>
              <a:t>4</a:t>
            </a:r>
            <a:r>
              <a:rPr sz="1800" dirty="0">
                <a:latin typeface="Courier New"/>
              </a:rPr>
              <a:t>,</a:t>
            </a:r>
            <a:r>
              <a:rPr sz="1800" dirty="0">
                <a:solidFill>
                  <a:srgbClr val="40A070"/>
                </a:solidFill>
                <a:latin typeface="Courier New"/>
              </a:rPr>
              <a:t>5</a:t>
            </a:r>
            <a:r>
              <a:rPr sz="1800" dirty="0">
                <a:latin typeface="Courier New"/>
              </a:rPr>
              <a:t>,</a:t>
            </a:r>
            <a:r>
              <a:rPr sz="1800" dirty="0">
                <a:solidFill>
                  <a:srgbClr val="40A070"/>
                </a:solidFill>
                <a:latin typeface="Courier New"/>
              </a:rPr>
              <a:t>6</a:t>
            </a:r>
            <a:r>
              <a:rPr sz="1800" dirty="0">
                <a:latin typeface="Courier New"/>
              </a:rPr>
              <a:t>,</a:t>
            </a:r>
            <a:r>
              <a:rPr sz="1800" dirty="0">
                <a:solidFill>
                  <a:srgbClr val="40A070"/>
                </a:solidFill>
                <a:latin typeface="Courier New"/>
              </a:rPr>
              <a:t>7</a:t>
            </a:r>
            <a:r>
              <a:rPr sz="1800" dirty="0">
                <a:latin typeface="Courier New"/>
              </a:rPr>
              <a:t>,</a:t>
            </a:r>
            <a:r>
              <a:rPr sz="1800" dirty="0">
                <a:solidFill>
                  <a:srgbClr val="40A070"/>
                </a:solidFill>
                <a:latin typeface="Courier New"/>
              </a:rPr>
              <a:t>8</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dist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np.linalg.norm</a:t>
            </a:r>
            <a:r>
              <a:rPr sz="1800" dirty="0">
                <a:latin typeface="Courier New"/>
              </a:rPr>
              <a:t>(a</a:t>
            </a:r>
            <a:r>
              <a:rPr sz="1800" dirty="0">
                <a:solidFill>
                  <a:srgbClr val="666666"/>
                </a:solidFill>
                <a:latin typeface="Courier New"/>
              </a:rPr>
              <a:t>-</a:t>
            </a:r>
            <a:r>
              <a:rPr sz="1800" dirty="0">
                <a:latin typeface="Courier New"/>
              </a:rPr>
              <a:t>b)</a:t>
            </a:r>
            <a:r>
              <a:rPr dirty="0"/>
              <a:t/>
            </a:r>
            <a:br>
              <a:rPr dirty="0"/>
            </a:br>
            <a:r>
              <a:rPr sz="1800" dirty="0">
                <a:latin typeface="Courier New"/>
              </a:rPr>
              <a:t>print(</a:t>
            </a:r>
            <a:r>
              <a:rPr sz="1800" dirty="0" err="1">
                <a:latin typeface="Courier New"/>
              </a:rPr>
              <a:t>dist</a:t>
            </a:r>
            <a:r>
              <a:rPr sz="1800" dirty="0">
                <a:latin typeface="Courier New"/>
              </a:rPr>
              <a:t>)</a:t>
            </a:r>
          </a:p>
          <a:p>
            <a:pPr marL="1270000" indent="0">
              <a:buNone/>
            </a:pPr>
            <a:r>
              <a:rPr sz="1800" dirty="0">
                <a:latin typeface="Courier New"/>
              </a:rPr>
              <a:t>## 6.708203932499369</a:t>
            </a:r>
          </a:p>
        </p:txBody>
      </p:sp>
    </p:spTree>
    <p:extLst>
      <p:ext uri="{BB962C8B-B14F-4D97-AF65-F5344CB8AC3E}">
        <p14:creationId xmlns:p14="http://schemas.microsoft.com/office/powerpoint/2010/main" val="3666789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- 63</a:t>
            </a:r>
          </a:p>
        </p:txBody>
      </p:sp>
      <p:sp>
        <p:nvSpPr>
          <p:cNvPr id="3" name="Content Placeholder 2"/>
          <p:cNvSpPr>
            <a:spLocks noGrp="1"/>
          </p:cNvSpPr>
          <p:nvPr>
            <p:ph idx="1"/>
          </p:nvPr>
        </p:nvSpPr>
        <p:spPr/>
        <p:txBody>
          <a:bodyPr/>
          <a:lstStyle/>
          <a:p>
            <a:r>
              <a:rPr dirty="0"/>
              <a:t>Find all the peaks in a 1D </a:t>
            </a:r>
            <a:r>
              <a:rPr dirty="0" err="1"/>
              <a:t>numpy</a:t>
            </a:r>
            <a:r>
              <a:rPr dirty="0"/>
              <a:t> array a . Peaks are points surrounded by smaller values on both sides.</a:t>
            </a:r>
          </a:p>
          <a:p>
            <a:pPr marL="1270000" indent="0">
              <a:buNone/>
            </a:pPr>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7</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40A070"/>
                </a:solidFill>
                <a:latin typeface="Courier New"/>
              </a:rPr>
              <a:t>2</a:t>
            </a:r>
            <a:r>
              <a:rPr sz="1800" dirty="0">
                <a:latin typeface="Courier New"/>
              </a:rPr>
              <a:t>, </a:t>
            </a:r>
            <a:r>
              <a:rPr sz="1800" dirty="0">
                <a:solidFill>
                  <a:srgbClr val="40A070"/>
                </a:solidFill>
                <a:latin typeface="Courier New"/>
              </a:rPr>
              <a:t>6</a:t>
            </a:r>
            <a:r>
              <a:rPr sz="1800" dirty="0">
                <a:latin typeface="Courier New"/>
              </a:rPr>
              <a:t>, </a:t>
            </a:r>
            <a:r>
              <a:rPr sz="1800" dirty="0">
                <a:solidFill>
                  <a:srgbClr val="40A070"/>
                </a:solidFill>
                <a:latin typeface="Courier New"/>
              </a:rPr>
              <a:t>0</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dirty="0" err="1">
                <a:latin typeface="Courier New"/>
              </a:rPr>
              <a:t>doublediff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np.diff</a:t>
            </a:r>
            <a:r>
              <a:rPr sz="1800" dirty="0">
                <a:latin typeface="Courier New"/>
              </a:rPr>
              <a:t>(</a:t>
            </a:r>
            <a:r>
              <a:rPr sz="1800" dirty="0" err="1">
                <a:latin typeface="Courier New"/>
              </a:rPr>
              <a:t>np.sign</a:t>
            </a:r>
            <a:r>
              <a:rPr sz="1800" dirty="0">
                <a:latin typeface="Courier New"/>
              </a:rPr>
              <a:t>(</a:t>
            </a:r>
            <a:r>
              <a:rPr sz="1800" dirty="0" err="1">
                <a:latin typeface="Courier New"/>
              </a:rPr>
              <a:t>np.diff</a:t>
            </a:r>
            <a:r>
              <a:rPr sz="1800" dirty="0">
                <a:latin typeface="Courier New"/>
              </a:rPr>
              <a:t>(a)))</a:t>
            </a:r>
            <a:r>
              <a:rPr dirty="0"/>
              <a:t/>
            </a:r>
            <a:br>
              <a:rPr dirty="0"/>
            </a:br>
            <a:r>
              <a:rPr sz="1800" dirty="0" err="1">
                <a:latin typeface="Courier New"/>
              </a:rPr>
              <a:t>peak_locations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np.where</a:t>
            </a:r>
            <a:r>
              <a:rPr sz="1800" dirty="0">
                <a:latin typeface="Courier New"/>
              </a:rPr>
              <a:t>(</a:t>
            </a:r>
            <a:r>
              <a:rPr sz="1800" dirty="0" err="1">
                <a:latin typeface="Courier New"/>
              </a:rPr>
              <a:t>doublediff</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-2</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1</a:t>
            </a:r>
            <a:r>
              <a:rPr dirty="0"/>
              <a:t/>
            </a:r>
            <a:br>
              <a:rPr dirty="0"/>
            </a:br>
            <a:r>
              <a:rPr sz="1800" dirty="0">
                <a:latin typeface="Courier New"/>
              </a:rPr>
              <a:t>print(</a:t>
            </a:r>
            <a:r>
              <a:rPr sz="1800" dirty="0" err="1">
                <a:latin typeface="Courier New"/>
              </a:rPr>
              <a:t>peak_locations</a:t>
            </a:r>
            <a:r>
              <a:rPr sz="1800" dirty="0">
                <a:latin typeface="Courier New"/>
              </a:rPr>
              <a:t>)</a:t>
            </a:r>
          </a:p>
          <a:p>
            <a:pPr marL="1270000" indent="0">
              <a:buNone/>
            </a:pPr>
            <a:r>
              <a:rPr sz="1800" dirty="0">
                <a:latin typeface="Courier New"/>
              </a:rPr>
              <a:t>## [2 5]</a:t>
            </a:r>
          </a:p>
        </p:txBody>
      </p:sp>
    </p:spTree>
    <p:extLst>
      <p:ext uri="{BB962C8B-B14F-4D97-AF65-F5344CB8AC3E}">
        <p14:creationId xmlns:p14="http://schemas.microsoft.com/office/powerpoint/2010/main" val="1402457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2209800" y="4191001"/>
            <a:ext cx="7772400" cy="858754"/>
          </a:xfrm>
        </p:spPr>
        <p:txBody>
          <a:bodyPr>
            <a:normAutofit/>
          </a:bodyPr>
          <a:lstStyle/>
          <a:p>
            <a:r>
              <a:rPr lang="pt-BR" dirty="0" err="1"/>
              <a:t>Algorithmic</a:t>
            </a:r>
            <a:r>
              <a:rPr lang="pt-BR" dirty="0"/>
              <a:t> </a:t>
            </a:r>
            <a:r>
              <a:rPr lang="pt-BR" dirty="0" smtClean="0"/>
              <a:t>Trading</a:t>
            </a:r>
            <a:endParaRPr lang="pt-BR" dirty="0"/>
          </a:p>
        </p:txBody>
      </p:sp>
      <p:sp>
        <p:nvSpPr>
          <p:cNvPr id="5" name="Subtítulo 4"/>
          <p:cNvSpPr>
            <a:spLocks noGrp="1"/>
          </p:cNvSpPr>
          <p:nvPr>
            <p:ph type="subTitle" idx="1"/>
          </p:nvPr>
        </p:nvSpPr>
        <p:spPr/>
        <p:txBody>
          <a:bodyPr/>
          <a:lstStyle/>
          <a:p>
            <a:r>
              <a:rPr lang="pt-BR" dirty="0" smtClean="0"/>
              <a:t>Portal </a:t>
            </a:r>
            <a:r>
              <a:rPr lang="pt-BR" dirty="0" err="1" smtClean="0"/>
              <a:t>Stratsphera</a:t>
            </a:r>
            <a:endParaRPr lang="pt-BR" dirty="0"/>
          </a:p>
        </p:txBody>
      </p:sp>
    </p:spTree>
    <p:extLst>
      <p:ext uri="{BB962C8B-B14F-4D97-AF65-F5344CB8AC3E}">
        <p14:creationId xmlns:p14="http://schemas.microsoft.com/office/powerpoint/2010/main" val="81075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- 64</a:t>
            </a:r>
          </a:p>
        </p:txBody>
      </p:sp>
      <p:sp>
        <p:nvSpPr>
          <p:cNvPr id="3" name="Content Placeholder 2"/>
          <p:cNvSpPr>
            <a:spLocks noGrp="1"/>
          </p:cNvSpPr>
          <p:nvPr>
            <p:ph idx="1"/>
          </p:nvPr>
        </p:nvSpPr>
        <p:spPr/>
        <p:txBody>
          <a:bodyPr/>
          <a:lstStyle/>
          <a:p>
            <a:r>
              <a:rPr dirty="0"/>
              <a:t>Subtract the 1d array b_1d from the 2d array a_2d , such that each item of b_1d subtracts from respective row of a_2d .</a:t>
            </a:r>
          </a:p>
          <a:p>
            <a:pPr marL="1270000" indent="0">
              <a:buNone/>
            </a:pPr>
            <a:r>
              <a:rPr sz="1800" i="1" dirty="0">
                <a:solidFill>
                  <a:srgbClr val="60A0B0"/>
                </a:solidFill>
                <a:latin typeface="Courier New"/>
              </a:rPr>
              <a:t># Input</a:t>
            </a:r>
            <a:r>
              <a:rPr dirty="0"/>
              <a:t/>
            </a:r>
            <a:br>
              <a:rPr dirty="0"/>
            </a:br>
            <a:r>
              <a:rPr sz="1800" dirty="0">
                <a:latin typeface="Courier New"/>
              </a:rPr>
              <a:t>a_2d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a:solidFill>
                  <a:srgbClr val="40A070"/>
                </a:solidFill>
                <a:latin typeface="Courier New"/>
              </a:rPr>
              <a:t>3</a:t>
            </a:r>
            <a:r>
              <a:rPr sz="1800" dirty="0">
                <a:latin typeface="Courier New"/>
              </a:rPr>
              <a:t>,</a:t>
            </a:r>
            <a:r>
              <a:rPr sz="1800" dirty="0">
                <a:solidFill>
                  <a:srgbClr val="40A070"/>
                </a:solidFill>
                <a:latin typeface="Courier New"/>
              </a:rPr>
              <a:t>3</a:t>
            </a:r>
            <a:r>
              <a:rPr sz="1800" dirty="0">
                <a:latin typeface="Courier New"/>
              </a:rPr>
              <a:t>,</a:t>
            </a:r>
            <a:r>
              <a:rPr sz="1800" dirty="0">
                <a:solidFill>
                  <a:srgbClr val="40A070"/>
                </a:solidFill>
                <a:latin typeface="Courier New"/>
              </a:rPr>
              <a:t>3</a:t>
            </a:r>
            <a:r>
              <a:rPr sz="1800" dirty="0">
                <a:latin typeface="Courier New"/>
              </a:rPr>
              <a:t>],[</a:t>
            </a:r>
            <a:r>
              <a:rPr sz="1800" dirty="0">
                <a:solidFill>
                  <a:srgbClr val="40A070"/>
                </a:solidFill>
                <a:latin typeface="Courier New"/>
              </a:rPr>
              <a:t>4</a:t>
            </a:r>
            <a:r>
              <a:rPr sz="1800" dirty="0">
                <a:latin typeface="Courier New"/>
              </a:rPr>
              <a:t>,</a:t>
            </a:r>
            <a:r>
              <a:rPr sz="1800" dirty="0">
                <a:solidFill>
                  <a:srgbClr val="40A070"/>
                </a:solidFill>
                <a:latin typeface="Courier New"/>
              </a:rPr>
              <a:t>4</a:t>
            </a:r>
            <a:r>
              <a:rPr sz="1800" dirty="0">
                <a:latin typeface="Courier New"/>
              </a:rPr>
              <a:t>,</a:t>
            </a:r>
            <a:r>
              <a:rPr sz="1800" dirty="0">
                <a:solidFill>
                  <a:srgbClr val="40A070"/>
                </a:solidFill>
                <a:latin typeface="Courier New"/>
              </a:rPr>
              <a:t>4</a:t>
            </a:r>
            <a:r>
              <a:rPr sz="1800" dirty="0">
                <a:latin typeface="Courier New"/>
              </a:rPr>
              <a:t>],[</a:t>
            </a:r>
            <a:r>
              <a:rPr sz="1800" dirty="0">
                <a:solidFill>
                  <a:srgbClr val="40A070"/>
                </a:solidFill>
                <a:latin typeface="Courier New"/>
              </a:rPr>
              <a:t>5</a:t>
            </a:r>
            <a:r>
              <a:rPr sz="1800" dirty="0">
                <a:latin typeface="Courier New"/>
              </a:rPr>
              <a:t>,</a:t>
            </a:r>
            <a:r>
              <a:rPr sz="1800" dirty="0">
                <a:solidFill>
                  <a:srgbClr val="40A070"/>
                </a:solidFill>
                <a:latin typeface="Courier New"/>
              </a:rPr>
              <a:t>5</a:t>
            </a:r>
            <a:r>
              <a:rPr sz="1800" dirty="0">
                <a:latin typeface="Courier New"/>
              </a:rPr>
              <a:t>,</a:t>
            </a:r>
            <a:r>
              <a:rPr sz="1800" dirty="0">
                <a:solidFill>
                  <a:srgbClr val="40A070"/>
                </a:solidFill>
                <a:latin typeface="Courier New"/>
              </a:rPr>
              <a:t>5</a:t>
            </a:r>
            <a:r>
              <a:rPr sz="1800" dirty="0">
                <a:latin typeface="Courier New"/>
              </a:rPr>
              <a:t>]])</a:t>
            </a:r>
            <a:r>
              <a:rPr dirty="0"/>
              <a:t/>
            </a:r>
            <a:br>
              <a:rPr dirty="0"/>
            </a:br>
            <a:r>
              <a:rPr sz="1800" dirty="0">
                <a:latin typeface="Courier New"/>
              </a:rPr>
              <a:t>b_1d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3</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print(a_2d </a:t>
            </a:r>
            <a:r>
              <a:rPr sz="1800" dirty="0">
                <a:solidFill>
                  <a:srgbClr val="666666"/>
                </a:solidFill>
                <a:latin typeface="Courier New"/>
              </a:rPr>
              <a:t>-</a:t>
            </a:r>
            <a:r>
              <a:rPr sz="1800" dirty="0">
                <a:latin typeface="Courier New"/>
              </a:rPr>
              <a:t> b_1d[:,</a:t>
            </a:r>
            <a:r>
              <a:rPr sz="1800" dirty="0">
                <a:solidFill>
                  <a:srgbClr val="19177C"/>
                </a:solidFill>
                <a:latin typeface="Courier New"/>
              </a:rPr>
              <a:t>None</a:t>
            </a:r>
            <a:r>
              <a:rPr sz="1800" dirty="0">
                <a:latin typeface="Courier New"/>
              </a:rPr>
              <a:t>])</a:t>
            </a:r>
          </a:p>
          <a:p>
            <a:pPr marL="1270000" indent="0">
              <a:buNone/>
            </a:pPr>
            <a:r>
              <a:rPr sz="1800" dirty="0">
                <a:latin typeface="Courier New"/>
              </a:rPr>
              <a:t>## [[2 2 2]
##  [2 2 2]
##  [2 2 2]]</a:t>
            </a:r>
          </a:p>
        </p:txBody>
      </p:sp>
    </p:spTree>
    <p:extLst>
      <p:ext uri="{BB962C8B-B14F-4D97-AF65-F5344CB8AC3E}">
        <p14:creationId xmlns:p14="http://schemas.microsoft.com/office/powerpoint/2010/main" val="1402090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- 65</a:t>
            </a:r>
          </a:p>
        </p:txBody>
      </p:sp>
      <p:sp>
        <p:nvSpPr>
          <p:cNvPr id="3" name="Content Placeholder 2"/>
          <p:cNvSpPr>
            <a:spLocks noGrp="1"/>
          </p:cNvSpPr>
          <p:nvPr>
            <p:ph idx="1"/>
          </p:nvPr>
        </p:nvSpPr>
        <p:spPr/>
        <p:txBody>
          <a:bodyPr/>
          <a:lstStyle/>
          <a:p>
            <a:r>
              <a:rPr dirty="0"/>
              <a:t>Find the index of 5th repetition of number 1 in x.</a:t>
            </a:r>
          </a:p>
          <a:p>
            <a:pPr marL="1270000" indent="0">
              <a:buNone/>
            </a:pPr>
            <a:r>
              <a:rPr sz="1800" dirty="0">
                <a:latin typeface="Courier New"/>
              </a:rPr>
              <a:t>x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2</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4</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40A070"/>
                </a:solidFill>
                <a:latin typeface="Courier New"/>
              </a:rPr>
              <a:t>2</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40A070"/>
                </a:solidFill>
                <a:latin typeface="Courier New"/>
              </a:rPr>
              <a:t>2</a:t>
            </a:r>
            <a:r>
              <a:rPr sz="1800" dirty="0">
                <a:latin typeface="Courier New"/>
              </a:rPr>
              <a:t>])</a:t>
            </a:r>
            <a:r>
              <a:rPr dirty="0"/>
              <a:t/>
            </a:r>
            <a:br>
              <a:rPr dirty="0"/>
            </a:br>
            <a:r>
              <a:rPr sz="1800" dirty="0">
                <a:latin typeface="Courier New"/>
              </a:rPr>
              <a:t>n </a:t>
            </a:r>
            <a:r>
              <a:rPr sz="1800" dirty="0">
                <a:solidFill>
                  <a:srgbClr val="666666"/>
                </a:solidFill>
                <a:latin typeface="Courier New"/>
              </a:rPr>
              <a:t>=</a:t>
            </a:r>
            <a:r>
              <a:rPr sz="1800" dirty="0">
                <a:latin typeface="Courier New"/>
              </a:rPr>
              <a:t> </a:t>
            </a:r>
            <a:r>
              <a:rPr sz="1800" dirty="0">
                <a:solidFill>
                  <a:srgbClr val="40A070"/>
                </a:solidFill>
                <a:latin typeface="Courier New"/>
              </a:rPr>
              <a:t>5</a:t>
            </a:r>
            <a:r>
              <a:rPr dirty="0"/>
              <a:t/>
            </a:r>
            <a:br>
              <a:rPr dirty="0"/>
            </a:br>
            <a:r>
              <a:rPr sz="1800" i="1" dirty="0">
                <a:solidFill>
                  <a:srgbClr val="60A0B0"/>
                </a:solidFill>
                <a:latin typeface="Courier New"/>
              </a:rPr>
              <a:t># Solution 1: List comprehension</a:t>
            </a:r>
            <a:r>
              <a:rPr dirty="0"/>
              <a:t/>
            </a:r>
            <a:br>
              <a:rPr dirty="0"/>
            </a:br>
            <a:r>
              <a:rPr sz="1800" dirty="0">
                <a:latin typeface="Courier New"/>
              </a:rPr>
              <a:t>[</a:t>
            </a:r>
            <a:r>
              <a:rPr sz="1800" dirty="0" err="1">
                <a:latin typeface="Courier New"/>
              </a:rPr>
              <a:t>i</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v </a:t>
            </a:r>
            <a:r>
              <a:rPr sz="1800" b="1" dirty="0">
                <a:solidFill>
                  <a:srgbClr val="007020"/>
                </a:solidFill>
                <a:latin typeface="Courier New"/>
              </a:rPr>
              <a:t>in</a:t>
            </a:r>
            <a:r>
              <a:rPr sz="1800" dirty="0">
                <a:latin typeface="Courier New"/>
              </a:rPr>
              <a:t> enumerate(x) </a:t>
            </a:r>
            <a:r>
              <a:rPr sz="1800" b="1" dirty="0">
                <a:solidFill>
                  <a:srgbClr val="007020"/>
                </a:solidFill>
                <a:latin typeface="Courier New"/>
              </a:rPr>
              <a:t>if</a:t>
            </a:r>
            <a:r>
              <a:rPr sz="1800" dirty="0">
                <a:latin typeface="Courier New"/>
              </a:rPr>
              <a:t> v </a:t>
            </a:r>
            <a:r>
              <a:rPr sz="1800" dirty="0">
                <a:solidFill>
                  <a:srgbClr val="666666"/>
                </a:solidFill>
                <a:latin typeface="Courier New"/>
              </a:rPr>
              <a:t>==</a:t>
            </a:r>
            <a:r>
              <a:rPr sz="1800" dirty="0">
                <a:latin typeface="Courier New"/>
              </a:rPr>
              <a:t> </a:t>
            </a:r>
            <a:r>
              <a:rPr sz="1800" dirty="0">
                <a:solidFill>
                  <a:srgbClr val="40A070"/>
                </a:solidFill>
                <a:latin typeface="Courier New"/>
              </a:rPr>
              <a:t>1</a:t>
            </a:r>
            <a:r>
              <a:rPr sz="1800" dirty="0">
                <a:latin typeface="Courier New"/>
              </a:rPr>
              <a:t>][n</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 2: </a:t>
            </a:r>
            <a:r>
              <a:rPr sz="1800" i="1" dirty="0" err="1">
                <a:solidFill>
                  <a:srgbClr val="60A0B0"/>
                </a:solidFill>
                <a:latin typeface="Courier New"/>
              </a:rPr>
              <a:t>Numpy</a:t>
            </a:r>
            <a:r>
              <a:rPr sz="1800" i="1" dirty="0">
                <a:solidFill>
                  <a:srgbClr val="60A0B0"/>
                </a:solidFill>
                <a:latin typeface="Courier New"/>
              </a:rPr>
              <a:t> version</a:t>
            </a:r>
            <a:r>
              <a:rPr dirty="0"/>
              <a:t/>
            </a:r>
            <a:br>
              <a:rPr dirty="0"/>
            </a:br>
            <a:r>
              <a:rPr sz="1800" dirty="0">
                <a:latin typeface="Courier New"/>
              </a:rPr>
              <a:t>print(</a:t>
            </a:r>
            <a:r>
              <a:rPr sz="1800" dirty="0" err="1">
                <a:latin typeface="Courier New"/>
              </a:rPr>
              <a:t>np.where</a:t>
            </a:r>
            <a:r>
              <a:rPr sz="1800" dirty="0">
                <a:latin typeface="Courier New"/>
              </a:rPr>
              <a:t>(x </a:t>
            </a:r>
            <a:r>
              <a:rPr sz="1800" dirty="0">
                <a:solidFill>
                  <a:srgbClr val="666666"/>
                </a:solidFill>
                <a:latin typeface="Courier New"/>
              </a:rPr>
              <a:t>==</a:t>
            </a:r>
            <a:r>
              <a:rPr sz="1800" dirty="0">
                <a:latin typeface="Courier New"/>
              </a:rPr>
              <a:t> </a:t>
            </a:r>
            <a:r>
              <a:rPr sz="1800" dirty="0">
                <a:solidFill>
                  <a:srgbClr val="40A070"/>
                </a:solidFill>
                <a:latin typeface="Courier New"/>
              </a:rPr>
              <a:t>1</a:t>
            </a:r>
            <a:r>
              <a:rPr sz="1800" dirty="0">
                <a:latin typeface="Courier New"/>
              </a:rPr>
              <a:t>)[</a:t>
            </a:r>
            <a:r>
              <a:rPr sz="1800" dirty="0">
                <a:solidFill>
                  <a:srgbClr val="40A070"/>
                </a:solidFill>
                <a:latin typeface="Courier New"/>
              </a:rPr>
              <a:t>0</a:t>
            </a:r>
            <a:r>
              <a:rPr sz="1800" dirty="0">
                <a:latin typeface="Courier New"/>
              </a:rPr>
              <a:t>][n</a:t>
            </a:r>
            <a:r>
              <a:rPr sz="1800" dirty="0">
                <a:solidFill>
                  <a:srgbClr val="40A070"/>
                </a:solidFill>
                <a:latin typeface="Courier New"/>
              </a:rPr>
              <a:t>-1</a:t>
            </a:r>
            <a:r>
              <a:rPr sz="1800" dirty="0">
                <a:latin typeface="Courier New"/>
              </a:rPr>
              <a:t>])</a:t>
            </a:r>
          </a:p>
          <a:p>
            <a:pPr marL="1270000" indent="0">
              <a:buNone/>
            </a:pPr>
            <a:r>
              <a:rPr sz="1800" dirty="0">
                <a:latin typeface="Courier New"/>
              </a:rPr>
              <a:t>## 8</a:t>
            </a:r>
          </a:p>
        </p:txBody>
      </p:sp>
    </p:spTree>
    <p:extLst>
      <p:ext uri="{BB962C8B-B14F-4D97-AF65-F5344CB8AC3E}">
        <p14:creationId xmlns:p14="http://schemas.microsoft.com/office/powerpoint/2010/main" val="84201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- 66</a:t>
            </a:r>
          </a:p>
        </p:txBody>
      </p:sp>
      <p:sp>
        <p:nvSpPr>
          <p:cNvPr id="3" name="Content Placeholder 2"/>
          <p:cNvSpPr>
            <a:spLocks noGrp="1"/>
          </p:cNvSpPr>
          <p:nvPr>
            <p:ph idx="1"/>
          </p:nvPr>
        </p:nvSpPr>
        <p:spPr/>
        <p:txBody>
          <a:bodyPr/>
          <a:lstStyle/>
          <a:p>
            <a:r>
              <a:rPr dirty="0"/>
              <a:t>Convert </a:t>
            </a:r>
            <a:r>
              <a:rPr dirty="0" err="1"/>
              <a:t>numpy’s</a:t>
            </a:r>
            <a:r>
              <a:rPr dirty="0"/>
              <a:t> datetime64 object to </a:t>
            </a:r>
            <a:r>
              <a:rPr dirty="0" err="1"/>
              <a:t>datetime’s</a:t>
            </a:r>
            <a:r>
              <a:rPr dirty="0"/>
              <a:t> </a:t>
            </a:r>
            <a:r>
              <a:rPr dirty="0" err="1"/>
              <a:t>datetime</a:t>
            </a:r>
            <a:r>
              <a:rPr dirty="0"/>
              <a:t> object</a:t>
            </a:r>
          </a:p>
          <a:p>
            <a:pPr marL="1270000" indent="0">
              <a:buNone/>
            </a:pPr>
            <a:r>
              <a:rPr sz="1800" i="1" dirty="0">
                <a:solidFill>
                  <a:srgbClr val="60A0B0"/>
                </a:solidFill>
                <a:latin typeface="Courier New"/>
              </a:rPr>
              <a:t># Input: a </a:t>
            </a:r>
            <a:r>
              <a:rPr sz="1800" i="1" dirty="0" err="1">
                <a:solidFill>
                  <a:srgbClr val="60A0B0"/>
                </a:solidFill>
                <a:latin typeface="Courier New"/>
              </a:rPr>
              <a:t>numpy</a:t>
            </a:r>
            <a:r>
              <a:rPr sz="1800" i="1" dirty="0">
                <a:solidFill>
                  <a:srgbClr val="60A0B0"/>
                </a:solidFill>
                <a:latin typeface="Courier New"/>
              </a:rPr>
              <a:t> datetime64 object</a:t>
            </a:r>
            <a:r>
              <a:rPr dirty="0"/>
              <a:t/>
            </a:r>
            <a:br>
              <a:rPr dirty="0"/>
            </a:br>
            <a:r>
              <a:rPr sz="1800" dirty="0">
                <a:latin typeface="Courier New"/>
              </a:rPr>
              <a:t>dt64 </a:t>
            </a:r>
            <a:r>
              <a:rPr sz="1800" dirty="0">
                <a:solidFill>
                  <a:srgbClr val="666666"/>
                </a:solidFill>
                <a:latin typeface="Courier New"/>
              </a:rPr>
              <a:t>=</a:t>
            </a:r>
            <a:r>
              <a:rPr sz="1800" dirty="0">
                <a:latin typeface="Courier New"/>
              </a:rPr>
              <a:t> np.datetime64(</a:t>
            </a:r>
            <a:r>
              <a:rPr sz="1800" dirty="0">
                <a:solidFill>
                  <a:srgbClr val="4070A0"/>
                </a:solidFill>
                <a:latin typeface="Courier New"/>
              </a:rPr>
              <a:t>'2018-02-25 22:10:10'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from </a:t>
            </a:r>
            <a:r>
              <a:rPr sz="1800" dirty="0" err="1">
                <a:latin typeface="Courier New"/>
              </a:rPr>
              <a:t>datetime</a:t>
            </a:r>
            <a:r>
              <a:rPr sz="1800" dirty="0">
                <a:latin typeface="Courier New"/>
              </a:rPr>
              <a:t> import </a:t>
            </a:r>
            <a:r>
              <a:rPr sz="1800" dirty="0" err="1">
                <a:latin typeface="Courier New"/>
              </a:rPr>
              <a:t>datetime</a:t>
            </a:r>
            <a:r>
              <a:rPr dirty="0"/>
              <a:t/>
            </a:r>
            <a:br>
              <a:rPr dirty="0"/>
            </a:br>
            <a:r>
              <a:rPr sz="1800" dirty="0">
                <a:latin typeface="Courier New"/>
              </a:rPr>
              <a:t>print(dt64.tolist())</a:t>
            </a:r>
            <a:r>
              <a:rPr dirty="0"/>
              <a:t/>
            </a:r>
            <a:br>
              <a:rPr dirty="0"/>
            </a:br>
            <a:r>
              <a:rPr sz="1800" i="1" dirty="0">
                <a:solidFill>
                  <a:srgbClr val="60A0B0"/>
                </a:solidFill>
                <a:latin typeface="Courier New"/>
              </a:rPr>
              <a:t># or</a:t>
            </a:r>
          </a:p>
          <a:p>
            <a:pPr marL="1270000" indent="0">
              <a:buNone/>
            </a:pPr>
            <a:r>
              <a:rPr sz="1800" dirty="0">
                <a:latin typeface="Courier New"/>
              </a:rPr>
              <a:t>## 2018-02-25 22:10:10</a:t>
            </a:r>
          </a:p>
          <a:p>
            <a:pPr marL="1270000" indent="0">
              <a:buNone/>
            </a:pPr>
            <a:r>
              <a:rPr sz="1800" dirty="0">
                <a:latin typeface="Courier New"/>
              </a:rPr>
              <a:t>print(dt64.astype(</a:t>
            </a:r>
            <a:r>
              <a:rPr sz="1800" dirty="0" err="1">
                <a:latin typeface="Courier New"/>
              </a:rPr>
              <a:t>datetime</a:t>
            </a:r>
            <a:r>
              <a:rPr sz="1800" dirty="0">
                <a:latin typeface="Courier New"/>
              </a:rPr>
              <a:t>))</a:t>
            </a:r>
          </a:p>
          <a:p>
            <a:pPr marL="1270000" indent="0">
              <a:buNone/>
            </a:pPr>
            <a:r>
              <a:rPr sz="1800" dirty="0">
                <a:latin typeface="Courier New"/>
              </a:rPr>
              <a:t>## 2018-02-25 22:10:10</a:t>
            </a:r>
          </a:p>
        </p:txBody>
      </p:sp>
    </p:spTree>
    <p:extLst>
      <p:ext uri="{BB962C8B-B14F-4D97-AF65-F5344CB8AC3E}">
        <p14:creationId xmlns:p14="http://schemas.microsoft.com/office/powerpoint/2010/main" val="1229730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- 67</a:t>
            </a:r>
          </a:p>
        </p:txBody>
      </p:sp>
      <p:sp>
        <p:nvSpPr>
          <p:cNvPr id="3" name="Content Placeholder 2"/>
          <p:cNvSpPr>
            <a:spLocks noGrp="1"/>
          </p:cNvSpPr>
          <p:nvPr>
            <p:ph idx="1"/>
          </p:nvPr>
        </p:nvSpPr>
        <p:spPr/>
        <p:txBody>
          <a:bodyPr>
            <a:normAutofit lnSpcReduction="10000"/>
          </a:bodyPr>
          <a:lstStyle/>
          <a:p>
            <a:r>
              <a:rPr dirty="0"/>
              <a:t>Compute the moving average of window size 3, for the given 1D array</a:t>
            </a:r>
          </a:p>
          <a:p>
            <a:pPr marL="1270000" indent="0">
              <a:buNone/>
            </a:pPr>
            <a:r>
              <a:rPr sz="1800" i="1" dirty="0">
                <a:solidFill>
                  <a:srgbClr val="60A0B0"/>
                </a:solidFill>
                <a:latin typeface="Courier New"/>
              </a:rPr>
              <a:t># Solution</a:t>
            </a:r>
            <a:r>
              <a:rPr dirty="0"/>
              <a:t/>
            </a:r>
            <a:br>
              <a:rPr dirty="0"/>
            </a:br>
            <a:r>
              <a:rPr sz="1800" i="1" dirty="0">
                <a:solidFill>
                  <a:srgbClr val="60A0B0"/>
                </a:solidFill>
                <a:latin typeface="Courier New"/>
              </a:rPr>
              <a:t># Source: https://stackoverflow.com/questions/14313510/how-to-calculate-moving-average-using-numpy</a:t>
            </a:r>
            <a:r>
              <a:rPr dirty="0"/>
              <a:t/>
            </a:r>
            <a:br>
              <a:rPr dirty="0"/>
            </a:br>
            <a:r>
              <a:rPr sz="1800" b="1" dirty="0" err="1">
                <a:solidFill>
                  <a:srgbClr val="007020"/>
                </a:solidFill>
                <a:latin typeface="Courier New"/>
              </a:rPr>
              <a:t>def</a:t>
            </a:r>
            <a:r>
              <a:rPr sz="1800" dirty="0">
                <a:latin typeface="Courier New"/>
              </a:rPr>
              <a:t> </a:t>
            </a:r>
            <a:r>
              <a:rPr sz="1800" dirty="0" err="1">
                <a:latin typeface="Courier New"/>
              </a:rPr>
              <a:t>moving_average</a:t>
            </a:r>
            <a:r>
              <a:rPr sz="1800" dirty="0">
                <a:latin typeface="Courier New"/>
              </a:rPr>
              <a:t>(a, n</a:t>
            </a:r>
            <a:r>
              <a:rPr sz="1800" dirty="0">
                <a:solidFill>
                  <a:srgbClr val="666666"/>
                </a:solidFill>
                <a:latin typeface="Courier New"/>
              </a:rPr>
              <a:t>=</a:t>
            </a:r>
            <a:r>
              <a:rPr sz="1800" dirty="0">
                <a:solidFill>
                  <a:srgbClr val="40A070"/>
                </a:solidFill>
                <a:latin typeface="Courier New"/>
              </a:rPr>
              <a:t>3</a:t>
            </a:r>
            <a:r>
              <a:rPr sz="1800" dirty="0">
                <a:latin typeface="Courier New"/>
              </a:rPr>
              <a:t>) :</a:t>
            </a:r>
            <a:r>
              <a:rPr dirty="0"/>
              <a:t/>
            </a:r>
            <a:br>
              <a:rPr dirty="0"/>
            </a:br>
            <a:r>
              <a:rPr sz="1800" dirty="0">
                <a:latin typeface="Courier New"/>
              </a:rPr>
              <a:t>  ret </a:t>
            </a:r>
            <a:r>
              <a:rPr sz="1800" dirty="0">
                <a:solidFill>
                  <a:srgbClr val="666666"/>
                </a:solidFill>
                <a:latin typeface="Courier New"/>
              </a:rPr>
              <a:t>=</a:t>
            </a:r>
            <a:r>
              <a:rPr sz="1800" dirty="0">
                <a:latin typeface="Courier New"/>
              </a:rPr>
              <a:t> </a:t>
            </a:r>
            <a:r>
              <a:rPr sz="1800" dirty="0" err="1">
                <a:latin typeface="Courier New"/>
              </a:rPr>
              <a:t>np.cumsum</a:t>
            </a:r>
            <a:r>
              <a:rPr sz="1800" dirty="0">
                <a:latin typeface="Courier New"/>
              </a:rPr>
              <a:t>(a, </a:t>
            </a:r>
            <a:r>
              <a:rPr sz="1800" dirty="0" err="1">
                <a:latin typeface="Courier New"/>
              </a:rPr>
              <a:t>dtype</a:t>
            </a:r>
            <a:r>
              <a:rPr sz="1800" dirty="0">
                <a:solidFill>
                  <a:srgbClr val="666666"/>
                </a:solidFill>
                <a:latin typeface="Courier New"/>
              </a:rPr>
              <a:t>=</a:t>
            </a:r>
            <a:r>
              <a:rPr sz="1800" dirty="0">
                <a:latin typeface="Courier New"/>
              </a:rPr>
              <a:t>float)</a:t>
            </a:r>
            <a:r>
              <a:rPr dirty="0"/>
              <a:t/>
            </a:r>
            <a:br>
              <a:rPr dirty="0"/>
            </a:br>
            <a:r>
              <a:rPr sz="1800" dirty="0">
                <a:latin typeface="Courier New"/>
              </a:rPr>
              <a:t>  ret[n:] </a:t>
            </a:r>
            <a:r>
              <a:rPr sz="1800" dirty="0">
                <a:solidFill>
                  <a:srgbClr val="666666"/>
                </a:solidFill>
                <a:latin typeface="Courier New"/>
              </a:rPr>
              <a:t>=</a:t>
            </a:r>
            <a:r>
              <a:rPr sz="1800" dirty="0">
                <a:latin typeface="Courier New"/>
              </a:rPr>
              <a:t> ret[n:] </a:t>
            </a:r>
            <a:r>
              <a:rPr sz="1800" dirty="0">
                <a:solidFill>
                  <a:srgbClr val="666666"/>
                </a:solidFill>
                <a:latin typeface="Courier New"/>
              </a:rPr>
              <a:t>-</a:t>
            </a:r>
            <a:r>
              <a:rPr sz="1800" dirty="0">
                <a:latin typeface="Courier New"/>
              </a:rPr>
              <a:t> ret[:</a:t>
            </a:r>
            <a:r>
              <a:rPr sz="1800" dirty="0">
                <a:solidFill>
                  <a:srgbClr val="666666"/>
                </a:solidFill>
                <a:latin typeface="Courier New"/>
              </a:rPr>
              <a:t>-</a:t>
            </a:r>
            <a:r>
              <a:rPr sz="1800" dirty="0">
                <a:latin typeface="Courier New"/>
              </a:rPr>
              <a:t>n]</a:t>
            </a:r>
            <a:r>
              <a:rPr dirty="0"/>
              <a:t/>
            </a:r>
            <a:br>
              <a:rPr dirty="0"/>
            </a:br>
            <a:r>
              <a:rPr sz="1800" dirty="0">
                <a:latin typeface="Courier New"/>
              </a:rPr>
              <a:t>  </a:t>
            </a:r>
            <a:r>
              <a:rPr sz="1800" b="1" dirty="0">
                <a:solidFill>
                  <a:srgbClr val="007020"/>
                </a:solidFill>
                <a:latin typeface="Courier New"/>
              </a:rPr>
              <a:t>return</a:t>
            </a:r>
            <a:r>
              <a:rPr sz="1800" dirty="0">
                <a:latin typeface="Courier New"/>
              </a:rPr>
              <a:t> ret[n </a:t>
            </a:r>
            <a:r>
              <a:rPr sz="1800" dirty="0">
                <a:solidFill>
                  <a:srgbClr val="666666"/>
                </a:solidFill>
                <a:latin typeface="Courier New"/>
              </a:rPr>
              <a:t>-</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666666"/>
                </a:solidFill>
                <a:latin typeface="Courier New"/>
              </a:rPr>
              <a:t>/</a:t>
            </a:r>
            <a:r>
              <a:rPr sz="1800" dirty="0">
                <a:latin typeface="Courier New"/>
              </a:rPr>
              <a:t> n</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a:latin typeface="Courier New"/>
              </a:rPr>
              <a:t>Z </a:t>
            </a:r>
            <a:r>
              <a:rPr sz="1800" dirty="0">
                <a:solidFill>
                  <a:srgbClr val="666666"/>
                </a:solidFill>
                <a:latin typeface="Courier New"/>
              </a:rPr>
              <a:t>=</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10</a:t>
            </a:r>
            <a:r>
              <a:rPr sz="1800" dirty="0">
                <a:latin typeface="Courier New"/>
              </a:rPr>
              <a:t>, size</a:t>
            </a:r>
            <a:r>
              <a:rPr sz="1800" dirty="0">
                <a:solidFill>
                  <a:srgbClr val="666666"/>
                </a:solidFill>
                <a:latin typeface="Courier New"/>
              </a:rPr>
              <a:t>=</a:t>
            </a:r>
            <a:r>
              <a:rPr sz="1800" dirty="0">
                <a:solidFill>
                  <a:srgbClr val="40A070"/>
                </a:solidFill>
                <a:latin typeface="Courier New"/>
              </a:rPr>
              <a:t>10</a:t>
            </a:r>
            <a:r>
              <a:rPr sz="1800" dirty="0">
                <a:latin typeface="Courier New"/>
              </a:rPr>
              <a:t>)</a:t>
            </a:r>
            <a:r>
              <a:rPr dirty="0"/>
              <a:t/>
            </a:r>
            <a:br>
              <a:rPr dirty="0"/>
            </a:br>
            <a:r>
              <a:rPr sz="1800" dirty="0">
                <a:latin typeface="Courier New"/>
              </a:rPr>
              <a:t>print(</a:t>
            </a:r>
            <a:r>
              <a:rPr sz="1800" dirty="0">
                <a:solidFill>
                  <a:srgbClr val="4070A0"/>
                </a:solidFill>
                <a:latin typeface="Courier New"/>
              </a:rPr>
              <a:t>'array: '</a:t>
            </a:r>
            <a:r>
              <a:rPr sz="1800" dirty="0">
                <a:latin typeface="Courier New"/>
              </a:rPr>
              <a:t>, Z)</a:t>
            </a:r>
            <a:r>
              <a:rPr dirty="0"/>
              <a:t/>
            </a:r>
            <a:br>
              <a:rPr dirty="0"/>
            </a:br>
            <a:r>
              <a:rPr sz="1800" i="1" dirty="0">
                <a:solidFill>
                  <a:srgbClr val="60A0B0"/>
                </a:solidFill>
                <a:latin typeface="Courier New"/>
              </a:rPr>
              <a:t># Method 1</a:t>
            </a:r>
          </a:p>
          <a:p>
            <a:pPr marL="1270000" indent="0">
              <a:buNone/>
            </a:pPr>
            <a:r>
              <a:rPr sz="1800" dirty="0">
                <a:latin typeface="Courier New"/>
              </a:rPr>
              <a:t>## array:  [8 8 3 7 7 0 4 2 5 2]</a:t>
            </a:r>
          </a:p>
          <a:p>
            <a:pPr marL="1270000" indent="0">
              <a:buNone/>
            </a:pPr>
            <a:r>
              <a:rPr sz="1800" dirty="0" err="1">
                <a:latin typeface="Courier New"/>
              </a:rPr>
              <a:t>moving_average</a:t>
            </a:r>
            <a:r>
              <a:rPr sz="1800" dirty="0">
                <a:latin typeface="Courier New"/>
              </a:rPr>
              <a:t>(Z, n</a:t>
            </a:r>
            <a:r>
              <a:rPr sz="1800" dirty="0">
                <a:solidFill>
                  <a:srgbClr val="666666"/>
                </a:solidFill>
                <a:latin typeface="Courier New"/>
              </a:rPr>
              <a:t>=</a:t>
            </a:r>
            <a:r>
              <a:rPr sz="1800" dirty="0">
                <a:solidFill>
                  <a:srgbClr val="40A070"/>
                </a:solidFill>
                <a:latin typeface="Courier New"/>
              </a:rPr>
              <a:t>3</a:t>
            </a:r>
            <a:r>
              <a:rPr sz="1800" dirty="0">
                <a:latin typeface="Courier New"/>
              </a:rPr>
              <a:t>).round(</a:t>
            </a:r>
            <a:r>
              <a:rPr sz="1800" dirty="0">
                <a:solidFill>
                  <a:srgbClr val="40A070"/>
                </a:solidFill>
                <a:latin typeface="Courier New"/>
              </a:rPr>
              <a:t>2</a:t>
            </a:r>
            <a:r>
              <a:rPr sz="1800" dirty="0">
                <a:latin typeface="Courier New"/>
              </a:rPr>
              <a:t>)</a:t>
            </a:r>
            <a:r>
              <a:rPr dirty="0"/>
              <a:t/>
            </a:r>
            <a:br>
              <a:rPr dirty="0"/>
            </a:br>
            <a:r>
              <a:rPr sz="1800" i="1" dirty="0">
                <a:solidFill>
                  <a:srgbClr val="60A0B0"/>
                </a:solidFill>
                <a:latin typeface="Courier New"/>
              </a:rPr>
              <a:t># Method 2: # Thanks </a:t>
            </a:r>
            <a:r>
              <a:rPr sz="1800" i="1" dirty="0" err="1">
                <a:solidFill>
                  <a:srgbClr val="60A0B0"/>
                </a:solidFill>
                <a:latin typeface="Courier New"/>
              </a:rPr>
              <a:t>AlanLRH</a:t>
            </a:r>
            <a:r>
              <a:rPr sz="1800" i="1" dirty="0">
                <a:solidFill>
                  <a:srgbClr val="60A0B0"/>
                </a:solidFill>
                <a:latin typeface="Courier New"/>
              </a:rPr>
              <a:t>!</a:t>
            </a:r>
            <a:r>
              <a:rPr dirty="0"/>
              <a:t/>
            </a:r>
            <a:br>
              <a:rPr dirty="0"/>
            </a:br>
            <a:r>
              <a:rPr sz="1800" i="1" dirty="0">
                <a:solidFill>
                  <a:srgbClr val="60A0B0"/>
                </a:solidFill>
                <a:latin typeface="Courier New"/>
              </a:rPr>
              <a:t># </a:t>
            </a:r>
            <a:r>
              <a:rPr sz="1800" i="1" dirty="0" err="1">
                <a:solidFill>
                  <a:srgbClr val="60A0B0"/>
                </a:solidFill>
                <a:latin typeface="Courier New"/>
              </a:rPr>
              <a:t>np.ones</a:t>
            </a:r>
            <a:r>
              <a:rPr sz="1800" i="1" dirty="0">
                <a:solidFill>
                  <a:srgbClr val="60A0B0"/>
                </a:solidFill>
                <a:latin typeface="Courier New"/>
              </a:rPr>
              <a:t>(3)/3 gives equal weights. Use </a:t>
            </a:r>
            <a:r>
              <a:rPr sz="1800" i="1" dirty="0" err="1">
                <a:solidFill>
                  <a:srgbClr val="60A0B0"/>
                </a:solidFill>
                <a:latin typeface="Courier New"/>
              </a:rPr>
              <a:t>np.ones</a:t>
            </a:r>
            <a:r>
              <a:rPr sz="1800" i="1" dirty="0">
                <a:solidFill>
                  <a:srgbClr val="60A0B0"/>
                </a:solidFill>
                <a:latin typeface="Courier New"/>
              </a:rPr>
              <a:t>(4)/4 for window size 4.</a:t>
            </a:r>
            <a:r>
              <a:rPr dirty="0"/>
              <a:t/>
            </a:r>
            <a:br>
              <a:rPr dirty="0"/>
            </a:br>
            <a:r>
              <a:rPr sz="1800" dirty="0">
                <a:latin typeface="Courier New"/>
              </a:rPr>
              <a:t>print(</a:t>
            </a:r>
            <a:r>
              <a:rPr sz="1800" dirty="0">
                <a:solidFill>
                  <a:srgbClr val="4070A0"/>
                </a:solidFill>
                <a:latin typeface="Courier New"/>
              </a:rPr>
              <a:t>'moving average:'</a:t>
            </a:r>
            <a:r>
              <a:rPr sz="1800" dirty="0">
                <a:latin typeface="Courier New"/>
              </a:rPr>
              <a:t>, </a:t>
            </a:r>
            <a:r>
              <a:rPr sz="1800" dirty="0" err="1">
                <a:latin typeface="Courier New"/>
              </a:rPr>
              <a:t>np.convolve</a:t>
            </a:r>
            <a:r>
              <a:rPr sz="1800" dirty="0">
                <a:latin typeface="Courier New"/>
              </a:rPr>
              <a:t>(Z, </a:t>
            </a:r>
            <a:r>
              <a:rPr sz="1800" dirty="0" err="1">
                <a:latin typeface="Courier New"/>
              </a:rPr>
              <a:t>np.ones</a:t>
            </a:r>
            <a:r>
              <a:rPr sz="1800" dirty="0">
                <a:latin typeface="Courier New"/>
              </a:rPr>
              <a:t>(</a:t>
            </a:r>
            <a:r>
              <a:rPr sz="1800" dirty="0">
                <a:solidFill>
                  <a:srgbClr val="40A070"/>
                </a:solidFill>
                <a:latin typeface="Courier New"/>
              </a:rPr>
              <a:t>3</a:t>
            </a:r>
            <a:r>
              <a:rPr sz="1800" dirty="0">
                <a:latin typeface="Courier New"/>
              </a:rPr>
              <a:t>)</a:t>
            </a:r>
            <a:r>
              <a:rPr sz="1800" dirty="0">
                <a:solidFill>
                  <a:srgbClr val="666666"/>
                </a:solidFill>
                <a:latin typeface="Courier New"/>
              </a:rPr>
              <a:t>/</a:t>
            </a:r>
            <a:r>
              <a:rPr sz="1800" dirty="0">
                <a:solidFill>
                  <a:srgbClr val="40A070"/>
                </a:solidFill>
                <a:latin typeface="Courier New"/>
              </a:rPr>
              <a:t>3</a:t>
            </a:r>
            <a:r>
              <a:rPr sz="1800" dirty="0">
                <a:latin typeface="Courier New"/>
              </a:rPr>
              <a:t>, mode</a:t>
            </a:r>
            <a:r>
              <a:rPr sz="1800" dirty="0">
                <a:solidFill>
                  <a:srgbClr val="666666"/>
                </a:solidFill>
                <a:latin typeface="Courier New"/>
              </a:rPr>
              <a:t>=</a:t>
            </a:r>
            <a:r>
              <a:rPr sz="1800" dirty="0">
                <a:solidFill>
                  <a:srgbClr val="4070A0"/>
                </a:solidFill>
                <a:latin typeface="Courier New"/>
              </a:rPr>
              <a:t>'valid'</a:t>
            </a:r>
            <a:r>
              <a:rPr sz="1800" dirty="0">
                <a:latin typeface="Courier New"/>
              </a:rPr>
              <a:t>))</a:t>
            </a:r>
          </a:p>
          <a:p>
            <a:pPr marL="1270000" indent="0">
              <a:buNone/>
            </a:pPr>
            <a:r>
              <a:rPr sz="1800" dirty="0">
                <a:latin typeface="Courier New"/>
              </a:rPr>
              <a:t>## moving average: [6.33 6.   5.67 4.67 3.67 2.   3.67 3.  ]</a:t>
            </a:r>
          </a:p>
        </p:txBody>
      </p:sp>
    </p:spTree>
    <p:extLst>
      <p:ext uri="{BB962C8B-B14F-4D97-AF65-F5344CB8AC3E}">
        <p14:creationId xmlns:p14="http://schemas.microsoft.com/office/powerpoint/2010/main" val="34707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- 68</a:t>
            </a:r>
          </a:p>
        </p:txBody>
      </p:sp>
      <p:sp>
        <p:nvSpPr>
          <p:cNvPr id="3" name="Content Placeholder 2"/>
          <p:cNvSpPr>
            <a:spLocks noGrp="1"/>
          </p:cNvSpPr>
          <p:nvPr>
            <p:ph idx="1"/>
          </p:nvPr>
        </p:nvSpPr>
        <p:spPr/>
        <p:txBody>
          <a:bodyPr/>
          <a:lstStyle/>
          <a:p>
            <a:r>
              <a:rPr dirty="0"/>
              <a:t>Create a </a:t>
            </a:r>
            <a:r>
              <a:rPr dirty="0" err="1"/>
              <a:t>numpy</a:t>
            </a:r>
            <a:r>
              <a:rPr dirty="0"/>
              <a:t> array of length 10, starting from 5 and has a step of 3 between consecutive numbers</a:t>
            </a:r>
          </a:p>
          <a:p>
            <a:pPr marL="1270000" indent="0">
              <a:buNone/>
            </a:pPr>
            <a:r>
              <a:rPr sz="1800" dirty="0">
                <a:latin typeface="Courier New"/>
              </a:rPr>
              <a:t>length </a:t>
            </a:r>
            <a:r>
              <a:rPr sz="1800" dirty="0">
                <a:solidFill>
                  <a:srgbClr val="666666"/>
                </a:solidFill>
                <a:latin typeface="Courier New"/>
              </a:rPr>
              <a:t>=</a:t>
            </a:r>
            <a:r>
              <a:rPr sz="1800" dirty="0">
                <a:latin typeface="Courier New"/>
              </a:rPr>
              <a:t> </a:t>
            </a:r>
            <a:r>
              <a:rPr sz="1800" dirty="0">
                <a:solidFill>
                  <a:srgbClr val="40A070"/>
                </a:solidFill>
                <a:latin typeface="Courier New"/>
              </a:rPr>
              <a:t>10</a:t>
            </a:r>
            <a:r>
              <a:rPr dirty="0"/>
              <a:t/>
            </a:r>
            <a:br>
              <a:rPr dirty="0"/>
            </a:br>
            <a:r>
              <a:rPr sz="1800" dirty="0">
                <a:latin typeface="Courier New"/>
              </a:rPr>
              <a:t>start </a:t>
            </a:r>
            <a:r>
              <a:rPr sz="1800" dirty="0">
                <a:solidFill>
                  <a:srgbClr val="666666"/>
                </a:solidFill>
                <a:latin typeface="Courier New"/>
              </a:rPr>
              <a:t>=</a:t>
            </a:r>
            <a:r>
              <a:rPr sz="1800" dirty="0">
                <a:latin typeface="Courier New"/>
              </a:rPr>
              <a:t> </a:t>
            </a:r>
            <a:r>
              <a:rPr sz="1800" dirty="0">
                <a:solidFill>
                  <a:srgbClr val="40A070"/>
                </a:solidFill>
                <a:latin typeface="Courier New"/>
              </a:rPr>
              <a:t>5</a:t>
            </a:r>
            <a:r>
              <a:rPr dirty="0"/>
              <a:t/>
            </a:r>
            <a:br>
              <a:rPr dirty="0"/>
            </a:br>
            <a:r>
              <a:rPr sz="1800" dirty="0">
                <a:latin typeface="Courier New"/>
              </a:rPr>
              <a:t>step </a:t>
            </a:r>
            <a:r>
              <a:rPr sz="1800" dirty="0">
                <a:solidFill>
                  <a:srgbClr val="666666"/>
                </a:solidFill>
                <a:latin typeface="Courier New"/>
              </a:rPr>
              <a:t>=</a:t>
            </a:r>
            <a:r>
              <a:rPr sz="1800" dirty="0">
                <a:latin typeface="Courier New"/>
              </a:rPr>
              <a:t> </a:t>
            </a:r>
            <a:r>
              <a:rPr sz="1800" dirty="0">
                <a:solidFill>
                  <a:srgbClr val="40A070"/>
                </a:solidFill>
                <a:latin typeface="Courier New"/>
              </a:rPr>
              <a:t>3</a:t>
            </a:r>
            <a:r>
              <a:rPr dirty="0"/>
              <a:t/>
            </a:r>
            <a:br>
              <a:rPr dirty="0"/>
            </a:br>
            <a:r>
              <a:rPr sz="1800" b="1" dirty="0" err="1">
                <a:solidFill>
                  <a:srgbClr val="007020"/>
                </a:solidFill>
                <a:latin typeface="Courier New"/>
              </a:rPr>
              <a:t>def</a:t>
            </a:r>
            <a:r>
              <a:rPr sz="1800" dirty="0">
                <a:latin typeface="Courier New"/>
              </a:rPr>
              <a:t> </a:t>
            </a:r>
            <a:r>
              <a:rPr sz="1800" dirty="0" err="1">
                <a:latin typeface="Courier New"/>
              </a:rPr>
              <a:t>seq</a:t>
            </a:r>
            <a:r>
              <a:rPr sz="1800" dirty="0">
                <a:latin typeface="Courier New"/>
              </a:rPr>
              <a:t>(start, length, step):</a:t>
            </a:r>
            <a:r>
              <a:rPr dirty="0"/>
              <a:t/>
            </a:r>
            <a:br>
              <a:rPr dirty="0"/>
            </a:br>
            <a:r>
              <a:rPr sz="1800" dirty="0">
                <a:latin typeface="Courier New"/>
              </a:rPr>
              <a:t>  end </a:t>
            </a:r>
            <a:r>
              <a:rPr sz="1800" dirty="0">
                <a:solidFill>
                  <a:srgbClr val="666666"/>
                </a:solidFill>
                <a:latin typeface="Courier New"/>
              </a:rPr>
              <a:t>=</a:t>
            </a:r>
            <a:r>
              <a:rPr sz="1800" dirty="0">
                <a:latin typeface="Courier New"/>
              </a:rPr>
              <a:t> start </a:t>
            </a:r>
            <a:r>
              <a:rPr sz="1800" dirty="0">
                <a:solidFill>
                  <a:srgbClr val="666666"/>
                </a:solidFill>
                <a:latin typeface="Courier New"/>
              </a:rPr>
              <a:t>+</a:t>
            </a:r>
            <a:r>
              <a:rPr sz="1800" dirty="0">
                <a:latin typeface="Courier New"/>
              </a:rPr>
              <a:t> (step</a:t>
            </a:r>
            <a:r>
              <a:rPr sz="1800" dirty="0">
                <a:solidFill>
                  <a:srgbClr val="666666"/>
                </a:solidFill>
                <a:latin typeface="Courier New"/>
              </a:rPr>
              <a:t>*</a:t>
            </a:r>
            <a:r>
              <a:rPr sz="1800" dirty="0">
                <a:latin typeface="Courier New"/>
              </a:rPr>
              <a:t>length)</a:t>
            </a:r>
            <a:r>
              <a:rPr dirty="0"/>
              <a:t/>
            </a:r>
            <a:br>
              <a:rPr dirty="0"/>
            </a:br>
            <a:r>
              <a:rPr sz="1800" dirty="0">
                <a:latin typeface="Courier New"/>
              </a:rPr>
              <a:t>  </a:t>
            </a:r>
            <a:r>
              <a:rPr sz="1800" b="1" dirty="0">
                <a:solidFill>
                  <a:srgbClr val="007020"/>
                </a:solidFill>
                <a:latin typeface="Courier New"/>
              </a:rPr>
              <a:t>return</a:t>
            </a:r>
            <a:r>
              <a:rPr sz="1800" dirty="0">
                <a:latin typeface="Courier New"/>
              </a:rPr>
              <a:t> </a:t>
            </a:r>
            <a:r>
              <a:rPr sz="1800" dirty="0" err="1">
                <a:latin typeface="Courier New"/>
              </a:rPr>
              <a:t>np.arange</a:t>
            </a:r>
            <a:r>
              <a:rPr sz="1800" dirty="0">
                <a:latin typeface="Courier New"/>
              </a:rPr>
              <a:t>(start, end, step)</a:t>
            </a:r>
            <a:r>
              <a:rPr dirty="0"/>
              <a:t/>
            </a:r>
            <a:br>
              <a:rPr dirty="0"/>
            </a:br>
            <a:r>
              <a:rPr sz="1800" dirty="0">
                <a:latin typeface="Courier New"/>
              </a:rPr>
              <a:t>print(</a:t>
            </a:r>
            <a:r>
              <a:rPr sz="1800" dirty="0" err="1">
                <a:latin typeface="Courier New"/>
              </a:rPr>
              <a:t>seq</a:t>
            </a:r>
            <a:r>
              <a:rPr sz="1800" dirty="0">
                <a:latin typeface="Courier New"/>
              </a:rPr>
              <a:t>(start, length, step))</a:t>
            </a:r>
          </a:p>
          <a:p>
            <a:pPr marL="1270000" indent="0">
              <a:buNone/>
            </a:pPr>
            <a:r>
              <a:rPr sz="1800" dirty="0">
                <a:latin typeface="Courier New"/>
              </a:rPr>
              <a:t>## [ 5  8 11 14 17 20 23 26 29 32]</a:t>
            </a:r>
          </a:p>
        </p:txBody>
      </p:sp>
    </p:spTree>
    <p:extLst>
      <p:ext uri="{BB962C8B-B14F-4D97-AF65-F5344CB8AC3E}">
        <p14:creationId xmlns:p14="http://schemas.microsoft.com/office/powerpoint/2010/main" val="453048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- 69</a:t>
            </a:r>
          </a:p>
        </p:txBody>
      </p:sp>
      <p:sp>
        <p:nvSpPr>
          <p:cNvPr id="3" name="Content Placeholder 2"/>
          <p:cNvSpPr>
            <a:spLocks noGrp="1"/>
          </p:cNvSpPr>
          <p:nvPr>
            <p:ph idx="1"/>
          </p:nvPr>
        </p:nvSpPr>
        <p:spPr/>
        <p:txBody>
          <a:bodyPr>
            <a:normAutofit fontScale="70000" lnSpcReduction="20000"/>
          </a:bodyPr>
          <a:lstStyle/>
          <a:p>
            <a:r>
              <a:rPr dirty="0"/>
              <a:t>Given an array of a non-continuous sequence of dates. Make it a continuous sequence of dates, by filling in the missing dates.</a:t>
            </a:r>
          </a:p>
          <a:p>
            <a:pPr marL="1270000" indent="0">
              <a:buNone/>
            </a:pPr>
            <a:r>
              <a:rPr sz="1800" i="1" dirty="0">
                <a:solidFill>
                  <a:srgbClr val="60A0B0"/>
                </a:solidFill>
                <a:latin typeface="Courier New"/>
              </a:rPr>
              <a:t># Input</a:t>
            </a:r>
            <a:r>
              <a:rPr dirty="0"/>
              <a:t/>
            </a:r>
            <a:br>
              <a:rPr dirty="0"/>
            </a:br>
            <a:r>
              <a:rPr sz="1800" dirty="0">
                <a:latin typeface="Courier New"/>
              </a:rPr>
              <a:t>dates </a:t>
            </a:r>
            <a:r>
              <a:rPr sz="1800" dirty="0">
                <a:solidFill>
                  <a:srgbClr val="666666"/>
                </a:solidFill>
                <a:latin typeface="Courier New"/>
              </a:rPr>
              <a:t>=</a:t>
            </a:r>
            <a:r>
              <a:rPr sz="1800" dirty="0">
                <a:latin typeface="Courier New"/>
              </a:rPr>
              <a:t> </a:t>
            </a:r>
            <a:r>
              <a:rPr sz="1800" dirty="0" err="1">
                <a:latin typeface="Courier New"/>
              </a:rPr>
              <a:t>np.arange</a:t>
            </a:r>
            <a:r>
              <a:rPr sz="1800" dirty="0">
                <a:latin typeface="Courier New"/>
              </a:rPr>
              <a:t>(np.datetime64(</a:t>
            </a:r>
            <a:r>
              <a:rPr sz="1800" dirty="0">
                <a:solidFill>
                  <a:srgbClr val="4070A0"/>
                </a:solidFill>
                <a:latin typeface="Courier New"/>
              </a:rPr>
              <a:t>'2018-02-01'</a:t>
            </a:r>
            <a:r>
              <a:rPr sz="1800" dirty="0">
                <a:latin typeface="Courier New"/>
              </a:rPr>
              <a:t>), np.datetime64(</a:t>
            </a:r>
            <a:r>
              <a:rPr sz="1800" dirty="0">
                <a:solidFill>
                  <a:srgbClr val="4070A0"/>
                </a:solidFill>
                <a:latin typeface="Courier New"/>
              </a:rPr>
              <a:t>'2018-02-25'</a:t>
            </a:r>
            <a:r>
              <a:rPr sz="1800" dirty="0">
                <a:latin typeface="Courier New"/>
              </a:rPr>
              <a:t>), </a:t>
            </a:r>
            <a:r>
              <a:rPr sz="1800" dirty="0">
                <a:solidFill>
                  <a:srgbClr val="40A070"/>
                </a:solidFill>
                <a:latin typeface="Courier New"/>
              </a:rPr>
              <a:t>2</a:t>
            </a:r>
            <a:r>
              <a:rPr sz="1800" dirty="0">
                <a:latin typeface="Courier New"/>
              </a:rPr>
              <a:t>)</a:t>
            </a:r>
            <a:r>
              <a:rPr dirty="0"/>
              <a:t/>
            </a:r>
            <a:br>
              <a:rPr dirty="0"/>
            </a:br>
            <a:r>
              <a:rPr sz="1800" dirty="0">
                <a:latin typeface="Courier New"/>
              </a:rPr>
              <a:t>print(dates)</a:t>
            </a:r>
            <a:r>
              <a:rPr dirty="0"/>
              <a:t/>
            </a:r>
            <a:br>
              <a:rPr dirty="0"/>
            </a:br>
            <a:r>
              <a:rPr sz="1800" i="1" dirty="0">
                <a:solidFill>
                  <a:srgbClr val="60A0B0"/>
                </a:solidFill>
                <a:latin typeface="Courier New"/>
              </a:rPr>
              <a:t># Solution ---------------</a:t>
            </a:r>
          </a:p>
          <a:p>
            <a:pPr marL="1270000" indent="0">
              <a:buNone/>
            </a:pPr>
            <a:r>
              <a:rPr sz="1800" dirty="0">
                <a:latin typeface="Courier New"/>
              </a:rPr>
              <a:t>## ['2018-02-01' '2018-02-03' '2018-02-05' '2018-02-07' '2018-02-09'
##  '2018-02-11' '2018-02-13' '2018-02-15' '2018-02-17' '2018-02-19'
##  '2018-02-21' '2018-02-23']</a:t>
            </a:r>
          </a:p>
          <a:p>
            <a:pPr marL="1270000" indent="0">
              <a:buNone/>
            </a:pPr>
            <a:r>
              <a:rPr sz="1800" dirty="0" err="1">
                <a:latin typeface="Courier New"/>
              </a:rPr>
              <a:t>filled_in</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err="1">
                <a:latin typeface="Courier New"/>
              </a:rPr>
              <a:t>np.arange</a:t>
            </a:r>
            <a:r>
              <a:rPr sz="1800" dirty="0">
                <a:latin typeface="Courier New"/>
              </a:rPr>
              <a:t>(date, (</a:t>
            </a:r>
            <a:r>
              <a:rPr sz="1800" dirty="0" err="1">
                <a:latin typeface="Courier New"/>
              </a:rPr>
              <a:t>date</a:t>
            </a:r>
            <a:r>
              <a:rPr sz="1800" dirty="0" err="1">
                <a:solidFill>
                  <a:srgbClr val="666666"/>
                </a:solidFill>
                <a:latin typeface="Courier New"/>
              </a:rPr>
              <a:t>+</a:t>
            </a:r>
            <a:r>
              <a:rPr sz="1800" dirty="0" err="1">
                <a:latin typeface="Courier New"/>
              </a:rPr>
              <a:t>d</a:t>
            </a:r>
            <a:r>
              <a:rPr sz="1800" dirty="0">
                <a:latin typeface="Courier New"/>
              </a:rPr>
              <a:t>)) </a:t>
            </a:r>
            <a:r>
              <a:rPr sz="1800" b="1" dirty="0">
                <a:solidFill>
                  <a:srgbClr val="007020"/>
                </a:solidFill>
                <a:latin typeface="Courier New"/>
              </a:rPr>
              <a:t>for</a:t>
            </a:r>
            <a:r>
              <a:rPr sz="1800" dirty="0">
                <a:latin typeface="Courier New"/>
              </a:rPr>
              <a:t> date, d </a:t>
            </a:r>
            <a:r>
              <a:rPr sz="1800" b="1" dirty="0">
                <a:solidFill>
                  <a:srgbClr val="007020"/>
                </a:solidFill>
                <a:latin typeface="Courier New"/>
              </a:rPr>
              <a:t>in</a:t>
            </a:r>
            <a:r>
              <a:rPr sz="1800" dirty="0">
                <a:latin typeface="Courier New"/>
              </a:rPr>
              <a:t> zip(dates, </a:t>
            </a:r>
            <a:r>
              <a:rPr sz="1800" dirty="0" err="1">
                <a:latin typeface="Courier New"/>
              </a:rPr>
              <a:t>np.diff</a:t>
            </a:r>
            <a:r>
              <a:rPr sz="1800" dirty="0">
                <a:latin typeface="Courier New"/>
              </a:rPr>
              <a:t>(dates))]).reshape(</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add the last day</a:t>
            </a:r>
            <a:r>
              <a:rPr dirty="0"/>
              <a:t/>
            </a:r>
            <a:br>
              <a:rPr dirty="0"/>
            </a:br>
            <a:r>
              <a:rPr sz="1800" dirty="0">
                <a:latin typeface="Courier New"/>
              </a:rPr>
              <a:t>output </a:t>
            </a:r>
            <a:r>
              <a:rPr sz="1800" dirty="0">
                <a:solidFill>
                  <a:srgbClr val="666666"/>
                </a:solidFill>
                <a:latin typeface="Courier New"/>
              </a:rPr>
              <a:t>=</a:t>
            </a:r>
            <a:r>
              <a:rPr sz="1800" dirty="0">
                <a:latin typeface="Courier New"/>
              </a:rPr>
              <a:t> </a:t>
            </a:r>
            <a:r>
              <a:rPr sz="1800" dirty="0" err="1">
                <a:latin typeface="Courier New"/>
              </a:rPr>
              <a:t>np.hstack</a:t>
            </a:r>
            <a:r>
              <a:rPr sz="1800" dirty="0">
                <a:latin typeface="Courier New"/>
              </a:rPr>
              <a:t>([</a:t>
            </a:r>
            <a:r>
              <a:rPr sz="1800" dirty="0" err="1">
                <a:latin typeface="Courier New"/>
              </a:rPr>
              <a:t>filled_in</a:t>
            </a:r>
            <a:r>
              <a:rPr sz="1800" dirty="0">
                <a:latin typeface="Courier New"/>
              </a:rPr>
              <a:t>, dates[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dirty="0">
                <a:latin typeface="Courier New"/>
              </a:rPr>
              <a:t>output</a:t>
            </a:r>
            <a:r>
              <a:rPr dirty="0"/>
              <a:t/>
            </a:r>
            <a:br>
              <a:rPr dirty="0"/>
            </a:br>
            <a:r>
              <a:rPr sz="1800" i="1" dirty="0">
                <a:solidFill>
                  <a:srgbClr val="60A0B0"/>
                </a:solidFill>
                <a:latin typeface="Courier New"/>
              </a:rPr>
              <a:t># For loop version -------</a:t>
            </a:r>
            <a:r>
              <a:rPr dirty="0"/>
              <a:t/>
            </a:r>
            <a:br>
              <a:rPr dirty="0"/>
            </a:br>
            <a:r>
              <a:rPr sz="1800" dirty="0">
                <a:latin typeface="Courier New"/>
              </a:rPr>
              <a:t>out </a:t>
            </a:r>
            <a:r>
              <a:rPr sz="1800" dirty="0">
                <a:solidFill>
                  <a:srgbClr val="666666"/>
                </a:solidFill>
                <a:latin typeface="Courier New"/>
              </a:rPr>
              <a:t>=</a:t>
            </a:r>
            <a:r>
              <a:rPr sz="1800" dirty="0">
                <a:latin typeface="Courier New"/>
              </a:rPr>
              <a:t> []</a:t>
            </a:r>
            <a:r>
              <a:rPr dirty="0"/>
              <a:t/>
            </a:r>
            <a:br>
              <a:rPr dirty="0"/>
            </a:br>
            <a:r>
              <a:rPr sz="1800" b="1" dirty="0">
                <a:solidFill>
                  <a:srgbClr val="007020"/>
                </a:solidFill>
                <a:latin typeface="Courier New"/>
              </a:rPr>
              <a:t>for</a:t>
            </a:r>
            <a:r>
              <a:rPr sz="1800" dirty="0">
                <a:latin typeface="Courier New"/>
              </a:rPr>
              <a:t> date, d </a:t>
            </a:r>
            <a:r>
              <a:rPr sz="1800" b="1" dirty="0">
                <a:solidFill>
                  <a:srgbClr val="007020"/>
                </a:solidFill>
                <a:latin typeface="Courier New"/>
              </a:rPr>
              <a:t>in</a:t>
            </a:r>
            <a:r>
              <a:rPr sz="1800" dirty="0">
                <a:latin typeface="Courier New"/>
              </a:rPr>
              <a:t> zip(dates, </a:t>
            </a:r>
            <a:r>
              <a:rPr sz="1800" dirty="0" err="1">
                <a:latin typeface="Courier New"/>
              </a:rPr>
              <a:t>np.diff</a:t>
            </a:r>
            <a:r>
              <a:rPr sz="1800" dirty="0">
                <a:latin typeface="Courier New"/>
              </a:rPr>
              <a:t>(dates)):</a:t>
            </a:r>
            <a:r>
              <a:rPr dirty="0"/>
              <a:t/>
            </a:r>
            <a:br>
              <a:rPr dirty="0"/>
            </a:br>
            <a:r>
              <a:rPr sz="1800" dirty="0">
                <a:latin typeface="Courier New"/>
              </a:rPr>
              <a:t>  </a:t>
            </a:r>
            <a:r>
              <a:rPr sz="1800" dirty="0" err="1">
                <a:latin typeface="Courier New"/>
              </a:rPr>
              <a:t>out.append</a:t>
            </a:r>
            <a:r>
              <a:rPr sz="1800" dirty="0">
                <a:latin typeface="Courier New"/>
              </a:rPr>
              <a:t>(</a:t>
            </a:r>
            <a:r>
              <a:rPr sz="1800" dirty="0" err="1">
                <a:latin typeface="Courier New"/>
              </a:rPr>
              <a:t>np.arange</a:t>
            </a:r>
            <a:r>
              <a:rPr sz="1800" dirty="0">
                <a:latin typeface="Courier New"/>
              </a:rPr>
              <a:t>(date, (</a:t>
            </a:r>
            <a:r>
              <a:rPr sz="1800" dirty="0" err="1">
                <a:latin typeface="Courier New"/>
              </a:rPr>
              <a:t>date</a:t>
            </a:r>
            <a:r>
              <a:rPr sz="1800" dirty="0" err="1">
                <a:solidFill>
                  <a:srgbClr val="666666"/>
                </a:solidFill>
                <a:latin typeface="Courier New"/>
              </a:rPr>
              <a:t>+</a:t>
            </a:r>
            <a:r>
              <a:rPr sz="1800" dirty="0" err="1">
                <a:latin typeface="Courier New"/>
              </a:rPr>
              <a:t>d</a:t>
            </a:r>
            <a:r>
              <a:rPr sz="1800" dirty="0">
                <a:latin typeface="Courier New"/>
              </a:rPr>
              <a:t>)))</a:t>
            </a:r>
            <a:r>
              <a:rPr dirty="0"/>
              <a:t/>
            </a:r>
            <a:br>
              <a:rPr dirty="0"/>
            </a:br>
            <a:r>
              <a:rPr sz="1800" dirty="0" err="1">
                <a:latin typeface="Courier New"/>
              </a:rPr>
              <a:t>filled_in</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(out).reshape(</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add the last day</a:t>
            </a:r>
            <a:r>
              <a:rPr dirty="0"/>
              <a:t/>
            </a:r>
            <a:br>
              <a:rPr dirty="0"/>
            </a:br>
            <a:r>
              <a:rPr sz="1800" dirty="0">
                <a:latin typeface="Courier New"/>
              </a:rPr>
              <a:t>output </a:t>
            </a:r>
            <a:r>
              <a:rPr sz="1800" dirty="0">
                <a:solidFill>
                  <a:srgbClr val="666666"/>
                </a:solidFill>
                <a:latin typeface="Courier New"/>
              </a:rPr>
              <a:t>=</a:t>
            </a:r>
            <a:r>
              <a:rPr sz="1800" dirty="0">
                <a:latin typeface="Courier New"/>
              </a:rPr>
              <a:t> </a:t>
            </a:r>
            <a:r>
              <a:rPr sz="1800" dirty="0" err="1">
                <a:latin typeface="Courier New"/>
              </a:rPr>
              <a:t>np.hstack</a:t>
            </a:r>
            <a:r>
              <a:rPr sz="1800" dirty="0">
                <a:latin typeface="Courier New"/>
              </a:rPr>
              <a:t>([</a:t>
            </a:r>
            <a:r>
              <a:rPr sz="1800" dirty="0" err="1">
                <a:latin typeface="Courier New"/>
              </a:rPr>
              <a:t>filled_in</a:t>
            </a:r>
            <a:r>
              <a:rPr sz="1800" dirty="0">
                <a:latin typeface="Courier New"/>
              </a:rPr>
              <a:t>, dates[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dirty="0">
                <a:latin typeface="Courier New"/>
              </a:rPr>
              <a:t>print(output)</a:t>
            </a:r>
          </a:p>
          <a:p>
            <a:pPr marL="1270000" indent="0">
              <a:buNone/>
            </a:pPr>
            <a:r>
              <a:rPr sz="1800" dirty="0">
                <a:latin typeface="Courier New"/>
              </a:rPr>
              <a:t>## ['2018-02-01' '2018-02-02' '2018-02-03' '2018-02-04' '2018-02-05'
##  '2018-02-06' '2018-02-07' '2018-02-08' '2018-02-09' '2018-02-10'
##  '2018-02-11' '2018-02-12' '2018-02-13' '2018-02-14' '2018-02-15'
##  '2018-02-16' '2018-02-17' '2018-02-18' '2018-02-19' '2018-02-20'
##  '2018-02-21' '2018-02-22' '2018-02-23']</a:t>
            </a:r>
          </a:p>
        </p:txBody>
      </p:sp>
    </p:spTree>
    <p:extLst>
      <p:ext uri="{BB962C8B-B14F-4D97-AF65-F5344CB8AC3E}">
        <p14:creationId xmlns:p14="http://schemas.microsoft.com/office/powerpoint/2010/main" val="2994386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- 70</a:t>
            </a:r>
          </a:p>
        </p:txBody>
      </p:sp>
      <p:sp>
        <p:nvSpPr>
          <p:cNvPr id="3" name="Content Placeholder 2"/>
          <p:cNvSpPr>
            <a:spLocks noGrp="1"/>
          </p:cNvSpPr>
          <p:nvPr>
            <p:ph idx="1"/>
          </p:nvPr>
        </p:nvSpPr>
        <p:spPr/>
        <p:txBody>
          <a:bodyPr>
            <a:normAutofit/>
          </a:bodyPr>
          <a:lstStyle/>
          <a:p>
            <a:r>
              <a:rPr dirty="0"/>
              <a:t>From the given 1d array </a:t>
            </a:r>
            <a:r>
              <a:rPr dirty="0" err="1"/>
              <a:t>arr</a:t>
            </a:r>
            <a:r>
              <a:rPr dirty="0"/>
              <a:t> , generate a 2d matrix using strides, with a window length of 4 and strides of 2, like [[0,1,2,3], [2,3,4,5], [4,5,6,7]..]</a:t>
            </a:r>
          </a:p>
          <a:p>
            <a:pPr marL="1270000" indent="0">
              <a:buNone/>
            </a:pPr>
            <a:r>
              <a:rPr sz="1800" b="1" dirty="0" err="1">
                <a:solidFill>
                  <a:srgbClr val="007020"/>
                </a:solidFill>
                <a:latin typeface="Courier New"/>
              </a:rPr>
              <a:t>def</a:t>
            </a:r>
            <a:r>
              <a:rPr sz="1800" dirty="0">
                <a:latin typeface="Courier New"/>
              </a:rPr>
              <a:t> </a:t>
            </a:r>
            <a:r>
              <a:rPr sz="1800" dirty="0" err="1">
                <a:latin typeface="Courier New"/>
              </a:rPr>
              <a:t>gen_strides</a:t>
            </a:r>
            <a:r>
              <a:rPr sz="1800" dirty="0">
                <a:latin typeface="Courier New"/>
              </a:rPr>
              <a:t>(a, </a:t>
            </a:r>
            <a:r>
              <a:rPr sz="1800" dirty="0" err="1">
                <a:latin typeface="Courier New"/>
              </a:rPr>
              <a:t>stride_len</a:t>
            </a:r>
            <a:r>
              <a:rPr sz="1800" dirty="0">
                <a:solidFill>
                  <a:srgbClr val="666666"/>
                </a:solidFill>
                <a:latin typeface="Courier New"/>
              </a:rPr>
              <a:t>=</a:t>
            </a:r>
            <a:r>
              <a:rPr sz="1800" dirty="0">
                <a:solidFill>
                  <a:srgbClr val="40A070"/>
                </a:solidFill>
                <a:latin typeface="Courier New"/>
              </a:rPr>
              <a:t>5</a:t>
            </a:r>
            <a:r>
              <a:rPr sz="1800" dirty="0">
                <a:latin typeface="Courier New"/>
              </a:rPr>
              <a:t>, </a:t>
            </a:r>
            <a:r>
              <a:rPr sz="1800" dirty="0" err="1">
                <a:latin typeface="Courier New"/>
              </a:rPr>
              <a:t>window_len</a:t>
            </a:r>
            <a:r>
              <a:rPr sz="1800" dirty="0">
                <a:solidFill>
                  <a:srgbClr val="666666"/>
                </a:solidFill>
                <a:latin typeface="Courier New"/>
              </a:rPr>
              <a:t>=</a:t>
            </a:r>
            <a:r>
              <a:rPr sz="1800" dirty="0">
                <a:solidFill>
                  <a:srgbClr val="40A070"/>
                </a:solidFill>
                <a:latin typeface="Courier New"/>
              </a:rPr>
              <a:t>5</a:t>
            </a:r>
            <a:r>
              <a:rPr sz="1800" dirty="0">
                <a:latin typeface="Courier New"/>
              </a:rPr>
              <a:t>):</a:t>
            </a:r>
            <a:r>
              <a:rPr dirty="0"/>
              <a:t/>
            </a:r>
            <a:br>
              <a:rPr dirty="0"/>
            </a:br>
            <a:r>
              <a:rPr sz="1800" dirty="0">
                <a:latin typeface="Courier New"/>
              </a:rPr>
              <a:t>  </a:t>
            </a:r>
            <a:r>
              <a:rPr sz="1800" dirty="0" err="1">
                <a:latin typeface="Courier New"/>
              </a:rPr>
              <a:t>n_strides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a.size</a:t>
            </a:r>
            <a:r>
              <a:rPr sz="1800" dirty="0" err="1">
                <a:solidFill>
                  <a:srgbClr val="666666"/>
                </a:solidFill>
                <a:latin typeface="Courier New"/>
              </a:rPr>
              <a:t>-</a:t>
            </a:r>
            <a:r>
              <a:rPr sz="1800" dirty="0" err="1">
                <a:latin typeface="Courier New"/>
              </a:rPr>
              <a:t>window_len</a:t>
            </a:r>
            <a:r>
              <a:rPr sz="1800" dirty="0">
                <a:latin typeface="Courier New"/>
              </a:rPr>
              <a:t>)</a:t>
            </a:r>
            <a:r>
              <a:rPr sz="1800" dirty="0">
                <a:solidFill>
                  <a:srgbClr val="666666"/>
                </a:solidFill>
                <a:latin typeface="Courier New"/>
              </a:rPr>
              <a:t>//</a:t>
            </a:r>
            <a:r>
              <a:rPr sz="1800" dirty="0" err="1">
                <a:latin typeface="Courier New"/>
              </a:rPr>
              <a:t>stride_len</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1</a:t>
            </a:r>
            <a:r>
              <a:rPr dirty="0"/>
              <a:t/>
            </a:r>
            <a:br>
              <a:rPr dirty="0"/>
            </a:br>
            <a:r>
              <a:rPr sz="1800" dirty="0">
                <a:latin typeface="Courier New"/>
              </a:rPr>
              <a:t>  </a:t>
            </a:r>
            <a:r>
              <a:rPr sz="1800" i="1" dirty="0">
                <a:solidFill>
                  <a:srgbClr val="60A0B0"/>
                </a:solidFill>
                <a:latin typeface="Courier New"/>
              </a:rPr>
              <a:t># return </a:t>
            </a:r>
            <a:r>
              <a:rPr sz="1800" i="1" dirty="0" err="1">
                <a:solidFill>
                  <a:srgbClr val="60A0B0"/>
                </a:solidFill>
                <a:latin typeface="Courier New"/>
              </a:rPr>
              <a:t>np.array</a:t>
            </a:r>
            <a:r>
              <a:rPr sz="1800" i="1" dirty="0">
                <a:solidFill>
                  <a:srgbClr val="60A0B0"/>
                </a:solidFill>
                <a:latin typeface="Courier New"/>
              </a:rPr>
              <a:t>([a[s:(</a:t>
            </a:r>
            <a:r>
              <a:rPr sz="1800" i="1" dirty="0" err="1">
                <a:solidFill>
                  <a:srgbClr val="60A0B0"/>
                </a:solidFill>
                <a:latin typeface="Courier New"/>
              </a:rPr>
              <a:t>s+window_len</a:t>
            </a:r>
            <a:r>
              <a:rPr sz="1800" i="1" dirty="0">
                <a:solidFill>
                  <a:srgbClr val="60A0B0"/>
                </a:solidFill>
                <a:latin typeface="Courier New"/>
              </a:rPr>
              <a:t>)] for s in </a:t>
            </a:r>
            <a:r>
              <a:rPr sz="1800" i="1" dirty="0" err="1">
                <a:solidFill>
                  <a:srgbClr val="60A0B0"/>
                </a:solidFill>
                <a:latin typeface="Courier New"/>
              </a:rPr>
              <a:t>np.aran</a:t>
            </a:r>
            <a:r>
              <a:rPr sz="1800" i="1" dirty="0" err="1">
                <a:solidFill>
                  <a:srgbClr val="60A0B0"/>
                </a:solidFill>
                <a:latin typeface="Courier New" panose="02070309020205020404" pitchFamily="49" charset="0"/>
                <a:cs typeface="Courier New" panose="02070309020205020404" pitchFamily="49" charset="0"/>
              </a:rPr>
              <a:t>g</a:t>
            </a:r>
            <a:r>
              <a:rPr sz="1800" i="1" dirty="0" err="1">
                <a:solidFill>
                  <a:srgbClr val="60A0B0"/>
                </a:solidFill>
                <a:latin typeface="Courier New"/>
              </a:rPr>
              <a:t>e</a:t>
            </a:r>
            <a:r>
              <a:rPr sz="1800" i="1" dirty="0">
                <a:solidFill>
                  <a:srgbClr val="60A0B0"/>
                </a:solidFill>
                <a:latin typeface="Courier New"/>
              </a:rPr>
              <a:t>(0, </a:t>
            </a:r>
            <a:r>
              <a:rPr sz="1800" i="1" dirty="0" err="1">
                <a:solidFill>
                  <a:srgbClr val="60A0B0"/>
                </a:solidFill>
                <a:latin typeface="Courier New"/>
              </a:rPr>
              <a:t>a.size</a:t>
            </a:r>
            <a:r>
              <a:rPr sz="1800" i="1" dirty="0">
                <a:solidFill>
                  <a:srgbClr val="60A0B0"/>
                </a:solidFill>
                <a:latin typeface="Courier New"/>
              </a:rPr>
              <a:t>, </a:t>
            </a:r>
            <a:r>
              <a:rPr sz="1800" i="1" dirty="0" err="1">
                <a:solidFill>
                  <a:srgbClr val="60A0B0"/>
                </a:solidFill>
                <a:latin typeface="Courier New"/>
              </a:rPr>
              <a:t>stride_len</a:t>
            </a:r>
            <a:r>
              <a:rPr sz="1800" i="1" dirty="0">
                <a:solidFill>
                  <a:srgbClr val="60A0B0"/>
                </a:solidFill>
                <a:latin typeface="Courier New"/>
              </a:rPr>
              <a:t>)[:</a:t>
            </a:r>
            <a:r>
              <a:rPr sz="1800" i="1" dirty="0" err="1">
                <a:solidFill>
                  <a:srgbClr val="60A0B0"/>
                </a:solidFill>
                <a:latin typeface="Courier New"/>
              </a:rPr>
              <a:t>n_strides</a:t>
            </a:r>
            <a:r>
              <a:rPr sz="1800" i="1" dirty="0">
                <a:solidFill>
                  <a:srgbClr val="60A0B0"/>
                </a:solidFill>
                <a:latin typeface="Courier New"/>
              </a:rPr>
              <a:t>]])</a:t>
            </a:r>
            <a:r>
              <a:rPr dirty="0"/>
              <a:t/>
            </a:r>
            <a:br>
              <a:rPr dirty="0"/>
            </a:br>
            <a:r>
              <a:rPr sz="1800" dirty="0">
                <a:latin typeface="Courier New"/>
              </a:rPr>
              <a:t>  </a:t>
            </a:r>
            <a:r>
              <a:rPr sz="1800" b="1" dirty="0">
                <a:solidFill>
                  <a:srgbClr val="007020"/>
                </a:solidFill>
                <a:latin typeface="Courier New"/>
              </a:rPr>
              <a:t>return</a:t>
            </a:r>
            <a:r>
              <a:rPr sz="1800" dirty="0">
                <a:latin typeface="Courier New"/>
              </a:rPr>
              <a:t> </a:t>
            </a:r>
            <a:r>
              <a:rPr sz="1800" dirty="0" err="1">
                <a:latin typeface="Courier New"/>
              </a:rPr>
              <a:t>np.array</a:t>
            </a:r>
            <a:r>
              <a:rPr sz="1800" dirty="0">
                <a:latin typeface="Courier New"/>
              </a:rPr>
              <a:t>([a[s:(</a:t>
            </a:r>
            <a:r>
              <a:rPr sz="1800" dirty="0" err="1">
                <a:latin typeface="Courier New"/>
              </a:rPr>
              <a:t>s</a:t>
            </a:r>
            <a:r>
              <a:rPr sz="1800" dirty="0" err="1">
                <a:solidFill>
                  <a:srgbClr val="666666"/>
                </a:solidFill>
                <a:latin typeface="Courier New"/>
              </a:rPr>
              <a:t>+</a:t>
            </a:r>
            <a:r>
              <a:rPr sz="1800" dirty="0" err="1">
                <a:latin typeface="Courier New"/>
              </a:rPr>
              <a:t>window_len</a:t>
            </a:r>
            <a:r>
              <a:rPr sz="1800" dirty="0">
                <a:latin typeface="Courier New"/>
              </a:rPr>
              <a:t>)] </a:t>
            </a:r>
            <a:r>
              <a:rPr sz="1800" b="1" dirty="0">
                <a:solidFill>
                  <a:srgbClr val="007020"/>
                </a:solidFill>
                <a:latin typeface="Courier New"/>
              </a:rPr>
              <a:t>for</a:t>
            </a:r>
            <a:r>
              <a:rPr sz="1800" dirty="0">
                <a:latin typeface="Courier New"/>
              </a:rPr>
              <a:t> s </a:t>
            </a:r>
            <a:r>
              <a:rPr sz="1800" b="1" dirty="0">
                <a:solidFill>
                  <a:srgbClr val="007020"/>
                </a:solidFill>
                <a:latin typeface="Courier New"/>
              </a:rPr>
              <a:t>in</a:t>
            </a:r>
            <a:r>
              <a:rPr sz="1800" dirty="0">
                <a:latin typeface="Courier New"/>
              </a:rPr>
              <a:t> </a:t>
            </a:r>
            <a:r>
              <a:rPr sz="1800" dirty="0" err="1">
                <a:latin typeface="Courier New"/>
              </a:rPr>
              <a:t>np.arange</a:t>
            </a:r>
            <a:r>
              <a:rPr sz="1800" dirty="0">
                <a:latin typeface="Courier New"/>
              </a:rPr>
              <a:t>(</a:t>
            </a:r>
            <a:r>
              <a:rPr sz="1800" dirty="0">
                <a:solidFill>
                  <a:srgbClr val="40A070"/>
                </a:solidFill>
                <a:latin typeface="Courier New"/>
              </a:rPr>
              <a:t>0</a:t>
            </a:r>
            <a:r>
              <a:rPr sz="1800" dirty="0">
                <a:latin typeface="Courier New"/>
              </a:rPr>
              <a:t>, </a:t>
            </a:r>
            <a:r>
              <a:rPr sz="1800" dirty="0" err="1">
                <a:latin typeface="Courier New"/>
              </a:rPr>
              <a:t>n_strides</a:t>
            </a:r>
            <a:r>
              <a:rPr sz="1800" dirty="0">
                <a:solidFill>
                  <a:srgbClr val="666666"/>
                </a:solidFill>
                <a:latin typeface="Courier New"/>
              </a:rPr>
              <a:t>*</a:t>
            </a:r>
            <a:r>
              <a:rPr sz="1800" dirty="0" err="1">
                <a:latin typeface="Courier New"/>
              </a:rPr>
              <a:t>stride_len,stride_len</a:t>
            </a:r>
            <a:r>
              <a:rPr sz="1800" dirty="0">
                <a:latin typeface="Courier New"/>
              </a:rPr>
              <a:t>)])</a:t>
            </a:r>
            <a:r>
              <a:rPr dirty="0"/>
              <a:t/>
            </a:r>
            <a:br>
              <a:rPr dirty="0"/>
            </a:br>
            <a:r>
              <a:rPr sz="1800" dirty="0">
                <a:latin typeface="Courier New"/>
              </a:rPr>
              <a:t>print(</a:t>
            </a:r>
            <a:r>
              <a:rPr sz="1800" dirty="0" err="1">
                <a:latin typeface="Courier New"/>
              </a:rPr>
              <a:t>gen_strides</a:t>
            </a:r>
            <a:r>
              <a:rPr sz="1800" dirty="0">
                <a:latin typeface="Courier New"/>
              </a:rPr>
              <a:t>(</a:t>
            </a:r>
            <a:r>
              <a:rPr sz="1800" dirty="0" err="1">
                <a:latin typeface="Courier New"/>
              </a:rPr>
              <a:t>np.arange</a:t>
            </a:r>
            <a:r>
              <a:rPr sz="1800" dirty="0">
                <a:latin typeface="Courier New"/>
              </a:rPr>
              <a:t>(</a:t>
            </a:r>
            <a:r>
              <a:rPr sz="1800" dirty="0">
                <a:solidFill>
                  <a:srgbClr val="40A070"/>
                </a:solidFill>
                <a:latin typeface="Courier New"/>
              </a:rPr>
              <a:t>15</a:t>
            </a:r>
            <a:r>
              <a:rPr sz="1800" dirty="0">
                <a:latin typeface="Courier New"/>
              </a:rPr>
              <a:t>), </a:t>
            </a:r>
            <a:r>
              <a:rPr sz="1800" dirty="0" err="1">
                <a:latin typeface="Courier New"/>
              </a:rPr>
              <a:t>stride_len</a:t>
            </a:r>
            <a:r>
              <a:rPr sz="1800" dirty="0">
                <a:solidFill>
                  <a:srgbClr val="666666"/>
                </a:solidFill>
                <a:latin typeface="Courier New"/>
              </a:rPr>
              <a:t>=</a:t>
            </a:r>
            <a:r>
              <a:rPr sz="1800" dirty="0">
                <a:solidFill>
                  <a:srgbClr val="40A070"/>
                </a:solidFill>
                <a:latin typeface="Courier New"/>
              </a:rPr>
              <a:t>2</a:t>
            </a:r>
            <a:r>
              <a:rPr sz="1800" dirty="0">
                <a:latin typeface="Courier New"/>
              </a:rPr>
              <a:t>, </a:t>
            </a:r>
            <a:r>
              <a:rPr sz="1800" dirty="0" err="1">
                <a:latin typeface="Courier New"/>
              </a:rPr>
              <a:t>window_len</a:t>
            </a:r>
            <a:r>
              <a:rPr sz="1800" dirty="0">
                <a:solidFill>
                  <a:srgbClr val="666666"/>
                </a:solidFill>
                <a:latin typeface="Courier New"/>
              </a:rPr>
              <a:t>=</a:t>
            </a:r>
            <a:r>
              <a:rPr sz="1800" dirty="0">
                <a:solidFill>
                  <a:srgbClr val="40A070"/>
                </a:solidFill>
                <a:latin typeface="Courier New"/>
              </a:rPr>
              <a:t>4</a:t>
            </a:r>
            <a:r>
              <a:rPr sz="1800" dirty="0">
                <a:latin typeface="Courier New"/>
              </a:rPr>
              <a:t>))</a:t>
            </a:r>
          </a:p>
          <a:p>
            <a:pPr marL="1270000" indent="0">
              <a:buNone/>
            </a:pPr>
            <a:r>
              <a:rPr sz="1800" dirty="0">
                <a:latin typeface="Courier New"/>
              </a:rPr>
              <a:t>## [[ 0  1  2  3]
##  [ 2  3  4  5]
##  [ 4  5  6  7]
##  [ 6  7  8  9]
##  [ 8  9 10 11]
##  [10 11 12 13]]</a:t>
            </a:r>
          </a:p>
        </p:txBody>
      </p:sp>
    </p:spTree>
    <p:extLst>
      <p:ext uri="{BB962C8B-B14F-4D97-AF65-F5344CB8AC3E}">
        <p14:creationId xmlns:p14="http://schemas.microsoft.com/office/powerpoint/2010/main" val="58522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err="1" smtClean="0"/>
              <a:t>Algorithmic</a:t>
            </a:r>
            <a:r>
              <a:rPr lang="pt-BR" dirty="0" smtClean="0"/>
              <a:t> Trading</a:t>
            </a:r>
            <a:endParaRPr lang="pt-BR" dirty="0"/>
          </a:p>
        </p:txBody>
      </p:sp>
      <p:sp>
        <p:nvSpPr>
          <p:cNvPr id="5" name="Subtítulo 4"/>
          <p:cNvSpPr>
            <a:spLocks noGrp="1"/>
          </p:cNvSpPr>
          <p:nvPr>
            <p:ph type="subTitle" idx="1"/>
          </p:nvPr>
        </p:nvSpPr>
        <p:spPr/>
        <p:txBody>
          <a:bodyPr/>
          <a:lstStyle/>
          <a:p>
            <a:r>
              <a:rPr lang="pt-BR" dirty="0" smtClean="0"/>
              <a:t>Biblioteca Pandas</a:t>
            </a:r>
            <a:endParaRPr lang="pt-BR" dirty="0"/>
          </a:p>
        </p:txBody>
      </p:sp>
    </p:spTree>
    <p:extLst>
      <p:ext uri="{BB962C8B-B14F-4D97-AF65-F5344CB8AC3E}">
        <p14:creationId xmlns:p14="http://schemas.microsoft.com/office/powerpoint/2010/main" val="3753337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3a Parte: biblioteca pandas</a:t>
            </a:r>
          </a:p>
        </p:txBody>
      </p:sp>
      <p:sp>
        <p:nvSpPr>
          <p:cNvPr id="3" name="Content Placeholder 2"/>
          <p:cNvSpPr>
            <a:spLocks noGrp="1"/>
          </p:cNvSpPr>
          <p:nvPr>
            <p:ph idx="1"/>
          </p:nvPr>
        </p:nvSpPr>
        <p:spPr/>
        <p:txBody>
          <a:bodyPr>
            <a:normAutofit fontScale="92500" lnSpcReduction="20000"/>
          </a:bodyPr>
          <a:lstStyle/>
          <a:p>
            <a:r>
              <a:rPr dirty="0"/>
              <a:t>O python </a:t>
            </a:r>
            <a:r>
              <a:rPr dirty="0" err="1"/>
              <a:t>funciona</a:t>
            </a:r>
            <a:r>
              <a:rPr dirty="0"/>
              <a:t> com o </a:t>
            </a:r>
            <a:r>
              <a:rPr dirty="0" err="1"/>
              <a:t>uso</a:t>
            </a:r>
            <a:r>
              <a:rPr dirty="0"/>
              <a:t> de </a:t>
            </a:r>
            <a:r>
              <a:rPr dirty="0" err="1"/>
              <a:t>bibliotecas</a:t>
            </a:r>
            <a:r>
              <a:rPr dirty="0"/>
              <a:t> </a:t>
            </a:r>
            <a:r>
              <a:rPr dirty="0" err="1"/>
              <a:t>específicas</a:t>
            </a:r>
            <a:r>
              <a:rPr dirty="0"/>
              <a:t>. A </a:t>
            </a:r>
            <a:r>
              <a:rPr dirty="0" err="1"/>
              <a:t>carga</a:t>
            </a:r>
            <a:r>
              <a:rPr dirty="0"/>
              <a:t> é </a:t>
            </a:r>
            <a:r>
              <a:rPr dirty="0" err="1"/>
              <a:t>feita</a:t>
            </a:r>
            <a:r>
              <a:rPr dirty="0"/>
              <a:t> com o </a:t>
            </a:r>
            <a:r>
              <a:rPr dirty="0" err="1"/>
              <a:t>comando</a:t>
            </a:r>
            <a:r>
              <a:rPr dirty="0"/>
              <a:t> </a:t>
            </a:r>
            <a:r>
              <a:rPr sz="2000" dirty="0">
                <a:latin typeface="Courier New"/>
              </a:rPr>
              <a:t>import</a:t>
            </a:r>
          </a:p>
          <a:p>
            <a:r>
              <a:rPr dirty="0"/>
              <a:t>How to import pandas and check the version?</a:t>
            </a:r>
          </a:p>
          <a:p>
            <a:pPr marL="1270000" indent="0">
              <a:buNone/>
            </a:pPr>
            <a:r>
              <a:rPr sz="1800" dirty="0">
                <a:latin typeface="Courier New"/>
              </a:rPr>
              <a:t>import </a:t>
            </a:r>
            <a:r>
              <a:rPr sz="1800" dirty="0" err="1">
                <a:latin typeface="Courier New"/>
              </a:rPr>
              <a:t>numpy</a:t>
            </a:r>
            <a:r>
              <a:rPr sz="1800" dirty="0">
                <a:latin typeface="Courier New"/>
              </a:rPr>
              <a:t> as np </a:t>
            </a:r>
            <a:r>
              <a:rPr sz="1800" i="1" dirty="0">
                <a:solidFill>
                  <a:srgbClr val="60A0B0"/>
                </a:solidFill>
                <a:latin typeface="Courier New"/>
              </a:rPr>
              <a:t># optional</a:t>
            </a:r>
            <a:r>
              <a:rPr dirty="0"/>
              <a:t/>
            </a:r>
            <a:br>
              <a:rPr dirty="0"/>
            </a:br>
            <a:r>
              <a:rPr sz="1800" dirty="0">
                <a:latin typeface="Courier New"/>
              </a:rPr>
              <a:t>import pandas as </a:t>
            </a:r>
            <a:r>
              <a:rPr sz="1800" dirty="0" err="1">
                <a:latin typeface="Courier New"/>
              </a:rPr>
              <a:t>pd</a:t>
            </a:r>
            <a:r>
              <a:rPr dirty="0"/>
              <a:t/>
            </a:r>
            <a:br>
              <a:rPr dirty="0"/>
            </a:br>
            <a:r>
              <a:rPr sz="1800" dirty="0">
                <a:latin typeface="Courier New"/>
              </a:rPr>
              <a:t>print(</a:t>
            </a:r>
            <a:r>
              <a:rPr sz="1800" dirty="0" err="1">
                <a:latin typeface="Courier New"/>
              </a:rPr>
              <a:t>pd</a:t>
            </a:r>
            <a:r>
              <a:rPr sz="1800" dirty="0">
                <a:latin typeface="Courier New"/>
              </a:rPr>
              <a:t>.__version__)</a:t>
            </a:r>
          </a:p>
          <a:p>
            <a:pPr marL="1270000" indent="0">
              <a:buNone/>
            </a:pPr>
            <a:r>
              <a:rPr sz="1800" dirty="0">
                <a:latin typeface="Courier New"/>
              </a:rPr>
              <a:t>## 0.22.0</a:t>
            </a:r>
          </a:p>
          <a:p>
            <a:pPr marL="1270000" indent="0">
              <a:buNone/>
            </a:pPr>
            <a:r>
              <a:rPr sz="1800" dirty="0">
                <a:latin typeface="Courier New"/>
              </a:rPr>
              <a:t>print(</a:t>
            </a:r>
            <a:r>
              <a:rPr sz="1800" dirty="0" err="1">
                <a:latin typeface="Courier New"/>
              </a:rPr>
              <a:t>pd.show_versions</a:t>
            </a:r>
            <a:r>
              <a:rPr sz="1800" dirty="0">
                <a:latin typeface="Courier New"/>
              </a:rPr>
              <a:t>(</a:t>
            </a:r>
            <a:r>
              <a:rPr sz="1800" dirty="0" err="1">
                <a:latin typeface="Courier New"/>
              </a:rPr>
              <a:t>as_json</a:t>
            </a:r>
            <a:r>
              <a:rPr sz="1800" dirty="0">
                <a:solidFill>
                  <a:srgbClr val="666666"/>
                </a:solidFill>
                <a:latin typeface="Courier New"/>
              </a:rPr>
              <a:t>=</a:t>
            </a:r>
            <a:r>
              <a:rPr sz="1800" dirty="0">
                <a:solidFill>
                  <a:srgbClr val="19177C"/>
                </a:solidFill>
                <a:latin typeface="Courier New"/>
              </a:rPr>
              <a:t>True</a:t>
            </a:r>
            <a:r>
              <a:rPr sz="1800" dirty="0">
                <a:latin typeface="Courier New"/>
              </a:rPr>
              <a:t>))</a:t>
            </a:r>
          </a:p>
          <a:p>
            <a:pPr marL="1270000" indent="0">
              <a:buNone/>
            </a:pPr>
            <a:r>
              <a:rPr sz="1800" dirty="0">
                <a:latin typeface="Courier New"/>
              </a:rPr>
              <a:t>## {'system': {'commit': None, 'python': '3.6.7.final.0', 'python-bits': 64, 'OS': 'Windows', 'OS-release': '10', 'machine': 'AMD64', 'processor': 'Intel64 Family 6 Model 142 Stepping 9, </a:t>
            </a:r>
            <a:r>
              <a:rPr sz="1800" dirty="0" err="1">
                <a:latin typeface="Courier New"/>
              </a:rPr>
              <a:t>GenuineIntel</a:t>
            </a:r>
            <a:r>
              <a:rPr sz="1800" dirty="0">
                <a:latin typeface="Courier New"/>
              </a:rPr>
              <a:t>', '</a:t>
            </a:r>
            <a:r>
              <a:rPr sz="1800" dirty="0" err="1">
                <a:latin typeface="Courier New"/>
              </a:rPr>
              <a:t>byteorder</a:t>
            </a:r>
            <a:r>
              <a:rPr sz="1800" dirty="0">
                <a:latin typeface="Courier New"/>
              </a:rPr>
              <a:t>': 'little', 'LC_ALL': 'None', 'LANG': 'None', 'LOCALE': '</a:t>
            </a:r>
            <a:r>
              <a:rPr sz="1800" dirty="0" err="1">
                <a:latin typeface="Courier New"/>
              </a:rPr>
              <a:t>None.None</a:t>
            </a:r>
            <a:r>
              <a:rPr sz="1800" dirty="0">
                <a:latin typeface="Courier New"/>
              </a:rPr>
              <a:t>'}, 'dependencies': {'pandas': '0.22.0', '</a:t>
            </a:r>
            <a:r>
              <a:rPr sz="1800" dirty="0" err="1">
                <a:latin typeface="Courier New"/>
              </a:rPr>
              <a:t>pytest</a:t>
            </a:r>
            <a:r>
              <a:rPr sz="1800" dirty="0">
                <a:latin typeface="Courier New"/>
              </a:rPr>
              <a:t>': '4.0.2', 'pip': '18.1', '</a:t>
            </a:r>
            <a:r>
              <a:rPr sz="1800" dirty="0" err="1">
                <a:latin typeface="Courier New"/>
              </a:rPr>
              <a:t>setuptools</a:t>
            </a:r>
            <a:r>
              <a:rPr sz="1800" dirty="0">
                <a:latin typeface="Courier New"/>
              </a:rPr>
              <a:t>': '40.6.3', '</a:t>
            </a:r>
            <a:r>
              <a:rPr sz="1800" dirty="0" err="1">
                <a:latin typeface="Courier New"/>
              </a:rPr>
              <a:t>Cython</a:t>
            </a:r>
            <a:r>
              <a:rPr sz="1800" dirty="0">
                <a:latin typeface="Courier New"/>
              </a:rPr>
              <a:t>': '0.29.2', '</a:t>
            </a:r>
            <a:r>
              <a:rPr sz="1800" dirty="0" err="1">
                <a:latin typeface="Courier New"/>
              </a:rPr>
              <a:t>numpy</a:t>
            </a:r>
            <a:r>
              <a:rPr sz="1800" dirty="0">
                <a:latin typeface="Courier New"/>
              </a:rPr>
              <a:t>': '1.15.4', '</a:t>
            </a:r>
            <a:r>
              <a:rPr sz="1800" dirty="0" err="1">
                <a:latin typeface="Courier New"/>
              </a:rPr>
              <a:t>scipy</a:t>
            </a:r>
            <a:r>
              <a:rPr sz="1800" dirty="0">
                <a:latin typeface="Courier New"/>
              </a:rPr>
              <a:t>': '1.1.0', '</a:t>
            </a:r>
            <a:r>
              <a:rPr sz="1800" dirty="0" err="1">
                <a:latin typeface="Courier New"/>
              </a:rPr>
              <a:t>pyarrow</a:t>
            </a:r>
            <a:r>
              <a:rPr sz="1800" dirty="0">
                <a:latin typeface="Courier New"/>
              </a:rPr>
              <a:t>': None, '</a:t>
            </a:r>
            <a:r>
              <a:rPr sz="1800" dirty="0" err="1">
                <a:latin typeface="Courier New"/>
              </a:rPr>
              <a:t>xarray</a:t>
            </a:r>
            <a:r>
              <a:rPr sz="1800" dirty="0">
                <a:latin typeface="Courier New"/>
              </a:rPr>
              <a:t>': None, '</a:t>
            </a:r>
            <a:r>
              <a:rPr sz="1800" dirty="0" err="1">
                <a:latin typeface="Courier New"/>
              </a:rPr>
              <a:t>IPython</a:t>
            </a:r>
            <a:r>
              <a:rPr sz="1800" dirty="0">
                <a:latin typeface="Courier New"/>
              </a:rPr>
              <a:t>': '7.2.0', 'sphinx': '1.8.2', 'patsy': '0.5.1', '</a:t>
            </a:r>
            <a:r>
              <a:rPr sz="1800" dirty="0" err="1">
                <a:latin typeface="Courier New"/>
              </a:rPr>
              <a:t>dateutil</a:t>
            </a:r>
            <a:r>
              <a:rPr sz="1800" dirty="0">
                <a:latin typeface="Courier New"/>
              </a:rPr>
              <a:t>': '2.7.5', '</a:t>
            </a:r>
            <a:r>
              <a:rPr sz="1800" dirty="0" err="1">
                <a:latin typeface="Courier New"/>
              </a:rPr>
              <a:t>pytz</a:t>
            </a:r>
            <a:r>
              <a:rPr sz="1800" dirty="0">
                <a:latin typeface="Courier New"/>
              </a:rPr>
              <a:t>': '2018.7', '</a:t>
            </a:r>
            <a:r>
              <a:rPr sz="1800" dirty="0" err="1">
                <a:latin typeface="Courier New"/>
              </a:rPr>
              <a:t>blosc</a:t>
            </a:r>
            <a:r>
              <a:rPr sz="1800" dirty="0">
                <a:latin typeface="Courier New"/>
              </a:rPr>
              <a:t>': None, 'bottleneck': '1.2.1', 'tables': '3.4.4', '</a:t>
            </a:r>
            <a:r>
              <a:rPr sz="1800" dirty="0" err="1">
                <a:latin typeface="Courier New"/>
              </a:rPr>
              <a:t>numexpr</a:t>
            </a:r>
            <a:r>
              <a:rPr sz="1800" dirty="0">
                <a:latin typeface="Courier New"/>
              </a:rPr>
              <a:t>': '2.6.8', 'feather': None, '</a:t>
            </a:r>
            <a:r>
              <a:rPr sz="1800" dirty="0" err="1">
                <a:latin typeface="Courier New"/>
              </a:rPr>
              <a:t>matplotlib</a:t>
            </a:r>
            <a:r>
              <a:rPr sz="1800" dirty="0">
                <a:latin typeface="Courier New"/>
              </a:rPr>
              <a:t>': '3.0.2', '</a:t>
            </a:r>
            <a:r>
              <a:rPr sz="1800" dirty="0" err="1">
                <a:latin typeface="Courier New"/>
              </a:rPr>
              <a:t>openpyxl</a:t>
            </a:r>
            <a:r>
              <a:rPr sz="1800" dirty="0">
                <a:latin typeface="Courier New"/>
              </a:rPr>
              <a:t>': '2.5.12', '</a:t>
            </a:r>
            <a:r>
              <a:rPr sz="1800" dirty="0" err="1">
                <a:latin typeface="Courier New"/>
              </a:rPr>
              <a:t>xlrd</a:t>
            </a:r>
            <a:r>
              <a:rPr sz="1800" dirty="0">
                <a:latin typeface="Courier New"/>
              </a:rPr>
              <a:t>': '1.2.0', '</a:t>
            </a:r>
            <a:r>
              <a:rPr sz="1800" dirty="0" err="1">
                <a:latin typeface="Courier New"/>
              </a:rPr>
              <a:t>xlwt</a:t>
            </a:r>
            <a:r>
              <a:rPr sz="1800" dirty="0">
                <a:latin typeface="Courier New"/>
              </a:rPr>
              <a:t>': '1.3.0', '</a:t>
            </a:r>
            <a:r>
              <a:rPr sz="1800" dirty="0" err="1">
                <a:latin typeface="Courier New"/>
              </a:rPr>
              <a:t>xlsxwriter</a:t>
            </a:r>
            <a:r>
              <a:rPr sz="1800" dirty="0">
                <a:latin typeface="Courier New"/>
              </a:rPr>
              <a:t>': '1.1.2', '</a:t>
            </a:r>
            <a:r>
              <a:rPr sz="1800" dirty="0" err="1">
                <a:latin typeface="Courier New"/>
              </a:rPr>
              <a:t>lxml</a:t>
            </a:r>
            <a:r>
              <a:rPr sz="1800" dirty="0">
                <a:latin typeface="Courier New"/>
              </a:rPr>
              <a:t>': '4.2.5', 'bs4': '4.6.3', 'html5lib': '1.0.1', '</a:t>
            </a:r>
            <a:r>
              <a:rPr sz="1800" dirty="0" err="1">
                <a:latin typeface="Courier New"/>
              </a:rPr>
              <a:t>sqlalchemy</a:t>
            </a:r>
            <a:r>
              <a:rPr sz="1800" dirty="0">
                <a:latin typeface="Courier New"/>
              </a:rPr>
              <a:t>': '1.2.15', '</a:t>
            </a:r>
            <a:r>
              <a:rPr sz="1800" dirty="0" err="1">
                <a:latin typeface="Courier New"/>
              </a:rPr>
              <a:t>pymysql</a:t>
            </a:r>
            <a:r>
              <a:rPr sz="1800" dirty="0">
                <a:latin typeface="Courier New"/>
              </a:rPr>
              <a:t>': None, 'psycopg2': None, 'jinja2': '2.10', 's3fs': None, '</a:t>
            </a:r>
            <a:r>
              <a:rPr sz="1800" dirty="0" err="1">
                <a:latin typeface="Courier New"/>
              </a:rPr>
              <a:t>fastparquet</a:t>
            </a:r>
            <a:r>
              <a:rPr sz="1800" dirty="0">
                <a:latin typeface="Courier New"/>
              </a:rPr>
              <a:t>': None, '</a:t>
            </a:r>
            <a:r>
              <a:rPr sz="1800" dirty="0" err="1">
                <a:latin typeface="Courier New"/>
              </a:rPr>
              <a:t>pandas_gbq</a:t>
            </a:r>
            <a:r>
              <a:rPr sz="1800" dirty="0">
                <a:latin typeface="Courier New"/>
              </a:rPr>
              <a:t>': None, '</a:t>
            </a:r>
            <a:r>
              <a:rPr sz="1800" dirty="0" err="1">
                <a:latin typeface="Courier New"/>
              </a:rPr>
              <a:t>pandas_datareader</a:t>
            </a:r>
            <a:r>
              <a:rPr sz="1800" dirty="0">
                <a:latin typeface="Courier New"/>
              </a:rPr>
              <a:t>': '0.7.0'}}
## None</a:t>
            </a:r>
          </a:p>
        </p:txBody>
      </p:sp>
    </p:spTree>
    <p:extLst>
      <p:ext uri="{BB962C8B-B14F-4D97-AF65-F5344CB8AC3E}">
        <p14:creationId xmlns:p14="http://schemas.microsoft.com/office/powerpoint/2010/main" val="2492017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- 2</a:t>
            </a:r>
          </a:p>
        </p:txBody>
      </p:sp>
      <p:sp>
        <p:nvSpPr>
          <p:cNvPr id="3" name="Content Placeholder 2"/>
          <p:cNvSpPr>
            <a:spLocks noGrp="1"/>
          </p:cNvSpPr>
          <p:nvPr>
            <p:ph idx="1"/>
          </p:nvPr>
        </p:nvSpPr>
        <p:spPr/>
        <p:txBody>
          <a:bodyPr>
            <a:normAutofit fontScale="92500" lnSpcReduction="10000"/>
          </a:bodyPr>
          <a:lstStyle/>
          <a:p>
            <a:r>
              <a:rPr dirty="0"/>
              <a:t>How to create a series from a list, </a:t>
            </a:r>
            <a:r>
              <a:rPr dirty="0" err="1"/>
              <a:t>numpy</a:t>
            </a:r>
            <a:r>
              <a:rPr dirty="0"/>
              <a:t> array and </a:t>
            </a:r>
            <a:r>
              <a:rPr dirty="0" err="1"/>
              <a:t>dict</a:t>
            </a:r>
            <a:r>
              <a:rPr dirty="0"/>
              <a:t>? Create a pandas series from each of the items below: a list, </a:t>
            </a:r>
            <a:r>
              <a:rPr dirty="0" err="1"/>
              <a:t>numpy</a:t>
            </a:r>
            <a:r>
              <a:rPr dirty="0"/>
              <a:t> and a dictionary</a:t>
            </a:r>
          </a:p>
          <a:p>
            <a:pPr marL="1270000" indent="0">
              <a:buNone/>
            </a:pPr>
            <a:r>
              <a:rPr sz="1800" i="1" dirty="0">
                <a:solidFill>
                  <a:srgbClr val="60A0B0"/>
                </a:solidFill>
                <a:latin typeface="Courier New"/>
              </a:rPr>
              <a:t># Inputs</a:t>
            </a:r>
            <a:r>
              <a:rPr dirty="0"/>
              <a:t/>
            </a:r>
            <a:br>
              <a:rPr dirty="0"/>
            </a:br>
            <a:r>
              <a:rPr sz="1800" dirty="0">
                <a:latin typeface="Courier New"/>
              </a:rPr>
              <a:t>import </a:t>
            </a:r>
            <a:r>
              <a:rPr sz="1800" dirty="0" err="1">
                <a:latin typeface="Courier New"/>
              </a:rPr>
              <a:t>numpy</a:t>
            </a:r>
            <a:r>
              <a:rPr sz="1800" dirty="0">
                <a:latin typeface="Courier New"/>
              </a:rPr>
              <a:t> as np</a:t>
            </a:r>
            <a:r>
              <a:rPr dirty="0"/>
              <a:t/>
            </a:r>
            <a:br>
              <a:rPr dirty="0"/>
            </a:br>
            <a:r>
              <a:rPr sz="1800" dirty="0" err="1">
                <a:latin typeface="Courier New"/>
              </a:rPr>
              <a:t>mylist</a:t>
            </a:r>
            <a:r>
              <a:rPr sz="1800" dirty="0">
                <a:latin typeface="Courier New"/>
              </a:rPr>
              <a:t> </a:t>
            </a:r>
            <a:r>
              <a:rPr sz="1800" dirty="0">
                <a:solidFill>
                  <a:srgbClr val="666666"/>
                </a:solidFill>
                <a:latin typeface="Courier New"/>
              </a:rPr>
              <a:t>=</a:t>
            </a:r>
            <a:r>
              <a:rPr sz="1800" dirty="0">
                <a:latin typeface="Courier New"/>
              </a:rPr>
              <a:t> list(</a:t>
            </a:r>
            <a:r>
              <a:rPr sz="1800" dirty="0">
                <a:solidFill>
                  <a:srgbClr val="4070A0"/>
                </a:solidFill>
                <a:latin typeface="Courier New"/>
              </a:rPr>
              <a:t>'</a:t>
            </a:r>
            <a:r>
              <a:rPr sz="1800" dirty="0" err="1">
                <a:solidFill>
                  <a:srgbClr val="4070A0"/>
                </a:solidFill>
                <a:latin typeface="Courier New"/>
              </a:rPr>
              <a:t>abcedfghijklmnopqrstuvwxyz</a:t>
            </a:r>
            <a:r>
              <a:rPr sz="1800" dirty="0">
                <a:solidFill>
                  <a:srgbClr val="4070A0"/>
                </a:solidFill>
                <a:latin typeface="Courier New"/>
              </a:rPr>
              <a:t>'</a:t>
            </a:r>
            <a:r>
              <a:rPr sz="1800" dirty="0">
                <a:latin typeface="Courier New"/>
              </a:rPr>
              <a:t>)</a:t>
            </a:r>
            <a:r>
              <a:rPr dirty="0"/>
              <a:t/>
            </a:r>
            <a:br>
              <a:rPr dirty="0"/>
            </a:br>
            <a:r>
              <a:rPr sz="1800" dirty="0" err="1">
                <a:latin typeface="Courier New"/>
              </a:rPr>
              <a:t>myarr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np.arange</a:t>
            </a:r>
            <a:r>
              <a:rPr sz="1800" dirty="0">
                <a:latin typeface="Courier New"/>
              </a:rPr>
              <a:t>(</a:t>
            </a:r>
            <a:r>
              <a:rPr sz="1800" dirty="0">
                <a:solidFill>
                  <a:srgbClr val="40A070"/>
                </a:solidFill>
                <a:latin typeface="Courier New"/>
              </a:rPr>
              <a:t>26</a:t>
            </a:r>
            <a:r>
              <a:rPr sz="1800" dirty="0">
                <a:latin typeface="Courier New"/>
              </a:rPr>
              <a:t>)</a:t>
            </a:r>
            <a:r>
              <a:rPr dirty="0"/>
              <a:t/>
            </a:r>
            <a:br>
              <a:rPr dirty="0"/>
            </a:br>
            <a:r>
              <a:rPr sz="1800" dirty="0" err="1">
                <a:latin typeface="Courier New"/>
              </a:rPr>
              <a:t>mydict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dict</a:t>
            </a:r>
            <a:r>
              <a:rPr sz="1800" dirty="0">
                <a:latin typeface="Courier New"/>
              </a:rPr>
              <a:t>(zip(</a:t>
            </a:r>
            <a:r>
              <a:rPr sz="1800" dirty="0" err="1">
                <a:latin typeface="Courier New"/>
              </a:rPr>
              <a:t>mylist</a:t>
            </a:r>
            <a:r>
              <a:rPr sz="1800" dirty="0">
                <a:latin typeface="Courier New"/>
              </a:rPr>
              <a:t>, </a:t>
            </a:r>
            <a:r>
              <a:rPr sz="1800" dirty="0" err="1">
                <a:latin typeface="Courier New"/>
              </a:rPr>
              <a:t>myarr</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ser1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mylist</a:t>
            </a:r>
            <a:r>
              <a:rPr sz="1800" dirty="0">
                <a:latin typeface="Courier New"/>
              </a:rPr>
              <a:t>)</a:t>
            </a:r>
            <a:r>
              <a:rPr dirty="0"/>
              <a:t/>
            </a:r>
            <a:br>
              <a:rPr dirty="0"/>
            </a:br>
            <a:r>
              <a:rPr sz="1800" dirty="0">
                <a:latin typeface="Courier New"/>
              </a:rPr>
              <a:t>ser2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myarr</a:t>
            </a:r>
            <a:r>
              <a:rPr sz="1800" dirty="0">
                <a:latin typeface="Courier New"/>
              </a:rPr>
              <a:t>)</a:t>
            </a:r>
            <a:r>
              <a:rPr dirty="0"/>
              <a:t/>
            </a:r>
            <a:br>
              <a:rPr dirty="0"/>
            </a:br>
            <a:r>
              <a:rPr sz="1800" dirty="0">
                <a:latin typeface="Courier New"/>
              </a:rPr>
              <a:t>ser3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mydict</a:t>
            </a:r>
            <a:r>
              <a:rPr sz="1800" dirty="0">
                <a:latin typeface="Courier New"/>
              </a:rPr>
              <a:t>)</a:t>
            </a:r>
            <a:r>
              <a:rPr dirty="0"/>
              <a:t/>
            </a:r>
            <a:br>
              <a:rPr dirty="0"/>
            </a:br>
            <a:r>
              <a:rPr sz="1800" dirty="0">
                <a:latin typeface="Courier New"/>
              </a:rPr>
              <a:t>print(ser3.head())</a:t>
            </a:r>
          </a:p>
          <a:p>
            <a:pPr marL="1270000" indent="0">
              <a:buNone/>
            </a:pPr>
            <a:r>
              <a:rPr sz="1800" dirty="0">
                <a:latin typeface="Courier New"/>
              </a:rPr>
              <a:t>## a    0
## b    1
## c    2
## d    4
## e    3
## </a:t>
            </a:r>
            <a:r>
              <a:rPr sz="1800" dirty="0" err="1">
                <a:latin typeface="Courier New"/>
              </a:rPr>
              <a:t>dtype</a:t>
            </a:r>
            <a:r>
              <a:rPr sz="1800" dirty="0">
                <a:latin typeface="Courier New"/>
              </a:rPr>
              <a:t>: int64</a:t>
            </a:r>
          </a:p>
        </p:txBody>
      </p:sp>
    </p:spTree>
    <p:extLst>
      <p:ext uri="{BB962C8B-B14F-4D97-AF65-F5344CB8AC3E}">
        <p14:creationId xmlns:p14="http://schemas.microsoft.com/office/powerpoint/2010/main" val="1537785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p:cNvSpPr>
            <a:spLocks noGrp="1"/>
          </p:cNvSpPr>
          <p:nvPr>
            <p:ph sz="half" idx="1"/>
          </p:nvPr>
        </p:nvSpPr>
        <p:spPr/>
        <p:txBody>
          <a:bodyPr>
            <a:normAutofit/>
          </a:bodyPr>
          <a:lstStyle/>
          <a:p>
            <a:r>
              <a:rPr lang="pt-BR" dirty="0" smtClean="0"/>
              <a:t>Introdução </a:t>
            </a:r>
            <a:r>
              <a:rPr lang="pt-BR" dirty="0"/>
              <a:t>a Finanças em Python</a:t>
            </a:r>
          </a:p>
          <a:p>
            <a:pPr lvl="1"/>
            <a:r>
              <a:rPr lang="pt-BR" dirty="0"/>
              <a:t>Ações e Negociações</a:t>
            </a:r>
          </a:p>
          <a:p>
            <a:pPr lvl="1"/>
            <a:r>
              <a:rPr lang="pt-BR" dirty="0"/>
              <a:t>Dados de séries temporais</a:t>
            </a:r>
          </a:p>
          <a:p>
            <a:pPr lvl="1"/>
            <a:r>
              <a:rPr lang="pt-BR" dirty="0"/>
              <a:t>Preparação do ambiente de trabalho</a:t>
            </a:r>
          </a:p>
          <a:p>
            <a:pPr lvl="1"/>
            <a:r>
              <a:rPr lang="pt-BR" dirty="0"/>
              <a:t>Pacote de análise de dados Pandas</a:t>
            </a:r>
          </a:p>
          <a:p>
            <a:pPr lvl="2"/>
            <a:r>
              <a:rPr lang="pt-BR" dirty="0"/>
              <a:t>Importação de dados financeiros no Python</a:t>
            </a:r>
          </a:p>
          <a:p>
            <a:pPr lvl="2"/>
            <a:r>
              <a:rPr lang="pt-BR" dirty="0"/>
              <a:t>Manipulação de dados de séries temporais</a:t>
            </a:r>
          </a:p>
          <a:p>
            <a:pPr lvl="2"/>
            <a:r>
              <a:rPr lang="pt-BR" dirty="0"/>
              <a:t>Visualização de séries temporais</a:t>
            </a:r>
          </a:p>
          <a:p>
            <a:r>
              <a:rPr lang="pt-BR" dirty="0"/>
              <a:t>Análises Financeiras</a:t>
            </a:r>
          </a:p>
          <a:p>
            <a:pPr lvl="1"/>
            <a:r>
              <a:rPr lang="pt-BR" dirty="0"/>
              <a:t>Retornos</a:t>
            </a:r>
          </a:p>
          <a:p>
            <a:pPr lvl="1"/>
            <a:r>
              <a:rPr lang="pt-BR" dirty="0"/>
              <a:t>Médias móveis</a:t>
            </a:r>
          </a:p>
          <a:p>
            <a:pPr lvl="1"/>
            <a:r>
              <a:rPr lang="pt-BR" dirty="0"/>
              <a:t>Cálculo de Volatilidade</a:t>
            </a:r>
          </a:p>
          <a:p>
            <a:pPr lvl="1"/>
            <a:r>
              <a:rPr lang="pt-BR" dirty="0" err="1"/>
              <a:t>Ordinary</a:t>
            </a:r>
            <a:r>
              <a:rPr lang="pt-BR" dirty="0"/>
              <a:t> </a:t>
            </a:r>
            <a:r>
              <a:rPr lang="pt-BR" dirty="0" err="1"/>
              <a:t>Least-Squares</a:t>
            </a:r>
            <a:r>
              <a:rPr lang="pt-BR" dirty="0"/>
              <a:t> </a:t>
            </a:r>
            <a:r>
              <a:rPr lang="pt-BR" dirty="0" err="1"/>
              <a:t>Regression</a:t>
            </a:r>
            <a:r>
              <a:rPr lang="pt-BR" dirty="0"/>
              <a:t> (OLS)</a:t>
            </a:r>
          </a:p>
          <a:p>
            <a:pPr lvl="1"/>
            <a:endParaRPr lang="pt-BR" dirty="0"/>
          </a:p>
          <a:p>
            <a:endParaRPr lang="pt-BR" dirty="0"/>
          </a:p>
        </p:txBody>
      </p:sp>
      <p:sp>
        <p:nvSpPr>
          <p:cNvPr id="4" name="Título 3"/>
          <p:cNvSpPr>
            <a:spLocks noGrp="1"/>
          </p:cNvSpPr>
          <p:nvPr>
            <p:ph type="title"/>
          </p:nvPr>
        </p:nvSpPr>
        <p:spPr>
          <a:xfrm>
            <a:off x="1828800" y="76200"/>
            <a:ext cx="8610600" cy="762000"/>
          </a:xfrm>
        </p:spPr>
        <p:txBody>
          <a:bodyPr>
            <a:normAutofit/>
          </a:bodyPr>
          <a:lstStyle/>
          <a:p>
            <a:r>
              <a:rPr lang="pt-BR" dirty="0" smtClean="0"/>
              <a:t>Algo Trading in Python – Tópicos</a:t>
            </a:r>
            <a:endParaRPr lang="pt-BR" dirty="0"/>
          </a:p>
        </p:txBody>
      </p:sp>
      <p:sp>
        <p:nvSpPr>
          <p:cNvPr id="6" name="Espaço Reservado para Conteúdo 5"/>
          <p:cNvSpPr>
            <a:spLocks noGrp="1"/>
          </p:cNvSpPr>
          <p:nvPr>
            <p:ph sz="half" idx="10"/>
          </p:nvPr>
        </p:nvSpPr>
        <p:spPr/>
        <p:txBody>
          <a:bodyPr>
            <a:normAutofit lnSpcReduction="10000"/>
          </a:bodyPr>
          <a:lstStyle/>
          <a:p>
            <a:r>
              <a:rPr lang="pt-BR" dirty="0"/>
              <a:t>Desenvolvendo uma estratégia de Algo Trading em Python</a:t>
            </a:r>
          </a:p>
          <a:p>
            <a:r>
              <a:rPr lang="pt-BR" dirty="0"/>
              <a:t>Teste de estratégias (</a:t>
            </a:r>
            <a:r>
              <a:rPr lang="pt-BR" dirty="0" err="1"/>
              <a:t>backtesting</a:t>
            </a:r>
            <a:r>
              <a:rPr lang="pt-BR" dirty="0"/>
              <a:t>)</a:t>
            </a:r>
          </a:p>
          <a:p>
            <a:pPr lvl="1"/>
            <a:r>
              <a:rPr lang="pt-BR" dirty="0"/>
              <a:t>Implementação de um modelo de teste simples</a:t>
            </a:r>
          </a:p>
          <a:p>
            <a:pPr lvl="1"/>
            <a:r>
              <a:rPr lang="pt-BR" dirty="0"/>
              <a:t>Testando estratégias com </a:t>
            </a:r>
            <a:r>
              <a:rPr lang="pt-BR" dirty="0" err="1"/>
              <a:t>PyAlgoTrade</a:t>
            </a:r>
            <a:endParaRPr lang="pt-BR" dirty="0"/>
          </a:p>
          <a:p>
            <a:r>
              <a:rPr lang="pt-BR" dirty="0"/>
              <a:t>Melhorando a Qualidade de Uma Estratégia</a:t>
            </a:r>
          </a:p>
          <a:p>
            <a:r>
              <a:rPr lang="pt-BR" dirty="0"/>
              <a:t>Avaliação de Estratégias</a:t>
            </a:r>
          </a:p>
          <a:p>
            <a:pPr lvl="1"/>
            <a:r>
              <a:rPr lang="pt-BR" dirty="0"/>
              <a:t>Índice de Sharpe</a:t>
            </a:r>
          </a:p>
          <a:p>
            <a:pPr lvl="1"/>
            <a:r>
              <a:rPr lang="pt-BR" dirty="0"/>
              <a:t>Máxima perda (</a:t>
            </a:r>
            <a:r>
              <a:rPr lang="pt-BR" dirty="0" err="1"/>
              <a:t>maximum</a:t>
            </a:r>
            <a:r>
              <a:rPr lang="pt-BR" dirty="0"/>
              <a:t> </a:t>
            </a:r>
            <a:r>
              <a:rPr lang="pt-BR" dirty="0" err="1"/>
              <a:t>drawdown</a:t>
            </a:r>
            <a:r>
              <a:rPr lang="pt-BR" dirty="0"/>
              <a:t>)</a:t>
            </a:r>
          </a:p>
          <a:p>
            <a:pPr lvl="1"/>
            <a:r>
              <a:rPr lang="pt-BR" dirty="0"/>
              <a:t>Taxa de crescimento composta anual</a:t>
            </a:r>
          </a:p>
          <a:p>
            <a:r>
              <a:rPr lang="pt-BR" dirty="0"/>
              <a:t>Estudos Futuros</a:t>
            </a:r>
          </a:p>
          <a:p>
            <a:endParaRPr lang="pt-BR" dirty="0"/>
          </a:p>
        </p:txBody>
      </p:sp>
    </p:spTree>
    <p:extLst>
      <p:ext uri="{BB962C8B-B14F-4D97-AF65-F5344CB8AC3E}">
        <p14:creationId xmlns:p14="http://schemas.microsoft.com/office/powerpoint/2010/main" val="873153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- 3</a:t>
            </a:r>
          </a:p>
        </p:txBody>
      </p:sp>
      <p:sp>
        <p:nvSpPr>
          <p:cNvPr id="3" name="Content Placeholder 2"/>
          <p:cNvSpPr>
            <a:spLocks noGrp="1"/>
          </p:cNvSpPr>
          <p:nvPr>
            <p:ph idx="1"/>
          </p:nvPr>
        </p:nvSpPr>
        <p:spPr/>
        <p:txBody>
          <a:bodyPr/>
          <a:lstStyle/>
          <a:p>
            <a:r>
              <a:rPr dirty="0"/>
              <a:t>Convert the series </a:t>
            </a:r>
            <a:r>
              <a:rPr dirty="0" err="1"/>
              <a:t>ser</a:t>
            </a:r>
            <a:r>
              <a:rPr dirty="0"/>
              <a:t> into a </a:t>
            </a:r>
            <a:r>
              <a:rPr dirty="0" err="1"/>
              <a:t>dataframe</a:t>
            </a:r>
            <a:r>
              <a:rPr dirty="0"/>
              <a:t> with its index as another column on the </a:t>
            </a:r>
            <a:r>
              <a:rPr dirty="0" err="1"/>
              <a:t>dataframe</a:t>
            </a:r>
            <a:r>
              <a:rPr dirty="0"/>
              <a:t>.</a:t>
            </a:r>
          </a:p>
          <a:p>
            <a:pPr marL="1270000" indent="0">
              <a:buNone/>
            </a:pPr>
            <a:r>
              <a:rPr sz="1800" i="1" dirty="0">
                <a:solidFill>
                  <a:srgbClr val="60A0B0"/>
                </a:solidFill>
                <a:latin typeface="Courier New"/>
              </a:rPr>
              <a:t># Input</a:t>
            </a:r>
            <a:r>
              <a:rPr dirty="0"/>
              <a:t/>
            </a:r>
            <a:br>
              <a:rPr dirty="0"/>
            </a:br>
            <a:r>
              <a:rPr sz="1800" dirty="0" err="1">
                <a:latin typeface="Courier New"/>
              </a:rPr>
              <a:t>mylist</a:t>
            </a:r>
            <a:r>
              <a:rPr sz="1800" dirty="0">
                <a:latin typeface="Courier New"/>
              </a:rPr>
              <a:t> </a:t>
            </a:r>
            <a:r>
              <a:rPr sz="1800" dirty="0">
                <a:solidFill>
                  <a:srgbClr val="666666"/>
                </a:solidFill>
                <a:latin typeface="Courier New"/>
              </a:rPr>
              <a:t>=</a:t>
            </a:r>
            <a:r>
              <a:rPr sz="1800" dirty="0">
                <a:latin typeface="Courier New"/>
              </a:rPr>
              <a:t> list(</a:t>
            </a:r>
            <a:r>
              <a:rPr sz="1800" dirty="0">
                <a:solidFill>
                  <a:srgbClr val="4070A0"/>
                </a:solidFill>
                <a:latin typeface="Courier New"/>
              </a:rPr>
              <a:t>'</a:t>
            </a:r>
            <a:r>
              <a:rPr sz="1800" dirty="0" err="1">
                <a:solidFill>
                  <a:srgbClr val="4070A0"/>
                </a:solidFill>
                <a:latin typeface="Courier New"/>
              </a:rPr>
              <a:t>abcedfghijklmnopqrstuvwxyz</a:t>
            </a:r>
            <a:r>
              <a:rPr sz="1800" dirty="0">
                <a:solidFill>
                  <a:srgbClr val="4070A0"/>
                </a:solidFill>
                <a:latin typeface="Courier New"/>
              </a:rPr>
              <a:t>'</a:t>
            </a:r>
            <a:r>
              <a:rPr sz="1800" dirty="0">
                <a:latin typeface="Courier New"/>
              </a:rPr>
              <a:t>)</a:t>
            </a:r>
            <a:r>
              <a:rPr dirty="0"/>
              <a:t/>
            </a:r>
            <a:br>
              <a:rPr dirty="0"/>
            </a:br>
            <a:r>
              <a:rPr sz="1800" dirty="0" err="1">
                <a:latin typeface="Courier New"/>
              </a:rPr>
              <a:t>myarr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np.arange</a:t>
            </a:r>
            <a:r>
              <a:rPr sz="1800" dirty="0">
                <a:latin typeface="Courier New"/>
              </a:rPr>
              <a:t>(</a:t>
            </a:r>
            <a:r>
              <a:rPr sz="1800" dirty="0">
                <a:solidFill>
                  <a:srgbClr val="40A070"/>
                </a:solidFill>
                <a:latin typeface="Courier New"/>
              </a:rPr>
              <a:t>26</a:t>
            </a:r>
            <a:r>
              <a:rPr sz="1800" dirty="0">
                <a:latin typeface="Courier New"/>
              </a:rPr>
              <a:t>)</a:t>
            </a:r>
            <a:r>
              <a:rPr dirty="0"/>
              <a:t/>
            </a:r>
            <a:br>
              <a:rPr dirty="0"/>
            </a:br>
            <a:r>
              <a:rPr sz="1800" dirty="0" err="1">
                <a:latin typeface="Courier New"/>
              </a:rPr>
              <a:t>mydict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dict</a:t>
            </a:r>
            <a:r>
              <a:rPr sz="1800" dirty="0">
                <a:latin typeface="Courier New"/>
              </a:rPr>
              <a:t>(zip(</a:t>
            </a:r>
            <a:r>
              <a:rPr sz="1800" dirty="0" err="1">
                <a:latin typeface="Courier New"/>
              </a:rPr>
              <a:t>mylist</a:t>
            </a:r>
            <a:r>
              <a:rPr sz="1800" dirty="0">
                <a:latin typeface="Courier New"/>
              </a:rPr>
              <a:t>, </a:t>
            </a:r>
            <a:r>
              <a:rPr sz="1800" dirty="0" err="1">
                <a:latin typeface="Courier New"/>
              </a:rPr>
              <a:t>myarr</a:t>
            </a:r>
            <a:r>
              <a:rPr sz="1800" dirty="0">
                <a:latin typeface="Courier New"/>
              </a:rPr>
              <a: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mydict</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ser.to_frame</a:t>
            </a:r>
            <a:r>
              <a:rPr sz="1800" dirty="0">
                <a:latin typeface="Courier New"/>
              </a:rPr>
              <a:t>().</a:t>
            </a:r>
            <a:r>
              <a:rPr sz="1800" dirty="0" err="1">
                <a:latin typeface="Courier New"/>
              </a:rPr>
              <a:t>reset_index</a:t>
            </a:r>
            <a:r>
              <a:rPr sz="1800" dirty="0">
                <a:latin typeface="Courier New"/>
              </a:rPr>
              <a:t>()</a:t>
            </a:r>
            <a:r>
              <a:rPr dirty="0"/>
              <a:t/>
            </a:r>
            <a:br>
              <a:rPr dirty="0"/>
            </a:br>
            <a:r>
              <a:rPr sz="1800" dirty="0">
                <a:latin typeface="Courier New"/>
              </a:rPr>
              <a:t>print(</a:t>
            </a:r>
            <a:r>
              <a:rPr sz="1800" dirty="0" err="1">
                <a:latin typeface="Courier New"/>
              </a:rPr>
              <a:t>df.head</a:t>
            </a:r>
            <a:r>
              <a:rPr sz="1800" dirty="0">
                <a:latin typeface="Courier New"/>
              </a:rPr>
              <a:t>())</a:t>
            </a:r>
          </a:p>
          <a:p>
            <a:pPr marL="1270000" indent="0">
              <a:buNone/>
            </a:pPr>
            <a:r>
              <a:rPr sz="1800" dirty="0">
                <a:latin typeface="Courier New"/>
              </a:rPr>
              <a:t>##   index  0
## 0     a  0
## 1     b  1
## 2     c  2
## 3     d  4
## 4     e  3</a:t>
            </a:r>
          </a:p>
        </p:txBody>
      </p:sp>
    </p:spTree>
    <p:extLst>
      <p:ext uri="{BB962C8B-B14F-4D97-AF65-F5344CB8AC3E}">
        <p14:creationId xmlns:p14="http://schemas.microsoft.com/office/powerpoint/2010/main" val="302409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- 4</a:t>
            </a:r>
          </a:p>
        </p:txBody>
      </p:sp>
      <p:sp>
        <p:nvSpPr>
          <p:cNvPr id="3" name="Content Placeholder 2"/>
          <p:cNvSpPr>
            <a:spLocks noGrp="1"/>
          </p:cNvSpPr>
          <p:nvPr>
            <p:ph idx="1"/>
          </p:nvPr>
        </p:nvSpPr>
        <p:spPr/>
        <p:txBody>
          <a:bodyPr>
            <a:normAutofit/>
          </a:bodyPr>
          <a:lstStyle/>
          <a:p>
            <a:r>
              <a:rPr dirty="0"/>
              <a:t>Combine ser1 and ser2 to form a </a:t>
            </a:r>
            <a:r>
              <a:rPr dirty="0" err="1"/>
              <a:t>dataframe</a:t>
            </a:r>
            <a:r>
              <a:rPr dirty="0"/>
              <a:t>.</a:t>
            </a:r>
          </a:p>
          <a:p>
            <a:pPr marL="1270000" indent="0">
              <a:buNone/>
            </a:pPr>
            <a:r>
              <a:rPr sz="1800" i="1" dirty="0">
                <a:solidFill>
                  <a:srgbClr val="60A0B0"/>
                </a:solidFill>
                <a:latin typeface="Courier New"/>
              </a:rPr>
              <a:t># Input</a:t>
            </a:r>
            <a:r>
              <a:rPr dirty="0"/>
              <a:t/>
            </a:r>
            <a:br>
              <a:rPr dirty="0"/>
            </a:br>
            <a:r>
              <a:rPr sz="1800" dirty="0">
                <a:latin typeface="Courier New"/>
              </a:rPr>
              <a:t>import </a:t>
            </a:r>
            <a:r>
              <a:rPr sz="1800" dirty="0" err="1">
                <a:latin typeface="Courier New"/>
              </a:rPr>
              <a:t>numpy</a:t>
            </a:r>
            <a:r>
              <a:rPr sz="1800" dirty="0">
                <a:latin typeface="Courier New"/>
              </a:rPr>
              <a:t> as np</a:t>
            </a:r>
            <a:r>
              <a:rPr dirty="0"/>
              <a:t/>
            </a:r>
            <a:br>
              <a:rPr dirty="0"/>
            </a:br>
            <a:r>
              <a:rPr sz="1800" dirty="0">
                <a:latin typeface="Courier New"/>
              </a:rPr>
              <a:t>ser1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(list(</a:t>
            </a:r>
            <a:r>
              <a:rPr sz="1800" dirty="0">
                <a:solidFill>
                  <a:srgbClr val="4070A0"/>
                </a:solidFill>
                <a:latin typeface="Courier New"/>
              </a:rPr>
              <a:t>'</a:t>
            </a:r>
            <a:r>
              <a:rPr sz="1800" dirty="0" err="1">
                <a:solidFill>
                  <a:srgbClr val="4070A0"/>
                </a:solidFill>
                <a:latin typeface="Courier New"/>
              </a:rPr>
              <a:t>abcedfghijklmnopqrstuvwxyz</a:t>
            </a:r>
            <a:r>
              <a:rPr sz="1800" dirty="0">
                <a:solidFill>
                  <a:srgbClr val="4070A0"/>
                </a:solidFill>
                <a:latin typeface="Courier New"/>
              </a:rPr>
              <a:t>'</a:t>
            </a:r>
            <a:r>
              <a:rPr sz="1800" dirty="0">
                <a:latin typeface="Courier New"/>
              </a:rPr>
              <a:t>))</a:t>
            </a:r>
            <a:r>
              <a:rPr dirty="0"/>
              <a:t/>
            </a:r>
            <a:br>
              <a:rPr dirty="0"/>
            </a:br>
            <a:r>
              <a:rPr sz="1800" dirty="0">
                <a:latin typeface="Courier New"/>
              </a:rPr>
              <a:t>ser2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np.arange</a:t>
            </a:r>
            <a:r>
              <a:rPr sz="1800" dirty="0">
                <a:latin typeface="Courier New"/>
              </a:rPr>
              <a:t>(</a:t>
            </a:r>
            <a:r>
              <a:rPr sz="1800" dirty="0">
                <a:solidFill>
                  <a:srgbClr val="40A070"/>
                </a:solidFill>
                <a:latin typeface="Courier New"/>
              </a:rPr>
              <a:t>26</a:t>
            </a:r>
            <a:r>
              <a:rPr sz="1800" dirty="0">
                <a:latin typeface="Courier New"/>
              </a:rPr>
              <a:t>))</a:t>
            </a:r>
            <a:r>
              <a:rPr dirty="0"/>
              <a:t/>
            </a:r>
            <a:br>
              <a:rPr dirty="0"/>
            </a:br>
            <a:r>
              <a:rPr sz="1800" i="1" dirty="0">
                <a:solidFill>
                  <a:srgbClr val="60A0B0"/>
                </a:solidFill>
                <a:latin typeface="Courier New"/>
              </a:rPr>
              <a:t># Solution 1</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pd.concat</a:t>
            </a:r>
            <a:r>
              <a:rPr sz="1800" dirty="0">
                <a:latin typeface="Courier New"/>
              </a:rPr>
              <a:t>([ser1, ser2],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 2</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a:solidFill>
                  <a:srgbClr val="4070A0"/>
                </a:solidFill>
                <a:latin typeface="Courier New"/>
              </a:rPr>
              <a:t>'col1'</a:t>
            </a:r>
            <a:r>
              <a:rPr sz="1800" dirty="0">
                <a:latin typeface="Courier New"/>
              </a:rPr>
              <a:t>: ser1, </a:t>
            </a:r>
            <a:r>
              <a:rPr sz="1800" dirty="0">
                <a:solidFill>
                  <a:srgbClr val="4070A0"/>
                </a:solidFill>
                <a:latin typeface="Courier New"/>
              </a:rPr>
              <a:t>'col2'</a:t>
            </a:r>
            <a:r>
              <a:rPr sz="1800" dirty="0">
                <a:latin typeface="Courier New"/>
              </a:rPr>
              <a:t>: ser2})</a:t>
            </a:r>
            <a:r>
              <a:rPr dirty="0"/>
              <a:t/>
            </a:r>
            <a:br>
              <a:rPr dirty="0"/>
            </a:br>
            <a:r>
              <a:rPr sz="1800" dirty="0">
                <a:latin typeface="Courier New"/>
              </a:rPr>
              <a:t>print(</a:t>
            </a:r>
            <a:r>
              <a:rPr sz="1800" dirty="0" err="1">
                <a:latin typeface="Courier New"/>
              </a:rPr>
              <a:t>df.head</a:t>
            </a:r>
            <a:r>
              <a:rPr sz="1800" dirty="0">
                <a:latin typeface="Courier New"/>
              </a:rPr>
              <a:t>())</a:t>
            </a:r>
          </a:p>
          <a:p>
            <a:pPr marL="1270000" indent="0">
              <a:buNone/>
            </a:pPr>
            <a:r>
              <a:rPr sz="1800" dirty="0">
                <a:latin typeface="Courier New"/>
              </a:rPr>
              <a:t>##   col1  col2
## 0    a     0
## 1    b     1
## 2    c     2
## 3    e     3
## 4    d     4</a:t>
            </a:r>
          </a:p>
        </p:txBody>
      </p:sp>
    </p:spTree>
    <p:extLst>
      <p:ext uri="{BB962C8B-B14F-4D97-AF65-F5344CB8AC3E}">
        <p14:creationId xmlns:p14="http://schemas.microsoft.com/office/powerpoint/2010/main" val="3742118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- 5</a:t>
            </a:r>
          </a:p>
        </p:txBody>
      </p:sp>
      <p:sp>
        <p:nvSpPr>
          <p:cNvPr id="3" name="Content Placeholder 2"/>
          <p:cNvSpPr>
            <a:spLocks noGrp="1"/>
          </p:cNvSpPr>
          <p:nvPr>
            <p:ph idx="1"/>
          </p:nvPr>
        </p:nvSpPr>
        <p:spPr/>
        <p:txBody>
          <a:bodyPr/>
          <a:lstStyle/>
          <a:p>
            <a:r>
              <a:rPr dirty="0"/>
              <a:t>Give a name to the series </a:t>
            </a:r>
            <a:r>
              <a:rPr dirty="0" err="1"/>
              <a:t>ser</a:t>
            </a:r>
            <a:r>
              <a:rPr dirty="0"/>
              <a:t> calling it ‘alphabets’.</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(list(</a:t>
            </a:r>
            <a:r>
              <a:rPr sz="1800" dirty="0">
                <a:solidFill>
                  <a:srgbClr val="4070A0"/>
                </a:solidFill>
                <a:latin typeface="Courier New"/>
              </a:rPr>
              <a:t>'</a:t>
            </a:r>
            <a:r>
              <a:rPr sz="1800" dirty="0" err="1">
                <a:solidFill>
                  <a:srgbClr val="4070A0"/>
                </a:solidFill>
                <a:latin typeface="Courier New"/>
              </a:rPr>
              <a:t>abcedfghijklmnopqrstuvwxyz</a:t>
            </a:r>
            <a:r>
              <a:rPr sz="1800" dirty="0">
                <a:solidFill>
                  <a:srgbClr val="4070A0"/>
                </a:solidFill>
                <a:latin typeface="Courier New"/>
              </a:rPr>
              <a:t>'</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ser.name </a:t>
            </a:r>
            <a:r>
              <a:rPr sz="1800" dirty="0">
                <a:solidFill>
                  <a:srgbClr val="666666"/>
                </a:solidFill>
                <a:latin typeface="Courier New"/>
              </a:rPr>
              <a:t>=</a:t>
            </a:r>
            <a:r>
              <a:rPr sz="1800" dirty="0">
                <a:latin typeface="Courier New"/>
              </a:rPr>
              <a:t> </a:t>
            </a:r>
            <a:r>
              <a:rPr sz="1800" dirty="0">
                <a:solidFill>
                  <a:srgbClr val="4070A0"/>
                </a:solidFill>
                <a:latin typeface="Courier New"/>
              </a:rPr>
              <a:t>'alphabets'</a:t>
            </a:r>
            <a:r>
              <a:rPr dirty="0"/>
              <a:t/>
            </a:r>
            <a:br>
              <a:rPr dirty="0"/>
            </a:br>
            <a:r>
              <a:rPr sz="1800" dirty="0" err="1">
                <a:latin typeface="Courier New"/>
              </a:rPr>
              <a:t>ser.head</a:t>
            </a:r>
            <a:r>
              <a:rPr sz="1800" dirty="0">
                <a:latin typeface="Courier New"/>
              </a:rPr>
              <a:t>()</a:t>
            </a:r>
          </a:p>
        </p:txBody>
      </p:sp>
    </p:spTree>
    <p:extLst>
      <p:ext uri="{BB962C8B-B14F-4D97-AF65-F5344CB8AC3E}">
        <p14:creationId xmlns:p14="http://schemas.microsoft.com/office/powerpoint/2010/main" val="1402744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- 6</a:t>
            </a:r>
          </a:p>
        </p:txBody>
      </p:sp>
      <p:sp>
        <p:nvSpPr>
          <p:cNvPr id="3" name="Content Placeholder 2"/>
          <p:cNvSpPr>
            <a:spLocks noGrp="1"/>
          </p:cNvSpPr>
          <p:nvPr>
            <p:ph idx="1"/>
          </p:nvPr>
        </p:nvSpPr>
        <p:spPr/>
        <p:txBody>
          <a:bodyPr/>
          <a:lstStyle/>
          <a:p>
            <a:r>
              <a:rPr dirty="0"/>
              <a:t>From ser1 remove items present in ser2</a:t>
            </a:r>
          </a:p>
          <a:p>
            <a:pPr marL="1270000" indent="0">
              <a:buNone/>
            </a:pPr>
            <a:r>
              <a:rPr sz="1800" i="1" dirty="0">
                <a:solidFill>
                  <a:srgbClr val="60A0B0"/>
                </a:solidFill>
                <a:latin typeface="Courier New"/>
              </a:rPr>
              <a:t># Input</a:t>
            </a:r>
            <a:r>
              <a:rPr dirty="0"/>
              <a:t/>
            </a:r>
            <a:br>
              <a:rPr dirty="0"/>
            </a:br>
            <a:r>
              <a:rPr sz="1800" dirty="0">
                <a:latin typeface="Courier New"/>
              </a:rPr>
              <a:t>ser1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2</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4</a:t>
            </a:r>
            <a:r>
              <a:rPr sz="1800" dirty="0">
                <a:latin typeface="Courier New"/>
              </a:rPr>
              <a:t>, </a:t>
            </a:r>
            <a:r>
              <a:rPr sz="1800" dirty="0">
                <a:solidFill>
                  <a:srgbClr val="40A070"/>
                </a:solidFill>
                <a:latin typeface="Courier New"/>
              </a:rPr>
              <a:t>5</a:t>
            </a:r>
            <a:r>
              <a:rPr sz="1800" dirty="0">
                <a:latin typeface="Courier New"/>
              </a:rPr>
              <a:t>])</a:t>
            </a:r>
            <a:r>
              <a:rPr dirty="0"/>
              <a:t/>
            </a:r>
            <a:br>
              <a:rPr dirty="0"/>
            </a:br>
            <a:r>
              <a:rPr sz="1800" dirty="0">
                <a:latin typeface="Courier New"/>
              </a:rPr>
              <a:t>ser2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A070"/>
                </a:solidFill>
                <a:latin typeface="Courier New"/>
              </a:rPr>
              <a:t>4</a:t>
            </a:r>
            <a:r>
              <a:rPr sz="1800" dirty="0">
                <a:latin typeface="Courier New"/>
              </a:rPr>
              <a:t>, </a:t>
            </a:r>
            <a:r>
              <a:rPr sz="1800" dirty="0">
                <a:solidFill>
                  <a:srgbClr val="40A070"/>
                </a:solidFill>
                <a:latin typeface="Courier New"/>
              </a:rPr>
              <a:t>5</a:t>
            </a:r>
            <a:r>
              <a:rPr sz="1800" dirty="0">
                <a:latin typeface="Courier New"/>
              </a:rPr>
              <a:t>, </a:t>
            </a:r>
            <a:r>
              <a:rPr sz="1800" dirty="0">
                <a:solidFill>
                  <a:srgbClr val="40A070"/>
                </a:solidFill>
                <a:latin typeface="Courier New"/>
              </a:rPr>
              <a:t>6</a:t>
            </a:r>
            <a:r>
              <a:rPr sz="1800" dirty="0">
                <a:latin typeface="Courier New"/>
              </a:rPr>
              <a:t>, </a:t>
            </a:r>
            <a:r>
              <a:rPr sz="1800" dirty="0">
                <a:solidFill>
                  <a:srgbClr val="40A070"/>
                </a:solidFill>
                <a:latin typeface="Courier New"/>
              </a:rPr>
              <a:t>7</a:t>
            </a:r>
            <a:r>
              <a:rPr sz="1800" dirty="0">
                <a:latin typeface="Courier New"/>
              </a:rPr>
              <a:t>, </a:t>
            </a:r>
            <a:r>
              <a:rPr sz="1800" dirty="0">
                <a:solidFill>
                  <a:srgbClr val="40A070"/>
                </a:solidFill>
                <a:latin typeface="Courier New"/>
              </a:rPr>
              <a:t>8</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ser1[</a:t>
            </a:r>
            <a:r>
              <a:rPr sz="1800" dirty="0">
                <a:solidFill>
                  <a:srgbClr val="666666"/>
                </a:solidFill>
                <a:latin typeface="Courier New"/>
              </a:rPr>
              <a:t>~</a:t>
            </a:r>
            <a:r>
              <a:rPr sz="1800" dirty="0">
                <a:latin typeface="Courier New"/>
              </a:rPr>
              <a:t>ser1.isin(ser2)]</a:t>
            </a:r>
          </a:p>
        </p:txBody>
      </p:sp>
    </p:spTree>
    <p:extLst>
      <p:ext uri="{BB962C8B-B14F-4D97-AF65-F5344CB8AC3E}">
        <p14:creationId xmlns:p14="http://schemas.microsoft.com/office/powerpoint/2010/main" val="330344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- 7</a:t>
            </a:r>
          </a:p>
        </p:txBody>
      </p:sp>
      <p:sp>
        <p:nvSpPr>
          <p:cNvPr id="3" name="Content Placeholder 2"/>
          <p:cNvSpPr>
            <a:spLocks noGrp="1"/>
          </p:cNvSpPr>
          <p:nvPr>
            <p:ph idx="1"/>
          </p:nvPr>
        </p:nvSpPr>
        <p:spPr/>
        <p:txBody>
          <a:bodyPr/>
          <a:lstStyle/>
          <a:p>
            <a:r>
              <a:rPr dirty="0"/>
              <a:t>Get all items of ser1 and ser2 not common to both</a:t>
            </a:r>
          </a:p>
          <a:p>
            <a:pPr marL="1270000" indent="0">
              <a:buNone/>
            </a:pPr>
            <a:r>
              <a:rPr sz="1800" i="1" dirty="0">
                <a:solidFill>
                  <a:srgbClr val="60A0B0"/>
                </a:solidFill>
                <a:latin typeface="Courier New"/>
              </a:rPr>
              <a:t># Input</a:t>
            </a:r>
            <a:r>
              <a:rPr dirty="0"/>
              <a:t/>
            </a:r>
            <a:br>
              <a:rPr dirty="0"/>
            </a:br>
            <a:r>
              <a:rPr sz="1800" dirty="0">
                <a:latin typeface="Courier New"/>
              </a:rPr>
              <a:t>ser1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2</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4</a:t>
            </a:r>
            <a:r>
              <a:rPr sz="1800" dirty="0">
                <a:latin typeface="Courier New"/>
              </a:rPr>
              <a:t>, </a:t>
            </a:r>
            <a:r>
              <a:rPr sz="1800" dirty="0">
                <a:solidFill>
                  <a:srgbClr val="40A070"/>
                </a:solidFill>
                <a:latin typeface="Courier New"/>
              </a:rPr>
              <a:t>5</a:t>
            </a:r>
            <a:r>
              <a:rPr sz="1800" dirty="0">
                <a:latin typeface="Courier New"/>
              </a:rPr>
              <a:t>])</a:t>
            </a:r>
            <a:r>
              <a:rPr dirty="0"/>
              <a:t/>
            </a:r>
            <a:br>
              <a:rPr dirty="0"/>
            </a:br>
            <a:r>
              <a:rPr sz="1800" dirty="0">
                <a:latin typeface="Courier New"/>
              </a:rPr>
              <a:t>ser2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A070"/>
                </a:solidFill>
                <a:latin typeface="Courier New"/>
              </a:rPr>
              <a:t>4</a:t>
            </a:r>
            <a:r>
              <a:rPr sz="1800" dirty="0">
                <a:latin typeface="Courier New"/>
              </a:rPr>
              <a:t>, </a:t>
            </a:r>
            <a:r>
              <a:rPr sz="1800" dirty="0">
                <a:solidFill>
                  <a:srgbClr val="40A070"/>
                </a:solidFill>
                <a:latin typeface="Courier New"/>
              </a:rPr>
              <a:t>5</a:t>
            </a:r>
            <a:r>
              <a:rPr sz="1800" dirty="0">
                <a:latin typeface="Courier New"/>
              </a:rPr>
              <a:t>, </a:t>
            </a:r>
            <a:r>
              <a:rPr sz="1800" dirty="0">
                <a:solidFill>
                  <a:srgbClr val="40A070"/>
                </a:solidFill>
                <a:latin typeface="Courier New"/>
              </a:rPr>
              <a:t>6</a:t>
            </a:r>
            <a:r>
              <a:rPr sz="1800" dirty="0">
                <a:latin typeface="Courier New"/>
              </a:rPr>
              <a:t>, </a:t>
            </a:r>
            <a:r>
              <a:rPr sz="1800" dirty="0">
                <a:solidFill>
                  <a:srgbClr val="40A070"/>
                </a:solidFill>
                <a:latin typeface="Courier New"/>
              </a:rPr>
              <a:t>7</a:t>
            </a:r>
            <a:r>
              <a:rPr sz="1800" dirty="0">
                <a:latin typeface="Courier New"/>
              </a:rPr>
              <a:t>, </a:t>
            </a:r>
            <a:r>
              <a:rPr sz="1800" dirty="0">
                <a:solidFill>
                  <a:srgbClr val="40A070"/>
                </a:solidFill>
                <a:latin typeface="Courier New"/>
              </a:rPr>
              <a:t>8</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ser_u</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(np.union1d(ser1, ser2)) </a:t>
            </a:r>
            <a:r>
              <a:rPr sz="1800" i="1" dirty="0">
                <a:solidFill>
                  <a:srgbClr val="60A0B0"/>
                </a:solidFill>
                <a:latin typeface="Courier New"/>
              </a:rPr>
              <a:t># union</a:t>
            </a:r>
            <a:r>
              <a:rPr dirty="0"/>
              <a:t/>
            </a:r>
            <a:br>
              <a:rPr dirty="0"/>
            </a:br>
            <a:r>
              <a:rPr sz="1800" dirty="0" err="1">
                <a:latin typeface="Courier New"/>
              </a:rPr>
              <a:t>ser_i</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(np.intersect1d(ser1, ser2)) </a:t>
            </a:r>
            <a:r>
              <a:rPr sz="1800" i="1" dirty="0">
                <a:solidFill>
                  <a:srgbClr val="60A0B0"/>
                </a:solidFill>
                <a:latin typeface="Courier New"/>
              </a:rPr>
              <a:t># intersect</a:t>
            </a:r>
            <a:r>
              <a:rPr dirty="0"/>
              <a:t/>
            </a:r>
            <a:br>
              <a:rPr dirty="0"/>
            </a:br>
            <a:r>
              <a:rPr sz="1800" dirty="0" err="1">
                <a:latin typeface="Courier New"/>
              </a:rPr>
              <a:t>ser_u</a:t>
            </a:r>
            <a:r>
              <a:rPr sz="1800" dirty="0">
                <a:latin typeface="Courier New"/>
              </a:rPr>
              <a:t>[</a:t>
            </a:r>
            <a:r>
              <a:rPr sz="1800" dirty="0">
                <a:solidFill>
                  <a:srgbClr val="666666"/>
                </a:solidFill>
                <a:latin typeface="Courier New"/>
              </a:rPr>
              <a:t>~</a:t>
            </a:r>
            <a:r>
              <a:rPr sz="1800" dirty="0" err="1">
                <a:latin typeface="Courier New"/>
              </a:rPr>
              <a:t>ser_u.isin</a:t>
            </a:r>
            <a:r>
              <a:rPr sz="1800" dirty="0">
                <a:latin typeface="Courier New"/>
              </a:rPr>
              <a:t>(</a:t>
            </a:r>
            <a:r>
              <a:rPr sz="1800" dirty="0" err="1">
                <a:latin typeface="Courier New"/>
              </a:rPr>
              <a:t>ser_i</a:t>
            </a:r>
            <a:r>
              <a:rPr sz="1800" dirty="0">
                <a:latin typeface="Courier New"/>
              </a:rPr>
              <a:t>)]</a:t>
            </a:r>
          </a:p>
        </p:txBody>
      </p:sp>
    </p:spTree>
    <p:extLst>
      <p:ext uri="{BB962C8B-B14F-4D97-AF65-F5344CB8AC3E}">
        <p14:creationId xmlns:p14="http://schemas.microsoft.com/office/powerpoint/2010/main" val="3575970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- 8</a:t>
            </a:r>
          </a:p>
        </p:txBody>
      </p:sp>
      <p:sp>
        <p:nvSpPr>
          <p:cNvPr id="3" name="Content Placeholder 2"/>
          <p:cNvSpPr>
            <a:spLocks noGrp="1"/>
          </p:cNvSpPr>
          <p:nvPr>
            <p:ph idx="1"/>
          </p:nvPr>
        </p:nvSpPr>
        <p:spPr/>
        <p:txBody>
          <a:bodyPr/>
          <a:lstStyle/>
          <a:p>
            <a:r>
              <a:rPr dirty="0"/>
              <a:t>Compute the minimum, 25th percentile, median, 75th, and maximum of </a:t>
            </a:r>
            <a:r>
              <a:rPr dirty="0" err="1"/>
              <a:t>ser</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np.random.RandomState</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np.random.normal</a:t>
            </a:r>
            <a:r>
              <a:rPr sz="1800" dirty="0">
                <a:latin typeface="Courier New"/>
              </a:rPr>
              <a:t>(</a:t>
            </a:r>
            <a:r>
              <a:rPr sz="1800" dirty="0">
                <a:solidFill>
                  <a:srgbClr val="40A070"/>
                </a:solidFill>
                <a:latin typeface="Courier New"/>
              </a:rPr>
              <a:t>10</a:t>
            </a:r>
            <a:r>
              <a:rPr sz="1800" dirty="0">
                <a:latin typeface="Courier New"/>
              </a:rPr>
              <a:t>, </a:t>
            </a:r>
            <a:r>
              <a:rPr sz="1800" dirty="0">
                <a:solidFill>
                  <a:srgbClr val="40A070"/>
                </a:solidFill>
                <a:latin typeface="Courier New"/>
              </a:rPr>
              <a:t>5</a:t>
            </a:r>
            <a:r>
              <a:rPr sz="1800" dirty="0">
                <a:latin typeface="Courier New"/>
              </a:rPr>
              <a:t>, </a:t>
            </a:r>
            <a:r>
              <a:rPr sz="1800" dirty="0">
                <a:solidFill>
                  <a:srgbClr val="40A070"/>
                </a:solidFill>
                <a:latin typeface="Courier New"/>
              </a:rPr>
              <a:t>25</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np.percentile</a:t>
            </a:r>
            <a:r>
              <a:rPr sz="1800" dirty="0">
                <a:latin typeface="Courier New"/>
              </a:rPr>
              <a:t>(</a:t>
            </a:r>
            <a:r>
              <a:rPr sz="1800" dirty="0" err="1">
                <a:latin typeface="Courier New"/>
              </a:rPr>
              <a:t>ser</a:t>
            </a:r>
            <a:r>
              <a:rPr sz="1800" dirty="0">
                <a:latin typeface="Courier New"/>
              </a:rPr>
              <a:t>, q</a:t>
            </a:r>
            <a:r>
              <a:rPr sz="1800" dirty="0">
                <a:solidFill>
                  <a:srgbClr val="666666"/>
                </a:solidFill>
                <a:latin typeface="Courier New"/>
              </a:rPr>
              <a:t>=</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40A070"/>
                </a:solidFill>
                <a:latin typeface="Courier New"/>
              </a:rPr>
              <a:t>25</a:t>
            </a:r>
            <a:r>
              <a:rPr sz="1800" dirty="0">
                <a:latin typeface="Courier New"/>
              </a:rPr>
              <a:t>, </a:t>
            </a:r>
            <a:r>
              <a:rPr sz="1800" dirty="0">
                <a:solidFill>
                  <a:srgbClr val="40A070"/>
                </a:solidFill>
                <a:latin typeface="Courier New"/>
              </a:rPr>
              <a:t>50</a:t>
            </a:r>
            <a:r>
              <a:rPr sz="1800" dirty="0">
                <a:latin typeface="Courier New"/>
              </a:rPr>
              <a:t>, </a:t>
            </a:r>
            <a:r>
              <a:rPr sz="1800" dirty="0">
                <a:solidFill>
                  <a:srgbClr val="40A070"/>
                </a:solidFill>
                <a:latin typeface="Courier New"/>
              </a:rPr>
              <a:t>75</a:t>
            </a:r>
            <a:r>
              <a:rPr sz="1800" dirty="0">
                <a:latin typeface="Courier New"/>
              </a:rPr>
              <a:t>, </a:t>
            </a:r>
            <a:r>
              <a:rPr sz="1800" dirty="0">
                <a:solidFill>
                  <a:srgbClr val="40A070"/>
                </a:solidFill>
                <a:latin typeface="Courier New"/>
              </a:rPr>
              <a:t>100</a:t>
            </a:r>
            <a:r>
              <a:rPr sz="1800" dirty="0">
                <a:latin typeface="Courier New"/>
              </a:rPr>
              <a:t>])</a:t>
            </a:r>
          </a:p>
        </p:txBody>
      </p:sp>
    </p:spTree>
    <p:extLst>
      <p:ext uri="{BB962C8B-B14F-4D97-AF65-F5344CB8AC3E}">
        <p14:creationId xmlns:p14="http://schemas.microsoft.com/office/powerpoint/2010/main" val="1899940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- 9</a:t>
            </a:r>
          </a:p>
        </p:txBody>
      </p:sp>
      <p:sp>
        <p:nvSpPr>
          <p:cNvPr id="3" name="Content Placeholder 2"/>
          <p:cNvSpPr>
            <a:spLocks noGrp="1"/>
          </p:cNvSpPr>
          <p:nvPr>
            <p:ph idx="1"/>
          </p:nvPr>
        </p:nvSpPr>
        <p:spPr/>
        <p:txBody>
          <a:bodyPr/>
          <a:lstStyle/>
          <a:p>
            <a:r>
              <a:rPr dirty="0" err="1"/>
              <a:t>Calculte</a:t>
            </a:r>
            <a:r>
              <a:rPr dirty="0"/>
              <a:t> the frequency counts of each unique value </a:t>
            </a:r>
            <a:r>
              <a:rPr dirty="0" err="1"/>
              <a:t>ser</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np.take</a:t>
            </a:r>
            <a:r>
              <a:rPr sz="1800" dirty="0">
                <a:latin typeface="Courier New"/>
              </a:rPr>
              <a:t>(list(</a:t>
            </a:r>
            <a:r>
              <a:rPr sz="1800" dirty="0">
                <a:solidFill>
                  <a:srgbClr val="4070A0"/>
                </a:solidFill>
                <a:latin typeface="Courier New"/>
              </a:rPr>
              <a:t>'</a:t>
            </a:r>
            <a:r>
              <a:rPr sz="1800" dirty="0" err="1">
                <a:solidFill>
                  <a:srgbClr val="4070A0"/>
                </a:solidFill>
                <a:latin typeface="Courier New"/>
              </a:rPr>
              <a:t>abcdefgh</a:t>
            </a:r>
            <a:r>
              <a:rPr sz="1800" dirty="0">
                <a:solidFill>
                  <a:srgbClr val="4070A0"/>
                </a:solidFill>
                <a:latin typeface="Courier New"/>
              </a:rPr>
              <a:t>'</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8</a:t>
            </a:r>
            <a:r>
              <a:rPr sz="1800" dirty="0">
                <a:latin typeface="Courier New"/>
              </a:rPr>
              <a:t>, size</a:t>
            </a:r>
            <a:r>
              <a:rPr sz="1800" dirty="0">
                <a:solidFill>
                  <a:srgbClr val="666666"/>
                </a:solidFill>
                <a:latin typeface="Courier New"/>
              </a:rPr>
              <a:t>=</a:t>
            </a:r>
            <a:r>
              <a:rPr sz="1800" dirty="0">
                <a:solidFill>
                  <a:srgbClr val="40A070"/>
                </a:solidFill>
                <a:latin typeface="Courier New"/>
              </a:rPr>
              <a:t>30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ser.value_counts</a:t>
            </a:r>
            <a:r>
              <a:rPr sz="1800" dirty="0">
                <a:latin typeface="Courier New"/>
              </a:rPr>
              <a:t>()</a:t>
            </a:r>
          </a:p>
        </p:txBody>
      </p:sp>
    </p:spTree>
    <p:extLst>
      <p:ext uri="{BB962C8B-B14F-4D97-AF65-F5344CB8AC3E}">
        <p14:creationId xmlns:p14="http://schemas.microsoft.com/office/powerpoint/2010/main" val="2951011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- 10</a:t>
            </a:r>
          </a:p>
        </p:txBody>
      </p:sp>
      <p:sp>
        <p:nvSpPr>
          <p:cNvPr id="3" name="Content Placeholder 2"/>
          <p:cNvSpPr>
            <a:spLocks noGrp="1"/>
          </p:cNvSpPr>
          <p:nvPr>
            <p:ph idx="1"/>
          </p:nvPr>
        </p:nvSpPr>
        <p:spPr/>
        <p:txBody>
          <a:bodyPr/>
          <a:lstStyle/>
          <a:p>
            <a:r>
              <a:rPr dirty="0"/>
              <a:t>From </a:t>
            </a:r>
            <a:r>
              <a:rPr dirty="0" err="1"/>
              <a:t>ser</a:t>
            </a:r>
            <a:r>
              <a:rPr dirty="0"/>
              <a:t> , keep the top 2 most frequent items as it is and replace everything else as ‘Other’.</a:t>
            </a:r>
          </a:p>
          <a:p>
            <a:pPr marL="1270000" indent="0">
              <a:buNone/>
            </a:pPr>
            <a:r>
              <a:rPr sz="1800" i="1" dirty="0">
                <a:solidFill>
                  <a:srgbClr val="60A0B0"/>
                </a:solidFill>
                <a:latin typeface="Courier New"/>
              </a:rPr>
              <a:t># Input</a:t>
            </a:r>
            <a:r>
              <a:rPr dirty="0"/>
              <a:t/>
            </a:r>
            <a:br>
              <a:rPr dirty="0"/>
            </a:br>
            <a:r>
              <a:rPr sz="1800" dirty="0" err="1">
                <a:latin typeface="Courier New"/>
              </a:rPr>
              <a:t>np.random.RandomState</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5</a:t>
            </a:r>
            <a:r>
              <a:rPr sz="1800" dirty="0">
                <a:latin typeface="Courier New"/>
              </a:rPr>
              <a:t>, [</a:t>
            </a:r>
            <a:r>
              <a:rPr sz="1800" dirty="0">
                <a:solidFill>
                  <a:srgbClr val="40A070"/>
                </a:solidFill>
                <a:latin typeface="Courier New"/>
              </a:rPr>
              <a:t>12</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print(</a:t>
            </a:r>
            <a:r>
              <a:rPr sz="1800" dirty="0">
                <a:solidFill>
                  <a:srgbClr val="4070A0"/>
                </a:solidFill>
                <a:latin typeface="Courier New"/>
              </a:rPr>
              <a:t>"Top 2 </a:t>
            </a:r>
            <a:r>
              <a:rPr sz="1800" dirty="0" err="1">
                <a:solidFill>
                  <a:srgbClr val="4070A0"/>
                </a:solidFill>
                <a:latin typeface="Courier New"/>
              </a:rPr>
              <a:t>Freq</a:t>
            </a:r>
            <a:r>
              <a:rPr sz="1800" dirty="0">
                <a:solidFill>
                  <a:srgbClr val="4070A0"/>
                </a:solidFill>
                <a:latin typeface="Courier New"/>
              </a:rPr>
              <a:t>:"</a:t>
            </a:r>
            <a:r>
              <a:rPr sz="1800" dirty="0">
                <a:latin typeface="Courier New"/>
              </a:rPr>
              <a:t>, </a:t>
            </a:r>
            <a:r>
              <a:rPr sz="1800" dirty="0" err="1">
                <a:latin typeface="Courier New"/>
              </a:rPr>
              <a:t>ser.value_counts</a:t>
            </a:r>
            <a:r>
              <a:rPr sz="1800" dirty="0">
                <a:latin typeface="Courier New"/>
              </a:rPr>
              <a:t>())</a:t>
            </a:r>
          </a:p>
          <a:p>
            <a:pPr marL="1270000" indent="0">
              <a:buNone/>
            </a:pPr>
            <a:r>
              <a:rPr sz="1800" dirty="0">
                <a:latin typeface="Courier New"/>
              </a:rPr>
              <a:t>## Top 2 </a:t>
            </a:r>
            <a:r>
              <a:rPr sz="1800" dirty="0" err="1">
                <a:latin typeface="Courier New"/>
              </a:rPr>
              <a:t>Freq</a:t>
            </a:r>
            <a:r>
              <a:rPr sz="1800" dirty="0">
                <a:latin typeface="Courier New"/>
              </a:rPr>
              <a:t>: 2    5
## 4    3
## 3    2
## 1    2
## </a:t>
            </a:r>
            <a:r>
              <a:rPr sz="1800" dirty="0" err="1">
                <a:latin typeface="Courier New"/>
              </a:rPr>
              <a:t>dtype</a:t>
            </a:r>
            <a:r>
              <a:rPr sz="1800" dirty="0">
                <a:latin typeface="Courier New"/>
              </a:rPr>
              <a:t>: int64</a:t>
            </a:r>
          </a:p>
          <a:p>
            <a:pPr marL="1270000" indent="0">
              <a:buNone/>
            </a:pPr>
            <a:r>
              <a:rPr sz="1800" dirty="0" err="1">
                <a:latin typeface="Courier New"/>
              </a:rPr>
              <a:t>ser</a:t>
            </a:r>
            <a:r>
              <a:rPr sz="1800" dirty="0">
                <a:latin typeface="Courier New"/>
              </a:rPr>
              <a:t>[</a:t>
            </a:r>
            <a:r>
              <a:rPr sz="1800" dirty="0">
                <a:solidFill>
                  <a:srgbClr val="666666"/>
                </a:solidFill>
                <a:latin typeface="Courier New"/>
              </a:rPr>
              <a:t>~</a:t>
            </a:r>
            <a:r>
              <a:rPr sz="1800" dirty="0" err="1">
                <a:latin typeface="Courier New"/>
              </a:rPr>
              <a:t>ser.isin</a:t>
            </a:r>
            <a:r>
              <a:rPr sz="1800" dirty="0">
                <a:latin typeface="Courier New"/>
              </a:rPr>
              <a:t>(</a:t>
            </a:r>
            <a:r>
              <a:rPr sz="1800" dirty="0" err="1">
                <a:latin typeface="Courier New"/>
              </a:rPr>
              <a:t>ser.value_counts</a:t>
            </a:r>
            <a:r>
              <a:rPr sz="1800" dirty="0">
                <a:latin typeface="Courier New"/>
              </a:rPr>
              <a:t>().index[:</a:t>
            </a:r>
            <a:r>
              <a:rPr sz="1800" dirty="0">
                <a:solidFill>
                  <a:srgbClr val="40A070"/>
                </a:solidFill>
                <a:latin typeface="Courier New"/>
              </a:rPr>
              <a:t>2</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'Other'</a:t>
            </a:r>
            <a:r>
              <a:rPr dirty="0"/>
              <a:t/>
            </a:r>
            <a:br>
              <a:rPr dirty="0"/>
            </a:br>
            <a:r>
              <a:rPr sz="1800" dirty="0" err="1">
                <a:latin typeface="Courier New"/>
              </a:rPr>
              <a:t>ser</a:t>
            </a:r>
            <a:endParaRPr sz="1800" dirty="0">
              <a:latin typeface="Courier New"/>
            </a:endParaRPr>
          </a:p>
        </p:txBody>
      </p:sp>
    </p:spTree>
    <p:extLst>
      <p:ext uri="{BB962C8B-B14F-4D97-AF65-F5344CB8AC3E}">
        <p14:creationId xmlns:p14="http://schemas.microsoft.com/office/powerpoint/2010/main" val="488164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- 11</a:t>
            </a:r>
          </a:p>
        </p:txBody>
      </p:sp>
      <p:sp>
        <p:nvSpPr>
          <p:cNvPr id="3" name="Content Placeholder 2"/>
          <p:cNvSpPr>
            <a:spLocks noGrp="1"/>
          </p:cNvSpPr>
          <p:nvPr>
            <p:ph idx="1"/>
          </p:nvPr>
        </p:nvSpPr>
        <p:spPr/>
        <p:txBody>
          <a:bodyPr/>
          <a:lstStyle/>
          <a:p>
            <a:r>
              <a:rPr dirty="0"/>
              <a:t>Bin the series </a:t>
            </a:r>
            <a:r>
              <a:rPr dirty="0" err="1"/>
              <a:t>ser</a:t>
            </a:r>
            <a:r>
              <a:rPr dirty="0"/>
              <a:t> into 10 equal deciles and replace the values with the bin name.</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np.random.random</a:t>
            </a:r>
            <a:r>
              <a:rPr sz="1800" dirty="0">
                <a:latin typeface="Courier New"/>
              </a:rPr>
              <a:t>(</a:t>
            </a:r>
            <a:r>
              <a:rPr sz="1800" dirty="0">
                <a:solidFill>
                  <a:srgbClr val="40A070"/>
                </a:solidFill>
                <a:latin typeface="Courier New"/>
              </a:rPr>
              <a:t>20</a:t>
            </a:r>
            <a:r>
              <a:rPr sz="1800" dirty="0">
                <a:latin typeface="Courier New"/>
              </a:rPr>
              <a:t>))</a:t>
            </a:r>
            <a:r>
              <a:rPr dirty="0"/>
              <a:t/>
            </a:r>
            <a:br>
              <a:rPr dirty="0"/>
            </a:br>
            <a:r>
              <a:rPr sz="1800" dirty="0">
                <a:latin typeface="Courier New"/>
              </a:rPr>
              <a:t>print(</a:t>
            </a:r>
            <a:r>
              <a:rPr sz="1800" dirty="0" err="1">
                <a:latin typeface="Courier New"/>
              </a:rPr>
              <a:t>ser.head</a:t>
            </a:r>
            <a:r>
              <a:rPr sz="1800" dirty="0">
                <a:latin typeface="Courier New"/>
              </a:rPr>
              <a:t>())</a:t>
            </a:r>
            <a:r>
              <a:rPr dirty="0"/>
              <a:t/>
            </a:r>
            <a:br>
              <a:rPr dirty="0"/>
            </a:br>
            <a:r>
              <a:rPr sz="1800" i="1" dirty="0">
                <a:solidFill>
                  <a:srgbClr val="60A0B0"/>
                </a:solidFill>
                <a:latin typeface="Courier New"/>
              </a:rPr>
              <a:t># Solution</a:t>
            </a:r>
          </a:p>
          <a:p>
            <a:pPr marL="1270000" indent="0">
              <a:buNone/>
            </a:pPr>
            <a:r>
              <a:rPr sz="1800" dirty="0">
                <a:latin typeface="Courier New"/>
              </a:rPr>
              <a:t>## 0    0.305932
## 1    0.304630
## 2    0.535861
## 3    0.800008
## 4    0.106686
## </a:t>
            </a:r>
            <a:r>
              <a:rPr sz="1800" dirty="0" err="1">
                <a:latin typeface="Courier New"/>
              </a:rPr>
              <a:t>dtype</a:t>
            </a:r>
            <a:r>
              <a:rPr sz="1800" dirty="0">
                <a:latin typeface="Courier New"/>
              </a:rPr>
              <a:t>: float64</a:t>
            </a:r>
          </a:p>
          <a:p>
            <a:pPr marL="1270000" indent="0">
              <a:buNone/>
            </a:pPr>
            <a:r>
              <a:rPr sz="1800" dirty="0" err="1">
                <a:latin typeface="Courier New"/>
              </a:rPr>
              <a:t>pd.qcut</a:t>
            </a:r>
            <a:r>
              <a:rPr sz="1800" dirty="0">
                <a:latin typeface="Courier New"/>
              </a:rPr>
              <a:t>(</a:t>
            </a:r>
            <a:r>
              <a:rPr sz="1800" dirty="0" err="1">
                <a:latin typeface="Courier New"/>
              </a:rPr>
              <a:t>ser</a:t>
            </a:r>
            <a:r>
              <a:rPr sz="1800" dirty="0">
                <a:latin typeface="Courier New"/>
              </a:rPr>
              <a:t>, q</a:t>
            </a:r>
            <a:r>
              <a:rPr sz="1800" dirty="0">
                <a:solidFill>
                  <a:srgbClr val="666666"/>
                </a:solidFill>
                <a:latin typeface="Courier New"/>
              </a:rPr>
              <a:t>=</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40A070"/>
                </a:solidFill>
                <a:latin typeface="Courier New"/>
              </a:rPr>
              <a:t>.10</a:t>
            </a:r>
            <a:r>
              <a:rPr sz="1800" dirty="0">
                <a:latin typeface="Courier New"/>
              </a:rPr>
              <a:t>, </a:t>
            </a:r>
            <a:r>
              <a:rPr sz="1800" dirty="0">
                <a:solidFill>
                  <a:srgbClr val="40A070"/>
                </a:solidFill>
                <a:latin typeface="Courier New"/>
              </a:rPr>
              <a:t>.20</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.4</a:t>
            </a:r>
            <a:r>
              <a:rPr sz="1800" dirty="0">
                <a:latin typeface="Courier New"/>
              </a:rPr>
              <a:t>, </a:t>
            </a:r>
            <a:r>
              <a:rPr sz="1800" dirty="0">
                <a:solidFill>
                  <a:srgbClr val="40A070"/>
                </a:solidFill>
                <a:latin typeface="Courier New"/>
              </a:rPr>
              <a:t>.5</a:t>
            </a:r>
            <a:r>
              <a:rPr sz="1800" dirty="0">
                <a:latin typeface="Courier New"/>
              </a:rPr>
              <a:t>, </a:t>
            </a:r>
            <a:r>
              <a:rPr sz="1800" dirty="0">
                <a:solidFill>
                  <a:srgbClr val="40A070"/>
                </a:solidFill>
                <a:latin typeface="Courier New"/>
              </a:rPr>
              <a:t>.6</a:t>
            </a:r>
            <a:r>
              <a:rPr sz="1800" dirty="0">
                <a:latin typeface="Courier New"/>
              </a:rPr>
              <a:t>, </a:t>
            </a:r>
            <a:r>
              <a:rPr sz="1800" dirty="0">
                <a:solidFill>
                  <a:srgbClr val="40A070"/>
                </a:solidFill>
                <a:latin typeface="Courier New"/>
              </a:rPr>
              <a:t>.7</a:t>
            </a:r>
            <a:r>
              <a:rPr sz="1800" dirty="0">
                <a:latin typeface="Courier New"/>
              </a:rPr>
              <a:t>, </a:t>
            </a:r>
            <a:r>
              <a:rPr sz="1800" dirty="0">
                <a:solidFill>
                  <a:srgbClr val="40A070"/>
                </a:solidFill>
                <a:latin typeface="Courier New"/>
              </a:rPr>
              <a:t>.8</a:t>
            </a:r>
            <a:r>
              <a:rPr sz="1800" dirty="0">
                <a:latin typeface="Courier New"/>
              </a:rPr>
              <a:t>, </a:t>
            </a:r>
            <a:r>
              <a:rPr sz="1800" dirty="0">
                <a:solidFill>
                  <a:srgbClr val="40A070"/>
                </a:solidFill>
                <a:latin typeface="Courier New"/>
              </a:rPr>
              <a:t>.9</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dirty="0">
                <a:latin typeface="Courier New"/>
              </a:rPr>
              <a:t>labels</a:t>
            </a:r>
            <a:r>
              <a:rPr sz="1800" dirty="0">
                <a:solidFill>
                  <a:srgbClr val="666666"/>
                </a:solidFill>
                <a:latin typeface="Courier New"/>
              </a:rPr>
              <a:t>=</a:t>
            </a:r>
            <a:r>
              <a:rPr sz="1800" dirty="0">
                <a:latin typeface="Courier New"/>
              </a:rPr>
              <a:t>[</a:t>
            </a:r>
            <a:r>
              <a:rPr sz="1800" dirty="0">
                <a:solidFill>
                  <a:srgbClr val="4070A0"/>
                </a:solidFill>
                <a:latin typeface="Courier New"/>
              </a:rPr>
              <a:t>'1st'</a:t>
            </a:r>
            <a:r>
              <a:rPr sz="1800" dirty="0">
                <a:latin typeface="Courier New"/>
              </a:rPr>
              <a:t>, </a:t>
            </a:r>
            <a:r>
              <a:rPr sz="1800" dirty="0">
                <a:solidFill>
                  <a:srgbClr val="4070A0"/>
                </a:solidFill>
                <a:latin typeface="Courier New"/>
              </a:rPr>
              <a:t>'2nd'</a:t>
            </a:r>
            <a:r>
              <a:rPr sz="1800" dirty="0">
                <a:latin typeface="Courier New"/>
              </a:rPr>
              <a:t>, </a:t>
            </a:r>
            <a:r>
              <a:rPr sz="1800" dirty="0">
                <a:solidFill>
                  <a:srgbClr val="4070A0"/>
                </a:solidFill>
                <a:latin typeface="Courier New"/>
              </a:rPr>
              <a:t>'3rd'</a:t>
            </a:r>
            <a:r>
              <a:rPr sz="1800" dirty="0">
                <a:latin typeface="Courier New"/>
              </a:rPr>
              <a:t>, </a:t>
            </a:r>
            <a:r>
              <a:rPr sz="1800" dirty="0">
                <a:solidFill>
                  <a:srgbClr val="4070A0"/>
                </a:solidFill>
                <a:latin typeface="Courier New"/>
              </a:rPr>
              <a:t>'4th'</a:t>
            </a:r>
            <a:r>
              <a:rPr sz="1800" dirty="0">
                <a:latin typeface="Courier New"/>
              </a:rPr>
              <a:t>, </a:t>
            </a:r>
            <a:r>
              <a:rPr sz="1800" dirty="0">
                <a:solidFill>
                  <a:srgbClr val="4070A0"/>
                </a:solidFill>
                <a:latin typeface="Courier New"/>
              </a:rPr>
              <a:t>'5th'</a:t>
            </a:r>
            <a:r>
              <a:rPr sz="1800" dirty="0">
                <a:latin typeface="Courier New"/>
              </a:rPr>
              <a:t>, </a:t>
            </a:r>
            <a:r>
              <a:rPr sz="1800" dirty="0">
                <a:solidFill>
                  <a:srgbClr val="4070A0"/>
                </a:solidFill>
                <a:latin typeface="Courier New"/>
              </a:rPr>
              <a:t>'6th'</a:t>
            </a:r>
            <a:r>
              <a:rPr sz="1800" dirty="0">
                <a:latin typeface="Courier New"/>
              </a:rPr>
              <a:t>, </a:t>
            </a:r>
            <a:r>
              <a:rPr sz="1800" dirty="0">
                <a:solidFill>
                  <a:srgbClr val="4070A0"/>
                </a:solidFill>
                <a:latin typeface="Courier New"/>
              </a:rPr>
              <a:t>'7th'</a:t>
            </a:r>
            <a:r>
              <a:rPr sz="1800" dirty="0">
                <a:latin typeface="Courier New"/>
              </a:rPr>
              <a:t>, </a:t>
            </a:r>
            <a:r>
              <a:rPr sz="1800" dirty="0">
                <a:solidFill>
                  <a:srgbClr val="4070A0"/>
                </a:solidFill>
                <a:latin typeface="Courier New"/>
              </a:rPr>
              <a:t>'8th'</a:t>
            </a:r>
            <a:r>
              <a:rPr sz="1800" dirty="0">
                <a:latin typeface="Courier New"/>
              </a:rPr>
              <a:t>, </a:t>
            </a:r>
            <a:r>
              <a:rPr sz="1800" dirty="0">
                <a:solidFill>
                  <a:srgbClr val="4070A0"/>
                </a:solidFill>
                <a:latin typeface="Courier New"/>
              </a:rPr>
              <a:t>'9th'</a:t>
            </a:r>
            <a:r>
              <a:rPr sz="1800" dirty="0">
                <a:latin typeface="Courier New"/>
              </a:rPr>
              <a:t>, </a:t>
            </a:r>
            <a:r>
              <a:rPr sz="1800" dirty="0">
                <a:solidFill>
                  <a:srgbClr val="4070A0"/>
                </a:solidFill>
                <a:latin typeface="Courier New"/>
              </a:rPr>
              <a:t>'10th'</a:t>
            </a:r>
            <a:r>
              <a:rPr sz="1800" dirty="0">
                <a:latin typeface="Courier New"/>
              </a:rPr>
              <a:t>]).head()</a:t>
            </a:r>
          </a:p>
        </p:txBody>
      </p:sp>
    </p:spTree>
    <p:extLst>
      <p:ext uri="{BB962C8B-B14F-4D97-AF65-F5344CB8AC3E}">
        <p14:creationId xmlns:p14="http://schemas.microsoft.com/office/powerpoint/2010/main" val="3995373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- 12</a:t>
            </a:r>
          </a:p>
        </p:txBody>
      </p:sp>
      <p:sp>
        <p:nvSpPr>
          <p:cNvPr id="3" name="Content Placeholder 2"/>
          <p:cNvSpPr>
            <a:spLocks noGrp="1"/>
          </p:cNvSpPr>
          <p:nvPr>
            <p:ph idx="1"/>
          </p:nvPr>
        </p:nvSpPr>
        <p:spPr/>
        <p:txBody>
          <a:bodyPr/>
          <a:lstStyle/>
          <a:p>
            <a:r>
              <a:rPr dirty="0"/>
              <a:t>Reshape the series </a:t>
            </a:r>
            <a:r>
              <a:rPr dirty="0" err="1"/>
              <a:t>ser</a:t>
            </a:r>
            <a:r>
              <a:rPr dirty="0"/>
              <a:t> into a </a:t>
            </a:r>
            <a:r>
              <a:rPr dirty="0" err="1"/>
              <a:t>dataframe</a:t>
            </a:r>
            <a:r>
              <a:rPr dirty="0"/>
              <a:t> with 7 rows and 5 columns</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10</a:t>
            </a:r>
            <a:r>
              <a:rPr sz="1800" dirty="0">
                <a:latin typeface="Courier New"/>
              </a:rPr>
              <a:t>, </a:t>
            </a:r>
            <a:r>
              <a:rPr sz="1800" dirty="0">
                <a:solidFill>
                  <a:srgbClr val="40A070"/>
                </a:solidFill>
                <a:latin typeface="Courier New"/>
              </a:rPr>
              <a:t>35</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ser.values.reshape</a:t>
            </a:r>
            <a:r>
              <a:rPr sz="1800" dirty="0">
                <a:latin typeface="Courier New"/>
              </a:rPr>
              <a:t>(</a:t>
            </a:r>
            <a:r>
              <a:rPr sz="1800" dirty="0">
                <a:solidFill>
                  <a:srgbClr val="40A070"/>
                </a:solidFill>
                <a:latin typeface="Courier New"/>
              </a:rPr>
              <a:t>7</a:t>
            </a:r>
            <a:r>
              <a:rPr sz="1800" dirty="0">
                <a:latin typeface="Courier New"/>
              </a:rPr>
              <a:t>,</a:t>
            </a:r>
            <a:r>
              <a:rPr sz="1800" dirty="0">
                <a:solidFill>
                  <a:srgbClr val="40A070"/>
                </a:solidFill>
                <a:latin typeface="Courier New"/>
              </a:rPr>
              <a:t>5</a:t>
            </a:r>
            <a:r>
              <a:rPr sz="1800" dirty="0">
                <a:latin typeface="Courier New"/>
              </a:rPr>
              <a:t>))</a:t>
            </a:r>
            <a:r>
              <a:rPr dirty="0"/>
              <a:t/>
            </a:r>
            <a:br>
              <a:rPr dirty="0"/>
            </a:br>
            <a:r>
              <a:rPr sz="1800" dirty="0">
                <a:latin typeface="Courier New"/>
              </a:rPr>
              <a:t>print(</a:t>
            </a:r>
            <a:r>
              <a:rPr sz="1800" dirty="0" err="1">
                <a:latin typeface="Courier New"/>
              </a:rPr>
              <a:t>df</a:t>
            </a:r>
            <a:r>
              <a:rPr sz="1800" dirty="0">
                <a:latin typeface="Courier New"/>
              </a:rPr>
              <a:t>)</a:t>
            </a:r>
          </a:p>
          <a:p>
            <a:pPr marL="1270000" indent="0">
              <a:buNone/>
            </a:pPr>
            <a:r>
              <a:rPr sz="1800" dirty="0">
                <a:latin typeface="Courier New"/>
              </a:rPr>
              <a:t>##    0  1  2  3  4
## 0  6  1  2  9  7
## 1  3  5  1  9  5
## 2  1  1  6  9  2
## 3  5  7  5  2  4
## 4  6  2  2  7  3
## 5  4  9  5  5  2
## 6  6  4  9  7  5</a:t>
            </a:r>
          </a:p>
        </p:txBody>
      </p:sp>
    </p:spTree>
    <p:extLst>
      <p:ext uri="{BB962C8B-B14F-4D97-AF65-F5344CB8AC3E}">
        <p14:creationId xmlns:p14="http://schemas.microsoft.com/office/powerpoint/2010/main" val="2725574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2209800" y="4191001"/>
            <a:ext cx="7772400" cy="858754"/>
          </a:xfrm>
        </p:spPr>
        <p:txBody>
          <a:bodyPr>
            <a:normAutofit/>
          </a:bodyPr>
          <a:lstStyle/>
          <a:p>
            <a:r>
              <a:rPr lang="pt-BR" dirty="0" err="1"/>
              <a:t>Algorithmic</a:t>
            </a:r>
            <a:r>
              <a:rPr lang="pt-BR" dirty="0"/>
              <a:t> </a:t>
            </a:r>
            <a:r>
              <a:rPr lang="pt-BR" dirty="0" smtClean="0"/>
              <a:t>Trading</a:t>
            </a:r>
            <a:endParaRPr lang="pt-BR" dirty="0"/>
          </a:p>
        </p:txBody>
      </p:sp>
      <p:sp>
        <p:nvSpPr>
          <p:cNvPr id="5" name="Subtítulo 4"/>
          <p:cNvSpPr>
            <a:spLocks noGrp="1"/>
          </p:cNvSpPr>
          <p:nvPr>
            <p:ph type="subTitle" idx="1"/>
          </p:nvPr>
        </p:nvSpPr>
        <p:spPr/>
        <p:txBody>
          <a:bodyPr/>
          <a:lstStyle/>
          <a:p>
            <a:r>
              <a:rPr lang="pt-BR" dirty="0" smtClean="0"/>
              <a:t>Python Básico</a:t>
            </a:r>
            <a:endParaRPr lang="pt-BR" dirty="0"/>
          </a:p>
        </p:txBody>
      </p:sp>
    </p:spTree>
    <p:extLst>
      <p:ext uri="{BB962C8B-B14F-4D97-AF65-F5344CB8AC3E}">
        <p14:creationId xmlns:p14="http://schemas.microsoft.com/office/powerpoint/2010/main" val="3155678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- 13</a:t>
            </a:r>
          </a:p>
        </p:txBody>
      </p:sp>
      <p:sp>
        <p:nvSpPr>
          <p:cNvPr id="3" name="Content Placeholder 2"/>
          <p:cNvSpPr>
            <a:spLocks noGrp="1"/>
          </p:cNvSpPr>
          <p:nvPr>
            <p:ph idx="1"/>
          </p:nvPr>
        </p:nvSpPr>
        <p:spPr/>
        <p:txBody>
          <a:bodyPr/>
          <a:lstStyle/>
          <a:p>
            <a:r>
              <a:rPr dirty="0"/>
              <a:t>Find the positions of numbers that are multiples of 3 from ser.</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10</a:t>
            </a:r>
            <a:r>
              <a:rPr sz="1800" dirty="0">
                <a:latin typeface="Courier New"/>
              </a:rPr>
              <a:t>, </a:t>
            </a:r>
            <a:r>
              <a:rPr sz="1800" dirty="0">
                <a:solidFill>
                  <a:srgbClr val="40A070"/>
                </a:solidFill>
                <a:latin typeface="Courier New"/>
              </a:rPr>
              <a:t>7</a:t>
            </a:r>
            <a:r>
              <a:rPr sz="1800" dirty="0">
                <a:latin typeface="Courier New"/>
              </a:rPr>
              <a:t>))</a:t>
            </a:r>
            <a:r>
              <a:rPr dirty="0"/>
              <a:t/>
            </a:r>
            <a:br>
              <a:rPr dirty="0"/>
            </a:br>
            <a:r>
              <a:rPr sz="1800" dirty="0" err="1">
                <a:latin typeface="Courier New"/>
              </a:rPr>
              <a:t>ser</a:t>
            </a:r>
            <a:r>
              <a:rPr dirty="0"/>
              <a:t/>
            </a:r>
            <a:br>
              <a:rPr dirty="0"/>
            </a:br>
            <a:r>
              <a:rPr sz="1800" i="1" dirty="0">
                <a:solidFill>
                  <a:srgbClr val="60A0B0"/>
                </a:solidFill>
                <a:latin typeface="Courier New"/>
              </a:rPr>
              <a:t># Solution</a:t>
            </a:r>
            <a:r>
              <a:rPr dirty="0"/>
              <a:t/>
            </a:r>
            <a:br>
              <a:rPr dirty="0"/>
            </a:br>
            <a:r>
              <a:rPr sz="1800" dirty="0">
                <a:latin typeface="Courier New"/>
              </a:rPr>
              <a:t>print(</a:t>
            </a:r>
            <a:r>
              <a:rPr sz="1800" dirty="0" err="1">
                <a:latin typeface="Courier New"/>
              </a:rPr>
              <a:t>ser</a:t>
            </a:r>
            <a:r>
              <a:rPr sz="1800" dirty="0">
                <a:latin typeface="Courier New"/>
              </a:rPr>
              <a:t>)</a:t>
            </a:r>
          </a:p>
          <a:p>
            <a:pPr marL="1270000" indent="0">
              <a:buNone/>
            </a:pPr>
            <a:r>
              <a:rPr sz="1800" dirty="0">
                <a:latin typeface="Courier New"/>
              </a:rPr>
              <a:t>## 0    8
## 1    6
## 2    5
## 3    1
## 4    9
## 5    1
## 6    1
## </a:t>
            </a:r>
            <a:r>
              <a:rPr sz="1800" dirty="0" err="1">
                <a:latin typeface="Courier New"/>
              </a:rPr>
              <a:t>dtype</a:t>
            </a:r>
            <a:r>
              <a:rPr sz="1800" dirty="0">
                <a:latin typeface="Courier New"/>
              </a:rPr>
              <a:t>: int32</a:t>
            </a:r>
          </a:p>
          <a:p>
            <a:pPr marL="1270000" indent="0">
              <a:buNone/>
            </a:pPr>
            <a:r>
              <a:rPr sz="1800" dirty="0" err="1">
                <a:latin typeface="Courier New"/>
              </a:rPr>
              <a:t>np.argwhere</a:t>
            </a:r>
            <a:r>
              <a:rPr sz="1800" dirty="0">
                <a:latin typeface="Courier New"/>
              </a:rPr>
              <a:t>(</a:t>
            </a: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3</a:t>
            </a:r>
            <a:r>
              <a:rPr sz="1800" dirty="0">
                <a:solidFill>
                  <a:srgbClr val="666666"/>
                </a:solidFill>
                <a:latin typeface="Courier New"/>
              </a:rPr>
              <a:t>==</a:t>
            </a:r>
            <a:r>
              <a:rPr sz="1800" dirty="0">
                <a:solidFill>
                  <a:srgbClr val="40A070"/>
                </a:solidFill>
                <a:latin typeface="Courier New"/>
              </a:rPr>
              <a:t>0</a:t>
            </a:r>
            <a:r>
              <a:rPr sz="1800" dirty="0">
                <a:latin typeface="Courier New"/>
              </a:rPr>
              <a:t>)</a:t>
            </a:r>
          </a:p>
        </p:txBody>
      </p:sp>
    </p:spTree>
    <p:extLst>
      <p:ext uri="{BB962C8B-B14F-4D97-AF65-F5344CB8AC3E}">
        <p14:creationId xmlns:p14="http://schemas.microsoft.com/office/powerpoint/2010/main" val="1983136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- 14</a:t>
            </a:r>
          </a:p>
        </p:txBody>
      </p:sp>
      <p:sp>
        <p:nvSpPr>
          <p:cNvPr id="3" name="Content Placeholder 2"/>
          <p:cNvSpPr>
            <a:spLocks noGrp="1"/>
          </p:cNvSpPr>
          <p:nvPr>
            <p:ph idx="1"/>
          </p:nvPr>
        </p:nvSpPr>
        <p:spPr/>
        <p:txBody>
          <a:bodyPr/>
          <a:lstStyle/>
          <a:p>
            <a:r>
              <a:rPr dirty="0"/>
              <a:t>From </a:t>
            </a:r>
            <a:r>
              <a:rPr dirty="0" err="1"/>
              <a:t>ser</a:t>
            </a:r>
            <a:r>
              <a:rPr dirty="0"/>
              <a:t> , extract the items at positions in list </a:t>
            </a:r>
            <a:r>
              <a:rPr dirty="0" err="1"/>
              <a:t>pos</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(list(</a:t>
            </a:r>
            <a:r>
              <a:rPr sz="1800" dirty="0">
                <a:solidFill>
                  <a:srgbClr val="4070A0"/>
                </a:solidFill>
                <a:latin typeface="Courier New"/>
              </a:rPr>
              <a:t>'</a:t>
            </a:r>
            <a:r>
              <a:rPr sz="1800" dirty="0" err="1">
                <a:solidFill>
                  <a:srgbClr val="4070A0"/>
                </a:solidFill>
                <a:latin typeface="Courier New"/>
              </a:rPr>
              <a:t>abcdefghijklmnopqrstuvwxyz</a:t>
            </a:r>
            <a:r>
              <a:rPr sz="1800" dirty="0">
                <a:solidFill>
                  <a:srgbClr val="4070A0"/>
                </a:solidFill>
                <a:latin typeface="Courier New"/>
              </a:rPr>
              <a:t>'</a:t>
            </a:r>
            <a:r>
              <a:rPr sz="1800" dirty="0">
                <a:latin typeface="Courier New"/>
              </a:rPr>
              <a:t>))</a:t>
            </a:r>
            <a:r>
              <a:rPr dirty="0"/>
              <a:t/>
            </a:r>
            <a:br>
              <a:rPr dirty="0"/>
            </a:br>
            <a:r>
              <a:rPr sz="1800" dirty="0" err="1">
                <a:latin typeface="Courier New"/>
              </a:rPr>
              <a:t>pos</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0</a:t>
            </a:r>
            <a:r>
              <a:rPr sz="1800" dirty="0">
                <a:latin typeface="Courier New"/>
              </a:rPr>
              <a:t>, </a:t>
            </a:r>
            <a:r>
              <a:rPr sz="1800" dirty="0">
                <a:solidFill>
                  <a:srgbClr val="40A070"/>
                </a:solidFill>
                <a:latin typeface="Courier New"/>
              </a:rPr>
              <a:t>4</a:t>
            </a:r>
            <a:r>
              <a:rPr sz="1800" dirty="0">
                <a:latin typeface="Courier New"/>
              </a:rPr>
              <a:t>, </a:t>
            </a:r>
            <a:r>
              <a:rPr sz="1800" dirty="0">
                <a:solidFill>
                  <a:srgbClr val="40A070"/>
                </a:solidFill>
                <a:latin typeface="Courier New"/>
              </a:rPr>
              <a:t>8</a:t>
            </a:r>
            <a:r>
              <a:rPr sz="1800" dirty="0">
                <a:latin typeface="Courier New"/>
              </a:rPr>
              <a:t>, </a:t>
            </a:r>
            <a:r>
              <a:rPr sz="1800" dirty="0">
                <a:solidFill>
                  <a:srgbClr val="40A070"/>
                </a:solidFill>
                <a:latin typeface="Courier New"/>
              </a:rPr>
              <a:t>14</a:t>
            </a:r>
            <a:r>
              <a:rPr sz="1800" dirty="0">
                <a:latin typeface="Courier New"/>
              </a:rPr>
              <a:t>, </a:t>
            </a:r>
            <a:r>
              <a:rPr sz="1800" dirty="0">
                <a:solidFill>
                  <a:srgbClr val="40A070"/>
                </a:solidFill>
                <a:latin typeface="Courier New"/>
              </a:rPr>
              <a:t>20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ser.take</a:t>
            </a:r>
            <a:r>
              <a:rPr sz="1800" dirty="0">
                <a:latin typeface="Courier New"/>
              </a:rPr>
              <a:t>(</a:t>
            </a:r>
            <a:r>
              <a:rPr sz="1800" dirty="0" err="1">
                <a:latin typeface="Courier New"/>
              </a:rPr>
              <a:t>pos</a:t>
            </a:r>
            <a:r>
              <a:rPr sz="1800" dirty="0">
                <a:latin typeface="Courier New"/>
              </a:rPr>
              <a:t>)</a:t>
            </a:r>
          </a:p>
        </p:txBody>
      </p:sp>
    </p:spTree>
    <p:extLst>
      <p:ext uri="{BB962C8B-B14F-4D97-AF65-F5344CB8AC3E}">
        <p14:creationId xmlns:p14="http://schemas.microsoft.com/office/powerpoint/2010/main" val="844212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- 15</a:t>
            </a:r>
          </a:p>
        </p:txBody>
      </p:sp>
      <p:sp>
        <p:nvSpPr>
          <p:cNvPr id="3" name="Content Placeholder 2"/>
          <p:cNvSpPr>
            <a:spLocks noGrp="1"/>
          </p:cNvSpPr>
          <p:nvPr>
            <p:ph idx="1"/>
          </p:nvPr>
        </p:nvSpPr>
        <p:spPr/>
        <p:txBody>
          <a:bodyPr>
            <a:normAutofit/>
          </a:bodyPr>
          <a:lstStyle/>
          <a:p>
            <a:r>
              <a:rPr dirty="0"/>
              <a:t>Stack ser1 and ser2 vertically and horizontally (to form a </a:t>
            </a:r>
            <a:r>
              <a:rPr dirty="0" err="1"/>
              <a:t>dataframe</a:t>
            </a:r>
            <a:r>
              <a:rPr dirty="0"/>
              <a:t>).</a:t>
            </a:r>
          </a:p>
          <a:p>
            <a:pPr marL="1270000" indent="0">
              <a:buNone/>
            </a:pPr>
            <a:r>
              <a:rPr sz="1800" i="1" dirty="0">
                <a:solidFill>
                  <a:srgbClr val="60A0B0"/>
                </a:solidFill>
                <a:latin typeface="Courier New"/>
              </a:rPr>
              <a:t># Input</a:t>
            </a:r>
            <a:r>
              <a:rPr dirty="0"/>
              <a:t/>
            </a:r>
            <a:br>
              <a:rPr dirty="0"/>
            </a:br>
            <a:r>
              <a:rPr sz="1800" dirty="0">
                <a:latin typeface="Courier New"/>
              </a:rPr>
              <a:t>ser1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(range(</a:t>
            </a:r>
            <a:r>
              <a:rPr sz="1800" dirty="0">
                <a:solidFill>
                  <a:srgbClr val="40A070"/>
                </a:solidFill>
                <a:latin typeface="Courier New"/>
              </a:rPr>
              <a:t>5</a:t>
            </a:r>
            <a:r>
              <a:rPr sz="1800" dirty="0">
                <a:latin typeface="Courier New"/>
              </a:rPr>
              <a:t>))</a:t>
            </a:r>
            <a:r>
              <a:rPr dirty="0"/>
              <a:t/>
            </a:r>
            <a:br>
              <a:rPr dirty="0"/>
            </a:br>
            <a:r>
              <a:rPr sz="1800" dirty="0">
                <a:latin typeface="Courier New"/>
              </a:rPr>
              <a:t>ser2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(list(</a:t>
            </a:r>
            <a:r>
              <a:rPr sz="1800" dirty="0">
                <a:solidFill>
                  <a:srgbClr val="4070A0"/>
                </a:solidFill>
                <a:latin typeface="Courier New"/>
              </a:rPr>
              <a:t>'</a:t>
            </a:r>
            <a:r>
              <a:rPr sz="1800" dirty="0" err="1">
                <a:solidFill>
                  <a:srgbClr val="4070A0"/>
                </a:solidFill>
                <a:latin typeface="Courier New"/>
              </a:rPr>
              <a:t>abcde</a:t>
            </a:r>
            <a:r>
              <a:rPr sz="1800" dirty="0">
                <a:solidFill>
                  <a:srgbClr val="4070A0"/>
                </a:solidFill>
                <a:latin typeface="Courier New"/>
              </a:rPr>
              <a:t>'</a:t>
            </a:r>
            <a:r>
              <a:rPr sz="1800" dirty="0">
                <a:latin typeface="Courier New"/>
              </a:rPr>
              <a:t>))</a:t>
            </a:r>
            <a:r>
              <a:rPr dirty="0"/>
              <a:t/>
            </a:r>
            <a:br>
              <a:rPr dirty="0"/>
            </a:br>
            <a:r>
              <a:rPr sz="1800" i="1" dirty="0">
                <a:solidFill>
                  <a:srgbClr val="60A0B0"/>
                </a:solidFill>
                <a:latin typeface="Courier New"/>
              </a:rPr>
              <a:t># Output</a:t>
            </a:r>
            <a:r>
              <a:rPr dirty="0"/>
              <a:t/>
            </a:r>
            <a:br>
              <a:rPr dirty="0"/>
            </a:br>
            <a:r>
              <a:rPr sz="1800" i="1" dirty="0">
                <a:solidFill>
                  <a:srgbClr val="60A0B0"/>
                </a:solidFill>
                <a:latin typeface="Courier New"/>
              </a:rPr>
              <a:t># Vertical</a:t>
            </a:r>
            <a:r>
              <a:rPr dirty="0"/>
              <a:t/>
            </a:r>
            <a:br>
              <a:rPr dirty="0"/>
            </a:br>
            <a:r>
              <a:rPr sz="1800" dirty="0">
                <a:latin typeface="Courier New"/>
              </a:rPr>
              <a:t>ser1.append(ser2)</a:t>
            </a:r>
            <a:r>
              <a:rPr dirty="0"/>
              <a:t/>
            </a:r>
            <a:br>
              <a:rPr dirty="0"/>
            </a:br>
            <a:r>
              <a:rPr sz="1800" i="1" dirty="0">
                <a:solidFill>
                  <a:srgbClr val="60A0B0"/>
                </a:solidFill>
                <a:latin typeface="Courier New"/>
              </a:rPr>
              <a:t># Horizontal</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pd.concat</a:t>
            </a:r>
            <a:r>
              <a:rPr sz="1800" dirty="0">
                <a:latin typeface="Courier New"/>
              </a:rPr>
              <a:t>([ser1, ser2],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dirty="0">
                <a:latin typeface="Courier New"/>
              </a:rPr>
              <a:t>print(</a:t>
            </a:r>
            <a:r>
              <a:rPr sz="1800" dirty="0" err="1">
                <a:latin typeface="Courier New"/>
              </a:rPr>
              <a:t>df</a:t>
            </a:r>
            <a:r>
              <a:rPr sz="1800" dirty="0">
                <a:latin typeface="Courier New"/>
              </a:rPr>
              <a:t>)</a:t>
            </a:r>
          </a:p>
          <a:p>
            <a:pPr marL="1270000" indent="0">
              <a:buNone/>
            </a:pPr>
            <a:r>
              <a:rPr sz="1800" dirty="0">
                <a:latin typeface="Courier New"/>
              </a:rPr>
              <a:t>##    0  1
## 0  0  a
## 1  1  b
## 2  2  c
## 3  3  d
## 4  4  e</a:t>
            </a:r>
          </a:p>
        </p:txBody>
      </p:sp>
    </p:spTree>
    <p:extLst>
      <p:ext uri="{BB962C8B-B14F-4D97-AF65-F5344CB8AC3E}">
        <p14:creationId xmlns:p14="http://schemas.microsoft.com/office/powerpoint/2010/main" val="3464676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- 16</a:t>
            </a:r>
          </a:p>
        </p:txBody>
      </p:sp>
      <p:sp>
        <p:nvSpPr>
          <p:cNvPr id="3" name="Content Placeholder 2"/>
          <p:cNvSpPr>
            <a:spLocks noGrp="1"/>
          </p:cNvSpPr>
          <p:nvPr>
            <p:ph idx="1"/>
          </p:nvPr>
        </p:nvSpPr>
        <p:spPr/>
        <p:txBody>
          <a:bodyPr/>
          <a:lstStyle/>
          <a:p>
            <a:r>
              <a:rPr dirty="0"/>
              <a:t>Get the positions of items of ser2 in ser1 as a list.</a:t>
            </a:r>
          </a:p>
          <a:p>
            <a:pPr marL="1270000" indent="0">
              <a:buNone/>
            </a:pPr>
            <a:r>
              <a:rPr sz="1800" i="1" dirty="0">
                <a:solidFill>
                  <a:srgbClr val="60A0B0"/>
                </a:solidFill>
                <a:latin typeface="Courier New"/>
              </a:rPr>
              <a:t># Input</a:t>
            </a:r>
            <a:r>
              <a:rPr dirty="0"/>
              <a:t/>
            </a:r>
            <a:br>
              <a:rPr dirty="0"/>
            </a:br>
            <a:r>
              <a:rPr sz="1800" dirty="0">
                <a:latin typeface="Courier New"/>
              </a:rPr>
              <a:t>ser1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A070"/>
                </a:solidFill>
                <a:latin typeface="Courier New"/>
              </a:rPr>
              <a:t>10</a:t>
            </a:r>
            <a:r>
              <a:rPr sz="1800" dirty="0">
                <a:latin typeface="Courier New"/>
              </a:rPr>
              <a:t>, </a:t>
            </a:r>
            <a:r>
              <a:rPr sz="1800" dirty="0">
                <a:solidFill>
                  <a:srgbClr val="40A070"/>
                </a:solidFill>
                <a:latin typeface="Courier New"/>
              </a:rPr>
              <a:t>9</a:t>
            </a:r>
            <a:r>
              <a:rPr sz="1800" dirty="0">
                <a:latin typeface="Courier New"/>
              </a:rPr>
              <a:t>, </a:t>
            </a:r>
            <a:r>
              <a:rPr sz="1800" dirty="0">
                <a:solidFill>
                  <a:srgbClr val="40A070"/>
                </a:solidFill>
                <a:latin typeface="Courier New"/>
              </a:rPr>
              <a:t>6</a:t>
            </a:r>
            <a:r>
              <a:rPr sz="1800" dirty="0">
                <a:latin typeface="Courier New"/>
              </a:rPr>
              <a:t>, </a:t>
            </a:r>
            <a:r>
              <a:rPr sz="1800" dirty="0">
                <a:solidFill>
                  <a:srgbClr val="40A070"/>
                </a:solidFill>
                <a:latin typeface="Courier New"/>
              </a:rPr>
              <a:t>5</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40A070"/>
                </a:solidFill>
                <a:latin typeface="Courier New"/>
              </a:rPr>
              <a:t>12</a:t>
            </a:r>
            <a:r>
              <a:rPr sz="1800" dirty="0">
                <a:latin typeface="Courier New"/>
              </a:rPr>
              <a:t>, </a:t>
            </a:r>
            <a:r>
              <a:rPr sz="1800" dirty="0">
                <a:solidFill>
                  <a:srgbClr val="40A070"/>
                </a:solidFill>
                <a:latin typeface="Courier New"/>
              </a:rPr>
              <a:t>8</a:t>
            </a:r>
            <a:r>
              <a:rPr sz="1800" dirty="0">
                <a:latin typeface="Courier New"/>
              </a:rPr>
              <a:t>, </a:t>
            </a:r>
            <a:r>
              <a:rPr sz="1800" dirty="0">
                <a:solidFill>
                  <a:srgbClr val="40A070"/>
                </a:solidFill>
                <a:latin typeface="Courier New"/>
              </a:rPr>
              <a:t>13</a:t>
            </a:r>
            <a:r>
              <a:rPr sz="1800" dirty="0">
                <a:latin typeface="Courier New"/>
              </a:rPr>
              <a:t>])</a:t>
            </a:r>
            <a:r>
              <a:rPr dirty="0"/>
              <a:t/>
            </a:r>
            <a:br>
              <a:rPr dirty="0"/>
            </a:br>
            <a:r>
              <a:rPr sz="1800" dirty="0">
                <a:latin typeface="Courier New"/>
              </a:rPr>
              <a:t>ser2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10</a:t>
            </a:r>
            <a:r>
              <a:rPr sz="1800" dirty="0">
                <a:latin typeface="Courier New"/>
              </a:rPr>
              <a:t>, </a:t>
            </a:r>
            <a:r>
              <a:rPr sz="1800" dirty="0">
                <a:solidFill>
                  <a:srgbClr val="40A070"/>
                </a:solidFill>
                <a:latin typeface="Courier New"/>
              </a:rPr>
              <a:t>13</a:t>
            </a:r>
            <a:r>
              <a:rPr sz="1800" dirty="0">
                <a:latin typeface="Courier New"/>
              </a:rPr>
              <a:t>])</a:t>
            </a:r>
            <a:r>
              <a:rPr dirty="0"/>
              <a:t/>
            </a:r>
            <a:br>
              <a:rPr dirty="0"/>
            </a:br>
            <a:r>
              <a:rPr sz="1800" i="1" dirty="0">
                <a:solidFill>
                  <a:srgbClr val="60A0B0"/>
                </a:solidFill>
                <a:latin typeface="Courier New"/>
              </a:rPr>
              <a:t># Solution 1</a:t>
            </a:r>
            <a:r>
              <a:rPr dirty="0"/>
              <a:t/>
            </a:r>
            <a:br>
              <a:rPr dirty="0"/>
            </a:br>
            <a:r>
              <a:rPr sz="1800" dirty="0">
                <a:latin typeface="Courier New"/>
              </a:rPr>
              <a:t>[</a:t>
            </a:r>
            <a:r>
              <a:rPr sz="1800" dirty="0" err="1">
                <a:latin typeface="Courier New"/>
              </a:rPr>
              <a:t>np.where</a:t>
            </a:r>
            <a:r>
              <a:rPr sz="1800" dirty="0">
                <a:latin typeface="Courier New"/>
              </a:rPr>
              <a:t>(</a:t>
            </a:r>
            <a:r>
              <a:rPr sz="1800" dirty="0" err="1">
                <a:latin typeface="Courier New"/>
              </a:rPr>
              <a:t>i</a:t>
            </a:r>
            <a:r>
              <a:rPr sz="1800" dirty="0">
                <a:latin typeface="Courier New"/>
              </a:rPr>
              <a:t> </a:t>
            </a:r>
            <a:r>
              <a:rPr sz="1800" dirty="0">
                <a:solidFill>
                  <a:srgbClr val="666666"/>
                </a:solidFill>
                <a:latin typeface="Courier New"/>
              </a:rPr>
              <a:t>==</a:t>
            </a:r>
            <a:r>
              <a:rPr sz="1800" dirty="0">
                <a:latin typeface="Courier New"/>
              </a:rPr>
              <a:t> ser1)[</a:t>
            </a:r>
            <a:r>
              <a:rPr sz="1800" dirty="0">
                <a:solidFill>
                  <a:srgbClr val="40A070"/>
                </a:solidFill>
                <a:latin typeface="Courier New"/>
              </a:rPr>
              <a:t>0</a:t>
            </a:r>
            <a:r>
              <a:rPr sz="1800" dirty="0">
                <a:latin typeface="Courier New"/>
              </a:rPr>
              <a:t>].</a:t>
            </a:r>
            <a:r>
              <a:rPr sz="1800" dirty="0" err="1">
                <a:latin typeface="Courier New"/>
              </a:rPr>
              <a:t>tolist</a:t>
            </a:r>
            <a:r>
              <a:rPr sz="1800" dirty="0">
                <a:latin typeface="Courier New"/>
              </a:rPr>
              <a:t>()[</a:t>
            </a:r>
            <a:r>
              <a:rPr sz="1800" dirty="0">
                <a:solidFill>
                  <a:srgbClr val="40A070"/>
                </a:solidFill>
                <a:latin typeface="Courier New"/>
              </a:rPr>
              <a:t>0</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a:t>
            </a:r>
            <a:r>
              <a:rPr sz="1800" b="1" dirty="0">
                <a:solidFill>
                  <a:srgbClr val="007020"/>
                </a:solidFill>
                <a:latin typeface="Courier New"/>
              </a:rPr>
              <a:t>in</a:t>
            </a:r>
            <a:r>
              <a:rPr sz="1800" dirty="0">
                <a:latin typeface="Courier New"/>
              </a:rPr>
              <a:t> ser2]</a:t>
            </a:r>
            <a:r>
              <a:rPr dirty="0"/>
              <a:t/>
            </a:r>
            <a:br>
              <a:rPr dirty="0"/>
            </a:br>
            <a:r>
              <a:rPr sz="1800" i="1" dirty="0">
                <a:solidFill>
                  <a:srgbClr val="60A0B0"/>
                </a:solidFill>
                <a:latin typeface="Courier New"/>
              </a:rPr>
              <a:t># Solution 2</a:t>
            </a:r>
            <a:r>
              <a:rPr dirty="0"/>
              <a:t/>
            </a:r>
            <a:br>
              <a:rPr dirty="0"/>
            </a:br>
            <a:r>
              <a:rPr sz="1800" dirty="0">
                <a:latin typeface="Courier New"/>
              </a:rPr>
              <a:t>[</a:t>
            </a:r>
            <a:r>
              <a:rPr sz="1800" dirty="0" err="1">
                <a:latin typeface="Courier New"/>
              </a:rPr>
              <a:t>pd.Index</a:t>
            </a:r>
            <a:r>
              <a:rPr sz="1800" dirty="0">
                <a:latin typeface="Courier New"/>
              </a:rPr>
              <a:t>(ser1).</a:t>
            </a:r>
            <a:r>
              <a:rPr sz="1800" dirty="0" err="1">
                <a:latin typeface="Courier New"/>
              </a:rPr>
              <a:t>get_loc</a:t>
            </a:r>
            <a:r>
              <a:rPr sz="1800" dirty="0">
                <a:latin typeface="Courier New"/>
              </a:rPr>
              <a:t>(</a:t>
            </a:r>
            <a:r>
              <a:rPr sz="1800" dirty="0" err="1">
                <a:latin typeface="Courier New"/>
              </a:rPr>
              <a:t>i</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a:t>
            </a:r>
            <a:r>
              <a:rPr sz="1800" b="1" dirty="0">
                <a:solidFill>
                  <a:srgbClr val="007020"/>
                </a:solidFill>
                <a:latin typeface="Courier New"/>
              </a:rPr>
              <a:t>in</a:t>
            </a:r>
            <a:r>
              <a:rPr sz="1800" dirty="0">
                <a:latin typeface="Courier New"/>
              </a:rPr>
              <a:t> ser2]</a:t>
            </a:r>
          </a:p>
        </p:txBody>
      </p:sp>
    </p:spTree>
    <p:extLst>
      <p:ext uri="{BB962C8B-B14F-4D97-AF65-F5344CB8AC3E}">
        <p14:creationId xmlns:p14="http://schemas.microsoft.com/office/powerpoint/2010/main" val="863597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- 17</a:t>
            </a:r>
          </a:p>
        </p:txBody>
      </p:sp>
      <p:sp>
        <p:nvSpPr>
          <p:cNvPr id="3" name="Content Placeholder 2"/>
          <p:cNvSpPr>
            <a:spLocks noGrp="1"/>
          </p:cNvSpPr>
          <p:nvPr>
            <p:ph idx="1"/>
          </p:nvPr>
        </p:nvSpPr>
        <p:spPr/>
        <p:txBody>
          <a:bodyPr/>
          <a:lstStyle/>
          <a:p>
            <a:r>
              <a:rPr dirty="0"/>
              <a:t>Compute the mean squared error of truth and </a:t>
            </a:r>
            <a:r>
              <a:rPr dirty="0" err="1"/>
              <a:t>pred</a:t>
            </a:r>
            <a:r>
              <a:rPr dirty="0"/>
              <a:t> series.</a:t>
            </a:r>
          </a:p>
          <a:p>
            <a:pPr marL="1270000" indent="0">
              <a:buNone/>
            </a:pPr>
            <a:r>
              <a:rPr sz="1800" i="1" dirty="0">
                <a:solidFill>
                  <a:srgbClr val="60A0B0"/>
                </a:solidFill>
                <a:latin typeface="Courier New"/>
              </a:rPr>
              <a:t># Input</a:t>
            </a:r>
            <a:r>
              <a:rPr dirty="0"/>
              <a:t/>
            </a:r>
            <a:br>
              <a:rPr dirty="0"/>
            </a:br>
            <a:r>
              <a:rPr sz="1800" dirty="0">
                <a:latin typeface="Courier New"/>
              </a:rPr>
              <a:t>truth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(range(</a:t>
            </a:r>
            <a:r>
              <a:rPr sz="1800" dirty="0">
                <a:solidFill>
                  <a:srgbClr val="40A070"/>
                </a:solidFill>
                <a:latin typeface="Courier New"/>
              </a:rPr>
              <a:t>10</a:t>
            </a:r>
            <a:r>
              <a:rPr sz="1800" dirty="0">
                <a:latin typeface="Courier New"/>
              </a:rPr>
              <a:t>))</a:t>
            </a:r>
            <a:r>
              <a:rPr dirty="0"/>
              <a:t/>
            </a:r>
            <a:br>
              <a:rPr dirty="0"/>
            </a:br>
            <a:r>
              <a:rPr sz="1800" dirty="0" err="1">
                <a:latin typeface="Courier New"/>
              </a:rPr>
              <a:t>pred</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(range(</a:t>
            </a:r>
            <a:r>
              <a:rPr sz="1800" dirty="0">
                <a:solidFill>
                  <a:srgbClr val="40A070"/>
                </a:solidFill>
                <a:latin typeface="Courier New"/>
              </a:rPr>
              <a:t>10</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np.random.random</a:t>
            </a:r>
            <a:r>
              <a:rPr sz="1800" dirty="0">
                <a:latin typeface="Courier New"/>
              </a:rPr>
              <a:t>(</a:t>
            </a:r>
            <a:r>
              <a:rPr sz="1800" dirty="0">
                <a:solidFill>
                  <a:srgbClr val="40A070"/>
                </a:solidFill>
                <a:latin typeface="Courier New"/>
              </a:rPr>
              <a:t>10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np.mean</a:t>
            </a:r>
            <a:r>
              <a:rPr sz="1800" dirty="0">
                <a:latin typeface="Courier New"/>
              </a:rPr>
              <a:t>((truth</a:t>
            </a:r>
            <a:r>
              <a:rPr sz="1800" dirty="0">
                <a:solidFill>
                  <a:srgbClr val="666666"/>
                </a:solidFill>
                <a:latin typeface="Courier New"/>
              </a:rPr>
              <a:t>-</a:t>
            </a:r>
            <a:r>
              <a:rPr sz="1800" dirty="0" err="1">
                <a:latin typeface="Courier New"/>
              </a:rPr>
              <a:t>pred</a:t>
            </a:r>
            <a:r>
              <a:rPr sz="1800" dirty="0">
                <a:latin typeface="Courier New"/>
              </a:rPr>
              <a:t>)</a:t>
            </a:r>
            <a:r>
              <a:rPr sz="1800" dirty="0">
                <a:solidFill>
                  <a:srgbClr val="666666"/>
                </a:solidFill>
                <a:latin typeface="Courier New"/>
              </a:rPr>
              <a:t>**</a:t>
            </a:r>
            <a:r>
              <a:rPr sz="1800" dirty="0">
                <a:solidFill>
                  <a:srgbClr val="40A070"/>
                </a:solidFill>
                <a:latin typeface="Courier New"/>
              </a:rPr>
              <a:t>2</a:t>
            </a:r>
            <a:r>
              <a:rPr sz="1800" dirty="0">
                <a:latin typeface="Courier New"/>
              </a:rPr>
              <a:t>)</a:t>
            </a:r>
          </a:p>
        </p:txBody>
      </p:sp>
    </p:spTree>
    <p:extLst>
      <p:ext uri="{BB962C8B-B14F-4D97-AF65-F5344CB8AC3E}">
        <p14:creationId xmlns:p14="http://schemas.microsoft.com/office/powerpoint/2010/main" val="219640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- 18</a:t>
            </a:r>
          </a:p>
        </p:txBody>
      </p:sp>
      <p:sp>
        <p:nvSpPr>
          <p:cNvPr id="3" name="Content Placeholder 2"/>
          <p:cNvSpPr>
            <a:spLocks noGrp="1"/>
          </p:cNvSpPr>
          <p:nvPr>
            <p:ph idx="1"/>
          </p:nvPr>
        </p:nvSpPr>
        <p:spPr/>
        <p:txBody>
          <a:bodyPr/>
          <a:lstStyle/>
          <a:p>
            <a:r>
              <a:rPr dirty="0"/>
              <a:t>Change the first character of each word to upper case in each word of </a:t>
            </a:r>
            <a:r>
              <a:rPr dirty="0" err="1"/>
              <a:t>ser</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70A0"/>
                </a:solidFill>
                <a:latin typeface="Courier New"/>
              </a:rPr>
              <a:t>'how'</a:t>
            </a:r>
            <a:r>
              <a:rPr sz="1800" dirty="0">
                <a:latin typeface="Courier New"/>
              </a:rPr>
              <a:t>, </a:t>
            </a:r>
            <a:r>
              <a:rPr sz="1800" dirty="0">
                <a:solidFill>
                  <a:srgbClr val="4070A0"/>
                </a:solidFill>
                <a:latin typeface="Courier New"/>
              </a:rPr>
              <a:t>'to'</a:t>
            </a:r>
            <a:r>
              <a:rPr sz="1800" dirty="0">
                <a:latin typeface="Courier New"/>
              </a:rPr>
              <a:t>, </a:t>
            </a:r>
            <a:r>
              <a:rPr sz="1800" dirty="0">
                <a:solidFill>
                  <a:srgbClr val="4070A0"/>
                </a:solidFill>
                <a:latin typeface="Courier New"/>
              </a:rPr>
              <a:t>'kick'</a:t>
            </a:r>
            <a:r>
              <a:rPr sz="1800" dirty="0">
                <a:latin typeface="Courier New"/>
              </a:rPr>
              <a:t>, </a:t>
            </a:r>
            <a:r>
              <a:rPr sz="1800" dirty="0">
                <a:solidFill>
                  <a:srgbClr val="4070A0"/>
                </a:solidFill>
                <a:latin typeface="Courier New"/>
              </a:rPr>
              <a:t>'ass?'</a:t>
            </a:r>
            <a:r>
              <a:rPr sz="1800" dirty="0">
                <a:latin typeface="Courier New"/>
              </a:rPr>
              <a:t>])</a:t>
            </a:r>
            <a:r>
              <a:rPr dirty="0"/>
              <a:t/>
            </a:r>
            <a:br>
              <a:rPr dirty="0"/>
            </a:br>
            <a:r>
              <a:rPr sz="1800" i="1" dirty="0">
                <a:solidFill>
                  <a:srgbClr val="60A0B0"/>
                </a:solidFill>
                <a:latin typeface="Courier New"/>
              </a:rPr>
              <a:t># Solution 1</a:t>
            </a:r>
            <a:r>
              <a:rPr dirty="0"/>
              <a:t/>
            </a:r>
            <a:br>
              <a:rPr dirty="0"/>
            </a:br>
            <a:r>
              <a:rPr sz="1800" dirty="0" err="1">
                <a:latin typeface="Courier New"/>
              </a:rPr>
              <a:t>ser.map</a:t>
            </a:r>
            <a:r>
              <a:rPr sz="1800" dirty="0">
                <a:latin typeface="Courier New"/>
              </a:rPr>
              <a:t>(</a:t>
            </a:r>
            <a:r>
              <a:rPr sz="1800" b="1" dirty="0">
                <a:solidFill>
                  <a:srgbClr val="007020"/>
                </a:solidFill>
                <a:latin typeface="Courier New"/>
              </a:rPr>
              <a:t>lambda</a:t>
            </a:r>
            <a:r>
              <a:rPr sz="1800" dirty="0">
                <a:latin typeface="Courier New"/>
              </a:rPr>
              <a:t> x: </a:t>
            </a:r>
            <a:r>
              <a:rPr sz="1800" dirty="0" err="1">
                <a:latin typeface="Courier New"/>
              </a:rPr>
              <a:t>x.title</a:t>
            </a:r>
            <a:r>
              <a:rPr sz="1800" dirty="0">
                <a:latin typeface="Courier New"/>
              </a:rPr>
              <a:t>())</a:t>
            </a:r>
            <a:r>
              <a:rPr dirty="0"/>
              <a:t/>
            </a:r>
            <a:br>
              <a:rPr dirty="0"/>
            </a:br>
            <a:r>
              <a:rPr sz="1800" i="1" dirty="0">
                <a:solidFill>
                  <a:srgbClr val="60A0B0"/>
                </a:solidFill>
                <a:latin typeface="Courier New"/>
              </a:rPr>
              <a:t># Solution 2</a:t>
            </a:r>
            <a:r>
              <a:rPr dirty="0"/>
              <a:t/>
            </a:r>
            <a:br>
              <a:rPr dirty="0"/>
            </a:br>
            <a:r>
              <a:rPr sz="1800" dirty="0" err="1">
                <a:latin typeface="Courier New"/>
              </a:rPr>
              <a:t>ser.map</a:t>
            </a:r>
            <a:r>
              <a:rPr sz="1800" dirty="0">
                <a:latin typeface="Courier New"/>
              </a:rPr>
              <a:t>(</a:t>
            </a:r>
            <a:r>
              <a:rPr sz="1800" b="1" dirty="0">
                <a:solidFill>
                  <a:srgbClr val="007020"/>
                </a:solidFill>
                <a:latin typeface="Courier New"/>
              </a:rPr>
              <a:t>lambda</a:t>
            </a:r>
            <a:r>
              <a:rPr sz="1800" dirty="0">
                <a:latin typeface="Courier New"/>
              </a:rPr>
              <a:t> x: x[</a:t>
            </a:r>
            <a:r>
              <a:rPr sz="1800" dirty="0">
                <a:solidFill>
                  <a:srgbClr val="40A070"/>
                </a:solidFill>
                <a:latin typeface="Courier New"/>
              </a:rPr>
              <a:t>0</a:t>
            </a:r>
            <a:r>
              <a:rPr sz="1800" dirty="0">
                <a:latin typeface="Courier New"/>
              </a:rPr>
              <a:t>].upper() </a:t>
            </a:r>
            <a:r>
              <a:rPr sz="1800" dirty="0">
                <a:solidFill>
                  <a:srgbClr val="666666"/>
                </a:solidFill>
                <a:latin typeface="Courier New"/>
              </a:rPr>
              <a:t>+</a:t>
            </a:r>
            <a:r>
              <a:rPr sz="1800" dirty="0">
                <a:latin typeface="Courier New"/>
              </a:rPr>
              <a:t> x[</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 3</a:t>
            </a:r>
            <a:r>
              <a:rPr dirty="0"/>
              <a:t/>
            </a:r>
            <a:br>
              <a:rPr dirty="0"/>
            </a:br>
            <a:r>
              <a:rPr sz="1800" dirty="0" err="1">
                <a:latin typeface="Courier New"/>
              </a:rPr>
              <a:t>pd.Series</a:t>
            </a:r>
            <a:r>
              <a:rPr sz="1800" dirty="0">
                <a:latin typeface="Courier New"/>
              </a:rPr>
              <a:t>([</a:t>
            </a:r>
            <a:r>
              <a:rPr sz="1800" dirty="0" err="1">
                <a:latin typeface="Courier New"/>
              </a:rPr>
              <a:t>i.title</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a:t>
            </a:r>
            <a:r>
              <a:rPr sz="1800" b="1" dirty="0">
                <a:solidFill>
                  <a:srgbClr val="007020"/>
                </a:solidFill>
                <a:latin typeface="Courier New"/>
              </a:rPr>
              <a:t>in</a:t>
            </a:r>
            <a:r>
              <a:rPr sz="1800" dirty="0">
                <a:latin typeface="Courier New"/>
              </a:rPr>
              <a:t> </a:t>
            </a:r>
            <a:r>
              <a:rPr sz="1800" dirty="0" err="1">
                <a:latin typeface="Courier New"/>
              </a:rPr>
              <a:t>ser</a:t>
            </a:r>
            <a:r>
              <a:rPr sz="1800" dirty="0">
                <a:latin typeface="Courier New"/>
              </a:rPr>
              <a:t>])</a:t>
            </a:r>
          </a:p>
        </p:txBody>
      </p:sp>
    </p:spTree>
    <p:extLst>
      <p:ext uri="{BB962C8B-B14F-4D97-AF65-F5344CB8AC3E}">
        <p14:creationId xmlns:p14="http://schemas.microsoft.com/office/powerpoint/2010/main" val="2492239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- 19</a:t>
            </a:r>
          </a:p>
        </p:txBody>
      </p:sp>
      <p:sp>
        <p:nvSpPr>
          <p:cNvPr id="3" name="Content Placeholder 2"/>
          <p:cNvSpPr>
            <a:spLocks noGrp="1"/>
          </p:cNvSpPr>
          <p:nvPr>
            <p:ph idx="1"/>
          </p:nvPr>
        </p:nvSpPr>
        <p:spPr/>
        <p:txBody>
          <a:bodyPr/>
          <a:lstStyle/>
          <a:p>
            <a:r>
              <a:rPr dirty="0"/>
              <a:t>How to calculate the number of characters in each word in a series?</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70A0"/>
                </a:solidFill>
                <a:latin typeface="Courier New"/>
              </a:rPr>
              <a:t>'how'</a:t>
            </a:r>
            <a:r>
              <a:rPr sz="1800" dirty="0">
                <a:latin typeface="Courier New"/>
              </a:rPr>
              <a:t>, </a:t>
            </a:r>
            <a:r>
              <a:rPr sz="1800" dirty="0">
                <a:solidFill>
                  <a:srgbClr val="4070A0"/>
                </a:solidFill>
                <a:latin typeface="Courier New"/>
              </a:rPr>
              <a:t>'to'</a:t>
            </a:r>
            <a:r>
              <a:rPr sz="1800" dirty="0">
                <a:latin typeface="Courier New"/>
              </a:rPr>
              <a:t>, </a:t>
            </a:r>
            <a:r>
              <a:rPr sz="1800" dirty="0">
                <a:solidFill>
                  <a:srgbClr val="4070A0"/>
                </a:solidFill>
                <a:latin typeface="Courier New"/>
              </a:rPr>
              <a:t>'kick'</a:t>
            </a:r>
            <a:r>
              <a:rPr sz="1800" dirty="0">
                <a:latin typeface="Courier New"/>
              </a:rPr>
              <a:t>, </a:t>
            </a:r>
            <a:r>
              <a:rPr sz="1800" dirty="0">
                <a:solidFill>
                  <a:srgbClr val="4070A0"/>
                </a:solidFill>
                <a:latin typeface="Courier New"/>
              </a:rPr>
              <a:t>'ass?'</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ser.map</a:t>
            </a:r>
            <a:r>
              <a:rPr sz="1800" dirty="0">
                <a:latin typeface="Courier New"/>
              </a:rPr>
              <a:t>(</a:t>
            </a:r>
            <a:r>
              <a:rPr sz="1800" b="1" dirty="0">
                <a:solidFill>
                  <a:srgbClr val="007020"/>
                </a:solidFill>
                <a:latin typeface="Courier New"/>
              </a:rPr>
              <a:t>lambda</a:t>
            </a:r>
            <a:r>
              <a:rPr sz="1800" dirty="0">
                <a:latin typeface="Courier New"/>
              </a:rPr>
              <a:t> x: </a:t>
            </a:r>
            <a:r>
              <a:rPr sz="1800" dirty="0" err="1">
                <a:latin typeface="Courier New"/>
              </a:rPr>
              <a:t>len</a:t>
            </a:r>
            <a:r>
              <a:rPr sz="1800" dirty="0">
                <a:latin typeface="Courier New"/>
              </a:rPr>
              <a:t>(x))</a:t>
            </a:r>
          </a:p>
        </p:txBody>
      </p:sp>
    </p:spTree>
    <p:extLst>
      <p:ext uri="{BB962C8B-B14F-4D97-AF65-F5344CB8AC3E}">
        <p14:creationId xmlns:p14="http://schemas.microsoft.com/office/powerpoint/2010/main" val="370896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- 20</a:t>
            </a:r>
          </a:p>
        </p:txBody>
      </p:sp>
      <p:sp>
        <p:nvSpPr>
          <p:cNvPr id="3" name="Content Placeholder 2"/>
          <p:cNvSpPr>
            <a:spLocks noGrp="1"/>
          </p:cNvSpPr>
          <p:nvPr>
            <p:ph idx="1"/>
          </p:nvPr>
        </p:nvSpPr>
        <p:spPr/>
        <p:txBody>
          <a:bodyPr/>
          <a:lstStyle/>
          <a:p>
            <a:r>
              <a:rPr dirty="0"/>
              <a:t>Difference of differences between the </a:t>
            </a:r>
            <a:r>
              <a:rPr dirty="0" err="1"/>
              <a:t>consequtive</a:t>
            </a:r>
            <a:r>
              <a:rPr dirty="0"/>
              <a:t> numbers of </a:t>
            </a:r>
            <a:r>
              <a:rPr dirty="0" err="1"/>
              <a:t>ser</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6</a:t>
            </a:r>
            <a:r>
              <a:rPr sz="1800" dirty="0">
                <a:latin typeface="Courier New"/>
              </a:rPr>
              <a:t>, </a:t>
            </a:r>
            <a:r>
              <a:rPr sz="1800" dirty="0">
                <a:solidFill>
                  <a:srgbClr val="40A070"/>
                </a:solidFill>
                <a:latin typeface="Courier New"/>
              </a:rPr>
              <a:t>10</a:t>
            </a:r>
            <a:r>
              <a:rPr sz="1800" dirty="0">
                <a:latin typeface="Courier New"/>
              </a:rPr>
              <a:t>, </a:t>
            </a:r>
            <a:r>
              <a:rPr sz="1800" dirty="0">
                <a:solidFill>
                  <a:srgbClr val="40A070"/>
                </a:solidFill>
                <a:latin typeface="Courier New"/>
              </a:rPr>
              <a:t>15</a:t>
            </a:r>
            <a:r>
              <a:rPr sz="1800" dirty="0">
                <a:latin typeface="Courier New"/>
              </a:rPr>
              <a:t>, </a:t>
            </a:r>
            <a:r>
              <a:rPr sz="1800" dirty="0">
                <a:solidFill>
                  <a:srgbClr val="40A070"/>
                </a:solidFill>
                <a:latin typeface="Courier New"/>
              </a:rPr>
              <a:t>21</a:t>
            </a:r>
            <a:r>
              <a:rPr sz="1800" dirty="0">
                <a:latin typeface="Courier New"/>
              </a:rPr>
              <a:t>, </a:t>
            </a:r>
            <a:r>
              <a:rPr sz="1800" dirty="0">
                <a:solidFill>
                  <a:srgbClr val="40A070"/>
                </a:solidFill>
                <a:latin typeface="Courier New"/>
              </a:rPr>
              <a:t>27</a:t>
            </a:r>
            <a:r>
              <a:rPr sz="1800" dirty="0">
                <a:latin typeface="Courier New"/>
              </a:rPr>
              <a:t>, </a:t>
            </a:r>
            <a:r>
              <a:rPr sz="1800" dirty="0">
                <a:solidFill>
                  <a:srgbClr val="40A070"/>
                </a:solidFill>
                <a:latin typeface="Courier New"/>
              </a:rPr>
              <a:t>35</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print(</a:t>
            </a:r>
            <a:r>
              <a:rPr sz="1800" dirty="0" err="1">
                <a:latin typeface="Courier New"/>
              </a:rPr>
              <a:t>ser.diff</a:t>
            </a:r>
            <a:r>
              <a:rPr sz="1800" dirty="0">
                <a:latin typeface="Courier New"/>
              </a:rPr>
              <a:t>().</a:t>
            </a:r>
            <a:r>
              <a:rPr sz="1800" dirty="0" err="1">
                <a:latin typeface="Courier New"/>
              </a:rPr>
              <a:t>tolist</a:t>
            </a:r>
            <a:r>
              <a:rPr sz="1800" dirty="0">
                <a:latin typeface="Courier New"/>
              </a:rPr>
              <a:t>())</a:t>
            </a:r>
          </a:p>
          <a:p>
            <a:pPr marL="1270000" indent="0">
              <a:buNone/>
            </a:pPr>
            <a:r>
              <a:rPr sz="1800" dirty="0">
                <a:latin typeface="Courier New"/>
              </a:rPr>
              <a:t>## [nan, 2.0, 3.0, 4.0, 5.0, 6.0, 6.0, 8.0]</a:t>
            </a:r>
          </a:p>
          <a:p>
            <a:pPr marL="1270000" indent="0">
              <a:buNone/>
            </a:pPr>
            <a:r>
              <a:rPr sz="1800" dirty="0">
                <a:latin typeface="Courier New"/>
              </a:rPr>
              <a:t>print(</a:t>
            </a:r>
            <a:r>
              <a:rPr sz="1800" dirty="0" err="1">
                <a:latin typeface="Courier New"/>
              </a:rPr>
              <a:t>ser.diff</a:t>
            </a:r>
            <a:r>
              <a:rPr sz="1800" dirty="0">
                <a:latin typeface="Courier New"/>
              </a:rPr>
              <a:t>().diff().</a:t>
            </a:r>
            <a:r>
              <a:rPr sz="1800" dirty="0" err="1">
                <a:latin typeface="Courier New"/>
              </a:rPr>
              <a:t>tolist</a:t>
            </a:r>
            <a:r>
              <a:rPr sz="1800" dirty="0">
                <a:latin typeface="Courier New"/>
              </a:rPr>
              <a:t>())</a:t>
            </a:r>
          </a:p>
          <a:p>
            <a:pPr marL="1270000" indent="0">
              <a:buNone/>
            </a:pPr>
            <a:r>
              <a:rPr sz="1800" dirty="0">
                <a:latin typeface="Courier New"/>
              </a:rPr>
              <a:t>## [nan, nan, 1.0, 1.0, 1.0, 1.0, 0.0, 2.0]</a:t>
            </a:r>
          </a:p>
        </p:txBody>
      </p:sp>
    </p:spTree>
    <p:extLst>
      <p:ext uri="{BB962C8B-B14F-4D97-AF65-F5344CB8AC3E}">
        <p14:creationId xmlns:p14="http://schemas.microsoft.com/office/powerpoint/2010/main" val="3756826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- 21</a:t>
            </a:r>
          </a:p>
        </p:txBody>
      </p:sp>
      <p:sp>
        <p:nvSpPr>
          <p:cNvPr id="3" name="Content Placeholder 2"/>
          <p:cNvSpPr>
            <a:spLocks noGrp="1"/>
          </p:cNvSpPr>
          <p:nvPr>
            <p:ph idx="1"/>
          </p:nvPr>
        </p:nvSpPr>
        <p:spPr/>
        <p:txBody>
          <a:bodyPr/>
          <a:lstStyle/>
          <a:p>
            <a:r>
              <a:rPr dirty="0"/>
              <a:t>How to convert a series of date-strings to a </a:t>
            </a:r>
            <a:r>
              <a:rPr dirty="0" err="1"/>
              <a:t>timeseries</a:t>
            </a:r>
            <a:r>
              <a:rPr dirty="0"/>
              <a:t>?</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70A0"/>
                </a:solidFill>
                <a:latin typeface="Courier New"/>
              </a:rPr>
              <a:t>'01 Jan 2010'</a:t>
            </a:r>
            <a:r>
              <a:rPr sz="1800" dirty="0">
                <a:latin typeface="Courier New"/>
              </a:rPr>
              <a:t>, </a:t>
            </a:r>
            <a:r>
              <a:rPr sz="1800" dirty="0">
                <a:solidFill>
                  <a:srgbClr val="4070A0"/>
                </a:solidFill>
                <a:latin typeface="Courier New"/>
              </a:rPr>
              <a:t>'02-02-2011'</a:t>
            </a:r>
            <a:r>
              <a:rPr sz="1800" dirty="0">
                <a:latin typeface="Courier New"/>
              </a:rPr>
              <a:t>, </a:t>
            </a:r>
            <a:r>
              <a:rPr sz="1800" dirty="0">
                <a:solidFill>
                  <a:srgbClr val="4070A0"/>
                </a:solidFill>
                <a:latin typeface="Courier New"/>
              </a:rPr>
              <a:t>'20120303'</a:t>
            </a:r>
            <a:r>
              <a:rPr sz="1800" dirty="0">
                <a:latin typeface="Courier New"/>
              </a:rPr>
              <a:t>, </a:t>
            </a:r>
            <a:r>
              <a:rPr sz="1800" dirty="0">
                <a:solidFill>
                  <a:srgbClr val="4070A0"/>
                </a:solidFill>
                <a:latin typeface="Courier New"/>
              </a:rPr>
              <a:t>'2013/04/04'</a:t>
            </a:r>
            <a:r>
              <a:rPr sz="1800" dirty="0">
                <a:latin typeface="Courier New"/>
              </a:rPr>
              <a:t>, </a:t>
            </a:r>
            <a:r>
              <a:rPr sz="1800" dirty="0">
                <a:solidFill>
                  <a:srgbClr val="4070A0"/>
                </a:solidFill>
                <a:latin typeface="Courier New"/>
              </a:rPr>
              <a:t>'2014-05-05'</a:t>
            </a:r>
            <a:r>
              <a:rPr sz="1800" dirty="0">
                <a:latin typeface="Courier New"/>
              </a:rPr>
              <a:t>, </a:t>
            </a:r>
            <a:r>
              <a:rPr sz="1800" dirty="0">
                <a:solidFill>
                  <a:srgbClr val="4070A0"/>
                </a:solidFill>
                <a:latin typeface="Courier New"/>
              </a:rPr>
              <a:t>'2015-06-06T12:20'</a:t>
            </a:r>
            <a:r>
              <a:rPr sz="1800" dirty="0">
                <a:latin typeface="Courier New"/>
              </a:rPr>
              <a:t>])</a:t>
            </a:r>
            <a:r>
              <a:rPr dirty="0"/>
              <a:t/>
            </a:r>
            <a:br>
              <a:rPr dirty="0"/>
            </a:br>
            <a:r>
              <a:rPr sz="1800" i="1" dirty="0">
                <a:solidFill>
                  <a:srgbClr val="60A0B0"/>
                </a:solidFill>
                <a:latin typeface="Courier New"/>
              </a:rPr>
              <a:t># Solution 1</a:t>
            </a:r>
            <a:r>
              <a:rPr dirty="0"/>
              <a:t/>
            </a:r>
            <a:br>
              <a:rPr dirty="0"/>
            </a:br>
            <a:r>
              <a:rPr sz="1800" dirty="0">
                <a:latin typeface="Courier New"/>
              </a:rPr>
              <a:t>from </a:t>
            </a:r>
            <a:r>
              <a:rPr sz="1800" dirty="0" err="1">
                <a:latin typeface="Courier New"/>
              </a:rPr>
              <a:t>dateutil.parser</a:t>
            </a:r>
            <a:r>
              <a:rPr sz="1800" dirty="0">
                <a:latin typeface="Courier New"/>
              </a:rPr>
              <a:t> import parse</a:t>
            </a:r>
            <a:r>
              <a:rPr dirty="0"/>
              <a:t/>
            </a:r>
            <a:br>
              <a:rPr dirty="0"/>
            </a:br>
            <a:r>
              <a:rPr sz="1800" dirty="0" err="1">
                <a:latin typeface="Courier New"/>
              </a:rPr>
              <a:t>ser.map</a:t>
            </a:r>
            <a:r>
              <a:rPr sz="1800" dirty="0">
                <a:latin typeface="Courier New"/>
              </a:rPr>
              <a:t>(</a:t>
            </a:r>
            <a:r>
              <a:rPr sz="1800" b="1" dirty="0">
                <a:solidFill>
                  <a:srgbClr val="007020"/>
                </a:solidFill>
                <a:latin typeface="Courier New"/>
              </a:rPr>
              <a:t>lambda</a:t>
            </a:r>
            <a:r>
              <a:rPr sz="1800" dirty="0">
                <a:latin typeface="Courier New"/>
              </a:rPr>
              <a:t> x: parse(x))</a:t>
            </a:r>
            <a:r>
              <a:rPr dirty="0"/>
              <a:t/>
            </a:r>
            <a:br>
              <a:rPr dirty="0"/>
            </a:br>
            <a:r>
              <a:rPr sz="1800" i="1" dirty="0">
                <a:solidFill>
                  <a:srgbClr val="60A0B0"/>
                </a:solidFill>
                <a:latin typeface="Courier New"/>
              </a:rPr>
              <a:t># Solution 2</a:t>
            </a:r>
            <a:r>
              <a:rPr dirty="0"/>
              <a:t/>
            </a:r>
            <a:br>
              <a:rPr dirty="0"/>
            </a:br>
            <a:r>
              <a:rPr sz="1800" dirty="0" err="1">
                <a:latin typeface="Courier New"/>
              </a:rPr>
              <a:t>pd.to_datetime</a:t>
            </a:r>
            <a:r>
              <a:rPr sz="1800" dirty="0">
                <a:latin typeface="Courier New"/>
              </a:rPr>
              <a:t>(</a:t>
            </a:r>
            <a:r>
              <a:rPr sz="1800" dirty="0" err="1">
                <a:latin typeface="Courier New"/>
              </a:rPr>
              <a:t>ser</a:t>
            </a:r>
            <a:r>
              <a:rPr sz="1800" dirty="0">
                <a:latin typeface="Courier New"/>
              </a:rPr>
              <a:t>)</a:t>
            </a:r>
          </a:p>
        </p:txBody>
      </p:sp>
    </p:spTree>
    <p:extLst>
      <p:ext uri="{BB962C8B-B14F-4D97-AF65-F5344CB8AC3E}">
        <p14:creationId xmlns:p14="http://schemas.microsoft.com/office/powerpoint/2010/main" val="3206006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- 22</a:t>
            </a:r>
          </a:p>
        </p:txBody>
      </p:sp>
      <p:sp>
        <p:nvSpPr>
          <p:cNvPr id="3" name="Content Placeholder 2"/>
          <p:cNvSpPr>
            <a:spLocks noGrp="1"/>
          </p:cNvSpPr>
          <p:nvPr>
            <p:ph idx="1"/>
          </p:nvPr>
        </p:nvSpPr>
        <p:spPr/>
        <p:txBody>
          <a:bodyPr>
            <a:normAutofit fontScale="92500" lnSpcReduction="20000"/>
          </a:bodyPr>
          <a:lstStyle/>
          <a:p>
            <a:r>
              <a:rPr dirty="0"/>
              <a:t>Get the day of month, week number, day of year and day of week from </a:t>
            </a:r>
            <a:r>
              <a:rPr dirty="0" err="1"/>
              <a:t>ser</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70A0"/>
                </a:solidFill>
                <a:latin typeface="Courier New"/>
              </a:rPr>
              <a:t>'01 Jan 2010'</a:t>
            </a:r>
            <a:r>
              <a:rPr sz="1800" dirty="0">
                <a:latin typeface="Courier New"/>
              </a:rPr>
              <a:t>, </a:t>
            </a:r>
            <a:r>
              <a:rPr sz="1800" dirty="0">
                <a:solidFill>
                  <a:srgbClr val="4070A0"/>
                </a:solidFill>
                <a:latin typeface="Courier New"/>
              </a:rPr>
              <a:t>'02-02-2011'</a:t>
            </a:r>
            <a:r>
              <a:rPr sz="1800" dirty="0">
                <a:latin typeface="Courier New"/>
              </a:rPr>
              <a:t>, </a:t>
            </a:r>
            <a:r>
              <a:rPr sz="1800" dirty="0">
                <a:solidFill>
                  <a:srgbClr val="4070A0"/>
                </a:solidFill>
                <a:latin typeface="Courier New"/>
              </a:rPr>
              <a:t>'20120303'</a:t>
            </a:r>
            <a:r>
              <a:rPr sz="1800" dirty="0">
                <a:latin typeface="Courier New"/>
              </a:rPr>
              <a:t>, </a:t>
            </a:r>
            <a:r>
              <a:rPr sz="1800" dirty="0">
                <a:solidFill>
                  <a:srgbClr val="4070A0"/>
                </a:solidFill>
                <a:latin typeface="Courier New"/>
              </a:rPr>
              <a:t>'2013/04/04'</a:t>
            </a:r>
            <a:r>
              <a:rPr sz="1800" dirty="0">
                <a:latin typeface="Courier New"/>
              </a:rPr>
              <a:t>, </a:t>
            </a:r>
            <a:r>
              <a:rPr sz="1800" dirty="0">
                <a:solidFill>
                  <a:srgbClr val="4070A0"/>
                </a:solidFill>
                <a:latin typeface="Courier New"/>
              </a:rPr>
              <a:t>'2014-05-05'</a:t>
            </a:r>
            <a:r>
              <a:rPr sz="1800" dirty="0">
                <a:latin typeface="Courier New"/>
              </a:rPr>
              <a:t>, </a:t>
            </a:r>
            <a:r>
              <a:rPr sz="1800" dirty="0">
                <a:solidFill>
                  <a:srgbClr val="4070A0"/>
                </a:solidFill>
                <a:latin typeface="Courier New"/>
              </a:rPr>
              <a:t>'2015-06-06T12:20'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from </a:t>
            </a:r>
            <a:r>
              <a:rPr sz="1800" dirty="0" err="1">
                <a:latin typeface="Courier New"/>
              </a:rPr>
              <a:t>dateutil.parser</a:t>
            </a:r>
            <a:r>
              <a:rPr sz="1800" dirty="0">
                <a:latin typeface="Courier New"/>
              </a:rPr>
              <a:t> import parse</a:t>
            </a:r>
            <a:r>
              <a:rPr dirty="0"/>
              <a:t/>
            </a:r>
            <a:br>
              <a:rPr dirty="0"/>
            </a:br>
            <a:r>
              <a:rPr sz="1800" dirty="0" err="1">
                <a:latin typeface="Courier New"/>
              </a:rPr>
              <a:t>ser_ts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ser.map</a:t>
            </a:r>
            <a:r>
              <a:rPr sz="1800" dirty="0">
                <a:latin typeface="Courier New"/>
              </a:rPr>
              <a:t>(</a:t>
            </a:r>
            <a:r>
              <a:rPr sz="1800" b="1" dirty="0">
                <a:solidFill>
                  <a:srgbClr val="007020"/>
                </a:solidFill>
                <a:latin typeface="Courier New"/>
              </a:rPr>
              <a:t>lambda</a:t>
            </a:r>
            <a:r>
              <a:rPr sz="1800" dirty="0">
                <a:latin typeface="Courier New"/>
              </a:rPr>
              <a:t> x: parse(x))</a:t>
            </a:r>
            <a:r>
              <a:rPr dirty="0"/>
              <a:t/>
            </a:r>
            <a:br>
              <a:rPr dirty="0"/>
            </a:br>
            <a:r>
              <a:rPr sz="1800" i="1" dirty="0">
                <a:solidFill>
                  <a:srgbClr val="60A0B0"/>
                </a:solidFill>
                <a:latin typeface="Courier New"/>
              </a:rPr>
              <a:t># day of month</a:t>
            </a:r>
            <a:r>
              <a:rPr dirty="0"/>
              <a:t/>
            </a:r>
            <a:br>
              <a:rPr dirty="0"/>
            </a:br>
            <a:r>
              <a:rPr sz="1800" dirty="0">
                <a:latin typeface="Courier New"/>
              </a:rPr>
              <a:t>print(</a:t>
            </a:r>
            <a:r>
              <a:rPr sz="1800" dirty="0">
                <a:solidFill>
                  <a:srgbClr val="4070A0"/>
                </a:solidFill>
                <a:latin typeface="Courier New"/>
              </a:rPr>
              <a:t>"Date: "</a:t>
            </a:r>
            <a:r>
              <a:rPr sz="1800" dirty="0">
                <a:latin typeface="Courier New"/>
              </a:rPr>
              <a:t>, </a:t>
            </a:r>
            <a:r>
              <a:rPr sz="1800" dirty="0" err="1">
                <a:latin typeface="Courier New"/>
              </a:rPr>
              <a:t>ser_ts.dt.day.tolist</a:t>
            </a:r>
            <a:r>
              <a:rPr sz="1800" dirty="0">
                <a:latin typeface="Courier New"/>
              </a:rPr>
              <a:t>())</a:t>
            </a:r>
            <a:r>
              <a:rPr dirty="0"/>
              <a:t/>
            </a:r>
            <a:br>
              <a:rPr dirty="0"/>
            </a:br>
            <a:r>
              <a:rPr sz="1800" i="1" dirty="0">
                <a:solidFill>
                  <a:srgbClr val="60A0B0"/>
                </a:solidFill>
                <a:latin typeface="Courier New"/>
              </a:rPr>
              <a:t># week number</a:t>
            </a:r>
          </a:p>
          <a:p>
            <a:pPr marL="1270000" indent="0">
              <a:buNone/>
            </a:pPr>
            <a:r>
              <a:rPr sz="1800" dirty="0">
                <a:latin typeface="Courier New"/>
              </a:rPr>
              <a:t>## Date:  [1, 2, 3, 4, 5, 6]</a:t>
            </a:r>
          </a:p>
          <a:p>
            <a:pPr marL="1270000" indent="0">
              <a:buNone/>
            </a:pPr>
            <a:r>
              <a:rPr sz="1800" dirty="0">
                <a:latin typeface="Courier New"/>
              </a:rPr>
              <a:t>print(</a:t>
            </a:r>
            <a:r>
              <a:rPr sz="1800" dirty="0">
                <a:solidFill>
                  <a:srgbClr val="4070A0"/>
                </a:solidFill>
                <a:latin typeface="Courier New"/>
              </a:rPr>
              <a:t>"Week number: "</a:t>
            </a:r>
            <a:r>
              <a:rPr sz="1800" dirty="0">
                <a:latin typeface="Courier New"/>
              </a:rPr>
              <a:t>, </a:t>
            </a:r>
            <a:r>
              <a:rPr sz="1800" dirty="0" err="1">
                <a:latin typeface="Courier New"/>
              </a:rPr>
              <a:t>ser_ts.dt.weekofyear.tolist</a:t>
            </a:r>
            <a:r>
              <a:rPr sz="1800" dirty="0">
                <a:latin typeface="Courier New"/>
              </a:rPr>
              <a:t>())</a:t>
            </a:r>
            <a:r>
              <a:rPr dirty="0"/>
              <a:t/>
            </a:r>
            <a:br>
              <a:rPr dirty="0"/>
            </a:br>
            <a:r>
              <a:rPr sz="1800" i="1" dirty="0">
                <a:solidFill>
                  <a:srgbClr val="60A0B0"/>
                </a:solidFill>
                <a:latin typeface="Courier New"/>
              </a:rPr>
              <a:t># day of year</a:t>
            </a:r>
          </a:p>
          <a:p>
            <a:pPr marL="1270000" indent="0">
              <a:buNone/>
            </a:pPr>
            <a:r>
              <a:rPr sz="1800" dirty="0">
                <a:latin typeface="Courier New"/>
              </a:rPr>
              <a:t>## Week number:  [53, 5, 9, 14, 19, 23]</a:t>
            </a:r>
          </a:p>
          <a:p>
            <a:pPr marL="1270000" indent="0">
              <a:buNone/>
            </a:pPr>
            <a:r>
              <a:rPr sz="1800" dirty="0">
                <a:latin typeface="Courier New"/>
              </a:rPr>
              <a:t>print(</a:t>
            </a:r>
            <a:r>
              <a:rPr sz="1800" dirty="0">
                <a:solidFill>
                  <a:srgbClr val="4070A0"/>
                </a:solidFill>
                <a:latin typeface="Courier New"/>
              </a:rPr>
              <a:t>"Day number of year: "</a:t>
            </a:r>
            <a:r>
              <a:rPr sz="1800" dirty="0">
                <a:latin typeface="Courier New"/>
              </a:rPr>
              <a:t>, </a:t>
            </a:r>
            <a:r>
              <a:rPr sz="1800" dirty="0" err="1">
                <a:latin typeface="Courier New"/>
              </a:rPr>
              <a:t>ser_ts.dt.dayofyear.tolist</a:t>
            </a:r>
            <a:r>
              <a:rPr sz="1800" dirty="0">
                <a:latin typeface="Courier New"/>
              </a:rPr>
              <a:t>())</a:t>
            </a:r>
            <a:r>
              <a:rPr dirty="0"/>
              <a:t/>
            </a:r>
            <a:br>
              <a:rPr dirty="0"/>
            </a:br>
            <a:r>
              <a:rPr sz="1800" i="1" dirty="0">
                <a:solidFill>
                  <a:srgbClr val="60A0B0"/>
                </a:solidFill>
                <a:latin typeface="Courier New"/>
              </a:rPr>
              <a:t># day of week</a:t>
            </a:r>
          </a:p>
          <a:p>
            <a:pPr marL="1270000" indent="0">
              <a:buNone/>
            </a:pPr>
            <a:r>
              <a:rPr sz="1800" dirty="0">
                <a:latin typeface="Courier New"/>
              </a:rPr>
              <a:t>## Day number of year:  [1, 33, 63, 94, 125, 157]</a:t>
            </a:r>
          </a:p>
          <a:p>
            <a:pPr marL="1270000" indent="0">
              <a:buNone/>
            </a:pPr>
            <a:r>
              <a:rPr sz="1800" dirty="0">
                <a:latin typeface="Courier New"/>
              </a:rPr>
              <a:t>print(</a:t>
            </a:r>
            <a:r>
              <a:rPr sz="1800" dirty="0">
                <a:solidFill>
                  <a:srgbClr val="4070A0"/>
                </a:solidFill>
                <a:latin typeface="Courier New"/>
              </a:rPr>
              <a:t>"Day of week: "</a:t>
            </a:r>
            <a:r>
              <a:rPr sz="1800" dirty="0">
                <a:latin typeface="Courier New"/>
              </a:rPr>
              <a:t>, </a:t>
            </a:r>
            <a:r>
              <a:rPr sz="1800" dirty="0" err="1">
                <a:latin typeface="Courier New"/>
              </a:rPr>
              <a:t>ser_ts.dt.weekday_name.tolist</a:t>
            </a:r>
            <a:r>
              <a:rPr sz="1800" dirty="0">
                <a:latin typeface="Courier New"/>
              </a:rPr>
              <a:t>())</a:t>
            </a:r>
          </a:p>
          <a:p>
            <a:pPr marL="1270000" indent="0">
              <a:buNone/>
            </a:pPr>
            <a:r>
              <a:rPr sz="1800" dirty="0">
                <a:latin typeface="Courier New"/>
              </a:rPr>
              <a:t>## Day of week:  ['Friday', 'Wednesday', 'Saturday', 'Thursday', 'Monday', 'Saturday']</a:t>
            </a:r>
          </a:p>
        </p:txBody>
      </p:sp>
    </p:spTree>
    <p:extLst>
      <p:ext uri="{BB962C8B-B14F-4D97-AF65-F5344CB8AC3E}">
        <p14:creationId xmlns:p14="http://schemas.microsoft.com/office/powerpoint/2010/main" val="1281197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p:cNvSpPr>
            <a:spLocks noGrp="1"/>
          </p:cNvSpPr>
          <p:nvPr>
            <p:ph sz="half" idx="1"/>
          </p:nvPr>
        </p:nvSpPr>
        <p:spPr/>
        <p:txBody>
          <a:bodyPr/>
          <a:lstStyle/>
          <a:p>
            <a:r>
              <a:rPr lang="pt-BR" dirty="0"/>
              <a:t>Soma e Multiplicação</a:t>
            </a:r>
          </a:p>
          <a:p>
            <a:pPr lvl="1"/>
            <a:r>
              <a:rPr lang="pt-BR" dirty="0"/>
              <a:t>2 + 3 * 6</a:t>
            </a:r>
          </a:p>
          <a:p>
            <a:r>
              <a:rPr lang="pt-BR" dirty="0"/>
              <a:t>Precedência de Operadores</a:t>
            </a:r>
          </a:p>
          <a:p>
            <a:pPr lvl="1"/>
            <a:r>
              <a:rPr lang="pt-BR" dirty="0"/>
              <a:t>(2 + 3) * 6</a:t>
            </a:r>
          </a:p>
          <a:p>
            <a:r>
              <a:rPr lang="pt-BR" dirty="0"/>
              <a:t>Expoentes</a:t>
            </a:r>
          </a:p>
          <a:p>
            <a:pPr lvl="1"/>
            <a:r>
              <a:rPr lang="pt-BR" dirty="0"/>
              <a:t>2 ** </a:t>
            </a:r>
            <a:r>
              <a:rPr lang="pt-BR" dirty="0" smtClean="0"/>
              <a:t>3</a:t>
            </a:r>
          </a:p>
          <a:p>
            <a:r>
              <a:rPr lang="pt-BR" dirty="0"/>
              <a:t>Resto de uma divisão</a:t>
            </a:r>
          </a:p>
          <a:p>
            <a:pPr lvl="1"/>
            <a:r>
              <a:rPr lang="pt-BR" dirty="0"/>
              <a:t>10 % 4</a:t>
            </a:r>
          </a:p>
          <a:p>
            <a:r>
              <a:rPr lang="pt-BR" dirty="0"/>
              <a:t>Divisão</a:t>
            </a:r>
          </a:p>
          <a:p>
            <a:pPr lvl="1"/>
            <a:r>
              <a:rPr lang="pt-BR" dirty="0"/>
              <a:t>10 / 4</a:t>
            </a:r>
          </a:p>
          <a:p>
            <a:r>
              <a:rPr lang="pt-BR" dirty="0"/>
              <a:t>Parte inteira de um quociente</a:t>
            </a:r>
          </a:p>
          <a:p>
            <a:pPr lvl="1"/>
            <a:r>
              <a:rPr lang="pt-BR" dirty="0"/>
              <a:t>10 // 4</a:t>
            </a:r>
          </a:p>
        </p:txBody>
      </p:sp>
      <p:sp>
        <p:nvSpPr>
          <p:cNvPr id="4" name="Título 3"/>
          <p:cNvSpPr>
            <a:spLocks noGrp="1"/>
          </p:cNvSpPr>
          <p:nvPr>
            <p:ph type="title"/>
          </p:nvPr>
        </p:nvSpPr>
        <p:spPr/>
        <p:txBody>
          <a:bodyPr/>
          <a:lstStyle/>
          <a:p>
            <a:r>
              <a:rPr lang="pt-BR" dirty="0" smtClean="0"/>
              <a:t>Operações Aritméticas e Tipos de Dados</a:t>
            </a:r>
            <a:endParaRPr lang="pt-BR" dirty="0"/>
          </a:p>
        </p:txBody>
      </p:sp>
      <p:sp>
        <p:nvSpPr>
          <p:cNvPr id="7" name="Espaço Reservado para Conteúdo 6"/>
          <p:cNvSpPr>
            <a:spLocks noGrp="1"/>
          </p:cNvSpPr>
          <p:nvPr>
            <p:ph sz="half" idx="10"/>
          </p:nvPr>
        </p:nvSpPr>
        <p:spPr/>
        <p:txBody>
          <a:bodyPr/>
          <a:lstStyle/>
          <a:p>
            <a:r>
              <a:rPr lang="pt-BR" dirty="0"/>
              <a:t>Inteiros: -2, -1, 0, 1, 2, 3, 4, </a:t>
            </a:r>
            <a:r>
              <a:rPr lang="pt-BR" dirty="0" smtClean="0"/>
              <a:t>5, 6</a:t>
            </a:r>
            <a:endParaRPr lang="pt-BR" dirty="0"/>
          </a:p>
          <a:p>
            <a:endParaRPr lang="pt-BR" dirty="0" smtClean="0"/>
          </a:p>
          <a:p>
            <a:r>
              <a:rPr lang="pt-BR" dirty="0" smtClean="0"/>
              <a:t>Ponto </a:t>
            </a:r>
            <a:r>
              <a:rPr lang="pt-BR" dirty="0"/>
              <a:t>Flutuante: -1.35, -</a:t>
            </a:r>
            <a:r>
              <a:rPr lang="pt-BR" dirty="0" smtClean="0"/>
              <a:t>0.35, +0.35, +1.35</a:t>
            </a:r>
            <a:endParaRPr lang="pt-BR" dirty="0"/>
          </a:p>
          <a:p>
            <a:endParaRPr lang="pt-BR" dirty="0" smtClean="0"/>
          </a:p>
          <a:p>
            <a:r>
              <a:rPr lang="pt-BR" dirty="0" err="1" smtClean="0"/>
              <a:t>Strings</a:t>
            </a:r>
            <a:r>
              <a:rPr lang="pt-BR" dirty="0"/>
              <a:t>: “João”, “</a:t>
            </a:r>
            <a:r>
              <a:rPr lang="pt-BR" dirty="0" err="1"/>
              <a:t>ab</a:t>
            </a:r>
            <a:r>
              <a:rPr lang="pt-BR" dirty="0"/>
              <a:t>”, “casa</a:t>
            </a:r>
            <a:r>
              <a:rPr lang="pt-BR" dirty="0" smtClean="0"/>
              <a:t>”, “Casa”, “Gustavo Mirapalheta”</a:t>
            </a:r>
            <a:endParaRPr lang="pt-BR" dirty="0"/>
          </a:p>
          <a:p>
            <a:endParaRPr lang="pt-BR" dirty="0"/>
          </a:p>
        </p:txBody>
      </p:sp>
    </p:spTree>
    <p:extLst>
      <p:ext uri="{BB962C8B-B14F-4D97-AF65-F5344CB8AC3E}">
        <p14:creationId xmlns:p14="http://schemas.microsoft.com/office/powerpoint/2010/main" val="2524063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- 23</a:t>
            </a:r>
          </a:p>
        </p:txBody>
      </p:sp>
      <p:sp>
        <p:nvSpPr>
          <p:cNvPr id="3" name="Content Placeholder 2"/>
          <p:cNvSpPr>
            <a:spLocks noGrp="1"/>
          </p:cNvSpPr>
          <p:nvPr>
            <p:ph idx="1"/>
          </p:nvPr>
        </p:nvSpPr>
        <p:spPr/>
        <p:txBody>
          <a:bodyPr>
            <a:normAutofit/>
          </a:bodyPr>
          <a:lstStyle/>
          <a:p>
            <a:r>
              <a:rPr dirty="0"/>
              <a:t>Change </a:t>
            </a:r>
            <a:r>
              <a:rPr dirty="0" err="1"/>
              <a:t>ser</a:t>
            </a:r>
            <a:r>
              <a:rPr dirty="0"/>
              <a:t> to dates that start with 4th of the respective months.</a:t>
            </a:r>
          </a:p>
          <a:p>
            <a:pPr marL="1270000" indent="0">
              <a:buNone/>
            </a:pPr>
            <a:r>
              <a:rPr sz="1800" dirty="0">
                <a:latin typeface="Courier New"/>
              </a:rPr>
              <a:t>import pandas as </a:t>
            </a:r>
            <a:r>
              <a:rPr sz="1800" dirty="0" err="1">
                <a:latin typeface="Courier New"/>
              </a:rPr>
              <a:t>pd</a:t>
            </a:r>
            <a:r>
              <a:rPr dirty="0"/>
              <a:t/>
            </a:r>
            <a:br>
              <a:rPr dirty="0"/>
            </a:b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70A0"/>
                </a:solidFill>
                <a:latin typeface="Courier New"/>
              </a:rPr>
              <a:t>'Jan 2010'</a:t>
            </a:r>
            <a:r>
              <a:rPr sz="1800" dirty="0">
                <a:latin typeface="Courier New"/>
              </a:rPr>
              <a:t>, </a:t>
            </a:r>
            <a:r>
              <a:rPr sz="1800" dirty="0">
                <a:solidFill>
                  <a:srgbClr val="4070A0"/>
                </a:solidFill>
                <a:latin typeface="Courier New"/>
              </a:rPr>
              <a:t>'Feb 2011'</a:t>
            </a:r>
            <a:r>
              <a:rPr sz="1800" dirty="0">
                <a:latin typeface="Courier New"/>
              </a:rPr>
              <a:t>, </a:t>
            </a:r>
            <a:r>
              <a:rPr sz="1800" dirty="0">
                <a:solidFill>
                  <a:srgbClr val="4070A0"/>
                </a:solidFill>
                <a:latin typeface="Courier New"/>
              </a:rPr>
              <a:t>'Mar 2012'</a:t>
            </a:r>
            <a:r>
              <a:rPr sz="1800" dirty="0">
                <a:latin typeface="Courier New"/>
              </a:rPr>
              <a:t>])</a:t>
            </a:r>
            <a:r>
              <a:rPr dirty="0"/>
              <a:t/>
            </a:r>
            <a:br>
              <a:rPr dirty="0"/>
            </a:br>
            <a:r>
              <a:rPr sz="1800" i="1" dirty="0">
                <a:solidFill>
                  <a:srgbClr val="60A0B0"/>
                </a:solidFill>
                <a:latin typeface="Courier New"/>
              </a:rPr>
              <a:t># Solution 1</a:t>
            </a:r>
            <a:r>
              <a:rPr dirty="0"/>
              <a:t/>
            </a:r>
            <a:br>
              <a:rPr dirty="0"/>
            </a:br>
            <a:r>
              <a:rPr sz="1800" dirty="0">
                <a:latin typeface="Courier New"/>
              </a:rPr>
              <a:t>from </a:t>
            </a:r>
            <a:r>
              <a:rPr sz="1800" dirty="0" err="1">
                <a:latin typeface="Courier New"/>
              </a:rPr>
              <a:t>dateutil.parser</a:t>
            </a:r>
            <a:r>
              <a:rPr sz="1800" dirty="0">
                <a:latin typeface="Courier New"/>
              </a:rPr>
              <a:t> import parse</a:t>
            </a:r>
            <a:r>
              <a:rPr dirty="0"/>
              <a:t/>
            </a:r>
            <a:br>
              <a:rPr dirty="0"/>
            </a:br>
            <a:r>
              <a:rPr sz="1800" i="1" dirty="0">
                <a:solidFill>
                  <a:srgbClr val="60A0B0"/>
                </a:solidFill>
                <a:latin typeface="Courier New"/>
              </a:rPr>
              <a:t># Parse the date</a:t>
            </a:r>
            <a:r>
              <a:rPr dirty="0"/>
              <a:t/>
            </a:r>
            <a:br>
              <a:rPr dirty="0"/>
            </a:br>
            <a:r>
              <a:rPr sz="1800" dirty="0" err="1">
                <a:latin typeface="Courier New"/>
              </a:rPr>
              <a:t>ser_ts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ser.map</a:t>
            </a:r>
            <a:r>
              <a:rPr sz="1800" dirty="0">
                <a:latin typeface="Courier New"/>
              </a:rPr>
              <a:t>(</a:t>
            </a:r>
            <a:r>
              <a:rPr sz="1800" b="1" dirty="0">
                <a:solidFill>
                  <a:srgbClr val="007020"/>
                </a:solidFill>
                <a:latin typeface="Courier New"/>
              </a:rPr>
              <a:t>lambda</a:t>
            </a:r>
            <a:r>
              <a:rPr sz="1800" dirty="0">
                <a:latin typeface="Courier New"/>
              </a:rPr>
              <a:t> x: parse(x))</a:t>
            </a:r>
            <a:r>
              <a:rPr dirty="0"/>
              <a:t/>
            </a:r>
            <a:br>
              <a:rPr dirty="0"/>
            </a:br>
            <a:r>
              <a:rPr sz="1800" i="1" dirty="0">
                <a:solidFill>
                  <a:srgbClr val="60A0B0"/>
                </a:solidFill>
                <a:latin typeface="Courier New"/>
              </a:rPr>
              <a:t># Construct date string with date as 4</a:t>
            </a:r>
            <a:r>
              <a:rPr dirty="0"/>
              <a:t/>
            </a:r>
            <a:br>
              <a:rPr dirty="0"/>
            </a:br>
            <a:r>
              <a:rPr sz="1800" dirty="0" err="1">
                <a:latin typeface="Courier New"/>
              </a:rPr>
              <a:t>ser_datestr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ser_ts.dt.year.astype</a:t>
            </a:r>
            <a:r>
              <a:rPr sz="1800" dirty="0">
                <a:latin typeface="Courier New"/>
              </a:rPr>
              <a:t>(</a:t>
            </a:r>
            <a:r>
              <a:rPr sz="1800" dirty="0">
                <a:solidFill>
                  <a:srgbClr val="4070A0"/>
                </a:solidFill>
                <a:latin typeface="Courier New"/>
              </a:rPr>
              <a:t>'</a:t>
            </a:r>
            <a:r>
              <a:rPr sz="1800" dirty="0" err="1">
                <a:solidFill>
                  <a:srgbClr val="4070A0"/>
                </a:solidFill>
                <a:latin typeface="Courier New"/>
              </a:rPr>
              <a:t>str</a:t>
            </a:r>
            <a:r>
              <a:rPr sz="1800" dirty="0">
                <a:solidFill>
                  <a:srgbClr val="4070A0"/>
                </a:solidFill>
                <a:latin typeface="Courier New"/>
              </a:rPr>
              <a:t>'</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ser_ts.dt.month.astype</a:t>
            </a:r>
            <a:r>
              <a:rPr sz="1800" dirty="0">
                <a:latin typeface="Courier New"/>
              </a:rPr>
              <a:t>(</a:t>
            </a:r>
            <a:r>
              <a:rPr sz="1800" dirty="0">
                <a:solidFill>
                  <a:srgbClr val="4070A0"/>
                </a:solidFill>
                <a:latin typeface="Courier New"/>
              </a:rPr>
              <a:t>'</a:t>
            </a:r>
            <a:r>
              <a:rPr sz="1800" dirty="0" err="1">
                <a:solidFill>
                  <a:srgbClr val="4070A0"/>
                </a:solidFill>
                <a:latin typeface="Courier New"/>
              </a:rPr>
              <a:t>str</a:t>
            </a:r>
            <a:r>
              <a:rPr sz="1800" dirty="0">
                <a:solidFill>
                  <a:srgbClr val="4070A0"/>
                </a:solidFill>
                <a:latin typeface="Courier New"/>
              </a:rPr>
              <a:t>'</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'04'</a:t>
            </a:r>
            <a:r>
              <a:rPr dirty="0"/>
              <a:t/>
            </a:r>
            <a:br>
              <a:rPr dirty="0"/>
            </a:br>
            <a:r>
              <a:rPr sz="1800" i="1" dirty="0">
                <a:solidFill>
                  <a:srgbClr val="60A0B0"/>
                </a:solidFill>
                <a:latin typeface="Courier New"/>
              </a:rPr>
              <a:t># Format it.</a:t>
            </a:r>
            <a:r>
              <a:rPr dirty="0"/>
              <a:t/>
            </a:r>
            <a:br>
              <a:rPr dirty="0"/>
            </a:br>
            <a:r>
              <a:rPr sz="1800" dirty="0">
                <a:latin typeface="Courier New"/>
              </a:rPr>
              <a:t>[parse(</a:t>
            </a:r>
            <a:r>
              <a:rPr sz="1800" dirty="0" err="1">
                <a:latin typeface="Courier New"/>
              </a:rPr>
              <a:t>i</a:t>
            </a:r>
            <a:r>
              <a:rPr sz="1800" dirty="0">
                <a:latin typeface="Courier New"/>
              </a:rPr>
              <a:t>).</a:t>
            </a:r>
            <a:r>
              <a:rPr sz="1800" dirty="0" err="1">
                <a:latin typeface="Courier New"/>
              </a:rPr>
              <a:t>strftime</a:t>
            </a:r>
            <a:r>
              <a:rPr sz="1800" dirty="0">
                <a:latin typeface="Courier New"/>
              </a:rPr>
              <a:t>(</a:t>
            </a:r>
            <a:r>
              <a:rPr sz="1800" dirty="0">
                <a:solidFill>
                  <a:srgbClr val="4070A0"/>
                </a:solidFill>
                <a:latin typeface="Courier New"/>
              </a:rPr>
              <a:t>'%Y-%m-%d'</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a:t>
            </a:r>
            <a:r>
              <a:rPr sz="1800" b="1" dirty="0">
                <a:solidFill>
                  <a:srgbClr val="007020"/>
                </a:solidFill>
                <a:latin typeface="Courier New"/>
              </a:rPr>
              <a:t>in</a:t>
            </a:r>
            <a:r>
              <a:rPr sz="1800" dirty="0">
                <a:latin typeface="Courier New"/>
              </a:rPr>
              <a:t> </a:t>
            </a:r>
            <a:r>
              <a:rPr sz="1800" dirty="0" err="1">
                <a:latin typeface="Courier New"/>
              </a:rPr>
              <a:t>ser_datestr</a:t>
            </a:r>
            <a:r>
              <a:rPr sz="1800" dirty="0">
                <a:latin typeface="Courier New"/>
              </a:rPr>
              <a:t>]</a:t>
            </a:r>
            <a:r>
              <a:rPr dirty="0"/>
              <a:t/>
            </a:r>
            <a:br>
              <a:rPr dirty="0"/>
            </a:br>
            <a:r>
              <a:rPr sz="1800" i="1" dirty="0">
                <a:solidFill>
                  <a:srgbClr val="60A0B0"/>
                </a:solidFill>
                <a:latin typeface="Courier New"/>
              </a:rPr>
              <a:t># Solution 2</a:t>
            </a:r>
            <a:r>
              <a:rPr dirty="0"/>
              <a:t/>
            </a:r>
            <a:br>
              <a:rPr dirty="0"/>
            </a:br>
            <a:r>
              <a:rPr sz="1800" dirty="0" err="1">
                <a:latin typeface="Courier New"/>
              </a:rPr>
              <a:t>ser.map</a:t>
            </a:r>
            <a:r>
              <a:rPr sz="1800" dirty="0">
                <a:latin typeface="Courier New"/>
              </a:rPr>
              <a:t>(</a:t>
            </a:r>
            <a:r>
              <a:rPr sz="1800" b="1" dirty="0">
                <a:solidFill>
                  <a:srgbClr val="007020"/>
                </a:solidFill>
                <a:latin typeface="Courier New"/>
              </a:rPr>
              <a:t>lambda</a:t>
            </a:r>
            <a:r>
              <a:rPr sz="1800" dirty="0">
                <a:latin typeface="Courier New"/>
              </a:rPr>
              <a:t> x: parse(</a:t>
            </a:r>
            <a:r>
              <a:rPr sz="1800" dirty="0">
                <a:solidFill>
                  <a:srgbClr val="4070A0"/>
                </a:solidFill>
                <a:latin typeface="Courier New"/>
              </a:rPr>
              <a:t>'04 '</a:t>
            </a:r>
            <a:r>
              <a:rPr sz="1800" dirty="0">
                <a:latin typeface="Courier New"/>
              </a:rPr>
              <a:t> </a:t>
            </a:r>
            <a:r>
              <a:rPr sz="1800" dirty="0">
                <a:solidFill>
                  <a:srgbClr val="666666"/>
                </a:solidFill>
                <a:latin typeface="Courier New"/>
              </a:rPr>
              <a:t>+</a:t>
            </a:r>
            <a:r>
              <a:rPr sz="1800" dirty="0">
                <a:latin typeface="Courier New"/>
              </a:rPr>
              <a:t> x))</a:t>
            </a:r>
          </a:p>
        </p:txBody>
      </p:sp>
    </p:spTree>
    <p:extLst>
      <p:ext uri="{BB962C8B-B14F-4D97-AF65-F5344CB8AC3E}">
        <p14:creationId xmlns:p14="http://schemas.microsoft.com/office/powerpoint/2010/main" val="1583267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- 24</a:t>
            </a:r>
          </a:p>
        </p:txBody>
      </p:sp>
      <p:sp>
        <p:nvSpPr>
          <p:cNvPr id="3" name="Content Placeholder 2"/>
          <p:cNvSpPr>
            <a:spLocks noGrp="1"/>
          </p:cNvSpPr>
          <p:nvPr>
            <p:ph idx="1"/>
          </p:nvPr>
        </p:nvSpPr>
        <p:spPr/>
        <p:txBody>
          <a:bodyPr/>
          <a:lstStyle/>
          <a:p>
            <a:r>
              <a:rPr dirty="0"/>
              <a:t>From </a:t>
            </a:r>
            <a:r>
              <a:rPr dirty="0" err="1"/>
              <a:t>ser</a:t>
            </a:r>
            <a:r>
              <a:rPr dirty="0"/>
              <a:t> , extract words that contain </a:t>
            </a:r>
            <a:r>
              <a:rPr dirty="0" err="1"/>
              <a:t>atleast</a:t>
            </a:r>
            <a:r>
              <a:rPr dirty="0"/>
              <a:t> 2 vowels.</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70A0"/>
                </a:solidFill>
                <a:latin typeface="Courier New"/>
              </a:rPr>
              <a:t>'Apple'</a:t>
            </a:r>
            <a:r>
              <a:rPr sz="1800" dirty="0">
                <a:latin typeface="Courier New"/>
              </a:rPr>
              <a:t>, </a:t>
            </a:r>
            <a:r>
              <a:rPr sz="1800" dirty="0">
                <a:solidFill>
                  <a:srgbClr val="4070A0"/>
                </a:solidFill>
                <a:latin typeface="Courier New"/>
              </a:rPr>
              <a:t>'Orange'</a:t>
            </a:r>
            <a:r>
              <a:rPr sz="1800" dirty="0">
                <a:latin typeface="Courier New"/>
              </a:rPr>
              <a:t>, </a:t>
            </a:r>
            <a:r>
              <a:rPr sz="1800" dirty="0">
                <a:solidFill>
                  <a:srgbClr val="4070A0"/>
                </a:solidFill>
                <a:latin typeface="Courier New"/>
              </a:rPr>
              <a:t>'Plan'</a:t>
            </a:r>
            <a:r>
              <a:rPr sz="1800" dirty="0">
                <a:latin typeface="Courier New"/>
              </a:rPr>
              <a:t>, </a:t>
            </a:r>
            <a:r>
              <a:rPr sz="1800" dirty="0">
                <a:solidFill>
                  <a:srgbClr val="4070A0"/>
                </a:solidFill>
                <a:latin typeface="Courier New"/>
              </a:rPr>
              <a:t>'Python'</a:t>
            </a:r>
            <a:r>
              <a:rPr sz="1800" dirty="0">
                <a:latin typeface="Courier New"/>
              </a:rPr>
              <a:t>, </a:t>
            </a:r>
            <a:r>
              <a:rPr sz="1800" dirty="0">
                <a:solidFill>
                  <a:srgbClr val="4070A0"/>
                </a:solidFill>
                <a:latin typeface="Courier New"/>
              </a:rPr>
              <a:t>'Money'</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from collections import Counter</a:t>
            </a:r>
            <a:r>
              <a:rPr dirty="0"/>
              <a:t/>
            </a:r>
            <a:br>
              <a:rPr dirty="0"/>
            </a:br>
            <a:r>
              <a:rPr sz="1800" dirty="0">
                <a:latin typeface="Courier New"/>
              </a:rPr>
              <a:t>mask </a:t>
            </a:r>
            <a:r>
              <a:rPr sz="1800" dirty="0">
                <a:solidFill>
                  <a:srgbClr val="666666"/>
                </a:solidFill>
                <a:latin typeface="Courier New"/>
              </a:rPr>
              <a:t>=</a:t>
            </a:r>
            <a:r>
              <a:rPr sz="1800" dirty="0">
                <a:latin typeface="Courier New"/>
              </a:rPr>
              <a:t> </a:t>
            </a:r>
            <a:r>
              <a:rPr sz="1800" dirty="0" err="1">
                <a:latin typeface="Courier New"/>
              </a:rPr>
              <a:t>ser.map</a:t>
            </a:r>
            <a:r>
              <a:rPr sz="1800" dirty="0">
                <a:latin typeface="Courier New"/>
              </a:rPr>
              <a:t>(</a:t>
            </a:r>
            <a:r>
              <a:rPr sz="1800" b="1" dirty="0">
                <a:solidFill>
                  <a:srgbClr val="007020"/>
                </a:solidFill>
                <a:latin typeface="Courier New"/>
              </a:rPr>
              <a:t>lambda</a:t>
            </a:r>
            <a:r>
              <a:rPr sz="1800" dirty="0">
                <a:latin typeface="Courier New"/>
              </a:rPr>
              <a:t> x: sum([Counter(</a:t>
            </a:r>
            <a:r>
              <a:rPr sz="1800" dirty="0" err="1">
                <a:latin typeface="Courier New"/>
              </a:rPr>
              <a:t>x.lower</a:t>
            </a:r>
            <a:r>
              <a:rPr sz="1800" dirty="0">
                <a:latin typeface="Courier New"/>
              </a:rPr>
              <a:t>()).get(</a:t>
            </a:r>
            <a:r>
              <a:rPr sz="1800" dirty="0" err="1">
                <a:latin typeface="Courier New"/>
              </a:rPr>
              <a:t>i</a:t>
            </a:r>
            <a:r>
              <a:rPr sz="1800" dirty="0">
                <a:latin typeface="Courier New"/>
              </a:rPr>
              <a:t>, </a:t>
            </a:r>
            <a:r>
              <a:rPr sz="1800" dirty="0">
                <a:solidFill>
                  <a:srgbClr val="40A070"/>
                </a:solidFill>
                <a:latin typeface="Courier New"/>
              </a:rPr>
              <a:t>0</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a:t>
            </a:r>
            <a:r>
              <a:rPr sz="1800" b="1" dirty="0">
                <a:solidFill>
                  <a:srgbClr val="007020"/>
                </a:solidFill>
                <a:latin typeface="Courier New"/>
              </a:rPr>
              <a:t>in</a:t>
            </a:r>
            <a:r>
              <a:rPr sz="1800" dirty="0">
                <a:latin typeface="Courier New"/>
              </a:rPr>
              <a:t> list(</a:t>
            </a:r>
            <a:r>
              <a:rPr sz="1800" dirty="0">
                <a:solidFill>
                  <a:srgbClr val="4070A0"/>
                </a:solidFill>
                <a:latin typeface="Courier New"/>
              </a:rPr>
              <a:t>'</a:t>
            </a:r>
            <a:r>
              <a:rPr sz="1800" dirty="0" err="1">
                <a:solidFill>
                  <a:srgbClr val="4070A0"/>
                </a:solidFill>
                <a:latin typeface="Courier New"/>
              </a:rPr>
              <a:t>aeiou</a:t>
            </a:r>
            <a:r>
              <a:rPr sz="1800" dirty="0">
                <a:solidFill>
                  <a:srgbClr val="4070A0"/>
                </a:solidFill>
                <a:latin typeface="Courier New"/>
              </a:rPr>
              <a:t>'</a:t>
            </a:r>
            <a:r>
              <a:rPr sz="1800" dirty="0">
                <a:latin typeface="Courier New"/>
              </a:rPr>
              <a:t>)]) </a:t>
            </a:r>
            <a:r>
              <a:rPr sz="1800" dirty="0">
                <a:solidFill>
                  <a:srgbClr val="666666"/>
                </a:solidFill>
                <a:latin typeface="Courier New"/>
              </a:rPr>
              <a:t>&gt;=</a:t>
            </a:r>
            <a:r>
              <a:rPr sz="1800" dirty="0">
                <a:latin typeface="Courier New"/>
              </a:rPr>
              <a:t> </a:t>
            </a:r>
            <a:r>
              <a:rPr sz="1800" dirty="0">
                <a:solidFill>
                  <a:srgbClr val="40A070"/>
                </a:solidFill>
                <a:latin typeface="Courier New"/>
              </a:rPr>
              <a:t>2</a:t>
            </a:r>
            <a:r>
              <a:rPr sz="1800" dirty="0">
                <a:latin typeface="Courier New"/>
              </a:rPr>
              <a:t>)</a:t>
            </a:r>
            <a:r>
              <a:rPr dirty="0"/>
              <a:t/>
            </a:r>
            <a:br>
              <a:rPr dirty="0"/>
            </a:br>
            <a:r>
              <a:rPr sz="1800" dirty="0" err="1">
                <a:latin typeface="Courier New"/>
              </a:rPr>
              <a:t>ser</a:t>
            </a:r>
            <a:r>
              <a:rPr sz="1800" dirty="0">
                <a:latin typeface="Courier New"/>
              </a:rPr>
              <a:t>[mask]</a:t>
            </a:r>
          </a:p>
        </p:txBody>
      </p:sp>
    </p:spTree>
    <p:extLst>
      <p:ext uri="{BB962C8B-B14F-4D97-AF65-F5344CB8AC3E}">
        <p14:creationId xmlns:p14="http://schemas.microsoft.com/office/powerpoint/2010/main" val="1615280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- 25</a:t>
            </a:r>
          </a:p>
        </p:txBody>
      </p:sp>
      <p:sp>
        <p:nvSpPr>
          <p:cNvPr id="3" name="Content Placeholder 2"/>
          <p:cNvSpPr>
            <a:spLocks noGrp="1"/>
          </p:cNvSpPr>
          <p:nvPr>
            <p:ph idx="1"/>
          </p:nvPr>
        </p:nvSpPr>
        <p:spPr/>
        <p:txBody>
          <a:bodyPr>
            <a:normAutofit/>
          </a:bodyPr>
          <a:lstStyle/>
          <a:p>
            <a:r>
              <a:rPr dirty="0"/>
              <a:t>Extract the valid emails from the series emails . The regex pattern for valid emails is provided as reference.</a:t>
            </a:r>
          </a:p>
          <a:p>
            <a:pPr marL="1270000" indent="0">
              <a:buNone/>
            </a:pPr>
            <a:r>
              <a:rPr sz="1800" i="1" dirty="0">
                <a:solidFill>
                  <a:srgbClr val="60A0B0"/>
                </a:solidFill>
                <a:latin typeface="Courier New"/>
              </a:rPr>
              <a:t># Input</a:t>
            </a:r>
            <a:r>
              <a:rPr dirty="0"/>
              <a:t/>
            </a:r>
            <a:br>
              <a:rPr dirty="0"/>
            </a:br>
            <a:r>
              <a:rPr sz="1800" dirty="0">
                <a:latin typeface="Courier New"/>
              </a:rPr>
              <a:t>emails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70A0"/>
                </a:solidFill>
                <a:latin typeface="Courier New"/>
              </a:rPr>
              <a:t>'buying books at amazom.com'</a:t>
            </a:r>
            <a:r>
              <a:rPr sz="1800" dirty="0">
                <a:latin typeface="Courier New"/>
              </a:rPr>
              <a:t>, </a:t>
            </a:r>
            <a:r>
              <a:rPr sz="1800" dirty="0">
                <a:solidFill>
                  <a:srgbClr val="4070A0"/>
                </a:solidFill>
                <a:latin typeface="Courier New"/>
              </a:rPr>
              <a:t>'rameses@egypt.com'</a:t>
            </a:r>
            <a:r>
              <a:rPr sz="1800" dirty="0">
                <a:latin typeface="Courier New"/>
              </a:rPr>
              <a:t>, </a:t>
            </a:r>
            <a:r>
              <a:rPr sz="1800" dirty="0">
                <a:solidFill>
                  <a:srgbClr val="4070A0"/>
                </a:solidFill>
                <a:latin typeface="Courier New"/>
              </a:rPr>
              <a:t>'matt@t.co'</a:t>
            </a:r>
            <a:r>
              <a:rPr sz="1800" dirty="0">
                <a:latin typeface="Courier New"/>
              </a:rPr>
              <a:t>, </a:t>
            </a:r>
            <a:r>
              <a:rPr sz="1800" dirty="0">
                <a:solidFill>
                  <a:srgbClr val="4070A0"/>
                </a:solidFill>
                <a:latin typeface="Courier New"/>
              </a:rPr>
              <a:t>'narendra@modi.com'</a:t>
            </a:r>
            <a:r>
              <a:rPr sz="1800" dirty="0">
                <a:latin typeface="Courier New"/>
              </a:rPr>
              <a:t>])</a:t>
            </a:r>
            <a:r>
              <a:rPr dirty="0"/>
              <a:t/>
            </a:r>
            <a:br>
              <a:rPr dirty="0"/>
            </a:br>
            <a:r>
              <a:rPr sz="1800" i="1" dirty="0">
                <a:solidFill>
                  <a:srgbClr val="60A0B0"/>
                </a:solidFill>
                <a:latin typeface="Courier New"/>
              </a:rPr>
              <a:t># Solution 1 (as series of strings)</a:t>
            </a:r>
            <a:r>
              <a:rPr dirty="0"/>
              <a:t/>
            </a:r>
            <a:br>
              <a:rPr dirty="0"/>
            </a:br>
            <a:r>
              <a:rPr sz="1800" dirty="0">
                <a:latin typeface="Courier New"/>
              </a:rPr>
              <a:t>import re</a:t>
            </a:r>
            <a:r>
              <a:rPr dirty="0"/>
              <a:t/>
            </a:r>
            <a:br>
              <a:rPr dirty="0"/>
            </a:br>
            <a:r>
              <a:rPr sz="1800" dirty="0">
                <a:latin typeface="Courier New"/>
              </a:rPr>
              <a:t>pattern </a:t>
            </a:r>
            <a:r>
              <a:rPr sz="1800" dirty="0">
                <a:solidFill>
                  <a:srgbClr val="666666"/>
                </a:solidFill>
                <a:latin typeface="Courier New"/>
              </a:rPr>
              <a:t>=</a:t>
            </a:r>
            <a:r>
              <a:rPr sz="1800" dirty="0">
                <a:solidFill>
                  <a:srgbClr val="4070A0"/>
                </a:solidFill>
                <a:latin typeface="Courier New"/>
              </a:rPr>
              <a:t>'[A-Za-z0-9._%+-]+@[A-Za-z0-9.-]+\\.[A-</a:t>
            </a:r>
            <a:r>
              <a:rPr sz="1800" dirty="0" err="1">
                <a:solidFill>
                  <a:srgbClr val="4070A0"/>
                </a:solidFill>
                <a:latin typeface="Courier New"/>
              </a:rPr>
              <a:t>Za</a:t>
            </a:r>
            <a:r>
              <a:rPr sz="1800" dirty="0">
                <a:solidFill>
                  <a:srgbClr val="4070A0"/>
                </a:solidFill>
                <a:latin typeface="Courier New"/>
              </a:rPr>
              <a:t>-z]{2,4}'</a:t>
            </a:r>
            <a:r>
              <a:rPr dirty="0"/>
              <a:t/>
            </a:r>
            <a:br>
              <a:rPr dirty="0"/>
            </a:br>
            <a:r>
              <a:rPr sz="1800" dirty="0">
                <a:latin typeface="Courier New"/>
              </a:rPr>
              <a:t>mask </a:t>
            </a:r>
            <a:r>
              <a:rPr sz="1800" dirty="0">
                <a:solidFill>
                  <a:srgbClr val="666666"/>
                </a:solidFill>
                <a:latin typeface="Courier New"/>
              </a:rPr>
              <a:t>=</a:t>
            </a:r>
            <a:r>
              <a:rPr sz="1800" dirty="0">
                <a:latin typeface="Courier New"/>
              </a:rPr>
              <a:t> </a:t>
            </a:r>
            <a:r>
              <a:rPr sz="1800" dirty="0" err="1">
                <a:latin typeface="Courier New"/>
              </a:rPr>
              <a:t>emails.map</a:t>
            </a:r>
            <a:r>
              <a:rPr sz="1800" dirty="0">
                <a:latin typeface="Courier New"/>
              </a:rPr>
              <a:t>(</a:t>
            </a:r>
            <a:r>
              <a:rPr sz="1800" b="1" dirty="0">
                <a:solidFill>
                  <a:srgbClr val="007020"/>
                </a:solidFill>
                <a:latin typeface="Courier New"/>
              </a:rPr>
              <a:t>lambda</a:t>
            </a:r>
            <a:r>
              <a:rPr sz="1800" dirty="0">
                <a:latin typeface="Courier New"/>
              </a:rPr>
              <a:t> x: bool(</a:t>
            </a:r>
            <a:r>
              <a:rPr sz="1800" dirty="0" err="1">
                <a:latin typeface="Courier New"/>
              </a:rPr>
              <a:t>re.match</a:t>
            </a:r>
            <a:r>
              <a:rPr sz="1800" dirty="0">
                <a:latin typeface="Courier New"/>
              </a:rPr>
              <a:t>(pattern, x)))</a:t>
            </a:r>
            <a:r>
              <a:rPr dirty="0"/>
              <a:t/>
            </a:r>
            <a:br>
              <a:rPr dirty="0"/>
            </a:br>
            <a:r>
              <a:rPr sz="1800" dirty="0">
                <a:latin typeface="Courier New"/>
              </a:rPr>
              <a:t>emails[mask]</a:t>
            </a:r>
            <a:r>
              <a:rPr dirty="0"/>
              <a:t/>
            </a:r>
            <a:br>
              <a:rPr dirty="0"/>
            </a:br>
            <a:r>
              <a:rPr sz="1800" i="1" dirty="0">
                <a:solidFill>
                  <a:srgbClr val="60A0B0"/>
                </a:solidFill>
                <a:latin typeface="Courier New"/>
              </a:rPr>
              <a:t># Solution 2 (as series of list)</a:t>
            </a:r>
            <a:r>
              <a:rPr dirty="0"/>
              <a:t/>
            </a:r>
            <a:br>
              <a:rPr dirty="0"/>
            </a:br>
            <a:r>
              <a:rPr sz="1800" dirty="0" err="1">
                <a:latin typeface="Courier New"/>
              </a:rPr>
              <a:t>emails.str.findall</a:t>
            </a:r>
            <a:r>
              <a:rPr sz="1800" dirty="0">
                <a:latin typeface="Courier New"/>
              </a:rPr>
              <a:t>(pattern, flags</a:t>
            </a:r>
            <a:r>
              <a:rPr sz="1800" dirty="0">
                <a:solidFill>
                  <a:srgbClr val="666666"/>
                </a:solidFill>
                <a:latin typeface="Courier New"/>
              </a:rPr>
              <a:t>=</a:t>
            </a:r>
            <a:r>
              <a:rPr sz="1800" dirty="0" err="1">
                <a:latin typeface="Courier New"/>
              </a:rPr>
              <a:t>re.IGNORECASE</a:t>
            </a:r>
            <a:r>
              <a:rPr sz="1800" dirty="0">
                <a:latin typeface="Courier New"/>
              </a:rPr>
              <a:t>)</a:t>
            </a:r>
            <a:r>
              <a:rPr dirty="0"/>
              <a:t/>
            </a:r>
            <a:br>
              <a:rPr dirty="0"/>
            </a:br>
            <a:r>
              <a:rPr sz="1800" i="1" dirty="0">
                <a:solidFill>
                  <a:srgbClr val="60A0B0"/>
                </a:solidFill>
                <a:latin typeface="Courier New"/>
              </a:rPr>
              <a:t># Solution 3 (as list)</a:t>
            </a:r>
            <a:r>
              <a:rPr dirty="0"/>
              <a:t/>
            </a:r>
            <a:br>
              <a:rPr dirty="0"/>
            </a:br>
            <a:r>
              <a:rPr sz="1800" dirty="0">
                <a:latin typeface="Courier New"/>
              </a:rPr>
              <a:t>[x[</a:t>
            </a:r>
            <a:r>
              <a:rPr sz="1800" dirty="0">
                <a:solidFill>
                  <a:srgbClr val="40A070"/>
                </a:solidFill>
                <a:latin typeface="Courier New"/>
              </a:rPr>
              <a:t>0</a:t>
            </a:r>
            <a:r>
              <a:rPr sz="1800" dirty="0">
                <a:latin typeface="Courier New"/>
              </a:rPr>
              <a:t>] </a:t>
            </a:r>
            <a:r>
              <a:rPr sz="1800" b="1" dirty="0">
                <a:solidFill>
                  <a:srgbClr val="007020"/>
                </a:solidFill>
                <a:latin typeface="Courier New"/>
              </a:rPr>
              <a:t>for</a:t>
            </a:r>
            <a:r>
              <a:rPr sz="1800" dirty="0">
                <a:latin typeface="Courier New"/>
              </a:rPr>
              <a:t> x </a:t>
            </a:r>
            <a:r>
              <a:rPr sz="1800" b="1" dirty="0">
                <a:solidFill>
                  <a:srgbClr val="007020"/>
                </a:solidFill>
                <a:latin typeface="Courier New"/>
              </a:rPr>
              <a:t>in</a:t>
            </a:r>
            <a:r>
              <a:rPr sz="1800" dirty="0">
                <a:latin typeface="Courier New"/>
              </a:rPr>
              <a:t> [</a:t>
            </a:r>
            <a:r>
              <a:rPr sz="1800" dirty="0" err="1">
                <a:latin typeface="Courier New"/>
              </a:rPr>
              <a:t>re.findall</a:t>
            </a:r>
            <a:r>
              <a:rPr sz="1800" dirty="0">
                <a:latin typeface="Courier New"/>
              </a:rPr>
              <a:t>(pattern, email) </a:t>
            </a:r>
            <a:r>
              <a:rPr sz="1800" b="1" dirty="0">
                <a:solidFill>
                  <a:srgbClr val="007020"/>
                </a:solidFill>
                <a:latin typeface="Courier New"/>
              </a:rPr>
              <a:t>for</a:t>
            </a:r>
            <a:r>
              <a:rPr sz="1800" dirty="0">
                <a:latin typeface="Courier New"/>
              </a:rPr>
              <a:t> email </a:t>
            </a:r>
            <a:r>
              <a:rPr sz="1800" b="1" dirty="0">
                <a:solidFill>
                  <a:srgbClr val="007020"/>
                </a:solidFill>
                <a:latin typeface="Courier New"/>
              </a:rPr>
              <a:t>in</a:t>
            </a:r>
            <a:r>
              <a:rPr sz="1800" dirty="0">
                <a:latin typeface="Courier New"/>
              </a:rPr>
              <a:t> emails] </a:t>
            </a:r>
            <a:r>
              <a:rPr sz="1800" b="1" dirty="0">
                <a:solidFill>
                  <a:srgbClr val="007020"/>
                </a:solidFill>
                <a:latin typeface="Courier New"/>
              </a:rPr>
              <a:t>if</a:t>
            </a:r>
            <a:r>
              <a:rPr sz="1800" dirty="0">
                <a:latin typeface="Courier New"/>
              </a:rPr>
              <a:t> </a:t>
            </a:r>
            <a:r>
              <a:rPr sz="1800" dirty="0" err="1">
                <a:latin typeface="Courier New"/>
              </a:rPr>
              <a:t>len</a:t>
            </a:r>
            <a:r>
              <a:rPr sz="1800" dirty="0">
                <a:latin typeface="Courier New"/>
              </a:rPr>
              <a:t>(x) </a:t>
            </a:r>
            <a:r>
              <a:rPr sz="1800" dirty="0">
                <a:solidFill>
                  <a:srgbClr val="666666"/>
                </a:solidFill>
                <a:latin typeface="Courier New"/>
              </a:rPr>
              <a:t>&gt;</a:t>
            </a:r>
            <a:r>
              <a:rPr sz="1800" dirty="0">
                <a:latin typeface="Courier New"/>
              </a:rPr>
              <a:t> </a:t>
            </a:r>
            <a:r>
              <a:rPr sz="1800" dirty="0">
                <a:solidFill>
                  <a:srgbClr val="40A070"/>
                </a:solidFill>
                <a:latin typeface="Courier New"/>
              </a:rPr>
              <a:t>0</a:t>
            </a:r>
            <a:r>
              <a:rPr sz="1800" dirty="0">
                <a:latin typeface="Courier New"/>
              </a:rPr>
              <a:t>]</a:t>
            </a:r>
          </a:p>
        </p:txBody>
      </p:sp>
    </p:spTree>
    <p:extLst>
      <p:ext uri="{BB962C8B-B14F-4D97-AF65-F5344CB8AC3E}">
        <p14:creationId xmlns:p14="http://schemas.microsoft.com/office/powerpoint/2010/main" val="37022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- 26</a:t>
            </a:r>
          </a:p>
        </p:txBody>
      </p:sp>
      <p:sp>
        <p:nvSpPr>
          <p:cNvPr id="3" name="Content Placeholder 2"/>
          <p:cNvSpPr>
            <a:spLocks noGrp="1"/>
          </p:cNvSpPr>
          <p:nvPr>
            <p:ph idx="1"/>
          </p:nvPr>
        </p:nvSpPr>
        <p:spPr/>
        <p:txBody>
          <a:bodyPr/>
          <a:lstStyle/>
          <a:p>
            <a:r>
              <a:rPr dirty="0"/>
              <a:t>Compute the mean of weights of each fruit .</a:t>
            </a:r>
          </a:p>
          <a:p>
            <a:pPr marL="1270000" indent="0">
              <a:buNone/>
            </a:pPr>
            <a:r>
              <a:rPr sz="1800" i="1" dirty="0">
                <a:solidFill>
                  <a:srgbClr val="60A0B0"/>
                </a:solidFill>
                <a:latin typeface="Courier New"/>
              </a:rPr>
              <a:t># Input</a:t>
            </a:r>
            <a:r>
              <a:rPr dirty="0"/>
              <a:t/>
            </a:r>
            <a:br>
              <a:rPr dirty="0"/>
            </a:br>
            <a:r>
              <a:rPr sz="1800" dirty="0">
                <a:latin typeface="Courier New"/>
              </a:rPr>
              <a:t>fruit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np.random.choice</a:t>
            </a:r>
            <a:r>
              <a:rPr sz="1800" dirty="0">
                <a:latin typeface="Courier New"/>
              </a:rPr>
              <a:t>([</a:t>
            </a:r>
            <a:r>
              <a:rPr sz="1800" dirty="0">
                <a:solidFill>
                  <a:srgbClr val="4070A0"/>
                </a:solidFill>
                <a:latin typeface="Courier New"/>
              </a:rPr>
              <a:t>'apple'</a:t>
            </a:r>
            <a:r>
              <a:rPr sz="1800" dirty="0">
                <a:latin typeface="Courier New"/>
              </a:rPr>
              <a:t>, </a:t>
            </a:r>
            <a:r>
              <a:rPr sz="1800" dirty="0">
                <a:solidFill>
                  <a:srgbClr val="4070A0"/>
                </a:solidFill>
                <a:latin typeface="Courier New"/>
              </a:rPr>
              <a:t>'banana'</a:t>
            </a:r>
            <a:r>
              <a:rPr sz="1800" dirty="0">
                <a:latin typeface="Courier New"/>
              </a:rPr>
              <a:t>, </a:t>
            </a:r>
            <a:r>
              <a:rPr sz="1800" dirty="0">
                <a:solidFill>
                  <a:srgbClr val="4070A0"/>
                </a:solidFill>
                <a:latin typeface="Courier New"/>
              </a:rPr>
              <a:t>'carrot'</a:t>
            </a:r>
            <a:r>
              <a:rPr sz="1800" dirty="0">
                <a:latin typeface="Courier New"/>
              </a:rPr>
              <a:t>], </a:t>
            </a:r>
            <a:r>
              <a:rPr sz="1800" dirty="0">
                <a:solidFill>
                  <a:srgbClr val="40A070"/>
                </a:solidFill>
                <a:latin typeface="Courier New"/>
              </a:rPr>
              <a:t>10</a:t>
            </a:r>
            <a:r>
              <a:rPr sz="1800" dirty="0">
                <a:latin typeface="Courier New"/>
              </a:rPr>
              <a:t>))</a:t>
            </a:r>
            <a:r>
              <a:rPr dirty="0"/>
              <a:t/>
            </a:r>
            <a:br>
              <a:rPr dirty="0"/>
            </a:br>
            <a:r>
              <a:rPr sz="1800" dirty="0">
                <a:latin typeface="Courier New"/>
              </a:rPr>
              <a:t>weights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np.linspace</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10</a:t>
            </a:r>
            <a:r>
              <a:rPr sz="1800" dirty="0">
                <a:latin typeface="Courier New"/>
              </a:rPr>
              <a:t>, </a:t>
            </a:r>
            <a:r>
              <a:rPr sz="1800" dirty="0">
                <a:solidFill>
                  <a:srgbClr val="40A070"/>
                </a:solidFill>
                <a:latin typeface="Courier New"/>
              </a:rPr>
              <a:t>10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weights.groupby</a:t>
            </a:r>
            <a:r>
              <a:rPr sz="1800" dirty="0">
                <a:latin typeface="Courier New"/>
              </a:rPr>
              <a:t>(fruit).mean()</a:t>
            </a:r>
          </a:p>
        </p:txBody>
      </p:sp>
    </p:spTree>
    <p:extLst>
      <p:ext uri="{BB962C8B-B14F-4D97-AF65-F5344CB8AC3E}">
        <p14:creationId xmlns:p14="http://schemas.microsoft.com/office/powerpoint/2010/main" val="3074046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- 27</a:t>
            </a:r>
          </a:p>
        </p:txBody>
      </p:sp>
      <p:sp>
        <p:nvSpPr>
          <p:cNvPr id="3" name="Content Placeholder 2"/>
          <p:cNvSpPr>
            <a:spLocks noGrp="1"/>
          </p:cNvSpPr>
          <p:nvPr>
            <p:ph idx="1"/>
          </p:nvPr>
        </p:nvSpPr>
        <p:spPr/>
        <p:txBody>
          <a:bodyPr/>
          <a:lstStyle/>
          <a:p>
            <a:r>
              <a:rPr dirty="0"/>
              <a:t>Compute the </a:t>
            </a:r>
            <a:r>
              <a:rPr dirty="0" err="1"/>
              <a:t>euclidean</a:t>
            </a:r>
            <a:r>
              <a:rPr dirty="0"/>
              <a:t> distance (</a:t>
            </a:r>
            <a:r>
              <a:rPr dirty="0">
                <a:hlinkClick r:id="rId2"/>
              </a:rPr>
              <a:t>https://en.wikipedia.org/wiki/Euclidean_distance</a:t>
            </a:r>
            <a:r>
              <a:rPr dirty="0"/>
              <a:t>) between series (points) p and q, without using a packaged formula.</a:t>
            </a:r>
          </a:p>
          <a:p>
            <a:pPr marL="1270000" indent="0">
              <a:buNone/>
            </a:pPr>
            <a:r>
              <a:rPr sz="1800" i="1" dirty="0">
                <a:solidFill>
                  <a:srgbClr val="60A0B0"/>
                </a:solidFill>
                <a:latin typeface="Courier New"/>
              </a:rPr>
              <a:t># Input</a:t>
            </a:r>
            <a:r>
              <a:rPr dirty="0"/>
              <a:t/>
            </a:r>
            <a:br>
              <a:rPr dirty="0"/>
            </a:br>
            <a:r>
              <a:rPr sz="1800" dirty="0">
                <a:latin typeface="Courier New"/>
              </a:rPr>
              <a:t>p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2</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4</a:t>
            </a:r>
            <a:r>
              <a:rPr sz="1800" dirty="0">
                <a:latin typeface="Courier New"/>
              </a:rPr>
              <a:t>, </a:t>
            </a:r>
            <a:r>
              <a:rPr sz="1800" dirty="0">
                <a:solidFill>
                  <a:srgbClr val="40A070"/>
                </a:solidFill>
                <a:latin typeface="Courier New"/>
              </a:rPr>
              <a:t>5</a:t>
            </a:r>
            <a:r>
              <a:rPr sz="1800" dirty="0">
                <a:latin typeface="Courier New"/>
              </a:rPr>
              <a:t>, </a:t>
            </a:r>
            <a:r>
              <a:rPr sz="1800" dirty="0">
                <a:solidFill>
                  <a:srgbClr val="40A070"/>
                </a:solidFill>
                <a:latin typeface="Courier New"/>
              </a:rPr>
              <a:t>6</a:t>
            </a:r>
            <a:r>
              <a:rPr sz="1800" dirty="0">
                <a:latin typeface="Courier New"/>
              </a:rPr>
              <a:t>, </a:t>
            </a:r>
            <a:r>
              <a:rPr sz="1800" dirty="0">
                <a:solidFill>
                  <a:srgbClr val="40A070"/>
                </a:solidFill>
                <a:latin typeface="Courier New"/>
              </a:rPr>
              <a:t>7</a:t>
            </a:r>
            <a:r>
              <a:rPr sz="1800" dirty="0">
                <a:latin typeface="Courier New"/>
              </a:rPr>
              <a:t>, </a:t>
            </a:r>
            <a:r>
              <a:rPr sz="1800" dirty="0">
                <a:solidFill>
                  <a:srgbClr val="40A070"/>
                </a:solidFill>
                <a:latin typeface="Courier New"/>
              </a:rPr>
              <a:t>8</a:t>
            </a:r>
            <a:r>
              <a:rPr sz="1800" dirty="0">
                <a:latin typeface="Courier New"/>
              </a:rPr>
              <a:t>, </a:t>
            </a:r>
            <a:r>
              <a:rPr sz="1800" dirty="0">
                <a:solidFill>
                  <a:srgbClr val="40A070"/>
                </a:solidFill>
                <a:latin typeface="Courier New"/>
              </a:rPr>
              <a:t>9</a:t>
            </a:r>
            <a:r>
              <a:rPr sz="1800" dirty="0">
                <a:latin typeface="Courier New"/>
              </a:rPr>
              <a:t>, </a:t>
            </a:r>
            <a:r>
              <a:rPr sz="1800" dirty="0">
                <a:solidFill>
                  <a:srgbClr val="40A070"/>
                </a:solidFill>
                <a:latin typeface="Courier New"/>
              </a:rPr>
              <a:t>10</a:t>
            </a:r>
            <a:r>
              <a:rPr sz="1800" dirty="0">
                <a:latin typeface="Courier New"/>
              </a:rPr>
              <a:t>])</a:t>
            </a:r>
            <a:r>
              <a:rPr dirty="0"/>
              <a:t/>
            </a:r>
            <a:br>
              <a:rPr dirty="0"/>
            </a:br>
            <a:r>
              <a:rPr sz="1800" dirty="0">
                <a:latin typeface="Courier New"/>
              </a:rPr>
              <a:t>q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A070"/>
                </a:solidFill>
                <a:latin typeface="Courier New"/>
              </a:rPr>
              <a:t>10</a:t>
            </a:r>
            <a:r>
              <a:rPr sz="1800" dirty="0">
                <a:latin typeface="Courier New"/>
              </a:rPr>
              <a:t>, </a:t>
            </a:r>
            <a:r>
              <a:rPr sz="1800" dirty="0">
                <a:solidFill>
                  <a:srgbClr val="40A070"/>
                </a:solidFill>
                <a:latin typeface="Courier New"/>
              </a:rPr>
              <a:t>9</a:t>
            </a:r>
            <a:r>
              <a:rPr sz="1800" dirty="0">
                <a:latin typeface="Courier New"/>
              </a:rPr>
              <a:t>, </a:t>
            </a:r>
            <a:r>
              <a:rPr sz="1800" dirty="0">
                <a:solidFill>
                  <a:srgbClr val="40A070"/>
                </a:solidFill>
                <a:latin typeface="Courier New"/>
              </a:rPr>
              <a:t>8</a:t>
            </a:r>
            <a:r>
              <a:rPr sz="1800" dirty="0">
                <a:latin typeface="Courier New"/>
              </a:rPr>
              <a:t>, </a:t>
            </a:r>
            <a:r>
              <a:rPr sz="1800" dirty="0">
                <a:solidFill>
                  <a:srgbClr val="40A070"/>
                </a:solidFill>
                <a:latin typeface="Courier New"/>
              </a:rPr>
              <a:t>7</a:t>
            </a:r>
            <a:r>
              <a:rPr sz="1800" dirty="0">
                <a:latin typeface="Courier New"/>
              </a:rPr>
              <a:t>, </a:t>
            </a:r>
            <a:r>
              <a:rPr sz="1800" dirty="0">
                <a:solidFill>
                  <a:srgbClr val="40A070"/>
                </a:solidFill>
                <a:latin typeface="Courier New"/>
              </a:rPr>
              <a:t>6</a:t>
            </a:r>
            <a:r>
              <a:rPr sz="1800" dirty="0">
                <a:latin typeface="Courier New"/>
              </a:rPr>
              <a:t>, </a:t>
            </a:r>
            <a:r>
              <a:rPr sz="1800" dirty="0">
                <a:solidFill>
                  <a:srgbClr val="40A070"/>
                </a:solidFill>
                <a:latin typeface="Courier New"/>
              </a:rPr>
              <a:t>5</a:t>
            </a:r>
            <a:r>
              <a:rPr sz="1800" dirty="0">
                <a:latin typeface="Courier New"/>
              </a:rPr>
              <a:t>, </a:t>
            </a:r>
            <a:r>
              <a:rPr sz="1800" dirty="0">
                <a:solidFill>
                  <a:srgbClr val="40A070"/>
                </a:solidFill>
                <a:latin typeface="Courier New"/>
              </a:rPr>
              <a:t>4</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2</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sum((p </a:t>
            </a:r>
            <a:r>
              <a:rPr sz="1800" dirty="0">
                <a:solidFill>
                  <a:srgbClr val="666666"/>
                </a:solidFill>
                <a:latin typeface="Courier New"/>
              </a:rPr>
              <a:t>-</a:t>
            </a:r>
            <a:r>
              <a:rPr sz="1800" dirty="0">
                <a:latin typeface="Courier New"/>
              </a:rPr>
              <a:t> q)</a:t>
            </a:r>
            <a:r>
              <a:rPr sz="1800" dirty="0">
                <a:solidFill>
                  <a:srgbClr val="666666"/>
                </a:solidFill>
                <a:latin typeface="Courier New"/>
              </a:rPr>
              <a:t>**</a:t>
            </a:r>
            <a:r>
              <a:rPr sz="1800" dirty="0">
                <a:solidFill>
                  <a:srgbClr val="40A070"/>
                </a:solidFill>
                <a:latin typeface="Courier New"/>
              </a:rPr>
              <a:t>2</a:t>
            </a:r>
            <a:r>
              <a:rPr sz="1800" dirty="0">
                <a:latin typeface="Courier New"/>
              </a:rPr>
              <a:t>)</a:t>
            </a:r>
            <a:r>
              <a:rPr sz="1800" dirty="0">
                <a:solidFill>
                  <a:srgbClr val="666666"/>
                </a:solidFill>
                <a:latin typeface="Courier New"/>
              </a:rPr>
              <a:t>**</a:t>
            </a:r>
            <a:r>
              <a:rPr sz="1800" dirty="0">
                <a:latin typeface="Courier New"/>
              </a:rPr>
              <a:t>.</a:t>
            </a:r>
            <a:r>
              <a:rPr sz="1800" dirty="0">
                <a:solidFill>
                  <a:srgbClr val="40A070"/>
                </a:solidFill>
                <a:latin typeface="Courier New"/>
              </a:rPr>
              <a:t>5</a:t>
            </a:r>
            <a:r>
              <a:rPr dirty="0"/>
              <a:t/>
            </a:r>
            <a:br>
              <a:rPr dirty="0"/>
            </a:br>
            <a:r>
              <a:rPr sz="1800" i="1" dirty="0">
                <a:solidFill>
                  <a:srgbClr val="60A0B0"/>
                </a:solidFill>
                <a:latin typeface="Courier New"/>
              </a:rPr>
              <a:t># Solution (using </a:t>
            </a:r>
            <a:r>
              <a:rPr sz="1800" i="1" dirty="0" err="1">
                <a:solidFill>
                  <a:srgbClr val="60A0B0"/>
                </a:solidFill>
                <a:latin typeface="Courier New"/>
              </a:rPr>
              <a:t>func</a:t>
            </a:r>
            <a:r>
              <a:rPr sz="1800" i="1" dirty="0">
                <a:solidFill>
                  <a:srgbClr val="60A0B0"/>
                </a:solidFill>
                <a:latin typeface="Courier New"/>
              </a:rPr>
              <a:t>)</a:t>
            </a:r>
            <a:r>
              <a:rPr dirty="0"/>
              <a:t/>
            </a:r>
            <a:br>
              <a:rPr dirty="0"/>
            </a:br>
            <a:r>
              <a:rPr sz="1800" dirty="0" err="1">
                <a:latin typeface="Courier New"/>
              </a:rPr>
              <a:t>np.linalg.norm</a:t>
            </a:r>
            <a:r>
              <a:rPr sz="1800" dirty="0">
                <a:latin typeface="Courier New"/>
              </a:rPr>
              <a:t>(p</a:t>
            </a:r>
            <a:r>
              <a:rPr sz="1800" dirty="0">
                <a:solidFill>
                  <a:srgbClr val="666666"/>
                </a:solidFill>
                <a:latin typeface="Courier New"/>
              </a:rPr>
              <a:t>-</a:t>
            </a:r>
            <a:r>
              <a:rPr sz="1800" dirty="0">
                <a:latin typeface="Courier New"/>
              </a:rPr>
              <a:t>q)</a:t>
            </a:r>
          </a:p>
        </p:txBody>
      </p:sp>
    </p:spTree>
    <p:extLst>
      <p:ext uri="{BB962C8B-B14F-4D97-AF65-F5344CB8AC3E}">
        <p14:creationId xmlns:p14="http://schemas.microsoft.com/office/powerpoint/2010/main" val="2850967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- 28</a:t>
            </a:r>
          </a:p>
        </p:txBody>
      </p:sp>
      <p:sp>
        <p:nvSpPr>
          <p:cNvPr id="3" name="Content Placeholder 2"/>
          <p:cNvSpPr>
            <a:spLocks noGrp="1"/>
          </p:cNvSpPr>
          <p:nvPr>
            <p:ph idx="1"/>
          </p:nvPr>
        </p:nvSpPr>
        <p:spPr/>
        <p:txBody>
          <a:bodyPr/>
          <a:lstStyle/>
          <a:p>
            <a:r>
              <a:rPr dirty="0"/>
              <a:t>Get the positions of peaks (values surrounded by smaller values on both sides) in </a:t>
            </a:r>
            <a:r>
              <a:rPr dirty="0" err="1"/>
              <a:t>ser</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A070"/>
                </a:solidFill>
                <a:latin typeface="Courier New"/>
              </a:rPr>
              <a:t>2</a:t>
            </a:r>
            <a:r>
              <a:rPr sz="1800" dirty="0">
                <a:latin typeface="Courier New"/>
              </a:rPr>
              <a:t>, </a:t>
            </a:r>
            <a:r>
              <a:rPr sz="1800" dirty="0">
                <a:solidFill>
                  <a:srgbClr val="40A070"/>
                </a:solidFill>
                <a:latin typeface="Courier New"/>
              </a:rPr>
              <a:t>10</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4</a:t>
            </a:r>
            <a:r>
              <a:rPr sz="1800" dirty="0">
                <a:latin typeface="Courier New"/>
              </a:rPr>
              <a:t>, </a:t>
            </a:r>
            <a:r>
              <a:rPr sz="1800" dirty="0">
                <a:solidFill>
                  <a:srgbClr val="40A070"/>
                </a:solidFill>
                <a:latin typeface="Courier New"/>
              </a:rPr>
              <a:t>9</a:t>
            </a:r>
            <a:r>
              <a:rPr sz="1800" dirty="0">
                <a:latin typeface="Courier New"/>
              </a:rPr>
              <a:t>, </a:t>
            </a:r>
            <a:r>
              <a:rPr sz="1800" dirty="0">
                <a:solidFill>
                  <a:srgbClr val="40A070"/>
                </a:solidFill>
                <a:latin typeface="Courier New"/>
              </a:rPr>
              <a:t>10</a:t>
            </a:r>
            <a:r>
              <a:rPr sz="1800" dirty="0">
                <a:latin typeface="Courier New"/>
              </a:rPr>
              <a:t>, </a:t>
            </a:r>
            <a:r>
              <a:rPr sz="1800" dirty="0">
                <a:solidFill>
                  <a:srgbClr val="40A070"/>
                </a:solidFill>
                <a:latin typeface="Courier New"/>
              </a:rPr>
              <a:t>2</a:t>
            </a:r>
            <a:r>
              <a:rPr sz="1800" dirty="0">
                <a:latin typeface="Courier New"/>
              </a:rPr>
              <a:t>, </a:t>
            </a:r>
            <a:r>
              <a:rPr sz="1800" dirty="0">
                <a:solidFill>
                  <a:srgbClr val="40A070"/>
                </a:solidFill>
                <a:latin typeface="Courier New"/>
              </a:rPr>
              <a:t>7</a:t>
            </a:r>
            <a:r>
              <a:rPr sz="1800" dirty="0">
                <a:latin typeface="Courier New"/>
              </a:rPr>
              <a:t>, </a:t>
            </a:r>
            <a:r>
              <a:rPr sz="1800" dirty="0">
                <a:solidFill>
                  <a:srgbClr val="40A070"/>
                </a:solidFill>
                <a:latin typeface="Courier New"/>
              </a:rPr>
              <a:t>3</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dd</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np.diff</a:t>
            </a:r>
            <a:r>
              <a:rPr sz="1800" dirty="0">
                <a:latin typeface="Courier New"/>
              </a:rPr>
              <a:t>(</a:t>
            </a:r>
            <a:r>
              <a:rPr sz="1800" dirty="0" err="1">
                <a:latin typeface="Courier New"/>
              </a:rPr>
              <a:t>np.sign</a:t>
            </a:r>
            <a:r>
              <a:rPr sz="1800" dirty="0">
                <a:latin typeface="Courier New"/>
              </a:rPr>
              <a:t>(</a:t>
            </a:r>
            <a:r>
              <a:rPr sz="1800" dirty="0" err="1">
                <a:latin typeface="Courier New"/>
              </a:rPr>
              <a:t>np.diff</a:t>
            </a:r>
            <a:r>
              <a:rPr sz="1800" dirty="0">
                <a:latin typeface="Courier New"/>
              </a:rPr>
              <a:t>(</a:t>
            </a:r>
            <a:r>
              <a:rPr sz="1800" dirty="0" err="1">
                <a:latin typeface="Courier New"/>
              </a:rPr>
              <a:t>ser</a:t>
            </a:r>
            <a:r>
              <a:rPr sz="1800" dirty="0">
                <a:latin typeface="Courier New"/>
              </a:rPr>
              <a:t>)))</a:t>
            </a:r>
            <a:r>
              <a:rPr dirty="0"/>
              <a:t/>
            </a:r>
            <a:br>
              <a:rPr dirty="0"/>
            </a:br>
            <a:r>
              <a:rPr sz="1800" dirty="0" err="1">
                <a:latin typeface="Courier New"/>
              </a:rPr>
              <a:t>peak_locs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np.where</a:t>
            </a:r>
            <a:r>
              <a:rPr sz="1800" dirty="0">
                <a:latin typeface="Courier New"/>
              </a:rPr>
              <a:t>(</a:t>
            </a:r>
            <a:r>
              <a:rPr sz="1800" dirty="0" err="1">
                <a:latin typeface="Courier New"/>
              </a:rPr>
              <a:t>dd</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-2</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1</a:t>
            </a:r>
            <a:r>
              <a:rPr dirty="0"/>
              <a:t/>
            </a:r>
            <a:br>
              <a:rPr dirty="0"/>
            </a:br>
            <a:r>
              <a:rPr sz="1800" dirty="0" err="1">
                <a:latin typeface="Courier New"/>
              </a:rPr>
              <a:t>peak_locs</a:t>
            </a:r>
            <a:endParaRPr sz="1800" dirty="0">
              <a:latin typeface="Courier New"/>
            </a:endParaRPr>
          </a:p>
        </p:txBody>
      </p:sp>
    </p:spTree>
    <p:extLst>
      <p:ext uri="{BB962C8B-B14F-4D97-AF65-F5344CB8AC3E}">
        <p14:creationId xmlns:p14="http://schemas.microsoft.com/office/powerpoint/2010/main" val="3497847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- 29</a:t>
            </a:r>
          </a:p>
        </p:txBody>
      </p:sp>
      <p:sp>
        <p:nvSpPr>
          <p:cNvPr id="3" name="Content Placeholder 2"/>
          <p:cNvSpPr>
            <a:spLocks noGrp="1"/>
          </p:cNvSpPr>
          <p:nvPr>
            <p:ph idx="1"/>
          </p:nvPr>
        </p:nvSpPr>
        <p:spPr/>
        <p:txBody>
          <a:bodyPr>
            <a:normAutofit lnSpcReduction="10000"/>
          </a:bodyPr>
          <a:lstStyle/>
          <a:p>
            <a:r>
              <a:rPr dirty="0"/>
              <a:t>Replace the spaces in </a:t>
            </a:r>
            <a:r>
              <a:rPr dirty="0" err="1"/>
              <a:t>my_str</a:t>
            </a:r>
            <a:r>
              <a:rPr dirty="0"/>
              <a:t> with the least frequent character.</a:t>
            </a:r>
          </a:p>
          <a:p>
            <a:pPr marL="1270000" indent="0">
              <a:buNone/>
            </a:pPr>
            <a:r>
              <a:rPr sz="1800" i="1" dirty="0">
                <a:solidFill>
                  <a:srgbClr val="60A0B0"/>
                </a:solidFill>
                <a:latin typeface="Courier New"/>
              </a:rPr>
              <a:t># Input</a:t>
            </a:r>
            <a:r>
              <a:rPr dirty="0"/>
              <a:t/>
            </a:r>
            <a:br>
              <a:rPr dirty="0"/>
            </a:br>
            <a:r>
              <a:rPr sz="1800" dirty="0" err="1">
                <a:latin typeface="Courier New"/>
              </a:rPr>
              <a:t>my_str</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dbc</a:t>
            </a:r>
            <a:r>
              <a:rPr sz="1800" dirty="0">
                <a:solidFill>
                  <a:srgbClr val="4070A0"/>
                </a:solidFill>
                <a:latin typeface="Courier New"/>
              </a:rPr>
              <a:t> deb abed </a:t>
            </a:r>
            <a:r>
              <a:rPr sz="1800" dirty="0" err="1">
                <a:solidFill>
                  <a:srgbClr val="4070A0"/>
                </a:solidFill>
                <a:latin typeface="Courier New"/>
              </a:rPr>
              <a:t>gade</a:t>
            </a:r>
            <a:r>
              <a:rPr sz="1800" dirty="0">
                <a:solidFill>
                  <a:srgbClr val="4070A0"/>
                </a:solidFill>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(list(</a:t>
            </a:r>
            <a:r>
              <a:rPr sz="1800" dirty="0">
                <a:solidFill>
                  <a:srgbClr val="4070A0"/>
                </a:solidFill>
                <a:latin typeface="Courier New"/>
              </a:rPr>
              <a:t>'</a:t>
            </a:r>
            <a:r>
              <a:rPr sz="1800" dirty="0" err="1">
                <a:solidFill>
                  <a:srgbClr val="4070A0"/>
                </a:solidFill>
                <a:latin typeface="Courier New"/>
              </a:rPr>
              <a:t>dbc</a:t>
            </a:r>
            <a:r>
              <a:rPr sz="1800" dirty="0">
                <a:solidFill>
                  <a:srgbClr val="4070A0"/>
                </a:solidFill>
                <a:latin typeface="Courier New"/>
              </a:rPr>
              <a:t> deb abed </a:t>
            </a:r>
            <a:r>
              <a:rPr sz="1800" dirty="0" err="1">
                <a:solidFill>
                  <a:srgbClr val="4070A0"/>
                </a:solidFill>
                <a:latin typeface="Courier New"/>
              </a:rPr>
              <a:t>gade</a:t>
            </a:r>
            <a:r>
              <a:rPr sz="1800" dirty="0">
                <a:solidFill>
                  <a:srgbClr val="4070A0"/>
                </a:solidFill>
                <a:latin typeface="Courier New"/>
              </a:rPr>
              <a:t>'</a:t>
            </a:r>
            <a:r>
              <a:rPr sz="1800" dirty="0">
                <a:latin typeface="Courier New"/>
              </a:rPr>
              <a:t>))</a:t>
            </a:r>
            <a:r>
              <a:rPr dirty="0"/>
              <a:t/>
            </a:r>
            <a:br>
              <a:rPr dirty="0"/>
            </a:br>
            <a:r>
              <a:rPr sz="1800" dirty="0" err="1">
                <a:latin typeface="Courier New"/>
              </a:rPr>
              <a:t>freq</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ser.value_counts</a:t>
            </a:r>
            <a:r>
              <a:rPr sz="1800" dirty="0">
                <a:latin typeface="Courier New"/>
              </a:rPr>
              <a:t>()</a:t>
            </a:r>
            <a:r>
              <a:rPr dirty="0"/>
              <a:t/>
            </a:r>
            <a:br>
              <a:rPr dirty="0"/>
            </a:br>
            <a:r>
              <a:rPr sz="1800" dirty="0">
                <a:latin typeface="Courier New"/>
              </a:rPr>
              <a:t>print(</a:t>
            </a:r>
            <a:r>
              <a:rPr sz="1800" dirty="0" err="1">
                <a:latin typeface="Courier New"/>
              </a:rPr>
              <a:t>freq</a:t>
            </a:r>
            <a:r>
              <a:rPr sz="1800" dirty="0">
                <a:latin typeface="Courier New"/>
              </a:rPr>
              <a:t>)</a:t>
            </a:r>
          </a:p>
          <a:p>
            <a:pPr marL="1270000" indent="0">
              <a:buNone/>
            </a:pPr>
            <a:r>
              <a:rPr sz="1800" dirty="0">
                <a:latin typeface="Courier New"/>
              </a:rPr>
              <a:t>## d    4
## b    3
## e    3
##      3
## a    2
## c    1
## g    1
## </a:t>
            </a:r>
            <a:r>
              <a:rPr sz="1800" dirty="0" err="1">
                <a:latin typeface="Courier New"/>
              </a:rPr>
              <a:t>dtype</a:t>
            </a:r>
            <a:r>
              <a:rPr sz="1800" dirty="0">
                <a:latin typeface="Courier New"/>
              </a:rPr>
              <a:t>: int64</a:t>
            </a:r>
          </a:p>
          <a:p>
            <a:pPr marL="1270000" indent="0">
              <a:buNone/>
            </a:pPr>
            <a:r>
              <a:rPr sz="1800" dirty="0" err="1">
                <a:latin typeface="Courier New"/>
              </a:rPr>
              <a:t>least_freq</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freq.dropna</a:t>
            </a:r>
            <a:r>
              <a:rPr sz="1800" dirty="0">
                <a:latin typeface="Courier New"/>
              </a:rPr>
              <a:t>().index[</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a:t>
            </a:r>
            <a:r>
              <a:rPr sz="1800" dirty="0">
                <a:latin typeface="Courier New"/>
              </a:rPr>
              <a:t>.join(</a:t>
            </a:r>
            <a:r>
              <a:rPr sz="1800" dirty="0" err="1">
                <a:latin typeface="Courier New"/>
              </a:rPr>
              <a:t>ser.replace</a:t>
            </a:r>
            <a:r>
              <a:rPr sz="1800" dirty="0">
                <a:latin typeface="Courier New"/>
              </a:rPr>
              <a:t>(</a:t>
            </a:r>
            <a:r>
              <a:rPr sz="1800" dirty="0">
                <a:solidFill>
                  <a:srgbClr val="4070A0"/>
                </a:solidFill>
                <a:latin typeface="Courier New"/>
              </a:rPr>
              <a:t>' '</a:t>
            </a:r>
            <a:r>
              <a:rPr sz="1800" dirty="0">
                <a:latin typeface="Courier New"/>
              </a:rPr>
              <a:t>, </a:t>
            </a:r>
            <a:r>
              <a:rPr sz="1800" dirty="0" err="1">
                <a:latin typeface="Courier New"/>
              </a:rPr>
              <a:t>least_freq</a:t>
            </a:r>
            <a:r>
              <a:rPr sz="1800" dirty="0">
                <a:latin typeface="Courier New"/>
              </a:rPr>
              <a:t>))</a:t>
            </a:r>
          </a:p>
        </p:txBody>
      </p:sp>
    </p:spTree>
    <p:extLst>
      <p:ext uri="{BB962C8B-B14F-4D97-AF65-F5344CB8AC3E}">
        <p14:creationId xmlns:p14="http://schemas.microsoft.com/office/powerpoint/2010/main" val="1202019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- 30</a:t>
            </a:r>
          </a:p>
        </p:txBody>
      </p:sp>
      <p:sp>
        <p:nvSpPr>
          <p:cNvPr id="3" name="Content Placeholder 2"/>
          <p:cNvSpPr>
            <a:spLocks noGrp="1"/>
          </p:cNvSpPr>
          <p:nvPr>
            <p:ph idx="1"/>
          </p:nvPr>
        </p:nvSpPr>
        <p:spPr/>
        <p:txBody>
          <a:bodyPr/>
          <a:lstStyle/>
          <a:p>
            <a:r>
              <a:rPr dirty="0"/>
              <a:t>How to create a </a:t>
            </a:r>
            <a:r>
              <a:rPr dirty="0" err="1"/>
              <a:t>TimeSeries</a:t>
            </a:r>
            <a:r>
              <a:rPr dirty="0"/>
              <a:t> starting ‘2000-01-01’ and 10 weekends (</a:t>
            </a:r>
            <a:r>
              <a:rPr dirty="0" err="1"/>
              <a:t>saturdays</a:t>
            </a:r>
            <a:r>
              <a:rPr dirty="0"/>
              <a:t>) after that having random numbers as values?</a:t>
            </a:r>
          </a:p>
          <a:p>
            <a:pPr marL="1270000" indent="0">
              <a:buNone/>
            </a:pPr>
            <a:r>
              <a:rPr sz="1800" i="1" dirty="0">
                <a:solidFill>
                  <a:srgbClr val="60A0B0"/>
                </a:solidFill>
                <a:latin typeface="Courier New"/>
              </a:rPr>
              <a:t># Solution</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a:t>
            </a:r>
            <a:r>
              <a:rPr sz="1800" dirty="0">
                <a:latin typeface="Courier New"/>
              </a:rPr>
              <a:t>,</a:t>
            </a:r>
            <a:r>
              <a:rPr sz="1800" dirty="0">
                <a:solidFill>
                  <a:srgbClr val="40A070"/>
                </a:solidFill>
                <a:latin typeface="Courier New"/>
              </a:rPr>
              <a:t>10</a:t>
            </a:r>
            <a:r>
              <a:rPr sz="1800" dirty="0">
                <a:latin typeface="Courier New"/>
              </a:rPr>
              <a:t>), </a:t>
            </a:r>
            <a:r>
              <a:rPr sz="1800" dirty="0" err="1">
                <a:latin typeface="Courier New"/>
              </a:rPr>
              <a:t>pd.date_range</a:t>
            </a:r>
            <a:r>
              <a:rPr sz="1800" dirty="0">
                <a:latin typeface="Courier New"/>
              </a:rPr>
              <a:t>(</a:t>
            </a:r>
            <a:r>
              <a:rPr sz="1800" dirty="0">
                <a:solidFill>
                  <a:srgbClr val="4070A0"/>
                </a:solidFill>
                <a:latin typeface="Courier New"/>
              </a:rPr>
              <a:t>'2000-01-01'</a:t>
            </a:r>
            <a:r>
              <a:rPr sz="1800" dirty="0">
                <a:latin typeface="Courier New"/>
              </a:rPr>
              <a:t>, periods</a:t>
            </a:r>
            <a:r>
              <a:rPr sz="1800" dirty="0">
                <a:solidFill>
                  <a:srgbClr val="666666"/>
                </a:solidFill>
                <a:latin typeface="Courier New"/>
              </a:rPr>
              <a:t>=</a:t>
            </a:r>
            <a:r>
              <a:rPr sz="1800" dirty="0">
                <a:solidFill>
                  <a:srgbClr val="40A070"/>
                </a:solidFill>
                <a:latin typeface="Courier New"/>
              </a:rPr>
              <a:t>10</a:t>
            </a:r>
            <a:r>
              <a:rPr sz="1800" dirty="0">
                <a:latin typeface="Courier New"/>
              </a:rPr>
              <a:t>, </a:t>
            </a:r>
            <a:r>
              <a:rPr sz="1800" dirty="0" err="1">
                <a:latin typeface="Courier New"/>
              </a:rPr>
              <a:t>freq</a:t>
            </a:r>
            <a:r>
              <a:rPr sz="1800" dirty="0">
                <a:solidFill>
                  <a:srgbClr val="666666"/>
                </a:solidFill>
                <a:latin typeface="Courier New"/>
              </a:rPr>
              <a:t>=</a:t>
            </a:r>
            <a:r>
              <a:rPr sz="1800" dirty="0">
                <a:solidFill>
                  <a:srgbClr val="4070A0"/>
                </a:solidFill>
                <a:latin typeface="Courier New"/>
              </a:rPr>
              <a:t>'W-SAT'</a:t>
            </a:r>
            <a:r>
              <a:rPr sz="1800" dirty="0">
                <a:latin typeface="Courier New"/>
              </a:rPr>
              <a:t>))</a:t>
            </a:r>
            <a:r>
              <a:rPr dirty="0"/>
              <a:t/>
            </a:r>
            <a:br>
              <a:rPr dirty="0"/>
            </a:br>
            <a:r>
              <a:rPr sz="1800" dirty="0" err="1">
                <a:latin typeface="Courier New"/>
              </a:rPr>
              <a:t>ser</a:t>
            </a:r>
            <a:endParaRPr sz="1800" dirty="0">
              <a:latin typeface="Courier New"/>
            </a:endParaRPr>
          </a:p>
        </p:txBody>
      </p:sp>
    </p:spTree>
    <p:extLst>
      <p:ext uri="{BB962C8B-B14F-4D97-AF65-F5344CB8AC3E}">
        <p14:creationId xmlns:p14="http://schemas.microsoft.com/office/powerpoint/2010/main" val="2050931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- 31</a:t>
            </a:r>
          </a:p>
        </p:txBody>
      </p:sp>
      <p:sp>
        <p:nvSpPr>
          <p:cNvPr id="3" name="Content Placeholder 2"/>
          <p:cNvSpPr>
            <a:spLocks noGrp="1"/>
          </p:cNvSpPr>
          <p:nvPr>
            <p:ph idx="1"/>
          </p:nvPr>
        </p:nvSpPr>
        <p:spPr/>
        <p:txBody>
          <a:bodyPr/>
          <a:lstStyle/>
          <a:p>
            <a:r>
              <a:rPr dirty="0" err="1"/>
              <a:t>ser</a:t>
            </a:r>
            <a:r>
              <a:rPr dirty="0"/>
              <a:t> has missing dates and values. Make all missing dates appear and fill up with value from previous date.</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a:t>
            </a:r>
            <a:r>
              <a:rPr sz="1800" dirty="0">
                <a:latin typeface="Courier New"/>
              </a:rPr>
              <a:t>,</a:t>
            </a:r>
            <a:r>
              <a:rPr sz="1800" dirty="0">
                <a:solidFill>
                  <a:srgbClr val="40A070"/>
                </a:solidFill>
                <a:latin typeface="Courier New"/>
              </a:rPr>
              <a:t>3</a:t>
            </a:r>
            <a:r>
              <a:rPr sz="1800" dirty="0">
                <a:latin typeface="Courier New"/>
              </a:rPr>
              <a:t>, </a:t>
            </a:r>
            <a:r>
              <a:rPr sz="1800" dirty="0" err="1">
                <a:latin typeface="Courier New"/>
              </a:rPr>
              <a:t>np.nan</a:t>
            </a:r>
            <a:r>
              <a:rPr sz="1800" dirty="0">
                <a:latin typeface="Courier New"/>
              </a:rPr>
              <a:t>], index</a:t>
            </a:r>
            <a:r>
              <a:rPr sz="1800" dirty="0">
                <a:solidFill>
                  <a:srgbClr val="666666"/>
                </a:solidFill>
                <a:latin typeface="Courier New"/>
              </a:rPr>
              <a:t>=</a:t>
            </a:r>
            <a:r>
              <a:rPr sz="1800" dirty="0" err="1">
                <a:latin typeface="Courier New"/>
              </a:rPr>
              <a:t>pd.to_datetime</a:t>
            </a:r>
            <a:r>
              <a:rPr sz="1800" dirty="0">
                <a:latin typeface="Courier New"/>
              </a:rPr>
              <a:t>([</a:t>
            </a:r>
            <a:r>
              <a:rPr sz="1800" dirty="0">
                <a:solidFill>
                  <a:srgbClr val="4070A0"/>
                </a:solidFill>
                <a:latin typeface="Courier New"/>
              </a:rPr>
              <a:t>'2000-01-01'</a:t>
            </a:r>
            <a:r>
              <a:rPr sz="1800" dirty="0">
                <a:latin typeface="Courier New"/>
              </a:rPr>
              <a:t>, </a:t>
            </a:r>
            <a:r>
              <a:rPr sz="1800" dirty="0">
                <a:solidFill>
                  <a:srgbClr val="4070A0"/>
                </a:solidFill>
                <a:latin typeface="Courier New"/>
              </a:rPr>
              <a:t>'2000-01-03'</a:t>
            </a:r>
            <a:r>
              <a:rPr sz="1800" dirty="0">
                <a:latin typeface="Courier New"/>
              </a:rPr>
              <a:t>, </a:t>
            </a:r>
            <a:r>
              <a:rPr sz="1800" dirty="0">
                <a:solidFill>
                  <a:srgbClr val="4070A0"/>
                </a:solidFill>
                <a:latin typeface="Courier New"/>
              </a:rPr>
              <a:t>'2000-01-06'</a:t>
            </a:r>
            <a:r>
              <a:rPr sz="1800" dirty="0">
                <a:latin typeface="Courier New"/>
              </a:rPr>
              <a:t>, </a:t>
            </a:r>
            <a:r>
              <a:rPr sz="1800" dirty="0">
                <a:solidFill>
                  <a:srgbClr val="4070A0"/>
                </a:solidFill>
                <a:latin typeface="Courier New"/>
              </a:rPr>
              <a:t>'2000-01-08'</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ser.resample</a:t>
            </a:r>
            <a:r>
              <a:rPr sz="1800" dirty="0">
                <a:latin typeface="Courier New"/>
              </a:rPr>
              <a:t>(</a:t>
            </a:r>
            <a:r>
              <a:rPr sz="1800" dirty="0">
                <a:solidFill>
                  <a:srgbClr val="4070A0"/>
                </a:solidFill>
                <a:latin typeface="Courier New"/>
              </a:rPr>
              <a:t>'D'</a:t>
            </a:r>
            <a:r>
              <a:rPr sz="1800" dirty="0">
                <a:latin typeface="Courier New"/>
              </a:rPr>
              <a:t>).</a:t>
            </a:r>
            <a:r>
              <a:rPr sz="1800" dirty="0" err="1">
                <a:latin typeface="Courier New"/>
              </a:rPr>
              <a:t>ffill</a:t>
            </a:r>
            <a:r>
              <a:rPr sz="1800" dirty="0">
                <a:latin typeface="Courier New"/>
              </a:rPr>
              <a:t>() </a:t>
            </a:r>
            <a:r>
              <a:rPr sz="1800" i="1" dirty="0">
                <a:solidFill>
                  <a:srgbClr val="60A0B0"/>
                </a:solidFill>
                <a:latin typeface="Courier New"/>
              </a:rPr>
              <a:t># fill with previous value</a:t>
            </a:r>
            <a:r>
              <a:rPr dirty="0"/>
              <a:t/>
            </a:r>
            <a:br>
              <a:rPr dirty="0"/>
            </a:br>
            <a:r>
              <a:rPr sz="1800" i="1" dirty="0">
                <a:solidFill>
                  <a:srgbClr val="60A0B0"/>
                </a:solidFill>
                <a:latin typeface="Courier New"/>
              </a:rPr>
              <a:t># Alternatives</a:t>
            </a:r>
            <a:r>
              <a:rPr dirty="0"/>
              <a:t/>
            </a:r>
            <a:br>
              <a:rPr dirty="0"/>
            </a:br>
            <a:r>
              <a:rPr sz="1800" dirty="0" err="1">
                <a:latin typeface="Courier New"/>
              </a:rPr>
              <a:t>ser.resample</a:t>
            </a:r>
            <a:r>
              <a:rPr sz="1800" dirty="0">
                <a:latin typeface="Courier New"/>
              </a:rPr>
              <a:t>(</a:t>
            </a:r>
            <a:r>
              <a:rPr sz="1800" dirty="0">
                <a:solidFill>
                  <a:srgbClr val="4070A0"/>
                </a:solidFill>
                <a:latin typeface="Courier New"/>
              </a:rPr>
              <a:t>'D'</a:t>
            </a:r>
            <a:r>
              <a:rPr sz="1800" dirty="0">
                <a:latin typeface="Courier New"/>
              </a:rPr>
              <a:t>).</a:t>
            </a:r>
            <a:r>
              <a:rPr sz="1800" dirty="0" err="1">
                <a:latin typeface="Courier New"/>
              </a:rPr>
              <a:t>bfill</a:t>
            </a:r>
            <a:r>
              <a:rPr sz="1800" dirty="0">
                <a:latin typeface="Courier New"/>
              </a:rPr>
              <a:t>() </a:t>
            </a:r>
            <a:r>
              <a:rPr sz="1800" i="1" dirty="0">
                <a:solidFill>
                  <a:srgbClr val="60A0B0"/>
                </a:solidFill>
                <a:latin typeface="Courier New"/>
              </a:rPr>
              <a:t># fill with next value</a:t>
            </a:r>
            <a:r>
              <a:rPr dirty="0"/>
              <a:t/>
            </a:r>
            <a:br>
              <a:rPr dirty="0"/>
            </a:br>
            <a:r>
              <a:rPr sz="1800" dirty="0" err="1">
                <a:latin typeface="Courier New"/>
              </a:rPr>
              <a:t>ser.resample</a:t>
            </a:r>
            <a:r>
              <a:rPr sz="1800" dirty="0">
                <a:latin typeface="Courier New"/>
              </a:rPr>
              <a:t>(</a:t>
            </a:r>
            <a:r>
              <a:rPr sz="1800" dirty="0">
                <a:solidFill>
                  <a:srgbClr val="4070A0"/>
                </a:solidFill>
                <a:latin typeface="Courier New"/>
              </a:rPr>
              <a:t>'D'</a:t>
            </a:r>
            <a:r>
              <a:rPr sz="1800" dirty="0">
                <a:latin typeface="Courier New"/>
              </a:rPr>
              <a:t>).</a:t>
            </a:r>
            <a:r>
              <a:rPr sz="1800" dirty="0" err="1">
                <a:latin typeface="Courier New"/>
              </a:rPr>
              <a:t>bfill</a:t>
            </a:r>
            <a:r>
              <a:rPr sz="1800" dirty="0">
                <a:latin typeface="Courier New"/>
              </a:rPr>
              <a:t>().</a:t>
            </a:r>
            <a:r>
              <a:rPr sz="1800" dirty="0" err="1">
                <a:latin typeface="Courier New"/>
              </a:rPr>
              <a:t>ffill</a:t>
            </a:r>
            <a:r>
              <a:rPr sz="1800" dirty="0">
                <a:latin typeface="Courier New"/>
              </a:rPr>
              <a:t>() </a:t>
            </a:r>
            <a:r>
              <a:rPr sz="1800" i="1" dirty="0">
                <a:solidFill>
                  <a:srgbClr val="60A0B0"/>
                </a:solidFill>
                <a:latin typeface="Courier New"/>
              </a:rPr>
              <a:t># fill next else </a:t>
            </a:r>
            <a:r>
              <a:rPr sz="1800" i="1" dirty="0" err="1">
                <a:solidFill>
                  <a:srgbClr val="60A0B0"/>
                </a:solidFill>
                <a:latin typeface="Courier New"/>
              </a:rPr>
              <a:t>prev</a:t>
            </a:r>
            <a:r>
              <a:rPr sz="1800" i="1" dirty="0">
                <a:solidFill>
                  <a:srgbClr val="60A0B0"/>
                </a:solidFill>
                <a:latin typeface="Courier New"/>
              </a:rPr>
              <a:t> value</a:t>
            </a:r>
          </a:p>
        </p:txBody>
      </p:sp>
    </p:spTree>
    <p:extLst>
      <p:ext uri="{BB962C8B-B14F-4D97-AF65-F5344CB8AC3E}">
        <p14:creationId xmlns:p14="http://schemas.microsoft.com/office/powerpoint/2010/main" val="225946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- 32</a:t>
            </a:r>
          </a:p>
        </p:txBody>
      </p:sp>
      <p:sp>
        <p:nvSpPr>
          <p:cNvPr id="3" name="Content Placeholder 2"/>
          <p:cNvSpPr>
            <a:spLocks noGrp="1"/>
          </p:cNvSpPr>
          <p:nvPr>
            <p:ph idx="1"/>
          </p:nvPr>
        </p:nvSpPr>
        <p:spPr/>
        <p:txBody>
          <a:bodyPr/>
          <a:lstStyle/>
          <a:p>
            <a:r>
              <a:rPr dirty="0"/>
              <a:t>Compute autocorrelations for the first 10 lags of </a:t>
            </a:r>
            <a:r>
              <a:rPr dirty="0" err="1"/>
              <a:t>ser</a:t>
            </a:r>
            <a:r>
              <a:rPr dirty="0"/>
              <a:t> . Find out which lag has the largest correlation.</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np.arange</a:t>
            </a:r>
            <a:r>
              <a:rPr sz="1800" dirty="0">
                <a:latin typeface="Courier New"/>
              </a:rPr>
              <a:t>(</a:t>
            </a:r>
            <a:r>
              <a:rPr sz="1800" dirty="0">
                <a:solidFill>
                  <a:srgbClr val="40A070"/>
                </a:solidFill>
                <a:latin typeface="Courier New"/>
              </a:rPr>
              <a:t>20</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np.random.normal</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10</a:t>
            </a:r>
            <a:r>
              <a:rPr sz="1800" dirty="0">
                <a:latin typeface="Courier New"/>
              </a:rPr>
              <a:t>, </a:t>
            </a:r>
            <a:r>
              <a:rPr sz="1800" dirty="0">
                <a:solidFill>
                  <a:srgbClr val="40A070"/>
                </a:solidFill>
                <a:latin typeface="Courier New"/>
              </a:rPr>
              <a:t>20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autocorrelations </a:t>
            </a:r>
            <a:r>
              <a:rPr sz="1800" dirty="0">
                <a:solidFill>
                  <a:srgbClr val="666666"/>
                </a:solidFill>
                <a:latin typeface="Courier New"/>
              </a:rPr>
              <a:t>=</a:t>
            </a:r>
            <a:r>
              <a:rPr sz="1800" dirty="0">
                <a:latin typeface="Courier New"/>
              </a:rPr>
              <a:t> [</a:t>
            </a:r>
            <a:r>
              <a:rPr sz="1800" dirty="0" err="1">
                <a:latin typeface="Courier New"/>
              </a:rPr>
              <a:t>ser.autocorr</a:t>
            </a:r>
            <a:r>
              <a:rPr sz="1800" dirty="0">
                <a:latin typeface="Courier New"/>
              </a:rPr>
              <a:t>(</a:t>
            </a:r>
            <a:r>
              <a:rPr sz="1800" dirty="0" err="1">
                <a:latin typeface="Courier New"/>
              </a:rPr>
              <a:t>i</a:t>
            </a:r>
            <a:r>
              <a:rPr sz="1800" dirty="0">
                <a:latin typeface="Courier New"/>
              </a:rPr>
              <a:t>).round(</a:t>
            </a:r>
            <a:r>
              <a:rPr sz="1800" dirty="0">
                <a:solidFill>
                  <a:srgbClr val="40A070"/>
                </a:solidFill>
                <a:latin typeface="Courier New"/>
              </a:rPr>
              <a:t>2</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a:t>
            </a:r>
            <a:r>
              <a:rPr sz="1800" b="1" dirty="0">
                <a:solidFill>
                  <a:srgbClr val="007020"/>
                </a:solidFill>
                <a:latin typeface="Courier New"/>
              </a:rPr>
              <a:t>in</a:t>
            </a:r>
            <a:r>
              <a:rPr sz="1800" dirty="0">
                <a:latin typeface="Courier New"/>
              </a:rPr>
              <a:t> range(</a:t>
            </a:r>
            <a:r>
              <a:rPr sz="1800" dirty="0">
                <a:solidFill>
                  <a:srgbClr val="40A070"/>
                </a:solidFill>
                <a:latin typeface="Courier New"/>
              </a:rPr>
              <a:t>11</a:t>
            </a:r>
            <a:r>
              <a:rPr sz="1800" dirty="0">
                <a:latin typeface="Courier New"/>
              </a:rPr>
              <a:t>)]</a:t>
            </a:r>
            <a:r>
              <a:rPr dirty="0"/>
              <a:t/>
            </a:r>
            <a:br>
              <a:rPr dirty="0"/>
            </a:br>
            <a:r>
              <a:rPr sz="1800" dirty="0">
                <a:latin typeface="Courier New"/>
              </a:rPr>
              <a:t>print(autocorrelations[</a:t>
            </a:r>
            <a:r>
              <a:rPr sz="1800" dirty="0">
                <a:solidFill>
                  <a:srgbClr val="40A070"/>
                </a:solidFill>
                <a:latin typeface="Courier New"/>
              </a:rPr>
              <a:t>1</a:t>
            </a:r>
            <a:r>
              <a:rPr sz="1800" dirty="0">
                <a:latin typeface="Courier New"/>
              </a:rPr>
              <a:t>:])</a:t>
            </a:r>
          </a:p>
          <a:p>
            <a:pPr marL="1270000" indent="0">
              <a:buNone/>
            </a:pPr>
            <a:r>
              <a:rPr sz="1800" dirty="0">
                <a:latin typeface="Courier New"/>
              </a:rPr>
              <a:t>## [0.21, -0.12, -0.06, -0.4, -0.12, 0.43, 0.16, 0.07, 0.07, 0.07]</a:t>
            </a:r>
          </a:p>
          <a:p>
            <a:pPr marL="1270000" indent="0">
              <a:buNone/>
            </a:pPr>
            <a:r>
              <a:rPr sz="1800" dirty="0">
                <a:latin typeface="Courier New"/>
              </a:rPr>
              <a:t>print(</a:t>
            </a:r>
            <a:r>
              <a:rPr sz="1800" dirty="0">
                <a:solidFill>
                  <a:srgbClr val="4070A0"/>
                </a:solidFill>
                <a:latin typeface="Courier New"/>
              </a:rPr>
              <a:t>'Lag having highest correlation: '</a:t>
            </a:r>
            <a:r>
              <a:rPr sz="1800" dirty="0">
                <a:latin typeface="Courier New"/>
              </a:rPr>
              <a:t>, </a:t>
            </a:r>
            <a:r>
              <a:rPr sz="1800" dirty="0" err="1">
                <a:latin typeface="Courier New"/>
              </a:rPr>
              <a:t>np.argmax</a:t>
            </a:r>
            <a:r>
              <a:rPr sz="1800" dirty="0">
                <a:latin typeface="Courier New"/>
              </a:rPr>
              <a:t>(</a:t>
            </a:r>
            <a:r>
              <a:rPr sz="1800" dirty="0" err="1">
                <a:latin typeface="Courier New"/>
              </a:rPr>
              <a:t>np.abs</a:t>
            </a:r>
            <a:r>
              <a:rPr sz="1800" dirty="0">
                <a:latin typeface="Courier New"/>
              </a:rPr>
              <a:t>(autocorrelations[</a:t>
            </a:r>
            <a:r>
              <a:rPr sz="1800" dirty="0">
                <a:solidFill>
                  <a:srgbClr val="40A070"/>
                </a:solidFill>
                <a:latin typeface="Courier New"/>
              </a:rPr>
              <a:t>1</a:t>
            </a:r>
            <a:r>
              <a:rPr sz="1800" dirty="0">
                <a:latin typeface="Courier New"/>
              </a:rPr>
              <a:t>:]))</a:t>
            </a:r>
            <a:r>
              <a:rPr sz="1800" dirty="0">
                <a:solidFill>
                  <a:srgbClr val="666666"/>
                </a:solidFill>
                <a:latin typeface="Courier New"/>
              </a:rPr>
              <a:t>+</a:t>
            </a:r>
            <a:r>
              <a:rPr sz="1800" dirty="0">
                <a:solidFill>
                  <a:srgbClr val="40A070"/>
                </a:solidFill>
                <a:latin typeface="Courier New"/>
              </a:rPr>
              <a:t>1</a:t>
            </a:r>
            <a:r>
              <a:rPr sz="1800" dirty="0">
                <a:latin typeface="Courier New"/>
              </a:rPr>
              <a:t>)</a:t>
            </a:r>
          </a:p>
          <a:p>
            <a:pPr marL="1270000" indent="0">
              <a:buNone/>
            </a:pPr>
            <a:r>
              <a:rPr sz="1800" dirty="0">
                <a:latin typeface="Courier New"/>
              </a:rPr>
              <a:t>## Lag having highest correlation:  6</a:t>
            </a:r>
          </a:p>
        </p:txBody>
      </p:sp>
    </p:spTree>
    <p:extLst>
      <p:ext uri="{BB962C8B-B14F-4D97-AF65-F5344CB8AC3E}">
        <p14:creationId xmlns:p14="http://schemas.microsoft.com/office/powerpoint/2010/main" val="501598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half" idx="1"/>
          </p:nvPr>
        </p:nvSpPr>
        <p:spPr/>
        <p:txBody>
          <a:bodyPr/>
          <a:lstStyle/>
          <a:p>
            <a:r>
              <a:rPr lang="pt-BR" dirty="0" smtClean="0"/>
              <a:t>União de </a:t>
            </a:r>
            <a:r>
              <a:rPr lang="pt-BR" dirty="0" err="1" smtClean="0"/>
              <a:t>strings</a:t>
            </a:r>
            <a:endParaRPr lang="pt-BR" dirty="0" smtClean="0"/>
          </a:p>
          <a:p>
            <a:pPr lvl="1"/>
            <a:r>
              <a:rPr lang="pt-BR" dirty="0" smtClean="0"/>
              <a:t>"</a:t>
            </a:r>
            <a:r>
              <a:rPr lang="pt-BR" dirty="0"/>
              <a:t>Alice" + "Roberto"</a:t>
            </a:r>
          </a:p>
          <a:p>
            <a:r>
              <a:rPr lang="pt-BR" dirty="0"/>
              <a:t>Esta operação produzirá um erro</a:t>
            </a:r>
          </a:p>
          <a:p>
            <a:pPr lvl="1"/>
            <a:r>
              <a:rPr lang="pt-BR" dirty="0"/>
              <a:t>"Alice" + 5</a:t>
            </a:r>
          </a:p>
          <a:p>
            <a:r>
              <a:rPr lang="pt-BR" dirty="0"/>
              <a:t>Esta operação é válida</a:t>
            </a:r>
          </a:p>
          <a:p>
            <a:pPr lvl="1"/>
            <a:r>
              <a:rPr lang="pt-BR" dirty="0" smtClean="0"/>
              <a:t>"</a:t>
            </a:r>
            <a:r>
              <a:rPr lang="pt-BR" dirty="0"/>
              <a:t>Alice" * </a:t>
            </a:r>
            <a:r>
              <a:rPr lang="pt-BR" dirty="0" smtClean="0"/>
              <a:t>5</a:t>
            </a:r>
          </a:p>
          <a:p>
            <a:r>
              <a:rPr lang="pt-BR" dirty="0" smtClean="0"/>
              <a:t>Esta operação produz um erro</a:t>
            </a:r>
          </a:p>
          <a:p>
            <a:pPr lvl="1"/>
            <a:r>
              <a:rPr lang="pt-BR" dirty="0" smtClean="0"/>
              <a:t>"Alice" * 5.0</a:t>
            </a:r>
            <a:endParaRPr lang="pt-BR" dirty="0"/>
          </a:p>
        </p:txBody>
      </p:sp>
      <p:sp>
        <p:nvSpPr>
          <p:cNvPr id="3" name="Título 2"/>
          <p:cNvSpPr>
            <a:spLocks noGrp="1"/>
          </p:cNvSpPr>
          <p:nvPr>
            <p:ph type="title"/>
          </p:nvPr>
        </p:nvSpPr>
        <p:spPr/>
        <p:txBody>
          <a:bodyPr/>
          <a:lstStyle/>
          <a:p>
            <a:r>
              <a:rPr lang="pt-BR" dirty="0" smtClean="0"/>
              <a:t>Operações com </a:t>
            </a:r>
            <a:r>
              <a:rPr lang="pt-BR" dirty="0" err="1" smtClean="0"/>
              <a:t>Strings</a:t>
            </a:r>
            <a:r>
              <a:rPr lang="pt-BR" dirty="0" smtClean="0"/>
              <a:t> e Variáveis</a:t>
            </a:r>
            <a:endParaRPr lang="pt-BR" dirty="0"/>
          </a:p>
        </p:txBody>
      </p:sp>
      <p:sp>
        <p:nvSpPr>
          <p:cNvPr id="4" name="Espaço Reservado para Conteúdo 3"/>
          <p:cNvSpPr>
            <a:spLocks noGrp="1"/>
          </p:cNvSpPr>
          <p:nvPr>
            <p:ph sz="half" idx="10"/>
          </p:nvPr>
        </p:nvSpPr>
        <p:spPr/>
        <p:txBody>
          <a:bodyPr/>
          <a:lstStyle/>
          <a:p>
            <a:r>
              <a:rPr lang="pt-BR" dirty="0"/>
              <a:t>Variáveis</a:t>
            </a:r>
          </a:p>
          <a:p>
            <a:pPr lvl="1"/>
            <a:r>
              <a:rPr lang="pt-BR" dirty="0"/>
              <a:t>spam = 40</a:t>
            </a:r>
          </a:p>
          <a:p>
            <a:pPr lvl="1"/>
            <a:r>
              <a:rPr lang="pt-BR" dirty="0"/>
              <a:t>spam</a:t>
            </a:r>
          </a:p>
          <a:p>
            <a:pPr lvl="1"/>
            <a:r>
              <a:rPr lang="pt-BR" dirty="0" err="1"/>
              <a:t>eggs</a:t>
            </a:r>
            <a:r>
              <a:rPr lang="pt-BR" dirty="0"/>
              <a:t> = 2</a:t>
            </a:r>
          </a:p>
          <a:p>
            <a:pPr lvl="1"/>
            <a:r>
              <a:rPr lang="pt-BR" dirty="0"/>
              <a:t>spam + </a:t>
            </a:r>
            <a:r>
              <a:rPr lang="pt-BR" dirty="0" err="1"/>
              <a:t>eggs</a:t>
            </a:r>
            <a:endParaRPr lang="pt-BR" dirty="0"/>
          </a:p>
          <a:p>
            <a:pPr lvl="1"/>
            <a:r>
              <a:rPr lang="pt-BR" dirty="0"/>
              <a:t>spam = "</a:t>
            </a:r>
            <a:r>
              <a:rPr lang="pt-BR" dirty="0" err="1"/>
              <a:t>Hello</a:t>
            </a:r>
            <a:r>
              <a:rPr lang="pt-BR" dirty="0"/>
              <a:t>"</a:t>
            </a:r>
          </a:p>
          <a:p>
            <a:pPr lvl="1"/>
            <a:r>
              <a:rPr lang="pt-BR" dirty="0"/>
              <a:t>spam</a:t>
            </a:r>
          </a:p>
          <a:p>
            <a:pPr lvl="1"/>
            <a:r>
              <a:rPr lang="pt-BR" dirty="0"/>
              <a:t>spam = "</a:t>
            </a:r>
            <a:r>
              <a:rPr lang="pt-BR" dirty="0" err="1"/>
              <a:t>Goodbye</a:t>
            </a:r>
            <a:r>
              <a:rPr lang="pt-BR" dirty="0"/>
              <a:t>"</a:t>
            </a:r>
          </a:p>
          <a:p>
            <a:pPr lvl="1"/>
            <a:r>
              <a:rPr lang="pt-BR" dirty="0"/>
              <a:t>spam</a:t>
            </a:r>
          </a:p>
        </p:txBody>
      </p:sp>
    </p:spTree>
    <p:extLst>
      <p:ext uri="{BB962C8B-B14F-4D97-AF65-F5344CB8AC3E}">
        <p14:creationId xmlns:p14="http://schemas.microsoft.com/office/powerpoint/2010/main" val="248126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- 33</a:t>
            </a:r>
          </a:p>
        </p:txBody>
      </p:sp>
      <p:sp>
        <p:nvSpPr>
          <p:cNvPr id="3" name="Content Placeholder 2"/>
          <p:cNvSpPr>
            <a:spLocks noGrp="1"/>
          </p:cNvSpPr>
          <p:nvPr>
            <p:ph idx="1"/>
          </p:nvPr>
        </p:nvSpPr>
        <p:spPr/>
        <p:txBody>
          <a:bodyPr>
            <a:normAutofit fontScale="55000" lnSpcReduction="20000"/>
          </a:bodyPr>
          <a:lstStyle/>
          <a:p>
            <a:r>
              <a:rPr dirty="0"/>
              <a:t>Import every 50th row of </a:t>
            </a:r>
            <a:r>
              <a:rPr dirty="0" err="1"/>
              <a:t>BostonHousing</a:t>
            </a:r>
            <a:r>
              <a:rPr dirty="0"/>
              <a:t> dataset (</a:t>
            </a:r>
            <a:r>
              <a:rPr dirty="0">
                <a:hlinkClick r:id="rId2"/>
              </a:rPr>
              <a:t>https://raw.githubusercontent.com/selva86/datasets/master/BostonHousing.csv</a:t>
            </a:r>
            <a:r>
              <a:rPr dirty="0"/>
              <a:t>) as a </a:t>
            </a:r>
            <a:r>
              <a:rPr dirty="0" err="1"/>
              <a:t>dataframe</a:t>
            </a:r>
            <a:endParaRPr dirty="0"/>
          </a:p>
          <a:p>
            <a:pPr marL="1270000" indent="0">
              <a:buNone/>
            </a:pPr>
            <a:r>
              <a:rPr sz="1800" dirty="0">
                <a:latin typeface="Courier New"/>
              </a:rPr>
              <a:t>## &lt;</a:t>
            </a:r>
            <a:r>
              <a:rPr sz="1800" dirty="0" err="1">
                <a:latin typeface="Courier New"/>
              </a:rPr>
              <a:t>pandas.io.parsers.TextFileReader</a:t>
            </a:r>
            <a:r>
              <a:rPr sz="1800" dirty="0">
                <a:latin typeface="Courier New"/>
              </a:rPr>
              <a:t> object at 0x0000000026EA86A0&gt;</a:t>
            </a:r>
          </a:p>
          <a:p>
            <a:pPr marL="1270000" indent="0">
              <a:buNone/>
            </a:pPr>
            <a:r>
              <a:rPr sz="1800" i="1" dirty="0">
                <a:solidFill>
                  <a:srgbClr val="60A0B0"/>
                </a:solidFill>
                <a:latin typeface="Courier New"/>
              </a:rPr>
              <a:t># Solution 1: Use chunks and for-loop</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'https://raw.githubusercontent.com/selva86/datasets/master/BostonHousing.csv'</a:t>
            </a:r>
            <a:r>
              <a:rPr sz="1800" dirty="0">
                <a:latin typeface="Courier New"/>
              </a:rPr>
              <a:t>, </a:t>
            </a:r>
            <a:r>
              <a:rPr sz="1800" dirty="0" err="1">
                <a:latin typeface="Courier New"/>
              </a:rPr>
              <a:t>chunksize</a:t>
            </a:r>
            <a:r>
              <a:rPr sz="1800" dirty="0">
                <a:solidFill>
                  <a:srgbClr val="666666"/>
                </a:solidFill>
                <a:latin typeface="Courier New"/>
              </a:rPr>
              <a:t>=</a:t>
            </a:r>
            <a:r>
              <a:rPr sz="1800" dirty="0">
                <a:solidFill>
                  <a:srgbClr val="40A070"/>
                </a:solidFill>
                <a:latin typeface="Courier New"/>
              </a:rPr>
              <a:t>50</a:t>
            </a:r>
            <a:r>
              <a:rPr sz="1800" dirty="0">
                <a:latin typeface="Courier New"/>
              </a:rPr>
              <a:t>)</a:t>
            </a:r>
            <a:r>
              <a:rPr dirty="0"/>
              <a:t/>
            </a:r>
            <a:br>
              <a:rPr dirty="0"/>
            </a:br>
            <a:r>
              <a:rPr sz="1800" dirty="0">
                <a:latin typeface="Courier New"/>
              </a:rPr>
              <a:t>df2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dirty="0"/>
              <a:t/>
            </a:r>
            <a:br>
              <a:rPr dirty="0"/>
            </a:br>
            <a:r>
              <a:rPr sz="1800" b="1" dirty="0">
                <a:solidFill>
                  <a:srgbClr val="007020"/>
                </a:solidFill>
                <a:latin typeface="Courier New"/>
              </a:rPr>
              <a:t>for</a:t>
            </a:r>
            <a:r>
              <a:rPr sz="1800" dirty="0">
                <a:latin typeface="Courier New"/>
              </a:rPr>
              <a:t> chunk </a:t>
            </a:r>
            <a:r>
              <a:rPr sz="1800" b="1" dirty="0">
                <a:solidFill>
                  <a:srgbClr val="007020"/>
                </a:solidFill>
                <a:latin typeface="Courier New"/>
              </a:rPr>
              <a:t>in</a:t>
            </a:r>
            <a:r>
              <a:rPr sz="1800" dirty="0">
                <a:latin typeface="Courier New"/>
              </a:rPr>
              <a:t> </a:t>
            </a:r>
            <a:r>
              <a:rPr sz="1800" dirty="0" err="1">
                <a:latin typeface="Courier New"/>
              </a:rPr>
              <a:t>df</a:t>
            </a:r>
            <a:r>
              <a:rPr sz="1800" dirty="0">
                <a:latin typeface="Courier New"/>
              </a:rPr>
              <a:t>:</a:t>
            </a:r>
            <a:r>
              <a:rPr dirty="0"/>
              <a:t/>
            </a:r>
            <a:br>
              <a:rPr dirty="0"/>
            </a:br>
            <a:r>
              <a:rPr sz="1800" dirty="0">
                <a:latin typeface="Courier New"/>
              </a:rPr>
              <a:t>  df2 </a:t>
            </a:r>
            <a:r>
              <a:rPr sz="1800" dirty="0">
                <a:solidFill>
                  <a:srgbClr val="666666"/>
                </a:solidFill>
                <a:latin typeface="Courier New"/>
              </a:rPr>
              <a:t>=</a:t>
            </a:r>
            <a:r>
              <a:rPr sz="1800" dirty="0">
                <a:latin typeface="Courier New"/>
              </a:rPr>
              <a:t> df2.append(</a:t>
            </a:r>
            <a:r>
              <a:rPr sz="1800" dirty="0" err="1">
                <a:latin typeface="Courier New"/>
              </a:rPr>
              <a:t>chunk.iloc</a:t>
            </a:r>
            <a:r>
              <a:rPr sz="1800" dirty="0">
                <a:latin typeface="Courier New"/>
              </a:rPr>
              <a:t>[</a:t>
            </a:r>
            <a:r>
              <a:rPr sz="1800" dirty="0">
                <a:solidFill>
                  <a:srgbClr val="40A070"/>
                </a:solidFill>
                <a:latin typeface="Courier New"/>
              </a:rPr>
              <a:t>0</a:t>
            </a:r>
            <a:r>
              <a:rPr sz="1800" dirty="0">
                <a:latin typeface="Courier New"/>
              </a:rPr>
              <a:t>,:])</a:t>
            </a:r>
            <a:r>
              <a:rPr dirty="0"/>
              <a:t/>
            </a:r>
            <a:br>
              <a:rPr dirty="0"/>
            </a:br>
            <a:r>
              <a:rPr sz="1800" i="1" dirty="0">
                <a:solidFill>
                  <a:srgbClr val="60A0B0"/>
                </a:solidFill>
                <a:latin typeface="Courier New"/>
              </a:rPr>
              <a:t># Solution 2: Use chunks and list comprehension</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'https://raw.githubusercontent.com/selva86/datasets/master/BostonHousing.csv'</a:t>
            </a:r>
            <a:r>
              <a:rPr sz="1800" dirty="0">
                <a:latin typeface="Courier New"/>
              </a:rPr>
              <a:t>, </a:t>
            </a:r>
            <a:r>
              <a:rPr sz="1800" dirty="0" err="1">
                <a:latin typeface="Courier New"/>
              </a:rPr>
              <a:t>chunksize</a:t>
            </a:r>
            <a:r>
              <a:rPr sz="1800" dirty="0">
                <a:solidFill>
                  <a:srgbClr val="666666"/>
                </a:solidFill>
                <a:latin typeface="Courier New"/>
              </a:rPr>
              <a:t>=</a:t>
            </a:r>
            <a:r>
              <a:rPr sz="1800" dirty="0">
                <a:solidFill>
                  <a:srgbClr val="40A070"/>
                </a:solidFill>
                <a:latin typeface="Courier New"/>
              </a:rPr>
              <a:t>50</a:t>
            </a:r>
            <a:r>
              <a:rPr sz="1800" dirty="0">
                <a:latin typeface="Courier New"/>
              </a:rPr>
              <a:t>)</a:t>
            </a:r>
            <a:r>
              <a:rPr dirty="0"/>
              <a:t/>
            </a:r>
            <a:br>
              <a:rPr dirty="0"/>
            </a:br>
            <a:r>
              <a:rPr sz="1800" dirty="0">
                <a:latin typeface="Courier New"/>
              </a:rPr>
              <a:t>df2 </a:t>
            </a:r>
            <a:r>
              <a:rPr sz="1800" dirty="0">
                <a:solidFill>
                  <a:srgbClr val="666666"/>
                </a:solidFill>
                <a:latin typeface="Courier New"/>
              </a:rPr>
              <a:t>=</a:t>
            </a:r>
            <a:r>
              <a:rPr sz="1800" dirty="0">
                <a:latin typeface="Courier New"/>
              </a:rPr>
              <a:t> </a:t>
            </a:r>
            <a:r>
              <a:rPr sz="1800" dirty="0" err="1">
                <a:latin typeface="Courier New"/>
              </a:rPr>
              <a:t>pd.concat</a:t>
            </a:r>
            <a:r>
              <a:rPr sz="1800" dirty="0">
                <a:latin typeface="Courier New"/>
              </a:rPr>
              <a:t>([</a:t>
            </a:r>
            <a:r>
              <a:rPr sz="1800" dirty="0" err="1">
                <a:latin typeface="Courier New"/>
              </a:rPr>
              <a:t>chunk.iloc</a:t>
            </a:r>
            <a:r>
              <a:rPr sz="1800" dirty="0">
                <a:latin typeface="Courier New"/>
              </a:rPr>
              <a:t>[</a:t>
            </a:r>
            <a:r>
              <a:rPr sz="1800" dirty="0">
                <a:solidFill>
                  <a:srgbClr val="40A070"/>
                </a:solidFill>
                <a:latin typeface="Courier New"/>
              </a:rPr>
              <a:t>0</a:t>
            </a:r>
            <a:r>
              <a:rPr sz="1800" dirty="0">
                <a:latin typeface="Courier New"/>
              </a:rPr>
              <a:t>] </a:t>
            </a:r>
            <a:r>
              <a:rPr sz="1800" b="1" dirty="0">
                <a:solidFill>
                  <a:srgbClr val="007020"/>
                </a:solidFill>
                <a:latin typeface="Courier New"/>
              </a:rPr>
              <a:t>for</a:t>
            </a:r>
            <a:r>
              <a:rPr sz="1800" dirty="0">
                <a:latin typeface="Courier New"/>
              </a:rPr>
              <a:t> chunk </a:t>
            </a:r>
            <a:r>
              <a:rPr sz="1800" b="1" dirty="0">
                <a:solidFill>
                  <a:srgbClr val="007020"/>
                </a:solidFill>
                <a:latin typeface="Courier New"/>
              </a:rPr>
              <a:t>in</a:t>
            </a:r>
            <a:r>
              <a:rPr sz="1800" dirty="0">
                <a:latin typeface="Courier New"/>
              </a:rPr>
              <a:t> </a:t>
            </a:r>
            <a:r>
              <a:rPr sz="1800" dirty="0" err="1">
                <a:latin typeface="Courier New"/>
              </a:rPr>
              <a:t>df</a:t>
            </a:r>
            <a:r>
              <a:rPr sz="1800" dirty="0">
                <a:latin typeface="Courier New"/>
              </a:rPr>
              <a:t>],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dirty="0">
                <a:latin typeface="Courier New"/>
              </a:rPr>
              <a:t>df2 </a:t>
            </a:r>
            <a:r>
              <a:rPr sz="1800" dirty="0">
                <a:solidFill>
                  <a:srgbClr val="666666"/>
                </a:solidFill>
                <a:latin typeface="Courier New"/>
              </a:rPr>
              <a:t>=</a:t>
            </a:r>
            <a:r>
              <a:rPr sz="1800" dirty="0">
                <a:latin typeface="Courier New"/>
              </a:rPr>
              <a:t> df2.transpose()</a:t>
            </a:r>
            <a:r>
              <a:rPr dirty="0"/>
              <a:t/>
            </a:r>
            <a:br>
              <a:rPr dirty="0"/>
            </a:br>
            <a:r>
              <a:rPr sz="1800" i="1" dirty="0">
                <a:solidFill>
                  <a:srgbClr val="60A0B0"/>
                </a:solidFill>
                <a:latin typeface="Courier New"/>
              </a:rPr>
              <a:t># Solution 3: Use csv reader</a:t>
            </a:r>
            <a:r>
              <a:rPr dirty="0"/>
              <a:t/>
            </a:r>
            <a:br>
              <a:rPr dirty="0"/>
            </a:br>
            <a:r>
              <a:rPr sz="1800" dirty="0">
                <a:latin typeface="Courier New"/>
              </a:rPr>
              <a:t>import csv</a:t>
            </a:r>
            <a:r>
              <a:rPr dirty="0"/>
              <a:t/>
            </a:r>
            <a:br>
              <a:rPr dirty="0"/>
            </a:br>
            <a:r>
              <a:rPr sz="1800" i="1" dirty="0">
                <a:solidFill>
                  <a:srgbClr val="60A0B0"/>
                </a:solidFill>
                <a:latin typeface="Courier New"/>
              </a:rPr>
              <a:t>#with open('../dados/BostonHousing.csv', 'r') as f:</a:t>
            </a:r>
            <a:r>
              <a:rPr dirty="0"/>
              <a:t/>
            </a:r>
            <a:br>
              <a:rPr dirty="0"/>
            </a:br>
            <a:r>
              <a:rPr sz="1800" i="1" dirty="0">
                <a:solidFill>
                  <a:srgbClr val="60A0B0"/>
                </a:solidFill>
                <a:latin typeface="Courier New"/>
              </a:rPr>
              <a:t>#  reader = </a:t>
            </a:r>
            <a:r>
              <a:rPr sz="1800" i="1" dirty="0" err="1">
                <a:solidFill>
                  <a:srgbClr val="60A0B0"/>
                </a:solidFill>
                <a:latin typeface="Courier New"/>
              </a:rPr>
              <a:t>csv.reader</a:t>
            </a:r>
            <a:r>
              <a:rPr sz="1800" i="1" dirty="0">
                <a:solidFill>
                  <a:srgbClr val="60A0B0"/>
                </a:solidFill>
                <a:latin typeface="Courier New"/>
              </a:rPr>
              <a:t>(f)</a:t>
            </a:r>
            <a:r>
              <a:rPr dirty="0"/>
              <a:t/>
            </a:r>
            <a:br>
              <a:rPr dirty="0"/>
            </a:br>
            <a:r>
              <a:rPr sz="1800" i="1" dirty="0">
                <a:solidFill>
                  <a:srgbClr val="60A0B0"/>
                </a:solidFill>
                <a:latin typeface="Courier New"/>
              </a:rPr>
              <a:t>#  out = []</a:t>
            </a:r>
            <a:r>
              <a:rPr dirty="0"/>
              <a:t/>
            </a:r>
            <a:br>
              <a:rPr dirty="0"/>
            </a:br>
            <a:r>
              <a:rPr sz="1800" i="1" dirty="0">
                <a:solidFill>
                  <a:srgbClr val="60A0B0"/>
                </a:solidFill>
                <a:latin typeface="Courier New"/>
              </a:rPr>
              <a:t>#  for </a:t>
            </a:r>
            <a:r>
              <a:rPr sz="1800" i="1" dirty="0" err="1">
                <a:solidFill>
                  <a:srgbClr val="60A0B0"/>
                </a:solidFill>
                <a:latin typeface="Courier New"/>
              </a:rPr>
              <a:t>i</a:t>
            </a:r>
            <a:r>
              <a:rPr sz="1800" i="1" dirty="0">
                <a:solidFill>
                  <a:srgbClr val="60A0B0"/>
                </a:solidFill>
                <a:latin typeface="Courier New"/>
              </a:rPr>
              <a:t>, row in enumerate(reader):</a:t>
            </a:r>
            <a:r>
              <a:rPr dirty="0"/>
              <a:t/>
            </a:r>
            <a:br>
              <a:rPr dirty="0"/>
            </a:br>
            <a:r>
              <a:rPr sz="1800" i="1" dirty="0">
                <a:solidFill>
                  <a:srgbClr val="60A0B0"/>
                </a:solidFill>
                <a:latin typeface="Courier New"/>
              </a:rPr>
              <a:t>#    if i%50 == 0:</a:t>
            </a:r>
            <a:r>
              <a:rPr dirty="0"/>
              <a:t/>
            </a:r>
            <a:br>
              <a:rPr dirty="0"/>
            </a:br>
            <a:r>
              <a:rPr sz="1800" i="1" dirty="0">
                <a:solidFill>
                  <a:srgbClr val="60A0B0"/>
                </a:solidFill>
                <a:latin typeface="Courier New"/>
              </a:rPr>
              <a:t>#      </a:t>
            </a:r>
            <a:r>
              <a:rPr sz="1800" i="1" dirty="0" err="1">
                <a:solidFill>
                  <a:srgbClr val="60A0B0"/>
                </a:solidFill>
                <a:latin typeface="Courier New"/>
              </a:rPr>
              <a:t>out.append</a:t>
            </a:r>
            <a:r>
              <a:rPr sz="1800" i="1" dirty="0">
                <a:solidFill>
                  <a:srgbClr val="60A0B0"/>
                </a:solidFill>
                <a:latin typeface="Courier New"/>
              </a:rPr>
              <a:t>(row)</a:t>
            </a:r>
            <a:r>
              <a:rPr dirty="0"/>
              <a:t/>
            </a:r>
            <a:br>
              <a:rPr dirty="0"/>
            </a:br>
            <a:r>
              <a:rPr sz="1800" i="1" dirty="0">
                <a:solidFill>
                  <a:srgbClr val="60A0B0"/>
                </a:solidFill>
                <a:latin typeface="Courier New"/>
              </a:rPr>
              <a:t>#df2 = </a:t>
            </a:r>
            <a:r>
              <a:rPr sz="1800" i="1" dirty="0" err="1">
                <a:solidFill>
                  <a:srgbClr val="60A0B0"/>
                </a:solidFill>
                <a:latin typeface="Courier New"/>
              </a:rPr>
              <a:t>pd.DataFrame</a:t>
            </a:r>
            <a:r>
              <a:rPr sz="1800" i="1" dirty="0">
                <a:solidFill>
                  <a:srgbClr val="60A0B0"/>
                </a:solidFill>
                <a:latin typeface="Courier New"/>
              </a:rPr>
              <a:t>(</a:t>
            </a:r>
            <a:r>
              <a:rPr sz="1800" i="1" dirty="0" err="1">
                <a:solidFill>
                  <a:srgbClr val="60A0B0"/>
                </a:solidFill>
                <a:latin typeface="Courier New"/>
              </a:rPr>
              <a:t>df</a:t>
            </a:r>
            <a:r>
              <a:rPr sz="1800" i="1" dirty="0">
                <a:solidFill>
                  <a:srgbClr val="60A0B0"/>
                </a:solidFill>
                <a:latin typeface="Courier New"/>
              </a:rPr>
              <a:t>[1:], columns=</a:t>
            </a:r>
            <a:r>
              <a:rPr sz="1800" i="1" dirty="0" err="1">
                <a:solidFill>
                  <a:srgbClr val="60A0B0"/>
                </a:solidFill>
                <a:latin typeface="Courier New"/>
              </a:rPr>
              <a:t>df</a:t>
            </a:r>
            <a:r>
              <a:rPr sz="1800" i="1" dirty="0">
                <a:solidFill>
                  <a:srgbClr val="60A0B0"/>
                </a:solidFill>
                <a:latin typeface="Courier New"/>
              </a:rPr>
              <a:t>[0])</a:t>
            </a:r>
            <a:r>
              <a:rPr dirty="0"/>
              <a:t/>
            </a:r>
            <a:br>
              <a:rPr dirty="0"/>
            </a:br>
            <a:r>
              <a:rPr sz="1800" dirty="0">
                <a:latin typeface="Courier New"/>
              </a:rPr>
              <a:t>print(df2.head())</a:t>
            </a:r>
          </a:p>
          <a:p>
            <a:pPr marL="1270000" indent="0">
              <a:buNone/>
            </a:pPr>
            <a:r>
              <a:rPr sz="1800" dirty="0">
                <a:latin typeface="Courier New"/>
              </a:rPr>
              <a:t>##         </a:t>
            </a:r>
            <a:r>
              <a:rPr sz="1800" dirty="0" err="1">
                <a:latin typeface="Courier New"/>
              </a:rPr>
              <a:t>crim</a:t>
            </a:r>
            <a:r>
              <a:rPr sz="1800" dirty="0">
                <a:latin typeface="Courier New"/>
              </a:rPr>
              <a:t>    </a:t>
            </a:r>
            <a:r>
              <a:rPr sz="1800" dirty="0" err="1">
                <a:latin typeface="Courier New"/>
              </a:rPr>
              <a:t>zn</a:t>
            </a:r>
            <a:r>
              <a:rPr sz="1800" dirty="0">
                <a:latin typeface="Courier New"/>
              </a:rPr>
              <a:t>  </a:t>
            </a:r>
            <a:r>
              <a:rPr sz="1800" dirty="0" err="1">
                <a:latin typeface="Courier New"/>
              </a:rPr>
              <a:t>indus</a:t>
            </a:r>
            <a:r>
              <a:rPr sz="1800" dirty="0">
                <a:latin typeface="Courier New"/>
              </a:rPr>
              <a:t>  </a:t>
            </a:r>
            <a:r>
              <a:rPr sz="1800" dirty="0" err="1">
                <a:latin typeface="Courier New"/>
              </a:rPr>
              <a:t>chas</a:t>
            </a:r>
            <a:r>
              <a:rPr sz="1800" dirty="0">
                <a:latin typeface="Courier New"/>
              </a:rPr>
              <a:t>    </a:t>
            </a:r>
            <a:r>
              <a:rPr sz="1800" dirty="0" err="1">
                <a:latin typeface="Courier New"/>
              </a:rPr>
              <a:t>nox</a:t>
            </a:r>
            <a:r>
              <a:rPr sz="1800" dirty="0">
                <a:latin typeface="Courier New"/>
              </a:rPr>
              <a:t>     </a:t>
            </a:r>
            <a:r>
              <a:rPr sz="1800" dirty="0" err="1">
                <a:latin typeface="Courier New"/>
              </a:rPr>
              <a:t>rm</a:t>
            </a:r>
            <a:r>
              <a:rPr sz="1800" dirty="0">
                <a:latin typeface="Courier New"/>
              </a:rPr>
              <a:t>   age     dis  rad    tax  \
## 0    0.00632  18.0   2.31   0.0  0.538  6.575  65.2  4.0900  1.0  296.0   
## 50   0.08873  21.0   5.64   0.0  0.439  5.963  45.7  6.8147  4.0  243.0   
## 100  0.14866   0.0   8.56   0.0  0.520  6.727  79.9  2.7778  5.0  384.0   
## 150  1.65660   0.0  19.58   0.0  0.871  6.122  97.3  1.6180  5.0  403.0   
## 200  0.01778  95.0   1.47   0.0  0.403  7.135  13.9  7.6534  3.0  402.0   
## 
##      </a:t>
            </a:r>
            <a:r>
              <a:rPr sz="1800" dirty="0" err="1">
                <a:latin typeface="Courier New"/>
              </a:rPr>
              <a:t>ptratio</a:t>
            </a:r>
            <a:r>
              <a:rPr sz="1800" dirty="0">
                <a:latin typeface="Courier New"/>
              </a:rPr>
              <a:t>       b  </a:t>
            </a:r>
            <a:r>
              <a:rPr sz="1800" dirty="0" err="1">
                <a:latin typeface="Courier New"/>
              </a:rPr>
              <a:t>lstat</a:t>
            </a:r>
            <a:r>
              <a:rPr sz="1800" dirty="0">
                <a:latin typeface="Courier New"/>
              </a:rPr>
              <a:t>  </a:t>
            </a:r>
            <a:r>
              <a:rPr sz="1800" dirty="0" err="1">
                <a:latin typeface="Courier New"/>
              </a:rPr>
              <a:t>medv</a:t>
            </a:r>
            <a:r>
              <a:rPr sz="1800" dirty="0">
                <a:latin typeface="Courier New"/>
              </a:rPr>
              <a:t>  
## 0       15.3  396.90   4.98  24.0  
## 50      16.8  395.56  13.45  19.7  
## 100     20.9  394.76   9.42  27.5  
## 150     14.7  372.80  14.10  21.5  
## 200     17.0  384.30   4.45  32.9</a:t>
            </a:r>
          </a:p>
        </p:txBody>
      </p:sp>
    </p:spTree>
    <p:extLst>
      <p:ext uri="{BB962C8B-B14F-4D97-AF65-F5344CB8AC3E}">
        <p14:creationId xmlns:p14="http://schemas.microsoft.com/office/powerpoint/2010/main" val="3878367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- 34</a:t>
            </a:r>
          </a:p>
        </p:txBody>
      </p:sp>
      <p:sp>
        <p:nvSpPr>
          <p:cNvPr id="3" name="Content Placeholder 2"/>
          <p:cNvSpPr>
            <a:spLocks noGrp="1"/>
          </p:cNvSpPr>
          <p:nvPr>
            <p:ph idx="1"/>
          </p:nvPr>
        </p:nvSpPr>
        <p:spPr/>
        <p:txBody>
          <a:bodyPr>
            <a:normAutofit fontScale="62500" lnSpcReduction="20000"/>
          </a:bodyPr>
          <a:lstStyle/>
          <a:p>
            <a:r>
              <a:rPr dirty="0"/>
              <a:t>Import the </a:t>
            </a:r>
            <a:r>
              <a:rPr dirty="0" err="1"/>
              <a:t>boston</a:t>
            </a:r>
            <a:r>
              <a:rPr dirty="0"/>
              <a:t> housing dataset (</a:t>
            </a:r>
            <a:r>
              <a:rPr dirty="0">
                <a:hlinkClick r:id="rId2"/>
              </a:rPr>
              <a:t>https://raw.githubusercontent.com/selva86/datasets/master/BostonHousing.csv</a:t>
            </a:r>
            <a:r>
              <a:rPr dirty="0"/>
              <a:t>), but while importing change the ‘</a:t>
            </a:r>
            <a:r>
              <a:rPr dirty="0" err="1"/>
              <a:t>medv</a:t>
            </a:r>
            <a:r>
              <a:rPr dirty="0"/>
              <a:t>’ (median house value) column so that values &lt; 25 becomes ‘Low’ and &gt; 25 becomes ‘High’.</a:t>
            </a:r>
          </a:p>
          <a:p>
            <a:pPr marL="1270000" indent="0">
              <a:buNone/>
            </a:pPr>
            <a:r>
              <a:rPr sz="1800" i="1" dirty="0">
                <a:solidFill>
                  <a:srgbClr val="60A0B0"/>
                </a:solidFill>
                <a:latin typeface="Courier New"/>
              </a:rPr>
              <a:t># Solution 1: Using converter parameter</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'https://raw.githubusercontent.com/selva86/datasets/master/BostonHousing.csv'</a:t>
            </a:r>
            <a:r>
              <a:rPr sz="1800" dirty="0">
                <a:latin typeface="Courier New"/>
              </a:rPr>
              <a:t>, converters</a:t>
            </a:r>
            <a:r>
              <a:rPr sz="1800" dirty="0">
                <a:solidFill>
                  <a:srgbClr val="666666"/>
                </a:solidFill>
                <a:latin typeface="Courier New"/>
              </a:rPr>
              <a:t>=</a:t>
            </a:r>
            <a:r>
              <a:rPr sz="1800" dirty="0">
                <a:latin typeface="Courier New"/>
              </a:rPr>
              <a:t>{</a:t>
            </a:r>
            <a:r>
              <a:rPr sz="1800" dirty="0">
                <a:solidFill>
                  <a:srgbClr val="4070A0"/>
                </a:solidFill>
                <a:latin typeface="Courier New"/>
              </a:rPr>
              <a:t>'</a:t>
            </a:r>
            <a:r>
              <a:rPr sz="1800" dirty="0" err="1">
                <a:solidFill>
                  <a:srgbClr val="4070A0"/>
                </a:solidFill>
                <a:latin typeface="Courier New"/>
              </a:rPr>
              <a:t>medv</a:t>
            </a:r>
            <a:r>
              <a:rPr sz="1800" dirty="0">
                <a:solidFill>
                  <a:srgbClr val="4070A0"/>
                </a:solidFill>
                <a:latin typeface="Courier New"/>
              </a:rPr>
              <a:t>'</a:t>
            </a:r>
            <a:r>
              <a:rPr sz="1800" dirty="0">
                <a:latin typeface="Courier New"/>
              </a:rPr>
              <a:t>: </a:t>
            </a:r>
            <a:r>
              <a:rPr sz="1800" b="1" dirty="0">
                <a:solidFill>
                  <a:srgbClr val="007020"/>
                </a:solidFill>
                <a:latin typeface="Courier New"/>
              </a:rPr>
              <a:t>lambda</a:t>
            </a:r>
            <a:r>
              <a:rPr sz="1800" dirty="0">
                <a:latin typeface="Courier New"/>
              </a:rPr>
              <a:t> x: </a:t>
            </a:r>
            <a:r>
              <a:rPr sz="1800" dirty="0">
                <a:solidFill>
                  <a:srgbClr val="4070A0"/>
                </a:solidFill>
                <a:latin typeface="Courier New"/>
              </a:rPr>
              <a:t>'High'</a:t>
            </a:r>
            <a:r>
              <a:rPr sz="1800" dirty="0">
                <a:latin typeface="Courier New"/>
              </a:rPr>
              <a:t> </a:t>
            </a:r>
            <a:r>
              <a:rPr sz="1800" b="1" dirty="0">
                <a:solidFill>
                  <a:srgbClr val="007020"/>
                </a:solidFill>
                <a:latin typeface="Courier New"/>
              </a:rPr>
              <a:t>if</a:t>
            </a:r>
            <a:r>
              <a:rPr sz="1800" dirty="0">
                <a:latin typeface="Courier New"/>
              </a:rPr>
              <a:t> float(x) </a:t>
            </a:r>
            <a:r>
              <a:rPr sz="1800" dirty="0">
                <a:solidFill>
                  <a:srgbClr val="666666"/>
                </a:solidFill>
                <a:latin typeface="Courier New"/>
              </a:rPr>
              <a:t>&gt;</a:t>
            </a:r>
            <a:r>
              <a:rPr sz="1800" dirty="0">
                <a:latin typeface="Courier New"/>
              </a:rPr>
              <a:t> </a:t>
            </a:r>
            <a:r>
              <a:rPr sz="1800" dirty="0">
                <a:solidFill>
                  <a:srgbClr val="40A070"/>
                </a:solidFill>
                <a:latin typeface="Courier New"/>
              </a:rPr>
              <a:t>25</a:t>
            </a:r>
            <a:r>
              <a:rPr sz="1800" dirty="0">
                <a:latin typeface="Courier New"/>
              </a:rPr>
              <a:t> </a:t>
            </a:r>
            <a:r>
              <a:rPr sz="1800" b="1" dirty="0">
                <a:solidFill>
                  <a:srgbClr val="007020"/>
                </a:solidFill>
                <a:latin typeface="Courier New"/>
              </a:rPr>
              <a:t>else</a:t>
            </a:r>
            <a:r>
              <a:rPr sz="1800" dirty="0">
                <a:latin typeface="Courier New"/>
              </a:rPr>
              <a:t> </a:t>
            </a:r>
            <a:r>
              <a:rPr sz="1800" dirty="0">
                <a:solidFill>
                  <a:srgbClr val="4070A0"/>
                </a:solidFill>
                <a:latin typeface="Courier New"/>
              </a:rPr>
              <a:t>'Low'</a:t>
            </a:r>
            <a:r>
              <a:rPr sz="1800" dirty="0">
                <a:latin typeface="Courier New"/>
              </a:rPr>
              <a:t>})</a:t>
            </a:r>
            <a:r>
              <a:rPr dirty="0"/>
              <a:t/>
            </a:r>
            <a:br>
              <a:rPr dirty="0"/>
            </a:br>
            <a:r>
              <a:rPr sz="1800" i="1" dirty="0">
                <a:solidFill>
                  <a:srgbClr val="60A0B0"/>
                </a:solidFill>
                <a:latin typeface="Courier New"/>
              </a:rPr>
              <a:t># Solution 2: Using csv reader</a:t>
            </a:r>
            <a:r>
              <a:rPr dirty="0"/>
              <a:t/>
            </a:r>
            <a:br>
              <a:rPr dirty="0"/>
            </a:br>
            <a:r>
              <a:rPr sz="1800" dirty="0">
                <a:latin typeface="Courier New"/>
              </a:rPr>
              <a:t>import csv</a:t>
            </a:r>
            <a:r>
              <a:rPr dirty="0"/>
              <a:t/>
            </a:r>
            <a:br>
              <a:rPr dirty="0"/>
            </a:br>
            <a:r>
              <a:rPr sz="1800" i="1" dirty="0">
                <a:solidFill>
                  <a:srgbClr val="60A0B0"/>
                </a:solidFill>
                <a:latin typeface="Courier New"/>
              </a:rPr>
              <a:t>#with open('../dados/BostonHousing.csv', 'r') as f:</a:t>
            </a:r>
            <a:r>
              <a:rPr dirty="0"/>
              <a:t/>
            </a:r>
            <a:br>
              <a:rPr dirty="0"/>
            </a:br>
            <a:r>
              <a:rPr sz="1800" i="1" dirty="0">
                <a:solidFill>
                  <a:srgbClr val="60A0B0"/>
                </a:solidFill>
                <a:latin typeface="Courier New"/>
              </a:rPr>
              <a:t>#  reader = </a:t>
            </a:r>
            <a:r>
              <a:rPr sz="1800" i="1" dirty="0" err="1">
                <a:solidFill>
                  <a:srgbClr val="60A0B0"/>
                </a:solidFill>
                <a:latin typeface="Courier New"/>
              </a:rPr>
              <a:t>csv.reader</a:t>
            </a:r>
            <a:r>
              <a:rPr sz="1800" i="1" dirty="0">
                <a:solidFill>
                  <a:srgbClr val="60A0B0"/>
                </a:solidFill>
                <a:latin typeface="Courier New"/>
              </a:rPr>
              <a:t>(f)</a:t>
            </a:r>
            <a:r>
              <a:rPr dirty="0"/>
              <a:t/>
            </a:r>
            <a:br>
              <a:rPr dirty="0"/>
            </a:br>
            <a:r>
              <a:rPr sz="1800" i="1" dirty="0">
                <a:solidFill>
                  <a:srgbClr val="60A0B0"/>
                </a:solidFill>
                <a:latin typeface="Courier New"/>
              </a:rPr>
              <a:t>#  out = []</a:t>
            </a:r>
            <a:r>
              <a:rPr dirty="0"/>
              <a:t/>
            </a:r>
            <a:br>
              <a:rPr dirty="0"/>
            </a:br>
            <a:r>
              <a:rPr sz="1800" i="1" dirty="0">
                <a:solidFill>
                  <a:srgbClr val="60A0B0"/>
                </a:solidFill>
                <a:latin typeface="Courier New"/>
              </a:rPr>
              <a:t>#  for </a:t>
            </a:r>
            <a:r>
              <a:rPr sz="1800" i="1" dirty="0" err="1">
                <a:solidFill>
                  <a:srgbClr val="60A0B0"/>
                </a:solidFill>
                <a:latin typeface="Courier New"/>
              </a:rPr>
              <a:t>i</a:t>
            </a:r>
            <a:r>
              <a:rPr sz="1800" i="1" dirty="0">
                <a:solidFill>
                  <a:srgbClr val="60A0B0"/>
                </a:solidFill>
                <a:latin typeface="Courier New"/>
              </a:rPr>
              <a:t>, row in enumerate(reader):</a:t>
            </a:r>
            <a:r>
              <a:rPr dirty="0"/>
              <a:t/>
            </a:r>
            <a:br>
              <a:rPr dirty="0"/>
            </a:br>
            <a:r>
              <a:rPr sz="1800" i="1" dirty="0">
                <a:solidFill>
                  <a:srgbClr val="60A0B0"/>
                </a:solidFill>
                <a:latin typeface="Courier New"/>
              </a:rPr>
              <a:t>#    if </a:t>
            </a:r>
            <a:r>
              <a:rPr sz="1800" i="1" dirty="0" err="1">
                <a:solidFill>
                  <a:srgbClr val="60A0B0"/>
                </a:solidFill>
                <a:latin typeface="Courier New"/>
              </a:rPr>
              <a:t>i</a:t>
            </a:r>
            <a:r>
              <a:rPr sz="1800" i="1" dirty="0">
                <a:solidFill>
                  <a:srgbClr val="60A0B0"/>
                </a:solidFill>
                <a:latin typeface="Courier New"/>
              </a:rPr>
              <a:t> &gt; 0:</a:t>
            </a:r>
            <a:r>
              <a:rPr dirty="0"/>
              <a:t/>
            </a:r>
            <a:br>
              <a:rPr dirty="0"/>
            </a:br>
            <a:r>
              <a:rPr sz="1800" i="1" dirty="0">
                <a:solidFill>
                  <a:srgbClr val="60A0B0"/>
                </a:solidFill>
                <a:latin typeface="Courier New"/>
              </a:rPr>
              <a:t>#      row[13] = 'High' if float(row[13]) &gt; 25 else 'Low'</a:t>
            </a:r>
            <a:r>
              <a:rPr dirty="0"/>
              <a:t/>
            </a:r>
            <a:br>
              <a:rPr dirty="0"/>
            </a:br>
            <a:r>
              <a:rPr sz="1800" i="1" dirty="0">
                <a:solidFill>
                  <a:srgbClr val="60A0B0"/>
                </a:solidFill>
                <a:latin typeface="Courier New"/>
              </a:rPr>
              <a:t>#    </a:t>
            </a:r>
            <a:r>
              <a:rPr sz="1800" i="1" dirty="0" err="1">
                <a:solidFill>
                  <a:srgbClr val="60A0B0"/>
                </a:solidFill>
                <a:latin typeface="Courier New"/>
              </a:rPr>
              <a:t>out.append</a:t>
            </a:r>
            <a:r>
              <a:rPr sz="1800" i="1" dirty="0">
                <a:solidFill>
                  <a:srgbClr val="60A0B0"/>
                </a:solidFill>
                <a:latin typeface="Courier New"/>
              </a:rPr>
              <a:t>(row)</a:t>
            </a:r>
            <a:r>
              <a:rPr dirty="0"/>
              <a:t/>
            </a:r>
            <a:br>
              <a:rPr dirty="0"/>
            </a:br>
            <a:r>
              <a:rPr sz="1800" i="1" dirty="0">
                <a:solidFill>
                  <a:srgbClr val="60A0B0"/>
                </a:solidFill>
                <a:latin typeface="Courier New"/>
              </a:rPr>
              <a:t>#</a:t>
            </a:r>
            <a:r>
              <a:rPr sz="1800" i="1" dirty="0" err="1">
                <a:solidFill>
                  <a:srgbClr val="60A0B0"/>
                </a:solidFill>
                <a:latin typeface="Courier New"/>
              </a:rPr>
              <a:t>df</a:t>
            </a:r>
            <a:r>
              <a:rPr sz="1800" i="1" dirty="0">
                <a:solidFill>
                  <a:srgbClr val="60A0B0"/>
                </a:solidFill>
                <a:latin typeface="Courier New"/>
              </a:rPr>
              <a:t> = </a:t>
            </a:r>
            <a:r>
              <a:rPr sz="1800" i="1" dirty="0" err="1">
                <a:solidFill>
                  <a:srgbClr val="60A0B0"/>
                </a:solidFill>
                <a:latin typeface="Courier New"/>
              </a:rPr>
              <a:t>pd.DataFrame</a:t>
            </a:r>
            <a:r>
              <a:rPr sz="1800" i="1" dirty="0">
                <a:solidFill>
                  <a:srgbClr val="60A0B0"/>
                </a:solidFill>
                <a:latin typeface="Courier New"/>
              </a:rPr>
              <a:t>(</a:t>
            </a:r>
            <a:r>
              <a:rPr sz="1800" i="1" dirty="0" err="1">
                <a:solidFill>
                  <a:srgbClr val="60A0B0"/>
                </a:solidFill>
                <a:latin typeface="Courier New"/>
              </a:rPr>
              <a:t>df</a:t>
            </a:r>
            <a:r>
              <a:rPr sz="1800" i="1" dirty="0">
                <a:solidFill>
                  <a:srgbClr val="60A0B0"/>
                </a:solidFill>
                <a:latin typeface="Courier New"/>
              </a:rPr>
              <a:t>[1:], columns=</a:t>
            </a:r>
            <a:r>
              <a:rPr sz="1800" i="1" dirty="0" err="1">
                <a:solidFill>
                  <a:srgbClr val="60A0B0"/>
                </a:solidFill>
                <a:latin typeface="Courier New"/>
              </a:rPr>
              <a:t>df</a:t>
            </a:r>
            <a:r>
              <a:rPr sz="1800" i="1" dirty="0">
                <a:solidFill>
                  <a:srgbClr val="60A0B0"/>
                </a:solidFill>
                <a:latin typeface="Courier New"/>
              </a:rPr>
              <a:t>[0])</a:t>
            </a:r>
            <a:r>
              <a:rPr dirty="0"/>
              <a:t/>
            </a:r>
            <a:br>
              <a:rPr dirty="0"/>
            </a:br>
            <a:r>
              <a:rPr sz="1800" dirty="0">
                <a:latin typeface="Courier New"/>
              </a:rPr>
              <a:t>print(</a:t>
            </a:r>
            <a:r>
              <a:rPr sz="1800" dirty="0" err="1">
                <a:latin typeface="Courier New"/>
              </a:rPr>
              <a:t>df.head</a:t>
            </a:r>
            <a:r>
              <a:rPr sz="1800" dirty="0">
                <a:latin typeface="Courier New"/>
              </a:rPr>
              <a:t>())</a:t>
            </a:r>
          </a:p>
          <a:p>
            <a:pPr marL="1270000" indent="0">
              <a:buNone/>
            </a:pPr>
            <a:r>
              <a:rPr sz="1800" dirty="0">
                <a:latin typeface="Courier New"/>
              </a:rPr>
              <a:t>##       </a:t>
            </a:r>
            <a:r>
              <a:rPr sz="1800" dirty="0" err="1">
                <a:latin typeface="Courier New"/>
              </a:rPr>
              <a:t>crim</a:t>
            </a:r>
            <a:r>
              <a:rPr sz="1800" dirty="0">
                <a:latin typeface="Courier New"/>
              </a:rPr>
              <a:t>    </a:t>
            </a:r>
            <a:r>
              <a:rPr sz="1800" dirty="0" err="1">
                <a:latin typeface="Courier New"/>
              </a:rPr>
              <a:t>zn</a:t>
            </a:r>
            <a:r>
              <a:rPr sz="1800" dirty="0">
                <a:latin typeface="Courier New"/>
              </a:rPr>
              <a:t>  </a:t>
            </a:r>
            <a:r>
              <a:rPr sz="1800" dirty="0" err="1">
                <a:latin typeface="Courier New"/>
              </a:rPr>
              <a:t>indus</a:t>
            </a:r>
            <a:r>
              <a:rPr sz="1800" dirty="0">
                <a:latin typeface="Courier New"/>
              </a:rPr>
              <a:t>  </a:t>
            </a:r>
            <a:r>
              <a:rPr sz="1800" dirty="0" err="1">
                <a:latin typeface="Courier New"/>
              </a:rPr>
              <a:t>chas</a:t>
            </a:r>
            <a:r>
              <a:rPr sz="1800" dirty="0">
                <a:latin typeface="Courier New"/>
              </a:rPr>
              <a:t>    </a:t>
            </a:r>
            <a:r>
              <a:rPr sz="1800" dirty="0" err="1">
                <a:latin typeface="Courier New"/>
              </a:rPr>
              <a:t>nox</a:t>
            </a:r>
            <a:r>
              <a:rPr sz="1800" dirty="0">
                <a:latin typeface="Courier New"/>
              </a:rPr>
              <a:t>     </a:t>
            </a:r>
            <a:r>
              <a:rPr sz="1800" dirty="0" err="1">
                <a:latin typeface="Courier New"/>
              </a:rPr>
              <a:t>rm</a:t>
            </a:r>
            <a:r>
              <a:rPr sz="1800" dirty="0">
                <a:latin typeface="Courier New"/>
              </a:rPr>
              <a:t>   age     dis  rad  tax  </a:t>
            </a:r>
            <a:r>
              <a:rPr sz="1800" dirty="0" err="1">
                <a:latin typeface="Courier New"/>
              </a:rPr>
              <a:t>ptratio</a:t>
            </a:r>
            <a:r>
              <a:rPr sz="1800" dirty="0">
                <a:latin typeface="Courier New"/>
              </a:rPr>
              <a:t>  \
## 0  0.00632  18.0   2.31     0  0.538  6.575  65.2  4.0900    1  296     15.3   
## 1  0.02731   0.0   7.07     0  0.469  6.421  78.9  4.9671    2  242     17.8   
## 2  0.02729   0.0   7.07     0  0.469  7.185  61.1  4.9671    2  242     17.8   
## 3  0.03237   0.0   2.18     0  0.458  6.998  45.8  6.0622    3  222     18.7   
## 4  0.06905   0.0   2.18     0  0.458  7.147  54.2  6.0622    3  222     18.7   
## 
##         b  </a:t>
            </a:r>
            <a:r>
              <a:rPr sz="1800" dirty="0" err="1">
                <a:latin typeface="Courier New"/>
              </a:rPr>
              <a:t>lstat</a:t>
            </a:r>
            <a:r>
              <a:rPr sz="1800" dirty="0">
                <a:latin typeface="Courier New"/>
              </a:rPr>
              <a:t>  </a:t>
            </a:r>
            <a:r>
              <a:rPr sz="1800" dirty="0" err="1">
                <a:latin typeface="Courier New"/>
              </a:rPr>
              <a:t>medv</a:t>
            </a:r>
            <a:r>
              <a:rPr sz="1800" dirty="0">
                <a:latin typeface="Courier New"/>
              </a:rPr>
              <a:t>  
## 0  396.90   4.98   Low  
## 1  396.90   9.14   Low  
## 2  392.83   4.03  High  
## 3  394.63   2.94  High  
## 4  396.90   5.33  High</a:t>
            </a:r>
          </a:p>
        </p:txBody>
      </p:sp>
    </p:spTree>
    <p:extLst>
      <p:ext uri="{BB962C8B-B14F-4D97-AF65-F5344CB8AC3E}">
        <p14:creationId xmlns:p14="http://schemas.microsoft.com/office/powerpoint/2010/main" val="1611925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- 35</a:t>
            </a:r>
          </a:p>
        </p:txBody>
      </p:sp>
      <p:sp>
        <p:nvSpPr>
          <p:cNvPr id="3" name="Content Placeholder 2"/>
          <p:cNvSpPr>
            <a:spLocks noGrp="1"/>
          </p:cNvSpPr>
          <p:nvPr>
            <p:ph idx="1"/>
          </p:nvPr>
        </p:nvSpPr>
        <p:spPr/>
        <p:txBody>
          <a:bodyPr/>
          <a:lstStyle/>
          <a:p>
            <a:r>
              <a:rPr dirty="0"/>
              <a:t>How to create a </a:t>
            </a:r>
            <a:r>
              <a:rPr dirty="0" err="1"/>
              <a:t>dataframe</a:t>
            </a:r>
            <a:r>
              <a:rPr dirty="0"/>
              <a:t> with rows as strides from a given series?</a:t>
            </a:r>
          </a:p>
          <a:p>
            <a:pPr marL="1270000" indent="0">
              <a:buNone/>
            </a:pPr>
            <a:r>
              <a:rPr sz="1800" dirty="0">
                <a:latin typeface="Courier New"/>
              </a:rPr>
              <a:t>L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(range(</a:t>
            </a:r>
            <a:r>
              <a:rPr sz="1800" dirty="0">
                <a:solidFill>
                  <a:srgbClr val="40A070"/>
                </a:solidFill>
                <a:latin typeface="Courier New"/>
              </a:rPr>
              <a:t>15</a:t>
            </a:r>
            <a:r>
              <a:rPr sz="1800" dirty="0">
                <a:latin typeface="Courier New"/>
              </a:rPr>
              <a:t>))</a:t>
            </a:r>
            <a:r>
              <a:rPr dirty="0"/>
              <a:t/>
            </a:r>
            <a:br>
              <a:rPr dirty="0"/>
            </a:br>
            <a:r>
              <a:rPr sz="1800" b="1" dirty="0" err="1">
                <a:solidFill>
                  <a:srgbClr val="007020"/>
                </a:solidFill>
                <a:latin typeface="Courier New"/>
              </a:rPr>
              <a:t>def</a:t>
            </a:r>
            <a:r>
              <a:rPr sz="1800" dirty="0">
                <a:latin typeface="Courier New"/>
              </a:rPr>
              <a:t> </a:t>
            </a:r>
            <a:r>
              <a:rPr sz="1800" dirty="0" err="1">
                <a:latin typeface="Courier New"/>
              </a:rPr>
              <a:t>gen_strides</a:t>
            </a:r>
            <a:r>
              <a:rPr sz="1800" dirty="0">
                <a:latin typeface="Courier New"/>
              </a:rPr>
              <a:t>(a, </a:t>
            </a:r>
            <a:r>
              <a:rPr sz="1800" dirty="0" err="1">
                <a:latin typeface="Courier New"/>
              </a:rPr>
              <a:t>stride_len</a:t>
            </a:r>
            <a:r>
              <a:rPr sz="1800" dirty="0">
                <a:solidFill>
                  <a:srgbClr val="666666"/>
                </a:solidFill>
                <a:latin typeface="Courier New"/>
              </a:rPr>
              <a:t>=</a:t>
            </a:r>
            <a:r>
              <a:rPr sz="1800" dirty="0">
                <a:solidFill>
                  <a:srgbClr val="40A070"/>
                </a:solidFill>
                <a:latin typeface="Courier New"/>
              </a:rPr>
              <a:t>5</a:t>
            </a:r>
            <a:r>
              <a:rPr sz="1800" dirty="0">
                <a:latin typeface="Courier New"/>
              </a:rPr>
              <a:t>, </a:t>
            </a:r>
            <a:r>
              <a:rPr sz="1800" dirty="0" err="1">
                <a:latin typeface="Courier New"/>
              </a:rPr>
              <a:t>window_len</a:t>
            </a:r>
            <a:r>
              <a:rPr sz="1800" dirty="0">
                <a:solidFill>
                  <a:srgbClr val="666666"/>
                </a:solidFill>
                <a:latin typeface="Courier New"/>
              </a:rPr>
              <a:t>=</a:t>
            </a:r>
            <a:r>
              <a:rPr sz="1800" dirty="0">
                <a:solidFill>
                  <a:srgbClr val="40A070"/>
                </a:solidFill>
                <a:latin typeface="Courier New"/>
              </a:rPr>
              <a:t>5</a:t>
            </a:r>
            <a:r>
              <a:rPr sz="1800" dirty="0">
                <a:latin typeface="Courier New"/>
              </a:rPr>
              <a:t>):</a:t>
            </a:r>
            <a:r>
              <a:rPr dirty="0"/>
              <a:t/>
            </a:r>
            <a:br>
              <a:rPr dirty="0"/>
            </a:br>
            <a:r>
              <a:rPr sz="1800" dirty="0">
                <a:latin typeface="Courier New"/>
              </a:rPr>
              <a:t>  </a:t>
            </a:r>
            <a:r>
              <a:rPr sz="1800" dirty="0" err="1">
                <a:latin typeface="Courier New"/>
              </a:rPr>
              <a:t>n_strides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a.size</a:t>
            </a:r>
            <a:r>
              <a:rPr sz="1800" dirty="0" err="1">
                <a:solidFill>
                  <a:srgbClr val="666666"/>
                </a:solidFill>
                <a:latin typeface="Courier New"/>
              </a:rPr>
              <a:t>-</a:t>
            </a:r>
            <a:r>
              <a:rPr sz="1800" dirty="0" err="1">
                <a:latin typeface="Courier New"/>
              </a:rPr>
              <a:t>window_len</a:t>
            </a:r>
            <a:r>
              <a:rPr sz="1800" dirty="0">
                <a:latin typeface="Courier New"/>
              </a:rPr>
              <a:t>)</a:t>
            </a:r>
            <a:r>
              <a:rPr sz="1800" dirty="0">
                <a:solidFill>
                  <a:srgbClr val="666666"/>
                </a:solidFill>
                <a:latin typeface="Courier New"/>
              </a:rPr>
              <a:t>//</a:t>
            </a:r>
            <a:r>
              <a:rPr sz="1800" dirty="0" err="1">
                <a:latin typeface="Courier New"/>
              </a:rPr>
              <a:t>stride_len</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1</a:t>
            </a:r>
            <a:r>
              <a:rPr dirty="0"/>
              <a:t/>
            </a:r>
            <a:br>
              <a:rPr dirty="0"/>
            </a:br>
            <a:r>
              <a:rPr sz="1800" dirty="0">
                <a:latin typeface="Courier New"/>
              </a:rPr>
              <a:t>  </a:t>
            </a:r>
            <a:r>
              <a:rPr sz="1800" b="1" dirty="0">
                <a:solidFill>
                  <a:srgbClr val="007020"/>
                </a:solidFill>
                <a:latin typeface="Courier New"/>
              </a:rPr>
              <a:t>return</a:t>
            </a:r>
            <a:r>
              <a:rPr sz="1800" dirty="0">
                <a:latin typeface="Courier New"/>
              </a:rPr>
              <a:t> </a:t>
            </a:r>
            <a:r>
              <a:rPr sz="1800" dirty="0" err="1">
                <a:latin typeface="Courier New"/>
              </a:rPr>
              <a:t>np.array</a:t>
            </a:r>
            <a:r>
              <a:rPr sz="1800" dirty="0">
                <a:latin typeface="Courier New"/>
              </a:rPr>
              <a:t>([a[s:(</a:t>
            </a:r>
            <a:r>
              <a:rPr sz="1800" dirty="0" err="1">
                <a:latin typeface="Courier New"/>
              </a:rPr>
              <a:t>s</a:t>
            </a:r>
            <a:r>
              <a:rPr sz="1800" dirty="0" err="1">
                <a:solidFill>
                  <a:srgbClr val="666666"/>
                </a:solidFill>
                <a:latin typeface="Courier New"/>
              </a:rPr>
              <a:t>+</a:t>
            </a:r>
            <a:r>
              <a:rPr sz="1800" dirty="0" err="1">
                <a:latin typeface="Courier New"/>
              </a:rPr>
              <a:t>window_len</a:t>
            </a:r>
            <a:r>
              <a:rPr sz="1800" dirty="0">
                <a:latin typeface="Courier New"/>
              </a:rPr>
              <a:t>)] </a:t>
            </a:r>
            <a:r>
              <a:rPr sz="1800" b="1" dirty="0">
                <a:solidFill>
                  <a:srgbClr val="007020"/>
                </a:solidFill>
                <a:latin typeface="Courier New"/>
              </a:rPr>
              <a:t>for</a:t>
            </a:r>
            <a:r>
              <a:rPr sz="1800" dirty="0">
                <a:latin typeface="Courier New"/>
              </a:rPr>
              <a:t> s </a:t>
            </a:r>
            <a:r>
              <a:rPr sz="1800" b="1" dirty="0">
                <a:solidFill>
                  <a:srgbClr val="007020"/>
                </a:solidFill>
                <a:latin typeface="Courier New"/>
              </a:rPr>
              <a:t>in</a:t>
            </a:r>
            <a:r>
              <a:rPr sz="1800" dirty="0">
                <a:latin typeface="Courier New"/>
              </a:rPr>
              <a:t> </a:t>
            </a:r>
            <a:r>
              <a:rPr sz="1800" dirty="0" err="1">
                <a:latin typeface="Courier New"/>
              </a:rPr>
              <a:t>np.arange</a:t>
            </a:r>
            <a:r>
              <a:rPr sz="1800" dirty="0">
                <a:latin typeface="Courier New"/>
              </a:rPr>
              <a:t>(</a:t>
            </a:r>
            <a:r>
              <a:rPr sz="1800" dirty="0">
                <a:solidFill>
                  <a:srgbClr val="40A070"/>
                </a:solidFill>
                <a:latin typeface="Courier New"/>
              </a:rPr>
              <a:t>0</a:t>
            </a:r>
            <a:r>
              <a:rPr sz="1800" dirty="0">
                <a:latin typeface="Courier New"/>
              </a:rPr>
              <a:t>, </a:t>
            </a:r>
            <a:r>
              <a:rPr sz="1800" dirty="0" err="1">
                <a:latin typeface="Courier New"/>
              </a:rPr>
              <a:t>a.size</a:t>
            </a:r>
            <a:r>
              <a:rPr sz="1800" dirty="0">
                <a:latin typeface="Courier New"/>
              </a:rPr>
              <a:t>, </a:t>
            </a:r>
            <a:r>
              <a:rPr sz="1800" dirty="0" err="1">
                <a:latin typeface="Courier New"/>
              </a:rPr>
              <a:t>stride_len</a:t>
            </a:r>
            <a:r>
              <a:rPr sz="1800" dirty="0">
                <a:latin typeface="Courier New"/>
              </a:rPr>
              <a:t>)[:</a:t>
            </a:r>
            <a:r>
              <a:rPr sz="1800" dirty="0" err="1">
                <a:latin typeface="Courier New"/>
              </a:rPr>
              <a:t>n_strides</a:t>
            </a:r>
            <a:r>
              <a:rPr sz="1800" dirty="0">
                <a:latin typeface="Courier New"/>
              </a:rPr>
              <a:t>]])</a:t>
            </a:r>
            <a:r>
              <a:rPr dirty="0"/>
              <a:t/>
            </a:r>
            <a:br>
              <a:rPr dirty="0"/>
            </a:br>
            <a:r>
              <a:rPr sz="1800" dirty="0" err="1">
                <a:latin typeface="Courier New"/>
              </a:rPr>
              <a:t>gen_strides</a:t>
            </a:r>
            <a:r>
              <a:rPr sz="1800" dirty="0">
                <a:latin typeface="Courier New"/>
              </a:rPr>
              <a:t>(L, </a:t>
            </a:r>
            <a:r>
              <a:rPr sz="1800" dirty="0" err="1">
                <a:latin typeface="Courier New"/>
              </a:rPr>
              <a:t>stride_len</a:t>
            </a:r>
            <a:r>
              <a:rPr sz="1800" dirty="0">
                <a:solidFill>
                  <a:srgbClr val="666666"/>
                </a:solidFill>
                <a:latin typeface="Courier New"/>
              </a:rPr>
              <a:t>=</a:t>
            </a:r>
            <a:r>
              <a:rPr sz="1800" dirty="0">
                <a:solidFill>
                  <a:srgbClr val="40A070"/>
                </a:solidFill>
                <a:latin typeface="Courier New"/>
              </a:rPr>
              <a:t>2</a:t>
            </a:r>
            <a:r>
              <a:rPr sz="1800" dirty="0">
                <a:latin typeface="Courier New"/>
              </a:rPr>
              <a:t>, </a:t>
            </a:r>
            <a:r>
              <a:rPr sz="1800" dirty="0" err="1">
                <a:latin typeface="Courier New"/>
              </a:rPr>
              <a:t>window_len</a:t>
            </a:r>
            <a:r>
              <a:rPr sz="1800" dirty="0">
                <a:solidFill>
                  <a:srgbClr val="666666"/>
                </a:solidFill>
                <a:latin typeface="Courier New"/>
              </a:rPr>
              <a:t>=</a:t>
            </a:r>
            <a:r>
              <a:rPr sz="1800" dirty="0">
                <a:solidFill>
                  <a:srgbClr val="40A070"/>
                </a:solidFill>
                <a:latin typeface="Courier New"/>
              </a:rPr>
              <a:t>4</a:t>
            </a:r>
            <a:r>
              <a:rPr sz="1800" dirty="0">
                <a:latin typeface="Courier New"/>
              </a:rPr>
              <a:t>)</a:t>
            </a:r>
          </a:p>
        </p:txBody>
      </p:sp>
    </p:spTree>
    <p:extLst>
      <p:ext uri="{BB962C8B-B14F-4D97-AF65-F5344CB8AC3E}">
        <p14:creationId xmlns:p14="http://schemas.microsoft.com/office/powerpoint/2010/main" val="2755179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- 36</a:t>
            </a:r>
          </a:p>
        </p:txBody>
      </p:sp>
      <p:sp>
        <p:nvSpPr>
          <p:cNvPr id="3" name="Content Placeholder 2"/>
          <p:cNvSpPr>
            <a:spLocks noGrp="1"/>
          </p:cNvSpPr>
          <p:nvPr>
            <p:ph idx="1"/>
          </p:nvPr>
        </p:nvSpPr>
        <p:spPr/>
        <p:txBody>
          <a:bodyPr/>
          <a:lstStyle/>
          <a:p>
            <a:r>
              <a:rPr dirty="0"/>
              <a:t>Import ‘</a:t>
            </a:r>
            <a:r>
              <a:rPr dirty="0" err="1"/>
              <a:t>crim</a:t>
            </a:r>
            <a:r>
              <a:rPr dirty="0"/>
              <a:t>’ and ‘</a:t>
            </a:r>
            <a:r>
              <a:rPr dirty="0" err="1"/>
              <a:t>medv</a:t>
            </a:r>
            <a:r>
              <a:rPr dirty="0"/>
              <a:t>’ columns of the </a:t>
            </a:r>
            <a:r>
              <a:rPr dirty="0" err="1"/>
              <a:t>BostonHousing</a:t>
            </a:r>
            <a:r>
              <a:rPr dirty="0"/>
              <a:t> dataset (</a:t>
            </a:r>
            <a:r>
              <a:rPr dirty="0">
                <a:hlinkClick r:id="rId2"/>
              </a:rPr>
              <a:t>https://raw.githubusercontent.com/selva86/datasets/master/BostonHousing.csv</a:t>
            </a:r>
            <a:r>
              <a:rPr dirty="0"/>
              <a:t>) as a </a:t>
            </a:r>
            <a:r>
              <a:rPr dirty="0" err="1"/>
              <a:t>dataframe</a:t>
            </a:r>
            <a:r>
              <a:rPr dirty="0"/>
              <a:t>.</a:t>
            </a:r>
          </a:p>
          <a:p>
            <a:pPr marL="1270000" indent="0">
              <a:buNone/>
            </a:pP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'https://raw.githubusercontent.com/selva86/datasets/master/BostonHousing.csv'</a:t>
            </a:r>
            <a:r>
              <a:rPr sz="1800" dirty="0">
                <a:latin typeface="Courier New"/>
              </a:rPr>
              <a:t>, </a:t>
            </a:r>
            <a:r>
              <a:rPr sz="1800" dirty="0" err="1">
                <a:latin typeface="Courier New"/>
              </a:rPr>
              <a:t>usecols</a:t>
            </a:r>
            <a:r>
              <a:rPr sz="1800" dirty="0">
                <a:solidFill>
                  <a:srgbClr val="666666"/>
                </a:solidFill>
                <a:latin typeface="Courier New"/>
              </a:rPr>
              <a:t>=</a:t>
            </a:r>
            <a:r>
              <a:rPr sz="1800" dirty="0">
                <a:latin typeface="Courier New"/>
              </a:rPr>
              <a:t>[</a:t>
            </a:r>
            <a:r>
              <a:rPr sz="1800" dirty="0">
                <a:solidFill>
                  <a:srgbClr val="4070A0"/>
                </a:solidFill>
                <a:latin typeface="Courier New"/>
              </a:rPr>
              <a:t>'</a:t>
            </a:r>
            <a:r>
              <a:rPr sz="1800" dirty="0" err="1">
                <a:solidFill>
                  <a:srgbClr val="4070A0"/>
                </a:solidFill>
                <a:latin typeface="Courier New"/>
              </a:rPr>
              <a:t>crim</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medv</a:t>
            </a:r>
            <a:r>
              <a:rPr sz="1800" dirty="0">
                <a:solidFill>
                  <a:srgbClr val="4070A0"/>
                </a:solidFill>
                <a:latin typeface="Courier New"/>
              </a:rPr>
              <a:t>'</a:t>
            </a:r>
            <a:r>
              <a:rPr sz="1800" dirty="0">
                <a:latin typeface="Courier New"/>
              </a:rPr>
              <a:t>])</a:t>
            </a:r>
            <a:r>
              <a:rPr dirty="0"/>
              <a:t/>
            </a:r>
            <a:br>
              <a:rPr dirty="0"/>
            </a:br>
            <a:r>
              <a:rPr sz="1800" dirty="0">
                <a:latin typeface="Courier New"/>
              </a:rPr>
              <a:t>print(</a:t>
            </a:r>
            <a:r>
              <a:rPr sz="1800" dirty="0" err="1">
                <a:latin typeface="Courier New"/>
              </a:rPr>
              <a:t>df.head</a:t>
            </a:r>
            <a:r>
              <a:rPr sz="1800" dirty="0">
                <a:latin typeface="Courier New"/>
              </a:rPr>
              <a:t>())</a:t>
            </a:r>
          </a:p>
          <a:p>
            <a:pPr marL="1270000" indent="0">
              <a:buNone/>
            </a:pPr>
            <a:r>
              <a:rPr sz="1800" dirty="0">
                <a:latin typeface="Courier New"/>
              </a:rPr>
              <a:t>##       </a:t>
            </a:r>
            <a:r>
              <a:rPr sz="1800" dirty="0" err="1">
                <a:latin typeface="Courier New"/>
              </a:rPr>
              <a:t>crim</a:t>
            </a:r>
            <a:r>
              <a:rPr sz="1800" dirty="0">
                <a:latin typeface="Courier New"/>
              </a:rPr>
              <a:t>  </a:t>
            </a:r>
            <a:r>
              <a:rPr sz="1800" dirty="0" err="1">
                <a:latin typeface="Courier New"/>
              </a:rPr>
              <a:t>medv</a:t>
            </a:r>
            <a:r>
              <a:rPr sz="1800" dirty="0">
                <a:latin typeface="Courier New"/>
              </a:rPr>
              <a:t>
## 0  0.00632  24.0
## 1  0.02731  21.6
## 2  0.02729  34.7
## 3  0.03237  33.4
## 4  0.06905  36.2</a:t>
            </a:r>
          </a:p>
        </p:txBody>
      </p:sp>
    </p:spTree>
    <p:extLst>
      <p:ext uri="{BB962C8B-B14F-4D97-AF65-F5344CB8AC3E}">
        <p14:creationId xmlns:p14="http://schemas.microsoft.com/office/powerpoint/2010/main" val="3216025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- 37</a:t>
            </a:r>
          </a:p>
        </p:txBody>
      </p:sp>
      <p:sp>
        <p:nvSpPr>
          <p:cNvPr id="3" name="Content Placeholder 2"/>
          <p:cNvSpPr>
            <a:spLocks noGrp="1"/>
          </p:cNvSpPr>
          <p:nvPr>
            <p:ph idx="1"/>
          </p:nvPr>
        </p:nvSpPr>
        <p:spPr/>
        <p:txBody>
          <a:bodyPr>
            <a:normAutofit fontScale="32500" lnSpcReduction="20000"/>
          </a:bodyPr>
          <a:lstStyle/>
          <a:p>
            <a:r>
              <a:rPr dirty="0"/>
              <a:t>Get the number of rows, columns, datatype and summary statistics of each column of the Cars93 (</a:t>
            </a:r>
            <a:r>
              <a:rPr dirty="0">
                <a:hlinkClick r:id="rId2"/>
              </a:rPr>
              <a:t>https://raw.githubusercontent.com/selva86/datasets/master/Cars93_miss.csv</a:t>
            </a:r>
            <a:r>
              <a:rPr dirty="0"/>
              <a:t>) dataset. Also get the </a:t>
            </a:r>
            <a:r>
              <a:rPr dirty="0" err="1"/>
              <a:t>numpy</a:t>
            </a:r>
            <a:r>
              <a:rPr dirty="0"/>
              <a:t> array and list equivalent of the </a:t>
            </a:r>
            <a:r>
              <a:rPr dirty="0" err="1"/>
              <a:t>dataframe</a:t>
            </a:r>
            <a:r>
              <a:rPr dirty="0"/>
              <a:t>.</a:t>
            </a:r>
          </a:p>
          <a:p>
            <a:pPr marL="1270000" indent="0">
              <a:buNone/>
            </a:pP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'https://raw.githubusercontent.com/selva86/datasets/master/Cars93_miss.csv'</a:t>
            </a:r>
            <a:r>
              <a:rPr sz="1800" dirty="0">
                <a:latin typeface="Courier New"/>
              </a:rPr>
              <a:t>)</a:t>
            </a:r>
            <a:r>
              <a:rPr dirty="0"/>
              <a:t/>
            </a:r>
            <a:br>
              <a:rPr dirty="0"/>
            </a:br>
            <a:r>
              <a:rPr sz="1800" i="1" dirty="0">
                <a:solidFill>
                  <a:srgbClr val="60A0B0"/>
                </a:solidFill>
                <a:latin typeface="Courier New"/>
              </a:rPr>
              <a:t># number of rows and columns</a:t>
            </a:r>
            <a:r>
              <a:rPr dirty="0"/>
              <a:t/>
            </a:r>
            <a:br>
              <a:rPr dirty="0"/>
            </a:br>
            <a:r>
              <a:rPr sz="1800" dirty="0">
                <a:latin typeface="Courier New"/>
              </a:rPr>
              <a:t>print(</a:t>
            </a:r>
            <a:r>
              <a:rPr sz="1800" dirty="0" err="1">
                <a:latin typeface="Courier New"/>
              </a:rPr>
              <a:t>df.shape</a:t>
            </a:r>
            <a:r>
              <a:rPr sz="1800" dirty="0">
                <a:latin typeface="Courier New"/>
              </a:rPr>
              <a:t>)</a:t>
            </a:r>
            <a:r>
              <a:rPr dirty="0"/>
              <a:t/>
            </a:r>
            <a:br>
              <a:rPr dirty="0"/>
            </a:br>
            <a:r>
              <a:rPr sz="1800" i="1" dirty="0">
                <a:solidFill>
                  <a:srgbClr val="60A0B0"/>
                </a:solidFill>
                <a:latin typeface="Courier New"/>
              </a:rPr>
              <a:t># datatypes</a:t>
            </a:r>
          </a:p>
          <a:p>
            <a:pPr marL="1270000" indent="0">
              <a:buNone/>
            </a:pPr>
            <a:r>
              <a:rPr sz="1800" dirty="0">
                <a:latin typeface="Courier New"/>
              </a:rPr>
              <a:t>## (93, 27)</a:t>
            </a:r>
          </a:p>
          <a:p>
            <a:pPr marL="1270000" indent="0">
              <a:buNone/>
            </a:pPr>
            <a:r>
              <a:rPr sz="1800" dirty="0">
                <a:latin typeface="Courier New"/>
              </a:rPr>
              <a:t>print(</a:t>
            </a:r>
            <a:r>
              <a:rPr sz="1800" dirty="0" err="1">
                <a:latin typeface="Courier New"/>
              </a:rPr>
              <a:t>df.dtypes</a:t>
            </a:r>
            <a:r>
              <a:rPr sz="1800" dirty="0">
                <a:latin typeface="Courier New"/>
              </a:rPr>
              <a:t>)</a:t>
            </a:r>
            <a:r>
              <a:rPr dirty="0"/>
              <a:t/>
            </a:r>
            <a:br>
              <a:rPr dirty="0"/>
            </a:br>
            <a:r>
              <a:rPr sz="1800" i="1" dirty="0">
                <a:solidFill>
                  <a:srgbClr val="60A0B0"/>
                </a:solidFill>
                <a:latin typeface="Courier New"/>
              </a:rPr>
              <a:t># how many columns under each </a:t>
            </a:r>
            <a:r>
              <a:rPr sz="1800" i="1" dirty="0" err="1">
                <a:solidFill>
                  <a:srgbClr val="60A0B0"/>
                </a:solidFill>
                <a:latin typeface="Courier New"/>
              </a:rPr>
              <a:t>dtype</a:t>
            </a:r>
            <a:endParaRPr sz="1800" i="1" dirty="0">
              <a:solidFill>
                <a:srgbClr val="60A0B0"/>
              </a:solidFill>
              <a:latin typeface="Courier New"/>
            </a:endParaRPr>
          </a:p>
          <a:p>
            <a:pPr marL="1270000" indent="0">
              <a:buNone/>
            </a:pPr>
            <a:r>
              <a:rPr sz="1800" dirty="0">
                <a:latin typeface="Courier New"/>
              </a:rPr>
              <a:t>## Manufacturer           object
## Model                  object
## Type                   object
## </a:t>
            </a:r>
            <a:r>
              <a:rPr sz="1800" dirty="0" err="1">
                <a:latin typeface="Courier New"/>
              </a:rPr>
              <a:t>Min.Price</a:t>
            </a:r>
            <a:r>
              <a:rPr sz="1800" dirty="0">
                <a:latin typeface="Courier New"/>
              </a:rPr>
              <a:t>             float64
## Price                 float64
## </a:t>
            </a:r>
            <a:r>
              <a:rPr sz="1800" dirty="0" err="1">
                <a:latin typeface="Courier New"/>
              </a:rPr>
              <a:t>Max.Price</a:t>
            </a:r>
            <a:r>
              <a:rPr sz="1800" dirty="0">
                <a:latin typeface="Courier New"/>
              </a:rPr>
              <a:t>             float64
## </a:t>
            </a:r>
            <a:r>
              <a:rPr sz="1800" dirty="0" err="1">
                <a:latin typeface="Courier New"/>
              </a:rPr>
              <a:t>MPG.city</a:t>
            </a:r>
            <a:r>
              <a:rPr sz="1800" dirty="0">
                <a:latin typeface="Courier New"/>
              </a:rPr>
              <a:t>              float64
## </a:t>
            </a:r>
            <a:r>
              <a:rPr sz="1800" dirty="0" err="1">
                <a:latin typeface="Courier New"/>
              </a:rPr>
              <a:t>MPG.highway</a:t>
            </a:r>
            <a:r>
              <a:rPr sz="1800" dirty="0">
                <a:latin typeface="Courier New"/>
              </a:rPr>
              <a:t>           float64
## </a:t>
            </a:r>
            <a:r>
              <a:rPr sz="1800" dirty="0" err="1">
                <a:latin typeface="Courier New"/>
              </a:rPr>
              <a:t>AirBags</a:t>
            </a:r>
            <a:r>
              <a:rPr sz="1800" dirty="0">
                <a:latin typeface="Courier New"/>
              </a:rPr>
              <a:t>                object
## </a:t>
            </a:r>
            <a:r>
              <a:rPr sz="1800" dirty="0" err="1">
                <a:latin typeface="Courier New"/>
              </a:rPr>
              <a:t>DriveTrain</a:t>
            </a:r>
            <a:r>
              <a:rPr sz="1800" dirty="0">
                <a:latin typeface="Courier New"/>
              </a:rPr>
              <a:t>             object
## Cylinders              object
## </a:t>
            </a:r>
            <a:r>
              <a:rPr sz="1800" dirty="0" err="1">
                <a:latin typeface="Courier New"/>
              </a:rPr>
              <a:t>EngineSize</a:t>
            </a:r>
            <a:r>
              <a:rPr sz="1800" dirty="0">
                <a:latin typeface="Courier New"/>
              </a:rPr>
              <a:t>            float64
## Horsepower            float64
## RPM                   float64
## </a:t>
            </a:r>
            <a:r>
              <a:rPr sz="1800" dirty="0" err="1">
                <a:latin typeface="Courier New"/>
              </a:rPr>
              <a:t>Rev.per.mile</a:t>
            </a:r>
            <a:r>
              <a:rPr sz="1800" dirty="0">
                <a:latin typeface="Courier New"/>
              </a:rPr>
              <a:t>          float64
## </a:t>
            </a:r>
            <a:r>
              <a:rPr sz="1800" dirty="0" err="1">
                <a:latin typeface="Courier New"/>
              </a:rPr>
              <a:t>Man.trans.avail</a:t>
            </a:r>
            <a:r>
              <a:rPr sz="1800" dirty="0">
                <a:latin typeface="Courier New"/>
              </a:rPr>
              <a:t>        object
## </a:t>
            </a:r>
            <a:r>
              <a:rPr sz="1800" dirty="0" err="1">
                <a:latin typeface="Courier New"/>
              </a:rPr>
              <a:t>Fuel.tank.capacity</a:t>
            </a:r>
            <a:r>
              <a:rPr sz="1800" dirty="0">
                <a:latin typeface="Courier New"/>
              </a:rPr>
              <a:t>    float64
## Passengers            float64
## Length                float64
## Wheelbase             float64
## Width                 float64
## </a:t>
            </a:r>
            <a:r>
              <a:rPr sz="1800" dirty="0" err="1">
                <a:latin typeface="Courier New"/>
              </a:rPr>
              <a:t>Turn.circle</a:t>
            </a:r>
            <a:r>
              <a:rPr sz="1800" dirty="0">
                <a:latin typeface="Courier New"/>
              </a:rPr>
              <a:t>           float64
## </a:t>
            </a:r>
            <a:r>
              <a:rPr sz="1800" dirty="0" err="1">
                <a:latin typeface="Courier New"/>
              </a:rPr>
              <a:t>Rear.seat.room</a:t>
            </a:r>
            <a:r>
              <a:rPr sz="1800" dirty="0">
                <a:latin typeface="Courier New"/>
              </a:rPr>
              <a:t>        float64
## </a:t>
            </a:r>
            <a:r>
              <a:rPr sz="1800" dirty="0" err="1">
                <a:latin typeface="Courier New"/>
              </a:rPr>
              <a:t>Luggage.room</a:t>
            </a:r>
            <a:r>
              <a:rPr sz="1800" dirty="0">
                <a:latin typeface="Courier New"/>
              </a:rPr>
              <a:t>          float64
## Weight                float64
## Origin                 object
## Make                   object
## </a:t>
            </a:r>
            <a:r>
              <a:rPr sz="1800" dirty="0" err="1">
                <a:latin typeface="Courier New"/>
              </a:rPr>
              <a:t>dtype</a:t>
            </a:r>
            <a:r>
              <a:rPr sz="1800" dirty="0">
                <a:latin typeface="Courier New"/>
              </a:rPr>
              <a:t>: object</a:t>
            </a:r>
          </a:p>
          <a:p>
            <a:pPr marL="1270000" indent="0">
              <a:buNone/>
            </a:pPr>
            <a:r>
              <a:rPr sz="1800" dirty="0">
                <a:latin typeface="Courier New"/>
              </a:rPr>
              <a:t>print(</a:t>
            </a:r>
            <a:r>
              <a:rPr sz="1800" dirty="0" err="1">
                <a:latin typeface="Courier New"/>
              </a:rPr>
              <a:t>df.get_dtype_counts</a:t>
            </a:r>
            <a:r>
              <a:rPr sz="1800" dirty="0">
                <a:latin typeface="Courier New"/>
              </a:rPr>
              <a:t>())</a:t>
            </a:r>
          </a:p>
          <a:p>
            <a:pPr marL="1270000" indent="0">
              <a:buNone/>
            </a:pPr>
            <a:r>
              <a:rPr sz="1800" dirty="0">
                <a:latin typeface="Courier New"/>
              </a:rPr>
              <a:t>## float64    18
## object      9
## </a:t>
            </a:r>
            <a:r>
              <a:rPr sz="1800" dirty="0" err="1">
                <a:latin typeface="Courier New"/>
              </a:rPr>
              <a:t>dtype</a:t>
            </a:r>
            <a:r>
              <a:rPr sz="1800" dirty="0">
                <a:latin typeface="Courier New"/>
              </a:rPr>
              <a:t>: int64</a:t>
            </a:r>
          </a:p>
          <a:p>
            <a:pPr marL="1270000" indent="0">
              <a:buNone/>
            </a:pPr>
            <a:r>
              <a:rPr sz="1800" dirty="0">
                <a:latin typeface="Courier New"/>
              </a:rPr>
              <a:t>print(</a:t>
            </a:r>
            <a:r>
              <a:rPr sz="1800" dirty="0" err="1">
                <a:latin typeface="Courier New"/>
              </a:rPr>
              <a:t>df.dtypes.value_counts</a:t>
            </a:r>
            <a:r>
              <a:rPr sz="1800" dirty="0">
                <a:latin typeface="Courier New"/>
              </a:rPr>
              <a:t>())</a:t>
            </a:r>
            <a:r>
              <a:rPr dirty="0"/>
              <a:t/>
            </a:r>
            <a:br>
              <a:rPr dirty="0"/>
            </a:br>
            <a:r>
              <a:rPr sz="1800" i="1" dirty="0">
                <a:solidFill>
                  <a:srgbClr val="60A0B0"/>
                </a:solidFill>
                <a:latin typeface="Courier New"/>
              </a:rPr>
              <a:t># summary statistics</a:t>
            </a:r>
          </a:p>
          <a:p>
            <a:pPr marL="1270000" indent="0">
              <a:buNone/>
            </a:pPr>
            <a:r>
              <a:rPr sz="1800" dirty="0">
                <a:latin typeface="Courier New"/>
              </a:rPr>
              <a:t>## float64    18
## object      9
## </a:t>
            </a:r>
            <a:r>
              <a:rPr sz="1800" dirty="0" err="1">
                <a:latin typeface="Courier New"/>
              </a:rPr>
              <a:t>dtype</a:t>
            </a:r>
            <a:r>
              <a:rPr sz="1800" dirty="0">
                <a:latin typeface="Courier New"/>
              </a:rPr>
              <a:t>: int64</a:t>
            </a:r>
          </a:p>
          <a:p>
            <a:pPr marL="1270000" indent="0">
              <a:buNone/>
            </a:pPr>
            <a:r>
              <a:rPr sz="1800" dirty="0" err="1">
                <a:latin typeface="Courier New"/>
              </a:rPr>
              <a:t>df_stats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df.describe</a:t>
            </a:r>
            <a:r>
              <a:rPr sz="1800" dirty="0">
                <a:latin typeface="Courier New"/>
              </a:rPr>
              <a:t>()</a:t>
            </a:r>
            <a:r>
              <a:rPr dirty="0"/>
              <a:t/>
            </a:r>
            <a:br>
              <a:rPr dirty="0"/>
            </a:br>
            <a:r>
              <a:rPr sz="1800" i="1" dirty="0">
                <a:solidFill>
                  <a:srgbClr val="60A0B0"/>
                </a:solidFill>
                <a:latin typeface="Courier New"/>
              </a:rPr>
              <a:t># </a:t>
            </a:r>
            <a:r>
              <a:rPr sz="1800" i="1" dirty="0" err="1">
                <a:solidFill>
                  <a:srgbClr val="60A0B0"/>
                </a:solidFill>
                <a:latin typeface="Courier New"/>
              </a:rPr>
              <a:t>numpy</a:t>
            </a:r>
            <a:r>
              <a:rPr sz="1800" i="1" dirty="0">
                <a:solidFill>
                  <a:srgbClr val="60A0B0"/>
                </a:solidFill>
                <a:latin typeface="Courier New"/>
              </a:rPr>
              <a:t> array</a:t>
            </a:r>
            <a:r>
              <a:rPr dirty="0"/>
              <a:t/>
            </a:r>
            <a:br>
              <a:rPr dirty="0"/>
            </a:br>
            <a:r>
              <a:rPr sz="1800" dirty="0" err="1">
                <a:latin typeface="Courier New"/>
              </a:rPr>
              <a:t>df_arr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df.values</a:t>
            </a:r>
            <a:r>
              <a:rPr dirty="0"/>
              <a:t/>
            </a:r>
            <a:br>
              <a:rPr dirty="0"/>
            </a:br>
            <a:r>
              <a:rPr sz="1800" i="1" dirty="0">
                <a:solidFill>
                  <a:srgbClr val="60A0B0"/>
                </a:solidFill>
                <a:latin typeface="Courier New"/>
              </a:rPr>
              <a:t># list</a:t>
            </a:r>
            <a:r>
              <a:rPr dirty="0"/>
              <a:t/>
            </a:r>
            <a:br>
              <a:rPr dirty="0"/>
            </a:br>
            <a:r>
              <a:rPr sz="1800" dirty="0" err="1">
                <a:latin typeface="Courier New"/>
              </a:rPr>
              <a:t>df_list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df.values.tolist</a:t>
            </a:r>
            <a:r>
              <a:rPr sz="1800" dirty="0">
                <a:latin typeface="Courier New"/>
              </a:rPr>
              <a:t>()</a:t>
            </a:r>
          </a:p>
        </p:txBody>
      </p:sp>
    </p:spTree>
    <p:extLst>
      <p:ext uri="{BB962C8B-B14F-4D97-AF65-F5344CB8AC3E}">
        <p14:creationId xmlns:p14="http://schemas.microsoft.com/office/powerpoint/2010/main" val="2235414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- 38</a:t>
            </a:r>
          </a:p>
        </p:txBody>
      </p:sp>
      <p:sp>
        <p:nvSpPr>
          <p:cNvPr id="3" name="Content Placeholder 2"/>
          <p:cNvSpPr>
            <a:spLocks noGrp="1"/>
          </p:cNvSpPr>
          <p:nvPr>
            <p:ph idx="1"/>
          </p:nvPr>
        </p:nvSpPr>
        <p:spPr/>
        <p:txBody>
          <a:bodyPr>
            <a:normAutofit fontScale="92500" lnSpcReduction="20000"/>
          </a:bodyPr>
          <a:lstStyle/>
          <a:p>
            <a:r>
              <a:rPr dirty="0"/>
              <a:t>Which manufacturer, model and type has the highest Price ? What is the row and column number of the cell with the highest Price value?</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'https://raw.githubusercontent.com/selva86/datasets/master/Cars93_miss.csv'</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i="1" dirty="0">
                <a:solidFill>
                  <a:srgbClr val="60A0B0"/>
                </a:solidFill>
                <a:latin typeface="Courier New"/>
              </a:rPr>
              <a:t># Get Manufacturer with highest price</a:t>
            </a:r>
            <a:r>
              <a:rPr dirty="0"/>
              <a:t/>
            </a:r>
            <a:br>
              <a:rPr dirty="0"/>
            </a:br>
            <a:r>
              <a:rPr sz="1800" dirty="0" err="1">
                <a:latin typeface="Courier New"/>
              </a:rPr>
              <a:t>df.loc</a:t>
            </a:r>
            <a:r>
              <a:rPr sz="1800" dirty="0">
                <a:latin typeface="Courier New"/>
              </a:rPr>
              <a:t>[</a:t>
            </a:r>
            <a:r>
              <a:rPr sz="1800" dirty="0" err="1">
                <a:latin typeface="Courier New"/>
              </a:rPr>
              <a:t>df.Price</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np.max</a:t>
            </a:r>
            <a:r>
              <a:rPr sz="1800" dirty="0">
                <a:latin typeface="Courier New"/>
              </a:rPr>
              <a:t>(</a:t>
            </a:r>
            <a:r>
              <a:rPr sz="1800" dirty="0" err="1">
                <a:latin typeface="Courier New"/>
              </a:rPr>
              <a:t>df.Price</a:t>
            </a:r>
            <a:r>
              <a:rPr sz="1800" dirty="0">
                <a:latin typeface="Courier New"/>
              </a:rPr>
              <a:t>), [</a:t>
            </a:r>
            <a:r>
              <a:rPr sz="1800" dirty="0">
                <a:solidFill>
                  <a:srgbClr val="4070A0"/>
                </a:solidFill>
                <a:latin typeface="Courier New"/>
              </a:rPr>
              <a:t>'Manufacturer'</a:t>
            </a:r>
            <a:r>
              <a:rPr sz="1800" dirty="0">
                <a:latin typeface="Courier New"/>
              </a:rPr>
              <a:t>, </a:t>
            </a:r>
            <a:r>
              <a:rPr sz="1800" dirty="0">
                <a:solidFill>
                  <a:srgbClr val="4070A0"/>
                </a:solidFill>
                <a:latin typeface="Courier New"/>
              </a:rPr>
              <a:t>'Model'</a:t>
            </a:r>
            <a:r>
              <a:rPr sz="1800" dirty="0">
                <a:latin typeface="Courier New"/>
              </a:rPr>
              <a:t>, </a:t>
            </a:r>
            <a:r>
              <a:rPr sz="1800" dirty="0">
                <a:solidFill>
                  <a:srgbClr val="4070A0"/>
                </a:solidFill>
                <a:latin typeface="Courier New"/>
              </a:rPr>
              <a:t>'Type'</a:t>
            </a:r>
            <a:r>
              <a:rPr sz="1800" dirty="0">
                <a:latin typeface="Courier New"/>
              </a:rPr>
              <a:t>]]</a:t>
            </a:r>
            <a:r>
              <a:rPr dirty="0"/>
              <a:t/>
            </a:r>
            <a:br>
              <a:rPr dirty="0"/>
            </a:br>
            <a:r>
              <a:rPr sz="1800" i="1" dirty="0">
                <a:solidFill>
                  <a:srgbClr val="60A0B0"/>
                </a:solidFill>
                <a:latin typeface="Courier New"/>
              </a:rPr>
              <a:t># Get Row and Column number</a:t>
            </a:r>
            <a:r>
              <a:rPr dirty="0"/>
              <a:t/>
            </a:r>
            <a:br>
              <a:rPr dirty="0"/>
            </a:br>
            <a:r>
              <a:rPr sz="1800" dirty="0">
                <a:latin typeface="Courier New"/>
              </a:rPr>
              <a:t>row, col </a:t>
            </a:r>
            <a:r>
              <a:rPr sz="1800" dirty="0">
                <a:solidFill>
                  <a:srgbClr val="666666"/>
                </a:solidFill>
                <a:latin typeface="Courier New"/>
              </a:rPr>
              <a:t>=</a:t>
            </a:r>
            <a:r>
              <a:rPr sz="1800" dirty="0">
                <a:latin typeface="Courier New"/>
              </a:rPr>
              <a:t> </a:t>
            </a:r>
            <a:r>
              <a:rPr sz="1800" dirty="0" err="1">
                <a:latin typeface="Courier New"/>
              </a:rPr>
              <a:t>np.where</a:t>
            </a:r>
            <a:r>
              <a:rPr sz="1800" dirty="0">
                <a:latin typeface="Courier New"/>
              </a:rPr>
              <a:t>(</a:t>
            </a:r>
            <a:r>
              <a:rPr sz="1800" dirty="0" err="1">
                <a:latin typeface="Courier New"/>
              </a:rPr>
              <a:t>df.values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np.max</a:t>
            </a:r>
            <a:r>
              <a:rPr sz="1800" dirty="0">
                <a:latin typeface="Courier New"/>
              </a:rPr>
              <a:t>(</a:t>
            </a:r>
            <a:r>
              <a:rPr sz="1800" dirty="0" err="1">
                <a:latin typeface="Courier New"/>
              </a:rPr>
              <a:t>df.Price</a:t>
            </a:r>
            <a:r>
              <a:rPr sz="1800" dirty="0">
                <a:latin typeface="Courier New"/>
              </a:rPr>
              <a:t>))</a:t>
            </a:r>
            <a:r>
              <a:rPr dirty="0"/>
              <a:t/>
            </a:r>
            <a:br>
              <a:rPr dirty="0"/>
            </a:br>
            <a:r>
              <a:rPr sz="1800" i="1" dirty="0">
                <a:solidFill>
                  <a:srgbClr val="60A0B0"/>
                </a:solidFill>
                <a:latin typeface="Courier New"/>
              </a:rPr>
              <a:t># Get the value</a:t>
            </a:r>
            <a:r>
              <a:rPr dirty="0"/>
              <a:t/>
            </a:r>
            <a:br>
              <a:rPr dirty="0"/>
            </a:br>
            <a:r>
              <a:rPr sz="1800" dirty="0" err="1">
                <a:latin typeface="Courier New"/>
              </a:rPr>
              <a:t>df.iat</a:t>
            </a:r>
            <a:r>
              <a:rPr sz="1800" dirty="0">
                <a:latin typeface="Courier New"/>
              </a:rPr>
              <a:t>[row[</a:t>
            </a:r>
            <a:r>
              <a:rPr sz="1800" dirty="0">
                <a:solidFill>
                  <a:srgbClr val="40A070"/>
                </a:solidFill>
                <a:latin typeface="Courier New"/>
              </a:rPr>
              <a:t>0</a:t>
            </a:r>
            <a:r>
              <a:rPr sz="1800" dirty="0">
                <a:latin typeface="Courier New"/>
              </a:rPr>
              <a:t>], col[</a:t>
            </a:r>
            <a:r>
              <a:rPr sz="1800" dirty="0">
                <a:solidFill>
                  <a:srgbClr val="40A070"/>
                </a:solidFill>
                <a:latin typeface="Courier New"/>
              </a:rPr>
              <a:t>0</a:t>
            </a:r>
            <a:r>
              <a:rPr sz="1800" dirty="0">
                <a:latin typeface="Courier New"/>
              </a:rPr>
              <a:t>]]</a:t>
            </a:r>
            <a:r>
              <a:rPr dirty="0"/>
              <a:t/>
            </a:r>
            <a:br>
              <a:rPr dirty="0"/>
            </a:br>
            <a:r>
              <a:rPr sz="1800" dirty="0" err="1">
                <a:latin typeface="Courier New"/>
              </a:rPr>
              <a:t>df.iloc</a:t>
            </a:r>
            <a:r>
              <a:rPr sz="1800" dirty="0">
                <a:latin typeface="Courier New"/>
              </a:rPr>
              <a:t>[row[</a:t>
            </a:r>
            <a:r>
              <a:rPr sz="1800" dirty="0">
                <a:solidFill>
                  <a:srgbClr val="40A070"/>
                </a:solidFill>
                <a:latin typeface="Courier New"/>
              </a:rPr>
              <a:t>0</a:t>
            </a:r>
            <a:r>
              <a:rPr sz="1800" dirty="0">
                <a:latin typeface="Courier New"/>
              </a:rPr>
              <a:t>], col[</a:t>
            </a:r>
            <a:r>
              <a:rPr sz="1800" dirty="0">
                <a:solidFill>
                  <a:srgbClr val="40A070"/>
                </a:solidFill>
                <a:latin typeface="Courier New"/>
              </a:rPr>
              <a:t>0</a:t>
            </a:r>
            <a:r>
              <a:rPr sz="1800" dirty="0">
                <a:latin typeface="Courier New"/>
              </a:rPr>
              <a:t>]]</a:t>
            </a:r>
            <a:r>
              <a:rPr dirty="0"/>
              <a:t/>
            </a:r>
            <a:br>
              <a:rPr dirty="0"/>
            </a:br>
            <a:r>
              <a:rPr sz="1800" i="1" dirty="0">
                <a:solidFill>
                  <a:srgbClr val="60A0B0"/>
                </a:solidFill>
                <a:latin typeface="Courier New"/>
              </a:rPr>
              <a:t># Alternates</a:t>
            </a:r>
            <a:r>
              <a:rPr dirty="0"/>
              <a:t/>
            </a:r>
            <a:br>
              <a:rPr dirty="0"/>
            </a:br>
            <a:r>
              <a:rPr sz="1800" dirty="0">
                <a:latin typeface="Courier New"/>
              </a:rPr>
              <a:t>df.at[row[</a:t>
            </a:r>
            <a:r>
              <a:rPr sz="1800" dirty="0">
                <a:solidFill>
                  <a:srgbClr val="40A070"/>
                </a:solidFill>
                <a:latin typeface="Courier New"/>
              </a:rPr>
              <a:t>0</a:t>
            </a:r>
            <a:r>
              <a:rPr sz="1800" dirty="0">
                <a:latin typeface="Courier New"/>
              </a:rPr>
              <a:t>], </a:t>
            </a:r>
            <a:r>
              <a:rPr sz="1800" dirty="0">
                <a:solidFill>
                  <a:srgbClr val="4070A0"/>
                </a:solidFill>
                <a:latin typeface="Courier New"/>
              </a:rPr>
              <a:t>'Price'</a:t>
            </a:r>
            <a:r>
              <a:rPr sz="1800" dirty="0">
                <a:latin typeface="Courier New"/>
              </a:rPr>
              <a:t>]</a:t>
            </a:r>
            <a:r>
              <a:rPr dirty="0"/>
              <a:t/>
            </a:r>
            <a:br>
              <a:rPr dirty="0"/>
            </a:br>
            <a:r>
              <a:rPr sz="1800" dirty="0" err="1">
                <a:latin typeface="Courier New"/>
              </a:rPr>
              <a:t>df.get_value</a:t>
            </a:r>
            <a:r>
              <a:rPr sz="1800" dirty="0">
                <a:latin typeface="Courier New"/>
              </a:rPr>
              <a:t>(row[</a:t>
            </a:r>
            <a:r>
              <a:rPr sz="1800" dirty="0">
                <a:solidFill>
                  <a:srgbClr val="40A070"/>
                </a:solidFill>
                <a:latin typeface="Courier New"/>
              </a:rPr>
              <a:t>0</a:t>
            </a:r>
            <a:r>
              <a:rPr sz="1800" dirty="0">
                <a:latin typeface="Courier New"/>
              </a:rPr>
              <a:t>], </a:t>
            </a:r>
            <a:r>
              <a:rPr sz="1800" dirty="0">
                <a:solidFill>
                  <a:srgbClr val="4070A0"/>
                </a:solidFill>
                <a:latin typeface="Courier New"/>
              </a:rPr>
              <a:t>'Price'</a:t>
            </a:r>
            <a:r>
              <a:rPr sz="1800" dirty="0">
                <a:latin typeface="Courier New"/>
              </a:rPr>
              <a:t>)</a:t>
            </a:r>
            <a:r>
              <a:rPr dirty="0"/>
              <a:t/>
            </a:r>
            <a:br>
              <a:rPr dirty="0"/>
            </a:br>
            <a:r>
              <a:rPr sz="1800" i="1" dirty="0">
                <a:solidFill>
                  <a:srgbClr val="60A0B0"/>
                </a:solidFill>
                <a:latin typeface="Courier New"/>
              </a:rPr>
              <a:t># The difference between `</a:t>
            </a:r>
            <a:r>
              <a:rPr sz="1800" i="1" dirty="0" err="1">
                <a:solidFill>
                  <a:srgbClr val="60A0B0"/>
                </a:solidFill>
                <a:latin typeface="Courier New"/>
              </a:rPr>
              <a:t>iat</a:t>
            </a:r>
            <a:r>
              <a:rPr sz="1800" i="1" dirty="0">
                <a:solidFill>
                  <a:srgbClr val="60A0B0"/>
                </a:solidFill>
                <a:latin typeface="Courier New"/>
              </a:rPr>
              <a:t>` - `</a:t>
            </a:r>
            <a:r>
              <a:rPr sz="1800" i="1" dirty="0" err="1">
                <a:solidFill>
                  <a:srgbClr val="60A0B0"/>
                </a:solidFill>
                <a:latin typeface="Courier New"/>
              </a:rPr>
              <a:t>iloc</a:t>
            </a:r>
            <a:r>
              <a:rPr sz="1800" i="1" dirty="0">
                <a:solidFill>
                  <a:srgbClr val="60A0B0"/>
                </a:solidFill>
                <a:latin typeface="Courier New"/>
              </a:rPr>
              <a:t>` vs `at` - `</a:t>
            </a:r>
            <a:r>
              <a:rPr sz="1800" i="1" dirty="0" err="1">
                <a:solidFill>
                  <a:srgbClr val="60A0B0"/>
                </a:solidFill>
                <a:latin typeface="Courier New"/>
              </a:rPr>
              <a:t>loc</a:t>
            </a:r>
            <a:r>
              <a:rPr sz="1800" i="1" dirty="0">
                <a:solidFill>
                  <a:srgbClr val="60A0B0"/>
                </a:solidFill>
                <a:latin typeface="Courier New"/>
              </a:rPr>
              <a:t>` is:</a:t>
            </a:r>
            <a:r>
              <a:rPr dirty="0"/>
              <a:t/>
            </a:r>
            <a:br>
              <a:rPr dirty="0"/>
            </a:br>
            <a:r>
              <a:rPr sz="1800" i="1" dirty="0">
                <a:solidFill>
                  <a:srgbClr val="60A0B0"/>
                </a:solidFill>
                <a:latin typeface="Courier New"/>
              </a:rPr>
              <a:t># `</a:t>
            </a:r>
            <a:r>
              <a:rPr sz="1800" i="1" dirty="0" err="1">
                <a:solidFill>
                  <a:srgbClr val="60A0B0"/>
                </a:solidFill>
                <a:latin typeface="Courier New"/>
              </a:rPr>
              <a:t>iat</a:t>
            </a:r>
            <a:r>
              <a:rPr sz="1800" i="1" dirty="0">
                <a:solidFill>
                  <a:srgbClr val="60A0B0"/>
                </a:solidFill>
                <a:latin typeface="Courier New"/>
              </a:rPr>
              <a:t>` </a:t>
            </a:r>
            <a:r>
              <a:rPr sz="1800" i="1" dirty="0" err="1">
                <a:solidFill>
                  <a:srgbClr val="60A0B0"/>
                </a:solidFill>
                <a:latin typeface="Courier New"/>
              </a:rPr>
              <a:t>snd</a:t>
            </a:r>
            <a:r>
              <a:rPr sz="1800" i="1" dirty="0">
                <a:solidFill>
                  <a:srgbClr val="60A0B0"/>
                </a:solidFill>
                <a:latin typeface="Courier New"/>
              </a:rPr>
              <a:t> `</a:t>
            </a:r>
            <a:r>
              <a:rPr sz="1800" i="1" dirty="0" err="1">
                <a:solidFill>
                  <a:srgbClr val="60A0B0"/>
                </a:solidFill>
                <a:latin typeface="Courier New"/>
              </a:rPr>
              <a:t>iloc</a:t>
            </a:r>
            <a:r>
              <a:rPr sz="1800" i="1" dirty="0">
                <a:solidFill>
                  <a:srgbClr val="60A0B0"/>
                </a:solidFill>
                <a:latin typeface="Courier New"/>
              </a:rPr>
              <a:t>` accepts row and column numbers.</a:t>
            </a:r>
            <a:r>
              <a:rPr dirty="0"/>
              <a:t/>
            </a:r>
            <a:br>
              <a:rPr dirty="0"/>
            </a:br>
            <a:r>
              <a:rPr sz="1800" i="1" dirty="0">
                <a:solidFill>
                  <a:srgbClr val="60A0B0"/>
                </a:solidFill>
                <a:latin typeface="Courier New"/>
              </a:rPr>
              <a:t># Whereas `at` and `</a:t>
            </a:r>
            <a:r>
              <a:rPr sz="1800" i="1" dirty="0" err="1">
                <a:solidFill>
                  <a:srgbClr val="60A0B0"/>
                </a:solidFill>
                <a:latin typeface="Courier New"/>
              </a:rPr>
              <a:t>loc</a:t>
            </a:r>
            <a:r>
              <a:rPr sz="1800" i="1" dirty="0">
                <a:solidFill>
                  <a:srgbClr val="60A0B0"/>
                </a:solidFill>
                <a:latin typeface="Courier New"/>
              </a:rPr>
              <a:t>` accepts index and column names.</a:t>
            </a:r>
          </a:p>
          <a:p>
            <a:pPr marL="1270000" indent="0">
              <a:buNone/>
            </a:pPr>
            <a:r>
              <a:rPr sz="1800" dirty="0">
                <a:latin typeface="Courier New"/>
              </a:rPr>
              <a:t>## C:\PROGRA~3\ANACON~1\python.exe:1: </a:t>
            </a:r>
            <a:r>
              <a:rPr sz="1800" dirty="0" err="1">
                <a:latin typeface="Courier New"/>
              </a:rPr>
              <a:t>FutureWarning</a:t>
            </a:r>
            <a:r>
              <a:rPr sz="1800" dirty="0">
                <a:latin typeface="Courier New"/>
              </a:rPr>
              <a:t>: </a:t>
            </a:r>
            <a:r>
              <a:rPr sz="1800" dirty="0" err="1">
                <a:latin typeface="Courier New"/>
              </a:rPr>
              <a:t>get_value</a:t>
            </a:r>
            <a:r>
              <a:rPr sz="1800" dirty="0">
                <a:latin typeface="Courier New"/>
              </a:rPr>
              <a:t> is deprecated and will be removed in a future release. Please use .at[] or .</a:t>
            </a:r>
            <a:r>
              <a:rPr sz="1800" dirty="0" err="1">
                <a:latin typeface="Courier New"/>
              </a:rPr>
              <a:t>iat</a:t>
            </a:r>
            <a:r>
              <a:rPr sz="1800" dirty="0">
                <a:latin typeface="Courier New"/>
              </a:rPr>
              <a:t>[] </a:t>
            </a:r>
            <a:r>
              <a:rPr sz="1800" dirty="0" err="1">
                <a:latin typeface="Courier New"/>
              </a:rPr>
              <a:t>accessors</a:t>
            </a:r>
            <a:r>
              <a:rPr sz="1800" dirty="0">
                <a:latin typeface="Courier New"/>
              </a:rPr>
              <a:t> instead</a:t>
            </a:r>
          </a:p>
        </p:txBody>
      </p:sp>
    </p:spTree>
    <p:extLst>
      <p:ext uri="{BB962C8B-B14F-4D97-AF65-F5344CB8AC3E}">
        <p14:creationId xmlns:p14="http://schemas.microsoft.com/office/powerpoint/2010/main" val="2857973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- 39</a:t>
            </a:r>
          </a:p>
        </p:txBody>
      </p:sp>
      <p:sp>
        <p:nvSpPr>
          <p:cNvPr id="3" name="Content Placeholder 2"/>
          <p:cNvSpPr>
            <a:spLocks noGrp="1"/>
          </p:cNvSpPr>
          <p:nvPr>
            <p:ph idx="1"/>
          </p:nvPr>
        </p:nvSpPr>
        <p:spPr/>
        <p:txBody>
          <a:bodyPr>
            <a:normAutofit fontScale="85000" lnSpcReduction="10000"/>
          </a:bodyPr>
          <a:lstStyle/>
          <a:p>
            <a:r>
              <a:rPr dirty="0"/>
              <a:t>Rename the column Type as </a:t>
            </a:r>
            <a:r>
              <a:rPr dirty="0" err="1"/>
              <a:t>CarType</a:t>
            </a:r>
            <a:r>
              <a:rPr dirty="0"/>
              <a:t> in </a:t>
            </a:r>
            <a:r>
              <a:rPr dirty="0" err="1"/>
              <a:t>df</a:t>
            </a:r>
            <a:r>
              <a:rPr dirty="0"/>
              <a:t> and replace the ‘.’ in column names with ‘_’</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'https://raw.githubusercontent.com/selva86/datasets/master/Cars93_miss.csv'</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i="1" dirty="0">
                <a:solidFill>
                  <a:srgbClr val="60A0B0"/>
                </a:solidFill>
                <a:latin typeface="Courier New"/>
              </a:rPr>
              <a:t># Step 1:</a:t>
            </a:r>
            <a:r>
              <a:rPr dirty="0"/>
              <a:t/>
            </a:r>
            <a:br>
              <a:rPr dirty="0"/>
            </a:br>
            <a:r>
              <a:rPr sz="1800" dirty="0" err="1">
                <a:latin typeface="Courier New"/>
              </a:rPr>
              <a:t>df</a:t>
            </a:r>
            <a:r>
              <a:rPr sz="1800" dirty="0">
                <a:solidFill>
                  <a:srgbClr val="666666"/>
                </a:solidFill>
                <a:latin typeface="Courier New"/>
              </a:rPr>
              <a:t>=</a:t>
            </a:r>
            <a:r>
              <a:rPr sz="1800" dirty="0" err="1">
                <a:latin typeface="Courier New"/>
              </a:rPr>
              <a:t>df.rename</a:t>
            </a:r>
            <a:r>
              <a:rPr sz="1800" dirty="0">
                <a:latin typeface="Courier New"/>
              </a:rPr>
              <a:t>(columns </a:t>
            </a:r>
            <a:r>
              <a:rPr sz="1800" dirty="0">
                <a:solidFill>
                  <a:srgbClr val="666666"/>
                </a:solidFill>
                <a:latin typeface="Courier New"/>
              </a:rPr>
              <a:t>=</a:t>
            </a:r>
            <a:r>
              <a:rPr sz="1800" dirty="0">
                <a:latin typeface="Courier New"/>
              </a:rPr>
              <a:t> {</a:t>
            </a:r>
            <a:r>
              <a:rPr sz="1800" dirty="0">
                <a:solidFill>
                  <a:srgbClr val="4070A0"/>
                </a:solidFill>
                <a:latin typeface="Courier New"/>
              </a:rPr>
              <a:t>'Type'</a:t>
            </a:r>
            <a:r>
              <a:rPr sz="1800" dirty="0">
                <a:latin typeface="Courier New"/>
              </a:rPr>
              <a:t>:</a:t>
            </a:r>
            <a:r>
              <a:rPr sz="1800" dirty="0">
                <a:solidFill>
                  <a:srgbClr val="4070A0"/>
                </a:solidFill>
                <a:latin typeface="Courier New"/>
              </a:rPr>
              <a:t>'</a:t>
            </a:r>
            <a:r>
              <a:rPr sz="1800" dirty="0" err="1">
                <a:solidFill>
                  <a:srgbClr val="4070A0"/>
                </a:solidFill>
                <a:latin typeface="Courier New"/>
              </a:rPr>
              <a:t>CarType</a:t>
            </a:r>
            <a:r>
              <a:rPr sz="1800" dirty="0">
                <a:solidFill>
                  <a:srgbClr val="4070A0"/>
                </a:solidFill>
                <a:latin typeface="Courier New"/>
              </a:rPr>
              <a:t>'</a:t>
            </a:r>
            <a:r>
              <a:rPr sz="1800" dirty="0">
                <a:latin typeface="Courier New"/>
              </a:rPr>
              <a:t>})</a:t>
            </a:r>
            <a:r>
              <a:rPr dirty="0"/>
              <a:t/>
            </a:r>
            <a:br>
              <a:rPr dirty="0"/>
            </a:br>
            <a:r>
              <a:rPr sz="1800" i="1" dirty="0">
                <a:solidFill>
                  <a:srgbClr val="60A0B0"/>
                </a:solidFill>
                <a:latin typeface="Courier New"/>
              </a:rPr>
              <a:t># or</a:t>
            </a:r>
            <a:r>
              <a:rPr dirty="0"/>
              <a:t/>
            </a:r>
            <a:br>
              <a:rPr dirty="0"/>
            </a:br>
            <a:r>
              <a:rPr sz="1800" dirty="0" err="1">
                <a:latin typeface="Courier New"/>
              </a:rPr>
              <a:t>df.columns.values</a:t>
            </a:r>
            <a:r>
              <a:rPr sz="1800" dirty="0">
                <a:latin typeface="Courier New"/>
              </a:rPr>
              <a:t>[</a:t>
            </a:r>
            <a:r>
              <a:rPr sz="1800" dirty="0">
                <a:solidFill>
                  <a:srgbClr val="40A070"/>
                </a:solidFill>
                <a:latin typeface="Courier New"/>
              </a:rPr>
              <a:t>2</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CarType</a:t>
            </a:r>
            <a:r>
              <a:rPr sz="1800" dirty="0">
                <a:solidFill>
                  <a:srgbClr val="4070A0"/>
                </a:solidFill>
                <a:latin typeface="Courier New"/>
              </a:rPr>
              <a:t>"</a:t>
            </a:r>
            <a:r>
              <a:rPr dirty="0"/>
              <a:t/>
            </a:r>
            <a:br>
              <a:rPr dirty="0"/>
            </a:br>
            <a:r>
              <a:rPr sz="1800" i="1" dirty="0">
                <a:solidFill>
                  <a:srgbClr val="60A0B0"/>
                </a:solidFill>
                <a:latin typeface="Courier New"/>
              </a:rPr>
              <a:t># Step 2:</a:t>
            </a:r>
            <a:r>
              <a:rPr dirty="0"/>
              <a:t/>
            </a:r>
            <a:br>
              <a:rPr dirty="0"/>
            </a:br>
            <a:r>
              <a:rPr sz="1800" dirty="0" err="1">
                <a:latin typeface="Courier New"/>
              </a:rPr>
              <a:t>df.columns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df.columns.map</a:t>
            </a:r>
            <a:r>
              <a:rPr sz="1800" dirty="0">
                <a:latin typeface="Courier New"/>
              </a:rPr>
              <a:t>(</a:t>
            </a:r>
            <a:r>
              <a:rPr sz="1800" b="1" dirty="0">
                <a:solidFill>
                  <a:srgbClr val="007020"/>
                </a:solidFill>
                <a:latin typeface="Courier New"/>
              </a:rPr>
              <a:t>lambda</a:t>
            </a:r>
            <a:r>
              <a:rPr sz="1800" dirty="0">
                <a:latin typeface="Courier New"/>
              </a:rPr>
              <a:t> x: </a:t>
            </a:r>
            <a:r>
              <a:rPr sz="1800" dirty="0" err="1">
                <a:latin typeface="Courier New"/>
              </a:rPr>
              <a:t>x.replace</a:t>
            </a:r>
            <a:r>
              <a:rPr sz="1800" dirty="0">
                <a:latin typeface="Courier New"/>
              </a:rPr>
              <a:t>(</a:t>
            </a:r>
            <a:r>
              <a:rPr sz="1800" dirty="0">
                <a:solidFill>
                  <a:srgbClr val="4070A0"/>
                </a:solidFill>
                <a:latin typeface="Courier New"/>
              </a:rPr>
              <a:t>'.'</a:t>
            </a:r>
            <a:r>
              <a:rPr sz="1800" dirty="0">
                <a:latin typeface="Courier New"/>
              </a:rPr>
              <a:t>, </a:t>
            </a:r>
            <a:r>
              <a:rPr sz="1800" dirty="0">
                <a:solidFill>
                  <a:srgbClr val="4070A0"/>
                </a:solidFill>
                <a:latin typeface="Courier New"/>
              </a:rPr>
              <a:t>'_'</a:t>
            </a:r>
            <a:r>
              <a:rPr sz="1800" dirty="0">
                <a:latin typeface="Courier New"/>
              </a:rPr>
              <a:t>))</a:t>
            </a:r>
            <a:r>
              <a:rPr dirty="0"/>
              <a:t/>
            </a:r>
            <a:br>
              <a:rPr dirty="0"/>
            </a:br>
            <a:r>
              <a:rPr sz="1800" dirty="0">
                <a:latin typeface="Courier New"/>
              </a:rPr>
              <a:t>print(</a:t>
            </a:r>
            <a:r>
              <a:rPr sz="1800" dirty="0" err="1">
                <a:latin typeface="Courier New"/>
              </a:rPr>
              <a:t>df.columns</a:t>
            </a:r>
            <a:r>
              <a:rPr sz="1800" dirty="0">
                <a:latin typeface="Courier New"/>
              </a:rPr>
              <a:t>)</a:t>
            </a:r>
          </a:p>
          <a:p>
            <a:pPr marL="1270000" indent="0">
              <a:buNone/>
            </a:pPr>
            <a:r>
              <a:rPr sz="1800" dirty="0">
                <a:latin typeface="Courier New"/>
              </a:rPr>
              <a:t>## Index(['Manufacturer', 'Model', '</a:t>
            </a:r>
            <a:r>
              <a:rPr sz="1800" dirty="0" err="1">
                <a:latin typeface="Courier New"/>
              </a:rPr>
              <a:t>CarType</a:t>
            </a:r>
            <a:r>
              <a:rPr sz="1800" dirty="0">
                <a:latin typeface="Courier New"/>
              </a:rPr>
              <a:t>', '</a:t>
            </a:r>
            <a:r>
              <a:rPr sz="1800" dirty="0" err="1">
                <a:latin typeface="Courier New"/>
              </a:rPr>
              <a:t>Min_Price</a:t>
            </a:r>
            <a:r>
              <a:rPr sz="1800" dirty="0">
                <a:latin typeface="Courier New"/>
              </a:rPr>
              <a:t>', 'Price', '</a:t>
            </a:r>
            <a:r>
              <a:rPr sz="1800" dirty="0" err="1">
                <a:latin typeface="Courier New"/>
              </a:rPr>
              <a:t>Max_Price</a:t>
            </a:r>
            <a:r>
              <a:rPr sz="1800" dirty="0">
                <a:latin typeface="Courier New"/>
              </a:rPr>
              <a:t>',
##        '</a:t>
            </a:r>
            <a:r>
              <a:rPr sz="1800" dirty="0" err="1">
                <a:latin typeface="Courier New"/>
              </a:rPr>
              <a:t>MPG_city</a:t>
            </a:r>
            <a:r>
              <a:rPr sz="1800" dirty="0">
                <a:latin typeface="Courier New"/>
              </a:rPr>
              <a:t>', '</a:t>
            </a:r>
            <a:r>
              <a:rPr sz="1800" dirty="0" err="1">
                <a:latin typeface="Courier New"/>
              </a:rPr>
              <a:t>MPG_highway</a:t>
            </a:r>
            <a:r>
              <a:rPr sz="1800" dirty="0">
                <a:latin typeface="Courier New"/>
              </a:rPr>
              <a:t>', '</a:t>
            </a:r>
            <a:r>
              <a:rPr sz="1800" dirty="0" err="1">
                <a:latin typeface="Courier New"/>
              </a:rPr>
              <a:t>AirBags</a:t>
            </a:r>
            <a:r>
              <a:rPr sz="1800" dirty="0">
                <a:latin typeface="Courier New"/>
              </a:rPr>
              <a:t>', '</a:t>
            </a:r>
            <a:r>
              <a:rPr sz="1800" dirty="0" err="1">
                <a:latin typeface="Courier New"/>
              </a:rPr>
              <a:t>DriveTrain</a:t>
            </a:r>
            <a:r>
              <a:rPr sz="1800" dirty="0">
                <a:latin typeface="Courier New"/>
              </a:rPr>
              <a:t>', 'Cylinders',
##        '</a:t>
            </a:r>
            <a:r>
              <a:rPr sz="1800" dirty="0" err="1">
                <a:latin typeface="Courier New"/>
              </a:rPr>
              <a:t>EngineSize</a:t>
            </a:r>
            <a:r>
              <a:rPr sz="1800" dirty="0">
                <a:latin typeface="Courier New"/>
              </a:rPr>
              <a:t>', 'Horsepower', 'RPM', '</a:t>
            </a:r>
            <a:r>
              <a:rPr sz="1800" dirty="0" err="1">
                <a:latin typeface="Courier New"/>
              </a:rPr>
              <a:t>Rev_per_mile</a:t>
            </a:r>
            <a:r>
              <a:rPr sz="1800" dirty="0">
                <a:latin typeface="Courier New"/>
              </a:rPr>
              <a:t>', '</a:t>
            </a:r>
            <a:r>
              <a:rPr sz="1800" dirty="0" err="1">
                <a:latin typeface="Courier New"/>
              </a:rPr>
              <a:t>Man_trans_avail</a:t>
            </a:r>
            <a:r>
              <a:rPr sz="1800" dirty="0">
                <a:latin typeface="Courier New"/>
              </a:rPr>
              <a:t>',
##        '</a:t>
            </a:r>
            <a:r>
              <a:rPr sz="1800" dirty="0" err="1">
                <a:latin typeface="Courier New"/>
              </a:rPr>
              <a:t>Fuel_tank_capacity</a:t>
            </a:r>
            <a:r>
              <a:rPr sz="1800" dirty="0">
                <a:latin typeface="Courier New"/>
              </a:rPr>
              <a:t>', 'Passengers', 'Length', 'Wheelbase', 'Width',
##        '</a:t>
            </a:r>
            <a:r>
              <a:rPr sz="1800" dirty="0" err="1">
                <a:latin typeface="Courier New"/>
              </a:rPr>
              <a:t>Turn_circle</a:t>
            </a:r>
            <a:r>
              <a:rPr sz="1800" dirty="0">
                <a:latin typeface="Courier New"/>
              </a:rPr>
              <a:t>', '</a:t>
            </a:r>
            <a:r>
              <a:rPr sz="1800" dirty="0" err="1">
                <a:latin typeface="Courier New"/>
              </a:rPr>
              <a:t>Rear_seat_room</a:t>
            </a:r>
            <a:r>
              <a:rPr sz="1800" dirty="0">
                <a:latin typeface="Courier New"/>
              </a:rPr>
              <a:t>', '</a:t>
            </a:r>
            <a:r>
              <a:rPr sz="1800" dirty="0" err="1">
                <a:latin typeface="Courier New"/>
              </a:rPr>
              <a:t>Luggage_room</a:t>
            </a:r>
            <a:r>
              <a:rPr sz="1800" dirty="0">
                <a:latin typeface="Courier New"/>
              </a:rPr>
              <a:t>', 'Weight', 'Origin',
##        'Make'],
##       </a:t>
            </a:r>
            <a:r>
              <a:rPr sz="1800" dirty="0" err="1">
                <a:latin typeface="Courier New"/>
              </a:rPr>
              <a:t>dtype</a:t>
            </a:r>
            <a:r>
              <a:rPr sz="1800" dirty="0">
                <a:latin typeface="Courier New"/>
              </a:rPr>
              <a:t>='object')</a:t>
            </a:r>
          </a:p>
        </p:txBody>
      </p:sp>
    </p:spTree>
    <p:extLst>
      <p:ext uri="{BB962C8B-B14F-4D97-AF65-F5344CB8AC3E}">
        <p14:creationId xmlns:p14="http://schemas.microsoft.com/office/powerpoint/2010/main" val="4193651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- 40</a:t>
            </a:r>
          </a:p>
        </p:txBody>
      </p:sp>
      <p:sp>
        <p:nvSpPr>
          <p:cNvPr id="3" name="Content Placeholder 2"/>
          <p:cNvSpPr>
            <a:spLocks noGrp="1"/>
          </p:cNvSpPr>
          <p:nvPr>
            <p:ph idx="1"/>
          </p:nvPr>
        </p:nvSpPr>
        <p:spPr/>
        <p:txBody>
          <a:bodyPr/>
          <a:lstStyle/>
          <a:p>
            <a:r>
              <a:rPr dirty="0"/>
              <a:t>Check if </a:t>
            </a:r>
            <a:r>
              <a:rPr dirty="0" err="1"/>
              <a:t>df</a:t>
            </a:r>
            <a:r>
              <a:rPr dirty="0"/>
              <a:t> has any missing values.</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'https://raw.githubusercontent.com/selva86/datasets/master/Cars93_miss.csv'</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df.isnull</a:t>
            </a:r>
            <a:r>
              <a:rPr sz="1800" dirty="0">
                <a:latin typeface="Courier New"/>
              </a:rPr>
              <a:t>().</a:t>
            </a:r>
            <a:r>
              <a:rPr sz="1800" dirty="0" err="1">
                <a:latin typeface="Courier New"/>
              </a:rPr>
              <a:t>values.any</a:t>
            </a:r>
            <a:r>
              <a:rPr sz="1800" dirty="0">
                <a:latin typeface="Courier New"/>
              </a:rPr>
              <a:t>()</a:t>
            </a:r>
          </a:p>
        </p:txBody>
      </p:sp>
    </p:spTree>
    <p:extLst>
      <p:ext uri="{BB962C8B-B14F-4D97-AF65-F5344CB8AC3E}">
        <p14:creationId xmlns:p14="http://schemas.microsoft.com/office/powerpoint/2010/main" val="2614016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- 41</a:t>
            </a:r>
          </a:p>
        </p:txBody>
      </p:sp>
      <p:sp>
        <p:nvSpPr>
          <p:cNvPr id="3" name="Content Placeholder 2"/>
          <p:cNvSpPr>
            <a:spLocks noGrp="1"/>
          </p:cNvSpPr>
          <p:nvPr>
            <p:ph idx="1"/>
          </p:nvPr>
        </p:nvSpPr>
        <p:spPr/>
        <p:txBody>
          <a:bodyPr/>
          <a:lstStyle/>
          <a:p>
            <a:r>
              <a:rPr dirty="0"/>
              <a:t>Count the number of missing values in each column of </a:t>
            </a:r>
            <a:r>
              <a:rPr dirty="0" err="1"/>
              <a:t>df</a:t>
            </a:r>
            <a:r>
              <a:rPr dirty="0"/>
              <a:t> . Which column has the maximum number of missing</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'https://raw.githubusercontent.com/selva86/datasets/master/Cars93_miss.csv'</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n_missings_each_col</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df.apply</a:t>
            </a:r>
            <a:r>
              <a:rPr sz="1800" dirty="0">
                <a:latin typeface="Courier New"/>
              </a:rPr>
              <a:t>(</a:t>
            </a:r>
            <a:r>
              <a:rPr sz="1800" b="1" dirty="0">
                <a:solidFill>
                  <a:srgbClr val="007020"/>
                </a:solidFill>
                <a:latin typeface="Courier New"/>
              </a:rPr>
              <a:t>lambda</a:t>
            </a:r>
            <a:r>
              <a:rPr sz="1800" dirty="0">
                <a:latin typeface="Courier New"/>
              </a:rPr>
              <a:t> x: </a:t>
            </a:r>
            <a:r>
              <a:rPr sz="1800" dirty="0" err="1">
                <a:latin typeface="Courier New"/>
              </a:rPr>
              <a:t>x.isnull</a:t>
            </a:r>
            <a:r>
              <a:rPr sz="1800" dirty="0">
                <a:latin typeface="Courier New"/>
              </a:rPr>
              <a:t>().sum())</a:t>
            </a:r>
            <a:r>
              <a:rPr dirty="0"/>
              <a:t/>
            </a:r>
            <a:br>
              <a:rPr dirty="0"/>
            </a:br>
            <a:r>
              <a:rPr sz="1800" dirty="0" err="1">
                <a:latin typeface="Courier New"/>
              </a:rPr>
              <a:t>n_missings_each_col.argmax</a:t>
            </a:r>
            <a:r>
              <a:rPr sz="1800" dirty="0">
                <a:latin typeface="Courier New"/>
              </a:rPr>
              <a:t>()</a:t>
            </a:r>
          </a:p>
          <a:p>
            <a:pPr marL="1270000" indent="0">
              <a:buNone/>
            </a:pPr>
            <a:r>
              <a:rPr sz="1800" dirty="0">
                <a:latin typeface="Courier New"/>
              </a:rPr>
              <a:t>## C:\PROGRA~3\ANACON~1\python.exe:1: </a:t>
            </a:r>
            <a:r>
              <a:rPr sz="1800" dirty="0" err="1">
                <a:latin typeface="Courier New"/>
              </a:rPr>
              <a:t>FutureWarning</a:t>
            </a:r>
            <a:r>
              <a:rPr sz="1800" dirty="0">
                <a:latin typeface="Courier New"/>
              </a:rPr>
              <a:t>: '</a:t>
            </a:r>
            <a:r>
              <a:rPr sz="1800" dirty="0" err="1">
                <a:latin typeface="Courier New"/>
              </a:rPr>
              <a:t>argmax</a:t>
            </a:r>
            <a:r>
              <a:rPr sz="1800" dirty="0">
                <a:latin typeface="Courier New"/>
              </a:rPr>
              <a:t>' is deprecated. Use '</a:t>
            </a:r>
            <a:r>
              <a:rPr sz="1800" dirty="0" err="1">
                <a:latin typeface="Courier New"/>
              </a:rPr>
              <a:t>idxmax</a:t>
            </a:r>
            <a:r>
              <a:rPr sz="1800" dirty="0">
                <a:latin typeface="Courier New"/>
              </a:rPr>
              <a:t>' instead. The behavior of '</a:t>
            </a:r>
            <a:r>
              <a:rPr sz="1800" dirty="0" err="1">
                <a:latin typeface="Courier New"/>
              </a:rPr>
              <a:t>argmax</a:t>
            </a:r>
            <a:r>
              <a:rPr sz="1800" dirty="0">
                <a:latin typeface="Courier New"/>
              </a:rPr>
              <a:t>' will be corrected to return the positional maximum in the future. Use '</a:t>
            </a:r>
            <a:r>
              <a:rPr sz="1800" dirty="0" err="1">
                <a:latin typeface="Courier New"/>
              </a:rPr>
              <a:t>series.values.argmax</a:t>
            </a:r>
            <a:r>
              <a:rPr sz="1800" dirty="0">
                <a:latin typeface="Courier New"/>
              </a:rPr>
              <a:t>' to get the position of the maximum now.</a:t>
            </a:r>
          </a:p>
        </p:txBody>
      </p:sp>
    </p:spTree>
    <p:extLst>
      <p:ext uri="{BB962C8B-B14F-4D97-AF65-F5344CB8AC3E}">
        <p14:creationId xmlns:p14="http://schemas.microsoft.com/office/powerpoint/2010/main" val="3796881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- 42</a:t>
            </a:r>
          </a:p>
        </p:txBody>
      </p:sp>
      <p:sp>
        <p:nvSpPr>
          <p:cNvPr id="3" name="Content Placeholder 2"/>
          <p:cNvSpPr>
            <a:spLocks noGrp="1"/>
          </p:cNvSpPr>
          <p:nvPr>
            <p:ph idx="1"/>
          </p:nvPr>
        </p:nvSpPr>
        <p:spPr/>
        <p:txBody>
          <a:bodyPr>
            <a:normAutofit/>
          </a:bodyPr>
          <a:lstStyle/>
          <a:p>
            <a:r>
              <a:rPr dirty="0"/>
              <a:t>Replace missing values in </a:t>
            </a:r>
            <a:r>
              <a:rPr dirty="0" err="1"/>
              <a:t>Min.Price</a:t>
            </a:r>
            <a:r>
              <a:rPr dirty="0"/>
              <a:t> and </a:t>
            </a:r>
            <a:r>
              <a:rPr dirty="0" err="1"/>
              <a:t>Max.Price</a:t>
            </a:r>
            <a:r>
              <a:rPr dirty="0"/>
              <a:t> columns with their respective mean.</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'https://raw.githubusercontent.com/selva86/datasets/master/Cars93_miss.csv'</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df_out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a:t>
            </a:r>
            <a:r>
              <a:rPr sz="1800" dirty="0">
                <a:latin typeface="Courier New"/>
              </a:rPr>
              <a:t>[[</a:t>
            </a:r>
            <a:r>
              <a:rPr sz="1800" dirty="0">
                <a:solidFill>
                  <a:srgbClr val="4070A0"/>
                </a:solidFill>
                <a:latin typeface="Courier New"/>
              </a:rPr>
              <a:t>'</a:t>
            </a:r>
            <a:r>
              <a:rPr sz="1800" dirty="0" err="1">
                <a:solidFill>
                  <a:srgbClr val="4070A0"/>
                </a:solidFill>
                <a:latin typeface="Courier New"/>
              </a:rPr>
              <a:t>Min.Price</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Max.Price</a:t>
            </a:r>
            <a:r>
              <a:rPr sz="1800" dirty="0">
                <a:solidFill>
                  <a:srgbClr val="4070A0"/>
                </a:solidFill>
                <a:latin typeface="Courier New"/>
              </a:rPr>
              <a: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a:t>
            </a:r>
            <a:r>
              <a:rPr sz="1800" dirty="0">
                <a:latin typeface="Courier New"/>
              </a:rPr>
              <a:t>[[</a:t>
            </a:r>
            <a:r>
              <a:rPr sz="1800" dirty="0">
                <a:solidFill>
                  <a:srgbClr val="4070A0"/>
                </a:solidFill>
                <a:latin typeface="Courier New"/>
              </a:rPr>
              <a:t>'</a:t>
            </a:r>
            <a:r>
              <a:rPr sz="1800" dirty="0" err="1">
                <a:solidFill>
                  <a:srgbClr val="4070A0"/>
                </a:solidFill>
                <a:latin typeface="Courier New"/>
              </a:rPr>
              <a:t>Min.Price</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Max.Price</a:t>
            </a:r>
            <a:r>
              <a:rPr sz="1800" dirty="0">
                <a:solidFill>
                  <a:srgbClr val="4070A0"/>
                </a:solidFill>
                <a:latin typeface="Courier New"/>
              </a:rPr>
              <a:t>'</a:t>
            </a:r>
            <a:r>
              <a:rPr sz="1800" dirty="0">
                <a:latin typeface="Courier New"/>
              </a:rPr>
              <a:t>]].apply(</a:t>
            </a:r>
            <a:r>
              <a:rPr sz="1800" b="1" dirty="0">
                <a:solidFill>
                  <a:srgbClr val="007020"/>
                </a:solidFill>
                <a:latin typeface="Courier New"/>
              </a:rPr>
              <a:t>lambda</a:t>
            </a:r>
            <a:r>
              <a:rPr sz="1800" dirty="0">
                <a:latin typeface="Courier New"/>
              </a:rPr>
              <a:t> x: </a:t>
            </a:r>
            <a:r>
              <a:rPr sz="1800" dirty="0" err="1">
                <a:latin typeface="Courier New"/>
              </a:rPr>
              <a:t>x.fillna</a:t>
            </a:r>
            <a:r>
              <a:rPr sz="1800" dirty="0">
                <a:latin typeface="Courier New"/>
              </a:rPr>
              <a:t>(</a:t>
            </a:r>
            <a:r>
              <a:rPr sz="1800" dirty="0" err="1">
                <a:latin typeface="Courier New"/>
              </a:rPr>
              <a:t>x.mean</a:t>
            </a:r>
            <a:r>
              <a:rPr sz="1800" dirty="0">
                <a:latin typeface="Courier New"/>
              </a:rPr>
              <a:t>()))</a:t>
            </a:r>
            <a:r>
              <a:rPr dirty="0"/>
              <a:t/>
            </a:r>
            <a:br>
              <a:rPr dirty="0"/>
            </a:br>
            <a:r>
              <a:rPr sz="1800" dirty="0">
                <a:latin typeface="Courier New"/>
              </a:rPr>
              <a:t>print(</a:t>
            </a:r>
            <a:r>
              <a:rPr sz="1800" dirty="0" err="1">
                <a:latin typeface="Courier New"/>
              </a:rPr>
              <a:t>df_out.head</a:t>
            </a:r>
            <a:r>
              <a:rPr sz="1800" dirty="0">
                <a:latin typeface="Courier New"/>
              </a:rPr>
              <a:t>())</a:t>
            </a:r>
          </a:p>
          <a:p>
            <a:pPr marL="1270000" indent="0">
              <a:buNone/>
            </a:pPr>
            <a:r>
              <a:rPr sz="1800" dirty="0">
                <a:latin typeface="Courier New"/>
              </a:rPr>
              <a:t>##    </a:t>
            </a:r>
            <a:r>
              <a:rPr sz="1800" dirty="0" err="1">
                <a:latin typeface="Courier New"/>
              </a:rPr>
              <a:t>Min.Price</a:t>
            </a:r>
            <a:r>
              <a:rPr sz="1800" dirty="0">
                <a:latin typeface="Courier New"/>
              </a:rPr>
              <a:t>  </a:t>
            </a:r>
            <a:r>
              <a:rPr sz="1800" dirty="0" err="1">
                <a:latin typeface="Courier New"/>
              </a:rPr>
              <a:t>Max.Price</a:t>
            </a:r>
            <a:r>
              <a:rPr sz="1800" dirty="0">
                <a:latin typeface="Courier New"/>
              </a:rPr>
              <a:t>
## 0  12.900000  18.800000
## 1  29.200000  38.700000
## 2  25.900000  32.300000
## 3  17.118605  44.600000
## 4  17.118605  21.459091</a:t>
            </a:r>
          </a:p>
        </p:txBody>
      </p:sp>
    </p:spTree>
    <p:extLst>
      <p:ext uri="{BB962C8B-B14F-4D97-AF65-F5344CB8AC3E}">
        <p14:creationId xmlns:p14="http://schemas.microsoft.com/office/powerpoint/2010/main" val="210223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Um primeiro programa</a:t>
            </a:r>
            <a:endParaRPr lang="pt-BR" dirty="0"/>
          </a:p>
        </p:txBody>
      </p:sp>
      <p:sp>
        <p:nvSpPr>
          <p:cNvPr id="6" name="Espaço Reservado para Conteúdo 5"/>
          <p:cNvSpPr>
            <a:spLocks noGrp="1"/>
          </p:cNvSpPr>
          <p:nvPr>
            <p:ph idx="1"/>
          </p:nvPr>
        </p:nvSpPr>
        <p:spPr/>
        <p:txBody>
          <a:bodyPr>
            <a:normAutofit/>
          </a:bodyPr>
          <a:lstStyle/>
          <a:p>
            <a:pPr lvl="1"/>
            <a:r>
              <a:rPr lang="en-US" dirty="0"/>
              <a:t>#This program says hello and asks for my name</a:t>
            </a:r>
          </a:p>
          <a:p>
            <a:pPr lvl="1"/>
            <a:r>
              <a:rPr lang="en-US" dirty="0"/>
              <a:t>print('Hello world')</a:t>
            </a:r>
          </a:p>
          <a:p>
            <a:pPr lvl="1"/>
            <a:r>
              <a:rPr lang="en-US" dirty="0"/>
              <a:t>print('What is your name') #ask for </a:t>
            </a:r>
            <a:r>
              <a:rPr lang="en-US" dirty="0" smtClean="0"/>
              <a:t>name</a:t>
            </a:r>
            <a:endParaRPr lang="en-US" dirty="0"/>
          </a:p>
          <a:p>
            <a:pPr lvl="1"/>
            <a:r>
              <a:rPr lang="en-US" dirty="0"/>
              <a:t>#</a:t>
            </a:r>
            <a:r>
              <a:rPr lang="en-US" dirty="0" err="1"/>
              <a:t>myName</a:t>
            </a:r>
            <a:r>
              <a:rPr lang="en-US" dirty="0"/>
              <a:t> = input()</a:t>
            </a:r>
          </a:p>
          <a:p>
            <a:pPr lvl="1"/>
            <a:r>
              <a:rPr lang="en-US" dirty="0" err="1"/>
              <a:t>myName</a:t>
            </a:r>
            <a:r>
              <a:rPr lang="en-US" dirty="0"/>
              <a:t> = "Gustavo"</a:t>
            </a:r>
          </a:p>
          <a:p>
            <a:pPr lvl="1"/>
            <a:r>
              <a:rPr lang="en-US" dirty="0"/>
              <a:t>print('It is good to meet you, ' + </a:t>
            </a:r>
            <a:r>
              <a:rPr lang="en-US" dirty="0" err="1"/>
              <a:t>myName</a:t>
            </a:r>
            <a:r>
              <a:rPr lang="en-US" dirty="0"/>
              <a:t> )</a:t>
            </a:r>
          </a:p>
          <a:p>
            <a:pPr lvl="1"/>
            <a:r>
              <a:rPr lang="en-US" dirty="0"/>
              <a:t>print('The length of your name is: ')</a:t>
            </a:r>
          </a:p>
          <a:p>
            <a:pPr lvl="1"/>
            <a:r>
              <a:rPr lang="en-US" dirty="0"/>
              <a:t>print(</a:t>
            </a:r>
            <a:r>
              <a:rPr lang="en-US" dirty="0" err="1"/>
              <a:t>len</a:t>
            </a:r>
            <a:r>
              <a:rPr lang="en-US" dirty="0"/>
              <a:t>(</a:t>
            </a:r>
            <a:r>
              <a:rPr lang="en-US" dirty="0" err="1"/>
              <a:t>myName</a:t>
            </a:r>
            <a:r>
              <a:rPr lang="en-US" dirty="0"/>
              <a:t>))</a:t>
            </a:r>
          </a:p>
          <a:p>
            <a:pPr lvl="1"/>
            <a:r>
              <a:rPr lang="en-US" dirty="0"/>
              <a:t>print('What is your age?') #ask for their age</a:t>
            </a:r>
          </a:p>
          <a:p>
            <a:pPr lvl="1"/>
            <a:r>
              <a:rPr lang="en-US" dirty="0"/>
              <a:t>#</a:t>
            </a:r>
            <a:r>
              <a:rPr lang="en-US" dirty="0" err="1"/>
              <a:t>myAge</a:t>
            </a:r>
            <a:r>
              <a:rPr lang="en-US" dirty="0"/>
              <a:t> = input()</a:t>
            </a:r>
          </a:p>
          <a:p>
            <a:pPr lvl="1"/>
            <a:r>
              <a:rPr lang="en-US" dirty="0" err="1"/>
              <a:t>myAge</a:t>
            </a:r>
            <a:r>
              <a:rPr lang="en-US" dirty="0"/>
              <a:t> = 48</a:t>
            </a:r>
          </a:p>
          <a:p>
            <a:pPr lvl="1"/>
            <a:r>
              <a:rPr lang="en-US" dirty="0"/>
              <a:t>print('You will be ' + </a:t>
            </a:r>
            <a:r>
              <a:rPr lang="en-US" dirty="0" err="1"/>
              <a:t>str</a:t>
            </a:r>
            <a:r>
              <a:rPr lang="en-US" dirty="0"/>
              <a:t>(</a:t>
            </a:r>
            <a:r>
              <a:rPr lang="en-US" dirty="0" err="1"/>
              <a:t>int</a:t>
            </a:r>
            <a:r>
              <a:rPr lang="en-US" dirty="0"/>
              <a:t>(</a:t>
            </a:r>
            <a:r>
              <a:rPr lang="en-US" dirty="0" err="1"/>
              <a:t>myAge</a:t>
            </a:r>
            <a:r>
              <a:rPr lang="en-US" dirty="0"/>
              <a:t>) + 1) + ' in a year.')</a:t>
            </a:r>
            <a:endParaRPr lang="pt-BR" dirty="0"/>
          </a:p>
        </p:txBody>
      </p:sp>
    </p:spTree>
    <p:extLst>
      <p:ext uri="{BB962C8B-B14F-4D97-AF65-F5344CB8AC3E}">
        <p14:creationId xmlns:p14="http://schemas.microsoft.com/office/powerpoint/2010/main" val="1001791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- 43</a:t>
            </a:r>
          </a:p>
        </p:txBody>
      </p:sp>
      <p:sp>
        <p:nvSpPr>
          <p:cNvPr id="3" name="Content Placeholder 2"/>
          <p:cNvSpPr>
            <a:spLocks noGrp="1"/>
          </p:cNvSpPr>
          <p:nvPr>
            <p:ph idx="1"/>
          </p:nvPr>
        </p:nvSpPr>
        <p:spPr/>
        <p:txBody>
          <a:bodyPr/>
          <a:lstStyle/>
          <a:p>
            <a:r>
              <a:rPr dirty="0"/>
              <a:t>In </a:t>
            </a:r>
            <a:r>
              <a:rPr dirty="0" err="1"/>
              <a:t>df</a:t>
            </a:r>
            <a:r>
              <a:rPr dirty="0"/>
              <a:t> , use apply method to replace the missing values in </a:t>
            </a:r>
            <a:r>
              <a:rPr dirty="0" err="1"/>
              <a:t>Min.Price</a:t>
            </a:r>
            <a:r>
              <a:rPr dirty="0"/>
              <a:t> with the column’s mean and those in </a:t>
            </a:r>
            <a:r>
              <a:rPr dirty="0" err="1"/>
              <a:t>Max.Price</a:t>
            </a:r>
            <a:r>
              <a:rPr dirty="0"/>
              <a:t> with the column’s median.</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'https://raw.githubusercontent.com/selva86/datasets/master/Cars93_miss.csv'</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d </a:t>
            </a:r>
            <a:r>
              <a:rPr sz="1800" dirty="0">
                <a:solidFill>
                  <a:srgbClr val="666666"/>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Min.Price</a:t>
            </a:r>
            <a:r>
              <a:rPr sz="1800" dirty="0">
                <a:solidFill>
                  <a:srgbClr val="4070A0"/>
                </a:solidFill>
                <a:latin typeface="Courier New"/>
              </a:rPr>
              <a:t>'</a:t>
            </a:r>
            <a:r>
              <a:rPr sz="1800" dirty="0">
                <a:latin typeface="Courier New"/>
              </a:rPr>
              <a:t>: </a:t>
            </a:r>
            <a:r>
              <a:rPr sz="1800" dirty="0" err="1">
                <a:latin typeface="Courier New"/>
              </a:rPr>
              <a:t>np.nanmean</a:t>
            </a:r>
            <a:r>
              <a:rPr sz="1800" dirty="0">
                <a:latin typeface="Courier New"/>
              </a:rPr>
              <a:t>, </a:t>
            </a:r>
            <a:r>
              <a:rPr sz="1800" dirty="0">
                <a:solidFill>
                  <a:srgbClr val="4070A0"/>
                </a:solidFill>
                <a:latin typeface="Courier New"/>
              </a:rPr>
              <a:t>'</a:t>
            </a:r>
            <a:r>
              <a:rPr sz="1800" dirty="0" err="1">
                <a:solidFill>
                  <a:srgbClr val="4070A0"/>
                </a:solidFill>
                <a:latin typeface="Courier New"/>
              </a:rPr>
              <a:t>Max.Price</a:t>
            </a:r>
            <a:r>
              <a:rPr sz="1800" dirty="0">
                <a:solidFill>
                  <a:srgbClr val="4070A0"/>
                </a:solidFill>
                <a:latin typeface="Courier New"/>
              </a:rPr>
              <a:t>'</a:t>
            </a:r>
            <a:r>
              <a:rPr sz="1800" dirty="0">
                <a:latin typeface="Courier New"/>
              </a:rPr>
              <a:t>: </a:t>
            </a:r>
            <a:r>
              <a:rPr sz="1800" dirty="0" err="1">
                <a:latin typeface="Courier New"/>
              </a:rPr>
              <a:t>np.nanmedian</a:t>
            </a:r>
            <a:r>
              <a:rPr sz="1800" dirty="0">
                <a:latin typeface="Courier New"/>
              </a:rPr>
              <a:t>}</a:t>
            </a:r>
            <a:r>
              <a:rPr dirty="0"/>
              <a:t/>
            </a:r>
            <a:br>
              <a:rPr dirty="0"/>
            </a:br>
            <a:r>
              <a:rPr sz="1800" dirty="0" err="1">
                <a:latin typeface="Courier New"/>
              </a:rPr>
              <a:t>df</a:t>
            </a:r>
            <a:r>
              <a:rPr sz="1800" dirty="0">
                <a:latin typeface="Courier New"/>
              </a:rPr>
              <a:t>[[</a:t>
            </a:r>
            <a:r>
              <a:rPr sz="1800" dirty="0">
                <a:solidFill>
                  <a:srgbClr val="4070A0"/>
                </a:solidFill>
                <a:latin typeface="Courier New"/>
              </a:rPr>
              <a:t>'</a:t>
            </a:r>
            <a:r>
              <a:rPr sz="1800" dirty="0" err="1">
                <a:solidFill>
                  <a:srgbClr val="4070A0"/>
                </a:solidFill>
                <a:latin typeface="Courier New"/>
              </a:rPr>
              <a:t>Min.Price</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Max.Price</a:t>
            </a:r>
            <a:r>
              <a:rPr sz="1800" dirty="0">
                <a:solidFill>
                  <a:srgbClr val="4070A0"/>
                </a:solidFill>
                <a:latin typeface="Courier New"/>
              </a:rPr>
              <a: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a:t>
            </a:r>
            <a:r>
              <a:rPr sz="1800" dirty="0">
                <a:latin typeface="Courier New"/>
              </a:rPr>
              <a:t>[[</a:t>
            </a:r>
            <a:r>
              <a:rPr sz="1800" dirty="0">
                <a:solidFill>
                  <a:srgbClr val="4070A0"/>
                </a:solidFill>
                <a:latin typeface="Courier New"/>
              </a:rPr>
              <a:t>'</a:t>
            </a:r>
            <a:r>
              <a:rPr sz="1800" dirty="0" err="1">
                <a:solidFill>
                  <a:srgbClr val="4070A0"/>
                </a:solidFill>
                <a:latin typeface="Courier New"/>
              </a:rPr>
              <a:t>Min.Price</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Max.Price</a:t>
            </a:r>
            <a:r>
              <a:rPr sz="1800" dirty="0">
                <a:solidFill>
                  <a:srgbClr val="4070A0"/>
                </a:solidFill>
                <a:latin typeface="Courier New"/>
              </a:rPr>
              <a:t>'</a:t>
            </a:r>
            <a:r>
              <a:rPr sz="1800" dirty="0">
                <a:latin typeface="Courier New"/>
              </a:rPr>
              <a:t>]].apply(</a:t>
            </a:r>
            <a:r>
              <a:rPr sz="1800" b="1" dirty="0">
                <a:solidFill>
                  <a:srgbClr val="007020"/>
                </a:solidFill>
                <a:latin typeface="Courier New"/>
              </a:rPr>
              <a:t>lambda</a:t>
            </a:r>
            <a:r>
              <a:rPr sz="1800" dirty="0">
                <a:latin typeface="Courier New"/>
              </a:rPr>
              <a:t> x, d: </a:t>
            </a:r>
            <a:r>
              <a:rPr sz="1800" dirty="0" err="1">
                <a:latin typeface="Courier New"/>
              </a:rPr>
              <a:t>x.fillna</a:t>
            </a:r>
            <a:r>
              <a:rPr sz="1800" dirty="0">
                <a:latin typeface="Courier New"/>
              </a:rPr>
              <a:t>(d[x.name](x)), </a:t>
            </a:r>
            <a:r>
              <a:rPr sz="1800" dirty="0" err="1">
                <a:latin typeface="Courier New"/>
              </a:rPr>
              <a:t>args</a:t>
            </a:r>
            <a:r>
              <a:rPr sz="1800" dirty="0">
                <a:solidFill>
                  <a:srgbClr val="666666"/>
                </a:solidFill>
                <a:latin typeface="Courier New"/>
              </a:rPr>
              <a:t>=</a:t>
            </a:r>
            <a:r>
              <a:rPr sz="1800" dirty="0">
                <a:latin typeface="Courier New"/>
              </a:rPr>
              <a:t>(d, ))</a:t>
            </a:r>
          </a:p>
        </p:txBody>
      </p:sp>
    </p:spTree>
    <p:extLst>
      <p:ext uri="{BB962C8B-B14F-4D97-AF65-F5344CB8AC3E}">
        <p14:creationId xmlns:p14="http://schemas.microsoft.com/office/powerpoint/2010/main" val="2534340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- 44</a:t>
            </a:r>
          </a:p>
        </p:txBody>
      </p:sp>
      <p:sp>
        <p:nvSpPr>
          <p:cNvPr id="3" name="Content Placeholder 2"/>
          <p:cNvSpPr>
            <a:spLocks noGrp="1"/>
          </p:cNvSpPr>
          <p:nvPr>
            <p:ph idx="1"/>
          </p:nvPr>
        </p:nvSpPr>
        <p:spPr/>
        <p:txBody>
          <a:bodyPr/>
          <a:lstStyle/>
          <a:p>
            <a:r>
              <a:rPr dirty="0"/>
              <a:t>Get the first column ( a ) in </a:t>
            </a:r>
            <a:r>
              <a:rPr dirty="0" err="1"/>
              <a:t>df</a:t>
            </a:r>
            <a:r>
              <a:rPr dirty="0"/>
              <a:t> as a </a:t>
            </a:r>
            <a:r>
              <a:rPr dirty="0" err="1"/>
              <a:t>dataframe</a:t>
            </a:r>
            <a:r>
              <a:rPr dirty="0"/>
              <a:t> (rather than as a Series).</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np.arange</a:t>
            </a:r>
            <a:r>
              <a:rPr sz="1800" dirty="0">
                <a:latin typeface="Courier New"/>
              </a:rPr>
              <a:t>(</a:t>
            </a:r>
            <a:r>
              <a:rPr sz="1800" dirty="0">
                <a:solidFill>
                  <a:srgbClr val="40A070"/>
                </a:solidFill>
                <a:latin typeface="Courier New"/>
              </a:rPr>
              <a:t>20</a:t>
            </a:r>
            <a:r>
              <a:rPr sz="1800" dirty="0">
                <a:latin typeface="Courier New"/>
              </a:rPr>
              <a:t>).reshape(</a:t>
            </a:r>
            <a:r>
              <a:rPr sz="1800" dirty="0">
                <a:solidFill>
                  <a:srgbClr val="666666"/>
                </a:solidFill>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5</a:t>
            </a:r>
            <a:r>
              <a:rPr sz="1800" dirty="0">
                <a:latin typeface="Courier New"/>
              </a:rPr>
              <a:t>), columns</a:t>
            </a:r>
            <a:r>
              <a:rPr sz="1800" dirty="0">
                <a:solidFill>
                  <a:srgbClr val="666666"/>
                </a:solidFill>
                <a:latin typeface="Courier New"/>
              </a:rPr>
              <a:t>=</a:t>
            </a:r>
            <a:r>
              <a:rPr sz="1800" dirty="0">
                <a:latin typeface="Courier New"/>
              </a:rPr>
              <a:t>list(</a:t>
            </a:r>
            <a:r>
              <a:rPr sz="1800" dirty="0">
                <a:solidFill>
                  <a:srgbClr val="4070A0"/>
                </a:solidFill>
                <a:latin typeface="Courier New"/>
              </a:rPr>
              <a:t>'</a:t>
            </a:r>
            <a:r>
              <a:rPr sz="1800" dirty="0" err="1">
                <a:solidFill>
                  <a:srgbClr val="4070A0"/>
                </a:solidFill>
                <a:latin typeface="Courier New"/>
              </a:rPr>
              <a:t>abcde</a:t>
            </a:r>
            <a:r>
              <a:rPr sz="1800" dirty="0">
                <a:solidFill>
                  <a:srgbClr val="4070A0"/>
                </a:solidFill>
                <a:latin typeface="Courier New"/>
              </a:rPr>
              <a:t>'</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type(</a:t>
            </a:r>
            <a:r>
              <a:rPr sz="1800" dirty="0" err="1">
                <a:latin typeface="Courier New"/>
              </a:rPr>
              <a:t>df</a:t>
            </a:r>
            <a:r>
              <a:rPr sz="1800" dirty="0">
                <a:latin typeface="Courier New"/>
              </a:rPr>
              <a:t>[[</a:t>
            </a:r>
            <a:r>
              <a:rPr sz="1800" dirty="0">
                <a:solidFill>
                  <a:srgbClr val="4070A0"/>
                </a:solidFill>
                <a:latin typeface="Courier New"/>
              </a:rPr>
              <a:t>'a'</a:t>
            </a:r>
            <a:r>
              <a:rPr sz="1800" dirty="0">
                <a:latin typeface="Courier New"/>
              </a:rPr>
              <a:t>]])</a:t>
            </a:r>
            <a:r>
              <a:rPr dirty="0"/>
              <a:t/>
            </a:r>
            <a:br>
              <a:rPr dirty="0"/>
            </a:br>
            <a:r>
              <a:rPr sz="1800" dirty="0">
                <a:latin typeface="Courier New"/>
              </a:rPr>
              <a:t>type(</a:t>
            </a:r>
            <a:r>
              <a:rPr sz="1800" dirty="0" err="1">
                <a:latin typeface="Courier New"/>
              </a:rPr>
              <a:t>df.loc</a:t>
            </a:r>
            <a:r>
              <a:rPr sz="1800" dirty="0">
                <a:latin typeface="Courier New"/>
              </a:rPr>
              <a:t>[:, [</a:t>
            </a:r>
            <a:r>
              <a:rPr sz="1800" dirty="0">
                <a:solidFill>
                  <a:srgbClr val="4070A0"/>
                </a:solidFill>
                <a:latin typeface="Courier New"/>
              </a:rPr>
              <a:t>'a'</a:t>
            </a:r>
            <a:r>
              <a:rPr sz="1800" dirty="0">
                <a:latin typeface="Courier New"/>
              </a:rPr>
              <a:t>]])</a:t>
            </a:r>
            <a:r>
              <a:rPr dirty="0"/>
              <a:t/>
            </a:r>
            <a:br>
              <a:rPr dirty="0"/>
            </a:br>
            <a:r>
              <a:rPr sz="1800" dirty="0">
                <a:latin typeface="Courier New"/>
              </a:rPr>
              <a:t>type(</a:t>
            </a:r>
            <a:r>
              <a:rPr sz="1800" dirty="0" err="1">
                <a:latin typeface="Courier New"/>
              </a:rPr>
              <a:t>df.iloc</a:t>
            </a:r>
            <a:r>
              <a:rPr sz="1800" dirty="0">
                <a:latin typeface="Courier New"/>
              </a:rPr>
              <a:t>[:, [</a:t>
            </a:r>
            <a:r>
              <a:rPr sz="1800" dirty="0">
                <a:solidFill>
                  <a:srgbClr val="40A070"/>
                </a:solidFill>
                <a:latin typeface="Courier New"/>
              </a:rPr>
              <a:t>0</a:t>
            </a:r>
            <a:r>
              <a:rPr sz="1800" dirty="0">
                <a:latin typeface="Courier New"/>
              </a:rPr>
              <a:t>]])</a:t>
            </a:r>
            <a:r>
              <a:rPr dirty="0"/>
              <a:t/>
            </a:r>
            <a:br>
              <a:rPr dirty="0"/>
            </a:br>
            <a:r>
              <a:rPr sz="1800" i="1" dirty="0">
                <a:solidFill>
                  <a:srgbClr val="60A0B0"/>
                </a:solidFill>
                <a:latin typeface="Courier New"/>
              </a:rPr>
              <a:t># Alternately the following returns a Series</a:t>
            </a:r>
            <a:r>
              <a:rPr dirty="0"/>
              <a:t/>
            </a:r>
            <a:br>
              <a:rPr dirty="0"/>
            </a:br>
            <a:r>
              <a:rPr sz="1800" dirty="0">
                <a:latin typeface="Courier New"/>
              </a:rPr>
              <a:t>type(</a:t>
            </a:r>
            <a:r>
              <a:rPr sz="1800" dirty="0" err="1">
                <a:latin typeface="Courier New"/>
              </a:rPr>
              <a:t>df.a</a:t>
            </a:r>
            <a:r>
              <a:rPr sz="1800" dirty="0">
                <a:latin typeface="Courier New"/>
              </a:rPr>
              <a:t>)</a:t>
            </a:r>
            <a:r>
              <a:rPr dirty="0"/>
              <a:t/>
            </a:r>
            <a:br>
              <a:rPr dirty="0"/>
            </a:br>
            <a:r>
              <a:rPr sz="1800" dirty="0">
                <a:latin typeface="Courier New"/>
              </a:rPr>
              <a:t>type(</a:t>
            </a:r>
            <a:r>
              <a:rPr sz="1800" dirty="0" err="1">
                <a:latin typeface="Courier New"/>
              </a:rPr>
              <a:t>df</a:t>
            </a:r>
            <a:r>
              <a:rPr sz="1800" dirty="0">
                <a:latin typeface="Courier New"/>
              </a:rPr>
              <a:t>[</a:t>
            </a:r>
            <a:r>
              <a:rPr sz="1800" dirty="0">
                <a:solidFill>
                  <a:srgbClr val="4070A0"/>
                </a:solidFill>
                <a:latin typeface="Courier New"/>
              </a:rPr>
              <a:t>'a'</a:t>
            </a:r>
            <a:r>
              <a:rPr sz="1800" dirty="0">
                <a:latin typeface="Courier New"/>
              </a:rPr>
              <a:t>])</a:t>
            </a:r>
            <a:r>
              <a:rPr dirty="0"/>
              <a:t/>
            </a:r>
            <a:br>
              <a:rPr dirty="0"/>
            </a:br>
            <a:r>
              <a:rPr sz="1800" dirty="0">
                <a:latin typeface="Courier New"/>
              </a:rPr>
              <a:t>type(</a:t>
            </a:r>
            <a:r>
              <a:rPr sz="1800" dirty="0" err="1">
                <a:latin typeface="Courier New"/>
              </a:rPr>
              <a:t>df.loc</a:t>
            </a:r>
            <a:r>
              <a:rPr sz="1800" dirty="0">
                <a:latin typeface="Courier New"/>
              </a:rPr>
              <a:t>[:, </a:t>
            </a:r>
            <a:r>
              <a:rPr sz="1800" dirty="0">
                <a:solidFill>
                  <a:srgbClr val="4070A0"/>
                </a:solidFill>
                <a:latin typeface="Courier New"/>
              </a:rPr>
              <a:t>'a'</a:t>
            </a:r>
            <a:r>
              <a:rPr sz="1800" dirty="0">
                <a:latin typeface="Courier New"/>
              </a:rPr>
              <a:t>])</a:t>
            </a:r>
            <a:r>
              <a:rPr dirty="0"/>
              <a:t/>
            </a:r>
            <a:br>
              <a:rPr dirty="0"/>
            </a:br>
            <a:r>
              <a:rPr sz="1800" dirty="0">
                <a:latin typeface="Courier New"/>
              </a:rPr>
              <a:t>type(</a:t>
            </a:r>
            <a:r>
              <a:rPr sz="1800" dirty="0" err="1">
                <a:latin typeface="Courier New"/>
              </a:rPr>
              <a:t>df.iloc</a:t>
            </a:r>
            <a:r>
              <a:rPr sz="1800" dirty="0">
                <a:latin typeface="Courier New"/>
              </a:rPr>
              <a:t>[:, </a:t>
            </a:r>
            <a:r>
              <a:rPr sz="1800" dirty="0">
                <a:solidFill>
                  <a:srgbClr val="40A070"/>
                </a:solidFill>
                <a:latin typeface="Courier New"/>
              </a:rPr>
              <a:t>1</a:t>
            </a:r>
            <a:r>
              <a:rPr sz="1800" dirty="0">
                <a:latin typeface="Courier New"/>
              </a:rPr>
              <a:t>])</a:t>
            </a:r>
          </a:p>
        </p:txBody>
      </p:sp>
    </p:spTree>
    <p:extLst>
      <p:ext uri="{BB962C8B-B14F-4D97-AF65-F5344CB8AC3E}">
        <p14:creationId xmlns:p14="http://schemas.microsoft.com/office/powerpoint/2010/main" val="597895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- 45</a:t>
            </a:r>
          </a:p>
        </p:txBody>
      </p:sp>
      <p:sp>
        <p:nvSpPr>
          <p:cNvPr id="3" name="Content Placeholder 2"/>
          <p:cNvSpPr>
            <a:spLocks noGrp="1"/>
          </p:cNvSpPr>
          <p:nvPr>
            <p:ph idx="1"/>
          </p:nvPr>
        </p:nvSpPr>
        <p:spPr/>
        <p:txBody>
          <a:bodyPr>
            <a:normAutofit fontScale="92500"/>
          </a:bodyPr>
          <a:lstStyle/>
          <a:p>
            <a:pPr>
              <a:buAutoNum type="arabicPeriod"/>
            </a:pPr>
            <a:r>
              <a:rPr dirty="0"/>
              <a:t>In </a:t>
            </a:r>
            <a:r>
              <a:rPr dirty="0" err="1"/>
              <a:t>df</a:t>
            </a:r>
            <a:r>
              <a:rPr dirty="0"/>
              <a:t> , interchange columns ‘a’ and ‘c’ .</a:t>
            </a:r>
          </a:p>
          <a:p>
            <a:pPr>
              <a:buAutoNum type="arabicPeriod"/>
            </a:pPr>
            <a:r>
              <a:rPr dirty="0"/>
              <a:t>Create a generic function to interchange two columns, without hardcoding column names.</a:t>
            </a:r>
          </a:p>
          <a:p>
            <a:pPr>
              <a:buAutoNum type="arabicPeriod"/>
            </a:pPr>
            <a:r>
              <a:rPr dirty="0"/>
              <a:t>Sort the columns in reverse alphabetical order, that is </a:t>
            </a:r>
            <a:r>
              <a:rPr dirty="0" err="1"/>
              <a:t>colume</a:t>
            </a:r>
            <a:r>
              <a:rPr dirty="0"/>
              <a:t> ‘e’ first through column ‘a’ last.</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np.arange</a:t>
            </a:r>
            <a:r>
              <a:rPr sz="1800" dirty="0">
                <a:latin typeface="Courier New"/>
              </a:rPr>
              <a:t>(</a:t>
            </a:r>
            <a:r>
              <a:rPr sz="1800" dirty="0">
                <a:solidFill>
                  <a:srgbClr val="40A070"/>
                </a:solidFill>
                <a:latin typeface="Courier New"/>
              </a:rPr>
              <a:t>20</a:t>
            </a:r>
            <a:r>
              <a:rPr sz="1800" dirty="0">
                <a:latin typeface="Courier New"/>
              </a:rPr>
              <a:t>).reshape(</a:t>
            </a:r>
            <a:r>
              <a:rPr sz="1800" dirty="0">
                <a:solidFill>
                  <a:srgbClr val="666666"/>
                </a:solidFill>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5</a:t>
            </a:r>
            <a:r>
              <a:rPr sz="1800" dirty="0">
                <a:latin typeface="Courier New"/>
              </a:rPr>
              <a:t>), columns</a:t>
            </a:r>
            <a:r>
              <a:rPr sz="1800" dirty="0">
                <a:solidFill>
                  <a:srgbClr val="666666"/>
                </a:solidFill>
                <a:latin typeface="Courier New"/>
              </a:rPr>
              <a:t>=</a:t>
            </a:r>
            <a:r>
              <a:rPr sz="1800" dirty="0">
                <a:latin typeface="Courier New"/>
              </a:rPr>
              <a:t>list(</a:t>
            </a:r>
            <a:r>
              <a:rPr sz="1800" dirty="0">
                <a:solidFill>
                  <a:srgbClr val="4070A0"/>
                </a:solidFill>
                <a:latin typeface="Courier New"/>
              </a:rPr>
              <a:t>'</a:t>
            </a:r>
            <a:r>
              <a:rPr sz="1800" dirty="0" err="1">
                <a:solidFill>
                  <a:srgbClr val="4070A0"/>
                </a:solidFill>
                <a:latin typeface="Courier New"/>
              </a:rPr>
              <a:t>abcde</a:t>
            </a:r>
            <a:r>
              <a:rPr sz="1800" dirty="0">
                <a:solidFill>
                  <a:srgbClr val="4070A0"/>
                </a:solidFill>
                <a:latin typeface="Courier New"/>
              </a:rPr>
              <a:t>'</a:t>
            </a:r>
            <a:r>
              <a:rPr sz="1800" dirty="0">
                <a:latin typeface="Courier New"/>
              </a:rPr>
              <a:t>))</a:t>
            </a:r>
            <a:r>
              <a:rPr dirty="0"/>
              <a:t/>
            </a:r>
            <a:br>
              <a:rPr dirty="0"/>
            </a:br>
            <a:r>
              <a:rPr sz="1800" i="1" dirty="0">
                <a:solidFill>
                  <a:srgbClr val="60A0B0"/>
                </a:solidFill>
                <a:latin typeface="Courier New"/>
              </a:rPr>
              <a:t># Solution Q1</a:t>
            </a:r>
            <a:r>
              <a:rPr dirty="0"/>
              <a:t/>
            </a:r>
            <a:br>
              <a:rPr dirty="0"/>
            </a:br>
            <a:r>
              <a:rPr sz="1800" dirty="0" err="1">
                <a:latin typeface="Courier New"/>
              </a:rPr>
              <a:t>df</a:t>
            </a:r>
            <a:r>
              <a:rPr sz="1800" dirty="0">
                <a:latin typeface="Courier New"/>
              </a:rPr>
              <a:t>[list(</a:t>
            </a:r>
            <a:r>
              <a:rPr sz="1800" dirty="0">
                <a:solidFill>
                  <a:srgbClr val="4070A0"/>
                </a:solidFill>
                <a:latin typeface="Courier New"/>
              </a:rPr>
              <a:t>'</a:t>
            </a:r>
            <a:r>
              <a:rPr sz="1800" dirty="0" err="1">
                <a:solidFill>
                  <a:srgbClr val="4070A0"/>
                </a:solidFill>
                <a:latin typeface="Courier New"/>
              </a:rPr>
              <a:t>cbade</a:t>
            </a:r>
            <a:r>
              <a:rPr sz="1800" dirty="0">
                <a:solidFill>
                  <a:srgbClr val="4070A0"/>
                </a:solidFill>
                <a:latin typeface="Courier New"/>
              </a:rPr>
              <a:t>'</a:t>
            </a:r>
            <a:r>
              <a:rPr sz="1800" dirty="0">
                <a:latin typeface="Courier New"/>
              </a:rPr>
              <a:t>)]</a:t>
            </a:r>
            <a:r>
              <a:rPr dirty="0"/>
              <a:t/>
            </a:r>
            <a:br>
              <a:rPr dirty="0"/>
            </a:br>
            <a:r>
              <a:rPr sz="1800" i="1" dirty="0">
                <a:solidFill>
                  <a:srgbClr val="60A0B0"/>
                </a:solidFill>
                <a:latin typeface="Courier New"/>
              </a:rPr>
              <a:t># Solution Q2 - No hard coding</a:t>
            </a:r>
            <a:r>
              <a:rPr dirty="0"/>
              <a:t/>
            </a:r>
            <a:br>
              <a:rPr dirty="0"/>
            </a:br>
            <a:r>
              <a:rPr sz="1800" b="1" dirty="0" err="1">
                <a:solidFill>
                  <a:srgbClr val="007020"/>
                </a:solidFill>
                <a:latin typeface="Courier New"/>
              </a:rPr>
              <a:t>def</a:t>
            </a:r>
            <a:r>
              <a:rPr sz="1800" dirty="0">
                <a:latin typeface="Courier New"/>
              </a:rPr>
              <a:t> </a:t>
            </a:r>
            <a:r>
              <a:rPr sz="1800" dirty="0" err="1">
                <a:latin typeface="Courier New"/>
              </a:rPr>
              <a:t>switch_columns</a:t>
            </a:r>
            <a:r>
              <a:rPr sz="1800" dirty="0">
                <a:latin typeface="Courier New"/>
              </a:rPr>
              <a:t>(</a:t>
            </a:r>
            <a:r>
              <a:rPr sz="1800" dirty="0" err="1">
                <a:latin typeface="Courier New"/>
              </a:rPr>
              <a:t>df</a:t>
            </a:r>
            <a:r>
              <a:rPr sz="1800" dirty="0">
                <a:latin typeface="Courier New"/>
              </a:rPr>
              <a:t>, col1</a:t>
            </a:r>
            <a:r>
              <a:rPr sz="1800" dirty="0">
                <a:solidFill>
                  <a:srgbClr val="666666"/>
                </a:solidFill>
                <a:latin typeface="Courier New"/>
              </a:rPr>
              <a:t>=</a:t>
            </a:r>
            <a:r>
              <a:rPr sz="1800" dirty="0">
                <a:solidFill>
                  <a:srgbClr val="19177C"/>
                </a:solidFill>
                <a:latin typeface="Courier New"/>
              </a:rPr>
              <a:t>None</a:t>
            </a:r>
            <a:r>
              <a:rPr sz="1800" dirty="0">
                <a:latin typeface="Courier New"/>
              </a:rPr>
              <a:t>, col2</a:t>
            </a:r>
            <a:r>
              <a:rPr sz="1800" dirty="0">
                <a:solidFill>
                  <a:srgbClr val="666666"/>
                </a:solidFill>
                <a:latin typeface="Courier New"/>
              </a:rPr>
              <a:t>=</a:t>
            </a:r>
            <a:r>
              <a:rPr sz="1800" dirty="0">
                <a:solidFill>
                  <a:srgbClr val="19177C"/>
                </a:solidFill>
                <a:latin typeface="Courier New"/>
              </a:rPr>
              <a:t>None</a:t>
            </a:r>
            <a:r>
              <a:rPr sz="1800" dirty="0">
                <a:latin typeface="Courier New"/>
              </a:rPr>
              <a:t>):</a:t>
            </a:r>
            <a:r>
              <a:rPr dirty="0"/>
              <a:t/>
            </a:r>
            <a:br>
              <a:rPr dirty="0"/>
            </a:br>
            <a:r>
              <a:rPr sz="1800" dirty="0">
                <a:latin typeface="Courier New"/>
              </a:rPr>
              <a:t>  </a:t>
            </a:r>
            <a:r>
              <a:rPr sz="1800" dirty="0" err="1">
                <a:latin typeface="Courier New"/>
              </a:rPr>
              <a:t>colnames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df.columns.tolist</a:t>
            </a:r>
            <a:r>
              <a:rPr sz="1800" dirty="0">
                <a:latin typeface="Courier New"/>
              </a:rPr>
              <a:t>()</a:t>
            </a:r>
            <a:r>
              <a:rPr dirty="0"/>
              <a:t/>
            </a:r>
            <a:br>
              <a:rPr dirty="0"/>
            </a:br>
            <a:r>
              <a:rPr sz="1800" dirty="0">
                <a:latin typeface="Courier New"/>
              </a:rPr>
              <a:t>  i1, i2 </a:t>
            </a:r>
            <a:r>
              <a:rPr sz="1800" dirty="0">
                <a:solidFill>
                  <a:srgbClr val="666666"/>
                </a:solidFill>
                <a:latin typeface="Courier New"/>
              </a:rPr>
              <a:t>=</a:t>
            </a:r>
            <a:r>
              <a:rPr sz="1800" dirty="0">
                <a:latin typeface="Courier New"/>
              </a:rPr>
              <a:t> </a:t>
            </a:r>
            <a:r>
              <a:rPr sz="1800" dirty="0" err="1">
                <a:latin typeface="Courier New"/>
              </a:rPr>
              <a:t>colnames.index</a:t>
            </a:r>
            <a:r>
              <a:rPr sz="1800" dirty="0">
                <a:latin typeface="Courier New"/>
              </a:rPr>
              <a:t>(col1), </a:t>
            </a:r>
            <a:r>
              <a:rPr sz="1800" dirty="0" err="1">
                <a:latin typeface="Courier New"/>
              </a:rPr>
              <a:t>colnames.index</a:t>
            </a:r>
            <a:r>
              <a:rPr sz="1800" dirty="0">
                <a:latin typeface="Courier New"/>
              </a:rPr>
              <a:t>(col2)</a:t>
            </a:r>
            <a:r>
              <a:rPr dirty="0"/>
              <a:t/>
            </a:r>
            <a:br>
              <a:rPr dirty="0"/>
            </a:br>
            <a:r>
              <a:rPr sz="1800" dirty="0">
                <a:latin typeface="Courier New"/>
              </a:rPr>
              <a:t>  </a:t>
            </a:r>
            <a:r>
              <a:rPr sz="1800" dirty="0" err="1">
                <a:latin typeface="Courier New"/>
              </a:rPr>
              <a:t>colnames</a:t>
            </a:r>
            <a:r>
              <a:rPr sz="1800" dirty="0">
                <a:latin typeface="Courier New"/>
              </a:rPr>
              <a:t>[i2], </a:t>
            </a:r>
            <a:r>
              <a:rPr sz="1800" dirty="0" err="1">
                <a:latin typeface="Courier New"/>
              </a:rPr>
              <a:t>colnames</a:t>
            </a:r>
            <a:r>
              <a:rPr sz="1800" dirty="0">
                <a:latin typeface="Courier New"/>
              </a:rPr>
              <a:t>[i1] </a:t>
            </a:r>
            <a:r>
              <a:rPr sz="1800" dirty="0">
                <a:solidFill>
                  <a:srgbClr val="666666"/>
                </a:solidFill>
                <a:latin typeface="Courier New"/>
              </a:rPr>
              <a:t>=</a:t>
            </a:r>
            <a:r>
              <a:rPr sz="1800" dirty="0">
                <a:latin typeface="Courier New"/>
              </a:rPr>
              <a:t> </a:t>
            </a:r>
            <a:r>
              <a:rPr sz="1800" dirty="0" err="1">
                <a:latin typeface="Courier New"/>
              </a:rPr>
              <a:t>colnames</a:t>
            </a:r>
            <a:r>
              <a:rPr sz="1800" dirty="0">
                <a:latin typeface="Courier New"/>
              </a:rPr>
              <a:t>[i1], </a:t>
            </a:r>
            <a:r>
              <a:rPr sz="1800" dirty="0" err="1">
                <a:latin typeface="Courier New"/>
              </a:rPr>
              <a:t>colnames</a:t>
            </a:r>
            <a:r>
              <a:rPr sz="1800" dirty="0">
                <a:latin typeface="Courier New"/>
              </a:rPr>
              <a:t>[i2]</a:t>
            </a:r>
            <a:r>
              <a:rPr dirty="0"/>
              <a:t/>
            </a:r>
            <a:br>
              <a:rPr dirty="0"/>
            </a:br>
            <a:r>
              <a:rPr sz="1800" dirty="0">
                <a:latin typeface="Courier New"/>
              </a:rPr>
              <a:t>  </a:t>
            </a:r>
            <a:r>
              <a:rPr sz="1800" b="1" dirty="0">
                <a:solidFill>
                  <a:srgbClr val="007020"/>
                </a:solidFill>
                <a:latin typeface="Courier New"/>
              </a:rPr>
              <a:t>return</a:t>
            </a:r>
            <a:r>
              <a:rPr sz="1800" dirty="0">
                <a:latin typeface="Courier New"/>
              </a:rPr>
              <a:t> </a:t>
            </a:r>
            <a:r>
              <a:rPr sz="1800" dirty="0" err="1">
                <a:latin typeface="Courier New"/>
              </a:rPr>
              <a:t>df</a:t>
            </a:r>
            <a:r>
              <a:rPr sz="1800" dirty="0">
                <a:latin typeface="Courier New"/>
              </a:rPr>
              <a:t>[</a:t>
            </a:r>
            <a:r>
              <a:rPr sz="1800" dirty="0" err="1">
                <a:latin typeface="Courier New"/>
              </a:rPr>
              <a:t>colnames</a:t>
            </a:r>
            <a:r>
              <a:rPr sz="1800" dirty="0">
                <a:latin typeface="Courier New"/>
              </a:rPr>
              <a:t>]</a:t>
            </a:r>
            <a:r>
              <a:rPr dirty="0"/>
              <a:t/>
            </a:r>
            <a:br>
              <a:rPr dirty="0"/>
            </a:br>
            <a:r>
              <a:rPr sz="1800" dirty="0">
                <a:latin typeface="Courier New"/>
              </a:rPr>
              <a:t>df1 </a:t>
            </a:r>
            <a:r>
              <a:rPr sz="1800" dirty="0">
                <a:solidFill>
                  <a:srgbClr val="666666"/>
                </a:solidFill>
                <a:latin typeface="Courier New"/>
              </a:rPr>
              <a:t>=</a:t>
            </a:r>
            <a:r>
              <a:rPr sz="1800" dirty="0">
                <a:latin typeface="Courier New"/>
              </a:rPr>
              <a:t> </a:t>
            </a:r>
            <a:r>
              <a:rPr sz="1800" dirty="0" err="1">
                <a:latin typeface="Courier New"/>
              </a:rPr>
              <a:t>switch_columns</a:t>
            </a:r>
            <a:r>
              <a:rPr sz="1800" dirty="0">
                <a:latin typeface="Courier New"/>
              </a:rPr>
              <a:t>(</a:t>
            </a:r>
            <a:r>
              <a:rPr sz="1800" dirty="0" err="1">
                <a:latin typeface="Courier New"/>
              </a:rPr>
              <a:t>df</a:t>
            </a:r>
            <a:r>
              <a:rPr sz="1800" dirty="0">
                <a:latin typeface="Courier New"/>
              </a:rPr>
              <a:t>, </a:t>
            </a:r>
            <a:r>
              <a:rPr sz="1800" dirty="0">
                <a:solidFill>
                  <a:srgbClr val="4070A0"/>
                </a:solidFill>
                <a:latin typeface="Courier New"/>
              </a:rPr>
              <a:t>'a'</a:t>
            </a:r>
            <a:r>
              <a:rPr sz="1800" dirty="0">
                <a:latin typeface="Courier New"/>
              </a:rPr>
              <a:t>, </a:t>
            </a:r>
            <a:r>
              <a:rPr sz="1800" dirty="0">
                <a:solidFill>
                  <a:srgbClr val="4070A0"/>
                </a:solidFill>
                <a:latin typeface="Courier New"/>
              </a:rPr>
              <a:t>'c'</a:t>
            </a:r>
            <a:r>
              <a:rPr sz="1800" dirty="0">
                <a:latin typeface="Courier New"/>
              </a:rPr>
              <a:t>)</a:t>
            </a:r>
            <a:r>
              <a:rPr dirty="0"/>
              <a:t/>
            </a:r>
            <a:br>
              <a:rPr dirty="0"/>
            </a:br>
            <a:r>
              <a:rPr sz="1800" i="1" dirty="0">
                <a:solidFill>
                  <a:srgbClr val="60A0B0"/>
                </a:solidFill>
                <a:latin typeface="Courier New"/>
              </a:rPr>
              <a:t># Solution Q3</a:t>
            </a:r>
            <a:r>
              <a:rPr dirty="0"/>
              <a:t/>
            </a:r>
            <a:br>
              <a:rPr dirty="0"/>
            </a:br>
            <a:r>
              <a:rPr sz="1800" dirty="0" err="1">
                <a:latin typeface="Courier New"/>
              </a:rPr>
              <a:t>df</a:t>
            </a:r>
            <a:r>
              <a:rPr sz="1800" dirty="0">
                <a:latin typeface="Courier New"/>
              </a:rPr>
              <a:t>[sorted(</a:t>
            </a:r>
            <a:r>
              <a:rPr sz="1800" dirty="0" err="1">
                <a:latin typeface="Courier New"/>
              </a:rPr>
              <a:t>df.columns</a:t>
            </a:r>
            <a:r>
              <a:rPr sz="1800" dirty="0">
                <a:latin typeface="Courier New"/>
              </a:rPr>
              <a:t>)]</a:t>
            </a:r>
            <a:r>
              <a:rPr dirty="0"/>
              <a:t/>
            </a:r>
            <a:br>
              <a:rPr dirty="0"/>
            </a:br>
            <a:r>
              <a:rPr sz="1800" i="1" dirty="0">
                <a:solidFill>
                  <a:srgbClr val="60A0B0"/>
                </a:solidFill>
                <a:latin typeface="Courier New"/>
              </a:rPr>
              <a:t># or</a:t>
            </a:r>
            <a:r>
              <a:rPr dirty="0"/>
              <a:t/>
            </a:r>
            <a:br>
              <a:rPr dirty="0"/>
            </a:br>
            <a:r>
              <a:rPr sz="1800" dirty="0" err="1">
                <a:latin typeface="Courier New"/>
              </a:rPr>
              <a:t>df.sort_index</a:t>
            </a:r>
            <a:r>
              <a:rPr sz="1800" dirty="0">
                <a:latin typeface="Courier New"/>
              </a:rPr>
              <a:t>(axis</a:t>
            </a:r>
            <a:r>
              <a:rPr sz="1800" dirty="0">
                <a:solidFill>
                  <a:srgbClr val="666666"/>
                </a:solidFill>
                <a:latin typeface="Courier New"/>
              </a:rPr>
              <a:t>=</a:t>
            </a:r>
            <a:r>
              <a:rPr sz="1800" dirty="0">
                <a:solidFill>
                  <a:srgbClr val="40A070"/>
                </a:solidFill>
                <a:latin typeface="Courier New"/>
              </a:rPr>
              <a:t>1</a:t>
            </a:r>
            <a:r>
              <a:rPr sz="1800" dirty="0">
                <a:latin typeface="Courier New"/>
              </a:rPr>
              <a:t>, ascending</a:t>
            </a:r>
            <a:r>
              <a:rPr sz="1800" dirty="0">
                <a:solidFill>
                  <a:srgbClr val="666666"/>
                </a:solidFill>
                <a:latin typeface="Courier New"/>
              </a:rPr>
              <a:t>=</a:t>
            </a:r>
            <a:r>
              <a:rPr sz="1800" dirty="0">
                <a:solidFill>
                  <a:srgbClr val="19177C"/>
                </a:solidFill>
                <a:latin typeface="Courier New"/>
              </a:rPr>
              <a:t>False</a:t>
            </a:r>
            <a:r>
              <a:rPr sz="1800" dirty="0">
                <a:latin typeface="Courier New"/>
              </a:rPr>
              <a:t>, </a:t>
            </a:r>
            <a:r>
              <a:rPr sz="1800" dirty="0" err="1">
                <a:latin typeface="Courier New"/>
              </a:rPr>
              <a:t>inplace</a:t>
            </a:r>
            <a:r>
              <a:rPr sz="1800" dirty="0">
                <a:solidFill>
                  <a:srgbClr val="666666"/>
                </a:solidFill>
                <a:latin typeface="Courier New"/>
              </a:rPr>
              <a:t>=</a:t>
            </a:r>
            <a:r>
              <a:rPr sz="1800" dirty="0">
                <a:solidFill>
                  <a:srgbClr val="19177C"/>
                </a:solidFill>
                <a:latin typeface="Courier New"/>
              </a:rPr>
              <a:t>True</a:t>
            </a:r>
            <a:r>
              <a:rPr sz="1800" dirty="0">
                <a:latin typeface="Courier New"/>
              </a:rPr>
              <a:t>)</a:t>
            </a:r>
          </a:p>
        </p:txBody>
      </p:sp>
    </p:spTree>
    <p:extLst>
      <p:ext uri="{BB962C8B-B14F-4D97-AF65-F5344CB8AC3E}">
        <p14:creationId xmlns:p14="http://schemas.microsoft.com/office/powerpoint/2010/main" val="2571576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- 46</a:t>
            </a:r>
          </a:p>
        </p:txBody>
      </p:sp>
      <p:sp>
        <p:nvSpPr>
          <p:cNvPr id="3" name="Content Placeholder 2"/>
          <p:cNvSpPr>
            <a:spLocks noGrp="1"/>
          </p:cNvSpPr>
          <p:nvPr>
            <p:ph idx="1"/>
          </p:nvPr>
        </p:nvSpPr>
        <p:spPr/>
        <p:txBody>
          <a:bodyPr/>
          <a:lstStyle/>
          <a:p>
            <a:r>
              <a:rPr dirty="0"/>
              <a:t>Change the </a:t>
            </a:r>
            <a:r>
              <a:rPr dirty="0" err="1"/>
              <a:t>pamdas</a:t>
            </a:r>
            <a:r>
              <a:rPr dirty="0"/>
              <a:t> display settings on printing the </a:t>
            </a:r>
            <a:r>
              <a:rPr dirty="0" err="1"/>
              <a:t>dataframe</a:t>
            </a:r>
            <a:r>
              <a:rPr dirty="0"/>
              <a:t> </a:t>
            </a:r>
            <a:r>
              <a:rPr dirty="0" err="1"/>
              <a:t>df</a:t>
            </a:r>
            <a:r>
              <a:rPr dirty="0"/>
              <a:t> it shows a maximum of 10 rows and 10 columns.</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'https://raw.githubusercontent.com/selva86/datasets/master/Cars93_miss.csv'</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pd.set_option</a:t>
            </a:r>
            <a:r>
              <a:rPr sz="1800" dirty="0">
                <a:latin typeface="Courier New"/>
              </a:rPr>
              <a:t>(</a:t>
            </a:r>
            <a:r>
              <a:rPr sz="1800" dirty="0">
                <a:solidFill>
                  <a:srgbClr val="4070A0"/>
                </a:solidFill>
                <a:latin typeface="Courier New"/>
              </a:rPr>
              <a:t>'</a:t>
            </a:r>
            <a:r>
              <a:rPr sz="1800" dirty="0" err="1">
                <a:solidFill>
                  <a:srgbClr val="4070A0"/>
                </a:solidFill>
                <a:latin typeface="Courier New"/>
              </a:rPr>
              <a:t>display.max_columns</a:t>
            </a:r>
            <a:r>
              <a:rPr sz="1800" dirty="0">
                <a:solidFill>
                  <a:srgbClr val="4070A0"/>
                </a:solidFill>
                <a:latin typeface="Courier New"/>
              </a:rPr>
              <a:t>'</a:t>
            </a:r>
            <a:r>
              <a:rPr sz="1800" dirty="0">
                <a:latin typeface="Courier New"/>
              </a:rPr>
              <a:t>, </a:t>
            </a:r>
            <a:r>
              <a:rPr sz="1800" dirty="0">
                <a:solidFill>
                  <a:srgbClr val="40A070"/>
                </a:solidFill>
                <a:latin typeface="Courier New"/>
              </a:rPr>
              <a:t>10</a:t>
            </a:r>
            <a:r>
              <a:rPr sz="1800" dirty="0">
                <a:latin typeface="Courier New"/>
              </a:rPr>
              <a:t>)</a:t>
            </a:r>
            <a:r>
              <a:rPr dirty="0"/>
              <a:t/>
            </a:r>
            <a:br>
              <a:rPr dirty="0"/>
            </a:br>
            <a:r>
              <a:rPr sz="1800" dirty="0" err="1">
                <a:latin typeface="Courier New"/>
              </a:rPr>
              <a:t>pd.set_option</a:t>
            </a:r>
            <a:r>
              <a:rPr sz="1800" dirty="0">
                <a:latin typeface="Courier New"/>
              </a:rPr>
              <a:t>(</a:t>
            </a:r>
            <a:r>
              <a:rPr sz="1800" dirty="0">
                <a:solidFill>
                  <a:srgbClr val="4070A0"/>
                </a:solidFill>
                <a:latin typeface="Courier New"/>
              </a:rPr>
              <a:t>'</a:t>
            </a:r>
            <a:r>
              <a:rPr sz="1800" dirty="0" err="1">
                <a:solidFill>
                  <a:srgbClr val="4070A0"/>
                </a:solidFill>
                <a:latin typeface="Courier New"/>
              </a:rPr>
              <a:t>display.max_rows</a:t>
            </a:r>
            <a:r>
              <a:rPr sz="1800" dirty="0">
                <a:solidFill>
                  <a:srgbClr val="4070A0"/>
                </a:solidFill>
                <a:latin typeface="Courier New"/>
              </a:rPr>
              <a:t>'</a:t>
            </a:r>
            <a:r>
              <a:rPr sz="1800" dirty="0">
                <a:latin typeface="Courier New"/>
              </a:rPr>
              <a:t>, </a:t>
            </a:r>
            <a:r>
              <a:rPr sz="1800" dirty="0">
                <a:solidFill>
                  <a:srgbClr val="40A070"/>
                </a:solidFill>
                <a:latin typeface="Courier New"/>
              </a:rPr>
              <a:t>10</a:t>
            </a:r>
            <a:r>
              <a:rPr sz="1800" dirty="0">
                <a:latin typeface="Courier New"/>
              </a:rPr>
              <a:t>)</a:t>
            </a:r>
            <a:r>
              <a:rPr dirty="0"/>
              <a:t/>
            </a:r>
            <a:br>
              <a:rPr dirty="0"/>
            </a:br>
            <a:r>
              <a:rPr sz="1800" i="1" dirty="0">
                <a:solidFill>
                  <a:srgbClr val="60A0B0"/>
                </a:solidFill>
                <a:latin typeface="Courier New"/>
              </a:rPr>
              <a:t># </a:t>
            </a:r>
            <a:r>
              <a:rPr sz="1800" i="1" dirty="0" err="1">
                <a:solidFill>
                  <a:srgbClr val="60A0B0"/>
                </a:solidFill>
                <a:latin typeface="Courier New"/>
              </a:rPr>
              <a:t>df</a:t>
            </a:r>
            <a:r>
              <a:rPr dirty="0"/>
              <a:t/>
            </a:r>
            <a:br>
              <a:rPr dirty="0"/>
            </a:br>
            <a:r>
              <a:rPr sz="1800" i="1" dirty="0">
                <a:solidFill>
                  <a:srgbClr val="60A0B0"/>
                </a:solidFill>
                <a:latin typeface="Courier New"/>
              </a:rPr>
              <a:t># Show all available options</a:t>
            </a:r>
            <a:r>
              <a:rPr dirty="0"/>
              <a:t/>
            </a:r>
            <a:br>
              <a:rPr dirty="0"/>
            </a:br>
            <a:r>
              <a:rPr sz="1800" i="1" dirty="0">
                <a:solidFill>
                  <a:srgbClr val="60A0B0"/>
                </a:solidFill>
                <a:latin typeface="Courier New"/>
              </a:rPr>
              <a:t># </a:t>
            </a:r>
            <a:r>
              <a:rPr sz="1800" i="1" dirty="0" err="1">
                <a:solidFill>
                  <a:srgbClr val="60A0B0"/>
                </a:solidFill>
                <a:latin typeface="Courier New"/>
              </a:rPr>
              <a:t>pd.describe_option</a:t>
            </a:r>
            <a:r>
              <a:rPr sz="1800" i="1" dirty="0">
                <a:solidFill>
                  <a:srgbClr val="60A0B0"/>
                </a:solidFill>
                <a:latin typeface="Courier New"/>
              </a:rPr>
              <a:t>()</a:t>
            </a:r>
          </a:p>
        </p:txBody>
      </p:sp>
    </p:spTree>
    <p:extLst>
      <p:ext uri="{BB962C8B-B14F-4D97-AF65-F5344CB8AC3E}">
        <p14:creationId xmlns:p14="http://schemas.microsoft.com/office/powerpoint/2010/main" val="225948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- 47</a:t>
            </a:r>
          </a:p>
        </p:txBody>
      </p:sp>
      <p:sp>
        <p:nvSpPr>
          <p:cNvPr id="3" name="Content Placeholder 2"/>
          <p:cNvSpPr>
            <a:spLocks noGrp="1"/>
          </p:cNvSpPr>
          <p:nvPr>
            <p:ph idx="1"/>
          </p:nvPr>
        </p:nvSpPr>
        <p:spPr/>
        <p:txBody>
          <a:bodyPr>
            <a:normAutofit fontScale="92500" lnSpcReduction="20000"/>
          </a:bodyPr>
          <a:lstStyle/>
          <a:p>
            <a:r>
              <a:rPr dirty="0"/>
              <a:t>Suppress scientific notations like ‘e-03’ in </a:t>
            </a:r>
            <a:r>
              <a:rPr dirty="0" err="1"/>
              <a:t>df</a:t>
            </a:r>
            <a:r>
              <a:rPr dirty="0"/>
              <a:t> and print </a:t>
            </a:r>
            <a:r>
              <a:rPr dirty="0" err="1"/>
              <a:t>upto</a:t>
            </a:r>
            <a:r>
              <a:rPr dirty="0"/>
              <a:t> 4 numbers after decimal</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np.random.random</a:t>
            </a:r>
            <a:r>
              <a:rPr sz="1800" dirty="0">
                <a:latin typeface="Courier New"/>
              </a:rPr>
              <a:t>(</a:t>
            </a:r>
            <a:r>
              <a:rPr sz="1800" dirty="0">
                <a:solidFill>
                  <a:srgbClr val="40A070"/>
                </a:solidFill>
                <a:latin typeface="Courier New"/>
              </a:rPr>
              <a:t>4</a:t>
            </a:r>
            <a:r>
              <a:rPr sz="1800" dirty="0">
                <a:latin typeface="Courier New"/>
              </a:rPr>
              <a:t>)</a:t>
            </a:r>
            <a:r>
              <a:rPr sz="1800" dirty="0">
                <a:solidFill>
                  <a:srgbClr val="666666"/>
                </a:solidFill>
                <a:latin typeface="Courier New"/>
              </a:rPr>
              <a:t>**</a:t>
            </a:r>
            <a:r>
              <a:rPr sz="1800" dirty="0">
                <a:solidFill>
                  <a:srgbClr val="40A070"/>
                </a:solidFill>
                <a:latin typeface="Courier New"/>
              </a:rPr>
              <a:t>10</a:t>
            </a:r>
            <a:r>
              <a:rPr sz="1800" dirty="0">
                <a:latin typeface="Courier New"/>
              </a:rPr>
              <a:t>, columns</a:t>
            </a:r>
            <a:r>
              <a:rPr sz="1800" dirty="0">
                <a:solidFill>
                  <a:srgbClr val="666666"/>
                </a:solidFill>
                <a:latin typeface="Courier New"/>
              </a:rPr>
              <a:t>=</a:t>
            </a:r>
            <a:r>
              <a:rPr sz="1800" dirty="0">
                <a:latin typeface="Courier New"/>
              </a:rPr>
              <a:t>[</a:t>
            </a:r>
            <a:r>
              <a:rPr sz="1800" dirty="0">
                <a:solidFill>
                  <a:srgbClr val="4070A0"/>
                </a:solidFill>
                <a:latin typeface="Courier New"/>
              </a:rPr>
              <a:t>'random'</a:t>
            </a:r>
            <a:r>
              <a:rPr sz="1800" dirty="0">
                <a:latin typeface="Courier New"/>
              </a:rPr>
              <a:t>])</a:t>
            </a:r>
            <a:r>
              <a:rPr dirty="0"/>
              <a:t/>
            </a:r>
            <a:br>
              <a:rPr dirty="0"/>
            </a:br>
            <a:r>
              <a:rPr sz="1800" i="1" dirty="0">
                <a:solidFill>
                  <a:srgbClr val="60A0B0"/>
                </a:solidFill>
                <a:latin typeface="Courier New"/>
              </a:rPr>
              <a:t># Solution 1: Rounding</a:t>
            </a:r>
            <a:r>
              <a:rPr dirty="0"/>
              <a:t/>
            </a:r>
            <a:br>
              <a:rPr dirty="0"/>
            </a:br>
            <a:r>
              <a:rPr sz="1800" dirty="0" err="1">
                <a:latin typeface="Courier New"/>
              </a:rPr>
              <a:t>df.round</a:t>
            </a:r>
            <a:r>
              <a:rPr sz="1800" dirty="0">
                <a:latin typeface="Courier New"/>
              </a:rPr>
              <a:t>(</a:t>
            </a:r>
            <a:r>
              <a:rPr sz="1800" dirty="0">
                <a:solidFill>
                  <a:srgbClr val="40A070"/>
                </a:solidFill>
                <a:latin typeface="Courier New"/>
              </a:rPr>
              <a:t>4</a:t>
            </a:r>
            <a:r>
              <a:rPr sz="1800" dirty="0">
                <a:latin typeface="Courier New"/>
              </a:rPr>
              <a:t>)</a:t>
            </a:r>
            <a:r>
              <a:rPr dirty="0"/>
              <a:t/>
            </a:r>
            <a:br>
              <a:rPr dirty="0"/>
            </a:br>
            <a:r>
              <a:rPr sz="1800" i="1" dirty="0">
                <a:solidFill>
                  <a:srgbClr val="60A0B0"/>
                </a:solidFill>
                <a:latin typeface="Courier New"/>
              </a:rPr>
              <a:t># Solution 2: Use apply to change format</a:t>
            </a:r>
            <a:r>
              <a:rPr dirty="0"/>
              <a:t/>
            </a:r>
            <a:br>
              <a:rPr dirty="0"/>
            </a:br>
            <a:r>
              <a:rPr sz="1800" dirty="0" err="1">
                <a:latin typeface="Courier New"/>
              </a:rPr>
              <a:t>df.apply</a:t>
            </a:r>
            <a:r>
              <a:rPr sz="1800" dirty="0">
                <a:latin typeface="Courier New"/>
              </a:rPr>
              <a:t>(</a:t>
            </a:r>
            <a:r>
              <a:rPr sz="1800" b="1" dirty="0">
                <a:solidFill>
                  <a:srgbClr val="007020"/>
                </a:solidFill>
                <a:latin typeface="Courier New"/>
              </a:rPr>
              <a:t>lambda</a:t>
            </a:r>
            <a:r>
              <a:rPr sz="1800" dirty="0">
                <a:latin typeface="Courier New"/>
              </a:rPr>
              <a:t> x: </a:t>
            </a:r>
            <a:r>
              <a:rPr sz="1800" dirty="0">
                <a:solidFill>
                  <a:srgbClr val="4070A0"/>
                </a:solidFill>
                <a:latin typeface="Courier New"/>
              </a:rPr>
              <a:t>'%.4f'</a:t>
            </a:r>
            <a:r>
              <a:rPr sz="1800" dirty="0">
                <a:latin typeface="Courier New"/>
              </a:rPr>
              <a:t> </a:t>
            </a:r>
            <a:r>
              <a:rPr sz="1800" dirty="0">
                <a:solidFill>
                  <a:srgbClr val="666666"/>
                </a:solidFill>
                <a:latin typeface="Courier New"/>
              </a:rPr>
              <a:t>%</a:t>
            </a:r>
            <a:r>
              <a:rPr sz="1800" dirty="0">
                <a:latin typeface="Courier New"/>
              </a:rPr>
              <a:t> x,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or</a:t>
            </a:r>
            <a:r>
              <a:rPr dirty="0"/>
              <a:t/>
            </a:r>
            <a:br>
              <a:rPr dirty="0"/>
            </a:br>
            <a:r>
              <a:rPr sz="1800" dirty="0" err="1">
                <a:latin typeface="Courier New"/>
              </a:rPr>
              <a:t>df.applymap</a:t>
            </a:r>
            <a:r>
              <a:rPr sz="1800" dirty="0">
                <a:latin typeface="Courier New"/>
              </a:rPr>
              <a:t>(</a:t>
            </a:r>
            <a:r>
              <a:rPr sz="1800" b="1" dirty="0">
                <a:solidFill>
                  <a:srgbClr val="007020"/>
                </a:solidFill>
                <a:latin typeface="Courier New"/>
              </a:rPr>
              <a:t>lambda</a:t>
            </a:r>
            <a:r>
              <a:rPr sz="1800" dirty="0">
                <a:latin typeface="Courier New"/>
              </a:rPr>
              <a:t> x: </a:t>
            </a:r>
            <a:r>
              <a:rPr sz="1800" dirty="0">
                <a:solidFill>
                  <a:srgbClr val="4070A0"/>
                </a:solidFill>
                <a:latin typeface="Courier New"/>
              </a:rPr>
              <a:t>'%.4f'</a:t>
            </a:r>
            <a:r>
              <a:rPr sz="1800" dirty="0">
                <a:latin typeface="Courier New"/>
              </a:rPr>
              <a:t> </a:t>
            </a:r>
            <a:r>
              <a:rPr sz="1800" dirty="0">
                <a:solidFill>
                  <a:srgbClr val="666666"/>
                </a:solidFill>
                <a:latin typeface="Courier New"/>
              </a:rPr>
              <a:t>%</a:t>
            </a:r>
            <a:r>
              <a:rPr sz="1800" dirty="0">
                <a:latin typeface="Courier New"/>
              </a:rPr>
              <a:t> x)</a:t>
            </a:r>
            <a:r>
              <a:rPr dirty="0"/>
              <a:t/>
            </a:r>
            <a:br>
              <a:rPr dirty="0"/>
            </a:br>
            <a:r>
              <a:rPr sz="1800" i="1" dirty="0">
                <a:solidFill>
                  <a:srgbClr val="60A0B0"/>
                </a:solidFill>
                <a:latin typeface="Courier New"/>
              </a:rPr>
              <a:t># Solution 3: Use </a:t>
            </a:r>
            <a:r>
              <a:rPr sz="1800" i="1" dirty="0" err="1">
                <a:solidFill>
                  <a:srgbClr val="60A0B0"/>
                </a:solidFill>
                <a:latin typeface="Courier New"/>
              </a:rPr>
              <a:t>set_option</a:t>
            </a:r>
            <a:r>
              <a:rPr dirty="0"/>
              <a:t/>
            </a:r>
            <a:br>
              <a:rPr dirty="0"/>
            </a:br>
            <a:r>
              <a:rPr sz="1800" dirty="0" err="1">
                <a:latin typeface="Courier New"/>
              </a:rPr>
              <a:t>pd.set_option</a:t>
            </a:r>
            <a:r>
              <a:rPr sz="1800" dirty="0">
                <a:latin typeface="Courier New"/>
              </a:rPr>
              <a:t>(</a:t>
            </a:r>
            <a:r>
              <a:rPr sz="1800" dirty="0">
                <a:solidFill>
                  <a:srgbClr val="4070A0"/>
                </a:solidFill>
                <a:latin typeface="Courier New"/>
              </a:rPr>
              <a:t>'</a:t>
            </a:r>
            <a:r>
              <a:rPr sz="1800" dirty="0" err="1">
                <a:solidFill>
                  <a:srgbClr val="4070A0"/>
                </a:solidFill>
                <a:latin typeface="Courier New"/>
              </a:rPr>
              <a:t>display.float_format</a:t>
            </a:r>
            <a:r>
              <a:rPr sz="1800" dirty="0">
                <a:solidFill>
                  <a:srgbClr val="4070A0"/>
                </a:solidFill>
                <a:latin typeface="Courier New"/>
              </a:rPr>
              <a:t>'</a:t>
            </a:r>
            <a:r>
              <a:rPr sz="1800" dirty="0">
                <a:latin typeface="Courier New"/>
              </a:rPr>
              <a:t>, </a:t>
            </a:r>
            <a:r>
              <a:rPr sz="1800" b="1" dirty="0">
                <a:solidFill>
                  <a:srgbClr val="007020"/>
                </a:solidFill>
                <a:latin typeface="Courier New"/>
              </a:rPr>
              <a:t>lambda</a:t>
            </a:r>
            <a:r>
              <a:rPr sz="1800" dirty="0">
                <a:latin typeface="Courier New"/>
              </a:rPr>
              <a:t> x: </a:t>
            </a:r>
            <a:r>
              <a:rPr sz="1800" dirty="0">
                <a:solidFill>
                  <a:srgbClr val="4070A0"/>
                </a:solidFill>
                <a:latin typeface="Courier New"/>
              </a:rPr>
              <a:t>'%.4f'</a:t>
            </a:r>
            <a:r>
              <a:rPr sz="1800" dirty="0">
                <a:latin typeface="Courier New"/>
              </a:rPr>
              <a:t> </a:t>
            </a:r>
            <a:r>
              <a:rPr sz="1800" dirty="0">
                <a:solidFill>
                  <a:srgbClr val="666666"/>
                </a:solidFill>
                <a:latin typeface="Courier New"/>
              </a:rPr>
              <a:t>%</a:t>
            </a:r>
            <a:r>
              <a:rPr sz="1800" dirty="0">
                <a:latin typeface="Courier New"/>
              </a:rPr>
              <a:t> x)</a:t>
            </a:r>
            <a:r>
              <a:rPr dirty="0"/>
              <a:t/>
            </a:r>
            <a:br>
              <a:rPr dirty="0"/>
            </a:br>
            <a:r>
              <a:rPr sz="1800" i="1" dirty="0">
                <a:solidFill>
                  <a:srgbClr val="60A0B0"/>
                </a:solidFill>
                <a:latin typeface="Courier New"/>
              </a:rPr>
              <a:t># Solution 4: Assign </a:t>
            </a:r>
            <a:r>
              <a:rPr sz="1800" i="1" dirty="0" err="1">
                <a:solidFill>
                  <a:srgbClr val="60A0B0"/>
                </a:solidFill>
                <a:latin typeface="Courier New"/>
              </a:rPr>
              <a:t>display.float_format</a:t>
            </a:r>
            <a:r>
              <a:rPr dirty="0"/>
              <a:t/>
            </a:r>
            <a:br>
              <a:rPr dirty="0"/>
            </a:br>
            <a:r>
              <a:rPr sz="1800" dirty="0" err="1">
                <a:latin typeface="Courier New"/>
              </a:rPr>
              <a:t>pd.options.display.float_format</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'{:.4f}'</a:t>
            </a:r>
            <a:r>
              <a:rPr sz="1800" dirty="0">
                <a:latin typeface="Courier New"/>
              </a:rPr>
              <a:t>.format</a:t>
            </a:r>
            <a:r>
              <a:rPr dirty="0"/>
              <a:t/>
            </a:r>
            <a:br>
              <a:rPr dirty="0"/>
            </a:br>
            <a:r>
              <a:rPr sz="1800" dirty="0">
                <a:latin typeface="Courier New"/>
              </a:rPr>
              <a:t>print(</a:t>
            </a:r>
            <a:r>
              <a:rPr sz="1800" dirty="0" err="1">
                <a:latin typeface="Courier New"/>
              </a:rPr>
              <a:t>df</a:t>
            </a:r>
            <a:r>
              <a:rPr sz="1800" dirty="0">
                <a:latin typeface="Courier New"/>
              </a:rPr>
              <a:t>)</a:t>
            </a:r>
            <a:r>
              <a:rPr dirty="0"/>
              <a:t/>
            </a:r>
            <a:br>
              <a:rPr dirty="0"/>
            </a:br>
            <a:r>
              <a:rPr sz="1800" i="1" dirty="0">
                <a:solidFill>
                  <a:srgbClr val="60A0B0"/>
                </a:solidFill>
                <a:latin typeface="Courier New"/>
              </a:rPr>
              <a:t># Reset/undo float formatting</a:t>
            </a:r>
          </a:p>
          <a:p>
            <a:pPr marL="1270000" indent="0">
              <a:buNone/>
            </a:pPr>
            <a:r>
              <a:rPr sz="1800" dirty="0">
                <a:latin typeface="Courier New"/>
              </a:rPr>
              <a:t>##    random
## 0  0.0000
## 1  0.0043
## 2  0.0002
## 3  0.0022</a:t>
            </a:r>
          </a:p>
          <a:p>
            <a:pPr marL="1270000" indent="0">
              <a:buNone/>
            </a:pPr>
            <a:r>
              <a:rPr sz="1800" dirty="0" err="1">
                <a:latin typeface="Courier New"/>
              </a:rPr>
              <a:t>pd.options.display.float_format</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19177C"/>
                </a:solidFill>
                <a:latin typeface="Courier New"/>
              </a:rPr>
              <a:t>None</a:t>
            </a:r>
          </a:p>
        </p:txBody>
      </p:sp>
    </p:spTree>
    <p:extLst>
      <p:ext uri="{BB962C8B-B14F-4D97-AF65-F5344CB8AC3E}">
        <p14:creationId xmlns:p14="http://schemas.microsoft.com/office/powerpoint/2010/main" val="401619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- 48</a:t>
            </a:r>
          </a:p>
        </p:txBody>
      </p:sp>
      <p:sp>
        <p:nvSpPr>
          <p:cNvPr id="3" name="Content Placeholder 2"/>
          <p:cNvSpPr>
            <a:spLocks noGrp="1"/>
          </p:cNvSpPr>
          <p:nvPr>
            <p:ph idx="1"/>
          </p:nvPr>
        </p:nvSpPr>
        <p:spPr/>
        <p:txBody>
          <a:bodyPr/>
          <a:lstStyle/>
          <a:p>
            <a:r>
              <a:rPr dirty="0"/>
              <a:t>Format the values in column ‘random’ of </a:t>
            </a:r>
            <a:r>
              <a:rPr dirty="0" err="1"/>
              <a:t>df</a:t>
            </a:r>
            <a:r>
              <a:rPr dirty="0"/>
              <a:t> as percentages.</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np.random.random</a:t>
            </a:r>
            <a:r>
              <a:rPr sz="1800" dirty="0">
                <a:latin typeface="Courier New"/>
              </a:rPr>
              <a:t>(</a:t>
            </a:r>
            <a:r>
              <a:rPr sz="1800" dirty="0">
                <a:solidFill>
                  <a:srgbClr val="40A070"/>
                </a:solidFill>
                <a:latin typeface="Courier New"/>
              </a:rPr>
              <a:t>4</a:t>
            </a:r>
            <a:r>
              <a:rPr sz="1800" dirty="0">
                <a:latin typeface="Courier New"/>
              </a:rPr>
              <a:t>), columns</a:t>
            </a:r>
            <a:r>
              <a:rPr sz="1800" dirty="0">
                <a:solidFill>
                  <a:srgbClr val="666666"/>
                </a:solidFill>
                <a:latin typeface="Courier New"/>
              </a:rPr>
              <a:t>=</a:t>
            </a:r>
            <a:r>
              <a:rPr sz="1800" dirty="0">
                <a:latin typeface="Courier New"/>
              </a:rPr>
              <a:t>[</a:t>
            </a:r>
            <a:r>
              <a:rPr sz="1800" dirty="0">
                <a:solidFill>
                  <a:srgbClr val="4070A0"/>
                </a:solidFill>
                <a:latin typeface="Courier New"/>
              </a:rPr>
              <a:t>'random'</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out </a:t>
            </a:r>
            <a:r>
              <a:rPr sz="1800" dirty="0">
                <a:solidFill>
                  <a:srgbClr val="666666"/>
                </a:solidFill>
                <a:latin typeface="Courier New"/>
              </a:rPr>
              <a:t>=</a:t>
            </a:r>
            <a:r>
              <a:rPr sz="1800" dirty="0">
                <a:latin typeface="Courier New"/>
              </a:rPr>
              <a:t> </a:t>
            </a:r>
            <a:r>
              <a:rPr sz="1800" dirty="0" err="1">
                <a:latin typeface="Courier New"/>
              </a:rPr>
              <a:t>df.style.format</a:t>
            </a:r>
            <a:r>
              <a:rPr sz="1800" dirty="0">
                <a:latin typeface="Courier New"/>
              </a:rPr>
              <a:t>({</a:t>
            </a:r>
            <a:r>
              <a:rPr dirty="0"/>
              <a:t/>
            </a:r>
            <a:br>
              <a:rPr dirty="0"/>
            </a:br>
            <a:r>
              <a:rPr sz="1800" dirty="0">
                <a:solidFill>
                  <a:srgbClr val="4070A0"/>
                </a:solidFill>
                <a:latin typeface="Courier New"/>
              </a:rPr>
              <a:t>'random'</a:t>
            </a:r>
            <a:r>
              <a:rPr sz="1800" dirty="0">
                <a:latin typeface="Courier New"/>
              </a:rPr>
              <a:t>: </a:t>
            </a:r>
            <a:r>
              <a:rPr sz="1800" dirty="0">
                <a:solidFill>
                  <a:srgbClr val="4070A0"/>
                </a:solidFill>
                <a:latin typeface="Courier New"/>
              </a:rPr>
              <a:t>'{0:.2%}'</a:t>
            </a:r>
            <a:r>
              <a:rPr sz="1800" dirty="0">
                <a:latin typeface="Courier New"/>
              </a:rPr>
              <a:t>.format,})</a:t>
            </a:r>
            <a:r>
              <a:rPr dirty="0"/>
              <a:t/>
            </a:r>
            <a:br>
              <a:rPr dirty="0"/>
            </a:br>
            <a:r>
              <a:rPr sz="1800" dirty="0">
                <a:latin typeface="Courier New"/>
              </a:rPr>
              <a:t>out</a:t>
            </a:r>
          </a:p>
        </p:txBody>
      </p:sp>
    </p:spTree>
    <p:extLst>
      <p:ext uri="{BB962C8B-B14F-4D97-AF65-F5344CB8AC3E}">
        <p14:creationId xmlns:p14="http://schemas.microsoft.com/office/powerpoint/2010/main" val="3040381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- 49</a:t>
            </a:r>
          </a:p>
        </p:txBody>
      </p:sp>
      <p:sp>
        <p:nvSpPr>
          <p:cNvPr id="3" name="Content Placeholder 2"/>
          <p:cNvSpPr>
            <a:spLocks noGrp="1"/>
          </p:cNvSpPr>
          <p:nvPr>
            <p:ph idx="1"/>
          </p:nvPr>
        </p:nvSpPr>
        <p:spPr/>
        <p:txBody>
          <a:bodyPr/>
          <a:lstStyle/>
          <a:p>
            <a:r>
              <a:rPr dirty="0"/>
              <a:t>From </a:t>
            </a:r>
            <a:r>
              <a:rPr dirty="0" err="1"/>
              <a:t>df</a:t>
            </a:r>
            <a:r>
              <a:rPr dirty="0"/>
              <a:t> , filter the ‘Manufacturer’ , ‘Model’ and ‘Type’ for every 20th row starting from 1st (row 0).</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'https://raw.githubusercontent.com/selva86/datasets/master/Cars93_miss.csv'</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print(</a:t>
            </a:r>
            <a:r>
              <a:rPr sz="1800" dirty="0" err="1">
                <a:latin typeface="Courier New"/>
              </a:rPr>
              <a:t>df.iloc</a:t>
            </a:r>
            <a:r>
              <a:rPr sz="1800" dirty="0">
                <a:latin typeface="Courier New"/>
              </a:rPr>
              <a:t>[::</a:t>
            </a:r>
            <a:r>
              <a:rPr sz="1800" dirty="0">
                <a:solidFill>
                  <a:srgbClr val="40A070"/>
                </a:solidFill>
                <a:latin typeface="Courier New"/>
              </a:rPr>
              <a:t>20</a:t>
            </a:r>
            <a:r>
              <a:rPr sz="1800" dirty="0">
                <a:latin typeface="Courier New"/>
              </a:rPr>
              <a:t>, :][[</a:t>
            </a:r>
            <a:r>
              <a:rPr sz="1800" dirty="0">
                <a:solidFill>
                  <a:srgbClr val="4070A0"/>
                </a:solidFill>
                <a:latin typeface="Courier New"/>
              </a:rPr>
              <a:t>'Manufacturer'</a:t>
            </a:r>
            <a:r>
              <a:rPr sz="1800" dirty="0">
                <a:latin typeface="Courier New"/>
              </a:rPr>
              <a:t>, </a:t>
            </a:r>
            <a:r>
              <a:rPr sz="1800" dirty="0">
                <a:solidFill>
                  <a:srgbClr val="4070A0"/>
                </a:solidFill>
                <a:latin typeface="Courier New"/>
              </a:rPr>
              <a:t>'Model'</a:t>
            </a:r>
            <a:r>
              <a:rPr sz="1800" dirty="0">
                <a:latin typeface="Courier New"/>
              </a:rPr>
              <a:t>, </a:t>
            </a:r>
            <a:r>
              <a:rPr sz="1800" dirty="0">
                <a:solidFill>
                  <a:srgbClr val="4070A0"/>
                </a:solidFill>
                <a:latin typeface="Courier New"/>
              </a:rPr>
              <a:t>'Type'</a:t>
            </a:r>
            <a:r>
              <a:rPr sz="1800" dirty="0">
                <a:latin typeface="Courier New"/>
              </a:rPr>
              <a:t>]])</a:t>
            </a:r>
          </a:p>
          <a:p>
            <a:pPr marL="1270000" indent="0">
              <a:buNone/>
            </a:pPr>
            <a:r>
              <a:rPr sz="1800" dirty="0">
                <a:latin typeface="Courier New"/>
              </a:rPr>
              <a:t>##    Manufacturer    Model     Type
## 0         Acura  Integra    Small
## 20     Chrysler  </a:t>
            </a:r>
            <a:r>
              <a:rPr sz="1800" dirty="0" err="1">
                <a:latin typeface="Courier New"/>
              </a:rPr>
              <a:t>LeBaron</a:t>
            </a:r>
            <a:r>
              <a:rPr sz="1800" dirty="0">
                <a:latin typeface="Courier New"/>
              </a:rPr>
              <a:t>  Compact
## 40        Honda  Prelude   Sporty
## 60      Mercury   Cougar  Midsize
## 80       Subaru   </a:t>
            </a:r>
            <a:r>
              <a:rPr sz="1800" dirty="0" err="1">
                <a:latin typeface="Courier New"/>
              </a:rPr>
              <a:t>Loyale</a:t>
            </a:r>
            <a:r>
              <a:rPr sz="1800" dirty="0">
                <a:latin typeface="Courier New"/>
              </a:rPr>
              <a:t>    Small</a:t>
            </a:r>
          </a:p>
        </p:txBody>
      </p:sp>
    </p:spTree>
    <p:extLst>
      <p:ext uri="{BB962C8B-B14F-4D97-AF65-F5344CB8AC3E}">
        <p14:creationId xmlns:p14="http://schemas.microsoft.com/office/powerpoint/2010/main" val="1241661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- 50</a:t>
            </a:r>
          </a:p>
        </p:txBody>
      </p:sp>
      <p:sp>
        <p:nvSpPr>
          <p:cNvPr id="3" name="Content Placeholder 2"/>
          <p:cNvSpPr>
            <a:spLocks noGrp="1"/>
          </p:cNvSpPr>
          <p:nvPr>
            <p:ph idx="1"/>
          </p:nvPr>
        </p:nvSpPr>
        <p:spPr/>
        <p:txBody>
          <a:bodyPr>
            <a:normAutofit/>
          </a:bodyPr>
          <a:lstStyle/>
          <a:p>
            <a:r>
              <a:rPr dirty="0"/>
              <a:t>In </a:t>
            </a:r>
            <a:r>
              <a:rPr dirty="0" err="1"/>
              <a:t>df</a:t>
            </a:r>
            <a:r>
              <a:rPr dirty="0"/>
              <a:t> , Replace </a:t>
            </a:r>
            <a:r>
              <a:rPr dirty="0" err="1"/>
              <a:t>NaN</a:t>
            </a:r>
            <a:r>
              <a:rPr dirty="0"/>
              <a:t> s with ‘missing’ in columns ‘Manufacturer’ , ‘Model’ and ‘Type’ and create a index as a combination of these three columns and check if the index is a primary key.</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pd.read_csv</a:t>
            </a:r>
            <a:r>
              <a:rPr sz="1800" dirty="0">
                <a:latin typeface="Courier New"/>
              </a:rPr>
              <a:t>(</a:t>
            </a:r>
            <a:r>
              <a:rPr sz="1800" dirty="0">
                <a:solidFill>
                  <a:srgbClr val="4070A0"/>
                </a:solidFill>
                <a:latin typeface="Courier New"/>
              </a:rPr>
              <a:t>'https://raw.githubusercontent.com/selva86/datasets/master/Cars93_miss.csv'</a:t>
            </a:r>
            <a:r>
              <a:rPr sz="1800" dirty="0">
                <a:latin typeface="Courier New"/>
              </a:rPr>
              <a:t>, </a:t>
            </a:r>
            <a:r>
              <a:rPr sz="1800" dirty="0" err="1">
                <a:latin typeface="Courier New"/>
              </a:rPr>
              <a:t>usecols</a:t>
            </a:r>
            <a:r>
              <a:rPr sz="1800" dirty="0">
                <a:solidFill>
                  <a:srgbClr val="666666"/>
                </a:solidFill>
                <a:latin typeface="Courier New"/>
              </a:rPr>
              <a:t>=</a:t>
            </a:r>
            <a:r>
              <a:rPr sz="1800" dirty="0">
                <a:latin typeface="Courier New"/>
              </a:rPr>
              <a:t>[</a:t>
            </a:r>
            <a:r>
              <a:rPr sz="1800" dirty="0">
                <a:solidFill>
                  <a:srgbClr val="40A070"/>
                </a:solidFill>
                <a:latin typeface="Courier New"/>
              </a:rPr>
              <a:t>0</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3</a:t>
            </a:r>
            <a:r>
              <a:rPr sz="1800" dirty="0">
                <a:latin typeface="Courier New"/>
              </a:rPr>
              <a:t>,</a:t>
            </a:r>
            <a:r>
              <a:rPr sz="1800" dirty="0">
                <a:solidFill>
                  <a:srgbClr val="40A070"/>
                </a:solidFill>
                <a:latin typeface="Courier New"/>
              </a:rPr>
              <a:t>5</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df</a:t>
            </a:r>
            <a:r>
              <a:rPr sz="1800" dirty="0">
                <a:latin typeface="Courier New"/>
              </a:rPr>
              <a:t>[[</a:t>
            </a:r>
            <a:r>
              <a:rPr sz="1800" dirty="0">
                <a:solidFill>
                  <a:srgbClr val="4070A0"/>
                </a:solidFill>
                <a:latin typeface="Courier New"/>
              </a:rPr>
              <a:t>'Manufacturer'</a:t>
            </a:r>
            <a:r>
              <a:rPr sz="1800" dirty="0">
                <a:latin typeface="Courier New"/>
              </a:rPr>
              <a:t>, </a:t>
            </a:r>
            <a:r>
              <a:rPr sz="1800" dirty="0">
                <a:solidFill>
                  <a:srgbClr val="4070A0"/>
                </a:solidFill>
                <a:latin typeface="Courier New"/>
              </a:rPr>
              <a:t>'Model'</a:t>
            </a:r>
            <a:r>
              <a:rPr sz="1800" dirty="0">
                <a:latin typeface="Courier New"/>
              </a:rPr>
              <a:t>, </a:t>
            </a:r>
            <a:r>
              <a:rPr sz="1800" dirty="0">
                <a:solidFill>
                  <a:srgbClr val="4070A0"/>
                </a:solidFill>
                <a:latin typeface="Courier New"/>
              </a:rPr>
              <a:t>'Type'</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a:t>
            </a:r>
            <a:r>
              <a:rPr sz="1800" dirty="0">
                <a:latin typeface="Courier New"/>
              </a:rPr>
              <a:t>[[</a:t>
            </a:r>
            <a:r>
              <a:rPr sz="1800" dirty="0">
                <a:solidFill>
                  <a:srgbClr val="4070A0"/>
                </a:solidFill>
                <a:latin typeface="Courier New"/>
              </a:rPr>
              <a:t>'Manufacturer'</a:t>
            </a:r>
            <a:r>
              <a:rPr sz="1800" dirty="0">
                <a:latin typeface="Courier New"/>
              </a:rPr>
              <a:t>, </a:t>
            </a:r>
            <a:r>
              <a:rPr sz="1800" dirty="0">
                <a:solidFill>
                  <a:srgbClr val="4070A0"/>
                </a:solidFill>
                <a:latin typeface="Courier New"/>
              </a:rPr>
              <a:t>'Model'</a:t>
            </a:r>
            <a:r>
              <a:rPr sz="1800" dirty="0">
                <a:latin typeface="Courier New"/>
              </a:rPr>
              <a:t>, </a:t>
            </a:r>
            <a:r>
              <a:rPr sz="1800" dirty="0">
                <a:solidFill>
                  <a:srgbClr val="4070A0"/>
                </a:solidFill>
                <a:latin typeface="Courier New"/>
              </a:rPr>
              <a:t>'Type'</a:t>
            </a:r>
            <a:r>
              <a:rPr sz="1800" dirty="0">
                <a:latin typeface="Courier New"/>
              </a:rPr>
              <a:t>]].</a:t>
            </a:r>
            <a:r>
              <a:rPr sz="1800" dirty="0" err="1">
                <a:latin typeface="Courier New"/>
              </a:rPr>
              <a:t>fillna</a:t>
            </a:r>
            <a:r>
              <a:rPr sz="1800" dirty="0">
                <a:latin typeface="Courier New"/>
              </a:rPr>
              <a:t>(</a:t>
            </a:r>
            <a:r>
              <a:rPr sz="1800" dirty="0">
                <a:solidFill>
                  <a:srgbClr val="4070A0"/>
                </a:solidFill>
                <a:latin typeface="Courier New"/>
              </a:rPr>
              <a:t>'missing'</a:t>
            </a:r>
            <a:r>
              <a:rPr sz="1800" dirty="0">
                <a:latin typeface="Courier New"/>
              </a:rPr>
              <a:t>)</a:t>
            </a:r>
            <a:r>
              <a:rPr dirty="0"/>
              <a:t/>
            </a:r>
            <a:br>
              <a:rPr dirty="0"/>
            </a:br>
            <a:r>
              <a:rPr sz="1800" dirty="0" err="1">
                <a:latin typeface="Courier New"/>
              </a:rPr>
              <a:t>df.index</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df.Manufacturer</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'_'</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df.Model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'_'</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df.Type</a:t>
            </a:r>
            <a:r>
              <a:rPr dirty="0"/>
              <a:t/>
            </a:r>
            <a:br>
              <a:rPr dirty="0"/>
            </a:br>
            <a:r>
              <a:rPr sz="1800" dirty="0">
                <a:latin typeface="Courier New"/>
              </a:rPr>
              <a:t>print(</a:t>
            </a:r>
            <a:r>
              <a:rPr sz="1800" dirty="0" err="1">
                <a:latin typeface="Courier New"/>
              </a:rPr>
              <a:t>df.index.is_unique</a:t>
            </a:r>
            <a:r>
              <a:rPr sz="1800" dirty="0">
                <a:latin typeface="Courier New"/>
              </a:rPr>
              <a:t>)</a:t>
            </a:r>
          </a:p>
          <a:p>
            <a:pPr marL="1270000" indent="0">
              <a:buNone/>
            </a:pPr>
            <a:r>
              <a:rPr sz="1800" dirty="0">
                <a:latin typeface="Courier New"/>
              </a:rPr>
              <a:t>## True</a:t>
            </a:r>
          </a:p>
        </p:txBody>
      </p:sp>
    </p:spTree>
    <p:extLst>
      <p:ext uri="{BB962C8B-B14F-4D97-AF65-F5344CB8AC3E}">
        <p14:creationId xmlns:p14="http://schemas.microsoft.com/office/powerpoint/2010/main" val="724367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- 51</a:t>
            </a:r>
          </a:p>
        </p:txBody>
      </p:sp>
      <p:sp>
        <p:nvSpPr>
          <p:cNvPr id="3" name="Content Placeholder 2"/>
          <p:cNvSpPr>
            <a:spLocks noGrp="1"/>
          </p:cNvSpPr>
          <p:nvPr>
            <p:ph idx="1"/>
          </p:nvPr>
        </p:nvSpPr>
        <p:spPr/>
        <p:txBody>
          <a:bodyPr/>
          <a:lstStyle/>
          <a:p>
            <a:r>
              <a:rPr dirty="0"/>
              <a:t>Find the row position of the 5th largest value of column ‘a’ in </a:t>
            </a:r>
            <a:r>
              <a:rPr dirty="0" err="1"/>
              <a:t>df</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30</a:t>
            </a:r>
            <a:r>
              <a:rPr sz="1800" dirty="0">
                <a:latin typeface="Courier New"/>
              </a:rPr>
              <a:t>, </a:t>
            </a:r>
            <a:r>
              <a:rPr sz="1800" dirty="0">
                <a:solidFill>
                  <a:srgbClr val="40A070"/>
                </a:solidFill>
                <a:latin typeface="Courier New"/>
              </a:rPr>
              <a:t>30</a:t>
            </a:r>
            <a:r>
              <a:rPr sz="1800" dirty="0">
                <a:latin typeface="Courier New"/>
              </a:rPr>
              <a:t>).reshape(</a:t>
            </a:r>
            <a:r>
              <a:rPr sz="1800" dirty="0">
                <a:solidFill>
                  <a:srgbClr val="40A070"/>
                </a:solidFill>
                <a:latin typeface="Courier New"/>
              </a:rPr>
              <a:t>10</a:t>
            </a:r>
            <a:r>
              <a:rPr sz="1800" dirty="0">
                <a:latin typeface="Courier New"/>
              </a:rPr>
              <a:t>,</a:t>
            </a:r>
            <a:r>
              <a:rPr sz="1800" dirty="0">
                <a:solidFill>
                  <a:srgbClr val="666666"/>
                </a:solidFill>
                <a:latin typeface="Courier New"/>
              </a:rPr>
              <a:t>-</a:t>
            </a:r>
            <a:r>
              <a:rPr sz="1800" dirty="0">
                <a:solidFill>
                  <a:srgbClr val="40A070"/>
                </a:solidFill>
                <a:latin typeface="Courier New"/>
              </a:rPr>
              <a:t>1</a:t>
            </a:r>
            <a:r>
              <a:rPr sz="1800" dirty="0">
                <a:latin typeface="Courier New"/>
              </a:rPr>
              <a:t>), columns</a:t>
            </a:r>
            <a:r>
              <a:rPr sz="1800" dirty="0">
                <a:solidFill>
                  <a:srgbClr val="666666"/>
                </a:solidFill>
                <a:latin typeface="Courier New"/>
              </a:rPr>
              <a:t>=</a:t>
            </a:r>
            <a:r>
              <a:rPr sz="1800" dirty="0">
                <a:latin typeface="Courier New"/>
              </a:rPr>
              <a:t>list(</a:t>
            </a:r>
            <a:r>
              <a:rPr sz="1800" dirty="0">
                <a:solidFill>
                  <a:srgbClr val="4070A0"/>
                </a:solidFill>
                <a:latin typeface="Courier New"/>
              </a:rPr>
              <a:t>'</a:t>
            </a:r>
            <a:r>
              <a:rPr sz="1800" dirty="0" err="1">
                <a:solidFill>
                  <a:srgbClr val="4070A0"/>
                </a:solidFill>
                <a:latin typeface="Courier New"/>
              </a:rPr>
              <a:t>abc</a:t>
            </a:r>
            <a:r>
              <a:rPr sz="1800" dirty="0">
                <a:solidFill>
                  <a:srgbClr val="4070A0"/>
                </a:solidFill>
                <a:latin typeface="Courier New"/>
              </a:rPr>
              <a:t>'</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n </a:t>
            </a:r>
            <a:r>
              <a:rPr sz="1800" dirty="0">
                <a:solidFill>
                  <a:srgbClr val="666666"/>
                </a:solidFill>
                <a:latin typeface="Courier New"/>
              </a:rPr>
              <a:t>=</a:t>
            </a:r>
            <a:r>
              <a:rPr sz="1800" dirty="0">
                <a:latin typeface="Courier New"/>
              </a:rPr>
              <a:t> </a:t>
            </a:r>
            <a:r>
              <a:rPr sz="1800" dirty="0">
                <a:solidFill>
                  <a:srgbClr val="40A070"/>
                </a:solidFill>
                <a:latin typeface="Courier New"/>
              </a:rPr>
              <a:t>5</a:t>
            </a:r>
            <a:r>
              <a:rPr dirty="0"/>
              <a:t/>
            </a:r>
            <a:br>
              <a:rPr dirty="0"/>
            </a:br>
            <a:r>
              <a:rPr sz="1800" dirty="0" err="1">
                <a:latin typeface="Courier New"/>
              </a:rPr>
              <a:t>df</a:t>
            </a:r>
            <a:r>
              <a:rPr sz="1800" dirty="0">
                <a:latin typeface="Courier New"/>
              </a:rPr>
              <a:t>[</a:t>
            </a:r>
            <a:r>
              <a:rPr sz="1800" dirty="0">
                <a:solidFill>
                  <a:srgbClr val="4070A0"/>
                </a:solidFill>
                <a:latin typeface="Courier New"/>
              </a:rPr>
              <a:t>'a'</a:t>
            </a:r>
            <a:r>
              <a:rPr sz="1800" dirty="0">
                <a:latin typeface="Courier New"/>
              </a:rPr>
              <a:t>].</a:t>
            </a:r>
            <a:r>
              <a:rPr sz="1800" dirty="0" err="1">
                <a:latin typeface="Courier New"/>
              </a:rPr>
              <a:t>argsort</a:t>
            </a:r>
            <a:r>
              <a:rPr sz="1800" dirty="0">
                <a:latin typeface="Courier New"/>
              </a:rPr>
              <a:t>()[::</a:t>
            </a:r>
            <a:r>
              <a:rPr sz="1800" dirty="0">
                <a:solidFill>
                  <a:srgbClr val="666666"/>
                </a:solidFill>
                <a:latin typeface="Courier New"/>
              </a:rPr>
              <a:t>-</a:t>
            </a:r>
            <a:r>
              <a:rPr sz="1800" dirty="0">
                <a:solidFill>
                  <a:srgbClr val="40A070"/>
                </a:solidFill>
                <a:latin typeface="Courier New"/>
              </a:rPr>
              <a:t>1</a:t>
            </a:r>
            <a:r>
              <a:rPr sz="1800" dirty="0">
                <a:latin typeface="Courier New"/>
              </a:rPr>
              <a:t>][n]</a:t>
            </a:r>
          </a:p>
        </p:txBody>
      </p:sp>
    </p:spTree>
    <p:extLst>
      <p:ext uri="{BB962C8B-B14F-4D97-AF65-F5344CB8AC3E}">
        <p14:creationId xmlns:p14="http://schemas.microsoft.com/office/powerpoint/2010/main" val="1361699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- 52</a:t>
            </a:r>
          </a:p>
        </p:txBody>
      </p:sp>
      <p:sp>
        <p:nvSpPr>
          <p:cNvPr id="3" name="Content Placeholder 2"/>
          <p:cNvSpPr>
            <a:spLocks noGrp="1"/>
          </p:cNvSpPr>
          <p:nvPr>
            <p:ph idx="1"/>
          </p:nvPr>
        </p:nvSpPr>
        <p:spPr/>
        <p:txBody>
          <a:bodyPr/>
          <a:lstStyle/>
          <a:p>
            <a:r>
              <a:rPr dirty="0"/>
              <a:t>In </a:t>
            </a:r>
            <a:r>
              <a:rPr dirty="0" err="1"/>
              <a:t>ser</a:t>
            </a:r>
            <a:r>
              <a:rPr dirty="0"/>
              <a:t> , find the position of the 2nd largest value greater than the mean.</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100</a:t>
            </a:r>
            <a:r>
              <a:rPr sz="1800" dirty="0">
                <a:latin typeface="Courier New"/>
              </a:rPr>
              <a:t>, </a:t>
            </a:r>
            <a:r>
              <a:rPr sz="1800" dirty="0">
                <a:solidFill>
                  <a:srgbClr val="40A070"/>
                </a:solidFill>
                <a:latin typeface="Courier New"/>
              </a:rPr>
              <a:t>15</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print(</a:t>
            </a:r>
            <a:r>
              <a:rPr sz="1800" dirty="0">
                <a:solidFill>
                  <a:srgbClr val="4070A0"/>
                </a:solidFill>
                <a:latin typeface="Courier New"/>
              </a:rPr>
              <a:t>'</a:t>
            </a:r>
            <a:r>
              <a:rPr sz="1800" dirty="0" err="1">
                <a:solidFill>
                  <a:srgbClr val="4070A0"/>
                </a:solidFill>
                <a:latin typeface="Courier New"/>
              </a:rPr>
              <a:t>ser</a:t>
            </a:r>
            <a:r>
              <a:rPr sz="1800" dirty="0">
                <a:solidFill>
                  <a:srgbClr val="4070A0"/>
                </a:solidFill>
                <a:latin typeface="Courier New"/>
              </a:rPr>
              <a:t>: '</a:t>
            </a:r>
            <a:r>
              <a:rPr sz="1800" dirty="0">
                <a:latin typeface="Courier New"/>
              </a:rPr>
              <a:t>, </a:t>
            </a:r>
            <a:r>
              <a:rPr sz="1800" dirty="0" err="1">
                <a:latin typeface="Courier New"/>
              </a:rPr>
              <a:t>ser.tolist</a:t>
            </a:r>
            <a:r>
              <a:rPr sz="1800" dirty="0">
                <a:latin typeface="Courier New"/>
              </a:rPr>
              <a:t>(), </a:t>
            </a:r>
            <a:r>
              <a:rPr sz="1800" dirty="0">
                <a:solidFill>
                  <a:srgbClr val="4070A0"/>
                </a:solidFill>
                <a:latin typeface="Courier New"/>
              </a:rPr>
              <a:t>'mean: '</a:t>
            </a:r>
            <a:r>
              <a:rPr sz="1800" dirty="0">
                <a:latin typeface="Courier New"/>
              </a:rPr>
              <a:t>, round(</a:t>
            </a:r>
            <a:r>
              <a:rPr sz="1800" dirty="0" err="1">
                <a:latin typeface="Courier New"/>
              </a:rPr>
              <a:t>ser.mean</a:t>
            </a:r>
            <a:r>
              <a:rPr sz="1800" dirty="0">
                <a:latin typeface="Courier New"/>
              </a:rPr>
              <a:t>()))</a:t>
            </a:r>
          </a:p>
          <a:p>
            <a:pPr marL="1270000" indent="0">
              <a:buNone/>
            </a:pPr>
            <a:r>
              <a:rPr sz="1800" dirty="0">
                <a:latin typeface="Courier New"/>
              </a:rPr>
              <a:t>## </a:t>
            </a:r>
            <a:r>
              <a:rPr sz="1800" dirty="0" err="1">
                <a:latin typeface="Courier New"/>
              </a:rPr>
              <a:t>ser</a:t>
            </a:r>
            <a:r>
              <a:rPr sz="1800" dirty="0">
                <a:latin typeface="Courier New"/>
              </a:rPr>
              <a:t>:  [16, 56, 46, 41, 68, 40, 46, 9, 54, 41, 6, 44, 62, 23, 43] mean:  40</a:t>
            </a:r>
          </a:p>
          <a:p>
            <a:pPr marL="1270000" indent="0">
              <a:buNone/>
            </a:pPr>
            <a:r>
              <a:rPr sz="1800" dirty="0" err="1">
                <a:latin typeface="Courier New"/>
              </a:rPr>
              <a:t>np.argwhere</a:t>
            </a:r>
            <a:r>
              <a:rPr sz="1800" dirty="0">
                <a:latin typeface="Courier New"/>
              </a:rPr>
              <a:t>(</a:t>
            </a:r>
            <a:r>
              <a:rPr sz="1800" dirty="0" err="1">
                <a:latin typeface="Courier New"/>
              </a:rPr>
              <a:t>ser</a:t>
            </a:r>
            <a:r>
              <a:rPr sz="1800" dirty="0">
                <a:latin typeface="Courier New"/>
              </a:rPr>
              <a:t> </a:t>
            </a:r>
            <a:r>
              <a:rPr sz="1800" dirty="0">
                <a:solidFill>
                  <a:srgbClr val="666666"/>
                </a:solidFill>
                <a:latin typeface="Courier New"/>
              </a:rPr>
              <a:t>&gt;</a:t>
            </a:r>
            <a:r>
              <a:rPr sz="1800" dirty="0">
                <a:latin typeface="Courier New"/>
              </a:rPr>
              <a:t> </a:t>
            </a:r>
            <a:r>
              <a:rPr sz="1800" dirty="0" err="1">
                <a:latin typeface="Courier New"/>
              </a:rPr>
              <a:t>ser.mean</a:t>
            </a:r>
            <a:r>
              <a:rPr sz="1800" dirty="0">
                <a:latin typeface="Courier New"/>
              </a:rPr>
              <a:t>())[</a:t>
            </a:r>
            <a:r>
              <a:rPr sz="1800" dirty="0">
                <a:solidFill>
                  <a:srgbClr val="40A070"/>
                </a:solidFill>
                <a:latin typeface="Courier New"/>
              </a:rPr>
              <a:t>1</a:t>
            </a:r>
            <a:r>
              <a:rPr sz="1800" dirty="0">
                <a:latin typeface="Courier New"/>
              </a:rPr>
              <a:t>]</a:t>
            </a:r>
          </a:p>
        </p:txBody>
      </p:sp>
    </p:spTree>
    <p:extLst>
      <p:ext uri="{BB962C8B-B14F-4D97-AF65-F5344CB8AC3E}">
        <p14:creationId xmlns:p14="http://schemas.microsoft.com/office/powerpoint/2010/main" val="2132455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p:cNvSpPr>
            <a:spLocks noGrp="1"/>
          </p:cNvSpPr>
          <p:nvPr>
            <p:ph sz="half" idx="1"/>
          </p:nvPr>
        </p:nvSpPr>
        <p:spPr/>
        <p:txBody>
          <a:bodyPr/>
          <a:lstStyle/>
          <a:p>
            <a:r>
              <a:rPr lang="pt-BR" dirty="0"/>
              <a:t>Para </a:t>
            </a:r>
            <a:r>
              <a:rPr lang="pt-BR" dirty="0" err="1"/>
              <a:t>string</a:t>
            </a:r>
            <a:endParaRPr lang="pt-BR" dirty="0"/>
          </a:p>
          <a:p>
            <a:pPr lvl="1"/>
            <a:r>
              <a:rPr lang="pt-BR" dirty="0" err="1"/>
              <a:t>str</a:t>
            </a:r>
            <a:r>
              <a:rPr lang="pt-BR" dirty="0"/>
              <a:t>(10)</a:t>
            </a:r>
          </a:p>
          <a:p>
            <a:r>
              <a:rPr lang="pt-BR" dirty="0"/>
              <a:t>Para inteiro</a:t>
            </a:r>
          </a:p>
          <a:p>
            <a:pPr lvl="1"/>
            <a:r>
              <a:rPr lang="pt-BR" dirty="0" err="1"/>
              <a:t>int</a:t>
            </a:r>
            <a:r>
              <a:rPr lang="pt-BR" dirty="0"/>
              <a:t>("10")</a:t>
            </a:r>
          </a:p>
          <a:p>
            <a:r>
              <a:rPr lang="pt-BR" dirty="0"/>
              <a:t>Para ponto flutuante</a:t>
            </a:r>
          </a:p>
          <a:p>
            <a:pPr lvl="1"/>
            <a:r>
              <a:rPr lang="pt-BR" dirty="0" err="1"/>
              <a:t>float</a:t>
            </a:r>
            <a:r>
              <a:rPr lang="pt-BR" dirty="0"/>
              <a:t>("10")</a:t>
            </a:r>
          </a:p>
        </p:txBody>
      </p:sp>
      <p:sp>
        <p:nvSpPr>
          <p:cNvPr id="4" name="Título 3"/>
          <p:cNvSpPr>
            <a:spLocks noGrp="1"/>
          </p:cNvSpPr>
          <p:nvPr>
            <p:ph type="title"/>
          </p:nvPr>
        </p:nvSpPr>
        <p:spPr/>
        <p:txBody>
          <a:bodyPr/>
          <a:lstStyle/>
          <a:p>
            <a:r>
              <a:rPr lang="pt-BR" dirty="0" smtClean="0"/>
              <a:t>Conversão de Tipo de Dados e Função Input</a:t>
            </a:r>
            <a:endParaRPr lang="pt-BR" dirty="0"/>
          </a:p>
        </p:txBody>
      </p:sp>
      <p:sp>
        <p:nvSpPr>
          <p:cNvPr id="6" name="Espaço Reservado para Conteúdo 5"/>
          <p:cNvSpPr>
            <a:spLocks noGrp="1"/>
          </p:cNvSpPr>
          <p:nvPr>
            <p:ph sz="half" idx="10"/>
          </p:nvPr>
        </p:nvSpPr>
        <p:spPr/>
        <p:txBody>
          <a:bodyPr/>
          <a:lstStyle/>
          <a:p>
            <a:r>
              <a:rPr lang="pt-BR" dirty="0"/>
              <a:t>A função input sempre retorna uma </a:t>
            </a:r>
            <a:r>
              <a:rPr lang="pt-BR" dirty="0" err="1"/>
              <a:t>string</a:t>
            </a:r>
            <a:r>
              <a:rPr lang="pt-BR" dirty="0"/>
              <a:t>.</a:t>
            </a:r>
          </a:p>
          <a:p>
            <a:pPr lvl="1"/>
            <a:r>
              <a:rPr lang="pt-BR" dirty="0"/>
              <a:t>#spam = input()</a:t>
            </a:r>
          </a:p>
          <a:p>
            <a:pPr lvl="1"/>
            <a:r>
              <a:rPr lang="pt-BR" dirty="0"/>
              <a:t>spam = "Teste"</a:t>
            </a:r>
          </a:p>
        </p:txBody>
      </p:sp>
    </p:spTree>
    <p:extLst>
      <p:ext uri="{BB962C8B-B14F-4D97-AF65-F5344CB8AC3E}">
        <p14:creationId xmlns:p14="http://schemas.microsoft.com/office/powerpoint/2010/main" val="147254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- 53</a:t>
            </a:r>
          </a:p>
        </p:txBody>
      </p:sp>
      <p:sp>
        <p:nvSpPr>
          <p:cNvPr id="3" name="Content Placeholder 2"/>
          <p:cNvSpPr>
            <a:spLocks noGrp="1"/>
          </p:cNvSpPr>
          <p:nvPr>
            <p:ph idx="1"/>
          </p:nvPr>
        </p:nvSpPr>
        <p:spPr/>
        <p:txBody>
          <a:bodyPr/>
          <a:lstStyle/>
          <a:p>
            <a:r>
              <a:rPr dirty="0"/>
              <a:t>Get the last two rows of </a:t>
            </a:r>
            <a:r>
              <a:rPr dirty="0" err="1"/>
              <a:t>df</a:t>
            </a:r>
            <a:r>
              <a:rPr dirty="0"/>
              <a:t> whose row sum is greater than 100</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10</a:t>
            </a:r>
            <a:r>
              <a:rPr sz="1800" dirty="0">
                <a:latin typeface="Courier New"/>
              </a:rPr>
              <a:t>, </a:t>
            </a:r>
            <a:r>
              <a:rPr sz="1800" dirty="0">
                <a:solidFill>
                  <a:srgbClr val="40A070"/>
                </a:solidFill>
                <a:latin typeface="Courier New"/>
              </a:rPr>
              <a:t>40</a:t>
            </a:r>
            <a:r>
              <a:rPr sz="1800" dirty="0">
                <a:latin typeface="Courier New"/>
              </a:rPr>
              <a:t>, </a:t>
            </a:r>
            <a:r>
              <a:rPr sz="1800" dirty="0">
                <a:solidFill>
                  <a:srgbClr val="40A070"/>
                </a:solidFill>
                <a:latin typeface="Courier New"/>
              </a:rPr>
              <a:t>60</a:t>
            </a:r>
            <a:r>
              <a:rPr sz="1800" dirty="0">
                <a:latin typeface="Courier New"/>
              </a:rPr>
              <a:t>).reshape(</a:t>
            </a:r>
            <a:r>
              <a:rPr sz="1800" dirty="0">
                <a:solidFill>
                  <a:srgbClr val="666666"/>
                </a:solidFill>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4</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i="1" dirty="0">
                <a:solidFill>
                  <a:srgbClr val="60A0B0"/>
                </a:solidFill>
                <a:latin typeface="Courier New"/>
              </a:rPr>
              <a:t># print row sums</a:t>
            </a:r>
            <a:r>
              <a:rPr dirty="0"/>
              <a:t/>
            </a:r>
            <a:br>
              <a:rPr dirty="0"/>
            </a:br>
            <a:r>
              <a:rPr sz="1800" dirty="0" err="1">
                <a:latin typeface="Courier New"/>
              </a:rPr>
              <a:t>rowsums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df.apply</a:t>
            </a:r>
            <a:r>
              <a:rPr sz="1800" dirty="0">
                <a:latin typeface="Courier New"/>
              </a:rPr>
              <a:t>(</a:t>
            </a:r>
            <a:r>
              <a:rPr sz="1800" dirty="0" err="1">
                <a:latin typeface="Courier New"/>
              </a:rPr>
              <a:t>np.sum</a:t>
            </a:r>
            <a:r>
              <a:rPr sz="1800" dirty="0">
                <a:latin typeface="Courier New"/>
              </a:rPr>
              <a:t>,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last two rows with row sum greater than 100</a:t>
            </a:r>
            <a:r>
              <a:rPr dirty="0"/>
              <a:t/>
            </a:r>
            <a:br>
              <a:rPr dirty="0"/>
            </a:br>
            <a:r>
              <a:rPr sz="1800" dirty="0" err="1">
                <a:latin typeface="Courier New"/>
              </a:rPr>
              <a:t>last_two_rows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df.iloc</a:t>
            </a:r>
            <a:r>
              <a:rPr sz="1800" dirty="0">
                <a:latin typeface="Courier New"/>
              </a:rPr>
              <a:t>[</a:t>
            </a:r>
            <a:r>
              <a:rPr sz="1800" dirty="0" err="1">
                <a:latin typeface="Courier New"/>
              </a:rPr>
              <a:t>np.where</a:t>
            </a:r>
            <a:r>
              <a:rPr sz="1800" dirty="0">
                <a:latin typeface="Courier New"/>
              </a:rPr>
              <a:t>(</a:t>
            </a:r>
            <a:r>
              <a:rPr sz="1800" dirty="0" err="1">
                <a:latin typeface="Courier New"/>
              </a:rPr>
              <a:t>rowsums</a:t>
            </a:r>
            <a:r>
              <a:rPr sz="1800" dirty="0">
                <a:latin typeface="Courier New"/>
              </a:rPr>
              <a:t> </a:t>
            </a:r>
            <a:r>
              <a:rPr sz="1800" dirty="0">
                <a:solidFill>
                  <a:srgbClr val="666666"/>
                </a:solidFill>
                <a:latin typeface="Courier New"/>
              </a:rPr>
              <a:t>&gt;</a:t>
            </a:r>
            <a:r>
              <a:rPr sz="1800" dirty="0">
                <a:latin typeface="Courier New"/>
              </a:rPr>
              <a:t> </a:t>
            </a:r>
            <a:r>
              <a:rPr sz="1800" dirty="0">
                <a:solidFill>
                  <a:srgbClr val="40A070"/>
                </a:solidFill>
                <a:latin typeface="Courier New"/>
              </a:rPr>
              <a:t>100</a:t>
            </a:r>
            <a:r>
              <a:rPr sz="1800" dirty="0">
                <a:latin typeface="Courier New"/>
              </a:rPr>
              <a:t>)[</a:t>
            </a:r>
            <a:r>
              <a:rPr sz="1800" dirty="0">
                <a:solidFill>
                  <a:srgbClr val="40A070"/>
                </a:solidFill>
                <a:latin typeface="Courier New"/>
              </a:rPr>
              <a:t>0</a:t>
            </a:r>
            <a:r>
              <a:rPr sz="1800" dirty="0">
                <a:latin typeface="Courier New"/>
              </a:rPr>
              <a:t>][</a:t>
            </a:r>
            <a:r>
              <a:rPr sz="1800" dirty="0">
                <a:solidFill>
                  <a:srgbClr val="666666"/>
                </a:solidFill>
                <a:latin typeface="Courier New"/>
              </a:rPr>
              <a:t>-</a:t>
            </a:r>
            <a:r>
              <a:rPr sz="1800" dirty="0">
                <a:solidFill>
                  <a:srgbClr val="40A070"/>
                </a:solidFill>
                <a:latin typeface="Courier New"/>
              </a:rPr>
              <a:t>2</a:t>
            </a:r>
            <a:r>
              <a:rPr sz="1800" dirty="0">
                <a:latin typeface="Courier New"/>
              </a:rPr>
              <a:t>:], :]</a:t>
            </a:r>
          </a:p>
        </p:txBody>
      </p:sp>
    </p:spTree>
    <p:extLst>
      <p:ext uri="{BB962C8B-B14F-4D97-AF65-F5344CB8AC3E}">
        <p14:creationId xmlns:p14="http://schemas.microsoft.com/office/powerpoint/2010/main" val="2949702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- 54</a:t>
            </a:r>
          </a:p>
        </p:txBody>
      </p:sp>
      <p:sp>
        <p:nvSpPr>
          <p:cNvPr id="3" name="Content Placeholder 2"/>
          <p:cNvSpPr>
            <a:spLocks noGrp="1"/>
          </p:cNvSpPr>
          <p:nvPr>
            <p:ph idx="1"/>
          </p:nvPr>
        </p:nvSpPr>
        <p:spPr/>
        <p:txBody>
          <a:bodyPr/>
          <a:lstStyle/>
          <a:p>
            <a:r>
              <a:rPr dirty="0"/>
              <a:t>Replace all values of </a:t>
            </a:r>
            <a:r>
              <a:rPr dirty="0" err="1"/>
              <a:t>ser</a:t>
            </a:r>
            <a:r>
              <a:rPr dirty="0"/>
              <a:t> in the lower 5%ile and greater than 95%ile with respective 5th and 95th %</a:t>
            </a:r>
            <a:r>
              <a:rPr dirty="0" err="1"/>
              <a:t>ile</a:t>
            </a:r>
            <a:r>
              <a:rPr dirty="0"/>
              <a:t> value.</a:t>
            </a:r>
          </a:p>
          <a:p>
            <a:pPr marL="1270000" indent="0">
              <a:buNone/>
            </a:pPr>
            <a:r>
              <a:rPr sz="1800" i="1" dirty="0">
                <a:solidFill>
                  <a:srgbClr val="60A0B0"/>
                </a:solidFill>
                <a:latin typeface="Courier New"/>
              </a:rPr>
              <a:t># Input</a:t>
            </a:r>
            <a:r>
              <a:rPr dirty="0"/>
              <a:t/>
            </a:r>
            <a:br>
              <a:rPr dirty="0"/>
            </a:br>
            <a:r>
              <a:rPr sz="1800" dirty="0" err="1">
                <a:latin typeface="Courier New"/>
              </a:rPr>
              <a:t>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pd.Series</a:t>
            </a:r>
            <a:r>
              <a:rPr sz="1800" dirty="0">
                <a:latin typeface="Courier New"/>
              </a:rPr>
              <a:t>(</a:t>
            </a:r>
            <a:r>
              <a:rPr sz="1800" dirty="0" err="1">
                <a:latin typeface="Courier New"/>
              </a:rPr>
              <a:t>np.logspace</a:t>
            </a:r>
            <a:r>
              <a:rPr sz="1800" dirty="0">
                <a:latin typeface="Courier New"/>
              </a:rPr>
              <a:t>(</a:t>
            </a:r>
            <a:r>
              <a:rPr sz="1800" dirty="0">
                <a:solidFill>
                  <a:srgbClr val="666666"/>
                </a:solidFill>
                <a:latin typeface="Courier New"/>
              </a:rPr>
              <a:t>-</a:t>
            </a:r>
            <a:r>
              <a:rPr sz="1800" dirty="0">
                <a:solidFill>
                  <a:srgbClr val="40A070"/>
                </a:solidFill>
                <a:latin typeface="Courier New"/>
              </a:rPr>
              <a:t>2</a:t>
            </a:r>
            <a:r>
              <a:rPr sz="1800" dirty="0">
                <a:latin typeface="Courier New"/>
              </a:rPr>
              <a:t>, </a:t>
            </a:r>
            <a:r>
              <a:rPr sz="1800" dirty="0">
                <a:solidFill>
                  <a:srgbClr val="40A070"/>
                </a:solidFill>
                <a:latin typeface="Courier New"/>
              </a:rPr>
              <a:t>2</a:t>
            </a:r>
            <a:r>
              <a:rPr sz="1800" dirty="0">
                <a:latin typeface="Courier New"/>
              </a:rPr>
              <a:t>, </a:t>
            </a:r>
            <a:r>
              <a:rPr sz="1800" dirty="0">
                <a:solidFill>
                  <a:srgbClr val="40A070"/>
                </a:solidFill>
                <a:latin typeface="Courier New"/>
              </a:rPr>
              <a:t>30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b="1" dirty="0" err="1">
                <a:solidFill>
                  <a:srgbClr val="007020"/>
                </a:solidFill>
                <a:latin typeface="Courier New"/>
              </a:rPr>
              <a:t>def</a:t>
            </a:r>
            <a:r>
              <a:rPr sz="1800" dirty="0">
                <a:latin typeface="Courier New"/>
              </a:rPr>
              <a:t> </a:t>
            </a:r>
            <a:r>
              <a:rPr sz="1800" dirty="0" err="1">
                <a:latin typeface="Courier New"/>
              </a:rPr>
              <a:t>cap_outliers</a:t>
            </a:r>
            <a:r>
              <a:rPr sz="1800" dirty="0">
                <a:latin typeface="Courier New"/>
              </a:rPr>
              <a:t>(</a:t>
            </a:r>
            <a:r>
              <a:rPr sz="1800" dirty="0" err="1">
                <a:latin typeface="Courier New"/>
              </a:rPr>
              <a:t>ser</a:t>
            </a:r>
            <a:r>
              <a:rPr sz="1800" dirty="0">
                <a:latin typeface="Courier New"/>
              </a:rPr>
              <a:t>, </a:t>
            </a:r>
            <a:r>
              <a:rPr sz="1800" dirty="0" err="1">
                <a:latin typeface="Courier New"/>
              </a:rPr>
              <a:t>low_perc</a:t>
            </a:r>
            <a:r>
              <a:rPr sz="1800" dirty="0">
                <a:latin typeface="Courier New"/>
              </a:rPr>
              <a:t>, </a:t>
            </a:r>
            <a:r>
              <a:rPr sz="1800" dirty="0" err="1">
                <a:latin typeface="Courier New"/>
              </a:rPr>
              <a:t>high_perc</a:t>
            </a:r>
            <a:r>
              <a:rPr sz="1800" dirty="0">
                <a:latin typeface="Courier New"/>
              </a:rPr>
              <a:t>):</a:t>
            </a:r>
            <a:r>
              <a:rPr dirty="0"/>
              <a:t/>
            </a:r>
            <a:br>
              <a:rPr dirty="0"/>
            </a:br>
            <a:r>
              <a:rPr sz="1800" dirty="0">
                <a:latin typeface="Courier New"/>
              </a:rPr>
              <a:t>  low, high </a:t>
            </a:r>
            <a:r>
              <a:rPr sz="1800" dirty="0">
                <a:solidFill>
                  <a:srgbClr val="666666"/>
                </a:solidFill>
                <a:latin typeface="Courier New"/>
              </a:rPr>
              <a:t>=</a:t>
            </a:r>
            <a:r>
              <a:rPr sz="1800" dirty="0">
                <a:latin typeface="Courier New"/>
              </a:rPr>
              <a:t> </a:t>
            </a:r>
            <a:r>
              <a:rPr sz="1800" dirty="0" err="1">
                <a:latin typeface="Courier New"/>
              </a:rPr>
              <a:t>ser.quantile</a:t>
            </a:r>
            <a:r>
              <a:rPr sz="1800" dirty="0">
                <a:latin typeface="Courier New"/>
              </a:rPr>
              <a:t>([</a:t>
            </a:r>
            <a:r>
              <a:rPr sz="1800" dirty="0" err="1">
                <a:latin typeface="Courier New"/>
              </a:rPr>
              <a:t>low_perc</a:t>
            </a:r>
            <a:r>
              <a:rPr sz="1800" dirty="0">
                <a:latin typeface="Courier New"/>
              </a:rPr>
              <a:t>, </a:t>
            </a:r>
            <a:r>
              <a:rPr sz="1800" dirty="0" err="1">
                <a:latin typeface="Courier New"/>
              </a:rPr>
              <a:t>high_perc</a:t>
            </a:r>
            <a:r>
              <a:rPr sz="1800" dirty="0">
                <a:latin typeface="Courier New"/>
              </a:rPr>
              <a:t>])</a:t>
            </a:r>
            <a:r>
              <a:rPr dirty="0"/>
              <a:t/>
            </a:r>
            <a:br>
              <a:rPr dirty="0"/>
            </a:br>
            <a:r>
              <a:rPr sz="1800" dirty="0">
                <a:latin typeface="Courier New"/>
              </a:rPr>
              <a:t>  print(</a:t>
            </a:r>
            <a:r>
              <a:rPr sz="1800" dirty="0" err="1">
                <a:latin typeface="Courier New"/>
              </a:rPr>
              <a:t>low_perc</a:t>
            </a:r>
            <a:r>
              <a:rPr sz="1800" dirty="0">
                <a:latin typeface="Courier New"/>
              </a:rPr>
              <a:t>, </a:t>
            </a:r>
            <a:r>
              <a:rPr sz="1800" dirty="0">
                <a:solidFill>
                  <a:srgbClr val="4070A0"/>
                </a:solidFill>
                <a:latin typeface="Courier New"/>
              </a:rPr>
              <a:t>'%</a:t>
            </a:r>
            <a:r>
              <a:rPr sz="1800" dirty="0" err="1">
                <a:solidFill>
                  <a:srgbClr val="4070A0"/>
                </a:solidFill>
                <a:latin typeface="Courier New"/>
              </a:rPr>
              <a:t>ile</a:t>
            </a:r>
            <a:r>
              <a:rPr sz="1800" dirty="0">
                <a:solidFill>
                  <a:srgbClr val="4070A0"/>
                </a:solidFill>
                <a:latin typeface="Courier New"/>
              </a:rPr>
              <a:t>: '</a:t>
            </a:r>
            <a:r>
              <a:rPr sz="1800" dirty="0">
                <a:latin typeface="Courier New"/>
              </a:rPr>
              <a:t>, low, </a:t>
            </a:r>
            <a:r>
              <a:rPr sz="1800" dirty="0">
                <a:solidFill>
                  <a:srgbClr val="4070A0"/>
                </a:solidFill>
                <a:latin typeface="Courier New"/>
              </a:rPr>
              <a:t>'|'</a:t>
            </a:r>
            <a:r>
              <a:rPr sz="1800" dirty="0">
                <a:latin typeface="Courier New"/>
              </a:rPr>
              <a:t>, </a:t>
            </a:r>
            <a:r>
              <a:rPr sz="1800" dirty="0" err="1">
                <a:latin typeface="Courier New"/>
              </a:rPr>
              <a:t>high_perc</a:t>
            </a:r>
            <a:r>
              <a:rPr sz="1800" dirty="0">
                <a:latin typeface="Courier New"/>
              </a:rPr>
              <a:t>, </a:t>
            </a:r>
            <a:r>
              <a:rPr sz="1800" dirty="0">
                <a:solidFill>
                  <a:srgbClr val="4070A0"/>
                </a:solidFill>
                <a:latin typeface="Courier New"/>
              </a:rPr>
              <a:t>'%</a:t>
            </a:r>
            <a:r>
              <a:rPr sz="1800" dirty="0" err="1">
                <a:solidFill>
                  <a:srgbClr val="4070A0"/>
                </a:solidFill>
                <a:latin typeface="Courier New"/>
              </a:rPr>
              <a:t>ile</a:t>
            </a:r>
            <a:r>
              <a:rPr sz="1800" dirty="0">
                <a:solidFill>
                  <a:srgbClr val="4070A0"/>
                </a:solidFill>
                <a:latin typeface="Courier New"/>
              </a:rPr>
              <a:t>: '</a:t>
            </a:r>
            <a:r>
              <a:rPr sz="1800" dirty="0">
                <a:latin typeface="Courier New"/>
              </a:rPr>
              <a:t>, high)</a:t>
            </a:r>
            <a:r>
              <a:rPr dirty="0"/>
              <a:t/>
            </a:r>
            <a:br>
              <a:rPr dirty="0"/>
            </a:br>
            <a:r>
              <a:rPr sz="1800" dirty="0">
                <a:latin typeface="Courier New"/>
              </a:rPr>
              <a:t>  </a:t>
            </a:r>
            <a:r>
              <a:rPr sz="1800" dirty="0" err="1">
                <a:latin typeface="Courier New"/>
              </a:rPr>
              <a:t>ser</a:t>
            </a:r>
            <a:r>
              <a:rPr sz="1800" dirty="0">
                <a:latin typeface="Courier New"/>
              </a:rPr>
              <a:t>[</a:t>
            </a:r>
            <a:r>
              <a:rPr sz="1800" dirty="0" err="1">
                <a:latin typeface="Courier New"/>
              </a:rPr>
              <a:t>ser</a:t>
            </a:r>
            <a:r>
              <a:rPr sz="1800" dirty="0">
                <a:latin typeface="Courier New"/>
              </a:rPr>
              <a:t> </a:t>
            </a:r>
            <a:r>
              <a:rPr sz="1800" dirty="0">
                <a:solidFill>
                  <a:srgbClr val="666666"/>
                </a:solidFill>
                <a:latin typeface="Courier New"/>
              </a:rPr>
              <a:t>&lt;</a:t>
            </a:r>
            <a:r>
              <a:rPr sz="1800" dirty="0">
                <a:latin typeface="Courier New"/>
              </a:rPr>
              <a:t> low] </a:t>
            </a:r>
            <a:r>
              <a:rPr sz="1800" dirty="0">
                <a:solidFill>
                  <a:srgbClr val="666666"/>
                </a:solidFill>
                <a:latin typeface="Courier New"/>
              </a:rPr>
              <a:t>=</a:t>
            </a:r>
            <a:r>
              <a:rPr sz="1800" dirty="0">
                <a:latin typeface="Courier New"/>
              </a:rPr>
              <a:t> low</a:t>
            </a:r>
            <a:r>
              <a:rPr dirty="0"/>
              <a:t/>
            </a:r>
            <a:br>
              <a:rPr dirty="0"/>
            </a:br>
            <a:r>
              <a:rPr sz="1800" dirty="0">
                <a:latin typeface="Courier New"/>
              </a:rPr>
              <a:t>  </a:t>
            </a:r>
            <a:r>
              <a:rPr sz="1800" dirty="0" err="1">
                <a:latin typeface="Courier New"/>
              </a:rPr>
              <a:t>ser</a:t>
            </a:r>
            <a:r>
              <a:rPr sz="1800" dirty="0">
                <a:latin typeface="Courier New"/>
              </a:rPr>
              <a:t>[</a:t>
            </a:r>
            <a:r>
              <a:rPr sz="1800" dirty="0" err="1">
                <a:latin typeface="Courier New"/>
              </a:rPr>
              <a:t>ser</a:t>
            </a:r>
            <a:r>
              <a:rPr sz="1800" dirty="0">
                <a:latin typeface="Courier New"/>
              </a:rPr>
              <a:t> </a:t>
            </a:r>
            <a:r>
              <a:rPr sz="1800" dirty="0">
                <a:solidFill>
                  <a:srgbClr val="666666"/>
                </a:solidFill>
                <a:latin typeface="Courier New"/>
              </a:rPr>
              <a:t>&gt;</a:t>
            </a:r>
            <a:r>
              <a:rPr sz="1800" dirty="0">
                <a:latin typeface="Courier New"/>
              </a:rPr>
              <a:t> high] </a:t>
            </a:r>
            <a:r>
              <a:rPr sz="1800" dirty="0">
                <a:solidFill>
                  <a:srgbClr val="666666"/>
                </a:solidFill>
                <a:latin typeface="Courier New"/>
              </a:rPr>
              <a:t>=</a:t>
            </a:r>
            <a:r>
              <a:rPr sz="1800" dirty="0">
                <a:latin typeface="Courier New"/>
              </a:rPr>
              <a:t> high</a:t>
            </a:r>
            <a:r>
              <a:rPr dirty="0"/>
              <a:t/>
            </a:r>
            <a:br>
              <a:rPr dirty="0"/>
            </a:br>
            <a:r>
              <a:rPr sz="1800" dirty="0">
                <a:latin typeface="Courier New"/>
              </a:rPr>
              <a:t>  </a:t>
            </a:r>
            <a:r>
              <a:rPr sz="1800" b="1" dirty="0">
                <a:solidFill>
                  <a:srgbClr val="007020"/>
                </a:solidFill>
                <a:latin typeface="Courier New"/>
              </a:rPr>
              <a:t>return</a:t>
            </a:r>
            <a:r>
              <a:rPr sz="1800" dirty="0">
                <a:latin typeface="Courier New"/>
              </a:rPr>
              <a:t>(</a:t>
            </a:r>
            <a:r>
              <a:rPr sz="1800" dirty="0" err="1">
                <a:latin typeface="Courier New"/>
              </a:rPr>
              <a:t>ser</a:t>
            </a:r>
            <a:r>
              <a:rPr sz="1800" dirty="0">
                <a:latin typeface="Courier New"/>
              </a:rPr>
              <a:t>)</a:t>
            </a:r>
            <a:r>
              <a:rPr dirty="0"/>
              <a:t/>
            </a:r>
            <a:br>
              <a:rPr dirty="0"/>
            </a:br>
            <a:r>
              <a:rPr sz="1800" dirty="0" err="1">
                <a:latin typeface="Courier New"/>
              </a:rPr>
              <a:t>capped_ser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cap_outliers</a:t>
            </a:r>
            <a:r>
              <a:rPr sz="1800" dirty="0">
                <a:latin typeface="Courier New"/>
              </a:rPr>
              <a:t>(</a:t>
            </a:r>
            <a:r>
              <a:rPr sz="1800" dirty="0" err="1">
                <a:latin typeface="Courier New"/>
              </a:rPr>
              <a:t>ser</a:t>
            </a:r>
            <a:r>
              <a:rPr sz="1800" dirty="0">
                <a:latin typeface="Courier New"/>
              </a:rPr>
              <a:t>, </a:t>
            </a:r>
            <a:r>
              <a:rPr sz="1800" dirty="0">
                <a:solidFill>
                  <a:srgbClr val="40A070"/>
                </a:solidFill>
                <a:latin typeface="Courier New"/>
              </a:rPr>
              <a:t>.05</a:t>
            </a:r>
            <a:r>
              <a:rPr sz="1800" dirty="0">
                <a:latin typeface="Courier New"/>
              </a:rPr>
              <a:t>, </a:t>
            </a:r>
            <a:r>
              <a:rPr sz="1800" dirty="0">
                <a:solidFill>
                  <a:srgbClr val="40A070"/>
                </a:solidFill>
                <a:latin typeface="Courier New"/>
              </a:rPr>
              <a:t>.95</a:t>
            </a:r>
            <a:r>
              <a:rPr sz="1800" dirty="0">
                <a:latin typeface="Courier New"/>
              </a:rPr>
              <a:t>)</a:t>
            </a:r>
          </a:p>
          <a:p>
            <a:pPr marL="1270000" indent="0">
              <a:buNone/>
            </a:pPr>
            <a:r>
              <a:rPr sz="1800" dirty="0">
                <a:latin typeface="Courier New"/>
              </a:rPr>
              <a:t>## 0.05 %</a:t>
            </a:r>
            <a:r>
              <a:rPr sz="1800" dirty="0" err="1">
                <a:latin typeface="Courier New"/>
              </a:rPr>
              <a:t>ile</a:t>
            </a:r>
            <a:r>
              <a:rPr sz="1800" dirty="0">
                <a:latin typeface="Courier New"/>
              </a:rPr>
              <a:t>:  0.016049294076965887 | 0.95 %</a:t>
            </a:r>
            <a:r>
              <a:rPr sz="1800" dirty="0" err="1">
                <a:latin typeface="Courier New"/>
              </a:rPr>
              <a:t>ile</a:t>
            </a:r>
            <a:r>
              <a:rPr sz="1800" dirty="0">
                <a:latin typeface="Courier New"/>
              </a:rPr>
              <a:t>:  63.876672220183934</a:t>
            </a:r>
          </a:p>
        </p:txBody>
      </p:sp>
    </p:spTree>
    <p:extLst>
      <p:ext uri="{BB962C8B-B14F-4D97-AF65-F5344CB8AC3E}">
        <p14:creationId xmlns:p14="http://schemas.microsoft.com/office/powerpoint/2010/main" val="3047359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- 55</a:t>
            </a:r>
          </a:p>
        </p:txBody>
      </p:sp>
      <p:sp>
        <p:nvSpPr>
          <p:cNvPr id="3" name="Content Placeholder 2"/>
          <p:cNvSpPr>
            <a:spLocks noGrp="1"/>
          </p:cNvSpPr>
          <p:nvPr>
            <p:ph idx="1"/>
          </p:nvPr>
        </p:nvSpPr>
        <p:spPr/>
        <p:txBody>
          <a:bodyPr>
            <a:normAutofit fontScale="55000" lnSpcReduction="20000"/>
          </a:bodyPr>
          <a:lstStyle/>
          <a:p>
            <a:r>
              <a:rPr dirty="0"/>
              <a:t>Reshape </a:t>
            </a:r>
            <a:r>
              <a:rPr dirty="0" err="1"/>
              <a:t>df</a:t>
            </a:r>
            <a:r>
              <a:rPr dirty="0"/>
              <a:t> to the largest possible square with negative values removed. Drop the smallest values if need be. The order of the positive numbers in the result should remain the same as the original.</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666666"/>
                </a:solidFill>
                <a:latin typeface="Courier New"/>
              </a:rPr>
              <a:t>-</a:t>
            </a:r>
            <a:r>
              <a:rPr sz="1800" dirty="0">
                <a:solidFill>
                  <a:srgbClr val="40A070"/>
                </a:solidFill>
                <a:latin typeface="Courier New"/>
              </a:rPr>
              <a:t>20</a:t>
            </a:r>
            <a:r>
              <a:rPr sz="1800" dirty="0">
                <a:latin typeface="Courier New"/>
              </a:rPr>
              <a:t>, </a:t>
            </a:r>
            <a:r>
              <a:rPr sz="1800" dirty="0">
                <a:solidFill>
                  <a:srgbClr val="40A070"/>
                </a:solidFill>
                <a:latin typeface="Courier New"/>
              </a:rPr>
              <a:t>50</a:t>
            </a:r>
            <a:r>
              <a:rPr sz="1800" dirty="0">
                <a:latin typeface="Courier New"/>
              </a:rPr>
              <a:t>, </a:t>
            </a:r>
            <a:r>
              <a:rPr sz="1800" dirty="0">
                <a:solidFill>
                  <a:srgbClr val="40A070"/>
                </a:solidFill>
                <a:latin typeface="Courier New"/>
              </a:rPr>
              <a:t>100</a:t>
            </a:r>
            <a:r>
              <a:rPr sz="1800" dirty="0">
                <a:latin typeface="Courier New"/>
              </a:rPr>
              <a:t>).reshape(</a:t>
            </a:r>
            <a:r>
              <a:rPr sz="1800" dirty="0">
                <a:solidFill>
                  <a:srgbClr val="40A070"/>
                </a:solidFill>
                <a:latin typeface="Courier New"/>
              </a:rPr>
              <a:t>10</a:t>
            </a:r>
            <a:r>
              <a:rPr sz="1800" dirty="0">
                <a:latin typeface="Courier New"/>
              </a:rPr>
              <a:t>,</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dirty="0">
                <a:latin typeface="Courier New"/>
              </a:rPr>
              <a:t>print(</a:t>
            </a:r>
            <a:r>
              <a:rPr sz="1800" dirty="0" err="1">
                <a:latin typeface="Courier New"/>
              </a:rPr>
              <a:t>df</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i="1" dirty="0">
                <a:solidFill>
                  <a:srgbClr val="60A0B0"/>
                </a:solidFill>
                <a:latin typeface="Courier New"/>
              </a:rPr>
              <a:t># Step 1: remove negative values from </a:t>
            </a:r>
            <a:r>
              <a:rPr sz="1800" i="1" dirty="0" err="1">
                <a:solidFill>
                  <a:srgbClr val="60A0B0"/>
                </a:solidFill>
                <a:latin typeface="Courier New"/>
              </a:rPr>
              <a:t>arr</a:t>
            </a:r>
            <a:endParaRPr sz="1800" i="1" dirty="0">
              <a:solidFill>
                <a:srgbClr val="60A0B0"/>
              </a:solidFill>
              <a:latin typeface="Courier New"/>
            </a:endParaRPr>
          </a:p>
          <a:p>
            <a:pPr marL="1270000" indent="0">
              <a:buNone/>
            </a:pPr>
            <a:r>
              <a:rPr sz="1800" dirty="0">
                <a:latin typeface="Courier New"/>
              </a:rPr>
              <a:t>##     0   1   2   3   4   5   6   7   8   9
## 0  41   4  -8  41   4  41 -15  16  37  16
## 1  29  28  44  24   9  19  -1  17   6  -7
## 2 -12 -15  45  -2 -10  32  28  31   2   4
## 3  36  12  11  -6   4   8  43  31   1  35
## 4  21  49 -20   8 -14  22   9  20  19  19
## 5  15  30  35   2   7 -10  -6   1  16  -6
## 6 -14  35 -15 -16  -7   2  13  23  -2  -7
## 7  43  -7  15  14   2  12  -2  -9  47  30
## 8   0  27   7 -11  -8  27  17  44  21 -13
## 9  -7  -2  19  37  22  -6  -8  24  34  13</a:t>
            </a:r>
          </a:p>
          <a:p>
            <a:pPr marL="1270000" indent="0">
              <a:buNone/>
            </a:pPr>
            <a:r>
              <a:rPr sz="1800" dirty="0" err="1">
                <a:latin typeface="Courier New"/>
              </a:rPr>
              <a:t>arr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a:t>
            </a:r>
            <a:r>
              <a:rPr sz="1800" dirty="0">
                <a:latin typeface="Courier New"/>
              </a:rPr>
              <a:t>[</a:t>
            </a:r>
            <a:r>
              <a:rPr sz="1800" dirty="0" err="1">
                <a:latin typeface="Courier New"/>
              </a:rPr>
              <a:t>df</a:t>
            </a:r>
            <a:r>
              <a:rPr sz="1800" dirty="0">
                <a:latin typeface="Courier New"/>
              </a:rPr>
              <a:t> </a:t>
            </a:r>
            <a:r>
              <a:rPr sz="1800" dirty="0">
                <a:solidFill>
                  <a:srgbClr val="666666"/>
                </a:solidFill>
                <a:latin typeface="Courier New"/>
              </a:rPr>
              <a:t>&gt;</a:t>
            </a:r>
            <a:r>
              <a:rPr sz="1800" dirty="0">
                <a:latin typeface="Courier New"/>
              </a:rPr>
              <a:t> </a:t>
            </a:r>
            <a:r>
              <a:rPr sz="1800" dirty="0">
                <a:solidFill>
                  <a:srgbClr val="40A070"/>
                </a:solidFill>
                <a:latin typeface="Courier New"/>
              </a:rPr>
              <a:t>0</a:t>
            </a:r>
            <a:r>
              <a:rPr sz="1800" dirty="0">
                <a:latin typeface="Courier New"/>
              </a:rPr>
              <a:t>].</a:t>
            </a:r>
            <a:r>
              <a:rPr sz="1800" dirty="0" err="1">
                <a:latin typeface="Courier New"/>
              </a:rPr>
              <a:t>values.flatten</a:t>
            </a:r>
            <a:r>
              <a:rPr sz="1800" dirty="0">
                <a:latin typeface="Courier New"/>
              </a:rPr>
              <a:t>()</a:t>
            </a:r>
            <a:r>
              <a:rPr dirty="0"/>
              <a:t/>
            </a:r>
            <a:br>
              <a:rPr dirty="0"/>
            </a:br>
            <a:r>
              <a:rPr sz="1800" dirty="0" err="1">
                <a:latin typeface="Courier New"/>
              </a:rPr>
              <a:t>arr_qualified</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arr</a:t>
            </a:r>
            <a:r>
              <a:rPr sz="1800" dirty="0">
                <a:latin typeface="Courier New"/>
              </a:rPr>
              <a:t>[</a:t>
            </a:r>
            <a:r>
              <a:rPr sz="1800" dirty="0">
                <a:solidFill>
                  <a:srgbClr val="666666"/>
                </a:solidFill>
                <a:latin typeface="Courier New"/>
              </a:rPr>
              <a:t>~</a:t>
            </a:r>
            <a:r>
              <a:rPr sz="1800" dirty="0" err="1">
                <a:latin typeface="Courier New"/>
              </a:rPr>
              <a:t>np.isnan</a:t>
            </a:r>
            <a:r>
              <a:rPr sz="1800" dirty="0">
                <a:latin typeface="Courier New"/>
              </a:rPr>
              <a:t>(</a:t>
            </a:r>
            <a:r>
              <a:rPr sz="1800" dirty="0" err="1">
                <a:latin typeface="Courier New"/>
              </a:rPr>
              <a:t>arr</a:t>
            </a:r>
            <a:r>
              <a:rPr sz="1800" dirty="0">
                <a:latin typeface="Courier New"/>
              </a:rPr>
              <a:t>)]</a:t>
            </a:r>
            <a:r>
              <a:rPr dirty="0"/>
              <a:t/>
            </a:r>
            <a:br>
              <a:rPr dirty="0"/>
            </a:br>
            <a:r>
              <a:rPr sz="1800" i="1" dirty="0">
                <a:solidFill>
                  <a:srgbClr val="60A0B0"/>
                </a:solidFill>
                <a:latin typeface="Courier New"/>
              </a:rPr>
              <a:t># Step 2: find side-length of largest possible square</a:t>
            </a:r>
            <a:r>
              <a:rPr dirty="0"/>
              <a:t/>
            </a:r>
            <a:br>
              <a:rPr dirty="0"/>
            </a:br>
            <a:r>
              <a:rPr sz="1800" dirty="0">
                <a:latin typeface="Courier New"/>
              </a:rPr>
              <a:t>n </a:t>
            </a:r>
            <a:r>
              <a:rPr sz="1800" dirty="0">
                <a:solidFill>
                  <a:srgbClr val="666666"/>
                </a:solidFill>
                <a:latin typeface="Courier New"/>
              </a:rPr>
              <a:t>=</a:t>
            </a:r>
            <a:r>
              <a:rPr sz="1800" dirty="0">
                <a:latin typeface="Courier New"/>
              </a:rPr>
              <a:t> </a:t>
            </a:r>
            <a:r>
              <a:rPr sz="1800" dirty="0" err="1">
                <a:latin typeface="Courier New"/>
              </a:rPr>
              <a:t>int</a:t>
            </a:r>
            <a:r>
              <a:rPr sz="1800" dirty="0">
                <a:latin typeface="Courier New"/>
              </a:rPr>
              <a:t>(</a:t>
            </a:r>
            <a:r>
              <a:rPr sz="1800" dirty="0" err="1">
                <a:latin typeface="Courier New"/>
              </a:rPr>
              <a:t>np.floor</a:t>
            </a:r>
            <a:r>
              <a:rPr sz="1800" dirty="0">
                <a:latin typeface="Courier New"/>
              </a:rPr>
              <a:t>(</a:t>
            </a:r>
            <a:r>
              <a:rPr sz="1800" dirty="0" err="1">
                <a:latin typeface="Courier New"/>
              </a:rPr>
              <a:t>arr_qualified.shape</a:t>
            </a:r>
            <a:r>
              <a:rPr sz="1800" dirty="0">
                <a:latin typeface="Courier New"/>
              </a:rPr>
              <a:t>[</a:t>
            </a:r>
            <a:r>
              <a:rPr sz="1800" dirty="0">
                <a:solidFill>
                  <a:srgbClr val="40A070"/>
                </a:solidFill>
                <a:latin typeface="Courier New"/>
              </a:rPr>
              <a:t>0</a:t>
            </a:r>
            <a:r>
              <a:rPr sz="1800" dirty="0">
                <a:latin typeface="Courier New"/>
              </a:rPr>
              <a:t>]</a:t>
            </a:r>
            <a:r>
              <a:rPr sz="1800" dirty="0">
                <a:solidFill>
                  <a:srgbClr val="666666"/>
                </a:solidFill>
                <a:latin typeface="Courier New"/>
              </a:rPr>
              <a:t>**</a:t>
            </a:r>
            <a:r>
              <a:rPr sz="1800" dirty="0">
                <a:latin typeface="Courier New"/>
              </a:rPr>
              <a:t>.</a:t>
            </a:r>
            <a:r>
              <a:rPr sz="1800" dirty="0">
                <a:solidFill>
                  <a:srgbClr val="40A070"/>
                </a:solidFill>
                <a:latin typeface="Courier New"/>
              </a:rPr>
              <a:t>5</a:t>
            </a:r>
            <a:r>
              <a:rPr sz="1800" dirty="0">
                <a:latin typeface="Courier New"/>
              </a:rPr>
              <a:t>))</a:t>
            </a:r>
            <a:r>
              <a:rPr dirty="0"/>
              <a:t/>
            </a:r>
            <a:br>
              <a:rPr dirty="0"/>
            </a:br>
            <a:r>
              <a:rPr sz="1800" i="1" dirty="0">
                <a:solidFill>
                  <a:srgbClr val="60A0B0"/>
                </a:solidFill>
                <a:latin typeface="Courier New"/>
              </a:rPr>
              <a:t># Step 3: Take top n^2 items without changing positions</a:t>
            </a:r>
            <a:r>
              <a:rPr dirty="0"/>
              <a:t/>
            </a:r>
            <a:br>
              <a:rPr dirty="0"/>
            </a:br>
            <a:r>
              <a:rPr sz="1800" dirty="0" err="1">
                <a:latin typeface="Courier New"/>
              </a:rPr>
              <a:t>top_indexes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np.argsort</a:t>
            </a:r>
            <a:r>
              <a:rPr sz="1800" dirty="0">
                <a:latin typeface="Courier New"/>
              </a:rPr>
              <a:t>(</a:t>
            </a:r>
            <a:r>
              <a:rPr sz="1800" dirty="0" err="1">
                <a:latin typeface="Courier New"/>
              </a:rPr>
              <a:t>arr_qualified</a:t>
            </a:r>
            <a:r>
              <a:rPr sz="1800" dirty="0">
                <a:latin typeface="Courier New"/>
              </a:rPr>
              <a:t>)[::</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dirty="0">
                <a:latin typeface="Courier New"/>
              </a:rPr>
              <a:t>output </a:t>
            </a:r>
            <a:r>
              <a:rPr sz="1800" dirty="0">
                <a:solidFill>
                  <a:srgbClr val="666666"/>
                </a:solidFill>
                <a:latin typeface="Courier New"/>
              </a:rPr>
              <a:t>=</a:t>
            </a:r>
            <a:r>
              <a:rPr sz="1800" dirty="0">
                <a:latin typeface="Courier New"/>
              </a:rPr>
              <a:t> </a:t>
            </a:r>
            <a:r>
              <a:rPr sz="1800" dirty="0" err="1">
                <a:latin typeface="Courier New"/>
              </a:rPr>
              <a:t>np.take</a:t>
            </a:r>
            <a:r>
              <a:rPr sz="1800" dirty="0">
                <a:latin typeface="Courier New"/>
              </a:rPr>
              <a:t>(</a:t>
            </a:r>
            <a:r>
              <a:rPr sz="1800" dirty="0" err="1">
                <a:latin typeface="Courier New"/>
              </a:rPr>
              <a:t>arr_qualified</a:t>
            </a:r>
            <a:r>
              <a:rPr sz="1800" dirty="0">
                <a:latin typeface="Courier New"/>
              </a:rPr>
              <a:t>, sorted(</a:t>
            </a:r>
            <a:r>
              <a:rPr sz="1800" dirty="0" err="1">
                <a:latin typeface="Courier New"/>
              </a:rPr>
              <a:t>top_indexes</a:t>
            </a:r>
            <a:r>
              <a:rPr sz="1800" dirty="0">
                <a:latin typeface="Courier New"/>
              </a:rPr>
              <a:t>[:n</a:t>
            </a:r>
            <a:r>
              <a:rPr sz="1800" dirty="0">
                <a:solidFill>
                  <a:srgbClr val="666666"/>
                </a:solidFill>
                <a:latin typeface="Courier New"/>
              </a:rPr>
              <a:t>**</a:t>
            </a:r>
            <a:r>
              <a:rPr sz="1800" dirty="0">
                <a:solidFill>
                  <a:srgbClr val="40A070"/>
                </a:solidFill>
                <a:latin typeface="Courier New"/>
              </a:rPr>
              <a:t>2</a:t>
            </a:r>
            <a:r>
              <a:rPr sz="1800" dirty="0">
                <a:latin typeface="Courier New"/>
              </a:rPr>
              <a:t>])).reshape(n, </a:t>
            </a:r>
            <a:r>
              <a:rPr sz="1800" dirty="0">
                <a:solidFill>
                  <a:srgbClr val="40A070"/>
                </a:solidFill>
                <a:latin typeface="Courier New"/>
              </a:rPr>
              <a:t>-1</a:t>
            </a:r>
            <a:r>
              <a:rPr sz="1800" dirty="0">
                <a:latin typeface="Courier New"/>
              </a:rPr>
              <a:t>)</a:t>
            </a:r>
            <a:r>
              <a:rPr dirty="0"/>
              <a:t/>
            </a:r>
            <a:br>
              <a:rPr dirty="0"/>
            </a:br>
            <a:r>
              <a:rPr sz="1800" dirty="0">
                <a:latin typeface="Courier New"/>
              </a:rPr>
              <a:t>print(output)</a:t>
            </a:r>
          </a:p>
          <a:p>
            <a:pPr marL="1270000" indent="0">
              <a:buNone/>
            </a:pPr>
            <a:r>
              <a:rPr sz="1800" dirty="0">
                <a:latin typeface="Courier New"/>
              </a:rPr>
              <a:t>## [[41.  4. 41.  4. 41. 16. 37. 16.]
##  [29. 28. 44. 24.  9. 19. 17.  6.]
##  [45. 32. 28. 31.  2.  4. 36. 12.]
##  [11.  4.  8. 43. 31. 35. 21. 49.]
##  [ 8. 22.  9. 20. 19. 19. 15. 30.]
##  [35.  7. 16. 35. 13. 23. 43. 15.]
##  [14. 12. 47. 30. 27.  7. 27. 17.]
##  [44. 21. 19. 37. 22. 24. 34. 13.]]</a:t>
            </a:r>
          </a:p>
        </p:txBody>
      </p:sp>
    </p:spTree>
    <p:extLst>
      <p:ext uri="{BB962C8B-B14F-4D97-AF65-F5344CB8AC3E}">
        <p14:creationId xmlns:p14="http://schemas.microsoft.com/office/powerpoint/2010/main" val="3186277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- 56</a:t>
            </a:r>
          </a:p>
        </p:txBody>
      </p:sp>
      <p:sp>
        <p:nvSpPr>
          <p:cNvPr id="3" name="Content Placeholder 2"/>
          <p:cNvSpPr>
            <a:spLocks noGrp="1"/>
          </p:cNvSpPr>
          <p:nvPr>
            <p:ph idx="1"/>
          </p:nvPr>
        </p:nvSpPr>
        <p:spPr/>
        <p:txBody>
          <a:bodyPr/>
          <a:lstStyle/>
          <a:p>
            <a:r>
              <a:rPr dirty="0"/>
              <a:t>Swap rows 1 and 2 in </a:t>
            </a:r>
            <a:r>
              <a:rPr dirty="0" err="1"/>
              <a:t>df</a:t>
            </a:r>
            <a:r>
              <a:rPr dirty="0"/>
              <a:t>.</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np.arange</a:t>
            </a:r>
            <a:r>
              <a:rPr sz="1800" dirty="0">
                <a:latin typeface="Courier New"/>
              </a:rPr>
              <a:t>(</a:t>
            </a:r>
            <a:r>
              <a:rPr sz="1800" dirty="0">
                <a:solidFill>
                  <a:srgbClr val="40A070"/>
                </a:solidFill>
                <a:latin typeface="Courier New"/>
              </a:rPr>
              <a:t>25</a:t>
            </a:r>
            <a:r>
              <a:rPr sz="1800" dirty="0">
                <a:latin typeface="Courier New"/>
              </a:rPr>
              <a:t>).reshape(</a:t>
            </a:r>
            <a:r>
              <a:rPr sz="1800" dirty="0">
                <a:solidFill>
                  <a:srgbClr val="40A070"/>
                </a:solidFill>
                <a:latin typeface="Courier New"/>
              </a:rPr>
              <a:t>5</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b="1" dirty="0" err="1">
                <a:solidFill>
                  <a:srgbClr val="007020"/>
                </a:solidFill>
                <a:latin typeface="Courier New"/>
              </a:rPr>
              <a:t>def</a:t>
            </a:r>
            <a:r>
              <a:rPr sz="1800" dirty="0">
                <a:latin typeface="Courier New"/>
              </a:rPr>
              <a:t> </a:t>
            </a:r>
            <a:r>
              <a:rPr sz="1800" dirty="0" err="1">
                <a:latin typeface="Courier New"/>
              </a:rPr>
              <a:t>swap_rows</a:t>
            </a:r>
            <a:r>
              <a:rPr sz="1800" dirty="0">
                <a:latin typeface="Courier New"/>
              </a:rPr>
              <a:t>(</a:t>
            </a:r>
            <a:r>
              <a:rPr sz="1800" dirty="0" err="1">
                <a:latin typeface="Courier New"/>
              </a:rPr>
              <a:t>df</a:t>
            </a:r>
            <a:r>
              <a:rPr sz="1800" dirty="0">
                <a:latin typeface="Courier New"/>
              </a:rPr>
              <a:t>, i1, i2):</a:t>
            </a:r>
            <a:r>
              <a:rPr dirty="0"/>
              <a:t/>
            </a:r>
            <a:br>
              <a:rPr dirty="0"/>
            </a:br>
            <a:r>
              <a:rPr sz="1800" dirty="0">
                <a:latin typeface="Courier New"/>
              </a:rPr>
              <a:t>  a, b </a:t>
            </a:r>
            <a:r>
              <a:rPr sz="1800" dirty="0">
                <a:solidFill>
                  <a:srgbClr val="666666"/>
                </a:solidFill>
                <a:latin typeface="Courier New"/>
              </a:rPr>
              <a:t>=</a:t>
            </a:r>
            <a:r>
              <a:rPr sz="1800" dirty="0">
                <a:latin typeface="Courier New"/>
              </a:rPr>
              <a:t> </a:t>
            </a:r>
            <a:r>
              <a:rPr sz="1800" dirty="0" err="1">
                <a:latin typeface="Courier New"/>
              </a:rPr>
              <a:t>df.iloc</a:t>
            </a:r>
            <a:r>
              <a:rPr sz="1800" dirty="0">
                <a:latin typeface="Courier New"/>
              </a:rPr>
              <a:t>[i1, :].copy(), </a:t>
            </a:r>
            <a:r>
              <a:rPr sz="1800" dirty="0" err="1">
                <a:latin typeface="Courier New"/>
              </a:rPr>
              <a:t>df.iloc</a:t>
            </a:r>
            <a:r>
              <a:rPr sz="1800" dirty="0">
                <a:latin typeface="Courier New"/>
              </a:rPr>
              <a:t>[i2, :].copy()</a:t>
            </a:r>
            <a:r>
              <a:rPr dirty="0"/>
              <a:t/>
            </a:r>
            <a:br>
              <a:rPr dirty="0"/>
            </a:br>
            <a:r>
              <a:rPr sz="1800" dirty="0">
                <a:latin typeface="Courier New"/>
              </a:rPr>
              <a:t>  </a:t>
            </a:r>
            <a:r>
              <a:rPr sz="1800" dirty="0" err="1">
                <a:latin typeface="Courier New"/>
              </a:rPr>
              <a:t>df.iloc</a:t>
            </a:r>
            <a:r>
              <a:rPr sz="1800" dirty="0">
                <a:latin typeface="Courier New"/>
              </a:rPr>
              <a:t>[i1, :], </a:t>
            </a:r>
            <a:r>
              <a:rPr sz="1800" dirty="0" err="1">
                <a:latin typeface="Courier New"/>
              </a:rPr>
              <a:t>df.iloc</a:t>
            </a:r>
            <a:r>
              <a:rPr sz="1800" dirty="0">
                <a:latin typeface="Courier New"/>
              </a:rPr>
              <a:t>[i2, :] </a:t>
            </a:r>
            <a:r>
              <a:rPr sz="1800" dirty="0">
                <a:solidFill>
                  <a:srgbClr val="666666"/>
                </a:solidFill>
                <a:latin typeface="Courier New"/>
              </a:rPr>
              <a:t>=</a:t>
            </a:r>
            <a:r>
              <a:rPr sz="1800" dirty="0">
                <a:latin typeface="Courier New"/>
              </a:rPr>
              <a:t> b, a</a:t>
            </a:r>
            <a:r>
              <a:rPr dirty="0"/>
              <a:t/>
            </a:r>
            <a:br>
              <a:rPr dirty="0"/>
            </a:br>
            <a:r>
              <a:rPr sz="1800" dirty="0">
                <a:latin typeface="Courier New"/>
              </a:rPr>
              <a:t>  </a:t>
            </a:r>
            <a:r>
              <a:rPr sz="1800" b="1" dirty="0">
                <a:solidFill>
                  <a:srgbClr val="007020"/>
                </a:solidFill>
                <a:latin typeface="Courier New"/>
              </a:rPr>
              <a:t>return</a:t>
            </a:r>
            <a:r>
              <a:rPr sz="1800" dirty="0">
                <a:latin typeface="Courier New"/>
              </a:rPr>
              <a:t> </a:t>
            </a:r>
            <a:r>
              <a:rPr sz="1800" dirty="0" err="1">
                <a:latin typeface="Courier New"/>
              </a:rPr>
              <a:t>df</a:t>
            </a:r>
            <a:r>
              <a:rPr dirty="0"/>
              <a:t/>
            </a:r>
            <a:br>
              <a:rPr dirty="0"/>
            </a:br>
            <a:r>
              <a:rPr sz="1800" dirty="0">
                <a:latin typeface="Courier New"/>
              </a:rPr>
              <a:t>print(</a:t>
            </a:r>
            <a:r>
              <a:rPr sz="1800" dirty="0" err="1">
                <a:latin typeface="Courier New"/>
              </a:rPr>
              <a:t>swap_rows</a:t>
            </a:r>
            <a:r>
              <a:rPr sz="1800" dirty="0">
                <a:latin typeface="Courier New"/>
              </a:rPr>
              <a:t>(</a:t>
            </a:r>
            <a:r>
              <a:rPr sz="1800" dirty="0" err="1">
                <a:latin typeface="Courier New"/>
              </a:rPr>
              <a:t>df</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40A070"/>
                </a:solidFill>
                <a:latin typeface="Courier New"/>
              </a:rPr>
              <a:t>2</a:t>
            </a:r>
            <a:r>
              <a:rPr sz="1800" dirty="0">
                <a:latin typeface="Courier New"/>
              </a:rPr>
              <a:t>))</a:t>
            </a:r>
          </a:p>
          <a:p>
            <a:pPr marL="1270000" indent="0">
              <a:buNone/>
            </a:pPr>
            <a:r>
              <a:rPr sz="1800" dirty="0">
                <a:latin typeface="Courier New"/>
              </a:rPr>
              <a:t>##     0   1   2   3   4
## 0   0   1   2   3   4
## 1  10  11  12  13  14
## 2   5   6   7   8   9
## 3  15  16  17  18  19
## 4  20  21  22  23  24</a:t>
            </a:r>
          </a:p>
        </p:txBody>
      </p:sp>
    </p:spTree>
    <p:extLst>
      <p:ext uri="{BB962C8B-B14F-4D97-AF65-F5344CB8AC3E}">
        <p14:creationId xmlns:p14="http://schemas.microsoft.com/office/powerpoint/2010/main" val="1249120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- 57</a:t>
            </a:r>
          </a:p>
        </p:txBody>
      </p:sp>
      <p:sp>
        <p:nvSpPr>
          <p:cNvPr id="3" name="Content Placeholder 2"/>
          <p:cNvSpPr>
            <a:spLocks noGrp="1"/>
          </p:cNvSpPr>
          <p:nvPr>
            <p:ph idx="1"/>
          </p:nvPr>
        </p:nvSpPr>
        <p:spPr/>
        <p:txBody>
          <a:bodyPr/>
          <a:lstStyle/>
          <a:p>
            <a:r>
              <a:rPr dirty="0"/>
              <a:t>Reverse all the rows of </a:t>
            </a:r>
            <a:r>
              <a:rPr dirty="0" err="1"/>
              <a:t>dataframe</a:t>
            </a:r>
            <a:r>
              <a:rPr dirty="0"/>
              <a:t> </a:t>
            </a:r>
            <a:r>
              <a:rPr dirty="0" err="1"/>
              <a:t>df</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np.arange</a:t>
            </a:r>
            <a:r>
              <a:rPr sz="1800" dirty="0">
                <a:latin typeface="Courier New"/>
              </a:rPr>
              <a:t>(</a:t>
            </a:r>
            <a:r>
              <a:rPr sz="1800" dirty="0">
                <a:solidFill>
                  <a:srgbClr val="40A070"/>
                </a:solidFill>
                <a:latin typeface="Courier New"/>
              </a:rPr>
              <a:t>25</a:t>
            </a:r>
            <a:r>
              <a:rPr sz="1800" dirty="0">
                <a:latin typeface="Courier New"/>
              </a:rPr>
              <a:t>).reshape(</a:t>
            </a:r>
            <a:r>
              <a:rPr sz="1800" dirty="0">
                <a:solidFill>
                  <a:srgbClr val="40A070"/>
                </a:solidFill>
                <a:latin typeface="Courier New"/>
              </a:rPr>
              <a:t>5</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 1</a:t>
            </a:r>
            <a:r>
              <a:rPr dirty="0"/>
              <a:t/>
            </a:r>
            <a:br>
              <a:rPr dirty="0"/>
            </a:br>
            <a:r>
              <a:rPr sz="1800" dirty="0" err="1">
                <a:latin typeface="Courier New"/>
              </a:rPr>
              <a:t>df.iloc</a:t>
            </a:r>
            <a:r>
              <a:rPr sz="1800" dirty="0">
                <a:latin typeface="Courier New"/>
              </a:rPr>
              <a:t>[::</a:t>
            </a:r>
            <a:r>
              <a:rPr sz="1800" dirty="0">
                <a:solidFill>
                  <a:srgbClr val="666666"/>
                </a:solidFill>
                <a:latin typeface="Courier New"/>
              </a:rPr>
              <a:t>-</a:t>
            </a:r>
            <a:r>
              <a:rPr sz="1800" dirty="0">
                <a:solidFill>
                  <a:srgbClr val="40A070"/>
                </a:solidFill>
                <a:latin typeface="Courier New"/>
              </a:rPr>
              <a:t>1</a:t>
            </a:r>
            <a:r>
              <a:rPr sz="1800" dirty="0">
                <a:latin typeface="Courier New"/>
              </a:rPr>
              <a:t>, :]</a:t>
            </a:r>
            <a:r>
              <a:rPr dirty="0"/>
              <a:t/>
            </a:r>
            <a:br>
              <a:rPr dirty="0"/>
            </a:br>
            <a:r>
              <a:rPr sz="1800" i="1" dirty="0">
                <a:solidFill>
                  <a:srgbClr val="60A0B0"/>
                </a:solidFill>
                <a:latin typeface="Courier New"/>
              </a:rPr>
              <a:t># Solution 2</a:t>
            </a:r>
            <a:r>
              <a:rPr dirty="0"/>
              <a:t/>
            </a:r>
            <a:br>
              <a:rPr dirty="0"/>
            </a:br>
            <a:r>
              <a:rPr sz="1800" dirty="0">
                <a:latin typeface="Courier New"/>
              </a:rPr>
              <a:t>print(</a:t>
            </a:r>
            <a:r>
              <a:rPr sz="1800" dirty="0" err="1">
                <a:latin typeface="Courier New"/>
              </a:rPr>
              <a:t>df.loc</a:t>
            </a:r>
            <a:r>
              <a:rPr sz="1800" dirty="0">
                <a:latin typeface="Courier New"/>
              </a:rPr>
              <a:t>[</a:t>
            </a:r>
            <a:r>
              <a:rPr sz="1800" dirty="0" err="1">
                <a:latin typeface="Courier New"/>
              </a:rPr>
              <a:t>df.index</a:t>
            </a:r>
            <a:r>
              <a:rPr sz="1800" dirty="0">
                <a:latin typeface="Courier New"/>
              </a:rPr>
              <a:t>[::</a:t>
            </a:r>
            <a:r>
              <a:rPr sz="1800" dirty="0">
                <a:solidFill>
                  <a:srgbClr val="666666"/>
                </a:solidFill>
                <a:latin typeface="Courier New"/>
              </a:rPr>
              <a:t>-</a:t>
            </a:r>
            <a:r>
              <a:rPr sz="1800" dirty="0">
                <a:solidFill>
                  <a:srgbClr val="40A070"/>
                </a:solidFill>
                <a:latin typeface="Courier New"/>
              </a:rPr>
              <a:t>1</a:t>
            </a:r>
            <a:r>
              <a:rPr sz="1800" dirty="0">
                <a:latin typeface="Courier New"/>
              </a:rPr>
              <a:t>], :])</a:t>
            </a:r>
          </a:p>
          <a:p>
            <a:pPr marL="1270000" indent="0">
              <a:buNone/>
            </a:pPr>
            <a:r>
              <a:rPr sz="1800" dirty="0">
                <a:latin typeface="Courier New"/>
              </a:rPr>
              <a:t>##     0   1   2   3   4
## 4  20  21  22  23  24
## 3  15  16  17  18  19
## 2  10  11  12  13  14
## 1   5   6   7   8   9
## 0   0   1   2   3   4</a:t>
            </a:r>
          </a:p>
        </p:txBody>
      </p:sp>
    </p:spTree>
    <p:extLst>
      <p:ext uri="{BB962C8B-B14F-4D97-AF65-F5344CB8AC3E}">
        <p14:creationId xmlns:p14="http://schemas.microsoft.com/office/powerpoint/2010/main" val="1737080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- 58</a:t>
            </a:r>
          </a:p>
        </p:txBody>
      </p:sp>
      <p:sp>
        <p:nvSpPr>
          <p:cNvPr id="3" name="Content Placeholder 2"/>
          <p:cNvSpPr>
            <a:spLocks noGrp="1"/>
          </p:cNvSpPr>
          <p:nvPr>
            <p:ph idx="1"/>
          </p:nvPr>
        </p:nvSpPr>
        <p:spPr/>
        <p:txBody>
          <a:bodyPr/>
          <a:lstStyle/>
          <a:p>
            <a:r>
              <a:rPr dirty="0"/>
              <a:t>Get one-hot encodings for column ‘a’ in the </a:t>
            </a:r>
            <a:r>
              <a:rPr dirty="0" err="1"/>
              <a:t>dataframe</a:t>
            </a:r>
            <a:r>
              <a:rPr dirty="0"/>
              <a:t> </a:t>
            </a:r>
            <a:r>
              <a:rPr dirty="0" err="1"/>
              <a:t>df</a:t>
            </a:r>
            <a:r>
              <a:rPr dirty="0"/>
              <a:t> and append it as columns.</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np.arange</a:t>
            </a:r>
            <a:r>
              <a:rPr sz="1800" dirty="0">
                <a:latin typeface="Courier New"/>
              </a:rPr>
              <a:t>(</a:t>
            </a:r>
            <a:r>
              <a:rPr sz="1800" dirty="0">
                <a:solidFill>
                  <a:srgbClr val="40A070"/>
                </a:solidFill>
                <a:latin typeface="Courier New"/>
              </a:rPr>
              <a:t>25</a:t>
            </a:r>
            <a:r>
              <a:rPr sz="1800" dirty="0">
                <a:latin typeface="Courier New"/>
              </a:rPr>
              <a:t>).reshape(</a:t>
            </a:r>
            <a:r>
              <a:rPr sz="1800" dirty="0">
                <a:solidFill>
                  <a:srgbClr val="40A070"/>
                </a:solidFill>
                <a:latin typeface="Courier New"/>
              </a:rPr>
              <a:t>5</a:t>
            </a:r>
            <a:r>
              <a:rPr sz="1800" dirty="0">
                <a:latin typeface="Courier New"/>
              </a:rPr>
              <a:t>,</a:t>
            </a:r>
            <a:r>
              <a:rPr sz="1800" dirty="0">
                <a:solidFill>
                  <a:srgbClr val="666666"/>
                </a:solidFill>
                <a:latin typeface="Courier New"/>
              </a:rPr>
              <a:t>-</a:t>
            </a:r>
            <a:r>
              <a:rPr sz="1800" dirty="0">
                <a:solidFill>
                  <a:srgbClr val="40A070"/>
                </a:solidFill>
                <a:latin typeface="Courier New"/>
              </a:rPr>
              <a:t>1</a:t>
            </a:r>
            <a:r>
              <a:rPr sz="1800" dirty="0">
                <a:latin typeface="Courier New"/>
              </a:rPr>
              <a:t>), columns</a:t>
            </a:r>
            <a:r>
              <a:rPr sz="1800" dirty="0">
                <a:solidFill>
                  <a:srgbClr val="666666"/>
                </a:solidFill>
                <a:latin typeface="Courier New"/>
              </a:rPr>
              <a:t>=</a:t>
            </a:r>
            <a:r>
              <a:rPr sz="1800" dirty="0">
                <a:latin typeface="Courier New"/>
              </a:rPr>
              <a:t>list(</a:t>
            </a:r>
            <a:r>
              <a:rPr sz="1800" dirty="0">
                <a:solidFill>
                  <a:srgbClr val="4070A0"/>
                </a:solidFill>
                <a:latin typeface="Courier New"/>
              </a:rPr>
              <a:t>'</a:t>
            </a:r>
            <a:r>
              <a:rPr sz="1800" dirty="0" err="1">
                <a:solidFill>
                  <a:srgbClr val="4070A0"/>
                </a:solidFill>
                <a:latin typeface="Courier New"/>
              </a:rPr>
              <a:t>abcde</a:t>
            </a:r>
            <a:r>
              <a:rPr sz="1800" dirty="0">
                <a:solidFill>
                  <a:srgbClr val="4070A0"/>
                </a:solidFill>
                <a:latin typeface="Courier New"/>
              </a:rPr>
              <a:t>'</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df_onehot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pd.concat</a:t>
            </a:r>
            <a:r>
              <a:rPr sz="1800" dirty="0">
                <a:latin typeface="Courier New"/>
              </a:rPr>
              <a:t>([</a:t>
            </a:r>
            <a:r>
              <a:rPr sz="1800" dirty="0" err="1">
                <a:latin typeface="Courier New"/>
              </a:rPr>
              <a:t>pd.get_dummies</a:t>
            </a:r>
            <a:r>
              <a:rPr sz="1800" dirty="0">
                <a:latin typeface="Courier New"/>
              </a:rPr>
              <a:t>(</a:t>
            </a:r>
            <a:r>
              <a:rPr sz="1800" dirty="0" err="1">
                <a:latin typeface="Courier New"/>
              </a:rPr>
              <a:t>df</a:t>
            </a:r>
            <a:r>
              <a:rPr sz="1800" dirty="0">
                <a:latin typeface="Courier New"/>
              </a:rPr>
              <a:t>[</a:t>
            </a:r>
            <a:r>
              <a:rPr sz="1800" dirty="0">
                <a:solidFill>
                  <a:srgbClr val="4070A0"/>
                </a:solidFill>
                <a:latin typeface="Courier New"/>
              </a:rPr>
              <a:t>'a'</a:t>
            </a:r>
            <a:r>
              <a:rPr sz="1800" dirty="0">
                <a:latin typeface="Courier New"/>
              </a:rPr>
              <a:t>]), </a:t>
            </a:r>
            <a:r>
              <a:rPr sz="1800" dirty="0" err="1">
                <a:latin typeface="Courier New"/>
              </a:rPr>
              <a:t>df</a:t>
            </a:r>
            <a:r>
              <a:rPr sz="1800" dirty="0">
                <a:latin typeface="Courier New"/>
              </a:rPr>
              <a:t>[list(</a:t>
            </a:r>
            <a:r>
              <a:rPr sz="1800" dirty="0">
                <a:solidFill>
                  <a:srgbClr val="4070A0"/>
                </a:solidFill>
                <a:latin typeface="Courier New"/>
              </a:rPr>
              <a:t>'</a:t>
            </a:r>
            <a:r>
              <a:rPr sz="1800" dirty="0" err="1">
                <a:solidFill>
                  <a:srgbClr val="4070A0"/>
                </a:solidFill>
                <a:latin typeface="Courier New"/>
              </a:rPr>
              <a:t>bcde</a:t>
            </a:r>
            <a:r>
              <a:rPr sz="1800" dirty="0">
                <a:solidFill>
                  <a:srgbClr val="4070A0"/>
                </a:solidFill>
                <a:latin typeface="Courier New"/>
              </a:rPr>
              <a:t>'</a:t>
            </a:r>
            <a:r>
              <a:rPr sz="1800" dirty="0">
                <a:latin typeface="Courier New"/>
              </a:rPr>
              <a:t>)]],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dirty="0">
                <a:latin typeface="Courier New"/>
              </a:rPr>
              <a:t>print(</a:t>
            </a:r>
            <a:r>
              <a:rPr sz="1800" dirty="0" err="1">
                <a:latin typeface="Courier New"/>
              </a:rPr>
              <a:t>df_onehot</a:t>
            </a:r>
            <a:r>
              <a:rPr sz="1800" dirty="0">
                <a:latin typeface="Courier New"/>
              </a:rPr>
              <a:t>)</a:t>
            </a:r>
          </a:p>
          <a:p>
            <a:pPr marL="1270000" indent="0">
              <a:buNone/>
            </a:pPr>
            <a:r>
              <a:rPr sz="1800" dirty="0">
                <a:latin typeface="Courier New"/>
              </a:rPr>
              <a:t>##    0  5  10  15  20   b   c   d   e
## 0  1  0   0   0   0   1   2   3   4
## 1  0  1   0   0   0   6   7   8   9
## 2  0  0   1   0   0  11  12  13  14
## 3  0  0   0   1   0  16  17  18  19
## 4  0  0   0   0   1  21  22  23  24</a:t>
            </a:r>
          </a:p>
        </p:txBody>
      </p:sp>
    </p:spTree>
    <p:extLst>
      <p:ext uri="{BB962C8B-B14F-4D97-AF65-F5344CB8AC3E}">
        <p14:creationId xmlns:p14="http://schemas.microsoft.com/office/powerpoint/2010/main" val="3273858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- 59</a:t>
            </a:r>
          </a:p>
        </p:txBody>
      </p:sp>
      <p:sp>
        <p:nvSpPr>
          <p:cNvPr id="3" name="Content Placeholder 2"/>
          <p:cNvSpPr>
            <a:spLocks noGrp="1"/>
          </p:cNvSpPr>
          <p:nvPr>
            <p:ph idx="1"/>
          </p:nvPr>
        </p:nvSpPr>
        <p:spPr/>
        <p:txBody>
          <a:bodyPr>
            <a:normAutofit/>
          </a:bodyPr>
          <a:lstStyle/>
          <a:p>
            <a:r>
              <a:rPr dirty="0"/>
              <a:t>Obtain the column name with the highest number of row-wise maximum’s in </a:t>
            </a:r>
            <a:r>
              <a:rPr dirty="0" err="1"/>
              <a:t>df</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100</a:t>
            </a:r>
            <a:r>
              <a:rPr sz="1800" dirty="0">
                <a:latin typeface="Courier New"/>
              </a:rPr>
              <a:t>, </a:t>
            </a:r>
            <a:r>
              <a:rPr sz="1800" dirty="0">
                <a:solidFill>
                  <a:srgbClr val="40A070"/>
                </a:solidFill>
                <a:latin typeface="Courier New"/>
              </a:rPr>
              <a:t>40</a:t>
            </a:r>
            <a:r>
              <a:rPr sz="1800" dirty="0">
                <a:latin typeface="Courier New"/>
              </a:rPr>
              <a:t>).reshape(</a:t>
            </a:r>
            <a:r>
              <a:rPr sz="1800" dirty="0">
                <a:solidFill>
                  <a:srgbClr val="40A070"/>
                </a:solidFill>
                <a:latin typeface="Courier New"/>
              </a:rPr>
              <a:t>10</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print(</a:t>
            </a:r>
            <a:r>
              <a:rPr sz="1800" dirty="0">
                <a:solidFill>
                  <a:srgbClr val="4070A0"/>
                </a:solidFill>
                <a:latin typeface="Courier New"/>
              </a:rPr>
              <a:t>'Column with highest row maxes: '</a:t>
            </a:r>
            <a:r>
              <a:rPr sz="1800" dirty="0">
                <a:latin typeface="Courier New"/>
              </a:rPr>
              <a:t>, </a:t>
            </a:r>
            <a:r>
              <a:rPr sz="1800" dirty="0" err="1">
                <a:latin typeface="Courier New"/>
              </a:rPr>
              <a:t>df.apply</a:t>
            </a:r>
            <a:r>
              <a:rPr sz="1800" dirty="0">
                <a:latin typeface="Courier New"/>
              </a:rPr>
              <a:t>(</a:t>
            </a:r>
            <a:r>
              <a:rPr sz="1800" dirty="0" err="1">
                <a:latin typeface="Courier New"/>
              </a:rPr>
              <a:t>np.argmax</a:t>
            </a:r>
            <a:r>
              <a:rPr sz="1800" dirty="0">
                <a:latin typeface="Courier New"/>
              </a:rPr>
              <a:t>,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sz="1800" dirty="0" err="1">
                <a:latin typeface="Courier New"/>
              </a:rPr>
              <a:t>value_counts</a:t>
            </a:r>
            <a:r>
              <a:rPr sz="1800" dirty="0">
                <a:latin typeface="Courier New"/>
              </a:rPr>
              <a:t>().index[</a:t>
            </a:r>
            <a:r>
              <a:rPr sz="1800" dirty="0">
                <a:solidFill>
                  <a:srgbClr val="40A070"/>
                </a:solidFill>
                <a:latin typeface="Courier New"/>
              </a:rPr>
              <a:t>0</a:t>
            </a:r>
            <a:r>
              <a:rPr sz="1800" dirty="0">
                <a:latin typeface="Courier New"/>
              </a:rPr>
              <a:t>])</a:t>
            </a:r>
          </a:p>
          <a:p>
            <a:pPr marL="1270000" indent="0">
              <a:buNone/>
            </a:pPr>
            <a:r>
              <a:rPr sz="1800" dirty="0">
                <a:latin typeface="Courier New"/>
              </a:rPr>
              <a:t>## Column with highest row maxes:  2
## 
## C:\PROGRA~3\ANACON~1\lib\site-packages\numpy\core\fromnumeric.py:51: </a:t>
            </a:r>
            <a:r>
              <a:rPr sz="1800" dirty="0" err="1">
                <a:latin typeface="Courier New"/>
              </a:rPr>
              <a:t>FutureWarning</a:t>
            </a:r>
            <a:r>
              <a:rPr sz="1800" dirty="0">
                <a:latin typeface="Courier New"/>
              </a:rPr>
              <a:t>: '</a:t>
            </a:r>
            <a:r>
              <a:rPr sz="1800" dirty="0" err="1">
                <a:latin typeface="Courier New"/>
              </a:rPr>
              <a:t>argmax</a:t>
            </a:r>
            <a:r>
              <a:rPr sz="1800" dirty="0">
                <a:latin typeface="Courier New"/>
              </a:rPr>
              <a:t>' is deprecated. Use '</a:t>
            </a:r>
            <a:r>
              <a:rPr sz="1800" dirty="0" err="1">
                <a:latin typeface="Courier New"/>
              </a:rPr>
              <a:t>idxmax</a:t>
            </a:r>
            <a:r>
              <a:rPr sz="1800" dirty="0">
                <a:latin typeface="Courier New"/>
              </a:rPr>
              <a:t>' instead. The behavior of '</a:t>
            </a:r>
            <a:r>
              <a:rPr sz="1800" dirty="0" err="1">
                <a:latin typeface="Courier New"/>
              </a:rPr>
              <a:t>argmax</a:t>
            </a:r>
            <a:r>
              <a:rPr sz="1800" dirty="0">
                <a:latin typeface="Courier New"/>
              </a:rPr>
              <a:t>' will be corrected to return the positional maximum in the future. Use '</a:t>
            </a:r>
            <a:r>
              <a:rPr sz="1800" dirty="0" err="1">
                <a:latin typeface="Courier New"/>
              </a:rPr>
              <a:t>series.values.argmax</a:t>
            </a:r>
            <a:r>
              <a:rPr sz="1800" dirty="0">
                <a:latin typeface="Courier New"/>
              </a:rPr>
              <a:t>' to get the position of the maximum now.
##   return </a:t>
            </a:r>
            <a:r>
              <a:rPr sz="1800" dirty="0" err="1">
                <a:latin typeface="Courier New"/>
              </a:rPr>
              <a:t>getattr</a:t>
            </a:r>
            <a:r>
              <a:rPr sz="1800" dirty="0">
                <a:latin typeface="Courier New"/>
              </a:rPr>
              <a:t>(</a:t>
            </a:r>
            <a:r>
              <a:rPr sz="1800" dirty="0" err="1">
                <a:latin typeface="Courier New"/>
              </a:rPr>
              <a:t>obj</a:t>
            </a:r>
            <a:r>
              <a:rPr sz="1800" dirty="0">
                <a:latin typeface="Courier New"/>
              </a:rPr>
              <a:t>, method)(*</a:t>
            </a:r>
            <a:r>
              <a:rPr sz="1800" dirty="0" err="1">
                <a:latin typeface="Courier New"/>
              </a:rPr>
              <a:t>args</a:t>
            </a:r>
            <a:r>
              <a:rPr sz="1800" dirty="0">
                <a:latin typeface="Courier New"/>
              </a:rPr>
              <a:t>, **</a:t>
            </a:r>
            <a:r>
              <a:rPr sz="1800" dirty="0" err="1">
                <a:latin typeface="Courier New"/>
              </a:rPr>
              <a:t>kwds</a:t>
            </a:r>
            <a:r>
              <a:rPr sz="1800" dirty="0">
                <a:latin typeface="Courier New"/>
              </a:rPr>
              <a:t>)</a:t>
            </a:r>
          </a:p>
        </p:txBody>
      </p:sp>
    </p:spTree>
    <p:extLst>
      <p:ext uri="{BB962C8B-B14F-4D97-AF65-F5344CB8AC3E}">
        <p14:creationId xmlns:p14="http://schemas.microsoft.com/office/powerpoint/2010/main" val="785765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- 60</a:t>
            </a:r>
          </a:p>
        </p:txBody>
      </p:sp>
      <p:sp>
        <p:nvSpPr>
          <p:cNvPr id="3" name="Content Placeholder 2"/>
          <p:cNvSpPr>
            <a:spLocks noGrp="1"/>
          </p:cNvSpPr>
          <p:nvPr>
            <p:ph idx="1"/>
          </p:nvPr>
        </p:nvSpPr>
        <p:spPr/>
        <p:txBody>
          <a:bodyPr>
            <a:normAutofit fontScale="85000" lnSpcReduction="10000"/>
          </a:bodyPr>
          <a:lstStyle/>
          <a:p>
            <a:r>
              <a:rPr dirty="0"/>
              <a:t>Create a new column such that, each row contains the row number of nearest row-record by </a:t>
            </a:r>
            <a:r>
              <a:rPr dirty="0" err="1"/>
              <a:t>euclidean</a:t>
            </a:r>
            <a:r>
              <a:rPr dirty="0"/>
              <a:t> distance.</a:t>
            </a:r>
          </a:p>
          <a:p>
            <a:pPr marL="1270000" indent="0">
              <a:buNone/>
            </a:pP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100</a:t>
            </a:r>
            <a:r>
              <a:rPr sz="1800" dirty="0">
                <a:latin typeface="Courier New"/>
              </a:rPr>
              <a:t>, </a:t>
            </a:r>
            <a:r>
              <a:rPr sz="1800" dirty="0">
                <a:solidFill>
                  <a:srgbClr val="40A070"/>
                </a:solidFill>
                <a:latin typeface="Courier New"/>
              </a:rPr>
              <a:t>40</a:t>
            </a:r>
            <a:r>
              <a:rPr sz="1800" dirty="0">
                <a:latin typeface="Courier New"/>
              </a:rPr>
              <a:t>).reshape(</a:t>
            </a:r>
            <a:r>
              <a:rPr sz="1800" dirty="0">
                <a:solidFill>
                  <a:srgbClr val="40A070"/>
                </a:solidFill>
                <a:latin typeface="Courier New"/>
              </a:rPr>
              <a:t>10</a:t>
            </a:r>
            <a:r>
              <a:rPr sz="1800" dirty="0">
                <a:latin typeface="Courier New"/>
              </a:rPr>
              <a:t>, </a:t>
            </a:r>
            <a:r>
              <a:rPr sz="1800" dirty="0">
                <a:solidFill>
                  <a:srgbClr val="40A070"/>
                </a:solidFill>
                <a:latin typeface="Courier New"/>
              </a:rPr>
              <a:t>-1</a:t>
            </a:r>
            <a:r>
              <a:rPr sz="1800" dirty="0">
                <a:latin typeface="Courier New"/>
              </a:rPr>
              <a:t>), columns</a:t>
            </a:r>
            <a:r>
              <a:rPr sz="1800" dirty="0">
                <a:solidFill>
                  <a:srgbClr val="666666"/>
                </a:solidFill>
                <a:latin typeface="Courier New"/>
              </a:rPr>
              <a:t>=</a:t>
            </a:r>
            <a:r>
              <a:rPr sz="1800" dirty="0">
                <a:latin typeface="Courier New"/>
              </a:rPr>
              <a:t>list(</a:t>
            </a:r>
            <a:r>
              <a:rPr sz="1800" dirty="0">
                <a:solidFill>
                  <a:srgbClr val="4070A0"/>
                </a:solidFill>
                <a:latin typeface="Courier New"/>
              </a:rPr>
              <a:t>'</a:t>
            </a:r>
            <a:r>
              <a:rPr sz="1800" dirty="0" err="1">
                <a:solidFill>
                  <a:srgbClr val="4070A0"/>
                </a:solidFill>
                <a:latin typeface="Courier New"/>
              </a:rPr>
              <a:t>pqrs</a:t>
            </a:r>
            <a:r>
              <a:rPr sz="1800" dirty="0">
                <a:solidFill>
                  <a:srgbClr val="4070A0"/>
                </a:solidFill>
                <a:latin typeface="Courier New"/>
              </a:rPr>
              <a:t>'</a:t>
            </a:r>
            <a:r>
              <a:rPr sz="1800" dirty="0">
                <a:latin typeface="Courier New"/>
              </a:rPr>
              <a:t>), index</a:t>
            </a:r>
            <a:r>
              <a:rPr sz="1800" dirty="0">
                <a:solidFill>
                  <a:srgbClr val="666666"/>
                </a:solidFill>
                <a:latin typeface="Courier New"/>
              </a:rPr>
              <a:t>=</a:t>
            </a:r>
            <a:r>
              <a:rPr sz="1800" dirty="0">
                <a:latin typeface="Courier New"/>
              </a:rPr>
              <a:t>list(</a:t>
            </a:r>
            <a:r>
              <a:rPr sz="1800" dirty="0">
                <a:solidFill>
                  <a:srgbClr val="4070A0"/>
                </a:solidFill>
                <a:latin typeface="Courier New"/>
              </a:rPr>
              <a:t>'</a:t>
            </a:r>
            <a:r>
              <a:rPr sz="1800" dirty="0" err="1">
                <a:solidFill>
                  <a:srgbClr val="4070A0"/>
                </a:solidFill>
                <a:latin typeface="Courier New"/>
              </a:rPr>
              <a:t>abcdefghij</a:t>
            </a:r>
            <a:r>
              <a:rPr sz="1800" dirty="0">
                <a:solidFill>
                  <a:srgbClr val="4070A0"/>
                </a:solidFill>
                <a:latin typeface="Courier New"/>
              </a:rPr>
              <a:t>'</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import </a:t>
            </a:r>
            <a:r>
              <a:rPr sz="1800" dirty="0" err="1">
                <a:latin typeface="Courier New"/>
              </a:rPr>
              <a:t>numpy</a:t>
            </a:r>
            <a:r>
              <a:rPr sz="1800" dirty="0">
                <a:latin typeface="Courier New"/>
              </a:rPr>
              <a:t> as np</a:t>
            </a:r>
            <a:r>
              <a:rPr dirty="0"/>
              <a:t/>
            </a:r>
            <a:br>
              <a:rPr dirty="0"/>
            </a:br>
            <a:r>
              <a:rPr sz="1800" i="1" dirty="0">
                <a:solidFill>
                  <a:srgbClr val="60A0B0"/>
                </a:solidFill>
                <a:latin typeface="Courier New"/>
              </a:rPr>
              <a:t># </a:t>
            </a:r>
            <a:r>
              <a:rPr sz="1800" i="1" dirty="0" err="1">
                <a:solidFill>
                  <a:srgbClr val="60A0B0"/>
                </a:solidFill>
                <a:latin typeface="Courier New"/>
              </a:rPr>
              <a:t>init</a:t>
            </a:r>
            <a:r>
              <a:rPr sz="1800" i="1" dirty="0">
                <a:solidFill>
                  <a:srgbClr val="60A0B0"/>
                </a:solidFill>
                <a:latin typeface="Courier New"/>
              </a:rPr>
              <a:t> outputs</a:t>
            </a:r>
            <a:r>
              <a:rPr dirty="0"/>
              <a:t/>
            </a:r>
            <a:br>
              <a:rPr dirty="0"/>
            </a:br>
            <a:r>
              <a:rPr sz="1800" dirty="0" err="1">
                <a:latin typeface="Courier New"/>
              </a:rPr>
              <a:t>nearest_rows</a:t>
            </a:r>
            <a:r>
              <a:rPr sz="1800" dirty="0">
                <a:latin typeface="Courier New"/>
              </a:rPr>
              <a:t> </a:t>
            </a:r>
            <a:r>
              <a:rPr sz="1800" dirty="0">
                <a:solidFill>
                  <a:srgbClr val="666666"/>
                </a:solidFill>
                <a:latin typeface="Courier New"/>
              </a:rPr>
              <a:t>=</a:t>
            </a:r>
            <a:r>
              <a:rPr sz="1800" dirty="0">
                <a:latin typeface="Courier New"/>
              </a:rPr>
              <a:t> []</a:t>
            </a:r>
            <a:r>
              <a:rPr dirty="0"/>
              <a:t/>
            </a:r>
            <a:br>
              <a:rPr dirty="0"/>
            </a:br>
            <a:r>
              <a:rPr sz="1800" dirty="0" err="1">
                <a:latin typeface="Courier New"/>
              </a:rPr>
              <a:t>nearest_distance</a:t>
            </a:r>
            <a:r>
              <a:rPr sz="1800" dirty="0">
                <a:latin typeface="Courier New"/>
              </a:rPr>
              <a:t> </a:t>
            </a:r>
            <a:r>
              <a:rPr sz="1800" dirty="0">
                <a:solidFill>
                  <a:srgbClr val="666666"/>
                </a:solidFill>
                <a:latin typeface="Courier New"/>
              </a:rPr>
              <a:t>=</a:t>
            </a:r>
            <a:r>
              <a:rPr sz="1800" dirty="0">
                <a:latin typeface="Courier New"/>
              </a:rPr>
              <a:t> []</a:t>
            </a:r>
            <a:r>
              <a:rPr dirty="0"/>
              <a:t/>
            </a:r>
            <a:br>
              <a:rPr dirty="0"/>
            </a:br>
            <a:r>
              <a:rPr sz="1800" i="1" dirty="0">
                <a:solidFill>
                  <a:srgbClr val="60A0B0"/>
                </a:solidFill>
                <a:latin typeface="Courier New"/>
              </a:rPr>
              <a:t># iterate rows.</a:t>
            </a:r>
            <a:r>
              <a:rPr dirty="0"/>
              <a:t/>
            </a:r>
            <a:br>
              <a:rPr dirty="0"/>
            </a:b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row </a:t>
            </a:r>
            <a:r>
              <a:rPr sz="1800" b="1" dirty="0">
                <a:solidFill>
                  <a:srgbClr val="007020"/>
                </a:solidFill>
                <a:latin typeface="Courier New"/>
              </a:rPr>
              <a:t>in</a:t>
            </a:r>
            <a:r>
              <a:rPr sz="1800" dirty="0">
                <a:latin typeface="Courier New"/>
              </a:rPr>
              <a:t> </a:t>
            </a:r>
            <a:r>
              <a:rPr sz="1800" dirty="0" err="1">
                <a:latin typeface="Courier New"/>
              </a:rPr>
              <a:t>df.iterrows</a:t>
            </a:r>
            <a:r>
              <a:rPr sz="1800" dirty="0">
                <a:latin typeface="Courier New"/>
              </a:rPr>
              <a:t>():</a:t>
            </a:r>
            <a:r>
              <a:rPr dirty="0"/>
              <a:t/>
            </a:r>
            <a:br>
              <a:rPr dirty="0"/>
            </a:br>
            <a:r>
              <a:rPr sz="1800" dirty="0">
                <a:latin typeface="Courier New"/>
              </a:rPr>
              <a:t>  </a:t>
            </a:r>
            <a:r>
              <a:rPr sz="1800" dirty="0" err="1">
                <a:latin typeface="Courier New"/>
              </a:rPr>
              <a:t>curr</a:t>
            </a:r>
            <a:r>
              <a:rPr sz="1800" dirty="0">
                <a:latin typeface="Courier New"/>
              </a:rPr>
              <a:t> </a:t>
            </a:r>
            <a:r>
              <a:rPr sz="1800" dirty="0">
                <a:solidFill>
                  <a:srgbClr val="666666"/>
                </a:solidFill>
                <a:latin typeface="Courier New"/>
              </a:rPr>
              <a:t>=</a:t>
            </a:r>
            <a:r>
              <a:rPr sz="1800" dirty="0">
                <a:latin typeface="Courier New"/>
              </a:rPr>
              <a:t> row</a:t>
            </a:r>
            <a:r>
              <a:rPr dirty="0"/>
              <a:t/>
            </a:r>
            <a:br>
              <a:rPr dirty="0"/>
            </a:br>
            <a:r>
              <a:rPr sz="1800" dirty="0">
                <a:latin typeface="Courier New"/>
              </a:rPr>
              <a:t>  rest </a:t>
            </a:r>
            <a:r>
              <a:rPr sz="1800" dirty="0">
                <a:solidFill>
                  <a:srgbClr val="666666"/>
                </a:solidFill>
                <a:latin typeface="Courier New"/>
              </a:rPr>
              <a:t>=</a:t>
            </a:r>
            <a:r>
              <a:rPr sz="1800" dirty="0">
                <a:latin typeface="Courier New"/>
              </a:rPr>
              <a:t> </a:t>
            </a:r>
            <a:r>
              <a:rPr sz="1800" dirty="0" err="1">
                <a:latin typeface="Courier New"/>
              </a:rPr>
              <a:t>df.drop</a:t>
            </a:r>
            <a:r>
              <a:rPr sz="1800" dirty="0">
                <a:latin typeface="Courier New"/>
              </a:rPr>
              <a:t>(</a:t>
            </a:r>
            <a:r>
              <a:rPr sz="1800" dirty="0" err="1">
                <a:latin typeface="Courier New"/>
              </a:rPr>
              <a:t>i</a:t>
            </a:r>
            <a:r>
              <a:rPr sz="1800" dirty="0">
                <a:latin typeface="Courier New"/>
              </a:rPr>
              <a:t>)</a:t>
            </a:r>
            <a:r>
              <a:rPr dirty="0"/>
              <a:t/>
            </a:r>
            <a:br>
              <a:rPr dirty="0"/>
            </a:br>
            <a:r>
              <a:rPr sz="1800" dirty="0">
                <a:latin typeface="Courier New"/>
              </a:rPr>
              <a:t>  </a:t>
            </a:r>
            <a:r>
              <a:rPr sz="1800" dirty="0" err="1">
                <a:latin typeface="Courier New"/>
              </a:rPr>
              <a:t>e_dists</a:t>
            </a:r>
            <a:r>
              <a:rPr sz="1800" dirty="0">
                <a:latin typeface="Courier New"/>
              </a:rPr>
              <a:t> </a:t>
            </a:r>
            <a:r>
              <a:rPr sz="1800" dirty="0">
                <a:solidFill>
                  <a:srgbClr val="666666"/>
                </a:solidFill>
                <a:latin typeface="Courier New"/>
              </a:rPr>
              <a:t>=</a:t>
            </a:r>
            <a:r>
              <a:rPr sz="1800" dirty="0">
                <a:latin typeface="Courier New"/>
              </a:rPr>
              <a:t> {} </a:t>
            </a:r>
            <a:r>
              <a:rPr sz="1800" i="1" dirty="0">
                <a:solidFill>
                  <a:srgbClr val="60A0B0"/>
                </a:solidFill>
                <a:latin typeface="Courier New"/>
              </a:rPr>
              <a:t># </a:t>
            </a:r>
            <a:r>
              <a:rPr sz="1800" i="1" dirty="0" err="1">
                <a:solidFill>
                  <a:srgbClr val="60A0B0"/>
                </a:solidFill>
                <a:latin typeface="Courier New"/>
              </a:rPr>
              <a:t>init</a:t>
            </a:r>
            <a:r>
              <a:rPr sz="1800" i="1" dirty="0">
                <a:solidFill>
                  <a:srgbClr val="60A0B0"/>
                </a:solidFill>
                <a:latin typeface="Courier New"/>
              </a:rPr>
              <a:t> </a:t>
            </a:r>
            <a:r>
              <a:rPr sz="1800" i="1" dirty="0" err="1">
                <a:solidFill>
                  <a:srgbClr val="60A0B0"/>
                </a:solidFill>
                <a:latin typeface="Courier New"/>
              </a:rPr>
              <a:t>dict</a:t>
            </a:r>
            <a:r>
              <a:rPr sz="1800" i="1" dirty="0">
                <a:solidFill>
                  <a:srgbClr val="60A0B0"/>
                </a:solidFill>
                <a:latin typeface="Courier New"/>
              </a:rPr>
              <a:t> to store </a:t>
            </a:r>
            <a:r>
              <a:rPr sz="1800" i="1" dirty="0" err="1">
                <a:solidFill>
                  <a:srgbClr val="60A0B0"/>
                </a:solidFill>
                <a:latin typeface="Courier New"/>
              </a:rPr>
              <a:t>euclidean</a:t>
            </a:r>
            <a:r>
              <a:rPr sz="1800" i="1" dirty="0">
                <a:solidFill>
                  <a:srgbClr val="60A0B0"/>
                </a:solidFill>
                <a:latin typeface="Courier New"/>
              </a:rPr>
              <a:t> </a:t>
            </a:r>
            <a:r>
              <a:rPr sz="1800" i="1" dirty="0" err="1">
                <a:solidFill>
                  <a:srgbClr val="60A0B0"/>
                </a:solidFill>
                <a:latin typeface="Courier New"/>
              </a:rPr>
              <a:t>dists</a:t>
            </a:r>
            <a:r>
              <a:rPr sz="1800" i="1" dirty="0">
                <a:solidFill>
                  <a:srgbClr val="60A0B0"/>
                </a:solidFill>
                <a:latin typeface="Courier New"/>
              </a:rPr>
              <a:t> for current row.</a:t>
            </a:r>
            <a:r>
              <a:rPr dirty="0"/>
              <a:t/>
            </a:r>
            <a:br>
              <a:rPr dirty="0"/>
            </a:br>
            <a:r>
              <a:rPr sz="1800" dirty="0">
                <a:latin typeface="Courier New"/>
              </a:rPr>
              <a:t>  </a:t>
            </a:r>
            <a:r>
              <a:rPr sz="1800" i="1" dirty="0">
                <a:solidFill>
                  <a:srgbClr val="60A0B0"/>
                </a:solidFill>
                <a:latin typeface="Courier New"/>
              </a:rPr>
              <a:t># iterate rest of rows for current row</a:t>
            </a:r>
            <a:r>
              <a:rPr dirty="0"/>
              <a:t/>
            </a:r>
            <a:br>
              <a:rPr dirty="0"/>
            </a:br>
            <a:r>
              <a:rPr sz="1800" dirty="0">
                <a:latin typeface="Courier New"/>
              </a:rPr>
              <a:t>  </a:t>
            </a:r>
            <a:r>
              <a:rPr sz="1800" b="1" dirty="0">
                <a:solidFill>
                  <a:srgbClr val="007020"/>
                </a:solidFill>
                <a:latin typeface="Courier New"/>
              </a:rPr>
              <a:t>for</a:t>
            </a:r>
            <a:r>
              <a:rPr sz="1800" dirty="0">
                <a:latin typeface="Courier New"/>
              </a:rPr>
              <a:t> j, contestant </a:t>
            </a:r>
            <a:r>
              <a:rPr sz="1800" b="1" dirty="0">
                <a:solidFill>
                  <a:srgbClr val="007020"/>
                </a:solidFill>
                <a:latin typeface="Courier New"/>
              </a:rPr>
              <a:t>in</a:t>
            </a:r>
            <a:r>
              <a:rPr sz="1800" dirty="0">
                <a:latin typeface="Courier New"/>
              </a:rPr>
              <a:t> </a:t>
            </a:r>
            <a:r>
              <a:rPr sz="1800" dirty="0" err="1">
                <a:latin typeface="Courier New"/>
              </a:rPr>
              <a:t>rest.iterrows</a:t>
            </a:r>
            <a:r>
              <a:rPr sz="1800" dirty="0">
                <a:latin typeface="Courier New"/>
              </a:rPr>
              <a:t>():</a:t>
            </a:r>
            <a:r>
              <a:rPr dirty="0"/>
              <a:t/>
            </a:r>
            <a:br>
              <a:rPr dirty="0"/>
            </a:br>
            <a:r>
              <a:rPr sz="1800" dirty="0">
                <a:latin typeface="Courier New"/>
              </a:rPr>
              <a:t>    </a:t>
            </a:r>
            <a:r>
              <a:rPr sz="1800" i="1" dirty="0">
                <a:solidFill>
                  <a:srgbClr val="60A0B0"/>
                </a:solidFill>
                <a:latin typeface="Courier New"/>
              </a:rPr>
              <a:t># compute </a:t>
            </a:r>
            <a:r>
              <a:rPr sz="1800" i="1" dirty="0" err="1">
                <a:solidFill>
                  <a:srgbClr val="60A0B0"/>
                </a:solidFill>
                <a:latin typeface="Courier New"/>
              </a:rPr>
              <a:t>euclidean</a:t>
            </a:r>
            <a:r>
              <a:rPr sz="1800" i="1" dirty="0">
                <a:solidFill>
                  <a:srgbClr val="60A0B0"/>
                </a:solidFill>
                <a:latin typeface="Courier New"/>
              </a:rPr>
              <a:t> </a:t>
            </a:r>
            <a:r>
              <a:rPr sz="1800" i="1" dirty="0" err="1">
                <a:solidFill>
                  <a:srgbClr val="60A0B0"/>
                </a:solidFill>
                <a:latin typeface="Courier New"/>
              </a:rPr>
              <a:t>dist</a:t>
            </a:r>
            <a:r>
              <a:rPr sz="1800" i="1" dirty="0">
                <a:solidFill>
                  <a:srgbClr val="60A0B0"/>
                </a:solidFill>
                <a:latin typeface="Courier New"/>
              </a:rPr>
              <a:t> and update </a:t>
            </a:r>
            <a:r>
              <a:rPr sz="1800" i="1" dirty="0" err="1">
                <a:solidFill>
                  <a:srgbClr val="60A0B0"/>
                </a:solidFill>
                <a:latin typeface="Courier New"/>
              </a:rPr>
              <a:t>e_dists</a:t>
            </a:r>
            <a:r>
              <a:rPr dirty="0"/>
              <a:t/>
            </a:r>
            <a:br>
              <a:rPr dirty="0"/>
            </a:br>
            <a:r>
              <a:rPr sz="1800" dirty="0">
                <a:latin typeface="Courier New"/>
              </a:rPr>
              <a:t>    </a:t>
            </a:r>
            <a:r>
              <a:rPr sz="1800" dirty="0" err="1">
                <a:latin typeface="Courier New"/>
              </a:rPr>
              <a:t>e_dists.update</a:t>
            </a:r>
            <a:r>
              <a:rPr sz="1800" dirty="0">
                <a:latin typeface="Courier New"/>
              </a:rPr>
              <a:t>({j: round(</a:t>
            </a:r>
            <a:r>
              <a:rPr sz="1800" dirty="0" err="1">
                <a:latin typeface="Courier New"/>
              </a:rPr>
              <a:t>np.linalg.norm</a:t>
            </a:r>
            <a:r>
              <a:rPr sz="1800" dirty="0">
                <a:latin typeface="Courier New"/>
              </a:rPr>
              <a:t>(</a:t>
            </a:r>
            <a:r>
              <a:rPr sz="1800" dirty="0" err="1">
                <a:latin typeface="Courier New"/>
              </a:rPr>
              <a:t>curr.values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contestant.values</a:t>
            </a:r>
            <a:r>
              <a:rPr sz="1800" dirty="0">
                <a:latin typeface="Courier New"/>
              </a:rPr>
              <a:t>))})</a:t>
            </a:r>
            <a:r>
              <a:rPr dirty="0"/>
              <a:t/>
            </a:r>
            <a:br>
              <a:rPr dirty="0"/>
            </a:br>
            <a:r>
              <a:rPr sz="1800" dirty="0">
                <a:latin typeface="Courier New"/>
              </a:rPr>
              <a:t>  </a:t>
            </a:r>
            <a:r>
              <a:rPr sz="1800" i="1" dirty="0">
                <a:solidFill>
                  <a:srgbClr val="60A0B0"/>
                </a:solidFill>
                <a:latin typeface="Courier New"/>
              </a:rPr>
              <a:t># update nearest row to current row and the distance value</a:t>
            </a:r>
            <a:r>
              <a:rPr dirty="0"/>
              <a:t/>
            </a:r>
            <a:br>
              <a:rPr dirty="0"/>
            </a:br>
            <a:r>
              <a:rPr sz="1800" dirty="0">
                <a:latin typeface="Courier New"/>
              </a:rPr>
              <a:t>  </a:t>
            </a:r>
            <a:r>
              <a:rPr sz="1800" dirty="0" err="1">
                <a:latin typeface="Courier New"/>
              </a:rPr>
              <a:t>nearest_rows.append</a:t>
            </a:r>
            <a:r>
              <a:rPr sz="1800" dirty="0">
                <a:latin typeface="Courier New"/>
              </a:rPr>
              <a:t>(max(</a:t>
            </a:r>
            <a:r>
              <a:rPr sz="1800" dirty="0" err="1">
                <a:latin typeface="Courier New"/>
              </a:rPr>
              <a:t>e_dists</a:t>
            </a:r>
            <a:r>
              <a:rPr sz="1800" dirty="0">
                <a:latin typeface="Courier New"/>
              </a:rPr>
              <a:t>, key</a:t>
            </a:r>
            <a:r>
              <a:rPr sz="1800" dirty="0">
                <a:solidFill>
                  <a:srgbClr val="666666"/>
                </a:solidFill>
                <a:latin typeface="Courier New"/>
              </a:rPr>
              <a:t>=</a:t>
            </a:r>
            <a:r>
              <a:rPr sz="1800" dirty="0" err="1">
                <a:latin typeface="Courier New"/>
              </a:rPr>
              <a:t>e_dists.get</a:t>
            </a:r>
            <a:r>
              <a:rPr sz="1800" dirty="0">
                <a:latin typeface="Courier New"/>
              </a:rPr>
              <a:t>))</a:t>
            </a:r>
            <a:r>
              <a:rPr dirty="0"/>
              <a:t/>
            </a:r>
            <a:br>
              <a:rPr dirty="0"/>
            </a:br>
            <a:r>
              <a:rPr sz="1800" dirty="0">
                <a:latin typeface="Courier New"/>
              </a:rPr>
              <a:t>  </a:t>
            </a:r>
            <a:r>
              <a:rPr sz="1800" dirty="0" err="1">
                <a:latin typeface="Courier New"/>
              </a:rPr>
              <a:t>nearest_distance.append</a:t>
            </a:r>
            <a:r>
              <a:rPr sz="1800" dirty="0">
                <a:latin typeface="Courier New"/>
              </a:rPr>
              <a:t>(max(</a:t>
            </a:r>
            <a:r>
              <a:rPr sz="1800" dirty="0" err="1">
                <a:latin typeface="Courier New"/>
              </a:rPr>
              <a:t>e_dists.values</a:t>
            </a:r>
            <a:r>
              <a:rPr sz="1800" dirty="0">
                <a:latin typeface="Courier New"/>
              </a:rPr>
              <a:t>()))</a:t>
            </a:r>
            <a:r>
              <a:rPr dirty="0"/>
              <a:t/>
            </a:r>
            <a:br>
              <a:rPr dirty="0"/>
            </a:br>
            <a:r>
              <a:rPr sz="1800" dirty="0" err="1">
                <a:latin typeface="Courier New"/>
              </a:rPr>
              <a:t>df</a:t>
            </a:r>
            <a:r>
              <a:rPr sz="1800" dirty="0">
                <a:latin typeface="Courier New"/>
              </a:rPr>
              <a:t>[</a:t>
            </a:r>
            <a:r>
              <a:rPr sz="1800" dirty="0">
                <a:solidFill>
                  <a:srgbClr val="4070A0"/>
                </a:solidFill>
                <a:latin typeface="Courier New"/>
              </a:rPr>
              <a:t>'</a:t>
            </a:r>
            <a:r>
              <a:rPr sz="1800" dirty="0" err="1">
                <a:solidFill>
                  <a:srgbClr val="4070A0"/>
                </a:solidFill>
                <a:latin typeface="Courier New"/>
              </a:rPr>
              <a:t>nearest_row</a:t>
            </a:r>
            <a:r>
              <a:rPr sz="1800" dirty="0">
                <a:solidFill>
                  <a:srgbClr val="4070A0"/>
                </a:solidFill>
                <a:latin typeface="Courier New"/>
              </a:rPr>
              <a: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nearest_rows</a:t>
            </a:r>
            <a:r>
              <a:rPr dirty="0"/>
              <a:t/>
            </a:r>
            <a:br>
              <a:rPr dirty="0"/>
            </a:br>
            <a:r>
              <a:rPr sz="1800" dirty="0" err="1">
                <a:latin typeface="Courier New"/>
              </a:rPr>
              <a:t>df</a:t>
            </a:r>
            <a:r>
              <a:rPr sz="1800" dirty="0">
                <a:latin typeface="Courier New"/>
              </a:rPr>
              <a:t>[</a:t>
            </a:r>
            <a:r>
              <a:rPr sz="1800" dirty="0">
                <a:solidFill>
                  <a:srgbClr val="4070A0"/>
                </a:solidFill>
                <a:latin typeface="Courier New"/>
              </a:rPr>
              <a:t>'</a:t>
            </a:r>
            <a:r>
              <a:rPr sz="1800" dirty="0" err="1">
                <a:solidFill>
                  <a:srgbClr val="4070A0"/>
                </a:solidFill>
                <a:latin typeface="Courier New"/>
              </a:rPr>
              <a:t>dist</a:t>
            </a:r>
            <a:r>
              <a:rPr sz="1800" dirty="0">
                <a:solidFill>
                  <a:srgbClr val="4070A0"/>
                </a:solidFill>
                <a:latin typeface="Courier New"/>
              </a:rPr>
              <a: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nearest_distance</a:t>
            </a:r>
            <a:endParaRPr sz="1800" dirty="0">
              <a:latin typeface="Courier New"/>
            </a:endParaRPr>
          </a:p>
        </p:txBody>
      </p:sp>
    </p:spTree>
    <p:extLst>
      <p:ext uri="{BB962C8B-B14F-4D97-AF65-F5344CB8AC3E}">
        <p14:creationId xmlns:p14="http://schemas.microsoft.com/office/powerpoint/2010/main" val="3384002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- 61</a:t>
            </a:r>
          </a:p>
        </p:txBody>
      </p:sp>
      <p:sp>
        <p:nvSpPr>
          <p:cNvPr id="3" name="Content Placeholder 2"/>
          <p:cNvSpPr>
            <a:spLocks noGrp="1"/>
          </p:cNvSpPr>
          <p:nvPr>
            <p:ph idx="1"/>
          </p:nvPr>
        </p:nvSpPr>
        <p:spPr/>
        <p:txBody>
          <a:bodyPr/>
          <a:lstStyle/>
          <a:p>
            <a:r>
              <a:rPr dirty="0"/>
              <a:t>Compute maximum possible absolute correlation value of each column against other columns in </a:t>
            </a:r>
            <a:r>
              <a:rPr dirty="0" err="1"/>
              <a:t>df</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100</a:t>
            </a:r>
            <a:r>
              <a:rPr sz="1800" dirty="0">
                <a:latin typeface="Courier New"/>
              </a:rPr>
              <a:t>, </a:t>
            </a:r>
            <a:r>
              <a:rPr sz="1800" dirty="0">
                <a:solidFill>
                  <a:srgbClr val="40A070"/>
                </a:solidFill>
                <a:latin typeface="Courier New"/>
              </a:rPr>
              <a:t>80</a:t>
            </a:r>
            <a:r>
              <a:rPr sz="1800" dirty="0">
                <a:latin typeface="Courier New"/>
              </a:rPr>
              <a:t>).reshape(</a:t>
            </a:r>
            <a:r>
              <a:rPr sz="1800" dirty="0">
                <a:solidFill>
                  <a:srgbClr val="40A070"/>
                </a:solidFill>
                <a:latin typeface="Courier New"/>
              </a:rPr>
              <a:t>8</a:t>
            </a:r>
            <a:r>
              <a:rPr sz="1800" dirty="0">
                <a:latin typeface="Courier New"/>
              </a:rPr>
              <a:t>, </a:t>
            </a:r>
            <a:r>
              <a:rPr sz="1800" dirty="0">
                <a:solidFill>
                  <a:srgbClr val="40A070"/>
                </a:solidFill>
                <a:latin typeface="Courier New"/>
              </a:rPr>
              <a:t>-1</a:t>
            </a:r>
            <a:r>
              <a:rPr sz="1800" dirty="0">
                <a:latin typeface="Courier New"/>
              </a:rPr>
              <a:t>), columns</a:t>
            </a:r>
            <a:r>
              <a:rPr sz="1800" dirty="0">
                <a:solidFill>
                  <a:srgbClr val="666666"/>
                </a:solidFill>
                <a:latin typeface="Courier New"/>
              </a:rPr>
              <a:t>=</a:t>
            </a:r>
            <a:r>
              <a:rPr sz="1800" dirty="0">
                <a:latin typeface="Courier New"/>
              </a:rPr>
              <a:t>list(</a:t>
            </a:r>
            <a:r>
              <a:rPr sz="1800" dirty="0">
                <a:solidFill>
                  <a:srgbClr val="4070A0"/>
                </a:solidFill>
                <a:latin typeface="Courier New"/>
              </a:rPr>
              <a:t>'</a:t>
            </a:r>
            <a:r>
              <a:rPr sz="1800" dirty="0" err="1">
                <a:solidFill>
                  <a:srgbClr val="4070A0"/>
                </a:solidFill>
                <a:latin typeface="Courier New"/>
              </a:rPr>
              <a:t>pqrstuvwxy</a:t>
            </a:r>
            <a:r>
              <a:rPr sz="1800" dirty="0">
                <a:solidFill>
                  <a:srgbClr val="4070A0"/>
                </a:solidFill>
                <a:latin typeface="Courier New"/>
              </a:rPr>
              <a:t>'</a:t>
            </a:r>
            <a:r>
              <a:rPr sz="1800" dirty="0">
                <a:latin typeface="Courier New"/>
              </a:rPr>
              <a:t>), index</a:t>
            </a:r>
            <a:r>
              <a:rPr sz="1800" dirty="0">
                <a:solidFill>
                  <a:srgbClr val="666666"/>
                </a:solidFill>
                <a:latin typeface="Courier New"/>
              </a:rPr>
              <a:t>=</a:t>
            </a:r>
            <a:r>
              <a:rPr sz="1800" dirty="0">
                <a:latin typeface="Courier New"/>
              </a:rPr>
              <a:t>list(</a:t>
            </a:r>
            <a:r>
              <a:rPr sz="1800" dirty="0">
                <a:solidFill>
                  <a:srgbClr val="4070A0"/>
                </a:solidFill>
                <a:latin typeface="Courier New"/>
              </a:rPr>
              <a:t>'</a:t>
            </a:r>
            <a:r>
              <a:rPr sz="1800" dirty="0" err="1">
                <a:solidFill>
                  <a:srgbClr val="4070A0"/>
                </a:solidFill>
                <a:latin typeface="Courier New"/>
              </a:rPr>
              <a:t>abcdefgh</a:t>
            </a:r>
            <a:r>
              <a:rPr sz="1800" dirty="0">
                <a:solidFill>
                  <a:srgbClr val="4070A0"/>
                </a:solidFill>
                <a:latin typeface="Courier New"/>
              </a:rPr>
              <a:t>'</a:t>
            </a:r>
            <a:r>
              <a:rPr sz="1800" dirty="0">
                <a:latin typeface="Courier New"/>
              </a:rPr>
              <a:t>))</a:t>
            </a:r>
            <a:r>
              <a:rPr dirty="0"/>
              <a:t/>
            </a:r>
            <a:br>
              <a:rPr dirty="0"/>
            </a:br>
            <a:r>
              <a:rPr sz="1800" dirty="0" err="1">
                <a:latin typeface="Courier New"/>
              </a:rPr>
              <a:t>df</a:t>
            </a:r>
            <a:r>
              <a:rPr dirty="0"/>
              <a:t/>
            </a:r>
            <a:br>
              <a:rPr dirty="0"/>
            </a:br>
            <a:r>
              <a:rPr sz="1800" i="1" dirty="0">
                <a:solidFill>
                  <a:srgbClr val="60A0B0"/>
                </a:solidFill>
                <a:latin typeface="Courier New"/>
              </a:rPr>
              <a:t># Solution</a:t>
            </a:r>
            <a:r>
              <a:rPr dirty="0"/>
              <a:t/>
            </a:r>
            <a:br>
              <a:rPr dirty="0"/>
            </a:br>
            <a:r>
              <a:rPr sz="1800" dirty="0" err="1">
                <a:latin typeface="Courier New"/>
              </a:rPr>
              <a:t>abs_corrmat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np.abs</a:t>
            </a:r>
            <a:r>
              <a:rPr sz="1800" dirty="0">
                <a:latin typeface="Courier New"/>
              </a:rPr>
              <a:t>(</a:t>
            </a:r>
            <a:r>
              <a:rPr sz="1800" dirty="0" err="1">
                <a:latin typeface="Courier New"/>
              </a:rPr>
              <a:t>df.corr</a:t>
            </a:r>
            <a:r>
              <a:rPr sz="1800" dirty="0">
                <a:latin typeface="Courier New"/>
              </a:rPr>
              <a:t>())</a:t>
            </a:r>
            <a:r>
              <a:rPr dirty="0"/>
              <a:t/>
            </a:r>
            <a:br>
              <a:rPr dirty="0"/>
            </a:br>
            <a:r>
              <a:rPr sz="1800" dirty="0" err="1">
                <a:latin typeface="Courier New"/>
              </a:rPr>
              <a:t>max_corr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abs_corrmat.apply</a:t>
            </a:r>
            <a:r>
              <a:rPr sz="1800" dirty="0">
                <a:latin typeface="Courier New"/>
              </a:rPr>
              <a:t>(</a:t>
            </a:r>
            <a:r>
              <a:rPr sz="1800" b="1" dirty="0">
                <a:solidFill>
                  <a:srgbClr val="007020"/>
                </a:solidFill>
                <a:latin typeface="Courier New"/>
              </a:rPr>
              <a:t>lambda</a:t>
            </a:r>
            <a:r>
              <a:rPr sz="1800" dirty="0">
                <a:latin typeface="Courier New"/>
              </a:rPr>
              <a:t> x: sorted(x)[</a:t>
            </a:r>
            <a:r>
              <a:rPr sz="1800" dirty="0">
                <a:solidFill>
                  <a:srgbClr val="666666"/>
                </a:solidFill>
                <a:latin typeface="Courier New"/>
              </a:rPr>
              <a:t>-</a:t>
            </a:r>
            <a:r>
              <a:rPr sz="1800" dirty="0">
                <a:solidFill>
                  <a:srgbClr val="40A070"/>
                </a:solidFill>
                <a:latin typeface="Courier New"/>
              </a:rPr>
              <a:t>2</a:t>
            </a:r>
            <a:r>
              <a:rPr sz="1800" dirty="0">
                <a:latin typeface="Courier New"/>
              </a:rPr>
              <a:t>])</a:t>
            </a:r>
            <a:r>
              <a:rPr dirty="0"/>
              <a:t/>
            </a:r>
            <a:br>
              <a:rPr dirty="0"/>
            </a:br>
            <a:r>
              <a:rPr sz="1800" dirty="0">
                <a:latin typeface="Courier New"/>
              </a:rPr>
              <a:t>print(</a:t>
            </a:r>
            <a:r>
              <a:rPr sz="1800" dirty="0">
                <a:solidFill>
                  <a:srgbClr val="4070A0"/>
                </a:solidFill>
                <a:latin typeface="Courier New"/>
              </a:rPr>
              <a:t>'Maximum Correlation possible for each column: '</a:t>
            </a:r>
            <a:r>
              <a:rPr sz="1800" dirty="0">
                <a:latin typeface="Courier New"/>
              </a:rPr>
              <a:t>, </a:t>
            </a:r>
            <a:r>
              <a:rPr sz="1800" dirty="0" err="1">
                <a:latin typeface="Courier New"/>
              </a:rPr>
              <a:t>np.round</a:t>
            </a:r>
            <a:r>
              <a:rPr sz="1800" dirty="0">
                <a:latin typeface="Courier New"/>
              </a:rPr>
              <a:t>(</a:t>
            </a:r>
            <a:r>
              <a:rPr sz="1800" dirty="0" err="1">
                <a:latin typeface="Courier New"/>
              </a:rPr>
              <a:t>max_corr.tolist</a:t>
            </a:r>
            <a:r>
              <a:rPr sz="1800" dirty="0">
                <a:latin typeface="Courier New"/>
              </a:rPr>
              <a:t>(),</a:t>
            </a:r>
            <a:r>
              <a:rPr sz="1800" dirty="0">
                <a:solidFill>
                  <a:srgbClr val="40A070"/>
                </a:solidFill>
                <a:latin typeface="Courier New"/>
              </a:rPr>
              <a:t>2</a:t>
            </a:r>
            <a:r>
              <a:rPr sz="1800" dirty="0">
                <a:latin typeface="Courier New"/>
              </a:rPr>
              <a:t>))</a:t>
            </a:r>
          </a:p>
          <a:p>
            <a:pPr marL="1270000" indent="0">
              <a:buNone/>
            </a:pPr>
            <a:r>
              <a:rPr sz="1800" dirty="0">
                <a:latin typeface="Courier New"/>
              </a:rPr>
              <a:t>## Maximum Correlation possible for each column:  [0.8  0.79 0.43 0.59 0.8  0.34 0.47 0.6  0.68 0.61]</a:t>
            </a:r>
          </a:p>
        </p:txBody>
      </p:sp>
    </p:spTree>
    <p:extLst>
      <p:ext uri="{BB962C8B-B14F-4D97-AF65-F5344CB8AC3E}">
        <p14:creationId xmlns:p14="http://schemas.microsoft.com/office/powerpoint/2010/main" val="2077762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- 62</a:t>
            </a:r>
          </a:p>
        </p:txBody>
      </p:sp>
      <p:sp>
        <p:nvSpPr>
          <p:cNvPr id="3" name="Content Placeholder 2"/>
          <p:cNvSpPr>
            <a:spLocks noGrp="1"/>
          </p:cNvSpPr>
          <p:nvPr>
            <p:ph idx="1"/>
          </p:nvPr>
        </p:nvSpPr>
        <p:spPr/>
        <p:txBody>
          <a:bodyPr/>
          <a:lstStyle/>
          <a:p>
            <a:r>
              <a:rPr dirty="0"/>
              <a:t>Compute the minimum-by-maximum for every row of </a:t>
            </a:r>
            <a:r>
              <a:rPr dirty="0" err="1"/>
              <a:t>df</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100</a:t>
            </a:r>
            <a:r>
              <a:rPr sz="1800" dirty="0">
                <a:latin typeface="Courier New"/>
              </a:rPr>
              <a:t>, </a:t>
            </a:r>
            <a:r>
              <a:rPr sz="1800" dirty="0">
                <a:solidFill>
                  <a:srgbClr val="40A070"/>
                </a:solidFill>
                <a:latin typeface="Courier New"/>
              </a:rPr>
              <a:t>80</a:t>
            </a:r>
            <a:r>
              <a:rPr sz="1800" dirty="0">
                <a:latin typeface="Courier New"/>
              </a:rPr>
              <a:t>).reshape(</a:t>
            </a:r>
            <a:r>
              <a:rPr sz="1800" dirty="0">
                <a:solidFill>
                  <a:srgbClr val="40A070"/>
                </a:solidFill>
                <a:latin typeface="Courier New"/>
              </a:rPr>
              <a:t>8</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 1</a:t>
            </a:r>
            <a:r>
              <a:rPr dirty="0"/>
              <a:t/>
            </a:r>
            <a:br>
              <a:rPr dirty="0"/>
            </a:br>
            <a:r>
              <a:rPr sz="1800" dirty="0" err="1">
                <a:latin typeface="Courier New"/>
              </a:rPr>
              <a:t>min_by_max</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df.apply</a:t>
            </a:r>
            <a:r>
              <a:rPr sz="1800" dirty="0">
                <a:latin typeface="Courier New"/>
              </a:rPr>
              <a:t>(</a:t>
            </a:r>
            <a:r>
              <a:rPr sz="1800" b="1" dirty="0">
                <a:solidFill>
                  <a:srgbClr val="007020"/>
                </a:solidFill>
                <a:latin typeface="Courier New"/>
              </a:rPr>
              <a:t>lambda</a:t>
            </a:r>
            <a:r>
              <a:rPr sz="1800" dirty="0">
                <a:latin typeface="Courier New"/>
              </a:rPr>
              <a:t> x: </a:t>
            </a:r>
            <a:r>
              <a:rPr sz="1800" dirty="0" err="1">
                <a:latin typeface="Courier New"/>
              </a:rPr>
              <a:t>np.min</a:t>
            </a:r>
            <a:r>
              <a:rPr sz="1800" dirty="0">
                <a:latin typeface="Courier New"/>
              </a:rPr>
              <a:t>(x)</a:t>
            </a:r>
            <a:r>
              <a:rPr sz="1800" dirty="0">
                <a:solidFill>
                  <a:srgbClr val="666666"/>
                </a:solidFill>
                <a:latin typeface="Courier New"/>
              </a:rPr>
              <a:t>/</a:t>
            </a:r>
            <a:r>
              <a:rPr sz="1800" dirty="0" err="1">
                <a:latin typeface="Courier New"/>
              </a:rPr>
              <a:t>np.max</a:t>
            </a:r>
            <a:r>
              <a:rPr sz="1800" dirty="0">
                <a:latin typeface="Courier New"/>
              </a:rPr>
              <a:t>(x),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 2</a:t>
            </a:r>
            <a:r>
              <a:rPr dirty="0"/>
              <a:t/>
            </a:r>
            <a:br>
              <a:rPr dirty="0"/>
            </a:br>
            <a:r>
              <a:rPr sz="1800" dirty="0" err="1">
                <a:latin typeface="Courier New"/>
              </a:rPr>
              <a:t>min_by_max</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np.min</a:t>
            </a:r>
            <a:r>
              <a:rPr sz="1800" dirty="0">
                <a:latin typeface="Courier New"/>
              </a:rPr>
              <a:t>(</a:t>
            </a:r>
            <a:r>
              <a:rPr sz="1800" dirty="0" err="1">
                <a:latin typeface="Courier New"/>
              </a:rPr>
              <a:t>df</a:t>
            </a:r>
            <a:r>
              <a:rPr sz="1800" dirty="0">
                <a:latin typeface="Courier New"/>
              </a:rPr>
              <a:t>,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sz="1800" dirty="0">
                <a:solidFill>
                  <a:srgbClr val="666666"/>
                </a:solidFill>
                <a:latin typeface="Courier New"/>
              </a:rPr>
              <a:t>/</a:t>
            </a:r>
            <a:r>
              <a:rPr sz="1800" dirty="0" err="1">
                <a:latin typeface="Courier New"/>
              </a:rPr>
              <a:t>np.max</a:t>
            </a:r>
            <a:r>
              <a:rPr sz="1800" dirty="0">
                <a:latin typeface="Courier New"/>
              </a:rPr>
              <a:t>(</a:t>
            </a:r>
            <a:r>
              <a:rPr sz="1800" dirty="0" err="1">
                <a:latin typeface="Courier New"/>
              </a:rPr>
              <a:t>df</a:t>
            </a:r>
            <a:r>
              <a:rPr sz="1800" dirty="0">
                <a:latin typeface="Courier New"/>
              </a:rPr>
              <a:t>,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p>
        </p:txBody>
      </p:sp>
    </p:spTree>
    <p:extLst>
      <p:ext uri="{BB962C8B-B14F-4D97-AF65-F5344CB8AC3E}">
        <p14:creationId xmlns:p14="http://schemas.microsoft.com/office/powerpoint/2010/main" val="2569521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half" idx="1"/>
          </p:nvPr>
        </p:nvSpPr>
        <p:spPr/>
        <p:txBody>
          <a:bodyPr/>
          <a:lstStyle/>
          <a:p>
            <a:r>
              <a:rPr lang="pt-BR" dirty="0"/>
              <a:t>Variáveis booleanas</a:t>
            </a:r>
          </a:p>
          <a:p>
            <a:pPr lvl="1"/>
            <a:r>
              <a:rPr lang="pt-BR" dirty="0" err="1"/>
              <a:t>print</a:t>
            </a:r>
            <a:r>
              <a:rPr lang="pt-BR" dirty="0"/>
              <a:t>(42 == 42)</a:t>
            </a:r>
          </a:p>
          <a:p>
            <a:pPr lvl="1"/>
            <a:r>
              <a:rPr lang="pt-BR" dirty="0"/>
              <a:t>## </a:t>
            </a:r>
            <a:r>
              <a:rPr lang="pt-BR" dirty="0" err="1"/>
              <a:t>True</a:t>
            </a:r>
            <a:endParaRPr lang="pt-BR" dirty="0"/>
          </a:p>
          <a:p>
            <a:pPr lvl="1"/>
            <a:r>
              <a:rPr lang="pt-BR" dirty="0" err="1"/>
              <a:t>print</a:t>
            </a:r>
            <a:r>
              <a:rPr lang="pt-BR" dirty="0"/>
              <a:t>(42 == 49)</a:t>
            </a:r>
          </a:p>
          <a:p>
            <a:pPr lvl="1"/>
            <a:r>
              <a:rPr lang="pt-BR" dirty="0"/>
              <a:t>## False</a:t>
            </a:r>
          </a:p>
          <a:p>
            <a:pPr lvl="1"/>
            <a:r>
              <a:rPr lang="pt-BR" dirty="0" err="1"/>
              <a:t>print</a:t>
            </a:r>
            <a:r>
              <a:rPr lang="pt-BR" dirty="0"/>
              <a:t>(2 != 3</a:t>
            </a:r>
            <a:r>
              <a:rPr lang="pt-BR" dirty="0" smtClean="0"/>
              <a:t>)	</a:t>
            </a:r>
            <a:endParaRPr lang="pt-BR" dirty="0"/>
          </a:p>
          <a:p>
            <a:pPr lvl="1"/>
            <a:r>
              <a:rPr lang="pt-BR" dirty="0"/>
              <a:t>## </a:t>
            </a:r>
            <a:r>
              <a:rPr lang="pt-BR" dirty="0" err="1"/>
              <a:t>True</a:t>
            </a:r>
            <a:endParaRPr lang="pt-BR" dirty="0"/>
          </a:p>
          <a:p>
            <a:pPr lvl="1"/>
            <a:r>
              <a:rPr lang="pt-BR" dirty="0" err="1"/>
              <a:t>print</a:t>
            </a:r>
            <a:r>
              <a:rPr lang="pt-BR" dirty="0"/>
              <a:t>(2 != 2)</a:t>
            </a:r>
          </a:p>
          <a:p>
            <a:pPr lvl="1"/>
            <a:r>
              <a:rPr lang="pt-BR" dirty="0"/>
              <a:t>## False</a:t>
            </a:r>
          </a:p>
        </p:txBody>
      </p:sp>
      <p:sp>
        <p:nvSpPr>
          <p:cNvPr id="3" name="Título 2"/>
          <p:cNvSpPr>
            <a:spLocks noGrp="1"/>
          </p:cNvSpPr>
          <p:nvPr>
            <p:ph type="title"/>
          </p:nvPr>
        </p:nvSpPr>
        <p:spPr/>
        <p:txBody>
          <a:bodyPr/>
          <a:lstStyle/>
          <a:p>
            <a:r>
              <a:rPr lang="pt-BR" dirty="0" smtClean="0"/>
              <a:t>Controle de Fluxo e Operadores Booleanos</a:t>
            </a:r>
            <a:endParaRPr lang="pt-BR" dirty="0"/>
          </a:p>
        </p:txBody>
      </p:sp>
      <p:sp>
        <p:nvSpPr>
          <p:cNvPr id="4" name="Espaço Reservado para Conteúdo 3"/>
          <p:cNvSpPr>
            <a:spLocks noGrp="1"/>
          </p:cNvSpPr>
          <p:nvPr>
            <p:ph sz="half" idx="10"/>
          </p:nvPr>
        </p:nvSpPr>
        <p:spPr>
          <a:xfrm>
            <a:off x="5867400" y="990601"/>
            <a:ext cx="4572000" cy="4953001"/>
          </a:xfrm>
        </p:spPr>
        <p:txBody>
          <a:bodyPr/>
          <a:lstStyle/>
          <a:p>
            <a:r>
              <a:rPr lang="en-US" dirty="0" err="1"/>
              <a:t>Operadores</a:t>
            </a:r>
            <a:r>
              <a:rPr lang="en-US" dirty="0"/>
              <a:t> </a:t>
            </a:r>
            <a:r>
              <a:rPr lang="en-US" dirty="0" err="1" smtClean="0"/>
              <a:t>Booleanos</a:t>
            </a:r>
            <a:r>
              <a:rPr lang="en-US" dirty="0" smtClean="0"/>
              <a:t>: and</a:t>
            </a:r>
            <a:r>
              <a:rPr lang="en-US" dirty="0"/>
              <a:t>, or e not</a:t>
            </a:r>
          </a:p>
          <a:p>
            <a:pPr lvl="1"/>
            <a:r>
              <a:rPr lang="en-US" dirty="0"/>
              <a:t>print((2&lt;3) and (5&gt;4))</a:t>
            </a:r>
          </a:p>
          <a:p>
            <a:pPr lvl="1"/>
            <a:r>
              <a:rPr lang="en-US" dirty="0"/>
              <a:t>## True</a:t>
            </a:r>
          </a:p>
          <a:p>
            <a:pPr lvl="1"/>
            <a:r>
              <a:rPr lang="en-US" dirty="0"/>
              <a:t>print((2&lt;3) or (6&gt;10))</a:t>
            </a:r>
          </a:p>
          <a:p>
            <a:pPr lvl="1"/>
            <a:r>
              <a:rPr lang="en-US" dirty="0"/>
              <a:t>## True</a:t>
            </a:r>
          </a:p>
          <a:p>
            <a:pPr lvl="1"/>
            <a:r>
              <a:rPr lang="en-US" dirty="0"/>
              <a:t>print(not (6&gt;10))</a:t>
            </a:r>
          </a:p>
          <a:p>
            <a:pPr lvl="1"/>
            <a:r>
              <a:rPr lang="en-US" dirty="0"/>
              <a:t>## True</a:t>
            </a:r>
            <a:endParaRPr lang="pt-BR" dirty="0"/>
          </a:p>
        </p:txBody>
      </p:sp>
    </p:spTree>
    <p:extLst>
      <p:ext uri="{BB962C8B-B14F-4D97-AF65-F5344CB8AC3E}">
        <p14:creationId xmlns:p14="http://schemas.microsoft.com/office/powerpoint/2010/main" val="1210377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- 63</a:t>
            </a:r>
          </a:p>
        </p:txBody>
      </p:sp>
      <p:sp>
        <p:nvSpPr>
          <p:cNvPr id="3" name="Content Placeholder 2"/>
          <p:cNvSpPr>
            <a:spLocks noGrp="1"/>
          </p:cNvSpPr>
          <p:nvPr>
            <p:ph idx="1"/>
          </p:nvPr>
        </p:nvSpPr>
        <p:spPr/>
        <p:txBody>
          <a:bodyPr>
            <a:normAutofit fontScale="92500" lnSpcReduction="10000"/>
          </a:bodyPr>
          <a:lstStyle/>
          <a:p>
            <a:r>
              <a:rPr dirty="0"/>
              <a:t>Create a new column ‘penultimate’ which has the second largest value of each row of </a:t>
            </a:r>
            <a:r>
              <a:rPr dirty="0" err="1"/>
              <a:t>df</a:t>
            </a:r>
            <a:r>
              <a:rPr dirty="0"/>
              <a:t> .</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100</a:t>
            </a:r>
            <a:r>
              <a:rPr sz="1800" dirty="0">
                <a:latin typeface="Courier New"/>
              </a:rPr>
              <a:t>, </a:t>
            </a:r>
            <a:r>
              <a:rPr sz="1800" dirty="0">
                <a:solidFill>
                  <a:srgbClr val="40A070"/>
                </a:solidFill>
                <a:latin typeface="Courier New"/>
              </a:rPr>
              <a:t>80</a:t>
            </a:r>
            <a:r>
              <a:rPr sz="1800" dirty="0">
                <a:latin typeface="Courier New"/>
              </a:rPr>
              <a:t>).reshape(</a:t>
            </a:r>
            <a:r>
              <a:rPr sz="1800" dirty="0">
                <a:solidFill>
                  <a:srgbClr val="40A070"/>
                </a:solidFill>
                <a:latin typeface="Courier New"/>
              </a:rPr>
              <a:t>8</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out </a:t>
            </a:r>
            <a:r>
              <a:rPr sz="1800" dirty="0">
                <a:solidFill>
                  <a:srgbClr val="666666"/>
                </a:solidFill>
                <a:latin typeface="Courier New"/>
              </a:rPr>
              <a:t>=</a:t>
            </a:r>
            <a:r>
              <a:rPr sz="1800" dirty="0">
                <a:latin typeface="Courier New"/>
              </a:rPr>
              <a:t> </a:t>
            </a:r>
            <a:r>
              <a:rPr sz="1800" dirty="0" err="1">
                <a:latin typeface="Courier New"/>
              </a:rPr>
              <a:t>df.apply</a:t>
            </a:r>
            <a:r>
              <a:rPr sz="1800" dirty="0">
                <a:latin typeface="Courier New"/>
              </a:rPr>
              <a:t>(</a:t>
            </a:r>
            <a:r>
              <a:rPr sz="1800" b="1" dirty="0">
                <a:solidFill>
                  <a:srgbClr val="007020"/>
                </a:solidFill>
                <a:latin typeface="Courier New"/>
              </a:rPr>
              <a:t>lambda</a:t>
            </a:r>
            <a:r>
              <a:rPr sz="1800" dirty="0">
                <a:latin typeface="Courier New"/>
              </a:rPr>
              <a:t> x: </a:t>
            </a:r>
            <a:r>
              <a:rPr sz="1800" dirty="0" err="1">
                <a:latin typeface="Courier New"/>
              </a:rPr>
              <a:t>x.sort_values</a:t>
            </a:r>
            <a:r>
              <a:rPr sz="1800" dirty="0">
                <a:latin typeface="Courier New"/>
              </a:rPr>
              <a:t>().unique()[</a:t>
            </a:r>
            <a:r>
              <a:rPr sz="1800" dirty="0">
                <a:solidFill>
                  <a:srgbClr val="666666"/>
                </a:solidFill>
                <a:latin typeface="Courier New"/>
              </a:rPr>
              <a:t>-</a:t>
            </a:r>
            <a:r>
              <a:rPr sz="1800" dirty="0">
                <a:solidFill>
                  <a:srgbClr val="40A070"/>
                </a:solidFill>
                <a:latin typeface="Courier New"/>
              </a:rPr>
              <a:t>2</a:t>
            </a:r>
            <a:r>
              <a:rPr sz="1800" dirty="0">
                <a:latin typeface="Courier New"/>
              </a:rPr>
              <a:t>], axis</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dirty="0" err="1">
                <a:latin typeface="Courier New"/>
              </a:rPr>
              <a:t>df</a:t>
            </a:r>
            <a:r>
              <a:rPr sz="1800" dirty="0">
                <a:latin typeface="Courier New"/>
              </a:rPr>
              <a:t>[</a:t>
            </a:r>
            <a:r>
              <a:rPr sz="1800" dirty="0">
                <a:solidFill>
                  <a:srgbClr val="4070A0"/>
                </a:solidFill>
                <a:latin typeface="Courier New"/>
              </a:rPr>
              <a:t>'penultimate'</a:t>
            </a:r>
            <a:r>
              <a:rPr sz="1800" dirty="0">
                <a:latin typeface="Courier New"/>
              </a:rPr>
              <a:t>] </a:t>
            </a:r>
            <a:r>
              <a:rPr sz="1800" dirty="0">
                <a:solidFill>
                  <a:srgbClr val="666666"/>
                </a:solidFill>
                <a:latin typeface="Courier New"/>
              </a:rPr>
              <a:t>=</a:t>
            </a:r>
            <a:r>
              <a:rPr sz="1800" dirty="0">
                <a:latin typeface="Courier New"/>
              </a:rPr>
              <a:t> out</a:t>
            </a:r>
            <a:r>
              <a:rPr dirty="0"/>
              <a:t/>
            </a:r>
            <a:br>
              <a:rPr dirty="0"/>
            </a:br>
            <a:r>
              <a:rPr sz="1800" dirty="0">
                <a:latin typeface="Courier New"/>
              </a:rPr>
              <a:t>print(</a:t>
            </a:r>
            <a:r>
              <a:rPr sz="1800" dirty="0" err="1">
                <a:latin typeface="Courier New"/>
              </a:rPr>
              <a:t>df</a:t>
            </a:r>
            <a:r>
              <a:rPr sz="1800" dirty="0">
                <a:latin typeface="Courier New"/>
              </a:rPr>
              <a:t>)</a:t>
            </a:r>
          </a:p>
          <a:p>
            <a:pPr marL="1270000" indent="0">
              <a:buNone/>
            </a:pPr>
            <a:r>
              <a:rPr sz="1800" dirty="0">
                <a:latin typeface="Courier New"/>
              </a:rPr>
              <a:t>##     0   1   2   3   4     ...        6   7   8   9  penultimate
## 0  72  15  87  52  10     ...       49   7  61  37           72
## 1   6  10  36  97  65     ...       56  39  77  58           77
## 2  32  95  30  48  19     ...       16  15  52  73           85
## 3  29  93  99  27  49     ...       50  48  84  17           93
## 4  30  21  36  79  25     ...       87  12  74  74           79
## 5  82  69  41  54  38     ...       88  43  28  90           88
## 6   8  95  76   7  86     ...       27  47  11  40           94
## 7  20  17  73  23  34     ...       47  33  65  13           65
## 
## [8 rows x 11 columns]</a:t>
            </a:r>
          </a:p>
        </p:txBody>
      </p:sp>
    </p:spTree>
    <p:extLst>
      <p:ext uri="{BB962C8B-B14F-4D97-AF65-F5344CB8AC3E}">
        <p14:creationId xmlns:p14="http://schemas.microsoft.com/office/powerpoint/2010/main" val="3871629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- 64</a:t>
            </a:r>
          </a:p>
        </p:txBody>
      </p:sp>
      <p:sp>
        <p:nvSpPr>
          <p:cNvPr id="3" name="Content Placeholder 2"/>
          <p:cNvSpPr>
            <a:spLocks noGrp="1"/>
          </p:cNvSpPr>
          <p:nvPr>
            <p:ph idx="1"/>
          </p:nvPr>
        </p:nvSpPr>
        <p:spPr/>
        <p:txBody>
          <a:bodyPr>
            <a:normAutofit fontScale="55000" lnSpcReduction="20000"/>
          </a:bodyPr>
          <a:lstStyle/>
          <a:p>
            <a:pPr>
              <a:buAutoNum type="arabicPeriod"/>
            </a:pPr>
            <a:r>
              <a:rPr dirty="0"/>
              <a:t>Normalize all columns of </a:t>
            </a:r>
            <a:r>
              <a:rPr dirty="0" err="1"/>
              <a:t>df</a:t>
            </a:r>
            <a:r>
              <a:rPr dirty="0"/>
              <a:t> by subtracting the column mean and divide by standard deviation.</a:t>
            </a:r>
          </a:p>
          <a:p>
            <a:pPr>
              <a:buAutoNum type="arabicPeriod"/>
            </a:pPr>
            <a:r>
              <a:rPr dirty="0"/>
              <a:t>Range all columns of </a:t>
            </a:r>
            <a:r>
              <a:rPr dirty="0" err="1"/>
              <a:t>df</a:t>
            </a:r>
            <a:r>
              <a:rPr dirty="0"/>
              <a:t> such that the minimum value in each column is 0 and max is 1.</a:t>
            </a:r>
          </a:p>
          <a:p>
            <a:pPr lvl="1"/>
            <a:r>
              <a:rPr dirty="0"/>
              <a:t>Don’t use external packages like </a:t>
            </a:r>
            <a:r>
              <a:rPr dirty="0" err="1"/>
              <a:t>sklearn</a:t>
            </a:r>
            <a:r>
              <a:rPr dirty="0"/>
              <a:t>.</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100</a:t>
            </a:r>
            <a:r>
              <a:rPr sz="1800" dirty="0">
                <a:latin typeface="Courier New"/>
              </a:rPr>
              <a:t>, </a:t>
            </a:r>
            <a:r>
              <a:rPr sz="1800" dirty="0">
                <a:solidFill>
                  <a:srgbClr val="40A070"/>
                </a:solidFill>
                <a:latin typeface="Courier New"/>
              </a:rPr>
              <a:t>80</a:t>
            </a:r>
            <a:r>
              <a:rPr sz="1800" dirty="0">
                <a:latin typeface="Courier New"/>
              </a:rPr>
              <a:t>).reshape(</a:t>
            </a:r>
            <a:r>
              <a:rPr sz="1800" dirty="0">
                <a:solidFill>
                  <a:srgbClr val="40A070"/>
                </a:solidFill>
                <a:latin typeface="Courier New"/>
              </a:rPr>
              <a:t>8</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 Q1</a:t>
            </a:r>
            <a:r>
              <a:rPr dirty="0"/>
              <a:t/>
            </a:r>
            <a:br>
              <a:rPr dirty="0"/>
            </a:br>
            <a:r>
              <a:rPr sz="1800" dirty="0">
                <a:latin typeface="Courier New"/>
              </a:rPr>
              <a:t>out1 </a:t>
            </a:r>
            <a:r>
              <a:rPr sz="1800" dirty="0">
                <a:solidFill>
                  <a:srgbClr val="666666"/>
                </a:solidFill>
                <a:latin typeface="Courier New"/>
              </a:rPr>
              <a:t>=</a:t>
            </a:r>
            <a:r>
              <a:rPr sz="1800" dirty="0">
                <a:latin typeface="Courier New"/>
              </a:rPr>
              <a:t> </a:t>
            </a:r>
            <a:r>
              <a:rPr sz="1800" dirty="0" err="1">
                <a:latin typeface="Courier New"/>
              </a:rPr>
              <a:t>df.apply</a:t>
            </a:r>
            <a:r>
              <a:rPr sz="1800" dirty="0">
                <a:latin typeface="Courier New"/>
              </a:rPr>
              <a:t>(</a:t>
            </a:r>
            <a:r>
              <a:rPr sz="1800" b="1" dirty="0">
                <a:solidFill>
                  <a:srgbClr val="007020"/>
                </a:solidFill>
                <a:latin typeface="Courier New"/>
              </a:rPr>
              <a:t>lambda</a:t>
            </a:r>
            <a:r>
              <a:rPr sz="1800" dirty="0">
                <a:latin typeface="Courier New"/>
              </a:rPr>
              <a:t> x: ((x </a:t>
            </a:r>
            <a:r>
              <a:rPr sz="1800" dirty="0">
                <a:solidFill>
                  <a:srgbClr val="666666"/>
                </a:solidFill>
                <a:latin typeface="Courier New"/>
              </a:rPr>
              <a:t>-</a:t>
            </a:r>
            <a:r>
              <a:rPr sz="1800" dirty="0">
                <a:latin typeface="Courier New"/>
              </a:rPr>
              <a:t> </a:t>
            </a:r>
            <a:r>
              <a:rPr sz="1800" dirty="0" err="1">
                <a:latin typeface="Courier New"/>
              </a:rPr>
              <a:t>x.mean</a:t>
            </a:r>
            <a:r>
              <a:rPr sz="1800" dirty="0">
                <a:latin typeface="Courier New"/>
              </a:rPr>
              <a:t>())</a:t>
            </a:r>
            <a:r>
              <a:rPr sz="1800" dirty="0">
                <a:solidFill>
                  <a:srgbClr val="666666"/>
                </a:solidFill>
                <a:latin typeface="Courier New"/>
              </a:rPr>
              <a:t>/</a:t>
            </a:r>
            <a:r>
              <a:rPr sz="1800" dirty="0" err="1">
                <a:latin typeface="Courier New"/>
              </a:rPr>
              <a:t>x.std</a:t>
            </a:r>
            <a:r>
              <a:rPr sz="1800" dirty="0">
                <a:latin typeface="Courier New"/>
              </a:rPr>
              <a:t>()).round(</a:t>
            </a:r>
            <a:r>
              <a:rPr sz="1800" dirty="0">
                <a:solidFill>
                  <a:srgbClr val="40A070"/>
                </a:solidFill>
                <a:latin typeface="Courier New"/>
              </a:rPr>
              <a:t>2</a:t>
            </a:r>
            <a:r>
              <a:rPr sz="1800" dirty="0">
                <a:latin typeface="Courier New"/>
              </a:rPr>
              <a:t>))</a:t>
            </a:r>
            <a:r>
              <a:rPr dirty="0"/>
              <a:t/>
            </a:r>
            <a:br>
              <a:rPr dirty="0"/>
            </a:br>
            <a:r>
              <a:rPr sz="1800" dirty="0">
                <a:latin typeface="Courier New"/>
              </a:rPr>
              <a:t>print(</a:t>
            </a:r>
            <a:r>
              <a:rPr sz="1800" dirty="0">
                <a:solidFill>
                  <a:srgbClr val="4070A0"/>
                </a:solidFill>
                <a:latin typeface="Courier New"/>
              </a:rPr>
              <a:t>'Solution Q1\n'</a:t>
            </a:r>
            <a:r>
              <a:rPr sz="1800" dirty="0">
                <a:latin typeface="Courier New"/>
              </a:rPr>
              <a:t>,out1)</a:t>
            </a:r>
            <a:r>
              <a:rPr dirty="0"/>
              <a:t/>
            </a:r>
            <a:br>
              <a:rPr dirty="0"/>
            </a:br>
            <a:r>
              <a:rPr sz="1800" i="1" dirty="0">
                <a:solidFill>
                  <a:srgbClr val="60A0B0"/>
                </a:solidFill>
                <a:latin typeface="Courier New"/>
              </a:rPr>
              <a:t># Solution Q2</a:t>
            </a:r>
          </a:p>
          <a:p>
            <a:pPr marL="1270000" indent="0">
              <a:buNone/>
            </a:pPr>
            <a:r>
              <a:rPr sz="1800" dirty="0">
                <a:latin typeface="Courier New"/>
              </a:rPr>
              <a:t>## Solution Q1
##        0     1     2     3     4     5     6     7     8     9
## 0 -1.67 -0.88 -0.47 -1.55 -1.46  2.29 -1.03  0.49 -0.82  0.12
## 1 -0.47 -0.85 -0.60 -0.98 -0.57 -1.02  1.35 -1.01 -0.23  0.73
## 2  1.10  0.02 -0.03  1.68  1.36 -0.01 -1.09 -1.70  1.29  0.67
## 3  0.96 -1.06  0.04  0.22 -0.47  0.18 -0.95 -0.73 -0.51  1.07
## 4 -0.65  1.40  1.24  0.85  0.14 -0.25  0.36  0.57  1.41 -1.34
## 5  0.34 -0.16 -1.20  0.01  0.17 -0.16 -0.34  1.05 -1.13  0.87
## 6 -0.59 -0.01  1.72 -0.20  1.43 -0.35  1.26  0.73  0.73 -1.17
## 7  0.98  1.55 -0.69 -0.04 -0.61 -0.68  0.45  0.61 -0.75 -0.96</a:t>
            </a:r>
          </a:p>
          <a:p>
            <a:pPr marL="1270000" indent="0">
              <a:buNone/>
            </a:pPr>
            <a:r>
              <a:rPr sz="1800" dirty="0">
                <a:latin typeface="Courier New"/>
              </a:rPr>
              <a:t>out2 </a:t>
            </a:r>
            <a:r>
              <a:rPr sz="1800" dirty="0">
                <a:solidFill>
                  <a:srgbClr val="666666"/>
                </a:solidFill>
                <a:latin typeface="Courier New"/>
              </a:rPr>
              <a:t>=</a:t>
            </a:r>
            <a:r>
              <a:rPr sz="1800" dirty="0">
                <a:latin typeface="Courier New"/>
              </a:rPr>
              <a:t> </a:t>
            </a:r>
            <a:r>
              <a:rPr sz="1800" dirty="0" err="1">
                <a:latin typeface="Courier New"/>
              </a:rPr>
              <a:t>df.apply</a:t>
            </a:r>
            <a:r>
              <a:rPr sz="1800" dirty="0">
                <a:latin typeface="Courier New"/>
              </a:rPr>
              <a:t>(</a:t>
            </a:r>
            <a:r>
              <a:rPr sz="1800" b="1" dirty="0">
                <a:solidFill>
                  <a:srgbClr val="007020"/>
                </a:solidFill>
                <a:latin typeface="Courier New"/>
              </a:rPr>
              <a:t>lambda</a:t>
            </a:r>
            <a:r>
              <a:rPr sz="1800" dirty="0">
                <a:latin typeface="Courier New"/>
              </a:rPr>
              <a:t> x: ((</a:t>
            </a:r>
            <a:r>
              <a:rPr sz="1800" dirty="0" err="1">
                <a:latin typeface="Courier New"/>
              </a:rPr>
              <a:t>x.max</a:t>
            </a:r>
            <a:r>
              <a:rPr sz="1800" dirty="0">
                <a:latin typeface="Courier New"/>
              </a:rPr>
              <a:t>() </a:t>
            </a:r>
            <a:r>
              <a:rPr sz="1800" dirty="0">
                <a:solidFill>
                  <a:srgbClr val="666666"/>
                </a:solidFill>
                <a:latin typeface="Courier New"/>
              </a:rPr>
              <a:t>-</a:t>
            </a:r>
            <a:r>
              <a:rPr sz="1800" dirty="0">
                <a:latin typeface="Courier New"/>
              </a:rPr>
              <a:t> x)</a:t>
            </a:r>
            <a:r>
              <a:rPr sz="1800" dirty="0">
                <a:solidFill>
                  <a:srgbClr val="666666"/>
                </a:solidFill>
                <a:latin typeface="Courier New"/>
              </a:rPr>
              <a:t>/</a:t>
            </a:r>
            <a:r>
              <a:rPr sz="1800" dirty="0">
                <a:latin typeface="Courier New"/>
              </a:rPr>
              <a:t>(</a:t>
            </a:r>
            <a:r>
              <a:rPr sz="1800" dirty="0" err="1">
                <a:latin typeface="Courier New"/>
              </a:rPr>
              <a:t>x.max</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x.min</a:t>
            </a:r>
            <a:r>
              <a:rPr sz="1800" dirty="0">
                <a:latin typeface="Courier New"/>
              </a:rPr>
              <a:t>())).round(</a:t>
            </a:r>
            <a:r>
              <a:rPr sz="1800" dirty="0">
                <a:solidFill>
                  <a:srgbClr val="40A070"/>
                </a:solidFill>
                <a:latin typeface="Courier New"/>
              </a:rPr>
              <a:t>2</a:t>
            </a:r>
            <a:r>
              <a:rPr sz="1800" dirty="0">
                <a:latin typeface="Courier New"/>
              </a:rPr>
              <a:t>))</a:t>
            </a:r>
            <a:r>
              <a:rPr dirty="0"/>
              <a:t/>
            </a:r>
            <a:br>
              <a:rPr dirty="0"/>
            </a:br>
            <a:r>
              <a:rPr sz="1800" dirty="0">
                <a:latin typeface="Courier New"/>
              </a:rPr>
              <a:t>print(</a:t>
            </a:r>
            <a:r>
              <a:rPr sz="1800" dirty="0">
                <a:solidFill>
                  <a:srgbClr val="4070A0"/>
                </a:solidFill>
                <a:latin typeface="Courier New"/>
              </a:rPr>
              <a:t>'Solution Q2\n'</a:t>
            </a:r>
            <a:r>
              <a:rPr sz="1800" dirty="0">
                <a:latin typeface="Courier New"/>
              </a:rPr>
              <a:t>, out2)</a:t>
            </a:r>
          </a:p>
          <a:p>
            <a:pPr marL="1270000" indent="0">
              <a:buNone/>
            </a:pPr>
            <a:r>
              <a:rPr sz="1800" dirty="0">
                <a:latin typeface="Courier New"/>
              </a:rPr>
              <a:t>## Solution Q2
##        0     1     2     3     4     5     6     7     8     9
## 0  1.00  0.93  0.75  1.00  1.00  0.00  0.98  0.21  0.88  0.39
## 1  0.57  0.92  0.79  0.82  0.69  1.00  0.00  0.75  0.65  0.14
## 2  0.00  0.59  0.60  0.00  0.02  0.70  1.00  1.00  0.05  0.17
## 3  0.05  1.00  0.58  0.45  0.66  0.64  0.94  0.65  0.76  0.00
## 4  0.63  0.06  0.16  0.26  0.45  0.77  0.40  0.18  0.00  1.00
## 5  0.27  0.66  1.00  0.52  0.44  0.74  0.69  0.00  1.00  0.08
## 6  0.61  0.60  0.00  0.58  0.00  0.80  0.04  0.12  0.27  0.93
## 7  0.04  0.00  0.83  0.53  0.71  0.90  0.37  0.16  0.85  0.85</a:t>
            </a:r>
          </a:p>
        </p:txBody>
      </p:sp>
    </p:spTree>
    <p:extLst>
      <p:ext uri="{BB962C8B-B14F-4D97-AF65-F5344CB8AC3E}">
        <p14:creationId xmlns:p14="http://schemas.microsoft.com/office/powerpoint/2010/main" val="2889190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- 65</a:t>
            </a:r>
          </a:p>
        </p:txBody>
      </p:sp>
      <p:sp>
        <p:nvSpPr>
          <p:cNvPr id="3" name="Content Placeholder 2"/>
          <p:cNvSpPr>
            <a:spLocks noGrp="1"/>
          </p:cNvSpPr>
          <p:nvPr>
            <p:ph idx="1"/>
          </p:nvPr>
        </p:nvSpPr>
        <p:spPr/>
        <p:txBody>
          <a:bodyPr/>
          <a:lstStyle/>
          <a:p>
            <a:r>
              <a:rPr dirty="0"/>
              <a:t>Compute the correlation of each row of </a:t>
            </a:r>
            <a:r>
              <a:rPr dirty="0" err="1"/>
              <a:t>df</a:t>
            </a:r>
            <a:r>
              <a:rPr dirty="0"/>
              <a:t> with its succeeding row.</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100</a:t>
            </a:r>
            <a:r>
              <a:rPr sz="1800" dirty="0">
                <a:latin typeface="Courier New"/>
              </a:rPr>
              <a:t>, </a:t>
            </a:r>
            <a:r>
              <a:rPr sz="1800" dirty="0">
                <a:solidFill>
                  <a:srgbClr val="40A070"/>
                </a:solidFill>
                <a:latin typeface="Courier New"/>
              </a:rPr>
              <a:t>80</a:t>
            </a:r>
            <a:r>
              <a:rPr sz="1800" dirty="0">
                <a:latin typeface="Courier New"/>
              </a:rPr>
              <a:t>).reshape(</a:t>
            </a:r>
            <a:r>
              <a:rPr sz="1800" dirty="0">
                <a:solidFill>
                  <a:srgbClr val="40A070"/>
                </a:solidFill>
                <a:latin typeface="Courier New"/>
              </a:rPr>
              <a:t>8</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a:t>
            </a:r>
            <a:r>
              <a:rPr sz="1800" dirty="0" err="1">
                <a:latin typeface="Courier New"/>
              </a:rPr>
              <a:t>df.iloc</a:t>
            </a:r>
            <a:r>
              <a:rPr sz="1800" dirty="0">
                <a:latin typeface="Courier New"/>
              </a:rPr>
              <a:t>[</a:t>
            </a:r>
            <a:r>
              <a:rPr sz="1800" dirty="0" err="1">
                <a:latin typeface="Courier New"/>
              </a:rPr>
              <a:t>i</a:t>
            </a:r>
            <a:r>
              <a:rPr sz="1800" dirty="0">
                <a:latin typeface="Courier New"/>
              </a:rPr>
              <a:t>].</a:t>
            </a:r>
            <a:r>
              <a:rPr sz="1800" dirty="0" err="1">
                <a:latin typeface="Courier New"/>
              </a:rPr>
              <a:t>corr</a:t>
            </a:r>
            <a:r>
              <a:rPr sz="1800" dirty="0">
                <a:latin typeface="Courier New"/>
              </a:rPr>
              <a:t>(</a:t>
            </a:r>
            <a:r>
              <a:rPr sz="1800" dirty="0" err="1">
                <a:latin typeface="Courier New"/>
              </a:rPr>
              <a:t>df.iloc</a:t>
            </a:r>
            <a:r>
              <a:rPr sz="1800" dirty="0">
                <a:latin typeface="Courier New"/>
              </a:rPr>
              <a:t>[i</a:t>
            </a:r>
            <a:r>
              <a:rPr sz="1800" dirty="0">
                <a:solidFill>
                  <a:srgbClr val="666666"/>
                </a:solidFill>
                <a:latin typeface="Courier New"/>
              </a:rPr>
              <a:t>+</a:t>
            </a:r>
            <a:r>
              <a:rPr sz="1800" dirty="0">
                <a:solidFill>
                  <a:srgbClr val="40A070"/>
                </a:solidFill>
                <a:latin typeface="Courier New"/>
              </a:rPr>
              <a:t>1</a:t>
            </a:r>
            <a:r>
              <a:rPr sz="1800" dirty="0">
                <a:latin typeface="Courier New"/>
              </a:rPr>
              <a:t>]).round(</a:t>
            </a:r>
            <a:r>
              <a:rPr sz="1800" dirty="0">
                <a:solidFill>
                  <a:srgbClr val="40A070"/>
                </a:solidFill>
                <a:latin typeface="Courier New"/>
              </a:rPr>
              <a:t>2</a:t>
            </a:r>
            <a:r>
              <a:rPr sz="1800" dirty="0">
                <a:latin typeface="Courier New"/>
              </a:rPr>
              <a:t>) </a:t>
            </a: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a:t>
            </a:r>
            <a:r>
              <a:rPr sz="1800" b="1" dirty="0">
                <a:solidFill>
                  <a:srgbClr val="007020"/>
                </a:solidFill>
                <a:latin typeface="Courier New"/>
              </a:rPr>
              <a:t>in</a:t>
            </a:r>
            <a:r>
              <a:rPr sz="1800" dirty="0">
                <a:latin typeface="Courier New"/>
              </a:rPr>
              <a:t> range(</a:t>
            </a:r>
            <a:r>
              <a:rPr sz="1800" dirty="0" err="1">
                <a:latin typeface="Courier New"/>
              </a:rPr>
              <a:t>df.shape</a:t>
            </a:r>
            <a:r>
              <a:rPr sz="1800" dirty="0">
                <a:latin typeface="Courier New"/>
              </a:rPr>
              <a:t>[</a:t>
            </a:r>
            <a:r>
              <a:rPr sz="1800" dirty="0">
                <a:solidFill>
                  <a:srgbClr val="40A070"/>
                </a:solidFill>
                <a:latin typeface="Courier New"/>
              </a:rPr>
              <a:t>0</a:t>
            </a:r>
            <a:r>
              <a:rPr sz="1800" dirty="0">
                <a:latin typeface="Courier New"/>
              </a:rPr>
              <a:t>])[:</a:t>
            </a:r>
            <a:r>
              <a:rPr sz="1800" dirty="0">
                <a:solidFill>
                  <a:srgbClr val="666666"/>
                </a:solidFill>
                <a:latin typeface="Courier New"/>
              </a:rPr>
              <a:t>-</a:t>
            </a:r>
            <a:r>
              <a:rPr sz="1800" dirty="0">
                <a:solidFill>
                  <a:srgbClr val="40A070"/>
                </a:solidFill>
                <a:latin typeface="Courier New"/>
              </a:rPr>
              <a:t>1</a:t>
            </a:r>
            <a:r>
              <a:rPr sz="1800" dirty="0">
                <a:latin typeface="Courier New"/>
              </a:rPr>
              <a:t>]]</a:t>
            </a:r>
          </a:p>
        </p:txBody>
      </p:sp>
    </p:spTree>
    <p:extLst>
      <p:ext uri="{BB962C8B-B14F-4D97-AF65-F5344CB8AC3E}">
        <p14:creationId xmlns:p14="http://schemas.microsoft.com/office/powerpoint/2010/main" val="3351234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- 66</a:t>
            </a:r>
          </a:p>
        </p:txBody>
      </p:sp>
      <p:sp>
        <p:nvSpPr>
          <p:cNvPr id="3" name="Content Placeholder 2"/>
          <p:cNvSpPr>
            <a:spLocks noGrp="1"/>
          </p:cNvSpPr>
          <p:nvPr>
            <p:ph idx="1"/>
          </p:nvPr>
        </p:nvSpPr>
        <p:spPr/>
        <p:txBody>
          <a:bodyPr/>
          <a:lstStyle/>
          <a:p>
            <a:r>
              <a:rPr dirty="0"/>
              <a:t>Replace both values in both diagonals of </a:t>
            </a:r>
            <a:r>
              <a:rPr dirty="0" err="1"/>
              <a:t>df</a:t>
            </a:r>
            <a:r>
              <a:rPr dirty="0"/>
              <a:t> with 0.</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100</a:t>
            </a:r>
            <a:r>
              <a:rPr sz="1800" dirty="0">
                <a:latin typeface="Courier New"/>
              </a:rPr>
              <a:t>, </a:t>
            </a:r>
            <a:r>
              <a:rPr sz="1800" dirty="0">
                <a:solidFill>
                  <a:srgbClr val="40A070"/>
                </a:solidFill>
                <a:latin typeface="Courier New"/>
              </a:rPr>
              <a:t>100</a:t>
            </a:r>
            <a:r>
              <a:rPr sz="1800" dirty="0">
                <a:latin typeface="Courier New"/>
              </a:rPr>
              <a:t>).reshape(</a:t>
            </a:r>
            <a:r>
              <a:rPr sz="1800" dirty="0">
                <a:solidFill>
                  <a:srgbClr val="40A070"/>
                </a:solidFill>
                <a:latin typeface="Courier New"/>
              </a:rPr>
              <a:t>10</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a:t>
            </a:r>
            <a:r>
              <a:rPr sz="1800" b="1" dirty="0">
                <a:solidFill>
                  <a:srgbClr val="007020"/>
                </a:solidFill>
                <a:latin typeface="Courier New"/>
              </a:rPr>
              <a:t>in</a:t>
            </a:r>
            <a:r>
              <a:rPr sz="1800" dirty="0">
                <a:latin typeface="Courier New"/>
              </a:rPr>
              <a:t> range(</a:t>
            </a:r>
            <a:r>
              <a:rPr sz="1800" dirty="0" err="1">
                <a:latin typeface="Courier New"/>
              </a:rPr>
              <a:t>df.shape</a:t>
            </a:r>
            <a:r>
              <a:rPr sz="1800" dirty="0">
                <a:latin typeface="Courier New"/>
              </a:rPr>
              <a:t>[</a:t>
            </a:r>
            <a:r>
              <a:rPr sz="1800" dirty="0">
                <a:solidFill>
                  <a:srgbClr val="40A070"/>
                </a:solidFill>
                <a:latin typeface="Courier New"/>
              </a:rPr>
              <a:t>0</a:t>
            </a:r>
            <a:r>
              <a:rPr sz="1800" dirty="0">
                <a:latin typeface="Courier New"/>
              </a:rPr>
              <a:t>]):</a:t>
            </a:r>
            <a:r>
              <a:rPr dirty="0"/>
              <a:t/>
            </a:r>
            <a:br>
              <a:rPr dirty="0"/>
            </a:br>
            <a:r>
              <a:rPr sz="1800" dirty="0">
                <a:latin typeface="Courier New"/>
              </a:rPr>
              <a:t>  </a:t>
            </a:r>
            <a:r>
              <a:rPr sz="1800" dirty="0" err="1">
                <a:latin typeface="Courier New"/>
              </a:rPr>
              <a:t>df.iat</a:t>
            </a:r>
            <a:r>
              <a:rPr sz="1800" dirty="0">
                <a:latin typeface="Courier New"/>
              </a:rPr>
              <a:t>[</a:t>
            </a:r>
            <a:r>
              <a:rPr sz="1800" dirty="0" err="1">
                <a:latin typeface="Courier New"/>
              </a:rPr>
              <a:t>i</a:t>
            </a:r>
            <a:r>
              <a:rPr sz="1800" dirty="0">
                <a:latin typeface="Courier New"/>
              </a:rPr>
              <a:t>, </a:t>
            </a:r>
            <a:r>
              <a:rPr sz="1800" dirty="0" err="1">
                <a:latin typeface="Courier New"/>
              </a:rPr>
              <a:t>i</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0</a:t>
            </a:r>
            <a:r>
              <a:rPr dirty="0"/>
              <a:t/>
            </a:r>
            <a:br>
              <a:rPr dirty="0"/>
            </a:br>
            <a:r>
              <a:rPr sz="1800" dirty="0">
                <a:latin typeface="Courier New"/>
              </a:rPr>
              <a:t>  </a:t>
            </a:r>
            <a:r>
              <a:rPr sz="1800" dirty="0" err="1">
                <a:latin typeface="Courier New"/>
              </a:rPr>
              <a:t>df.iat</a:t>
            </a:r>
            <a:r>
              <a:rPr sz="1800" dirty="0">
                <a:latin typeface="Courier New"/>
              </a:rPr>
              <a:t>[</a:t>
            </a:r>
            <a:r>
              <a:rPr sz="1800" dirty="0" err="1">
                <a:latin typeface="Courier New"/>
              </a:rPr>
              <a:t>df.shape</a:t>
            </a:r>
            <a:r>
              <a:rPr sz="1800" dirty="0">
                <a:latin typeface="Courier New"/>
              </a:rPr>
              <a:t>[</a:t>
            </a:r>
            <a:r>
              <a:rPr sz="1800" dirty="0">
                <a:solidFill>
                  <a:srgbClr val="40A070"/>
                </a:solidFill>
                <a:latin typeface="Courier New"/>
              </a:rPr>
              <a:t>0</a:t>
            </a:r>
            <a:r>
              <a:rPr sz="1800" dirty="0">
                <a:latin typeface="Courier New"/>
              </a:rPr>
              <a:t>]</a:t>
            </a:r>
            <a:r>
              <a:rPr sz="1800" dirty="0">
                <a:solidFill>
                  <a:srgbClr val="666666"/>
                </a:solidFill>
                <a:latin typeface="Courier New"/>
              </a:rPr>
              <a:t>-</a:t>
            </a:r>
            <a:r>
              <a:rPr sz="1800" dirty="0">
                <a:latin typeface="Courier New"/>
              </a:rPr>
              <a:t>i</a:t>
            </a:r>
            <a:r>
              <a:rPr sz="1800" dirty="0">
                <a:solidFill>
                  <a:srgbClr val="40A070"/>
                </a:solidFill>
                <a:latin typeface="Courier New"/>
              </a:rPr>
              <a:t>-1</a:t>
            </a:r>
            <a:r>
              <a:rPr sz="1800" dirty="0">
                <a:latin typeface="Courier New"/>
              </a:rPr>
              <a:t>, </a:t>
            </a:r>
            <a:r>
              <a:rPr sz="1800" dirty="0" err="1">
                <a:latin typeface="Courier New"/>
              </a:rPr>
              <a:t>i</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0</a:t>
            </a:r>
          </a:p>
        </p:txBody>
      </p:sp>
    </p:spTree>
    <p:extLst>
      <p:ext uri="{BB962C8B-B14F-4D97-AF65-F5344CB8AC3E}">
        <p14:creationId xmlns:p14="http://schemas.microsoft.com/office/powerpoint/2010/main" val="2283910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- 67</a:t>
            </a:r>
          </a:p>
        </p:txBody>
      </p:sp>
      <p:sp>
        <p:nvSpPr>
          <p:cNvPr id="3" name="Content Placeholder 2"/>
          <p:cNvSpPr>
            <a:spLocks noGrp="1"/>
          </p:cNvSpPr>
          <p:nvPr>
            <p:ph idx="1"/>
          </p:nvPr>
        </p:nvSpPr>
        <p:spPr/>
        <p:txBody>
          <a:bodyPr>
            <a:normAutofit/>
          </a:bodyPr>
          <a:lstStyle/>
          <a:p>
            <a:r>
              <a:rPr dirty="0"/>
              <a:t>This is a question related to understanding of grouped </a:t>
            </a:r>
            <a:r>
              <a:rPr dirty="0" err="1"/>
              <a:t>dataframe</a:t>
            </a:r>
            <a:r>
              <a:rPr dirty="0"/>
              <a:t>. From </a:t>
            </a:r>
            <a:r>
              <a:rPr dirty="0" err="1"/>
              <a:t>df_grouped</a:t>
            </a:r>
            <a:r>
              <a:rPr dirty="0"/>
              <a:t> , get the group belonging to ‘apple’ as a </a:t>
            </a:r>
            <a:r>
              <a:rPr dirty="0" err="1"/>
              <a:t>dataframe</a:t>
            </a:r>
            <a:r>
              <a:rPr dirty="0"/>
              <a:t>.</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a:solidFill>
                  <a:srgbClr val="4070A0"/>
                </a:solidFill>
                <a:latin typeface="Courier New"/>
              </a:rPr>
              <a:t>'col1'</a:t>
            </a:r>
            <a:r>
              <a:rPr sz="1800" dirty="0">
                <a:latin typeface="Courier New"/>
              </a:rPr>
              <a:t>: [</a:t>
            </a:r>
            <a:r>
              <a:rPr sz="1800" dirty="0">
                <a:solidFill>
                  <a:srgbClr val="4070A0"/>
                </a:solidFill>
                <a:latin typeface="Courier New"/>
              </a:rPr>
              <a:t>'apple'</a:t>
            </a:r>
            <a:r>
              <a:rPr sz="1800" dirty="0">
                <a:latin typeface="Courier New"/>
              </a:rPr>
              <a:t>, </a:t>
            </a:r>
            <a:r>
              <a:rPr sz="1800" dirty="0">
                <a:solidFill>
                  <a:srgbClr val="4070A0"/>
                </a:solidFill>
                <a:latin typeface="Courier New"/>
              </a:rPr>
              <a:t>'banana'</a:t>
            </a:r>
            <a:r>
              <a:rPr sz="1800" dirty="0">
                <a:latin typeface="Courier New"/>
              </a:rPr>
              <a:t>, </a:t>
            </a:r>
            <a:r>
              <a:rPr sz="1800" dirty="0">
                <a:solidFill>
                  <a:srgbClr val="4070A0"/>
                </a:solidFill>
                <a:latin typeface="Courier New"/>
              </a:rPr>
              <a:t>'orange'</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3</a:t>
            </a:r>
            <a:r>
              <a:rPr sz="1800" dirty="0">
                <a:latin typeface="Courier New"/>
              </a:rPr>
              <a:t>,</a:t>
            </a:r>
            <a:r>
              <a:rPr dirty="0"/>
              <a:t/>
            </a:r>
            <a:br>
              <a:rPr dirty="0"/>
            </a:br>
            <a:r>
              <a:rPr sz="1800" dirty="0">
                <a:solidFill>
                  <a:srgbClr val="4070A0"/>
                </a:solidFill>
                <a:latin typeface="Courier New"/>
              </a:rPr>
              <a:t>'col2'</a:t>
            </a:r>
            <a:r>
              <a:rPr sz="1800" dirty="0">
                <a:latin typeface="Courier New"/>
              </a:rPr>
              <a:t>: </a:t>
            </a:r>
            <a:r>
              <a:rPr sz="1800" dirty="0" err="1">
                <a:latin typeface="Courier New"/>
              </a:rPr>
              <a:t>np.random.rand</a:t>
            </a:r>
            <a:r>
              <a:rPr sz="1800" dirty="0">
                <a:latin typeface="Courier New"/>
              </a:rPr>
              <a:t>(</a:t>
            </a:r>
            <a:r>
              <a:rPr sz="1800" dirty="0">
                <a:solidFill>
                  <a:srgbClr val="40A070"/>
                </a:solidFill>
                <a:latin typeface="Courier New"/>
              </a:rPr>
              <a:t>9</a:t>
            </a:r>
            <a:r>
              <a:rPr sz="1800" dirty="0">
                <a:latin typeface="Courier New"/>
              </a:rPr>
              <a:t>), </a:t>
            </a:r>
            <a:r>
              <a:rPr sz="1800" dirty="0">
                <a:solidFill>
                  <a:srgbClr val="4070A0"/>
                </a:solidFill>
                <a:latin typeface="Courier New"/>
              </a:rPr>
              <a:t>'col3'</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40A070"/>
                </a:solidFill>
                <a:latin typeface="Courier New"/>
              </a:rPr>
              <a:t>15</a:t>
            </a:r>
            <a:r>
              <a:rPr sz="1800" dirty="0">
                <a:latin typeface="Courier New"/>
              </a:rPr>
              <a:t>, </a:t>
            </a:r>
            <a:r>
              <a:rPr sz="1800" dirty="0">
                <a:solidFill>
                  <a:srgbClr val="40A070"/>
                </a:solidFill>
                <a:latin typeface="Courier New"/>
              </a:rPr>
              <a:t>9</a:t>
            </a:r>
            <a:r>
              <a:rPr sz="1800" dirty="0">
                <a:latin typeface="Courier New"/>
              </a:rPr>
              <a:t>)})</a:t>
            </a:r>
            <a:r>
              <a:rPr dirty="0"/>
              <a:t/>
            </a:r>
            <a:br>
              <a:rPr dirty="0"/>
            </a:br>
            <a:r>
              <a:rPr sz="1800" dirty="0" err="1">
                <a:latin typeface="Courier New"/>
              </a:rPr>
              <a:t>df_grouped</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df.groupby</a:t>
            </a:r>
            <a:r>
              <a:rPr sz="1800" dirty="0">
                <a:latin typeface="Courier New"/>
              </a:rPr>
              <a:t>([</a:t>
            </a:r>
            <a:r>
              <a:rPr sz="1800" dirty="0">
                <a:solidFill>
                  <a:srgbClr val="4070A0"/>
                </a:solidFill>
                <a:latin typeface="Courier New"/>
              </a:rPr>
              <a:t>'col1'</a:t>
            </a:r>
            <a:r>
              <a:rPr sz="1800" dirty="0">
                <a:latin typeface="Courier New"/>
              </a:rPr>
              <a:t>])</a:t>
            </a:r>
            <a:r>
              <a:rPr dirty="0"/>
              <a:t/>
            </a:r>
            <a:br>
              <a:rPr dirty="0"/>
            </a:br>
            <a:r>
              <a:rPr sz="1800" i="1" dirty="0">
                <a:solidFill>
                  <a:srgbClr val="60A0B0"/>
                </a:solidFill>
                <a:latin typeface="Courier New"/>
              </a:rPr>
              <a:t># Solution 1</a:t>
            </a:r>
            <a:r>
              <a:rPr dirty="0"/>
              <a:t/>
            </a:r>
            <a:br>
              <a:rPr dirty="0"/>
            </a:br>
            <a:r>
              <a:rPr sz="1800" dirty="0" err="1">
                <a:latin typeface="Courier New"/>
              </a:rPr>
              <a:t>df_grouped.get_group</a:t>
            </a:r>
            <a:r>
              <a:rPr sz="1800" dirty="0">
                <a:latin typeface="Courier New"/>
              </a:rPr>
              <a:t>(</a:t>
            </a:r>
            <a:r>
              <a:rPr sz="1800" dirty="0">
                <a:solidFill>
                  <a:srgbClr val="4070A0"/>
                </a:solidFill>
                <a:latin typeface="Courier New"/>
              </a:rPr>
              <a:t>'apple'</a:t>
            </a:r>
            <a:r>
              <a:rPr sz="1800" dirty="0">
                <a:latin typeface="Courier New"/>
              </a:rPr>
              <a:t>)</a:t>
            </a:r>
            <a:r>
              <a:rPr dirty="0"/>
              <a:t/>
            </a:r>
            <a:br>
              <a:rPr dirty="0"/>
            </a:br>
            <a:r>
              <a:rPr sz="1800" i="1" dirty="0">
                <a:solidFill>
                  <a:srgbClr val="60A0B0"/>
                </a:solidFill>
                <a:latin typeface="Courier New"/>
              </a:rPr>
              <a:t># Solution 2</a:t>
            </a:r>
            <a:r>
              <a:rPr dirty="0"/>
              <a:t/>
            </a:r>
            <a:br>
              <a:rPr dirty="0"/>
            </a:br>
            <a:r>
              <a:rPr sz="1800" b="1" dirty="0">
                <a:solidFill>
                  <a:srgbClr val="007020"/>
                </a:solidFill>
                <a:latin typeface="Courier New"/>
              </a:rPr>
              <a:t>for</a:t>
            </a:r>
            <a:r>
              <a:rPr sz="1800" dirty="0">
                <a:latin typeface="Courier New"/>
              </a:rPr>
              <a:t> </a:t>
            </a:r>
            <a:r>
              <a:rPr sz="1800" dirty="0" err="1">
                <a:latin typeface="Courier New"/>
              </a:rPr>
              <a:t>i</a:t>
            </a:r>
            <a:r>
              <a:rPr sz="1800" dirty="0">
                <a:latin typeface="Courier New"/>
              </a:rPr>
              <a:t>, </a:t>
            </a:r>
            <a:r>
              <a:rPr sz="1800" dirty="0" err="1">
                <a:latin typeface="Courier New"/>
              </a:rPr>
              <a:t>dff</a:t>
            </a:r>
            <a:r>
              <a:rPr sz="1800" dirty="0">
                <a:latin typeface="Courier New"/>
              </a:rPr>
              <a:t> </a:t>
            </a:r>
            <a:r>
              <a:rPr sz="1800" b="1" dirty="0">
                <a:solidFill>
                  <a:srgbClr val="007020"/>
                </a:solidFill>
                <a:latin typeface="Courier New"/>
              </a:rPr>
              <a:t>in</a:t>
            </a:r>
            <a:r>
              <a:rPr sz="1800" dirty="0">
                <a:latin typeface="Courier New"/>
              </a:rPr>
              <a:t> </a:t>
            </a:r>
            <a:r>
              <a:rPr sz="1800" dirty="0" err="1">
                <a:latin typeface="Courier New"/>
              </a:rPr>
              <a:t>df_grouped</a:t>
            </a:r>
            <a:r>
              <a:rPr sz="1800" dirty="0">
                <a:latin typeface="Courier New"/>
              </a:rPr>
              <a:t>:</a:t>
            </a:r>
            <a:r>
              <a:rPr dirty="0"/>
              <a:t/>
            </a:r>
            <a:br>
              <a:rPr dirty="0"/>
            </a:br>
            <a:r>
              <a:rPr sz="1800" dirty="0">
                <a:latin typeface="Courier New"/>
              </a:rPr>
              <a:t>  </a:t>
            </a:r>
            <a:r>
              <a:rPr sz="1800" b="1" dirty="0">
                <a:solidFill>
                  <a:srgbClr val="007020"/>
                </a:solidFill>
                <a:latin typeface="Courier New"/>
              </a:rPr>
              <a:t>if</a:t>
            </a:r>
            <a:r>
              <a:rPr sz="1800" dirty="0">
                <a:latin typeface="Courier New"/>
              </a:rPr>
              <a:t> </a:t>
            </a:r>
            <a:r>
              <a:rPr sz="1800" dirty="0" err="1">
                <a:latin typeface="Courier New"/>
              </a:rPr>
              <a:t>i</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'apple'</a:t>
            </a:r>
            <a:r>
              <a:rPr sz="1800" dirty="0">
                <a:latin typeface="Courier New"/>
              </a:rPr>
              <a:t>:</a:t>
            </a:r>
            <a:r>
              <a:rPr dirty="0"/>
              <a:t/>
            </a:r>
            <a:br>
              <a:rPr dirty="0"/>
            </a:br>
            <a:r>
              <a:rPr sz="1800" dirty="0">
                <a:latin typeface="Courier New"/>
              </a:rPr>
              <a:t>    print(</a:t>
            </a:r>
            <a:r>
              <a:rPr sz="1800" dirty="0" err="1">
                <a:latin typeface="Courier New"/>
              </a:rPr>
              <a:t>dff</a:t>
            </a:r>
            <a:r>
              <a:rPr sz="1800" dirty="0">
                <a:latin typeface="Courier New"/>
              </a:rPr>
              <a:t>)</a:t>
            </a:r>
          </a:p>
          <a:p>
            <a:pPr marL="1270000" indent="0">
              <a:buNone/>
            </a:pPr>
            <a:r>
              <a:rPr sz="1800" dirty="0">
                <a:latin typeface="Courier New"/>
              </a:rPr>
              <a:t>##     col1      col2  col3
## 0  apple  0.168350     0
## 3  apple  0.153264     4
## 6  apple  0.347360    11</a:t>
            </a:r>
          </a:p>
        </p:txBody>
      </p:sp>
    </p:spTree>
    <p:extLst>
      <p:ext uri="{BB962C8B-B14F-4D97-AF65-F5344CB8AC3E}">
        <p14:creationId xmlns:p14="http://schemas.microsoft.com/office/powerpoint/2010/main" val="669598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- 68</a:t>
            </a:r>
          </a:p>
        </p:txBody>
      </p:sp>
      <p:sp>
        <p:nvSpPr>
          <p:cNvPr id="3" name="Content Placeholder 2"/>
          <p:cNvSpPr>
            <a:spLocks noGrp="1"/>
          </p:cNvSpPr>
          <p:nvPr>
            <p:ph idx="1"/>
          </p:nvPr>
        </p:nvSpPr>
        <p:spPr/>
        <p:txBody>
          <a:bodyPr>
            <a:normAutofit fontScale="92500" lnSpcReduction="10000"/>
          </a:bodyPr>
          <a:lstStyle/>
          <a:p>
            <a:r>
              <a:rPr dirty="0"/>
              <a:t>In </a:t>
            </a:r>
            <a:r>
              <a:rPr dirty="0" err="1"/>
              <a:t>df</a:t>
            </a:r>
            <a:r>
              <a:rPr dirty="0"/>
              <a:t> , find the second largest value of ‘taste’ for ‘banana’</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a:solidFill>
                  <a:srgbClr val="4070A0"/>
                </a:solidFill>
                <a:latin typeface="Courier New"/>
              </a:rPr>
              <a:t>'fruit'</a:t>
            </a:r>
            <a:r>
              <a:rPr sz="1800" dirty="0">
                <a:latin typeface="Courier New"/>
              </a:rPr>
              <a:t>: [</a:t>
            </a:r>
            <a:r>
              <a:rPr sz="1800" dirty="0">
                <a:solidFill>
                  <a:srgbClr val="4070A0"/>
                </a:solidFill>
                <a:latin typeface="Courier New"/>
              </a:rPr>
              <a:t>'apple'</a:t>
            </a:r>
            <a:r>
              <a:rPr sz="1800" dirty="0">
                <a:latin typeface="Courier New"/>
              </a:rPr>
              <a:t>, </a:t>
            </a:r>
            <a:r>
              <a:rPr sz="1800" dirty="0">
                <a:solidFill>
                  <a:srgbClr val="4070A0"/>
                </a:solidFill>
                <a:latin typeface="Courier New"/>
              </a:rPr>
              <a:t>'banana'</a:t>
            </a:r>
            <a:r>
              <a:rPr sz="1800" dirty="0">
                <a:latin typeface="Courier New"/>
              </a:rPr>
              <a:t>, </a:t>
            </a:r>
            <a:r>
              <a:rPr sz="1800" dirty="0">
                <a:solidFill>
                  <a:srgbClr val="4070A0"/>
                </a:solidFill>
                <a:latin typeface="Courier New"/>
              </a:rPr>
              <a:t>'orange'</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70A0"/>
                </a:solidFill>
                <a:latin typeface="Courier New"/>
              </a:rPr>
              <a:t>'taste'</a:t>
            </a:r>
            <a:r>
              <a:rPr sz="1800" dirty="0">
                <a:latin typeface="Courier New"/>
              </a:rPr>
              <a:t>: </a:t>
            </a:r>
            <a:r>
              <a:rPr sz="1800" dirty="0" err="1">
                <a:latin typeface="Courier New"/>
              </a:rPr>
              <a:t>np.random.rand</a:t>
            </a:r>
            <a:r>
              <a:rPr sz="1800" dirty="0">
                <a:latin typeface="Courier New"/>
              </a:rPr>
              <a:t>(</a:t>
            </a:r>
            <a:r>
              <a:rPr sz="1800" dirty="0">
                <a:solidFill>
                  <a:srgbClr val="40A070"/>
                </a:solidFill>
                <a:latin typeface="Courier New"/>
              </a:rPr>
              <a:t>9</a:t>
            </a:r>
            <a:r>
              <a:rPr sz="1800" dirty="0">
                <a:latin typeface="Courier New"/>
              </a:rPr>
              <a:t>), </a:t>
            </a:r>
            <a:r>
              <a:rPr sz="1800" dirty="0">
                <a:solidFill>
                  <a:srgbClr val="4070A0"/>
                </a:solidFill>
                <a:latin typeface="Courier New"/>
              </a:rPr>
              <a:t>'price'</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40A070"/>
                </a:solidFill>
                <a:latin typeface="Courier New"/>
              </a:rPr>
              <a:t>15</a:t>
            </a:r>
            <a:r>
              <a:rPr sz="1800" dirty="0">
                <a:latin typeface="Courier New"/>
              </a:rPr>
              <a:t>, </a:t>
            </a:r>
            <a:r>
              <a:rPr sz="1800" dirty="0">
                <a:solidFill>
                  <a:srgbClr val="40A070"/>
                </a:solidFill>
                <a:latin typeface="Courier New"/>
              </a:rPr>
              <a:t>9</a:t>
            </a:r>
            <a:r>
              <a:rPr sz="1800" dirty="0">
                <a:latin typeface="Courier New"/>
              </a:rPr>
              <a:t>)})</a:t>
            </a:r>
            <a:r>
              <a:rPr dirty="0"/>
              <a:t/>
            </a:r>
            <a:br>
              <a:rPr dirty="0"/>
            </a:br>
            <a:r>
              <a:rPr sz="1800" dirty="0">
                <a:latin typeface="Courier New"/>
              </a:rPr>
              <a:t>print(</a:t>
            </a:r>
            <a:r>
              <a:rPr sz="1800" dirty="0" err="1">
                <a:latin typeface="Courier New"/>
              </a:rPr>
              <a:t>df</a:t>
            </a:r>
            <a:r>
              <a:rPr sz="1800" dirty="0">
                <a:latin typeface="Courier New"/>
              </a:rPr>
              <a:t>)</a:t>
            </a:r>
            <a:r>
              <a:rPr dirty="0"/>
              <a:t/>
            </a:r>
            <a:br>
              <a:rPr dirty="0"/>
            </a:br>
            <a:r>
              <a:rPr sz="1800" i="1" dirty="0">
                <a:solidFill>
                  <a:srgbClr val="60A0B0"/>
                </a:solidFill>
                <a:latin typeface="Courier New"/>
              </a:rPr>
              <a:t># Solution</a:t>
            </a:r>
          </a:p>
          <a:p>
            <a:pPr marL="1270000" indent="0">
              <a:buNone/>
            </a:pPr>
            <a:r>
              <a:rPr sz="1800" dirty="0">
                <a:latin typeface="Courier New"/>
              </a:rPr>
              <a:t>##     fruit  price     taste
## 0   apple      5  0.684884
## 1  banana     10  0.723476
## 2  orange     11  0.703472
## 3   apple      6  0.357947
## 4  banana     12  0.244232
## 5  orange      3  0.116466
## 6   apple      8  0.694841
## 7  banana      5  0.149277
## 8  orange      5  0.430795</a:t>
            </a:r>
          </a:p>
          <a:p>
            <a:pPr marL="1270000" indent="0">
              <a:buNone/>
            </a:pPr>
            <a:r>
              <a:rPr sz="1800" dirty="0" err="1">
                <a:latin typeface="Courier New"/>
              </a:rPr>
              <a:t>df_grpd</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a:t>
            </a:r>
            <a:r>
              <a:rPr sz="1800" dirty="0">
                <a:latin typeface="Courier New"/>
              </a:rPr>
              <a:t>[</a:t>
            </a:r>
            <a:r>
              <a:rPr sz="1800" dirty="0">
                <a:solidFill>
                  <a:srgbClr val="4070A0"/>
                </a:solidFill>
                <a:latin typeface="Courier New"/>
              </a:rPr>
              <a:t>'taste'</a:t>
            </a:r>
            <a:r>
              <a:rPr sz="1800" dirty="0">
                <a:latin typeface="Courier New"/>
              </a:rPr>
              <a:t>].</a:t>
            </a:r>
            <a:r>
              <a:rPr sz="1800" dirty="0" err="1">
                <a:latin typeface="Courier New"/>
              </a:rPr>
              <a:t>groupby</a:t>
            </a:r>
            <a:r>
              <a:rPr sz="1800" dirty="0">
                <a:latin typeface="Courier New"/>
              </a:rPr>
              <a:t>(</a:t>
            </a:r>
            <a:r>
              <a:rPr sz="1800" dirty="0" err="1">
                <a:latin typeface="Courier New"/>
              </a:rPr>
              <a:t>df.fruit</a:t>
            </a:r>
            <a:r>
              <a:rPr sz="1800" dirty="0">
                <a:latin typeface="Courier New"/>
              </a:rPr>
              <a:t>)</a:t>
            </a:r>
            <a:r>
              <a:rPr dirty="0"/>
              <a:t/>
            </a:r>
            <a:br>
              <a:rPr dirty="0"/>
            </a:br>
            <a:r>
              <a:rPr sz="1800" dirty="0" err="1">
                <a:latin typeface="Courier New"/>
              </a:rPr>
              <a:t>df_grpd.get_group</a:t>
            </a:r>
            <a:r>
              <a:rPr sz="1800" dirty="0">
                <a:latin typeface="Courier New"/>
              </a:rPr>
              <a:t>(</a:t>
            </a:r>
            <a:r>
              <a:rPr sz="1800" dirty="0">
                <a:solidFill>
                  <a:srgbClr val="4070A0"/>
                </a:solidFill>
                <a:latin typeface="Courier New"/>
              </a:rPr>
              <a:t>'banana'</a:t>
            </a:r>
            <a:r>
              <a:rPr sz="1800" dirty="0">
                <a:latin typeface="Courier New"/>
              </a:rPr>
              <a:t>).</a:t>
            </a:r>
            <a:r>
              <a:rPr sz="1800" dirty="0" err="1">
                <a:latin typeface="Courier New"/>
              </a:rPr>
              <a:t>sort_values</a:t>
            </a:r>
            <a:r>
              <a:rPr sz="1800" dirty="0">
                <a:latin typeface="Courier New"/>
              </a:rPr>
              <a:t>().</a:t>
            </a:r>
            <a:r>
              <a:rPr sz="1800" dirty="0" err="1">
                <a:latin typeface="Courier New"/>
              </a:rPr>
              <a:t>iloc</a:t>
            </a:r>
            <a:r>
              <a:rPr sz="1800" dirty="0">
                <a:latin typeface="Courier New"/>
              </a:rPr>
              <a:t>[</a:t>
            </a:r>
            <a:r>
              <a:rPr sz="1800" dirty="0">
                <a:solidFill>
                  <a:srgbClr val="666666"/>
                </a:solidFill>
                <a:latin typeface="Courier New"/>
              </a:rPr>
              <a:t>-</a:t>
            </a:r>
            <a:r>
              <a:rPr sz="1800" dirty="0">
                <a:solidFill>
                  <a:srgbClr val="40A070"/>
                </a:solidFill>
                <a:latin typeface="Courier New"/>
              </a:rPr>
              <a:t>2</a:t>
            </a:r>
            <a:r>
              <a:rPr sz="1800" dirty="0">
                <a:latin typeface="Courier New"/>
              </a:rPr>
              <a:t>]</a:t>
            </a:r>
          </a:p>
        </p:txBody>
      </p:sp>
    </p:spTree>
    <p:extLst>
      <p:ext uri="{BB962C8B-B14F-4D97-AF65-F5344CB8AC3E}">
        <p14:creationId xmlns:p14="http://schemas.microsoft.com/office/powerpoint/2010/main" val="200561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- 69</a:t>
            </a:r>
          </a:p>
        </p:txBody>
      </p:sp>
      <p:sp>
        <p:nvSpPr>
          <p:cNvPr id="3" name="Content Placeholder 2"/>
          <p:cNvSpPr>
            <a:spLocks noGrp="1"/>
          </p:cNvSpPr>
          <p:nvPr>
            <p:ph idx="1"/>
          </p:nvPr>
        </p:nvSpPr>
        <p:spPr/>
        <p:txBody>
          <a:bodyPr/>
          <a:lstStyle/>
          <a:p>
            <a:r>
              <a:rPr dirty="0"/>
              <a:t>In </a:t>
            </a:r>
            <a:r>
              <a:rPr dirty="0" err="1"/>
              <a:t>df</a:t>
            </a:r>
            <a:r>
              <a:rPr dirty="0"/>
              <a:t> , Compute the mean price of every fruit , while keeping the fruit as another column instead of an index.</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a:solidFill>
                  <a:srgbClr val="4070A0"/>
                </a:solidFill>
                <a:latin typeface="Courier New"/>
              </a:rPr>
              <a:t>'fruit'</a:t>
            </a:r>
            <a:r>
              <a:rPr sz="1800" dirty="0">
                <a:latin typeface="Courier New"/>
              </a:rPr>
              <a:t>: [</a:t>
            </a:r>
            <a:r>
              <a:rPr sz="1800" dirty="0">
                <a:solidFill>
                  <a:srgbClr val="4070A0"/>
                </a:solidFill>
                <a:latin typeface="Courier New"/>
              </a:rPr>
              <a:t>'apple'</a:t>
            </a:r>
            <a:r>
              <a:rPr sz="1800" dirty="0">
                <a:latin typeface="Courier New"/>
              </a:rPr>
              <a:t>, </a:t>
            </a:r>
            <a:r>
              <a:rPr sz="1800" dirty="0">
                <a:solidFill>
                  <a:srgbClr val="4070A0"/>
                </a:solidFill>
                <a:latin typeface="Courier New"/>
              </a:rPr>
              <a:t>'banana'</a:t>
            </a:r>
            <a:r>
              <a:rPr sz="1800" dirty="0">
                <a:latin typeface="Courier New"/>
              </a:rPr>
              <a:t>, </a:t>
            </a:r>
            <a:r>
              <a:rPr sz="1800" dirty="0">
                <a:solidFill>
                  <a:srgbClr val="4070A0"/>
                </a:solidFill>
                <a:latin typeface="Courier New"/>
              </a:rPr>
              <a:t>'orange'</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3</a:t>
            </a:r>
            <a:r>
              <a:rPr sz="1800" dirty="0">
                <a:latin typeface="Courier New"/>
              </a:rPr>
              <a:t>,</a:t>
            </a:r>
            <a:r>
              <a:rPr dirty="0"/>
              <a:t/>
            </a:r>
            <a:br>
              <a:rPr dirty="0"/>
            </a:br>
            <a:r>
              <a:rPr sz="1800" dirty="0">
                <a:solidFill>
                  <a:srgbClr val="4070A0"/>
                </a:solidFill>
                <a:latin typeface="Courier New"/>
              </a:rPr>
              <a:t>'rating'</a:t>
            </a:r>
            <a:r>
              <a:rPr sz="1800" dirty="0">
                <a:latin typeface="Courier New"/>
              </a:rPr>
              <a:t>: </a:t>
            </a:r>
            <a:r>
              <a:rPr sz="1800" dirty="0" err="1">
                <a:latin typeface="Courier New"/>
              </a:rPr>
              <a:t>np.random.rand</a:t>
            </a:r>
            <a:r>
              <a:rPr sz="1800" dirty="0">
                <a:latin typeface="Courier New"/>
              </a:rPr>
              <a:t>(</a:t>
            </a:r>
            <a:r>
              <a:rPr sz="1800" dirty="0">
                <a:solidFill>
                  <a:srgbClr val="40A070"/>
                </a:solidFill>
                <a:latin typeface="Courier New"/>
              </a:rPr>
              <a:t>9</a:t>
            </a:r>
            <a:r>
              <a:rPr sz="1800" dirty="0">
                <a:latin typeface="Courier New"/>
              </a:rPr>
              <a:t>), </a:t>
            </a:r>
            <a:r>
              <a:rPr sz="1800" dirty="0">
                <a:solidFill>
                  <a:srgbClr val="4070A0"/>
                </a:solidFill>
                <a:latin typeface="Courier New"/>
              </a:rPr>
              <a:t>'price'</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40A070"/>
                </a:solidFill>
                <a:latin typeface="Courier New"/>
              </a:rPr>
              <a:t>15</a:t>
            </a:r>
            <a:r>
              <a:rPr sz="1800" dirty="0">
                <a:latin typeface="Courier New"/>
              </a:rPr>
              <a:t>, </a:t>
            </a:r>
            <a:r>
              <a:rPr sz="1800" dirty="0">
                <a:solidFill>
                  <a:srgbClr val="40A070"/>
                </a:solidFill>
                <a:latin typeface="Courier New"/>
              </a:rPr>
              <a:t>9</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out </a:t>
            </a:r>
            <a:r>
              <a:rPr sz="1800" dirty="0">
                <a:solidFill>
                  <a:srgbClr val="666666"/>
                </a:solidFill>
                <a:latin typeface="Courier New"/>
              </a:rPr>
              <a:t>=</a:t>
            </a:r>
            <a:r>
              <a:rPr sz="1800" dirty="0">
                <a:latin typeface="Courier New"/>
              </a:rPr>
              <a:t> </a:t>
            </a:r>
            <a:r>
              <a:rPr sz="1800" dirty="0" err="1">
                <a:latin typeface="Courier New"/>
              </a:rPr>
              <a:t>df.groupby</a:t>
            </a:r>
            <a:r>
              <a:rPr sz="1800" dirty="0">
                <a:latin typeface="Courier New"/>
              </a:rPr>
              <a:t>(</a:t>
            </a:r>
            <a:r>
              <a:rPr sz="1800" dirty="0">
                <a:solidFill>
                  <a:srgbClr val="4070A0"/>
                </a:solidFill>
                <a:latin typeface="Courier New"/>
              </a:rPr>
              <a:t>'fruit'</a:t>
            </a:r>
            <a:r>
              <a:rPr sz="1800" dirty="0">
                <a:latin typeface="Courier New"/>
              </a:rPr>
              <a:t>, </a:t>
            </a:r>
            <a:r>
              <a:rPr sz="1800" dirty="0" err="1">
                <a:latin typeface="Courier New"/>
              </a:rPr>
              <a:t>as_index</a:t>
            </a:r>
            <a:r>
              <a:rPr sz="1800" dirty="0">
                <a:solidFill>
                  <a:srgbClr val="666666"/>
                </a:solidFill>
                <a:latin typeface="Courier New"/>
              </a:rPr>
              <a:t>=</a:t>
            </a:r>
            <a:r>
              <a:rPr sz="1800" dirty="0">
                <a:solidFill>
                  <a:srgbClr val="19177C"/>
                </a:solidFill>
                <a:latin typeface="Courier New"/>
              </a:rPr>
              <a:t>False</a:t>
            </a:r>
            <a:r>
              <a:rPr sz="1800" dirty="0">
                <a:latin typeface="Courier New"/>
              </a:rPr>
              <a:t>)[</a:t>
            </a:r>
            <a:r>
              <a:rPr sz="1800" dirty="0">
                <a:solidFill>
                  <a:srgbClr val="4070A0"/>
                </a:solidFill>
                <a:latin typeface="Courier New"/>
              </a:rPr>
              <a:t>'price'</a:t>
            </a:r>
            <a:r>
              <a:rPr sz="1800" dirty="0">
                <a:latin typeface="Courier New"/>
              </a:rPr>
              <a:t>].mean()</a:t>
            </a:r>
            <a:r>
              <a:rPr dirty="0"/>
              <a:t/>
            </a:r>
            <a:br>
              <a:rPr dirty="0"/>
            </a:br>
            <a:r>
              <a:rPr sz="1800" dirty="0">
                <a:latin typeface="Courier New"/>
              </a:rPr>
              <a:t>print(out)</a:t>
            </a:r>
          </a:p>
          <a:p>
            <a:pPr marL="1270000" indent="0">
              <a:buNone/>
            </a:pPr>
            <a:r>
              <a:rPr sz="1800" dirty="0">
                <a:latin typeface="Courier New"/>
              </a:rPr>
              <a:t>##     fruit     price
## 0   apple  3.666667
## 1  banana  9.666667
## 2  orange  4.000000</a:t>
            </a:r>
          </a:p>
        </p:txBody>
      </p:sp>
    </p:spTree>
    <p:extLst>
      <p:ext uri="{BB962C8B-B14F-4D97-AF65-F5344CB8AC3E}">
        <p14:creationId xmlns:p14="http://schemas.microsoft.com/office/powerpoint/2010/main" val="774302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- 70</a:t>
            </a:r>
          </a:p>
        </p:txBody>
      </p:sp>
      <p:sp>
        <p:nvSpPr>
          <p:cNvPr id="3" name="Content Placeholder 2"/>
          <p:cNvSpPr>
            <a:spLocks noGrp="1"/>
          </p:cNvSpPr>
          <p:nvPr>
            <p:ph idx="1"/>
          </p:nvPr>
        </p:nvSpPr>
        <p:spPr/>
        <p:txBody>
          <a:bodyPr/>
          <a:lstStyle/>
          <a:p>
            <a:r>
              <a:rPr dirty="0"/>
              <a:t>Join </a:t>
            </a:r>
            <a:r>
              <a:rPr dirty="0" err="1"/>
              <a:t>dataframes</a:t>
            </a:r>
            <a:r>
              <a:rPr dirty="0"/>
              <a:t> df1 and df2 by ‘fruit-</a:t>
            </a:r>
            <a:r>
              <a:rPr dirty="0" err="1"/>
              <a:t>pazham</a:t>
            </a:r>
            <a:r>
              <a:rPr dirty="0"/>
              <a:t>’ and ‘weight-kilo’.</a:t>
            </a:r>
          </a:p>
          <a:p>
            <a:pPr marL="1270000" indent="0">
              <a:buNone/>
            </a:pPr>
            <a:r>
              <a:rPr sz="1800" i="1" dirty="0">
                <a:solidFill>
                  <a:srgbClr val="60A0B0"/>
                </a:solidFill>
                <a:latin typeface="Courier New"/>
              </a:rPr>
              <a:t># Input</a:t>
            </a:r>
            <a:r>
              <a:rPr dirty="0"/>
              <a:t/>
            </a:r>
            <a:br>
              <a:rPr dirty="0"/>
            </a:br>
            <a:r>
              <a:rPr sz="1800" dirty="0">
                <a:latin typeface="Courier New"/>
              </a:rPr>
              <a:t>df1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a:solidFill>
                  <a:srgbClr val="4070A0"/>
                </a:solidFill>
                <a:latin typeface="Courier New"/>
              </a:rPr>
              <a:t>'fruit'</a:t>
            </a:r>
            <a:r>
              <a:rPr sz="1800" dirty="0">
                <a:latin typeface="Courier New"/>
              </a:rPr>
              <a:t>: [</a:t>
            </a:r>
            <a:r>
              <a:rPr sz="1800" dirty="0">
                <a:solidFill>
                  <a:srgbClr val="4070A0"/>
                </a:solidFill>
                <a:latin typeface="Courier New"/>
              </a:rPr>
              <a:t>'apple'</a:t>
            </a:r>
            <a:r>
              <a:rPr sz="1800" dirty="0">
                <a:latin typeface="Courier New"/>
              </a:rPr>
              <a:t>, </a:t>
            </a:r>
            <a:r>
              <a:rPr sz="1800" dirty="0">
                <a:solidFill>
                  <a:srgbClr val="4070A0"/>
                </a:solidFill>
                <a:latin typeface="Courier New"/>
              </a:rPr>
              <a:t>'banana'</a:t>
            </a:r>
            <a:r>
              <a:rPr sz="1800" dirty="0">
                <a:latin typeface="Courier New"/>
              </a:rPr>
              <a:t>, </a:t>
            </a:r>
            <a:r>
              <a:rPr sz="1800" dirty="0">
                <a:solidFill>
                  <a:srgbClr val="4070A0"/>
                </a:solidFill>
                <a:latin typeface="Courier New"/>
              </a:rPr>
              <a:t>'orange'</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3</a:t>
            </a:r>
            <a:r>
              <a:rPr sz="1800" dirty="0">
                <a:latin typeface="Courier New"/>
              </a:rPr>
              <a:t>,</a:t>
            </a:r>
            <a:r>
              <a:rPr sz="1800" dirty="0">
                <a:solidFill>
                  <a:srgbClr val="4070A0"/>
                </a:solidFill>
                <a:latin typeface="Courier New"/>
              </a:rPr>
              <a:t>'weight'</a:t>
            </a:r>
            <a:r>
              <a:rPr sz="1800" dirty="0">
                <a:latin typeface="Courier New"/>
              </a:rPr>
              <a:t>: [</a:t>
            </a:r>
            <a:r>
              <a:rPr sz="1800" dirty="0">
                <a:solidFill>
                  <a:srgbClr val="4070A0"/>
                </a:solidFill>
                <a:latin typeface="Courier New"/>
              </a:rPr>
              <a:t>'high'</a:t>
            </a:r>
            <a:r>
              <a:rPr sz="1800" dirty="0">
                <a:latin typeface="Courier New"/>
              </a:rPr>
              <a:t>, </a:t>
            </a:r>
            <a:r>
              <a:rPr sz="1800" dirty="0">
                <a:solidFill>
                  <a:srgbClr val="4070A0"/>
                </a:solidFill>
                <a:latin typeface="Courier New"/>
              </a:rPr>
              <a:t>'medium'</a:t>
            </a:r>
            <a:r>
              <a:rPr sz="1800" dirty="0">
                <a:latin typeface="Courier New"/>
              </a:rPr>
              <a:t>, </a:t>
            </a:r>
            <a:r>
              <a:rPr sz="1800" dirty="0">
                <a:solidFill>
                  <a:srgbClr val="4070A0"/>
                </a:solidFill>
                <a:latin typeface="Courier New"/>
              </a:rPr>
              <a:t>'low'</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70A0"/>
                </a:solidFill>
                <a:latin typeface="Courier New"/>
              </a:rPr>
              <a:t>'price'</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40A070"/>
                </a:solidFill>
                <a:latin typeface="Courier New"/>
              </a:rPr>
              <a:t>15</a:t>
            </a:r>
            <a:r>
              <a:rPr sz="1800" dirty="0">
                <a:latin typeface="Courier New"/>
              </a:rPr>
              <a:t>, </a:t>
            </a:r>
            <a:r>
              <a:rPr sz="1800" dirty="0">
                <a:solidFill>
                  <a:srgbClr val="40A070"/>
                </a:solidFill>
                <a:latin typeface="Courier New"/>
              </a:rPr>
              <a:t>9</a:t>
            </a:r>
            <a:r>
              <a:rPr sz="1800" dirty="0">
                <a:latin typeface="Courier New"/>
              </a:rPr>
              <a:t>)})</a:t>
            </a:r>
            <a:r>
              <a:rPr dirty="0"/>
              <a:t/>
            </a:r>
            <a:br>
              <a:rPr dirty="0"/>
            </a:br>
            <a:r>
              <a:rPr sz="1800" dirty="0">
                <a:latin typeface="Courier New"/>
              </a:rPr>
              <a:t>df2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a:solidFill>
                  <a:srgbClr val="4070A0"/>
                </a:solidFill>
                <a:latin typeface="Courier New"/>
              </a:rPr>
              <a:t>'</a:t>
            </a:r>
            <a:r>
              <a:rPr sz="1800" dirty="0" err="1">
                <a:solidFill>
                  <a:srgbClr val="4070A0"/>
                </a:solidFill>
                <a:latin typeface="Courier New"/>
              </a:rPr>
              <a:t>pazham</a:t>
            </a:r>
            <a:r>
              <a:rPr sz="1800" dirty="0">
                <a:solidFill>
                  <a:srgbClr val="4070A0"/>
                </a:solidFill>
                <a:latin typeface="Courier New"/>
              </a:rPr>
              <a:t>'</a:t>
            </a:r>
            <a:r>
              <a:rPr sz="1800" dirty="0">
                <a:latin typeface="Courier New"/>
              </a:rPr>
              <a:t>: [</a:t>
            </a:r>
            <a:r>
              <a:rPr sz="1800" dirty="0">
                <a:solidFill>
                  <a:srgbClr val="4070A0"/>
                </a:solidFill>
                <a:latin typeface="Courier New"/>
              </a:rPr>
              <a:t>'apple'</a:t>
            </a:r>
            <a:r>
              <a:rPr sz="1800" dirty="0">
                <a:latin typeface="Courier New"/>
              </a:rPr>
              <a:t>, </a:t>
            </a:r>
            <a:r>
              <a:rPr sz="1800" dirty="0">
                <a:solidFill>
                  <a:srgbClr val="4070A0"/>
                </a:solidFill>
                <a:latin typeface="Courier New"/>
              </a:rPr>
              <a:t>'orange'</a:t>
            </a:r>
            <a:r>
              <a:rPr sz="1800" dirty="0">
                <a:latin typeface="Courier New"/>
              </a:rPr>
              <a:t>, </a:t>
            </a:r>
            <a:r>
              <a:rPr sz="1800" dirty="0">
                <a:solidFill>
                  <a:srgbClr val="4070A0"/>
                </a:solidFill>
                <a:latin typeface="Courier New"/>
              </a:rPr>
              <a:t>'pine'</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2</a:t>
            </a:r>
            <a:r>
              <a:rPr sz="1800" dirty="0">
                <a:latin typeface="Courier New"/>
              </a:rPr>
              <a:t>,</a:t>
            </a:r>
            <a:r>
              <a:rPr sz="1800" dirty="0">
                <a:solidFill>
                  <a:srgbClr val="4070A0"/>
                </a:solidFill>
                <a:latin typeface="Courier New"/>
              </a:rPr>
              <a:t>'kilo'</a:t>
            </a:r>
            <a:r>
              <a:rPr sz="1800" dirty="0">
                <a:latin typeface="Courier New"/>
              </a:rPr>
              <a:t>: [</a:t>
            </a:r>
            <a:r>
              <a:rPr sz="1800" dirty="0">
                <a:solidFill>
                  <a:srgbClr val="4070A0"/>
                </a:solidFill>
                <a:latin typeface="Courier New"/>
              </a:rPr>
              <a:t>'high'</a:t>
            </a:r>
            <a:r>
              <a:rPr sz="1800" dirty="0">
                <a:latin typeface="Courier New"/>
              </a:rPr>
              <a:t>, </a:t>
            </a:r>
            <a:r>
              <a:rPr sz="1800" dirty="0">
                <a:solidFill>
                  <a:srgbClr val="4070A0"/>
                </a:solidFill>
                <a:latin typeface="Courier New"/>
              </a:rPr>
              <a:t>'low'</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70A0"/>
                </a:solidFill>
                <a:latin typeface="Courier New"/>
              </a:rPr>
              <a:t>'price'</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40A070"/>
                </a:solidFill>
                <a:latin typeface="Courier New"/>
              </a:rPr>
              <a:t>15</a:t>
            </a:r>
            <a:r>
              <a:rPr sz="1800" dirty="0">
                <a:latin typeface="Courier New"/>
              </a:rPr>
              <a:t>, </a:t>
            </a:r>
            <a:r>
              <a:rPr sz="1800" dirty="0">
                <a:solidFill>
                  <a:srgbClr val="40A070"/>
                </a:solidFill>
                <a:latin typeface="Courier New"/>
              </a:rPr>
              <a:t>6</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pd.merge</a:t>
            </a:r>
            <a:r>
              <a:rPr sz="1800" dirty="0">
                <a:latin typeface="Courier New"/>
              </a:rPr>
              <a:t>(df1, df2, how</a:t>
            </a:r>
            <a:r>
              <a:rPr sz="1800" dirty="0">
                <a:solidFill>
                  <a:srgbClr val="666666"/>
                </a:solidFill>
                <a:latin typeface="Courier New"/>
              </a:rPr>
              <a:t>=</a:t>
            </a:r>
            <a:r>
              <a:rPr sz="1800" dirty="0">
                <a:solidFill>
                  <a:srgbClr val="4070A0"/>
                </a:solidFill>
                <a:latin typeface="Courier New"/>
              </a:rPr>
              <a:t>'inner'</a:t>
            </a:r>
            <a:r>
              <a:rPr sz="1800" dirty="0">
                <a:latin typeface="Courier New"/>
              </a:rPr>
              <a:t>, </a:t>
            </a:r>
            <a:r>
              <a:rPr sz="1800" dirty="0" err="1">
                <a:latin typeface="Courier New"/>
              </a:rPr>
              <a:t>left_on</a:t>
            </a:r>
            <a:r>
              <a:rPr sz="1800" dirty="0">
                <a:solidFill>
                  <a:srgbClr val="666666"/>
                </a:solidFill>
                <a:latin typeface="Courier New"/>
              </a:rPr>
              <a:t>=</a:t>
            </a:r>
            <a:r>
              <a:rPr sz="1800" dirty="0">
                <a:latin typeface="Courier New"/>
              </a:rPr>
              <a:t>[</a:t>
            </a:r>
            <a:r>
              <a:rPr sz="1800" dirty="0">
                <a:solidFill>
                  <a:srgbClr val="4070A0"/>
                </a:solidFill>
                <a:latin typeface="Courier New"/>
              </a:rPr>
              <a:t>'fruit'</a:t>
            </a:r>
            <a:r>
              <a:rPr sz="1800" dirty="0">
                <a:latin typeface="Courier New"/>
              </a:rPr>
              <a:t>, </a:t>
            </a:r>
            <a:r>
              <a:rPr sz="1800" dirty="0">
                <a:solidFill>
                  <a:srgbClr val="4070A0"/>
                </a:solidFill>
                <a:latin typeface="Courier New"/>
              </a:rPr>
              <a:t>'weight'</a:t>
            </a:r>
            <a:r>
              <a:rPr sz="1800" dirty="0">
                <a:latin typeface="Courier New"/>
              </a:rPr>
              <a:t>], </a:t>
            </a:r>
            <a:r>
              <a:rPr sz="1800" dirty="0" err="1">
                <a:latin typeface="Courier New"/>
              </a:rPr>
              <a:t>right_on</a:t>
            </a:r>
            <a:r>
              <a:rPr sz="1800" dirty="0">
                <a:solidFill>
                  <a:srgbClr val="666666"/>
                </a:solidFill>
                <a:latin typeface="Courier New"/>
              </a:rPr>
              <a:t>=</a:t>
            </a:r>
            <a:r>
              <a:rPr sz="1800" dirty="0">
                <a:latin typeface="Courier New"/>
              </a:rPr>
              <a:t>[</a:t>
            </a:r>
            <a:r>
              <a:rPr sz="1800" dirty="0">
                <a:solidFill>
                  <a:srgbClr val="4070A0"/>
                </a:solidFill>
                <a:latin typeface="Courier New"/>
              </a:rPr>
              <a:t>'</a:t>
            </a:r>
            <a:r>
              <a:rPr sz="1800" dirty="0" err="1">
                <a:solidFill>
                  <a:srgbClr val="4070A0"/>
                </a:solidFill>
                <a:latin typeface="Courier New"/>
              </a:rPr>
              <a:t>pazham</a:t>
            </a:r>
            <a:r>
              <a:rPr sz="1800" dirty="0">
                <a:solidFill>
                  <a:srgbClr val="4070A0"/>
                </a:solidFill>
                <a:latin typeface="Courier New"/>
              </a:rPr>
              <a:t>'</a:t>
            </a:r>
            <a:r>
              <a:rPr sz="1800" dirty="0">
                <a:latin typeface="Courier New"/>
              </a:rPr>
              <a:t>, </a:t>
            </a:r>
            <a:r>
              <a:rPr sz="1800" dirty="0">
                <a:solidFill>
                  <a:srgbClr val="4070A0"/>
                </a:solidFill>
                <a:latin typeface="Courier New"/>
              </a:rPr>
              <a:t>'kilo'</a:t>
            </a:r>
            <a:r>
              <a:rPr sz="1800" dirty="0">
                <a:latin typeface="Courier New"/>
              </a:rPr>
              <a:t>], suffixes</a:t>
            </a:r>
            <a:r>
              <a:rPr sz="1800" dirty="0">
                <a:solidFill>
                  <a:srgbClr val="666666"/>
                </a:solidFill>
                <a:latin typeface="Courier New"/>
              </a:rPr>
              <a:t>=</a:t>
            </a:r>
            <a:r>
              <a:rPr sz="1800" dirty="0">
                <a:latin typeface="Courier New"/>
              </a:rPr>
              <a:t>[</a:t>
            </a:r>
            <a:r>
              <a:rPr sz="1800" dirty="0">
                <a:solidFill>
                  <a:srgbClr val="4070A0"/>
                </a:solidFill>
                <a:latin typeface="Courier New"/>
              </a:rPr>
              <a:t>'_left'</a:t>
            </a:r>
            <a:r>
              <a:rPr sz="1800" dirty="0">
                <a:latin typeface="Courier New"/>
              </a:rPr>
              <a:t>, </a:t>
            </a:r>
            <a:r>
              <a:rPr sz="1800" dirty="0">
                <a:solidFill>
                  <a:srgbClr val="4070A0"/>
                </a:solidFill>
                <a:latin typeface="Courier New"/>
              </a:rPr>
              <a:t>'_right'</a:t>
            </a:r>
            <a:r>
              <a:rPr sz="1800" dirty="0">
                <a:latin typeface="Courier New"/>
              </a:rPr>
              <a:t>])</a:t>
            </a:r>
          </a:p>
        </p:txBody>
      </p:sp>
    </p:spTree>
    <p:extLst>
      <p:ext uri="{BB962C8B-B14F-4D97-AF65-F5344CB8AC3E}">
        <p14:creationId xmlns:p14="http://schemas.microsoft.com/office/powerpoint/2010/main" val="4103701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- 71</a:t>
            </a:r>
          </a:p>
        </p:txBody>
      </p:sp>
      <p:sp>
        <p:nvSpPr>
          <p:cNvPr id="3" name="Content Placeholder 2"/>
          <p:cNvSpPr>
            <a:spLocks noGrp="1"/>
          </p:cNvSpPr>
          <p:nvPr>
            <p:ph idx="1"/>
          </p:nvPr>
        </p:nvSpPr>
        <p:spPr/>
        <p:txBody>
          <a:bodyPr>
            <a:normAutofit lnSpcReduction="10000"/>
          </a:bodyPr>
          <a:lstStyle/>
          <a:p>
            <a:r>
              <a:rPr dirty="0"/>
              <a:t>From df1 , remove the rows that are present in df2 . All three columns must be the same.</a:t>
            </a:r>
          </a:p>
          <a:p>
            <a:pPr marL="1270000" indent="0">
              <a:buNone/>
            </a:pPr>
            <a:r>
              <a:rPr sz="1800" i="1" dirty="0">
                <a:solidFill>
                  <a:srgbClr val="60A0B0"/>
                </a:solidFill>
                <a:latin typeface="Courier New"/>
              </a:rPr>
              <a:t># Input</a:t>
            </a:r>
            <a:r>
              <a:rPr dirty="0"/>
              <a:t/>
            </a:r>
            <a:br>
              <a:rPr dirty="0"/>
            </a:br>
            <a:r>
              <a:rPr sz="1800" dirty="0">
                <a:latin typeface="Courier New"/>
              </a:rPr>
              <a:t>df1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a:solidFill>
                  <a:srgbClr val="4070A0"/>
                </a:solidFill>
                <a:latin typeface="Courier New"/>
              </a:rPr>
              <a:t>'fruit'</a:t>
            </a:r>
            <a:r>
              <a:rPr sz="1800" dirty="0">
                <a:latin typeface="Courier New"/>
              </a:rPr>
              <a:t>: [</a:t>
            </a:r>
            <a:r>
              <a:rPr sz="1800" dirty="0">
                <a:solidFill>
                  <a:srgbClr val="4070A0"/>
                </a:solidFill>
                <a:latin typeface="Courier New"/>
              </a:rPr>
              <a:t>'apple'</a:t>
            </a:r>
            <a:r>
              <a:rPr sz="1800" dirty="0">
                <a:latin typeface="Courier New"/>
              </a:rPr>
              <a:t>, </a:t>
            </a:r>
            <a:r>
              <a:rPr sz="1800" dirty="0">
                <a:solidFill>
                  <a:srgbClr val="4070A0"/>
                </a:solidFill>
                <a:latin typeface="Courier New"/>
              </a:rPr>
              <a:t>'orange'</a:t>
            </a:r>
            <a:r>
              <a:rPr sz="1800" dirty="0">
                <a:latin typeface="Courier New"/>
              </a:rPr>
              <a:t>, </a:t>
            </a:r>
            <a:r>
              <a:rPr sz="1800" dirty="0">
                <a:solidFill>
                  <a:srgbClr val="4070A0"/>
                </a:solidFill>
                <a:latin typeface="Courier New"/>
              </a:rPr>
              <a:t>'banana'</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3</a:t>
            </a:r>
            <a:r>
              <a:rPr sz="1800" dirty="0">
                <a:latin typeface="Courier New"/>
              </a:rPr>
              <a:t>,</a:t>
            </a:r>
            <a:r>
              <a:rPr dirty="0"/>
              <a:t/>
            </a:r>
            <a:br>
              <a:rPr dirty="0"/>
            </a:br>
            <a:r>
              <a:rPr sz="1800" dirty="0">
                <a:solidFill>
                  <a:srgbClr val="4070A0"/>
                </a:solidFill>
                <a:latin typeface="Courier New"/>
              </a:rPr>
              <a:t>'weight'</a:t>
            </a:r>
            <a:r>
              <a:rPr sz="1800" dirty="0">
                <a:latin typeface="Courier New"/>
              </a:rPr>
              <a:t>: [</a:t>
            </a:r>
            <a:r>
              <a:rPr sz="1800" dirty="0">
                <a:solidFill>
                  <a:srgbClr val="4070A0"/>
                </a:solidFill>
                <a:latin typeface="Courier New"/>
              </a:rPr>
              <a:t>'high'</a:t>
            </a:r>
            <a:r>
              <a:rPr sz="1800" dirty="0">
                <a:latin typeface="Courier New"/>
              </a:rPr>
              <a:t>, </a:t>
            </a:r>
            <a:r>
              <a:rPr sz="1800" dirty="0">
                <a:solidFill>
                  <a:srgbClr val="4070A0"/>
                </a:solidFill>
                <a:latin typeface="Courier New"/>
              </a:rPr>
              <a:t>'medium'</a:t>
            </a:r>
            <a:r>
              <a:rPr sz="1800" dirty="0">
                <a:latin typeface="Courier New"/>
              </a:rPr>
              <a:t>, </a:t>
            </a:r>
            <a:r>
              <a:rPr sz="1800" dirty="0">
                <a:solidFill>
                  <a:srgbClr val="4070A0"/>
                </a:solidFill>
                <a:latin typeface="Courier New"/>
              </a:rPr>
              <a:t>'low'</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70A0"/>
                </a:solidFill>
                <a:latin typeface="Courier New"/>
              </a:rPr>
              <a:t>'price'</a:t>
            </a:r>
            <a:r>
              <a:rPr sz="1800" dirty="0">
                <a:latin typeface="Courier New"/>
              </a:rPr>
              <a:t>: </a:t>
            </a:r>
            <a:r>
              <a:rPr sz="1800" dirty="0" err="1">
                <a:latin typeface="Courier New"/>
              </a:rPr>
              <a:t>np.arange</a:t>
            </a:r>
            <a:r>
              <a:rPr sz="1800" dirty="0">
                <a:latin typeface="Courier New"/>
              </a:rPr>
              <a:t>(</a:t>
            </a:r>
            <a:r>
              <a:rPr sz="1800" dirty="0">
                <a:solidFill>
                  <a:srgbClr val="40A070"/>
                </a:solidFill>
                <a:latin typeface="Courier New"/>
              </a:rPr>
              <a:t>9</a:t>
            </a:r>
            <a:r>
              <a:rPr sz="1800" dirty="0">
                <a:latin typeface="Courier New"/>
              </a:rPr>
              <a:t>)})</a:t>
            </a:r>
            <a:r>
              <a:rPr dirty="0"/>
              <a:t/>
            </a:r>
            <a:br>
              <a:rPr dirty="0"/>
            </a:br>
            <a:r>
              <a:rPr sz="1800" dirty="0">
                <a:latin typeface="Courier New"/>
              </a:rPr>
              <a:t>df2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a:solidFill>
                  <a:srgbClr val="4070A0"/>
                </a:solidFill>
                <a:latin typeface="Courier New"/>
              </a:rPr>
              <a:t>'fruit'</a:t>
            </a:r>
            <a:r>
              <a:rPr sz="1800" dirty="0">
                <a:latin typeface="Courier New"/>
              </a:rPr>
              <a:t>: [</a:t>
            </a:r>
            <a:r>
              <a:rPr sz="1800" dirty="0">
                <a:solidFill>
                  <a:srgbClr val="4070A0"/>
                </a:solidFill>
                <a:latin typeface="Courier New"/>
              </a:rPr>
              <a:t>'apple'</a:t>
            </a:r>
            <a:r>
              <a:rPr sz="1800" dirty="0">
                <a:latin typeface="Courier New"/>
              </a:rPr>
              <a:t>, </a:t>
            </a:r>
            <a:r>
              <a:rPr sz="1800" dirty="0">
                <a:solidFill>
                  <a:srgbClr val="4070A0"/>
                </a:solidFill>
                <a:latin typeface="Courier New"/>
              </a:rPr>
              <a:t>'orange'</a:t>
            </a:r>
            <a:r>
              <a:rPr sz="1800" dirty="0">
                <a:latin typeface="Courier New"/>
              </a:rPr>
              <a:t>, </a:t>
            </a:r>
            <a:r>
              <a:rPr sz="1800" dirty="0">
                <a:solidFill>
                  <a:srgbClr val="4070A0"/>
                </a:solidFill>
                <a:latin typeface="Courier New"/>
              </a:rPr>
              <a:t>'pine'</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2</a:t>
            </a:r>
            <a:r>
              <a:rPr sz="1800" dirty="0">
                <a:latin typeface="Courier New"/>
              </a:rPr>
              <a:t>,</a:t>
            </a:r>
            <a:r>
              <a:rPr dirty="0"/>
              <a:t/>
            </a:r>
            <a:br>
              <a:rPr dirty="0"/>
            </a:br>
            <a:r>
              <a:rPr sz="1800" dirty="0">
                <a:solidFill>
                  <a:srgbClr val="4070A0"/>
                </a:solidFill>
                <a:latin typeface="Courier New"/>
              </a:rPr>
              <a:t>'weight'</a:t>
            </a:r>
            <a:r>
              <a:rPr sz="1800" dirty="0">
                <a:latin typeface="Courier New"/>
              </a:rPr>
              <a:t>: [</a:t>
            </a:r>
            <a:r>
              <a:rPr sz="1800" dirty="0">
                <a:solidFill>
                  <a:srgbClr val="4070A0"/>
                </a:solidFill>
                <a:latin typeface="Courier New"/>
              </a:rPr>
              <a:t>'high'</a:t>
            </a:r>
            <a:r>
              <a:rPr sz="1800" dirty="0">
                <a:latin typeface="Courier New"/>
              </a:rPr>
              <a:t>, </a:t>
            </a:r>
            <a:r>
              <a:rPr sz="1800" dirty="0">
                <a:solidFill>
                  <a:srgbClr val="4070A0"/>
                </a:solidFill>
                <a:latin typeface="Courier New"/>
              </a:rPr>
              <a:t>'medium'</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70A0"/>
                </a:solidFill>
                <a:latin typeface="Courier New"/>
              </a:rPr>
              <a:t>'price'</a:t>
            </a:r>
            <a:r>
              <a:rPr sz="1800" dirty="0">
                <a:latin typeface="Courier New"/>
              </a:rPr>
              <a:t>: </a:t>
            </a:r>
            <a:r>
              <a:rPr sz="1800" dirty="0" err="1">
                <a:latin typeface="Courier New"/>
              </a:rPr>
              <a:t>np.arange</a:t>
            </a:r>
            <a:r>
              <a:rPr sz="1800" dirty="0">
                <a:latin typeface="Courier New"/>
              </a:rPr>
              <a:t>(</a:t>
            </a:r>
            <a:r>
              <a:rPr sz="1800" dirty="0">
                <a:solidFill>
                  <a:srgbClr val="40A070"/>
                </a:solidFill>
                <a:latin typeface="Courier New"/>
              </a:rPr>
              <a:t>6</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print(df1[</a:t>
            </a:r>
            <a:r>
              <a:rPr sz="1800" dirty="0">
                <a:solidFill>
                  <a:srgbClr val="666666"/>
                </a:solidFill>
                <a:latin typeface="Courier New"/>
              </a:rPr>
              <a:t>~</a:t>
            </a:r>
            <a:r>
              <a:rPr sz="1800" dirty="0">
                <a:latin typeface="Courier New"/>
              </a:rPr>
              <a:t>df1.isin(df2).all(</a:t>
            </a:r>
            <a:r>
              <a:rPr sz="1800" dirty="0">
                <a:solidFill>
                  <a:srgbClr val="40A070"/>
                </a:solidFill>
                <a:latin typeface="Courier New"/>
              </a:rPr>
              <a:t>1</a:t>
            </a:r>
            <a:r>
              <a:rPr sz="1800" dirty="0">
                <a:latin typeface="Courier New"/>
              </a:rPr>
              <a:t>)])</a:t>
            </a:r>
          </a:p>
          <a:p>
            <a:pPr marL="1270000" indent="0">
              <a:buNone/>
            </a:pPr>
            <a:r>
              <a:rPr sz="1800" dirty="0">
                <a:latin typeface="Courier New"/>
              </a:rPr>
              <a:t>##     fruit  price  weight
## 2  banana      2     low
## 3   apple      3    high
## 4  orange      4  medium
## 5  banana      5     low
## 6   apple      6    high
## 7  orange      7  medium
## 8  banana      8     low</a:t>
            </a:r>
          </a:p>
        </p:txBody>
      </p:sp>
    </p:spTree>
    <p:extLst>
      <p:ext uri="{BB962C8B-B14F-4D97-AF65-F5344CB8AC3E}">
        <p14:creationId xmlns:p14="http://schemas.microsoft.com/office/powerpoint/2010/main" val="2946347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- 72</a:t>
            </a:r>
          </a:p>
        </p:txBody>
      </p:sp>
      <p:sp>
        <p:nvSpPr>
          <p:cNvPr id="3" name="Content Placeholder 2"/>
          <p:cNvSpPr>
            <a:spLocks noGrp="1"/>
          </p:cNvSpPr>
          <p:nvPr>
            <p:ph idx="1"/>
          </p:nvPr>
        </p:nvSpPr>
        <p:spPr/>
        <p:txBody>
          <a:bodyPr/>
          <a:lstStyle/>
          <a:p>
            <a:r>
              <a:rPr dirty="0"/>
              <a:t>How to get the positions where values of two columns match?</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a:solidFill>
                  <a:srgbClr val="4070A0"/>
                </a:solidFill>
                <a:latin typeface="Courier New"/>
              </a:rPr>
              <a:t>'fruit1'</a:t>
            </a:r>
            <a:r>
              <a:rPr sz="1800" dirty="0">
                <a:latin typeface="Courier New"/>
              </a:rPr>
              <a:t>: </a:t>
            </a:r>
            <a:r>
              <a:rPr sz="1800" dirty="0" err="1">
                <a:latin typeface="Courier New"/>
              </a:rPr>
              <a:t>np.random.choice</a:t>
            </a:r>
            <a:r>
              <a:rPr sz="1800" dirty="0">
                <a:latin typeface="Courier New"/>
              </a:rPr>
              <a:t>([</a:t>
            </a:r>
            <a:r>
              <a:rPr sz="1800" dirty="0">
                <a:solidFill>
                  <a:srgbClr val="4070A0"/>
                </a:solidFill>
                <a:latin typeface="Courier New"/>
              </a:rPr>
              <a:t>'apple'</a:t>
            </a:r>
            <a:r>
              <a:rPr sz="1800" dirty="0">
                <a:latin typeface="Courier New"/>
              </a:rPr>
              <a:t>, </a:t>
            </a:r>
            <a:r>
              <a:rPr sz="1800" dirty="0">
                <a:solidFill>
                  <a:srgbClr val="4070A0"/>
                </a:solidFill>
                <a:latin typeface="Courier New"/>
              </a:rPr>
              <a:t>'orange'</a:t>
            </a:r>
            <a:r>
              <a:rPr sz="1800" dirty="0">
                <a:latin typeface="Courier New"/>
              </a:rPr>
              <a:t>, </a:t>
            </a:r>
            <a:r>
              <a:rPr sz="1800" dirty="0">
                <a:solidFill>
                  <a:srgbClr val="4070A0"/>
                </a:solidFill>
                <a:latin typeface="Courier New"/>
              </a:rPr>
              <a:t>'banana'</a:t>
            </a:r>
            <a:r>
              <a:rPr sz="1800" dirty="0">
                <a:latin typeface="Courier New"/>
              </a:rPr>
              <a:t>], </a:t>
            </a:r>
            <a:r>
              <a:rPr sz="1800" dirty="0">
                <a:solidFill>
                  <a:srgbClr val="40A070"/>
                </a:solidFill>
                <a:latin typeface="Courier New"/>
              </a:rPr>
              <a:t>10</a:t>
            </a:r>
            <a:r>
              <a:rPr sz="1800" dirty="0">
                <a:latin typeface="Courier New"/>
              </a:rPr>
              <a:t>), </a:t>
            </a:r>
            <a:r>
              <a:rPr sz="1800" dirty="0">
                <a:solidFill>
                  <a:srgbClr val="4070A0"/>
                </a:solidFill>
                <a:latin typeface="Courier New"/>
              </a:rPr>
              <a:t>'fruit2'</a:t>
            </a:r>
            <a:r>
              <a:rPr sz="1800" dirty="0">
                <a:latin typeface="Courier New"/>
              </a:rPr>
              <a:t>: </a:t>
            </a:r>
            <a:r>
              <a:rPr sz="1800" dirty="0" err="1">
                <a:latin typeface="Courier New"/>
              </a:rPr>
              <a:t>np.random.choice</a:t>
            </a:r>
            <a:r>
              <a:rPr sz="1800" dirty="0">
                <a:latin typeface="Courier New"/>
              </a:rPr>
              <a:t>([</a:t>
            </a:r>
            <a:r>
              <a:rPr sz="1800" dirty="0">
                <a:solidFill>
                  <a:srgbClr val="4070A0"/>
                </a:solidFill>
                <a:latin typeface="Courier New"/>
              </a:rPr>
              <a:t>'apple'</a:t>
            </a:r>
            <a:r>
              <a:rPr sz="1800" dirty="0">
                <a:latin typeface="Courier New"/>
              </a:rPr>
              <a:t>, </a:t>
            </a:r>
            <a:r>
              <a:rPr sz="1800" dirty="0">
                <a:solidFill>
                  <a:srgbClr val="4070A0"/>
                </a:solidFill>
                <a:latin typeface="Courier New"/>
              </a:rPr>
              <a:t>'orange'</a:t>
            </a:r>
            <a:r>
              <a:rPr sz="1800" dirty="0">
                <a:latin typeface="Courier New"/>
              </a:rPr>
              <a:t>, </a:t>
            </a:r>
            <a:r>
              <a:rPr sz="1800" dirty="0">
                <a:solidFill>
                  <a:srgbClr val="4070A0"/>
                </a:solidFill>
                <a:latin typeface="Courier New"/>
              </a:rPr>
              <a:t>'banana'</a:t>
            </a:r>
            <a:r>
              <a:rPr sz="1800" dirty="0">
                <a:latin typeface="Courier New"/>
              </a:rPr>
              <a:t>], </a:t>
            </a:r>
            <a:r>
              <a:rPr sz="1800" dirty="0">
                <a:solidFill>
                  <a:srgbClr val="40A070"/>
                </a:solidFill>
                <a:latin typeface="Courier New"/>
              </a:rPr>
              <a:t>10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np.where</a:t>
            </a:r>
            <a:r>
              <a:rPr sz="1800" dirty="0">
                <a:latin typeface="Courier New"/>
              </a:rPr>
              <a:t>(df.fruit1 </a:t>
            </a:r>
            <a:r>
              <a:rPr sz="1800" dirty="0">
                <a:solidFill>
                  <a:srgbClr val="666666"/>
                </a:solidFill>
                <a:latin typeface="Courier New"/>
              </a:rPr>
              <a:t>==</a:t>
            </a:r>
            <a:r>
              <a:rPr sz="1800" dirty="0">
                <a:latin typeface="Courier New"/>
              </a:rPr>
              <a:t> df.fruit2)</a:t>
            </a:r>
          </a:p>
        </p:txBody>
      </p:sp>
    </p:spTree>
    <p:extLst>
      <p:ext uri="{BB962C8B-B14F-4D97-AF65-F5344CB8AC3E}">
        <p14:creationId xmlns:p14="http://schemas.microsoft.com/office/powerpoint/2010/main" val="3548632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847776" y="274638"/>
            <a:ext cx="5040312" cy="706090"/>
          </a:xfrm>
        </p:spPr>
        <p:txBody>
          <a:bodyPr/>
          <a:lstStyle/>
          <a:p>
            <a:r>
              <a:rPr lang="pt-BR" dirty="0" err="1" smtClean="0"/>
              <a:t>Algorithmic</a:t>
            </a:r>
            <a:r>
              <a:rPr lang="pt-BR" dirty="0" smtClean="0"/>
              <a:t> Trading</a:t>
            </a:r>
            <a:endParaRPr lang="pt-BR" dirty="0"/>
          </a:p>
        </p:txBody>
      </p:sp>
      <p:sp>
        <p:nvSpPr>
          <p:cNvPr id="5" name="Espaço Reservado para Conteúdo 4"/>
          <p:cNvSpPr>
            <a:spLocks noGrp="1"/>
          </p:cNvSpPr>
          <p:nvPr>
            <p:ph sz="quarter" idx="10"/>
          </p:nvPr>
        </p:nvSpPr>
        <p:spPr/>
        <p:txBody>
          <a:bodyPr>
            <a:noAutofit/>
          </a:bodyPr>
          <a:lstStyle/>
          <a:p>
            <a:pPr algn="just"/>
            <a:r>
              <a:rPr lang="pt-BR" sz="2000" dirty="0">
                <a:latin typeface="Myriad Pro"/>
              </a:rPr>
              <a:t>Objetivo: A disciplina visa desenvolver o raciocínio e as habilidades computacionais do aluno em relação aos objetivos, características, restrições e uso potencial dos algoritmos aplicados na área de Trading, Opções e Derivativos (</a:t>
            </a:r>
            <a:r>
              <a:rPr lang="pt-BR" sz="2000" dirty="0" err="1">
                <a:latin typeface="Myriad Pro"/>
              </a:rPr>
              <a:t>Algorithmic</a:t>
            </a:r>
            <a:r>
              <a:rPr lang="pt-BR" sz="2000" dirty="0">
                <a:latin typeface="Myriad Pro"/>
              </a:rPr>
              <a:t> Trading). </a:t>
            </a:r>
          </a:p>
          <a:p>
            <a:pPr algn="just"/>
            <a:r>
              <a:rPr lang="pt-BR" sz="2000" dirty="0">
                <a:latin typeface="Myriad Pro"/>
              </a:rPr>
              <a:t>Metodologia: Imersão em uma competição de algoritmos os quais terão seus resultados implementados, testados e avaliados na plataforma </a:t>
            </a:r>
            <a:r>
              <a:rPr lang="pt-BR" sz="2000" dirty="0" err="1">
                <a:latin typeface="Myriad Pro"/>
              </a:rPr>
              <a:t>Stratsphera</a:t>
            </a:r>
            <a:r>
              <a:rPr lang="pt-BR" sz="2000" dirty="0">
                <a:latin typeface="Myriad Pro"/>
              </a:rPr>
              <a:t>.</a:t>
            </a:r>
          </a:p>
          <a:p>
            <a:pPr algn="just"/>
            <a:r>
              <a:rPr lang="pt-BR" sz="2000" dirty="0">
                <a:latin typeface="Myriad Pro"/>
              </a:rPr>
              <a:t>Tópicos</a:t>
            </a:r>
          </a:p>
          <a:p>
            <a:pPr lvl="1" algn="just"/>
            <a:r>
              <a:rPr lang="pt-BR" sz="2000" dirty="0">
                <a:latin typeface="Myriad Pro"/>
              </a:rPr>
              <a:t>Linguagem Python.</a:t>
            </a:r>
          </a:p>
          <a:p>
            <a:pPr lvl="1" algn="just"/>
            <a:r>
              <a:rPr lang="pt-BR" sz="2000" dirty="0">
                <a:latin typeface="Myriad Pro"/>
              </a:rPr>
              <a:t>Portal </a:t>
            </a:r>
            <a:r>
              <a:rPr lang="pt-BR" sz="2000" dirty="0" err="1">
                <a:latin typeface="Myriad Pro"/>
              </a:rPr>
              <a:t>Stratsphera</a:t>
            </a:r>
            <a:r>
              <a:rPr lang="pt-BR" sz="2000" dirty="0">
                <a:latin typeface="Myriad Pro"/>
              </a:rPr>
              <a:t>.</a:t>
            </a:r>
          </a:p>
          <a:p>
            <a:pPr lvl="1" algn="just"/>
            <a:r>
              <a:rPr lang="pt-BR" sz="2000" dirty="0">
                <a:latin typeface="Myriad Pro"/>
              </a:rPr>
              <a:t>Técnicas de trading.</a:t>
            </a:r>
          </a:p>
          <a:p>
            <a:pPr lvl="1" algn="just"/>
            <a:r>
              <a:rPr lang="pt-BR" sz="2000" dirty="0">
                <a:latin typeface="Myriad Pro"/>
              </a:rPr>
              <a:t>Implementação e teste de algoritmos de negociação.</a:t>
            </a:r>
          </a:p>
          <a:p>
            <a:pPr algn="just"/>
            <a:endParaRPr lang="pt-BR" sz="2000" dirty="0">
              <a:latin typeface="Myriad Pro"/>
            </a:endParaRPr>
          </a:p>
        </p:txBody>
      </p:sp>
    </p:spTree>
    <p:extLst>
      <p:ext uri="{BB962C8B-B14F-4D97-AF65-F5344CB8AC3E}">
        <p14:creationId xmlns:p14="http://schemas.microsoft.com/office/powerpoint/2010/main" val="667151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Controle de Fluxo: Decisões</a:t>
            </a:r>
            <a:endParaRPr lang="pt-BR" dirty="0"/>
          </a:p>
        </p:txBody>
      </p:sp>
      <p:sp>
        <p:nvSpPr>
          <p:cNvPr id="6" name="Espaço Reservado para Conteúdo 5"/>
          <p:cNvSpPr>
            <a:spLocks noGrp="1"/>
          </p:cNvSpPr>
          <p:nvPr>
            <p:ph idx="1"/>
          </p:nvPr>
        </p:nvSpPr>
        <p:spPr/>
        <p:txBody>
          <a:bodyPr/>
          <a:lstStyle/>
          <a:p>
            <a:r>
              <a:rPr lang="en-US" dirty="0"/>
              <a:t>if </a:t>
            </a:r>
            <a:r>
              <a:rPr lang="en-US" dirty="0" err="1"/>
              <a:t>condição</a:t>
            </a:r>
            <a:r>
              <a:rPr lang="en-US" dirty="0"/>
              <a:t>: </a:t>
            </a:r>
            <a:r>
              <a:rPr lang="en-US" dirty="0" err="1"/>
              <a:t>elif</a:t>
            </a:r>
            <a:r>
              <a:rPr lang="en-US" dirty="0"/>
              <a:t> </a:t>
            </a:r>
            <a:r>
              <a:rPr lang="en-US" dirty="0" err="1"/>
              <a:t>condição</a:t>
            </a:r>
            <a:r>
              <a:rPr lang="en-US" dirty="0"/>
              <a:t>: else:</a:t>
            </a:r>
          </a:p>
          <a:p>
            <a:pPr lvl="1"/>
            <a:r>
              <a:rPr lang="en-US" dirty="0"/>
              <a:t>name = </a:t>
            </a:r>
            <a:r>
              <a:rPr lang="en-US" dirty="0" err="1"/>
              <a:t>'Alice</a:t>
            </a:r>
            <a:r>
              <a:rPr lang="en-US" dirty="0"/>
              <a:t>'</a:t>
            </a:r>
          </a:p>
          <a:p>
            <a:pPr lvl="1"/>
            <a:r>
              <a:rPr lang="en-US" dirty="0"/>
              <a:t>if name == </a:t>
            </a:r>
            <a:r>
              <a:rPr lang="en-US" dirty="0" err="1"/>
              <a:t>'Alice</a:t>
            </a:r>
            <a:r>
              <a:rPr lang="en-US" dirty="0"/>
              <a:t>':</a:t>
            </a:r>
          </a:p>
          <a:p>
            <a:pPr lvl="1"/>
            <a:r>
              <a:rPr lang="en-US" dirty="0" smtClean="0"/>
              <a:t>  print</a:t>
            </a:r>
            <a:r>
              <a:rPr lang="en-US" dirty="0"/>
              <a:t>('Hi, Alice.')</a:t>
            </a:r>
          </a:p>
          <a:p>
            <a:pPr lvl="1"/>
            <a:r>
              <a:rPr lang="en-US" dirty="0" err="1"/>
              <a:t>elif</a:t>
            </a:r>
            <a:r>
              <a:rPr lang="en-US" dirty="0"/>
              <a:t> age &lt; 12:</a:t>
            </a:r>
          </a:p>
          <a:p>
            <a:pPr lvl="1"/>
            <a:r>
              <a:rPr lang="en-US" dirty="0" smtClean="0"/>
              <a:t>  print</a:t>
            </a:r>
            <a:r>
              <a:rPr lang="en-US" dirty="0"/>
              <a:t>('You are not Alice, kiddo.')</a:t>
            </a:r>
          </a:p>
          <a:p>
            <a:pPr lvl="1"/>
            <a:r>
              <a:rPr lang="en-US" dirty="0"/>
              <a:t>else:</a:t>
            </a:r>
          </a:p>
          <a:p>
            <a:pPr lvl="1"/>
            <a:r>
              <a:rPr lang="en-US" dirty="0" smtClean="0"/>
              <a:t>  print</a:t>
            </a:r>
            <a:r>
              <a:rPr lang="en-US" dirty="0"/>
              <a:t>('Who are you?')</a:t>
            </a:r>
          </a:p>
          <a:p>
            <a:endParaRPr lang="en-US" dirty="0"/>
          </a:p>
          <a:p>
            <a:pPr lvl="1"/>
            <a:r>
              <a:rPr lang="en-US" dirty="0"/>
              <a:t>## Hi, Alice.</a:t>
            </a:r>
            <a:endParaRPr lang="pt-BR" dirty="0"/>
          </a:p>
        </p:txBody>
      </p:sp>
    </p:spTree>
    <p:extLst>
      <p:ext uri="{BB962C8B-B14F-4D97-AF65-F5344CB8AC3E}">
        <p14:creationId xmlns:p14="http://schemas.microsoft.com/office/powerpoint/2010/main" val="3364229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- 73</a:t>
            </a:r>
          </a:p>
        </p:txBody>
      </p:sp>
      <p:sp>
        <p:nvSpPr>
          <p:cNvPr id="3" name="Content Placeholder 2"/>
          <p:cNvSpPr>
            <a:spLocks noGrp="1"/>
          </p:cNvSpPr>
          <p:nvPr>
            <p:ph idx="1"/>
          </p:nvPr>
        </p:nvSpPr>
        <p:spPr/>
        <p:txBody>
          <a:bodyPr>
            <a:normAutofit/>
          </a:bodyPr>
          <a:lstStyle/>
          <a:p>
            <a:r>
              <a:rPr dirty="0"/>
              <a:t>Create two new columns in </a:t>
            </a:r>
            <a:r>
              <a:rPr dirty="0" err="1"/>
              <a:t>df</a:t>
            </a:r>
            <a:r>
              <a:rPr dirty="0"/>
              <a:t> , one of which is a lag1 (shift column a down by 1 row) of column ‘a’ and the other is a lead1 (shift column b up by 1 row).</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err="1">
                <a:latin typeface="Courier New"/>
              </a:rPr>
              <a:t>np.random.randint</a:t>
            </a:r>
            <a:r>
              <a:rPr sz="1800" dirty="0">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100</a:t>
            </a:r>
            <a:r>
              <a:rPr sz="1800" dirty="0">
                <a:latin typeface="Courier New"/>
              </a:rPr>
              <a:t>, </a:t>
            </a:r>
            <a:r>
              <a:rPr sz="1800" dirty="0">
                <a:solidFill>
                  <a:srgbClr val="40A070"/>
                </a:solidFill>
                <a:latin typeface="Courier New"/>
              </a:rPr>
              <a:t>20</a:t>
            </a:r>
            <a:r>
              <a:rPr sz="1800" dirty="0">
                <a:latin typeface="Courier New"/>
              </a:rPr>
              <a:t>).reshape(</a:t>
            </a:r>
            <a:r>
              <a:rPr sz="1800" dirty="0">
                <a:solidFill>
                  <a:srgbClr val="666666"/>
                </a:solidFill>
                <a:latin typeface="Courier New"/>
              </a:rPr>
              <a:t>-</a:t>
            </a:r>
            <a:r>
              <a:rPr sz="1800" dirty="0">
                <a:solidFill>
                  <a:srgbClr val="40A070"/>
                </a:solidFill>
                <a:latin typeface="Courier New"/>
              </a:rPr>
              <a:t>1</a:t>
            </a:r>
            <a:r>
              <a:rPr sz="1800" dirty="0">
                <a:latin typeface="Courier New"/>
              </a:rPr>
              <a:t>, </a:t>
            </a:r>
            <a:r>
              <a:rPr sz="1800" dirty="0">
                <a:solidFill>
                  <a:srgbClr val="40A070"/>
                </a:solidFill>
                <a:latin typeface="Courier New"/>
              </a:rPr>
              <a:t>4</a:t>
            </a:r>
            <a:r>
              <a:rPr sz="1800" dirty="0">
                <a:latin typeface="Courier New"/>
              </a:rPr>
              <a:t>), columns </a:t>
            </a:r>
            <a:r>
              <a:rPr sz="1800" dirty="0">
                <a:solidFill>
                  <a:srgbClr val="666666"/>
                </a:solidFill>
                <a:latin typeface="Courier New"/>
              </a:rPr>
              <a:t>=</a:t>
            </a:r>
            <a:r>
              <a:rPr sz="1800" dirty="0">
                <a:latin typeface="Courier New"/>
              </a:rPr>
              <a:t> list(</a:t>
            </a:r>
            <a:r>
              <a:rPr sz="1800" dirty="0">
                <a:solidFill>
                  <a:srgbClr val="4070A0"/>
                </a:solidFill>
                <a:latin typeface="Courier New"/>
              </a:rPr>
              <a:t>'</a:t>
            </a:r>
            <a:r>
              <a:rPr sz="1800" dirty="0" err="1">
                <a:solidFill>
                  <a:srgbClr val="4070A0"/>
                </a:solidFill>
                <a:latin typeface="Courier New"/>
              </a:rPr>
              <a:t>abcd</a:t>
            </a:r>
            <a:r>
              <a:rPr sz="1800" dirty="0">
                <a:solidFill>
                  <a:srgbClr val="4070A0"/>
                </a:solidFill>
                <a:latin typeface="Courier New"/>
              </a:rPr>
              <a:t>'</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df</a:t>
            </a:r>
            <a:r>
              <a:rPr sz="1800" dirty="0">
                <a:latin typeface="Courier New"/>
              </a:rPr>
              <a:t>[</a:t>
            </a:r>
            <a:r>
              <a:rPr sz="1800" dirty="0">
                <a:solidFill>
                  <a:srgbClr val="4070A0"/>
                </a:solidFill>
                <a:latin typeface="Courier New"/>
              </a:rPr>
              <a:t>'a_lag1'</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a:t>
            </a:r>
            <a:r>
              <a:rPr sz="1800" dirty="0">
                <a:latin typeface="Courier New"/>
              </a:rPr>
              <a:t>[</a:t>
            </a:r>
            <a:r>
              <a:rPr sz="1800" dirty="0">
                <a:solidFill>
                  <a:srgbClr val="4070A0"/>
                </a:solidFill>
                <a:latin typeface="Courier New"/>
              </a:rPr>
              <a:t>'a'</a:t>
            </a:r>
            <a:r>
              <a:rPr sz="1800" dirty="0">
                <a:latin typeface="Courier New"/>
              </a:rPr>
              <a:t>].shift(</a:t>
            </a:r>
            <a:r>
              <a:rPr sz="1800" dirty="0">
                <a:solidFill>
                  <a:srgbClr val="40A070"/>
                </a:solidFill>
                <a:latin typeface="Courier New"/>
              </a:rPr>
              <a:t>1</a:t>
            </a:r>
            <a:r>
              <a:rPr sz="1800" dirty="0">
                <a:latin typeface="Courier New"/>
              </a:rPr>
              <a:t>)</a:t>
            </a:r>
            <a:r>
              <a:rPr dirty="0"/>
              <a:t/>
            </a:r>
            <a:br>
              <a:rPr dirty="0"/>
            </a:br>
            <a:r>
              <a:rPr sz="1800" dirty="0" err="1">
                <a:latin typeface="Courier New"/>
              </a:rPr>
              <a:t>df</a:t>
            </a:r>
            <a:r>
              <a:rPr sz="1800" dirty="0">
                <a:latin typeface="Courier New"/>
              </a:rPr>
              <a:t>[</a:t>
            </a:r>
            <a:r>
              <a:rPr sz="1800" dirty="0">
                <a:solidFill>
                  <a:srgbClr val="4070A0"/>
                </a:solidFill>
                <a:latin typeface="Courier New"/>
              </a:rPr>
              <a:t>'b_lead1'</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a:t>
            </a:r>
            <a:r>
              <a:rPr sz="1800" dirty="0">
                <a:latin typeface="Courier New"/>
              </a:rPr>
              <a:t>[</a:t>
            </a:r>
            <a:r>
              <a:rPr sz="1800" dirty="0">
                <a:solidFill>
                  <a:srgbClr val="4070A0"/>
                </a:solidFill>
                <a:latin typeface="Courier New"/>
              </a:rPr>
              <a:t>'b'</a:t>
            </a:r>
            <a:r>
              <a:rPr sz="1800" dirty="0">
                <a:latin typeface="Courier New"/>
              </a:rPr>
              <a:t>].shift(</a:t>
            </a:r>
            <a:r>
              <a:rPr sz="1800" dirty="0">
                <a:solidFill>
                  <a:srgbClr val="666666"/>
                </a:solidFill>
                <a:latin typeface="Courier New"/>
              </a:rPr>
              <a:t>-</a:t>
            </a:r>
            <a:r>
              <a:rPr sz="1800" dirty="0">
                <a:solidFill>
                  <a:srgbClr val="40A070"/>
                </a:solidFill>
                <a:latin typeface="Courier New"/>
              </a:rPr>
              <a:t>1</a:t>
            </a:r>
            <a:r>
              <a:rPr sz="1800" dirty="0">
                <a:latin typeface="Courier New"/>
              </a:rPr>
              <a:t>)</a:t>
            </a:r>
            <a:r>
              <a:rPr dirty="0"/>
              <a:t/>
            </a:r>
            <a:br>
              <a:rPr dirty="0"/>
            </a:br>
            <a:r>
              <a:rPr sz="1800" dirty="0">
                <a:latin typeface="Courier New"/>
              </a:rPr>
              <a:t>print(</a:t>
            </a:r>
            <a:r>
              <a:rPr sz="1800" dirty="0" err="1">
                <a:latin typeface="Courier New"/>
              </a:rPr>
              <a:t>df</a:t>
            </a:r>
            <a:r>
              <a:rPr sz="1800" dirty="0">
                <a:latin typeface="Courier New"/>
              </a:rPr>
              <a:t>)</a:t>
            </a:r>
          </a:p>
          <a:p>
            <a:pPr marL="1270000" indent="0">
              <a:buNone/>
            </a:pPr>
            <a:r>
              <a:rPr sz="1800" dirty="0">
                <a:latin typeface="Courier New"/>
              </a:rPr>
              <a:t>##     a   b   c   d  a_lag1  b_lead1
## 0  15  27  45  28     </a:t>
            </a:r>
            <a:r>
              <a:rPr sz="1800" dirty="0" err="1">
                <a:latin typeface="Courier New"/>
              </a:rPr>
              <a:t>NaN</a:t>
            </a:r>
            <a:r>
              <a:rPr sz="1800" dirty="0">
                <a:latin typeface="Courier New"/>
              </a:rPr>
              <a:t>     71.0
## 1  33  71  94  34    15.0     39.0
## 2  80  39  30  55    33.0      1.0
## 3  19   1  74  31    80.0     50.0
## 4  64  50  55  56    19.0      </a:t>
            </a:r>
            <a:r>
              <a:rPr sz="1800" dirty="0" err="1">
                <a:latin typeface="Courier New"/>
              </a:rPr>
              <a:t>NaN</a:t>
            </a:r>
            <a:endParaRPr sz="1800" dirty="0">
              <a:latin typeface="Courier New"/>
            </a:endParaRPr>
          </a:p>
        </p:txBody>
      </p:sp>
    </p:spTree>
    <p:extLst>
      <p:ext uri="{BB962C8B-B14F-4D97-AF65-F5344CB8AC3E}">
        <p14:creationId xmlns:p14="http://schemas.microsoft.com/office/powerpoint/2010/main" val="2227566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- 74</a:t>
            </a:r>
          </a:p>
        </p:txBody>
      </p:sp>
      <p:sp>
        <p:nvSpPr>
          <p:cNvPr id="3" name="Content Placeholder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normAutofit/>
          </a:bodyPr>
          <a:lstStyle/>
          <a:p>
            <a:r>
              <a:rPr dirty="0"/>
              <a:t>Get the frequency of unique values in the entire </a:t>
            </a:r>
            <a:r>
              <a:rPr dirty="0" err="1"/>
              <a:t>dataframe</a:t>
            </a:r>
            <a:r>
              <a:rPr dirty="0"/>
              <a:t> </a:t>
            </a:r>
            <a:r>
              <a:rPr dirty="0" err="1"/>
              <a:t>df</a:t>
            </a:r>
            <a:r>
              <a:rPr dirty="0"/>
              <a:t> .</a:t>
            </a:r>
          </a:p>
          <a:p>
            <a:pPr marL="1270000" indent="0">
              <a:buNone/>
            </a:pPr>
            <a:r>
              <a:rPr sz="1800" i="1" dirty="0">
                <a:solidFill>
                  <a:srgbClr val="60A0B0"/>
                </a:solidFill>
                <a:latin typeface="Courier New"/>
              </a:rPr>
              <a:t># Input</a:t>
            </a:r>
            <a:br>
              <a:rPr sz="1800" i="1" dirty="0">
                <a:solidFill>
                  <a:srgbClr val="60A0B0"/>
                </a:solidFill>
                <a:latin typeface="Courier New"/>
              </a:rPr>
            </a:br>
            <a:r>
              <a:rPr sz="1800" i="1" dirty="0" err="1">
                <a:solidFill>
                  <a:srgbClr val="60A0B0"/>
                </a:solidFill>
                <a:latin typeface="Courier New"/>
              </a:rPr>
              <a:t>df</a:t>
            </a:r>
            <a:r>
              <a:rPr sz="1800" i="1" dirty="0">
                <a:solidFill>
                  <a:srgbClr val="60A0B0"/>
                </a:solidFill>
                <a:latin typeface="Courier New"/>
              </a:rPr>
              <a:t> = </a:t>
            </a:r>
            <a:r>
              <a:rPr sz="1800" i="1" dirty="0" err="1">
                <a:solidFill>
                  <a:srgbClr val="60A0B0"/>
                </a:solidFill>
                <a:latin typeface="Courier New"/>
              </a:rPr>
              <a:t>pd.DataFrame</a:t>
            </a:r>
            <a:r>
              <a:rPr sz="1800" i="1" dirty="0">
                <a:solidFill>
                  <a:srgbClr val="60A0B0"/>
                </a:solidFill>
                <a:latin typeface="Courier New"/>
              </a:rPr>
              <a:t>(</a:t>
            </a:r>
            <a:r>
              <a:rPr sz="1800" i="1" dirty="0" err="1">
                <a:solidFill>
                  <a:srgbClr val="60A0B0"/>
                </a:solidFill>
                <a:latin typeface="Courier New"/>
              </a:rPr>
              <a:t>np.random.randint</a:t>
            </a:r>
            <a:r>
              <a:rPr sz="1800" i="1" dirty="0">
                <a:solidFill>
                  <a:srgbClr val="60A0B0"/>
                </a:solidFill>
                <a:latin typeface="Courier New"/>
              </a:rPr>
              <a:t>(1, 10, 20).reshape(-1, 4), columns = list('</a:t>
            </a:r>
            <a:r>
              <a:rPr sz="1800" i="1" dirty="0" err="1">
                <a:solidFill>
                  <a:srgbClr val="60A0B0"/>
                </a:solidFill>
                <a:latin typeface="Courier New"/>
              </a:rPr>
              <a:t>abcd</a:t>
            </a:r>
            <a:r>
              <a:rPr sz="1800" i="1" dirty="0">
                <a:solidFill>
                  <a:srgbClr val="60A0B0"/>
                </a:solidFill>
                <a:latin typeface="Courier New"/>
              </a:rPr>
              <a:t>'))</a:t>
            </a:r>
            <a:br>
              <a:rPr sz="1800" i="1" dirty="0">
                <a:solidFill>
                  <a:srgbClr val="60A0B0"/>
                </a:solidFill>
                <a:latin typeface="Courier New"/>
              </a:rPr>
            </a:br>
            <a:r>
              <a:rPr sz="1800" i="1" dirty="0">
                <a:solidFill>
                  <a:srgbClr val="60A0B0"/>
                </a:solidFill>
                <a:latin typeface="Courier New"/>
              </a:rPr>
              <a:t># Solution</a:t>
            </a:r>
            <a:br>
              <a:rPr sz="1800" i="1" dirty="0">
                <a:solidFill>
                  <a:srgbClr val="60A0B0"/>
                </a:solidFill>
                <a:latin typeface="Courier New"/>
              </a:rPr>
            </a:br>
            <a:r>
              <a:rPr sz="1800" i="1" dirty="0" err="1">
                <a:solidFill>
                  <a:srgbClr val="60A0B0"/>
                </a:solidFill>
                <a:latin typeface="Courier New"/>
              </a:rPr>
              <a:t>pd.value_counts</a:t>
            </a:r>
            <a:r>
              <a:rPr sz="1800" i="1" dirty="0">
                <a:solidFill>
                  <a:srgbClr val="60A0B0"/>
                </a:solidFill>
                <a:latin typeface="Courier New"/>
              </a:rPr>
              <a:t>(</a:t>
            </a:r>
            <a:r>
              <a:rPr sz="1800" i="1" dirty="0" err="1">
                <a:solidFill>
                  <a:srgbClr val="60A0B0"/>
                </a:solidFill>
                <a:latin typeface="Courier New"/>
              </a:rPr>
              <a:t>df.values.ravel</a:t>
            </a:r>
            <a:r>
              <a:rPr sz="1800" i="1" dirty="0">
                <a:solidFill>
                  <a:srgbClr val="60A0B0"/>
                </a:solidFill>
                <a:latin typeface="Courier New"/>
              </a:rPr>
              <a:t>())</a:t>
            </a:r>
          </a:p>
        </p:txBody>
      </p:sp>
    </p:spTree>
    <p:extLst>
      <p:ext uri="{BB962C8B-B14F-4D97-AF65-F5344CB8AC3E}">
        <p14:creationId xmlns:p14="http://schemas.microsoft.com/office/powerpoint/2010/main" val="31980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pandas - 75</a:t>
            </a:r>
          </a:p>
        </p:txBody>
      </p:sp>
      <p:sp>
        <p:nvSpPr>
          <p:cNvPr id="3" name="Content Placeholder 2"/>
          <p:cNvSpPr>
            <a:spLocks noGrp="1"/>
          </p:cNvSpPr>
          <p:nvPr>
            <p:ph idx="1"/>
          </p:nvPr>
        </p:nvSpPr>
        <p:spPr/>
        <p:txBody>
          <a:bodyPr>
            <a:normAutofit/>
          </a:bodyPr>
          <a:lstStyle/>
          <a:p>
            <a:r>
              <a:rPr dirty="0"/>
              <a:t>Split the string column in </a:t>
            </a:r>
            <a:r>
              <a:rPr dirty="0" err="1"/>
              <a:t>df</a:t>
            </a:r>
            <a:r>
              <a:rPr dirty="0"/>
              <a:t> to form a </a:t>
            </a:r>
            <a:r>
              <a:rPr dirty="0" err="1"/>
              <a:t>dataframe</a:t>
            </a:r>
            <a:r>
              <a:rPr dirty="0"/>
              <a:t> with 3 columns as shown.</a:t>
            </a:r>
          </a:p>
          <a:p>
            <a:pPr marL="1270000" indent="0">
              <a:buNone/>
            </a:pPr>
            <a:r>
              <a:rPr sz="1800" i="1" dirty="0">
                <a:solidFill>
                  <a:srgbClr val="60A0B0"/>
                </a:solidFill>
                <a:latin typeface="Courier New"/>
              </a:rPr>
              <a:t># Input</a:t>
            </a:r>
            <a:r>
              <a:rPr dirty="0"/>
              <a:t/>
            </a:r>
            <a:br>
              <a:rPr dirty="0"/>
            </a:br>
            <a:r>
              <a:rPr sz="1800" dirty="0" err="1">
                <a:latin typeface="Courier New"/>
              </a:rPr>
              <a:t>df</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pd.DataFrame</a:t>
            </a:r>
            <a:r>
              <a:rPr sz="1800" dirty="0">
                <a:latin typeface="Courier New"/>
              </a:rPr>
              <a:t>([</a:t>
            </a:r>
            <a:r>
              <a:rPr sz="1800" dirty="0">
                <a:solidFill>
                  <a:srgbClr val="4070A0"/>
                </a:solidFill>
                <a:latin typeface="Courier New"/>
              </a:rPr>
              <a:t>"STD, City State"</a:t>
            </a:r>
            <a:r>
              <a:rPr sz="1800" dirty="0">
                <a:latin typeface="Courier New"/>
              </a:rPr>
              <a:t>,</a:t>
            </a:r>
            <a:r>
              <a:rPr dirty="0"/>
              <a:t/>
            </a:r>
            <a:br>
              <a:rPr dirty="0"/>
            </a:br>
            <a:r>
              <a:rPr sz="1800" dirty="0">
                <a:solidFill>
                  <a:srgbClr val="4070A0"/>
                </a:solidFill>
                <a:latin typeface="Courier New"/>
              </a:rPr>
              <a:t>"33, Kolkata West Bengal"</a:t>
            </a:r>
            <a:r>
              <a:rPr sz="1800" dirty="0">
                <a:latin typeface="Courier New"/>
              </a:rPr>
              <a:t>, </a:t>
            </a:r>
            <a:r>
              <a:rPr sz="1800" dirty="0">
                <a:solidFill>
                  <a:srgbClr val="4070A0"/>
                </a:solidFill>
                <a:latin typeface="Courier New"/>
              </a:rPr>
              <a:t>"44, Chennai Tamil Nadu"</a:t>
            </a:r>
            <a:r>
              <a:rPr sz="1800" dirty="0">
                <a:latin typeface="Courier New"/>
              </a:rPr>
              <a:t>, </a:t>
            </a:r>
            <a:r>
              <a:rPr sz="1800" dirty="0">
                <a:solidFill>
                  <a:srgbClr val="4070A0"/>
                </a:solidFill>
                <a:latin typeface="Courier New"/>
              </a:rPr>
              <a:t>"40, Hyderabad </a:t>
            </a:r>
            <a:r>
              <a:rPr sz="1800" dirty="0" err="1">
                <a:solidFill>
                  <a:srgbClr val="4070A0"/>
                </a:solidFill>
                <a:latin typeface="Courier New"/>
              </a:rPr>
              <a:t>Telengana</a:t>
            </a:r>
            <a:r>
              <a:rPr sz="1800" dirty="0">
                <a:solidFill>
                  <a:srgbClr val="4070A0"/>
                </a:solidFill>
                <a:latin typeface="Courier New"/>
              </a:rPr>
              <a:t>"</a:t>
            </a:r>
            <a:r>
              <a:rPr sz="1800" dirty="0">
                <a:latin typeface="Courier New"/>
              </a:rPr>
              <a:t>, </a:t>
            </a:r>
            <a:r>
              <a:rPr sz="1800" dirty="0">
                <a:solidFill>
                  <a:srgbClr val="4070A0"/>
                </a:solidFill>
                <a:latin typeface="Courier New"/>
              </a:rPr>
              <a:t>"80, Bangalore Karnataka"</a:t>
            </a:r>
            <a:r>
              <a:rPr sz="1800" dirty="0">
                <a:latin typeface="Courier New"/>
              </a:rPr>
              <a:t>], columns</a:t>
            </a:r>
            <a:r>
              <a:rPr sz="1800" dirty="0">
                <a:solidFill>
                  <a:srgbClr val="666666"/>
                </a:solidFill>
                <a:latin typeface="Courier New"/>
              </a:rPr>
              <a:t>=</a:t>
            </a:r>
            <a:r>
              <a:rPr sz="1800" dirty="0">
                <a:latin typeface="Courier New"/>
              </a:rPr>
              <a:t>[</a:t>
            </a:r>
            <a:r>
              <a:rPr sz="1800" dirty="0">
                <a:solidFill>
                  <a:srgbClr val="4070A0"/>
                </a:solidFill>
                <a:latin typeface="Courier New"/>
              </a:rPr>
              <a:t>'row'</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df_out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df.row.str.split</a:t>
            </a:r>
            <a:r>
              <a:rPr sz="1800" dirty="0">
                <a:latin typeface="Courier New"/>
              </a:rPr>
              <a:t>(</a:t>
            </a:r>
            <a:r>
              <a:rPr sz="1800" dirty="0">
                <a:solidFill>
                  <a:srgbClr val="4070A0"/>
                </a:solidFill>
                <a:latin typeface="Courier New"/>
              </a:rPr>
              <a:t>',|\t'</a:t>
            </a:r>
            <a:r>
              <a:rPr sz="1800" dirty="0">
                <a:latin typeface="Courier New"/>
              </a:rPr>
              <a:t>, expand</a:t>
            </a:r>
            <a:r>
              <a:rPr sz="1800" dirty="0">
                <a:solidFill>
                  <a:srgbClr val="666666"/>
                </a:solidFill>
                <a:latin typeface="Courier New"/>
              </a:rPr>
              <a:t>=</a:t>
            </a:r>
            <a:r>
              <a:rPr sz="1800" dirty="0">
                <a:solidFill>
                  <a:srgbClr val="19177C"/>
                </a:solidFill>
                <a:latin typeface="Courier New"/>
              </a:rPr>
              <a:t>True</a:t>
            </a:r>
            <a:r>
              <a:rPr sz="1800" dirty="0">
                <a:latin typeface="Courier New"/>
              </a:rPr>
              <a:t>)</a:t>
            </a:r>
            <a:r>
              <a:rPr dirty="0"/>
              <a:t/>
            </a:r>
            <a:br>
              <a:rPr dirty="0"/>
            </a:br>
            <a:r>
              <a:rPr sz="1800" i="1" dirty="0">
                <a:solidFill>
                  <a:srgbClr val="60A0B0"/>
                </a:solidFill>
                <a:latin typeface="Courier New"/>
              </a:rPr>
              <a:t># Make first row as header</a:t>
            </a:r>
            <a:r>
              <a:rPr dirty="0"/>
              <a:t/>
            </a:r>
            <a:br>
              <a:rPr dirty="0"/>
            </a:br>
            <a:r>
              <a:rPr sz="1800" dirty="0" err="1">
                <a:latin typeface="Courier New"/>
              </a:rPr>
              <a:t>new_header</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df_out.iloc</a:t>
            </a:r>
            <a:r>
              <a:rPr sz="1800" dirty="0">
                <a:latin typeface="Courier New"/>
              </a:rPr>
              <a:t>[</a:t>
            </a:r>
            <a:r>
              <a:rPr sz="1800" dirty="0">
                <a:solidFill>
                  <a:srgbClr val="40A070"/>
                </a:solidFill>
                <a:latin typeface="Courier New"/>
              </a:rPr>
              <a:t>0</a:t>
            </a:r>
            <a:r>
              <a:rPr sz="1800" dirty="0">
                <a:latin typeface="Courier New"/>
              </a:rPr>
              <a:t>]</a:t>
            </a:r>
            <a:r>
              <a:rPr dirty="0"/>
              <a:t/>
            </a:r>
            <a:br>
              <a:rPr dirty="0"/>
            </a:br>
            <a:r>
              <a:rPr sz="1800" dirty="0" err="1">
                <a:latin typeface="Courier New"/>
              </a:rPr>
              <a:t>df_out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df_out</a:t>
            </a:r>
            <a:r>
              <a:rPr sz="1800" dirty="0">
                <a:latin typeface="Courier New"/>
              </a:rPr>
              <a:t>[</a:t>
            </a:r>
            <a:r>
              <a:rPr sz="1800" dirty="0">
                <a:solidFill>
                  <a:srgbClr val="40A070"/>
                </a:solidFill>
                <a:latin typeface="Courier New"/>
              </a:rPr>
              <a:t>1</a:t>
            </a:r>
            <a:r>
              <a:rPr sz="1800" dirty="0">
                <a:latin typeface="Courier New"/>
              </a:rPr>
              <a:t>:]</a:t>
            </a:r>
            <a:r>
              <a:rPr dirty="0"/>
              <a:t/>
            </a:r>
            <a:br>
              <a:rPr dirty="0"/>
            </a:br>
            <a:r>
              <a:rPr sz="1800" dirty="0" err="1">
                <a:latin typeface="Courier New"/>
              </a:rPr>
              <a:t>df_out.columns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new_header</a:t>
            </a:r>
            <a:r>
              <a:rPr dirty="0"/>
              <a:t/>
            </a:r>
            <a:br>
              <a:rPr dirty="0"/>
            </a:br>
            <a:r>
              <a:rPr sz="1800" dirty="0">
                <a:latin typeface="Courier New"/>
              </a:rPr>
              <a:t>print(</a:t>
            </a:r>
            <a:r>
              <a:rPr sz="1800" dirty="0" err="1">
                <a:latin typeface="Courier New"/>
              </a:rPr>
              <a:t>df_out</a:t>
            </a:r>
            <a:r>
              <a:rPr sz="1800" dirty="0">
                <a:latin typeface="Courier New"/>
              </a:rPr>
              <a:t>)</a:t>
            </a:r>
          </a:p>
          <a:p>
            <a:pPr marL="1270000" indent="0">
              <a:buNone/>
            </a:pPr>
            <a:r>
              <a:rPr sz="1800" dirty="0">
                <a:latin typeface="Courier New"/>
              </a:rPr>
              <a:t>## 0 STD            City State
## 1  33   Kolkata West Bengal
## 2  44    Chennai Tamil Nadu
## 3  40   Hyderabad </a:t>
            </a:r>
            <a:r>
              <a:rPr sz="1800" dirty="0" err="1">
                <a:latin typeface="Courier New"/>
              </a:rPr>
              <a:t>Telengana</a:t>
            </a:r>
            <a:r>
              <a:rPr sz="1800" dirty="0">
                <a:latin typeface="Courier New"/>
              </a:rPr>
              <a:t>
## 4  80   Bangalore Karnataka</a:t>
            </a:r>
          </a:p>
        </p:txBody>
      </p:sp>
    </p:spTree>
    <p:extLst>
      <p:ext uri="{BB962C8B-B14F-4D97-AF65-F5344CB8AC3E}">
        <p14:creationId xmlns:p14="http://schemas.microsoft.com/office/powerpoint/2010/main" val="2634551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Controle de Fluxo: </a:t>
            </a:r>
            <a:r>
              <a:rPr lang="pt-BR" dirty="0" err="1" smtClean="0"/>
              <a:t>While</a:t>
            </a:r>
            <a:endParaRPr lang="pt-BR" dirty="0"/>
          </a:p>
        </p:txBody>
      </p:sp>
      <p:sp>
        <p:nvSpPr>
          <p:cNvPr id="3" name="Espaço Reservado para Conteúdo 2"/>
          <p:cNvSpPr>
            <a:spLocks noGrp="1"/>
          </p:cNvSpPr>
          <p:nvPr>
            <p:ph idx="1"/>
          </p:nvPr>
        </p:nvSpPr>
        <p:spPr/>
        <p:txBody>
          <a:bodyPr/>
          <a:lstStyle/>
          <a:p>
            <a:r>
              <a:rPr lang="pt-BR" dirty="0"/>
              <a:t>Loop é executado enquanto a condição for verdadeira</a:t>
            </a:r>
          </a:p>
          <a:p>
            <a:pPr lvl="1"/>
            <a:r>
              <a:rPr lang="pt-BR" dirty="0"/>
              <a:t>spam = 0</a:t>
            </a:r>
          </a:p>
          <a:p>
            <a:pPr lvl="1"/>
            <a:r>
              <a:rPr lang="pt-BR" dirty="0" err="1"/>
              <a:t>while</a:t>
            </a:r>
            <a:r>
              <a:rPr lang="pt-BR" dirty="0"/>
              <a:t> spam &lt; 5:</a:t>
            </a:r>
          </a:p>
          <a:p>
            <a:pPr lvl="1"/>
            <a:r>
              <a:rPr lang="pt-BR" dirty="0" smtClean="0"/>
              <a:t>  </a:t>
            </a:r>
            <a:r>
              <a:rPr lang="pt-BR" dirty="0" err="1" smtClean="0"/>
              <a:t>print</a:t>
            </a:r>
            <a:r>
              <a:rPr lang="pt-BR" dirty="0"/>
              <a:t>("</a:t>
            </a:r>
            <a:r>
              <a:rPr lang="pt-BR" dirty="0" err="1"/>
              <a:t>Hello</a:t>
            </a:r>
            <a:r>
              <a:rPr lang="pt-BR" dirty="0"/>
              <a:t> World.")</a:t>
            </a:r>
          </a:p>
          <a:p>
            <a:pPr lvl="1"/>
            <a:r>
              <a:rPr lang="pt-BR" dirty="0" smtClean="0"/>
              <a:t>  spam </a:t>
            </a:r>
            <a:r>
              <a:rPr lang="pt-BR" dirty="0"/>
              <a:t>= spam + </a:t>
            </a:r>
            <a:r>
              <a:rPr lang="pt-BR" dirty="0" smtClean="0"/>
              <a:t>1</a:t>
            </a:r>
          </a:p>
          <a:p>
            <a:pPr lvl="1"/>
            <a:endParaRPr lang="pt-BR" dirty="0"/>
          </a:p>
          <a:p>
            <a:pPr lvl="1"/>
            <a:r>
              <a:rPr lang="pt-BR" dirty="0"/>
              <a:t>## </a:t>
            </a:r>
            <a:r>
              <a:rPr lang="pt-BR" dirty="0" err="1"/>
              <a:t>Hello</a:t>
            </a:r>
            <a:r>
              <a:rPr lang="pt-BR" dirty="0"/>
              <a:t> World.</a:t>
            </a:r>
          </a:p>
          <a:p>
            <a:pPr lvl="1"/>
            <a:r>
              <a:rPr lang="pt-BR" dirty="0"/>
              <a:t>## </a:t>
            </a:r>
            <a:r>
              <a:rPr lang="pt-BR" dirty="0" err="1"/>
              <a:t>Hello</a:t>
            </a:r>
            <a:r>
              <a:rPr lang="pt-BR" dirty="0"/>
              <a:t> World.</a:t>
            </a:r>
          </a:p>
          <a:p>
            <a:pPr lvl="1"/>
            <a:r>
              <a:rPr lang="pt-BR" dirty="0"/>
              <a:t>## </a:t>
            </a:r>
            <a:r>
              <a:rPr lang="pt-BR" dirty="0" err="1"/>
              <a:t>Hello</a:t>
            </a:r>
            <a:r>
              <a:rPr lang="pt-BR" dirty="0"/>
              <a:t> World.</a:t>
            </a:r>
          </a:p>
          <a:p>
            <a:pPr lvl="1"/>
            <a:r>
              <a:rPr lang="pt-BR" dirty="0"/>
              <a:t>## </a:t>
            </a:r>
            <a:r>
              <a:rPr lang="pt-BR" dirty="0" err="1"/>
              <a:t>Hello</a:t>
            </a:r>
            <a:r>
              <a:rPr lang="pt-BR" dirty="0"/>
              <a:t> World.</a:t>
            </a:r>
          </a:p>
          <a:p>
            <a:pPr lvl="1"/>
            <a:r>
              <a:rPr lang="pt-BR" dirty="0"/>
              <a:t>## </a:t>
            </a:r>
            <a:r>
              <a:rPr lang="pt-BR" dirty="0" err="1"/>
              <a:t>Hello</a:t>
            </a:r>
            <a:r>
              <a:rPr lang="pt-BR" dirty="0"/>
              <a:t> World.</a:t>
            </a:r>
          </a:p>
        </p:txBody>
      </p:sp>
    </p:spTree>
    <p:extLst>
      <p:ext uri="{BB962C8B-B14F-4D97-AF65-F5344CB8AC3E}">
        <p14:creationId xmlns:p14="http://schemas.microsoft.com/office/powerpoint/2010/main" val="2431637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Controle de Fluxo: while</a:t>
            </a:r>
          </a:p>
        </p:txBody>
      </p:sp>
      <p:sp>
        <p:nvSpPr>
          <p:cNvPr id="3" name="Content Placeholder 2"/>
          <p:cNvSpPr>
            <a:spLocks noGrp="1"/>
          </p:cNvSpPr>
          <p:nvPr>
            <p:ph idx="1"/>
          </p:nvPr>
        </p:nvSpPr>
        <p:spPr/>
        <p:txBody>
          <a:bodyPr/>
          <a:lstStyle/>
          <a:p>
            <a:r>
              <a:rPr dirty="0"/>
              <a:t>Loop com </a:t>
            </a:r>
            <a:r>
              <a:rPr i="1" dirty="0" smtClean="0"/>
              <a:t>while</a:t>
            </a:r>
            <a:endParaRPr lang="pt-BR" i="1" dirty="0" smtClean="0"/>
          </a:p>
          <a:p>
            <a:pPr lvl="1" algn="l"/>
            <a:r>
              <a:rPr sz="1600" dirty="0"/>
              <a:t>name </a:t>
            </a:r>
            <a:r>
              <a:rPr sz="1600" dirty="0">
                <a:solidFill>
                  <a:srgbClr val="666666"/>
                </a:solidFill>
              </a:rPr>
              <a:t>=</a:t>
            </a:r>
            <a:r>
              <a:rPr sz="1600" dirty="0"/>
              <a:t> </a:t>
            </a:r>
            <a:r>
              <a:rPr sz="1600" dirty="0">
                <a:solidFill>
                  <a:srgbClr val="4070A0"/>
                </a:solidFill>
              </a:rPr>
              <a:t>'your name'</a:t>
            </a:r>
            <a:r>
              <a:rPr lang="pt-BR" sz="1600" dirty="0">
                <a:solidFill>
                  <a:srgbClr val="4070A0"/>
                </a:solidFill>
              </a:rPr>
              <a:t>			</a:t>
            </a:r>
            <a:r>
              <a:rPr dirty="0"/>
              <a:t/>
            </a:r>
            <a:br>
              <a:rPr dirty="0"/>
            </a:br>
            <a:r>
              <a:rPr sz="1600" b="1" dirty="0">
                <a:solidFill>
                  <a:srgbClr val="007020"/>
                </a:solidFill>
              </a:rPr>
              <a:t>while</a:t>
            </a:r>
            <a:r>
              <a:rPr sz="1600" dirty="0"/>
              <a:t> </a:t>
            </a:r>
            <a:r>
              <a:rPr sz="1600" dirty="0">
                <a:solidFill>
                  <a:srgbClr val="19177C"/>
                </a:solidFill>
              </a:rPr>
              <a:t>True</a:t>
            </a:r>
            <a:r>
              <a:rPr sz="1600" dirty="0"/>
              <a:t>:</a:t>
            </a:r>
            <a:r>
              <a:rPr dirty="0"/>
              <a:t/>
            </a:r>
            <a:br>
              <a:rPr dirty="0"/>
            </a:br>
            <a:r>
              <a:rPr sz="1600" dirty="0"/>
              <a:t>  print(</a:t>
            </a:r>
            <a:r>
              <a:rPr sz="1600" dirty="0">
                <a:solidFill>
                  <a:srgbClr val="4070A0"/>
                </a:solidFill>
              </a:rPr>
              <a:t>"Please type your name"</a:t>
            </a:r>
            <a:r>
              <a:rPr sz="1600" dirty="0"/>
              <a:t>)</a:t>
            </a:r>
            <a:r>
              <a:rPr dirty="0"/>
              <a:t/>
            </a:r>
            <a:br>
              <a:rPr dirty="0"/>
            </a:br>
            <a:r>
              <a:rPr sz="1600" dirty="0"/>
              <a:t>  </a:t>
            </a:r>
            <a:r>
              <a:rPr sz="1600" i="1" dirty="0">
                <a:solidFill>
                  <a:srgbClr val="60A0B0"/>
                </a:solidFill>
              </a:rPr>
              <a:t>#name = input()</a:t>
            </a:r>
            <a:r>
              <a:rPr dirty="0"/>
              <a:t/>
            </a:r>
            <a:br>
              <a:rPr dirty="0"/>
            </a:br>
            <a:r>
              <a:rPr sz="1600" dirty="0"/>
              <a:t>  name </a:t>
            </a:r>
            <a:r>
              <a:rPr sz="1600" dirty="0">
                <a:solidFill>
                  <a:srgbClr val="666666"/>
                </a:solidFill>
              </a:rPr>
              <a:t>=</a:t>
            </a:r>
            <a:r>
              <a:rPr sz="1600" dirty="0"/>
              <a:t> </a:t>
            </a:r>
            <a:r>
              <a:rPr sz="1600" dirty="0">
                <a:solidFill>
                  <a:srgbClr val="4070A0"/>
                </a:solidFill>
              </a:rPr>
              <a:t>"your name"</a:t>
            </a:r>
            <a:r>
              <a:rPr dirty="0"/>
              <a:t/>
            </a:r>
            <a:br>
              <a:rPr dirty="0"/>
            </a:br>
            <a:r>
              <a:rPr sz="1600" dirty="0"/>
              <a:t>  </a:t>
            </a:r>
            <a:r>
              <a:rPr sz="1600" b="1" dirty="0">
                <a:solidFill>
                  <a:srgbClr val="007020"/>
                </a:solidFill>
              </a:rPr>
              <a:t>if</a:t>
            </a:r>
            <a:r>
              <a:rPr sz="1600" dirty="0"/>
              <a:t> name </a:t>
            </a:r>
            <a:r>
              <a:rPr sz="1600" dirty="0">
                <a:solidFill>
                  <a:srgbClr val="666666"/>
                </a:solidFill>
              </a:rPr>
              <a:t>==</a:t>
            </a:r>
            <a:r>
              <a:rPr sz="1600" dirty="0"/>
              <a:t> </a:t>
            </a:r>
            <a:r>
              <a:rPr sz="1600" dirty="0">
                <a:solidFill>
                  <a:srgbClr val="4070A0"/>
                </a:solidFill>
              </a:rPr>
              <a:t>"your name"</a:t>
            </a:r>
            <a:r>
              <a:rPr sz="1600" dirty="0"/>
              <a:t>:</a:t>
            </a:r>
            <a:r>
              <a:rPr dirty="0"/>
              <a:t/>
            </a:r>
            <a:br>
              <a:rPr dirty="0"/>
            </a:br>
            <a:r>
              <a:rPr sz="1600" dirty="0"/>
              <a:t>    </a:t>
            </a:r>
            <a:r>
              <a:rPr sz="1600" b="1" dirty="0">
                <a:solidFill>
                  <a:srgbClr val="007020"/>
                </a:solidFill>
              </a:rPr>
              <a:t>break</a:t>
            </a:r>
            <a:endParaRPr lang="pt-BR" sz="1600" b="1" dirty="0">
              <a:solidFill>
                <a:srgbClr val="007020"/>
              </a:solidFill>
            </a:endParaRPr>
          </a:p>
          <a:p>
            <a:pPr lvl="1" algn="l"/>
            <a:r>
              <a:rPr sz="1800" dirty="0"/>
              <a:t>print(</a:t>
            </a:r>
            <a:r>
              <a:rPr sz="1800" dirty="0">
                <a:solidFill>
                  <a:srgbClr val="4070A0"/>
                </a:solidFill>
              </a:rPr>
              <a:t>"Thank you!"</a:t>
            </a:r>
            <a:r>
              <a:rPr sz="1800" dirty="0"/>
              <a:t>)</a:t>
            </a:r>
            <a:endParaRPr lang="pt-BR" sz="1800" dirty="0"/>
          </a:p>
          <a:p>
            <a:r>
              <a:rPr lang="en-US" dirty="0"/>
              <a:t>Outro loop</a:t>
            </a:r>
          </a:p>
          <a:p>
            <a:pPr lvl="1" algn="l"/>
            <a:r>
              <a:rPr lang="en-US" sz="1600" b="1" dirty="0">
                <a:solidFill>
                  <a:srgbClr val="007020"/>
                </a:solidFill>
              </a:rPr>
              <a:t>while</a:t>
            </a:r>
            <a:r>
              <a:rPr lang="en-US" sz="1600" dirty="0"/>
              <a:t> </a:t>
            </a:r>
            <a:r>
              <a:rPr lang="en-US" sz="1600" dirty="0">
                <a:solidFill>
                  <a:srgbClr val="19177C"/>
                </a:solidFill>
              </a:rPr>
              <a:t>True</a:t>
            </a:r>
            <a:r>
              <a:rPr lang="en-US" sz="1600" dirty="0"/>
              <a:t>:</a:t>
            </a:r>
            <a:r>
              <a:rPr lang="en-US" dirty="0"/>
              <a:t/>
            </a:r>
            <a:br>
              <a:rPr lang="en-US" dirty="0"/>
            </a:br>
            <a:r>
              <a:rPr lang="en-US" sz="1600" dirty="0"/>
              <a:t>  print(</a:t>
            </a:r>
            <a:r>
              <a:rPr lang="en-US" sz="1600" dirty="0">
                <a:solidFill>
                  <a:srgbClr val="4070A0"/>
                </a:solidFill>
              </a:rPr>
              <a:t>"Who are you?"</a:t>
            </a:r>
            <a:r>
              <a:rPr lang="en-US" sz="1600" dirty="0"/>
              <a:t>)</a:t>
            </a:r>
            <a:r>
              <a:rPr lang="en-US" dirty="0"/>
              <a:t/>
            </a:r>
            <a:br>
              <a:rPr lang="en-US" dirty="0"/>
            </a:br>
            <a:r>
              <a:rPr lang="en-US" sz="1600" dirty="0"/>
              <a:t>  name </a:t>
            </a:r>
            <a:r>
              <a:rPr lang="en-US" sz="1600" dirty="0">
                <a:solidFill>
                  <a:srgbClr val="666666"/>
                </a:solidFill>
              </a:rPr>
              <a:t>=</a:t>
            </a:r>
            <a:r>
              <a:rPr lang="en-US" sz="1600" dirty="0"/>
              <a:t> </a:t>
            </a:r>
            <a:r>
              <a:rPr lang="en-US" sz="1600" dirty="0">
                <a:solidFill>
                  <a:srgbClr val="4070A0"/>
                </a:solidFill>
              </a:rPr>
              <a:t>"Joe"</a:t>
            </a:r>
            <a:r>
              <a:rPr lang="en-US" dirty="0"/>
              <a:t/>
            </a:r>
            <a:br>
              <a:rPr lang="en-US" dirty="0"/>
            </a:br>
            <a:r>
              <a:rPr lang="en-US" sz="1600" dirty="0"/>
              <a:t>  </a:t>
            </a:r>
            <a:r>
              <a:rPr lang="en-US" sz="1600" b="1" dirty="0">
                <a:solidFill>
                  <a:srgbClr val="007020"/>
                </a:solidFill>
              </a:rPr>
              <a:t>if</a:t>
            </a:r>
            <a:r>
              <a:rPr lang="en-US" sz="1600" dirty="0"/>
              <a:t> name </a:t>
            </a:r>
            <a:r>
              <a:rPr lang="en-US" sz="1600" dirty="0">
                <a:solidFill>
                  <a:srgbClr val="666666"/>
                </a:solidFill>
              </a:rPr>
              <a:t>!=</a:t>
            </a:r>
            <a:r>
              <a:rPr lang="en-US" sz="1600" dirty="0"/>
              <a:t> </a:t>
            </a:r>
            <a:r>
              <a:rPr lang="en-US" sz="1600" dirty="0">
                <a:solidFill>
                  <a:srgbClr val="4070A0"/>
                </a:solidFill>
              </a:rPr>
              <a:t>"Joe"</a:t>
            </a:r>
            <a:r>
              <a:rPr lang="en-US" sz="1600" dirty="0"/>
              <a:t>:</a:t>
            </a:r>
            <a:r>
              <a:rPr lang="en-US" dirty="0"/>
              <a:t/>
            </a:r>
            <a:br>
              <a:rPr lang="en-US" dirty="0"/>
            </a:br>
            <a:r>
              <a:rPr lang="en-US" sz="1600" dirty="0"/>
              <a:t>    </a:t>
            </a:r>
            <a:r>
              <a:rPr lang="en-US" sz="1600" b="1" dirty="0">
                <a:solidFill>
                  <a:srgbClr val="007020"/>
                </a:solidFill>
              </a:rPr>
              <a:t>continue</a:t>
            </a:r>
            <a:r>
              <a:rPr lang="en-US" dirty="0"/>
              <a:t/>
            </a:r>
            <a:br>
              <a:rPr lang="en-US" dirty="0"/>
            </a:br>
            <a:r>
              <a:rPr lang="en-US" sz="1600" dirty="0"/>
              <a:t>  </a:t>
            </a:r>
            <a:r>
              <a:rPr lang="en-US" sz="1600" b="1" dirty="0">
                <a:solidFill>
                  <a:srgbClr val="007020"/>
                </a:solidFill>
              </a:rPr>
              <a:t>else</a:t>
            </a:r>
            <a:r>
              <a:rPr lang="en-US" sz="1600" dirty="0"/>
              <a:t>:</a:t>
            </a:r>
            <a:r>
              <a:rPr lang="en-US" dirty="0"/>
              <a:t/>
            </a:r>
            <a:br>
              <a:rPr lang="en-US" dirty="0"/>
            </a:br>
            <a:r>
              <a:rPr lang="en-US" sz="1600" dirty="0"/>
              <a:t>    </a:t>
            </a:r>
            <a:r>
              <a:rPr lang="en-US" sz="1600" b="1" dirty="0">
                <a:solidFill>
                  <a:srgbClr val="007020"/>
                </a:solidFill>
              </a:rPr>
              <a:t>break</a:t>
            </a:r>
            <a:r>
              <a:rPr lang="en-US" dirty="0"/>
              <a:t/>
            </a:r>
            <a:br>
              <a:rPr lang="en-US" dirty="0"/>
            </a:br>
            <a:r>
              <a:rPr lang="en-US" sz="1600" dirty="0"/>
              <a:t>  print(</a:t>
            </a:r>
            <a:r>
              <a:rPr lang="en-US" sz="1600" dirty="0">
                <a:solidFill>
                  <a:srgbClr val="4070A0"/>
                </a:solidFill>
              </a:rPr>
              <a:t>"Hello Joe, what's up?"</a:t>
            </a:r>
            <a:r>
              <a:rPr lang="en-US" sz="1600" dirty="0"/>
              <a:t>)</a:t>
            </a:r>
          </a:p>
          <a:p>
            <a:pPr algn="l"/>
            <a:endParaRPr sz="2000" dirty="0">
              <a:latin typeface="Calibri"/>
            </a:endParaRPr>
          </a:p>
        </p:txBody>
      </p:sp>
    </p:spTree>
    <p:extLst>
      <p:ext uri="{BB962C8B-B14F-4D97-AF65-F5344CB8AC3E}">
        <p14:creationId xmlns:p14="http://schemas.microsoft.com/office/powerpoint/2010/main" val="4221250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Controle de fluxo: loops for</a:t>
            </a:r>
          </a:p>
        </p:txBody>
      </p:sp>
      <p:sp>
        <p:nvSpPr>
          <p:cNvPr id="5" name="Espaço Reservado para Conteúdo 4"/>
          <p:cNvSpPr>
            <a:spLocks noGrp="1"/>
          </p:cNvSpPr>
          <p:nvPr>
            <p:ph idx="1"/>
          </p:nvPr>
        </p:nvSpPr>
        <p:spPr/>
        <p:txBody>
          <a:bodyPr/>
          <a:lstStyle/>
          <a:p>
            <a:pPr algn="l"/>
            <a:r>
              <a:rPr lang="en-US" dirty="0"/>
              <a:t>range </a:t>
            </a:r>
            <a:r>
              <a:rPr lang="en-US" dirty="0" err="1"/>
              <a:t>lista</a:t>
            </a:r>
            <a:r>
              <a:rPr lang="en-US" dirty="0"/>
              <a:t> </a:t>
            </a:r>
            <a:r>
              <a:rPr lang="en-US" dirty="0" err="1"/>
              <a:t>os</a:t>
            </a:r>
            <a:r>
              <a:rPr lang="en-US" dirty="0"/>
              <a:t> </a:t>
            </a:r>
            <a:r>
              <a:rPr lang="en-US" dirty="0" err="1"/>
              <a:t>números</a:t>
            </a:r>
            <a:r>
              <a:rPr lang="en-US" dirty="0"/>
              <a:t> de 1 a 4</a:t>
            </a:r>
          </a:p>
          <a:p>
            <a:pPr lvl="1" algn="l"/>
            <a:r>
              <a:rPr lang="en-US" dirty="0"/>
              <a:t>print("My name is")</a:t>
            </a:r>
          </a:p>
          <a:p>
            <a:pPr lvl="1" algn="l"/>
            <a:r>
              <a:rPr lang="en-US" dirty="0"/>
              <a:t>## My name is</a:t>
            </a:r>
          </a:p>
          <a:p>
            <a:pPr lvl="1" algn="l"/>
            <a:r>
              <a:rPr lang="en-US" dirty="0"/>
              <a:t>for </a:t>
            </a:r>
            <a:r>
              <a:rPr lang="en-US" dirty="0" err="1"/>
              <a:t>i</a:t>
            </a:r>
            <a:r>
              <a:rPr lang="en-US" dirty="0"/>
              <a:t> in range(5):</a:t>
            </a:r>
            <a:br>
              <a:rPr lang="en-US" dirty="0"/>
            </a:br>
            <a:r>
              <a:rPr lang="en-US" dirty="0"/>
              <a:t>  print("Jimmy Five Times (" + </a:t>
            </a:r>
            <a:r>
              <a:rPr lang="en-US" dirty="0" err="1"/>
              <a:t>str</a:t>
            </a:r>
            <a:r>
              <a:rPr lang="en-US" dirty="0"/>
              <a:t>(</a:t>
            </a:r>
            <a:r>
              <a:rPr lang="en-US" dirty="0" err="1"/>
              <a:t>i</a:t>
            </a:r>
            <a:r>
              <a:rPr lang="en-US" dirty="0"/>
              <a:t>) + ")")</a:t>
            </a:r>
          </a:p>
          <a:p>
            <a:pPr lvl="1" algn="l"/>
            <a:r>
              <a:rPr lang="en-US" dirty="0"/>
              <a:t>## Jimmy Five Times (0</a:t>
            </a:r>
            <a:r>
              <a:rPr lang="en-US" dirty="0" smtClean="0"/>
              <a:t>)</a:t>
            </a:r>
          </a:p>
          <a:p>
            <a:pPr lvl="1" algn="l"/>
            <a:r>
              <a:rPr lang="en-US" dirty="0" smtClean="0"/>
              <a:t>## </a:t>
            </a:r>
            <a:r>
              <a:rPr lang="en-US" dirty="0"/>
              <a:t>Jimmy Five Times (1</a:t>
            </a:r>
            <a:r>
              <a:rPr lang="en-US" dirty="0" smtClean="0"/>
              <a:t>)</a:t>
            </a:r>
          </a:p>
          <a:p>
            <a:pPr lvl="1" algn="l"/>
            <a:r>
              <a:rPr lang="en-US" dirty="0" smtClean="0"/>
              <a:t>## </a:t>
            </a:r>
            <a:r>
              <a:rPr lang="en-US" dirty="0"/>
              <a:t>Jimmy Five Times (2</a:t>
            </a:r>
            <a:r>
              <a:rPr lang="en-US" dirty="0" smtClean="0"/>
              <a:t>)</a:t>
            </a:r>
          </a:p>
          <a:p>
            <a:pPr lvl="1" algn="l"/>
            <a:r>
              <a:rPr lang="en-US" dirty="0" smtClean="0"/>
              <a:t>## </a:t>
            </a:r>
            <a:r>
              <a:rPr lang="en-US" dirty="0"/>
              <a:t>Jimmy Five Times (3</a:t>
            </a:r>
            <a:r>
              <a:rPr lang="en-US" dirty="0" smtClean="0"/>
              <a:t>)</a:t>
            </a:r>
          </a:p>
          <a:p>
            <a:pPr lvl="1" algn="l"/>
            <a:r>
              <a:rPr lang="en-US" dirty="0" smtClean="0"/>
              <a:t>## </a:t>
            </a:r>
            <a:r>
              <a:rPr lang="en-US" dirty="0"/>
              <a:t>Jimmy Five Times (4)</a:t>
            </a:r>
          </a:p>
          <a:p>
            <a:pPr algn="l"/>
            <a:endParaRPr lang="pt-BR" dirty="0"/>
          </a:p>
        </p:txBody>
      </p:sp>
    </p:spTree>
    <p:extLst>
      <p:ext uri="{BB962C8B-B14F-4D97-AF65-F5344CB8AC3E}">
        <p14:creationId xmlns:p14="http://schemas.microsoft.com/office/powerpoint/2010/main" val="3596027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Funções definidas pelo usuário</a:t>
            </a:r>
          </a:p>
        </p:txBody>
      </p:sp>
      <p:sp>
        <p:nvSpPr>
          <p:cNvPr id="3" name="Content Placeholder 2"/>
          <p:cNvSpPr>
            <a:spLocks noGrp="1"/>
          </p:cNvSpPr>
          <p:nvPr>
            <p:ph idx="1"/>
          </p:nvPr>
        </p:nvSpPr>
        <p:spPr/>
        <p:txBody>
          <a:bodyPr/>
          <a:lstStyle/>
          <a:p>
            <a:r>
              <a:rPr dirty="0" err="1"/>
              <a:t>Retorna</a:t>
            </a:r>
            <a:r>
              <a:rPr dirty="0"/>
              <a:t> um </a:t>
            </a:r>
            <a:r>
              <a:rPr dirty="0" smtClean="0"/>
              <a:t>print</a:t>
            </a:r>
            <a:endParaRPr lang="pt-BR" dirty="0" smtClean="0"/>
          </a:p>
          <a:p>
            <a:pPr lvl="1" algn="l"/>
            <a:r>
              <a:rPr sz="1600" b="1" dirty="0" err="1">
                <a:solidFill>
                  <a:srgbClr val="007020"/>
                </a:solidFill>
              </a:rPr>
              <a:t>def</a:t>
            </a:r>
            <a:r>
              <a:rPr sz="1600" dirty="0"/>
              <a:t> hello(name):</a:t>
            </a:r>
            <a:r>
              <a:rPr dirty="0" smtClean="0"/>
              <a:t/>
            </a:r>
            <a:br>
              <a:rPr dirty="0" smtClean="0"/>
            </a:br>
            <a:r>
              <a:rPr sz="1600" dirty="0"/>
              <a:t>  print(</a:t>
            </a:r>
            <a:r>
              <a:rPr sz="1600" dirty="0">
                <a:solidFill>
                  <a:srgbClr val="4070A0"/>
                </a:solidFill>
              </a:rPr>
              <a:t>"Hello"</a:t>
            </a:r>
            <a:r>
              <a:rPr sz="1600" dirty="0"/>
              <a:t> </a:t>
            </a:r>
            <a:r>
              <a:rPr sz="1600" dirty="0">
                <a:solidFill>
                  <a:srgbClr val="666666"/>
                </a:solidFill>
              </a:rPr>
              <a:t>+</a:t>
            </a:r>
            <a:r>
              <a:rPr sz="1600" dirty="0"/>
              <a:t> name)</a:t>
            </a:r>
            <a:r>
              <a:rPr dirty="0" smtClean="0"/>
              <a:t/>
            </a:r>
            <a:br>
              <a:rPr dirty="0" smtClean="0"/>
            </a:br>
            <a:r>
              <a:rPr sz="1600" dirty="0"/>
              <a:t>  </a:t>
            </a:r>
            <a:r>
              <a:rPr dirty="0" smtClean="0"/>
              <a:t/>
            </a:r>
            <a:br>
              <a:rPr dirty="0" smtClean="0"/>
            </a:br>
            <a:r>
              <a:rPr sz="1600" dirty="0"/>
              <a:t>hello(</a:t>
            </a:r>
            <a:r>
              <a:rPr sz="1600" dirty="0">
                <a:solidFill>
                  <a:srgbClr val="4070A0"/>
                </a:solidFill>
              </a:rPr>
              <a:t>"Alice"</a:t>
            </a:r>
            <a:r>
              <a:rPr sz="1600" dirty="0"/>
              <a:t>)</a:t>
            </a:r>
            <a:endParaRPr lang="pt-BR" sz="1600" dirty="0"/>
          </a:p>
          <a:p>
            <a:pPr lvl="1" algn="l"/>
            <a:r>
              <a:rPr sz="1800" dirty="0"/>
              <a:t>## </a:t>
            </a:r>
            <a:r>
              <a:rPr sz="1800" dirty="0" err="1"/>
              <a:t>HelloAlice</a:t>
            </a:r>
            <a:endParaRPr lang="pt-BR" sz="1800" dirty="0"/>
          </a:p>
          <a:p>
            <a:pPr lvl="1" algn="l"/>
            <a:r>
              <a:rPr sz="1800" dirty="0"/>
              <a:t>hello(</a:t>
            </a:r>
            <a:r>
              <a:rPr sz="1800" dirty="0">
                <a:solidFill>
                  <a:srgbClr val="4070A0"/>
                </a:solidFill>
              </a:rPr>
              <a:t>"Bob"</a:t>
            </a:r>
            <a:r>
              <a:rPr sz="1800" dirty="0"/>
              <a:t>)</a:t>
            </a:r>
            <a:endParaRPr lang="pt-BR" sz="1800" dirty="0"/>
          </a:p>
          <a:p>
            <a:pPr lvl="1" algn="l"/>
            <a:r>
              <a:rPr sz="1800" dirty="0"/>
              <a:t>## </a:t>
            </a:r>
            <a:r>
              <a:rPr sz="1800" dirty="0" err="1"/>
              <a:t>HelloBob</a:t>
            </a:r>
            <a:endParaRPr sz="1800" dirty="0"/>
          </a:p>
        </p:txBody>
      </p:sp>
    </p:spTree>
    <p:extLst>
      <p:ext uri="{BB962C8B-B14F-4D97-AF65-F5344CB8AC3E}">
        <p14:creationId xmlns:p14="http://schemas.microsoft.com/office/powerpoint/2010/main" val="91346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Funções definidas pelo usuário</a:t>
            </a:r>
          </a:p>
        </p:txBody>
      </p:sp>
      <p:sp>
        <p:nvSpPr>
          <p:cNvPr id="5" name="Espaço Reservado para Conteúdo 4"/>
          <p:cNvSpPr>
            <a:spLocks noGrp="1"/>
          </p:cNvSpPr>
          <p:nvPr>
            <p:ph idx="1"/>
          </p:nvPr>
        </p:nvSpPr>
        <p:spPr/>
        <p:txBody>
          <a:bodyPr>
            <a:normAutofit lnSpcReduction="10000"/>
          </a:bodyPr>
          <a:lstStyle/>
          <a:p>
            <a:pPr algn="l"/>
            <a:r>
              <a:rPr lang="pt-BR" dirty="0"/>
              <a:t>Retorna um valor específico</a:t>
            </a:r>
          </a:p>
          <a:p>
            <a:pPr lvl="1" algn="l"/>
            <a:r>
              <a:rPr lang="pt-BR" dirty="0" err="1"/>
              <a:t>import</a:t>
            </a:r>
            <a:r>
              <a:rPr lang="pt-BR" dirty="0"/>
              <a:t> </a:t>
            </a:r>
            <a:r>
              <a:rPr lang="pt-BR" dirty="0" err="1"/>
              <a:t>random</a:t>
            </a:r>
            <a:r>
              <a:rPr lang="pt-BR" dirty="0"/>
              <a:t/>
            </a:r>
            <a:br>
              <a:rPr lang="pt-BR" dirty="0"/>
            </a:br>
            <a:r>
              <a:rPr lang="pt-BR" dirty="0" err="1"/>
              <a:t>def</a:t>
            </a:r>
            <a:r>
              <a:rPr lang="pt-BR" dirty="0"/>
              <a:t> </a:t>
            </a:r>
            <a:r>
              <a:rPr lang="pt-BR" dirty="0" err="1"/>
              <a:t>getAnswer</a:t>
            </a:r>
            <a:r>
              <a:rPr lang="pt-BR" dirty="0"/>
              <a:t>(</a:t>
            </a:r>
            <a:r>
              <a:rPr lang="pt-BR" dirty="0" err="1"/>
              <a:t>answerNumber</a:t>
            </a:r>
            <a:r>
              <a:rPr lang="pt-BR" dirty="0"/>
              <a:t>):</a:t>
            </a:r>
            <a:br>
              <a:rPr lang="pt-BR" dirty="0"/>
            </a:br>
            <a:r>
              <a:rPr lang="pt-BR" dirty="0"/>
              <a:t>  </a:t>
            </a:r>
            <a:r>
              <a:rPr lang="pt-BR" dirty="0" err="1"/>
              <a:t>if</a:t>
            </a:r>
            <a:r>
              <a:rPr lang="pt-BR" dirty="0"/>
              <a:t> </a:t>
            </a:r>
            <a:r>
              <a:rPr lang="pt-BR" dirty="0" err="1"/>
              <a:t>answerNumber</a:t>
            </a:r>
            <a:r>
              <a:rPr lang="pt-BR" dirty="0"/>
              <a:t> == 1:</a:t>
            </a:r>
            <a:br>
              <a:rPr lang="pt-BR" dirty="0"/>
            </a:br>
            <a:r>
              <a:rPr lang="pt-BR" dirty="0"/>
              <a:t>    </a:t>
            </a:r>
            <a:r>
              <a:rPr lang="pt-BR" dirty="0" err="1"/>
              <a:t>return</a:t>
            </a:r>
            <a:r>
              <a:rPr lang="pt-BR" dirty="0"/>
              <a:t> 'It </a:t>
            </a:r>
            <a:r>
              <a:rPr lang="pt-BR" dirty="0" err="1"/>
              <a:t>is</a:t>
            </a:r>
            <a:r>
              <a:rPr lang="pt-BR" dirty="0"/>
              <a:t> </a:t>
            </a:r>
            <a:r>
              <a:rPr lang="pt-BR" dirty="0" err="1"/>
              <a:t>certain</a:t>
            </a:r>
            <a:r>
              <a:rPr lang="pt-BR" dirty="0"/>
              <a:t>'</a:t>
            </a:r>
            <a:br>
              <a:rPr lang="pt-BR" dirty="0"/>
            </a:br>
            <a:r>
              <a:rPr lang="pt-BR" dirty="0"/>
              <a:t>  </a:t>
            </a:r>
            <a:r>
              <a:rPr lang="pt-BR" dirty="0" err="1"/>
              <a:t>elif</a:t>
            </a:r>
            <a:r>
              <a:rPr lang="pt-BR" dirty="0"/>
              <a:t> </a:t>
            </a:r>
            <a:r>
              <a:rPr lang="pt-BR" dirty="0" err="1"/>
              <a:t>answerNumber</a:t>
            </a:r>
            <a:r>
              <a:rPr lang="pt-BR" dirty="0"/>
              <a:t> == 2:</a:t>
            </a:r>
            <a:br>
              <a:rPr lang="pt-BR" dirty="0"/>
            </a:br>
            <a:r>
              <a:rPr lang="pt-BR" dirty="0"/>
              <a:t>    </a:t>
            </a:r>
            <a:r>
              <a:rPr lang="pt-BR" dirty="0" err="1"/>
              <a:t>return</a:t>
            </a:r>
            <a:r>
              <a:rPr lang="pt-BR" dirty="0"/>
              <a:t> 'It </a:t>
            </a:r>
            <a:r>
              <a:rPr lang="pt-BR" dirty="0" err="1"/>
              <a:t>is</a:t>
            </a:r>
            <a:r>
              <a:rPr lang="pt-BR" dirty="0"/>
              <a:t> </a:t>
            </a:r>
            <a:r>
              <a:rPr lang="pt-BR" dirty="0" err="1"/>
              <a:t>decidedly</a:t>
            </a:r>
            <a:r>
              <a:rPr lang="pt-BR" dirty="0"/>
              <a:t> </a:t>
            </a:r>
            <a:r>
              <a:rPr lang="pt-BR" dirty="0" err="1"/>
              <a:t>so</a:t>
            </a:r>
            <a:r>
              <a:rPr lang="pt-BR" dirty="0"/>
              <a:t>'</a:t>
            </a:r>
            <a:br>
              <a:rPr lang="pt-BR" dirty="0"/>
            </a:br>
            <a:r>
              <a:rPr lang="pt-BR" dirty="0"/>
              <a:t>  </a:t>
            </a:r>
            <a:r>
              <a:rPr lang="pt-BR" dirty="0" err="1"/>
              <a:t>elif</a:t>
            </a:r>
            <a:r>
              <a:rPr lang="pt-BR" dirty="0"/>
              <a:t> </a:t>
            </a:r>
            <a:r>
              <a:rPr lang="pt-BR" dirty="0" err="1"/>
              <a:t>answerNumber</a:t>
            </a:r>
            <a:r>
              <a:rPr lang="pt-BR" dirty="0"/>
              <a:t> == 3:</a:t>
            </a:r>
            <a:br>
              <a:rPr lang="pt-BR" dirty="0"/>
            </a:br>
            <a:r>
              <a:rPr lang="pt-BR" dirty="0"/>
              <a:t>    </a:t>
            </a:r>
            <a:r>
              <a:rPr lang="pt-BR" dirty="0" err="1"/>
              <a:t>return</a:t>
            </a:r>
            <a:r>
              <a:rPr lang="pt-BR" dirty="0"/>
              <a:t> 'Yes'</a:t>
            </a:r>
            <a:br>
              <a:rPr lang="pt-BR" dirty="0"/>
            </a:br>
            <a:r>
              <a:rPr lang="pt-BR" dirty="0"/>
              <a:t>  </a:t>
            </a:r>
            <a:r>
              <a:rPr lang="pt-BR" dirty="0" err="1"/>
              <a:t>else</a:t>
            </a:r>
            <a:r>
              <a:rPr lang="pt-BR" dirty="0"/>
              <a:t>:</a:t>
            </a:r>
            <a:br>
              <a:rPr lang="pt-BR" dirty="0"/>
            </a:br>
            <a:r>
              <a:rPr lang="pt-BR" dirty="0"/>
              <a:t>    </a:t>
            </a:r>
            <a:r>
              <a:rPr lang="pt-BR" dirty="0" err="1"/>
              <a:t>return</a:t>
            </a:r>
            <a:r>
              <a:rPr lang="pt-BR" dirty="0"/>
              <a:t> '</a:t>
            </a:r>
            <a:r>
              <a:rPr lang="pt-BR" dirty="0" err="1"/>
              <a:t>None</a:t>
            </a:r>
            <a:r>
              <a:rPr lang="pt-BR" dirty="0"/>
              <a:t> </a:t>
            </a:r>
            <a:r>
              <a:rPr lang="pt-BR" dirty="0" err="1"/>
              <a:t>of</a:t>
            </a:r>
            <a:r>
              <a:rPr lang="pt-BR" dirty="0"/>
              <a:t> </a:t>
            </a:r>
            <a:r>
              <a:rPr lang="pt-BR" dirty="0" err="1"/>
              <a:t>the</a:t>
            </a:r>
            <a:r>
              <a:rPr lang="pt-BR" dirty="0"/>
              <a:t> </a:t>
            </a:r>
            <a:r>
              <a:rPr lang="pt-BR" dirty="0" err="1"/>
              <a:t>others</a:t>
            </a:r>
            <a:r>
              <a:rPr lang="pt-BR" dirty="0"/>
              <a:t>'</a:t>
            </a:r>
            <a:br>
              <a:rPr lang="pt-BR" dirty="0"/>
            </a:br>
            <a:r>
              <a:rPr lang="pt-BR" dirty="0"/>
              <a:t>    </a:t>
            </a:r>
            <a:br>
              <a:rPr lang="pt-BR" dirty="0"/>
            </a:br>
            <a:r>
              <a:rPr lang="pt-BR" dirty="0"/>
              <a:t>r = </a:t>
            </a:r>
            <a:r>
              <a:rPr lang="pt-BR" dirty="0" err="1"/>
              <a:t>random.randint</a:t>
            </a:r>
            <a:r>
              <a:rPr lang="pt-BR" dirty="0"/>
              <a:t>(1,4)</a:t>
            </a:r>
            <a:br>
              <a:rPr lang="pt-BR" dirty="0"/>
            </a:br>
            <a:r>
              <a:rPr lang="pt-BR" dirty="0"/>
              <a:t>fortune = </a:t>
            </a:r>
            <a:r>
              <a:rPr lang="pt-BR" dirty="0" err="1"/>
              <a:t>getAnswer</a:t>
            </a:r>
            <a:r>
              <a:rPr lang="pt-BR" dirty="0"/>
              <a:t>(r)</a:t>
            </a:r>
            <a:br>
              <a:rPr lang="pt-BR" dirty="0"/>
            </a:br>
            <a:r>
              <a:rPr lang="pt-BR" dirty="0" err="1"/>
              <a:t>print</a:t>
            </a:r>
            <a:r>
              <a:rPr lang="pt-BR" dirty="0"/>
              <a:t>(fortune)</a:t>
            </a:r>
          </a:p>
          <a:p>
            <a:pPr lvl="1" algn="l"/>
            <a:r>
              <a:rPr lang="pt-BR" dirty="0"/>
              <a:t>## Yes</a:t>
            </a:r>
          </a:p>
          <a:p>
            <a:pPr algn="l"/>
            <a:endParaRPr lang="pt-BR" dirty="0"/>
          </a:p>
        </p:txBody>
      </p:sp>
    </p:spTree>
    <p:extLst>
      <p:ext uri="{BB962C8B-B14F-4D97-AF65-F5344CB8AC3E}">
        <p14:creationId xmlns:p14="http://schemas.microsoft.com/office/powerpoint/2010/main" val="46889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Valor de retorno nulo</a:t>
            </a:r>
          </a:p>
        </p:txBody>
      </p:sp>
      <p:sp>
        <p:nvSpPr>
          <p:cNvPr id="3" name="Content Placeholder 2"/>
          <p:cNvSpPr>
            <a:spLocks noGrp="1"/>
          </p:cNvSpPr>
          <p:nvPr>
            <p:ph idx="1"/>
          </p:nvPr>
        </p:nvSpPr>
        <p:spPr/>
        <p:txBody>
          <a:bodyPr/>
          <a:lstStyle/>
          <a:p>
            <a:r>
              <a:rPr dirty="0"/>
              <a:t>None: Valor de </a:t>
            </a:r>
            <a:r>
              <a:rPr dirty="0" err="1"/>
              <a:t>retorno</a:t>
            </a:r>
            <a:r>
              <a:rPr dirty="0"/>
              <a:t> de </a:t>
            </a:r>
            <a:r>
              <a:rPr dirty="0" err="1"/>
              <a:t>uma</a:t>
            </a:r>
            <a:r>
              <a:rPr dirty="0"/>
              <a:t> </a:t>
            </a:r>
            <a:r>
              <a:rPr dirty="0" err="1"/>
              <a:t>função</a:t>
            </a:r>
            <a:r>
              <a:rPr dirty="0"/>
              <a:t> que </a:t>
            </a:r>
            <a:r>
              <a:rPr dirty="0" err="1"/>
              <a:t>não</a:t>
            </a:r>
            <a:r>
              <a:rPr dirty="0"/>
              <a:t> </a:t>
            </a:r>
            <a:r>
              <a:rPr dirty="0" err="1"/>
              <a:t>retorna</a:t>
            </a:r>
            <a:r>
              <a:rPr dirty="0"/>
              <a:t> </a:t>
            </a:r>
            <a:r>
              <a:rPr dirty="0" smtClean="0"/>
              <a:t>valor</a:t>
            </a:r>
            <a:endParaRPr lang="pt-BR" dirty="0" smtClean="0"/>
          </a:p>
          <a:p>
            <a:pPr lvl="1"/>
            <a:r>
              <a:rPr sz="1600" dirty="0">
                <a:latin typeface="Courier New" panose="02070309020205020404" pitchFamily="49" charset="0"/>
                <a:cs typeface="Courier New" panose="02070309020205020404" pitchFamily="49" charset="0"/>
              </a:rPr>
              <a:t>spam </a:t>
            </a:r>
            <a:r>
              <a:rPr sz="1600" dirty="0">
                <a:solidFill>
                  <a:srgbClr val="666666"/>
                </a:solidFill>
                <a:latin typeface="Courier New" panose="02070309020205020404" pitchFamily="49" charset="0"/>
                <a:cs typeface="Courier New" panose="02070309020205020404" pitchFamily="49" charset="0"/>
              </a:rPr>
              <a:t>=</a:t>
            </a:r>
            <a:r>
              <a:rPr sz="1600" dirty="0">
                <a:latin typeface="Courier New" panose="02070309020205020404" pitchFamily="49" charset="0"/>
                <a:cs typeface="Courier New" panose="02070309020205020404" pitchFamily="49" charset="0"/>
              </a:rPr>
              <a:t> print(</a:t>
            </a:r>
            <a:r>
              <a:rPr sz="1600" dirty="0">
                <a:solidFill>
                  <a:srgbClr val="4070A0"/>
                </a:solidFill>
                <a:latin typeface="Courier New" panose="02070309020205020404" pitchFamily="49" charset="0"/>
                <a:cs typeface="Courier New" panose="02070309020205020404" pitchFamily="49" charset="0"/>
              </a:rPr>
              <a:t>"Hello"</a:t>
            </a:r>
            <a:r>
              <a:rPr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lvl="1"/>
            <a:r>
              <a:rPr sz="1800" dirty="0">
                <a:latin typeface="Courier New" panose="02070309020205020404" pitchFamily="49" charset="0"/>
                <a:cs typeface="Courier New" panose="02070309020205020404" pitchFamily="49" charset="0"/>
              </a:rPr>
              <a:t>## Hello</a:t>
            </a:r>
            <a:endParaRPr lang="pt-BR" sz="1800" dirty="0">
              <a:latin typeface="Courier New" panose="02070309020205020404" pitchFamily="49" charset="0"/>
              <a:cs typeface="Courier New" panose="02070309020205020404" pitchFamily="49" charset="0"/>
            </a:endParaRPr>
          </a:p>
          <a:p>
            <a:pPr lvl="1"/>
            <a:r>
              <a:rPr sz="1800" dirty="0">
                <a:solidFill>
                  <a:srgbClr val="19177C"/>
                </a:solidFill>
                <a:latin typeface="Courier New" panose="02070309020205020404" pitchFamily="49" charset="0"/>
                <a:cs typeface="Courier New" panose="02070309020205020404" pitchFamily="49" charset="0"/>
              </a:rPr>
              <a:t>None</a:t>
            </a:r>
            <a:r>
              <a:rPr sz="1800" dirty="0">
                <a:latin typeface="Courier New" panose="02070309020205020404" pitchFamily="49" charset="0"/>
                <a:cs typeface="Courier New" panose="02070309020205020404" pitchFamily="49" charset="0"/>
              </a:rPr>
              <a:t> </a:t>
            </a:r>
            <a:r>
              <a:rPr sz="1800" dirty="0">
                <a:solidFill>
                  <a:srgbClr val="666666"/>
                </a:solidFill>
                <a:latin typeface="Courier New" panose="02070309020205020404" pitchFamily="49" charset="0"/>
                <a:cs typeface="Courier New" panose="02070309020205020404" pitchFamily="49" charset="0"/>
              </a:rPr>
              <a:t>==</a:t>
            </a:r>
            <a:r>
              <a:rPr sz="1800" dirty="0">
                <a:latin typeface="Courier New" panose="02070309020205020404" pitchFamily="49" charset="0"/>
                <a:cs typeface="Courier New" panose="02070309020205020404" pitchFamily="49" charset="0"/>
              </a:rPr>
              <a:t> spam</a:t>
            </a:r>
          </a:p>
        </p:txBody>
      </p:sp>
    </p:spTree>
    <p:extLst>
      <p:ext uri="{BB962C8B-B14F-4D97-AF65-F5344CB8AC3E}">
        <p14:creationId xmlns:p14="http://schemas.microsoft.com/office/powerpoint/2010/main" val="3399387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Escopo</a:t>
            </a:r>
          </a:p>
        </p:txBody>
      </p:sp>
      <p:sp>
        <p:nvSpPr>
          <p:cNvPr id="3" name="Content Placeholder 2"/>
          <p:cNvSpPr>
            <a:spLocks noGrp="1"/>
          </p:cNvSpPr>
          <p:nvPr>
            <p:ph idx="1"/>
          </p:nvPr>
        </p:nvSpPr>
        <p:spPr/>
        <p:txBody>
          <a:bodyPr/>
          <a:lstStyle/>
          <a:p>
            <a:r>
              <a:rPr dirty="0" err="1"/>
              <a:t>Escopo</a:t>
            </a:r>
            <a:r>
              <a:rPr dirty="0"/>
              <a:t>: local de </a:t>
            </a:r>
            <a:r>
              <a:rPr dirty="0" err="1"/>
              <a:t>definição</a:t>
            </a:r>
            <a:r>
              <a:rPr dirty="0"/>
              <a:t> de </a:t>
            </a:r>
            <a:r>
              <a:rPr dirty="0" err="1"/>
              <a:t>uma</a:t>
            </a:r>
            <a:r>
              <a:rPr dirty="0"/>
              <a:t> </a:t>
            </a:r>
            <a:r>
              <a:rPr dirty="0" err="1"/>
              <a:t>variável</a:t>
            </a:r>
            <a:r>
              <a:rPr dirty="0"/>
              <a:t>. O </a:t>
            </a:r>
            <a:r>
              <a:rPr dirty="0" err="1"/>
              <a:t>escopo</a:t>
            </a:r>
            <a:r>
              <a:rPr dirty="0"/>
              <a:t> </a:t>
            </a:r>
            <a:r>
              <a:rPr dirty="0" err="1"/>
              <a:t>mais</a:t>
            </a:r>
            <a:r>
              <a:rPr dirty="0"/>
              <a:t> </a:t>
            </a:r>
            <a:r>
              <a:rPr dirty="0" err="1"/>
              <a:t>amplo</a:t>
            </a:r>
            <a:r>
              <a:rPr dirty="0"/>
              <a:t> é o </a:t>
            </a:r>
            <a:r>
              <a:rPr i="1" dirty="0" smtClean="0"/>
              <a:t>global</a:t>
            </a:r>
            <a:endParaRPr lang="pt-BR" i="1" dirty="0" smtClean="0"/>
          </a:p>
          <a:p>
            <a:pPr lvl="1" algn="l"/>
            <a:r>
              <a:rPr sz="1600" b="1" dirty="0" err="1">
                <a:solidFill>
                  <a:srgbClr val="007020"/>
                </a:solidFill>
                <a:latin typeface="Courier New" panose="02070309020205020404" pitchFamily="49" charset="0"/>
                <a:cs typeface="Courier New" panose="02070309020205020404" pitchFamily="49" charset="0"/>
              </a:rPr>
              <a:t>def</a:t>
            </a:r>
            <a:r>
              <a:rPr sz="1600" dirty="0">
                <a:latin typeface="Courier New" panose="02070309020205020404" pitchFamily="49" charset="0"/>
                <a:cs typeface="Courier New" panose="02070309020205020404" pitchFamily="49" charset="0"/>
              </a:rPr>
              <a:t> spam():</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  </a:t>
            </a:r>
            <a:r>
              <a:rPr sz="1600" b="1" dirty="0">
                <a:solidFill>
                  <a:srgbClr val="007020"/>
                </a:solidFill>
                <a:latin typeface="Courier New" panose="02070309020205020404" pitchFamily="49" charset="0"/>
                <a:cs typeface="Courier New" panose="02070309020205020404" pitchFamily="49" charset="0"/>
              </a:rPr>
              <a:t>global</a:t>
            </a:r>
            <a:r>
              <a:rPr sz="1600" dirty="0">
                <a:latin typeface="Courier New" panose="02070309020205020404" pitchFamily="49" charset="0"/>
                <a:cs typeface="Courier New" panose="02070309020205020404" pitchFamily="49" charset="0"/>
              </a:rPr>
              <a:t> eggs</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  </a:t>
            </a:r>
            <a:r>
              <a:rPr sz="1600" dirty="0" err="1">
                <a:latin typeface="Courier New" panose="02070309020205020404" pitchFamily="49" charset="0"/>
                <a:cs typeface="Courier New" panose="02070309020205020404" pitchFamily="49" charset="0"/>
              </a:rPr>
              <a:t>eggs</a:t>
            </a:r>
            <a:r>
              <a:rPr sz="1600" dirty="0">
                <a:latin typeface="Courier New" panose="02070309020205020404" pitchFamily="49" charset="0"/>
                <a:cs typeface="Courier New" panose="02070309020205020404" pitchFamily="49" charset="0"/>
              </a:rPr>
              <a:t> </a:t>
            </a:r>
            <a:r>
              <a:rPr sz="1600" dirty="0">
                <a:solidFill>
                  <a:srgbClr val="666666"/>
                </a:solidFill>
                <a:latin typeface="Courier New" panose="02070309020205020404" pitchFamily="49" charset="0"/>
                <a:cs typeface="Courier New" panose="02070309020205020404" pitchFamily="49" charset="0"/>
              </a:rPr>
              <a:t>=</a:t>
            </a:r>
            <a:r>
              <a:rPr sz="1600" dirty="0">
                <a:latin typeface="Courier New" panose="02070309020205020404" pitchFamily="49" charset="0"/>
                <a:cs typeface="Courier New" panose="02070309020205020404" pitchFamily="49" charset="0"/>
              </a:rPr>
              <a:t> </a:t>
            </a:r>
            <a:r>
              <a:rPr sz="1600" dirty="0">
                <a:solidFill>
                  <a:srgbClr val="4070A0"/>
                </a:solidFill>
                <a:latin typeface="Courier New" panose="02070309020205020404" pitchFamily="49" charset="0"/>
                <a:cs typeface="Courier New" panose="02070309020205020404" pitchFamily="49" charset="0"/>
              </a:rPr>
              <a:t>'spam'</a:t>
            </a:r>
            <a:r>
              <a:rPr sz="1600" dirty="0">
                <a:latin typeface="Courier New" panose="02070309020205020404" pitchFamily="49" charset="0"/>
                <a:cs typeface="Courier New" panose="02070309020205020404" pitchFamily="49" charset="0"/>
              </a:rPr>
              <a:t> </a:t>
            </a:r>
            <a:r>
              <a:rPr sz="1600" i="1" dirty="0">
                <a:solidFill>
                  <a:srgbClr val="60A0B0"/>
                </a:solidFill>
                <a:latin typeface="Courier New" panose="02070309020205020404" pitchFamily="49" charset="0"/>
                <a:cs typeface="Courier New" panose="02070309020205020404" pitchFamily="49" charset="0"/>
              </a:rPr>
              <a:t># this is the global</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b="1" dirty="0" err="1">
                <a:solidFill>
                  <a:srgbClr val="007020"/>
                </a:solidFill>
                <a:latin typeface="Courier New" panose="02070309020205020404" pitchFamily="49" charset="0"/>
                <a:cs typeface="Courier New" panose="02070309020205020404" pitchFamily="49" charset="0"/>
              </a:rPr>
              <a:t>def</a:t>
            </a:r>
            <a:r>
              <a:rPr sz="1600" dirty="0">
                <a:latin typeface="Courier New" panose="02070309020205020404" pitchFamily="49" charset="0"/>
                <a:cs typeface="Courier New" panose="02070309020205020404" pitchFamily="49" charset="0"/>
              </a:rPr>
              <a:t> bacon():</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  eggs </a:t>
            </a:r>
            <a:r>
              <a:rPr sz="1600" dirty="0">
                <a:solidFill>
                  <a:srgbClr val="666666"/>
                </a:solidFill>
                <a:latin typeface="Courier New" panose="02070309020205020404" pitchFamily="49" charset="0"/>
                <a:cs typeface="Courier New" panose="02070309020205020404" pitchFamily="49" charset="0"/>
              </a:rPr>
              <a:t>=</a:t>
            </a:r>
            <a:r>
              <a:rPr sz="1600" dirty="0">
                <a:latin typeface="Courier New" panose="02070309020205020404" pitchFamily="49" charset="0"/>
                <a:cs typeface="Courier New" panose="02070309020205020404" pitchFamily="49" charset="0"/>
              </a:rPr>
              <a:t> </a:t>
            </a:r>
            <a:r>
              <a:rPr sz="1600" dirty="0">
                <a:solidFill>
                  <a:srgbClr val="4070A0"/>
                </a:solidFill>
                <a:latin typeface="Courier New" panose="02070309020205020404" pitchFamily="49" charset="0"/>
                <a:cs typeface="Courier New" panose="02070309020205020404" pitchFamily="49" charset="0"/>
              </a:rPr>
              <a:t>'bacon'</a:t>
            </a:r>
            <a:r>
              <a:rPr sz="1600" dirty="0">
                <a:latin typeface="Courier New" panose="02070309020205020404" pitchFamily="49" charset="0"/>
                <a:cs typeface="Courier New" panose="02070309020205020404" pitchFamily="49" charset="0"/>
              </a:rPr>
              <a:t> </a:t>
            </a:r>
            <a:r>
              <a:rPr sz="1600" i="1" dirty="0">
                <a:solidFill>
                  <a:srgbClr val="60A0B0"/>
                </a:solidFill>
                <a:latin typeface="Courier New" panose="02070309020205020404" pitchFamily="49" charset="0"/>
                <a:cs typeface="Courier New" panose="02070309020205020404" pitchFamily="49" charset="0"/>
              </a:rPr>
              <a:t># this is a local</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  </a:t>
            </a:r>
            <a:r>
              <a:rPr sz="1600" b="1" dirty="0" err="1">
                <a:solidFill>
                  <a:srgbClr val="007020"/>
                </a:solidFill>
                <a:latin typeface="Courier New" panose="02070309020205020404" pitchFamily="49" charset="0"/>
                <a:cs typeface="Courier New" panose="02070309020205020404" pitchFamily="49" charset="0"/>
              </a:rPr>
              <a:t>def</a:t>
            </a:r>
            <a:r>
              <a:rPr sz="1600" dirty="0">
                <a:latin typeface="Courier New" panose="02070309020205020404" pitchFamily="49" charset="0"/>
                <a:cs typeface="Courier New" panose="02070309020205020404" pitchFamily="49" charset="0"/>
              </a:rPr>
              <a:t> ham():</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    print(eggs) </a:t>
            </a:r>
            <a:r>
              <a:rPr sz="1600" i="1" dirty="0">
                <a:solidFill>
                  <a:srgbClr val="60A0B0"/>
                </a:solidFill>
                <a:latin typeface="Courier New" panose="02070309020205020404" pitchFamily="49" charset="0"/>
                <a:cs typeface="Courier New" panose="02070309020205020404" pitchFamily="49" charset="0"/>
              </a:rPr>
              <a:t># this is the global</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eggs </a:t>
            </a:r>
            <a:r>
              <a:rPr sz="1600" dirty="0">
                <a:solidFill>
                  <a:srgbClr val="666666"/>
                </a:solidFill>
                <a:latin typeface="Courier New" panose="02070309020205020404" pitchFamily="49" charset="0"/>
                <a:cs typeface="Courier New" panose="02070309020205020404" pitchFamily="49" charset="0"/>
              </a:rPr>
              <a:t>=</a:t>
            </a:r>
            <a:r>
              <a:rPr sz="1600" dirty="0">
                <a:latin typeface="Courier New" panose="02070309020205020404" pitchFamily="49" charset="0"/>
                <a:cs typeface="Courier New" panose="02070309020205020404" pitchFamily="49" charset="0"/>
              </a:rPr>
              <a:t> </a:t>
            </a:r>
            <a:r>
              <a:rPr sz="1600" dirty="0">
                <a:solidFill>
                  <a:srgbClr val="40A070"/>
                </a:solidFill>
                <a:latin typeface="Courier New" panose="02070309020205020404" pitchFamily="49" charset="0"/>
                <a:cs typeface="Courier New" panose="02070309020205020404" pitchFamily="49" charset="0"/>
              </a:rPr>
              <a:t>42</a:t>
            </a:r>
            <a:r>
              <a:rPr sz="1600" dirty="0">
                <a:latin typeface="Courier New" panose="02070309020205020404" pitchFamily="49" charset="0"/>
                <a:cs typeface="Courier New" panose="02070309020205020404" pitchFamily="49" charset="0"/>
              </a:rPr>
              <a:t> </a:t>
            </a:r>
            <a:r>
              <a:rPr sz="1600" i="1" dirty="0">
                <a:solidFill>
                  <a:srgbClr val="60A0B0"/>
                </a:solidFill>
                <a:latin typeface="Courier New" panose="02070309020205020404" pitchFamily="49" charset="0"/>
                <a:cs typeface="Courier New" panose="02070309020205020404" pitchFamily="49" charset="0"/>
              </a:rPr>
              <a:t># this is the global</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spam()</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print(eggs)</a:t>
            </a:r>
          </a:p>
          <a:p>
            <a:pPr marL="1270000" indent="0">
              <a:buNone/>
            </a:pPr>
            <a:r>
              <a:rPr sz="1800" dirty="0">
                <a:latin typeface="Courier New" panose="02070309020205020404" pitchFamily="49" charset="0"/>
                <a:cs typeface="Courier New" panose="02070309020205020404" pitchFamily="49" charset="0"/>
              </a:rPr>
              <a:t>## spam</a:t>
            </a:r>
          </a:p>
        </p:txBody>
      </p:sp>
    </p:spTree>
    <p:extLst>
      <p:ext uri="{BB962C8B-B14F-4D97-AF65-F5344CB8AC3E}">
        <p14:creationId xmlns:p14="http://schemas.microsoft.com/office/powerpoint/2010/main" val="715859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Tratamento de erros</a:t>
            </a:r>
          </a:p>
        </p:txBody>
      </p:sp>
      <p:sp>
        <p:nvSpPr>
          <p:cNvPr id="3" name="Content Placeholder 2"/>
          <p:cNvSpPr>
            <a:spLocks noGrp="1"/>
          </p:cNvSpPr>
          <p:nvPr>
            <p:ph idx="1"/>
          </p:nvPr>
        </p:nvSpPr>
        <p:spPr/>
        <p:txBody>
          <a:bodyPr/>
          <a:lstStyle/>
          <a:p>
            <a:r>
              <a:rPr dirty="0" err="1"/>
              <a:t>Tratamento</a:t>
            </a:r>
            <a:r>
              <a:rPr dirty="0"/>
              <a:t> de </a:t>
            </a:r>
            <a:r>
              <a:rPr dirty="0" err="1"/>
              <a:t>erros</a:t>
            </a:r>
            <a:r>
              <a:rPr dirty="0"/>
              <a:t>: </a:t>
            </a:r>
            <a:r>
              <a:rPr i="1" dirty="0"/>
              <a:t>try</a:t>
            </a:r>
            <a:r>
              <a:rPr dirty="0"/>
              <a:t> e </a:t>
            </a:r>
            <a:r>
              <a:rPr i="1" dirty="0" smtClean="0"/>
              <a:t>except</a:t>
            </a:r>
            <a:endParaRPr lang="pt-BR" i="1" dirty="0" smtClean="0"/>
          </a:p>
          <a:p>
            <a:pPr lvl="1" algn="l"/>
            <a:r>
              <a:rPr sz="1600" b="1" dirty="0" err="1">
                <a:solidFill>
                  <a:srgbClr val="007020"/>
                </a:solidFill>
                <a:latin typeface="Courier New" panose="02070309020205020404" pitchFamily="49" charset="0"/>
                <a:cs typeface="Courier New" panose="02070309020205020404" pitchFamily="49" charset="0"/>
              </a:rPr>
              <a:t>def</a:t>
            </a:r>
            <a:r>
              <a:rPr sz="1600" dirty="0">
                <a:latin typeface="Courier New" panose="02070309020205020404" pitchFamily="49" charset="0"/>
                <a:cs typeface="Courier New" panose="02070309020205020404" pitchFamily="49" charset="0"/>
              </a:rPr>
              <a:t> spam(</a:t>
            </a:r>
            <a:r>
              <a:rPr sz="1600" dirty="0" err="1">
                <a:latin typeface="Courier New" panose="02070309020205020404" pitchFamily="49" charset="0"/>
                <a:cs typeface="Courier New" panose="02070309020205020404" pitchFamily="49" charset="0"/>
              </a:rPr>
              <a:t>divideBy</a:t>
            </a:r>
            <a:r>
              <a:rPr sz="1600"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  </a:t>
            </a:r>
            <a:r>
              <a:rPr sz="1600" b="1" dirty="0">
                <a:solidFill>
                  <a:srgbClr val="007020"/>
                </a:solidFill>
                <a:latin typeface="Courier New" panose="02070309020205020404" pitchFamily="49" charset="0"/>
                <a:cs typeface="Courier New" panose="02070309020205020404" pitchFamily="49" charset="0"/>
              </a:rPr>
              <a:t>try</a:t>
            </a:r>
            <a:r>
              <a:rPr sz="1600"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    </a:t>
            </a:r>
            <a:r>
              <a:rPr sz="1600" b="1" dirty="0">
                <a:solidFill>
                  <a:srgbClr val="007020"/>
                </a:solidFill>
                <a:latin typeface="Courier New" panose="02070309020205020404" pitchFamily="49" charset="0"/>
                <a:cs typeface="Courier New" panose="02070309020205020404" pitchFamily="49" charset="0"/>
              </a:rPr>
              <a:t>return</a:t>
            </a:r>
            <a:r>
              <a:rPr sz="1600" dirty="0">
                <a:latin typeface="Courier New" panose="02070309020205020404" pitchFamily="49" charset="0"/>
                <a:cs typeface="Courier New" panose="02070309020205020404" pitchFamily="49" charset="0"/>
              </a:rPr>
              <a:t> </a:t>
            </a:r>
            <a:r>
              <a:rPr sz="1600" dirty="0">
                <a:solidFill>
                  <a:srgbClr val="40A070"/>
                </a:solidFill>
                <a:latin typeface="Courier New" panose="02070309020205020404" pitchFamily="49" charset="0"/>
                <a:cs typeface="Courier New" panose="02070309020205020404" pitchFamily="49" charset="0"/>
              </a:rPr>
              <a:t>42</a:t>
            </a:r>
            <a:r>
              <a:rPr sz="1600" dirty="0">
                <a:latin typeface="Courier New" panose="02070309020205020404" pitchFamily="49" charset="0"/>
                <a:cs typeface="Courier New" panose="02070309020205020404" pitchFamily="49" charset="0"/>
              </a:rPr>
              <a:t> </a:t>
            </a:r>
            <a:r>
              <a:rPr sz="1600" dirty="0">
                <a:solidFill>
                  <a:srgbClr val="666666"/>
                </a:solidFill>
                <a:latin typeface="Courier New" panose="02070309020205020404" pitchFamily="49" charset="0"/>
                <a:cs typeface="Courier New" panose="02070309020205020404" pitchFamily="49" charset="0"/>
              </a:rPr>
              <a:t>/</a:t>
            </a:r>
            <a:r>
              <a:rPr sz="1600" dirty="0">
                <a:latin typeface="Courier New" panose="02070309020205020404" pitchFamily="49" charset="0"/>
                <a:cs typeface="Courier New" panose="02070309020205020404" pitchFamily="49" charset="0"/>
              </a:rPr>
              <a:t> </a:t>
            </a:r>
            <a:r>
              <a:rPr sz="1600" dirty="0" err="1">
                <a:latin typeface="Courier New" panose="02070309020205020404" pitchFamily="49" charset="0"/>
                <a:cs typeface="Courier New" panose="02070309020205020404" pitchFamily="49" charset="0"/>
              </a:rPr>
              <a:t>divideBy</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  </a:t>
            </a:r>
            <a:r>
              <a:rPr sz="1600" b="1" dirty="0">
                <a:solidFill>
                  <a:srgbClr val="007020"/>
                </a:solidFill>
                <a:latin typeface="Courier New" panose="02070309020205020404" pitchFamily="49" charset="0"/>
                <a:cs typeface="Courier New" panose="02070309020205020404" pitchFamily="49" charset="0"/>
              </a:rPr>
              <a:t>except</a:t>
            </a:r>
            <a:r>
              <a:rPr sz="1600" dirty="0">
                <a:latin typeface="Courier New" panose="02070309020205020404" pitchFamily="49" charset="0"/>
                <a:cs typeface="Courier New" panose="02070309020205020404" pitchFamily="49" charset="0"/>
              </a:rPr>
              <a:t> </a:t>
            </a:r>
            <a:r>
              <a:rPr sz="1600" dirty="0" err="1">
                <a:solidFill>
                  <a:srgbClr val="BC7A00"/>
                </a:solidFill>
                <a:latin typeface="Courier New" panose="02070309020205020404" pitchFamily="49" charset="0"/>
                <a:cs typeface="Courier New" panose="02070309020205020404" pitchFamily="49" charset="0"/>
              </a:rPr>
              <a:t>ZeroDivisionError</a:t>
            </a:r>
            <a:r>
              <a:rPr sz="1600"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r>
              <a:rPr sz="1600" dirty="0">
                <a:latin typeface="Courier New" panose="02070309020205020404" pitchFamily="49" charset="0"/>
                <a:cs typeface="Courier New" panose="02070309020205020404" pitchFamily="49" charset="0"/>
              </a:rPr>
              <a:t>    print(</a:t>
            </a:r>
            <a:r>
              <a:rPr sz="1600" dirty="0">
                <a:solidFill>
                  <a:srgbClr val="4070A0"/>
                </a:solidFill>
                <a:latin typeface="Courier New" panose="02070309020205020404" pitchFamily="49" charset="0"/>
                <a:cs typeface="Courier New" panose="02070309020205020404" pitchFamily="49" charset="0"/>
              </a:rPr>
              <a:t>'Error: Invalid argument.'</a:t>
            </a:r>
            <a:r>
              <a:rPr sz="1600"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r>
            <a:br>
              <a:rPr dirty="0">
                <a:latin typeface="Courier New" panose="02070309020205020404" pitchFamily="49" charset="0"/>
                <a:cs typeface="Courier New" panose="02070309020205020404" pitchFamily="49" charset="0"/>
              </a:rPr>
            </a:br>
            <a:endParaRPr lang="pt-BR" dirty="0" smtClean="0">
              <a:latin typeface="Courier New" panose="02070309020205020404" pitchFamily="49" charset="0"/>
              <a:cs typeface="Courier New" panose="02070309020205020404" pitchFamily="49" charset="0"/>
            </a:endParaRPr>
          </a:p>
          <a:p>
            <a:pPr lvl="1" algn="l"/>
            <a:r>
              <a:rPr sz="1600" dirty="0">
                <a:latin typeface="Courier New" panose="02070309020205020404" pitchFamily="49" charset="0"/>
                <a:cs typeface="Courier New" panose="02070309020205020404" pitchFamily="49" charset="0"/>
              </a:rPr>
              <a:t>print(spam(</a:t>
            </a:r>
            <a:r>
              <a:rPr sz="1600" dirty="0">
                <a:solidFill>
                  <a:srgbClr val="40A070"/>
                </a:solidFill>
                <a:latin typeface="Courier New" panose="02070309020205020404" pitchFamily="49" charset="0"/>
                <a:cs typeface="Courier New" panose="02070309020205020404" pitchFamily="49" charset="0"/>
              </a:rPr>
              <a:t>2</a:t>
            </a:r>
            <a:r>
              <a:rPr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lvl="1" algn="l"/>
            <a:r>
              <a:rPr sz="1800" dirty="0">
                <a:latin typeface="Courier New" panose="02070309020205020404" pitchFamily="49" charset="0"/>
                <a:cs typeface="Courier New" panose="02070309020205020404" pitchFamily="49" charset="0"/>
              </a:rPr>
              <a:t>## 21.0</a:t>
            </a:r>
            <a:endParaRPr lang="pt-BR" sz="1800" dirty="0">
              <a:latin typeface="Courier New" panose="02070309020205020404" pitchFamily="49" charset="0"/>
              <a:cs typeface="Courier New" panose="02070309020205020404" pitchFamily="49" charset="0"/>
            </a:endParaRPr>
          </a:p>
          <a:p>
            <a:pPr lvl="1" algn="l"/>
            <a:r>
              <a:rPr sz="1800" dirty="0">
                <a:latin typeface="Courier New" panose="02070309020205020404" pitchFamily="49" charset="0"/>
                <a:cs typeface="Courier New" panose="02070309020205020404" pitchFamily="49" charset="0"/>
              </a:rPr>
              <a:t>print(spam(</a:t>
            </a:r>
            <a:r>
              <a:rPr sz="1800" dirty="0">
                <a:solidFill>
                  <a:srgbClr val="40A070"/>
                </a:solidFill>
                <a:latin typeface="Courier New" panose="02070309020205020404" pitchFamily="49" charset="0"/>
                <a:cs typeface="Courier New" panose="02070309020205020404" pitchFamily="49" charset="0"/>
              </a:rPr>
              <a:t>0</a:t>
            </a:r>
            <a:r>
              <a:rPr sz="1800" dirty="0">
                <a:latin typeface="Courier New" panose="02070309020205020404" pitchFamily="49" charset="0"/>
                <a:cs typeface="Courier New" panose="02070309020205020404" pitchFamily="49" charset="0"/>
              </a:rPr>
              <a:t>))</a:t>
            </a:r>
            <a:endParaRPr lang="pt-BR" sz="1800" dirty="0">
              <a:latin typeface="Courier New" panose="02070309020205020404" pitchFamily="49" charset="0"/>
              <a:cs typeface="Courier New" panose="02070309020205020404" pitchFamily="49" charset="0"/>
            </a:endParaRPr>
          </a:p>
          <a:p>
            <a:pPr lvl="1" algn="l"/>
            <a:r>
              <a:rPr sz="1800" dirty="0">
                <a:latin typeface="Courier New" panose="02070309020205020404" pitchFamily="49" charset="0"/>
                <a:cs typeface="Courier New" panose="02070309020205020404" pitchFamily="49" charset="0"/>
              </a:rPr>
              <a:t>## Error: Invalid argument.
## None</a:t>
            </a:r>
          </a:p>
        </p:txBody>
      </p:sp>
    </p:spTree>
    <p:extLst>
      <p:ext uri="{BB962C8B-B14F-4D97-AF65-F5344CB8AC3E}">
        <p14:creationId xmlns:p14="http://schemas.microsoft.com/office/powerpoint/2010/main" val="845080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Listas</a:t>
            </a:r>
          </a:p>
        </p:txBody>
      </p:sp>
      <p:sp>
        <p:nvSpPr>
          <p:cNvPr id="4" name="Espaço Reservado para Conteúdo 3"/>
          <p:cNvSpPr>
            <a:spLocks noGrp="1"/>
          </p:cNvSpPr>
          <p:nvPr>
            <p:ph idx="1"/>
          </p:nvPr>
        </p:nvSpPr>
        <p:spPr/>
        <p:txBody>
          <a:bodyPr/>
          <a:lstStyle/>
          <a:p>
            <a:pPr lvl="1"/>
            <a:r>
              <a:rPr lang="pt-BR" dirty="0"/>
              <a:t>spam = ['</a:t>
            </a:r>
            <a:r>
              <a:rPr lang="pt-BR" dirty="0" err="1"/>
              <a:t>cat</a:t>
            </a:r>
            <a:r>
              <a:rPr lang="pt-BR" dirty="0"/>
              <a:t>', '</a:t>
            </a:r>
            <a:r>
              <a:rPr lang="pt-BR" dirty="0" err="1"/>
              <a:t>bat</a:t>
            </a:r>
            <a:r>
              <a:rPr lang="pt-BR" dirty="0"/>
              <a:t>', '</a:t>
            </a:r>
            <a:r>
              <a:rPr lang="pt-BR" dirty="0" err="1"/>
              <a:t>rat</a:t>
            </a:r>
            <a:r>
              <a:rPr lang="pt-BR" dirty="0"/>
              <a:t>', '</a:t>
            </a:r>
            <a:r>
              <a:rPr lang="pt-BR" dirty="0" err="1"/>
              <a:t>elephant</a:t>
            </a:r>
            <a:r>
              <a:rPr lang="pt-BR" dirty="0" smtClean="0"/>
              <a:t>']</a:t>
            </a:r>
          </a:p>
          <a:p>
            <a:pPr lvl="1"/>
            <a:r>
              <a:rPr lang="pt-BR" dirty="0" err="1" smtClean="0"/>
              <a:t>print</a:t>
            </a:r>
            <a:r>
              <a:rPr lang="pt-BR" dirty="0" smtClean="0"/>
              <a:t>(spam[0</a:t>
            </a:r>
            <a:r>
              <a:rPr lang="pt-BR" dirty="0"/>
              <a:t>])</a:t>
            </a:r>
          </a:p>
          <a:p>
            <a:pPr lvl="1"/>
            <a:r>
              <a:rPr lang="pt-BR" dirty="0"/>
              <a:t>## </a:t>
            </a:r>
            <a:r>
              <a:rPr lang="pt-BR" dirty="0" err="1"/>
              <a:t>cat</a:t>
            </a:r>
            <a:endParaRPr lang="pt-BR" dirty="0"/>
          </a:p>
          <a:p>
            <a:pPr lvl="1"/>
            <a:r>
              <a:rPr lang="pt-BR" dirty="0" err="1"/>
              <a:t>print</a:t>
            </a:r>
            <a:r>
              <a:rPr lang="pt-BR" dirty="0"/>
              <a:t>(spam[1])</a:t>
            </a:r>
          </a:p>
          <a:p>
            <a:pPr lvl="1"/>
            <a:r>
              <a:rPr lang="pt-BR" dirty="0"/>
              <a:t>## </a:t>
            </a:r>
            <a:r>
              <a:rPr lang="pt-BR" dirty="0" err="1"/>
              <a:t>bat</a:t>
            </a:r>
            <a:endParaRPr lang="pt-BR" dirty="0"/>
          </a:p>
          <a:p>
            <a:pPr lvl="1"/>
            <a:r>
              <a:rPr lang="pt-BR" dirty="0" err="1"/>
              <a:t>print</a:t>
            </a:r>
            <a:r>
              <a:rPr lang="pt-BR" dirty="0"/>
              <a:t>(spam[2])</a:t>
            </a:r>
          </a:p>
          <a:p>
            <a:pPr lvl="1"/>
            <a:r>
              <a:rPr lang="pt-BR" dirty="0"/>
              <a:t>## </a:t>
            </a:r>
            <a:r>
              <a:rPr lang="pt-BR" dirty="0" err="1"/>
              <a:t>rat</a:t>
            </a:r>
            <a:endParaRPr lang="pt-BR" dirty="0"/>
          </a:p>
          <a:p>
            <a:pPr lvl="1"/>
            <a:r>
              <a:rPr lang="pt-BR" dirty="0" err="1"/>
              <a:t>print</a:t>
            </a:r>
            <a:r>
              <a:rPr lang="pt-BR" dirty="0"/>
              <a:t>(spam[3</a:t>
            </a:r>
            <a:r>
              <a:rPr lang="pt-BR" dirty="0" smtClean="0"/>
              <a:t>])</a:t>
            </a:r>
            <a:endParaRPr lang="pt-BR" dirty="0"/>
          </a:p>
          <a:p>
            <a:pPr lvl="1"/>
            <a:r>
              <a:rPr lang="pt-BR" dirty="0"/>
              <a:t>## </a:t>
            </a:r>
            <a:r>
              <a:rPr lang="pt-BR" dirty="0" err="1"/>
              <a:t>elephant</a:t>
            </a:r>
            <a:endParaRPr lang="pt-BR" dirty="0"/>
          </a:p>
          <a:p>
            <a:endParaRPr lang="pt-BR" dirty="0"/>
          </a:p>
        </p:txBody>
      </p:sp>
    </p:spTree>
    <p:extLst>
      <p:ext uri="{BB962C8B-B14F-4D97-AF65-F5344CB8AC3E}">
        <p14:creationId xmlns:p14="http://schemas.microsoft.com/office/powerpoint/2010/main" val="20389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1"/>
          </p:nvPr>
        </p:nvSpPr>
        <p:spPr>
          <a:xfrm>
            <a:off x="152400" y="990601"/>
            <a:ext cx="6629400" cy="5410199"/>
          </a:xfrm>
        </p:spPr>
        <p:txBody>
          <a:bodyPr>
            <a:normAutofit fontScale="62500" lnSpcReduction="20000"/>
          </a:bodyPr>
          <a:lstStyle/>
          <a:p>
            <a:r>
              <a:rPr lang="pt-BR" b="1" dirty="0"/>
              <a:t>Bibliografia Básica</a:t>
            </a:r>
            <a:endParaRPr lang="pt-BR" dirty="0"/>
          </a:p>
          <a:p>
            <a:pPr lvl="1"/>
            <a:r>
              <a:rPr lang="pt-BR" dirty="0"/>
              <a:t>CHAN, Ernest P., </a:t>
            </a:r>
            <a:r>
              <a:rPr lang="pt-BR" b="1" dirty="0" err="1"/>
              <a:t>Machine</a:t>
            </a:r>
            <a:r>
              <a:rPr lang="pt-BR" b="1" dirty="0"/>
              <a:t> Trading: </a:t>
            </a:r>
            <a:r>
              <a:rPr lang="pt-BR" b="1" dirty="0" err="1"/>
              <a:t>Deploying</a:t>
            </a:r>
            <a:r>
              <a:rPr lang="pt-BR" b="1" dirty="0"/>
              <a:t> Computer </a:t>
            </a:r>
            <a:r>
              <a:rPr lang="pt-BR" b="1" dirty="0" err="1"/>
              <a:t>Algorithms</a:t>
            </a:r>
            <a:r>
              <a:rPr lang="pt-BR" b="1" dirty="0"/>
              <a:t> </a:t>
            </a:r>
            <a:r>
              <a:rPr lang="pt-BR" b="1" dirty="0" err="1"/>
              <a:t>to</a:t>
            </a:r>
            <a:r>
              <a:rPr lang="pt-BR" b="1" dirty="0"/>
              <a:t> </a:t>
            </a:r>
            <a:r>
              <a:rPr lang="pt-BR" b="1" dirty="0" err="1"/>
              <a:t>Conquer</a:t>
            </a:r>
            <a:r>
              <a:rPr lang="pt-BR" b="1" dirty="0"/>
              <a:t> The </a:t>
            </a:r>
            <a:r>
              <a:rPr lang="pt-BR" b="1" dirty="0" err="1"/>
              <a:t>Markets</a:t>
            </a:r>
            <a:r>
              <a:rPr lang="pt-BR" b="1" dirty="0"/>
              <a:t>. </a:t>
            </a:r>
            <a:r>
              <a:rPr lang="pt-BR" dirty="0"/>
              <a:t>Willey, 2017</a:t>
            </a:r>
          </a:p>
          <a:p>
            <a:pPr lvl="1"/>
            <a:r>
              <a:rPr lang="pt-BR" dirty="0"/>
              <a:t>CHOLETT, </a:t>
            </a:r>
            <a:r>
              <a:rPr lang="pt-BR" dirty="0" err="1"/>
              <a:t>Fraçois</a:t>
            </a:r>
            <a:r>
              <a:rPr lang="pt-BR" dirty="0"/>
              <a:t> </a:t>
            </a:r>
            <a:r>
              <a:rPr lang="pt-BR" b="1" dirty="0" err="1"/>
              <a:t>Deep</a:t>
            </a:r>
            <a:r>
              <a:rPr lang="pt-BR" b="1" dirty="0"/>
              <a:t> Learning </a:t>
            </a:r>
            <a:r>
              <a:rPr lang="pt-BR" b="1" dirty="0" err="1"/>
              <a:t>with</a:t>
            </a:r>
            <a:r>
              <a:rPr lang="pt-BR" b="1" dirty="0"/>
              <a:t> Python. </a:t>
            </a:r>
            <a:r>
              <a:rPr lang="pt-BR" dirty="0"/>
              <a:t>Manning, 2017</a:t>
            </a:r>
          </a:p>
          <a:p>
            <a:pPr lvl="1"/>
            <a:r>
              <a:rPr lang="pt-BR" dirty="0"/>
              <a:t>STRANG, Gilbert </a:t>
            </a:r>
            <a:r>
              <a:rPr lang="pt-BR" b="1" dirty="0"/>
              <a:t>Linear </a:t>
            </a:r>
            <a:r>
              <a:rPr lang="pt-BR" b="1" dirty="0" err="1"/>
              <a:t>Algebra</a:t>
            </a:r>
            <a:r>
              <a:rPr lang="pt-BR" b="1" dirty="0"/>
              <a:t> </a:t>
            </a:r>
            <a:r>
              <a:rPr lang="pt-BR" b="1" dirty="0" err="1"/>
              <a:t>and</a:t>
            </a:r>
            <a:r>
              <a:rPr lang="pt-BR" b="1" dirty="0"/>
              <a:t> Learning </a:t>
            </a:r>
            <a:r>
              <a:rPr lang="pt-BR" b="1" dirty="0" err="1"/>
              <a:t>from</a:t>
            </a:r>
            <a:r>
              <a:rPr lang="pt-BR" b="1" dirty="0"/>
              <a:t> Data. </a:t>
            </a:r>
            <a:r>
              <a:rPr lang="pt-BR" dirty="0"/>
              <a:t>Cambridge, </a:t>
            </a:r>
            <a:r>
              <a:rPr lang="pt-BR" dirty="0" smtClean="0"/>
              <a:t>2019</a:t>
            </a:r>
          </a:p>
          <a:p>
            <a:r>
              <a:rPr lang="pt-BR" b="1" dirty="0" smtClean="0"/>
              <a:t>Bibliografia </a:t>
            </a:r>
            <a:r>
              <a:rPr lang="pt-BR" b="1" dirty="0"/>
              <a:t>Complementar</a:t>
            </a:r>
            <a:endParaRPr lang="pt-BR" dirty="0"/>
          </a:p>
          <a:p>
            <a:pPr lvl="1"/>
            <a:r>
              <a:rPr lang="pt-BR" dirty="0"/>
              <a:t>BISHOP, Christopher </a:t>
            </a:r>
            <a:r>
              <a:rPr lang="pt-BR" b="1" dirty="0" err="1"/>
              <a:t>Pattern</a:t>
            </a:r>
            <a:r>
              <a:rPr lang="pt-BR" b="1" dirty="0"/>
              <a:t> </a:t>
            </a:r>
            <a:r>
              <a:rPr lang="pt-BR" b="1" dirty="0" err="1"/>
              <a:t>Recognition</a:t>
            </a:r>
            <a:r>
              <a:rPr lang="pt-BR" b="1" dirty="0"/>
              <a:t> </a:t>
            </a:r>
            <a:r>
              <a:rPr lang="pt-BR" b="1" dirty="0" err="1"/>
              <a:t>and</a:t>
            </a:r>
            <a:r>
              <a:rPr lang="pt-BR" b="1" dirty="0"/>
              <a:t> </a:t>
            </a:r>
            <a:r>
              <a:rPr lang="pt-BR" b="1" dirty="0" err="1"/>
              <a:t>Machine</a:t>
            </a:r>
            <a:r>
              <a:rPr lang="pt-BR" b="1" dirty="0"/>
              <a:t> Learning.  </a:t>
            </a:r>
            <a:r>
              <a:rPr lang="pt-BR" dirty="0"/>
              <a:t>Springer, 2006.</a:t>
            </a:r>
          </a:p>
          <a:p>
            <a:pPr lvl="1"/>
            <a:r>
              <a:rPr lang="pt-BR" dirty="0"/>
              <a:t>GERON, </a:t>
            </a:r>
            <a:r>
              <a:rPr lang="pt-BR" dirty="0" err="1"/>
              <a:t>Aurelien</a:t>
            </a:r>
            <a:r>
              <a:rPr lang="pt-BR" dirty="0"/>
              <a:t> </a:t>
            </a:r>
            <a:r>
              <a:rPr lang="pt-BR" b="1" dirty="0" err="1"/>
              <a:t>Hands</a:t>
            </a:r>
            <a:r>
              <a:rPr lang="pt-BR" b="1" dirty="0"/>
              <a:t> </a:t>
            </a:r>
            <a:r>
              <a:rPr lang="pt-BR" b="1" dirty="0" err="1"/>
              <a:t>On</a:t>
            </a:r>
            <a:r>
              <a:rPr lang="pt-BR" b="1" dirty="0"/>
              <a:t> </a:t>
            </a:r>
            <a:r>
              <a:rPr lang="pt-BR" b="1" dirty="0" err="1"/>
              <a:t>Machine</a:t>
            </a:r>
            <a:r>
              <a:rPr lang="pt-BR" b="1" dirty="0"/>
              <a:t> Learning </a:t>
            </a:r>
            <a:r>
              <a:rPr lang="pt-BR" b="1" dirty="0" err="1"/>
              <a:t>with</a:t>
            </a:r>
            <a:r>
              <a:rPr lang="pt-BR" b="1" dirty="0"/>
              <a:t> </a:t>
            </a:r>
            <a:r>
              <a:rPr lang="pt-BR" b="1" dirty="0" err="1"/>
              <a:t>Scikit-Learn</a:t>
            </a:r>
            <a:r>
              <a:rPr lang="pt-BR" b="1" dirty="0"/>
              <a:t> </a:t>
            </a:r>
            <a:r>
              <a:rPr lang="pt-BR" b="1" dirty="0" err="1"/>
              <a:t>and</a:t>
            </a:r>
            <a:r>
              <a:rPr lang="pt-BR" b="1" dirty="0"/>
              <a:t> </a:t>
            </a:r>
            <a:r>
              <a:rPr lang="pt-BR" b="1" dirty="0" err="1"/>
              <a:t>Tensorflow</a:t>
            </a:r>
            <a:r>
              <a:rPr lang="pt-BR" b="1" dirty="0"/>
              <a:t>. </a:t>
            </a:r>
            <a:r>
              <a:rPr lang="pt-BR" dirty="0" err="1"/>
              <a:t>O’Reilly</a:t>
            </a:r>
            <a:r>
              <a:rPr lang="pt-BR" dirty="0"/>
              <a:t>, 2016.</a:t>
            </a:r>
          </a:p>
          <a:p>
            <a:pPr lvl="1"/>
            <a:r>
              <a:rPr lang="pt-BR" dirty="0"/>
              <a:t>HILPISCH, Yves, </a:t>
            </a:r>
            <a:r>
              <a:rPr lang="pt-BR" b="1" dirty="0"/>
              <a:t>Python for </a:t>
            </a:r>
            <a:r>
              <a:rPr lang="pt-BR" b="1" dirty="0" err="1"/>
              <a:t>Finance</a:t>
            </a:r>
            <a:r>
              <a:rPr lang="pt-BR" b="1" dirty="0"/>
              <a:t>: </a:t>
            </a:r>
            <a:r>
              <a:rPr lang="pt-BR" b="1" dirty="0" err="1"/>
              <a:t>Analysing</a:t>
            </a:r>
            <a:r>
              <a:rPr lang="pt-BR" b="1" dirty="0"/>
              <a:t> Big Financial Data. </a:t>
            </a:r>
            <a:r>
              <a:rPr lang="pt-BR" dirty="0" err="1"/>
              <a:t>NY:O’Reilly</a:t>
            </a:r>
            <a:r>
              <a:rPr lang="pt-BR" dirty="0"/>
              <a:t>, 2015</a:t>
            </a:r>
          </a:p>
          <a:p>
            <a:pPr lvl="1"/>
            <a:r>
              <a:rPr lang="pt-BR" dirty="0"/>
              <a:t>JOHNSON, Barry.   </a:t>
            </a:r>
            <a:r>
              <a:rPr lang="en-US" b="1" dirty="0"/>
              <a:t>Algorithmic Trading and DMA: An Introduction to Direct Trading</a:t>
            </a:r>
            <a:r>
              <a:rPr lang="en-US" dirty="0"/>
              <a:t> </a:t>
            </a:r>
            <a:r>
              <a:rPr lang="pt-BR" b="1" dirty="0" err="1"/>
              <a:t>Strategies</a:t>
            </a:r>
            <a:r>
              <a:rPr lang="pt-BR" dirty="0"/>
              <a:t>.  London: </a:t>
            </a:r>
            <a:r>
              <a:rPr lang="pt-BR" dirty="0" err="1"/>
              <a:t>MyelomaPress</a:t>
            </a:r>
            <a:r>
              <a:rPr lang="pt-BR" dirty="0"/>
              <a:t>, 2010.</a:t>
            </a:r>
          </a:p>
          <a:p>
            <a:pPr lvl="1"/>
            <a:r>
              <a:rPr lang="pt-BR" dirty="0"/>
              <a:t>PRADO, Marcos Lopes de, </a:t>
            </a:r>
            <a:r>
              <a:rPr lang="pt-BR" b="1" dirty="0" err="1"/>
              <a:t>Advances</a:t>
            </a:r>
            <a:r>
              <a:rPr lang="pt-BR" b="1" dirty="0"/>
              <a:t> in Financial </a:t>
            </a:r>
            <a:r>
              <a:rPr lang="pt-BR" b="1" dirty="0" err="1"/>
              <a:t>Machine</a:t>
            </a:r>
            <a:r>
              <a:rPr lang="pt-BR" b="1" dirty="0"/>
              <a:t> Learning. </a:t>
            </a:r>
            <a:r>
              <a:rPr lang="pt-BR" dirty="0"/>
              <a:t>Willey, </a:t>
            </a:r>
            <a:r>
              <a:rPr lang="pt-BR" dirty="0" smtClean="0"/>
              <a:t>2018</a:t>
            </a:r>
            <a:endParaRPr lang="pt-BR" dirty="0"/>
          </a:p>
          <a:p>
            <a:r>
              <a:rPr lang="pt-BR" b="1" dirty="0" smtClean="0"/>
              <a:t>Bibliografia </a:t>
            </a:r>
            <a:r>
              <a:rPr lang="pt-BR" b="1" dirty="0"/>
              <a:t>Online</a:t>
            </a:r>
            <a:endParaRPr lang="pt-BR" dirty="0"/>
          </a:p>
          <a:p>
            <a:pPr lvl="1"/>
            <a:r>
              <a:rPr lang="pt-BR" dirty="0"/>
              <a:t>Curso Data </a:t>
            </a:r>
            <a:r>
              <a:rPr lang="pt-BR" dirty="0" err="1"/>
              <a:t>Camp</a:t>
            </a:r>
            <a:r>
              <a:rPr lang="pt-BR" dirty="0"/>
              <a:t>: </a:t>
            </a:r>
            <a:r>
              <a:rPr lang="pt-BR" dirty="0" err="1"/>
              <a:t>Intro</a:t>
            </a:r>
            <a:r>
              <a:rPr lang="pt-BR" dirty="0"/>
              <a:t> </a:t>
            </a:r>
            <a:r>
              <a:rPr lang="pt-BR" dirty="0" err="1"/>
              <a:t>to</a:t>
            </a:r>
            <a:r>
              <a:rPr lang="pt-BR" dirty="0"/>
              <a:t> Python for Data Science. </a:t>
            </a:r>
            <a:r>
              <a:rPr lang="pt-BR" u="sng" dirty="0">
                <a:hlinkClick r:id="rId2"/>
              </a:rPr>
              <a:t>https://www.datacamp.com/courses/intro-to-python-for-data-science</a:t>
            </a:r>
            <a:endParaRPr lang="pt-BR" dirty="0"/>
          </a:p>
          <a:p>
            <a:pPr lvl="1"/>
            <a:r>
              <a:rPr lang="pt-BR" dirty="0"/>
              <a:t>Tutorial Data </a:t>
            </a:r>
            <a:r>
              <a:rPr lang="pt-BR" dirty="0" err="1"/>
              <a:t>Camp</a:t>
            </a:r>
            <a:r>
              <a:rPr lang="pt-BR" dirty="0"/>
              <a:t>: Python for </a:t>
            </a:r>
            <a:r>
              <a:rPr lang="pt-BR" dirty="0" err="1"/>
              <a:t>Finance</a:t>
            </a:r>
            <a:r>
              <a:rPr lang="pt-BR" dirty="0"/>
              <a:t>: </a:t>
            </a:r>
            <a:r>
              <a:rPr lang="pt-BR" dirty="0" err="1"/>
              <a:t>Algorithmic</a:t>
            </a:r>
            <a:r>
              <a:rPr lang="pt-BR" dirty="0"/>
              <a:t> Trading </a:t>
            </a:r>
            <a:r>
              <a:rPr lang="pt-BR" u="sng" dirty="0" smtClean="0">
                <a:hlinkClick r:id="rId3"/>
              </a:rPr>
              <a:t>https</a:t>
            </a:r>
            <a:r>
              <a:rPr lang="pt-BR" u="sng" dirty="0">
                <a:hlinkClick r:id="rId3"/>
              </a:rPr>
              <a:t>://www.datacamp.com/community/tutorials/finance-python-trading</a:t>
            </a:r>
            <a:endParaRPr lang="pt-BR" dirty="0"/>
          </a:p>
          <a:p>
            <a:pPr lvl="1"/>
            <a:r>
              <a:rPr lang="pt-BR" dirty="0"/>
              <a:t>Curso do </a:t>
            </a:r>
            <a:r>
              <a:rPr lang="pt-BR" dirty="0" err="1"/>
              <a:t>Caltech</a:t>
            </a:r>
            <a:r>
              <a:rPr lang="pt-BR" dirty="0"/>
              <a:t>, Learning </a:t>
            </a:r>
            <a:r>
              <a:rPr lang="pt-BR" dirty="0" err="1"/>
              <a:t>from</a:t>
            </a:r>
            <a:r>
              <a:rPr lang="pt-BR" dirty="0"/>
              <a:t> </a:t>
            </a:r>
            <a:r>
              <a:rPr lang="pt-BR" dirty="0" smtClean="0"/>
              <a:t>Data:         	  </a:t>
            </a:r>
            <a:r>
              <a:rPr lang="pt-BR" u="sng" dirty="0" smtClean="0">
                <a:hlinkClick r:id="rId4"/>
              </a:rPr>
              <a:t>http</a:t>
            </a:r>
            <a:r>
              <a:rPr lang="pt-BR" u="sng" dirty="0">
                <a:hlinkClick r:id="rId4"/>
              </a:rPr>
              <a:t>://work.caltech.edu/telecourse.html</a:t>
            </a:r>
            <a:r>
              <a:rPr lang="pt-BR" dirty="0"/>
              <a:t> </a:t>
            </a:r>
          </a:p>
          <a:p>
            <a:r>
              <a:rPr lang="pt-BR" b="1" dirty="0" smtClean="0"/>
              <a:t>Referência técnica</a:t>
            </a:r>
            <a:endParaRPr lang="pt-BR" dirty="0" smtClean="0"/>
          </a:p>
          <a:p>
            <a:pPr lvl="1"/>
            <a:r>
              <a:rPr lang="pt-BR" b="1" dirty="0" smtClean="0"/>
              <a:t>Instalação </a:t>
            </a:r>
            <a:r>
              <a:rPr lang="pt-BR" b="1" dirty="0"/>
              <a:t>de pacotes no Anaconda </a:t>
            </a:r>
            <a:r>
              <a:rPr lang="pt-BR" b="1" dirty="0" smtClean="0"/>
              <a:t>Python</a:t>
            </a:r>
            <a:r>
              <a:rPr lang="pt-BR" dirty="0"/>
              <a:t> </a:t>
            </a:r>
            <a:r>
              <a:rPr lang="pt-BR" dirty="0" smtClean="0"/>
              <a:t>                        </a:t>
            </a:r>
            <a:r>
              <a:rPr lang="pt-BR" u="sng" dirty="0" smtClean="0">
                <a:hlinkClick r:id="rId5"/>
              </a:rPr>
              <a:t>https</a:t>
            </a:r>
            <a:r>
              <a:rPr lang="pt-BR" u="sng" dirty="0">
                <a:hlinkClick r:id="rId5"/>
              </a:rPr>
              <a:t>://</a:t>
            </a:r>
            <a:r>
              <a:rPr lang="pt-BR" u="sng" dirty="0" smtClean="0">
                <a:hlinkClick r:id="rId5"/>
              </a:rPr>
              <a:t>conda.io/docs/user-guide/tasks/manage-pkgs.html</a:t>
            </a:r>
            <a:endParaRPr lang="pt-BR" dirty="0" smtClean="0"/>
          </a:p>
          <a:p>
            <a:pPr lvl="1"/>
            <a:r>
              <a:rPr lang="pt-BR" b="1" dirty="0" smtClean="0"/>
              <a:t>Fornecimento </a:t>
            </a:r>
            <a:r>
              <a:rPr lang="pt-BR" b="1" dirty="0"/>
              <a:t>de dados sobre as ações (</a:t>
            </a:r>
            <a:r>
              <a:rPr lang="pt-BR" b="1" dirty="0" smtClean="0"/>
              <a:t>EUA)</a:t>
            </a:r>
            <a:r>
              <a:rPr lang="pt-BR" dirty="0"/>
              <a:t>	 </a:t>
            </a:r>
            <a:r>
              <a:rPr lang="pt-BR" dirty="0" smtClean="0"/>
              <a:t>           </a:t>
            </a:r>
            <a:r>
              <a:rPr lang="pt-BR" u="sng" dirty="0" smtClean="0">
                <a:hlinkClick r:id="rId6"/>
              </a:rPr>
              <a:t>http</a:t>
            </a:r>
            <a:r>
              <a:rPr lang="pt-BR" u="sng" dirty="0">
                <a:hlinkClick r:id="rId6"/>
              </a:rPr>
              <a:t>://www.quandl.com</a:t>
            </a:r>
            <a:endParaRPr lang="pt-BR" u="sng" dirty="0"/>
          </a:p>
          <a:p>
            <a:endParaRPr lang="pt-BR" dirty="0"/>
          </a:p>
        </p:txBody>
      </p:sp>
      <p:sp>
        <p:nvSpPr>
          <p:cNvPr id="2" name="Título 1"/>
          <p:cNvSpPr>
            <a:spLocks noGrp="1"/>
          </p:cNvSpPr>
          <p:nvPr>
            <p:ph type="title"/>
          </p:nvPr>
        </p:nvSpPr>
        <p:spPr/>
        <p:txBody>
          <a:bodyPr>
            <a:normAutofit/>
          </a:bodyPr>
          <a:lstStyle/>
          <a:p>
            <a:r>
              <a:rPr lang="pt-BR" dirty="0" smtClean="0"/>
              <a:t>Bibliografia, Avaliação, Professor, Softwares</a:t>
            </a:r>
            <a:endParaRPr lang="pt-BR" dirty="0"/>
          </a:p>
        </p:txBody>
      </p:sp>
      <p:sp>
        <p:nvSpPr>
          <p:cNvPr id="3" name="Espaço Reservado para Conteúdo 2"/>
          <p:cNvSpPr>
            <a:spLocks noGrp="1"/>
          </p:cNvSpPr>
          <p:nvPr>
            <p:ph sz="half" idx="10"/>
          </p:nvPr>
        </p:nvSpPr>
        <p:spPr>
          <a:xfrm>
            <a:off x="6781800" y="990601"/>
            <a:ext cx="4902200" cy="4953001"/>
          </a:xfrm>
        </p:spPr>
        <p:txBody>
          <a:bodyPr>
            <a:normAutofit fontScale="92500" lnSpcReduction="20000"/>
          </a:bodyPr>
          <a:lstStyle/>
          <a:p>
            <a:r>
              <a:rPr lang="pt-BR" sz="2000" dirty="0" smtClean="0">
                <a:latin typeface="Myriad Pro"/>
              </a:rPr>
              <a:t>Avaliação</a:t>
            </a:r>
            <a:r>
              <a:rPr lang="pt-BR" sz="2000" dirty="0">
                <a:latin typeface="Myriad Pro"/>
              </a:rPr>
              <a:t>: </a:t>
            </a:r>
            <a:endParaRPr lang="pt-BR" sz="2000" dirty="0" smtClean="0">
              <a:latin typeface="Myriad Pro"/>
            </a:endParaRPr>
          </a:p>
          <a:p>
            <a:pPr lvl="1"/>
            <a:r>
              <a:rPr lang="pt-BR" sz="2000" dirty="0" smtClean="0">
                <a:latin typeface="Myriad Pro"/>
              </a:rPr>
              <a:t>Participação individual : 30%</a:t>
            </a:r>
            <a:endParaRPr lang="pt-BR" sz="2000" dirty="0">
              <a:latin typeface="Myriad Pro"/>
            </a:endParaRPr>
          </a:p>
          <a:p>
            <a:pPr lvl="1"/>
            <a:r>
              <a:rPr lang="pt-BR" sz="2000" dirty="0">
                <a:latin typeface="Myriad Pro"/>
              </a:rPr>
              <a:t>Competição de Algoritmos de Negociação: </a:t>
            </a:r>
            <a:r>
              <a:rPr lang="pt-BR" sz="2000" dirty="0" smtClean="0">
                <a:latin typeface="Myriad Pro"/>
              </a:rPr>
              <a:t>30</a:t>
            </a:r>
            <a:r>
              <a:rPr lang="pt-BR" sz="2000" dirty="0">
                <a:latin typeface="Myriad Pro"/>
              </a:rPr>
              <a:t>%</a:t>
            </a:r>
          </a:p>
          <a:p>
            <a:pPr lvl="1"/>
            <a:r>
              <a:rPr lang="pt-BR" sz="2000" dirty="0">
                <a:latin typeface="Myriad Pro"/>
              </a:rPr>
              <a:t>Apresentação e exposição de estratégias e resultados: 40%</a:t>
            </a:r>
          </a:p>
          <a:p>
            <a:endParaRPr lang="pt-BR" sz="2000" dirty="0" smtClean="0">
              <a:latin typeface="Myriad Pro"/>
            </a:endParaRPr>
          </a:p>
          <a:p>
            <a:endParaRPr lang="pt-BR" sz="2000" dirty="0" smtClean="0">
              <a:latin typeface="Myriad Pro"/>
            </a:endParaRPr>
          </a:p>
          <a:p>
            <a:r>
              <a:rPr lang="pt-BR" sz="2000" dirty="0" smtClean="0">
                <a:latin typeface="Myriad Pro"/>
              </a:rPr>
              <a:t>Professor: </a:t>
            </a:r>
            <a:endParaRPr lang="pt-BR" sz="2000" dirty="0" smtClean="0">
              <a:latin typeface="Myriad Pro"/>
            </a:endParaRPr>
          </a:p>
          <a:p>
            <a:pPr lvl="1"/>
            <a:r>
              <a:rPr lang="pt-BR" sz="1600" dirty="0" smtClean="0">
                <a:latin typeface="Myriad Pro"/>
              </a:rPr>
              <a:t>Gustavo </a:t>
            </a:r>
            <a:r>
              <a:rPr lang="pt-BR" sz="1600" dirty="0">
                <a:latin typeface="Myriad Pro"/>
              </a:rPr>
              <a:t>Mirapalheta (FGV) </a:t>
            </a:r>
            <a:r>
              <a:rPr lang="pt-BR" sz="1600" dirty="0" smtClean="0">
                <a:latin typeface="Myriad Pro"/>
              </a:rPr>
              <a:t>                 </a:t>
            </a:r>
            <a:r>
              <a:rPr lang="pt-BR" sz="1600" dirty="0" smtClean="0">
                <a:latin typeface="Myriad Pro"/>
                <a:hlinkClick r:id="rId7"/>
              </a:rPr>
              <a:t>gustavo.Mirapalheta@fgv.br</a:t>
            </a:r>
            <a:r>
              <a:rPr lang="pt-BR" sz="2000" dirty="0" smtClean="0">
                <a:latin typeface="Myriad Pro"/>
              </a:rPr>
              <a:t> </a:t>
            </a:r>
            <a:endParaRPr lang="pt-BR" sz="2000" dirty="0">
              <a:latin typeface="Myriad Pro"/>
            </a:endParaRPr>
          </a:p>
          <a:p>
            <a:endParaRPr lang="pt-BR" sz="2000" dirty="0" smtClean="0">
              <a:latin typeface="Myriad Pro"/>
            </a:endParaRPr>
          </a:p>
          <a:p>
            <a:endParaRPr lang="pt-BR" sz="2000" dirty="0" smtClean="0">
              <a:latin typeface="Myriad Pro"/>
            </a:endParaRPr>
          </a:p>
          <a:p>
            <a:r>
              <a:rPr lang="pt-BR" sz="2000" dirty="0" smtClean="0">
                <a:latin typeface="Myriad Pro"/>
              </a:rPr>
              <a:t>Softwares: </a:t>
            </a:r>
            <a:endParaRPr lang="pt-BR" sz="2000" dirty="0">
              <a:latin typeface="Myriad Pro"/>
            </a:endParaRPr>
          </a:p>
          <a:p>
            <a:pPr lvl="1"/>
            <a:r>
              <a:rPr lang="pt-BR" sz="2000" dirty="0" smtClean="0">
                <a:latin typeface="Myriad Pro"/>
              </a:rPr>
              <a:t>Python: Ambiente </a:t>
            </a:r>
            <a:r>
              <a:rPr lang="pt-BR" sz="2000" dirty="0">
                <a:latin typeface="Myriad Pro"/>
              </a:rPr>
              <a:t>Google </a:t>
            </a:r>
            <a:r>
              <a:rPr lang="pt-BR" sz="2000" dirty="0" err="1">
                <a:latin typeface="Myriad Pro"/>
              </a:rPr>
              <a:t>Colab</a:t>
            </a:r>
            <a:r>
              <a:rPr lang="pt-BR" sz="2000" dirty="0">
                <a:latin typeface="Myriad Pro"/>
              </a:rPr>
              <a:t>: </a:t>
            </a:r>
            <a:r>
              <a:rPr lang="pt-BR" sz="2000" dirty="0">
                <a:latin typeface="Myriad Pro"/>
                <a:hlinkClick r:id="rId8"/>
              </a:rPr>
              <a:t>https://</a:t>
            </a:r>
            <a:r>
              <a:rPr lang="pt-BR" sz="2000" dirty="0" smtClean="0">
                <a:latin typeface="Myriad Pro"/>
                <a:hlinkClick r:id="rId8"/>
              </a:rPr>
              <a:t>colab.research.google.com</a:t>
            </a:r>
            <a:r>
              <a:rPr lang="pt-BR" sz="2000" dirty="0" smtClean="0">
                <a:latin typeface="Myriad Pro"/>
              </a:rPr>
              <a:t> </a:t>
            </a:r>
            <a:endParaRPr lang="pt-BR" sz="2000" dirty="0">
              <a:latin typeface="Myriad Pro"/>
            </a:endParaRPr>
          </a:p>
          <a:p>
            <a:pPr lvl="1"/>
            <a:r>
              <a:rPr lang="pt-BR" sz="2000" dirty="0">
                <a:latin typeface="Myriad Pro"/>
              </a:rPr>
              <a:t>Negociação: Ambiente </a:t>
            </a:r>
            <a:r>
              <a:rPr lang="pt-BR" sz="2000" dirty="0" err="1">
                <a:latin typeface="Myriad Pro"/>
              </a:rPr>
              <a:t>Stratsphera</a:t>
            </a:r>
            <a:r>
              <a:rPr lang="pt-BR" sz="2000" dirty="0">
                <a:latin typeface="Myriad Pro"/>
              </a:rPr>
              <a:t>: </a:t>
            </a:r>
            <a:r>
              <a:rPr lang="pt-BR" sz="2000" dirty="0">
                <a:latin typeface="Myriad Pro"/>
                <a:hlinkClick r:id="rId9"/>
              </a:rPr>
              <a:t>https://stratsphera.com</a:t>
            </a:r>
            <a:r>
              <a:rPr lang="pt-BR" sz="2000" dirty="0" smtClean="0">
                <a:latin typeface="Myriad Pro"/>
                <a:hlinkClick r:id="rId9"/>
              </a:rPr>
              <a:t>/</a:t>
            </a:r>
            <a:r>
              <a:rPr lang="pt-BR" sz="2000" dirty="0" smtClean="0">
                <a:latin typeface="Myriad Pro"/>
              </a:rPr>
              <a:t> </a:t>
            </a:r>
            <a:endParaRPr lang="pt-BR" sz="2000" dirty="0">
              <a:latin typeface="Myriad Pro"/>
            </a:endParaRPr>
          </a:p>
        </p:txBody>
      </p:sp>
    </p:spTree>
    <p:extLst>
      <p:ext uri="{BB962C8B-B14F-4D97-AF65-F5344CB8AC3E}">
        <p14:creationId xmlns:p14="http://schemas.microsoft.com/office/powerpoint/2010/main" val="3475961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Listas</a:t>
            </a:r>
          </a:p>
        </p:txBody>
      </p:sp>
      <p:sp>
        <p:nvSpPr>
          <p:cNvPr id="4" name="Espaço Reservado para Conteúdo 3"/>
          <p:cNvSpPr>
            <a:spLocks noGrp="1"/>
          </p:cNvSpPr>
          <p:nvPr>
            <p:ph idx="1"/>
          </p:nvPr>
        </p:nvSpPr>
        <p:spPr/>
        <p:txBody>
          <a:bodyPr/>
          <a:lstStyle/>
          <a:p>
            <a:pPr lvl="1" algn="l"/>
            <a:r>
              <a:rPr lang="pt-BR" dirty="0"/>
              <a:t>spam = [['</a:t>
            </a:r>
            <a:r>
              <a:rPr lang="pt-BR" dirty="0" err="1"/>
              <a:t>cat</a:t>
            </a:r>
            <a:r>
              <a:rPr lang="pt-BR" dirty="0"/>
              <a:t>','</a:t>
            </a:r>
            <a:r>
              <a:rPr lang="pt-BR" dirty="0" err="1"/>
              <a:t>bat</a:t>
            </a:r>
            <a:r>
              <a:rPr lang="pt-BR" dirty="0"/>
              <a:t>'],[10,20,30,40,50]]</a:t>
            </a:r>
            <a:br>
              <a:rPr lang="pt-BR" dirty="0"/>
            </a:br>
            <a:r>
              <a:rPr lang="pt-BR" dirty="0" err="1"/>
              <a:t>print</a:t>
            </a:r>
            <a:r>
              <a:rPr lang="pt-BR" dirty="0"/>
              <a:t>(spam[0])</a:t>
            </a:r>
          </a:p>
          <a:p>
            <a:pPr lvl="1" algn="l"/>
            <a:r>
              <a:rPr lang="pt-BR" dirty="0"/>
              <a:t>## ['</a:t>
            </a:r>
            <a:r>
              <a:rPr lang="pt-BR" dirty="0" err="1"/>
              <a:t>cat</a:t>
            </a:r>
            <a:r>
              <a:rPr lang="pt-BR" dirty="0"/>
              <a:t>', '</a:t>
            </a:r>
            <a:r>
              <a:rPr lang="pt-BR" dirty="0" err="1"/>
              <a:t>bat</a:t>
            </a:r>
            <a:r>
              <a:rPr lang="pt-BR" dirty="0"/>
              <a:t>']</a:t>
            </a:r>
          </a:p>
          <a:p>
            <a:pPr lvl="1" algn="l"/>
            <a:r>
              <a:rPr lang="pt-BR" dirty="0" err="1"/>
              <a:t>print</a:t>
            </a:r>
            <a:r>
              <a:rPr lang="pt-BR" dirty="0"/>
              <a:t>(spam[0][1</a:t>
            </a:r>
            <a:r>
              <a:rPr lang="pt-BR" dirty="0" smtClean="0"/>
              <a:t>])	</a:t>
            </a:r>
            <a:endParaRPr lang="pt-BR" dirty="0"/>
          </a:p>
          <a:p>
            <a:pPr lvl="1" algn="l"/>
            <a:r>
              <a:rPr lang="pt-BR" dirty="0"/>
              <a:t>## </a:t>
            </a:r>
            <a:r>
              <a:rPr lang="pt-BR" dirty="0" err="1"/>
              <a:t>bat</a:t>
            </a:r>
            <a:endParaRPr lang="pt-BR" dirty="0"/>
          </a:p>
          <a:p>
            <a:pPr lvl="1" algn="l"/>
            <a:r>
              <a:rPr lang="pt-BR" dirty="0" err="1"/>
              <a:t>print</a:t>
            </a:r>
            <a:r>
              <a:rPr lang="pt-BR" dirty="0"/>
              <a:t>(spam[1][4])</a:t>
            </a:r>
          </a:p>
          <a:p>
            <a:pPr lvl="1" algn="l"/>
            <a:r>
              <a:rPr lang="pt-BR" dirty="0"/>
              <a:t>## 50</a:t>
            </a:r>
          </a:p>
          <a:p>
            <a:pPr algn="l"/>
            <a:endParaRPr lang="pt-BR" dirty="0"/>
          </a:p>
        </p:txBody>
      </p:sp>
    </p:spTree>
    <p:extLst>
      <p:ext uri="{BB962C8B-B14F-4D97-AF65-F5344CB8AC3E}">
        <p14:creationId xmlns:p14="http://schemas.microsoft.com/office/powerpoint/2010/main" val="2151464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Cortes em Listas: Slices</a:t>
            </a:r>
          </a:p>
        </p:txBody>
      </p:sp>
      <p:sp>
        <p:nvSpPr>
          <p:cNvPr id="4" name="Espaço Reservado para Conteúdo 3"/>
          <p:cNvSpPr>
            <a:spLocks noGrp="1"/>
          </p:cNvSpPr>
          <p:nvPr>
            <p:ph idx="1"/>
          </p:nvPr>
        </p:nvSpPr>
        <p:spPr/>
        <p:txBody>
          <a:bodyPr/>
          <a:lstStyle/>
          <a:p>
            <a:pPr lvl="1"/>
            <a:r>
              <a:rPr lang="pt-BR" dirty="0"/>
              <a:t>spam = ['</a:t>
            </a:r>
            <a:r>
              <a:rPr lang="pt-BR" dirty="0" err="1"/>
              <a:t>cat</a:t>
            </a:r>
            <a:r>
              <a:rPr lang="pt-BR" dirty="0"/>
              <a:t>', '</a:t>
            </a:r>
            <a:r>
              <a:rPr lang="pt-BR" dirty="0" err="1"/>
              <a:t>bat</a:t>
            </a:r>
            <a:r>
              <a:rPr lang="pt-BR" dirty="0"/>
              <a:t>', '</a:t>
            </a:r>
            <a:r>
              <a:rPr lang="pt-BR" dirty="0" err="1"/>
              <a:t>rat</a:t>
            </a:r>
            <a:r>
              <a:rPr lang="pt-BR" dirty="0"/>
              <a:t>', '</a:t>
            </a:r>
            <a:r>
              <a:rPr lang="pt-BR" dirty="0" err="1"/>
              <a:t>elephant</a:t>
            </a:r>
            <a:r>
              <a:rPr lang="pt-BR" dirty="0"/>
              <a:t>']</a:t>
            </a:r>
            <a:br>
              <a:rPr lang="pt-BR" dirty="0"/>
            </a:br>
            <a:r>
              <a:rPr lang="pt-BR" dirty="0" err="1"/>
              <a:t>print</a:t>
            </a:r>
            <a:r>
              <a:rPr lang="pt-BR" dirty="0"/>
              <a:t>(spam[0:4])  # </a:t>
            </a:r>
            <a:r>
              <a:rPr lang="pt-BR" dirty="0" err="1"/>
              <a:t>cat</a:t>
            </a:r>
            <a:r>
              <a:rPr lang="pt-BR" dirty="0"/>
              <a:t>, </a:t>
            </a:r>
            <a:r>
              <a:rPr lang="pt-BR" dirty="0" err="1"/>
              <a:t>bat</a:t>
            </a:r>
            <a:r>
              <a:rPr lang="pt-BR" dirty="0"/>
              <a:t>, </a:t>
            </a:r>
            <a:r>
              <a:rPr lang="pt-BR" dirty="0" err="1"/>
              <a:t>rat</a:t>
            </a:r>
            <a:r>
              <a:rPr lang="pt-BR" dirty="0"/>
              <a:t>, </a:t>
            </a:r>
            <a:r>
              <a:rPr lang="pt-BR" dirty="0" err="1"/>
              <a:t>elephant</a:t>
            </a:r>
            <a:endParaRPr lang="pt-BR" dirty="0"/>
          </a:p>
          <a:p>
            <a:pPr lvl="1"/>
            <a:r>
              <a:rPr lang="pt-BR" dirty="0"/>
              <a:t>## ['</a:t>
            </a:r>
            <a:r>
              <a:rPr lang="pt-BR" dirty="0" err="1"/>
              <a:t>cat</a:t>
            </a:r>
            <a:r>
              <a:rPr lang="pt-BR" dirty="0"/>
              <a:t>', '</a:t>
            </a:r>
            <a:r>
              <a:rPr lang="pt-BR" dirty="0" err="1"/>
              <a:t>bat</a:t>
            </a:r>
            <a:r>
              <a:rPr lang="pt-BR" dirty="0"/>
              <a:t>', '</a:t>
            </a:r>
            <a:r>
              <a:rPr lang="pt-BR" dirty="0" err="1"/>
              <a:t>rat</a:t>
            </a:r>
            <a:r>
              <a:rPr lang="pt-BR" dirty="0"/>
              <a:t>', '</a:t>
            </a:r>
            <a:r>
              <a:rPr lang="pt-BR" dirty="0" err="1"/>
              <a:t>elephant</a:t>
            </a:r>
            <a:r>
              <a:rPr lang="pt-BR" dirty="0"/>
              <a:t>']</a:t>
            </a:r>
          </a:p>
          <a:p>
            <a:pPr lvl="1"/>
            <a:r>
              <a:rPr lang="pt-BR" dirty="0" err="1"/>
              <a:t>print</a:t>
            </a:r>
            <a:r>
              <a:rPr lang="pt-BR" dirty="0"/>
              <a:t>(spam[1:3])  # </a:t>
            </a:r>
            <a:r>
              <a:rPr lang="pt-BR" dirty="0" err="1"/>
              <a:t>bat</a:t>
            </a:r>
            <a:r>
              <a:rPr lang="pt-BR" dirty="0"/>
              <a:t>, </a:t>
            </a:r>
            <a:r>
              <a:rPr lang="pt-BR" dirty="0" err="1"/>
              <a:t>rat</a:t>
            </a:r>
            <a:endParaRPr lang="pt-BR" dirty="0"/>
          </a:p>
          <a:p>
            <a:pPr lvl="1"/>
            <a:r>
              <a:rPr lang="pt-BR" dirty="0"/>
              <a:t>## ['</a:t>
            </a:r>
            <a:r>
              <a:rPr lang="pt-BR" dirty="0" err="1"/>
              <a:t>bat</a:t>
            </a:r>
            <a:r>
              <a:rPr lang="pt-BR" dirty="0"/>
              <a:t>', '</a:t>
            </a:r>
            <a:r>
              <a:rPr lang="pt-BR" dirty="0" err="1"/>
              <a:t>rat</a:t>
            </a:r>
            <a:r>
              <a:rPr lang="pt-BR" dirty="0"/>
              <a:t>']</a:t>
            </a:r>
          </a:p>
          <a:p>
            <a:pPr lvl="1"/>
            <a:r>
              <a:rPr lang="pt-BR" dirty="0" err="1"/>
              <a:t>print</a:t>
            </a:r>
            <a:r>
              <a:rPr lang="pt-BR" dirty="0"/>
              <a:t>(spam[0:-1]) # </a:t>
            </a:r>
            <a:r>
              <a:rPr lang="pt-BR" dirty="0" err="1"/>
              <a:t>cat</a:t>
            </a:r>
            <a:r>
              <a:rPr lang="pt-BR" dirty="0"/>
              <a:t>, </a:t>
            </a:r>
            <a:r>
              <a:rPr lang="pt-BR" dirty="0" err="1"/>
              <a:t>bat</a:t>
            </a:r>
            <a:r>
              <a:rPr lang="pt-BR" dirty="0"/>
              <a:t>, </a:t>
            </a:r>
            <a:r>
              <a:rPr lang="pt-BR" dirty="0" err="1"/>
              <a:t>rat</a:t>
            </a:r>
            <a:endParaRPr lang="pt-BR" dirty="0"/>
          </a:p>
          <a:p>
            <a:pPr lvl="1"/>
            <a:r>
              <a:rPr lang="pt-BR" dirty="0"/>
              <a:t>## ['</a:t>
            </a:r>
            <a:r>
              <a:rPr lang="pt-BR" dirty="0" err="1"/>
              <a:t>cat</a:t>
            </a:r>
            <a:r>
              <a:rPr lang="pt-BR" dirty="0"/>
              <a:t>', '</a:t>
            </a:r>
            <a:r>
              <a:rPr lang="pt-BR" dirty="0" err="1"/>
              <a:t>bat</a:t>
            </a:r>
            <a:r>
              <a:rPr lang="pt-BR" dirty="0"/>
              <a:t>', '</a:t>
            </a:r>
            <a:r>
              <a:rPr lang="pt-BR" dirty="0" err="1"/>
              <a:t>rat</a:t>
            </a:r>
            <a:r>
              <a:rPr lang="pt-BR" dirty="0"/>
              <a:t>']</a:t>
            </a:r>
          </a:p>
          <a:p>
            <a:endParaRPr lang="pt-BR" dirty="0"/>
          </a:p>
        </p:txBody>
      </p:sp>
    </p:spTree>
    <p:extLst>
      <p:ext uri="{BB962C8B-B14F-4D97-AF65-F5344CB8AC3E}">
        <p14:creationId xmlns:p14="http://schemas.microsoft.com/office/powerpoint/2010/main" val="1098311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Cortes em Listas: Slices</a:t>
            </a:r>
          </a:p>
        </p:txBody>
      </p:sp>
      <p:sp>
        <p:nvSpPr>
          <p:cNvPr id="4" name="Espaço Reservado para Conteúdo 3"/>
          <p:cNvSpPr>
            <a:spLocks noGrp="1"/>
          </p:cNvSpPr>
          <p:nvPr>
            <p:ph idx="1"/>
          </p:nvPr>
        </p:nvSpPr>
        <p:spPr/>
        <p:txBody>
          <a:bodyPr/>
          <a:lstStyle/>
          <a:p>
            <a:pPr lvl="1"/>
            <a:r>
              <a:rPr lang="pt-BR" dirty="0"/>
              <a:t>spam = ['</a:t>
            </a:r>
            <a:r>
              <a:rPr lang="pt-BR" dirty="0" err="1"/>
              <a:t>cat</a:t>
            </a:r>
            <a:r>
              <a:rPr lang="pt-BR" dirty="0"/>
              <a:t>', '</a:t>
            </a:r>
            <a:r>
              <a:rPr lang="pt-BR" dirty="0" err="1"/>
              <a:t>bat</a:t>
            </a:r>
            <a:r>
              <a:rPr lang="pt-BR" dirty="0"/>
              <a:t>', '</a:t>
            </a:r>
            <a:r>
              <a:rPr lang="pt-BR" dirty="0" err="1"/>
              <a:t>rat</a:t>
            </a:r>
            <a:r>
              <a:rPr lang="pt-BR" dirty="0"/>
              <a:t>', '</a:t>
            </a:r>
            <a:r>
              <a:rPr lang="pt-BR" dirty="0" err="1"/>
              <a:t>elephant</a:t>
            </a:r>
            <a:r>
              <a:rPr lang="pt-BR" dirty="0"/>
              <a:t>']</a:t>
            </a:r>
            <a:br>
              <a:rPr lang="pt-BR" dirty="0"/>
            </a:br>
            <a:r>
              <a:rPr lang="pt-BR" dirty="0" err="1"/>
              <a:t>print</a:t>
            </a:r>
            <a:r>
              <a:rPr lang="pt-BR" dirty="0"/>
              <a:t>(spam[:2])   # </a:t>
            </a:r>
            <a:r>
              <a:rPr lang="pt-BR" dirty="0" err="1"/>
              <a:t>cat</a:t>
            </a:r>
            <a:r>
              <a:rPr lang="pt-BR" dirty="0"/>
              <a:t>, </a:t>
            </a:r>
            <a:r>
              <a:rPr lang="pt-BR" dirty="0" err="1"/>
              <a:t>bat</a:t>
            </a:r>
            <a:endParaRPr lang="pt-BR" dirty="0"/>
          </a:p>
          <a:p>
            <a:pPr lvl="1"/>
            <a:r>
              <a:rPr lang="pt-BR" dirty="0"/>
              <a:t>## ['</a:t>
            </a:r>
            <a:r>
              <a:rPr lang="pt-BR" dirty="0" err="1"/>
              <a:t>cat</a:t>
            </a:r>
            <a:r>
              <a:rPr lang="pt-BR" dirty="0"/>
              <a:t>', '</a:t>
            </a:r>
            <a:r>
              <a:rPr lang="pt-BR" dirty="0" err="1"/>
              <a:t>bat</a:t>
            </a:r>
            <a:r>
              <a:rPr lang="pt-BR" dirty="0"/>
              <a:t>']</a:t>
            </a:r>
          </a:p>
          <a:p>
            <a:pPr lvl="1"/>
            <a:r>
              <a:rPr lang="pt-BR" dirty="0" err="1"/>
              <a:t>print</a:t>
            </a:r>
            <a:r>
              <a:rPr lang="pt-BR" dirty="0"/>
              <a:t>(spam[1:])   # </a:t>
            </a:r>
            <a:r>
              <a:rPr lang="pt-BR" dirty="0" err="1"/>
              <a:t>bat</a:t>
            </a:r>
            <a:r>
              <a:rPr lang="pt-BR" dirty="0"/>
              <a:t>, </a:t>
            </a:r>
            <a:r>
              <a:rPr lang="pt-BR" dirty="0" err="1"/>
              <a:t>rat</a:t>
            </a:r>
            <a:r>
              <a:rPr lang="pt-BR" dirty="0"/>
              <a:t>, </a:t>
            </a:r>
            <a:r>
              <a:rPr lang="pt-BR" dirty="0" err="1"/>
              <a:t>elephant</a:t>
            </a:r>
            <a:endParaRPr lang="pt-BR" dirty="0"/>
          </a:p>
          <a:p>
            <a:pPr lvl="1"/>
            <a:r>
              <a:rPr lang="pt-BR" dirty="0"/>
              <a:t>## ['</a:t>
            </a:r>
            <a:r>
              <a:rPr lang="pt-BR" dirty="0" err="1"/>
              <a:t>bat</a:t>
            </a:r>
            <a:r>
              <a:rPr lang="pt-BR" dirty="0"/>
              <a:t>', '</a:t>
            </a:r>
            <a:r>
              <a:rPr lang="pt-BR" dirty="0" err="1"/>
              <a:t>rat</a:t>
            </a:r>
            <a:r>
              <a:rPr lang="pt-BR" dirty="0"/>
              <a:t>', '</a:t>
            </a:r>
            <a:r>
              <a:rPr lang="pt-BR" dirty="0" err="1"/>
              <a:t>elephant</a:t>
            </a:r>
            <a:r>
              <a:rPr lang="pt-BR" dirty="0"/>
              <a:t>']</a:t>
            </a:r>
          </a:p>
          <a:p>
            <a:pPr lvl="1"/>
            <a:r>
              <a:rPr lang="pt-BR" dirty="0" err="1"/>
              <a:t>print</a:t>
            </a:r>
            <a:r>
              <a:rPr lang="pt-BR" dirty="0"/>
              <a:t>(spam[:])    # </a:t>
            </a:r>
            <a:r>
              <a:rPr lang="pt-BR" dirty="0" err="1"/>
              <a:t>cat</a:t>
            </a:r>
            <a:r>
              <a:rPr lang="pt-BR" dirty="0"/>
              <a:t>, </a:t>
            </a:r>
            <a:r>
              <a:rPr lang="pt-BR" dirty="0" err="1"/>
              <a:t>bat</a:t>
            </a:r>
            <a:r>
              <a:rPr lang="pt-BR" dirty="0"/>
              <a:t>, </a:t>
            </a:r>
            <a:r>
              <a:rPr lang="pt-BR" dirty="0" err="1"/>
              <a:t>rat</a:t>
            </a:r>
            <a:r>
              <a:rPr lang="pt-BR" dirty="0"/>
              <a:t>, </a:t>
            </a:r>
            <a:r>
              <a:rPr lang="pt-BR" dirty="0" err="1"/>
              <a:t>elephant</a:t>
            </a:r>
            <a:endParaRPr lang="pt-BR" dirty="0"/>
          </a:p>
          <a:p>
            <a:pPr lvl="1"/>
            <a:r>
              <a:rPr lang="pt-BR" dirty="0"/>
              <a:t>## ['</a:t>
            </a:r>
            <a:r>
              <a:rPr lang="pt-BR" dirty="0" err="1"/>
              <a:t>cat</a:t>
            </a:r>
            <a:r>
              <a:rPr lang="pt-BR" dirty="0"/>
              <a:t>', '</a:t>
            </a:r>
            <a:r>
              <a:rPr lang="pt-BR" dirty="0" err="1"/>
              <a:t>bat</a:t>
            </a:r>
            <a:r>
              <a:rPr lang="pt-BR" dirty="0"/>
              <a:t>', '</a:t>
            </a:r>
            <a:r>
              <a:rPr lang="pt-BR" dirty="0" err="1"/>
              <a:t>rat</a:t>
            </a:r>
            <a:r>
              <a:rPr lang="pt-BR" dirty="0"/>
              <a:t>', '</a:t>
            </a:r>
            <a:r>
              <a:rPr lang="pt-BR" dirty="0" err="1"/>
              <a:t>elephant</a:t>
            </a:r>
            <a:r>
              <a:rPr lang="pt-BR" dirty="0"/>
              <a:t>']</a:t>
            </a:r>
          </a:p>
          <a:p>
            <a:endParaRPr lang="pt-BR" dirty="0"/>
          </a:p>
        </p:txBody>
      </p:sp>
    </p:spTree>
    <p:extLst>
      <p:ext uri="{BB962C8B-B14F-4D97-AF65-F5344CB8AC3E}">
        <p14:creationId xmlns:p14="http://schemas.microsoft.com/office/powerpoint/2010/main" val="1230626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Alterando e eliminando elementos</a:t>
            </a:r>
          </a:p>
        </p:txBody>
      </p:sp>
      <p:sp>
        <p:nvSpPr>
          <p:cNvPr id="4" name="Espaço Reservado para Conteúdo 3"/>
          <p:cNvSpPr>
            <a:spLocks noGrp="1"/>
          </p:cNvSpPr>
          <p:nvPr>
            <p:ph idx="1"/>
          </p:nvPr>
        </p:nvSpPr>
        <p:spPr/>
        <p:txBody>
          <a:bodyPr/>
          <a:lstStyle/>
          <a:p>
            <a:pPr lvl="1" algn="l"/>
            <a:r>
              <a:rPr lang="pt-BR" dirty="0"/>
              <a:t>spam = ['</a:t>
            </a:r>
            <a:r>
              <a:rPr lang="pt-BR" dirty="0" err="1"/>
              <a:t>cat</a:t>
            </a:r>
            <a:r>
              <a:rPr lang="pt-BR" dirty="0"/>
              <a:t>', '</a:t>
            </a:r>
            <a:r>
              <a:rPr lang="pt-BR" dirty="0" err="1"/>
              <a:t>bat</a:t>
            </a:r>
            <a:r>
              <a:rPr lang="pt-BR" dirty="0"/>
              <a:t>', '</a:t>
            </a:r>
            <a:r>
              <a:rPr lang="pt-BR" dirty="0" err="1"/>
              <a:t>rat</a:t>
            </a:r>
            <a:r>
              <a:rPr lang="pt-BR" dirty="0"/>
              <a:t>', '</a:t>
            </a:r>
            <a:r>
              <a:rPr lang="pt-BR" dirty="0" err="1"/>
              <a:t>elephant</a:t>
            </a:r>
            <a:r>
              <a:rPr lang="pt-BR" dirty="0"/>
              <a:t>']</a:t>
            </a:r>
            <a:br>
              <a:rPr lang="pt-BR" dirty="0"/>
            </a:br>
            <a:r>
              <a:rPr lang="pt-BR" dirty="0" err="1"/>
              <a:t>print</a:t>
            </a:r>
            <a:r>
              <a:rPr lang="pt-BR" dirty="0"/>
              <a:t>(spam)</a:t>
            </a:r>
          </a:p>
          <a:p>
            <a:pPr lvl="1" algn="l"/>
            <a:r>
              <a:rPr lang="pt-BR" dirty="0"/>
              <a:t>## ['</a:t>
            </a:r>
            <a:r>
              <a:rPr lang="pt-BR" dirty="0" err="1"/>
              <a:t>cat</a:t>
            </a:r>
            <a:r>
              <a:rPr lang="pt-BR" dirty="0"/>
              <a:t>', '</a:t>
            </a:r>
            <a:r>
              <a:rPr lang="pt-BR" dirty="0" err="1"/>
              <a:t>bat</a:t>
            </a:r>
            <a:r>
              <a:rPr lang="pt-BR" dirty="0"/>
              <a:t>', '</a:t>
            </a:r>
            <a:r>
              <a:rPr lang="pt-BR" dirty="0" err="1"/>
              <a:t>rat</a:t>
            </a:r>
            <a:r>
              <a:rPr lang="pt-BR" dirty="0"/>
              <a:t>', '</a:t>
            </a:r>
            <a:r>
              <a:rPr lang="pt-BR" dirty="0" err="1"/>
              <a:t>elephant</a:t>
            </a:r>
            <a:r>
              <a:rPr lang="pt-BR" dirty="0"/>
              <a:t>']</a:t>
            </a:r>
          </a:p>
          <a:p>
            <a:pPr lvl="1" algn="l"/>
            <a:r>
              <a:rPr lang="pt-BR" dirty="0"/>
              <a:t>spam[2] = 45</a:t>
            </a:r>
            <a:br>
              <a:rPr lang="pt-BR" dirty="0"/>
            </a:br>
            <a:r>
              <a:rPr lang="pt-BR" dirty="0" err="1"/>
              <a:t>print</a:t>
            </a:r>
            <a:r>
              <a:rPr lang="pt-BR" dirty="0"/>
              <a:t>(spam)</a:t>
            </a:r>
          </a:p>
          <a:p>
            <a:pPr lvl="1" algn="l"/>
            <a:r>
              <a:rPr lang="pt-BR" dirty="0"/>
              <a:t>## ['</a:t>
            </a:r>
            <a:r>
              <a:rPr lang="pt-BR" dirty="0" err="1"/>
              <a:t>cat</a:t>
            </a:r>
            <a:r>
              <a:rPr lang="pt-BR" dirty="0"/>
              <a:t>', '</a:t>
            </a:r>
            <a:r>
              <a:rPr lang="pt-BR" dirty="0" err="1"/>
              <a:t>bat</a:t>
            </a:r>
            <a:r>
              <a:rPr lang="pt-BR" dirty="0"/>
              <a:t>', 45, '</a:t>
            </a:r>
            <a:r>
              <a:rPr lang="pt-BR" dirty="0" err="1"/>
              <a:t>elephant</a:t>
            </a:r>
            <a:r>
              <a:rPr lang="pt-BR" dirty="0"/>
              <a:t>']</a:t>
            </a:r>
          </a:p>
          <a:p>
            <a:pPr lvl="1" algn="l"/>
            <a:r>
              <a:rPr lang="pt-BR" dirty="0" err="1"/>
              <a:t>del</a:t>
            </a:r>
            <a:r>
              <a:rPr lang="pt-BR" dirty="0"/>
              <a:t> spam[2]</a:t>
            </a:r>
            <a:br>
              <a:rPr lang="pt-BR" dirty="0"/>
            </a:br>
            <a:r>
              <a:rPr lang="pt-BR" dirty="0" err="1"/>
              <a:t>print</a:t>
            </a:r>
            <a:r>
              <a:rPr lang="pt-BR" dirty="0"/>
              <a:t>(spam)</a:t>
            </a:r>
          </a:p>
          <a:p>
            <a:pPr lvl="1" algn="l"/>
            <a:r>
              <a:rPr lang="pt-BR" dirty="0"/>
              <a:t>## ['</a:t>
            </a:r>
            <a:r>
              <a:rPr lang="pt-BR" dirty="0" err="1"/>
              <a:t>cat</a:t>
            </a:r>
            <a:r>
              <a:rPr lang="pt-BR" dirty="0"/>
              <a:t>', '</a:t>
            </a:r>
            <a:r>
              <a:rPr lang="pt-BR" dirty="0" err="1"/>
              <a:t>bat</a:t>
            </a:r>
            <a:r>
              <a:rPr lang="pt-BR" dirty="0"/>
              <a:t>', '</a:t>
            </a:r>
            <a:r>
              <a:rPr lang="pt-BR" dirty="0" err="1"/>
              <a:t>elephant</a:t>
            </a:r>
            <a:r>
              <a:rPr lang="pt-BR" dirty="0"/>
              <a:t>']</a:t>
            </a:r>
          </a:p>
          <a:p>
            <a:pPr algn="l"/>
            <a:endParaRPr lang="pt-BR" dirty="0"/>
          </a:p>
        </p:txBody>
      </p:sp>
    </p:spTree>
    <p:extLst>
      <p:ext uri="{BB962C8B-B14F-4D97-AF65-F5344CB8AC3E}">
        <p14:creationId xmlns:p14="http://schemas.microsoft.com/office/powerpoint/2010/main" val="4033878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Utilizando Loops com Listas</a:t>
            </a:r>
          </a:p>
        </p:txBody>
      </p:sp>
      <p:sp>
        <p:nvSpPr>
          <p:cNvPr id="4" name="Espaço Reservado para Conteúdo 3"/>
          <p:cNvSpPr>
            <a:spLocks noGrp="1"/>
          </p:cNvSpPr>
          <p:nvPr>
            <p:ph idx="1"/>
          </p:nvPr>
        </p:nvSpPr>
        <p:spPr/>
        <p:txBody>
          <a:bodyPr/>
          <a:lstStyle/>
          <a:p>
            <a:pPr lvl="1" algn="l"/>
            <a:r>
              <a:rPr lang="pt-BR" dirty="0"/>
              <a:t>for i in range(0,4):</a:t>
            </a:r>
            <a:br>
              <a:rPr lang="pt-BR" dirty="0"/>
            </a:br>
            <a:r>
              <a:rPr lang="pt-BR" dirty="0"/>
              <a:t>  </a:t>
            </a:r>
            <a:r>
              <a:rPr lang="pt-BR" dirty="0" err="1"/>
              <a:t>print</a:t>
            </a:r>
            <a:r>
              <a:rPr lang="pt-BR" dirty="0"/>
              <a:t>(i)</a:t>
            </a:r>
          </a:p>
          <a:p>
            <a:pPr lvl="1" algn="l"/>
            <a:r>
              <a:rPr lang="pt-BR" dirty="0"/>
              <a:t>## 0## 1## 2## 3</a:t>
            </a:r>
          </a:p>
          <a:p>
            <a:pPr lvl="1" algn="l"/>
            <a:r>
              <a:rPr lang="pt-BR" dirty="0"/>
              <a:t>for i in [0,1,2,3]:</a:t>
            </a:r>
            <a:br>
              <a:rPr lang="pt-BR" dirty="0"/>
            </a:br>
            <a:r>
              <a:rPr lang="pt-BR" dirty="0"/>
              <a:t>  </a:t>
            </a:r>
            <a:r>
              <a:rPr lang="pt-BR" dirty="0" err="1"/>
              <a:t>print</a:t>
            </a:r>
            <a:r>
              <a:rPr lang="pt-BR" dirty="0"/>
              <a:t>(i)</a:t>
            </a:r>
          </a:p>
          <a:p>
            <a:pPr lvl="1" algn="l"/>
            <a:r>
              <a:rPr lang="pt-BR" dirty="0"/>
              <a:t>## 0## 1## 2## 3</a:t>
            </a:r>
          </a:p>
          <a:p>
            <a:pPr algn="l"/>
            <a:endParaRPr lang="pt-BR" dirty="0"/>
          </a:p>
        </p:txBody>
      </p:sp>
    </p:spTree>
    <p:extLst>
      <p:ext uri="{BB962C8B-B14F-4D97-AF65-F5344CB8AC3E}">
        <p14:creationId xmlns:p14="http://schemas.microsoft.com/office/powerpoint/2010/main" val="485655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Operadores in e not in</a:t>
            </a:r>
          </a:p>
        </p:txBody>
      </p:sp>
      <p:sp>
        <p:nvSpPr>
          <p:cNvPr id="4" name="Espaço Reservado para Conteúdo 3"/>
          <p:cNvSpPr>
            <a:spLocks noGrp="1"/>
          </p:cNvSpPr>
          <p:nvPr>
            <p:ph idx="1"/>
          </p:nvPr>
        </p:nvSpPr>
        <p:spPr/>
        <p:txBody>
          <a:bodyPr/>
          <a:lstStyle/>
          <a:p>
            <a:pPr lvl="1"/>
            <a:r>
              <a:rPr lang="pt-BR" dirty="0"/>
              <a:t>'</a:t>
            </a:r>
            <a:r>
              <a:rPr lang="pt-BR" dirty="0" err="1"/>
              <a:t>howdy</a:t>
            </a:r>
            <a:r>
              <a:rPr lang="pt-BR" dirty="0"/>
              <a:t>' in ['</a:t>
            </a:r>
            <a:r>
              <a:rPr lang="pt-BR" dirty="0" err="1"/>
              <a:t>hello</a:t>
            </a:r>
            <a:r>
              <a:rPr lang="pt-BR" dirty="0"/>
              <a:t>', '</a:t>
            </a:r>
            <a:r>
              <a:rPr lang="pt-BR" dirty="0" err="1"/>
              <a:t>hi</a:t>
            </a:r>
            <a:r>
              <a:rPr lang="pt-BR" dirty="0"/>
              <a:t>', '</a:t>
            </a:r>
            <a:r>
              <a:rPr lang="pt-BR" dirty="0" err="1"/>
              <a:t>howdy</a:t>
            </a:r>
            <a:r>
              <a:rPr lang="pt-BR" dirty="0"/>
              <a:t>', '</a:t>
            </a:r>
            <a:r>
              <a:rPr lang="pt-BR" dirty="0" err="1"/>
              <a:t>heyas</a:t>
            </a:r>
            <a:r>
              <a:rPr lang="pt-BR" dirty="0"/>
              <a:t>']</a:t>
            </a:r>
          </a:p>
          <a:p>
            <a:pPr lvl="1"/>
            <a:r>
              <a:rPr lang="pt-BR" dirty="0"/>
              <a:t>spam = ['</a:t>
            </a:r>
            <a:r>
              <a:rPr lang="pt-BR" dirty="0" err="1"/>
              <a:t>hello</a:t>
            </a:r>
            <a:r>
              <a:rPr lang="pt-BR" dirty="0"/>
              <a:t>', '</a:t>
            </a:r>
            <a:r>
              <a:rPr lang="pt-BR" dirty="0" err="1"/>
              <a:t>hi</a:t>
            </a:r>
            <a:r>
              <a:rPr lang="pt-BR" dirty="0"/>
              <a:t>', '</a:t>
            </a:r>
            <a:r>
              <a:rPr lang="pt-BR" dirty="0" err="1"/>
              <a:t>howdy</a:t>
            </a:r>
            <a:r>
              <a:rPr lang="pt-BR" dirty="0"/>
              <a:t>', '</a:t>
            </a:r>
            <a:r>
              <a:rPr lang="pt-BR" dirty="0" err="1"/>
              <a:t>heyas</a:t>
            </a:r>
            <a:r>
              <a:rPr lang="pt-BR" dirty="0"/>
              <a:t>']</a:t>
            </a:r>
            <a:br>
              <a:rPr lang="pt-BR" dirty="0"/>
            </a:br>
            <a:r>
              <a:rPr lang="pt-BR" dirty="0" err="1"/>
              <a:t>print</a:t>
            </a:r>
            <a:r>
              <a:rPr lang="pt-BR" dirty="0"/>
              <a:t>('</a:t>
            </a:r>
            <a:r>
              <a:rPr lang="pt-BR" dirty="0" err="1"/>
              <a:t>cat</a:t>
            </a:r>
            <a:r>
              <a:rPr lang="pt-BR" dirty="0"/>
              <a:t>' in spam)</a:t>
            </a:r>
          </a:p>
          <a:p>
            <a:pPr lvl="1"/>
            <a:r>
              <a:rPr lang="pt-BR" dirty="0"/>
              <a:t>## False</a:t>
            </a:r>
          </a:p>
          <a:p>
            <a:pPr lvl="1"/>
            <a:r>
              <a:rPr lang="pt-BR" dirty="0" err="1"/>
              <a:t>print</a:t>
            </a:r>
            <a:r>
              <a:rPr lang="pt-BR" dirty="0"/>
              <a:t>('</a:t>
            </a:r>
            <a:r>
              <a:rPr lang="pt-BR" dirty="0" err="1"/>
              <a:t>howdy</a:t>
            </a:r>
            <a:r>
              <a:rPr lang="pt-BR" dirty="0"/>
              <a:t>' </a:t>
            </a:r>
            <a:r>
              <a:rPr lang="pt-BR" dirty="0" err="1"/>
              <a:t>not</a:t>
            </a:r>
            <a:r>
              <a:rPr lang="pt-BR" dirty="0"/>
              <a:t> in spam)</a:t>
            </a:r>
          </a:p>
          <a:p>
            <a:pPr lvl="1"/>
            <a:r>
              <a:rPr lang="pt-BR" dirty="0"/>
              <a:t>## False</a:t>
            </a:r>
          </a:p>
          <a:p>
            <a:pPr lvl="1"/>
            <a:r>
              <a:rPr lang="pt-BR" dirty="0" err="1"/>
              <a:t>print</a:t>
            </a:r>
            <a:r>
              <a:rPr lang="pt-BR" dirty="0"/>
              <a:t>('</a:t>
            </a:r>
            <a:r>
              <a:rPr lang="pt-BR" dirty="0" err="1"/>
              <a:t>cat</a:t>
            </a:r>
            <a:r>
              <a:rPr lang="pt-BR" dirty="0"/>
              <a:t>' </a:t>
            </a:r>
            <a:r>
              <a:rPr lang="pt-BR" dirty="0" err="1"/>
              <a:t>not</a:t>
            </a:r>
            <a:r>
              <a:rPr lang="pt-BR" dirty="0"/>
              <a:t> in spam)</a:t>
            </a:r>
          </a:p>
          <a:p>
            <a:pPr lvl="1"/>
            <a:r>
              <a:rPr lang="pt-BR" dirty="0"/>
              <a:t>## </a:t>
            </a:r>
            <a:r>
              <a:rPr lang="pt-BR" dirty="0" err="1"/>
              <a:t>True</a:t>
            </a:r>
            <a:endParaRPr lang="pt-BR" dirty="0"/>
          </a:p>
          <a:p>
            <a:endParaRPr lang="pt-BR" dirty="0"/>
          </a:p>
        </p:txBody>
      </p:sp>
    </p:spTree>
    <p:extLst>
      <p:ext uri="{BB962C8B-B14F-4D97-AF65-F5344CB8AC3E}">
        <p14:creationId xmlns:p14="http://schemas.microsoft.com/office/powerpoint/2010/main" val="3720613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Atribuição múltipla de valores</a:t>
            </a:r>
          </a:p>
        </p:txBody>
      </p:sp>
      <p:sp>
        <p:nvSpPr>
          <p:cNvPr id="4" name="Espaço Reservado para Conteúdo 3"/>
          <p:cNvSpPr>
            <a:spLocks noGrp="1"/>
          </p:cNvSpPr>
          <p:nvPr>
            <p:ph idx="1"/>
          </p:nvPr>
        </p:nvSpPr>
        <p:spPr/>
        <p:txBody>
          <a:bodyPr/>
          <a:lstStyle/>
          <a:p>
            <a:pPr lvl="1" algn="l"/>
            <a:r>
              <a:rPr lang="en-US" dirty="0"/>
              <a:t>cat = ['fat', 'black', 'loud']</a:t>
            </a:r>
            <a:br>
              <a:rPr lang="en-US" dirty="0"/>
            </a:br>
            <a:r>
              <a:rPr lang="en-US" dirty="0"/>
              <a:t>size, color, disposition = cat</a:t>
            </a:r>
            <a:br>
              <a:rPr lang="en-US" dirty="0"/>
            </a:br>
            <a:r>
              <a:rPr lang="en-US" dirty="0"/>
              <a:t>print(size)</a:t>
            </a:r>
          </a:p>
          <a:p>
            <a:pPr lvl="1" algn="l"/>
            <a:r>
              <a:rPr lang="en-US" dirty="0"/>
              <a:t>## fat</a:t>
            </a:r>
          </a:p>
          <a:p>
            <a:pPr lvl="1" algn="l"/>
            <a:r>
              <a:rPr lang="en-US" dirty="0"/>
              <a:t>print(color)</a:t>
            </a:r>
          </a:p>
          <a:p>
            <a:pPr lvl="1" algn="l"/>
            <a:r>
              <a:rPr lang="en-US" dirty="0"/>
              <a:t>## black</a:t>
            </a:r>
          </a:p>
          <a:p>
            <a:pPr lvl="1" algn="l"/>
            <a:r>
              <a:rPr lang="en-US" dirty="0"/>
              <a:t>print(disposition)</a:t>
            </a:r>
          </a:p>
          <a:p>
            <a:pPr lvl="1" algn="l"/>
            <a:r>
              <a:rPr lang="en-US" dirty="0"/>
              <a:t>## loud</a:t>
            </a:r>
          </a:p>
          <a:p>
            <a:pPr algn="l"/>
            <a:endParaRPr lang="pt-BR" dirty="0"/>
          </a:p>
        </p:txBody>
      </p:sp>
    </p:spTree>
    <p:extLst>
      <p:ext uri="{BB962C8B-B14F-4D97-AF65-F5344CB8AC3E}">
        <p14:creationId xmlns:p14="http://schemas.microsoft.com/office/powerpoint/2010/main" val="2101369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Métodos em Listas</a:t>
            </a:r>
          </a:p>
        </p:txBody>
      </p:sp>
      <p:sp>
        <p:nvSpPr>
          <p:cNvPr id="4" name="Espaço Reservado para Conteúdo 3"/>
          <p:cNvSpPr>
            <a:spLocks noGrp="1"/>
          </p:cNvSpPr>
          <p:nvPr>
            <p:ph idx="1"/>
          </p:nvPr>
        </p:nvSpPr>
        <p:spPr/>
        <p:txBody>
          <a:bodyPr/>
          <a:lstStyle/>
          <a:p>
            <a:r>
              <a:rPr lang="pt-BR" dirty="0"/>
              <a:t>Determinando a posição de um elemento</a:t>
            </a:r>
          </a:p>
          <a:p>
            <a:pPr lvl="1"/>
            <a:r>
              <a:rPr lang="pt-BR" dirty="0"/>
              <a:t>spam = ['</a:t>
            </a:r>
            <a:r>
              <a:rPr lang="pt-BR" dirty="0" err="1"/>
              <a:t>hello</a:t>
            </a:r>
            <a:r>
              <a:rPr lang="pt-BR" dirty="0"/>
              <a:t>', '</a:t>
            </a:r>
            <a:r>
              <a:rPr lang="pt-BR" dirty="0" err="1"/>
              <a:t>hi</a:t>
            </a:r>
            <a:r>
              <a:rPr lang="pt-BR" dirty="0"/>
              <a:t>', '</a:t>
            </a:r>
            <a:r>
              <a:rPr lang="pt-BR" dirty="0" err="1"/>
              <a:t>howdy</a:t>
            </a:r>
            <a:r>
              <a:rPr lang="pt-BR" dirty="0"/>
              <a:t>', '</a:t>
            </a:r>
            <a:r>
              <a:rPr lang="pt-BR" dirty="0" err="1"/>
              <a:t>heyas</a:t>
            </a:r>
            <a:r>
              <a:rPr lang="pt-BR" dirty="0"/>
              <a:t>']</a:t>
            </a:r>
            <a:br>
              <a:rPr lang="pt-BR" dirty="0"/>
            </a:br>
            <a:r>
              <a:rPr lang="pt-BR" dirty="0" err="1"/>
              <a:t>print</a:t>
            </a:r>
            <a:r>
              <a:rPr lang="pt-BR" dirty="0"/>
              <a:t>(</a:t>
            </a:r>
            <a:r>
              <a:rPr lang="pt-BR" dirty="0" err="1"/>
              <a:t>spam.index</a:t>
            </a:r>
            <a:r>
              <a:rPr lang="pt-BR" dirty="0"/>
              <a:t>('</a:t>
            </a:r>
            <a:r>
              <a:rPr lang="pt-BR" dirty="0" err="1"/>
              <a:t>hello</a:t>
            </a:r>
            <a:r>
              <a:rPr lang="pt-BR" dirty="0"/>
              <a:t>'))</a:t>
            </a:r>
          </a:p>
          <a:p>
            <a:pPr lvl="1" algn="l"/>
            <a:r>
              <a:rPr lang="pt-BR" dirty="0"/>
              <a:t>## </a:t>
            </a:r>
            <a:r>
              <a:rPr lang="pt-BR" dirty="0" smtClean="0"/>
              <a:t>0</a:t>
            </a:r>
          </a:p>
          <a:p>
            <a:pPr lvl="1" algn="l"/>
            <a:r>
              <a:rPr lang="pt-BR" dirty="0" err="1" smtClean="0"/>
              <a:t>print</a:t>
            </a:r>
            <a:r>
              <a:rPr lang="pt-BR" dirty="0" smtClean="0"/>
              <a:t>(</a:t>
            </a:r>
            <a:r>
              <a:rPr lang="pt-BR" dirty="0" err="1" smtClean="0"/>
              <a:t>spam.index</a:t>
            </a:r>
            <a:r>
              <a:rPr lang="pt-BR" dirty="0"/>
              <a:t>('</a:t>
            </a:r>
            <a:r>
              <a:rPr lang="pt-BR" dirty="0" err="1"/>
              <a:t>heyas</a:t>
            </a:r>
            <a:r>
              <a:rPr lang="pt-BR" dirty="0" smtClean="0"/>
              <a:t>'))</a:t>
            </a:r>
          </a:p>
          <a:p>
            <a:pPr lvl="1" algn="l"/>
            <a:r>
              <a:rPr lang="pt-BR" dirty="0" smtClean="0"/>
              <a:t># </a:t>
            </a:r>
            <a:r>
              <a:rPr lang="pt-BR" dirty="0"/>
              <a:t>A linha a seguir produz um </a:t>
            </a:r>
            <a:r>
              <a:rPr lang="pt-BR" dirty="0" smtClean="0"/>
              <a:t>erro</a:t>
            </a:r>
          </a:p>
          <a:p>
            <a:pPr lvl="1" algn="l"/>
            <a:r>
              <a:rPr lang="pt-BR" dirty="0" smtClean="0"/>
              <a:t># </a:t>
            </a:r>
            <a:r>
              <a:rPr lang="pt-BR" dirty="0" err="1"/>
              <a:t>print</a:t>
            </a:r>
            <a:r>
              <a:rPr lang="pt-BR" dirty="0"/>
              <a:t>(</a:t>
            </a:r>
            <a:r>
              <a:rPr lang="pt-BR" dirty="0" err="1"/>
              <a:t>spam.index</a:t>
            </a:r>
            <a:r>
              <a:rPr lang="pt-BR" dirty="0"/>
              <a:t>('</a:t>
            </a:r>
            <a:r>
              <a:rPr lang="pt-BR" dirty="0" err="1"/>
              <a:t>howdy</a:t>
            </a:r>
            <a:r>
              <a:rPr lang="pt-BR" dirty="0"/>
              <a:t> </a:t>
            </a:r>
            <a:r>
              <a:rPr lang="pt-BR" dirty="0" err="1"/>
              <a:t>howdy</a:t>
            </a:r>
            <a:r>
              <a:rPr lang="pt-BR" dirty="0"/>
              <a:t> </a:t>
            </a:r>
            <a:r>
              <a:rPr lang="pt-BR" dirty="0" err="1"/>
              <a:t>howdy</a:t>
            </a:r>
            <a:r>
              <a:rPr lang="pt-BR" dirty="0"/>
              <a:t>')</a:t>
            </a:r>
          </a:p>
          <a:p>
            <a:pPr lvl="1"/>
            <a:r>
              <a:rPr lang="pt-BR" dirty="0"/>
              <a:t>## 3</a:t>
            </a:r>
          </a:p>
          <a:p>
            <a:endParaRPr lang="pt-BR" dirty="0"/>
          </a:p>
        </p:txBody>
      </p:sp>
    </p:spTree>
    <p:extLst>
      <p:ext uri="{BB962C8B-B14F-4D97-AF65-F5344CB8AC3E}">
        <p14:creationId xmlns:p14="http://schemas.microsoft.com/office/powerpoint/2010/main" val="1304190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Métodos em Listas</a:t>
            </a:r>
          </a:p>
        </p:txBody>
      </p:sp>
      <p:sp>
        <p:nvSpPr>
          <p:cNvPr id="4" name="Espaço Reservado para Conteúdo 3"/>
          <p:cNvSpPr>
            <a:spLocks noGrp="1"/>
          </p:cNvSpPr>
          <p:nvPr>
            <p:ph idx="1"/>
          </p:nvPr>
        </p:nvSpPr>
        <p:spPr/>
        <p:txBody>
          <a:bodyPr/>
          <a:lstStyle/>
          <a:p>
            <a:pPr algn="l"/>
            <a:r>
              <a:rPr lang="pt-BR" dirty="0"/>
              <a:t>Adicionando valores</a:t>
            </a:r>
          </a:p>
          <a:p>
            <a:pPr lvl="1" algn="l"/>
            <a:r>
              <a:rPr lang="pt-BR" dirty="0"/>
              <a:t>spam = ['</a:t>
            </a:r>
            <a:r>
              <a:rPr lang="pt-BR" dirty="0" err="1"/>
              <a:t>cat</a:t>
            </a:r>
            <a:r>
              <a:rPr lang="pt-BR" dirty="0"/>
              <a:t>', '</a:t>
            </a:r>
            <a:r>
              <a:rPr lang="pt-BR" dirty="0" err="1"/>
              <a:t>dog</a:t>
            </a:r>
            <a:r>
              <a:rPr lang="pt-BR" dirty="0"/>
              <a:t>', '</a:t>
            </a:r>
            <a:r>
              <a:rPr lang="pt-BR" dirty="0" err="1"/>
              <a:t>bat</a:t>
            </a:r>
            <a:r>
              <a:rPr lang="pt-BR" dirty="0"/>
              <a:t>']</a:t>
            </a:r>
            <a:br>
              <a:rPr lang="pt-BR" dirty="0"/>
            </a:br>
            <a:r>
              <a:rPr lang="pt-BR" dirty="0" err="1"/>
              <a:t>spam.append</a:t>
            </a:r>
            <a:r>
              <a:rPr lang="pt-BR" dirty="0"/>
              <a:t>('</a:t>
            </a:r>
            <a:r>
              <a:rPr lang="pt-BR" dirty="0" err="1"/>
              <a:t>moose</a:t>
            </a:r>
            <a:r>
              <a:rPr lang="pt-BR" dirty="0"/>
              <a:t>')</a:t>
            </a:r>
            <a:br>
              <a:rPr lang="pt-BR" dirty="0"/>
            </a:br>
            <a:r>
              <a:rPr lang="pt-BR" dirty="0" err="1"/>
              <a:t>print</a:t>
            </a:r>
            <a:r>
              <a:rPr lang="pt-BR" dirty="0"/>
              <a:t>(spam)</a:t>
            </a:r>
          </a:p>
          <a:p>
            <a:pPr lvl="1" algn="l"/>
            <a:r>
              <a:rPr lang="pt-BR" dirty="0"/>
              <a:t>## ['</a:t>
            </a:r>
            <a:r>
              <a:rPr lang="pt-BR" dirty="0" err="1"/>
              <a:t>cat</a:t>
            </a:r>
            <a:r>
              <a:rPr lang="pt-BR" dirty="0"/>
              <a:t>', '</a:t>
            </a:r>
            <a:r>
              <a:rPr lang="pt-BR" dirty="0" err="1"/>
              <a:t>dog</a:t>
            </a:r>
            <a:r>
              <a:rPr lang="pt-BR" dirty="0"/>
              <a:t>', '</a:t>
            </a:r>
            <a:r>
              <a:rPr lang="pt-BR" dirty="0" err="1"/>
              <a:t>bat</a:t>
            </a:r>
            <a:r>
              <a:rPr lang="pt-BR" dirty="0"/>
              <a:t>', '</a:t>
            </a:r>
            <a:r>
              <a:rPr lang="pt-BR" dirty="0" err="1"/>
              <a:t>moose</a:t>
            </a:r>
            <a:r>
              <a:rPr lang="pt-BR" dirty="0"/>
              <a:t>']</a:t>
            </a:r>
          </a:p>
          <a:p>
            <a:pPr algn="l"/>
            <a:r>
              <a:rPr lang="pt-BR" dirty="0"/>
              <a:t>Inserindo valores</a:t>
            </a:r>
          </a:p>
          <a:p>
            <a:pPr lvl="1" algn="l"/>
            <a:r>
              <a:rPr lang="pt-BR" dirty="0"/>
              <a:t>spam = ['</a:t>
            </a:r>
            <a:r>
              <a:rPr lang="pt-BR" dirty="0" err="1"/>
              <a:t>cat</a:t>
            </a:r>
            <a:r>
              <a:rPr lang="pt-BR" dirty="0"/>
              <a:t>', '</a:t>
            </a:r>
            <a:r>
              <a:rPr lang="pt-BR" dirty="0" err="1"/>
              <a:t>dog</a:t>
            </a:r>
            <a:r>
              <a:rPr lang="pt-BR" dirty="0"/>
              <a:t>', '</a:t>
            </a:r>
            <a:r>
              <a:rPr lang="pt-BR" dirty="0" err="1"/>
              <a:t>bat</a:t>
            </a:r>
            <a:r>
              <a:rPr lang="pt-BR" dirty="0"/>
              <a:t>']</a:t>
            </a:r>
            <a:br>
              <a:rPr lang="pt-BR" dirty="0"/>
            </a:br>
            <a:r>
              <a:rPr lang="pt-BR" dirty="0" err="1"/>
              <a:t>spam.insert</a:t>
            </a:r>
            <a:r>
              <a:rPr lang="pt-BR" dirty="0"/>
              <a:t>(1, '</a:t>
            </a:r>
            <a:r>
              <a:rPr lang="pt-BR" dirty="0" err="1"/>
              <a:t>chicken</a:t>
            </a:r>
            <a:r>
              <a:rPr lang="pt-BR" dirty="0"/>
              <a:t>')</a:t>
            </a:r>
            <a:br>
              <a:rPr lang="pt-BR" dirty="0"/>
            </a:br>
            <a:r>
              <a:rPr lang="pt-BR" dirty="0" err="1"/>
              <a:t>print</a:t>
            </a:r>
            <a:r>
              <a:rPr lang="pt-BR" dirty="0"/>
              <a:t>(spam)</a:t>
            </a:r>
          </a:p>
          <a:p>
            <a:pPr lvl="1" algn="l"/>
            <a:r>
              <a:rPr lang="pt-BR" dirty="0"/>
              <a:t>## ['</a:t>
            </a:r>
            <a:r>
              <a:rPr lang="pt-BR" dirty="0" err="1"/>
              <a:t>cat</a:t>
            </a:r>
            <a:r>
              <a:rPr lang="pt-BR" dirty="0"/>
              <a:t>', '</a:t>
            </a:r>
            <a:r>
              <a:rPr lang="pt-BR" dirty="0" err="1"/>
              <a:t>chicken</a:t>
            </a:r>
            <a:r>
              <a:rPr lang="pt-BR" dirty="0"/>
              <a:t>', '</a:t>
            </a:r>
            <a:r>
              <a:rPr lang="pt-BR" dirty="0" err="1"/>
              <a:t>dog</a:t>
            </a:r>
            <a:r>
              <a:rPr lang="pt-BR" dirty="0"/>
              <a:t>', '</a:t>
            </a:r>
            <a:r>
              <a:rPr lang="pt-BR" dirty="0" err="1"/>
              <a:t>bat</a:t>
            </a:r>
            <a:r>
              <a:rPr lang="pt-BR" dirty="0"/>
              <a:t>']</a:t>
            </a:r>
          </a:p>
          <a:p>
            <a:pPr algn="l"/>
            <a:endParaRPr lang="pt-BR" dirty="0"/>
          </a:p>
        </p:txBody>
      </p:sp>
    </p:spTree>
    <p:extLst>
      <p:ext uri="{BB962C8B-B14F-4D97-AF65-F5344CB8AC3E}">
        <p14:creationId xmlns:p14="http://schemas.microsoft.com/office/powerpoint/2010/main" val="1994114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Métodos em Listas</a:t>
            </a:r>
          </a:p>
        </p:txBody>
      </p:sp>
      <p:sp>
        <p:nvSpPr>
          <p:cNvPr id="4" name="Espaço Reservado para Conteúdo 3"/>
          <p:cNvSpPr>
            <a:spLocks noGrp="1"/>
          </p:cNvSpPr>
          <p:nvPr>
            <p:ph idx="1"/>
          </p:nvPr>
        </p:nvSpPr>
        <p:spPr/>
        <p:txBody>
          <a:bodyPr>
            <a:normAutofit lnSpcReduction="10000"/>
          </a:bodyPr>
          <a:lstStyle/>
          <a:p>
            <a:pPr algn="l"/>
            <a:r>
              <a:rPr lang="pt-BR" dirty="0"/>
              <a:t>Removendo valores</a:t>
            </a:r>
          </a:p>
          <a:p>
            <a:pPr lvl="1" algn="l"/>
            <a:r>
              <a:rPr lang="pt-BR" dirty="0"/>
              <a:t>spam = ['</a:t>
            </a:r>
            <a:r>
              <a:rPr lang="pt-BR" dirty="0" err="1"/>
              <a:t>cat</a:t>
            </a:r>
            <a:r>
              <a:rPr lang="pt-BR" dirty="0"/>
              <a:t>', '</a:t>
            </a:r>
            <a:r>
              <a:rPr lang="pt-BR" dirty="0" err="1"/>
              <a:t>bat</a:t>
            </a:r>
            <a:r>
              <a:rPr lang="pt-BR" dirty="0"/>
              <a:t>', '</a:t>
            </a:r>
            <a:r>
              <a:rPr lang="pt-BR" dirty="0" err="1"/>
              <a:t>rat</a:t>
            </a:r>
            <a:r>
              <a:rPr lang="pt-BR" dirty="0"/>
              <a:t>', '</a:t>
            </a:r>
            <a:r>
              <a:rPr lang="pt-BR" dirty="0" err="1"/>
              <a:t>elephant</a:t>
            </a:r>
            <a:r>
              <a:rPr lang="pt-BR" dirty="0"/>
              <a:t>']</a:t>
            </a:r>
            <a:br>
              <a:rPr lang="pt-BR" dirty="0"/>
            </a:br>
            <a:r>
              <a:rPr lang="pt-BR" dirty="0" err="1"/>
              <a:t>spam.remove</a:t>
            </a:r>
            <a:r>
              <a:rPr lang="pt-BR" dirty="0"/>
              <a:t>('</a:t>
            </a:r>
            <a:r>
              <a:rPr lang="pt-BR" dirty="0" err="1"/>
              <a:t>bat</a:t>
            </a:r>
            <a:r>
              <a:rPr lang="pt-BR" dirty="0"/>
              <a:t>')</a:t>
            </a:r>
            <a:br>
              <a:rPr lang="pt-BR" dirty="0"/>
            </a:br>
            <a:r>
              <a:rPr lang="pt-BR" dirty="0" err="1"/>
              <a:t>print</a:t>
            </a:r>
            <a:r>
              <a:rPr lang="pt-BR" dirty="0"/>
              <a:t>(spam)</a:t>
            </a:r>
          </a:p>
          <a:p>
            <a:pPr lvl="1" algn="l"/>
            <a:r>
              <a:rPr lang="pt-BR" dirty="0"/>
              <a:t>## ['</a:t>
            </a:r>
            <a:r>
              <a:rPr lang="pt-BR" dirty="0" err="1"/>
              <a:t>cat</a:t>
            </a:r>
            <a:r>
              <a:rPr lang="pt-BR" dirty="0"/>
              <a:t>', '</a:t>
            </a:r>
            <a:r>
              <a:rPr lang="pt-BR" dirty="0" err="1"/>
              <a:t>rat</a:t>
            </a:r>
            <a:r>
              <a:rPr lang="pt-BR" dirty="0"/>
              <a:t>', '</a:t>
            </a:r>
            <a:r>
              <a:rPr lang="pt-BR" dirty="0" err="1"/>
              <a:t>elephant</a:t>
            </a:r>
            <a:r>
              <a:rPr lang="pt-BR" dirty="0"/>
              <a:t>']</a:t>
            </a:r>
          </a:p>
          <a:p>
            <a:pPr lvl="1" algn="l"/>
            <a:r>
              <a:rPr lang="pt-BR" dirty="0"/>
              <a:t>spam = ['</a:t>
            </a:r>
            <a:r>
              <a:rPr lang="pt-BR" dirty="0" err="1"/>
              <a:t>cat</a:t>
            </a:r>
            <a:r>
              <a:rPr lang="pt-BR" dirty="0"/>
              <a:t>', '</a:t>
            </a:r>
            <a:r>
              <a:rPr lang="pt-BR" dirty="0" err="1"/>
              <a:t>bat</a:t>
            </a:r>
            <a:r>
              <a:rPr lang="pt-BR" dirty="0"/>
              <a:t>', '</a:t>
            </a:r>
            <a:r>
              <a:rPr lang="pt-BR" dirty="0" err="1"/>
              <a:t>rat</a:t>
            </a:r>
            <a:r>
              <a:rPr lang="pt-BR" dirty="0"/>
              <a:t>', '</a:t>
            </a:r>
            <a:r>
              <a:rPr lang="pt-BR" dirty="0" err="1"/>
              <a:t>elephant</a:t>
            </a:r>
            <a:r>
              <a:rPr lang="pt-BR" dirty="0"/>
              <a:t>']</a:t>
            </a:r>
            <a:br>
              <a:rPr lang="pt-BR" dirty="0"/>
            </a:br>
            <a:r>
              <a:rPr lang="pt-BR" dirty="0" err="1"/>
              <a:t>del</a:t>
            </a:r>
            <a:r>
              <a:rPr lang="pt-BR" dirty="0"/>
              <a:t> spam[1]</a:t>
            </a:r>
            <a:br>
              <a:rPr lang="pt-BR" dirty="0"/>
            </a:br>
            <a:r>
              <a:rPr lang="pt-BR" dirty="0" err="1"/>
              <a:t>print</a:t>
            </a:r>
            <a:r>
              <a:rPr lang="pt-BR" dirty="0"/>
              <a:t>(spam)</a:t>
            </a:r>
          </a:p>
          <a:p>
            <a:pPr lvl="1" algn="l"/>
            <a:r>
              <a:rPr lang="pt-BR" dirty="0"/>
              <a:t>## ['</a:t>
            </a:r>
            <a:r>
              <a:rPr lang="pt-BR" dirty="0" err="1"/>
              <a:t>cat</a:t>
            </a:r>
            <a:r>
              <a:rPr lang="pt-BR" dirty="0"/>
              <a:t>', '</a:t>
            </a:r>
            <a:r>
              <a:rPr lang="pt-BR" dirty="0" err="1"/>
              <a:t>rat</a:t>
            </a:r>
            <a:r>
              <a:rPr lang="pt-BR" dirty="0"/>
              <a:t>', '</a:t>
            </a:r>
            <a:r>
              <a:rPr lang="pt-BR" dirty="0" err="1"/>
              <a:t>elephant</a:t>
            </a:r>
            <a:r>
              <a:rPr lang="pt-BR" dirty="0"/>
              <a:t>']</a:t>
            </a:r>
          </a:p>
          <a:p>
            <a:pPr algn="l"/>
            <a:r>
              <a:rPr lang="pt-BR" dirty="0"/>
              <a:t>Ordenando os valores</a:t>
            </a:r>
          </a:p>
          <a:p>
            <a:pPr lvl="1" algn="l"/>
            <a:r>
              <a:rPr lang="pt-BR" dirty="0"/>
              <a:t>spam = [</a:t>
            </a:r>
            <a:r>
              <a:rPr lang="pt-BR" dirty="0" err="1"/>
              <a:t>'Alice</a:t>
            </a:r>
            <a:r>
              <a:rPr lang="pt-BR" dirty="0"/>
              <a:t>', '</a:t>
            </a:r>
            <a:r>
              <a:rPr lang="pt-BR" dirty="0" err="1"/>
              <a:t>ants</a:t>
            </a:r>
            <a:r>
              <a:rPr lang="pt-BR" dirty="0"/>
              <a:t>', 'Bob', '</a:t>
            </a:r>
            <a:r>
              <a:rPr lang="pt-BR" dirty="0" err="1"/>
              <a:t>badgers</a:t>
            </a:r>
            <a:r>
              <a:rPr lang="pt-BR" dirty="0" smtClean="0"/>
              <a:t>', 'Carol</a:t>
            </a:r>
            <a:r>
              <a:rPr lang="pt-BR" dirty="0"/>
              <a:t>', '</a:t>
            </a:r>
            <a:r>
              <a:rPr lang="pt-BR" dirty="0" err="1"/>
              <a:t>cats</a:t>
            </a:r>
            <a:r>
              <a:rPr lang="pt-BR" dirty="0"/>
              <a:t>']</a:t>
            </a:r>
            <a:br>
              <a:rPr lang="pt-BR" dirty="0"/>
            </a:br>
            <a:r>
              <a:rPr lang="pt-BR" dirty="0" err="1"/>
              <a:t>spam.sort</a:t>
            </a:r>
            <a:r>
              <a:rPr lang="pt-BR" dirty="0"/>
              <a:t>()</a:t>
            </a:r>
            <a:br>
              <a:rPr lang="pt-BR" dirty="0"/>
            </a:br>
            <a:r>
              <a:rPr lang="pt-BR" dirty="0" err="1"/>
              <a:t>print</a:t>
            </a:r>
            <a:r>
              <a:rPr lang="pt-BR" dirty="0"/>
              <a:t>(spam)</a:t>
            </a:r>
          </a:p>
          <a:p>
            <a:pPr lvl="1" algn="l"/>
            <a:r>
              <a:rPr lang="pt-BR" dirty="0"/>
              <a:t>## [</a:t>
            </a:r>
            <a:r>
              <a:rPr lang="pt-BR" dirty="0" err="1"/>
              <a:t>'Alice</a:t>
            </a:r>
            <a:r>
              <a:rPr lang="pt-BR" dirty="0"/>
              <a:t>', 'Bob', 'Carol', '</a:t>
            </a:r>
            <a:r>
              <a:rPr lang="pt-BR" dirty="0" err="1"/>
              <a:t>ants</a:t>
            </a:r>
            <a:r>
              <a:rPr lang="pt-BR" dirty="0"/>
              <a:t>', '</a:t>
            </a:r>
            <a:r>
              <a:rPr lang="pt-BR" dirty="0" err="1"/>
              <a:t>badgers</a:t>
            </a:r>
            <a:r>
              <a:rPr lang="pt-BR" dirty="0"/>
              <a:t>', '</a:t>
            </a:r>
            <a:r>
              <a:rPr lang="pt-BR" dirty="0" err="1"/>
              <a:t>cats</a:t>
            </a:r>
            <a:r>
              <a:rPr lang="pt-BR" dirty="0"/>
              <a:t>']</a:t>
            </a:r>
          </a:p>
        </p:txBody>
      </p:sp>
    </p:spTree>
    <p:extLst>
      <p:ext uri="{BB962C8B-B14F-4D97-AF65-F5344CB8AC3E}">
        <p14:creationId xmlns:p14="http://schemas.microsoft.com/office/powerpoint/2010/main" val="2680061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mtClean="0"/>
              <a:t>Sequência de Tópicos</a:t>
            </a:r>
            <a:endParaRPr lang="pt-BR"/>
          </a:p>
        </p:txBody>
      </p:sp>
      <p:sp>
        <p:nvSpPr>
          <p:cNvPr id="3" name="Rectangle 22"/>
          <p:cNvSpPr>
            <a:spLocks noChangeArrowheads="1"/>
          </p:cNvSpPr>
          <p:nvPr/>
        </p:nvSpPr>
        <p:spPr bwMode="auto">
          <a:xfrm>
            <a:off x="1524000" y="14456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4" name="Objeto 3"/>
          <p:cNvGraphicFramePr>
            <a:graphicFrameLocks noChangeAspect="1"/>
          </p:cNvGraphicFramePr>
          <p:nvPr>
            <p:extLst>
              <p:ext uri="{D42A27DB-BD31-4B8C-83A1-F6EECF244321}">
                <p14:modId xmlns:p14="http://schemas.microsoft.com/office/powerpoint/2010/main" val="555581092"/>
              </p:ext>
            </p:extLst>
          </p:nvPr>
        </p:nvGraphicFramePr>
        <p:xfrm>
          <a:off x="311099" y="1517650"/>
          <a:ext cx="11578109" cy="4425950"/>
        </p:xfrm>
        <a:graphic>
          <a:graphicData uri="http://schemas.openxmlformats.org/presentationml/2006/ole">
            <mc:AlternateContent xmlns:mc="http://schemas.openxmlformats.org/markup-compatibility/2006">
              <mc:Choice xmlns:v="urn:schemas-microsoft-com:vml" Requires="v">
                <p:oleObj spid="_x0000_s13317" name="Worksheet" r:id="rId3" imgW="9991858" imgH="3819679" progId="Excel.Sheet.12">
                  <p:embed/>
                </p:oleObj>
              </mc:Choice>
              <mc:Fallback>
                <p:oleObj name="Worksheet" r:id="rId3" imgW="9991858" imgH="3819679" progId="Excel.Sheet.12">
                  <p:embed/>
                  <p:pic>
                    <p:nvPicPr>
                      <p:cNvPr id="0" name=""/>
                      <p:cNvPicPr/>
                      <p:nvPr/>
                    </p:nvPicPr>
                    <p:blipFill>
                      <a:blip r:embed="rId4"/>
                      <a:stretch>
                        <a:fillRect/>
                      </a:stretch>
                    </p:blipFill>
                    <p:spPr>
                      <a:xfrm>
                        <a:off x="311099" y="1517650"/>
                        <a:ext cx="11578109" cy="4425950"/>
                      </a:xfrm>
                      <a:prstGeom prst="rect">
                        <a:avLst/>
                      </a:prstGeom>
                    </p:spPr>
                  </p:pic>
                </p:oleObj>
              </mc:Fallback>
            </mc:AlternateContent>
          </a:graphicData>
        </a:graphic>
      </p:graphicFrame>
    </p:spTree>
    <p:extLst>
      <p:ext uri="{BB962C8B-B14F-4D97-AF65-F5344CB8AC3E}">
        <p14:creationId xmlns:p14="http://schemas.microsoft.com/office/powerpoint/2010/main" val="3326594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Tipos Imutáveis: Strings</a:t>
            </a:r>
          </a:p>
        </p:txBody>
      </p:sp>
      <p:sp>
        <p:nvSpPr>
          <p:cNvPr id="4" name="Espaço Reservado para Conteúdo 3"/>
          <p:cNvSpPr>
            <a:spLocks noGrp="1"/>
          </p:cNvSpPr>
          <p:nvPr>
            <p:ph idx="1"/>
          </p:nvPr>
        </p:nvSpPr>
        <p:spPr/>
        <p:txBody>
          <a:bodyPr/>
          <a:lstStyle/>
          <a:p>
            <a:pPr lvl="1" algn="l"/>
            <a:r>
              <a:rPr lang="en-US" dirty="0"/>
              <a:t>name = '</a:t>
            </a:r>
            <a:r>
              <a:rPr lang="en-US" dirty="0" err="1"/>
              <a:t>Zophie</a:t>
            </a:r>
            <a:r>
              <a:rPr lang="en-US" dirty="0"/>
              <a:t> a cat'</a:t>
            </a:r>
            <a:br>
              <a:rPr lang="en-US" dirty="0"/>
            </a:br>
            <a:r>
              <a:rPr lang="en-US" dirty="0"/>
              <a:t># name[7] = 'the' #</a:t>
            </a:r>
            <a:r>
              <a:rPr lang="en-US" dirty="0" err="1"/>
              <a:t>produz</a:t>
            </a:r>
            <a:r>
              <a:rPr lang="en-US" dirty="0"/>
              <a:t> um </a:t>
            </a:r>
            <a:r>
              <a:rPr lang="en-US" dirty="0" err="1"/>
              <a:t>erro</a:t>
            </a:r>
            <a:r>
              <a:rPr lang="en-US" dirty="0"/>
              <a:t/>
            </a:r>
            <a:br>
              <a:rPr lang="en-US" dirty="0"/>
            </a:br>
            <a:r>
              <a:rPr lang="en-US" dirty="0" err="1"/>
              <a:t>newName</a:t>
            </a:r>
            <a:r>
              <a:rPr lang="en-US" dirty="0"/>
              <a:t> = name[0:7] + 'the' + name[8:12]</a:t>
            </a:r>
            <a:br>
              <a:rPr lang="en-US" dirty="0"/>
            </a:br>
            <a:r>
              <a:rPr lang="en-US" dirty="0"/>
              <a:t>print(name)</a:t>
            </a:r>
          </a:p>
          <a:p>
            <a:pPr lvl="1" algn="l"/>
            <a:r>
              <a:rPr lang="en-US" dirty="0"/>
              <a:t>## </a:t>
            </a:r>
            <a:r>
              <a:rPr lang="en-US" dirty="0" err="1"/>
              <a:t>Zophie</a:t>
            </a:r>
            <a:r>
              <a:rPr lang="en-US" dirty="0"/>
              <a:t> a cat</a:t>
            </a:r>
          </a:p>
          <a:p>
            <a:pPr lvl="1" algn="l"/>
            <a:r>
              <a:rPr lang="en-US" dirty="0"/>
              <a:t>print(</a:t>
            </a:r>
            <a:r>
              <a:rPr lang="en-US" dirty="0" err="1"/>
              <a:t>newName</a:t>
            </a:r>
            <a:r>
              <a:rPr lang="en-US" dirty="0"/>
              <a:t>)</a:t>
            </a:r>
          </a:p>
          <a:p>
            <a:pPr lvl="1" algn="l"/>
            <a:r>
              <a:rPr lang="en-US" dirty="0"/>
              <a:t>## </a:t>
            </a:r>
            <a:r>
              <a:rPr lang="en-US" dirty="0" err="1"/>
              <a:t>Zophie</a:t>
            </a:r>
            <a:r>
              <a:rPr lang="en-US" dirty="0"/>
              <a:t> the cat</a:t>
            </a:r>
          </a:p>
          <a:p>
            <a:pPr algn="l"/>
            <a:endParaRPr lang="pt-BR" dirty="0"/>
          </a:p>
        </p:txBody>
      </p:sp>
    </p:spTree>
    <p:extLst>
      <p:ext uri="{BB962C8B-B14F-4D97-AF65-F5344CB8AC3E}">
        <p14:creationId xmlns:p14="http://schemas.microsoft.com/office/powerpoint/2010/main" val="3655879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Tipos Imutáveis: Tuplas</a:t>
            </a:r>
          </a:p>
        </p:txBody>
      </p:sp>
      <p:sp>
        <p:nvSpPr>
          <p:cNvPr id="4" name="Espaço Reservado para Conteúdo 3"/>
          <p:cNvSpPr>
            <a:spLocks noGrp="1"/>
          </p:cNvSpPr>
          <p:nvPr>
            <p:ph idx="1"/>
          </p:nvPr>
        </p:nvSpPr>
        <p:spPr/>
        <p:txBody>
          <a:bodyPr/>
          <a:lstStyle/>
          <a:p>
            <a:pPr lvl="1" algn="l"/>
            <a:r>
              <a:rPr lang="pt-BR" dirty="0" err="1"/>
              <a:t>eggs</a:t>
            </a:r>
            <a:r>
              <a:rPr lang="pt-BR" dirty="0"/>
              <a:t> = ('</a:t>
            </a:r>
            <a:r>
              <a:rPr lang="pt-BR" dirty="0" err="1"/>
              <a:t>hello</a:t>
            </a:r>
            <a:r>
              <a:rPr lang="pt-BR" dirty="0"/>
              <a:t>', 42, 0.5)</a:t>
            </a:r>
            <a:br>
              <a:rPr lang="pt-BR" dirty="0"/>
            </a:br>
            <a:r>
              <a:rPr lang="pt-BR" dirty="0" err="1"/>
              <a:t>print</a:t>
            </a:r>
            <a:r>
              <a:rPr lang="pt-BR" dirty="0"/>
              <a:t>(</a:t>
            </a:r>
            <a:r>
              <a:rPr lang="pt-BR" dirty="0" err="1"/>
              <a:t>eggs</a:t>
            </a:r>
            <a:r>
              <a:rPr lang="pt-BR" dirty="0"/>
              <a:t>[0])</a:t>
            </a:r>
          </a:p>
          <a:p>
            <a:pPr lvl="1" algn="l"/>
            <a:r>
              <a:rPr lang="pt-BR" dirty="0"/>
              <a:t>## </a:t>
            </a:r>
            <a:r>
              <a:rPr lang="pt-BR" dirty="0" err="1"/>
              <a:t>hello</a:t>
            </a:r>
            <a:endParaRPr lang="pt-BR" dirty="0"/>
          </a:p>
          <a:p>
            <a:pPr lvl="1" algn="l"/>
            <a:r>
              <a:rPr lang="pt-BR" dirty="0" err="1"/>
              <a:t>print</a:t>
            </a:r>
            <a:r>
              <a:rPr lang="pt-BR" dirty="0"/>
              <a:t>(</a:t>
            </a:r>
            <a:r>
              <a:rPr lang="pt-BR" dirty="0" err="1"/>
              <a:t>eggs</a:t>
            </a:r>
            <a:r>
              <a:rPr lang="pt-BR" dirty="0"/>
              <a:t>[1:3])</a:t>
            </a:r>
          </a:p>
          <a:p>
            <a:pPr lvl="1" algn="l"/>
            <a:r>
              <a:rPr lang="pt-BR" dirty="0"/>
              <a:t>## (42, </a:t>
            </a:r>
            <a:r>
              <a:rPr lang="pt-BR" dirty="0" smtClean="0"/>
              <a:t>0.5)</a:t>
            </a:r>
          </a:p>
          <a:p>
            <a:pPr lvl="1" algn="l"/>
            <a:r>
              <a:rPr lang="pt-BR" dirty="0" err="1" smtClean="0"/>
              <a:t>print</a:t>
            </a:r>
            <a:r>
              <a:rPr lang="pt-BR" dirty="0" smtClean="0"/>
              <a:t>(</a:t>
            </a:r>
            <a:r>
              <a:rPr lang="pt-BR" dirty="0" err="1" smtClean="0"/>
              <a:t>len</a:t>
            </a:r>
            <a:r>
              <a:rPr lang="pt-BR" dirty="0" smtClean="0"/>
              <a:t>(</a:t>
            </a:r>
            <a:r>
              <a:rPr lang="pt-BR" dirty="0" err="1" smtClean="0"/>
              <a:t>eggs</a:t>
            </a:r>
            <a:r>
              <a:rPr lang="pt-BR" dirty="0"/>
              <a:t>))</a:t>
            </a:r>
            <a:br>
              <a:rPr lang="pt-BR" dirty="0"/>
            </a:br>
            <a:r>
              <a:rPr lang="pt-BR" dirty="0"/>
              <a:t># </a:t>
            </a:r>
            <a:r>
              <a:rPr lang="pt-BR" dirty="0" err="1"/>
              <a:t>eggs</a:t>
            </a:r>
            <a:r>
              <a:rPr lang="pt-BR" dirty="0"/>
              <a:t>[1] = 50 # Isto produz um </a:t>
            </a:r>
            <a:r>
              <a:rPr lang="pt-BR" dirty="0" smtClean="0"/>
              <a:t>erro</a:t>
            </a:r>
          </a:p>
          <a:p>
            <a:pPr lvl="1" algn="l"/>
            <a:r>
              <a:rPr lang="pt-BR" dirty="0" smtClean="0"/>
              <a:t>## </a:t>
            </a:r>
            <a:r>
              <a:rPr lang="pt-BR" dirty="0"/>
              <a:t>3</a:t>
            </a:r>
          </a:p>
          <a:p>
            <a:pPr algn="l"/>
            <a:endParaRPr lang="pt-BR" dirty="0"/>
          </a:p>
        </p:txBody>
      </p:sp>
    </p:spTree>
    <p:extLst>
      <p:ext uri="{BB962C8B-B14F-4D97-AF65-F5344CB8AC3E}">
        <p14:creationId xmlns:p14="http://schemas.microsoft.com/office/powerpoint/2010/main" val="1007881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Conversão Tupla - Lista</a:t>
            </a:r>
          </a:p>
        </p:txBody>
      </p:sp>
      <p:sp>
        <p:nvSpPr>
          <p:cNvPr id="4" name="Espaço Reservado para Conteúdo 3"/>
          <p:cNvSpPr>
            <a:spLocks noGrp="1"/>
          </p:cNvSpPr>
          <p:nvPr>
            <p:ph idx="1"/>
          </p:nvPr>
        </p:nvSpPr>
        <p:spPr/>
        <p:txBody>
          <a:bodyPr/>
          <a:lstStyle/>
          <a:p>
            <a:pPr lvl="1"/>
            <a:r>
              <a:rPr lang="pt-BR" dirty="0" err="1"/>
              <a:t>tuple</a:t>
            </a:r>
            <a:r>
              <a:rPr lang="pt-BR" dirty="0"/>
              <a:t>(['</a:t>
            </a:r>
            <a:r>
              <a:rPr lang="pt-BR" dirty="0" err="1"/>
              <a:t>cat</a:t>
            </a:r>
            <a:r>
              <a:rPr lang="pt-BR" dirty="0"/>
              <a:t>', '</a:t>
            </a:r>
            <a:r>
              <a:rPr lang="pt-BR" dirty="0" err="1"/>
              <a:t>dog</a:t>
            </a:r>
            <a:r>
              <a:rPr lang="pt-BR" dirty="0"/>
              <a:t>', 5])</a:t>
            </a:r>
          </a:p>
          <a:p>
            <a:pPr lvl="1"/>
            <a:r>
              <a:rPr lang="pt-BR" dirty="0" err="1"/>
              <a:t>list</a:t>
            </a:r>
            <a:r>
              <a:rPr lang="pt-BR" dirty="0"/>
              <a:t>(('</a:t>
            </a:r>
            <a:r>
              <a:rPr lang="pt-BR" dirty="0" err="1"/>
              <a:t>cat</a:t>
            </a:r>
            <a:r>
              <a:rPr lang="pt-BR" dirty="0"/>
              <a:t>', '</a:t>
            </a:r>
            <a:r>
              <a:rPr lang="pt-BR" dirty="0" err="1"/>
              <a:t>dog</a:t>
            </a:r>
            <a:r>
              <a:rPr lang="pt-BR" dirty="0"/>
              <a:t>', 5))</a:t>
            </a:r>
          </a:p>
          <a:p>
            <a:pPr lvl="1"/>
            <a:r>
              <a:rPr lang="pt-BR" dirty="0" err="1"/>
              <a:t>list</a:t>
            </a:r>
            <a:r>
              <a:rPr lang="pt-BR" dirty="0"/>
              <a:t>('</a:t>
            </a:r>
            <a:r>
              <a:rPr lang="pt-BR" dirty="0" err="1"/>
              <a:t>hello</a:t>
            </a:r>
            <a:r>
              <a:rPr lang="pt-BR" dirty="0"/>
              <a:t>')</a:t>
            </a:r>
          </a:p>
          <a:p>
            <a:endParaRPr lang="pt-BR" dirty="0"/>
          </a:p>
        </p:txBody>
      </p:sp>
    </p:spTree>
    <p:extLst>
      <p:ext uri="{BB962C8B-B14F-4D97-AF65-F5344CB8AC3E}">
        <p14:creationId xmlns:p14="http://schemas.microsoft.com/office/powerpoint/2010/main" val="4076967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Passagem de valores entre Listas</a:t>
            </a:r>
          </a:p>
        </p:txBody>
      </p:sp>
      <p:sp>
        <p:nvSpPr>
          <p:cNvPr id="4" name="Espaço Reservado para Conteúdo 3"/>
          <p:cNvSpPr>
            <a:spLocks noGrp="1"/>
          </p:cNvSpPr>
          <p:nvPr>
            <p:ph idx="1"/>
          </p:nvPr>
        </p:nvSpPr>
        <p:spPr/>
        <p:txBody>
          <a:bodyPr/>
          <a:lstStyle/>
          <a:p>
            <a:pPr algn="l"/>
            <a:r>
              <a:rPr lang="pt-BR" dirty="0"/>
              <a:t>A passagem é feita por referência!</a:t>
            </a:r>
          </a:p>
          <a:p>
            <a:pPr lvl="1" algn="l"/>
            <a:r>
              <a:rPr lang="pt-BR" dirty="0"/>
              <a:t>spam = [0, 1, 2, 3, 4, 5]</a:t>
            </a:r>
            <a:br>
              <a:rPr lang="pt-BR" dirty="0"/>
            </a:br>
            <a:r>
              <a:rPr lang="pt-BR" dirty="0" err="1"/>
              <a:t>cheese</a:t>
            </a:r>
            <a:r>
              <a:rPr lang="pt-BR" dirty="0"/>
              <a:t> = spam</a:t>
            </a:r>
            <a:br>
              <a:rPr lang="pt-BR" dirty="0"/>
            </a:br>
            <a:r>
              <a:rPr lang="pt-BR" dirty="0" err="1"/>
              <a:t>cheese</a:t>
            </a:r>
            <a:r>
              <a:rPr lang="pt-BR" dirty="0"/>
              <a:t>[1] = '</a:t>
            </a:r>
            <a:r>
              <a:rPr lang="pt-BR" dirty="0" err="1"/>
              <a:t>Hello</a:t>
            </a:r>
            <a:r>
              <a:rPr lang="pt-BR" dirty="0"/>
              <a:t>!'</a:t>
            </a:r>
            <a:br>
              <a:rPr lang="pt-BR" dirty="0"/>
            </a:br>
            <a:r>
              <a:rPr lang="pt-BR" dirty="0" err="1"/>
              <a:t>print</a:t>
            </a:r>
            <a:r>
              <a:rPr lang="pt-BR" dirty="0"/>
              <a:t>(spam)   #[0, '</a:t>
            </a:r>
            <a:r>
              <a:rPr lang="pt-BR" dirty="0" err="1"/>
              <a:t>Hello</a:t>
            </a:r>
            <a:r>
              <a:rPr lang="pt-BR" dirty="0"/>
              <a:t>!', 2, 3, 4, 5]</a:t>
            </a:r>
          </a:p>
          <a:p>
            <a:pPr lvl="1" algn="l"/>
            <a:r>
              <a:rPr lang="pt-BR" dirty="0"/>
              <a:t>## [0, '</a:t>
            </a:r>
            <a:r>
              <a:rPr lang="pt-BR" dirty="0" err="1"/>
              <a:t>Hello</a:t>
            </a:r>
            <a:r>
              <a:rPr lang="pt-BR" dirty="0"/>
              <a:t>!', 2, 3, 4, 5]</a:t>
            </a:r>
          </a:p>
          <a:p>
            <a:pPr lvl="1" algn="l"/>
            <a:r>
              <a:rPr lang="pt-BR" dirty="0" err="1"/>
              <a:t>print</a:t>
            </a:r>
            <a:r>
              <a:rPr lang="pt-BR" dirty="0"/>
              <a:t>(</a:t>
            </a:r>
            <a:r>
              <a:rPr lang="pt-BR" dirty="0" err="1"/>
              <a:t>cheese</a:t>
            </a:r>
            <a:r>
              <a:rPr lang="pt-BR" dirty="0"/>
              <a:t>) #[0, '</a:t>
            </a:r>
            <a:r>
              <a:rPr lang="pt-BR" dirty="0" err="1"/>
              <a:t>Hello</a:t>
            </a:r>
            <a:r>
              <a:rPr lang="pt-BR" dirty="0"/>
              <a:t>!', 2, 3, 4, 5]</a:t>
            </a:r>
          </a:p>
          <a:p>
            <a:pPr lvl="1" algn="l"/>
            <a:r>
              <a:rPr lang="pt-BR" dirty="0"/>
              <a:t>## [0, '</a:t>
            </a:r>
            <a:r>
              <a:rPr lang="pt-BR" dirty="0" err="1"/>
              <a:t>Hello</a:t>
            </a:r>
            <a:r>
              <a:rPr lang="pt-BR" dirty="0"/>
              <a:t>!', 2, 3, 4, 5]</a:t>
            </a:r>
          </a:p>
          <a:p>
            <a:pPr algn="l"/>
            <a:endParaRPr lang="pt-BR" dirty="0"/>
          </a:p>
        </p:txBody>
      </p:sp>
    </p:spTree>
    <p:extLst>
      <p:ext uri="{BB962C8B-B14F-4D97-AF65-F5344CB8AC3E}">
        <p14:creationId xmlns:p14="http://schemas.microsoft.com/office/powerpoint/2010/main" val="4202883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Passagem de valores por cópia</a:t>
            </a:r>
          </a:p>
        </p:txBody>
      </p:sp>
      <p:sp>
        <p:nvSpPr>
          <p:cNvPr id="5" name="Espaço Reservado para Conteúdo 4"/>
          <p:cNvSpPr>
            <a:spLocks noGrp="1"/>
          </p:cNvSpPr>
          <p:nvPr>
            <p:ph idx="1"/>
          </p:nvPr>
        </p:nvSpPr>
        <p:spPr/>
        <p:txBody>
          <a:bodyPr/>
          <a:lstStyle/>
          <a:p>
            <a:pPr lvl="1" algn="l"/>
            <a:r>
              <a:rPr lang="pt-BR" dirty="0" err="1"/>
              <a:t>import</a:t>
            </a:r>
            <a:r>
              <a:rPr lang="pt-BR" dirty="0"/>
              <a:t> </a:t>
            </a:r>
            <a:r>
              <a:rPr lang="pt-BR" dirty="0" err="1"/>
              <a:t>copy</a:t>
            </a:r>
            <a:r>
              <a:rPr lang="pt-BR" dirty="0"/>
              <a:t/>
            </a:r>
            <a:br>
              <a:rPr lang="pt-BR" dirty="0"/>
            </a:br>
            <a:r>
              <a:rPr lang="pt-BR" dirty="0"/>
              <a:t>spam = ['A', 'B', 'C', 'D']</a:t>
            </a:r>
            <a:br>
              <a:rPr lang="pt-BR" dirty="0"/>
            </a:br>
            <a:r>
              <a:rPr lang="pt-BR" dirty="0" err="1"/>
              <a:t>cheese</a:t>
            </a:r>
            <a:r>
              <a:rPr lang="pt-BR" dirty="0"/>
              <a:t> = </a:t>
            </a:r>
            <a:r>
              <a:rPr lang="pt-BR" dirty="0" err="1"/>
              <a:t>copy.copy</a:t>
            </a:r>
            <a:r>
              <a:rPr lang="pt-BR" dirty="0"/>
              <a:t>(spam)</a:t>
            </a:r>
            <a:br>
              <a:rPr lang="pt-BR" dirty="0"/>
            </a:br>
            <a:r>
              <a:rPr lang="pt-BR" dirty="0" err="1"/>
              <a:t>cheese</a:t>
            </a:r>
            <a:r>
              <a:rPr lang="pt-BR" dirty="0"/>
              <a:t>[1] = 42</a:t>
            </a:r>
            <a:br>
              <a:rPr lang="pt-BR" dirty="0"/>
            </a:br>
            <a:r>
              <a:rPr lang="pt-BR" dirty="0" err="1"/>
              <a:t>print</a:t>
            </a:r>
            <a:r>
              <a:rPr lang="pt-BR" dirty="0"/>
              <a:t>(spam) #['A', 'B', 'C', 'D']</a:t>
            </a:r>
          </a:p>
          <a:p>
            <a:pPr lvl="1" algn="l"/>
            <a:r>
              <a:rPr lang="pt-BR" dirty="0"/>
              <a:t>## ['A', 'B', 'C', 'D']</a:t>
            </a:r>
          </a:p>
          <a:p>
            <a:pPr lvl="1" algn="l"/>
            <a:r>
              <a:rPr lang="pt-BR" dirty="0" err="1"/>
              <a:t>print</a:t>
            </a:r>
            <a:r>
              <a:rPr lang="pt-BR" dirty="0"/>
              <a:t>(</a:t>
            </a:r>
            <a:r>
              <a:rPr lang="pt-BR" dirty="0" err="1"/>
              <a:t>cheese</a:t>
            </a:r>
            <a:r>
              <a:rPr lang="pt-BR" dirty="0"/>
              <a:t>) #['A', 42, 'C', 'D']</a:t>
            </a:r>
          </a:p>
          <a:p>
            <a:pPr lvl="1" algn="l"/>
            <a:r>
              <a:rPr lang="pt-BR" dirty="0"/>
              <a:t>## ['A', 42, 'C', 'D']</a:t>
            </a:r>
          </a:p>
          <a:p>
            <a:pPr algn="l"/>
            <a:r>
              <a:rPr lang="pt-BR" dirty="0"/>
              <a:t>Se a lista que desejamos copiar contiver outras listas, deve-se utilizar a função </a:t>
            </a:r>
            <a:r>
              <a:rPr lang="pt-BR" dirty="0" err="1"/>
              <a:t>copy.deepcopy</a:t>
            </a:r>
            <a:r>
              <a:rPr lang="pt-BR" dirty="0"/>
              <a:t>()</a:t>
            </a:r>
          </a:p>
          <a:p>
            <a:pPr algn="l"/>
            <a:endParaRPr lang="pt-BR" dirty="0"/>
          </a:p>
        </p:txBody>
      </p:sp>
    </p:spTree>
    <p:extLst>
      <p:ext uri="{BB962C8B-B14F-4D97-AF65-F5344CB8AC3E}">
        <p14:creationId xmlns:p14="http://schemas.microsoft.com/office/powerpoint/2010/main" val="1903316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Dicionários</a:t>
            </a:r>
          </a:p>
        </p:txBody>
      </p:sp>
      <p:sp>
        <p:nvSpPr>
          <p:cNvPr id="4" name="Espaço Reservado para Conteúdo 3"/>
          <p:cNvSpPr>
            <a:spLocks noGrp="1"/>
          </p:cNvSpPr>
          <p:nvPr>
            <p:ph idx="1"/>
          </p:nvPr>
        </p:nvSpPr>
        <p:spPr/>
        <p:txBody>
          <a:bodyPr/>
          <a:lstStyle/>
          <a:p>
            <a:pPr algn="l"/>
            <a:r>
              <a:rPr lang="pt-BR" dirty="0"/>
              <a:t>São conjuntos nos quais os elementos ocorrem em pares do tipo </a:t>
            </a:r>
            <a:r>
              <a:rPr lang="pt-BR" dirty="0" err="1"/>
              <a:t>key:value</a:t>
            </a:r>
            <a:endParaRPr lang="pt-BR" dirty="0"/>
          </a:p>
          <a:p>
            <a:pPr lvl="1" algn="l"/>
            <a:r>
              <a:rPr lang="pt-BR" dirty="0" err="1"/>
              <a:t>myCat</a:t>
            </a:r>
            <a:r>
              <a:rPr lang="pt-BR" dirty="0"/>
              <a:t> = {'</a:t>
            </a:r>
            <a:r>
              <a:rPr lang="pt-BR" dirty="0" err="1"/>
              <a:t>size</a:t>
            </a:r>
            <a:r>
              <a:rPr lang="pt-BR" dirty="0"/>
              <a:t>': '</a:t>
            </a:r>
            <a:r>
              <a:rPr lang="pt-BR" dirty="0" err="1"/>
              <a:t>fat</a:t>
            </a:r>
            <a:r>
              <a:rPr lang="pt-BR" dirty="0"/>
              <a:t>', 'color': '</a:t>
            </a:r>
            <a:r>
              <a:rPr lang="pt-BR" dirty="0" err="1"/>
              <a:t>gray</a:t>
            </a:r>
            <a:r>
              <a:rPr lang="pt-BR" dirty="0"/>
              <a:t>', '</a:t>
            </a:r>
            <a:r>
              <a:rPr lang="pt-BR" dirty="0" err="1"/>
              <a:t>disposition</a:t>
            </a:r>
            <a:r>
              <a:rPr lang="pt-BR" dirty="0"/>
              <a:t>': '</a:t>
            </a:r>
            <a:r>
              <a:rPr lang="pt-BR" dirty="0" err="1"/>
              <a:t>loud</a:t>
            </a:r>
            <a:r>
              <a:rPr lang="pt-BR" dirty="0"/>
              <a:t>'}</a:t>
            </a:r>
            <a:br>
              <a:rPr lang="pt-BR" dirty="0"/>
            </a:br>
            <a:r>
              <a:rPr lang="pt-BR" dirty="0" err="1"/>
              <a:t>print</a:t>
            </a:r>
            <a:r>
              <a:rPr lang="pt-BR" dirty="0"/>
              <a:t>(</a:t>
            </a:r>
            <a:r>
              <a:rPr lang="pt-BR" dirty="0" err="1"/>
              <a:t>myCat</a:t>
            </a:r>
            <a:r>
              <a:rPr lang="pt-BR" dirty="0"/>
              <a:t>['</a:t>
            </a:r>
            <a:r>
              <a:rPr lang="pt-BR" dirty="0" err="1"/>
              <a:t>size</a:t>
            </a:r>
            <a:r>
              <a:rPr lang="pt-BR" dirty="0"/>
              <a:t>'])</a:t>
            </a:r>
          </a:p>
          <a:p>
            <a:pPr lvl="1" algn="l"/>
            <a:r>
              <a:rPr lang="pt-BR" dirty="0"/>
              <a:t>## </a:t>
            </a:r>
            <a:r>
              <a:rPr lang="pt-BR" dirty="0" err="1"/>
              <a:t>fat</a:t>
            </a:r>
            <a:endParaRPr lang="pt-BR" dirty="0"/>
          </a:p>
          <a:p>
            <a:pPr algn="l"/>
            <a:endParaRPr lang="pt-BR" dirty="0"/>
          </a:p>
        </p:txBody>
      </p:sp>
    </p:spTree>
    <p:extLst>
      <p:ext uri="{BB962C8B-B14F-4D97-AF65-F5344CB8AC3E}">
        <p14:creationId xmlns:p14="http://schemas.microsoft.com/office/powerpoint/2010/main" val="1468346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Dicionários</a:t>
            </a:r>
          </a:p>
        </p:txBody>
      </p:sp>
      <p:sp>
        <p:nvSpPr>
          <p:cNvPr id="4" name="Espaço Reservado para Conteúdo 3"/>
          <p:cNvSpPr>
            <a:spLocks noGrp="1"/>
          </p:cNvSpPr>
          <p:nvPr>
            <p:ph idx="1"/>
          </p:nvPr>
        </p:nvSpPr>
        <p:spPr/>
        <p:txBody>
          <a:bodyPr/>
          <a:lstStyle/>
          <a:p>
            <a:pPr algn="l"/>
            <a:r>
              <a:rPr lang="pt-BR" dirty="0"/>
              <a:t>Nas listas a ordem de inserção dos elementos importa, nos dicionários não.</a:t>
            </a:r>
          </a:p>
          <a:p>
            <a:pPr lvl="1" algn="l"/>
            <a:r>
              <a:rPr lang="pt-BR" dirty="0"/>
              <a:t>spam = ['</a:t>
            </a:r>
            <a:r>
              <a:rPr lang="pt-BR" dirty="0" err="1"/>
              <a:t>cats</a:t>
            </a:r>
            <a:r>
              <a:rPr lang="pt-BR" dirty="0"/>
              <a:t>', '</a:t>
            </a:r>
            <a:r>
              <a:rPr lang="pt-BR" dirty="0" err="1"/>
              <a:t>dogs</a:t>
            </a:r>
            <a:r>
              <a:rPr lang="pt-BR" dirty="0"/>
              <a:t>', '</a:t>
            </a:r>
            <a:r>
              <a:rPr lang="pt-BR" dirty="0" err="1"/>
              <a:t>moose</a:t>
            </a:r>
            <a:r>
              <a:rPr lang="pt-BR" dirty="0"/>
              <a:t>']</a:t>
            </a:r>
            <a:br>
              <a:rPr lang="pt-BR" dirty="0"/>
            </a:br>
            <a:r>
              <a:rPr lang="pt-BR" dirty="0"/>
              <a:t>bacon = ['</a:t>
            </a:r>
            <a:r>
              <a:rPr lang="pt-BR" dirty="0" err="1"/>
              <a:t>dogs</a:t>
            </a:r>
            <a:r>
              <a:rPr lang="pt-BR" dirty="0"/>
              <a:t>', '</a:t>
            </a:r>
            <a:r>
              <a:rPr lang="pt-BR" dirty="0" err="1"/>
              <a:t>moose</a:t>
            </a:r>
            <a:r>
              <a:rPr lang="pt-BR" dirty="0"/>
              <a:t>', '</a:t>
            </a:r>
            <a:r>
              <a:rPr lang="pt-BR" dirty="0" err="1"/>
              <a:t>cats</a:t>
            </a:r>
            <a:r>
              <a:rPr lang="pt-BR" dirty="0"/>
              <a:t>']</a:t>
            </a:r>
            <a:br>
              <a:rPr lang="pt-BR" dirty="0"/>
            </a:br>
            <a:r>
              <a:rPr lang="pt-BR" dirty="0" err="1"/>
              <a:t>print</a:t>
            </a:r>
            <a:r>
              <a:rPr lang="pt-BR" dirty="0"/>
              <a:t>(spam == bacon)</a:t>
            </a:r>
          </a:p>
          <a:p>
            <a:pPr lvl="1" algn="l"/>
            <a:r>
              <a:rPr lang="pt-BR" dirty="0"/>
              <a:t>## False</a:t>
            </a:r>
          </a:p>
          <a:p>
            <a:pPr lvl="1" algn="l"/>
            <a:r>
              <a:rPr lang="pt-BR" dirty="0" err="1"/>
              <a:t>eggs</a:t>
            </a:r>
            <a:r>
              <a:rPr lang="pt-BR" dirty="0"/>
              <a:t> = {'</a:t>
            </a:r>
            <a:r>
              <a:rPr lang="pt-BR" dirty="0" err="1"/>
              <a:t>name</a:t>
            </a:r>
            <a:r>
              <a:rPr lang="pt-BR" dirty="0"/>
              <a:t>': '</a:t>
            </a:r>
            <a:r>
              <a:rPr lang="pt-BR" dirty="0" err="1"/>
              <a:t>Zophie</a:t>
            </a:r>
            <a:r>
              <a:rPr lang="pt-BR" dirty="0"/>
              <a:t>', '</a:t>
            </a:r>
            <a:r>
              <a:rPr lang="pt-BR" dirty="0" err="1"/>
              <a:t>species</a:t>
            </a:r>
            <a:r>
              <a:rPr lang="pt-BR" dirty="0"/>
              <a:t>': '</a:t>
            </a:r>
            <a:r>
              <a:rPr lang="pt-BR" dirty="0" err="1"/>
              <a:t>cat</a:t>
            </a:r>
            <a:r>
              <a:rPr lang="pt-BR" dirty="0"/>
              <a:t>', 'age': '8'}</a:t>
            </a:r>
            <a:br>
              <a:rPr lang="pt-BR" dirty="0"/>
            </a:br>
            <a:r>
              <a:rPr lang="pt-BR" dirty="0" err="1"/>
              <a:t>ham</a:t>
            </a:r>
            <a:r>
              <a:rPr lang="pt-BR" dirty="0"/>
              <a:t> = {'</a:t>
            </a:r>
            <a:r>
              <a:rPr lang="pt-BR" dirty="0" err="1"/>
              <a:t>species</a:t>
            </a:r>
            <a:r>
              <a:rPr lang="pt-BR" dirty="0"/>
              <a:t>': '</a:t>
            </a:r>
            <a:r>
              <a:rPr lang="pt-BR" dirty="0" err="1"/>
              <a:t>cat</a:t>
            </a:r>
            <a:r>
              <a:rPr lang="pt-BR" dirty="0"/>
              <a:t>', 'age': '8', '</a:t>
            </a:r>
            <a:r>
              <a:rPr lang="pt-BR" dirty="0" err="1"/>
              <a:t>name</a:t>
            </a:r>
            <a:r>
              <a:rPr lang="pt-BR" dirty="0"/>
              <a:t>': '</a:t>
            </a:r>
            <a:r>
              <a:rPr lang="pt-BR" dirty="0" err="1"/>
              <a:t>Zophie</a:t>
            </a:r>
            <a:r>
              <a:rPr lang="pt-BR" dirty="0"/>
              <a:t>'}</a:t>
            </a:r>
            <a:br>
              <a:rPr lang="pt-BR" dirty="0"/>
            </a:br>
            <a:r>
              <a:rPr lang="pt-BR" dirty="0" err="1"/>
              <a:t>print</a:t>
            </a:r>
            <a:r>
              <a:rPr lang="pt-BR" dirty="0"/>
              <a:t>(</a:t>
            </a:r>
            <a:r>
              <a:rPr lang="pt-BR" dirty="0" err="1"/>
              <a:t>eggs</a:t>
            </a:r>
            <a:r>
              <a:rPr lang="pt-BR" dirty="0"/>
              <a:t> == </a:t>
            </a:r>
            <a:r>
              <a:rPr lang="pt-BR" dirty="0" err="1"/>
              <a:t>ham</a:t>
            </a:r>
            <a:r>
              <a:rPr lang="pt-BR" dirty="0"/>
              <a:t>)</a:t>
            </a:r>
          </a:p>
          <a:p>
            <a:pPr lvl="1" algn="l"/>
            <a:r>
              <a:rPr lang="pt-BR" dirty="0"/>
              <a:t>## </a:t>
            </a:r>
            <a:r>
              <a:rPr lang="pt-BR" dirty="0" err="1"/>
              <a:t>True</a:t>
            </a:r>
            <a:endParaRPr lang="pt-BR" dirty="0"/>
          </a:p>
          <a:p>
            <a:pPr algn="l"/>
            <a:endParaRPr lang="pt-BR" dirty="0"/>
          </a:p>
        </p:txBody>
      </p:sp>
    </p:spTree>
    <p:extLst>
      <p:ext uri="{BB962C8B-B14F-4D97-AF65-F5344CB8AC3E}">
        <p14:creationId xmlns:p14="http://schemas.microsoft.com/office/powerpoint/2010/main" val="2342139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Métodos em dicionários</a:t>
            </a:r>
          </a:p>
        </p:txBody>
      </p:sp>
      <p:sp>
        <p:nvSpPr>
          <p:cNvPr id="4" name="Espaço Reservado para Conteúdo 3"/>
          <p:cNvSpPr>
            <a:spLocks noGrp="1"/>
          </p:cNvSpPr>
          <p:nvPr>
            <p:ph idx="1"/>
          </p:nvPr>
        </p:nvSpPr>
        <p:spPr/>
        <p:txBody>
          <a:bodyPr/>
          <a:lstStyle/>
          <a:p>
            <a:pPr algn="l"/>
            <a:r>
              <a:rPr lang="pt-BR" dirty="0" err="1"/>
              <a:t>keys</a:t>
            </a:r>
            <a:r>
              <a:rPr lang="pt-BR" dirty="0"/>
              <a:t>, </a:t>
            </a:r>
            <a:r>
              <a:rPr lang="pt-BR" dirty="0" err="1"/>
              <a:t>values</a:t>
            </a:r>
            <a:r>
              <a:rPr lang="pt-BR" dirty="0"/>
              <a:t>, </a:t>
            </a:r>
            <a:r>
              <a:rPr lang="pt-BR" dirty="0" err="1"/>
              <a:t>items</a:t>
            </a:r>
            <a:r>
              <a:rPr lang="pt-BR" dirty="0"/>
              <a:t>, retornam tipos parecidos com listas, porém não são indexáveis</a:t>
            </a:r>
          </a:p>
          <a:p>
            <a:pPr lvl="1" algn="l"/>
            <a:r>
              <a:rPr lang="pt-BR" dirty="0"/>
              <a:t>spam = {'color': '</a:t>
            </a:r>
            <a:r>
              <a:rPr lang="pt-BR" dirty="0" err="1"/>
              <a:t>red</a:t>
            </a:r>
            <a:r>
              <a:rPr lang="pt-BR" dirty="0"/>
              <a:t>', 'age': 42}</a:t>
            </a:r>
            <a:br>
              <a:rPr lang="pt-BR" dirty="0"/>
            </a:br>
            <a:r>
              <a:rPr lang="pt-BR" dirty="0" err="1"/>
              <a:t>print</a:t>
            </a:r>
            <a:r>
              <a:rPr lang="pt-BR" dirty="0"/>
              <a:t>(</a:t>
            </a:r>
            <a:r>
              <a:rPr lang="pt-BR" dirty="0" err="1"/>
              <a:t>spam.keys</a:t>
            </a:r>
            <a:r>
              <a:rPr lang="pt-BR" dirty="0"/>
              <a:t>())</a:t>
            </a:r>
          </a:p>
          <a:p>
            <a:pPr lvl="1" algn="l"/>
            <a:r>
              <a:rPr lang="pt-BR" dirty="0"/>
              <a:t>## </a:t>
            </a:r>
            <a:r>
              <a:rPr lang="pt-BR" dirty="0" err="1"/>
              <a:t>dict_keys</a:t>
            </a:r>
            <a:r>
              <a:rPr lang="pt-BR" dirty="0"/>
              <a:t>(['color', 'age'])</a:t>
            </a:r>
          </a:p>
          <a:p>
            <a:pPr lvl="1" algn="l"/>
            <a:r>
              <a:rPr lang="pt-BR" dirty="0" err="1"/>
              <a:t>print</a:t>
            </a:r>
            <a:r>
              <a:rPr lang="pt-BR" dirty="0"/>
              <a:t>(</a:t>
            </a:r>
            <a:r>
              <a:rPr lang="pt-BR" dirty="0" err="1"/>
              <a:t>spam.values</a:t>
            </a:r>
            <a:r>
              <a:rPr lang="pt-BR" dirty="0"/>
              <a:t>())</a:t>
            </a:r>
          </a:p>
          <a:p>
            <a:pPr lvl="1" algn="l"/>
            <a:r>
              <a:rPr lang="pt-BR" dirty="0"/>
              <a:t>## </a:t>
            </a:r>
            <a:r>
              <a:rPr lang="pt-BR" dirty="0" err="1"/>
              <a:t>dict_values</a:t>
            </a:r>
            <a:r>
              <a:rPr lang="pt-BR" dirty="0"/>
              <a:t>(['</a:t>
            </a:r>
            <a:r>
              <a:rPr lang="pt-BR" dirty="0" err="1"/>
              <a:t>red</a:t>
            </a:r>
            <a:r>
              <a:rPr lang="pt-BR" dirty="0"/>
              <a:t>', 42])</a:t>
            </a:r>
          </a:p>
          <a:p>
            <a:pPr lvl="1" algn="l"/>
            <a:r>
              <a:rPr lang="pt-BR" dirty="0" err="1"/>
              <a:t>print</a:t>
            </a:r>
            <a:r>
              <a:rPr lang="pt-BR" dirty="0"/>
              <a:t>(</a:t>
            </a:r>
            <a:r>
              <a:rPr lang="pt-BR" dirty="0" err="1"/>
              <a:t>spam.items</a:t>
            </a:r>
            <a:r>
              <a:rPr lang="pt-BR" dirty="0"/>
              <a:t>())</a:t>
            </a:r>
          </a:p>
          <a:p>
            <a:pPr lvl="1" algn="l"/>
            <a:r>
              <a:rPr lang="pt-BR" dirty="0"/>
              <a:t>## </a:t>
            </a:r>
            <a:r>
              <a:rPr lang="pt-BR" dirty="0" err="1"/>
              <a:t>dict_items</a:t>
            </a:r>
            <a:r>
              <a:rPr lang="pt-BR" dirty="0"/>
              <a:t>([('color', '</a:t>
            </a:r>
            <a:r>
              <a:rPr lang="pt-BR" dirty="0" err="1"/>
              <a:t>red</a:t>
            </a:r>
            <a:r>
              <a:rPr lang="pt-BR" dirty="0"/>
              <a:t>'), ('age', 42)])</a:t>
            </a:r>
          </a:p>
          <a:p>
            <a:pPr algn="l"/>
            <a:endParaRPr lang="pt-BR" dirty="0"/>
          </a:p>
        </p:txBody>
      </p:sp>
    </p:spTree>
    <p:extLst>
      <p:ext uri="{BB962C8B-B14F-4D97-AF65-F5344CB8AC3E}">
        <p14:creationId xmlns:p14="http://schemas.microsoft.com/office/powerpoint/2010/main" val="430549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Métodos em dicionários</a:t>
            </a:r>
          </a:p>
        </p:txBody>
      </p:sp>
      <p:sp>
        <p:nvSpPr>
          <p:cNvPr id="4" name="Espaço Reservado para Conteúdo 3"/>
          <p:cNvSpPr>
            <a:spLocks noGrp="1"/>
          </p:cNvSpPr>
          <p:nvPr>
            <p:ph idx="1"/>
          </p:nvPr>
        </p:nvSpPr>
        <p:spPr/>
        <p:txBody>
          <a:bodyPr/>
          <a:lstStyle/>
          <a:p>
            <a:pPr lvl="1" algn="l"/>
            <a:r>
              <a:rPr lang="pt-BR" dirty="0"/>
              <a:t>for v in </a:t>
            </a:r>
            <a:r>
              <a:rPr lang="pt-BR" dirty="0" err="1"/>
              <a:t>spam.keys</a:t>
            </a:r>
            <a:r>
              <a:rPr lang="pt-BR" dirty="0"/>
              <a:t>():</a:t>
            </a:r>
            <a:br>
              <a:rPr lang="pt-BR" dirty="0"/>
            </a:br>
            <a:r>
              <a:rPr lang="pt-BR" dirty="0"/>
              <a:t>  </a:t>
            </a:r>
            <a:r>
              <a:rPr lang="pt-BR" dirty="0" err="1"/>
              <a:t>print</a:t>
            </a:r>
            <a:r>
              <a:rPr lang="pt-BR" dirty="0"/>
              <a:t>(v)</a:t>
            </a:r>
          </a:p>
          <a:p>
            <a:pPr lvl="1" algn="l"/>
            <a:r>
              <a:rPr lang="pt-BR" dirty="0"/>
              <a:t>## color## age</a:t>
            </a:r>
          </a:p>
          <a:p>
            <a:pPr lvl="1" algn="l"/>
            <a:r>
              <a:rPr lang="pt-BR" dirty="0"/>
              <a:t>for v in </a:t>
            </a:r>
            <a:r>
              <a:rPr lang="pt-BR" dirty="0" err="1"/>
              <a:t>spam.values</a:t>
            </a:r>
            <a:r>
              <a:rPr lang="pt-BR" dirty="0"/>
              <a:t>():</a:t>
            </a:r>
            <a:br>
              <a:rPr lang="pt-BR" dirty="0"/>
            </a:br>
            <a:r>
              <a:rPr lang="pt-BR" dirty="0"/>
              <a:t>  </a:t>
            </a:r>
            <a:r>
              <a:rPr lang="pt-BR" dirty="0" err="1"/>
              <a:t>print</a:t>
            </a:r>
            <a:r>
              <a:rPr lang="pt-BR" dirty="0"/>
              <a:t>(v)</a:t>
            </a:r>
          </a:p>
          <a:p>
            <a:pPr lvl="1" algn="l"/>
            <a:r>
              <a:rPr lang="pt-BR" dirty="0"/>
              <a:t>## </a:t>
            </a:r>
            <a:r>
              <a:rPr lang="pt-BR" dirty="0" err="1"/>
              <a:t>red</a:t>
            </a:r>
            <a:r>
              <a:rPr lang="pt-BR" dirty="0"/>
              <a:t>## 42</a:t>
            </a:r>
          </a:p>
          <a:p>
            <a:pPr lvl="1" algn="l"/>
            <a:r>
              <a:rPr lang="pt-BR" dirty="0"/>
              <a:t>for v in </a:t>
            </a:r>
            <a:r>
              <a:rPr lang="pt-BR" dirty="0" err="1"/>
              <a:t>spam.items</a:t>
            </a:r>
            <a:r>
              <a:rPr lang="pt-BR" dirty="0"/>
              <a:t>():</a:t>
            </a:r>
            <a:br>
              <a:rPr lang="pt-BR" dirty="0"/>
            </a:br>
            <a:r>
              <a:rPr lang="pt-BR" dirty="0"/>
              <a:t>  </a:t>
            </a:r>
            <a:r>
              <a:rPr lang="pt-BR" dirty="0" err="1"/>
              <a:t>print</a:t>
            </a:r>
            <a:r>
              <a:rPr lang="pt-BR" dirty="0"/>
              <a:t>(v)</a:t>
            </a:r>
          </a:p>
          <a:p>
            <a:pPr lvl="1" algn="l"/>
            <a:r>
              <a:rPr lang="pt-BR" dirty="0"/>
              <a:t>## ('color', '</a:t>
            </a:r>
            <a:r>
              <a:rPr lang="pt-BR" dirty="0" err="1"/>
              <a:t>red</a:t>
            </a:r>
            <a:r>
              <a:rPr lang="pt-BR" dirty="0"/>
              <a:t>')## ('age', 42)</a:t>
            </a:r>
          </a:p>
          <a:p>
            <a:pPr lvl="1" algn="l"/>
            <a:r>
              <a:rPr lang="pt-BR" dirty="0"/>
              <a:t># </a:t>
            </a:r>
            <a:r>
              <a:rPr lang="pt-BR" dirty="0" err="1"/>
              <a:t>spam.keys</a:t>
            </a:r>
            <a:r>
              <a:rPr lang="pt-BR" dirty="0"/>
              <a:t>()[1] #produz um erro</a:t>
            </a:r>
            <a:br>
              <a:rPr lang="pt-BR" dirty="0"/>
            </a:br>
            <a:r>
              <a:rPr lang="pt-BR" dirty="0" err="1"/>
              <a:t>list</a:t>
            </a:r>
            <a:r>
              <a:rPr lang="pt-BR" dirty="0"/>
              <a:t>(</a:t>
            </a:r>
            <a:r>
              <a:rPr lang="pt-BR" dirty="0" err="1"/>
              <a:t>spam.keys</a:t>
            </a:r>
            <a:r>
              <a:rPr lang="pt-BR" dirty="0"/>
              <a:t>())[1] #convertendo para lista, indexando depois</a:t>
            </a:r>
          </a:p>
          <a:p>
            <a:pPr algn="l"/>
            <a:endParaRPr lang="pt-BR" dirty="0"/>
          </a:p>
        </p:txBody>
      </p:sp>
    </p:spTree>
    <p:extLst>
      <p:ext uri="{BB962C8B-B14F-4D97-AF65-F5344CB8AC3E}">
        <p14:creationId xmlns:p14="http://schemas.microsoft.com/office/powerpoint/2010/main" val="2917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Métodos em dicionários</a:t>
            </a:r>
          </a:p>
        </p:txBody>
      </p:sp>
      <p:sp>
        <p:nvSpPr>
          <p:cNvPr id="5" name="Espaço Reservado para Conteúdo 4"/>
          <p:cNvSpPr>
            <a:spLocks noGrp="1"/>
          </p:cNvSpPr>
          <p:nvPr>
            <p:ph idx="1"/>
          </p:nvPr>
        </p:nvSpPr>
        <p:spPr/>
        <p:txBody>
          <a:bodyPr>
            <a:normAutofit/>
          </a:bodyPr>
          <a:lstStyle/>
          <a:p>
            <a:pPr algn="l"/>
            <a:r>
              <a:rPr lang="pt-BR" dirty="0"/>
              <a:t>O método </a:t>
            </a:r>
            <a:r>
              <a:rPr lang="pt-BR" dirty="0" err="1"/>
              <a:t>get</a:t>
            </a:r>
            <a:r>
              <a:rPr lang="pt-BR" dirty="0"/>
              <a:t> permite a inserção de um valor de retorno caso a </a:t>
            </a:r>
            <a:r>
              <a:rPr lang="pt-BR" dirty="0" err="1"/>
              <a:t>key</a:t>
            </a:r>
            <a:r>
              <a:rPr lang="pt-BR" dirty="0"/>
              <a:t> fornecida não esteja no mesmo</a:t>
            </a:r>
          </a:p>
          <a:p>
            <a:pPr lvl="1" algn="l"/>
            <a:r>
              <a:rPr lang="pt-BR" dirty="0" err="1"/>
              <a:t>picnicItems</a:t>
            </a:r>
            <a:r>
              <a:rPr lang="pt-BR" dirty="0"/>
              <a:t> = {'</a:t>
            </a:r>
            <a:r>
              <a:rPr lang="pt-BR" dirty="0" err="1"/>
              <a:t>apples</a:t>
            </a:r>
            <a:r>
              <a:rPr lang="pt-BR" dirty="0"/>
              <a:t>': 5, '</a:t>
            </a:r>
            <a:r>
              <a:rPr lang="pt-BR" dirty="0" err="1"/>
              <a:t>cups</a:t>
            </a:r>
            <a:r>
              <a:rPr lang="pt-BR" dirty="0"/>
              <a:t>': 2}</a:t>
            </a:r>
            <a:br>
              <a:rPr lang="pt-BR" dirty="0"/>
            </a:br>
            <a:r>
              <a:rPr lang="pt-BR" dirty="0" err="1"/>
              <a:t>picnicItems.get</a:t>
            </a:r>
            <a:r>
              <a:rPr lang="pt-BR" dirty="0"/>
              <a:t>('</a:t>
            </a:r>
            <a:r>
              <a:rPr lang="pt-BR" dirty="0" err="1"/>
              <a:t>cups</a:t>
            </a:r>
            <a:r>
              <a:rPr lang="pt-BR" dirty="0"/>
              <a:t>', 0)</a:t>
            </a:r>
          </a:p>
          <a:p>
            <a:pPr algn="l"/>
            <a:r>
              <a:rPr lang="pt-BR" dirty="0"/>
              <a:t>O método </a:t>
            </a:r>
            <a:r>
              <a:rPr lang="pt-BR" dirty="0" err="1"/>
              <a:t>setdefault</a:t>
            </a:r>
            <a:r>
              <a:rPr lang="pt-BR" dirty="0"/>
              <a:t>() atribui um valor para uma </a:t>
            </a:r>
            <a:r>
              <a:rPr lang="pt-BR" dirty="0" err="1"/>
              <a:t>key</a:t>
            </a:r>
            <a:r>
              <a:rPr lang="pt-BR" dirty="0"/>
              <a:t>, caso ela ainda não exista no dicionário</a:t>
            </a:r>
          </a:p>
          <a:p>
            <a:pPr lvl="1" algn="l"/>
            <a:r>
              <a:rPr lang="pt-BR" dirty="0"/>
              <a:t>spam = {'</a:t>
            </a:r>
            <a:r>
              <a:rPr lang="pt-BR" dirty="0" err="1"/>
              <a:t>name</a:t>
            </a:r>
            <a:r>
              <a:rPr lang="pt-BR" dirty="0"/>
              <a:t>': '</a:t>
            </a:r>
            <a:r>
              <a:rPr lang="pt-BR" dirty="0" err="1"/>
              <a:t>Pooka</a:t>
            </a:r>
            <a:r>
              <a:rPr lang="pt-BR" dirty="0"/>
              <a:t>', 'age': 5}</a:t>
            </a:r>
            <a:br>
              <a:rPr lang="pt-BR" dirty="0"/>
            </a:br>
            <a:r>
              <a:rPr lang="pt-BR" dirty="0" err="1"/>
              <a:t>spam.setdefault</a:t>
            </a:r>
            <a:r>
              <a:rPr lang="pt-BR" dirty="0"/>
              <a:t>('color', '</a:t>
            </a:r>
            <a:r>
              <a:rPr lang="pt-BR" dirty="0" err="1"/>
              <a:t>black</a:t>
            </a:r>
            <a:r>
              <a:rPr lang="pt-BR" dirty="0"/>
              <a:t>')</a:t>
            </a:r>
            <a:br>
              <a:rPr lang="pt-BR" dirty="0"/>
            </a:br>
            <a:r>
              <a:rPr lang="pt-BR" dirty="0" err="1"/>
              <a:t>print</a:t>
            </a:r>
            <a:r>
              <a:rPr lang="pt-BR" dirty="0"/>
              <a:t>(spam)</a:t>
            </a:r>
          </a:p>
          <a:p>
            <a:pPr lvl="1" algn="l"/>
            <a:r>
              <a:rPr lang="pt-BR" dirty="0"/>
              <a:t>## {'</a:t>
            </a:r>
            <a:r>
              <a:rPr lang="pt-BR" dirty="0" err="1"/>
              <a:t>name</a:t>
            </a:r>
            <a:r>
              <a:rPr lang="pt-BR" dirty="0"/>
              <a:t>': '</a:t>
            </a:r>
            <a:r>
              <a:rPr lang="pt-BR" dirty="0" err="1"/>
              <a:t>Pooka</a:t>
            </a:r>
            <a:r>
              <a:rPr lang="pt-BR" dirty="0"/>
              <a:t>', 'age': 5, 'color': '</a:t>
            </a:r>
            <a:r>
              <a:rPr lang="pt-BR" dirty="0" err="1"/>
              <a:t>black</a:t>
            </a:r>
            <a:r>
              <a:rPr lang="pt-BR" dirty="0"/>
              <a:t>'}</a:t>
            </a:r>
          </a:p>
          <a:p>
            <a:pPr lvl="1" algn="l"/>
            <a:r>
              <a:rPr lang="pt-BR" dirty="0" err="1"/>
              <a:t>spam.setdefault</a:t>
            </a:r>
            <a:r>
              <a:rPr lang="pt-BR" dirty="0"/>
              <a:t>('color', '</a:t>
            </a:r>
            <a:r>
              <a:rPr lang="pt-BR" dirty="0" err="1"/>
              <a:t>red</a:t>
            </a:r>
            <a:r>
              <a:rPr lang="pt-BR" dirty="0"/>
              <a:t>')</a:t>
            </a:r>
            <a:br>
              <a:rPr lang="pt-BR" dirty="0"/>
            </a:br>
            <a:r>
              <a:rPr lang="pt-BR" dirty="0" err="1"/>
              <a:t>print</a:t>
            </a:r>
            <a:r>
              <a:rPr lang="pt-BR" dirty="0"/>
              <a:t>(spam)</a:t>
            </a:r>
          </a:p>
          <a:p>
            <a:pPr lvl="1" algn="l"/>
            <a:r>
              <a:rPr lang="pt-BR" dirty="0"/>
              <a:t>## {'</a:t>
            </a:r>
            <a:r>
              <a:rPr lang="pt-BR" dirty="0" err="1"/>
              <a:t>name</a:t>
            </a:r>
            <a:r>
              <a:rPr lang="pt-BR" dirty="0"/>
              <a:t>': '</a:t>
            </a:r>
            <a:r>
              <a:rPr lang="pt-BR" dirty="0" err="1"/>
              <a:t>Pooka</a:t>
            </a:r>
            <a:r>
              <a:rPr lang="pt-BR" dirty="0"/>
              <a:t>', 'age': 5, 'color': '</a:t>
            </a:r>
            <a:r>
              <a:rPr lang="pt-BR" dirty="0" err="1"/>
              <a:t>black</a:t>
            </a:r>
            <a:r>
              <a:rPr lang="pt-BR" dirty="0"/>
              <a:t>'}</a:t>
            </a:r>
          </a:p>
          <a:p>
            <a:pPr algn="l"/>
            <a:endParaRPr lang="pt-BR" dirty="0"/>
          </a:p>
        </p:txBody>
      </p:sp>
    </p:spTree>
    <p:extLst>
      <p:ext uri="{BB962C8B-B14F-4D97-AF65-F5344CB8AC3E}">
        <p14:creationId xmlns:p14="http://schemas.microsoft.com/office/powerpoint/2010/main" val="776269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2209800" y="4191001"/>
            <a:ext cx="7772400" cy="858754"/>
          </a:xfrm>
        </p:spPr>
        <p:txBody>
          <a:bodyPr>
            <a:normAutofit/>
          </a:bodyPr>
          <a:lstStyle/>
          <a:p>
            <a:r>
              <a:rPr lang="pt-BR" dirty="0" smtClean="0"/>
              <a:t>Introdução ao Python</a:t>
            </a:r>
            <a:endParaRPr lang="pt-BR" dirty="0"/>
          </a:p>
        </p:txBody>
      </p:sp>
      <p:sp>
        <p:nvSpPr>
          <p:cNvPr id="5" name="Subtítulo 4"/>
          <p:cNvSpPr>
            <a:spLocks noGrp="1"/>
          </p:cNvSpPr>
          <p:nvPr>
            <p:ph type="subTitle" idx="1"/>
          </p:nvPr>
        </p:nvSpPr>
        <p:spPr/>
        <p:txBody>
          <a:bodyPr/>
          <a:lstStyle/>
          <a:p>
            <a:r>
              <a:rPr lang="pt-BR" dirty="0" smtClean="0"/>
              <a:t>Acesso ao Ambiente Google </a:t>
            </a:r>
            <a:r>
              <a:rPr lang="pt-BR" dirty="0" err="1" smtClean="0"/>
              <a:t>Colab</a:t>
            </a:r>
            <a:endParaRPr lang="pt-BR" dirty="0"/>
          </a:p>
        </p:txBody>
      </p:sp>
    </p:spTree>
    <p:extLst>
      <p:ext uri="{BB962C8B-B14F-4D97-AF65-F5344CB8AC3E}">
        <p14:creationId xmlns:p14="http://schemas.microsoft.com/office/powerpoint/2010/main" val="252954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Exemplo: Contagem de distintas letras em uma string</a:t>
            </a:r>
          </a:p>
        </p:txBody>
      </p:sp>
      <p:sp>
        <p:nvSpPr>
          <p:cNvPr id="5" name="Espaço Reservado para Conteúdo 4"/>
          <p:cNvSpPr>
            <a:spLocks noGrp="1"/>
          </p:cNvSpPr>
          <p:nvPr>
            <p:ph idx="1"/>
          </p:nvPr>
        </p:nvSpPr>
        <p:spPr/>
        <p:txBody>
          <a:bodyPr/>
          <a:lstStyle/>
          <a:p>
            <a:pPr lvl="1" algn="l"/>
            <a:r>
              <a:rPr lang="pt-BR" dirty="0" err="1"/>
              <a:t>message</a:t>
            </a:r>
            <a:r>
              <a:rPr lang="pt-BR" dirty="0"/>
              <a:t> = 'It </a:t>
            </a:r>
            <a:r>
              <a:rPr lang="pt-BR" dirty="0" err="1"/>
              <a:t>was</a:t>
            </a:r>
            <a:r>
              <a:rPr lang="pt-BR" dirty="0"/>
              <a:t> a </a:t>
            </a:r>
            <a:r>
              <a:rPr lang="pt-BR" dirty="0" err="1"/>
              <a:t>bright</a:t>
            </a:r>
            <a:r>
              <a:rPr lang="pt-BR" dirty="0"/>
              <a:t> </a:t>
            </a:r>
            <a:r>
              <a:rPr lang="pt-BR" dirty="0" err="1"/>
              <a:t>cold</a:t>
            </a:r>
            <a:r>
              <a:rPr lang="pt-BR" dirty="0"/>
              <a:t> </a:t>
            </a:r>
            <a:r>
              <a:rPr lang="pt-BR" dirty="0" err="1"/>
              <a:t>day</a:t>
            </a:r>
            <a:r>
              <a:rPr lang="pt-BR" dirty="0"/>
              <a:t> in </a:t>
            </a:r>
            <a:r>
              <a:rPr lang="pt-BR" dirty="0" err="1"/>
              <a:t>April</a:t>
            </a:r>
            <a:r>
              <a:rPr lang="pt-BR" dirty="0"/>
              <a:t>, </a:t>
            </a:r>
            <a:r>
              <a:rPr lang="pt-BR" dirty="0" err="1"/>
              <a:t>and</a:t>
            </a:r>
            <a:r>
              <a:rPr lang="pt-BR" dirty="0"/>
              <a:t> </a:t>
            </a:r>
            <a:r>
              <a:rPr lang="pt-BR" dirty="0" err="1"/>
              <a:t>the</a:t>
            </a:r>
            <a:r>
              <a:rPr lang="pt-BR" dirty="0"/>
              <a:t> </a:t>
            </a:r>
            <a:r>
              <a:rPr lang="pt-BR" dirty="0" err="1"/>
              <a:t>clocks</a:t>
            </a:r>
            <a:r>
              <a:rPr lang="pt-BR" dirty="0"/>
              <a:t> </a:t>
            </a:r>
            <a:r>
              <a:rPr lang="pt-BR" dirty="0" err="1"/>
              <a:t>were</a:t>
            </a:r>
            <a:r>
              <a:rPr lang="pt-BR" dirty="0"/>
              <a:t> </a:t>
            </a:r>
            <a:r>
              <a:rPr lang="pt-BR" dirty="0" err="1"/>
              <a:t>striking</a:t>
            </a:r>
            <a:r>
              <a:rPr lang="pt-BR" dirty="0"/>
              <a:t> </a:t>
            </a:r>
            <a:r>
              <a:rPr lang="pt-BR" dirty="0" err="1"/>
              <a:t>thirteen</a:t>
            </a:r>
            <a:r>
              <a:rPr lang="pt-BR" dirty="0"/>
              <a:t>.'</a:t>
            </a:r>
            <a:br>
              <a:rPr lang="pt-BR" dirty="0"/>
            </a:br>
            <a:r>
              <a:rPr lang="pt-BR" dirty="0" err="1"/>
              <a:t>count</a:t>
            </a:r>
            <a:r>
              <a:rPr lang="pt-BR" dirty="0"/>
              <a:t> = {}</a:t>
            </a:r>
            <a:br>
              <a:rPr lang="pt-BR" dirty="0"/>
            </a:br>
            <a:r>
              <a:rPr lang="pt-BR" dirty="0"/>
              <a:t>for </a:t>
            </a:r>
            <a:r>
              <a:rPr lang="pt-BR" dirty="0" err="1"/>
              <a:t>character</a:t>
            </a:r>
            <a:r>
              <a:rPr lang="pt-BR" dirty="0"/>
              <a:t> in </a:t>
            </a:r>
            <a:r>
              <a:rPr lang="pt-BR" dirty="0" err="1"/>
              <a:t>message</a:t>
            </a:r>
            <a:r>
              <a:rPr lang="pt-BR" dirty="0"/>
              <a:t>:</a:t>
            </a:r>
            <a:br>
              <a:rPr lang="pt-BR" dirty="0"/>
            </a:br>
            <a:r>
              <a:rPr lang="pt-BR" dirty="0"/>
              <a:t>  </a:t>
            </a:r>
            <a:r>
              <a:rPr lang="pt-BR" dirty="0" err="1"/>
              <a:t>count.setdefault</a:t>
            </a:r>
            <a:r>
              <a:rPr lang="pt-BR" dirty="0"/>
              <a:t>(</a:t>
            </a:r>
            <a:r>
              <a:rPr lang="pt-BR" dirty="0" err="1"/>
              <a:t>character</a:t>
            </a:r>
            <a:r>
              <a:rPr lang="pt-BR" dirty="0"/>
              <a:t>, 0)</a:t>
            </a:r>
            <a:br>
              <a:rPr lang="pt-BR" dirty="0"/>
            </a:br>
            <a:r>
              <a:rPr lang="pt-BR" dirty="0"/>
              <a:t>  </a:t>
            </a:r>
            <a:r>
              <a:rPr lang="pt-BR" dirty="0" err="1"/>
              <a:t>count</a:t>
            </a:r>
            <a:r>
              <a:rPr lang="pt-BR" dirty="0"/>
              <a:t>[</a:t>
            </a:r>
            <a:r>
              <a:rPr lang="pt-BR" dirty="0" err="1"/>
              <a:t>character</a:t>
            </a:r>
            <a:r>
              <a:rPr lang="pt-BR" dirty="0"/>
              <a:t>] = </a:t>
            </a:r>
            <a:r>
              <a:rPr lang="pt-BR" dirty="0" err="1"/>
              <a:t>count</a:t>
            </a:r>
            <a:r>
              <a:rPr lang="pt-BR" dirty="0"/>
              <a:t>[</a:t>
            </a:r>
            <a:r>
              <a:rPr lang="pt-BR" dirty="0" err="1"/>
              <a:t>character</a:t>
            </a:r>
            <a:r>
              <a:rPr lang="pt-BR" dirty="0"/>
              <a:t>] + 1</a:t>
            </a:r>
            <a:br>
              <a:rPr lang="pt-BR" dirty="0"/>
            </a:br>
            <a:r>
              <a:rPr lang="pt-BR" dirty="0" err="1"/>
              <a:t>print</a:t>
            </a:r>
            <a:r>
              <a:rPr lang="pt-BR" dirty="0"/>
              <a:t>(</a:t>
            </a:r>
            <a:r>
              <a:rPr lang="pt-BR" dirty="0" err="1"/>
              <a:t>count</a:t>
            </a:r>
            <a:r>
              <a:rPr lang="pt-BR" dirty="0"/>
              <a:t>)</a:t>
            </a:r>
          </a:p>
          <a:p>
            <a:pPr lvl="1" algn="l"/>
            <a:r>
              <a:rPr lang="pt-BR" dirty="0"/>
              <a:t>## {'I': 1, 't': 6, ' ': 13, 'w': 2, 'a': 4, 's': 3, 'b': 1, 'r': 5, 'i': 6, 'g': 2, 'h': 3, 'c': 3, 'o': 2, 'l': 3, 'd': 3, 'y': 1, 'n': 4, 'A': 1, 'p': 1, ',': 1, 'e': 5, 'k': 2, '.': 1}</a:t>
            </a:r>
          </a:p>
          <a:p>
            <a:pPr algn="l"/>
            <a:endParaRPr lang="pt-BR" dirty="0"/>
          </a:p>
        </p:txBody>
      </p:sp>
    </p:spTree>
    <p:extLst>
      <p:ext uri="{BB962C8B-B14F-4D97-AF65-F5344CB8AC3E}">
        <p14:creationId xmlns:p14="http://schemas.microsoft.com/office/powerpoint/2010/main" val="3797658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Pacote Pretty Printing</a:t>
            </a:r>
          </a:p>
        </p:txBody>
      </p:sp>
      <p:sp>
        <p:nvSpPr>
          <p:cNvPr id="5" name="Espaço Reservado para Conteúdo 4"/>
          <p:cNvSpPr>
            <a:spLocks noGrp="1"/>
          </p:cNvSpPr>
          <p:nvPr>
            <p:ph idx="1"/>
          </p:nvPr>
        </p:nvSpPr>
        <p:spPr/>
        <p:txBody>
          <a:bodyPr/>
          <a:lstStyle/>
          <a:p>
            <a:pPr lvl="1" algn="l"/>
            <a:r>
              <a:rPr lang="pt-BR" dirty="0" err="1"/>
              <a:t>import</a:t>
            </a:r>
            <a:r>
              <a:rPr lang="pt-BR" dirty="0"/>
              <a:t> </a:t>
            </a:r>
            <a:r>
              <a:rPr lang="pt-BR" dirty="0" err="1"/>
              <a:t>pprint</a:t>
            </a:r>
            <a:r>
              <a:rPr lang="pt-BR" dirty="0"/>
              <a:t/>
            </a:r>
            <a:br>
              <a:rPr lang="pt-BR" dirty="0"/>
            </a:br>
            <a:r>
              <a:rPr lang="pt-BR" dirty="0" err="1"/>
              <a:t>pprint.pprint</a:t>
            </a:r>
            <a:r>
              <a:rPr lang="pt-BR" dirty="0"/>
              <a:t>(</a:t>
            </a:r>
            <a:r>
              <a:rPr lang="pt-BR" dirty="0" err="1"/>
              <a:t>count</a:t>
            </a:r>
            <a:r>
              <a:rPr lang="pt-BR" dirty="0"/>
              <a:t>)</a:t>
            </a:r>
          </a:p>
          <a:p>
            <a:pPr lvl="1" algn="l"/>
            <a:r>
              <a:rPr lang="pt-BR" dirty="0"/>
              <a:t>## {' ': 13,##  ',': 1,##  '.': 1,##  'A': 1,##  'I': 1,##  'a': 4,##  'b': 1,##  'c': 3,##  'd': 3,##  'e': 5,##  'g': 2,##  'h': 3,##  'i': 6,##  'k': 2,##  'l': 3,##  'n': 4,##  'o': 2,##  'p': 1,##  'r': 5,##  's': 3,##  't': 6,##  'w': 2,##  'y': 1}</a:t>
            </a:r>
          </a:p>
          <a:p>
            <a:pPr lvl="1" algn="l"/>
            <a:endParaRPr lang="pt-BR" dirty="0"/>
          </a:p>
        </p:txBody>
      </p:sp>
    </p:spTree>
    <p:extLst>
      <p:ext uri="{BB962C8B-B14F-4D97-AF65-F5344CB8AC3E}">
        <p14:creationId xmlns:p14="http://schemas.microsoft.com/office/powerpoint/2010/main" val="298199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Operações com o Windows</a:t>
            </a:r>
          </a:p>
        </p:txBody>
      </p:sp>
      <p:sp>
        <p:nvSpPr>
          <p:cNvPr id="4" name="Espaço Reservado para Conteúdo 3"/>
          <p:cNvSpPr>
            <a:spLocks noGrp="1"/>
          </p:cNvSpPr>
          <p:nvPr>
            <p:ph idx="1"/>
          </p:nvPr>
        </p:nvSpPr>
        <p:spPr/>
        <p:txBody>
          <a:bodyPr/>
          <a:lstStyle/>
          <a:p>
            <a:pPr lvl="1" algn="l"/>
            <a:r>
              <a:rPr lang="pt-BR" dirty="0" err="1"/>
              <a:t>import</a:t>
            </a:r>
            <a:r>
              <a:rPr lang="pt-BR" dirty="0"/>
              <a:t> os</a:t>
            </a:r>
          </a:p>
          <a:p>
            <a:pPr algn="l"/>
            <a:r>
              <a:rPr lang="pt-BR" dirty="0"/>
              <a:t>Diretório de trabalho</a:t>
            </a:r>
          </a:p>
          <a:p>
            <a:pPr lvl="1" algn="l"/>
            <a:r>
              <a:rPr lang="pt-BR" dirty="0" err="1"/>
              <a:t>os.getcwd</a:t>
            </a:r>
            <a:r>
              <a:rPr lang="pt-BR" dirty="0"/>
              <a:t>()</a:t>
            </a:r>
          </a:p>
          <a:p>
            <a:pPr algn="l"/>
            <a:r>
              <a:rPr lang="pt-BR" dirty="0"/>
              <a:t>Modificando o diretório de trabalho</a:t>
            </a:r>
          </a:p>
          <a:p>
            <a:pPr lvl="1" algn="l"/>
            <a:r>
              <a:rPr lang="pt-BR" dirty="0"/>
              <a:t># </a:t>
            </a:r>
            <a:r>
              <a:rPr lang="pt-BR" dirty="0" err="1"/>
              <a:t>os.chdir</a:t>
            </a:r>
            <a:r>
              <a:rPr lang="pt-BR" dirty="0"/>
              <a:t>("..\\dados")</a:t>
            </a:r>
            <a:br>
              <a:rPr lang="pt-BR" dirty="0"/>
            </a:br>
            <a:r>
              <a:rPr lang="pt-BR" dirty="0" err="1"/>
              <a:t>print</a:t>
            </a:r>
            <a:r>
              <a:rPr lang="pt-BR" dirty="0"/>
              <a:t>("Comando para mudar o diretório do </a:t>
            </a:r>
            <a:r>
              <a:rPr lang="pt-BR" dirty="0" err="1"/>
              <a:t>windows</a:t>
            </a:r>
            <a:r>
              <a:rPr lang="pt-BR" dirty="0"/>
              <a:t>")</a:t>
            </a:r>
          </a:p>
          <a:p>
            <a:pPr lvl="1" algn="l"/>
            <a:r>
              <a:rPr lang="pt-BR" dirty="0"/>
              <a:t>## Comando para mudar o diretório do </a:t>
            </a:r>
            <a:r>
              <a:rPr lang="pt-BR" dirty="0" err="1"/>
              <a:t>windows</a:t>
            </a:r>
            <a:endParaRPr lang="pt-BR" dirty="0"/>
          </a:p>
          <a:p>
            <a:pPr algn="l"/>
            <a:r>
              <a:rPr lang="pt-BR" dirty="0"/>
              <a:t>Criando um subdiretório</a:t>
            </a:r>
          </a:p>
          <a:p>
            <a:pPr lvl="1" algn="l"/>
            <a:r>
              <a:rPr lang="pt-BR" dirty="0"/>
              <a:t>#</a:t>
            </a:r>
            <a:r>
              <a:rPr lang="pt-BR" dirty="0" err="1"/>
              <a:t>os.makedirs</a:t>
            </a:r>
            <a:r>
              <a:rPr lang="pt-BR" dirty="0"/>
              <a:t>(".\\teste")</a:t>
            </a:r>
            <a:br>
              <a:rPr lang="pt-BR" dirty="0"/>
            </a:br>
            <a:r>
              <a:rPr lang="pt-BR" dirty="0" err="1"/>
              <a:t>print</a:t>
            </a:r>
            <a:r>
              <a:rPr lang="pt-BR" dirty="0"/>
              <a:t>("Comando para criar um diretório no </a:t>
            </a:r>
            <a:r>
              <a:rPr lang="pt-BR" dirty="0" err="1"/>
              <a:t>windows</a:t>
            </a:r>
            <a:r>
              <a:rPr lang="pt-BR" dirty="0"/>
              <a:t>")</a:t>
            </a:r>
          </a:p>
          <a:p>
            <a:pPr lvl="1" algn="l"/>
            <a:r>
              <a:rPr lang="pt-BR" dirty="0"/>
              <a:t>## Comando para criar um diretório no </a:t>
            </a:r>
            <a:r>
              <a:rPr lang="pt-BR" dirty="0" err="1"/>
              <a:t>windows</a:t>
            </a:r>
            <a:endParaRPr lang="pt-BR" dirty="0"/>
          </a:p>
          <a:p>
            <a:pPr algn="l"/>
            <a:endParaRPr lang="pt-BR" dirty="0"/>
          </a:p>
        </p:txBody>
      </p:sp>
    </p:spTree>
    <p:extLst>
      <p:ext uri="{BB962C8B-B14F-4D97-AF65-F5344CB8AC3E}">
        <p14:creationId xmlns:p14="http://schemas.microsoft.com/office/powerpoint/2010/main" val="519059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err="1" smtClean="0"/>
              <a:t>Algorithmic</a:t>
            </a:r>
            <a:r>
              <a:rPr lang="pt-BR" dirty="0" smtClean="0"/>
              <a:t> Trading</a:t>
            </a:r>
            <a:endParaRPr lang="pt-BR" dirty="0"/>
          </a:p>
        </p:txBody>
      </p:sp>
      <p:sp>
        <p:nvSpPr>
          <p:cNvPr id="5" name="Subtítulo 4"/>
          <p:cNvSpPr>
            <a:spLocks noGrp="1"/>
          </p:cNvSpPr>
          <p:nvPr>
            <p:ph type="subTitle" idx="1"/>
          </p:nvPr>
        </p:nvSpPr>
        <p:spPr/>
        <p:txBody>
          <a:bodyPr/>
          <a:lstStyle/>
          <a:p>
            <a:r>
              <a:rPr lang="pt-BR" dirty="0" err="1" smtClean="0"/>
              <a:t>Arrays</a:t>
            </a:r>
            <a:r>
              <a:rPr lang="pt-BR" dirty="0" smtClean="0"/>
              <a:t> </a:t>
            </a:r>
            <a:r>
              <a:rPr lang="pt-BR" dirty="0" err="1" smtClean="0"/>
              <a:t>Numpy</a:t>
            </a:r>
            <a:endParaRPr lang="pt-BR" dirty="0"/>
          </a:p>
        </p:txBody>
      </p:sp>
    </p:spTree>
    <p:extLst>
      <p:ext uri="{BB962C8B-B14F-4D97-AF65-F5344CB8AC3E}">
        <p14:creationId xmlns:p14="http://schemas.microsoft.com/office/powerpoint/2010/main" val="561773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2a Parte: numpy arrays</a:t>
            </a:r>
          </a:p>
        </p:txBody>
      </p:sp>
      <p:sp>
        <p:nvSpPr>
          <p:cNvPr id="3" name="Content Placeholder 2"/>
          <p:cNvSpPr>
            <a:spLocks noGrp="1"/>
          </p:cNvSpPr>
          <p:nvPr>
            <p:ph idx="1"/>
          </p:nvPr>
        </p:nvSpPr>
        <p:spPr/>
        <p:txBody>
          <a:bodyPr/>
          <a:lstStyle/>
          <a:p>
            <a:r>
              <a:rPr dirty="0" err="1"/>
              <a:t>Importar</a:t>
            </a:r>
            <a:r>
              <a:rPr dirty="0"/>
              <a:t> a </a:t>
            </a:r>
            <a:r>
              <a:rPr dirty="0" err="1"/>
              <a:t>biblioteca</a:t>
            </a:r>
            <a:r>
              <a:rPr dirty="0"/>
              <a:t> e </a:t>
            </a:r>
            <a:r>
              <a:rPr dirty="0" err="1"/>
              <a:t>imprimir</a:t>
            </a:r>
            <a:r>
              <a:rPr dirty="0"/>
              <a:t> o </a:t>
            </a:r>
            <a:r>
              <a:rPr dirty="0" err="1"/>
              <a:t>número</a:t>
            </a:r>
            <a:r>
              <a:rPr dirty="0"/>
              <a:t> da </a:t>
            </a:r>
            <a:r>
              <a:rPr dirty="0" err="1" smtClean="0"/>
              <a:t>versão</a:t>
            </a:r>
            <a:r>
              <a:rPr dirty="0" smtClean="0"/>
              <a:t>.</a:t>
            </a:r>
            <a:endParaRPr lang="pt-BR" dirty="0" smtClean="0"/>
          </a:p>
          <a:p>
            <a:pPr lvl="1"/>
            <a:r>
              <a:rPr sz="1600" dirty="0">
                <a:latin typeface="Courier New"/>
              </a:rPr>
              <a:t>import </a:t>
            </a:r>
            <a:r>
              <a:rPr sz="1600" dirty="0" err="1">
                <a:latin typeface="Courier New"/>
              </a:rPr>
              <a:t>numpy</a:t>
            </a:r>
            <a:r>
              <a:rPr sz="1600" dirty="0">
                <a:latin typeface="Courier New"/>
              </a:rPr>
              <a:t> as np</a:t>
            </a:r>
            <a:endParaRPr lang="pt-BR" dirty="0" smtClean="0"/>
          </a:p>
          <a:p>
            <a:pPr lvl="1"/>
            <a:r>
              <a:rPr sz="1600" dirty="0">
                <a:latin typeface="Courier New"/>
              </a:rPr>
              <a:t>print(</a:t>
            </a:r>
            <a:r>
              <a:rPr sz="1600" dirty="0" err="1">
                <a:latin typeface="Courier New"/>
              </a:rPr>
              <a:t>np.__version</a:t>
            </a:r>
            <a:r>
              <a:rPr sz="1600" dirty="0">
                <a:latin typeface="Courier New"/>
              </a:rPr>
              <a:t>__)</a:t>
            </a:r>
            <a:endParaRPr lang="pt-BR" sz="1600" dirty="0">
              <a:latin typeface="Courier New"/>
            </a:endParaRPr>
          </a:p>
          <a:p>
            <a:pPr lvl="1"/>
            <a:r>
              <a:rPr sz="1800" dirty="0">
                <a:latin typeface="Courier New"/>
              </a:rPr>
              <a:t>## 1.15.4</a:t>
            </a:r>
          </a:p>
        </p:txBody>
      </p:sp>
    </p:spTree>
    <p:extLst>
      <p:ext uri="{BB962C8B-B14F-4D97-AF65-F5344CB8AC3E}">
        <p14:creationId xmlns:p14="http://schemas.microsoft.com/office/powerpoint/2010/main" val="3712669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arrays 1D</a:t>
            </a:r>
          </a:p>
        </p:txBody>
      </p:sp>
      <p:sp>
        <p:nvSpPr>
          <p:cNvPr id="3" name="Content Placeholder 2"/>
          <p:cNvSpPr>
            <a:spLocks noGrp="1"/>
          </p:cNvSpPr>
          <p:nvPr>
            <p:ph idx="1"/>
          </p:nvPr>
        </p:nvSpPr>
        <p:spPr/>
        <p:txBody>
          <a:bodyPr/>
          <a:lstStyle/>
          <a:p>
            <a:r>
              <a:rPr dirty="0" err="1"/>
              <a:t>Criar</a:t>
            </a:r>
            <a:r>
              <a:rPr dirty="0"/>
              <a:t> um array </a:t>
            </a:r>
            <a:r>
              <a:rPr dirty="0" smtClean="0"/>
              <a:t>1D.</a:t>
            </a:r>
            <a:endParaRPr lang="pt-BR" dirty="0" smtClean="0"/>
          </a:p>
          <a:p>
            <a:pPr lvl="1"/>
            <a:r>
              <a:rPr sz="1600" dirty="0" err="1">
                <a:latin typeface="Courier New"/>
              </a:rPr>
              <a:t>arr</a:t>
            </a:r>
            <a:r>
              <a:rPr sz="1600" dirty="0">
                <a:latin typeface="Courier New"/>
              </a:rPr>
              <a:t> </a:t>
            </a:r>
            <a:r>
              <a:rPr sz="1600" dirty="0">
                <a:solidFill>
                  <a:srgbClr val="666666"/>
                </a:solidFill>
                <a:latin typeface="Courier New"/>
              </a:rPr>
              <a:t>=</a:t>
            </a:r>
            <a:r>
              <a:rPr sz="1600" dirty="0">
                <a:latin typeface="Courier New"/>
              </a:rPr>
              <a:t> </a:t>
            </a:r>
            <a:r>
              <a:rPr sz="1600" dirty="0" err="1">
                <a:latin typeface="Courier New"/>
              </a:rPr>
              <a:t>np.arange</a:t>
            </a:r>
            <a:r>
              <a:rPr sz="1600" dirty="0">
                <a:latin typeface="Courier New"/>
              </a:rPr>
              <a:t>(</a:t>
            </a:r>
            <a:r>
              <a:rPr sz="1600" dirty="0">
                <a:solidFill>
                  <a:srgbClr val="40A070"/>
                </a:solidFill>
                <a:latin typeface="Courier New"/>
              </a:rPr>
              <a:t>10</a:t>
            </a:r>
            <a:r>
              <a:rPr sz="1600" dirty="0">
                <a:latin typeface="Courier New"/>
              </a:rPr>
              <a:t>)</a:t>
            </a:r>
            <a:endParaRPr lang="pt-BR" dirty="0" smtClean="0"/>
          </a:p>
          <a:p>
            <a:pPr lvl="1"/>
            <a:r>
              <a:rPr sz="1600" dirty="0">
                <a:latin typeface="Courier New"/>
              </a:rPr>
              <a:t>print(</a:t>
            </a:r>
            <a:r>
              <a:rPr sz="1600" dirty="0" err="1">
                <a:latin typeface="Courier New"/>
              </a:rPr>
              <a:t>arr</a:t>
            </a:r>
            <a:r>
              <a:rPr sz="1600" dirty="0">
                <a:latin typeface="Courier New"/>
              </a:rPr>
              <a:t>)</a:t>
            </a:r>
            <a:endParaRPr lang="pt-BR" sz="1600" dirty="0">
              <a:latin typeface="Courier New"/>
            </a:endParaRPr>
          </a:p>
          <a:p>
            <a:pPr lvl="1"/>
            <a:r>
              <a:rPr sz="1800" dirty="0">
                <a:latin typeface="Courier New"/>
              </a:rPr>
              <a:t>## [0 1 2 3 4 5 6 7 8 9]</a:t>
            </a:r>
          </a:p>
        </p:txBody>
      </p:sp>
    </p:spTree>
    <p:extLst>
      <p:ext uri="{BB962C8B-B14F-4D97-AF65-F5344CB8AC3E}">
        <p14:creationId xmlns:p14="http://schemas.microsoft.com/office/powerpoint/2010/main" val="2806561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arrays booleans</a:t>
            </a:r>
          </a:p>
        </p:txBody>
      </p:sp>
      <p:sp>
        <p:nvSpPr>
          <p:cNvPr id="3" name="Content Placeholder 2"/>
          <p:cNvSpPr>
            <a:spLocks noGrp="1"/>
          </p:cNvSpPr>
          <p:nvPr>
            <p:ph idx="1"/>
          </p:nvPr>
        </p:nvSpPr>
        <p:spPr/>
        <p:txBody>
          <a:bodyPr/>
          <a:lstStyle/>
          <a:p>
            <a:r>
              <a:rPr dirty="0" err="1"/>
              <a:t>Criar</a:t>
            </a:r>
            <a:r>
              <a:rPr dirty="0"/>
              <a:t> um array de </a:t>
            </a:r>
            <a:r>
              <a:rPr dirty="0" err="1"/>
              <a:t>booleanos</a:t>
            </a:r>
            <a:r>
              <a:rPr dirty="0"/>
              <a:t>, 3x3, </a:t>
            </a:r>
            <a:r>
              <a:rPr dirty="0" err="1"/>
              <a:t>todos</a:t>
            </a:r>
            <a:r>
              <a:rPr dirty="0"/>
              <a:t> com </a:t>
            </a:r>
            <a:r>
              <a:rPr dirty="0" smtClean="0"/>
              <a:t>True.</a:t>
            </a:r>
            <a:endParaRPr lang="pt-BR" dirty="0" smtClean="0"/>
          </a:p>
          <a:p>
            <a:pPr lvl="1"/>
            <a:r>
              <a:rPr sz="1600" dirty="0" err="1">
                <a:latin typeface="Courier New"/>
              </a:rPr>
              <a:t>arr</a:t>
            </a:r>
            <a:r>
              <a:rPr sz="1600" dirty="0">
                <a:latin typeface="Courier New"/>
              </a:rPr>
              <a:t> </a:t>
            </a:r>
            <a:r>
              <a:rPr sz="1600" dirty="0">
                <a:solidFill>
                  <a:srgbClr val="666666"/>
                </a:solidFill>
                <a:latin typeface="Courier New"/>
              </a:rPr>
              <a:t>=</a:t>
            </a:r>
            <a:r>
              <a:rPr sz="1600" dirty="0">
                <a:latin typeface="Courier New"/>
              </a:rPr>
              <a:t> </a:t>
            </a:r>
            <a:r>
              <a:rPr sz="1600" dirty="0" err="1">
                <a:latin typeface="Courier New"/>
              </a:rPr>
              <a:t>np.full</a:t>
            </a:r>
            <a:r>
              <a:rPr sz="1600" dirty="0">
                <a:latin typeface="Courier New"/>
              </a:rPr>
              <a:t>((</a:t>
            </a:r>
            <a:r>
              <a:rPr sz="1600" dirty="0">
                <a:solidFill>
                  <a:srgbClr val="40A070"/>
                </a:solidFill>
                <a:latin typeface="Courier New"/>
              </a:rPr>
              <a:t>3</a:t>
            </a:r>
            <a:r>
              <a:rPr sz="1600" dirty="0">
                <a:latin typeface="Courier New"/>
              </a:rPr>
              <a:t>,</a:t>
            </a:r>
            <a:r>
              <a:rPr sz="1600" dirty="0">
                <a:solidFill>
                  <a:srgbClr val="40A070"/>
                </a:solidFill>
                <a:latin typeface="Courier New"/>
              </a:rPr>
              <a:t>3</a:t>
            </a:r>
            <a:r>
              <a:rPr sz="1600" dirty="0">
                <a:latin typeface="Courier New"/>
              </a:rPr>
              <a:t>), </a:t>
            </a:r>
            <a:r>
              <a:rPr sz="1600" dirty="0">
                <a:solidFill>
                  <a:srgbClr val="19177C"/>
                </a:solidFill>
                <a:latin typeface="Courier New"/>
              </a:rPr>
              <a:t>True</a:t>
            </a:r>
            <a:r>
              <a:rPr sz="1600" dirty="0">
                <a:latin typeface="Courier New"/>
              </a:rPr>
              <a:t>, </a:t>
            </a:r>
            <a:r>
              <a:rPr sz="1600" dirty="0" err="1">
                <a:latin typeface="Courier New"/>
              </a:rPr>
              <a:t>dtype</a:t>
            </a:r>
            <a:r>
              <a:rPr sz="1600" dirty="0">
                <a:solidFill>
                  <a:srgbClr val="666666"/>
                </a:solidFill>
                <a:latin typeface="Courier New"/>
              </a:rPr>
              <a:t>=</a:t>
            </a:r>
            <a:r>
              <a:rPr sz="1600" dirty="0">
                <a:latin typeface="Courier New"/>
              </a:rPr>
              <a:t>bool)</a:t>
            </a:r>
            <a:endParaRPr lang="pt-BR" sz="1600" dirty="0"/>
          </a:p>
          <a:p>
            <a:pPr lvl="1"/>
            <a:r>
              <a:rPr sz="1600" dirty="0">
                <a:latin typeface="Courier New"/>
              </a:rPr>
              <a:t>print(</a:t>
            </a:r>
            <a:r>
              <a:rPr sz="1600" dirty="0" err="1">
                <a:latin typeface="Courier New"/>
              </a:rPr>
              <a:t>arr</a:t>
            </a:r>
            <a:r>
              <a:rPr sz="1600" dirty="0">
                <a:latin typeface="Courier New"/>
              </a:rPr>
              <a:t>)</a:t>
            </a:r>
            <a:endParaRPr lang="pt-BR" sz="1600" dirty="0">
              <a:latin typeface="Courier New"/>
            </a:endParaRPr>
          </a:p>
          <a:p>
            <a:pPr lvl="1"/>
            <a:r>
              <a:rPr sz="1600" dirty="0">
                <a:latin typeface="Courier New"/>
              </a:rPr>
              <a:t>## [[ True  </a:t>
            </a:r>
            <a:r>
              <a:rPr sz="1600" dirty="0" err="1">
                <a:latin typeface="Courier New"/>
              </a:rPr>
              <a:t>True</a:t>
            </a:r>
            <a:r>
              <a:rPr sz="1600" dirty="0">
                <a:latin typeface="Courier New"/>
              </a:rPr>
              <a:t>  True]
##  [ True  </a:t>
            </a:r>
            <a:r>
              <a:rPr sz="1600" dirty="0" err="1">
                <a:latin typeface="Courier New"/>
              </a:rPr>
              <a:t>True</a:t>
            </a:r>
            <a:r>
              <a:rPr sz="1600" dirty="0">
                <a:latin typeface="Courier New"/>
              </a:rPr>
              <a:t>  True]
##  [ True  </a:t>
            </a:r>
            <a:r>
              <a:rPr sz="1600" dirty="0" err="1">
                <a:latin typeface="Courier New"/>
              </a:rPr>
              <a:t>True</a:t>
            </a:r>
            <a:r>
              <a:rPr sz="1600" dirty="0">
                <a:latin typeface="Courier New"/>
              </a:rPr>
              <a:t>  True]]</a:t>
            </a:r>
            <a:endParaRPr lang="pt-BR" sz="1600" dirty="0">
              <a:latin typeface="Courier New"/>
            </a:endParaRPr>
          </a:p>
          <a:p>
            <a:pPr lvl="1"/>
            <a:r>
              <a:rPr sz="1600" dirty="0" err="1">
                <a:latin typeface="Courier New"/>
              </a:rPr>
              <a:t>arr</a:t>
            </a:r>
            <a:r>
              <a:rPr sz="1600" dirty="0">
                <a:latin typeface="Courier New"/>
              </a:rPr>
              <a:t> </a:t>
            </a:r>
            <a:r>
              <a:rPr sz="1600" dirty="0">
                <a:solidFill>
                  <a:srgbClr val="666666"/>
                </a:solidFill>
                <a:latin typeface="Courier New"/>
              </a:rPr>
              <a:t>=</a:t>
            </a:r>
            <a:r>
              <a:rPr sz="1600" dirty="0">
                <a:latin typeface="Courier New"/>
              </a:rPr>
              <a:t> </a:t>
            </a:r>
            <a:r>
              <a:rPr sz="1600" dirty="0" err="1">
                <a:latin typeface="Courier New"/>
              </a:rPr>
              <a:t>np.ones</a:t>
            </a:r>
            <a:r>
              <a:rPr sz="1600" dirty="0">
                <a:latin typeface="Courier New"/>
              </a:rPr>
              <a:t>((</a:t>
            </a:r>
            <a:r>
              <a:rPr sz="1600" dirty="0">
                <a:solidFill>
                  <a:srgbClr val="40A070"/>
                </a:solidFill>
                <a:latin typeface="Courier New"/>
              </a:rPr>
              <a:t>3</a:t>
            </a:r>
            <a:r>
              <a:rPr sz="1600" dirty="0">
                <a:latin typeface="Courier New"/>
              </a:rPr>
              <a:t>,</a:t>
            </a:r>
            <a:r>
              <a:rPr sz="1600" dirty="0">
                <a:solidFill>
                  <a:srgbClr val="40A070"/>
                </a:solidFill>
                <a:latin typeface="Courier New"/>
              </a:rPr>
              <a:t>3</a:t>
            </a:r>
            <a:r>
              <a:rPr sz="1600" dirty="0">
                <a:latin typeface="Courier New"/>
              </a:rPr>
              <a:t>), </a:t>
            </a:r>
            <a:r>
              <a:rPr sz="1600" dirty="0" err="1">
                <a:latin typeface="Courier New"/>
              </a:rPr>
              <a:t>dtype</a:t>
            </a:r>
            <a:r>
              <a:rPr sz="1600" dirty="0">
                <a:solidFill>
                  <a:srgbClr val="666666"/>
                </a:solidFill>
                <a:latin typeface="Courier New"/>
              </a:rPr>
              <a:t>=</a:t>
            </a:r>
            <a:r>
              <a:rPr sz="1600" dirty="0">
                <a:latin typeface="Courier New"/>
              </a:rPr>
              <a:t>bool)</a:t>
            </a:r>
            <a:endParaRPr lang="pt-BR" sz="1600" dirty="0"/>
          </a:p>
          <a:p>
            <a:pPr lvl="1"/>
            <a:r>
              <a:rPr sz="1600" dirty="0">
                <a:latin typeface="Courier New"/>
              </a:rPr>
              <a:t>print(</a:t>
            </a:r>
            <a:r>
              <a:rPr sz="1600" dirty="0" err="1">
                <a:latin typeface="Courier New"/>
              </a:rPr>
              <a:t>arr</a:t>
            </a:r>
            <a:r>
              <a:rPr sz="1600" dirty="0">
                <a:latin typeface="Courier New"/>
              </a:rPr>
              <a:t>)</a:t>
            </a:r>
            <a:endParaRPr lang="pt-BR" sz="1600" dirty="0">
              <a:latin typeface="Courier New"/>
            </a:endParaRPr>
          </a:p>
          <a:p>
            <a:pPr lvl="1"/>
            <a:r>
              <a:rPr sz="1600" dirty="0">
                <a:latin typeface="Courier New"/>
              </a:rPr>
              <a:t>## [[ True  </a:t>
            </a:r>
            <a:r>
              <a:rPr sz="1600" dirty="0" err="1">
                <a:latin typeface="Courier New"/>
              </a:rPr>
              <a:t>True</a:t>
            </a:r>
            <a:r>
              <a:rPr sz="1600" dirty="0">
                <a:latin typeface="Courier New"/>
              </a:rPr>
              <a:t>  True]
##  [ True  </a:t>
            </a:r>
            <a:r>
              <a:rPr sz="1600" dirty="0" err="1">
                <a:latin typeface="Courier New"/>
              </a:rPr>
              <a:t>True</a:t>
            </a:r>
            <a:r>
              <a:rPr sz="1600" dirty="0">
                <a:latin typeface="Courier New"/>
              </a:rPr>
              <a:t>  True]
##  [ True  </a:t>
            </a:r>
            <a:r>
              <a:rPr sz="1600" dirty="0" err="1">
                <a:latin typeface="Courier New"/>
              </a:rPr>
              <a:t>True</a:t>
            </a:r>
            <a:r>
              <a:rPr sz="1600" dirty="0">
                <a:latin typeface="Courier New"/>
              </a:rPr>
              <a:t>  True]]</a:t>
            </a:r>
          </a:p>
        </p:txBody>
      </p:sp>
    </p:spTree>
    <p:extLst>
      <p:ext uri="{BB962C8B-B14F-4D97-AF65-F5344CB8AC3E}">
        <p14:creationId xmlns:p14="http://schemas.microsoft.com/office/powerpoint/2010/main" val="337823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arrays: Extração de elementos</a:t>
            </a:r>
          </a:p>
        </p:txBody>
      </p:sp>
      <p:sp>
        <p:nvSpPr>
          <p:cNvPr id="3" name="Content Placeholder 2"/>
          <p:cNvSpPr>
            <a:spLocks noGrp="1"/>
          </p:cNvSpPr>
          <p:nvPr>
            <p:ph idx="1"/>
          </p:nvPr>
        </p:nvSpPr>
        <p:spPr/>
        <p:txBody>
          <a:bodyPr/>
          <a:lstStyle/>
          <a:p>
            <a:r>
              <a:rPr dirty="0"/>
              <a:t>Como </a:t>
            </a:r>
            <a:r>
              <a:rPr dirty="0" err="1"/>
              <a:t>obter</a:t>
            </a:r>
            <a:r>
              <a:rPr dirty="0"/>
              <a:t> </a:t>
            </a:r>
            <a:r>
              <a:rPr dirty="0" err="1"/>
              <a:t>todos</a:t>
            </a:r>
            <a:r>
              <a:rPr dirty="0"/>
              <a:t> </a:t>
            </a:r>
            <a:r>
              <a:rPr dirty="0" err="1"/>
              <a:t>os</a:t>
            </a:r>
            <a:r>
              <a:rPr dirty="0"/>
              <a:t> </a:t>
            </a:r>
            <a:r>
              <a:rPr dirty="0" err="1"/>
              <a:t>elementos</a:t>
            </a:r>
            <a:r>
              <a:rPr dirty="0"/>
              <a:t> pares em um </a:t>
            </a:r>
            <a:r>
              <a:rPr dirty="0" smtClean="0"/>
              <a:t>array</a:t>
            </a:r>
            <a:endParaRPr lang="pt-BR" dirty="0" smtClean="0"/>
          </a:p>
          <a:p>
            <a:pPr lvl="1"/>
            <a:r>
              <a:rPr sz="1600" dirty="0" err="1">
                <a:latin typeface="Courier New"/>
              </a:rPr>
              <a:t>arr</a:t>
            </a:r>
            <a:r>
              <a:rPr sz="1600" dirty="0">
                <a:latin typeface="Courier New"/>
              </a:rPr>
              <a:t> </a:t>
            </a:r>
            <a:r>
              <a:rPr sz="1600" dirty="0">
                <a:solidFill>
                  <a:srgbClr val="666666"/>
                </a:solidFill>
                <a:latin typeface="Courier New"/>
              </a:rPr>
              <a:t>=</a:t>
            </a:r>
            <a:r>
              <a:rPr sz="1600" dirty="0">
                <a:latin typeface="Courier New"/>
              </a:rPr>
              <a:t> </a:t>
            </a:r>
            <a:r>
              <a:rPr sz="1600" dirty="0" err="1">
                <a:latin typeface="Courier New"/>
              </a:rPr>
              <a:t>np.array</a:t>
            </a:r>
            <a:r>
              <a:rPr sz="1600" dirty="0">
                <a:latin typeface="Courier New"/>
              </a:rPr>
              <a:t>(range(</a:t>
            </a:r>
            <a:r>
              <a:rPr sz="1600" dirty="0">
                <a:solidFill>
                  <a:srgbClr val="40A070"/>
                </a:solidFill>
                <a:latin typeface="Courier New"/>
              </a:rPr>
              <a:t>1</a:t>
            </a:r>
            <a:r>
              <a:rPr sz="1600" dirty="0">
                <a:latin typeface="Courier New"/>
              </a:rPr>
              <a:t>,</a:t>
            </a:r>
            <a:r>
              <a:rPr sz="1600" dirty="0">
                <a:solidFill>
                  <a:srgbClr val="40A070"/>
                </a:solidFill>
                <a:latin typeface="Courier New"/>
              </a:rPr>
              <a:t>11</a:t>
            </a:r>
            <a:r>
              <a:rPr sz="1600" dirty="0">
                <a:latin typeface="Courier New"/>
              </a:rPr>
              <a:t>))</a:t>
            </a:r>
            <a:endParaRPr lang="pt-BR" sz="1600" dirty="0"/>
          </a:p>
          <a:p>
            <a:pPr lvl="1"/>
            <a:r>
              <a:rPr sz="1600" dirty="0">
                <a:latin typeface="Courier New"/>
              </a:rPr>
              <a:t>print(</a:t>
            </a:r>
            <a:r>
              <a:rPr sz="1600" dirty="0" err="1">
                <a:latin typeface="Courier New"/>
              </a:rPr>
              <a:t>arr</a:t>
            </a:r>
            <a:r>
              <a:rPr sz="1600" dirty="0">
                <a:latin typeface="Courier New"/>
              </a:rPr>
              <a:t>)</a:t>
            </a:r>
            <a:endParaRPr lang="pt-BR" sz="1600" dirty="0">
              <a:latin typeface="Courier New"/>
            </a:endParaRPr>
          </a:p>
          <a:p>
            <a:pPr lvl="1"/>
            <a:r>
              <a:rPr sz="1600" dirty="0">
                <a:latin typeface="Courier New"/>
              </a:rPr>
              <a:t>## [ 1  2  3  4  5  6  7  8  9 10]</a:t>
            </a:r>
            <a:endParaRPr lang="pt-BR" sz="1600" dirty="0">
              <a:latin typeface="Courier New"/>
            </a:endParaRPr>
          </a:p>
          <a:p>
            <a:pPr lvl="1"/>
            <a:r>
              <a:rPr sz="1600" dirty="0">
                <a:latin typeface="Courier New"/>
              </a:rPr>
              <a:t>print(</a:t>
            </a:r>
            <a:r>
              <a:rPr sz="1600" dirty="0" err="1">
                <a:latin typeface="Courier New"/>
              </a:rPr>
              <a:t>arr</a:t>
            </a:r>
            <a:r>
              <a:rPr sz="1600" dirty="0">
                <a:latin typeface="Courier New"/>
              </a:rPr>
              <a:t>[</a:t>
            </a:r>
            <a:r>
              <a:rPr sz="1600" dirty="0" err="1">
                <a:latin typeface="Courier New"/>
              </a:rPr>
              <a:t>arr</a:t>
            </a:r>
            <a:r>
              <a:rPr sz="1600" dirty="0">
                <a:latin typeface="Courier New"/>
              </a:rPr>
              <a:t> </a:t>
            </a:r>
            <a:r>
              <a:rPr sz="1600" dirty="0">
                <a:solidFill>
                  <a:srgbClr val="666666"/>
                </a:solidFill>
                <a:latin typeface="Courier New"/>
              </a:rPr>
              <a:t>%</a:t>
            </a:r>
            <a:r>
              <a:rPr sz="1600" dirty="0">
                <a:latin typeface="Courier New"/>
              </a:rPr>
              <a:t> </a:t>
            </a:r>
            <a:r>
              <a:rPr sz="1600" dirty="0">
                <a:solidFill>
                  <a:srgbClr val="40A070"/>
                </a:solidFill>
                <a:latin typeface="Courier New"/>
              </a:rPr>
              <a:t>2</a:t>
            </a:r>
            <a:r>
              <a:rPr sz="1600" dirty="0">
                <a:latin typeface="Courier New"/>
              </a:rPr>
              <a:t> </a:t>
            </a:r>
            <a:r>
              <a:rPr sz="1600" dirty="0">
                <a:solidFill>
                  <a:srgbClr val="666666"/>
                </a:solidFill>
                <a:latin typeface="Courier New"/>
              </a:rPr>
              <a:t>==</a:t>
            </a:r>
            <a:r>
              <a:rPr sz="1600" dirty="0">
                <a:latin typeface="Courier New"/>
              </a:rPr>
              <a:t> </a:t>
            </a:r>
            <a:r>
              <a:rPr sz="1600" dirty="0">
                <a:solidFill>
                  <a:srgbClr val="40A070"/>
                </a:solidFill>
                <a:latin typeface="Courier New"/>
              </a:rPr>
              <a:t>0</a:t>
            </a:r>
            <a:r>
              <a:rPr sz="1600" dirty="0">
                <a:latin typeface="Courier New"/>
              </a:rPr>
              <a:t>]) </a:t>
            </a:r>
            <a:r>
              <a:rPr sz="1600" i="1" dirty="0">
                <a:solidFill>
                  <a:srgbClr val="60A0B0"/>
                </a:solidFill>
                <a:latin typeface="Courier New"/>
              </a:rPr>
              <a:t># % é o </a:t>
            </a:r>
            <a:r>
              <a:rPr sz="1600" i="1" dirty="0" err="1">
                <a:solidFill>
                  <a:srgbClr val="60A0B0"/>
                </a:solidFill>
                <a:latin typeface="Courier New"/>
              </a:rPr>
              <a:t>operador</a:t>
            </a:r>
            <a:r>
              <a:rPr sz="1600" i="1" dirty="0">
                <a:solidFill>
                  <a:srgbClr val="60A0B0"/>
                </a:solidFill>
                <a:latin typeface="Courier New"/>
              </a:rPr>
              <a:t> de resto</a:t>
            </a:r>
            <a:endParaRPr lang="pt-BR" sz="1600" i="1" dirty="0">
              <a:solidFill>
                <a:srgbClr val="60A0B0"/>
              </a:solidFill>
              <a:latin typeface="Courier New"/>
            </a:endParaRPr>
          </a:p>
          <a:p>
            <a:pPr lvl="1"/>
            <a:r>
              <a:rPr sz="1600" dirty="0">
                <a:latin typeface="Courier New"/>
              </a:rPr>
              <a:t>## [ 2  4  6  8 10]</a:t>
            </a:r>
          </a:p>
        </p:txBody>
      </p:sp>
    </p:spTree>
    <p:extLst>
      <p:ext uri="{BB962C8B-B14F-4D97-AF65-F5344CB8AC3E}">
        <p14:creationId xmlns:p14="http://schemas.microsoft.com/office/powerpoint/2010/main" val="1622768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arrays: Substituição de elementos</a:t>
            </a:r>
          </a:p>
        </p:txBody>
      </p:sp>
      <p:sp>
        <p:nvSpPr>
          <p:cNvPr id="3" name="Content Placeholder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normAutofit/>
          </a:bodyPr>
          <a:lstStyle/>
          <a:p>
            <a:r>
              <a:rPr dirty="0"/>
              <a:t>Trocar </a:t>
            </a:r>
            <a:r>
              <a:rPr dirty="0" err="1"/>
              <a:t>todos</a:t>
            </a:r>
            <a:r>
              <a:rPr dirty="0"/>
              <a:t> </a:t>
            </a:r>
            <a:r>
              <a:rPr dirty="0" err="1"/>
              <a:t>os</a:t>
            </a:r>
            <a:r>
              <a:rPr dirty="0"/>
              <a:t> </a:t>
            </a:r>
            <a:r>
              <a:rPr dirty="0" err="1"/>
              <a:t>elementos</a:t>
            </a:r>
            <a:r>
              <a:rPr dirty="0"/>
              <a:t> </a:t>
            </a:r>
            <a:r>
              <a:rPr dirty="0" err="1"/>
              <a:t>ímpares</a:t>
            </a:r>
            <a:r>
              <a:rPr dirty="0"/>
              <a:t> em um array </a:t>
            </a:r>
            <a:r>
              <a:rPr dirty="0" err="1"/>
              <a:t>por</a:t>
            </a:r>
            <a:r>
              <a:rPr dirty="0"/>
              <a:t> -1</a:t>
            </a:r>
            <a:endParaRPr lang="pt-BR" dirty="0"/>
          </a:p>
          <a:p>
            <a:pPr lvl="1"/>
            <a:r>
              <a:rPr sz="1600" dirty="0" err="1">
                <a:latin typeface="Courier New"/>
              </a:rPr>
              <a:t>arr</a:t>
            </a:r>
            <a:r>
              <a:rPr sz="1600" dirty="0">
                <a:latin typeface="Courier New"/>
              </a:rPr>
              <a:t> = </a:t>
            </a:r>
            <a:r>
              <a:rPr sz="1600" dirty="0" err="1">
                <a:latin typeface="Courier New"/>
              </a:rPr>
              <a:t>np.array</a:t>
            </a:r>
            <a:r>
              <a:rPr sz="1600" dirty="0">
                <a:latin typeface="Courier New"/>
              </a:rPr>
              <a:t>(range(1,11))</a:t>
            </a:r>
            <a:br>
              <a:rPr sz="1600" dirty="0">
                <a:latin typeface="Courier New"/>
              </a:rPr>
            </a:br>
            <a:r>
              <a:rPr sz="1600" dirty="0">
                <a:latin typeface="Courier New"/>
              </a:rPr>
              <a:t>print(</a:t>
            </a:r>
            <a:r>
              <a:rPr sz="1600" dirty="0" err="1">
                <a:latin typeface="Courier New"/>
              </a:rPr>
              <a:t>arr</a:t>
            </a:r>
            <a:r>
              <a:rPr sz="1600" dirty="0">
                <a:latin typeface="Courier New"/>
              </a:rPr>
              <a:t>)</a:t>
            </a:r>
            <a:endParaRPr lang="pt-BR" sz="1600" dirty="0">
              <a:latin typeface="Courier New"/>
            </a:endParaRPr>
          </a:p>
          <a:p>
            <a:pPr lvl="1"/>
            <a:r>
              <a:rPr sz="1600" dirty="0">
                <a:latin typeface="Courier New"/>
              </a:rPr>
              <a:t>## [ 1  2  3  4  5  6  7  8  9 10]</a:t>
            </a:r>
            <a:endParaRPr lang="pt-BR" sz="1600" dirty="0">
              <a:latin typeface="Courier New"/>
            </a:endParaRPr>
          </a:p>
          <a:p>
            <a:pPr lvl="1"/>
            <a:r>
              <a:rPr sz="1600" dirty="0" err="1">
                <a:latin typeface="Courier New"/>
              </a:rPr>
              <a:t>arr</a:t>
            </a:r>
            <a:r>
              <a:rPr sz="1600" dirty="0">
                <a:latin typeface="Courier New"/>
              </a:rPr>
              <a:t>[</a:t>
            </a:r>
            <a:r>
              <a:rPr sz="1600" dirty="0" err="1">
                <a:latin typeface="Courier New"/>
              </a:rPr>
              <a:t>arr</a:t>
            </a:r>
            <a:r>
              <a:rPr sz="1600" dirty="0">
                <a:latin typeface="Courier New"/>
              </a:rPr>
              <a:t> % 2 == 0] = -1</a:t>
            </a:r>
            <a:endParaRPr lang="pt-BR" sz="1600" dirty="0">
              <a:latin typeface="Courier New"/>
            </a:endParaRPr>
          </a:p>
          <a:p>
            <a:pPr lvl="1"/>
            <a:r>
              <a:rPr sz="1600" dirty="0">
                <a:latin typeface="Courier New"/>
              </a:rPr>
              <a:t>print(</a:t>
            </a:r>
            <a:r>
              <a:rPr sz="1600" dirty="0" err="1">
                <a:latin typeface="Courier New"/>
              </a:rPr>
              <a:t>arr</a:t>
            </a:r>
            <a:r>
              <a:rPr sz="1600" dirty="0">
                <a:latin typeface="Courier New"/>
              </a:rPr>
              <a:t>)</a:t>
            </a:r>
            <a:endParaRPr lang="pt-BR" sz="1600" dirty="0">
              <a:latin typeface="Courier New"/>
            </a:endParaRPr>
          </a:p>
          <a:p>
            <a:pPr lvl="1"/>
            <a:r>
              <a:rPr sz="1600" dirty="0">
                <a:latin typeface="Courier New"/>
              </a:rPr>
              <a:t>## [ 1 -1  3 -1  5 -1  7 -1  9 -1]</a:t>
            </a:r>
          </a:p>
        </p:txBody>
      </p:sp>
    </p:spTree>
    <p:extLst>
      <p:ext uri="{BB962C8B-B14F-4D97-AF65-F5344CB8AC3E}">
        <p14:creationId xmlns:p14="http://schemas.microsoft.com/office/powerpoint/2010/main" val="4058527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arrays: Substituição de elementos</a:t>
            </a:r>
          </a:p>
        </p:txBody>
      </p:sp>
      <p:sp>
        <p:nvSpPr>
          <p:cNvPr id="3" name="Content Placeholder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normAutofit/>
          </a:bodyPr>
          <a:lstStyle/>
          <a:p>
            <a:r>
              <a:rPr dirty="0"/>
              <a:t>Trocar </a:t>
            </a:r>
            <a:r>
              <a:rPr dirty="0" err="1"/>
              <a:t>todos</a:t>
            </a:r>
            <a:r>
              <a:rPr dirty="0"/>
              <a:t> </a:t>
            </a:r>
            <a:r>
              <a:rPr dirty="0" err="1"/>
              <a:t>os</a:t>
            </a:r>
            <a:r>
              <a:rPr dirty="0"/>
              <a:t> </a:t>
            </a:r>
            <a:r>
              <a:rPr dirty="0" err="1"/>
              <a:t>elementos</a:t>
            </a:r>
            <a:r>
              <a:rPr dirty="0"/>
              <a:t> </a:t>
            </a:r>
            <a:r>
              <a:rPr dirty="0" err="1"/>
              <a:t>ímpares</a:t>
            </a:r>
            <a:r>
              <a:rPr dirty="0"/>
              <a:t> em um array </a:t>
            </a:r>
            <a:r>
              <a:rPr dirty="0" err="1"/>
              <a:t>por</a:t>
            </a:r>
            <a:r>
              <a:rPr dirty="0"/>
              <a:t> -1 </a:t>
            </a:r>
            <a:r>
              <a:rPr dirty="0" err="1"/>
              <a:t>sem</a:t>
            </a:r>
            <a:r>
              <a:rPr dirty="0"/>
              <a:t> </a:t>
            </a:r>
            <a:r>
              <a:rPr dirty="0" err="1"/>
              <a:t>afetar</a:t>
            </a:r>
            <a:r>
              <a:rPr dirty="0"/>
              <a:t> o array original</a:t>
            </a:r>
            <a:endParaRPr lang="pt-BR" dirty="0"/>
          </a:p>
          <a:p>
            <a:pPr lvl="1"/>
            <a:r>
              <a:rPr sz="1600" dirty="0" err="1">
                <a:latin typeface="Courier New"/>
              </a:rPr>
              <a:t>arr</a:t>
            </a:r>
            <a:r>
              <a:rPr sz="1600" dirty="0">
                <a:latin typeface="Courier New"/>
              </a:rPr>
              <a:t> = </a:t>
            </a:r>
            <a:r>
              <a:rPr sz="1600" dirty="0" err="1">
                <a:latin typeface="Courier New"/>
              </a:rPr>
              <a:t>np.array</a:t>
            </a:r>
            <a:r>
              <a:rPr sz="1600" dirty="0">
                <a:latin typeface="Courier New"/>
              </a:rPr>
              <a:t>(range(0,10))</a:t>
            </a:r>
            <a:br>
              <a:rPr sz="1600" dirty="0">
                <a:latin typeface="Courier New"/>
              </a:rPr>
            </a:br>
            <a:r>
              <a:rPr sz="1600" dirty="0">
                <a:latin typeface="Courier New"/>
              </a:rPr>
              <a:t>out = </a:t>
            </a:r>
            <a:r>
              <a:rPr sz="1600" dirty="0" err="1">
                <a:latin typeface="Courier New"/>
              </a:rPr>
              <a:t>np.where</a:t>
            </a:r>
            <a:r>
              <a:rPr sz="1600" dirty="0">
                <a:latin typeface="Courier New"/>
              </a:rPr>
              <a:t>(</a:t>
            </a:r>
            <a:r>
              <a:rPr sz="1600" dirty="0" err="1">
                <a:latin typeface="Courier New"/>
              </a:rPr>
              <a:t>arr</a:t>
            </a:r>
            <a:r>
              <a:rPr sz="1600" dirty="0">
                <a:latin typeface="Courier New"/>
              </a:rPr>
              <a:t> % 2 == 1, -1, </a:t>
            </a:r>
            <a:r>
              <a:rPr sz="1600" dirty="0" err="1">
                <a:latin typeface="Courier New"/>
              </a:rPr>
              <a:t>arr</a:t>
            </a:r>
            <a:r>
              <a:rPr sz="1600" dirty="0">
                <a:latin typeface="Courier New"/>
              </a:rPr>
              <a:t>)</a:t>
            </a:r>
            <a:br>
              <a:rPr sz="1600" dirty="0">
                <a:latin typeface="Courier New"/>
              </a:rPr>
            </a:br>
            <a:r>
              <a:rPr sz="1600" dirty="0">
                <a:latin typeface="Courier New"/>
              </a:rPr>
              <a:t>print(</a:t>
            </a:r>
            <a:r>
              <a:rPr sz="1600" dirty="0" err="1">
                <a:latin typeface="Courier New"/>
              </a:rPr>
              <a:t>arr</a:t>
            </a:r>
            <a:r>
              <a:rPr sz="1600" dirty="0">
                <a:latin typeface="Courier New"/>
              </a:rPr>
              <a:t>)</a:t>
            </a:r>
            <a:endParaRPr lang="pt-BR" sz="1600" dirty="0">
              <a:latin typeface="Courier New"/>
            </a:endParaRPr>
          </a:p>
          <a:p>
            <a:pPr lvl="1"/>
            <a:r>
              <a:rPr sz="1600" dirty="0">
                <a:latin typeface="Courier New"/>
              </a:rPr>
              <a:t>## [0 1 2 3 4 5 6 7 8 9]</a:t>
            </a:r>
            <a:endParaRPr lang="pt-BR" sz="1600" dirty="0">
              <a:latin typeface="Courier New"/>
            </a:endParaRPr>
          </a:p>
          <a:p>
            <a:pPr lvl="1"/>
            <a:r>
              <a:rPr sz="1600" dirty="0">
                <a:latin typeface="Courier New"/>
              </a:rPr>
              <a:t>print(out)</a:t>
            </a:r>
            <a:endParaRPr lang="pt-BR" sz="1600" dirty="0">
              <a:latin typeface="Courier New"/>
            </a:endParaRPr>
          </a:p>
          <a:p>
            <a:pPr lvl="1"/>
            <a:r>
              <a:rPr sz="1600" dirty="0">
                <a:latin typeface="Courier New"/>
              </a:rPr>
              <a:t>## [ 0 -1  2 -1  4 -1  6 -1  8 -1]</a:t>
            </a:r>
          </a:p>
        </p:txBody>
      </p:sp>
    </p:spTree>
    <p:extLst>
      <p:ext uri="{BB962C8B-B14F-4D97-AF65-F5344CB8AC3E}">
        <p14:creationId xmlns:p14="http://schemas.microsoft.com/office/powerpoint/2010/main" val="2577768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Para acessar o ambiente Python de aprendizado</a:t>
            </a:r>
            <a:endParaRPr lang="pt-BR" dirty="0"/>
          </a:p>
        </p:txBody>
      </p:sp>
      <p:sp>
        <p:nvSpPr>
          <p:cNvPr id="5" name="Espaço Reservado para Conteúdo 4"/>
          <p:cNvSpPr>
            <a:spLocks noGrp="1"/>
          </p:cNvSpPr>
          <p:nvPr>
            <p:ph idx="1"/>
          </p:nvPr>
        </p:nvSpPr>
        <p:spPr/>
        <p:txBody>
          <a:bodyPr>
            <a:normAutofit/>
          </a:bodyPr>
          <a:lstStyle/>
          <a:p>
            <a:r>
              <a:rPr lang="pt-BR" dirty="0"/>
              <a:t>Recomenda-se o uso do ambiente em nuvem do Google: </a:t>
            </a:r>
            <a:r>
              <a:rPr lang="pt-BR" dirty="0">
                <a:hlinkClick r:id="rId2"/>
              </a:rPr>
              <a:t>http://</a:t>
            </a:r>
            <a:r>
              <a:rPr lang="pt-BR" dirty="0" smtClean="0">
                <a:hlinkClick r:id="rId2"/>
              </a:rPr>
              <a:t>colab.research.google.com</a:t>
            </a:r>
            <a:r>
              <a:rPr lang="pt-BR" dirty="0" smtClean="0"/>
              <a:t> </a:t>
            </a:r>
            <a:endParaRPr lang="pt-BR" dirty="0"/>
          </a:p>
          <a:p>
            <a:r>
              <a:rPr lang="pt-BR" dirty="0"/>
              <a:t>Para acesso ao ambiente crie uma conta no Gmail e utilize o usuário da mesma para entrar no </a:t>
            </a:r>
            <a:r>
              <a:rPr lang="pt-BR" dirty="0" err="1"/>
              <a:t>colab</a:t>
            </a:r>
            <a:r>
              <a:rPr lang="pt-BR" dirty="0"/>
              <a:t>.</a:t>
            </a:r>
          </a:p>
          <a:p>
            <a:r>
              <a:rPr lang="pt-BR" dirty="0"/>
              <a:t>O ambiente </a:t>
            </a:r>
            <a:r>
              <a:rPr lang="pt-BR" dirty="0" err="1"/>
              <a:t>Colab</a:t>
            </a:r>
            <a:r>
              <a:rPr lang="pt-BR" dirty="0"/>
              <a:t> do Google utiliza o conceito de </a:t>
            </a:r>
            <a:r>
              <a:rPr lang="pt-BR" dirty="0" err="1"/>
              <a:t>Jupyter</a:t>
            </a:r>
            <a:r>
              <a:rPr lang="pt-BR" dirty="0"/>
              <a:t> Notebooks.</a:t>
            </a:r>
          </a:p>
          <a:p>
            <a:r>
              <a:rPr lang="pt-BR" dirty="0"/>
              <a:t>Um Python </a:t>
            </a:r>
            <a:r>
              <a:rPr lang="pt-BR" dirty="0" err="1"/>
              <a:t>Jupyter</a:t>
            </a:r>
            <a:r>
              <a:rPr lang="pt-BR" dirty="0"/>
              <a:t> Notebook é um arquivo dividido em células. Cada célula é um bloco de comandos (um pequeno programa) Python que pode ser executado com </a:t>
            </a:r>
            <a:r>
              <a:rPr lang="pt-BR" dirty="0" err="1"/>
              <a:t>Ctrl+Enter</a:t>
            </a:r>
            <a:endParaRPr lang="pt-BR" dirty="0"/>
          </a:p>
          <a:p>
            <a:r>
              <a:rPr lang="pt-BR" dirty="0"/>
              <a:t>Na primeira tela aparecerá a opção de </a:t>
            </a:r>
            <a:r>
              <a:rPr lang="pt-BR" i="1" dirty="0"/>
              <a:t>Upload </a:t>
            </a:r>
            <a:r>
              <a:rPr lang="pt-BR" dirty="0"/>
              <a:t>de arquivo.</a:t>
            </a:r>
            <a:endParaRPr lang="pt-BR" dirty="0" smtClean="0"/>
          </a:p>
          <a:p>
            <a:r>
              <a:rPr lang="pt-BR" dirty="0" smtClean="0"/>
              <a:t>Em seguida faça o upload do </a:t>
            </a:r>
            <a:r>
              <a:rPr lang="pt-BR" dirty="0" err="1" smtClean="0"/>
              <a:t>iPython</a:t>
            </a:r>
            <a:r>
              <a:rPr lang="pt-BR" dirty="0" smtClean="0"/>
              <a:t> Notebook correspondente à aula e acompanhe os exercícios.</a:t>
            </a:r>
          </a:p>
          <a:p>
            <a:r>
              <a:rPr lang="pt-BR" dirty="0" smtClean="0"/>
              <a:t>Replique os mesmos inserindo células de comandos e executando-os com CTRL+ENTER</a:t>
            </a:r>
            <a:endParaRPr lang="pt-BR" dirty="0"/>
          </a:p>
        </p:txBody>
      </p:sp>
    </p:spTree>
    <p:extLst>
      <p:ext uri="{BB962C8B-B14F-4D97-AF65-F5344CB8AC3E}">
        <p14:creationId xmlns:p14="http://schemas.microsoft.com/office/powerpoint/2010/main" val="663879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Reformatação 1D -&gt; 2D</a:t>
            </a:r>
          </a:p>
        </p:txBody>
      </p:sp>
      <p:sp>
        <p:nvSpPr>
          <p:cNvPr id="3" name="Content Placeholder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normAutofit/>
          </a:bodyPr>
          <a:lstStyle/>
          <a:p>
            <a:r>
              <a:rPr dirty="0"/>
              <a:t>Converter um array 1D em um 2D com </a:t>
            </a:r>
            <a:r>
              <a:rPr dirty="0" err="1"/>
              <a:t>duas</a:t>
            </a:r>
            <a:r>
              <a:rPr dirty="0"/>
              <a:t> </a:t>
            </a:r>
            <a:r>
              <a:rPr dirty="0" err="1"/>
              <a:t>linhas</a:t>
            </a:r>
            <a:endParaRPr lang="pt-BR" dirty="0"/>
          </a:p>
          <a:p>
            <a:pPr lvl="1"/>
            <a:r>
              <a:rPr sz="1600" dirty="0" err="1"/>
              <a:t>arr</a:t>
            </a:r>
            <a:r>
              <a:rPr sz="1600" dirty="0"/>
              <a:t> = </a:t>
            </a:r>
            <a:r>
              <a:rPr sz="1600" dirty="0" err="1"/>
              <a:t>np.arange</a:t>
            </a:r>
            <a:r>
              <a:rPr sz="1600" dirty="0"/>
              <a:t>(0,10)</a:t>
            </a:r>
            <a:endParaRPr lang="pt-BR" sz="1600" dirty="0"/>
          </a:p>
          <a:p>
            <a:pPr lvl="1"/>
            <a:r>
              <a:rPr sz="1600" dirty="0" err="1"/>
              <a:t>arr.reshape</a:t>
            </a:r>
            <a:r>
              <a:rPr sz="1600" dirty="0"/>
              <a:t>(2, -1) #-1 </a:t>
            </a:r>
            <a:r>
              <a:rPr sz="1600" dirty="0" err="1"/>
              <a:t>faz</a:t>
            </a:r>
            <a:r>
              <a:rPr sz="1600" dirty="0"/>
              <a:t> a </a:t>
            </a:r>
            <a:r>
              <a:rPr sz="1600" dirty="0" err="1"/>
              <a:t>escolha</a:t>
            </a:r>
            <a:r>
              <a:rPr sz="1600" dirty="0"/>
              <a:t> das</a:t>
            </a:r>
            <a:endParaRPr lang="pt-BR" sz="1600" dirty="0"/>
          </a:p>
          <a:p>
            <a:pPr lvl="1"/>
            <a:r>
              <a:rPr sz="1600" dirty="0" err="1"/>
              <a:t>colunas</a:t>
            </a:r>
            <a:r>
              <a:rPr sz="1600" dirty="0"/>
              <a:t> </a:t>
            </a:r>
            <a:r>
              <a:rPr sz="1600" dirty="0" err="1"/>
              <a:t>automatica</a:t>
            </a:r>
            <a:endParaRPr lang="pt-BR" sz="1600" dirty="0"/>
          </a:p>
          <a:p>
            <a:pPr lvl="1"/>
            <a:r>
              <a:rPr sz="1600" dirty="0"/>
              <a:t>print(</a:t>
            </a:r>
            <a:r>
              <a:rPr sz="1600" dirty="0" err="1"/>
              <a:t>arr</a:t>
            </a:r>
            <a:r>
              <a:rPr sz="1600" dirty="0"/>
              <a:t>)</a:t>
            </a:r>
            <a:endParaRPr lang="pt-BR" sz="1600" dirty="0"/>
          </a:p>
          <a:p>
            <a:pPr lvl="1"/>
            <a:r>
              <a:rPr sz="1600" dirty="0"/>
              <a:t>## [0 1 2 3 4 5 6 7 8 9]</a:t>
            </a:r>
            <a:endParaRPr lang="pt-BR" sz="1600" dirty="0"/>
          </a:p>
          <a:p>
            <a:pPr lvl="1"/>
            <a:r>
              <a:rPr sz="1600" dirty="0"/>
              <a:t>print(out)</a:t>
            </a:r>
            <a:endParaRPr lang="pt-BR" sz="1600" dirty="0"/>
          </a:p>
          <a:p>
            <a:pPr lvl="1"/>
            <a:r>
              <a:rPr sz="1600" dirty="0"/>
              <a:t>## [ 0 -1  2 -1  4 -1  6 -1  8 -1]</a:t>
            </a:r>
          </a:p>
        </p:txBody>
      </p:sp>
    </p:spTree>
    <p:extLst>
      <p:ext uri="{BB962C8B-B14F-4D97-AF65-F5344CB8AC3E}">
        <p14:creationId xmlns:p14="http://schemas.microsoft.com/office/powerpoint/2010/main" val="964826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agrupamento de arrays</a:t>
            </a:r>
          </a:p>
        </p:txBody>
      </p:sp>
      <p:sp>
        <p:nvSpPr>
          <p:cNvPr id="3" name="Content Placeholder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r>
              <a:rPr dirty="0" err="1"/>
              <a:t>Empilhar</a:t>
            </a:r>
            <a:r>
              <a:rPr dirty="0"/>
              <a:t> </a:t>
            </a:r>
            <a:r>
              <a:rPr dirty="0" err="1"/>
              <a:t>dois</a:t>
            </a:r>
            <a:r>
              <a:rPr dirty="0"/>
              <a:t> arrays, um </a:t>
            </a:r>
            <a:r>
              <a:rPr dirty="0" err="1"/>
              <a:t>sobre</a:t>
            </a:r>
            <a:r>
              <a:rPr dirty="0"/>
              <a:t> o outro</a:t>
            </a:r>
          </a:p>
          <a:p>
            <a:pPr lvl="1"/>
            <a:r>
              <a:rPr sz="1700" dirty="0"/>
              <a:t>a = </a:t>
            </a:r>
            <a:r>
              <a:rPr sz="1700" dirty="0" err="1"/>
              <a:t>np.arange</a:t>
            </a:r>
            <a:r>
              <a:rPr sz="1700" dirty="0"/>
              <a:t>(10).reshape(2,-1)</a:t>
            </a:r>
            <a:endParaRPr lang="pt-BR" sz="1700" dirty="0"/>
          </a:p>
          <a:p>
            <a:pPr lvl="1"/>
            <a:r>
              <a:rPr sz="1700" dirty="0"/>
              <a:t>b = </a:t>
            </a:r>
            <a:r>
              <a:rPr sz="1700" dirty="0" err="1"/>
              <a:t>np.repeat</a:t>
            </a:r>
            <a:r>
              <a:rPr sz="1700" dirty="0"/>
              <a:t>(1, 10).reshape(2,-1</a:t>
            </a:r>
            <a:r>
              <a:rPr lang="pt-BR" sz="1700" dirty="0"/>
              <a:t>)</a:t>
            </a:r>
          </a:p>
          <a:p>
            <a:pPr lvl="1"/>
            <a:r>
              <a:rPr sz="1700" dirty="0"/>
              <a:t>print(a)</a:t>
            </a:r>
          </a:p>
          <a:p>
            <a:pPr lvl="1"/>
            <a:r>
              <a:rPr sz="1700" dirty="0"/>
              <a:t>## [[0 1 2 3 4]
##  [5 6 7 8 9]]</a:t>
            </a:r>
          </a:p>
          <a:p>
            <a:pPr lvl="1"/>
            <a:r>
              <a:rPr sz="1700" dirty="0"/>
              <a:t>print(b)</a:t>
            </a:r>
          </a:p>
          <a:p>
            <a:pPr lvl="1"/>
            <a:r>
              <a:rPr sz="1700" dirty="0"/>
              <a:t>## [[1 1 1 1 1]
##  [1 1 1 1 1]]</a:t>
            </a:r>
          </a:p>
          <a:p>
            <a:r>
              <a:rPr dirty="0"/>
              <a:t>1o </a:t>
            </a:r>
            <a:r>
              <a:rPr dirty="0" err="1"/>
              <a:t>Método</a:t>
            </a:r>
            <a:endParaRPr dirty="0"/>
          </a:p>
          <a:p>
            <a:pPr lvl="1"/>
            <a:r>
              <a:rPr sz="1700" dirty="0"/>
              <a:t>c = </a:t>
            </a:r>
            <a:r>
              <a:rPr sz="1700" dirty="0" err="1"/>
              <a:t>np.concatenate</a:t>
            </a:r>
            <a:r>
              <a:rPr sz="1700" dirty="0"/>
              <a:t>([</a:t>
            </a:r>
            <a:r>
              <a:rPr sz="1700" dirty="0" err="1"/>
              <a:t>a,b</a:t>
            </a:r>
            <a:r>
              <a:rPr sz="1700" dirty="0"/>
              <a:t>], axis=0)</a:t>
            </a:r>
            <a:endParaRPr lang="pt-BR" sz="1700" dirty="0"/>
          </a:p>
          <a:p>
            <a:pPr lvl="1"/>
            <a:r>
              <a:rPr sz="1700" dirty="0"/>
              <a:t>print(c)</a:t>
            </a:r>
          </a:p>
          <a:p>
            <a:pPr lvl="1"/>
            <a:r>
              <a:rPr sz="1700" dirty="0"/>
              <a:t>## [[0 1 2 3 4]
##  [5 6 7 8 9]
##  [1 1 1 1 1]
##  [1 1 1 1 1]]</a:t>
            </a:r>
          </a:p>
        </p:txBody>
      </p:sp>
    </p:spTree>
    <p:extLst>
      <p:ext uri="{BB962C8B-B14F-4D97-AF65-F5344CB8AC3E}">
        <p14:creationId xmlns:p14="http://schemas.microsoft.com/office/powerpoint/2010/main" val="3986175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agrupamento de arrays</a:t>
            </a:r>
          </a:p>
        </p:txBody>
      </p:sp>
      <p:sp>
        <p:nvSpPr>
          <p:cNvPr id="3" name="Content Placeholder 2"/>
          <p:cNvSpPr>
            <a:spLocks noGrp="1"/>
          </p:cNvSpPr>
          <p:nvPr>
            <p:ph idx="1"/>
          </p:nvPr>
        </p:nvSpPr>
        <p:spPr/>
        <p:txBody>
          <a:bodyPr>
            <a:normAutofit/>
          </a:bodyPr>
          <a:lstStyle/>
          <a:p>
            <a:r>
              <a:rPr dirty="0" err="1"/>
              <a:t>Empilhar</a:t>
            </a:r>
            <a:r>
              <a:rPr dirty="0"/>
              <a:t> </a:t>
            </a:r>
            <a:r>
              <a:rPr dirty="0" err="1"/>
              <a:t>dois</a:t>
            </a:r>
            <a:r>
              <a:rPr dirty="0"/>
              <a:t> arrays, um </a:t>
            </a:r>
            <a:r>
              <a:rPr dirty="0" err="1"/>
              <a:t>sobre</a:t>
            </a:r>
            <a:r>
              <a:rPr dirty="0"/>
              <a:t> o </a:t>
            </a:r>
            <a:r>
              <a:rPr dirty="0" smtClean="0"/>
              <a:t>outro</a:t>
            </a:r>
            <a:endParaRPr lang="pt-BR" dirty="0" smtClean="0"/>
          </a:p>
          <a:p>
            <a:pPr lvl="1"/>
            <a:r>
              <a:rPr sz="1600" dirty="0">
                <a:latin typeface="Courier New"/>
              </a:rPr>
              <a:t>a </a:t>
            </a:r>
            <a:r>
              <a:rPr sz="1600" dirty="0">
                <a:solidFill>
                  <a:srgbClr val="666666"/>
                </a:solidFill>
                <a:latin typeface="Courier New"/>
              </a:rPr>
              <a:t>=</a:t>
            </a:r>
            <a:r>
              <a:rPr sz="1600" dirty="0">
                <a:latin typeface="Courier New"/>
              </a:rPr>
              <a:t> </a:t>
            </a:r>
            <a:r>
              <a:rPr sz="1600" dirty="0" err="1">
                <a:latin typeface="Courier New"/>
              </a:rPr>
              <a:t>np.arange</a:t>
            </a:r>
            <a:r>
              <a:rPr sz="1600" dirty="0">
                <a:latin typeface="Courier New"/>
              </a:rPr>
              <a:t>(</a:t>
            </a:r>
            <a:r>
              <a:rPr sz="1600" dirty="0">
                <a:solidFill>
                  <a:srgbClr val="40A070"/>
                </a:solidFill>
                <a:latin typeface="Courier New"/>
              </a:rPr>
              <a:t>10</a:t>
            </a:r>
            <a:r>
              <a:rPr sz="1600" dirty="0">
                <a:latin typeface="Courier New"/>
              </a:rPr>
              <a:t>).reshape(</a:t>
            </a:r>
            <a:r>
              <a:rPr sz="1600" dirty="0">
                <a:solidFill>
                  <a:srgbClr val="40A070"/>
                </a:solidFill>
                <a:latin typeface="Courier New"/>
              </a:rPr>
              <a:t>2</a:t>
            </a:r>
            <a:r>
              <a:rPr sz="1600" dirty="0">
                <a:latin typeface="Courier New"/>
              </a:rPr>
              <a:t>,</a:t>
            </a:r>
            <a:r>
              <a:rPr sz="1600" dirty="0">
                <a:solidFill>
                  <a:srgbClr val="666666"/>
                </a:solidFill>
                <a:latin typeface="Courier New"/>
              </a:rPr>
              <a:t>-</a:t>
            </a:r>
            <a:r>
              <a:rPr sz="1600" dirty="0">
                <a:solidFill>
                  <a:srgbClr val="40A070"/>
                </a:solidFill>
                <a:latin typeface="Courier New"/>
              </a:rPr>
              <a:t>1</a:t>
            </a:r>
            <a:r>
              <a:rPr sz="1600" dirty="0">
                <a:latin typeface="Courier New"/>
              </a:rPr>
              <a:t>)</a:t>
            </a:r>
            <a:endParaRPr lang="pt-BR" sz="1600" dirty="0"/>
          </a:p>
          <a:p>
            <a:pPr lvl="1"/>
            <a:r>
              <a:rPr sz="1600" dirty="0">
                <a:latin typeface="Courier New"/>
              </a:rPr>
              <a:t>b </a:t>
            </a:r>
            <a:r>
              <a:rPr sz="1600" dirty="0">
                <a:solidFill>
                  <a:srgbClr val="666666"/>
                </a:solidFill>
                <a:latin typeface="Courier New"/>
              </a:rPr>
              <a:t>=</a:t>
            </a:r>
            <a:r>
              <a:rPr sz="1600" dirty="0">
                <a:latin typeface="Courier New"/>
              </a:rPr>
              <a:t> </a:t>
            </a:r>
            <a:r>
              <a:rPr sz="1600" dirty="0" err="1">
                <a:latin typeface="Courier New"/>
              </a:rPr>
              <a:t>np.repeat</a:t>
            </a:r>
            <a:r>
              <a:rPr sz="1600" dirty="0">
                <a:latin typeface="Courier New"/>
              </a:rPr>
              <a:t>(</a:t>
            </a:r>
            <a:r>
              <a:rPr sz="1600" dirty="0">
                <a:solidFill>
                  <a:srgbClr val="40A070"/>
                </a:solidFill>
                <a:latin typeface="Courier New"/>
              </a:rPr>
              <a:t>1</a:t>
            </a:r>
            <a:r>
              <a:rPr sz="1600" dirty="0">
                <a:latin typeface="Courier New"/>
              </a:rPr>
              <a:t>, </a:t>
            </a:r>
            <a:r>
              <a:rPr sz="1600" dirty="0">
                <a:solidFill>
                  <a:srgbClr val="40A070"/>
                </a:solidFill>
                <a:latin typeface="Courier New"/>
              </a:rPr>
              <a:t>10</a:t>
            </a:r>
            <a:r>
              <a:rPr sz="1600" dirty="0">
                <a:latin typeface="Courier New"/>
              </a:rPr>
              <a:t>).reshape(</a:t>
            </a:r>
            <a:r>
              <a:rPr sz="1600" dirty="0">
                <a:solidFill>
                  <a:srgbClr val="40A070"/>
                </a:solidFill>
                <a:latin typeface="Courier New"/>
              </a:rPr>
              <a:t>2</a:t>
            </a:r>
            <a:r>
              <a:rPr sz="1600" dirty="0">
                <a:latin typeface="Courier New"/>
              </a:rPr>
              <a:t>,</a:t>
            </a:r>
            <a:r>
              <a:rPr sz="1600" dirty="0">
                <a:solidFill>
                  <a:srgbClr val="666666"/>
                </a:solidFill>
                <a:latin typeface="Courier New"/>
              </a:rPr>
              <a:t>-</a:t>
            </a:r>
            <a:r>
              <a:rPr sz="1600" dirty="0">
                <a:solidFill>
                  <a:srgbClr val="40A070"/>
                </a:solidFill>
                <a:latin typeface="Courier New"/>
              </a:rPr>
              <a:t>1</a:t>
            </a:r>
            <a:r>
              <a:rPr sz="1600" dirty="0">
                <a:latin typeface="Courier New"/>
              </a:rPr>
              <a:t>)</a:t>
            </a:r>
            <a:endParaRPr lang="pt-BR" sz="1600" dirty="0"/>
          </a:p>
          <a:p>
            <a:pPr lvl="1"/>
            <a:r>
              <a:rPr sz="1600" dirty="0">
                <a:latin typeface="Courier New"/>
              </a:rPr>
              <a:t>print(a)</a:t>
            </a:r>
            <a:endParaRPr lang="pt-BR" sz="1600" dirty="0">
              <a:latin typeface="Courier New"/>
            </a:endParaRPr>
          </a:p>
          <a:p>
            <a:pPr lvl="1"/>
            <a:r>
              <a:rPr sz="1600" dirty="0">
                <a:latin typeface="Courier New"/>
              </a:rPr>
              <a:t>## [[0 1 2 3 4]
##  [5 6 7 8 9]]</a:t>
            </a:r>
            <a:endParaRPr lang="pt-BR" sz="1600" dirty="0">
              <a:latin typeface="Courier New"/>
            </a:endParaRPr>
          </a:p>
          <a:p>
            <a:pPr lvl="1"/>
            <a:r>
              <a:rPr sz="1600" dirty="0">
                <a:latin typeface="Courier New"/>
              </a:rPr>
              <a:t>print(b)</a:t>
            </a:r>
            <a:endParaRPr lang="pt-BR" sz="1600" dirty="0">
              <a:latin typeface="Courier New"/>
            </a:endParaRPr>
          </a:p>
          <a:p>
            <a:pPr lvl="1"/>
            <a:r>
              <a:rPr sz="1600" dirty="0">
                <a:latin typeface="Courier New"/>
              </a:rPr>
              <a:t>## [[1 1 1 1 1]
##  [1 1 1 1 1]]</a:t>
            </a:r>
          </a:p>
          <a:p>
            <a:r>
              <a:rPr dirty="0"/>
              <a:t>2o </a:t>
            </a:r>
            <a:r>
              <a:rPr dirty="0" err="1" smtClean="0"/>
              <a:t>Método</a:t>
            </a:r>
            <a:endParaRPr lang="pt-BR" dirty="0"/>
          </a:p>
          <a:p>
            <a:pPr lvl="1"/>
            <a:r>
              <a:rPr sz="1600" dirty="0">
                <a:latin typeface="Courier New"/>
              </a:rPr>
              <a:t>c </a:t>
            </a:r>
            <a:r>
              <a:rPr sz="1600" dirty="0">
                <a:solidFill>
                  <a:srgbClr val="666666"/>
                </a:solidFill>
                <a:latin typeface="Courier New"/>
              </a:rPr>
              <a:t>=</a:t>
            </a:r>
            <a:r>
              <a:rPr sz="1600" dirty="0">
                <a:latin typeface="Courier New"/>
              </a:rPr>
              <a:t> </a:t>
            </a:r>
            <a:r>
              <a:rPr sz="1600" dirty="0" err="1">
                <a:latin typeface="Courier New"/>
              </a:rPr>
              <a:t>np.vstack</a:t>
            </a:r>
            <a:r>
              <a:rPr sz="1600" dirty="0">
                <a:latin typeface="Courier New"/>
              </a:rPr>
              <a:t>([</a:t>
            </a:r>
            <a:r>
              <a:rPr sz="1600" dirty="0" err="1">
                <a:latin typeface="Courier New"/>
              </a:rPr>
              <a:t>a,b</a:t>
            </a:r>
            <a:r>
              <a:rPr sz="1600" dirty="0">
                <a:latin typeface="Courier New"/>
              </a:rPr>
              <a:t>])</a:t>
            </a:r>
            <a:endParaRPr lang="pt-BR" sz="1600" dirty="0"/>
          </a:p>
          <a:p>
            <a:pPr lvl="1"/>
            <a:r>
              <a:rPr sz="1600" dirty="0">
                <a:latin typeface="Courier New"/>
              </a:rPr>
              <a:t>print(c)</a:t>
            </a:r>
            <a:endParaRPr lang="pt-BR" sz="1600" dirty="0">
              <a:latin typeface="Courier New"/>
            </a:endParaRPr>
          </a:p>
          <a:p>
            <a:pPr lvl="1"/>
            <a:r>
              <a:rPr sz="1600" dirty="0">
                <a:latin typeface="Courier New"/>
              </a:rPr>
              <a:t>## [[0 1 2 3 4]
##  [5 6 7 8 9]
##  [1 1 1 1 1]
##  [1 1 1 1 1]]</a:t>
            </a:r>
          </a:p>
        </p:txBody>
      </p:sp>
    </p:spTree>
    <p:extLst>
      <p:ext uri="{BB962C8B-B14F-4D97-AF65-F5344CB8AC3E}">
        <p14:creationId xmlns:p14="http://schemas.microsoft.com/office/powerpoint/2010/main" val="2930655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agrupamento de arrays</a:t>
            </a:r>
          </a:p>
        </p:txBody>
      </p:sp>
      <p:sp>
        <p:nvSpPr>
          <p:cNvPr id="3" name="Content Placeholder 2"/>
          <p:cNvSpPr>
            <a:spLocks noGrp="1"/>
          </p:cNvSpPr>
          <p:nvPr>
            <p:ph idx="1"/>
          </p:nvPr>
        </p:nvSpPr>
        <p:spPr/>
        <p:txBody>
          <a:bodyPr>
            <a:normAutofit lnSpcReduction="10000"/>
          </a:bodyPr>
          <a:lstStyle/>
          <a:p>
            <a:r>
              <a:rPr dirty="0" err="1"/>
              <a:t>Empilhar</a:t>
            </a:r>
            <a:r>
              <a:rPr dirty="0"/>
              <a:t> </a:t>
            </a:r>
            <a:r>
              <a:rPr dirty="0" err="1"/>
              <a:t>dois</a:t>
            </a:r>
            <a:r>
              <a:rPr dirty="0"/>
              <a:t> arrays, um </a:t>
            </a:r>
            <a:r>
              <a:rPr dirty="0" err="1"/>
              <a:t>sobre</a:t>
            </a:r>
            <a:r>
              <a:rPr dirty="0"/>
              <a:t> o </a:t>
            </a:r>
            <a:r>
              <a:rPr dirty="0" smtClean="0"/>
              <a:t>outro</a:t>
            </a:r>
            <a:endParaRPr lang="pt-BR" dirty="0" smtClean="0"/>
          </a:p>
          <a:p>
            <a:pPr lvl="1"/>
            <a:r>
              <a:rPr sz="1600" dirty="0">
                <a:latin typeface="Courier New"/>
              </a:rPr>
              <a:t>a </a:t>
            </a:r>
            <a:r>
              <a:rPr sz="1600" dirty="0">
                <a:solidFill>
                  <a:srgbClr val="666666"/>
                </a:solidFill>
                <a:latin typeface="Courier New"/>
              </a:rPr>
              <a:t>=</a:t>
            </a:r>
            <a:r>
              <a:rPr sz="1600" dirty="0">
                <a:latin typeface="Courier New"/>
              </a:rPr>
              <a:t> </a:t>
            </a:r>
            <a:r>
              <a:rPr sz="1600" dirty="0" err="1">
                <a:latin typeface="Courier New"/>
              </a:rPr>
              <a:t>np.arange</a:t>
            </a:r>
            <a:r>
              <a:rPr sz="1600" dirty="0">
                <a:latin typeface="Courier New"/>
              </a:rPr>
              <a:t>(</a:t>
            </a:r>
            <a:r>
              <a:rPr sz="1600" dirty="0">
                <a:solidFill>
                  <a:srgbClr val="40A070"/>
                </a:solidFill>
                <a:latin typeface="Courier New"/>
              </a:rPr>
              <a:t>10</a:t>
            </a:r>
            <a:r>
              <a:rPr sz="1600" dirty="0">
                <a:latin typeface="Courier New"/>
              </a:rPr>
              <a:t>).reshape(</a:t>
            </a:r>
            <a:r>
              <a:rPr sz="1600" dirty="0">
                <a:solidFill>
                  <a:srgbClr val="40A070"/>
                </a:solidFill>
                <a:latin typeface="Courier New"/>
              </a:rPr>
              <a:t>2</a:t>
            </a:r>
            <a:r>
              <a:rPr sz="1600" dirty="0">
                <a:latin typeface="Courier New"/>
              </a:rPr>
              <a:t>,</a:t>
            </a:r>
            <a:r>
              <a:rPr sz="1600" dirty="0">
                <a:solidFill>
                  <a:srgbClr val="666666"/>
                </a:solidFill>
                <a:latin typeface="Courier New"/>
              </a:rPr>
              <a:t>-</a:t>
            </a:r>
            <a:r>
              <a:rPr sz="1600" dirty="0">
                <a:solidFill>
                  <a:srgbClr val="40A070"/>
                </a:solidFill>
                <a:latin typeface="Courier New"/>
              </a:rPr>
              <a:t>1</a:t>
            </a:r>
            <a:r>
              <a:rPr sz="1600" dirty="0">
                <a:latin typeface="Courier New"/>
              </a:rPr>
              <a:t>)</a:t>
            </a:r>
            <a:endParaRPr lang="pt-BR" dirty="0" smtClean="0"/>
          </a:p>
          <a:p>
            <a:pPr lvl="1"/>
            <a:r>
              <a:rPr sz="1600" dirty="0">
                <a:latin typeface="Courier New"/>
              </a:rPr>
              <a:t>b </a:t>
            </a:r>
            <a:r>
              <a:rPr sz="1600" dirty="0">
                <a:solidFill>
                  <a:srgbClr val="666666"/>
                </a:solidFill>
                <a:latin typeface="Courier New"/>
              </a:rPr>
              <a:t>=</a:t>
            </a:r>
            <a:r>
              <a:rPr sz="1600" dirty="0">
                <a:latin typeface="Courier New"/>
              </a:rPr>
              <a:t> </a:t>
            </a:r>
            <a:r>
              <a:rPr sz="1600" dirty="0" err="1">
                <a:latin typeface="Courier New"/>
              </a:rPr>
              <a:t>np.repeat</a:t>
            </a:r>
            <a:r>
              <a:rPr sz="1600" dirty="0">
                <a:latin typeface="Courier New"/>
              </a:rPr>
              <a:t>(</a:t>
            </a:r>
            <a:r>
              <a:rPr sz="1600" dirty="0">
                <a:solidFill>
                  <a:srgbClr val="40A070"/>
                </a:solidFill>
                <a:latin typeface="Courier New"/>
              </a:rPr>
              <a:t>1</a:t>
            </a:r>
            <a:r>
              <a:rPr sz="1600" dirty="0">
                <a:latin typeface="Courier New"/>
              </a:rPr>
              <a:t>, </a:t>
            </a:r>
            <a:r>
              <a:rPr sz="1600" dirty="0">
                <a:solidFill>
                  <a:srgbClr val="40A070"/>
                </a:solidFill>
                <a:latin typeface="Courier New"/>
              </a:rPr>
              <a:t>10</a:t>
            </a:r>
            <a:r>
              <a:rPr sz="1600" dirty="0">
                <a:latin typeface="Courier New"/>
              </a:rPr>
              <a:t>).reshape(</a:t>
            </a:r>
            <a:r>
              <a:rPr sz="1600" dirty="0">
                <a:solidFill>
                  <a:srgbClr val="40A070"/>
                </a:solidFill>
                <a:latin typeface="Courier New"/>
              </a:rPr>
              <a:t>2</a:t>
            </a:r>
            <a:r>
              <a:rPr sz="1600" dirty="0">
                <a:latin typeface="Courier New"/>
              </a:rPr>
              <a:t>,</a:t>
            </a:r>
            <a:r>
              <a:rPr sz="1600" dirty="0">
                <a:solidFill>
                  <a:srgbClr val="666666"/>
                </a:solidFill>
                <a:latin typeface="Courier New"/>
              </a:rPr>
              <a:t>-</a:t>
            </a:r>
            <a:r>
              <a:rPr sz="1600" dirty="0">
                <a:solidFill>
                  <a:srgbClr val="40A070"/>
                </a:solidFill>
                <a:latin typeface="Courier New"/>
              </a:rPr>
              <a:t>1</a:t>
            </a:r>
            <a:r>
              <a:rPr sz="1600" dirty="0">
                <a:latin typeface="Courier New"/>
              </a:rPr>
              <a:t>)</a:t>
            </a:r>
            <a:endParaRPr lang="pt-BR" dirty="0" smtClean="0"/>
          </a:p>
          <a:p>
            <a:pPr lvl="1"/>
            <a:r>
              <a:rPr sz="1600" dirty="0">
                <a:latin typeface="Courier New"/>
              </a:rPr>
              <a:t>print(a)</a:t>
            </a:r>
            <a:endParaRPr lang="pt-BR" sz="1600" dirty="0">
              <a:latin typeface="Courier New"/>
            </a:endParaRPr>
          </a:p>
          <a:p>
            <a:pPr lvl="1"/>
            <a:r>
              <a:rPr sz="1800" dirty="0">
                <a:latin typeface="Courier New"/>
              </a:rPr>
              <a:t>## [[0 1 2 3 4]
##  [5 6 7 8 9]]</a:t>
            </a:r>
            <a:endParaRPr lang="pt-BR" sz="1800" dirty="0">
              <a:latin typeface="Courier New"/>
            </a:endParaRPr>
          </a:p>
          <a:p>
            <a:pPr lvl="1"/>
            <a:r>
              <a:rPr sz="1800" dirty="0">
                <a:latin typeface="Courier New"/>
              </a:rPr>
              <a:t>print(b)</a:t>
            </a:r>
            <a:endParaRPr lang="pt-BR" sz="1800" dirty="0">
              <a:latin typeface="Courier New"/>
            </a:endParaRPr>
          </a:p>
          <a:p>
            <a:pPr lvl="1"/>
            <a:r>
              <a:rPr sz="1800" dirty="0">
                <a:latin typeface="Courier New"/>
              </a:rPr>
              <a:t>## [[1 1 1 1 1]
##  [1 1 1 1 1]]</a:t>
            </a:r>
          </a:p>
          <a:p>
            <a:r>
              <a:rPr dirty="0"/>
              <a:t>3o </a:t>
            </a:r>
            <a:r>
              <a:rPr dirty="0" err="1" smtClean="0"/>
              <a:t>Método</a:t>
            </a:r>
            <a:endParaRPr lang="pt-BR" dirty="0"/>
          </a:p>
          <a:p>
            <a:pPr lvl="1"/>
            <a:r>
              <a:rPr sz="1600" dirty="0">
                <a:latin typeface="Courier New"/>
              </a:rPr>
              <a:t>c </a:t>
            </a:r>
            <a:r>
              <a:rPr sz="1600" dirty="0">
                <a:solidFill>
                  <a:srgbClr val="666666"/>
                </a:solidFill>
                <a:latin typeface="Courier New"/>
              </a:rPr>
              <a:t>=</a:t>
            </a:r>
            <a:r>
              <a:rPr sz="1600" dirty="0">
                <a:latin typeface="Courier New"/>
              </a:rPr>
              <a:t> </a:t>
            </a:r>
            <a:r>
              <a:rPr sz="1600" dirty="0" err="1">
                <a:latin typeface="Courier New"/>
              </a:rPr>
              <a:t>np.r</a:t>
            </a:r>
            <a:r>
              <a:rPr sz="1600" dirty="0">
                <a:latin typeface="Courier New"/>
              </a:rPr>
              <a:t>_[</a:t>
            </a:r>
            <a:r>
              <a:rPr sz="1600" dirty="0" err="1">
                <a:latin typeface="Courier New"/>
              </a:rPr>
              <a:t>a,b</a:t>
            </a:r>
            <a:r>
              <a:rPr sz="1600" dirty="0">
                <a:latin typeface="Courier New"/>
              </a:rPr>
              <a:t>]</a:t>
            </a:r>
            <a:endParaRPr lang="pt-BR" dirty="0" smtClean="0"/>
          </a:p>
          <a:p>
            <a:pPr lvl="1"/>
            <a:r>
              <a:rPr sz="1600" dirty="0">
                <a:latin typeface="Courier New"/>
              </a:rPr>
              <a:t>print(c)</a:t>
            </a:r>
            <a:endParaRPr lang="pt-BR" sz="1600" dirty="0">
              <a:latin typeface="Courier New"/>
            </a:endParaRPr>
          </a:p>
          <a:p>
            <a:pPr lvl="1"/>
            <a:r>
              <a:rPr sz="1800" dirty="0">
                <a:latin typeface="Courier New"/>
              </a:rPr>
              <a:t>## [[0 1 2 3 4]
##  [5 6 7 8 9]
##  [1 1 1 1 1]
##  [1 1 1 1 1]]</a:t>
            </a:r>
          </a:p>
        </p:txBody>
      </p:sp>
    </p:spTree>
    <p:extLst>
      <p:ext uri="{BB962C8B-B14F-4D97-AF65-F5344CB8AC3E}">
        <p14:creationId xmlns:p14="http://schemas.microsoft.com/office/powerpoint/2010/main" val="1267227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agrupamento de arrays</a:t>
            </a:r>
          </a:p>
        </p:txBody>
      </p:sp>
      <p:sp>
        <p:nvSpPr>
          <p:cNvPr id="3" name="Content Placeholder 2"/>
          <p:cNvSpPr>
            <a:spLocks noGrp="1"/>
          </p:cNvSpPr>
          <p:nvPr>
            <p:ph idx="1"/>
          </p:nvPr>
        </p:nvSpPr>
        <p:spPr/>
        <p:txBody>
          <a:bodyPr/>
          <a:lstStyle/>
          <a:p>
            <a:r>
              <a:rPr dirty="0" err="1"/>
              <a:t>Colocar</a:t>
            </a:r>
            <a:r>
              <a:rPr dirty="0"/>
              <a:t> </a:t>
            </a:r>
            <a:r>
              <a:rPr dirty="0" err="1"/>
              <a:t>dois</a:t>
            </a:r>
            <a:r>
              <a:rPr dirty="0"/>
              <a:t> arrays, um ao </a:t>
            </a:r>
            <a:r>
              <a:rPr dirty="0" err="1"/>
              <a:t>lado</a:t>
            </a:r>
            <a:r>
              <a:rPr dirty="0"/>
              <a:t> do </a:t>
            </a:r>
            <a:r>
              <a:rPr dirty="0" smtClean="0"/>
              <a:t>outro</a:t>
            </a:r>
            <a:endParaRPr lang="pt-BR" dirty="0" smtClean="0"/>
          </a:p>
          <a:p>
            <a:pPr lvl="1"/>
            <a:r>
              <a:rPr sz="1600" dirty="0">
                <a:latin typeface="Courier New"/>
              </a:rPr>
              <a:t>a </a:t>
            </a:r>
            <a:r>
              <a:rPr sz="1600" dirty="0">
                <a:solidFill>
                  <a:srgbClr val="666666"/>
                </a:solidFill>
                <a:latin typeface="Courier New"/>
              </a:rPr>
              <a:t>=</a:t>
            </a:r>
            <a:r>
              <a:rPr sz="1600" dirty="0">
                <a:latin typeface="Courier New"/>
              </a:rPr>
              <a:t> </a:t>
            </a:r>
            <a:r>
              <a:rPr sz="1600" dirty="0" err="1">
                <a:latin typeface="Courier New"/>
              </a:rPr>
              <a:t>np.arange</a:t>
            </a:r>
            <a:r>
              <a:rPr sz="1600" dirty="0">
                <a:latin typeface="Courier New"/>
              </a:rPr>
              <a:t>(</a:t>
            </a:r>
            <a:r>
              <a:rPr sz="1600" dirty="0">
                <a:solidFill>
                  <a:srgbClr val="40A070"/>
                </a:solidFill>
                <a:latin typeface="Courier New"/>
              </a:rPr>
              <a:t>10</a:t>
            </a:r>
            <a:r>
              <a:rPr sz="1600" dirty="0">
                <a:latin typeface="Courier New"/>
              </a:rPr>
              <a:t>).reshape(</a:t>
            </a:r>
            <a:r>
              <a:rPr sz="1600" dirty="0">
                <a:solidFill>
                  <a:srgbClr val="40A070"/>
                </a:solidFill>
                <a:latin typeface="Courier New"/>
              </a:rPr>
              <a:t>2</a:t>
            </a:r>
            <a:r>
              <a:rPr sz="1600" dirty="0">
                <a:latin typeface="Courier New"/>
              </a:rPr>
              <a:t>,</a:t>
            </a:r>
            <a:r>
              <a:rPr sz="1600" dirty="0">
                <a:solidFill>
                  <a:srgbClr val="666666"/>
                </a:solidFill>
                <a:latin typeface="Courier New"/>
              </a:rPr>
              <a:t>-</a:t>
            </a:r>
            <a:r>
              <a:rPr sz="1600" dirty="0">
                <a:solidFill>
                  <a:srgbClr val="40A070"/>
                </a:solidFill>
                <a:latin typeface="Courier New"/>
              </a:rPr>
              <a:t>1</a:t>
            </a:r>
            <a:r>
              <a:rPr sz="1600" dirty="0">
                <a:latin typeface="Courier New"/>
              </a:rPr>
              <a:t>)</a:t>
            </a:r>
            <a:endParaRPr lang="pt-BR" dirty="0" smtClean="0"/>
          </a:p>
          <a:p>
            <a:pPr lvl="1"/>
            <a:r>
              <a:rPr sz="1600" dirty="0">
                <a:latin typeface="Courier New"/>
              </a:rPr>
              <a:t>b </a:t>
            </a:r>
            <a:r>
              <a:rPr sz="1600" dirty="0">
                <a:solidFill>
                  <a:srgbClr val="666666"/>
                </a:solidFill>
                <a:latin typeface="Courier New"/>
              </a:rPr>
              <a:t>=</a:t>
            </a:r>
            <a:r>
              <a:rPr sz="1600" dirty="0">
                <a:latin typeface="Courier New"/>
              </a:rPr>
              <a:t> </a:t>
            </a:r>
            <a:r>
              <a:rPr sz="1600" dirty="0" err="1">
                <a:latin typeface="Courier New"/>
              </a:rPr>
              <a:t>np.repeat</a:t>
            </a:r>
            <a:r>
              <a:rPr sz="1600" dirty="0">
                <a:latin typeface="Courier New"/>
              </a:rPr>
              <a:t>(</a:t>
            </a:r>
            <a:r>
              <a:rPr sz="1600" dirty="0">
                <a:solidFill>
                  <a:srgbClr val="40A070"/>
                </a:solidFill>
                <a:latin typeface="Courier New"/>
              </a:rPr>
              <a:t>1</a:t>
            </a:r>
            <a:r>
              <a:rPr sz="1600" dirty="0">
                <a:latin typeface="Courier New"/>
              </a:rPr>
              <a:t>,</a:t>
            </a:r>
            <a:r>
              <a:rPr sz="1600" dirty="0">
                <a:solidFill>
                  <a:srgbClr val="40A070"/>
                </a:solidFill>
                <a:latin typeface="Courier New"/>
              </a:rPr>
              <a:t>10</a:t>
            </a:r>
            <a:r>
              <a:rPr sz="1600" dirty="0">
                <a:latin typeface="Courier New"/>
              </a:rPr>
              <a:t>).reshape(</a:t>
            </a:r>
            <a:r>
              <a:rPr sz="1600" dirty="0">
                <a:solidFill>
                  <a:srgbClr val="40A070"/>
                </a:solidFill>
                <a:latin typeface="Courier New"/>
              </a:rPr>
              <a:t>2</a:t>
            </a:r>
            <a:r>
              <a:rPr sz="1600" dirty="0">
                <a:latin typeface="Courier New"/>
              </a:rPr>
              <a:t>,</a:t>
            </a:r>
            <a:r>
              <a:rPr sz="1600" dirty="0">
                <a:solidFill>
                  <a:srgbClr val="666666"/>
                </a:solidFill>
                <a:latin typeface="Courier New"/>
              </a:rPr>
              <a:t>-</a:t>
            </a:r>
            <a:r>
              <a:rPr sz="1600" dirty="0">
                <a:solidFill>
                  <a:srgbClr val="40A070"/>
                </a:solidFill>
                <a:latin typeface="Courier New"/>
              </a:rPr>
              <a:t>1</a:t>
            </a:r>
            <a:r>
              <a:rPr sz="1600" dirty="0">
                <a:latin typeface="Courier New"/>
              </a:rPr>
              <a:t>)</a:t>
            </a:r>
            <a:endParaRPr lang="pt-BR" dirty="0" smtClean="0"/>
          </a:p>
          <a:p>
            <a:pPr lvl="1"/>
            <a:r>
              <a:rPr sz="1600" dirty="0">
                <a:latin typeface="Courier New"/>
              </a:rPr>
              <a:t>print(a)</a:t>
            </a:r>
            <a:endParaRPr lang="pt-BR" sz="1600" dirty="0">
              <a:latin typeface="Courier New"/>
            </a:endParaRPr>
          </a:p>
          <a:p>
            <a:pPr lvl="1"/>
            <a:r>
              <a:rPr sz="1800" dirty="0">
                <a:latin typeface="Courier New"/>
              </a:rPr>
              <a:t>## [[0 1 2 3 4]
##  [5 6 7 8 9]]</a:t>
            </a:r>
            <a:endParaRPr lang="pt-BR" sz="1800" dirty="0">
              <a:latin typeface="Courier New"/>
            </a:endParaRPr>
          </a:p>
          <a:p>
            <a:pPr lvl="1"/>
            <a:r>
              <a:rPr sz="1800" dirty="0">
                <a:latin typeface="Courier New"/>
              </a:rPr>
              <a:t>print(b)</a:t>
            </a:r>
            <a:endParaRPr lang="pt-BR" sz="1800" dirty="0">
              <a:latin typeface="Courier New"/>
            </a:endParaRPr>
          </a:p>
          <a:p>
            <a:pPr lvl="1"/>
            <a:r>
              <a:rPr sz="1800" dirty="0">
                <a:latin typeface="Courier New"/>
              </a:rPr>
              <a:t>## [[1 1 1 1 1]
##  [1 1 1 1 1]]</a:t>
            </a:r>
          </a:p>
          <a:p>
            <a:r>
              <a:rPr dirty="0"/>
              <a:t>1o </a:t>
            </a:r>
            <a:r>
              <a:rPr dirty="0" err="1" smtClean="0"/>
              <a:t>Método</a:t>
            </a:r>
            <a:endParaRPr lang="pt-BR" dirty="0"/>
          </a:p>
          <a:p>
            <a:pPr lvl="1"/>
            <a:r>
              <a:rPr sz="1600" dirty="0">
                <a:latin typeface="Courier New"/>
              </a:rPr>
              <a:t>c </a:t>
            </a:r>
            <a:r>
              <a:rPr sz="1600" dirty="0">
                <a:solidFill>
                  <a:srgbClr val="666666"/>
                </a:solidFill>
                <a:latin typeface="Courier New"/>
              </a:rPr>
              <a:t>=</a:t>
            </a:r>
            <a:r>
              <a:rPr sz="1600" dirty="0">
                <a:latin typeface="Courier New"/>
              </a:rPr>
              <a:t> </a:t>
            </a:r>
            <a:r>
              <a:rPr sz="1600" dirty="0" err="1">
                <a:latin typeface="Courier New"/>
              </a:rPr>
              <a:t>np.concatenate</a:t>
            </a:r>
            <a:r>
              <a:rPr sz="1600" dirty="0">
                <a:latin typeface="Courier New"/>
              </a:rPr>
              <a:t>([</a:t>
            </a:r>
            <a:r>
              <a:rPr sz="1600" dirty="0" err="1">
                <a:latin typeface="Courier New"/>
              </a:rPr>
              <a:t>a,b</a:t>
            </a:r>
            <a:r>
              <a:rPr sz="1600" dirty="0">
                <a:latin typeface="Courier New"/>
              </a:rPr>
              <a:t>], axis</a:t>
            </a:r>
            <a:r>
              <a:rPr sz="1600" dirty="0">
                <a:solidFill>
                  <a:srgbClr val="666666"/>
                </a:solidFill>
                <a:latin typeface="Courier New"/>
              </a:rPr>
              <a:t>=</a:t>
            </a:r>
            <a:r>
              <a:rPr sz="1600" dirty="0">
                <a:solidFill>
                  <a:srgbClr val="40A070"/>
                </a:solidFill>
                <a:latin typeface="Courier New"/>
              </a:rPr>
              <a:t>1</a:t>
            </a:r>
            <a:r>
              <a:rPr sz="1600" dirty="0">
                <a:latin typeface="Courier New"/>
              </a:rPr>
              <a:t>)</a:t>
            </a:r>
            <a:endParaRPr lang="pt-BR" dirty="0" smtClean="0"/>
          </a:p>
          <a:p>
            <a:pPr lvl="1"/>
            <a:r>
              <a:rPr sz="1600" dirty="0">
                <a:latin typeface="Courier New"/>
              </a:rPr>
              <a:t>print(c)</a:t>
            </a:r>
            <a:endParaRPr lang="pt-BR" sz="1600" dirty="0">
              <a:latin typeface="Courier New"/>
            </a:endParaRPr>
          </a:p>
          <a:p>
            <a:pPr lvl="1"/>
            <a:r>
              <a:rPr sz="1800" dirty="0">
                <a:latin typeface="Courier New"/>
              </a:rPr>
              <a:t>## [[0 1 2 3 4 1 1 1 1 1]
##  [5 6 7 8 9 1 1 1 1 1]]</a:t>
            </a:r>
          </a:p>
        </p:txBody>
      </p:sp>
    </p:spTree>
    <p:extLst>
      <p:ext uri="{BB962C8B-B14F-4D97-AF65-F5344CB8AC3E}">
        <p14:creationId xmlns:p14="http://schemas.microsoft.com/office/powerpoint/2010/main" val="2625902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agrupamento de arrays</a:t>
            </a:r>
          </a:p>
        </p:txBody>
      </p:sp>
      <p:sp>
        <p:nvSpPr>
          <p:cNvPr id="3" name="Content Placeholder 2"/>
          <p:cNvSpPr>
            <a:spLocks noGrp="1"/>
          </p:cNvSpPr>
          <p:nvPr>
            <p:ph idx="1"/>
          </p:nvPr>
        </p:nvSpPr>
        <p:spPr/>
        <p:txBody>
          <a:bodyPr/>
          <a:lstStyle/>
          <a:p>
            <a:r>
              <a:rPr dirty="0" err="1"/>
              <a:t>Colocar</a:t>
            </a:r>
            <a:r>
              <a:rPr dirty="0"/>
              <a:t> </a:t>
            </a:r>
            <a:r>
              <a:rPr dirty="0" err="1"/>
              <a:t>dois</a:t>
            </a:r>
            <a:r>
              <a:rPr dirty="0"/>
              <a:t> arrays, um ao </a:t>
            </a:r>
            <a:r>
              <a:rPr dirty="0" err="1"/>
              <a:t>lado</a:t>
            </a:r>
            <a:r>
              <a:rPr dirty="0"/>
              <a:t> do </a:t>
            </a:r>
            <a:r>
              <a:rPr dirty="0" smtClean="0"/>
              <a:t>outro</a:t>
            </a:r>
            <a:endParaRPr lang="pt-BR" dirty="0" smtClean="0"/>
          </a:p>
          <a:p>
            <a:pPr lvl="1"/>
            <a:r>
              <a:rPr lang="en-US" sz="1600" dirty="0"/>
              <a:t>a = </a:t>
            </a:r>
            <a:r>
              <a:rPr lang="en-US" sz="1600" dirty="0" err="1"/>
              <a:t>np.arange</a:t>
            </a:r>
            <a:r>
              <a:rPr lang="en-US" sz="1600" dirty="0"/>
              <a:t>(0,10).reshape(2,-1)</a:t>
            </a:r>
          </a:p>
          <a:p>
            <a:pPr lvl="1"/>
            <a:r>
              <a:rPr lang="en-US" sz="1600" dirty="0"/>
              <a:t>b = </a:t>
            </a:r>
            <a:r>
              <a:rPr lang="en-US" sz="1600" dirty="0" err="1"/>
              <a:t>np.repeat</a:t>
            </a:r>
            <a:r>
              <a:rPr lang="en-US" sz="1600" dirty="0"/>
              <a:t>(1,10).reshape(2,-1)</a:t>
            </a:r>
          </a:p>
          <a:p>
            <a:pPr lvl="1"/>
            <a:r>
              <a:rPr lang="en-US" sz="1600" dirty="0"/>
              <a:t>print(a)</a:t>
            </a:r>
          </a:p>
          <a:p>
            <a:pPr lvl="1"/>
            <a:r>
              <a:rPr lang="en-US" sz="1600" dirty="0"/>
              <a:t>## [[0 1 2 3 4]##  [5 6 7 8 9]]</a:t>
            </a:r>
          </a:p>
          <a:p>
            <a:pPr lvl="1"/>
            <a:r>
              <a:rPr lang="en-US" sz="1600" dirty="0"/>
              <a:t>print(b)</a:t>
            </a:r>
          </a:p>
          <a:p>
            <a:pPr lvl="1"/>
            <a:r>
              <a:rPr lang="en-US" sz="1600" dirty="0"/>
              <a:t>## [[1 1 1 1 1]##  [1 1 1 1 1]]</a:t>
            </a:r>
          </a:p>
          <a:p>
            <a:pPr lvl="1"/>
            <a:endParaRPr dirty="0" smtClean="0"/>
          </a:p>
          <a:p>
            <a:r>
              <a:rPr dirty="0" smtClean="0"/>
              <a:t>2o </a:t>
            </a:r>
            <a:r>
              <a:rPr dirty="0" err="1" smtClean="0"/>
              <a:t>Método</a:t>
            </a:r>
            <a:endParaRPr lang="pt-BR" dirty="0" smtClean="0"/>
          </a:p>
          <a:p>
            <a:pPr lvl="1"/>
            <a:r>
              <a:rPr lang="en-US" sz="1600" dirty="0"/>
              <a:t>c = </a:t>
            </a:r>
            <a:r>
              <a:rPr lang="en-US" sz="1600" dirty="0" err="1"/>
              <a:t>np.hstack</a:t>
            </a:r>
            <a:r>
              <a:rPr lang="en-US" sz="1600" dirty="0"/>
              <a:t>([</a:t>
            </a:r>
            <a:r>
              <a:rPr lang="en-US" sz="1600" dirty="0" err="1"/>
              <a:t>a,b</a:t>
            </a:r>
            <a:r>
              <a:rPr lang="en-US" sz="1600" dirty="0"/>
              <a:t>])</a:t>
            </a:r>
            <a:br>
              <a:rPr lang="en-US" sz="1600" dirty="0"/>
            </a:br>
            <a:r>
              <a:rPr lang="en-US" sz="1600" dirty="0"/>
              <a:t>print(c)</a:t>
            </a:r>
          </a:p>
          <a:p>
            <a:pPr lvl="1"/>
            <a:r>
              <a:rPr lang="en-US" sz="1600" dirty="0"/>
              <a:t>## [[0 1 2 3 4 1 1 1 1 1]##  [5 6 7 8 9 1 1 1 1 1]]</a:t>
            </a:r>
          </a:p>
        </p:txBody>
      </p:sp>
    </p:spTree>
    <p:extLst>
      <p:ext uri="{BB962C8B-B14F-4D97-AF65-F5344CB8AC3E}">
        <p14:creationId xmlns:p14="http://schemas.microsoft.com/office/powerpoint/2010/main" val="800591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agrupamento de arrays</a:t>
            </a:r>
          </a:p>
        </p:txBody>
      </p:sp>
      <p:sp>
        <p:nvSpPr>
          <p:cNvPr id="3" name="Content Placeholder 2"/>
          <p:cNvSpPr>
            <a:spLocks noGrp="1"/>
          </p:cNvSpPr>
          <p:nvPr>
            <p:ph idx="1"/>
          </p:nvPr>
        </p:nvSpPr>
        <p:spPr/>
        <p:txBody>
          <a:bodyPr/>
          <a:lstStyle/>
          <a:p>
            <a:r>
              <a:rPr dirty="0" err="1"/>
              <a:t>Colocar</a:t>
            </a:r>
            <a:r>
              <a:rPr dirty="0"/>
              <a:t> </a:t>
            </a:r>
            <a:r>
              <a:rPr dirty="0" err="1"/>
              <a:t>dois</a:t>
            </a:r>
            <a:r>
              <a:rPr dirty="0"/>
              <a:t> arrays, um ao </a:t>
            </a:r>
            <a:r>
              <a:rPr dirty="0" err="1"/>
              <a:t>lado</a:t>
            </a:r>
            <a:r>
              <a:rPr dirty="0"/>
              <a:t> do </a:t>
            </a:r>
            <a:r>
              <a:rPr dirty="0" smtClean="0"/>
              <a:t>outro</a:t>
            </a:r>
            <a:endParaRPr lang="pt-BR" dirty="0" smtClean="0"/>
          </a:p>
          <a:p>
            <a:pPr lvl="1"/>
            <a:r>
              <a:rPr lang="en-US" sz="1600" dirty="0">
                <a:latin typeface="Courier New"/>
              </a:rPr>
              <a:t>a = </a:t>
            </a:r>
            <a:r>
              <a:rPr lang="en-US" sz="1600" dirty="0" err="1">
                <a:latin typeface="Courier New"/>
              </a:rPr>
              <a:t>np.arange</a:t>
            </a:r>
            <a:r>
              <a:rPr lang="en-US" sz="1600" dirty="0">
                <a:latin typeface="Courier New"/>
              </a:rPr>
              <a:t>(0,10).reshape(2,-1)</a:t>
            </a:r>
          </a:p>
          <a:p>
            <a:pPr lvl="1"/>
            <a:r>
              <a:rPr lang="en-US" sz="1600" dirty="0">
                <a:latin typeface="Courier New"/>
              </a:rPr>
              <a:t>b = </a:t>
            </a:r>
            <a:r>
              <a:rPr lang="en-US" sz="1600" dirty="0" err="1">
                <a:latin typeface="Courier New"/>
              </a:rPr>
              <a:t>np.repeat</a:t>
            </a:r>
            <a:r>
              <a:rPr lang="en-US" sz="1600" dirty="0">
                <a:latin typeface="Courier New"/>
              </a:rPr>
              <a:t>(1,10).reshape(2,-1)</a:t>
            </a:r>
          </a:p>
          <a:p>
            <a:pPr lvl="1"/>
            <a:r>
              <a:rPr lang="en-US" sz="1600" dirty="0">
                <a:latin typeface="Courier New"/>
              </a:rPr>
              <a:t>print(a)</a:t>
            </a:r>
          </a:p>
          <a:p>
            <a:pPr lvl="1"/>
            <a:r>
              <a:rPr lang="en-US" sz="1600" dirty="0">
                <a:latin typeface="Courier New"/>
              </a:rPr>
              <a:t>## [[0 1 2 3 4]##  [5 6 7 8 9]]</a:t>
            </a:r>
          </a:p>
          <a:p>
            <a:pPr lvl="1"/>
            <a:r>
              <a:rPr lang="en-US" sz="1600" dirty="0">
                <a:latin typeface="Courier New"/>
              </a:rPr>
              <a:t>print(b)</a:t>
            </a:r>
          </a:p>
          <a:p>
            <a:pPr lvl="1"/>
            <a:r>
              <a:rPr lang="en-US" sz="1600" dirty="0">
                <a:latin typeface="Courier New"/>
              </a:rPr>
              <a:t>## [[1 1 1 1 1]##  [1 1 1 1 1]]</a:t>
            </a:r>
            <a:endParaRPr sz="1600" dirty="0">
              <a:latin typeface="Courier New"/>
            </a:endParaRPr>
          </a:p>
          <a:p>
            <a:r>
              <a:rPr dirty="0"/>
              <a:t>3o </a:t>
            </a:r>
            <a:r>
              <a:rPr dirty="0" err="1" smtClean="0"/>
              <a:t>Método</a:t>
            </a:r>
            <a:endParaRPr lang="pt-BR" dirty="0" smtClean="0"/>
          </a:p>
          <a:p>
            <a:pPr lvl="1"/>
            <a:r>
              <a:rPr lang="en-US" sz="1600" dirty="0"/>
              <a:t>c = </a:t>
            </a:r>
            <a:r>
              <a:rPr lang="en-US" sz="1600" dirty="0" err="1"/>
              <a:t>np.c</a:t>
            </a:r>
            <a:r>
              <a:rPr lang="en-US" sz="1600" dirty="0"/>
              <a:t>_[</a:t>
            </a:r>
            <a:r>
              <a:rPr lang="en-US" sz="1600" dirty="0" err="1"/>
              <a:t>a,b</a:t>
            </a:r>
            <a:r>
              <a:rPr lang="en-US" sz="1600" dirty="0"/>
              <a:t>]</a:t>
            </a:r>
          </a:p>
          <a:p>
            <a:pPr lvl="1"/>
            <a:r>
              <a:rPr lang="en-US" sz="1600" dirty="0"/>
              <a:t>print(c)</a:t>
            </a:r>
          </a:p>
          <a:p>
            <a:pPr lvl="1"/>
            <a:r>
              <a:rPr lang="en-US" sz="1600" dirty="0"/>
              <a:t>## [[0 1 2 3 4 1 1 1 1 1]</a:t>
            </a:r>
          </a:p>
          <a:p>
            <a:pPr lvl="1"/>
            <a:r>
              <a:rPr lang="en-US" sz="1600" dirty="0"/>
              <a:t>##  [5 6 7 8 9 1 1 1 1 1]]</a:t>
            </a:r>
          </a:p>
          <a:p>
            <a:pPr lvl="1"/>
            <a:endParaRPr dirty="0"/>
          </a:p>
        </p:txBody>
      </p:sp>
    </p:spTree>
    <p:extLst>
      <p:ext uri="{BB962C8B-B14F-4D97-AF65-F5344CB8AC3E}">
        <p14:creationId xmlns:p14="http://schemas.microsoft.com/office/powerpoint/2010/main" val="3803692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Sequências</a:t>
            </a:r>
          </a:p>
        </p:txBody>
      </p:sp>
      <p:sp>
        <p:nvSpPr>
          <p:cNvPr id="3" name="Content Placeholder 2"/>
          <p:cNvSpPr>
            <a:spLocks noGrp="1"/>
          </p:cNvSpPr>
          <p:nvPr>
            <p:ph idx="1"/>
          </p:nvPr>
        </p:nvSpPr>
        <p:spPr/>
        <p:txBody>
          <a:bodyPr/>
          <a:lstStyle/>
          <a:p>
            <a:r>
              <a:rPr dirty="0"/>
              <a:t>A </a:t>
            </a:r>
            <a:r>
              <a:rPr dirty="0" err="1"/>
              <a:t>partir</a:t>
            </a:r>
            <a:r>
              <a:rPr dirty="0"/>
              <a:t> do array </a:t>
            </a:r>
            <a:r>
              <a:rPr sz="2000" dirty="0">
                <a:latin typeface="Courier New"/>
              </a:rPr>
              <a:t>[1,2,3]</a:t>
            </a:r>
            <a:r>
              <a:rPr dirty="0"/>
              <a:t> </a:t>
            </a:r>
            <a:r>
              <a:rPr dirty="0" err="1"/>
              <a:t>gerar</a:t>
            </a:r>
            <a:r>
              <a:rPr dirty="0"/>
              <a:t> o array </a:t>
            </a:r>
            <a:r>
              <a:rPr sz="2000" dirty="0">
                <a:latin typeface="Courier New"/>
              </a:rPr>
              <a:t>[1,1,1,2,2,2,3,3,3,1,2,3,1,2,3,1,2,3]</a:t>
            </a:r>
            <a:endParaRPr lang="pt-BR" sz="2000" dirty="0">
              <a:latin typeface="Courier New"/>
            </a:endParaRPr>
          </a:p>
          <a:p>
            <a:pPr lvl="1"/>
            <a:r>
              <a:rPr lang="en-US" sz="1800" dirty="0">
                <a:latin typeface="Courier New"/>
              </a:rPr>
              <a:t>a = </a:t>
            </a:r>
            <a:r>
              <a:rPr lang="en-US" sz="1800" dirty="0" err="1">
                <a:latin typeface="Courier New"/>
              </a:rPr>
              <a:t>np.array</a:t>
            </a:r>
            <a:r>
              <a:rPr lang="en-US" sz="1800" dirty="0">
                <a:latin typeface="Courier New"/>
              </a:rPr>
              <a:t>([1,2,3])</a:t>
            </a:r>
          </a:p>
          <a:p>
            <a:pPr lvl="1"/>
            <a:r>
              <a:rPr lang="en-US" sz="1800" dirty="0">
                <a:latin typeface="Courier New"/>
              </a:rPr>
              <a:t>b = </a:t>
            </a:r>
            <a:r>
              <a:rPr lang="en-US" sz="1800" dirty="0" err="1">
                <a:latin typeface="Courier New"/>
              </a:rPr>
              <a:t>np.repeat</a:t>
            </a:r>
            <a:r>
              <a:rPr lang="en-US" sz="1800" dirty="0">
                <a:latin typeface="Courier New"/>
              </a:rPr>
              <a:t>(a,3)</a:t>
            </a:r>
          </a:p>
          <a:p>
            <a:pPr lvl="1"/>
            <a:r>
              <a:rPr lang="en-US" sz="1800" dirty="0">
                <a:latin typeface="Courier New"/>
              </a:rPr>
              <a:t>c = </a:t>
            </a:r>
            <a:r>
              <a:rPr lang="en-US" sz="1800" dirty="0" err="1">
                <a:latin typeface="Courier New"/>
              </a:rPr>
              <a:t>np.tile</a:t>
            </a:r>
            <a:r>
              <a:rPr lang="en-US" sz="1800" dirty="0">
                <a:latin typeface="Courier New"/>
              </a:rPr>
              <a:t>(a,3)</a:t>
            </a:r>
          </a:p>
          <a:p>
            <a:pPr lvl="1"/>
            <a:r>
              <a:rPr lang="en-US" sz="1800" dirty="0">
                <a:latin typeface="Courier New"/>
              </a:rPr>
              <a:t>d = </a:t>
            </a:r>
            <a:r>
              <a:rPr lang="en-US" sz="1800" dirty="0" err="1">
                <a:latin typeface="Courier New"/>
              </a:rPr>
              <a:t>np.r</a:t>
            </a:r>
            <a:r>
              <a:rPr lang="en-US" sz="1800" dirty="0">
                <a:latin typeface="Courier New"/>
              </a:rPr>
              <a:t>_[</a:t>
            </a:r>
            <a:r>
              <a:rPr lang="en-US" sz="1800" dirty="0" err="1">
                <a:latin typeface="Courier New"/>
              </a:rPr>
              <a:t>b,c</a:t>
            </a:r>
            <a:r>
              <a:rPr lang="en-US" sz="1800" dirty="0">
                <a:latin typeface="Courier New"/>
              </a:rPr>
              <a:t>]</a:t>
            </a:r>
          </a:p>
          <a:p>
            <a:pPr lvl="1"/>
            <a:r>
              <a:rPr lang="en-US" sz="1800" dirty="0">
                <a:latin typeface="Courier New"/>
              </a:rPr>
              <a:t>print(a)</a:t>
            </a:r>
          </a:p>
          <a:p>
            <a:pPr lvl="1"/>
            <a:r>
              <a:rPr lang="en-US" sz="1800" dirty="0">
                <a:latin typeface="Courier New"/>
              </a:rPr>
              <a:t>## [1 2 3]</a:t>
            </a:r>
          </a:p>
          <a:p>
            <a:pPr lvl="1"/>
            <a:r>
              <a:rPr lang="en-US" sz="1800" dirty="0">
                <a:latin typeface="Courier New"/>
              </a:rPr>
              <a:t>print(b)</a:t>
            </a:r>
          </a:p>
          <a:p>
            <a:pPr lvl="1"/>
            <a:r>
              <a:rPr lang="en-US" sz="1800" dirty="0">
                <a:latin typeface="Courier New"/>
              </a:rPr>
              <a:t>## [1 1 1 2 2 2 3 3 3]</a:t>
            </a:r>
          </a:p>
          <a:p>
            <a:pPr lvl="1"/>
            <a:r>
              <a:rPr lang="en-US" sz="1800" dirty="0">
                <a:latin typeface="Courier New"/>
              </a:rPr>
              <a:t>print(c)</a:t>
            </a:r>
          </a:p>
          <a:p>
            <a:pPr lvl="1"/>
            <a:r>
              <a:rPr lang="en-US" sz="1800" dirty="0">
                <a:latin typeface="Courier New"/>
              </a:rPr>
              <a:t>## [1 2 3 1 2 3 1 2 3]</a:t>
            </a:r>
          </a:p>
          <a:p>
            <a:pPr lvl="1"/>
            <a:r>
              <a:rPr lang="en-US" sz="1800" dirty="0">
                <a:latin typeface="Courier New"/>
              </a:rPr>
              <a:t>print(d)</a:t>
            </a:r>
          </a:p>
          <a:p>
            <a:pPr lvl="1"/>
            <a:r>
              <a:rPr lang="en-US" sz="1800" dirty="0">
                <a:latin typeface="Courier New"/>
              </a:rPr>
              <a:t>## [1 1 1 2 2 2 3 3 3 1 2 3 1 2 3 1 2 3]</a:t>
            </a:r>
          </a:p>
          <a:p>
            <a:pPr lvl="1"/>
            <a:endParaRPr sz="1800" dirty="0">
              <a:latin typeface="Courier New"/>
            </a:endParaRPr>
          </a:p>
        </p:txBody>
      </p:sp>
    </p:spTree>
    <p:extLst>
      <p:ext uri="{BB962C8B-B14F-4D97-AF65-F5344CB8AC3E}">
        <p14:creationId xmlns:p14="http://schemas.microsoft.com/office/powerpoint/2010/main" val="2534098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Elementos em comum</a:t>
            </a:r>
          </a:p>
        </p:txBody>
      </p:sp>
      <p:sp>
        <p:nvSpPr>
          <p:cNvPr id="3" name="Content Placeholder 2"/>
          <p:cNvSpPr>
            <a:spLocks noGrp="1"/>
          </p:cNvSpPr>
          <p:nvPr>
            <p:ph idx="1"/>
          </p:nvPr>
        </p:nvSpPr>
        <p:spPr/>
        <p:txBody>
          <a:bodyPr/>
          <a:lstStyle/>
          <a:p>
            <a:r>
              <a:rPr dirty="0" err="1"/>
              <a:t>Obter</a:t>
            </a:r>
            <a:r>
              <a:rPr dirty="0"/>
              <a:t> </a:t>
            </a:r>
            <a:r>
              <a:rPr dirty="0" err="1"/>
              <a:t>os</a:t>
            </a:r>
            <a:r>
              <a:rPr dirty="0"/>
              <a:t> </a:t>
            </a:r>
            <a:r>
              <a:rPr dirty="0" err="1"/>
              <a:t>elementos</a:t>
            </a:r>
            <a:r>
              <a:rPr dirty="0"/>
              <a:t> </a:t>
            </a:r>
            <a:r>
              <a:rPr dirty="0" err="1"/>
              <a:t>comuns</a:t>
            </a:r>
            <a:r>
              <a:rPr dirty="0"/>
              <a:t> a </a:t>
            </a:r>
            <a:r>
              <a:rPr dirty="0" err="1"/>
              <a:t>dois</a:t>
            </a:r>
            <a:r>
              <a:rPr dirty="0"/>
              <a:t> </a:t>
            </a:r>
            <a:r>
              <a:rPr dirty="0" smtClean="0"/>
              <a:t>arrays</a:t>
            </a:r>
            <a:endParaRPr lang="pt-BR" dirty="0" smtClean="0"/>
          </a:p>
          <a:p>
            <a:pPr lvl="1"/>
            <a:r>
              <a:rPr lang="en-US" sz="1600" dirty="0"/>
              <a:t>a = </a:t>
            </a:r>
            <a:r>
              <a:rPr lang="en-US" sz="1600" dirty="0" err="1"/>
              <a:t>np.array</a:t>
            </a:r>
            <a:r>
              <a:rPr lang="en-US" sz="1600" dirty="0"/>
              <a:t>([1,2,3,2,3,4,3,4,5,6])</a:t>
            </a:r>
          </a:p>
          <a:p>
            <a:pPr lvl="1"/>
            <a:r>
              <a:rPr lang="en-US" sz="1600" dirty="0"/>
              <a:t>b = </a:t>
            </a:r>
            <a:r>
              <a:rPr lang="en-US" sz="1600" dirty="0" err="1"/>
              <a:t>np.array</a:t>
            </a:r>
            <a:r>
              <a:rPr lang="en-US" sz="1600" dirty="0"/>
              <a:t>([7,2,10,2,7,4,9,4,9,8])</a:t>
            </a:r>
          </a:p>
          <a:p>
            <a:pPr lvl="1"/>
            <a:r>
              <a:rPr lang="en-US" sz="1600" dirty="0"/>
              <a:t>c = np.intersect1d(</a:t>
            </a:r>
            <a:r>
              <a:rPr lang="en-US" sz="1600" dirty="0" err="1"/>
              <a:t>a,b</a:t>
            </a:r>
            <a:r>
              <a:rPr lang="en-US" sz="1600" dirty="0"/>
              <a:t>)</a:t>
            </a:r>
          </a:p>
          <a:p>
            <a:pPr lvl="1"/>
            <a:r>
              <a:rPr lang="en-US" sz="1600" dirty="0"/>
              <a:t>print(a)</a:t>
            </a:r>
          </a:p>
          <a:p>
            <a:pPr lvl="1"/>
            <a:r>
              <a:rPr lang="en-US" sz="1600" dirty="0"/>
              <a:t>## [1 2 3 2 3 4 3 4 5 6]</a:t>
            </a:r>
          </a:p>
          <a:p>
            <a:pPr lvl="1"/>
            <a:r>
              <a:rPr lang="en-US" sz="1600" dirty="0"/>
              <a:t>print(b)</a:t>
            </a:r>
          </a:p>
          <a:p>
            <a:pPr lvl="1"/>
            <a:r>
              <a:rPr lang="en-US" sz="1600" dirty="0"/>
              <a:t>## [ 7  2 10  2  7  4  9  4  9  8]</a:t>
            </a:r>
          </a:p>
          <a:p>
            <a:pPr lvl="1"/>
            <a:r>
              <a:rPr lang="en-US" sz="1600" dirty="0"/>
              <a:t>print(c)</a:t>
            </a:r>
          </a:p>
          <a:p>
            <a:pPr lvl="1"/>
            <a:r>
              <a:rPr lang="en-US" sz="1600" dirty="0"/>
              <a:t>## [2 4]</a:t>
            </a:r>
          </a:p>
          <a:p>
            <a:pPr lvl="1"/>
            <a:endParaRPr dirty="0"/>
          </a:p>
        </p:txBody>
      </p:sp>
    </p:spTree>
    <p:extLst>
      <p:ext uri="{BB962C8B-B14F-4D97-AF65-F5344CB8AC3E}">
        <p14:creationId xmlns:p14="http://schemas.microsoft.com/office/powerpoint/2010/main" val="1232987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Remover elementos em comum</a:t>
            </a:r>
          </a:p>
        </p:txBody>
      </p:sp>
      <p:sp>
        <p:nvSpPr>
          <p:cNvPr id="3" name="Content Placeholder 2"/>
          <p:cNvSpPr>
            <a:spLocks noGrp="1"/>
          </p:cNvSpPr>
          <p:nvPr>
            <p:ph idx="1"/>
          </p:nvPr>
        </p:nvSpPr>
        <p:spPr/>
        <p:txBody>
          <a:bodyPr>
            <a:normAutofit/>
          </a:bodyPr>
          <a:lstStyle/>
          <a:p>
            <a:r>
              <a:rPr dirty="0" err="1"/>
              <a:t>Obter</a:t>
            </a:r>
            <a:r>
              <a:rPr dirty="0"/>
              <a:t> </a:t>
            </a:r>
            <a:r>
              <a:rPr dirty="0" err="1"/>
              <a:t>os</a:t>
            </a:r>
            <a:r>
              <a:rPr dirty="0"/>
              <a:t> </a:t>
            </a:r>
            <a:r>
              <a:rPr dirty="0" err="1"/>
              <a:t>elementos</a:t>
            </a:r>
            <a:r>
              <a:rPr dirty="0"/>
              <a:t> de “a” que </a:t>
            </a:r>
            <a:r>
              <a:rPr dirty="0" err="1"/>
              <a:t>não</a:t>
            </a:r>
            <a:r>
              <a:rPr dirty="0"/>
              <a:t> </a:t>
            </a:r>
            <a:r>
              <a:rPr dirty="0" err="1"/>
              <a:t>pertencem</a:t>
            </a:r>
            <a:r>
              <a:rPr dirty="0"/>
              <a:t> a “b</a:t>
            </a:r>
            <a:r>
              <a:rPr dirty="0" smtClean="0"/>
              <a:t>”</a:t>
            </a:r>
            <a:endParaRPr lang="pt-BR" dirty="0" smtClean="0"/>
          </a:p>
          <a:p>
            <a:pPr lvl="1"/>
            <a:r>
              <a:rPr lang="pt-BR" sz="1600" dirty="0"/>
              <a:t>a = </a:t>
            </a:r>
            <a:r>
              <a:rPr lang="pt-BR" sz="1600" dirty="0" err="1"/>
              <a:t>np.arange</a:t>
            </a:r>
            <a:r>
              <a:rPr lang="pt-BR" sz="1600" dirty="0"/>
              <a:t>(1,6)</a:t>
            </a:r>
          </a:p>
          <a:p>
            <a:pPr lvl="1"/>
            <a:r>
              <a:rPr lang="pt-BR" sz="1600" dirty="0"/>
              <a:t>b = </a:t>
            </a:r>
            <a:r>
              <a:rPr lang="pt-BR" sz="1600" dirty="0" err="1"/>
              <a:t>np.arange</a:t>
            </a:r>
            <a:r>
              <a:rPr lang="pt-BR" sz="1600" dirty="0"/>
              <a:t>(5,10)</a:t>
            </a:r>
          </a:p>
          <a:p>
            <a:pPr lvl="1"/>
            <a:r>
              <a:rPr lang="pt-BR" sz="1600" dirty="0"/>
              <a:t>c = np.setdiff1d(</a:t>
            </a:r>
            <a:r>
              <a:rPr lang="pt-BR" sz="1600" dirty="0" err="1"/>
              <a:t>a,b</a:t>
            </a:r>
            <a:r>
              <a:rPr lang="pt-BR" sz="1600" dirty="0"/>
              <a:t>)</a:t>
            </a:r>
          </a:p>
          <a:p>
            <a:pPr lvl="1"/>
            <a:r>
              <a:rPr lang="pt-BR" sz="1600" dirty="0"/>
              <a:t>d = np.setdiff1d(</a:t>
            </a:r>
            <a:r>
              <a:rPr lang="pt-BR" sz="1600" dirty="0" err="1"/>
              <a:t>b,a</a:t>
            </a:r>
            <a:r>
              <a:rPr lang="pt-BR" sz="1600" dirty="0"/>
              <a:t>)</a:t>
            </a:r>
          </a:p>
          <a:p>
            <a:pPr lvl="1"/>
            <a:r>
              <a:rPr lang="pt-BR" sz="1600" dirty="0" err="1"/>
              <a:t>print</a:t>
            </a:r>
            <a:r>
              <a:rPr lang="pt-BR" sz="1600" dirty="0"/>
              <a:t>(a)</a:t>
            </a:r>
          </a:p>
          <a:p>
            <a:pPr lvl="1"/>
            <a:r>
              <a:rPr lang="pt-BR" sz="1600" dirty="0"/>
              <a:t>## [1 2 3 4 5]</a:t>
            </a:r>
          </a:p>
          <a:p>
            <a:pPr lvl="1"/>
            <a:r>
              <a:rPr lang="pt-BR" sz="1600" dirty="0" err="1"/>
              <a:t>print</a:t>
            </a:r>
            <a:r>
              <a:rPr lang="pt-BR" sz="1600" dirty="0"/>
              <a:t>(b)</a:t>
            </a:r>
          </a:p>
          <a:p>
            <a:pPr lvl="1"/>
            <a:r>
              <a:rPr lang="pt-BR" sz="1600" dirty="0"/>
              <a:t>## [5 6 7 8 9]</a:t>
            </a:r>
          </a:p>
          <a:p>
            <a:pPr lvl="1"/>
            <a:r>
              <a:rPr lang="pt-BR" sz="1600" dirty="0" err="1"/>
              <a:t>print</a:t>
            </a:r>
            <a:r>
              <a:rPr lang="pt-BR" sz="1600" dirty="0"/>
              <a:t>(c)</a:t>
            </a:r>
          </a:p>
          <a:p>
            <a:pPr lvl="1"/>
            <a:r>
              <a:rPr lang="pt-BR" sz="1600" dirty="0"/>
              <a:t>## [1 2 3 4]</a:t>
            </a:r>
          </a:p>
          <a:p>
            <a:pPr lvl="1"/>
            <a:r>
              <a:rPr lang="pt-BR" sz="1600" dirty="0" err="1"/>
              <a:t>print</a:t>
            </a:r>
            <a:r>
              <a:rPr lang="pt-BR" sz="1600" dirty="0"/>
              <a:t>(d)</a:t>
            </a:r>
          </a:p>
          <a:p>
            <a:pPr lvl="1"/>
            <a:r>
              <a:rPr lang="pt-BR" sz="1600" dirty="0"/>
              <a:t>## [6 7 8 9]</a:t>
            </a:r>
          </a:p>
          <a:p>
            <a:pPr lvl="1"/>
            <a:endParaRPr dirty="0"/>
          </a:p>
        </p:txBody>
      </p:sp>
    </p:spTree>
    <p:extLst>
      <p:ext uri="{BB962C8B-B14F-4D97-AF65-F5344CB8AC3E}">
        <p14:creationId xmlns:p14="http://schemas.microsoft.com/office/powerpoint/2010/main" val="2263186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6400" y="76200"/>
            <a:ext cx="11277600" cy="609600"/>
          </a:xfrm>
        </p:spPr>
        <p:txBody>
          <a:bodyPr>
            <a:noAutofit/>
          </a:bodyPr>
          <a:lstStyle/>
          <a:p>
            <a:r>
              <a:rPr lang="pt-BR" sz="2200" dirty="0"/>
              <a:t>Importação de arquivos .</a:t>
            </a:r>
            <a:r>
              <a:rPr lang="pt-BR" sz="2200" dirty="0" err="1"/>
              <a:t>csv</a:t>
            </a:r>
            <a:r>
              <a:rPr lang="pt-BR" sz="2200" dirty="0"/>
              <a:t> do Google Drive para o Python como um Pandas </a:t>
            </a:r>
            <a:r>
              <a:rPr lang="pt-BR" sz="2200" dirty="0" smtClean="0"/>
              <a:t>Data Frame</a:t>
            </a:r>
            <a:endParaRPr lang="pt-BR" sz="2200" dirty="0"/>
          </a:p>
        </p:txBody>
      </p:sp>
      <p:sp>
        <p:nvSpPr>
          <p:cNvPr id="3" name="Espaço Reservado para Conteúdo 2"/>
          <p:cNvSpPr>
            <a:spLocks noGrp="1"/>
          </p:cNvSpPr>
          <p:nvPr>
            <p:ph idx="1"/>
          </p:nvPr>
        </p:nvSpPr>
        <p:spPr>
          <a:xfrm>
            <a:off x="152400" y="685800"/>
            <a:ext cx="11811000" cy="5715000"/>
          </a:xfrm>
        </p:spPr>
        <p:txBody>
          <a:bodyPr>
            <a:noAutofit/>
          </a:bodyPr>
          <a:lstStyle/>
          <a:p>
            <a:r>
              <a:rPr lang="pt-BR" sz="1800" dirty="0"/>
              <a:t>Para evitar a conversão automática para Google </a:t>
            </a:r>
            <a:r>
              <a:rPr lang="pt-BR" sz="1800" dirty="0" err="1"/>
              <a:t>Sheets</a:t>
            </a:r>
            <a:r>
              <a:rPr lang="pt-BR" sz="1800" dirty="0"/>
              <a:t> ou </a:t>
            </a:r>
            <a:r>
              <a:rPr lang="pt-BR" sz="1800" dirty="0" err="1"/>
              <a:t>Docs</a:t>
            </a:r>
            <a:r>
              <a:rPr lang="pt-BR" sz="1800" dirty="0"/>
              <a:t> desabilite a mesma no Google Drive. Vá em </a:t>
            </a:r>
            <a:r>
              <a:rPr lang="pt-BR" sz="1800" dirty="0">
                <a:hlinkClick r:id="rId2"/>
              </a:rPr>
              <a:t>http://drive.google.com</a:t>
            </a:r>
            <a:r>
              <a:rPr lang="pt-BR" sz="1800" dirty="0"/>
              <a:t>, Settings, Settings e desmarque a opção de conversão automática (</a:t>
            </a:r>
            <a:r>
              <a:rPr lang="pt-BR" sz="1800" dirty="0" err="1"/>
              <a:t>Convert</a:t>
            </a:r>
            <a:r>
              <a:rPr lang="pt-BR" sz="1800" dirty="0"/>
              <a:t> </a:t>
            </a:r>
            <a:r>
              <a:rPr lang="pt-BR" sz="1800" dirty="0" err="1"/>
              <a:t>uploaded</a:t>
            </a:r>
            <a:r>
              <a:rPr lang="pt-BR" sz="1800" dirty="0"/>
              <a:t> files </a:t>
            </a:r>
            <a:r>
              <a:rPr lang="pt-BR" sz="1800" dirty="0" err="1"/>
              <a:t>to</a:t>
            </a:r>
            <a:r>
              <a:rPr lang="pt-BR" sz="1800" dirty="0"/>
              <a:t> Google </a:t>
            </a:r>
            <a:r>
              <a:rPr lang="pt-BR" sz="1800" dirty="0" err="1"/>
              <a:t>Docs</a:t>
            </a:r>
            <a:r>
              <a:rPr lang="pt-BR" sz="1800" dirty="0"/>
              <a:t> Editor </a:t>
            </a:r>
            <a:r>
              <a:rPr lang="pt-BR" sz="1800" dirty="0" err="1" smtClean="0"/>
              <a:t>Format</a:t>
            </a:r>
            <a:r>
              <a:rPr lang="pt-BR" sz="1800" dirty="0" smtClean="0"/>
              <a:t>). Após </a:t>
            </a:r>
            <a:r>
              <a:rPr lang="pt-BR" sz="1800" dirty="0"/>
              <a:t>isto ser feito, o upload direto da interface do Google Drive ou Google </a:t>
            </a:r>
            <a:r>
              <a:rPr lang="pt-BR" sz="1800" dirty="0" err="1"/>
              <a:t>Colab</a:t>
            </a:r>
            <a:r>
              <a:rPr lang="pt-BR" sz="1800" dirty="0"/>
              <a:t> de arquivos .</a:t>
            </a:r>
            <a:r>
              <a:rPr lang="pt-BR" sz="1800" dirty="0" err="1"/>
              <a:t>csv</a:t>
            </a:r>
            <a:r>
              <a:rPr lang="pt-BR" sz="1800" dirty="0"/>
              <a:t> e a sua leitura pelo Pandas ocorrerá normalmente</a:t>
            </a:r>
          </a:p>
          <a:p>
            <a:r>
              <a:rPr lang="pt-BR" sz="1800" dirty="0" smtClean="0"/>
              <a:t>Comandos a serem incluídos no </a:t>
            </a:r>
            <a:r>
              <a:rPr lang="pt-BR" sz="1800" dirty="0" err="1" smtClean="0"/>
              <a:t>Jupyter</a:t>
            </a:r>
            <a:r>
              <a:rPr lang="pt-BR" sz="1800" dirty="0" smtClean="0"/>
              <a:t> Notebook:</a:t>
            </a:r>
          </a:p>
          <a:p>
            <a:pPr lvl="1"/>
            <a:r>
              <a:rPr lang="en-US" sz="1600" dirty="0"/>
              <a:t>from </a:t>
            </a:r>
            <a:r>
              <a:rPr lang="en-US" sz="1600" dirty="0" err="1"/>
              <a:t>google.colab</a:t>
            </a:r>
            <a:r>
              <a:rPr lang="en-US" sz="1600" dirty="0"/>
              <a:t> import drive</a:t>
            </a:r>
          </a:p>
          <a:p>
            <a:pPr lvl="1"/>
            <a:r>
              <a:rPr lang="en-US" sz="1600" dirty="0" err="1"/>
              <a:t>drive.mount</a:t>
            </a:r>
            <a:r>
              <a:rPr lang="en-US" sz="1600" dirty="0"/>
              <a:t>('/content/</a:t>
            </a:r>
            <a:r>
              <a:rPr lang="en-US" sz="1600" dirty="0" err="1"/>
              <a:t>gdrive</a:t>
            </a:r>
            <a:r>
              <a:rPr lang="en-US" sz="1600" dirty="0" smtClean="0"/>
              <a:t>')</a:t>
            </a:r>
          </a:p>
          <a:p>
            <a:r>
              <a:rPr lang="en-US" sz="1800" dirty="0" err="1" smtClean="0"/>
              <a:t>Acesse</a:t>
            </a:r>
            <a:r>
              <a:rPr lang="en-US" sz="1800" dirty="0" smtClean="0"/>
              <a:t> o link </a:t>
            </a:r>
            <a:r>
              <a:rPr lang="en-US" sz="1800" dirty="0" err="1" smtClean="0"/>
              <a:t>fornecido</a:t>
            </a:r>
            <a:r>
              <a:rPr lang="en-US" sz="1800" dirty="0" smtClean="0"/>
              <a:t> no </a:t>
            </a:r>
            <a:r>
              <a:rPr lang="en-US" sz="1800" dirty="0" err="1" smtClean="0"/>
              <a:t>Jupyter</a:t>
            </a:r>
            <a:r>
              <a:rPr lang="en-US" sz="1800" dirty="0" smtClean="0"/>
              <a:t> Notebook, </a:t>
            </a:r>
            <a:r>
              <a:rPr lang="en-US" sz="1800" dirty="0" err="1" smtClean="0"/>
              <a:t>copie</a:t>
            </a:r>
            <a:r>
              <a:rPr lang="en-US" sz="1800" dirty="0" smtClean="0"/>
              <a:t> e </a:t>
            </a:r>
            <a:r>
              <a:rPr lang="en-US" sz="1800" dirty="0" err="1" smtClean="0"/>
              <a:t>cole</a:t>
            </a:r>
            <a:r>
              <a:rPr lang="en-US" sz="1800" dirty="0" smtClean="0"/>
              <a:t> a </a:t>
            </a:r>
            <a:r>
              <a:rPr lang="en-US" sz="1800" dirty="0" err="1" smtClean="0"/>
              <a:t>senha</a:t>
            </a:r>
            <a:endParaRPr lang="en-US" sz="1800" dirty="0" smtClean="0"/>
          </a:p>
          <a:p>
            <a:pPr lvl="1"/>
            <a:r>
              <a:rPr lang="pt-BR" sz="1600" dirty="0" err="1"/>
              <a:t>import</a:t>
            </a:r>
            <a:r>
              <a:rPr lang="pt-BR" sz="1600" dirty="0"/>
              <a:t> os</a:t>
            </a:r>
          </a:p>
          <a:p>
            <a:pPr lvl="1"/>
            <a:r>
              <a:rPr lang="pt-BR" sz="1600" dirty="0" err="1" smtClean="0"/>
              <a:t>os.chdir</a:t>
            </a:r>
            <a:r>
              <a:rPr lang="pt-BR" sz="1600" dirty="0"/>
              <a:t>('/</a:t>
            </a:r>
            <a:r>
              <a:rPr lang="pt-BR" sz="1600" dirty="0" err="1"/>
              <a:t>content</a:t>
            </a:r>
            <a:r>
              <a:rPr lang="pt-BR" sz="1600" dirty="0"/>
              <a:t>/</a:t>
            </a:r>
            <a:r>
              <a:rPr lang="pt-BR" sz="1600" dirty="0" err="1"/>
              <a:t>gdrive</a:t>
            </a:r>
            <a:r>
              <a:rPr lang="pt-BR" sz="1600" dirty="0"/>
              <a:t>/</a:t>
            </a:r>
            <a:r>
              <a:rPr lang="pt-BR" sz="1600" dirty="0" err="1"/>
              <a:t>My</a:t>
            </a:r>
            <a:r>
              <a:rPr lang="pt-BR" sz="1600" dirty="0"/>
              <a:t> Drive/</a:t>
            </a:r>
            <a:r>
              <a:rPr lang="pt-BR" sz="1600" dirty="0" err="1"/>
              <a:t>Colab</a:t>
            </a:r>
            <a:r>
              <a:rPr lang="pt-BR" sz="1600" dirty="0"/>
              <a:t> Notebooks</a:t>
            </a:r>
            <a:r>
              <a:rPr lang="pt-BR" sz="1600" dirty="0" smtClean="0"/>
              <a:t>/')</a:t>
            </a:r>
            <a:endParaRPr lang="pt-BR" sz="1600" dirty="0"/>
          </a:p>
          <a:p>
            <a:pPr lvl="1"/>
            <a:r>
              <a:rPr lang="pt-BR" sz="1600" dirty="0" err="1"/>
              <a:t>os.listdir</a:t>
            </a:r>
            <a:r>
              <a:rPr lang="pt-BR" sz="1600" dirty="0" smtClean="0"/>
              <a:t>()</a:t>
            </a:r>
          </a:p>
          <a:p>
            <a:pPr lvl="1"/>
            <a:r>
              <a:rPr lang="pt-BR" sz="1600" dirty="0" err="1"/>
              <a:t>i</a:t>
            </a:r>
            <a:r>
              <a:rPr lang="pt-BR" sz="1600" dirty="0" err="1" smtClean="0"/>
              <a:t>mport</a:t>
            </a:r>
            <a:r>
              <a:rPr lang="pt-BR" sz="1600" dirty="0" smtClean="0"/>
              <a:t> pandas as </a:t>
            </a:r>
            <a:r>
              <a:rPr lang="pt-BR" sz="1600" dirty="0" err="1" smtClean="0"/>
              <a:t>pd</a:t>
            </a:r>
            <a:endParaRPr lang="pt-BR" sz="1600" dirty="0" smtClean="0"/>
          </a:p>
          <a:p>
            <a:pPr lvl="1"/>
            <a:r>
              <a:rPr lang="pt-BR" sz="1600" dirty="0" err="1"/>
              <a:t>df</a:t>
            </a:r>
            <a:r>
              <a:rPr lang="pt-BR" sz="1600" dirty="0"/>
              <a:t> = </a:t>
            </a:r>
            <a:r>
              <a:rPr lang="pt-BR" sz="1600" dirty="0" err="1"/>
              <a:t>pd.read_csv</a:t>
            </a:r>
            <a:r>
              <a:rPr lang="pt-BR" sz="1600" dirty="0" smtClean="0"/>
              <a:t>(‘teste.csv') #Supondo que exista o arquivo teste.csv</a:t>
            </a:r>
            <a:endParaRPr lang="pt-BR" sz="1600" dirty="0"/>
          </a:p>
          <a:p>
            <a:pPr lvl="1"/>
            <a:r>
              <a:rPr lang="pt-BR" sz="1600" dirty="0" err="1"/>
              <a:t>df.head</a:t>
            </a:r>
            <a:r>
              <a:rPr lang="pt-BR" sz="1600" dirty="0" smtClean="0"/>
              <a:t>()</a:t>
            </a:r>
          </a:p>
          <a:p>
            <a:r>
              <a:rPr lang="pt-BR" sz="1800" dirty="0" smtClean="0"/>
              <a:t>Caso </a:t>
            </a:r>
            <a:r>
              <a:rPr lang="pt-BR" sz="1800" dirty="0"/>
              <a:t>o arquivo tenha sido salvo a partir do Excel como um .</a:t>
            </a:r>
            <a:r>
              <a:rPr lang="pt-BR" sz="1800" dirty="0" err="1"/>
              <a:t>csv</a:t>
            </a:r>
            <a:r>
              <a:rPr lang="pt-BR" sz="1800" dirty="0"/>
              <a:t> e em seguida </a:t>
            </a:r>
            <a:r>
              <a:rPr lang="pt-BR" sz="1800" dirty="0" smtClean="0"/>
              <a:t>importado para </a:t>
            </a:r>
            <a:r>
              <a:rPr lang="pt-BR" sz="1800" dirty="0"/>
              <a:t>o Google Drive, deve-se utilizar o </a:t>
            </a:r>
            <a:r>
              <a:rPr lang="pt-BR" sz="1800" dirty="0" err="1"/>
              <a:t>encoding</a:t>
            </a:r>
            <a:r>
              <a:rPr lang="pt-BR" sz="1800" dirty="0"/>
              <a:t> ISO-8859-1 para carregamento do </a:t>
            </a:r>
            <a:r>
              <a:rPr lang="pt-BR" sz="1800" dirty="0" smtClean="0"/>
              <a:t>mesmo como </a:t>
            </a:r>
            <a:r>
              <a:rPr lang="pt-BR" sz="1800" dirty="0"/>
              <a:t>um pandas </a:t>
            </a:r>
            <a:r>
              <a:rPr lang="pt-BR" sz="1800" dirty="0" err="1"/>
              <a:t>dataframe</a:t>
            </a:r>
            <a:endParaRPr lang="pt-BR" sz="1800" dirty="0"/>
          </a:p>
          <a:p>
            <a:pPr lvl="1"/>
            <a:r>
              <a:rPr lang="pt-BR" sz="1600" dirty="0" err="1"/>
              <a:t>df</a:t>
            </a:r>
            <a:r>
              <a:rPr lang="pt-BR" sz="1600" dirty="0"/>
              <a:t> = </a:t>
            </a:r>
            <a:r>
              <a:rPr lang="pt-BR" sz="1600" dirty="0" err="1"/>
              <a:t>pd.read_csv</a:t>
            </a:r>
            <a:r>
              <a:rPr lang="pt-BR" sz="1600" dirty="0" smtClean="0"/>
              <a:t>(‘teste.csv</a:t>
            </a:r>
            <a:r>
              <a:rPr lang="pt-BR" sz="1600" dirty="0"/>
              <a:t>', </a:t>
            </a:r>
            <a:r>
              <a:rPr lang="pt-BR" sz="1600" dirty="0" err="1"/>
              <a:t>sep</a:t>
            </a:r>
            <a:r>
              <a:rPr lang="pt-BR" sz="1600" dirty="0"/>
              <a:t>=";", decimal=",", </a:t>
            </a:r>
            <a:r>
              <a:rPr lang="pt-BR" sz="1600" dirty="0" err="1"/>
              <a:t>encoding</a:t>
            </a:r>
            <a:r>
              <a:rPr lang="pt-BR" sz="1600" dirty="0"/>
              <a:t>="ISO-8859-1")</a:t>
            </a:r>
          </a:p>
          <a:p>
            <a:pPr lvl="1"/>
            <a:r>
              <a:rPr lang="pt-BR" sz="1600" dirty="0" err="1"/>
              <a:t>df.head</a:t>
            </a:r>
            <a:r>
              <a:rPr lang="pt-BR" sz="1600" dirty="0"/>
              <a:t>()</a:t>
            </a:r>
            <a:endParaRPr lang="pt-BR" sz="1600" dirty="0" smtClean="0"/>
          </a:p>
          <a:p>
            <a:pPr marL="255984" lvl="1" indent="0">
              <a:buNone/>
            </a:pPr>
            <a:endParaRPr lang="pt-BR" sz="1600" dirty="0"/>
          </a:p>
        </p:txBody>
      </p:sp>
    </p:spTree>
    <p:extLst>
      <p:ext uri="{BB962C8B-B14F-4D97-AF65-F5344CB8AC3E}">
        <p14:creationId xmlns:p14="http://schemas.microsoft.com/office/powerpoint/2010/main" val="366345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Posição em que dois elementos são iguais</a:t>
            </a:r>
          </a:p>
        </p:txBody>
      </p:sp>
      <p:sp>
        <p:nvSpPr>
          <p:cNvPr id="3" name="Content Placeholder 2"/>
          <p:cNvSpPr>
            <a:spLocks noGrp="1"/>
          </p:cNvSpPr>
          <p:nvPr>
            <p:ph idx="1"/>
          </p:nvPr>
        </p:nvSpPr>
        <p:spPr/>
        <p:txBody>
          <a:bodyPr/>
          <a:lstStyle/>
          <a:p>
            <a:r>
              <a:rPr dirty="0" err="1"/>
              <a:t>Obter</a:t>
            </a:r>
            <a:r>
              <a:rPr dirty="0"/>
              <a:t> a </a:t>
            </a:r>
            <a:r>
              <a:rPr dirty="0" err="1"/>
              <a:t>posição</a:t>
            </a:r>
            <a:r>
              <a:rPr dirty="0"/>
              <a:t> em que </a:t>
            </a:r>
            <a:r>
              <a:rPr dirty="0" err="1"/>
              <a:t>os</a:t>
            </a:r>
            <a:r>
              <a:rPr dirty="0"/>
              <a:t> </a:t>
            </a:r>
            <a:r>
              <a:rPr dirty="0" err="1"/>
              <a:t>elementos</a:t>
            </a:r>
            <a:r>
              <a:rPr dirty="0"/>
              <a:t> de a </a:t>
            </a:r>
            <a:r>
              <a:rPr dirty="0" err="1"/>
              <a:t>são</a:t>
            </a:r>
            <a:r>
              <a:rPr dirty="0"/>
              <a:t> </a:t>
            </a:r>
            <a:r>
              <a:rPr dirty="0" err="1"/>
              <a:t>iguais</a:t>
            </a:r>
            <a:r>
              <a:rPr dirty="0"/>
              <a:t> </a:t>
            </a:r>
            <a:r>
              <a:rPr dirty="0" err="1"/>
              <a:t>aos</a:t>
            </a:r>
            <a:r>
              <a:rPr dirty="0"/>
              <a:t> </a:t>
            </a:r>
            <a:r>
              <a:rPr dirty="0" err="1"/>
              <a:t>elementos</a:t>
            </a:r>
            <a:r>
              <a:rPr dirty="0"/>
              <a:t> de </a:t>
            </a:r>
            <a:r>
              <a:rPr dirty="0" smtClean="0"/>
              <a:t>b</a:t>
            </a:r>
            <a:endParaRPr lang="pt-BR" dirty="0" smtClean="0"/>
          </a:p>
          <a:p>
            <a:pPr lvl="1"/>
            <a:r>
              <a:rPr lang="en-US" sz="1600" dirty="0"/>
              <a:t>a = </a:t>
            </a:r>
            <a:r>
              <a:rPr lang="en-US" sz="1600" dirty="0" err="1"/>
              <a:t>np.array</a:t>
            </a:r>
            <a:r>
              <a:rPr lang="en-US" sz="1600" dirty="0"/>
              <a:t>([1,2,3,2,3,4,3,4,5,6])</a:t>
            </a:r>
          </a:p>
          <a:p>
            <a:pPr lvl="1"/>
            <a:r>
              <a:rPr lang="en-US" sz="1600" dirty="0"/>
              <a:t>b = </a:t>
            </a:r>
            <a:r>
              <a:rPr lang="en-US" sz="1600" dirty="0" err="1"/>
              <a:t>np.array</a:t>
            </a:r>
            <a:r>
              <a:rPr lang="en-US" sz="1600" dirty="0"/>
              <a:t>([7,2,10,2,7,4,9,4,9,8])</a:t>
            </a:r>
          </a:p>
          <a:p>
            <a:pPr lvl="1"/>
            <a:r>
              <a:rPr lang="en-US" sz="1600" dirty="0"/>
              <a:t>c = </a:t>
            </a:r>
            <a:r>
              <a:rPr lang="en-US" sz="1600" dirty="0" err="1"/>
              <a:t>np.where</a:t>
            </a:r>
            <a:r>
              <a:rPr lang="en-US" sz="1600" dirty="0"/>
              <a:t>(a == b)</a:t>
            </a:r>
          </a:p>
          <a:p>
            <a:pPr lvl="1"/>
            <a:r>
              <a:rPr lang="en-US" sz="1600" dirty="0"/>
              <a:t>print(a)</a:t>
            </a:r>
          </a:p>
          <a:p>
            <a:pPr lvl="1"/>
            <a:r>
              <a:rPr lang="en-US" sz="1600" dirty="0"/>
              <a:t>## [1 2 3 2 3 4 3 4 5 6]</a:t>
            </a:r>
          </a:p>
          <a:p>
            <a:pPr lvl="1"/>
            <a:r>
              <a:rPr lang="en-US" sz="1600" dirty="0"/>
              <a:t>print(b)</a:t>
            </a:r>
          </a:p>
          <a:p>
            <a:pPr lvl="1"/>
            <a:r>
              <a:rPr lang="en-US" sz="1600" dirty="0"/>
              <a:t>## [ 7  2 10  2  7  4  9  4  9  8]</a:t>
            </a:r>
          </a:p>
          <a:p>
            <a:pPr lvl="1"/>
            <a:r>
              <a:rPr lang="en-US" sz="1600" dirty="0"/>
              <a:t>print(c)</a:t>
            </a:r>
          </a:p>
          <a:p>
            <a:pPr lvl="1"/>
            <a:r>
              <a:rPr lang="en-US" sz="1600" dirty="0"/>
              <a:t>## (array([1, 3, 5, 7], </a:t>
            </a:r>
            <a:r>
              <a:rPr lang="en-US" sz="1600" dirty="0" err="1"/>
              <a:t>dtype</a:t>
            </a:r>
            <a:r>
              <a:rPr lang="en-US" sz="1600" dirty="0"/>
              <a:t>=int64),)</a:t>
            </a:r>
          </a:p>
          <a:p>
            <a:pPr lvl="1"/>
            <a:endParaRPr dirty="0"/>
          </a:p>
        </p:txBody>
      </p:sp>
    </p:spTree>
    <p:extLst>
      <p:ext uri="{BB962C8B-B14F-4D97-AF65-F5344CB8AC3E}">
        <p14:creationId xmlns:p14="http://schemas.microsoft.com/office/powerpoint/2010/main" val="2294120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Extração de Elementos</a:t>
            </a:r>
          </a:p>
        </p:txBody>
      </p:sp>
      <p:sp>
        <p:nvSpPr>
          <p:cNvPr id="3" name="Content Placeholder 2"/>
          <p:cNvSpPr>
            <a:spLocks noGrp="1"/>
          </p:cNvSpPr>
          <p:nvPr>
            <p:ph idx="1"/>
          </p:nvPr>
        </p:nvSpPr>
        <p:spPr/>
        <p:txBody>
          <a:bodyPr>
            <a:normAutofit fontScale="70000" lnSpcReduction="20000"/>
          </a:bodyPr>
          <a:lstStyle/>
          <a:p>
            <a:r>
              <a:rPr dirty="0"/>
              <a:t>Como </a:t>
            </a:r>
            <a:r>
              <a:rPr dirty="0" err="1"/>
              <a:t>obter</a:t>
            </a:r>
            <a:r>
              <a:rPr dirty="0"/>
              <a:t> </a:t>
            </a:r>
            <a:r>
              <a:rPr dirty="0" err="1"/>
              <a:t>todos</a:t>
            </a:r>
            <a:r>
              <a:rPr dirty="0"/>
              <a:t> </a:t>
            </a:r>
            <a:r>
              <a:rPr dirty="0" err="1"/>
              <a:t>os</a:t>
            </a:r>
            <a:r>
              <a:rPr dirty="0"/>
              <a:t> </a:t>
            </a:r>
            <a:r>
              <a:rPr dirty="0" err="1"/>
              <a:t>elementos</a:t>
            </a:r>
            <a:r>
              <a:rPr dirty="0"/>
              <a:t> entre </a:t>
            </a:r>
            <a:r>
              <a:rPr dirty="0" err="1"/>
              <a:t>uma</a:t>
            </a:r>
            <a:r>
              <a:rPr dirty="0"/>
              <a:t> </a:t>
            </a:r>
            <a:r>
              <a:rPr dirty="0" err="1"/>
              <a:t>faixa</a:t>
            </a:r>
            <a:r>
              <a:rPr dirty="0"/>
              <a:t> de </a:t>
            </a:r>
            <a:r>
              <a:rPr dirty="0" err="1"/>
              <a:t>valores</a:t>
            </a:r>
            <a:r>
              <a:rPr dirty="0"/>
              <a:t>? </a:t>
            </a:r>
            <a:r>
              <a:rPr dirty="0" err="1"/>
              <a:t>Neste</a:t>
            </a:r>
            <a:r>
              <a:rPr dirty="0"/>
              <a:t> </a:t>
            </a:r>
            <a:r>
              <a:rPr dirty="0" err="1"/>
              <a:t>exemplo</a:t>
            </a:r>
            <a:r>
              <a:rPr dirty="0"/>
              <a:t> </a:t>
            </a:r>
            <a:r>
              <a:rPr dirty="0" err="1"/>
              <a:t>valores</a:t>
            </a:r>
            <a:r>
              <a:rPr dirty="0"/>
              <a:t> </a:t>
            </a:r>
            <a:r>
              <a:rPr dirty="0" err="1"/>
              <a:t>maiores</a:t>
            </a:r>
            <a:r>
              <a:rPr dirty="0"/>
              <a:t> </a:t>
            </a:r>
            <a:r>
              <a:rPr dirty="0" err="1"/>
              <a:t>ou</a:t>
            </a:r>
            <a:r>
              <a:rPr dirty="0"/>
              <a:t> </a:t>
            </a:r>
            <a:r>
              <a:rPr dirty="0" err="1"/>
              <a:t>iguais</a:t>
            </a:r>
            <a:r>
              <a:rPr dirty="0"/>
              <a:t> a 5 e </a:t>
            </a:r>
            <a:r>
              <a:rPr dirty="0" err="1"/>
              <a:t>menores</a:t>
            </a:r>
            <a:r>
              <a:rPr dirty="0"/>
              <a:t> </a:t>
            </a:r>
            <a:r>
              <a:rPr dirty="0" err="1"/>
              <a:t>ou</a:t>
            </a:r>
            <a:r>
              <a:rPr dirty="0"/>
              <a:t> </a:t>
            </a:r>
            <a:r>
              <a:rPr dirty="0" err="1"/>
              <a:t>iguais</a:t>
            </a:r>
            <a:r>
              <a:rPr dirty="0"/>
              <a:t> a </a:t>
            </a:r>
            <a:r>
              <a:rPr dirty="0" smtClean="0"/>
              <a:t>10</a:t>
            </a:r>
            <a:endParaRPr lang="pt-BR" dirty="0" smtClean="0"/>
          </a:p>
          <a:p>
            <a:pPr lvl="1"/>
            <a:r>
              <a:rPr lang="pt-BR" dirty="0"/>
              <a:t>a = </a:t>
            </a:r>
            <a:r>
              <a:rPr lang="pt-BR" dirty="0" err="1"/>
              <a:t>np.array</a:t>
            </a:r>
            <a:r>
              <a:rPr lang="pt-BR" dirty="0"/>
              <a:t>([2,6,1,9,10,3,27</a:t>
            </a:r>
            <a:r>
              <a:rPr lang="pt-BR" dirty="0" smtClean="0"/>
              <a:t>])</a:t>
            </a:r>
          </a:p>
          <a:p>
            <a:pPr lvl="1"/>
            <a:r>
              <a:rPr lang="pt-BR" dirty="0" err="1" smtClean="0"/>
              <a:t>print</a:t>
            </a:r>
            <a:r>
              <a:rPr lang="pt-BR" dirty="0"/>
              <a:t>("</a:t>
            </a:r>
            <a:r>
              <a:rPr lang="pt-BR" dirty="0" err="1"/>
              <a:t>Atraves</a:t>
            </a:r>
            <a:r>
              <a:rPr lang="pt-BR" dirty="0"/>
              <a:t> de </a:t>
            </a:r>
            <a:r>
              <a:rPr lang="pt-BR" dirty="0" err="1"/>
              <a:t>indices</a:t>
            </a:r>
            <a:r>
              <a:rPr lang="pt-BR" dirty="0"/>
              <a:t>")</a:t>
            </a:r>
          </a:p>
          <a:p>
            <a:pPr lvl="1"/>
            <a:r>
              <a:rPr lang="pt-BR" dirty="0"/>
              <a:t>## </a:t>
            </a:r>
            <a:r>
              <a:rPr lang="pt-BR" dirty="0" err="1"/>
              <a:t>Atraves</a:t>
            </a:r>
            <a:r>
              <a:rPr lang="pt-BR" dirty="0"/>
              <a:t> de </a:t>
            </a:r>
            <a:r>
              <a:rPr lang="pt-BR" dirty="0" err="1"/>
              <a:t>indices</a:t>
            </a:r>
            <a:endParaRPr lang="pt-BR" dirty="0"/>
          </a:p>
          <a:p>
            <a:pPr lvl="1"/>
            <a:r>
              <a:rPr lang="pt-BR" dirty="0"/>
              <a:t>indice1 = </a:t>
            </a:r>
            <a:r>
              <a:rPr lang="pt-BR" dirty="0" err="1"/>
              <a:t>np.where</a:t>
            </a:r>
            <a:r>
              <a:rPr lang="pt-BR" dirty="0"/>
              <a:t>((a&gt;=5) &amp; (a&lt;=10</a:t>
            </a:r>
            <a:r>
              <a:rPr lang="pt-BR" dirty="0" smtClean="0"/>
              <a:t>))</a:t>
            </a:r>
          </a:p>
          <a:p>
            <a:pPr lvl="1"/>
            <a:r>
              <a:rPr lang="pt-BR" dirty="0" smtClean="0"/>
              <a:t>a1 </a:t>
            </a:r>
            <a:r>
              <a:rPr lang="pt-BR" dirty="0"/>
              <a:t>= </a:t>
            </a:r>
            <a:r>
              <a:rPr lang="pt-BR" dirty="0" smtClean="0"/>
              <a:t>a[indice1]</a:t>
            </a:r>
          </a:p>
          <a:p>
            <a:pPr lvl="1"/>
            <a:r>
              <a:rPr lang="pt-BR" dirty="0" err="1" smtClean="0"/>
              <a:t>print</a:t>
            </a:r>
            <a:r>
              <a:rPr lang="pt-BR" dirty="0" smtClean="0"/>
              <a:t>(indice1</a:t>
            </a:r>
            <a:r>
              <a:rPr lang="pt-BR" dirty="0"/>
              <a:t>)</a:t>
            </a:r>
          </a:p>
          <a:p>
            <a:pPr lvl="1"/>
            <a:r>
              <a:rPr lang="pt-BR" dirty="0"/>
              <a:t>## (</a:t>
            </a:r>
            <a:r>
              <a:rPr lang="pt-BR" dirty="0" err="1"/>
              <a:t>array</a:t>
            </a:r>
            <a:r>
              <a:rPr lang="pt-BR" dirty="0"/>
              <a:t>([1, 3, 4], </a:t>
            </a:r>
            <a:r>
              <a:rPr lang="pt-BR" dirty="0" err="1"/>
              <a:t>dtype</a:t>
            </a:r>
            <a:r>
              <a:rPr lang="pt-BR" dirty="0"/>
              <a:t>=int64),)</a:t>
            </a:r>
          </a:p>
          <a:p>
            <a:pPr lvl="1"/>
            <a:r>
              <a:rPr lang="pt-BR" dirty="0" err="1"/>
              <a:t>print</a:t>
            </a:r>
            <a:r>
              <a:rPr lang="pt-BR" dirty="0"/>
              <a:t>(a1)</a:t>
            </a:r>
          </a:p>
          <a:p>
            <a:pPr lvl="1"/>
            <a:r>
              <a:rPr lang="pt-BR" dirty="0"/>
              <a:t>## [ 6  9 10]</a:t>
            </a:r>
          </a:p>
          <a:p>
            <a:pPr lvl="1"/>
            <a:r>
              <a:rPr lang="pt-BR" dirty="0"/>
              <a:t>indice2 = </a:t>
            </a:r>
            <a:r>
              <a:rPr lang="pt-BR" dirty="0" err="1"/>
              <a:t>np.where</a:t>
            </a:r>
            <a:r>
              <a:rPr lang="pt-BR" dirty="0"/>
              <a:t>(</a:t>
            </a:r>
            <a:r>
              <a:rPr lang="pt-BR" dirty="0" err="1"/>
              <a:t>np.logical_and</a:t>
            </a:r>
            <a:r>
              <a:rPr lang="pt-BR" dirty="0"/>
              <a:t>(a&gt;=5,a&lt;=10</a:t>
            </a:r>
            <a:r>
              <a:rPr lang="pt-BR" dirty="0" smtClean="0"/>
              <a:t>))</a:t>
            </a:r>
          </a:p>
          <a:p>
            <a:pPr lvl="1"/>
            <a:r>
              <a:rPr lang="pt-BR" dirty="0" smtClean="0"/>
              <a:t>a2 </a:t>
            </a:r>
            <a:r>
              <a:rPr lang="pt-BR" dirty="0"/>
              <a:t>= </a:t>
            </a:r>
            <a:r>
              <a:rPr lang="pt-BR" dirty="0" smtClean="0"/>
              <a:t>a[indice2]</a:t>
            </a:r>
          </a:p>
          <a:p>
            <a:pPr lvl="1"/>
            <a:r>
              <a:rPr lang="pt-BR" dirty="0" err="1" smtClean="0"/>
              <a:t>print</a:t>
            </a:r>
            <a:r>
              <a:rPr lang="pt-BR" dirty="0" smtClean="0"/>
              <a:t>(indice2</a:t>
            </a:r>
            <a:r>
              <a:rPr lang="pt-BR" dirty="0"/>
              <a:t>)</a:t>
            </a:r>
          </a:p>
          <a:p>
            <a:pPr lvl="1"/>
            <a:r>
              <a:rPr lang="pt-BR" dirty="0"/>
              <a:t>## (</a:t>
            </a:r>
            <a:r>
              <a:rPr lang="pt-BR" dirty="0" err="1"/>
              <a:t>array</a:t>
            </a:r>
            <a:r>
              <a:rPr lang="pt-BR" dirty="0"/>
              <a:t>([1, 3, 4], </a:t>
            </a:r>
            <a:r>
              <a:rPr lang="pt-BR" dirty="0" err="1"/>
              <a:t>dtype</a:t>
            </a:r>
            <a:r>
              <a:rPr lang="pt-BR" dirty="0"/>
              <a:t>=int64),)</a:t>
            </a:r>
          </a:p>
          <a:p>
            <a:pPr lvl="1"/>
            <a:r>
              <a:rPr lang="pt-BR" dirty="0" err="1"/>
              <a:t>print</a:t>
            </a:r>
            <a:r>
              <a:rPr lang="pt-BR" dirty="0"/>
              <a:t>(a2)</a:t>
            </a:r>
          </a:p>
          <a:p>
            <a:pPr lvl="1"/>
            <a:r>
              <a:rPr lang="pt-BR" dirty="0"/>
              <a:t>## [ 6  9 10]</a:t>
            </a:r>
          </a:p>
          <a:p>
            <a:pPr lvl="1"/>
            <a:r>
              <a:rPr lang="pt-BR" dirty="0" err="1"/>
              <a:t>print</a:t>
            </a:r>
            <a:r>
              <a:rPr lang="pt-BR" dirty="0"/>
              <a:t>("Direto no </a:t>
            </a:r>
            <a:r>
              <a:rPr lang="pt-BR" dirty="0" err="1"/>
              <a:t>array</a:t>
            </a:r>
            <a:r>
              <a:rPr lang="pt-BR" dirty="0"/>
              <a:t>, similar ao R")</a:t>
            </a:r>
          </a:p>
          <a:p>
            <a:pPr lvl="1"/>
            <a:r>
              <a:rPr lang="pt-BR" dirty="0"/>
              <a:t>## Direto no </a:t>
            </a:r>
            <a:r>
              <a:rPr lang="pt-BR" dirty="0" err="1"/>
              <a:t>array</a:t>
            </a:r>
            <a:r>
              <a:rPr lang="pt-BR" dirty="0"/>
              <a:t>, similar ao R</a:t>
            </a:r>
          </a:p>
          <a:p>
            <a:pPr lvl="1"/>
            <a:r>
              <a:rPr lang="pt-BR" dirty="0"/>
              <a:t>a3 = a[(a&gt;=5) &amp; (a&lt;=10</a:t>
            </a:r>
            <a:r>
              <a:rPr lang="pt-BR" dirty="0" smtClean="0"/>
              <a:t>)]</a:t>
            </a:r>
          </a:p>
          <a:p>
            <a:pPr lvl="1"/>
            <a:r>
              <a:rPr lang="pt-BR" dirty="0" err="1" smtClean="0"/>
              <a:t>print</a:t>
            </a:r>
            <a:r>
              <a:rPr lang="pt-BR" dirty="0" smtClean="0"/>
              <a:t>(a3</a:t>
            </a:r>
            <a:r>
              <a:rPr lang="pt-BR" dirty="0"/>
              <a:t>)</a:t>
            </a:r>
          </a:p>
          <a:p>
            <a:pPr lvl="1"/>
            <a:r>
              <a:rPr lang="pt-BR" dirty="0"/>
              <a:t>## [ 6  9 10]</a:t>
            </a:r>
          </a:p>
          <a:p>
            <a:pPr lvl="1"/>
            <a:endParaRPr dirty="0"/>
          </a:p>
        </p:txBody>
      </p:sp>
    </p:spTree>
    <p:extLst>
      <p:ext uri="{BB962C8B-B14F-4D97-AF65-F5344CB8AC3E}">
        <p14:creationId xmlns:p14="http://schemas.microsoft.com/office/powerpoint/2010/main" val="1109300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Funções: escalares x arrays</a:t>
            </a:r>
          </a:p>
        </p:txBody>
      </p:sp>
      <p:sp>
        <p:nvSpPr>
          <p:cNvPr id="3" name="Content Placeholder 2"/>
          <p:cNvSpPr>
            <a:spLocks noGrp="1"/>
          </p:cNvSpPr>
          <p:nvPr>
            <p:ph idx="1"/>
          </p:nvPr>
        </p:nvSpPr>
        <p:spPr/>
        <p:txBody>
          <a:bodyPr>
            <a:normAutofit lnSpcReduction="10000"/>
          </a:bodyPr>
          <a:lstStyle/>
          <a:p>
            <a:r>
              <a:rPr dirty="0"/>
              <a:t>Fazer com que </a:t>
            </a:r>
            <a:r>
              <a:rPr dirty="0" err="1"/>
              <a:t>uma</a:t>
            </a:r>
            <a:r>
              <a:rPr dirty="0"/>
              <a:t> </a:t>
            </a:r>
            <a:r>
              <a:rPr dirty="0" err="1"/>
              <a:t>função</a:t>
            </a:r>
            <a:r>
              <a:rPr dirty="0"/>
              <a:t> que </a:t>
            </a:r>
            <a:r>
              <a:rPr dirty="0" err="1"/>
              <a:t>trabalha</a:t>
            </a:r>
            <a:r>
              <a:rPr dirty="0"/>
              <a:t> com </a:t>
            </a:r>
            <a:r>
              <a:rPr dirty="0" err="1"/>
              <a:t>escalares</a:t>
            </a:r>
            <a:r>
              <a:rPr dirty="0"/>
              <a:t>, </a:t>
            </a:r>
            <a:r>
              <a:rPr dirty="0" err="1"/>
              <a:t>passe</a:t>
            </a:r>
            <a:r>
              <a:rPr dirty="0"/>
              <a:t> a </a:t>
            </a:r>
            <a:r>
              <a:rPr dirty="0" err="1"/>
              <a:t>trabalhar</a:t>
            </a:r>
            <a:r>
              <a:rPr dirty="0"/>
              <a:t> com arrays. </a:t>
            </a:r>
            <a:r>
              <a:rPr dirty="0" err="1"/>
              <a:t>Neste</a:t>
            </a:r>
            <a:r>
              <a:rPr dirty="0"/>
              <a:t> </a:t>
            </a:r>
            <a:r>
              <a:rPr dirty="0" err="1"/>
              <a:t>caso</a:t>
            </a:r>
            <a:r>
              <a:rPr dirty="0"/>
              <a:t> </a:t>
            </a:r>
            <a:r>
              <a:rPr dirty="0" err="1"/>
              <a:t>vamos</a:t>
            </a:r>
            <a:r>
              <a:rPr dirty="0"/>
              <a:t> </a:t>
            </a:r>
            <a:r>
              <a:rPr dirty="0" err="1"/>
              <a:t>criar</a:t>
            </a:r>
            <a:r>
              <a:rPr dirty="0"/>
              <a:t> </a:t>
            </a:r>
            <a:r>
              <a:rPr dirty="0" err="1"/>
              <a:t>uma</a:t>
            </a:r>
            <a:r>
              <a:rPr dirty="0"/>
              <a:t> </a:t>
            </a:r>
            <a:r>
              <a:rPr dirty="0" err="1"/>
              <a:t>função</a:t>
            </a:r>
            <a:r>
              <a:rPr dirty="0"/>
              <a:t> que </a:t>
            </a:r>
            <a:r>
              <a:rPr dirty="0" err="1"/>
              <a:t>apresente</a:t>
            </a:r>
            <a:r>
              <a:rPr dirty="0"/>
              <a:t> o </a:t>
            </a:r>
            <a:r>
              <a:rPr dirty="0" err="1"/>
              <a:t>maior</a:t>
            </a:r>
            <a:r>
              <a:rPr dirty="0"/>
              <a:t> de </a:t>
            </a:r>
            <a:r>
              <a:rPr dirty="0" err="1"/>
              <a:t>cada</a:t>
            </a:r>
            <a:r>
              <a:rPr dirty="0"/>
              <a:t> par de </a:t>
            </a:r>
            <a:r>
              <a:rPr dirty="0" err="1"/>
              <a:t>elementos</a:t>
            </a:r>
            <a:r>
              <a:rPr dirty="0"/>
              <a:t> de </a:t>
            </a:r>
            <a:r>
              <a:rPr dirty="0" err="1"/>
              <a:t>dois</a:t>
            </a:r>
            <a:r>
              <a:rPr dirty="0"/>
              <a:t> </a:t>
            </a:r>
            <a:r>
              <a:rPr dirty="0" smtClean="0"/>
              <a:t>arrays</a:t>
            </a:r>
            <a:endParaRPr lang="pt-BR" dirty="0" smtClean="0"/>
          </a:p>
          <a:p>
            <a:pPr lvl="1"/>
            <a:r>
              <a:rPr sz="1600" b="1" dirty="0" err="1">
                <a:solidFill>
                  <a:srgbClr val="007020"/>
                </a:solidFill>
                <a:latin typeface="Courier New"/>
              </a:rPr>
              <a:t>def</a:t>
            </a:r>
            <a:r>
              <a:rPr sz="1600" dirty="0">
                <a:latin typeface="Courier New"/>
              </a:rPr>
              <a:t> </a:t>
            </a:r>
            <a:r>
              <a:rPr sz="1600" dirty="0" err="1">
                <a:latin typeface="Courier New"/>
              </a:rPr>
              <a:t>maxx</a:t>
            </a:r>
            <a:r>
              <a:rPr sz="1600" dirty="0">
                <a:latin typeface="Courier New"/>
              </a:rPr>
              <a:t>(</a:t>
            </a:r>
            <a:r>
              <a:rPr sz="1600" dirty="0" err="1">
                <a:latin typeface="Courier New"/>
              </a:rPr>
              <a:t>x,y</a:t>
            </a:r>
            <a:r>
              <a:rPr sz="1600" dirty="0">
                <a:latin typeface="Courier New"/>
              </a:rPr>
              <a:t>):</a:t>
            </a:r>
            <a:r>
              <a:rPr dirty="0"/>
              <a:t/>
            </a:r>
            <a:br>
              <a:rPr dirty="0"/>
            </a:br>
            <a:r>
              <a:rPr sz="1600" dirty="0">
                <a:latin typeface="Courier New"/>
              </a:rPr>
              <a:t>  </a:t>
            </a:r>
            <a:r>
              <a:rPr sz="1600" b="1" dirty="0">
                <a:solidFill>
                  <a:srgbClr val="007020"/>
                </a:solidFill>
                <a:latin typeface="Courier New"/>
              </a:rPr>
              <a:t>if</a:t>
            </a:r>
            <a:r>
              <a:rPr sz="1600" dirty="0">
                <a:latin typeface="Courier New"/>
              </a:rPr>
              <a:t> x</a:t>
            </a:r>
            <a:r>
              <a:rPr sz="1600" dirty="0">
                <a:solidFill>
                  <a:srgbClr val="666666"/>
                </a:solidFill>
                <a:latin typeface="Courier New"/>
              </a:rPr>
              <a:t>&gt;=</a:t>
            </a:r>
            <a:r>
              <a:rPr sz="1600" dirty="0">
                <a:latin typeface="Courier New"/>
              </a:rPr>
              <a:t>y:</a:t>
            </a:r>
            <a:r>
              <a:rPr dirty="0"/>
              <a:t/>
            </a:r>
            <a:br>
              <a:rPr dirty="0"/>
            </a:br>
            <a:r>
              <a:rPr sz="1600" dirty="0">
                <a:latin typeface="Courier New"/>
              </a:rPr>
              <a:t>    </a:t>
            </a:r>
            <a:r>
              <a:rPr sz="1600" b="1" dirty="0">
                <a:solidFill>
                  <a:srgbClr val="007020"/>
                </a:solidFill>
                <a:latin typeface="Courier New"/>
              </a:rPr>
              <a:t>return</a:t>
            </a:r>
            <a:r>
              <a:rPr sz="1600" dirty="0">
                <a:latin typeface="Courier New"/>
              </a:rPr>
              <a:t>(x)</a:t>
            </a:r>
            <a:r>
              <a:rPr dirty="0"/>
              <a:t/>
            </a:r>
            <a:br>
              <a:rPr dirty="0"/>
            </a:br>
            <a:r>
              <a:rPr sz="1600" dirty="0">
                <a:latin typeface="Courier New"/>
              </a:rPr>
              <a:t>  </a:t>
            </a:r>
            <a:r>
              <a:rPr sz="1600" b="1" dirty="0">
                <a:solidFill>
                  <a:srgbClr val="007020"/>
                </a:solidFill>
                <a:latin typeface="Courier New"/>
              </a:rPr>
              <a:t>else</a:t>
            </a:r>
            <a:r>
              <a:rPr sz="1600" dirty="0">
                <a:latin typeface="Courier New"/>
              </a:rPr>
              <a:t>:</a:t>
            </a:r>
            <a:r>
              <a:rPr dirty="0"/>
              <a:t/>
            </a:r>
            <a:br>
              <a:rPr dirty="0"/>
            </a:br>
            <a:r>
              <a:rPr sz="1600" dirty="0">
                <a:latin typeface="Courier New"/>
              </a:rPr>
              <a:t>    </a:t>
            </a:r>
            <a:r>
              <a:rPr sz="1600" b="1" dirty="0">
                <a:solidFill>
                  <a:srgbClr val="007020"/>
                </a:solidFill>
                <a:latin typeface="Courier New"/>
              </a:rPr>
              <a:t>return</a:t>
            </a:r>
            <a:r>
              <a:rPr sz="1600" dirty="0">
                <a:latin typeface="Courier New"/>
              </a:rPr>
              <a:t>(y)</a:t>
            </a:r>
            <a:endParaRPr lang="pt-BR" dirty="0" smtClean="0"/>
          </a:p>
          <a:p>
            <a:pPr lvl="1"/>
            <a:endParaRPr lang="pt-BR" sz="1600" dirty="0">
              <a:latin typeface="Courier New"/>
            </a:endParaRPr>
          </a:p>
          <a:p>
            <a:pPr lvl="1"/>
            <a:r>
              <a:rPr sz="1600" dirty="0">
                <a:latin typeface="Courier New"/>
              </a:rPr>
              <a:t>c </a:t>
            </a:r>
            <a:r>
              <a:rPr sz="1600" dirty="0">
                <a:solidFill>
                  <a:srgbClr val="666666"/>
                </a:solidFill>
                <a:latin typeface="Courier New"/>
              </a:rPr>
              <a:t>=</a:t>
            </a:r>
            <a:r>
              <a:rPr sz="1600" dirty="0">
                <a:latin typeface="Courier New"/>
              </a:rPr>
              <a:t> </a:t>
            </a:r>
            <a:r>
              <a:rPr sz="1600" dirty="0" err="1">
                <a:latin typeface="Courier New"/>
              </a:rPr>
              <a:t>maxx</a:t>
            </a:r>
            <a:r>
              <a:rPr sz="1600" dirty="0">
                <a:latin typeface="Courier New"/>
              </a:rPr>
              <a:t>(</a:t>
            </a:r>
            <a:r>
              <a:rPr sz="1600" dirty="0">
                <a:solidFill>
                  <a:srgbClr val="40A070"/>
                </a:solidFill>
                <a:latin typeface="Courier New"/>
              </a:rPr>
              <a:t>1</a:t>
            </a:r>
            <a:r>
              <a:rPr sz="1600" dirty="0">
                <a:latin typeface="Courier New"/>
              </a:rPr>
              <a:t>,</a:t>
            </a:r>
            <a:r>
              <a:rPr sz="1600" dirty="0">
                <a:solidFill>
                  <a:srgbClr val="40A070"/>
                </a:solidFill>
                <a:latin typeface="Courier New"/>
              </a:rPr>
              <a:t>5</a:t>
            </a:r>
            <a:r>
              <a:rPr sz="1600" dirty="0">
                <a:latin typeface="Courier New"/>
              </a:rPr>
              <a:t>)</a:t>
            </a:r>
            <a:endParaRPr lang="pt-BR" dirty="0" smtClean="0"/>
          </a:p>
          <a:p>
            <a:pPr lvl="1"/>
            <a:r>
              <a:rPr sz="1600" dirty="0">
                <a:latin typeface="Courier New"/>
              </a:rPr>
              <a:t>print(c)</a:t>
            </a:r>
            <a:endParaRPr lang="pt-BR" sz="1600" dirty="0">
              <a:latin typeface="Courier New"/>
            </a:endParaRPr>
          </a:p>
          <a:p>
            <a:pPr lvl="1"/>
            <a:r>
              <a:rPr sz="1800" dirty="0">
                <a:latin typeface="Courier New"/>
              </a:rPr>
              <a:t>## 5</a:t>
            </a:r>
            <a:endParaRPr lang="pt-BR" sz="1800" dirty="0">
              <a:latin typeface="Courier New"/>
            </a:endParaRPr>
          </a:p>
          <a:p>
            <a:pPr lvl="1"/>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a:solidFill>
                  <a:srgbClr val="40A070"/>
                </a:solidFill>
                <a:latin typeface="Courier New"/>
              </a:rPr>
              <a:t>5</a:t>
            </a:r>
            <a:r>
              <a:rPr sz="1800" dirty="0">
                <a:latin typeface="Courier New"/>
              </a:rPr>
              <a:t>,</a:t>
            </a:r>
            <a:r>
              <a:rPr sz="1800" dirty="0">
                <a:solidFill>
                  <a:srgbClr val="40A070"/>
                </a:solidFill>
                <a:latin typeface="Courier New"/>
              </a:rPr>
              <a:t>7</a:t>
            </a:r>
            <a:r>
              <a:rPr sz="1800" dirty="0">
                <a:latin typeface="Courier New"/>
              </a:rPr>
              <a:t>,</a:t>
            </a:r>
            <a:r>
              <a:rPr sz="1800" dirty="0">
                <a:solidFill>
                  <a:srgbClr val="40A070"/>
                </a:solidFill>
                <a:latin typeface="Courier New"/>
              </a:rPr>
              <a:t>9</a:t>
            </a:r>
            <a:r>
              <a:rPr sz="1800" dirty="0">
                <a:latin typeface="Courier New"/>
              </a:rPr>
              <a:t>,</a:t>
            </a:r>
            <a:r>
              <a:rPr sz="1800" dirty="0">
                <a:solidFill>
                  <a:srgbClr val="40A070"/>
                </a:solidFill>
                <a:latin typeface="Courier New"/>
              </a:rPr>
              <a:t>8</a:t>
            </a:r>
            <a:r>
              <a:rPr sz="1800" dirty="0">
                <a:latin typeface="Courier New"/>
              </a:rPr>
              <a:t>,</a:t>
            </a:r>
            <a:r>
              <a:rPr sz="1800" dirty="0">
                <a:solidFill>
                  <a:srgbClr val="40A070"/>
                </a:solidFill>
                <a:latin typeface="Courier New"/>
              </a:rPr>
              <a:t>6</a:t>
            </a:r>
            <a:r>
              <a:rPr sz="1800" dirty="0">
                <a:latin typeface="Courier New"/>
              </a:rPr>
              <a:t>,</a:t>
            </a:r>
            <a:r>
              <a:rPr sz="1800" dirty="0">
                <a:solidFill>
                  <a:srgbClr val="40A070"/>
                </a:solidFill>
                <a:latin typeface="Courier New"/>
              </a:rPr>
              <a:t>4</a:t>
            </a:r>
            <a:r>
              <a:rPr sz="1800" dirty="0">
                <a:latin typeface="Courier New"/>
              </a:rPr>
              <a:t>,</a:t>
            </a:r>
            <a:r>
              <a:rPr sz="1800" dirty="0">
                <a:solidFill>
                  <a:srgbClr val="40A070"/>
                </a:solidFill>
                <a:latin typeface="Courier New"/>
              </a:rPr>
              <a:t>5</a:t>
            </a:r>
            <a:r>
              <a:rPr sz="1800" dirty="0">
                <a:latin typeface="Courier New"/>
              </a:rPr>
              <a:t>])</a:t>
            </a:r>
            <a:endParaRPr lang="pt-BR" dirty="0" smtClean="0"/>
          </a:p>
          <a:p>
            <a:pPr lvl="1"/>
            <a:r>
              <a:rPr sz="1800" dirty="0">
                <a:latin typeface="Courier New"/>
              </a:rPr>
              <a:t>b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a:solidFill>
                  <a:srgbClr val="40A070"/>
                </a:solidFill>
                <a:latin typeface="Courier New"/>
              </a:rPr>
              <a:t>6</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3</a:t>
            </a:r>
            <a:r>
              <a:rPr sz="1800" dirty="0">
                <a:latin typeface="Courier New"/>
              </a:rPr>
              <a:t>,</a:t>
            </a:r>
            <a:r>
              <a:rPr sz="1800" dirty="0">
                <a:solidFill>
                  <a:srgbClr val="40A070"/>
                </a:solidFill>
                <a:latin typeface="Courier New"/>
              </a:rPr>
              <a:t>8</a:t>
            </a:r>
            <a:r>
              <a:rPr sz="1800" dirty="0">
                <a:latin typeface="Courier New"/>
              </a:rPr>
              <a:t>,</a:t>
            </a:r>
            <a:r>
              <a:rPr sz="1800" dirty="0">
                <a:solidFill>
                  <a:srgbClr val="40A070"/>
                </a:solidFill>
                <a:latin typeface="Courier New"/>
              </a:rPr>
              <a:t>9</a:t>
            </a:r>
            <a:r>
              <a:rPr sz="1800" dirty="0">
                <a:latin typeface="Courier New"/>
              </a:rPr>
              <a:t>,</a:t>
            </a:r>
            <a:r>
              <a:rPr sz="1800" dirty="0">
                <a:solidFill>
                  <a:srgbClr val="40A070"/>
                </a:solidFill>
                <a:latin typeface="Courier New"/>
              </a:rPr>
              <a:t>7</a:t>
            </a:r>
            <a:r>
              <a:rPr sz="1800" dirty="0">
                <a:latin typeface="Courier New"/>
              </a:rPr>
              <a:t>,</a:t>
            </a:r>
            <a:r>
              <a:rPr sz="1800" dirty="0">
                <a:solidFill>
                  <a:srgbClr val="40A070"/>
                </a:solidFill>
                <a:latin typeface="Courier New"/>
              </a:rPr>
              <a:t>1</a:t>
            </a:r>
            <a:r>
              <a:rPr sz="1800" dirty="0">
                <a:latin typeface="Courier New"/>
              </a:rPr>
              <a:t>])</a:t>
            </a:r>
            <a:endParaRPr lang="pt-BR" dirty="0" smtClean="0"/>
          </a:p>
          <a:p>
            <a:pPr lvl="1"/>
            <a:r>
              <a:rPr sz="1800" dirty="0" err="1">
                <a:latin typeface="Courier New"/>
              </a:rPr>
              <a:t>par_max</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np.vectorize</a:t>
            </a:r>
            <a:r>
              <a:rPr sz="1800" dirty="0">
                <a:latin typeface="Courier New"/>
              </a:rPr>
              <a:t>(</a:t>
            </a:r>
            <a:r>
              <a:rPr sz="1800" dirty="0" err="1">
                <a:latin typeface="Courier New"/>
              </a:rPr>
              <a:t>maxx,otypes</a:t>
            </a:r>
            <a:r>
              <a:rPr sz="1800" dirty="0">
                <a:solidFill>
                  <a:srgbClr val="666666"/>
                </a:solidFill>
                <a:latin typeface="Courier New"/>
              </a:rPr>
              <a:t>=</a:t>
            </a:r>
            <a:r>
              <a:rPr sz="1800" dirty="0">
                <a:latin typeface="Courier New"/>
              </a:rPr>
              <a:t>[float])</a:t>
            </a:r>
            <a:endParaRPr lang="pt-BR" dirty="0" smtClean="0"/>
          </a:p>
          <a:p>
            <a:pPr lvl="1"/>
            <a:r>
              <a:rPr sz="1800" dirty="0">
                <a:latin typeface="Courier New"/>
              </a:rPr>
              <a:t>c </a:t>
            </a:r>
            <a:r>
              <a:rPr sz="1800" dirty="0">
                <a:solidFill>
                  <a:srgbClr val="666666"/>
                </a:solidFill>
                <a:latin typeface="Courier New"/>
              </a:rPr>
              <a:t>=</a:t>
            </a:r>
            <a:r>
              <a:rPr sz="1800" dirty="0">
                <a:latin typeface="Courier New"/>
              </a:rPr>
              <a:t> </a:t>
            </a:r>
            <a:r>
              <a:rPr sz="1800" dirty="0" err="1">
                <a:latin typeface="Courier New"/>
              </a:rPr>
              <a:t>par_max</a:t>
            </a:r>
            <a:r>
              <a:rPr sz="1800" dirty="0">
                <a:latin typeface="Courier New"/>
              </a:rPr>
              <a:t>(</a:t>
            </a:r>
            <a:r>
              <a:rPr sz="1800" dirty="0" err="1">
                <a:latin typeface="Courier New"/>
              </a:rPr>
              <a:t>a,b</a:t>
            </a:r>
            <a:r>
              <a:rPr sz="1800" dirty="0">
                <a:latin typeface="Courier New"/>
              </a:rPr>
              <a:t>)</a:t>
            </a:r>
            <a:endParaRPr lang="pt-BR" dirty="0" smtClean="0"/>
          </a:p>
          <a:p>
            <a:pPr lvl="1"/>
            <a:r>
              <a:rPr sz="1800" dirty="0">
                <a:latin typeface="Courier New"/>
              </a:rPr>
              <a:t>print(c)</a:t>
            </a:r>
            <a:endParaRPr lang="pt-BR" sz="1800" dirty="0">
              <a:latin typeface="Courier New"/>
            </a:endParaRPr>
          </a:p>
          <a:p>
            <a:pPr lvl="1"/>
            <a:r>
              <a:rPr sz="1800" dirty="0">
                <a:latin typeface="Courier New"/>
              </a:rPr>
              <a:t>## [6. 7. 9. 8. 9. 7. 5.]</a:t>
            </a:r>
          </a:p>
        </p:txBody>
      </p:sp>
    </p:spTree>
    <p:extLst>
      <p:ext uri="{BB962C8B-B14F-4D97-AF65-F5344CB8AC3E}">
        <p14:creationId xmlns:p14="http://schemas.microsoft.com/office/powerpoint/2010/main" val="126766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Troca de colunas</a:t>
            </a:r>
          </a:p>
        </p:txBody>
      </p:sp>
      <p:sp>
        <p:nvSpPr>
          <p:cNvPr id="3" name="Content Placeholder 2"/>
          <p:cNvSpPr>
            <a:spLocks noGrp="1"/>
          </p:cNvSpPr>
          <p:nvPr>
            <p:ph idx="1"/>
          </p:nvPr>
        </p:nvSpPr>
        <p:spPr/>
        <p:txBody>
          <a:bodyPr/>
          <a:lstStyle/>
          <a:p>
            <a:r>
              <a:rPr dirty="0"/>
              <a:t>Trocar </a:t>
            </a:r>
            <a:r>
              <a:rPr dirty="0" err="1"/>
              <a:t>duas</a:t>
            </a:r>
            <a:r>
              <a:rPr dirty="0"/>
              <a:t> </a:t>
            </a:r>
            <a:r>
              <a:rPr dirty="0" err="1"/>
              <a:t>colunas</a:t>
            </a:r>
            <a:r>
              <a:rPr dirty="0"/>
              <a:t> em um array </a:t>
            </a:r>
            <a:r>
              <a:rPr dirty="0" smtClean="0"/>
              <a:t>2d</a:t>
            </a:r>
            <a:endParaRPr lang="pt-BR" dirty="0" smtClean="0"/>
          </a:p>
          <a:p>
            <a:pPr lvl="1"/>
            <a:r>
              <a:rPr lang="pt-BR" sz="1600" dirty="0" err="1"/>
              <a:t>arr</a:t>
            </a:r>
            <a:r>
              <a:rPr lang="pt-BR" sz="1600" dirty="0"/>
              <a:t> = </a:t>
            </a:r>
            <a:r>
              <a:rPr lang="pt-BR" sz="1600" dirty="0" err="1"/>
              <a:t>np.arange</a:t>
            </a:r>
            <a:r>
              <a:rPr lang="pt-BR" sz="1600" dirty="0"/>
              <a:t>(9).</a:t>
            </a:r>
            <a:r>
              <a:rPr lang="pt-BR" sz="1600" dirty="0" err="1"/>
              <a:t>reshape</a:t>
            </a:r>
            <a:r>
              <a:rPr lang="pt-BR" sz="1600" dirty="0"/>
              <a:t>(3,3)</a:t>
            </a:r>
          </a:p>
          <a:p>
            <a:pPr lvl="1"/>
            <a:r>
              <a:rPr lang="pt-BR" sz="1600" dirty="0" err="1"/>
              <a:t>print</a:t>
            </a:r>
            <a:r>
              <a:rPr lang="pt-BR" sz="1600" dirty="0"/>
              <a:t>(</a:t>
            </a:r>
            <a:r>
              <a:rPr lang="pt-BR" sz="1600" dirty="0" err="1"/>
              <a:t>arr</a:t>
            </a:r>
            <a:r>
              <a:rPr lang="pt-BR" sz="1600" dirty="0"/>
              <a:t>)</a:t>
            </a:r>
          </a:p>
          <a:p>
            <a:pPr lvl="1"/>
            <a:r>
              <a:rPr lang="pt-BR" sz="1600" dirty="0"/>
              <a:t>## [[0 1 2]##  [3 4 5]##  [6 7 8]]</a:t>
            </a:r>
          </a:p>
          <a:p>
            <a:pPr lvl="1"/>
            <a:r>
              <a:rPr lang="pt-BR" sz="1600" dirty="0" err="1"/>
              <a:t>print</a:t>
            </a:r>
            <a:r>
              <a:rPr lang="pt-BR" sz="1600" dirty="0"/>
              <a:t>("")</a:t>
            </a:r>
          </a:p>
          <a:p>
            <a:pPr lvl="1"/>
            <a:r>
              <a:rPr lang="pt-BR" sz="1600" dirty="0"/>
              <a:t>arr2 = </a:t>
            </a:r>
            <a:r>
              <a:rPr lang="pt-BR" sz="1600" dirty="0" err="1"/>
              <a:t>arr</a:t>
            </a:r>
            <a:r>
              <a:rPr lang="pt-BR" sz="1600" dirty="0"/>
              <a:t>[:,[0,2,1]]</a:t>
            </a:r>
          </a:p>
          <a:p>
            <a:pPr lvl="1"/>
            <a:r>
              <a:rPr lang="pt-BR" sz="1600" dirty="0" err="1"/>
              <a:t>print</a:t>
            </a:r>
            <a:r>
              <a:rPr lang="pt-BR" sz="1600" dirty="0"/>
              <a:t>(arr2)</a:t>
            </a:r>
          </a:p>
          <a:p>
            <a:pPr lvl="1"/>
            <a:r>
              <a:rPr lang="pt-BR" sz="1600" dirty="0"/>
              <a:t>## [[0 2 1]##  [3 5 4]##  [6 8 7]]</a:t>
            </a:r>
          </a:p>
          <a:p>
            <a:pPr lvl="1"/>
            <a:endParaRPr sz="1600" dirty="0"/>
          </a:p>
        </p:txBody>
      </p:sp>
    </p:spTree>
    <p:extLst>
      <p:ext uri="{BB962C8B-B14F-4D97-AF65-F5344CB8AC3E}">
        <p14:creationId xmlns:p14="http://schemas.microsoft.com/office/powerpoint/2010/main" val="638655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Troca de linhas</a:t>
            </a:r>
          </a:p>
        </p:txBody>
      </p:sp>
      <p:sp>
        <p:nvSpPr>
          <p:cNvPr id="3" name="Content Placeholder 2"/>
          <p:cNvSpPr>
            <a:spLocks noGrp="1"/>
          </p:cNvSpPr>
          <p:nvPr>
            <p:ph idx="1"/>
          </p:nvPr>
        </p:nvSpPr>
        <p:spPr/>
        <p:txBody>
          <a:bodyPr/>
          <a:lstStyle/>
          <a:p>
            <a:r>
              <a:rPr dirty="0"/>
              <a:t>Trocar </a:t>
            </a:r>
            <a:r>
              <a:rPr dirty="0" err="1"/>
              <a:t>duas</a:t>
            </a:r>
            <a:r>
              <a:rPr dirty="0"/>
              <a:t> </a:t>
            </a:r>
            <a:r>
              <a:rPr dirty="0" err="1"/>
              <a:t>linhas</a:t>
            </a:r>
            <a:r>
              <a:rPr dirty="0"/>
              <a:t> em um array </a:t>
            </a:r>
            <a:r>
              <a:rPr dirty="0" smtClean="0"/>
              <a:t>2d</a:t>
            </a:r>
            <a:endParaRPr lang="pt-BR" dirty="0" smtClean="0"/>
          </a:p>
          <a:p>
            <a:pPr lvl="1"/>
            <a:r>
              <a:rPr lang="pt-BR" sz="1600" dirty="0" err="1"/>
              <a:t>arr</a:t>
            </a:r>
            <a:r>
              <a:rPr lang="pt-BR" sz="1600" dirty="0"/>
              <a:t> = </a:t>
            </a:r>
            <a:r>
              <a:rPr lang="pt-BR" sz="1600" dirty="0" err="1"/>
              <a:t>np.arange</a:t>
            </a:r>
            <a:r>
              <a:rPr lang="pt-BR" sz="1600" dirty="0"/>
              <a:t>(9).</a:t>
            </a:r>
            <a:r>
              <a:rPr lang="pt-BR" sz="1600" dirty="0" err="1"/>
              <a:t>reshape</a:t>
            </a:r>
            <a:r>
              <a:rPr lang="pt-BR" sz="1600" dirty="0"/>
              <a:t>(3,3)</a:t>
            </a:r>
          </a:p>
          <a:p>
            <a:pPr lvl="1"/>
            <a:r>
              <a:rPr lang="pt-BR" sz="1600" dirty="0" err="1"/>
              <a:t>print</a:t>
            </a:r>
            <a:r>
              <a:rPr lang="pt-BR" sz="1600" dirty="0"/>
              <a:t>(</a:t>
            </a:r>
            <a:r>
              <a:rPr lang="pt-BR" sz="1600" dirty="0" err="1"/>
              <a:t>arr</a:t>
            </a:r>
            <a:r>
              <a:rPr lang="pt-BR" sz="1600" dirty="0"/>
              <a:t>)</a:t>
            </a:r>
          </a:p>
          <a:p>
            <a:pPr lvl="1"/>
            <a:r>
              <a:rPr lang="pt-BR" sz="1600" dirty="0"/>
              <a:t>## [[0 1 2]##  [3 4 5]##  [6 7 8]]</a:t>
            </a:r>
          </a:p>
          <a:p>
            <a:pPr lvl="1"/>
            <a:r>
              <a:rPr lang="pt-BR" sz="1600" dirty="0" err="1"/>
              <a:t>print</a:t>
            </a:r>
            <a:r>
              <a:rPr lang="pt-BR" sz="1600" dirty="0"/>
              <a:t>("")</a:t>
            </a:r>
          </a:p>
          <a:p>
            <a:pPr lvl="1"/>
            <a:r>
              <a:rPr lang="pt-BR" sz="1600" dirty="0"/>
              <a:t>arr2 = </a:t>
            </a:r>
            <a:r>
              <a:rPr lang="pt-BR" sz="1600" dirty="0" err="1"/>
              <a:t>arr</a:t>
            </a:r>
            <a:r>
              <a:rPr lang="pt-BR" sz="1600" dirty="0"/>
              <a:t>[[0,2,1],:]</a:t>
            </a:r>
          </a:p>
          <a:p>
            <a:pPr lvl="1"/>
            <a:r>
              <a:rPr lang="pt-BR" sz="1600" dirty="0" err="1"/>
              <a:t>print</a:t>
            </a:r>
            <a:r>
              <a:rPr lang="pt-BR" sz="1600" dirty="0"/>
              <a:t>(arr2)</a:t>
            </a:r>
          </a:p>
          <a:p>
            <a:pPr lvl="1"/>
            <a:r>
              <a:rPr lang="pt-BR" sz="1600" dirty="0"/>
              <a:t>## [[0 1 2]##  [6 7 8]##  [3 4 5]]</a:t>
            </a:r>
          </a:p>
          <a:p>
            <a:pPr lvl="1"/>
            <a:endParaRPr dirty="0"/>
          </a:p>
        </p:txBody>
      </p:sp>
    </p:spTree>
    <p:extLst>
      <p:ext uri="{BB962C8B-B14F-4D97-AF65-F5344CB8AC3E}">
        <p14:creationId xmlns:p14="http://schemas.microsoft.com/office/powerpoint/2010/main" val="2639736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Inverter a ordem das linhas</a:t>
            </a:r>
          </a:p>
        </p:txBody>
      </p:sp>
      <p:sp>
        <p:nvSpPr>
          <p:cNvPr id="3" name="Content Placeholder 2"/>
          <p:cNvSpPr>
            <a:spLocks noGrp="1"/>
          </p:cNvSpPr>
          <p:nvPr>
            <p:ph idx="1"/>
          </p:nvPr>
        </p:nvSpPr>
        <p:spPr/>
        <p:txBody>
          <a:bodyPr>
            <a:normAutofit fontScale="85000" lnSpcReduction="20000"/>
          </a:bodyPr>
          <a:lstStyle/>
          <a:p>
            <a:r>
              <a:rPr dirty="0"/>
              <a:t>Como inverter a </a:t>
            </a:r>
            <a:r>
              <a:rPr dirty="0" err="1"/>
              <a:t>ordem</a:t>
            </a:r>
            <a:r>
              <a:rPr dirty="0"/>
              <a:t> das </a:t>
            </a:r>
            <a:r>
              <a:rPr dirty="0" err="1"/>
              <a:t>linhas</a:t>
            </a:r>
            <a:r>
              <a:rPr dirty="0"/>
              <a:t> em um array 2D</a:t>
            </a:r>
            <a:r>
              <a:rPr dirty="0" smtClean="0"/>
              <a:t>?</a:t>
            </a:r>
            <a:endParaRPr lang="pt-BR" dirty="0" smtClean="0"/>
          </a:p>
          <a:p>
            <a:pPr lvl="1"/>
            <a:r>
              <a:rPr lang="pt-BR" sz="1900" dirty="0" err="1"/>
              <a:t>arr</a:t>
            </a:r>
            <a:r>
              <a:rPr lang="pt-BR" sz="1900" dirty="0"/>
              <a:t> = </a:t>
            </a:r>
            <a:r>
              <a:rPr lang="pt-BR" sz="1900" dirty="0" err="1"/>
              <a:t>np.arange</a:t>
            </a:r>
            <a:r>
              <a:rPr lang="pt-BR" sz="1900" dirty="0"/>
              <a:t>(9).</a:t>
            </a:r>
            <a:r>
              <a:rPr lang="pt-BR" sz="1900" dirty="0" err="1"/>
              <a:t>reshape</a:t>
            </a:r>
            <a:r>
              <a:rPr lang="pt-BR" sz="1900" dirty="0"/>
              <a:t>(3,3)</a:t>
            </a:r>
          </a:p>
          <a:p>
            <a:pPr lvl="1"/>
            <a:r>
              <a:rPr lang="pt-BR" sz="1900" dirty="0" err="1"/>
              <a:t>print</a:t>
            </a:r>
            <a:r>
              <a:rPr lang="pt-BR" sz="1900" dirty="0"/>
              <a:t>("Data frame original")</a:t>
            </a:r>
          </a:p>
          <a:p>
            <a:pPr lvl="1"/>
            <a:r>
              <a:rPr lang="pt-BR" sz="1900" dirty="0"/>
              <a:t>## Data frame original</a:t>
            </a:r>
          </a:p>
          <a:p>
            <a:pPr lvl="1"/>
            <a:r>
              <a:rPr lang="pt-BR" sz="1900" dirty="0" err="1"/>
              <a:t>print</a:t>
            </a:r>
            <a:r>
              <a:rPr lang="pt-BR" sz="1900" dirty="0"/>
              <a:t>(</a:t>
            </a:r>
            <a:r>
              <a:rPr lang="pt-BR" sz="1900" dirty="0" err="1"/>
              <a:t>arr</a:t>
            </a:r>
            <a:r>
              <a:rPr lang="pt-BR" sz="1900" dirty="0"/>
              <a:t>)</a:t>
            </a:r>
          </a:p>
          <a:p>
            <a:pPr lvl="1"/>
            <a:r>
              <a:rPr lang="pt-BR" sz="1900" dirty="0"/>
              <a:t>## [[0 1 2]##  [3 4 5]##  [6 7 8]]</a:t>
            </a:r>
          </a:p>
          <a:p>
            <a:pPr lvl="1"/>
            <a:r>
              <a:rPr lang="pt-BR" sz="1900" dirty="0" err="1"/>
              <a:t>print</a:t>
            </a:r>
            <a:r>
              <a:rPr lang="pt-BR" sz="1900" dirty="0"/>
              <a:t>("")</a:t>
            </a:r>
          </a:p>
          <a:p>
            <a:pPr lvl="1"/>
            <a:r>
              <a:rPr lang="pt-BR" sz="1900" dirty="0" err="1"/>
              <a:t>print</a:t>
            </a:r>
            <a:r>
              <a:rPr lang="pt-BR" sz="1900" dirty="0"/>
              <a:t>("Forma compacta")</a:t>
            </a:r>
          </a:p>
          <a:p>
            <a:pPr lvl="1"/>
            <a:r>
              <a:rPr lang="pt-BR" sz="1900" dirty="0"/>
              <a:t>## Forma compacta</a:t>
            </a:r>
          </a:p>
          <a:p>
            <a:pPr lvl="1"/>
            <a:r>
              <a:rPr lang="pt-BR" sz="1900" dirty="0"/>
              <a:t>arr2 = </a:t>
            </a:r>
            <a:r>
              <a:rPr lang="pt-BR" sz="1900" dirty="0" err="1"/>
              <a:t>arr</a:t>
            </a:r>
            <a:r>
              <a:rPr lang="pt-BR" sz="1900" dirty="0"/>
              <a:t>[::-1,]</a:t>
            </a:r>
          </a:p>
          <a:p>
            <a:pPr lvl="1"/>
            <a:r>
              <a:rPr lang="pt-BR" sz="1900" dirty="0" err="1"/>
              <a:t>print</a:t>
            </a:r>
            <a:r>
              <a:rPr lang="pt-BR" sz="1900" dirty="0"/>
              <a:t>(arr2)</a:t>
            </a:r>
          </a:p>
          <a:p>
            <a:pPr lvl="1"/>
            <a:r>
              <a:rPr lang="pt-BR" sz="1900" dirty="0"/>
              <a:t>## [[6 7 8]##  [3 4 5]##  [0 1 2]]</a:t>
            </a:r>
          </a:p>
          <a:p>
            <a:pPr lvl="1"/>
            <a:r>
              <a:rPr lang="pt-BR" sz="1900" dirty="0" err="1"/>
              <a:t>print</a:t>
            </a:r>
            <a:r>
              <a:rPr lang="pt-BR" sz="1900" dirty="0"/>
              <a:t>("")</a:t>
            </a:r>
          </a:p>
          <a:p>
            <a:pPr lvl="1"/>
            <a:r>
              <a:rPr lang="pt-BR" sz="1900" dirty="0" err="1"/>
              <a:t>print</a:t>
            </a:r>
            <a:r>
              <a:rPr lang="pt-BR" sz="1900" dirty="0"/>
              <a:t>("Forma </a:t>
            </a:r>
            <a:r>
              <a:rPr lang="pt-BR" sz="1900" dirty="0" err="1"/>
              <a:t>canonica</a:t>
            </a:r>
            <a:r>
              <a:rPr lang="pt-BR" sz="1900" dirty="0"/>
              <a:t>")</a:t>
            </a:r>
          </a:p>
          <a:p>
            <a:pPr lvl="1"/>
            <a:r>
              <a:rPr lang="pt-BR" sz="1900" dirty="0"/>
              <a:t>## Forma </a:t>
            </a:r>
            <a:r>
              <a:rPr lang="pt-BR" sz="1900" dirty="0" err="1"/>
              <a:t>canonica</a:t>
            </a:r>
            <a:endParaRPr lang="pt-BR" sz="1900" dirty="0"/>
          </a:p>
          <a:p>
            <a:pPr lvl="1"/>
            <a:r>
              <a:rPr lang="pt-BR" sz="1900" dirty="0"/>
              <a:t>arr3 = </a:t>
            </a:r>
            <a:r>
              <a:rPr lang="pt-BR" sz="1900" dirty="0" err="1"/>
              <a:t>arr</a:t>
            </a:r>
            <a:r>
              <a:rPr lang="pt-BR" sz="1900" dirty="0"/>
              <a:t>[-1:-4:-1,]</a:t>
            </a:r>
          </a:p>
          <a:p>
            <a:pPr lvl="1"/>
            <a:r>
              <a:rPr lang="pt-BR" sz="1900" dirty="0" err="1"/>
              <a:t>print</a:t>
            </a:r>
            <a:r>
              <a:rPr lang="pt-BR" sz="1900" dirty="0"/>
              <a:t>(arr3)</a:t>
            </a:r>
          </a:p>
          <a:p>
            <a:pPr lvl="1"/>
            <a:r>
              <a:rPr lang="pt-BR" sz="1900" dirty="0"/>
              <a:t>## [[6 7 8]##  [3 4 5]##  [0 1 2]]</a:t>
            </a:r>
          </a:p>
          <a:p>
            <a:pPr lvl="1"/>
            <a:r>
              <a:rPr lang="pt-BR" sz="1900" dirty="0" err="1"/>
              <a:t>print</a:t>
            </a:r>
            <a:r>
              <a:rPr lang="pt-BR" sz="1900" dirty="0"/>
              <a:t>("")</a:t>
            </a:r>
          </a:p>
          <a:p>
            <a:pPr lvl="1"/>
            <a:endParaRPr dirty="0"/>
          </a:p>
        </p:txBody>
      </p:sp>
    </p:spTree>
    <p:extLst>
      <p:ext uri="{BB962C8B-B14F-4D97-AF65-F5344CB8AC3E}">
        <p14:creationId xmlns:p14="http://schemas.microsoft.com/office/powerpoint/2010/main" val="2064862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inversão de colunas</a:t>
            </a:r>
          </a:p>
        </p:txBody>
      </p:sp>
      <p:sp>
        <p:nvSpPr>
          <p:cNvPr id="3" name="Content Placeholder 2"/>
          <p:cNvSpPr>
            <a:spLocks noGrp="1"/>
          </p:cNvSpPr>
          <p:nvPr>
            <p:ph idx="1"/>
          </p:nvPr>
        </p:nvSpPr>
        <p:spPr/>
        <p:txBody>
          <a:bodyPr>
            <a:normAutofit fontScale="77500" lnSpcReduction="20000"/>
          </a:bodyPr>
          <a:lstStyle/>
          <a:p>
            <a:r>
              <a:rPr dirty="0"/>
              <a:t>Como inverter a </a:t>
            </a:r>
            <a:r>
              <a:rPr dirty="0" err="1"/>
              <a:t>ordem</a:t>
            </a:r>
            <a:r>
              <a:rPr dirty="0"/>
              <a:t> das </a:t>
            </a:r>
            <a:r>
              <a:rPr dirty="0" err="1"/>
              <a:t>colunas</a:t>
            </a:r>
            <a:r>
              <a:rPr dirty="0"/>
              <a:t> em um array 2D</a:t>
            </a:r>
            <a:r>
              <a:rPr dirty="0" smtClean="0"/>
              <a:t>?</a:t>
            </a:r>
            <a:endParaRPr lang="pt-BR" dirty="0" smtClean="0"/>
          </a:p>
          <a:p>
            <a:pPr lvl="1"/>
            <a:r>
              <a:rPr lang="pt-BR" dirty="0" err="1"/>
              <a:t>arr</a:t>
            </a:r>
            <a:r>
              <a:rPr lang="pt-BR" dirty="0"/>
              <a:t> = </a:t>
            </a:r>
            <a:r>
              <a:rPr lang="pt-BR" dirty="0" err="1"/>
              <a:t>np.arange</a:t>
            </a:r>
            <a:r>
              <a:rPr lang="pt-BR" dirty="0"/>
              <a:t>(9).</a:t>
            </a:r>
            <a:r>
              <a:rPr lang="pt-BR" dirty="0" err="1" smtClean="0"/>
              <a:t>reshape</a:t>
            </a:r>
            <a:r>
              <a:rPr lang="pt-BR" dirty="0" smtClean="0"/>
              <a:t>(3,3)</a:t>
            </a:r>
          </a:p>
          <a:p>
            <a:pPr lvl="1"/>
            <a:r>
              <a:rPr lang="pt-BR" dirty="0" err="1" smtClean="0"/>
              <a:t>print</a:t>
            </a:r>
            <a:r>
              <a:rPr lang="pt-BR" dirty="0"/>
              <a:t>("Forma original")</a:t>
            </a:r>
          </a:p>
          <a:p>
            <a:pPr lvl="1"/>
            <a:r>
              <a:rPr lang="pt-BR" dirty="0"/>
              <a:t>## Forma original</a:t>
            </a:r>
          </a:p>
          <a:p>
            <a:pPr lvl="1"/>
            <a:r>
              <a:rPr lang="pt-BR" dirty="0" err="1"/>
              <a:t>print</a:t>
            </a:r>
            <a:r>
              <a:rPr lang="pt-BR" dirty="0"/>
              <a:t>(</a:t>
            </a:r>
            <a:r>
              <a:rPr lang="pt-BR" dirty="0" err="1"/>
              <a:t>arr</a:t>
            </a:r>
            <a:r>
              <a:rPr lang="pt-BR" dirty="0"/>
              <a:t>)</a:t>
            </a:r>
          </a:p>
          <a:p>
            <a:pPr lvl="1"/>
            <a:r>
              <a:rPr lang="pt-BR" dirty="0"/>
              <a:t>## [[0 1 2]##  [3 4 5]##  [6 7 8]]</a:t>
            </a:r>
          </a:p>
          <a:p>
            <a:pPr lvl="1"/>
            <a:r>
              <a:rPr lang="pt-BR" dirty="0" err="1"/>
              <a:t>print</a:t>
            </a:r>
            <a:r>
              <a:rPr lang="pt-BR" dirty="0"/>
              <a:t>("")</a:t>
            </a:r>
          </a:p>
          <a:p>
            <a:pPr lvl="1"/>
            <a:r>
              <a:rPr lang="pt-BR" dirty="0" err="1"/>
              <a:t>print</a:t>
            </a:r>
            <a:r>
              <a:rPr lang="pt-BR" dirty="0"/>
              <a:t>("Forma </a:t>
            </a:r>
            <a:r>
              <a:rPr lang="pt-BR" dirty="0" err="1"/>
              <a:t>canonica</a:t>
            </a:r>
            <a:r>
              <a:rPr lang="pt-BR" dirty="0"/>
              <a:t>")</a:t>
            </a:r>
          </a:p>
          <a:p>
            <a:pPr lvl="1"/>
            <a:r>
              <a:rPr lang="pt-BR" dirty="0"/>
              <a:t>## Forma </a:t>
            </a:r>
            <a:r>
              <a:rPr lang="pt-BR" dirty="0" err="1"/>
              <a:t>canonica</a:t>
            </a:r>
            <a:endParaRPr lang="pt-BR" dirty="0"/>
          </a:p>
          <a:p>
            <a:pPr lvl="1"/>
            <a:r>
              <a:rPr lang="pt-BR" dirty="0"/>
              <a:t>arr2 = </a:t>
            </a:r>
            <a:r>
              <a:rPr lang="pt-BR" dirty="0" err="1"/>
              <a:t>arr</a:t>
            </a:r>
            <a:r>
              <a:rPr lang="pt-BR" dirty="0"/>
              <a:t>[:,-1:-4:-</a:t>
            </a:r>
            <a:r>
              <a:rPr lang="pt-BR" dirty="0" smtClean="0"/>
              <a:t>1]</a:t>
            </a:r>
          </a:p>
          <a:p>
            <a:pPr lvl="1"/>
            <a:r>
              <a:rPr lang="pt-BR" dirty="0" err="1" smtClean="0"/>
              <a:t>print</a:t>
            </a:r>
            <a:r>
              <a:rPr lang="pt-BR" dirty="0" smtClean="0"/>
              <a:t>(arr2</a:t>
            </a:r>
            <a:r>
              <a:rPr lang="pt-BR" dirty="0"/>
              <a:t>)</a:t>
            </a:r>
          </a:p>
          <a:p>
            <a:pPr lvl="1"/>
            <a:r>
              <a:rPr lang="pt-BR" dirty="0"/>
              <a:t>## [[2 1 0]##  [5 4 3]##  [8 7 6]]</a:t>
            </a:r>
          </a:p>
          <a:p>
            <a:pPr lvl="1"/>
            <a:r>
              <a:rPr lang="pt-BR" dirty="0" err="1"/>
              <a:t>print</a:t>
            </a:r>
            <a:r>
              <a:rPr lang="pt-BR" dirty="0"/>
              <a:t>("")</a:t>
            </a:r>
          </a:p>
          <a:p>
            <a:pPr lvl="1"/>
            <a:r>
              <a:rPr lang="pt-BR" dirty="0" err="1"/>
              <a:t>print</a:t>
            </a:r>
            <a:r>
              <a:rPr lang="pt-BR" dirty="0"/>
              <a:t>("Forma compacta")</a:t>
            </a:r>
          </a:p>
          <a:p>
            <a:pPr lvl="1"/>
            <a:r>
              <a:rPr lang="pt-BR" dirty="0"/>
              <a:t>## Forma compacta</a:t>
            </a:r>
          </a:p>
          <a:p>
            <a:pPr lvl="1"/>
            <a:r>
              <a:rPr lang="pt-BR" dirty="0"/>
              <a:t>arr3 = </a:t>
            </a:r>
            <a:r>
              <a:rPr lang="pt-BR" dirty="0" err="1"/>
              <a:t>arr</a:t>
            </a:r>
            <a:r>
              <a:rPr lang="pt-BR" dirty="0"/>
              <a:t>[:,::-</a:t>
            </a:r>
            <a:r>
              <a:rPr lang="pt-BR" dirty="0" smtClean="0"/>
              <a:t>1]</a:t>
            </a:r>
          </a:p>
          <a:p>
            <a:pPr lvl="1"/>
            <a:r>
              <a:rPr lang="pt-BR" dirty="0" err="1" smtClean="0"/>
              <a:t>print</a:t>
            </a:r>
            <a:r>
              <a:rPr lang="pt-BR" dirty="0" smtClean="0"/>
              <a:t>(arr3</a:t>
            </a:r>
            <a:r>
              <a:rPr lang="pt-BR" dirty="0"/>
              <a:t>)</a:t>
            </a:r>
          </a:p>
          <a:p>
            <a:pPr lvl="1"/>
            <a:r>
              <a:rPr lang="pt-BR" dirty="0"/>
              <a:t>## [[2 1 0]##  [5 4 3]##  [8 7 6]]</a:t>
            </a:r>
          </a:p>
          <a:p>
            <a:pPr lvl="1"/>
            <a:endParaRPr dirty="0"/>
          </a:p>
        </p:txBody>
      </p:sp>
    </p:spTree>
    <p:extLst>
      <p:ext uri="{BB962C8B-B14F-4D97-AF65-F5344CB8AC3E}">
        <p14:creationId xmlns:p14="http://schemas.microsoft.com/office/powerpoint/2010/main" val="317153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28800" y="990602"/>
            <a:ext cx="4191000" cy="3809999"/>
          </a:xfrm>
        </p:spPr>
        <p:txBody>
          <a:bodyPr>
            <a:normAutofit fontScale="92500"/>
          </a:bodyPr>
          <a:lstStyle/>
          <a:p>
            <a:r>
              <a:rPr sz="1900" dirty="0"/>
              <a:t>Como </a:t>
            </a:r>
            <a:r>
              <a:rPr sz="1900" dirty="0" err="1"/>
              <a:t>criar</a:t>
            </a:r>
            <a:r>
              <a:rPr sz="1900" dirty="0"/>
              <a:t> um array 2D (5x3) </a:t>
            </a:r>
            <a:r>
              <a:rPr sz="1900" dirty="0" err="1"/>
              <a:t>contendo</a:t>
            </a:r>
            <a:r>
              <a:rPr sz="1900" dirty="0"/>
              <a:t> </a:t>
            </a:r>
            <a:r>
              <a:rPr sz="1900" dirty="0" err="1"/>
              <a:t>números</a:t>
            </a:r>
            <a:r>
              <a:rPr sz="1900" dirty="0"/>
              <a:t> de </a:t>
            </a:r>
            <a:r>
              <a:rPr sz="1900" dirty="0" err="1"/>
              <a:t>ponto</a:t>
            </a:r>
            <a:r>
              <a:rPr sz="1900" dirty="0"/>
              <a:t> </a:t>
            </a:r>
            <a:r>
              <a:rPr sz="1900" dirty="0" err="1"/>
              <a:t>flutuante</a:t>
            </a:r>
            <a:r>
              <a:rPr sz="1900" dirty="0"/>
              <a:t> </a:t>
            </a:r>
            <a:r>
              <a:rPr sz="1900" dirty="0" err="1"/>
              <a:t>aleatórios</a:t>
            </a:r>
            <a:r>
              <a:rPr sz="1900" dirty="0"/>
              <a:t> entre 5 e 10?</a:t>
            </a:r>
            <a:endParaRPr lang="pt-BR" sz="1900" dirty="0"/>
          </a:p>
          <a:p>
            <a:pPr lvl="1"/>
            <a:r>
              <a:rPr lang="pt-BR" sz="1200" dirty="0" err="1"/>
              <a:t>aleat</a:t>
            </a:r>
            <a:r>
              <a:rPr lang="pt-BR" sz="1200" dirty="0"/>
              <a:t> = </a:t>
            </a:r>
            <a:r>
              <a:rPr lang="pt-BR" sz="1200" dirty="0" err="1"/>
              <a:t>np.random.random</a:t>
            </a:r>
            <a:r>
              <a:rPr lang="pt-BR" sz="1200" dirty="0"/>
              <a:t>((5,3))</a:t>
            </a:r>
          </a:p>
          <a:p>
            <a:pPr lvl="1"/>
            <a:r>
              <a:rPr lang="pt-BR" sz="1200" dirty="0" err="1"/>
              <a:t>print</a:t>
            </a:r>
            <a:r>
              <a:rPr lang="pt-BR" sz="1200" dirty="0"/>
              <a:t>("Valores originais")</a:t>
            </a:r>
          </a:p>
          <a:p>
            <a:pPr lvl="1"/>
            <a:r>
              <a:rPr lang="pt-BR" sz="1200" dirty="0"/>
              <a:t>## Valores originais</a:t>
            </a:r>
          </a:p>
          <a:p>
            <a:pPr lvl="1"/>
            <a:r>
              <a:rPr lang="pt-BR" sz="1200" dirty="0" err="1"/>
              <a:t>print</a:t>
            </a:r>
            <a:r>
              <a:rPr lang="pt-BR" sz="1200" dirty="0"/>
              <a:t>(</a:t>
            </a:r>
            <a:r>
              <a:rPr lang="pt-BR" sz="1200" dirty="0" err="1"/>
              <a:t>aleat</a:t>
            </a:r>
            <a:r>
              <a:rPr lang="pt-BR" sz="1200" dirty="0"/>
              <a:t>)</a:t>
            </a:r>
          </a:p>
          <a:p>
            <a:pPr lvl="1"/>
            <a:r>
              <a:rPr lang="pt-BR" sz="1200" dirty="0"/>
              <a:t>## [[0.63173086 0.31514483 0.10675632]</a:t>
            </a:r>
          </a:p>
          <a:p>
            <a:pPr lvl="1"/>
            <a:r>
              <a:rPr lang="pt-BR" sz="1200" dirty="0"/>
              <a:t>##  [0.72744867 0.27010275 0.12910611]</a:t>
            </a:r>
          </a:p>
          <a:p>
            <a:pPr lvl="1"/>
            <a:r>
              <a:rPr lang="pt-BR" sz="1200" dirty="0"/>
              <a:t>##  [0.35460283 0.59186953 0.4551559 ]</a:t>
            </a:r>
          </a:p>
          <a:p>
            <a:pPr lvl="1"/>
            <a:r>
              <a:rPr lang="pt-BR" sz="1200" dirty="0"/>
              <a:t>##  [0.98167853 0.62657259 0.95365743]</a:t>
            </a:r>
          </a:p>
          <a:p>
            <a:pPr lvl="1"/>
            <a:r>
              <a:rPr lang="pt-BR" sz="1200" dirty="0"/>
              <a:t>##  [0.39167666 0.42859787 0.64987957]]</a:t>
            </a:r>
          </a:p>
          <a:p>
            <a:pPr lvl="1"/>
            <a:r>
              <a:rPr lang="pt-BR" sz="1200" dirty="0" err="1"/>
              <a:t>print</a:t>
            </a:r>
            <a:r>
              <a:rPr lang="pt-BR" sz="1200" dirty="0"/>
              <a:t>("")</a:t>
            </a:r>
          </a:p>
          <a:p>
            <a:pPr lvl="1"/>
            <a:r>
              <a:rPr lang="pt-BR" sz="1200" dirty="0" err="1"/>
              <a:t>print</a:t>
            </a:r>
            <a:r>
              <a:rPr lang="pt-BR" sz="1200" dirty="0"/>
              <a:t>("</a:t>
            </a:r>
            <a:r>
              <a:rPr lang="pt-BR" sz="1200" dirty="0" err="1"/>
              <a:t>Metodo</a:t>
            </a:r>
            <a:r>
              <a:rPr lang="pt-BR" sz="1200" dirty="0"/>
              <a:t> manual") </a:t>
            </a:r>
          </a:p>
        </p:txBody>
      </p:sp>
      <p:sp>
        <p:nvSpPr>
          <p:cNvPr id="2" name="Title 1"/>
          <p:cNvSpPr>
            <a:spLocks noGrp="1"/>
          </p:cNvSpPr>
          <p:nvPr>
            <p:ph type="title"/>
          </p:nvPr>
        </p:nvSpPr>
        <p:spPr/>
        <p:txBody>
          <a:bodyPr/>
          <a:lstStyle/>
          <a:p>
            <a:r>
              <a:rPr/>
              <a:t>numpy array: Valores aleatórios</a:t>
            </a:r>
          </a:p>
        </p:txBody>
      </p:sp>
      <p:sp>
        <p:nvSpPr>
          <p:cNvPr id="4" name="Espaço Reservado para Conteúdo 3"/>
          <p:cNvSpPr>
            <a:spLocks noGrp="1"/>
          </p:cNvSpPr>
          <p:nvPr>
            <p:ph sz="half" idx="10"/>
          </p:nvPr>
        </p:nvSpPr>
        <p:spPr/>
        <p:txBody>
          <a:bodyPr>
            <a:normAutofit fontScale="77500" lnSpcReduction="20000"/>
          </a:bodyPr>
          <a:lstStyle/>
          <a:p>
            <a:pPr lvl="1"/>
            <a:r>
              <a:rPr lang="pt-BR" dirty="0"/>
              <a:t>## </a:t>
            </a:r>
            <a:r>
              <a:rPr lang="pt-BR" dirty="0" err="1"/>
              <a:t>Metodo</a:t>
            </a:r>
            <a:r>
              <a:rPr lang="pt-BR" dirty="0"/>
              <a:t> manual</a:t>
            </a:r>
          </a:p>
          <a:p>
            <a:pPr lvl="1"/>
            <a:r>
              <a:rPr lang="pt-BR" dirty="0"/>
              <a:t>aleat2 = </a:t>
            </a:r>
            <a:r>
              <a:rPr lang="pt-BR" dirty="0" err="1"/>
              <a:t>aleat</a:t>
            </a:r>
            <a:r>
              <a:rPr lang="pt-BR" dirty="0"/>
              <a:t>*5 + (10-5)</a:t>
            </a:r>
            <a:br>
              <a:rPr lang="pt-BR" dirty="0"/>
            </a:br>
            <a:r>
              <a:rPr lang="pt-BR" dirty="0" err="1"/>
              <a:t>print</a:t>
            </a:r>
            <a:r>
              <a:rPr lang="pt-BR" dirty="0"/>
              <a:t>(aleat2)</a:t>
            </a:r>
          </a:p>
          <a:p>
            <a:pPr lvl="1"/>
            <a:r>
              <a:rPr lang="pt-BR" dirty="0"/>
              <a:t>## [[8.1586543  6.57572413 5.53378161]</a:t>
            </a:r>
          </a:p>
          <a:p>
            <a:pPr lvl="1"/>
            <a:r>
              <a:rPr lang="pt-BR" dirty="0"/>
              <a:t>##  [8.63724337 6.35051374 5.64553053]</a:t>
            </a:r>
          </a:p>
          <a:p>
            <a:pPr lvl="1"/>
            <a:r>
              <a:rPr lang="pt-BR" dirty="0"/>
              <a:t>##  [6.77301416 7.95934763 7.27577952]</a:t>
            </a:r>
          </a:p>
          <a:p>
            <a:pPr lvl="1"/>
            <a:r>
              <a:rPr lang="pt-BR" dirty="0"/>
              <a:t>##  [9.90839265 8.13286294 9.76828714]</a:t>
            </a:r>
          </a:p>
          <a:p>
            <a:pPr lvl="1"/>
            <a:r>
              <a:rPr lang="pt-BR" dirty="0"/>
              <a:t>##  [6.95838328 7.14298936 8.24939785]]</a:t>
            </a:r>
          </a:p>
          <a:p>
            <a:pPr lvl="1"/>
            <a:r>
              <a:rPr lang="pt-BR" dirty="0" err="1"/>
              <a:t>print</a:t>
            </a:r>
            <a:r>
              <a:rPr lang="pt-BR" dirty="0"/>
              <a:t>("")</a:t>
            </a:r>
          </a:p>
          <a:p>
            <a:pPr lvl="1"/>
            <a:r>
              <a:rPr lang="pt-BR" dirty="0" err="1"/>
              <a:t>print</a:t>
            </a:r>
            <a:r>
              <a:rPr lang="pt-BR" dirty="0"/>
              <a:t>("</a:t>
            </a:r>
            <a:r>
              <a:rPr lang="pt-BR" dirty="0" err="1"/>
              <a:t>Metodo</a:t>
            </a:r>
            <a:r>
              <a:rPr lang="pt-BR" dirty="0"/>
              <a:t> </a:t>
            </a:r>
            <a:r>
              <a:rPr lang="pt-BR" dirty="0" err="1"/>
              <a:t>automatico</a:t>
            </a:r>
            <a:r>
              <a:rPr lang="pt-BR" dirty="0"/>
              <a:t>")</a:t>
            </a:r>
          </a:p>
          <a:p>
            <a:pPr lvl="1"/>
            <a:r>
              <a:rPr lang="pt-BR" dirty="0"/>
              <a:t>## </a:t>
            </a:r>
            <a:r>
              <a:rPr lang="pt-BR" dirty="0" err="1"/>
              <a:t>Metodo</a:t>
            </a:r>
            <a:r>
              <a:rPr lang="pt-BR" dirty="0"/>
              <a:t> </a:t>
            </a:r>
            <a:r>
              <a:rPr lang="pt-BR" dirty="0" err="1"/>
              <a:t>automatico</a:t>
            </a:r>
            <a:endParaRPr lang="pt-BR" dirty="0"/>
          </a:p>
          <a:p>
            <a:pPr lvl="1"/>
            <a:r>
              <a:rPr lang="pt-BR" dirty="0"/>
              <a:t>aleat3 = </a:t>
            </a:r>
            <a:r>
              <a:rPr lang="pt-BR" dirty="0" err="1"/>
              <a:t>np.random.uniform</a:t>
            </a:r>
            <a:r>
              <a:rPr lang="pt-BR" dirty="0"/>
              <a:t>(5,10,size=(5,3))</a:t>
            </a:r>
            <a:br>
              <a:rPr lang="pt-BR" dirty="0"/>
            </a:br>
            <a:r>
              <a:rPr lang="pt-BR" dirty="0" err="1"/>
              <a:t>print</a:t>
            </a:r>
            <a:r>
              <a:rPr lang="pt-BR" dirty="0"/>
              <a:t>(aleat3)</a:t>
            </a:r>
          </a:p>
          <a:p>
            <a:pPr lvl="1"/>
            <a:r>
              <a:rPr lang="pt-BR" dirty="0"/>
              <a:t>## [[7.26610334 9.27919309 9.97332584]</a:t>
            </a:r>
          </a:p>
          <a:p>
            <a:pPr lvl="1"/>
            <a:r>
              <a:rPr lang="pt-BR" dirty="0"/>
              <a:t>##  [6.24587588 6.2321333  8.95833434]</a:t>
            </a:r>
          </a:p>
          <a:p>
            <a:pPr lvl="1"/>
            <a:r>
              <a:rPr lang="pt-BR" dirty="0"/>
              <a:t>##  [8.8696411  9.32020749 7.14506412]</a:t>
            </a:r>
          </a:p>
          <a:p>
            <a:pPr lvl="1"/>
            <a:r>
              <a:rPr lang="pt-BR" dirty="0"/>
              <a:t>##  [8.66260098 5.03061125 8.71310407]</a:t>
            </a:r>
          </a:p>
          <a:p>
            <a:pPr lvl="1"/>
            <a:r>
              <a:rPr lang="pt-BR" dirty="0"/>
              <a:t>##  [5.35420869 9.26376044 9.34688332]]</a:t>
            </a:r>
          </a:p>
          <a:p>
            <a:pPr lvl="1"/>
            <a:endParaRPr lang="pt-BR" dirty="0"/>
          </a:p>
          <a:p>
            <a:pPr lvl="1"/>
            <a:endParaRPr lang="pt-BR" dirty="0"/>
          </a:p>
        </p:txBody>
      </p:sp>
    </p:spTree>
    <p:extLst>
      <p:ext uri="{BB962C8B-B14F-4D97-AF65-F5344CB8AC3E}">
        <p14:creationId xmlns:p14="http://schemas.microsoft.com/office/powerpoint/2010/main" val="1543782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Alterando a precisão numérica</a:t>
            </a:r>
          </a:p>
        </p:txBody>
      </p:sp>
      <p:sp>
        <p:nvSpPr>
          <p:cNvPr id="3" name="Content Placeholder 2"/>
          <p:cNvSpPr>
            <a:spLocks noGrp="1"/>
          </p:cNvSpPr>
          <p:nvPr>
            <p:ph idx="1"/>
          </p:nvPr>
        </p:nvSpPr>
        <p:spPr/>
        <p:txBody>
          <a:bodyPr/>
          <a:lstStyle/>
          <a:p>
            <a:r>
              <a:rPr dirty="0"/>
              <a:t>Para </a:t>
            </a:r>
            <a:r>
              <a:rPr dirty="0" err="1"/>
              <a:t>passar</a:t>
            </a:r>
            <a:r>
              <a:rPr dirty="0"/>
              <a:t> para 3 </a:t>
            </a:r>
            <a:r>
              <a:rPr dirty="0" err="1"/>
              <a:t>digitos</a:t>
            </a:r>
            <a:r>
              <a:rPr dirty="0"/>
              <a:t> a </a:t>
            </a:r>
            <a:r>
              <a:rPr dirty="0" err="1"/>
              <a:t>impressão</a:t>
            </a:r>
            <a:r>
              <a:rPr dirty="0"/>
              <a:t> de </a:t>
            </a:r>
            <a:r>
              <a:rPr dirty="0" err="1"/>
              <a:t>números</a:t>
            </a:r>
            <a:r>
              <a:rPr dirty="0"/>
              <a:t> de </a:t>
            </a:r>
            <a:r>
              <a:rPr dirty="0" err="1"/>
              <a:t>ponto</a:t>
            </a:r>
            <a:r>
              <a:rPr dirty="0"/>
              <a:t> </a:t>
            </a:r>
            <a:r>
              <a:rPr dirty="0" err="1" smtClean="0"/>
              <a:t>flutuante</a:t>
            </a:r>
            <a:endParaRPr lang="pt-BR" dirty="0" smtClean="0"/>
          </a:p>
          <a:p>
            <a:pPr lvl="1"/>
            <a:r>
              <a:rPr lang="pt-BR" dirty="0" err="1"/>
              <a:t>rand_arr</a:t>
            </a:r>
            <a:r>
              <a:rPr lang="pt-BR" dirty="0"/>
              <a:t> = </a:t>
            </a:r>
            <a:r>
              <a:rPr lang="pt-BR" dirty="0" err="1"/>
              <a:t>np.random.random</a:t>
            </a:r>
            <a:r>
              <a:rPr lang="pt-BR" dirty="0"/>
              <a:t>([5,3])</a:t>
            </a:r>
            <a:br>
              <a:rPr lang="pt-BR" dirty="0"/>
            </a:br>
            <a:r>
              <a:rPr lang="pt-BR" dirty="0" err="1"/>
              <a:t>np.set_printoptions</a:t>
            </a:r>
            <a:r>
              <a:rPr lang="pt-BR" dirty="0"/>
              <a:t>(</a:t>
            </a:r>
            <a:r>
              <a:rPr lang="pt-BR" dirty="0" err="1"/>
              <a:t>precision</a:t>
            </a:r>
            <a:r>
              <a:rPr lang="pt-BR" dirty="0"/>
              <a:t>=3)</a:t>
            </a:r>
            <a:br>
              <a:rPr lang="pt-BR" dirty="0"/>
            </a:br>
            <a:r>
              <a:rPr lang="pt-BR" dirty="0" err="1"/>
              <a:t>print</a:t>
            </a:r>
            <a:r>
              <a:rPr lang="pt-BR" dirty="0"/>
              <a:t>(</a:t>
            </a:r>
            <a:r>
              <a:rPr lang="pt-BR" dirty="0" err="1"/>
              <a:t>rand_arr</a:t>
            </a:r>
            <a:r>
              <a:rPr lang="pt-BR" dirty="0"/>
              <a:t>)</a:t>
            </a:r>
          </a:p>
          <a:p>
            <a:pPr lvl="1"/>
            <a:r>
              <a:rPr lang="pt-BR" dirty="0"/>
              <a:t>## [[0.306 0.061 0.303</a:t>
            </a:r>
            <a:r>
              <a:rPr lang="pt-BR" dirty="0" smtClean="0"/>
              <a:t>]</a:t>
            </a:r>
          </a:p>
          <a:p>
            <a:pPr lvl="1"/>
            <a:r>
              <a:rPr lang="pt-BR" dirty="0" smtClean="0"/>
              <a:t>##  </a:t>
            </a:r>
            <a:r>
              <a:rPr lang="pt-BR" dirty="0"/>
              <a:t>[0.704 0.967 0.983</a:t>
            </a:r>
            <a:r>
              <a:rPr lang="pt-BR" dirty="0" smtClean="0"/>
              <a:t>]</a:t>
            </a:r>
          </a:p>
          <a:p>
            <a:pPr lvl="1"/>
            <a:r>
              <a:rPr lang="pt-BR" dirty="0" smtClean="0"/>
              <a:t>##  </a:t>
            </a:r>
            <a:r>
              <a:rPr lang="pt-BR" dirty="0"/>
              <a:t>[0.383 0.084 0.151</a:t>
            </a:r>
            <a:r>
              <a:rPr lang="pt-BR" dirty="0" smtClean="0"/>
              <a:t>]</a:t>
            </a:r>
          </a:p>
          <a:p>
            <a:pPr lvl="1"/>
            <a:r>
              <a:rPr lang="pt-BR" dirty="0" smtClean="0"/>
              <a:t>##  </a:t>
            </a:r>
            <a:r>
              <a:rPr lang="pt-BR" dirty="0"/>
              <a:t>[0.927 0.542 0.166</a:t>
            </a:r>
            <a:r>
              <a:rPr lang="pt-BR" dirty="0" smtClean="0"/>
              <a:t>]</a:t>
            </a:r>
          </a:p>
          <a:p>
            <a:pPr lvl="1"/>
            <a:r>
              <a:rPr lang="pt-BR" dirty="0" smtClean="0"/>
              <a:t>##  </a:t>
            </a:r>
            <a:r>
              <a:rPr lang="pt-BR" dirty="0"/>
              <a:t>[0.909 0.289 0.229]]</a:t>
            </a:r>
          </a:p>
          <a:p>
            <a:pPr lvl="1"/>
            <a:endParaRPr dirty="0"/>
          </a:p>
        </p:txBody>
      </p:sp>
    </p:spTree>
    <p:extLst>
      <p:ext uri="{BB962C8B-B14F-4D97-AF65-F5344CB8AC3E}">
        <p14:creationId xmlns:p14="http://schemas.microsoft.com/office/powerpoint/2010/main" val="3195108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sem notação científica</a:t>
            </a:r>
          </a:p>
        </p:txBody>
      </p:sp>
      <p:sp>
        <p:nvSpPr>
          <p:cNvPr id="3" name="Content Placeholder 2"/>
          <p:cNvSpPr>
            <a:spLocks noGrp="1"/>
          </p:cNvSpPr>
          <p:nvPr>
            <p:ph idx="1"/>
          </p:nvPr>
        </p:nvSpPr>
        <p:spPr/>
        <p:txBody>
          <a:bodyPr>
            <a:normAutofit/>
          </a:bodyPr>
          <a:lstStyle/>
          <a:p>
            <a:r>
              <a:rPr dirty="0"/>
              <a:t>Como </a:t>
            </a:r>
            <a:r>
              <a:rPr dirty="0" err="1"/>
              <a:t>suprimir</a:t>
            </a:r>
            <a:r>
              <a:rPr dirty="0"/>
              <a:t> a </a:t>
            </a:r>
            <a:r>
              <a:rPr dirty="0" err="1"/>
              <a:t>impressão</a:t>
            </a:r>
            <a:r>
              <a:rPr dirty="0"/>
              <a:t> da </a:t>
            </a:r>
            <a:r>
              <a:rPr dirty="0" err="1"/>
              <a:t>notação</a:t>
            </a:r>
            <a:r>
              <a:rPr dirty="0"/>
              <a:t> </a:t>
            </a:r>
            <a:r>
              <a:rPr dirty="0" err="1"/>
              <a:t>científica</a:t>
            </a:r>
            <a:r>
              <a:rPr dirty="0"/>
              <a:t> em um array </a:t>
            </a:r>
            <a:r>
              <a:rPr dirty="0" err="1"/>
              <a:t>numpy</a:t>
            </a:r>
            <a:r>
              <a:rPr dirty="0" smtClean="0"/>
              <a:t>?</a:t>
            </a:r>
            <a:endParaRPr lang="pt-BR" dirty="0" smtClean="0"/>
          </a:p>
          <a:p>
            <a:pPr lvl="1"/>
            <a:r>
              <a:rPr lang="pt-BR" dirty="0" err="1"/>
              <a:t>rand_arr</a:t>
            </a:r>
            <a:r>
              <a:rPr lang="pt-BR" dirty="0"/>
              <a:t> = </a:t>
            </a:r>
            <a:r>
              <a:rPr lang="pt-BR" dirty="0" err="1"/>
              <a:t>np.random.random</a:t>
            </a:r>
            <a:r>
              <a:rPr lang="pt-BR" dirty="0"/>
              <a:t>([3,3])/</a:t>
            </a:r>
            <a:r>
              <a:rPr lang="pt-BR" dirty="0" smtClean="0"/>
              <a:t>1e3</a:t>
            </a:r>
          </a:p>
          <a:p>
            <a:pPr lvl="1"/>
            <a:r>
              <a:rPr lang="pt-BR" dirty="0" err="1" smtClean="0"/>
              <a:t>print</a:t>
            </a:r>
            <a:r>
              <a:rPr lang="pt-BR" dirty="0" smtClean="0"/>
              <a:t>(</a:t>
            </a:r>
            <a:r>
              <a:rPr lang="pt-BR" dirty="0" err="1" smtClean="0"/>
              <a:t>rand_arr</a:t>
            </a:r>
            <a:r>
              <a:rPr lang="pt-BR" dirty="0"/>
              <a:t>)</a:t>
            </a:r>
          </a:p>
          <a:p>
            <a:pPr lvl="1"/>
            <a:r>
              <a:rPr lang="pt-BR" dirty="0"/>
              <a:t>## [[6.540e-05 6.257e-04 5.514e-04</a:t>
            </a:r>
            <a:r>
              <a:rPr lang="pt-BR" dirty="0" smtClean="0"/>
              <a:t>]</a:t>
            </a:r>
          </a:p>
          <a:p>
            <a:pPr lvl="1"/>
            <a:r>
              <a:rPr lang="pt-BR" dirty="0" smtClean="0"/>
              <a:t>##  </a:t>
            </a:r>
            <a:r>
              <a:rPr lang="pt-BR" dirty="0"/>
              <a:t>[1.256e-04 9.137e-04 1.328e-04</a:t>
            </a:r>
            <a:r>
              <a:rPr lang="pt-BR" dirty="0" smtClean="0"/>
              <a:t>]</a:t>
            </a:r>
          </a:p>
          <a:p>
            <a:pPr lvl="1"/>
            <a:r>
              <a:rPr lang="pt-BR" dirty="0" smtClean="0"/>
              <a:t>##  </a:t>
            </a:r>
            <a:r>
              <a:rPr lang="pt-BR" dirty="0"/>
              <a:t>[5.021e-04 8.260e-04 8.864e-04]]</a:t>
            </a:r>
          </a:p>
          <a:p>
            <a:pPr lvl="1"/>
            <a:r>
              <a:rPr lang="pt-BR" dirty="0" err="1" smtClean="0"/>
              <a:t>np.set_printoptions</a:t>
            </a:r>
            <a:r>
              <a:rPr lang="pt-BR" dirty="0" smtClean="0"/>
              <a:t>(</a:t>
            </a:r>
            <a:r>
              <a:rPr lang="pt-BR" dirty="0" err="1" smtClean="0"/>
              <a:t>precision</a:t>
            </a:r>
            <a:r>
              <a:rPr lang="pt-BR" dirty="0" smtClean="0"/>
              <a:t>=6)</a:t>
            </a:r>
          </a:p>
          <a:p>
            <a:pPr lvl="1"/>
            <a:r>
              <a:rPr lang="pt-BR" dirty="0" err="1" smtClean="0"/>
              <a:t>np.set_printoptions</a:t>
            </a:r>
            <a:r>
              <a:rPr lang="pt-BR" dirty="0" smtClean="0"/>
              <a:t>(</a:t>
            </a:r>
            <a:r>
              <a:rPr lang="pt-BR" dirty="0" err="1" smtClean="0"/>
              <a:t>suppress</a:t>
            </a:r>
            <a:r>
              <a:rPr lang="pt-BR" dirty="0" smtClean="0"/>
              <a:t>=</a:t>
            </a:r>
            <a:r>
              <a:rPr lang="pt-BR" dirty="0" err="1" smtClean="0"/>
              <a:t>True</a:t>
            </a:r>
            <a:r>
              <a:rPr lang="pt-BR" dirty="0" smtClean="0"/>
              <a:t>)</a:t>
            </a:r>
          </a:p>
          <a:p>
            <a:pPr lvl="1"/>
            <a:r>
              <a:rPr lang="pt-BR" dirty="0" err="1" smtClean="0"/>
              <a:t>print</a:t>
            </a:r>
            <a:r>
              <a:rPr lang="pt-BR" dirty="0" smtClean="0"/>
              <a:t>(</a:t>
            </a:r>
            <a:r>
              <a:rPr lang="pt-BR" dirty="0" err="1" smtClean="0"/>
              <a:t>rand_arr</a:t>
            </a:r>
            <a:r>
              <a:rPr lang="pt-BR" dirty="0"/>
              <a:t>)</a:t>
            </a:r>
          </a:p>
          <a:p>
            <a:pPr lvl="1"/>
            <a:r>
              <a:rPr lang="pt-BR" dirty="0"/>
              <a:t>## [[0.000065 0.000626 0.000551</a:t>
            </a:r>
            <a:r>
              <a:rPr lang="pt-BR" dirty="0" smtClean="0"/>
              <a:t>]</a:t>
            </a:r>
          </a:p>
          <a:p>
            <a:pPr lvl="1"/>
            <a:r>
              <a:rPr lang="pt-BR" dirty="0" smtClean="0"/>
              <a:t>##  </a:t>
            </a:r>
            <a:r>
              <a:rPr lang="pt-BR" dirty="0"/>
              <a:t>[0.000126 0.000914 0.000133</a:t>
            </a:r>
            <a:r>
              <a:rPr lang="pt-BR" dirty="0" smtClean="0"/>
              <a:t>]</a:t>
            </a:r>
          </a:p>
          <a:p>
            <a:pPr lvl="1"/>
            <a:r>
              <a:rPr lang="pt-BR" dirty="0" smtClean="0"/>
              <a:t>##  </a:t>
            </a:r>
            <a:r>
              <a:rPr lang="pt-BR" dirty="0"/>
              <a:t>[0.000502 0.000826 0.000886]]</a:t>
            </a:r>
          </a:p>
          <a:p>
            <a:pPr lvl="1"/>
            <a:endParaRPr dirty="0"/>
          </a:p>
        </p:txBody>
      </p:sp>
    </p:spTree>
    <p:extLst>
      <p:ext uri="{BB962C8B-B14F-4D97-AF65-F5344CB8AC3E}">
        <p14:creationId xmlns:p14="http://schemas.microsoft.com/office/powerpoint/2010/main" val="2100840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a:t>
            </a:r>
            <a:r>
              <a:rPr lang="pt-BR" dirty="0"/>
              <a:t>permitir a apresentação de gráficos direto no </a:t>
            </a:r>
            <a:r>
              <a:rPr lang="pt-BR" dirty="0" err="1"/>
              <a:t>Jupyter</a:t>
            </a:r>
            <a:r>
              <a:rPr lang="pt-BR" dirty="0"/>
              <a:t> </a:t>
            </a:r>
            <a:r>
              <a:rPr lang="pt-BR" dirty="0" smtClean="0"/>
              <a:t>Notebook</a:t>
            </a:r>
            <a:endParaRPr lang="pt-BR" dirty="0"/>
          </a:p>
        </p:txBody>
      </p:sp>
      <p:sp>
        <p:nvSpPr>
          <p:cNvPr id="3" name="Espaço Reservado para Conteúdo 2"/>
          <p:cNvSpPr>
            <a:spLocks noGrp="1"/>
          </p:cNvSpPr>
          <p:nvPr>
            <p:ph idx="1"/>
          </p:nvPr>
        </p:nvSpPr>
        <p:spPr/>
        <p:txBody>
          <a:bodyPr/>
          <a:lstStyle/>
          <a:p>
            <a:r>
              <a:rPr lang="pt-BR" dirty="0" smtClean="0"/>
              <a:t>Inserir os seguintes comandos antes do carregamento das bibliotecas </a:t>
            </a:r>
            <a:r>
              <a:rPr lang="pt-BR" dirty="0" err="1" smtClean="0"/>
              <a:t>Matplotlib</a:t>
            </a:r>
            <a:r>
              <a:rPr lang="pt-BR" dirty="0"/>
              <a:t> e</a:t>
            </a:r>
            <a:r>
              <a:rPr lang="pt-BR" dirty="0" smtClean="0"/>
              <a:t> Pandas:</a:t>
            </a:r>
          </a:p>
          <a:p>
            <a:pPr lvl="1"/>
            <a:r>
              <a:rPr lang="pt-BR" dirty="0" smtClean="0"/>
              <a:t>%</a:t>
            </a:r>
            <a:r>
              <a:rPr lang="pt-BR" dirty="0" err="1"/>
              <a:t>matplotlib</a:t>
            </a:r>
            <a:r>
              <a:rPr lang="pt-BR" dirty="0"/>
              <a:t> </a:t>
            </a:r>
            <a:r>
              <a:rPr lang="pt-BR" dirty="0" err="1"/>
              <a:t>inline</a:t>
            </a:r>
            <a:endParaRPr lang="pt-BR" dirty="0"/>
          </a:p>
          <a:p>
            <a:pPr lvl="1"/>
            <a:r>
              <a:rPr lang="pt-BR" dirty="0" err="1"/>
              <a:t>import</a:t>
            </a:r>
            <a:r>
              <a:rPr lang="pt-BR" dirty="0"/>
              <a:t> </a:t>
            </a:r>
            <a:r>
              <a:rPr lang="pt-BR" dirty="0" err="1"/>
              <a:t>matplotlib.pyplot</a:t>
            </a:r>
            <a:r>
              <a:rPr lang="pt-BR" dirty="0"/>
              <a:t> as </a:t>
            </a:r>
            <a:r>
              <a:rPr lang="pt-BR" dirty="0" err="1" smtClean="0"/>
              <a:t>plt</a:t>
            </a:r>
            <a:endParaRPr lang="pt-BR" dirty="0" smtClean="0"/>
          </a:p>
          <a:p>
            <a:pPr lvl="1"/>
            <a:r>
              <a:rPr lang="pt-BR" dirty="0" err="1" smtClean="0"/>
              <a:t>plt.style.use</a:t>
            </a:r>
            <a:r>
              <a:rPr lang="pt-BR" dirty="0"/>
              <a:t>('</a:t>
            </a:r>
            <a:r>
              <a:rPr lang="pt-BR" dirty="0" err="1"/>
              <a:t>seaborn-dark-palette</a:t>
            </a:r>
            <a:r>
              <a:rPr lang="pt-BR" dirty="0" smtClean="0"/>
              <a:t>')</a:t>
            </a:r>
          </a:p>
          <a:p>
            <a:pPr lvl="1"/>
            <a:r>
              <a:rPr lang="pt-BR" dirty="0" err="1" smtClean="0"/>
              <a:t>plt.rcParams</a:t>
            </a:r>
            <a:r>
              <a:rPr lang="pt-BR" dirty="0"/>
              <a:t>['</a:t>
            </a:r>
            <a:r>
              <a:rPr lang="pt-BR" dirty="0" err="1"/>
              <a:t>figure.figsize</a:t>
            </a:r>
            <a:r>
              <a:rPr lang="pt-BR" dirty="0"/>
              <a:t>'] = (15, 5)</a:t>
            </a:r>
          </a:p>
        </p:txBody>
      </p:sp>
    </p:spTree>
    <p:extLst>
      <p:ext uri="{BB962C8B-B14F-4D97-AF65-F5344CB8AC3E}">
        <p14:creationId xmlns:p14="http://schemas.microsoft.com/office/powerpoint/2010/main" val="2658985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Limitando a impressão</a:t>
            </a:r>
          </a:p>
        </p:txBody>
      </p:sp>
      <p:sp>
        <p:nvSpPr>
          <p:cNvPr id="3" name="Content Placeholder 2"/>
          <p:cNvSpPr>
            <a:spLocks noGrp="1"/>
          </p:cNvSpPr>
          <p:nvPr>
            <p:ph idx="1"/>
          </p:nvPr>
        </p:nvSpPr>
        <p:spPr/>
        <p:txBody>
          <a:bodyPr>
            <a:normAutofit/>
          </a:bodyPr>
          <a:lstStyle/>
          <a:p>
            <a:r>
              <a:rPr dirty="0" err="1"/>
              <a:t>Limitar</a:t>
            </a:r>
            <a:r>
              <a:rPr dirty="0"/>
              <a:t> a </a:t>
            </a:r>
            <a:r>
              <a:rPr dirty="0" err="1"/>
              <a:t>impressão</a:t>
            </a:r>
            <a:r>
              <a:rPr dirty="0"/>
              <a:t> de </a:t>
            </a:r>
            <a:r>
              <a:rPr dirty="0" err="1"/>
              <a:t>elementos</a:t>
            </a:r>
            <a:r>
              <a:rPr dirty="0"/>
              <a:t> em um array 1D a </a:t>
            </a:r>
            <a:r>
              <a:rPr dirty="0" err="1"/>
              <a:t>seis</a:t>
            </a:r>
            <a:r>
              <a:rPr dirty="0"/>
              <a:t> </a:t>
            </a:r>
            <a:r>
              <a:rPr dirty="0" err="1" smtClean="0"/>
              <a:t>elementos</a:t>
            </a:r>
            <a:endParaRPr lang="pt-BR" dirty="0" smtClean="0"/>
          </a:p>
          <a:p>
            <a:pPr lvl="1"/>
            <a:r>
              <a:rPr lang="en-US" sz="1700" dirty="0"/>
              <a:t>a = </a:t>
            </a:r>
            <a:r>
              <a:rPr lang="en-US" sz="1700" dirty="0" err="1"/>
              <a:t>np.arange</a:t>
            </a:r>
            <a:r>
              <a:rPr lang="en-US" sz="1700" dirty="0"/>
              <a:t>(15)</a:t>
            </a:r>
          </a:p>
          <a:p>
            <a:pPr lvl="1"/>
            <a:r>
              <a:rPr lang="en-US" sz="1700" dirty="0"/>
              <a:t>print(a)</a:t>
            </a:r>
          </a:p>
          <a:p>
            <a:pPr lvl="1"/>
            <a:r>
              <a:rPr lang="en-US" sz="1700" dirty="0"/>
              <a:t>## [ 0  1  2  3  4  5  6  7  8  9 10 11 12 13 14]</a:t>
            </a:r>
          </a:p>
          <a:p>
            <a:pPr lvl="1"/>
            <a:r>
              <a:rPr lang="en-US" sz="1700" dirty="0" err="1"/>
              <a:t>np.set_printoptions</a:t>
            </a:r>
            <a:r>
              <a:rPr lang="en-US" sz="1700" dirty="0"/>
              <a:t>(threshold=6)</a:t>
            </a:r>
          </a:p>
          <a:p>
            <a:pPr lvl="1"/>
            <a:r>
              <a:rPr lang="en-US" sz="1700" dirty="0"/>
              <a:t>print(a)</a:t>
            </a:r>
          </a:p>
          <a:p>
            <a:pPr lvl="1"/>
            <a:r>
              <a:rPr lang="en-US" sz="1700" dirty="0"/>
              <a:t>## [ 0  1  2 ... 12 13 14]</a:t>
            </a:r>
          </a:p>
          <a:p>
            <a:pPr lvl="1"/>
            <a:endParaRPr dirty="0"/>
          </a:p>
          <a:p>
            <a:r>
              <a:rPr dirty="0" err="1" smtClean="0"/>
              <a:t>Retornar</a:t>
            </a:r>
            <a:r>
              <a:rPr dirty="0" smtClean="0"/>
              <a:t> </a:t>
            </a:r>
            <a:r>
              <a:rPr dirty="0"/>
              <a:t>a </a:t>
            </a:r>
            <a:r>
              <a:rPr dirty="0" err="1"/>
              <a:t>impressão</a:t>
            </a:r>
            <a:r>
              <a:rPr dirty="0"/>
              <a:t> para o total de </a:t>
            </a:r>
            <a:r>
              <a:rPr dirty="0" err="1"/>
              <a:t>elementos</a:t>
            </a:r>
            <a:r>
              <a:rPr dirty="0"/>
              <a:t> em um </a:t>
            </a:r>
            <a:r>
              <a:rPr dirty="0" smtClean="0"/>
              <a:t>array</a:t>
            </a:r>
            <a:endParaRPr lang="pt-BR" dirty="0" smtClean="0"/>
          </a:p>
          <a:p>
            <a:pPr lvl="1"/>
            <a:r>
              <a:rPr lang="en-US" sz="1600" dirty="0" err="1"/>
              <a:t>np.set_printoptions</a:t>
            </a:r>
            <a:r>
              <a:rPr lang="en-US" sz="1600" dirty="0"/>
              <a:t>(threshold=</a:t>
            </a:r>
            <a:r>
              <a:rPr lang="en-US" sz="1600" dirty="0" err="1"/>
              <a:t>np.nan</a:t>
            </a:r>
            <a:r>
              <a:rPr lang="en-US" sz="1600" dirty="0"/>
              <a:t>)</a:t>
            </a:r>
          </a:p>
          <a:p>
            <a:pPr lvl="1"/>
            <a:r>
              <a:rPr lang="en-US" sz="1600" dirty="0"/>
              <a:t>print(a)</a:t>
            </a:r>
          </a:p>
          <a:p>
            <a:pPr lvl="1"/>
            <a:r>
              <a:rPr lang="en-US" sz="1600" dirty="0"/>
              <a:t>## [ 0  1  2  3  4  5  6  7  8  9 10 11 12 13 14]</a:t>
            </a:r>
          </a:p>
          <a:p>
            <a:pPr lvl="1"/>
            <a:endParaRPr sz="1600" dirty="0"/>
          </a:p>
        </p:txBody>
      </p:sp>
    </p:spTree>
    <p:extLst>
      <p:ext uri="{BB962C8B-B14F-4D97-AF65-F5344CB8AC3E}">
        <p14:creationId xmlns:p14="http://schemas.microsoft.com/office/powerpoint/2010/main" val="233792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Importar um dataset com textos e números.</a:t>
            </a:r>
          </a:p>
        </p:txBody>
      </p:sp>
      <p:sp>
        <p:nvSpPr>
          <p:cNvPr id="5" name="Espaço Reservado para Conteúdo 4"/>
          <p:cNvSpPr>
            <a:spLocks noGrp="1"/>
          </p:cNvSpPr>
          <p:nvPr>
            <p:ph idx="1"/>
          </p:nvPr>
        </p:nvSpPr>
        <p:spPr/>
        <p:txBody>
          <a:bodyPr>
            <a:normAutofit lnSpcReduction="10000"/>
          </a:bodyPr>
          <a:lstStyle/>
          <a:p>
            <a:r>
              <a:rPr lang="pt-BR" dirty="0"/>
              <a:t>Importar um </a:t>
            </a:r>
            <a:r>
              <a:rPr lang="pt-BR" dirty="0" err="1"/>
              <a:t>dataset</a:t>
            </a:r>
            <a:r>
              <a:rPr lang="pt-BR" dirty="0"/>
              <a:t> com textos e números e manter o texto intacto. Utilize como exemplo o </a:t>
            </a:r>
            <a:r>
              <a:rPr lang="pt-BR" dirty="0" err="1"/>
              <a:t>irís</a:t>
            </a:r>
            <a:r>
              <a:rPr lang="pt-BR" dirty="0"/>
              <a:t> </a:t>
            </a:r>
            <a:r>
              <a:rPr lang="pt-BR" dirty="0" err="1"/>
              <a:t>dataset</a:t>
            </a:r>
            <a:r>
              <a:rPr lang="pt-BR" dirty="0"/>
              <a:t> disponível em: </a:t>
            </a:r>
            <a:r>
              <a:rPr lang="pt-BR" u="sng" dirty="0">
                <a:solidFill>
                  <a:schemeClr val="tx2">
                    <a:lumMod val="50000"/>
                  </a:schemeClr>
                </a:solidFill>
              </a:rPr>
              <a:t>https://archive.ics.uci.edu/ml/machine-learningdatabases/iris/iris.data</a:t>
            </a:r>
            <a:r>
              <a:rPr lang="pt-BR" dirty="0"/>
              <a:t> </a:t>
            </a:r>
          </a:p>
          <a:p>
            <a:pPr lvl="1"/>
            <a:r>
              <a:rPr lang="pt-BR" dirty="0" err="1"/>
              <a:t>url</a:t>
            </a:r>
            <a:r>
              <a:rPr lang="pt-BR" dirty="0"/>
              <a:t> = '</a:t>
            </a:r>
            <a:r>
              <a:rPr lang="pt-BR" dirty="0">
                <a:solidFill>
                  <a:schemeClr val="tx2">
                    <a:lumMod val="50000"/>
                  </a:schemeClr>
                </a:solidFill>
              </a:rPr>
              <a:t>https://archive.ics.uci.edu/ml/machine-learning-databases/iris/iris.data</a:t>
            </a:r>
            <a:r>
              <a:rPr lang="pt-BR" dirty="0"/>
              <a:t>'</a:t>
            </a:r>
            <a:br>
              <a:rPr lang="pt-BR" dirty="0"/>
            </a:br>
            <a:r>
              <a:rPr lang="pt-BR" dirty="0" err="1"/>
              <a:t>iris</a:t>
            </a:r>
            <a:r>
              <a:rPr lang="pt-BR" dirty="0"/>
              <a:t> = </a:t>
            </a:r>
            <a:r>
              <a:rPr lang="pt-BR" dirty="0" err="1"/>
              <a:t>np.genfromtxt</a:t>
            </a:r>
            <a:r>
              <a:rPr lang="pt-BR" dirty="0"/>
              <a:t>(</a:t>
            </a:r>
            <a:r>
              <a:rPr lang="pt-BR" dirty="0" err="1"/>
              <a:t>url</a:t>
            </a:r>
            <a:r>
              <a:rPr lang="pt-BR" dirty="0"/>
              <a:t>, </a:t>
            </a:r>
            <a:r>
              <a:rPr lang="pt-BR" dirty="0" err="1"/>
              <a:t>delimiter</a:t>
            </a:r>
            <a:r>
              <a:rPr lang="pt-BR" dirty="0"/>
              <a:t>=',', </a:t>
            </a:r>
            <a:r>
              <a:rPr lang="pt-BR" dirty="0" err="1"/>
              <a:t>dtype</a:t>
            </a:r>
            <a:r>
              <a:rPr lang="pt-BR" dirty="0"/>
              <a:t>='</a:t>
            </a:r>
            <a:r>
              <a:rPr lang="pt-BR" dirty="0" err="1"/>
              <a:t>object</a:t>
            </a:r>
            <a:r>
              <a:rPr lang="pt-BR" dirty="0"/>
              <a:t>')</a:t>
            </a:r>
            <a:br>
              <a:rPr lang="pt-BR" dirty="0"/>
            </a:br>
            <a:r>
              <a:rPr lang="pt-BR" dirty="0" err="1"/>
              <a:t>names</a:t>
            </a:r>
            <a:r>
              <a:rPr lang="pt-BR" dirty="0"/>
              <a:t> = ('</a:t>
            </a:r>
            <a:r>
              <a:rPr lang="pt-BR" dirty="0" err="1"/>
              <a:t>sepallength</a:t>
            </a:r>
            <a:r>
              <a:rPr lang="pt-BR" dirty="0"/>
              <a:t>', '</a:t>
            </a:r>
            <a:r>
              <a:rPr lang="pt-BR" dirty="0" err="1"/>
              <a:t>sepalwidth</a:t>
            </a:r>
            <a:r>
              <a:rPr lang="pt-BR" dirty="0"/>
              <a:t>', '</a:t>
            </a:r>
            <a:r>
              <a:rPr lang="pt-BR" dirty="0" err="1"/>
              <a:t>petallength</a:t>
            </a:r>
            <a:r>
              <a:rPr lang="pt-BR" dirty="0"/>
              <a:t>', '</a:t>
            </a:r>
            <a:r>
              <a:rPr lang="pt-BR" dirty="0" err="1"/>
              <a:t>petalwidth</a:t>
            </a:r>
            <a:r>
              <a:rPr lang="pt-BR" dirty="0"/>
              <a:t>', '</a:t>
            </a:r>
            <a:r>
              <a:rPr lang="pt-BR" dirty="0" err="1"/>
              <a:t>species</a:t>
            </a:r>
            <a:r>
              <a:rPr lang="pt-BR" dirty="0"/>
              <a:t>')</a:t>
            </a:r>
          </a:p>
          <a:p>
            <a:pPr lvl="1"/>
            <a:r>
              <a:rPr lang="pt-BR" dirty="0" err="1"/>
              <a:t>print</a:t>
            </a:r>
            <a:r>
              <a:rPr lang="pt-BR" dirty="0"/>
              <a:t>(“Imprimir as </a:t>
            </a:r>
            <a:r>
              <a:rPr lang="pt-BR" dirty="0" err="1"/>
              <a:t>tres</a:t>
            </a:r>
            <a:r>
              <a:rPr lang="pt-BR" dirty="0"/>
              <a:t> primeiras linhas")</a:t>
            </a:r>
          </a:p>
          <a:p>
            <a:pPr lvl="1"/>
            <a:r>
              <a:rPr lang="pt-BR" dirty="0"/>
              <a:t>## Imprimir as </a:t>
            </a:r>
            <a:r>
              <a:rPr lang="pt-BR" dirty="0" err="1"/>
              <a:t>tres</a:t>
            </a:r>
            <a:r>
              <a:rPr lang="pt-BR" dirty="0"/>
              <a:t> primeiras linhas</a:t>
            </a:r>
          </a:p>
          <a:p>
            <a:pPr lvl="1"/>
            <a:r>
              <a:rPr lang="pt-BR" dirty="0" err="1"/>
              <a:t>print</a:t>
            </a:r>
            <a:r>
              <a:rPr lang="pt-BR" dirty="0"/>
              <a:t>(</a:t>
            </a:r>
            <a:r>
              <a:rPr lang="pt-BR" dirty="0" err="1"/>
              <a:t>iris</a:t>
            </a:r>
            <a:r>
              <a:rPr lang="pt-BR" dirty="0"/>
              <a:t>[:3])</a:t>
            </a:r>
          </a:p>
          <a:p>
            <a:pPr lvl="1"/>
            <a:r>
              <a:rPr lang="pt-BR" dirty="0"/>
              <a:t>## [[b'5.1' b'3.5' b'1.4' b'0.2' </a:t>
            </a:r>
            <a:r>
              <a:rPr lang="pt-BR" dirty="0" err="1"/>
              <a:t>b'Iris-setosa</a:t>
            </a:r>
            <a:r>
              <a:rPr lang="pt-BR" dirty="0"/>
              <a:t>']</a:t>
            </a:r>
          </a:p>
          <a:p>
            <a:pPr lvl="1"/>
            <a:r>
              <a:rPr lang="pt-BR" dirty="0"/>
              <a:t>##  [b'4.9' b'3.0' b'1.4' b'0.2' </a:t>
            </a:r>
            <a:r>
              <a:rPr lang="pt-BR" dirty="0" err="1"/>
              <a:t>b'Iris-setosa</a:t>
            </a:r>
            <a:r>
              <a:rPr lang="pt-BR" dirty="0"/>
              <a:t>']</a:t>
            </a:r>
          </a:p>
          <a:p>
            <a:pPr lvl="1"/>
            <a:r>
              <a:rPr lang="pt-BR" dirty="0"/>
              <a:t>##  [b'4.7' b'3.2' b'1.3' b'0.2' </a:t>
            </a:r>
            <a:r>
              <a:rPr lang="pt-BR" dirty="0" err="1"/>
              <a:t>b'Iris-setosa</a:t>
            </a:r>
            <a:r>
              <a:rPr lang="pt-BR" dirty="0"/>
              <a:t>']]</a:t>
            </a:r>
          </a:p>
          <a:p>
            <a:endParaRPr lang="pt-BR" dirty="0"/>
          </a:p>
          <a:p>
            <a:endParaRPr lang="pt-BR" dirty="0"/>
          </a:p>
        </p:txBody>
      </p:sp>
    </p:spTree>
    <p:extLst>
      <p:ext uri="{BB962C8B-B14F-4D97-AF65-F5344CB8AC3E}">
        <p14:creationId xmlns:p14="http://schemas.microsoft.com/office/powerpoint/2010/main" val="2815078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- 26</a:t>
            </a:r>
          </a:p>
        </p:txBody>
      </p:sp>
      <p:sp>
        <p:nvSpPr>
          <p:cNvPr id="3" name="Content Placeholder 2"/>
          <p:cNvSpPr>
            <a:spLocks noGrp="1"/>
          </p:cNvSpPr>
          <p:nvPr>
            <p:ph idx="1"/>
          </p:nvPr>
        </p:nvSpPr>
        <p:spPr/>
        <p:txBody>
          <a:bodyPr>
            <a:normAutofit/>
          </a:bodyPr>
          <a:lstStyle/>
          <a:p>
            <a:r>
              <a:rPr dirty="0"/>
              <a:t>Extract the text column species from the 1D iris imported in previous </a:t>
            </a:r>
            <a:r>
              <a:rPr dirty="0" smtClean="0"/>
              <a:t>question</a:t>
            </a:r>
            <a:endParaRPr lang="pt-BR" dirty="0" smtClean="0"/>
          </a:p>
          <a:p>
            <a:pPr lvl="1"/>
            <a:r>
              <a:rPr lang="pt-BR" sz="1600" dirty="0" err="1"/>
              <a:t>url</a:t>
            </a:r>
            <a:r>
              <a:rPr lang="pt-BR" sz="1600" dirty="0"/>
              <a:t> = 'https://archive.ics.uci.edu/ml/machine-learning-databases/iris/iris.data‘</a:t>
            </a:r>
          </a:p>
          <a:p>
            <a:pPr lvl="1"/>
            <a:r>
              <a:rPr lang="pt-BR" sz="1600" dirty="0"/>
              <a:t>iris_1d = </a:t>
            </a:r>
            <a:r>
              <a:rPr lang="pt-BR" sz="1600" dirty="0" err="1"/>
              <a:t>np.genfromtxt</a:t>
            </a:r>
            <a:r>
              <a:rPr lang="pt-BR" sz="1600" dirty="0"/>
              <a:t>(</a:t>
            </a:r>
            <a:r>
              <a:rPr lang="pt-BR" sz="1600" dirty="0" err="1"/>
              <a:t>url</a:t>
            </a:r>
            <a:r>
              <a:rPr lang="pt-BR" sz="1600" dirty="0"/>
              <a:t>, </a:t>
            </a:r>
            <a:r>
              <a:rPr lang="pt-BR" sz="1600" dirty="0" err="1"/>
              <a:t>delimiter</a:t>
            </a:r>
            <a:r>
              <a:rPr lang="pt-BR" sz="1600" dirty="0"/>
              <a:t>=',', </a:t>
            </a:r>
            <a:r>
              <a:rPr lang="pt-BR" sz="1600" dirty="0" err="1"/>
              <a:t>dtype</a:t>
            </a:r>
            <a:r>
              <a:rPr lang="pt-BR" sz="1600" dirty="0"/>
              <a:t>=</a:t>
            </a:r>
            <a:r>
              <a:rPr lang="pt-BR" sz="1600" dirty="0" err="1"/>
              <a:t>None</a:t>
            </a:r>
            <a:r>
              <a:rPr lang="pt-BR" sz="1600" dirty="0"/>
              <a:t>, </a:t>
            </a:r>
            <a:r>
              <a:rPr lang="pt-BR" sz="1600" dirty="0" err="1"/>
              <a:t>encoding</a:t>
            </a:r>
            <a:r>
              <a:rPr lang="pt-BR" sz="1600" dirty="0"/>
              <a:t>='utf-8')</a:t>
            </a:r>
          </a:p>
          <a:p>
            <a:pPr lvl="1"/>
            <a:r>
              <a:rPr lang="pt-BR" sz="1600" dirty="0" err="1"/>
              <a:t>print</a:t>
            </a:r>
            <a:r>
              <a:rPr lang="pt-BR" sz="1600" dirty="0"/>
              <a:t>(iris_1d.shape)</a:t>
            </a:r>
          </a:p>
          <a:p>
            <a:pPr lvl="1"/>
            <a:r>
              <a:rPr lang="pt-BR" sz="1600" dirty="0"/>
              <a:t># </a:t>
            </a:r>
            <a:r>
              <a:rPr lang="pt-BR" sz="1600" dirty="0" err="1"/>
              <a:t>Solution</a:t>
            </a:r>
            <a:r>
              <a:rPr lang="pt-BR" sz="1600" dirty="0"/>
              <a:t>:</a:t>
            </a:r>
          </a:p>
          <a:p>
            <a:pPr lvl="1"/>
            <a:r>
              <a:rPr lang="pt-BR" sz="1600" dirty="0"/>
              <a:t>## (150,)</a:t>
            </a:r>
          </a:p>
          <a:p>
            <a:pPr lvl="1"/>
            <a:r>
              <a:rPr lang="pt-BR" sz="1600" dirty="0" err="1"/>
              <a:t>species</a:t>
            </a:r>
            <a:r>
              <a:rPr lang="pt-BR" sz="1600" dirty="0"/>
              <a:t> = </a:t>
            </a:r>
            <a:r>
              <a:rPr lang="pt-BR" sz="1600" dirty="0" err="1"/>
              <a:t>np.array</a:t>
            </a:r>
            <a:r>
              <a:rPr lang="pt-BR" sz="1600" dirty="0"/>
              <a:t>([</a:t>
            </a:r>
            <a:r>
              <a:rPr lang="pt-BR" sz="1600" dirty="0" err="1"/>
              <a:t>row</a:t>
            </a:r>
            <a:r>
              <a:rPr lang="pt-BR" sz="1600" dirty="0"/>
              <a:t>[4] for </a:t>
            </a:r>
            <a:r>
              <a:rPr lang="pt-BR" sz="1600" dirty="0" err="1"/>
              <a:t>row</a:t>
            </a:r>
            <a:r>
              <a:rPr lang="pt-BR" sz="1600" dirty="0"/>
              <a:t> in iris_1d])</a:t>
            </a:r>
          </a:p>
          <a:p>
            <a:pPr lvl="1"/>
            <a:r>
              <a:rPr lang="pt-BR" sz="1600" dirty="0" err="1"/>
              <a:t>print</a:t>
            </a:r>
            <a:r>
              <a:rPr lang="pt-BR" sz="1600" dirty="0"/>
              <a:t>(</a:t>
            </a:r>
            <a:r>
              <a:rPr lang="pt-BR" sz="1600" dirty="0" err="1"/>
              <a:t>species</a:t>
            </a:r>
            <a:r>
              <a:rPr lang="pt-BR" sz="1600" dirty="0"/>
              <a:t>[:5])</a:t>
            </a:r>
          </a:p>
          <a:p>
            <a:pPr lvl="1"/>
            <a:r>
              <a:rPr lang="pt-BR" sz="1600" dirty="0"/>
              <a:t>## ['Iris-</a:t>
            </a:r>
            <a:r>
              <a:rPr lang="pt-BR" sz="1600" dirty="0" err="1"/>
              <a:t>setosa</a:t>
            </a:r>
            <a:r>
              <a:rPr lang="pt-BR" sz="1600" dirty="0"/>
              <a:t>' 'Iris-</a:t>
            </a:r>
            <a:r>
              <a:rPr lang="pt-BR" sz="1600" dirty="0" err="1"/>
              <a:t>setosa</a:t>
            </a:r>
            <a:r>
              <a:rPr lang="pt-BR" sz="1600" dirty="0"/>
              <a:t>' 'Iris-</a:t>
            </a:r>
            <a:r>
              <a:rPr lang="pt-BR" sz="1600" dirty="0" err="1"/>
              <a:t>setosa</a:t>
            </a:r>
            <a:r>
              <a:rPr lang="pt-BR" sz="1600" dirty="0"/>
              <a:t>' 'Iris-</a:t>
            </a:r>
            <a:r>
              <a:rPr lang="pt-BR" sz="1600" dirty="0" err="1"/>
              <a:t>setosa</a:t>
            </a:r>
            <a:r>
              <a:rPr lang="pt-BR" sz="1600" dirty="0"/>
              <a:t>' 'Iris-</a:t>
            </a:r>
            <a:r>
              <a:rPr lang="pt-BR" sz="1600" dirty="0" err="1"/>
              <a:t>setosa</a:t>
            </a:r>
            <a:r>
              <a:rPr lang="pt-BR" sz="1600" dirty="0"/>
              <a:t>']</a:t>
            </a:r>
          </a:p>
          <a:p>
            <a:pPr lvl="1"/>
            <a:endParaRPr dirty="0"/>
          </a:p>
        </p:txBody>
      </p:sp>
    </p:spTree>
    <p:extLst>
      <p:ext uri="{BB962C8B-B14F-4D97-AF65-F5344CB8AC3E}">
        <p14:creationId xmlns:p14="http://schemas.microsoft.com/office/powerpoint/2010/main" val="49769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- 27</a:t>
            </a:r>
          </a:p>
        </p:txBody>
      </p:sp>
      <p:sp>
        <p:nvSpPr>
          <p:cNvPr id="3" name="Content Placeholder 2"/>
          <p:cNvSpPr>
            <a:spLocks noGrp="1"/>
          </p:cNvSpPr>
          <p:nvPr>
            <p:ph idx="1"/>
          </p:nvPr>
        </p:nvSpPr>
        <p:spPr/>
        <p:txBody>
          <a:bodyPr>
            <a:normAutofit fontScale="70000" lnSpcReduction="20000"/>
          </a:bodyPr>
          <a:lstStyle/>
          <a:p>
            <a:r>
              <a:rPr dirty="0"/>
              <a:t>Convert the 1D iris to 2D array iris_2d by omitting the species text field</a:t>
            </a:r>
            <a:r>
              <a:rPr dirty="0" smtClean="0"/>
              <a:t>.</a:t>
            </a:r>
            <a:endParaRPr lang="pt-BR" dirty="0" smtClean="0"/>
          </a:p>
          <a:p>
            <a:pPr lvl="1"/>
            <a:r>
              <a:rPr lang="pt-BR" dirty="0"/>
              <a:t># </a:t>
            </a:r>
            <a:r>
              <a:rPr lang="pt-BR" dirty="0" smtClean="0"/>
              <a:t>Input:</a:t>
            </a:r>
          </a:p>
          <a:p>
            <a:pPr lvl="1"/>
            <a:r>
              <a:rPr lang="pt-BR" dirty="0" err="1" smtClean="0"/>
              <a:t>url</a:t>
            </a:r>
            <a:r>
              <a:rPr lang="pt-BR" dirty="0" smtClean="0"/>
              <a:t> </a:t>
            </a:r>
            <a:r>
              <a:rPr lang="pt-BR" dirty="0"/>
              <a:t>= 'https://</a:t>
            </a:r>
            <a:r>
              <a:rPr lang="pt-BR" dirty="0" smtClean="0"/>
              <a:t>archive.ics.uci.edu/ml/machine-learning-databases/iris/iris.data‘</a:t>
            </a:r>
          </a:p>
          <a:p>
            <a:pPr lvl="1"/>
            <a:r>
              <a:rPr lang="pt-BR" dirty="0" smtClean="0"/>
              <a:t>iris_1d </a:t>
            </a:r>
            <a:r>
              <a:rPr lang="pt-BR" dirty="0"/>
              <a:t>= </a:t>
            </a:r>
            <a:r>
              <a:rPr lang="pt-BR" dirty="0" err="1"/>
              <a:t>np.genfromtxt</a:t>
            </a:r>
            <a:r>
              <a:rPr lang="pt-BR" dirty="0"/>
              <a:t>(</a:t>
            </a:r>
            <a:r>
              <a:rPr lang="pt-BR" dirty="0" err="1"/>
              <a:t>url</a:t>
            </a:r>
            <a:r>
              <a:rPr lang="pt-BR" dirty="0"/>
              <a:t>, </a:t>
            </a:r>
            <a:r>
              <a:rPr lang="pt-BR" dirty="0" err="1"/>
              <a:t>delimiter</a:t>
            </a:r>
            <a:r>
              <a:rPr lang="pt-BR" dirty="0"/>
              <a:t>=',', </a:t>
            </a:r>
            <a:r>
              <a:rPr lang="pt-BR" dirty="0" err="1"/>
              <a:t>dtype</a:t>
            </a:r>
            <a:r>
              <a:rPr lang="pt-BR" dirty="0"/>
              <a:t>=</a:t>
            </a:r>
            <a:r>
              <a:rPr lang="pt-BR" dirty="0" err="1"/>
              <a:t>None</a:t>
            </a:r>
            <a:r>
              <a:rPr lang="pt-BR" dirty="0" smtClean="0"/>
              <a:t>)</a:t>
            </a:r>
          </a:p>
          <a:p>
            <a:pPr lvl="1"/>
            <a:r>
              <a:rPr lang="pt-BR" dirty="0" smtClean="0"/>
              <a:t># </a:t>
            </a:r>
            <a:r>
              <a:rPr lang="pt-BR" dirty="0" err="1"/>
              <a:t>Solution</a:t>
            </a:r>
            <a:r>
              <a:rPr lang="pt-BR" dirty="0" smtClean="0"/>
              <a:t>:</a:t>
            </a:r>
          </a:p>
          <a:p>
            <a:pPr lvl="1"/>
            <a:r>
              <a:rPr lang="pt-BR" dirty="0" smtClean="0"/>
              <a:t># </a:t>
            </a:r>
            <a:r>
              <a:rPr lang="pt-BR" dirty="0" err="1"/>
              <a:t>Method</a:t>
            </a:r>
            <a:r>
              <a:rPr lang="pt-BR" dirty="0"/>
              <a:t> 1: </a:t>
            </a:r>
            <a:r>
              <a:rPr lang="pt-BR" dirty="0" err="1"/>
              <a:t>Convert</a:t>
            </a:r>
            <a:r>
              <a:rPr lang="pt-BR" dirty="0"/>
              <a:t> </a:t>
            </a:r>
            <a:r>
              <a:rPr lang="pt-BR" dirty="0" err="1"/>
              <a:t>each</a:t>
            </a:r>
            <a:r>
              <a:rPr lang="pt-BR" dirty="0"/>
              <a:t> </a:t>
            </a:r>
            <a:r>
              <a:rPr lang="pt-BR" dirty="0" err="1"/>
              <a:t>row</a:t>
            </a:r>
            <a:r>
              <a:rPr lang="pt-BR" dirty="0"/>
              <a:t> </a:t>
            </a:r>
            <a:r>
              <a:rPr lang="pt-BR" dirty="0" err="1"/>
              <a:t>to</a:t>
            </a:r>
            <a:r>
              <a:rPr lang="pt-BR" dirty="0"/>
              <a:t> a </a:t>
            </a:r>
            <a:r>
              <a:rPr lang="pt-BR" dirty="0" err="1"/>
              <a:t>list</a:t>
            </a:r>
            <a:r>
              <a:rPr lang="pt-BR" dirty="0"/>
              <a:t> </a:t>
            </a:r>
            <a:r>
              <a:rPr lang="pt-BR" dirty="0" err="1"/>
              <a:t>and</a:t>
            </a:r>
            <a:r>
              <a:rPr lang="pt-BR" dirty="0"/>
              <a:t> </a:t>
            </a:r>
            <a:r>
              <a:rPr lang="pt-BR" dirty="0" err="1"/>
              <a:t>get</a:t>
            </a:r>
            <a:r>
              <a:rPr lang="pt-BR" dirty="0"/>
              <a:t> </a:t>
            </a:r>
            <a:r>
              <a:rPr lang="pt-BR" dirty="0" err="1"/>
              <a:t>the</a:t>
            </a:r>
            <a:r>
              <a:rPr lang="pt-BR" dirty="0"/>
              <a:t> </a:t>
            </a:r>
            <a:r>
              <a:rPr lang="pt-BR" dirty="0" err="1"/>
              <a:t>first</a:t>
            </a:r>
            <a:r>
              <a:rPr lang="pt-BR" dirty="0"/>
              <a:t> 4 </a:t>
            </a:r>
            <a:r>
              <a:rPr lang="pt-BR" dirty="0" err="1"/>
              <a:t>items</a:t>
            </a:r>
            <a:endParaRPr lang="pt-BR" dirty="0"/>
          </a:p>
          <a:p>
            <a:pPr lvl="1"/>
            <a:r>
              <a:rPr lang="pt-BR" dirty="0"/>
              <a:t>## C:\</a:t>
            </a:r>
            <a:r>
              <a:rPr lang="pt-BR" dirty="0" smtClean="0"/>
              <a:t>PROGRA~3\ANACON~1\python.exe:1:</a:t>
            </a:r>
          </a:p>
          <a:p>
            <a:pPr lvl="1"/>
            <a:r>
              <a:rPr lang="pt-BR" dirty="0" err="1" smtClean="0"/>
              <a:t>VisibleDeprecationWarning</a:t>
            </a:r>
            <a:r>
              <a:rPr lang="pt-BR" dirty="0"/>
              <a:t>: Reading </a:t>
            </a:r>
            <a:r>
              <a:rPr lang="pt-BR" dirty="0" err="1"/>
              <a:t>unicode</a:t>
            </a:r>
            <a:r>
              <a:rPr lang="pt-BR" dirty="0"/>
              <a:t> </a:t>
            </a:r>
            <a:r>
              <a:rPr lang="pt-BR" dirty="0" err="1"/>
              <a:t>strings</a:t>
            </a:r>
            <a:r>
              <a:rPr lang="pt-BR" dirty="0"/>
              <a:t> </a:t>
            </a:r>
            <a:r>
              <a:rPr lang="pt-BR" dirty="0" err="1"/>
              <a:t>without</a:t>
            </a:r>
            <a:r>
              <a:rPr lang="pt-BR" dirty="0"/>
              <a:t> </a:t>
            </a:r>
            <a:r>
              <a:rPr lang="pt-BR" dirty="0" err="1"/>
              <a:t>specifying</a:t>
            </a:r>
            <a:r>
              <a:rPr lang="pt-BR" dirty="0"/>
              <a:t> </a:t>
            </a:r>
            <a:r>
              <a:rPr lang="pt-BR" dirty="0" err="1"/>
              <a:t>the</a:t>
            </a:r>
            <a:r>
              <a:rPr lang="pt-BR" dirty="0"/>
              <a:t> </a:t>
            </a:r>
            <a:r>
              <a:rPr lang="pt-BR" dirty="0" err="1"/>
              <a:t>encoding</a:t>
            </a:r>
            <a:r>
              <a:rPr lang="pt-BR" dirty="0"/>
              <a:t> </a:t>
            </a:r>
            <a:r>
              <a:rPr lang="pt-BR" dirty="0" err="1"/>
              <a:t>argument</a:t>
            </a:r>
            <a:r>
              <a:rPr lang="pt-BR" dirty="0"/>
              <a:t> </a:t>
            </a:r>
            <a:r>
              <a:rPr lang="pt-BR" dirty="0" err="1"/>
              <a:t>is</a:t>
            </a:r>
            <a:r>
              <a:rPr lang="pt-BR" dirty="0"/>
              <a:t> </a:t>
            </a:r>
            <a:r>
              <a:rPr lang="pt-BR" dirty="0" err="1"/>
              <a:t>deprecated</a:t>
            </a:r>
            <a:r>
              <a:rPr lang="pt-BR" dirty="0"/>
              <a:t>. Set </a:t>
            </a:r>
            <a:r>
              <a:rPr lang="pt-BR" dirty="0" err="1"/>
              <a:t>the</a:t>
            </a:r>
            <a:r>
              <a:rPr lang="pt-BR" dirty="0"/>
              <a:t> </a:t>
            </a:r>
            <a:r>
              <a:rPr lang="pt-BR" dirty="0" err="1"/>
              <a:t>encoding</a:t>
            </a:r>
            <a:r>
              <a:rPr lang="pt-BR" dirty="0"/>
              <a:t>, use </a:t>
            </a:r>
            <a:r>
              <a:rPr lang="pt-BR" dirty="0" err="1"/>
              <a:t>None</a:t>
            </a:r>
            <a:r>
              <a:rPr lang="pt-BR" dirty="0"/>
              <a:t> for </a:t>
            </a:r>
            <a:r>
              <a:rPr lang="pt-BR" dirty="0" err="1"/>
              <a:t>the</a:t>
            </a:r>
            <a:r>
              <a:rPr lang="pt-BR" dirty="0"/>
              <a:t> system default.</a:t>
            </a:r>
          </a:p>
          <a:p>
            <a:pPr lvl="1"/>
            <a:r>
              <a:rPr lang="pt-BR" dirty="0"/>
              <a:t>iris_2d = </a:t>
            </a:r>
            <a:r>
              <a:rPr lang="pt-BR" dirty="0" err="1"/>
              <a:t>np.array</a:t>
            </a:r>
            <a:r>
              <a:rPr lang="pt-BR" dirty="0"/>
              <a:t>([</a:t>
            </a:r>
            <a:r>
              <a:rPr lang="pt-BR" dirty="0" err="1"/>
              <a:t>row.tolist</a:t>
            </a:r>
            <a:r>
              <a:rPr lang="pt-BR" dirty="0"/>
              <a:t>()[:4] for </a:t>
            </a:r>
            <a:r>
              <a:rPr lang="pt-BR" dirty="0" err="1"/>
              <a:t>row</a:t>
            </a:r>
            <a:r>
              <a:rPr lang="pt-BR" dirty="0"/>
              <a:t> in iris_1d</a:t>
            </a:r>
            <a:r>
              <a:rPr lang="pt-BR" dirty="0" smtClean="0"/>
              <a:t>])</a:t>
            </a:r>
          </a:p>
          <a:p>
            <a:pPr lvl="1"/>
            <a:r>
              <a:rPr lang="pt-BR" dirty="0" smtClean="0"/>
              <a:t>iris_2d</a:t>
            </a:r>
            <a:r>
              <a:rPr lang="pt-BR" dirty="0"/>
              <a:t>[:4</a:t>
            </a:r>
            <a:r>
              <a:rPr lang="pt-BR" dirty="0" smtClean="0"/>
              <a:t>]</a:t>
            </a:r>
          </a:p>
          <a:p>
            <a:pPr lvl="1"/>
            <a:r>
              <a:rPr lang="pt-BR" dirty="0" smtClean="0"/>
              <a:t># </a:t>
            </a:r>
            <a:r>
              <a:rPr lang="pt-BR" dirty="0" err="1"/>
              <a:t>Alt</a:t>
            </a:r>
            <a:r>
              <a:rPr lang="pt-BR" dirty="0"/>
              <a:t> </a:t>
            </a:r>
            <a:r>
              <a:rPr lang="pt-BR" dirty="0" err="1"/>
              <a:t>Method</a:t>
            </a:r>
            <a:r>
              <a:rPr lang="pt-BR" dirty="0"/>
              <a:t> 2: </a:t>
            </a:r>
            <a:r>
              <a:rPr lang="pt-BR" dirty="0" err="1"/>
              <a:t>Import</a:t>
            </a:r>
            <a:r>
              <a:rPr lang="pt-BR" dirty="0"/>
              <a:t> </a:t>
            </a:r>
            <a:r>
              <a:rPr lang="pt-BR" dirty="0" err="1"/>
              <a:t>only</a:t>
            </a:r>
            <a:r>
              <a:rPr lang="pt-BR" dirty="0"/>
              <a:t> </a:t>
            </a:r>
            <a:r>
              <a:rPr lang="pt-BR" dirty="0" err="1"/>
              <a:t>the</a:t>
            </a:r>
            <a:r>
              <a:rPr lang="pt-BR" dirty="0"/>
              <a:t> </a:t>
            </a:r>
            <a:r>
              <a:rPr lang="pt-BR" dirty="0" err="1"/>
              <a:t>first</a:t>
            </a:r>
            <a:r>
              <a:rPr lang="pt-BR" dirty="0"/>
              <a:t> 4 </a:t>
            </a:r>
            <a:r>
              <a:rPr lang="pt-BR" dirty="0" err="1"/>
              <a:t>columns</a:t>
            </a:r>
            <a:r>
              <a:rPr lang="pt-BR" dirty="0"/>
              <a:t> </a:t>
            </a:r>
            <a:r>
              <a:rPr lang="pt-BR" dirty="0" err="1"/>
              <a:t>from</a:t>
            </a:r>
            <a:r>
              <a:rPr lang="pt-BR" dirty="0"/>
              <a:t> </a:t>
            </a:r>
            <a:r>
              <a:rPr lang="pt-BR" dirty="0" err="1"/>
              <a:t>source</a:t>
            </a:r>
            <a:r>
              <a:rPr lang="pt-BR" dirty="0"/>
              <a:t> </a:t>
            </a:r>
            <a:r>
              <a:rPr lang="pt-BR" dirty="0" err="1" smtClean="0"/>
              <a:t>url</a:t>
            </a:r>
            <a:endParaRPr lang="pt-BR" dirty="0" smtClean="0"/>
          </a:p>
          <a:p>
            <a:pPr lvl="1"/>
            <a:r>
              <a:rPr lang="pt-BR" dirty="0" smtClean="0"/>
              <a:t>iris_2d </a:t>
            </a:r>
            <a:r>
              <a:rPr lang="pt-BR" dirty="0"/>
              <a:t>= </a:t>
            </a:r>
            <a:r>
              <a:rPr lang="pt-BR" dirty="0" err="1"/>
              <a:t>np.genfromtxt</a:t>
            </a:r>
            <a:r>
              <a:rPr lang="pt-BR" dirty="0"/>
              <a:t>(</a:t>
            </a:r>
            <a:r>
              <a:rPr lang="pt-BR" dirty="0" err="1"/>
              <a:t>url</a:t>
            </a:r>
            <a:r>
              <a:rPr lang="pt-BR" dirty="0"/>
              <a:t>, </a:t>
            </a:r>
            <a:r>
              <a:rPr lang="pt-BR" dirty="0" err="1"/>
              <a:t>delimiter</a:t>
            </a:r>
            <a:r>
              <a:rPr lang="pt-BR" dirty="0"/>
              <a:t>=',', </a:t>
            </a:r>
            <a:r>
              <a:rPr lang="pt-BR" dirty="0" err="1"/>
              <a:t>dtype</a:t>
            </a:r>
            <a:r>
              <a:rPr lang="pt-BR" dirty="0"/>
              <a:t>='</a:t>
            </a:r>
            <a:r>
              <a:rPr lang="pt-BR" dirty="0" err="1"/>
              <a:t>float</a:t>
            </a:r>
            <a:r>
              <a:rPr lang="pt-BR" dirty="0" smtClean="0"/>
              <a:t>',</a:t>
            </a:r>
          </a:p>
          <a:p>
            <a:pPr lvl="1"/>
            <a:r>
              <a:rPr lang="pt-BR" dirty="0" err="1" smtClean="0"/>
              <a:t>usecols</a:t>
            </a:r>
            <a:r>
              <a:rPr lang="pt-BR" dirty="0"/>
              <a:t>=[0,1,2,3</a:t>
            </a:r>
            <a:r>
              <a:rPr lang="pt-BR" dirty="0" smtClean="0"/>
              <a:t>])</a:t>
            </a:r>
          </a:p>
          <a:p>
            <a:pPr lvl="1"/>
            <a:r>
              <a:rPr lang="pt-BR" dirty="0" err="1" smtClean="0"/>
              <a:t>print</a:t>
            </a:r>
            <a:r>
              <a:rPr lang="pt-BR" dirty="0" smtClean="0"/>
              <a:t>(iris_2d</a:t>
            </a:r>
            <a:r>
              <a:rPr lang="pt-BR" dirty="0"/>
              <a:t>[:4])</a:t>
            </a:r>
          </a:p>
          <a:p>
            <a:pPr lvl="1"/>
            <a:r>
              <a:rPr lang="pt-BR" dirty="0"/>
              <a:t>## [[5.1 3.5 1.4 0.2</a:t>
            </a:r>
            <a:r>
              <a:rPr lang="pt-BR" dirty="0" smtClean="0"/>
              <a:t>]</a:t>
            </a:r>
          </a:p>
          <a:p>
            <a:pPr lvl="1"/>
            <a:r>
              <a:rPr lang="pt-BR" dirty="0" smtClean="0"/>
              <a:t>##  </a:t>
            </a:r>
            <a:r>
              <a:rPr lang="pt-BR" dirty="0"/>
              <a:t>[4.9 3.  1.4 0.2</a:t>
            </a:r>
            <a:r>
              <a:rPr lang="pt-BR" dirty="0" smtClean="0"/>
              <a:t>]</a:t>
            </a:r>
          </a:p>
          <a:p>
            <a:pPr lvl="1"/>
            <a:r>
              <a:rPr lang="pt-BR" dirty="0" smtClean="0"/>
              <a:t>##  </a:t>
            </a:r>
            <a:r>
              <a:rPr lang="pt-BR" dirty="0"/>
              <a:t>[4.7 3.2 1.3 0.2</a:t>
            </a:r>
            <a:r>
              <a:rPr lang="pt-BR" dirty="0" smtClean="0"/>
              <a:t>]</a:t>
            </a:r>
          </a:p>
          <a:p>
            <a:pPr lvl="1"/>
            <a:r>
              <a:rPr lang="pt-BR" dirty="0" smtClean="0"/>
              <a:t>##  </a:t>
            </a:r>
            <a:r>
              <a:rPr lang="pt-BR" dirty="0"/>
              <a:t>[4.6 3.1 1.5 0.2]]</a:t>
            </a:r>
          </a:p>
          <a:p>
            <a:pPr lvl="1"/>
            <a:endParaRPr dirty="0"/>
          </a:p>
        </p:txBody>
      </p:sp>
    </p:spTree>
    <p:extLst>
      <p:ext uri="{BB962C8B-B14F-4D97-AF65-F5344CB8AC3E}">
        <p14:creationId xmlns:p14="http://schemas.microsoft.com/office/powerpoint/2010/main" val="2313502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- 28</a:t>
            </a:r>
          </a:p>
        </p:txBody>
      </p:sp>
      <p:sp>
        <p:nvSpPr>
          <p:cNvPr id="3" name="Content Placeholder 2"/>
          <p:cNvSpPr>
            <a:spLocks noGrp="1"/>
          </p:cNvSpPr>
          <p:nvPr>
            <p:ph idx="1"/>
          </p:nvPr>
        </p:nvSpPr>
        <p:spPr/>
        <p:txBody>
          <a:bodyPr>
            <a:normAutofit/>
          </a:bodyPr>
          <a:lstStyle/>
          <a:p>
            <a:r>
              <a:rPr dirty="0"/>
              <a:t>Find the mean, median, standard deviation of iris’s </a:t>
            </a:r>
            <a:r>
              <a:rPr dirty="0" err="1"/>
              <a:t>sepallength</a:t>
            </a:r>
            <a:r>
              <a:rPr dirty="0"/>
              <a:t> (1st column</a:t>
            </a:r>
            <a:r>
              <a:rPr dirty="0" smtClean="0"/>
              <a:t>)</a:t>
            </a:r>
            <a:endParaRPr lang="pt-BR" dirty="0" smtClean="0"/>
          </a:p>
          <a:p>
            <a:pPr lvl="1"/>
            <a:r>
              <a:rPr lang="pt-BR" sz="1600" dirty="0"/>
              <a:t># Input</a:t>
            </a:r>
          </a:p>
          <a:p>
            <a:pPr lvl="1"/>
            <a:r>
              <a:rPr lang="pt-BR" sz="1600" dirty="0" err="1"/>
              <a:t>url</a:t>
            </a:r>
            <a:r>
              <a:rPr lang="pt-BR" sz="1600" dirty="0"/>
              <a:t> = 'https://archive.ics.uci.edu/ml/machine-learning-databases/iris/iris.data‘</a:t>
            </a:r>
          </a:p>
          <a:p>
            <a:pPr lvl="1"/>
            <a:r>
              <a:rPr lang="pt-BR" sz="1600" dirty="0" err="1"/>
              <a:t>iris</a:t>
            </a:r>
            <a:r>
              <a:rPr lang="pt-BR" sz="1600" dirty="0"/>
              <a:t> = </a:t>
            </a:r>
            <a:r>
              <a:rPr lang="pt-BR" sz="1600" dirty="0" err="1"/>
              <a:t>np.genfromtxt</a:t>
            </a:r>
            <a:r>
              <a:rPr lang="pt-BR" sz="1600" dirty="0"/>
              <a:t>(</a:t>
            </a:r>
            <a:r>
              <a:rPr lang="pt-BR" sz="1600" dirty="0" err="1"/>
              <a:t>url</a:t>
            </a:r>
            <a:r>
              <a:rPr lang="pt-BR" sz="1600" dirty="0"/>
              <a:t>, </a:t>
            </a:r>
            <a:r>
              <a:rPr lang="pt-BR" sz="1600" dirty="0" err="1"/>
              <a:t>delimiter</a:t>
            </a:r>
            <a:r>
              <a:rPr lang="pt-BR" sz="1600" dirty="0"/>
              <a:t>=',', </a:t>
            </a:r>
            <a:r>
              <a:rPr lang="pt-BR" sz="1600" dirty="0" err="1"/>
              <a:t>dtype</a:t>
            </a:r>
            <a:r>
              <a:rPr lang="pt-BR" sz="1600" dirty="0"/>
              <a:t>='</a:t>
            </a:r>
            <a:r>
              <a:rPr lang="pt-BR" sz="1600" dirty="0" err="1"/>
              <a:t>object</a:t>
            </a:r>
            <a:r>
              <a:rPr lang="pt-BR" sz="1600" dirty="0"/>
              <a:t>')</a:t>
            </a:r>
          </a:p>
          <a:p>
            <a:pPr lvl="1"/>
            <a:r>
              <a:rPr lang="pt-BR" sz="1600" dirty="0" err="1"/>
              <a:t>sepallength</a:t>
            </a:r>
            <a:r>
              <a:rPr lang="pt-BR" sz="1600" dirty="0"/>
              <a:t> = </a:t>
            </a:r>
            <a:r>
              <a:rPr lang="pt-BR" sz="1600" dirty="0" err="1"/>
              <a:t>np.genfromtxt</a:t>
            </a:r>
            <a:r>
              <a:rPr lang="pt-BR" sz="1600" dirty="0"/>
              <a:t>(</a:t>
            </a:r>
            <a:r>
              <a:rPr lang="pt-BR" sz="1600" dirty="0" err="1"/>
              <a:t>url</a:t>
            </a:r>
            <a:r>
              <a:rPr lang="pt-BR" sz="1600" dirty="0"/>
              <a:t>, </a:t>
            </a:r>
            <a:r>
              <a:rPr lang="pt-BR" sz="1600" dirty="0" err="1"/>
              <a:t>delimiter</a:t>
            </a:r>
            <a:r>
              <a:rPr lang="pt-BR" sz="1600" dirty="0"/>
              <a:t>=',', </a:t>
            </a:r>
            <a:r>
              <a:rPr lang="pt-BR" sz="1600" dirty="0" err="1"/>
              <a:t>dtype</a:t>
            </a:r>
            <a:r>
              <a:rPr lang="pt-BR" sz="1600" dirty="0"/>
              <a:t>='</a:t>
            </a:r>
            <a:r>
              <a:rPr lang="pt-BR" sz="1600" dirty="0" err="1"/>
              <a:t>float</a:t>
            </a:r>
            <a:r>
              <a:rPr lang="pt-BR" sz="1600" dirty="0"/>
              <a:t>', </a:t>
            </a:r>
            <a:r>
              <a:rPr lang="pt-BR" sz="1600" dirty="0" err="1"/>
              <a:t>usecols</a:t>
            </a:r>
            <a:r>
              <a:rPr lang="pt-BR" sz="1600" dirty="0"/>
              <a:t>=[0])</a:t>
            </a:r>
          </a:p>
          <a:p>
            <a:pPr lvl="1"/>
            <a:r>
              <a:rPr lang="pt-BR" sz="1600" dirty="0"/>
              <a:t># </a:t>
            </a:r>
            <a:r>
              <a:rPr lang="pt-BR" sz="1600" dirty="0" err="1"/>
              <a:t>Solution</a:t>
            </a:r>
            <a:endParaRPr lang="pt-BR" sz="1600" dirty="0"/>
          </a:p>
          <a:p>
            <a:pPr lvl="1"/>
            <a:r>
              <a:rPr lang="pt-BR" sz="1600" dirty="0"/>
              <a:t>mu, </a:t>
            </a:r>
            <a:r>
              <a:rPr lang="pt-BR" sz="1600" dirty="0" err="1"/>
              <a:t>med</a:t>
            </a:r>
            <a:r>
              <a:rPr lang="pt-BR" sz="1600" dirty="0"/>
              <a:t>, </a:t>
            </a:r>
            <a:r>
              <a:rPr lang="pt-BR" sz="1600" dirty="0" err="1"/>
              <a:t>sd</a:t>
            </a:r>
            <a:r>
              <a:rPr lang="pt-BR" sz="1600" dirty="0"/>
              <a:t> = </a:t>
            </a:r>
            <a:r>
              <a:rPr lang="pt-BR" sz="1600" dirty="0" err="1"/>
              <a:t>np.mean</a:t>
            </a:r>
            <a:r>
              <a:rPr lang="pt-BR" sz="1600" dirty="0"/>
              <a:t>(</a:t>
            </a:r>
            <a:r>
              <a:rPr lang="pt-BR" sz="1600" dirty="0" err="1"/>
              <a:t>sepallength</a:t>
            </a:r>
            <a:r>
              <a:rPr lang="pt-BR" sz="1600" dirty="0"/>
              <a:t>), </a:t>
            </a:r>
            <a:r>
              <a:rPr lang="pt-BR" sz="1600" dirty="0" err="1"/>
              <a:t>np.median</a:t>
            </a:r>
            <a:r>
              <a:rPr lang="pt-BR" sz="1600" dirty="0"/>
              <a:t>(</a:t>
            </a:r>
            <a:r>
              <a:rPr lang="pt-BR" sz="1600" dirty="0" err="1"/>
              <a:t>sepallength</a:t>
            </a:r>
            <a:r>
              <a:rPr lang="pt-BR" sz="1600" dirty="0"/>
              <a:t>), </a:t>
            </a:r>
            <a:r>
              <a:rPr lang="pt-BR" sz="1600" dirty="0" err="1"/>
              <a:t>np.std</a:t>
            </a:r>
            <a:r>
              <a:rPr lang="pt-BR" sz="1600" dirty="0"/>
              <a:t>(</a:t>
            </a:r>
            <a:r>
              <a:rPr lang="pt-BR" sz="1600" dirty="0" err="1"/>
              <a:t>sepallength</a:t>
            </a:r>
            <a:r>
              <a:rPr lang="pt-BR" sz="1600" dirty="0"/>
              <a:t>)</a:t>
            </a:r>
          </a:p>
          <a:p>
            <a:pPr lvl="1"/>
            <a:r>
              <a:rPr lang="pt-BR" sz="1600" dirty="0" err="1"/>
              <a:t>print</a:t>
            </a:r>
            <a:r>
              <a:rPr lang="pt-BR" sz="1600" dirty="0"/>
              <a:t>(mu, </a:t>
            </a:r>
            <a:r>
              <a:rPr lang="pt-BR" sz="1600" dirty="0" err="1"/>
              <a:t>med</a:t>
            </a:r>
            <a:r>
              <a:rPr lang="pt-BR" sz="1600" dirty="0"/>
              <a:t>, </a:t>
            </a:r>
            <a:r>
              <a:rPr lang="pt-BR" sz="1600" dirty="0" err="1"/>
              <a:t>sd</a:t>
            </a:r>
            <a:r>
              <a:rPr lang="pt-BR" sz="1600" dirty="0"/>
              <a:t>)</a:t>
            </a:r>
          </a:p>
          <a:p>
            <a:pPr lvl="1"/>
            <a:r>
              <a:rPr lang="pt-BR" sz="1600" dirty="0"/>
              <a:t>## 5.843333333333334 5.8 0.8253012917851409</a:t>
            </a:r>
          </a:p>
          <a:p>
            <a:pPr lvl="1"/>
            <a:endParaRPr sz="1600" dirty="0"/>
          </a:p>
        </p:txBody>
      </p:sp>
    </p:spTree>
    <p:extLst>
      <p:ext uri="{BB962C8B-B14F-4D97-AF65-F5344CB8AC3E}">
        <p14:creationId xmlns:p14="http://schemas.microsoft.com/office/powerpoint/2010/main" val="1257374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- 29</a:t>
            </a:r>
          </a:p>
        </p:txBody>
      </p:sp>
      <p:sp>
        <p:nvSpPr>
          <p:cNvPr id="3" name="Content Placeholder 2"/>
          <p:cNvSpPr>
            <a:spLocks noGrp="1"/>
          </p:cNvSpPr>
          <p:nvPr>
            <p:ph idx="1"/>
          </p:nvPr>
        </p:nvSpPr>
        <p:spPr/>
        <p:txBody>
          <a:bodyPr>
            <a:normAutofit fontScale="62500" lnSpcReduction="20000"/>
          </a:bodyPr>
          <a:lstStyle/>
          <a:p>
            <a:r>
              <a:rPr dirty="0"/>
              <a:t>Create a normalized form of iris ’s </a:t>
            </a:r>
            <a:r>
              <a:rPr dirty="0" err="1"/>
              <a:t>sepallength</a:t>
            </a:r>
            <a:r>
              <a:rPr dirty="0"/>
              <a:t> whose values range exactly between 0 and 1 so that the minimum has value 0 and maximum has value 1.</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err="1">
                <a:latin typeface="Courier New"/>
              </a:rPr>
              <a:t>sepallength</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'float'</a:t>
            </a:r>
            <a:r>
              <a:rPr sz="1800" dirty="0">
                <a:latin typeface="Courier New"/>
              </a:rPr>
              <a:t>, </a:t>
            </a:r>
            <a:r>
              <a:rPr sz="1800" dirty="0" err="1">
                <a:latin typeface="Courier New"/>
              </a:rPr>
              <a:t>usecols</a:t>
            </a:r>
            <a:r>
              <a:rPr sz="1800" dirty="0">
                <a:solidFill>
                  <a:srgbClr val="666666"/>
                </a:solidFill>
                <a:latin typeface="Courier New"/>
              </a:rPr>
              <a:t>=</a:t>
            </a:r>
            <a:r>
              <a:rPr sz="1800" dirty="0">
                <a:latin typeface="Courier New"/>
              </a:rPr>
              <a:t>[</a:t>
            </a:r>
            <a:r>
              <a:rPr sz="1800" dirty="0">
                <a:solidFill>
                  <a:srgbClr val="40A070"/>
                </a:solidFill>
                <a:latin typeface="Courier New"/>
              </a:rPr>
              <a:t>0</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err="1">
                <a:latin typeface="Courier New"/>
              </a:rPr>
              <a:t>Smax</a:t>
            </a:r>
            <a:r>
              <a:rPr sz="1800" dirty="0">
                <a:latin typeface="Courier New"/>
              </a:rPr>
              <a:t>, </a:t>
            </a:r>
            <a:r>
              <a:rPr sz="1800" dirty="0" err="1">
                <a:latin typeface="Courier New"/>
              </a:rPr>
              <a:t>Smin</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sepallength.max</a:t>
            </a:r>
            <a:r>
              <a:rPr sz="1800" dirty="0">
                <a:latin typeface="Courier New"/>
              </a:rPr>
              <a:t>(), </a:t>
            </a:r>
            <a:r>
              <a:rPr sz="1800" dirty="0" err="1">
                <a:latin typeface="Courier New"/>
              </a:rPr>
              <a:t>sepallength.min</a:t>
            </a:r>
            <a:r>
              <a:rPr sz="1800" dirty="0">
                <a:latin typeface="Courier New"/>
              </a:rPr>
              <a:t>()</a:t>
            </a:r>
            <a:r>
              <a:rPr dirty="0"/>
              <a:t/>
            </a:r>
            <a:br>
              <a:rPr dirty="0"/>
            </a:br>
            <a:r>
              <a:rPr sz="1800" dirty="0">
                <a:latin typeface="Courier New"/>
              </a:rPr>
              <a:t>S </a:t>
            </a:r>
            <a:r>
              <a:rPr sz="1800" dirty="0">
                <a:solidFill>
                  <a:srgbClr val="666666"/>
                </a:solidFill>
                <a:latin typeface="Courier New"/>
              </a:rPr>
              <a:t>=</a:t>
            </a:r>
            <a:r>
              <a:rPr sz="1800" dirty="0">
                <a:latin typeface="Courier New"/>
              </a:rPr>
              <a:t> (</a:t>
            </a:r>
            <a:r>
              <a:rPr sz="1800" dirty="0" err="1">
                <a:latin typeface="Courier New"/>
              </a:rPr>
              <a:t>sepallength</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Smin</a:t>
            </a:r>
            <a:r>
              <a:rPr sz="1800" dirty="0">
                <a:latin typeface="Courier New"/>
              </a:rPr>
              <a:t>)</a:t>
            </a:r>
            <a:r>
              <a:rPr sz="1800" dirty="0">
                <a:solidFill>
                  <a:srgbClr val="666666"/>
                </a:solidFill>
                <a:latin typeface="Courier New"/>
              </a:rPr>
              <a:t>/</a:t>
            </a:r>
            <a:r>
              <a:rPr sz="1800" dirty="0">
                <a:latin typeface="Courier New"/>
              </a:rPr>
              <a:t>(</a:t>
            </a:r>
            <a:r>
              <a:rPr sz="1800" dirty="0" err="1">
                <a:latin typeface="Courier New"/>
              </a:rPr>
              <a:t>Smax</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Smin</a:t>
            </a:r>
            <a:r>
              <a:rPr sz="1800" dirty="0">
                <a:latin typeface="Courier New"/>
              </a:rPr>
              <a:t>)</a:t>
            </a:r>
            <a:r>
              <a:rPr dirty="0"/>
              <a:t/>
            </a:r>
            <a:br>
              <a:rPr dirty="0"/>
            </a:br>
            <a:r>
              <a:rPr sz="1800" i="1" dirty="0">
                <a:solidFill>
                  <a:srgbClr val="60A0B0"/>
                </a:solidFill>
                <a:latin typeface="Courier New"/>
              </a:rPr>
              <a:t># or</a:t>
            </a:r>
            <a:r>
              <a:rPr dirty="0"/>
              <a:t/>
            </a:r>
            <a:br>
              <a:rPr dirty="0"/>
            </a:br>
            <a:r>
              <a:rPr sz="1800" dirty="0">
                <a:latin typeface="Courier New"/>
              </a:rPr>
              <a:t>S </a:t>
            </a:r>
            <a:r>
              <a:rPr sz="1800" dirty="0">
                <a:solidFill>
                  <a:srgbClr val="666666"/>
                </a:solidFill>
                <a:latin typeface="Courier New"/>
              </a:rPr>
              <a:t>=</a:t>
            </a:r>
            <a:r>
              <a:rPr sz="1800" dirty="0">
                <a:latin typeface="Courier New"/>
              </a:rPr>
              <a:t> (</a:t>
            </a:r>
            <a:r>
              <a:rPr sz="1800" dirty="0" err="1">
                <a:latin typeface="Courier New"/>
              </a:rPr>
              <a:t>sepallength</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Smin</a:t>
            </a:r>
            <a:r>
              <a:rPr sz="1800" dirty="0">
                <a:latin typeface="Courier New"/>
              </a:rPr>
              <a:t>)</a:t>
            </a:r>
            <a:r>
              <a:rPr sz="1800" dirty="0">
                <a:solidFill>
                  <a:srgbClr val="666666"/>
                </a:solidFill>
                <a:latin typeface="Courier New"/>
              </a:rPr>
              <a:t>/</a:t>
            </a:r>
            <a:r>
              <a:rPr sz="1800" dirty="0" err="1">
                <a:latin typeface="Courier New"/>
              </a:rPr>
              <a:t>sepallength.ptp</a:t>
            </a:r>
            <a:r>
              <a:rPr sz="1800" dirty="0">
                <a:latin typeface="Courier New"/>
              </a:rPr>
              <a:t>() </a:t>
            </a:r>
            <a:r>
              <a:rPr sz="1800" i="1" dirty="0">
                <a:solidFill>
                  <a:srgbClr val="60A0B0"/>
                </a:solidFill>
                <a:latin typeface="Courier New"/>
              </a:rPr>
              <a:t># Thanks, David Ojeda!</a:t>
            </a:r>
            <a:r>
              <a:rPr dirty="0"/>
              <a:t/>
            </a:r>
            <a:br>
              <a:rPr dirty="0"/>
            </a:br>
            <a:r>
              <a:rPr sz="1800" dirty="0">
                <a:latin typeface="Courier New"/>
              </a:rPr>
              <a:t>print(S)</a:t>
            </a:r>
          </a:p>
          <a:p>
            <a:pPr marL="1270000" indent="0">
              <a:buNone/>
            </a:pPr>
            <a:r>
              <a:rPr sz="1800" dirty="0">
                <a:latin typeface="Courier New"/>
              </a:rPr>
              <a:t>## [0.222222 0.166667 0.111111 0.083333 0.194444 0.305556 0.083333 0.194444
##  0.027778 0.166667 0.305556 0.138889 0.138889 0.       0.416667 0.388889
##  0.305556 0.222222 0.388889 0.222222 0.305556 0.222222 0.083333 0.222222
##  0.138889 0.194444 0.194444 0.25     0.25     0.111111 0.138889 0.305556
##  0.25     0.333333 0.166667 0.194444 0.333333 0.166667 0.027778 0.222222
##  0.194444 0.055556 0.027778 0.194444 0.222222 0.138889 0.222222 0.083333
##  0.277778 0.194444 0.75     0.583333 0.722222 0.333333 0.611111 0.388889
##  0.555556 0.166667 0.638889 0.25     0.194444 0.444444 0.472222 0.5
##  0.361111 0.666667 0.361111 0.416667 0.527778 0.361111 0.444444 0.5
##  0.555556 0.5      0.583333 0.638889 0.694444 0.666667 0.472222 0.388889
##  0.333333 0.333333 0.416667 0.472222 0.305556 0.472222 0.666667 0.555556
##  0.361111 0.333333 0.333333 0.5      0.416667 0.194444 0.361111 0.388889
##  0.388889 0.527778 0.222222 0.388889 0.555556 0.416667 0.777778 0.555556
##  0.611111 0.916667 0.166667 0.833333 0.666667 0.805556 0.611111 0.583333
##  0.694444 0.388889 0.416667 0.583333 0.611111 0.944444 0.944444 0.472222
##  0.722222 0.361111 0.944444 0.555556 0.666667 0.805556 0.527778 0.5
##  0.583333 0.805556 0.861111 1.       0.583333 0.555556 0.5      0.944444
##  0.555556 0.583333 0.472222 0.722222 0.666667 0.722222 0.416667 0.694444
##  0.666667 0.666667 0.555556 0.611111 0.527778 0.444444]</a:t>
            </a:r>
          </a:p>
        </p:txBody>
      </p:sp>
    </p:spTree>
    <p:extLst>
      <p:ext uri="{BB962C8B-B14F-4D97-AF65-F5344CB8AC3E}">
        <p14:creationId xmlns:p14="http://schemas.microsoft.com/office/powerpoint/2010/main" val="1668700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- 30</a:t>
            </a:r>
          </a:p>
        </p:txBody>
      </p:sp>
      <p:sp>
        <p:nvSpPr>
          <p:cNvPr id="3" name="Content Placeholder 2"/>
          <p:cNvSpPr>
            <a:spLocks noGrp="1"/>
          </p:cNvSpPr>
          <p:nvPr>
            <p:ph idx="1"/>
          </p:nvPr>
        </p:nvSpPr>
        <p:spPr/>
        <p:txBody>
          <a:bodyPr>
            <a:normAutofit fontScale="62500" lnSpcReduction="20000"/>
          </a:bodyPr>
          <a:lstStyle/>
          <a:p>
            <a:r>
              <a:rPr dirty="0"/>
              <a:t>Compute the </a:t>
            </a:r>
            <a:r>
              <a:rPr dirty="0" err="1"/>
              <a:t>softmax</a:t>
            </a:r>
            <a:r>
              <a:rPr dirty="0"/>
              <a:t> score of </a:t>
            </a:r>
            <a:r>
              <a:rPr dirty="0" err="1"/>
              <a:t>sepallength</a:t>
            </a:r>
            <a:r>
              <a:rPr dirty="0"/>
              <a:t>.</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'object'</a:t>
            </a:r>
            <a:r>
              <a:rPr sz="1800" dirty="0">
                <a:latin typeface="Courier New"/>
              </a:rPr>
              <a:t>)</a:t>
            </a:r>
            <a:r>
              <a:rPr dirty="0"/>
              <a:t/>
            </a:r>
            <a:br>
              <a:rPr dirty="0"/>
            </a:br>
            <a:r>
              <a:rPr sz="1800" dirty="0" err="1">
                <a:latin typeface="Courier New"/>
              </a:rPr>
              <a:t>sepallength</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([float(row[</a:t>
            </a:r>
            <a:r>
              <a:rPr sz="1800" dirty="0">
                <a:solidFill>
                  <a:srgbClr val="40A070"/>
                </a:solidFill>
                <a:latin typeface="Courier New"/>
              </a:rPr>
              <a:t>0</a:t>
            </a:r>
            <a:r>
              <a:rPr sz="1800" dirty="0">
                <a:latin typeface="Courier New"/>
              </a:rPr>
              <a:t>]) </a:t>
            </a:r>
            <a:r>
              <a:rPr sz="1800" b="1" dirty="0">
                <a:solidFill>
                  <a:srgbClr val="007020"/>
                </a:solidFill>
                <a:latin typeface="Courier New"/>
              </a:rPr>
              <a:t>for</a:t>
            </a:r>
            <a:r>
              <a:rPr sz="1800" dirty="0">
                <a:latin typeface="Courier New"/>
              </a:rPr>
              <a:t> row </a:t>
            </a:r>
            <a:r>
              <a:rPr sz="1800" b="1" dirty="0">
                <a:solidFill>
                  <a:srgbClr val="007020"/>
                </a:solidFill>
                <a:latin typeface="Courier New"/>
              </a:rPr>
              <a:t>in</a:t>
            </a:r>
            <a:r>
              <a:rPr sz="1800" dirty="0">
                <a:latin typeface="Courier New"/>
              </a:rPr>
              <a:t> iris])</a:t>
            </a:r>
            <a:r>
              <a:rPr dirty="0"/>
              <a:t/>
            </a:r>
            <a:br>
              <a:rPr dirty="0"/>
            </a:br>
            <a:r>
              <a:rPr sz="1800" i="1" dirty="0">
                <a:solidFill>
                  <a:srgbClr val="60A0B0"/>
                </a:solidFill>
                <a:latin typeface="Courier New"/>
              </a:rPr>
              <a:t># Solution</a:t>
            </a:r>
            <a:r>
              <a:rPr dirty="0"/>
              <a:t/>
            </a:r>
            <a:br>
              <a:rPr dirty="0"/>
            </a:br>
            <a:r>
              <a:rPr sz="1800" b="1" dirty="0" err="1">
                <a:solidFill>
                  <a:srgbClr val="007020"/>
                </a:solidFill>
                <a:latin typeface="Courier New"/>
              </a:rPr>
              <a:t>def</a:t>
            </a:r>
            <a:r>
              <a:rPr sz="1800" dirty="0">
                <a:latin typeface="Courier New"/>
              </a:rPr>
              <a:t> </a:t>
            </a:r>
            <a:r>
              <a:rPr sz="1800" dirty="0" err="1">
                <a:latin typeface="Courier New"/>
              </a:rPr>
              <a:t>softmax</a:t>
            </a:r>
            <a:r>
              <a:rPr sz="1800" dirty="0">
                <a:latin typeface="Courier New"/>
              </a:rPr>
              <a:t>(x):</a:t>
            </a:r>
            <a:r>
              <a:rPr dirty="0"/>
              <a:t/>
            </a:r>
            <a:br>
              <a:rPr dirty="0"/>
            </a:br>
            <a:r>
              <a:rPr sz="1800" dirty="0">
                <a:latin typeface="Courier New"/>
              </a:rPr>
              <a:t>  </a:t>
            </a:r>
            <a:r>
              <a:rPr sz="1800" i="1" dirty="0">
                <a:solidFill>
                  <a:srgbClr val="60A0B0"/>
                </a:solidFill>
                <a:latin typeface="Courier New"/>
              </a:rPr>
              <a:t>"""Compute </a:t>
            </a:r>
            <a:r>
              <a:rPr sz="1800" i="1" dirty="0" err="1">
                <a:solidFill>
                  <a:srgbClr val="60A0B0"/>
                </a:solidFill>
                <a:latin typeface="Courier New"/>
              </a:rPr>
              <a:t>softmax</a:t>
            </a:r>
            <a:r>
              <a:rPr sz="1800" i="1" dirty="0">
                <a:solidFill>
                  <a:srgbClr val="60A0B0"/>
                </a:solidFill>
                <a:latin typeface="Courier New"/>
              </a:rPr>
              <a:t> values for each sets of scores in x.</a:t>
            </a:r>
            <a:r>
              <a:rPr dirty="0"/>
              <a:t/>
            </a:r>
            <a:br>
              <a:rPr dirty="0"/>
            </a:br>
            <a:r>
              <a:rPr sz="1800" i="1" dirty="0">
                <a:solidFill>
                  <a:srgbClr val="60A0B0"/>
                </a:solidFill>
                <a:latin typeface="Courier New"/>
              </a:rPr>
              <a:t>  https://stackoverflow.com/questions/34968722/how-to-implement-the-softmax-function-in-python"""</a:t>
            </a:r>
            <a:r>
              <a:rPr dirty="0"/>
              <a:t/>
            </a:r>
            <a:br>
              <a:rPr dirty="0"/>
            </a:br>
            <a:r>
              <a:rPr sz="1800" dirty="0">
                <a:latin typeface="Courier New"/>
              </a:rPr>
              <a:t>  </a:t>
            </a:r>
            <a:r>
              <a:rPr sz="1800" dirty="0" err="1">
                <a:latin typeface="Courier New"/>
              </a:rPr>
              <a:t>e_x</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np.exp</a:t>
            </a:r>
            <a:r>
              <a:rPr sz="1800" dirty="0">
                <a:latin typeface="Courier New"/>
              </a:rPr>
              <a:t>(x </a:t>
            </a:r>
            <a:r>
              <a:rPr sz="1800" dirty="0">
                <a:solidFill>
                  <a:srgbClr val="666666"/>
                </a:solidFill>
                <a:latin typeface="Courier New"/>
              </a:rPr>
              <a:t>-</a:t>
            </a:r>
            <a:r>
              <a:rPr sz="1800" dirty="0">
                <a:latin typeface="Courier New"/>
              </a:rPr>
              <a:t> </a:t>
            </a:r>
            <a:r>
              <a:rPr sz="1800" dirty="0" err="1">
                <a:latin typeface="Courier New"/>
              </a:rPr>
              <a:t>np.max</a:t>
            </a:r>
            <a:r>
              <a:rPr sz="1800" dirty="0">
                <a:latin typeface="Courier New"/>
              </a:rPr>
              <a:t>(x))</a:t>
            </a:r>
            <a:r>
              <a:rPr dirty="0"/>
              <a:t/>
            </a:r>
            <a:br>
              <a:rPr dirty="0"/>
            </a:br>
            <a:r>
              <a:rPr sz="1800" dirty="0">
                <a:latin typeface="Courier New"/>
              </a:rPr>
              <a:t>  </a:t>
            </a:r>
            <a:r>
              <a:rPr sz="1800" b="1" dirty="0">
                <a:solidFill>
                  <a:srgbClr val="007020"/>
                </a:solidFill>
                <a:latin typeface="Courier New"/>
              </a:rPr>
              <a:t>return</a:t>
            </a:r>
            <a:r>
              <a:rPr sz="1800" dirty="0">
                <a:latin typeface="Courier New"/>
              </a:rPr>
              <a:t> </a:t>
            </a:r>
            <a:r>
              <a:rPr sz="1800" dirty="0" err="1">
                <a:latin typeface="Courier New"/>
              </a:rPr>
              <a:t>e_x</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e_x.sum</a:t>
            </a:r>
            <a:r>
              <a:rPr sz="1800" dirty="0">
                <a:latin typeface="Courier New"/>
              </a:rPr>
              <a:t>(axis</a:t>
            </a:r>
            <a:r>
              <a:rPr sz="1800" dirty="0">
                <a:solidFill>
                  <a:srgbClr val="666666"/>
                </a:solidFill>
                <a:latin typeface="Courier New"/>
              </a:rPr>
              <a:t>=</a:t>
            </a:r>
            <a:r>
              <a:rPr sz="1800" dirty="0">
                <a:solidFill>
                  <a:srgbClr val="40A070"/>
                </a:solidFill>
                <a:latin typeface="Courier New"/>
              </a:rPr>
              <a:t>0</a:t>
            </a:r>
            <a:r>
              <a:rPr sz="1800" dirty="0">
                <a:latin typeface="Courier New"/>
              </a:rPr>
              <a:t>)</a:t>
            </a:r>
            <a:r>
              <a:rPr dirty="0"/>
              <a:t/>
            </a:r>
            <a:br>
              <a:rPr dirty="0"/>
            </a:br>
            <a:r>
              <a:rPr sz="1800" dirty="0">
                <a:latin typeface="Courier New"/>
              </a:rPr>
              <a:t>print(</a:t>
            </a:r>
            <a:r>
              <a:rPr sz="1800" dirty="0" err="1">
                <a:latin typeface="Courier New"/>
              </a:rPr>
              <a:t>softmax</a:t>
            </a:r>
            <a:r>
              <a:rPr sz="1800" dirty="0">
                <a:latin typeface="Courier New"/>
              </a:rPr>
              <a:t>(</a:t>
            </a:r>
            <a:r>
              <a:rPr sz="1800" dirty="0" err="1">
                <a:latin typeface="Courier New"/>
              </a:rPr>
              <a:t>sepallength</a:t>
            </a:r>
            <a:r>
              <a:rPr sz="1800" dirty="0">
                <a:latin typeface="Courier New"/>
              </a:rPr>
              <a:t>))</a:t>
            </a:r>
          </a:p>
          <a:p>
            <a:pPr marL="1270000" indent="0">
              <a:buNone/>
            </a:pPr>
            <a:r>
              <a:rPr sz="1800" dirty="0">
                <a:latin typeface="Courier New"/>
              </a:rPr>
              <a:t>## [0.00222  0.001817 0.001488 0.001346 0.002008 0.002996 0.001346 0.002008
##  0.001102 0.001817 0.002996 0.001644 0.001644 0.000997 0.00447  0.004044
##  0.002996 0.00222  0.004044 0.00222  0.002996 0.00222  0.001346 0.00222
##  0.001644 0.002008 0.002008 0.002453 0.002453 0.001488 0.001644 0.002996
##  0.002453 0.003311 0.001817 0.002008 0.003311 0.001817 0.001102 0.00222
##  0.002008 0.001218 0.001102 0.002008 0.00222  0.001644 0.00222  0.001346
##  0.002711 0.002008 0.01484  0.008144 0.013428 0.003311 0.009001 0.004044
##  0.007369 0.001817 0.009947 0.002453 0.002008 0.00494  0.005459 0.006033
##  0.003659 0.010994 0.003659 0.00447  0.006668 0.003659 0.00494  0.006033
##  0.007369 0.006033 0.008144 0.009947 0.01215  0.010994 0.005459 0.004044
##  0.003311 0.003311 0.00447  0.005459 0.002996 0.005459 0.010994 0.007369
##  0.003659 0.003311 0.003311 0.006033 0.00447  0.002008 0.003659 0.004044
##  0.004044 0.006668 0.00222  0.004044 0.007369 0.00447  0.016401 0.007369
##  0.009001 0.02704  0.001817 0.020032 0.010994 0.018126 0.009001 0.008144
##  0.01215  0.004044 0.00447  0.008144 0.009001 0.029884 0.029884 0.005459
##  0.013428 0.003659 0.029884 0.007369 0.010994 0.018126 0.006668 0.006033
##  0.008144 0.018126 0.022139 0.0365   0.008144 0.007369 0.006033 0.029884
##  0.007369 0.008144 0.005459 0.013428 0.010994 0.013428 0.00447  0.01215
##  0.010994 0.010994 0.007369 0.009001 0.006668 0.00494 ]</a:t>
            </a:r>
          </a:p>
        </p:txBody>
      </p:sp>
    </p:spTree>
    <p:extLst>
      <p:ext uri="{BB962C8B-B14F-4D97-AF65-F5344CB8AC3E}">
        <p14:creationId xmlns:p14="http://schemas.microsoft.com/office/powerpoint/2010/main" val="233586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- 31</a:t>
            </a:r>
          </a:p>
        </p:txBody>
      </p:sp>
      <p:sp>
        <p:nvSpPr>
          <p:cNvPr id="3" name="Content Placeholder 2"/>
          <p:cNvSpPr>
            <a:spLocks noGrp="1"/>
          </p:cNvSpPr>
          <p:nvPr>
            <p:ph idx="1"/>
          </p:nvPr>
        </p:nvSpPr>
        <p:spPr/>
        <p:txBody>
          <a:bodyPr/>
          <a:lstStyle/>
          <a:p>
            <a:r>
              <a:rPr dirty="0"/>
              <a:t>Find the 5th and 95th percentile of iris’s </a:t>
            </a:r>
            <a:r>
              <a:rPr dirty="0" err="1" smtClean="0"/>
              <a:t>sepallength</a:t>
            </a:r>
            <a:endParaRPr lang="pt-BR" dirty="0" smtClean="0"/>
          </a:p>
          <a:p>
            <a:pPr lvl="1"/>
            <a:r>
              <a:rPr lang="pt-BR" sz="1600" dirty="0"/>
              <a:t># Input</a:t>
            </a:r>
          </a:p>
          <a:p>
            <a:pPr lvl="1"/>
            <a:r>
              <a:rPr lang="pt-BR" sz="1600" dirty="0" err="1"/>
              <a:t>url</a:t>
            </a:r>
            <a:r>
              <a:rPr lang="pt-BR" sz="1600" dirty="0"/>
              <a:t> = 'https://archive.ics.uci.edu/ml/machine-learning-databases/iris/iris.data‘</a:t>
            </a:r>
          </a:p>
          <a:p>
            <a:pPr lvl="1"/>
            <a:r>
              <a:rPr lang="pt-BR" sz="1600" dirty="0" err="1"/>
              <a:t>sepallength</a:t>
            </a:r>
            <a:r>
              <a:rPr lang="pt-BR" sz="1600" dirty="0"/>
              <a:t> = </a:t>
            </a:r>
            <a:r>
              <a:rPr lang="pt-BR" sz="1600" dirty="0" err="1"/>
              <a:t>np.genfromtxt</a:t>
            </a:r>
            <a:r>
              <a:rPr lang="pt-BR" sz="1600" dirty="0"/>
              <a:t>(</a:t>
            </a:r>
            <a:r>
              <a:rPr lang="pt-BR" sz="1600" dirty="0" err="1"/>
              <a:t>url</a:t>
            </a:r>
            <a:r>
              <a:rPr lang="pt-BR" sz="1600" dirty="0"/>
              <a:t>, </a:t>
            </a:r>
            <a:r>
              <a:rPr lang="pt-BR" sz="1600" dirty="0" err="1"/>
              <a:t>delimiter</a:t>
            </a:r>
            <a:r>
              <a:rPr lang="pt-BR" sz="1600" dirty="0"/>
              <a:t>=',', </a:t>
            </a:r>
            <a:r>
              <a:rPr lang="pt-BR" sz="1600" dirty="0" err="1"/>
              <a:t>dtype</a:t>
            </a:r>
            <a:r>
              <a:rPr lang="pt-BR" sz="1600" dirty="0"/>
              <a:t>='</a:t>
            </a:r>
            <a:r>
              <a:rPr lang="pt-BR" sz="1600" dirty="0" err="1"/>
              <a:t>float</a:t>
            </a:r>
            <a:r>
              <a:rPr lang="pt-BR" sz="1600" dirty="0"/>
              <a:t>', </a:t>
            </a:r>
            <a:r>
              <a:rPr lang="pt-BR" sz="1600" dirty="0" err="1"/>
              <a:t>usecols</a:t>
            </a:r>
            <a:r>
              <a:rPr lang="pt-BR" sz="1600" dirty="0"/>
              <a:t>=[0])</a:t>
            </a:r>
          </a:p>
          <a:p>
            <a:pPr lvl="1"/>
            <a:r>
              <a:rPr lang="pt-BR" sz="1600" dirty="0"/>
              <a:t># </a:t>
            </a:r>
            <a:r>
              <a:rPr lang="pt-BR" sz="1600" dirty="0" err="1"/>
              <a:t>Solution</a:t>
            </a:r>
            <a:endParaRPr lang="pt-BR" sz="1600" dirty="0"/>
          </a:p>
          <a:p>
            <a:pPr lvl="1"/>
            <a:r>
              <a:rPr lang="pt-BR" sz="1600" dirty="0" err="1"/>
              <a:t>np.percentile</a:t>
            </a:r>
            <a:r>
              <a:rPr lang="pt-BR" sz="1600" dirty="0"/>
              <a:t>(</a:t>
            </a:r>
            <a:r>
              <a:rPr lang="pt-BR" sz="1600" dirty="0" err="1"/>
              <a:t>sepallength</a:t>
            </a:r>
            <a:r>
              <a:rPr lang="pt-BR" sz="1600" dirty="0"/>
              <a:t>, q=[5, 95])</a:t>
            </a:r>
          </a:p>
          <a:p>
            <a:pPr lvl="1"/>
            <a:endParaRPr sz="1600" dirty="0"/>
          </a:p>
        </p:txBody>
      </p:sp>
    </p:spTree>
    <p:extLst>
      <p:ext uri="{BB962C8B-B14F-4D97-AF65-F5344CB8AC3E}">
        <p14:creationId xmlns:p14="http://schemas.microsoft.com/office/powerpoint/2010/main" val="391770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- 32</a:t>
            </a:r>
          </a:p>
        </p:txBody>
      </p:sp>
      <p:sp>
        <p:nvSpPr>
          <p:cNvPr id="3" name="Content Placeholder 2"/>
          <p:cNvSpPr>
            <a:spLocks noGrp="1"/>
          </p:cNvSpPr>
          <p:nvPr>
            <p:ph idx="1"/>
          </p:nvPr>
        </p:nvSpPr>
        <p:spPr/>
        <p:txBody>
          <a:bodyPr>
            <a:normAutofit fontScale="85000" lnSpcReduction="20000"/>
          </a:bodyPr>
          <a:lstStyle/>
          <a:p>
            <a:r>
              <a:rPr dirty="0"/>
              <a:t>Insert </a:t>
            </a:r>
            <a:r>
              <a:rPr dirty="0" err="1"/>
              <a:t>np.nan</a:t>
            </a:r>
            <a:r>
              <a:rPr dirty="0"/>
              <a:t> values at 20 random positions in iris_2d dataset</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iris_2d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'object'</a:t>
            </a:r>
            <a:r>
              <a:rPr sz="1800" dirty="0">
                <a:latin typeface="Courier New"/>
              </a:rPr>
              <a:t>)</a:t>
            </a:r>
            <a:r>
              <a:rPr dirty="0"/>
              <a:t/>
            </a:r>
            <a:br>
              <a:rPr dirty="0"/>
            </a:br>
            <a:r>
              <a:rPr sz="1800" i="1" dirty="0">
                <a:solidFill>
                  <a:srgbClr val="60A0B0"/>
                </a:solidFill>
                <a:latin typeface="Courier New"/>
              </a:rPr>
              <a:t># Method 1</a:t>
            </a:r>
            <a:r>
              <a:rPr dirty="0"/>
              <a:t/>
            </a:r>
            <a:br>
              <a:rPr dirty="0"/>
            </a:br>
            <a:r>
              <a:rPr sz="1800" dirty="0" err="1">
                <a:latin typeface="Courier New"/>
              </a:rPr>
              <a:t>i</a:t>
            </a:r>
            <a:r>
              <a:rPr sz="1800" dirty="0">
                <a:latin typeface="Courier New"/>
              </a:rPr>
              <a:t>, j </a:t>
            </a:r>
            <a:r>
              <a:rPr sz="1800" dirty="0">
                <a:solidFill>
                  <a:srgbClr val="666666"/>
                </a:solidFill>
                <a:latin typeface="Courier New"/>
              </a:rPr>
              <a:t>=</a:t>
            </a:r>
            <a:r>
              <a:rPr sz="1800" dirty="0">
                <a:latin typeface="Courier New"/>
              </a:rPr>
              <a:t> </a:t>
            </a:r>
            <a:r>
              <a:rPr sz="1800" dirty="0" err="1">
                <a:latin typeface="Courier New"/>
              </a:rPr>
              <a:t>np.where</a:t>
            </a:r>
            <a:r>
              <a:rPr sz="1800" dirty="0">
                <a:latin typeface="Courier New"/>
              </a:rPr>
              <a:t>(iris_2d)</a:t>
            </a:r>
            <a:r>
              <a:rPr dirty="0"/>
              <a:t/>
            </a:r>
            <a:br>
              <a:rPr dirty="0"/>
            </a:br>
            <a:r>
              <a:rPr sz="1800" i="1" dirty="0">
                <a:solidFill>
                  <a:srgbClr val="60A0B0"/>
                </a:solidFill>
                <a:latin typeface="Courier New"/>
              </a:rPr>
              <a:t># </a:t>
            </a:r>
            <a:r>
              <a:rPr sz="1800" i="1" dirty="0" err="1">
                <a:solidFill>
                  <a:srgbClr val="60A0B0"/>
                </a:solidFill>
                <a:latin typeface="Courier New"/>
              </a:rPr>
              <a:t>i</a:t>
            </a:r>
            <a:r>
              <a:rPr sz="1800" i="1" dirty="0">
                <a:solidFill>
                  <a:srgbClr val="60A0B0"/>
                </a:solidFill>
                <a:latin typeface="Courier New"/>
              </a:rPr>
              <a:t>, j contain the row numbers and column numbers of 600 elements of </a:t>
            </a:r>
            <a:r>
              <a:rPr sz="1800" i="1" dirty="0" err="1">
                <a:solidFill>
                  <a:srgbClr val="60A0B0"/>
                </a:solidFill>
                <a:latin typeface="Courier New"/>
              </a:rPr>
              <a:t>iris_x</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a:latin typeface="Courier New"/>
              </a:rPr>
              <a:t>iris_2d[</a:t>
            </a:r>
            <a:r>
              <a:rPr sz="1800" dirty="0" err="1">
                <a:latin typeface="Courier New"/>
              </a:rPr>
              <a:t>np.random.choice</a:t>
            </a:r>
            <a:r>
              <a:rPr sz="1800" dirty="0">
                <a:latin typeface="Courier New"/>
              </a:rPr>
              <a:t>((</a:t>
            </a:r>
            <a:r>
              <a:rPr sz="1800" dirty="0" err="1">
                <a:latin typeface="Courier New"/>
              </a:rPr>
              <a:t>i</a:t>
            </a:r>
            <a:r>
              <a:rPr sz="1800" dirty="0">
                <a:latin typeface="Courier New"/>
              </a:rPr>
              <a:t>), </a:t>
            </a:r>
            <a:r>
              <a:rPr sz="1800" dirty="0">
                <a:solidFill>
                  <a:srgbClr val="40A070"/>
                </a:solidFill>
                <a:latin typeface="Courier New"/>
              </a:rPr>
              <a:t>20</a:t>
            </a:r>
            <a:r>
              <a:rPr sz="1800" dirty="0">
                <a:latin typeface="Courier New"/>
              </a:rPr>
              <a:t>), </a:t>
            </a:r>
            <a:r>
              <a:rPr sz="1800" dirty="0" err="1">
                <a:latin typeface="Courier New"/>
              </a:rPr>
              <a:t>np.random.choice</a:t>
            </a:r>
            <a:r>
              <a:rPr sz="1800" dirty="0">
                <a:latin typeface="Courier New"/>
              </a:rPr>
              <a:t>((j), </a:t>
            </a:r>
            <a:r>
              <a:rPr sz="1800" dirty="0">
                <a:solidFill>
                  <a:srgbClr val="40A070"/>
                </a:solidFill>
                <a:latin typeface="Courier New"/>
              </a:rPr>
              <a:t>20</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np.nan</a:t>
            </a:r>
            <a:r>
              <a:rPr dirty="0"/>
              <a:t/>
            </a:r>
            <a:br>
              <a:rPr dirty="0"/>
            </a:br>
            <a:r>
              <a:rPr sz="1800" i="1" dirty="0">
                <a:solidFill>
                  <a:srgbClr val="60A0B0"/>
                </a:solidFill>
                <a:latin typeface="Courier New"/>
              </a:rPr>
              <a:t># Method 2</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a:latin typeface="Courier New"/>
              </a:rPr>
              <a:t>iris_2d[</a:t>
            </a:r>
            <a:r>
              <a:rPr sz="1800" dirty="0" err="1">
                <a:latin typeface="Courier New"/>
              </a:rPr>
              <a:t>np.random.randint</a:t>
            </a:r>
            <a:r>
              <a:rPr sz="1800" dirty="0">
                <a:latin typeface="Courier New"/>
              </a:rPr>
              <a:t>(</a:t>
            </a:r>
            <a:r>
              <a:rPr sz="1800" dirty="0">
                <a:solidFill>
                  <a:srgbClr val="40A070"/>
                </a:solidFill>
                <a:latin typeface="Courier New"/>
              </a:rPr>
              <a:t>150</a:t>
            </a:r>
            <a:r>
              <a:rPr sz="1800" dirty="0">
                <a:latin typeface="Courier New"/>
              </a:rPr>
              <a:t>, size</a:t>
            </a:r>
            <a:r>
              <a:rPr sz="1800" dirty="0">
                <a:solidFill>
                  <a:srgbClr val="666666"/>
                </a:solidFill>
                <a:latin typeface="Courier New"/>
              </a:rPr>
              <a:t>=</a:t>
            </a:r>
            <a:r>
              <a:rPr sz="1800" dirty="0">
                <a:solidFill>
                  <a:srgbClr val="40A070"/>
                </a:solidFill>
                <a:latin typeface="Courier New"/>
              </a:rPr>
              <a:t>20</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4</a:t>
            </a:r>
            <a:r>
              <a:rPr sz="1800" dirty="0">
                <a:latin typeface="Courier New"/>
              </a:rPr>
              <a:t>, size</a:t>
            </a:r>
            <a:r>
              <a:rPr sz="1800" dirty="0">
                <a:solidFill>
                  <a:srgbClr val="666666"/>
                </a:solidFill>
                <a:latin typeface="Courier New"/>
              </a:rPr>
              <a:t>=</a:t>
            </a:r>
            <a:r>
              <a:rPr sz="1800" dirty="0">
                <a:solidFill>
                  <a:srgbClr val="40A070"/>
                </a:solidFill>
                <a:latin typeface="Courier New"/>
              </a:rPr>
              <a:t>20</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np.nan</a:t>
            </a:r>
            <a:r>
              <a:rPr dirty="0"/>
              <a:t/>
            </a:r>
            <a:br>
              <a:rPr dirty="0"/>
            </a:br>
            <a:r>
              <a:rPr sz="1800" i="1" dirty="0">
                <a:solidFill>
                  <a:srgbClr val="60A0B0"/>
                </a:solidFill>
                <a:latin typeface="Courier New"/>
              </a:rPr>
              <a:t># Print first 10 rows</a:t>
            </a:r>
            <a:r>
              <a:rPr dirty="0"/>
              <a:t/>
            </a:r>
            <a:br>
              <a:rPr dirty="0"/>
            </a:br>
            <a:r>
              <a:rPr sz="1800" dirty="0">
                <a:latin typeface="Courier New"/>
              </a:rPr>
              <a:t>print(iris_2d[:</a:t>
            </a:r>
            <a:r>
              <a:rPr sz="1800" dirty="0">
                <a:solidFill>
                  <a:srgbClr val="40A070"/>
                </a:solidFill>
                <a:latin typeface="Courier New"/>
              </a:rPr>
              <a:t>10</a:t>
            </a:r>
            <a:r>
              <a:rPr sz="1800" dirty="0">
                <a:latin typeface="Courier New"/>
              </a:rPr>
              <a:t>])</a:t>
            </a:r>
          </a:p>
          <a:p>
            <a:pPr marL="1270000" indent="0">
              <a:buNone/>
            </a:pPr>
            <a:r>
              <a:rPr sz="1800" dirty="0">
                <a:latin typeface="Courier New"/>
              </a:rPr>
              <a:t>## [[b'5.1' b'3.5' b'1.4' b'0.2' </a:t>
            </a:r>
            <a:r>
              <a:rPr sz="1800" dirty="0" err="1">
                <a:latin typeface="Courier New"/>
              </a:rPr>
              <a:t>b'Iris-setosa</a:t>
            </a:r>
            <a:r>
              <a:rPr sz="1800" dirty="0">
                <a:latin typeface="Courier New"/>
              </a:rPr>
              <a:t>']
##  [b'4.9' b'3.0' b'1.4' b'0.2' </a:t>
            </a:r>
            <a:r>
              <a:rPr sz="1800" dirty="0" err="1">
                <a:latin typeface="Courier New"/>
              </a:rPr>
              <a:t>b'Iris-setosa</a:t>
            </a:r>
            <a:r>
              <a:rPr sz="1800" dirty="0">
                <a:latin typeface="Courier New"/>
              </a:rPr>
              <a:t>']
##  [b'4.7' b'3.2' b'1.3' b'0.2' </a:t>
            </a:r>
            <a:r>
              <a:rPr sz="1800" dirty="0" err="1">
                <a:latin typeface="Courier New"/>
              </a:rPr>
              <a:t>b'Iris-setosa</a:t>
            </a:r>
            <a:r>
              <a:rPr sz="1800" dirty="0">
                <a:latin typeface="Courier New"/>
              </a:rPr>
              <a:t>']
##  [b'4.6' b'3.1' b'1.5' b'0.2' </a:t>
            </a:r>
            <a:r>
              <a:rPr sz="1800" dirty="0" err="1">
                <a:latin typeface="Courier New"/>
              </a:rPr>
              <a:t>b'Iris-setosa</a:t>
            </a:r>
            <a:r>
              <a:rPr sz="1800" dirty="0">
                <a:latin typeface="Courier New"/>
              </a:rPr>
              <a:t>']
##  [b'5.0' b'3.6' b'1.4' b'0.2' </a:t>
            </a:r>
            <a:r>
              <a:rPr sz="1800" dirty="0" err="1">
                <a:latin typeface="Courier New"/>
              </a:rPr>
              <a:t>b'Iris-setosa</a:t>
            </a:r>
            <a:r>
              <a:rPr sz="1800" dirty="0">
                <a:latin typeface="Courier New"/>
              </a:rPr>
              <a:t>']
##  [b'5.4' b'3.9' b'1.7' b'0.4' </a:t>
            </a:r>
            <a:r>
              <a:rPr sz="1800" dirty="0" err="1">
                <a:latin typeface="Courier New"/>
              </a:rPr>
              <a:t>b'Iris-setosa</a:t>
            </a:r>
            <a:r>
              <a:rPr sz="1800" dirty="0">
                <a:latin typeface="Courier New"/>
              </a:rPr>
              <a:t>']
##  [b'4.6' b'3.4' b'1.4' b'0.3' </a:t>
            </a:r>
            <a:r>
              <a:rPr sz="1800" dirty="0" err="1">
                <a:latin typeface="Courier New"/>
              </a:rPr>
              <a:t>b'Iris-setosa</a:t>
            </a:r>
            <a:r>
              <a:rPr sz="1800" dirty="0">
                <a:latin typeface="Courier New"/>
              </a:rPr>
              <a:t>']
##  [b'5.0' b'3.4' b'1.5' b'0.2' </a:t>
            </a:r>
            <a:r>
              <a:rPr sz="1800" dirty="0" err="1">
                <a:latin typeface="Courier New"/>
              </a:rPr>
              <a:t>b'Iris-setosa</a:t>
            </a:r>
            <a:r>
              <a:rPr sz="1800" dirty="0">
                <a:latin typeface="Courier New"/>
              </a:rPr>
              <a:t>']
##  [b'4.4' nan b'1.4' b'0.2' </a:t>
            </a:r>
            <a:r>
              <a:rPr sz="1800" dirty="0" err="1">
                <a:latin typeface="Courier New"/>
              </a:rPr>
              <a:t>b'Iris-setosa</a:t>
            </a:r>
            <a:r>
              <a:rPr sz="1800" dirty="0">
                <a:latin typeface="Courier New"/>
              </a:rPr>
              <a:t>']
##  [b'4.9' b'3.1' b'1.5' b'0.1' </a:t>
            </a:r>
            <a:r>
              <a:rPr sz="1800" dirty="0" err="1">
                <a:latin typeface="Courier New"/>
              </a:rPr>
              <a:t>b'Iris-setosa</a:t>
            </a:r>
            <a:r>
              <a:rPr sz="1800" dirty="0">
                <a:latin typeface="Courier New"/>
              </a:rPr>
              <a:t>']]</a:t>
            </a:r>
          </a:p>
        </p:txBody>
      </p:sp>
    </p:spTree>
    <p:extLst>
      <p:ext uri="{BB962C8B-B14F-4D97-AF65-F5344CB8AC3E}">
        <p14:creationId xmlns:p14="http://schemas.microsoft.com/office/powerpoint/2010/main" val="908200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- 33</a:t>
            </a:r>
          </a:p>
        </p:txBody>
      </p:sp>
      <p:sp>
        <p:nvSpPr>
          <p:cNvPr id="3" name="Content Placeholder 2"/>
          <p:cNvSpPr>
            <a:spLocks noGrp="1"/>
          </p:cNvSpPr>
          <p:nvPr>
            <p:ph idx="1"/>
          </p:nvPr>
        </p:nvSpPr>
        <p:spPr/>
        <p:txBody>
          <a:bodyPr>
            <a:normAutofit lnSpcReduction="10000"/>
          </a:bodyPr>
          <a:lstStyle/>
          <a:p>
            <a:r>
              <a:rPr dirty="0"/>
              <a:t>Find the number and position of missing values in iris_2d ’s </a:t>
            </a:r>
            <a:r>
              <a:rPr dirty="0" err="1"/>
              <a:t>sepallength</a:t>
            </a:r>
            <a:r>
              <a:rPr dirty="0"/>
              <a:t> (1st column)</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iris_2d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'float'</a:t>
            </a:r>
            <a:r>
              <a:rPr sz="1800" dirty="0">
                <a:latin typeface="Courier New"/>
              </a:rPr>
              <a:t>, </a:t>
            </a:r>
            <a:r>
              <a:rPr sz="1800" dirty="0" err="1">
                <a:latin typeface="Courier New"/>
              </a:rPr>
              <a:t>usecols</a:t>
            </a:r>
            <a:r>
              <a:rPr sz="1800" dirty="0">
                <a:solidFill>
                  <a:srgbClr val="666666"/>
                </a:solidFill>
                <a:latin typeface="Courier New"/>
              </a:rPr>
              <a:t>=</a:t>
            </a:r>
            <a:r>
              <a:rPr sz="1800" dirty="0">
                <a:latin typeface="Courier New"/>
              </a:rPr>
              <a:t>[</a:t>
            </a:r>
            <a:r>
              <a:rPr sz="1800" dirty="0">
                <a:solidFill>
                  <a:srgbClr val="40A070"/>
                </a:solidFill>
                <a:latin typeface="Courier New"/>
              </a:rPr>
              <a:t>0</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3</a:t>
            </a:r>
            <a:r>
              <a:rPr sz="1800" dirty="0">
                <a:latin typeface="Courier New"/>
              </a:rPr>
              <a:t>])</a:t>
            </a:r>
            <a:r>
              <a:rPr dirty="0"/>
              <a:t/>
            </a:r>
            <a:br>
              <a:rPr dirty="0"/>
            </a:br>
            <a:r>
              <a:rPr sz="1800" dirty="0">
                <a:latin typeface="Courier New"/>
              </a:rPr>
              <a:t>iris_2d[</a:t>
            </a:r>
            <a:r>
              <a:rPr sz="1800" dirty="0" err="1">
                <a:latin typeface="Courier New"/>
              </a:rPr>
              <a:t>np.random.randint</a:t>
            </a:r>
            <a:r>
              <a:rPr sz="1800" dirty="0">
                <a:latin typeface="Courier New"/>
              </a:rPr>
              <a:t>(</a:t>
            </a:r>
            <a:r>
              <a:rPr sz="1800" dirty="0">
                <a:solidFill>
                  <a:srgbClr val="40A070"/>
                </a:solidFill>
                <a:latin typeface="Courier New"/>
              </a:rPr>
              <a:t>150</a:t>
            </a:r>
            <a:r>
              <a:rPr sz="1800" dirty="0">
                <a:latin typeface="Courier New"/>
              </a:rPr>
              <a:t>, size</a:t>
            </a:r>
            <a:r>
              <a:rPr sz="1800" dirty="0">
                <a:solidFill>
                  <a:srgbClr val="666666"/>
                </a:solidFill>
                <a:latin typeface="Courier New"/>
              </a:rPr>
              <a:t>=</a:t>
            </a:r>
            <a:r>
              <a:rPr sz="1800" dirty="0">
                <a:solidFill>
                  <a:srgbClr val="40A070"/>
                </a:solidFill>
                <a:latin typeface="Courier New"/>
              </a:rPr>
              <a:t>20</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4</a:t>
            </a:r>
            <a:r>
              <a:rPr sz="1800" dirty="0">
                <a:latin typeface="Courier New"/>
              </a:rPr>
              <a:t>, size</a:t>
            </a:r>
            <a:r>
              <a:rPr sz="1800" dirty="0">
                <a:solidFill>
                  <a:srgbClr val="666666"/>
                </a:solidFill>
                <a:latin typeface="Courier New"/>
              </a:rPr>
              <a:t>=</a:t>
            </a:r>
            <a:r>
              <a:rPr sz="1800" dirty="0">
                <a:solidFill>
                  <a:srgbClr val="40A070"/>
                </a:solidFill>
                <a:latin typeface="Courier New"/>
              </a:rPr>
              <a:t>20</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np.nan</a:t>
            </a:r>
            <a:r>
              <a:rPr dirty="0"/>
              <a:t/>
            </a:r>
            <a:br>
              <a:rPr dirty="0"/>
            </a:br>
            <a:r>
              <a:rPr sz="1800" i="1" dirty="0">
                <a:solidFill>
                  <a:srgbClr val="60A0B0"/>
                </a:solidFill>
                <a:latin typeface="Courier New"/>
              </a:rPr>
              <a:t># Solution</a:t>
            </a:r>
            <a:r>
              <a:rPr dirty="0"/>
              <a:t/>
            </a:r>
            <a:br>
              <a:rPr dirty="0"/>
            </a:br>
            <a:r>
              <a:rPr sz="1800" dirty="0">
                <a:latin typeface="Courier New"/>
              </a:rPr>
              <a:t>print(</a:t>
            </a:r>
            <a:r>
              <a:rPr sz="1800" dirty="0">
                <a:solidFill>
                  <a:srgbClr val="4070A0"/>
                </a:solidFill>
                <a:latin typeface="Courier New"/>
              </a:rPr>
              <a:t>"Number of missing values: \n"</a:t>
            </a:r>
            <a:r>
              <a:rPr sz="1800" dirty="0">
                <a:latin typeface="Courier New"/>
              </a:rPr>
              <a:t>, </a:t>
            </a:r>
            <a:r>
              <a:rPr sz="1800" dirty="0" err="1">
                <a:latin typeface="Courier New"/>
              </a:rPr>
              <a:t>np.isnan</a:t>
            </a:r>
            <a:r>
              <a:rPr sz="1800" dirty="0">
                <a:latin typeface="Courier New"/>
              </a:rPr>
              <a:t>(iris_2d[:, </a:t>
            </a:r>
            <a:r>
              <a:rPr sz="1800" dirty="0">
                <a:solidFill>
                  <a:srgbClr val="40A070"/>
                </a:solidFill>
                <a:latin typeface="Courier New"/>
              </a:rPr>
              <a:t>0</a:t>
            </a:r>
            <a:r>
              <a:rPr sz="1800" dirty="0">
                <a:latin typeface="Courier New"/>
              </a:rPr>
              <a:t>]).sum())</a:t>
            </a:r>
          </a:p>
          <a:p>
            <a:pPr marL="1270000" indent="0">
              <a:buNone/>
            </a:pPr>
            <a:r>
              <a:rPr sz="1800" dirty="0">
                <a:latin typeface="Courier New"/>
              </a:rPr>
              <a:t>## Number of missing values: 
##  5</a:t>
            </a:r>
          </a:p>
          <a:p>
            <a:pPr marL="1270000" indent="0">
              <a:buNone/>
            </a:pPr>
            <a:r>
              <a:rPr sz="1800" dirty="0">
                <a:latin typeface="Courier New"/>
              </a:rPr>
              <a:t>print(</a:t>
            </a:r>
            <a:r>
              <a:rPr sz="1800" dirty="0">
                <a:solidFill>
                  <a:srgbClr val="4070A0"/>
                </a:solidFill>
                <a:latin typeface="Courier New"/>
              </a:rPr>
              <a:t>"Position of missing values: \n"</a:t>
            </a:r>
            <a:r>
              <a:rPr sz="1800" dirty="0">
                <a:latin typeface="Courier New"/>
              </a:rPr>
              <a:t>, print(</a:t>
            </a:r>
            <a:r>
              <a:rPr sz="1800" dirty="0" err="1">
                <a:latin typeface="Courier New"/>
              </a:rPr>
              <a:t>np.where</a:t>
            </a:r>
            <a:r>
              <a:rPr sz="1800" dirty="0">
                <a:latin typeface="Courier New"/>
              </a:rPr>
              <a:t>(</a:t>
            </a:r>
            <a:r>
              <a:rPr sz="1800" dirty="0" err="1">
                <a:latin typeface="Courier New"/>
              </a:rPr>
              <a:t>np.isnan</a:t>
            </a:r>
            <a:r>
              <a:rPr sz="1800" dirty="0">
                <a:latin typeface="Courier New"/>
              </a:rPr>
              <a:t>(iris_2d[:, </a:t>
            </a:r>
            <a:r>
              <a:rPr sz="1800" dirty="0">
                <a:solidFill>
                  <a:srgbClr val="40A070"/>
                </a:solidFill>
                <a:latin typeface="Courier New"/>
              </a:rPr>
              <a:t>0</a:t>
            </a:r>
            <a:r>
              <a:rPr sz="1800" dirty="0">
                <a:latin typeface="Courier New"/>
              </a:rPr>
              <a:t>]))))</a:t>
            </a:r>
          </a:p>
          <a:p>
            <a:pPr marL="1270000" indent="0">
              <a:buNone/>
            </a:pPr>
            <a:r>
              <a:rPr sz="1800" dirty="0">
                <a:latin typeface="Courier New"/>
              </a:rPr>
              <a:t>## (array([ 38,  80, 106, 113, 121], </a:t>
            </a:r>
            <a:r>
              <a:rPr sz="1800" dirty="0" err="1">
                <a:latin typeface="Courier New"/>
              </a:rPr>
              <a:t>dtype</a:t>
            </a:r>
            <a:r>
              <a:rPr sz="1800" dirty="0">
                <a:latin typeface="Courier New"/>
              </a:rPr>
              <a:t>=int64),)
## Position of missing values: 
##  None</a:t>
            </a:r>
          </a:p>
        </p:txBody>
      </p:sp>
    </p:spTree>
    <p:extLst>
      <p:ext uri="{BB962C8B-B14F-4D97-AF65-F5344CB8AC3E}">
        <p14:creationId xmlns:p14="http://schemas.microsoft.com/office/powerpoint/2010/main" val="3289036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6400" y="76200"/>
            <a:ext cx="11277600" cy="457200"/>
          </a:xfrm>
        </p:spPr>
        <p:txBody>
          <a:bodyPr>
            <a:normAutofit fontScale="90000"/>
          </a:bodyPr>
          <a:lstStyle/>
          <a:p>
            <a:r>
              <a:rPr lang="pt-BR" dirty="0" smtClean="0"/>
              <a:t>Para criar um pacote e importa-lo em um </a:t>
            </a:r>
            <a:r>
              <a:rPr lang="pt-BR" dirty="0" err="1" smtClean="0"/>
              <a:t>Jupyter</a:t>
            </a:r>
            <a:r>
              <a:rPr lang="pt-BR" dirty="0" smtClean="0"/>
              <a:t> Notebook no Google </a:t>
            </a:r>
            <a:r>
              <a:rPr lang="pt-BR" dirty="0" err="1" smtClean="0"/>
              <a:t>Colab</a:t>
            </a:r>
            <a:endParaRPr lang="pt-BR" dirty="0"/>
          </a:p>
        </p:txBody>
      </p:sp>
      <p:sp>
        <p:nvSpPr>
          <p:cNvPr id="3" name="Espaço Reservado para Conteúdo 2"/>
          <p:cNvSpPr>
            <a:spLocks noGrp="1"/>
          </p:cNvSpPr>
          <p:nvPr>
            <p:ph idx="1"/>
          </p:nvPr>
        </p:nvSpPr>
        <p:spPr>
          <a:xfrm>
            <a:off x="406400" y="533400"/>
            <a:ext cx="11277600" cy="6248400"/>
          </a:xfrm>
          <a:solidFill>
            <a:schemeClr val="bg1"/>
          </a:solidFill>
        </p:spPr>
        <p:txBody>
          <a:bodyPr>
            <a:normAutofit fontScale="92500" lnSpcReduction="20000"/>
          </a:bodyPr>
          <a:lstStyle/>
          <a:p>
            <a:r>
              <a:rPr lang="pt-BR" dirty="0" smtClean="0"/>
              <a:t>Crie um diretório de nome “bibliotecas” como um subdiretório de “</a:t>
            </a:r>
            <a:r>
              <a:rPr lang="pt-BR" dirty="0" err="1" smtClean="0"/>
              <a:t>Colab</a:t>
            </a:r>
            <a:r>
              <a:rPr lang="pt-BR" dirty="0" smtClean="0"/>
              <a:t> Notebooks”</a:t>
            </a:r>
          </a:p>
          <a:p>
            <a:r>
              <a:rPr lang="pt-BR" dirty="0" smtClean="0"/>
              <a:t>Salve cada função que fará parte do pacote, em um arquivo .</a:t>
            </a:r>
            <a:r>
              <a:rPr lang="pt-BR" dirty="0" err="1" smtClean="0"/>
              <a:t>py</a:t>
            </a:r>
            <a:r>
              <a:rPr lang="pt-BR" dirty="0" smtClean="0"/>
              <a:t> de mesmo nome no diretório bibliotecas. Por exemplo suponha uma função que recebe um número e calcula o quadrado do mesmo:</a:t>
            </a:r>
          </a:p>
          <a:p>
            <a:pPr lvl="1"/>
            <a:r>
              <a:rPr lang="pt-BR" dirty="0" smtClean="0"/>
              <a:t> </a:t>
            </a:r>
            <a:r>
              <a:rPr lang="pt-BR" dirty="0" err="1" smtClean="0"/>
              <a:t>def</a:t>
            </a:r>
            <a:r>
              <a:rPr lang="pt-BR" dirty="0" smtClean="0"/>
              <a:t> quadrado(x):</a:t>
            </a:r>
          </a:p>
          <a:p>
            <a:pPr lvl="1"/>
            <a:r>
              <a:rPr lang="pt-BR" dirty="0"/>
              <a:t> </a:t>
            </a:r>
            <a:r>
              <a:rPr lang="pt-BR" dirty="0" smtClean="0"/>
              <a:t>       y = x**2</a:t>
            </a:r>
          </a:p>
          <a:p>
            <a:pPr lvl="1"/>
            <a:r>
              <a:rPr lang="pt-BR" dirty="0"/>
              <a:t> </a:t>
            </a:r>
            <a:r>
              <a:rPr lang="pt-BR" dirty="0" smtClean="0"/>
              <a:t>       </a:t>
            </a:r>
            <a:r>
              <a:rPr lang="pt-BR" dirty="0" err="1" smtClean="0"/>
              <a:t>return</a:t>
            </a:r>
            <a:r>
              <a:rPr lang="pt-BR" dirty="0" smtClean="0"/>
              <a:t>(y)</a:t>
            </a:r>
          </a:p>
          <a:p>
            <a:r>
              <a:rPr lang="pt-BR" dirty="0" smtClean="0"/>
              <a:t>Esta função deverá ser salva em um arquivo de nome “quadrado.py” no diretório bibliotecas. </a:t>
            </a:r>
          </a:p>
          <a:p>
            <a:r>
              <a:rPr lang="pt-BR" dirty="0" smtClean="0"/>
              <a:t>Em seguida crie no diretório “bibliotecas” um arquivo de nome “__init__.py”. Para cada função que foi salva em “bibliotecas” escreva a seguinte linha no arquivo: “</a:t>
            </a:r>
            <a:r>
              <a:rPr lang="pt-BR" dirty="0" err="1" smtClean="0"/>
              <a:t>from</a:t>
            </a:r>
            <a:r>
              <a:rPr lang="pt-BR" dirty="0" smtClean="0"/>
              <a:t> .arquivo </a:t>
            </a:r>
            <a:r>
              <a:rPr lang="pt-BR" dirty="0" err="1" smtClean="0"/>
              <a:t>import</a:t>
            </a:r>
            <a:r>
              <a:rPr lang="pt-BR" dirty="0" smtClean="0"/>
              <a:t> função”.</a:t>
            </a:r>
          </a:p>
          <a:p>
            <a:r>
              <a:rPr lang="pt-BR" dirty="0" smtClean="0"/>
              <a:t>Após estas etapas vá para o diretório de trabalho (neste exemplo “aulas”) e crie um </a:t>
            </a:r>
            <a:r>
              <a:rPr lang="pt-BR" dirty="0" err="1" smtClean="0"/>
              <a:t>Jupyter</a:t>
            </a:r>
            <a:r>
              <a:rPr lang="pt-BR" dirty="0" smtClean="0"/>
              <a:t> Notebook de trabalho, com o nome, também por exemplo, “</a:t>
            </a:r>
            <a:r>
              <a:rPr lang="pt-BR" dirty="0" err="1" smtClean="0"/>
              <a:t>trabalho.ipynb</a:t>
            </a:r>
            <a:r>
              <a:rPr lang="pt-BR" dirty="0" smtClean="0"/>
              <a:t>”. </a:t>
            </a:r>
          </a:p>
          <a:p>
            <a:r>
              <a:rPr lang="pt-BR" dirty="0" smtClean="0"/>
              <a:t>No arquivo “</a:t>
            </a:r>
            <a:r>
              <a:rPr lang="pt-BR" dirty="0" err="1" smtClean="0"/>
              <a:t>trabalho.ipynb</a:t>
            </a:r>
            <a:r>
              <a:rPr lang="pt-BR" dirty="0" smtClean="0"/>
              <a:t>” insira os comandos para acessar o Google Drive (slide anterior) e em seguida acrescente os seguintes comandos:</a:t>
            </a:r>
          </a:p>
          <a:p>
            <a:pPr lvl="1"/>
            <a:r>
              <a:rPr lang="pt-BR" dirty="0" smtClean="0"/>
              <a:t> </a:t>
            </a:r>
            <a:r>
              <a:rPr lang="pt-BR" dirty="0" err="1" smtClean="0"/>
              <a:t>import</a:t>
            </a:r>
            <a:r>
              <a:rPr lang="pt-BR" dirty="0" smtClean="0"/>
              <a:t> </a:t>
            </a:r>
            <a:r>
              <a:rPr lang="pt-BR" dirty="0" err="1" smtClean="0"/>
              <a:t>sys</a:t>
            </a:r>
            <a:endParaRPr lang="pt-BR" dirty="0" smtClean="0"/>
          </a:p>
          <a:p>
            <a:pPr lvl="1"/>
            <a:r>
              <a:rPr lang="pt-BR" dirty="0"/>
              <a:t> </a:t>
            </a:r>
            <a:r>
              <a:rPr lang="pt-BR" dirty="0" err="1" smtClean="0"/>
              <a:t>sys.path.append</a:t>
            </a:r>
            <a:r>
              <a:rPr lang="pt-BR" dirty="0" smtClean="0"/>
              <a:t>(“..”)</a:t>
            </a:r>
          </a:p>
          <a:p>
            <a:pPr lvl="1"/>
            <a:r>
              <a:rPr lang="pt-BR" dirty="0"/>
              <a:t> </a:t>
            </a:r>
            <a:r>
              <a:rPr lang="pt-BR" dirty="0" err="1" smtClean="0"/>
              <a:t>import</a:t>
            </a:r>
            <a:r>
              <a:rPr lang="pt-BR" dirty="0" smtClean="0"/>
              <a:t> bibliotecas as </a:t>
            </a:r>
            <a:r>
              <a:rPr lang="pt-BR" dirty="0" err="1" smtClean="0"/>
              <a:t>bb</a:t>
            </a:r>
            <a:endParaRPr lang="pt-BR" dirty="0" smtClean="0"/>
          </a:p>
          <a:p>
            <a:r>
              <a:rPr lang="pt-BR" dirty="0" smtClean="0"/>
              <a:t>A partir deste momento, as funções do diretório bibliotecas poderão ser utilizadas neste </a:t>
            </a:r>
            <a:r>
              <a:rPr lang="pt-BR" dirty="0" err="1" smtClean="0"/>
              <a:t>jupyter</a:t>
            </a:r>
            <a:r>
              <a:rPr lang="pt-BR" dirty="0" smtClean="0"/>
              <a:t> notebook como “</a:t>
            </a:r>
            <a:r>
              <a:rPr lang="pt-BR" dirty="0" err="1" smtClean="0"/>
              <a:t>bb.função</a:t>
            </a:r>
            <a:r>
              <a:rPr lang="pt-BR" dirty="0" smtClean="0"/>
              <a:t>” (da mesma forma que as </a:t>
            </a:r>
            <a:r>
              <a:rPr lang="pt-BR" dirty="0" err="1" smtClean="0"/>
              <a:t>numpy</a:t>
            </a:r>
            <a:r>
              <a:rPr lang="pt-BR" dirty="0" smtClean="0"/>
              <a:t>, pandas, etc...) </a:t>
            </a:r>
          </a:p>
          <a:p>
            <a:endParaRPr lang="pt-BR" dirty="0"/>
          </a:p>
        </p:txBody>
      </p:sp>
    </p:spTree>
    <p:extLst>
      <p:ext uri="{BB962C8B-B14F-4D97-AF65-F5344CB8AC3E}">
        <p14:creationId xmlns:p14="http://schemas.microsoft.com/office/powerpoint/2010/main" val="385559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- 34</a:t>
            </a:r>
          </a:p>
        </p:txBody>
      </p:sp>
      <p:sp>
        <p:nvSpPr>
          <p:cNvPr id="3" name="Content Placeholder 2"/>
          <p:cNvSpPr>
            <a:spLocks noGrp="1"/>
          </p:cNvSpPr>
          <p:nvPr>
            <p:ph idx="1"/>
          </p:nvPr>
        </p:nvSpPr>
        <p:spPr/>
        <p:txBody>
          <a:bodyPr>
            <a:normAutofit/>
          </a:bodyPr>
          <a:lstStyle/>
          <a:p>
            <a:r>
              <a:rPr dirty="0"/>
              <a:t>Filter the rows of iris_2d that has </a:t>
            </a:r>
            <a:r>
              <a:rPr dirty="0" err="1"/>
              <a:t>petallength</a:t>
            </a:r>
            <a:r>
              <a:rPr dirty="0"/>
              <a:t> (3rd column) &gt; 1.5 and </a:t>
            </a:r>
            <a:r>
              <a:rPr dirty="0" err="1"/>
              <a:t>sepallength</a:t>
            </a:r>
            <a:r>
              <a:rPr dirty="0"/>
              <a:t> (1st column) &lt; 5.0</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iris_2d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'float'</a:t>
            </a:r>
            <a:r>
              <a:rPr sz="1800" dirty="0">
                <a:latin typeface="Courier New"/>
              </a:rPr>
              <a:t>, </a:t>
            </a:r>
            <a:r>
              <a:rPr sz="1800" dirty="0" err="1">
                <a:latin typeface="Courier New"/>
              </a:rPr>
              <a:t>usecols</a:t>
            </a:r>
            <a:r>
              <a:rPr sz="1800" dirty="0">
                <a:solidFill>
                  <a:srgbClr val="666666"/>
                </a:solidFill>
                <a:latin typeface="Courier New"/>
              </a:rPr>
              <a:t>=</a:t>
            </a:r>
            <a:r>
              <a:rPr sz="1800" dirty="0">
                <a:latin typeface="Courier New"/>
              </a:rPr>
              <a:t>[</a:t>
            </a:r>
            <a:r>
              <a:rPr sz="1800" dirty="0">
                <a:solidFill>
                  <a:srgbClr val="40A070"/>
                </a:solidFill>
                <a:latin typeface="Courier New"/>
              </a:rPr>
              <a:t>0</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3</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dirty="0">
                <a:latin typeface="Courier New"/>
              </a:rPr>
              <a:t>condition </a:t>
            </a:r>
            <a:r>
              <a:rPr sz="1800" dirty="0">
                <a:solidFill>
                  <a:srgbClr val="666666"/>
                </a:solidFill>
                <a:latin typeface="Courier New"/>
              </a:rPr>
              <a:t>=</a:t>
            </a:r>
            <a:r>
              <a:rPr sz="1800" dirty="0">
                <a:latin typeface="Courier New"/>
              </a:rPr>
              <a:t> (iris_2d[:, </a:t>
            </a:r>
            <a:r>
              <a:rPr sz="1800" dirty="0">
                <a:solidFill>
                  <a:srgbClr val="40A070"/>
                </a:solidFill>
                <a:latin typeface="Courier New"/>
              </a:rPr>
              <a:t>2</a:t>
            </a:r>
            <a:r>
              <a:rPr sz="1800" dirty="0">
                <a:latin typeface="Courier New"/>
              </a:rPr>
              <a:t>] </a:t>
            </a:r>
            <a:r>
              <a:rPr sz="1800" dirty="0">
                <a:solidFill>
                  <a:srgbClr val="666666"/>
                </a:solidFill>
                <a:latin typeface="Courier New"/>
              </a:rPr>
              <a:t>&gt;</a:t>
            </a:r>
            <a:r>
              <a:rPr sz="1800" dirty="0">
                <a:latin typeface="Courier New"/>
              </a:rPr>
              <a:t> </a:t>
            </a:r>
            <a:r>
              <a:rPr sz="1800" dirty="0">
                <a:solidFill>
                  <a:srgbClr val="40A070"/>
                </a:solidFill>
                <a:latin typeface="Courier New"/>
              </a:rPr>
              <a:t>1.5</a:t>
            </a:r>
            <a:r>
              <a:rPr sz="1800" dirty="0">
                <a:latin typeface="Courier New"/>
              </a:rPr>
              <a:t>) </a:t>
            </a:r>
            <a:r>
              <a:rPr sz="1800" dirty="0">
                <a:solidFill>
                  <a:srgbClr val="666666"/>
                </a:solidFill>
                <a:latin typeface="Courier New"/>
              </a:rPr>
              <a:t>&amp;</a:t>
            </a:r>
            <a:r>
              <a:rPr sz="1800" dirty="0">
                <a:latin typeface="Courier New"/>
              </a:rPr>
              <a:t> (iris_2d[:, </a:t>
            </a:r>
            <a:r>
              <a:rPr sz="1800" dirty="0">
                <a:solidFill>
                  <a:srgbClr val="40A070"/>
                </a:solidFill>
                <a:latin typeface="Courier New"/>
              </a:rPr>
              <a:t>0</a:t>
            </a:r>
            <a:r>
              <a:rPr sz="1800" dirty="0">
                <a:latin typeface="Courier New"/>
              </a:rPr>
              <a:t>] </a:t>
            </a:r>
            <a:r>
              <a:rPr sz="1800" dirty="0">
                <a:solidFill>
                  <a:srgbClr val="666666"/>
                </a:solidFill>
                <a:latin typeface="Courier New"/>
              </a:rPr>
              <a:t>&lt;</a:t>
            </a:r>
            <a:r>
              <a:rPr sz="1800" dirty="0">
                <a:latin typeface="Courier New"/>
              </a:rPr>
              <a:t> </a:t>
            </a:r>
            <a:r>
              <a:rPr sz="1800" dirty="0">
                <a:solidFill>
                  <a:srgbClr val="40A070"/>
                </a:solidFill>
                <a:latin typeface="Courier New"/>
              </a:rPr>
              <a:t>5.0</a:t>
            </a:r>
            <a:r>
              <a:rPr sz="1800" dirty="0">
                <a:latin typeface="Courier New"/>
              </a:rPr>
              <a:t>)</a:t>
            </a:r>
            <a:r>
              <a:rPr dirty="0"/>
              <a:t/>
            </a:r>
            <a:br>
              <a:rPr dirty="0"/>
            </a:br>
            <a:r>
              <a:rPr sz="1800" dirty="0">
                <a:latin typeface="Courier New"/>
              </a:rPr>
              <a:t>print(iris_2d[condition])</a:t>
            </a:r>
          </a:p>
          <a:p>
            <a:pPr marL="1270000" indent="0">
              <a:buNone/>
            </a:pPr>
            <a:r>
              <a:rPr sz="1800" dirty="0">
                <a:latin typeface="Courier New"/>
              </a:rPr>
              <a:t>## [[4.8 3.4 1.6 0.2]
##  [4.8 3.4 1.9 0.2]
##  [4.7 3.2 1.6 0.2]
##  [4.8 3.1 1.6 0.2]
##  [4.9 2.4 3.3 1. ]
##  [4.9 2.5 4.5 1.7]]</a:t>
            </a:r>
          </a:p>
        </p:txBody>
      </p:sp>
    </p:spTree>
    <p:extLst>
      <p:ext uri="{BB962C8B-B14F-4D97-AF65-F5344CB8AC3E}">
        <p14:creationId xmlns:p14="http://schemas.microsoft.com/office/powerpoint/2010/main" val="946712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- 35</a:t>
            </a:r>
          </a:p>
        </p:txBody>
      </p:sp>
      <p:sp>
        <p:nvSpPr>
          <p:cNvPr id="3" name="Content Placeholder 2"/>
          <p:cNvSpPr>
            <a:spLocks noGrp="1"/>
          </p:cNvSpPr>
          <p:nvPr>
            <p:ph idx="1"/>
          </p:nvPr>
        </p:nvSpPr>
        <p:spPr/>
        <p:txBody>
          <a:bodyPr>
            <a:normAutofit fontScale="92500" lnSpcReduction="10000"/>
          </a:bodyPr>
          <a:lstStyle/>
          <a:p>
            <a:r>
              <a:rPr dirty="0"/>
              <a:t>Select the rows of iris_2d that does not have any nan value.</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iris_2d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'float'</a:t>
            </a:r>
            <a:r>
              <a:rPr sz="1800" dirty="0">
                <a:latin typeface="Courier New"/>
              </a:rPr>
              <a:t>, </a:t>
            </a:r>
            <a:r>
              <a:rPr sz="1800" dirty="0" err="1">
                <a:latin typeface="Courier New"/>
              </a:rPr>
              <a:t>usecols</a:t>
            </a:r>
            <a:r>
              <a:rPr sz="1800" dirty="0">
                <a:solidFill>
                  <a:srgbClr val="666666"/>
                </a:solidFill>
                <a:latin typeface="Courier New"/>
              </a:rPr>
              <a:t>=</a:t>
            </a:r>
            <a:r>
              <a:rPr sz="1800" dirty="0">
                <a:latin typeface="Courier New"/>
              </a:rPr>
              <a:t>[</a:t>
            </a:r>
            <a:r>
              <a:rPr sz="1800" dirty="0">
                <a:solidFill>
                  <a:srgbClr val="40A070"/>
                </a:solidFill>
                <a:latin typeface="Courier New"/>
              </a:rPr>
              <a:t>0</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3</a:t>
            </a:r>
            <a:r>
              <a:rPr sz="1800" dirty="0">
                <a:latin typeface="Courier New"/>
              </a:rPr>
              <a:t>])</a:t>
            </a:r>
            <a:r>
              <a:rPr dirty="0"/>
              <a:t/>
            </a:r>
            <a:br>
              <a:rPr dirty="0"/>
            </a:br>
            <a:r>
              <a:rPr sz="1800" dirty="0">
                <a:latin typeface="Courier New"/>
              </a:rPr>
              <a:t>iris_2d[</a:t>
            </a:r>
            <a:r>
              <a:rPr sz="1800" dirty="0" err="1">
                <a:latin typeface="Courier New"/>
              </a:rPr>
              <a:t>np.random.randint</a:t>
            </a:r>
            <a:r>
              <a:rPr sz="1800" dirty="0">
                <a:latin typeface="Courier New"/>
              </a:rPr>
              <a:t>(</a:t>
            </a:r>
            <a:r>
              <a:rPr sz="1800" dirty="0">
                <a:solidFill>
                  <a:srgbClr val="40A070"/>
                </a:solidFill>
                <a:latin typeface="Courier New"/>
              </a:rPr>
              <a:t>150</a:t>
            </a:r>
            <a:r>
              <a:rPr sz="1800" dirty="0">
                <a:latin typeface="Courier New"/>
              </a:rPr>
              <a:t>, size</a:t>
            </a:r>
            <a:r>
              <a:rPr sz="1800" dirty="0">
                <a:solidFill>
                  <a:srgbClr val="666666"/>
                </a:solidFill>
                <a:latin typeface="Courier New"/>
              </a:rPr>
              <a:t>=</a:t>
            </a:r>
            <a:r>
              <a:rPr sz="1800" dirty="0">
                <a:solidFill>
                  <a:srgbClr val="40A070"/>
                </a:solidFill>
                <a:latin typeface="Courier New"/>
              </a:rPr>
              <a:t>20</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4</a:t>
            </a:r>
            <a:r>
              <a:rPr sz="1800" dirty="0">
                <a:latin typeface="Courier New"/>
              </a:rPr>
              <a:t>, size</a:t>
            </a:r>
            <a:r>
              <a:rPr sz="1800" dirty="0">
                <a:solidFill>
                  <a:srgbClr val="666666"/>
                </a:solidFill>
                <a:latin typeface="Courier New"/>
              </a:rPr>
              <a:t>=</a:t>
            </a:r>
            <a:r>
              <a:rPr sz="1800" dirty="0">
                <a:solidFill>
                  <a:srgbClr val="40A070"/>
                </a:solidFill>
                <a:latin typeface="Courier New"/>
              </a:rPr>
              <a:t>20</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np.nan</a:t>
            </a:r>
            <a:r>
              <a:rPr dirty="0"/>
              <a:t/>
            </a:r>
            <a:br>
              <a:rPr dirty="0"/>
            </a:br>
            <a:r>
              <a:rPr sz="1800" i="1" dirty="0">
                <a:solidFill>
                  <a:srgbClr val="60A0B0"/>
                </a:solidFill>
                <a:latin typeface="Courier New"/>
              </a:rPr>
              <a:t># Solution</a:t>
            </a:r>
            <a:r>
              <a:rPr dirty="0"/>
              <a:t/>
            </a:r>
            <a:br>
              <a:rPr dirty="0"/>
            </a:br>
            <a:r>
              <a:rPr sz="1800" i="1" dirty="0">
                <a:solidFill>
                  <a:srgbClr val="60A0B0"/>
                </a:solidFill>
                <a:latin typeface="Courier New"/>
              </a:rPr>
              <a:t># No direct </a:t>
            </a:r>
            <a:r>
              <a:rPr sz="1800" i="1" dirty="0" err="1">
                <a:solidFill>
                  <a:srgbClr val="60A0B0"/>
                </a:solidFill>
                <a:latin typeface="Courier New"/>
              </a:rPr>
              <a:t>numpy</a:t>
            </a:r>
            <a:r>
              <a:rPr sz="1800" i="1" dirty="0">
                <a:solidFill>
                  <a:srgbClr val="60A0B0"/>
                </a:solidFill>
                <a:latin typeface="Courier New"/>
              </a:rPr>
              <a:t> function for this.</a:t>
            </a:r>
            <a:r>
              <a:rPr dirty="0"/>
              <a:t/>
            </a:r>
            <a:br>
              <a:rPr dirty="0"/>
            </a:br>
            <a:r>
              <a:rPr sz="1800" i="1" dirty="0">
                <a:solidFill>
                  <a:srgbClr val="60A0B0"/>
                </a:solidFill>
                <a:latin typeface="Courier New"/>
              </a:rPr>
              <a:t># Method 1:</a:t>
            </a:r>
            <a:r>
              <a:rPr dirty="0"/>
              <a:t/>
            </a:r>
            <a:br>
              <a:rPr dirty="0"/>
            </a:br>
            <a:r>
              <a:rPr sz="1800" dirty="0" err="1">
                <a:latin typeface="Courier New"/>
              </a:rPr>
              <a:t>any_nan_in_row</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a:solidFill>
                  <a:srgbClr val="666666"/>
                </a:solidFill>
                <a:latin typeface="Courier New"/>
              </a:rPr>
              <a:t>~</a:t>
            </a:r>
            <a:r>
              <a:rPr sz="1800" dirty="0" err="1">
                <a:latin typeface="Courier New"/>
              </a:rPr>
              <a:t>np.any</a:t>
            </a:r>
            <a:r>
              <a:rPr sz="1800" dirty="0">
                <a:latin typeface="Courier New"/>
              </a:rPr>
              <a:t>(</a:t>
            </a:r>
            <a:r>
              <a:rPr sz="1800" dirty="0" err="1">
                <a:latin typeface="Courier New"/>
              </a:rPr>
              <a:t>np.isnan</a:t>
            </a:r>
            <a:r>
              <a:rPr sz="1800" dirty="0">
                <a:latin typeface="Courier New"/>
              </a:rPr>
              <a:t>(row)) </a:t>
            </a:r>
            <a:r>
              <a:rPr sz="1800" b="1" dirty="0">
                <a:solidFill>
                  <a:srgbClr val="007020"/>
                </a:solidFill>
                <a:latin typeface="Courier New"/>
              </a:rPr>
              <a:t>for</a:t>
            </a:r>
            <a:r>
              <a:rPr sz="1800" dirty="0">
                <a:latin typeface="Courier New"/>
              </a:rPr>
              <a:t> row </a:t>
            </a:r>
            <a:r>
              <a:rPr sz="1800" b="1" dirty="0">
                <a:solidFill>
                  <a:srgbClr val="007020"/>
                </a:solidFill>
                <a:latin typeface="Courier New"/>
              </a:rPr>
              <a:t>in</a:t>
            </a:r>
            <a:r>
              <a:rPr sz="1800" dirty="0">
                <a:latin typeface="Courier New"/>
              </a:rPr>
              <a:t> iris_2d])</a:t>
            </a:r>
            <a:r>
              <a:rPr dirty="0"/>
              <a:t/>
            </a:r>
            <a:br>
              <a:rPr dirty="0"/>
            </a:br>
            <a:r>
              <a:rPr sz="1800" dirty="0">
                <a:latin typeface="Courier New"/>
              </a:rPr>
              <a:t>iris_2d[</a:t>
            </a:r>
            <a:r>
              <a:rPr sz="1800" dirty="0" err="1">
                <a:latin typeface="Courier New"/>
              </a:rPr>
              <a:t>any_nan_in_row</a:t>
            </a:r>
            <a:r>
              <a:rPr sz="1800" dirty="0">
                <a:latin typeface="Courier New"/>
              </a:rPr>
              <a:t>][:</a:t>
            </a:r>
            <a:r>
              <a:rPr sz="1800" dirty="0">
                <a:solidFill>
                  <a:srgbClr val="40A070"/>
                </a:solidFill>
                <a:latin typeface="Courier New"/>
              </a:rPr>
              <a:t>5</a:t>
            </a:r>
            <a:r>
              <a:rPr sz="1800" dirty="0">
                <a:latin typeface="Courier New"/>
              </a:rPr>
              <a:t>]</a:t>
            </a:r>
            <a:r>
              <a:rPr dirty="0"/>
              <a:t/>
            </a:r>
            <a:br>
              <a:rPr dirty="0"/>
            </a:br>
            <a:r>
              <a:rPr sz="1800" i="1" dirty="0">
                <a:solidFill>
                  <a:srgbClr val="60A0B0"/>
                </a:solidFill>
                <a:latin typeface="Courier New"/>
              </a:rPr>
              <a:t># Method 2: (By </a:t>
            </a:r>
            <a:r>
              <a:rPr sz="1800" i="1" dirty="0" err="1">
                <a:solidFill>
                  <a:srgbClr val="60A0B0"/>
                </a:solidFill>
                <a:latin typeface="Courier New"/>
              </a:rPr>
              <a:t>Rong</a:t>
            </a:r>
            <a:r>
              <a:rPr sz="1800" i="1" dirty="0">
                <a:solidFill>
                  <a:srgbClr val="60A0B0"/>
                </a:solidFill>
                <a:latin typeface="Courier New"/>
              </a:rPr>
              <a:t>)</a:t>
            </a:r>
            <a:r>
              <a:rPr dirty="0"/>
              <a:t/>
            </a:r>
            <a:br>
              <a:rPr dirty="0"/>
            </a:br>
            <a:r>
              <a:rPr sz="1800" dirty="0">
                <a:latin typeface="Courier New"/>
              </a:rPr>
              <a:t>print(iris_2d[</a:t>
            </a:r>
            <a:r>
              <a:rPr sz="1800" dirty="0" err="1">
                <a:latin typeface="Courier New"/>
              </a:rPr>
              <a:t>np.sum</a:t>
            </a:r>
            <a:r>
              <a:rPr sz="1800" dirty="0">
                <a:latin typeface="Courier New"/>
              </a:rPr>
              <a:t>(</a:t>
            </a:r>
            <a:r>
              <a:rPr sz="1800" dirty="0" err="1">
                <a:latin typeface="Courier New"/>
              </a:rPr>
              <a:t>np.isnan</a:t>
            </a:r>
            <a:r>
              <a:rPr sz="1800" dirty="0">
                <a:latin typeface="Courier New"/>
              </a:rPr>
              <a:t>(iris_2d), axis </a:t>
            </a:r>
            <a:r>
              <a:rPr sz="1800" dirty="0">
                <a:solidFill>
                  <a:srgbClr val="666666"/>
                </a:solidFill>
                <a:latin typeface="Courier New"/>
              </a:rPr>
              <a:t>=</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0</a:t>
            </a:r>
            <a:r>
              <a:rPr sz="1800" dirty="0">
                <a:latin typeface="Courier New"/>
              </a:rPr>
              <a:t>][:</a:t>
            </a:r>
            <a:r>
              <a:rPr sz="1800" dirty="0">
                <a:solidFill>
                  <a:srgbClr val="40A070"/>
                </a:solidFill>
                <a:latin typeface="Courier New"/>
              </a:rPr>
              <a:t>5</a:t>
            </a:r>
            <a:r>
              <a:rPr sz="1800" dirty="0">
                <a:latin typeface="Courier New"/>
              </a:rPr>
              <a:t>])</a:t>
            </a:r>
          </a:p>
          <a:p>
            <a:pPr marL="1270000" indent="0">
              <a:buNone/>
            </a:pPr>
            <a:r>
              <a:rPr sz="1800" dirty="0">
                <a:latin typeface="Courier New"/>
              </a:rPr>
              <a:t>## [[4.9 3.  1.4 0.2]
##  [4.7 3.2 1.3 0.2]
##  [4.6 3.1 1.5 0.2]
##  [5.  3.6 1.4 0.2]
##  [4.6 3.4 1.4 0.3]]</a:t>
            </a:r>
          </a:p>
        </p:txBody>
      </p:sp>
    </p:spTree>
    <p:extLst>
      <p:ext uri="{BB962C8B-B14F-4D97-AF65-F5344CB8AC3E}">
        <p14:creationId xmlns:p14="http://schemas.microsoft.com/office/powerpoint/2010/main" val="2206853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- 36</a:t>
            </a:r>
          </a:p>
        </p:txBody>
      </p:sp>
      <p:sp>
        <p:nvSpPr>
          <p:cNvPr id="3" name="Content Placeholder 2"/>
          <p:cNvSpPr>
            <a:spLocks noGrp="1"/>
          </p:cNvSpPr>
          <p:nvPr>
            <p:ph idx="1"/>
          </p:nvPr>
        </p:nvSpPr>
        <p:spPr/>
        <p:txBody>
          <a:bodyPr/>
          <a:lstStyle/>
          <a:p>
            <a:r>
              <a:rPr dirty="0"/>
              <a:t>Find the correlation between </a:t>
            </a:r>
            <a:r>
              <a:rPr dirty="0" err="1"/>
              <a:t>SepalLength</a:t>
            </a:r>
            <a:r>
              <a:rPr dirty="0"/>
              <a:t>(1st column) and </a:t>
            </a:r>
            <a:r>
              <a:rPr dirty="0" err="1"/>
              <a:t>PetalLength</a:t>
            </a:r>
            <a:r>
              <a:rPr dirty="0"/>
              <a:t>(3rd column) in iris_2d</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'float'</a:t>
            </a:r>
            <a:r>
              <a:rPr sz="1800" dirty="0">
                <a:latin typeface="Courier New"/>
              </a:rPr>
              <a:t>, </a:t>
            </a:r>
            <a:r>
              <a:rPr sz="1800" dirty="0" err="1">
                <a:latin typeface="Courier New"/>
              </a:rPr>
              <a:t>usecols</a:t>
            </a:r>
            <a:r>
              <a:rPr sz="1800" dirty="0">
                <a:solidFill>
                  <a:srgbClr val="666666"/>
                </a:solidFill>
                <a:latin typeface="Courier New"/>
              </a:rPr>
              <a:t>=</a:t>
            </a:r>
            <a:r>
              <a:rPr sz="1800" dirty="0">
                <a:latin typeface="Courier New"/>
              </a:rPr>
              <a:t>[</a:t>
            </a:r>
            <a:r>
              <a:rPr sz="1800" dirty="0">
                <a:solidFill>
                  <a:srgbClr val="40A070"/>
                </a:solidFill>
                <a:latin typeface="Courier New"/>
              </a:rPr>
              <a:t>0</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3</a:t>
            </a:r>
            <a:r>
              <a:rPr sz="1800" dirty="0">
                <a:latin typeface="Courier New"/>
              </a:rPr>
              <a:t>])</a:t>
            </a:r>
            <a:r>
              <a:rPr dirty="0"/>
              <a:t/>
            </a:r>
            <a:br>
              <a:rPr dirty="0"/>
            </a:br>
            <a:r>
              <a:rPr sz="1800" i="1" dirty="0">
                <a:solidFill>
                  <a:srgbClr val="60A0B0"/>
                </a:solidFill>
                <a:latin typeface="Courier New"/>
              </a:rPr>
              <a:t># Solution 1</a:t>
            </a:r>
            <a:r>
              <a:rPr dirty="0"/>
              <a:t/>
            </a:r>
            <a:br>
              <a:rPr dirty="0"/>
            </a:br>
            <a:r>
              <a:rPr sz="1800" dirty="0" err="1">
                <a:latin typeface="Courier New"/>
              </a:rPr>
              <a:t>np.corrcoef</a:t>
            </a:r>
            <a:r>
              <a:rPr sz="1800" dirty="0">
                <a:latin typeface="Courier New"/>
              </a:rPr>
              <a:t>(iris[:, </a:t>
            </a:r>
            <a:r>
              <a:rPr sz="1800" dirty="0">
                <a:solidFill>
                  <a:srgbClr val="40A070"/>
                </a:solidFill>
                <a:latin typeface="Courier New"/>
              </a:rPr>
              <a:t>0</a:t>
            </a:r>
            <a:r>
              <a:rPr sz="1800" dirty="0">
                <a:latin typeface="Courier New"/>
              </a:rPr>
              <a:t>], iris[:, </a:t>
            </a:r>
            <a:r>
              <a:rPr sz="1800" dirty="0">
                <a:solidFill>
                  <a:srgbClr val="40A070"/>
                </a:solidFill>
                <a:latin typeface="Courier New"/>
              </a:rPr>
              <a:t>2</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40A070"/>
                </a:solidFill>
                <a:latin typeface="Courier New"/>
              </a:rPr>
              <a:t>1</a:t>
            </a:r>
            <a:r>
              <a:rPr sz="1800" dirty="0">
                <a:latin typeface="Courier New"/>
              </a:rPr>
              <a:t>]</a:t>
            </a:r>
            <a:r>
              <a:rPr dirty="0"/>
              <a:t/>
            </a:r>
            <a:br>
              <a:rPr dirty="0"/>
            </a:br>
            <a:r>
              <a:rPr sz="1800" i="1" dirty="0">
                <a:solidFill>
                  <a:srgbClr val="60A0B0"/>
                </a:solidFill>
                <a:latin typeface="Courier New"/>
              </a:rPr>
              <a:t># Solution 2</a:t>
            </a:r>
            <a:r>
              <a:rPr dirty="0"/>
              <a:t/>
            </a:r>
            <a:br>
              <a:rPr dirty="0"/>
            </a:br>
            <a:r>
              <a:rPr sz="1800" dirty="0">
                <a:latin typeface="Courier New"/>
              </a:rPr>
              <a:t>from </a:t>
            </a:r>
            <a:r>
              <a:rPr sz="1800" dirty="0" err="1">
                <a:latin typeface="Courier New"/>
              </a:rPr>
              <a:t>scipy.stats.stats</a:t>
            </a:r>
            <a:r>
              <a:rPr sz="1800" dirty="0">
                <a:latin typeface="Courier New"/>
              </a:rPr>
              <a:t> import </a:t>
            </a:r>
            <a:r>
              <a:rPr sz="1800" dirty="0" err="1">
                <a:latin typeface="Courier New"/>
              </a:rPr>
              <a:t>pearsonr</a:t>
            </a:r>
            <a:r>
              <a:rPr dirty="0"/>
              <a:t/>
            </a:r>
            <a:br>
              <a:rPr dirty="0"/>
            </a:br>
            <a:r>
              <a:rPr sz="1800" dirty="0" err="1">
                <a:latin typeface="Courier New"/>
              </a:rPr>
              <a:t>corr</a:t>
            </a:r>
            <a:r>
              <a:rPr sz="1800" dirty="0">
                <a:latin typeface="Courier New"/>
              </a:rPr>
              <a:t>, </a:t>
            </a:r>
            <a:r>
              <a:rPr sz="1800" dirty="0" err="1">
                <a:latin typeface="Courier New"/>
              </a:rPr>
              <a:t>p_value</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pearsonr</a:t>
            </a:r>
            <a:r>
              <a:rPr sz="1800" dirty="0">
                <a:latin typeface="Courier New"/>
              </a:rPr>
              <a:t>(iris[:, </a:t>
            </a:r>
            <a:r>
              <a:rPr sz="1800" dirty="0">
                <a:solidFill>
                  <a:srgbClr val="40A070"/>
                </a:solidFill>
                <a:latin typeface="Courier New"/>
              </a:rPr>
              <a:t>0</a:t>
            </a:r>
            <a:r>
              <a:rPr sz="1800" dirty="0">
                <a:latin typeface="Courier New"/>
              </a:rPr>
              <a:t>], iris[:, </a:t>
            </a:r>
            <a:r>
              <a:rPr sz="1800" dirty="0">
                <a:solidFill>
                  <a:srgbClr val="40A070"/>
                </a:solidFill>
                <a:latin typeface="Courier New"/>
              </a:rPr>
              <a:t>2</a:t>
            </a:r>
            <a:r>
              <a:rPr sz="1800" dirty="0">
                <a:latin typeface="Courier New"/>
              </a:rPr>
              <a:t>])</a:t>
            </a:r>
            <a:r>
              <a:rPr dirty="0"/>
              <a:t/>
            </a:r>
            <a:br>
              <a:rPr dirty="0"/>
            </a:br>
            <a:r>
              <a:rPr sz="1800" dirty="0">
                <a:latin typeface="Courier New"/>
              </a:rPr>
              <a:t>print(</a:t>
            </a:r>
            <a:r>
              <a:rPr sz="1800" dirty="0" err="1">
                <a:latin typeface="Courier New"/>
              </a:rPr>
              <a:t>corr</a:t>
            </a:r>
            <a:r>
              <a:rPr sz="1800" dirty="0">
                <a:latin typeface="Courier New"/>
              </a:rPr>
              <a:t>)</a:t>
            </a:r>
          </a:p>
          <a:p>
            <a:pPr marL="1270000" indent="0">
              <a:buNone/>
            </a:pPr>
            <a:r>
              <a:rPr sz="1800" dirty="0">
                <a:latin typeface="Courier New"/>
              </a:rPr>
              <a:t>## 0.8717541573048712</a:t>
            </a:r>
          </a:p>
        </p:txBody>
      </p:sp>
    </p:spTree>
    <p:extLst>
      <p:ext uri="{BB962C8B-B14F-4D97-AF65-F5344CB8AC3E}">
        <p14:creationId xmlns:p14="http://schemas.microsoft.com/office/powerpoint/2010/main" val="1189520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- 37</a:t>
            </a:r>
          </a:p>
        </p:txBody>
      </p:sp>
      <p:sp>
        <p:nvSpPr>
          <p:cNvPr id="3" name="Content Placeholder 2"/>
          <p:cNvSpPr>
            <a:spLocks noGrp="1"/>
          </p:cNvSpPr>
          <p:nvPr>
            <p:ph idx="1"/>
          </p:nvPr>
        </p:nvSpPr>
        <p:spPr/>
        <p:txBody>
          <a:bodyPr/>
          <a:lstStyle/>
          <a:p>
            <a:r>
              <a:rPr dirty="0"/>
              <a:t>Find out if iris_2d has any missing values.</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iris_2d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'float'</a:t>
            </a:r>
            <a:r>
              <a:rPr sz="1800" dirty="0">
                <a:latin typeface="Courier New"/>
              </a:rPr>
              <a:t>, </a:t>
            </a:r>
            <a:r>
              <a:rPr sz="1800" dirty="0" err="1">
                <a:latin typeface="Courier New"/>
              </a:rPr>
              <a:t>usecols</a:t>
            </a:r>
            <a:r>
              <a:rPr sz="1800" dirty="0">
                <a:solidFill>
                  <a:srgbClr val="666666"/>
                </a:solidFill>
                <a:latin typeface="Courier New"/>
              </a:rPr>
              <a:t>=</a:t>
            </a:r>
            <a:r>
              <a:rPr sz="1800" dirty="0">
                <a:latin typeface="Courier New"/>
              </a:rPr>
              <a:t>[</a:t>
            </a:r>
            <a:r>
              <a:rPr sz="1800" dirty="0">
                <a:solidFill>
                  <a:srgbClr val="40A070"/>
                </a:solidFill>
                <a:latin typeface="Courier New"/>
              </a:rPr>
              <a:t>0</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3</a:t>
            </a:r>
            <a:r>
              <a:rPr sz="1800" dirty="0">
                <a:latin typeface="Courier New"/>
              </a:rPr>
              <a:t>])</a:t>
            </a:r>
            <a:r>
              <a:rPr dirty="0"/>
              <a:t/>
            </a:r>
            <a:br>
              <a:rPr dirty="0"/>
            </a:br>
            <a:r>
              <a:rPr sz="1800" dirty="0">
                <a:latin typeface="Courier New"/>
              </a:rPr>
              <a:t>print(</a:t>
            </a:r>
            <a:r>
              <a:rPr sz="1800" dirty="0" err="1">
                <a:latin typeface="Courier New"/>
              </a:rPr>
              <a:t>np.isnan</a:t>
            </a:r>
            <a:r>
              <a:rPr sz="1800" dirty="0">
                <a:latin typeface="Courier New"/>
              </a:rPr>
              <a:t>(iris_2d).any())</a:t>
            </a:r>
          </a:p>
          <a:p>
            <a:pPr marL="1270000" indent="0">
              <a:buNone/>
            </a:pPr>
            <a:r>
              <a:rPr sz="1800" dirty="0">
                <a:latin typeface="Courier New"/>
              </a:rPr>
              <a:t>## False</a:t>
            </a:r>
          </a:p>
        </p:txBody>
      </p:sp>
    </p:spTree>
    <p:extLst>
      <p:ext uri="{BB962C8B-B14F-4D97-AF65-F5344CB8AC3E}">
        <p14:creationId xmlns:p14="http://schemas.microsoft.com/office/powerpoint/2010/main" val="2126529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- 38</a:t>
            </a:r>
          </a:p>
        </p:txBody>
      </p:sp>
      <p:sp>
        <p:nvSpPr>
          <p:cNvPr id="3" name="Content Placeholder 2"/>
          <p:cNvSpPr>
            <a:spLocks noGrp="1"/>
          </p:cNvSpPr>
          <p:nvPr>
            <p:ph idx="1"/>
          </p:nvPr>
        </p:nvSpPr>
        <p:spPr/>
        <p:txBody>
          <a:bodyPr/>
          <a:lstStyle/>
          <a:p>
            <a:r>
              <a:rPr dirty="0"/>
              <a:t>Replace all </a:t>
            </a:r>
            <a:r>
              <a:rPr dirty="0" err="1"/>
              <a:t>ccurrences</a:t>
            </a:r>
            <a:r>
              <a:rPr dirty="0"/>
              <a:t> of nan with 0 in </a:t>
            </a:r>
            <a:r>
              <a:rPr dirty="0" err="1"/>
              <a:t>numpy</a:t>
            </a:r>
            <a:r>
              <a:rPr dirty="0"/>
              <a:t> array</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iris_2d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'float'</a:t>
            </a:r>
            <a:r>
              <a:rPr sz="1800" dirty="0">
                <a:latin typeface="Courier New"/>
              </a:rPr>
              <a:t>, </a:t>
            </a:r>
            <a:r>
              <a:rPr sz="1800" dirty="0" err="1">
                <a:latin typeface="Courier New"/>
              </a:rPr>
              <a:t>usecols</a:t>
            </a:r>
            <a:r>
              <a:rPr sz="1800" dirty="0">
                <a:solidFill>
                  <a:srgbClr val="666666"/>
                </a:solidFill>
                <a:latin typeface="Courier New"/>
              </a:rPr>
              <a:t>=</a:t>
            </a:r>
            <a:r>
              <a:rPr sz="1800" dirty="0">
                <a:latin typeface="Courier New"/>
              </a:rPr>
              <a:t>[</a:t>
            </a:r>
            <a:r>
              <a:rPr sz="1800" dirty="0">
                <a:solidFill>
                  <a:srgbClr val="40A070"/>
                </a:solidFill>
                <a:latin typeface="Courier New"/>
              </a:rPr>
              <a:t>0</a:t>
            </a:r>
            <a:r>
              <a:rPr sz="1800" dirty="0">
                <a:latin typeface="Courier New"/>
              </a:rPr>
              <a:t>,</a:t>
            </a:r>
            <a:r>
              <a:rPr sz="1800" dirty="0">
                <a:solidFill>
                  <a:srgbClr val="40A070"/>
                </a:solidFill>
                <a:latin typeface="Courier New"/>
              </a:rPr>
              <a:t>1</a:t>
            </a:r>
            <a:r>
              <a:rPr sz="1800" dirty="0">
                <a:latin typeface="Courier New"/>
              </a:rPr>
              <a:t>,</a:t>
            </a:r>
            <a:r>
              <a:rPr sz="1800" dirty="0">
                <a:solidFill>
                  <a:srgbClr val="40A070"/>
                </a:solidFill>
                <a:latin typeface="Courier New"/>
              </a:rPr>
              <a:t>2</a:t>
            </a:r>
            <a:r>
              <a:rPr sz="1800" dirty="0">
                <a:latin typeface="Courier New"/>
              </a:rPr>
              <a:t>,</a:t>
            </a:r>
            <a:r>
              <a:rPr sz="1800" dirty="0">
                <a:solidFill>
                  <a:srgbClr val="40A070"/>
                </a:solidFill>
                <a:latin typeface="Courier New"/>
              </a:rPr>
              <a:t>3</a:t>
            </a:r>
            <a:r>
              <a:rPr sz="1800" dirty="0">
                <a:latin typeface="Courier New"/>
              </a:rPr>
              <a:t>])</a:t>
            </a:r>
            <a:r>
              <a:rPr dirty="0"/>
              <a:t/>
            </a:r>
            <a:br>
              <a:rPr dirty="0"/>
            </a:br>
            <a:r>
              <a:rPr sz="1800" dirty="0">
                <a:latin typeface="Courier New"/>
              </a:rPr>
              <a:t>iris_2d[</a:t>
            </a:r>
            <a:r>
              <a:rPr sz="1800" dirty="0" err="1">
                <a:latin typeface="Courier New"/>
              </a:rPr>
              <a:t>np.random.randint</a:t>
            </a:r>
            <a:r>
              <a:rPr sz="1800" dirty="0">
                <a:latin typeface="Courier New"/>
              </a:rPr>
              <a:t>(</a:t>
            </a:r>
            <a:r>
              <a:rPr sz="1800" dirty="0">
                <a:solidFill>
                  <a:srgbClr val="40A070"/>
                </a:solidFill>
                <a:latin typeface="Courier New"/>
              </a:rPr>
              <a:t>150</a:t>
            </a:r>
            <a:r>
              <a:rPr sz="1800" dirty="0">
                <a:latin typeface="Courier New"/>
              </a:rPr>
              <a:t>, size</a:t>
            </a:r>
            <a:r>
              <a:rPr sz="1800" dirty="0">
                <a:solidFill>
                  <a:srgbClr val="666666"/>
                </a:solidFill>
                <a:latin typeface="Courier New"/>
              </a:rPr>
              <a:t>=</a:t>
            </a:r>
            <a:r>
              <a:rPr sz="1800" dirty="0">
                <a:solidFill>
                  <a:srgbClr val="40A070"/>
                </a:solidFill>
                <a:latin typeface="Courier New"/>
              </a:rPr>
              <a:t>20</a:t>
            </a:r>
            <a:r>
              <a:rPr sz="1800" dirty="0">
                <a:latin typeface="Courier New"/>
              </a:rPr>
              <a:t>), </a:t>
            </a:r>
            <a:r>
              <a:rPr sz="1800" dirty="0" err="1">
                <a:latin typeface="Courier New"/>
              </a:rPr>
              <a:t>np.random.randint</a:t>
            </a:r>
            <a:r>
              <a:rPr sz="1800" dirty="0">
                <a:latin typeface="Courier New"/>
              </a:rPr>
              <a:t>(</a:t>
            </a:r>
            <a:r>
              <a:rPr sz="1800" dirty="0">
                <a:solidFill>
                  <a:srgbClr val="40A070"/>
                </a:solidFill>
                <a:latin typeface="Courier New"/>
              </a:rPr>
              <a:t>4</a:t>
            </a:r>
            <a:r>
              <a:rPr sz="1800" dirty="0">
                <a:latin typeface="Courier New"/>
              </a:rPr>
              <a:t>, size</a:t>
            </a:r>
            <a:r>
              <a:rPr sz="1800" dirty="0">
                <a:solidFill>
                  <a:srgbClr val="666666"/>
                </a:solidFill>
                <a:latin typeface="Courier New"/>
              </a:rPr>
              <a:t>=</a:t>
            </a:r>
            <a:r>
              <a:rPr sz="1800" dirty="0">
                <a:solidFill>
                  <a:srgbClr val="40A070"/>
                </a:solidFill>
                <a:latin typeface="Courier New"/>
              </a:rPr>
              <a:t>20</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np.nan</a:t>
            </a:r>
            <a:r>
              <a:rPr dirty="0"/>
              <a:t/>
            </a:r>
            <a:br>
              <a:rPr dirty="0"/>
            </a:br>
            <a:r>
              <a:rPr sz="1800" i="1" dirty="0">
                <a:solidFill>
                  <a:srgbClr val="60A0B0"/>
                </a:solidFill>
                <a:latin typeface="Courier New"/>
              </a:rPr>
              <a:t># Solution</a:t>
            </a:r>
            <a:r>
              <a:rPr dirty="0"/>
              <a:t/>
            </a:r>
            <a:br>
              <a:rPr dirty="0"/>
            </a:br>
            <a:r>
              <a:rPr sz="1800" dirty="0">
                <a:latin typeface="Courier New"/>
              </a:rPr>
              <a:t>iris_2d[</a:t>
            </a:r>
            <a:r>
              <a:rPr sz="1800" dirty="0" err="1">
                <a:latin typeface="Courier New"/>
              </a:rPr>
              <a:t>np.isnan</a:t>
            </a:r>
            <a:r>
              <a:rPr sz="1800" dirty="0">
                <a:latin typeface="Courier New"/>
              </a:rPr>
              <a:t>(iris_2d)] </a:t>
            </a:r>
            <a:r>
              <a:rPr sz="1800" dirty="0">
                <a:solidFill>
                  <a:srgbClr val="666666"/>
                </a:solidFill>
                <a:latin typeface="Courier New"/>
              </a:rPr>
              <a:t>=</a:t>
            </a:r>
            <a:r>
              <a:rPr sz="1800" dirty="0">
                <a:latin typeface="Courier New"/>
              </a:rPr>
              <a:t> </a:t>
            </a:r>
            <a:r>
              <a:rPr sz="1800" dirty="0">
                <a:solidFill>
                  <a:srgbClr val="40A070"/>
                </a:solidFill>
                <a:latin typeface="Courier New"/>
              </a:rPr>
              <a:t>0</a:t>
            </a:r>
            <a:r>
              <a:rPr dirty="0"/>
              <a:t/>
            </a:r>
            <a:br>
              <a:rPr dirty="0"/>
            </a:br>
            <a:r>
              <a:rPr sz="1800" dirty="0">
                <a:latin typeface="Courier New"/>
              </a:rPr>
              <a:t>print(iris_2d[:</a:t>
            </a:r>
            <a:r>
              <a:rPr sz="1800" dirty="0">
                <a:solidFill>
                  <a:srgbClr val="40A070"/>
                </a:solidFill>
                <a:latin typeface="Courier New"/>
              </a:rPr>
              <a:t>4</a:t>
            </a:r>
            <a:r>
              <a:rPr sz="1800" dirty="0">
                <a:latin typeface="Courier New"/>
              </a:rPr>
              <a:t>])</a:t>
            </a:r>
          </a:p>
          <a:p>
            <a:pPr marL="1270000" indent="0">
              <a:buNone/>
            </a:pPr>
            <a:r>
              <a:rPr sz="1800" dirty="0">
                <a:latin typeface="Courier New"/>
              </a:rPr>
              <a:t>## [[5.1 3.5 1.4 0.2]
##  [4.9 3.  1.4 0.2]
##  [4.7 3.2 1.3 0.2]
##  [4.6 3.1 1.5 0.2]]</a:t>
            </a:r>
          </a:p>
        </p:txBody>
      </p:sp>
    </p:spTree>
    <p:extLst>
      <p:ext uri="{BB962C8B-B14F-4D97-AF65-F5344CB8AC3E}">
        <p14:creationId xmlns:p14="http://schemas.microsoft.com/office/powerpoint/2010/main" val="1638215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- 39</a:t>
            </a:r>
          </a:p>
        </p:txBody>
      </p:sp>
      <p:sp>
        <p:nvSpPr>
          <p:cNvPr id="3" name="Content Placeholder 2"/>
          <p:cNvSpPr>
            <a:spLocks noGrp="1"/>
          </p:cNvSpPr>
          <p:nvPr>
            <p:ph idx="1"/>
          </p:nvPr>
        </p:nvSpPr>
        <p:spPr/>
        <p:txBody>
          <a:bodyPr>
            <a:normAutofit/>
          </a:bodyPr>
          <a:lstStyle/>
          <a:p>
            <a:r>
              <a:rPr dirty="0"/>
              <a:t>Find the unique values and the count of unique values in iris’s species</a:t>
            </a:r>
          </a:p>
          <a:p>
            <a:pPr marL="1270000" indent="0">
              <a:buNone/>
            </a:pPr>
            <a:r>
              <a:rPr sz="1800" i="1" dirty="0">
                <a:solidFill>
                  <a:srgbClr val="60A0B0"/>
                </a:solidFill>
                <a:latin typeface="Courier New"/>
              </a:rPr>
              <a:t># Import iris keeping the text column intact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'object'</a:t>
            </a:r>
            <a:r>
              <a:rPr sz="1800" dirty="0">
                <a:latin typeface="Courier New"/>
              </a:rPr>
              <a:t>)</a:t>
            </a:r>
            <a:r>
              <a:rPr dirty="0"/>
              <a:t/>
            </a:r>
            <a:br>
              <a:rPr dirty="0"/>
            </a:br>
            <a:r>
              <a:rPr sz="1800" dirty="0">
                <a:latin typeface="Courier New"/>
              </a:rPr>
              <a:t>names </a:t>
            </a:r>
            <a:r>
              <a:rPr sz="1800" dirty="0">
                <a:solidFill>
                  <a:srgbClr val="666666"/>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sepallength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sepalwidth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petallength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petalwidth</a:t>
            </a:r>
            <a:r>
              <a:rPr sz="1800" dirty="0">
                <a:solidFill>
                  <a:srgbClr val="4070A0"/>
                </a:solidFill>
                <a:latin typeface="Courier New"/>
              </a:rPr>
              <a:t>'</a:t>
            </a:r>
            <a:r>
              <a:rPr sz="1800" dirty="0">
                <a:latin typeface="Courier New"/>
              </a:rPr>
              <a:t>, </a:t>
            </a:r>
            <a:r>
              <a:rPr sz="1800" dirty="0">
                <a:solidFill>
                  <a:srgbClr val="4070A0"/>
                </a:solidFill>
                <a:latin typeface="Courier New"/>
              </a:rPr>
              <a:t>'species'</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i="1" dirty="0">
                <a:solidFill>
                  <a:srgbClr val="60A0B0"/>
                </a:solidFill>
                <a:latin typeface="Courier New"/>
              </a:rPr>
              <a:t># Extract the species column as an array</a:t>
            </a:r>
            <a:r>
              <a:rPr dirty="0"/>
              <a:t/>
            </a:r>
            <a:br>
              <a:rPr dirty="0"/>
            </a:br>
            <a:r>
              <a:rPr sz="1800" dirty="0">
                <a:latin typeface="Courier New"/>
              </a:rPr>
              <a:t>species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err="1">
                <a:latin typeface="Courier New"/>
              </a:rPr>
              <a:t>row.tolist</a:t>
            </a:r>
            <a:r>
              <a:rPr sz="1800" dirty="0">
                <a:latin typeface="Courier New"/>
              </a:rPr>
              <a:t>()[</a:t>
            </a:r>
            <a:r>
              <a:rPr sz="1800" dirty="0">
                <a:solidFill>
                  <a:srgbClr val="40A070"/>
                </a:solidFill>
                <a:latin typeface="Courier New"/>
              </a:rPr>
              <a:t>4</a:t>
            </a:r>
            <a:r>
              <a:rPr sz="1800" dirty="0">
                <a:latin typeface="Courier New"/>
              </a:rPr>
              <a:t>] </a:t>
            </a:r>
            <a:r>
              <a:rPr sz="1800" b="1" dirty="0">
                <a:solidFill>
                  <a:srgbClr val="007020"/>
                </a:solidFill>
                <a:latin typeface="Courier New"/>
              </a:rPr>
              <a:t>for</a:t>
            </a:r>
            <a:r>
              <a:rPr sz="1800" dirty="0">
                <a:latin typeface="Courier New"/>
              </a:rPr>
              <a:t> row </a:t>
            </a:r>
            <a:r>
              <a:rPr sz="1800" b="1" dirty="0">
                <a:solidFill>
                  <a:srgbClr val="007020"/>
                </a:solidFill>
                <a:latin typeface="Courier New"/>
              </a:rPr>
              <a:t>in</a:t>
            </a:r>
            <a:r>
              <a:rPr sz="1800" dirty="0">
                <a:latin typeface="Courier New"/>
              </a:rPr>
              <a:t> iris])</a:t>
            </a:r>
            <a:r>
              <a:rPr dirty="0"/>
              <a:t/>
            </a:r>
            <a:br>
              <a:rPr dirty="0"/>
            </a:br>
            <a:r>
              <a:rPr sz="1800" i="1" dirty="0">
                <a:solidFill>
                  <a:srgbClr val="60A0B0"/>
                </a:solidFill>
                <a:latin typeface="Courier New"/>
              </a:rPr>
              <a:t># Get the unique values and the counts</a:t>
            </a:r>
            <a:r>
              <a:rPr dirty="0"/>
              <a:t/>
            </a:r>
            <a:br>
              <a:rPr dirty="0"/>
            </a:br>
            <a:r>
              <a:rPr sz="1800" dirty="0">
                <a:latin typeface="Courier New"/>
              </a:rPr>
              <a:t>print(</a:t>
            </a:r>
            <a:r>
              <a:rPr sz="1800" dirty="0" err="1">
                <a:latin typeface="Courier New"/>
              </a:rPr>
              <a:t>np.unique</a:t>
            </a:r>
            <a:r>
              <a:rPr sz="1800" dirty="0">
                <a:latin typeface="Courier New"/>
              </a:rPr>
              <a:t>(species, </a:t>
            </a:r>
            <a:r>
              <a:rPr sz="1800" dirty="0" err="1">
                <a:latin typeface="Courier New"/>
              </a:rPr>
              <a:t>return_counts</a:t>
            </a:r>
            <a:r>
              <a:rPr sz="1800" dirty="0">
                <a:solidFill>
                  <a:srgbClr val="666666"/>
                </a:solidFill>
                <a:latin typeface="Courier New"/>
              </a:rPr>
              <a:t>=</a:t>
            </a:r>
            <a:r>
              <a:rPr sz="1800" dirty="0">
                <a:solidFill>
                  <a:srgbClr val="19177C"/>
                </a:solidFill>
                <a:latin typeface="Courier New"/>
              </a:rPr>
              <a:t>True</a:t>
            </a:r>
            <a:r>
              <a:rPr sz="1800" dirty="0">
                <a:latin typeface="Courier New"/>
              </a:rPr>
              <a:t>))</a:t>
            </a:r>
          </a:p>
          <a:p>
            <a:pPr marL="1270000" indent="0">
              <a:buNone/>
            </a:pPr>
            <a:r>
              <a:rPr sz="1800" dirty="0">
                <a:latin typeface="Courier New"/>
              </a:rPr>
              <a:t>## (array([</a:t>
            </a:r>
            <a:r>
              <a:rPr sz="1800" dirty="0" err="1">
                <a:latin typeface="Courier New"/>
              </a:rPr>
              <a:t>b'Iris-setosa</a:t>
            </a:r>
            <a:r>
              <a:rPr sz="1800" dirty="0">
                <a:latin typeface="Courier New"/>
              </a:rPr>
              <a:t>', </a:t>
            </a:r>
            <a:r>
              <a:rPr sz="1800" dirty="0" err="1">
                <a:latin typeface="Courier New"/>
              </a:rPr>
              <a:t>b'Iris</a:t>
            </a:r>
            <a:r>
              <a:rPr sz="1800" dirty="0">
                <a:latin typeface="Courier New"/>
              </a:rPr>
              <a:t>-versicolor', </a:t>
            </a:r>
            <a:r>
              <a:rPr sz="1800" dirty="0" err="1">
                <a:latin typeface="Courier New"/>
              </a:rPr>
              <a:t>b'Iris-virginica</a:t>
            </a:r>
            <a:r>
              <a:rPr sz="1800" dirty="0">
                <a:latin typeface="Courier New"/>
              </a:rPr>
              <a:t>'],
##       </a:t>
            </a:r>
            <a:r>
              <a:rPr sz="1800" dirty="0" err="1">
                <a:latin typeface="Courier New"/>
              </a:rPr>
              <a:t>dtype</a:t>
            </a:r>
            <a:r>
              <a:rPr sz="1800" dirty="0">
                <a:latin typeface="Courier New"/>
              </a:rPr>
              <a:t>='|S15'), array([50, 50, 50], </a:t>
            </a:r>
            <a:r>
              <a:rPr sz="1800" dirty="0" err="1">
                <a:latin typeface="Courier New"/>
              </a:rPr>
              <a:t>dtype</a:t>
            </a:r>
            <a:r>
              <a:rPr sz="1800" dirty="0">
                <a:latin typeface="Courier New"/>
              </a:rPr>
              <a:t>=int64))</a:t>
            </a:r>
          </a:p>
        </p:txBody>
      </p:sp>
    </p:spTree>
    <p:extLst>
      <p:ext uri="{BB962C8B-B14F-4D97-AF65-F5344CB8AC3E}">
        <p14:creationId xmlns:p14="http://schemas.microsoft.com/office/powerpoint/2010/main" val="3092356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- 40</a:t>
            </a:r>
          </a:p>
        </p:txBody>
      </p:sp>
      <p:sp>
        <p:nvSpPr>
          <p:cNvPr id="3" name="Content Placeholder 2"/>
          <p:cNvSpPr>
            <a:spLocks noGrp="1"/>
          </p:cNvSpPr>
          <p:nvPr>
            <p:ph idx="1"/>
          </p:nvPr>
        </p:nvSpPr>
        <p:spPr/>
        <p:txBody>
          <a:bodyPr>
            <a:normAutofit/>
          </a:bodyPr>
          <a:lstStyle/>
          <a:p>
            <a:r>
              <a:rPr dirty="0"/>
              <a:t>Bin the petal length (3rd) column of iris_2d to form a text array, such that if petal length is: – Less than 3 –&gt; ‘small’ – 3-5 –&gt; ‘medium’ – ’&gt;=5 –&gt; ’large</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'object'</a:t>
            </a:r>
            <a:r>
              <a:rPr sz="1800" dirty="0">
                <a:latin typeface="Courier New"/>
              </a:rPr>
              <a:t>)</a:t>
            </a:r>
            <a:r>
              <a:rPr dirty="0"/>
              <a:t/>
            </a:r>
            <a:br>
              <a:rPr dirty="0"/>
            </a:br>
            <a:r>
              <a:rPr sz="1800" dirty="0">
                <a:latin typeface="Courier New"/>
              </a:rPr>
              <a:t>names </a:t>
            </a:r>
            <a:r>
              <a:rPr sz="1800" dirty="0">
                <a:solidFill>
                  <a:srgbClr val="666666"/>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sepallength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sepalwidth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petallength</a:t>
            </a:r>
            <a:r>
              <a:rPr sz="1800" dirty="0">
                <a:solidFill>
                  <a:srgbClr val="4070A0"/>
                </a:solidFill>
                <a:latin typeface="Courier New"/>
              </a:rPr>
              <a:t>'</a:t>
            </a:r>
            <a:r>
              <a:rPr sz="1800" dirty="0">
                <a:latin typeface="Courier New"/>
              </a:rPr>
              <a:t>, </a:t>
            </a:r>
            <a:r>
              <a:rPr sz="1800" dirty="0">
                <a:solidFill>
                  <a:srgbClr val="4070A0"/>
                </a:solidFill>
                <a:latin typeface="Courier New"/>
              </a:rPr>
              <a:t>'</a:t>
            </a:r>
            <a:r>
              <a:rPr sz="1800" dirty="0" err="1">
                <a:solidFill>
                  <a:srgbClr val="4070A0"/>
                </a:solidFill>
                <a:latin typeface="Courier New"/>
              </a:rPr>
              <a:t>petalwidth</a:t>
            </a:r>
            <a:r>
              <a:rPr sz="1800" dirty="0">
                <a:solidFill>
                  <a:srgbClr val="4070A0"/>
                </a:solidFill>
                <a:latin typeface="Courier New"/>
              </a:rPr>
              <a:t>'</a:t>
            </a:r>
            <a:r>
              <a:rPr sz="1800" dirty="0">
                <a:latin typeface="Courier New"/>
              </a:rPr>
              <a:t>, </a:t>
            </a:r>
            <a:r>
              <a:rPr sz="1800" dirty="0">
                <a:solidFill>
                  <a:srgbClr val="4070A0"/>
                </a:solidFill>
                <a:latin typeface="Courier New"/>
              </a:rPr>
              <a:t>'species'</a:t>
            </a:r>
            <a:r>
              <a:rPr sz="1800" dirty="0">
                <a:latin typeface="Courier New"/>
              </a:rPr>
              <a:t>)</a:t>
            </a:r>
            <a:r>
              <a:rPr dirty="0"/>
              <a:t/>
            </a:r>
            <a:br>
              <a:rPr dirty="0"/>
            </a:br>
            <a:r>
              <a:rPr sz="1800" i="1" dirty="0">
                <a:solidFill>
                  <a:srgbClr val="60A0B0"/>
                </a:solidFill>
                <a:latin typeface="Courier New"/>
              </a:rPr>
              <a:t># Bin </a:t>
            </a:r>
            <a:r>
              <a:rPr sz="1800" i="1" dirty="0" err="1">
                <a:solidFill>
                  <a:srgbClr val="60A0B0"/>
                </a:solidFill>
                <a:latin typeface="Courier New"/>
              </a:rPr>
              <a:t>petallength</a:t>
            </a:r>
            <a:r>
              <a:rPr dirty="0"/>
              <a:t/>
            </a:r>
            <a:br>
              <a:rPr dirty="0"/>
            </a:br>
            <a:r>
              <a:rPr sz="1800" dirty="0" err="1">
                <a:latin typeface="Courier New"/>
              </a:rPr>
              <a:t>petal_length_bin</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np.digitize</a:t>
            </a:r>
            <a:r>
              <a:rPr sz="1800" dirty="0">
                <a:latin typeface="Courier New"/>
              </a:rPr>
              <a:t>(iris[:, </a:t>
            </a:r>
            <a:r>
              <a:rPr sz="1800" dirty="0">
                <a:solidFill>
                  <a:srgbClr val="40A070"/>
                </a:solidFill>
                <a:latin typeface="Courier New"/>
              </a:rPr>
              <a:t>2</a:t>
            </a:r>
            <a:r>
              <a:rPr sz="1800" dirty="0">
                <a:latin typeface="Courier New"/>
              </a:rPr>
              <a:t>].</a:t>
            </a:r>
            <a:r>
              <a:rPr sz="1800" dirty="0" err="1">
                <a:latin typeface="Courier New"/>
              </a:rPr>
              <a:t>astype</a:t>
            </a:r>
            <a:r>
              <a:rPr sz="1800" dirty="0">
                <a:latin typeface="Courier New"/>
              </a:rPr>
              <a:t>(</a:t>
            </a:r>
            <a:r>
              <a:rPr sz="1800" dirty="0">
                <a:solidFill>
                  <a:srgbClr val="4070A0"/>
                </a:solidFill>
                <a:latin typeface="Courier New"/>
              </a:rPr>
              <a:t>'float'</a:t>
            </a:r>
            <a:r>
              <a:rPr sz="1800" dirty="0">
                <a:latin typeface="Courier New"/>
              </a:rPr>
              <a:t>), [</a:t>
            </a:r>
            <a:r>
              <a:rPr sz="1800" dirty="0">
                <a:solidFill>
                  <a:srgbClr val="40A070"/>
                </a:solidFill>
                <a:latin typeface="Courier New"/>
              </a:rPr>
              <a:t>0</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A070"/>
                </a:solidFill>
                <a:latin typeface="Courier New"/>
              </a:rPr>
              <a:t>5</a:t>
            </a:r>
            <a:r>
              <a:rPr sz="1800" dirty="0">
                <a:latin typeface="Courier New"/>
              </a:rPr>
              <a:t>, </a:t>
            </a:r>
            <a:r>
              <a:rPr sz="1800" dirty="0">
                <a:solidFill>
                  <a:srgbClr val="40A070"/>
                </a:solidFill>
                <a:latin typeface="Courier New"/>
              </a:rPr>
              <a:t>10</a:t>
            </a:r>
            <a:r>
              <a:rPr sz="1800" dirty="0">
                <a:latin typeface="Courier New"/>
              </a:rPr>
              <a:t>])</a:t>
            </a:r>
            <a:r>
              <a:rPr dirty="0"/>
              <a:t/>
            </a:r>
            <a:br>
              <a:rPr dirty="0"/>
            </a:br>
            <a:r>
              <a:rPr sz="1800" i="1" dirty="0">
                <a:solidFill>
                  <a:srgbClr val="60A0B0"/>
                </a:solidFill>
                <a:latin typeface="Courier New"/>
              </a:rPr>
              <a:t># Map it to respective category</a:t>
            </a:r>
            <a:r>
              <a:rPr dirty="0"/>
              <a:t/>
            </a:r>
            <a:br>
              <a:rPr dirty="0"/>
            </a:br>
            <a:r>
              <a:rPr sz="1800" dirty="0" err="1">
                <a:latin typeface="Courier New"/>
              </a:rPr>
              <a:t>label_map</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A070"/>
                </a:solidFill>
                <a:latin typeface="Courier New"/>
              </a:rPr>
              <a:t>1</a:t>
            </a:r>
            <a:r>
              <a:rPr sz="1800" dirty="0">
                <a:latin typeface="Courier New"/>
              </a:rPr>
              <a:t>: </a:t>
            </a:r>
            <a:r>
              <a:rPr sz="1800" dirty="0">
                <a:solidFill>
                  <a:srgbClr val="4070A0"/>
                </a:solidFill>
                <a:latin typeface="Courier New"/>
              </a:rPr>
              <a:t>'small'</a:t>
            </a:r>
            <a:r>
              <a:rPr sz="1800" dirty="0">
                <a:latin typeface="Courier New"/>
              </a:rPr>
              <a:t>, </a:t>
            </a:r>
            <a:r>
              <a:rPr sz="1800" dirty="0">
                <a:solidFill>
                  <a:srgbClr val="40A070"/>
                </a:solidFill>
                <a:latin typeface="Courier New"/>
              </a:rPr>
              <a:t>2</a:t>
            </a:r>
            <a:r>
              <a:rPr sz="1800" dirty="0">
                <a:latin typeface="Courier New"/>
              </a:rPr>
              <a:t>: </a:t>
            </a:r>
            <a:r>
              <a:rPr sz="1800" dirty="0">
                <a:solidFill>
                  <a:srgbClr val="4070A0"/>
                </a:solidFill>
                <a:latin typeface="Courier New"/>
              </a:rPr>
              <a:t>'medium'</a:t>
            </a:r>
            <a:r>
              <a:rPr sz="1800" dirty="0">
                <a:latin typeface="Courier New"/>
              </a:rPr>
              <a:t>, </a:t>
            </a:r>
            <a:r>
              <a:rPr sz="1800" dirty="0">
                <a:solidFill>
                  <a:srgbClr val="40A070"/>
                </a:solidFill>
                <a:latin typeface="Courier New"/>
              </a:rPr>
              <a:t>3</a:t>
            </a:r>
            <a:r>
              <a:rPr sz="1800" dirty="0">
                <a:latin typeface="Courier New"/>
              </a:rPr>
              <a:t>: </a:t>
            </a:r>
            <a:r>
              <a:rPr sz="1800" dirty="0">
                <a:solidFill>
                  <a:srgbClr val="4070A0"/>
                </a:solidFill>
                <a:latin typeface="Courier New"/>
              </a:rPr>
              <a:t>'large'</a:t>
            </a:r>
            <a:r>
              <a:rPr sz="1800" dirty="0">
                <a:latin typeface="Courier New"/>
              </a:rPr>
              <a:t>, </a:t>
            </a:r>
            <a:r>
              <a:rPr sz="1800" dirty="0">
                <a:solidFill>
                  <a:srgbClr val="40A070"/>
                </a:solidFill>
                <a:latin typeface="Courier New"/>
              </a:rPr>
              <a:t>4</a:t>
            </a:r>
            <a:r>
              <a:rPr sz="1800" dirty="0">
                <a:latin typeface="Courier New"/>
              </a:rPr>
              <a:t>: </a:t>
            </a:r>
            <a:r>
              <a:rPr sz="1800" dirty="0" err="1">
                <a:latin typeface="Courier New"/>
              </a:rPr>
              <a:t>np.nan</a:t>
            </a:r>
            <a:r>
              <a:rPr sz="1800" dirty="0">
                <a:latin typeface="Courier New"/>
              </a:rPr>
              <a:t>}</a:t>
            </a:r>
            <a:r>
              <a:rPr dirty="0"/>
              <a:t/>
            </a:r>
            <a:br>
              <a:rPr dirty="0"/>
            </a:br>
            <a:r>
              <a:rPr sz="1800" dirty="0" err="1">
                <a:latin typeface="Courier New"/>
              </a:rPr>
              <a:t>petal_length_cat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label_map</a:t>
            </a:r>
            <a:r>
              <a:rPr sz="1800" dirty="0">
                <a:latin typeface="Courier New"/>
              </a:rPr>
              <a:t>[x] </a:t>
            </a:r>
            <a:r>
              <a:rPr sz="1800" b="1" dirty="0">
                <a:solidFill>
                  <a:srgbClr val="007020"/>
                </a:solidFill>
                <a:latin typeface="Courier New"/>
              </a:rPr>
              <a:t>for</a:t>
            </a:r>
            <a:r>
              <a:rPr sz="1800" dirty="0">
                <a:latin typeface="Courier New"/>
              </a:rPr>
              <a:t> x </a:t>
            </a:r>
            <a:r>
              <a:rPr sz="1800" b="1" dirty="0">
                <a:solidFill>
                  <a:srgbClr val="007020"/>
                </a:solidFill>
                <a:latin typeface="Courier New"/>
              </a:rPr>
              <a:t>in</a:t>
            </a:r>
            <a:r>
              <a:rPr sz="1800" dirty="0">
                <a:latin typeface="Courier New"/>
              </a:rPr>
              <a:t> </a:t>
            </a:r>
            <a:r>
              <a:rPr sz="1800" dirty="0" err="1">
                <a:latin typeface="Courier New"/>
              </a:rPr>
              <a:t>petal_length_bin</a:t>
            </a:r>
            <a:r>
              <a:rPr sz="1800" dirty="0">
                <a:latin typeface="Courier New"/>
              </a:rPr>
              <a:t>]</a:t>
            </a:r>
            <a:r>
              <a:rPr dirty="0"/>
              <a:t/>
            </a:r>
            <a:br>
              <a:rPr dirty="0"/>
            </a:br>
            <a:r>
              <a:rPr sz="1800" i="1" dirty="0">
                <a:solidFill>
                  <a:srgbClr val="60A0B0"/>
                </a:solidFill>
                <a:latin typeface="Courier New"/>
              </a:rPr>
              <a:t># View</a:t>
            </a:r>
            <a:r>
              <a:rPr dirty="0"/>
              <a:t/>
            </a:r>
            <a:br>
              <a:rPr dirty="0"/>
            </a:br>
            <a:r>
              <a:rPr sz="1800" dirty="0">
                <a:latin typeface="Courier New"/>
              </a:rPr>
              <a:t>print(</a:t>
            </a:r>
            <a:r>
              <a:rPr sz="1800" dirty="0" err="1">
                <a:latin typeface="Courier New"/>
              </a:rPr>
              <a:t>petal_length_cat</a:t>
            </a:r>
            <a:r>
              <a:rPr sz="1800" dirty="0">
                <a:latin typeface="Courier New"/>
              </a:rPr>
              <a:t>[:</a:t>
            </a:r>
            <a:r>
              <a:rPr sz="1800" dirty="0">
                <a:solidFill>
                  <a:srgbClr val="40A070"/>
                </a:solidFill>
                <a:latin typeface="Courier New"/>
              </a:rPr>
              <a:t>4</a:t>
            </a:r>
            <a:r>
              <a:rPr sz="1800" dirty="0">
                <a:latin typeface="Courier New"/>
              </a:rPr>
              <a:t>])</a:t>
            </a:r>
          </a:p>
          <a:p>
            <a:pPr marL="1270000" indent="0">
              <a:buNone/>
            </a:pPr>
            <a:r>
              <a:rPr sz="1800" dirty="0">
                <a:latin typeface="Courier New"/>
              </a:rPr>
              <a:t>## ['small', 'small', 'small', 'small']</a:t>
            </a:r>
          </a:p>
        </p:txBody>
      </p:sp>
    </p:spTree>
    <p:extLst>
      <p:ext uri="{BB962C8B-B14F-4D97-AF65-F5344CB8AC3E}">
        <p14:creationId xmlns:p14="http://schemas.microsoft.com/office/powerpoint/2010/main" val="345101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- 41</a:t>
            </a:r>
          </a:p>
        </p:txBody>
      </p:sp>
      <p:sp>
        <p:nvSpPr>
          <p:cNvPr id="3" name="Content Placeholder 2"/>
          <p:cNvSpPr>
            <a:spLocks noGrp="1"/>
          </p:cNvSpPr>
          <p:nvPr>
            <p:ph idx="1"/>
          </p:nvPr>
        </p:nvSpPr>
        <p:spPr/>
        <p:txBody>
          <a:bodyPr>
            <a:normAutofit fontScale="92500" lnSpcReduction="20000"/>
          </a:bodyPr>
          <a:lstStyle/>
          <a:p>
            <a:r>
              <a:rPr dirty="0"/>
              <a:t>Create a new column for volume in iris_2d, where volume is (pi x </a:t>
            </a:r>
            <a:r>
              <a:rPr dirty="0" err="1"/>
              <a:t>petallength</a:t>
            </a:r>
            <a:r>
              <a:rPr dirty="0"/>
              <a:t> x sepal_length^2)/3</a:t>
            </a:r>
          </a:p>
          <a:p>
            <a:pPr marL="1270000" indent="0">
              <a:buNone/>
            </a:pPr>
            <a:r>
              <a:rPr sz="1800" i="1" dirty="0">
                <a:solidFill>
                  <a:srgbClr val="60A0B0"/>
                </a:solidFill>
                <a:latin typeface="Courier New"/>
              </a:rPr>
              <a:t># Input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iris_2d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'object'</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i="1" dirty="0">
                <a:solidFill>
                  <a:srgbClr val="60A0B0"/>
                </a:solidFill>
                <a:latin typeface="Courier New"/>
              </a:rPr>
              <a:t># Compute volume</a:t>
            </a:r>
            <a:r>
              <a:rPr dirty="0"/>
              <a:t/>
            </a:r>
            <a:br>
              <a:rPr dirty="0"/>
            </a:br>
            <a:r>
              <a:rPr sz="1800" dirty="0" err="1">
                <a:latin typeface="Courier New"/>
              </a:rPr>
              <a:t>sepallength</a:t>
            </a:r>
            <a:r>
              <a:rPr sz="1800" dirty="0">
                <a:latin typeface="Courier New"/>
              </a:rPr>
              <a:t> </a:t>
            </a:r>
            <a:r>
              <a:rPr sz="1800" dirty="0">
                <a:solidFill>
                  <a:srgbClr val="666666"/>
                </a:solidFill>
                <a:latin typeface="Courier New"/>
              </a:rPr>
              <a:t>=</a:t>
            </a:r>
            <a:r>
              <a:rPr sz="1800" dirty="0">
                <a:latin typeface="Courier New"/>
              </a:rPr>
              <a:t> iris_2d[:, </a:t>
            </a:r>
            <a:r>
              <a:rPr sz="1800" dirty="0">
                <a:solidFill>
                  <a:srgbClr val="40A070"/>
                </a:solidFill>
                <a:latin typeface="Courier New"/>
              </a:rPr>
              <a:t>0</a:t>
            </a:r>
            <a:r>
              <a:rPr sz="1800" dirty="0">
                <a:latin typeface="Courier New"/>
              </a:rPr>
              <a:t>].</a:t>
            </a:r>
            <a:r>
              <a:rPr sz="1800" dirty="0" err="1">
                <a:latin typeface="Courier New"/>
              </a:rPr>
              <a:t>astype</a:t>
            </a:r>
            <a:r>
              <a:rPr sz="1800" dirty="0">
                <a:latin typeface="Courier New"/>
              </a:rPr>
              <a:t>(</a:t>
            </a:r>
            <a:r>
              <a:rPr sz="1800" dirty="0">
                <a:solidFill>
                  <a:srgbClr val="4070A0"/>
                </a:solidFill>
                <a:latin typeface="Courier New"/>
              </a:rPr>
              <a:t>'float'</a:t>
            </a:r>
            <a:r>
              <a:rPr sz="1800" dirty="0">
                <a:latin typeface="Courier New"/>
              </a:rPr>
              <a:t>)</a:t>
            </a:r>
            <a:r>
              <a:rPr dirty="0"/>
              <a:t/>
            </a:r>
            <a:br>
              <a:rPr dirty="0"/>
            </a:br>
            <a:r>
              <a:rPr sz="1800" dirty="0" err="1">
                <a:latin typeface="Courier New"/>
              </a:rPr>
              <a:t>petallength</a:t>
            </a:r>
            <a:r>
              <a:rPr sz="1800" dirty="0">
                <a:latin typeface="Courier New"/>
              </a:rPr>
              <a:t> </a:t>
            </a:r>
            <a:r>
              <a:rPr sz="1800" dirty="0">
                <a:solidFill>
                  <a:srgbClr val="666666"/>
                </a:solidFill>
                <a:latin typeface="Courier New"/>
              </a:rPr>
              <a:t>=</a:t>
            </a:r>
            <a:r>
              <a:rPr sz="1800" dirty="0">
                <a:latin typeface="Courier New"/>
              </a:rPr>
              <a:t> iris_2d[:, </a:t>
            </a:r>
            <a:r>
              <a:rPr sz="1800" dirty="0">
                <a:solidFill>
                  <a:srgbClr val="40A070"/>
                </a:solidFill>
                <a:latin typeface="Courier New"/>
              </a:rPr>
              <a:t>2</a:t>
            </a:r>
            <a:r>
              <a:rPr sz="1800" dirty="0">
                <a:latin typeface="Courier New"/>
              </a:rPr>
              <a:t>].</a:t>
            </a:r>
            <a:r>
              <a:rPr sz="1800" dirty="0" err="1">
                <a:latin typeface="Courier New"/>
              </a:rPr>
              <a:t>astype</a:t>
            </a:r>
            <a:r>
              <a:rPr sz="1800" dirty="0">
                <a:latin typeface="Courier New"/>
              </a:rPr>
              <a:t>(</a:t>
            </a:r>
            <a:r>
              <a:rPr sz="1800" dirty="0">
                <a:solidFill>
                  <a:srgbClr val="4070A0"/>
                </a:solidFill>
                <a:latin typeface="Courier New"/>
              </a:rPr>
              <a:t>'float'</a:t>
            </a:r>
            <a:r>
              <a:rPr sz="1800" dirty="0">
                <a:latin typeface="Courier New"/>
              </a:rPr>
              <a:t>)</a:t>
            </a:r>
            <a:r>
              <a:rPr dirty="0"/>
              <a:t/>
            </a:r>
            <a:br>
              <a:rPr dirty="0"/>
            </a:br>
            <a:r>
              <a:rPr sz="1800" dirty="0">
                <a:latin typeface="Courier New"/>
              </a:rPr>
              <a:t>volume </a:t>
            </a:r>
            <a:r>
              <a:rPr sz="1800" dirty="0">
                <a:solidFill>
                  <a:srgbClr val="666666"/>
                </a:solidFill>
                <a:latin typeface="Courier New"/>
              </a:rPr>
              <a:t>=</a:t>
            </a:r>
            <a:r>
              <a:rPr sz="1800" dirty="0">
                <a:latin typeface="Courier New"/>
              </a:rPr>
              <a:t> (</a:t>
            </a:r>
            <a:r>
              <a:rPr sz="1800" dirty="0" err="1">
                <a:latin typeface="Courier New"/>
              </a:rPr>
              <a:t>np.pi</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petallength</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sepallength</a:t>
            </a:r>
            <a:r>
              <a:rPr sz="1800" dirty="0">
                <a:solidFill>
                  <a:srgbClr val="666666"/>
                </a:solidFill>
                <a:latin typeface="Courier New"/>
              </a:rPr>
              <a:t>**</a:t>
            </a:r>
            <a:r>
              <a:rPr sz="1800" dirty="0">
                <a:solidFill>
                  <a:srgbClr val="40A070"/>
                </a:solidFill>
                <a:latin typeface="Courier New"/>
              </a:rPr>
              <a:t>2</a:t>
            </a:r>
            <a:r>
              <a:rPr sz="1800" dirty="0">
                <a:latin typeface="Courier New"/>
              </a:rPr>
              <a:t>))</a:t>
            </a:r>
            <a:r>
              <a:rPr sz="1800" dirty="0">
                <a:solidFill>
                  <a:srgbClr val="666666"/>
                </a:solidFill>
                <a:latin typeface="Courier New"/>
              </a:rPr>
              <a:t>/</a:t>
            </a:r>
            <a:r>
              <a:rPr sz="1800" dirty="0">
                <a:solidFill>
                  <a:srgbClr val="40A070"/>
                </a:solidFill>
                <a:latin typeface="Courier New"/>
              </a:rPr>
              <a:t>3</a:t>
            </a:r>
            <a:r>
              <a:rPr dirty="0"/>
              <a:t/>
            </a:r>
            <a:br>
              <a:rPr dirty="0"/>
            </a:br>
            <a:r>
              <a:rPr sz="1800" i="1" dirty="0">
                <a:solidFill>
                  <a:srgbClr val="60A0B0"/>
                </a:solidFill>
                <a:latin typeface="Courier New"/>
              </a:rPr>
              <a:t># Introduce new dimension to match iris_2d's</a:t>
            </a:r>
            <a:r>
              <a:rPr dirty="0"/>
              <a:t/>
            </a:r>
            <a:br>
              <a:rPr dirty="0"/>
            </a:br>
            <a:r>
              <a:rPr sz="1800" dirty="0">
                <a:latin typeface="Courier New"/>
              </a:rPr>
              <a:t>volume </a:t>
            </a:r>
            <a:r>
              <a:rPr sz="1800" dirty="0">
                <a:solidFill>
                  <a:srgbClr val="666666"/>
                </a:solidFill>
                <a:latin typeface="Courier New"/>
              </a:rPr>
              <a:t>=</a:t>
            </a:r>
            <a:r>
              <a:rPr sz="1800" dirty="0">
                <a:latin typeface="Courier New"/>
              </a:rPr>
              <a:t> volume[:, </a:t>
            </a:r>
            <a:r>
              <a:rPr sz="1800" dirty="0" err="1">
                <a:latin typeface="Courier New"/>
              </a:rPr>
              <a:t>np.newaxis</a:t>
            </a:r>
            <a:r>
              <a:rPr sz="1800" dirty="0">
                <a:latin typeface="Courier New"/>
              </a:rPr>
              <a:t>]</a:t>
            </a:r>
            <a:r>
              <a:rPr dirty="0"/>
              <a:t/>
            </a:r>
            <a:br>
              <a:rPr dirty="0"/>
            </a:br>
            <a:r>
              <a:rPr sz="1800" i="1" dirty="0">
                <a:solidFill>
                  <a:srgbClr val="60A0B0"/>
                </a:solidFill>
                <a:latin typeface="Courier New"/>
              </a:rPr>
              <a:t># Add the new column</a:t>
            </a:r>
            <a:r>
              <a:rPr dirty="0"/>
              <a:t/>
            </a:r>
            <a:br>
              <a:rPr dirty="0"/>
            </a:br>
            <a:r>
              <a:rPr sz="1800" dirty="0">
                <a:latin typeface="Courier New"/>
              </a:rPr>
              <a:t>out </a:t>
            </a:r>
            <a:r>
              <a:rPr sz="1800" dirty="0">
                <a:solidFill>
                  <a:srgbClr val="666666"/>
                </a:solidFill>
                <a:latin typeface="Courier New"/>
              </a:rPr>
              <a:t>=</a:t>
            </a:r>
            <a:r>
              <a:rPr sz="1800" dirty="0">
                <a:latin typeface="Courier New"/>
              </a:rPr>
              <a:t> </a:t>
            </a:r>
            <a:r>
              <a:rPr sz="1800" dirty="0" err="1">
                <a:latin typeface="Courier New"/>
              </a:rPr>
              <a:t>np.hstack</a:t>
            </a:r>
            <a:r>
              <a:rPr sz="1800" dirty="0">
                <a:latin typeface="Courier New"/>
              </a:rPr>
              <a:t>([iris_2d, volume])</a:t>
            </a:r>
            <a:r>
              <a:rPr dirty="0"/>
              <a:t/>
            </a:r>
            <a:br>
              <a:rPr dirty="0"/>
            </a:br>
            <a:r>
              <a:rPr sz="1800" i="1" dirty="0">
                <a:solidFill>
                  <a:srgbClr val="60A0B0"/>
                </a:solidFill>
                <a:latin typeface="Courier New"/>
              </a:rPr>
              <a:t># View</a:t>
            </a:r>
            <a:r>
              <a:rPr dirty="0"/>
              <a:t/>
            </a:r>
            <a:br>
              <a:rPr dirty="0"/>
            </a:br>
            <a:r>
              <a:rPr sz="1800" dirty="0">
                <a:latin typeface="Courier New"/>
              </a:rPr>
              <a:t>print(out[:</a:t>
            </a:r>
            <a:r>
              <a:rPr sz="1800" dirty="0">
                <a:solidFill>
                  <a:srgbClr val="40A070"/>
                </a:solidFill>
                <a:latin typeface="Courier New"/>
              </a:rPr>
              <a:t>4</a:t>
            </a:r>
            <a:r>
              <a:rPr sz="1800" dirty="0">
                <a:latin typeface="Courier New"/>
              </a:rPr>
              <a:t>])</a:t>
            </a:r>
          </a:p>
          <a:p>
            <a:pPr marL="1270000" indent="0">
              <a:buNone/>
            </a:pPr>
            <a:r>
              <a:rPr sz="1800" dirty="0">
                <a:latin typeface="Courier New"/>
              </a:rPr>
              <a:t>## [[b'5.1' b'3.5' b'1.4' b'0.2' </a:t>
            </a:r>
            <a:r>
              <a:rPr sz="1800" dirty="0" err="1">
                <a:latin typeface="Courier New"/>
              </a:rPr>
              <a:t>b'Iris-setosa</a:t>
            </a:r>
            <a:r>
              <a:rPr sz="1800" dirty="0">
                <a:latin typeface="Courier New"/>
              </a:rPr>
              <a:t>' 38.13265162927291]
##  [b'4.9' b'3.0' b'1.4' b'0.2' </a:t>
            </a:r>
            <a:r>
              <a:rPr sz="1800" dirty="0" err="1">
                <a:latin typeface="Courier New"/>
              </a:rPr>
              <a:t>b'Iris-setosa</a:t>
            </a:r>
            <a:r>
              <a:rPr sz="1800" dirty="0">
                <a:latin typeface="Courier New"/>
              </a:rPr>
              <a:t>' 35.200498485922445]
##  [b'4.7' b'3.2' b'1.3' b'0.2' </a:t>
            </a:r>
            <a:r>
              <a:rPr sz="1800" dirty="0" err="1">
                <a:latin typeface="Courier New"/>
              </a:rPr>
              <a:t>b'Iris-setosa</a:t>
            </a:r>
            <a:r>
              <a:rPr sz="1800" dirty="0">
                <a:latin typeface="Courier New"/>
              </a:rPr>
              <a:t>' 30.0723720777127]
##  [b'4.6' b'3.1' b'1.5' b'0.2' </a:t>
            </a:r>
            <a:r>
              <a:rPr sz="1800" dirty="0" err="1">
                <a:latin typeface="Courier New"/>
              </a:rPr>
              <a:t>b'Iris-setosa</a:t>
            </a:r>
            <a:r>
              <a:rPr sz="1800" dirty="0">
                <a:latin typeface="Courier New"/>
              </a:rPr>
              <a:t>' 33.238050274980004]]</a:t>
            </a:r>
          </a:p>
        </p:txBody>
      </p:sp>
    </p:spTree>
    <p:extLst>
      <p:ext uri="{BB962C8B-B14F-4D97-AF65-F5344CB8AC3E}">
        <p14:creationId xmlns:p14="http://schemas.microsoft.com/office/powerpoint/2010/main" val="77795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- 42</a:t>
            </a:r>
          </a:p>
        </p:txBody>
      </p:sp>
      <p:sp>
        <p:nvSpPr>
          <p:cNvPr id="3" name="Content Placeholder 2"/>
          <p:cNvSpPr>
            <a:spLocks noGrp="1"/>
          </p:cNvSpPr>
          <p:nvPr>
            <p:ph idx="1"/>
          </p:nvPr>
        </p:nvSpPr>
        <p:spPr/>
        <p:txBody>
          <a:bodyPr>
            <a:normAutofit fontScale="92500" lnSpcReduction="20000"/>
          </a:bodyPr>
          <a:lstStyle/>
          <a:p>
            <a:r>
              <a:rPr dirty="0"/>
              <a:t>Randomly sample iris ’s species such that </a:t>
            </a:r>
            <a:r>
              <a:rPr dirty="0" err="1"/>
              <a:t>setose</a:t>
            </a:r>
            <a:r>
              <a:rPr dirty="0"/>
              <a:t> is twice the number of versicolor and </a:t>
            </a:r>
            <a:r>
              <a:rPr dirty="0" err="1"/>
              <a:t>virginica</a:t>
            </a:r>
            <a:endParaRPr dirty="0"/>
          </a:p>
          <a:p>
            <a:pPr marL="1270000" indent="0">
              <a:buNone/>
            </a:pPr>
            <a:r>
              <a:rPr sz="1800" i="1" dirty="0">
                <a:solidFill>
                  <a:srgbClr val="60A0B0"/>
                </a:solidFill>
                <a:latin typeface="Courier New"/>
              </a:rPr>
              <a:t># Import iris keeping the text column intact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'object'</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i="1" dirty="0">
                <a:solidFill>
                  <a:srgbClr val="60A0B0"/>
                </a:solidFill>
                <a:latin typeface="Courier New"/>
              </a:rPr>
              <a:t># Get the species column</a:t>
            </a:r>
            <a:r>
              <a:rPr dirty="0"/>
              <a:t/>
            </a:r>
            <a:br>
              <a:rPr dirty="0"/>
            </a:br>
            <a:r>
              <a:rPr sz="1800" dirty="0">
                <a:latin typeface="Courier New"/>
              </a:rPr>
              <a:t>species </a:t>
            </a:r>
            <a:r>
              <a:rPr sz="1800" dirty="0">
                <a:solidFill>
                  <a:srgbClr val="666666"/>
                </a:solidFill>
                <a:latin typeface="Courier New"/>
              </a:rPr>
              <a:t>=</a:t>
            </a:r>
            <a:r>
              <a:rPr sz="1800" dirty="0">
                <a:latin typeface="Courier New"/>
              </a:rPr>
              <a:t> iris[:, </a:t>
            </a:r>
            <a:r>
              <a:rPr sz="1800" dirty="0">
                <a:solidFill>
                  <a:srgbClr val="40A070"/>
                </a:solidFill>
                <a:latin typeface="Courier New"/>
              </a:rPr>
              <a:t>4</a:t>
            </a:r>
            <a:r>
              <a:rPr sz="1800" dirty="0">
                <a:latin typeface="Courier New"/>
              </a:rPr>
              <a:t>]</a:t>
            </a:r>
            <a:r>
              <a:rPr dirty="0"/>
              <a:t/>
            </a:r>
            <a:br>
              <a:rPr dirty="0"/>
            </a:br>
            <a:r>
              <a:rPr sz="1800" i="1" dirty="0">
                <a:solidFill>
                  <a:srgbClr val="60A0B0"/>
                </a:solidFill>
                <a:latin typeface="Courier New"/>
              </a:rPr>
              <a:t># Approach 1: Generate </a:t>
            </a:r>
            <a:r>
              <a:rPr sz="1800" i="1" dirty="0" err="1">
                <a:solidFill>
                  <a:srgbClr val="60A0B0"/>
                </a:solidFill>
                <a:latin typeface="Courier New"/>
              </a:rPr>
              <a:t>Probablistically</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a:latin typeface="Courier New"/>
              </a:rPr>
              <a:t>a </a:t>
            </a:r>
            <a:r>
              <a:rPr sz="1800" dirty="0">
                <a:solidFill>
                  <a:srgbClr val="666666"/>
                </a:solidFill>
                <a:latin typeface="Courier New"/>
              </a:rPr>
              <a:t>=</a:t>
            </a:r>
            <a:r>
              <a:rPr sz="1800" dirty="0">
                <a:latin typeface="Courier New"/>
              </a:rPr>
              <a:t> </a:t>
            </a:r>
            <a:r>
              <a:rPr sz="1800" dirty="0" err="1">
                <a:latin typeface="Courier New"/>
              </a:rPr>
              <a:t>np.array</a:t>
            </a:r>
            <a:r>
              <a:rPr sz="1800" dirty="0">
                <a:latin typeface="Courier New"/>
              </a:rPr>
              <a:t>([</a:t>
            </a:r>
            <a:r>
              <a:rPr sz="1800" dirty="0">
                <a:solidFill>
                  <a:srgbClr val="4070A0"/>
                </a:solidFill>
                <a:latin typeface="Courier New"/>
              </a:rPr>
              <a:t>'Iris-</a:t>
            </a:r>
            <a:r>
              <a:rPr sz="1800" dirty="0" err="1">
                <a:solidFill>
                  <a:srgbClr val="4070A0"/>
                </a:solidFill>
                <a:latin typeface="Courier New"/>
              </a:rPr>
              <a:t>setosa</a:t>
            </a:r>
            <a:r>
              <a:rPr sz="1800" dirty="0">
                <a:solidFill>
                  <a:srgbClr val="4070A0"/>
                </a:solidFill>
                <a:latin typeface="Courier New"/>
              </a:rPr>
              <a:t>'</a:t>
            </a:r>
            <a:r>
              <a:rPr sz="1800" dirty="0">
                <a:latin typeface="Courier New"/>
              </a:rPr>
              <a:t>, </a:t>
            </a:r>
            <a:r>
              <a:rPr sz="1800" dirty="0">
                <a:solidFill>
                  <a:srgbClr val="4070A0"/>
                </a:solidFill>
                <a:latin typeface="Courier New"/>
              </a:rPr>
              <a:t>'Iris-versicolor'</a:t>
            </a:r>
            <a:r>
              <a:rPr sz="1800" dirty="0">
                <a:latin typeface="Courier New"/>
              </a:rPr>
              <a:t>, </a:t>
            </a:r>
            <a:r>
              <a:rPr sz="1800" dirty="0">
                <a:solidFill>
                  <a:srgbClr val="4070A0"/>
                </a:solidFill>
                <a:latin typeface="Courier New"/>
              </a:rPr>
              <a:t>'Iris-</a:t>
            </a:r>
            <a:r>
              <a:rPr sz="1800" dirty="0" err="1">
                <a:solidFill>
                  <a:srgbClr val="4070A0"/>
                </a:solidFill>
                <a:latin typeface="Courier New"/>
              </a:rPr>
              <a:t>virginica</a:t>
            </a:r>
            <a:r>
              <a:rPr sz="1800" dirty="0">
                <a:solidFill>
                  <a:srgbClr val="4070A0"/>
                </a:solidFill>
                <a:latin typeface="Courier New"/>
              </a:rPr>
              <a:t>'</a:t>
            </a:r>
            <a:r>
              <a:rPr sz="1800" dirty="0">
                <a:latin typeface="Courier New"/>
              </a:rPr>
              <a:t>])</a:t>
            </a:r>
            <a:r>
              <a:rPr dirty="0"/>
              <a:t/>
            </a:r>
            <a:br>
              <a:rPr dirty="0"/>
            </a:br>
            <a:r>
              <a:rPr sz="1800" dirty="0" err="1">
                <a:latin typeface="Courier New"/>
              </a:rPr>
              <a:t>species_out</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np.random.choice</a:t>
            </a:r>
            <a:r>
              <a:rPr sz="1800" dirty="0">
                <a:latin typeface="Courier New"/>
              </a:rPr>
              <a:t>(a, </a:t>
            </a:r>
            <a:r>
              <a:rPr sz="1800" dirty="0">
                <a:solidFill>
                  <a:srgbClr val="40A070"/>
                </a:solidFill>
                <a:latin typeface="Courier New"/>
              </a:rPr>
              <a:t>150</a:t>
            </a:r>
            <a:r>
              <a:rPr sz="1800" dirty="0">
                <a:latin typeface="Courier New"/>
              </a:rPr>
              <a:t>, p</a:t>
            </a:r>
            <a:r>
              <a:rPr sz="1800" dirty="0">
                <a:solidFill>
                  <a:srgbClr val="666666"/>
                </a:solidFill>
                <a:latin typeface="Courier New"/>
              </a:rPr>
              <a:t>=</a:t>
            </a:r>
            <a:r>
              <a:rPr sz="1800" dirty="0">
                <a:latin typeface="Courier New"/>
              </a:rPr>
              <a:t>[</a:t>
            </a:r>
            <a:r>
              <a:rPr sz="1800" dirty="0">
                <a:solidFill>
                  <a:srgbClr val="40A070"/>
                </a:solidFill>
                <a:latin typeface="Courier New"/>
              </a:rPr>
              <a:t>0.5</a:t>
            </a:r>
            <a:r>
              <a:rPr sz="1800" dirty="0">
                <a:latin typeface="Courier New"/>
              </a:rPr>
              <a:t>, </a:t>
            </a:r>
            <a:r>
              <a:rPr sz="1800" dirty="0">
                <a:solidFill>
                  <a:srgbClr val="40A070"/>
                </a:solidFill>
                <a:latin typeface="Courier New"/>
              </a:rPr>
              <a:t>0.25</a:t>
            </a:r>
            <a:r>
              <a:rPr sz="1800" dirty="0">
                <a:latin typeface="Courier New"/>
              </a:rPr>
              <a:t>, </a:t>
            </a:r>
            <a:r>
              <a:rPr sz="1800" dirty="0">
                <a:solidFill>
                  <a:srgbClr val="40A070"/>
                </a:solidFill>
                <a:latin typeface="Courier New"/>
              </a:rPr>
              <a:t>0.25</a:t>
            </a:r>
            <a:r>
              <a:rPr sz="1800" dirty="0">
                <a:latin typeface="Courier New"/>
              </a:rPr>
              <a:t>])</a:t>
            </a:r>
            <a:r>
              <a:rPr dirty="0"/>
              <a:t/>
            </a:r>
            <a:br>
              <a:rPr dirty="0"/>
            </a:br>
            <a:r>
              <a:rPr sz="1800" i="1" dirty="0">
                <a:solidFill>
                  <a:srgbClr val="60A0B0"/>
                </a:solidFill>
                <a:latin typeface="Courier New"/>
              </a:rPr>
              <a:t># Approach 2: </a:t>
            </a:r>
            <a:r>
              <a:rPr sz="1800" i="1" dirty="0" err="1">
                <a:solidFill>
                  <a:srgbClr val="60A0B0"/>
                </a:solidFill>
                <a:latin typeface="Courier New"/>
              </a:rPr>
              <a:t>Probablistic</a:t>
            </a:r>
            <a:r>
              <a:rPr sz="1800" i="1" dirty="0">
                <a:solidFill>
                  <a:srgbClr val="60A0B0"/>
                </a:solidFill>
                <a:latin typeface="Courier New"/>
              </a:rPr>
              <a:t> Sampling (preferred)</a:t>
            </a:r>
            <a:r>
              <a:rPr dirty="0"/>
              <a:t/>
            </a:r>
            <a:br>
              <a:rPr dirty="0"/>
            </a:br>
            <a:r>
              <a:rPr sz="1800" dirty="0" err="1">
                <a:latin typeface="Courier New"/>
              </a:rPr>
              <a:t>np.random.seed</a:t>
            </a:r>
            <a:r>
              <a:rPr sz="1800" dirty="0">
                <a:latin typeface="Courier New"/>
              </a:rPr>
              <a:t>(</a:t>
            </a:r>
            <a:r>
              <a:rPr sz="1800" dirty="0">
                <a:solidFill>
                  <a:srgbClr val="40A070"/>
                </a:solidFill>
                <a:latin typeface="Courier New"/>
              </a:rPr>
              <a:t>100</a:t>
            </a:r>
            <a:r>
              <a:rPr sz="1800" dirty="0">
                <a:latin typeface="Courier New"/>
              </a:rPr>
              <a:t>)</a:t>
            </a:r>
            <a:r>
              <a:rPr dirty="0"/>
              <a:t/>
            </a:r>
            <a:br>
              <a:rPr dirty="0"/>
            </a:br>
            <a:r>
              <a:rPr sz="1800" dirty="0" err="1">
                <a:latin typeface="Courier New"/>
              </a:rPr>
              <a:t>probs</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np.r</a:t>
            </a:r>
            <a:r>
              <a:rPr sz="1800" dirty="0">
                <a:latin typeface="Courier New"/>
              </a:rPr>
              <a:t>_[</a:t>
            </a:r>
            <a:r>
              <a:rPr sz="1800" dirty="0" err="1">
                <a:latin typeface="Courier New"/>
              </a:rPr>
              <a:t>np.linspace</a:t>
            </a:r>
            <a:r>
              <a:rPr sz="1800" dirty="0">
                <a:latin typeface="Courier New"/>
              </a:rPr>
              <a:t>(</a:t>
            </a:r>
            <a:r>
              <a:rPr sz="1800" dirty="0">
                <a:solidFill>
                  <a:srgbClr val="40A070"/>
                </a:solidFill>
                <a:latin typeface="Courier New"/>
              </a:rPr>
              <a:t>0</a:t>
            </a:r>
            <a:r>
              <a:rPr sz="1800" dirty="0">
                <a:latin typeface="Courier New"/>
              </a:rPr>
              <a:t>, </a:t>
            </a:r>
            <a:r>
              <a:rPr sz="1800" dirty="0">
                <a:solidFill>
                  <a:srgbClr val="40A070"/>
                </a:solidFill>
                <a:latin typeface="Courier New"/>
              </a:rPr>
              <a:t>0.500</a:t>
            </a:r>
            <a:r>
              <a:rPr sz="1800" dirty="0">
                <a:latin typeface="Courier New"/>
              </a:rPr>
              <a:t>, </a:t>
            </a:r>
            <a:r>
              <a:rPr sz="1800" dirty="0" err="1">
                <a:latin typeface="Courier New"/>
              </a:rPr>
              <a:t>num</a:t>
            </a:r>
            <a:r>
              <a:rPr sz="1800" dirty="0">
                <a:solidFill>
                  <a:srgbClr val="666666"/>
                </a:solidFill>
                <a:latin typeface="Courier New"/>
              </a:rPr>
              <a:t>=</a:t>
            </a:r>
            <a:r>
              <a:rPr sz="1800" dirty="0">
                <a:solidFill>
                  <a:srgbClr val="40A070"/>
                </a:solidFill>
                <a:latin typeface="Courier New"/>
              </a:rPr>
              <a:t>50</a:t>
            </a:r>
            <a:r>
              <a:rPr sz="1800" dirty="0">
                <a:latin typeface="Courier New"/>
              </a:rPr>
              <a:t>), </a:t>
            </a:r>
            <a:r>
              <a:rPr sz="1800" dirty="0" err="1">
                <a:latin typeface="Courier New"/>
              </a:rPr>
              <a:t>np.linspace</a:t>
            </a:r>
            <a:r>
              <a:rPr sz="1800" dirty="0">
                <a:latin typeface="Courier New"/>
              </a:rPr>
              <a:t>(</a:t>
            </a:r>
            <a:r>
              <a:rPr sz="1800" dirty="0">
                <a:solidFill>
                  <a:srgbClr val="40A070"/>
                </a:solidFill>
                <a:latin typeface="Courier New"/>
              </a:rPr>
              <a:t>0.501</a:t>
            </a:r>
            <a:r>
              <a:rPr sz="1800" dirty="0">
                <a:latin typeface="Courier New"/>
              </a:rPr>
              <a:t>, </a:t>
            </a:r>
            <a:r>
              <a:rPr sz="1800" dirty="0">
                <a:solidFill>
                  <a:srgbClr val="40A070"/>
                </a:solidFill>
                <a:latin typeface="Courier New"/>
              </a:rPr>
              <a:t>.750</a:t>
            </a:r>
            <a:r>
              <a:rPr sz="1800" dirty="0">
                <a:latin typeface="Courier New"/>
              </a:rPr>
              <a:t>, </a:t>
            </a:r>
            <a:r>
              <a:rPr sz="1800" dirty="0" err="1">
                <a:latin typeface="Courier New"/>
              </a:rPr>
              <a:t>num</a:t>
            </a:r>
            <a:r>
              <a:rPr sz="1800" dirty="0">
                <a:solidFill>
                  <a:srgbClr val="666666"/>
                </a:solidFill>
                <a:latin typeface="Courier New"/>
              </a:rPr>
              <a:t>=</a:t>
            </a:r>
            <a:r>
              <a:rPr sz="1800" dirty="0">
                <a:solidFill>
                  <a:srgbClr val="40A070"/>
                </a:solidFill>
                <a:latin typeface="Courier New"/>
              </a:rPr>
              <a:t>50</a:t>
            </a:r>
            <a:r>
              <a:rPr sz="1800" dirty="0">
                <a:latin typeface="Courier New"/>
              </a:rPr>
              <a:t>), </a:t>
            </a:r>
            <a:r>
              <a:rPr sz="1800" dirty="0" err="1">
                <a:latin typeface="Courier New"/>
              </a:rPr>
              <a:t>np.linspace</a:t>
            </a:r>
            <a:r>
              <a:rPr sz="1800" dirty="0">
                <a:latin typeface="Courier New"/>
              </a:rPr>
              <a:t>(.</a:t>
            </a:r>
            <a:r>
              <a:rPr sz="1800" dirty="0">
                <a:solidFill>
                  <a:srgbClr val="40A070"/>
                </a:solidFill>
                <a:latin typeface="Courier New"/>
              </a:rPr>
              <a:t>751</a:t>
            </a:r>
            <a:r>
              <a:rPr sz="1800" dirty="0">
                <a:latin typeface="Courier New"/>
              </a:rPr>
              <a:t>, </a:t>
            </a:r>
            <a:r>
              <a:rPr sz="1800" dirty="0">
                <a:solidFill>
                  <a:srgbClr val="40A070"/>
                </a:solidFill>
                <a:latin typeface="Courier New"/>
              </a:rPr>
              <a:t>1.0</a:t>
            </a:r>
            <a:r>
              <a:rPr sz="1800" dirty="0">
                <a:latin typeface="Courier New"/>
              </a:rPr>
              <a:t>, </a:t>
            </a:r>
            <a:r>
              <a:rPr sz="1800" dirty="0" err="1">
                <a:latin typeface="Courier New"/>
              </a:rPr>
              <a:t>num</a:t>
            </a:r>
            <a:r>
              <a:rPr sz="1800" dirty="0">
                <a:solidFill>
                  <a:srgbClr val="666666"/>
                </a:solidFill>
                <a:latin typeface="Courier New"/>
              </a:rPr>
              <a:t>=</a:t>
            </a:r>
            <a:r>
              <a:rPr sz="1800" dirty="0">
                <a:solidFill>
                  <a:srgbClr val="40A070"/>
                </a:solidFill>
                <a:latin typeface="Courier New"/>
              </a:rPr>
              <a:t>50</a:t>
            </a:r>
            <a:r>
              <a:rPr sz="1800" dirty="0">
                <a:latin typeface="Courier New"/>
              </a:rPr>
              <a:t>)]</a:t>
            </a:r>
            <a:r>
              <a:rPr dirty="0"/>
              <a:t/>
            </a:r>
            <a:br>
              <a:rPr dirty="0"/>
            </a:br>
            <a:r>
              <a:rPr sz="1800" dirty="0">
                <a:latin typeface="Courier New"/>
              </a:rPr>
              <a:t>index </a:t>
            </a:r>
            <a:r>
              <a:rPr sz="1800" dirty="0">
                <a:solidFill>
                  <a:srgbClr val="666666"/>
                </a:solidFill>
                <a:latin typeface="Courier New"/>
              </a:rPr>
              <a:t>=</a:t>
            </a:r>
            <a:r>
              <a:rPr sz="1800" dirty="0">
                <a:latin typeface="Courier New"/>
              </a:rPr>
              <a:t> </a:t>
            </a:r>
            <a:r>
              <a:rPr sz="1800" dirty="0" err="1">
                <a:latin typeface="Courier New"/>
              </a:rPr>
              <a:t>np.searchsorted</a:t>
            </a:r>
            <a:r>
              <a:rPr sz="1800" dirty="0">
                <a:latin typeface="Courier New"/>
              </a:rPr>
              <a:t>(</a:t>
            </a:r>
            <a:r>
              <a:rPr sz="1800" dirty="0" err="1">
                <a:latin typeface="Courier New"/>
              </a:rPr>
              <a:t>probs</a:t>
            </a:r>
            <a:r>
              <a:rPr sz="1800" dirty="0">
                <a:latin typeface="Courier New"/>
              </a:rPr>
              <a:t>, </a:t>
            </a:r>
            <a:r>
              <a:rPr sz="1800" dirty="0" err="1">
                <a:latin typeface="Courier New"/>
              </a:rPr>
              <a:t>np.random.random</a:t>
            </a:r>
            <a:r>
              <a:rPr sz="1800" dirty="0">
                <a:latin typeface="Courier New"/>
              </a:rPr>
              <a:t>(</a:t>
            </a:r>
            <a:r>
              <a:rPr sz="1800" dirty="0">
                <a:solidFill>
                  <a:srgbClr val="40A070"/>
                </a:solidFill>
                <a:latin typeface="Courier New"/>
              </a:rPr>
              <a:t>150</a:t>
            </a:r>
            <a:r>
              <a:rPr sz="1800" dirty="0">
                <a:latin typeface="Courier New"/>
              </a:rPr>
              <a:t>))</a:t>
            </a:r>
            <a:r>
              <a:rPr dirty="0"/>
              <a:t/>
            </a:r>
            <a:br>
              <a:rPr dirty="0"/>
            </a:br>
            <a:r>
              <a:rPr sz="1800" dirty="0" err="1">
                <a:latin typeface="Courier New"/>
              </a:rPr>
              <a:t>species_out</a:t>
            </a:r>
            <a:r>
              <a:rPr sz="1800" dirty="0">
                <a:latin typeface="Courier New"/>
              </a:rPr>
              <a:t> </a:t>
            </a:r>
            <a:r>
              <a:rPr sz="1800" dirty="0">
                <a:solidFill>
                  <a:srgbClr val="666666"/>
                </a:solidFill>
                <a:latin typeface="Courier New"/>
              </a:rPr>
              <a:t>=</a:t>
            </a:r>
            <a:r>
              <a:rPr sz="1800" dirty="0">
                <a:latin typeface="Courier New"/>
              </a:rPr>
              <a:t> species[index]</a:t>
            </a:r>
            <a:r>
              <a:rPr dirty="0"/>
              <a:t/>
            </a:r>
            <a:br>
              <a:rPr dirty="0"/>
            </a:br>
            <a:r>
              <a:rPr sz="1800" dirty="0">
                <a:latin typeface="Courier New"/>
              </a:rPr>
              <a:t>print(</a:t>
            </a:r>
            <a:r>
              <a:rPr sz="1800" dirty="0" err="1">
                <a:latin typeface="Courier New"/>
              </a:rPr>
              <a:t>np.unique</a:t>
            </a:r>
            <a:r>
              <a:rPr sz="1800" dirty="0">
                <a:latin typeface="Courier New"/>
              </a:rPr>
              <a:t>(</a:t>
            </a:r>
            <a:r>
              <a:rPr sz="1800" dirty="0" err="1">
                <a:latin typeface="Courier New"/>
              </a:rPr>
              <a:t>species_out</a:t>
            </a:r>
            <a:r>
              <a:rPr sz="1800" dirty="0">
                <a:latin typeface="Courier New"/>
              </a:rPr>
              <a:t>, </a:t>
            </a:r>
            <a:r>
              <a:rPr sz="1800" dirty="0" err="1">
                <a:latin typeface="Courier New"/>
              </a:rPr>
              <a:t>return_counts</a:t>
            </a:r>
            <a:r>
              <a:rPr sz="1800" dirty="0">
                <a:solidFill>
                  <a:srgbClr val="666666"/>
                </a:solidFill>
                <a:latin typeface="Courier New"/>
              </a:rPr>
              <a:t>=</a:t>
            </a:r>
            <a:r>
              <a:rPr sz="1800" dirty="0">
                <a:solidFill>
                  <a:srgbClr val="19177C"/>
                </a:solidFill>
                <a:latin typeface="Courier New"/>
              </a:rPr>
              <a:t>True</a:t>
            </a:r>
            <a:r>
              <a:rPr sz="1800" dirty="0">
                <a:latin typeface="Courier New"/>
              </a:rPr>
              <a:t>))</a:t>
            </a:r>
          </a:p>
          <a:p>
            <a:pPr marL="1270000" indent="0">
              <a:buNone/>
            </a:pPr>
            <a:r>
              <a:rPr sz="1800" dirty="0">
                <a:latin typeface="Courier New"/>
              </a:rPr>
              <a:t>## (array([</a:t>
            </a:r>
            <a:r>
              <a:rPr sz="1800" dirty="0" err="1">
                <a:latin typeface="Courier New"/>
              </a:rPr>
              <a:t>b'Iris-setosa</a:t>
            </a:r>
            <a:r>
              <a:rPr sz="1800" dirty="0">
                <a:latin typeface="Courier New"/>
              </a:rPr>
              <a:t>', </a:t>
            </a:r>
            <a:r>
              <a:rPr sz="1800" dirty="0" err="1">
                <a:latin typeface="Courier New"/>
              </a:rPr>
              <a:t>b'Iris</a:t>
            </a:r>
            <a:r>
              <a:rPr sz="1800" dirty="0">
                <a:latin typeface="Courier New"/>
              </a:rPr>
              <a:t>-versicolor', </a:t>
            </a:r>
            <a:r>
              <a:rPr sz="1800" dirty="0" err="1">
                <a:latin typeface="Courier New"/>
              </a:rPr>
              <a:t>b'Iris-virginica</a:t>
            </a:r>
            <a:r>
              <a:rPr sz="1800" dirty="0">
                <a:latin typeface="Courier New"/>
              </a:rPr>
              <a:t>'],
##       </a:t>
            </a:r>
            <a:r>
              <a:rPr sz="1800" dirty="0" err="1">
                <a:latin typeface="Courier New"/>
              </a:rPr>
              <a:t>dtype</a:t>
            </a:r>
            <a:r>
              <a:rPr sz="1800" dirty="0">
                <a:latin typeface="Courier New"/>
              </a:rPr>
              <a:t>=object), array([77, 37, 36], </a:t>
            </a:r>
            <a:r>
              <a:rPr sz="1800" dirty="0" err="1">
                <a:latin typeface="Courier New"/>
              </a:rPr>
              <a:t>dtype</a:t>
            </a:r>
            <a:r>
              <a:rPr sz="1800" dirty="0">
                <a:latin typeface="Courier New"/>
              </a:rPr>
              <a:t>=int64))</a:t>
            </a:r>
          </a:p>
        </p:txBody>
      </p:sp>
    </p:spTree>
    <p:extLst>
      <p:ext uri="{BB962C8B-B14F-4D97-AF65-F5344CB8AC3E}">
        <p14:creationId xmlns:p14="http://schemas.microsoft.com/office/powerpoint/2010/main" val="587231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numpy array - 43</a:t>
            </a:r>
          </a:p>
        </p:txBody>
      </p:sp>
      <p:sp>
        <p:nvSpPr>
          <p:cNvPr id="3" name="Content Placeholder 2"/>
          <p:cNvSpPr>
            <a:spLocks noGrp="1"/>
          </p:cNvSpPr>
          <p:nvPr>
            <p:ph idx="1"/>
          </p:nvPr>
        </p:nvSpPr>
        <p:spPr/>
        <p:txBody>
          <a:bodyPr/>
          <a:lstStyle/>
          <a:p>
            <a:r>
              <a:rPr dirty="0"/>
              <a:t>What is the value of second longest </a:t>
            </a:r>
            <a:r>
              <a:rPr dirty="0" err="1"/>
              <a:t>petallength</a:t>
            </a:r>
            <a:r>
              <a:rPr dirty="0"/>
              <a:t> of species </a:t>
            </a:r>
            <a:r>
              <a:rPr dirty="0" err="1"/>
              <a:t>setosa</a:t>
            </a:r>
            <a:endParaRPr dirty="0"/>
          </a:p>
          <a:p>
            <a:pPr marL="1270000" indent="0">
              <a:buNone/>
            </a:pPr>
            <a:r>
              <a:rPr sz="1800" i="1" dirty="0">
                <a:solidFill>
                  <a:srgbClr val="60A0B0"/>
                </a:solidFill>
                <a:latin typeface="Courier New"/>
              </a:rPr>
              <a:t># Import iris keeping the text column intact</a:t>
            </a:r>
            <a:r>
              <a:rPr dirty="0"/>
              <a:t/>
            </a:r>
            <a:br>
              <a:rPr dirty="0"/>
            </a:br>
            <a:r>
              <a:rPr sz="1800" dirty="0" err="1">
                <a:latin typeface="Courier New"/>
              </a:rPr>
              <a:t>url</a:t>
            </a:r>
            <a:r>
              <a:rPr sz="1800" dirty="0">
                <a:latin typeface="Courier New"/>
              </a:rPr>
              <a:t> </a:t>
            </a:r>
            <a:r>
              <a:rPr sz="1800" dirty="0">
                <a:solidFill>
                  <a:srgbClr val="666666"/>
                </a:solidFill>
                <a:latin typeface="Courier New"/>
              </a:rPr>
              <a:t>=</a:t>
            </a:r>
            <a:r>
              <a:rPr sz="1800" dirty="0">
                <a:latin typeface="Courier New"/>
              </a:rPr>
              <a:t> </a:t>
            </a:r>
            <a:r>
              <a:rPr sz="1800" dirty="0">
                <a:solidFill>
                  <a:srgbClr val="4070A0"/>
                </a:solidFill>
                <a:latin typeface="Courier New"/>
              </a:rPr>
              <a:t>'https://archive.ics.uci.edu/ml/machine-learning-databases/iris/</a:t>
            </a:r>
            <a:r>
              <a:rPr sz="1800" dirty="0" err="1">
                <a:solidFill>
                  <a:srgbClr val="4070A0"/>
                </a:solidFill>
                <a:latin typeface="Courier New"/>
              </a:rPr>
              <a:t>iris.data</a:t>
            </a:r>
            <a:r>
              <a:rPr sz="1800" dirty="0">
                <a:solidFill>
                  <a:srgbClr val="4070A0"/>
                </a:solidFill>
                <a:latin typeface="Courier New"/>
              </a:rPr>
              <a:t>'</a:t>
            </a:r>
            <a:r>
              <a:rPr dirty="0"/>
              <a:t/>
            </a:r>
            <a:br>
              <a:rPr dirty="0"/>
            </a:br>
            <a:r>
              <a:rPr sz="1800" dirty="0">
                <a:latin typeface="Courier New"/>
              </a:rPr>
              <a:t>iris </a:t>
            </a:r>
            <a:r>
              <a:rPr sz="1800" dirty="0">
                <a:solidFill>
                  <a:srgbClr val="666666"/>
                </a:solidFill>
                <a:latin typeface="Courier New"/>
              </a:rPr>
              <a:t>=</a:t>
            </a:r>
            <a:r>
              <a:rPr sz="1800" dirty="0">
                <a:latin typeface="Courier New"/>
              </a:rPr>
              <a:t> </a:t>
            </a:r>
            <a:r>
              <a:rPr sz="1800" dirty="0" err="1">
                <a:latin typeface="Courier New"/>
              </a:rPr>
              <a:t>np.genfromtxt</a:t>
            </a:r>
            <a:r>
              <a:rPr sz="1800" dirty="0">
                <a:latin typeface="Courier New"/>
              </a:rPr>
              <a:t>(</a:t>
            </a:r>
            <a:r>
              <a:rPr sz="1800" dirty="0" err="1">
                <a:latin typeface="Courier New"/>
              </a:rPr>
              <a:t>url</a:t>
            </a:r>
            <a:r>
              <a:rPr sz="1800" dirty="0">
                <a:latin typeface="Courier New"/>
              </a:rPr>
              <a:t>, delimiter</a:t>
            </a:r>
            <a:r>
              <a:rPr sz="1800" dirty="0">
                <a:solidFill>
                  <a:srgbClr val="666666"/>
                </a:solidFill>
                <a:latin typeface="Courier New"/>
              </a:rPr>
              <a:t>=</a:t>
            </a:r>
            <a:r>
              <a:rPr sz="1800" dirty="0">
                <a:solidFill>
                  <a:srgbClr val="4070A0"/>
                </a:solidFill>
                <a:latin typeface="Courier New"/>
              </a:rPr>
              <a:t>','</a:t>
            </a:r>
            <a:r>
              <a:rPr sz="1800" dirty="0">
                <a:latin typeface="Courier New"/>
              </a:rPr>
              <a:t>, </a:t>
            </a:r>
            <a:r>
              <a:rPr sz="1800" dirty="0" err="1">
                <a:latin typeface="Courier New"/>
              </a:rPr>
              <a:t>dtype</a:t>
            </a:r>
            <a:r>
              <a:rPr sz="1800" dirty="0">
                <a:solidFill>
                  <a:srgbClr val="666666"/>
                </a:solidFill>
                <a:latin typeface="Courier New"/>
              </a:rPr>
              <a:t>=</a:t>
            </a:r>
            <a:r>
              <a:rPr sz="1800" dirty="0">
                <a:solidFill>
                  <a:srgbClr val="4070A0"/>
                </a:solidFill>
                <a:latin typeface="Courier New"/>
              </a:rPr>
              <a:t>'object'</a:t>
            </a:r>
            <a:r>
              <a:rPr sz="1800" dirty="0">
                <a:latin typeface="Courier New"/>
              </a:rPr>
              <a:t>)</a:t>
            </a:r>
            <a:r>
              <a:rPr dirty="0"/>
              <a:t/>
            </a:r>
            <a:br>
              <a:rPr dirty="0"/>
            </a:br>
            <a:r>
              <a:rPr sz="1800" i="1" dirty="0">
                <a:solidFill>
                  <a:srgbClr val="60A0B0"/>
                </a:solidFill>
                <a:latin typeface="Courier New"/>
              </a:rPr>
              <a:t># Solution</a:t>
            </a:r>
            <a:r>
              <a:rPr dirty="0"/>
              <a:t/>
            </a:r>
            <a:br>
              <a:rPr dirty="0"/>
            </a:br>
            <a:r>
              <a:rPr sz="1800" i="1" dirty="0">
                <a:solidFill>
                  <a:srgbClr val="60A0B0"/>
                </a:solidFill>
                <a:latin typeface="Courier New"/>
              </a:rPr>
              <a:t># Get the species and petal length columns</a:t>
            </a:r>
            <a:r>
              <a:rPr dirty="0"/>
              <a:t/>
            </a:r>
            <a:br>
              <a:rPr dirty="0"/>
            </a:br>
            <a:r>
              <a:rPr sz="1800" dirty="0" err="1">
                <a:latin typeface="Courier New"/>
              </a:rPr>
              <a:t>petal_len_setosa</a:t>
            </a:r>
            <a:r>
              <a:rPr sz="1800" dirty="0">
                <a:latin typeface="Courier New"/>
              </a:rPr>
              <a:t> </a:t>
            </a:r>
            <a:r>
              <a:rPr sz="1800" dirty="0">
                <a:solidFill>
                  <a:srgbClr val="666666"/>
                </a:solidFill>
                <a:latin typeface="Courier New"/>
              </a:rPr>
              <a:t>=</a:t>
            </a:r>
            <a:r>
              <a:rPr sz="1800" dirty="0">
                <a:latin typeface="Courier New"/>
              </a:rPr>
              <a:t> iris[iris[:, </a:t>
            </a:r>
            <a:r>
              <a:rPr sz="1800" dirty="0">
                <a:solidFill>
                  <a:srgbClr val="40A070"/>
                </a:solidFill>
                <a:latin typeface="Courier New"/>
              </a:rPr>
              <a:t>4</a:t>
            </a:r>
            <a:r>
              <a:rPr sz="1800" dirty="0">
                <a:latin typeface="Courier New"/>
              </a:rPr>
              <a:t>] </a:t>
            </a:r>
            <a:r>
              <a:rPr sz="1800" dirty="0">
                <a:solidFill>
                  <a:srgbClr val="666666"/>
                </a:solidFill>
                <a:latin typeface="Courier New"/>
              </a:rPr>
              <a:t>==</a:t>
            </a:r>
            <a:r>
              <a:rPr sz="1800" dirty="0">
                <a:latin typeface="Courier New"/>
              </a:rPr>
              <a:t> </a:t>
            </a:r>
            <a:r>
              <a:rPr sz="1800" dirty="0" err="1">
                <a:latin typeface="Courier New"/>
              </a:rPr>
              <a:t>b</a:t>
            </a:r>
            <a:r>
              <a:rPr sz="1800" dirty="0" err="1">
                <a:solidFill>
                  <a:srgbClr val="4070A0"/>
                </a:solidFill>
                <a:latin typeface="Courier New"/>
              </a:rPr>
              <a:t>'Iris-setosa</a:t>
            </a:r>
            <a:r>
              <a:rPr sz="1800" dirty="0">
                <a:solidFill>
                  <a:srgbClr val="4070A0"/>
                </a:solidFill>
                <a:latin typeface="Courier New"/>
              </a:rPr>
              <a:t>'</a:t>
            </a:r>
            <a:r>
              <a:rPr sz="1800" dirty="0">
                <a:latin typeface="Courier New"/>
              </a:rPr>
              <a:t>, [</a:t>
            </a:r>
            <a:r>
              <a:rPr sz="1800" dirty="0">
                <a:solidFill>
                  <a:srgbClr val="40A070"/>
                </a:solidFill>
                <a:latin typeface="Courier New"/>
              </a:rPr>
              <a:t>2</a:t>
            </a:r>
            <a:r>
              <a:rPr sz="1800" dirty="0">
                <a:latin typeface="Courier New"/>
              </a:rPr>
              <a:t>]].</a:t>
            </a:r>
            <a:r>
              <a:rPr sz="1800" dirty="0" err="1">
                <a:latin typeface="Courier New"/>
              </a:rPr>
              <a:t>astype</a:t>
            </a:r>
            <a:r>
              <a:rPr sz="1800" dirty="0">
                <a:latin typeface="Courier New"/>
              </a:rPr>
              <a:t>(</a:t>
            </a:r>
            <a:r>
              <a:rPr sz="1800" dirty="0">
                <a:solidFill>
                  <a:srgbClr val="4070A0"/>
                </a:solidFill>
                <a:latin typeface="Courier New"/>
              </a:rPr>
              <a:t>'float'</a:t>
            </a:r>
            <a:r>
              <a:rPr sz="1800" dirty="0">
                <a:latin typeface="Courier New"/>
              </a:rPr>
              <a:t>)</a:t>
            </a:r>
            <a:r>
              <a:rPr dirty="0"/>
              <a:t/>
            </a:r>
            <a:br>
              <a:rPr dirty="0"/>
            </a:br>
            <a:r>
              <a:rPr sz="1800" i="1" dirty="0">
                <a:solidFill>
                  <a:srgbClr val="60A0B0"/>
                </a:solidFill>
                <a:latin typeface="Courier New"/>
              </a:rPr>
              <a:t># Get the second last value</a:t>
            </a:r>
            <a:r>
              <a:rPr dirty="0"/>
              <a:t/>
            </a:r>
            <a:br>
              <a:rPr dirty="0"/>
            </a:br>
            <a:r>
              <a:rPr sz="1800" dirty="0">
                <a:latin typeface="Courier New"/>
              </a:rPr>
              <a:t>print(</a:t>
            </a:r>
            <a:r>
              <a:rPr sz="1800" dirty="0" err="1">
                <a:latin typeface="Courier New"/>
              </a:rPr>
              <a:t>np.unique</a:t>
            </a:r>
            <a:r>
              <a:rPr sz="1800" dirty="0">
                <a:latin typeface="Courier New"/>
              </a:rPr>
              <a:t>(</a:t>
            </a:r>
            <a:r>
              <a:rPr sz="1800" dirty="0" err="1">
                <a:latin typeface="Courier New"/>
              </a:rPr>
              <a:t>np.sort</a:t>
            </a:r>
            <a:r>
              <a:rPr sz="1800" dirty="0">
                <a:latin typeface="Courier New"/>
              </a:rPr>
              <a:t>(</a:t>
            </a:r>
            <a:r>
              <a:rPr sz="1800" dirty="0" err="1">
                <a:latin typeface="Courier New"/>
              </a:rPr>
              <a:t>petal_len_setosa</a:t>
            </a:r>
            <a:r>
              <a:rPr sz="1800" dirty="0">
                <a:latin typeface="Courier New"/>
              </a:rPr>
              <a:t>))[</a:t>
            </a:r>
            <a:r>
              <a:rPr sz="1800" dirty="0">
                <a:solidFill>
                  <a:srgbClr val="666666"/>
                </a:solidFill>
                <a:latin typeface="Courier New"/>
              </a:rPr>
              <a:t>-</a:t>
            </a:r>
            <a:r>
              <a:rPr sz="1800" dirty="0">
                <a:solidFill>
                  <a:srgbClr val="40A070"/>
                </a:solidFill>
                <a:latin typeface="Courier New"/>
              </a:rPr>
              <a:t>2</a:t>
            </a:r>
            <a:r>
              <a:rPr sz="1800" dirty="0">
                <a:latin typeface="Courier New"/>
              </a:rPr>
              <a:t>])</a:t>
            </a:r>
          </a:p>
          <a:p>
            <a:pPr marL="1270000" indent="0">
              <a:buNone/>
            </a:pPr>
            <a:r>
              <a:rPr sz="1800" dirty="0">
                <a:latin typeface="Courier New"/>
              </a:rPr>
              <a:t>## 1.7</a:t>
            </a:r>
          </a:p>
        </p:txBody>
      </p:sp>
    </p:spTree>
    <p:extLst>
      <p:ext uri="{BB962C8B-B14F-4D97-AF65-F5344CB8AC3E}">
        <p14:creationId xmlns:p14="http://schemas.microsoft.com/office/powerpoint/2010/main" val="96122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mplate_cursos_gustavo_2014">
  <a:themeElements>
    <a:clrScheme name="NPR2011">
      <a:dk1>
        <a:srgbClr val="000000"/>
      </a:dk1>
      <a:lt1>
        <a:srgbClr val="FFFFFF"/>
      </a:lt1>
      <a:dk2>
        <a:srgbClr val="007DC3"/>
      </a:dk2>
      <a:lt2>
        <a:srgbClr val="5F5F5F"/>
      </a:lt2>
      <a:accent1>
        <a:srgbClr val="2C95DD"/>
      </a:accent1>
      <a:accent2>
        <a:srgbClr val="49A942"/>
      </a:accent2>
      <a:accent3>
        <a:srgbClr val="74C167"/>
      </a:accent3>
      <a:accent4>
        <a:srgbClr val="FFC425"/>
      </a:accent4>
      <a:accent5>
        <a:srgbClr val="B5761B"/>
      </a:accent5>
      <a:accent6>
        <a:srgbClr val="A80000"/>
      </a:accent6>
      <a:hlink>
        <a:srgbClr val="0070C0"/>
      </a:hlink>
      <a:folHlink>
        <a:srgbClr val="49A942"/>
      </a:folHlink>
    </a:clrScheme>
    <a:fontScheme name="NPR2011Template">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73333</TotalTime>
  <Words>7033</Words>
  <Application>Microsoft Office PowerPoint</Application>
  <PresentationFormat>Widescreen</PresentationFormat>
  <Paragraphs>1308</Paragraphs>
  <Slides>202</Slides>
  <Notes>0</Notes>
  <HiddenSlides>0</HiddenSlides>
  <MMClips>0</MMClips>
  <ScaleCrop>false</ScaleCrop>
  <HeadingPairs>
    <vt:vector size="8" baseType="variant">
      <vt:variant>
        <vt:lpstr>Fontes usadas</vt:lpstr>
      </vt:variant>
      <vt:variant>
        <vt:i4>7</vt:i4>
      </vt:variant>
      <vt:variant>
        <vt:lpstr>Tema</vt:lpstr>
      </vt:variant>
      <vt:variant>
        <vt:i4>1</vt:i4>
      </vt:variant>
      <vt:variant>
        <vt:lpstr>Servidores OLE inseridos</vt:lpstr>
      </vt:variant>
      <vt:variant>
        <vt:i4>1</vt:i4>
      </vt:variant>
      <vt:variant>
        <vt:lpstr>Títulos de slides</vt:lpstr>
      </vt:variant>
      <vt:variant>
        <vt:i4>202</vt:i4>
      </vt:variant>
    </vt:vector>
  </HeadingPairs>
  <TitlesOfParts>
    <vt:vector size="211" baseType="lpstr">
      <vt:lpstr>Arial</vt:lpstr>
      <vt:lpstr>Wingdings</vt:lpstr>
      <vt:lpstr>Verdana</vt:lpstr>
      <vt:lpstr>Calibri</vt:lpstr>
      <vt:lpstr>Webdings</vt:lpstr>
      <vt:lpstr>Courier New</vt:lpstr>
      <vt:lpstr>Myriad Pro</vt:lpstr>
      <vt:lpstr>Template_cursos_gustavo_2014</vt:lpstr>
      <vt:lpstr>Planilha do Microsoft Excel</vt:lpstr>
      <vt:lpstr>Algorithmic Trading – Disciplina de Imersão </vt:lpstr>
      <vt:lpstr>Algorithmic Trading</vt:lpstr>
      <vt:lpstr>Bibliografia, Avaliação, Professor, Softwares</vt:lpstr>
      <vt:lpstr>Sequência de Tópicos</vt:lpstr>
      <vt:lpstr>Introdução ao Python</vt:lpstr>
      <vt:lpstr>Para acessar o ambiente Python de aprendizado</vt:lpstr>
      <vt:lpstr>Importação de arquivos .csv do Google Drive para o Python como um Pandas Data Frame</vt:lpstr>
      <vt:lpstr>Para permitir a apresentação de gráficos direto no Jupyter Notebook</vt:lpstr>
      <vt:lpstr>Para criar um pacote e importa-lo em um Jupyter Notebook no Google Colab</vt:lpstr>
      <vt:lpstr>Algorithmic Trading</vt:lpstr>
      <vt:lpstr>Para acessar o ambiente Python de aprendizado</vt:lpstr>
      <vt:lpstr>Algorithmic Trading</vt:lpstr>
      <vt:lpstr>Algo Trading in Python – Tópicos</vt:lpstr>
      <vt:lpstr>Algorithmic Trading</vt:lpstr>
      <vt:lpstr>Operações Aritméticas e Tipos de Dados</vt:lpstr>
      <vt:lpstr>Operações com Strings e Variáveis</vt:lpstr>
      <vt:lpstr>Um primeiro programa</vt:lpstr>
      <vt:lpstr>Conversão de Tipo de Dados e Função Input</vt:lpstr>
      <vt:lpstr>Controle de Fluxo e Operadores Booleanos</vt:lpstr>
      <vt:lpstr>Controle de Fluxo: Decisões</vt:lpstr>
      <vt:lpstr>Controle de Fluxo: While</vt:lpstr>
      <vt:lpstr>Controle de Fluxo: while</vt:lpstr>
      <vt:lpstr>Controle de fluxo: loops for</vt:lpstr>
      <vt:lpstr>Funções definidas pelo usuário</vt:lpstr>
      <vt:lpstr>Funções definidas pelo usuário</vt:lpstr>
      <vt:lpstr>Valor de retorno nulo</vt:lpstr>
      <vt:lpstr>Escopo</vt:lpstr>
      <vt:lpstr>Tratamento de erros</vt:lpstr>
      <vt:lpstr>Listas</vt:lpstr>
      <vt:lpstr>Listas</vt:lpstr>
      <vt:lpstr>Cortes em Listas: Slices</vt:lpstr>
      <vt:lpstr>Cortes em Listas: Slices</vt:lpstr>
      <vt:lpstr>Alterando e eliminando elementos</vt:lpstr>
      <vt:lpstr>Utilizando Loops com Listas</vt:lpstr>
      <vt:lpstr>Operadores in e not in</vt:lpstr>
      <vt:lpstr>Atribuição múltipla de valores</vt:lpstr>
      <vt:lpstr>Métodos em Listas</vt:lpstr>
      <vt:lpstr>Métodos em Listas</vt:lpstr>
      <vt:lpstr>Métodos em Listas</vt:lpstr>
      <vt:lpstr>Tipos Imutáveis: Strings</vt:lpstr>
      <vt:lpstr>Tipos Imutáveis: Tuplas</vt:lpstr>
      <vt:lpstr>Conversão Tupla - Lista</vt:lpstr>
      <vt:lpstr>Passagem de valores entre Listas</vt:lpstr>
      <vt:lpstr>Passagem de valores por cópia</vt:lpstr>
      <vt:lpstr>Dicionários</vt:lpstr>
      <vt:lpstr>Dicionários</vt:lpstr>
      <vt:lpstr>Métodos em dicionários</vt:lpstr>
      <vt:lpstr>Métodos em dicionários</vt:lpstr>
      <vt:lpstr>Métodos em dicionários</vt:lpstr>
      <vt:lpstr>Exemplo: Contagem de distintas letras em uma string</vt:lpstr>
      <vt:lpstr>Pacote Pretty Printing</vt:lpstr>
      <vt:lpstr>Operações com o Windows</vt:lpstr>
      <vt:lpstr>Algorithmic Trading</vt:lpstr>
      <vt:lpstr>2a Parte: numpy arrays</vt:lpstr>
      <vt:lpstr>numpy arrays 1D</vt:lpstr>
      <vt:lpstr>numpy arrays booleans</vt:lpstr>
      <vt:lpstr>numpy arrays: Extração de elementos</vt:lpstr>
      <vt:lpstr>numpy arrays: Substituição de elementos</vt:lpstr>
      <vt:lpstr>numpy arrays: Substituição de elementos</vt:lpstr>
      <vt:lpstr>numpy array: Reformatação 1D -&gt; 2D</vt:lpstr>
      <vt:lpstr>numpy array: agrupamento de arrays</vt:lpstr>
      <vt:lpstr>numpy array: agrupamento de arrays</vt:lpstr>
      <vt:lpstr>numpy array: agrupamento de arrays</vt:lpstr>
      <vt:lpstr>numpy array: agrupamento de arrays</vt:lpstr>
      <vt:lpstr>numpy array: agrupamento de arrays</vt:lpstr>
      <vt:lpstr>numpy array: agrupamento de arrays</vt:lpstr>
      <vt:lpstr>numpy array: Sequências</vt:lpstr>
      <vt:lpstr>numpy array: Elementos em comum</vt:lpstr>
      <vt:lpstr>numpy array: Remover elementos em comum</vt:lpstr>
      <vt:lpstr>numpy array: Posição em que dois elementos são iguais</vt:lpstr>
      <vt:lpstr>numpy array: Extração de Elementos</vt:lpstr>
      <vt:lpstr>Funções: escalares x arrays</vt:lpstr>
      <vt:lpstr>numpy array: Troca de colunas</vt:lpstr>
      <vt:lpstr>numpy array: Troca de linhas</vt:lpstr>
      <vt:lpstr>numpy array: Inverter a ordem das linhas</vt:lpstr>
      <vt:lpstr>numpy array: inversão de colunas</vt:lpstr>
      <vt:lpstr>numpy array: Valores aleatórios</vt:lpstr>
      <vt:lpstr>numpy array: Alterando a precisão numérica</vt:lpstr>
      <vt:lpstr>numpy array: sem notação científica</vt:lpstr>
      <vt:lpstr>numpy array: Limitando a impressão</vt:lpstr>
      <vt:lpstr>Importar um dataset com textos e números.</vt:lpstr>
      <vt:lpstr>numpy array - 26</vt:lpstr>
      <vt:lpstr>numpy array - 27</vt:lpstr>
      <vt:lpstr>numpy array - 28</vt:lpstr>
      <vt:lpstr>numpy array - 29</vt:lpstr>
      <vt:lpstr>numpy array - 30</vt:lpstr>
      <vt:lpstr>numpy array - 31</vt:lpstr>
      <vt:lpstr>numpy array - 32</vt:lpstr>
      <vt:lpstr>numpy array - 33</vt:lpstr>
      <vt:lpstr>numpy array - 34</vt:lpstr>
      <vt:lpstr>numpy array - 35</vt:lpstr>
      <vt:lpstr>numpy array - 36</vt:lpstr>
      <vt:lpstr>numpy array - 37</vt:lpstr>
      <vt:lpstr>numpy array - 38</vt:lpstr>
      <vt:lpstr>numpy array - 39</vt:lpstr>
      <vt:lpstr>numpy array - 40</vt:lpstr>
      <vt:lpstr>numpy array - 41</vt:lpstr>
      <vt:lpstr>numpy array - 42</vt:lpstr>
      <vt:lpstr>numpy array - 43</vt:lpstr>
      <vt:lpstr>numpy array - 44</vt:lpstr>
      <vt:lpstr>numpy array - 45</vt:lpstr>
      <vt:lpstr>numpy array - 46</vt:lpstr>
      <vt:lpstr>numpy array - 47</vt:lpstr>
      <vt:lpstr>numpy array - 48</vt:lpstr>
      <vt:lpstr>numpy array - 49</vt:lpstr>
      <vt:lpstr>num array - 50</vt:lpstr>
      <vt:lpstr>numpy array - 51</vt:lpstr>
      <vt:lpstr>numpy array - 52</vt:lpstr>
      <vt:lpstr>numpy array - 53</vt:lpstr>
      <vt:lpstr>numpy array - 54</vt:lpstr>
      <vt:lpstr>numpy array - 55</vt:lpstr>
      <vt:lpstr>numpy array - 56</vt:lpstr>
      <vt:lpstr>numpy array - 57</vt:lpstr>
      <vt:lpstr>numpy array - 58</vt:lpstr>
      <vt:lpstr>numpy array - 59</vt:lpstr>
      <vt:lpstr>numpy array - 60</vt:lpstr>
      <vt:lpstr>numpy array - 61</vt:lpstr>
      <vt:lpstr>numpy array - 62</vt:lpstr>
      <vt:lpstr>numpy array - 63</vt:lpstr>
      <vt:lpstr>numpy array - 64</vt:lpstr>
      <vt:lpstr>numpy array - 65</vt:lpstr>
      <vt:lpstr>numpy array - 66</vt:lpstr>
      <vt:lpstr>numpy array - 67</vt:lpstr>
      <vt:lpstr>numpy array - 68</vt:lpstr>
      <vt:lpstr>numpy array - 69</vt:lpstr>
      <vt:lpstr>numpy array - 70</vt:lpstr>
      <vt:lpstr>Algorithmic Trading</vt:lpstr>
      <vt:lpstr>3a Parte: biblioteca pandas</vt:lpstr>
      <vt:lpstr>pandas - 2</vt:lpstr>
      <vt:lpstr>pandas - 3</vt:lpstr>
      <vt:lpstr>pandas - 4</vt:lpstr>
      <vt:lpstr>pandas - 5</vt:lpstr>
      <vt:lpstr>pandas - 6</vt:lpstr>
      <vt:lpstr>pandas - 7</vt:lpstr>
      <vt:lpstr>pandas - 8</vt:lpstr>
      <vt:lpstr>pandas - 9</vt:lpstr>
      <vt:lpstr>pandas - 10</vt:lpstr>
      <vt:lpstr>pandas - 11</vt:lpstr>
      <vt:lpstr>pandas - 12</vt:lpstr>
      <vt:lpstr>pandas - 13</vt:lpstr>
      <vt:lpstr>pandas - 14</vt:lpstr>
      <vt:lpstr>pandas - 15</vt:lpstr>
      <vt:lpstr>pandas - 16</vt:lpstr>
      <vt:lpstr>pandas - 17</vt:lpstr>
      <vt:lpstr>pandas - 18</vt:lpstr>
      <vt:lpstr>pandas - 19</vt:lpstr>
      <vt:lpstr>pandas - 20</vt:lpstr>
      <vt:lpstr>pandas - 21</vt:lpstr>
      <vt:lpstr>pandas - 22</vt:lpstr>
      <vt:lpstr>pandas - 23</vt:lpstr>
      <vt:lpstr>pandas - 24</vt:lpstr>
      <vt:lpstr>pandas - 25</vt:lpstr>
      <vt:lpstr>pandas - 26</vt:lpstr>
      <vt:lpstr>pandas - 27</vt:lpstr>
      <vt:lpstr>pandas - 28</vt:lpstr>
      <vt:lpstr>pandas - 29</vt:lpstr>
      <vt:lpstr>pandas - 30</vt:lpstr>
      <vt:lpstr>pandas - 31</vt:lpstr>
      <vt:lpstr>pandas - 32</vt:lpstr>
      <vt:lpstr>pandas - 33</vt:lpstr>
      <vt:lpstr>pandas - 34</vt:lpstr>
      <vt:lpstr>pandas - 35</vt:lpstr>
      <vt:lpstr>pandas - 36</vt:lpstr>
      <vt:lpstr>pandas - 37</vt:lpstr>
      <vt:lpstr>pandas - 38</vt:lpstr>
      <vt:lpstr>pandas - 39</vt:lpstr>
      <vt:lpstr>pandas - 40</vt:lpstr>
      <vt:lpstr>pandas - 41</vt:lpstr>
      <vt:lpstr>pandas - 42</vt:lpstr>
      <vt:lpstr>pandas - 43</vt:lpstr>
      <vt:lpstr>pandas - 44</vt:lpstr>
      <vt:lpstr>pandas - 45</vt:lpstr>
      <vt:lpstr>pandas - 46</vt:lpstr>
      <vt:lpstr>pandas - 47</vt:lpstr>
      <vt:lpstr>pandas - 48</vt:lpstr>
      <vt:lpstr>pandas - 49</vt:lpstr>
      <vt:lpstr>pandas - 50</vt:lpstr>
      <vt:lpstr>pandas - 51</vt:lpstr>
      <vt:lpstr>pandas - 52</vt:lpstr>
      <vt:lpstr>pandas - 53</vt:lpstr>
      <vt:lpstr>pandas - 54</vt:lpstr>
      <vt:lpstr>pandas - 55</vt:lpstr>
      <vt:lpstr>pandas - 56</vt:lpstr>
      <vt:lpstr>pandas - 57</vt:lpstr>
      <vt:lpstr>pandas - 58</vt:lpstr>
      <vt:lpstr>pandas - 59</vt:lpstr>
      <vt:lpstr>pandas - 60</vt:lpstr>
      <vt:lpstr>pandas - 61</vt:lpstr>
      <vt:lpstr>pandas - 62</vt:lpstr>
      <vt:lpstr>pandas - 63</vt:lpstr>
      <vt:lpstr>pandas - 64</vt:lpstr>
      <vt:lpstr>pandas - 65</vt:lpstr>
      <vt:lpstr>pandas - 66</vt:lpstr>
      <vt:lpstr>pandas - 67</vt:lpstr>
      <vt:lpstr>pandas - 68</vt:lpstr>
      <vt:lpstr>pandas - 69</vt:lpstr>
      <vt:lpstr>pandas - 70</vt:lpstr>
      <vt:lpstr>pandas - 71</vt:lpstr>
      <vt:lpstr>pandas - 72</vt:lpstr>
      <vt:lpstr>pandas - 73</vt:lpstr>
      <vt:lpstr>pandas - 74</vt:lpstr>
      <vt:lpstr>pandas - 75</vt:lpstr>
    </vt:vector>
  </TitlesOfParts>
  <Company>Bucknell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Lisa Veloz</dc:creator>
  <cp:lastModifiedBy>gustavo</cp:lastModifiedBy>
  <cp:revision>2447</cp:revision>
  <dcterms:created xsi:type="dcterms:W3CDTF">2004-02-07T16:14:30Z</dcterms:created>
  <dcterms:modified xsi:type="dcterms:W3CDTF">2022-05-08T19:01:23Z</dcterms:modified>
</cp:coreProperties>
</file>