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0" r:id="rId2"/>
    <p:sldId id="261" r:id="rId3"/>
    <p:sldId id="262" r:id="rId4"/>
    <p:sldId id="263" r:id="rId5"/>
    <p:sldId id="266" r:id="rId6"/>
    <p:sldId id="267" r:id="rId7"/>
    <p:sldId id="265" r:id="rId8"/>
    <p:sldId id="269" r:id="rId9"/>
    <p:sldId id="268" r:id="rId10"/>
    <p:sldId id="273" r:id="rId11"/>
    <p:sldId id="275" r:id="rId12"/>
    <p:sldId id="272" r:id="rId13"/>
    <p:sldId id="274" r:id="rId14"/>
    <p:sldId id="276" r:id="rId15"/>
    <p:sldId id="277" r:id="rId16"/>
    <p:sldId id="271" r:id="rId17"/>
    <p:sldId id="270" r:id="rId18"/>
    <p:sldId id="278" r:id="rId19"/>
    <p:sldId id="279" r:id="rId20"/>
    <p:sldId id="282" r:id="rId21"/>
    <p:sldId id="283" r:id="rId22"/>
    <p:sldId id="280" r:id="rId23"/>
    <p:sldId id="285" r:id="rId24"/>
    <p:sldId id="281" r:id="rId25"/>
    <p:sldId id="284" r:id="rId26"/>
    <p:sldId id="286" r:id="rId27"/>
    <p:sldId id="25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5D83"/>
    <a:srgbClr val="145B83"/>
    <a:srgbClr val="5CCFEC"/>
    <a:srgbClr val="DCF8FE"/>
    <a:srgbClr val="D3F5FC"/>
    <a:srgbClr val="4BBAEE"/>
    <a:srgbClr val="124357"/>
    <a:srgbClr val="154B64"/>
    <a:srgbClr val="10435B"/>
    <a:srgbClr val="175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6" autoAdjust="0"/>
    <p:restoredTop sz="94660"/>
  </p:normalViewPr>
  <p:slideViewPr>
    <p:cSldViewPr>
      <p:cViewPr varScale="1">
        <p:scale>
          <a:sx n="133" d="100"/>
          <a:sy n="133" d="100"/>
        </p:scale>
        <p:origin x="224" y="296"/>
      </p:cViewPr>
      <p:guideLst>
        <p:guide orient="horz" pos="2160"/>
        <p:guide pos="38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86A22-30CA-4FEC-8FF9-5786CC05768F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55E7D-995A-466B-B4F1-216118DDE8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主页">
    <p:bg>
      <p:bgPr>
        <a:gradFill rotWithShape="1">
          <a:gsLst>
            <a:gs pos="0">
              <a:srgbClr val="DCF8FE"/>
            </a:gs>
            <a:gs pos="40000">
              <a:srgbClr val="5CCFEC"/>
            </a:gs>
            <a:gs pos="100000">
              <a:srgbClr val="145D83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476211" y="-2004156"/>
            <a:ext cx="11715789" cy="10873208"/>
            <a:chOff x="476211" y="-785842"/>
            <a:chExt cx="11715789" cy="8397078"/>
          </a:xfrm>
        </p:grpSpPr>
        <p:sp>
          <p:nvSpPr>
            <p:cNvPr id="18" name="椭圆 17"/>
            <p:cNvSpPr/>
            <p:nvPr userDrawn="1"/>
          </p:nvSpPr>
          <p:spPr>
            <a:xfrm>
              <a:off x="1238216" y="3714752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1049035" y="1571612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" name="椭圆 19"/>
            <p:cNvSpPr/>
            <p:nvPr userDrawn="1"/>
          </p:nvSpPr>
          <p:spPr>
            <a:xfrm>
              <a:off x="12096749" y="2500306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857213" y="5715016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3238480" y="5429264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8667768" y="785794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" name="椭圆 23"/>
            <p:cNvSpPr/>
            <p:nvPr userDrawn="1"/>
          </p:nvSpPr>
          <p:spPr>
            <a:xfrm>
              <a:off x="7620011" y="5857892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椭圆 24"/>
            <p:cNvSpPr/>
            <p:nvPr userDrawn="1"/>
          </p:nvSpPr>
          <p:spPr>
            <a:xfrm>
              <a:off x="11525288" y="6786562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" name="椭圆 25"/>
            <p:cNvSpPr/>
            <p:nvPr userDrawn="1"/>
          </p:nvSpPr>
          <p:spPr>
            <a:xfrm>
              <a:off x="476211" y="-785842"/>
              <a:ext cx="11196104" cy="8397078"/>
            </a:xfrm>
            <a:prstGeom prst="ellipse">
              <a:avLst/>
            </a:prstGeom>
            <a:noFill/>
            <a:ln w="3175">
              <a:solidFill>
                <a:schemeClr val="tx1">
                  <a:alpha val="50000"/>
                </a:schemeClr>
              </a:solidFill>
            </a:ln>
            <a:effectLst>
              <a:glow rad="101600">
                <a:srgbClr val="4BBAEE">
                  <a:alpha val="1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7" name="椭圆 26"/>
            <p:cNvSpPr/>
            <p:nvPr userDrawn="1"/>
          </p:nvSpPr>
          <p:spPr>
            <a:xfrm>
              <a:off x="1056181" y="1142984"/>
              <a:ext cx="381003" cy="285752"/>
            </a:xfrm>
            <a:prstGeom prst="ellipse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  <a:effectLst>
              <a:glow rad="177800">
                <a:srgbClr val="DCF8FE">
                  <a:alpha val="7000"/>
                </a:srgb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8" name="椭圆 27"/>
            <p:cNvSpPr/>
            <p:nvPr userDrawn="1"/>
          </p:nvSpPr>
          <p:spPr>
            <a:xfrm>
              <a:off x="865680" y="1607331"/>
              <a:ext cx="190501" cy="142876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29" name="椭圆 28"/>
            <p:cNvSpPr/>
            <p:nvPr userDrawn="1"/>
          </p:nvSpPr>
          <p:spPr>
            <a:xfrm>
              <a:off x="1437184" y="892951"/>
              <a:ext cx="190501" cy="142876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30" name="椭圆 29"/>
            <p:cNvSpPr/>
            <p:nvPr userDrawn="1"/>
          </p:nvSpPr>
          <p:spPr>
            <a:xfrm>
              <a:off x="10715657" y="5357826"/>
              <a:ext cx="381003" cy="285752"/>
            </a:xfrm>
            <a:prstGeom prst="ellipse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  <a:effectLst>
              <a:glow rad="101600">
                <a:srgbClr val="DCF8FE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31" name="椭圆 30"/>
            <p:cNvSpPr/>
            <p:nvPr userDrawn="1"/>
          </p:nvSpPr>
          <p:spPr>
            <a:xfrm>
              <a:off x="10495803" y="5847686"/>
              <a:ext cx="190501" cy="142876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2" name="椭圆 31"/>
            <p:cNvSpPr/>
            <p:nvPr userDrawn="1"/>
          </p:nvSpPr>
          <p:spPr>
            <a:xfrm>
              <a:off x="11162083" y="4967108"/>
              <a:ext cx="190501" cy="142876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38" name="椭圆 37"/>
            <p:cNvSpPr/>
            <p:nvPr userDrawn="1"/>
          </p:nvSpPr>
          <p:spPr>
            <a:xfrm>
              <a:off x="3714733" y="1142984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pic>
          <p:nvPicPr>
            <p:cNvPr id="57" name="图片 56" descr="c00c0a9c93f2eb02c621956958bf661c202f9b8a5e98-9jj4xn.png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02907" y="571480"/>
              <a:ext cx="7620053" cy="5715040"/>
            </a:xfrm>
            <a:prstGeom prst="rect">
              <a:avLst/>
            </a:prstGeom>
            <a:effectLst/>
          </p:spPr>
        </p:pic>
        <p:sp>
          <p:nvSpPr>
            <p:cNvPr id="58" name="圆角矩形 5"/>
            <p:cNvSpPr/>
            <p:nvPr userDrawn="1"/>
          </p:nvSpPr>
          <p:spPr>
            <a:xfrm>
              <a:off x="5143494" y="1857364"/>
              <a:ext cx="1905013" cy="13638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pic>
          <p:nvPicPr>
            <p:cNvPr id="59" name="图片 58" descr="9e3df8dcd100baa1613b79b74a10b912c8fc2ea2.jp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333995" y="1857364"/>
              <a:ext cx="1558648" cy="1285884"/>
            </a:xfrm>
            <a:prstGeom prst="rect">
              <a:avLst/>
            </a:prstGeom>
          </p:spPr>
        </p:pic>
        <p:cxnSp>
          <p:nvCxnSpPr>
            <p:cNvPr id="60" name="直接连接符 59"/>
            <p:cNvCxnSpPr/>
            <p:nvPr userDrawn="1"/>
          </p:nvCxnSpPr>
          <p:spPr>
            <a:xfrm>
              <a:off x="7429510" y="2571744"/>
              <a:ext cx="2476517" cy="1588"/>
            </a:xfrm>
            <a:prstGeom prst="line">
              <a:avLst/>
            </a:prstGeom>
            <a:ln w="1905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 userDrawn="1"/>
          </p:nvCxnSpPr>
          <p:spPr>
            <a:xfrm>
              <a:off x="2285973" y="2571744"/>
              <a:ext cx="2476517" cy="1588"/>
            </a:xfrm>
            <a:prstGeom prst="line">
              <a:avLst/>
            </a:prstGeom>
            <a:ln w="1905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圆角矩形 12"/>
            <p:cNvSpPr/>
            <p:nvPr userDrawn="1"/>
          </p:nvSpPr>
          <p:spPr>
            <a:xfrm>
              <a:off x="3333731" y="1214422"/>
              <a:ext cx="5619789" cy="35719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2019PostgreSQL</a:t>
              </a:r>
              <a:r>
                <a:rPr lang="zh-CN" altLang="en-US" sz="2800" b="1" dirty="0">
                  <a:solidFill>
                    <a:schemeClr val="bg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杭州沙龙活动</a:t>
              </a: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+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6336" y="1862143"/>
            <a:ext cx="103632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9347" y="37191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57" name="组合 56"/>
          <p:cNvGrpSpPr/>
          <p:nvPr userDrawn="1"/>
        </p:nvGrpSpPr>
        <p:grpSpPr>
          <a:xfrm>
            <a:off x="476211" y="-2004156"/>
            <a:ext cx="11715789" cy="10873208"/>
            <a:chOff x="476211" y="-785842"/>
            <a:chExt cx="11715789" cy="8397078"/>
          </a:xfrm>
        </p:grpSpPr>
        <p:sp>
          <p:nvSpPr>
            <p:cNvPr id="58" name="椭圆 57"/>
            <p:cNvSpPr/>
            <p:nvPr userDrawn="1"/>
          </p:nvSpPr>
          <p:spPr>
            <a:xfrm>
              <a:off x="1238216" y="3714752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9" name="椭圆 58"/>
            <p:cNvSpPr/>
            <p:nvPr userDrawn="1"/>
          </p:nvSpPr>
          <p:spPr>
            <a:xfrm>
              <a:off x="11049035" y="1571612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0" name="椭圆 59"/>
            <p:cNvSpPr/>
            <p:nvPr userDrawn="1"/>
          </p:nvSpPr>
          <p:spPr>
            <a:xfrm>
              <a:off x="12096749" y="2500306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1" name="椭圆 60"/>
            <p:cNvSpPr/>
            <p:nvPr userDrawn="1"/>
          </p:nvSpPr>
          <p:spPr>
            <a:xfrm>
              <a:off x="857213" y="5715016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2" name="椭圆 61"/>
            <p:cNvSpPr/>
            <p:nvPr userDrawn="1"/>
          </p:nvSpPr>
          <p:spPr>
            <a:xfrm>
              <a:off x="3238480" y="5429264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3" name="椭圆 62"/>
            <p:cNvSpPr/>
            <p:nvPr userDrawn="1"/>
          </p:nvSpPr>
          <p:spPr>
            <a:xfrm>
              <a:off x="8667768" y="785794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4" name="椭圆 63"/>
            <p:cNvSpPr/>
            <p:nvPr userDrawn="1"/>
          </p:nvSpPr>
          <p:spPr>
            <a:xfrm>
              <a:off x="7620011" y="5857892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5" name="椭圆 64"/>
            <p:cNvSpPr/>
            <p:nvPr userDrawn="1"/>
          </p:nvSpPr>
          <p:spPr>
            <a:xfrm>
              <a:off x="11525288" y="6786562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6" name="椭圆 65"/>
            <p:cNvSpPr/>
            <p:nvPr userDrawn="1"/>
          </p:nvSpPr>
          <p:spPr>
            <a:xfrm>
              <a:off x="476211" y="-785842"/>
              <a:ext cx="11196104" cy="8397078"/>
            </a:xfrm>
            <a:prstGeom prst="ellipse">
              <a:avLst/>
            </a:prstGeom>
            <a:noFill/>
            <a:ln w="3175">
              <a:solidFill>
                <a:schemeClr val="tx1">
                  <a:alpha val="50000"/>
                </a:schemeClr>
              </a:solidFill>
            </a:ln>
            <a:effectLst>
              <a:glow rad="101600">
                <a:srgbClr val="4BBAEE">
                  <a:alpha val="1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7" name="椭圆 66"/>
            <p:cNvSpPr/>
            <p:nvPr userDrawn="1"/>
          </p:nvSpPr>
          <p:spPr>
            <a:xfrm>
              <a:off x="1056181" y="1142984"/>
              <a:ext cx="381003" cy="285752"/>
            </a:xfrm>
            <a:prstGeom prst="ellipse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  <a:effectLst>
              <a:glow rad="177800">
                <a:srgbClr val="DCF8FE">
                  <a:alpha val="7000"/>
                </a:srgb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8" name="椭圆 67"/>
            <p:cNvSpPr/>
            <p:nvPr userDrawn="1"/>
          </p:nvSpPr>
          <p:spPr>
            <a:xfrm>
              <a:off x="865680" y="1607331"/>
              <a:ext cx="190501" cy="142876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69" name="椭圆 68"/>
            <p:cNvSpPr/>
            <p:nvPr userDrawn="1"/>
          </p:nvSpPr>
          <p:spPr>
            <a:xfrm>
              <a:off x="1437184" y="892951"/>
              <a:ext cx="190501" cy="142876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70" name="椭圆 69"/>
            <p:cNvSpPr/>
            <p:nvPr userDrawn="1"/>
          </p:nvSpPr>
          <p:spPr>
            <a:xfrm>
              <a:off x="10715657" y="5357826"/>
              <a:ext cx="381003" cy="285752"/>
            </a:xfrm>
            <a:prstGeom prst="ellipse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  <a:effectLst>
              <a:glow rad="101600">
                <a:srgbClr val="DCF8FE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71" name="椭圆 70"/>
            <p:cNvSpPr/>
            <p:nvPr userDrawn="1"/>
          </p:nvSpPr>
          <p:spPr>
            <a:xfrm>
              <a:off x="10495803" y="5847686"/>
              <a:ext cx="190501" cy="142876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3" name="椭圆 72"/>
            <p:cNvSpPr/>
            <p:nvPr userDrawn="1"/>
          </p:nvSpPr>
          <p:spPr>
            <a:xfrm>
              <a:off x="3714733" y="1142984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1" name="椭圆 20"/>
          <p:cNvSpPr/>
          <p:nvPr userDrawn="1"/>
        </p:nvSpPr>
        <p:spPr>
          <a:xfrm>
            <a:off x="11162083" y="5445224"/>
            <a:ext cx="190501" cy="185007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39" y="2890110"/>
            <a:ext cx="10972800" cy="1143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70" name="组合 69"/>
          <p:cNvGrpSpPr/>
          <p:nvPr userDrawn="1"/>
        </p:nvGrpSpPr>
        <p:grpSpPr>
          <a:xfrm>
            <a:off x="476211" y="-2004156"/>
            <a:ext cx="11715789" cy="10873208"/>
            <a:chOff x="476211" y="-785842"/>
            <a:chExt cx="11715789" cy="8397078"/>
          </a:xfrm>
        </p:grpSpPr>
        <p:sp>
          <p:nvSpPr>
            <p:cNvPr id="71" name="椭圆 70"/>
            <p:cNvSpPr/>
            <p:nvPr userDrawn="1"/>
          </p:nvSpPr>
          <p:spPr>
            <a:xfrm>
              <a:off x="1238216" y="3714752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椭圆 71"/>
            <p:cNvSpPr/>
            <p:nvPr userDrawn="1"/>
          </p:nvSpPr>
          <p:spPr>
            <a:xfrm>
              <a:off x="11049035" y="1571612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3" name="椭圆 72"/>
            <p:cNvSpPr/>
            <p:nvPr userDrawn="1"/>
          </p:nvSpPr>
          <p:spPr>
            <a:xfrm>
              <a:off x="12096749" y="2500306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4" name="椭圆 73"/>
            <p:cNvSpPr/>
            <p:nvPr userDrawn="1"/>
          </p:nvSpPr>
          <p:spPr>
            <a:xfrm>
              <a:off x="857213" y="5715016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5" name="椭圆 74"/>
            <p:cNvSpPr/>
            <p:nvPr userDrawn="1"/>
          </p:nvSpPr>
          <p:spPr>
            <a:xfrm>
              <a:off x="3238480" y="5429264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6" name="椭圆 75"/>
            <p:cNvSpPr/>
            <p:nvPr userDrawn="1"/>
          </p:nvSpPr>
          <p:spPr>
            <a:xfrm>
              <a:off x="8667768" y="785794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7" name="椭圆 76"/>
            <p:cNvSpPr/>
            <p:nvPr userDrawn="1"/>
          </p:nvSpPr>
          <p:spPr>
            <a:xfrm>
              <a:off x="7620011" y="5857892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椭圆 77"/>
            <p:cNvSpPr/>
            <p:nvPr userDrawn="1"/>
          </p:nvSpPr>
          <p:spPr>
            <a:xfrm>
              <a:off x="11525288" y="6786562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椭圆 78"/>
            <p:cNvSpPr/>
            <p:nvPr userDrawn="1"/>
          </p:nvSpPr>
          <p:spPr>
            <a:xfrm>
              <a:off x="476211" y="-785842"/>
              <a:ext cx="11196104" cy="8397078"/>
            </a:xfrm>
            <a:prstGeom prst="ellipse">
              <a:avLst/>
            </a:prstGeom>
            <a:noFill/>
            <a:ln w="3175">
              <a:solidFill>
                <a:schemeClr val="tx1">
                  <a:alpha val="50000"/>
                </a:schemeClr>
              </a:solidFill>
            </a:ln>
            <a:effectLst>
              <a:glow rad="101600">
                <a:srgbClr val="4BBAEE">
                  <a:alpha val="1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0" name="椭圆 79"/>
            <p:cNvSpPr/>
            <p:nvPr userDrawn="1"/>
          </p:nvSpPr>
          <p:spPr>
            <a:xfrm>
              <a:off x="1056181" y="1142984"/>
              <a:ext cx="381003" cy="285752"/>
            </a:xfrm>
            <a:prstGeom prst="ellipse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  <a:effectLst>
              <a:glow rad="177800">
                <a:srgbClr val="DCF8FE">
                  <a:alpha val="7000"/>
                </a:srgb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1" name="椭圆 80"/>
            <p:cNvSpPr/>
            <p:nvPr userDrawn="1"/>
          </p:nvSpPr>
          <p:spPr>
            <a:xfrm>
              <a:off x="865680" y="1607331"/>
              <a:ext cx="190501" cy="142876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82" name="椭圆 81"/>
            <p:cNvSpPr/>
            <p:nvPr userDrawn="1"/>
          </p:nvSpPr>
          <p:spPr>
            <a:xfrm>
              <a:off x="1437184" y="892951"/>
              <a:ext cx="190501" cy="142876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83" name="椭圆 82"/>
            <p:cNvSpPr/>
            <p:nvPr userDrawn="1"/>
          </p:nvSpPr>
          <p:spPr>
            <a:xfrm>
              <a:off x="10715657" y="5357826"/>
              <a:ext cx="381003" cy="285752"/>
            </a:xfrm>
            <a:prstGeom prst="ellipse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  <a:effectLst>
              <a:glow rad="101600">
                <a:srgbClr val="DCF8FE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84" name="椭圆 83"/>
            <p:cNvSpPr/>
            <p:nvPr userDrawn="1"/>
          </p:nvSpPr>
          <p:spPr>
            <a:xfrm>
              <a:off x="10495803" y="5847686"/>
              <a:ext cx="190501" cy="142876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6" name="椭圆 85"/>
            <p:cNvSpPr/>
            <p:nvPr userDrawn="1"/>
          </p:nvSpPr>
          <p:spPr>
            <a:xfrm>
              <a:off x="3714733" y="1142984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0" name="椭圆 19"/>
          <p:cNvSpPr/>
          <p:nvPr userDrawn="1"/>
        </p:nvSpPr>
        <p:spPr>
          <a:xfrm>
            <a:off x="11162083" y="5445224"/>
            <a:ext cx="190501" cy="185007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476211" y="-2004156"/>
            <a:ext cx="11715789" cy="10873208"/>
            <a:chOff x="476211" y="-785842"/>
            <a:chExt cx="11715789" cy="8397078"/>
          </a:xfrm>
        </p:grpSpPr>
        <p:sp>
          <p:nvSpPr>
            <p:cNvPr id="71" name="椭圆 70"/>
            <p:cNvSpPr/>
            <p:nvPr userDrawn="1"/>
          </p:nvSpPr>
          <p:spPr>
            <a:xfrm>
              <a:off x="1238216" y="3714752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椭圆 71"/>
            <p:cNvSpPr/>
            <p:nvPr userDrawn="1"/>
          </p:nvSpPr>
          <p:spPr>
            <a:xfrm>
              <a:off x="11049035" y="1571612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3" name="椭圆 72"/>
            <p:cNvSpPr/>
            <p:nvPr userDrawn="1"/>
          </p:nvSpPr>
          <p:spPr>
            <a:xfrm>
              <a:off x="12096749" y="2500306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4" name="椭圆 73"/>
            <p:cNvSpPr/>
            <p:nvPr userDrawn="1"/>
          </p:nvSpPr>
          <p:spPr>
            <a:xfrm>
              <a:off x="857213" y="5715016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5" name="椭圆 74"/>
            <p:cNvSpPr/>
            <p:nvPr userDrawn="1"/>
          </p:nvSpPr>
          <p:spPr>
            <a:xfrm>
              <a:off x="3238480" y="5429264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6" name="椭圆 75"/>
            <p:cNvSpPr/>
            <p:nvPr userDrawn="1"/>
          </p:nvSpPr>
          <p:spPr>
            <a:xfrm>
              <a:off x="8667768" y="785794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7" name="椭圆 76"/>
            <p:cNvSpPr/>
            <p:nvPr userDrawn="1"/>
          </p:nvSpPr>
          <p:spPr>
            <a:xfrm>
              <a:off x="7620011" y="5857892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椭圆 77"/>
            <p:cNvSpPr/>
            <p:nvPr userDrawn="1"/>
          </p:nvSpPr>
          <p:spPr>
            <a:xfrm>
              <a:off x="11525288" y="6786562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椭圆 78"/>
            <p:cNvSpPr/>
            <p:nvPr userDrawn="1"/>
          </p:nvSpPr>
          <p:spPr>
            <a:xfrm>
              <a:off x="476211" y="-785842"/>
              <a:ext cx="11196104" cy="8397078"/>
            </a:xfrm>
            <a:prstGeom prst="ellipse">
              <a:avLst/>
            </a:prstGeom>
            <a:noFill/>
            <a:ln w="3175">
              <a:solidFill>
                <a:schemeClr val="tx1">
                  <a:alpha val="50000"/>
                </a:schemeClr>
              </a:solidFill>
            </a:ln>
            <a:effectLst>
              <a:glow rad="101600">
                <a:srgbClr val="4BBAEE">
                  <a:alpha val="1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0" name="椭圆 79"/>
            <p:cNvSpPr/>
            <p:nvPr userDrawn="1"/>
          </p:nvSpPr>
          <p:spPr>
            <a:xfrm>
              <a:off x="1056181" y="1142984"/>
              <a:ext cx="381003" cy="285752"/>
            </a:xfrm>
            <a:prstGeom prst="ellipse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  <a:effectLst>
              <a:glow rad="177800">
                <a:srgbClr val="DCF8FE">
                  <a:alpha val="7000"/>
                </a:srgbClr>
              </a:glo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1" name="椭圆 80"/>
            <p:cNvSpPr/>
            <p:nvPr userDrawn="1"/>
          </p:nvSpPr>
          <p:spPr>
            <a:xfrm>
              <a:off x="865680" y="1607331"/>
              <a:ext cx="190501" cy="142876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82" name="椭圆 81"/>
            <p:cNvSpPr/>
            <p:nvPr userDrawn="1"/>
          </p:nvSpPr>
          <p:spPr>
            <a:xfrm>
              <a:off x="1437184" y="892951"/>
              <a:ext cx="190501" cy="142876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83" name="椭圆 82"/>
            <p:cNvSpPr/>
            <p:nvPr userDrawn="1"/>
          </p:nvSpPr>
          <p:spPr>
            <a:xfrm>
              <a:off x="10715657" y="5357826"/>
              <a:ext cx="381003" cy="285752"/>
            </a:xfrm>
            <a:prstGeom prst="ellipse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  <a:effectLst>
              <a:glow rad="101600">
                <a:srgbClr val="DCF8FE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84" name="椭圆 83"/>
            <p:cNvSpPr/>
            <p:nvPr userDrawn="1"/>
          </p:nvSpPr>
          <p:spPr>
            <a:xfrm>
              <a:off x="10495803" y="5847686"/>
              <a:ext cx="190501" cy="142876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6" name="椭圆 85"/>
            <p:cNvSpPr/>
            <p:nvPr userDrawn="1"/>
          </p:nvSpPr>
          <p:spPr>
            <a:xfrm>
              <a:off x="3714733" y="1142984"/>
              <a:ext cx="95251" cy="7143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9" name="椭圆 18"/>
          <p:cNvSpPr/>
          <p:nvPr userDrawn="1"/>
        </p:nvSpPr>
        <p:spPr>
          <a:xfrm>
            <a:off x="11162083" y="5445224"/>
            <a:ext cx="190501" cy="185007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占位符 1"/>
          <p:cNvSpPr>
            <a:spLocks noGrp="1"/>
          </p:cNvSpPr>
          <p:nvPr>
            <p:ph type="title"/>
          </p:nvPr>
        </p:nvSpPr>
        <p:spPr>
          <a:xfrm>
            <a:off x="606568" y="692696"/>
            <a:ext cx="10972800" cy="731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" name="文本占位符 2"/>
          <p:cNvSpPr>
            <a:spLocks noGrp="1"/>
          </p:cNvSpPr>
          <p:nvPr>
            <p:ph idx="1"/>
          </p:nvPr>
        </p:nvSpPr>
        <p:spPr>
          <a:xfrm>
            <a:off x="594039" y="1538243"/>
            <a:ext cx="10972800" cy="5034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571462" y="46586"/>
            <a:ext cx="11049077" cy="596332"/>
            <a:chOff x="571462" y="46586"/>
            <a:chExt cx="11049077" cy="59633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571462" y="571236"/>
              <a:ext cx="11049077" cy="71682"/>
              <a:chOff x="428596" y="571236"/>
              <a:chExt cx="8286808" cy="71682"/>
            </a:xfrm>
          </p:grpSpPr>
          <p:cxnSp>
            <p:nvCxnSpPr>
              <p:cNvPr id="24" name="直接连接符 23"/>
              <p:cNvCxnSpPr/>
              <p:nvPr userDrawn="1"/>
            </p:nvCxnSpPr>
            <p:spPr>
              <a:xfrm>
                <a:off x="428596" y="571236"/>
                <a:ext cx="8286808" cy="7086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 userDrawn="1"/>
            </p:nvSpPr>
            <p:spPr>
              <a:xfrm>
                <a:off x="428596" y="571480"/>
                <a:ext cx="214314" cy="71438"/>
              </a:xfrm>
              <a:prstGeom prst="rect">
                <a:avLst/>
              </a:prstGeom>
              <a:solidFill>
                <a:schemeClr val="tx1"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27" name="矩形 26"/>
              <p:cNvSpPr/>
              <p:nvPr userDrawn="1"/>
            </p:nvSpPr>
            <p:spPr>
              <a:xfrm>
                <a:off x="714348" y="571480"/>
                <a:ext cx="45719" cy="71438"/>
              </a:xfrm>
              <a:prstGeom prst="rect">
                <a:avLst/>
              </a:prstGeom>
              <a:solidFill>
                <a:schemeClr val="tx1"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28" name="矩形 27"/>
              <p:cNvSpPr/>
              <p:nvPr userDrawn="1"/>
            </p:nvSpPr>
            <p:spPr>
              <a:xfrm>
                <a:off x="785786" y="571480"/>
                <a:ext cx="45719" cy="71438"/>
              </a:xfrm>
              <a:prstGeom prst="rect">
                <a:avLst/>
              </a:prstGeom>
              <a:solidFill>
                <a:schemeClr val="tx1"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29" name="矩形 28"/>
              <p:cNvSpPr/>
              <p:nvPr userDrawn="1"/>
            </p:nvSpPr>
            <p:spPr>
              <a:xfrm>
                <a:off x="857224" y="571480"/>
                <a:ext cx="45719" cy="71438"/>
              </a:xfrm>
              <a:prstGeom prst="rect">
                <a:avLst/>
              </a:prstGeom>
              <a:solidFill>
                <a:schemeClr val="tx1"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grpSp>
          <p:nvGrpSpPr>
            <p:cNvPr id="21" name="组合 20"/>
            <p:cNvGrpSpPr/>
            <p:nvPr userDrawn="1"/>
          </p:nvGrpSpPr>
          <p:grpSpPr>
            <a:xfrm>
              <a:off x="11120473" y="46586"/>
              <a:ext cx="500066" cy="500066"/>
              <a:chOff x="8358214" y="142852"/>
              <a:chExt cx="500066" cy="500066"/>
            </a:xfrm>
          </p:grpSpPr>
          <p:sp>
            <p:nvSpPr>
              <p:cNvPr id="22" name="圆角矩形 1"/>
              <p:cNvSpPr/>
              <p:nvPr/>
            </p:nvSpPr>
            <p:spPr>
              <a:xfrm>
                <a:off x="8358214" y="142852"/>
                <a:ext cx="500066" cy="47733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3" name="图片 22" descr="9e3df8dcd100baa1613b79b74a10b912c8fc2ea2.jpg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-9929"/>
              <a:stretch>
                <a:fillRect/>
              </a:stretch>
            </p:blipFill>
            <p:spPr>
              <a:xfrm>
                <a:off x="8408221" y="142852"/>
                <a:ext cx="409145" cy="500066"/>
              </a:xfrm>
              <a:prstGeom prst="rect">
                <a:avLst/>
              </a:prstGeom>
            </p:spPr>
          </p:pic>
        </p:grpSp>
      </p:grpSp>
      <p:sp>
        <p:nvSpPr>
          <p:cNvPr id="15" name="矩形 14"/>
          <p:cNvSpPr/>
          <p:nvPr userDrawn="1"/>
        </p:nvSpPr>
        <p:spPr>
          <a:xfrm>
            <a:off x="7770680" y="148708"/>
            <a:ext cx="3383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2019年PostgreSQL杭州沙龙活动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2"/>
          <p:cNvSpPr>
            <a:spLocks noGrp="1"/>
          </p:cNvSpPr>
          <p:nvPr>
            <p:ph idx="1" hasCustomPrompt="1"/>
          </p:nvPr>
        </p:nvSpPr>
        <p:spPr>
          <a:xfrm>
            <a:off x="594039" y="836713"/>
            <a:ext cx="10972800" cy="565242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571462" y="46586"/>
            <a:ext cx="11049077" cy="596332"/>
            <a:chOff x="571462" y="46586"/>
            <a:chExt cx="11049077" cy="596332"/>
          </a:xfrm>
        </p:grpSpPr>
        <p:grpSp>
          <p:nvGrpSpPr>
            <p:cNvPr id="17" name="组合 16"/>
            <p:cNvGrpSpPr/>
            <p:nvPr userDrawn="1"/>
          </p:nvGrpSpPr>
          <p:grpSpPr>
            <a:xfrm>
              <a:off x="571462" y="571236"/>
              <a:ext cx="11049077" cy="71682"/>
              <a:chOff x="428596" y="571236"/>
              <a:chExt cx="8286808" cy="71682"/>
            </a:xfrm>
          </p:grpSpPr>
          <p:cxnSp>
            <p:nvCxnSpPr>
              <p:cNvPr id="21" name="直接连接符 20"/>
              <p:cNvCxnSpPr/>
              <p:nvPr userDrawn="1"/>
            </p:nvCxnSpPr>
            <p:spPr>
              <a:xfrm>
                <a:off x="428596" y="571236"/>
                <a:ext cx="8286808" cy="7086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 userDrawn="1"/>
            </p:nvSpPr>
            <p:spPr>
              <a:xfrm>
                <a:off x="428596" y="571480"/>
                <a:ext cx="214314" cy="71438"/>
              </a:xfrm>
              <a:prstGeom prst="rect">
                <a:avLst/>
              </a:prstGeom>
              <a:solidFill>
                <a:schemeClr val="tx1"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>
                <a:off x="714348" y="571480"/>
                <a:ext cx="45719" cy="71438"/>
              </a:xfrm>
              <a:prstGeom prst="rect">
                <a:avLst/>
              </a:prstGeom>
              <a:solidFill>
                <a:schemeClr val="tx1"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>
                <a:off x="785786" y="571480"/>
                <a:ext cx="45719" cy="71438"/>
              </a:xfrm>
              <a:prstGeom prst="rect">
                <a:avLst/>
              </a:prstGeom>
              <a:solidFill>
                <a:schemeClr val="tx1"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>
                <a:off x="857224" y="571480"/>
                <a:ext cx="45719" cy="71438"/>
              </a:xfrm>
              <a:prstGeom prst="rect">
                <a:avLst/>
              </a:prstGeom>
              <a:solidFill>
                <a:schemeClr val="tx1"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grpSp>
          <p:nvGrpSpPr>
            <p:cNvPr id="18" name="组合 17"/>
            <p:cNvGrpSpPr/>
            <p:nvPr userDrawn="1"/>
          </p:nvGrpSpPr>
          <p:grpSpPr>
            <a:xfrm>
              <a:off x="11120473" y="46586"/>
              <a:ext cx="500066" cy="500066"/>
              <a:chOff x="8358214" y="142852"/>
              <a:chExt cx="500066" cy="500066"/>
            </a:xfrm>
          </p:grpSpPr>
          <p:sp>
            <p:nvSpPr>
              <p:cNvPr id="19" name="圆角矩形 1"/>
              <p:cNvSpPr/>
              <p:nvPr/>
            </p:nvSpPr>
            <p:spPr>
              <a:xfrm>
                <a:off x="8358214" y="142852"/>
                <a:ext cx="500066" cy="47733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0" name="图片 19" descr="9e3df8dcd100baa1613b79b74a10b912c8fc2ea2.jpg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-9929"/>
              <a:stretch>
                <a:fillRect/>
              </a:stretch>
            </p:blipFill>
            <p:spPr>
              <a:xfrm>
                <a:off x="8408221" y="142852"/>
                <a:ext cx="409145" cy="500066"/>
              </a:xfrm>
              <a:prstGeom prst="rect">
                <a:avLst/>
              </a:prstGeom>
            </p:spPr>
          </p:pic>
        </p:grpSp>
      </p:grpSp>
      <p:sp>
        <p:nvSpPr>
          <p:cNvPr id="28" name="矩形 27"/>
          <p:cNvSpPr/>
          <p:nvPr userDrawn="1"/>
        </p:nvSpPr>
        <p:spPr>
          <a:xfrm>
            <a:off x="7770680" y="148708"/>
            <a:ext cx="3383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2019年PostgreSQL杭州沙龙活动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571462" y="46586"/>
            <a:ext cx="11049077" cy="596332"/>
            <a:chOff x="571462" y="46586"/>
            <a:chExt cx="11049077" cy="596332"/>
          </a:xfrm>
        </p:grpSpPr>
        <p:grpSp>
          <p:nvGrpSpPr>
            <p:cNvPr id="5" name="组合 4"/>
            <p:cNvGrpSpPr/>
            <p:nvPr userDrawn="1"/>
          </p:nvGrpSpPr>
          <p:grpSpPr>
            <a:xfrm>
              <a:off x="571462" y="148708"/>
              <a:ext cx="11049077" cy="494210"/>
              <a:chOff x="428596" y="148708"/>
              <a:chExt cx="8286808" cy="494210"/>
            </a:xfrm>
          </p:grpSpPr>
          <p:cxnSp>
            <p:nvCxnSpPr>
              <p:cNvPr id="7" name="直接连接符 6"/>
              <p:cNvCxnSpPr/>
              <p:nvPr userDrawn="1"/>
            </p:nvCxnSpPr>
            <p:spPr>
              <a:xfrm>
                <a:off x="428596" y="571236"/>
                <a:ext cx="8286808" cy="7086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/>
              <p:cNvSpPr/>
              <p:nvPr userDrawn="1"/>
            </p:nvSpPr>
            <p:spPr>
              <a:xfrm>
                <a:off x="5828009" y="148708"/>
                <a:ext cx="2537460" cy="368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2019年PostgreSQL杭州沙龙活动</a:t>
                </a:r>
                <a:endPara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" name="矩形 8"/>
              <p:cNvSpPr/>
              <p:nvPr userDrawn="1"/>
            </p:nvSpPr>
            <p:spPr>
              <a:xfrm>
                <a:off x="428596" y="571480"/>
                <a:ext cx="214314" cy="71438"/>
              </a:xfrm>
              <a:prstGeom prst="rect">
                <a:avLst/>
              </a:prstGeom>
              <a:solidFill>
                <a:schemeClr val="tx1"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0" name="矩形 9"/>
              <p:cNvSpPr/>
              <p:nvPr userDrawn="1"/>
            </p:nvSpPr>
            <p:spPr>
              <a:xfrm>
                <a:off x="714348" y="571480"/>
                <a:ext cx="45719" cy="71438"/>
              </a:xfrm>
              <a:prstGeom prst="rect">
                <a:avLst/>
              </a:prstGeom>
              <a:solidFill>
                <a:schemeClr val="tx1"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1" name="矩形 10"/>
              <p:cNvSpPr/>
              <p:nvPr userDrawn="1"/>
            </p:nvSpPr>
            <p:spPr>
              <a:xfrm>
                <a:off x="785786" y="571480"/>
                <a:ext cx="45719" cy="71438"/>
              </a:xfrm>
              <a:prstGeom prst="rect">
                <a:avLst/>
              </a:prstGeom>
              <a:solidFill>
                <a:schemeClr val="tx1"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857224" y="571480"/>
                <a:ext cx="45719" cy="71438"/>
              </a:xfrm>
              <a:prstGeom prst="rect">
                <a:avLst/>
              </a:prstGeom>
              <a:solidFill>
                <a:schemeClr val="tx1"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11120473" y="46586"/>
              <a:ext cx="500066" cy="500066"/>
              <a:chOff x="8358214" y="142852"/>
              <a:chExt cx="500066" cy="500066"/>
            </a:xfrm>
          </p:grpSpPr>
          <p:sp>
            <p:nvSpPr>
              <p:cNvPr id="16" name="圆角矩形 1"/>
              <p:cNvSpPr/>
              <p:nvPr/>
            </p:nvSpPr>
            <p:spPr>
              <a:xfrm>
                <a:off x="8358214" y="142852"/>
                <a:ext cx="500066" cy="47733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7" name="图片 16" descr="9e3df8dcd100baa1613b79b74a10b912c8fc2ea2.jpg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-9929"/>
              <a:stretch>
                <a:fillRect/>
              </a:stretch>
            </p:blipFill>
            <p:spPr>
              <a:xfrm>
                <a:off x="8408221" y="142852"/>
                <a:ext cx="409145" cy="500066"/>
              </a:xfrm>
              <a:prstGeom prst="rect">
                <a:avLst/>
              </a:prstGeom>
            </p:spPr>
          </p:pic>
        </p:grpSp>
      </p:grpSp>
      <p:sp>
        <p:nvSpPr>
          <p:cNvPr id="13" name="内容占位符 8"/>
          <p:cNvSpPr>
            <a:spLocks noGrp="1"/>
          </p:cNvSpPr>
          <p:nvPr>
            <p:ph sz="quarter" idx="11" hasCustomPrompt="1"/>
          </p:nvPr>
        </p:nvSpPr>
        <p:spPr>
          <a:xfrm>
            <a:off x="6384033" y="908050"/>
            <a:ext cx="5184080" cy="56165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2" hasCustomPrompt="1"/>
          </p:nvPr>
        </p:nvSpPr>
        <p:spPr>
          <a:xfrm>
            <a:off x="623888" y="908050"/>
            <a:ext cx="5184080" cy="56165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DCF8FE"/>
            </a:gs>
            <a:gs pos="40000">
              <a:srgbClr val="5CCFEC"/>
            </a:gs>
            <a:gs pos="100000">
              <a:srgbClr val="145D83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6568" y="692696"/>
            <a:ext cx="10972800" cy="731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039" y="1538243"/>
            <a:ext cx="10972800" cy="5034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571462" y="46586"/>
            <a:ext cx="11049077" cy="596332"/>
            <a:chOff x="571462" y="46586"/>
            <a:chExt cx="11049077" cy="596332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571462" y="571236"/>
              <a:ext cx="11049077" cy="71682"/>
              <a:chOff x="428596" y="571236"/>
              <a:chExt cx="8286808" cy="71682"/>
            </a:xfrm>
          </p:grpSpPr>
          <p:cxnSp>
            <p:nvCxnSpPr>
              <p:cNvPr id="29" name="直接连接符 28"/>
              <p:cNvCxnSpPr/>
              <p:nvPr userDrawn="1"/>
            </p:nvCxnSpPr>
            <p:spPr>
              <a:xfrm>
                <a:off x="428596" y="571236"/>
                <a:ext cx="8286808" cy="7086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 userDrawn="1"/>
            </p:nvSpPr>
            <p:spPr>
              <a:xfrm>
                <a:off x="428596" y="571480"/>
                <a:ext cx="214314" cy="71438"/>
              </a:xfrm>
              <a:prstGeom prst="rect">
                <a:avLst/>
              </a:prstGeom>
              <a:solidFill>
                <a:schemeClr val="tx1"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2" name="矩形 31"/>
              <p:cNvSpPr/>
              <p:nvPr userDrawn="1"/>
            </p:nvSpPr>
            <p:spPr>
              <a:xfrm>
                <a:off x="714348" y="571480"/>
                <a:ext cx="45719" cy="71438"/>
              </a:xfrm>
              <a:prstGeom prst="rect">
                <a:avLst/>
              </a:prstGeom>
              <a:solidFill>
                <a:schemeClr val="tx1"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3" name="矩形 32"/>
              <p:cNvSpPr/>
              <p:nvPr userDrawn="1"/>
            </p:nvSpPr>
            <p:spPr>
              <a:xfrm>
                <a:off x="785786" y="571480"/>
                <a:ext cx="45719" cy="71438"/>
              </a:xfrm>
              <a:prstGeom prst="rect">
                <a:avLst/>
              </a:prstGeom>
              <a:solidFill>
                <a:schemeClr val="tx1"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4" name="矩形 33"/>
              <p:cNvSpPr/>
              <p:nvPr userDrawn="1"/>
            </p:nvSpPr>
            <p:spPr>
              <a:xfrm>
                <a:off x="857224" y="571480"/>
                <a:ext cx="45719" cy="71438"/>
              </a:xfrm>
              <a:prstGeom prst="rect">
                <a:avLst/>
              </a:prstGeom>
              <a:solidFill>
                <a:schemeClr val="tx1"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11120473" y="46586"/>
              <a:ext cx="500066" cy="500066"/>
              <a:chOff x="8358214" y="142852"/>
              <a:chExt cx="500066" cy="500066"/>
            </a:xfrm>
          </p:grpSpPr>
          <p:sp>
            <p:nvSpPr>
              <p:cNvPr id="27" name="圆角矩形 1"/>
              <p:cNvSpPr/>
              <p:nvPr/>
            </p:nvSpPr>
            <p:spPr>
              <a:xfrm>
                <a:off x="8358214" y="142852"/>
                <a:ext cx="500066" cy="47733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8" name="图片 27" descr="9e3df8dcd100baa1613b79b74a10b912c8fc2ea2.jpg"/>
              <p:cNvPicPr>
                <a:picLocks noChangeAspect="1"/>
              </p:cNvPicPr>
              <p:nvPr/>
            </p:nvPicPr>
            <p:blipFill>
              <a:blip r:embed="rId1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-9929"/>
              <a:stretch>
                <a:fillRect/>
              </a:stretch>
            </p:blipFill>
            <p:spPr>
              <a:xfrm>
                <a:off x="8408221" y="142852"/>
                <a:ext cx="409145" cy="500066"/>
              </a:xfrm>
              <a:prstGeom prst="rect">
                <a:avLst/>
              </a:prstGeom>
            </p:spPr>
          </p:pic>
        </p:grpSp>
      </p:grpSp>
      <p:sp>
        <p:nvSpPr>
          <p:cNvPr id="17" name="矩形 16"/>
          <p:cNvSpPr/>
          <p:nvPr userDrawn="1"/>
        </p:nvSpPr>
        <p:spPr>
          <a:xfrm>
            <a:off x="7770680" y="148708"/>
            <a:ext cx="3383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2019年PostgreSQL杭州沙龙活动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reen750924@163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2238348" y="3399136"/>
            <a:ext cx="7715304" cy="14700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/>
              <a:t>《</a:t>
            </a:r>
            <a:r>
              <a:rPr lang="en-US" altLang="zh-CN" sz="5400" dirty="0" err="1"/>
              <a:t>PostgreSQL</a:t>
            </a:r>
            <a:r>
              <a:rPr lang="zh-CN" altLang="en-US" sz="5400" dirty="0"/>
              <a:t>数据库在医药企业中的应用</a:t>
            </a:r>
            <a:r>
              <a:rPr lang="en-US" altLang="zh-CN" sz="5400" dirty="0"/>
              <a:t>》</a:t>
            </a:r>
            <a:endParaRPr lang="zh-CN" altLang="en-US" sz="5400" b="1" dirty="0">
              <a:latin typeface="+mj-ea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3143672" y="4869146"/>
            <a:ext cx="6072230" cy="11430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CN" altLang="en-US" sz="2000" dirty="0">
                <a:latin typeface="+mn-ea"/>
              </a:rPr>
              <a:t>朱常青</a:t>
            </a:r>
            <a:endParaRPr kumimoji="1" lang="en-US" altLang="zh-CN" sz="2000" dirty="0">
              <a:latin typeface="+mn-ea"/>
            </a:endParaRPr>
          </a:p>
          <a:p>
            <a:pPr marL="0" indent="0" algn="ctr">
              <a:buNone/>
            </a:pPr>
            <a:r>
              <a:rPr kumimoji="1" lang="en-US" altLang="zh-CN" sz="2000" dirty="0">
                <a:latin typeface="+mn-ea"/>
                <a:hlinkClick r:id="rId2"/>
              </a:rPr>
              <a:t>green750924@163.com</a:t>
            </a:r>
            <a:endParaRPr kumimoji="1" lang="en-US" altLang="zh-CN" sz="2000" dirty="0">
              <a:latin typeface="+mn-ea"/>
            </a:endParaRP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康恩贝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浙江英诺珐医药有限公司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10972800" cy="5760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SQL server </a:t>
            </a:r>
            <a:r>
              <a:rPr lang="zh-CN" altLang="en-US" dirty="0"/>
              <a:t>迁移时建议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94375" y="692696"/>
            <a:ext cx="9577064" cy="612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、表结构及字段类型确定：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PG</a:t>
            </a:r>
            <a:r>
              <a:rPr lang="zh-CN" altLang="en-US" sz="2400" dirty="0"/>
              <a:t>中字段类型不能隐式转换  ，例如</a:t>
            </a:r>
            <a:r>
              <a:rPr lang="en-US" altLang="zh-CN" sz="24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BOOL </a:t>
            </a:r>
            <a:r>
              <a:rPr lang="en-US" altLang="zh-CN" sz="2400" dirty="0">
                <a:sym typeface="Wingdings" panose="05000000000000000000" pitchFamily="2" charset="2"/>
              </a:rPr>
              <a:t> INT     </a:t>
            </a:r>
            <a:r>
              <a:rPr lang="en-US" altLang="zh-CN" sz="2400" dirty="0" err="1">
                <a:sym typeface="Wingdings" panose="05000000000000000000" pitchFamily="2" charset="2"/>
              </a:rPr>
              <a:t>varchar</a:t>
            </a:r>
            <a:r>
              <a:rPr lang="en-US" altLang="zh-CN" sz="2400" dirty="0">
                <a:sym typeface="Wingdings" panose="05000000000000000000" pitchFamily="2" charset="2"/>
              </a:rPr>
              <a:t>(n)  TEXT  ……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ym typeface="Wingdings" panose="05000000000000000000" pitchFamily="2" charset="2"/>
              </a:rPr>
              <a:t>        MONEY  numeric(19,4)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ym typeface="Wingdings" panose="05000000000000000000" pitchFamily="2" charset="2"/>
              </a:rPr>
              <a:t>、注意数据的大小写问题：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ym typeface="Wingdings" panose="05000000000000000000" pitchFamily="2" charset="2"/>
              </a:rPr>
              <a:t>、尽量避免用</a:t>
            </a:r>
            <a:r>
              <a:rPr lang="en-US" altLang="zh-CN" sz="2400" dirty="0">
                <a:sym typeface="Wingdings" panose="05000000000000000000" pitchFamily="2" charset="2"/>
              </a:rPr>
              <a:t>View;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ym typeface="Wingdings" panose="05000000000000000000" pitchFamily="2" charset="2"/>
              </a:rPr>
              <a:t>4</a:t>
            </a:r>
            <a:r>
              <a:rPr lang="zh-CN" altLang="en-US" sz="2400" dirty="0">
                <a:sym typeface="Wingdings" panose="05000000000000000000" pitchFamily="2" charset="2"/>
              </a:rPr>
              <a:t>、为了增强代码兼容性，减少代码修改量，可以建一些同名（</a:t>
            </a:r>
            <a:r>
              <a:rPr lang="en-US" altLang="zh-CN" sz="2400" dirty="0">
                <a:sym typeface="Wingdings" panose="05000000000000000000" pitchFamily="2" charset="2"/>
              </a:rPr>
              <a:t>SQL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ym typeface="Wingdings" panose="05000000000000000000" pitchFamily="2" charset="2"/>
              </a:rPr>
              <a:t>       server </a:t>
            </a:r>
            <a:r>
              <a:rPr lang="zh-CN" altLang="en-US" sz="2400" dirty="0">
                <a:sym typeface="Wingdings" panose="05000000000000000000" pitchFamily="2" charset="2"/>
              </a:rPr>
              <a:t>系统函数）。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ym typeface="Wingdings" panose="05000000000000000000" pitchFamily="2" charset="2"/>
              </a:rPr>
              <a:t>       </a:t>
            </a:r>
            <a:r>
              <a:rPr lang="zh-CN" altLang="en-US" sz="2400" dirty="0">
                <a:sym typeface="Wingdings" panose="05000000000000000000" pitchFamily="2" charset="2"/>
              </a:rPr>
              <a:t>例如：</a:t>
            </a:r>
            <a:r>
              <a:rPr lang="en-US" altLang="zh-CN" sz="2400" dirty="0" err="1">
                <a:sym typeface="Wingdings" panose="05000000000000000000" pitchFamily="2" charset="2"/>
              </a:rPr>
              <a:t>getdate</a:t>
            </a:r>
            <a:r>
              <a:rPr lang="en-US" altLang="zh-CN" sz="2400" dirty="0">
                <a:sym typeface="Wingdings" panose="05000000000000000000" pitchFamily="2" charset="2"/>
              </a:rPr>
              <a:t>() 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ym typeface="Wingdings" panose="05000000000000000000" pitchFamily="2" charset="2"/>
              </a:rPr>
              <a:t>5</a:t>
            </a:r>
            <a:r>
              <a:rPr lang="zh-CN" altLang="en-US" sz="2400" dirty="0">
                <a:sym typeface="Wingdings" panose="05000000000000000000" pitchFamily="2" charset="2"/>
              </a:rPr>
              <a:t>、巧用</a:t>
            </a:r>
            <a:r>
              <a:rPr lang="en-US" altLang="zh-CN" sz="2400" dirty="0" err="1">
                <a:sym typeface="Wingdings" panose="05000000000000000000" pitchFamily="2" charset="2"/>
              </a:rPr>
              <a:t>fdw</a:t>
            </a:r>
            <a:r>
              <a:rPr lang="en-US" altLang="zh-CN" sz="2400" dirty="0">
                <a:sym typeface="Wingdings" panose="05000000000000000000" pitchFamily="2" charset="2"/>
              </a:rPr>
              <a:t> ,</a:t>
            </a:r>
            <a:r>
              <a:rPr lang="zh-CN" altLang="en-US" sz="2400" dirty="0">
                <a:sym typeface="Wingdings" panose="05000000000000000000" pitchFamily="2" charset="2"/>
              </a:rPr>
              <a:t>迁移数据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ym typeface="Wingdings" panose="05000000000000000000" pitchFamily="2" charset="2"/>
              </a:rPr>
              <a:t>6</a:t>
            </a:r>
            <a:r>
              <a:rPr lang="zh-CN" altLang="en-US" sz="2400" dirty="0">
                <a:sym typeface="Wingdings" panose="05000000000000000000" pitchFamily="2" charset="2"/>
              </a:rPr>
              <a:t>、最痛苦的是函数返回数据集的 </a:t>
            </a:r>
            <a:r>
              <a:rPr lang="en-US" altLang="zh-CN" sz="2400" dirty="0">
                <a:sym typeface="Wingdings" panose="05000000000000000000" pitchFamily="2" charset="2"/>
              </a:rPr>
              <a:t>type</a:t>
            </a:r>
            <a:r>
              <a:rPr lang="zh-CN" altLang="en-US" sz="2400" dirty="0">
                <a:sym typeface="Wingdings" panose="05000000000000000000" pitchFamily="2" charset="2"/>
              </a:rPr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-132583"/>
            <a:ext cx="10972800" cy="897287"/>
          </a:xfrm>
        </p:spPr>
        <p:txBody>
          <a:bodyPr/>
          <a:lstStyle/>
          <a:p>
            <a:r>
              <a:rPr lang="en-US" altLang="zh-CN" dirty="0"/>
              <a:t>SQL server </a:t>
            </a:r>
            <a:r>
              <a:rPr lang="zh-CN" altLang="en-US" dirty="0"/>
              <a:t>迁移到</a:t>
            </a:r>
            <a:r>
              <a:rPr lang="en-US" altLang="zh-CN" dirty="0"/>
              <a:t>PG</a:t>
            </a:r>
            <a:r>
              <a:rPr lang="zh-CN" altLang="en-US" dirty="0"/>
              <a:t>常用函数转换</a:t>
            </a:r>
          </a:p>
        </p:txBody>
      </p:sp>
      <p:sp>
        <p:nvSpPr>
          <p:cNvPr id="3" name="矩形 2"/>
          <p:cNvSpPr/>
          <p:nvPr/>
        </p:nvSpPr>
        <p:spPr>
          <a:xfrm>
            <a:off x="1415480" y="642855"/>
            <a:ext cx="1015312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err="1"/>
              <a:t>isnull</a:t>
            </a:r>
            <a:r>
              <a:rPr lang="en-US" altLang="zh-CN" sz="2200" dirty="0"/>
              <a:t>()                         coalesce()</a:t>
            </a:r>
          </a:p>
          <a:p>
            <a:r>
              <a:rPr lang="en-US" altLang="zh-CN" sz="2200" dirty="0" err="1"/>
              <a:t>datalength</a:t>
            </a:r>
            <a:r>
              <a:rPr lang="en-US" altLang="zh-CN" sz="2200" dirty="0"/>
              <a:t>()               </a:t>
            </a:r>
            <a:r>
              <a:rPr lang="en-US" altLang="zh-CN" sz="2200" dirty="0" err="1"/>
              <a:t>octet_length</a:t>
            </a:r>
            <a:r>
              <a:rPr lang="en-US" altLang="zh-CN" sz="2200" dirty="0"/>
              <a:t>()</a:t>
            </a:r>
          </a:p>
          <a:p>
            <a:r>
              <a:rPr lang="en-US" altLang="zh-CN" sz="2200" dirty="0" err="1"/>
              <a:t>len</a:t>
            </a:r>
            <a:r>
              <a:rPr lang="en-US" altLang="zh-CN" sz="2200" dirty="0"/>
              <a:t>()                             length()</a:t>
            </a:r>
          </a:p>
          <a:p>
            <a:r>
              <a:rPr lang="en-US" altLang="zh-CN" sz="2200" dirty="0"/>
              <a:t>convert()                     ::type   /(cast())</a:t>
            </a:r>
          </a:p>
          <a:p>
            <a:r>
              <a:rPr lang="en-US" altLang="zh-CN" sz="2200" dirty="0"/>
              <a:t>'str1'+'str2'                  'str1'||'str2';</a:t>
            </a:r>
          </a:p>
          <a:p>
            <a:r>
              <a:rPr lang="en-US" altLang="zh-CN" sz="2200" dirty="0"/>
              <a:t>exists()                        exists()</a:t>
            </a:r>
          </a:p>
          <a:p>
            <a:r>
              <a:rPr lang="en-US" altLang="zh-CN" sz="2200" dirty="0" err="1"/>
              <a:t>ltrim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rtrim</a:t>
            </a:r>
            <a:r>
              <a:rPr lang="en-US" altLang="zh-CN" sz="2200" dirty="0"/>
              <a:t>()            trim()</a:t>
            </a:r>
          </a:p>
          <a:p>
            <a:r>
              <a:rPr lang="en-US" altLang="zh-CN" sz="2200" dirty="0"/>
              <a:t>lower()                        lower()</a:t>
            </a:r>
          </a:p>
          <a:p>
            <a:r>
              <a:rPr lang="en-US" altLang="zh-CN" sz="2200" dirty="0"/>
              <a:t>upper()                       upper()</a:t>
            </a:r>
          </a:p>
          <a:p>
            <a:r>
              <a:rPr lang="en-US" altLang="zh-CN" sz="2200" dirty="0"/>
              <a:t>round(arg1,0)            round(arg1)        [round(2.22)==2]</a:t>
            </a:r>
          </a:p>
          <a:p>
            <a:r>
              <a:rPr lang="en-US" altLang="zh-CN" sz="2200" dirty="0"/>
              <a:t>floor(arg1)                 floor(arg1)        [</a:t>
            </a:r>
            <a:r>
              <a:rPr lang="zh-CN" altLang="en-US" sz="2200" dirty="0"/>
              <a:t>取</a:t>
            </a:r>
            <a:r>
              <a:rPr lang="en-US" altLang="zh-CN" sz="2200" dirty="0"/>
              <a:t>&lt;=arg1</a:t>
            </a:r>
            <a:r>
              <a:rPr lang="zh-CN" altLang="en-US" sz="2200" dirty="0"/>
              <a:t>最小的整数</a:t>
            </a:r>
            <a:r>
              <a:rPr lang="en-US" altLang="zh-CN" sz="2200" dirty="0"/>
              <a:t>]</a:t>
            </a:r>
          </a:p>
          <a:p>
            <a:r>
              <a:rPr lang="en-US" altLang="zh-CN" sz="2200" dirty="0"/>
              <a:t>ceil(arg1)                    ceil(arg1)         [</a:t>
            </a:r>
            <a:r>
              <a:rPr lang="zh-CN" altLang="en-US" sz="2200" dirty="0"/>
              <a:t>取</a:t>
            </a:r>
            <a:r>
              <a:rPr lang="en-US" altLang="zh-CN" sz="2200" dirty="0"/>
              <a:t>&gt;=arg1</a:t>
            </a:r>
            <a:r>
              <a:rPr lang="zh-CN" altLang="en-US" sz="2200" dirty="0"/>
              <a:t>最小的整数</a:t>
            </a:r>
            <a:r>
              <a:rPr lang="en-US" altLang="zh-CN" sz="2200" dirty="0"/>
              <a:t>]</a:t>
            </a:r>
          </a:p>
          <a:p>
            <a:r>
              <a:rPr lang="en-US" altLang="zh-CN" sz="2200" dirty="0"/>
              <a:t>substring('</a:t>
            </a:r>
            <a:r>
              <a:rPr lang="en-US" altLang="zh-CN" sz="2200" dirty="0" err="1"/>
              <a:t>dfadf</a:t>
            </a:r>
            <a:r>
              <a:rPr lang="en-US" altLang="zh-CN" sz="2200" dirty="0"/>
              <a:t>', 1, 2)[</a:t>
            </a:r>
            <a:r>
              <a:rPr lang="en-US" altLang="zh-CN" sz="2200" dirty="0" err="1"/>
              <a:t>df</a:t>
            </a:r>
            <a:r>
              <a:rPr lang="en-US" altLang="zh-CN" sz="2200" dirty="0"/>
              <a:t>]             </a:t>
            </a:r>
            <a:r>
              <a:rPr lang="en-US" altLang="zh-CN" sz="2200" dirty="0" err="1"/>
              <a:t>substr</a:t>
            </a:r>
            <a:r>
              <a:rPr lang="en-US" altLang="zh-CN" sz="2200" dirty="0"/>
              <a:t>()</a:t>
            </a:r>
          </a:p>
          <a:p>
            <a:r>
              <a:rPr lang="en-US" altLang="zh-CN" sz="2200" dirty="0" err="1"/>
              <a:t>charindex</a:t>
            </a:r>
            <a:r>
              <a:rPr lang="en-US" altLang="zh-CN" sz="2200" dirty="0"/>
              <a:t>(';', '</a:t>
            </a:r>
            <a:r>
              <a:rPr lang="en-US" altLang="zh-CN" sz="2200" dirty="0" err="1"/>
              <a:t>fasd;fds</a:t>
            </a:r>
            <a:r>
              <a:rPr lang="en-US" altLang="zh-CN" sz="2200" dirty="0"/>
              <a:t>', 2)            position(';' in '</a:t>
            </a:r>
            <a:r>
              <a:rPr lang="en-US" altLang="zh-CN" sz="2200" dirty="0" err="1"/>
              <a:t>fasd;fds</a:t>
            </a:r>
            <a:r>
              <a:rPr lang="en-US" altLang="zh-CN" sz="2200" dirty="0"/>
              <a:t>')</a:t>
            </a:r>
          </a:p>
          <a:p>
            <a:endParaRPr lang="en-US" altLang="zh-CN" sz="2200" dirty="0"/>
          </a:p>
          <a:p>
            <a:r>
              <a:rPr lang="en-US" altLang="zh-CN" sz="2200" dirty="0" err="1"/>
              <a:t>getdate</a:t>
            </a:r>
            <a:r>
              <a:rPr lang="en-US" altLang="zh-CN" sz="2200" dirty="0"/>
              <a:t>()              now(); </a:t>
            </a:r>
          </a:p>
          <a:p>
            <a:r>
              <a:rPr lang="en-US" altLang="zh-CN" sz="2200" dirty="0" err="1"/>
              <a:t>dateadd</a:t>
            </a:r>
            <a:r>
              <a:rPr lang="en-US" altLang="zh-CN" sz="2200" dirty="0"/>
              <a:t>()             now()+interval '3 months'; </a:t>
            </a:r>
          </a:p>
          <a:p>
            <a:r>
              <a:rPr lang="en-US" altLang="zh-CN" sz="2200" dirty="0"/>
              <a:t>--</a:t>
            </a:r>
            <a:r>
              <a:rPr lang="zh-CN" altLang="en-US" sz="2200" dirty="0"/>
              <a:t>如果数字是参数形式传入，需要使用类似：</a:t>
            </a:r>
            <a:r>
              <a:rPr lang="en-US" altLang="zh-CN" sz="2200" dirty="0"/>
              <a:t>now() + </a:t>
            </a:r>
            <a:r>
              <a:rPr lang="en-US" altLang="zh-CN" sz="2200" dirty="0" err="1"/>
              <a:t>make_interval</a:t>
            </a:r>
            <a:r>
              <a:rPr lang="en-US" altLang="zh-CN" sz="2200" dirty="0"/>
              <a:t>(days =&gt; 1-i)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154"/>
            <a:ext cx="10972800" cy="826922"/>
          </a:xfrm>
        </p:spPr>
        <p:txBody>
          <a:bodyPr/>
          <a:lstStyle/>
          <a:p>
            <a:r>
              <a:rPr lang="zh-CN" altLang="en-US" dirty="0"/>
              <a:t>比较有用语句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27448" y="1052736"/>
            <a:ext cx="9721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增加自增值并返回结果</a:t>
            </a:r>
            <a:endParaRPr lang="en-US" altLang="zh-CN" sz="2800" dirty="0"/>
          </a:p>
          <a:p>
            <a:r>
              <a:rPr lang="en-US" altLang="zh-CN" sz="2800" dirty="0"/>
              <a:t>update  </a:t>
            </a:r>
            <a:r>
              <a:rPr lang="en-US" altLang="zh-CN" sz="2800" dirty="0" err="1"/>
              <a:t>pub_no</a:t>
            </a:r>
            <a:r>
              <a:rPr lang="en-US" altLang="zh-CN" sz="2800" dirty="0"/>
              <a:t>     set  id=</a:t>
            </a:r>
            <a:r>
              <a:rPr lang="en-US" altLang="zh-CN" sz="2800" dirty="0" err="1"/>
              <a:t>id+in_num</a:t>
            </a:r>
            <a:r>
              <a:rPr lang="en-US" altLang="zh-CN" sz="2800" dirty="0"/>
              <a:t>  </a:t>
            </a:r>
          </a:p>
          <a:p>
            <a:r>
              <a:rPr lang="en-US" altLang="zh-CN" sz="2800" dirty="0"/>
              <a:t>where </a:t>
            </a:r>
            <a:r>
              <a:rPr lang="en-US" altLang="zh-CN" sz="2800" dirty="0" err="1"/>
              <a:t>field_name</a:t>
            </a:r>
            <a:r>
              <a:rPr lang="en-US" altLang="zh-CN" sz="2800" dirty="0"/>
              <a:t>=</a:t>
            </a:r>
            <a:r>
              <a:rPr lang="en-US" altLang="zh-CN" sz="2800" dirty="0" err="1"/>
              <a:t>in_field_name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returning id into </a:t>
            </a:r>
            <a:r>
              <a:rPr lang="en-US" altLang="zh-CN" sz="2800" dirty="0" err="1">
                <a:solidFill>
                  <a:srgbClr val="FF0000"/>
                </a:solidFill>
              </a:rPr>
              <a:t>v_next_no</a:t>
            </a:r>
            <a:r>
              <a:rPr lang="en-US" altLang="zh-CN" sz="2800" dirty="0"/>
              <a:t> ; 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271464" y="3573016"/>
            <a:ext cx="101106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字符串转数组 </a:t>
            </a:r>
            <a:r>
              <a:rPr lang="en-US" altLang="zh-CN" sz="2800" dirty="0"/>
              <a:t>(</a:t>
            </a:r>
            <a:r>
              <a:rPr lang="zh-CN" altLang="en-US" sz="2800" dirty="0"/>
              <a:t>例如</a:t>
            </a:r>
            <a:r>
              <a:rPr lang="en-US" altLang="zh-CN" sz="2800" dirty="0"/>
              <a:t>: </a:t>
            </a:r>
            <a:r>
              <a:rPr lang="en-US" altLang="zh-CN" sz="2800" dirty="0" err="1"/>
              <a:t>in_select_areaid</a:t>
            </a:r>
            <a:r>
              <a:rPr lang="en-US" altLang="zh-CN" sz="2800" dirty="0"/>
              <a:t>=1;3256;16)</a:t>
            </a:r>
            <a:endParaRPr lang="zh-CN" altLang="en-US" sz="2800" dirty="0"/>
          </a:p>
          <a:p>
            <a:r>
              <a:rPr lang="en-US" altLang="zh-CN" sz="2800" dirty="0"/>
              <a:t> select coalesce( case  </a:t>
            </a:r>
            <a:r>
              <a:rPr lang="en-US" altLang="zh-CN" sz="2800" dirty="0" err="1"/>
              <a:t>b.b</a:t>
            </a:r>
            <a:r>
              <a:rPr lang="en-US" altLang="zh-CN" sz="2800" dirty="0"/>
              <a:t> when '' then '0' else </a:t>
            </a:r>
            <a:r>
              <a:rPr lang="en-US" altLang="zh-CN" sz="2800" dirty="0" err="1"/>
              <a:t>b.b</a:t>
            </a:r>
            <a:r>
              <a:rPr lang="en-US" altLang="zh-CN" sz="2800" dirty="0"/>
              <a:t> end ,'0')::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from </a:t>
            </a:r>
            <a:r>
              <a:rPr lang="en-US" altLang="zh-CN" sz="2800" dirty="0" err="1"/>
              <a:t>unnest</a:t>
            </a:r>
            <a:r>
              <a:rPr lang="en-US" altLang="zh-CN" sz="2800" dirty="0"/>
              <a:t>(</a:t>
            </a:r>
            <a:r>
              <a:rPr lang="en-US" altLang="zh-CN" sz="2800" dirty="0" err="1">
                <a:solidFill>
                  <a:srgbClr val="FF0000"/>
                </a:solidFill>
              </a:rPr>
              <a:t>string_to_array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in_select_areaid</a:t>
            </a:r>
            <a:r>
              <a:rPr lang="en-US" altLang="zh-CN" sz="2800" dirty="0"/>
              <a:t> ,';')  )  b 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44" y="48198"/>
            <a:ext cx="10972800" cy="576064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/>
              <a:t>postgresql</a:t>
            </a:r>
            <a:r>
              <a:rPr lang="zh-CN" altLang="en-US" b="1" dirty="0"/>
              <a:t>正则表达使用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27448" y="687560"/>
            <a:ext cx="10297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查询是数学的数据：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 distinct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t.cid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table t where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t.cid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~ ‘^\d*$’ limit  210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9416" y="1030942"/>
            <a:ext cx="1108923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一、校验数字的表达式 </a:t>
            </a:r>
            <a:endParaRPr lang="en-US" altLang="zh-CN" dirty="0"/>
          </a:p>
          <a:p>
            <a:r>
              <a:rPr lang="zh-CN" altLang="en-US" dirty="0"/>
              <a:t>1 数字：^[0-9]*$ </a:t>
            </a:r>
            <a:endParaRPr lang="en-US" altLang="zh-CN" dirty="0"/>
          </a:p>
          <a:p>
            <a:r>
              <a:rPr lang="zh-CN" altLang="en-US" dirty="0"/>
              <a:t>2 n位的数字：^\d{n}</a:t>
            </a:r>
            <a:endParaRPr lang="en-US" altLang="zh-CN" dirty="0"/>
          </a:p>
          <a:p>
            <a:r>
              <a:rPr lang="zh-CN" altLang="en-US" dirty="0"/>
              <a:t>$ 3 至少n位的数字：^\d{n,}$ </a:t>
            </a:r>
            <a:endParaRPr lang="en-US" altLang="zh-CN" dirty="0"/>
          </a:p>
          <a:p>
            <a:r>
              <a:rPr lang="zh-CN" altLang="en-US" dirty="0"/>
              <a:t>4 m-n位的数字：^\d{m,n}$ </a:t>
            </a:r>
            <a:endParaRPr lang="en-US" altLang="zh-CN" dirty="0"/>
          </a:p>
          <a:p>
            <a:r>
              <a:rPr lang="zh-CN" altLang="en-US" dirty="0"/>
              <a:t>5 零和非零开头的数字：^(0|[1-9][0-9]*)$ </a:t>
            </a:r>
            <a:endParaRPr lang="en-US" altLang="zh-CN" dirty="0"/>
          </a:p>
          <a:p>
            <a:r>
              <a:rPr lang="zh-CN" altLang="en-US" dirty="0"/>
              <a:t>6 非零开头的最多带两位小数的数字：^([1-9][0-9]*)+(.[0-9]{1,2})?$ </a:t>
            </a:r>
            <a:endParaRPr lang="en-US" altLang="zh-CN" dirty="0"/>
          </a:p>
          <a:p>
            <a:r>
              <a:rPr lang="zh-CN" altLang="en-US" dirty="0"/>
              <a:t>7 带1-2位小数的正数或负数：^(\-)?\d+(\.\d{1,2})?$ </a:t>
            </a:r>
            <a:endParaRPr lang="en-US" altLang="zh-CN" dirty="0"/>
          </a:p>
          <a:p>
            <a:r>
              <a:rPr lang="zh-CN" altLang="en-US" dirty="0"/>
              <a:t>8 正数、负数、和小数：^(\-|\+)?\d+(\.\d+)?$ </a:t>
            </a:r>
            <a:endParaRPr lang="en-US" altLang="zh-CN" dirty="0"/>
          </a:p>
          <a:p>
            <a:r>
              <a:rPr lang="zh-CN" altLang="en-US" dirty="0"/>
              <a:t>9 有两位小数的正实数：^[0-9]+(.[0-9]{2})?$ </a:t>
            </a:r>
            <a:endParaRPr lang="en-US" altLang="zh-CN" dirty="0"/>
          </a:p>
          <a:p>
            <a:r>
              <a:rPr lang="zh-CN" altLang="en-US" dirty="0"/>
              <a:t>10 有1~3位小数的正实数：^[0-9]+(.[0-9]{1,3})?$ </a:t>
            </a:r>
            <a:endParaRPr lang="en-US" altLang="zh-CN" dirty="0"/>
          </a:p>
          <a:p>
            <a:r>
              <a:rPr lang="zh-CN" altLang="en-US" dirty="0"/>
              <a:t>11 非零的正整数：^[1-9]\d*$ 或 ^([1-9][0-9]*){1,3}$ 或 ^\+?[1-9][0-9]*$ </a:t>
            </a:r>
            <a:endParaRPr lang="en-US" altLang="zh-CN" dirty="0"/>
          </a:p>
          <a:p>
            <a:r>
              <a:rPr lang="zh-CN" altLang="en-US" dirty="0"/>
              <a:t>12 非零的负整数：^\-[1-9][]0-9“*$ 或 ^-[1-9]\d*$ 13 非负整数：^\d+$ 或 ^[1-9]\d*|0$ </a:t>
            </a:r>
            <a:endParaRPr lang="en-US" altLang="zh-CN" dirty="0"/>
          </a:p>
          <a:p>
            <a:r>
              <a:rPr lang="zh-CN" altLang="en-US" dirty="0"/>
              <a:t>14 非正整数：^-[1-9]\d*|0$ 或 ^((-\d+)|(0+))$ </a:t>
            </a:r>
            <a:endParaRPr lang="en-US" altLang="zh-CN" dirty="0"/>
          </a:p>
          <a:p>
            <a:r>
              <a:rPr lang="zh-CN" altLang="en-US" dirty="0"/>
              <a:t>15 非负浮点数：^\d+(\.\d+)?$ 或 ^[1-9]\d*\.\d*|0\.\d*[1-9]\d*|0?\.0+|0$ </a:t>
            </a:r>
            <a:endParaRPr lang="en-US" altLang="zh-CN" dirty="0"/>
          </a:p>
          <a:p>
            <a:r>
              <a:rPr lang="zh-CN" altLang="en-US" dirty="0"/>
              <a:t>16 非正浮点数：^((-\d+(\.\d+)?)|(0+(\.0+)?))$ 或 ^(-([1-9]\d*\.\d*|0\.\d*[1-9]\d*))|0?\.0+|0$ </a:t>
            </a:r>
            <a:endParaRPr lang="en-US" altLang="zh-CN" dirty="0"/>
          </a:p>
          <a:p>
            <a:r>
              <a:rPr lang="zh-CN" altLang="en-US" dirty="0"/>
              <a:t>17 正浮点数：^[1-9]\d*\.\d*|0\.\d*[1-9]\d*$ 或 ^(([0-9]+\.[0-9]*[1-9][0-9]*)|([0-9]*[1-9][0-9]*\.[0-9]+)|([0-9]*[1-9][0-9]*))$ </a:t>
            </a:r>
            <a:endParaRPr lang="en-US" altLang="zh-CN" dirty="0"/>
          </a:p>
          <a:p>
            <a:r>
              <a:rPr lang="zh-CN" altLang="en-US" dirty="0"/>
              <a:t>18 负浮点数：^-([1-9]\d*\.\d*|0\.\d*[1-9]\d*)$ 或 ^(-(([0-9]+\.[0-9]*[1-9][0-9]*)|([0-9]*[1-9][0-9]*\.[0-9]+)|([0-9]*[1-9][0-9]*)))$</a:t>
            </a:r>
            <a:endParaRPr lang="en-US" altLang="zh-CN" dirty="0"/>
          </a:p>
          <a:p>
            <a:r>
              <a:rPr lang="zh-CN" altLang="en-US" dirty="0"/>
              <a:t>19 浮点数：^(-?\d+)(\.\d+)?$ 或 ^-?([1-9]\d*\.\d*|0\.\d*[1-9]\d*|0?\.0+|0)$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9416" y="908720"/>
            <a:ext cx="1113689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二、校验字符的表达式 </a:t>
            </a:r>
            <a:endParaRPr lang="en-US" altLang="zh-CN" sz="2400" dirty="0"/>
          </a:p>
          <a:p>
            <a:r>
              <a:rPr lang="zh-CN" altLang="en-US" sz="2400" dirty="0"/>
              <a:t>1 汉字：^[\u4e00-\u9fa5]{0,}$</a:t>
            </a:r>
            <a:endParaRPr lang="en-US" altLang="zh-CN" sz="2400" dirty="0"/>
          </a:p>
          <a:p>
            <a:r>
              <a:rPr lang="zh-CN" altLang="en-US" sz="2400" dirty="0"/>
              <a:t>2 英文和数字：^[A-Za-z0-9]+$ 或 ^[A-Za-z0-9]{4,40}$ </a:t>
            </a:r>
            <a:endParaRPr lang="en-US" altLang="zh-CN" sz="2400" dirty="0"/>
          </a:p>
          <a:p>
            <a:r>
              <a:rPr lang="zh-CN" altLang="en-US" sz="2400" dirty="0"/>
              <a:t>3 长度为3-20的所有字符：^.{3,20}$ 4 由26个英文字母组成的字符串：^[A-Za-z]+$ </a:t>
            </a:r>
            <a:endParaRPr lang="en-US" altLang="zh-CN" sz="2400" dirty="0"/>
          </a:p>
          <a:p>
            <a:r>
              <a:rPr lang="zh-CN" altLang="en-US" sz="2400" dirty="0"/>
              <a:t>5 由26个大写英文字母组成的字符串：^[A-Z]+$ </a:t>
            </a:r>
            <a:endParaRPr lang="en-US" altLang="zh-CN" sz="2400" dirty="0"/>
          </a:p>
          <a:p>
            <a:r>
              <a:rPr lang="zh-CN" altLang="en-US" sz="2400" dirty="0"/>
              <a:t>6 由26个小写英文字母组成的字符串：^[a-z]+$ </a:t>
            </a:r>
            <a:endParaRPr lang="en-US" altLang="zh-CN" sz="2400" dirty="0"/>
          </a:p>
          <a:p>
            <a:r>
              <a:rPr lang="zh-CN" altLang="en-US" sz="2400" dirty="0"/>
              <a:t>7 由数字和26个英文字母组成的字符串：^[A-Za-z0-9]+$ </a:t>
            </a:r>
            <a:endParaRPr lang="en-US" altLang="zh-CN" sz="2400" dirty="0"/>
          </a:p>
          <a:p>
            <a:r>
              <a:rPr lang="zh-CN" altLang="en-US" sz="2400" dirty="0"/>
              <a:t>8 由数字、26个英文字母或者下划线组成的字符串：^\w+$ 或 ^\w{3,20}$ </a:t>
            </a:r>
            <a:endParaRPr lang="en-US" altLang="zh-CN" sz="2400" dirty="0"/>
          </a:p>
          <a:p>
            <a:r>
              <a:rPr lang="zh-CN" altLang="en-US" sz="2400" dirty="0"/>
              <a:t>9 中文、英文、数字包括下划线：^[\u4E00-\u9FA5A-Za-z0-9_]+$ </a:t>
            </a:r>
            <a:endParaRPr lang="en-US" altLang="zh-CN" sz="2400" dirty="0"/>
          </a:p>
          <a:p>
            <a:r>
              <a:rPr lang="zh-CN" altLang="en-US" sz="2400" dirty="0"/>
              <a:t>10 中文、英文、数字但不包括下划线等符号：^[\u4E00-\u9FA5A-Za-z0-9]+$ 或 ^[\u4E00-\u9FA5A-Za-z0-9]{2,20}$ </a:t>
            </a:r>
            <a:endParaRPr lang="en-US" altLang="zh-CN" sz="2400" dirty="0"/>
          </a:p>
          <a:p>
            <a:r>
              <a:rPr lang="zh-CN" altLang="en-US" sz="2400" dirty="0"/>
              <a:t>11 可以输入含有^%&amp;’,;=?$\”等字符：[^%&amp;‘,;=?$\x22]+ </a:t>
            </a:r>
            <a:endParaRPr lang="en-US" altLang="zh-CN" sz="2400" dirty="0"/>
          </a:p>
          <a:p>
            <a:r>
              <a:rPr lang="zh-CN" altLang="en-US" sz="2400" dirty="0"/>
              <a:t>12 禁止输入含有~的字符：[^~\x22]+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3472" y="404664"/>
            <a:ext cx="10972800" cy="6336704"/>
          </a:xfrm>
        </p:spPr>
        <p:txBody>
          <a:bodyPr>
            <a:noAutofit/>
          </a:bodyPr>
          <a:lstStyle/>
          <a:p>
            <a:pPr algn="l"/>
            <a:r>
              <a:rPr lang="zh-CN" altLang="en-US" sz="2000" dirty="0"/>
              <a:t>三、特殊需求表达式 </a:t>
            </a:r>
            <a:br>
              <a:rPr lang="en-US" altLang="zh-CN" sz="2000" dirty="0"/>
            </a:br>
            <a:r>
              <a:rPr lang="zh-CN" altLang="en-US" sz="2000" dirty="0"/>
              <a:t>1 Email地址：^\w+([-+.]\w+)*@\w+([-.]\w+)*\.\w+([-.]\w+)*$ </a:t>
            </a:r>
            <a:br>
              <a:rPr lang="en-US" altLang="zh-CN" sz="2000" dirty="0"/>
            </a:br>
            <a:r>
              <a:rPr lang="zh-CN" altLang="en-US" sz="2000" dirty="0"/>
              <a:t>2 域名：[a-zA-Z0-9][-a-zA-Z0-9]{0,62}(/.[a-zA-Z0-9][-a-zA-Z0-9]{0,62})+/.? 3 InternetURL：[a-zA-z]+://[^\s]* 或 ^http://([\w-]+\.)+[\w-]+(/[\w-./?%&amp;=]*)?$ </a:t>
            </a:r>
            <a:br>
              <a:rPr lang="en-US" altLang="zh-CN" sz="2000" dirty="0"/>
            </a:br>
            <a:r>
              <a:rPr lang="zh-CN" altLang="en-US" sz="2000" dirty="0"/>
              <a:t>4 手机号码：^(13[0-9]|14[0-9]|15[0-9]|166|17[0-9]|18[0-9]|19[8|9])\d{8}$ </a:t>
            </a:r>
            <a:br>
              <a:rPr lang="en-US" altLang="zh-CN" sz="2000" dirty="0"/>
            </a:br>
            <a:r>
              <a:rPr lang="zh-CN" altLang="en-US" sz="2000" dirty="0"/>
              <a:t>5 电话号码(“XXX-XXXXXXX”、”XXXX-XXXXXXXX”、”XXX-XXXXXXX”、”XXX-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zh-CN" altLang="en-US" sz="2000" dirty="0"/>
              <a:t>XXXXXXXX”、”XXXXXXX”和”XXXXXXXX)：^(\(\d{3,4}-)|\d{3.4}-)?\d{7,8}$ </a:t>
            </a:r>
            <a:br>
              <a:rPr lang="en-US" altLang="zh-CN" sz="2000" dirty="0"/>
            </a:br>
            <a:r>
              <a:rPr lang="zh-CN" altLang="en-US" sz="2000" dirty="0"/>
              <a:t>6 国内电话号码(0511-4405222、021-87888822)：\d{3}-\d{8}|\d{4}-\d{7} </a:t>
            </a:r>
            <a:br>
              <a:rPr lang="en-US" altLang="zh-CN" sz="2000" dirty="0"/>
            </a:br>
            <a:r>
              <a:rPr lang="zh-CN" altLang="en-US" sz="2000" dirty="0"/>
              <a:t>7 18位身份证号码(数字、字母x结尾)：^((\d{18})|([0-9x]{18})|([0-9X]{18}))$ </a:t>
            </a:r>
            <a:br>
              <a:rPr lang="en-US" altLang="zh-CN" sz="2000" dirty="0"/>
            </a:br>
            <a:r>
              <a:rPr lang="zh-CN" altLang="en-US" sz="2000" dirty="0"/>
              <a:t>8 帐号是否合法(字母开头，允许5-16字节，允许字母数字下划线)：^[a-zA-Z][a-zA-Z0-9_]{4,15}$ </a:t>
            </a:r>
            <a:br>
              <a:rPr lang="en-US" altLang="zh-CN" sz="2000" dirty="0"/>
            </a:br>
            <a:r>
              <a:rPr lang="zh-CN" altLang="en-US" sz="2000" dirty="0"/>
              <a:t>9 密码(以字母开头，长度在6~18之间，只能包含字母、数字和下划线)：^[a-zA-Z]\w{5,17}$ </a:t>
            </a:r>
            <a:br>
              <a:rPr lang="en-US" altLang="zh-CN" sz="2000" dirty="0"/>
            </a:br>
            <a:r>
              <a:rPr lang="zh-CN" altLang="en-US" sz="2000" dirty="0"/>
              <a:t>10 强密码(必须包含大小写字母和数字的组合，不能使用特殊字符，长度在8-10之间)：</a:t>
            </a:r>
            <a:br>
              <a:rPr lang="en-US" altLang="zh-CN" sz="2000" dirty="0"/>
            </a:br>
            <a:r>
              <a:rPr lang="en-US" altLang="zh-CN" sz="2000" dirty="0"/>
              <a:t>      </a:t>
            </a:r>
            <a:r>
              <a:rPr lang="zh-CN" altLang="en-US" sz="2000" dirty="0"/>
              <a:t>^(?=.*\d)(?=.*[a-z])(?=.*[A-Z]).{8,10}$ </a:t>
            </a:r>
            <a:br>
              <a:rPr lang="en-US" altLang="zh-CN" sz="2000" dirty="0"/>
            </a:br>
            <a:r>
              <a:rPr lang="zh-CN" altLang="en-US" sz="2000" dirty="0"/>
              <a:t>11 日期格式：^\d{4}-\d{1,2}-\d{1,2}</a:t>
            </a:r>
            <a:br>
              <a:rPr lang="en-US" altLang="zh-CN" sz="2000" dirty="0"/>
            </a:br>
            <a:r>
              <a:rPr lang="zh-CN" altLang="en-US" sz="2000" dirty="0"/>
              <a:t>12 一年的12个月(01～09和1～12)：^(0?[1-9]|1[0-2])$</a:t>
            </a:r>
            <a:br>
              <a:rPr lang="en-US" altLang="zh-CN" sz="2000" dirty="0"/>
            </a:br>
            <a:r>
              <a:rPr lang="zh-CN" altLang="en-US" sz="2000" dirty="0"/>
              <a:t>13 一个月的31天(01～09和1～31)：^((0?[1-9])|((1|2)[0-9])|30|31)$ </a:t>
            </a:r>
            <a:br>
              <a:rPr lang="en-US" altLang="zh-CN" sz="2000" dirty="0"/>
            </a:br>
            <a:r>
              <a:rPr lang="zh-CN" altLang="en-US" sz="2000" dirty="0"/>
              <a:t>14 钱的输入格式：</a:t>
            </a:r>
            <a:br>
              <a:rPr lang="en-US" altLang="zh-CN" sz="2000" dirty="0"/>
            </a:br>
            <a:r>
              <a:rPr lang="zh-CN" altLang="en-US" sz="2000" dirty="0"/>
              <a:t>    有四种钱的表示形式我们可以接受:”10000.00” 和 “10,000.00”, 和没有 “分” 的 “10000” </a:t>
            </a:r>
            <a:br>
              <a:rPr lang="en-US" altLang="zh-CN" sz="2000" dirty="0"/>
            </a:br>
            <a:r>
              <a:rPr lang="en-US" altLang="zh-CN" sz="2000" dirty="0"/>
              <a:t>         </a:t>
            </a:r>
            <a:r>
              <a:rPr lang="zh-CN" altLang="en-US" sz="2000" dirty="0"/>
              <a:t>和 “10,000”：^[1-9][0-9]*$</a:t>
            </a:r>
            <a:br>
              <a:rPr lang="en-US" altLang="zh-CN" sz="2000" dirty="0"/>
            </a:br>
            <a:r>
              <a:rPr lang="en-US" altLang="zh-CN" sz="2000" dirty="0"/>
              <a:t>15 </a:t>
            </a:r>
            <a:r>
              <a:rPr lang="zh-CN" altLang="en-US" sz="2000" dirty="0"/>
              <a:t>空白行的正则表达式：</a:t>
            </a:r>
            <a:r>
              <a:rPr lang="en-US" altLang="zh-CN" sz="2000" dirty="0"/>
              <a:t>\n\s*\r (</a:t>
            </a:r>
            <a:r>
              <a:rPr lang="zh-CN" altLang="en-US" sz="2000" dirty="0"/>
              <a:t>可以用来删除空白行</a:t>
            </a:r>
            <a:r>
              <a:rPr lang="en-US" altLang="zh-CN" sz="2000" dirty="0"/>
              <a:t>) 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0"/>
            <a:ext cx="10972800" cy="764704"/>
          </a:xfrm>
        </p:spPr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SQL</a:t>
            </a:r>
            <a:r>
              <a:rPr lang="zh-CN" altLang="en-US" dirty="0"/>
              <a:t>语句加速建议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49252" y="675129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、过滤条件使用有索引的字段；</a:t>
            </a:r>
            <a:endParaRPr lang="en-US" altLang="zh-CN" dirty="0"/>
          </a:p>
          <a:p>
            <a:r>
              <a:rPr lang="en-US" altLang="zh-CN" dirty="0"/>
              <a:t>      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27448" y="1080501"/>
          <a:ext cx="10153128" cy="532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6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避免使用下列语名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替代方案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unit_name</a:t>
                      </a:r>
                      <a:r>
                        <a:rPr lang="en-US" altLang="zh-CN" dirty="0"/>
                        <a:t> like ‘%</a:t>
                      </a:r>
                      <a:r>
                        <a:rPr lang="zh-CN" altLang="en-US" dirty="0"/>
                        <a:t>国安</a:t>
                      </a:r>
                      <a:r>
                        <a:rPr lang="en-US" altLang="zh-CN" dirty="0"/>
                        <a:t>%’ and </a:t>
                      </a:r>
                      <a:r>
                        <a:rPr lang="en-US" altLang="zh-CN" dirty="0" err="1"/>
                        <a:t>unit_name</a:t>
                      </a:r>
                      <a:r>
                        <a:rPr lang="en-US" altLang="zh-CN" dirty="0"/>
                        <a:t> like ‘%</a:t>
                      </a:r>
                      <a:r>
                        <a:rPr lang="zh-CN" altLang="en-US" dirty="0"/>
                        <a:t>建邺</a:t>
                      </a:r>
                      <a:r>
                        <a:rPr lang="en-US" altLang="zh-CN" dirty="0"/>
                        <a:t>%’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to_tsvector</a:t>
                      </a:r>
                      <a:r>
                        <a:rPr lang="en-US" altLang="zh-CN" dirty="0"/>
                        <a:t>('</a:t>
                      </a:r>
                      <a:r>
                        <a:rPr lang="en-US" altLang="zh-CN" dirty="0" err="1"/>
                        <a:t>cstccscfg</a:t>
                      </a:r>
                      <a:r>
                        <a:rPr lang="en-US" altLang="zh-CN" dirty="0"/>
                        <a:t>',</a:t>
                      </a:r>
                      <a:r>
                        <a:rPr lang="en-US" altLang="zh-CN" dirty="0" err="1"/>
                        <a:t>unit_name</a:t>
                      </a:r>
                      <a:r>
                        <a:rPr lang="en-US" altLang="zh-CN" dirty="0"/>
                        <a:t>)  @@ </a:t>
                      </a:r>
                      <a:r>
                        <a:rPr lang="en-US" altLang="zh-CN" dirty="0" err="1"/>
                        <a:t>to_tsquery</a:t>
                      </a:r>
                      <a:r>
                        <a:rPr lang="en-US" altLang="zh-CN" dirty="0"/>
                        <a:t>('</a:t>
                      </a:r>
                      <a:r>
                        <a:rPr lang="en-US" altLang="zh-CN" dirty="0" err="1"/>
                        <a:t>cstccscfg</a:t>
                      </a:r>
                      <a:r>
                        <a:rPr lang="en-US" altLang="zh-CN" dirty="0"/>
                        <a:t>', '</a:t>
                      </a:r>
                      <a:r>
                        <a:rPr lang="zh-CN" altLang="en-US" dirty="0"/>
                        <a:t>国安 </a:t>
                      </a:r>
                      <a:r>
                        <a:rPr lang="en-US" altLang="zh-CN" dirty="0"/>
                        <a:t>&amp; </a:t>
                      </a:r>
                      <a:r>
                        <a:rPr lang="zh-CN" altLang="en-US" dirty="0"/>
                        <a:t>建邺</a:t>
                      </a:r>
                      <a:r>
                        <a:rPr lang="en-US" altLang="zh-CN" dirty="0"/>
                        <a:t>');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&gt;        &lt;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&gt;=    &lt;=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union 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zh-CN" altLang="en-US" baseline="0" dirty="0"/>
                        <a:t>多个查询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 err="1"/>
                        <a:t>c.Id</a:t>
                      </a:r>
                      <a:r>
                        <a:rPr lang="en-US" altLang="zh-CN" baseline="0" dirty="0"/>
                        <a:t>  in  (…..)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exists (select * from a where a.bb=c.id)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A+1=5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A=4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select count(distinct  a1)  from table1 where date1 between '20160913' and '20170909';                                                                  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select count(*)</a:t>
                      </a:r>
                      <a:r>
                        <a:rPr lang="en-US" altLang="zh-CN" baseline="0" dirty="0"/>
                        <a:t> from ( select </a:t>
                      </a:r>
                      <a:r>
                        <a:rPr lang="en-US" altLang="zh-CN" dirty="0"/>
                        <a:t>distinct  a1  from table1 where date1 between '20160913' and '20170909‘);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巧用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With</a:t>
                      </a:r>
                      <a:r>
                        <a:rPr lang="zh-CN" altLang="en-US"/>
                        <a:t>语名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t1</a:t>
                      </a:r>
                      <a:r>
                        <a:rPr lang="en-US" altLang="zh-C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set a=b where x&gt;=y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Update a1 set a=b where </a:t>
                      </a:r>
                      <a:r>
                        <a:rPr lang="en-US" altLang="zh-C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x&gt;=y and  </a:t>
                      </a:r>
                      <a:r>
                        <a:rPr lang="en-US" altLang="zh-CN" dirty="0"/>
                        <a:t>a&lt;&gt;b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zh-CN" altLang="en-US" dirty="0"/>
                        <a:t>耗时大的查询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学会使用</a:t>
                      </a:r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分析，根据提示优化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语句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altLang="zh-CN" dirty="0"/>
                        <a:t>where fun1(a)&gt;=1</a:t>
                      </a:r>
                      <a:r>
                        <a:rPr lang="en-US" altLang="zh-CN" baseline="0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创建函数索引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多次重新提交的命令（如批量提交</a:t>
                      </a:r>
                      <a:r>
                        <a:rPr lang="zh-CN" altLang="en-US" baseline="0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一次性提交（</a:t>
                      </a:r>
                      <a:r>
                        <a:rPr lang="en-US" altLang="zh-CN" dirty="0"/>
                        <a:t>SQL</a:t>
                      </a:r>
                      <a:r>
                        <a:rPr lang="zh-CN" altLang="en-US" dirty="0"/>
                        <a:t>参数调整）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7985"/>
            <a:ext cx="10972800" cy="54722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巧用批量校对终端别名核对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5141" y="764704"/>
            <a:ext cx="1180868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CREATE OR REPLACE FUNCTION public.getunitinfobybatchname1(</a:t>
            </a:r>
          </a:p>
          <a:p>
            <a:r>
              <a:rPr lang="en-US" altLang="zh-CN" sz="2000" b="1" dirty="0"/>
              <a:t>	</a:t>
            </a:r>
            <a:r>
              <a:rPr lang="en-US" altLang="zh-CN" sz="2000" b="1" dirty="0" err="1"/>
              <a:t>in_name</a:t>
            </a:r>
            <a:r>
              <a:rPr lang="en-US" altLang="zh-CN" sz="2000" b="1" dirty="0"/>
              <a:t> text, </a:t>
            </a:r>
            <a:r>
              <a:rPr lang="en-US" altLang="zh-CN" sz="2000" b="1" dirty="0" err="1"/>
              <a:t>in_spe_id</a:t>
            </a:r>
            <a:r>
              <a:rPr lang="en-US" altLang="zh-CN" sz="2000" b="1" dirty="0"/>
              <a:t> integer, </a:t>
            </a:r>
            <a:r>
              <a:rPr lang="en-US" altLang="zh-CN" sz="2000" b="1" dirty="0" err="1"/>
              <a:t>in_effuse_id</a:t>
            </a:r>
            <a:r>
              <a:rPr lang="en-US" altLang="zh-CN" sz="2000" b="1" dirty="0"/>
              <a:t> integer)</a:t>
            </a:r>
          </a:p>
          <a:p>
            <a:r>
              <a:rPr lang="en-US" altLang="zh-CN" sz="2000" b="1" dirty="0"/>
              <a:t>    RETURNS SETOF type_getunitinfobybatchname1 </a:t>
            </a:r>
          </a:p>
          <a:p>
            <a:r>
              <a:rPr lang="en-US" altLang="zh-CN" sz="2000" b="1" dirty="0"/>
              <a:t>    LANGUAGE '</a:t>
            </a:r>
            <a:r>
              <a:rPr lang="en-US" altLang="zh-CN" sz="2000" b="1" dirty="0" err="1"/>
              <a:t>plpgsql</a:t>
            </a:r>
            <a:r>
              <a:rPr lang="en-US" altLang="zh-CN" sz="2000" b="1" dirty="0"/>
              <a:t>'</a:t>
            </a:r>
          </a:p>
          <a:p>
            <a:r>
              <a:rPr lang="en-US" altLang="zh-CN" sz="2000" b="1" dirty="0"/>
              <a:t>AS $BODY$  </a:t>
            </a:r>
          </a:p>
          <a:p>
            <a:r>
              <a:rPr lang="en-US" altLang="zh-CN" sz="2000" b="1" dirty="0"/>
              <a:t>begin</a:t>
            </a:r>
          </a:p>
          <a:p>
            <a:r>
              <a:rPr lang="en-US" altLang="zh-CN" sz="2000" b="1" dirty="0"/>
              <a:t>                 ……</a:t>
            </a:r>
          </a:p>
          <a:p>
            <a:r>
              <a:rPr lang="en-US" altLang="zh-CN" sz="2000" b="1" dirty="0"/>
              <a:t>     return query</a:t>
            </a:r>
          </a:p>
          <a:p>
            <a:r>
              <a:rPr lang="en-US" altLang="zh-CN" sz="2000" b="1" dirty="0"/>
              <a:t>     with </a:t>
            </a:r>
            <a:r>
              <a:rPr lang="en-US" altLang="zh-CN" sz="2000" b="1" dirty="0" err="1"/>
              <a:t>aa</a:t>
            </a:r>
            <a:r>
              <a:rPr lang="en-US" altLang="zh-CN" sz="2000" b="1" dirty="0"/>
              <a:t> as ( select * from  </a:t>
            </a:r>
            <a:r>
              <a:rPr lang="en-US" altLang="zh-CN" sz="2000" b="1" dirty="0" err="1">
                <a:solidFill>
                  <a:srgbClr val="FF0000"/>
                </a:solidFill>
              </a:rPr>
              <a:t>json_populate_recordset</a:t>
            </a:r>
            <a:r>
              <a:rPr lang="en-US" altLang="zh-CN" sz="2000" b="1" dirty="0"/>
              <a:t>( null::temp_batch_unitname_check1,in_name::</a:t>
            </a:r>
            <a:r>
              <a:rPr lang="en-US" altLang="zh-CN" sz="2000" b="1" dirty="0" err="1"/>
              <a:t>json</a:t>
            </a:r>
            <a:r>
              <a:rPr lang="en-US" altLang="zh-CN" sz="2000" b="1" dirty="0"/>
              <a:t> ) ),</a:t>
            </a:r>
          </a:p>
          <a:p>
            <a:r>
              <a:rPr lang="en-US" altLang="zh-CN" sz="2000" b="1" dirty="0"/>
              <a:t>              bb as (   select </a:t>
            </a:r>
            <a:r>
              <a:rPr lang="en-US" altLang="zh-CN" sz="2000" b="1" dirty="0" err="1"/>
              <a:t>u.unit_id,u.unit_name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aa.rowindex</a:t>
            </a:r>
            <a:r>
              <a:rPr lang="en-US" altLang="zh-CN" sz="2000" b="1" dirty="0"/>
              <a:t> ,  ….</a:t>
            </a:r>
          </a:p>
          <a:p>
            <a:r>
              <a:rPr lang="en-US" altLang="zh-CN" sz="2000" b="1" dirty="0"/>
              <a:t>	 from   </a:t>
            </a:r>
            <a:r>
              <a:rPr lang="en-US" altLang="zh-CN" sz="2000" b="1" dirty="0" err="1"/>
              <a:t>dict_unit_spe_bm</a:t>
            </a:r>
            <a:r>
              <a:rPr lang="en-US" altLang="zh-CN" sz="2000" b="1" dirty="0"/>
              <a:t> ,…,</a:t>
            </a:r>
            <a:r>
              <a:rPr lang="en-US" altLang="zh-CN" sz="2000" b="1" dirty="0" err="1"/>
              <a:t>dict_salesman_medicine</a:t>
            </a:r>
            <a:r>
              <a:rPr lang="en-US" altLang="zh-CN" sz="2000" b="1" dirty="0"/>
              <a:t> m,  </a:t>
            </a:r>
            <a:r>
              <a:rPr lang="en-US" altLang="zh-CN" sz="2000" b="1" dirty="0" err="1"/>
              <a:t>aa</a:t>
            </a:r>
            <a:r>
              <a:rPr lang="en-US" altLang="zh-CN" sz="2000" b="1" dirty="0"/>
              <a:t> </a:t>
            </a:r>
          </a:p>
          <a:p>
            <a:r>
              <a:rPr lang="en-US" altLang="zh-CN" sz="2000" b="1" dirty="0"/>
              <a:t>	where  </a:t>
            </a:r>
            <a:r>
              <a:rPr lang="en-US" altLang="zh-CN" sz="2000" b="1" dirty="0" err="1"/>
              <a:t>dict_unit_spe_bm.</a:t>
            </a:r>
            <a:r>
              <a:rPr lang="en-US" altLang="zh-CN" sz="2000" b="1" dirty="0" err="1">
                <a:solidFill>
                  <a:srgbClr val="FF0000"/>
                </a:solidFill>
              </a:rPr>
              <a:t>unit_name</a:t>
            </a:r>
            <a:r>
              <a:rPr lang="en-US" altLang="zh-CN" sz="2000" b="1" dirty="0">
                <a:solidFill>
                  <a:srgbClr val="FF0000"/>
                </a:solidFill>
              </a:rPr>
              <a:t>=trim(</a:t>
            </a:r>
            <a:r>
              <a:rPr lang="en-US" altLang="zh-CN" sz="2000" b="1" dirty="0" err="1">
                <a:solidFill>
                  <a:srgbClr val="FF0000"/>
                </a:solidFill>
              </a:rPr>
              <a:t>aa.unit_name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en-US" altLang="zh-CN" sz="2000" b="1" dirty="0"/>
              <a:t>  </a:t>
            </a:r>
          </a:p>
          <a:p>
            <a:r>
              <a:rPr lang="en-US" altLang="zh-CN" sz="2000" b="1" dirty="0"/>
              <a:t>	        and …..  ),</a:t>
            </a:r>
          </a:p>
          <a:p>
            <a:r>
              <a:rPr lang="en-US" altLang="zh-CN" sz="2000" b="1" dirty="0"/>
              <a:t>            cc as (select </a:t>
            </a:r>
            <a:r>
              <a:rPr lang="en-US" altLang="zh-CN" sz="2000" b="1" dirty="0" err="1"/>
              <a:t>unit_id</a:t>
            </a:r>
            <a:r>
              <a:rPr lang="en-US" altLang="zh-CN" sz="2000" b="1" dirty="0"/>
              <a:t>,  …, </a:t>
            </a:r>
            <a:r>
              <a:rPr lang="en-US" altLang="zh-CN" sz="2000" b="1" dirty="0" err="1"/>
              <a:t>rowindex</a:t>
            </a:r>
            <a:r>
              <a:rPr lang="en-US" altLang="zh-CN" sz="2000" b="1" dirty="0"/>
              <a:t> , again_num1 from bb  )</a:t>
            </a:r>
          </a:p>
          <a:p>
            <a:r>
              <a:rPr lang="en-US" altLang="zh-CN" sz="2000" b="1" dirty="0"/>
              <a:t>    select </a:t>
            </a:r>
            <a:r>
              <a:rPr lang="en-US" altLang="zh-CN" sz="2000" b="1" dirty="0" err="1"/>
              <a:t>unit_id</a:t>
            </a:r>
            <a:r>
              <a:rPr lang="en-US" altLang="zh-CN" sz="2000" b="1" dirty="0"/>
              <a:t>, ……  from    cc </a:t>
            </a:r>
          </a:p>
          <a:p>
            <a:r>
              <a:rPr lang="en-US" altLang="zh-CN" sz="2000" b="1" dirty="0"/>
              <a:t>    order by </a:t>
            </a:r>
            <a:r>
              <a:rPr lang="en-US" altLang="zh-CN" sz="2000" b="1" dirty="0" err="1"/>
              <a:t>unit_name</a:t>
            </a:r>
            <a:r>
              <a:rPr lang="en-US" altLang="zh-CN" sz="2000" b="1" dirty="0"/>
              <a:t>       ;</a:t>
            </a:r>
          </a:p>
          <a:p>
            <a:r>
              <a:rPr lang="en-US" altLang="zh-CN" sz="2000" b="1" dirty="0"/>
              <a:t>end;</a:t>
            </a:r>
          </a:p>
          <a:p>
            <a:r>
              <a:rPr lang="en-US" altLang="zh-CN" sz="2000" b="1" dirty="0"/>
              <a:t>$BODY$;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376" y="332656"/>
            <a:ext cx="10972800" cy="67939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五、医药企业信息系统特点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21684" y="1124744"/>
            <a:ext cx="10780515" cy="5196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、业务复杂多变及需求生命周期短。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</a:t>
            </a:r>
            <a:r>
              <a:rPr lang="zh-CN" altLang="en-US" sz="2800" dirty="0"/>
              <a:t>、部门结构架构多变，经常多部门合并拆分。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3</a:t>
            </a:r>
            <a:r>
              <a:rPr lang="zh-CN" altLang="en-US" sz="2800" dirty="0"/>
              <a:t>、业务员离职快。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4</a:t>
            </a:r>
            <a:r>
              <a:rPr lang="zh-CN" altLang="en-US" sz="2800" dirty="0"/>
              <a:t>、信息人员少，并要求全面（下至装机布线、上到系统架构设计）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</a:t>
            </a:r>
            <a:r>
              <a:rPr lang="zh-CN" altLang="en-US" sz="2800" dirty="0"/>
              <a:t>全能的平庸者。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5</a:t>
            </a:r>
            <a:r>
              <a:rPr lang="zh-CN" altLang="en-US" sz="2800" dirty="0"/>
              <a:t>、医药行业有特殊法则要求。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6</a:t>
            </a:r>
            <a:r>
              <a:rPr lang="zh-CN" altLang="en-US" sz="2800" dirty="0"/>
              <a:t>、用户分散全国各地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……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376" y="116632"/>
            <a:ext cx="10972800" cy="1143000"/>
          </a:xfrm>
        </p:spPr>
        <p:txBody>
          <a:bodyPr/>
          <a:lstStyle/>
          <a:p>
            <a:r>
              <a:rPr lang="en-US" altLang="zh-CN" dirty="0" err="1"/>
              <a:t>GreenERP</a:t>
            </a:r>
            <a:r>
              <a:rPr lang="zh-CN" altLang="en-US" dirty="0"/>
              <a:t>设计思路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1424" y="1443060"/>
            <a:ext cx="10081120" cy="5232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自定义表单：功能整合，可复用以表单功能代替业务编码。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1424" y="2570464"/>
            <a:ext cx="3888432" cy="5232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流程设计器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11424" y="3560606"/>
            <a:ext cx="9217024" cy="5232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表单设计更新无需更新程序（底层功能除外）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1424" y="4695012"/>
            <a:ext cx="9865096" cy="5232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web services  </a:t>
            </a:r>
            <a:r>
              <a:rPr lang="zh-CN" altLang="en-US" sz="2800" dirty="0"/>
              <a:t>及 </a:t>
            </a:r>
            <a:r>
              <a:rPr lang="en-US" altLang="zh-CN" sz="2800" dirty="0"/>
              <a:t>restful API </a:t>
            </a:r>
            <a:r>
              <a:rPr lang="zh-CN" altLang="en-US" sz="2800" dirty="0"/>
              <a:t>、</a:t>
            </a:r>
            <a:r>
              <a:rPr lang="en-US" altLang="zh-CN" sz="2800" dirty="0"/>
              <a:t>web socket</a:t>
            </a:r>
            <a:r>
              <a:rPr lang="zh-CN" altLang="en-US" sz="2800" dirty="0"/>
              <a:t>服务通信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9416" y="1944096"/>
            <a:ext cx="707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一、公司系统架构简介及痛点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9418" y="2679451"/>
            <a:ext cx="979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二、选型</a:t>
            </a:r>
            <a:r>
              <a:rPr lang="en-US" altLang="zh-CN" sz="2400" dirty="0" err="1"/>
              <a:t>PostgreSQL</a:t>
            </a:r>
            <a:r>
              <a:rPr lang="zh-CN" altLang="en-US" sz="2400" dirty="0"/>
              <a:t>作为公司未来主数据库平台。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9417" y="3543399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三、销量系统读写分离方案及</a:t>
            </a:r>
            <a:r>
              <a:rPr lang="en-US" altLang="zh-CN" sz="2400" dirty="0"/>
              <a:t>SQL</a:t>
            </a:r>
            <a:r>
              <a:rPr lang="zh-CN" altLang="en-US" sz="2400" dirty="0"/>
              <a:t>语句注意事项。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28800" y="4350780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四、</a:t>
            </a:r>
            <a:r>
              <a:rPr lang="en-US" altLang="zh-CN" sz="2400" dirty="0"/>
              <a:t>SQL</a:t>
            </a:r>
            <a:r>
              <a:rPr lang="zh-CN" altLang="en-US" sz="2400" dirty="0"/>
              <a:t>语句性能优化。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9417" y="5218285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五、</a:t>
            </a:r>
            <a:r>
              <a:rPr lang="en-US" altLang="zh-CN" sz="2400" dirty="0" err="1"/>
              <a:t>GreenERP</a:t>
            </a:r>
            <a:r>
              <a:rPr lang="zh-CN" altLang="en-US" sz="2400" dirty="0"/>
              <a:t>系统设计思路分享。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376" y="1412776"/>
            <a:ext cx="11494286" cy="5229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11824" y="150889"/>
            <a:ext cx="3888432" cy="5232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自定义表单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9376" y="766445"/>
            <a:ext cx="11505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、表格设计    </a:t>
            </a:r>
            <a:r>
              <a:rPr lang="en-US" altLang="zh-CN" dirty="0"/>
              <a:t>2</a:t>
            </a:r>
            <a:r>
              <a:rPr lang="zh-CN" altLang="en-US" dirty="0"/>
              <a:t>、行集命令     </a:t>
            </a:r>
            <a:r>
              <a:rPr lang="en-US" altLang="zh-CN" dirty="0"/>
              <a:t>3</a:t>
            </a:r>
            <a:r>
              <a:rPr lang="zh-CN" altLang="en-US" dirty="0"/>
              <a:t>、自定义选择框    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EXCEL</a:t>
            </a:r>
            <a:r>
              <a:rPr lang="zh-CN" altLang="en-US" dirty="0"/>
              <a:t>导入导出  </a:t>
            </a:r>
            <a:r>
              <a:rPr lang="en-US" altLang="zh-CN" dirty="0"/>
              <a:t> 5</a:t>
            </a:r>
            <a:r>
              <a:rPr lang="zh-CN" altLang="en-US" dirty="0"/>
              <a:t>、整合</a:t>
            </a:r>
            <a:r>
              <a:rPr lang="en-US" altLang="zh-CN" dirty="0" err="1"/>
              <a:t>FastRepot</a:t>
            </a:r>
            <a:r>
              <a:rPr lang="zh-CN" altLang="en-US" dirty="0"/>
              <a:t>打印</a:t>
            </a:r>
            <a:r>
              <a:rPr lang="en-US" altLang="zh-CN" dirty="0"/>
              <a:t>  6</a:t>
            </a:r>
            <a:r>
              <a:rPr lang="zh-CN" altLang="en-US" dirty="0"/>
              <a:t>、表单链接</a:t>
            </a:r>
            <a:endParaRPr lang="en-US" altLang="zh-CN" dirty="0"/>
          </a:p>
          <a:p>
            <a:r>
              <a:rPr lang="zh-CN" altLang="en-US" dirty="0"/>
              <a:t>所见即所得，表单整体整合上述功能，无需程序代码开发。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11824" y="150889"/>
            <a:ext cx="3888432" cy="5232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流程设计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7448" y="768653"/>
            <a:ext cx="10945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、审批流程    </a:t>
            </a:r>
            <a:r>
              <a:rPr lang="en-US" altLang="zh-CN" dirty="0"/>
              <a:t>2</a:t>
            </a:r>
            <a:r>
              <a:rPr lang="zh-CN" altLang="en-US" dirty="0"/>
              <a:t>、执行命令（可分同意时、不同意时、退回时） </a:t>
            </a:r>
            <a:r>
              <a:rPr lang="en-US" altLang="zh-CN" dirty="0"/>
              <a:t>3</a:t>
            </a:r>
            <a:r>
              <a:rPr lang="zh-CN" altLang="en-US" dirty="0"/>
              <a:t>、按条件流转（按表单数据走不同流程）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、相关审批人</a:t>
            </a:r>
            <a:r>
              <a:rPr lang="en-US" altLang="zh-CN" dirty="0"/>
              <a:t>\</a:t>
            </a:r>
            <a:r>
              <a:rPr lang="zh-CN" altLang="en-US" dirty="0"/>
              <a:t>审批岗位 </a:t>
            </a:r>
            <a:r>
              <a:rPr lang="en-US" altLang="zh-CN" dirty="0"/>
              <a:t>  5</a:t>
            </a:r>
            <a:r>
              <a:rPr lang="zh-CN" altLang="en-US" dirty="0"/>
              <a:t>、不同节点可配置不同自定义表单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781" y="1484784"/>
            <a:ext cx="11526437" cy="537321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972800" cy="720080"/>
          </a:xfrm>
        </p:spPr>
        <p:txBody>
          <a:bodyPr/>
          <a:lstStyle/>
          <a:p>
            <a:r>
              <a:rPr lang="zh-CN" altLang="en-US" dirty="0"/>
              <a:t>自定义表单模型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05608" y="1252172"/>
            <a:ext cx="10513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一、行集：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数据源、新增保存命令、更新保存命令、删除保存命令、审核命令、回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退审批命令、行集行类型、行集</a:t>
            </a:r>
            <a:r>
              <a:rPr lang="en-US" altLang="zh-CN" sz="2400" dirty="0"/>
              <a:t>EXCEL</a:t>
            </a:r>
            <a:r>
              <a:rPr lang="zh-CN" altLang="en-US" sz="2400" dirty="0"/>
              <a:t>导入命令、双击行集打开链接、菜</a:t>
            </a:r>
            <a:endParaRPr lang="en-US" altLang="zh-CN" sz="2400" dirty="0"/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单命令</a:t>
            </a:r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415480" y="4437112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三、字段集合：</a:t>
            </a:r>
            <a:endParaRPr lang="en-US" altLang="zh-CN" sz="2400" dirty="0"/>
          </a:p>
          <a:p>
            <a:r>
              <a:rPr lang="zh-CN" altLang="en-US" sz="2400" dirty="0"/>
              <a:t>         字段数据源、</a:t>
            </a:r>
            <a:r>
              <a:rPr lang="en-US" altLang="zh-CN" sz="2400" dirty="0"/>
              <a:t> </a:t>
            </a:r>
            <a:r>
              <a:rPr lang="zh-CN" altLang="en-US" sz="2400" dirty="0"/>
              <a:t>字段名称、标题、选择对话框相关参数、字段显示参数、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         EXCEL </a:t>
            </a:r>
            <a:r>
              <a:rPr lang="zh-CN" altLang="en-US" sz="2400" dirty="0"/>
              <a:t>导入对应参数、查询参数、双击链接参数、</a:t>
            </a:r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405608" y="3191725"/>
            <a:ext cx="1051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二、列集：</a:t>
            </a:r>
            <a:endParaRPr lang="en-US" altLang="zh-CN" sz="2400" dirty="0"/>
          </a:p>
          <a:p>
            <a:r>
              <a:rPr lang="zh-CN" altLang="en-US" sz="2400" dirty="0"/>
              <a:t>         列集数据源、</a:t>
            </a:r>
            <a:r>
              <a:rPr lang="en-US" altLang="zh-CN" sz="2400" dirty="0"/>
              <a:t> </a:t>
            </a:r>
            <a:r>
              <a:rPr lang="zh-CN" altLang="en-US" sz="2400" dirty="0"/>
              <a:t>列集行类型、列数、</a:t>
            </a:r>
            <a:r>
              <a:rPr lang="en-US" altLang="zh-CN" sz="2400" dirty="0"/>
              <a:t>……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552" y="908720"/>
            <a:ext cx="10416480" cy="50486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2632"/>
            <a:ext cx="10972800" cy="5388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实际使用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188640"/>
            <a:ext cx="10972800" cy="50405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命令参数设计思路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676" y="3284984"/>
            <a:ext cx="12000656" cy="337610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3352" y="1019344"/>
            <a:ext cx="11737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参数来源有三部分：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、行集中字段参数（本行集字段参数</a:t>
            </a:r>
            <a:r>
              <a:rPr lang="en-US" altLang="zh-CN" sz="2400" dirty="0"/>
              <a:t>+</a:t>
            </a:r>
            <a:r>
              <a:rPr lang="zh-CN" altLang="en-US" sz="2400" dirty="0"/>
              <a:t>主单行集字段参数）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、表单级全局变量（当前表单查询条件参数）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、系统全局变量（当前用户信息、当前部门信息、当前岗位信息、当前应用服务类型</a:t>
            </a:r>
            <a:endParaRPr lang="en-US" altLang="zh-CN" sz="2400" dirty="0"/>
          </a:p>
          <a:p>
            <a:r>
              <a:rPr lang="en-US" altLang="zh-CN" sz="2400" dirty="0"/>
              <a:t>       ……</a:t>
            </a:r>
            <a:r>
              <a:rPr lang="zh-CN" altLang="en-US" sz="2400" dirty="0"/>
              <a:t> ）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116632"/>
            <a:ext cx="10972800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GreenERP</a:t>
            </a:r>
            <a:r>
              <a:rPr lang="zh-CN" altLang="en-US" dirty="0"/>
              <a:t>自定义表单报表设计思路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156" y="3789040"/>
            <a:ext cx="11593288" cy="290859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1384" y="922668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多种组合：</a:t>
            </a:r>
            <a:endParaRPr lang="en-US" altLang="zh-CN" b="1" dirty="0"/>
          </a:p>
          <a:p>
            <a:r>
              <a:rPr lang="zh-CN" altLang="en-US" b="1" dirty="0"/>
              <a:t>可变行、固定行</a:t>
            </a:r>
            <a:endParaRPr lang="en-US" altLang="zh-CN" b="1" dirty="0"/>
          </a:p>
          <a:p>
            <a:r>
              <a:rPr lang="zh-CN" altLang="en-US" b="1" dirty="0"/>
              <a:t>可变列、固定列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6445" y="233378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查询条件定义：</a:t>
            </a:r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769447" y="820350"/>
            <a:ext cx="4330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可</a:t>
            </a:r>
            <a:r>
              <a:rPr lang="en-US" altLang="zh-CN" b="1" dirty="0"/>
              <a:t>EXCEL</a:t>
            </a:r>
            <a:r>
              <a:rPr lang="zh-CN" altLang="en-US" b="1" dirty="0"/>
              <a:t>导出（所见即所得）</a:t>
            </a:r>
            <a:endParaRPr lang="en-US" altLang="zh-CN" b="1" dirty="0"/>
          </a:p>
          <a:p>
            <a:r>
              <a:rPr lang="zh-CN" altLang="en-US" b="1" dirty="0"/>
              <a:t>信号灯提示</a:t>
            </a:r>
            <a:endParaRPr lang="en-US" altLang="zh-CN" b="1" dirty="0"/>
          </a:p>
          <a:p>
            <a:r>
              <a:rPr lang="zh-CN" altLang="en-US" b="1" dirty="0"/>
              <a:t>双击可链接其它表单（如报表中附件，图片、</a:t>
            </a:r>
            <a:r>
              <a:rPr lang="en-US" altLang="zh-CN" b="1" dirty="0"/>
              <a:t>word\EXCEL</a:t>
            </a:r>
            <a:r>
              <a:rPr lang="zh-CN" altLang="en-US" b="1" dirty="0"/>
              <a:t>可系统内预览）</a:t>
            </a:r>
            <a:endParaRPr lang="en-US" altLang="zh-CN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3672" y="2165831"/>
            <a:ext cx="9048328" cy="22712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4072" y="1013704"/>
            <a:ext cx="4348064" cy="215910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10972800" cy="57606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程序选择框复用设计思路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172" y="1129597"/>
            <a:ext cx="3417764" cy="24128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9244" y="697549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人员选择对话框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7596" y="1131554"/>
            <a:ext cx="4032448" cy="241091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87596" y="717320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部门岗位选择对话框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464" y="3974521"/>
            <a:ext cx="3447472" cy="248755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01573" y="3605189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部门选择对话框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8704" y="1129597"/>
            <a:ext cx="1676400" cy="2190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508076" y="7289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下拉列表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7596" y="3974520"/>
            <a:ext cx="4032448" cy="248755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158908" y="3609537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自定义数据选择对话框 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8248" y="3645024"/>
            <a:ext cx="3789695" cy="29153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423592" y="2151580"/>
            <a:ext cx="9622616" cy="193807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kumimoji="1" lang="zh-CN" altLang="en-US" sz="9600" dirty="0">
                <a:ea typeface="思源黑体 CN Normal" pitchFamily="34" charset="-122"/>
                <a:cs typeface="+mj-cs"/>
              </a:rPr>
              <a:t>谢谢！</a:t>
            </a:r>
            <a:endParaRPr kumimoji="1" lang="en-US" altLang="zh-CN" sz="9600" dirty="0">
              <a:ea typeface="思源黑体 CN Normal" pitchFamily="34" charset="-122"/>
              <a:cs typeface="+mj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813449" y="3800506"/>
            <a:ext cx="565102" cy="539416"/>
            <a:chOff x="4188021" y="3714751"/>
            <a:chExt cx="839397" cy="801243"/>
          </a:xfrm>
        </p:grpSpPr>
        <p:sp>
          <p:nvSpPr>
            <p:cNvPr id="27" name="圆角矩形 26"/>
            <p:cNvSpPr/>
            <p:nvPr/>
          </p:nvSpPr>
          <p:spPr>
            <a:xfrm>
              <a:off x="4188021" y="3714752"/>
              <a:ext cx="839397" cy="80124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图片 27" descr="9e3df8dcd100baa1613b79b74a10b912c8fc2ea2.jp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271960" y="3714751"/>
              <a:ext cx="686779" cy="755457"/>
            </a:xfrm>
            <a:prstGeom prst="rect">
              <a:avLst/>
            </a:prstGeom>
          </p:spPr>
        </p:pic>
      </p:grpSp>
      <p:cxnSp>
        <p:nvCxnSpPr>
          <p:cNvPr id="29" name="直接连接符 28"/>
          <p:cNvCxnSpPr/>
          <p:nvPr/>
        </p:nvCxnSpPr>
        <p:spPr>
          <a:xfrm>
            <a:off x="6887896" y="4083057"/>
            <a:ext cx="1438657" cy="12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929775" y="4083057"/>
            <a:ext cx="1438657" cy="12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6523" y="1916832"/>
            <a:ext cx="2772595" cy="27363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2504" y="3828611"/>
            <a:ext cx="109728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23792" y="384449"/>
            <a:ext cx="2317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一、软件系统架构图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743599" y="2299964"/>
            <a:ext cx="2394951" cy="8613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1807258" y="2452623"/>
            <a:ext cx="1070532" cy="575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金蝶流向采集服务器</a:t>
            </a:r>
            <a:endParaRPr lang="en-US" altLang="zh-CN" sz="1200" dirty="0"/>
          </a:p>
        </p:txBody>
      </p:sp>
      <p:sp>
        <p:nvSpPr>
          <p:cNvPr id="6" name="圆角矩形 5"/>
          <p:cNvSpPr/>
          <p:nvPr/>
        </p:nvSpPr>
        <p:spPr>
          <a:xfrm>
            <a:off x="4319199" y="2325578"/>
            <a:ext cx="2506333" cy="3911733"/>
          </a:xfrm>
          <a:prstGeom prst="round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401431" y="3602828"/>
            <a:ext cx="1221926" cy="1943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94742" y="939045"/>
            <a:ext cx="2320339" cy="3590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</a:rPr>
              <a:t>PC</a:t>
            </a:r>
            <a:r>
              <a:rPr lang="zh-CN" altLang="en-US" sz="1200" b="1" dirty="0">
                <a:solidFill>
                  <a:srgbClr val="002060"/>
                </a:solidFill>
              </a:rPr>
              <a:t>浏览器或</a:t>
            </a:r>
            <a:r>
              <a:rPr lang="en-US" altLang="zh-CN" sz="1200" b="1" dirty="0" err="1">
                <a:solidFill>
                  <a:srgbClr val="002060"/>
                </a:solidFill>
              </a:rPr>
              <a:t>GreenERP</a:t>
            </a:r>
            <a:r>
              <a:rPr lang="zh-CN" altLang="en-US" sz="1200" b="1" dirty="0">
                <a:solidFill>
                  <a:srgbClr val="002060"/>
                </a:solidFill>
              </a:rPr>
              <a:t>程序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700904" y="939045"/>
            <a:ext cx="2112112" cy="3590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02060"/>
                </a:solidFill>
              </a:rPr>
              <a:t>平板电脑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334751" y="946800"/>
            <a:ext cx="2365695" cy="3512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02060"/>
                </a:solidFill>
              </a:rPr>
              <a:t>手机</a:t>
            </a:r>
            <a:r>
              <a:rPr lang="en-US" altLang="zh-CN" sz="1200" b="1" dirty="0">
                <a:solidFill>
                  <a:srgbClr val="002060"/>
                </a:solidFill>
              </a:rPr>
              <a:t>APP</a:t>
            </a:r>
            <a:endParaRPr lang="zh-CN" altLang="en-US" sz="1200" b="1" dirty="0">
              <a:solidFill>
                <a:srgbClr val="00206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634187" y="840029"/>
            <a:ext cx="8286976" cy="531734"/>
          </a:xfrm>
          <a:prstGeom prst="roundRect">
            <a:avLst/>
          </a:prstGeom>
          <a:noFill/>
          <a:ln w="22225" cap="flat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045991" y="1123107"/>
            <a:ext cx="620877" cy="18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777675" y="2325153"/>
            <a:ext cx="2564542" cy="3912158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6920287" y="3517019"/>
            <a:ext cx="1288217" cy="267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仓库进销存系统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566315" y="1827485"/>
            <a:ext cx="8243775" cy="3876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3325397" y="1986647"/>
            <a:ext cx="4595920" cy="1686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RestfulAPI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网关及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微服务器、流程引挚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、消息队列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8634966" y="2335551"/>
            <a:ext cx="1168273" cy="17688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8773873" y="3545518"/>
            <a:ext cx="839343" cy="221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新中大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15" y="1525734"/>
            <a:ext cx="8371339" cy="250395"/>
          </a:xfrm>
          <a:prstGeom prst="rect">
            <a:avLst/>
          </a:prstGeom>
        </p:spPr>
      </p:pic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9911442" y="1594800"/>
            <a:ext cx="791194" cy="1813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防火墙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058719" y="2436134"/>
            <a:ext cx="1037065" cy="200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采购管理</a:t>
            </a:r>
            <a:endParaRPr lang="en-US" altLang="zh-CN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7061290" y="4692981"/>
            <a:ext cx="1037065" cy="171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电子监管码</a:t>
            </a:r>
            <a:endParaRPr lang="en-US" altLang="zh-CN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8634966" y="4179239"/>
            <a:ext cx="1175124" cy="6366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8704607" y="4469870"/>
            <a:ext cx="1017048" cy="255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金穗开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票系统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058718" y="4961383"/>
            <a:ext cx="1149786" cy="184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移动仓储管理</a:t>
            </a:r>
            <a:endParaRPr lang="en-US" altLang="zh-CN" sz="1200" dirty="0"/>
          </a:p>
        </p:txBody>
      </p:sp>
      <p:sp>
        <p:nvSpPr>
          <p:cNvPr id="26" name="圆角矩形 25"/>
          <p:cNvSpPr/>
          <p:nvPr/>
        </p:nvSpPr>
        <p:spPr>
          <a:xfrm>
            <a:off x="4484871" y="2752266"/>
            <a:ext cx="1037065" cy="179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请示管理</a:t>
            </a:r>
            <a:endParaRPr lang="en-US" altLang="zh-CN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4482457" y="4449310"/>
            <a:ext cx="1037065" cy="186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行政管理</a:t>
            </a:r>
            <a:endParaRPr lang="en-US" altLang="zh-CN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7058718" y="2725226"/>
            <a:ext cx="1037065" cy="200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销售管理</a:t>
            </a:r>
            <a:endParaRPr lang="en-US" altLang="zh-CN" sz="1200" dirty="0"/>
          </a:p>
        </p:txBody>
      </p:sp>
      <p:sp>
        <p:nvSpPr>
          <p:cNvPr id="29" name="圆角矩形 28"/>
          <p:cNvSpPr/>
          <p:nvPr/>
        </p:nvSpPr>
        <p:spPr>
          <a:xfrm>
            <a:off x="7058718" y="3852191"/>
            <a:ext cx="1149786" cy="1867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客户首营审批</a:t>
            </a:r>
            <a:endParaRPr lang="en-US" altLang="zh-CN" sz="1200" dirty="0"/>
          </a:p>
        </p:txBody>
      </p:sp>
      <p:sp>
        <p:nvSpPr>
          <p:cNvPr id="30" name="圆角矩形 29"/>
          <p:cNvSpPr/>
          <p:nvPr/>
        </p:nvSpPr>
        <p:spPr>
          <a:xfrm>
            <a:off x="7045862" y="4117186"/>
            <a:ext cx="1162642" cy="200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首营产品审批</a:t>
            </a:r>
            <a:endParaRPr lang="en-US" altLang="zh-CN" sz="1200" dirty="0"/>
          </a:p>
        </p:txBody>
      </p:sp>
      <p:sp>
        <p:nvSpPr>
          <p:cNvPr id="31" name="圆角矩形 30"/>
          <p:cNvSpPr/>
          <p:nvPr/>
        </p:nvSpPr>
        <p:spPr>
          <a:xfrm>
            <a:off x="7058715" y="4406129"/>
            <a:ext cx="1136361" cy="200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首营供应商</a:t>
            </a:r>
            <a:endParaRPr lang="en-US" altLang="zh-CN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7058715" y="3013701"/>
            <a:ext cx="1037065" cy="200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仓库管理</a:t>
            </a:r>
            <a:endParaRPr lang="en-US" altLang="zh-CN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484870" y="3027987"/>
            <a:ext cx="1037065" cy="179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公文管理</a:t>
            </a:r>
            <a:endParaRPr lang="en-US" altLang="zh-CN" sz="1200" dirty="0"/>
          </a:p>
        </p:txBody>
      </p:sp>
      <p:sp>
        <p:nvSpPr>
          <p:cNvPr id="34" name="圆角矩形 33"/>
          <p:cNvSpPr/>
          <p:nvPr/>
        </p:nvSpPr>
        <p:spPr>
          <a:xfrm>
            <a:off x="4482457" y="3294426"/>
            <a:ext cx="1037065" cy="179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现场管控</a:t>
            </a:r>
            <a:endParaRPr lang="en-US" altLang="zh-CN" sz="1200" dirty="0"/>
          </a:p>
        </p:txBody>
      </p:sp>
      <p:sp>
        <p:nvSpPr>
          <p:cNvPr id="35" name="圆角矩形 34"/>
          <p:cNvSpPr/>
          <p:nvPr/>
        </p:nvSpPr>
        <p:spPr>
          <a:xfrm>
            <a:off x="7058715" y="3302005"/>
            <a:ext cx="1037065" cy="200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质量管理</a:t>
            </a:r>
            <a:endParaRPr lang="en-US" altLang="zh-CN" sz="1200" dirty="0"/>
          </a:p>
        </p:txBody>
      </p:sp>
      <p:sp>
        <p:nvSpPr>
          <p:cNvPr id="36" name="圆角矩形 35"/>
          <p:cNvSpPr/>
          <p:nvPr/>
        </p:nvSpPr>
        <p:spPr>
          <a:xfrm>
            <a:off x="7058714" y="5227717"/>
            <a:ext cx="1037065" cy="207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运输管理</a:t>
            </a:r>
            <a:endParaRPr lang="en-US" altLang="zh-CN" sz="1200" dirty="0"/>
          </a:p>
        </p:txBody>
      </p:sp>
      <p:sp>
        <p:nvSpPr>
          <p:cNvPr id="37" name="圆角矩形 36"/>
          <p:cNvSpPr/>
          <p:nvPr/>
        </p:nvSpPr>
        <p:spPr>
          <a:xfrm>
            <a:off x="8773873" y="2451854"/>
            <a:ext cx="891579" cy="200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凭证管理</a:t>
            </a:r>
            <a:endParaRPr lang="en-US" altLang="zh-CN" sz="1200" dirty="0"/>
          </a:p>
        </p:txBody>
      </p:sp>
      <p:sp>
        <p:nvSpPr>
          <p:cNvPr id="38" name="圆角矩形 37"/>
          <p:cNvSpPr/>
          <p:nvPr/>
        </p:nvSpPr>
        <p:spPr>
          <a:xfrm>
            <a:off x="8773873" y="2748486"/>
            <a:ext cx="891579" cy="200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财务报表</a:t>
            </a:r>
            <a:endParaRPr lang="en-US" altLang="zh-CN" sz="1200" dirty="0"/>
          </a:p>
        </p:txBody>
      </p:sp>
      <p:sp>
        <p:nvSpPr>
          <p:cNvPr id="39" name="圆角矩形 38"/>
          <p:cNvSpPr/>
          <p:nvPr/>
        </p:nvSpPr>
        <p:spPr>
          <a:xfrm>
            <a:off x="4484871" y="4137323"/>
            <a:ext cx="1037065" cy="191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费用管控</a:t>
            </a:r>
            <a:endParaRPr lang="en-US" altLang="zh-CN" sz="1200" dirty="0"/>
          </a:p>
        </p:txBody>
      </p:sp>
      <p:sp>
        <p:nvSpPr>
          <p:cNvPr id="40" name="圆角矩形 39"/>
          <p:cNvSpPr/>
          <p:nvPr/>
        </p:nvSpPr>
        <p:spPr>
          <a:xfrm>
            <a:off x="4493861" y="5589643"/>
            <a:ext cx="1037066" cy="2400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报表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4480753" y="2449421"/>
            <a:ext cx="1038469" cy="2088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工作计划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4482457" y="4742449"/>
            <a:ext cx="1037065" cy="189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知识库</a:t>
            </a:r>
            <a:endParaRPr lang="en-US" altLang="zh-CN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4496186" y="3802420"/>
            <a:ext cx="1037065" cy="221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网络寻呼</a:t>
            </a:r>
            <a:endParaRPr lang="en-US" altLang="zh-CN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2955229" y="2444336"/>
            <a:ext cx="1091455" cy="583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自开发流向采集系统</a:t>
            </a:r>
            <a:endParaRPr lang="en-US" altLang="zh-CN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5859115" y="2546029"/>
            <a:ext cx="881649" cy="56257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系统验证文档及变更管理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859115" y="3355245"/>
            <a:ext cx="890914" cy="33047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电子签名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5859115" y="3882114"/>
            <a:ext cx="890914" cy="4037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质量相关审批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859115" y="4500627"/>
            <a:ext cx="877485" cy="4037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人员培训记录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625569" y="4941977"/>
            <a:ext cx="1175124" cy="12953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>
          <a:xfrm>
            <a:off x="8738798" y="5402525"/>
            <a:ext cx="1017048" cy="374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温湿度监控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760042" y="3180668"/>
            <a:ext cx="2394951" cy="30566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2" name="圆角矩形 51"/>
          <p:cNvSpPr/>
          <p:nvPr/>
        </p:nvSpPr>
        <p:spPr>
          <a:xfrm>
            <a:off x="1888736" y="3366992"/>
            <a:ext cx="2065379" cy="608144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商业流向统计系统</a:t>
            </a:r>
            <a:endParaRPr lang="en-US" altLang="zh-CN" sz="1200" dirty="0"/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2316004" y="4130356"/>
            <a:ext cx="1239314" cy="1860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GreenERP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918164" y="4388363"/>
            <a:ext cx="1037065" cy="221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人事管理</a:t>
            </a:r>
            <a:endParaRPr lang="en-US" altLang="zh-CN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1918164" y="4720170"/>
            <a:ext cx="1037065" cy="232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绩效考核</a:t>
            </a:r>
            <a:endParaRPr lang="en-US" altLang="zh-CN" sz="1200" dirty="0"/>
          </a:p>
        </p:txBody>
      </p:sp>
      <p:sp>
        <p:nvSpPr>
          <p:cNvPr id="56" name="圆角矩形 55"/>
          <p:cNvSpPr/>
          <p:nvPr/>
        </p:nvSpPr>
        <p:spPr>
          <a:xfrm>
            <a:off x="3010579" y="4398485"/>
            <a:ext cx="1036105" cy="211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阿米巴核算</a:t>
            </a:r>
            <a:endParaRPr lang="en-US" altLang="zh-CN" sz="1200" dirty="0"/>
          </a:p>
        </p:txBody>
      </p:sp>
      <p:sp>
        <p:nvSpPr>
          <p:cNvPr id="57" name="圆角矩形 56"/>
          <p:cNvSpPr/>
          <p:nvPr/>
        </p:nvSpPr>
        <p:spPr>
          <a:xfrm>
            <a:off x="1918164" y="5062847"/>
            <a:ext cx="1037065" cy="36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OA</a:t>
            </a:r>
            <a:r>
              <a:rPr lang="zh-CN" altLang="en-US" sz="1200" dirty="0"/>
              <a:t>系统基础信息</a:t>
            </a:r>
            <a:endParaRPr lang="en-US" altLang="zh-CN" sz="1200" dirty="0"/>
          </a:p>
        </p:txBody>
      </p:sp>
      <p:sp>
        <p:nvSpPr>
          <p:cNvPr id="59" name="圆角矩形 58"/>
          <p:cNvSpPr/>
          <p:nvPr/>
        </p:nvSpPr>
        <p:spPr>
          <a:xfrm>
            <a:off x="3015802" y="4726889"/>
            <a:ext cx="1037065" cy="232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报表</a:t>
            </a:r>
            <a:endParaRPr lang="en-US" altLang="zh-CN" sz="1200" dirty="0"/>
          </a:p>
        </p:txBody>
      </p:sp>
      <p:sp>
        <p:nvSpPr>
          <p:cNvPr id="60" name="圆角矩形 59"/>
          <p:cNvSpPr/>
          <p:nvPr/>
        </p:nvSpPr>
        <p:spPr>
          <a:xfrm>
            <a:off x="3010579" y="5053729"/>
            <a:ext cx="1037065" cy="381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费用管控基础信息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188640"/>
            <a:ext cx="10972800" cy="1143000"/>
          </a:xfrm>
        </p:spPr>
        <p:txBody>
          <a:bodyPr/>
          <a:lstStyle/>
          <a:p>
            <a:r>
              <a:rPr lang="zh-CN" altLang="en-US" dirty="0"/>
              <a:t>原</a:t>
            </a:r>
            <a:r>
              <a:rPr lang="en-US" altLang="zh-CN" dirty="0"/>
              <a:t>SQL Server</a:t>
            </a:r>
            <a:r>
              <a:rPr lang="zh-CN" altLang="en-US" dirty="0"/>
              <a:t>数据库痛点</a:t>
            </a:r>
          </a:p>
        </p:txBody>
      </p:sp>
      <p:sp>
        <p:nvSpPr>
          <p:cNvPr id="3" name="矩形 2"/>
          <p:cNvSpPr/>
          <p:nvPr/>
        </p:nvSpPr>
        <p:spPr>
          <a:xfrm>
            <a:off x="1415480" y="1216211"/>
            <a:ext cx="9865096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、费用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</a:t>
            </a:r>
            <a:r>
              <a:rPr lang="zh-CN" altLang="en-US" sz="2800" dirty="0"/>
              <a:t>、企业自主可控及未来扩展性。</a:t>
            </a:r>
            <a:endParaRPr lang="en-US" altLang="zh-CN" sz="2800" dirty="0"/>
          </a:p>
          <a:p>
            <a:pPr marL="535305" indent="-535305">
              <a:lnSpc>
                <a:spcPct val="150000"/>
              </a:lnSpc>
              <a:tabLst>
                <a:tab pos="0" algn="l"/>
              </a:tabLst>
            </a:pPr>
            <a:r>
              <a:rPr lang="en-US" altLang="zh-CN" sz="2800" dirty="0"/>
              <a:t>3</a:t>
            </a:r>
            <a:r>
              <a:rPr lang="zh-CN" altLang="en-US" sz="2800" dirty="0"/>
              <a:t>、原销量统计大量录入时有大量统计工作，读写冲突导致服务性能下降。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4</a:t>
            </a:r>
            <a:r>
              <a:rPr lang="zh-CN" altLang="en-US" sz="2800" dirty="0"/>
              <a:t>、原</a:t>
            </a:r>
            <a:r>
              <a:rPr lang="en-US" altLang="zh-CN" sz="2800" dirty="0"/>
              <a:t>SQL Server</a:t>
            </a:r>
            <a:r>
              <a:rPr lang="zh-CN" altLang="en-US" sz="2800" dirty="0"/>
              <a:t>临时表不稳定，导致在大并发时数据莫名异常。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5</a:t>
            </a:r>
            <a:r>
              <a:rPr lang="zh-CN" altLang="en-US" sz="2800" dirty="0"/>
              <a:t>、对于需要模糊查询的情景查询性能低下。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公司业务快速增长，</a:t>
            </a:r>
            <a:r>
              <a:rPr lang="en-US" altLang="zh-CN" sz="2800" dirty="0"/>
              <a:t> SQL Server</a:t>
            </a:r>
            <a:r>
              <a:rPr lang="zh-CN" altLang="en-US" sz="2800" dirty="0"/>
              <a:t>不要符合公司业务现状。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二、为什么选型</a:t>
            </a:r>
            <a:r>
              <a:rPr lang="en-US" altLang="zh-CN" dirty="0" err="1"/>
              <a:t>PostgreSQL</a:t>
            </a:r>
            <a:br>
              <a:rPr lang="en-US" altLang="zh-CN" dirty="0"/>
            </a:br>
            <a:r>
              <a:rPr lang="zh-CN" altLang="en-US" dirty="0"/>
              <a:t>来代替原有的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、</a:t>
            </a:r>
            <a:r>
              <a:rPr lang="en-US" altLang="zh-CN" dirty="0"/>
              <a:t>Oracle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29272" y="1484784"/>
          <a:ext cx="9505056" cy="4752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7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4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考虑因素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4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版权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BSD-like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许可</a:t>
                      </a:r>
                      <a:r>
                        <a:rPr lang="zh-CN" altLang="en-US" sz="1900" dirty="0"/>
                        <a:t> 、企业自主可控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43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dirty="0"/>
                        <a:t>费用</a:t>
                      </a:r>
                      <a:endParaRPr lang="en-US" altLang="zh-CN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免费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89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dirty="0"/>
                        <a:t>扩展性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分布式插件</a:t>
                      </a:r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plproxy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endParaRPr lang="en-US" altLang="zh-CN" sz="1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cstccs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分词索引插件、</a:t>
                      </a:r>
                      <a:endParaRPr lang="en-US" altLang="zh-CN" sz="1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自开发插件（电子签名插件）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结巴分词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、矩阵运算（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MADLIB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altLang="zh-C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4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稳定性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PG</a:t>
                      </a:r>
                      <a:r>
                        <a:rPr lang="zh-CN" altLang="en-US" sz="1900" dirty="0"/>
                        <a:t>稳如狗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4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生态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时序数据库、结巴分词、图数据库</a:t>
                      </a:r>
                      <a:r>
                        <a:rPr lang="en-US" altLang="zh-CN" sz="1900" dirty="0"/>
                        <a:t>……</a:t>
                      </a:r>
                      <a:endParaRPr lang="zh-CN" alt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4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/>
                        <a:t>数据类型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dirty="0"/>
                        <a:t>JSON/</a:t>
                      </a:r>
                      <a:r>
                        <a:rPr lang="en-US" altLang="zh-CN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JSONB </a:t>
                      </a:r>
                      <a:r>
                        <a:rPr lang="zh-CN" altLang="en-US" sz="1900" dirty="0"/>
                        <a:t>、</a:t>
                      </a:r>
                      <a:r>
                        <a:rPr lang="en-US" altLang="zh-CN" sz="1900" dirty="0"/>
                        <a:t>GIS</a:t>
                      </a:r>
                      <a:r>
                        <a:rPr lang="zh-CN" altLang="en-US" sz="1900" dirty="0"/>
                        <a:t>、</a:t>
                      </a:r>
                      <a:r>
                        <a:rPr lang="en-US" altLang="zh-CN" sz="1900" dirty="0"/>
                        <a:t>IP</a:t>
                      </a:r>
                      <a:r>
                        <a:rPr lang="zh-CN" altLang="en-US" sz="1900" dirty="0"/>
                        <a:t>、</a:t>
                      </a:r>
                      <a:r>
                        <a:rPr lang="en-US" altLang="zh-CN" sz="1900" dirty="0"/>
                        <a:t>XML</a:t>
                      </a:r>
                      <a:r>
                        <a:rPr lang="zh-CN" altLang="en-US" sz="1900" dirty="0"/>
                        <a:t>、自定义数据类型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489175" y="610588"/>
            <a:ext cx="8229600" cy="396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/>
              <a:t>三、数据库读写分离架构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596002" y="1391682"/>
            <a:ext cx="1805748" cy="315046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GreenERP</a:t>
            </a:r>
            <a:r>
              <a:rPr lang="zh-CN" altLang="en-US" sz="1400" b="1" dirty="0">
                <a:solidFill>
                  <a:schemeClr val="tx1"/>
                </a:solidFill>
              </a:rPr>
              <a:t>程序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550513" y="1407831"/>
            <a:ext cx="1805748" cy="315046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浏览器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571679" y="1409943"/>
            <a:ext cx="1805748" cy="315046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OA</a:t>
            </a:r>
            <a:r>
              <a:rPr lang="zh-CN" altLang="en-US" sz="1400" b="1" dirty="0">
                <a:solidFill>
                  <a:schemeClr val="tx1"/>
                </a:solidFill>
              </a:rPr>
              <a:t>移动 </a:t>
            </a:r>
            <a:r>
              <a:rPr lang="en-US" altLang="zh-CN" sz="1400" b="1" dirty="0">
                <a:solidFill>
                  <a:schemeClr val="tx1"/>
                </a:solidFill>
              </a:rPr>
              <a:t>APP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950787" y="2204864"/>
            <a:ext cx="7978185" cy="3964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77" y="1834273"/>
            <a:ext cx="8371339" cy="330324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484768" y="2256218"/>
            <a:ext cx="6892659" cy="2971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RestfulAPI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网关及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微服务器、流程引挚、消息队列服务器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115010" y="1990858"/>
            <a:ext cx="791194" cy="1813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防火墙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557633" y="2714354"/>
            <a:ext cx="8371339" cy="3450950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907628" y="5573762"/>
            <a:ext cx="1905639" cy="1813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PG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高可用集群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075319" y="3713279"/>
            <a:ext cx="1559858" cy="1728907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</a:rPr>
              <a:t>主服务库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081825" y="3706516"/>
            <a:ext cx="1559858" cy="1728907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读服务库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104022" y="3713279"/>
            <a:ext cx="1559858" cy="1728907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读服务</a:t>
            </a: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库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8158917" y="3713278"/>
            <a:ext cx="1559858" cy="1728907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读服务库</a:t>
            </a:r>
          </a:p>
        </p:txBody>
      </p:sp>
      <p:sp>
        <p:nvSpPr>
          <p:cNvPr id="17" name="右箭头 16"/>
          <p:cNvSpPr/>
          <p:nvPr/>
        </p:nvSpPr>
        <p:spPr>
          <a:xfrm>
            <a:off x="3064610" y="5546818"/>
            <a:ext cx="5667464" cy="50709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同步数据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4041498" y="2958594"/>
            <a:ext cx="3713688" cy="470376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主</a:t>
            </a:r>
            <a:r>
              <a:rPr lang="en-US" altLang="zh-CN" dirty="0">
                <a:solidFill>
                  <a:schemeClr val="tx1"/>
                </a:solidFill>
              </a:rPr>
              <a:t>PL/Proxy</a:t>
            </a:r>
          </a:p>
        </p:txBody>
      </p:sp>
      <p:sp>
        <p:nvSpPr>
          <p:cNvPr id="19" name="右箭头 18"/>
          <p:cNvSpPr/>
          <p:nvPr/>
        </p:nvSpPr>
        <p:spPr>
          <a:xfrm rot="9222251">
            <a:off x="3593702" y="3460412"/>
            <a:ext cx="445674" cy="2793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4879699" y="3489358"/>
            <a:ext cx="258695" cy="2767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6598710" y="3484275"/>
            <a:ext cx="258695" cy="2767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852922">
            <a:off x="7705675" y="3482993"/>
            <a:ext cx="445674" cy="2793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223995" y="3030595"/>
            <a:ext cx="800219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写函数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781924" y="305191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读函数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484768" y="396099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写函数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422958" y="397256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读函数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03790" y="397256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读函数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483870" y="398190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读函数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484768" y="49217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读函数</a:t>
            </a:r>
          </a:p>
        </p:txBody>
      </p:sp>
      <p:sp>
        <p:nvSpPr>
          <p:cNvPr id="30" name="下箭头 29"/>
          <p:cNvSpPr/>
          <p:nvPr/>
        </p:nvSpPr>
        <p:spPr>
          <a:xfrm>
            <a:off x="5608454" y="2655211"/>
            <a:ext cx="360720" cy="29339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283723" y="1773922"/>
            <a:ext cx="215153" cy="2336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6403790" y="1757200"/>
            <a:ext cx="215153" cy="2336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8259400" y="1771124"/>
            <a:ext cx="215153" cy="2336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631504" y="836712"/>
            <a:ext cx="8229600" cy="191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/>
              <a:t>读函数注意事项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31504" y="1385440"/>
            <a:ext cx="9217024" cy="2937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、函数中不能包含有</a:t>
            </a:r>
            <a:r>
              <a:rPr lang="en-US" altLang="zh-CN" sz="2400" dirty="0">
                <a:solidFill>
                  <a:srgbClr val="FF0000"/>
                </a:solidFill>
              </a:rPr>
              <a:t>insert</a:t>
            </a:r>
            <a:r>
              <a:rPr lang="en-US" altLang="zh-CN" sz="2400" dirty="0"/>
              <a:t>\</a:t>
            </a:r>
            <a:r>
              <a:rPr lang="en-US" altLang="zh-CN" sz="2400" dirty="0">
                <a:solidFill>
                  <a:srgbClr val="FF0000"/>
                </a:solidFill>
              </a:rPr>
              <a:t>update</a:t>
            </a:r>
            <a:r>
              <a:rPr lang="en-US" altLang="zh-CN" sz="2400" dirty="0"/>
              <a:t>\</a:t>
            </a:r>
            <a:r>
              <a:rPr lang="en-US" altLang="zh-CN" sz="2400" dirty="0">
                <a:solidFill>
                  <a:srgbClr val="FF0000"/>
                </a:solidFill>
              </a:rPr>
              <a:t>delete</a:t>
            </a:r>
            <a:r>
              <a:rPr lang="zh-CN" altLang="en-US" sz="2400" dirty="0"/>
              <a:t>等写操作的语句。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、函数中不能包含修改数据库命令。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注意：函数中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不要使用临时表</a:t>
            </a:r>
            <a:r>
              <a:rPr lang="zh-CN" altLang="en-US" sz="2400" dirty="0"/>
              <a:t>（一般都可能用</a:t>
            </a:r>
            <a:r>
              <a:rPr lang="en-US" altLang="zh-CN" sz="2400" dirty="0">
                <a:solidFill>
                  <a:srgbClr val="FF0000"/>
                </a:solidFill>
              </a:rPr>
              <a:t>with</a:t>
            </a:r>
            <a:r>
              <a:rPr lang="en-US" altLang="zh-CN" sz="2400" dirty="0"/>
              <a:t> </a:t>
            </a:r>
            <a:r>
              <a:rPr lang="zh-CN" altLang="en-US" sz="2400" dirty="0"/>
              <a:t>语句代替）。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例如：</a:t>
            </a:r>
            <a:r>
              <a:rPr lang="en-US" altLang="zh-CN" sz="2400" dirty="0"/>
              <a:t>create temp table tmp_t12 as select * from table01;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703512" y="354185"/>
            <a:ext cx="8229600" cy="58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写函数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1463581" y="1274036"/>
            <a:ext cx="3967729" cy="526297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CREATE OR REPLACE FUNCTION </a:t>
            </a:r>
            <a:r>
              <a:rPr lang="en-US" altLang="zh-CN" sz="2400" dirty="0" err="1"/>
              <a:t>public.pro_sql_exec</a:t>
            </a:r>
            <a:r>
              <a:rPr lang="en-US" altLang="zh-CN" sz="2400" dirty="0"/>
              <a:t>( </a:t>
            </a:r>
          </a:p>
          <a:p>
            <a:r>
              <a:rPr lang="en-US" altLang="zh-CN" sz="2400" dirty="0"/>
              <a:t>         </a:t>
            </a:r>
            <a:r>
              <a:rPr lang="en-US" altLang="zh-CN" sz="2400" dirty="0" err="1"/>
              <a:t>m_strusersql</a:t>
            </a:r>
            <a:r>
              <a:rPr lang="en-US" altLang="zh-CN" sz="2400" dirty="0"/>
              <a:t>   text</a:t>
            </a:r>
          </a:p>
          <a:p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RETURNS integer</a:t>
            </a:r>
          </a:p>
          <a:p>
            <a:r>
              <a:rPr lang="en-US" altLang="zh-CN" sz="2400" dirty="0"/>
              <a:t>    LANGUAGE '</a:t>
            </a:r>
            <a:r>
              <a:rPr lang="en-US" altLang="zh-CN" sz="2400" dirty="0" err="1">
                <a:solidFill>
                  <a:srgbClr val="FF0000"/>
                </a:solidFill>
              </a:rPr>
              <a:t>plproxy</a:t>
            </a:r>
            <a:r>
              <a:rPr lang="en-US" altLang="zh-CN" sz="2400" dirty="0"/>
              <a:t>'</a:t>
            </a:r>
          </a:p>
          <a:p>
            <a:endParaRPr lang="en-US" altLang="zh-CN" sz="2400" dirty="0"/>
          </a:p>
          <a:p>
            <a:r>
              <a:rPr lang="en-US" altLang="zh-CN" sz="2400" dirty="0"/>
              <a:t>AS $BODY$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CLUSTER '</a:t>
            </a:r>
            <a:r>
              <a:rPr lang="en-US" altLang="zh-CN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write_cluster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';</a:t>
            </a:r>
          </a:p>
          <a:p>
            <a:r>
              <a:rPr lang="en-US" altLang="zh-CN" sz="2400" dirty="0"/>
              <a:t>    RUN ON ANY;</a:t>
            </a:r>
          </a:p>
          <a:p>
            <a:endParaRPr lang="en-US" altLang="zh-CN" sz="2400" dirty="0"/>
          </a:p>
          <a:p>
            <a:r>
              <a:rPr lang="en-US" altLang="zh-CN" sz="2400" dirty="0"/>
              <a:t>$BODY$;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033981" y="1238104"/>
            <a:ext cx="3982482" cy="526297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CREATE OR REPLACE FUNCTION </a:t>
            </a:r>
            <a:r>
              <a:rPr lang="en-US" altLang="zh-CN" sz="2400" dirty="0" err="1"/>
              <a:t>public.pro_sql_exec</a:t>
            </a:r>
            <a:r>
              <a:rPr lang="en-US" altLang="zh-CN" sz="2400" dirty="0"/>
              <a:t>(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m_strusersql</a:t>
            </a:r>
            <a:r>
              <a:rPr lang="en-US" altLang="zh-CN" sz="2400" dirty="0"/>
              <a:t>   text</a:t>
            </a:r>
          </a:p>
          <a:p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    RETURNS integer</a:t>
            </a:r>
          </a:p>
          <a:p>
            <a:r>
              <a:rPr lang="en-US" altLang="zh-CN" sz="2400" dirty="0"/>
              <a:t>    LANGUAGE '</a:t>
            </a:r>
            <a:r>
              <a:rPr lang="en-US" altLang="zh-CN" sz="2400" dirty="0" err="1">
                <a:solidFill>
                  <a:srgbClr val="FF0000"/>
                </a:solidFill>
              </a:rPr>
              <a:t>plpgsql</a:t>
            </a:r>
            <a:r>
              <a:rPr lang="en-US" altLang="zh-CN" sz="2400" dirty="0"/>
              <a:t>'</a:t>
            </a:r>
          </a:p>
          <a:p>
            <a:r>
              <a:rPr lang="en-US" altLang="zh-CN" sz="2400" dirty="0"/>
              <a:t>AS $BODY$</a:t>
            </a:r>
          </a:p>
          <a:p>
            <a:endParaRPr lang="en-US" altLang="zh-CN" sz="2400" dirty="0"/>
          </a:p>
          <a:p>
            <a:r>
              <a:rPr lang="en-US" altLang="zh-CN" sz="2400" dirty="0"/>
              <a:t>begin </a:t>
            </a:r>
          </a:p>
          <a:p>
            <a:r>
              <a:rPr lang="en-US" altLang="zh-CN" sz="2400" dirty="0"/>
              <a:t>   EXECUTE </a:t>
            </a:r>
            <a:r>
              <a:rPr lang="en-US" altLang="zh-CN" sz="2400" dirty="0" err="1"/>
              <a:t>m_strUserSQL</a:t>
            </a:r>
            <a:r>
              <a:rPr lang="en-US" altLang="zh-CN" sz="2400" dirty="0"/>
              <a:t>  ;   </a:t>
            </a:r>
          </a:p>
          <a:p>
            <a:r>
              <a:rPr lang="en-US" altLang="zh-CN" sz="2400" dirty="0"/>
              <a:t>   return  1 ;</a:t>
            </a:r>
          </a:p>
          <a:p>
            <a:r>
              <a:rPr lang="en-US" altLang="zh-CN" sz="2400" dirty="0"/>
              <a:t>end;</a:t>
            </a:r>
          </a:p>
          <a:p>
            <a:r>
              <a:rPr lang="en-US" altLang="zh-CN" sz="2400" dirty="0"/>
              <a:t>$BODY$;</a:t>
            </a:r>
            <a:endParaRPr lang="zh-CN" altLang="en-US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073575" y="1072031"/>
            <a:ext cx="1920911" cy="1813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err="1">
                <a:solidFill>
                  <a:srgbClr val="FF0000"/>
                </a:solidFill>
              </a:rPr>
              <a:t>plproxy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2923" y="1060015"/>
            <a:ext cx="1920911" cy="1813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FF0000"/>
                </a:solidFill>
              </a:rPr>
              <a:t>写主数据库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703512" y="260648"/>
            <a:ext cx="8229600" cy="2997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/>
              <a:t>读函数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6240016" y="867644"/>
            <a:ext cx="4249082" cy="590931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CREATE OR REPLACE FUNCTION </a:t>
            </a:r>
            <a:r>
              <a:rPr lang="en-US" altLang="zh-CN" dirty="0" err="1"/>
              <a:t>public.getdepchangespmx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in_id</a:t>
            </a:r>
            <a:r>
              <a:rPr lang="en-US" altLang="zh-CN" dirty="0"/>
              <a:t> integer)</a:t>
            </a:r>
          </a:p>
          <a:p>
            <a:r>
              <a:rPr lang="en-US" altLang="zh-CN" dirty="0"/>
              <a:t>    RETURNS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SETOF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type_getdepchangespmx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altLang="zh-CN" dirty="0"/>
              <a:t>    LANGUAGE '</a:t>
            </a:r>
            <a:r>
              <a:rPr lang="en-US" altLang="zh-CN" dirty="0" err="1">
                <a:solidFill>
                  <a:srgbClr val="FF0000"/>
                </a:solidFill>
              </a:rPr>
              <a:t>plpgsql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AS $BODY$</a:t>
            </a:r>
          </a:p>
          <a:p>
            <a:r>
              <a:rPr lang="en-US" altLang="zh-CN" dirty="0"/>
              <a:t>begin</a:t>
            </a:r>
          </a:p>
          <a:p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return query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 select   </a:t>
            </a:r>
            <a:r>
              <a:rPr lang="en-US" altLang="zh-CN" dirty="0" err="1"/>
              <a:t>dep_change_mx_id</a:t>
            </a:r>
            <a:r>
              <a:rPr lang="en-US" altLang="zh-CN" dirty="0"/>
              <a:t>,           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dep_id,dep_code,dep_name,change_lx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new_dep_code,new_dep_name</a:t>
            </a:r>
            <a:r>
              <a:rPr lang="en-US" altLang="zh-CN" dirty="0"/>
              <a:t> ,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new_dep_class</a:t>
            </a:r>
            <a:r>
              <a:rPr lang="en-US" altLang="zh-CN" dirty="0"/>
              <a:t>, </a:t>
            </a:r>
            <a:r>
              <a:rPr lang="en-US" altLang="zh-CN" dirty="0" err="1"/>
              <a:t>dep_class</a:t>
            </a:r>
            <a:r>
              <a:rPr lang="en-US" altLang="zh-CN" dirty="0"/>
              <a:t> ,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effect_date</a:t>
            </a:r>
            <a:r>
              <a:rPr lang="en-US" altLang="zh-CN" dirty="0"/>
              <a:t>::date as </a:t>
            </a:r>
            <a:r>
              <a:rPr lang="en-US" altLang="zh-CN" dirty="0" err="1"/>
              <a:t>effect_date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  id, coalesce(</a:t>
            </a:r>
            <a:r>
              <a:rPr lang="en-US" altLang="zh-CN" dirty="0" err="1"/>
              <a:t>new_dep_man_num</a:t>
            </a:r>
            <a:r>
              <a:rPr lang="en-US" altLang="zh-CN" dirty="0"/>
              <a:t> ,0) as </a:t>
            </a:r>
            <a:r>
              <a:rPr lang="en-US" altLang="zh-CN" dirty="0" err="1"/>
              <a:t>new_dep_man_num</a:t>
            </a:r>
            <a:endParaRPr lang="en-US" altLang="zh-CN" dirty="0"/>
          </a:p>
          <a:p>
            <a:r>
              <a:rPr lang="en-US" altLang="zh-CN" dirty="0"/>
              <a:t>   from   </a:t>
            </a:r>
            <a:r>
              <a:rPr lang="en-US" altLang="zh-CN" dirty="0" err="1"/>
              <a:t>oa_dep_change_mx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where   </a:t>
            </a:r>
            <a:r>
              <a:rPr lang="en-US" altLang="zh-CN" dirty="0" err="1"/>
              <a:t>oa_sp_id</a:t>
            </a:r>
            <a:r>
              <a:rPr lang="en-US" altLang="zh-CN" dirty="0"/>
              <a:t>=</a:t>
            </a:r>
            <a:r>
              <a:rPr lang="en-US" altLang="zh-CN" dirty="0" err="1"/>
              <a:t>in_id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order by   </a:t>
            </a:r>
            <a:r>
              <a:rPr lang="en-US" altLang="zh-CN" dirty="0" err="1"/>
              <a:t>dep_change_mx_id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end;</a:t>
            </a:r>
          </a:p>
          <a:p>
            <a:r>
              <a:rPr lang="en-US" altLang="zh-CN" dirty="0"/>
              <a:t>$BODY$;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99601" y="867644"/>
            <a:ext cx="4352383" cy="286232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CREATE OR REPLACE FUNCTION </a:t>
            </a:r>
            <a:r>
              <a:rPr lang="en-US" altLang="zh-CN" dirty="0" err="1"/>
              <a:t>public.getdepchangespmx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in_id</a:t>
            </a:r>
            <a:r>
              <a:rPr lang="en-US" altLang="zh-CN" dirty="0"/>
              <a:t> integer)</a:t>
            </a:r>
          </a:p>
          <a:p>
            <a:r>
              <a:rPr lang="en-US" altLang="zh-CN" dirty="0"/>
              <a:t>    RETURNS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SETOF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type_getdepchangespmx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altLang="zh-CN" dirty="0"/>
              <a:t>    LANGUAGE '</a:t>
            </a:r>
            <a:r>
              <a:rPr lang="en-US" altLang="zh-CN" dirty="0" err="1">
                <a:solidFill>
                  <a:srgbClr val="FF0000"/>
                </a:solidFill>
              </a:rPr>
              <a:t>plproxy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AS $BODY$</a:t>
            </a:r>
          </a:p>
          <a:p>
            <a:r>
              <a:rPr lang="en-US" altLang="zh-CN" dirty="0"/>
              <a:t>    CLUSTER '</a:t>
            </a:r>
            <a:r>
              <a:rPr lang="en-US" altLang="zh-CN" dirty="0" err="1">
                <a:solidFill>
                  <a:srgbClr val="FF0000"/>
                </a:solidFill>
              </a:rPr>
              <a:t>read_cluster</a:t>
            </a:r>
            <a:r>
              <a:rPr lang="en-US" altLang="zh-CN" dirty="0"/>
              <a:t>';</a:t>
            </a:r>
          </a:p>
          <a:p>
            <a:r>
              <a:rPr lang="en-US" altLang="zh-CN" dirty="0"/>
              <a:t>    RUN ON ANY;</a:t>
            </a:r>
          </a:p>
          <a:p>
            <a:r>
              <a:rPr lang="en-US" altLang="zh-CN" dirty="0"/>
              <a:t>$BODY$;</a:t>
            </a:r>
            <a:endParaRPr lang="zh-CN" alt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17591" y="639983"/>
            <a:ext cx="1920911" cy="1813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 err="1">
                <a:solidFill>
                  <a:srgbClr val="FF0000"/>
                </a:solidFill>
              </a:rPr>
              <a:t>plproxy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790626" y="627967"/>
            <a:ext cx="1920911" cy="1813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rgbClr val="FF0000"/>
                </a:solidFill>
              </a:rPr>
              <a:t>读数据库结点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93921" y="3933056"/>
            <a:ext cx="4352383" cy="2554545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CREATE TYPE public.type_getdepchangespmx AS</a:t>
            </a:r>
          </a:p>
          <a:p>
            <a:r>
              <a:rPr lang="zh-CN" altLang="en-US" sz="1600" dirty="0"/>
              <a:t>(</a:t>
            </a:r>
          </a:p>
          <a:p>
            <a:r>
              <a:rPr lang="zh-CN" altLang="en-US" sz="1600" dirty="0"/>
              <a:t>      dep_change_mx_id integer,</a:t>
            </a:r>
          </a:p>
          <a:p>
            <a:r>
              <a:rPr lang="zh-CN" altLang="en-US" sz="1600" dirty="0"/>
              <a:t>      dep_id integer,    dep_code text,</a:t>
            </a:r>
          </a:p>
          <a:p>
            <a:r>
              <a:rPr lang="zh-CN" altLang="en-US" sz="1600" dirty="0"/>
              <a:t>      dep_name text,   change_lx text,</a:t>
            </a:r>
          </a:p>
          <a:p>
            <a:r>
              <a:rPr lang="zh-CN" altLang="en-US" sz="1600" dirty="0"/>
              <a:t>      new_dep_code   text, new_dep_name text,</a:t>
            </a:r>
          </a:p>
          <a:p>
            <a:r>
              <a:rPr lang="zh-CN" altLang="en-US" sz="1600" dirty="0"/>
              <a:t>      new_dep_class text, dep_class text,</a:t>
            </a:r>
          </a:p>
          <a:p>
            <a:r>
              <a:rPr lang="zh-CN" altLang="en-US" sz="1600" dirty="0"/>
              <a:t>      effect_date date, id integer,</a:t>
            </a:r>
          </a:p>
          <a:p>
            <a:r>
              <a:rPr lang="zh-CN" altLang="en-US" sz="1600" dirty="0"/>
              <a:t>      new_dep_man_num integer</a:t>
            </a:r>
          </a:p>
          <a:p>
            <a:r>
              <a:rPr lang="zh-CN" altLang="en-US" sz="1600" dirty="0"/>
              <a:t>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18PG中国用户大会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</a:spPr>
      <a:bodyPr rtlCol="0" anchor="ctr"/>
      <a:lstStyle>
        <a:defPPr algn="ctr">
          <a:defRPr sz="1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2882</Words>
  <Application>Microsoft Macintosh PowerPoint</Application>
  <PresentationFormat>宽屏</PresentationFormat>
  <Paragraphs>346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黑体</vt:lpstr>
      <vt:lpstr>宋体</vt:lpstr>
      <vt:lpstr>微软雅黑</vt:lpstr>
      <vt:lpstr>Arial</vt:lpstr>
      <vt:lpstr>Calibri</vt:lpstr>
      <vt:lpstr>2018PG中国用户大会模板</vt:lpstr>
      <vt:lpstr>PowerPoint 演示文稿</vt:lpstr>
      <vt:lpstr>目录</vt:lpstr>
      <vt:lpstr>PowerPoint 演示文稿</vt:lpstr>
      <vt:lpstr>原SQL Server数据库痛点</vt:lpstr>
      <vt:lpstr>二、为什么选型PostgreSQL 来代替原有的SQL Server、Oracle</vt:lpstr>
      <vt:lpstr>PowerPoint 演示文稿</vt:lpstr>
      <vt:lpstr>PowerPoint 演示文稿</vt:lpstr>
      <vt:lpstr>PowerPoint 演示文稿</vt:lpstr>
      <vt:lpstr>PowerPoint 演示文稿</vt:lpstr>
      <vt:lpstr>SQL server 迁移时建议</vt:lpstr>
      <vt:lpstr>SQL server 迁移到PG常用函数转换</vt:lpstr>
      <vt:lpstr>比较有用语句</vt:lpstr>
      <vt:lpstr>postgresql正则表达使用</vt:lpstr>
      <vt:lpstr>PowerPoint 演示文稿</vt:lpstr>
      <vt:lpstr>三、特殊需求表达式  1 Email地址：^\w+([-+.]\w+)*@\w+([-.]\w+)*\.\w+([-.]\w+)*$  2 域名：[a-zA-Z0-9][-a-zA-Z0-9]{0,62}(/.[a-zA-Z0-9][-a-zA-Z0-9]{0,62})+/.? 3 InternetURL：[a-zA-z]+://[^\s]* 或 ^http://([\w-]+\.)+[\w-]+(/[\w-./?%&amp;=]*)?$  4 手机号码：^(13[0-9]|14[0-9]|15[0-9]|166|17[0-9]|18[0-9]|19[8|9])\d{8}$  5 电话号码(“XXX-XXXXXXX”、”XXXX-XXXXXXXX”、”XXX-XXXXXXX”、”XXX-     XXXXXXXX”、”XXXXXXX”和”XXXXXXXX)：^(\(\d{3,4}-)|\d{3.4}-)?\d{7,8}$  6 国内电话号码(0511-4405222、021-87888822)：\d{3}-\d{8}|\d{4}-\d{7}  7 18位身份证号码(数字、字母x结尾)：^((\d{18})|([0-9x]{18})|([0-9X]{18}))$  8 帐号是否合法(字母开头，允许5-16字节，允许字母数字下划线)：^[a-zA-Z][a-zA-Z0-9_]{4,15}$  9 密码(以字母开头，长度在6~18之间，只能包含字母、数字和下划线)：^[a-zA-Z]\w{5,17}$  10 强密码(必须包含大小写字母和数字的组合，不能使用特殊字符，长度在8-10之间)：       ^(?=.*\d)(?=.*[a-z])(?=.*[A-Z]).{8,10}$  11 日期格式：^\d{4}-\d{1,2}-\d{1,2} 12 一年的12个月(01～09和1～12)：^(0?[1-9]|1[0-2])$ 13 一个月的31天(01～09和1～31)：^((0?[1-9])|((1|2)[0-9])|30|31)$  14 钱的输入格式：     有四种钱的表示形式我们可以接受:”10000.00” 和 “10,000.00”, 和没有 “分” 的 “10000”           和 “10,000”：^[1-9][0-9]*$ 15 空白行的正则表达式：\n\s*\r (可以用来删除空白行) </vt:lpstr>
      <vt:lpstr>四、SQL语句加速建议</vt:lpstr>
      <vt:lpstr>巧用批量校对终端别名核对</vt:lpstr>
      <vt:lpstr>五、医药企业信息系统特点</vt:lpstr>
      <vt:lpstr>GreenERP设计思路</vt:lpstr>
      <vt:lpstr>PowerPoint 演示文稿</vt:lpstr>
      <vt:lpstr>PowerPoint 演示文稿</vt:lpstr>
      <vt:lpstr>自定义表单模型</vt:lpstr>
      <vt:lpstr>实际使用</vt:lpstr>
      <vt:lpstr>命令参数设计思路</vt:lpstr>
      <vt:lpstr>GreenERP自定义表单报表设计思路</vt:lpstr>
      <vt:lpstr>程序选择框复用设计思路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Topic Name</dc:title>
  <dc:creator>Chm</dc:creator>
  <cp:lastModifiedBy>Microsoft Office 用户</cp:lastModifiedBy>
  <cp:revision>99</cp:revision>
  <dcterms:created xsi:type="dcterms:W3CDTF">2018-11-20T02:21:00Z</dcterms:created>
  <dcterms:modified xsi:type="dcterms:W3CDTF">2019-11-13T08:54:14Z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