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7"/>
  </p:notesMasterIdLst>
  <p:handoutMasterIdLst>
    <p:handoutMasterId r:id="rId168"/>
  </p:handoutMasterIdLst>
  <p:sldIdLst>
    <p:sldId id="256" r:id="rId2"/>
    <p:sldId id="258" r:id="rId3"/>
    <p:sldId id="262" r:id="rId4"/>
    <p:sldId id="259" r:id="rId5"/>
    <p:sldId id="263" r:id="rId6"/>
    <p:sldId id="264" r:id="rId7"/>
    <p:sldId id="266" r:id="rId8"/>
    <p:sldId id="267" r:id="rId9"/>
    <p:sldId id="268" r:id="rId10"/>
    <p:sldId id="329" r:id="rId11"/>
    <p:sldId id="273" r:id="rId12"/>
    <p:sldId id="406" r:id="rId13"/>
    <p:sldId id="271" r:id="rId14"/>
    <p:sldId id="315" r:id="rId15"/>
    <p:sldId id="317" r:id="rId16"/>
    <p:sldId id="318" r:id="rId17"/>
    <p:sldId id="331" r:id="rId18"/>
    <p:sldId id="316" r:id="rId19"/>
    <p:sldId id="332" r:id="rId20"/>
    <p:sldId id="333" r:id="rId21"/>
    <p:sldId id="336" r:id="rId22"/>
    <p:sldId id="334" r:id="rId23"/>
    <p:sldId id="337" r:id="rId24"/>
    <p:sldId id="319" r:id="rId25"/>
    <p:sldId id="321" r:id="rId26"/>
    <p:sldId id="338" r:id="rId27"/>
    <p:sldId id="320" r:id="rId28"/>
    <p:sldId id="322" r:id="rId29"/>
    <p:sldId id="339" r:id="rId30"/>
    <p:sldId id="323" r:id="rId31"/>
    <p:sldId id="340" r:id="rId32"/>
    <p:sldId id="341" r:id="rId33"/>
    <p:sldId id="394" r:id="rId34"/>
    <p:sldId id="395" r:id="rId35"/>
    <p:sldId id="396" r:id="rId36"/>
    <p:sldId id="397" r:id="rId37"/>
    <p:sldId id="407" r:id="rId38"/>
    <p:sldId id="408" r:id="rId39"/>
    <p:sldId id="325" r:id="rId40"/>
    <p:sldId id="342" r:id="rId41"/>
    <p:sldId id="432" r:id="rId42"/>
    <p:sldId id="358" r:id="rId43"/>
    <p:sldId id="360" r:id="rId44"/>
    <p:sldId id="398" r:id="rId45"/>
    <p:sldId id="399" r:id="rId46"/>
    <p:sldId id="400" r:id="rId47"/>
    <p:sldId id="401" r:id="rId48"/>
    <p:sldId id="402" r:id="rId49"/>
    <p:sldId id="409" r:id="rId50"/>
    <p:sldId id="410" r:id="rId51"/>
    <p:sldId id="411" r:id="rId52"/>
    <p:sldId id="403" r:id="rId53"/>
    <p:sldId id="404" r:id="rId54"/>
    <p:sldId id="405" r:id="rId55"/>
    <p:sldId id="359" r:id="rId56"/>
    <p:sldId id="362" r:id="rId57"/>
    <p:sldId id="361" r:id="rId58"/>
    <p:sldId id="363" r:id="rId59"/>
    <p:sldId id="364" r:id="rId60"/>
    <p:sldId id="343" r:id="rId61"/>
    <p:sldId id="366" r:id="rId62"/>
    <p:sldId id="324" r:id="rId63"/>
    <p:sldId id="327" r:id="rId64"/>
    <p:sldId id="346" r:id="rId65"/>
    <p:sldId id="345" r:id="rId66"/>
    <p:sldId id="344" r:id="rId67"/>
    <p:sldId id="367" r:id="rId68"/>
    <p:sldId id="347" r:id="rId69"/>
    <p:sldId id="326" r:id="rId70"/>
    <p:sldId id="348" r:id="rId71"/>
    <p:sldId id="349" r:id="rId72"/>
    <p:sldId id="350" r:id="rId73"/>
    <p:sldId id="351" r:id="rId74"/>
    <p:sldId id="352" r:id="rId75"/>
    <p:sldId id="421" r:id="rId76"/>
    <p:sldId id="353" r:id="rId77"/>
    <p:sldId id="354" r:id="rId78"/>
    <p:sldId id="335" r:id="rId79"/>
    <p:sldId id="422" r:id="rId80"/>
    <p:sldId id="365" r:id="rId81"/>
    <p:sldId id="392" r:id="rId82"/>
    <p:sldId id="393" r:id="rId83"/>
    <p:sldId id="433" r:id="rId84"/>
    <p:sldId id="412" r:id="rId85"/>
    <p:sldId id="413" r:id="rId86"/>
    <p:sldId id="414" r:id="rId87"/>
    <p:sldId id="415" r:id="rId88"/>
    <p:sldId id="416" r:id="rId89"/>
    <p:sldId id="355" r:id="rId90"/>
    <p:sldId id="357" r:id="rId91"/>
    <p:sldId id="277" r:id="rId92"/>
    <p:sldId id="280" r:id="rId93"/>
    <p:sldId id="281" r:id="rId94"/>
    <p:sldId id="282" r:id="rId95"/>
    <p:sldId id="283" r:id="rId96"/>
    <p:sldId id="284" r:id="rId97"/>
    <p:sldId id="285" r:id="rId98"/>
    <p:sldId id="385" r:id="rId99"/>
    <p:sldId id="386" r:id="rId100"/>
    <p:sldId id="310" r:id="rId101"/>
    <p:sldId id="311" r:id="rId102"/>
    <p:sldId id="312" r:id="rId103"/>
    <p:sldId id="313" r:id="rId104"/>
    <p:sldId id="314" r:id="rId105"/>
    <p:sldId id="286" r:id="rId106"/>
    <p:sldId id="296" r:id="rId107"/>
    <p:sldId id="297" r:id="rId108"/>
    <p:sldId id="288" r:id="rId109"/>
    <p:sldId id="298" r:id="rId110"/>
    <p:sldId id="289" r:id="rId111"/>
    <p:sldId id="308" r:id="rId112"/>
    <p:sldId id="290" r:id="rId113"/>
    <p:sldId id="291" r:id="rId114"/>
    <p:sldId id="292" r:id="rId115"/>
    <p:sldId id="434" r:id="rId116"/>
    <p:sldId id="293" r:id="rId117"/>
    <p:sldId id="302" r:id="rId118"/>
    <p:sldId id="419" r:id="rId119"/>
    <p:sldId id="417" r:id="rId120"/>
    <p:sldId id="418" r:id="rId121"/>
    <p:sldId id="420" r:id="rId122"/>
    <p:sldId id="303" r:id="rId123"/>
    <p:sldId id="304" r:id="rId124"/>
    <p:sldId id="305" r:id="rId125"/>
    <p:sldId id="306" r:id="rId126"/>
    <p:sldId id="307" r:id="rId127"/>
    <p:sldId id="425" r:id="rId128"/>
    <p:sldId id="427" r:id="rId129"/>
    <p:sldId id="426" r:id="rId130"/>
    <p:sldId id="428" r:id="rId131"/>
    <p:sldId id="429" r:id="rId132"/>
    <p:sldId id="430" r:id="rId133"/>
    <p:sldId id="431" r:id="rId134"/>
    <p:sldId id="369" r:id="rId135"/>
    <p:sldId id="299" r:id="rId136"/>
    <p:sldId id="300" r:id="rId137"/>
    <p:sldId id="301" r:id="rId138"/>
    <p:sldId id="287" r:id="rId139"/>
    <p:sldId id="356" r:id="rId140"/>
    <p:sldId id="368" r:id="rId141"/>
    <p:sldId id="370" r:id="rId142"/>
    <p:sldId id="371" r:id="rId143"/>
    <p:sldId id="372" r:id="rId144"/>
    <p:sldId id="373" r:id="rId145"/>
    <p:sldId id="374" r:id="rId146"/>
    <p:sldId id="375" r:id="rId147"/>
    <p:sldId id="376" r:id="rId148"/>
    <p:sldId id="377" r:id="rId149"/>
    <p:sldId id="378" r:id="rId150"/>
    <p:sldId id="379" r:id="rId151"/>
    <p:sldId id="380" r:id="rId152"/>
    <p:sldId id="381" r:id="rId153"/>
    <p:sldId id="382" r:id="rId154"/>
    <p:sldId id="383" r:id="rId155"/>
    <p:sldId id="384" r:id="rId156"/>
    <p:sldId id="423" r:id="rId157"/>
    <p:sldId id="424" r:id="rId158"/>
    <p:sldId id="387" r:id="rId159"/>
    <p:sldId id="389" r:id="rId160"/>
    <p:sldId id="388" r:id="rId161"/>
    <p:sldId id="390" r:id="rId162"/>
    <p:sldId id="391" r:id="rId163"/>
    <p:sldId id="295" r:id="rId164"/>
    <p:sldId id="435" r:id="rId165"/>
    <p:sldId id="309"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739A372-2290-4E56-A8E8-406016A22D02}">
          <p14:sldIdLst>
            <p14:sldId id="256"/>
            <p14:sldId id="258"/>
            <p14:sldId id="262"/>
            <p14:sldId id="259"/>
            <p14:sldId id="263"/>
            <p14:sldId id="264"/>
            <p14:sldId id="266"/>
            <p14:sldId id="267"/>
            <p14:sldId id="268"/>
            <p14:sldId id="329"/>
            <p14:sldId id="273"/>
            <p14:sldId id="406"/>
            <p14:sldId id="271"/>
            <p14:sldId id="315"/>
            <p14:sldId id="317"/>
            <p14:sldId id="318"/>
            <p14:sldId id="331"/>
            <p14:sldId id="316"/>
            <p14:sldId id="332"/>
            <p14:sldId id="333"/>
            <p14:sldId id="336"/>
            <p14:sldId id="334"/>
            <p14:sldId id="337"/>
            <p14:sldId id="319"/>
            <p14:sldId id="321"/>
            <p14:sldId id="338"/>
            <p14:sldId id="320"/>
            <p14:sldId id="322"/>
            <p14:sldId id="339"/>
            <p14:sldId id="323"/>
            <p14:sldId id="340"/>
            <p14:sldId id="341"/>
            <p14:sldId id="394"/>
            <p14:sldId id="395"/>
            <p14:sldId id="396"/>
            <p14:sldId id="397"/>
            <p14:sldId id="407"/>
            <p14:sldId id="408"/>
            <p14:sldId id="325"/>
            <p14:sldId id="342"/>
            <p14:sldId id="432"/>
            <p14:sldId id="358"/>
            <p14:sldId id="360"/>
            <p14:sldId id="398"/>
            <p14:sldId id="399"/>
            <p14:sldId id="400"/>
            <p14:sldId id="401"/>
            <p14:sldId id="402"/>
            <p14:sldId id="409"/>
            <p14:sldId id="410"/>
            <p14:sldId id="411"/>
            <p14:sldId id="403"/>
            <p14:sldId id="404"/>
            <p14:sldId id="405"/>
            <p14:sldId id="359"/>
            <p14:sldId id="362"/>
            <p14:sldId id="361"/>
            <p14:sldId id="363"/>
            <p14:sldId id="364"/>
            <p14:sldId id="343"/>
            <p14:sldId id="366"/>
            <p14:sldId id="324"/>
            <p14:sldId id="327"/>
            <p14:sldId id="346"/>
            <p14:sldId id="345"/>
            <p14:sldId id="344"/>
            <p14:sldId id="367"/>
            <p14:sldId id="347"/>
            <p14:sldId id="326"/>
            <p14:sldId id="348"/>
            <p14:sldId id="349"/>
            <p14:sldId id="350"/>
            <p14:sldId id="351"/>
            <p14:sldId id="352"/>
            <p14:sldId id="421"/>
            <p14:sldId id="353"/>
            <p14:sldId id="354"/>
            <p14:sldId id="335"/>
            <p14:sldId id="422"/>
            <p14:sldId id="365"/>
            <p14:sldId id="392"/>
            <p14:sldId id="393"/>
            <p14:sldId id="433"/>
            <p14:sldId id="412"/>
            <p14:sldId id="413"/>
            <p14:sldId id="414"/>
            <p14:sldId id="415"/>
            <p14:sldId id="416"/>
            <p14:sldId id="355"/>
            <p14:sldId id="357"/>
            <p14:sldId id="277"/>
            <p14:sldId id="280"/>
            <p14:sldId id="281"/>
            <p14:sldId id="282"/>
            <p14:sldId id="283"/>
            <p14:sldId id="284"/>
            <p14:sldId id="285"/>
            <p14:sldId id="385"/>
            <p14:sldId id="386"/>
            <p14:sldId id="310"/>
            <p14:sldId id="311"/>
            <p14:sldId id="312"/>
            <p14:sldId id="313"/>
            <p14:sldId id="314"/>
            <p14:sldId id="286"/>
            <p14:sldId id="296"/>
            <p14:sldId id="297"/>
            <p14:sldId id="288"/>
            <p14:sldId id="298"/>
            <p14:sldId id="289"/>
            <p14:sldId id="308"/>
            <p14:sldId id="290"/>
            <p14:sldId id="291"/>
            <p14:sldId id="292"/>
            <p14:sldId id="434"/>
            <p14:sldId id="293"/>
            <p14:sldId id="302"/>
            <p14:sldId id="419"/>
            <p14:sldId id="417"/>
            <p14:sldId id="418"/>
            <p14:sldId id="420"/>
            <p14:sldId id="303"/>
            <p14:sldId id="304"/>
            <p14:sldId id="305"/>
            <p14:sldId id="306"/>
            <p14:sldId id="307"/>
            <p14:sldId id="425"/>
            <p14:sldId id="427"/>
            <p14:sldId id="426"/>
            <p14:sldId id="428"/>
            <p14:sldId id="429"/>
            <p14:sldId id="430"/>
            <p14:sldId id="431"/>
            <p14:sldId id="369"/>
            <p14:sldId id="299"/>
            <p14:sldId id="300"/>
            <p14:sldId id="301"/>
            <p14:sldId id="287"/>
            <p14:sldId id="356"/>
            <p14:sldId id="368"/>
            <p14:sldId id="370"/>
            <p14:sldId id="371"/>
            <p14:sldId id="372"/>
            <p14:sldId id="373"/>
            <p14:sldId id="374"/>
            <p14:sldId id="375"/>
            <p14:sldId id="376"/>
            <p14:sldId id="377"/>
            <p14:sldId id="378"/>
            <p14:sldId id="379"/>
            <p14:sldId id="380"/>
            <p14:sldId id="381"/>
            <p14:sldId id="382"/>
            <p14:sldId id="383"/>
            <p14:sldId id="384"/>
            <p14:sldId id="423"/>
            <p14:sldId id="424"/>
            <p14:sldId id="387"/>
            <p14:sldId id="389"/>
            <p14:sldId id="388"/>
            <p14:sldId id="390"/>
            <p14:sldId id="391"/>
            <p14:sldId id="295"/>
            <p14:sldId id="435"/>
            <p14:sldId id="30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40" y="84"/>
      </p:cViewPr>
      <p:guideLst/>
    </p:cSldViewPr>
  </p:slideViewPr>
  <p:notesTextViewPr>
    <p:cViewPr>
      <p:scale>
        <a:sx n="1" d="1"/>
        <a:sy n="1" d="1"/>
      </p:scale>
      <p:origin x="0" y="0"/>
    </p:cViewPr>
  </p:notesTextViewPr>
  <p:notesViewPr>
    <p:cSldViewPr snapToGrid="0">
      <p:cViewPr varScale="1">
        <p:scale>
          <a:sx n="58" d="100"/>
          <a:sy n="58" d="100"/>
        </p:scale>
        <p:origin x="2814"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B18FC-4285-406F-A834-F144C789D3F2}"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US"/>
        </a:p>
      </dgm:t>
    </dgm:pt>
    <dgm:pt modelId="{082CA5BF-D938-4589-8D2F-DDF425F5A162}">
      <dgm:prSet phldrT="[文本]" custT="1"/>
      <dgm:spPr/>
      <dgm:t>
        <a:bodyPr/>
        <a:lstStyle/>
        <a:p>
          <a:r>
            <a:rPr lang="zh-CN" altLang="en-US" sz="2400" smtClean="0"/>
            <a:t>用户会</a:t>
          </a:r>
          <a:endParaRPr lang="en-US" sz="2400"/>
        </a:p>
      </dgm:t>
    </dgm:pt>
    <dgm:pt modelId="{096D2974-7357-40A3-9A48-464153228D9B}" type="parTrans" cxnId="{745B78F3-2A68-4377-8583-919BE6BEE807}">
      <dgm:prSet/>
      <dgm:spPr/>
      <dgm:t>
        <a:bodyPr/>
        <a:lstStyle/>
        <a:p>
          <a:endParaRPr lang="en-US"/>
        </a:p>
      </dgm:t>
    </dgm:pt>
    <dgm:pt modelId="{859C960F-5685-4148-BF94-CCC1F6192C7D}" type="sibTrans" cxnId="{745B78F3-2A68-4377-8583-919BE6BEE807}">
      <dgm:prSet/>
      <dgm:spPr/>
      <dgm:t>
        <a:bodyPr/>
        <a:lstStyle/>
        <a:p>
          <a:endParaRPr lang="en-US"/>
        </a:p>
      </dgm:t>
    </dgm:pt>
    <dgm:pt modelId="{2FCFA7DF-22E2-4148-AEED-8B0A277DD1F0}">
      <dgm:prSet phldrT="[文本]" custT="1"/>
      <dgm:spPr/>
      <dgm:t>
        <a:bodyPr/>
        <a:lstStyle/>
        <a:p>
          <a:r>
            <a:rPr lang="en-US" altLang="zh-CN" sz="2000" smtClean="0"/>
            <a:t>BBS</a:t>
          </a:r>
          <a:r>
            <a:rPr lang="zh-CN" altLang="en-US" sz="2000" smtClean="0"/>
            <a:t>，微信圈，</a:t>
          </a:r>
          <a:r>
            <a:rPr lang="en-US" altLang="zh-CN" sz="2000" smtClean="0"/>
            <a:t>QQ</a:t>
          </a:r>
          <a:r>
            <a:rPr lang="zh-CN" altLang="en-US" sz="2000" smtClean="0"/>
            <a:t>群</a:t>
          </a:r>
          <a:endParaRPr lang="en-US" sz="2000"/>
        </a:p>
      </dgm:t>
    </dgm:pt>
    <dgm:pt modelId="{C4E6D496-384E-414D-A3A5-02ACD9D68E90}" type="parTrans" cxnId="{E8341FD1-48D8-4E4E-8FF8-11F190821C73}">
      <dgm:prSet/>
      <dgm:spPr/>
      <dgm:t>
        <a:bodyPr/>
        <a:lstStyle/>
        <a:p>
          <a:endParaRPr lang="en-US"/>
        </a:p>
      </dgm:t>
    </dgm:pt>
    <dgm:pt modelId="{C9F6A166-6776-460C-8056-69FC8AC76AF2}" type="sibTrans" cxnId="{E8341FD1-48D8-4E4E-8FF8-11F190821C73}">
      <dgm:prSet/>
      <dgm:spPr/>
      <dgm:t>
        <a:bodyPr/>
        <a:lstStyle/>
        <a:p>
          <a:endParaRPr lang="en-US"/>
        </a:p>
      </dgm:t>
    </dgm:pt>
    <dgm:pt modelId="{33B94591-E3BA-435C-BB00-15FFDC815886}">
      <dgm:prSet phldrT="[文本]"/>
      <dgm:spPr/>
      <dgm:t>
        <a:bodyPr/>
        <a:lstStyle/>
        <a:p>
          <a:r>
            <a:rPr lang="en-US" altLang="zh-CN" smtClean="0"/>
            <a:t>PostgreSQL</a:t>
          </a:r>
          <a:r>
            <a:rPr lang="zh-CN" altLang="en-US" smtClean="0"/>
            <a:t>社区</a:t>
          </a:r>
          <a:endParaRPr lang="en-US" altLang="zh-CN" smtClean="0"/>
        </a:p>
        <a:p>
          <a:r>
            <a:rPr lang="en-US" smtClean="0"/>
            <a:t>&gt;10000</a:t>
          </a:r>
          <a:r>
            <a:rPr lang="zh-CN" altLang="en-US" smtClean="0"/>
            <a:t>人</a:t>
          </a:r>
          <a:endParaRPr lang="en-US"/>
        </a:p>
      </dgm:t>
    </dgm:pt>
    <dgm:pt modelId="{21E41552-3B7C-46F3-B6E4-7A6799CC6C8A}" type="parTrans" cxnId="{D9E4B824-B204-4E85-8883-F6A856EA6B9C}">
      <dgm:prSet/>
      <dgm:spPr/>
      <dgm:t>
        <a:bodyPr/>
        <a:lstStyle/>
        <a:p>
          <a:endParaRPr lang="en-US"/>
        </a:p>
      </dgm:t>
    </dgm:pt>
    <dgm:pt modelId="{8C1EEE77-A6C1-415D-8ABD-BFDD60DBD757}" type="sibTrans" cxnId="{D9E4B824-B204-4E85-8883-F6A856EA6B9C}">
      <dgm:prSet/>
      <dgm:spPr/>
      <dgm:t>
        <a:bodyPr/>
        <a:lstStyle/>
        <a:p>
          <a:endParaRPr lang="en-US"/>
        </a:p>
      </dgm:t>
    </dgm:pt>
    <dgm:pt modelId="{6A60369E-221D-4AB7-AC2E-2483CEE950A9}">
      <dgm:prSet phldrT="[文本]"/>
      <dgm:spPr/>
      <dgm:t>
        <a:bodyPr/>
        <a:lstStyle/>
        <a:p>
          <a:r>
            <a:rPr lang="zh-CN" altLang="en-US" smtClean="0"/>
            <a:t>用户</a:t>
          </a:r>
          <a:r>
            <a:rPr lang="en-US" altLang="zh-CN" smtClean="0"/>
            <a:t>(</a:t>
          </a:r>
          <a:r>
            <a:rPr lang="zh-CN" altLang="en-US" smtClean="0"/>
            <a:t>华为</a:t>
          </a:r>
          <a:r>
            <a:rPr lang="en-US" altLang="zh-CN" smtClean="0"/>
            <a:t>,</a:t>
          </a:r>
          <a:r>
            <a:rPr lang="zh-CN" altLang="en-US" smtClean="0"/>
            <a:t>去哪儿</a:t>
          </a:r>
          <a:r>
            <a:rPr lang="en-US" altLang="zh-CN" smtClean="0"/>
            <a:t>,</a:t>
          </a:r>
          <a:r>
            <a:rPr lang="zh-CN" altLang="en-US" smtClean="0"/>
            <a:t>邮储</a:t>
          </a:r>
          <a:r>
            <a:rPr lang="en-US" altLang="zh-CN" smtClean="0"/>
            <a:t>,</a:t>
          </a:r>
          <a:r>
            <a:rPr lang="zh-CN" altLang="en-US" smtClean="0"/>
            <a:t>腾讯</a:t>
          </a:r>
          <a:r>
            <a:rPr lang="en-US" altLang="zh-CN" smtClean="0"/>
            <a:t>,</a:t>
          </a:r>
          <a:r>
            <a:rPr lang="zh-CN" altLang="en-US" smtClean="0"/>
            <a:t>移动</a:t>
          </a:r>
          <a:r>
            <a:rPr lang="en-US" altLang="zh-CN" smtClean="0"/>
            <a:t>,</a:t>
          </a:r>
          <a:r>
            <a:rPr lang="zh-CN" altLang="en-US" smtClean="0"/>
            <a:t>斯凯</a:t>
          </a:r>
          <a:r>
            <a:rPr lang="en-US" altLang="zh-CN" smtClean="0"/>
            <a:t>,</a:t>
          </a:r>
          <a:r>
            <a:rPr lang="zh-CN" altLang="en-US" smtClean="0"/>
            <a:t>同花顺</a:t>
          </a:r>
          <a:r>
            <a:rPr lang="en-US" altLang="zh-CN" smtClean="0"/>
            <a:t>.,</a:t>
          </a:r>
          <a:r>
            <a:rPr lang="zh-CN" altLang="en-US" smtClean="0"/>
            <a:t>阿里</a:t>
          </a:r>
          <a:r>
            <a:rPr lang="en-US" altLang="zh-CN" smtClean="0"/>
            <a:t>...)</a:t>
          </a:r>
          <a:endParaRPr lang="en-US"/>
        </a:p>
      </dgm:t>
    </dgm:pt>
    <dgm:pt modelId="{B7E06F49-E5D5-43E6-9DD7-EF9CD09D7C9C}" type="parTrans" cxnId="{EA58E2FC-5B83-48C8-B36B-87F706169272}">
      <dgm:prSet/>
      <dgm:spPr/>
      <dgm:t>
        <a:bodyPr/>
        <a:lstStyle/>
        <a:p>
          <a:endParaRPr lang="en-US"/>
        </a:p>
      </dgm:t>
    </dgm:pt>
    <dgm:pt modelId="{C964AB7A-3AE4-46C8-8604-7B8892F1945F}" type="sibTrans" cxnId="{EA58E2FC-5B83-48C8-B36B-87F706169272}">
      <dgm:prSet/>
      <dgm:spPr/>
      <dgm:t>
        <a:bodyPr/>
        <a:lstStyle/>
        <a:p>
          <a:endParaRPr lang="en-US"/>
        </a:p>
      </dgm:t>
    </dgm:pt>
    <dgm:pt modelId="{37103C0E-4A6F-4077-9125-D95B69F3D810}">
      <dgm:prSet phldrT="[文本]" custT="1"/>
      <dgm:spPr/>
      <dgm:t>
        <a:bodyPr/>
        <a:lstStyle/>
        <a:p>
          <a:pPr algn="r"/>
          <a:r>
            <a:rPr lang="zh-CN" altLang="en-US" sz="1600" smtClean="0"/>
            <a:t>内核研发</a:t>
          </a:r>
          <a:r>
            <a:rPr lang="en-US" altLang="zh-CN" sz="1600" smtClean="0"/>
            <a:t>&gt;300</a:t>
          </a:r>
          <a:r>
            <a:rPr lang="zh-CN" altLang="en-US" sz="1600" smtClean="0"/>
            <a:t>人</a:t>
          </a:r>
          <a:r>
            <a:rPr lang="en-US" altLang="zh-CN" sz="1600" smtClean="0"/>
            <a:t>(</a:t>
          </a:r>
          <a:r>
            <a:rPr lang="zh-CN" altLang="en-US" sz="1600" smtClean="0"/>
            <a:t>华为</a:t>
          </a:r>
          <a:r>
            <a:rPr lang="en-US" altLang="zh-CN" sz="1600" smtClean="0"/>
            <a:t>,</a:t>
          </a:r>
          <a:r>
            <a:rPr lang="zh-CN" altLang="en-US" sz="1600" smtClean="0"/>
            <a:t>移动</a:t>
          </a:r>
          <a:r>
            <a:rPr lang="en-US" altLang="zh-CN" sz="1600" smtClean="0"/>
            <a:t>,</a:t>
          </a:r>
          <a:r>
            <a:rPr lang="zh-CN" altLang="en-US" sz="1600" smtClean="0"/>
            <a:t>国网</a:t>
          </a:r>
          <a:r>
            <a:rPr lang="en-US" altLang="zh-CN" sz="1600" smtClean="0"/>
            <a:t>,</a:t>
          </a:r>
          <a:r>
            <a:rPr lang="zh-CN" altLang="en-US" sz="1600" smtClean="0"/>
            <a:t>人大</a:t>
          </a:r>
          <a:r>
            <a:rPr lang="en-US" altLang="zh-CN" sz="1600" smtClean="0"/>
            <a:t>,</a:t>
          </a:r>
          <a:r>
            <a:rPr lang="zh-CN" altLang="en-US" sz="1600" smtClean="0"/>
            <a:t>武大</a:t>
          </a:r>
          <a:r>
            <a:rPr lang="en-US" altLang="zh-CN" sz="1600" smtClean="0"/>
            <a:t>..)</a:t>
          </a:r>
          <a:endParaRPr lang="en-US" sz="1600"/>
        </a:p>
      </dgm:t>
    </dgm:pt>
    <dgm:pt modelId="{98571597-10B3-42D9-92F8-E7406DBAC2AB}" type="parTrans" cxnId="{717144A0-7575-4BFB-9EC2-73E638E333AE}">
      <dgm:prSet/>
      <dgm:spPr/>
      <dgm:t>
        <a:bodyPr/>
        <a:lstStyle/>
        <a:p>
          <a:endParaRPr lang="en-US"/>
        </a:p>
      </dgm:t>
    </dgm:pt>
    <dgm:pt modelId="{722A7B30-2C42-4D8D-B9AA-CC11F3D1938B}" type="sibTrans" cxnId="{717144A0-7575-4BFB-9EC2-73E638E333AE}">
      <dgm:prSet/>
      <dgm:spPr/>
      <dgm:t>
        <a:bodyPr/>
        <a:lstStyle/>
        <a:p>
          <a:endParaRPr lang="en-US"/>
        </a:p>
      </dgm:t>
    </dgm:pt>
    <dgm:pt modelId="{F2CE421D-FEA6-4A3E-A000-F03096DF919A}">
      <dgm:prSet phldrT="[文本]" custT="1"/>
      <dgm:spPr/>
      <dgm:t>
        <a:bodyPr/>
        <a:lstStyle/>
        <a:p>
          <a:r>
            <a:rPr lang="zh-CN" altLang="en-US" sz="1600" smtClean="0"/>
            <a:t>服务提供商</a:t>
          </a:r>
          <a:r>
            <a:rPr lang="en-US" altLang="zh-CN" sz="1600" smtClean="0"/>
            <a:t>(</a:t>
          </a:r>
          <a:r>
            <a:rPr lang="zh-CN" altLang="en-US" sz="1600" smtClean="0"/>
            <a:t>青云</a:t>
          </a:r>
          <a:r>
            <a:rPr lang="en-US" altLang="zh-CN" sz="1600" smtClean="0"/>
            <a:t>,</a:t>
          </a:r>
          <a:r>
            <a:rPr lang="zh-CN" altLang="en-US" sz="1600" smtClean="0"/>
            <a:t>阿里</a:t>
          </a:r>
          <a:r>
            <a:rPr lang="en-US" altLang="zh-CN" sz="1600" smtClean="0"/>
            <a:t>,</a:t>
          </a:r>
          <a:r>
            <a:rPr lang="zh-CN" altLang="en-US" sz="1600" smtClean="0"/>
            <a:t>神州</a:t>
          </a:r>
          <a:r>
            <a:rPr lang="en-US" altLang="zh-CN" sz="1600" smtClean="0"/>
            <a:t>)</a:t>
          </a:r>
          <a:endParaRPr lang="en-US" sz="1600"/>
        </a:p>
      </dgm:t>
    </dgm:pt>
    <dgm:pt modelId="{4F9806E9-64D0-4A3D-8A11-DCFC944F0367}" type="parTrans" cxnId="{770C4088-890D-47FB-BCB7-1A18C94DD9BF}">
      <dgm:prSet/>
      <dgm:spPr/>
      <dgm:t>
        <a:bodyPr/>
        <a:lstStyle/>
        <a:p>
          <a:endParaRPr lang="en-US"/>
        </a:p>
      </dgm:t>
    </dgm:pt>
    <dgm:pt modelId="{2E2B19DD-7CAF-442E-BA47-463738703F1B}" type="sibTrans" cxnId="{770C4088-890D-47FB-BCB7-1A18C94DD9BF}">
      <dgm:prSet/>
      <dgm:spPr/>
      <dgm:t>
        <a:bodyPr/>
        <a:lstStyle/>
        <a:p>
          <a:endParaRPr lang="en-US"/>
        </a:p>
      </dgm:t>
    </dgm:pt>
    <dgm:pt modelId="{D6B2B211-3A70-479D-9959-5DED0CD950BE}" type="pres">
      <dgm:prSet presAssocID="{3E6B18FC-4285-406F-A834-F144C789D3F2}" presName="Name0" presStyleCnt="0">
        <dgm:presLayoutVars>
          <dgm:chMax val="1"/>
          <dgm:dir/>
          <dgm:animLvl val="ctr"/>
          <dgm:resizeHandles val="exact"/>
        </dgm:presLayoutVars>
      </dgm:prSet>
      <dgm:spPr/>
      <dgm:t>
        <a:bodyPr/>
        <a:lstStyle/>
        <a:p>
          <a:endParaRPr lang="en-US"/>
        </a:p>
      </dgm:t>
    </dgm:pt>
    <dgm:pt modelId="{CBE4AFD5-C9BC-4D1B-9FA8-8B7DCCC3C09B}" type="pres">
      <dgm:prSet presAssocID="{33B94591-E3BA-435C-BB00-15FFDC815886}" presName="centerShape" presStyleLbl="node0" presStyleIdx="0" presStyleCnt="1"/>
      <dgm:spPr/>
      <dgm:t>
        <a:bodyPr/>
        <a:lstStyle/>
        <a:p>
          <a:endParaRPr lang="en-US"/>
        </a:p>
      </dgm:t>
    </dgm:pt>
    <dgm:pt modelId="{6380D3C5-5E6A-4F4C-B856-687D7761A1A2}" type="pres">
      <dgm:prSet presAssocID="{082CA5BF-D938-4589-8D2F-DDF425F5A162}" presName="node" presStyleLbl="node1" presStyleIdx="0" presStyleCnt="5">
        <dgm:presLayoutVars>
          <dgm:bulletEnabled val="1"/>
        </dgm:presLayoutVars>
      </dgm:prSet>
      <dgm:spPr/>
      <dgm:t>
        <a:bodyPr/>
        <a:lstStyle/>
        <a:p>
          <a:endParaRPr lang="en-US"/>
        </a:p>
      </dgm:t>
    </dgm:pt>
    <dgm:pt modelId="{B7FFB9E7-39DD-4B85-A112-3A7A8BE0E183}" type="pres">
      <dgm:prSet presAssocID="{082CA5BF-D938-4589-8D2F-DDF425F5A162}" presName="dummy" presStyleCnt="0"/>
      <dgm:spPr/>
    </dgm:pt>
    <dgm:pt modelId="{31FDF667-28AA-49DF-8590-ABB748021512}" type="pres">
      <dgm:prSet presAssocID="{859C960F-5685-4148-BF94-CCC1F6192C7D}" presName="sibTrans" presStyleLbl="sibTrans2D1" presStyleIdx="0" presStyleCnt="5"/>
      <dgm:spPr/>
      <dgm:t>
        <a:bodyPr/>
        <a:lstStyle/>
        <a:p>
          <a:endParaRPr lang="en-US"/>
        </a:p>
      </dgm:t>
    </dgm:pt>
    <dgm:pt modelId="{0BCDB918-D589-4E73-9578-4B860BF18A2B}" type="pres">
      <dgm:prSet presAssocID="{2FCFA7DF-22E2-4148-AEED-8B0A277DD1F0}" presName="node" presStyleLbl="node1" presStyleIdx="1" presStyleCnt="5">
        <dgm:presLayoutVars>
          <dgm:bulletEnabled val="1"/>
        </dgm:presLayoutVars>
      </dgm:prSet>
      <dgm:spPr/>
      <dgm:t>
        <a:bodyPr/>
        <a:lstStyle/>
        <a:p>
          <a:endParaRPr lang="en-US"/>
        </a:p>
      </dgm:t>
    </dgm:pt>
    <dgm:pt modelId="{D786FC7A-8A42-4738-99B5-4FB29E7EB635}" type="pres">
      <dgm:prSet presAssocID="{2FCFA7DF-22E2-4148-AEED-8B0A277DD1F0}" presName="dummy" presStyleCnt="0"/>
      <dgm:spPr/>
    </dgm:pt>
    <dgm:pt modelId="{4943577F-BE18-4330-8B1F-27C915B57708}" type="pres">
      <dgm:prSet presAssocID="{C9F6A166-6776-460C-8056-69FC8AC76AF2}" presName="sibTrans" presStyleLbl="sibTrans2D1" presStyleIdx="1" presStyleCnt="5"/>
      <dgm:spPr/>
      <dgm:t>
        <a:bodyPr/>
        <a:lstStyle/>
        <a:p>
          <a:endParaRPr lang="en-US"/>
        </a:p>
      </dgm:t>
    </dgm:pt>
    <dgm:pt modelId="{2F50C1B8-CA75-4294-84B2-76287CA0A46F}" type="pres">
      <dgm:prSet presAssocID="{37103C0E-4A6F-4077-9125-D95B69F3D810}" presName="node" presStyleLbl="node1" presStyleIdx="2" presStyleCnt="5">
        <dgm:presLayoutVars>
          <dgm:bulletEnabled val="1"/>
        </dgm:presLayoutVars>
      </dgm:prSet>
      <dgm:spPr/>
      <dgm:t>
        <a:bodyPr/>
        <a:lstStyle/>
        <a:p>
          <a:endParaRPr lang="en-US"/>
        </a:p>
      </dgm:t>
    </dgm:pt>
    <dgm:pt modelId="{149E758F-7296-48DD-824C-A28C23A3FD88}" type="pres">
      <dgm:prSet presAssocID="{37103C0E-4A6F-4077-9125-D95B69F3D810}" presName="dummy" presStyleCnt="0"/>
      <dgm:spPr/>
    </dgm:pt>
    <dgm:pt modelId="{298A0B45-0C72-4477-B015-03F27B1B36CE}" type="pres">
      <dgm:prSet presAssocID="{722A7B30-2C42-4D8D-B9AA-CC11F3D1938B}" presName="sibTrans" presStyleLbl="sibTrans2D1" presStyleIdx="2" presStyleCnt="5"/>
      <dgm:spPr/>
      <dgm:t>
        <a:bodyPr/>
        <a:lstStyle/>
        <a:p>
          <a:endParaRPr lang="en-US"/>
        </a:p>
      </dgm:t>
    </dgm:pt>
    <dgm:pt modelId="{EC653D1A-8166-4C41-A002-53A58815EE33}" type="pres">
      <dgm:prSet presAssocID="{F2CE421D-FEA6-4A3E-A000-F03096DF919A}" presName="node" presStyleLbl="node1" presStyleIdx="3" presStyleCnt="5">
        <dgm:presLayoutVars>
          <dgm:bulletEnabled val="1"/>
        </dgm:presLayoutVars>
      </dgm:prSet>
      <dgm:spPr/>
      <dgm:t>
        <a:bodyPr/>
        <a:lstStyle/>
        <a:p>
          <a:endParaRPr lang="en-US"/>
        </a:p>
      </dgm:t>
    </dgm:pt>
    <dgm:pt modelId="{210CA120-185D-4FFD-B4BE-55B09360836C}" type="pres">
      <dgm:prSet presAssocID="{F2CE421D-FEA6-4A3E-A000-F03096DF919A}" presName="dummy" presStyleCnt="0"/>
      <dgm:spPr/>
    </dgm:pt>
    <dgm:pt modelId="{711C5885-29FC-4360-83D7-89BD96470560}" type="pres">
      <dgm:prSet presAssocID="{2E2B19DD-7CAF-442E-BA47-463738703F1B}" presName="sibTrans" presStyleLbl="sibTrans2D1" presStyleIdx="3" presStyleCnt="5"/>
      <dgm:spPr/>
      <dgm:t>
        <a:bodyPr/>
        <a:lstStyle/>
        <a:p>
          <a:endParaRPr lang="en-US"/>
        </a:p>
      </dgm:t>
    </dgm:pt>
    <dgm:pt modelId="{CC7D7CBD-4903-4EDA-9F1B-6DACD3985F7C}" type="pres">
      <dgm:prSet presAssocID="{6A60369E-221D-4AB7-AC2E-2483CEE950A9}" presName="node" presStyleLbl="node1" presStyleIdx="4" presStyleCnt="5">
        <dgm:presLayoutVars>
          <dgm:bulletEnabled val="1"/>
        </dgm:presLayoutVars>
      </dgm:prSet>
      <dgm:spPr/>
      <dgm:t>
        <a:bodyPr/>
        <a:lstStyle/>
        <a:p>
          <a:endParaRPr lang="en-US"/>
        </a:p>
      </dgm:t>
    </dgm:pt>
    <dgm:pt modelId="{CA02B89F-1BE0-4184-8FD5-0E7E9C758C1C}" type="pres">
      <dgm:prSet presAssocID="{6A60369E-221D-4AB7-AC2E-2483CEE950A9}" presName="dummy" presStyleCnt="0"/>
      <dgm:spPr/>
    </dgm:pt>
    <dgm:pt modelId="{CD0B4354-7B21-4B08-AE4F-55CD44145C30}" type="pres">
      <dgm:prSet presAssocID="{C964AB7A-3AE4-46C8-8604-7B8892F1945F}" presName="sibTrans" presStyleLbl="sibTrans2D1" presStyleIdx="4" presStyleCnt="5"/>
      <dgm:spPr/>
      <dgm:t>
        <a:bodyPr/>
        <a:lstStyle/>
        <a:p>
          <a:endParaRPr lang="en-US"/>
        </a:p>
      </dgm:t>
    </dgm:pt>
  </dgm:ptLst>
  <dgm:cxnLst>
    <dgm:cxn modelId="{EA58E2FC-5B83-48C8-B36B-87F706169272}" srcId="{33B94591-E3BA-435C-BB00-15FFDC815886}" destId="{6A60369E-221D-4AB7-AC2E-2483CEE950A9}" srcOrd="4" destOrd="0" parTransId="{B7E06F49-E5D5-43E6-9DD7-EF9CD09D7C9C}" sibTransId="{C964AB7A-3AE4-46C8-8604-7B8892F1945F}"/>
    <dgm:cxn modelId="{717144A0-7575-4BFB-9EC2-73E638E333AE}" srcId="{33B94591-E3BA-435C-BB00-15FFDC815886}" destId="{37103C0E-4A6F-4077-9125-D95B69F3D810}" srcOrd="2" destOrd="0" parTransId="{98571597-10B3-42D9-92F8-E7406DBAC2AB}" sibTransId="{722A7B30-2C42-4D8D-B9AA-CC11F3D1938B}"/>
    <dgm:cxn modelId="{4DC37115-A54A-40D5-B491-E8D06EE84D95}" type="presOf" srcId="{6A60369E-221D-4AB7-AC2E-2483CEE950A9}" destId="{CC7D7CBD-4903-4EDA-9F1B-6DACD3985F7C}" srcOrd="0" destOrd="0" presId="urn:microsoft.com/office/officeart/2005/8/layout/radial6"/>
    <dgm:cxn modelId="{E8341FD1-48D8-4E4E-8FF8-11F190821C73}" srcId="{33B94591-E3BA-435C-BB00-15FFDC815886}" destId="{2FCFA7DF-22E2-4148-AEED-8B0A277DD1F0}" srcOrd="1" destOrd="0" parTransId="{C4E6D496-384E-414D-A3A5-02ACD9D68E90}" sibTransId="{C9F6A166-6776-460C-8056-69FC8AC76AF2}"/>
    <dgm:cxn modelId="{D9E4B824-B204-4E85-8883-F6A856EA6B9C}" srcId="{3E6B18FC-4285-406F-A834-F144C789D3F2}" destId="{33B94591-E3BA-435C-BB00-15FFDC815886}" srcOrd="0" destOrd="0" parTransId="{21E41552-3B7C-46F3-B6E4-7A6799CC6C8A}" sibTransId="{8C1EEE77-A6C1-415D-8ABD-BFDD60DBD757}"/>
    <dgm:cxn modelId="{770C4088-890D-47FB-BCB7-1A18C94DD9BF}" srcId="{33B94591-E3BA-435C-BB00-15FFDC815886}" destId="{F2CE421D-FEA6-4A3E-A000-F03096DF919A}" srcOrd="3" destOrd="0" parTransId="{4F9806E9-64D0-4A3D-8A11-DCFC944F0367}" sibTransId="{2E2B19DD-7CAF-442E-BA47-463738703F1B}"/>
    <dgm:cxn modelId="{0C25EE33-F12D-4FAA-BFFB-6A60338FC293}" type="presOf" srcId="{722A7B30-2C42-4D8D-B9AA-CC11F3D1938B}" destId="{298A0B45-0C72-4477-B015-03F27B1B36CE}" srcOrd="0" destOrd="0" presId="urn:microsoft.com/office/officeart/2005/8/layout/radial6"/>
    <dgm:cxn modelId="{D5684519-B794-459B-A237-6807AA055A9A}" type="presOf" srcId="{37103C0E-4A6F-4077-9125-D95B69F3D810}" destId="{2F50C1B8-CA75-4294-84B2-76287CA0A46F}" srcOrd="0" destOrd="0" presId="urn:microsoft.com/office/officeart/2005/8/layout/radial6"/>
    <dgm:cxn modelId="{94C1460C-7D70-485E-AD41-7D73A1FCEA52}" type="presOf" srcId="{33B94591-E3BA-435C-BB00-15FFDC815886}" destId="{CBE4AFD5-C9BC-4D1B-9FA8-8B7DCCC3C09B}" srcOrd="0" destOrd="0" presId="urn:microsoft.com/office/officeart/2005/8/layout/radial6"/>
    <dgm:cxn modelId="{BF72B8AA-9DBE-4B57-9313-5F269553E7B0}" type="presOf" srcId="{082CA5BF-D938-4589-8D2F-DDF425F5A162}" destId="{6380D3C5-5E6A-4F4C-B856-687D7761A1A2}" srcOrd="0" destOrd="0" presId="urn:microsoft.com/office/officeart/2005/8/layout/radial6"/>
    <dgm:cxn modelId="{B0E03FE7-6954-4E63-82FB-6664F7100F19}" type="presOf" srcId="{2E2B19DD-7CAF-442E-BA47-463738703F1B}" destId="{711C5885-29FC-4360-83D7-89BD96470560}" srcOrd="0" destOrd="0" presId="urn:microsoft.com/office/officeart/2005/8/layout/radial6"/>
    <dgm:cxn modelId="{54B85934-896A-48A6-A452-2A23DAE52965}" type="presOf" srcId="{859C960F-5685-4148-BF94-CCC1F6192C7D}" destId="{31FDF667-28AA-49DF-8590-ABB748021512}" srcOrd="0" destOrd="0" presId="urn:microsoft.com/office/officeart/2005/8/layout/radial6"/>
    <dgm:cxn modelId="{FF1ED07C-792C-430C-9246-3C9FCF53CF35}" type="presOf" srcId="{C9F6A166-6776-460C-8056-69FC8AC76AF2}" destId="{4943577F-BE18-4330-8B1F-27C915B57708}" srcOrd="0" destOrd="0" presId="urn:microsoft.com/office/officeart/2005/8/layout/radial6"/>
    <dgm:cxn modelId="{B4BDA330-2A61-4E15-AC0C-D51E45E7E907}" type="presOf" srcId="{3E6B18FC-4285-406F-A834-F144C789D3F2}" destId="{D6B2B211-3A70-479D-9959-5DED0CD950BE}" srcOrd="0" destOrd="0" presId="urn:microsoft.com/office/officeart/2005/8/layout/radial6"/>
    <dgm:cxn modelId="{80C6FCA3-A955-482A-B9F6-B7568787510C}" type="presOf" srcId="{C964AB7A-3AE4-46C8-8604-7B8892F1945F}" destId="{CD0B4354-7B21-4B08-AE4F-55CD44145C30}" srcOrd="0" destOrd="0" presId="urn:microsoft.com/office/officeart/2005/8/layout/radial6"/>
    <dgm:cxn modelId="{B5A33C88-860F-4F5E-9511-F720752C7AD5}" type="presOf" srcId="{F2CE421D-FEA6-4A3E-A000-F03096DF919A}" destId="{EC653D1A-8166-4C41-A002-53A58815EE33}" srcOrd="0" destOrd="0" presId="urn:microsoft.com/office/officeart/2005/8/layout/radial6"/>
    <dgm:cxn modelId="{7C78D97E-1F4A-41D1-9A85-90F9E5BE3449}" type="presOf" srcId="{2FCFA7DF-22E2-4148-AEED-8B0A277DD1F0}" destId="{0BCDB918-D589-4E73-9578-4B860BF18A2B}" srcOrd="0" destOrd="0" presId="urn:microsoft.com/office/officeart/2005/8/layout/radial6"/>
    <dgm:cxn modelId="{745B78F3-2A68-4377-8583-919BE6BEE807}" srcId="{33B94591-E3BA-435C-BB00-15FFDC815886}" destId="{082CA5BF-D938-4589-8D2F-DDF425F5A162}" srcOrd="0" destOrd="0" parTransId="{096D2974-7357-40A3-9A48-464153228D9B}" sibTransId="{859C960F-5685-4148-BF94-CCC1F6192C7D}"/>
    <dgm:cxn modelId="{BFFF78A9-4BC6-4B29-BDD5-5BE2A14C3C43}" type="presParOf" srcId="{D6B2B211-3A70-479D-9959-5DED0CD950BE}" destId="{CBE4AFD5-C9BC-4D1B-9FA8-8B7DCCC3C09B}" srcOrd="0" destOrd="0" presId="urn:microsoft.com/office/officeart/2005/8/layout/radial6"/>
    <dgm:cxn modelId="{10637E21-FDA9-40AE-A5FC-5C193DDE39B3}" type="presParOf" srcId="{D6B2B211-3A70-479D-9959-5DED0CD950BE}" destId="{6380D3C5-5E6A-4F4C-B856-687D7761A1A2}" srcOrd="1" destOrd="0" presId="urn:microsoft.com/office/officeart/2005/8/layout/radial6"/>
    <dgm:cxn modelId="{9181082B-9B50-41A2-A1B7-CC0F772B77EE}" type="presParOf" srcId="{D6B2B211-3A70-479D-9959-5DED0CD950BE}" destId="{B7FFB9E7-39DD-4B85-A112-3A7A8BE0E183}" srcOrd="2" destOrd="0" presId="urn:microsoft.com/office/officeart/2005/8/layout/radial6"/>
    <dgm:cxn modelId="{0007283C-E9F4-4E8C-BE95-4DAF62337A81}" type="presParOf" srcId="{D6B2B211-3A70-479D-9959-5DED0CD950BE}" destId="{31FDF667-28AA-49DF-8590-ABB748021512}" srcOrd="3" destOrd="0" presId="urn:microsoft.com/office/officeart/2005/8/layout/radial6"/>
    <dgm:cxn modelId="{E18A9002-5840-48C2-88EE-856FA4B2C4B9}" type="presParOf" srcId="{D6B2B211-3A70-479D-9959-5DED0CD950BE}" destId="{0BCDB918-D589-4E73-9578-4B860BF18A2B}" srcOrd="4" destOrd="0" presId="urn:microsoft.com/office/officeart/2005/8/layout/radial6"/>
    <dgm:cxn modelId="{EECC564B-42E5-4F50-B1EC-DFBCE94CDDA7}" type="presParOf" srcId="{D6B2B211-3A70-479D-9959-5DED0CD950BE}" destId="{D786FC7A-8A42-4738-99B5-4FB29E7EB635}" srcOrd="5" destOrd="0" presId="urn:microsoft.com/office/officeart/2005/8/layout/radial6"/>
    <dgm:cxn modelId="{43CB3D87-3E58-4B55-922F-C91F0DBDC54F}" type="presParOf" srcId="{D6B2B211-3A70-479D-9959-5DED0CD950BE}" destId="{4943577F-BE18-4330-8B1F-27C915B57708}" srcOrd="6" destOrd="0" presId="urn:microsoft.com/office/officeart/2005/8/layout/radial6"/>
    <dgm:cxn modelId="{46422864-1249-49BB-A351-E6C3218751EC}" type="presParOf" srcId="{D6B2B211-3A70-479D-9959-5DED0CD950BE}" destId="{2F50C1B8-CA75-4294-84B2-76287CA0A46F}" srcOrd="7" destOrd="0" presId="urn:microsoft.com/office/officeart/2005/8/layout/radial6"/>
    <dgm:cxn modelId="{36A2E6D3-99B2-4F6A-9D99-196F2DE1D51F}" type="presParOf" srcId="{D6B2B211-3A70-479D-9959-5DED0CD950BE}" destId="{149E758F-7296-48DD-824C-A28C23A3FD88}" srcOrd="8" destOrd="0" presId="urn:microsoft.com/office/officeart/2005/8/layout/radial6"/>
    <dgm:cxn modelId="{3F9689E7-EBCF-49D8-A9AF-09F6AFDF6193}" type="presParOf" srcId="{D6B2B211-3A70-479D-9959-5DED0CD950BE}" destId="{298A0B45-0C72-4477-B015-03F27B1B36CE}" srcOrd="9" destOrd="0" presId="urn:microsoft.com/office/officeart/2005/8/layout/radial6"/>
    <dgm:cxn modelId="{EB429F97-15B3-478C-B0D6-93A460970EAC}" type="presParOf" srcId="{D6B2B211-3A70-479D-9959-5DED0CD950BE}" destId="{EC653D1A-8166-4C41-A002-53A58815EE33}" srcOrd="10" destOrd="0" presId="urn:microsoft.com/office/officeart/2005/8/layout/radial6"/>
    <dgm:cxn modelId="{916C995A-F885-4FA1-AF89-76658311F63E}" type="presParOf" srcId="{D6B2B211-3A70-479D-9959-5DED0CD950BE}" destId="{210CA120-185D-4FFD-B4BE-55B09360836C}" srcOrd="11" destOrd="0" presId="urn:microsoft.com/office/officeart/2005/8/layout/radial6"/>
    <dgm:cxn modelId="{A4C69762-5352-48D1-A993-A8633756F81D}" type="presParOf" srcId="{D6B2B211-3A70-479D-9959-5DED0CD950BE}" destId="{711C5885-29FC-4360-83D7-89BD96470560}" srcOrd="12" destOrd="0" presId="urn:microsoft.com/office/officeart/2005/8/layout/radial6"/>
    <dgm:cxn modelId="{0F728AFF-B750-4504-905A-8F2806A1CAF1}" type="presParOf" srcId="{D6B2B211-3A70-479D-9959-5DED0CD950BE}" destId="{CC7D7CBD-4903-4EDA-9F1B-6DACD3985F7C}" srcOrd="13" destOrd="0" presId="urn:microsoft.com/office/officeart/2005/8/layout/radial6"/>
    <dgm:cxn modelId="{029A394B-2A4B-4D85-8CBE-529368A67534}" type="presParOf" srcId="{D6B2B211-3A70-479D-9959-5DED0CD950BE}" destId="{CA02B89F-1BE0-4184-8FD5-0E7E9C758C1C}" srcOrd="14" destOrd="0" presId="urn:microsoft.com/office/officeart/2005/8/layout/radial6"/>
    <dgm:cxn modelId="{1F1F7321-2EAF-462A-871C-1001D9344E56}" type="presParOf" srcId="{D6B2B211-3A70-479D-9959-5DED0CD950BE}" destId="{CD0B4354-7B21-4B08-AE4F-55CD44145C3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4F3FB-8052-44CC-8AE8-8C0C833B042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zh-CN" altLang="en-US"/>
        </a:p>
      </dgm:t>
    </dgm:pt>
    <dgm:pt modelId="{B0AFAE32-4A77-45DC-9D6B-3FF973B42E32}">
      <dgm:prSet phldrT="[文本]"/>
      <dgm:spPr/>
      <dgm:t>
        <a:bodyPr/>
        <a:lstStyle/>
        <a:p>
          <a:r>
            <a:rPr lang="en-US" altLang="zh-CN" smtClean="0"/>
            <a:t>Foreign Table(s)</a:t>
          </a:r>
          <a:endParaRPr lang="zh-CN" altLang="en-US"/>
        </a:p>
      </dgm:t>
    </dgm:pt>
    <dgm:pt modelId="{17960715-64E0-4F39-96C0-F661387FBFA9}" type="parTrans" cxnId="{48F292CB-52BE-4D86-BE31-8B1B1152FE9B}">
      <dgm:prSet/>
      <dgm:spPr/>
      <dgm:t>
        <a:bodyPr/>
        <a:lstStyle/>
        <a:p>
          <a:endParaRPr lang="zh-CN" altLang="en-US"/>
        </a:p>
      </dgm:t>
    </dgm:pt>
    <dgm:pt modelId="{111A0E8D-17E9-41CD-A180-6A99E31B91B2}" type="sibTrans" cxnId="{48F292CB-52BE-4D86-BE31-8B1B1152FE9B}">
      <dgm:prSet/>
      <dgm:spPr/>
      <dgm:t>
        <a:bodyPr/>
        <a:lstStyle/>
        <a:p>
          <a:endParaRPr lang="zh-CN" altLang="en-US"/>
        </a:p>
      </dgm:t>
    </dgm:pt>
    <dgm:pt modelId="{4D2575A5-1481-4707-8DF4-4711093BB410}">
      <dgm:prSet phldrT="[文本]"/>
      <dgm:spPr/>
      <dgm:t>
        <a:bodyPr/>
        <a:lstStyle/>
        <a:p>
          <a:r>
            <a:rPr lang="en-US" altLang="zh-CN" smtClean="0"/>
            <a:t>FDW</a:t>
          </a:r>
          <a:endParaRPr lang="zh-CN" altLang="en-US"/>
        </a:p>
      </dgm:t>
    </dgm:pt>
    <dgm:pt modelId="{598EF397-2DBA-408C-A407-2B162FC53662}" type="parTrans" cxnId="{DDA4D403-25BA-4563-8A21-84A24652F28D}">
      <dgm:prSet/>
      <dgm:spPr/>
      <dgm:t>
        <a:bodyPr/>
        <a:lstStyle/>
        <a:p>
          <a:endParaRPr lang="zh-CN" altLang="en-US"/>
        </a:p>
      </dgm:t>
    </dgm:pt>
    <dgm:pt modelId="{B8BE3F06-CAFC-4D43-AE43-DBB6CA806123}" type="sibTrans" cxnId="{DDA4D403-25BA-4563-8A21-84A24652F28D}">
      <dgm:prSet/>
      <dgm:spPr/>
      <dgm:t>
        <a:bodyPr/>
        <a:lstStyle/>
        <a:p>
          <a:endParaRPr lang="zh-CN" altLang="en-US"/>
        </a:p>
      </dgm:t>
    </dgm:pt>
    <dgm:pt modelId="{D2187E33-FCCB-43A7-BF16-4CD161D845EE}">
      <dgm:prSet phldrT="[文本]"/>
      <dgm:spPr/>
      <dgm:t>
        <a:bodyPr/>
        <a:lstStyle/>
        <a:p>
          <a:r>
            <a:rPr lang="en-US" altLang="zh-CN" smtClean="0"/>
            <a:t>File</a:t>
          </a:r>
          <a:endParaRPr lang="zh-CN" altLang="en-US"/>
        </a:p>
      </dgm:t>
    </dgm:pt>
    <dgm:pt modelId="{661ACE45-D340-44AF-945E-94A01EC1FE5F}" type="parTrans" cxnId="{3037E200-61F3-4CEE-AF3B-0B2ED17AAC6B}">
      <dgm:prSet/>
      <dgm:spPr/>
      <dgm:t>
        <a:bodyPr/>
        <a:lstStyle/>
        <a:p>
          <a:endParaRPr lang="zh-CN" altLang="en-US"/>
        </a:p>
      </dgm:t>
    </dgm:pt>
    <dgm:pt modelId="{51B9E1D5-72C8-40F9-B74C-7A3FAD1D4741}" type="sibTrans" cxnId="{3037E200-61F3-4CEE-AF3B-0B2ED17AAC6B}">
      <dgm:prSet/>
      <dgm:spPr/>
      <dgm:t>
        <a:bodyPr/>
        <a:lstStyle/>
        <a:p>
          <a:endParaRPr lang="zh-CN" altLang="en-US"/>
        </a:p>
      </dgm:t>
    </dgm:pt>
    <dgm:pt modelId="{07667B38-20FC-4595-AD3C-F0CAFBAB375B}">
      <dgm:prSet phldrT="[文本]"/>
      <dgm:spPr/>
      <dgm:t>
        <a:bodyPr/>
        <a:lstStyle/>
        <a:p>
          <a:r>
            <a:rPr lang="en-US" altLang="zh-CN" smtClean="0"/>
            <a:t>Oracle</a:t>
          </a:r>
          <a:endParaRPr lang="zh-CN" altLang="en-US"/>
        </a:p>
      </dgm:t>
    </dgm:pt>
    <dgm:pt modelId="{7E08A66B-4053-4227-A8F9-2C296C8C6138}" type="parTrans" cxnId="{CC2A70F7-37E8-4652-9844-203515B484DB}">
      <dgm:prSet/>
      <dgm:spPr/>
      <dgm:t>
        <a:bodyPr/>
        <a:lstStyle/>
        <a:p>
          <a:endParaRPr lang="zh-CN" altLang="en-US"/>
        </a:p>
      </dgm:t>
    </dgm:pt>
    <dgm:pt modelId="{96E19767-D1E3-41C2-94E4-DD221ED80977}" type="sibTrans" cxnId="{CC2A70F7-37E8-4652-9844-203515B484DB}">
      <dgm:prSet/>
      <dgm:spPr/>
      <dgm:t>
        <a:bodyPr/>
        <a:lstStyle/>
        <a:p>
          <a:endParaRPr lang="zh-CN" altLang="en-US"/>
        </a:p>
      </dgm:t>
    </dgm:pt>
    <dgm:pt modelId="{D729C93B-BF34-44D5-A02E-EE9ADF892766}">
      <dgm:prSet phldrT="[文本]"/>
      <dgm:spPr/>
      <dgm:t>
        <a:bodyPr/>
        <a:lstStyle/>
        <a:p>
          <a:r>
            <a:rPr lang="en-US" altLang="zh-CN" smtClean="0"/>
            <a:t>MySQL</a:t>
          </a:r>
          <a:endParaRPr lang="zh-CN" altLang="en-US"/>
        </a:p>
      </dgm:t>
    </dgm:pt>
    <dgm:pt modelId="{6F3B52CE-5932-4EC1-AE8B-50C8129B9DA9}" type="parTrans" cxnId="{6F912086-7161-471F-97A9-DC38353C33F9}">
      <dgm:prSet/>
      <dgm:spPr/>
      <dgm:t>
        <a:bodyPr/>
        <a:lstStyle/>
        <a:p>
          <a:endParaRPr lang="zh-CN" altLang="en-US"/>
        </a:p>
      </dgm:t>
    </dgm:pt>
    <dgm:pt modelId="{A3BCBA1E-2F25-4FB2-B3B8-30E2E217BC9A}" type="sibTrans" cxnId="{6F912086-7161-471F-97A9-DC38353C33F9}">
      <dgm:prSet/>
      <dgm:spPr/>
      <dgm:t>
        <a:bodyPr/>
        <a:lstStyle/>
        <a:p>
          <a:endParaRPr lang="zh-CN" altLang="en-US"/>
        </a:p>
      </dgm:t>
    </dgm:pt>
    <dgm:pt modelId="{AB961ADB-643B-4515-888A-8D82042C59B3}">
      <dgm:prSet phldrT="[文本]"/>
      <dgm:spPr/>
      <dgm:t>
        <a:bodyPr/>
        <a:lstStyle/>
        <a:p>
          <a:r>
            <a:rPr lang="en-US" altLang="zh-CN" smtClean="0"/>
            <a:t>PostgreSQL</a:t>
          </a:r>
          <a:endParaRPr lang="zh-CN" altLang="en-US"/>
        </a:p>
      </dgm:t>
    </dgm:pt>
    <dgm:pt modelId="{4F32D690-964A-43CC-9F95-B42ACDEBD999}" type="parTrans" cxnId="{85EA7AE1-63BF-46A6-AD98-479323BDE464}">
      <dgm:prSet/>
      <dgm:spPr/>
      <dgm:t>
        <a:bodyPr/>
        <a:lstStyle/>
        <a:p>
          <a:endParaRPr lang="zh-CN" altLang="en-US"/>
        </a:p>
      </dgm:t>
    </dgm:pt>
    <dgm:pt modelId="{14BDC7CB-7BE7-4215-B430-7FFBC5E5C45A}" type="sibTrans" cxnId="{85EA7AE1-63BF-46A6-AD98-479323BDE464}">
      <dgm:prSet/>
      <dgm:spPr/>
      <dgm:t>
        <a:bodyPr/>
        <a:lstStyle/>
        <a:p>
          <a:endParaRPr lang="zh-CN" altLang="en-US"/>
        </a:p>
      </dgm:t>
    </dgm:pt>
    <dgm:pt modelId="{45710036-5ADA-495B-8EBA-5DD88F14F2F2}">
      <dgm:prSet phldrT="[文本]"/>
      <dgm:spPr/>
      <dgm:t>
        <a:bodyPr/>
        <a:lstStyle/>
        <a:p>
          <a:r>
            <a:rPr lang="en-US" altLang="zh-CN" smtClean="0"/>
            <a:t>FDW</a:t>
          </a:r>
          <a:endParaRPr lang="zh-CN" altLang="en-US"/>
        </a:p>
      </dgm:t>
    </dgm:pt>
    <dgm:pt modelId="{EEB8E0FF-4361-46E3-91BB-AFEF7BCD93A2}" type="parTrans" cxnId="{AED8A7C5-5387-47CD-8201-588902C12A4F}">
      <dgm:prSet/>
      <dgm:spPr/>
      <dgm:t>
        <a:bodyPr/>
        <a:lstStyle/>
        <a:p>
          <a:endParaRPr lang="zh-CN" altLang="en-US"/>
        </a:p>
      </dgm:t>
    </dgm:pt>
    <dgm:pt modelId="{76F57733-F779-49EA-8F30-06C9F2DD9222}" type="sibTrans" cxnId="{AED8A7C5-5387-47CD-8201-588902C12A4F}">
      <dgm:prSet/>
      <dgm:spPr/>
      <dgm:t>
        <a:bodyPr/>
        <a:lstStyle/>
        <a:p>
          <a:endParaRPr lang="zh-CN" altLang="en-US"/>
        </a:p>
      </dgm:t>
    </dgm:pt>
    <dgm:pt modelId="{8D112C4F-B0D4-421E-BCA1-5A98924C4DC8}">
      <dgm:prSet phldrT="[文本]"/>
      <dgm:spPr/>
      <dgm:t>
        <a:bodyPr/>
        <a:lstStyle/>
        <a:p>
          <a:r>
            <a:rPr lang="en-US" altLang="zh-CN" smtClean="0"/>
            <a:t>FDW(s)</a:t>
          </a:r>
          <a:endParaRPr lang="zh-CN" altLang="en-US"/>
        </a:p>
      </dgm:t>
    </dgm:pt>
    <dgm:pt modelId="{B39675AD-595A-48DA-A41C-1A1608C757E8}" type="parTrans" cxnId="{4EEB35A6-7075-46E3-9588-0B77B030FFE3}">
      <dgm:prSet/>
      <dgm:spPr/>
      <dgm:t>
        <a:bodyPr/>
        <a:lstStyle/>
        <a:p>
          <a:endParaRPr lang="zh-CN" altLang="en-US"/>
        </a:p>
      </dgm:t>
    </dgm:pt>
    <dgm:pt modelId="{AE042B04-7100-41CF-A120-BC720038074F}" type="sibTrans" cxnId="{4EEB35A6-7075-46E3-9588-0B77B030FFE3}">
      <dgm:prSet/>
      <dgm:spPr/>
      <dgm:t>
        <a:bodyPr/>
        <a:lstStyle/>
        <a:p>
          <a:endParaRPr lang="zh-CN" altLang="en-US"/>
        </a:p>
      </dgm:t>
    </dgm:pt>
    <dgm:pt modelId="{689608D1-BDB6-4D1B-A378-231E5349DEAF}">
      <dgm:prSet phldrT="[文本]"/>
      <dgm:spPr/>
      <dgm:t>
        <a:bodyPr/>
        <a:lstStyle/>
        <a:p>
          <a:r>
            <a:rPr lang="en-US" altLang="zh-CN" smtClean="0"/>
            <a:t>FDW</a:t>
          </a:r>
          <a:endParaRPr lang="zh-CN" altLang="en-US"/>
        </a:p>
      </dgm:t>
    </dgm:pt>
    <dgm:pt modelId="{6CB2D28E-A88D-4CE1-9178-3DCF80FCA926}" type="parTrans" cxnId="{3477583A-B8D8-45E5-8820-50CD75FD0EBB}">
      <dgm:prSet/>
      <dgm:spPr/>
      <dgm:t>
        <a:bodyPr/>
        <a:lstStyle/>
        <a:p>
          <a:endParaRPr lang="zh-CN" altLang="en-US"/>
        </a:p>
      </dgm:t>
    </dgm:pt>
    <dgm:pt modelId="{718165FE-213A-4547-A04C-AD125BDA754A}" type="sibTrans" cxnId="{3477583A-B8D8-45E5-8820-50CD75FD0EBB}">
      <dgm:prSet/>
      <dgm:spPr/>
      <dgm:t>
        <a:bodyPr/>
        <a:lstStyle/>
        <a:p>
          <a:endParaRPr lang="zh-CN" altLang="en-US"/>
        </a:p>
      </dgm:t>
    </dgm:pt>
    <dgm:pt modelId="{52349B82-428F-4FDC-961B-22C8BF1FF3B8}">
      <dgm:prSet phldrT="[文本]"/>
      <dgm:spPr/>
      <dgm:t>
        <a:bodyPr/>
        <a:lstStyle/>
        <a:p>
          <a:r>
            <a:rPr lang="en-US" altLang="zh-CN" smtClean="0"/>
            <a:t>FDW</a:t>
          </a:r>
          <a:endParaRPr lang="zh-CN" altLang="en-US"/>
        </a:p>
      </dgm:t>
    </dgm:pt>
    <dgm:pt modelId="{7D5A5E83-881B-45DF-9143-F665DE36F0A8}" type="parTrans" cxnId="{53537FC7-3282-4775-BB21-352E6147676D}">
      <dgm:prSet/>
      <dgm:spPr/>
      <dgm:t>
        <a:bodyPr/>
        <a:lstStyle/>
        <a:p>
          <a:endParaRPr lang="zh-CN" altLang="en-US"/>
        </a:p>
      </dgm:t>
    </dgm:pt>
    <dgm:pt modelId="{7BF71382-5CD2-4F64-B44F-BFF323D4C3DF}" type="sibTrans" cxnId="{53537FC7-3282-4775-BB21-352E6147676D}">
      <dgm:prSet/>
      <dgm:spPr/>
      <dgm:t>
        <a:bodyPr/>
        <a:lstStyle/>
        <a:p>
          <a:endParaRPr lang="zh-CN" altLang="en-US"/>
        </a:p>
      </dgm:t>
    </dgm:pt>
    <dgm:pt modelId="{758778E3-F7AA-47F8-A770-DC1AF08D1C2C}">
      <dgm:prSet phldrT="[文本]"/>
      <dgm:spPr/>
      <dgm:t>
        <a:bodyPr/>
        <a:lstStyle/>
        <a:p>
          <a:r>
            <a:rPr lang="en-US" altLang="zh-CN" smtClean="0"/>
            <a:t>FDW</a:t>
          </a:r>
          <a:endParaRPr lang="zh-CN" altLang="en-US"/>
        </a:p>
      </dgm:t>
    </dgm:pt>
    <dgm:pt modelId="{0D5C6FB3-8544-4844-B2BA-44A6DDC724ED}" type="parTrans" cxnId="{A8843A44-F268-49B5-B10A-6422A5F55DDA}">
      <dgm:prSet/>
      <dgm:spPr/>
      <dgm:t>
        <a:bodyPr/>
        <a:lstStyle/>
        <a:p>
          <a:endParaRPr lang="zh-CN" altLang="en-US"/>
        </a:p>
      </dgm:t>
    </dgm:pt>
    <dgm:pt modelId="{630AFECC-3EA9-4AD1-947C-A65C385E719A}" type="sibTrans" cxnId="{A8843A44-F268-49B5-B10A-6422A5F55DDA}">
      <dgm:prSet/>
      <dgm:spPr/>
      <dgm:t>
        <a:bodyPr/>
        <a:lstStyle/>
        <a:p>
          <a:endParaRPr lang="zh-CN" altLang="en-US"/>
        </a:p>
      </dgm:t>
    </dgm:pt>
    <dgm:pt modelId="{7F2ABBAE-6F03-4446-909C-F17CE53FDD6F}">
      <dgm:prSet phldrT="[文本]"/>
      <dgm:spPr/>
      <dgm:t>
        <a:bodyPr/>
        <a:lstStyle/>
        <a:p>
          <a:r>
            <a:rPr lang="en-US" altLang="zh-CN" smtClean="0"/>
            <a:t>Hive</a:t>
          </a:r>
          <a:endParaRPr lang="zh-CN" altLang="en-US"/>
        </a:p>
      </dgm:t>
    </dgm:pt>
    <dgm:pt modelId="{E49DE99F-5F8B-447A-A09F-9872334EABD2}" type="parTrans" cxnId="{5A4B89F7-CA54-48BA-B763-5544D67A0A8B}">
      <dgm:prSet/>
      <dgm:spPr/>
      <dgm:t>
        <a:bodyPr/>
        <a:lstStyle/>
        <a:p>
          <a:endParaRPr lang="zh-CN" altLang="en-US"/>
        </a:p>
      </dgm:t>
    </dgm:pt>
    <dgm:pt modelId="{F076C797-5DAE-44B4-9911-6A463ED02084}" type="sibTrans" cxnId="{5A4B89F7-CA54-48BA-B763-5544D67A0A8B}">
      <dgm:prSet/>
      <dgm:spPr/>
      <dgm:t>
        <a:bodyPr/>
        <a:lstStyle/>
        <a:p>
          <a:endParaRPr lang="zh-CN" altLang="en-US"/>
        </a:p>
      </dgm:t>
    </dgm:pt>
    <dgm:pt modelId="{3EC75609-719A-4C05-A06C-356A386D09C7}">
      <dgm:prSet phldrT="[文本]"/>
      <dgm:spPr/>
      <dgm:t>
        <a:bodyPr/>
        <a:lstStyle/>
        <a:p>
          <a:r>
            <a:rPr lang="en-US" altLang="zh-CN" smtClean="0"/>
            <a:t>JDBC,......</a:t>
          </a:r>
          <a:endParaRPr lang="zh-CN" altLang="en-US"/>
        </a:p>
      </dgm:t>
    </dgm:pt>
    <dgm:pt modelId="{3DF99ACC-4174-4E60-9E2D-10D9FAA98A14}" type="parTrans" cxnId="{7E851821-9E49-44BB-8A72-0F7C17A29112}">
      <dgm:prSet/>
      <dgm:spPr/>
      <dgm:t>
        <a:bodyPr/>
        <a:lstStyle/>
        <a:p>
          <a:endParaRPr lang="zh-CN" altLang="en-US"/>
        </a:p>
      </dgm:t>
    </dgm:pt>
    <dgm:pt modelId="{5506EE59-4676-477A-BB09-022A8DDC27AC}" type="sibTrans" cxnId="{7E851821-9E49-44BB-8A72-0F7C17A29112}">
      <dgm:prSet/>
      <dgm:spPr/>
      <dgm:t>
        <a:bodyPr/>
        <a:lstStyle/>
        <a:p>
          <a:endParaRPr lang="zh-CN" altLang="en-US"/>
        </a:p>
      </dgm:t>
    </dgm:pt>
    <dgm:pt modelId="{D1E51F0F-FFDA-4FDA-AE46-CE4742F34C6E}">
      <dgm:prSet phldrT="[文本]"/>
      <dgm:spPr/>
      <dgm:t>
        <a:bodyPr/>
        <a:lstStyle/>
        <a:p>
          <a:r>
            <a:rPr lang="en-US" altLang="zh-CN" smtClean="0"/>
            <a:t>Server(s)</a:t>
          </a:r>
          <a:endParaRPr lang="zh-CN" altLang="en-US"/>
        </a:p>
      </dgm:t>
    </dgm:pt>
    <dgm:pt modelId="{880CB5E5-3C92-45C9-A25D-AA64400177B6}" type="parTrans" cxnId="{8761B5BD-FC22-4605-97FB-2A0E9B2F8B73}">
      <dgm:prSet/>
      <dgm:spPr/>
      <dgm:t>
        <a:bodyPr/>
        <a:lstStyle/>
        <a:p>
          <a:endParaRPr lang="zh-CN" altLang="en-US"/>
        </a:p>
      </dgm:t>
    </dgm:pt>
    <dgm:pt modelId="{9A0EE620-CD83-467A-8C7D-BD500DD6F8CB}" type="sibTrans" cxnId="{8761B5BD-FC22-4605-97FB-2A0E9B2F8B73}">
      <dgm:prSet/>
      <dgm:spPr/>
      <dgm:t>
        <a:bodyPr/>
        <a:lstStyle/>
        <a:p>
          <a:endParaRPr lang="zh-CN" altLang="en-US"/>
        </a:p>
      </dgm:t>
    </dgm:pt>
    <dgm:pt modelId="{3BB0EF4D-E180-4514-BACF-6BE6ACF84388}">
      <dgm:prSet phldrT="[文本]"/>
      <dgm:spPr/>
      <dgm:t>
        <a:bodyPr/>
        <a:lstStyle/>
        <a:p>
          <a:r>
            <a:rPr lang="en-US" altLang="zh-CN" smtClean="0"/>
            <a:t>Foreign Table(s)</a:t>
          </a:r>
          <a:endParaRPr lang="zh-CN" altLang="en-US"/>
        </a:p>
      </dgm:t>
    </dgm:pt>
    <dgm:pt modelId="{E2E97CF2-9571-4E88-B465-AF0AAF67543F}" type="parTrans" cxnId="{657C6FB4-CBAA-4FBE-9C3D-9C7B6FD93694}">
      <dgm:prSet/>
      <dgm:spPr/>
      <dgm:t>
        <a:bodyPr/>
        <a:lstStyle/>
        <a:p>
          <a:endParaRPr lang="zh-CN" altLang="en-US"/>
        </a:p>
      </dgm:t>
    </dgm:pt>
    <dgm:pt modelId="{2FEE7760-F1D7-4015-9583-7AA6E087D968}" type="sibTrans" cxnId="{657C6FB4-CBAA-4FBE-9C3D-9C7B6FD93694}">
      <dgm:prSet/>
      <dgm:spPr/>
      <dgm:t>
        <a:bodyPr/>
        <a:lstStyle/>
        <a:p>
          <a:endParaRPr lang="zh-CN" altLang="en-US"/>
        </a:p>
      </dgm:t>
    </dgm:pt>
    <dgm:pt modelId="{C89F5596-4F7D-4137-AC77-7F8AF14F6807}">
      <dgm:prSet phldrT="[文本]"/>
      <dgm:spPr/>
      <dgm:t>
        <a:bodyPr/>
        <a:lstStyle/>
        <a:p>
          <a:r>
            <a:rPr lang="en-US" altLang="zh-CN" smtClean="0"/>
            <a:t>User Mapping(s)</a:t>
          </a:r>
          <a:endParaRPr lang="zh-CN" altLang="en-US"/>
        </a:p>
      </dgm:t>
    </dgm:pt>
    <dgm:pt modelId="{6609F342-6098-43FD-AAED-F22BAFBB3969}" type="parTrans" cxnId="{226F3856-E208-4AF8-99E4-DC7E6B9F0A02}">
      <dgm:prSet/>
      <dgm:spPr/>
      <dgm:t>
        <a:bodyPr/>
        <a:lstStyle/>
        <a:p>
          <a:endParaRPr lang="zh-CN" altLang="en-US"/>
        </a:p>
      </dgm:t>
    </dgm:pt>
    <dgm:pt modelId="{084F5EB8-06D1-4359-B40E-CC3658DBB5B8}" type="sibTrans" cxnId="{226F3856-E208-4AF8-99E4-DC7E6B9F0A02}">
      <dgm:prSet/>
      <dgm:spPr/>
      <dgm:t>
        <a:bodyPr/>
        <a:lstStyle/>
        <a:p>
          <a:endParaRPr lang="zh-CN" altLang="en-US"/>
        </a:p>
      </dgm:t>
    </dgm:pt>
    <dgm:pt modelId="{739F8522-701C-488E-A111-736DC1A82A3C}">
      <dgm:prSet phldrT="[文本]"/>
      <dgm:spPr/>
      <dgm:t>
        <a:bodyPr/>
        <a:lstStyle/>
        <a:p>
          <a:r>
            <a:rPr lang="en-US" altLang="zh-CN" smtClean="0"/>
            <a:t>Server(s)</a:t>
          </a:r>
          <a:endParaRPr lang="zh-CN" altLang="en-US"/>
        </a:p>
      </dgm:t>
    </dgm:pt>
    <dgm:pt modelId="{28FB8A8A-E50C-4E98-9313-3A2726F69F2B}" type="parTrans" cxnId="{A4942B3B-E44E-4860-A679-A5E6DBFB8E49}">
      <dgm:prSet/>
      <dgm:spPr/>
      <dgm:t>
        <a:bodyPr/>
        <a:lstStyle/>
        <a:p>
          <a:endParaRPr lang="zh-CN" altLang="en-US"/>
        </a:p>
      </dgm:t>
    </dgm:pt>
    <dgm:pt modelId="{881B7FBB-3022-41EC-8FAF-09EECE829EB4}" type="sibTrans" cxnId="{A4942B3B-E44E-4860-A679-A5E6DBFB8E49}">
      <dgm:prSet/>
      <dgm:spPr/>
      <dgm:t>
        <a:bodyPr/>
        <a:lstStyle/>
        <a:p>
          <a:endParaRPr lang="zh-CN" altLang="en-US"/>
        </a:p>
      </dgm:t>
    </dgm:pt>
    <dgm:pt modelId="{45CC21AD-E7B5-4210-9EB5-3759A309EB37}">
      <dgm:prSet phldrT="[文本]"/>
      <dgm:spPr/>
      <dgm:t>
        <a:bodyPr/>
        <a:lstStyle/>
        <a:p>
          <a:r>
            <a:rPr lang="en-US" altLang="zh-CN" smtClean="0"/>
            <a:t>Foreign Table(s)</a:t>
          </a:r>
          <a:endParaRPr lang="zh-CN" altLang="en-US"/>
        </a:p>
      </dgm:t>
    </dgm:pt>
    <dgm:pt modelId="{164913C0-8065-42EB-976F-A25402BEEA2A}" type="parTrans" cxnId="{BCF78BDE-7F3E-43C4-B78A-D3E50A6B8A5B}">
      <dgm:prSet/>
      <dgm:spPr/>
      <dgm:t>
        <a:bodyPr/>
        <a:lstStyle/>
        <a:p>
          <a:endParaRPr lang="zh-CN" altLang="en-US"/>
        </a:p>
      </dgm:t>
    </dgm:pt>
    <dgm:pt modelId="{CFB7C177-F4D1-4DB1-837E-AFF327121CED}" type="sibTrans" cxnId="{BCF78BDE-7F3E-43C4-B78A-D3E50A6B8A5B}">
      <dgm:prSet/>
      <dgm:spPr/>
      <dgm:t>
        <a:bodyPr/>
        <a:lstStyle/>
        <a:p>
          <a:endParaRPr lang="zh-CN" altLang="en-US"/>
        </a:p>
      </dgm:t>
    </dgm:pt>
    <dgm:pt modelId="{88F7144B-20C4-44F2-8CFA-C98BFABE5E33}">
      <dgm:prSet phldrT="[文本]"/>
      <dgm:spPr/>
      <dgm:t>
        <a:bodyPr/>
        <a:lstStyle/>
        <a:p>
          <a:r>
            <a:rPr lang="en-US" altLang="zh-CN" smtClean="0"/>
            <a:t>User Mapping(s)</a:t>
          </a:r>
          <a:endParaRPr lang="zh-CN" altLang="en-US"/>
        </a:p>
      </dgm:t>
    </dgm:pt>
    <dgm:pt modelId="{9CEB89DA-29D5-43DB-9613-871CBD54D47B}" type="parTrans" cxnId="{59FFF725-2B73-485F-941C-425A5305B342}">
      <dgm:prSet/>
      <dgm:spPr/>
      <dgm:t>
        <a:bodyPr/>
        <a:lstStyle/>
        <a:p>
          <a:endParaRPr lang="zh-CN" altLang="en-US"/>
        </a:p>
      </dgm:t>
    </dgm:pt>
    <dgm:pt modelId="{F3BB8FDC-6839-4DC2-B608-AE7ED98DACDE}" type="sibTrans" cxnId="{59FFF725-2B73-485F-941C-425A5305B342}">
      <dgm:prSet/>
      <dgm:spPr/>
      <dgm:t>
        <a:bodyPr/>
        <a:lstStyle/>
        <a:p>
          <a:endParaRPr lang="zh-CN" altLang="en-US"/>
        </a:p>
      </dgm:t>
    </dgm:pt>
    <dgm:pt modelId="{EAD71BB4-F63C-4E7D-89BC-FF14CBD6EACF}">
      <dgm:prSet phldrT="[文本]"/>
      <dgm:spPr/>
      <dgm:t>
        <a:bodyPr/>
        <a:lstStyle/>
        <a:p>
          <a:r>
            <a:rPr lang="en-US" altLang="zh-CN" smtClean="0"/>
            <a:t>Server(s)</a:t>
          </a:r>
          <a:endParaRPr lang="zh-CN" altLang="en-US"/>
        </a:p>
      </dgm:t>
    </dgm:pt>
    <dgm:pt modelId="{02F54A71-4804-47F5-9066-D89C18024D29}" type="parTrans" cxnId="{F39CB804-7FC4-4B9C-9870-2D965FA7D3E7}">
      <dgm:prSet/>
      <dgm:spPr/>
      <dgm:t>
        <a:bodyPr/>
        <a:lstStyle/>
        <a:p>
          <a:endParaRPr lang="zh-CN" altLang="en-US"/>
        </a:p>
      </dgm:t>
    </dgm:pt>
    <dgm:pt modelId="{262F6F19-0E20-4EB0-8770-B3D256ECA679}" type="sibTrans" cxnId="{F39CB804-7FC4-4B9C-9870-2D965FA7D3E7}">
      <dgm:prSet/>
      <dgm:spPr/>
      <dgm:t>
        <a:bodyPr/>
        <a:lstStyle/>
        <a:p>
          <a:endParaRPr lang="zh-CN" altLang="en-US"/>
        </a:p>
      </dgm:t>
    </dgm:pt>
    <dgm:pt modelId="{F3DCC842-D129-4B66-A295-249EC757DD16}">
      <dgm:prSet phldrT="[文本]"/>
      <dgm:spPr/>
      <dgm:t>
        <a:bodyPr/>
        <a:lstStyle/>
        <a:p>
          <a:r>
            <a:rPr lang="en-US" altLang="zh-CN" smtClean="0"/>
            <a:t>Foreign Table(s)</a:t>
          </a:r>
          <a:endParaRPr lang="zh-CN" altLang="en-US"/>
        </a:p>
      </dgm:t>
    </dgm:pt>
    <dgm:pt modelId="{8E566D26-BF6E-44A6-A3FB-21DC4E6DCF9A}" type="parTrans" cxnId="{34A8E31D-5777-4EF4-99A3-5F37110152A8}">
      <dgm:prSet/>
      <dgm:spPr/>
      <dgm:t>
        <a:bodyPr/>
        <a:lstStyle/>
        <a:p>
          <a:endParaRPr lang="zh-CN" altLang="en-US"/>
        </a:p>
      </dgm:t>
    </dgm:pt>
    <dgm:pt modelId="{EBDE704E-9EE2-4616-91BE-35EC39B48D97}" type="sibTrans" cxnId="{34A8E31D-5777-4EF4-99A3-5F37110152A8}">
      <dgm:prSet/>
      <dgm:spPr/>
      <dgm:t>
        <a:bodyPr/>
        <a:lstStyle/>
        <a:p>
          <a:endParaRPr lang="zh-CN" altLang="en-US"/>
        </a:p>
      </dgm:t>
    </dgm:pt>
    <dgm:pt modelId="{883282B7-D0B8-455B-9E0F-B843466C6A69}">
      <dgm:prSet phldrT="[文本]"/>
      <dgm:spPr/>
      <dgm:t>
        <a:bodyPr/>
        <a:lstStyle/>
        <a:p>
          <a:r>
            <a:rPr lang="en-US" altLang="zh-CN" smtClean="0"/>
            <a:t>User Mapping(s)</a:t>
          </a:r>
          <a:endParaRPr lang="zh-CN" altLang="en-US"/>
        </a:p>
      </dgm:t>
    </dgm:pt>
    <dgm:pt modelId="{ED2FF5C5-7FCB-4DEB-9F02-219A9166FA9F}" type="parTrans" cxnId="{ACA9FA1C-F846-4593-95A8-3C6E842BA771}">
      <dgm:prSet/>
      <dgm:spPr/>
      <dgm:t>
        <a:bodyPr/>
        <a:lstStyle/>
        <a:p>
          <a:endParaRPr lang="zh-CN" altLang="en-US"/>
        </a:p>
      </dgm:t>
    </dgm:pt>
    <dgm:pt modelId="{9D7ED8BF-F109-4FF0-8FB6-5E2ACFEB8FA5}" type="sibTrans" cxnId="{ACA9FA1C-F846-4593-95A8-3C6E842BA771}">
      <dgm:prSet/>
      <dgm:spPr/>
      <dgm:t>
        <a:bodyPr/>
        <a:lstStyle/>
        <a:p>
          <a:endParaRPr lang="zh-CN" altLang="en-US"/>
        </a:p>
      </dgm:t>
    </dgm:pt>
    <dgm:pt modelId="{47B0218D-8D03-4B9A-A261-506A1E15FC7D}">
      <dgm:prSet phldrT="[文本]"/>
      <dgm:spPr/>
      <dgm:t>
        <a:bodyPr/>
        <a:lstStyle/>
        <a:p>
          <a:r>
            <a:rPr lang="en-US" altLang="zh-CN" smtClean="0"/>
            <a:t>Server(s)</a:t>
          </a:r>
          <a:endParaRPr lang="zh-CN" altLang="en-US"/>
        </a:p>
      </dgm:t>
    </dgm:pt>
    <dgm:pt modelId="{679A77EB-28F7-4D0F-94F8-9269BB17FD95}" type="parTrans" cxnId="{4075D128-3606-4249-8DF2-2DEE97259EBD}">
      <dgm:prSet/>
      <dgm:spPr/>
      <dgm:t>
        <a:bodyPr/>
        <a:lstStyle/>
        <a:p>
          <a:endParaRPr lang="zh-CN" altLang="en-US"/>
        </a:p>
      </dgm:t>
    </dgm:pt>
    <dgm:pt modelId="{30847D4D-8359-491A-B74C-F6A5F204FC2F}" type="sibTrans" cxnId="{4075D128-3606-4249-8DF2-2DEE97259EBD}">
      <dgm:prSet/>
      <dgm:spPr/>
      <dgm:t>
        <a:bodyPr/>
        <a:lstStyle/>
        <a:p>
          <a:endParaRPr lang="zh-CN" altLang="en-US"/>
        </a:p>
      </dgm:t>
    </dgm:pt>
    <dgm:pt modelId="{973BF013-0B0C-457C-88D1-666D27035C96}">
      <dgm:prSet phldrT="[文本]"/>
      <dgm:spPr/>
      <dgm:t>
        <a:bodyPr/>
        <a:lstStyle/>
        <a:p>
          <a:r>
            <a:rPr lang="en-US" altLang="zh-CN" smtClean="0"/>
            <a:t>Foreign Table(s)</a:t>
          </a:r>
          <a:endParaRPr lang="zh-CN" altLang="en-US"/>
        </a:p>
      </dgm:t>
    </dgm:pt>
    <dgm:pt modelId="{CEDE5614-4D0D-4026-A5ED-73DEC7B6C67E}" type="parTrans" cxnId="{4AD512BA-ACC3-4100-9EEB-FC8E24173827}">
      <dgm:prSet/>
      <dgm:spPr/>
      <dgm:t>
        <a:bodyPr/>
        <a:lstStyle/>
        <a:p>
          <a:endParaRPr lang="zh-CN" altLang="en-US"/>
        </a:p>
      </dgm:t>
    </dgm:pt>
    <dgm:pt modelId="{112A8882-9400-464B-BECE-3D3408CEE238}" type="sibTrans" cxnId="{4AD512BA-ACC3-4100-9EEB-FC8E24173827}">
      <dgm:prSet/>
      <dgm:spPr/>
      <dgm:t>
        <a:bodyPr/>
        <a:lstStyle/>
        <a:p>
          <a:endParaRPr lang="zh-CN" altLang="en-US"/>
        </a:p>
      </dgm:t>
    </dgm:pt>
    <dgm:pt modelId="{80B6BD15-D0DF-4B8B-B497-300701DA434A}">
      <dgm:prSet phldrT="[文本]"/>
      <dgm:spPr/>
      <dgm:t>
        <a:bodyPr/>
        <a:lstStyle/>
        <a:p>
          <a:r>
            <a:rPr lang="en-US" altLang="zh-CN" smtClean="0"/>
            <a:t>User Mapping(s)</a:t>
          </a:r>
          <a:endParaRPr lang="zh-CN" altLang="en-US"/>
        </a:p>
      </dgm:t>
    </dgm:pt>
    <dgm:pt modelId="{51F2FAC1-97D1-4D87-B2D3-BDDD8844964E}" type="parTrans" cxnId="{CC65CEFC-E6A4-41DE-8FCE-76EF328259CF}">
      <dgm:prSet/>
      <dgm:spPr/>
      <dgm:t>
        <a:bodyPr/>
        <a:lstStyle/>
        <a:p>
          <a:endParaRPr lang="zh-CN" altLang="en-US"/>
        </a:p>
      </dgm:t>
    </dgm:pt>
    <dgm:pt modelId="{A22489AC-C4B4-45C2-8A0C-4B2A21538680}" type="sibTrans" cxnId="{CC65CEFC-E6A4-41DE-8FCE-76EF328259CF}">
      <dgm:prSet/>
      <dgm:spPr/>
      <dgm:t>
        <a:bodyPr/>
        <a:lstStyle/>
        <a:p>
          <a:endParaRPr lang="zh-CN" altLang="en-US"/>
        </a:p>
      </dgm:t>
    </dgm:pt>
    <dgm:pt modelId="{1D315197-7613-4F07-8D65-BA53F00CA636}">
      <dgm:prSet phldrT="[文本]"/>
      <dgm:spPr/>
      <dgm:t>
        <a:bodyPr/>
        <a:lstStyle/>
        <a:p>
          <a:r>
            <a:rPr lang="en-US" altLang="zh-CN" smtClean="0"/>
            <a:t>Server(s)</a:t>
          </a:r>
          <a:endParaRPr lang="zh-CN" altLang="en-US"/>
        </a:p>
      </dgm:t>
    </dgm:pt>
    <dgm:pt modelId="{07F84FF0-28D4-4B21-9D11-0FC3152939E7}" type="parTrans" cxnId="{B418E3B3-BFAE-4B7B-B444-CB63FE7E1934}">
      <dgm:prSet/>
      <dgm:spPr/>
      <dgm:t>
        <a:bodyPr/>
        <a:lstStyle/>
        <a:p>
          <a:endParaRPr lang="zh-CN" altLang="en-US"/>
        </a:p>
      </dgm:t>
    </dgm:pt>
    <dgm:pt modelId="{22CE3F1E-861B-436D-9358-478B21F8720B}" type="sibTrans" cxnId="{B418E3B3-BFAE-4B7B-B444-CB63FE7E1934}">
      <dgm:prSet/>
      <dgm:spPr/>
      <dgm:t>
        <a:bodyPr/>
        <a:lstStyle/>
        <a:p>
          <a:endParaRPr lang="zh-CN" altLang="en-US"/>
        </a:p>
      </dgm:t>
    </dgm:pt>
    <dgm:pt modelId="{3AA1670D-B77C-4197-91A0-6E07F05A5F58}">
      <dgm:prSet phldrT="[文本]"/>
      <dgm:spPr/>
      <dgm:t>
        <a:bodyPr/>
        <a:lstStyle/>
        <a:p>
          <a:r>
            <a:rPr lang="en-US" altLang="zh-CN" smtClean="0"/>
            <a:t>Foreign Table(s)</a:t>
          </a:r>
          <a:endParaRPr lang="zh-CN" altLang="en-US"/>
        </a:p>
      </dgm:t>
    </dgm:pt>
    <dgm:pt modelId="{83C04ED2-FB50-4C8A-92C8-27259E393118}" type="parTrans" cxnId="{FA725369-CA9D-405E-BEB0-6EDA37C35091}">
      <dgm:prSet/>
      <dgm:spPr/>
      <dgm:t>
        <a:bodyPr/>
        <a:lstStyle/>
        <a:p>
          <a:endParaRPr lang="zh-CN" altLang="en-US"/>
        </a:p>
      </dgm:t>
    </dgm:pt>
    <dgm:pt modelId="{21F712A5-BA4B-482A-A654-1E98D81723E1}" type="sibTrans" cxnId="{FA725369-CA9D-405E-BEB0-6EDA37C35091}">
      <dgm:prSet/>
      <dgm:spPr/>
      <dgm:t>
        <a:bodyPr/>
        <a:lstStyle/>
        <a:p>
          <a:endParaRPr lang="zh-CN" altLang="en-US"/>
        </a:p>
      </dgm:t>
    </dgm:pt>
    <dgm:pt modelId="{2232EEAA-2140-43DD-8D11-1C4AA78E0E5F}">
      <dgm:prSet phldrT="[文本]"/>
      <dgm:spPr/>
      <dgm:t>
        <a:bodyPr/>
        <a:lstStyle/>
        <a:p>
          <a:r>
            <a:rPr lang="en-US" altLang="zh-CN" smtClean="0"/>
            <a:t>User Mapping(s)</a:t>
          </a:r>
          <a:endParaRPr lang="zh-CN" altLang="en-US"/>
        </a:p>
      </dgm:t>
    </dgm:pt>
    <dgm:pt modelId="{F6A779AF-AC05-440C-903C-7F8F85676B62}" type="parTrans" cxnId="{E19614B8-C190-48B0-97E5-D46EA3DC6CAA}">
      <dgm:prSet/>
      <dgm:spPr/>
      <dgm:t>
        <a:bodyPr/>
        <a:lstStyle/>
        <a:p>
          <a:endParaRPr lang="zh-CN" altLang="en-US"/>
        </a:p>
      </dgm:t>
    </dgm:pt>
    <dgm:pt modelId="{7A5FC89E-4F32-487E-8FD3-689D24DF2DA1}" type="sibTrans" cxnId="{E19614B8-C190-48B0-97E5-D46EA3DC6CAA}">
      <dgm:prSet/>
      <dgm:spPr/>
      <dgm:t>
        <a:bodyPr/>
        <a:lstStyle/>
        <a:p>
          <a:endParaRPr lang="zh-CN" altLang="en-US"/>
        </a:p>
      </dgm:t>
    </dgm:pt>
    <dgm:pt modelId="{DF7929EA-D058-4715-9F2A-747CF395E125}">
      <dgm:prSet phldrT="[文本]"/>
      <dgm:spPr/>
      <dgm:t>
        <a:bodyPr/>
        <a:lstStyle/>
        <a:p>
          <a:r>
            <a:rPr lang="en-US" altLang="zh-CN" smtClean="0"/>
            <a:t>Server(s)</a:t>
          </a:r>
          <a:endParaRPr lang="zh-CN" altLang="en-US"/>
        </a:p>
      </dgm:t>
    </dgm:pt>
    <dgm:pt modelId="{FD207974-7B16-4ADD-A033-620AF6A252C5}" type="parTrans" cxnId="{6AF12A22-3846-483E-A06C-4F9690107EB4}">
      <dgm:prSet/>
      <dgm:spPr/>
      <dgm:t>
        <a:bodyPr/>
        <a:lstStyle/>
        <a:p>
          <a:endParaRPr lang="zh-CN" altLang="en-US"/>
        </a:p>
      </dgm:t>
    </dgm:pt>
    <dgm:pt modelId="{4D1D3C4F-E328-494D-B85C-4004FE3B7910}" type="sibTrans" cxnId="{6AF12A22-3846-483E-A06C-4F9690107EB4}">
      <dgm:prSet/>
      <dgm:spPr/>
      <dgm:t>
        <a:bodyPr/>
        <a:lstStyle/>
        <a:p>
          <a:endParaRPr lang="zh-CN" altLang="en-US"/>
        </a:p>
      </dgm:t>
    </dgm:pt>
    <dgm:pt modelId="{C202DE80-80DB-4127-8F59-7BD264CD47CF}">
      <dgm:prSet phldrT="[文本]"/>
      <dgm:spPr/>
      <dgm:t>
        <a:bodyPr/>
        <a:lstStyle/>
        <a:p>
          <a:r>
            <a:rPr lang="en-US" altLang="zh-CN" smtClean="0"/>
            <a:t>NOT NEED</a:t>
          </a:r>
          <a:endParaRPr lang="zh-CN" altLang="en-US"/>
        </a:p>
      </dgm:t>
    </dgm:pt>
    <dgm:pt modelId="{38DA2D55-40E1-4627-8667-E42AC13C2E54}" type="sibTrans" cxnId="{CCDBD46D-66FB-4B0B-BBEF-482B0BDF3A94}">
      <dgm:prSet/>
      <dgm:spPr/>
      <dgm:t>
        <a:bodyPr/>
        <a:lstStyle/>
        <a:p>
          <a:endParaRPr lang="zh-CN" altLang="en-US"/>
        </a:p>
      </dgm:t>
    </dgm:pt>
    <dgm:pt modelId="{71D7182D-BBAC-4D0A-AEF6-5B355D02ACD4}" type="parTrans" cxnId="{CCDBD46D-66FB-4B0B-BBEF-482B0BDF3A94}">
      <dgm:prSet/>
      <dgm:spPr/>
      <dgm:t>
        <a:bodyPr/>
        <a:lstStyle/>
        <a:p>
          <a:endParaRPr lang="zh-CN" altLang="en-US"/>
        </a:p>
      </dgm:t>
    </dgm:pt>
    <dgm:pt modelId="{4DBBA6E7-BC03-4797-9709-882EC896E78B}" type="pres">
      <dgm:prSet presAssocID="{DC64F3FB-8052-44CC-8AE8-8C0C833B042B}" presName="hierChild1" presStyleCnt="0">
        <dgm:presLayoutVars>
          <dgm:chPref val="1"/>
          <dgm:dir/>
          <dgm:animOne val="branch"/>
          <dgm:animLvl val="lvl"/>
          <dgm:resizeHandles/>
        </dgm:presLayoutVars>
      </dgm:prSet>
      <dgm:spPr/>
      <dgm:t>
        <a:bodyPr/>
        <a:lstStyle/>
        <a:p>
          <a:endParaRPr lang="zh-CN" altLang="en-US"/>
        </a:p>
      </dgm:t>
    </dgm:pt>
    <dgm:pt modelId="{02DD28C8-73EF-44A1-9485-0A7211235BAE}" type="pres">
      <dgm:prSet presAssocID="{B0AFAE32-4A77-45DC-9D6B-3FF973B42E32}" presName="hierRoot1" presStyleCnt="0"/>
      <dgm:spPr/>
    </dgm:pt>
    <dgm:pt modelId="{BD4A8346-8495-4AAD-8463-3CBA3C9F700C}" type="pres">
      <dgm:prSet presAssocID="{B0AFAE32-4A77-45DC-9D6B-3FF973B42E32}" presName="composite" presStyleCnt="0"/>
      <dgm:spPr/>
    </dgm:pt>
    <dgm:pt modelId="{731A3027-67DC-427C-BBD7-73B2228A2584}" type="pres">
      <dgm:prSet presAssocID="{B0AFAE32-4A77-45DC-9D6B-3FF973B42E32}" presName="background" presStyleLbl="node0" presStyleIdx="0" presStyleCnt="6"/>
      <dgm:spPr/>
    </dgm:pt>
    <dgm:pt modelId="{00324446-FA13-4DB5-B4D0-636881ECF956}" type="pres">
      <dgm:prSet presAssocID="{B0AFAE32-4A77-45DC-9D6B-3FF973B42E32}" presName="text" presStyleLbl="fgAcc0" presStyleIdx="0" presStyleCnt="6">
        <dgm:presLayoutVars>
          <dgm:chPref val="3"/>
        </dgm:presLayoutVars>
      </dgm:prSet>
      <dgm:spPr/>
      <dgm:t>
        <a:bodyPr/>
        <a:lstStyle/>
        <a:p>
          <a:endParaRPr lang="zh-CN" altLang="en-US"/>
        </a:p>
      </dgm:t>
    </dgm:pt>
    <dgm:pt modelId="{80BE88BF-7458-4A31-985C-BEEE58BD24EF}" type="pres">
      <dgm:prSet presAssocID="{B0AFAE32-4A77-45DC-9D6B-3FF973B42E32}" presName="hierChild2" presStyleCnt="0"/>
      <dgm:spPr/>
    </dgm:pt>
    <dgm:pt modelId="{6915E003-A565-4EDD-9408-E2E64B50C5A9}" type="pres">
      <dgm:prSet presAssocID="{71D7182D-BBAC-4D0A-AEF6-5B355D02ACD4}" presName="Name10" presStyleLbl="parChTrans1D2" presStyleIdx="0" presStyleCnt="6"/>
      <dgm:spPr/>
      <dgm:t>
        <a:bodyPr/>
        <a:lstStyle/>
        <a:p>
          <a:endParaRPr lang="zh-CN" altLang="en-US"/>
        </a:p>
      </dgm:t>
    </dgm:pt>
    <dgm:pt modelId="{CD081E89-6082-4CB8-B952-B20CEE6E9185}" type="pres">
      <dgm:prSet presAssocID="{C202DE80-80DB-4127-8F59-7BD264CD47CF}" presName="hierRoot2" presStyleCnt="0"/>
      <dgm:spPr/>
    </dgm:pt>
    <dgm:pt modelId="{FDB0B77B-1A71-4E1B-8A63-CADBF5B5319D}" type="pres">
      <dgm:prSet presAssocID="{C202DE80-80DB-4127-8F59-7BD264CD47CF}" presName="composite2" presStyleCnt="0"/>
      <dgm:spPr/>
    </dgm:pt>
    <dgm:pt modelId="{C7965C92-B3C4-4CA6-B9A2-64EE5E809AD8}" type="pres">
      <dgm:prSet presAssocID="{C202DE80-80DB-4127-8F59-7BD264CD47CF}" presName="background2" presStyleLbl="node2" presStyleIdx="0" presStyleCnt="6"/>
      <dgm:spPr/>
    </dgm:pt>
    <dgm:pt modelId="{B205D3ED-3A87-4672-9CB7-AF3FD9EAB50E}" type="pres">
      <dgm:prSet presAssocID="{C202DE80-80DB-4127-8F59-7BD264CD47CF}" presName="text2" presStyleLbl="fgAcc2" presStyleIdx="0" presStyleCnt="6">
        <dgm:presLayoutVars>
          <dgm:chPref val="3"/>
        </dgm:presLayoutVars>
      </dgm:prSet>
      <dgm:spPr/>
      <dgm:t>
        <a:bodyPr/>
        <a:lstStyle/>
        <a:p>
          <a:endParaRPr lang="zh-CN" altLang="en-US"/>
        </a:p>
      </dgm:t>
    </dgm:pt>
    <dgm:pt modelId="{1A19BBF4-C9BB-4CDB-8F39-8D174548BAE0}" type="pres">
      <dgm:prSet presAssocID="{C202DE80-80DB-4127-8F59-7BD264CD47CF}" presName="hierChild3" presStyleCnt="0"/>
      <dgm:spPr/>
    </dgm:pt>
    <dgm:pt modelId="{AE8AB50D-86F0-4B90-BB3B-295A51845ECF}" type="pres">
      <dgm:prSet presAssocID="{880CB5E5-3C92-45C9-A25D-AA64400177B6}" presName="Name17" presStyleLbl="parChTrans1D3" presStyleIdx="0" presStyleCnt="6"/>
      <dgm:spPr/>
      <dgm:t>
        <a:bodyPr/>
        <a:lstStyle/>
        <a:p>
          <a:endParaRPr lang="zh-CN" altLang="en-US"/>
        </a:p>
      </dgm:t>
    </dgm:pt>
    <dgm:pt modelId="{37A86776-1BB7-4B78-9951-ED3BA3891A34}" type="pres">
      <dgm:prSet presAssocID="{D1E51F0F-FFDA-4FDA-AE46-CE4742F34C6E}" presName="hierRoot3" presStyleCnt="0"/>
      <dgm:spPr/>
    </dgm:pt>
    <dgm:pt modelId="{3309A36B-D7DA-483F-B7B1-4F937FF0FA2C}" type="pres">
      <dgm:prSet presAssocID="{D1E51F0F-FFDA-4FDA-AE46-CE4742F34C6E}" presName="composite3" presStyleCnt="0"/>
      <dgm:spPr/>
    </dgm:pt>
    <dgm:pt modelId="{DE25E5E4-AEB1-4981-97EF-D4964653FAD1}" type="pres">
      <dgm:prSet presAssocID="{D1E51F0F-FFDA-4FDA-AE46-CE4742F34C6E}" presName="background3" presStyleLbl="node3" presStyleIdx="0" presStyleCnt="6"/>
      <dgm:spPr/>
    </dgm:pt>
    <dgm:pt modelId="{8DD570C6-745B-4F24-BBBB-CFB4315DEB45}" type="pres">
      <dgm:prSet presAssocID="{D1E51F0F-FFDA-4FDA-AE46-CE4742F34C6E}" presName="text3" presStyleLbl="fgAcc3" presStyleIdx="0" presStyleCnt="6">
        <dgm:presLayoutVars>
          <dgm:chPref val="3"/>
        </dgm:presLayoutVars>
      </dgm:prSet>
      <dgm:spPr/>
      <dgm:t>
        <a:bodyPr/>
        <a:lstStyle/>
        <a:p>
          <a:endParaRPr lang="zh-CN" altLang="en-US"/>
        </a:p>
      </dgm:t>
    </dgm:pt>
    <dgm:pt modelId="{54E57610-7E01-4021-B2D2-F5C43309DBCE}" type="pres">
      <dgm:prSet presAssocID="{D1E51F0F-FFDA-4FDA-AE46-CE4742F34C6E}" presName="hierChild4" presStyleCnt="0"/>
      <dgm:spPr/>
    </dgm:pt>
    <dgm:pt modelId="{1C526763-7147-4C96-B4D1-28C0B6B5F7F8}" type="pres">
      <dgm:prSet presAssocID="{598EF397-2DBA-408C-A407-2B162FC53662}" presName="Name23" presStyleLbl="parChTrans1D4" presStyleIdx="0" presStyleCnt="12"/>
      <dgm:spPr/>
      <dgm:t>
        <a:bodyPr/>
        <a:lstStyle/>
        <a:p>
          <a:endParaRPr lang="zh-CN" altLang="en-US"/>
        </a:p>
      </dgm:t>
    </dgm:pt>
    <dgm:pt modelId="{AD2D055B-F5F4-475F-A6D5-7ADBA7EBF26C}" type="pres">
      <dgm:prSet presAssocID="{4D2575A5-1481-4707-8DF4-4711093BB410}" presName="hierRoot4" presStyleCnt="0"/>
      <dgm:spPr/>
    </dgm:pt>
    <dgm:pt modelId="{C8A00CD9-A53D-40CC-82D9-1C8FE9AB4BDC}" type="pres">
      <dgm:prSet presAssocID="{4D2575A5-1481-4707-8DF4-4711093BB410}" presName="composite4" presStyleCnt="0"/>
      <dgm:spPr/>
    </dgm:pt>
    <dgm:pt modelId="{BFDA8057-8DF8-467B-A226-2969F8C1793C}" type="pres">
      <dgm:prSet presAssocID="{4D2575A5-1481-4707-8DF4-4711093BB410}" presName="background4" presStyleLbl="node4" presStyleIdx="0" presStyleCnt="12"/>
      <dgm:spPr/>
    </dgm:pt>
    <dgm:pt modelId="{273FEF01-5A5A-4E64-B86C-E00FF3C04433}" type="pres">
      <dgm:prSet presAssocID="{4D2575A5-1481-4707-8DF4-4711093BB410}" presName="text4" presStyleLbl="fgAcc4" presStyleIdx="0" presStyleCnt="12">
        <dgm:presLayoutVars>
          <dgm:chPref val="3"/>
        </dgm:presLayoutVars>
      </dgm:prSet>
      <dgm:spPr/>
      <dgm:t>
        <a:bodyPr/>
        <a:lstStyle/>
        <a:p>
          <a:endParaRPr lang="zh-CN" altLang="en-US"/>
        </a:p>
      </dgm:t>
    </dgm:pt>
    <dgm:pt modelId="{14B67EE7-BE7E-4F9E-9BA2-D93E2F4C5BFD}" type="pres">
      <dgm:prSet presAssocID="{4D2575A5-1481-4707-8DF4-4711093BB410}" presName="hierChild5" presStyleCnt="0"/>
      <dgm:spPr/>
    </dgm:pt>
    <dgm:pt modelId="{661105ED-68AB-4B3A-8E10-9D96E7F56D3D}" type="pres">
      <dgm:prSet presAssocID="{661ACE45-D340-44AF-945E-94A01EC1FE5F}" presName="Name23" presStyleLbl="parChTrans1D4" presStyleIdx="1" presStyleCnt="12"/>
      <dgm:spPr/>
      <dgm:t>
        <a:bodyPr/>
        <a:lstStyle/>
        <a:p>
          <a:endParaRPr lang="zh-CN" altLang="en-US"/>
        </a:p>
      </dgm:t>
    </dgm:pt>
    <dgm:pt modelId="{76B0088D-9800-43BD-BB21-18950A36003F}" type="pres">
      <dgm:prSet presAssocID="{D2187E33-FCCB-43A7-BF16-4CD161D845EE}" presName="hierRoot4" presStyleCnt="0"/>
      <dgm:spPr/>
    </dgm:pt>
    <dgm:pt modelId="{319DBD96-9C0E-4D60-BBB0-D0A44BAAC01E}" type="pres">
      <dgm:prSet presAssocID="{D2187E33-FCCB-43A7-BF16-4CD161D845EE}" presName="composite4" presStyleCnt="0"/>
      <dgm:spPr/>
    </dgm:pt>
    <dgm:pt modelId="{23E7310F-A7A3-4846-B7C1-74D4F048DB87}" type="pres">
      <dgm:prSet presAssocID="{D2187E33-FCCB-43A7-BF16-4CD161D845EE}" presName="background4" presStyleLbl="node4" presStyleIdx="1" presStyleCnt="12"/>
      <dgm:spPr/>
    </dgm:pt>
    <dgm:pt modelId="{F00D51BF-E235-4AA9-B39E-84B87BD219B5}" type="pres">
      <dgm:prSet presAssocID="{D2187E33-FCCB-43A7-BF16-4CD161D845EE}" presName="text4" presStyleLbl="fgAcc4" presStyleIdx="1" presStyleCnt="12">
        <dgm:presLayoutVars>
          <dgm:chPref val="3"/>
        </dgm:presLayoutVars>
      </dgm:prSet>
      <dgm:spPr/>
      <dgm:t>
        <a:bodyPr/>
        <a:lstStyle/>
        <a:p>
          <a:endParaRPr lang="zh-CN" altLang="en-US"/>
        </a:p>
      </dgm:t>
    </dgm:pt>
    <dgm:pt modelId="{9888866A-BDD6-4533-BB9A-0E24A5692AA8}" type="pres">
      <dgm:prSet presAssocID="{D2187E33-FCCB-43A7-BF16-4CD161D845EE}" presName="hierChild5" presStyleCnt="0"/>
      <dgm:spPr/>
    </dgm:pt>
    <dgm:pt modelId="{8C5B59DD-F7BE-4817-93B8-4D147C217607}" type="pres">
      <dgm:prSet presAssocID="{3BB0EF4D-E180-4514-BACF-6BE6ACF84388}" presName="hierRoot1" presStyleCnt="0"/>
      <dgm:spPr/>
    </dgm:pt>
    <dgm:pt modelId="{B3DF27FB-8A03-441F-9C4C-1C21402636E1}" type="pres">
      <dgm:prSet presAssocID="{3BB0EF4D-E180-4514-BACF-6BE6ACF84388}" presName="composite" presStyleCnt="0"/>
      <dgm:spPr/>
    </dgm:pt>
    <dgm:pt modelId="{24DD61F1-8441-4838-8C8A-B425774BC7BD}" type="pres">
      <dgm:prSet presAssocID="{3BB0EF4D-E180-4514-BACF-6BE6ACF84388}" presName="background" presStyleLbl="node0" presStyleIdx="1" presStyleCnt="6"/>
      <dgm:spPr/>
    </dgm:pt>
    <dgm:pt modelId="{0C7BE498-915B-45C3-87CE-B0DEB2E0C055}" type="pres">
      <dgm:prSet presAssocID="{3BB0EF4D-E180-4514-BACF-6BE6ACF84388}" presName="text" presStyleLbl="fgAcc0" presStyleIdx="1" presStyleCnt="6">
        <dgm:presLayoutVars>
          <dgm:chPref val="3"/>
        </dgm:presLayoutVars>
      </dgm:prSet>
      <dgm:spPr/>
      <dgm:t>
        <a:bodyPr/>
        <a:lstStyle/>
        <a:p>
          <a:endParaRPr lang="zh-CN" altLang="en-US"/>
        </a:p>
      </dgm:t>
    </dgm:pt>
    <dgm:pt modelId="{51DAB507-8768-42A4-81EC-19BA4B774AFF}" type="pres">
      <dgm:prSet presAssocID="{3BB0EF4D-E180-4514-BACF-6BE6ACF84388}" presName="hierChild2" presStyleCnt="0"/>
      <dgm:spPr/>
    </dgm:pt>
    <dgm:pt modelId="{E58F85FB-7098-429F-A073-9660EB3009B3}" type="pres">
      <dgm:prSet presAssocID="{6609F342-6098-43FD-AAED-F22BAFBB3969}" presName="Name10" presStyleLbl="parChTrans1D2" presStyleIdx="1" presStyleCnt="6"/>
      <dgm:spPr/>
      <dgm:t>
        <a:bodyPr/>
        <a:lstStyle/>
        <a:p>
          <a:endParaRPr lang="zh-CN" altLang="en-US"/>
        </a:p>
      </dgm:t>
    </dgm:pt>
    <dgm:pt modelId="{39B4B4BA-B9AF-4123-A18C-EA34B4AFCFF5}" type="pres">
      <dgm:prSet presAssocID="{C89F5596-4F7D-4137-AC77-7F8AF14F6807}" presName="hierRoot2" presStyleCnt="0"/>
      <dgm:spPr/>
    </dgm:pt>
    <dgm:pt modelId="{19603154-DC80-4E32-9DAE-1F681FBCB9FC}" type="pres">
      <dgm:prSet presAssocID="{C89F5596-4F7D-4137-AC77-7F8AF14F6807}" presName="composite2" presStyleCnt="0"/>
      <dgm:spPr/>
    </dgm:pt>
    <dgm:pt modelId="{42B2DAE8-1B81-4B0C-A8E1-ABAC6C556B08}" type="pres">
      <dgm:prSet presAssocID="{C89F5596-4F7D-4137-AC77-7F8AF14F6807}" presName="background2" presStyleLbl="node2" presStyleIdx="1" presStyleCnt="6"/>
      <dgm:spPr/>
    </dgm:pt>
    <dgm:pt modelId="{7FB16EE8-1C56-4B6E-A0CB-26D28C970134}" type="pres">
      <dgm:prSet presAssocID="{C89F5596-4F7D-4137-AC77-7F8AF14F6807}" presName="text2" presStyleLbl="fgAcc2" presStyleIdx="1" presStyleCnt="6">
        <dgm:presLayoutVars>
          <dgm:chPref val="3"/>
        </dgm:presLayoutVars>
      </dgm:prSet>
      <dgm:spPr/>
      <dgm:t>
        <a:bodyPr/>
        <a:lstStyle/>
        <a:p>
          <a:endParaRPr lang="zh-CN" altLang="en-US"/>
        </a:p>
      </dgm:t>
    </dgm:pt>
    <dgm:pt modelId="{5E43CC13-4074-49C3-AD87-173E98E7FADC}" type="pres">
      <dgm:prSet presAssocID="{C89F5596-4F7D-4137-AC77-7F8AF14F6807}" presName="hierChild3" presStyleCnt="0"/>
      <dgm:spPr/>
    </dgm:pt>
    <dgm:pt modelId="{8B101974-B91C-4CD8-A902-F2FD89C20EC8}" type="pres">
      <dgm:prSet presAssocID="{28FB8A8A-E50C-4E98-9313-3A2726F69F2B}" presName="Name17" presStyleLbl="parChTrans1D3" presStyleIdx="1" presStyleCnt="6"/>
      <dgm:spPr/>
      <dgm:t>
        <a:bodyPr/>
        <a:lstStyle/>
        <a:p>
          <a:endParaRPr lang="zh-CN" altLang="en-US"/>
        </a:p>
      </dgm:t>
    </dgm:pt>
    <dgm:pt modelId="{0717F077-0D32-4BBB-A582-45831F158ACD}" type="pres">
      <dgm:prSet presAssocID="{739F8522-701C-488E-A111-736DC1A82A3C}" presName="hierRoot3" presStyleCnt="0"/>
      <dgm:spPr/>
    </dgm:pt>
    <dgm:pt modelId="{2592B090-C6D4-418F-9F5C-5F45E2BF2975}" type="pres">
      <dgm:prSet presAssocID="{739F8522-701C-488E-A111-736DC1A82A3C}" presName="composite3" presStyleCnt="0"/>
      <dgm:spPr/>
    </dgm:pt>
    <dgm:pt modelId="{495F8239-249A-462F-8135-E54511B9F23E}" type="pres">
      <dgm:prSet presAssocID="{739F8522-701C-488E-A111-736DC1A82A3C}" presName="background3" presStyleLbl="node3" presStyleIdx="1" presStyleCnt="6"/>
      <dgm:spPr/>
    </dgm:pt>
    <dgm:pt modelId="{CE397297-4537-4488-8495-DF5D387104C4}" type="pres">
      <dgm:prSet presAssocID="{739F8522-701C-488E-A111-736DC1A82A3C}" presName="text3" presStyleLbl="fgAcc3" presStyleIdx="1" presStyleCnt="6">
        <dgm:presLayoutVars>
          <dgm:chPref val="3"/>
        </dgm:presLayoutVars>
      </dgm:prSet>
      <dgm:spPr/>
      <dgm:t>
        <a:bodyPr/>
        <a:lstStyle/>
        <a:p>
          <a:endParaRPr lang="zh-CN" altLang="en-US"/>
        </a:p>
      </dgm:t>
    </dgm:pt>
    <dgm:pt modelId="{2002B6E7-D624-4A2B-865E-D1A9A1713B88}" type="pres">
      <dgm:prSet presAssocID="{739F8522-701C-488E-A111-736DC1A82A3C}" presName="hierChild4" presStyleCnt="0"/>
      <dgm:spPr/>
    </dgm:pt>
    <dgm:pt modelId="{616007C1-F54F-4312-B702-99BDFD1ED8D6}" type="pres">
      <dgm:prSet presAssocID="{6CB2D28E-A88D-4CE1-9178-3DCF80FCA926}" presName="Name23" presStyleLbl="parChTrans1D4" presStyleIdx="2" presStyleCnt="12"/>
      <dgm:spPr/>
      <dgm:t>
        <a:bodyPr/>
        <a:lstStyle/>
        <a:p>
          <a:endParaRPr lang="zh-CN" altLang="en-US"/>
        </a:p>
      </dgm:t>
    </dgm:pt>
    <dgm:pt modelId="{6B255154-E388-416C-A76A-17458E553D32}" type="pres">
      <dgm:prSet presAssocID="{689608D1-BDB6-4D1B-A378-231E5349DEAF}" presName="hierRoot4" presStyleCnt="0"/>
      <dgm:spPr/>
    </dgm:pt>
    <dgm:pt modelId="{D35A8DE6-6503-4951-8A06-DEA7FD235F8F}" type="pres">
      <dgm:prSet presAssocID="{689608D1-BDB6-4D1B-A378-231E5349DEAF}" presName="composite4" presStyleCnt="0"/>
      <dgm:spPr/>
    </dgm:pt>
    <dgm:pt modelId="{BBC47087-299E-49A1-9E3D-878F5062819F}" type="pres">
      <dgm:prSet presAssocID="{689608D1-BDB6-4D1B-A378-231E5349DEAF}" presName="background4" presStyleLbl="node4" presStyleIdx="2" presStyleCnt="12"/>
      <dgm:spPr/>
    </dgm:pt>
    <dgm:pt modelId="{F6D49C3D-6A2C-4DD0-9391-91F91C774875}" type="pres">
      <dgm:prSet presAssocID="{689608D1-BDB6-4D1B-A378-231E5349DEAF}" presName="text4" presStyleLbl="fgAcc4" presStyleIdx="2" presStyleCnt="12">
        <dgm:presLayoutVars>
          <dgm:chPref val="3"/>
        </dgm:presLayoutVars>
      </dgm:prSet>
      <dgm:spPr/>
      <dgm:t>
        <a:bodyPr/>
        <a:lstStyle/>
        <a:p>
          <a:endParaRPr lang="zh-CN" altLang="en-US"/>
        </a:p>
      </dgm:t>
    </dgm:pt>
    <dgm:pt modelId="{51B8E0B0-9A1E-4124-9095-382B04B44F22}" type="pres">
      <dgm:prSet presAssocID="{689608D1-BDB6-4D1B-A378-231E5349DEAF}" presName="hierChild5" presStyleCnt="0"/>
      <dgm:spPr/>
    </dgm:pt>
    <dgm:pt modelId="{C087E7AF-3A5F-4CF0-AA69-4B6146DB818A}" type="pres">
      <dgm:prSet presAssocID="{7E08A66B-4053-4227-A8F9-2C296C8C6138}" presName="Name23" presStyleLbl="parChTrans1D4" presStyleIdx="3" presStyleCnt="12"/>
      <dgm:spPr/>
      <dgm:t>
        <a:bodyPr/>
        <a:lstStyle/>
        <a:p>
          <a:endParaRPr lang="zh-CN" altLang="en-US"/>
        </a:p>
      </dgm:t>
    </dgm:pt>
    <dgm:pt modelId="{FB987B6C-DAA9-4FF7-A6DD-E7064C72444A}" type="pres">
      <dgm:prSet presAssocID="{07667B38-20FC-4595-AD3C-F0CAFBAB375B}" presName="hierRoot4" presStyleCnt="0"/>
      <dgm:spPr/>
    </dgm:pt>
    <dgm:pt modelId="{5E23D867-65EB-4323-9D17-739FB33BD440}" type="pres">
      <dgm:prSet presAssocID="{07667B38-20FC-4595-AD3C-F0CAFBAB375B}" presName="composite4" presStyleCnt="0"/>
      <dgm:spPr/>
    </dgm:pt>
    <dgm:pt modelId="{91D26D2C-B3AE-4B4F-A360-07C27D6CBDAA}" type="pres">
      <dgm:prSet presAssocID="{07667B38-20FC-4595-AD3C-F0CAFBAB375B}" presName="background4" presStyleLbl="node4" presStyleIdx="3" presStyleCnt="12"/>
      <dgm:spPr/>
    </dgm:pt>
    <dgm:pt modelId="{E3679B49-6D12-4363-82AF-F2AEEDBBA3AA}" type="pres">
      <dgm:prSet presAssocID="{07667B38-20FC-4595-AD3C-F0CAFBAB375B}" presName="text4" presStyleLbl="fgAcc4" presStyleIdx="3" presStyleCnt="12">
        <dgm:presLayoutVars>
          <dgm:chPref val="3"/>
        </dgm:presLayoutVars>
      </dgm:prSet>
      <dgm:spPr/>
      <dgm:t>
        <a:bodyPr/>
        <a:lstStyle/>
        <a:p>
          <a:endParaRPr lang="zh-CN" altLang="en-US"/>
        </a:p>
      </dgm:t>
    </dgm:pt>
    <dgm:pt modelId="{AD7D825E-7861-49DD-87F8-58FE077C939D}" type="pres">
      <dgm:prSet presAssocID="{07667B38-20FC-4595-AD3C-F0CAFBAB375B}" presName="hierChild5" presStyleCnt="0"/>
      <dgm:spPr/>
    </dgm:pt>
    <dgm:pt modelId="{A05352CF-1501-4CB4-AA87-C073C6B12B23}" type="pres">
      <dgm:prSet presAssocID="{45CC21AD-E7B5-4210-9EB5-3759A309EB37}" presName="hierRoot1" presStyleCnt="0"/>
      <dgm:spPr/>
    </dgm:pt>
    <dgm:pt modelId="{5349101F-E6A7-46FC-BADF-7A612B55AB71}" type="pres">
      <dgm:prSet presAssocID="{45CC21AD-E7B5-4210-9EB5-3759A309EB37}" presName="composite" presStyleCnt="0"/>
      <dgm:spPr/>
    </dgm:pt>
    <dgm:pt modelId="{EC0DD26C-69F9-43F9-856D-57F77CD5443D}" type="pres">
      <dgm:prSet presAssocID="{45CC21AD-E7B5-4210-9EB5-3759A309EB37}" presName="background" presStyleLbl="node0" presStyleIdx="2" presStyleCnt="6"/>
      <dgm:spPr/>
    </dgm:pt>
    <dgm:pt modelId="{9835CE95-10CA-4135-8DA1-30CD823F0BC0}" type="pres">
      <dgm:prSet presAssocID="{45CC21AD-E7B5-4210-9EB5-3759A309EB37}" presName="text" presStyleLbl="fgAcc0" presStyleIdx="2" presStyleCnt="6">
        <dgm:presLayoutVars>
          <dgm:chPref val="3"/>
        </dgm:presLayoutVars>
      </dgm:prSet>
      <dgm:spPr/>
      <dgm:t>
        <a:bodyPr/>
        <a:lstStyle/>
        <a:p>
          <a:endParaRPr lang="zh-CN" altLang="en-US"/>
        </a:p>
      </dgm:t>
    </dgm:pt>
    <dgm:pt modelId="{34728229-202D-479C-B846-F1E96C000CB1}" type="pres">
      <dgm:prSet presAssocID="{45CC21AD-E7B5-4210-9EB5-3759A309EB37}" presName="hierChild2" presStyleCnt="0"/>
      <dgm:spPr/>
    </dgm:pt>
    <dgm:pt modelId="{88A6B74B-4547-4E94-8881-2DED694CAE0B}" type="pres">
      <dgm:prSet presAssocID="{9CEB89DA-29D5-43DB-9613-871CBD54D47B}" presName="Name10" presStyleLbl="parChTrans1D2" presStyleIdx="2" presStyleCnt="6"/>
      <dgm:spPr/>
      <dgm:t>
        <a:bodyPr/>
        <a:lstStyle/>
        <a:p>
          <a:endParaRPr lang="zh-CN" altLang="en-US"/>
        </a:p>
      </dgm:t>
    </dgm:pt>
    <dgm:pt modelId="{9DB8C268-01DA-4D8A-ADDF-EE26E5F2281E}" type="pres">
      <dgm:prSet presAssocID="{88F7144B-20C4-44F2-8CFA-C98BFABE5E33}" presName="hierRoot2" presStyleCnt="0"/>
      <dgm:spPr/>
    </dgm:pt>
    <dgm:pt modelId="{B5C1F527-1624-47E6-AB94-D9FC8D99C730}" type="pres">
      <dgm:prSet presAssocID="{88F7144B-20C4-44F2-8CFA-C98BFABE5E33}" presName="composite2" presStyleCnt="0"/>
      <dgm:spPr/>
    </dgm:pt>
    <dgm:pt modelId="{6A678BD9-6974-436E-AC4E-6297AA00CE0A}" type="pres">
      <dgm:prSet presAssocID="{88F7144B-20C4-44F2-8CFA-C98BFABE5E33}" presName="background2" presStyleLbl="node2" presStyleIdx="2" presStyleCnt="6"/>
      <dgm:spPr/>
    </dgm:pt>
    <dgm:pt modelId="{346BF75D-B74E-4A82-9288-74ABAC615B3D}" type="pres">
      <dgm:prSet presAssocID="{88F7144B-20C4-44F2-8CFA-C98BFABE5E33}" presName="text2" presStyleLbl="fgAcc2" presStyleIdx="2" presStyleCnt="6">
        <dgm:presLayoutVars>
          <dgm:chPref val="3"/>
        </dgm:presLayoutVars>
      </dgm:prSet>
      <dgm:spPr/>
      <dgm:t>
        <a:bodyPr/>
        <a:lstStyle/>
        <a:p>
          <a:endParaRPr lang="zh-CN" altLang="en-US"/>
        </a:p>
      </dgm:t>
    </dgm:pt>
    <dgm:pt modelId="{D7EF32B8-98C2-4443-BAA7-A917C7EBE00B}" type="pres">
      <dgm:prSet presAssocID="{88F7144B-20C4-44F2-8CFA-C98BFABE5E33}" presName="hierChild3" presStyleCnt="0"/>
      <dgm:spPr/>
    </dgm:pt>
    <dgm:pt modelId="{C6AEE8D9-5689-4DEF-8E33-66D3C50E9B5D}" type="pres">
      <dgm:prSet presAssocID="{02F54A71-4804-47F5-9066-D89C18024D29}" presName="Name17" presStyleLbl="parChTrans1D3" presStyleIdx="2" presStyleCnt="6"/>
      <dgm:spPr/>
      <dgm:t>
        <a:bodyPr/>
        <a:lstStyle/>
        <a:p>
          <a:endParaRPr lang="zh-CN" altLang="en-US"/>
        </a:p>
      </dgm:t>
    </dgm:pt>
    <dgm:pt modelId="{34907109-CDB1-4CC4-A255-4108012A6208}" type="pres">
      <dgm:prSet presAssocID="{EAD71BB4-F63C-4E7D-89BC-FF14CBD6EACF}" presName="hierRoot3" presStyleCnt="0"/>
      <dgm:spPr/>
    </dgm:pt>
    <dgm:pt modelId="{C4B3D645-C8A9-402A-AA3D-94B04900EA09}" type="pres">
      <dgm:prSet presAssocID="{EAD71BB4-F63C-4E7D-89BC-FF14CBD6EACF}" presName="composite3" presStyleCnt="0"/>
      <dgm:spPr/>
    </dgm:pt>
    <dgm:pt modelId="{43D52952-CB65-4B7B-A389-D140B51A188B}" type="pres">
      <dgm:prSet presAssocID="{EAD71BB4-F63C-4E7D-89BC-FF14CBD6EACF}" presName="background3" presStyleLbl="node3" presStyleIdx="2" presStyleCnt="6"/>
      <dgm:spPr/>
    </dgm:pt>
    <dgm:pt modelId="{82A5687A-E9FC-4C7D-BD20-1CB85A1799EF}" type="pres">
      <dgm:prSet presAssocID="{EAD71BB4-F63C-4E7D-89BC-FF14CBD6EACF}" presName="text3" presStyleLbl="fgAcc3" presStyleIdx="2" presStyleCnt="6">
        <dgm:presLayoutVars>
          <dgm:chPref val="3"/>
        </dgm:presLayoutVars>
      </dgm:prSet>
      <dgm:spPr/>
      <dgm:t>
        <a:bodyPr/>
        <a:lstStyle/>
        <a:p>
          <a:endParaRPr lang="zh-CN" altLang="en-US"/>
        </a:p>
      </dgm:t>
    </dgm:pt>
    <dgm:pt modelId="{62DBEFF2-0BEE-49BF-859F-FAEA09514D52}" type="pres">
      <dgm:prSet presAssocID="{EAD71BB4-F63C-4E7D-89BC-FF14CBD6EACF}" presName="hierChild4" presStyleCnt="0"/>
      <dgm:spPr/>
    </dgm:pt>
    <dgm:pt modelId="{23190B73-07C1-4B53-9CDD-BED7D729B13D}" type="pres">
      <dgm:prSet presAssocID="{7D5A5E83-881B-45DF-9143-F665DE36F0A8}" presName="Name23" presStyleLbl="parChTrans1D4" presStyleIdx="4" presStyleCnt="12"/>
      <dgm:spPr/>
      <dgm:t>
        <a:bodyPr/>
        <a:lstStyle/>
        <a:p>
          <a:endParaRPr lang="zh-CN" altLang="en-US"/>
        </a:p>
      </dgm:t>
    </dgm:pt>
    <dgm:pt modelId="{FFDE2602-32FC-4C81-A90C-B8073562D646}" type="pres">
      <dgm:prSet presAssocID="{52349B82-428F-4FDC-961B-22C8BF1FF3B8}" presName="hierRoot4" presStyleCnt="0"/>
      <dgm:spPr/>
    </dgm:pt>
    <dgm:pt modelId="{1D85E464-34DF-42F6-97DE-405DD8E3171A}" type="pres">
      <dgm:prSet presAssocID="{52349B82-428F-4FDC-961B-22C8BF1FF3B8}" presName="composite4" presStyleCnt="0"/>
      <dgm:spPr/>
    </dgm:pt>
    <dgm:pt modelId="{E9F3164D-9600-42E0-8BE2-9B3A78769CEC}" type="pres">
      <dgm:prSet presAssocID="{52349B82-428F-4FDC-961B-22C8BF1FF3B8}" presName="background4" presStyleLbl="node4" presStyleIdx="4" presStyleCnt="12"/>
      <dgm:spPr/>
    </dgm:pt>
    <dgm:pt modelId="{4C43EE57-BF3B-4F63-94A1-664A29EDED21}" type="pres">
      <dgm:prSet presAssocID="{52349B82-428F-4FDC-961B-22C8BF1FF3B8}" presName="text4" presStyleLbl="fgAcc4" presStyleIdx="4" presStyleCnt="12">
        <dgm:presLayoutVars>
          <dgm:chPref val="3"/>
        </dgm:presLayoutVars>
      </dgm:prSet>
      <dgm:spPr/>
      <dgm:t>
        <a:bodyPr/>
        <a:lstStyle/>
        <a:p>
          <a:endParaRPr lang="zh-CN" altLang="en-US"/>
        </a:p>
      </dgm:t>
    </dgm:pt>
    <dgm:pt modelId="{AB6FA9A6-015D-4B70-8CA4-4F699AC3855C}" type="pres">
      <dgm:prSet presAssocID="{52349B82-428F-4FDC-961B-22C8BF1FF3B8}" presName="hierChild5" presStyleCnt="0"/>
      <dgm:spPr/>
    </dgm:pt>
    <dgm:pt modelId="{8B6DA902-674F-4200-9FD0-CDAFC0950922}" type="pres">
      <dgm:prSet presAssocID="{6F3B52CE-5932-4EC1-AE8B-50C8129B9DA9}" presName="Name23" presStyleLbl="parChTrans1D4" presStyleIdx="5" presStyleCnt="12"/>
      <dgm:spPr/>
      <dgm:t>
        <a:bodyPr/>
        <a:lstStyle/>
        <a:p>
          <a:endParaRPr lang="zh-CN" altLang="en-US"/>
        </a:p>
      </dgm:t>
    </dgm:pt>
    <dgm:pt modelId="{D219229F-8E51-4B85-B58F-F6BCFD943D8F}" type="pres">
      <dgm:prSet presAssocID="{D729C93B-BF34-44D5-A02E-EE9ADF892766}" presName="hierRoot4" presStyleCnt="0"/>
      <dgm:spPr/>
    </dgm:pt>
    <dgm:pt modelId="{2B66537C-50D8-4091-9222-19D8F612AEC7}" type="pres">
      <dgm:prSet presAssocID="{D729C93B-BF34-44D5-A02E-EE9ADF892766}" presName="composite4" presStyleCnt="0"/>
      <dgm:spPr/>
    </dgm:pt>
    <dgm:pt modelId="{FF7B2224-6969-46BC-9EE2-546FFF612605}" type="pres">
      <dgm:prSet presAssocID="{D729C93B-BF34-44D5-A02E-EE9ADF892766}" presName="background4" presStyleLbl="node4" presStyleIdx="5" presStyleCnt="12"/>
      <dgm:spPr/>
    </dgm:pt>
    <dgm:pt modelId="{3913B105-40DD-4B56-80B2-27C4757B1ABC}" type="pres">
      <dgm:prSet presAssocID="{D729C93B-BF34-44D5-A02E-EE9ADF892766}" presName="text4" presStyleLbl="fgAcc4" presStyleIdx="5" presStyleCnt="12">
        <dgm:presLayoutVars>
          <dgm:chPref val="3"/>
        </dgm:presLayoutVars>
      </dgm:prSet>
      <dgm:spPr/>
      <dgm:t>
        <a:bodyPr/>
        <a:lstStyle/>
        <a:p>
          <a:endParaRPr lang="zh-CN" altLang="en-US"/>
        </a:p>
      </dgm:t>
    </dgm:pt>
    <dgm:pt modelId="{A0B471AD-F40B-4B10-BCE4-7E4B157D75F0}" type="pres">
      <dgm:prSet presAssocID="{D729C93B-BF34-44D5-A02E-EE9ADF892766}" presName="hierChild5" presStyleCnt="0"/>
      <dgm:spPr/>
    </dgm:pt>
    <dgm:pt modelId="{51F42646-F6F3-45BD-BBB4-9743BC9C067E}" type="pres">
      <dgm:prSet presAssocID="{F3DCC842-D129-4B66-A295-249EC757DD16}" presName="hierRoot1" presStyleCnt="0"/>
      <dgm:spPr/>
    </dgm:pt>
    <dgm:pt modelId="{EA72A762-FAAC-4153-96EB-C6FA53CB7D28}" type="pres">
      <dgm:prSet presAssocID="{F3DCC842-D129-4B66-A295-249EC757DD16}" presName="composite" presStyleCnt="0"/>
      <dgm:spPr/>
    </dgm:pt>
    <dgm:pt modelId="{5F14B551-318F-4136-8F08-68629C26034B}" type="pres">
      <dgm:prSet presAssocID="{F3DCC842-D129-4B66-A295-249EC757DD16}" presName="background" presStyleLbl="node0" presStyleIdx="3" presStyleCnt="6"/>
      <dgm:spPr/>
    </dgm:pt>
    <dgm:pt modelId="{DB25295E-EAEB-4F05-B98E-C5E94D2864C7}" type="pres">
      <dgm:prSet presAssocID="{F3DCC842-D129-4B66-A295-249EC757DD16}" presName="text" presStyleLbl="fgAcc0" presStyleIdx="3" presStyleCnt="6">
        <dgm:presLayoutVars>
          <dgm:chPref val="3"/>
        </dgm:presLayoutVars>
      </dgm:prSet>
      <dgm:spPr/>
      <dgm:t>
        <a:bodyPr/>
        <a:lstStyle/>
        <a:p>
          <a:endParaRPr lang="zh-CN" altLang="en-US"/>
        </a:p>
      </dgm:t>
    </dgm:pt>
    <dgm:pt modelId="{21FF951C-C577-4D6A-84C7-D7B3CF5B405D}" type="pres">
      <dgm:prSet presAssocID="{F3DCC842-D129-4B66-A295-249EC757DD16}" presName="hierChild2" presStyleCnt="0"/>
      <dgm:spPr/>
    </dgm:pt>
    <dgm:pt modelId="{AAAC0FCF-D183-4A60-B3C8-F93F7FFEE57F}" type="pres">
      <dgm:prSet presAssocID="{ED2FF5C5-7FCB-4DEB-9F02-219A9166FA9F}" presName="Name10" presStyleLbl="parChTrans1D2" presStyleIdx="3" presStyleCnt="6"/>
      <dgm:spPr/>
      <dgm:t>
        <a:bodyPr/>
        <a:lstStyle/>
        <a:p>
          <a:endParaRPr lang="zh-CN" altLang="en-US"/>
        </a:p>
      </dgm:t>
    </dgm:pt>
    <dgm:pt modelId="{AA522530-84C5-4AAD-8FE1-4CAFF92F25AB}" type="pres">
      <dgm:prSet presAssocID="{883282B7-D0B8-455B-9E0F-B843466C6A69}" presName="hierRoot2" presStyleCnt="0"/>
      <dgm:spPr/>
    </dgm:pt>
    <dgm:pt modelId="{5BBF4EC0-8172-4080-A638-4BB75A1E9C5C}" type="pres">
      <dgm:prSet presAssocID="{883282B7-D0B8-455B-9E0F-B843466C6A69}" presName="composite2" presStyleCnt="0"/>
      <dgm:spPr/>
    </dgm:pt>
    <dgm:pt modelId="{F148DE85-5EA3-43EA-A442-B0AAB8098BE2}" type="pres">
      <dgm:prSet presAssocID="{883282B7-D0B8-455B-9E0F-B843466C6A69}" presName="background2" presStyleLbl="node2" presStyleIdx="3" presStyleCnt="6"/>
      <dgm:spPr/>
    </dgm:pt>
    <dgm:pt modelId="{4B5F95DC-8E69-4A99-A8E3-CB4CCCB2FC0D}" type="pres">
      <dgm:prSet presAssocID="{883282B7-D0B8-455B-9E0F-B843466C6A69}" presName="text2" presStyleLbl="fgAcc2" presStyleIdx="3" presStyleCnt="6">
        <dgm:presLayoutVars>
          <dgm:chPref val="3"/>
        </dgm:presLayoutVars>
      </dgm:prSet>
      <dgm:spPr/>
      <dgm:t>
        <a:bodyPr/>
        <a:lstStyle/>
        <a:p>
          <a:endParaRPr lang="zh-CN" altLang="en-US"/>
        </a:p>
      </dgm:t>
    </dgm:pt>
    <dgm:pt modelId="{A05E2A8D-C5EB-4275-99B9-63AEEF6A20B1}" type="pres">
      <dgm:prSet presAssocID="{883282B7-D0B8-455B-9E0F-B843466C6A69}" presName="hierChild3" presStyleCnt="0"/>
      <dgm:spPr/>
    </dgm:pt>
    <dgm:pt modelId="{02FEC938-EB0F-4B19-8A8C-016512A76B13}" type="pres">
      <dgm:prSet presAssocID="{679A77EB-28F7-4D0F-94F8-9269BB17FD95}" presName="Name17" presStyleLbl="parChTrans1D3" presStyleIdx="3" presStyleCnt="6"/>
      <dgm:spPr/>
      <dgm:t>
        <a:bodyPr/>
        <a:lstStyle/>
        <a:p>
          <a:endParaRPr lang="zh-CN" altLang="en-US"/>
        </a:p>
      </dgm:t>
    </dgm:pt>
    <dgm:pt modelId="{70AB7B02-44ED-4462-BCCF-0B3AF0D957DD}" type="pres">
      <dgm:prSet presAssocID="{47B0218D-8D03-4B9A-A261-506A1E15FC7D}" presName="hierRoot3" presStyleCnt="0"/>
      <dgm:spPr/>
    </dgm:pt>
    <dgm:pt modelId="{37FC08DC-B93C-4167-8F34-B83A5B0481BF}" type="pres">
      <dgm:prSet presAssocID="{47B0218D-8D03-4B9A-A261-506A1E15FC7D}" presName="composite3" presStyleCnt="0"/>
      <dgm:spPr/>
    </dgm:pt>
    <dgm:pt modelId="{FDEF1BD6-A0E7-42C3-A24B-840A946FE0C1}" type="pres">
      <dgm:prSet presAssocID="{47B0218D-8D03-4B9A-A261-506A1E15FC7D}" presName="background3" presStyleLbl="node3" presStyleIdx="3" presStyleCnt="6"/>
      <dgm:spPr/>
    </dgm:pt>
    <dgm:pt modelId="{9FD7F0B0-4D9B-4067-AE18-8795C0C84FD5}" type="pres">
      <dgm:prSet presAssocID="{47B0218D-8D03-4B9A-A261-506A1E15FC7D}" presName="text3" presStyleLbl="fgAcc3" presStyleIdx="3" presStyleCnt="6">
        <dgm:presLayoutVars>
          <dgm:chPref val="3"/>
        </dgm:presLayoutVars>
      </dgm:prSet>
      <dgm:spPr/>
      <dgm:t>
        <a:bodyPr/>
        <a:lstStyle/>
        <a:p>
          <a:endParaRPr lang="zh-CN" altLang="en-US"/>
        </a:p>
      </dgm:t>
    </dgm:pt>
    <dgm:pt modelId="{E9E4EDAB-32A9-4475-89D2-6666FD13D22B}" type="pres">
      <dgm:prSet presAssocID="{47B0218D-8D03-4B9A-A261-506A1E15FC7D}" presName="hierChild4" presStyleCnt="0"/>
      <dgm:spPr/>
    </dgm:pt>
    <dgm:pt modelId="{6BE75FD8-6B81-475F-9FF7-E396F5BAF707}" type="pres">
      <dgm:prSet presAssocID="{0D5C6FB3-8544-4844-B2BA-44A6DDC724ED}" presName="Name23" presStyleLbl="parChTrans1D4" presStyleIdx="6" presStyleCnt="12"/>
      <dgm:spPr/>
      <dgm:t>
        <a:bodyPr/>
        <a:lstStyle/>
        <a:p>
          <a:endParaRPr lang="zh-CN" altLang="en-US"/>
        </a:p>
      </dgm:t>
    </dgm:pt>
    <dgm:pt modelId="{EA8D7234-86CA-4569-86F9-B9B77D941198}" type="pres">
      <dgm:prSet presAssocID="{758778E3-F7AA-47F8-A770-DC1AF08D1C2C}" presName="hierRoot4" presStyleCnt="0"/>
      <dgm:spPr/>
    </dgm:pt>
    <dgm:pt modelId="{7D5F8F98-03DB-4F5F-A63B-1908AD7CB6DC}" type="pres">
      <dgm:prSet presAssocID="{758778E3-F7AA-47F8-A770-DC1AF08D1C2C}" presName="composite4" presStyleCnt="0"/>
      <dgm:spPr/>
    </dgm:pt>
    <dgm:pt modelId="{8992980B-9AD2-48B2-B797-7FD96614BAFD}" type="pres">
      <dgm:prSet presAssocID="{758778E3-F7AA-47F8-A770-DC1AF08D1C2C}" presName="background4" presStyleLbl="node4" presStyleIdx="6" presStyleCnt="12"/>
      <dgm:spPr/>
    </dgm:pt>
    <dgm:pt modelId="{4DAD2CB0-4411-499C-BEBA-DA2488DC0B9A}" type="pres">
      <dgm:prSet presAssocID="{758778E3-F7AA-47F8-A770-DC1AF08D1C2C}" presName="text4" presStyleLbl="fgAcc4" presStyleIdx="6" presStyleCnt="12">
        <dgm:presLayoutVars>
          <dgm:chPref val="3"/>
        </dgm:presLayoutVars>
      </dgm:prSet>
      <dgm:spPr/>
      <dgm:t>
        <a:bodyPr/>
        <a:lstStyle/>
        <a:p>
          <a:endParaRPr lang="zh-CN" altLang="en-US"/>
        </a:p>
      </dgm:t>
    </dgm:pt>
    <dgm:pt modelId="{323379EE-782A-40FC-997D-5830680F896D}" type="pres">
      <dgm:prSet presAssocID="{758778E3-F7AA-47F8-A770-DC1AF08D1C2C}" presName="hierChild5" presStyleCnt="0"/>
      <dgm:spPr/>
    </dgm:pt>
    <dgm:pt modelId="{2515DD72-A16C-4E83-BB38-9ABB12CEE28B}" type="pres">
      <dgm:prSet presAssocID="{4F32D690-964A-43CC-9F95-B42ACDEBD999}" presName="Name23" presStyleLbl="parChTrans1D4" presStyleIdx="7" presStyleCnt="12"/>
      <dgm:spPr/>
      <dgm:t>
        <a:bodyPr/>
        <a:lstStyle/>
        <a:p>
          <a:endParaRPr lang="zh-CN" altLang="en-US"/>
        </a:p>
      </dgm:t>
    </dgm:pt>
    <dgm:pt modelId="{F19F0746-0B6E-4E3F-B1C5-450A668AF39F}" type="pres">
      <dgm:prSet presAssocID="{AB961ADB-643B-4515-888A-8D82042C59B3}" presName="hierRoot4" presStyleCnt="0"/>
      <dgm:spPr/>
    </dgm:pt>
    <dgm:pt modelId="{0B47DE4D-6E48-4FB3-AD88-2917BB96231B}" type="pres">
      <dgm:prSet presAssocID="{AB961ADB-643B-4515-888A-8D82042C59B3}" presName="composite4" presStyleCnt="0"/>
      <dgm:spPr/>
    </dgm:pt>
    <dgm:pt modelId="{26E9C48F-C26D-426C-8FE2-16F7ABC839EB}" type="pres">
      <dgm:prSet presAssocID="{AB961ADB-643B-4515-888A-8D82042C59B3}" presName="background4" presStyleLbl="node4" presStyleIdx="7" presStyleCnt="12"/>
      <dgm:spPr/>
    </dgm:pt>
    <dgm:pt modelId="{F03F263E-BA31-4E11-B1E4-33E5553DF80A}" type="pres">
      <dgm:prSet presAssocID="{AB961ADB-643B-4515-888A-8D82042C59B3}" presName="text4" presStyleLbl="fgAcc4" presStyleIdx="7" presStyleCnt="12">
        <dgm:presLayoutVars>
          <dgm:chPref val="3"/>
        </dgm:presLayoutVars>
      </dgm:prSet>
      <dgm:spPr/>
      <dgm:t>
        <a:bodyPr/>
        <a:lstStyle/>
        <a:p>
          <a:endParaRPr lang="zh-CN" altLang="en-US"/>
        </a:p>
      </dgm:t>
    </dgm:pt>
    <dgm:pt modelId="{D399E8E6-A2BD-4C93-BB19-58C424D9241C}" type="pres">
      <dgm:prSet presAssocID="{AB961ADB-643B-4515-888A-8D82042C59B3}" presName="hierChild5" presStyleCnt="0"/>
      <dgm:spPr/>
    </dgm:pt>
    <dgm:pt modelId="{FC1220E7-752C-405C-83C1-D5F2331B44C1}" type="pres">
      <dgm:prSet presAssocID="{973BF013-0B0C-457C-88D1-666D27035C96}" presName="hierRoot1" presStyleCnt="0"/>
      <dgm:spPr/>
    </dgm:pt>
    <dgm:pt modelId="{018F8DF1-4517-4294-980A-E8B128E24DF1}" type="pres">
      <dgm:prSet presAssocID="{973BF013-0B0C-457C-88D1-666D27035C96}" presName="composite" presStyleCnt="0"/>
      <dgm:spPr/>
    </dgm:pt>
    <dgm:pt modelId="{8AA8AC79-6D88-4E0B-BB9E-9F937C95FE92}" type="pres">
      <dgm:prSet presAssocID="{973BF013-0B0C-457C-88D1-666D27035C96}" presName="background" presStyleLbl="node0" presStyleIdx="4" presStyleCnt="6"/>
      <dgm:spPr/>
    </dgm:pt>
    <dgm:pt modelId="{2AC7A961-FB73-40B4-9F3D-DCFE78ADDD26}" type="pres">
      <dgm:prSet presAssocID="{973BF013-0B0C-457C-88D1-666D27035C96}" presName="text" presStyleLbl="fgAcc0" presStyleIdx="4" presStyleCnt="6">
        <dgm:presLayoutVars>
          <dgm:chPref val="3"/>
        </dgm:presLayoutVars>
      </dgm:prSet>
      <dgm:spPr/>
      <dgm:t>
        <a:bodyPr/>
        <a:lstStyle/>
        <a:p>
          <a:endParaRPr lang="zh-CN" altLang="en-US"/>
        </a:p>
      </dgm:t>
    </dgm:pt>
    <dgm:pt modelId="{B4A83A7F-3EE4-4A16-B2C2-54BE1E9D9D80}" type="pres">
      <dgm:prSet presAssocID="{973BF013-0B0C-457C-88D1-666D27035C96}" presName="hierChild2" presStyleCnt="0"/>
      <dgm:spPr/>
    </dgm:pt>
    <dgm:pt modelId="{FE5DDCCB-9C7E-4C84-858E-6D6B436F1D5B}" type="pres">
      <dgm:prSet presAssocID="{51F2FAC1-97D1-4D87-B2D3-BDDD8844964E}" presName="Name10" presStyleLbl="parChTrans1D2" presStyleIdx="4" presStyleCnt="6"/>
      <dgm:spPr/>
      <dgm:t>
        <a:bodyPr/>
        <a:lstStyle/>
        <a:p>
          <a:endParaRPr lang="zh-CN" altLang="en-US"/>
        </a:p>
      </dgm:t>
    </dgm:pt>
    <dgm:pt modelId="{DD2352B4-517C-416D-9A95-AD91654A43E1}" type="pres">
      <dgm:prSet presAssocID="{80B6BD15-D0DF-4B8B-B497-300701DA434A}" presName="hierRoot2" presStyleCnt="0"/>
      <dgm:spPr/>
    </dgm:pt>
    <dgm:pt modelId="{C01C5B19-098D-48F7-B4DA-6F8B7F587B85}" type="pres">
      <dgm:prSet presAssocID="{80B6BD15-D0DF-4B8B-B497-300701DA434A}" presName="composite2" presStyleCnt="0"/>
      <dgm:spPr/>
    </dgm:pt>
    <dgm:pt modelId="{45D84A9F-896C-4EDE-A6A4-2C0F8023ADCD}" type="pres">
      <dgm:prSet presAssocID="{80B6BD15-D0DF-4B8B-B497-300701DA434A}" presName="background2" presStyleLbl="node2" presStyleIdx="4" presStyleCnt="6"/>
      <dgm:spPr/>
    </dgm:pt>
    <dgm:pt modelId="{4877AED0-B2AB-47C4-8ED5-8E13428AE2B2}" type="pres">
      <dgm:prSet presAssocID="{80B6BD15-D0DF-4B8B-B497-300701DA434A}" presName="text2" presStyleLbl="fgAcc2" presStyleIdx="4" presStyleCnt="6">
        <dgm:presLayoutVars>
          <dgm:chPref val="3"/>
        </dgm:presLayoutVars>
      </dgm:prSet>
      <dgm:spPr/>
      <dgm:t>
        <a:bodyPr/>
        <a:lstStyle/>
        <a:p>
          <a:endParaRPr lang="zh-CN" altLang="en-US"/>
        </a:p>
      </dgm:t>
    </dgm:pt>
    <dgm:pt modelId="{39FB8389-B732-4A60-A36D-705630954E0A}" type="pres">
      <dgm:prSet presAssocID="{80B6BD15-D0DF-4B8B-B497-300701DA434A}" presName="hierChild3" presStyleCnt="0"/>
      <dgm:spPr/>
    </dgm:pt>
    <dgm:pt modelId="{4AA459CB-72D4-4D9B-B300-AB7A656B18C2}" type="pres">
      <dgm:prSet presAssocID="{07F84FF0-28D4-4B21-9D11-0FC3152939E7}" presName="Name17" presStyleLbl="parChTrans1D3" presStyleIdx="4" presStyleCnt="6"/>
      <dgm:spPr/>
      <dgm:t>
        <a:bodyPr/>
        <a:lstStyle/>
        <a:p>
          <a:endParaRPr lang="zh-CN" altLang="en-US"/>
        </a:p>
      </dgm:t>
    </dgm:pt>
    <dgm:pt modelId="{7DB550B4-4B55-4F9F-85D6-59B8DFD34374}" type="pres">
      <dgm:prSet presAssocID="{1D315197-7613-4F07-8D65-BA53F00CA636}" presName="hierRoot3" presStyleCnt="0"/>
      <dgm:spPr/>
    </dgm:pt>
    <dgm:pt modelId="{A1C6D78A-186B-44CE-AD9C-9938D078C1A4}" type="pres">
      <dgm:prSet presAssocID="{1D315197-7613-4F07-8D65-BA53F00CA636}" presName="composite3" presStyleCnt="0"/>
      <dgm:spPr/>
    </dgm:pt>
    <dgm:pt modelId="{168E8DAB-EFB2-4C57-92ED-49517789EDE8}" type="pres">
      <dgm:prSet presAssocID="{1D315197-7613-4F07-8D65-BA53F00CA636}" presName="background3" presStyleLbl="node3" presStyleIdx="4" presStyleCnt="6"/>
      <dgm:spPr/>
    </dgm:pt>
    <dgm:pt modelId="{68114187-1BDA-4328-83AB-8AA70E65C3EF}" type="pres">
      <dgm:prSet presAssocID="{1D315197-7613-4F07-8D65-BA53F00CA636}" presName="text3" presStyleLbl="fgAcc3" presStyleIdx="4" presStyleCnt="6">
        <dgm:presLayoutVars>
          <dgm:chPref val="3"/>
        </dgm:presLayoutVars>
      </dgm:prSet>
      <dgm:spPr/>
      <dgm:t>
        <a:bodyPr/>
        <a:lstStyle/>
        <a:p>
          <a:endParaRPr lang="zh-CN" altLang="en-US"/>
        </a:p>
      </dgm:t>
    </dgm:pt>
    <dgm:pt modelId="{9FEDB2F3-2859-4BC3-83AC-6FF82F2B3306}" type="pres">
      <dgm:prSet presAssocID="{1D315197-7613-4F07-8D65-BA53F00CA636}" presName="hierChild4" presStyleCnt="0"/>
      <dgm:spPr/>
    </dgm:pt>
    <dgm:pt modelId="{D773D781-A5F8-4815-A991-0D3695C6927B}" type="pres">
      <dgm:prSet presAssocID="{EEB8E0FF-4361-46E3-91BB-AFEF7BCD93A2}" presName="Name23" presStyleLbl="parChTrans1D4" presStyleIdx="8" presStyleCnt="12"/>
      <dgm:spPr/>
      <dgm:t>
        <a:bodyPr/>
        <a:lstStyle/>
        <a:p>
          <a:endParaRPr lang="zh-CN" altLang="en-US"/>
        </a:p>
      </dgm:t>
    </dgm:pt>
    <dgm:pt modelId="{F5B2AD13-1FA0-448D-B17F-CB1F0F11E760}" type="pres">
      <dgm:prSet presAssocID="{45710036-5ADA-495B-8EBA-5DD88F14F2F2}" presName="hierRoot4" presStyleCnt="0"/>
      <dgm:spPr/>
    </dgm:pt>
    <dgm:pt modelId="{4ADCD482-A01D-4DFD-8A11-8867AA137BC4}" type="pres">
      <dgm:prSet presAssocID="{45710036-5ADA-495B-8EBA-5DD88F14F2F2}" presName="composite4" presStyleCnt="0"/>
      <dgm:spPr/>
    </dgm:pt>
    <dgm:pt modelId="{DC9A1A80-248E-4C42-9434-1AB37C4A270A}" type="pres">
      <dgm:prSet presAssocID="{45710036-5ADA-495B-8EBA-5DD88F14F2F2}" presName="background4" presStyleLbl="node4" presStyleIdx="8" presStyleCnt="12"/>
      <dgm:spPr/>
    </dgm:pt>
    <dgm:pt modelId="{1362B5EA-7ADC-45AB-B9B0-C5BA870C356B}" type="pres">
      <dgm:prSet presAssocID="{45710036-5ADA-495B-8EBA-5DD88F14F2F2}" presName="text4" presStyleLbl="fgAcc4" presStyleIdx="8" presStyleCnt="12">
        <dgm:presLayoutVars>
          <dgm:chPref val="3"/>
        </dgm:presLayoutVars>
      </dgm:prSet>
      <dgm:spPr/>
      <dgm:t>
        <a:bodyPr/>
        <a:lstStyle/>
        <a:p>
          <a:endParaRPr lang="zh-CN" altLang="en-US"/>
        </a:p>
      </dgm:t>
    </dgm:pt>
    <dgm:pt modelId="{85062B08-96BC-475F-AEB4-347D5BC4D02A}" type="pres">
      <dgm:prSet presAssocID="{45710036-5ADA-495B-8EBA-5DD88F14F2F2}" presName="hierChild5" presStyleCnt="0"/>
      <dgm:spPr/>
    </dgm:pt>
    <dgm:pt modelId="{2060A992-D3D8-40E2-B05B-CDE4A744A02D}" type="pres">
      <dgm:prSet presAssocID="{E49DE99F-5F8B-447A-A09F-9872334EABD2}" presName="Name23" presStyleLbl="parChTrans1D4" presStyleIdx="9" presStyleCnt="12"/>
      <dgm:spPr/>
      <dgm:t>
        <a:bodyPr/>
        <a:lstStyle/>
        <a:p>
          <a:endParaRPr lang="zh-CN" altLang="en-US"/>
        </a:p>
      </dgm:t>
    </dgm:pt>
    <dgm:pt modelId="{4D83E180-FEA3-4366-B68C-8BED5DECC6F8}" type="pres">
      <dgm:prSet presAssocID="{7F2ABBAE-6F03-4446-909C-F17CE53FDD6F}" presName="hierRoot4" presStyleCnt="0"/>
      <dgm:spPr/>
    </dgm:pt>
    <dgm:pt modelId="{855E27ED-D08B-4875-899D-6A917145D172}" type="pres">
      <dgm:prSet presAssocID="{7F2ABBAE-6F03-4446-909C-F17CE53FDD6F}" presName="composite4" presStyleCnt="0"/>
      <dgm:spPr/>
    </dgm:pt>
    <dgm:pt modelId="{98989F4F-5960-44D7-A320-DFDD91D3B8D0}" type="pres">
      <dgm:prSet presAssocID="{7F2ABBAE-6F03-4446-909C-F17CE53FDD6F}" presName="background4" presStyleLbl="node4" presStyleIdx="9" presStyleCnt="12"/>
      <dgm:spPr/>
    </dgm:pt>
    <dgm:pt modelId="{509BF737-C71C-488A-BC07-115F26157FDF}" type="pres">
      <dgm:prSet presAssocID="{7F2ABBAE-6F03-4446-909C-F17CE53FDD6F}" presName="text4" presStyleLbl="fgAcc4" presStyleIdx="9" presStyleCnt="12">
        <dgm:presLayoutVars>
          <dgm:chPref val="3"/>
        </dgm:presLayoutVars>
      </dgm:prSet>
      <dgm:spPr/>
      <dgm:t>
        <a:bodyPr/>
        <a:lstStyle/>
        <a:p>
          <a:endParaRPr lang="zh-CN" altLang="en-US"/>
        </a:p>
      </dgm:t>
    </dgm:pt>
    <dgm:pt modelId="{4B1E0497-5BC5-4848-B029-CBA694B621DD}" type="pres">
      <dgm:prSet presAssocID="{7F2ABBAE-6F03-4446-909C-F17CE53FDD6F}" presName="hierChild5" presStyleCnt="0"/>
      <dgm:spPr/>
    </dgm:pt>
    <dgm:pt modelId="{BA046DCF-EAD8-4BC5-B6E5-4AB900745C86}" type="pres">
      <dgm:prSet presAssocID="{3AA1670D-B77C-4197-91A0-6E07F05A5F58}" presName="hierRoot1" presStyleCnt="0"/>
      <dgm:spPr/>
    </dgm:pt>
    <dgm:pt modelId="{57FD9848-5EA4-4AEF-B5DB-30B4AE9796F0}" type="pres">
      <dgm:prSet presAssocID="{3AA1670D-B77C-4197-91A0-6E07F05A5F58}" presName="composite" presStyleCnt="0"/>
      <dgm:spPr/>
    </dgm:pt>
    <dgm:pt modelId="{AD595D6A-7249-4537-9E0B-3BDD6B7285B5}" type="pres">
      <dgm:prSet presAssocID="{3AA1670D-B77C-4197-91A0-6E07F05A5F58}" presName="background" presStyleLbl="node0" presStyleIdx="5" presStyleCnt="6"/>
      <dgm:spPr/>
    </dgm:pt>
    <dgm:pt modelId="{9D7284A4-1B29-4619-A455-99961DDE3839}" type="pres">
      <dgm:prSet presAssocID="{3AA1670D-B77C-4197-91A0-6E07F05A5F58}" presName="text" presStyleLbl="fgAcc0" presStyleIdx="5" presStyleCnt="6">
        <dgm:presLayoutVars>
          <dgm:chPref val="3"/>
        </dgm:presLayoutVars>
      </dgm:prSet>
      <dgm:spPr/>
      <dgm:t>
        <a:bodyPr/>
        <a:lstStyle/>
        <a:p>
          <a:endParaRPr lang="zh-CN" altLang="en-US"/>
        </a:p>
      </dgm:t>
    </dgm:pt>
    <dgm:pt modelId="{F9B0C4CA-41D6-4532-A686-CB46E8BEFD07}" type="pres">
      <dgm:prSet presAssocID="{3AA1670D-B77C-4197-91A0-6E07F05A5F58}" presName="hierChild2" presStyleCnt="0"/>
      <dgm:spPr/>
    </dgm:pt>
    <dgm:pt modelId="{BEA8B466-7F5D-457B-B40E-70EB43C13ACA}" type="pres">
      <dgm:prSet presAssocID="{F6A779AF-AC05-440C-903C-7F8F85676B62}" presName="Name10" presStyleLbl="parChTrans1D2" presStyleIdx="5" presStyleCnt="6"/>
      <dgm:spPr/>
      <dgm:t>
        <a:bodyPr/>
        <a:lstStyle/>
        <a:p>
          <a:endParaRPr lang="zh-CN" altLang="en-US"/>
        </a:p>
      </dgm:t>
    </dgm:pt>
    <dgm:pt modelId="{43BAC801-0B35-43A5-B3DD-362C6DCE355B}" type="pres">
      <dgm:prSet presAssocID="{2232EEAA-2140-43DD-8D11-1C4AA78E0E5F}" presName="hierRoot2" presStyleCnt="0"/>
      <dgm:spPr/>
    </dgm:pt>
    <dgm:pt modelId="{7225579C-0797-422C-922F-CF4375032B0A}" type="pres">
      <dgm:prSet presAssocID="{2232EEAA-2140-43DD-8D11-1C4AA78E0E5F}" presName="composite2" presStyleCnt="0"/>
      <dgm:spPr/>
    </dgm:pt>
    <dgm:pt modelId="{DF1FB360-02D1-415E-B1BF-40A278C4A4A5}" type="pres">
      <dgm:prSet presAssocID="{2232EEAA-2140-43DD-8D11-1C4AA78E0E5F}" presName="background2" presStyleLbl="node2" presStyleIdx="5" presStyleCnt="6"/>
      <dgm:spPr/>
    </dgm:pt>
    <dgm:pt modelId="{513A9B85-F93F-45B3-A684-88D708FFBE4F}" type="pres">
      <dgm:prSet presAssocID="{2232EEAA-2140-43DD-8D11-1C4AA78E0E5F}" presName="text2" presStyleLbl="fgAcc2" presStyleIdx="5" presStyleCnt="6">
        <dgm:presLayoutVars>
          <dgm:chPref val="3"/>
        </dgm:presLayoutVars>
      </dgm:prSet>
      <dgm:spPr/>
      <dgm:t>
        <a:bodyPr/>
        <a:lstStyle/>
        <a:p>
          <a:endParaRPr lang="zh-CN" altLang="en-US"/>
        </a:p>
      </dgm:t>
    </dgm:pt>
    <dgm:pt modelId="{7D0261C9-8CA6-4000-A538-5F851D66C347}" type="pres">
      <dgm:prSet presAssocID="{2232EEAA-2140-43DD-8D11-1C4AA78E0E5F}" presName="hierChild3" presStyleCnt="0"/>
      <dgm:spPr/>
    </dgm:pt>
    <dgm:pt modelId="{96687294-4511-4B89-BAD0-97CA132B164F}" type="pres">
      <dgm:prSet presAssocID="{FD207974-7B16-4ADD-A033-620AF6A252C5}" presName="Name17" presStyleLbl="parChTrans1D3" presStyleIdx="5" presStyleCnt="6"/>
      <dgm:spPr/>
      <dgm:t>
        <a:bodyPr/>
        <a:lstStyle/>
        <a:p>
          <a:endParaRPr lang="zh-CN" altLang="en-US"/>
        </a:p>
      </dgm:t>
    </dgm:pt>
    <dgm:pt modelId="{8B1F3380-E70C-46D0-A9F3-1D24BA061248}" type="pres">
      <dgm:prSet presAssocID="{DF7929EA-D058-4715-9F2A-747CF395E125}" presName="hierRoot3" presStyleCnt="0"/>
      <dgm:spPr/>
    </dgm:pt>
    <dgm:pt modelId="{74E154CF-C526-4FE2-8431-ED2D66F83868}" type="pres">
      <dgm:prSet presAssocID="{DF7929EA-D058-4715-9F2A-747CF395E125}" presName="composite3" presStyleCnt="0"/>
      <dgm:spPr/>
    </dgm:pt>
    <dgm:pt modelId="{3EA1027A-3164-471C-88B5-9625B58DCCA5}" type="pres">
      <dgm:prSet presAssocID="{DF7929EA-D058-4715-9F2A-747CF395E125}" presName="background3" presStyleLbl="node3" presStyleIdx="5" presStyleCnt="6"/>
      <dgm:spPr/>
    </dgm:pt>
    <dgm:pt modelId="{5AB6DC08-8F5E-4D42-AA36-E982D5F55177}" type="pres">
      <dgm:prSet presAssocID="{DF7929EA-D058-4715-9F2A-747CF395E125}" presName="text3" presStyleLbl="fgAcc3" presStyleIdx="5" presStyleCnt="6">
        <dgm:presLayoutVars>
          <dgm:chPref val="3"/>
        </dgm:presLayoutVars>
      </dgm:prSet>
      <dgm:spPr/>
      <dgm:t>
        <a:bodyPr/>
        <a:lstStyle/>
        <a:p>
          <a:endParaRPr lang="zh-CN" altLang="en-US"/>
        </a:p>
      </dgm:t>
    </dgm:pt>
    <dgm:pt modelId="{C6C66536-EF82-40B0-ABE3-4C3E8BBADE29}" type="pres">
      <dgm:prSet presAssocID="{DF7929EA-D058-4715-9F2A-747CF395E125}" presName="hierChild4" presStyleCnt="0"/>
      <dgm:spPr/>
    </dgm:pt>
    <dgm:pt modelId="{7B7CC812-A220-4267-AA3D-EC2B4B7B0AC8}" type="pres">
      <dgm:prSet presAssocID="{B39675AD-595A-48DA-A41C-1A1608C757E8}" presName="Name23" presStyleLbl="parChTrans1D4" presStyleIdx="10" presStyleCnt="12"/>
      <dgm:spPr/>
      <dgm:t>
        <a:bodyPr/>
        <a:lstStyle/>
        <a:p>
          <a:endParaRPr lang="zh-CN" altLang="en-US"/>
        </a:p>
      </dgm:t>
    </dgm:pt>
    <dgm:pt modelId="{42127ADF-F32C-4BAF-A41F-66BA21C218AF}" type="pres">
      <dgm:prSet presAssocID="{8D112C4F-B0D4-421E-BCA1-5A98924C4DC8}" presName="hierRoot4" presStyleCnt="0"/>
      <dgm:spPr/>
    </dgm:pt>
    <dgm:pt modelId="{080D8108-12C3-4F07-A125-869CE533274E}" type="pres">
      <dgm:prSet presAssocID="{8D112C4F-B0D4-421E-BCA1-5A98924C4DC8}" presName="composite4" presStyleCnt="0"/>
      <dgm:spPr/>
    </dgm:pt>
    <dgm:pt modelId="{6BAE89E7-4D7D-4749-904C-C443DF05CDFC}" type="pres">
      <dgm:prSet presAssocID="{8D112C4F-B0D4-421E-BCA1-5A98924C4DC8}" presName="background4" presStyleLbl="node4" presStyleIdx="10" presStyleCnt="12"/>
      <dgm:spPr/>
    </dgm:pt>
    <dgm:pt modelId="{3B07B67E-032E-4D36-9F7D-685BC3653D0D}" type="pres">
      <dgm:prSet presAssocID="{8D112C4F-B0D4-421E-BCA1-5A98924C4DC8}" presName="text4" presStyleLbl="fgAcc4" presStyleIdx="10" presStyleCnt="12">
        <dgm:presLayoutVars>
          <dgm:chPref val="3"/>
        </dgm:presLayoutVars>
      </dgm:prSet>
      <dgm:spPr/>
      <dgm:t>
        <a:bodyPr/>
        <a:lstStyle/>
        <a:p>
          <a:endParaRPr lang="zh-CN" altLang="en-US"/>
        </a:p>
      </dgm:t>
    </dgm:pt>
    <dgm:pt modelId="{E5FF60B9-D8E5-4221-BC41-15A2C975075D}" type="pres">
      <dgm:prSet presAssocID="{8D112C4F-B0D4-421E-BCA1-5A98924C4DC8}" presName="hierChild5" presStyleCnt="0"/>
      <dgm:spPr/>
    </dgm:pt>
    <dgm:pt modelId="{6B547D9C-9486-46F2-9C96-6F92CFF0632E}" type="pres">
      <dgm:prSet presAssocID="{3DF99ACC-4174-4E60-9E2D-10D9FAA98A14}" presName="Name23" presStyleLbl="parChTrans1D4" presStyleIdx="11" presStyleCnt="12"/>
      <dgm:spPr/>
      <dgm:t>
        <a:bodyPr/>
        <a:lstStyle/>
        <a:p>
          <a:endParaRPr lang="zh-CN" altLang="en-US"/>
        </a:p>
      </dgm:t>
    </dgm:pt>
    <dgm:pt modelId="{8402CF0E-BEA7-41AE-B409-947033EB227A}" type="pres">
      <dgm:prSet presAssocID="{3EC75609-719A-4C05-A06C-356A386D09C7}" presName="hierRoot4" presStyleCnt="0"/>
      <dgm:spPr/>
    </dgm:pt>
    <dgm:pt modelId="{DBADBBE4-6A01-414B-A699-4210E09FA8BE}" type="pres">
      <dgm:prSet presAssocID="{3EC75609-719A-4C05-A06C-356A386D09C7}" presName="composite4" presStyleCnt="0"/>
      <dgm:spPr/>
    </dgm:pt>
    <dgm:pt modelId="{254D1EF1-9D17-496E-990F-71B67DB72F34}" type="pres">
      <dgm:prSet presAssocID="{3EC75609-719A-4C05-A06C-356A386D09C7}" presName="background4" presStyleLbl="node4" presStyleIdx="11" presStyleCnt="12"/>
      <dgm:spPr/>
    </dgm:pt>
    <dgm:pt modelId="{F5D7FD30-0214-47B1-9F08-FD2440FF549D}" type="pres">
      <dgm:prSet presAssocID="{3EC75609-719A-4C05-A06C-356A386D09C7}" presName="text4" presStyleLbl="fgAcc4" presStyleIdx="11" presStyleCnt="12">
        <dgm:presLayoutVars>
          <dgm:chPref val="3"/>
        </dgm:presLayoutVars>
      </dgm:prSet>
      <dgm:spPr/>
      <dgm:t>
        <a:bodyPr/>
        <a:lstStyle/>
        <a:p>
          <a:endParaRPr lang="zh-CN" altLang="en-US"/>
        </a:p>
      </dgm:t>
    </dgm:pt>
    <dgm:pt modelId="{7F031D63-BFFB-459F-9FBC-A6EDA2DF1E68}" type="pres">
      <dgm:prSet presAssocID="{3EC75609-719A-4C05-A06C-356A386D09C7}" presName="hierChild5" presStyleCnt="0"/>
      <dgm:spPr/>
    </dgm:pt>
  </dgm:ptLst>
  <dgm:cxnLst>
    <dgm:cxn modelId="{B5239660-FD75-4809-A8FF-C4A60988A8F2}" type="presOf" srcId="{883282B7-D0B8-455B-9E0F-B843466C6A69}" destId="{4B5F95DC-8E69-4A99-A8E3-CB4CCCB2FC0D}" srcOrd="0" destOrd="0" presId="urn:microsoft.com/office/officeart/2005/8/layout/hierarchy1"/>
    <dgm:cxn modelId="{9A15837C-D09C-4666-9FD8-F42D854CC6E9}" type="presOf" srcId="{3EC75609-719A-4C05-A06C-356A386D09C7}" destId="{F5D7FD30-0214-47B1-9F08-FD2440FF549D}" srcOrd="0" destOrd="0" presId="urn:microsoft.com/office/officeart/2005/8/layout/hierarchy1"/>
    <dgm:cxn modelId="{910A2073-2F9E-4081-8123-137731202A8E}" type="presOf" srcId="{07667B38-20FC-4595-AD3C-F0CAFBAB375B}" destId="{E3679B49-6D12-4363-82AF-F2AEEDBBA3AA}" srcOrd="0" destOrd="0" presId="urn:microsoft.com/office/officeart/2005/8/layout/hierarchy1"/>
    <dgm:cxn modelId="{4075D128-3606-4249-8DF2-2DEE97259EBD}" srcId="{883282B7-D0B8-455B-9E0F-B843466C6A69}" destId="{47B0218D-8D03-4B9A-A261-506A1E15FC7D}" srcOrd="0" destOrd="0" parTransId="{679A77EB-28F7-4D0F-94F8-9269BB17FD95}" sibTransId="{30847D4D-8359-491A-B74C-F6A5F204FC2F}"/>
    <dgm:cxn modelId="{CC2A70F7-37E8-4652-9844-203515B484DB}" srcId="{689608D1-BDB6-4D1B-A378-231E5349DEAF}" destId="{07667B38-20FC-4595-AD3C-F0CAFBAB375B}" srcOrd="0" destOrd="0" parTransId="{7E08A66B-4053-4227-A8F9-2C296C8C6138}" sibTransId="{96E19767-D1E3-41C2-94E4-DD221ED80977}"/>
    <dgm:cxn modelId="{2869A45E-56D8-4BC3-83E1-552EF900C816}" type="presOf" srcId="{6F3B52CE-5932-4EC1-AE8B-50C8129B9DA9}" destId="{8B6DA902-674F-4200-9FD0-CDAFC0950922}" srcOrd="0" destOrd="0" presId="urn:microsoft.com/office/officeart/2005/8/layout/hierarchy1"/>
    <dgm:cxn modelId="{A8843A44-F268-49B5-B10A-6422A5F55DDA}" srcId="{47B0218D-8D03-4B9A-A261-506A1E15FC7D}" destId="{758778E3-F7AA-47F8-A770-DC1AF08D1C2C}" srcOrd="0" destOrd="0" parTransId="{0D5C6FB3-8544-4844-B2BA-44A6DDC724ED}" sibTransId="{630AFECC-3EA9-4AD1-947C-A65C385E719A}"/>
    <dgm:cxn modelId="{FE3BBF6E-19B6-4563-9051-931AAB79526F}" type="presOf" srcId="{6609F342-6098-43FD-AAED-F22BAFBB3969}" destId="{E58F85FB-7098-429F-A073-9660EB3009B3}" srcOrd="0" destOrd="0" presId="urn:microsoft.com/office/officeart/2005/8/layout/hierarchy1"/>
    <dgm:cxn modelId="{34A8E31D-5777-4EF4-99A3-5F37110152A8}" srcId="{DC64F3FB-8052-44CC-8AE8-8C0C833B042B}" destId="{F3DCC842-D129-4B66-A295-249EC757DD16}" srcOrd="3" destOrd="0" parTransId="{8E566D26-BF6E-44A6-A3FB-21DC4E6DCF9A}" sibTransId="{EBDE704E-9EE2-4616-91BE-35EC39B48D97}"/>
    <dgm:cxn modelId="{9BF0B937-D6D3-4DDF-A364-B7E6C396FEE6}" type="presOf" srcId="{D729C93B-BF34-44D5-A02E-EE9ADF892766}" destId="{3913B105-40DD-4B56-80B2-27C4757B1ABC}" srcOrd="0" destOrd="0" presId="urn:microsoft.com/office/officeart/2005/8/layout/hierarchy1"/>
    <dgm:cxn modelId="{2CB3EA7A-E1F7-4B20-9ED5-28280CF335D7}" type="presOf" srcId="{679A77EB-28F7-4D0F-94F8-9269BB17FD95}" destId="{02FEC938-EB0F-4B19-8A8C-016512A76B13}" srcOrd="0" destOrd="0" presId="urn:microsoft.com/office/officeart/2005/8/layout/hierarchy1"/>
    <dgm:cxn modelId="{2993A4BF-909D-4116-A964-2507B29BB692}" type="presOf" srcId="{E49DE99F-5F8B-447A-A09F-9872334EABD2}" destId="{2060A992-D3D8-40E2-B05B-CDE4A744A02D}" srcOrd="0" destOrd="0" presId="urn:microsoft.com/office/officeart/2005/8/layout/hierarchy1"/>
    <dgm:cxn modelId="{3477583A-B8D8-45E5-8820-50CD75FD0EBB}" srcId="{739F8522-701C-488E-A111-736DC1A82A3C}" destId="{689608D1-BDB6-4D1B-A378-231E5349DEAF}" srcOrd="0" destOrd="0" parTransId="{6CB2D28E-A88D-4CE1-9178-3DCF80FCA926}" sibTransId="{718165FE-213A-4547-A04C-AD125BDA754A}"/>
    <dgm:cxn modelId="{67A6E27D-4B6C-4ACD-B3A1-BE541DABF061}" type="presOf" srcId="{6CB2D28E-A88D-4CE1-9178-3DCF80FCA926}" destId="{616007C1-F54F-4312-B702-99BDFD1ED8D6}" srcOrd="0" destOrd="0" presId="urn:microsoft.com/office/officeart/2005/8/layout/hierarchy1"/>
    <dgm:cxn modelId="{3037E200-61F3-4CEE-AF3B-0B2ED17AAC6B}" srcId="{4D2575A5-1481-4707-8DF4-4711093BB410}" destId="{D2187E33-FCCB-43A7-BF16-4CD161D845EE}" srcOrd="0" destOrd="0" parTransId="{661ACE45-D340-44AF-945E-94A01EC1FE5F}" sibTransId="{51B9E1D5-72C8-40F9-B74C-7A3FAD1D4741}"/>
    <dgm:cxn modelId="{204D4D8B-87E6-4EBB-9691-C43A6DA0AD6D}" type="presOf" srcId="{88F7144B-20C4-44F2-8CFA-C98BFABE5E33}" destId="{346BF75D-B74E-4A82-9288-74ABAC615B3D}" srcOrd="0" destOrd="0" presId="urn:microsoft.com/office/officeart/2005/8/layout/hierarchy1"/>
    <dgm:cxn modelId="{9EF9FC72-3591-44E2-9E77-B8F6E26D3A34}" type="presOf" srcId="{880CB5E5-3C92-45C9-A25D-AA64400177B6}" destId="{AE8AB50D-86F0-4B90-BB3B-295A51845ECF}" srcOrd="0" destOrd="0" presId="urn:microsoft.com/office/officeart/2005/8/layout/hierarchy1"/>
    <dgm:cxn modelId="{ACA9FA1C-F846-4593-95A8-3C6E842BA771}" srcId="{F3DCC842-D129-4B66-A295-249EC757DD16}" destId="{883282B7-D0B8-455B-9E0F-B843466C6A69}" srcOrd="0" destOrd="0" parTransId="{ED2FF5C5-7FCB-4DEB-9F02-219A9166FA9F}" sibTransId="{9D7ED8BF-F109-4FF0-8FB6-5E2ACFEB8FA5}"/>
    <dgm:cxn modelId="{A787662E-57F6-4054-8407-3EB783073C0F}" type="presOf" srcId="{0D5C6FB3-8544-4844-B2BA-44A6DDC724ED}" destId="{6BE75FD8-6B81-475F-9FF7-E396F5BAF707}" srcOrd="0" destOrd="0" presId="urn:microsoft.com/office/officeart/2005/8/layout/hierarchy1"/>
    <dgm:cxn modelId="{85EA7AE1-63BF-46A6-AD98-479323BDE464}" srcId="{758778E3-F7AA-47F8-A770-DC1AF08D1C2C}" destId="{AB961ADB-643B-4515-888A-8D82042C59B3}" srcOrd="0" destOrd="0" parTransId="{4F32D690-964A-43CC-9F95-B42ACDEBD999}" sibTransId="{14BDC7CB-7BE7-4215-B430-7FFBC5E5C45A}"/>
    <dgm:cxn modelId="{6B01530A-240F-42A4-904B-699B491633AC}" type="presOf" srcId="{9CEB89DA-29D5-43DB-9613-871CBD54D47B}" destId="{88A6B74B-4547-4E94-8881-2DED694CAE0B}" srcOrd="0" destOrd="0" presId="urn:microsoft.com/office/officeart/2005/8/layout/hierarchy1"/>
    <dgm:cxn modelId="{3290EBE0-8E9B-42EA-BA3B-19FD26C283B5}" type="presOf" srcId="{D1E51F0F-FFDA-4FDA-AE46-CE4742F34C6E}" destId="{8DD570C6-745B-4F24-BBBB-CFB4315DEB45}" srcOrd="0" destOrd="0" presId="urn:microsoft.com/office/officeart/2005/8/layout/hierarchy1"/>
    <dgm:cxn modelId="{2EF82CA5-C954-4F1B-8B39-B13FE2870B0D}" type="presOf" srcId="{FD207974-7B16-4ADD-A033-620AF6A252C5}" destId="{96687294-4511-4B89-BAD0-97CA132B164F}" srcOrd="0" destOrd="0" presId="urn:microsoft.com/office/officeart/2005/8/layout/hierarchy1"/>
    <dgm:cxn modelId="{E19614B8-C190-48B0-97E5-D46EA3DC6CAA}" srcId="{3AA1670D-B77C-4197-91A0-6E07F05A5F58}" destId="{2232EEAA-2140-43DD-8D11-1C4AA78E0E5F}" srcOrd="0" destOrd="0" parTransId="{F6A779AF-AC05-440C-903C-7F8F85676B62}" sibTransId="{7A5FC89E-4F32-487E-8FD3-689D24DF2DA1}"/>
    <dgm:cxn modelId="{1C94BD5E-2D39-41C0-8E2D-917DD8B95040}" type="presOf" srcId="{F6A779AF-AC05-440C-903C-7F8F85676B62}" destId="{BEA8B466-7F5D-457B-B40E-70EB43C13ACA}" srcOrd="0" destOrd="0" presId="urn:microsoft.com/office/officeart/2005/8/layout/hierarchy1"/>
    <dgm:cxn modelId="{66DD82A5-C7BF-462E-93AD-36F755F13F9C}" type="presOf" srcId="{8D112C4F-B0D4-421E-BCA1-5A98924C4DC8}" destId="{3B07B67E-032E-4D36-9F7D-685BC3653D0D}" srcOrd="0" destOrd="0" presId="urn:microsoft.com/office/officeart/2005/8/layout/hierarchy1"/>
    <dgm:cxn modelId="{29B93A44-9697-4CF0-A8D3-0E745FC42E97}" type="presOf" srcId="{47B0218D-8D03-4B9A-A261-506A1E15FC7D}" destId="{9FD7F0B0-4D9B-4067-AE18-8795C0C84FD5}" srcOrd="0" destOrd="0" presId="urn:microsoft.com/office/officeart/2005/8/layout/hierarchy1"/>
    <dgm:cxn modelId="{CC65CEFC-E6A4-41DE-8FCE-76EF328259CF}" srcId="{973BF013-0B0C-457C-88D1-666D27035C96}" destId="{80B6BD15-D0DF-4B8B-B497-300701DA434A}" srcOrd="0" destOrd="0" parTransId="{51F2FAC1-97D1-4D87-B2D3-BDDD8844964E}" sibTransId="{A22489AC-C4B4-45C2-8A0C-4B2A21538680}"/>
    <dgm:cxn modelId="{AEA79475-CD4A-4DB1-89C2-ABCA720E3F2E}" type="presOf" srcId="{C202DE80-80DB-4127-8F59-7BD264CD47CF}" destId="{B205D3ED-3A87-4672-9CB7-AF3FD9EAB50E}" srcOrd="0" destOrd="0" presId="urn:microsoft.com/office/officeart/2005/8/layout/hierarchy1"/>
    <dgm:cxn modelId="{48F292CB-52BE-4D86-BE31-8B1B1152FE9B}" srcId="{DC64F3FB-8052-44CC-8AE8-8C0C833B042B}" destId="{B0AFAE32-4A77-45DC-9D6B-3FF973B42E32}" srcOrd="0" destOrd="0" parTransId="{17960715-64E0-4F39-96C0-F661387FBFA9}" sibTransId="{111A0E8D-17E9-41CD-A180-6A99E31B91B2}"/>
    <dgm:cxn modelId="{B418E3B3-BFAE-4B7B-B444-CB63FE7E1934}" srcId="{80B6BD15-D0DF-4B8B-B497-300701DA434A}" destId="{1D315197-7613-4F07-8D65-BA53F00CA636}" srcOrd="0" destOrd="0" parTransId="{07F84FF0-28D4-4B21-9D11-0FC3152939E7}" sibTransId="{22CE3F1E-861B-436D-9358-478B21F8720B}"/>
    <dgm:cxn modelId="{2A40BFB5-C843-47FE-BDF2-38E3A911C3A6}" type="presOf" srcId="{973BF013-0B0C-457C-88D1-666D27035C96}" destId="{2AC7A961-FB73-40B4-9F3D-DCFE78ADDD26}" srcOrd="0" destOrd="0" presId="urn:microsoft.com/office/officeart/2005/8/layout/hierarchy1"/>
    <dgm:cxn modelId="{FA725369-CA9D-405E-BEB0-6EDA37C35091}" srcId="{DC64F3FB-8052-44CC-8AE8-8C0C833B042B}" destId="{3AA1670D-B77C-4197-91A0-6E07F05A5F58}" srcOrd="5" destOrd="0" parTransId="{83C04ED2-FB50-4C8A-92C8-27259E393118}" sibTransId="{21F712A5-BA4B-482A-A654-1E98D81723E1}"/>
    <dgm:cxn modelId="{226F3856-E208-4AF8-99E4-DC7E6B9F0A02}" srcId="{3BB0EF4D-E180-4514-BACF-6BE6ACF84388}" destId="{C89F5596-4F7D-4137-AC77-7F8AF14F6807}" srcOrd="0" destOrd="0" parTransId="{6609F342-6098-43FD-AAED-F22BAFBB3969}" sibTransId="{084F5EB8-06D1-4359-B40E-CC3658DBB5B8}"/>
    <dgm:cxn modelId="{76CD551E-6658-4D44-803D-A57869DEE176}" type="presOf" srcId="{3BB0EF4D-E180-4514-BACF-6BE6ACF84388}" destId="{0C7BE498-915B-45C3-87CE-B0DEB2E0C055}" srcOrd="0" destOrd="0" presId="urn:microsoft.com/office/officeart/2005/8/layout/hierarchy1"/>
    <dgm:cxn modelId="{BCCBDF29-0F0C-4640-99BE-CA2C9471718A}" type="presOf" srcId="{1D315197-7613-4F07-8D65-BA53F00CA636}" destId="{68114187-1BDA-4328-83AB-8AA70E65C3EF}" srcOrd="0" destOrd="0" presId="urn:microsoft.com/office/officeart/2005/8/layout/hierarchy1"/>
    <dgm:cxn modelId="{0F2D7621-5FEA-4F44-A10B-A97FBBA79452}" type="presOf" srcId="{B0AFAE32-4A77-45DC-9D6B-3FF973B42E32}" destId="{00324446-FA13-4DB5-B4D0-636881ECF956}" srcOrd="0" destOrd="0" presId="urn:microsoft.com/office/officeart/2005/8/layout/hierarchy1"/>
    <dgm:cxn modelId="{53537FC7-3282-4775-BB21-352E6147676D}" srcId="{EAD71BB4-F63C-4E7D-89BC-FF14CBD6EACF}" destId="{52349B82-428F-4FDC-961B-22C8BF1FF3B8}" srcOrd="0" destOrd="0" parTransId="{7D5A5E83-881B-45DF-9143-F665DE36F0A8}" sibTransId="{7BF71382-5CD2-4F64-B44F-BFF323D4C3DF}"/>
    <dgm:cxn modelId="{714F6C0A-9545-4233-8AC0-5F2C5F827EFB}" type="presOf" srcId="{45710036-5ADA-495B-8EBA-5DD88F14F2F2}" destId="{1362B5EA-7ADC-45AB-B9B0-C5BA870C356B}" srcOrd="0" destOrd="0" presId="urn:microsoft.com/office/officeart/2005/8/layout/hierarchy1"/>
    <dgm:cxn modelId="{5E2689A8-77BF-4C36-ABBA-7C844F9ED266}" type="presOf" srcId="{71D7182D-BBAC-4D0A-AEF6-5B355D02ACD4}" destId="{6915E003-A565-4EDD-9408-E2E64B50C5A9}" srcOrd="0" destOrd="0" presId="urn:microsoft.com/office/officeart/2005/8/layout/hierarchy1"/>
    <dgm:cxn modelId="{B07113E1-5769-4EAC-999E-DD8A8766BD21}" type="presOf" srcId="{AB961ADB-643B-4515-888A-8D82042C59B3}" destId="{F03F263E-BA31-4E11-B1E4-33E5553DF80A}" srcOrd="0" destOrd="0" presId="urn:microsoft.com/office/officeart/2005/8/layout/hierarchy1"/>
    <dgm:cxn modelId="{21C22AE1-4798-4DD9-9A9A-0A0EAA92456C}" type="presOf" srcId="{D2187E33-FCCB-43A7-BF16-4CD161D845EE}" destId="{F00D51BF-E235-4AA9-B39E-84B87BD219B5}" srcOrd="0" destOrd="0" presId="urn:microsoft.com/office/officeart/2005/8/layout/hierarchy1"/>
    <dgm:cxn modelId="{C6B768E4-CA73-4BA1-B327-237204AC1517}" type="presOf" srcId="{07F84FF0-28D4-4B21-9D11-0FC3152939E7}" destId="{4AA459CB-72D4-4D9B-B300-AB7A656B18C2}" srcOrd="0" destOrd="0" presId="urn:microsoft.com/office/officeart/2005/8/layout/hierarchy1"/>
    <dgm:cxn modelId="{8761B5BD-FC22-4605-97FB-2A0E9B2F8B73}" srcId="{C202DE80-80DB-4127-8F59-7BD264CD47CF}" destId="{D1E51F0F-FFDA-4FDA-AE46-CE4742F34C6E}" srcOrd="0" destOrd="0" parTransId="{880CB5E5-3C92-45C9-A25D-AA64400177B6}" sibTransId="{9A0EE620-CD83-467A-8C7D-BD500DD6F8CB}"/>
    <dgm:cxn modelId="{68E66258-AD69-48CA-9CF6-B5FE8013F980}" type="presOf" srcId="{3AA1670D-B77C-4197-91A0-6E07F05A5F58}" destId="{9D7284A4-1B29-4619-A455-99961DDE3839}" srcOrd="0" destOrd="0" presId="urn:microsoft.com/office/officeart/2005/8/layout/hierarchy1"/>
    <dgm:cxn modelId="{6B444420-1592-42FF-95A7-F50E7AC5EB67}" type="presOf" srcId="{F3DCC842-D129-4B66-A295-249EC757DD16}" destId="{DB25295E-EAEB-4F05-B98E-C5E94D2864C7}" srcOrd="0" destOrd="0" presId="urn:microsoft.com/office/officeart/2005/8/layout/hierarchy1"/>
    <dgm:cxn modelId="{B4B68B94-E6F9-4D51-B3FD-1CAECD3E66D4}" type="presOf" srcId="{7E08A66B-4053-4227-A8F9-2C296C8C6138}" destId="{C087E7AF-3A5F-4CF0-AA69-4B6146DB818A}" srcOrd="0" destOrd="0" presId="urn:microsoft.com/office/officeart/2005/8/layout/hierarchy1"/>
    <dgm:cxn modelId="{A4942B3B-E44E-4860-A679-A5E6DBFB8E49}" srcId="{C89F5596-4F7D-4137-AC77-7F8AF14F6807}" destId="{739F8522-701C-488E-A111-736DC1A82A3C}" srcOrd="0" destOrd="0" parTransId="{28FB8A8A-E50C-4E98-9313-3A2726F69F2B}" sibTransId="{881B7FBB-3022-41EC-8FAF-09EECE829EB4}"/>
    <dgm:cxn modelId="{5C10A598-CDBA-4443-8591-0277EA0FD409}" type="presOf" srcId="{661ACE45-D340-44AF-945E-94A01EC1FE5F}" destId="{661105ED-68AB-4B3A-8E10-9D96E7F56D3D}" srcOrd="0" destOrd="0" presId="urn:microsoft.com/office/officeart/2005/8/layout/hierarchy1"/>
    <dgm:cxn modelId="{5A4B89F7-CA54-48BA-B763-5544D67A0A8B}" srcId="{45710036-5ADA-495B-8EBA-5DD88F14F2F2}" destId="{7F2ABBAE-6F03-4446-909C-F17CE53FDD6F}" srcOrd="0" destOrd="0" parTransId="{E49DE99F-5F8B-447A-A09F-9872334EABD2}" sibTransId="{F076C797-5DAE-44B4-9911-6A463ED02084}"/>
    <dgm:cxn modelId="{88C39407-747F-444E-B2FB-981137F1AC2F}" type="presOf" srcId="{80B6BD15-D0DF-4B8B-B497-300701DA434A}" destId="{4877AED0-B2AB-47C4-8ED5-8E13428AE2B2}" srcOrd="0" destOrd="0" presId="urn:microsoft.com/office/officeart/2005/8/layout/hierarchy1"/>
    <dgm:cxn modelId="{280790DC-DC3D-4297-94D8-0DFF4A20658D}" type="presOf" srcId="{758778E3-F7AA-47F8-A770-DC1AF08D1C2C}" destId="{4DAD2CB0-4411-499C-BEBA-DA2488DC0B9A}" srcOrd="0" destOrd="0" presId="urn:microsoft.com/office/officeart/2005/8/layout/hierarchy1"/>
    <dgm:cxn modelId="{0C1A0ED7-C372-4DE0-8058-4C9250B61337}" type="presOf" srcId="{DF7929EA-D058-4715-9F2A-747CF395E125}" destId="{5AB6DC08-8F5E-4D42-AA36-E982D5F55177}" srcOrd="0" destOrd="0" presId="urn:microsoft.com/office/officeart/2005/8/layout/hierarchy1"/>
    <dgm:cxn modelId="{DA361E51-0A76-47D1-8D60-23C51DB4301B}" type="presOf" srcId="{7F2ABBAE-6F03-4446-909C-F17CE53FDD6F}" destId="{509BF737-C71C-488A-BC07-115F26157FDF}" srcOrd="0" destOrd="0" presId="urn:microsoft.com/office/officeart/2005/8/layout/hierarchy1"/>
    <dgm:cxn modelId="{AED8A7C5-5387-47CD-8201-588902C12A4F}" srcId="{1D315197-7613-4F07-8D65-BA53F00CA636}" destId="{45710036-5ADA-495B-8EBA-5DD88F14F2F2}" srcOrd="0" destOrd="0" parTransId="{EEB8E0FF-4361-46E3-91BB-AFEF7BCD93A2}" sibTransId="{76F57733-F779-49EA-8F30-06C9F2DD9222}"/>
    <dgm:cxn modelId="{CCDBD46D-66FB-4B0B-BBEF-482B0BDF3A94}" srcId="{B0AFAE32-4A77-45DC-9D6B-3FF973B42E32}" destId="{C202DE80-80DB-4127-8F59-7BD264CD47CF}" srcOrd="0" destOrd="0" parTransId="{71D7182D-BBAC-4D0A-AEF6-5B355D02ACD4}" sibTransId="{38DA2D55-40E1-4627-8667-E42AC13C2E54}"/>
    <dgm:cxn modelId="{6AF12A22-3846-483E-A06C-4F9690107EB4}" srcId="{2232EEAA-2140-43DD-8D11-1C4AA78E0E5F}" destId="{DF7929EA-D058-4715-9F2A-747CF395E125}" srcOrd="0" destOrd="0" parTransId="{FD207974-7B16-4ADD-A033-620AF6A252C5}" sibTransId="{4D1D3C4F-E328-494D-B85C-4004FE3B7910}"/>
    <dgm:cxn modelId="{43309A8B-8959-4E13-B707-96A151D1307A}" type="presOf" srcId="{DC64F3FB-8052-44CC-8AE8-8C0C833B042B}" destId="{4DBBA6E7-BC03-4797-9709-882EC896E78B}" srcOrd="0" destOrd="0" presId="urn:microsoft.com/office/officeart/2005/8/layout/hierarchy1"/>
    <dgm:cxn modelId="{DEC0D4E4-F91D-403D-8317-4E44E54E96C3}" type="presOf" srcId="{ED2FF5C5-7FCB-4DEB-9F02-219A9166FA9F}" destId="{AAAC0FCF-D183-4A60-B3C8-F93F7FFEE57F}" srcOrd="0" destOrd="0" presId="urn:microsoft.com/office/officeart/2005/8/layout/hierarchy1"/>
    <dgm:cxn modelId="{59FFF725-2B73-485F-941C-425A5305B342}" srcId="{45CC21AD-E7B5-4210-9EB5-3759A309EB37}" destId="{88F7144B-20C4-44F2-8CFA-C98BFABE5E33}" srcOrd="0" destOrd="0" parTransId="{9CEB89DA-29D5-43DB-9613-871CBD54D47B}" sibTransId="{F3BB8FDC-6839-4DC2-B608-AE7ED98DACDE}"/>
    <dgm:cxn modelId="{4AD512BA-ACC3-4100-9EEB-FC8E24173827}" srcId="{DC64F3FB-8052-44CC-8AE8-8C0C833B042B}" destId="{973BF013-0B0C-457C-88D1-666D27035C96}" srcOrd="4" destOrd="0" parTransId="{CEDE5614-4D0D-4026-A5ED-73DEC7B6C67E}" sibTransId="{112A8882-9400-464B-BECE-3D3408CEE238}"/>
    <dgm:cxn modelId="{F95DB4BC-D77B-4039-98E3-D63BA805BA21}" type="presOf" srcId="{4D2575A5-1481-4707-8DF4-4711093BB410}" destId="{273FEF01-5A5A-4E64-B86C-E00FF3C04433}" srcOrd="0" destOrd="0" presId="urn:microsoft.com/office/officeart/2005/8/layout/hierarchy1"/>
    <dgm:cxn modelId="{F39CB804-7FC4-4B9C-9870-2D965FA7D3E7}" srcId="{88F7144B-20C4-44F2-8CFA-C98BFABE5E33}" destId="{EAD71BB4-F63C-4E7D-89BC-FF14CBD6EACF}" srcOrd="0" destOrd="0" parTransId="{02F54A71-4804-47F5-9066-D89C18024D29}" sibTransId="{262F6F19-0E20-4EB0-8770-B3D256ECA679}"/>
    <dgm:cxn modelId="{BCF78BDE-7F3E-43C4-B78A-D3E50A6B8A5B}" srcId="{DC64F3FB-8052-44CC-8AE8-8C0C833B042B}" destId="{45CC21AD-E7B5-4210-9EB5-3759A309EB37}" srcOrd="2" destOrd="0" parTransId="{164913C0-8065-42EB-976F-A25402BEEA2A}" sibTransId="{CFB7C177-F4D1-4DB1-837E-AFF327121CED}"/>
    <dgm:cxn modelId="{6E604817-88A2-4F21-AAF3-6F669F284C03}" type="presOf" srcId="{3DF99ACC-4174-4E60-9E2D-10D9FAA98A14}" destId="{6B547D9C-9486-46F2-9C96-6F92CFF0632E}" srcOrd="0" destOrd="0" presId="urn:microsoft.com/office/officeart/2005/8/layout/hierarchy1"/>
    <dgm:cxn modelId="{03E51916-C685-4A13-97A0-9C2B31BC9D37}" type="presOf" srcId="{45CC21AD-E7B5-4210-9EB5-3759A309EB37}" destId="{9835CE95-10CA-4135-8DA1-30CD823F0BC0}" srcOrd="0" destOrd="0" presId="urn:microsoft.com/office/officeart/2005/8/layout/hierarchy1"/>
    <dgm:cxn modelId="{DDA4D403-25BA-4563-8A21-84A24652F28D}" srcId="{D1E51F0F-FFDA-4FDA-AE46-CE4742F34C6E}" destId="{4D2575A5-1481-4707-8DF4-4711093BB410}" srcOrd="0" destOrd="0" parTransId="{598EF397-2DBA-408C-A407-2B162FC53662}" sibTransId="{B8BE3F06-CAFC-4D43-AE43-DBB6CA806123}"/>
    <dgm:cxn modelId="{C2D127C7-7F5E-4E7B-8785-D4EA57EF4719}" type="presOf" srcId="{7D5A5E83-881B-45DF-9143-F665DE36F0A8}" destId="{23190B73-07C1-4B53-9CDD-BED7D729B13D}" srcOrd="0" destOrd="0" presId="urn:microsoft.com/office/officeart/2005/8/layout/hierarchy1"/>
    <dgm:cxn modelId="{657C6FB4-CBAA-4FBE-9C3D-9C7B6FD93694}" srcId="{DC64F3FB-8052-44CC-8AE8-8C0C833B042B}" destId="{3BB0EF4D-E180-4514-BACF-6BE6ACF84388}" srcOrd="1" destOrd="0" parTransId="{E2E97CF2-9571-4E88-B465-AF0AAF67543F}" sibTransId="{2FEE7760-F1D7-4015-9583-7AA6E087D968}"/>
    <dgm:cxn modelId="{842E5134-C796-499C-A23E-4EFE669ACD91}" type="presOf" srcId="{598EF397-2DBA-408C-A407-2B162FC53662}" destId="{1C526763-7147-4C96-B4D1-28C0B6B5F7F8}" srcOrd="0" destOrd="0" presId="urn:microsoft.com/office/officeart/2005/8/layout/hierarchy1"/>
    <dgm:cxn modelId="{A157C5C0-817E-4B4F-932E-E86D71C0B37A}" type="presOf" srcId="{4F32D690-964A-43CC-9F95-B42ACDEBD999}" destId="{2515DD72-A16C-4E83-BB38-9ABB12CEE28B}" srcOrd="0" destOrd="0" presId="urn:microsoft.com/office/officeart/2005/8/layout/hierarchy1"/>
    <dgm:cxn modelId="{E84BEE6D-A98A-43EA-8DAA-129E96933251}" type="presOf" srcId="{52349B82-428F-4FDC-961B-22C8BF1FF3B8}" destId="{4C43EE57-BF3B-4F63-94A1-664A29EDED21}" srcOrd="0" destOrd="0" presId="urn:microsoft.com/office/officeart/2005/8/layout/hierarchy1"/>
    <dgm:cxn modelId="{6F912086-7161-471F-97A9-DC38353C33F9}" srcId="{52349B82-428F-4FDC-961B-22C8BF1FF3B8}" destId="{D729C93B-BF34-44D5-A02E-EE9ADF892766}" srcOrd="0" destOrd="0" parTransId="{6F3B52CE-5932-4EC1-AE8B-50C8129B9DA9}" sibTransId="{A3BCBA1E-2F25-4FB2-B3B8-30E2E217BC9A}"/>
    <dgm:cxn modelId="{7E851821-9E49-44BB-8A72-0F7C17A29112}" srcId="{8D112C4F-B0D4-421E-BCA1-5A98924C4DC8}" destId="{3EC75609-719A-4C05-A06C-356A386D09C7}" srcOrd="0" destOrd="0" parTransId="{3DF99ACC-4174-4E60-9E2D-10D9FAA98A14}" sibTransId="{5506EE59-4676-477A-BB09-022A8DDC27AC}"/>
    <dgm:cxn modelId="{001504BB-4843-4D8B-948C-2507FCAFF008}" type="presOf" srcId="{B39675AD-595A-48DA-A41C-1A1608C757E8}" destId="{7B7CC812-A220-4267-AA3D-EC2B4B7B0AC8}" srcOrd="0" destOrd="0" presId="urn:microsoft.com/office/officeart/2005/8/layout/hierarchy1"/>
    <dgm:cxn modelId="{4EEB35A6-7075-46E3-9588-0B77B030FFE3}" srcId="{DF7929EA-D058-4715-9F2A-747CF395E125}" destId="{8D112C4F-B0D4-421E-BCA1-5A98924C4DC8}" srcOrd="0" destOrd="0" parTransId="{B39675AD-595A-48DA-A41C-1A1608C757E8}" sibTransId="{AE042B04-7100-41CF-A120-BC720038074F}"/>
    <dgm:cxn modelId="{75C68D15-F45D-48EA-B2BB-47521CE73AD2}" type="presOf" srcId="{C89F5596-4F7D-4137-AC77-7F8AF14F6807}" destId="{7FB16EE8-1C56-4B6E-A0CB-26D28C970134}" srcOrd="0" destOrd="0" presId="urn:microsoft.com/office/officeart/2005/8/layout/hierarchy1"/>
    <dgm:cxn modelId="{55D246F3-A922-4F27-B4A3-84CD7A397A53}" type="presOf" srcId="{739F8522-701C-488E-A111-736DC1A82A3C}" destId="{CE397297-4537-4488-8495-DF5D387104C4}" srcOrd="0" destOrd="0" presId="urn:microsoft.com/office/officeart/2005/8/layout/hierarchy1"/>
    <dgm:cxn modelId="{A3089B40-714F-422C-AC26-115A1BC662C3}" type="presOf" srcId="{689608D1-BDB6-4D1B-A378-231E5349DEAF}" destId="{F6D49C3D-6A2C-4DD0-9391-91F91C774875}" srcOrd="0" destOrd="0" presId="urn:microsoft.com/office/officeart/2005/8/layout/hierarchy1"/>
    <dgm:cxn modelId="{D7CE6B59-B791-4437-899A-98526FFA5EA3}" type="presOf" srcId="{EEB8E0FF-4361-46E3-91BB-AFEF7BCD93A2}" destId="{D773D781-A5F8-4815-A991-0D3695C6927B}" srcOrd="0" destOrd="0" presId="urn:microsoft.com/office/officeart/2005/8/layout/hierarchy1"/>
    <dgm:cxn modelId="{FAF3A341-4BC2-43FC-9A8A-B8AE1680BF9F}" type="presOf" srcId="{02F54A71-4804-47F5-9066-D89C18024D29}" destId="{C6AEE8D9-5689-4DEF-8E33-66D3C50E9B5D}" srcOrd="0" destOrd="0" presId="urn:microsoft.com/office/officeart/2005/8/layout/hierarchy1"/>
    <dgm:cxn modelId="{CC5FE515-79C1-4233-9E65-3F08197AB845}" type="presOf" srcId="{EAD71BB4-F63C-4E7D-89BC-FF14CBD6EACF}" destId="{82A5687A-E9FC-4C7D-BD20-1CB85A1799EF}" srcOrd="0" destOrd="0" presId="urn:microsoft.com/office/officeart/2005/8/layout/hierarchy1"/>
    <dgm:cxn modelId="{94151E0F-0D47-4FCB-AB82-EC13277FD455}" type="presOf" srcId="{51F2FAC1-97D1-4D87-B2D3-BDDD8844964E}" destId="{FE5DDCCB-9C7E-4C84-858E-6D6B436F1D5B}" srcOrd="0" destOrd="0" presId="urn:microsoft.com/office/officeart/2005/8/layout/hierarchy1"/>
    <dgm:cxn modelId="{3BA89CE0-928E-4E1B-AFE3-9AD9EA73276E}" type="presOf" srcId="{2232EEAA-2140-43DD-8D11-1C4AA78E0E5F}" destId="{513A9B85-F93F-45B3-A684-88D708FFBE4F}" srcOrd="0" destOrd="0" presId="urn:microsoft.com/office/officeart/2005/8/layout/hierarchy1"/>
    <dgm:cxn modelId="{CF121534-2063-4D85-B9D4-FE6C1A28FA8B}" type="presOf" srcId="{28FB8A8A-E50C-4E98-9313-3A2726F69F2B}" destId="{8B101974-B91C-4CD8-A902-F2FD89C20EC8}" srcOrd="0" destOrd="0" presId="urn:microsoft.com/office/officeart/2005/8/layout/hierarchy1"/>
    <dgm:cxn modelId="{D171A053-5A1A-40AC-B8F4-0C07CF3B358A}" type="presParOf" srcId="{4DBBA6E7-BC03-4797-9709-882EC896E78B}" destId="{02DD28C8-73EF-44A1-9485-0A7211235BAE}" srcOrd="0" destOrd="0" presId="urn:microsoft.com/office/officeart/2005/8/layout/hierarchy1"/>
    <dgm:cxn modelId="{AEA5500C-DD0B-4D00-A7F6-A29925B5C5D8}" type="presParOf" srcId="{02DD28C8-73EF-44A1-9485-0A7211235BAE}" destId="{BD4A8346-8495-4AAD-8463-3CBA3C9F700C}" srcOrd="0" destOrd="0" presId="urn:microsoft.com/office/officeart/2005/8/layout/hierarchy1"/>
    <dgm:cxn modelId="{70CEC0F8-DD06-4649-8FF3-2724B52B29C5}" type="presParOf" srcId="{BD4A8346-8495-4AAD-8463-3CBA3C9F700C}" destId="{731A3027-67DC-427C-BBD7-73B2228A2584}" srcOrd="0" destOrd="0" presId="urn:microsoft.com/office/officeart/2005/8/layout/hierarchy1"/>
    <dgm:cxn modelId="{9D13A484-03D7-4578-8498-C9D0769D1715}" type="presParOf" srcId="{BD4A8346-8495-4AAD-8463-3CBA3C9F700C}" destId="{00324446-FA13-4DB5-B4D0-636881ECF956}" srcOrd="1" destOrd="0" presId="urn:microsoft.com/office/officeart/2005/8/layout/hierarchy1"/>
    <dgm:cxn modelId="{0879E828-33C1-4DCF-920C-26E8215CF41A}" type="presParOf" srcId="{02DD28C8-73EF-44A1-9485-0A7211235BAE}" destId="{80BE88BF-7458-4A31-985C-BEEE58BD24EF}" srcOrd="1" destOrd="0" presId="urn:microsoft.com/office/officeart/2005/8/layout/hierarchy1"/>
    <dgm:cxn modelId="{E9CBDEC0-4A02-475D-A124-A65EF1A22CE1}" type="presParOf" srcId="{80BE88BF-7458-4A31-985C-BEEE58BD24EF}" destId="{6915E003-A565-4EDD-9408-E2E64B50C5A9}" srcOrd="0" destOrd="0" presId="urn:microsoft.com/office/officeart/2005/8/layout/hierarchy1"/>
    <dgm:cxn modelId="{F44E1C67-A87C-43D4-961A-38C237B46577}" type="presParOf" srcId="{80BE88BF-7458-4A31-985C-BEEE58BD24EF}" destId="{CD081E89-6082-4CB8-B952-B20CEE6E9185}" srcOrd="1" destOrd="0" presId="urn:microsoft.com/office/officeart/2005/8/layout/hierarchy1"/>
    <dgm:cxn modelId="{6E73A896-5D9D-4BE0-ABB1-6EBEA98E900A}" type="presParOf" srcId="{CD081E89-6082-4CB8-B952-B20CEE6E9185}" destId="{FDB0B77B-1A71-4E1B-8A63-CADBF5B5319D}" srcOrd="0" destOrd="0" presId="urn:microsoft.com/office/officeart/2005/8/layout/hierarchy1"/>
    <dgm:cxn modelId="{BFAB8914-D2CA-4433-B429-A6C7C5B4BD33}" type="presParOf" srcId="{FDB0B77B-1A71-4E1B-8A63-CADBF5B5319D}" destId="{C7965C92-B3C4-4CA6-B9A2-64EE5E809AD8}" srcOrd="0" destOrd="0" presId="urn:microsoft.com/office/officeart/2005/8/layout/hierarchy1"/>
    <dgm:cxn modelId="{1318C5DC-9A29-4E0C-95CF-37B12D7C8214}" type="presParOf" srcId="{FDB0B77B-1A71-4E1B-8A63-CADBF5B5319D}" destId="{B205D3ED-3A87-4672-9CB7-AF3FD9EAB50E}" srcOrd="1" destOrd="0" presId="urn:microsoft.com/office/officeart/2005/8/layout/hierarchy1"/>
    <dgm:cxn modelId="{F61BCF53-4F90-43E0-B0D8-517F7FD86174}" type="presParOf" srcId="{CD081E89-6082-4CB8-B952-B20CEE6E9185}" destId="{1A19BBF4-C9BB-4CDB-8F39-8D174548BAE0}" srcOrd="1" destOrd="0" presId="urn:microsoft.com/office/officeart/2005/8/layout/hierarchy1"/>
    <dgm:cxn modelId="{C00D1460-C89E-426B-9212-7336582AB699}" type="presParOf" srcId="{1A19BBF4-C9BB-4CDB-8F39-8D174548BAE0}" destId="{AE8AB50D-86F0-4B90-BB3B-295A51845ECF}" srcOrd="0" destOrd="0" presId="urn:microsoft.com/office/officeart/2005/8/layout/hierarchy1"/>
    <dgm:cxn modelId="{4FA00339-FFEF-4991-A7E5-E5D97EC185C2}" type="presParOf" srcId="{1A19BBF4-C9BB-4CDB-8F39-8D174548BAE0}" destId="{37A86776-1BB7-4B78-9951-ED3BA3891A34}" srcOrd="1" destOrd="0" presId="urn:microsoft.com/office/officeart/2005/8/layout/hierarchy1"/>
    <dgm:cxn modelId="{9FF9B587-A1AF-4283-BC10-E9282816A50F}" type="presParOf" srcId="{37A86776-1BB7-4B78-9951-ED3BA3891A34}" destId="{3309A36B-D7DA-483F-B7B1-4F937FF0FA2C}" srcOrd="0" destOrd="0" presId="urn:microsoft.com/office/officeart/2005/8/layout/hierarchy1"/>
    <dgm:cxn modelId="{D164954C-9964-4AC2-BED1-C4C42AE8683E}" type="presParOf" srcId="{3309A36B-D7DA-483F-B7B1-4F937FF0FA2C}" destId="{DE25E5E4-AEB1-4981-97EF-D4964653FAD1}" srcOrd="0" destOrd="0" presId="urn:microsoft.com/office/officeart/2005/8/layout/hierarchy1"/>
    <dgm:cxn modelId="{28D00A8E-CB5C-4437-8621-B2C2196552AE}" type="presParOf" srcId="{3309A36B-D7DA-483F-B7B1-4F937FF0FA2C}" destId="{8DD570C6-745B-4F24-BBBB-CFB4315DEB45}" srcOrd="1" destOrd="0" presId="urn:microsoft.com/office/officeart/2005/8/layout/hierarchy1"/>
    <dgm:cxn modelId="{186090DC-101A-4B7F-9C42-1D71019EAD61}" type="presParOf" srcId="{37A86776-1BB7-4B78-9951-ED3BA3891A34}" destId="{54E57610-7E01-4021-B2D2-F5C43309DBCE}" srcOrd="1" destOrd="0" presId="urn:microsoft.com/office/officeart/2005/8/layout/hierarchy1"/>
    <dgm:cxn modelId="{F2D62561-D9C9-4997-A9F5-3191D88025CF}" type="presParOf" srcId="{54E57610-7E01-4021-B2D2-F5C43309DBCE}" destId="{1C526763-7147-4C96-B4D1-28C0B6B5F7F8}" srcOrd="0" destOrd="0" presId="urn:microsoft.com/office/officeart/2005/8/layout/hierarchy1"/>
    <dgm:cxn modelId="{DEBD4BE6-AFF5-4B99-A80A-70CD1603B1F2}" type="presParOf" srcId="{54E57610-7E01-4021-B2D2-F5C43309DBCE}" destId="{AD2D055B-F5F4-475F-A6D5-7ADBA7EBF26C}" srcOrd="1" destOrd="0" presId="urn:microsoft.com/office/officeart/2005/8/layout/hierarchy1"/>
    <dgm:cxn modelId="{A08FEBA3-8403-4372-B2E2-6D13F4021A44}" type="presParOf" srcId="{AD2D055B-F5F4-475F-A6D5-7ADBA7EBF26C}" destId="{C8A00CD9-A53D-40CC-82D9-1C8FE9AB4BDC}" srcOrd="0" destOrd="0" presId="urn:microsoft.com/office/officeart/2005/8/layout/hierarchy1"/>
    <dgm:cxn modelId="{2C20C03D-4BDD-4BB8-9613-229D193A744B}" type="presParOf" srcId="{C8A00CD9-A53D-40CC-82D9-1C8FE9AB4BDC}" destId="{BFDA8057-8DF8-467B-A226-2969F8C1793C}" srcOrd="0" destOrd="0" presId="urn:microsoft.com/office/officeart/2005/8/layout/hierarchy1"/>
    <dgm:cxn modelId="{7864662E-7379-4DCF-AD5C-1D918D8625F8}" type="presParOf" srcId="{C8A00CD9-A53D-40CC-82D9-1C8FE9AB4BDC}" destId="{273FEF01-5A5A-4E64-B86C-E00FF3C04433}" srcOrd="1" destOrd="0" presId="urn:microsoft.com/office/officeart/2005/8/layout/hierarchy1"/>
    <dgm:cxn modelId="{4FCAA315-EA43-40B0-80C8-CF26E26386CA}" type="presParOf" srcId="{AD2D055B-F5F4-475F-A6D5-7ADBA7EBF26C}" destId="{14B67EE7-BE7E-4F9E-9BA2-D93E2F4C5BFD}" srcOrd="1" destOrd="0" presId="urn:microsoft.com/office/officeart/2005/8/layout/hierarchy1"/>
    <dgm:cxn modelId="{67EB6F1B-507B-4F0D-8D1A-E23F1C133ACE}" type="presParOf" srcId="{14B67EE7-BE7E-4F9E-9BA2-D93E2F4C5BFD}" destId="{661105ED-68AB-4B3A-8E10-9D96E7F56D3D}" srcOrd="0" destOrd="0" presId="urn:microsoft.com/office/officeart/2005/8/layout/hierarchy1"/>
    <dgm:cxn modelId="{37B8A398-1511-4C85-929B-A683646A04A8}" type="presParOf" srcId="{14B67EE7-BE7E-4F9E-9BA2-D93E2F4C5BFD}" destId="{76B0088D-9800-43BD-BB21-18950A36003F}" srcOrd="1" destOrd="0" presId="urn:microsoft.com/office/officeart/2005/8/layout/hierarchy1"/>
    <dgm:cxn modelId="{0E708E6C-77A2-4B42-8EE5-62B01673D04E}" type="presParOf" srcId="{76B0088D-9800-43BD-BB21-18950A36003F}" destId="{319DBD96-9C0E-4D60-BBB0-D0A44BAAC01E}" srcOrd="0" destOrd="0" presId="urn:microsoft.com/office/officeart/2005/8/layout/hierarchy1"/>
    <dgm:cxn modelId="{62364161-3DF7-4C93-89F3-9C3322FD8E27}" type="presParOf" srcId="{319DBD96-9C0E-4D60-BBB0-D0A44BAAC01E}" destId="{23E7310F-A7A3-4846-B7C1-74D4F048DB87}" srcOrd="0" destOrd="0" presId="urn:microsoft.com/office/officeart/2005/8/layout/hierarchy1"/>
    <dgm:cxn modelId="{26F4CF03-011E-4722-A2D6-64BCAA16798F}" type="presParOf" srcId="{319DBD96-9C0E-4D60-BBB0-D0A44BAAC01E}" destId="{F00D51BF-E235-4AA9-B39E-84B87BD219B5}" srcOrd="1" destOrd="0" presId="urn:microsoft.com/office/officeart/2005/8/layout/hierarchy1"/>
    <dgm:cxn modelId="{B9C23FB2-9439-488F-904C-10CB9846D03D}" type="presParOf" srcId="{76B0088D-9800-43BD-BB21-18950A36003F}" destId="{9888866A-BDD6-4533-BB9A-0E24A5692AA8}" srcOrd="1" destOrd="0" presId="urn:microsoft.com/office/officeart/2005/8/layout/hierarchy1"/>
    <dgm:cxn modelId="{5BA4378E-4BB4-464D-B66E-A009C52E88FE}" type="presParOf" srcId="{4DBBA6E7-BC03-4797-9709-882EC896E78B}" destId="{8C5B59DD-F7BE-4817-93B8-4D147C217607}" srcOrd="1" destOrd="0" presId="urn:microsoft.com/office/officeart/2005/8/layout/hierarchy1"/>
    <dgm:cxn modelId="{44CAC948-1340-4F01-9A92-CAEAF1A501EF}" type="presParOf" srcId="{8C5B59DD-F7BE-4817-93B8-4D147C217607}" destId="{B3DF27FB-8A03-441F-9C4C-1C21402636E1}" srcOrd="0" destOrd="0" presId="urn:microsoft.com/office/officeart/2005/8/layout/hierarchy1"/>
    <dgm:cxn modelId="{97883DA3-71AD-490E-9BAE-DA91B9E4D2C2}" type="presParOf" srcId="{B3DF27FB-8A03-441F-9C4C-1C21402636E1}" destId="{24DD61F1-8441-4838-8C8A-B425774BC7BD}" srcOrd="0" destOrd="0" presId="urn:microsoft.com/office/officeart/2005/8/layout/hierarchy1"/>
    <dgm:cxn modelId="{DDE16932-857B-47FB-ADDD-9E10E95F9B99}" type="presParOf" srcId="{B3DF27FB-8A03-441F-9C4C-1C21402636E1}" destId="{0C7BE498-915B-45C3-87CE-B0DEB2E0C055}" srcOrd="1" destOrd="0" presId="urn:microsoft.com/office/officeart/2005/8/layout/hierarchy1"/>
    <dgm:cxn modelId="{9C8BA8E0-69D2-4CF0-B29E-79BBC03A7D58}" type="presParOf" srcId="{8C5B59DD-F7BE-4817-93B8-4D147C217607}" destId="{51DAB507-8768-42A4-81EC-19BA4B774AFF}" srcOrd="1" destOrd="0" presId="urn:microsoft.com/office/officeart/2005/8/layout/hierarchy1"/>
    <dgm:cxn modelId="{A979A7FC-7FF6-40BC-A117-8333170CD8ED}" type="presParOf" srcId="{51DAB507-8768-42A4-81EC-19BA4B774AFF}" destId="{E58F85FB-7098-429F-A073-9660EB3009B3}" srcOrd="0" destOrd="0" presId="urn:microsoft.com/office/officeart/2005/8/layout/hierarchy1"/>
    <dgm:cxn modelId="{72F40E35-9273-44B2-836E-E9042D2640E4}" type="presParOf" srcId="{51DAB507-8768-42A4-81EC-19BA4B774AFF}" destId="{39B4B4BA-B9AF-4123-A18C-EA34B4AFCFF5}" srcOrd="1" destOrd="0" presId="urn:microsoft.com/office/officeart/2005/8/layout/hierarchy1"/>
    <dgm:cxn modelId="{8AB11A8B-015A-44FD-8DDC-0897FBF69AD2}" type="presParOf" srcId="{39B4B4BA-B9AF-4123-A18C-EA34B4AFCFF5}" destId="{19603154-DC80-4E32-9DAE-1F681FBCB9FC}" srcOrd="0" destOrd="0" presId="urn:microsoft.com/office/officeart/2005/8/layout/hierarchy1"/>
    <dgm:cxn modelId="{66DFCBD6-5722-463B-B06C-95F7605FD4F5}" type="presParOf" srcId="{19603154-DC80-4E32-9DAE-1F681FBCB9FC}" destId="{42B2DAE8-1B81-4B0C-A8E1-ABAC6C556B08}" srcOrd="0" destOrd="0" presId="urn:microsoft.com/office/officeart/2005/8/layout/hierarchy1"/>
    <dgm:cxn modelId="{8AC07CB9-49CB-4A70-9EAE-E9EBF4EC75BE}" type="presParOf" srcId="{19603154-DC80-4E32-9DAE-1F681FBCB9FC}" destId="{7FB16EE8-1C56-4B6E-A0CB-26D28C970134}" srcOrd="1" destOrd="0" presId="urn:microsoft.com/office/officeart/2005/8/layout/hierarchy1"/>
    <dgm:cxn modelId="{2A92F5CD-2284-4BA4-B7F6-94F7BE6153D1}" type="presParOf" srcId="{39B4B4BA-B9AF-4123-A18C-EA34B4AFCFF5}" destId="{5E43CC13-4074-49C3-AD87-173E98E7FADC}" srcOrd="1" destOrd="0" presId="urn:microsoft.com/office/officeart/2005/8/layout/hierarchy1"/>
    <dgm:cxn modelId="{B265F34A-EABA-4E93-97BE-5C84FD14D69B}" type="presParOf" srcId="{5E43CC13-4074-49C3-AD87-173E98E7FADC}" destId="{8B101974-B91C-4CD8-A902-F2FD89C20EC8}" srcOrd="0" destOrd="0" presId="urn:microsoft.com/office/officeart/2005/8/layout/hierarchy1"/>
    <dgm:cxn modelId="{A0174C60-FAED-44CC-AA4B-86D18C4FF3C8}" type="presParOf" srcId="{5E43CC13-4074-49C3-AD87-173E98E7FADC}" destId="{0717F077-0D32-4BBB-A582-45831F158ACD}" srcOrd="1" destOrd="0" presId="urn:microsoft.com/office/officeart/2005/8/layout/hierarchy1"/>
    <dgm:cxn modelId="{5BDAE558-ED9B-4EA0-8AB8-2C2C93D7B5E8}" type="presParOf" srcId="{0717F077-0D32-4BBB-A582-45831F158ACD}" destId="{2592B090-C6D4-418F-9F5C-5F45E2BF2975}" srcOrd="0" destOrd="0" presId="urn:microsoft.com/office/officeart/2005/8/layout/hierarchy1"/>
    <dgm:cxn modelId="{D4961B4F-5C10-418F-ABDC-7D1259E603CB}" type="presParOf" srcId="{2592B090-C6D4-418F-9F5C-5F45E2BF2975}" destId="{495F8239-249A-462F-8135-E54511B9F23E}" srcOrd="0" destOrd="0" presId="urn:microsoft.com/office/officeart/2005/8/layout/hierarchy1"/>
    <dgm:cxn modelId="{EA1FF8C1-99B3-463E-85A4-2CEC527ACDE8}" type="presParOf" srcId="{2592B090-C6D4-418F-9F5C-5F45E2BF2975}" destId="{CE397297-4537-4488-8495-DF5D387104C4}" srcOrd="1" destOrd="0" presId="urn:microsoft.com/office/officeart/2005/8/layout/hierarchy1"/>
    <dgm:cxn modelId="{1932EF94-0DC4-4714-A6C3-87B7F5BD99C0}" type="presParOf" srcId="{0717F077-0D32-4BBB-A582-45831F158ACD}" destId="{2002B6E7-D624-4A2B-865E-D1A9A1713B88}" srcOrd="1" destOrd="0" presId="urn:microsoft.com/office/officeart/2005/8/layout/hierarchy1"/>
    <dgm:cxn modelId="{011E6327-D06C-42EE-82F0-060BBEC41A2A}" type="presParOf" srcId="{2002B6E7-D624-4A2B-865E-D1A9A1713B88}" destId="{616007C1-F54F-4312-B702-99BDFD1ED8D6}" srcOrd="0" destOrd="0" presId="urn:microsoft.com/office/officeart/2005/8/layout/hierarchy1"/>
    <dgm:cxn modelId="{EB0714F2-0395-4D3B-BCF2-0680557D1C93}" type="presParOf" srcId="{2002B6E7-D624-4A2B-865E-D1A9A1713B88}" destId="{6B255154-E388-416C-A76A-17458E553D32}" srcOrd="1" destOrd="0" presId="urn:microsoft.com/office/officeart/2005/8/layout/hierarchy1"/>
    <dgm:cxn modelId="{DE893D87-385A-4182-80DD-D8BFA779EAA9}" type="presParOf" srcId="{6B255154-E388-416C-A76A-17458E553D32}" destId="{D35A8DE6-6503-4951-8A06-DEA7FD235F8F}" srcOrd="0" destOrd="0" presId="urn:microsoft.com/office/officeart/2005/8/layout/hierarchy1"/>
    <dgm:cxn modelId="{CF8F6FA6-0776-465E-87FE-A9DCFA4ECA82}" type="presParOf" srcId="{D35A8DE6-6503-4951-8A06-DEA7FD235F8F}" destId="{BBC47087-299E-49A1-9E3D-878F5062819F}" srcOrd="0" destOrd="0" presId="urn:microsoft.com/office/officeart/2005/8/layout/hierarchy1"/>
    <dgm:cxn modelId="{839828E0-1172-4745-A59B-97EAC1F5D3A9}" type="presParOf" srcId="{D35A8DE6-6503-4951-8A06-DEA7FD235F8F}" destId="{F6D49C3D-6A2C-4DD0-9391-91F91C774875}" srcOrd="1" destOrd="0" presId="urn:microsoft.com/office/officeart/2005/8/layout/hierarchy1"/>
    <dgm:cxn modelId="{A5AE3D3E-3D9C-4C18-A67B-7D7F2048C186}" type="presParOf" srcId="{6B255154-E388-416C-A76A-17458E553D32}" destId="{51B8E0B0-9A1E-4124-9095-382B04B44F22}" srcOrd="1" destOrd="0" presId="urn:microsoft.com/office/officeart/2005/8/layout/hierarchy1"/>
    <dgm:cxn modelId="{E6810346-09F9-478B-A124-4D893A2FE698}" type="presParOf" srcId="{51B8E0B0-9A1E-4124-9095-382B04B44F22}" destId="{C087E7AF-3A5F-4CF0-AA69-4B6146DB818A}" srcOrd="0" destOrd="0" presId="urn:microsoft.com/office/officeart/2005/8/layout/hierarchy1"/>
    <dgm:cxn modelId="{FE5D9878-81BB-4178-AF56-4B469D989B25}" type="presParOf" srcId="{51B8E0B0-9A1E-4124-9095-382B04B44F22}" destId="{FB987B6C-DAA9-4FF7-A6DD-E7064C72444A}" srcOrd="1" destOrd="0" presId="urn:microsoft.com/office/officeart/2005/8/layout/hierarchy1"/>
    <dgm:cxn modelId="{8EB7775A-CACD-45C5-AED6-E562DBBB8167}" type="presParOf" srcId="{FB987B6C-DAA9-4FF7-A6DD-E7064C72444A}" destId="{5E23D867-65EB-4323-9D17-739FB33BD440}" srcOrd="0" destOrd="0" presId="urn:microsoft.com/office/officeart/2005/8/layout/hierarchy1"/>
    <dgm:cxn modelId="{E00AFE6C-0DA7-4263-A488-2708D9FF3531}" type="presParOf" srcId="{5E23D867-65EB-4323-9D17-739FB33BD440}" destId="{91D26D2C-B3AE-4B4F-A360-07C27D6CBDAA}" srcOrd="0" destOrd="0" presId="urn:microsoft.com/office/officeart/2005/8/layout/hierarchy1"/>
    <dgm:cxn modelId="{25F5C35E-64BF-4B50-939A-4C3C2587CA2A}" type="presParOf" srcId="{5E23D867-65EB-4323-9D17-739FB33BD440}" destId="{E3679B49-6D12-4363-82AF-F2AEEDBBA3AA}" srcOrd="1" destOrd="0" presId="urn:microsoft.com/office/officeart/2005/8/layout/hierarchy1"/>
    <dgm:cxn modelId="{EDC9FEC8-6B88-4571-B251-AEA7A8F8A48B}" type="presParOf" srcId="{FB987B6C-DAA9-4FF7-A6DD-E7064C72444A}" destId="{AD7D825E-7861-49DD-87F8-58FE077C939D}" srcOrd="1" destOrd="0" presId="urn:microsoft.com/office/officeart/2005/8/layout/hierarchy1"/>
    <dgm:cxn modelId="{0D09BBB8-600E-4EE5-9C4F-3C1F53116068}" type="presParOf" srcId="{4DBBA6E7-BC03-4797-9709-882EC896E78B}" destId="{A05352CF-1501-4CB4-AA87-C073C6B12B23}" srcOrd="2" destOrd="0" presId="urn:microsoft.com/office/officeart/2005/8/layout/hierarchy1"/>
    <dgm:cxn modelId="{EABA7829-FB00-4490-9D30-1FA567717F1E}" type="presParOf" srcId="{A05352CF-1501-4CB4-AA87-C073C6B12B23}" destId="{5349101F-E6A7-46FC-BADF-7A612B55AB71}" srcOrd="0" destOrd="0" presId="urn:microsoft.com/office/officeart/2005/8/layout/hierarchy1"/>
    <dgm:cxn modelId="{C9A8EC0E-2E7D-4421-BBD5-AB1600FE986C}" type="presParOf" srcId="{5349101F-E6A7-46FC-BADF-7A612B55AB71}" destId="{EC0DD26C-69F9-43F9-856D-57F77CD5443D}" srcOrd="0" destOrd="0" presId="urn:microsoft.com/office/officeart/2005/8/layout/hierarchy1"/>
    <dgm:cxn modelId="{9E7F1D1C-DA9F-4562-9B87-DED2A7A74A86}" type="presParOf" srcId="{5349101F-E6A7-46FC-BADF-7A612B55AB71}" destId="{9835CE95-10CA-4135-8DA1-30CD823F0BC0}" srcOrd="1" destOrd="0" presId="urn:microsoft.com/office/officeart/2005/8/layout/hierarchy1"/>
    <dgm:cxn modelId="{1C8A5583-FCCC-461A-BCD1-C6C0E740DC23}" type="presParOf" srcId="{A05352CF-1501-4CB4-AA87-C073C6B12B23}" destId="{34728229-202D-479C-B846-F1E96C000CB1}" srcOrd="1" destOrd="0" presId="urn:microsoft.com/office/officeart/2005/8/layout/hierarchy1"/>
    <dgm:cxn modelId="{55DF40DC-6829-40C2-8759-0C324AE95F6F}" type="presParOf" srcId="{34728229-202D-479C-B846-F1E96C000CB1}" destId="{88A6B74B-4547-4E94-8881-2DED694CAE0B}" srcOrd="0" destOrd="0" presId="urn:microsoft.com/office/officeart/2005/8/layout/hierarchy1"/>
    <dgm:cxn modelId="{A21E5F88-9EAF-4D0A-996D-356D9AD86993}" type="presParOf" srcId="{34728229-202D-479C-B846-F1E96C000CB1}" destId="{9DB8C268-01DA-4D8A-ADDF-EE26E5F2281E}" srcOrd="1" destOrd="0" presId="urn:microsoft.com/office/officeart/2005/8/layout/hierarchy1"/>
    <dgm:cxn modelId="{DBF65B51-ACDE-4458-B18A-93C3DDCAD393}" type="presParOf" srcId="{9DB8C268-01DA-4D8A-ADDF-EE26E5F2281E}" destId="{B5C1F527-1624-47E6-AB94-D9FC8D99C730}" srcOrd="0" destOrd="0" presId="urn:microsoft.com/office/officeart/2005/8/layout/hierarchy1"/>
    <dgm:cxn modelId="{31C0D4C6-53B6-4802-80B6-CD3658AE06CB}" type="presParOf" srcId="{B5C1F527-1624-47E6-AB94-D9FC8D99C730}" destId="{6A678BD9-6974-436E-AC4E-6297AA00CE0A}" srcOrd="0" destOrd="0" presId="urn:microsoft.com/office/officeart/2005/8/layout/hierarchy1"/>
    <dgm:cxn modelId="{3FC6B24F-C5CF-4991-BD0F-62C7CF2656EC}" type="presParOf" srcId="{B5C1F527-1624-47E6-AB94-D9FC8D99C730}" destId="{346BF75D-B74E-4A82-9288-74ABAC615B3D}" srcOrd="1" destOrd="0" presId="urn:microsoft.com/office/officeart/2005/8/layout/hierarchy1"/>
    <dgm:cxn modelId="{7FF6B8D5-F87E-4A19-BCE7-081DF5C8C9AB}" type="presParOf" srcId="{9DB8C268-01DA-4D8A-ADDF-EE26E5F2281E}" destId="{D7EF32B8-98C2-4443-BAA7-A917C7EBE00B}" srcOrd="1" destOrd="0" presId="urn:microsoft.com/office/officeart/2005/8/layout/hierarchy1"/>
    <dgm:cxn modelId="{1BCC313F-B6C6-44D2-8072-906F3BDEE168}" type="presParOf" srcId="{D7EF32B8-98C2-4443-BAA7-A917C7EBE00B}" destId="{C6AEE8D9-5689-4DEF-8E33-66D3C50E9B5D}" srcOrd="0" destOrd="0" presId="urn:microsoft.com/office/officeart/2005/8/layout/hierarchy1"/>
    <dgm:cxn modelId="{68D3626D-AE1A-41DD-991E-3458E01C4E75}" type="presParOf" srcId="{D7EF32B8-98C2-4443-BAA7-A917C7EBE00B}" destId="{34907109-CDB1-4CC4-A255-4108012A6208}" srcOrd="1" destOrd="0" presId="urn:microsoft.com/office/officeart/2005/8/layout/hierarchy1"/>
    <dgm:cxn modelId="{ED4D27C9-1F23-47D8-955E-C5993737C16C}" type="presParOf" srcId="{34907109-CDB1-4CC4-A255-4108012A6208}" destId="{C4B3D645-C8A9-402A-AA3D-94B04900EA09}" srcOrd="0" destOrd="0" presId="urn:microsoft.com/office/officeart/2005/8/layout/hierarchy1"/>
    <dgm:cxn modelId="{0E1AEE60-3318-426A-B29A-93D127929D5D}" type="presParOf" srcId="{C4B3D645-C8A9-402A-AA3D-94B04900EA09}" destId="{43D52952-CB65-4B7B-A389-D140B51A188B}" srcOrd="0" destOrd="0" presId="urn:microsoft.com/office/officeart/2005/8/layout/hierarchy1"/>
    <dgm:cxn modelId="{735E1A73-9DF1-4EC4-974D-FF7F5DCBB872}" type="presParOf" srcId="{C4B3D645-C8A9-402A-AA3D-94B04900EA09}" destId="{82A5687A-E9FC-4C7D-BD20-1CB85A1799EF}" srcOrd="1" destOrd="0" presId="urn:microsoft.com/office/officeart/2005/8/layout/hierarchy1"/>
    <dgm:cxn modelId="{D5AADD35-5750-4F5A-B2C5-DEA227F302EC}" type="presParOf" srcId="{34907109-CDB1-4CC4-A255-4108012A6208}" destId="{62DBEFF2-0BEE-49BF-859F-FAEA09514D52}" srcOrd="1" destOrd="0" presId="urn:microsoft.com/office/officeart/2005/8/layout/hierarchy1"/>
    <dgm:cxn modelId="{9CD5F730-DF97-41CB-AECD-A76C4219454E}" type="presParOf" srcId="{62DBEFF2-0BEE-49BF-859F-FAEA09514D52}" destId="{23190B73-07C1-4B53-9CDD-BED7D729B13D}" srcOrd="0" destOrd="0" presId="urn:microsoft.com/office/officeart/2005/8/layout/hierarchy1"/>
    <dgm:cxn modelId="{F0B53AAA-1EF7-4C9A-8C5B-13FD555586D2}" type="presParOf" srcId="{62DBEFF2-0BEE-49BF-859F-FAEA09514D52}" destId="{FFDE2602-32FC-4C81-A90C-B8073562D646}" srcOrd="1" destOrd="0" presId="urn:microsoft.com/office/officeart/2005/8/layout/hierarchy1"/>
    <dgm:cxn modelId="{495132A2-1AB7-4AEA-93FE-238C458C572E}" type="presParOf" srcId="{FFDE2602-32FC-4C81-A90C-B8073562D646}" destId="{1D85E464-34DF-42F6-97DE-405DD8E3171A}" srcOrd="0" destOrd="0" presId="urn:microsoft.com/office/officeart/2005/8/layout/hierarchy1"/>
    <dgm:cxn modelId="{9706C50C-AFF9-41AE-8BE3-0B233D8AB5D0}" type="presParOf" srcId="{1D85E464-34DF-42F6-97DE-405DD8E3171A}" destId="{E9F3164D-9600-42E0-8BE2-9B3A78769CEC}" srcOrd="0" destOrd="0" presId="urn:microsoft.com/office/officeart/2005/8/layout/hierarchy1"/>
    <dgm:cxn modelId="{26D24A2F-16CA-487F-966A-EED5FF6F1CA1}" type="presParOf" srcId="{1D85E464-34DF-42F6-97DE-405DD8E3171A}" destId="{4C43EE57-BF3B-4F63-94A1-664A29EDED21}" srcOrd="1" destOrd="0" presId="urn:microsoft.com/office/officeart/2005/8/layout/hierarchy1"/>
    <dgm:cxn modelId="{8D2B3322-615A-47AD-8C00-6074C3B96905}" type="presParOf" srcId="{FFDE2602-32FC-4C81-A90C-B8073562D646}" destId="{AB6FA9A6-015D-4B70-8CA4-4F699AC3855C}" srcOrd="1" destOrd="0" presId="urn:microsoft.com/office/officeart/2005/8/layout/hierarchy1"/>
    <dgm:cxn modelId="{A91F466F-C88A-48B0-9C44-AA7DD15598F6}" type="presParOf" srcId="{AB6FA9A6-015D-4B70-8CA4-4F699AC3855C}" destId="{8B6DA902-674F-4200-9FD0-CDAFC0950922}" srcOrd="0" destOrd="0" presId="urn:microsoft.com/office/officeart/2005/8/layout/hierarchy1"/>
    <dgm:cxn modelId="{BD73B6BB-55DD-4C49-8ADB-7BCCEF0CF82E}" type="presParOf" srcId="{AB6FA9A6-015D-4B70-8CA4-4F699AC3855C}" destId="{D219229F-8E51-4B85-B58F-F6BCFD943D8F}" srcOrd="1" destOrd="0" presId="urn:microsoft.com/office/officeart/2005/8/layout/hierarchy1"/>
    <dgm:cxn modelId="{AD1225CA-0F95-4189-8212-9E40F3E49D05}" type="presParOf" srcId="{D219229F-8E51-4B85-B58F-F6BCFD943D8F}" destId="{2B66537C-50D8-4091-9222-19D8F612AEC7}" srcOrd="0" destOrd="0" presId="urn:microsoft.com/office/officeart/2005/8/layout/hierarchy1"/>
    <dgm:cxn modelId="{B9469024-1252-4C29-8BD4-F168EF15435C}" type="presParOf" srcId="{2B66537C-50D8-4091-9222-19D8F612AEC7}" destId="{FF7B2224-6969-46BC-9EE2-546FFF612605}" srcOrd="0" destOrd="0" presId="urn:microsoft.com/office/officeart/2005/8/layout/hierarchy1"/>
    <dgm:cxn modelId="{6B5E822D-028D-4129-9182-E986BB9C0323}" type="presParOf" srcId="{2B66537C-50D8-4091-9222-19D8F612AEC7}" destId="{3913B105-40DD-4B56-80B2-27C4757B1ABC}" srcOrd="1" destOrd="0" presId="urn:microsoft.com/office/officeart/2005/8/layout/hierarchy1"/>
    <dgm:cxn modelId="{B187055F-1799-4F3F-971F-95B8E252825B}" type="presParOf" srcId="{D219229F-8E51-4B85-B58F-F6BCFD943D8F}" destId="{A0B471AD-F40B-4B10-BCE4-7E4B157D75F0}" srcOrd="1" destOrd="0" presId="urn:microsoft.com/office/officeart/2005/8/layout/hierarchy1"/>
    <dgm:cxn modelId="{4E1A6808-B20D-4833-B065-51C9053A2A35}" type="presParOf" srcId="{4DBBA6E7-BC03-4797-9709-882EC896E78B}" destId="{51F42646-F6F3-45BD-BBB4-9743BC9C067E}" srcOrd="3" destOrd="0" presId="urn:microsoft.com/office/officeart/2005/8/layout/hierarchy1"/>
    <dgm:cxn modelId="{CDA310BA-ACBA-41ED-B69F-04AC62CDC7DD}" type="presParOf" srcId="{51F42646-F6F3-45BD-BBB4-9743BC9C067E}" destId="{EA72A762-FAAC-4153-96EB-C6FA53CB7D28}" srcOrd="0" destOrd="0" presId="urn:microsoft.com/office/officeart/2005/8/layout/hierarchy1"/>
    <dgm:cxn modelId="{8AA0683F-EB5F-46AB-B06A-1AFA191E9BEC}" type="presParOf" srcId="{EA72A762-FAAC-4153-96EB-C6FA53CB7D28}" destId="{5F14B551-318F-4136-8F08-68629C26034B}" srcOrd="0" destOrd="0" presId="urn:microsoft.com/office/officeart/2005/8/layout/hierarchy1"/>
    <dgm:cxn modelId="{4CC893AF-8FE4-4435-9D9F-BC6EFF032751}" type="presParOf" srcId="{EA72A762-FAAC-4153-96EB-C6FA53CB7D28}" destId="{DB25295E-EAEB-4F05-B98E-C5E94D2864C7}" srcOrd="1" destOrd="0" presId="urn:microsoft.com/office/officeart/2005/8/layout/hierarchy1"/>
    <dgm:cxn modelId="{7FB30441-7CB0-4A94-B68F-91955DC81104}" type="presParOf" srcId="{51F42646-F6F3-45BD-BBB4-9743BC9C067E}" destId="{21FF951C-C577-4D6A-84C7-D7B3CF5B405D}" srcOrd="1" destOrd="0" presId="urn:microsoft.com/office/officeart/2005/8/layout/hierarchy1"/>
    <dgm:cxn modelId="{70ECF553-7230-480B-B5E0-B493D9CE3407}" type="presParOf" srcId="{21FF951C-C577-4D6A-84C7-D7B3CF5B405D}" destId="{AAAC0FCF-D183-4A60-B3C8-F93F7FFEE57F}" srcOrd="0" destOrd="0" presId="urn:microsoft.com/office/officeart/2005/8/layout/hierarchy1"/>
    <dgm:cxn modelId="{F9FBC3A3-C299-4C60-86A6-ACEB0C2989F8}" type="presParOf" srcId="{21FF951C-C577-4D6A-84C7-D7B3CF5B405D}" destId="{AA522530-84C5-4AAD-8FE1-4CAFF92F25AB}" srcOrd="1" destOrd="0" presId="urn:microsoft.com/office/officeart/2005/8/layout/hierarchy1"/>
    <dgm:cxn modelId="{6248E507-7FD4-4A16-9D8D-9E8F73BA894E}" type="presParOf" srcId="{AA522530-84C5-4AAD-8FE1-4CAFF92F25AB}" destId="{5BBF4EC0-8172-4080-A638-4BB75A1E9C5C}" srcOrd="0" destOrd="0" presId="urn:microsoft.com/office/officeart/2005/8/layout/hierarchy1"/>
    <dgm:cxn modelId="{06294FFE-082E-4225-AAC1-76D2C42D5DE0}" type="presParOf" srcId="{5BBF4EC0-8172-4080-A638-4BB75A1E9C5C}" destId="{F148DE85-5EA3-43EA-A442-B0AAB8098BE2}" srcOrd="0" destOrd="0" presId="urn:microsoft.com/office/officeart/2005/8/layout/hierarchy1"/>
    <dgm:cxn modelId="{A0AF801C-ECF7-41BF-9CAB-C453CFB9D700}" type="presParOf" srcId="{5BBF4EC0-8172-4080-A638-4BB75A1E9C5C}" destId="{4B5F95DC-8E69-4A99-A8E3-CB4CCCB2FC0D}" srcOrd="1" destOrd="0" presId="urn:microsoft.com/office/officeart/2005/8/layout/hierarchy1"/>
    <dgm:cxn modelId="{9C3F70F5-E17D-467A-B074-F95DD28E16E9}" type="presParOf" srcId="{AA522530-84C5-4AAD-8FE1-4CAFF92F25AB}" destId="{A05E2A8D-C5EB-4275-99B9-63AEEF6A20B1}" srcOrd="1" destOrd="0" presId="urn:microsoft.com/office/officeart/2005/8/layout/hierarchy1"/>
    <dgm:cxn modelId="{A54B4E72-1ECC-42BD-B4D0-929ADD97EB95}" type="presParOf" srcId="{A05E2A8D-C5EB-4275-99B9-63AEEF6A20B1}" destId="{02FEC938-EB0F-4B19-8A8C-016512A76B13}" srcOrd="0" destOrd="0" presId="urn:microsoft.com/office/officeart/2005/8/layout/hierarchy1"/>
    <dgm:cxn modelId="{7B6FFEF2-3EEF-4CC6-8A56-D32033D5AD01}" type="presParOf" srcId="{A05E2A8D-C5EB-4275-99B9-63AEEF6A20B1}" destId="{70AB7B02-44ED-4462-BCCF-0B3AF0D957DD}" srcOrd="1" destOrd="0" presId="urn:microsoft.com/office/officeart/2005/8/layout/hierarchy1"/>
    <dgm:cxn modelId="{8FC7D581-F292-44F1-A6B4-8F4E8E74B6B9}" type="presParOf" srcId="{70AB7B02-44ED-4462-BCCF-0B3AF0D957DD}" destId="{37FC08DC-B93C-4167-8F34-B83A5B0481BF}" srcOrd="0" destOrd="0" presId="urn:microsoft.com/office/officeart/2005/8/layout/hierarchy1"/>
    <dgm:cxn modelId="{FC876CD0-EEC4-42D1-B5E4-DFFAB5FA4EB5}" type="presParOf" srcId="{37FC08DC-B93C-4167-8F34-B83A5B0481BF}" destId="{FDEF1BD6-A0E7-42C3-A24B-840A946FE0C1}" srcOrd="0" destOrd="0" presId="urn:microsoft.com/office/officeart/2005/8/layout/hierarchy1"/>
    <dgm:cxn modelId="{5BEF2F87-C338-4D39-ACA7-4F418C400587}" type="presParOf" srcId="{37FC08DC-B93C-4167-8F34-B83A5B0481BF}" destId="{9FD7F0B0-4D9B-4067-AE18-8795C0C84FD5}" srcOrd="1" destOrd="0" presId="urn:microsoft.com/office/officeart/2005/8/layout/hierarchy1"/>
    <dgm:cxn modelId="{4C3273C0-7681-4645-9233-4CA2B8BF8A1B}" type="presParOf" srcId="{70AB7B02-44ED-4462-BCCF-0B3AF0D957DD}" destId="{E9E4EDAB-32A9-4475-89D2-6666FD13D22B}" srcOrd="1" destOrd="0" presId="urn:microsoft.com/office/officeart/2005/8/layout/hierarchy1"/>
    <dgm:cxn modelId="{4DD5FC17-DC7B-4050-9D7B-FD3B635DD67B}" type="presParOf" srcId="{E9E4EDAB-32A9-4475-89D2-6666FD13D22B}" destId="{6BE75FD8-6B81-475F-9FF7-E396F5BAF707}" srcOrd="0" destOrd="0" presId="urn:microsoft.com/office/officeart/2005/8/layout/hierarchy1"/>
    <dgm:cxn modelId="{82012426-EBA3-4AD6-A578-814FDCA06D7A}" type="presParOf" srcId="{E9E4EDAB-32A9-4475-89D2-6666FD13D22B}" destId="{EA8D7234-86CA-4569-86F9-B9B77D941198}" srcOrd="1" destOrd="0" presId="urn:microsoft.com/office/officeart/2005/8/layout/hierarchy1"/>
    <dgm:cxn modelId="{1B078450-B48F-4769-BD35-19FCF501B650}" type="presParOf" srcId="{EA8D7234-86CA-4569-86F9-B9B77D941198}" destId="{7D5F8F98-03DB-4F5F-A63B-1908AD7CB6DC}" srcOrd="0" destOrd="0" presId="urn:microsoft.com/office/officeart/2005/8/layout/hierarchy1"/>
    <dgm:cxn modelId="{1E713513-929C-4F42-8802-7B83BB66D4EF}" type="presParOf" srcId="{7D5F8F98-03DB-4F5F-A63B-1908AD7CB6DC}" destId="{8992980B-9AD2-48B2-B797-7FD96614BAFD}" srcOrd="0" destOrd="0" presId="urn:microsoft.com/office/officeart/2005/8/layout/hierarchy1"/>
    <dgm:cxn modelId="{5DA864D0-561F-4A9A-A7FA-AD3182324C75}" type="presParOf" srcId="{7D5F8F98-03DB-4F5F-A63B-1908AD7CB6DC}" destId="{4DAD2CB0-4411-499C-BEBA-DA2488DC0B9A}" srcOrd="1" destOrd="0" presId="urn:microsoft.com/office/officeart/2005/8/layout/hierarchy1"/>
    <dgm:cxn modelId="{161616D3-5D3C-4440-A829-8470B61C48A6}" type="presParOf" srcId="{EA8D7234-86CA-4569-86F9-B9B77D941198}" destId="{323379EE-782A-40FC-997D-5830680F896D}" srcOrd="1" destOrd="0" presId="urn:microsoft.com/office/officeart/2005/8/layout/hierarchy1"/>
    <dgm:cxn modelId="{B67DC461-83D0-406E-A197-AD58AB1A854F}" type="presParOf" srcId="{323379EE-782A-40FC-997D-5830680F896D}" destId="{2515DD72-A16C-4E83-BB38-9ABB12CEE28B}" srcOrd="0" destOrd="0" presId="urn:microsoft.com/office/officeart/2005/8/layout/hierarchy1"/>
    <dgm:cxn modelId="{5F5A2EC0-A389-4F43-8DF1-609F9C5983AA}" type="presParOf" srcId="{323379EE-782A-40FC-997D-5830680F896D}" destId="{F19F0746-0B6E-4E3F-B1C5-450A668AF39F}" srcOrd="1" destOrd="0" presId="urn:microsoft.com/office/officeart/2005/8/layout/hierarchy1"/>
    <dgm:cxn modelId="{074D8AAE-54DC-4A60-AAD6-E7815AB679E2}" type="presParOf" srcId="{F19F0746-0B6E-4E3F-B1C5-450A668AF39F}" destId="{0B47DE4D-6E48-4FB3-AD88-2917BB96231B}" srcOrd="0" destOrd="0" presId="urn:microsoft.com/office/officeart/2005/8/layout/hierarchy1"/>
    <dgm:cxn modelId="{CCC6E31A-5133-4883-9DCF-6777A3133EEE}" type="presParOf" srcId="{0B47DE4D-6E48-4FB3-AD88-2917BB96231B}" destId="{26E9C48F-C26D-426C-8FE2-16F7ABC839EB}" srcOrd="0" destOrd="0" presId="urn:microsoft.com/office/officeart/2005/8/layout/hierarchy1"/>
    <dgm:cxn modelId="{744E2CB8-936D-4553-9F82-4DF125118B1C}" type="presParOf" srcId="{0B47DE4D-6E48-4FB3-AD88-2917BB96231B}" destId="{F03F263E-BA31-4E11-B1E4-33E5553DF80A}" srcOrd="1" destOrd="0" presId="urn:microsoft.com/office/officeart/2005/8/layout/hierarchy1"/>
    <dgm:cxn modelId="{9BE7A231-5BDC-42E3-B005-CA51D7C2CC48}" type="presParOf" srcId="{F19F0746-0B6E-4E3F-B1C5-450A668AF39F}" destId="{D399E8E6-A2BD-4C93-BB19-58C424D9241C}" srcOrd="1" destOrd="0" presId="urn:microsoft.com/office/officeart/2005/8/layout/hierarchy1"/>
    <dgm:cxn modelId="{44F571D5-0EE3-4752-863D-54F13D7FEBBD}" type="presParOf" srcId="{4DBBA6E7-BC03-4797-9709-882EC896E78B}" destId="{FC1220E7-752C-405C-83C1-D5F2331B44C1}" srcOrd="4" destOrd="0" presId="urn:microsoft.com/office/officeart/2005/8/layout/hierarchy1"/>
    <dgm:cxn modelId="{A5D387DB-6C49-4629-ABBC-2DCCDA379544}" type="presParOf" srcId="{FC1220E7-752C-405C-83C1-D5F2331B44C1}" destId="{018F8DF1-4517-4294-980A-E8B128E24DF1}" srcOrd="0" destOrd="0" presId="urn:microsoft.com/office/officeart/2005/8/layout/hierarchy1"/>
    <dgm:cxn modelId="{4D404614-8969-47DC-801B-07F9EBC502BC}" type="presParOf" srcId="{018F8DF1-4517-4294-980A-E8B128E24DF1}" destId="{8AA8AC79-6D88-4E0B-BB9E-9F937C95FE92}" srcOrd="0" destOrd="0" presId="urn:microsoft.com/office/officeart/2005/8/layout/hierarchy1"/>
    <dgm:cxn modelId="{BE902AAE-5BE8-492B-B3AD-D902459C8BD7}" type="presParOf" srcId="{018F8DF1-4517-4294-980A-E8B128E24DF1}" destId="{2AC7A961-FB73-40B4-9F3D-DCFE78ADDD26}" srcOrd="1" destOrd="0" presId="urn:microsoft.com/office/officeart/2005/8/layout/hierarchy1"/>
    <dgm:cxn modelId="{AAF99644-6C55-47EF-A852-3F1270ABC587}" type="presParOf" srcId="{FC1220E7-752C-405C-83C1-D5F2331B44C1}" destId="{B4A83A7F-3EE4-4A16-B2C2-54BE1E9D9D80}" srcOrd="1" destOrd="0" presId="urn:microsoft.com/office/officeart/2005/8/layout/hierarchy1"/>
    <dgm:cxn modelId="{C02817ED-CFCF-4D86-90C8-3B1DE1630445}" type="presParOf" srcId="{B4A83A7F-3EE4-4A16-B2C2-54BE1E9D9D80}" destId="{FE5DDCCB-9C7E-4C84-858E-6D6B436F1D5B}" srcOrd="0" destOrd="0" presId="urn:microsoft.com/office/officeart/2005/8/layout/hierarchy1"/>
    <dgm:cxn modelId="{8D495FD5-A73F-450E-B60B-5C44031167D6}" type="presParOf" srcId="{B4A83A7F-3EE4-4A16-B2C2-54BE1E9D9D80}" destId="{DD2352B4-517C-416D-9A95-AD91654A43E1}" srcOrd="1" destOrd="0" presId="urn:microsoft.com/office/officeart/2005/8/layout/hierarchy1"/>
    <dgm:cxn modelId="{32B5DD07-5500-47F8-B9A7-939B1D313365}" type="presParOf" srcId="{DD2352B4-517C-416D-9A95-AD91654A43E1}" destId="{C01C5B19-098D-48F7-B4DA-6F8B7F587B85}" srcOrd="0" destOrd="0" presId="urn:microsoft.com/office/officeart/2005/8/layout/hierarchy1"/>
    <dgm:cxn modelId="{B9FEA826-0BC4-4CBF-BDC7-4B5CA740DFE5}" type="presParOf" srcId="{C01C5B19-098D-48F7-B4DA-6F8B7F587B85}" destId="{45D84A9F-896C-4EDE-A6A4-2C0F8023ADCD}" srcOrd="0" destOrd="0" presId="urn:microsoft.com/office/officeart/2005/8/layout/hierarchy1"/>
    <dgm:cxn modelId="{2EEBB2B2-7384-4993-B9D2-98B64BA21AA0}" type="presParOf" srcId="{C01C5B19-098D-48F7-B4DA-6F8B7F587B85}" destId="{4877AED0-B2AB-47C4-8ED5-8E13428AE2B2}" srcOrd="1" destOrd="0" presId="urn:microsoft.com/office/officeart/2005/8/layout/hierarchy1"/>
    <dgm:cxn modelId="{CFB7E882-738F-4877-BBFD-46005AFEAD7A}" type="presParOf" srcId="{DD2352B4-517C-416D-9A95-AD91654A43E1}" destId="{39FB8389-B732-4A60-A36D-705630954E0A}" srcOrd="1" destOrd="0" presId="urn:microsoft.com/office/officeart/2005/8/layout/hierarchy1"/>
    <dgm:cxn modelId="{E1E2C07E-2F66-4011-8817-76B05A61F8BF}" type="presParOf" srcId="{39FB8389-B732-4A60-A36D-705630954E0A}" destId="{4AA459CB-72D4-4D9B-B300-AB7A656B18C2}" srcOrd="0" destOrd="0" presId="urn:microsoft.com/office/officeart/2005/8/layout/hierarchy1"/>
    <dgm:cxn modelId="{E56C93BD-6DCB-40A9-B639-E326E1FC0667}" type="presParOf" srcId="{39FB8389-B732-4A60-A36D-705630954E0A}" destId="{7DB550B4-4B55-4F9F-85D6-59B8DFD34374}" srcOrd="1" destOrd="0" presId="urn:microsoft.com/office/officeart/2005/8/layout/hierarchy1"/>
    <dgm:cxn modelId="{54EA4712-FBC0-45A5-9973-5BD71A6E9EAC}" type="presParOf" srcId="{7DB550B4-4B55-4F9F-85D6-59B8DFD34374}" destId="{A1C6D78A-186B-44CE-AD9C-9938D078C1A4}" srcOrd="0" destOrd="0" presId="urn:microsoft.com/office/officeart/2005/8/layout/hierarchy1"/>
    <dgm:cxn modelId="{565912BF-C26A-418A-A3A4-B25C5CB62A42}" type="presParOf" srcId="{A1C6D78A-186B-44CE-AD9C-9938D078C1A4}" destId="{168E8DAB-EFB2-4C57-92ED-49517789EDE8}" srcOrd="0" destOrd="0" presId="urn:microsoft.com/office/officeart/2005/8/layout/hierarchy1"/>
    <dgm:cxn modelId="{5C295467-4827-4439-B3F2-BE8D76646627}" type="presParOf" srcId="{A1C6D78A-186B-44CE-AD9C-9938D078C1A4}" destId="{68114187-1BDA-4328-83AB-8AA70E65C3EF}" srcOrd="1" destOrd="0" presId="urn:microsoft.com/office/officeart/2005/8/layout/hierarchy1"/>
    <dgm:cxn modelId="{46B60162-B612-4462-ABB6-1C229AB36F7D}" type="presParOf" srcId="{7DB550B4-4B55-4F9F-85D6-59B8DFD34374}" destId="{9FEDB2F3-2859-4BC3-83AC-6FF82F2B3306}" srcOrd="1" destOrd="0" presId="urn:microsoft.com/office/officeart/2005/8/layout/hierarchy1"/>
    <dgm:cxn modelId="{547BEF00-11E7-4411-9CEA-E6B05B23D2C1}" type="presParOf" srcId="{9FEDB2F3-2859-4BC3-83AC-6FF82F2B3306}" destId="{D773D781-A5F8-4815-A991-0D3695C6927B}" srcOrd="0" destOrd="0" presId="urn:microsoft.com/office/officeart/2005/8/layout/hierarchy1"/>
    <dgm:cxn modelId="{5A8359F2-BD7E-4574-BE4B-24C190EA113B}" type="presParOf" srcId="{9FEDB2F3-2859-4BC3-83AC-6FF82F2B3306}" destId="{F5B2AD13-1FA0-448D-B17F-CB1F0F11E760}" srcOrd="1" destOrd="0" presId="urn:microsoft.com/office/officeart/2005/8/layout/hierarchy1"/>
    <dgm:cxn modelId="{4665B92F-2074-4153-93BC-31A5388B9B8C}" type="presParOf" srcId="{F5B2AD13-1FA0-448D-B17F-CB1F0F11E760}" destId="{4ADCD482-A01D-4DFD-8A11-8867AA137BC4}" srcOrd="0" destOrd="0" presId="urn:microsoft.com/office/officeart/2005/8/layout/hierarchy1"/>
    <dgm:cxn modelId="{0618C795-DFD1-4756-A206-80727BD6FB1B}" type="presParOf" srcId="{4ADCD482-A01D-4DFD-8A11-8867AA137BC4}" destId="{DC9A1A80-248E-4C42-9434-1AB37C4A270A}" srcOrd="0" destOrd="0" presId="urn:microsoft.com/office/officeart/2005/8/layout/hierarchy1"/>
    <dgm:cxn modelId="{78F90C95-83E6-459D-A467-A7A3CB981A69}" type="presParOf" srcId="{4ADCD482-A01D-4DFD-8A11-8867AA137BC4}" destId="{1362B5EA-7ADC-45AB-B9B0-C5BA870C356B}" srcOrd="1" destOrd="0" presId="urn:microsoft.com/office/officeart/2005/8/layout/hierarchy1"/>
    <dgm:cxn modelId="{294617EE-EDCB-4A02-AACC-ACC0E5D059FF}" type="presParOf" srcId="{F5B2AD13-1FA0-448D-B17F-CB1F0F11E760}" destId="{85062B08-96BC-475F-AEB4-347D5BC4D02A}" srcOrd="1" destOrd="0" presId="urn:microsoft.com/office/officeart/2005/8/layout/hierarchy1"/>
    <dgm:cxn modelId="{71EDE411-46F1-4753-BD89-5A361161D0E3}" type="presParOf" srcId="{85062B08-96BC-475F-AEB4-347D5BC4D02A}" destId="{2060A992-D3D8-40E2-B05B-CDE4A744A02D}" srcOrd="0" destOrd="0" presId="urn:microsoft.com/office/officeart/2005/8/layout/hierarchy1"/>
    <dgm:cxn modelId="{4B68CC80-BB27-4BAB-9BEE-88EAB2C9F1AA}" type="presParOf" srcId="{85062B08-96BC-475F-AEB4-347D5BC4D02A}" destId="{4D83E180-FEA3-4366-B68C-8BED5DECC6F8}" srcOrd="1" destOrd="0" presId="urn:microsoft.com/office/officeart/2005/8/layout/hierarchy1"/>
    <dgm:cxn modelId="{2322C3F3-D81D-47B8-8B05-03F0F76BB54A}" type="presParOf" srcId="{4D83E180-FEA3-4366-B68C-8BED5DECC6F8}" destId="{855E27ED-D08B-4875-899D-6A917145D172}" srcOrd="0" destOrd="0" presId="urn:microsoft.com/office/officeart/2005/8/layout/hierarchy1"/>
    <dgm:cxn modelId="{41E6F2BE-B348-4A99-8C02-972BC80A2F68}" type="presParOf" srcId="{855E27ED-D08B-4875-899D-6A917145D172}" destId="{98989F4F-5960-44D7-A320-DFDD91D3B8D0}" srcOrd="0" destOrd="0" presId="urn:microsoft.com/office/officeart/2005/8/layout/hierarchy1"/>
    <dgm:cxn modelId="{27AAB58F-6C9E-4E32-8B2D-4132C7C0D480}" type="presParOf" srcId="{855E27ED-D08B-4875-899D-6A917145D172}" destId="{509BF737-C71C-488A-BC07-115F26157FDF}" srcOrd="1" destOrd="0" presId="urn:microsoft.com/office/officeart/2005/8/layout/hierarchy1"/>
    <dgm:cxn modelId="{25B20E74-176C-4ACE-80BE-80058F932460}" type="presParOf" srcId="{4D83E180-FEA3-4366-B68C-8BED5DECC6F8}" destId="{4B1E0497-5BC5-4848-B029-CBA694B621DD}" srcOrd="1" destOrd="0" presId="urn:microsoft.com/office/officeart/2005/8/layout/hierarchy1"/>
    <dgm:cxn modelId="{7691C3FE-60FE-4272-82FC-7D7B5E3821FD}" type="presParOf" srcId="{4DBBA6E7-BC03-4797-9709-882EC896E78B}" destId="{BA046DCF-EAD8-4BC5-B6E5-4AB900745C86}" srcOrd="5" destOrd="0" presId="urn:microsoft.com/office/officeart/2005/8/layout/hierarchy1"/>
    <dgm:cxn modelId="{43795867-BDC8-4746-B485-41BC72E8B0D3}" type="presParOf" srcId="{BA046DCF-EAD8-4BC5-B6E5-4AB900745C86}" destId="{57FD9848-5EA4-4AEF-B5DB-30B4AE9796F0}" srcOrd="0" destOrd="0" presId="urn:microsoft.com/office/officeart/2005/8/layout/hierarchy1"/>
    <dgm:cxn modelId="{9FAF1438-D8E7-420C-9D93-3BA7E4B123E1}" type="presParOf" srcId="{57FD9848-5EA4-4AEF-B5DB-30B4AE9796F0}" destId="{AD595D6A-7249-4537-9E0B-3BDD6B7285B5}" srcOrd="0" destOrd="0" presId="urn:microsoft.com/office/officeart/2005/8/layout/hierarchy1"/>
    <dgm:cxn modelId="{7A8B683F-9727-411B-BE0F-E2EBF7229471}" type="presParOf" srcId="{57FD9848-5EA4-4AEF-B5DB-30B4AE9796F0}" destId="{9D7284A4-1B29-4619-A455-99961DDE3839}" srcOrd="1" destOrd="0" presId="urn:microsoft.com/office/officeart/2005/8/layout/hierarchy1"/>
    <dgm:cxn modelId="{CBA9F852-89CB-48B1-9F41-DDF72F172EF5}" type="presParOf" srcId="{BA046DCF-EAD8-4BC5-B6E5-4AB900745C86}" destId="{F9B0C4CA-41D6-4532-A686-CB46E8BEFD07}" srcOrd="1" destOrd="0" presId="urn:microsoft.com/office/officeart/2005/8/layout/hierarchy1"/>
    <dgm:cxn modelId="{6D235403-07E3-4912-A3B3-D1A4F33272B8}" type="presParOf" srcId="{F9B0C4CA-41D6-4532-A686-CB46E8BEFD07}" destId="{BEA8B466-7F5D-457B-B40E-70EB43C13ACA}" srcOrd="0" destOrd="0" presId="urn:microsoft.com/office/officeart/2005/8/layout/hierarchy1"/>
    <dgm:cxn modelId="{55E7BD93-88D6-491A-AA63-F7268556C821}" type="presParOf" srcId="{F9B0C4CA-41D6-4532-A686-CB46E8BEFD07}" destId="{43BAC801-0B35-43A5-B3DD-362C6DCE355B}" srcOrd="1" destOrd="0" presId="urn:microsoft.com/office/officeart/2005/8/layout/hierarchy1"/>
    <dgm:cxn modelId="{CDCBEF5B-1DAF-4FC7-AC0F-41152FF9CCC4}" type="presParOf" srcId="{43BAC801-0B35-43A5-B3DD-362C6DCE355B}" destId="{7225579C-0797-422C-922F-CF4375032B0A}" srcOrd="0" destOrd="0" presId="urn:microsoft.com/office/officeart/2005/8/layout/hierarchy1"/>
    <dgm:cxn modelId="{D6E70F6B-3CF2-4D77-936A-A4CBEA93D264}" type="presParOf" srcId="{7225579C-0797-422C-922F-CF4375032B0A}" destId="{DF1FB360-02D1-415E-B1BF-40A278C4A4A5}" srcOrd="0" destOrd="0" presId="urn:microsoft.com/office/officeart/2005/8/layout/hierarchy1"/>
    <dgm:cxn modelId="{476EE20A-3549-488B-8806-67A98A66831C}" type="presParOf" srcId="{7225579C-0797-422C-922F-CF4375032B0A}" destId="{513A9B85-F93F-45B3-A684-88D708FFBE4F}" srcOrd="1" destOrd="0" presId="urn:microsoft.com/office/officeart/2005/8/layout/hierarchy1"/>
    <dgm:cxn modelId="{F9A1A8B0-6BA4-4DD5-B772-1588BBA47D3E}" type="presParOf" srcId="{43BAC801-0B35-43A5-B3DD-362C6DCE355B}" destId="{7D0261C9-8CA6-4000-A538-5F851D66C347}" srcOrd="1" destOrd="0" presId="urn:microsoft.com/office/officeart/2005/8/layout/hierarchy1"/>
    <dgm:cxn modelId="{F6136BB3-9C9A-4330-AF18-AE63FE4E6D7F}" type="presParOf" srcId="{7D0261C9-8CA6-4000-A538-5F851D66C347}" destId="{96687294-4511-4B89-BAD0-97CA132B164F}" srcOrd="0" destOrd="0" presId="urn:microsoft.com/office/officeart/2005/8/layout/hierarchy1"/>
    <dgm:cxn modelId="{A0F519FB-D68F-43A3-A1E8-130CC68CAD33}" type="presParOf" srcId="{7D0261C9-8CA6-4000-A538-5F851D66C347}" destId="{8B1F3380-E70C-46D0-A9F3-1D24BA061248}" srcOrd="1" destOrd="0" presId="urn:microsoft.com/office/officeart/2005/8/layout/hierarchy1"/>
    <dgm:cxn modelId="{8796886C-3079-4FEC-BEC2-A34E831AD2B5}" type="presParOf" srcId="{8B1F3380-E70C-46D0-A9F3-1D24BA061248}" destId="{74E154CF-C526-4FE2-8431-ED2D66F83868}" srcOrd="0" destOrd="0" presId="urn:microsoft.com/office/officeart/2005/8/layout/hierarchy1"/>
    <dgm:cxn modelId="{7F1970E6-EA00-4479-9F87-1E77CE268C77}" type="presParOf" srcId="{74E154CF-C526-4FE2-8431-ED2D66F83868}" destId="{3EA1027A-3164-471C-88B5-9625B58DCCA5}" srcOrd="0" destOrd="0" presId="urn:microsoft.com/office/officeart/2005/8/layout/hierarchy1"/>
    <dgm:cxn modelId="{BD77B3FD-56B3-40F0-B0CD-A10DD12D1568}" type="presParOf" srcId="{74E154CF-C526-4FE2-8431-ED2D66F83868}" destId="{5AB6DC08-8F5E-4D42-AA36-E982D5F55177}" srcOrd="1" destOrd="0" presId="urn:microsoft.com/office/officeart/2005/8/layout/hierarchy1"/>
    <dgm:cxn modelId="{54E0589C-EAB1-49C6-BD35-5FE1E7AE7282}" type="presParOf" srcId="{8B1F3380-E70C-46D0-A9F3-1D24BA061248}" destId="{C6C66536-EF82-40B0-ABE3-4C3E8BBADE29}" srcOrd="1" destOrd="0" presId="urn:microsoft.com/office/officeart/2005/8/layout/hierarchy1"/>
    <dgm:cxn modelId="{ECE5AEB2-33FC-400C-9E58-48EF83043946}" type="presParOf" srcId="{C6C66536-EF82-40B0-ABE3-4C3E8BBADE29}" destId="{7B7CC812-A220-4267-AA3D-EC2B4B7B0AC8}" srcOrd="0" destOrd="0" presId="urn:microsoft.com/office/officeart/2005/8/layout/hierarchy1"/>
    <dgm:cxn modelId="{86E4B57E-64D2-4973-A951-8E6252E81FA1}" type="presParOf" srcId="{C6C66536-EF82-40B0-ABE3-4C3E8BBADE29}" destId="{42127ADF-F32C-4BAF-A41F-66BA21C218AF}" srcOrd="1" destOrd="0" presId="urn:microsoft.com/office/officeart/2005/8/layout/hierarchy1"/>
    <dgm:cxn modelId="{FA73087F-2173-40C4-BADC-15D80A6F25A3}" type="presParOf" srcId="{42127ADF-F32C-4BAF-A41F-66BA21C218AF}" destId="{080D8108-12C3-4F07-A125-869CE533274E}" srcOrd="0" destOrd="0" presId="urn:microsoft.com/office/officeart/2005/8/layout/hierarchy1"/>
    <dgm:cxn modelId="{FEC76194-C569-4666-8592-E263E17C223B}" type="presParOf" srcId="{080D8108-12C3-4F07-A125-869CE533274E}" destId="{6BAE89E7-4D7D-4749-904C-C443DF05CDFC}" srcOrd="0" destOrd="0" presId="urn:microsoft.com/office/officeart/2005/8/layout/hierarchy1"/>
    <dgm:cxn modelId="{30581EBE-7A2D-4F38-ADA4-604B0ABC587C}" type="presParOf" srcId="{080D8108-12C3-4F07-A125-869CE533274E}" destId="{3B07B67E-032E-4D36-9F7D-685BC3653D0D}" srcOrd="1" destOrd="0" presId="urn:microsoft.com/office/officeart/2005/8/layout/hierarchy1"/>
    <dgm:cxn modelId="{BD685A21-3FBB-4367-95A4-758D96526D15}" type="presParOf" srcId="{42127ADF-F32C-4BAF-A41F-66BA21C218AF}" destId="{E5FF60B9-D8E5-4221-BC41-15A2C975075D}" srcOrd="1" destOrd="0" presId="urn:microsoft.com/office/officeart/2005/8/layout/hierarchy1"/>
    <dgm:cxn modelId="{069CE638-F7F4-4A3B-86F8-ED9685C856DE}" type="presParOf" srcId="{E5FF60B9-D8E5-4221-BC41-15A2C975075D}" destId="{6B547D9C-9486-46F2-9C96-6F92CFF0632E}" srcOrd="0" destOrd="0" presId="urn:microsoft.com/office/officeart/2005/8/layout/hierarchy1"/>
    <dgm:cxn modelId="{8EE27F32-F371-45E2-A049-9087386E8D85}" type="presParOf" srcId="{E5FF60B9-D8E5-4221-BC41-15A2C975075D}" destId="{8402CF0E-BEA7-41AE-B409-947033EB227A}" srcOrd="1" destOrd="0" presId="urn:microsoft.com/office/officeart/2005/8/layout/hierarchy1"/>
    <dgm:cxn modelId="{812CBD40-E4E8-4A2A-8C18-EB768C925628}" type="presParOf" srcId="{8402CF0E-BEA7-41AE-B409-947033EB227A}" destId="{DBADBBE4-6A01-414B-A699-4210E09FA8BE}" srcOrd="0" destOrd="0" presId="urn:microsoft.com/office/officeart/2005/8/layout/hierarchy1"/>
    <dgm:cxn modelId="{778EA7D0-B27A-4B5C-BA97-5F7ECF5F27EF}" type="presParOf" srcId="{DBADBBE4-6A01-414B-A699-4210E09FA8BE}" destId="{254D1EF1-9D17-496E-990F-71B67DB72F34}" srcOrd="0" destOrd="0" presId="urn:microsoft.com/office/officeart/2005/8/layout/hierarchy1"/>
    <dgm:cxn modelId="{5A796D75-3456-4636-B40B-32515BDEA364}" type="presParOf" srcId="{DBADBBE4-6A01-414B-A699-4210E09FA8BE}" destId="{F5D7FD30-0214-47B1-9F08-FD2440FF549D}" srcOrd="1" destOrd="0" presId="urn:microsoft.com/office/officeart/2005/8/layout/hierarchy1"/>
    <dgm:cxn modelId="{B32E1CF9-4370-42C3-B0A5-058D038C2D33}" type="presParOf" srcId="{8402CF0E-BEA7-41AE-B409-947033EB227A}" destId="{7F031D63-BFFB-459F-9FBC-A6EDA2DF1E6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8F9266-7160-44AA-BFBE-70044BFBE791}" type="doc">
      <dgm:prSet loTypeId="urn:microsoft.com/office/officeart/2005/8/layout/chart3" loCatId="relationship" qsTypeId="urn:microsoft.com/office/officeart/2005/8/quickstyle/simple1" qsCatId="simple" csTypeId="urn:microsoft.com/office/officeart/2005/8/colors/colorful1" csCatId="colorful" phldr="1"/>
      <dgm:spPr/>
    </dgm:pt>
    <dgm:pt modelId="{F7220FD0-09DC-4285-8752-E1BE87C41AB7}">
      <dgm:prSet phldrT="[文本]"/>
      <dgm:spPr/>
      <dgm:t>
        <a:bodyPr/>
        <a:lstStyle/>
        <a:p>
          <a:r>
            <a:rPr lang="zh-CN" altLang="en-US" smtClean="0"/>
            <a:t>子集</a:t>
          </a:r>
          <a:endParaRPr lang="en-US"/>
        </a:p>
      </dgm:t>
    </dgm:pt>
    <dgm:pt modelId="{EEE94032-E878-4D61-8F2C-145ED1B5CDEC}" type="parTrans" cxnId="{188667C7-63A3-4003-AD61-2E6A8785ECC9}">
      <dgm:prSet/>
      <dgm:spPr/>
      <dgm:t>
        <a:bodyPr/>
        <a:lstStyle/>
        <a:p>
          <a:endParaRPr lang="en-US"/>
        </a:p>
      </dgm:t>
    </dgm:pt>
    <dgm:pt modelId="{F393272A-5347-4BD0-8DBE-DFBE90E078ED}" type="sibTrans" cxnId="{188667C7-63A3-4003-AD61-2E6A8785ECC9}">
      <dgm:prSet/>
      <dgm:spPr/>
      <dgm:t>
        <a:bodyPr/>
        <a:lstStyle/>
        <a:p>
          <a:endParaRPr lang="en-US"/>
        </a:p>
      </dgm:t>
    </dgm:pt>
    <dgm:pt modelId="{19B717CF-A96C-4C0F-B65F-715A31BA915C}">
      <dgm:prSet phldrT="[文本]"/>
      <dgm:spPr/>
      <dgm:t>
        <a:bodyPr/>
        <a:lstStyle/>
        <a:p>
          <a:r>
            <a:rPr lang="zh-CN" altLang="en-US" smtClean="0"/>
            <a:t>子集</a:t>
          </a:r>
          <a:endParaRPr lang="en-US"/>
        </a:p>
      </dgm:t>
    </dgm:pt>
    <dgm:pt modelId="{9F9F3ED9-1D57-493A-A5D4-E7109A89B7AF}" type="parTrans" cxnId="{2C3EFBA0-CD45-4FA1-AFF0-545595640206}">
      <dgm:prSet/>
      <dgm:spPr/>
      <dgm:t>
        <a:bodyPr/>
        <a:lstStyle/>
        <a:p>
          <a:endParaRPr lang="en-US"/>
        </a:p>
      </dgm:t>
    </dgm:pt>
    <dgm:pt modelId="{DA6C7D63-B08E-40BF-9E6D-ECB2242B237A}" type="sibTrans" cxnId="{2C3EFBA0-CD45-4FA1-AFF0-545595640206}">
      <dgm:prSet/>
      <dgm:spPr/>
      <dgm:t>
        <a:bodyPr/>
        <a:lstStyle/>
        <a:p>
          <a:endParaRPr lang="en-US"/>
        </a:p>
      </dgm:t>
    </dgm:pt>
    <dgm:pt modelId="{C8703F3A-541B-43A0-9AFA-A0FE405608BE}">
      <dgm:prSet phldrT="[文本]"/>
      <dgm:spPr/>
      <dgm:t>
        <a:bodyPr/>
        <a:lstStyle/>
        <a:p>
          <a:r>
            <a:rPr lang="zh-CN" altLang="en-US" smtClean="0"/>
            <a:t>子集</a:t>
          </a:r>
          <a:endParaRPr lang="en-US"/>
        </a:p>
      </dgm:t>
    </dgm:pt>
    <dgm:pt modelId="{3BE35A66-A100-4997-800F-A206BA1A5224}" type="parTrans" cxnId="{42109449-5512-447A-9FF8-2CC2E018A625}">
      <dgm:prSet/>
      <dgm:spPr/>
      <dgm:t>
        <a:bodyPr/>
        <a:lstStyle/>
        <a:p>
          <a:endParaRPr lang="en-US"/>
        </a:p>
      </dgm:t>
    </dgm:pt>
    <dgm:pt modelId="{BE06DCB7-5D0A-4AB7-A811-642270ADDD61}" type="sibTrans" cxnId="{42109449-5512-447A-9FF8-2CC2E018A625}">
      <dgm:prSet/>
      <dgm:spPr/>
      <dgm:t>
        <a:bodyPr/>
        <a:lstStyle/>
        <a:p>
          <a:endParaRPr lang="en-US"/>
        </a:p>
      </dgm:t>
    </dgm:pt>
    <dgm:pt modelId="{28E9E158-D37C-4EA4-8976-685560393115}">
      <dgm:prSet phldrT="[文本]"/>
      <dgm:spPr/>
      <dgm:t>
        <a:bodyPr/>
        <a:lstStyle/>
        <a:p>
          <a:r>
            <a:rPr lang="zh-CN" altLang="en-US" smtClean="0"/>
            <a:t>子集</a:t>
          </a:r>
          <a:endParaRPr lang="en-US"/>
        </a:p>
      </dgm:t>
    </dgm:pt>
    <dgm:pt modelId="{25AAAFAF-7AA5-4EF7-B8C3-953DCEA0443C}" type="parTrans" cxnId="{E65AE093-7892-41D9-B1E2-6CA877B347E2}">
      <dgm:prSet/>
      <dgm:spPr/>
      <dgm:t>
        <a:bodyPr/>
        <a:lstStyle/>
        <a:p>
          <a:endParaRPr lang="en-US"/>
        </a:p>
      </dgm:t>
    </dgm:pt>
    <dgm:pt modelId="{FCE1207E-5B52-4387-A7A7-6F3E64CC1818}" type="sibTrans" cxnId="{E65AE093-7892-41D9-B1E2-6CA877B347E2}">
      <dgm:prSet/>
      <dgm:spPr/>
      <dgm:t>
        <a:bodyPr/>
        <a:lstStyle/>
        <a:p>
          <a:endParaRPr lang="en-US"/>
        </a:p>
      </dgm:t>
    </dgm:pt>
    <dgm:pt modelId="{BD5CF196-DC0A-444E-B343-81247733D920}">
      <dgm:prSet phldrT="[文本]"/>
      <dgm:spPr/>
      <dgm:t>
        <a:bodyPr/>
        <a:lstStyle/>
        <a:p>
          <a:r>
            <a:rPr lang="zh-CN" altLang="en-US" smtClean="0"/>
            <a:t>子集</a:t>
          </a:r>
          <a:endParaRPr lang="en-US"/>
        </a:p>
      </dgm:t>
    </dgm:pt>
    <dgm:pt modelId="{5751C601-3FDD-40B8-8F1F-568A04619397}" type="parTrans" cxnId="{735DECB0-D332-4A5D-86A9-855E568FFB40}">
      <dgm:prSet/>
      <dgm:spPr/>
      <dgm:t>
        <a:bodyPr/>
        <a:lstStyle/>
        <a:p>
          <a:endParaRPr lang="en-US"/>
        </a:p>
      </dgm:t>
    </dgm:pt>
    <dgm:pt modelId="{DFCC58A3-40AC-4C8A-92F0-49C631A31154}" type="sibTrans" cxnId="{735DECB0-D332-4A5D-86A9-855E568FFB40}">
      <dgm:prSet/>
      <dgm:spPr/>
      <dgm:t>
        <a:bodyPr/>
        <a:lstStyle/>
        <a:p>
          <a:endParaRPr lang="en-US"/>
        </a:p>
      </dgm:t>
    </dgm:pt>
    <dgm:pt modelId="{E715ECBE-AA7C-4F3F-B817-9BC2D7523F06}">
      <dgm:prSet phldrT="[文本]"/>
      <dgm:spPr/>
      <dgm:t>
        <a:bodyPr/>
        <a:lstStyle/>
        <a:p>
          <a:r>
            <a:rPr lang="zh-CN" altLang="en-US" smtClean="0"/>
            <a:t>子集</a:t>
          </a:r>
          <a:endParaRPr lang="en-US"/>
        </a:p>
      </dgm:t>
    </dgm:pt>
    <dgm:pt modelId="{467CA6D3-6F9D-4D4F-A7B2-4FAE55DFBCC3}" type="parTrans" cxnId="{734111DE-4BE5-4E49-9D8C-DD7104ED6816}">
      <dgm:prSet/>
      <dgm:spPr/>
      <dgm:t>
        <a:bodyPr/>
        <a:lstStyle/>
        <a:p>
          <a:endParaRPr lang="en-US"/>
        </a:p>
      </dgm:t>
    </dgm:pt>
    <dgm:pt modelId="{5365E9F8-30FC-45C7-BCCB-1F5E9908C8D4}" type="sibTrans" cxnId="{734111DE-4BE5-4E49-9D8C-DD7104ED6816}">
      <dgm:prSet/>
      <dgm:spPr/>
      <dgm:t>
        <a:bodyPr/>
        <a:lstStyle/>
        <a:p>
          <a:endParaRPr lang="en-US"/>
        </a:p>
      </dgm:t>
    </dgm:pt>
    <dgm:pt modelId="{B6308B9E-D8D2-49E6-B50A-4AC4B2B25A09}" type="pres">
      <dgm:prSet presAssocID="{518F9266-7160-44AA-BFBE-70044BFBE791}" presName="compositeShape" presStyleCnt="0">
        <dgm:presLayoutVars>
          <dgm:chMax val="7"/>
          <dgm:dir/>
          <dgm:resizeHandles val="exact"/>
        </dgm:presLayoutVars>
      </dgm:prSet>
      <dgm:spPr/>
    </dgm:pt>
    <dgm:pt modelId="{8A7F2BF3-AC92-4039-8F95-CDE31494722E}" type="pres">
      <dgm:prSet presAssocID="{518F9266-7160-44AA-BFBE-70044BFBE791}" presName="wedge1" presStyleLbl="node1" presStyleIdx="0" presStyleCnt="6"/>
      <dgm:spPr/>
      <dgm:t>
        <a:bodyPr/>
        <a:lstStyle/>
        <a:p>
          <a:endParaRPr lang="en-US"/>
        </a:p>
      </dgm:t>
    </dgm:pt>
    <dgm:pt modelId="{E4B59D3A-F69F-4A6C-A320-3A59D3AD4B62}" type="pres">
      <dgm:prSet presAssocID="{518F9266-7160-44AA-BFBE-70044BFBE791}" presName="wedge1Tx" presStyleLbl="node1" presStyleIdx="0" presStyleCnt="6">
        <dgm:presLayoutVars>
          <dgm:chMax val="0"/>
          <dgm:chPref val="0"/>
          <dgm:bulletEnabled val="1"/>
        </dgm:presLayoutVars>
      </dgm:prSet>
      <dgm:spPr/>
      <dgm:t>
        <a:bodyPr/>
        <a:lstStyle/>
        <a:p>
          <a:endParaRPr lang="en-US"/>
        </a:p>
      </dgm:t>
    </dgm:pt>
    <dgm:pt modelId="{BD89C86E-7B15-46AC-8CCE-B161FB8802C7}" type="pres">
      <dgm:prSet presAssocID="{518F9266-7160-44AA-BFBE-70044BFBE791}" presName="wedge2" presStyleLbl="node1" presStyleIdx="1" presStyleCnt="6"/>
      <dgm:spPr/>
      <dgm:t>
        <a:bodyPr/>
        <a:lstStyle/>
        <a:p>
          <a:endParaRPr lang="en-US"/>
        </a:p>
      </dgm:t>
    </dgm:pt>
    <dgm:pt modelId="{FA124696-4354-40FE-8CD1-FC25CFEFB2BF}" type="pres">
      <dgm:prSet presAssocID="{518F9266-7160-44AA-BFBE-70044BFBE791}" presName="wedge2Tx" presStyleLbl="node1" presStyleIdx="1" presStyleCnt="6">
        <dgm:presLayoutVars>
          <dgm:chMax val="0"/>
          <dgm:chPref val="0"/>
          <dgm:bulletEnabled val="1"/>
        </dgm:presLayoutVars>
      </dgm:prSet>
      <dgm:spPr/>
      <dgm:t>
        <a:bodyPr/>
        <a:lstStyle/>
        <a:p>
          <a:endParaRPr lang="en-US"/>
        </a:p>
      </dgm:t>
    </dgm:pt>
    <dgm:pt modelId="{A02394DC-095F-4187-B75B-1BCAA31F990D}" type="pres">
      <dgm:prSet presAssocID="{518F9266-7160-44AA-BFBE-70044BFBE791}" presName="wedge3" presStyleLbl="node1" presStyleIdx="2" presStyleCnt="6"/>
      <dgm:spPr/>
      <dgm:t>
        <a:bodyPr/>
        <a:lstStyle/>
        <a:p>
          <a:endParaRPr lang="en-US"/>
        </a:p>
      </dgm:t>
    </dgm:pt>
    <dgm:pt modelId="{2D4C7B89-769B-477A-8EDD-56D467E74673}" type="pres">
      <dgm:prSet presAssocID="{518F9266-7160-44AA-BFBE-70044BFBE791}" presName="wedge3Tx" presStyleLbl="node1" presStyleIdx="2" presStyleCnt="6">
        <dgm:presLayoutVars>
          <dgm:chMax val="0"/>
          <dgm:chPref val="0"/>
          <dgm:bulletEnabled val="1"/>
        </dgm:presLayoutVars>
      </dgm:prSet>
      <dgm:spPr/>
      <dgm:t>
        <a:bodyPr/>
        <a:lstStyle/>
        <a:p>
          <a:endParaRPr lang="en-US"/>
        </a:p>
      </dgm:t>
    </dgm:pt>
    <dgm:pt modelId="{EC271C28-1315-49C7-A584-47FF9549EA98}" type="pres">
      <dgm:prSet presAssocID="{518F9266-7160-44AA-BFBE-70044BFBE791}" presName="wedge4" presStyleLbl="node1" presStyleIdx="3" presStyleCnt="6"/>
      <dgm:spPr/>
      <dgm:t>
        <a:bodyPr/>
        <a:lstStyle/>
        <a:p>
          <a:endParaRPr lang="en-US"/>
        </a:p>
      </dgm:t>
    </dgm:pt>
    <dgm:pt modelId="{841E572B-2FC6-4D65-9E0E-1A2F819B040E}" type="pres">
      <dgm:prSet presAssocID="{518F9266-7160-44AA-BFBE-70044BFBE791}" presName="wedge4Tx" presStyleLbl="node1" presStyleIdx="3" presStyleCnt="6">
        <dgm:presLayoutVars>
          <dgm:chMax val="0"/>
          <dgm:chPref val="0"/>
          <dgm:bulletEnabled val="1"/>
        </dgm:presLayoutVars>
      </dgm:prSet>
      <dgm:spPr/>
      <dgm:t>
        <a:bodyPr/>
        <a:lstStyle/>
        <a:p>
          <a:endParaRPr lang="en-US"/>
        </a:p>
      </dgm:t>
    </dgm:pt>
    <dgm:pt modelId="{ED279AC3-931F-43B5-BE4C-724AD277B6D4}" type="pres">
      <dgm:prSet presAssocID="{518F9266-7160-44AA-BFBE-70044BFBE791}" presName="wedge5" presStyleLbl="node1" presStyleIdx="4" presStyleCnt="6"/>
      <dgm:spPr/>
      <dgm:t>
        <a:bodyPr/>
        <a:lstStyle/>
        <a:p>
          <a:endParaRPr lang="en-US"/>
        </a:p>
      </dgm:t>
    </dgm:pt>
    <dgm:pt modelId="{BE582ADE-6B6F-47D7-98C2-20C2309D01A2}" type="pres">
      <dgm:prSet presAssocID="{518F9266-7160-44AA-BFBE-70044BFBE791}" presName="wedge5Tx" presStyleLbl="node1" presStyleIdx="4" presStyleCnt="6">
        <dgm:presLayoutVars>
          <dgm:chMax val="0"/>
          <dgm:chPref val="0"/>
          <dgm:bulletEnabled val="1"/>
        </dgm:presLayoutVars>
      </dgm:prSet>
      <dgm:spPr/>
      <dgm:t>
        <a:bodyPr/>
        <a:lstStyle/>
        <a:p>
          <a:endParaRPr lang="en-US"/>
        </a:p>
      </dgm:t>
    </dgm:pt>
    <dgm:pt modelId="{33359254-B3E1-47CD-8BB7-4AFD8669D699}" type="pres">
      <dgm:prSet presAssocID="{518F9266-7160-44AA-BFBE-70044BFBE791}" presName="wedge6" presStyleLbl="node1" presStyleIdx="5" presStyleCnt="6"/>
      <dgm:spPr/>
      <dgm:t>
        <a:bodyPr/>
        <a:lstStyle/>
        <a:p>
          <a:endParaRPr lang="en-US"/>
        </a:p>
      </dgm:t>
    </dgm:pt>
    <dgm:pt modelId="{8B8AEA85-2BB1-42A2-A17D-389980864F26}" type="pres">
      <dgm:prSet presAssocID="{518F9266-7160-44AA-BFBE-70044BFBE791}" presName="wedge6Tx" presStyleLbl="node1" presStyleIdx="5" presStyleCnt="6">
        <dgm:presLayoutVars>
          <dgm:chMax val="0"/>
          <dgm:chPref val="0"/>
          <dgm:bulletEnabled val="1"/>
        </dgm:presLayoutVars>
      </dgm:prSet>
      <dgm:spPr/>
      <dgm:t>
        <a:bodyPr/>
        <a:lstStyle/>
        <a:p>
          <a:endParaRPr lang="en-US"/>
        </a:p>
      </dgm:t>
    </dgm:pt>
  </dgm:ptLst>
  <dgm:cxnLst>
    <dgm:cxn modelId="{734111DE-4BE5-4E49-9D8C-DD7104ED6816}" srcId="{518F9266-7160-44AA-BFBE-70044BFBE791}" destId="{E715ECBE-AA7C-4F3F-B817-9BC2D7523F06}" srcOrd="5" destOrd="0" parTransId="{467CA6D3-6F9D-4D4F-A7B2-4FAE55DFBCC3}" sibTransId="{5365E9F8-30FC-45C7-BCCB-1F5E9908C8D4}"/>
    <dgm:cxn modelId="{42109449-5512-447A-9FF8-2CC2E018A625}" srcId="{518F9266-7160-44AA-BFBE-70044BFBE791}" destId="{C8703F3A-541B-43A0-9AFA-A0FE405608BE}" srcOrd="2" destOrd="0" parTransId="{3BE35A66-A100-4997-800F-A206BA1A5224}" sibTransId="{BE06DCB7-5D0A-4AB7-A811-642270ADDD61}"/>
    <dgm:cxn modelId="{F8597CC8-F008-421B-A2D5-82CA4C1D34ED}" type="presOf" srcId="{F7220FD0-09DC-4285-8752-E1BE87C41AB7}" destId="{8A7F2BF3-AC92-4039-8F95-CDE31494722E}" srcOrd="0" destOrd="0" presId="urn:microsoft.com/office/officeart/2005/8/layout/chart3"/>
    <dgm:cxn modelId="{D59BE37A-A375-4016-AFE1-3E9C27BE957A}" type="presOf" srcId="{F7220FD0-09DC-4285-8752-E1BE87C41AB7}" destId="{E4B59D3A-F69F-4A6C-A320-3A59D3AD4B62}" srcOrd="1" destOrd="0" presId="urn:microsoft.com/office/officeart/2005/8/layout/chart3"/>
    <dgm:cxn modelId="{E0731EC6-BB3D-49B8-B350-B675F9F4A949}" type="presOf" srcId="{BD5CF196-DC0A-444E-B343-81247733D920}" destId="{BE582ADE-6B6F-47D7-98C2-20C2309D01A2}" srcOrd="1" destOrd="0" presId="urn:microsoft.com/office/officeart/2005/8/layout/chart3"/>
    <dgm:cxn modelId="{B0FF2F13-06DB-4FB7-9121-4B434C37669C}" type="presOf" srcId="{518F9266-7160-44AA-BFBE-70044BFBE791}" destId="{B6308B9E-D8D2-49E6-B50A-4AC4B2B25A09}" srcOrd="0" destOrd="0" presId="urn:microsoft.com/office/officeart/2005/8/layout/chart3"/>
    <dgm:cxn modelId="{735DECB0-D332-4A5D-86A9-855E568FFB40}" srcId="{518F9266-7160-44AA-BFBE-70044BFBE791}" destId="{BD5CF196-DC0A-444E-B343-81247733D920}" srcOrd="4" destOrd="0" parTransId="{5751C601-3FDD-40B8-8F1F-568A04619397}" sibTransId="{DFCC58A3-40AC-4C8A-92F0-49C631A31154}"/>
    <dgm:cxn modelId="{A82EF652-0EC8-47BB-8463-CCA1E9C9B430}" type="presOf" srcId="{C8703F3A-541B-43A0-9AFA-A0FE405608BE}" destId="{A02394DC-095F-4187-B75B-1BCAA31F990D}" srcOrd="0" destOrd="0" presId="urn:microsoft.com/office/officeart/2005/8/layout/chart3"/>
    <dgm:cxn modelId="{5DDEAEB8-0FA7-449D-A460-CC90080F27FD}" type="presOf" srcId="{28E9E158-D37C-4EA4-8976-685560393115}" destId="{841E572B-2FC6-4D65-9E0E-1A2F819B040E}" srcOrd="1" destOrd="0" presId="urn:microsoft.com/office/officeart/2005/8/layout/chart3"/>
    <dgm:cxn modelId="{E65AE093-7892-41D9-B1E2-6CA877B347E2}" srcId="{518F9266-7160-44AA-BFBE-70044BFBE791}" destId="{28E9E158-D37C-4EA4-8976-685560393115}" srcOrd="3" destOrd="0" parTransId="{25AAAFAF-7AA5-4EF7-B8C3-953DCEA0443C}" sibTransId="{FCE1207E-5B52-4387-A7A7-6F3E64CC1818}"/>
    <dgm:cxn modelId="{2C3EFBA0-CD45-4FA1-AFF0-545595640206}" srcId="{518F9266-7160-44AA-BFBE-70044BFBE791}" destId="{19B717CF-A96C-4C0F-B65F-715A31BA915C}" srcOrd="1" destOrd="0" parTransId="{9F9F3ED9-1D57-493A-A5D4-E7109A89B7AF}" sibTransId="{DA6C7D63-B08E-40BF-9E6D-ECB2242B237A}"/>
    <dgm:cxn modelId="{6DC54A05-6EDC-4AC1-90A1-5C0FA710E9CC}" type="presOf" srcId="{BD5CF196-DC0A-444E-B343-81247733D920}" destId="{ED279AC3-931F-43B5-BE4C-724AD277B6D4}" srcOrd="0" destOrd="0" presId="urn:microsoft.com/office/officeart/2005/8/layout/chart3"/>
    <dgm:cxn modelId="{C1E61915-23D4-4536-9B38-36EB25D412E8}" type="presOf" srcId="{19B717CF-A96C-4C0F-B65F-715A31BA915C}" destId="{FA124696-4354-40FE-8CD1-FC25CFEFB2BF}" srcOrd="1" destOrd="0" presId="urn:microsoft.com/office/officeart/2005/8/layout/chart3"/>
    <dgm:cxn modelId="{188667C7-63A3-4003-AD61-2E6A8785ECC9}" srcId="{518F9266-7160-44AA-BFBE-70044BFBE791}" destId="{F7220FD0-09DC-4285-8752-E1BE87C41AB7}" srcOrd="0" destOrd="0" parTransId="{EEE94032-E878-4D61-8F2C-145ED1B5CDEC}" sibTransId="{F393272A-5347-4BD0-8DBE-DFBE90E078ED}"/>
    <dgm:cxn modelId="{E60D5614-F46D-4306-BEC6-EB1A18BDE8E4}" type="presOf" srcId="{28E9E158-D37C-4EA4-8976-685560393115}" destId="{EC271C28-1315-49C7-A584-47FF9549EA98}" srcOrd="0" destOrd="0" presId="urn:microsoft.com/office/officeart/2005/8/layout/chart3"/>
    <dgm:cxn modelId="{A11615CE-3320-473B-8286-F246AFC6D30A}" type="presOf" srcId="{19B717CF-A96C-4C0F-B65F-715A31BA915C}" destId="{BD89C86E-7B15-46AC-8CCE-B161FB8802C7}" srcOrd="0" destOrd="0" presId="urn:microsoft.com/office/officeart/2005/8/layout/chart3"/>
    <dgm:cxn modelId="{0A82A96D-8B31-4EC2-A803-049AA82BDA9D}" type="presOf" srcId="{E715ECBE-AA7C-4F3F-B817-9BC2D7523F06}" destId="{8B8AEA85-2BB1-42A2-A17D-389980864F26}" srcOrd="1" destOrd="0" presId="urn:microsoft.com/office/officeart/2005/8/layout/chart3"/>
    <dgm:cxn modelId="{5958BA28-4FC0-40C3-B68A-D1927E4DE543}" type="presOf" srcId="{E715ECBE-AA7C-4F3F-B817-9BC2D7523F06}" destId="{33359254-B3E1-47CD-8BB7-4AFD8669D699}" srcOrd="0" destOrd="0" presId="urn:microsoft.com/office/officeart/2005/8/layout/chart3"/>
    <dgm:cxn modelId="{BE927761-6817-4082-A41F-6C908CD34F64}" type="presOf" srcId="{C8703F3A-541B-43A0-9AFA-A0FE405608BE}" destId="{2D4C7B89-769B-477A-8EDD-56D467E74673}" srcOrd="1" destOrd="0" presId="urn:microsoft.com/office/officeart/2005/8/layout/chart3"/>
    <dgm:cxn modelId="{C916D5AF-E6DB-4156-9A09-DD1B8153C5E9}" type="presParOf" srcId="{B6308B9E-D8D2-49E6-B50A-4AC4B2B25A09}" destId="{8A7F2BF3-AC92-4039-8F95-CDE31494722E}" srcOrd="0" destOrd="0" presId="urn:microsoft.com/office/officeart/2005/8/layout/chart3"/>
    <dgm:cxn modelId="{EAFA1149-3D38-4162-A201-A0DBB6ACACF8}" type="presParOf" srcId="{B6308B9E-D8D2-49E6-B50A-4AC4B2B25A09}" destId="{E4B59D3A-F69F-4A6C-A320-3A59D3AD4B62}" srcOrd="1" destOrd="0" presId="urn:microsoft.com/office/officeart/2005/8/layout/chart3"/>
    <dgm:cxn modelId="{2BEE8071-E0AA-405B-A97C-B378764FC5A6}" type="presParOf" srcId="{B6308B9E-D8D2-49E6-B50A-4AC4B2B25A09}" destId="{BD89C86E-7B15-46AC-8CCE-B161FB8802C7}" srcOrd="2" destOrd="0" presId="urn:microsoft.com/office/officeart/2005/8/layout/chart3"/>
    <dgm:cxn modelId="{CA1BF34A-E7CA-4F9E-B085-852DC8C25BDD}" type="presParOf" srcId="{B6308B9E-D8D2-49E6-B50A-4AC4B2B25A09}" destId="{FA124696-4354-40FE-8CD1-FC25CFEFB2BF}" srcOrd="3" destOrd="0" presId="urn:microsoft.com/office/officeart/2005/8/layout/chart3"/>
    <dgm:cxn modelId="{E50F5ED3-AC9D-40A4-BCEF-CDFAD12FFE63}" type="presParOf" srcId="{B6308B9E-D8D2-49E6-B50A-4AC4B2B25A09}" destId="{A02394DC-095F-4187-B75B-1BCAA31F990D}" srcOrd="4" destOrd="0" presId="urn:microsoft.com/office/officeart/2005/8/layout/chart3"/>
    <dgm:cxn modelId="{030AF6A6-8E13-4FFD-8BA6-97E9A91F57D5}" type="presParOf" srcId="{B6308B9E-D8D2-49E6-B50A-4AC4B2B25A09}" destId="{2D4C7B89-769B-477A-8EDD-56D467E74673}" srcOrd="5" destOrd="0" presId="urn:microsoft.com/office/officeart/2005/8/layout/chart3"/>
    <dgm:cxn modelId="{B4595591-944E-4DD0-91E8-BF354CAED18A}" type="presParOf" srcId="{B6308B9E-D8D2-49E6-B50A-4AC4B2B25A09}" destId="{EC271C28-1315-49C7-A584-47FF9549EA98}" srcOrd="6" destOrd="0" presId="urn:microsoft.com/office/officeart/2005/8/layout/chart3"/>
    <dgm:cxn modelId="{CA189F30-7298-4A9C-AA1B-A5EAFB3F764E}" type="presParOf" srcId="{B6308B9E-D8D2-49E6-B50A-4AC4B2B25A09}" destId="{841E572B-2FC6-4D65-9E0E-1A2F819B040E}" srcOrd="7" destOrd="0" presId="urn:microsoft.com/office/officeart/2005/8/layout/chart3"/>
    <dgm:cxn modelId="{68FF3D23-8C2D-490C-8DC3-E92BAE296B85}" type="presParOf" srcId="{B6308B9E-D8D2-49E6-B50A-4AC4B2B25A09}" destId="{ED279AC3-931F-43B5-BE4C-724AD277B6D4}" srcOrd="8" destOrd="0" presId="urn:microsoft.com/office/officeart/2005/8/layout/chart3"/>
    <dgm:cxn modelId="{D43038FA-B380-4BA1-A1F9-A13C77B76CC2}" type="presParOf" srcId="{B6308B9E-D8D2-49E6-B50A-4AC4B2B25A09}" destId="{BE582ADE-6B6F-47D7-98C2-20C2309D01A2}" srcOrd="9" destOrd="0" presId="urn:microsoft.com/office/officeart/2005/8/layout/chart3"/>
    <dgm:cxn modelId="{FB1F6526-0B9C-417B-8145-A7CB734784F3}" type="presParOf" srcId="{B6308B9E-D8D2-49E6-B50A-4AC4B2B25A09}" destId="{33359254-B3E1-47CD-8BB7-4AFD8669D699}" srcOrd="10" destOrd="0" presId="urn:microsoft.com/office/officeart/2005/8/layout/chart3"/>
    <dgm:cxn modelId="{E637C4E8-BF68-463B-BC63-D65F942F5776}" type="presParOf" srcId="{B6308B9E-D8D2-49E6-B50A-4AC4B2B25A09}" destId="{8B8AEA85-2BB1-42A2-A17D-389980864F26}"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B4354-7B21-4B08-AE4F-55CD44145C30}">
      <dsp:nvSpPr>
        <dsp:cNvPr id="0" name=""/>
        <dsp:cNvSpPr/>
      </dsp:nvSpPr>
      <dsp:spPr>
        <a:xfrm>
          <a:off x="1833742" y="668065"/>
          <a:ext cx="4460515" cy="4460515"/>
        </a:xfrm>
        <a:prstGeom prst="blockArc">
          <a:avLst>
            <a:gd name="adj1" fmla="val 11880000"/>
            <a:gd name="adj2" fmla="val 16200000"/>
            <a:gd name="adj3" fmla="val 4637"/>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1C5885-29FC-4360-83D7-89BD96470560}">
      <dsp:nvSpPr>
        <dsp:cNvPr id="0" name=""/>
        <dsp:cNvSpPr/>
      </dsp:nvSpPr>
      <dsp:spPr>
        <a:xfrm>
          <a:off x="1833742" y="668065"/>
          <a:ext cx="4460515" cy="4460515"/>
        </a:xfrm>
        <a:prstGeom prst="blockArc">
          <a:avLst>
            <a:gd name="adj1" fmla="val 7560000"/>
            <a:gd name="adj2" fmla="val 1188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8A0B45-0C72-4477-B015-03F27B1B36CE}">
      <dsp:nvSpPr>
        <dsp:cNvPr id="0" name=""/>
        <dsp:cNvSpPr/>
      </dsp:nvSpPr>
      <dsp:spPr>
        <a:xfrm>
          <a:off x="1833742" y="668065"/>
          <a:ext cx="4460515" cy="4460515"/>
        </a:xfrm>
        <a:prstGeom prst="blockArc">
          <a:avLst>
            <a:gd name="adj1" fmla="val 3240000"/>
            <a:gd name="adj2" fmla="val 7560000"/>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43577F-BE18-4330-8B1F-27C915B57708}">
      <dsp:nvSpPr>
        <dsp:cNvPr id="0" name=""/>
        <dsp:cNvSpPr/>
      </dsp:nvSpPr>
      <dsp:spPr>
        <a:xfrm>
          <a:off x="1833742" y="668065"/>
          <a:ext cx="4460515" cy="4460515"/>
        </a:xfrm>
        <a:prstGeom prst="blockArc">
          <a:avLst>
            <a:gd name="adj1" fmla="val 20520000"/>
            <a:gd name="adj2" fmla="val 324000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FDF667-28AA-49DF-8590-ABB748021512}">
      <dsp:nvSpPr>
        <dsp:cNvPr id="0" name=""/>
        <dsp:cNvSpPr/>
      </dsp:nvSpPr>
      <dsp:spPr>
        <a:xfrm>
          <a:off x="1833742" y="668065"/>
          <a:ext cx="4460515" cy="4460515"/>
        </a:xfrm>
        <a:prstGeom prst="blockArc">
          <a:avLst>
            <a:gd name="adj1" fmla="val 16200000"/>
            <a:gd name="adj2" fmla="val 20520000"/>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E4AFD5-C9BC-4D1B-9FA8-8B7DCCC3C09B}">
      <dsp:nvSpPr>
        <dsp:cNvPr id="0" name=""/>
        <dsp:cNvSpPr/>
      </dsp:nvSpPr>
      <dsp:spPr>
        <a:xfrm>
          <a:off x="3038078" y="1872401"/>
          <a:ext cx="2051843" cy="20518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CN" sz="2200" kern="1200" smtClean="0"/>
            <a:t>PostgreSQL</a:t>
          </a:r>
          <a:r>
            <a:rPr lang="zh-CN" altLang="en-US" sz="2200" kern="1200" smtClean="0"/>
            <a:t>社区</a:t>
          </a:r>
          <a:endParaRPr lang="en-US" altLang="zh-CN" sz="2200" kern="1200" smtClean="0"/>
        </a:p>
        <a:p>
          <a:pPr lvl="0" algn="ctr" defTabSz="977900">
            <a:lnSpc>
              <a:spcPct val="90000"/>
            </a:lnSpc>
            <a:spcBef>
              <a:spcPct val="0"/>
            </a:spcBef>
            <a:spcAft>
              <a:spcPct val="35000"/>
            </a:spcAft>
          </a:pPr>
          <a:r>
            <a:rPr lang="en-US" sz="2200" kern="1200" smtClean="0"/>
            <a:t>&gt;10000</a:t>
          </a:r>
          <a:r>
            <a:rPr lang="zh-CN" altLang="en-US" sz="2200" kern="1200" smtClean="0"/>
            <a:t>人</a:t>
          </a:r>
          <a:endParaRPr lang="en-US" sz="2200" kern="1200"/>
        </a:p>
      </dsp:txBody>
      <dsp:txXfrm>
        <a:off x="3338563" y="2172886"/>
        <a:ext cx="1450873" cy="1450873"/>
      </dsp:txXfrm>
    </dsp:sp>
    <dsp:sp modelId="{6380D3C5-5E6A-4F4C-B856-687D7761A1A2}">
      <dsp:nvSpPr>
        <dsp:cNvPr id="0" name=""/>
        <dsp:cNvSpPr/>
      </dsp:nvSpPr>
      <dsp:spPr>
        <a:xfrm>
          <a:off x="3345854" y="1626"/>
          <a:ext cx="1436290" cy="143629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smtClean="0"/>
            <a:t>用户会</a:t>
          </a:r>
          <a:endParaRPr lang="en-US" sz="2400" kern="1200"/>
        </a:p>
      </dsp:txBody>
      <dsp:txXfrm>
        <a:off x="3556194" y="211966"/>
        <a:ext cx="1015610" cy="1015610"/>
      </dsp:txXfrm>
    </dsp:sp>
    <dsp:sp modelId="{0BCDB918-D589-4E73-9578-4B860BF18A2B}">
      <dsp:nvSpPr>
        <dsp:cNvPr id="0" name=""/>
        <dsp:cNvSpPr/>
      </dsp:nvSpPr>
      <dsp:spPr>
        <a:xfrm>
          <a:off x="5417780" y="1506968"/>
          <a:ext cx="1436290" cy="143629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smtClean="0"/>
            <a:t>BBS</a:t>
          </a:r>
          <a:r>
            <a:rPr lang="zh-CN" altLang="en-US" sz="2000" kern="1200" smtClean="0"/>
            <a:t>，微信圈，</a:t>
          </a:r>
          <a:r>
            <a:rPr lang="en-US" altLang="zh-CN" sz="2000" kern="1200" smtClean="0"/>
            <a:t>QQ</a:t>
          </a:r>
          <a:r>
            <a:rPr lang="zh-CN" altLang="en-US" sz="2000" kern="1200" smtClean="0"/>
            <a:t>群</a:t>
          </a:r>
          <a:endParaRPr lang="en-US" sz="2000" kern="1200"/>
        </a:p>
      </dsp:txBody>
      <dsp:txXfrm>
        <a:off x="5628120" y="1717308"/>
        <a:ext cx="1015610" cy="1015610"/>
      </dsp:txXfrm>
    </dsp:sp>
    <dsp:sp modelId="{2F50C1B8-CA75-4294-84B2-76287CA0A46F}">
      <dsp:nvSpPr>
        <dsp:cNvPr id="0" name=""/>
        <dsp:cNvSpPr/>
      </dsp:nvSpPr>
      <dsp:spPr>
        <a:xfrm>
          <a:off x="4626375" y="3942663"/>
          <a:ext cx="1436290" cy="143629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r" defTabSz="711200">
            <a:lnSpc>
              <a:spcPct val="90000"/>
            </a:lnSpc>
            <a:spcBef>
              <a:spcPct val="0"/>
            </a:spcBef>
            <a:spcAft>
              <a:spcPct val="35000"/>
            </a:spcAft>
          </a:pPr>
          <a:r>
            <a:rPr lang="zh-CN" altLang="en-US" sz="1600" kern="1200" smtClean="0"/>
            <a:t>内核研发</a:t>
          </a:r>
          <a:r>
            <a:rPr lang="en-US" altLang="zh-CN" sz="1600" kern="1200" smtClean="0"/>
            <a:t>&gt;300</a:t>
          </a:r>
          <a:r>
            <a:rPr lang="zh-CN" altLang="en-US" sz="1600" kern="1200" smtClean="0"/>
            <a:t>人</a:t>
          </a:r>
          <a:r>
            <a:rPr lang="en-US" altLang="zh-CN" sz="1600" kern="1200" smtClean="0"/>
            <a:t>(</a:t>
          </a:r>
          <a:r>
            <a:rPr lang="zh-CN" altLang="en-US" sz="1600" kern="1200" smtClean="0"/>
            <a:t>华为</a:t>
          </a:r>
          <a:r>
            <a:rPr lang="en-US" altLang="zh-CN" sz="1600" kern="1200" smtClean="0"/>
            <a:t>,</a:t>
          </a:r>
          <a:r>
            <a:rPr lang="zh-CN" altLang="en-US" sz="1600" kern="1200" smtClean="0"/>
            <a:t>移动</a:t>
          </a:r>
          <a:r>
            <a:rPr lang="en-US" altLang="zh-CN" sz="1600" kern="1200" smtClean="0"/>
            <a:t>,</a:t>
          </a:r>
          <a:r>
            <a:rPr lang="zh-CN" altLang="en-US" sz="1600" kern="1200" smtClean="0"/>
            <a:t>国网</a:t>
          </a:r>
          <a:r>
            <a:rPr lang="en-US" altLang="zh-CN" sz="1600" kern="1200" smtClean="0"/>
            <a:t>,</a:t>
          </a:r>
          <a:r>
            <a:rPr lang="zh-CN" altLang="en-US" sz="1600" kern="1200" smtClean="0"/>
            <a:t>人大</a:t>
          </a:r>
          <a:r>
            <a:rPr lang="en-US" altLang="zh-CN" sz="1600" kern="1200" smtClean="0"/>
            <a:t>,</a:t>
          </a:r>
          <a:r>
            <a:rPr lang="zh-CN" altLang="en-US" sz="1600" kern="1200" smtClean="0"/>
            <a:t>武大</a:t>
          </a:r>
          <a:r>
            <a:rPr lang="en-US" altLang="zh-CN" sz="1600" kern="1200" smtClean="0"/>
            <a:t>..)</a:t>
          </a:r>
          <a:endParaRPr lang="en-US" sz="1600" kern="1200"/>
        </a:p>
      </dsp:txBody>
      <dsp:txXfrm>
        <a:off x="4836715" y="4153003"/>
        <a:ext cx="1015610" cy="1015610"/>
      </dsp:txXfrm>
    </dsp:sp>
    <dsp:sp modelId="{EC653D1A-8166-4C41-A002-53A58815EE33}">
      <dsp:nvSpPr>
        <dsp:cNvPr id="0" name=""/>
        <dsp:cNvSpPr/>
      </dsp:nvSpPr>
      <dsp:spPr>
        <a:xfrm>
          <a:off x="2065334" y="3942663"/>
          <a:ext cx="1436290" cy="143629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smtClean="0"/>
            <a:t>服务提供商</a:t>
          </a:r>
          <a:r>
            <a:rPr lang="en-US" altLang="zh-CN" sz="1600" kern="1200" smtClean="0"/>
            <a:t>(</a:t>
          </a:r>
          <a:r>
            <a:rPr lang="zh-CN" altLang="en-US" sz="1600" kern="1200" smtClean="0"/>
            <a:t>青云</a:t>
          </a:r>
          <a:r>
            <a:rPr lang="en-US" altLang="zh-CN" sz="1600" kern="1200" smtClean="0"/>
            <a:t>,</a:t>
          </a:r>
          <a:r>
            <a:rPr lang="zh-CN" altLang="en-US" sz="1600" kern="1200" smtClean="0"/>
            <a:t>阿里</a:t>
          </a:r>
          <a:r>
            <a:rPr lang="en-US" altLang="zh-CN" sz="1600" kern="1200" smtClean="0"/>
            <a:t>,</a:t>
          </a:r>
          <a:r>
            <a:rPr lang="zh-CN" altLang="en-US" sz="1600" kern="1200" smtClean="0"/>
            <a:t>神州</a:t>
          </a:r>
          <a:r>
            <a:rPr lang="en-US" altLang="zh-CN" sz="1600" kern="1200" smtClean="0"/>
            <a:t>)</a:t>
          </a:r>
          <a:endParaRPr lang="en-US" sz="1600" kern="1200"/>
        </a:p>
      </dsp:txBody>
      <dsp:txXfrm>
        <a:off x="2275674" y="4153003"/>
        <a:ext cx="1015610" cy="1015610"/>
      </dsp:txXfrm>
    </dsp:sp>
    <dsp:sp modelId="{CC7D7CBD-4903-4EDA-9F1B-6DACD3985F7C}">
      <dsp:nvSpPr>
        <dsp:cNvPr id="0" name=""/>
        <dsp:cNvSpPr/>
      </dsp:nvSpPr>
      <dsp:spPr>
        <a:xfrm>
          <a:off x="1273929" y="1506968"/>
          <a:ext cx="1436290" cy="143629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smtClean="0"/>
            <a:t>用户</a:t>
          </a:r>
          <a:r>
            <a:rPr lang="en-US" altLang="zh-CN" sz="1300" kern="1200" smtClean="0"/>
            <a:t>(</a:t>
          </a:r>
          <a:r>
            <a:rPr lang="zh-CN" altLang="en-US" sz="1300" kern="1200" smtClean="0"/>
            <a:t>华为</a:t>
          </a:r>
          <a:r>
            <a:rPr lang="en-US" altLang="zh-CN" sz="1300" kern="1200" smtClean="0"/>
            <a:t>,</a:t>
          </a:r>
          <a:r>
            <a:rPr lang="zh-CN" altLang="en-US" sz="1300" kern="1200" smtClean="0"/>
            <a:t>去哪儿</a:t>
          </a:r>
          <a:r>
            <a:rPr lang="en-US" altLang="zh-CN" sz="1300" kern="1200" smtClean="0"/>
            <a:t>,</a:t>
          </a:r>
          <a:r>
            <a:rPr lang="zh-CN" altLang="en-US" sz="1300" kern="1200" smtClean="0"/>
            <a:t>邮储</a:t>
          </a:r>
          <a:r>
            <a:rPr lang="en-US" altLang="zh-CN" sz="1300" kern="1200" smtClean="0"/>
            <a:t>,</a:t>
          </a:r>
          <a:r>
            <a:rPr lang="zh-CN" altLang="en-US" sz="1300" kern="1200" smtClean="0"/>
            <a:t>腾讯</a:t>
          </a:r>
          <a:r>
            <a:rPr lang="en-US" altLang="zh-CN" sz="1300" kern="1200" smtClean="0"/>
            <a:t>,</a:t>
          </a:r>
          <a:r>
            <a:rPr lang="zh-CN" altLang="en-US" sz="1300" kern="1200" smtClean="0"/>
            <a:t>移动</a:t>
          </a:r>
          <a:r>
            <a:rPr lang="en-US" altLang="zh-CN" sz="1300" kern="1200" smtClean="0"/>
            <a:t>,</a:t>
          </a:r>
          <a:r>
            <a:rPr lang="zh-CN" altLang="en-US" sz="1300" kern="1200" smtClean="0"/>
            <a:t>斯凯</a:t>
          </a:r>
          <a:r>
            <a:rPr lang="en-US" altLang="zh-CN" sz="1300" kern="1200" smtClean="0"/>
            <a:t>,</a:t>
          </a:r>
          <a:r>
            <a:rPr lang="zh-CN" altLang="en-US" sz="1300" kern="1200" smtClean="0"/>
            <a:t>同花顺</a:t>
          </a:r>
          <a:r>
            <a:rPr lang="en-US" altLang="zh-CN" sz="1300" kern="1200" smtClean="0"/>
            <a:t>.,</a:t>
          </a:r>
          <a:r>
            <a:rPr lang="zh-CN" altLang="en-US" sz="1300" kern="1200" smtClean="0"/>
            <a:t>阿里</a:t>
          </a:r>
          <a:r>
            <a:rPr lang="en-US" altLang="zh-CN" sz="1300" kern="1200" smtClean="0"/>
            <a:t>...)</a:t>
          </a:r>
          <a:endParaRPr lang="en-US" sz="1300" kern="1200"/>
        </a:p>
      </dsp:txBody>
      <dsp:txXfrm>
        <a:off x="1484269" y="1717308"/>
        <a:ext cx="1015610" cy="101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47D9C-9486-46F2-9C96-6F92CFF0632E}">
      <dsp:nvSpPr>
        <dsp:cNvPr id="0" name=""/>
        <dsp:cNvSpPr/>
      </dsp:nvSpPr>
      <dsp:spPr>
        <a:xfrm>
          <a:off x="7490382"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7CC812-A220-4267-AA3D-EC2B4B7B0AC8}">
      <dsp:nvSpPr>
        <dsp:cNvPr id="0" name=""/>
        <dsp:cNvSpPr/>
      </dsp:nvSpPr>
      <dsp:spPr>
        <a:xfrm>
          <a:off x="7490382"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87294-4511-4B89-BAD0-97CA132B164F}">
      <dsp:nvSpPr>
        <dsp:cNvPr id="0" name=""/>
        <dsp:cNvSpPr/>
      </dsp:nvSpPr>
      <dsp:spPr>
        <a:xfrm>
          <a:off x="7490382"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A8B466-7F5D-457B-B40E-70EB43C13ACA}">
      <dsp:nvSpPr>
        <dsp:cNvPr id="0" name=""/>
        <dsp:cNvSpPr/>
      </dsp:nvSpPr>
      <dsp:spPr>
        <a:xfrm>
          <a:off x="7490382"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0A992-D3D8-40E2-B05B-CDE4A744A02D}">
      <dsp:nvSpPr>
        <dsp:cNvPr id="0" name=""/>
        <dsp:cNvSpPr/>
      </dsp:nvSpPr>
      <dsp:spPr>
        <a:xfrm>
          <a:off x="6116891"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3D781-A5F8-4815-A991-0D3695C6927B}">
      <dsp:nvSpPr>
        <dsp:cNvPr id="0" name=""/>
        <dsp:cNvSpPr/>
      </dsp:nvSpPr>
      <dsp:spPr>
        <a:xfrm>
          <a:off x="6116891"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A459CB-72D4-4D9B-B300-AB7A656B18C2}">
      <dsp:nvSpPr>
        <dsp:cNvPr id="0" name=""/>
        <dsp:cNvSpPr/>
      </dsp:nvSpPr>
      <dsp:spPr>
        <a:xfrm>
          <a:off x="6116891"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5DDCCB-9C7E-4C84-858E-6D6B436F1D5B}">
      <dsp:nvSpPr>
        <dsp:cNvPr id="0" name=""/>
        <dsp:cNvSpPr/>
      </dsp:nvSpPr>
      <dsp:spPr>
        <a:xfrm>
          <a:off x="6116891"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15DD72-A16C-4E83-BB38-9ABB12CEE28B}">
      <dsp:nvSpPr>
        <dsp:cNvPr id="0" name=""/>
        <dsp:cNvSpPr/>
      </dsp:nvSpPr>
      <dsp:spPr>
        <a:xfrm>
          <a:off x="4743400"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E75FD8-6B81-475F-9FF7-E396F5BAF707}">
      <dsp:nvSpPr>
        <dsp:cNvPr id="0" name=""/>
        <dsp:cNvSpPr/>
      </dsp:nvSpPr>
      <dsp:spPr>
        <a:xfrm>
          <a:off x="4743400"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FEC938-EB0F-4B19-8A8C-016512A76B13}">
      <dsp:nvSpPr>
        <dsp:cNvPr id="0" name=""/>
        <dsp:cNvSpPr/>
      </dsp:nvSpPr>
      <dsp:spPr>
        <a:xfrm>
          <a:off x="4743400"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AC0FCF-D183-4A60-B3C8-F93F7FFEE57F}">
      <dsp:nvSpPr>
        <dsp:cNvPr id="0" name=""/>
        <dsp:cNvSpPr/>
      </dsp:nvSpPr>
      <dsp:spPr>
        <a:xfrm>
          <a:off x="4743400"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DA902-674F-4200-9FD0-CDAFC0950922}">
      <dsp:nvSpPr>
        <dsp:cNvPr id="0" name=""/>
        <dsp:cNvSpPr/>
      </dsp:nvSpPr>
      <dsp:spPr>
        <a:xfrm>
          <a:off x="3369908"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190B73-07C1-4B53-9CDD-BED7D729B13D}">
      <dsp:nvSpPr>
        <dsp:cNvPr id="0" name=""/>
        <dsp:cNvSpPr/>
      </dsp:nvSpPr>
      <dsp:spPr>
        <a:xfrm>
          <a:off x="3369908"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AEE8D9-5689-4DEF-8E33-66D3C50E9B5D}">
      <dsp:nvSpPr>
        <dsp:cNvPr id="0" name=""/>
        <dsp:cNvSpPr/>
      </dsp:nvSpPr>
      <dsp:spPr>
        <a:xfrm>
          <a:off x="3369908"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6B74B-4547-4E94-8881-2DED694CAE0B}">
      <dsp:nvSpPr>
        <dsp:cNvPr id="0" name=""/>
        <dsp:cNvSpPr/>
      </dsp:nvSpPr>
      <dsp:spPr>
        <a:xfrm>
          <a:off x="3369908"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87E7AF-3A5F-4CF0-AA69-4B6146DB818A}">
      <dsp:nvSpPr>
        <dsp:cNvPr id="0" name=""/>
        <dsp:cNvSpPr/>
      </dsp:nvSpPr>
      <dsp:spPr>
        <a:xfrm>
          <a:off x="1996417"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007C1-F54F-4312-B702-99BDFD1ED8D6}">
      <dsp:nvSpPr>
        <dsp:cNvPr id="0" name=""/>
        <dsp:cNvSpPr/>
      </dsp:nvSpPr>
      <dsp:spPr>
        <a:xfrm>
          <a:off x="1996417"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101974-B91C-4CD8-A902-F2FD89C20EC8}">
      <dsp:nvSpPr>
        <dsp:cNvPr id="0" name=""/>
        <dsp:cNvSpPr/>
      </dsp:nvSpPr>
      <dsp:spPr>
        <a:xfrm>
          <a:off x="1996417"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F85FB-7098-429F-A073-9660EB3009B3}">
      <dsp:nvSpPr>
        <dsp:cNvPr id="0" name=""/>
        <dsp:cNvSpPr/>
      </dsp:nvSpPr>
      <dsp:spPr>
        <a:xfrm>
          <a:off x="1996417"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1105ED-68AB-4B3A-8E10-9D96E7F56D3D}">
      <dsp:nvSpPr>
        <dsp:cNvPr id="0" name=""/>
        <dsp:cNvSpPr/>
      </dsp:nvSpPr>
      <dsp:spPr>
        <a:xfrm>
          <a:off x="622926" y="3838217"/>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526763-7147-4C96-B4D1-28C0B6B5F7F8}">
      <dsp:nvSpPr>
        <dsp:cNvPr id="0" name=""/>
        <dsp:cNvSpPr/>
      </dsp:nvSpPr>
      <dsp:spPr>
        <a:xfrm>
          <a:off x="622926" y="2797798"/>
          <a:ext cx="91440" cy="326828"/>
        </a:xfrm>
        <a:custGeom>
          <a:avLst/>
          <a:gdLst/>
          <a:ahLst/>
          <a:cxnLst/>
          <a:rect l="0" t="0" r="0" b="0"/>
          <a:pathLst>
            <a:path>
              <a:moveTo>
                <a:pt x="45720" y="0"/>
              </a:moveTo>
              <a:lnTo>
                <a:pt x="45720" y="3268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AB50D-86F0-4B90-BB3B-295A51845ECF}">
      <dsp:nvSpPr>
        <dsp:cNvPr id="0" name=""/>
        <dsp:cNvSpPr/>
      </dsp:nvSpPr>
      <dsp:spPr>
        <a:xfrm>
          <a:off x="622926" y="1757378"/>
          <a:ext cx="91440" cy="326828"/>
        </a:xfrm>
        <a:custGeom>
          <a:avLst/>
          <a:gdLst/>
          <a:ahLst/>
          <a:cxnLst/>
          <a:rect l="0" t="0" r="0" b="0"/>
          <a:pathLst>
            <a:path>
              <a:moveTo>
                <a:pt x="45720" y="0"/>
              </a:moveTo>
              <a:lnTo>
                <a:pt x="45720" y="3268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5E003-A565-4EDD-9408-E2E64B50C5A9}">
      <dsp:nvSpPr>
        <dsp:cNvPr id="0" name=""/>
        <dsp:cNvSpPr/>
      </dsp:nvSpPr>
      <dsp:spPr>
        <a:xfrm>
          <a:off x="622926" y="716959"/>
          <a:ext cx="91440" cy="326828"/>
        </a:xfrm>
        <a:custGeom>
          <a:avLst/>
          <a:gdLst/>
          <a:ahLst/>
          <a:cxnLst/>
          <a:rect l="0" t="0" r="0" b="0"/>
          <a:pathLst>
            <a:path>
              <a:moveTo>
                <a:pt x="45720" y="0"/>
              </a:moveTo>
              <a:lnTo>
                <a:pt x="45720" y="3268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A3027-67DC-427C-BBD7-73B2228A2584}">
      <dsp:nvSpPr>
        <dsp:cNvPr id="0" name=""/>
        <dsp:cNvSpPr/>
      </dsp:nvSpPr>
      <dsp:spPr>
        <a:xfrm>
          <a:off x="106763"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24446-FA13-4DB5-B4D0-636881ECF956}">
      <dsp:nvSpPr>
        <dsp:cNvPr id="0" name=""/>
        <dsp:cNvSpPr/>
      </dsp:nvSpPr>
      <dsp:spPr>
        <a:xfrm>
          <a:off x="231626"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252526" y="142887"/>
        <a:ext cx="1081965" cy="671791"/>
      </dsp:txXfrm>
    </dsp:sp>
    <dsp:sp modelId="{C7965C92-B3C4-4CA6-B9A2-64EE5E809AD8}">
      <dsp:nvSpPr>
        <dsp:cNvPr id="0" name=""/>
        <dsp:cNvSpPr/>
      </dsp:nvSpPr>
      <dsp:spPr>
        <a:xfrm>
          <a:off x="106763"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5D3ED-3A87-4672-9CB7-AF3FD9EAB50E}">
      <dsp:nvSpPr>
        <dsp:cNvPr id="0" name=""/>
        <dsp:cNvSpPr/>
      </dsp:nvSpPr>
      <dsp:spPr>
        <a:xfrm>
          <a:off x="231626"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NOT NEED</a:t>
          </a:r>
          <a:endParaRPr lang="zh-CN" altLang="en-US" sz="1500" kern="1200"/>
        </a:p>
      </dsp:txBody>
      <dsp:txXfrm>
        <a:off x="252526" y="1183307"/>
        <a:ext cx="1081965" cy="671791"/>
      </dsp:txXfrm>
    </dsp:sp>
    <dsp:sp modelId="{DE25E5E4-AEB1-4981-97EF-D4964653FAD1}">
      <dsp:nvSpPr>
        <dsp:cNvPr id="0" name=""/>
        <dsp:cNvSpPr/>
      </dsp:nvSpPr>
      <dsp:spPr>
        <a:xfrm>
          <a:off x="106763"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D570C6-745B-4F24-BBBB-CFB4315DEB45}">
      <dsp:nvSpPr>
        <dsp:cNvPr id="0" name=""/>
        <dsp:cNvSpPr/>
      </dsp:nvSpPr>
      <dsp:spPr>
        <a:xfrm>
          <a:off x="231626"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252526" y="2223726"/>
        <a:ext cx="1081965" cy="671791"/>
      </dsp:txXfrm>
    </dsp:sp>
    <dsp:sp modelId="{BFDA8057-8DF8-467B-A226-2969F8C1793C}">
      <dsp:nvSpPr>
        <dsp:cNvPr id="0" name=""/>
        <dsp:cNvSpPr/>
      </dsp:nvSpPr>
      <dsp:spPr>
        <a:xfrm>
          <a:off x="106763"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FEF01-5A5A-4E64-B86C-E00FF3C04433}">
      <dsp:nvSpPr>
        <dsp:cNvPr id="0" name=""/>
        <dsp:cNvSpPr/>
      </dsp:nvSpPr>
      <dsp:spPr>
        <a:xfrm>
          <a:off x="231626"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a:t>
          </a:r>
          <a:endParaRPr lang="zh-CN" altLang="en-US" sz="1500" kern="1200"/>
        </a:p>
      </dsp:txBody>
      <dsp:txXfrm>
        <a:off x="252526" y="3264146"/>
        <a:ext cx="1081965" cy="671791"/>
      </dsp:txXfrm>
    </dsp:sp>
    <dsp:sp modelId="{23E7310F-A7A3-4846-B7C1-74D4F048DB87}">
      <dsp:nvSpPr>
        <dsp:cNvPr id="0" name=""/>
        <dsp:cNvSpPr/>
      </dsp:nvSpPr>
      <dsp:spPr>
        <a:xfrm>
          <a:off x="106763"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D51BF-E235-4AA9-B39E-84B87BD219B5}">
      <dsp:nvSpPr>
        <dsp:cNvPr id="0" name=""/>
        <dsp:cNvSpPr/>
      </dsp:nvSpPr>
      <dsp:spPr>
        <a:xfrm>
          <a:off x="231626"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File</a:t>
          </a:r>
          <a:endParaRPr lang="zh-CN" altLang="en-US" sz="1500" kern="1200"/>
        </a:p>
      </dsp:txBody>
      <dsp:txXfrm>
        <a:off x="252526" y="4304565"/>
        <a:ext cx="1081965" cy="671791"/>
      </dsp:txXfrm>
    </dsp:sp>
    <dsp:sp modelId="{24DD61F1-8441-4838-8C8A-B425774BC7BD}">
      <dsp:nvSpPr>
        <dsp:cNvPr id="0" name=""/>
        <dsp:cNvSpPr/>
      </dsp:nvSpPr>
      <dsp:spPr>
        <a:xfrm>
          <a:off x="1480255"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BE498-915B-45C3-87CE-B0DEB2E0C055}">
      <dsp:nvSpPr>
        <dsp:cNvPr id="0" name=""/>
        <dsp:cNvSpPr/>
      </dsp:nvSpPr>
      <dsp:spPr>
        <a:xfrm>
          <a:off x="1605117"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1626017" y="142887"/>
        <a:ext cx="1081965" cy="671791"/>
      </dsp:txXfrm>
    </dsp:sp>
    <dsp:sp modelId="{42B2DAE8-1B81-4B0C-A8E1-ABAC6C556B08}">
      <dsp:nvSpPr>
        <dsp:cNvPr id="0" name=""/>
        <dsp:cNvSpPr/>
      </dsp:nvSpPr>
      <dsp:spPr>
        <a:xfrm>
          <a:off x="1480255"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16EE8-1C56-4B6E-A0CB-26D28C970134}">
      <dsp:nvSpPr>
        <dsp:cNvPr id="0" name=""/>
        <dsp:cNvSpPr/>
      </dsp:nvSpPr>
      <dsp:spPr>
        <a:xfrm>
          <a:off x="1605117"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User Mapping(s)</a:t>
          </a:r>
          <a:endParaRPr lang="zh-CN" altLang="en-US" sz="1500" kern="1200"/>
        </a:p>
      </dsp:txBody>
      <dsp:txXfrm>
        <a:off x="1626017" y="1183307"/>
        <a:ext cx="1081965" cy="671791"/>
      </dsp:txXfrm>
    </dsp:sp>
    <dsp:sp modelId="{495F8239-249A-462F-8135-E54511B9F23E}">
      <dsp:nvSpPr>
        <dsp:cNvPr id="0" name=""/>
        <dsp:cNvSpPr/>
      </dsp:nvSpPr>
      <dsp:spPr>
        <a:xfrm>
          <a:off x="1480255"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97297-4537-4488-8495-DF5D387104C4}">
      <dsp:nvSpPr>
        <dsp:cNvPr id="0" name=""/>
        <dsp:cNvSpPr/>
      </dsp:nvSpPr>
      <dsp:spPr>
        <a:xfrm>
          <a:off x="1605117"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1626017" y="2223726"/>
        <a:ext cx="1081965" cy="671791"/>
      </dsp:txXfrm>
    </dsp:sp>
    <dsp:sp modelId="{BBC47087-299E-49A1-9E3D-878F5062819F}">
      <dsp:nvSpPr>
        <dsp:cNvPr id="0" name=""/>
        <dsp:cNvSpPr/>
      </dsp:nvSpPr>
      <dsp:spPr>
        <a:xfrm>
          <a:off x="1480255"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D49C3D-6A2C-4DD0-9391-91F91C774875}">
      <dsp:nvSpPr>
        <dsp:cNvPr id="0" name=""/>
        <dsp:cNvSpPr/>
      </dsp:nvSpPr>
      <dsp:spPr>
        <a:xfrm>
          <a:off x="1605117"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a:t>
          </a:r>
          <a:endParaRPr lang="zh-CN" altLang="en-US" sz="1500" kern="1200"/>
        </a:p>
      </dsp:txBody>
      <dsp:txXfrm>
        <a:off x="1626017" y="3264146"/>
        <a:ext cx="1081965" cy="671791"/>
      </dsp:txXfrm>
    </dsp:sp>
    <dsp:sp modelId="{91D26D2C-B3AE-4B4F-A360-07C27D6CBDAA}">
      <dsp:nvSpPr>
        <dsp:cNvPr id="0" name=""/>
        <dsp:cNvSpPr/>
      </dsp:nvSpPr>
      <dsp:spPr>
        <a:xfrm>
          <a:off x="1480255"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679B49-6D12-4363-82AF-F2AEEDBBA3AA}">
      <dsp:nvSpPr>
        <dsp:cNvPr id="0" name=""/>
        <dsp:cNvSpPr/>
      </dsp:nvSpPr>
      <dsp:spPr>
        <a:xfrm>
          <a:off x="1605117"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Oracle</a:t>
          </a:r>
          <a:endParaRPr lang="zh-CN" altLang="en-US" sz="1500" kern="1200"/>
        </a:p>
      </dsp:txBody>
      <dsp:txXfrm>
        <a:off x="1626017" y="4304565"/>
        <a:ext cx="1081965" cy="671791"/>
      </dsp:txXfrm>
    </dsp:sp>
    <dsp:sp modelId="{EC0DD26C-69F9-43F9-856D-57F77CD5443D}">
      <dsp:nvSpPr>
        <dsp:cNvPr id="0" name=""/>
        <dsp:cNvSpPr/>
      </dsp:nvSpPr>
      <dsp:spPr>
        <a:xfrm>
          <a:off x="2853746"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5CE95-10CA-4135-8DA1-30CD823F0BC0}">
      <dsp:nvSpPr>
        <dsp:cNvPr id="0" name=""/>
        <dsp:cNvSpPr/>
      </dsp:nvSpPr>
      <dsp:spPr>
        <a:xfrm>
          <a:off x="2978609"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2999509" y="142887"/>
        <a:ext cx="1081965" cy="671791"/>
      </dsp:txXfrm>
    </dsp:sp>
    <dsp:sp modelId="{6A678BD9-6974-436E-AC4E-6297AA00CE0A}">
      <dsp:nvSpPr>
        <dsp:cNvPr id="0" name=""/>
        <dsp:cNvSpPr/>
      </dsp:nvSpPr>
      <dsp:spPr>
        <a:xfrm>
          <a:off x="2853746"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BF75D-B74E-4A82-9288-74ABAC615B3D}">
      <dsp:nvSpPr>
        <dsp:cNvPr id="0" name=""/>
        <dsp:cNvSpPr/>
      </dsp:nvSpPr>
      <dsp:spPr>
        <a:xfrm>
          <a:off x="2978609"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User Mapping(s)</a:t>
          </a:r>
          <a:endParaRPr lang="zh-CN" altLang="en-US" sz="1500" kern="1200"/>
        </a:p>
      </dsp:txBody>
      <dsp:txXfrm>
        <a:off x="2999509" y="1183307"/>
        <a:ext cx="1081965" cy="671791"/>
      </dsp:txXfrm>
    </dsp:sp>
    <dsp:sp modelId="{43D52952-CB65-4B7B-A389-D140B51A188B}">
      <dsp:nvSpPr>
        <dsp:cNvPr id="0" name=""/>
        <dsp:cNvSpPr/>
      </dsp:nvSpPr>
      <dsp:spPr>
        <a:xfrm>
          <a:off x="2853746"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5687A-E9FC-4C7D-BD20-1CB85A1799EF}">
      <dsp:nvSpPr>
        <dsp:cNvPr id="0" name=""/>
        <dsp:cNvSpPr/>
      </dsp:nvSpPr>
      <dsp:spPr>
        <a:xfrm>
          <a:off x="2978609"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2999509" y="2223726"/>
        <a:ext cx="1081965" cy="671791"/>
      </dsp:txXfrm>
    </dsp:sp>
    <dsp:sp modelId="{E9F3164D-9600-42E0-8BE2-9B3A78769CEC}">
      <dsp:nvSpPr>
        <dsp:cNvPr id="0" name=""/>
        <dsp:cNvSpPr/>
      </dsp:nvSpPr>
      <dsp:spPr>
        <a:xfrm>
          <a:off x="2853746"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3EE57-BF3B-4F63-94A1-664A29EDED21}">
      <dsp:nvSpPr>
        <dsp:cNvPr id="0" name=""/>
        <dsp:cNvSpPr/>
      </dsp:nvSpPr>
      <dsp:spPr>
        <a:xfrm>
          <a:off x="2978609"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a:t>
          </a:r>
          <a:endParaRPr lang="zh-CN" altLang="en-US" sz="1500" kern="1200"/>
        </a:p>
      </dsp:txBody>
      <dsp:txXfrm>
        <a:off x="2999509" y="3264146"/>
        <a:ext cx="1081965" cy="671791"/>
      </dsp:txXfrm>
    </dsp:sp>
    <dsp:sp modelId="{FF7B2224-6969-46BC-9EE2-546FFF612605}">
      <dsp:nvSpPr>
        <dsp:cNvPr id="0" name=""/>
        <dsp:cNvSpPr/>
      </dsp:nvSpPr>
      <dsp:spPr>
        <a:xfrm>
          <a:off x="2853746"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3B105-40DD-4B56-80B2-27C4757B1ABC}">
      <dsp:nvSpPr>
        <dsp:cNvPr id="0" name=""/>
        <dsp:cNvSpPr/>
      </dsp:nvSpPr>
      <dsp:spPr>
        <a:xfrm>
          <a:off x="2978609"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MySQL</a:t>
          </a:r>
          <a:endParaRPr lang="zh-CN" altLang="en-US" sz="1500" kern="1200"/>
        </a:p>
      </dsp:txBody>
      <dsp:txXfrm>
        <a:off x="2999509" y="4304565"/>
        <a:ext cx="1081965" cy="671791"/>
      </dsp:txXfrm>
    </dsp:sp>
    <dsp:sp modelId="{5F14B551-318F-4136-8F08-68629C26034B}">
      <dsp:nvSpPr>
        <dsp:cNvPr id="0" name=""/>
        <dsp:cNvSpPr/>
      </dsp:nvSpPr>
      <dsp:spPr>
        <a:xfrm>
          <a:off x="4227237"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5295E-EAEB-4F05-B98E-C5E94D2864C7}">
      <dsp:nvSpPr>
        <dsp:cNvPr id="0" name=""/>
        <dsp:cNvSpPr/>
      </dsp:nvSpPr>
      <dsp:spPr>
        <a:xfrm>
          <a:off x="4352100"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4373000" y="142887"/>
        <a:ext cx="1081965" cy="671791"/>
      </dsp:txXfrm>
    </dsp:sp>
    <dsp:sp modelId="{F148DE85-5EA3-43EA-A442-B0AAB8098BE2}">
      <dsp:nvSpPr>
        <dsp:cNvPr id="0" name=""/>
        <dsp:cNvSpPr/>
      </dsp:nvSpPr>
      <dsp:spPr>
        <a:xfrm>
          <a:off x="4227237"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F95DC-8E69-4A99-A8E3-CB4CCCB2FC0D}">
      <dsp:nvSpPr>
        <dsp:cNvPr id="0" name=""/>
        <dsp:cNvSpPr/>
      </dsp:nvSpPr>
      <dsp:spPr>
        <a:xfrm>
          <a:off x="4352100"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User Mapping(s)</a:t>
          </a:r>
          <a:endParaRPr lang="zh-CN" altLang="en-US" sz="1500" kern="1200"/>
        </a:p>
      </dsp:txBody>
      <dsp:txXfrm>
        <a:off x="4373000" y="1183307"/>
        <a:ext cx="1081965" cy="671791"/>
      </dsp:txXfrm>
    </dsp:sp>
    <dsp:sp modelId="{FDEF1BD6-A0E7-42C3-A24B-840A946FE0C1}">
      <dsp:nvSpPr>
        <dsp:cNvPr id="0" name=""/>
        <dsp:cNvSpPr/>
      </dsp:nvSpPr>
      <dsp:spPr>
        <a:xfrm>
          <a:off x="4227237"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7F0B0-4D9B-4067-AE18-8795C0C84FD5}">
      <dsp:nvSpPr>
        <dsp:cNvPr id="0" name=""/>
        <dsp:cNvSpPr/>
      </dsp:nvSpPr>
      <dsp:spPr>
        <a:xfrm>
          <a:off x="4352100"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4373000" y="2223726"/>
        <a:ext cx="1081965" cy="671791"/>
      </dsp:txXfrm>
    </dsp:sp>
    <dsp:sp modelId="{8992980B-9AD2-48B2-B797-7FD96614BAFD}">
      <dsp:nvSpPr>
        <dsp:cNvPr id="0" name=""/>
        <dsp:cNvSpPr/>
      </dsp:nvSpPr>
      <dsp:spPr>
        <a:xfrm>
          <a:off x="4227237"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AD2CB0-4411-499C-BEBA-DA2488DC0B9A}">
      <dsp:nvSpPr>
        <dsp:cNvPr id="0" name=""/>
        <dsp:cNvSpPr/>
      </dsp:nvSpPr>
      <dsp:spPr>
        <a:xfrm>
          <a:off x="4352100"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a:t>
          </a:r>
          <a:endParaRPr lang="zh-CN" altLang="en-US" sz="1500" kern="1200"/>
        </a:p>
      </dsp:txBody>
      <dsp:txXfrm>
        <a:off x="4373000" y="3264146"/>
        <a:ext cx="1081965" cy="671791"/>
      </dsp:txXfrm>
    </dsp:sp>
    <dsp:sp modelId="{26E9C48F-C26D-426C-8FE2-16F7ABC839EB}">
      <dsp:nvSpPr>
        <dsp:cNvPr id="0" name=""/>
        <dsp:cNvSpPr/>
      </dsp:nvSpPr>
      <dsp:spPr>
        <a:xfrm>
          <a:off x="4227237"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F263E-BA31-4E11-B1E4-33E5553DF80A}">
      <dsp:nvSpPr>
        <dsp:cNvPr id="0" name=""/>
        <dsp:cNvSpPr/>
      </dsp:nvSpPr>
      <dsp:spPr>
        <a:xfrm>
          <a:off x="4352100"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PostgreSQL</a:t>
          </a:r>
          <a:endParaRPr lang="zh-CN" altLang="en-US" sz="1500" kern="1200"/>
        </a:p>
      </dsp:txBody>
      <dsp:txXfrm>
        <a:off x="4373000" y="4304565"/>
        <a:ext cx="1081965" cy="671791"/>
      </dsp:txXfrm>
    </dsp:sp>
    <dsp:sp modelId="{8AA8AC79-6D88-4E0B-BB9E-9F937C95FE92}">
      <dsp:nvSpPr>
        <dsp:cNvPr id="0" name=""/>
        <dsp:cNvSpPr/>
      </dsp:nvSpPr>
      <dsp:spPr>
        <a:xfrm>
          <a:off x="5600728"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7A961-FB73-40B4-9F3D-DCFE78ADDD26}">
      <dsp:nvSpPr>
        <dsp:cNvPr id="0" name=""/>
        <dsp:cNvSpPr/>
      </dsp:nvSpPr>
      <dsp:spPr>
        <a:xfrm>
          <a:off x="5725591"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5746491" y="142887"/>
        <a:ext cx="1081965" cy="671791"/>
      </dsp:txXfrm>
    </dsp:sp>
    <dsp:sp modelId="{45D84A9F-896C-4EDE-A6A4-2C0F8023ADCD}">
      <dsp:nvSpPr>
        <dsp:cNvPr id="0" name=""/>
        <dsp:cNvSpPr/>
      </dsp:nvSpPr>
      <dsp:spPr>
        <a:xfrm>
          <a:off x="5600728"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7AED0-B2AB-47C4-8ED5-8E13428AE2B2}">
      <dsp:nvSpPr>
        <dsp:cNvPr id="0" name=""/>
        <dsp:cNvSpPr/>
      </dsp:nvSpPr>
      <dsp:spPr>
        <a:xfrm>
          <a:off x="5725591"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User Mapping(s)</a:t>
          </a:r>
          <a:endParaRPr lang="zh-CN" altLang="en-US" sz="1500" kern="1200"/>
        </a:p>
      </dsp:txBody>
      <dsp:txXfrm>
        <a:off x="5746491" y="1183307"/>
        <a:ext cx="1081965" cy="671791"/>
      </dsp:txXfrm>
    </dsp:sp>
    <dsp:sp modelId="{168E8DAB-EFB2-4C57-92ED-49517789EDE8}">
      <dsp:nvSpPr>
        <dsp:cNvPr id="0" name=""/>
        <dsp:cNvSpPr/>
      </dsp:nvSpPr>
      <dsp:spPr>
        <a:xfrm>
          <a:off x="5600728"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14187-1BDA-4328-83AB-8AA70E65C3EF}">
      <dsp:nvSpPr>
        <dsp:cNvPr id="0" name=""/>
        <dsp:cNvSpPr/>
      </dsp:nvSpPr>
      <dsp:spPr>
        <a:xfrm>
          <a:off x="5725591"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5746491" y="2223726"/>
        <a:ext cx="1081965" cy="671791"/>
      </dsp:txXfrm>
    </dsp:sp>
    <dsp:sp modelId="{DC9A1A80-248E-4C42-9434-1AB37C4A270A}">
      <dsp:nvSpPr>
        <dsp:cNvPr id="0" name=""/>
        <dsp:cNvSpPr/>
      </dsp:nvSpPr>
      <dsp:spPr>
        <a:xfrm>
          <a:off x="5600728"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2B5EA-7ADC-45AB-B9B0-C5BA870C356B}">
      <dsp:nvSpPr>
        <dsp:cNvPr id="0" name=""/>
        <dsp:cNvSpPr/>
      </dsp:nvSpPr>
      <dsp:spPr>
        <a:xfrm>
          <a:off x="5725591"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a:t>
          </a:r>
          <a:endParaRPr lang="zh-CN" altLang="en-US" sz="1500" kern="1200"/>
        </a:p>
      </dsp:txBody>
      <dsp:txXfrm>
        <a:off x="5746491" y="3264146"/>
        <a:ext cx="1081965" cy="671791"/>
      </dsp:txXfrm>
    </dsp:sp>
    <dsp:sp modelId="{98989F4F-5960-44D7-A320-DFDD91D3B8D0}">
      <dsp:nvSpPr>
        <dsp:cNvPr id="0" name=""/>
        <dsp:cNvSpPr/>
      </dsp:nvSpPr>
      <dsp:spPr>
        <a:xfrm>
          <a:off x="5600728"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BF737-C71C-488A-BC07-115F26157FDF}">
      <dsp:nvSpPr>
        <dsp:cNvPr id="0" name=""/>
        <dsp:cNvSpPr/>
      </dsp:nvSpPr>
      <dsp:spPr>
        <a:xfrm>
          <a:off x="5725591"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Hive</a:t>
          </a:r>
          <a:endParaRPr lang="zh-CN" altLang="en-US" sz="1500" kern="1200"/>
        </a:p>
      </dsp:txBody>
      <dsp:txXfrm>
        <a:off x="5746491" y="4304565"/>
        <a:ext cx="1081965" cy="671791"/>
      </dsp:txXfrm>
    </dsp:sp>
    <dsp:sp modelId="{AD595D6A-7249-4537-9E0B-3BDD6B7285B5}">
      <dsp:nvSpPr>
        <dsp:cNvPr id="0" name=""/>
        <dsp:cNvSpPr/>
      </dsp:nvSpPr>
      <dsp:spPr>
        <a:xfrm>
          <a:off x="6974219" y="3367"/>
          <a:ext cx="1123765" cy="7135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284A4-1B29-4619-A455-99961DDE3839}">
      <dsp:nvSpPr>
        <dsp:cNvPr id="0" name=""/>
        <dsp:cNvSpPr/>
      </dsp:nvSpPr>
      <dsp:spPr>
        <a:xfrm>
          <a:off x="7099082" y="12198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Foreign Table(s)</a:t>
          </a:r>
          <a:endParaRPr lang="zh-CN" altLang="en-US" sz="1500" kern="1200"/>
        </a:p>
      </dsp:txBody>
      <dsp:txXfrm>
        <a:off x="7119982" y="142887"/>
        <a:ext cx="1081965" cy="671791"/>
      </dsp:txXfrm>
    </dsp:sp>
    <dsp:sp modelId="{DF1FB360-02D1-415E-B1BF-40A278C4A4A5}">
      <dsp:nvSpPr>
        <dsp:cNvPr id="0" name=""/>
        <dsp:cNvSpPr/>
      </dsp:nvSpPr>
      <dsp:spPr>
        <a:xfrm>
          <a:off x="6974219" y="1043787"/>
          <a:ext cx="1123765" cy="7135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A9B85-F93F-45B3-A684-88D708FFBE4F}">
      <dsp:nvSpPr>
        <dsp:cNvPr id="0" name=""/>
        <dsp:cNvSpPr/>
      </dsp:nvSpPr>
      <dsp:spPr>
        <a:xfrm>
          <a:off x="7099082" y="1162407"/>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User Mapping(s)</a:t>
          </a:r>
          <a:endParaRPr lang="zh-CN" altLang="en-US" sz="1500" kern="1200"/>
        </a:p>
      </dsp:txBody>
      <dsp:txXfrm>
        <a:off x="7119982" y="1183307"/>
        <a:ext cx="1081965" cy="671791"/>
      </dsp:txXfrm>
    </dsp:sp>
    <dsp:sp modelId="{3EA1027A-3164-471C-88B5-9625B58DCCA5}">
      <dsp:nvSpPr>
        <dsp:cNvPr id="0" name=""/>
        <dsp:cNvSpPr/>
      </dsp:nvSpPr>
      <dsp:spPr>
        <a:xfrm>
          <a:off x="6974219" y="2084207"/>
          <a:ext cx="1123765" cy="7135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6DC08-8F5E-4D42-AA36-E982D5F55177}">
      <dsp:nvSpPr>
        <dsp:cNvPr id="0" name=""/>
        <dsp:cNvSpPr/>
      </dsp:nvSpPr>
      <dsp:spPr>
        <a:xfrm>
          <a:off x="7099082" y="220282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Server(s)</a:t>
          </a:r>
          <a:endParaRPr lang="zh-CN" altLang="en-US" sz="1500" kern="1200"/>
        </a:p>
      </dsp:txBody>
      <dsp:txXfrm>
        <a:off x="7119982" y="2223726"/>
        <a:ext cx="1081965" cy="671791"/>
      </dsp:txXfrm>
    </dsp:sp>
    <dsp:sp modelId="{6BAE89E7-4D7D-4749-904C-C443DF05CDFC}">
      <dsp:nvSpPr>
        <dsp:cNvPr id="0" name=""/>
        <dsp:cNvSpPr/>
      </dsp:nvSpPr>
      <dsp:spPr>
        <a:xfrm>
          <a:off x="6974219" y="312462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7B67E-032E-4D36-9F7D-685BC3653D0D}">
      <dsp:nvSpPr>
        <dsp:cNvPr id="0" name=""/>
        <dsp:cNvSpPr/>
      </dsp:nvSpPr>
      <dsp:spPr>
        <a:xfrm>
          <a:off x="7099082" y="3243246"/>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FDW(s)</a:t>
          </a:r>
          <a:endParaRPr lang="zh-CN" altLang="en-US" sz="1500" kern="1200"/>
        </a:p>
      </dsp:txBody>
      <dsp:txXfrm>
        <a:off x="7119982" y="3264146"/>
        <a:ext cx="1081965" cy="671791"/>
      </dsp:txXfrm>
    </dsp:sp>
    <dsp:sp modelId="{254D1EF1-9D17-496E-990F-71B67DB72F34}">
      <dsp:nvSpPr>
        <dsp:cNvPr id="0" name=""/>
        <dsp:cNvSpPr/>
      </dsp:nvSpPr>
      <dsp:spPr>
        <a:xfrm>
          <a:off x="6974219" y="4165046"/>
          <a:ext cx="1123765" cy="7135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7FD30-0214-47B1-9F08-FD2440FF549D}">
      <dsp:nvSpPr>
        <dsp:cNvPr id="0" name=""/>
        <dsp:cNvSpPr/>
      </dsp:nvSpPr>
      <dsp:spPr>
        <a:xfrm>
          <a:off x="7099082" y="4283665"/>
          <a:ext cx="1123765" cy="7135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smtClean="0"/>
            <a:t>JDBC,......</a:t>
          </a:r>
          <a:endParaRPr lang="zh-CN" altLang="en-US" sz="1500" kern="1200"/>
        </a:p>
      </dsp:txBody>
      <dsp:txXfrm>
        <a:off x="7119982" y="4304565"/>
        <a:ext cx="1081965" cy="671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F2BF3-AC92-4039-8F95-CDE31494722E}">
      <dsp:nvSpPr>
        <dsp:cNvPr id="0" name=""/>
        <dsp:cNvSpPr/>
      </dsp:nvSpPr>
      <dsp:spPr>
        <a:xfrm>
          <a:off x="1094169" y="184573"/>
          <a:ext cx="2657105" cy="2657105"/>
        </a:xfrm>
        <a:prstGeom prst="pie">
          <a:avLst>
            <a:gd name="adj1" fmla="val 16200000"/>
            <a:gd name="adj2" fmla="val 19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2451191" y="469263"/>
        <a:ext cx="774989" cy="569379"/>
      </dsp:txXfrm>
    </dsp:sp>
    <dsp:sp modelId="{BD89C86E-7B15-46AC-8CCE-B161FB8802C7}">
      <dsp:nvSpPr>
        <dsp:cNvPr id="0" name=""/>
        <dsp:cNvSpPr/>
      </dsp:nvSpPr>
      <dsp:spPr>
        <a:xfrm>
          <a:off x="1015089" y="321541"/>
          <a:ext cx="2657105" cy="2657105"/>
        </a:xfrm>
        <a:prstGeom prst="pie">
          <a:avLst>
            <a:gd name="adj1" fmla="val 19800000"/>
            <a:gd name="adj2" fmla="val 18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2833941" y="1381220"/>
        <a:ext cx="803458" cy="537747"/>
      </dsp:txXfrm>
    </dsp:sp>
    <dsp:sp modelId="{A02394DC-095F-4187-B75B-1BCAA31F990D}">
      <dsp:nvSpPr>
        <dsp:cNvPr id="0" name=""/>
        <dsp:cNvSpPr/>
      </dsp:nvSpPr>
      <dsp:spPr>
        <a:xfrm>
          <a:off x="1015089" y="321541"/>
          <a:ext cx="2657105" cy="2657105"/>
        </a:xfrm>
        <a:prstGeom prst="pie">
          <a:avLst>
            <a:gd name="adj1" fmla="val 1800000"/>
            <a:gd name="adj2" fmla="val 54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2372111" y="2124577"/>
        <a:ext cx="774989" cy="569379"/>
      </dsp:txXfrm>
    </dsp:sp>
    <dsp:sp modelId="{EC271C28-1315-49C7-A584-47FF9549EA98}">
      <dsp:nvSpPr>
        <dsp:cNvPr id="0" name=""/>
        <dsp:cNvSpPr/>
      </dsp:nvSpPr>
      <dsp:spPr>
        <a:xfrm>
          <a:off x="1015089" y="321541"/>
          <a:ext cx="2657105" cy="2657105"/>
        </a:xfrm>
        <a:prstGeom prst="pie">
          <a:avLst>
            <a:gd name="adj1" fmla="val 5400000"/>
            <a:gd name="adj2" fmla="val 90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1540184" y="2124577"/>
        <a:ext cx="774989" cy="569379"/>
      </dsp:txXfrm>
    </dsp:sp>
    <dsp:sp modelId="{ED279AC3-931F-43B5-BE4C-724AD277B6D4}">
      <dsp:nvSpPr>
        <dsp:cNvPr id="0" name=""/>
        <dsp:cNvSpPr/>
      </dsp:nvSpPr>
      <dsp:spPr>
        <a:xfrm>
          <a:off x="1015089" y="321541"/>
          <a:ext cx="2657105" cy="2657105"/>
        </a:xfrm>
        <a:prstGeom prst="pie">
          <a:avLst>
            <a:gd name="adj1" fmla="val 9000000"/>
            <a:gd name="adj2" fmla="val 1260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1056211" y="1381220"/>
        <a:ext cx="803458" cy="537747"/>
      </dsp:txXfrm>
    </dsp:sp>
    <dsp:sp modelId="{33359254-B3E1-47CD-8BB7-4AFD8669D699}">
      <dsp:nvSpPr>
        <dsp:cNvPr id="0" name=""/>
        <dsp:cNvSpPr/>
      </dsp:nvSpPr>
      <dsp:spPr>
        <a:xfrm>
          <a:off x="1015089" y="321541"/>
          <a:ext cx="2657105" cy="2657105"/>
        </a:xfrm>
        <a:prstGeom prst="pie">
          <a:avLst>
            <a:gd name="adj1" fmla="val 126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子集</a:t>
          </a:r>
          <a:endParaRPr lang="en-US" sz="2700" kern="1200"/>
        </a:p>
      </dsp:txBody>
      <dsp:txXfrm>
        <a:off x="1540184" y="606231"/>
        <a:ext cx="774989" cy="56937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094BF6-F6F8-457A-91DF-B69D79EB69A5}" type="datetimeFigureOut">
              <a:rPr lang="en-US" smtClean="0"/>
              <a:t>7/6/2015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C8F87-729A-4054-8CAE-ADC94CFA7B79}" type="slidenum">
              <a:rPr lang="en-US" smtClean="0"/>
              <a:t>‹#›</a:t>
            </a:fld>
            <a:endParaRPr lang="en-US"/>
          </a:p>
        </p:txBody>
      </p:sp>
    </p:spTree>
    <p:extLst>
      <p:ext uri="{BB962C8B-B14F-4D97-AF65-F5344CB8AC3E}">
        <p14:creationId xmlns:p14="http://schemas.microsoft.com/office/powerpoint/2010/main" val="2461933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94219-C429-4100-A1BB-30CF00CE5FDD}" type="datetimeFigureOut">
              <a:rPr lang="en-US" smtClean="0"/>
              <a:t>7/6/2015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702C9-8289-4674-AF79-1AE87B2D176D}" type="slidenum">
              <a:rPr lang="en-US" smtClean="0"/>
              <a:t>‹#›</a:t>
            </a:fld>
            <a:endParaRPr lang="en-US"/>
          </a:p>
        </p:txBody>
      </p:sp>
    </p:spTree>
    <p:extLst>
      <p:ext uri="{BB962C8B-B14F-4D97-AF65-F5344CB8AC3E}">
        <p14:creationId xmlns:p14="http://schemas.microsoft.com/office/powerpoint/2010/main" val="336285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mtClean="0"/>
              <a:t>，国内外用户，代码在哪，插件在哪，</a:t>
            </a:r>
            <a:r>
              <a:rPr lang="en-US" altLang="zh-CN" sz="1200" smtClean="0"/>
              <a:t>mail list</a:t>
            </a:r>
            <a:endParaRPr lang="en-US"/>
          </a:p>
        </p:txBody>
      </p:sp>
      <p:sp>
        <p:nvSpPr>
          <p:cNvPr id="4" name="灯片编号占位符 3"/>
          <p:cNvSpPr>
            <a:spLocks noGrp="1"/>
          </p:cNvSpPr>
          <p:nvPr>
            <p:ph type="sldNum" sz="quarter" idx="10"/>
          </p:nvPr>
        </p:nvSpPr>
        <p:spPr/>
        <p:txBody>
          <a:bodyPr/>
          <a:lstStyle/>
          <a:p>
            <a:fld id="{CF5702C9-8289-4674-AF79-1AE87B2D176D}" type="slidenum">
              <a:rPr lang="en-US" smtClean="0"/>
              <a:t>2</a:t>
            </a:fld>
            <a:endParaRPr lang="en-US"/>
          </a:p>
        </p:txBody>
      </p:sp>
    </p:spTree>
    <p:extLst>
      <p:ext uri="{BB962C8B-B14F-4D97-AF65-F5344CB8AC3E}">
        <p14:creationId xmlns:p14="http://schemas.microsoft.com/office/powerpoint/2010/main" val="217363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细的黑线是小版本</a:t>
            </a:r>
            <a:r>
              <a:rPr lang="en-US" altLang="zh-CN" dirty="0" smtClean="0"/>
              <a:t>, </a:t>
            </a:r>
            <a:r>
              <a:rPr lang="zh-CN" altLang="en-US" dirty="0" smtClean="0"/>
              <a:t>末尾为该版本的更新终结时间点</a:t>
            </a:r>
            <a:endParaRPr lang="zh-CN" altLang="en-US" dirty="0"/>
          </a:p>
        </p:txBody>
      </p:sp>
      <p:sp>
        <p:nvSpPr>
          <p:cNvPr id="4" name="灯片编号占位符 3"/>
          <p:cNvSpPr>
            <a:spLocks noGrp="1"/>
          </p:cNvSpPr>
          <p:nvPr>
            <p:ph type="sldNum" sz="quarter" idx="10"/>
          </p:nvPr>
        </p:nvSpPr>
        <p:spPr/>
        <p:txBody>
          <a:bodyPr/>
          <a:lstStyle/>
          <a:p>
            <a:fld id="{32B32541-6072-454C-B6F5-9EB1E8334085}" type="slidenum">
              <a:rPr lang="zh-CN" altLang="en-US" smtClean="0"/>
              <a:t>5</a:t>
            </a:fld>
            <a:endParaRPr lang="zh-CN" altLang="en-US"/>
          </a:p>
        </p:txBody>
      </p:sp>
    </p:spTree>
    <p:extLst>
      <p:ext uri="{BB962C8B-B14F-4D97-AF65-F5344CB8AC3E}">
        <p14:creationId xmlns:p14="http://schemas.microsoft.com/office/powerpoint/2010/main" val="375031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至少</a:t>
            </a:r>
            <a:r>
              <a:rPr lang="en-US" altLang="zh-CN" dirty="0" smtClean="0"/>
              <a:t>3</a:t>
            </a:r>
            <a:r>
              <a:rPr lang="zh-CN" altLang="en-US" dirty="0" smtClean="0"/>
              <a:t>年的重大贡献并持续对</a:t>
            </a:r>
            <a:r>
              <a:rPr lang="en-US" altLang="zh-CN" dirty="0" smtClean="0"/>
              <a:t>PG</a:t>
            </a:r>
            <a:r>
              <a:rPr lang="zh-CN" altLang="en-US" dirty="0" smtClean="0"/>
              <a:t>有贡献的实体</a:t>
            </a:r>
            <a:r>
              <a:rPr lang="en-US" altLang="zh-CN" dirty="0" smtClean="0"/>
              <a:t>.</a:t>
            </a:r>
          </a:p>
        </p:txBody>
      </p:sp>
      <p:sp>
        <p:nvSpPr>
          <p:cNvPr id="4" name="灯片编号占位符 3"/>
          <p:cNvSpPr>
            <a:spLocks noGrp="1"/>
          </p:cNvSpPr>
          <p:nvPr>
            <p:ph type="sldNum" sz="quarter" idx="10"/>
          </p:nvPr>
        </p:nvSpPr>
        <p:spPr/>
        <p:txBody>
          <a:bodyPr/>
          <a:lstStyle/>
          <a:p>
            <a:fld id="{32B32541-6072-454C-B6F5-9EB1E8334085}" type="slidenum">
              <a:rPr lang="zh-CN" altLang="en-US" smtClean="0"/>
              <a:t>9</a:t>
            </a:fld>
            <a:endParaRPr lang="zh-CN" altLang="en-US"/>
          </a:p>
        </p:txBody>
      </p:sp>
    </p:spTree>
    <p:extLst>
      <p:ext uri="{BB962C8B-B14F-4D97-AF65-F5344CB8AC3E}">
        <p14:creationId xmlns:p14="http://schemas.microsoft.com/office/powerpoint/2010/main" val="214719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F5702C9-8289-4674-AF79-1AE87B2D176D}" type="slidenum">
              <a:rPr lang="en-US" smtClean="0"/>
              <a:t>98</a:t>
            </a:fld>
            <a:endParaRPr lang="en-US"/>
          </a:p>
        </p:txBody>
      </p:sp>
    </p:spTree>
    <p:extLst>
      <p:ext uri="{BB962C8B-B14F-4D97-AF65-F5344CB8AC3E}">
        <p14:creationId xmlns:p14="http://schemas.microsoft.com/office/powerpoint/2010/main" val="247459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F5702C9-8289-4674-AF79-1AE87B2D176D}" type="slidenum">
              <a:rPr lang="en-US" smtClean="0"/>
              <a:t>99</a:t>
            </a:fld>
            <a:endParaRPr lang="en-US"/>
          </a:p>
        </p:txBody>
      </p:sp>
    </p:spTree>
    <p:extLst>
      <p:ext uri="{BB962C8B-B14F-4D97-AF65-F5344CB8AC3E}">
        <p14:creationId xmlns:p14="http://schemas.microsoft.com/office/powerpoint/2010/main" val="18076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299" name="Rectangle 11"/>
          <p:cNvSpPr>
            <a:spLocks noGrp="1" noChangeArrowheads="1"/>
          </p:cNvSpPr>
          <p:nvPr>
            <p:ph type="ctrTitle"/>
          </p:nvPr>
        </p:nvSpPr>
        <p:spPr>
          <a:xfrm>
            <a:off x="901700" y="3799668"/>
            <a:ext cx="10388600" cy="1223962"/>
          </a:xfrm>
        </p:spPr>
        <p:txBody>
          <a:bodyPr/>
          <a:lstStyle>
            <a:lvl1pPr algn="ctr">
              <a:defRPr sz="4000">
                <a:solidFill>
                  <a:srgbClr val="808080"/>
                </a:solidFill>
              </a:defRPr>
            </a:lvl1pPr>
          </a:lstStyle>
          <a:p>
            <a:r>
              <a:rPr lang="zh-CN" altLang="en-US" smtClean="0"/>
              <a:t>单击此处编辑母版标题样式</a:t>
            </a:r>
            <a:endParaRPr lang="zh-CN" altLang="en-US"/>
          </a:p>
        </p:txBody>
      </p:sp>
      <p:sp>
        <p:nvSpPr>
          <p:cNvPr id="12300" name="Rectangle 12"/>
          <p:cNvSpPr>
            <a:spLocks noGrp="1" noChangeArrowheads="1"/>
          </p:cNvSpPr>
          <p:nvPr>
            <p:ph type="subTitle" idx="1"/>
          </p:nvPr>
        </p:nvSpPr>
        <p:spPr>
          <a:xfrm>
            <a:off x="1390650" y="5546691"/>
            <a:ext cx="9410700" cy="647700"/>
          </a:xfrm>
        </p:spPr>
        <p:txBody>
          <a:bodyPr anchor="ctr"/>
          <a:lstStyle>
            <a:lvl1pPr marL="0" indent="0" algn="ctr">
              <a:buFont typeface="Wingdings" pitchFamily="2" charset="2"/>
              <a:buNone/>
              <a:defRPr sz="2800">
                <a:solidFill>
                  <a:srgbClr val="808080"/>
                </a:solidFill>
                <a:effectLst/>
                <a:latin typeface="Arial" charset="0"/>
                <a:ea typeface="黑体" pitchFamily="2" charset="-122"/>
              </a:defRPr>
            </a:lvl1pPr>
          </a:lstStyle>
          <a:p>
            <a:r>
              <a:rPr lang="zh-CN" altLang="en-US" smtClean="0"/>
              <a:t>单击此处编辑母版副标题样式</a:t>
            </a:r>
            <a:endParaRPr lang="zh-CN" altLang="en-US"/>
          </a:p>
        </p:txBody>
      </p:sp>
      <p:sp>
        <p:nvSpPr>
          <p:cNvPr id="5" name="Rectangle 13"/>
          <p:cNvSpPr>
            <a:spLocks noGrp="1" noChangeArrowheads="1"/>
          </p:cNvSpPr>
          <p:nvPr>
            <p:ph type="dt" sz="half" idx="10"/>
          </p:nvPr>
        </p:nvSpPr>
        <p:spPr>
          <a:xfrm>
            <a:off x="901700" y="6437314"/>
            <a:ext cx="2540000" cy="276225"/>
          </a:xfrm>
        </p:spPr>
        <p:txBody>
          <a:bodyPr/>
          <a:lstStyle>
            <a:lvl1pPr>
              <a:defRPr smtClean="0">
                <a:solidFill>
                  <a:srgbClr val="808080"/>
                </a:solidFill>
              </a:defRPr>
            </a:lvl1pPr>
          </a:lstStyle>
          <a:p>
            <a:fld id="{6F316A84-EC2C-4103-A80F-027D789324FA}" type="datetimeFigureOut">
              <a:rPr lang="en-US" smtClean="0"/>
              <a:t>7/6/2015</a:t>
            </a:fld>
            <a:endParaRPr lang="en-US"/>
          </a:p>
        </p:txBody>
      </p:sp>
      <p:sp>
        <p:nvSpPr>
          <p:cNvPr id="6" name="Rectangle 14"/>
          <p:cNvSpPr>
            <a:spLocks noGrp="1" noChangeArrowheads="1"/>
          </p:cNvSpPr>
          <p:nvPr>
            <p:ph type="ftr" sz="quarter" idx="11"/>
          </p:nvPr>
        </p:nvSpPr>
        <p:spPr>
          <a:xfrm>
            <a:off x="4262967" y="6434139"/>
            <a:ext cx="3860800" cy="276225"/>
          </a:xfrm>
        </p:spPr>
        <p:txBody>
          <a:bodyPr/>
          <a:lstStyle>
            <a:lvl1pPr>
              <a:defRPr smtClean="0">
                <a:solidFill>
                  <a:srgbClr val="808080"/>
                </a:solidFill>
              </a:defRPr>
            </a:lvl1pPr>
          </a:lstStyle>
          <a:p>
            <a:endParaRPr lang="en-US"/>
          </a:p>
        </p:txBody>
      </p:sp>
      <p:sp>
        <p:nvSpPr>
          <p:cNvPr id="7" name="Rectangle 15"/>
          <p:cNvSpPr>
            <a:spLocks noGrp="1" noChangeArrowheads="1"/>
          </p:cNvSpPr>
          <p:nvPr>
            <p:ph type="sldNum" sz="quarter" idx="12"/>
          </p:nvPr>
        </p:nvSpPr>
        <p:spPr>
          <a:xfrm>
            <a:off x="8750300" y="6434139"/>
            <a:ext cx="2540000" cy="276225"/>
          </a:xfrm>
        </p:spPr>
        <p:txBody>
          <a:bodyPr/>
          <a:lstStyle>
            <a:lvl1pPr>
              <a:defRPr smtClean="0">
                <a:solidFill>
                  <a:srgbClr val="808080"/>
                </a:solidFill>
              </a:defRPr>
            </a:lvl1pPr>
          </a:lstStyle>
          <a:p>
            <a:fld id="{F4616846-9F3A-4CFE-9909-C7D7DA7A76F9}" type="slidenum">
              <a:rPr lang="en-US" smtClean="0"/>
              <a:t>‹#›</a:t>
            </a:fld>
            <a:endParaRPr lang="en-US"/>
          </a:p>
        </p:txBody>
      </p:sp>
      <p:pic>
        <p:nvPicPr>
          <p:cNvPr id="17410" name="Picture 2" descr="https://wiki.postgresql.org/images/9/9a/PostgreSQL_logo.3colors.540x55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63280" y="244472"/>
            <a:ext cx="3330473" cy="343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1078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49276"/>
            <a:ext cx="2743200" cy="5472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49276"/>
            <a:ext cx="8026400" cy="5472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5" name="Rectangle 26"/>
          <p:cNvSpPr>
            <a:spLocks noGrp="1" noChangeArrowheads="1"/>
          </p:cNvSpPr>
          <p:nvPr>
            <p:ph type="ftr" sz="quarter" idx="11"/>
          </p:nvPr>
        </p:nvSpPr>
        <p:spPr>
          <a:ln/>
        </p:spPr>
        <p:txBody>
          <a:bodyPr/>
          <a:lstStyle>
            <a:lvl1pPr>
              <a:defRPr/>
            </a:lvl1pPr>
          </a:lstStyle>
          <a:p>
            <a:endParaRPr lang="en-US"/>
          </a:p>
        </p:txBody>
      </p:sp>
      <p:sp>
        <p:nvSpPr>
          <p:cNvPr id="6"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245303877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5" name="Rectangle 26"/>
          <p:cNvSpPr>
            <a:spLocks noGrp="1" noChangeArrowheads="1"/>
          </p:cNvSpPr>
          <p:nvPr>
            <p:ph type="ftr" sz="quarter" idx="11"/>
          </p:nvPr>
        </p:nvSpPr>
        <p:spPr>
          <a:ln/>
        </p:spPr>
        <p:txBody>
          <a:bodyPr/>
          <a:lstStyle>
            <a:lvl1pPr>
              <a:defRPr/>
            </a:lvl1pPr>
          </a:lstStyle>
          <a:p>
            <a:endParaRPr lang="en-US"/>
          </a:p>
        </p:txBody>
      </p:sp>
      <p:sp>
        <p:nvSpPr>
          <p:cNvPr id="6"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15084667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2643182"/>
            <a:ext cx="10363200" cy="785818"/>
          </a:xfrm>
          <a:noFill/>
          <a:ln w="9525">
            <a:noFill/>
            <a:miter lim="800000"/>
            <a:headEnd/>
            <a:tailEnd/>
          </a:ln>
          <a:effectLst/>
        </p:spPr>
        <p:txBody>
          <a:bodyPr/>
          <a:lstStyle>
            <a:lvl1pPr algn="ctr" rtl="0" fontAlgn="base">
              <a:spcBef>
                <a:spcPct val="0"/>
              </a:spcBef>
              <a:spcAft>
                <a:spcPct val="0"/>
              </a:spcAft>
              <a:defRPr lang="zh-CN" altLang="en-US" sz="4000" b="1" dirty="0">
                <a:solidFill>
                  <a:srgbClr val="808080"/>
                </a:solidFill>
                <a:effectLst>
                  <a:outerShdw blurRad="38100" dist="38100" dir="2700000" algn="tl">
                    <a:srgbClr val="C0C0C0"/>
                  </a:outerShdw>
                </a:effectLst>
                <a:latin typeface="+mj-lt"/>
                <a:ea typeface="+mj-ea"/>
                <a:cs typeface="+mj-cs"/>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333467" y="4096545"/>
            <a:ext cx="9715568" cy="1261281"/>
          </a:xfrm>
          <a:noFill/>
          <a:ln w="9525">
            <a:noFill/>
            <a:miter lim="800000"/>
            <a:headEnd/>
            <a:tailEnd/>
          </a:ln>
          <a:effectLst/>
        </p:spPr>
        <p:txBody>
          <a:bodyPr anchor="ctr"/>
          <a:lstStyle>
            <a:lvl1pPr marL="0" indent="0" algn="ctr" rtl="0" fontAlgn="base">
              <a:lnSpc>
                <a:spcPct val="120000"/>
              </a:lnSpc>
              <a:spcBef>
                <a:spcPct val="20000"/>
              </a:spcBef>
              <a:spcAft>
                <a:spcPct val="0"/>
              </a:spcAft>
              <a:buClr>
                <a:srgbClr val="FF9900"/>
              </a:buClr>
              <a:buSzPct val="90000"/>
              <a:buFont typeface="Wingdings" pitchFamily="2" charset="2"/>
              <a:buNone/>
              <a:defRPr lang="zh-CN" altLang="en-US" sz="2800" dirty="0" smtClean="0">
                <a:solidFill>
                  <a:srgbClr val="808080"/>
                </a:solidFill>
                <a:effectLst/>
                <a:latin typeface="Arial" pitchFamily="34" charset="0"/>
                <a:ea typeface="黑体" pitchFamily="2" charset="-122"/>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solidFill>
                  <a:srgbClr val="808080"/>
                </a:solidFill>
              </a:defRPr>
            </a:lvl1pPr>
          </a:lstStyle>
          <a:p>
            <a:fld id="{6F316A84-EC2C-4103-A80F-027D789324FA}" type="datetimeFigureOut">
              <a:rPr lang="en-US" smtClean="0"/>
              <a:t>7/6/2015</a:t>
            </a:fld>
            <a:endParaRPr lang="en-US"/>
          </a:p>
        </p:txBody>
      </p:sp>
      <p:sp>
        <p:nvSpPr>
          <p:cNvPr id="6" name="页脚占位符 4"/>
          <p:cNvSpPr>
            <a:spLocks noGrp="1"/>
          </p:cNvSpPr>
          <p:nvPr>
            <p:ph type="ftr" sz="quarter" idx="11"/>
          </p:nvPr>
        </p:nvSpPr>
        <p:spPr/>
        <p:txBody>
          <a:bodyPr/>
          <a:lstStyle>
            <a:lvl1pPr>
              <a:defRPr smtClean="0">
                <a:solidFill>
                  <a:srgbClr val="808080"/>
                </a:solidFill>
              </a:defRPr>
            </a:lvl1pPr>
          </a:lstStyle>
          <a:p>
            <a:endParaRPr lang="en-US"/>
          </a:p>
        </p:txBody>
      </p:sp>
      <p:sp>
        <p:nvSpPr>
          <p:cNvPr id="7" name="灯片编号占位符 5"/>
          <p:cNvSpPr>
            <a:spLocks noGrp="1"/>
          </p:cNvSpPr>
          <p:nvPr>
            <p:ph type="sldNum" sz="quarter" idx="12"/>
          </p:nvPr>
        </p:nvSpPr>
        <p:spPr/>
        <p:txBody>
          <a:bodyPr/>
          <a:lstStyle>
            <a:lvl1pPr>
              <a:defRPr smtClean="0">
                <a:solidFill>
                  <a:srgbClr val="808080"/>
                </a:solidFill>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230813704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4422"/>
            <a:ext cx="53848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214422"/>
            <a:ext cx="53848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6" name="Rectangle 26"/>
          <p:cNvSpPr>
            <a:spLocks noGrp="1" noChangeArrowheads="1"/>
          </p:cNvSpPr>
          <p:nvPr>
            <p:ph type="ftr" sz="quarter" idx="11"/>
          </p:nvPr>
        </p:nvSpPr>
        <p:spPr>
          <a:ln/>
        </p:spPr>
        <p:txBody>
          <a:bodyPr/>
          <a:lstStyle>
            <a:lvl1pPr>
              <a:defRPr/>
            </a:lvl1pPr>
          </a:lstStyle>
          <a:p>
            <a:endParaRPr lang="en-US"/>
          </a:p>
        </p:txBody>
      </p:sp>
      <p:sp>
        <p:nvSpPr>
          <p:cNvPr id="7"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310333183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000221" y="274638"/>
            <a:ext cx="9582179" cy="79690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071546"/>
            <a:ext cx="5386917"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7552" y="1711308"/>
            <a:ext cx="5386917"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071546"/>
            <a:ext cx="5389033"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711308"/>
            <a:ext cx="5389033"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8" name="Rectangle 26"/>
          <p:cNvSpPr>
            <a:spLocks noGrp="1" noChangeArrowheads="1"/>
          </p:cNvSpPr>
          <p:nvPr>
            <p:ph type="ftr" sz="quarter" idx="11"/>
          </p:nvPr>
        </p:nvSpPr>
        <p:spPr>
          <a:ln/>
        </p:spPr>
        <p:txBody>
          <a:bodyPr/>
          <a:lstStyle>
            <a:lvl1pPr>
              <a:defRPr/>
            </a:lvl1pPr>
          </a:lstStyle>
          <a:p>
            <a:endParaRPr lang="en-US"/>
          </a:p>
        </p:txBody>
      </p:sp>
      <p:sp>
        <p:nvSpPr>
          <p:cNvPr id="9"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59346124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4" name="Rectangle 26"/>
          <p:cNvSpPr>
            <a:spLocks noGrp="1" noChangeArrowheads="1"/>
          </p:cNvSpPr>
          <p:nvPr>
            <p:ph type="ftr" sz="quarter" idx="11"/>
          </p:nvPr>
        </p:nvSpPr>
        <p:spPr>
          <a:ln/>
        </p:spPr>
        <p:txBody>
          <a:bodyPr/>
          <a:lstStyle>
            <a:lvl1pPr>
              <a:defRPr/>
            </a:lvl1pPr>
          </a:lstStyle>
          <a:p>
            <a:endParaRPr lang="en-US"/>
          </a:p>
        </p:txBody>
      </p:sp>
      <p:sp>
        <p:nvSpPr>
          <p:cNvPr id="5"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41328174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3" name="Rectangle 26"/>
          <p:cNvSpPr>
            <a:spLocks noGrp="1" noChangeArrowheads="1"/>
          </p:cNvSpPr>
          <p:nvPr>
            <p:ph type="ftr" sz="quarter" idx="11"/>
          </p:nvPr>
        </p:nvSpPr>
        <p:spPr>
          <a:ln/>
        </p:spPr>
        <p:txBody>
          <a:bodyPr/>
          <a:lstStyle>
            <a:lvl1pPr>
              <a:defRPr/>
            </a:lvl1pPr>
          </a:lstStyle>
          <a:p>
            <a:endParaRPr lang="en-US"/>
          </a:p>
        </p:txBody>
      </p:sp>
      <p:sp>
        <p:nvSpPr>
          <p:cNvPr id="4"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268204147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6" name="Rectangle 26"/>
          <p:cNvSpPr>
            <a:spLocks noGrp="1" noChangeArrowheads="1"/>
          </p:cNvSpPr>
          <p:nvPr>
            <p:ph type="ftr" sz="quarter" idx="11"/>
          </p:nvPr>
        </p:nvSpPr>
        <p:spPr>
          <a:ln/>
        </p:spPr>
        <p:txBody>
          <a:bodyPr/>
          <a:lstStyle>
            <a:lvl1pPr>
              <a:defRPr/>
            </a:lvl1pPr>
          </a:lstStyle>
          <a:p>
            <a:endParaRPr lang="en-US"/>
          </a:p>
        </p:txBody>
      </p:sp>
      <p:sp>
        <p:nvSpPr>
          <p:cNvPr id="7"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10356242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6F316A84-EC2C-4103-A80F-027D789324FA}" type="datetimeFigureOut">
              <a:rPr lang="en-US" smtClean="0"/>
              <a:t>7/6/2015</a:t>
            </a:fld>
            <a:endParaRPr lang="en-US"/>
          </a:p>
        </p:txBody>
      </p:sp>
      <p:sp>
        <p:nvSpPr>
          <p:cNvPr id="5" name="Rectangle 26"/>
          <p:cNvSpPr>
            <a:spLocks noGrp="1" noChangeArrowheads="1"/>
          </p:cNvSpPr>
          <p:nvPr>
            <p:ph type="ftr" sz="quarter" idx="11"/>
          </p:nvPr>
        </p:nvSpPr>
        <p:spPr>
          <a:ln/>
        </p:spPr>
        <p:txBody>
          <a:bodyPr/>
          <a:lstStyle>
            <a:lvl1pPr>
              <a:defRPr/>
            </a:lvl1pPr>
          </a:lstStyle>
          <a:p>
            <a:endParaRPr lang="en-US"/>
          </a:p>
        </p:txBody>
      </p:sp>
      <p:sp>
        <p:nvSpPr>
          <p:cNvPr id="6" name="Rectangle 27"/>
          <p:cNvSpPr>
            <a:spLocks noGrp="1" noChangeArrowheads="1"/>
          </p:cNvSpPr>
          <p:nvPr>
            <p:ph type="sldNum" sz="quarter" idx="12"/>
          </p:nvPr>
        </p:nvSpPr>
        <p:spPr>
          <a:ln/>
        </p:spPr>
        <p:txBody>
          <a:bodyPr/>
          <a:lstStyle>
            <a:lvl1pPr>
              <a:defRPr/>
            </a:lvl1pPr>
          </a:lstStyle>
          <a:p>
            <a:fld id="{F4616846-9F3A-4CFE-9909-C7D7DA7A76F9}" type="slidenum">
              <a:rPr lang="en-US" smtClean="0"/>
              <a:t>‹#›</a:t>
            </a:fld>
            <a:endParaRPr lang="en-US"/>
          </a:p>
        </p:txBody>
      </p:sp>
    </p:spTree>
    <p:extLst>
      <p:ext uri="{BB962C8B-B14F-4D97-AF65-F5344CB8AC3E}">
        <p14:creationId xmlns:p14="http://schemas.microsoft.com/office/powerpoint/2010/main" val="217886735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bwMode="auto">
          <a:xfrm>
            <a:off x="2095472" y="368268"/>
            <a:ext cx="9486928"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89" name="Rectangle 25"/>
          <p:cNvSpPr>
            <a:spLocks noGrp="1" noChangeArrowheads="1"/>
          </p:cNvSpPr>
          <p:nvPr>
            <p:ph type="dt" sz="half" idx="2"/>
          </p:nvPr>
        </p:nvSpPr>
        <p:spPr bwMode="auto">
          <a:xfrm>
            <a:off x="476211" y="6481763"/>
            <a:ext cx="2844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rgbClr val="808080"/>
                </a:solidFill>
                <a:latin typeface="+mj-lt"/>
                <a:ea typeface="+mj-ea"/>
              </a:defRPr>
            </a:lvl1pPr>
          </a:lstStyle>
          <a:p>
            <a:fld id="{6F316A84-EC2C-4103-A80F-027D789324FA}" type="datetimeFigureOut">
              <a:rPr lang="en-US" smtClean="0"/>
              <a:t>7/6/2015</a:t>
            </a:fld>
            <a:endParaRPr lang="en-US"/>
          </a:p>
        </p:txBody>
      </p:sp>
      <p:sp>
        <p:nvSpPr>
          <p:cNvPr id="11290" name="Rectangle 26"/>
          <p:cNvSpPr>
            <a:spLocks noGrp="1" noChangeArrowheads="1"/>
          </p:cNvSpPr>
          <p:nvPr>
            <p:ph type="ftr" sz="quarter" idx="3"/>
          </p:nvPr>
        </p:nvSpPr>
        <p:spPr bwMode="auto">
          <a:xfrm>
            <a:off x="4104217" y="6481763"/>
            <a:ext cx="3860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smtClean="0">
                <a:solidFill>
                  <a:srgbClr val="808080"/>
                </a:solidFill>
                <a:latin typeface="+mj-lt"/>
                <a:ea typeface="+mj-ea"/>
              </a:defRPr>
            </a:lvl1pPr>
          </a:lstStyle>
          <a:p>
            <a:endParaRPr lang="en-US"/>
          </a:p>
        </p:txBody>
      </p:sp>
      <p:sp>
        <p:nvSpPr>
          <p:cNvPr id="11291" name="Rectangle 27"/>
          <p:cNvSpPr>
            <a:spLocks noGrp="1" noChangeArrowheads="1"/>
          </p:cNvSpPr>
          <p:nvPr>
            <p:ph type="sldNum" sz="quarter" idx="4"/>
          </p:nvPr>
        </p:nvSpPr>
        <p:spPr bwMode="auto">
          <a:xfrm>
            <a:off x="8737600" y="6481763"/>
            <a:ext cx="2844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smtClean="0">
                <a:solidFill>
                  <a:srgbClr val="808080"/>
                </a:solidFill>
                <a:latin typeface="+mj-lt"/>
                <a:ea typeface="+mj-ea"/>
              </a:defRPr>
            </a:lvl1pPr>
          </a:lstStyle>
          <a:p>
            <a:fld id="{F4616846-9F3A-4CFE-9909-C7D7DA7A76F9}" type="slidenum">
              <a:rPr lang="en-US" smtClean="0"/>
              <a:t>‹#›</a:t>
            </a:fld>
            <a:endParaRPr lang="en-US"/>
          </a:p>
        </p:txBody>
      </p:sp>
      <p:sp>
        <p:nvSpPr>
          <p:cNvPr id="11293" name="Rectangle 29"/>
          <p:cNvSpPr>
            <a:spLocks noGrp="1" noChangeArrowheads="1"/>
          </p:cNvSpPr>
          <p:nvPr>
            <p:ph type="body" idx="1"/>
          </p:nvPr>
        </p:nvSpPr>
        <p:spPr bwMode="auto">
          <a:xfrm>
            <a:off x="476211" y="1214422"/>
            <a:ext cx="11106189"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8" name="图片 7" descr="SKY-MOBI New Logo Slogan.emf"/>
          <p:cNvPicPr>
            <a:picLocks noChangeAspect="1"/>
          </p:cNvPicPr>
          <p:nvPr/>
        </p:nvPicPr>
        <p:blipFill>
          <a:blip r:embed="rId12" cstate="print"/>
          <a:stretch>
            <a:fillRect/>
          </a:stretch>
        </p:blipFill>
        <p:spPr>
          <a:xfrm>
            <a:off x="380960" y="466740"/>
            <a:ext cx="1524011" cy="461930"/>
          </a:xfrm>
          <a:prstGeom prst="rect">
            <a:avLst/>
          </a:prstGeom>
        </p:spPr>
      </p:pic>
    </p:spTree>
    <p:extLst>
      <p:ext uri="{BB962C8B-B14F-4D97-AF65-F5344CB8AC3E}">
        <p14:creationId xmlns:p14="http://schemas.microsoft.com/office/powerpoint/2010/main" val="1611397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2pPr>
      <a:lvl3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3pPr>
      <a:lvl4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4pPr>
      <a:lvl5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5pPr>
      <a:lvl6pPr marL="4572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6pPr>
      <a:lvl7pPr marL="9144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7pPr>
      <a:lvl8pPr marL="13716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8pPr>
      <a:lvl9pPr marL="18288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9pPr>
    </p:titleStyle>
    <p:body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f-express.com/us/en/" TargetMode="External"/><Relationship Id="rId2" Type="http://schemas.openxmlformats.org/officeDocument/2006/relationships/hyperlink" Target="http://www.postgresql.org/about/users/"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blog.163.com/digoal@126/blog/static/163877040201451894734122/"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blog.163.com/digoal@126/blog/static/1638770402015380712956/"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blog.163.com/digoal@126/blog/static/163877040201551621230621/" TargetMode="External"/><Relationship Id="rId2" Type="http://schemas.openxmlformats.org/officeDocument/2006/relationships/hyperlink" Target="http://blog.163.com/digoal@126/blog/static/16387704020145271362827" TargetMode="External"/><Relationship Id="rId1" Type="http://schemas.openxmlformats.org/officeDocument/2006/relationships/slideLayout" Target="../slideLayouts/slideLayout2.xml"/><Relationship Id="rId5" Type="http://schemas.openxmlformats.org/officeDocument/2006/relationships/hyperlink" Target="http://www.postgresql.org/docs/9.5/static/app-pgrecvlogical.html" TargetMode="External"/><Relationship Id="rId4" Type="http://schemas.openxmlformats.org/officeDocument/2006/relationships/hyperlink" Target="http://www.postgresql.org/docs/9.5/static/test-decoding.html" TargetMode="External"/></Relationships>
</file>

<file path=ppt/slides/_rels/slide1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11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f-express.com/us/en/"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blog.163.com/digoal@126/blog/static/163877040201412282455978/"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blog.163.com/digoal@126/blog/static/163877040201412282455978/"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wiki.postgresql.org/wiki/Todo"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blog.163.com/digoal@126/blog/static/1638770402015224124337/" TargetMode="External"/><Relationship Id="rId7" Type="http://schemas.openxmlformats.org/officeDocument/2006/relationships/image" Target="../media/image25.png"/><Relationship Id="rId2" Type="http://schemas.openxmlformats.org/officeDocument/2006/relationships/hyperlink" Target="http://blog.163.com/digoal@126/blog/static/16387704020152223539859/"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blog.163.com/digoal@126/blog/static/16387704020153713222764/" TargetMode="External"/><Relationship Id="rId4" Type="http://schemas.openxmlformats.org/officeDocument/2006/relationships/hyperlink" Target="http://blog.163.com/digoal@126/blog/static/1638770402015379286873/" TargetMode="External"/><Relationship Id="rId9" Type="http://schemas.openxmlformats.org/officeDocument/2006/relationships/image" Target="../media/image27.png"/></Relationships>
</file>

<file path=ppt/slides/_rels/slide140.xml.rels><?xml version="1.0" encoding="UTF-8" standalone="yes"?>
<Relationships xmlns="http://schemas.openxmlformats.org/package/2006/relationships"><Relationship Id="rId2" Type="http://schemas.openxmlformats.org/officeDocument/2006/relationships/hyperlink" Target="http://blog.163.com/digoal@126/blog/static/16387704020149852941586"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blog.163.com/digoal@126/blog/static/16387704020149852941586"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blog.163.com/digoal@126/blog/static/163877040201342233131835"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blog.163.com/digoal@126/blog/static/1638770402014728105442434/"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hyperlink" Target="http://www.cybertec.at/en/products/plpgsql_sec-encrypt-your-stored-procedure-codes/" TargetMode="External"/><Relationship Id="rId2" Type="http://schemas.openxmlformats.org/officeDocument/2006/relationships/hyperlink" Target="http://blog.163.com/digoal@126/blog/static/163877040201256056352" TargetMode="External"/><Relationship Id="rId1" Type="http://schemas.openxmlformats.org/officeDocument/2006/relationships/slideLayout" Target="../slideLayouts/slideLayout2.xml"/><Relationship Id="rId4" Type="http://schemas.openxmlformats.org/officeDocument/2006/relationships/hyperlink" Target="http://blog.163.com/digoal@126/blog/static/1638770402014339374747"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blog.163.com/digoal@126/blog/static/16387704020132131361949/"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blog.163.com/digoal@126/blog/static/16387704020153984016177/" TargetMode="External"/><Relationship Id="rId2" Type="http://schemas.openxmlformats.org/officeDocument/2006/relationships/hyperlink" Target="http://blog.163.com/digoal@126/blog/static/16387704020136240265034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log.163.com/digoal@126/blog/static/16387704020152452827897/" TargetMode="External"/><Relationship Id="rId2" Type="http://schemas.openxmlformats.org/officeDocument/2006/relationships/hyperlink" Target="http://blog.163.com/digoal@126/blog/static/163877040201523112651593/"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blog.163.com/digoal@126/blog/static/16387704020152512741921/" TargetMode="External"/></Relationships>
</file>

<file path=ppt/slides/_rels/slide150.xml.rels><?xml version="1.0" encoding="UTF-8" standalone="yes"?>
<Relationships xmlns="http://schemas.openxmlformats.org/package/2006/relationships"><Relationship Id="rId3" Type="http://schemas.openxmlformats.org/officeDocument/2006/relationships/hyperlink" Target="http://blog.163.com/digoal@126/blog/static/163877040201431410032638" TargetMode="External"/><Relationship Id="rId2" Type="http://schemas.openxmlformats.org/officeDocument/2006/relationships/hyperlink" Target="http://blog.163.com/digoal@126/blog/static/163877040201361031431669/" TargetMode="External"/><Relationship Id="rId1" Type="http://schemas.openxmlformats.org/officeDocument/2006/relationships/slideLayout" Target="../slideLayouts/slideLayout2.xml"/><Relationship Id="rId4" Type="http://schemas.openxmlformats.org/officeDocument/2006/relationships/hyperlink" Target="http://blog.163.com/digoal@126/blog/static/16387704020149852941586/" TargetMode="External"/></Relationships>
</file>

<file path=ppt/slides/_rels/slide151.xml.rels><?xml version="1.0" encoding="UTF-8" standalone="yes"?>
<Relationships xmlns="http://schemas.openxmlformats.org/package/2006/relationships"><Relationship Id="rId3" Type="http://schemas.openxmlformats.org/officeDocument/2006/relationships/hyperlink" Target="http://blog.163.com/digoal@126/blog/static/16387704020141110105858171/" TargetMode="External"/><Relationship Id="rId2" Type="http://schemas.openxmlformats.org/officeDocument/2006/relationships/hyperlink" Target="http://blog.163.com/digoal@126/blog/static/163877040201451894734122/" TargetMode="External"/><Relationship Id="rId1" Type="http://schemas.openxmlformats.org/officeDocument/2006/relationships/slideLayout" Target="../slideLayouts/slideLayout2.xml"/><Relationship Id="rId5" Type="http://schemas.openxmlformats.org/officeDocument/2006/relationships/hyperlink" Target="http://blog.163.com/digoal@126/blog/static/163877040201201333830383/" TargetMode="External"/><Relationship Id="rId4" Type="http://schemas.openxmlformats.org/officeDocument/2006/relationships/hyperlink" Target="http://blog.163.com/digoal@126/blog/static/16387704020137624414708/" TargetMode="External"/></Relationships>
</file>

<file path=ppt/slides/_rels/slide152.xml.rels><?xml version="1.0" encoding="UTF-8" standalone="yes"?>
<Relationships xmlns="http://schemas.openxmlformats.org/package/2006/relationships"><Relationship Id="rId3" Type="http://schemas.openxmlformats.org/officeDocument/2006/relationships/hyperlink" Target="http://blog.163.com/digoal@126/blog/static/163877040201252575529358/" TargetMode="External"/><Relationship Id="rId2" Type="http://schemas.openxmlformats.org/officeDocument/2006/relationships/hyperlink" Target="http://blog.163.com/digoal@126/blog/static/1638770402012019112218804/"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32208241607/" TargetMode="External"/><Relationship Id="rId5" Type="http://schemas.openxmlformats.org/officeDocument/2006/relationships/hyperlink" Target="http://blog.163.com/digoal@126/blog/static/16387704020132209854525/" TargetMode="External"/><Relationship Id="rId4" Type="http://schemas.openxmlformats.org/officeDocument/2006/relationships/hyperlink" Target="http://blog.163.com/digoal@126/blog/static/1638770402012526105017774/" TargetMode="External"/></Relationships>
</file>

<file path=ppt/slides/_rels/slide153.xml.rels><?xml version="1.0" encoding="UTF-8" standalone="yes"?>
<Relationships xmlns="http://schemas.openxmlformats.org/package/2006/relationships"><Relationship Id="rId3" Type="http://schemas.openxmlformats.org/officeDocument/2006/relationships/hyperlink" Target="http://blog.163.com/digoal@126/blog/static/16387704020148178320844/" TargetMode="External"/><Relationship Id="rId7" Type="http://schemas.openxmlformats.org/officeDocument/2006/relationships/hyperlink" Target="http://blog.163.com/digoal@126/blog/static/163877040201541595510867/" TargetMode="External"/><Relationship Id="rId2" Type="http://schemas.openxmlformats.org/officeDocument/2006/relationships/hyperlink" Target="http://blog.163.com/digoal@126/blog/static/16387704020134915429197/"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4111473644127/" TargetMode="External"/><Relationship Id="rId5" Type="http://schemas.openxmlformats.org/officeDocument/2006/relationships/hyperlink" Target="http://blog.163.com/digoal@126/blog/static/1638770402014111194225536/" TargetMode="External"/><Relationship Id="rId4" Type="http://schemas.openxmlformats.org/officeDocument/2006/relationships/hyperlink" Target="http://blog.163.com/digoal@126/blog/static/16387704020148304551659/" TargetMode="External"/></Relationships>
</file>

<file path=ppt/slides/_rels/slide154.xml.rels><?xml version="1.0" encoding="UTF-8" standalone="yes"?>
<Relationships xmlns="http://schemas.openxmlformats.org/package/2006/relationships"><Relationship Id="rId2" Type="http://schemas.openxmlformats.org/officeDocument/2006/relationships/hyperlink" Target="http://git.postgresql.org/"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blog.163.com/digoal@126/blog/static/163877040201412763135184/" TargetMode="External"/><Relationship Id="rId2" Type="http://schemas.openxmlformats.org/officeDocument/2006/relationships/hyperlink" Target="http://blog.163.com/digoal@126/blog/static/16387704020153305256157/"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8" Type="http://schemas.openxmlformats.org/officeDocument/2006/relationships/hyperlink" Target="http://blog.163.com/digoal@126/blog/static/16387704020154811421484/" TargetMode="External"/><Relationship Id="rId3" Type="http://schemas.openxmlformats.org/officeDocument/2006/relationships/hyperlink" Target="http://blog.163.com/digoal@126/blog/static/16387704020154431045764/" TargetMode="External"/><Relationship Id="rId7" Type="http://schemas.openxmlformats.org/officeDocument/2006/relationships/hyperlink" Target="http://blog.163.com/digoal@126/blog/static/16387704020154653422892/" TargetMode="External"/><Relationship Id="rId2" Type="http://schemas.openxmlformats.org/officeDocument/2006/relationships/hyperlink" Target="http://blog.163.com/digoal@126/blog/static/163877040201541104656600/"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54651655783/" TargetMode="External"/><Relationship Id="rId5" Type="http://schemas.openxmlformats.org/officeDocument/2006/relationships/hyperlink" Target="http://blog.163.com/digoal@126/blog/static/1638770402015463252387/" TargetMode="External"/><Relationship Id="rId4" Type="http://schemas.openxmlformats.org/officeDocument/2006/relationships/hyperlink" Target="http://blog.163.com/digoal@126/blog/static/163877040201542103933969/" TargetMode="External"/><Relationship Id="rId9" Type="http://schemas.openxmlformats.org/officeDocument/2006/relationships/hyperlink" Target="http://blog.163.com/digoal@126/blog/static/16387704020154129958753/"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8" Type="http://schemas.openxmlformats.org/officeDocument/2006/relationships/hyperlink" Target="http://pgfoundry.org/" TargetMode="External"/><Relationship Id="rId13" Type="http://schemas.openxmlformats.org/officeDocument/2006/relationships/hyperlink" Target="http://blog.163.com/digoal@126/blog/static/16387704020141229159715/" TargetMode="External"/><Relationship Id="rId3" Type="http://schemas.openxmlformats.org/officeDocument/2006/relationships/hyperlink" Target="https://commitfest.postgresql.org/" TargetMode="External"/><Relationship Id="rId7" Type="http://schemas.openxmlformats.org/officeDocument/2006/relationships/hyperlink" Target="http://www.postgresql.org/developer/backend/" TargetMode="External"/><Relationship Id="rId12" Type="http://schemas.openxmlformats.org/officeDocument/2006/relationships/hyperlink" Target="http://www.postgresql.org/docs/devel/static/index.html" TargetMode="External"/><Relationship Id="rId2" Type="http://schemas.openxmlformats.org/officeDocument/2006/relationships/hyperlink" Target="http://doxygen.postgresql.org/" TargetMode="External"/><Relationship Id="rId1" Type="http://schemas.openxmlformats.org/officeDocument/2006/relationships/slideLayout" Target="../slideLayouts/slideLayout2.xml"/><Relationship Id="rId6" Type="http://schemas.openxmlformats.org/officeDocument/2006/relationships/hyperlink" Target="http://www.postgresql.org/ftp/odbc/versions/src/" TargetMode="External"/><Relationship Id="rId11" Type="http://schemas.openxmlformats.org/officeDocument/2006/relationships/hyperlink" Target="http://cve.mitre.org/cgi-bin/cvekey.cgi?keyword=postgresql" TargetMode="External"/><Relationship Id="rId5" Type="http://schemas.openxmlformats.org/officeDocument/2006/relationships/hyperlink" Target="http://jdbc.postgresql.org/" TargetMode="External"/><Relationship Id="rId10" Type="http://schemas.openxmlformats.org/officeDocument/2006/relationships/hyperlink" Target="http://www.pgadmin.org/" TargetMode="External"/><Relationship Id="rId4" Type="http://schemas.openxmlformats.org/officeDocument/2006/relationships/hyperlink" Target="http://git.postgresql.org/" TargetMode="External"/><Relationship Id="rId9" Type="http://schemas.openxmlformats.org/officeDocument/2006/relationships/hyperlink" Target="http://pgxn.org/" TargetMode="External"/></Relationships>
</file>

<file path=ppt/slides/_rels/slide1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www.postgresql.org/about/"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postgresql.org/docs/devel/static/ltree.html"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iki.postgresql.org/wiki/Fdw"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log.163.com/digoal@126/blog/static/1638770402014591471711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blog.163.com/digoal@126/blog/static/16387704020153984016177/"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ndex.php?title=Eugene_Wong&amp;action=edit&amp;redlink=1" TargetMode="External"/><Relationship Id="rId2" Type="http://schemas.openxmlformats.org/officeDocument/2006/relationships/hyperlink" Target="http://en.wikipedia.org/wiki/Michael_Stonebraker"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hyperlink" Target="http://blog.163.com/digoal@126/blog/static/163877040201371010535386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log.163.com/digoal@126/blog/static/1638770402013127917876/" TargetMode="External"/><Relationship Id="rId2" Type="http://schemas.openxmlformats.org/officeDocument/2006/relationships/hyperlink" Target="http://blog.163.com/digoal@126/blog/static/1638770402013126448032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log.163.com/digoal@126/blog/static/1638770402014728105442434/" TargetMode="External"/><Relationship Id="rId2" Type="http://schemas.openxmlformats.org/officeDocument/2006/relationships/hyperlink" Target="http://blog.163.com/digoal@126/blog/static/16387704020125257552935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blog.163.com/digoal@126/blog/static/163877040201472810544243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blog.163.com/digoal@126/blog/static/1638770402015634612152/"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blog.163.com/digoal@126/blog/static/163877040201422410175698/"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blog.163.com/digoal@126/blog/static/16387704020153309577689/"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blog.163.com/digoal@126/blog/static/1638770402015330957768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blog.163.com/digoal@126/blog/static/16387704020155495754979/"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postgres/postgres/graphs/contributor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git.postgresql.org/gitweb/?p=postgresql.git;a=head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git@gitmaster.postgresql.org/postgresql.git" TargetMode="External"/><Relationship Id="rId7" Type="http://schemas.openxmlformats.org/officeDocument/2006/relationships/image" Target="../media/image14.png"/><Relationship Id="rId2" Type="http://schemas.openxmlformats.org/officeDocument/2006/relationships/hyperlink" Target="http://www.postgresql.org/community/contributors/"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hyperlink" Target="http://wiki.postgresql.org/wiki/Committers" TargetMode="External"/><Relationship Id="rId9" Type="http://schemas.openxmlformats.org/officeDocument/2006/relationships/image" Target="../media/image1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blog.163.com/digoal@126/blog/static/163877040201552631447227/"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blog.163.com/digoal@126/blog/static/16387704020137610534650"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www.postgresql.org/about/sponsors/" TargetMode="External"/><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3.xml.rels><?xml version="1.0" encoding="UTF-8" standalone="yes"?>
<Relationships xmlns="http://schemas.openxmlformats.org/package/2006/relationships"><Relationship Id="rId3" Type="http://schemas.openxmlformats.org/officeDocument/2006/relationships/hyperlink" Target="https://wiki.postgresql.org/wiki/Backend_flowchart" TargetMode="External"/><Relationship Id="rId2" Type="http://schemas.openxmlformats.org/officeDocument/2006/relationships/hyperlink" Target="http://www.postgresql.org/developer/backend/" TargetMode="Externa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hyperlink" Target="http://doxygen.postgresql.or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blog.163.com/digoal@126/blog/#m=0&amp;t=1&amp;c=fks_084068084086080075085082085095085080082075083081086071084"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7059" y="3783202"/>
            <a:ext cx="10388600" cy="1223962"/>
          </a:xfrm>
        </p:spPr>
        <p:txBody>
          <a:bodyPr/>
          <a:lstStyle/>
          <a:p>
            <a:pPr algn="r"/>
            <a:r>
              <a:rPr lang="zh-CN" altLang="en-US" smtClean="0"/>
              <a:t>把</a:t>
            </a:r>
            <a:r>
              <a:rPr lang="en-US" altLang="zh-CN" smtClean="0"/>
              <a:t>PostgreSQL</a:t>
            </a:r>
            <a:r>
              <a:rPr lang="zh-CN" altLang="en-US"/>
              <a:t>领</a:t>
            </a:r>
            <a:r>
              <a:rPr lang="zh-CN" altLang="en-US" smtClean="0"/>
              <a:t>回家</a:t>
            </a:r>
            <a:r>
              <a:rPr lang="en-US" altLang="zh-CN"/>
              <a:t/>
            </a:r>
            <a:br>
              <a:rPr lang="en-US" altLang="zh-CN"/>
            </a:br>
            <a:r>
              <a:rPr lang="zh-CN" altLang="en-US" sz="2400" smtClean="0"/>
              <a:t>快速了解</a:t>
            </a:r>
            <a:r>
              <a:rPr lang="en-US" altLang="zh-CN" sz="2400" smtClean="0"/>
              <a:t>PostgreSQL</a:t>
            </a:r>
            <a:endParaRPr lang="en-US" sz="2400"/>
          </a:p>
        </p:txBody>
      </p:sp>
      <p:sp>
        <p:nvSpPr>
          <p:cNvPr id="3" name="副标题 2"/>
          <p:cNvSpPr>
            <a:spLocks noGrp="1"/>
          </p:cNvSpPr>
          <p:nvPr>
            <p:ph type="subTitle" idx="1"/>
          </p:nvPr>
        </p:nvSpPr>
        <p:spPr>
          <a:xfrm>
            <a:off x="1327059" y="5454107"/>
            <a:ext cx="9410700" cy="647700"/>
          </a:xfrm>
        </p:spPr>
        <p:txBody>
          <a:bodyPr/>
          <a:lstStyle/>
          <a:p>
            <a:r>
              <a:rPr lang="en-US" smtClean="0"/>
              <a:t>digoal.zhou</a:t>
            </a:r>
          </a:p>
          <a:p>
            <a:r>
              <a:rPr lang="en-US" smtClean="0"/>
              <a:t>4/22/2015</a:t>
            </a:r>
            <a:endParaRPr lang="en-US"/>
          </a:p>
        </p:txBody>
      </p:sp>
    </p:spTree>
    <p:extLst>
      <p:ext uri="{BB962C8B-B14F-4D97-AF65-F5344CB8AC3E}">
        <p14:creationId xmlns:p14="http://schemas.microsoft.com/office/powerpoint/2010/main" val="16849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PostgreSQL</a:t>
            </a:r>
            <a:r>
              <a:rPr lang="zh-CN" altLang="en-US" smtClean="0"/>
              <a:t>中国</a:t>
            </a:r>
            <a:endParaRPr lang="zh-CN" altLang="en-US" dirty="0"/>
          </a:p>
        </p:txBody>
      </p:sp>
      <p:sp>
        <p:nvSpPr>
          <p:cNvPr id="3" name="内容占位符 2"/>
          <p:cNvSpPr>
            <a:spLocks noGrp="1"/>
          </p:cNvSpPr>
          <p:nvPr>
            <p:ph idx="1"/>
          </p:nvPr>
        </p:nvSpPr>
        <p:spPr/>
        <p:txBody>
          <a:bodyPr/>
          <a:lstStyle/>
          <a:p>
            <a:endParaRPr lang="en-US" altLang="zh-CN" smtClean="0"/>
          </a:p>
        </p:txBody>
      </p:sp>
      <p:graphicFrame>
        <p:nvGraphicFramePr>
          <p:cNvPr id="4" name="图示 3"/>
          <p:cNvGraphicFramePr/>
          <p:nvPr>
            <p:extLst>
              <p:ext uri="{D42A27DB-BD31-4B8C-83A1-F6EECF244321}">
                <p14:modId xmlns:p14="http://schemas.microsoft.com/office/powerpoint/2010/main" val="3952059279"/>
              </p:ext>
            </p:extLst>
          </p:nvPr>
        </p:nvGraphicFramePr>
        <p:xfrm>
          <a:off x="1912731" y="121442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037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进程结构</a:t>
            </a:r>
            <a:endParaRPr lang="en-US"/>
          </a:p>
        </p:txBody>
      </p:sp>
      <p:pic>
        <p:nvPicPr>
          <p:cNvPr id="4" name="内容占位符 3"/>
          <p:cNvPicPr>
            <a:picLocks noGrp="1" noChangeAspect="1"/>
          </p:cNvPicPr>
          <p:nvPr>
            <p:ph idx="1"/>
          </p:nvPr>
        </p:nvPicPr>
        <p:blipFill>
          <a:blip r:embed="rId2"/>
          <a:stretch>
            <a:fillRect/>
          </a:stretch>
        </p:blipFill>
        <p:spPr>
          <a:xfrm>
            <a:off x="6177081" y="1766549"/>
            <a:ext cx="4086225" cy="1885950"/>
          </a:xfrm>
          <a:prstGeom prst="rect">
            <a:avLst/>
          </a:prstGeom>
        </p:spPr>
      </p:pic>
      <p:sp>
        <p:nvSpPr>
          <p:cNvPr id="6" name="圆角矩形 5"/>
          <p:cNvSpPr/>
          <p:nvPr/>
        </p:nvSpPr>
        <p:spPr>
          <a:xfrm>
            <a:off x="2250007" y="4949744"/>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logger</a:t>
            </a:r>
            <a:endParaRPr lang="en-US" sz="1600">
              <a:solidFill>
                <a:schemeClr val="tx1"/>
              </a:solidFill>
            </a:endParaRPr>
          </a:p>
        </p:txBody>
      </p:sp>
      <p:sp>
        <p:nvSpPr>
          <p:cNvPr id="7" name="圆角矩形 6"/>
          <p:cNvSpPr/>
          <p:nvPr/>
        </p:nvSpPr>
        <p:spPr>
          <a:xfrm>
            <a:off x="407043" y="4949744"/>
            <a:ext cx="151628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autovacuum launcher</a:t>
            </a:r>
            <a:endParaRPr lang="en-US" sz="1600">
              <a:solidFill>
                <a:schemeClr val="tx1"/>
              </a:solidFill>
            </a:endParaRPr>
          </a:p>
        </p:txBody>
      </p:sp>
      <p:sp>
        <p:nvSpPr>
          <p:cNvPr id="8" name="圆角矩形 7"/>
          <p:cNvSpPr/>
          <p:nvPr/>
        </p:nvSpPr>
        <p:spPr>
          <a:xfrm>
            <a:off x="407042" y="5669303"/>
            <a:ext cx="151628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autovacuum worker</a:t>
            </a:r>
            <a:endParaRPr lang="en-US" sz="1600">
              <a:solidFill>
                <a:schemeClr val="tx1"/>
              </a:solidFill>
            </a:endParaRPr>
          </a:p>
        </p:txBody>
      </p:sp>
      <p:sp>
        <p:nvSpPr>
          <p:cNvPr id="9" name="圆角矩形 8"/>
          <p:cNvSpPr/>
          <p:nvPr/>
        </p:nvSpPr>
        <p:spPr>
          <a:xfrm>
            <a:off x="3557944"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check-</a:t>
            </a:r>
          </a:p>
          <a:p>
            <a:pPr algn="ctr"/>
            <a:r>
              <a:rPr lang="en-US" sz="1600" smtClean="0">
                <a:solidFill>
                  <a:schemeClr val="tx1"/>
                </a:solidFill>
              </a:rPr>
              <a:t>pointer</a:t>
            </a:r>
            <a:endParaRPr lang="en-US" sz="1600">
              <a:solidFill>
                <a:schemeClr val="tx1"/>
              </a:solidFill>
            </a:endParaRPr>
          </a:p>
        </p:txBody>
      </p:sp>
      <p:sp>
        <p:nvSpPr>
          <p:cNvPr id="10" name="圆角矩形 9"/>
          <p:cNvSpPr/>
          <p:nvPr/>
        </p:nvSpPr>
        <p:spPr>
          <a:xfrm>
            <a:off x="5153835"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bgwriter</a:t>
            </a:r>
            <a:endParaRPr lang="en-US" sz="1600">
              <a:solidFill>
                <a:schemeClr val="tx1"/>
              </a:solidFill>
            </a:endParaRPr>
          </a:p>
        </p:txBody>
      </p:sp>
      <p:sp>
        <p:nvSpPr>
          <p:cNvPr id="11" name="圆角矩形 10"/>
          <p:cNvSpPr/>
          <p:nvPr/>
        </p:nvSpPr>
        <p:spPr>
          <a:xfrm>
            <a:off x="6508076"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wal writer</a:t>
            </a:r>
            <a:endParaRPr lang="en-US" sz="1600">
              <a:solidFill>
                <a:schemeClr val="tx1"/>
              </a:solidFill>
            </a:endParaRPr>
          </a:p>
        </p:txBody>
      </p:sp>
      <p:sp>
        <p:nvSpPr>
          <p:cNvPr id="12" name="圆角矩形 11"/>
          <p:cNvSpPr/>
          <p:nvPr/>
        </p:nvSpPr>
        <p:spPr>
          <a:xfrm>
            <a:off x="7865418"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archiver</a:t>
            </a:r>
            <a:endParaRPr lang="en-US" sz="1600">
              <a:solidFill>
                <a:schemeClr val="tx1"/>
              </a:solidFill>
            </a:endParaRPr>
          </a:p>
        </p:txBody>
      </p:sp>
      <p:sp>
        <p:nvSpPr>
          <p:cNvPr id="13" name="圆角矩形 12"/>
          <p:cNvSpPr/>
          <p:nvPr/>
        </p:nvSpPr>
        <p:spPr>
          <a:xfrm>
            <a:off x="9094264"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stats</a:t>
            </a:r>
            <a:endParaRPr lang="en-US" sz="1600">
              <a:solidFill>
                <a:schemeClr val="tx1"/>
              </a:solidFill>
            </a:endParaRPr>
          </a:p>
        </p:txBody>
      </p:sp>
      <p:sp>
        <p:nvSpPr>
          <p:cNvPr id="14" name="右大括号 13"/>
          <p:cNvSpPr/>
          <p:nvPr/>
        </p:nvSpPr>
        <p:spPr>
          <a:xfrm rot="16200000">
            <a:off x="5645552" y="-657949"/>
            <a:ext cx="347240" cy="10469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16" name="曲线连接符 15"/>
          <p:cNvCxnSpPr/>
          <p:nvPr/>
        </p:nvCxnSpPr>
        <p:spPr>
          <a:xfrm rot="5400000">
            <a:off x="5393801" y="3136740"/>
            <a:ext cx="1481564" cy="6713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0472313" y="4949744"/>
            <a:ext cx="1106649"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worker process</a:t>
            </a:r>
            <a:endParaRPr lang="en-US" sz="1600">
              <a:solidFill>
                <a:schemeClr val="tx1"/>
              </a:solidFill>
            </a:endParaRPr>
          </a:p>
        </p:txBody>
      </p:sp>
    </p:spTree>
    <p:extLst>
      <p:ext uri="{BB962C8B-B14F-4D97-AF65-F5344CB8AC3E}">
        <p14:creationId xmlns:p14="http://schemas.microsoft.com/office/powerpoint/2010/main" val="419074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进程结构</a:t>
            </a:r>
            <a:endParaRPr lang="en-US"/>
          </a:p>
        </p:txBody>
      </p:sp>
      <p:sp>
        <p:nvSpPr>
          <p:cNvPr id="3" name="内容占位符 2"/>
          <p:cNvSpPr>
            <a:spLocks noGrp="1"/>
          </p:cNvSpPr>
          <p:nvPr>
            <p:ph idx="1"/>
          </p:nvPr>
        </p:nvSpPr>
        <p:spPr/>
        <p:txBody>
          <a:bodyPr/>
          <a:lstStyle/>
          <a:p>
            <a:r>
              <a:rPr lang="en-US" altLang="zh-CN" sz="1800" smtClean="0"/>
              <a:t>autovacuum  launcher  -  </a:t>
            </a:r>
            <a:r>
              <a:rPr lang="zh-CN" altLang="en-US" sz="1800" smtClean="0"/>
              <a:t>跟踪垃圾版本的阈值</a:t>
            </a:r>
            <a:r>
              <a:rPr lang="en-US" altLang="zh-CN" sz="1800" smtClean="0"/>
              <a:t>,  </a:t>
            </a:r>
            <a:r>
              <a:rPr lang="zh-CN" altLang="en-US" sz="1800" smtClean="0"/>
              <a:t>产生</a:t>
            </a:r>
            <a:r>
              <a:rPr lang="en-US" altLang="zh-CN" sz="1800" smtClean="0"/>
              <a:t>worker </a:t>
            </a:r>
            <a:r>
              <a:rPr lang="zh-CN" altLang="en-US" sz="1800" smtClean="0"/>
              <a:t>进程</a:t>
            </a:r>
            <a:r>
              <a:rPr lang="en-US" altLang="zh-CN" sz="1800" smtClean="0"/>
              <a:t>.</a:t>
            </a:r>
          </a:p>
          <a:p>
            <a:r>
              <a:rPr lang="en-US" altLang="zh-CN" sz="1800" smtClean="0"/>
              <a:t>autovacuum worker process  - </a:t>
            </a:r>
            <a:r>
              <a:rPr lang="zh-CN" altLang="en-US" sz="1800" smtClean="0"/>
              <a:t>回收垃圾</a:t>
            </a:r>
            <a:r>
              <a:rPr lang="en-US" altLang="zh-CN" sz="1800" smtClean="0"/>
              <a:t>(MVCC</a:t>
            </a:r>
            <a:r>
              <a:rPr lang="zh-CN" altLang="en-US" sz="1800" smtClean="0"/>
              <a:t>产生的</a:t>
            </a:r>
            <a:r>
              <a:rPr lang="en-US" altLang="zh-CN" sz="1800" smtClean="0"/>
              <a:t>tuple</a:t>
            </a:r>
            <a:r>
              <a:rPr lang="zh-CN" altLang="en-US" sz="1800" smtClean="0"/>
              <a:t>旧版本</a:t>
            </a:r>
            <a:r>
              <a:rPr lang="en-US" altLang="zh-CN" sz="1800" smtClean="0"/>
              <a:t>)</a:t>
            </a:r>
          </a:p>
          <a:p>
            <a:r>
              <a:rPr lang="en-US" sz="1800" smtClean="0"/>
              <a:t>bgwriter  - </a:t>
            </a:r>
            <a:r>
              <a:rPr lang="zh-CN" altLang="en-US" sz="1800" smtClean="0"/>
              <a:t>将</a:t>
            </a:r>
            <a:r>
              <a:rPr lang="en-US" altLang="zh-CN" sz="1800" smtClean="0"/>
              <a:t>shared buffer</a:t>
            </a:r>
            <a:r>
              <a:rPr lang="zh-CN" altLang="en-US" sz="1800" smtClean="0"/>
              <a:t>脏数据写入文件</a:t>
            </a:r>
            <a:endParaRPr lang="en-US" sz="1800" smtClean="0"/>
          </a:p>
          <a:p>
            <a:r>
              <a:rPr lang="en-US" sz="1800" smtClean="0"/>
              <a:t>checkpointer  - </a:t>
            </a:r>
            <a:r>
              <a:rPr lang="zh-CN" altLang="en-US" sz="1800" smtClean="0"/>
              <a:t>创建检查点</a:t>
            </a:r>
            <a:endParaRPr lang="en-US" sz="1800" smtClean="0"/>
          </a:p>
          <a:p>
            <a:r>
              <a:rPr lang="en-US" sz="1800" smtClean="0"/>
              <a:t>pgarch  - </a:t>
            </a:r>
            <a:r>
              <a:rPr lang="zh-CN" altLang="en-US" sz="1800" smtClean="0"/>
              <a:t>归档历史</a:t>
            </a:r>
            <a:r>
              <a:rPr lang="en-US" altLang="zh-CN" sz="1800" smtClean="0"/>
              <a:t>xlog</a:t>
            </a:r>
            <a:r>
              <a:rPr lang="zh-CN" altLang="en-US" sz="1800" smtClean="0"/>
              <a:t>文件</a:t>
            </a:r>
            <a:endParaRPr lang="en-US" sz="1800" smtClean="0"/>
          </a:p>
          <a:p>
            <a:r>
              <a:rPr lang="en-US" sz="1800" smtClean="0"/>
              <a:t>pgstat  -  </a:t>
            </a:r>
            <a:r>
              <a:rPr lang="zh-CN" altLang="en-US" sz="1800" smtClean="0"/>
              <a:t>收集并更新统计信息</a:t>
            </a:r>
            <a:r>
              <a:rPr lang="en-US" altLang="zh-CN" sz="1800" smtClean="0"/>
              <a:t>, </a:t>
            </a:r>
            <a:r>
              <a:rPr lang="zh-CN" altLang="en-US" sz="1800" smtClean="0"/>
              <a:t>例如</a:t>
            </a:r>
            <a:r>
              <a:rPr lang="en-US" altLang="zh-CN" sz="1800" smtClean="0"/>
              <a:t>pg_stat_* , </a:t>
            </a:r>
            <a:r>
              <a:rPr lang="zh-CN" altLang="en-US" sz="1800"/>
              <a:t> </a:t>
            </a:r>
            <a:r>
              <a:rPr lang="zh-CN" altLang="en-US" sz="1800" smtClean="0"/>
              <a:t>更新</a:t>
            </a:r>
            <a:r>
              <a:rPr lang="en-US" altLang="zh-CN" sz="1800" smtClean="0"/>
              <a:t>, </a:t>
            </a:r>
            <a:r>
              <a:rPr lang="zh-CN" altLang="en-US" sz="1800" smtClean="0"/>
              <a:t>写入</a:t>
            </a:r>
            <a:r>
              <a:rPr lang="en-US" altLang="zh-CN" sz="1800" smtClean="0"/>
              <a:t>, </a:t>
            </a:r>
            <a:r>
              <a:rPr lang="zh-CN" altLang="en-US" sz="1800" smtClean="0"/>
              <a:t>删除次数</a:t>
            </a:r>
            <a:r>
              <a:rPr lang="en-US" altLang="zh-CN" sz="1800" smtClean="0"/>
              <a:t>, </a:t>
            </a:r>
            <a:r>
              <a:rPr lang="zh-CN" altLang="en-US" sz="1800" smtClean="0"/>
              <a:t>数据块命中和未命中读次数等</a:t>
            </a:r>
            <a:r>
              <a:rPr lang="en-US" altLang="zh-CN" sz="1800" smtClean="0"/>
              <a:t>.</a:t>
            </a:r>
            <a:endParaRPr lang="en-US" sz="1800" smtClean="0"/>
          </a:p>
          <a:p>
            <a:r>
              <a:rPr lang="en-US" sz="1800" smtClean="0"/>
              <a:t>postmaster  - </a:t>
            </a:r>
            <a:r>
              <a:rPr lang="zh-CN" altLang="en-US" sz="1800" smtClean="0"/>
              <a:t>主进程</a:t>
            </a:r>
            <a:r>
              <a:rPr lang="en-US" altLang="zh-CN" sz="1800" smtClean="0"/>
              <a:t>, </a:t>
            </a:r>
            <a:r>
              <a:rPr lang="zh-CN" altLang="en-US" sz="1800" smtClean="0"/>
              <a:t>监听</a:t>
            </a:r>
            <a:r>
              <a:rPr lang="en-US" altLang="zh-CN" sz="1800" smtClean="0"/>
              <a:t>, fork </a:t>
            </a:r>
            <a:r>
              <a:rPr lang="zh-CN" altLang="en-US" sz="1800" smtClean="0"/>
              <a:t>所有其他子进程</a:t>
            </a:r>
            <a:r>
              <a:rPr lang="en-US" altLang="zh-CN" sz="1800" smtClean="0"/>
              <a:t>. </a:t>
            </a:r>
            <a:r>
              <a:rPr lang="zh-CN" altLang="en-US" sz="1800" smtClean="0"/>
              <a:t>如</a:t>
            </a:r>
            <a:r>
              <a:rPr lang="en-US" altLang="zh-CN" sz="1800" smtClean="0"/>
              <a:t>backend process,...</a:t>
            </a:r>
            <a:endParaRPr lang="en-US" sz="1800" smtClean="0"/>
          </a:p>
          <a:p>
            <a:r>
              <a:rPr lang="en-US" sz="1800" smtClean="0"/>
              <a:t>fork_process -  postgresql</a:t>
            </a:r>
            <a:r>
              <a:rPr lang="zh-CN" altLang="en-US" sz="1800" smtClean="0"/>
              <a:t>的</a:t>
            </a:r>
            <a:r>
              <a:rPr lang="en-US" sz="1800" smtClean="0"/>
              <a:t>fork()</a:t>
            </a:r>
            <a:r>
              <a:rPr lang="zh-CN" altLang="en-US" sz="1800" smtClean="0"/>
              <a:t>改写进程</a:t>
            </a:r>
            <a:r>
              <a:rPr lang="en-US" altLang="zh-CN" sz="1800" smtClean="0"/>
              <a:t>.</a:t>
            </a:r>
            <a:endParaRPr lang="en-US" sz="1800"/>
          </a:p>
          <a:p>
            <a:r>
              <a:rPr lang="en-US" sz="1800" smtClean="0"/>
              <a:t>startup  -  </a:t>
            </a:r>
            <a:r>
              <a:rPr lang="zh-CN" altLang="en-US" sz="1800" smtClean="0"/>
              <a:t>启动进程</a:t>
            </a:r>
            <a:r>
              <a:rPr lang="en-US" altLang="zh-CN" sz="1800" smtClean="0"/>
              <a:t>, </a:t>
            </a:r>
            <a:r>
              <a:rPr lang="zh-CN" altLang="en-US" sz="1800" smtClean="0"/>
              <a:t>负责启动初始化以及数据库恢复</a:t>
            </a:r>
            <a:r>
              <a:rPr lang="en-US" altLang="zh-CN" sz="1800" smtClean="0"/>
              <a:t>.</a:t>
            </a:r>
            <a:endParaRPr lang="en-US" sz="1800" smtClean="0"/>
          </a:p>
          <a:p>
            <a:r>
              <a:rPr lang="en-US" sz="1800" smtClean="0"/>
              <a:t>syslogger  - </a:t>
            </a:r>
            <a:r>
              <a:rPr lang="zh-CN" altLang="en-US" sz="1800" smtClean="0"/>
              <a:t>数据库写日志进程</a:t>
            </a:r>
            <a:endParaRPr lang="en-US" sz="1800" smtClean="0"/>
          </a:p>
          <a:p>
            <a:r>
              <a:rPr lang="en-US" sz="1800" smtClean="0"/>
              <a:t>walwriter  - </a:t>
            </a:r>
            <a:r>
              <a:rPr lang="zh-CN" altLang="en-US" sz="1800" smtClean="0"/>
              <a:t>数据库写重做日志进程</a:t>
            </a:r>
            <a:r>
              <a:rPr lang="en-US" altLang="zh-CN" sz="1800" smtClean="0"/>
              <a:t>, </a:t>
            </a:r>
            <a:r>
              <a:rPr lang="zh-CN" altLang="en-US" sz="1800" smtClean="0"/>
              <a:t>重做日志用于数据恢复</a:t>
            </a:r>
            <a:r>
              <a:rPr lang="en-US" altLang="zh-CN" sz="1800" smtClean="0"/>
              <a:t>.</a:t>
            </a:r>
            <a:endParaRPr lang="en-US" sz="1800" smtClean="0"/>
          </a:p>
          <a:p>
            <a:r>
              <a:rPr lang="en-US" sz="1800" smtClean="0"/>
              <a:t>backend process  - </a:t>
            </a:r>
            <a:r>
              <a:rPr lang="zh-CN" altLang="en-US" sz="1800" smtClean="0"/>
              <a:t>客户端交互进程</a:t>
            </a:r>
            <a:r>
              <a:rPr lang="en-US" altLang="zh-CN" sz="1800" smtClean="0"/>
              <a:t>, </a:t>
            </a:r>
            <a:r>
              <a:rPr lang="zh-CN" altLang="en-US" sz="1800" smtClean="0"/>
              <a:t>当客户端连接</a:t>
            </a:r>
            <a:r>
              <a:rPr lang="en-US" altLang="zh-CN" sz="1800" smtClean="0"/>
              <a:t>PG</a:t>
            </a:r>
            <a:r>
              <a:rPr lang="zh-CN" altLang="en-US" sz="1800" smtClean="0"/>
              <a:t>时</a:t>
            </a:r>
            <a:r>
              <a:rPr lang="en-US" altLang="zh-CN" sz="1800" smtClean="0"/>
              <a:t>, </a:t>
            </a:r>
            <a:r>
              <a:rPr lang="zh-CN" altLang="en-US" sz="1800" smtClean="0"/>
              <a:t>由</a:t>
            </a:r>
            <a:r>
              <a:rPr lang="en-US" altLang="zh-CN" sz="1800" smtClean="0"/>
              <a:t>master fork.</a:t>
            </a:r>
          </a:p>
          <a:p>
            <a:r>
              <a:rPr lang="en-US" sz="1800" smtClean="0"/>
              <a:t>worker process - 9.4</a:t>
            </a:r>
            <a:r>
              <a:rPr lang="zh-CN" altLang="en-US" sz="1800" smtClean="0"/>
              <a:t>开始新增允许动态</a:t>
            </a:r>
            <a:r>
              <a:rPr lang="en-US" altLang="zh-CN" sz="1800" smtClean="0"/>
              <a:t>fork</a:t>
            </a:r>
            <a:r>
              <a:rPr lang="zh-CN" altLang="en-US" sz="1800" smtClean="0"/>
              <a:t>进程</a:t>
            </a:r>
            <a:r>
              <a:rPr lang="en-US" altLang="zh-CN" sz="1800" smtClean="0"/>
              <a:t>, </a:t>
            </a:r>
            <a:r>
              <a:rPr lang="zh-CN" altLang="en-US" sz="1800" smtClean="0"/>
              <a:t>动态分配共享内存</a:t>
            </a:r>
            <a:r>
              <a:rPr lang="en-US" altLang="zh-CN" sz="1800" smtClean="0"/>
              <a:t>. </a:t>
            </a:r>
            <a:r>
              <a:rPr lang="zh-CN" altLang="en-US" sz="1800" smtClean="0"/>
              <a:t>未来可用作多核并行处理</a:t>
            </a:r>
            <a:r>
              <a:rPr lang="en-US" altLang="zh-CN" sz="1800" smtClean="0"/>
              <a:t>.</a:t>
            </a:r>
            <a:endParaRPr lang="en-US" sz="1800"/>
          </a:p>
        </p:txBody>
      </p:sp>
    </p:spTree>
    <p:extLst>
      <p:ext uri="{BB962C8B-B14F-4D97-AF65-F5344CB8AC3E}">
        <p14:creationId xmlns:p14="http://schemas.microsoft.com/office/powerpoint/2010/main" val="127056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zh-CN" altLang="en-US" smtClean="0"/>
              <a:t>结构</a:t>
            </a:r>
            <a:endParaRPr lang="en-US"/>
          </a:p>
        </p:txBody>
      </p:sp>
      <p:sp>
        <p:nvSpPr>
          <p:cNvPr id="3" name="内容占位符 2"/>
          <p:cNvSpPr>
            <a:spLocks noGrp="1"/>
          </p:cNvSpPr>
          <p:nvPr>
            <p:ph idx="1"/>
          </p:nvPr>
        </p:nvSpPr>
        <p:spPr/>
        <p:txBody>
          <a:bodyPr/>
          <a:lstStyle/>
          <a:p>
            <a:r>
              <a:rPr lang="en-US" altLang="zh-CN" sz="2000" smtClean="0"/>
              <a:t>drwx-</a:t>
            </a:r>
            <a:r>
              <a:rPr lang="en-US" altLang="zh-CN" sz="2000"/>
              <a:t>----- 8 pg93 pg93 4.0K Jun 28 16:09 </a:t>
            </a:r>
            <a:r>
              <a:rPr lang="en-US" altLang="zh-CN" sz="2000" smtClean="0"/>
              <a:t>base    </a:t>
            </a:r>
            <a:r>
              <a:rPr lang="zh-CN" altLang="en-US" sz="2000" smtClean="0"/>
              <a:t>默认表空间目录</a:t>
            </a:r>
            <a:endParaRPr lang="en-US" altLang="zh-CN" sz="2000"/>
          </a:p>
          <a:p>
            <a:r>
              <a:rPr lang="en-US" altLang="zh-CN" sz="2000"/>
              <a:t>drwx------ 2 pg93 pg93 4.0K Jul 23 14:38 </a:t>
            </a:r>
            <a:r>
              <a:rPr lang="en-US" altLang="zh-CN" sz="2000" smtClean="0"/>
              <a:t>global    </a:t>
            </a:r>
            <a:r>
              <a:rPr lang="zh-CN" altLang="en-US" sz="2000" smtClean="0"/>
              <a:t>集群的全局数据存储</a:t>
            </a:r>
            <a:r>
              <a:rPr lang="en-US" altLang="zh-CN" sz="2000" smtClean="0"/>
              <a:t>, </a:t>
            </a:r>
            <a:r>
              <a:rPr lang="zh-CN" altLang="en-US" sz="2000" smtClean="0"/>
              <a:t>例如</a:t>
            </a:r>
            <a:r>
              <a:rPr lang="en-US" altLang="zh-CN" sz="2000" smtClean="0"/>
              <a:t>pg_database, pg_tablespace, pg_roles, </a:t>
            </a:r>
            <a:r>
              <a:rPr lang="zh-CN" altLang="en-US" sz="2000" smtClean="0"/>
              <a:t>控制文件</a:t>
            </a:r>
            <a:r>
              <a:rPr lang="en-US" altLang="zh-CN" sz="2000" smtClean="0"/>
              <a:t>, ....</a:t>
            </a:r>
            <a:endParaRPr lang="en-US" altLang="zh-CN" sz="2000"/>
          </a:p>
          <a:p>
            <a:r>
              <a:rPr lang="en-US" altLang="zh-CN" sz="2000"/>
              <a:t>drwx------ 2 pg93 pg93 4.0K Jul 16 08:35 </a:t>
            </a:r>
            <a:r>
              <a:rPr lang="en-US" altLang="zh-CN" sz="2000" smtClean="0"/>
              <a:t>pg_clog   </a:t>
            </a:r>
            <a:r>
              <a:rPr lang="zh-CN" altLang="en-US" sz="2000" smtClean="0"/>
              <a:t>事务提交状态信息</a:t>
            </a:r>
            <a:endParaRPr lang="en-US" altLang="zh-CN" sz="2000"/>
          </a:p>
          <a:p>
            <a:r>
              <a:rPr lang="en-US" altLang="zh-CN" sz="2000"/>
              <a:t>-rw------- 1 pg93 pg93 4.6K Jul 11 15:58 </a:t>
            </a:r>
            <a:r>
              <a:rPr lang="en-US" altLang="zh-CN" sz="2000" smtClean="0"/>
              <a:t>pg_hba.conf      </a:t>
            </a:r>
            <a:r>
              <a:rPr lang="zh-CN" altLang="en-US" sz="2000" smtClean="0"/>
              <a:t>认证配置</a:t>
            </a:r>
            <a:endParaRPr lang="en-US" altLang="zh-CN" sz="2000"/>
          </a:p>
          <a:p>
            <a:r>
              <a:rPr lang="en-US" altLang="zh-CN" sz="2000"/>
              <a:t>-rw------- 1 pg93 pg93 1.6K Jun 28 16:08 </a:t>
            </a:r>
            <a:r>
              <a:rPr lang="en-US" altLang="zh-CN" sz="2000" smtClean="0"/>
              <a:t>pg_ident.conf   </a:t>
            </a:r>
            <a:r>
              <a:rPr lang="zh-CN" altLang="en-US" sz="2000" smtClean="0"/>
              <a:t>系统用户名认证方法用户名和库用户名映射关系</a:t>
            </a:r>
            <a:r>
              <a:rPr lang="en-US" altLang="zh-CN" sz="2000" smtClean="0"/>
              <a:t>.</a:t>
            </a:r>
            <a:endParaRPr lang="en-US" altLang="zh-CN" sz="2000"/>
          </a:p>
          <a:p>
            <a:r>
              <a:rPr lang="en-US" altLang="zh-CN" sz="2000"/>
              <a:t>drwx------ 2 pg93 pg93  48K Jul 23 14:38 </a:t>
            </a:r>
            <a:r>
              <a:rPr lang="en-US" altLang="zh-CN" sz="2000" smtClean="0"/>
              <a:t>pg_log    </a:t>
            </a:r>
            <a:r>
              <a:rPr lang="zh-CN" altLang="en-US" sz="2000" smtClean="0"/>
              <a:t>日志</a:t>
            </a:r>
            <a:endParaRPr lang="en-US" altLang="zh-CN" sz="2000"/>
          </a:p>
          <a:p>
            <a:r>
              <a:rPr lang="en-US" altLang="zh-CN" sz="2000"/>
              <a:t>drwx------ 4 pg93 pg93 4.0K Jun 28 16:09 </a:t>
            </a:r>
            <a:r>
              <a:rPr lang="en-US" altLang="zh-CN" sz="2000" smtClean="0"/>
              <a:t>pg_multixact   multi transaction</a:t>
            </a:r>
            <a:r>
              <a:rPr lang="zh-CN" altLang="en-US" sz="2000" smtClean="0"/>
              <a:t>状态数据</a:t>
            </a:r>
            <a:endParaRPr lang="en-US" altLang="zh-CN" sz="2000"/>
          </a:p>
          <a:p>
            <a:r>
              <a:rPr lang="en-US" altLang="zh-CN" sz="2000"/>
              <a:t>drwx------ 2 pg93 pg93 4.0K Jul 23 14:38 </a:t>
            </a:r>
            <a:r>
              <a:rPr lang="en-US" altLang="zh-CN" sz="2000" smtClean="0"/>
              <a:t>pg_notify    </a:t>
            </a:r>
            <a:r>
              <a:rPr lang="zh-CN" altLang="en-US" sz="2000" smtClean="0"/>
              <a:t>异步消息</a:t>
            </a:r>
            <a:r>
              <a:rPr lang="en-US" altLang="zh-CN" sz="2000" smtClean="0"/>
              <a:t>LISTEN/NOTIFY</a:t>
            </a:r>
            <a:r>
              <a:rPr lang="zh-CN" altLang="en-US" sz="2000" smtClean="0"/>
              <a:t>状态数据</a:t>
            </a:r>
            <a:endParaRPr lang="en-US" altLang="zh-CN" sz="2000"/>
          </a:p>
          <a:p>
            <a:r>
              <a:rPr lang="en-US" altLang="zh-CN" sz="2000"/>
              <a:t>drwx------ 2 pg93 pg93 4.0K Jun 28 16:08 </a:t>
            </a:r>
            <a:r>
              <a:rPr lang="en-US" altLang="zh-CN" sz="2000" smtClean="0"/>
              <a:t>pg_serial    </a:t>
            </a:r>
            <a:r>
              <a:rPr lang="zh-CN" altLang="en-US" sz="2000" smtClean="0"/>
              <a:t>串行事务状态数据</a:t>
            </a:r>
            <a:endParaRPr lang="en-US" altLang="zh-CN" sz="2000"/>
          </a:p>
          <a:p>
            <a:r>
              <a:rPr lang="en-US" altLang="zh-CN" sz="2000"/>
              <a:t>drwx------ 2 pg93 pg93 4.0K Jun 28 16:09 </a:t>
            </a:r>
            <a:r>
              <a:rPr lang="en-US" altLang="zh-CN" sz="2000" smtClean="0"/>
              <a:t>pg_snapshots    </a:t>
            </a:r>
            <a:r>
              <a:rPr lang="zh-CN" altLang="en-US" sz="2000" smtClean="0"/>
              <a:t>事务镜像状态数据</a:t>
            </a:r>
            <a:endParaRPr lang="en-US" altLang="zh-CN" sz="2000"/>
          </a:p>
        </p:txBody>
      </p:sp>
    </p:spTree>
    <p:extLst>
      <p:ext uri="{BB962C8B-B14F-4D97-AF65-F5344CB8AC3E}">
        <p14:creationId xmlns:p14="http://schemas.microsoft.com/office/powerpoint/2010/main" val="3917202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zh-CN" altLang="en-US" smtClean="0"/>
              <a:t>结构</a:t>
            </a:r>
            <a:endParaRPr lang="en-US"/>
          </a:p>
        </p:txBody>
      </p:sp>
      <p:sp>
        <p:nvSpPr>
          <p:cNvPr id="3" name="内容占位符 2"/>
          <p:cNvSpPr>
            <a:spLocks noGrp="1"/>
          </p:cNvSpPr>
          <p:nvPr>
            <p:ph idx="1"/>
          </p:nvPr>
        </p:nvSpPr>
        <p:spPr/>
        <p:txBody>
          <a:bodyPr/>
          <a:lstStyle/>
          <a:p>
            <a:r>
              <a:rPr lang="en-US" altLang="zh-CN" sz="1800"/>
              <a:t>drwx------ 2 pg93 pg93 4.0K Jul 23 14:38 pg_stat     </a:t>
            </a:r>
            <a:r>
              <a:rPr lang="zh-CN" altLang="en-US" sz="1800"/>
              <a:t>统计信息持久化保存目录</a:t>
            </a:r>
            <a:endParaRPr lang="en-US" altLang="zh-CN" sz="1800"/>
          </a:p>
          <a:p>
            <a:r>
              <a:rPr lang="en-US" altLang="zh-CN" sz="1800"/>
              <a:t>drwx------ 2 pg93 pg93 4.0K Jul 23 15:12 pg_stat_tmp    </a:t>
            </a:r>
            <a:r>
              <a:rPr lang="zh-CN" altLang="en-US" sz="1800"/>
              <a:t>统计信息临时目录</a:t>
            </a:r>
            <a:endParaRPr lang="en-US" altLang="zh-CN" sz="1800"/>
          </a:p>
          <a:p>
            <a:r>
              <a:rPr lang="en-US" altLang="zh-CN" sz="1800"/>
              <a:t>drwx------ 2 pg93 pg93 4.0K Jul 16 08:38 pg_subtrans    </a:t>
            </a:r>
            <a:r>
              <a:rPr lang="zh-CN" altLang="en-US" sz="1800"/>
              <a:t>子事务状态信息 </a:t>
            </a:r>
            <a:endParaRPr lang="en-US" altLang="zh-CN" sz="1800"/>
          </a:p>
          <a:p>
            <a:r>
              <a:rPr lang="en-US" altLang="zh-CN" sz="1800"/>
              <a:t>drwx------ 2 pg93 pg93 4.0K Jul 14 09:39 pg_tblspc    </a:t>
            </a:r>
            <a:r>
              <a:rPr lang="zh-CN" altLang="en-US" sz="1800"/>
              <a:t>表空间软链接</a:t>
            </a:r>
            <a:endParaRPr lang="en-US" altLang="zh-CN" sz="1800"/>
          </a:p>
          <a:p>
            <a:r>
              <a:rPr lang="en-US" altLang="zh-CN" sz="1800"/>
              <a:t>drwx------ 2 pg93 pg93 4.0K Jun 28 16:09 pg_twophase    </a:t>
            </a:r>
            <a:r>
              <a:rPr lang="zh-CN" altLang="en-US" sz="1800"/>
              <a:t> </a:t>
            </a:r>
            <a:r>
              <a:rPr lang="en-US" altLang="zh-CN" sz="1800"/>
              <a:t>2PC</a:t>
            </a:r>
            <a:r>
              <a:rPr lang="zh-CN" altLang="en-US" sz="1800"/>
              <a:t>事务状态信息</a:t>
            </a:r>
            <a:endParaRPr lang="en-US" altLang="zh-CN" sz="1800"/>
          </a:p>
          <a:p>
            <a:r>
              <a:rPr lang="en-US" altLang="zh-CN" sz="1800"/>
              <a:t>-rw------- 1 pg93 pg93    4 Jun 28 16:08 PG_VERSION    </a:t>
            </a:r>
            <a:r>
              <a:rPr lang="zh-CN" altLang="en-US" sz="1800"/>
              <a:t>版本文件</a:t>
            </a:r>
            <a:endParaRPr lang="en-US" altLang="zh-CN" sz="1800"/>
          </a:p>
          <a:p>
            <a:r>
              <a:rPr lang="en-US" altLang="zh-CN" sz="1800"/>
              <a:t>drwx------ 3 pg93 pg93  20K Jul 23 14:37 pg_xlog    </a:t>
            </a:r>
            <a:r>
              <a:rPr lang="zh-CN" altLang="en-US" sz="1800"/>
              <a:t>重做日志文件</a:t>
            </a:r>
            <a:endParaRPr lang="en-US" altLang="zh-CN" sz="1800"/>
          </a:p>
          <a:p>
            <a:r>
              <a:rPr lang="en-US" altLang="zh-CN" sz="1800"/>
              <a:t>-rw------- 1 pg93 pg93  21K Jul 16 11:12 postgresql.conf     </a:t>
            </a:r>
            <a:r>
              <a:rPr lang="zh-CN" altLang="en-US" sz="1800"/>
              <a:t>配置文件</a:t>
            </a:r>
            <a:endParaRPr lang="en-US" altLang="zh-CN" sz="1800"/>
          </a:p>
          <a:p>
            <a:r>
              <a:rPr lang="en-US" altLang="zh-CN" sz="1800"/>
              <a:t>-rw------- 1 pg93 pg93   35 Jul 23 14:38 </a:t>
            </a:r>
            <a:r>
              <a:rPr lang="en-US" altLang="zh-CN" sz="1800" smtClean="0"/>
              <a:t>postmaster.opts     </a:t>
            </a:r>
            <a:r>
              <a:rPr lang="zh-CN" altLang="en-US" sz="1800" smtClean="0"/>
              <a:t>记录数据库启动参数</a:t>
            </a:r>
            <a:endParaRPr lang="en-US" altLang="zh-CN" sz="1800"/>
          </a:p>
          <a:p>
            <a:r>
              <a:rPr lang="en-US" altLang="zh-CN" sz="1800"/>
              <a:t>-rw------- 1 pg93 pg93   70 Jul 23 14:38 </a:t>
            </a:r>
            <a:r>
              <a:rPr lang="en-US" altLang="zh-CN" sz="1800" smtClean="0"/>
              <a:t>postmaster.pid    </a:t>
            </a:r>
            <a:r>
              <a:rPr lang="zh-CN" altLang="en-US" sz="1800" smtClean="0"/>
              <a:t>记录数据库启动进程信息</a:t>
            </a:r>
            <a:r>
              <a:rPr lang="en-US" altLang="zh-CN" sz="1800" smtClean="0"/>
              <a:t>, </a:t>
            </a:r>
            <a:r>
              <a:rPr lang="zh-CN" altLang="en-US" sz="1800" smtClean="0"/>
              <a:t>包括进程号</a:t>
            </a:r>
            <a:r>
              <a:rPr lang="en-US" altLang="zh-CN" sz="1800" smtClean="0"/>
              <a:t>, $PGDATA, </a:t>
            </a:r>
            <a:r>
              <a:rPr lang="zh-CN" altLang="en-US" sz="1800" smtClean="0"/>
              <a:t>监听</a:t>
            </a:r>
            <a:r>
              <a:rPr lang="en-US" altLang="zh-CN" sz="1800" smtClean="0"/>
              <a:t>, shmid.</a:t>
            </a:r>
            <a:r>
              <a:rPr lang="zh-CN" altLang="en-US" sz="1800" smtClean="0"/>
              <a:t>等</a:t>
            </a:r>
            <a:endParaRPr lang="en-US" altLang="zh-CN" sz="1800"/>
          </a:p>
          <a:p>
            <a:r>
              <a:rPr lang="en-US" altLang="zh-CN" sz="1800"/>
              <a:t>-rw-r--r-- 1 pg93 pg93 4.7K Jun 28 16:08 </a:t>
            </a:r>
            <a:r>
              <a:rPr lang="en-US" altLang="zh-CN" sz="1800" smtClean="0"/>
              <a:t>recovery.done    </a:t>
            </a:r>
            <a:r>
              <a:rPr lang="zh-CN" altLang="en-US" sz="1800" smtClean="0"/>
              <a:t>恢复文件</a:t>
            </a:r>
            <a:r>
              <a:rPr lang="en-US" altLang="zh-CN" sz="1800" smtClean="0"/>
              <a:t>.conf</a:t>
            </a:r>
            <a:r>
              <a:rPr lang="zh-CN" altLang="en-US" sz="1800" smtClean="0"/>
              <a:t>表示下次启动恢复</a:t>
            </a:r>
            <a:r>
              <a:rPr lang="en-US" altLang="zh-CN" sz="1800" smtClean="0"/>
              <a:t>, .done</a:t>
            </a:r>
            <a:r>
              <a:rPr lang="zh-CN" altLang="en-US" sz="1800" smtClean="0"/>
              <a:t>表示恢复完成</a:t>
            </a:r>
            <a:r>
              <a:rPr lang="en-US" altLang="zh-CN" sz="1800" smtClean="0"/>
              <a:t>.</a:t>
            </a:r>
          </a:p>
          <a:p>
            <a:r>
              <a:rPr lang="en-US" sz="1800"/>
              <a:t>srwx------  1 pg93 pg93    0 Jul 23 14:38 .</a:t>
            </a:r>
            <a:r>
              <a:rPr lang="en-US" sz="1800" smtClean="0"/>
              <a:t>s.PGSQL.5432   </a:t>
            </a:r>
            <a:r>
              <a:rPr lang="en-US" altLang="zh-CN" sz="1800" smtClean="0"/>
              <a:t>unix sock</a:t>
            </a:r>
            <a:r>
              <a:rPr lang="zh-CN" altLang="en-US" sz="1800" smtClean="0"/>
              <a:t>文件</a:t>
            </a:r>
            <a:endParaRPr lang="en-US" sz="1800"/>
          </a:p>
          <a:p>
            <a:r>
              <a:rPr lang="en-US" sz="1800"/>
              <a:t>-rw-------  1 pg93 pg93   42 Jul 23 14:38 .</a:t>
            </a:r>
            <a:r>
              <a:rPr lang="en-US" sz="1800" smtClean="0"/>
              <a:t>s.PGSQL.5432.lock    </a:t>
            </a:r>
            <a:endParaRPr lang="en-US" sz="1800"/>
          </a:p>
        </p:txBody>
      </p:sp>
    </p:spTree>
    <p:extLst>
      <p:ext uri="{BB962C8B-B14F-4D97-AF65-F5344CB8AC3E}">
        <p14:creationId xmlns:p14="http://schemas.microsoft.com/office/powerpoint/2010/main" val="21614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zh-CN" altLang="en-US" smtClean="0"/>
              <a:t>结构</a:t>
            </a:r>
            <a:endParaRPr lang="en-US"/>
          </a:p>
        </p:txBody>
      </p:sp>
      <p:sp>
        <p:nvSpPr>
          <p:cNvPr id="5" name="内容占位符 4"/>
          <p:cNvSpPr>
            <a:spLocks noGrp="1"/>
          </p:cNvSpPr>
          <p:nvPr>
            <p:ph idx="1"/>
          </p:nvPr>
        </p:nvSpPr>
        <p:spPr/>
        <p:txBody>
          <a:bodyPr/>
          <a:lstStyle/>
          <a:p>
            <a:r>
              <a:rPr lang="en-US" sz="1800" smtClean="0"/>
              <a:t>ownership(privilege based), logical, physcial</a:t>
            </a:r>
          </a:p>
        </p:txBody>
      </p:sp>
      <p:sp>
        <p:nvSpPr>
          <p:cNvPr id="6" name="圆角矩形 5"/>
          <p:cNvSpPr/>
          <p:nvPr/>
        </p:nvSpPr>
        <p:spPr>
          <a:xfrm>
            <a:off x="545652" y="2122623"/>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role</a:t>
            </a:r>
            <a:endParaRPr lang="en-US" sz="1200">
              <a:solidFill>
                <a:schemeClr val="tx1"/>
              </a:solidFill>
            </a:endParaRPr>
          </a:p>
        </p:txBody>
      </p:sp>
      <p:sp>
        <p:nvSpPr>
          <p:cNvPr id="7" name="圆角矩形 6"/>
          <p:cNvSpPr/>
          <p:nvPr/>
        </p:nvSpPr>
        <p:spPr>
          <a:xfrm>
            <a:off x="3608462" y="2766828"/>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schema(s)</a:t>
            </a:r>
            <a:endParaRPr lang="en-US" sz="1200">
              <a:solidFill>
                <a:schemeClr val="tx1"/>
              </a:solidFill>
            </a:endParaRPr>
          </a:p>
        </p:txBody>
      </p:sp>
      <p:sp>
        <p:nvSpPr>
          <p:cNvPr id="8" name="圆角矩形 7"/>
          <p:cNvSpPr/>
          <p:nvPr/>
        </p:nvSpPr>
        <p:spPr>
          <a:xfrm>
            <a:off x="545656" y="3378641"/>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table(s)</a:t>
            </a:r>
            <a:endParaRPr lang="en-US" sz="1200">
              <a:solidFill>
                <a:schemeClr val="tx1"/>
              </a:solidFill>
            </a:endParaRPr>
          </a:p>
        </p:txBody>
      </p:sp>
      <p:sp>
        <p:nvSpPr>
          <p:cNvPr id="9" name="圆角矩形 8"/>
          <p:cNvSpPr/>
          <p:nvPr/>
        </p:nvSpPr>
        <p:spPr>
          <a:xfrm>
            <a:off x="2052294" y="3378641"/>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index(es)</a:t>
            </a:r>
            <a:endParaRPr lang="en-US" sz="1200">
              <a:solidFill>
                <a:schemeClr val="tx1"/>
              </a:solidFill>
            </a:endParaRPr>
          </a:p>
        </p:txBody>
      </p:sp>
      <p:sp>
        <p:nvSpPr>
          <p:cNvPr id="10" name="圆角矩形 9"/>
          <p:cNvSpPr/>
          <p:nvPr/>
        </p:nvSpPr>
        <p:spPr>
          <a:xfrm>
            <a:off x="3608462" y="3378641"/>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large</a:t>
            </a:r>
          </a:p>
          <a:p>
            <a:pPr algn="ctr"/>
            <a:r>
              <a:rPr lang="en-US" sz="1200" smtClean="0">
                <a:solidFill>
                  <a:schemeClr val="tx1"/>
                </a:solidFill>
              </a:rPr>
              <a:t>object(s)</a:t>
            </a:r>
            <a:endParaRPr lang="en-US" sz="1200">
              <a:solidFill>
                <a:schemeClr val="tx1"/>
              </a:solidFill>
            </a:endParaRPr>
          </a:p>
        </p:txBody>
      </p:sp>
      <p:sp>
        <p:nvSpPr>
          <p:cNvPr id="11" name="圆角矩形 10"/>
          <p:cNvSpPr/>
          <p:nvPr/>
        </p:nvSpPr>
        <p:spPr>
          <a:xfrm>
            <a:off x="5164630" y="3378641"/>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toast(s)</a:t>
            </a:r>
            <a:endParaRPr lang="en-US" sz="1200">
              <a:solidFill>
                <a:schemeClr val="tx1"/>
              </a:solidFill>
            </a:endParaRPr>
          </a:p>
        </p:txBody>
      </p:sp>
      <p:sp>
        <p:nvSpPr>
          <p:cNvPr id="13" name="圆角矩形 12"/>
          <p:cNvSpPr/>
          <p:nvPr/>
        </p:nvSpPr>
        <p:spPr>
          <a:xfrm>
            <a:off x="545652" y="5327037"/>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datafile(s)</a:t>
            </a:r>
          </a:p>
          <a:p>
            <a:pPr algn="ctr"/>
            <a:r>
              <a:rPr lang="en-US" sz="1200" smtClean="0">
                <a:solidFill>
                  <a:schemeClr val="tx1"/>
                </a:solidFill>
              </a:rPr>
              <a:t>per object</a:t>
            </a:r>
          </a:p>
        </p:txBody>
      </p:sp>
      <p:sp>
        <p:nvSpPr>
          <p:cNvPr id="14" name="圆角矩形 13"/>
          <p:cNvSpPr/>
          <p:nvPr/>
        </p:nvSpPr>
        <p:spPr>
          <a:xfrm>
            <a:off x="545654" y="6035312"/>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main</a:t>
            </a:r>
          </a:p>
          <a:p>
            <a:pPr algn="ctr"/>
            <a:r>
              <a:rPr lang="en-US" sz="1200" smtClean="0">
                <a:solidFill>
                  <a:schemeClr val="tx1"/>
                </a:solidFill>
              </a:rPr>
              <a:t>fork</a:t>
            </a:r>
            <a:endParaRPr lang="en-US" sz="1200">
              <a:solidFill>
                <a:schemeClr val="tx1"/>
              </a:solidFill>
            </a:endParaRPr>
          </a:p>
        </p:txBody>
      </p:sp>
      <p:sp>
        <p:nvSpPr>
          <p:cNvPr id="15" name="圆角矩形 14"/>
          <p:cNvSpPr/>
          <p:nvPr/>
        </p:nvSpPr>
        <p:spPr>
          <a:xfrm>
            <a:off x="1837951" y="6035312"/>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vm</a:t>
            </a:r>
          </a:p>
          <a:p>
            <a:pPr algn="ctr"/>
            <a:r>
              <a:rPr lang="en-US" sz="1200" smtClean="0">
                <a:solidFill>
                  <a:schemeClr val="tx1"/>
                </a:solidFill>
              </a:rPr>
              <a:t>fork</a:t>
            </a:r>
            <a:endParaRPr lang="en-US" sz="1200">
              <a:solidFill>
                <a:schemeClr val="tx1"/>
              </a:solidFill>
            </a:endParaRPr>
          </a:p>
        </p:txBody>
      </p:sp>
      <p:sp>
        <p:nvSpPr>
          <p:cNvPr id="16" name="圆角矩形 15"/>
          <p:cNvSpPr/>
          <p:nvPr/>
        </p:nvSpPr>
        <p:spPr>
          <a:xfrm>
            <a:off x="3130248" y="6035312"/>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fsm</a:t>
            </a:r>
          </a:p>
          <a:p>
            <a:pPr algn="ctr"/>
            <a:r>
              <a:rPr lang="en-US" sz="1200" smtClean="0">
                <a:solidFill>
                  <a:schemeClr val="tx1"/>
                </a:solidFill>
              </a:rPr>
              <a:t>fork</a:t>
            </a:r>
            <a:endParaRPr lang="en-US" sz="1200">
              <a:solidFill>
                <a:schemeClr val="tx1"/>
              </a:solidFill>
            </a:endParaRPr>
          </a:p>
        </p:txBody>
      </p:sp>
      <p:sp>
        <p:nvSpPr>
          <p:cNvPr id="17" name="圆角矩形 16"/>
          <p:cNvSpPr/>
          <p:nvPr/>
        </p:nvSpPr>
        <p:spPr>
          <a:xfrm>
            <a:off x="4474364" y="6035312"/>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init</a:t>
            </a:r>
          </a:p>
          <a:p>
            <a:pPr algn="ctr"/>
            <a:r>
              <a:rPr lang="en-US" sz="1200" smtClean="0">
                <a:solidFill>
                  <a:schemeClr val="tx1"/>
                </a:solidFill>
              </a:rPr>
              <a:t>fork</a:t>
            </a:r>
            <a:endParaRPr lang="en-US" sz="1200">
              <a:solidFill>
                <a:schemeClr val="tx1"/>
              </a:solidFill>
            </a:endParaRPr>
          </a:p>
        </p:txBody>
      </p:sp>
      <p:sp>
        <p:nvSpPr>
          <p:cNvPr id="18" name="圆角矩形 17"/>
          <p:cNvSpPr/>
          <p:nvPr/>
        </p:nvSpPr>
        <p:spPr>
          <a:xfrm>
            <a:off x="545653" y="4382886"/>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tablespace</a:t>
            </a:r>
          </a:p>
          <a:p>
            <a:pPr algn="ctr"/>
            <a:r>
              <a:rPr lang="en-US" sz="1200" smtClean="0">
                <a:solidFill>
                  <a:schemeClr val="tx1"/>
                </a:solidFill>
              </a:rPr>
              <a:t>(s)</a:t>
            </a:r>
            <a:endParaRPr lang="en-US" sz="1200">
              <a:solidFill>
                <a:schemeClr val="tx1"/>
              </a:solidFill>
            </a:endParaRPr>
          </a:p>
        </p:txBody>
      </p:sp>
      <p:sp>
        <p:nvSpPr>
          <p:cNvPr id="19" name="圆角矩形 18"/>
          <p:cNvSpPr/>
          <p:nvPr/>
        </p:nvSpPr>
        <p:spPr>
          <a:xfrm>
            <a:off x="3608462" y="2118647"/>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database(s)</a:t>
            </a:r>
            <a:endParaRPr lang="en-US" sz="1200">
              <a:solidFill>
                <a:schemeClr val="tx1"/>
              </a:solidFill>
            </a:endParaRPr>
          </a:p>
        </p:txBody>
      </p:sp>
      <p:sp>
        <p:nvSpPr>
          <p:cNvPr id="20" name="圆角矩形 19"/>
          <p:cNvSpPr/>
          <p:nvPr/>
        </p:nvSpPr>
        <p:spPr>
          <a:xfrm>
            <a:off x="6378209" y="4382886"/>
            <a:ext cx="921453" cy="3996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OS</a:t>
            </a:r>
          </a:p>
          <a:p>
            <a:pPr algn="ctr"/>
            <a:r>
              <a:rPr lang="en-US" sz="1200" smtClean="0">
                <a:solidFill>
                  <a:schemeClr val="tx1"/>
                </a:solidFill>
              </a:rPr>
              <a:t>directory</a:t>
            </a:r>
            <a:endParaRPr lang="en-US" sz="1200">
              <a:solidFill>
                <a:schemeClr val="tx1"/>
              </a:solidFill>
            </a:endParaRPr>
          </a:p>
        </p:txBody>
      </p:sp>
      <p:pic>
        <p:nvPicPr>
          <p:cNvPr id="21" name="图片 20"/>
          <p:cNvPicPr>
            <a:picLocks noChangeAspect="1"/>
          </p:cNvPicPr>
          <p:nvPr/>
        </p:nvPicPr>
        <p:blipFill>
          <a:blip r:embed="rId2"/>
          <a:stretch>
            <a:fillRect/>
          </a:stretch>
        </p:blipFill>
        <p:spPr>
          <a:xfrm>
            <a:off x="7662166" y="1723964"/>
            <a:ext cx="4298888" cy="1189054"/>
          </a:xfrm>
          <a:prstGeom prst="rect">
            <a:avLst/>
          </a:prstGeom>
        </p:spPr>
      </p:pic>
      <p:sp>
        <p:nvSpPr>
          <p:cNvPr id="23" name="文本框 22"/>
          <p:cNvSpPr txBox="1"/>
          <p:nvPr/>
        </p:nvSpPr>
        <p:spPr>
          <a:xfrm>
            <a:off x="7662166" y="3028248"/>
            <a:ext cx="4144083" cy="1754326"/>
          </a:xfrm>
          <a:prstGeom prst="rect">
            <a:avLst/>
          </a:prstGeom>
          <a:noFill/>
        </p:spPr>
        <p:txBody>
          <a:bodyPr wrap="none" rtlCol="0">
            <a:spAutoFit/>
          </a:bodyPr>
          <a:lstStyle/>
          <a:p>
            <a:r>
              <a:rPr lang="en-US" sz="1200" smtClean="0"/>
              <a:t>base</a:t>
            </a:r>
            <a:r>
              <a:rPr lang="zh-CN" altLang="en-US" sz="1200" smtClean="0"/>
              <a:t>表空间</a:t>
            </a:r>
            <a:endParaRPr lang="en-US" altLang="zh-CN" sz="1200" smtClean="0"/>
          </a:p>
          <a:p>
            <a:r>
              <a:rPr lang="en-US" sz="1200" smtClean="0"/>
              <a:t>16393</a:t>
            </a:r>
            <a:r>
              <a:rPr lang="zh-CN" altLang="en-US" sz="1200" smtClean="0"/>
              <a:t>数据库</a:t>
            </a:r>
            <a:endParaRPr lang="en-US" altLang="zh-CN" sz="1200" smtClean="0"/>
          </a:p>
          <a:p>
            <a:r>
              <a:rPr lang="en-US" sz="1200" smtClean="0"/>
              <a:t>38477</a:t>
            </a:r>
            <a:r>
              <a:rPr lang="zh-CN" altLang="en-US" sz="1200" smtClean="0"/>
              <a:t>文件</a:t>
            </a:r>
            <a:r>
              <a:rPr lang="en-US" altLang="zh-CN" sz="1200" smtClean="0"/>
              <a:t>main fork</a:t>
            </a:r>
          </a:p>
          <a:p>
            <a:endParaRPr lang="en-US" sz="1200"/>
          </a:p>
          <a:p>
            <a:r>
              <a:rPr lang="en-US" sz="1200" smtClean="0"/>
              <a:t>pg93@db-172-16-3-150-&gt; cd $PGDATA</a:t>
            </a:r>
          </a:p>
          <a:p>
            <a:r>
              <a:rPr lang="en-US" sz="1200" smtClean="0"/>
              <a:t>pg93@db-172-16-3-150-&gt; ll base/16393/38447*</a:t>
            </a:r>
          </a:p>
          <a:p>
            <a:r>
              <a:rPr lang="en-US" sz="1200" smtClean="0"/>
              <a:t>-rw------- 1 pg93 pg93 50M Jul 23 14:38 base/16393/38447</a:t>
            </a:r>
          </a:p>
          <a:p>
            <a:r>
              <a:rPr lang="en-US" sz="1200" smtClean="0"/>
              <a:t>-rw------- 1 pg93 pg93 96K Jul 23 14:38 base/16393/38447_fsm</a:t>
            </a:r>
          </a:p>
          <a:p>
            <a:r>
              <a:rPr lang="en-US" sz="1200" smtClean="0"/>
              <a:t>-rw------- 1 pg93 pg93 32K Jul 23 15:39 base/16393/38447_vm</a:t>
            </a:r>
            <a:endParaRPr lang="en-US" sz="1200"/>
          </a:p>
        </p:txBody>
      </p:sp>
    </p:spTree>
    <p:extLst>
      <p:ext uri="{BB962C8B-B14F-4D97-AF65-F5344CB8AC3E}">
        <p14:creationId xmlns:p14="http://schemas.microsoft.com/office/powerpoint/2010/main" val="11069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如何做压力测试</a:t>
            </a:r>
            <a:endParaRPr lang="en-US"/>
          </a:p>
        </p:txBody>
      </p:sp>
      <p:sp>
        <p:nvSpPr>
          <p:cNvPr id="3" name="内容占位符 2"/>
          <p:cNvSpPr>
            <a:spLocks noGrp="1"/>
          </p:cNvSpPr>
          <p:nvPr>
            <p:ph idx="1"/>
          </p:nvPr>
        </p:nvSpPr>
        <p:spPr/>
        <p:txBody>
          <a:bodyPr numCol="2"/>
          <a:lstStyle/>
          <a:p>
            <a:r>
              <a:rPr lang="en-US" altLang="zh-CN" sz="1400" smtClean="0"/>
              <a:t>pgbench</a:t>
            </a:r>
          </a:p>
          <a:p>
            <a:endParaRPr lang="en-US" altLang="zh-CN" sz="1400" smtClean="0"/>
          </a:p>
          <a:p>
            <a:r>
              <a:rPr lang="en-US" sz="1400"/>
              <a:t>pgbench is a benchmarking tool for PostgreSQL</a:t>
            </a:r>
            <a:r>
              <a:rPr lang="en-US" sz="1400" smtClean="0"/>
              <a:t>.</a:t>
            </a:r>
          </a:p>
          <a:p>
            <a:r>
              <a:rPr lang="zh-CN" altLang="en-US" sz="1400" smtClean="0"/>
              <a:t>主要参数</a:t>
            </a:r>
            <a:endParaRPr lang="en-US" sz="1400"/>
          </a:p>
          <a:p>
            <a:r>
              <a:rPr lang="en-US" sz="1400"/>
              <a:t>Usage:</a:t>
            </a:r>
          </a:p>
          <a:p>
            <a:r>
              <a:rPr lang="en-US" sz="1400"/>
              <a:t>  pgbench [OPTION]... [DBNAME]</a:t>
            </a:r>
          </a:p>
          <a:p>
            <a:r>
              <a:rPr lang="en-US" sz="1400"/>
              <a:t>Benchmarking options:</a:t>
            </a:r>
          </a:p>
          <a:p>
            <a:r>
              <a:rPr lang="en-US" sz="1400"/>
              <a:t>  -c, --client=NUM         number of concurrent database clients (default: 1)</a:t>
            </a:r>
          </a:p>
          <a:p>
            <a:r>
              <a:rPr lang="en-US" sz="1400"/>
              <a:t>  -C, --connect            establish new connection for each transaction</a:t>
            </a:r>
          </a:p>
          <a:p>
            <a:r>
              <a:rPr lang="en-US" sz="1400"/>
              <a:t>  -D, --define=VARNAME=VALUE</a:t>
            </a:r>
          </a:p>
          <a:p>
            <a:r>
              <a:rPr lang="en-US" sz="1400"/>
              <a:t>                           define variable for use by custom script</a:t>
            </a:r>
          </a:p>
          <a:p>
            <a:r>
              <a:rPr lang="en-US" sz="1400"/>
              <a:t>  -f, --file=FILENAME      read transaction script from FILENAME</a:t>
            </a:r>
          </a:p>
          <a:p>
            <a:r>
              <a:rPr lang="en-US" sz="1400"/>
              <a:t>  -j, --jobs=NUM           number of threads (default: 1)</a:t>
            </a:r>
          </a:p>
          <a:p>
            <a:r>
              <a:rPr lang="en-US" sz="1400"/>
              <a:t>  -l, --log                write transaction times to log file</a:t>
            </a:r>
          </a:p>
          <a:p>
            <a:r>
              <a:rPr lang="en-US" sz="1400"/>
              <a:t>  -M, --protocol=simple|extended|prepared</a:t>
            </a:r>
          </a:p>
          <a:p>
            <a:r>
              <a:rPr lang="en-US" sz="1400"/>
              <a:t>                           protocol for submitting queries (default: simple)</a:t>
            </a:r>
          </a:p>
          <a:p>
            <a:r>
              <a:rPr lang="en-US" sz="1400"/>
              <a:t>  -n, --no-vacuum          do not run VACUUM before tests</a:t>
            </a:r>
          </a:p>
          <a:p>
            <a:r>
              <a:rPr lang="en-US" sz="1400"/>
              <a:t>  -P, --progress=NUM       show thread progress report every NUM seconds</a:t>
            </a:r>
          </a:p>
          <a:p>
            <a:r>
              <a:rPr lang="en-US" sz="1400"/>
              <a:t>  -r, --report-latencies   report average latency per command</a:t>
            </a:r>
          </a:p>
          <a:p>
            <a:r>
              <a:rPr lang="en-US" sz="1400"/>
              <a:t>  -R, --rate=NUM           target rate in transactions per second</a:t>
            </a:r>
          </a:p>
          <a:p>
            <a:r>
              <a:rPr lang="en-US" sz="1400"/>
              <a:t>  -s, --scale=NUM          report this scale factor in output</a:t>
            </a:r>
          </a:p>
          <a:p>
            <a:r>
              <a:rPr lang="en-US" sz="1400"/>
              <a:t>  -T, --time=NUM           duration of benchmark test in seconds</a:t>
            </a:r>
          </a:p>
          <a:p>
            <a:r>
              <a:rPr lang="en-US" sz="1400"/>
              <a:t>  --aggregate-interval=NUM aggregate data over NUM seconds</a:t>
            </a:r>
          </a:p>
          <a:p>
            <a:r>
              <a:rPr lang="en-US" sz="1400"/>
              <a:t>  --sampling-rate=NUM      fraction of transactions to log (e.g. 0.01 for 1%)</a:t>
            </a:r>
          </a:p>
          <a:p>
            <a:r>
              <a:rPr lang="en-US" sz="1400"/>
              <a:t>Common options:</a:t>
            </a:r>
          </a:p>
          <a:p>
            <a:r>
              <a:rPr lang="en-US" sz="1400"/>
              <a:t>  -h, --host=HOSTNAME      database server host or socket directory</a:t>
            </a:r>
          </a:p>
          <a:p>
            <a:r>
              <a:rPr lang="en-US" sz="1400"/>
              <a:t>  -p, --port=PORT          database server port number</a:t>
            </a:r>
          </a:p>
          <a:p>
            <a:r>
              <a:rPr lang="en-US" sz="1400"/>
              <a:t>  -U, --username=USERNAME  connect as specified database user</a:t>
            </a:r>
          </a:p>
        </p:txBody>
      </p:sp>
    </p:spTree>
    <p:extLst>
      <p:ext uri="{BB962C8B-B14F-4D97-AF65-F5344CB8AC3E}">
        <p14:creationId xmlns:p14="http://schemas.microsoft.com/office/powerpoint/2010/main" val="2191956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如何做压力测试</a:t>
            </a:r>
            <a:endParaRPr lang="en-US"/>
          </a:p>
        </p:txBody>
      </p:sp>
      <p:sp>
        <p:nvSpPr>
          <p:cNvPr id="3" name="内容占位符 2"/>
          <p:cNvSpPr>
            <a:spLocks noGrp="1"/>
          </p:cNvSpPr>
          <p:nvPr>
            <p:ph idx="1"/>
          </p:nvPr>
        </p:nvSpPr>
        <p:spPr/>
        <p:txBody>
          <a:bodyPr numCol="1"/>
          <a:lstStyle/>
          <a:p>
            <a:r>
              <a:rPr lang="zh-CN" altLang="en-US" sz="1400" smtClean="0"/>
              <a:t>模拟用户登录测试</a:t>
            </a:r>
            <a:endParaRPr lang="en-US" altLang="zh-CN" sz="1400" smtClean="0"/>
          </a:p>
          <a:p>
            <a:endParaRPr lang="en-US" sz="1400"/>
          </a:p>
          <a:p>
            <a:r>
              <a:rPr lang="zh-CN" altLang="en-US" sz="1400" smtClean="0"/>
              <a:t>创建测试表</a:t>
            </a:r>
            <a:endParaRPr lang="en-US" altLang="zh-CN" sz="1400" smtClean="0"/>
          </a:p>
          <a:p>
            <a:pPr lvl="1"/>
            <a:r>
              <a:rPr lang="zh-CN" altLang="en-US" sz="1400"/>
              <a:t>略</a:t>
            </a:r>
            <a:endParaRPr lang="en-US" altLang="zh-CN" sz="1400" smtClean="0"/>
          </a:p>
          <a:p>
            <a:r>
              <a:rPr lang="zh-CN" altLang="en-US" sz="1400" smtClean="0"/>
              <a:t>生成测试数据</a:t>
            </a:r>
            <a:endParaRPr lang="en-US" altLang="zh-CN" sz="1400" smtClean="0"/>
          </a:p>
          <a:p>
            <a:pPr lvl="1"/>
            <a:endParaRPr lang="en-US" altLang="zh-CN" sz="1400" smtClean="0"/>
          </a:p>
          <a:p>
            <a:endParaRPr lang="en-US" altLang="zh-CN" sz="1400" smtClean="0"/>
          </a:p>
          <a:p>
            <a:endParaRPr lang="en-US" altLang="zh-CN" sz="1400"/>
          </a:p>
          <a:p>
            <a:r>
              <a:rPr lang="zh-CN" altLang="en-US" sz="1400" smtClean="0"/>
              <a:t>编译测试</a:t>
            </a:r>
            <a:r>
              <a:rPr lang="en-US" altLang="zh-CN" sz="1400" smtClean="0"/>
              <a:t>SQL</a:t>
            </a:r>
          </a:p>
          <a:p>
            <a:pPr lvl="1"/>
            <a:r>
              <a:rPr lang="en-US" altLang="zh-CN" sz="1400" smtClean="0"/>
              <a:t>vi login.sql</a:t>
            </a:r>
          </a:p>
          <a:p>
            <a:pPr lvl="1"/>
            <a:r>
              <a:rPr lang="en-US" altLang="zh-CN" sz="1400" smtClean="0"/>
              <a:t>\</a:t>
            </a:r>
            <a:r>
              <a:rPr lang="en-US" altLang="zh-CN" sz="1400"/>
              <a:t>setrandom userid 1 20000000</a:t>
            </a:r>
          </a:p>
          <a:p>
            <a:pPr lvl="1"/>
            <a:r>
              <a:rPr lang="en-US" altLang="zh-CN" sz="1400"/>
              <a:t>select userid,engname,cnname,occupation,birthday,signname,email,qq from user_info where userid=:userid;</a:t>
            </a:r>
          </a:p>
          <a:p>
            <a:pPr lvl="1"/>
            <a:r>
              <a:rPr lang="en-US" altLang="zh-CN" sz="1400"/>
              <a:t>insert into user_login_rec (userid,login_time,ip) values (:userid,now(),inet_client_addr());</a:t>
            </a:r>
          </a:p>
          <a:p>
            <a:pPr lvl="1"/>
            <a:r>
              <a:rPr lang="en-US" altLang="zh-CN" sz="1400"/>
              <a:t>update user_session set logintime=now(),login_count=login_count+1 where userid=:userid;</a:t>
            </a:r>
          </a:p>
          <a:p>
            <a:pPr algn="just"/>
            <a:r>
              <a:rPr lang="zh-CN" altLang="en-US" sz="1400" smtClean="0"/>
              <a:t>使用</a:t>
            </a:r>
            <a:r>
              <a:rPr lang="en-US" altLang="zh-CN" sz="1400" smtClean="0"/>
              <a:t>pgbench</a:t>
            </a:r>
            <a:r>
              <a:rPr lang="zh-CN" altLang="en-US" sz="1400" smtClean="0"/>
              <a:t>进行测试</a:t>
            </a:r>
            <a:endParaRPr lang="en-US" altLang="zh-CN" sz="1400" smtClean="0"/>
          </a:p>
          <a:p>
            <a:pPr lvl="1" algn="just"/>
            <a:r>
              <a:rPr lang="en-US" altLang="zh-CN" sz="1400"/>
              <a:t>pgbench -M </a:t>
            </a:r>
            <a:r>
              <a:rPr lang="en-US" altLang="zh-CN" sz="1400" smtClean="0"/>
              <a:t>prepared -n -r -f ./login.sql -c 16 -j 8 </a:t>
            </a:r>
            <a:r>
              <a:rPr lang="en-US" altLang="zh-CN" sz="1400"/>
              <a:t>-h 172.16.3.33 -p 1921 -U digoal </a:t>
            </a:r>
            <a:r>
              <a:rPr lang="en-US" altLang="zh-CN" sz="1400" smtClean="0"/>
              <a:t>-T 180 digoal</a:t>
            </a:r>
            <a:endParaRPr lang="en-US" altLang="zh-CN" sz="1400"/>
          </a:p>
          <a:p>
            <a:pPr algn="just"/>
            <a:endParaRPr lang="en-US" sz="1400"/>
          </a:p>
        </p:txBody>
      </p:sp>
      <p:pic>
        <p:nvPicPr>
          <p:cNvPr id="4" name="图片 3"/>
          <p:cNvPicPr>
            <a:picLocks noChangeAspect="1"/>
          </p:cNvPicPr>
          <p:nvPr/>
        </p:nvPicPr>
        <p:blipFill>
          <a:blip r:embed="rId2"/>
          <a:stretch>
            <a:fillRect/>
          </a:stretch>
        </p:blipFill>
        <p:spPr>
          <a:xfrm>
            <a:off x="10061928" y="2268134"/>
            <a:ext cx="2019208" cy="4344700"/>
          </a:xfrm>
          <a:prstGeom prst="rect">
            <a:avLst/>
          </a:prstGeom>
        </p:spPr>
      </p:pic>
      <p:sp>
        <p:nvSpPr>
          <p:cNvPr id="5" name="文本框 4"/>
          <p:cNvSpPr txBox="1"/>
          <p:nvPr/>
        </p:nvSpPr>
        <p:spPr>
          <a:xfrm>
            <a:off x="2931680" y="1252539"/>
            <a:ext cx="7814512" cy="2462213"/>
          </a:xfrm>
          <a:prstGeom prst="rect">
            <a:avLst/>
          </a:prstGeom>
          <a:noFill/>
        </p:spPr>
        <p:txBody>
          <a:bodyPr wrap="none" rtlCol="0">
            <a:spAutoFit/>
          </a:bodyPr>
          <a:lstStyle/>
          <a:p>
            <a:r>
              <a:rPr lang="en-US" sz="1400"/>
              <a:t>insert into user_info (userid,engname,cnname,occupation,birthday,signname,email,qq,crt_time,mod_time)</a:t>
            </a:r>
          </a:p>
          <a:p>
            <a:r>
              <a:rPr lang="en-US" sz="1400"/>
              <a:t>select generate_series(1,20000000),</a:t>
            </a:r>
          </a:p>
          <a:p>
            <a:r>
              <a:rPr lang="en-US" sz="1400"/>
              <a:t>'digoal.zhou',</a:t>
            </a:r>
          </a:p>
          <a:p>
            <a:r>
              <a:rPr lang="en-US" sz="1400"/>
              <a:t>'</a:t>
            </a:r>
            <a:r>
              <a:rPr lang="zh-CN" altLang="en-US" sz="1400"/>
              <a:t>德哥</a:t>
            </a:r>
            <a:r>
              <a:rPr lang="en-US" altLang="zh-CN" sz="1400"/>
              <a:t>',</a:t>
            </a:r>
          </a:p>
          <a:p>
            <a:r>
              <a:rPr lang="en-US" altLang="zh-CN" sz="1400"/>
              <a:t>'</a:t>
            </a:r>
            <a:r>
              <a:rPr lang="en-US" sz="1400"/>
              <a:t>DBA',</a:t>
            </a:r>
          </a:p>
          <a:p>
            <a:r>
              <a:rPr lang="en-US" sz="1400"/>
              <a:t>'1970-01-01'</a:t>
            </a:r>
          </a:p>
          <a:p>
            <a:r>
              <a:rPr lang="en-US" sz="1400"/>
              <a:t>,E'</a:t>
            </a:r>
            <a:r>
              <a:rPr lang="zh-CN" altLang="en-US" sz="1400"/>
              <a:t>公益是一辈子的事</a:t>
            </a:r>
            <a:r>
              <a:rPr lang="en-US" altLang="zh-CN" sz="1400"/>
              <a:t>, </a:t>
            </a:r>
            <a:r>
              <a:rPr lang="en-US" sz="1400"/>
              <a:t>I\'m Digoal.Zhou, Just do it!',</a:t>
            </a:r>
          </a:p>
          <a:p>
            <a:r>
              <a:rPr lang="en-US" sz="1400"/>
              <a:t>'digoal@126.com',</a:t>
            </a:r>
          </a:p>
          <a:p>
            <a:r>
              <a:rPr lang="en-US" sz="1400"/>
              <a:t>276732431,</a:t>
            </a:r>
          </a:p>
          <a:p>
            <a:r>
              <a:rPr lang="en-US" sz="1400"/>
              <a:t>clock_timestamp(),</a:t>
            </a:r>
          </a:p>
          <a:p>
            <a:r>
              <a:rPr lang="en-US" sz="1400"/>
              <a:t>NULL;</a:t>
            </a:r>
          </a:p>
        </p:txBody>
      </p:sp>
    </p:spTree>
    <p:extLst>
      <p:ext uri="{BB962C8B-B14F-4D97-AF65-F5344CB8AC3E}">
        <p14:creationId xmlns:p14="http://schemas.microsoft.com/office/powerpoint/2010/main" val="3120789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如何做压力测试</a:t>
            </a:r>
            <a:endParaRPr lang="en-US"/>
          </a:p>
        </p:txBody>
      </p:sp>
      <p:sp>
        <p:nvSpPr>
          <p:cNvPr id="3" name="内容占位符 2"/>
          <p:cNvSpPr>
            <a:spLocks noGrp="1"/>
          </p:cNvSpPr>
          <p:nvPr>
            <p:ph idx="1"/>
          </p:nvPr>
        </p:nvSpPr>
        <p:spPr/>
        <p:txBody>
          <a:bodyPr numCol="1"/>
          <a:lstStyle/>
          <a:p>
            <a:pPr algn="just"/>
            <a:r>
              <a:rPr lang="zh-CN" altLang="en-US" sz="1400" smtClean="0"/>
              <a:t>测试报告</a:t>
            </a:r>
            <a:endParaRPr lang="en-US" altLang="zh-CN" sz="1400" smtClean="0"/>
          </a:p>
          <a:p>
            <a:pPr algn="just"/>
            <a:r>
              <a:rPr lang="en-US" sz="1400"/>
              <a:t>postgres@db-172-16-3-150-&gt; pgbench -M prepared -n -r -f ./login.sql -c 16 -j 8 -T 180</a:t>
            </a:r>
          </a:p>
          <a:p>
            <a:pPr algn="just"/>
            <a:r>
              <a:rPr lang="en-US" sz="1400"/>
              <a:t>transaction type: Custom query</a:t>
            </a:r>
          </a:p>
          <a:p>
            <a:pPr algn="just"/>
            <a:r>
              <a:rPr lang="en-US" sz="1400"/>
              <a:t>scaling factor: 1</a:t>
            </a:r>
          </a:p>
          <a:p>
            <a:pPr algn="just"/>
            <a:r>
              <a:rPr lang="en-US" sz="1400"/>
              <a:t>query mode: prepared</a:t>
            </a:r>
          </a:p>
          <a:p>
            <a:pPr algn="just"/>
            <a:r>
              <a:rPr lang="en-US" sz="1400"/>
              <a:t>number of clients: 16</a:t>
            </a:r>
          </a:p>
          <a:p>
            <a:pPr algn="just"/>
            <a:r>
              <a:rPr lang="en-US" sz="1400"/>
              <a:t>number of threads: 8</a:t>
            </a:r>
          </a:p>
          <a:p>
            <a:pPr algn="just"/>
            <a:r>
              <a:rPr lang="en-US" sz="1400"/>
              <a:t>duration: 180 s</a:t>
            </a:r>
          </a:p>
          <a:p>
            <a:pPr algn="just"/>
            <a:r>
              <a:rPr lang="en-US" sz="1400"/>
              <a:t>number of transactions actually processed: 3034773</a:t>
            </a:r>
          </a:p>
          <a:p>
            <a:pPr algn="just"/>
            <a:r>
              <a:rPr lang="en-US" sz="1400"/>
              <a:t>latency average: 0.949 ms</a:t>
            </a:r>
          </a:p>
          <a:p>
            <a:pPr algn="just"/>
            <a:r>
              <a:rPr lang="en-US" sz="1400"/>
              <a:t>tps = 16858.777407 (including connections establishing)</a:t>
            </a:r>
          </a:p>
          <a:p>
            <a:pPr algn="just"/>
            <a:r>
              <a:rPr lang="en-US" sz="1400"/>
              <a:t>tps = 16859.794913 (excluding connections establishing)</a:t>
            </a:r>
          </a:p>
          <a:p>
            <a:pPr algn="just"/>
            <a:r>
              <a:rPr lang="en-US" sz="1400"/>
              <a:t>statement latencies in milliseconds:</a:t>
            </a:r>
          </a:p>
          <a:p>
            <a:pPr algn="just"/>
            <a:r>
              <a:rPr lang="en-US" sz="1400"/>
              <a:t>        0.002972        \setrandom userid 1 20000000</a:t>
            </a:r>
          </a:p>
          <a:p>
            <a:pPr algn="just"/>
            <a:r>
              <a:rPr lang="en-US" sz="1400"/>
              <a:t>        0.281929        select userid,engname,cnname,occupation,birthday,signname,email,qq from user_info where userid=:userid;</a:t>
            </a:r>
          </a:p>
          <a:p>
            <a:pPr algn="just"/>
            <a:r>
              <a:rPr lang="en-US" sz="1400"/>
              <a:t>        0.302971        insert into user_login_rec (userid,login_time,ip) values (:userid,now(),inet_client_addr());</a:t>
            </a:r>
          </a:p>
          <a:p>
            <a:pPr algn="just"/>
            <a:r>
              <a:rPr lang="en-US" sz="1400"/>
              <a:t>        0.355463        update user_session set logintime=now(),login_count=login_count+1 where userid=:userid;</a:t>
            </a:r>
          </a:p>
        </p:txBody>
      </p:sp>
    </p:spTree>
    <p:extLst>
      <p:ext uri="{BB962C8B-B14F-4D97-AF65-F5344CB8AC3E}">
        <p14:creationId xmlns:p14="http://schemas.microsoft.com/office/powerpoint/2010/main" val="371616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版本升级</a:t>
            </a:r>
            <a:endParaRPr lang="en-US"/>
          </a:p>
        </p:txBody>
      </p:sp>
      <p:sp>
        <p:nvSpPr>
          <p:cNvPr id="3" name="内容占位符 2"/>
          <p:cNvSpPr>
            <a:spLocks noGrp="1"/>
          </p:cNvSpPr>
          <p:nvPr>
            <p:ph idx="1"/>
          </p:nvPr>
        </p:nvSpPr>
        <p:spPr/>
        <p:txBody>
          <a:bodyPr numCol="1"/>
          <a:lstStyle/>
          <a:p>
            <a:r>
              <a:rPr lang="zh-CN" altLang="en-US" sz="1600" smtClean="0"/>
              <a:t>小版本升级</a:t>
            </a:r>
            <a:endParaRPr lang="en-US" altLang="zh-CN" sz="1600" smtClean="0"/>
          </a:p>
          <a:p>
            <a:pPr lvl="1"/>
            <a:r>
              <a:rPr lang="zh-CN" altLang="en-US" sz="1600" smtClean="0"/>
              <a:t>阅读</a:t>
            </a:r>
            <a:r>
              <a:rPr lang="en-US" altLang="zh-CN" sz="1600" smtClean="0"/>
              <a:t>release note</a:t>
            </a:r>
          </a:p>
          <a:p>
            <a:pPr lvl="1"/>
            <a:r>
              <a:rPr lang="zh-CN" altLang="en-US" sz="1600" smtClean="0"/>
              <a:t>获取当前编译参数信息</a:t>
            </a:r>
            <a:endParaRPr lang="en-US" altLang="zh-CN" sz="1600" smtClean="0"/>
          </a:p>
          <a:p>
            <a:pPr lvl="2"/>
            <a:r>
              <a:rPr lang="en-US" altLang="zh-CN" sz="1600" smtClean="0"/>
              <a:t>pg_config</a:t>
            </a:r>
          </a:p>
          <a:p>
            <a:pPr lvl="1"/>
            <a:r>
              <a:rPr lang="zh-CN" altLang="en-US" sz="1600" smtClean="0"/>
              <a:t>获取当前附加动态链接库信息</a:t>
            </a:r>
            <a:endParaRPr lang="en-US" altLang="zh-CN" sz="1600" smtClean="0"/>
          </a:p>
          <a:p>
            <a:pPr lvl="1"/>
            <a:r>
              <a:rPr lang="zh-CN" altLang="en-US" sz="1600" smtClean="0"/>
              <a:t>获取新版本，按照旧的编译参数重新编译并安装到新的目录</a:t>
            </a:r>
            <a:endParaRPr lang="en-US" altLang="zh-CN" sz="1600" smtClean="0"/>
          </a:p>
          <a:p>
            <a:pPr lvl="2"/>
            <a:r>
              <a:rPr lang="en-US" altLang="zh-CN" sz="1600" smtClean="0"/>
              <a:t>old /opt/pgsql9.4.0 new /opt/pgsql9.4.1</a:t>
            </a:r>
          </a:p>
          <a:p>
            <a:pPr lvl="1"/>
            <a:r>
              <a:rPr lang="zh-CN" altLang="en-US" sz="1600" smtClean="0"/>
              <a:t>重新编译附加动态链接库</a:t>
            </a:r>
            <a:endParaRPr lang="en-US" altLang="zh-CN" sz="1600" smtClean="0"/>
          </a:p>
          <a:p>
            <a:pPr lvl="1"/>
            <a:r>
              <a:rPr lang="zh-CN" altLang="en-US" sz="1600" smtClean="0"/>
              <a:t>以新的数据库版本软件重启数据库</a:t>
            </a:r>
            <a:endParaRPr lang="en-US" altLang="zh-CN" sz="1600" smtClean="0"/>
          </a:p>
          <a:p>
            <a:pPr lvl="2"/>
            <a:r>
              <a:rPr lang="en-US" altLang="zh-CN" sz="1600" smtClean="0"/>
              <a:t>/opt/pgsql9.4.1/bin/pg_ctl restart -m fast</a:t>
            </a:r>
            <a:endParaRPr lang="en-US" altLang="zh-CN" sz="1600"/>
          </a:p>
          <a:p>
            <a:endParaRPr lang="en-US" altLang="zh-CN" sz="1600" smtClean="0"/>
          </a:p>
          <a:p>
            <a:endParaRPr lang="en-US" sz="1600"/>
          </a:p>
        </p:txBody>
      </p:sp>
      <p:pic>
        <p:nvPicPr>
          <p:cNvPr id="4" name="图片 3"/>
          <p:cNvPicPr>
            <a:picLocks noChangeAspect="1"/>
          </p:cNvPicPr>
          <p:nvPr/>
        </p:nvPicPr>
        <p:blipFill>
          <a:blip r:embed="rId2"/>
          <a:stretch>
            <a:fillRect/>
          </a:stretch>
        </p:blipFill>
        <p:spPr>
          <a:xfrm>
            <a:off x="5026094" y="3576638"/>
            <a:ext cx="7126150" cy="2790239"/>
          </a:xfrm>
          <a:prstGeom prst="rect">
            <a:avLst/>
          </a:prstGeom>
        </p:spPr>
      </p:pic>
    </p:spTree>
    <p:extLst>
      <p:ext uri="{BB962C8B-B14F-4D97-AF65-F5344CB8AC3E}">
        <p14:creationId xmlns:p14="http://schemas.microsoft.com/office/powerpoint/2010/main" val="365038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版本升级</a:t>
            </a:r>
            <a:endParaRPr lang="en-US"/>
          </a:p>
        </p:txBody>
      </p:sp>
      <p:sp>
        <p:nvSpPr>
          <p:cNvPr id="3" name="内容占位符 2"/>
          <p:cNvSpPr>
            <a:spLocks noGrp="1"/>
          </p:cNvSpPr>
          <p:nvPr>
            <p:ph idx="1"/>
          </p:nvPr>
        </p:nvSpPr>
        <p:spPr/>
        <p:txBody>
          <a:bodyPr numCol="1"/>
          <a:lstStyle/>
          <a:p>
            <a:r>
              <a:rPr lang="zh-CN" altLang="en-US" sz="1800" smtClean="0"/>
              <a:t>大版本升级</a:t>
            </a:r>
            <a:endParaRPr lang="en-US" altLang="zh-CN" sz="1800" smtClean="0"/>
          </a:p>
          <a:p>
            <a:endParaRPr lang="en-US" altLang="zh-CN" sz="1800" smtClean="0"/>
          </a:p>
          <a:p>
            <a:r>
              <a:rPr lang="zh-CN" altLang="en-US" sz="1800" smtClean="0"/>
              <a:t>方法</a:t>
            </a:r>
            <a:r>
              <a:rPr lang="en-US" altLang="zh-CN" sz="1800" smtClean="0"/>
              <a:t>1. </a:t>
            </a:r>
            <a:r>
              <a:rPr lang="zh-CN" altLang="en-US" sz="1800" smtClean="0"/>
              <a:t>停机，</a:t>
            </a:r>
            <a:r>
              <a:rPr lang="en-US" sz="1800" smtClean="0"/>
              <a:t>pg_dump</a:t>
            </a:r>
            <a:r>
              <a:rPr lang="zh-CN" altLang="en-US" sz="1800" smtClean="0"/>
              <a:t>，</a:t>
            </a:r>
            <a:r>
              <a:rPr lang="en-US" altLang="zh-CN" sz="1800" smtClean="0"/>
              <a:t>pg_restore</a:t>
            </a:r>
          </a:p>
          <a:p>
            <a:pPr lvl="1"/>
            <a:r>
              <a:rPr lang="zh-CN" altLang="en-US" sz="1800"/>
              <a:t>数据</a:t>
            </a:r>
            <a:r>
              <a:rPr lang="zh-CN" altLang="en-US" sz="1800" smtClean="0"/>
              <a:t>量越大，升级越慢，索引越多，升级越慢。</a:t>
            </a:r>
            <a:endParaRPr lang="en-US" altLang="zh-CN" sz="1800" smtClean="0"/>
          </a:p>
          <a:p>
            <a:r>
              <a:rPr lang="zh-CN" altLang="en-US" sz="1800" smtClean="0"/>
              <a:t>方法</a:t>
            </a:r>
            <a:r>
              <a:rPr lang="en-US" altLang="zh-CN" sz="1800" smtClean="0"/>
              <a:t>2. </a:t>
            </a:r>
            <a:r>
              <a:rPr lang="zh-CN" altLang="en-US" sz="1800" smtClean="0"/>
              <a:t>配置逻辑复制，（使用如</a:t>
            </a:r>
            <a:r>
              <a:rPr lang="en-US" altLang="zh-CN" sz="1800" smtClean="0"/>
              <a:t>londiste3, slony-I</a:t>
            </a:r>
            <a:r>
              <a:rPr lang="zh-CN" altLang="en-US" sz="1800" smtClean="0"/>
              <a:t>工具</a:t>
            </a:r>
            <a:r>
              <a:rPr lang="en-US" altLang="zh-CN" sz="1800" smtClean="0"/>
              <a:t>)</a:t>
            </a:r>
            <a:r>
              <a:rPr lang="zh-CN" altLang="en-US" sz="1800" smtClean="0"/>
              <a:t>，停业务，全量同步非增量数据（如序列，函数，。。。）。增量同步结束后，业务连到新的库。</a:t>
            </a:r>
            <a:endParaRPr lang="en-US" altLang="zh-CN" sz="1800" smtClean="0"/>
          </a:p>
          <a:p>
            <a:pPr lvl="1"/>
            <a:r>
              <a:rPr lang="zh-CN" altLang="en-US" sz="1800" smtClean="0"/>
              <a:t>停机时间短，但是对复制对象有一定要去，必须包含唯一键值。</a:t>
            </a:r>
            <a:endParaRPr lang="en-US" altLang="zh-CN" sz="1800" smtClean="0"/>
          </a:p>
          <a:p>
            <a:r>
              <a:rPr lang="zh-CN" altLang="en-US" sz="1800" smtClean="0"/>
              <a:t>方法</a:t>
            </a:r>
            <a:r>
              <a:rPr lang="en-US" altLang="zh-CN" sz="1800" smtClean="0"/>
              <a:t>3. pg_upgrade</a:t>
            </a:r>
          </a:p>
          <a:p>
            <a:pPr lvl="1"/>
            <a:r>
              <a:rPr lang="zh-CN" altLang="en-US" sz="1800" smtClean="0"/>
              <a:t>速度快，因为只需迁移</a:t>
            </a:r>
            <a:r>
              <a:rPr lang="en-US" altLang="zh-CN" sz="1800" smtClean="0"/>
              <a:t>catalog</a:t>
            </a:r>
            <a:r>
              <a:rPr lang="zh-CN" altLang="en-US" sz="1800" smtClean="0"/>
              <a:t>信息，并重新生成统计信息。</a:t>
            </a:r>
            <a:endParaRPr lang="en-US" altLang="zh-CN" sz="1800" smtClean="0"/>
          </a:p>
          <a:p>
            <a:pPr lvl="1"/>
            <a:r>
              <a:rPr lang="zh-CN" altLang="en-US" sz="1800" smtClean="0"/>
              <a:t>一般和流复制或文件系统快照结合使用，回滚也很方便。</a:t>
            </a:r>
            <a:endParaRPr lang="en-US" altLang="zh-CN" sz="1800" smtClean="0"/>
          </a:p>
          <a:p>
            <a:pPr lvl="1"/>
            <a:r>
              <a:rPr lang="zh-CN" altLang="en-US" sz="1800" smtClean="0"/>
              <a:t>适合数据量很大的数据库版本升级。</a:t>
            </a:r>
            <a:endParaRPr lang="en-US" altLang="zh-CN" sz="1800" smtClean="0"/>
          </a:p>
          <a:p>
            <a:pPr lvl="1"/>
            <a:r>
              <a:rPr lang="zh-CN" altLang="en-US" sz="1800" smtClean="0"/>
              <a:t>与小版本升级一样，编译参数建议一致，数据块大小必须一致。</a:t>
            </a:r>
            <a:endParaRPr lang="en-US" sz="1800"/>
          </a:p>
        </p:txBody>
      </p:sp>
    </p:spTree>
    <p:extLst>
      <p:ext uri="{BB962C8B-B14F-4D97-AF65-F5344CB8AC3E}">
        <p14:creationId xmlns:p14="http://schemas.microsoft.com/office/powerpoint/2010/main" val="3864973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数据库全球使用情况</a:t>
            </a:r>
            <a:endParaRPr lang="en-US" altLang="zh-CN" dirty="0"/>
          </a:p>
        </p:txBody>
      </p:sp>
      <p:sp>
        <p:nvSpPr>
          <p:cNvPr id="3" name="内容占位符 2"/>
          <p:cNvSpPr>
            <a:spLocks noGrp="1"/>
          </p:cNvSpPr>
          <p:nvPr>
            <p:ph idx="1"/>
          </p:nvPr>
        </p:nvSpPr>
        <p:spPr/>
        <p:txBody>
          <a:bodyPr/>
          <a:lstStyle/>
          <a:p>
            <a:r>
              <a:rPr lang="zh-CN" altLang="en-US" sz="1600" dirty="0" smtClean="0"/>
              <a:t>生物制药 </a:t>
            </a:r>
            <a:r>
              <a:rPr lang="en-US" altLang="zh-CN" sz="1600" dirty="0" smtClean="0"/>
              <a:t>{Affymetrix(</a:t>
            </a:r>
            <a:r>
              <a:rPr lang="zh-CN" altLang="en-US" sz="1600" dirty="0" smtClean="0"/>
              <a:t>基因芯片</a:t>
            </a:r>
            <a:r>
              <a:rPr lang="en-US" altLang="zh-CN" sz="1600" dirty="0" smtClean="0"/>
              <a:t>), </a:t>
            </a:r>
            <a:r>
              <a:rPr lang="zh-CN" altLang="en-US" sz="1600" dirty="0" smtClean="0"/>
              <a:t>美国化学协会</a:t>
            </a:r>
            <a:r>
              <a:rPr lang="en-US" altLang="zh-CN" sz="1600" dirty="0" smtClean="0"/>
              <a:t>, gene(</a:t>
            </a:r>
            <a:r>
              <a:rPr lang="zh-CN" altLang="en-US" sz="1600" dirty="0" smtClean="0"/>
              <a:t>结构生物学应用案例</a:t>
            </a:r>
            <a:r>
              <a:rPr lang="en-US" altLang="zh-CN" sz="1600" dirty="0" smtClean="0"/>
              <a:t>), …}</a:t>
            </a:r>
          </a:p>
          <a:p>
            <a:r>
              <a:rPr lang="zh-CN" altLang="en-US" sz="1600" dirty="0" smtClean="0"/>
              <a:t>电子商务 </a:t>
            </a:r>
            <a:r>
              <a:rPr lang="en-US" altLang="zh-CN" sz="1600" dirty="0" smtClean="0"/>
              <a:t>{ CD BABY,  etsy(</a:t>
            </a:r>
            <a:r>
              <a:rPr lang="zh-CN" altLang="en-US" sz="1600" dirty="0" smtClean="0"/>
              <a:t>与淘宝类似</a:t>
            </a:r>
            <a:r>
              <a:rPr lang="en-US" altLang="zh-CN" sz="1600" dirty="0" smtClean="0"/>
              <a:t>), whitepages</a:t>
            </a:r>
            <a:r>
              <a:rPr lang="en-US" altLang="zh-CN" sz="1600" dirty="0"/>
              <a:t>, </a:t>
            </a:r>
            <a:r>
              <a:rPr lang="en-US" altLang="zh-CN" sz="1600" dirty="0" smtClean="0"/>
              <a:t>flightstats</a:t>
            </a:r>
            <a:r>
              <a:rPr lang="en-US" altLang="zh-CN" sz="1600" dirty="0"/>
              <a:t>, Endpoint Corporation …}</a:t>
            </a:r>
            <a:endParaRPr lang="en-US" altLang="zh-CN" sz="1600" dirty="0" smtClean="0"/>
          </a:p>
          <a:p>
            <a:r>
              <a:rPr lang="zh-CN" altLang="en-US" sz="1600" dirty="0" smtClean="0"/>
              <a:t>学校</a:t>
            </a:r>
            <a:r>
              <a:rPr lang="en-US" altLang="zh-CN" sz="1600" dirty="0" smtClean="0"/>
              <a:t> {</a:t>
            </a:r>
            <a:r>
              <a:rPr lang="zh-CN" altLang="en-US" sz="1600" dirty="0">
                <a:effectLst/>
              </a:rPr>
              <a:t>加州大学伯克利</a:t>
            </a:r>
            <a:r>
              <a:rPr lang="zh-CN" altLang="en-US" sz="1600" dirty="0" smtClean="0">
                <a:effectLst/>
              </a:rPr>
              <a:t>分校</a:t>
            </a:r>
            <a:r>
              <a:rPr lang="en-US" altLang="zh-CN" sz="1600" dirty="0" smtClean="0">
                <a:effectLst/>
              </a:rPr>
              <a:t>, </a:t>
            </a:r>
            <a:r>
              <a:rPr lang="zh-CN" altLang="en-US" sz="1600" dirty="0" smtClean="0">
                <a:effectLst/>
              </a:rPr>
              <a:t>哈佛</a:t>
            </a:r>
            <a:r>
              <a:rPr lang="zh-CN" altLang="en-US" sz="1600" dirty="0">
                <a:effectLst/>
              </a:rPr>
              <a:t>大学</a:t>
            </a:r>
            <a:r>
              <a:rPr lang="zh-CN" altLang="en-US" sz="1600" dirty="0" smtClean="0">
                <a:effectLst/>
              </a:rPr>
              <a:t>互联网</a:t>
            </a:r>
            <a:r>
              <a:rPr lang="zh-CN" altLang="en-US" sz="1600" dirty="0">
                <a:effectLst/>
              </a:rPr>
              <a:t>与</a:t>
            </a:r>
            <a:r>
              <a:rPr lang="zh-CN" altLang="en-US" sz="1600" dirty="0" smtClean="0">
                <a:effectLst/>
              </a:rPr>
              <a:t>社会中心</a:t>
            </a:r>
            <a:r>
              <a:rPr lang="en-US" altLang="zh-CN" sz="1600" dirty="0" smtClean="0">
                <a:effectLst/>
              </a:rPr>
              <a:t>, .LRN, </a:t>
            </a:r>
            <a:r>
              <a:rPr lang="zh-CN" altLang="en-US" sz="1600" dirty="0" smtClean="0">
                <a:effectLst/>
              </a:rPr>
              <a:t>莫斯科国立大学</a:t>
            </a:r>
            <a:r>
              <a:rPr lang="en-US" altLang="zh-CN" sz="1600" dirty="0" smtClean="0">
                <a:effectLst/>
              </a:rPr>
              <a:t>, </a:t>
            </a:r>
            <a:r>
              <a:rPr lang="zh-CN" altLang="en-US" sz="1600" dirty="0" smtClean="0">
                <a:effectLst/>
              </a:rPr>
              <a:t>悉尼大学</a:t>
            </a:r>
            <a:r>
              <a:rPr lang="en-US" altLang="zh-CN" sz="1600" dirty="0" smtClean="0">
                <a:effectLst/>
              </a:rPr>
              <a:t>, …</a:t>
            </a:r>
            <a:r>
              <a:rPr lang="en-US" altLang="zh-CN" sz="1600" dirty="0" smtClean="0"/>
              <a:t>}</a:t>
            </a:r>
          </a:p>
          <a:p>
            <a:r>
              <a:rPr lang="zh-CN" altLang="en-US" sz="1600" dirty="0" smtClean="0"/>
              <a:t>金融 </a:t>
            </a:r>
            <a:r>
              <a:rPr lang="en-US" altLang="zh-CN" sz="1600" dirty="0"/>
              <a:t>{</a:t>
            </a:r>
            <a:r>
              <a:rPr lang="en-US" altLang="zh-CN" sz="1600" dirty="0" smtClean="0"/>
              <a:t>Journyx, LLC, trusecommerce(</a:t>
            </a:r>
            <a:r>
              <a:rPr lang="zh-CN" altLang="en-US" sz="1600" dirty="0" smtClean="0"/>
              <a:t>类似支付宝</a:t>
            </a:r>
            <a:r>
              <a:rPr lang="en-US" altLang="zh-CN" sz="1600" smtClean="0"/>
              <a:t>), </a:t>
            </a:r>
            <a:r>
              <a:rPr lang="zh-CN" altLang="en-US" sz="1600" smtClean="0"/>
              <a:t>日本证券交易交所</a:t>
            </a:r>
            <a:r>
              <a:rPr lang="en-US" altLang="zh-CN" sz="1600" smtClean="0"/>
              <a:t>, </a:t>
            </a:r>
            <a:r>
              <a:rPr lang="zh-CN" altLang="en-US" sz="1600" smtClean="0">
                <a:solidFill>
                  <a:srgbClr val="FF0000"/>
                </a:solidFill>
              </a:rPr>
              <a:t>邮储银行</a:t>
            </a:r>
            <a:r>
              <a:rPr lang="en-US" altLang="zh-CN" sz="1600" smtClean="0">
                <a:solidFill>
                  <a:srgbClr val="FF0000"/>
                </a:solidFill>
              </a:rPr>
              <a:t>, </a:t>
            </a:r>
            <a:r>
              <a:rPr lang="zh-CN" altLang="en-US" sz="1600" smtClean="0">
                <a:solidFill>
                  <a:srgbClr val="FF0000"/>
                </a:solidFill>
              </a:rPr>
              <a:t>同花顺</a:t>
            </a:r>
            <a:r>
              <a:rPr lang="en-US" altLang="zh-CN" sz="1600" smtClean="0"/>
              <a:t>…}</a:t>
            </a:r>
            <a:endParaRPr lang="en-US" altLang="zh-CN" sz="1600" dirty="0" smtClean="0"/>
          </a:p>
          <a:p>
            <a:r>
              <a:rPr lang="zh-CN" altLang="en-US" sz="1600" dirty="0" smtClean="0"/>
              <a:t>游戏 </a:t>
            </a:r>
            <a:r>
              <a:rPr lang="en-US" altLang="zh-CN" sz="1600" dirty="0" smtClean="0"/>
              <a:t>{</a:t>
            </a:r>
            <a:r>
              <a:rPr lang="en-US" altLang="zh-CN" sz="1600" dirty="0" smtClean="0">
                <a:effectLst/>
              </a:rPr>
              <a:t>MobyGames, …</a:t>
            </a:r>
            <a:r>
              <a:rPr lang="en-US" altLang="zh-CN" sz="1600" dirty="0" smtClean="0"/>
              <a:t>}</a:t>
            </a:r>
          </a:p>
          <a:p>
            <a:r>
              <a:rPr lang="zh-CN" altLang="en-US" sz="1600" dirty="0" smtClean="0"/>
              <a:t>政府 </a:t>
            </a:r>
            <a:r>
              <a:rPr lang="en-US" altLang="zh-CN" sz="1600" dirty="0" smtClean="0"/>
              <a:t>{</a:t>
            </a:r>
            <a:r>
              <a:rPr lang="zh-CN" altLang="en-US" sz="1600" dirty="0"/>
              <a:t>美国</a:t>
            </a:r>
            <a:r>
              <a:rPr lang="zh-CN" altLang="en-US" sz="1600" dirty="0" smtClean="0"/>
              <a:t>国家气象局</a:t>
            </a:r>
            <a:r>
              <a:rPr lang="en-US" altLang="zh-CN" sz="1600" dirty="0" smtClean="0"/>
              <a:t>, </a:t>
            </a:r>
            <a:r>
              <a:rPr lang="zh-CN" altLang="en-US" sz="1600" dirty="0" smtClean="0"/>
              <a:t>印度国家物理实验室</a:t>
            </a:r>
            <a:r>
              <a:rPr lang="en-US" altLang="zh-CN" sz="1600" dirty="0" smtClean="0"/>
              <a:t>, </a:t>
            </a:r>
            <a:r>
              <a:rPr lang="zh-CN" altLang="en-US" sz="1600" dirty="0" smtClean="0"/>
              <a:t>联合国</a:t>
            </a:r>
            <a:r>
              <a:rPr lang="zh-CN" altLang="en-US" sz="1600" dirty="0"/>
              <a:t>儿童</a:t>
            </a:r>
            <a:r>
              <a:rPr lang="zh-CN" altLang="en-US" sz="1600" dirty="0" smtClean="0"/>
              <a:t>基金</a:t>
            </a:r>
            <a:r>
              <a:rPr lang="en-US" altLang="zh-CN" sz="1600" dirty="0" smtClean="0"/>
              <a:t>, </a:t>
            </a:r>
            <a:r>
              <a:rPr lang="zh-CN" altLang="en-US" sz="1600" dirty="0" smtClean="0"/>
              <a:t>美国</a:t>
            </a:r>
            <a:r>
              <a:rPr lang="zh-CN" altLang="en-US" sz="1600" dirty="0"/>
              <a:t>疾病控制和</a:t>
            </a:r>
            <a:r>
              <a:rPr lang="zh-CN" altLang="en-US" sz="1600" dirty="0" smtClean="0"/>
              <a:t>预防中心</a:t>
            </a:r>
            <a:r>
              <a:rPr lang="en-US" altLang="zh-CN" sz="1600" dirty="0" smtClean="0"/>
              <a:t>, </a:t>
            </a:r>
            <a:r>
              <a:rPr lang="zh-CN" altLang="en-US" sz="1600" dirty="0" smtClean="0"/>
              <a:t>美国国务院</a:t>
            </a:r>
            <a:r>
              <a:rPr lang="en-US" altLang="zh-CN" sz="1600" smtClean="0"/>
              <a:t>, </a:t>
            </a:r>
            <a:r>
              <a:rPr lang="zh-CN" altLang="en-US" sz="1600" smtClean="0"/>
              <a:t>俄罗斯杜马</a:t>
            </a:r>
            <a:r>
              <a:rPr lang="en-US" altLang="zh-CN" sz="1600" smtClean="0"/>
              <a:t>…}</a:t>
            </a:r>
            <a:endParaRPr lang="en-US" altLang="zh-CN" sz="1600" dirty="0" smtClean="0"/>
          </a:p>
          <a:p>
            <a:r>
              <a:rPr lang="zh-CN" altLang="en-US" sz="1600" dirty="0" smtClean="0"/>
              <a:t>医疗 </a:t>
            </a:r>
            <a:r>
              <a:rPr lang="en-US" altLang="zh-CN" sz="1600" dirty="0"/>
              <a:t>{</a:t>
            </a:r>
            <a:r>
              <a:rPr lang="en-US" altLang="zh-CN" sz="1600" dirty="0" smtClean="0"/>
              <a:t>calorieking, </a:t>
            </a:r>
            <a:r>
              <a:rPr lang="zh-CN" altLang="en-US" sz="1600" dirty="0" smtClean="0"/>
              <a:t>开源电子病历项目</a:t>
            </a:r>
            <a:r>
              <a:rPr lang="en-US" altLang="zh-CN" sz="1600" dirty="0" smtClean="0"/>
              <a:t>, shannon</a:t>
            </a:r>
            <a:r>
              <a:rPr lang="zh-CN" altLang="en-US" sz="1600" dirty="0" smtClean="0"/>
              <a:t>医学中心</a:t>
            </a:r>
            <a:r>
              <a:rPr lang="en-US" altLang="zh-CN" sz="1600" dirty="0" smtClean="0"/>
              <a:t>, …}</a:t>
            </a:r>
          </a:p>
          <a:p>
            <a:r>
              <a:rPr lang="zh-CN" altLang="en-US" sz="1600" dirty="0" smtClean="0"/>
              <a:t>制造业 </a:t>
            </a:r>
            <a:r>
              <a:rPr lang="en-US" altLang="zh-CN" sz="1600" dirty="0" smtClean="0"/>
              <a:t>{</a:t>
            </a:r>
            <a:r>
              <a:rPr lang="en-US" altLang="zh-CN" sz="1600">
                <a:effectLst/>
              </a:rPr>
              <a:t>Exoteric </a:t>
            </a:r>
            <a:r>
              <a:rPr lang="en-US" altLang="zh-CN" sz="1600" smtClean="0">
                <a:effectLst/>
              </a:rPr>
              <a:t>Networks, </a:t>
            </a:r>
            <a:r>
              <a:rPr lang="zh-CN" altLang="en-US" sz="1600" smtClean="0">
                <a:effectLst/>
              </a:rPr>
              <a:t>丰田</a:t>
            </a:r>
            <a:r>
              <a:rPr lang="en-US" altLang="zh-CN" sz="1600" smtClean="0">
                <a:effectLst/>
              </a:rPr>
              <a:t>, </a:t>
            </a:r>
            <a:r>
              <a:rPr lang="zh-CN" altLang="en-US" sz="1600" smtClean="0">
                <a:effectLst/>
              </a:rPr>
              <a:t>捷豹路虎</a:t>
            </a:r>
            <a:r>
              <a:rPr lang="en-US" altLang="zh-CN" sz="1600" smtClean="0"/>
              <a:t>}</a:t>
            </a:r>
            <a:endParaRPr lang="en-US" altLang="zh-CN" sz="1600" dirty="0" smtClean="0"/>
          </a:p>
          <a:p>
            <a:r>
              <a:rPr lang="zh-CN" altLang="en-US" sz="1600" dirty="0" smtClean="0"/>
              <a:t>媒体 </a:t>
            </a:r>
            <a:r>
              <a:rPr lang="en-US" altLang="zh-CN" sz="1600" dirty="0"/>
              <a:t>{</a:t>
            </a:r>
            <a:r>
              <a:rPr lang="en-US" altLang="zh-CN" sz="1600" dirty="0" smtClean="0"/>
              <a:t>IMDB.com, </a:t>
            </a:r>
            <a:r>
              <a:rPr lang="zh-CN" altLang="en-US" sz="1600" dirty="0" smtClean="0"/>
              <a:t>美国华盛顿邮报</a:t>
            </a:r>
            <a:r>
              <a:rPr lang="zh-CN" altLang="en-US" sz="1600" dirty="0"/>
              <a:t>国会投票</a:t>
            </a:r>
            <a:r>
              <a:rPr lang="zh-CN" altLang="en-US" sz="1600" dirty="0" smtClean="0"/>
              <a:t>数据库</a:t>
            </a:r>
            <a:r>
              <a:rPr lang="en-US" altLang="zh-CN" sz="1600" dirty="0" smtClean="0"/>
              <a:t>, MacWorld, </a:t>
            </a:r>
            <a:r>
              <a:rPr lang="zh-CN" altLang="en-US" sz="1600" dirty="0" smtClean="0"/>
              <a:t>绿色和平组织</a:t>
            </a:r>
            <a:r>
              <a:rPr lang="en-US" altLang="zh-CN" sz="1600" dirty="0" smtClean="0"/>
              <a:t>, …}</a:t>
            </a:r>
          </a:p>
          <a:p>
            <a:r>
              <a:rPr lang="zh-CN" altLang="en-US" sz="1600" dirty="0"/>
              <a:t>开</a:t>
            </a:r>
            <a:r>
              <a:rPr lang="zh-CN" altLang="en-US" sz="1600" dirty="0" smtClean="0"/>
              <a:t>源项目 </a:t>
            </a:r>
            <a:r>
              <a:rPr lang="en-US" altLang="zh-CN" sz="1600" dirty="0"/>
              <a:t>{Bricolage, Debian, FreshPorts, FLPR, PostGIS, </a:t>
            </a:r>
            <a:r>
              <a:rPr lang="en-US" altLang="zh-CN" sz="1600" dirty="0" smtClean="0"/>
              <a:t>SourceForge</a:t>
            </a:r>
            <a:r>
              <a:rPr lang="en-US" altLang="zh-CN" sz="1600" dirty="0"/>
              <a:t>, </a:t>
            </a:r>
            <a:r>
              <a:rPr lang="en-US" altLang="zh-CN" sz="1600" dirty="0" smtClean="0"/>
              <a:t>OpenACS</a:t>
            </a:r>
            <a:r>
              <a:rPr lang="en-US" altLang="zh-CN" sz="1600" dirty="0"/>
              <a:t>, </a:t>
            </a:r>
            <a:r>
              <a:rPr lang="en-US" altLang="zh-CN" sz="1600" dirty="0" smtClean="0"/>
              <a:t>Gforge, …}</a:t>
            </a:r>
          </a:p>
          <a:p>
            <a:r>
              <a:rPr lang="zh-CN" altLang="en-US" sz="1600" dirty="0" smtClean="0"/>
              <a:t>零售 </a:t>
            </a:r>
            <a:r>
              <a:rPr lang="en-US" altLang="zh-CN" sz="1600" dirty="0" smtClean="0"/>
              <a:t>{ADP, CTC, Safeway, Tsutaya, Rockport, …}</a:t>
            </a:r>
          </a:p>
          <a:p>
            <a:r>
              <a:rPr lang="zh-CN" altLang="en-US" sz="1600" dirty="0" smtClean="0"/>
              <a:t>科技 </a:t>
            </a:r>
            <a:r>
              <a:rPr lang="en-US" altLang="zh-CN" sz="1600" dirty="0" smtClean="0"/>
              <a:t>{</a:t>
            </a:r>
            <a:r>
              <a:rPr lang="en-US" altLang="zh-CN" sz="1600" dirty="0" smtClean="0">
                <a:effectLst/>
              </a:rPr>
              <a:t>Sony, MySpace, Yahoo, </a:t>
            </a:r>
            <a:r>
              <a:rPr lang="en-US" altLang="zh-CN" sz="1600" dirty="0" smtClean="0"/>
              <a:t>Afilias, APPLE, </a:t>
            </a:r>
            <a:r>
              <a:rPr lang="zh-CN" altLang="en-US" sz="1600" dirty="0" smtClean="0"/>
              <a:t>富士通</a:t>
            </a:r>
            <a:r>
              <a:rPr lang="en-US" altLang="zh-CN" sz="1600" dirty="0" smtClean="0"/>
              <a:t>, Omniti, </a:t>
            </a:r>
            <a:r>
              <a:rPr lang="en-US" altLang="zh-CN" sz="1600" dirty="0">
                <a:effectLst/>
              </a:rPr>
              <a:t>Red </a:t>
            </a:r>
            <a:r>
              <a:rPr lang="en-US" altLang="zh-CN" sz="1600" dirty="0" smtClean="0">
                <a:effectLst/>
              </a:rPr>
              <a:t>Hat</a:t>
            </a:r>
            <a:r>
              <a:rPr lang="en-US" altLang="zh-CN" sz="1600" dirty="0">
                <a:effectLst/>
              </a:rPr>
              <a:t>, Sirius </a:t>
            </a:r>
            <a:r>
              <a:rPr lang="en-US" altLang="zh-CN" sz="1600" dirty="0" smtClean="0">
                <a:effectLst/>
              </a:rPr>
              <a:t>IT, SUN, </a:t>
            </a:r>
            <a:r>
              <a:rPr lang="zh-CN" altLang="en-US" sz="1600" dirty="0" smtClean="0">
                <a:effectLst/>
              </a:rPr>
              <a:t>国际空间站</a:t>
            </a:r>
            <a:r>
              <a:rPr lang="en-US" altLang="zh-CN" sz="1600" dirty="0" smtClean="0">
                <a:effectLst/>
              </a:rPr>
              <a:t>, Instagram, </a:t>
            </a:r>
            <a:r>
              <a:rPr lang="en-US" altLang="zh-CN" sz="1600" smtClean="0">
                <a:effectLst/>
              </a:rPr>
              <a:t>Disqus, </a:t>
            </a:r>
            <a:r>
              <a:rPr lang="zh-CN" altLang="en-US" sz="1600" smtClean="0">
                <a:solidFill>
                  <a:srgbClr val="FF0000"/>
                </a:solidFill>
                <a:effectLst/>
              </a:rPr>
              <a:t>去哪儿</a:t>
            </a:r>
            <a:r>
              <a:rPr lang="en-US" altLang="zh-CN" sz="1600" smtClean="0">
                <a:solidFill>
                  <a:srgbClr val="FF0000"/>
                </a:solidFill>
                <a:effectLst/>
              </a:rPr>
              <a:t>, </a:t>
            </a:r>
            <a:r>
              <a:rPr lang="zh-CN" altLang="en-US" sz="1600" smtClean="0">
                <a:solidFill>
                  <a:srgbClr val="FF0000"/>
                </a:solidFill>
                <a:effectLst/>
              </a:rPr>
              <a:t>腾讯</a:t>
            </a:r>
            <a:r>
              <a:rPr lang="en-US" altLang="zh-CN" sz="1600" smtClean="0">
                <a:solidFill>
                  <a:srgbClr val="FF0000"/>
                </a:solidFill>
                <a:effectLst/>
              </a:rPr>
              <a:t>, </a:t>
            </a:r>
            <a:r>
              <a:rPr lang="zh-CN" altLang="en-US" sz="1600" smtClean="0">
                <a:solidFill>
                  <a:srgbClr val="FF0000"/>
                </a:solidFill>
                <a:effectLst/>
              </a:rPr>
              <a:t>华为</a:t>
            </a:r>
            <a:r>
              <a:rPr lang="en-US" altLang="zh-CN" sz="1600" smtClean="0">
                <a:solidFill>
                  <a:srgbClr val="FF0000"/>
                </a:solidFill>
                <a:effectLst/>
              </a:rPr>
              <a:t>, </a:t>
            </a:r>
            <a:r>
              <a:rPr lang="zh-CN" altLang="en-US" sz="1600" smtClean="0">
                <a:solidFill>
                  <a:srgbClr val="FF0000"/>
                </a:solidFill>
                <a:effectLst/>
              </a:rPr>
              <a:t>中兴</a:t>
            </a:r>
            <a:r>
              <a:rPr lang="en-US" altLang="zh-CN" sz="1600" smtClean="0">
                <a:solidFill>
                  <a:srgbClr val="FF0000"/>
                </a:solidFill>
                <a:effectLst/>
              </a:rPr>
              <a:t>, </a:t>
            </a:r>
            <a:r>
              <a:rPr lang="zh-CN" altLang="en-US" sz="1600" smtClean="0">
                <a:solidFill>
                  <a:srgbClr val="FF0000"/>
                </a:solidFill>
                <a:effectLst/>
              </a:rPr>
              <a:t>斯凯</a:t>
            </a:r>
            <a:r>
              <a:rPr lang="en-US" altLang="zh-CN" sz="1600" smtClean="0">
                <a:solidFill>
                  <a:srgbClr val="FF0000"/>
                </a:solidFill>
                <a:effectLst/>
              </a:rPr>
              <a:t>, </a:t>
            </a:r>
            <a:r>
              <a:rPr lang="zh-CN" altLang="en-US" sz="1600" smtClean="0">
                <a:solidFill>
                  <a:srgbClr val="FF0000"/>
                </a:solidFill>
                <a:effectLst/>
              </a:rPr>
              <a:t>云游</a:t>
            </a:r>
            <a:r>
              <a:rPr lang="en-US" altLang="zh-CN" sz="1600" smtClean="0">
                <a:solidFill>
                  <a:srgbClr val="FF0000"/>
                </a:solidFill>
                <a:effectLst/>
              </a:rPr>
              <a:t>, </a:t>
            </a:r>
            <a:r>
              <a:rPr lang="zh-CN" altLang="en-US" sz="1600" smtClean="0">
                <a:solidFill>
                  <a:srgbClr val="FF0000"/>
                </a:solidFill>
                <a:effectLst/>
              </a:rPr>
              <a:t>阿里</a:t>
            </a:r>
            <a:r>
              <a:rPr lang="en-US" altLang="zh-CN" sz="1600" smtClean="0">
                <a:effectLst/>
              </a:rPr>
              <a:t> </a:t>
            </a:r>
            <a:r>
              <a:rPr lang="en-US" altLang="zh-CN" sz="1600" dirty="0" smtClean="0">
                <a:effectLst/>
              </a:rPr>
              <a:t>…</a:t>
            </a:r>
            <a:r>
              <a:rPr lang="en-US" altLang="zh-CN" sz="1600" dirty="0" smtClean="0"/>
              <a:t>}</a:t>
            </a:r>
          </a:p>
          <a:p>
            <a:r>
              <a:rPr lang="zh-CN" altLang="en-US" sz="1600" dirty="0"/>
              <a:t>通信</a:t>
            </a:r>
            <a:r>
              <a:rPr lang="zh-CN" altLang="en-US" sz="1600" dirty="0" smtClean="0"/>
              <a:t> </a:t>
            </a:r>
            <a:r>
              <a:rPr lang="en-US" altLang="zh-CN" sz="1600" dirty="0" smtClean="0"/>
              <a:t>{Cisco, Juniper, NTT(</a:t>
            </a:r>
            <a:r>
              <a:rPr lang="zh-CN" altLang="en-US" sz="1600" dirty="0" smtClean="0"/>
              <a:t>日本电信</a:t>
            </a:r>
            <a:r>
              <a:rPr lang="en-US" altLang="zh-CN" sz="1600" smtClean="0"/>
              <a:t>), </a:t>
            </a:r>
            <a:r>
              <a:rPr lang="zh-CN" altLang="en-US" sz="1600" smtClean="0"/>
              <a:t>德国电信</a:t>
            </a:r>
            <a:r>
              <a:rPr lang="en-US" altLang="zh-CN" sz="1600" smtClean="0"/>
              <a:t>, Optus</a:t>
            </a:r>
            <a:r>
              <a:rPr lang="en-US" altLang="zh-CN" sz="1600" dirty="0" smtClean="0"/>
              <a:t>, Skype, Tlestra(</a:t>
            </a:r>
            <a:r>
              <a:rPr lang="zh-CN" altLang="en-US" sz="1600" dirty="0" smtClean="0"/>
              <a:t>澳洲电讯</a:t>
            </a:r>
            <a:r>
              <a:rPr lang="en-US" altLang="zh-CN" sz="1600" smtClean="0"/>
              <a:t>), </a:t>
            </a:r>
            <a:r>
              <a:rPr lang="zh-CN" altLang="en-US" sz="1600" smtClean="0">
                <a:solidFill>
                  <a:srgbClr val="FF0000"/>
                </a:solidFill>
              </a:rPr>
              <a:t>中国移动</a:t>
            </a:r>
            <a:r>
              <a:rPr lang="en-US" altLang="zh-CN" sz="1600" smtClean="0"/>
              <a:t>…}</a:t>
            </a:r>
            <a:endParaRPr lang="en-US" altLang="zh-CN" sz="1600" dirty="0" smtClean="0"/>
          </a:p>
          <a:p>
            <a:r>
              <a:rPr lang="zh-CN" altLang="en-US" sz="1600" dirty="0" smtClean="0"/>
              <a:t>物流 </a:t>
            </a:r>
            <a:r>
              <a:rPr lang="en-US" altLang="zh-CN" sz="1600" dirty="0" smtClean="0"/>
              <a:t>{</a:t>
            </a:r>
            <a:r>
              <a:rPr lang="en-US" altLang="zh-CN" sz="1600" dirty="0" smtClean="0">
                <a:solidFill>
                  <a:srgbClr val="FF0000"/>
                </a:solidFill>
              </a:rPr>
              <a:t>SF</a:t>
            </a:r>
            <a:r>
              <a:rPr lang="en-US" altLang="zh-CN" sz="1600" dirty="0" smtClean="0"/>
              <a:t>}</a:t>
            </a:r>
          </a:p>
          <a:p>
            <a:r>
              <a:rPr lang="en-US" altLang="zh-CN" sz="1600" dirty="0" smtClean="0"/>
              <a:t>More : </a:t>
            </a:r>
            <a:r>
              <a:rPr lang="en-US" altLang="zh-CN" sz="1600" dirty="0" smtClean="0">
                <a:hlinkClick r:id="rId2"/>
              </a:rPr>
              <a:t>http</a:t>
            </a:r>
            <a:r>
              <a:rPr lang="en-US" altLang="zh-CN" sz="1600" dirty="0">
                <a:hlinkClick r:id="rId2"/>
              </a:rPr>
              <a:t>://www.postgresql.org/about/users/</a:t>
            </a:r>
            <a:endParaRPr lang="en-US" altLang="zh-CN" sz="1600" dirty="0" smtClean="0">
              <a:hlinkClick r:id="rId3"/>
            </a:endParaRPr>
          </a:p>
        </p:txBody>
      </p:sp>
    </p:spTree>
    <p:extLst>
      <p:ext uri="{BB962C8B-B14F-4D97-AF65-F5344CB8AC3E}">
        <p14:creationId xmlns:p14="http://schemas.microsoft.com/office/powerpoint/2010/main" val="136359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备份恢复</a:t>
            </a:r>
            <a:endParaRPr lang="en-US"/>
          </a:p>
        </p:txBody>
      </p:sp>
      <p:sp>
        <p:nvSpPr>
          <p:cNvPr id="3" name="内容占位符 2"/>
          <p:cNvSpPr>
            <a:spLocks noGrp="1"/>
          </p:cNvSpPr>
          <p:nvPr>
            <p:ph idx="1"/>
          </p:nvPr>
        </p:nvSpPr>
        <p:spPr/>
        <p:txBody>
          <a:bodyPr numCol="1"/>
          <a:lstStyle/>
          <a:p>
            <a:r>
              <a:rPr lang="zh-CN" altLang="en-US" sz="1600" smtClean="0"/>
              <a:t>逻辑备份</a:t>
            </a:r>
            <a:endParaRPr lang="en-US" altLang="zh-CN" sz="1600" smtClean="0"/>
          </a:p>
          <a:p>
            <a:pPr lvl="1"/>
            <a:r>
              <a:rPr lang="zh-CN" altLang="en-US" sz="1600" smtClean="0"/>
              <a:t>输出文本或</a:t>
            </a:r>
            <a:r>
              <a:rPr lang="en-US" altLang="zh-CN" sz="1600" smtClean="0"/>
              <a:t>bin</a:t>
            </a:r>
            <a:r>
              <a:rPr lang="zh-CN" altLang="en-US" sz="1600" smtClean="0"/>
              <a:t>格式</a:t>
            </a:r>
            <a:endParaRPr lang="en-US" altLang="zh-CN" sz="1600" smtClean="0"/>
          </a:p>
          <a:p>
            <a:r>
              <a:rPr lang="en-US" altLang="zh-CN" sz="1600" smtClean="0"/>
              <a:t>TOC</a:t>
            </a:r>
          </a:p>
          <a:p>
            <a:pPr lvl="1"/>
            <a:r>
              <a:rPr lang="zh-CN" altLang="en-US" sz="1600" smtClean="0"/>
              <a:t>支持调整恢复顺序，恢复目标，如注释无需恢复的对象，调整恢复顺序。</a:t>
            </a:r>
            <a:endParaRPr lang="en-US" altLang="zh-CN" sz="1600" smtClean="0"/>
          </a:p>
          <a:p>
            <a:pPr lvl="1"/>
            <a:r>
              <a:rPr lang="en-US" altLang="zh-CN" sz="1600" smtClean="0"/>
              <a:t>       </a:t>
            </a:r>
            <a:r>
              <a:rPr lang="en-US" altLang="zh-CN" sz="1600"/>
              <a:t>10; 145433 TABLE map_resolutions postgres</a:t>
            </a:r>
          </a:p>
          <a:p>
            <a:pPr lvl="1"/>
            <a:r>
              <a:rPr lang="en-US" altLang="zh-CN" sz="1600"/>
              <a:t>       ;2; 145344 TABLE species postgres</a:t>
            </a:r>
          </a:p>
          <a:p>
            <a:pPr lvl="1"/>
            <a:r>
              <a:rPr lang="en-US" altLang="zh-CN" sz="1600"/>
              <a:t>       ;4; 145359 TABLE nt_header postgres</a:t>
            </a:r>
          </a:p>
          <a:p>
            <a:pPr lvl="1"/>
            <a:r>
              <a:rPr lang="en-US" altLang="zh-CN" sz="1600"/>
              <a:t>       6; 145402 TABLE species_records postgres</a:t>
            </a:r>
          </a:p>
          <a:p>
            <a:pPr lvl="1"/>
            <a:r>
              <a:rPr lang="en-US" altLang="zh-CN" sz="1600"/>
              <a:t>       ;8; 145416 TABLE ss_old postgres</a:t>
            </a:r>
          </a:p>
          <a:p>
            <a:endParaRPr lang="en-US" altLang="zh-CN" sz="1600" smtClean="0"/>
          </a:p>
          <a:p>
            <a:r>
              <a:rPr lang="zh-CN" altLang="en-US" sz="1600" smtClean="0"/>
              <a:t>物理备份</a:t>
            </a:r>
            <a:endParaRPr lang="en-US" altLang="zh-CN" sz="1600" smtClean="0"/>
          </a:p>
          <a:p>
            <a:pPr lvl="1"/>
            <a:r>
              <a:rPr lang="zh-CN" altLang="en-US" sz="1600" smtClean="0"/>
              <a:t>在线备份数据文件，归档。</a:t>
            </a:r>
            <a:endParaRPr lang="en-US" altLang="zh-CN" sz="1600" smtClean="0"/>
          </a:p>
          <a:p>
            <a:r>
              <a:rPr lang="zh-CN" altLang="en-US" sz="1600" smtClean="0"/>
              <a:t>基于时间点的恢复</a:t>
            </a:r>
            <a:endParaRPr lang="en-US" altLang="zh-CN" sz="1600" smtClean="0"/>
          </a:p>
          <a:p>
            <a:pPr lvl="1"/>
            <a:r>
              <a:rPr lang="zh-CN" altLang="en-US" sz="1600" smtClean="0"/>
              <a:t>恢复到指定时间点，</a:t>
            </a:r>
            <a:r>
              <a:rPr lang="en-US" altLang="zh-CN" sz="1600" smtClean="0"/>
              <a:t>TARGET</a:t>
            </a:r>
            <a:r>
              <a:rPr lang="zh-CN" altLang="en-US" sz="1600"/>
              <a:t> </a:t>
            </a:r>
            <a:r>
              <a:rPr lang="en-US" altLang="zh-CN" sz="1600" smtClean="0"/>
              <a:t>name</a:t>
            </a:r>
            <a:r>
              <a:rPr lang="zh-CN" altLang="en-US" sz="1600" smtClean="0"/>
              <a:t>，或</a:t>
            </a:r>
            <a:r>
              <a:rPr lang="en-US" altLang="zh-CN" sz="1600" smtClean="0"/>
              <a:t>XID</a:t>
            </a:r>
            <a:r>
              <a:rPr lang="zh-CN" altLang="en-US" sz="1600" smtClean="0"/>
              <a:t>。</a:t>
            </a:r>
            <a:endParaRPr lang="en-US" sz="1600"/>
          </a:p>
        </p:txBody>
      </p:sp>
    </p:spTree>
    <p:extLst>
      <p:ext uri="{BB962C8B-B14F-4D97-AF65-F5344CB8AC3E}">
        <p14:creationId xmlns:p14="http://schemas.microsoft.com/office/powerpoint/2010/main" val="154801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物理备份案例</a:t>
            </a:r>
            <a:endParaRPr lang="en-US"/>
          </a:p>
        </p:txBody>
      </p:sp>
      <p:sp>
        <p:nvSpPr>
          <p:cNvPr id="3" name="内容占位符 2"/>
          <p:cNvSpPr>
            <a:spLocks noGrp="1"/>
          </p:cNvSpPr>
          <p:nvPr>
            <p:ph idx="1"/>
          </p:nvPr>
        </p:nvSpPr>
        <p:spPr/>
        <p:txBody>
          <a:bodyPr/>
          <a:lstStyle/>
          <a:p>
            <a:r>
              <a:rPr lang="en-US" altLang="zh-CN" sz="1600" smtClean="0"/>
              <a:t>PITR</a:t>
            </a:r>
          </a:p>
          <a:p>
            <a:r>
              <a:rPr lang="en-US" altLang="zh-CN" sz="1600" smtClean="0">
                <a:hlinkClick r:id="rId2"/>
              </a:rPr>
              <a:t>http</a:t>
            </a:r>
            <a:r>
              <a:rPr lang="en-US" altLang="zh-CN" sz="1600">
                <a:hlinkClick r:id="rId2"/>
              </a:rPr>
              <a:t>://blog.163.com/digoal@126/blog/static/163877040201451894734122</a:t>
            </a:r>
            <a:r>
              <a:rPr lang="en-US" altLang="zh-CN" sz="1600" smtClean="0">
                <a:hlinkClick r:id="rId2"/>
              </a:rPr>
              <a:t>/</a:t>
            </a:r>
            <a:endParaRPr lang="en-US" altLang="zh-CN" sz="1600" smtClean="0"/>
          </a:p>
          <a:p>
            <a:endParaRPr lang="en-US" sz="1600"/>
          </a:p>
          <a:p>
            <a:r>
              <a:rPr lang="zh-CN" altLang="en-US" sz="1600" smtClean="0"/>
              <a:t>目前</a:t>
            </a:r>
            <a:r>
              <a:rPr lang="en-US" altLang="zh-CN" sz="1600" smtClean="0"/>
              <a:t>PostgreSQL</a:t>
            </a:r>
            <a:r>
              <a:rPr lang="zh-CN" altLang="en-US" sz="1600" smtClean="0"/>
              <a:t>不支持块级别增量备份，</a:t>
            </a:r>
            <a:endParaRPr lang="en-US" altLang="zh-CN" sz="1600" smtClean="0"/>
          </a:p>
          <a:p>
            <a:r>
              <a:rPr lang="zh-CN" altLang="en-US" sz="1600" smtClean="0"/>
              <a:t>只能结合文件系统或存储层快照</a:t>
            </a:r>
            <a:r>
              <a:rPr lang="en-US" altLang="zh-CN" sz="1600" smtClean="0"/>
              <a:t>+</a:t>
            </a:r>
            <a:r>
              <a:rPr lang="zh-CN" altLang="en-US" sz="1600" smtClean="0"/>
              <a:t>流复制</a:t>
            </a:r>
            <a:endParaRPr lang="en-US" altLang="zh-CN" sz="1600" smtClean="0"/>
          </a:p>
          <a:p>
            <a:r>
              <a:rPr lang="zh-CN" altLang="en-US" sz="1600" smtClean="0"/>
              <a:t>例如</a:t>
            </a:r>
            <a:r>
              <a:rPr lang="en-US" altLang="zh-CN" sz="1600" smtClean="0"/>
              <a:t>ZFS</a:t>
            </a:r>
            <a:r>
              <a:rPr lang="zh-CN" altLang="en-US" sz="1600" smtClean="0"/>
              <a:t>，</a:t>
            </a:r>
            <a:r>
              <a:rPr lang="en-US" altLang="zh-CN" sz="1600" smtClean="0"/>
              <a:t>btrfs</a:t>
            </a:r>
            <a:r>
              <a:rPr lang="zh-CN" altLang="en-US" sz="1600" smtClean="0"/>
              <a:t>，存储快照。</a:t>
            </a:r>
            <a:endParaRPr lang="en-US" altLang="zh-CN" sz="1600" smtClean="0"/>
          </a:p>
          <a:p>
            <a:endParaRPr lang="en-US" sz="1600"/>
          </a:p>
          <a:p>
            <a:r>
              <a:rPr lang="zh-CN" altLang="en-US" sz="1600" smtClean="0"/>
              <a:t>否则数据文件和表空间需要全备。</a:t>
            </a:r>
            <a:endParaRPr lang="en-US" sz="1600" smtClean="0"/>
          </a:p>
        </p:txBody>
      </p:sp>
      <p:pic>
        <p:nvPicPr>
          <p:cNvPr id="10242" name="Picture 2" descr="PostgreSQL xlog PGDATA and zfs snapshot based central backup  PITR case - 德哥@Digoal - Postgre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238" y="1312954"/>
            <a:ext cx="7229475"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67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高可用</a:t>
            </a:r>
            <a:endParaRPr lang="en-US"/>
          </a:p>
        </p:txBody>
      </p:sp>
      <p:sp>
        <p:nvSpPr>
          <p:cNvPr id="3" name="内容占位符 2"/>
          <p:cNvSpPr>
            <a:spLocks noGrp="1"/>
          </p:cNvSpPr>
          <p:nvPr>
            <p:ph idx="1"/>
          </p:nvPr>
        </p:nvSpPr>
        <p:spPr/>
        <p:txBody>
          <a:bodyPr numCol="2"/>
          <a:lstStyle/>
          <a:p>
            <a:r>
              <a:rPr lang="zh-CN" altLang="en-US" sz="1400" smtClean="0"/>
              <a:t>基于共享存储</a:t>
            </a:r>
            <a:endParaRPr lang="en-US" altLang="zh-CN" sz="1400" smtClean="0"/>
          </a:p>
          <a:p>
            <a:r>
              <a:rPr lang="zh-CN" altLang="en-US" sz="1400" smtClean="0"/>
              <a:t>基于块设备复制</a:t>
            </a:r>
            <a:endParaRPr lang="en-US" altLang="zh-CN" sz="1400" smtClean="0"/>
          </a:p>
          <a:p>
            <a:r>
              <a:rPr lang="zh-CN" altLang="en-US" sz="1400" smtClean="0"/>
              <a:t>基于流复制</a:t>
            </a:r>
            <a:endParaRPr lang="en-US" sz="1400"/>
          </a:p>
        </p:txBody>
      </p:sp>
      <p:pic>
        <p:nvPicPr>
          <p:cNvPr id="4" name="图片 3"/>
          <p:cNvPicPr/>
          <p:nvPr/>
        </p:nvPicPr>
        <p:blipFill>
          <a:blip r:embed="rId2"/>
          <a:stretch>
            <a:fillRect/>
          </a:stretch>
        </p:blipFill>
        <p:spPr>
          <a:xfrm>
            <a:off x="4293705" y="1214422"/>
            <a:ext cx="6559826" cy="5292395"/>
          </a:xfrm>
          <a:prstGeom prst="rect">
            <a:avLst/>
          </a:prstGeom>
        </p:spPr>
      </p:pic>
    </p:spTree>
    <p:extLst>
      <p:ext uri="{BB962C8B-B14F-4D97-AF65-F5344CB8AC3E}">
        <p14:creationId xmlns:p14="http://schemas.microsoft.com/office/powerpoint/2010/main" val="3221976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读写分离</a:t>
            </a:r>
            <a:endParaRPr lang="en-US"/>
          </a:p>
        </p:txBody>
      </p:sp>
      <p:sp>
        <p:nvSpPr>
          <p:cNvPr id="3" name="内容占位符 2"/>
          <p:cNvSpPr>
            <a:spLocks noGrp="1"/>
          </p:cNvSpPr>
          <p:nvPr>
            <p:ph idx="1"/>
          </p:nvPr>
        </p:nvSpPr>
        <p:spPr/>
        <p:txBody>
          <a:bodyPr numCol="2"/>
          <a:lstStyle/>
          <a:p>
            <a:r>
              <a:rPr lang="en-US" altLang="zh-CN" sz="1400" smtClean="0"/>
              <a:t>pgpool-II + </a:t>
            </a:r>
            <a:r>
              <a:rPr lang="zh-CN" altLang="en-US" sz="1400" smtClean="0"/>
              <a:t>流复制</a:t>
            </a:r>
            <a:endParaRPr lang="en-US" altLang="zh-CN" sz="1400" smtClean="0"/>
          </a:p>
          <a:p>
            <a:endParaRPr lang="en-US" altLang="zh-CN" sz="1400"/>
          </a:p>
          <a:p>
            <a:r>
              <a:rPr lang="zh-CN" altLang="en-US" sz="1400" smtClean="0"/>
              <a:t>支持</a:t>
            </a:r>
            <a:r>
              <a:rPr lang="en-US" altLang="zh-CN" sz="1400" smtClean="0"/>
              <a:t>HINT</a:t>
            </a:r>
            <a:r>
              <a:rPr lang="zh-CN" altLang="en-US" sz="1400" smtClean="0"/>
              <a:t>，强制发往</a:t>
            </a:r>
            <a:r>
              <a:rPr lang="en-US" altLang="zh-CN" sz="1400" smtClean="0"/>
              <a:t>MASTER</a:t>
            </a:r>
          </a:p>
          <a:p>
            <a:r>
              <a:rPr lang="zh-CN" altLang="en-US" sz="1400" smtClean="0"/>
              <a:t>支持黑名单</a:t>
            </a:r>
            <a:r>
              <a:rPr lang="en-US" altLang="zh-CN" sz="1400" smtClean="0"/>
              <a:t>SQL</a:t>
            </a:r>
            <a:r>
              <a:rPr lang="zh-CN" altLang="en-US" sz="1400" smtClean="0"/>
              <a:t>，白名单</a:t>
            </a:r>
            <a:r>
              <a:rPr lang="en-US" altLang="zh-CN" sz="1400" smtClean="0"/>
              <a:t>SQL</a:t>
            </a:r>
            <a:r>
              <a:rPr lang="zh-CN" altLang="en-US" sz="1400" smtClean="0"/>
              <a:t>，指定发往主</a:t>
            </a:r>
            <a:r>
              <a:rPr lang="en-US" altLang="zh-CN" sz="1400" smtClean="0"/>
              <a:t>/</a:t>
            </a:r>
            <a:r>
              <a:rPr lang="zh-CN" altLang="en-US" sz="1400" smtClean="0"/>
              <a:t>备。</a:t>
            </a:r>
            <a:endParaRPr lang="en-US" altLang="zh-CN" sz="1400" smtClean="0"/>
          </a:p>
          <a:p>
            <a:endParaRPr lang="en-US" altLang="zh-CN" sz="1400"/>
          </a:p>
          <a:p>
            <a:r>
              <a:rPr lang="en-US" altLang="zh-CN" sz="1400" smtClean="0"/>
              <a:t>CPU E5504</a:t>
            </a:r>
            <a:r>
              <a:rPr lang="zh-CN" altLang="en-US" sz="1400" smtClean="0"/>
              <a:t>为例，</a:t>
            </a:r>
            <a:r>
              <a:rPr lang="en-US" altLang="zh-CN" sz="1400" smtClean="0"/>
              <a:t>PGPOOL-II</a:t>
            </a:r>
            <a:r>
              <a:rPr lang="zh-CN" altLang="en-US" sz="1400" smtClean="0"/>
              <a:t>一次</a:t>
            </a:r>
            <a:r>
              <a:rPr lang="en-US" altLang="zh-CN" sz="1400" smtClean="0"/>
              <a:t>SQL</a:t>
            </a:r>
            <a:r>
              <a:rPr lang="zh-CN" altLang="en-US" sz="1400" smtClean="0"/>
              <a:t>请求额外开销</a:t>
            </a:r>
            <a:r>
              <a:rPr lang="en-US" altLang="zh-CN" sz="1400" smtClean="0"/>
              <a:t>0.5</a:t>
            </a:r>
            <a:r>
              <a:rPr lang="zh-CN" altLang="en-US" sz="1400" smtClean="0"/>
              <a:t>毫秒</a:t>
            </a:r>
            <a:r>
              <a:rPr lang="en-US" altLang="zh-CN" sz="1400" smtClean="0"/>
              <a:t>.</a:t>
            </a:r>
          </a:p>
          <a:p>
            <a:r>
              <a:rPr lang="en-US" altLang="zh-CN" sz="1400">
                <a:hlinkClick r:id="rId2"/>
              </a:rPr>
              <a:t>http://blog.163.com/digoal@126/blog/static/1638770402015380712956/</a:t>
            </a:r>
            <a:endParaRPr lang="en-US" altLang="zh-CN" sz="1400" smtClean="0"/>
          </a:p>
          <a:p>
            <a:endParaRPr lang="en-US" sz="1400"/>
          </a:p>
        </p:txBody>
      </p:sp>
      <p:sp>
        <p:nvSpPr>
          <p:cNvPr id="4" name="圆柱形 3"/>
          <p:cNvSpPr/>
          <p:nvPr/>
        </p:nvSpPr>
        <p:spPr>
          <a:xfrm>
            <a:off x="767049" y="5743894"/>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Slave</a:t>
            </a:r>
            <a:endParaRPr lang="en-US" sz="1200"/>
          </a:p>
        </p:txBody>
      </p:sp>
      <p:sp>
        <p:nvSpPr>
          <p:cNvPr id="5" name="圆柱形 4"/>
          <p:cNvSpPr/>
          <p:nvPr/>
        </p:nvSpPr>
        <p:spPr>
          <a:xfrm>
            <a:off x="2238961" y="5743893"/>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Slave</a:t>
            </a:r>
            <a:endParaRPr lang="en-US" sz="1200"/>
          </a:p>
        </p:txBody>
      </p:sp>
      <p:sp>
        <p:nvSpPr>
          <p:cNvPr id="6" name="圆柱形 5"/>
          <p:cNvSpPr/>
          <p:nvPr/>
        </p:nvSpPr>
        <p:spPr>
          <a:xfrm>
            <a:off x="3776834" y="5743891"/>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Slave</a:t>
            </a:r>
            <a:endParaRPr lang="en-US" sz="1200"/>
          </a:p>
        </p:txBody>
      </p:sp>
      <p:sp>
        <p:nvSpPr>
          <p:cNvPr id="7" name="圆柱形 6"/>
          <p:cNvSpPr/>
          <p:nvPr/>
        </p:nvSpPr>
        <p:spPr>
          <a:xfrm>
            <a:off x="5324297" y="5743890"/>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Slave</a:t>
            </a:r>
            <a:endParaRPr lang="en-US" sz="1200"/>
          </a:p>
        </p:txBody>
      </p:sp>
      <p:sp>
        <p:nvSpPr>
          <p:cNvPr id="8" name="圆柱形 7"/>
          <p:cNvSpPr/>
          <p:nvPr/>
        </p:nvSpPr>
        <p:spPr>
          <a:xfrm>
            <a:off x="8511336" y="5743891"/>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Master</a:t>
            </a:r>
            <a:endParaRPr lang="en-US" sz="1200"/>
          </a:p>
        </p:txBody>
      </p:sp>
      <p:sp>
        <p:nvSpPr>
          <p:cNvPr id="9" name="圆柱形 8"/>
          <p:cNvSpPr/>
          <p:nvPr/>
        </p:nvSpPr>
        <p:spPr>
          <a:xfrm>
            <a:off x="9774906" y="5743891"/>
            <a:ext cx="853407" cy="448565"/>
          </a:xfrm>
          <a:prstGeom prst="can">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smtClean="0"/>
              <a:t>Slave</a:t>
            </a:r>
            <a:endParaRPr lang="en-US" sz="1200"/>
          </a:p>
        </p:txBody>
      </p:sp>
      <p:sp>
        <p:nvSpPr>
          <p:cNvPr id="10" name="圆角矩形 9"/>
          <p:cNvSpPr/>
          <p:nvPr/>
        </p:nvSpPr>
        <p:spPr>
          <a:xfrm>
            <a:off x="8241175" y="5272565"/>
            <a:ext cx="2604303" cy="1140971"/>
          </a:xfrm>
          <a:prstGeom prst="round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8569989" y="5398933"/>
            <a:ext cx="736099" cy="369332"/>
          </a:xfrm>
          <a:prstGeom prst="rect">
            <a:avLst/>
          </a:prstGeom>
          <a:noFill/>
        </p:spPr>
        <p:txBody>
          <a:bodyPr wrap="none" rtlCol="0">
            <a:spAutoFit/>
          </a:bodyPr>
          <a:lstStyle/>
          <a:p>
            <a:r>
              <a:rPr lang="en-US" smtClean="0"/>
              <a:t>VIP</a:t>
            </a:r>
            <a:r>
              <a:rPr lang="en-US" altLang="zh-CN" smtClean="0"/>
              <a:t>m</a:t>
            </a:r>
            <a:endParaRPr lang="en-US"/>
          </a:p>
        </p:txBody>
      </p:sp>
      <p:sp>
        <p:nvSpPr>
          <p:cNvPr id="12" name="文本框 11"/>
          <p:cNvSpPr txBox="1"/>
          <p:nvPr/>
        </p:nvSpPr>
        <p:spPr>
          <a:xfrm>
            <a:off x="8196546" y="5306418"/>
            <a:ext cx="444352" cy="307777"/>
          </a:xfrm>
          <a:prstGeom prst="rect">
            <a:avLst/>
          </a:prstGeom>
          <a:noFill/>
        </p:spPr>
        <p:txBody>
          <a:bodyPr wrap="none" rtlCol="0">
            <a:spAutoFit/>
          </a:bodyPr>
          <a:lstStyle/>
          <a:p>
            <a:r>
              <a:rPr lang="en-US" sz="1400" smtClean="0"/>
              <a:t>HA</a:t>
            </a:r>
            <a:endParaRPr lang="en-US" sz="1400"/>
          </a:p>
        </p:txBody>
      </p:sp>
      <p:cxnSp>
        <p:nvCxnSpPr>
          <p:cNvPr id="13" name="直接连接符 12"/>
          <p:cNvCxnSpPr>
            <a:stCxn id="25" idx="4"/>
            <a:endCxn id="4" idx="1"/>
          </p:cNvCxnSpPr>
          <p:nvPr/>
        </p:nvCxnSpPr>
        <p:spPr>
          <a:xfrm flipH="1">
            <a:off x="1193753" y="2911643"/>
            <a:ext cx="5959173" cy="2832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5" idx="4"/>
            <a:endCxn id="5" idx="1"/>
          </p:cNvCxnSpPr>
          <p:nvPr/>
        </p:nvCxnSpPr>
        <p:spPr>
          <a:xfrm flipH="1">
            <a:off x="2665665" y="2911643"/>
            <a:ext cx="4487261" cy="283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5" idx="4"/>
            <a:endCxn id="6" idx="1"/>
          </p:cNvCxnSpPr>
          <p:nvPr/>
        </p:nvCxnSpPr>
        <p:spPr>
          <a:xfrm flipH="1">
            <a:off x="4203538" y="2911643"/>
            <a:ext cx="2949388" cy="28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5" idx="4"/>
            <a:endCxn id="7" idx="1"/>
          </p:cNvCxnSpPr>
          <p:nvPr/>
        </p:nvCxnSpPr>
        <p:spPr>
          <a:xfrm flipH="1">
            <a:off x="5751001" y="2911643"/>
            <a:ext cx="1401925" cy="283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0" idx="2"/>
            <a:endCxn id="7" idx="3"/>
          </p:cNvCxnSpPr>
          <p:nvPr/>
        </p:nvCxnSpPr>
        <p:spPr>
          <a:xfrm rot="5400000" flipH="1">
            <a:off x="7536623" y="4406833"/>
            <a:ext cx="221081" cy="3792326"/>
          </a:xfrm>
          <a:prstGeom prst="curvedConnector3">
            <a:avLst>
              <a:gd name="adj1" fmla="val -1034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0" idx="2"/>
            <a:endCxn id="6" idx="3"/>
          </p:cNvCxnSpPr>
          <p:nvPr/>
        </p:nvCxnSpPr>
        <p:spPr>
          <a:xfrm rot="5400000" flipH="1">
            <a:off x="6762893" y="3633102"/>
            <a:ext cx="221080" cy="5339789"/>
          </a:xfrm>
          <a:prstGeom prst="curvedConnector3">
            <a:avLst>
              <a:gd name="adj1" fmla="val -1034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0" idx="2"/>
            <a:endCxn id="5" idx="3"/>
          </p:cNvCxnSpPr>
          <p:nvPr/>
        </p:nvCxnSpPr>
        <p:spPr>
          <a:xfrm rot="5400000" flipH="1">
            <a:off x="5993957" y="2864166"/>
            <a:ext cx="221078" cy="6877662"/>
          </a:xfrm>
          <a:prstGeom prst="curvedConnector3">
            <a:avLst>
              <a:gd name="adj1" fmla="val -103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0" idx="2"/>
            <a:endCxn id="4" idx="3"/>
          </p:cNvCxnSpPr>
          <p:nvPr/>
        </p:nvCxnSpPr>
        <p:spPr>
          <a:xfrm rot="5400000" flipH="1">
            <a:off x="5258001" y="2128211"/>
            <a:ext cx="221077" cy="8349574"/>
          </a:xfrm>
          <a:prstGeom prst="curvedConnector3">
            <a:avLst>
              <a:gd name="adj1" fmla="val -1034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8" idx="4"/>
            <a:endCxn id="9" idx="2"/>
          </p:cNvCxnSpPr>
          <p:nvPr/>
        </p:nvCxnSpPr>
        <p:spPr>
          <a:xfrm>
            <a:off x="9364743" y="5968174"/>
            <a:ext cx="41016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944327" y="6296333"/>
            <a:ext cx="938077" cy="307777"/>
          </a:xfrm>
          <a:prstGeom prst="rect">
            <a:avLst/>
          </a:prstGeom>
          <a:noFill/>
        </p:spPr>
        <p:txBody>
          <a:bodyPr wrap="none" rtlCol="0">
            <a:spAutoFit/>
          </a:bodyPr>
          <a:lstStyle/>
          <a:p>
            <a:r>
              <a:rPr lang="en-US" sz="1400" smtClean="0"/>
              <a:t>stream rep</a:t>
            </a:r>
            <a:endParaRPr lang="en-US" sz="1400"/>
          </a:p>
        </p:txBody>
      </p:sp>
      <p:sp>
        <p:nvSpPr>
          <p:cNvPr id="23" name="文本框 22"/>
          <p:cNvSpPr txBox="1"/>
          <p:nvPr/>
        </p:nvSpPr>
        <p:spPr>
          <a:xfrm>
            <a:off x="9100785" y="6075222"/>
            <a:ext cx="938077" cy="307777"/>
          </a:xfrm>
          <a:prstGeom prst="rect">
            <a:avLst/>
          </a:prstGeom>
          <a:noFill/>
        </p:spPr>
        <p:txBody>
          <a:bodyPr wrap="none" rtlCol="0">
            <a:spAutoFit/>
          </a:bodyPr>
          <a:lstStyle/>
          <a:p>
            <a:r>
              <a:rPr lang="en-US" sz="1400" smtClean="0"/>
              <a:t>stream rep</a:t>
            </a:r>
            <a:endParaRPr lang="en-US" sz="1400"/>
          </a:p>
        </p:txBody>
      </p:sp>
      <p:sp>
        <p:nvSpPr>
          <p:cNvPr id="24" name="椭圆 23"/>
          <p:cNvSpPr/>
          <p:nvPr/>
        </p:nvSpPr>
        <p:spPr>
          <a:xfrm>
            <a:off x="6757004" y="2065392"/>
            <a:ext cx="729205" cy="272968"/>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APP</a:t>
            </a:r>
            <a:endParaRPr lang="en-US" sz="1200">
              <a:solidFill>
                <a:schemeClr val="tx1"/>
              </a:solidFill>
            </a:endParaRPr>
          </a:p>
        </p:txBody>
      </p:sp>
      <p:sp>
        <p:nvSpPr>
          <p:cNvPr id="25" name="椭圆 24"/>
          <p:cNvSpPr/>
          <p:nvPr/>
        </p:nvSpPr>
        <p:spPr>
          <a:xfrm>
            <a:off x="6579979" y="2508458"/>
            <a:ext cx="1145894" cy="403185"/>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pgpool-II</a:t>
            </a:r>
            <a:endParaRPr lang="en-US" sz="1200">
              <a:solidFill>
                <a:schemeClr val="tx1"/>
              </a:solidFill>
            </a:endParaRPr>
          </a:p>
        </p:txBody>
      </p:sp>
      <p:sp>
        <p:nvSpPr>
          <p:cNvPr id="26" name="文本框 25"/>
          <p:cNvSpPr txBox="1"/>
          <p:nvPr/>
        </p:nvSpPr>
        <p:spPr>
          <a:xfrm>
            <a:off x="9833559" y="5391308"/>
            <a:ext cx="646331" cy="369332"/>
          </a:xfrm>
          <a:prstGeom prst="rect">
            <a:avLst/>
          </a:prstGeom>
          <a:noFill/>
        </p:spPr>
        <p:txBody>
          <a:bodyPr wrap="none" rtlCol="0">
            <a:spAutoFit/>
          </a:bodyPr>
          <a:lstStyle/>
          <a:p>
            <a:r>
              <a:rPr lang="en-US" smtClean="0"/>
              <a:t>VIPs</a:t>
            </a:r>
            <a:endParaRPr lang="en-US"/>
          </a:p>
        </p:txBody>
      </p:sp>
      <p:cxnSp>
        <p:nvCxnSpPr>
          <p:cNvPr id="32" name="直接连接符 31"/>
          <p:cNvCxnSpPr>
            <a:stCxn id="25" idx="4"/>
            <a:endCxn id="11" idx="0"/>
          </p:cNvCxnSpPr>
          <p:nvPr/>
        </p:nvCxnSpPr>
        <p:spPr>
          <a:xfrm>
            <a:off x="7152926" y="2911643"/>
            <a:ext cx="1785113" cy="2487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4"/>
            <a:endCxn id="26" idx="0"/>
          </p:cNvCxnSpPr>
          <p:nvPr/>
        </p:nvCxnSpPr>
        <p:spPr>
          <a:xfrm>
            <a:off x="7152926" y="2911643"/>
            <a:ext cx="3003799" cy="247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4" idx="4"/>
            <a:endCxn id="25" idx="0"/>
          </p:cNvCxnSpPr>
          <p:nvPr/>
        </p:nvCxnSpPr>
        <p:spPr>
          <a:xfrm>
            <a:off x="7121607" y="2338360"/>
            <a:ext cx="31319" cy="1700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722317" y="4151475"/>
            <a:ext cx="646331" cy="369332"/>
          </a:xfrm>
          <a:prstGeom prst="rect">
            <a:avLst/>
          </a:prstGeom>
          <a:noFill/>
        </p:spPr>
        <p:txBody>
          <a:bodyPr wrap="none" rtlCol="0">
            <a:spAutoFit/>
          </a:bodyPr>
          <a:lstStyle/>
          <a:p>
            <a:r>
              <a:rPr lang="zh-CN" altLang="en-US"/>
              <a:t>读写</a:t>
            </a:r>
            <a:endParaRPr lang="en-US"/>
          </a:p>
        </p:txBody>
      </p:sp>
    </p:spTree>
    <p:extLst>
      <p:ext uri="{BB962C8B-B14F-4D97-AF65-F5344CB8AC3E}">
        <p14:creationId xmlns:p14="http://schemas.microsoft.com/office/powerpoint/2010/main" val="1417505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a:t>
            </a:r>
            <a:endParaRPr lang="en-US"/>
          </a:p>
        </p:txBody>
      </p:sp>
      <p:sp>
        <p:nvSpPr>
          <p:cNvPr id="3" name="内容占位符 2"/>
          <p:cNvSpPr>
            <a:spLocks noGrp="1"/>
          </p:cNvSpPr>
          <p:nvPr>
            <p:ph idx="1"/>
          </p:nvPr>
        </p:nvSpPr>
        <p:spPr/>
        <p:txBody>
          <a:bodyPr numCol="2"/>
          <a:lstStyle/>
          <a:p>
            <a:r>
              <a:rPr lang="en-US" altLang="zh-CN" sz="1800" smtClean="0"/>
              <a:t>plproxy</a:t>
            </a:r>
          </a:p>
          <a:p>
            <a:pPr lvl="1"/>
            <a:r>
              <a:rPr lang="zh-CN" altLang="en-US" sz="1800" smtClean="0"/>
              <a:t>函数接口</a:t>
            </a:r>
            <a:endParaRPr lang="en-US" altLang="zh-CN" sz="1800" smtClean="0"/>
          </a:p>
          <a:p>
            <a:pPr lvl="1"/>
            <a:r>
              <a:rPr lang="zh-CN" altLang="en-US" sz="1800"/>
              <a:t>不</a:t>
            </a:r>
            <a:r>
              <a:rPr lang="zh-CN" altLang="en-US" sz="1800" smtClean="0"/>
              <a:t>支持跨库事务</a:t>
            </a:r>
            <a:endParaRPr lang="en-US" altLang="zh-CN" sz="1800" smtClean="0"/>
          </a:p>
          <a:p>
            <a:pPr lvl="1"/>
            <a:r>
              <a:rPr lang="zh-CN" altLang="en-US" sz="1800" smtClean="0"/>
              <a:t>性能损耗小</a:t>
            </a:r>
            <a:endParaRPr lang="en-US" altLang="zh-CN" sz="1800" smtClean="0"/>
          </a:p>
          <a:p>
            <a:r>
              <a:rPr lang="en-US" sz="1800" smtClean="0"/>
              <a:t>PG-XC, PG-XL</a:t>
            </a:r>
          </a:p>
          <a:p>
            <a:pPr lvl="1"/>
            <a:r>
              <a:rPr lang="en-US" altLang="zh-CN" sz="1800" smtClean="0"/>
              <a:t>GTM</a:t>
            </a:r>
            <a:r>
              <a:rPr lang="zh-CN" altLang="en-US" sz="1800" smtClean="0"/>
              <a:t>容易成为瓶颈</a:t>
            </a:r>
            <a:endParaRPr lang="en-US" altLang="zh-CN" sz="1800" smtClean="0"/>
          </a:p>
          <a:p>
            <a:pPr lvl="1"/>
            <a:r>
              <a:rPr lang="zh-CN" altLang="en-US" sz="1800" smtClean="0"/>
              <a:t>目前还不成熟</a:t>
            </a:r>
            <a:endParaRPr lang="en-US" sz="1800" smtClean="0"/>
          </a:p>
          <a:p>
            <a:r>
              <a:rPr lang="en-US" sz="1800" smtClean="0"/>
              <a:t>pgpool-II</a:t>
            </a:r>
          </a:p>
          <a:p>
            <a:pPr lvl="1"/>
            <a:r>
              <a:rPr lang="zh-CN" altLang="en-US" sz="1800" smtClean="0"/>
              <a:t>不成熟</a:t>
            </a:r>
            <a:endParaRPr lang="en-US" sz="1800" smtClean="0"/>
          </a:p>
          <a:p>
            <a:r>
              <a:rPr lang="en-US" sz="1800" smtClean="0"/>
              <a:t>pg_shard</a:t>
            </a:r>
          </a:p>
          <a:p>
            <a:r>
              <a:rPr lang="en-US" sz="1800" smtClean="0"/>
              <a:t>citusdb</a:t>
            </a:r>
          </a:p>
          <a:p>
            <a:r>
              <a:rPr lang="en-US" sz="1800" smtClean="0"/>
              <a:t>greenplum</a:t>
            </a:r>
            <a:endParaRPr lang="en-US" sz="1800"/>
          </a:p>
        </p:txBody>
      </p:sp>
    </p:spTree>
    <p:extLst>
      <p:ext uri="{BB962C8B-B14F-4D97-AF65-F5344CB8AC3E}">
        <p14:creationId xmlns:p14="http://schemas.microsoft.com/office/powerpoint/2010/main" val="3230271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逻辑复制</a:t>
            </a:r>
            <a:endParaRPr lang="en-US"/>
          </a:p>
        </p:txBody>
      </p:sp>
      <p:sp>
        <p:nvSpPr>
          <p:cNvPr id="3" name="内容占位符 2"/>
          <p:cNvSpPr>
            <a:spLocks noGrp="1"/>
          </p:cNvSpPr>
          <p:nvPr>
            <p:ph idx="1"/>
          </p:nvPr>
        </p:nvSpPr>
        <p:spPr/>
        <p:txBody>
          <a:bodyPr numCol="1"/>
          <a:lstStyle/>
          <a:p>
            <a:r>
              <a:rPr lang="en-US" altLang="zh-CN" sz="1800" smtClean="0"/>
              <a:t>bucardo, multi-master</a:t>
            </a:r>
          </a:p>
          <a:p>
            <a:r>
              <a:rPr lang="zh-CN" altLang="en-US" sz="1800"/>
              <a:t>触发</a:t>
            </a:r>
            <a:r>
              <a:rPr lang="zh-CN" altLang="en-US" sz="1800" smtClean="0"/>
              <a:t>器</a:t>
            </a:r>
            <a:r>
              <a:rPr lang="en-US" altLang="zh-CN" sz="1800" smtClean="0"/>
              <a:t>, customize</a:t>
            </a:r>
          </a:p>
          <a:p>
            <a:r>
              <a:rPr lang="en-US" sz="1800" smtClean="0"/>
              <a:t>londiste3, split, merge, trigger-queue-based(materialized liked), </a:t>
            </a:r>
            <a:r>
              <a:rPr lang="zh-CN" altLang="en-US" sz="1800" smtClean="0"/>
              <a:t>级联</a:t>
            </a:r>
            <a:r>
              <a:rPr lang="zh-CN" altLang="en-US" sz="1800"/>
              <a:t>支</a:t>
            </a:r>
            <a:r>
              <a:rPr lang="zh-CN" altLang="en-US" sz="1800" smtClean="0"/>
              <a:t>持</a:t>
            </a:r>
            <a:endParaRPr lang="en-US" altLang="zh-CN" sz="1800" smtClean="0"/>
          </a:p>
          <a:p>
            <a:endParaRPr lang="en-US" altLang="zh-CN" sz="1800" smtClean="0"/>
          </a:p>
          <a:p>
            <a:r>
              <a:rPr lang="en-US" altLang="zh-CN" sz="1800" smtClean="0"/>
              <a:t>logical replication slot , multi-master</a:t>
            </a:r>
          </a:p>
          <a:p>
            <a:r>
              <a:rPr lang="en-US" altLang="zh-CN" sz="1800">
                <a:hlinkClick r:id="rId2"/>
              </a:rPr>
              <a:t>http://</a:t>
            </a:r>
            <a:r>
              <a:rPr lang="en-US" altLang="zh-CN" sz="1800" smtClean="0">
                <a:hlinkClick r:id="rId2"/>
              </a:rPr>
              <a:t>blog.163.com/digoal@126/blog/static/16387704020145271362827</a:t>
            </a:r>
            <a:endParaRPr lang="en-US" altLang="zh-CN" sz="1800" smtClean="0"/>
          </a:p>
          <a:p>
            <a:r>
              <a:rPr lang="en-US" altLang="zh-CN" sz="1800">
                <a:hlinkClick r:id="rId3"/>
              </a:rPr>
              <a:t>http://blog.163.com/digoal@126/blog/static/163877040201551621230621/</a:t>
            </a:r>
            <a:endParaRPr lang="en-US" altLang="zh-CN" sz="1800"/>
          </a:p>
          <a:p>
            <a:r>
              <a:rPr lang="en-US" altLang="zh-CN" sz="1800">
                <a:hlinkClick r:id="rId4"/>
              </a:rPr>
              <a:t>http://</a:t>
            </a:r>
            <a:r>
              <a:rPr lang="en-US" altLang="zh-CN" sz="1800" smtClean="0">
                <a:hlinkClick r:id="rId4"/>
              </a:rPr>
              <a:t>www.postgresql.org/docs/9.5/static/test-decoding.html</a:t>
            </a:r>
            <a:endParaRPr lang="en-US" altLang="zh-CN" sz="1800" smtClean="0"/>
          </a:p>
          <a:p>
            <a:r>
              <a:rPr lang="en-US" altLang="zh-CN" sz="1800">
                <a:hlinkClick r:id="rId5"/>
              </a:rPr>
              <a:t>http://www.postgresql.org/docs/9.5/static/app-pgrecvlogical.html</a:t>
            </a:r>
            <a:endParaRPr lang="en-US" altLang="zh-CN" sz="1800"/>
          </a:p>
        </p:txBody>
      </p:sp>
    </p:spTree>
    <p:extLst>
      <p:ext uri="{BB962C8B-B14F-4D97-AF65-F5344CB8AC3E}">
        <p14:creationId xmlns:p14="http://schemas.microsoft.com/office/powerpoint/2010/main" val="14666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数据挖掘</a:t>
            </a:r>
            <a:endParaRPr lang="en-US"/>
          </a:p>
        </p:txBody>
      </p:sp>
      <p:sp>
        <p:nvSpPr>
          <p:cNvPr id="3" name="内容占位符 2"/>
          <p:cNvSpPr>
            <a:spLocks noGrp="1"/>
          </p:cNvSpPr>
          <p:nvPr>
            <p:ph idx="1"/>
          </p:nvPr>
        </p:nvSpPr>
        <p:spPr/>
        <p:txBody>
          <a:bodyPr numCol="1"/>
          <a:lstStyle/>
          <a:p>
            <a:r>
              <a:rPr lang="en-US" altLang="zh-CN" sz="1600" smtClean="0"/>
              <a:t>PostgreSQL | Greenplum side</a:t>
            </a:r>
          </a:p>
          <a:p>
            <a:pPr lvl="1"/>
            <a:r>
              <a:rPr lang="en-US" altLang="zh-CN" sz="1600" smtClean="0"/>
              <a:t>plr</a:t>
            </a:r>
          </a:p>
          <a:p>
            <a:pPr lvl="1"/>
            <a:r>
              <a:rPr lang="en-US" sz="1600" smtClean="0"/>
              <a:t>MADlib</a:t>
            </a:r>
          </a:p>
          <a:p>
            <a:r>
              <a:rPr lang="en-US" sz="1600" smtClean="0"/>
              <a:t>R side</a:t>
            </a:r>
          </a:p>
          <a:p>
            <a:pPr lvl="1"/>
            <a:r>
              <a:rPr lang="en-US" sz="1600" smtClean="0"/>
              <a:t>PivotalR</a:t>
            </a:r>
            <a:endParaRPr lang="en-US" sz="1600"/>
          </a:p>
          <a:p>
            <a:pPr lvl="2"/>
            <a:r>
              <a:rPr lang="en-US" sz="1600"/>
              <a:t>A Fast, Easy-to-use Tool for Manipulating Tables in </a:t>
            </a:r>
            <a:r>
              <a:rPr lang="en-US" sz="1600" smtClean="0"/>
              <a:t>Databases and </a:t>
            </a:r>
            <a:r>
              <a:rPr lang="en-US" sz="1600"/>
              <a:t>A Wrapper of MADlib</a:t>
            </a:r>
          </a:p>
        </p:txBody>
      </p:sp>
      <p:pic>
        <p:nvPicPr>
          <p:cNvPr id="5122" name="Picture 2" descr="Pivota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404" y="3337996"/>
            <a:ext cx="8740322" cy="346699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2242931" y="1637058"/>
            <a:ext cx="762000" cy="933450"/>
          </a:xfrm>
          <a:prstGeom prst="rect">
            <a:avLst/>
          </a:prstGeom>
        </p:spPr>
      </p:pic>
      <p:pic>
        <p:nvPicPr>
          <p:cNvPr id="5" name="图片 4"/>
          <p:cNvPicPr>
            <a:picLocks noChangeAspect="1"/>
          </p:cNvPicPr>
          <p:nvPr/>
        </p:nvPicPr>
        <p:blipFill>
          <a:blip r:embed="rId4"/>
          <a:stretch>
            <a:fillRect/>
          </a:stretch>
        </p:blipFill>
        <p:spPr>
          <a:xfrm>
            <a:off x="3161057" y="1637058"/>
            <a:ext cx="781050" cy="923925"/>
          </a:xfrm>
          <a:prstGeom prst="rect">
            <a:avLst/>
          </a:prstGeom>
        </p:spPr>
      </p:pic>
      <p:pic>
        <p:nvPicPr>
          <p:cNvPr id="6" name="图片 5"/>
          <p:cNvPicPr>
            <a:picLocks noChangeAspect="1"/>
          </p:cNvPicPr>
          <p:nvPr/>
        </p:nvPicPr>
        <p:blipFill>
          <a:blip r:embed="rId5"/>
          <a:stretch>
            <a:fillRect/>
          </a:stretch>
        </p:blipFill>
        <p:spPr>
          <a:xfrm>
            <a:off x="4071294" y="1637058"/>
            <a:ext cx="733425" cy="866775"/>
          </a:xfrm>
          <a:prstGeom prst="rect">
            <a:avLst/>
          </a:prstGeom>
        </p:spPr>
      </p:pic>
      <p:pic>
        <p:nvPicPr>
          <p:cNvPr id="7" name="图片 6"/>
          <p:cNvPicPr>
            <a:picLocks noChangeAspect="1"/>
          </p:cNvPicPr>
          <p:nvPr/>
        </p:nvPicPr>
        <p:blipFill>
          <a:blip r:embed="rId6"/>
          <a:stretch>
            <a:fillRect/>
          </a:stretch>
        </p:blipFill>
        <p:spPr>
          <a:xfrm>
            <a:off x="5066678" y="1611643"/>
            <a:ext cx="733425" cy="866775"/>
          </a:xfrm>
          <a:prstGeom prst="rect">
            <a:avLst/>
          </a:prstGeom>
        </p:spPr>
      </p:pic>
      <p:pic>
        <p:nvPicPr>
          <p:cNvPr id="8" name="图片 7"/>
          <p:cNvPicPr>
            <a:picLocks noChangeAspect="1"/>
          </p:cNvPicPr>
          <p:nvPr/>
        </p:nvPicPr>
        <p:blipFill>
          <a:blip r:embed="rId7"/>
          <a:stretch>
            <a:fillRect/>
          </a:stretch>
        </p:blipFill>
        <p:spPr>
          <a:xfrm>
            <a:off x="5950410" y="1601241"/>
            <a:ext cx="733425" cy="876300"/>
          </a:xfrm>
          <a:prstGeom prst="rect">
            <a:avLst/>
          </a:prstGeom>
        </p:spPr>
      </p:pic>
      <p:pic>
        <p:nvPicPr>
          <p:cNvPr id="9" name="图片 8"/>
          <p:cNvPicPr>
            <a:picLocks noChangeAspect="1"/>
          </p:cNvPicPr>
          <p:nvPr/>
        </p:nvPicPr>
        <p:blipFill>
          <a:blip r:embed="rId8"/>
          <a:stretch>
            <a:fillRect/>
          </a:stretch>
        </p:blipFill>
        <p:spPr>
          <a:xfrm>
            <a:off x="6834142" y="1591716"/>
            <a:ext cx="723900" cy="895350"/>
          </a:xfrm>
          <a:prstGeom prst="rect">
            <a:avLst/>
          </a:prstGeom>
        </p:spPr>
      </p:pic>
      <p:pic>
        <p:nvPicPr>
          <p:cNvPr id="10" name="图片 9"/>
          <p:cNvPicPr>
            <a:picLocks noChangeAspect="1"/>
          </p:cNvPicPr>
          <p:nvPr/>
        </p:nvPicPr>
        <p:blipFill>
          <a:blip r:embed="rId9"/>
          <a:stretch>
            <a:fillRect/>
          </a:stretch>
        </p:blipFill>
        <p:spPr>
          <a:xfrm>
            <a:off x="7834912" y="1582710"/>
            <a:ext cx="733425" cy="876300"/>
          </a:xfrm>
          <a:prstGeom prst="rect">
            <a:avLst/>
          </a:prstGeom>
        </p:spPr>
      </p:pic>
    </p:spTree>
    <p:extLst>
      <p:ext uri="{BB962C8B-B14F-4D97-AF65-F5344CB8AC3E}">
        <p14:creationId xmlns:p14="http://schemas.microsoft.com/office/powerpoint/2010/main" val="35056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MVCC (</a:t>
            </a:r>
            <a:r>
              <a:rPr lang="zh-CN" altLang="en-US" smtClean="0"/>
              <a:t>多版本并发控制</a:t>
            </a:r>
            <a:r>
              <a:rPr lang="en-US" altLang="zh-CN" smtClean="0"/>
              <a:t>)</a:t>
            </a:r>
            <a:endParaRPr lang="en-US"/>
          </a:p>
        </p:txBody>
      </p:sp>
      <p:sp>
        <p:nvSpPr>
          <p:cNvPr id="3" name="内容占位符 2"/>
          <p:cNvSpPr>
            <a:spLocks noGrp="1"/>
          </p:cNvSpPr>
          <p:nvPr>
            <p:ph idx="1"/>
          </p:nvPr>
        </p:nvSpPr>
        <p:spPr/>
        <p:txBody>
          <a:bodyPr/>
          <a:lstStyle/>
          <a:p>
            <a:r>
              <a:rPr lang="en-US" altLang="zh-CN" sz="1600" smtClean="0"/>
              <a:t>xid </a:t>
            </a:r>
            <a:r>
              <a:rPr lang="zh-CN" altLang="en-US" sz="1600" smtClean="0"/>
              <a:t>区分版本</a:t>
            </a:r>
            <a:endParaRPr lang="en-US" altLang="zh-CN" sz="1600" smtClean="0"/>
          </a:p>
          <a:p>
            <a:r>
              <a:rPr lang="en-US" sz="1600" smtClean="0"/>
              <a:t>txid snapshot</a:t>
            </a:r>
            <a:r>
              <a:rPr lang="zh-CN" altLang="en-US" sz="1600"/>
              <a:t> </a:t>
            </a:r>
            <a:r>
              <a:rPr lang="zh-CN" altLang="en-US" sz="1600" smtClean="0"/>
              <a:t>当前事务状态</a:t>
            </a:r>
            <a:endParaRPr lang="en-US" altLang="zh-CN" sz="1600" smtClean="0"/>
          </a:p>
          <a:p>
            <a:r>
              <a:rPr lang="en-US" sz="1600" smtClean="0"/>
              <a:t>clog </a:t>
            </a:r>
            <a:r>
              <a:rPr lang="zh-CN" altLang="en-US" sz="1600" smtClean="0"/>
              <a:t>历史事务状态</a:t>
            </a:r>
            <a:endParaRPr lang="en-US" altLang="zh-CN" sz="1600" smtClean="0"/>
          </a:p>
          <a:p>
            <a:r>
              <a:rPr lang="en-US" sz="1600" smtClean="0"/>
              <a:t>t_infomask </a:t>
            </a:r>
            <a:r>
              <a:rPr lang="zh-CN" altLang="en-US" sz="1600" smtClean="0"/>
              <a:t>标记行状态</a:t>
            </a:r>
            <a:endParaRPr lang="en-US" altLang="zh-CN" sz="1600" smtClean="0"/>
          </a:p>
          <a:p>
            <a:endParaRPr lang="en-US" sz="1600" smtClean="0"/>
          </a:p>
          <a:p>
            <a:endParaRPr lang="en-US" sz="1600"/>
          </a:p>
          <a:p>
            <a:endParaRPr lang="en-US" sz="1600" smtClean="0"/>
          </a:p>
        </p:txBody>
      </p:sp>
      <p:pic>
        <p:nvPicPr>
          <p:cNvPr id="5" name="图片 4"/>
          <p:cNvPicPr>
            <a:picLocks noChangeAspect="1"/>
          </p:cNvPicPr>
          <p:nvPr/>
        </p:nvPicPr>
        <p:blipFill>
          <a:blip r:embed="rId2"/>
          <a:stretch>
            <a:fillRect/>
          </a:stretch>
        </p:blipFill>
        <p:spPr>
          <a:xfrm>
            <a:off x="3597137" y="1740796"/>
            <a:ext cx="8496300" cy="5019675"/>
          </a:xfrm>
          <a:prstGeom prst="rect">
            <a:avLst/>
          </a:prstGeom>
        </p:spPr>
      </p:pic>
    </p:spTree>
    <p:extLst>
      <p:ext uri="{BB962C8B-B14F-4D97-AF65-F5344CB8AC3E}">
        <p14:creationId xmlns:p14="http://schemas.microsoft.com/office/powerpoint/2010/main" val="24408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MVCC (</a:t>
            </a:r>
            <a:r>
              <a:rPr lang="zh-CN" altLang="en-US"/>
              <a:t>多版本并发控制</a:t>
            </a:r>
            <a:r>
              <a:rPr lang="en-US" altLang="zh-CN"/>
              <a:t>)</a:t>
            </a:r>
            <a:endParaRPr lang="en-US"/>
          </a:p>
        </p:txBody>
      </p:sp>
      <p:sp>
        <p:nvSpPr>
          <p:cNvPr id="3" name="内容占位符 2"/>
          <p:cNvSpPr>
            <a:spLocks noGrp="1"/>
          </p:cNvSpPr>
          <p:nvPr>
            <p:ph idx="1"/>
          </p:nvPr>
        </p:nvSpPr>
        <p:spPr/>
        <p:txBody>
          <a:bodyPr/>
          <a:lstStyle/>
          <a:p>
            <a:r>
              <a:rPr lang="en-US" altLang="zh-CN" sz="1600" smtClean="0"/>
              <a:t>xid </a:t>
            </a:r>
            <a:r>
              <a:rPr lang="zh-CN" altLang="en-US" sz="1600" smtClean="0"/>
              <a:t>区分版本</a:t>
            </a:r>
            <a:endParaRPr lang="en-US" altLang="zh-CN" sz="1600" smtClean="0"/>
          </a:p>
          <a:p>
            <a:r>
              <a:rPr lang="en-US" sz="1600" smtClean="0"/>
              <a:t>txid snapshot</a:t>
            </a:r>
            <a:r>
              <a:rPr lang="zh-CN" altLang="en-US" sz="1600"/>
              <a:t> </a:t>
            </a:r>
            <a:r>
              <a:rPr lang="zh-CN" altLang="en-US" sz="1600" smtClean="0"/>
              <a:t>当前事务状态</a:t>
            </a:r>
            <a:endParaRPr lang="en-US" altLang="zh-CN" sz="1600" smtClean="0"/>
          </a:p>
          <a:p>
            <a:r>
              <a:rPr lang="en-US" sz="1600" smtClean="0"/>
              <a:t>clog </a:t>
            </a:r>
            <a:r>
              <a:rPr lang="zh-CN" altLang="en-US" sz="1600" smtClean="0"/>
              <a:t>历史事务状态</a:t>
            </a:r>
            <a:endParaRPr lang="en-US" altLang="zh-CN" sz="1600" smtClean="0"/>
          </a:p>
          <a:p>
            <a:r>
              <a:rPr lang="en-US" sz="1600" smtClean="0"/>
              <a:t>t_infomask </a:t>
            </a:r>
            <a:r>
              <a:rPr lang="zh-CN" altLang="en-US" sz="1600" smtClean="0"/>
              <a:t>标记行状态</a:t>
            </a:r>
            <a:endParaRPr lang="en-US" altLang="zh-CN" sz="1600" smtClean="0"/>
          </a:p>
          <a:p>
            <a:endParaRPr lang="en-US" sz="1600" smtClean="0"/>
          </a:p>
          <a:p>
            <a:endParaRPr lang="en-US" sz="1600"/>
          </a:p>
          <a:p>
            <a:endParaRPr lang="en-US" sz="1600" smtClean="0"/>
          </a:p>
        </p:txBody>
      </p:sp>
      <p:pic>
        <p:nvPicPr>
          <p:cNvPr id="4" name="图片 3"/>
          <p:cNvPicPr>
            <a:picLocks noChangeAspect="1"/>
          </p:cNvPicPr>
          <p:nvPr/>
        </p:nvPicPr>
        <p:blipFill>
          <a:blip r:embed="rId2"/>
          <a:stretch>
            <a:fillRect/>
          </a:stretch>
        </p:blipFill>
        <p:spPr>
          <a:xfrm>
            <a:off x="585787" y="2766806"/>
            <a:ext cx="10546205" cy="2083490"/>
          </a:xfrm>
          <a:prstGeom prst="rect">
            <a:avLst/>
          </a:prstGeom>
        </p:spPr>
      </p:pic>
    </p:spTree>
    <p:extLst>
      <p:ext uri="{BB962C8B-B14F-4D97-AF65-F5344CB8AC3E}">
        <p14:creationId xmlns:p14="http://schemas.microsoft.com/office/powerpoint/2010/main" val="412966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MVCC (</a:t>
            </a:r>
            <a:r>
              <a:rPr lang="zh-CN" altLang="en-US"/>
              <a:t>多版本并发控制</a:t>
            </a:r>
            <a:r>
              <a:rPr lang="en-US" altLang="zh-CN"/>
              <a:t>)</a:t>
            </a:r>
            <a:endParaRPr lang="en-US"/>
          </a:p>
        </p:txBody>
      </p:sp>
      <p:sp>
        <p:nvSpPr>
          <p:cNvPr id="3" name="内容占位符 2"/>
          <p:cNvSpPr>
            <a:spLocks noGrp="1"/>
          </p:cNvSpPr>
          <p:nvPr>
            <p:ph idx="1"/>
          </p:nvPr>
        </p:nvSpPr>
        <p:spPr/>
        <p:txBody>
          <a:bodyPr/>
          <a:lstStyle/>
          <a:p>
            <a:r>
              <a:rPr lang="zh-CN" altLang="en-US" sz="1600" smtClean="0"/>
              <a:t>会话</a:t>
            </a:r>
            <a:r>
              <a:rPr lang="en-US" altLang="zh-CN" sz="1600" smtClean="0"/>
              <a:t>A</a:t>
            </a:r>
            <a:r>
              <a:rPr lang="zh-CN" altLang="en-US" sz="1600" smtClean="0"/>
              <a:t>，多次更新，产生多个版本，注意</a:t>
            </a:r>
            <a:r>
              <a:rPr lang="en-US" altLang="zh-CN" sz="1600" smtClean="0"/>
              <a:t>cmin,cmax,xmin,xmax,ctid</a:t>
            </a:r>
          </a:p>
          <a:p>
            <a:endParaRPr lang="en-US" sz="1600" smtClean="0"/>
          </a:p>
          <a:p>
            <a:endParaRPr lang="en-US" sz="1600"/>
          </a:p>
          <a:p>
            <a:endParaRPr lang="en-US" sz="1600" smtClean="0"/>
          </a:p>
          <a:p>
            <a:endParaRPr lang="en-US" sz="1600"/>
          </a:p>
          <a:p>
            <a:endParaRPr lang="en-US" sz="1600" smtClean="0"/>
          </a:p>
          <a:p>
            <a:endParaRPr lang="en-US" sz="1600"/>
          </a:p>
          <a:p>
            <a:endParaRPr lang="en-US" sz="1600" smtClean="0"/>
          </a:p>
          <a:p>
            <a:endParaRPr lang="en-US" sz="1600"/>
          </a:p>
          <a:p>
            <a:r>
              <a:rPr lang="zh-CN" altLang="en-US" sz="1600" smtClean="0"/>
              <a:t>会话</a:t>
            </a:r>
            <a:r>
              <a:rPr lang="en-US" altLang="zh-CN" sz="1600" smtClean="0"/>
              <a:t>B</a:t>
            </a:r>
            <a:r>
              <a:rPr lang="zh-CN" altLang="en-US" sz="1600" smtClean="0"/>
              <a:t>，</a:t>
            </a:r>
            <a:r>
              <a:rPr lang="en-US" altLang="zh-CN" sz="1600" smtClean="0"/>
              <a:t>read committed</a:t>
            </a:r>
            <a:endParaRPr lang="en-US" sz="1600" smtClean="0"/>
          </a:p>
        </p:txBody>
      </p:sp>
      <p:pic>
        <p:nvPicPr>
          <p:cNvPr id="4" name="图片 3"/>
          <p:cNvPicPr>
            <a:picLocks noChangeAspect="1"/>
          </p:cNvPicPr>
          <p:nvPr/>
        </p:nvPicPr>
        <p:blipFill>
          <a:blip r:embed="rId2"/>
          <a:stretch>
            <a:fillRect/>
          </a:stretch>
        </p:blipFill>
        <p:spPr>
          <a:xfrm>
            <a:off x="619539" y="1715743"/>
            <a:ext cx="5943600" cy="2419350"/>
          </a:xfrm>
          <a:prstGeom prst="rect">
            <a:avLst/>
          </a:prstGeom>
        </p:spPr>
      </p:pic>
      <p:pic>
        <p:nvPicPr>
          <p:cNvPr id="6" name="图片 5"/>
          <p:cNvPicPr>
            <a:picLocks noChangeAspect="1"/>
          </p:cNvPicPr>
          <p:nvPr/>
        </p:nvPicPr>
        <p:blipFill>
          <a:blip r:embed="rId3"/>
          <a:stretch>
            <a:fillRect/>
          </a:stretch>
        </p:blipFill>
        <p:spPr>
          <a:xfrm>
            <a:off x="619539" y="4746661"/>
            <a:ext cx="4114800" cy="1666875"/>
          </a:xfrm>
          <a:prstGeom prst="rect">
            <a:avLst/>
          </a:prstGeom>
        </p:spPr>
      </p:pic>
    </p:spTree>
    <p:extLst>
      <p:ext uri="{BB962C8B-B14F-4D97-AF65-F5344CB8AC3E}">
        <p14:creationId xmlns:p14="http://schemas.microsoft.com/office/powerpoint/2010/main" val="148011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许可</a:t>
            </a:r>
            <a:endParaRPr lang="en-US" altLang="zh-CN" dirty="0"/>
          </a:p>
        </p:txBody>
      </p:sp>
      <p:sp>
        <p:nvSpPr>
          <p:cNvPr id="3" name="内容占位符 2"/>
          <p:cNvSpPr>
            <a:spLocks noGrp="1"/>
          </p:cNvSpPr>
          <p:nvPr>
            <p:ph idx="1"/>
          </p:nvPr>
        </p:nvSpPr>
        <p:spPr/>
        <p:txBody>
          <a:bodyPr/>
          <a:lstStyle/>
          <a:p>
            <a:r>
              <a:rPr lang="en-US" altLang="zh-CN" sz="1600"/>
              <a:t>PostgreSQL is released under the PostgreSQL License, a liberal Open Source license, </a:t>
            </a:r>
            <a:r>
              <a:rPr lang="en-US" altLang="zh-CN" sz="1600" b="1">
                <a:solidFill>
                  <a:srgbClr val="FF0000"/>
                </a:solidFill>
              </a:rPr>
              <a:t>similar to the BSD or MIT licenses</a:t>
            </a:r>
            <a:r>
              <a:rPr lang="en-US" altLang="zh-CN" sz="1600"/>
              <a:t>.</a:t>
            </a:r>
          </a:p>
          <a:p>
            <a:r>
              <a:rPr lang="en-US" altLang="zh-CN" sz="1600" smtClean="0"/>
              <a:t>PostgreSQL </a:t>
            </a:r>
            <a:r>
              <a:rPr lang="en-US" altLang="zh-CN" sz="1600"/>
              <a:t>Database Management System</a:t>
            </a:r>
          </a:p>
          <a:p>
            <a:r>
              <a:rPr lang="en-US" altLang="zh-CN" sz="1600"/>
              <a:t>(formerly known as Postgres, then as Postgres95)</a:t>
            </a:r>
          </a:p>
          <a:p>
            <a:r>
              <a:rPr lang="en-US" altLang="zh-CN" sz="1600" smtClean="0"/>
              <a:t>Portions </a:t>
            </a:r>
            <a:r>
              <a:rPr lang="en-US" altLang="zh-CN" sz="1600"/>
              <a:t>Copyright (c) 1996-2015, The PostgreSQL Global Development Group</a:t>
            </a:r>
          </a:p>
          <a:p>
            <a:r>
              <a:rPr lang="en-US" altLang="zh-CN" sz="1600" smtClean="0"/>
              <a:t>Portions </a:t>
            </a:r>
            <a:r>
              <a:rPr lang="en-US" altLang="zh-CN" sz="1600"/>
              <a:t>Copyright (c) 1994, The Regents of the University of California</a:t>
            </a:r>
          </a:p>
          <a:p>
            <a:r>
              <a:rPr lang="en-US" altLang="zh-CN" sz="1600" b="1" smtClean="0">
                <a:solidFill>
                  <a:srgbClr val="FF0000"/>
                </a:solidFill>
              </a:rPr>
              <a:t>Permission </a:t>
            </a:r>
            <a:r>
              <a:rPr lang="en-US" altLang="zh-CN" sz="1600" b="1">
                <a:solidFill>
                  <a:srgbClr val="FF0000"/>
                </a:solidFill>
              </a:rPr>
              <a:t>to use, copy, modify, and distribute this software and its documentation for any purpose, without fee, and without a written agreement is hereby granted, provided that the above copyright notice and this paragraph and the following two paragraphs appear in all copies.</a:t>
            </a:r>
          </a:p>
          <a:p>
            <a:r>
              <a:rPr lang="en-US" altLang="zh-CN" sz="1600" smtClean="0"/>
              <a:t>IN </a:t>
            </a:r>
            <a:r>
              <a:rPr lang="en-US" altLang="zh-CN" sz="1600"/>
              <a:t>NO EVENT SHALL THE UNIVERSITY OF CALIFORNIA BE LIABLE TO ANY PARTY FOR DIRECT, INDIRECT, SPECIAL, INCIDENTAL, OR CONSEQUENTIAL DAMAGES, INCLUDING LOST PROFITS, ARISING OUT OF THE USE OF THIS SOFTWARE AND ITS DOCUMENTATION, EVEN IF THE UNIVERSITY OF CALIFORNIA HAS BEEN ADVISED OF THE POSSIBILITY OF SUCH DAMAGE.</a:t>
            </a:r>
          </a:p>
          <a:p>
            <a:r>
              <a:rPr lang="en-US" altLang="zh-CN" sz="1600" smtClean="0"/>
              <a:t>THE </a:t>
            </a:r>
            <a:r>
              <a:rPr lang="en-US" altLang="zh-CN" sz="1600"/>
              <a:t>UNIVERSITY OF CALIFORNIA SPECIFICALLY DISCLAIMS ANY WARRANTIES, INCLUDING, BUT NOT LIMITED TO, THE IMPLIED WARRANTIES OF MERCHANTABILITY AND FITNESS FOR A PARTICULAR PURPOSE. THE SOFTWARE PROVIDED HEREUNDER IS ON AN "AS IS" BASIS, AND THE UNIVERSITY OF CALIFORNIA HAS NO OBLIGATIONS TO PROVIDE MAINTENANCE, SUPPORT, UPDATES, ENHANCEMENTS, OR MODIFICATIONS.</a:t>
            </a:r>
            <a:endParaRPr lang="en-US" altLang="zh-CN" sz="1600" dirty="0" smtClean="0">
              <a:hlinkClick r:id="rId2"/>
            </a:endParaRPr>
          </a:p>
        </p:txBody>
      </p:sp>
    </p:spTree>
    <p:extLst>
      <p:ext uri="{BB962C8B-B14F-4D97-AF65-F5344CB8AC3E}">
        <p14:creationId xmlns:p14="http://schemas.microsoft.com/office/powerpoint/2010/main" val="2927764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MVCC (</a:t>
            </a:r>
            <a:r>
              <a:rPr lang="zh-CN" altLang="en-US"/>
              <a:t>多版本并发控制</a:t>
            </a:r>
            <a:r>
              <a:rPr lang="en-US" altLang="zh-CN"/>
              <a:t>)</a:t>
            </a:r>
            <a:endParaRPr lang="en-US"/>
          </a:p>
        </p:txBody>
      </p:sp>
      <p:sp>
        <p:nvSpPr>
          <p:cNvPr id="3" name="内容占位符 2"/>
          <p:cNvSpPr>
            <a:spLocks noGrp="1"/>
          </p:cNvSpPr>
          <p:nvPr>
            <p:ph idx="1"/>
          </p:nvPr>
        </p:nvSpPr>
        <p:spPr/>
        <p:txBody>
          <a:bodyPr/>
          <a:lstStyle/>
          <a:p>
            <a:r>
              <a:rPr lang="en-US" altLang="zh-CN" sz="1600"/>
              <a:t>postgres=# update a set id=3 where id=2 returning *,ctid,cmin,cmax,xmin,xmax;</a:t>
            </a:r>
          </a:p>
          <a:p>
            <a:r>
              <a:rPr lang="en-US" altLang="zh-CN" sz="1600"/>
              <a:t> id | ctid | cmin | cmax | xmin | xmax </a:t>
            </a:r>
          </a:p>
          <a:p>
            <a:r>
              <a:rPr lang="en-US" altLang="zh-CN" sz="1600"/>
              <a:t>----+------+------+------+------+------</a:t>
            </a:r>
          </a:p>
          <a:p>
            <a:r>
              <a:rPr lang="en-US" altLang="zh-CN" sz="1600"/>
              <a:t>(0 rows</a:t>
            </a:r>
            <a:r>
              <a:rPr lang="en-US" altLang="zh-CN" sz="1600" smtClean="0"/>
              <a:t>)</a:t>
            </a:r>
            <a:endParaRPr lang="en-US" altLang="zh-CN" sz="1600"/>
          </a:p>
          <a:p>
            <a:r>
              <a:rPr lang="en-US" altLang="zh-CN" sz="1600"/>
              <a:t>UPDATE 0</a:t>
            </a:r>
          </a:p>
          <a:p>
            <a:r>
              <a:rPr lang="en-US" altLang="zh-CN" sz="1600"/>
              <a:t>postgres=# update a set id=3 where id=1 returning *,ctid,cmin,cmax,xmin,xmax</a:t>
            </a:r>
            <a:r>
              <a:rPr lang="en-US" altLang="zh-CN" sz="1600" smtClean="0"/>
              <a:t>;  </a:t>
            </a:r>
          </a:p>
          <a:p>
            <a:endParaRPr lang="en-US" altLang="zh-CN" sz="1600" b="1">
              <a:solidFill>
                <a:srgbClr val="FF0000"/>
              </a:solidFill>
            </a:endParaRPr>
          </a:p>
          <a:p>
            <a:r>
              <a:rPr lang="en-US" altLang="zh-CN" sz="1600" b="1" smtClean="0">
                <a:solidFill>
                  <a:srgbClr val="FF0000"/>
                </a:solidFill>
              </a:rPr>
              <a:t>-- waiting lock</a:t>
            </a:r>
            <a:endParaRPr lang="en-US" altLang="zh-CN" sz="1600" b="1">
              <a:solidFill>
                <a:srgbClr val="FF0000"/>
              </a:solidFill>
            </a:endParaRPr>
          </a:p>
          <a:p>
            <a:endParaRPr lang="en-US" altLang="zh-CN" sz="1600" smtClean="0"/>
          </a:p>
          <a:p>
            <a:r>
              <a:rPr lang="en-US" sz="1600" b="1" smtClean="0">
                <a:solidFill>
                  <a:srgbClr val="FF0000"/>
                </a:solidFill>
              </a:rPr>
              <a:t>IF A commit, then B update 0 rows</a:t>
            </a:r>
          </a:p>
          <a:p>
            <a:r>
              <a:rPr lang="en-US" sz="1600" b="1" smtClean="0">
                <a:solidFill>
                  <a:srgbClr val="FF0000"/>
                </a:solidFill>
              </a:rPr>
              <a:t>IF A rollback, then B update 1 row</a:t>
            </a:r>
          </a:p>
          <a:p>
            <a:endParaRPr lang="en-US" sz="1600"/>
          </a:p>
          <a:p>
            <a:endParaRPr lang="en-US" sz="1600" smtClean="0"/>
          </a:p>
        </p:txBody>
      </p:sp>
    </p:spTree>
    <p:extLst>
      <p:ext uri="{BB962C8B-B14F-4D97-AF65-F5344CB8AC3E}">
        <p14:creationId xmlns:p14="http://schemas.microsoft.com/office/powerpoint/2010/main" val="2042815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MVCC (</a:t>
            </a:r>
            <a:r>
              <a:rPr lang="zh-CN" altLang="en-US"/>
              <a:t>多版本并发控制</a:t>
            </a:r>
            <a:r>
              <a:rPr lang="en-US" altLang="zh-CN"/>
              <a:t>)</a:t>
            </a:r>
            <a:endParaRPr lang="en-US"/>
          </a:p>
        </p:txBody>
      </p:sp>
      <p:sp>
        <p:nvSpPr>
          <p:cNvPr id="3" name="内容占位符 2"/>
          <p:cNvSpPr>
            <a:spLocks noGrp="1"/>
          </p:cNvSpPr>
          <p:nvPr>
            <p:ph idx="1"/>
          </p:nvPr>
        </p:nvSpPr>
        <p:spPr/>
        <p:txBody>
          <a:bodyPr/>
          <a:lstStyle/>
          <a:p>
            <a:r>
              <a:rPr lang="en-US" altLang="zh-CN" sz="1600" smtClean="0"/>
              <a:t>pageinspect</a:t>
            </a:r>
            <a:r>
              <a:rPr lang="zh-CN" altLang="en-US" sz="1600" smtClean="0"/>
              <a:t>插件观察：</a:t>
            </a:r>
            <a:r>
              <a:rPr lang="en-US" altLang="zh-CN" sz="1600" smtClean="0"/>
              <a:t>t_infomask2, t_infomask : </a:t>
            </a:r>
          </a:p>
          <a:p>
            <a:r>
              <a:rPr lang="en-US" sz="1600"/>
              <a:t>postgres=# SELECT lp,t_infomask2,t_infomask FROM heap_page_items(get_raw_page('a', 0));</a:t>
            </a:r>
          </a:p>
          <a:p>
            <a:r>
              <a:rPr lang="en-US" sz="1600"/>
              <a:t> lp | t_infomask2 | t_infomask </a:t>
            </a:r>
          </a:p>
          <a:p>
            <a:r>
              <a:rPr lang="en-US" sz="1600"/>
              <a:t>----+-------------+------------</a:t>
            </a:r>
          </a:p>
          <a:p>
            <a:r>
              <a:rPr lang="en-US" sz="1600"/>
              <a:t>  1 |       16385 |        256</a:t>
            </a:r>
          </a:p>
          <a:p>
            <a:r>
              <a:rPr lang="en-US" sz="1600"/>
              <a:t>  2 |       49153 |       8224</a:t>
            </a:r>
          </a:p>
          <a:p>
            <a:r>
              <a:rPr lang="en-US" sz="1600"/>
              <a:t>  3 |       32769 |      10240</a:t>
            </a:r>
          </a:p>
          <a:p>
            <a:r>
              <a:rPr lang="en-US" sz="1600"/>
              <a:t>(3 rows</a:t>
            </a:r>
            <a:r>
              <a:rPr lang="en-US" sz="1600" smtClean="0"/>
              <a:t>)</a:t>
            </a:r>
          </a:p>
          <a:p>
            <a:endParaRPr lang="en-US" sz="1600"/>
          </a:p>
          <a:p>
            <a:endParaRPr lang="en-US" sz="1600" smtClean="0"/>
          </a:p>
        </p:txBody>
      </p:sp>
    </p:spTree>
    <p:extLst>
      <p:ext uri="{BB962C8B-B14F-4D97-AF65-F5344CB8AC3E}">
        <p14:creationId xmlns:p14="http://schemas.microsoft.com/office/powerpoint/2010/main" val="39216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上弧形箭头 7"/>
          <p:cNvSpPr/>
          <p:nvPr/>
        </p:nvSpPr>
        <p:spPr>
          <a:xfrm rot="11689207">
            <a:off x="7009246" y="3294395"/>
            <a:ext cx="3725229" cy="1816151"/>
          </a:xfrm>
          <a:prstGeom prst="curvedDownArrow">
            <a:avLst>
              <a:gd name="adj1" fmla="val 8893"/>
              <a:gd name="adj2" fmla="val 50000"/>
              <a:gd name="adj3" fmla="val 24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p:cNvSpPr>
            <a:spLocks noGrp="1"/>
          </p:cNvSpPr>
          <p:nvPr>
            <p:ph type="title"/>
          </p:nvPr>
        </p:nvSpPr>
        <p:spPr/>
        <p:txBody>
          <a:bodyPr/>
          <a:lstStyle/>
          <a:p>
            <a:r>
              <a:rPr lang="en-US" altLang="zh-CN" smtClean="0"/>
              <a:t>vacuum freeze</a:t>
            </a:r>
            <a:endParaRPr lang="en-US"/>
          </a:p>
        </p:txBody>
      </p:sp>
      <p:sp>
        <p:nvSpPr>
          <p:cNvPr id="3" name="内容占位符 2"/>
          <p:cNvSpPr>
            <a:spLocks noGrp="1"/>
          </p:cNvSpPr>
          <p:nvPr>
            <p:ph idx="1"/>
          </p:nvPr>
        </p:nvSpPr>
        <p:spPr/>
        <p:txBody>
          <a:bodyPr/>
          <a:lstStyle/>
          <a:p>
            <a:r>
              <a:rPr lang="zh-CN" altLang="en-US" sz="2400">
                <a:solidFill>
                  <a:srgbClr val="FF0000"/>
                </a:solidFill>
              </a:rPr>
              <a:t>为什么需要</a:t>
            </a:r>
            <a:r>
              <a:rPr lang="en-US" altLang="zh-CN" sz="2400">
                <a:solidFill>
                  <a:srgbClr val="FF0000"/>
                </a:solidFill>
              </a:rPr>
              <a:t>freeze</a:t>
            </a:r>
            <a:endParaRPr lang="en-US" altLang="zh-CN" sz="2400" smtClean="0">
              <a:solidFill>
                <a:srgbClr val="FF0000"/>
              </a:solidFill>
              <a:hlinkClick r:id="rId2"/>
            </a:endParaRPr>
          </a:p>
          <a:p>
            <a:r>
              <a:rPr lang="en-US" altLang="zh-CN" sz="1600" smtClean="0">
                <a:hlinkClick r:id="rId2"/>
              </a:rPr>
              <a:t>http</a:t>
            </a:r>
            <a:r>
              <a:rPr lang="en-US" altLang="zh-CN" sz="1600">
                <a:hlinkClick r:id="rId2"/>
              </a:rPr>
              <a:t>://blog.163.com/digoal@126/blog/static/163877040201412282455978/</a:t>
            </a:r>
            <a:endParaRPr lang="en-US" altLang="zh-CN" sz="1600"/>
          </a:p>
          <a:p>
            <a:r>
              <a:rPr lang="en-US" altLang="zh-CN" sz="1600" smtClean="0"/>
              <a:t>xid, unsigned int32</a:t>
            </a:r>
          </a:p>
          <a:p>
            <a:endParaRPr lang="en-US" sz="1600" smtClean="0"/>
          </a:p>
          <a:p>
            <a:r>
              <a:rPr lang="en-US" sz="1600"/>
              <a:t>src/include/access/transam.h</a:t>
            </a:r>
          </a:p>
          <a:p>
            <a:r>
              <a:rPr lang="en-US" sz="1600"/>
              <a:t>#define InvalidTransactionId            ((TransactionId) 0)</a:t>
            </a:r>
          </a:p>
          <a:p>
            <a:r>
              <a:rPr lang="en-US" sz="1600"/>
              <a:t>#define BootstrapTransactionId          ((TransactionId) 1)</a:t>
            </a:r>
          </a:p>
          <a:p>
            <a:r>
              <a:rPr lang="en-US" sz="1600"/>
              <a:t>#define FrozenTransactionId                     ((TransactionId) 2)</a:t>
            </a:r>
          </a:p>
          <a:p>
            <a:r>
              <a:rPr lang="en-US" sz="1600"/>
              <a:t>#define FirstNormalTransactionId        ((TransactionId) 3)</a:t>
            </a:r>
          </a:p>
          <a:p>
            <a:r>
              <a:rPr lang="en-US" sz="1600"/>
              <a:t>#define MaxTransactionId                        ((TransactionId) 0xFFFFFFFF)</a:t>
            </a:r>
          </a:p>
          <a:p>
            <a:endParaRPr lang="en-US" sz="1600" smtClean="0"/>
          </a:p>
          <a:p>
            <a:endParaRPr lang="en-US" sz="1600" smtClean="0"/>
          </a:p>
          <a:p>
            <a:r>
              <a:rPr lang="en-US" sz="1600"/>
              <a:t>#autovacuum_freeze_max_age = </a:t>
            </a:r>
            <a:r>
              <a:rPr lang="en-US" sz="1600" smtClean="0"/>
              <a:t>200000000   # </a:t>
            </a:r>
            <a:r>
              <a:rPr lang="zh-CN" altLang="en-US" sz="1600" smtClean="0"/>
              <a:t>年龄到达后</a:t>
            </a:r>
            <a:r>
              <a:rPr lang="en-US" altLang="zh-CN" sz="1600" smtClean="0"/>
              <a:t>, </a:t>
            </a:r>
            <a:r>
              <a:rPr lang="zh-CN" altLang="en-US" sz="1600" smtClean="0"/>
              <a:t>强制</a:t>
            </a:r>
            <a:r>
              <a:rPr lang="en-US" altLang="zh-CN" sz="1600" smtClean="0"/>
              <a:t>auto vauum freeze.</a:t>
            </a:r>
            <a:endParaRPr lang="en-US" sz="1600"/>
          </a:p>
          <a:p>
            <a:r>
              <a:rPr lang="en-US" sz="1600"/>
              <a:t>#vacuum_freeze_min_age = </a:t>
            </a:r>
            <a:r>
              <a:rPr lang="en-US" sz="1600" smtClean="0"/>
              <a:t>50000000    # </a:t>
            </a:r>
            <a:r>
              <a:rPr lang="zh-CN" altLang="en-US" sz="1600" smtClean="0"/>
              <a:t>手工</a:t>
            </a:r>
            <a:r>
              <a:rPr lang="en-US" altLang="zh-CN" sz="1600" smtClean="0"/>
              <a:t>vacuum</a:t>
            </a:r>
            <a:r>
              <a:rPr lang="zh-CN" altLang="en-US" sz="1600" smtClean="0"/>
              <a:t>时</a:t>
            </a:r>
            <a:r>
              <a:rPr lang="en-US" altLang="zh-CN" sz="1600" smtClean="0"/>
              <a:t>, </a:t>
            </a:r>
            <a:r>
              <a:rPr lang="zh-CN" altLang="en-US" sz="1600" smtClean="0"/>
              <a:t>年龄大于这个的行的</a:t>
            </a:r>
            <a:r>
              <a:rPr lang="en-US" altLang="zh-CN" sz="1600" smtClean="0"/>
              <a:t>xid</a:t>
            </a:r>
            <a:r>
              <a:rPr lang="zh-CN" altLang="en-US" sz="1600" smtClean="0"/>
              <a:t>置为</a:t>
            </a:r>
            <a:r>
              <a:rPr lang="en-US" altLang="zh-CN" sz="1600" smtClean="0"/>
              <a:t>frozenxid.</a:t>
            </a:r>
            <a:endParaRPr lang="en-US" sz="1600"/>
          </a:p>
          <a:p>
            <a:r>
              <a:rPr lang="en-US" sz="1600"/>
              <a:t>#vacuum_freeze_table_age = </a:t>
            </a:r>
            <a:r>
              <a:rPr lang="en-US" sz="1600" smtClean="0"/>
              <a:t>150000000  # </a:t>
            </a:r>
            <a:r>
              <a:rPr lang="zh-CN" altLang="en-US" sz="1600" smtClean="0"/>
              <a:t>手工执行</a:t>
            </a:r>
            <a:r>
              <a:rPr lang="en-US" altLang="zh-CN" sz="1600" smtClean="0"/>
              <a:t>vacuum</a:t>
            </a:r>
            <a:r>
              <a:rPr lang="zh-CN" altLang="en-US" sz="1600" smtClean="0"/>
              <a:t>时</a:t>
            </a:r>
            <a:r>
              <a:rPr lang="en-US" altLang="zh-CN" sz="1600" smtClean="0"/>
              <a:t>, </a:t>
            </a:r>
            <a:r>
              <a:rPr lang="zh-CN" altLang="en-US" sz="1600" smtClean="0"/>
              <a:t>如果表的年龄大于这个</a:t>
            </a:r>
            <a:r>
              <a:rPr lang="en-US" altLang="zh-CN" sz="1600" smtClean="0"/>
              <a:t>, </a:t>
            </a:r>
            <a:r>
              <a:rPr lang="zh-CN" altLang="en-US" sz="1600" smtClean="0"/>
              <a:t>则扫描全表</a:t>
            </a:r>
            <a:r>
              <a:rPr lang="en-US" altLang="zh-CN" sz="1600" smtClean="0"/>
              <a:t>, </a:t>
            </a:r>
            <a:r>
              <a:rPr lang="zh-CN" altLang="en-US" sz="1600" smtClean="0"/>
              <a:t>以降低表级年龄</a:t>
            </a:r>
            <a:r>
              <a:rPr lang="en-US" altLang="zh-CN" sz="1600" smtClean="0"/>
              <a:t>.</a:t>
            </a:r>
            <a:endParaRPr lang="en-US" sz="1600"/>
          </a:p>
        </p:txBody>
      </p:sp>
      <p:sp>
        <p:nvSpPr>
          <p:cNvPr id="4" name="椭圆 3"/>
          <p:cNvSpPr/>
          <p:nvPr/>
        </p:nvSpPr>
        <p:spPr>
          <a:xfrm>
            <a:off x="8137003" y="2002420"/>
            <a:ext cx="2222339" cy="2152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p:cNvCxnSpPr/>
          <p:nvPr/>
        </p:nvCxnSpPr>
        <p:spPr>
          <a:xfrm>
            <a:off x="7511970" y="2615878"/>
            <a:ext cx="3588152" cy="972274"/>
          </a:xfrm>
          <a:prstGeom prst="line">
            <a:avLst/>
          </a:prstGeom>
        </p:spPr>
        <p:style>
          <a:lnRef idx="1">
            <a:schemeClr val="accent1"/>
          </a:lnRef>
          <a:fillRef idx="0">
            <a:schemeClr val="accent1"/>
          </a:fillRef>
          <a:effectRef idx="0">
            <a:schemeClr val="accent1"/>
          </a:effectRef>
          <a:fontRef idx="minor">
            <a:schemeClr val="tx1"/>
          </a:fontRef>
        </p:style>
      </p:cxnSp>
      <p:sp>
        <p:nvSpPr>
          <p:cNvPr id="7" name="上弧形箭头 6"/>
          <p:cNvSpPr/>
          <p:nvPr/>
        </p:nvSpPr>
        <p:spPr>
          <a:xfrm rot="936082">
            <a:off x="7885494" y="1148648"/>
            <a:ext cx="3766127" cy="1794414"/>
          </a:xfrm>
          <a:prstGeom prst="curvedDownArrow">
            <a:avLst>
              <a:gd name="adj1" fmla="val 8893"/>
              <a:gd name="adj2" fmla="val 50000"/>
              <a:gd name="adj3" fmla="val 24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文本框 8"/>
          <p:cNvSpPr txBox="1"/>
          <p:nvPr/>
        </p:nvSpPr>
        <p:spPr>
          <a:xfrm>
            <a:off x="9248172" y="2558052"/>
            <a:ext cx="646331" cy="369332"/>
          </a:xfrm>
          <a:prstGeom prst="rect">
            <a:avLst/>
          </a:prstGeom>
          <a:noFill/>
        </p:spPr>
        <p:txBody>
          <a:bodyPr wrap="none" rtlCol="0">
            <a:spAutoFit/>
          </a:bodyPr>
          <a:lstStyle/>
          <a:p>
            <a:r>
              <a:rPr lang="zh-CN" altLang="en-US" smtClean="0"/>
              <a:t>过去</a:t>
            </a:r>
            <a:endParaRPr lang="en-US"/>
          </a:p>
        </p:txBody>
      </p:sp>
      <p:sp>
        <p:nvSpPr>
          <p:cNvPr id="10" name="文本框 9"/>
          <p:cNvSpPr txBox="1"/>
          <p:nvPr/>
        </p:nvSpPr>
        <p:spPr>
          <a:xfrm>
            <a:off x="8475895" y="3263528"/>
            <a:ext cx="646331" cy="369332"/>
          </a:xfrm>
          <a:prstGeom prst="rect">
            <a:avLst/>
          </a:prstGeom>
          <a:noFill/>
        </p:spPr>
        <p:txBody>
          <a:bodyPr wrap="none" rtlCol="0">
            <a:spAutoFit/>
          </a:bodyPr>
          <a:lstStyle/>
          <a:p>
            <a:r>
              <a:rPr lang="zh-CN" altLang="en-US"/>
              <a:t>未来</a:t>
            </a:r>
            <a:endParaRPr lang="en-US"/>
          </a:p>
        </p:txBody>
      </p:sp>
      <p:sp>
        <p:nvSpPr>
          <p:cNvPr id="11" name="文本框 10"/>
          <p:cNvSpPr txBox="1"/>
          <p:nvPr/>
        </p:nvSpPr>
        <p:spPr>
          <a:xfrm>
            <a:off x="10265950" y="3231776"/>
            <a:ext cx="646331" cy="369332"/>
          </a:xfrm>
          <a:prstGeom prst="rect">
            <a:avLst/>
          </a:prstGeom>
          <a:noFill/>
        </p:spPr>
        <p:txBody>
          <a:bodyPr wrap="none" rtlCol="0">
            <a:spAutoFit/>
          </a:bodyPr>
          <a:lstStyle/>
          <a:p>
            <a:r>
              <a:rPr lang="zh-CN" altLang="en-US" smtClean="0"/>
              <a:t>现在</a:t>
            </a:r>
            <a:endParaRPr lang="en-US"/>
          </a:p>
        </p:txBody>
      </p:sp>
    </p:spTree>
    <p:extLst>
      <p:ext uri="{BB962C8B-B14F-4D97-AF65-F5344CB8AC3E}">
        <p14:creationId xmlns:p14="http://schemas.microsoft.com/office/powerpoint/2010/main" val="809196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vacuum freeze</a:t>
            </a:r>
            <a:endParaRPr lang="en-US"/>
          </a:p>
        </p:txBody>
      </p:sp>
      <p:sp>
        <p:nvSpPr>
          <p:cNvPr id="3" name="内容占位符 2"/>
          <p:cNvSpPr>
            <a:spLocks noGrp="1"/>
          </p:cNvSpPr>
          <p:nvPr>
            <p:ph idx="1"/>
          </p:nvPr>
        </p:nvSpPr>
        <p:spPr/>
        <p:txBody>
          <a:bodyPr/>
          <a:lstStyle/>
          <a:p>
            <a:r>
              <a:rPr lang="en-US" altLang="zh-CN" sz="1400">
                <a:hlinkClick r:id="rId2"/>
              </a:rPr>
              <a:t>http://blog.163.com/digoal@126/blog/static/163877040201412282455978/</a:t>
            </a:r>
            <a:endParaRPr lang="en-US" altLang="zh-CN" sz="1400"/>
          </a:p>
          <a:p>
            <a:r>
              <a:rPr lang="en-US" altLang="zh-CN" sz="1400" smtClean="0"/>
              <a:t>xid, unsigned int32</a:t>
            </a:r>
          </a:p>
          <a:p>
            <a:endParaRPr lang="en-US" sz="1400" smtClean="0"/>
          </a:p>
          <a:p>
            <a:r>
              <a:rPr lang="en-US" sz="1400"/>
              <a:t>src/backend/access/transam/varsup.c</a:t>
            </a:r>
          </a:p>
          <a:p>
            <a:r>
              <a:rPr lang="en-US" sz="1400"/>
              <a:t>if (IsUnderPostmaster &amp;&amp;</a:t>
            </a:r>
          </a:p>
          <a:p>
            <a:r>
              <a:rPr lang="en-US" sz="1400"/>
              <a:t>                        TransactionIdFollowsOrEquals(xid, xidStopLimit))</a:t>
            </a:r>
          </a:p>
          <a:p>
            <a:r>
              <a:rPr lang="en-US" sz="1400"/>
              <a:t>                {</a:t>
            </a:r>
          </a:p>
          <a:p>
            <a:r>
              <a:rPr lang="en-US" sz="1400"/>
              <a:t>                        char       *oldest_datname = get_database_name(oldest_datoid);</a:t>
            </a:r>
          </a:p>
          <a:p>
            <a:endParaRPr lang="en-US" sz="1400"/>
          </a:p>
          <a:p>
            <a:r>
              <a:rPr lang="en-US" sz="1400"/>
              <a:t>                        /* complain even if that DB has disappeared */</a:t>
            </a:r>
          </a:p>
          <a:p>
            <a:r>
              <a:rPr lang="en-US" sz="1400"/>
              <a:t>                        if (oldest_datname)</a:t>
            </a:r>
          </a:p>
          <a:p>
            <a:r>
              <a:rPr lang="en-US" sz="1400"/>
              <a:t>                                ereport(ERROR,</a:t>
            </a:r>
          </a:p>
          <a:p>
            <a:r>
              <a:rPr lang="en-US" sz="1400"/>
              <a:t>                                                (errcode(ERRCODE_PROGRAM_LIMIT_EXCEEDED),</a:t>
            </a:r>
          </a:p>
          <a:p>
            <a:r>
              <a:rPr lang="en-US" sz="1400"/>
              <a:t>                                                 errmsg("database is not accepting commands to </a:t>
            </a:r>
            <a:r>
              <a:rPr lang="en-US" sz="1400">
                <a:solidFill>
                  <a:srgbClr val="FF0000"/>
                </a:solidFill>
              </a:rPr>
              <a:t>avoid wraparound</a:t>
            </a:r>
            <a:r>
              <a:rPr lang="en-US" sz="1400"/>
              <a:t> data loss in </a:t>
            </a:r>
            <a:r>
              <a:rPr lang="en-US" sz="1400" smtClean="0"/>
              <a:t>database </a:t>
            </a:r>
            <a:r>
              <a:rPr lang="en-US" sz="1400"/>
              <a:t>\"%s\"",</a:t>
            </a:r>
          </a:p>
          <a:p>
            <a:r>
              <a:rPr lang="en-US" sz="1400"/>
              <a:t>                                                                oldest_datname),</a:t>
            </a:r>
          </a:p>
          <a:p>
            <a:r>
              <a:rPr lang="en-US" sz="1400"/>
              <a:t>                                                 errhint("Stop the postmaster and use a standalone backend to vacuum that database</a:t>
            </a:r>
            <a:r>
              <a:rPr lang="en-US" sz="1400" smtClean="0"/>
              <a:t>.\n</a:t>
            </a:r>
            <a:r>
              <a:rPr lang="en-US" sz="1400"/>
              <a:t>"</a:t>
            </a:r>
          </a:p>
          <a:p>
            <a:r>
              <a:rPr lang="en-US" sz="1400"/>
              <a:t>                                                                 "You might also need to commit or roll back old prepared transactions.")));</a:t>
            </a:r>
          </a:p>
          <a:p>
            <a:endParaRPr lang="en-US" sz="1400"/>
          </a:p>
          <a:p>
            <a:endParaRPr lang="en-US" sz="1400"/>
          </a:p>
        </p:txBody>
      </p:sp>
    </p:spTree>
    <p:extLst>
      <p:ext uri="{BB962C8B-B14F-4D97-AF65-F5344CB8AC3E}">
        <p14:creationId xmlns:p14="http://schemas.microsoft.com/office/powerpoint/2010/main" val="244674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vacuum freeze</a:t>
            </a:r>
            <a:endParaRPr lang="en-US"/>
          </a:p>
        </p:txBody>
      </p:sp>
      <p:sp>
        <p:nvSpPr>
          <p:cNvPr id="3" name="内容占位符 2"/>
          <p:cNvSpPr>
            <a:spLocks noGrp="1"/>
          </p:cNvSpPr>
          <p:nvPr>
            <p:ph idx="1"/>
          </p:nvPr>
        </p:nvSpPr>
        <p:spPr/>
        <p:txBody>
          <a:bodyPr/>
          <a:lstStyle/>
          <a:p>
            <a:r>
              <a:rPr lang="en-US" sz="1400" smtClean="0"/>
              <a:t>              else</a:t>
            </a:r>
            <a:endParaRPr lang="en-US" sz="1400"/>
          </a:p>
          <a:p>
            <a:r>
              <a:rPr lang="en-US" sz="1400"/>
              <a:t>                                ereport(ERROR,</a:t>
            </a:r>
          </a:p>
          <a:p>
            <a:r>
              <a:rPr lang="en-US" sz="1400"/>
              <a:t>                                                (errcode(ERRCODE_PROGRAM_LIMIT_EXCEEDED),</a:t>
            </a:r>
          </a:p>
          <a:p>
            <a:r>
              <a:rPr lang="en-US" sz="1400"/>
              <a:t>                                                 errmsg("database is not accepting commands to avoid wraparound data loss in database with OID %u",</a:t>
            </a:r>
          </a:p>
          <a:p>
            <a:r>
              <a:rPr lang="en-US" sz="1400"/>
              <a:t>                                                                oldest_datoid),</a:t>
            </a:r>
          </a:p>
          <a:p>
            <a:r>
              <a:rPr lang="en-US" sz="1400"/>
              <a:t>                                                 errhint("Stop the postmaster and use a standalone backend to vacuum that database.\n"</a:t>
            </a:r>
          </a:p>
          <a:p>
            <a:r>
              <a:rPr lang="en-US" sz="1400"/>
              <a:t>                                                                 "You might also need to commit or roll back old prepared transactions.")));</a:t>
            </a:r>
          </a:p>
          <a:p>
            <a:r>
              <a:rPr lang="en-US" sz="1400"/>
              <a:t>                }</a:t>
            </a:r>
          </a:p>
          <a:p>
            <a:r>
              <a:rPr lang="en-US" sz="1400"/>
              <a:t>                else if (TransactionIdFollowsOrEquals(xid, xidWarnLimit))</a:t>
            </a:r>
          </a:p>
          <a:p>
            <a:r>
              <a:rPr lang="en-US" sz="1400"/>
              <a:t>                {</a:t>
            </a:r>
          </a:p>
          <a:p>
            <a:r>
              <a:rPr lang="en-US" sz="1400"/>
              <a:t>                        char       *oldest_datname = get_database_name(oldest_datoid);</a:t>
            </a:r>
          </a:p>
          <a:p>
            <a:endParaRPr lang="en-US" sz="1400"/>
          </a:p>
          <a:p>
            <a:r>
              <a:rPr lang="en-US" sz="1400"/>
              <a:t>                        /* complain even if that DB has disappeared */</a:t>
            </a:r>
          </a:p>
          <a:p>
            <a:r>
              <a:rPr lang="en-US" sz="1400"/>
              <a:t>                        if (oldest_datname)</a:t>
            </a:r>
          </a:p>
          <a:p>
            <a:r>
              <a:rPr lang="en-US" sz="1400"/>
              <a:t>                                ereport(WARNING,</a:t>
            </a:r>
          </a:p>
          <a:p>
            <a:r>
              <a:rPr lang="en-US" sz="1400"/>
              <a:t>                                                (errmsg("database \"%s\" must be vacuumed within %u transactions",</a:t>
            </a:r>
          </a:p>
          <a:p>
            <a:r>
              <a:rPr lang="en-US" sz="1400"/>
              <a:t>                                                                oldest_datname,</a:t>
            </a:r>
          </a:p>
          <a:p>
            <a:r>
              <a:rPr lang="en-US" sz="1400"/>
              <a:t>                                                                xidWrapLimit - xid),</a:t>
            </a:r>
          </a:p>
          <a:p>
            <a:r>
              <a:rPr lang="en-US" sz="1400"/>
              <a:t>                                                 errhint("To avoid a database shutdown, execute a database-wide VACUUM in that database.\n"</a:t>
            </a:r>
          </a:p>
          <a:p>
            <a:endParaRPr lang="en-US" sz="1400"/>
          </a:p>
          <a:p>
            <a:endParaRPr lang="en-US" sz="1400"/>
          </a:p>
          <a:p>
            <a:endParaRPr lang="en-US" sz="1400"/>
          </a:p>
        </p:txBody>
      </p:sp>
    </p:spTree>
    <p:extLst>
      <p:ext uri="{BB962C8B-B14F-4D97-AF65-F5344CB8AC3E}">
        <p14:creationId xmlns:p14="http://schemas.microsoft.com/office/powerpoint/2010/main" val="1969643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1600" smtClean="0"/>
              <a:t>vacuum freeze</a:t>
            </a:r>
            <a:endParaRPr lang="en-US" sz="1600"/>
          </a:p>
        </p:txBody>
      </p:sp>
      <p:sp>
        <p:nvSpPr>
          <p:cNvPr id="3" name="内容占位符 2"/>
          <p:cNvSpPr>
            <a:spLocks noGrp="1"/>
          </p:cNvSpPr>
          <p:nvPr>
            <p:ph idx="1"/>
          </p:nvPr>
        </p:nvSpPr>
        <p:spPr/>
        <p:txBody>
          <a:bodyPr/>
          <a:lstStyle/>
          <a:p>
            <a:r>
              <a:rPr lang="en-US" sz="1600" smtClean="0"/>
              <a:t>      "</a:t>
            </a:r>
            <a:r>
              <a:rPr lang="en-US" sz="1600"/>
              <a:t>You might also need to commit or roll back old prepared transactions.")));</a:t>
            </a:r>
          </a:p>
          <a:p>
            <a:r>
              <a:rPr lang="en-US" sz="1600"/>
              <a:t>                        else</a:t>
            </a:r>
          </a:p>
          <a:p>
            <a:r>
              <a:rPr lang="en-US" sz="1600"/>
              <a:t>                                ereport(WARNING,</a:t>
            </a:r>
          </a:p>
          <a:p>
            <a:r>
              <a:rPr lang="en-US" sz="1600"/>
              <a:t>                                                (errmsg("database with OID %u must be vacuumed within %u transactions",</a:t>
            </a:r>
          </a:p>
          <a:p>
            <a:r>
              <a:rPr lang="en-US" sz="1600"/>
              <a:t>                                                                oldest_datoid,</a:t>
            </a:r>
          </a:p>
          <a:p>
            <a:r>
              <a:rPr lang="en-US" sz="1600"/>
              <a:t>                                                                xidWrapLimit - xid),</a:t>
            </a:r>
          </a:p>
          <a:p>
            <a:r>
              <a:rPr lang="en-US" sz="1600"/>
              <a:t>                                                 errhint("To avoid a database shutdown, execute a database-wide VACUUM in that database.\n"</a:t>
            </a:r>
          </a:p>
          <a:p>
            <a:r>
              <a:rPr lang="en-US" sz="1600"/>
              <a:t>                                                                 "You might also need to commit or roll back old prepared transactions.")));</a:t>
            </a:r>
          </a:p>
          <a:p>
            <a:r>
              <a:rPr lang="en-US" sz="1600"/>
              <a:t>                }</a:t>
            </a:r>
          </a:p>
        </p:txBody>
      </p:sp>
    </p:spTree>
    <p:extLst>
      <p:ext uri="{BB962C8B-B14F-4D97-AF65-F5344CB8AC3E}">
        <p14:creationId xmlns:p14="http://schemas.microsoft.com/office/powerpoint/2010/main" val="365008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vacuum freeze</a:t>
            </a:r>
            <a:endParaRPr lang="en-US"/>
          </a:p>
        </p:txBody>
      </p:sp>
      <p:sp>
        <p:nvSpPr>
          <p:cNvPr id="3" name="内容占位符 2"/>
          <p:cNvSpPr>
            <a:spLocks noGrp="1"/>
          </p:cNvSpPr>
          <p:nvPr>
            <p:ph idx="1"/>
          </p:nvPr>
        </p:nvSpPr>
        <p:spPr/>
        <p:txBody>
          <a:bodyPr/>
          <a:lstStyle/>
          <a:p>
            <a:r>
              <a:rPr lang="en-US" sz="1600" smtClean="0"/>
              <a:t>src/backend/access/transam/transam.c</a:t>
            </a:r>
          </a:p>
          <a:p>
            <a:endParaRPr lang="en-US" sz="1600"/>
          </a:p>
          <a:p>
            <a:r>
              <a:rPr lang="en-US" sz="1600" smtClean="0"/>
              <a:t>/*</a:t>
            </a:r>
            <a:endParaRPr lang="en-US" sz="1600"/>
          </a:p>
          <a:p>
            <a:r>
              <a:rPr lang="en-US" sz="1600"/>
              <a:t> * TransactionIdFollowsOrEquals --- is id1 logically &gt;= id2?</a:t>
            </a:r>
          </a:p>
          <a:p>
            <a:r>
              <a:rPr lang="en-US" sz="1600"/>
              <a:t> */</a:t>
            </a:r>
          </a:p>
          <a:p>
            <a:r>
              <a:rPr lang="en-US" sz="1600"/>
              <a:t>bool</a:t>
            </a:r>
          </a:p>
          <a:p>
            <a:r>
              <a:rPr lang="en-US" sz="1600"/>
              <a:t>TransactionIdFollowsOrEquals(TransactionId id1, TransactionId id2)</a:t>
            </a:r>
          </a:p>
          <a:p>
            <a:r>
              <a:rPr lang="en-US" sz="1600"/>
              <a:t>{</a:t>
            </a:r>
          </a:p>
          <a:p>
            <a:r>
              <a:rPr lang="en-US" sz="1600"/>
              <a:t>        int32           diff;</a:t>
            </a:r>
          </a:p>
          <a:p>
            <a:endParaRPr lang="en-US" sz="1600"/>
          </a:p>
          <a:p>
            <a:r>
              <a:rPr lang="en-US" sz="1600"/>
              <a:t>        if (!TransactionIdIsNormal(id1) || !TransactionIdIsNormal(id2))</a:t>
            </a:r>
          </a:p>
          <a:p>
            <a:r>
              <a:rPr lang="en-US" sz="1600"/>
              <a:t>                return (id1 &gt;= id2);</a:t>
            </a:r>
          </a:p>
          <a:p>
            <a:endParaRPr lang="en-US" sz="1600"/>
          </a:p>
          <a:p>
            <a:r>
              <a:rPr lang="en-US" sz="1600"/>
              <a:t>        diff = (int32) (id1 - id2);</a:t>
            </a:r>
          </a:p>
          <a:p>
            <a:r>
              <a:rPr lang="en-US" sz="1600"/>
              <a:t>        return (diff &gt;= 0);</a:t>
            </a:r>
          </a:p>
          <a:p>
            <a:r>
              <a:rPr lang="en-US" sz="1600"/>
              <a:t>}</a:t>
            </a:r>
          </a:p>
        </p:txBody>
      </p:sp>
    </p:spTree>
    <p:extLst>
      <p:ext uri="{BB962C8B-B14F-4D97-AF65-F5344CB8AC3E}">
        <p14:creationId xmlns:p14="http://schemas.microsoft.com/office/powerpoint/2010/main" val="328721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zh-CN" altLang="en-US" sz="1500" smtClean="0"/>
              <a:t>锁对象类型：</a:t>
            </a:r>
            <a:r>
              <a:rPr lang="en-US" altLang="zh-CN" sz="1500" smtClean="0"/>
              <a:t>src/include/storage/lock.h</a:t>
            </a:r>
            <a:endParaRPr lang="en-US" altLang="zh-CN" sz="1500"/>
          </a:p>
          <a:p>
            <a:r>
              <a:rPr lang="en-US" altLang="zh-CN" sz="1500" smtClean="0"/>
              <a:t>/*</a:t>
            </a:r>
            <a:endParaRPr lang="en-US" altLang="zh-CN" sz="1500"/>
          </a:p>
          <a:p>
            <a:r>
              <a:rPr lang="en-US" altLang="zh-CN" sz="1500"/>
              <a:t> * LOCKTAG is the key information needed to look up a LOCK item in the</a:t>
            </a:r>
          </a:p>
          <a:p>
            <a:r>
              <a:rPr lang="en-US" altLang="zh-CN" sz="1500"/>
              <a:t> * lock hashtable.  A LOCKTAG value uniquely identifies a lockable object</a:t>
            </a:r>
            <a:r>
              <a:rPr lang="en-US" altLang="zh-CN" sz="1500" smtClean="0"/>
              <a:t>.</a:t>
            </a:r>
            <a:endParaRPr lang="en-US" altLang="zh-CN" sz="1500"/>
          </a:p>
          <a:p>
            <a:r>
              <a:rPr lang="en-US" altLang="zh-CN" sz="1500"/>
              <a:t> * The LockTagType enum defines the different kinds of objects we can lock.</a:t>
            </a:r>
          </a:p>
          <a:p>
            <a:r>
              <a:rPr lang="en-US" altLang="zh-CN" sz="1500"/>
              <a:t> * We can handle up to 256 different LockTagTypes.</a:t>
            </a:r>
          </a:p>
          <a:p>
            <a:r>
              <a:rPr lang="en-US" altLang="zh-CN" sz="1500"/>
              <a:t> */</a:t>
            </a:r>
          </a:p>
          <a:p>
            <a:r>
              <a:rPr lang="en-US" altLang="zh-CN" sz="1500"/>
              <a:t>typedef enum LockTagType</a:t>
            </a:r>
          </a:p>
          <a:p>
            <a:r>
              <a:rPr lang="en-US" altLang="zh-CN" sz="1500"/>
              <a:t>{</a:t>
            </a:r>
          </a:p>
          <a:p>
            <a:r>
              <a:rPr lang="en-US" altLang="zh-CN" sz="1500"/>
              <a:t>        LOCKTAG_RELATION,                       /* whole relation */</a:t>
            </a:r>
          </a:p>
          <a:p>
            <a:r>
              <a:rPr lang="en-US" altLang="zh-CN" sz="1500"/>
              <a:t>        /* ID info for a relation is DB OID + REL OID; DB OID = 0 if shared */</a:t>
            </a:r>
          </a:p>
          <a:p>
            <a:r>
              <a:rPr lang="en-US" altLang="zh-CN" sz="1500"/>
              <a:t>        LOCKTAG_RELATION_EXTEND,        /* the right to extend a relation */</a:t>
            </a:r>
          </a:p>
          <a:p>
            <a:r>
              <a:rPr lang="en-US" altLang="zh-CN" sz="1500"/>
              <a:t>        /* same ID info as RELATION */</a:t>
            </a:r>
          </a:p>
          <a:p>
            <a:r>
              <a:rPr lang="en-US" altLang="zh-CN" sz="1500"/>
              <a:t>        LOCKTAG_PAGE,                           /* one page of a relation */</a:t>
            </a:r>
          </a:p>
          <a:p>
            <a:r>
              <a:rPr lang="en-US" altLang="zh-CN" sz="1500"/>
              <a:t>        /* ID info for a page is RELATION info + BlockNumber */</a:t>
            </a:r>
          </a:p>
          <a:p>
            <a:r>
              <a:rPr lang="en-US" altLang="zh-CN" sz="1500"/>
              <a:t>        LOCKTAG_TUPLE,                          /* one physical tuple */</a:t>
            </a:r>
          </a:p>
          <a:p>
            <a:r>
              <a:rPr lang="en-US" altLang="zh-CN" sz="1500"/>
              <a:t>        /* ID info for a tuple is PAGE info + OffsetNumber */</a:t>
            </a:r>
          </a:p>
          <a:p>
            <a:endParaRPr lang="en-US" sz="1500"/>
          </a:p>
        </p:txBody>
      </p:sp>
    </p:spTree>
    <p:extLst>
      <p:ext uri="{BB962C8B-B14F-4D97-AF65-F5344CB8AC3E}">
        <p14:creationId xmlns:p14="http://schemas.microsoft.com/office/powerpoint/2010/main" val="165649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en-US" altLang="zh-CN" sz="1600"/>
              <a:t> </a:t>
            </a:r>
            <a:r>
              <a:rPr lang="en-US" altLang="zh-CN" sz="1600" smtClean="0"/>
              <a:t>       LOCKTAG_TRANSACTION</a:t>
            </a:r>
            <a:r>
              <a:rPr lang="en-US" altLang="zh-CN" sz="1600"/>
              <a:t>,            /* transaction (for waiting for xact done) */</a:t>
            </a:r>
          </a:p>
          <a:p>
            <a:r>
              <a:rPr lang="en-US" altLang="zh-CN" sz="1600"/>
              <a:t>        /* ID info for a transaction is its TransactionId */</a:t>
            </a:r>
          </a:p>
          <a:p>
            <a:r>
              <a:rPr lang="en-US" altLang="zh-CN" sz="1600"/>
              <a:t>        LOCKTAG_VIRTUALTRANSACTION, /* virtual transaction (ditto) */</a:t>
            </a:r>
          </a:p>
          <a:p>
            <a:r>
              <a:rPr lang="en-US" altLang="zh-CN" sz="1600"/>
              <a:t>        /* ID info for a virtual transaction is its VirtualTransactionId */</a:t>
            </a:r>
          </a:p>
          <a:p>
            <a:r>
              <a:rPr lang="en-US" altLang="zh-CN" sz="1600"/>
              <a:t>        LOCKTAG_OBJECT,                         /* non-relation database object */</a:t>
            </a:r>
          </a:p>
          <a:p>
            <a:r>
              <a:rPr lang="en-US" altLang="zh-CN" sz="1600"/>
              <a:t>        /* ID info for an object is DB OID + CLASS OID + OBJECT OID + SUBID */</a:t>
            </a:r>
          </a:p>
          <a:p>
            <a:endParaRPr lang="en-US" altLang="zh-CN" sz="1600"/>
          </a:p>
          <a:p>
            <a:r>
              <a:rPr lang="en-US" altLang="zh-CN" sz="1600"/>
              <a:t>        /*</a:t>
            </a:r>
          </a:p>
          <a:p>
            <a:r>
              <a:rPr lang="en-US" altLang="zh-CN" sz="1600"/>
              <a:t>         * Note: object ID has same representation as in pg_depend and</a:t>
            </a:r>
          </a:p>
          <a:p>
            <a:r>
              <a:rPr lang="en-US" altLang="zh-CN" sz="1600"/>
              <a:t>         * pg_description, but notice that we are constraining SUBID to 16 bits.</a:t>
            </a:r>
          </a:p>
          <a:p>
            <a:r>
              <a:rPr lang="en-US" altLang="zh-CN" sz="1600"/>
              <a:t>         * Also, we use DB OID = 0 for shared objects such as tablespaces.</a:t>
            </a:r>
          </a:p>
          <a:p>
            <a:r>
              <a:rPr lang="en-US" altLang="zh-CN" sz="1600"/>
              <a:t>         */</a:t>
            </a:r>
          </a:p>
          <a:p>
            <a:r>
              <a:rPr lang="en-US" altLang="zh-CN" sz="1600"/>
              <a:t>        LOCKTAG_USERLOCK,                       /* reserved for old contrib/userlock code */</a:t>
            </a:r>
          </a:p>
          <a:p>
            <a:r>
              <a:rPr lang="en-US" altLang="zh-CN" sz="1600"/>
              <a:t>        LOCKTAG_ADVISORY                        /* advisory user locks */</a:t>
            </a:r>
          </a:p>
          <a:p>
            <a:r>
              <a:rPr lang="en-US" altLang="zh-CN" sz="1600"/>
              <a:t>} LockTagType;</a:t>
            </a:r>
            <a:endParaRPr lang="en-US" sz="1600"/>
          </a:p>
        </p:txBody>
      </p:sp>
    </p:spTree>
    <p:extLst>
      <p:ext uri="{BB962C8B-B14F-4D97-AF65-F5344CB8AC3E}">
        <p14:creationId xmlns:p14="http://schemas.microsoft.com/office/powerpoint/2010/main" val="4058857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zh-CN" altLang="en-US" sz="1600" smtClean="0"/>
              <a:t>锁模式：</a:t>
            </a:r>
            <a:endParaRPr lang="en-US" altLang="zh-CN" sz="1600" smtClean="0"/>
          </a:p>
          <a:p>
            <a:r>
              <a:rPr lang="en-US" altLang="zh-CN" sz="1600" smtClean="0"/>
              <a:t>/* </a:t>
            </a:r>
            <a:r>
              <a:rPr lang="en-US" altLang="zh-CN" sz="1600"/>
              <a:t>NoLock is not a lock mode, but a flag value meaning "don't get a lock" */</a:t>
            </a:r>
          </a:p>
          <a:p>
            <a:r>
              <a:rPr lang="en-US" altLang="zh-CN" sz="1600"/>
              <a:t>#define NoLock                                  0</a:t>
            </a:r>
          </a:p>
          <a:p>
            <a:endParaRPr lang="en-US" altLang="zh-CN" sz="1600"/>
          </a:p>
          <a:p>
            <a:r>
              <a:rPr lang="en-US" altLang="zh-CN" sz="1600"/>
              <a:t>#define AccessShareLock                 1               /* SELECT */</a:t>
            </a:r>
          </a:p>
          <a:p>
            <a:r>
              <a:rPr lang="en-US" altLang="zh-CN" sz="1600"/>
              <a:t>#define RowShareLock                    2               /* SELECT FOR UPDATE/FOR SHARE */</a:t>
            </a:r>
          </a:p>
          <a:p>
            <a:r>
              <a:rPr lang="en-US" altLang="zh-CN" sz="1600"/>
              <a:t>#define RowExclusiveLock                3               /* INSERT, UPDATE, DELETE */</a:t>
            </a:r>
          </a:p>
          <a:p>
            <a:r>
              <a:rPr lang="en-US" altLang="zh-CN" sz="1600"/>
              <a:t>#define ShareUpdateExclusiveLock 4              /* VACUUM (non-FULL),ANALYZE, CREATE</a:t>
            </a:r>
          </a:p>
          <a:p>
            <a:r>
              <a:rPr lang="en-US" altLang="zh-CN" sz="1600"/>
              <a:t>                                                                                 * INDEX CONCURRENTLY */</a:t>
            </a:r>
          </a:p>
          <a:p>
            <a:r>
              <a:rPr lang="en-US" altLang="zh-CN" sz="1600"/>
              <a:t>#define ShareLock                               5               /* CREATE INDEX (WITHOUT CONCURRENTLY) */</a:t>
            </a:r>
          </a:p>
          <a:p>
            <a:r>
              <a:rPr lang="en-US" altLang="zh-CN" sz="1600"/>
              <a:t>#define ShareRowExclusiveLock   6               /* like EXCLUSIVE MODE, but allows ROW</a:t>
            </a:r>
          </a:p>
          <a:p>
            <a:r>
              <a:rPr lang="en-US" altLang="zh-CN" sz="1600"/>
              <a:t>                                                                                 * SHARE */</a:t>
            </a:r>
          </a:p>
          <a:p>
            <a:r>
              <a:rPr lang="en-US" altLang="zh-CN" sz="1600"/>
              <a:t>#define ExclusiveLock                   7               /* blocks ROW SHARE/SELECT...FOR</a:t>
            </a:r>
          </a:p>
          <a:p>
            <a:r>
              <a:rPr lang="en-US" altLang="zh-CN" sz="1600"/>
              <a:t>                                                                                 * UPDATE */</a:t>
            </a:r>
          </a:p>
          <a:p>
            <a:r>
              <a:rPr lang="en-US" altLang="zh-CN" sz="1600"/>
              <a:t>#define AccessExclusiveLock             8               /* ALTER TABLE, DROP TABLE, VACUUM</a:t>
            </a:r>
          </a:p>
          <a:p>
            <a:r>
              <a:rPr lang="en-US" altLang="zh-CN" sz="1600"/>
              <a:t>                                                                                 * FULL, and unqualified LOCK TABLE */</a:t>
            </a:r>
            <a:endParaRPr lang="en-US" sz="1600"/>
          </a:p>
        </p:txBody>
      </p:sp>
    </p:spTree>
    <p:extLst>
      <p:ext uri="{BB962C8B-B14F-4D97-AF65-F5344CB8AC3E}">
        <p14:creationId xmlns:p14="http://schemas.microsoft.com/office/powerpoint/2010/main" val="127083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a:t>
            </a:r>
            <a:endParaRPr lang="en-US"/>
          </a:p>
        </p:txBody>
      </p:sp>
      <p:sp>
        <p:nvSpPr>
          <p:cNvPr id="3" name="内容占位符 2"/>
          <p:cNvSpPr>
            <a:spLocks noGrp="1"/>
          </p:cNvSpPr>
          <p:nvPr>
            <p:ph idx="1"/>
          </p:nvPr>
        </p:nvSpPr>
        <p:spPr/>
        <p:txBody>
          <a:bodyPr numCol="3"/>
          <a:lstStyle/>
          <a:p>
            <a:r>
              <a:rPr lang="en-US" sz="1600" smtClean="0"/>
              <a:t>SQL</a:t>
            </a:r>
            <a:r>
              <a:rPr lang="zh-CN" altLang="en-US" sz="1600"/>
              <a:t>特性</a:t>
            </a:r>
          </a:p>
          <a:p>
            <a:pPr lvl="1"/>
            <a:r>
              <a:rPr lang="zh-CN" altLang="en-US" sz="1600" smtClean="0"/>
              <a:t>聚合</a:t>
            </a:r>
            <a:endParaRPr lang="zh-CN" altLang="en-US" sz="1600"/>
          </a:p>
          <a:p>
            <a:pPr lvl="1"/>
            <a:r>
              <a:rPr lang="zh-CN" altLang="en-US" sz="1600" smtClean="0"/>
              <a:t>窗口</a:t>
            </a:r>
            <a:endParaRPr lang="zh-CN" altLang="en-US" sz="1600"/>
          </a:p>
          <a:p>
            <a:pPr lvl="1"/>
            <a:r>
              <a:rPr lang="zh-CN" altLang="en-US" sz="1600" smtClean="0"/>
              <a:t>递归</a:t>
            </a:r>
            <a:endParaRPr lang="zh-CN" altLang="en-US" sz="1600"/>
          </a:p>
          <a:p>
            <a:pPr lvl="1"/>
            <a:r>
              <a:rPr lang="zh-CN" altLang="en-US" sz="1600" smtClean="0"/>
              <a:t>继承</a:t>
            </a:r>
            <a:endParaRPr lang="zh-CN" altLang="en-US" sz="1600"/>
          </a:p>
          <a:p>
            <a:pPr lvl="1"/>
            <a:r>
              <a:rPr lang="zh-CN" altLang="en-US" sz="1600" smtClean="0"/>
              <a:t>外部</a:t>
            </a:r>
            <a:r>
              <a:rPr lang="zh-CN" altLang="en-US" sz="1600"/>
              <a:t>表</a:t>
            </a:r>
          </a:p>
          <a:p>
            <a:pPr lvl="1"/>
            <a:r>
              <a:rPr lang="zh-CN" altLang="en-US" sz="1600" smtClean="0"/>
              <a:t>事件</a:t>
            </a:r>
            <a:r>
              <a:rPr lang="zh-CN" altLang="en-US" sz="1600"/>
              <a:t>触发器</a:t>
            </a:r>
          </a:p>
          <a:p>
            <a:endParaRPr lang="zh-CN" altLang="en-US" sz="1600"/>
          </a:p>
          <a:p>
            <a:r>
              <a:rPr lang="zh-CN" altLang="en-US" sz="1600" smtClean="0"/>
              <a:t>安全特性</a:t>
            </a:r>
            <a:endParaRPr lang="en-US" altLang="zh-CN" sz="1600" smtClean="0"/>
          </a:p>
          <a:p>
            <a:pPr lvl="1"/>
            <a:r>
              <a:rPr lang="zh-CN" altLang="en-US" sz="1600" smtClean="0"/>
              <a:t>存储加密</a:t>
            </a:r>
            <a:endParaRPr lang="en-US" altLang="zh-CN" sz="1600" smtClean="0"/>
          </a:p>
          <a:p>
            <a:pPr lvl="1"/>
            <a:r>
              <a:rPr lang="zh-CN" altLang="en-US" sz="1600" smtClean="0"/>
              <a:t>链路加密</a:t>
            </a:r>
            <a:endParaRPr lang="en-US" altLang="zh-CN" sz="1600" smtClean="0"/>
          </a:p>
          <a:p>
            <a:pPr lvl="1"/>
            <a:r>
              <a:rPr lang="zh-CN" altLang="en-US" sz="1600" smtClean="0"/>
              <a:t>认证方法</a:t>
            </a:r>
            <a:endParaRPr lang="zh-CN" altLang="en-US" sz="1600"/>
          </a:p>
          <a:p>
            <a:pPr lvl="1"/>
            <a:r>
              <a:rPr lang="zh-CN" altLang="en-US" sz="1600" smtClean="0"/>
              <a:t>行</a:t>
            </a:r>
            <a:r>
              <a:rPr lang="zh-CN" altLang="en-US" sz="1600"/>
              <a:t>安全策略</a:t>
            </a:r>
          </a:p>
          <a:p>
            <a:endParaRPr lang="zh-CN" altLang="en-US" sz="1600"/>
          </a:p>
          <a:p>
            <a:r>
              <a:rPr lang="zh-CN" altLang="en-US" sz="1600" smtClean="0"/>
              <a:t>数据类型</a:t>
            </a:r>
            <a:r>
              <a:rPr lang="zh-CN" altLang="en-US" sz="1600"/>
              <a:t>特性</a:t>
            </a:r>
          </a:p>
          <a:p>
            <a:pPr lvl="1"/>
            <a:r>
              <a:rPr lang="zh-CN" altLang="en-US" sz="1600" smtClean="0"/>
              <a:t>几何</a:t>
            </a:r>
            <a:r>
              <a:rPr lang="zh-CN" altLang="en-US" sz="1600"/>
              <a:t>类型</a:t>
            </a:r>
          </a:p>
          <a:p>
            <a:pPr lvl="1"/>
            <a:r>
              <a:rPr lang="zh-CN" altLang="en-US" sz="1600" smtClean="0"/>
              <a:t>网络</a:t>
            </a:r>
            <a:r>
              <a:rPr lang="zh-CN" altLang="en-US" sz="1600"/>
              <a:t>类型</a:t>
            </a:r>
          </a:p>
          <a:p>
            <a:pPr lvl="1"/>
            <a:r>
              <a:rPr lang="zh-CN" altLang="en-US" sz="1600" smtClean="0"/>
              <a:t>全文检索</a:t>
            </a:r>
            <a:r>
              <a:rPr lang="zh-CN" altLang="en-US" sz="1600"/>
              <a:t>类型</a:t>
            </a:r>
          </a:p>
          <a:p>
            <a:pPr lvl="1"/>
            <a:r>
              <a:rPr lang="en-US" sz="1600" smtClean="0"/>
              <a:t>JSON, JSONB</a:t>
            </a:r>
            <a:endParaRPr lang="en-US" sz="1600"/>
          </a:p>
          <a:p>
            <a:pPr lvl="1"/>
            <a:r>
              <a:rPr lang="zh-CN" altLang="en-US" sz="1600" smtClean="0"/>
              <a:t>数组</a:t>
            </a:r>
            <a:endParaRPr lang="zh-CN" altLang="en-US" sz="1600"/>
          </a:p>
          <a:p>
            <a:pPr lvl="1"/>
            <a:r>
              <a:rPr lang="zh-CN" altLang="en-US" sz="1600" smtClean="0"/>
              <a:t>范围</a:t>
            </a:r>
            <a:endParaRPr lang="zh-CN" altLang="en-US" sz="1600"/>
          </a:p>
          <a:p>
            <a:pPr lvl="1"/>
            <a:r>
              <a:rPr lang="zh-CN" altLang="en-US" sz="1600" smtClean="0"/>
              <a:t>复合，枚举，域</a:t>
            </a:r>
            <a:endParaRPr lang="zh-CN" altLang="en-US" sz="1600"/>
          </a:p>
          <a:p>
            <a:endParaRPr lang="zh-CN" altLang="en-US" sz="1600"/>
          </a:p>
          <a:p>
            <a:r>
              <a:rPr lang="zh-CN" altLang="en-US" sz="1600" smtClean="0"/>
              <a:t>索引</a:t>
            </a:r>
            <a:r>
              <a:rPr lang="zh-CN" altLang="en-US" sz="1600"/>
              <a:t>特性</a:t>
            </a:r>
          </a:p>
          <a:p>
            <a:pPr lvl="1"/>
            <a:r>
              <a:rPr lang="en-US" sz="1600" smtClean="0"/>
              <a:t>btree</a:t>
            </a:r>
            <a:endParaRPr lang="en-US" sz="1600"/>
          </a:p>
          <a:p>
            <a:pPr lvl="1"/>
            <a:r>
              <a:rPr lang="en-US" sz="1600" smtClean="0"/>
              <a:t>hash</a:t>
            </a:r>
            <a:endParaRPr lang="en-US" sz="1600"/>
          </a:p>
          <a:p>
            <a:pPr lvl="1"/>
            <a:r>
              <a:rPr lang="en-US" sz="1600" smtClean="0"/>
              <a:t>gist</a:t>
            </a:r>
            <a:endParaRPr lang="en-US" sz="1600"/>
          </a:p>
          <a:p>
            <a:pPr lvl="1"/>
            <a:r>
              <a:rPr lang="en-US" sz="1600"/>
              <a:t>s</a:t>
            </a:r>
            <a:r>
              <a:rPr lang="en-US" sz="1600" smtClean="0"/>
              <a:t>pgist</a:t>
            </a:r>
            <a:endParaRPr lang="en-US" sz="1600"/>
          </a:p>
          <a:p>
            <a:pPr lvl="1"/>
            <a:r>
              <a:rPr lang="en-US" sz="1600" smtClean="0"/>
              <a:t>gin</a:t>
            </a:r>
            <a:endParaRPr lang="en-US" sz="1600"/>
          </a:p>
          <a:p>
            <a:pPr lvl="1"/>
            <a:r>
              <a:rPr lang="en-US" sz="1600" smtClean="0"/>
              <a:t>brin</a:t>
            </a:r>
          </a:p>
          <a:p>
            <a:pPr lvl="1"/>
            <a:r>
              <a:rPr lang="zh-CN" altLang="en-US" sz="1600" smtClean="0"/>
              <a:t>条件索引</a:t>
            </a:r>
            <a:r>
              <a:rPr lang="en-US" altLang="zh-CN" sz="1600" smtClean="0"/>
              <a:t>/</a:t>
            </a:r>
            <a:r>
              <a:rPr lang="zh-CN" altLang="en-US" sz="1600" smtClean="0"/>
              <a:t>部分索引</a:t>
            </a:r>
            <a:endParaRPr lang="en-US" altLang="zh-CN" sz="1600" smtClean="0"/>
          </a:p>
          <a:p>
            <a:pPr lvl="1"/>
            <a:r>
              <a:rPr lang="zh-CN" altLang="en-US" sz="1600" smtClean="0"/>
              <a:t>函数索引</a:t>
            </a:r>
            <a:endParaRPr lang="en-US" sz="1600"/>
          </a:p>
          <a:p>
            <a:endParaRPr lang="en-US" sz="1600"/>
          </a:p>
          <a:p>
            <a:r>
              <a:rPr lang="zh-CN" altLang="en-US" sz="1600" smtClean="0"/>
              <a:t>函数</a:t>
            </a:r>
            <a:r>
              <a:rPr lang="zh-CN" altLang="en-US" sz="1600"/>
              <a:t>特性</a:t>
            </a:r>
          </a:p>
          <a:p>
            <a:pPr lvl="1"/>
            <a:r>
              <a:rPr lang="en-US" sz="1600" smtClean="0"/>
              <a:t>plpgsql</a:t>
            </a:r>
            <a:r>
              <a:rPr lang="en-US" sz="1600"/>
              <a:t>, C, </a:t>
            </a:r>
            <a:r>
              <a:rPr lang="en-US" sz="1600" smtClean="0"/>
              <a:t>plR, </a:t>
            </a:r>
            <a:r>
              <a:rPr lang="en-US" sz="1600"/>
              <a:t>pljava, plpython, plperl, ...</a:t>
            </a:r>
          </a:p>
          <a:p>
            <a:endParaRPr lang="en-US" sz="1600"/>
          </a:p>
          <a:p>
            <a:r>
              <a:rPr lang="zh-CN" altLang="en-US" sz="1600" smtClean="0"/>
              <a:t>功能</a:t>
            </a:r>
            <a:r>
              <a:rPr lang="zh-CN" altLang="en-US" sz="1600"/>
              <a:t>特性</a:t>
            </a:r>
          </a:p>
          <a:p>
            <a:pPr lvl="1"/>
            <a:r>
              <a:rPr lang="zh-CN" altLang="en-US" sz="1600" smtClean="0"/>
              <a:t>流</a:t>
            </a:r>
            <a:r>
              <a:rPr lang="zh-CN" altLang="en-US" sz="1600"/>
              <a:t>复制</a:t>
            </a:r>
          </a:p>
          <a:p>
            <a:pPr lvl="1"/>
            <a:r>
              <a:rPr lang="zh-CN" altLang="en-US" sz="1600" smtClean="0"/>
              <a:t>模块化</a:t>
            </a:r>
            <a:endParaRPr lang="en-US" altLang="zh-CN" sz="1600" smtClean="0"/>
          </a:p>
          <a:p>
            <a:pPr lvl="1"/>
            <a:r>
              <a:rPr lang="zh-CN" altLang="en-US" sz="1600" smtClean="0"/>
              <a:t>钩子</a:t>
            </a:r>
            <a:endParaRPr lang="en-US" altLang="zh-CN" sz="1600" smtClean="0"/>
          </a:p>
          <a:p>
            <a:pPr lvl="1"/>
            <a:r>
              <a:rPr lang="zh-CN" altLang="en-US" sz="1600"/>
              <a:t>元</a:t>
            </a:r>
            <a:r>
              <a:rPr lang="zh-CN" altLang="en-US" sz="1600" smtClean="0"/>
              <a:t>表</a:t>
            </a:r>
            <a:endParaRPr lang="en-US" altLang="zh-CN" sz="1600" smtClean="0"/>
          </a:p>
          <a:p>
            <a:pPr lvl="1"/>
            <a:r>
              <a:rPr lang="zh-CN" altLang="en-US" sz="1600" smtClean="0"/>
              <a:t>物化视图</a:t>
            </a:r>
            <a:r>
              <a:rPr lang="en-US" altLang="zh-CN" sz="1600" smtClean="0"/>
              <a:t>, FDW,..</a:t>
            </a:r>
            <a:endParaRPr lang="en-US" sz="1600"/>
          </a:p>
        </p:txBody>
      </p:sp>
    </p:spTree>
    <p:extLst>
      <p:ext uri="{BB962C8B-B14F-4D97-AF65-F5344CB8AC3E}">
        <p14:creationId xmlns:p14="http://schemas.microsoft.com/office/powerpoint/2010/main" val="3778906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en-US" altLang="zh-CN" sz="1500"/>
              <a:t>create or replace function f_lock_level(i_mode text) returns int as $$</a:t>
            </a:r>
          </a:p>
          <a:p>
            <a:r>
              <a:rPr lang="en-US" altLang="zh-CN" sz="1500"/>
              <a:t>declare</a:t>
            </a:r>
          </a:p>
          <a:p>
            <a:r>
              <a:rPr lang="en-US" altLang="zh-CN" sz="1500"/>
              <a:t>begin</a:t>
            </a:r>
          </a:p>
          <a:p>
            <a:r>
              <a:rPr lang="en-US" altLang="zh-CN" sz="1500"/>
              <a:t>  case i_mode</a:t>
            </a:r>
          </a:p>
          <a:p>
            <a:r>
              <a:rPr lang="en-US" altLang="zh-CN" sz="1500"/>
              <a:t>    when 'INVALID' then return 0;</a:t>
            </a:r>
          </a:p>
          <a:p>
            <a:r>
              <a:rPr lang="en-US" altLang="zh-CN" sz="1500"/>
              <a:t>    when 'AccessShareLock' then return 1;</a:t>
            </a:r>
          </a:p>
          <a:p>
            <a:r>
              <a:rPr lang="en-US" altLang="zh-CN" sz="1500"/>
              <a:t>    when 'RowShareLock' then return 2;</a:t>
            </a:r>
          </a:p>
          <a:p>
            <a:r>
              <a:rPr lang="en-US" altLang="zh-CN" sz="1500"/>
              <a:t>    when 'RowExclusiveLock' then return 3;</a:t>
            </a:r>
          </a:p>
          <a:p>
            <a:r>
              <a:rPr lang="en-US" altLang="zh-CN" sz="1500"/>
              <a:t>    when 'ShareUpdateExclusiveLock' then return 4;</a:t>
            </a:r>
          </a:p>
          <a:p>
            <a:r>
              <a:rPr lang="en-US" altLang="zh-CN" sz="1500"/>
              <a:t>    when 'ShareLock' then return 5;</a:t>
            </a:r>
          </a:p>
          <a:p>
            <a:r>
              <a:rPr lang="en-US" altLang="zh-CN" sz="1500"/>
              <a:t>    when 'ShareRowExclusiveLock' then return 6;</a:t>
            </a:r>
          </a:p>
          <a:p>
            <a:r>
              <a:rPr lang="en-US" altLang="zh-CN" sz="1500"/>
              <a:t>    when 'ExclusiveLock' then return 7;</a:t>
            </a:r>
          </a:p>
          <a:p>
            <a:r>
              <a:rPr lang="en-US" altLang="zh-CN" sz="1500"/>
              <a:t>    when 'AccessExclusiveLock' then return 8;</a:t>
            </a:r>
          </a:p>
          <a:p>
            <a:r>
              <a:rPr lang="en-US" altLang="zh-CN" sz="1500"/>
              <a:t>    else return 0;</a:t>
            </a:r>
          </a:p>
          <a:p>
            <a:r>
              <a:rPr lang="en-US" altLang="zh-CN" sz="1500"/>
              <a:t>  end case;</a:t>
            </a:r>
          </a:p>
          <a:p>
            <a:r>
              <a:rPr lang="en-US" altLang="zh-CN" sz="1500"/>
              <a:t>end; </a:t>
            </a:r>
          </a:p>
          <a:p>
            <a:r>
              <a:rPr lang="en-US" altLang="zh-CN" sz="1500"/>
              <a:t>$$ language plpgsql strict;</a:t>
            </a:r>
            <a:endParaRPr lang="en-US" sz="1500"/>
          </a:p>
        </p:txBody>
      </p:sp>
    </p:spTree>
    <p:extLst>
      <p:ext uri="{BB962C8B-B14F-4D97-AF65-F5344CB8AC3E}">
        <p14:creationId xmlns:p14="http://schemas.microsoft.com/office/powerpoint/2010/main" val="328959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zh-CN" altLang="en-US" sz="1600" smtClean="0">
                <a:effectLst/>
              </a:rPr>
              <a:t>获取锁等待信息：</a:t>
            </a:r>
            <a:endParaRPr lang="en-US" sz="1600" smtClean="0">
              <a:effectLst/>
            </a:endParaRPr>
          </a:p>
          <a:p>
            <a:r>
              <a:rPr lang="en-US" sz="1600" smtClean="0">
                <a:effectLst/>
              </a:rPr>
              <a:t>with </a:t>
            </a:r>
            <a:r>
              <a:rPr lang="en-US" sz="1600">
                <a:effectLst/>
              </a:rPr>
              <a:t>t_wait as                     </a:t>
            </a:r>
          </a:p>
          <a:p>
            <a:r>
              <a:rPr lang="en-US" sz="1600">
                <a:effectLst/>
              </a:rPr>
              <a:t>(select a.mode,a.locktype,a.database,a.relation,a.page,a.tuple,a.classid,a.objid,a.objsubid,</a:t>
            </a:r>
          </a:p>
          <a:p>
            <a:r>
              <a:rPr lang="en-US" sz="1600">
                <a:effectLst/>
              </a:rPr>
              <a:t>a.pid,a.virtualtransaction,a.virtualxid,a,transactionid,b.query,b.xact_start,b.query_start,</a:t>
            </a:r>
          </a:p>
          <a:p>
            <a:r>
              <a:rPr lang="en-US" sz="1600">
                <a:effectLst/>
              </a:rPr>
              <a:t>b.usename,b.datname from pg_locks a,pg_stat_activity b where a.pid=b.pid and not a.granted),</a:t>
            </a:r>
          </a:p>
          <a:p>
            <a:r>
              <a:rPr lang="en-US" sz="1600">
                <a:effectLst/>
              </a:rPr>
              <a:t>t_run as </a:t>
            </a:r>
          </a:p>
          <a:p>
            <a:r>
              <a:rPr lang="en-US" sz="1600">
                <a:effectLst/>
              </a:rPr>
              <a:t>(select a.mode,a.locktype,a.database,a.relation,a.page,a.tuple,a.classid,a.objid,a.objsubid,</a:t>
            </a:r>
          </a:p>
          <a:p>
            <a:r>
              <a:rPr lang="en-US" sz="1600">
                <a:effectLst/>
              </a:rPr>
              <a:t>a.pid,a.virtualtransaction,a.virtualxid,a,transactionid,b.query,b.xact_start,b.query_start,</a:t>
            </a:r>
          </a:p>
          <a:p>
            <a:r>
              <a:rPr lang="en-US" sz="1600">
                <a:effectLst/>
              </a:rPr>
              <a:t>b.usename,b.datname from pg_locks a,pg_stat_activity b where a.pid=b.pid and a.granted) </a:t>
            </a:r>
          </a:p>
          <a:p>
            <a:r>
              <a:rPr lang="en-US" sz="1600">
                <a:effectLst/>
              </a:rPr>
              <a:t>select r.locktype,r.mode r_mode,r.usename r_user,r.datname r_db,r.relation::regclass,r.pid r_pid,</a:t>
            </a:r>
          </a:p>
          <a:p>
            <a:r>
              <a:rPr lang="en-US" sz="1600">
                <a:effectLst/>
              </a:rPr>
              <a:t>r.page r_page,r.tuple r_tuple,r.xact_start r_xact_start,r.query_start r_query_start,</a:t>
            </a:r>
          </a:p>
          <a:p>
            <a:r>
              <a:rPr lang="en-US" sz="1600">
                <a:effectLst/>
              </a:rPr>
              <a:t>now()-r.query_start r_locktime,r.query r_query,w.mode w_mode,w.pid w_pid,w.page w_page,</a:t>
            </a:r>
          </a:p>
          <a:p>
            <a:r>
              <a:rPr lang="en-US" sz="1600">
                <a:effectLst/>
              </a:rPr>
              <a:t>w.tuple w_tuple,w.xact_start w_xact_start,w.query_start w_query_start,</a:t>
            </a:r>
          </a:p>
          <a:p>
            <a:r>
              <a:rPr lang="en-US" sz="1600">
                <a:effectLst/>
              </a:rPr>
              <a:t>now()-w.query_start w_locktime,w.query w_query  </a:t>
            </a:r>
          </a:p>
          <a:p>
            <a:r>
              <a:rPr lang="en-US" sz="1600">
                <a:effectLst/>
              </a:rPr>
              <a:t>from t_wait w,t_run r where</a:t>
            </a:r>
          </a:p>
          <a:p>
            <a:endParaRPr lang="en-US" sz="1600">
              <a:effectLst/>
            </a:endParaRPr>
          </a:p>
        </p:txBody>
      </p:sp>
    </p:spTree>
    <p:extLst>
      <p:ext uri="{BB962C8B-B14F-4D97-AF65-F5344CB8AC3E}">
        <p14:creationId xmlns:p14="http://schemas.microsoft.com/office/powerpoint/2010/main" val="463643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a:lstStyle/>
          <a:p>
            <a:r>
              <a:rPr lang="en-US" sz="1600">
                <a:effectLst/>
              </a:rPr>
              <a:t>  r.locktype is not distinct from w.locktype and</a:t>
            </a:r>
          </a:p>
          <a:p>
            <a:r>
              <a:rPr lang="en-US" sz="1600">
                <a:effectLst/>
              </a:rPr>
              <a:t>  r.database is not distinct from w.database and</a:t>
            </a:r>
          </a:p>
          <a:p>
            <a:r>
              <a:rPr lang="en-US" sz="1600">
                <a:effectLst/>
              </a:rPr>
              <a:t>  r.relation is not distinct from w.relation and</a:t>
            </a:r>
          </a:p>
          <a:p>
            <a:r>
              <a:rPr lang="en-US" sz="1600">
                <a:effectLst/>
              </a:rPr>
              <a:t>  r.page is not distinct from w.page and</a:t>
            </a:r>
          </a:p>
          <a:p>
            <a:r>
              <a:rPr lang="en-US" sz="1600">
                <a:effectLst/>
              </a:rPr>
              <a:t>  r.tuple is not distinct from w.tuple and</a:t>
            </a:r>
          </a:p>
          <a:p>
            <a:r>
              <a:rPr lang="en-US" sz="1600">
                <a:effectLst/>
              </a:rPr>
              <a:t>  r.classid is not distinct from w.classid and</a:t>
            </a:r>
          </a:p>
          <a:p>
            <a:r>
              <a:rPr lang="en-US" sz="1600">
                <a:effectLst/>
              </a:rPr>
              <a:t>  r.objid is not distinct from w.objid and</a:t>
            </a:r>
          </a:p>
          <a:p>
            <a:r>
              <a:rPr lang="en-US" sz="1600">
                <a:effectLst/>
              </a:rPr>
              <a:t>  r.objsubid is not distinct from w.objsubid and</a:t>
            </a:r>
          </a:p>
          <a:p>
            <a:r>
              <a:rPr lang="en-US" sz="1600">
                <a:effectLst/>
              </a:rPr>
              <a:t>  r.transactionid is not distinct from w.transactionid and</a:t>
            </a:r>
          </a:p>
          <a:p>
            <a:r>
              <a:rPr lang="en-US" sz="1600">
                <a:effectLst/>
              </a:rPr>
              <a:t>  r.pid &lt;&gt; w.pid</a:t>
            </a:r>
          </a:p>
          <a:p>
            <a:r>
              <a:rPr lang="en-US" sz="1600">
                <a:effectLst/>
              </a:rPr>
              <a:t>  order by f_lock_level(w.mode)+f_lock_level(r.mode) desc,r.xact_start;</a:t>
            </a:r>
          </a:p>
        </p:txBody>
      </p:sp>
    </p:spTree>
    <p:extLst>
      <p:ext uri="{BB962C8B-B14F-4D97-AF65-F5344CB8AC3E}">
        <p14:creationId xmlns:p14="http://schemas.microsoft.com/office/powerpoint/2010/main" val="29473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endParaRPr lang="en-US"/>
          </a:p>
        </p:txBody>
      </p:sp>
      <p:sp>
        <p:nvSpPr>
          <p:cNvPr id="3" name="内容占位符 2"/>
          <p:cNvSpPr>
            <a:spLocks noGrp="1"/>
          </p:cNvSpPr>
          <p:nvPr>
            <p:ph idx="1"/>
          </p:nvPr>
        </p:nvSpPr>
        <p:spPr/>
        <p:txBody>
          <a:bodyPr numCol="2"/>
          <a:lstStyle/>
          <a:p>
            <a:r>
              <a:rPr lang="en-US" sz="1600">
                <a:effectLst/>
              </a:rPr>
              <a:t>-[ RECORD 1 </a:t>
            </a:r>
            <a:r>
              <a:rPr lang="en-US" sz="1600" smtClean="0">
                <a:effectLst/>
              </a:rPr>
              <a:t>]--------------------------------------------</a:t>
            </a:r>
            <a:endParaRPr lang="en-US" sz="1600">
              <a:effectLst/>
            </a:endParaRPr>
          </a:p>
          <a:p>
            <a:r>
              <a:rPr lang="en-US" sz="1600">
                <a:effectLst/>
              </a:rPr>
              <a:t>locktype      | </a:t>
            </a:r>
            <a:r>
              <a:rPr lang="en-US" sz="1600" smtClean="0">
                <a:effectLst/>
              </a:rPr>
              <a:t>transactionid  -- </a:t>
            </a:r>
            <a:r>
              <a:rPr lang="zh-CN" altLang="en-US" sz="1600" smtClean="0">
                <a:effectLst/>
              </a:rPr>
              <a:t>锁对象类型</a:t>
            </a:r>
            <a:endParaRPr lang="en-US" sz="1600">
              <a:effectLst/>
            </a:endParaRPr>
          </a:p>
          <a:p>
            <a:r>
              <a:rPr lang="en-US" sz="1600">
                <a:effectLst/>
              </a:rPr>
              <a:t>r_mode        | </a:t>
            </a:r>
            <a:r>
              <a:rPr lang="en-US" sz="1600" smtClean="0">
                <a:effectLst/>
              </a:rPr>
              <a:t>ExclusiveLock  </a:t>
            </a:r>
            <a:r>
              <a:rPr lang="en-US" altLang="zh-CN" sz="1600" smtClean="0">
                <a:effectLst/>
              </a:rPr>
              <a:t>-- </a:t>
            </a:r>
            <a:r>
              <a:rPr lang="zh-CN" altLang="en-US" sz="1600" smtClean="0">
                <a:effectLst/>
              </a:rPr>
              <a:t>锁模式</a:t>
            </a:r>
            <a:endParaRPr lang="en-US" sz="1600">
              <a:effectLst/>
            </a:endParaRPr>
          </a:p>
          <a:p>
            <a:r>
              <a:rPr lang="en-US" sz="1600">
                <a:effectLst/>
              </a:rPr>
              <a:t>r_user        | </a:t>
            </a:r>
            <a:r>
              <a:rPr lang="en-US" sz="1600" smtClean="0">
                <a:effectLst/>
              </a:rPr>
              <a:t>postgres  </a:t>
            </a:r>
            <a:r>
              <a:rPr lang="en-US" altLang="zh-CN" sz="1600" smtClean="0">
                <a:effectLst/>
              </a:rPr>
              <a:t>-- </a:t>
            </a:r>
            <a:r>
              <a:rPr lang="zh-CN" altLang="en-US" sz="1600">
                <a:effectLst/>
              </a:rPr>
              <a:t>持锁</a:t>
            </a:r>
            <a:r>
              <a:rPr lang="zh-CN" altLang="en-US" sz="1600" smtClean="0">
                <a:effectLst/>
              </a:rPr>
              <a:t>用户信息</a:t>
            </a:r>
            <a:endParaRPr lang="en-US" sz="1600">
              <a:effectLst/>
            </a:endParaRPr>
          </a:p>
          <a:p>
            <a:r>
              <a:rPr lang="en-US" sz="1600">
                <a:effectLst/>
              </a:rPr>
              <a:t>r_db          | </a:t>
            </a:r>
            <a:r>
              <a:rPr lang="en-US" sz="1600" smtClean="0">
                <a:effectLst/>
              </a:rPr>
              <a:t>postgres  </a:t>
            </a:r>
            <a:r>
              <a:rPr lang="en-US" altLang="zh-CN" sz="1600" smtClean="0">
                <a:effectLst/>
              </a:rPr>
              <a:t>-- </a:t>
            </a:r>
            <a:r>
              <a:rPr lang="zh-CN" altLang="en-US" sz="1600" smtClean="0">
                <a:effectLst/>
              </a:rPr>
              <a:t>库信息</a:t>
            </a:r>
            <a:endParaRPr lang="en-US" sz="1600">
              <a:effectLst/>
            </a:endParaRPr>
          </a:p>
          <a:p>
            <a:r>
              <a:rPr lang="en-US" sz="1600">
                <a:effectLst/>
              </a:rPr>
              <a:t>relation      | </a:t>
            </a:r>
            <a:r>
              <a:rPr lang="en-US" sz="1600" smtClean="0">
                <a:effectLst/>
              </a:rPr>
              <a:t>  </a:t>
            </a:r>
            <a:r>
              <a:rPr lang="en-US" altLang="zh-CN" sz="1600" smtClean="0">
                <a:effectLst/>
              </a:rPr>
              <a:t>-- </a:t>
            </a:r>
            <a:r>
              <a:rPr lang="zh-CN" altLang="en-US" sz="1600" smtClean="0">
                <a:effectLst/>
              </a:rPr>
              <a:t>被锁对象信息</a:t>
            </a:r>
            <a:endParaRPr lang="en-US" sz="1600">
              <a:effectLst/>
            </a:endParaRPr>
          </a:p>
          <a:p>
            <a:r>
              <a:rPr lang="en-US" sz="1600">
                <a:effectLst/>
              </a:rPr>
              <a:t>r_pid         | </a:t>
            </a:r>
            <a:r>
              <a:rPr lang="en-US" sz="1600" smtClean="0">
                <a:effectLst/>
              </a:rPr>
              <a:t>9271  </a:t>
            </a:r>
            <a:r>
              <a:rPr lang="en-US" altLang="zh-CN" sz="1600" smtClean="0">
                <a:effectLst/>
              </a:rPr>
              <a:t>-- </a:t>
            </a:r>
            <a:r>
              <a:rPr lang="zh-CN" altLang="en-US" sz="1600">
                <a:effectLst/>
              </a:rPr>
              <a:t>持</a:t>
            </a:r>
            <a:r>
              <a:rPr lang="zh-CN" altLang="en-US" sz="1600" smtClean="0">
                <a:effectLst/>
              </a:rPr>
              <a:t>锁的</a:t>
            </a:r>
            <a:r>
              <a:rPr lang="en-US" altLang="zh-CN" sz="1600" smtClean="0">
                <a:effectLst/>
              </a:rPr>
              <a:t>PID</a:t>
            </a:r>
            <a:endParaRPr lang="en-US" sz="1600">
              <a:effectLst/>
            </a:endParaRPr>
          </a:p>
          <a:p>
            <a:r>
              <a:rPr lang="en-US" sz="1600">
                <a:effectLst/>
              </a:rPr>
              <a:t>r_page        | </a:t>
            </a:r>
            <a:r>
              <a:rPr lang="en-US" sz="1600" smtClean="0">
                <a:effectLst/>
              </a:rPr>
              <a:t>  </a:t>
            </a:r>
            <a:r>
              <a:rPr lang="en-US" altLang="zh-CN" sz="1600" smtClean="0">
                <a:effectLst/>
              </a:rPr>
              <a:t>--  </a:t>
            </a:r>
            <a:r>
              <a:rPr lang="zh-CN" altLang="en-US" sz="1600" smtClean="0">
                <a:effectLst/>
              </a:rPr>
              <a:t>页面</a:t>
            </a:r>
            <a:endParaRPr lang="en-US" sz="1600">
              <a:effectLst/>
            </a:endParaRPr>
          </a:p>
          <a:p>
            <a:r>
              <a:rPr lang="en-US" sz="1600">
                <a:effectLst/>
              </a:rPr>
              <a:t>r_tuple       | </a:t>
            </a:r>
            <a:r>
              <a:rPr lang="en-US" sz="1600" smtClean="0">
                <a:effectLst/>
              </a:rPr>
              <a:t>  </a:t>
            </a:r>
            <a:r>
              <a:rPr lang="en-US" altLang="zh-CN" sz="1600" smtClean="0">
                <a:effectLst/>
              </a:rPr>
              <a:t>--  </a:t>
            </a:r>
            <a:r>
              <a:rPr lang="zh-CN" altLang="en-US" sz="1600" smtClean="0">
                <a:effectLst/>
              </a:rPr>
              <a:t>行号</a:t>
            </a:r>
            <a:endParaRPr lang="en-US" sz="1600">
              <a:effectLst/>
            </a:endParaRPr>
          </a:p>
          <a:p>
            <a:r>
              <a:rPr lang="en-US" sz="1600">
                <a:effectLst/>
              </a:rPr>
              <a:t>r_xact_start  | 2015-06-05 </a:t>
            </a:r>
            <a:r>
              <a:rPr lang="en-US" sz="1600" smtClean="0">
                <a:effectLst/>
              </a:rPr>
              <a:t>13:43:46.965962+08 </a:t>
            </a:r>
            <a:r>
              <a:rPr lang="en-US" altLang="zh-CN" sz="1600" smtClean="0">
                <a:effectLst/>
              </a:rPr>
              <a:t>--</a:t>
            </a:r>
            <a:r>
              <a:rPr lang="zh-CN" altLang="en-US" sz="1600">
                <a:effectLst/>
              </a:rPr>
              <a:t>持</a:t>
            </a:r>
            <a:r>
              <a:rPr lang="zh-CN" altLang="en-US" sz="1600" smtClean="0">
                <a:effectLst/>
              </a:rPr>
              <a:t>锁事务开始时间</a:t>
            </a:r>
            <a:endParaRPr lang="en-US" sz="1600">
              <a:effectLst/>
            </a:endParaRPr>
          </a:p>
          <a:p>
            <a:r>
              <a:rPr lang="en-US" sz="1600">
                <a:effectLst/>
              </a:rPr>
              <a:t>r_query_start | 2015-06-05 </a:t>
            </a:r>
            <a:r>
              <a:rPr lang="en-US" sz="1600" smtClean="0">
                <a:effectLst/>
              </a:rPr>
              <a:t>13:43:51.009984+08  </a:t>
            </a:r>
            <a:r>
              <a:rPr lang="en-US" altLang="zh-CN" sz="1600" smtClean="0">
                <a:effectLst/>
              </a:rPr>
              <a:t>-- </a:t>
            </a:r>
            <a:r>
              <a:rPr lang="zh-CN" altLang="en-US" sz="1600" smtClean="0">
                <a:effectLst/>
              </a:rPr>
              <a:t>持锁事务最近一次</a:t>
            </a:r>
            <a:r>
              <a:rPr lang="en-US" altLang="zh-CN" sz="1600" smtClean="0">
                <a:effectLst/>
              </a:rPr>
              <a:t>QUERY</a:t>
            </a:r>
            <a:r>
              <a:rPr lang="zh-CN" altLang="en-US" sz="1600" smtClean="0">
                <a:effectLst/>
              </a:rPr>
              <a:t>的开始时间</a:t>
            </a:r>
            <a:endParaRPr lang="en-US" sz="1600">
              <a:effectLst/>
            </a:endParaRPr>
          </a:p>
          <a:p>
            <a:r>
              <a:rPr lang="en-US" sz="1600">
                <a:effectLst/>
              </a:rPr>
              <a:t>r_locktime    | </a:t>
            </a:r>
            <a:r>
              <a:rPr lang="en-US" sz="1600" smtClean="0">
                <a:effectLst/>
              </a:rPr>
              <a:t>00:01:18.214135  </a:t>
            </a:r>
            <a:r>
              <a:rPr lang="en-US" altLang="zh-CN" sz="1600" smtClean="0">
                <a:effectLst/>
              </a:rPr>
              <a:t>-- </a:t>
            </a:r>
            <a:r>
              <a:rPr lang="zh-CN" altLang="en-US" sz="1600" smtClean="0">
                <a:effectLst/>
              </a:rPr>
              <a:t>持锁时长</a:t>
            </a:r>
            <a:endParaRPr lang="en-US" sz="1600">
              <a:effectLst/>
            </a:endParaRPr>
          </a:p>
          <a:p>
            <a:r>
              <a:rPr lang="en-US" sz="1600">
                <a:effectLst/>
              </a:rPr>
              <a:t>r_query       | update a set id=3 where id=3 returning *,ctid,cmin,cmax,xmin,xmax</a:t>
            </a:r>
            <a:r>
              <a:rPr lang="en-US" sz="1600" smtClean="0">
                <a:effectLst/>
              </a:rPr>
              <a:t>;  </a:t>
            </a:r>
            <a:r>
              <a:rPr lang="en-US" altLang="zh-CN" sz="1600" smtClean="0">
                <a:effectLst/>
              </a:rPr>
              <a:t>-- </a:t>
            </a:r>
            <a:r>
              <a:rPr lang="zh-CN" altLang="en-US" sz="1600" smtClean="0">
                <a:effectLst/>
              </a:rPr>
              <a:t>持锁事务最近一次</a:t>
            </a:r>
            <a:r>
              <a:rPr lang="en-US" altLang="zh-CN" sz="1600" smtClean="0">
                <a:effectLst/>
              </a:rPr>
              <a:t>SQL</a:t>
            </a:r>
            <a:endParaRPr lang="en-US" sz="1600">
              <a:effectLst/>
            </a:endParaRPr>
          </a:p>
          <a:p>
            <a:r>
              <a:rPr lang="en-US" sz="1600">
                <a:effectLst/>
              </a:rPr>
              <a:t>w_mode        | </a:t>
            </a:r>
            <a:r>
              <a:rPr lang="en-US" sz="1600" smtClean="0">
                <a:effectLst/>
              </a:rPr>
              <a:t>ShareLock  </a:t>
            </a:r>
            <a:r>
              <a:rPr lang="en-US" altLang="zh-CN" sz="1600" smtClean="0">
                <a:effectLst/>
              </a:rPr>
              <a:t>--  </a:t>
            </a:r>
            <a:r>
              <a:rPr lang="zh-CN" altLang="en-US" sz="1600" smtClean="0">
                <a:effectLst/>
              </a:rPr>
              <a:t>当前处于等待状态的进程正在请求的锁模式（与之冲突的对应</a:t>
            </a:r>
            <a:r>
              <a:rPr lang="en-US" altLang="zh-CN" sz="1600" smtClean="0">
                <a:effectLst/>
              </a:rPr>
              <a:t>r_mode</a:t>
            </a:r>
            <a:r>
              <a:rPr lang="zh-CN" altLang="en-US" sz="1600" smtClean="0">
                <a:effectLst/>
              </a:rPr>
              <a:t>）</a:t>
            </a:r>
            <a:endParaRPr lang="en-US" sz="1600">
              <a:effectLst/>
            </a:endParaRPr>
          </a:p>
          <a:p>
            <a:r>
              <a:rPr lang="en-US" sz="1600">
                <a:effectLst/>
              </a:rPr>
              <a:t>w_pid         | </a:t>
            </a:r>
            <a:r>
              <a:rPr lang="en-US" sz="1600" smtClean="0">
                <a:effectLst/>
              </a:rPr>
              <a:t>9339  </a:t>
            </a:r>
            <a:r>
              <a:rPr lang="en-US" altLang="zh-CN" sz="1600" smtClean="0">
                <a:effectLst/>
              </a:rPr>
              <a:t>-- </a:t>
            </a:r>
            <a:r>
              <a:rPr lang="zh-CN" altLang="en-US" sz="1600" smtClean="0">
                <a:effectLst/>
              </a:rPr>
              <a:t>处于等待状态的进程</a:t>
            </a:r>
            <a:r>
              <a:rPr lang="en-US" altLang="zh-CN" sz="1600" smtClean="0">
                <a:effectLst/>
              </a:rPr>
              <a:t>PID</a:t>
            </a:r>
            <a:endParaRPr lang="en-US" sz="1600">
              <a:effectLst/>
            </a:endParaRPr>
          </a:p>
          <a:p>
            <a:r>
              <a:rPr lang="en-US" sz="1600">
                <a:effectLst/>
              </a:rPr>
              <a:t>w_page        | </a:t>
            </a:r>
          </a:p>
          <a:p>
            <a:r>
              <a:rPr lang="en-US" sz="1600">
                <a:effectLst/>
              </a:rPr>
              <a:t>w_tuple       | </a:t>
            </a:r>
          </a:p>
          <a:p>
            <a:r>
              <a:rPr lang="en-US" sz="1600">
                <a:effectLst/>
              </a:rPr>
              <a:t>w_xact_start  | 2015-06-05 13:43:59.740968+08</a:t>
            </a:r>
          </a:p>
          <a:p>
            <a:r>
              <a:rPr lang="en-US" sz="1600">
                <a:effectLst/>
              </a:rPr>
              <a:t>w_query_start | 2015-06-05 13:43:59.740968+08</a:t>
            </a:r>
          </a:p>
          <a:p>
            <a:r>
              <a:rPr lang="en-US" sz="1600">
                <a:effectLst/>
              </a:rPr>
              <a:t>w_locktime    | 00:01:09.483151</a:t>
            </a:r>
          </a:p>
          <a:p>
            <a:r>
              <a:rPr lang="en-US" sz="1600">
                <a:effectLst/>
              </a:rPr>
              <a:t>w_query       | update a set </a:t>
            </a:r>
            <a:r>
              <a:rPr lang="en-US" sz="1600" smtClean="0">
                <a:effectLst/>
              </a:rPr>
              <a:t>id=300 </a:t>
            </a:r>
            <a:r>
              <a:rPr lang="en-US" sz="1600">
                <a:effectLst/>
              </a:rPr>
              <a:t>where </a:t>
            </a:r>
            <a:r>
              <a:rPr lang="en-US" sz="1600" smtClean="0">
                <a:effectLst/>
              </a:rPr>
              <a:t>id=3;  --  </a:t>
            </a:r>
            <a:r>
              <a:rPr lang="zh-CN" altLang="en-US" sz="1600" smtClean="0">
                <a:effectLst/>
              </a:rPr>
              <a:t>处于等待状态的</a:t>
            </a:r>
            <a:r>
              <a:rPr lang="en-US" altLang="zh-CN" sz="1600" smtClean="0">
                <a:effectLst/>
              </a:rPr>
              <a:t>SQL</a:t>
            </a:r>
            <a:endParaRPr lang="en-US" sz="1600">
              <a:effectLst/>
            </a:endParaRPr>
          </a:p>
        </p:txBody>
      </p:sp>
    </p:spTree>
    <p:extLst>
      <p:ext uri="{BB962C8B-B14F-4D97-AF65-F5344CB8AC3E}">
        <p14:creationId xmlns:p14="http://schemas.microsoft.com/office/powerpoint/2010/main" val="337827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扩展功能</a:t>
            </a:r>
            <a:endParaRPr lang="en-US"/>
          </a:p>
        </p:txBody>
      </p:sp>
      <p:sp>
        <p:nvSpPr>
          <p:cNvPr id="3" name="内容占位符 2"/>
          <p:cNvSpPr>
            <a:spLocks noGrp="1"/>
          </p:cNvSpPr>
          <p:nvPr>
            <p:ph idx="1"/>
          </p:nvPr>
        </p:nvSpPr>
        <p:spPr/>
        <p:txBody>
          <a:bodyPr/>
          <a:lstStyle/>
          <a:p>
            <a:r>
              <a:rPr lang="zh-CN" altLang="en-US" sz="1800" smtClean="0"/>
              <a:t>自定义数据类型</a:t>
            </a:r>
            <a:endParaRPr lang="en-US" altLang="zh-CN" sz="1800" smtClean="0"/>
          </a:p>
          <a:p>
            <a:pPr lvl="1"/>
            <a:r>
              <a:rPr lang="zh-CN" altLang="en-US" sz="1800" smtClean="0"/>
              <a:t>如</a:t>
            </a:r>
            <a:r>
              <a:rPr lang="en-US" altLang="zh-CN" sz="1800" smtClean="0"/>
              <a:t>PostGIS</a:t>
            </a:r>
            <a:r>
              <a:rPr lang="zh-CN" altLang="en-US" sz="1800" smtClean="0"/>
              <a:t>，</a:t>
            </a:r>
            <a:r>
              <a:rPr lang="en-US" altLang="zh-CN" sz="1800" smtClean="0"/>
              <a:t>DNA</a:t>
            </a:r>
            <a:r>
              <a:rPr lang="zh-CN" altLang="en-US" sz="1800" smtClean="0"/>
              <a:t>库，化学模拟库，列存储</a:t>
            </a:r>
            <a:endParaRPr lang="en-US" altLang="zh-CN" sz="1800" smtClean="0"/>
          </a:p>
          <a:p>
            <a:r>
              <a:rPr lang="zh-CN" altLang="en-US" sz="1800" smtClean="0"/>
              <a:t>自定义扫描方法</a:t>
            </a:r>
            <a:endParaRPr lang="en-US" altLang="zh-CN" sz="1800" smtClean="0"/>
          </a:p>
          <a:p>
            <a:r>
              <a:rPr lang="zh-CN" altLang="en-US" sz="1800"/>
              <a:t>自定义索引</a:t>
            </a:r>
            <a:r>
              <a:rPr lang="zh-CN" altLang="en-US" sz="1800" smtClean="0"/>
              <a:t>访问方法</a:t>
            </a:r>
            <a:endParaRPr lang="en-US" altLang="zh-CN" sz="1800" smtClean="0"/>
          </a:p>
          <a:p>
            <a:r>
              <a:rPr lang="zh-CN" altLang="en-US" sz="1800" smtClean="0"/>
              <a:t>自定义采样方法</a:t>
            </a:r>
            <a:endParaRPr lang="en-US" altLang="zh-CN" sz="1800" smtClean="0"/>
          </a:p>
          <a:p>
            <a:r>
              <a:rPr lang="zh-CN" altLang="en-US" sz="1800" smtClean="0"/>
              <a:t>自定义并行计算</a:t>
            </a:r>
            <a:endParaRPr lang="en-US" altLang="zh-CN" sz="1800" smtClean="0"/>
          </a:p>
          <a:p>
            <a:r>
              <a:rPr lang="zh-CN" altLang="en-US" sz="1800" smtClean="0"/>
              <a:t>自定义外部表访问接口</a:t>
            </a:r>
            <a:endParaRPr lang="en-US" altLang="zh-CN" sz="1800" smtClean="0"/>
          </a:p>
          <a:p>
            <a:r>
              <a:rPr lang="zh-CN" altLang="en-US" sz="1800" smtClean="0"/>
              <a:t>自定义函数接口</a:t>
            </a:r>
            <a:endParaRPr lang="en-US" altLang="zh-CN" sz="1800" smtClean="0"/>
          </a:p>
          <a:p>
            <a:r>
              <a:rPr lang="zh-CN" altLang="en-US" sz="1800" smtClean="0"/>
              <a:t>。。。</a:t>
            </a:r>
            <a:endParaRPr lang="en-US" sz="1800"/>
          </a:p>
        </p:txBody>
      </p:sp>
    </p:spTree>
    <p:extLst>
      <p:ext uri="{BB962C8B-B14F-4D97-AF65-F5344CB8AC3E}">
        <p14:creationId xmlns:p14="http://schemas.microsoft.com/office/powerpoint/2010/main" val="623988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TODO</a:t>
            </a:r>
            <a:endParaRPr lang="en-US"/>
          </a:p>
        </p:txBody>
      </p:sp>
      <p:sp>
        <p:nvSpPr>
          <p:cNvPr id="3" name="内容占位符 2"/>
          <p:cNvSpPr>
            <a:spLocks noGrp="1"/>
          </p:cNvSpPr>
          <p:nvPr>
            <p:ph idx="1"/>
          </p:nvPr>
        </p:nvSpPr>
        <p:spPr/>
        <p:txBody>
          <a:bodyPr/>
          <a:lstStyle/>
          <a:p>
            <a:r>
              <a:rPr lang="en-US" altLang="zh-CN" sz="1800"/>
              <a:t>1. </a:t>
            </a:r>
            <a:r>
              <a:rPr lang="en-US" altLang="zh-CN" sz="1800">
                <a:hlinkClick r:id="rId2"/>
              </a:rPr>
              <a:t>http://wiki.postgresql.org/wiki/Todo</a:t>
            </a:r>
            <a:endParaRPr lang="en-US" altLang="zh-CN" sz="1800"/>
          </a:p>
          <a:p>
            <a:endParaRPr lang="en-US" altLang="zh-CN" sz="1800" smtClean="0"/>
          </a:p>
          <a:p>
            <a:r>
              <a:rPr lang="en-US" altLang="zh-CN" sz="1800" smtClean="0"/>
              <a:t>2</a:t>
            </a:r>
            <a:r>
              <a:rPr lang="en-US" altLang="zh-CN" sz="1800"/>
              <a:t>. </a:t>
            </a:r>
            <a:r>
              <a:rPr lang="zh-CN" altLang="en-US" sz="1800"/>
              <a:t>基于</a:t>
            </a:r>
            <a:r>
              <a:rPr lang="en-US" altLang="zh-CN" sz="1800"/>
              <a:t>WAL</a:t>
            </a:r>
            <a:r>
              <a:rPr lang="zh-CN" altLang="en-US" sz="1800"/>
              <a:t>的多主</a:t>
            </a:r>
            <a:r>
              <a:rPr lang="zh-CN" altLang="en-US" sz="1800" smtClean="0"/>
              <a:t>复制 </a:t>
            </a:r>
            <a:r>
              <a:rPr lang="en-US" altLang="zh-CN" sz="1800" smtClean="0"/>
              <a:t>(9.4</a:t>
            </a:r>
            <a:r>
              <a:rPr lang="zh-CN" altLang="en-US" sz="1800" smtClean="0"/>
              <a:t>后可以实现</a:t>
            </a:r>
            <a:r>
              <a:rPr lang="en-US" altLang="zh-CN" sz="1800" smtClean="0"/>
              <a:t>)</a:t>
            </a:r>
            <a:endParaRPr lang="en-US" altLang="zh-CN" sz="1800"/>
          </a:p>
          <a:p>
            <a:r>
              <a:rPr lang="en-US" altLang="zh-CN" sz="1800"/>
              <a:t>3. </a:t>
            </a:r>
            <a:r>
              <a:rPr lang="zh-CN" altLang="en-US" sz="1800"/>
              <a:t>多</a:t>
            </a:r>
            <a:r>
              <a:rPr lang="en-US" altLang="zh-CN" sz="1800"/>
              <a:t>CPU</a:t>
            </a:r>
            <a:r>
              <a:rPr lang="zh-CN" altLang="en-US" sz="1800"/>
              <a:t>资源利用</a:t>
            </a:r>
            <a:r>
              <a:rPr lang="en-US" altLang="zh-CN" sz="1800"/>
              <a:t>, </a:t>
            </a:r>
            <a:r>
              <a:rPr lang="zh-CN" altLang="en-US" sz="1800"/>
              <a:t>如并行</a:t>
            </a:r>
            <a:r>
              <a:rPr lang="zh-CN" altLang="en-US" sz="1800" smtClean="0"/>
              <a:t>查询</a:t>
            </a:r>
            <a:r>
              <a:rPr lang="en-US" altLang="zh-CN" sz="1800" smtClean="0"/>
              <a:t>, </a:t>
            </a:r>
            <a:r>
              <a:rPr lang="zh-CN" altLang="en-US" sz="1800" smtClean="0"/>
              <a:t>并行创建索引等 </a:t>
            </a:r>
            <a:r>
              <a:rPr lang="en-US" altLang="zh-CN" sz="1800" smtClean="0"/>
              <a:t>(</a:t>
            </a:r>
            <a:r>
              <a:rPr lang="en-US" altLang="zh-CN" sz="1800"/>
              <a:t>9.4</a:t>
            </a:r>
            <a:r>
              <a:rPr lang="zh-CN" altLang="en-US" sz="1800"/>
              <a:t>后可以实现</a:t>
            </a:r>
            <a:r>
              <a:rPr lang="en-US" altLang="zh-CN" sz="1800"/>
              <a:t>)</a:t>
            </a:r>
            <a:endParaRPr lang="zh-CN" altLang="en-US" sz="1800"/>
          </a:p>
          <a:p>
            <a:r>
              <a:rPr lang="en-US" altLang="zh-CN" sz="1800"/>
              <a:t>4. shared nothing </a:t>
            </a:r>
            <a:r>
              <a:rPr lang="zh-CN" altLang="en-US" sz="1800" smtClean="0"/>
              <a:t>架构 </a:t>
            </a:r>
            <a:r>
              <a:rPr lang="en-US" altLang="zh-CN" sz="1800" smtClean="0"/>
              <a:t>(</a:t>
            </a:r>
            <a:r>
              <a:rPr lang="zh-CN" altLang="en-US" sz="1800"/>
              <a:t>目前需要插件来实现如</a:t>
            </a:r>
            <a:r>
              <a:rPr lang="en-US" altLang="zh-CN" sz="1800"/>
              <a:t>plproxy, </a:t>
            </a:r>
            <a:r>
              <a:rPr lang="en-US" altLang="zh-CN" sz="1800" smtClean="0"/>
              <a:t>pgpool-ii, pg_shard,...)</a:t>
            </a:r>
            <a:endParaRPr lang="en-US" altLang="zh-CN" sz="1800"/>
          </a:p>
          <a:p>
            <a:r>
              <a:rPr lang="en-US" altLang="zh-CN" sz="1800"/>
              <a:t>5. </a:t>
            </a:r>
            <a:r>
              <a:rPr lang="zh-CN" altLang="en-US" sz="1800"/>
              <a:t>基于块的增量基础</a:t>
            </a:r>
            <a:r>
              <a:rPr lang="zh-CN" altLang="en-US" sz="1800" smtClean="0"/>
              <a:t>备份 </a:t>
            </a:r>
            <a:r>
              <a:rPr lang="en-US" altLang="zh-CN" sz="1800" smtClean="0"/>
              <a:t>(</a:t>
            </a:r>
            <a:r>
              <a:rPr lang="zh-CN" altLang="en-US" sz="1800"/>
              <a:t>目前只有基于</a:t>
            </a:r>
            <a:r>
              <a:rPr lang="en-US" altLang="zh-CN" sz="1800"/>
              <a:t>WAL</a:t>
            </a:r>
            <a:r>
              <a:rPr lang="zh-CN" altLang="en-US" sz="1800"/>
              <a:t>的增量</a:t>
            </a:r>
            <a:r>
              <a:rPr lang="zh-CN" altLang="en-US" sz="1800" smtClean="0"/>
              <a:t>备份</a:t>
            </a:r>
            <a:r>
              <a:rPr lang="en-US" altLang="zh-CN" sz="1800" smtClean="0"/>
              <a:t>, </a:t>
            </a:r>
            <a:r>
              <a:rPr lang="zh-CN" altLang="en-US" sz="1800" smtClean="0"/>
              <a:t>目前需</a:t>
            </a:r>
            <a:r>
              <a:rPr lang="zh-CN" altLang="en-US" sz="1800"/>
              <a:t>通过</a:t>
            </a:r>
            <a:r>
              <a:rPr lang="zh-CN" altLang="en-US" sz="1800" smtClean="0"/>
              <a:t>文件系统或存储级来实现</a:t>
            </a:r>
            <a:r>
              <a:rPr lang="en-US" altLang="zh-CN" sz="1800" smtClean="0"/>
              <a:t>, </a:t>
            </a:r>
            <a:r>
              <a:rPr lang="zh-CN" altLang="en-US" sz="1800" smtClean="0"/>
              <a:t>如</a:t>
            </a:r>
            <a:r>
              <a:rPr lang="en-US" altLang="zh-CN" sz="1800" smtClean="0"/>
              <a:t>zfs,btrfs)</a:t>
            </a:r>
            <a:endParaRPr lang="en-US" altLang="zh-CN" sz="1800"/>
          </a:p>
          <a:p>
            <a:r>
              <a:rPr lang="en-US" altLang="zh-CN" sz="1800"/>
              <a:t>6. query cache, </a:t>
            </a:r>
            <a:r>
              <a:rPr lang="zh-CN" altLang="en-US" sz="1800"/>
              <a:t>如</a:t>
            </a:r>
            <a:r>
              <a:rPr lang="en-US" altLang="zh-CN" sz="1800"/>
              <a:t>count(*)</a:t>
            </a:r>
            <a:r>
              <a:rPr lang="zh-CN" altLang="en-US" sz="1800" smtClean="0"/>
              <a:t>性能的提升</a:t>
            </a:r>
            <a:r>
              <a:rPr lang="en-US" altLang="zh-CN" sz="1800" smtClean="0"/>
              <a:t>, (</a:t>
            </a:r>
            <a:r>
              <a:rPr lang="zh-CN" altLang="en-US" sz="1800" smtClean="0"/>
              <a:t>目前可以通过插件实现</a:t>
            </a:r>
            <a:r>
              <a:rPr lang="en-US" altLang="zh-CN" sz="1800" smtClean="0"/>
              <a:t>,</a:t>
            </a:r>
            <a:r>
              <a:rPr lang="zh-CN" altLang="en-US" sz="1800" smtClean="0"/>
              <a:t>如</a:t>
            </a:r>
            <a:r>
              <a:rPr lang="en-US" altLang="zh-CN" sz="1800" smtClean="0"/>
              <a:t>pgpool)</a:t>
            </a:r>
            <a:endParaRPr lang="zh-CN" altLang="en-US" sz="1800"/>
          </a:p>
          <a:p>
            <a:r>
              <a:rPr lang="en-US" altLang="zh-CN" sz="1800"/>
              <a:t>7. toast </a:t>
            </a:r>
            <a:r>
              <a:rPr lang="zh-CN" altLang="en-US" sz="1800"/>
              <a:t>阈值可</a:t>
            </a:r>
            <a:r>
              <a:rPr lang="zh-CN" altLang="en-US" sz="1800" smtClean="0"/>
              <a:t>配置 </a:t>
            </a:r>
            <a:r>
              <a:rPr lang="en-US" altLang="zh-CN" sz="1800" smtClean="0"/>
              <a:t>(</a:t>
            </a:r>
            <a:r>
              <a:rPr lang="zh-CN" altLang="en-US" sz="1800"/>
              <a:t>目前只能在编译时指定</a:t>
            </a:r>
            <a:r>
              <a:rPr lang="en-US" altLang="zh-CN" sz="1800"/>
              <a:t>)</a:t>
            </a:r>
          </a:p>
          <a:p>
            <a:r>
              <a:rPr lang="en-US" altLang="zh-CN" sz="1800"/>
              <a:t>8. </a:t>
            </a:r>
            <a:r>
              <a:rPr lang="zh-CN" altLang="en-US" sz="1800"/>
              <a:t>使用</a:t>
            </a:r>
            <a:r>
              <a:rPr lang="en-US" altLang="zh-CN" sz="1800"/>
              <a:t>ssd</a:t>
            </a:r>
            <a:r>
              <a:rPr lang="zh-CN" altLang="en-US" sz="1800"/>
              <a:t>作为二级</a:t>
            </a:r>
            <a:r>
              <a:rPr lang="zh-CN" altLang="en-US" sz="1800" smtClean="0"/>
              <a:t>缓存</a:t>
            </a:r>
            <a:r>
              <a:rPr lang="en-US" altLang="zh-CN" sz="1800" smtClean="0"/>
              <a:t>, (</a:t>
            </a:r>
            <a:r>
              <a:rPr lang="zh-CN" altLang="en-US" sz="1800" smtClean="0"/>
              <a:t>目前</a:t>
            </a:r>
            <a:r>
              <a:rPr lang="zh-CN" altLang="en-US" sz="1800"/>
              <a:t>需</a:t>
            </a:r>
            <a:r>
              <a:rPr lang="zh-CN" altLang="en-US" sz="1800" smtClean="0"/>
              <a:t>使用</a:t>
            </a:r>
            <a:r>
              <a:rPr lang="en-US" altLang="zh-CN" sz="1800" smtClean="0"/>
              <a:t>flashcache, bcache, lvm cache</a:t>
            </a:r>
            <a:r>
              <a:rPr lang="zh-CN" altLang="en-US" sz="1800" smtClean="0"/>
              <a:t>来代替</a:t>
            </a:r>
            <a:r>
              <a:rPr lang="en-US" altLang="zh-CN" sz="1800" smtClean="0"/>
              <a:t>)</a:t>
            </a:r>
            <a:endParaRPr lang="zh-CN" altLang="en-US" sz="1800"/>
          </a:p>
          <a:p>
            <a:r>
              <a:rPr lang="en-US" sz="1800" smtClean="0"/>
              <a:t>9. </a:t>
            </a:r>
            <a:r>
              <a:rPr lang="zh-CN" altLang="en-US" sz="1800" smtClean="0"/>
              <a:t>高性能的分区表，目前需要通过规则或触发器来实现分区，效率较低。</a:t>
            </a:r>
            <a:endParaRPr lang="en-US" altLang="zh-CN" sz="1800" smtClean="0"/>
          </a:p>
          <a:p>
            <a:r>
              <a:rPr lang="en-US" altLang="zh-CN" sz="1800" smtClean="0"/>
              <a:t>10. </a:t>
            </a:r>
            <a:r>
              <a:rPr lang="zh-CN" altLang="en-US" sz="1800" smtClean="0"/>
              <a:t>数据库和系统双重缓存问题，目前仅</a:t>
            </a:r>
            <a:r>
              <a:rPr lang="en-US" altLang="zh-CN" sz="1800" smtClean="0"/>
              <a:t>wal</a:t>
            </a:r>
            <a:r>
              <a:rPr lang="zh-CN" altLang="en-US" sz="1800" smtClean="0"/>
              <a:t>支持</a:t>
            </a:r>
            <a:r>
              <a:rPr lang="en-US" altLang="zh-CN" sz="1800" smtClean="0"/>
              <a:t>DIRECT_IO</a:t>
            </a:r>
            <a:r>
              <a:rPr lang="zh-CN" altLang="en-US" sz="1800" smtClean="0"/>
              <a:t>，数据文件不支持，将来可以对数据文件加入</a:t>
            </a:r>
            <a:r>
              <a:rPr lang="en-US" altLang="zh-CN" sz="1800" smtClean="0"/>
              <a:t>DIRECT_IO</a:t>
            </a:r>
            <a:r>
              <a:rPr lang="zh-CN" altLang="en-US" sz="1800" smtClean="0"/>
              <a:t>的配置，例如数据库启动时判断表空间所在的文件系统是否支持</a:t>
            </a:r>
            <a:r>
              <a:rPr lang="en-US" altLang="zh-CN" sz="1800" smtClean="0"/>
              <a:t>DIRECT_IO</a:t>
            </a:r>
            <a:r>
              <a:rPr lang="zh-CN" altLang="en-US" sz="1800" smtClean="0"/>
              <a:t>，如果支持则开启，否则不开启。</a:t>
            </a:r>
            <a:endParaRPr lang="en-US" sz="1800" smtClean="0"/>
          </a:p>
        </p:txBody>
      </p:sp>
    </p:spTree>
    <p:extLst>
      <p:ext uri="{BB962C8B-B14F-4D97-AF65-F5344CB8AC3E}">
        <p14:creationId xmlns:p14="http://schemas.microsoft.com/office/powerpoint/2010/main" val="3713828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TODO</a:t>
            </a:r>
            <a:endParaRPr lang="en-US"/>
          </a:p>
        </p:txBody>
      </p:sp>
      <p:sp>
        <p:nvSpPr>
          <p:cNvPr id="3" name="内容占位符 2"/>
          <p:cNvSpPr>
            <a:spLocks noGrp="1"/>
          </p:cNvSpPr>
          <p:nvPr>
            <p:ph idx="1"/>
          </p:nvPr>
        </p:nvSpPr>
        <p:spPr/>
        <p:txBody>
          <a:bodyPr/>
          <a:lstStyle/>
          <a:p>
            <a:r>
              <a:rPr lang="en-US" altLang="zh-CN" sz="1800" smtClean="0"/>
              <a:t>11. </a:t>
            </a:r>
            <a:r>
              <a:rPr lang="zh-CN" altLang="en-US" sz="1800"/>
              <a:t>目前移动表空间</a:t>
            </a:r>
            <a:r>
              <a:rPr lang="en-US" altLang="zh-CN" sz="1800"/>
              <a:t>(</a:t>
            </a:r>
            <a:r>
              <a:rPr lang="zh-CN" altLang="en-US" sz="1800"/>
              <a:t>如</a:t>
            </a:r>
            <a:r>
              <a:rPr lang="en-US" altLang="zh-CN" sz="1800"/>
              <a:t>alter table tbl set tablespace newtbs;) </a:t>
            </a:r>
            <a:r>
              <a:rPr lang="zh-CN" altLang="en-US" sz="1800"/>
              <a:t>会产生大量的</a:t>
            </a:r>
            <a:r>
              <a:rPr lang="en-US" altLang="zh-CN" sz="1800"/>
              <a:t>XLOG, </a:t>
            </a:r>
            <a:r>
              <a:rPr lang="zh-CN" altLang="en-US" sz="1800"/>
              <a:t>这个应该也是可以优化</a:t>
            </a:r>
            <a:r>
              <a:rPr lang="zh-CN" altLang="en-US" sz="1800" smtClean="0"/>
              <a:t>的</a:t>
            </a:r>
            <a:r>
              <a:rPr lang="en-US" altLang="zh-CN" sz="1800" smtClean="0"/>
              <a:t>, </a:t>
            </a:r>
            <a:r>
              <a:rPr lang="zh-CN" altLang="en-US" sz="1800" smtClean="0"/>
              <a:t>例如通过文件迁移和</a:t>
            </a:r>
            <a:r>
              <a:rPr lang="en-US" altLang="zh-CN" sz="1800" smtClean="0"/>
              <a:t>swap filenode</a:t>
            </a:r>
            <a:r>
              <a:rPr lang="zh-CN" altLang="en-US" sz="1800" smtClean="0"/>
              <a:t>的方式</a:t>
            </a:r>
            <a:r>
              <a:rPr lang="en-US" altLang="zh-CN" sz="1800" smtClean="0"/>
              <a:t>.</a:t>
            </a:r>
            <a:endParaRPr lang="en-US" altLang="zh-CN" sz="1800"/>
          </a:p>
          <a:p>
            <a:r>
              <a:rPr lang="en-US" altLang="zh-CN" sz="1800" smtClean="0"/>
              <a:t>12. </a:t>
            </a:r>
            <a:r>
              <a:rPr lang="zh-CN" altLang="en-US" sz="1800" smtClean="0"/>
              <a:t>目前没有</a:t>
            </a:r>
            <a:r>
              <a:rPr lang="zh-CN" altLang="en-US" sz="1800"/>
              <a:t>表空间配额限制</a:t>
            </a:r>
            <a:r>
              <a:rPr lang="en-US" altLang="zh-CN" sz="1800"/>
              <a:t>, (</a:t>
            </a:r>
            <a:r>
              <a:rPr lang="zh-CN" altLang="en-US" sz="1800" smtClean="0"/>
              <a:t>目前需通过</a:t>
            </a:r>
            <a:r>
              <a:rPr lang="zh-CN" altLang="en-US" sz="1800"/>
              <a:t>文件系统使用配额来简单的限制</a:t>
            </a:r>
            <a:r>
              <a:rPr lang="en-US" altLang="zh-CN" sz="1800"/>
              <a:t>. )</a:t>
            </a:r>
          </a:p>
          <a:p>
            <a:r>
              <a:rPr lang="en-US" altLang="zh-CN" sz="1800" smtClean="0"/>
              <a:t>13. </a:t>
            </a:r>
            <a:r>
              <a:rPr lang="zh-CN" altLang="en-US" sz="1800" smtClean="0"/>
              <a:t>目前没有</a:t>
            </a:r>
            <a:r>
              <a:rPr lang="en-US" altLang="zh-CN" sz="1800"/>
              <a:t>rotate table, </a:t>
            </a:r>
            <a:r>
              <a:rPr lang="zh-CN" altLang="en-US" sz="1800"/>
              <a:t>类似</a:t>
            </a:r>
            <a:r>
              <a:rPr lang="en-US" altLang="zh-CN" sz="1800"/>
              <a:t>mongoDB</a:t>
            </a:r>
            <a:r>
              <a:rPr lang="zh-CN" altLang="en-US" sz="1800"/>
              <a:t>的</a:t>
            </a:r>
            <a:r>
              <a:rPr lang="en-US" altLang="zh-CN" sz="1800"/>
              <a:t>capped collection. </a:t>
            </a:r>
            <a:r>
              <a:rPr lang="zh-CN" altLang="en-US" sz="1800"/>
              <a:t>限制记录条数</a:t>
            </a:r>
            <a:r>
              <a:rPr lang="en-US" altLang="zh-CN" sz="1800"/>
              <a:t>, </a:t>
            </a:r>
            <a:r>
              <a:rPr lang="zh-CN" altLang="en-US" sz="1800"/>
              <a:t>空间</a:t>
            </a:r>
            <a:r>
              <a:rPr lang="en-US" altLang="zh-CN" sz="1800"/>
              <a:t>, </a:t>
            </a:r>
            <a:r>
              <a:rPr lang="zh-CN" altLang="en-US" sz="1800"/>
              <a:t>或记录时长</a:t>
            </a:r>
            <a:r>
              <a:rPr lang="en-US" altLang="zh-CN" sz="1800"/>
              <a:t>, </a:t>
            </a:r>
            <a:r>
              <a:rPr lang="zh-CN" altLang="en-US" sz="1800"/>
              <a:t>超过限制就覆盖最早的记录 </a:t>
            </a:r>
            <a:r>
              <a:rPr lang="en-US" altLang="zh-CN" sz="1800" smtClean="0"/>
              <a:t>.</a:t>
            </a:r>
          </a:p>
          <a:p>
            <a:r>
              <a:rPr lang="en-US" altLang="zh-CN" sz="1800" smtClean="0"/>
              <a:t>14. </a:t>
            </a:r>
            <a:r>
              <a:rPr lang="en-US" altLang="zh-CN" sz="1800"/>
              <a:t>PostgreSQL </a:t>
            </a:r>
            <a:r>
              <a:rPr lang="zh-CN" altLang="en-US" sz="1800"/>
              <a:t>目前一个集群只支持</a:t>
            </a:r>
            <a:r>
              <a:rPr lang="en-US" altLang="zh-CN" sz="1800"/>
              <a:t>1</a:t>
            </a:r>
            <a:r>
              <a:rPr lang="zh-CN" altLang="en-US" sz="1800"/>
              <a:t>个</a:t>
            </a:r>
            <a:r>
              <a:rPr lang="en-US" altLang="zh-CN" sz="1800"/>
              <a:t>block_size, </a:t>
            </a:r>
            <a:r>
              <a:rPr lang="zh-CN" altLang="en-US" sz="1800"/>
              <a:t>这种不利于复杂场景的使用</a:t>
            </a:r>
            <a:r>
              <a:rPr lang="en-US" altLang="zh-CN" sz="1800"/>
              <a:t>, </a:t>
            </a:r>
            <a:r>
              <a:rPr lang="zh-CN" altLang="en-US" sz="1800"/>
              <a:t>例如我们在同一个数据库中有大量的</a:t>
            </a:r>
            <a:r>
              <a:rPr lang="en-US" altLang="zh-CN" sz="1800"/>
              <a:t>OLTP</a:t>
            </a:r>
            <a:r>
              <a:rPr lang="zh-CN" altLang="en-US" sz="1800"/>
              <a:t>请求</a:t>
            </a:r>
            <a:r>
              <a:rPr lang="en-US" altLang="zh-CN" sz="1800"/>
              <a:t>, </a:t>
            </a:r>
            <a:r>
              <a:rPr lang="zh-CN" altLang="en-US" sz="1800"/>
              <a:t>同时还有大数据的频繁导入需求的情况下</a:t>
            </a:r>
            <a:r>
              <a:rPr lang="en-US" altLang="zh-CN" sz="1800"/>
              <a:t>, </a:t>
            </a:r>
            <a:r>
              <a:rPr lang="zh-CN" altLang="en-US" sz="1800"/>
              <a:t>选择小的</a:t>
            </a:r>
            <a:r>
              <a:rPr lang="en-US" altLang="zh-CN" sz="1800"/>
              <a:t>block_size</a:t>
            </a:r>
            <a:r>
              <a:rPr lang="zh-CN" altLang="en-US" sz="1800"/>
              <a:t>或者大的</a:t>
            </a:r>
            <a:r>
              <a:rPr lang="en-US" altLang="zh-CN" sz="1800"/>
              <a:t>block_size</a:t>
            </a:r>
            <a:r>
              <a:rPr lang="zh-CN" altLang="en-US" sz="1800"/>
              <a:t>都不合适</a:t>
            </a:r>
            <a:r>
              <a:rPr lang="en-US" altLang="zh-CN" sz="1800"/>
              <a:t>, </a:t>
            </a:r>
            <a:r>
              <a:rPr lang="zh-CN" altLang="en-US" sz="1800"/>
              <a:t>如果能针对每个表指定不同的</a:t>
            </a:r>
            <a:r>
              <a:rPr lang="en-US" altLang="zh-CN" sz="1800"/>
              <a:t>block_size</a:t>
            </a:r>
            <a:r>
              <a:rPr lang="zh-CN" altLang="en-US" sz="1800"/>
              <a:t>的话可以很好的解决这一的问题</a:t>
            </a:r>
            <a:r>
              <a:rPr lang="en-US" altLang="zh-CN" sz="1800"/>
              <a:t>.  </a:t>
            </a:r>
            <a:r>
              <a:rPr lang="zh-CN" altLang="en-US" sz="1800"/>
              <a:t>当然如果数据库中存在不同大小的</a:t>
            </a:r>
            <a:r>
              <a:rPr lang="en-US" altLang="zh-CN" sz="1800"/>
              <a:t>block_size, </a:t>
            </a:r>
            <a:r>
              <a:rPr lang="zh-CN" altLang="en-US" sz="1800"/>
              <a:t>那么随之而来的改动是非常大的</a:t>
            </a:r>
            <a:r>
              <a:rPr lang="en-US" altLang="zh-CN" sz="1800"/>
              <a:t>, </a:t>
            </a:r>
            <a:r>
              <a:rPr lang="zh-CN" altLang="en-US" sz="1800"/>
              <a:t>例如</a:t>
            </a:r>
            <a:r>
              <a:rPr lang="en-US" altLang="zh-CN" sz="1800"/>
              <a:t>shared buffer</a:t>
            </a:r>
            <a:r>
              <a:rPr lang="zh-CN" altLang="en-US" sz="1800"/>
              <a:t>也必须兼容不同大小的</a:t>
            </a:r>
            <a:r>
              <a:rPr lang="en-US" altLang="zh-CN" sz="1800"/>
              <a:t>block size.</a:t>
            </a:r>
          </a:p>
          <a:p>
            <a:pPr marL="0" indent="0">
              <a:buNone/>
            </a:pPr>
            <a:r>
              <a:rPr lang="zh-CN" altLang="en-US" sz="1800"/>
              <a:t>      </a:t>
            </a:r>
            <a:r>
              <a:rPr lang="en-US" altLang="zh-CN" sz="1800"/>
              <a:t>Oracle </a:t>
            </a:r>
            <a:r>
              <a:rPr lang="zh-CN" altLang="en-US" sz="1800"/>
              <a:t>从</a:t>
            </a:r>
            <a:r>
              <a:rPr lang="en-US" altLang="zh-CN" sz="1800"/>
              <a:t>9</a:t>
            </a:r>
            <a:r>
              <a:rPr lang="zh-CN" altLang="en-US" sz="1800"/>
              <a:t>开始支持一个数据库中存在不同的数据块大小</a:t>
            </a:r>
            <a:r>
              <a:rPr lang="en-US" altLang="zh-CN" sz="1800"/>
              <a:t>. </a:t>
            </a:r>
            <a:endParaRPr lang="en-US" altLang="zh-CN" sz="1800" smtClean="0"/>
          </a:p>
          <a:p>
            <a:r>
              <a:rPr lang="en-US" altLang="zh-CN" sz="1800" smtClean="0"/>
              <a:t>15. </a:t>
            </a:r>
            <a:r>
              <a:rPr lang="zh-CN" altLang="en-US" sz="1800" smtClean="0"/>
              <a:t>当空间不足需要扩展数据文件时，一次只能扩展</a:t>
            </a:r>
            <a:r>
              <a:rPr lang="en-US" altLang="zh-CN" sz="1800" smtClean="0"/>
              <a:t>1</a:t>
            </a:r>
            <a:r>
              <a:rPr lang="zh-CN" altLang="en-US" sz="1800" smtClean="0"/>
              <a:t>个数据块，并且加排他锁。因此对于有高并发写入请求的场景，如果使用了较小的数据块，会成为瓶颈。</a:t>
            </a:r>
            <a:endParaRPr lang="en-US" altLang="zh-CN" sz="1800" smtClean="0"/>
          </a:p>
          <a:p>
            <a:endParaRPr lang="en-US" altLang="zh-CN" sz="1800" smtClean="0"/>
          </a:p>
          <a:p>
            <a:endParaRPr lang="en-US" altLang="zh-CN" sz="1800"/>
          </a:p>
          <a:p>
            <a:endParaRPr lang="en-US" sz="1800" smtClean="0"/>
          </a:p>
        </p:txBody>
      </p:sp>
    </p:spTree>
    <p:extLst>
      <p:ext uri="{BB962C8B-B14F-4D97-AF65-F5344CB8AC3E}">
        <p14:creationId xmlns:p14="http://schemas.microsoft.com/office/powerpoint/2010/main" val="327907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软肋</a:t>
            </a:r>
            <a:endParaRPr lang="en-US"/>
          </a:p>
        </p:txBody>
      </p:sp>
      <p:sp>
        <p:nvSpPr>
          <p:cNvPr id="3" name="内容占位符 2"/>
          <p:cNvSpPr>
            <a:spLocks noGrp="1"/>
          </p:cNvSpPr>
          <p:nvPr>
            <p:ph idx="1"/>
          </p:nvPr>
        </p:nvSpPr>
        <p:spPr/>
        <p:txBody>
          <a:bodyPr/>
          <a:lstStyle/>
          <a:p>
            <a:r>
              <a:rPr lang="en-US" altLang="zh-CN" sz="1800"/>
              <a:t>1. </a:t>
            </a:r>
            <a:r>
              <a:rPr lang="zh-CN" altLang="en-US" sz="1800"/>
              <a:t>读写并发管理通过新增行版本实现</a:t>
            </a:r>
            <a:r>
              <a:rPr lang="en-US" altLang="zh-CN" sz="1800"/>
              <a:t>, </a:t>
            </a:r>
            <a:r>
              <a:rPr lang="zh-CN" altLang="en-US" sz="1800"/>
              <a:t>会带来</a:t>
            </a:r>
            <a:r>
              <a:rPr lang="zh-CN" altLang="en-US" sz="1800">
                <a:solidFill>
                  <a:srgbClr val="FF0000"/>
                </a:solidFill>
              </a:rPr>
              <a:t>垃圾数据</a:t>
            </a:r>
            <a:r>
              <a:rPr lang="en-US" altLang="zh-CN" sz="1800"/>
              <a:t>, </a:t>
            </a:r>
            <a:r>
              <a:rPr lang="zh-CN" altLang="en-US" sz="1800"/>
              <a:t>对于非</a:t>
            </a:r>
            <a:r>
              <a:rPr lang="en-US" altLang="zh-CN" sz="1800"/>
              <a:t>HOT</a:t>
            </a:r>
            <a:r>
              <a:rPr lang="zh-CN" altLang="en-US" sz="1800"/>
              <a:t>更新的话</a:t>
            </a:r>
            <a:r>
              <a:rPr lang="en-US" altLang="zh-CN" sz="1800"/>
              <a:t>, </a:t>
            </a:r>
            <a:r>
              <a:rPr lang="zh-CN" altLang="en-US" sz="1800"/>
              <a:t>还会引起索引更新</a:t>
            </a:r>
            <a:r>
              <a:rPr lang="en-US" altLang="zh-CN" sz="1800"/>
              <a:t>, </a:t>
            </a:r>
            <a:r>
              <a:rPr lang="zh-CN" altLang="en-US" sz="1800"/>
              <a:t>导致索引更</a:t>
            </a:r>
            <a:r>
              <a:rPr lang="zh-CN" altLang="en-US" sz="1800">
                <a:solidFill>
                  <a:srgbClr val="FF0000"/>
                </a:solidFill>
              </a:rPr>
              <a:t>容易</a:t>
            </a:r>
            <a:r>
              <a:rPr lang="zh-CN" altLang="en-US" sz="1800" smtClean="0">
                <a:solidFill>
                  <a:srgbClr val="FF0000"/>
                </a:solidFill>
              </a:rPr>
              <a:t>膨胀</a:t>
            </a:r>
            <a:r>
              <a:rPr lang="zh-CN" altLang="en-US" sz="1800"/>
              <a:t>。</a:t>
            </a:r>
            <a:endParaRPr lang="en-US" altLang="zh-CN" sz="1800" smtClean="0"/>
          </a:p>
          <a:p>
            <a:r>
              <a:rPr lang="en-US" altLang="zh-CN" sz="1800" smtClean="0"/>
              <a:t>2</a:t>
            </a:r>
            <a:r>
              <a:rPr lang="en-US" altLang="zh-CN" sz="1800"/>
              <a:t>. </a:t>
            </a:r>
            <a:r>
              <a:rPr lang="zh-CN" altLang="en-US" sz="1800" smtClean="0"/>
              <a:t>这种</a:t>
            </a:r>
            <a:r>
              <a:rPr lang="en-US" altLang="zh-CN" sz="1800"/>
              <a:t>MVCC</a:t>
            </a:r>
            <a:r>
              <a:rPr lang="zh-CN" altLang="en-US" sz="1800" smtClean="0"/>
              <a:t>机制对于频繁</a:t>
            </a:r>
            <a:r>
              <a:rPr lang="zh-CN" altLang="en-US" sz="1800"/>
              <a:t>更新的应用场景</a:t>
            </a:r>
            <a:r>
              <a:rPr lang="en-US" altLang="zh-CN" sz="1800"/>
              <a:t>, </a:t>
            </a:r>
            <a:r>
              <a:rPr lang="zh-CN" altLang="en-US" sz="1800" smtClean="0"/>
              <a:t>假设同</a:t>
            </a:r>
            <a:r>
              <a:rPr lang="zh-CN" altLang="en-US" sz="1800"/>
              <a:t>一条记录被更新</a:t>
            </a:r>
            <a:r>
              <a:rPr lang="en-US" altLang="zh-CN" sz="1800"/>
              <a:t>10</a:t>
            </a:r>
            <a:r>
              <a:rPr lang="zh-CN" altLang="en-US" sz="1800"/>
              <a:t>次的话</a:t>
            </a:r>
            <a:r>
              <a:rPr lang="en-US" altLang="zh-CN" sz="1800"/>
              <a:t>, </a:t>
            </a:r>
            <a:r>
              <a:rPr lang="zh-CN" altLang="en-US" sz="1800"/>
              <a:t>会产生</a:t>
            </a:r>
            <a:r>
              <a:rPr lang="en-US" altLang="zh-CN" sz="1800"/>
              <a:t>10</a:t>
            </a:r>
            <a:r>
              <a:rPr lang="zh-CN" altLang="en-US" sz="1800" smtClean="0"/>
              <a:t>个版本写</a:t>
            </a:r>
            <a:r>
              <a:rPr lang="en-US" altLang="zh-CN" sz="1800"/>
              <a:t>xlog</a:t>
            </a:r>
            <a:r>
              <a:rPr lang="zh-CN" altLang="en-US" sz="1800"/>
              <a:t>和</a:t>
            </a:r>
            <a:r>
              <a:rPr lang="en-US" altLang="zh-CN" sz="1800"/>
              <a:t>heap page</a:t>
            </a:r>
            <a:r>
              <a:rPr lang="zh-CN" altLang="en-US" sz="1800"/>
              <a:t>的</a:t>
            </a:r>
            <a:r>
              <a:rPr lang="en-US" altLang="zh-CN" sz="1800">
                <a:solidFill>
                  <a:srgbClr val="FF0000"/>
                </a:solidFill>
              </a:rPr>
              <a:t>IO</a:t>
            </a:r>
            <a:r>
              <a:rPr lang="en-US" altLang="zh-CN" sz="1800"/>
              <a:t>, </a:t>
            </a:r>
            <a:r>
              <a:rPr lang="zh-CN" altLang="en-US" sz="1800"/>
              <a:t>同时在</a:t>
            </a:r>
            <a:r>
              <a:rPr lang="en-US" altLang="zh-CN" sz="1800"/>
              <a:t>VACUUM</a:t>
            </a:r>
            <a:r>
              <a:rPr lang="zh-CN" altLang="en-US" sz="1800"/>
              <a:t>的</a:t>
            </a:r>
            <a:r>
              <a:rPr lang="zh-CN" altLang="en-US" sz="1800" smtClean="0"/>
              <a:t>时候仍带来写</a:t>
            </a:r>
            <a:r>
              <a:rPr lang="en-US" altLang="zh-CN" sz="1800"/>
              <a:t>xlog</a:t>
            </a:r>
            <a:r>
              <a:rPr lang="zh-CN" altLang="en-US" sz="1800"/>
              <a:t>以及</a:t>
            </a:r>
            <a:r>
              <a:rPr lang="en-US" altLang="zh-CN" sz="1800"/>
              <a:t>heap page</a:t>
            </a:r>
            <a:r>
              <a:rPr lang="zh-CN" altLang="en-US" sz="1800"/>
              <a:t>的</a:t>
            </a:r>
            <a:r>
              <a:rPr lang="en-US" altLang="zh-CN" sz="1800">
                <a:solidFill>
                  <a:srgbClr val="FF0000"/>
                </a:solidFill>
              </a:rPr>
              <a:t>IO</a:t>
            </a:r>
            <a:r>
              <a:rPr lang="en-US" altLang="zh-CN" sz="1800"/>
              <a:t>. </a:t>
            </a:r>
            <a:r>
              <a:rPr lang="zh-CN" altLang="en-US" sz="1800" smtClean="0"/>
              <a:t>垃圾回收不及时则发生</a:t>
            </a:r>
            <a:r>
              <a:rPr lang="zh-CN" altLang="en-US" sz="1800" smtClean="0">
                <a:solidFill>
                  <a:srgbClr val="FF0000"/>
                </a:solidFill>
              </a:rPr>
              <a:t>膨胀</a:t>
            </a:r>
            <a:r>
              <a:rPr lang="zh-CN" altLang="en-US" sz="1800" smtClean="0"/>
              <a:t>。</a:t>
            </a:r>
            <a:endParaRPr lang="en-US" altLang="zh-CN" sz="1800" smtClean="0"/>
          </a:p>
          <a:p>
            <a:pPr lvl="1"/>
            <a:r>
              <a:rPr lang="zh-CN" altLang="en-US" sz="1800" smtClean="0"/>
              <a:t>对于高并发的批量更新场景尤其容易</a:t>
            </a:r>
            <a:r>
              <a:rPr lang="zh-CN" altLang="en-US" sz="1800" smtClean="0">
                <a:solidFill>
                  <a:srgbClr val="FF0000"/>
                </a:solidFill>
              </a:rPr>
              <a:t>膨胀</a:t>
            </a:r>
            <a:r>
              <a:rPr lang="zh-CN" altLang="en-US" sz="1800" smtClean="0"/>
              <a:t>。</a:t>
            </a:r>
            <a:endParaRPr lang="en-US" altLang="zh-CN" sz="1800" smtClean="0"/>
          </a:p>
          <a:p>
            <a:pPr lvl="1"/>
            <a:r>
              <a:rPr lang="zh-CN" altLang="en-US" sz="1800"/>
              <a:t>在大数据库中使用逻辑备份时</a:t>
            </a:r>
            <a:r>
              <a:rPr lang="en-US" altLang="zh-CN" sz="1800"/>
              <a:t>, </a:t>
            </a:r>
            <a:r>
              <a:rPr lang="zh-CN" altLang="en-US" sz="1800" smtClean="0"/>
              <a:t>备份过程中产生</a:t>
            </a:r>
            <a:r>
              <a:rPr lang="zh-CN" altLang="en-US" sz="1800"/>
              <a:t>的垃圾</a:t>
            </a:r>
            <a:r>
              <a:rPr lang="zh-CN" altLang="en-US" sz="1800" smtClean="0"/>
              <a:t>数据无法</a:t>
            </a:r>
            <a:r>
              <a:rPr lang="zh-CN" altLang="en-US" sz="1800"/>
              <a:t>被回收</a:t>
            </a:r>
            <a:r>
              <a:rPr lang="en-US" altLang="zh-CN" sz="1800"/>
              <a:t>, </a:t>
            </a:r>
            <a:r>
              <a:rPr lang="zh-CN" altLang="en-US" sz="1800"/>
              <a:t>如果备份时间很长</a:t>
            </a:r>
            <a:r>
              <a:rPr lang="en-US" altLang="zh-CN" sz="1800"/>
              <a:t>, </a:t>
            </a:r>
            <a:r>
              <a:rPr lang="zh-CN" altLang="en-US" sz="1800"/>
              <a:t>将导致数据库</a:t>
            </a:r>
            <a:r>
              <a:rPr lang="zh-CN" altLang="en-US" sz="1800">
                <a:solidFill>
                  <a:srgbClr val="FF0000"/>
                </a:solidFill>
              </a:rPr>
              <a:t>膨胀</a:t>
            </a:r>
            <a:r>
              <a:rPr lang="zh-CN" altLang="en-US" sz="1800"/>
              <a:t>比较厉害</a:t>
            </a:r>
            <a:r>
              <a:rPr lang="en-US" altLang="zh-CN" sz="1800"/>
              <a:t>, </a:t>
            </a:r>
            <a:r>
              <a:rPr lang="zh-CN" altLang="en-US" sz="1800"/>
              <a:t>同时也会影响对象的</a:t>
            </a:r>
            <a:r>
              <a:rPr lang="en-US" altLang="zh-CN" sz="1800" smtClean="0"/>
              <a:t>freeze</a:t>
            </a:r>
            <a:r>
              <a:rPr lang="zh-CN" altLang="en-US" sz="1800" smtClean="0"/>
              <a:t>。</a:t>
            </a:r>
            <a:r>
              <a:rPr lang="en-US" altLang="zh-CN" sz="1800" smtClean="0"/>
              <a:t> </a:t>
            </a:r>
            <a:r>
              <a:rPr lang="zh-CN" altLang="en-US" sz="1800"/>
              <a:t>所以对</a:t>
            </a:r>
            <a:r>
              <a:rPr lang="zh-CN" altLang="en-US" sz="1800" smtClean="0"/>
              <a:t>大数据库</a:t>
            </a:r>
            <a:r>
              <a:rPr lang="zh-CN" altLang="en-US" sz="1800"/>
              <a:t>建议使用</a:t>
            </a:r>
            <a:r>
              <a:rPr lang="en-US" altLang="zh-CN" sz="1800"/>
              <a:t>pitr</a:t>
            </a:r>
            <a:r>
              <a:rPr lang="zh-CN" altLang="en-US" sz="1800"/>
              <a:t>备份</a:t>
            </a:r>
            <a:r>
              <a:rPr lang="zh-CN" altLang="en-US" sz="1800" smtClean="0"/>
              <a:t>方式。</a:t>
            </a:r>
            <a:endParaRPr lang="en-US" altLang="zh-CN" sz="1800" smtClean="0"/>
          </a:p>
          <a:p>
            <a:pPr lvl="1"/>
            <a:r>
              <a:rPr lang="zh-CN" altLang="en-US" sz="1800" smtClean="0"/>
              <a:t>同时建议监控和控制长事务，因为垃圾回收进程不回收未关闭的最早事务后面产生的垃圾</a:t>
            </a:r>
            <a:r>
              <a:rPr lang="en-US" altLang="zh-CN" sz="1800" smtClean="0"/>
              <a:t>tuple</a:t>
            </a:r>
            <a:r>
              <a:rPr lang="zh-CN" altLang="en-US" sz="1800" smtClean="0"/>
              <a:t>。</a:t>
            </a:r>
            <a:endParaRPr lang="en-US" altLang="zh-CN" sz="1800"/>
          </a:p>
          <a:p>
            <a:r>
              <a:rPr lang="en-US" altLang="zh-CN" sz="1800"/>
              <a:t>3. </a:t>
            </a:r>
            <a:r>
              <a:rPr lang="en-US" altLang="zh-CN" sz="1800" smtClean="0"/>
              <a:t>xid</a:t>
            </a:r>
            <a:r>
              <a:rPr lang="zh-CN" altLang="en-US" sz="1800" smtClean="0"/>
              <a:t>为版本号</a:t>
            </a:r>
            <a:r>
              <a:rPr lang="en-US" altLang="zh-CN" sz="1800" smtClean="0"/>
              <a:t>, </a:t>
            </a:r>
            <a:r>
              <a:rPr lang="zh-CN" altLang="en-US" sz="1800" smtClean="0"/>
              <a:t>大小为</a:t>
            </a:r>
            <a:r>
              <a:rPr lang="en-US" altLang="zh-CN" sz="1800" smtClean="0"/>
              <a:t>32</a:t>
            </a:r>
            <a:r>
              <a:rPr lang="zh-CN" altLang="en-US" sz="1800" smtClean="0"/>
              <a:t>位</a:t>
            </a:r>
            <a:r>
              <a:rPr lang="en-US" altLang="zh-CN" sz="1800" smtClean="0"/>
              <a:t>, </a:t>
            </a:r>
            <a:r>
              <a:rPr lang="zh-CN" altLang="en-US" sz="1800"/>
              <a:t>因</a:t>
            </a:r>
            <a:r>
              <a:rPr lang="en-US" altLang="zh-CN" sz="1800" smtClean="0"/>
              <a:t>XID</a:t>
            </a:r>
            <a:r>
              <a:rPr lang="zh-CN" altLang="en-US" sz="1800"/>
              <a:t>是需要复用的</a:t>
            </a:r>
            <a:r>
              <a:rPr lang="en-US" altLang="zh-CN" sz="1800"/>
              <a:t>, </a:t>
            </a:r>
            <a:r>
              <a:rPr lang="zh-CN" altLang="en-US" sz="1800"/>
              <a:t>所以经过一定的事务分配后需要</a:t>
            </a:r>
            <a:r>
              <a:rPr lang="en-US" altLang="zh-CN" sz="1800" smtClean="0"/>
              <a:t>freeze</a:t>
            </a:r>
            <a:r>
              <a:rPr lang="zh-CN" altLang="en-US" sz="1800"/>
              <a:t>。</a:t>
            </a:r>
            <a:endParaRPr lang="en-US" altLang="zh-CN" sz="1800" smtClean="0"/>
          </a:p>
          <a:p>
            <a:pPr lvl="1"/>
            <a:r>
              <a:rPr lang="zh-CN" altLang="en-US" sz="1800" smtClean="0"/>
              <a:t>当然</a:t>
            </a:r>
            <a:r>
              <a:rPr lang="zh-CN" altLang="en-US" sz="1800"/>
              <a:t>此</a:t>
            </a:r>
            <a:r>
              <a:rPr lang="en-US" altLang="zh-CN" sz="1800"/>
              <a:t>MVCC</a:t>
            </a:r>
            <a:r>
              <a:rPr lang="zh-CN" altLang="en-US" sz="1800"/>
              <a:t>机制的好处也是有的</a:t>
            </a:r>
            <a:r>
              <a:rPr lang="en-US" altLang="zh-CN" sz="1800"/>
              <a:t>, </a:t>
            </a:r>
            <a:r>
              <a:rPr lang="zh-CN" altLang="en-US" sz="1800" smtClean="0"/>
              <a:t>例如</a:t>
            </a:r>
            <a:endParaRPr lang="en-US" altLang="zh-CN" sz="1800" smtClean="0"/>
          </a:p>
          <a:p>
            <a:pPr lvl="1"/>
            <a:r>
              <a:rPr lang="zh-CN" altLang="en-US" sz="1800" smtClean="0"/>
              <a:t>锁</a:t>
            </a:r>
            <a:r>
              <a:rPr lang="zh-CN" altLang="en-US" sz="1800"/>
              <a:t>粒度很小</a:t>
            </a:r>
            <a:r>
              <a:rPr lang="en-US" altLang="zh-CN" sz="1800"/>
              <a:t>, </a:t>
            </a:r>
            <a:endParaRPr lang="en-US" altLang="zh-CN" sz="1800" smtClean="0"/>
          </a:p>
          <a:p>
            <a:pPr lvl="1"/>
            <a:r>
              <a:rPr lang="zh-CN" altLang="en-US" sz="1800" smtClean="0"/>
              <a:t>容易</a:t>
            </a:r>
            <a:r>
              <a:rPr lang="zh-CN" altLang="en-US" sz="1800"/>
              <a:t>实现</a:t>
            </a:r>
            <a:r>
              <a:rPr lang="en-US" altLang="zh-CN" sz="1800"/>
              <a:t>repeatable read</a:t>
            </a:r>
            <a:r>
              <a:rPr lang="zh-CN" altLang="en-US" sz="1800"/>
              <a:t>和</a:t>
            </a:r>
            <a:r>
              <a:rPr lang="en-US" altLang="zh-CN" sz="1800" smtClean="0"/>
              <a:t>ssi</a:t>
            </a:r>
            <a:r>
              <a:rPr lang="zh-CN" altLang="en-US" sz="1800" smtClean="0"/>
              <a:t>隔离级别</a:t>
            </a:r>
            <a:r>
              <a:rPr lang="en-US" altLang="zh-CN" sz="1800" smtClean="0"/>
              <a:t>, </a:t>
            </a:r>
          </a:p>
          <a:p>
            <a:pPr lvl="1"/>
            <a:r>
              <a:rPr lang="zh-CN" altLang="en-US" sz="1800" smtClean="0"/>
              <a:t>会话层</a:t>
            </a:r>
            <a:r>
              <a:rPr lang="zh-CN" altLang="en-US" sz="1800"/>
              <a:t>可实现跨越会话的一致性</a:t>
            </a:r>
            <a:r>
              <a:rPr lang="zh-CN" altLang="en-US" sz="1800" smtClean="0"/>
              <a:t>镜像</a:t>
            </a:r>
            <a:r>
              <a:rPr lang="en-US" altLang="zh-CN" sz="1800" smtClean="0"/>
              <a:t>, </a:t>
            </a:r>
          </a:p>
          <a:p>
            <a:pPr lvl="1"/>
            <a:r>
              <a:rPr lang="zh-CN" altLang="en-US" sz="1800" smtClean="0"/>
              <a:t>行锁可以存储在行头</a:t>
            </a:r>
            <a:r>
              <a:rPr lang="en-US" altLang="zh-CN" sz="1800" smtClean="0"/>
              <a:t>, </a:t>
            </a:r>
            <a:r>
              <a:rPr lang="zh-CN" altLang="en-US" sz="1800"/>
              <a:t>不</a:t>
            </a:r>
            <a:r>
              <a:rPr lang="zh-CN" altLang="en-US" sz="1800" smtClean="0"/>
              <a:t>需要耗费内存</a:t>
            </a:r>
            <a:r>
              <a:rPr lang="en-US" altLang="zh-CN" sz="1800" smtClean="0"/>
              <a:t>, </a:t>
            </a:r>
            <a:r>
              <a:rPr lang="zh-CN" altLang="en-US" sz="1800" smtClean="0"/>
              <a:t>不需要升级锁等</a:t>
            </a:r>
            <a:r>
              <a:rPr lang="en-US" altLang="zh-CN" sz="1800"/>
              <a:t>,</a:t>
            </a:r>
            <a:endParaRPr lang="en-US" altLang="zh-CN" sz="1800" smtClean="0"/>
          </a:p>
          <a:p>
            <a:pPr lvl="1"/>
            <a:r>
              <a:rPr lang="zh-CN" altLang="en-US" sz="1800" smtClean="0"/>
              <a:t>不会出现热点块，因为更新后的新版本可能在其他块了。</a:t>
            </a:r>
            <a:endParaRPr lang="en-US" altLang="zh-CN" sz="1800"/>
          </a:p>
          <a:p>
            <a:pPr marL="0" indent="0">
              <a:buNone/>
            </a:pPr>
            <a:endParaRPr lang="en-US" altLang="zh-CN" sz="1800"/>
          </a:p>
          <a:p>
            <a:endParaRPr lang="en-US" sz="1800" smtClean="0"/>
          </a:p>
        </p:txBody>
      </p:sp>
    </p:spTree>
    <p:extLst>
      <p:ext uri="{BB962C8B-B14F-4D97-AF65-F5344CB8AC3E}">
        <p14:creationId xmlns:p14="http://schemas.microsoft.com/office/powerpoint/2010/main" val="3906624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性能优化方法</a:t>
            </a:r>
            <a:endParaRPr lang="en-US"/>
          </a:p>
        </p:txBody>
      </p:sp>
      <p:sp>
        <p:nvSpPr>
          <p:cNvPr id="3" name="内容占位符 2"/>
          <p:cNvSpPr>
            <a:spLocks noGrp="1"/>
          </p:cNvSpPr>
          <p:nvPr>
            <p:ph idx="1"/>
          </p:nvPr>
        </p:nvSpPr>
        <p:spPr/>
        <p:txBody>
          <a:bodyPr numCol="1"/>
          <a:lstStyle/>
          <a:p>
            <a:r>
              <a:rPr lang="zh-CN" altLang="en-US" sz="1800" smtClean="0"/>
              <a:t>前期</a:t>
            </a:r>
            <a:endParaRPr lang="en-US" altLang="zh-CN" sz="1800" smtClean="0"/>
          </a:p>
          <a:p>
            <a:pPr lvl="1"/>
            <a:r>
              <a:rPr lang="zh-CN" altLang="en-US" sz="1800" smtClean="0"/>
              <a:t>认识数据库软肋，系统设计时尽量规避</a:t>
            </a:r>
            <a:endParaRPr lang="en-US" altLang="zh-CN" sz="1800" smtClean="0"/>
          </a:p>
          <a:p>
            <a:pPr lvl="1"/>
            <a:r>
              <a:rPr lang="zh-CN" altLang="en-US" sz="1800" smtClean="0"/>
              <a:t>设计时应考虑，良好的数据库可扩展性，如分库，读写分离</a:t>
            </a:r>
            <a:endParaRPr lang="en-US" altLang="zh-CN" sz="1800" smtClean="0"/>
          </a:p>
          <a:p>
            <a:pPr lvl="1"/>
            <a:r>
              <a:rPr lang="zh-CN" altLang="en-US" sz="1800" smtClean="0"/>
              <a:t>合理的硬件架构；配置合理的数据库，操作系统，存储参数</a:t>
            </a:r>
            <a:endParaRPr lang="en-US" altLang="zh-CN" sz="1800" smtClean="0"/>
          </a:p>
          <a:p>
            <a:pPr lvl="1"/>
            <a:r>
              <a:rPr lang="zh-CN" altLang="en-US" sz="1800" smtClean="0"/>
              <a:t>遵循管理规范，开发规范</a:t>
            </a:r>
            <a:endParaRPr lang="en-US" altLang="zh-CN" sz="1800" smtClean="0"/>
          </a:p>
          <a:p>
            <a:pPr lvl="1"/>
            <a:endParaRPr lang="en-US" altLang="zh-CN" sz="1800" smtClean="0"/>
          </a:p>
          <a:p>
            <a:r>
              <a:rPr lang="zh-CN" altLang="en-US" sz="1800" smtClean="0"/>
              <a:t>后期</a:t>
            </a:r>
            <a:endParaRPr lang="en-US" altLang="zh-CN" sz="1800" smtClean="0"/>
          </a:p>
          <a:p>
            <a:pPr lvl="1"/>
            <a:r>
              <a:rPr lang="zh-CN" altLang="en-US" sz="1800" smtClean="0"/>
              <a:t>如何快速找到造成性能问题的</a:t>
            </a:r>
            <a:r>
              <a:rPr lang="en-US" altLang="zh-CN" sz="1800" smtClean="0"/>
              <a:t>SQL</a:t>
            </a:r>
          </a:p>
          <a:p>
            <a:pPr lvl="2"/>
            <a:r>
              <a:rPr lang="en-US" altLang="zh-CN" sz="1800" smtClean="0"/>
              <a:t>pg_stat_statements</a:t>
            </a:r>
            <a:r>
              <a:rPr lang="zh-CN" altLang="en-US" sz="1800" smtClean="0"/>
              <a:t>钩子</a:t>
            </a:r>
            <a:endParaRPr lang="en-US" altLang="zh-CN" sz="1800" smtClean="0"/>
          </a:p>
          <a:p>
            <a:endParaRPr lang="en-US" altLang="zh-CN" sz="1800" smtClean="0"/>
          </a:p>
          <a:p>
            <a:endParaRPr lang="en-US" sz="1800"/>
          </a:p>
        </p:txBody>
      </p:sp>
    </p:spTree>
    <p:extLst>
      <p:ext uri="{BB962C8B-B14F-4D97-AF65-F5344CB8AC3E}">
        <p14:creationId xmlns:p14="http://schemas.microsoft.com/office/powerpoint/2010/main" val="2452927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性能优化方法</a:t>
            </a:r>
            <a:endParaRPr lang="en-US"/>
          </a:p>
        </p:txBody>
      </p:sp>
      <p:sp>
        <p:nvSpPr>
          <p:cNvPr id="3" name="内容占位符 2"/>
          <p:cNvSpPr>
            <a:spLocks noGrp="1"/>
          </p:cNvSpPr>
          <p:nvPr>
            <p:ph idx="1"/>
          </p:nvPr>
        </p:nvSpPr>
        <p:spPr/>
        <p:txBody>
          <a:bodyPr numCol="1"/>
          <a:lstStyle/>
          <a:p>
            <a:r>
              <a:rPr lang="zh-CN" altLang="en-US" sz="1800" smtClean="0"/>
              <a:t>例子</a:t>
            </a:r>
            <a:endParaRPr lang="en-US" altLang="zh-CN" sz="1800" smtClean="0"/>
          </a:p>
          <a:p>
            <a:r>
              <a:rPr lang="zh-CN" altLang="en-US" sz="1800" smtClean="0"/>
              <a:t>如何配置合理的成本因子</a:t>
            </a:r>
            <a:endParaRPr lang="en-US" altLang="zh-CN" sz="1800" smtClean="0"/>
          </a:p>
          <a:p>
            <a:pPr lvl="1"/>
            <a:r>
              <a:rPr lang="zh-CN" altLang="en-US" sz="1800" smtClean="0"/>
              <a:t>了解优化器成本计算方法</a:t>
            </a:r>
            <a:endParaRPr lang="en-US" altLang="zh-CN" sz="1800" smtClean="0"/>
          </a:p>
          <a:p>
            <a:pPr lvl="1"/>
            <a:r>
              <a:rPr lang="zh-CN" altLang="en-US" sz="1800" smtClean="0"/>
              <a:t>跟踪调试，并通过公式反向计算合理的成本因子</a:t>
            </a:r>
            <a:endParaRPr lang="en-US" altLang="zh-CN" sz="1800" smtClean="0"/>
          </a:p>
          <a:p>
            <a:pPr lvl="1"/>
            <a:r>
              <a:rPr lang="zh-CN" altLang="en-US" sz="1800" smtClean="0"/>
              <a:t>对于混合场景，（如有机械盘，</a:t>
            </a:r>
            <a:r>
              <a:rPr lang="en-US" altLang="zh-CN" sz="1800" smtClean="0"/>
              <a:t>SSD</a:t>
            </a:r>
            <a:r>
              <a:rPr lang="zh-CN" altLang="en-US" sz="1800" smtClean="0"/>
              <a:t>混合的场景）为不同的表空间设置不同的成本因子</a:t>
            </a:r>
            <a:endParaRPr lang="en-US" altLang="zh-CN" sz="1800" smtClean="0"/>
          </a:p>
          <a:p>
            <a:endParaRPr lang="en-US" altLang="zh-CN" sz="1800" smtClean="0"/>
          </a:p>
          <a:p>
            <a:r>
              <a:rPr lang="zh-CN" altLang="en-US" sz="1800" smtClean="0"/>
              <a:t>了解各种索引的原理，使用合理的索引</a:t>
            </a:r>
            <a:endParaRPr lang="en-US" altLang="zh-CN" sz="1800" smtClean="0"/>
          </a:p>
          <a:p>
            <a:r>
              <a:rPr lang="zh-CN" altLang="en-US" sz="1800" smtClean="0"/>
              <a:t>了解索引页的回收原理，理解为什么索引会膨胀</a:t>
            </a:r>
            <a:endParaRPr lang="en-US" altLang="zh-CN" sz="1800" smtClean="0"/>
          </a:p>
          <a:p>
            <a:r>
              <a:rPr lang="zh-CN" altLang="en-US" sz="1800" smtClean="0"/>
              <a:t>使用</a:t>
            </a:r>
            <a:r>
              <a:rPr lang="en-US" altLang="zh-CN" sz="1800" smtClean="0"/>
              <a:t>IOPS</a:t>
            </a:r>
            <a:r>
              <a:rPr lang="zh-CN" altLang="en-US" sz="1800" smtClean="0"/>
              <a:t>能力好的存储，缩短垃圾回收时间间隔</a:t>
            </a:r>
            <a:endParaRPr lang="en-US" altLang="zh-CN" sz="1800" smtClean="0"/>
          </a:p>
          <a:p>
            <a:r>
              <a:rPr lang="zh-CN" altLang="en-US" sz="1800" smtClean="0"/>
              <a:t>监控和控制长事务时长</a:t>
            </a:r>
            <a:endParaRPr lang="en-US" altLang="zh-CN" sz="1800" smtClean="0"/>
          </a:p>
          <a:p>
            <a:r>
              <a:rPr lang="zh-CN" altLang="en-US" sz="1800" smtClean="0"/>
              <a:t>日常维护</a:t>
            </a:r>
            <a:endParaRPr lang="en-US" altLang="zh-CN" sz="1800" smtClean="0"/>
          </a:p>
          <a:p>
            <a:pPr lvl="1"/>
            <a:r>
              <a:rPr lang="zh-CN" altLang="en-US" sz="1800" smtClean="0"/>
              <a:t>垃圾回收</a:t>
            </a:r>
            <a:endParaRPr lang="en-US" altLang="zh-CN" sz="1800" smtClean="0"/>
          </a:p>
          <a:p>
            <a:pPr lvl="1"/>
            <a:r>
              <a:rPr lang="zh-CN" altLang="en-US" sz="1800" smtClean="0"/>
              <a:t>索引重建</a:t>
            </a:r>
            <a:endParaRPr lang="en-US" altLang="zh-CN" sz="1800" smtClean="0"/>
          </a:p>
          <a:p>
            <a:pPr lvl="1"/>
            <a:r>
              <a:rPr lang="zh-CN" altLang="en-US" sz="1800" smtClean="0"/>
              <a:t>设置合理的</a:t>
            </a:r>
            <a:r>
              <a:rPr lang="en-US" altLang="zh-CN" sz="1800" smtClean="0"/>
              <a:t>FILLFACTOR</a:t>
            </a:r>
            <a:r>
              <a:rPr lang="zh-CN" altLang="en-US" sz="1800" smtClean="0"/>
              <a:t>，配合</a:t>
            </a:r>
            <a:r>
              <a:rPr lang="en-US" altLang="zh-CN" sz="1800" smtClean="0"/>
              <a:t>HOT</a:t>
            </a:r>
          </a:p>
        </p:txBody>
      </p:sp>
    </p:spTree>
    <p:extLst>
      <p:ext uri="{BB962C8B-B14F-4D97-AF65-F5344CB8AC3E}">
        <p14:creationId xmlns:p14="http://schemas.microsoft.com/office/powerpoint/2010/main" val="394812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3"/>
          <a:lstStyle/>
          <a:p>
            <a:r>
              <a:rPr lang="zh-CN" altLang="en-US" sz="1800" smtClean="0"/>
              <a:t>聚合</a:t>
            </a:r>
            <a:endParaRPr lang="en-US" altLang="zh-CN" sz="1800" smtClean="0"/>
          </a:p>
          <a:p>
            <a:r>
              <a:rPr lang="en-US" sz="1400">
                <a:hlinkClick r:id="rId2"/>
              </a:rPr>
              <a:t>http://blog.163.com/digoal@126/blog/static/16387704020152223539859/</a:t>
            </a:r>
            <a:endParaRPr lang="en-US" sz="1400"/>
          </a:p>
          <a:p>
            <a:r>
              <a:rPr lang="en-US" sz="1400">
                <a:hlinkClick r:id="rId3"/>
              </a:rPr>
              <a:t>http://blog.163.com/digoal@126/blog/static/1638770402015224124337/</a:t>
            </a:r>
            <a:endParaRPr lang="en-US" sz="1400"/>
          </a:p>
          <a:p>
            <a:r>
              <a:rPr lang="en-US" sz="1400">
                <a:hlinkClick r:id="rId4"/>
              </a:rPr>
              <a:t>http://blog.163.com/digoal@126/blog/static/1638770402015379286873/</a:t>
            </a:r>
            <a:endParaRPr lang="en-US" sz="1400"/>
          </a:p>
          <a:p>
            <a:r>
              <a:rPr lang="en-US" sz="1400">
                <a:hlinkClick r:id="rId5"/>
              </a:rPr>
              <a:t>http://blog.163.com/digoal@126/blog/static/16387704020153713222764/</a:t>
            </a:r>
            <a:endParaRPr lang="en-US" sz="1400"/>
          </a:p>
        </p:txBody>
      </p:sp>
      <p:pic>
        <p:nvPicPr>
          <p:cNvPr id="4" name="图片 3"/>
          <p:cNvPicPr>
            <a:picLocks noChangeAspect="1"/>
          </p:cNvPicPr>
          <p:nvPr/>
        </p:nvPicPr>
        <p:blipFill>
          <a:blip r:embed="rId6"/>
          <a:stretch>
            <a:fillRect/>
          </a:stretch>
        </p:blipFill>
        <p:spPr>
          <a:xfrm>
            <a:off x="4606683" y="1214422"/>
            <a:ext cx="1371600" cy="5295900"/>
          </a:xfrm>
          <a:prstGeom prst="rect">
            <a:avLst/>
          </a:prstGeom>
        </p:spPr>
      </p:pic>
      <p:pic>
        <p:nvPicPr>
          <p:cNvPr id="5" name="图片 4"/>
          <p:cNvPicPr>
            <a:picLocks noChangeAspect="1"/>
          </p:cNvPicPr>
          <p:nvPr/>
        </p:nvPicPr>
        <p:blipFill>
          <a:blip r:embed="rId7"/>
          <a:stretch>
            <a:fillRect/>
          </a:stretch>
        </p:blipFill>
        <p:spPr>
          <a:xfrm>
            <a:off x="6340213" y="1214422"/>
            <a:ext cx="1428750" cy="5257800"/>
          </a:xfrm>
          <a:prstGeom prst="rect">
            <a:avLst/>
          </a:prstGeom>
        </p:spPr>
      </p:pic>
      <p:pic>
        <p:nvPicPr>
          <p:cNvPr id="6" name="图片 5"/>
          <p:cNvPicPr>
            <a:picLocks noChangeAspect="1"/>
          </p:cNvPicPr>
          <p:nvPr/>
        </p:nvPicPr>
        <p:blipFill>
          <a:blip r:embed="rId8"/>
          <a:stretch>
            <a:fillRect/>
          </a:stretch>
        </p:blipFill>
        <p:spPr>
          <a:xfrm>
            <a:off x="8220375" y="1214422"/>
            <a:ext cx="2076450" cy="2447925"/>
          </a:xfrm>
          <a:prstGeom prst="rect">
            <a:avLst/>
          </a:prstGeom>
        </p:spPr>
      </p:pic>
      <p:pic>
        <p:nvPicPr>
          <p:cNvPr id="7" name="图片 6"/>
          <p:cNvPicPr>
            <a:picLocks noChangeAspect="1"/>
          </p:cNvPicPr>
          <p:nvPr/>
        </p:nvPicPr>
        <p:blipFill>
          <a:blip r:embed="rId9"/>
          <a:stretch>
            <a:fillRect/>
          </a:stretch>
        </p:blipFill>
        <p:spPr>
          <a:xfrm>
            <a:off x="8220375" y="3860801"/>
            <a:ext cx="3124200" cy="1466850"/>
          </a:xfrm>
          <a:prstGeom prst="rect">
            <a:avLst/>
          </a:prstGeom>
        </p:spPr>
      </p:pic>
    </p:spTree>
    <p:extLst>
      <p:ext uri="{BB962C8B-B14F-4D97-AF65-F5344CB8AC3E}">
        <p14:creationId xmlns:p14="http://schemas.microsoft.com/office/powerpoint/2010/main" val="3137499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800"/>
              <a:t>一、</a:t>
            </a:r>
            <a:r>
              <a:rPr lang="zh-CN" altLang="en-US" sz="1800" smtClean="0"/>
              <a:t>认证安全</a:t>
            </a:r>
            <a:endParaRPr lang="zh-CN" altLang="en-US" sz="1800"/>
          </a:p>
          <a:p>
            <a:r>
              <a:rPr lang="zh-CN" altLang="en-US" sz="1800"/>
              <a:t>认证是使用数据库的第一关，如果认证不安全，你的</a:t>
            </a:r>
            <a:r>
              <a:rPr lang="zh-CN" altLang="en-US" sz="1800" smtClean="0"/>
              <a:t>数据库将很</a:t>
            </a:r>
            <a:r>
              <a:rPr lang="zh-CN" altLang="en-US" sz="1800"/>
              <a:t>容易被入侵。</a:t>
            </a:r>
          </a:p>
          <a:p>
            <a:r>
              <a:rPr lang="en-US" altLang="zh-CN" sz="1800"/>
              <a:t>1. pg_hba.conf</a:t>
            </a:r>
            <a:r>
              <a:rPr lang="zh-CN" altLang="en-US" sz="1800"/>
              <a:t>安全</a:t>
            </a:r>
          </a:p>
          <a:p>
            <a:r>
              <a:rPr lang="zh-CN" altLang="en-US" sz="1800"/>
              <a:t>配置合理的</a:t>
            </a:r>
            <a:r>
              <a:rPr lang="en-US" altLang="zh-CN" sz="1800"/>
              <a:t>pg_hba.conf</a:t>
            </a:r>
            <a:r>
              <a:rPr lang="zh-CN" altLang="en-US" sz="1800"/>
              <a:t>，将权限控制到最小。</a:t>
            </a:r>
          </a:p>
          <a:p>
            <a:r>
              <a:rPr lang="zh-CN" altLang="en-US" sz="1800"/>
              <a:t>例如：</a:t>
            </a:r>
          </a:p>
          <a:p>
            <a:r>
              <a:rPr lang="zh-CN" altLang="en-US" sz="1800" smtClean="0"/>
              <a:t>任何情况下都不</a:t>
            </a:r>
            <a:r>
              <a:rPr lang="zh-CN" altLang="en-US" sz="1800"/>
              <a:t>允许</a:t>
            </a:r>
            <a:r>
              <a:rPr lang="en-US" altLang="zh-CN" sz="1800"/>
              <a:t>trust</a:t>
            </a:r>
            <a:r>
              <a:rPr lang="zh-CN" altLang="en-US" sz="1800"/>
              <a:t>认证方法；</a:t>
            </a:r>
          </a:p>
          <a:p>
            <a:r>
              <a:rPr lang="zh-CN" altLang="en-US" sz="1800"/>
              <a:t>超级用户只允许从本地</a:t>
            </a:r>
            <a:r>
              <a:rPr lang="zh-CN" altLang="en-US" sz="1800" smtClean="0"/>
              <a:t>连接，不允许从网络连接；</a:t>
            </a:r>
            <a:endParaRPr lang="zh-CN" altLang="en-US" sz="1800"/>
          </a:p>
          <a:p>
            <a:r>
              <a:rPr lang="zh-CN" altLang="en-US" sz="1800"/>
              <a:t>将</a:t>
            </a:r>
            <a:r>
              <a:rPr lang="en-US" altLang="zh-CN" sz="1800"/>
              <a:t>dbname+username+ip</a:t>
            </a:r>
            <a:r>
              <a:rPr lang="zh-CN" altLang="en-US" sz="1800"/>
              <a:t>限制到最小</a:t>
            </a:r>
            <a:r>
              <a:rPr lang="zh-CN" altLang="en-US" sz="1800" smtClean="0"/>
              <a:t>，</a:t>
            </a:r>
            <a:r>
              <a:rPr lang="en-US" altLang="zh-CN" sz="1800" smtClean="0"/>
              <a:t>"</a:t>
            </a:r>
            <a:r>
              <a:rPr lang="zh-CN" altLang="en-US" sz="1800" smtClean="0">
                <a:solidFill>
                  <a:srgbClr val="FF0000"/>
                </a:solidFill>
              </a:rPr>
              <a:t>授权用户</a:t>
            </a:r>
            <a:r>
              <a:rPr lang="en-US" altLang="zh-CN" sz="1800" smtClean="0"/>
              <a:t>"</a:t>
            </a:r>
            <a:r>
              <a:rPr lang="zh-CN" altLang="en-US" sz="1800" smtClean="0"/>
              <a:t>只能从</a:t>
            </a:r>
            <a:r>
              <a:rPr lang="en-US" altLang="zh-CN" sz="1800" smtClean="0"/>
              <a:t>"</a:t>
            </a:r>
            <a:r>
              <a:rPr lang="zh-CN" altLang="en-US" sz="1800" smtClean="0">
                <a:solidFill>
                  <a:srgbClr val="FF0000"/>
                </a:solidFill>
              </a:rPr>
              <a:t>授权</a:t>
            </a:r>
            <a:r>
              <a:rPr lang="en-US" altLang="zh-CN" sz="1800" smtClean="0">
                <a:solidFill>
                  <a:srgbClr val="FF0000"/>
                </a:solidFill>
              </a:rPr>
              <a:t>IP</a:t>
            </a:r>
            <a:r>
              <a:rPr lang="en-US" altLang="zh-CN" sz="1800" smtClean="0"/>
              <a:t>"</a:t>
            </a:r>
            <a:r>
              <a:rPr lang="zh-CN" altLang="en-US" sz="1800" smtClean="0"/>
              <a:t>过来连接</a:t>
            </a:r>
            <a:r>
              <a:rPr lang="en-US" altLang="zh-CN" sz="1800" smtClean="0"/>
              <a:t>"</a:t>
            </a:r>
            <a:r>
              <a:rPr lang="zh-CN" altLang="en-US" sz="1800" smtClean="0">
                <a:solidFill>
                  <a:srgbClr val="FF0000"/>
                </a:solidFill>
              </a:rPr>
              <a:t>授权数据库</a:t>
            </a:r>
            <a:r>
              <a:rPr lang="en-US" altLang="zh-CN" sz="1800" smtClean="0"/>
              <a:t>"</a:t>
            </a:r>
            <a:r>
              <a:rPr lang="zh-CN" altLang="en-US" sz="1800" smtClean="0"/>
              <a:t>；</a:t>
            </a:r>
            <a:endParaRPr lang="zh-CN" altLang="en-US" sz="1800"/>
          </a:p>
          <a:p>
            <a:r>
              <a:rPr lang="zh-CN" altLang="en-US" sz="1800"/>
              <a:t>如果使用数据库</a:t>
            </a:r>
            <a:r>
              <a:rPr lang="zh-CN" altLang="en-US" sz="1800" smtClean="0"/>
              <a:t>密码认证，请务必使用</a:t>
            </a:r>
            <a:r>
              <a:rPr lang="en-US" altLang="zh-CN" sz="1800"/>
              <a:t>md5</a:t>
            </a:r>
            <a:r>
              <a:rPr lang="zh-CN" altLang="en-US" sz="1800"/>
              <a:t>认证</a:t>
            </a:r>
            <a:r>
              <a:rPr lang="zh-CN" altLang="en-US" sz="1800" smtClean="0"/>
              <a:t>方法，网络</a:t>
            </a:r>
            <a:r>
              <a:rPr lang="zh-CN" altLang="en-US" sz="1800"/>
              <a:t>传输的密码</a:t>
            </a:r>
            <a:r>
              <a:rPr lang="zh-CN" altLang="en-US" sz="1800" smtClean="0"/>
              <a:t>是</a:t>
            </a:r>
            <a:r>
              <a:rPr lang="en-US" altLang="zh-CN" sz="1800" smtClean="0">
                <a:solidFill>
                  <a:srgbClr val="FF0000"/>
                </a:solidFill>
              </a:rPr>
              <a:t>md5+</a:t>
            </a:r>
            <a:r>
              <a:rPr lang="zh-CN" altLang="en-US" sz="1800" smtClean="0">
                <a:solidFill>
                  <a:srgbClr val="FF0000"/>
                </a:solidFill>
              </a:rPr>
              <a:t>随机字符</a:t>
            </a:r>
            <a:r>
              <a:rPr lang="zh-CN" altLang="en-US" sz="1800" smtClean="0"/>
              <a:t>加密</a:t>
            </a:r>
            <a:r>
              <a:rPr lang="zh-CN" altLang="en-US" sz="1800"/>
              <a:t>后的密文。</a:t>
            </a:r>
          </a:p>
          <a:p>
            <a:endParaRPr lang="zh-CN" altLang="en-US" sz="1800"/>
          </a:p>
          <a:p>
            <a:r>
              <a:rPr lang="en-US" altLang="zh-CN" sz="1800"/>
              <a:t>2. </a:t>
            </a:r>
            <a:r>
              <a:rPr lang="zh-CN" altLang="en-US" sz="1800"/>
              <a:t>密码复杂度策略</a:t>
            </a:r>
          </a:p>
          <a:p>
            <a:r>
              <a:rPr lang="zh-CN" altLang="en-US" sz="1800" smtClean="0"/>
              <a:t>创建用户或修改用户密码时，强制限制</a:t>
            </a:r>
            <a:r>
              <a:rPr lang="zh-CN" altLang="en-US" sz="1800"/>
              <a:t>密码的复杂度，例如密码长度，包含数字，字母，大小写，特殊字符等，同时排除</a:t>
            </a:r>
            <a:r>
              <a:rPr lang="zh-CN" altLang="en-US" sz="1800" smtClean="0"/>
              <a:t>暴力破解</a:t>
            </a:r>
            <a:r>
              <a:rPr lang="zh-CN" altLang="en-US" sz="1800"/>
              <a:t>字典中的字符串。</a:t>
            </a:r>
          </a:p>
          <a:p>
            <a:r>
              <a:rPr lang="zh-CN" altLang="en-US" sz="1800"/>
              <a:t>请参考</a:t>
            </a:r>
            <a:r>
              <a:rPr lang="en-US" altLang="zh-CN" sz="1800"/>
              <a:t>, </a:t>
            </a:r>
            <a:r>
              <a:rPr lang="en-US" altLang="zh-CN" sz="1800">
                <a:hlinkClick r:id="rId2"/>
              </a:rPr>
              <a:t>http://blog.163.com/digoal@126/blog/static/16387704020149852941586</a:t>
            </a:r>
            <a:endParaRPr lang="en-US" altLang="zh-CN" sz="1800"/>
          </a:p>
          <a:p>
            <a:endParaRPr lang="en-US" altLang="zh-CN" sz="1800"/>
          </a:p>
          <a:p>
            <a:endParaRPr lang="en-US" altLang="zh-CN" sz="1800" smtClean="0"/>
          </a:p>
        </p:txBody>
      </p:sp>
    </p:spTree>
    <p:extLst>
      <p:ext uri="{BB962C8B-B14F-4D97-AF65-F5344CB8AC3E}">
        <p14:creationId xmlns:p14="http://schemas.microsoft.com/office/powerpoint/2010/main" val="3901014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800"/>
              <a:t>3. </a:t>
            </a:r>
            <a:r>
              <a:rPr lang="zh-CN" altLang="en-US" sz="1800"/>
              <a:t>密码更换周期</a:t>
            </a:r>
          </a:p>
          <a:p>
            <a:r>
              <a:rPr lang="zh-CN" altLang="en-US" sz="1800"/>
              <a:t>使用合理的密码更换周期，创建角色时使用</a:t>
            </a:r>
            <a:r>
              <a:rPr lang="en-US" altLang="zh-CN" sz="1800"/>
              <a:t>VALID UNTIL ‘timestamp'</a:t>
            </a:r>
            <a:r>
              <a:rPr lang="zh-CN" altLang="en-US" sz="1800"/>
              <a:t>，同时限制密码不能重复使用，</a:t>
            </a:r>
          </a:p>
          <a:p>
            <a:r>
              <a:rPr lang="zh-CN" altLang="en-US" sz="1800"/>
              <a:t>请注意配合监控使用，及时提醒管理员和用户密码快到期了。</a:t>
            </a:r>
          </a:p>
          <a:p>
            <a:endParaRPr lang="zh-CN" altLang="en-US" sz="1800"/>
          </a:p>
          <a:p>
            <a:r>
              <a:rPr lang="en-US" altLang="zh-CN" sz="1800"/>
              <a:t>4. </a:t>
            </a:r>
            <a:r>
              <a:rPr lang="zh-CN" altLang="en-US" sz="1800"/>
              <a:t>密码存储策略</a:t>
            </a:r>
          </a:p>
          <a:p>
            <a:r>
              <a:rPr lang="zh-CN" altLang="en-US" sz="1800"/>
              <a:t>如果使用数据库密码认证，创建角色时请使用</a:t>
            </a:r>
            <a:r>
              <a:rPr lang="en-US" altLang="zh-CN" sz="1800"/>
              <a:t>encrypted password</a:t>
            </a:r>
            <a:r>
              <a:rPr lang="zh-CN" altLang="en-US" sz="1800"/>
              <a:t>，这样</a:t>
            </a:r>
            <a:r>
              <a:rPr lang="en-US" altLang="zh-CN" sz="1800"/>
              <a:t>pg_shadow.passwd</a:t>
            </a:r>
            <a:r>
              <a:rPr lang="zh-CN" altLang="en-US" sz="1800"/>
              <a:t>存储的</a:t>
            </a:r>
            <a:r>
              <a:rPr lang="zh-CN" altLang="en-US" sz="1800" smtClean="0"/>
              <a:t>是</a:t>
            </a:r>
            <a:r>
              <a:rPr lang="zh-CN" altLang="en-US" sz="1800" smtClean="0">
                <a:solidFill>
                  <a:srgbClr val="FF0000"/>
                </a:solidFill>
              </a:rPr>
              <a:t>密码</a:t>
            </a:r>
            <a:r>
              <a:rPr lang="en-US" altLang="zh-CN" sz="1800" smtClean="0">
                <a:solidFill>
                  <a:srgbClr val="FF0000"/>
                </a:solidFill>
              </a:rPr>
              <a:t>+</a:t>
            </a:r>
            <a:r>
              <a:rPr lang="zh-CN" altLang="en-US" sz="1800" smtClean="0">
                <a:solidFill>
                  <a:srgbClr val="FF0000"/>
                </a:solidFill>
              </a:rPr>
              <a:t>角色名</a:t>
            </a:r>
            <a:r>
              <a:rPr lang="zh-CN" altLang="en-US" sz="1800" smtClean="0"/>
              <a:t>的</a:t>
            </a:r>
            <a:r>
              <a:rPr lang="en-US" altLang="zh-CN" sz="1800"/>
              <a:t>MD5</a:t>
            </a:r>
            <a:r>
              <a:rPr lang="zh-CN" altLang="en-US" sz="1800" smtClean="0"/>
              <a:t>码，否则</a:t>
            </a:r>
            <a:r>
              <a:rPr lang="zh-CN" altLang="en-US" sz="1800"/>
              <a:t>是明文</a:t>
            </a:r>
            <a:r>
              <a:rPr lang="zh-CN" altLang="en-US" sz="1800" smtClean="0"/>
              <a:t>。</a:t>
            </a:r>
            <a:endParaRPr lang="en-US" altLang="zh-CN" sz="1800" smtClean="0"/>
          </a:p>
          <a:p>
            <a:r>
              <a:rPr lang="en-US" altLang="zh-CN" sz="1800"/>
              <a:t>postgres=# create role r_test unencrypted password 'hello123' login</a:t>
            </a:r>
            <a:r>
              <a:rPr lang="en-US" altLang="zh-CN" sz="1800" smtClean="0"/>
              <a:t>;</a:t>
            </a:r>
          </a:p>
          <a:p>
            <a:r>
              <a:rPr lang="en-US" altLang="zh-CN" sz="1800"/>
              <a:t>postgres=# select usename,passwd from pg_shadow where usename='r_test';</a:t>
            </a:r>
          </a:p>
          <a:p>
            <a:r>
              <a:rPr lang="en-US" altLang="zh-CN" sz="1800"/>
              <a:t> usename |  passwd  </a:t>
            </a:r>
          </a:p>
          <a:p>
            <a:r>
              <a:rPr lang="en-US" altLang="zh-CN" sz="1800"/>
              <a:t>---------+----------</a:t>
            </a:r>
          </a:p>
          <a:p>
            <a:r>
              <a:rPr lang="en-US" altLang="zh-CN" sz="1800"/>
              <a:t> r_test  | hello123</a:t>
            </a:r>
          </a:p>
          <a:p>
            <a:r>
              <a:rPr lang="en-US" altLang="zh-CN" sz="1800"/>
              <a:t>(1 row)</a:t>
            </a:r>
            <a:endParaRPr lang="zh-CN" altLang="en-US" sz="1800"/>
          </a:p>
          <a:p>
            <a:endParaRPr lang="en-US" altLang="zh-CN" sz="1800" smtClean="0"/>
          </a:p>
        </p:txBody>
      </p:sp>
    </p:spTree>
    <p:extLst>
      <p:ext uri="{BB962C8B-B14F-4D97-AF65-F5344CB8AC3E}">
        <p14:creationId xmlns:p14="http://schemas.microsoft.com/office/powerpoint/2010/main" val="40466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800"/>
              <a:t>postgres=# alter role r_test encrypted password 'hello123';</a:t>
            </a:r>
          </a:p>
          <a:p>
            <a:r>
              <a:rPr lang="en-US" altLang="zh-CN" sz="1800"/>
              <a:t>ALTER ROLE</a:t>
            </a:r>
          </a:p>
          <a:p>
            <a:r>
              <a:rPr lang="en-US" altLang="zh-CN" sz="1800"/>
              <a:t>postgres=# select usename,passwd from pg_shadow where usename='r_test';</a:t>
            </a:r>
          </a:p>
          <a:p>
            <a:r>
              <a:rPr lang="en-US" altLang="zh-CN" sz="1800"/>
              <a:t> usename |               passwd                </a:t>
            </a:r>
          </a:p>
          <a:p>
            <a:r>
              <a:rPr lang="en-US" altLang="zh-CN" sz="1800"/>
              <a:t>---------+-------------------------------------</a:t>
            </a:r>
          </a:p>
          <a:p>
            <a:r>
              <a:rPr lang="en-US" altLang="zh-CN" sz="1800"/>
              <a:t> r_test  | md5</a:t>
            </a:r>
            <a:r>
              <a:rPr lang="en-US" altLang="zh-CN" sz="1800">
                <a:solidFill>
                  <a:srgbClr val="FF0000"/>
                </a:solidFill>
              </a:rPr>
              <a:t>bb0d7bef45a0530ac529e7b43943a2d1</a:t>
            </a:r>
          </a:p>
          <a:p>
            <a:r>
              <a:rPr lang="en-US" altLang="zh-CN" sz="1800"/>
              <a:t>(1 row</a:t>
            </a:r>
            <a:r>
              <a:rPr lang="en-US" altLang="zh-CN" sz="1800" smtClean="0"/>
              <a:t>)</a:t>
            </a:r>
          </a:p>
          <a:p>
            <a:endParaRPr lang="en-US" altLang="zh-CN" sz="1800"/>
          </a:p>
          <a:p>
            <a:r>
              <a:rPr lang="pt-BR" altLang="zh-CN" sz="1800"/>
              <a:t>postgres=# select md5('hello123r_test');</a:t>
            </a:r>
          </a:p>
          <a:p>
            <a:r>
              <a:rPr lang="pt-BR" altLang="zh-CN" sz="1800"/>
              <a:t>               md5                </a:t>
            </a:r>
          </a:p>
          <a:p>
            <a:r>
              <a:rPr lang="pt-BR" altLang="zh-CN" sz="1800"/>
              <a:t>----------------------------------</a:t>
            </a:r>
          </a:p>
          <a:p>
            <a:r>
              <a:rPr lang="pt-BR" altLang="zh-CN" sz="1800"/>
              <a:t> </a:t>
            </a:r>
            <a:r>
              <a:rPr lang="pt-BR" altLang="zh-CN" sz="1800">
                <a:solidFill>
                  <a:srgbClr val="FF0000"/>
                </a:solidFill>
              </a:rPr>
              <a:t>bb0d7bef45a0530ac529e7b43943a2d1</a:t>
            </a:r>
          </a:p>
          <a:p>
            <a:r>
              <a:rPr lang="pt-BR" altLang="zh-CN" sz="1800"/>
              <a:t>(1 row)</a:t>
            </a:r>
            <a:endParaRPr lang="en-US" altLang="zh-CN" sz="1800" smtClean="0"/>
          </a:p>
        </p:txBody>
      </p:sp>
    </p:spTree>
    <p:extLst>
      <p:ext uri="{BB962C8B-B14F-4D97-AF65-F5344CB8AC3E}">
        <p14:creationId xmlns:p14="http://schemas.microsoft.com/office/powerpoint/2010/main" val="122484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700" smtClean="0"/>
              <a:t>5</a:t>
            </a:r>
            <a:r>
              <a:rPr lang="en-US" altLang="zh-CN" sz="1700"/>
              <a:t>. </a:t>
            </a:r>
            <a:r>
              <a:rPr lang="zh-CN" altLang="en-US" sz="1700"/>
              <a:t>设置密码时防止密码被记录到数据库日志</a:t>
            </a:r>
            <a:r>
              <a:rPr lang="en-US" altLang="zh-CN" sz="1700"/>
              <a:t>,history,</a:t>
            </a:r>
            <a:r>
              <a:rPr lang="zh-CN" altLang="en-US" sz="1700"/>
              <a:t>或审计日志中</a:t>
            </a:r>
            <a:r>
              <a:rPr lang="en-US" altLang="zh-CN" sz="1700" smtClean="0"/>
              <a:t>.</a:t>
            </a:r>
          </a:p>
          <a:p>
            <a:r>
              <a:rPr lang="en-US" altLang="zh-CN" sz="1700" smtClean="0"/>
              <a:t>(</a:t>
            </a:r>
            <a:r>
              <a:rPr lang="zh-CN" altLang="en-US" sz="1700" smtClean="0"/>
              <a:t>例如使用了</a:t>
            </a:r>
            <a:r>
              <a:rPr lang="en-US" altLang="zh-CN" sz="1700" smtClean="0"/>
              <a:t>readline, </a:t>
            </a:r>
            <a:r>
              <a:rPr lang="zh-CN" altLang="en-US" sz="1700" smtClean="0"/>
              <a:t>堡垒机</a:t>
            </a:r>
            <a:r>
              <a:rPr lang="en-US" altLang="zh-CN" sz="1700" smtClean="0"/>
              <a:t>, </a:t>
            </a:r>
            <a:r>
              <a:rPr lang="zh-CN" altLang="en-US" sz="1700" smtClean="0"/>
              <a:t>或者开启了</a:t>
            </a:r>
            <a:r>
              <a:rPr lang="en-US" altLang="zh-CN" sz="1700" smtClean="0"/>
              <a:t>log_statement)</a:t>
            </a:r>
            <a:endParaRPr lang="en-US" altLang="zh-CN" sz="1700"/>
          </a:p>
          <a:p>
            <a:r>
              <a:rPr lang="zh-CN" altLang="en-US" sz="1700"/>
              <a:t>请参考</a:t>
            </a:r>
            <a:r>
              <a:rPr lang="en-US" altLang="zh-CN" sz="1700"/>
              <a:t>, </a:t>
            </a:r>
            <a:r>
              <a:rPr lang="en-US" altLang="zh-CN" sz="1700">
                <a:hlinkClick r:id="rId2"/>
              </a:rPr>
              <a:t>http://blog.163.com/digoal@126/blog/static/16387704020149852941586</a:t>
            </a:r>
            <a:endParaRPr lang="en-US" altLang="zh-CN" sz="1700"/>
          </a:p>
          <a:p>
            <a:endParaRPr lang="en-US" altLang="zh-CN" sz="1700"/>
          </a:p>
          <a:p>
            <a:r>
              <a:rPr lang="en-US" altLang="zh-CN" sz="1700"/>
              <a:t>6. </a:t>
            </a:r>
            <a:r>
              <a:rPr lang="zh-CN" altLang="en-US" sz="1700"/>
              <a:t>外部表密码安全</a:t>
            </a:r>
          </a:p>
          <a:p>
            <a:r>
              <a:rPr lang="zh-CN" altLang="en-US" sz="1700"/>
              <a:t>回收</a:t>
            </a:r>
            <a:r>
              <a:rPr lang="en-US" altLang="zh-CN" sz="1700"/>
              <a:t>pg_user_mappings</a:t>
            </a:r>
            <a:r>
              <a:rPr lang="zh-CN" altLang="en-US" sz="1700"/>
              <a:t>视图的</a:t>
            </a:r>
            <a:r>
              <a:rPr lang="en-US" altLang="zh-CN" sz="1700"/>
              <a:t>public</a:t>
            </a:r>
            <a:r>
              <a:rPr lang="zh-CN" altLang="en-US" sz="1700"/>
              <a:t>权限，</a:t>
            </a:r>
            <a:r>
              <a:rPr lang="zh-CN" altLang="en-US" sz="1700" smtClean="0"/>
              <a:t>否则</a:t>
            </a:r>
            <a:r>
              <a:rPr lang="en-US" altLang="zh-CN" sz="1700" smtClean="0"/>
              <a:t>mapping</a:t>
            </a:r>
            <a:r>
              <a:rPr lang="zh-CN" altLang="en-US" sz="1700" smtClean="0"/>
              <a:t>用户</a:t>
            </a:r>
            <a:r>
              <a:rPr lang="zh-CN" altLang="en-US" sz="1700"/>
              <a:t>可以看到</a:t>
            </a:r>
            <a:r>
              <a:rPr lang="en-US" altLang="zh-CN" sz="1700"/>
              <a:t>user mapping</a:t>
            </a:r>
            <a:r>
              <a:rPr lang="zh-CN" altLang="en-US" sz="1700"/>
              <a:t>下的密码</a:t>
            </a:r>
            <a:r>
              <a:rPr lang="zh-CN" altLang="en-US" sz="1700" smtClean="0"/>
              <a:t>。</a:t>
            </a:r>
            <a:endParaRPr lang="en-US" altLang="zh-CN" sz="1700" smtClean="0"/>
          </a:p>
          <a:p>
            <a:r>
              <a:rPr lang="en-US" altLang="zh-CN" sz="1700" smtClean="0"/>
              <a:t>revoke </a:t>
            </a:r>
            <a:r>
              <a:rPr lang="en-US" altLang="zh-CN" sz="1700"/>
              <a:t>all on view pg_user_mapings from public</a:t>
            </a:r>
            <a:r>
              <a:rPr lang="en-US" altLang="zh-CN" sz="1700" smtClean="0"/>
              <a:t>;</a:t>
            </a:r>
          </a:p>
          <a:p>
            <a:endParaRPr lang="en-US" altLang="zh-CN" sz="1700" smtClean="0"/>
          </a:p>
          <a:p>
            <a:r>
              <a:rPr lang="en-US" altLang="zh-CN" sz="1700"/>
              <a:t>7. dblink</a:t>
            </a:r>
            <a:r>
              <a:rPr lang="zh-CN" altLang="en-US" sz="1700"/>
              <a:t>密码安全</a:t>
            </a:r>
          </a:p>
          <a:p>
            <a:r>
              <a:rPr lang="zh-CN" altLang="en-US" sz="1700"/>
              <a:t>普通用户使用</a:t>
            </a:r>
            <a:r>
              <a:rPr lang="en-US" altLang="zh-CN" sz="1700"/>
              <a:t>dblink</a:t>
            </a:r>
            <a:r>
              <a:rPr lang="zh-CN" altLang="en-US" sz="1700"/>
              <a:t>时，需要提供连接用户和密码，不建议使用。如果一定要用，请</a:t>
            </a:r>
            <a:r>
              <a:rPr lang="zh-CN" altLang="en-US" sz="1700" smtClean="0"/>
              <a:t>限制</a:t>
            </a:r>
            <a:r>
              <a:rPr lang="en-US" altLang="zh-CN" sz="1700" smtClean="0"/>
              <a:t>dblink</a:t>
            </a:r>
            <a:r>
              <a:rPr lang="zh-CN" altLang="en-US" sz="1700" smtClean="0"/>
              <a:t>目标</a:t>
            </a:r>
            <a:r>
              <a:rPr lang="zh-CN" altLang="en-US" sz="1700"/>
              <a:t>用户在目标数据库集群的权限到最小化。</a:t>
            </a:r>
          </a:p>
          <a:p>
            <a:endParaRPr lang="zh-CN" altLang="en-US" sz="1700"/>
          </a:p>
          <a:p>
            <a:r>
              <a:rPr lang="en-US" altLang="zh-CN" sz="1700"/>
              <a:t>8. </a:t>
            </a:r>
            <a:r>
              <a:rPr lang="zh-CN" altLang="en-US" sz="1700" smtClean="0"/>
              <a:t>如果使用外部</a:t>
            </a:r>
            <a:r>
              <a:rPr lang="zh-CN" altLang="en-US" sz="1700"/>
              <a:t>认证，如</a:t>
            </a:r>
            <a:r>
              <a:rPr lang="en-US" altLang="zh-CN" sz="1700"/>
              <a:t>AD</a:t>
            </a:r>
            <a:r>
              <a:rPr lang="zh-CN" altLang="en-US" sz="1700"/>
              <a:t>域，请加固对应的认证服务。</a:t>
            </a:r>
          </a:p>
          <a:p>
            <a:endParaRPr lang="zh-CN" altLang="en-US" sz="1700"/>
          </a:p>
          <a:p>
            <a:r>
              <a:rPr lang="en-US" altLang="zh-CN" sz="1700"/>
              <a:t>9. </a:t>
            </a:r>
            <a:r>
              <a:rPr lang="zh-CN" altLang="en-US" sz="1700"/>
              <a:t>应用程序配置文件中如果需要配置用户和密码，请确保应用程序服务器的安全</a:t>
            </a:r>
            <a:r>
              <a:rPr lang="zh-CN" altLang="en-US" sz="1700" smtClean="0"/>
              <a:t>。防止配置文件泄露。</a:t>
            </a:r>
            <a:endParaRPr lang="en-US" altLang="zh-CN" sz="1700" smtClean="0"/>
          </a:p>
        </p:txBody>
      </p:sp>
    </p:spTree>
    <p:extLst>
      <p:ext uri="{BB962C8B-B14F-4D97-AF65-F5344CB8AC3E}">
        <p14:creationId xmlns:p14="http://schemas.microsoft.com/office/powerpoint/2010/main" val="1247834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800"/>
              <a:t>二、数据</a:t>
            </a:r>
            <a:r>
              <a:rPr lang="zh-CN" altLang="en-US" sz="1800" smtClean="0"/>
              <a:t>传输安全</a:t>
            </a:r>
            <a:endParaRPr lang="zh-CN" altLang="en-US" sz="1800"/>
          </a:p>
          <a:p>
            <a:r>
              <a:rPr lang="zh-CN" altLang="en-US" sz="1800"/>
              <a:t>确保数据传输过程的安全，即使数据被截获，也不需要担心。</a:t>
            </a:r>
          </a:p>
          <a:p>
            <a:r>
              <a:rPr lang="en-US" altLang="zh-CN" sz="1800"/>
              <a:t>1. </a:t>
            </a:r>
            <a:r>
              <a:rPr lang="zh-CN" altLang="en-US" sz="1800"/>
              <a:t>数据传输加密</a:t>
            </a:r>
          </a:p>
          <a:p>
            <a:r>
              <a:rPr lang="zh-CN" altLang="en-US" sz="1800"/>
              <a:t>如果你的网络是不可靠的，请使用加密传输，例如</a:t>
            </a:r>
            <a:r>
              <a:rPr lang="en-US" altLang="zh-CN" sz="1800"/>
              <a:t>OPENSSL</a:t>
            </a:r>
            <a:r>
              <a:rPr lang="zh-CN" altLang="en-US" sz="1800"/>
              <a:t>。</a:t>
            </a:r>
          </a:p>
          <a:p>
            <a:r>
              <a:rPr lang="zh-CN" altLang="en-US" sz="1800"/>
              <a:t>参考，</a:t>
            </a:r>
            <a:r>
              <a:rPr lang="en-US" altLang="zh-CN" sz="1800">
                <a:hlinkClick r:id="rId2"/>
              </a:rPr>
              <a:t>http://blog.163.com/digoal@126/blog/static/163877040201342233131835</a:t>
            </a:r>
            <a:endParaRPr lang="en-US" altLang="zh-CN" sz="1800"/>
          </a:p>
          <a:p>
            <a:endParaRPr lang="en-US" altLang="zh-CN" sz="1800"/>
          </a:p>
          <a:p>
            <a:r>
              <a:rPr lang="en-US" altLang="zh-CN" sz="1800"/>
              <a:t>2. </a:t>
            </a:r>
            <a:r>
              <a:rPr lang="zh-CN" altLang="en-US" sz="1800"/>
              <a:t>认证过程加密</a:t>
            </a:r>
          </a:p>
          <a:p>
            <a:r>
              <a:rPr lang="zh-CN" altLang="en-US" sz="1800"/>
              <a:t>认证过程加密，指认证过程中，网络上传输的密码安全，如果使用数据库认证，请使用</a:t>
            </a:r>
            <a:r>
              <a:rPr lang="en-US" altLang="zh-CN" sz="1800"/>
              <a:t>MD5</a:t>
            </a:r>
            <a:r>
              <a:rPr lang="zh-CN" altLang="en-US" sz="1800"/>
              <a:t>方法</a:t>
            </a:r>
            <a:r>
              <a:rPr lang="en-US" altLang="zh-CN" sz="1800"/>
              <a:t>(</a:t>
            </a:r>
            <a:r>
              <a:rPr lang="zh-CN" altLang="en-US" sz="1800"/>
              <a:t>配置</a:t>
            </a:r>
            <a:r>
              <a:rPr lang="en-US" altLang="zh-CN" sz="1800"/>
              <a:t>pg_hba.conf)</a:t>
            </a:r>
            <a:r>
              <a:rPr lang="zh-CN" altLang="en-US" sz="1800" smtClean="0"/>
              <a:t>。确保网络中传输的是随机码和</a:t>
            </a:r>
            <a:r>
              <a:rPr lang="en-US" altLang="zh-CN" sz="1800" smtClean="0"/>
              <a:t>MD5</a:t>
            </a:r>
            <a:r>
              <a:rPr lang="zh-CN" altLang="en-US" sz="1800" smtClean="0"/>
              <a:t>加密后的</a:t>
            </a:r>
            <a:r>
              <a:rPr lang="en-US" altLang="zh-CN" sz="1800" smtClean="0"/>
              <a:t>MD5</a:t>
            </a:r>
            <a:r>
              <a:rPr lang="zh-CN" altLang="en-US" sz="1800" smtClean="0"/>
              <a:t>。</a:t>
            </a:r>
            <a:endParaRPr lang="en-US" altLang="zh-CN" sz="1800" smtClean="0"/>
          </a:p>
        </p:txBody>
      </p:sp>
    </p:spTree>
    <p:extLst>
      <p:ext uri="{BB962C8B-B14F-4D97-AF65-F5344CB8AC3E}">
        <p14:creationId xmlns:p14="http://schemas.microsoft.com/office/powerpoint/2010/main" val="1159316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800"/>
              <a:t>三、</a:t>
            </a:r>
            <a:r>
              <a:rPr lang="zh-CN" altLang="en-US" sz="1800" smtClean="0"/>
              <a:t>数据安全</a:t>
            </a:r>
            <a:endParaRPr lang="zh-CN" altLang="en-US" sz="1800"/>
          </a:p>
          <a:p>
            <a:r>
              <a:rPr lang="zh-CN" altLang="en-US" sz="1800"/>
              <a:t>你的数据安全吗？如果你存储的敏感数据在数据库中是明文的，一旦数据库暴露，用户数据可能泄露，如何尽可能的保证泄露的数据的安全呢？</a:t>
            </a:r>
          </a:p>
          <a:p>
            <a:r>
              <a:rPr lang="en-US" altLang="zh-CN" sz="1800"/>
              <a:t>1. </a:t>
            </a:r>
            <a:r>
              <a:rPr lang="zh-CN" altLang="en-US" sz="1800"/>
              <a:t>字段存储加密</a:t>
            </a:r>
          </a:p>
          <a:p>
            <a:r>
              <a:rPr lang="zh-CN" altLang="en-US" sz="1800"/>
              <a:t>将敏感数据加密后存储在数据库中，即使加密数据泄露，只要加解密方法没有泄露，也是相对安全的。</a:t>
            </a:r>
          </a:p>
          <a:p>
            <a:r>
              <a:rPr lang="zh-CN" altLang="en-US" sz="1800"/>
              <a:t>加解密方法建议放在应用端实现，如果加解密在数据库端实现，用户一旦入侵数据库，更容易</a:t>
            </a:r>
            <a:r>
              <a:rPr lang="zh-CN" altLang="en-US" sz="1800" smtClean="0"/>
              <a:t>破解</a:t>
            </a:r>
            <a:r>
              <a:rPr lang="zh-CN" altLang="en-US" sz="1800"/>
              <a:t>。（或者加密在数据库端实现，解密在应用程序端实现）</a:t>
            </a:r>
          </a:p>
          <a:p>
            <a:endParaRPr lang="zh-CN" altLang="en-US" sz="1800"/>
          </a:p>
          <a:p>
            <a:r>
              <a:rPr lang="en-US" altLang="zh-CN" sz="1800"/>
              <a:t>2. </a:t>
            </a:r>
            <a:r>
              <a:rPr lang="zh-CN" altLang="en-US" sz="1800"/>
              <a:t>敏感数据</a:t>
            </a:r>
            <a:r>
              <a:rPr lang="zh-CN" altLang="en-US" sz="1800" smtClean="0"/>
              <a:t>，跟踪并记录</a:t>
            </a:r>
            <a:r>
              <a:rPr lang="en-US" altLang="zh-CN" sz="1800"/>
              <a:t>DML,truncate</a:t>
            </a:r>
            <a:r>
              <a:rPr lang="zh-CN" altLang="en-US" sz="1800"/>
              <a:t>操作的</a:t>
            </a:r>
            <a:r>
              <a:rPr lang="en-US" altLang="zh-CN" sz="1800"/>
              <a:t>undo</a:t>
            </a:r>
          </a:p>
          <a:p>
            <a:r>
              <a:rPr lang="zh-CN" altLang="en-US" sz="1800"/>
              <a:t>对于非常敏感的数据，我们应该记录对这些数据操作的</a:t>
            </a:r>
            <a:r>
              <a:rPr lang="en-US" altLang="zh-CN" sz="1800"/>
              <a:t>UNDO</a:t>
            </a:r>
            <a:r>
              <a:rPr lang="zh-CN" altLang="en-US" sz="1800"/>
              <a:t>，在必要时刻可以快速的回滚到误操作前。</a:t>
            </a:r>
          </a:p>
          <a:p>
            <a:r>
              <a:rPr lang="zh-CN" altLang="en-US" sz="1800"/>
              <a:t>这种方法主要是对付</a:t>
            </a:r>
            <a:r>
              <a:rPr lang="en-US" altLang="zh-CN" sz="1800"/>
              <a:t>SQL</a:t>
            </a:r>
            <a:r>
              <a:rPr lang="zh-CN" altLang="en-US" sz="1800"/>
              <a:t>注入，人为误操作（包括</a:t>
            </a:r>
            <a:r>
              <a:rPr lang="en-US" altLang="zh-CN" sz="1800"/>
              <a:t>delete,update,insert,truncate</a:t>
            </a:r>
            <a:r>
              <a:rPr lang="zh-CN" altLang="en-US" sz="1800"/>
              <a:t>的回滚）。</a:t>
            </a:r>
          </a:p>
          <a:p>
            <a:r>
              <a:rPr lang="zh-CN" altLang="en-US" sz="1800"/>
              <a:t>请参考，</a:t>
            </a:r>
            <a:r>
              <a:rPr lang="en-US" altLang="zh-CN" sz="1800">
                <a:hlinkClick r:id="rId2"/>
              </a:rPr>
              <a:t>http://blog.163.com/digoal@126/blog/static/1638770402014728105442434/</a:t>
            </a:r>
            <a:endParaRPr lang="en-US" altLang="zh-CN" sz="1800"/>
          </a:p>
          <a:p>
            <a:endParaRPr lang="en-US" altLang="zh-CN" sz="1800"/>
          </a:p>
          <a:p>
            <a:endParaRPr lang="en-US" altLang="zh-CN" sz="1800" smtClean="0"/>
          </a:p>
        </p:txBody>
      </p:sp>
    </p:spTree>
    <p:extLst>
      <p:ext uri="{BB962C8B-B14F-4D97-AF65-F5344CB8AC3E}">
        <p14:creationId xmlns:p14="http://schemas.microsoft.com/office/powerpoint/2010/main" val="420362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800" smtClean="0"/>
              <a:t>3</a:t>
            </a:r>
            <a:r>
              <a:rPr lang="en-US" altLang="zh-CN" sz="1800"/>
              <a:t>. </a:t>
            </a:r>
            <a:r>
              <a:rPr lang="zh-CN" altLang="en-US" sz="1800"/>
              <a:t>函数代码加密</a:t>
            </a:r>
          </a:p>
          <a:p>
            <a:r>
              <a:rPr lang="zh-CN" altLang="en-US" sz="1800"/>
              <a:t>如果我们将业务逻辑放</a:t>
            </a:r>
            <a:r>
              <a:rPr lang="zh-CN" altLang="en-US" sz="1800" smtClean="0"/>
              <a:t>在数据库函数</a:t>
            </a:r>
            <a:r>
              <a:rPr lang="zh-CN" altLang="en-US" sz="1800"/>
              <a:t>中处理的话</a:t>
            </a:r>
            <a:r>
              <a:rPr lang="zh-CN" altLang="en-US" sz="1800" smtClean="0"/>
              <a:t>，</a:t>
            </a:r>
            <a:r>
              <a:rPr lang="zh-CN" altLang="en-US" sz="1800"/>
              <a:t>肯定</a:t>
            </a:r>
            <a:r>
              <a:rPr lang="zh-CN" altLang="en-US" sz="1800" smtClean="0"/>
              <a:t>不想</a:t>
            </a:r>
            <a:r>
              <a:rPr lang="zh-CN" altLang="en-US" sz="1800"/>
              <a:t>让用户看到函数的</a:t>
            </a:r>
            <a:r>
              <a:rPr lang="zh-CN" altLang="en-US" sz="1800" smtClean="0"/>
              <a:t>内容。对于</a:t>
            </a:r>
            <a:r>
              <a:rPr lang="zh-CN" altLang="en-US" sz="1800"/>
              <a:t>先编译后执行的函数，例如</a:t>
            </a:r>
            <a:r>
              <a:rPr lang="en-US" altLang="zh-CN" sz="1800"/>
              <a:t>C</a:t>
            </a:r>
            <a:r>
              <a:rPr lang="zh-CN" altLang="en-US" sz="1800"/>
              <a:t>函数，是不需要加密的，但是，对于解释性语言</a:t>
            </a:r>
            <a:r>
              <a:rPr lang="zh-CN" altLang="en-US" sz="1800" smtClean="0"/>
              <a:t>函数如</a:t>
            </a:r>
            <a:r>
              <a:rPr lang="en-US" altLang="zh-CN" sz="1800" smtClean="0"/>
              <a:t>plpgsql</a:t>
            </a:r>
            <a:r>
              <a:rPr lang="zh-CN" altLang="en-US" sz="1800" smtClean="0"/>
              <a:t>，</a:t>
            </a:r>
            <a:r>
              <a:rPr lang="zh-CN" altLang="en-US" sz="1800"/>
              <a:t>建议加密函数的内容。</a:t>
            </a:r>
          </a:p>
          <a:p>
            <a:r>
              <a:rPr lang="zh-CN" altLang="en-US" sz="1800"/>
              <a:t>目前</a:t>
            </a:r>
            <a:r>
              <a:rPr lang="en-US" altLang="zh-CN" sz="1800"/>
              <a:t>enterprisedb</a:t>
            </a:r>
            <a:r>
              <a:rPr lang="zh-CN" altLang="en-US" sz="1800"/>
              <a:t>有这个特性，社区版本的</a:t>
            </a:r>
            <a:r>
              <a:rPr lang="en-US" altLang="zh-CN" sz="1800"/>
              <a:t>PostgreSQL</a:t>
            </a:r>
            <a:r>
              <a:rPr lang="zh-CN" altLang="en-US" sz="1800"/>
              <a:t>没有这个</a:t>
            </a:r>
            <a:r>
              <a:rPr lang="zh-CN" altLang="en-US" sz="1800" smtClean="0"/>
              <a:t>特性。</a:t>
            </a:r>
            <a:endParaRPr lang="zh-CN" altLang="en-US" sz="1800"/>
          </a:p>
          <a:p>
            <a:r>
              <a:rPr lang="zh-CN" altLang="en-US" sz="1800"/>
              <a:t>请参考，</a:t>
            </a:r>
            <a:r>
              <a:rPr lang="en-US" altLang="zh-CN" sz="1800">
                <a:hlinkClick r:id="rId2"/>
              </a:rPr>
              <a:t>http://blog.163.com/digoal@126/blog/static/163877040201256056352</a:t>
            </a:r>
            <a:endParaRPr lang="en-US" altLang="zh-CN" sz="1800"/>
          </a:p>
          <a:p>
            <a:r>
              <a:rPr lang="en-US" altLang="zh-CN" sz="1800">
                <a:hlinkClick r:id="rId3"/>
              </a:rPr>
              <a:t>http://www.cybertec.at/en/products/plpgsql_sec-encrypt-your-stored-procedure-codes/</a:t>
            </a:r>
            <a:endParaRPr lang="en-US" altLang="zh-CN" sz="1800"/>
          </a:p>
          <a:p>
            <a:endParaRPr lang="en-US" altLang="zh-CN" sz="1800"/>
          </a:p>
          <a:p>
            <a:r>
              <a:rPr lang="en-US" altLang="zh-CN" sz="1800"/>
              <a:t>4. </a:t>
            </a:r>
            <a:r>
              <a:rPr lang="zh-CN" altLang="en-US" sz="1800"/>
              <a:t>使用</a:t>
            </a:r>
            <a:r>
              <a:rPr lang="en-US" altLang="zh-CN" sz="1800"/>
              <a:t>recycle bin</a:t>
            </a:r>
            <a:r>
              <a:rPr lang="zh-CN" altLang="en-US" sz="1800"/>
              <a:t>插件，用户在删对象时，对象会存储在</a:t>
            </a:r>
            <a:r>
              <a:rPr lang="en-US" altLang="zh-CN" sz="1800"/>
              <a:t>recycle bin schema</a:t>
            </a:r>
            <a:r>
              <a:rPr lang="zh-CN" altLang="en-US" sz="1800"/>
              <a:t>下，而不会被真实删除。那么表被误删除或恶意删除后，很容易找回。</a:t>
            </a:r>
            <a:r>
              <a:rPr lang="en-US" altLang="zh-CN" sz="1800"/>
              <a:t>(</a:t>
            </a:r>
            <a:r>
              <a:rPr lang="zh-CN" altLang="en-US" sz="1800"/>
              <a:t>使用钩子实现</a:t>
            </a:r>
            <a:r>
              <a:rPr lang="en-US" altLang="zh-CN" sz="1800"/>
              <a:t>)</a:t>
            </a:r>
          </a:p>
          <a:p>
            <a:r>
              <a:rPr lang="zh-CN" altLang="en-US" sz="1800"/>
              <a:t>请参考，</a:t>
            </a:r>
            <a:r>
              <a:rPr lang="en-US" altLang="zh-CN" sz="1800">
                <a:hlinkClick r:id="rId4"/>
              </a:rPr>
              <a:t>http://blog.163.com/digoal@126/blog/static/1638770402014339374747</a:t>
            </a:r>
            <a:endParaRPr lang="en-US" altLang="zh-CN" sz="1800" smtClean="0"/>
          </a:p>
        </p:txBody>
      </p:sp>
    </p:spTree>
    <p:extLst>
      <p:ext uri="{BB962C8B-B14F-4D97-AF65-F5344CB8AC3E}">
        <p14:creationId xmlns:p14="http://schemas.microsoft.com/office/powerpoint/2010/main" val="98296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700"/>
              <a:t>四、权限控制</a:t>
            </a:r>
          </a:p>
          <a:p>
            <a:r>
              <a:rPr lang="en-US" altLang="zh-CN" sz="1700"/>
              <a:t>1. </a:t>
            </a:r>
            <a:r>
              <a:rPr lang="zh-CN" altLang="en-US" sz="1700"/>
              <a:t>权限管理</a:t>
            </a:r>
          </a:p>
          <a:p>
            <a:r>
              <a:rPr lang="zh-CN" altLang="en-US" sz="1700" smtClean="0"/>
              <a:t>最危险的就是最</a:t>
            </a:r>
            <a:r>
              <a:rPr lang="zh-CN" altLang="en-US" sz="1700"/>
              <a:t>容易暴露的数据库</a:t>
            </a:r>
            <a:r>
              <a:rPr lang="zh-CN" altLang="en-US" sz="1700" smtClean="0"/>
              <a:t>用户</a:t>
            </a:r>
            <a:r>
              <a:rPr lang="zh-CN" altLang="en-US" sz="1700"/>
              <a:t>，</a:t>
            </a:r>
            <a:r>
              <a:rPr lang="zh-CN" altLang="en-US" sz="1700" smtClean="0"/>
              <a:t>当然</a:t>
            </a:r>
            <a:r>
              <a:rPr lang="zh-CN" altLang="en-US" sz="1700"/>
              <a:t>是应用连接数据库的账号（以下简称应用账号）。</a:t>
            </a:r>
          </a:p>
          <a:p>
            <a:r>
              <a:rPr lang="zh-CN" altLang="en-US" sz="1700"/>
              <a:t>应用账号权限越大，应用程序被攻击后破坏性就越大。</a:t>
            </a:r>
          </a:p>
          <a:p>
            <a:r>
              <a:rPr lang="zh-CN" altLang="en-US" sz="1700"/>
              <a:t>例如用户有删数据库，删表，删索引，删表空间，删</a:t>
            </a:r>
            <a:r>
              <a:rPr lang="en-US" altLang="zh-CN" sz="1700"/>
              <a:t>SCHEMA</a:t>
            </a:r>
            <a:r>
              <a:rPr lang="zh-CN" altLang="en-US" sz="1700"/>
              <a:t>，删函数等等这样的权限的话，危害极大。</a:t>
            </a:r>
          </a:p>
          <a:p>
            <a:r>
              <a:rPr lang="zh-CN" altLang="en-US" sz="1700"/>
              <a:t>安全建议：</a:t>
            </a:r>
          </a:p>
          <a:p>
            <a:r>
              <a:rPr lang="en-US" altLang="zh-CN" sz="1700"/>
              <a:t>1.1. </a:t>
            </a:r>
            <a:r>
              <a:rPr lang="zh-CN" altLang="en-US" sz="1700"/>
              <a:t>使用超级用户创建数据库，</a:t>
            </a:r>
            <a:r>
              <a:rPr lang="en-US" altLang="zh-CN" sz="1700"/>
              <a:t>SCHEMA</a:t>
            </a:r>
            <a:r>
              <a:rPr lang="zh-CN" altLang="en-US" sz="1700"/>
              <a:t>，应用所需的对象（如表，索引，函数）。</a:t>
            </a:r>
          </a:p>
          <a:p>
            <a:r>
              <a:rPr lang="en-US" altLang="zh-CN" sz="1700"/>
              <a:t>1.2. </a:t>
            </a:r>
            <a:r>
              <a:rPr lang="zh-CN" altLang="en-US" sz="1700"/>
              <a:t>创建应用账号角色。</a:t>
            </a:r>
          </a:p>
          <a:p>
            <a:r>
              <a:rPr lang="en-US" altLang="zh-CN" sz="1700"/>
              <a:t>1.3. </a:t>
            </a:r>
            <a:r>
              <a:rPr lang="zh-CN" altLang="en-US" sz="1700"/>
              <a:t>回收数据库，</a:t>
            </a:r>
            <a:r>
              <a:rPr lang="en-US" altLang="zh-CN" sz="1700"/>
              <a:t>schema</a:t>
            </a:r>
            <a:r>
              <a:rPr lang="zh-CN" altLang="en-US" sz="1700"/>
              <a:t>，</a:t>
            </a:r>
            <a:r>
              <a:rPr lang="en-US" altLang="zh-CN" sz="1700"/>
              <a:t>language</a:t>
            </a:r>
            <a:r>
              <a:rPr lang="zh-CN" altLang="en-US" sz="1700"/>
              <a:t>，应用对象的</a:t>
            </a:r>
            <a:r>
              <a:rPr lang="en-US" altLang="zh-CN" sz="1700"/>
              <a:t>public</a:t>
            </a:r>
            <a:r>
              <a:rPr lang="zh-CN" altLang="en-US" sz="1700"/>
              <a:t>权限。</a:t>
            </a:r>
          </a:p>
          <a:p>
            <a:r>
              <a:rPr lang="zh-CN" altLang="en-US" sz="1700"/>
              <a:t>    </a:t>
            </a:r>
            <a:r>
              <a:rPr lang="en-US" altLang="zh-CN" sz="1700"/>
              <a:t>revoke all on database dbname from public; </a:t>
            </a:r>
          </a:p>
          <a:p>
            <a:r>
              <a:rPr lang="en-US" altLang="zh-CN" sz="1700"/>
              <a:t>    revoke all on schema sch_name from public; </a:t>
            </a:r>
          </a:p>
          <a:p>
            <a:r>
              <a:rPr lang="en-US" altLang="zh-CN" sz="1700"/>
              <a:t>    revoke all on language plpgsql from public; </a:t>
            </a:r>
          </a:p>
          <a:p>
            <a:r>
              <a:rPr lang="en-US" altLang="zh-CN" sz="1700"/>
              <a:t>    revoke all on table ... from public;</a:t>
            </a:r>
          </a:p>
          <a:p>
            <a:r>
              <a:rPr lang="en-US" altLang="zh-CN" sz="1700"/>
              <a:t>    revoke all on function ... from public;</a:t>
            </a:r>
          </a:p>
          <a:p>
            <a:r>
              <a:rPr lang="en-US" altLang="zh-CN" sz="1700"/>
              <a:t>    ......</a:t>
            </a:r>
          </a:p>
          <a:p>
            <a:endParaRPr lang="en-US" altLang="zh-CN" sz="1700" smtClean="0"/>
          </a:p>
        </p:txBody>
      </p:sp>
    </p:spTree>
    <p:extLst>
      <p:ext uri="{BB962C8B-B14F-4D97-AF65-F5344CB8AC3E}">
        <p14:creationId xmlns:p14="http://schemas.microsoft.com/office/powerpoint/2010/main" val="235794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600"/>
              <a:t>1.4. </a:t>
            </a:r>
            <a:r>
              <a:rPr lang="zh-CN" altLang="en-US" sz="1600"/>
              <a:t>将数据库，</a:t>
            </a:r>
            <a:r>
              <a:rPr lang="en-US" altLang="zh-CN" sz="1600"/>
              <a:t>schema</a:t>
            </a:r>
            <a:r>
              <a:rPr lang="zh-CN" altLang="en-US" sz="1600"/>
              <a:t>的使用权限赋予给应用账号。</a:t>
            </a:r>
          </a:p>
          <a:p>
            <a:r>
              <a:rPr lang="zh-CN" altLang="en-US" sz="1600"/>
              <a:t>    </a:t>
            </a:r>
            <a:r>
              <a:rPr lang="en-US" altLang="zh-CN" sz="1600"/>
              <a:t>grant connect on database dbname to approle;</a:t>
            </a:r>
          </a:p>
          <a:p>
            <a:r>
              <a:rPr lang="en-US" altLang="zh-CN" sz="1600"/>
              <a:t>    grant usage on schema sch_name to approle;</a:t>
            </a:r>
          </a:p>
          <a:p>
            <a:r>
              <a:rPr lang="en-US" altLang="zh-CN" sz="1600"/>
              <a:t>1.5. </a:t>
            </a:r>
            <a:r>
              <a:rPr lang="zh-CN" altLang="en-US" sz="1600" smtClean="0"/>
              <a:t>将应用需要访问的对象</a:t>
            </a:r>
            <a:r>
              <a:rPr lang="zh-CN" altLang="en-US" sz="1600"/>
              <a:t>的相关权限赋予给应用账号。</a:t>
            </a:r>
          </a:p>
          <a:p>
            <a:r>
              <a:rPr lang="zh-CN" altLang="en-US" sz="1600"/>
              <a:t>    例如表的</a:t>
            </a:r>
            <a:r>
              <a:rPr lang="en-US" altLang="zh-CN" sz="1600"/>
              <a:t>select,insert,update,delete</a:t>
            </a:r>
            <a:r>
              <a:rPr lang="zh-CN" altLang="en-US" sz="1600"/>
              <a:t>权限</a:t>
            </a:r>
            <a:r>
              <a:rPr lang="en-US" altLang="zh-CN" sz="1600"/>
              <a:t>, </a:t>
            </a:r>
            <a:r>
              <a:rPr lang="zh-CN" altLang="en-US" sz="1600"/>
              <a:t>函数的</a:t>
            </a:r>
            <a:r>
              <a:rPr lang="en-US" altLang="zh-CN" sz="1600"/>
              <a:t>execute</a:t>
            </a:r>
            <a:r>
              <a:rPr lang="zh-CN" altLang="en-US" sz="1600"/>
              <a:t>权限等</a:t>
            </a:r>
            <a:r>
              <a:rPr lang="en-US" altLang="zh-CN" sz="1600"/>
              <a:t>.</a:t>
            </a:r>
          </a:p>
          <a:p>
            <a:r>
              <a:rPr lang="zh-CN" altLang="en-US" sz="1600"/>
              <a:t>这样，应用账号只有对象的使用权限，没有对象的</a:t>
            </a:r>
            <a:r>
              <a:rPr lang="en-US" altLang="zh-CN" sz="1600"/>
              <a:t>DROP</a:t>
            </a:r>
            <a:r>
              <a:rPr lang="zh-CN" altLang="en-US" sz="1600"/>
              <a:t>，</a:t>
            </a:r>
            <a:r>
              <a:rPr lang="en-US" altLang="zh-CN" sz="1600"/>
              <a:t>TRUNCATE</a:t>
            </a:r>
            <a:r>
              <a:rPr lang="zh-CN" altLang="en-US" sz="1600"/>
              <a:t>，</a:t>
            </a:r>
            <a:r>
              <a:rPr lang="en-US" altLang="zh-CN" sz="1600"/>
              <a:t>REPLACE</a:t>
            </a:r>
            <a:r>
              <a:rPr lang="zh-CN" altLang="en-US" sz="1600"/>
              <a:t>权限，相对来说是更安全的</a:t>
            </a:r>
            <a:r>
              <a:rPr lang="zh-CN" altLang="en-US" sz="1600" smtClean="0"/>
              <a:t>。</a:t>
            </a:r>
            <a:endParaRPr lang="zh-CN" altLang="en-US" sz="1600"/>
          </a:p>
          <a:p>
            <a:endParaRPr lang="zh-CN" altLang="en-US" sz="1600"/>
          </a:p>
          <a:p>
            <a:r>
              <a:rPr lang="en-US" altLang="zh-CN" sz="1600"/>
              <a:t>2. </a:t>
            </a:r>
            <a:r>
              <a:rPr lang="zh-CN" altLang="en-US" sz="1600"/>
              <a:t>通过事件触发器禁止应用账号执行</a:t>
            </a:r>
            <a:r>
              <a:rPr lang="en-US" altLang="zh-CN" sz="1600"/>
              <a:t>DDL</a:t>
            </a:r>
            <a:r>
              <a:rPr lang="zh-CN" altLang="en-US" sz="1600"/>
              <a:t>，通过这种方法可以限制用户执行</a:t>
            </a:r>
            <a:r>
              <a:rPr lang="en-US" altLang="zh-CN" sz="1600"/>
              <a:t>DDL</a:t>
            </a:r>
            <a:r>
              <a:rPr lang="zh-CN" altLang="en-US" sz="1600"/>
              <a:t>，防止被攻击后</a:t>
            </a:r>
            <a:r>
              <a:rPr lang="zh-CN" altLang="en-US" sz="1600" smtClean="0"/>
              <a:t>，用户执行</a:t>
            </a:r>
            <a:r>
              <a:rPr lang="en-US" altLang="zh-CN" sz="1600"/>
              <a:t>DROP</a:t>
            </a:r>
            <a:r>
              <a:rPr lang="zh-CN" altLang="en-US" sz="1600"/>
              <a:t>或</a:t>
            </a:r>
            <a:r>
              <a:rPr lang="en-US" altLang="zh-CN" sz="1600"/>
              <a:t>TRUNCATE</a:t>
            </a:r>
            <a:r>
              <a:rPr lang="zh-CN" altLang="en-US" sz="1600"/>
              <a:t>删除对象或清空</a:t>
            </a:r>
            <a:r>
              <a:rPr lang="zh-CN" altLang="en-US" sz="1600" smtClean="0"/>
              <a:t>数据 </a:t>
            </a:r>
            <a:r>
              <a:rPr lang="en-US" altLang="zh-CN" sz="1600" smtClean="0"/>
              <a:t>(</a:t>
            </a:r>
            <a:r>
              <a:rPr lang="zh-CN" altLang="en-US" sz="1600"/>
              <a:t>当然</a:t>
            </a:r>
            <a:r>
              <a:rPr lang="en-US" altLang="zh-CN" sz="1600"/>
              <a:t>delete</a:t>
            </a:r>
            <a:r>
              <a:rPr lang="zh-CN" altLang="en-US" sz="1600"/>
              <a:t>不带条件还是能删除数据</a:t>
            </a:r>
            <a:r>
              <a:rPr lang="zh-CN" altLang="en-US" sz="1600" smtClean="0"/>
              <a:t>的，需要用其他手段</a:t>
            </a:r>
            <a:r>
              <a:rPr lang="en-US" altLang="zh-CN" sz="1600" smtClean="0"/>
              <a:t>)</a:t>
            </a:r>
            <a:r>
              <a:rPr lang="zh-CN" altLang="en-US" sz="1600"/>
              <a:t>。</a:t>
            </a:r>
          </a:p>
          <a:p>
            <a:r>
              <a:rPr lang="zh-CN" altLang="en-US" sz="1600"/>
              <a:t>请参考，</a:t>
            </a:r>
            <a:r>
              <a:rPr lang="en-US" altLang="zh-CN" sz="1600">
                <a:hlinkClick r:id="rId2"/>
              </a:rPr>
              <a:t>http://blog.163.com/digoal@126/blog/static/16387704020132131361949/</a:t>
            </a:r>
            <a:endParaRPr lang="en-US" altLang="zh-CN" sz="1600"/>
          </a:p>
          <a:p>
            <a:endParaRPr lang="en-US" altLang="zh-CN" sz="1600"/>
          </a:p>
          <a:p>
            <a:r>
              <a:rPr lang="en-US" altLang="zh-CN" sz="1600" smtClean="0"/>
              <a:t>3. </a:t>
            </a:r>
            <a:r>
              <a:rPr lang="zh-CN" altLang="en-US" sz="1600" smtClean="0"/>
              <a:t>防止执行不带条件的</a:t>
            </a:r>
            <a:r>
              <a:rPr lang="en-US" altLang="zh-CN" sz="1600" smtClean="0"/>
              <a:t>delete,update</a:t>
            </a:r>
            <a:r>
              <a:rPr lang="zh-CN" altLang="en-US" sz="1600" smtClean="0"/>
              <a:t>。</a:t>
            </a:r>
            <a:endParaRPr lang="en-US" altLang="zh-CN" sz="1600" smtClean="0"/>
          </a:p>
          <a:p>
            <a:r>
              <a:rPr lang="zh-CN" altLang="en-US" sz="1600" smtClean="0"/>
              <a:t>例如，在需要保护的表里，新增一条</a:t>
            </a:r>
            <a:r>
              <a:rPr lang="en-US" altLang="zh-CN" sz="1600" smtClean="0"/>
              <a:t>dummy</a:t>
            </a:r>
            <a:r>
              <a:rPr lang="zh-CN" altLang="en-US" sz="1600" smtClean="0"/>
              <a:t>记录，创建行触发器，当这条记录被更新或删除时，抛出异常。</a:t>
            </a:r>
            <a:endParaRPr lang="en-US" altLang="zh-CN" sz="1600"/>
          </a:p>
          <a:p>
            <a:r>
              <a:rPr lang="zh-CN" altLang="en-US" sz="1600" smtClean="0"/>
              <a:t>对于业务上不允许执行删除操作的表，当然不需要赋予</a:t>
            </a:r>
            <a:r>
              <a:rPr lang="en-US" altLang="zh-CN" sz="1600" smtClean="0"/>
              <a:t>delete</a:t>
            </a:r>
            <a:r>
              <a:rPr lang="zh-CN" altLang="en-US" sz="1600" smtClean="0"/>
              <a:t>权限给应用账号，也就不会有这个风险。</a:t>
            </a:r>
            <a:endParaRPr lang="en-US" altLang="zh-CN" sz="1600"/>
          </a:p>
          <a:p>
            <a:endParaRPr lang="en-US" altLang="zh-CN" sz="1700" smtClean="0"/>
          </a:p>
        </p:txBody>
      </p:sp>
    </p:spTree>
    <p:extLst>
      <p:ext uri="{BB962C8B-B14F-4D97-AF65-F5344CB8AC3E}">
        <p14:creationId xmlns:p14="http://schemas.microsoft.com/office/powerpoint/2010/main" val="299921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600" smtClean="0"/>
              <a:t>4. </a:t>
            </a:r>
            <a:r>
              <a:rPr lang="zh-CN" altLang="en-US" sz="1600"/>
              <a:t>函数语言安全</a:t>
            </a:r>
          </a:p>
          <a:p>
            <a:r>
              <a:rPr lang="zh-CN" altLang="en-US" sz="1600"/>
              <a:t>建议回收函数语言的</a:t>
            </a:r>
            <a:r>
              <a:rPr lang="en-US" altLang="zh-CN" sz="1600"/>
              <a:t>public</a:t>
            </a:r>
            <a:r>
              <a:rPr lang="zh-CN" altLang="en-US" sz="1600"/>
              <a:t>权限，以及普通用户的权限，用户不能创建函数。执行</a:t>
            </a:r>
            <a:r>
              <a:rPr lang="en-US" altLang="zh-CN" sz="1600"/>
              <a:t>online code</a:t>
            </a:r>
            <a:r>
              <a:rPr lang="zh-CN" altLang="en-US" sz="1600"/>
              <a:t>。</a:t>
            </a:r>
          </a:p>
          <a:p>
            <a:r>
              <a:rPr lang="zh-CN" altLang="en-US" sz="1600"/>
              <a:t>例如：</a:t>
            </a:r>
          </a:p>
          <a:p>
            <a:r>
              <a:rPr lang="en-US" altLang="zh-CN" sz="1600"/>
              <a:t>revoke all on language plpgsql from public;</a:t>
            </a:r>
          </a:p>
          <a:p>
            <a:r>
              <a:rPr lang="en-US" altLang="zh-CN" sz="1600"/>
              <a:t>revoke all on language plpgsql from </a:t>
            </a:r>
            <a:r>
              <a:rPr lang="en-US" altLang="zh-CN" sz="1600" smtClean="0"/>
              <a:t>app_role</a:t>
            </a:r>
            <a:r>
              <a:rPr lang="en-US" altLang="zh-CN" sz="1600"/>
              <a:t>;</a:t>
            </a:r>
            <a:endParaRPr lang="en-US" altLang="zh-CN" sz="1600" smtClean="0"/>
          </a:p>
          <a:p>
            <a:endParaRPr lang="en-US" altLang="zh-CN" sz="1600"/>
          </a:p>
          <a:p>
            <a:r>
              <a:rPr lang="en-US" altLang="zh-CN" sz="1600"/>
              <a:t>5</a:t>
            </a:r>
            <a:r>
              <a:rPr lang="en-US" altLang="zh-CN" sz="1600" smtClean="0"/>
              <a:t>. </a:t>
            </a:r>
            <a:r>
              <a:rPr lang="zh-CN" altLang="en-US" sz="1600"/>
              <a:t>行级安全</a:t>
            </a:r>
          </a:p>
          <a:p>
            <a:r>
              <a:rPr lang="zh-CN" altLang="en-US" sz="1600"/>
              <a:t>限制普通用户只能操作表中的指定条件的记录</a:t>
            </a:r>
            <a:r>
              <a:rPr lang="zh-CN" altLang="en-US" sz="1600" smtClean="0"/>
              <a:t>，用于</a:t>
            </a:r>
            <a:r>
              <a:rPr lang="en-US" altLang="zh-CN" sz="1600" smtClean="0"/>
              <a:t>rewriter</a:t>
            </a:r>
            <a:r>
              <a:rPr lang="zh-CN" altLang="en-US" sz="1600" smtClean="0"/>
              <a:t>改写重写规则</a:t>
            </a:r>
            <a:r>
              <a:rPr lang="zh-CN" altLang="en-US" sz="1600"/>
              <a:t>，普通用户只能访问满足指定条件的行。</a:t>
            </a:r>
          </a:p>
          <a:p>
            <a:r>
              <a:rPr lang="zh-CN" altLang="en-US" sz="1600"/>
              <a:t>请参考，</a:t>
            </a:r>
            <a:r>
              <a:rPr lang="en-US" altLang="zh-CN" sz="1600">
                <a:hlinkClick r:id="rId2"/>
              </a:rPr>
              <a:t>http://blog.163.com/digoal@126/blog/static/163877040201362402650341/</a:t>
            </a:r>
            <a:endParaRPr lang="en-US" altLang="zh-CN" sz="1600"/>
          </a:p>
          <a:p>
            <a:endParaRPr lang="en-US" altLang="zh-CN" sz="1600"/>
          </a:p>
          <a:p>
            <a:r>
              <a:rPr lang="en-US" altLang="zh-CN" sz="1600" smtClean="0"/>
              <a:t>6. </a:t>
            </a:r>
            <a:r>
              <a:rPr lang="zh-CN" altLang="en-US" sz="1600"/>
              <a:t>创建安全策略</a:t>
            </a:r>
          </a:p>
          <a:p>
            <a:r>
              <a:rPr lang="zh-CN" altLang="en-US" sz="1600"/>
              <a:t>与行安全策略类似，但是对表的记录权限控制更加精准</a:t>
            </a:r>
            <a:r>
              <a:rPr lang="zh-CN" altLang="en-US" sz="1600" smtClean="0"/>
              <a:t>细致，例如数据进入表前根据行的值判断数据是否允许插入，查询时根据已经存在的记录，判断是否允许用户查询该记录。</a:t>
            </a:r>
            <a:endParaRPr lang="zh-CN" altLang="en-US" sz="1600"/>
          </a:p>
          <a:p>
            <a:r>
              <a:rPr lang="zh-CN" altLang="en-US" sz="1600"/>
              <a:t>请参考，</a:t>
            </a:r>
            <a:r>
              <a:rPr lang="en-US" altLang="zh-CN" sz="1600">
                <a:hlinkClick r:id="rId3"/>
              </a:rPr>
              <a:t>http://blog.163.com/digoal@126/blog/static/16387704020153984016177</a:t>
            </a:r>
            <a:r>
              <a:rPr lang="en-US" altLang="zh-CN" sz="1600" smtClean="0">
                <a:hlinkClick r:id="rId3"/>
              </a:rPr>
              <a:t>/</a:t>
            </a:r>
            <a:endParaRPr lang="en-US" altLang="zh-CN" sz="1600" smtClean="0"/>
          </a:p>
          <a:p>
            <a:endParaRPr lang="en-US" altLang="zh-CN" sz="1600"/>
          </a:p>
          <a:p>
            <a:r>
              <a:rPr lang="en-US" altLang="zh-CN" sz="1600" smtClean="0"/>
              <a:t>7. </a:t>
            </a:r>
            <a:r>
              <a:rPr lang="zh-CN" altLang="en-US" sz="1600" smtClean="0"/>
              <a:t>对于只需要访问某些行，或某些列的需求，可以通过列权限或视图来限制应用账号的权限。</a:t>
            </a:r>
            <a:endParaRPr lang="en-US" altLang="zh-CN" sz="1700" smtClean="0"/>
          </a:p>
        </p:txBody>
      </p:sp>
    </p:spTree>
    <p:extLst>
      <p:ext uri="{BB962C8B-B14F-4D97-AF65-F5344CB8AC3E}">
        <p14:creationId xmlns:p14="http://schemas.microsoft.com/office/powerpoint/2010/main" val="276467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400" smtClean="0"/>
              <a:t>统计聚合函数的回归测试以及预测应用例子</a:t>
            </a:r>
            <a:endParaRPr lang="en-US" altLang="zh-CN" sz="1400" smtClean="0"/>
          </a:p>
          <a:p>
            <a:r>
              <a:rPr lang="zh-CN" altLang="en-US" sz="1400" smtClean="0"/>
              <a:t>自变量</a:t>
            </a:r>
            <a:r>
              <a:rPr lang="en-US" altLang="zh-CN" sz="1400" smtClean="0"/>
              <a:t>:  </a:t>
            </a:r>
            <a:r>
              <a:rPr lang="zh-CN" altLang="en-US" sz="1400" smtClean="0"/>
              <a:t>昨日收盘价</a:t>
            </a:r>
            <a:endParaRPr lang="en-US" altLang="zh-CN" sz="1400" smtClean="0"/>
          </a:p>
          <a:p>
            <a:r>
              <a:rPr lang="zh-CN" altLang="en-US" sz="1400" smtClean="0"/>
              <a:t>因变量</a:t>
            </a:r>
            <a:r>
              <a:rPr lang="en-US" altLang="zh-CN" sz="1400" smtClean="0"/>
              <a:t>:  </a:t>
            </a:r>
            <a:r>
              <a:rPr lang="zh-CN" altLang="en-US" sz="1400" smtClean="0"/>
              <a:t>今日收盘价</a:t>
            </a:r>
            <a:endParaRPr lang="en-US" altLang="zh-CN" sz="1400" smtClean="0"/>
          </a:p>
          <a:p>
            <a:r>
              <a:rPr lang="zh-CN" altLang="en-US" sz="1400" smtClean="0"/>
              <a:t>公式  </a:t>
            </a:r>
            <a:r>
              <a:rPr lang="en-US" altLang="zh-CN" sz="1400" smtClean="0"/>
              <a:t>y=slope*x+intercept</a:t>
            </a:r>
          </a:p>
          <a:p>
            <a:pPr algn="just"/>
            <a:r>
              <a:rPr lang="zh-CN" altLang="en-US" sz="1400" smtClean="0"/>
              <a:t>需要用到</a:t>
            </a:r>
            <a:r>
              <a:rPr lang="en-US" altLang="zh-CN" sz="1400" smtClean="0"/>
              <a:t>PostgreSQL</a:t>
            </a:r>
            <a:r>
              <a:rPr lang="zh-CN" altLang="en-US" sz="1400" smtClean="0"/>
              <a:t>统计学相关聚合函数，</a:t>
            </a:r>
            <a:r>
              <a:rPr lang="en-US" altLang="zh-CN" sz="1400"/>
              <a:t> regr_r2, regr_intercept, </a:t>
            </a:r>
            <a:r>
              <a:rPr lang="en-US" altLang="zh-CN" sz="1400" smtClean="0"/>
              <a:t>regr_slope, </a:t>
            </a:r>
            <a:r>
              <a:rPr lang="zh-CN" altLang="en-US" sz="1400" smtClean="0"/>
              <a:t>计算数据的相关性，截距，斜率。使用相关性最高的截距和斜率计算下一天的收盘价。</a:t>
            </a:r>
            <a:endParaRPr lang="en-US" altLang="zh-CN" sz="1400" smtClean="0"/>
          </a:p>
          <a:p>
            <a:pPr algn="just"/>
            <a:r>
              <a:rPr lang="en-US" altLang="zh-CN" sz="1400">
                <a:hlinkClick r:id="rId2"/>
              </a:rPr>
              <a:t>http://blog.163.com/digoal@126/blog/static/163877040201523112651593/</a:t>
            </a:r>
            <a:endParaRPr lang="en-US" altLang="zh-CN" sz="1400"/>
          </a:p>
          <a:p>
            <a:pPr algn="just"/>
            <a:r>
              <a:rPr lang="en-US" altLang="zh-CN" sz="1400">
                <a:hlinkClick r:id="rId3"/>
              </a:rPr>
              <a:t>http://blog.163.com/digoal@126/blog/static/16387704020152452827897/</a:t>
            </a:r>
            <a:endParaRPr lang="en-US" altLang="zh-CN" sz="1400"/>
          </a:p>
          <a:p>
            <a:r>
              <a:rPr lang="en-US" sz="1400">
                <a:hlinkClick r:id="rId4"/>
              </a:rPr>
              <a:t>http://blog.163.com/digoal@126/blog/static/16387704020152512741921</a:t>
            </a:r>
            <a:r>
              <a:rPr lang="en-US" sz="1400" smtClean="0">
                <a:hlinkClick r:id="rId4"/>
              </a:rPr>
              <a:t>/</a:t>
            </a:r>
            <a:endParaRPr lang="en-US" sz="1400" smtClean="0"/>
          </a:p>
          <a:p>
            <a:endParaRPr lang="en-US" sz="1400"/>
          </a:p>
          <a:p>
            <a:endParaRPr lang="en-US" sz="1400"/>
          </a:p>
        </p:txBody>
      </p:sp>
      <p:pic>
        <p:nvPicPr>
          <p:cNvPr id="1026" name="Picture 2" descr="在PostgreSQL中用线性回归分析linear regression做预测 - 例子2, 预测未来数日某股收盘价 - 德哥@Digoal - PostgreSQL re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74" y="4133440"/>
            <a:ext cx="11106189" cy="253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542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600"/>
              <a:t>五、防恶意攻击</a:t>
            </a:r>
          </a:p>
          <a:p>
            <a:r>
              <a:rPr lang="en-US" altLang="zh-CN" sz="1600"/>
              <a:t>1. </a:t>
            </a:r>
            <a:r>
              <a:rPr lang="zh-CN" altLang="en-US" sz="1600"/>
              <a:t>视图攻击</a:t>
            </a:r>
          </a:p>
          <a:p>
            <a:r>
              <a:rPr lang="zh-CN" altLang="en-US" sz="1600"/>
              <a:t>用户利用</a:t>
            </a:r>
            <a:r>
              <a:rPr lang="en-US" altLang="zh-CN" sz="1600"/>
              <a:t>PostgreSQL</a:t>
            </a:r>
            <a:r>
              <a:rPr lang="zh-CN" altLang="en-US" sz="1600"/>
              <a:t>的优化器原理，创建成本极低的函数，在函数中获取视图限制外的隐藏内容。</a:t>
            </a:r>
          </a:p>
          <a:p>
            <a:r>
              <a:rPr lang="zh-CN" altLang="en-US" sz="1600"/>
              <a:t>如果用户没有创建函数的权限，用户就无法利用这个原理。</a:t>
            </a:r>
          </a:p>
          <a:p>
            <a:r>
              <a:rPr lang="zh-CN" altLang="en-US" sz="1600"/>
              <a:t>或者使用安全栅栏来弥补。</a:t>
            </a:r>
          </a:p>
          <a:p>
            <a:r>
              <a:rPr lang="zh-CN" altLang="en-US" sz="1600"/>
              <a:t>请参考，</a:t>
            </a:r>
            <a:r>
              <a:rPr lang="en-US" altLang="zh-CN" sz="1600">
                <a:hlinkClick r:id="rId2"/>
              </a:rPr>
              <a:t>http://blog.163.com/digoal@126/blog/static/163877040201361031431669/</a:t>
            </a:r>
            <a:endParaRPr lang="en-US" altLang="zh-CN" sz="1600"/>
          </a:p>
          <a:p>
            <a:r>
              <a:rPr lang="en-US" altLang="zh-CN" sz="1600">
                <a:hlinkClick r:id="rId3"/>
              </a:rPr>
              <a:t>http://blog.163.com/digoal@126/blog/static/163877040201431410032638</a:t>
            </a:r>
            <a:endParaRPr lang="en-US" altLang="zh-CN" sz="1600"/>
          </a:p>
          <a:p>
            <a:endParaRPr lang="en-US" altLang="zh-CN" sz="1600"/>
          </a:p>
          <a:p>
            <a:r>
              <a:rPr lang="en-US" altLang="zh-CN" sz="1600"/>
              <a:t>2. </a:t>
            </a:r>
            <a:r>
              <a:rPr lang="zh-CN" altLang="en-US" sz="1600"/>
              <a:t>防止</a:t>
            </a:r>
            <a:r>
              <a:rPr lang="en-US" altLang="zh-CN" sz="1600"/>
              <a:t>SQL</a:t>
            </a:r>
            <a:r>
              <a:rPr lang="zh-CN" altLang="en-US" sz="1600"/>
              <a:t>注入</a:t>
            </a:r>
          </a:p>
          <a:p>
            <a:r>
              <a:rPr lang="zh-CN" altLang="en-US" sz="1600"/>
              <a:t>应用层应该有</a:t>
            </a:r>
            <a:r>
              <a:rPr lang="en-US" altLang="zh-CN" sz="1600"/>
              <a:t>SQL</a:t>
            </a:r>
            <a:r>
              <a:rPr lang="zh-CN" altLang="en-US" sz="1600"/>
              <a:t>注入预防手段，例如使用简单的过滤器，使用绑定变量等手段。</a:t>
            </a:r>
          </a:p>
          <a:p>
            <a:endParaRPr lang="zh-CN" altLang="en-US" sz="1600"/>
          </a:p>
          <a:p>
            <a:r>
              <a:rPr lang="en-US" altLang="zh-CN" sz="1600"/>
              <a:t>3. </a:t>
            </a:r>
            <a:r>
              <a:rPr lang="zh-CN" altLang="en-US" sz="1600"/>
              <a:t>密码</a:t>
            </a:r>
            <a:r>
              <a:rPr lang="zh-CN" altLang="en-US" sz="1600" smtClean="0"/>
              <a:t>暴力破解</a:t>
            </a:r>
            <a:endParaRPr lang="zh-CN" altLang="en-US" sz="1600"/>
          </a:p>
          <a:p>
            <a:r>
              <a:rPr lang="zh-CN" altLang="en-US" sz="1600"/>
              <a:t>目前可以通过密码错误延迟</a:t>
            </a:r>
            <a:r>
              <a:rPr lang="zh-CN" altLang="en-US" sz="1600" smtClean="0"/>
              <a:t>认证</a:t>
            </a:r>
            <a:r>
              <a:rPr lang="en-US" altLang="zh-CN" sz="1600" smtClean="0"/>
              <a:t>(auth_delay)</a:t>
            </a:r>
            <a:r>
              <a:rPr lang="zh-CN" altLang="en-US" sz="1600" smtClean="0"/>
              <a:t>来</a:t>
            </a:r>
            <a:r>
              <a:rPr lang="zh-CN" altLang="en-US" sz="1600"/>
              <a:t>增加</a:t>
            </a:r>
            <a:r>
              <a:rPr lang="zh-CN" altLang="en-US" sz="1600" smtClean="0"/>
              <a:t>暴力破解需要的时间</a:t>
            </a:r>
            <a:r>
              <a:rPr lang="zh-CN" altLang="en-US" sz="1600"/>
              <a:t>。</a:t>
            </a:r>
          </a:p>
          <a:p>
            <a:r>
              <a:rPr lang="zh-CN" altLang="en-US" sz="1600"/>
              <a:t>请参考，</a:t>
            </a:r>
            <a:r>
              <a:rPr lang="en-US" altLang="zh-CN" sz="1600">
                <a:hlinkClick r:id="rId4"/>
              </a:rPr>
              <a:t>http://blog.163.com/digoal@126/blog/static/16387704020149852941586/</a:t>
            </a:r>
            <a:endParaRPr lang="en-US" altLang="zh-CN" sz="1700" smtClean="0"/>
          </a:p>
        </p:txBody>
      </p:sp>
    </p:spTree>
    <p:extLst>
      <p:ext uri="{BB962C8B-B14F-4D97-AF65-F5344CB8AC3E}">
        <p14:creationId xmlns:p14="http://schemas.microsoft.com/office/powerpoint/2010/main" val="660383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600"/>
              <a:t>六、备份，容灾，恢复测试</a:t>
            </a:r>
          </a:p>
          <a:p>
            <a:r>
              <a:rPr lang="zh-CN" altLang="en-US" sz="1600"/>
              <a:t>再好的安全策略，也需要备份。</a:t>
            </a:r>
          </a:p>
          <a:p>
            <a:r>
              <a:rPr lang="zh-CN" altLang="en-US" sz="1600"/>
              <a:t>基于时间点的，块级别增量备份，是比较靠谱的。</a:t>
            </a:r>
            <a:r>
              <a:rPr lang="en-US" altLang="zh-CN" sz="1600"/>
              <a:t>(</a:t>
            </a:r>
            <a:r>
              <a:rPr lang="zh-CN" altLang="en-US" sz="1600"/>
              <a:t>你可以选择合适的文件系统，例如</a:t>
            </a:r>
            <a:r>
              <a:rPr lang="en-US" altLang="zh-CN" sz="1600"/>
              <a:t>btrfs)</a:t>
            </a:r>
          </a:p>
          <a:p>
            <a:r>
              <a:rPr lang="zh-CN" altLang="en-US" sz="1600"/>
              <a:t>请参考，</a:t>
            </a:r>
            <a:r>
              <a:rPr lang="en-US" altLang="zh-CN" sz="1600">
                <a:hlinkClick r:id="rId2"/>
              </a:rPr>
              <a:t>http://blog.163.com/digoal@126/blog/static/163877040201451894734122/</a:t>
            </a:r>
            <a:endParaRPr lang="en-US" altLang="zh-CN" sz="1600"/>
          </a:p>
          <a:p>
            <a:r>
              <a:rPr lang="en-US" altLang="zh-CN" sz="1600">
                <a:hlinkClick r:id="rId3"/>
              </a:rPr>
              <a:t>http://blog.163.com/digoal@126/blog/static/16387704020141110105858171/</a:t>
            </a:r>
            <a:endParaRPr lang="en-US" altLang="zh-CN" sz="1600"/>
          </a:p>
          <a:p>
            <a:endParaRPr lang="en-US" altLang="zh-CN" sz="1600"/>
          </a:p>
          <a:p>
            <a:r>
              <a:rPr lang="zh-CN" altLang="en-US" sz="1600"/>
              <a:t>七、审计</a:t>
            </a:r>
          </a:p>
          <a:p>
            <a:r>
              <a:rPr lang="zh-CN" altLang="en-US" sz="1600"/>
              <a:t>审计功能，一般是用于排查问题的，当然也是一种举证的手段，例如你的数据库遭到</a:t>
            </a:r>
            <a:r>
              <a:rPr lang="zh-CN" altLang="en-US" sz="1600" smtClean="0"/>
              <a:t>暴力</a:t>
            </a:r>
            <a:r>
              <a:rPr lang="zh-CN" altLang="en-US" sz="1600"/>
              <a:t>破坏了</a:t>
            </a:r>
            <a:r>
              <a:rPr lang="zh-CN" altLang="en-US" sz="1600" smtClean="0"/>
              <a:t>，</a:t>
            </a:r>
            <a:r>
              <a:rPr lang="zh-CN" altLang="en-US" sz="1600"/>
              <a:t>证据</a:t>
            </a:r>
            <a:r>
              <a:rPr lang="zh-CN" altLang="en-US" sz="1600" smtClean="0"/>
              <a:t>非常重要。</a:t>
            </a:r>
            <a:endParaRPr lang="zh-CN" altLang="en-US" sz="1600"/>
          </a:p>
          <a:p>
            <a:r>
              <a:rPr lang="zh-CN" altLang="en-US" sz="1600"/>
              <a:t>这里有一些例子</a:t>
            </a:r>
            <a:r>
              <a:rPr lang="zh-CN" altLang="en-US" sz="1600" smtClean="0"/>
              <a:t>：</a:t>
            </a:r>
            <a:endParaRPr lang="zh-CN" altLang="en-US" sz="1600"/>
          </a:p>
          <a:p>
            <a:r>
              <a:rPr lang="zh-CN" altLang="en-US" sz="1600"/>
              <a:t>如何跟踪</a:t>
            </a:r>
            <a:r>
              <a:rPr lang="en-US" altLang="zh-CN" sz="1600"/>
              <a:t>postgresql.conf</a:t>
            </a:r>
            <a:r>
              <a:rPr lang="zh-CN" altLang="en-US" sz="1600"/>
              <a:t>的配置变更</a:t>
            </a:r>
            <a:r>
              <a:rPr lang="en-US" altLang="zh-CN" sz="1600"/>
              <a:t>?</a:t>
            </a:r>
          </a:p>
          <a:p>
            <a:r>
              <a:rPr lang="en-US" altLang="zh-CN" sz="1600"/>
              <a:t>  --  worker process</a:t>
            </a:r>
            <a:r>
              <a:rPr lang="zh-CN" altLang="en-US" sz="1600"/>
              <a:t>钩子程序的妙用</a:t>
            </a:r>
            <a:r>
              <a:rPr lang="en-US" altLang="zh-CN" sz="1600"/>
              <a:t>.</a:t>
            </a:r>
          </a:p>
          <a:p>
            <a:r>
              <a:rPr lang="en-US" altLang="zh-CN" sz="1600">
                <a:hlinkClick r:id="rId4"/>
              </a:rPr>
              <a:t>http://blog.163.com/digoal@126/blog/static/16387704020137624414708/</a:t>
            </a:r>
            <a:endParaRPr lang="en-US" altLang="zh-CN" sz="1600"/>
          </a:p>
          <a:p>
            <a:r>
              <a:rPr lang="zh-CN" altLang="en-US" sz="1600"/>
              <a:t>如何跟踪表中的记录被哪个用户修改或插入</a:t>
            </a:r>
            <a:r>
              <a:rPr lang="en-US" altLang="zh-CN" sz="1600"/>
              <a:t>?</a:t>
            </a:r>
          </a:p>
          <a:p>
            <a:r>
              <a:rPr lang="en-US" altLang="zh-CN" sz="1600">
                <a:hlinkClick r:id="rId5"/>
              </a:rPr>
              <a:t>http://blog.163.com/digoal@126/blog/static/163877040201201333830383/</a:t>
            </a:r>
            <a:endParaRPr lang="en-US" altLang="zh-CN" sz="1600"/>
          </a:p>
          <a:p>
            <a:endParaRPr lang="en-US" altLang="zh-CN" sz="1700" smtClean="0"/>
          </a:p>
        </p:txBody>
      </p:sp>
    </p:spTree>
    <p:extLst>
      <p:ext uri="{BB962C8B-B14F-4D97-AF65-F5344CB8AC3E}">
        <p14:creationId xmlns:p14="http://schemas.microsoft.com/office/powerpoint/2010/main" val="2008863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600"/>
              <a:t>使用</a:t>
            </a:r>
            <a:r>
              <a:rPr lang="en-US" altLang="zh-CN" sz="1600"/>
              <a:t>pg_log_userqueries</a:t>
            </a:r>
            <a:r>
              <a:rPr lang="zh-CN" altLang="en-US" sz="1600"/>
              <a:t>插件</a:t>
            </a:r>
            <a:r>
              <a:rPr lang="en-US" altLang="zh-CN" sz="1600"/>
              <a:t>, </a:t>
            </a:r>
            <a:r>
              <a:rPr lang="zh-CN" altLang="en-US" sz="1600"/>
              <a:t>审计指定用户</a:t>
            </a:r>
            <a:r>
              <a:rPr lang="en-US" altLang="zh-CN" sz="1600"/>
              <a:t>,</a:t>
            </a:r>
            <a:r>
              <a:rPr lang="zh-CN" altLang="en-US" sz="1600"/>
              <a:t>数据库或超级用户的所有执行的</a:t>
            </a:r>
            <a:r>
              <a:rPr lang="en-US" altLang="zh-CN" sz="1600"/>
              <a:t>SQL.</a:t>
            </a:r>
          </a:p>
          <a:p>
            <a:r>
              <a:rPr lang="en-US" altLang="zh-CN" sz="1600">
                <a:hlinkClick r:id="rId2"/>
              </a:rPr>
              <a:t>http://blog.163.com/digoal@126/blog/static/1638770402012019112218804/</a:t>
            </a:r>
            <a:endParaRPr lang="en-US" altLang="zh-CN" sz="1600"/>
          </a:p>
          <a:p>
            <a:r>
              <a:rPr lang="zh-CN" altLang="en-US" sz="1600"/>
              <a:t>使用</a:t>
            </a:r>
            <a:r>
              <a:rPr lang="en-US" altLang="zh-CN" sz="1600"/>
              <a:t>hstore</a:t>
            </a:r>
            <a:r>
              <a:rPr lang="zh-CN" altLang="en-US" sz="1600"/>
              <a:t>插件和触发器跟踪表的行记录变更</a:t>
            </a:r>
            <a:r>
              <a:rPr lang="en-US" altLang="zh-CN" sz="1600"/>
              <a:t>.</a:t>
            </a:r>
          </a:p>
          <a:p>
            <a:r>
              <a:rPr lang="en-US" altLang="zh-CN" sz="1600">
                <a:hlinkClick r:id="rId3"/>
              </a:rPr>
              <a:t>http://blog.163.com/digoal@126/blog/static/163877040201252575529358/</a:t>
            </a:r>
            <a:endParaRPr lang="en-US" altLang="zh-CN" sz="1600"/>
          </a:p>
          <a:p>
            <a:r>
              <a:rPr lang="en-US" altLang="zh-CN" sz="1600"/>
              <a:t>PostgreSQL</a:t>
            </a:r>
            <a:r>
              <a:rPr lang="zh-CN" altLang="en-US" sz="1600"/>
              <a:t>中如何跟踪表的创建时间</a:t>
            </a:r>
            <a:r>
              <a:rPr lang="en-US" altLang="zh-CN" sz="1600"/>
              <a:t>, </a:t>
            </a:r>
            <a:r>
              <a:rPr lang="zh-CN" altLang="en-US" sz="1600"/>
              <a:t>表定义的修改时间</a:t>
            </a:r>
          </a:p>
          <a:p>
            <a:r>
              <a:rPr lang="en-US" altLang="zh-CN" sz="1600">
                <a:hlinkClick r:id="rId4"/>
              </a:rPr>
              <a:t>http://blog.163.com/digoal@126/blog/static/1638770402012526105017774/</a:t>
            </a:r>
            <a:endParaRPr lang="en-US" altLang="zh-CN" sz="1600"/>
          </a:p>
          <a:p>
            <a:r>
              <a:rPr lang="en-US" altLang="zh-CN" sz="1600"/>
              <a:t>PostgreSQL </a:t>
            </a:r>
            <a:r>
              <a:rPr lang="zh-CN" altLang="en-US" sz="1600"/>
              <a:t>精细化审计的实施</a:t>
            </a:r>
            <a:r>
              <a:rPr lang="en-US" altLang="zh-CN" sz="1600"/>
              <a:t>.</a:t>
            </a:r>
          </a:p>
          <a:p>
            <a:r>
              <a:rPr lang="en-US" altLang="zh-CN" sz="1600"/>
              <a:t>1. </a:t>
            </a:r>
            <a:r>
              <a:rPr lang="zh-CN" altLang="en-US" sz="1600"/>
              <a:t>审计指定表的</a:t>
            </a:r>
            <a:r>
              <a:rPr lang="en-US" altLang="zh-CN" sz="1600"/>
              <a:t>INSERT, UPDATE, DELETE, TRUNCATE</a:t>
            </a:r>
          </a:p>
          <a:p>
            <a:r>
              <a:rPr lang="en-US" altLang="zh-CN" sz="1600"/>
              <a:t>2. </a:t>
            </a:r>
            <a:r>
              <a:rPr lang="zh-CN" altLang="en-US" sz="1600"/>
              <a:t>审计指定用户对指定表的</a:t>
            </a:r>
            <a:r>
              <a:rPr lang="en-US" altLang="zh-CN" sz="1600"/>
              <a:t>INSERT, UPDATE, DELETE, TRUNCATE</a:t>
            </a:r>
          </a:p>
          <a:p>
            <a:r>
              <a:rPr lang="en-US" altLang="zh-CN" sz="1600"/>
              <a:t>3. </a:t>
            </a:r>
            <a:r>
              <a:rPr lang="zh-CN" altLang="en-US" sz="1600"/>
              <a:t>审计指定表的指定数据的</a:t>
            </a:r>
            <a:r>
              <a:rPr lang="en-US" altLang="zh-CN" sz="1600"/>
              <a:t>INSERT, UPDATE, DELETE</a:t>
            </a:r>
          </a:p>
          <a:p>
            <a:r>
              <a:rPr lang="en-US" altLang="zh-CN" sz="1600"/>
              <a:t>4. </a:t>
            </a:r>
            <a:r>
              <a:rPr lang="zh-CN" altLang="en-US" sz="1600"/>
              <a:t>如何让数据库只审计成功提交的数据</a:t>
            </a:r>
            <a:r>
              <a:rPr lang="en-US" altLang="zh-CN" sz="1600"/>
              <a:t>, </a:t>
            </a:r>
            <a:r>
              <a:rPr lang="zh-CN" altLang="en-US" sz="1600"/>
              <a:t>而不记录回滚事务</a:t>
            </a:r>
            <a:r>
              <a:rPr lang="en-US" altLang="zh-CN" sz="1600"/>
              <a:t>.</a:t>
            </a:r>
          </a:p>
          <a:p>
            <a:r>
              <a:rPr lang="en-US" altLang="zh-CN" sz="1600">
                <a:hlinkClick r:id="rId5"/>
              </a:rPr>
              <a:t>http://blog.163.com/digoal@126/blog/static/16387704020132209854525/</a:t>
            </a:r>
            <a:endParaRPr lang="en-US" altLang="zh-CN" sz="1600"/>
          </a:p>
          <a:p>
            <a:r>
              <a:rPr lang="en-US" altLang="zh-CN" sz="1600"/>
              <a:t>PostgreSQL </a:t>
            </a:r>
            <a:r>
              <a:rPr lang="zh-CN" altLang="en-US" sz="1600"/>
              <a:t>审计功能配置</a:t>
            </a:r>
          </a:p>
          <a:p>
            <a:r>
              <a:rPr lang="en-US" altLang="zh-CN" sz="1600">
                <a:hlinkClick r:id="rId6"/>
              </a:rPr>
              <a:t>http://blog.163.com/digoal@126/blog/static/16387704020132208241607/</a:t>
            </a:r>
            <a:endParaRPr lang="en-US" altLang="zh-CN" sz="1600"/>
          </a:p>
          <a:p>
            <a:endParaRPr lang="en-US" altLang="zh-CN" sz="1600"/>
          </a:p>
          <a:p>
            <a:endParaRPr lang="en-US" altLang="zh-CN" sz="1700" smtClean="0"/>
          </a:p>
        </p:txBody>
      </p:sp>
    </p:spTree>
    <p:extLst>
      <p:ext uri="{BB962C8B-B14F-4D97-AF65-F5344CB8AC3E}">
        <p14:creationId xmlns:p14="http://schemas.microsoft.com/office/powerpoint/2010/main" val="378383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en-US" altLang="zh-CN" sz="1600"/>
              <a:t>PostgreSQL 9.3 </a:t>
            </a:r>
            <a:r>
              <a:rPr lang="zh-CN" altLang="en-US" sz="1600"/>
              <a:t>规则系统改进</a:t>
            </a:r>
            <a:r>
              <a:rPr lang="en-US" altLang="zh-CN" sz="1600"/>
              <a:t>, </a:t>
            </a:r>
            <a:r>
              <a:rPr lang="zh-CN" altLang="en-US" sz="1600"/>
              <a:t>允许在规则的</a:t>
            </a:r>
            <a:r>
              <a:rPr lang="en-US" altLang="zh-CN" sz="1600"/>
              <a:t>values</a:t>
            </a:r>
            <a:r>
              <a:rPr lang="zh-CN" altLang="en-US" sz="1600"/>
              <a:t>中使用多次</a:t>
            </a:r>
            <a:r>
              <a:rPr lang="en-US" altLang="zh-CN" sz="1600"/>
              <a:t>NEW, OLD.</a:t>
            </a:r>
            <a:endParaRPr lang="en-US" altLang="zh-CN" sz="1600" smtClean="0"/>
          </a:p>
          <a:p>
            <a:r>
              <a:rPr lang="en-US" altLang="zh-CN" sz="1600" smtClean="0"/>
              <a:t> </a:t>
            </a:r>
            <a:r>
              <a:rPr lang="en-US" altLang="zh-CN" sz="1600"/>
              <a:t>--  </a:t>
            </a:r>
            <a:r>
              <a:rPr lang="zh-CN" altLang="en-US" sz="1600"/>
              <a:t>使用规则跟踪数据变更</a:t>
            </a:r>
            <a:r>
              <a:rPr lang="en-US" altLang="zh-CN" sz="1600"/>
              <a:t>, </a:t>
            </a:r>
            <a:r>
              <a:rPr lang="zh-CN" altLang="en-US" sz="1600"/>
              <a:t>记录新老数据</a:t>
            </a:r>
            <a:r>
              <a:rPr lang="en-US" altLang="zh-CN" sz="1600"/>
              <a:t>.</a:t>
            </a:r>
          </a:p>
          <a:p>
            <a:r>
              <a:rPr lang="en-US" altLang="zh-CN" sz="1600">
                <a:hlinkClick r:id="rId2"/>
              </a:rPr>
              <a:t>http://blog.163.com/digoal@126/blog/static/16387704020134915429197/</a:t>
            </a:r>
            <a:endParaRPr lang="en-US" altLang="zh-CN" sz="1600"/>
          </a:p>
          <a:p>
            <a:r>
              <a:rPr lang="zh-CN" altLang="en-US" sz="1600"/>
              <a:t>如何跟踪基于字段值为条件的行的变更</a:t>
            </a:r>
            <a:r>
              <a:rPr lang="en-US" altLang="zh-CN" sz="1600"/>
              <a:t>,</a:t>
            </a:r>
            <a:r>
              <a:rPr lang="zh-CN" altLang="en-US" sz="1600"/>
              <a:t>插入和删除呢</a:t>
            </a:r>
            <a:r>
              <a:rPr lang="en-US" altLang="zh-CN" sz="1600"/>
              <a:t>?</a:t>
            </a:r>
          </a:p>
          <a:p>
            <a:r>
              <a:rPr lang="zh-CN" altLang="en-US" sz="1600"/>
              <a:t>创建触发器时</a:t>
            </a:r>
            <a:r>
              <a:rPr lang="en-US" altLang="zh-CN" sz="1600"/>
              <a:t>when</a:t>
            </a:r>
            <a:r>
              <a:rPr lang="zh-CN" altLang="en-US" sz="1600"/>
              <a:t>的用法</a:t>
            </a:r>
            <a:r>
              <a:rPr lang="en-US" altLang="zh-CN" sz="1600"/>
              <a:t>, </a:t>
            </a:r>
            <a:r>
              <a:rPr lang="zh-CN" altLang="en-US" sz="1600"/>
              <a:t>或在触发器函数中处理</a:t>
            </a:r>
            <a:r>
              <a:rPr lang="en-US" altLang="zh-CN" sz="1600"/>
              <a:t>. </a:t>
            </a:r>
            <a:r>
              <a:rPr lang="zh-CN" altLang="en-US" sz="1600"/>
              <a:t>选择效率高的</a:t>
            </a:r>
            <a:r>
              <a:rPr lang="en-US" altLang="zh-CN" sz="1600"/>
              <a:t>.</a:t>
            </a:r>
          </a:p>
          <a:p>
            <a:r>
              <a:rPr lang="en-US" altLang="zh-CN" sz="1600">
                <a:hlinkClick r:id="rId3"/>
              </a:rPr>
              <a:t>http://blog.163.com/digoal@126/blog/static/16387704020148178320844/</a:t>
            </a:r>
            <a:endParaRPr lang="en-US" altLang="zh-CN" sz="1600"/>
          </a:p>
          <a:p>
            <a:r>
              <a:rPr lang="en-US" altLang="zh-CN" sz="1600"/>
              <a:t>PostgreSQL</a:t>
            </a:r>
            <a:r>
              <a:rPr lang="zh-CN" altLang="en-US" sz="1600"/>
              <a:t>数据库在上市公司重要应用中的</a:t>
            </a:r>
            <a:r>
              <a:rPr lang="en-US" altLang="zh-CN" sz="1600"/>
              <a:t>SOX</a:t>
            </a:r>
            <a:r>
              <a:rPr lang="zh-CN" altLang="en-US" sz="1600"/>
              <a:t>审计</a:t>
            </a:r>
          </a:p>
          <a:p>
            <a:r>
              <a:rPr lang="en-US" altLang="zh-CN" sz="1600">
                <a:hlinkClick r:id="rId4"/>
              </a:rPr>
              <a:t>http://blog.163.com/digoal@126/blog/static/16387704020148304551659/</a:t>
            </a:r>
            <a:endParaRPr lang="en-US" altLang="zh-CN" sz="1600"/>
          </a:p>
          <a:p>
            <a:r>
              <a:rPr lang="zh-CN" altLang="en-US" sz="1600"/>
              <a:t>审计表的</a:t>
            </a:r>
            <a:r>
              <a:rPr lang="en-US" altLang="zh-CN" sz="1600"/>
              <a:t>DDL</a:t>
            </a:r>
            <a:r>
              <a:rPr lang="zh-CN" altLang="en-US" sz="1600"/>
              <a:t>行为</a:t>
            </a:r>
            <a:r>
              <a:rPr lang="en-US" altLang="zh-CN" sz="1600"/>
              <a:t>, </a:t>
            </a:r>
            <a:r>
              <a:rPr lang="zh-CN" altLang="en-US" sz="1600"/>
              <a:t>以及哪个会话在什么时间点</a:t>
            </a:r>
            <a:r>
              <a:rPr lang="en-US" altLang="zh-CN" sz="1600"/>
              <a:t>,</a:t>
            </a:r>
            <a:r>
              <a:rPr lang="zh-CN" altLang="en-US" sz="1600"/>
              <a:t>通过什么</a:t>
            </a:r>
            <a:r>
              <a:rPr lang="en-US" altLang="zh-CN" sz="1600"/>
              <a:t>IP</a:t>
            </a:r>
            <a:r>
              <a:rPr lang="zh-CN" altLang="en-US" sz="1600"/>
              <a:t>干的</a:t>
            </a:r>
            <a:r>
              <a:rPr lang="en-US" altLang="zh-CN" sz="1600"/>
              <a:t>.</a:t>
            </a:r>
          </a:p>
          <a:p>
            <a:r>
              <a:rPr lang="en-US" altLang="zh-CN" sz="1600">
                <a:hlinkClick r:id="rId5"/>
              </a:rPr>
              <a:t>http://blog.163.com/digoal@126/blog/static/1638770402014111194225536/</a:t>
            </a:r>
            <a:endParaRPr lang="en-US" altLang="zh-CN" sz="1600"/>
          </a:p>
          <a:p>
            <a:r>
              <a:rPr lang="zh-CN" altLang="en-US" sz="1600"/>
              <a:t>审计变更的行</a:t>
            </a:r>
            <a:r>
              <a:rPr lang="en-US" altLang="zh-CN" sz="1600"/>
              <a:t>, </a:t>
            </a:r>
            <a:r>
              <a:rPr lang="zh-CN" altLang="en-US" sz="1600"/>
              <a:t>以及被变更的字段内容</a:t>
            </a:r>
            <a:r>
              <a:rPr lang="en-US" altLang="zh-CN" sz="1600"/>
              <a:t>; </a:t>
            </a:r>
            <a:r>
              <a:rPr lang="zh-CN" altLang="en-US" sz="1600"/>
              <a:t>新增的行</a:t>
            </a:r>
            <a:r>
              <a:rPr lang="en-US" altLang="zh-CN" sz="1600"/>
              <a:t>, </a:t>
            </a:r>
            <a:r>
              <a:rPr lang="zh-CN" altLang="en-US" sz="1600"/>
              <a:t>删除的行</a:t>
            </a:r>
            <a:r>
              <a:rPr lang="en-US" altLang="zh-CN" sz="1600"/>
              <a:t>; </a:t>
            </a:r>
            <a:r>
              <a:rPr lang="zh-CN" altLang="en-US" sz="1600"/>
              <a:t>以及哪个会话在什么时间点</a:t>
            </a:r>
            <a:r>
              <a:rPr lang="en-US" altLang="zh-CN" sz="1600"/>
              <a:t>,</a:t>
            </a:r>
            <a:r>
              <a:rPr lang="zh-CN" altLang="en-US" sz="1600"/>
              <a:t>通过什么</a:t>
            </a:r>
            <a:r>
              <a:rPr lang="en-US" altLang="zh-CN" sz="1600"/>
              <a:t>IP</a:t>
            </a:r>
            <a:r>
              <a:rPr lang="zh-CN" altLang="en-US" sz="1600"/>
              <a:t>干的</a:t>
            </a:r>
            <a:r>
              <a:rPr lang="en-US" altLang="zh-CN" sz="1600"/>
              <a:t>.</a:t>
            </a:r>
          </a:p>
          <a:p>
            <a:r>
              <a:rPr lang="en-US" altLang="zh-CN" sz="1600">
                <a:hlinkClick r:id="rId6"/>
              </a:rPr>
              <a:t>http://blog.163.com/digoal@126/blog/static/1638770402014111473644127/</a:t>
            </a:r>
            <a:endParaRPr lang="en-US" altLang="zh-CN" sz="1600"/>
          </a:p>
          <a:p>
            <a:r>
              <a:rPr lang="en-US" altLang="zh-CN" sz="1600"/>
              <a:t>pg_audit</a:t>
            </a:r>
            <a:r>
              <a:rPr lang="zh-CN" altLang="en-US" sz="1600"/>
              <a:t>模块</a:t>
            </a:r>
          </a:p>
          <a:p>
            <a:r>
              <a:rPr lang="en-US" altLang="zh-CN" sz="1600">
                <a:hlinkClick r:id="rId7"/>
              </a:rPr>
              <a:t>http://blog.163.com/digoal@126/blog/static/163877040201541595510867/</a:t>
            </a:r>
            <a:endParaRPr lang="en-US" altLang="zh-CN" sz="1600"/>
          </a:p>
          <a:p>
            <a:endParaRPr lang="en-US" altLang="zh-CN" sz="1600"/>
          </a:p>
          <a:p>
            <a:endParaRPr lang="en-US" altLang="zh-CN" sz="1700" smtClean="0"/>
          </a:p>
        </p:txBody>
      </p:sp>
    </p:spTree>
    <p:extLst>
      <p:ext uri="{BB962C8B-B14F-4D97-AF65-F5344CB8AC3E}">
        <p14:creationId xmlns:p14="http://schemas.microsoft.com/office/powerpoint/2010/main" val="2202420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600"/>
              <a:t>八、补丁</a:t>
            </a:r>
          </a:p>
          <a:p>
            <a:pPr algn="just"/>
            <a:r>
              <a:rPr lang="en-US" altLang="zh-CN" sz="1600"/>
              <a:t>PostgreSQL</a:t>
            </a:r>
            <a:r>
              <a:rPr lang="zh-CN" altLang="en-US" sz="1600"/>
              <a:t>社区的更新速度很快</a:t>
            </a:r>
            <a:r>
              <a:rPr lang="zh-CN" altLang="en-US" sz="1600" smtClean="0"/>
              <a:t>，</a:t>
            </a:r>
            <a:r>
              <a:rPr lang="zh-CN" altLang="en-US" sz="1600"/>
              <a:t>几乎</a:t>
            </a:r>
            <a:r>
              <a:rPr lang="zh-CN" altLang="en-US" sz="1600" smtClean="0"/>
              <a:t>每天</a:t>
            </a:r>
            <a:r>
              <a:rPr lang="zh-CN" altLang="en-US" sz="1600"/>
              <a:t>都会有大大小小的更新，有些可能是</a:t>
            </a:r>
            <a:r>
              <a:rPr lang="en-US" altLang="zh-CN" sz="1600"/>
              <a:t>FIX patch</a:t>
            </a:r>
            <a:r>
              <a:rPr lang="zh-CN" altLang="en-US" sz="1600"/>
              <a:t>，有些可能是</a:t>
            </a:r>
            <a:r>
              <a:rPr lang="en-US" altLang="zh-CN" sz="1600"/>
              <a:t>feature</a:t>
            </a:r>
            <a:r>
              <a:rPr lang="zh-CN" altLang="en-US" sz="1600"/>
              <a:t>，有些可能是性能提升</a:t>
            </a:r>
            <a:r>
              <a:rPr lang="en-US" altLang="zh-CN" sz="1600"/>
              <a:t>patch</a:t>
            </a:r>
            <a:r>
              <a:rPr lang="zh-CN" altLang="en-US" sz="1600"/>
              <a:t>，正常情况下，我们只要跟随小版本的升级就可以了，一般社区遇到比较大的安全漏洞，提交补丁后马上就会发布小版本，如果没有发布小版本，说明没有大的安全漏洞，当然你可以</a:t>
            </a:r>
            <a:r>
              <a:rPr lang="zh-CN" altLang="en-US" sz="1600" smtClean="0"/>
              <a:t>通过</a:t>
            </a:r>
            <a:r>
              <a:rPr lang="en-US" altLang="zh-CN" sz="1600" smtClean="0">
                <a:hlinkClick r:id="rId2"/>
              </a:rPr>
              <a:t>http://git.postgresql.org</a:t>
            </a:r>
            <a:r>
              <a:rPr lang="zh-CN" altLang="en-US" sz="1600"/>
              <a:t>实时跟踪社区的</a:t>
            </a:r>
            <a:r>
              <a:rPr lang="zh-CN" altLang="en-US" sz="1600" smtClean="0"/>
              <a:t>动态，自行</a:t>
            </a:r>
            <a:r>
              <a:rPr lang="zh-CN" altLang="en-US" sz="1600"/>
              <a:t>打</a:t>
            </a:r>
            <a:r>
              <a:rPr lang="en-US" altLang="zh-CN" sz="1600"/>
              <a:t>patch</a:t>
            </a:r>
            <a:r>
              <a:rPr lang="zh-CN" altLang="en-US" sz="1600" smtClean="0"/>
              <a:t>。</a:t>
            </a:r>
            <a:endParaRPr lang="en-US" altLang="zh-CN" sz="1600" smtClean="0"/>
          </a:p>
          <a:p>
            <a:pPr algn="just"/>
            <a:r>
              <a:rPr lang="zh-CN" altLang="en-US" sz="1600"/>
              <a:t>大</a:t>
            </a:r>
            <a:r>
              <a:rPr lang="zh-CN" altLang="en-US" sz="1600" smtClean="0"/>
              <a:t>版本的更新，通常情况下大版本有大量的</a:t>
            </a:r>
            <a:r>
              <a:rPr lang="en-US" altLang="zh-CN" sz="1600" smtClean="0"/>
              <a:t>feature</a:t>
            </a:r>
            <a:r>
              <a:rPr lang="zh-CN" altLang="en-US" sz="1600" smtClean="0"/>
              <a:t>，如果需要使用的话，也可以更新到大的版本，但是请注意与应用有关的修改，模块的更新等。</a:t>
            </a:r>
            <a:endParaRPr lang="zh-CN" altLang="en-US" sz="1600"/>
          </a:p>
          <a:p>
            <a:endParaRPr lang="zh-CN" altLang="en-US" sz="1600"/>
          </a:p>
          <a:p>
            <a:r>
              <a:rPr lang="zh-CN" altLang="en-US" sz="1600"/>
              <a:t>九、外界环境</a:t>
            </a:r>
            <a:r>
              <a:rPr lang="zh-CN" altLang="en-US" sz="1600" smtClean="0"/>
              <a:t>安全</a:t>
            </a:r>
            <a:endParaRPr lang="en-US" altLang="zh-CN" sz="1600" smtClean="0"/>
          </a:p>
          <a:p>
            <a:r>
              <a:rPr lang="en-US" altLang="zh-CN" sz="1600" smtClean="0"/>
              <a:t>1. </a:t>
            </a:r>
            <a:r>
              <a:rPr lang="zh-CN" altLang="en-US" sz="1600" smtClean="0"/>
              <a:t>应用程序是否安全？</a:t>
            </a:r>
            <a:endParaRPr lang="en-US" altLang="zh-CN" sz="1600" smtClean="0"/>
          </a:p>
          <a:p>
            <a:r>
              <a:rPr lang="en-US" altLang="zh-CN" sz="1600" smtClean="0"/>
              <a:t>2. </a:t>
            </a:r>
            <a:r>
              <a:rPr lang="zh-CN" altLang="en-US" sz="1600" smtClean="0"/>
              <a:t>中间件是否安全？</a:t>
            </a:r>
            <a:endParaRPr lang="zh-CN" altLang="en-US" sz="1600"/>
          </a:p>
          <a:p>
            <a:r>
              <a:rPr lang="en-US" altLang="zh-CN" sz="1600" smtClean="0"/>
              <a:t>3. </a:t>
            </a:r>
            <a:r>
              <a:rPr lang="zh-CN" altLang="en-US" sz="1600" smtClean="0"/>
              <a:t>数据库所在操作系统是否安全？</a:t>
            </a:r>
            <a:endParaRPr lang="zh-CN" altLang="en-US" sz="1600"/>
          </a:p>
          <a:p>
            <a:r>
              <a:rPr lang="en-US" altLang="zh-CN" sz="1600" smtClean="0"/>
              <a:t>4. </a:t>
            </a:r>
            <a:r>
              <a:rPr lang="zh-CN" altLang="en-US" sz="1600" smtClean="0"/>
              <a:t>数据库所在服务器是否安全？</a:t>
            </a:r>
            <a:endParaRPr lang="zh-CN" altLang="en-US" sz="1600"/>
          </a:p>
          <a:p>
            <a:r>
              <a:rPr lang="en-US" altLang="zh-CN" sz="1600" smtClean="0"/>
              <a:t>5. </a:t>
            </a:r>
            <a:r>
              <a:rPr lang="zh-CN" altLang="en-US" sz="1600"/>
              <a:t>存储安全</a:t>
            </a:r>
            <a:r>
              <a:rPr lang="zh-CN" altLang="en-US" sz="1600" smtClean="0"/>
              <a:t>，存储</a:t>
            </a:r>
            <a:r>
              <a:rPr lang="zh-CN" altLang="en-US" sz="1600"/>
              <a:t>是否在安全的地方，</a:t>
            </a:r>
            <a:r>
              <a:rPr lang="zh-CN" altLang="en-US" sz="1600" smtClean="0"/>
              <a:t>有没有硬盘</a:t>
            </a:r>
            <a:r>
              <a:rPr lang="zh-CN" altLang="en-US" sz="1600"/>
              <a:t>被拔掉的风险？</a:t>
            </a:r>
          </a:p>
          <a:p>
            <a:r>
              <a:rPr lang="en-US" altLang="zh-CN" sz="1600" smtClean="0"/>
              <a:t>6. </a:t>
            </a:r>
            <a:r>
              <a:rPr lang="zh-CN" altLang="en-US" sz="1600"/>
              <a:t>网络安全，如机架交换机</a:t>
            </a:r>
            <a:r>
              <a:rPr lang="zh-CN" altLang="en-US" sz="1600" smtClean="0"/>
              <a:t>，未插网线的端口</a:t>
            </a:r>
            <a:r>
              <a:rPr lang="zh-CN" altLang="en-US" sz="1600"/>
              <a:t>是否禁用了，是否做了</a:t>
            </a:r>
            <a:r>
              <a:rPr lang="en-US" altLang="zh-CN" sz="1600"/>
              <a:t>MAC</a:t>
            </a:r>
            <a:r>
              <a:rPr lang="zh-CN" altLang="en-US" sz="1600"/>
              <a:t>地址过滤或绑定？</a:t>
            </a:r>
          </a:p>
          <a:p>
            <a:r>
              <a:rPr lang="en-US" altLang="zh-CN" sz="1600" smtClean="0"/>
              <a:t>7. </a:t>
            </a:r>
            <a:r>
              <a:rPr lang="zh-CN" altLang="en-US" sz="1600" smtClean="0"/>
              <a:t>机房安全？</a:t>
            </a:r>
            <a:endParaRPr lang="zh-CN" altLang="en-US" sz="1600"/>
          </a:p>
          <a:p>
            <a:endParaRPr lang="zh-CN" altLang="en-US" sz="1600"/>
          </a:p>
          <a:p>
            <a:endParaRPr lang="en-US" altLang="zh-CN" sz="1700" smtClean="0"/>
          </a:p>
        </p:txBody>
      </p:sp>
    </p:spTree>
    <p:extLst>
      <p:ext uri="{BB962C8B-B14F-4D97-AF65-F5344CB8AC3E}">
        <p14:creationId xmlns:p14="http://schemas.microsoft.com/office/powerpoint/2010/main" val="8982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数据库安全</a:t>
            </a:r>
            <a:endParaRPr lang="en-US"/>
          </a:p>
        </p:txBody>
      </p:sp>
      <p:sp>
        <p:nvSpPr>
          <p:cNvPr id="3" name="内容占位符 2"/>
          <p:cNvSpPr>
            <a:spLocks noGrp="1"/>
          </p:cNvSpPr>
          <p:nvPr>
            <p:ph idx="1"/>
          </p:nvPr>
        </p:nvSpPr>
        <p:spPr/>
        <p:txBody>
          <a:bodyPr numCol="1"/>
          <a:lstStyle/>
          <a:p>
            <a:r>
              <a:rPr lang="zh-CN" altLang="en-US" sz="1600"/>
              <a:t>十、资源控制</a:t>
            </a:r>
          </a:p>
          <a:p>
            <a:r>
              <a:rPr lang="zh-CN" altLang="en-US" sz="1600"/>
              <a:t>虽然我们前面已经控制的挺好了，但是数据库还有一种风险和网络的</a:t>
            </a:r>
            <a:r>
              <a:rPr lang="en-US" altLang="zh-CN" sz="1600"/>
              <a:t>DDOS</a:t>
            </a:r>
            <a:r>
              <a:rPr lang="zh-CN" altLang="en-US" sz="1600"/>
              <a:t>攻击类似，大量的用户请求可以把数据库搞慢。或者大量的运算量或者</a:t>
            </a:r>
            <a:r>
              <a:rPr lang="en-US" altLang="zh-CN" sz="1600"/>
              <a:t>IO</a:t>
            </a:r>
            <a:r>
              <a:rPr lang="zh-CN" altLang="en-US" sz="1600"/>
              <a:t>极大的请求，也很容易把数据库搞慢。</a:t>
            </a:r>
          </a:p>
          <a:p>
            <a:r>
              <a:rPr lang="zh-CN" altLang="en-US" sz="1600"/>
              <a:t>资源控制手段举例</a:t>
            </a:r>
            <a:r>
              <a:rPr lang="zh-CN" altLang="en-US" sz="1600" smtClean="0"/>
              <a:t>：</a:t>
            </a:r>
            <a:endParaRPr lang="en-US" altLang="zh-CN" sz="1600" smtClean="0"/>
          </a:p>
          <a:p>
            <a:r>
              <a:rPr lang="zh-CN" altLang="en-US" sz="1600" smtClean="0"/>
              <a:t>控制</a:t>
            </a:r>
            <a:r>
              <a:rPr lang="zh-CN" altLang="en-US" sz="1600"/>
              <a:t>连接数，控制活动连接数，控制</a:t>
            </a:r>
            <a:r>
              <a:rPr lang="en-US" altLang="zh-CN" sz="1600"/>
              <a:t>SQL</a:t>
            </a:r>
            <a:r>
              <a:rPr lang="zh-CN" altLang="en-US" sz="1600"/>
              <a:t>执行时间，控制锁等待时间，控制事务空闲时间。</a:t>
            </a:r>
          </a:p>
          <a:p>
            <a:r>
              <a:rPr lang="zh-CN" altLang="en-US" sz="1600"/>
              <a:t>另一方面，因为</a:t>
            </a:r>
            <a:r>
              <a:rPr lang="en-US" altLang="zh-CN" sz="1600"/>
              <a:t>PostgreSQL</a:t>
            </a:r>
            <a:r>
              <a:rPr lang="zh-CN" altLang="en-US" sz="1600"/>
              <a:t>的并发控制用到了多版本，所以当更新或删除数据时，老的版本依旧存在于数据库中，需要</a:t>
            </a:r>
            <a:r>
              <a:rPr lang="en-US" altLang="zh-CN" sz="1600"/>
              <a:t>vacuum</a:t>
            </a:r>
            <a:r>
              <a:rPr lang="zh-CN" altLang="en-US" sz="1600"/>
              <a:t>进程回收这些数据，目前有一个缺陷，当有长事务存在时，事务开启后产生的垃圾被视为新的垃圾，不会被回收，所以长事务容易导致数据库膨胀，太长的事务甚至可以导致数据库的</a:t>
            </a:r>
            <a:r>
              <a:rPr lang="en-US" altLang="zh-CN" sz="1600"/>
              <a:t>xid</a:t>
            </a:r>
            <a:r>
              <a:rPr lang="zh-CN" altLang="en-US" sz="1600"/>
              <a:t>耗尽，必须关机做</a:t>
            </a:r>
            <a:r>
              <a:rPr lang="en-US" altLang="zh-CN" sz="1600"/>
              <a:t>vacuum freeze</a:t>
            </a:r>
            <a:r>
              <a:rPr lang="zh-CN" altLang="en-US" sz="1600"/>
              <a:t>。请参考，</a:t>
            </a:r>
            <a:r>
              <a:rPr lang="en-US" altLang="zh-CN" sz="1600">
                <a:hlinkClick r:id="rId2"/>
              </a:rPr>
              <a:t>http://blog.163.com/digoal@126/blog/static/16387704020153305256157/</a:t>
            </a:r>
            <a:endParaRPr lang="en-US" altLang="zh-CN" sz="1600"/>
          </a:p>
          <a:p>
            <a:endParaRPr lang="en-US" altLang="zh-CN" sz="1600"/>
          </a:p>
          <a:p>
            <a:r>
              <a:rPr lang="zh-CN" altLang="en-US" sz="1600"/>
              <a:t>十一、监控</a:t>
            </a:r>
          </a:p>
          <a:p>
            <a:r>
              <a:rPr lang="zh-CN" altLang="en-US" sz="1600"/>
              <a:t>监控是</a:t>
            </a:r>
            <a:r>
              <a:rPr lang="en-US" altLang="zh-CN" sz="1600"/>
              <a:t>DBA</a:t>
            </a:r>
            <a:r>
              <a:rPr lang="zh-CN" altLang="en-US" sz="1600"/>
              <a:t>的眼睛，好的监控可以提前发现问题，将问题排除在发生之前。</a:t>
            </a:r>
          </a:p>
          <a:p>
            <a:r>
              <a:rPr lang="zh-CN" altLang="en-US" sz="1600"/>
              <a:t>常用监控项请参考，</a:t>
            </a:r>
            <a:r>
              <a:rPr lang="en-US" altLang="zh-CN" sz="1600">
                <a:hlinkClick r:id="rId3"/>
              </a:rPr>
              <a:t>http://blog.163.com/digoal@126/blog/static/163877040201412763135184/</a:t>
            </a:r>
            <a:endParaRPr lang="en-US" altLang="zh-CN" sz="1700" smtClean="0"/>
          </a:p>
        </p:txBody>
      </p:sp>
    </p:spTree>
    <p:extLst>
      <p:ext uri="{BB962C8B-B14F-4D97-AF65-F5344CB8AC3E}">
        <p14:creationId xmlns:p14="http://schemas.microsoft.com/office/powerpoint/2010/main" val="4224147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smtClean="0"/>
              <a:t>数据库</a:t>
            </a:r>
            <a:r>
              <a:rPr lang="zh-CN" altLang="en-US"/>
              <a:t>监控</a:t>
            </a:r>
            <a:endParaRPr lang="en-US"/>
          </a:p>
        </p:txBody>
      </p:sp>
      <p:sp>
        <p:nvSpPr>
          <p:cNvPr id="3" name="内容占位符 2"/>
          <p:cNvSpPr>
            <a:spLocks noGrp="1"/>
          </p:cNvSpPr>
          <p:nvPr>
            <p:ph idx="1"/>
          </p:nvPr>
        </p:nvSpPr>
        <p:spPr/>
        <p:txBody>
          <a:bodyPr numCol="1"/>
          <a:lstStyle/>
          <a:p>
            <a:r>
              <a:rPr lang="en-US" altLang="zh-CN" sz="1800" smtClean="0"/>
              <a:t>SQL</a:t>
            </a:r>
            <a:r>
              <a:rPr lang="zh-CN" altLang="en-US" sz="1800" smtClean="0"/>
              <a:t>性能指标监控</a:t>
            </a:r>
            <a:endParaRPr lang="en-US" altLang="zh-CN" sz="1800" smtClean="0"/>
          </a:p>
          <a:p>
            <a:pPr lvl="1"/>
            <a:r>
              <a:rPr lang="zh-CN" altLang="en-US" sz="1800" smtClean="0"/>
              <a:t>调用次数</a:t>
            </a:r>
            <a:endParaRPr lang="en-US" altLang="zh-CN" sz="1800" smtClean="0"/>
          </a:p>
          <a:p>
            <a:pPr lvl="1"/>
            <a:r>
              <a:rPr lang="en-US" altLang="zh-CN" sz="1800" smtClean="0"/>
              <a:t>CPU</a:t>
            </a:r>
            <a:r>
              <a:rPr lang="zh-CN" altLang="en-US" sz="1800" smtClean="0"/>
              <a:t>时间</a:t>
            </a:r>
            <a:endParaRPr lang="en-US" altLang="zh-CN" sz="1800" smtClean="0"/>
          </a:p>
          <a:p>
            <a:pPr lvl="1"/>
            <a:r>
              <a:rPr lang="zh-CN" altLang="en-US" sz="1800"/>
              <a:t>最</a:t>
            </a:r>
            <a:r>
              <a:rPr lang="zh-CN" altLang="en-US" sz="1800" smtClean="0"/>
              <a:t>短耗时</a:t>
            </a:r>
            <a:endParaRPr lang="en-US" altLang="zh-CN" sz="1800" smtClean="0"/>
          </a:p>
          <a:p>
            <a:pPr lvl="1"/>
            <a:r>
              <a:rPr lang="zh-CN" altLang="en-US" sz="1800"/>
              <a:t>最</a:t>
            </a:r>
            <a:r>
              <a:rPr lang="zh-CN" altLang="en-US" sz="1800" smtClean="0"/>
              <a:t>长耗时</a:t>
            </a:r>
            <a:endParaRPr lang="en-US" altLang="zh-CN" sz="1800" smtClean="0"/>
          </a:p>
          <a:p>
            <a:pPr lvl="1"/>
            <a:r>
              <a:rPr lang="zh-CN" altLang="en-US" sz="1800" smtClean="0"/>
              <a:t>平均耗时</a:t>
            </a:r>
            <a:endParaRPr lang="en-US" altLang="zh-CN" sz="1800" smtClean="0"/>
          </a:p>
          <a:p>
            <a:pPr lvl="1"/>
            <a:r>
              <a:rPr lang="zh-CN" altLang="en-US" sz="1800" smtClean="0"/>
              <a:t>耗时标准方差</a:t>
            </a:r>
            <a:endParaRPr lang="en-US" altLang="zh-CN" sz="1800" smtClean="0"/>
          </a:p>
          <a:p>
            <a:pPr lvl="1"/>
            <a:r>
              <a:rPr lang="zh-CN" altLang="en-US" sz="1800" smtClean="0"/>
              <a:t>接收记录总数</a:t>
            </a:r>
            <a:endParaRPr lang="en-US" altLang="zh-CN" sz="1800" smtClean="0"/>
          </a:p>
          <a:p>
            <a:pPr lvl="1"/>
            <a:r>
              <a:rPr lang="zh-CN" altLang="en-US" sz="1800" smtClean="0"/>
              <a:t>共享</a:t>
            </a:r>
            <a:r>
              <a:rPr lang="en-US" altLang="zh-CN" sz="1800" smtClean="0"/>
              <a:t>/</a:t>
            </a:r>
            <a:r>
              <a:rPr lang="zh-CN" altLang="en-US" sz="1800" smtClean="0"/>
              <a:t>本地内存 </a:t>
            </a:r>
            <a:r>
              <a:rPr lang="en-US" altLang="zh-CN" sz="1800" smtClean="0"/>
              <a:t>- </a:t>
            </a:r>
            <a:r>
              <a:rPr lang="zh-CN" altLang="en-US" sz="1800" smtClean="0"/>
              <a:t>命中率，未命中率</a:t>
            </a:r>
            <a:endParaRPr lang="en-US" altLang="zh-CN" sz="1800" smtClean="0"/>
          </a:p>
          <a:p>
            <a:pPr lvl="1"/>
            <a:r>
              <a:rPr lang="zh-CN" altLang="en-US" sz="1800" smtClean="0"/>
              <a:t>共享</a:t>
            </a:r>
            <a:r>
              <a:rPr lang="en-US" altLang="zh-CN" sz="1800"/>
              <a:t>/</a:t>
            </a:r>
            <a:r>
              <a:rPr lang="zh-CN" altLang="en-US" sz="1800"/>
              <a:t>本地</a:t>
            </a:r>
            <a:r>
              <a:rPr lang="zh-CN" altLang="en-US" sz="1800" smtClean="0"/>
              <a:t>内存 </a:t>
            </a:r>
            <a:r>
              <a:rPr lang="en-US" altLang="zh-CN" sz="1800" smtClean="0"/>
              <a:t>- </a:t>
            </a:r>
            <a:r>
              <a:rPr lang="zh-CN" altLang="en-US" sz="1800" smtClean="0"/>
              <a:t>产生脏块统计，驱逐脏块统计</a:t>
            </a:r>
            <a:endParaRPr lang="en-US" altLang="zh-CN" sz="1800" smtClean="0"/>
          </a:p>
          <a:p>
            <a:pPr lvl="1"/>
            <a:r>
              <a:rPr lang="zh-CN" altLang="en-US" sz="1800" smtClean="0"/>
              <a:t>临时块 </a:t>
            </a:r>
            <a:r>
              <a:rPr lang="en-US" altLang="zh-CN" sz="1800" smtClean="0"/>
              <a:t>- </a:t>
            </a:r>
            <a:r>
              <a:rPr lang="zh-CN" altLang="en-US" sz="1800" smtClean="0"/>
              <a:t>读写统计</a:t>
            </a:r>
            <a:endParaRPr lang="en-US" altLang="zh-CN" sz="1800" smtClean="0"/>
          </a:p>
          <a:p>
            <a:pPr lvl="1"/>
            <a:r>
              <a:rPr lang="zh-CN" altLang="en-US" sz="1800" smtClean="0"/>
              <a:t>读，写数据块</a:t>
            </a:r>
            <a:r>
              <a:rPr lang="en-US" altLang="zh-CN" sz="1800" smtClean="0"/>
              <a:t>IO</a:t>
            </a:r>
            <a:r>
              <a:rPr lang="zh-CN" altLang="en-US" sz="1800" smtClean="0"/>
              <a:t>时间统计</a:t>
            </a:r>
            <a:endParaRPr lang="en-US" altLang="zh-CN" sz="1800" smtClean="0"/>
          </a:p>
        </p:txBody>
      </p:sp>
    </p:spTree>
    <p:extLst>
      <p:ext uri="{BB962C8B-B14F-4D97-AF65-F5344CB8AC3E}">
        <p14:creationId xmlns:p14="http://schemas.microsoft.com/office/powerpoint/2010/main" val="1658189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smtClean="0"/>
              <a:t>数据库</a:t>
            </a:r>
            <a:r>
              <a:rPr lang="zh-CN" altLang="en-US"/>
              <a:t>监控</a:t>
            </a:r>
            <a:endParaRPr lang="en-US"/>
          </a:p>
        </p:txBody>
      </p:sp>
      <p:sp>
        <p:nvSpPr>
          <p:cNvPr id="3" name="内容占位符 2"/>
          <p:cNvSpPr>
            <a:spLocks noGrp="1"/>
          </p:cNvSpPr>
          <p:nvPr>
            <p:ph idx="1"/>
          </p:nvPr>
        </p:nvSpPr>
        <p:spPr/>
        <p:txBody>
          <a:bodyPr numCol="1"/>
          <a:lstStyle/>
          <a:p>
            <a:r>
              <a:rPr lang="zh-CN" altLang="en-US" sz="1800" smtClean="0"/>
              <a:t>归档</a:t>
            </a:r>
            <a:r>
              <a:rPr lang="zh-CN" altLang="en-US" sz="1800"/>
              <a:t>，</a:t>
            </a:r>
            <a:r>
              <a:rPr lang="zh-CN" altLang="en-US" sz="1800" smtClean="0"/>
              <a:t>备份，容灾，</a:t>
            </a:r>
            <a:r>
              <a:rPr lang="en-US" altLang="zh-CN" sz="1800" smtClean="0"/>
              <a:t>HA</a:t>
            </a:r>
            <a:r>
              <a:rPr lang="zh-CN" altLang="en-US" sz="1800" smtClean="0"/>
              <a:t>，磁盘使用率</a:t>
            </a:r>
            <a:endParaRPr lang="en-US" altLang="zh-CN" sz="1800" smtClean="0"/>
          </a:p>
          <a:p>
            <a:r>
              <a:rPr lang="zh-CN" altLang="en-US" sz="1800"/>
              <a:t>进程</a:t>
            </a:r>
            <a:r>
              <a:rPr lang="zh-CN" altLang="en-US" sz="1800" smtClean="0"/>
              <a:t>数，</a:t>
            </a:r>
            <a:r>
              <a:rPr lang="en-US" altLang="zh-CN" sz="1800" smtClean="0"/>
              <a:t>CPU</a:t>
            </a:r>
            <a:r>
              <a:rPr lang="zh-CN" altLang="en-US" sz="1800" smtClean="0"/>
              <a:t>，网络，块设备利用率</a:t>
            </a:r>
            <a:endParaRPr lang="en-US" altLang="zh-CN" sz="1800" smtClean="0"/>
          </a:p>
          <a:p>
            <a:r>
              <a:rPr lang="zh-CN" altLang="en-US" sz="1800" smtClean="0"/>
              <a:t>对象膨胀</a:t>
            </a:r>
            <a:endParaRPr lang="en-US" altLang="zh-CN" sz="1800" smtClean="0"/>
          </a:p>
          <a:p>
            <a:r>
              <a:rPr lang="zh-CN" altLang="en-US" sz="1800" smtClean="0"/>
              <a:t>回归率，提交率，</a:t>
            </a:r>
            <a:r>
              <a:rPr lang="en-US" altLang="zh-CN" sz="1800" smtClean="0"/>
              <a:t>tps</a:t>
            </a:r>
          </a:p>
          <a:p>
            <a:r>
              <a:rPr lang="zh-CN" altLang="en-US" sz="1800" smtClean="0"/>
              <a:t>数据库，表空间，对象</a:t>
            </a:r>
            <a:r>
              <a:rPr lang="en-US" altLang="zh-CN" sz="1800" smtClean="0"/>
              <a:t>SIZE</a:t>
            </a:r>
            <a:r>
              <a:rPr lang="zh-CN" altLang="en-US" sz="1800" smtClean="0"/>
              <a:t>变化趋势</a:t>
            </a:r>
            <a:endParaRPr lang="en-US" altLang="zh-CN" sz="1800" smtClean="0"/>
          </a:p>
          <a:p>
            <a:r>
              <a:rPr lang="zh-CN" altLang="en-US" sz="1800" smtClean="0"/>
              <a:t>对象级</a:t>
            </a:r>
            <a:r>
              <a:rPr lang="en-US" altLang="zh-CN" sz="1800" smtClean="0"/>
              <a:t>IO</a:t>
            </a:r>
            <a:r>
              <a:rPr lang="zh-CN" altLang="en-US" sz="1800" smtClean="0"/>
              <a:t>，缓存命中率，</a:t>
            </a:r>
            <a:r>
              <a:rPr lang="en-US" altLang="zh-CN" sz="1800" smtClean="0"/>
              <a:t>live,dead tuple, insert,update,delete,hot</a:t>
            </a:r>
            <a:r>
              <a:rPr lang="zh-CN" altLang="en-US" sz="1800" smtClean="0"/>
              <a:t>， 扫描次数指标监控</a:t>
            </a:r>
            <a:endParaRPr lang="en-US" altLang="zh-CN" sz="1800" smtClean="0"/>
          </a:p>
          <a:p>
            <a:r>
              <a:rPr lang="en-US" altLang="zh-CN" sz="1800" smtClean="0"/>
              <a:t>standby</a:t>
            </a:r>
            <a:r>
              <a:rPr lang="zh-CN" altLang="en-US" sz="1800" smtClean="0"/>
              <a:t>延迟</a:t>
            </a:r>
            <a:endParaRPr lang="en-US" altLang="zh-CN" sz="1800" smtClean="0"/>
          </a:p>
          <a:p>
            <a:r>
              <a:rPr lang="zh-CN" altLang="en-US" sz="1800" smtClean="0"/>
              <a:t>垃圾回收，检查点，分析点，时间间隔，单次时长监控</a:t>
            </a:r>
            <a:endParaRPr lang="en-US" altLang="zh-CN" sz="1800" smtClean="0"/>
          </a:p>
          <a:p>
            <a:r>
              <a:rPr lang="zh-CN" altLang="en-US" sz="1800" smtClean="0"/>
              <a:t>锁</a:t>
            </a:r>
            <a:r>
              <a:rPr lang="en-US" altLang="zh-CN" sz="1800" smtClean="0"/>
              <a:t>(</a:t>
            </a:r>
            <a:r>
              <a:rPr lang="zh-CN" altLang="en-US" sz="1800" smtClean="0"/>
              <a:t>高级锁，低级锁，轻量锁</a:t>
            </a:r>
            <a:r>
              <a:rPr lang="en-US" altLang="zh-CN" sz="1800" smtClean="0"/>
              <a:t>)</a:t>
            </a:r>
            <a:r>
              <a:rPr lang="zh-CN" altLang="en-US" sz="1800" smtClean="0"/>
              <a:t>，分布式事务监控</a:t>
            </a:r>
            <a:endParaRPr lang="en-US" altLang="zh-CN" sz="1800" smtClean="0"/>
          </a:p>
          <a:p>
            <a:r>
              <a:rPr lang="zh-CN" altLang="en-US" sz="1800" smtClean="0"/>
              <a:t>长事务，空闲事务，慢查询，</a:t>
            </a:r>
            <a:r>
              <a:rPr lang="en-US" altLang="zh-CN" sz="1800" smtClean="0"/>
              <a:t>SQL</a:t>
            </a:r>
            <a:r>
              <a:rPr lang="zh-CN" altLang="en-US" sz="1800" smtClean="0"/>
              <a:t>注入，执行计划监控</a:t>
            </a:r>
            <a:endParaRPr lang="en-US" altLang="zh-CN" sz="1800" smtClean="0"/>
          </a:p>
          <a:p>
            <a:r>
              <a:rPr lang="zh-CN" altLang="en-US" sz="1800" smtClean="0"/>
              <a:t>序列，触发器，事件触发器监控</a:t>
            </a:r>
            <a:endParaRPr lang="en-US" altLang="zh-CN" sz="1800" smtClean="0"/>
          </a:p>
          <a:p>
            <a:r>
              <a:rPr lang="zh-CN" altLang="en-US" sz="1800" smtClean="0"/>
              <a:t>任务调度监控</a:t>
            </a:r>
            <a:endParaRPr lang="en-US" altLang="zh-CN" sz="1800" smtClean="0"/>
          </a:p>
          <a:p>
            <a:r>
              <a:rPr lang="zh-CN" altLang="en-US" sz="1800"/>
              <a:t>年龄</a:t>
            </a:r>
            <a:r>
              <a:rPr lang="zh-CN" altLang="en-US" sz="1800" smtClean="0"/>
              <a:t>监控</a:t>
            </a:r>
            <a:endParaRPr lang="en-US" altLang="zh-CN" sz="1800" smtClean="0"/>
          </a:p>
          <a:p>
            <a:r>
              <a:rPr lang="zh-CN" altLang="en-US" sz="1800" smtClean="0"/>
              <a:t>线性回归拟合预测</a:t>
            </a:r>
            <a:endParaRPr lang="en-US" altLang="zh-CN" sz="1800" smtClean="0"/>
          </a:p>
        </p:txBody>
      </p:sp>
    </p:spTree>
    <p:extLst>
      <p:ext uri="{BB962C8B-B14F-4D97-AF65-F5344CB8AC3E}">
        <p14:creationId xmlns:p14="http://schemas.microsoft.com/office/powerpoint/2010/main" val="2966547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benchmark</a:t>
            </a:r>
            <a:endParaRPr lang="en-US"/>
          </a:p>
        </p:txBody>
      </p:sp>
      <p:sp>
        <p:nvSpPr>
          <p:cNvPr id="3" name="内容占位符 2"/>
          <p:cNvSpPr>
            <a:spLocks noGrp="1"/>
          </p:cNvSpPr>
          <p:nvPr>
            <p:ph idx="1"/>
          </p:nvPr>
        </p:nvSpPr>
        <p:spPr/>
        <p:txBody>
          <a:bodyPr numCol="1"/>
          <a:lstStyle/>
          <a:p>
            <a:r>
              <a:rPr lang="zh-CN" altLang="en-US" sz="1700" smtClean="0"/>
              <a:t>测试用例，测试环境请参考，</a:t>
            </a:r>
            <a:r>
              <a:rPr lang="en-US" altLang="zh-CN" sz="1700">
                <a:solidFill>
                  <a:srgbClr val="FF0000"/>
                </a:solidFill>
                <a:hlinkClick r:id="rId2"/>
              </a:rPr>
              <a:t>http://blog.163.com/digoal@126/blog/static/163877040201541104656600</a:t>
            </a:r>
            <a:r>
              <a:rPr lang="en-US" altLang="zh-CN" sz="1700" smtClean="0">
                <a:solidFill>
                  <a:srgbClr val="FF0000"/>
                </a:solidFill>
                <a:hlinkClick r:id="rId2"/>
              </a:rPr>
              <a:t>/</a:t>
            </a:r>
            <a:endParaRPr lang="en-US" altLang="zh-CN" sz="1700" smtClean="0">
              <a:solidFill>
                <a:srgbClr val="FF0000"/>
              </a:solidFill>
            </a:endParaRPr>
          </a:p>
          <a:p>
            <a:r>
              <a:rPr lang="en-US" altLang="zh-CN" sz="1700">
                <a:solidFill>
                  <a:srgbClr val="FF0000"/>
                </a:solidFill>
                <a:hlinkClick r:id="rId3"/>
              </a:rPr>
              <a:t>http://blog.163.com/digoal@126/blog/static/16387704020154431045764</a:t>
            </a:r>
            <a:r>
              <a:rPr lang="en-US" altLang="zh-CN" sz="1700" smtClean="0">
                <a:solidFill>
                  <a:srgbClr val="FF0000"/>
                </a:solidFill>
                <a:hlinkClick r:id="rId3"/>
              </a:rPr>
              <a:t>/</a:t>
            </a:r>
            <a:endParaRPr lang="en-US" altLang="zh-CN" sz="1700" smtClean="0">
              <a:solidFill>
                <a:srgbClr val="FF0000"/>
              </a:solidFill>
            </a:endParaRPr>
          </a:p>
          <a:p>
            <a:r>
              <a:rPr lang="en-US" sz="1800" u="sng">
                <a:effectLst/>
                <a:hlinkClick r:id="rId4"/>
              </a:rPr>
              <a:t>http://blog.163.com/digoal@126/blog/static/163877040201542103933969/</a:t>
            </a:r>
            <a:endParaRPr lang="en-US" sz="1800">
              <a:effectLst/>
            </a:endParaRPr>
          </a:p>
          <a:p>
            <a:r>
              <a:rPr lang="en-US" sz="1800">
                <a:effectLst/>
                <a:hlinkClick r:id="rId5"/>
              </a:rPr>
              <a:t>http://blog.163.com/digoal@126/blog/static/1638770402015463252387/</a:t>
            </a:r>
            <a:endParaRPr lang="en-US" sz="1800">
              <a:effectLst/>
            </a:endParaRPr>
          </a:p>
          <a:p>
            <a:r>
              <a:rPr lang="en-US" sz="1800">
                <a:effectLst/>
                <a:hlinkClick r:id="rId6"/>
              </a:rPr>
              <a:t>http://blog.163.com/digoal@126/blog/static/16387704020154651655783/</a:t>
            </a:r>
            <a:endParaRPr lang="en-US" sz="1800">
              <a:effectLst/>
            </a:endParaRPr>
          </a:p>
          <a:p>
            <a:r>
              <a:rPr lang="en-US" sz="1800">
                <a:effectLst/>
                <a:hlinkClick r:id="rId7"/>
              </a:rPr>
              <a:t>http://blog.163.com/digoal@126/blog/static/16387704020154653422892/</a:t>
            </a:r>
            <a:endParaRPr lang="en-US" sz="1800">
              <a:effectLst/>
            </a:endParaRPr>
          </a:p>
          <a:p>
            <a:r>
              <a:rPr lang="en-US" sz="1800">
                <a:effectLst/>
                <a:hlinkClick r:id="rId8"/>
              </a:rPr>
              <a:t>http://blog.163.com/digoal@126/blog/static/16387704020154811421484/</a:t>
            </a:r>
            <a:endParaRPr lang="en-US" sz="1800">
              <a:effectLst/>
            </a:endParaRPr>
          </a:p>
          <a:p>
            <a:r>
              <a:rPr lang="en-US" sz="1800">
                <a:effectLst/>
                <a:hlinkClick r:id="rId9"/>
              </a:rPr>
              <a:t>http://blog.163.com/digoal@126/blog/static/16387704020154129958753/</a:t>
            </a:r>
            <a:endParaRPr lang="en-US" sz="1800">
              <a:effectLst/>
            </a:endParaRPr>
          </a:p>
          <a:p>
            <a:endParaRPr lang="en-US" altLang="zh-CN" sz="1700" smtClean="0">
              <a:solidFill>
                <a:srgbClr val="FF0000"/>
              </a:solidFill>
            </a:endParaRPr>
          </a:p>
          <a:p>
            <a:endParaRPr lang="en-US" altLang="zh-CN" sz="1700" smtClean="0">
              <a:solidFill>
                <a:srgbClr val="FF0000"/>
              </a:solidFill>
            </a:endParaRPr>
          </a:p>
          <a:p>
            <a:endParaRPr lang="en-US" altLang="zh-CN" sz="1700">
              <a:solidFill>
                <a:srgbClr val="FF0000"/>
              </a:solidFill>
            </a:endParaRPr>
          </a:p>
          <a:p>
            <a:endParaRPr lang="en-US" altLang="zh-CN" sz="1700" smtClean="0">
              <a:solidFill>
                <a:srgbClr val="FF0000"/>
              </a:solidFill>
            </a:endParaRPr>
          </a:p>
        </p:txBody>
      </p:sp>
    </p:spTree>
    <p:extLst>
      <p:ext uri="{BB962C8B-B14F-4D97-AF65-F5344CB8AC3E}">
        <p14:creationId xmlns:p14="http://schemas.microsoft.com/office/powerpoint/2010/main" val="4118804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benchmark</a:t>
            </a:r>
            <a:endParaRPr lang="en-US"/>
          </a:p>
        </p:txBody>
      </p:sp>
      <p:sp>
        <p:nvSpPr>
          <p:cNvPr id="3" name="内容占位符 2"/>
          <p:cNvSpPr>
            <a:spLocks noGrp="1"/>
          </p:cNvSpPr>
          <p:nvPr>
            <p:ph idx="1"/>
          </p:nvPr>
        </p:nvSpPr>
        <p:spPr/>
        <p:txBody>
          <a:bodyPr numCol="1"/>
          <a:lstStyle/>
          <a:p>
            <a:r>
              <a:rPr lang="zh-CN" altLang="en-US" sz="1700" smtClean="0">
                <a:solidFill>
                  <a:srgbClr val="FF0000"/>
                </a:solidFill>
              </a:rPr>
              <a:t>服务器 </a:t>
            </a:r>
            <a:r>
              <a:rPr lang="en-US" altLang="zh-CN" sz="1700" smtClean="0">
                <a:solidFill>
                  <a:srgbClr val="FF0000"/>
                </a:solidFill>
              </a:rPr>
              <a:t>2009</a:t>
            </a:r>
            <a:r>
              <a:rPr lang="zh-CN" altLang="en-US" sz="1700" smtClean="0">
                <a:solidFill>
                  <a:srgbClr val="FF0000"/>
                </a:solidFill>
              </a:rPr>
              <a:t>年购买的 </a:t>
            </a:r>
            <a:r>
              <a:rPr lang="en-US" altLang="zh-CN" sz="1700" smtClean="0">
                <a:solidFill>
                  <a:srgbClr val="FF0000"/>
                </a:solidFill>
              </a:rPr>
              <a:t>IBM X3950</a:t>
            </a:r>
          </a:p>
          <a:p>
            <a:r>
              <a:rPr lang="en-US" altLang="zh-CN" sz="1700" smtClean="0">
                <a:solidFill>
                  <a:srgbClr val="FF0000"/>
                </a:solidFill>
              </a:rPr>
              <a:t>CPU 4 * 6</a:t>
            </a:r>
            <a:r>
              <a:rPr lang="zh-CN" altLang="en-US" sz="1700" smtClean="0">
                <a:solidFill>
                  <a:srgbClr val="FF0000"/>
                </a:solidFill>
              </a:rPr>
              <a:t>核 </a:t>
            </a:r>
            <a:r>
              <a:rPr lang="en-US" altLang="zh-CN" sz="1700" smtClean="0">
                <a:solidFill>
                  <a:srgbClr val="FF0000"/>
                </a:solidFill>
              </a:rPr>
              <a:t>Intel(R) Xeon(R) CPU X7460 @ 2.66GHz</a:t>
            </a:r>
          </a:p>
          <a:p>
            <a:r>
              <a:rPr lang="zh-CN" altLang="en-US" sz="1700" smtClean="0">
                <a:solidFill>
                  <a:srgbClr val="FF0000"/>
                </a:solidFill>
              </a:rPr>
              <a:t>内存 </a:t>
            </a:r>
            <a:r>
              <a:rPr lang="en-US" altLang="zh-CN" sz="1700" smtClean="0">
                <a:solidFill>
                  <a:srgbClr val="FF0000"/>
                </a:solidFill>
              </a:rPr>
              <a:t>32 * 4GB DDR2 533MHz</a:t>
            </a:r>
          </a:p>
          <a:p>
            <a:r>
              <a:rPr lang="zh-CN" altLang="en-US" sz="1700" smtClean="0">
                <a:solidFill>
                  <a:srgbClr val="FF0000"/>
                </a:solidFill>
              </a:rPr>
              <a:t>硬盘 上海宝存 </a:t>
            </a:r>
            <a:r>
              <a:rPr lang="en-US" altLang="zh-CN" sz="1700" smtClean="0">
                <a:solidFill>
                  <a:srgbClr val="FF0000"/>
                </a:solidFill>
              </a:rPr>
              <a:t>1.2TB Direct-IO PCI-E SSD</a:t>
            </a:r>
          </a:p>
          <a:p>
            <a:r>
              <a:rPr lang="zh-CN" altLang="en-US" sz="1700" smtClean="0">
                <a:solidFill>
                  <a:srgbClr val="FF0000"/>
                </a:solidFill>
              </a:rPr>
              <a:t>数据库 </a:t>
            </a:r>
            <a:r>
              <a:rPr lang="en-US" altLang="zh-CN" sz="1700" smtClean="0">
                <a:solidFill>
                  <a:srgbClr val="FF0000"/>
                </a:solidFill>
              </a:rPr>
              <a:t>PostgreSQL 9.4.1</a:t>
            </a:r>
          </a:p>
          <a:p>
            <a:r>
              <a:rPr lang="zh-CN" altLang="en-US" sz="1700" smtClean="0">
                <a:solidFill>
                  <a:srgbClr val="FF0000"/>
                </a:solidFill>
              </a:rPr>
              <a:t>操作系统 </a:t>
            </a:r>
            <a:r>
              <a:rPr lang="en-US" altLang="zh-CN" sz="1700" smtClean="0">
                <a:solidFill>
                  <a:srgbClr val="FF0000"/>
                </a:solidFill>
              </a:rPr>
              <a:t>CentOS 6.6 x64</a:t>
            </a:r>
          </a:p>
          <a:p>
            <a:r>
              <a:rPr lang="zh-CN" altLang="en-US" sz="1700" smtClean="0">
                <a:solidFill>
                  <a:srgbClr val="FF0000"/>
                </a:solidFill>
              </a:rPr>
              <a:t>文件系统 </a:t>
            </a:r>
            <a:r>
              <a:rPr lang="en-US" altLang="zh-CN" sz="1700" smtClean="0">
                <a:solidFill>
                  <a:srgbClr val="FF0000"/>
                </a:solidFill>
              </a:rPr>
              <a:t>EXT4, noatime,nodiratime,nobarrier,discard</a:t>
            </a:r>
          </a:p>
          <a:p>
            <a:endParaRPr lang="en-US" altLang="zh-CN" sz="1700" smtClean="0">
              <a:solidFill>
                <a:srgbClr val="FF0000"/>
              </a:solidFill>
            </a:endParaRPr>
          </a:p>
          <a:p>
            <a:pPr algn="just"/>
            <a:r>
              <a:rPr lang="zh-CN" altLang="en-US" sz="1700" smtClean="0">
                <a:solidFill>
                  <a:srgbClr val="FF0000"/>
                </a:solidFill>
              </a:rPr>
              <a:t>更新</a:t>
            </a:r>
            <a:r>
              <a:rPr lang="en-US" altLang="zh-CN" sz="1700">
                <a:solidFill>
                  <a:srgbClr val="FF0000"/>
                </a:solidFill>
              </a:rPr>
              <a:t>,</a:t>
            </a:r>
            <a:r>
              <a:rPr lang="zh-CN" altLang="en-US" sz="1700">
                <a:solidFill>
                  <a:srgbClr val="FF0000"/>
                </a:solidFill>
              </a:rPr>
              <a:t>查询数据量 </a:t>
            </a:r>
            <a:r>
              <a:rPr lang="en-US" altLang="zh-CN" sz="1700">
                <a:solidFill>
                  <a:srgbClr val="FF0000"/>
                </a:solidFill>
              </a:rPr>
              <a:t>5000</a:t>
            </a:r>
            <a:r>
              <a:rPr lang="zh-CN" altLang="en-US" sz="1700" smtClean="0">
                <a:solidFill>
                  <a:srgbClr val="FF0000"/>
                </a:solidFill>
              </a:rPr>
              <a:t>万</a:t>
            </a:r>
            <a:r>
              <a:rPr lang="en-US" altLang="zh-CN" sz="1700" smtClean="0">
                <a:solidFill>
                  <a:srgbClr val="FF0000"/>
                </a:solidFill>
              </a:rPr>
              <a:t>,  </a:t>
            </a:r>
            <a:r>
              <a:rPr lang="zh-CN" altLang="en-US" sz="1700" smtClean="0">
                <a:solidFill>
                  <a:srgbClr val="FF0000"/>
                </a:solidFill>
              </a:rPr>
              <a:t>基于主键的更新，查询。</a:t>
            </a:r>
            <a:endParaRPr lang="zh-CN" altLang="en-US" sz="1700">
              <a:solidFill>
                <a:srgbClr val="FF0000"/>
              </a:solidFill>
            </a:endParaRPr>
          </a:p>
          <a:p>
            <a:r>
              <a:rPr lang="zh-CN" altLang="en-US" sz="1700">
                <a:solidFill>
                  <a:srgbClr val="FF0000"/>
                </a:solidFill>
              </a:rPr>
              <a:t>插入数据量 </a:t>
            </a:r>
            <a:r>
              <a:rPr lang="en-US" altLang="zh-CN" sz="1700">
                <a:solidFill>
                  <a:srgbClr val="FF0000"/>
                </a:solidFill>
              </a:rPr>
              <a:t>100</a:t>
            </a:r>
            <a:r>
              <a:rPr lang="zh-CN" altLang="en-US" sz="1700" smtClean="0">
                <a:solidFill>
                  <a:srgbClr val="FF0000"/>
                </a:solidFill>
              </a:rPr>
              <a:t>亿，插入带主键约束的表。</a:t>
            </a:r>
            <a:endParaRPr lang="en-US" altLang="zh-CN" sz="1700" smtClean="0">
              <a:solidFill>
                <a:srgbClr val="FF0000"/>
              </a:solidFill>
            </a:endParaRPr>
          </a:p>
          <a:p>
            <a:endParaRPr lang="en-US" altLang="zh-CN" sz="1700">
              <a:solidFill>
                <a:srgbClr val="FF0000"/>
              </a:solidFill>
            </a:endParaRPr>
          </a:p>
          <a:p>
            <a:endParaRPr lang="en-US" altLang="zh-CN" sz="1700" smtClean="0">
              <a:solidFill>
                <a:srgbClr val="FF0000"/>
              </a:solidFill>
            </a:endParaRPr>
          </a:p>
        </p:txBody>
      </p:sp>
    </p:spTree>
    <p:extLst>
      <p:ext uri="{BB962C8B-B14F-4D97-AF65-F5344CB8AC3E}">
        <p14:creationId xmlns:p14="http://schemas.microsoft.com/office/powerpoint/2010/main" val="102542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a:t>窗口</a:t>
            </a:r>
            <a:endParaRPr lang="en-US" altLang="zh-CN" sz="1800" smtClean="0"/>
          </a:p>
          <a:p>
            <a:r>
              <a:rPr lang="zh-CN" altLang="en-US" sz="1800" smtClean="0"/>
              <a:t>输出每位学生与各学科第一名成绩的分差。</a:t>
            </a:r>
            <a:endParaRPr lang="en-US" sz="1800"/>
          </a:p>
        </p:txBody>
      </p:sp>
      <p:pic>
        <p:nvPicPr>
          <p:cNvPr id="4" name="图片 3"/>
          <p:cNvPicPr>
            <a:picLocks noChangeAspect="1"/>
          </p:cNvPicPr>
          <p:nvPr/>
        </p:nvPicPr>
        <p:blipFill>
          <a:blip r:embed="rId2"/>
          <a:stretch>
            <a:fillRect/>
          </a:stretch>
        </p:blipFill>
        <p:spPr>
          <a:xfrm>
            <a:off x="9434928" y="1307186"/>
            <a:ext cx="2452273" cy="5243258"/>
          </a:xfrm>
          <a:prstGeom prst="rect">
            <a:avLst/>
          </a:prstGeom>
        </p:spPr>
      </p:pic>
      <p:pic>
        <p:nvPicPr>
          <p:cNvPr id="5" name="图片 4"/>
          <p:cNvPicPr>
            <a:picLocks noChangeAspect="1"/>
          </p:cNvPicPr>
          <p:nvPr/>
        </p:nvPicPr>
        <p:blipFill>
          <a:blip r:embed="rId3"/>
          <a:stretch>
            <a:fillRect/>
          </a:stretch>
        </p:blipFill>
        <p:spPr>
          <a:xfrm>
            <a:off x="476211" y="2055887"/>
            <a:ext cx="7249806" cy="4691764"/>
          </a:xfrm>
          <a:prstGeom prst="rect">
            <a:avLst/>
          </a:prstGeom>
        </p:spPr>
      </p:pic>
    </p:spTree>
    <p:extLst>
      <p:ext uri="{BB962C8B-B14F-4D97-AF65-F5344CB8AC3E}">
        <p14:creationId xmlns:p14="http://schemas.microsoft.com/office/powerpoint/2010/main" val="4216475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benchmark</a:t>
            </a:r>
            <a:endParaRPr lang="en-US"/>
          </a:p>
        </p:txBody>
      </p:sp>
      <p:sp>
        <p:nvSpPr>
          <p:cNvPr id="3" name="内容占位符 2"/>
          <p:cNvSpPr>
            <a:spLocks noGrp="1"/>
          </p:cNvSpPr>
          <p:nvPr>
            <p:ph idx="1"/>
          </p:nvPr>
        </p:nvSpPr>
        <p:spPr/>
        <p:txBody>
          <a:bodyPr numCol="1"/>
          <a:lstStyle/>
          <a:p>
            <a:r>
              <a:rPr lang="zh-CN" altLang="en-US" sz="1700" smtClean="0">
                <a:solidFill>
                  <a:srgbClr val="FF0000"/>
                </a:solidFill>
              </a:rPr>
              <a:t>更新 </a:t>
            </a:r>
            <a:r>
              <a:rPr lang="en-US" altLang="zh-CN" sz="1700" smtClean="0">
                <a:solidFill>
                  <a:srgbClr val="FF0000"/>
                </a:solidFill>
              </a:rPr>
              <a:t>tps </a:t>
            </a:r>
            <a:r>
              <a:rPr lang="zh-CN" altLang="en-US" sz="1700" smtClean="0">
                <a:solidFill>
                  <a:srgbClr val="FF0000"/>
                </a:solidFill>
              </a:rPr>
              <a:t>分布情况：</a:t>
            </a:r>
            <a:endParaRPr lang="en-US" altLang="zh-CN" sz="1700" smtClean="0">
              <a:solidFill>
                <a:srgbClr val="FF0000"/>
              </a:solidFill>
            </a:endParaRPr>
          </a:p>
        </p:txBody>
      </p:sp>
      <p:pic>
        <p:nvPicPr>
          <p:cNvPr id="1026" name="Picture 2" descr="PostgreSQL  Oracle -1 OLTP update/select based primary key  insert - 德哥@Digoal - PostgreSQL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11" y="1646562"/>
            <a:ext cx="11370620" cy="508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04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benchmark</a:t>
            </a:r>
            <a:endParaRPr lang="en-US"/>
          </a:p>
        </p:txBody>
      </p:sp>
      <p:sp>
        <p:nvSpPr>
          <p:cNvPr id="3" name="内容占位符 2"/>
          <p:cNvSpPr>
            <a:spLocks noGrp="1"/>
          </p:cNvSpPr>
          <p:nvPr>
            <p:ph idx="1"/>
          </p:nvPr>
        </p:nvSpPr>
        <p:spPr/>
        <p:txBody>
          <a:bodyPr numCol="1"/>
          <a:lstStyle/>
          <a:p>
            <a:r>
              <a:rPr lang="zh-CN" altLang="en-US" sz="1700">
                <a:solidFill>
                  <a:srgbClr val="FF0000"/>
                </a:solidFill>
              </a:rPr>
              <a:t>查询</a:t>
            </a:r>
            <a:r>
              <a:rPr lang="zh-CN" altLang="en-US" sz="1700" smtClean="0">
                <a:solidFill>
                  <a:srgbClr val="FF0000"/>
                </a:solidFill>
              </a:rPr>
              <a:t> </a:t>
            </a:r>
            <a:r>
              <a:rPr lang="en-US" altLang="zh-CN" sz="1700" smtClean="0">
                <a:solidFill>
                  <a:srgbClr val="FF0000"/>
                </a:solidFill>
              </a:rPr>
              <a:t>tps </a:t>
            </a:r>
            <a:r>
              <a:rPr lang="zh-CN" altLang="en-US" sz="1700" smtClean="0">
                <a:solidFill>
                  <a:srgbClr val="FF0000"/>
                </a:solidFill>
              </a:rPr>
              <a:t>分布情况：</a:t>
            </a:r>
            <a:endParaRPr lang="en-US" altLang="zh-CN" sz="1700" smtClean="0">
              <a:solidFill>
                <a:srgbClr val="FF0000"/>
              </a:solidFill>
            </a:endParaRPr>
          </a:p>
        </p:txBody>
      </p:sp>
      <p:pic>
        <p:nvPicPr>
          <p:cNvPr id="3074" name="Picture 2" descr="PostgreSQL VS Oracle OLTP update/select based primary key  insert - 德哥@Digoal - PostgreSQL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43" y="2421941"/>
            <a:ext cx="11690702" cy="283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3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benchmark</a:t>
            </a:r>
            <a:endParaRPr lang="en-US"/>
          </a:p>
        </p:txBody>
      </p:sp>
      <p:sp>
        <p:nvSpPr>
          <p:cNvPr id="3" name="内容占位符 2"/>
          <p:cNvSpPr>
            <a:spLocks noGrp="1"/>
          </p:cNvSpPr>
          <p:nvPr>
            <p:ph idx="1"/>
          </p:nvPr>
        </p:nvSpPr>
        <p:spPr/>
        <p:txBody>
          <a:bodyPr numCol="1"/>
          <a:lstStyle/>
          <a:p>
            <a:r>
              <a:rPr lang="zh-CN" altLang="en-US" sz="1700">
                <a:solidFill>
                  <a:srgbClr val="FF0000"/>
                </a:solidFill>
              </a:rPr>
              <a:t>插入</a:t>
            </a:r>
            <a:r>
              <a:rPr lang="zh-CN" altLang="en-US" sz="1700" smtClean="0">
                <a:solidFill>
                  <a:srgbClr val="FF0000"/>
                </a:solidFill>
              </a:rPr>
              <a:t> </a:t>
            </a:r>
            <a:r>
              <a:rPr lang="en-US" altLang="zh-CN" sz="1700" smtClean="0">
                <a:solidFill>
                  <a:srgbClr val="FF0000"/>
                </a:solidFill>
              </a:rPr>
              <a:t>tps </a:t>
            </a:r>
            <a:r>
              <a:rPr lang="zh-CN" altLang="en-US" sz="1700" smtClean="0">
                <a:solidFill>
                  <a:srgbClr val="FF0000"/>
                </a:solidFill>
              </a:rPr>
              <a:t>分布情况：</a:t>
            </a:r>
            <a:endParaRPr lang="en-US" altLang="zh-CN" sz="1700" smtClean="0">
              <a:solidFill>
                <a:srgbClr val="FF0000"/>
              </a:solidFill>
            </a:endParaRPr>
          </a:p>
          <a:p>
            <a:r>
              <a:rPr lang="en-US" altLang="zh-CN" sz="1700" smtClean="0">
                <a:solidFill>
                  <a:srgbClr val="FF0000"/>
                </a:solidFill>
              </a:rPr>
              <a:t>20</a:t>
            </a:r>
            <a:r>
              <a:rPr lang="zh-CN" altLang="en-US" sz="1700" smtClean="0">
                <a:solidFill>
                  <a:srgbClr val="FF0000"/>
                </a:solidFill>
              </a:rPr>
              <a:t>亿后</a:t>
            </a:r>
            <a:r>
              <a:rPr lang="en-US" altLang="zh-CN" sz="1700" smtClean="0">
                <a:solidFill>
                  <a:srgbClr val="FF0000"/>
                </a:solidFill>
              </a:rPr>
              <a:t>TPS</a:t>
            </a:r>
            <a:r>
              <a:rPr lang="zh-CN" altLang="en-US" sz="1700" smtClean="0">
                <a:solidFill>
                  <a:srgbClr val="FF0000"/>
                </a:solidFill>
              </a:rPr>
              <a:t>依旧较平稳。</a:t>
            </a:r>
            <a:endParaRPr lang="en-US" altLang="zh-CN" sz="1700" smtClean="0">
              <a:solidFill>
                <a:srgbClr val="FF0000"/>
              </a:solidFill>
            </a:endParaRPr>
          </a:p>
        </p:txBody>
      </p:sp>
      <p:pic>
        <p:nvPicPr>
          <p:cNvPr id="4" name="图片 3"/>
          <p:cNvPicPr>
            <a:picLocks noChangeAspect="1"/>
          </p:cNvPicPr>
          <p:nvPr/>
        </p:nvPicPr>
        <p:blipFill>
          <a:blip r:embed="rId2"/>
          <a:stretch>
            <a:fillRect/>
          </a:stretch>
        </p:blipFill>
        <p:spPr>
          <a:xfrm>
            <a:off x="178058" y="2407755"/>
            <a:ext cx="11811386" cy="2760591"/>
          </a:xfrm>
          <a:prstGeom prst="rect">
            <a:avLst/>
          </a:prstGeom>
        </p:spPr>
      </p:pic>
    </p:spTree>
    <p:extLst>
      <p:ext uri="{BB962C8B-B14F-4D97-AF65-F5344CB8AC3E}">
        <p14:creationId xmlns:p14="http://schemas.microsoft.com/office/powerpoint/2010/main" val="5436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学习资料</a:t>
            </a:r>
            <a:endParaRPr lang="en-US"/>
          </a:p>
        </p:txBody>
      </p:sp>
      <p:sp>
        <p:nvSpPr>
          <p:cNvPr id="3" name="内容占位符 2"/>
          <p:cNvSpPr>
            <a:spLocks noGrp="1"/>
          </p:cNvSpPr>
          <p:nvPr>
            <p:ph idx="1"/>
          </p:nvPr>
        </p:nvSpPr>
        <p:spPr/>
        <p:txBody>
          <a:bodyPr numCol="2"/>
          <a:lstStyle/>
          <a:p>
            <a:r>
              <a:rPr lang="zh-CN" altLang="en-US" sz="1500"/>
              <a:t>代码树</a:t>
            </a:r>
            <a:r>
              <a:rPr lang="zh-CN" altLang="en-US" sz="1500" smtClean="0"/>
              <a:t>：</a:t>
            </a:r>
            <a:endParaRPr lang="zh-CN" altLang="en-US" sz="1500"/>
          </a:p>
          <a:p>
            <a:r>
              <a:rPr lang="en-US" altLang="zh-CN" sz="1500">
                <a:hlinkClick r:id="rId2"/>
              </a:rPr>
              <a:t>http://doxygen.postgresql.org/</a:t>
            </a:r>
            <a:endParaRPr lang="en-US" altLang="zh-CN" sz="1500"/>
          </a:p>
          <a:p>
            <a:endParaRPr lang="en-US" altLang="zh-CN" sz="1500"/>
          </a:p>
          <a:p>
            <a:r>
              <a:rPr lang="zh-CN" altLang="en-US" sz="1500"/>
              <a:t>代码提交集</a:t>
            </a:r>
            <a:r>
              <a:rPr lang="zh-CN" altLang="en-US" sz="1500" smtClean="0"/>
              <a:t>：</a:t>
            </a:r>
            <a:endParaRPr lang="zh-CN" altLang="en-US" sz="1500"/>
          </a:p>
          <a:p>
            <a:r>
              <a:rPr lang="en-US" altLang="zh-CN" sz="1500">
                <a:hlinkClick r:id="rId3"/>
              </a:rPr>
              <a:t>https://commitfest.postgresql.org/</a:t>
            </a:r>
            <a:endParaRPr lang="en-US" altLang="zh-CN" sz="1500"/>
          </a:p>
          <a:p>
            <a:endParaRPr lang="en-US" altLang="zh-CN" sz="1500"/>
          </a:p>
          <a:p>
            <a:r>
              <a:rPr lang="zh-CN" altLang="en-US" sz="1500"/>
              <a:t>项目</a:t>
            </a:r>
            <a:r>
              <a:rPr lang="en-US" altLang="zh-CN" sz="1500"/>
              <a:t>GIT</a:t>
            </a:r>
            <a:r>
              <a:rPr lang="zh-CN" altLang="en-US" sz="1500" smtClean="0"/>
              <a:t>：</a:t>
            </a:r>
            <a:endParaRPr lang="zh-CN" altLang="en-US" sz="1500"/>
          </a:p>
          <a:p>
            <a:r>
              <a:rPr lang="en-US" altLang="zh-CN" sz="1500">
                <a:hlinkClick r:id="rId4"/>
              </a:rPr>
              <a:t>http://</a:t>
            </a:r>
            <a:r>
              <a:rPr lang="en-US" altLang="zh-CN" sz="1500" smtClean="0">
                <a:hlinkClick r:id="rId4"/>
              </a:rPr>
              <a:t>git.postgresql.org</a:t>
            </a:r>
            <a:endParaRPr lang="en-US" altLang="zh-CN" sz="1500" smtClean="0"/>
          </a:p>
          <a:p>
            <a:endParaRPr lang="en-US" altLang="zh-CN" sz="1500" smtClean="0"/>
          </a:p>
          <a:p>
            <a:r>
              <a:rPr lang="en-US" altLang="zh-CN" sz="1500"/>
              <a:t>PostgreSQL JDBC </a:t>
            </a:r>
            <a:r>
              <a:rPr lang="zh-CN" altLang="en-US" sz="1500"/>
              <a:t>驱动</a:t>
            </a:r>
            <a:r>
              <a:rPr lang="zh-CN" altLang="en-US" sz="1500" smtClean="0"/>
              <a:t>：</a:t>
            </a:r>
            <a:endParaRPr lang="zh-CN" altLang="en-US" sz="1500"/>
          </a:p>
          <a:p>
            <a:r>
              <a:rPr lang="en-US" altLang="zh-CN" sz="1500">
                <a:hlinkClick r:id="rId5"/>
              </a:rPr>
              <a:t>http://jdbc.postgresql.org</a:t>
            </a:r>
            <a:endParaRPr lang="en-US" altLang="zh-CN" sz="1500"/>
          </a:p>
          <a:p>
            <a:pPr marL="0" indent="0">
              <a:buNone/>
            </a:pPr>
            <a:endParaRPr lang="en-US" altLang="zh-CN" sz="1500"/>
          </a:p>
          <a:p>
            <a:r>
              <a:rPr lang="en-US" altLang="zh-CN" sz="1500"/>
              <a:t>PostgreSQL ODBC </a:t>
            </a:r>
            <a:r>
              <a:rPr lang="zh-CN" altLang="en-US" sz="1500"/>
              <a:t>驱动</a:t>
            </a:r>
            <a:r>
              <a:rPr lang="zh-CN" altLang="en-US" sz="1500" smtClean="0"/>
              <a:t>：</a:t>
            </a:r>
            <a:endParaRPr lang="zh-CN" altLang="en-US" sz="1500"/>
          </a:p>
          <a:p>
            <a:r>
              <a:rPr lang="en-US" altLang="zh-CN" sz="1500">
                <a:hlinkClick r:id="rId6"/>
              </a:rPr>
              <a:t>http://www.postgresql.org/ftp/odbc/versions/src</a:t>
            </a:r>
            <a:r>
              <a:rPr lang="en-US" altLang="zh-CN" sz="1500" smtClean="0">
                <a:hlinkClick r:id="rId6"/>
              </a:rPr>
              <a:t>/</a:t>
            </a:r>
            <a:endParaRPr lang="en-US" altLang="zh-CN" sz="1500" smtClean="0"/>
          </a:p>
          <a:p>
            <a:endParaRPr lang="en-US" altLang="zh-CN" sz="1500"/>
          </a:p>
          <a:p>
            <a:r>
              <a:rPr lang="zh-CN" altLang="en-US" sz="1500" smtClean="0"/>
              <a:t>内核学习：</a:t>
            </a:r>
            <a:endParaRPr lang="en-US" altLang="zh-CN" sz="1500" smtClean="0"/>
          </a:p>
          <a:p>
            <a:r>
              <a:rPr lang="en-US" altLang="zh-CN" sz="1500">
                <a:hlinkClick r:id="rId7"/>
              </a:rPr>
              <a:t>http://www.postgresql.org/developer/backend/</a:t>
            </a:r>
            <a:endParaRPr lang="en-US" altLang="zh-CN" sz="1500"/>
          </a:p>
          <a:p>
            <a:r>
              <a:rPr lang="en-US" altLang="zh-CN" sz="1500" smtClean="0"/>
              <a:t>PostgreSQL </a:t>
            </a:r>
            <a:r>
              <a:rPr lang="zh-CN" altLang="en-US" sz="1500"/>
              <a:t>扩展插件：</a:t>
            </a:r>
          </a:p>
          <a:p>
            <a:r>
              <a:rPr lang="en-US" altLang="zh-CN" sz="1500" smtClean="0">
                <a:hlinkClick r:id="rId8"/>
              </a:rPr>
              <a:t>http</a:t>
            </a:r>
            <a:r>
              <a:rPr lang="en-US" altLang="zh-CN" sz="1500">
                <a:hlinkClick r:id="rId8"/>
              </a:rPr>
              <a:t>://pgfoundry.org</a:t>
            </a:r>
            <a:endParaRPr lang="en-US" altLang="zh-CN" sz="1500"/>
          </a:p>
          <a:p>
            <a:r>
              <a:rPr lang="en-US" altLang="zh-CN" sz="1500" smtClean="0">
                <a:hlinkClick r:id="rId9"/>
              </a:rPr>
              <a:t>http</a:t>
            </a:r>
            <a:r>
              <a:rPr lang="en-US" altLang="zh-CN" sz="1500">
                <a:hlinkClick r:id="rId9"/>
              </a:rPr>
              <a:t>://pgxn.org/</a:t>
            </a:r>
            <a:endParaRPr lang="en-US" altLang="zh-CN" sz="1500"/>
          </a:p>
          <a:p>
            <a:endParaRPr lang="en-US" altLang="zh-CN" sz="1500"/>
          </a:p>
          <a:p>
            <a:r>
              <a:rPr lang="en-US" altLang="zh-CN" sz="1500"/>
              <a:t>GUI</a:t>
            </a:r>
            <a:r>
              <a:rPr lang="zh-CN" altLang="en-US" sz="1500"/>
              <a:t>工具</a:t>
            </a:r>
            <a:r>
              <a:rPr lang="en-US" altLang="zh-CN" sz="1500"/>
              <a:t>(pgAdmin)</a:t>
            </a:r>
            <a:r>
              <a:rPr lang="zh-CN" altLang="en-US" sz="1500"/>
              <a:t>：</a:t>
            </a:r>
          </a:p>
          <a:p>
            <a:r>
              <a:rPr lang="en-US" altLang="zh-CN" sz="1500" smtClean="0">
                <a:hlinkClick r:id="rId10"/>
              </a:rPr>
              <a:t>http</a:t>
            </a:r>
            <a:r>
              <a:rPr lang="en-US" altLang="zh-CN" sz="1500">
                <a:hlinkClick r:id="rId10"/>
              </a:rPr>
              <a:t>://www.pgadmin.org/</a:t>
            </a:r>
            <a:endParaRPr lang="en-US" altLang="zh-CN" sz="1500"/>
          </a:p>
          <a:p>
            <a:endParaRPr lang="en-US" altLang="zh-CN" sz="1500"/>
          </a:p>
          <a:p>
            <a:r>
              <a:rPr lang="zh-CN" altLang="en-US" sz="1500"/>
              <a:t>安全漏洞：</a:t>
            </a:r>
          </a:p>
          <a:p>
            <a:r>
              <a:rPr lang="en-US" altLang="zh-CN" sz="1500" smtClean="0">
                <a:hlinkClick r:id="rId11"/>
              </a:rPr>
              <a:t>http</a:t>
            </a:r>
            <a:r>
              <a:rPr lang="en-US" altLang="zh-CN" sz="1500">
                <a:hlinkClick r:id="rId11"/>
              </a:rPr>
              <a:t>://</a:t>
            </a:r>
            <a:r>
              <a:rPr lang="en-US" altLang="zh-CN" sz="1500" smtClean="0">
                <a:hlinkClick r:id="rId11"/>
              </a:rPr>
              <a:t>cve.mitre.org/cgi-bin/cvekey.cgi?keyword=postgresql</a:t>
            </a:r>
            <a:endParaRPr lang="en-US" altLang="zh-CN" sz="1500" smtClean="0"/>
          </a:p>
          <a:p>
            <a:endParaRPr lang="en-US" altLang="zh-CN" sz="1500"/>
          </a:p>
          <a:p>
            <a:r>
              <a:rPr lang="zh-CN" altLang="en-US" sz="1500" smtClean="0"/>
              <a:t>文档：</a:t>
            </a:r>
            <a:endParaRPr lang="en-US" altLang="zh-CN" sz="1500" smtClean="0"/>
          </a:p>
          <a:p>
            <a:r>
              <a:rPr lang="en-US" altLang="zh-CN" sz="1500">
                <a:hlinkClick r:id="rId12"/>
              </a:rPr>
              <a:t>http://</a:t>
            </a:r>
            <a:r>
              <a:rPr lang="en-US" altLang="zh-CN" sz="1500" smtClean="0">
                <a:hlinkClick r:id="rId12"/>
              </a:rPr>
              <a:t>www.postgresql.org/docs/devel/static/index.html</a:t>
            </a:r>
            <a:endParaRPr lang="en-US" altLang="zh-CN" sz="1500" smtClean="0"/>
          </a:p>
          <a:p>
            <a:endParaRPr lang="en-US" altLang="zh-CN" sz="1500"/>
          </a:p>
          <a:p>
            <a:r>
              <a:rPr lang="zh-CN" altLang="en-US" sz="1500" smtClean="0"/>
              <a:t>其他</a:t>
            </a:r>
            <a:endParaRPr lang="en-US" altLang="zh-CN" sz="1500" smtClean="0"/>
          </a:p>
          <a:p>
            <a:r>
              <a:rPr lang="en-US" altLang="zh-CN" sz="1500">
                <a:hlinkClick r:id="rId13"/>
              </a:rPr>
              <a:t>http://blog.163.com/digoal@126/blog/static/16387704020141229159715/</a:t>
            </a:r>
            <a:endParaRPr lang="en-US" altLang="zh-CN" sz="1500"/>
          </a:p>
        </p:txBody>
      </p:sp>
    </p:spTree>
    <p:extLst>
      <p:ext uri="{BB962C8B-B14F-4D97-AF65-F5344CB8AC3E}">
        <p14:creationId xmlns:p14="http://schemas.microsoft.com/office/powerpoint/2010/main" val="207851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About</a:t>
            </a:r>
            <a:endParaRPr lang="en-US"/>
          </a:p>
        </p:txBody>
      </p:sp>
      <p:sp>
        <p:nvSpPr>
          <p:cNvPr id="3" name="内容占位符 2"/>
          <p:cNvSpPr>
            <a:spLocks noGrp="1"/>
          </p:cNvSpPr>
          <p:nvPr>
            <p:ph idx="1"/>
          </p:nvPr>
        </p:nvSpPr>
        <p:spPr/>
        <p:txBody>
          <a:bodyPr numCol="1"/>
          <a:lstStyle/>
          <a:p>
            <a:r>
              <a:rPr lang="en-US" altLang="zh-CN" sz="1500">
                <a:hlinkClick r:id="rId2"/>
              </a:rPr>
              <a:t>http://www.postgresql.org/about</a:t>
            </a:r>
            <a:r>
              <a:rPr lang="en-US" altLang="zh-CN" sz="1500" smtClean="0">
                <a:hlinkClick r:id="rId2"/>
              </a:rPr>
              <a:t>/</a:t>
            </a:r>
            <a:endParaRPr lang="en-US" altLang="zh-CN" sz="1500" smtClean="0"/>
          </a:p>
          <a:p>
            <a:endParaRPr lang="en-US" altLang="zh-CN" sz="1500"/>
          </a:p>
          <a:p>
            <a:endParaRPr lang="en-US" altLang="zh-CN" sz="1500" smtClean="0"/>
          </a:p>
          <a:p>
            <a:endParaRPr lang="en-US" altLang="zh-CN" sz="1500"/>
          </a:p>
          <a:p>
            <a:endParaRPr lang="en-US" altLang="zh-CN" sz="1500" smtClean="0"/>
          </a:p>
          <a:p>
            <a:endParaRPr lang="en-US" altLang="zh-CN" sz="1500"/>
          </a:p>
          <a:p>
            <a:endParaRPr lang="en-US" altLang="zh-CN" sz="1500" smtClean="0"/>
          </a:p>
          <a:p>
            <a:r>
              <a:rPr lang="zh-CN" altLang="en-US" sz="1500"/>
              <a:t>单</a:t>
            </a:r>
            <a:r>
              <a:rPr lang="zh-CN" altLang="en-US" sz="1500" smtClean="0"/>
              <a:t>个字段最长</a:t>
            </a:r>
            <a:r>
              <a:rPr lang="en-US" altLang="zh-CN" sz="1500" smtClean="0"/>
              <a:t>1GB</a:t>
            </a:r>
            <a:r>
              <a:rPr lang="zh-CN" altLang="en-US" sz="1500" smtClean="0"/>
              <a:t>（变长字段如字符串，字节流，</a:t>
            </a:r>
            <a:r>
              <a:rPr lang="en-US" altLang="zh-CN" sz="1500" smtClean="0"/>
              <a:t>TOAST</a:t>
            </a:r>
            <a:r>
              <a:rPr lang="zh-CN" altLang="en-US" sz="1500" smtClean="0"/>
              <a:t>）</a:t>
            </a:r>
            <a:endParaRPr lang="en-US" altLang="zh-CN" sz="1500" smtClean="0"/>
          </a:p>
          <a:p>
            <a:r>
              <a:rPr lang="zh-CN" altLang="en-US" sz="1500" smtClean="0"/>
              <a:t>大对象最大</a:t>
            </a:r>
            <a:r>
              <a:rPr lang="en-US" altLang="zh-CN" sz="1500" smtClean="0"/>
              <a:t>4TB</a:t>
            </a:r>
            <a:endParaRPr lang="en-US" altLang="zh-CN" sz="1500"/>
          </a:p>
          <a:p>
            <a:r>
              <a:rPr lang="zh-CN" altLang="en-US" sz="1500" smtClean="0"/>
              <a:t>单条</a:t>
            </a:r>
            <a:r>
              <a:rPr lang="en-US" altLang="zh-CN" sz="1500" smtClean="0"/>
              <a:t>SQL</a:t>
            </a:r>
            <a:r>
              <a:rPr lang="zh-CN" altLang="en-US" sz="1500" smtClean="0"/>
              <a:t>最长无限制</a:t>
            </a:r>
            <a:endParaRPr lang="en-US" altLang="zh-CN" sz="1500" smtClean="0"/>
          </a:p>
          <a:p>
            <a:r>
              <a:rPr lang="zh-CN" altLang="en-US" sz="1500" smtClean="0"/>
              <a:t>对象命名长度</a:t>
            </a:r>
            <a:r>
              <a:rPr lang="en-US" altLang="zh-CN" sz="1500" smtClean="0"/>
              <a:t>64</a:t>
            </a:r>
            <a:r>
              <a:rPr lang="zh-CN" altLang="en-US" sz="1500" smtClean="0"/>
              <a:t>字节</a:t>
            </a:r>
            <a:endParaRPr lang="en-US" altLang="zh-CN" sz="1500" smtClean="0"/>
          </a:p>
          <a:p>
            <a:r>
              <a:rPr lang="zh-CN" altLang="en-US" sz="1500"/>
              <a:t>其</a:t>
            </a:r>
            <a:r>
              <a:rPr lang="zh-CN" altLang="en-US" sz="1500" smtClean="0"/>
              <a:t>他手工配置项</a:t>
            </a:r>
            <a:endParaRPr lang="en-US" altLang="zh-CN" sz="1500" smtClean="0"/>
          </a:p>
          <a:p>
            <a:pPr marL="0" indent="0">
              <a:buNone/>
            </a:pPr>
            <a:r>
              <a:rPr lang="en-US" altLang="zh-CN" sz="1600">
                <a:effectLst/>
              </a:rPr>
              <a:t>src/include/pg_config_manual.h</a:t>
            </a:r>
            <a:endParaRPr lang="en-US" altLang="zh-CN" sz="1500" smtClean="0"/>
          </a:p>
          <a:p>
            <a:endParaRPr lang="en-US" altLang="zh-CN" sz="1500"/>
          </a:p>
          <a:p>
            <a:endParaRPr lang="en-US" altLang="zh-CN" sz="1500"/>
          </a:p>
        </p:txBody>
      </p:sp>
      <p:pic>
        <p:nvPicPr>
          <p:cNvPr id="4" name="图片 3"/>
          <p:cNvPicPr>
            <a:picLocks noChangeAspect="1"/>
          </p:cNvPicPr>
          <p:nvPr/>
        </p:nvPicPr>
        <p:blipFill>
          <a:blip r:embed="rId3"/>
          <a:stretch>
            <a:fillRect/>
          </a:stretch>
        </p:blipFill>
        <p:spPr>
          <a:xfrm>
            <a:off x="476211" y="1702865"/>
            <a:ext cx="4248150" cy="1438275"/>
          </a:xfrm>
          <a:prstGeom prst="rect">
            <a:avLst/>
          </a:prstGeom>
        </p:spPr>
      </p:pic>
    </p:spTree>
    <p:extLst>
      <p:ext uri="{BB962C8B-B14F-4D97-AF65-F5344CB8AC3E}">
        <p14:creationId xmlns:p14="http://schemas.microsoft.com/office/powerpoint/2010/main" val="12586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Q&amp;A</a:t>
            </a:r>
            <a:endParaRPr lang="en-US"/>
          </a:p>
        </p:txBody>
      </p:sp>
      <p:sp>
        <p:nvSpPr>
          <p:cNvPr id="3" name="内容占位符 2"/>
          <p:cNvSpPr>
            <a:spLocks noGrp="1"/>
          </p:cNvSpPr>
          <p:nvPr>
            <p:ph idx="1"/>
          </p:nvPr>
        </p:nvSpPr>
        <p:spPr/>
        <p:txBody>
          <a:bodyPr numCol="1"/>
          <a:lstStyle/>
          <a:p>
            <a:endParaRPr lang="en-US" altLang="zh-CN" sz="2000" smtClean="0"/>
          </a:p>
          <a:p>
            <a:endParaRPr lang="en-US" altLang="zh-CN" sz="2000"/>
          </a:p>
          <a:p>
            <a:endParaRPr lang="en-US" altLang="zh-CN" sz="2000" smtClean="0"/>
          </a:p>
          <a:p>
            <a:endParaRPr lang="en-US" altLang="zh-CN" sz="2000" smtClean="0"/>
          </a:p>
          <a:p>
            <a:endParaRPr lang="en-US" altLang="zh-CN" sz="2000"/>
          </a:p>
          <a:p>
            <a:endParaRPr lang="en-US" altLang="zh-CN" sz="2000" smtClean="0"/>
          </a:p>
          <a:p>
            <a:endParaRPr lang="en-US" altLang="zh-CN" sz="2000"/>
          </a:p>
          <a:p>
            <a:endParaRPr lang="en-US" altLang="zh-CN" sz="2000" smtClean="0"/>
          </a:p>
          <a:p>
            <a:endParaRPr lang="en-US" altLang="zh-CN" sz="2000"/>
          </a:p>
          <a:p>
            <a:r>
              <a:rPr lang="en-US" altLang="zh-CN" sz="2000" smtClean="0"/>
              <a:t>digoal.zhou</a:t>
            </a:r>
          </a:p>
          <a:p>
            <a:r>
              <a:rPr lang="en-US" altLang="zh-CN" sz="2000" smtClean="0"/>
              <a:t>qq: 276732431</a:t>
            </a:r>
          </a:p>
          <a:p>
            <a:r>
              <a:rPr lang="en-US" altLang="zh-CN" sz="2000" smtClean="0"/>
              <a:t>blog: http://blog.163.com/digoal@126</a:t>
            </a:r>
          </a:p>
          <a:p>
            <a:endParaRPr lang="en-US" altLang="zh-CN" sz="2000"/>
          </a:p>
        </p:txBody>
      </p:sp>
      <p:pic>
        <p:nvPicPr>
          <p:cNvPr id="5" name="Picture 2" descr="http://os.blog.163.com/common/ava.s?host=digoal@126&amp;b=2&amp;r=1395662887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223600"/>
            <a:ext cx="2667000" cy="2647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836405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a:t>窗口</a:t>
            </a:r>
            <a:endParaRPr lang="en-US" altLang="zh-CN" sz="1800" smtClean="0"/>
          </a:p>
          <a:p>
            <a:r>
              <a:rPr lang="en-US" altLang="zh-CN" sz="1800"/>
              <a:t>select id,n,course,score</a:t>
            </a:r>
            <a:r>
              <a:rPr lang="en-US" altLang="zh-CN" sz="1800" smtClean="0"/>
              <a:t>,</a:t>
            </a:r>
          </a:p>
          <a:p>
            <a:r>
              <a:rPr lang="en-US" altLang="zh-CN" sz="1800" smtClean="0"/>
              <a:t>          first_value(score</a:t>
            </a:r>
            <a:r>
              <a:rPr lang="en-US" altLang="zh-CN" sz="1800"/>
              <a:t>) over(partition by course order by score desc</a:t>
            </a:r>
            <a:r>
              <a:rPr lang="en-US" altLang="zh-CN" sz="1800" smtClean="0"/>
              <a:t>) - score </a:t>
            </a:r>
            <a:r>
              <a:rPr lang="en-US" altLang="zh-CN" sz="1800"/>
              <a:t>as diff </a:t>
            </a:r>
            <a:endParaRPr lang="en-US" altLang="zh-CN" sz="1800" smtClean="0"/>
          </a:p>
          <a:p>
            <a:r>
              <a:rPr lang="en-US" altLang="zh-CN" sz="1800" smtClean="0"/>
              <a:t>from </a:t>
            </a:r>
            <a:r>
              <a:rPr lang="en-US" altLang="zh-CN" sz="1800"/>
              <a:t>tbl;</a:t>
            </a:r>
            <a:endParaRPr lang="en-US" sz="1800"/>
          </a:p>
        </p:txBody>
      </p:sp>
      <p:pic>
        <p:nvPicPr>
          <p:cNvPr id="4" name="图片 3"/>
          <p:cNvPicPr>
            <a:picLocks noChangeAspect="1"/>
          </p:cNvPicPr>
          <p:nvPr/>
        </p:nvPicPr>
        <p:blipFill>
          <a:blip r:embed="rId2"/>
          <a:stretch>
            <a:fillRect/>
          </a:stretch>
        </p:blipFill>
        <p:spPr>
          <a:xfrm>
            <a:off x="9434928" y="1307186"/>
            <a:ext cx="2452273" cy="5243258"/>
          </a:xfrm>
          <a:prstGeom prst="rect">
            <a:avLst/>
          </a:prstGeom>
        </p:spPr>
      </p:pic>
      <p:pic>
        <p:nvPicPr>
          <p:cNvPr id="6" name="图片 5"/>
          <p:cNvPicPr>
            <a:picLocks noChangeAspect="1"/>
          </p:cNvPicPr>
          <p:nvPr/>
        </p:nvPicPr>
        <p:blipFill>
          <a:blip r:embed="rId3"/>
          <a:stretch>
            <a:fillRect/>
          </a:stretch>
        </p:blipFill>
        <p:spPr>
          <a:xfrm>
            <a:off x="476211" y="2794509"/>
            <a:ext cx="5054283" cy="3755935"/>
          </a:xfrm>
          <a:prstGeom prst="rect">
            <a:avLst/>
          </a:prstGeom>
        </p:spPr>
      </p:pic>
    </p:spTree>
    <p:extLst>
      <p:ext uri="{BB962C8B-B14F-4D97-AF65-F5344CB8AC3E}">
        <p14:creationId xmlns:p14="http://schemas.microsoft.com/office/powerpoint/2010/main" val="904805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递归查询</a:t>
            </a:r>
            <a:endParaRPr lang="en-US" altLang="zh-CN" sz="1800" smtClean="0"/>
          </a:p>
          <a:p>
            <a:r>
              <a:rPr lang="zh-CN" altLang="en-US" sz="1800" smtClean="0"/>
              <a:t>异构查询</a:t>
            </a:r>
            <a:r>
              <a:rPr lang="zh-CN" altLang="en-US" sz="1800"/>
              <a:t>，</a:t>
            </a:r>
            <a:r>
              <a:rPr lang="zh-CN" altLang="en-US" sz="1800" smtClean="0"/>
              <a:t>例如公交线路信息，可能包含当前站点，上一个站点的信息</a:t>
            </a:r>
            <a:endParaRPr lang="en-US" altLang="zh-CN" sz="1800" smtClean="0"/>
          </a:p>
          <a:p>
            <a:r>
              <a:rPr lang="zh-CN" altLang="en-US" sz="1800" smtClean="0"/>
              <a:t>某些多媒体分类信息，包括大类，小类，每条记录可能记录了父类</a:t>
            </a:r>
            <a:endParaRPr lang="en-US" altLang="zh-CN" sz="1800" smtClean="0"/>
          </a:p>
        </p:txBody>
      </p:sp>
      <p:pic>
        <p:nvPicPr>
          <p:cNvPr id="1026" name="Picture 2" descr="PostgreSQL : WITH RECURSIVE Queries use case (Hierarchical Queries) - 德哥@Digoal - The Heart,The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114" y="2344809"/>
            <a:ext cx="5092286" cy="394750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476211" y="3282190"/>
            <a:ext cx="5372100" cy="2466975"/>
          </a:xfrm>
          <a:prstGeom prst="rect">
            <a:avLst/>
          </a:prstGeom>
        </p:spPr>
      </p:pic>
    </p:spTree>
    <p:extLst>
      <p:ext uri="{BB962C8B-B14F-4D97-AF65-F5344CB8AC3E}">
        <p14:creationId xmlns:p14="http://schemas.microsoft.com/office/powerpoint/2010/main" val="375637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p>
        </p:txBody>
      </p:sp>
      <p:sp>
        <p:nvSpPr>
          <p:cNvPr id="3" name="内容占位符 2"/>
          <p:cNvSpPr>
            <a:spLocks noGrp="1"/>
          </p:cNvSpPr>
          <p:nvPr>
            <p:ph idx="1"/>
          </p:nvPr>
        </p:nvSpPr>
        <p:spPr/>
        <p:txBody>
          <a:bodyPr/>
          <a:lstStyle/>
          <a:p>
            <a:r>
              <a:rPr lang="en-US" altLang="zh-CN" sz="1600"/>
              <a:t>WITH RECURSIVE t(n) AS (</a:t>
            </a:r>
          </a:p>
          <a:p>
            <a:r>
              <a:rPr lang="en-US" altLang="zh-CN" sz="1600"/>
              <a:t>    VALUES (1)</a:t>
            </a:r>
          </a:p>
          <a:p>
            <a:r>
              <a:rPr lang="en-US" altLang="zh-CN" sz="1600"/>
              <a:t>  UNION ALL</a:t>
            </a:r>
          </a:p>
          <a:p>
            <a:r>
              <a:rPr lang="en-US" altLang="zh-CN" sz="1600"/>
              <a:t>    SELECT n+1 FROM </a:t>
            </a:r>
            <a:r>
              <a:rPr lang="en-US" altLang="zh-CN" sz="1600" u="sng"/>
              <a:t>t</a:t>
            </a:r>
            <a:r>
              <a:rPr lang="en-US" altLang="zh-CN" sz="1600"/>
              <a:t> WHERE n &lt; 100</a:t>
            </a:r>
          </a:p>
          <a:p>
            <a:r>
              <a:rPr lang="en-US" altLang="zh-CN" sz="1600"/>
              <a:t>)</a:t>
            </a:r>
          </a:p>
          <a:p>
            <a:r>
              <a:rPr lang="en-US" altLang="zh-CN" sz="1600"/>
              <a:t>SELECT sum(n) FROM </a:t>
            </a:r>
            <a:r>
              <a:rPr lang="en-US" altLang="zh-CN" sz="1600" u="sng"/>
              <a:t>t</a:t>
            </a:r>
            <a:r>
              <a:rPr lang="en-US" altLang="zh-CN" sz="1600"/>
              <a:t>;</a:t>
            </a:r>
          </a:p>
          <a:p>
            <a:endParaRPr lang="en-US" altLang="zh-CN" sz="1600"/>
          </a:p>
          <a:p>
            <a:endParaRPr lang="en-US" altLang="zh-CN" sz="1600"/>
          </a:p>
          <a:p>
            <a:endParaRPr lang="en-US" altLang="zh-CN" sz="1600"/>
          </a:p>
          <a:p>
            <a:endParaRPr lang="en-US" altLang="zh-CN" sz="1600"/>
          </a:p>
          <a:p>
            <a:endParaRPr lang="zh-CN" altLang="en-US" sz="1600"/>
          </a:p>
        </p:txBody>
      </p:sp>
      <p:sp>
        <p:nvSpPr>
          <p:cNvPr id="8" name="矩形 7"/>
          <p:cNvSpPr/>
          <p:nvPr/>
        </p:nvSpPr>
        <p:spPr>
          <a:xfrm>
            <a:off x="7104112" y="145570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非递归子句</a:t>
            </a:r>
          </a:p>
        </p:txBody>
      </p:sp>
      <p:sp>
        <p:nvSpPr>
          <p:cNvPr id="9" name="矩形 8"/>
          <p:cNvSpPr/>
          <p:nvPr/>
        </p:nvSpPr>
        <p:spPr>
          <a:xfrm>
            <a:off x="7096053" y="2210159"/>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递归子句</a:t>
            </a:r>
          </a:p>
        </p:txBody>
      </p:sp>
      <p:cxnSp>
        <p:nvCxnSpPr>
          <p:cNvPr id="11" name="直接箭头连接符 10"/>
          <p:cNvCxnSpPr>
            <a:endCxn id="8" idx="1"/>
          </p:cNvCxnSpPr>
          <p:nvPr/>
        </p:nvCxnSpPr>
        <p:spPr>
          <a:xfrm>
            <a:off x="3647728" y="1743738"/>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007549" y="2477039"/>
            <a:ext cx="1088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1824" y="1916832"/>
            <a:ext cx="1368152" cy="28803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UNION [ALL]</a:t>
            </a:r>
            <a:endParaRPr lang="zh-CN" altLang="en-US" sz="1200"/>
          </a:p>
        </p:txBody>
      </p:sp>
      <p:cxnSp>
        <p:nvCxnSpPr>
          <p:cNvPr id="17" name="直接箭头连接符 16"/>
          <p:cNvCxnSpPr>
            <a:endCxn id="15" idx="1"/>
          </p:cNvCxnSpPr>
          <p:nvPr/>
        </p:nvCxnSpPr>
        <p:spPr>
          <a:xfrm>
            <a:off x="3647728" y="20608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104112" y="3429000"/>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TEMP Working TABLE</a:t>
            </a:r>
            <a:endParaRPr lang="zh-CN" altLang="en-US" sz="1200"/>
          </a:p>
        </p:txBody>
      </p:sp>
      <p:cxnSp>
        <p:nvCxnSpPr>
          <p:cNvPr id="22" name="曲线连接符 21"/>
          <p:cNvCxnSpPr>
            <a:endCxn id="20" idx="1"/>
          </p:cNvCxnSpPr>
          <p:nvPr/>
        </p:nvCxnSpPr>
        <p:spPr>
          <a:xfrm>
            <a:off x="4367808" y="2498192"/>
            <a:ext cx="2736304" cy="1146833"/>
          </a:xfrm>
          <a:prstGeom prst="curvedConnector3">
            <a:avLst>
              <a:gd name="adj1" fmla="val 2682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096053" y="4581128"/>
            <a:ext cx="1368152" cy="93610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WITH</a:t>
            </a:r>
            <a:r>
              <a:rPr lang="zh-CN" altLang="en-US" sz="1200"/>
              <a:t>语句的</a:t>
            </a:r>
            <a:r>
              <a:rPr lang="en-US" altLang="zh-CN" sz="1200"/>
              <a:t>OUTPUT,</a:t>
            </a:r>
          </a:p>
          <a:p>
            <a:pPr algn="ctr"/>
            <a:r>
              <a:rPr lang="zh-CN" altLang="en-US" sz="1200"/>
              <a:t>通过</a:t>
            </a:r>
            <a:r>
              <a:rPr lang="en-US" altLang="zh-CN" sz="1200"/>
              <a:t>LIMIT</a:t>
            </a:r>
            <a:r>
              <a:rPr lang="zh-CN" altLang="en-US" sz="1200"/>
              <a:t>可以跳出循环</a:t>
            </a:r>
          </a:p>
        </p:txBody>
      </p:sp>
      <p:cxnSp>
        <p:nvCxnSpPr>
          <p:cNvPr id="27" name="曲线连接符 26"/>
          <p:cNvCxnSpPr>
            <a:endCxn id="26" idx="1"/>
          </p:cNvCxnSpPr>
          <p:nvPr/>
        </p:nvCxnSpPr>
        <p:spPr>
          <a:xfrm>
            <a:off x="4367809" y="3224008"/>
            <a:ext cx="2728245" cy="182517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 name="云形标注 3"/>
          <p:cNvSpPr/>
          <p:nvPr/>
        </p:nvSpPr>
        <p:spPr>
          <a:xfrm>
            <a:off x="1991544" y="5092855"/>
            <a:ext cx="2376264" cy="1152128"/>
          </a:xfrm>
          <a:prstGeom prst="cloudCallout">
            <a:avLst>
              <a:gd name="adj1" fmla="val 42069"/>
              <a:gd name="adj2" fmla="val -149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a:t>
            </a:r>
            <a:r>
              <a:rPr lang="zh-CN" altLang="en-US"/>
              <a:t>递归</a:t>
            </a:r>
            <a:r>
              <a:rPr lang="en-US" altLang="zh-CN"/>
              <a:t>"SQL</a:t>
            </a:r>
            <a:endParaRPr lang="zh-CN" altLang="en-US"/>
          </a:p>
        </p:txBody>
      </p:sp>
    </p:spTree>
    <p:extLst>
      <p:ext uri="{BB962C8B-B14F-4D97-AF65-F5344CB8AC3E}">
        <p14:creationId xmlns:p14="http://schemas.microsoft.com/office/powerpoint/2010/main" val="1582710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en-US"/>
          </a:p>
        </p:txBody>
      </p:sp>
      <p:sp>
        <p:nvSpPr>
          <p:cNvPr id="3" name="内容占位符 2"/>
          <p:cNvSpPr>
            <a:spLocks noGrp="1"/>
          </p:cNvSpPr>
          <p:nvPr>
            <p:ph idx="1"/>
          </p:nvPr>
        </p:nvSpPr>
        <p:spPr/>
        <p:txBody>
          <a:bodyPr numCol="2"/>
          <a:lstStyle/>
          <a:p>
            <a:r>
              <a:rPr lang="zh-CN" altLang="en-US" sz="2400" smtClean="0"/>
              <a:t>发展历程，圈子</a:t>
            </a:r>
            <a:endParaRPr lang="en-US" altLang="zh-CN" sz="2400" smtClean="0"/>
          </a:p>
          <a:p>
            <a:r>
              <a:rPr lang="zh-CN" altLang="en-US" sz="2400" smtClean="0"/>
              <a:t>特性</a:t>
            </a:r>
            <a:endParaRPr lang="en-US" altLang="zh-CN" sz="2400" smtClean="0"/>
          </a:p>
          <a:p>
            <a:r>
              <a:rPr lang="zh-CN" altLang="en-US" sz="2400" smtClean="0"/>
              <a:t>如何了解源码</a:t>
            </a:r>
            <a:endParaRPr lang="en-US" altLang="zh-CN" sz="2400" smtClean="0"/>
          </a:p>
          <a:p>
            <a:r>
              <a:rPr lang="zh-CN" altLang="en-US" sz="2400"/>
              <a:t>如何跟踪</a:t>
            </a:r>
            <a:r>
              <a:rPr lang="zh-CN" altLang="en-US" sz="2400" smtClean="0"/>
              <a:t>内核</a:t>
            </a:r>
            <a:endParaRPr lang="en-US" altLang="zh-CN" sz="2400" smtClean="0"/>
          </a:p>
          <a:p>
            <a:pPr algn="just"/>
            <a:r>
              <a:rPr lang="zh-CN" altLang="en-US" sz="2400" smtClean="0"/>
              <a:t>进程结构，文件结构</a:t>
            </a:r>
            <a:endParaRPr lang="en-US" altLang="zh-CN" sz="2400" smtClean="0"/>
          </a:p>
          <a:p>
            <a:r>
              <a:rPr lang="zh-CN" altLang="en-US" sz="2400" smtClean="0"/>
              <a:t>如何做压力测试</a:t>
            </a:r>
            <a:endParaRPr lang="en-US" altLang="zh-CN" sz="2400" smtClean="0"/>
          </a:p>
          <a:p>
            <a:r>
              <a:rPr lang="zh-CN" altLang="en-US" sz="2400" smtClean="0"/>
              <a:t>版本升级</a:t>
            </a:r>
            <a:endParaRPr lang="en-US" altLang="zh-CN" sz="2400" smtClean="0"/>
          </a:p>
          <a:p>
            <a:r>
              <a:rPr lang="zh-CN" altLang="en-US" sz="2400" smtClean="0"/>
              <a:t>备份恢复</a:t>
            </a:r>
            <a:endParaRPr lang="en-US" altLang="zh-CN" sz="2400" smtClean="0"/>
          </a:p>
          <a:p>
            <a:r>
              <a:rPr lang="zh-CN" altLang="en-US" sz="2400"/>
              <a:t>高可用</a:t>
            </a:r>
            <a:endParaRPr lang="en-US" altLang="zh-CN" sz="2400" smtClean="0"/>
          </a:p>
          <a:p>
            <a:r>
              <a:rPr lang="zh-CN" altLang="en-US" sz="2400" smtClean="0"/>
              <a:t>读写分离</a:t>
            </a:r>
            <a:endParaRPr lang="en-US" altLang="zh-CN" sz="2400" smtClean="0"/>
          </a:p>
          <a:p>
            <a:r>
              <a:rPr lang="zh-CN" altLang="en-US" sz="2400" smtClean="0"/>
              <a:t>分布式</a:t>
            </a:r>
            <a:endParaRPr lang="en-US" altLang="zh-CN" sz="2400" smtClean="0"/>
          </a:p>
          <a:p>
            <a:r>
              <a:rPr lang="zh-CN" altLang="en-US" sz="2400" smtClean="0"/>
              <a:t>挖掘</a:t>
            </a:r>
            <a:endParaRPr lang="en-US" altLang="zh-CN" sz="2400" smtClean="0"/>
          </a:p>
          <a:p>
            <a:r>
              <a:rPr lang="zh-CN" altLang="en-US" sz="2400" smtClean="0"/>
              <a:t>扩展功能</a:t>
            </a:r>
            <a:endParaRPr lang="en-US" altLang="zh-CN" sz="2400" smtClean="0"/>
          </a:p>
          <a:p>
            <a:r>
              <a:rPr lang="en-US" altLang="zh-CN" sz="2400"/>
              <a:t>TODO</a:t>
            </a:r>
            <a:r>
              <a:rPr lang="zh-CN" altLang="en-US" sz="2400"/>
              <a:t>和</a:t>
            </a:r>
            <a:r>
              <a:rPr lang="zh-CN" altLang="en-US" sz="2400" smtClean="0"/>
              <a:t>软肋</a:t>
            </a:r>
            <a:endParaRPr lang="en-US" altLang="zh-CN" sz="2400" smtClean="0"/>
          </a:p>
          <a:p>
            <a:r>
              <a:rPr lang="zh-CN" altLang="en-US" sz="2400"/>
              <a:t>性能优化</a:t>
            </a:r>
            <a:r>
              <a:rPr lang="zh-CN" altLang="en-US" sz="2400" smtClean="0"/>
              <a:t>方法</a:t>
            </a:r>
            <a:endParaRPr lang="en-US" altLang="zh-CN" sz="2400" smtClean="0"/>
          </a:p>
          <a:p>
            <a:r>
              <a:rPr lang="zh-CN" altLang="en-US" sz="2400" smtClean="0"/>
              <a:t>数据库安全</a:t>
            </a:r>
            <a:endParaRPr lang="en-US" altLang="zh-CN" sz="2400" smtClean="0"/>
          </a:p>
          <a:p>
            <a:r>
              <a:rPr lang="en-US" altLang="zh-CN" sz="2400" smtClean="0"/>
              <a:t>benchmark</a:t>
            </a:r>
          </a:p>
          <a:p>
            <a:r>
              <a:rPr lang="zh-CN" altLang="en-US" sz="2400" smtClean="0"/>
              <a:t>学习</a:t>
            </a:r>
            <a:r>
              <a:rPr lang="zh-CN" altLang="en-US" sz="2400"/>
              <a:t>资料</a:t>
            </a:r>
            <a:endParaRPr lang="en-US" altLang="zh-CN" sz="2400" smtClean="0"/>
          </a:p>
          <a:p>
            <a:endParaRPr lang="en-US" altLang="zh-CN" sz="2400" smtClean="0"/>
          </a:p>
        </p:txBody>
      </p:sp>
    </p:spTree>
    <p:extLst>
      <p:ext uri="{BB962C8B-B14F-4D97-AF65-F5344CB8AC3E}">
        <p14:creationId xmlns:p14="http://schemas.microsoft.com/office/powerpoint/2010/main" val="105773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a:t>UNION </a:t>
            </a:r>
            <a:r>
              <a:rPr lang="zh-CN" altLang="en-US" sz="1600" smtClean="0"/>
              <a:t>去</a:t>
            </a:r>
            <a:r>
              <a:rPr lang="zh-CN" altLang="en-US" sz="1600"/>
              <a:t>重复</a:t>
            </a:r>
            <a:r>
              <a:rPr lang="en-US" altLang="zh-CN" sz="1600"/>
              <a:t>(</a:t>
            </a:r>
            <a:r>
              <a:rPr lang="zh-CN" altLang="en-US" sz="1600"/>
              <a:t>去重复时</a:t>
            </a:r>
            <a:r>
              <a:rPr lang="en-US" altLang="zh-CN" sz="1600"/>
              <a:t>NULL </a:t>
            </a:r>
            <a:r>
              <a:rPr lang="zh-CN" altLang="en-US" sz="1600"/>
              <a:t>视为等同</a:t>
            </a:r>
            <a:r>
              <a:rPr lang="en-US" altLang="zh-CN" sz="1600"/>
              <a:t>)</a:t>
            </a:r>
          </a:p>
          <a:p>
            <a:r>
              <a:rPr lang="zh-CN" altLang="en-US" sz="1600"/>
              <a:t>图中所有输出都涉及</a:t>
            </a:r>
            <a:r>
              <a:rPr lang="en-US" altLang="zh-CN" sz="1600"/>
              <a:t>UNION [ALL]</a:t>
            </a:r>
            <a:r>
              <a:rPr lang="zh-CN" altLang="en-US" sz="1600"/>
              <a:t>的操作</a:t>
            </a:r>
            <a:r>
              <a:rPr lang="en-US" altLang="zh-CN" sz="1600"/>
              <a:t>, </a:t>
            </a:r>
            <a:r>
              <a:rPr lang="zh-CN" altLang="en-US" sz="1600"/>
              <a:t>包含以往返回的记录和当前返回的记录</a:t>
            </a:r>
          </a:p>
        </p:txBody>
      </p:sp>
      <p:sp>
        <p:nvSpPr>
          <p:cNvPr id="4" name="矩形 3"/>
          <p:cNvSpPr/>
          <p:nvPr/>
        </p:nvSpPr>
        <p:spPr>
          <a:xfrm>
            <a:off x="1907339" y="2193270"/>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非递归子句</a:t>
            </a:r>
          </a:p>
        </p:txBody>
      </p:sp>
      <p:sp>
        <p:nvSpPr>
          <p:cNvPr id="5" name="矩形 4"/>
          <p:cNvSpPr/>
          <p:nvPr/>
        </p:nvSpPr>
        <p:spPr>
          <a:xfrm>
            <a:off x="6551855" y="208992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递归子句</a:t>
            </a:r>
          </a:p>
        </p:txBody>
      </p:sp>
      <p:sp>
        <p:nvSpPr>
          <p:cNvPr id="7" name="矩形 6"/>
          <p:cNvSpPr/>
          <p:nvPr/>
        </p:nvSpPr>
        <p:spPr>
          <a:xfrm>
            <a:off x="4211595" y="2368625"/>
            <a:ext cx="1368152" cy="225357"/>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OUTPUT</a:t>
            </a:r>
            <a:endParaRPr lang="zh-CN" altLang="en-US" sz="1400"/>
          </a:p>
        </p:txBody>
      </p:sp>
      <p:sp>
        <p:nvSpPr>
          <p:cNvPr id="8" name="矩形 7"/>
          <p:cNvSpPr/>
          <p:nvPr/>
        </p:nvSpPr>
        <p:spPr>
          <a:xfrm>
            <a:off x="6551855" y="4623164"/>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TEMP Working TABLE</a:t>
            </a:r>
            <a:endParaRPr lang="zh-CN" altLang="en-US" sz="1400"/>
          </a:p>
        </p:txBody>
      </p:sp>
      <p:cxnSp>
        <p:nvCxnSpPr>
          <p:cNvPr id="13" name="直接箭头连接符 12"/>
          <p:cNvCxnSpPr>
            <a:stCxn id="4" idx="3"/>
            <a:endCxn id="7" idx="1"/>
          </p:cNvCxnSpPr>
          <p:nvPr/>
        </p:nvCxnSpPr>
        <p:spPr>
          <a:xfrm>
            <a:off x="3275491" y="2481303"/>
            <a:ext cx="9361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64101" y="2060849"/>
            <a:ext cx="633507" cy="307777"/>
          </a:xfrm>
          <a:prstGeom prst="rect">
            <a:avLst/>
          </a:prstGeom>
          <a:noFill/>
        </p:spPr>
        <p:txBody>
          <a:bodyPr wrap="none" rtlCol="0">
            <a:spAutoFit/>
          </a:bodyPr>
          <a:lstStyle/>
          <a:p>
            <a:r>
              <a:rPr lang="en-US" altLang="zh-CN" sz="1400"/>
              <a:t>2</a:t>
            </a:r>
            <a:r>
              <a:rPr lang="zh-CN" altLang="en-US" sz="1400"/>
              <a:t>读取</a:t>
            </a:r>
          </a:p>
        </p:txBody>
      </p:sp>
      <p:sp>
        <p:nvSpPr>
          <p:cNvPr id="54" name="TextBox 53"/>
          <p:cNvSpPr txBox="1"/>
          <p:nvPr/>
        </p:nvSpPr>
        <p:spPr>
          <a:xfrm>
            <a:off x="3471674" y="2068693"/>
            <a:ext cx="633507" cy="307777"/>
          </a:xfrm>
          <a:prstGeom prst="rect">
            <a:avLst/>
          </a:prstGeom>
          <a:noFill/>
        </p:spPr>
        <p:txBody>
          <a:bodyPr wrap="none" rtlCol="0">
            <a:spAutoFit/>
          </a:bodyPr>
          <a:lstStyle/>
          <a:p>
            <a:r>
              <a:rPr lang="en-US" altLang="zh-CN" sz="1400"/>
              <a:t>1</a:t>
            </a:r>
            <a:r>
              <a:rPr lang="zh-CN" altLang="en-US" sz="1400"/>
              <a:t>输出</a:t>
            </a:r>
          </a:p>
        </p:txBody>
      </p:sp>
      <p:sp>
        <p:nvSpPr>
          <p:cNvPr id="72" name="流程图: 决策 71"/>
          <p:cNvSpPr/>
          <p:nvPr/>
        </p:nvSpPr>
        <p:spPr>
          <a:xfrm>
            <a:off x="6479847" y="3517128"/>
            <a:ext cx="1512168" cy="576064"/>
          </a:xfrm>
          <a:prstGeom prst="flowChartDecisio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TWT</a:t>
            </a:r>
            <a:r>
              <a:rPr lang="zh-CN" altLang="en-US" sz="1400">
                <a:solidFill>
                  <a:schemeClr val="tx1"/>
                </a:solidFill>
              </a:rPr>
              <a:t>有无数据</a:t>
            </a:r>
          </a:p>
        </p:txBody>
      </p:sp>
      <p:cxnSp>
        <p:nvCxnSpPr>
          <p:cNvPr id="74" name="直接箭头连接符 73"/>
          <p:cNvCxnSpPr>
            <a:stCxn id="8" idx="0"/>
            <a:endCxn id="72" idx="2"/>
          </p:cNvCxnSpPr>
          <p:nvPr/>
        </p:nvCxnSpPr>
        <p:spPr>
          <a:xfrm flipV="1">
            <a:off x="7235931" y="4093192"/>
            <a:ext cx="0" cy="529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663953" y="3805161"/>
            <a:ext cx="857927" cy="307777"/>
          </a:xfrm>
          <a:prstGeom prst="rect">
            <a:avLst/>
          </a:prstGeom>
          <a:noFill/>
        </p:spPr>
        <p:txBody>
          <a:bodyPr wrap="none" rtlCol="0">
            <a:spAutoFit/>
          </a:bodyPr>
          <a:lstStyle/>
          <a:p>
            <a:r>
              <a:rPr lang="en-US" altLang="zh-CN" sz="1400"/>
              <a:t>4</a:t>
            </a:r>
            <a:r>
              <a:rPr lang="zh-CN" altLang="en-US" sz="1400"/>
              <a:t>有</a:t>
            </a:r>
            <a:r>
              <a:rPr lang="en-US" altLang="zh-CN" sz="1400"/>
              <a:t>,</a:t>
            </a:r>
            <a:r>
              <a:rPr lang="zh-CN" altLang="en-US" sz="1400"/>
              <a:t>递归</a:t>
            </a:r>
          </a:p>
        </p:txBody>
      </p:sp>
      <p:sp>
        <p:nvSpPr>
          <p:cNvPr id="80" name="TextBox 79"/>
          <p:cNvSpPr txBox="1"/>
          <p:nvPr/>
        </p:nvSpPr>
        <p:spPr>
          <a:xfrm>
            <a:off x="5663952" y="3140969"/>
            <a:ext cx="1217000" cy="307777"/>
          </a:xfrm>
          <a:prstGeom prst="rect">
            <a:avLst/>
          </a:prstGeom>
          <a:noFill/>
        </p:spPr>
        <p:txBody>
          <a:bodyPr wrap="none" rtlCol="0">
            <a:spAutoFit/>
          </a:bodyPr>
          <a:lstStyle/>
          <a:p>
            <a:r>
              <a:rPr lang="en-US" altLang="zh-CN" sz="1400"/>
              <a:t>4</a:t>
            </a:r>
            <a:r>
              <a:rPr lang="zh-CN" altLang="en-US" sz="1400"/>
              <a:t>无</a:t>
            </a:r>
            <a:r>
              <a:rPr lang="en-US" altLang="zh-CN" sz="1400"/>
              <a:t>,</a:t>
            </a:r>
            <a:r>
              <a:rPr lang="zh-CN" altLang="en-US" sz="1400"/>
              <a:t>结束递归</a:t>
            </a:r>
          </a:p>
        </p:txBody>
      </p:sp>
      <p:sp>
        <p:nvSpPr>
          <p:cNvPr id="87" name="矩形 86"/>
          <p:cNvSpPr/>
          <p:nvPr/>
        </p:nvSpPr>
        <p:spPr>
          <a:xfrm>
            <a:off x="4211595" y="455115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递归子句</a:t>
            </a:r>
          </a:p>
        </p:txBody>
      </p:sp>
      <p:cxnSp>
        <p:nvCxnSpPr>
          <p:cNvPr id="90" name="肘形连接符 89"/>
          <p:cNvCxnSpPr>
            <a:stCxn id="72" idx="1"/>
            <a:endCxn id="87" idx="0"/>
          </p:cNvCxnSpPr>
          <p:nvPr/>
        </p:nvCxnSpPr>
        <p:spPr>
          <a:xfrm rot="10800000" flipV="1">
            <a:off x="4895671" y="3805160"/>
            <a:ext cx="1584176" cy="74599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72" idx="0"/>
            <a:endCxn id="7" idx="2"/>
          </p:cNvCxnSpPr>
          <p:nvPr/>
        </p:nvCxnSpPr>
        <p:spPr>
          <a:xfrm rot="16200000" flipV="1">
            <a:off x="5604229" y="1885425"/>
            <a:ext cx="923147" cy="23402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7" idx="3"/>
            <a:endCxn id="8" idx="1"/>
          </p:cNvCxnSpPr>
          <p:nvPr/>
        </p:nvCxnSpPr>
        <p:spPr>
          <a:xfrm>
            <a:off x="5579747" y="4839188"/>
            <a:ext cx="972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793932" y="4531411"/>
            <a:ext cx="633507" cy="307777"/>
          </a:xfrm>
          <a:prstGeom prst="rect">
            <a:avLst/>
          </a:prstGeom>
          <a:noFill/>
        </p:spPr>
        <p:txBody>
          <a:bodyPr wrap="none" rtlCol="0">
            <a:spAutoFit/>
          </a:bodyPr>
          <a:lstStyle/>
          <a:p>
            <a:r>
              <a:rPr lang="en-US" altLang="zh-CN" sz="1400"/>
              <a:t>5</a:t>
            </a:r>
            <a:r>
              <a:rPr lang="zh-CN" altLang="en-US" sz="1400"/>
              <a:t>读取</a:t>
            </a:r>
          </a:p>
        </p:txBody>
      </p:sp>
      <p:cxnSp>
        <p:nvCxnSpPr>
          <p:cNvPr id="102" name="肘形连接符 101"/>
          <p:cNvCxnSpPr>
            <a:stCxn id="5" idx="3"/>
            <a:endCxn id="8" idx="3"/>
          </p:cNvCxnSpPr>
          <p:nvPr/>
        </p:nvCxnSpPr>
        <p:spPr>
          <a:xfrm>
            <a:off x="7920007" y="2377958"/>
            <a:ext cx="12700" cy="2461230"/>
          </a:xfrm>
          <a:prstGeom prst="bentConnector3">
            <a:avLst>
              <a:gd name="adj1" fmla="val 830322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4860291" y="5757202"/>
            <a:ext cx="2610291" cy="64807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TEMP Intermediate TABLE</a:t>
            </a:r>
          </a:p>
          <a:p>
            <a:pPr algn="ctr"/>
            <a:r>
              <a:rPr lang="en-US" altLang="zh-CN" sz="1400"/>
              <a:t>(</a:t>
            </a:r>
            <a:r>
              <a:rPr lang="zh-CN" altLang="en-US" sz="1400"/>
              <a:t>替换掉</a:t>
            </a:r>
            <a:r>
              <a:rPr lang="en-US" altLang="zh-CN" sz="1400"/>
              <a:t>TWT</a:t>
            </a:r>
            <a:r>
              <a:rPr lang="zh-CN" altLang="en-US" sz="1400"/>
              <a:t>的内容后清空自己</a:t>
            </a:r>
            <a:r>
              <a:rPr lang="en-US" altLang="zh-CN" sz="1400"/>
              <a:t>)</a:t>
            </a:r>
            <a:endParaRPr lang="zh-CN" altLang="en-US" sz="1400"/>
          </a:p>
        </p:txBody>
      </p:sp>
      <p:cxnSp>
        <p:nvCxnSpPr>
          <p:cNvPr id="109" name="直接箭头连接符 108"/>
          <p:cNvCxnSpPr>
            <a:stCxn id="87" idx="2"/>
            <a:endCxn id="106" idx="0"/>
          </p:cNvCxnSpPr>
          <p:nvPr/>
        </p:nvCxnSpPr>
        <p:spPr>
          <a:xfrm>
            <a:off x="4895672" y="5127220"/>
            <a:ext cx="1269765" cy="629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070219" y="5288323"/>
            <a:ext cx="992579" cy="307777"/>
          </a:xfrm>
          <a:prstGeom prst="rect">
            <a:avLst/>
          </a:prstGeom>
          <a:noFill/>
        </p:spPr>
        <p:txBody>
          <a:bodyPr wrap="none" rtlCol="0">
            <a:spAutoFit/>
          </a:bodyPr>
          <a:lstStyle/>
          <a:p>
            <a:r>
              <a:rPr lang="en-US" altLang="zh-CN" sz="1400"/>
              <a:t>6</a:t>
            </a:r>
            <a:r>
              <a:rPr lang="zh-CN" altLang="en-US" sz="1400"/>
              <a:t>同时输出</a:t>
            </a:r>
          </a:p>
        </p:txBody>
      </p:sp>
      <p:sp>
        <p:nvSpPr>
          <p:cNvPr id="112" name="TextBox 111"/>
          <p:cNvSpPr txBox="1"/>
          <p:nvPr/>
        </p:nvSpPr>
        <p:spPr>
          <a:xfrm>
            <a:off x="8976321" y="3486103"/>
            <a:ext cx="633507" cy="307777"/>
          </a:xfrm>
          <a:prstGeom prst="rect">
            <a:avLst/>
          </a:prstGeom>
          <a:noFill/>
        </p:spPr>
        <p:txBody>
          <a:bodyPr wrap="none" rtlCol="0">
            <a:spAutoFit/>
          </a:bodyPr>
          <a:lstStyle/>
          <a:p>
            <a:r>
              <a:rPr lang="en-US" altLang="zh-CN" sz="1400"/>
              <a:t>3</a:t>
            </a:r>
            <a:r>
              <a:rPr lang="zh-CN" altLang="en-US" sz="1400"/>
              <a:t>输出</a:t>
            </a:r>
          </a:p>
        </p:txBody>
      </p:sp>
      <p:cxnSp>
        <p:nvCxnSpPr>
          <p:cNvPr id="114" name="直接箭头连接符 113"/>
          <p:cNvCxnSpPr>
            <a:stCxn id="106" idx="0"/>
            <a:endCxn id="8" idx="2"/>
          </p:cNvCxnSpPr>
          <p:nvPr/>
        </p:nvCxnSpPr>
        <p:spPr>
          <a:xfrm flipV="1">
            <a:off x="6165437" y="5055212"/>
            <a:ext cx="1070495" cy="701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32382" y="5347372"/>
            <a:ext cx="1781193" cy="307777"/>
          </a:xfrm>
          <a:prstGeom prst="rect">
            <a:avLst/>
          </a:prstGeom>
          <a:noFill/>
        </p:spPr>
        <p:txBody>
          <a:bodyPr wrap="none" rtlCol="0">
            <a:spAutoFit/>
          </a:bodyPr>
          <a:lstStyle/>
          <a:p>
            <a:r>
              <a:rPr lang="en-US" altLang="zh-CN" sz="1400"/>
              <a:t>7 TWT</a:t>
            </a:r>
            <a:r>
              <a:rPr lang="zh-CN" altLang="en-US" sz="1400"/>
              <a:t>清空并被替换</a:t>
            </a:r>
          </a:p>
        </p:txBody>
      </p:sp>
      <p:sp>
        <p:nvSpPr>
          <p:cNvPr id="117" name="椭圆 116"/>
          <p:cNvSpPr/>
          <p:nvPr/>
        </p:nvSpPr>
        <p:spPr>
          <a:xfrm>
            <a:off x="3578089" y="3140968"/>
            <a:ext cx="5158401" cy="3600400"/>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肘形连接符 118"/>
          <p:cNvCxnSpPr>
            <a:stCxn id="87" idx="1"/>
          </p:cNvCxnSpPr>
          <p:nvPr/>
        </p:nvCxnSpPr>
        <p:spPr>
          <a:xfrm rot="10800000" flipH="1">
            <a:off x="4211595" y="2593982"/>
            <a:ext cx="372237" cy="2245206"/>
          </a:xfrm>
          <a:prstGeom prst="bentConnector4">
            <a:avLst>
              <a:gd name="adj1" fmla="val -231782"/>
              <a:gd name="adj2" fmla="val 7809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578089" y="4551157"/>
            <a:ext cx="633507" cy="307777"/>
          </a:xfrm>
          <a:prstGeom prst="rect">
            <a:avLst/>
          </a:prstGeom>
          <a:noFill/>
        </p:spPr>
        <p:txBody>
          <a:bodyPr wrap="none" rtlCol="0">
            <a:spAutoFit/>
          </a:bodyPr>
          <a:lstStyle/>
          <a:p>
            <a:r>
              <a:rPr lang="en-US" altLang="zh-CN" sz="1400"/>
              <a:t>6</a:t>
            </a:r>
            <a:r>
              <a:rPr lang="zh-CN" altLang="en-US" sz="1400"/>
              <a:t>输出</a:t>
            </a:r>
          </a:p>
        </p:txBody>
      </p:sp>
      <p:sp>
        <p:nvSpPr>
          <p:cNvPr id="127" name="TextBox 126"/>
          <p:cNvSpPr txBox="1"/>
          <p:nvPr/>
        </p:nvSpPr>
        <p:spPr>
          <a:xfrm>
            <a:off x="2028419" y="5447113"/>
            <a:ext cx="646331" cy="369332"/>
          </a:xfrm>
          <a:prstGeom prst="rect">
            <a:avLst/>
          </a:prstGeom>
          <a:noFill/>
        </p:spPr>
        <p:txBody>
          <a:bodyPr wrap="none" rtlCol="0">
            <a:spAutoFit/>
          </a:bodyPr>
          <a:lstStyle/>
          <a:p>
            <a:r>
              <a:rPr lang="zh-CN" altLang="en-US"/>
              <a:t>循环</a:t>
            </a:r>
          </a:p>
        </p:txBody>
      </p:sp>
      <p:cxnSp>
        <p:nvCxnSpPr>
          <p:cNvPr id="129" name="直接连接符 128"/>
          <p:cNvCxnSpPr>
            <a:stCxn id="127" idx="3"/>
          </p:cNvCxnSpPr>
          <p:nvPr/>
        </p:nvCxnSpPr>
        <p:spPr>
          <a:xfrm>
            <a:off x="2674749" y="5631779"/>
            <a:ext cx="106879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云形标注 5"/>
          <p:cNvSpPr/>
          <p:nvPr/>
        </p:nvSpPr>
        <p:spPr>
          <a:xfrm>
            <a:off x="1641029" y="3208137"/>
            <a:ext cx="974613" cy="721501"/>
          </a:xfrm>
          <a:prstGeom prst="cloudCallout">
            <a:avLst>
              <a:gd name="adj1" fmla="val 45965"/>
              <a:gd name="adj2" fmla="val -1083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a:t>开始</a:t>
            </a:r>
          </a:p>
        </p:txBody>
      </p:sp>
      <p:cxnSp>
        <p:nvCxnSpPr>
          <p:cNvPr id="10" name="曲线连接符 9"/>
          <p:cNvCxnSpPr>
            <a:stCxn id="5" idx="1"/>
            <a:endCxn id="54" idx="3"/>
          </p:cNvCxnSpPr>
          <p:nvPr/>
        </p:nvCxnSpPr>
        <p:spPr>
          <a:xfrm rot="10800000">
            <a:off x="4105182" y="2222583"/>
            <a:ext cx="2446675" cy="155377"/>
          </a:xfrm>
          <a:prstGeom prst="curvedConnector3">
            <a:avLst>
              <a:gd name="adj1" fmla="val 3131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316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递归查询</a:t>
            </a:r>
            <a:endParaRPr lang="en-US" altLang="zh-CN" sz="1800" smtClean="0"/>
          </a:p>
        </p:txBody>
      </p:sp>
      <p:pic>
        <p:nvPicPr>
          <p:cNvPr id="6" name="图片 5"/>
          <p:cNvPicPr>
            <a:picLocks noChangeAspect="1"/>
          </p:cNvPicPr>
          <p:nvPr/>
        </p:nvPicPr>
        <p:blipFill>
          <a:blip r:embed="rId2"/>
          <a:stretch>
            <a:fillRect/>
          </a:stretch>
        </p:blipFill>
        <p:spPr>
          <a:xfrm>
            <a:off x="370194" y="2202552"/>
            <a:ext cx="11418906" cy="3747674"/>
          </a:xfrm>
          <a:prstGeom prst="rect">
            <a:avLst/>
          </a:prstGeom>
        </p:spPr>
      </p:pic>
    </p:spTree>
    <p:extLst>
      <p:ext uri="{BB962C8B-B14F-4D97-AF65-F5344CB8AC3E}">
        <p14:creationId xmlns:p14="http://schemas.microsoft.com/office/powerpoint/2010/main" val="3125928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a:t>ltree  </a:t>
            </a:r>
            <a:r>
              <a:rPr lang="en-US" altLang="zh-CN" sz="1800">
                <a:hlinkClick r:id="rId2"/>
              </a:rPr>
              <a:t>http://www.postgresql.org/docs/devel/static/ltree.html</a:t>
            </a:r>
            <a:endParaRPr lang="en-US" altLang="zh-CN" sz="1800" smtClean="0"/>
          </a:p>
          <a:p>
            <a:r>
              <a:rPr lang="zh-CN" altLang="en-US" sz="1800" smtClean="0"/>
              <a:t>异构数据类型</a:t>
            </a:r>
            <a:endParaRPr lang="en-US" altLang="zh-CN" sz="1800" smtClean="0"/>
          </a:p>
        </p:txBody>
      </p:sp>
      <p:pic>
        <p:nvPicPr>
          <p:cNvPr id="4" name="图片 3"/>
          <p:cNvPicPr>
            <a:picLocks noChangeAspect="1"/>
          </p:cNvPicPr>
          <p:nvPr/>
        </p:nvPicPr>
        <p:blipFill>
          <a:blip r:embed="rId3"/>
          <a:stretch>
            <a:fillRect/>
          </a:stretch>
        </p:blipFill>
        <p:spPr>
          <a:xfrm>
            <a:off x="6530474" y="2068992"/>
            <a:ext cx="5421256" cy="2198208"/>
          </a:xfrm>
          <a:prstGeom prst="rect">
            <a:avLst/>
          </a:prstGeom>
        </p:spPr>
      </p:pic>
      <p:pic>
        <p:nvPicPr>
          <p:cNvPr id="5" name="图片 4"/>
          <p:cNvPicPr>
            <a:picLocks noChangeAspect="1"/>
          </p:cNvPicPr>
          <p:nvPr/>
        </p:nvPicPr>
        <p:blipFill>
          <a:blip r:embed="rId4"/>
          <a:stretch>
            <a:fillRect/>
          </a:stretch>
        </p:blipFill>
        <p:spPr>
          <a:xfrm>
            <a:off x="315915" y="2068992"/>
            <a:ext cx="6052097" cy="3059597"/>
          </a:xfrm>
          <a:prstGeom prst="rect">
            <a:avLst/>
          </a:prstGeom>
        </p:spPr>
      </p:pic>
      <p:pic>
        <p:nvPicPr>
          <p:cNvPr id="6" name="图片 5"/>
          <p:cNvPicPr>
            <a:picLocks noChangeAspect="1"/>
          </p:cNvPicPr>
          <p:nvPr/>
        </p:nvPicPr>
        <p:blipFill>
          <a:blip r:embed="rId5"/>
          <a:stretch>
            <a:fillRect/>
          </a:stretch>
        </p:blipFill>
        <p:spPr>
          <a:xfrm>
            <a:off x="6528307" y="4656066"/>
            <a:ext cx="5433691" cy="1678470"/>
          </a:xfrm>
          <a:prstGeom prst="rect">
            <a:avLst/>
          </a:prstGeom>
        </p:spPr>
      </p:pic>
    </p:spTree>
    <p:extLst>
      <p:ext uri="{BB962C8B-B14F-4D97-AF65-F5344CB8AC3E}">
        <p14:creationId xmlns:p14="http://schemas.microsoft.com/office/powerpoint/2010/main" val="1467460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with</a:t>
            </a:r>
            <a:r>
              <a:rPr lang="zh-CN" altLang="en-US" sz="1800" smtClean="0"/>
              <a:t>原子操作</a:t>
            </a:r>
            <a:endParaRPr lang="en-US" altLang="zh-CN" sz="1800" smtClean="0"/>
          </a:p>
          <a:p>
            <a:r>
              <a:rPr lang="zh-CN" altLang="en-US" sz="1800" smtClean="0"/>
              <a:t>例子</a:t>
            </a:r>
            <a:r>
              <a:rPr lang="en-US" altLang="zh-CN" sz="1800" smtClean="0"/>
              <a:t>, </a:t>
            </a:r>
            <a:r>
              <a:rPr lang="zh-CN" altLang="en-US" sz="1800" smtClean="0"/>
              <a:t>跨分区更新分区表的分区字段值</a:t>
            </a:r>
            <a:endParaRPr lang="en-US" altLang="zh-CN" sz="1800" smtClean="0"/>
          </a:p>
          <a:p>
            <a:pPr marL="0" indent="0">
              <a:buNone/>
            </a:pPr>
            <a:endParaRPr lang="en-US" altLang="zh-CN" sz="1800" smtClean="0"/>
          </a:p>
          <a:p>
            <a:r>
              <a:rPr lang="en-US" altLang="zh-CN" sz="1800" smtClean="0"/>
              <a:t>measurement  </a:t>
            </a:r>
            <a:r>
              <a:rPr lang="zh-CN" altLang="en-US" sz="1800" smtClean="0"/>
              <a:t>按月分区字段</a:t>
            </a:r>
            <a:r>
              <a:rPr lang="en-US" altLang="zh-CN" sz="1800" smtClean="0"/>
              <a:t>logdate, </a:t>
            </a:r>
            <a:r>
              <a:rPr lang="zh-CN" altLang="en-US" sz="1800" smtClean="0"/>
              <a:t>将</a:t>
            </a:r>
            <a:r>
              <a:rPr lang="en-US" altLang="zh-CN" sz="1800" smtClean="0"/>
              <a:t>logdate= '2015-03-01'</a:t>
            </a:r>
            <a:r>
              <a:rPr lang="zh-CN" altLang="en-US" sz="1800" smtClean="0"/>
              <a:t>的值更新到另一个分区</a:t>
            </a:r>
            <a:r>
              <a:rPr lang="en-US" altLang="zh-CN" sz="1800" smtClean="0"/>
              <a:t>,</a:t>
            </a:r>
            <a:r>
              <a:rPr lang="zh-CN" altLang="en-US" sz="1800" smtClean="0"/>
              <a:t>同时还需要更新其他某字段值为</a:t>
            </a:r>
            <a:r>
              <a:rPr lang="en-US" altLang="zh-CN" sz="1800" smtClean="0"/>
              <a:t>999</a:t>
            </a:r>
          </a:p>
          <a:p>
            <a:endParaRPr lang="en-US" altLang="zh-CN" sz="1800" smtClean="0"/>
          </a:p>
          <a:p>
            <a:r>
              <a:rPr lang="en-US" altLang="zh-CN" sz="1800" smtClean="0"/>
              <a:t>with t1 as </a:t>
            </a:r>
          </a:p>
          <a:p>
            <a:r>
              <a:rPr lang="en-US" altLang="zh-CN" sz="1800" smtClean="0"/>
              <a:t>(delete from measurement where logdate='2015-03-01' </a:t>
            </a:r>
          </a:p>
          <a:p>
            <a:r>
              <a:rPr lang="en-US" altLang="zh-CN" sz="1800" smtClean="0"/>
              <a:t>     returning city_id,'2015-04-01'::timestamp(0) without time zone,peaktemp,999)</a:t>
            </a:r>
          </a:p>
          <a:p>
            <a:r>
              <a:rPr lang="en-US" altLang="zh-CN" sz="1800" smtClean="0"/>
              <a:t>insert into measurement select * from t1;</a:t>
            </a:r>
          </a:p>
          <a:p>
            <a:endParaRPr lang="en-US" altLang="zh-CN" sz="1800" smtClean="0"/>
          </a:p>
        </p:txBody>
      </p:sp>
    </p:spTree>
    <p:extLst>
      <p:ext uri="{BB962C8B-B14F-4D97-AF65-F5344CB8AC3E}">
        <p14:creationId xmlns:p14="http://schemas.microsoft.com/office/powerpoint/2010/main" val="2181607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外部表</a:t>
            </a:r>
            <a:endParaRPr lang="en-US" altLang="zh-CN" sz="1800" smtClean="0"/>
          </a:p>
          <a:p>
            <a:r>
              <a:rPr lang="en-US" altLang="zh-CN" sz="1800">
                <a:hlinkClick r:id="rId2"/>
              </a:rPr>
              <a:t>https://wiki.postgresql.org/wiki/Fdw</a:t>
            </a:r>
            <a:endParaRPr lang="en-US" altLang="zh-CN" sz="1800"/>
          </a:p>
          <a:p>
            <a:endParaRPr lang="en-US" altLang="zh-CN" sz="1800" smtClean="0"/>
          </a:p>
          <a:p>
            <a:r>
              <a:rPr lang="zh-CN" altLang="en-US" sz="1800" smtClean="0"/>
              <a:t>可以像操作</a:t>
            </a:r>
            <a:endParaRPr lang="en-US" altLang="zh-CN" sz="1800" smtClean="0"/>
          </a:p>
          <a:p>
            <a:r>
              <a:rPr lang="zh-CN" altLang="en-US" sz="1800" smtClean="0"/>
              <a:t>本地表一样</a:t>
            </a:r>
            <a:endParaRPr lang="en-US" altLang="zh-CN" sz="1800" smtClean="0"/>
          </a:p>
          <a:p>
            <a:r>
              <a:rPr lang="en-US" sz="1800" smtClean="0"/>
              <a:t>join,read/write</a:t>
            </a:r>
          </a:p>
          <a:p>
            <a:endParaRPr lang="en-US" sz="1800"/>
          </a:p>
        </p:txBody>
      </p:sp>
      <p:graphicFrame>
        <p:nvGraphicFramePr>
          <p:cNvPr id="4" name="内容占位符 3"/>
          <p:cNvGraphicFramePr>
            <a:graphicFrameLocks/>
          </p:cNvGraphicFramePr>
          <p:nvPr>
            <p:extLst>
              <p:ext uri="{D42A27DB-BD31-4B8C-83A1-F6EECF244321}">
                <p14:modId xmlns:p14="http://schemas.microsoft.com/office/powerpoint/2010/main" val="2572594276"/>
              </p:ext>
            </p:extLst>
          </p:nvPr>
        </p:nvGraphicFramePr>
        <p:xfrm>
          <a:off x="2610726" y="1412776"/>
          <a:ext cx="8329612" cy="5000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851803" y="5656336"/>
            <a:ext cx="1024639" cy="923330"/>
          </a:xfrm>
          <a:prstGeom prst="rect">
            <a:avLst/>
          </a:prstGeom>
          <a:noFill/>
        </p:spPr>
        <p:txBody>
          <a:bodyPr wrap="none" rtlCol="0">
            <a:spAutoFit/>
          </a:bodyPr>
          <a:lstStyle/>
          <a:p>
            <a:r>
              <a:rPr lang="en-US" altLang="zh-CN" smtClean="0"/>
              <a:t>External </a:t>
            </a:r>
          </a:p>
          <a:p>
            <a:r>
              <a:rPr lang="en-US" altLang="zh-CN" smtClean="0"/>
              <a:t>Data </a:t>
            </a:r>
          </a:p>
          <a:p>
            <a:r>
              <a:rPr lang="en-US" altLang="zh-CN" smtClean="0"/>
              <a:t>Source</a:t>
            </a:r>
            <a:endParaRPr lang="zh-CN" altLang="en-US"/>
          </a:p>
        </p:txBody>
      </p:sp>
      <p:sp>
        <p:nvSpPr>
          <p:cNvPr id="6" name="TextBox 5"/>
          <p:cNvSpPr txBox="1"/>
          <p:nvPr/>
        </p:nvSpPr>
        <p:spPr>
          <a:xfrm>
            <a:off x="10868330" y="4698166"/>
            <a:ext cx="556563" cy="369332"/>
          </a:xfrm>
          <a:prstGeom prst="rect">
            <a:avLst/>
          </a:prstGeom>
          <a:noFill/>
        </p:spPr>
        <p:txBody>
          <a:bodyPr wrap="none" rtlCol="0">
            <a:spAutoFit/>
          </a:bodyPr>
          <a:lstStyle/>
          <a:p>
            <a:r>
              <a:rPr lang="en-US" altLang="zh-CN" smtClean="0"/>
              <a:t>API</a:t>
            </a:r>
            <a:endParaRPr lang="zh-CN" altLang="en-US"/>
          </a:p>
        </p:txBody>
      </p:sp>
      <p:sp>
        <p:nvSpPr>
          <p:cNvPr id="7" name="TextBox 6"/>
          <p:cNvSpPr txBox="1"/>
          <p:nvPr/>
        </p:nvSpPr>
        <p:spPr>
          <a:xfrm>
            <a:off x="10868330" y="3555330"/>
            <a:ext cx="723275" cy="646331"/>
          </a:xfrm>
          <a:prstGeom prst="rect">
            <a:avLst/>
          </a:prstGeom>
          <a:noFill/>
        </p:spPr>
        <p:txBody>
          <a:bodyPr wrap="none" rtlCol="0">
            <a:spAutoFit/>
          </a:bodyPr>
          <a:lstStyle/>
          <a:p>
            <a:r>
              <a:rPr lang="en-US" altLang="zh-CN" smtClean="0"/>
              <a:t>Conn</a:t>
            </a:r>
          </a:p>
          <a:p>
            <a:r>
              <a:rPr lang="en-US" altLang="zh-CN" smtClean="0"/>
              <a:t>INFO</a:t>
            </a:r>
            <a:endParaRPr lang="zh-CN" altLang="en-US"/>
          </a:p>
        </p:txBody>
      </p:sp>
      <p:sp>
        <p:nvSpPr>
          <p:cNvPr id="8" name="TextBox 7"/>
          <p:cNvSpPr txBox="1"/>
          <p:nvPr/>
        </p:nvSpPr>
        <p:spPr>
          <a:xfrm>
            <a:off x="10868330" y="2547218"/>
            <a:ext cx="825867" cy="646331"/>
          </a:xfrm>
          <a:prstGeom prst="rect">
            <a:avLst/>
          </a:prstGeom>
          <a:noFill/>
        </p:spPr>
        <p:txBody>
          <a:bodyPr wrap="none" rtlCol="0">
            <a:spAutoFit/>
          </a:bodyPr>
          <a:lstStyle/>
          <a:p>
            <a:r>
              <a:rPr lang="en-US" altLang="zh-CN" smtClean="0"/>
              <a:t>AUTH</a:t>
            </a:r>
          </a:p>
          <a:p>
            <a:r>
              <a:rPr lang="en-US" altLang="zh-CN" smtClean="0"/>
              <a:t>INFO</a:t>
            </a:r>
            <a:endParaRPr lang="zh-CN" altLang="en-US"/>
          </a:p>
        </p:txBody>
      </p:sp>
      <p:sp>
        <p:nvSpPr>
          <p:cNvPr id="9" name="TextBox 8"/>
          <p:cNvSpPr txBox="1"/>
          <p:nvPr/>
        </p:nvSpPr>
        <p:spPr>
          <a:xfrm>
            <a:off x="10871039" y="1539106"/>
            <a:ext cx="1005403" cy="646331"/>
          </a:xfrm>
          <a:prstGeom prst="rect">
            <a:avLst/>
          </a:prstGeom>
          <a:noFill/>
        </p:spPr>
        <p:txBody>
          <a:bodyPr wrap="none" rtlCol="0">
            <a:spAutoFit/>
          </a:bodyPr>
          <a:lstStyle/>
          <a:p>
            <a:r>
              <a:rPr lang="en-US" altLang="zh-CN" smtClean="0"/>
              <a:t>TABLE</a:t>
            </a:r>
          </a:p>
          <a:p>
            <a:r>
              <a:rPr lang="en-US" altLang="zh-CN" smtClean="0"/>
              <a:t>DEFINE</a:t>
            </a:r>
            <a:endParaRPr lang="zh-CN" altLang="en-US"/>
          </a:p>
        </p:txBody>
      </p:sp>
    </p:spTree>
    <p:extLst>
      <p:ext uri="{BB962C8B-B14F-4D97-AF65-F5344CB8AC3E}">
        <p14:creationId xmlns:p14="http://schemas.microsoft.com/office/powerpoint/2010/main" val="210168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事件触发器</a:t>
            </a:r>
            <a:endParaRPr lang="en-US" altLang="zh-CN" sz="1800" smtClean="0"/>
          </a:p>
          <a:p>
            <a:r>
              <a:rPr lang="zh-CN" altLang="en-US" sz="1800" smtClean="0"/>
              <a:t>例子</a:t>
            </a:r>
            <a:r>
              <a:rPr lang="en-US" altLang="zh-CN" sz="1800" smtClean="0"/>
              <a:t>,</a:t>
            </a:r>
            <a:r>
              <a:rPr lang="zh-CN" altLang="en-US" sz="1800" smtClean="0"/>
              <a:t>控制普通用户没有执行</a:t>
            </a:r>
            <a:r>
              <a:rPr lang="en-US" altLang="zh-CN" sz="1800" smtClean="0"/>
              <a:t>DDL</a:t>
            </a:r>
            <a:r>
              <a:rPr lang="zh-CN" altLang="en-US" sz="1800" smtClean="0"/>
              <a:t>的权限</a:t>
            </a:r>
            <a:endParaRPr lang="en-US" altLang="zh-CN" sz="1800" smtClean="0"/>
          </a:p>
        </p:txBody>
      </p:sp>
      <p:pic>
        <p:nvPicPr>
          <p:cNvPr id="4" name="图片 3"/>
          <p:cNvPicPr>
            <a:picLocks noChangeAspect="1"/>
          </p:cNvPicPr>
          <p:nvPr/>
        </p:nvPicPr>
        <p:blipFill>
          <a:blip r:embed="rId2"/>
          <a:stretch>
            <a:fillRect/>
          </a:stretch>
        </p:blipFill>
        <p:spPr>
          <a:xfrm>
            <a:off x="926411" y="1988468"/>
            <a:ext cx="8915166" cy="4776768"/>
          </a:xfrm>
          <a:prstGeom prst="rect">
            <a:avLst/>
          </a:prstGeom>
        </p:spPr>
      </p:pic>
    </p:spTree>
    <p:extLst>
      <p:ext uri="{BB962C8B-B14F-4D97-AF65-F5344CB8AC3E}">
        <p14:creationId xmlns:p14="http://schemas.microsoft.com/office/powerpoint/2010/main" val="3820221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事件触发器</a:t>
            </a:r>
            <a:endParaRPr lang="en-US" altLang="zh-CN" sz="1800" smtClean="0"/>
          </a:p>
          <a:p>
            <a:r>
              <a:rPr lang="zh-CN" altLang="en-US" sz="1800" smtClean="0"/>
              <a:t>例子</a:t>
            </a:r>
            <a:r>
              <a:rPr lang="en-US" altLang="zh-CN" sz="1800" smtClean="0"/>
              <a:t>,</a:t>
            </a:r>
            <a:r>
              <a:rPr lang="zh-CN" altLang="en-US" sz="1800" smtClean="0"/>
              <a:t>控制普通用户没有执行</a:t>
            </a:r>
            <a:r>
              <a:rPr lang="en-US" altLang="zh-CN" sz="1800" smtClean="0"/>
              <a:t>DDL</a:t>
            </a:r>
            <a:r>
              <a:rPr lang="zh-CN" altLang="en-US" sz="1800" smtClean="0"/>
              <a:t>的权限</a:t>
            </a:r>
            <a:endParaRPr lang="en-US" altLang="zh-CN" sz="1800" smtClean="0"/>
          </a:p>
          <a:p>
            <a:endParaRPr lang="en-US" altLang="zh-CN" sz="1800"/>
          </a:p>
          <a:p>
            <a:r>
              <a:rPr lang="zh-CN" altLang="en-US" sz="1800" smtClean="0"/>
              <a:t>目前支持的事件</a:t>
            </a:r>
            <a:endParaRPr lang="en-US" altLang="zh-CN" sz="1800" smtClean="0"/>
          </a:p>
          <a:p>
            <a:pPr lvl="1"/>
            <a:r>
              <a:rPr lang="en-US" altLang="zh-CN" sz="1400"/>
              <a:t>ddl_command_start</a:t>
            </a:r>
          </a:p>
          <a:p>
            <a:pPr lvl="1"/>
            <a:r>
              <a:rPr lang="en-US" altLang="zh-CN" sz="1400"/>
              <a:t>ddl_command_end </a:t>
            </a:r>
          </a:p>
          <a:p>
            <a:pPr lvl="1"/>
            <a:r>
              <a:rPr lang="en-US" altLang="zh-CN" sz="1400"/>
              <a:t>table_rewrite </a:t>
            </a:r>
          </a:p>
          <a:p>
            <a:pPr lvl="1"/>
            <a:r>
              <a:rPr lang="en-US" altLang="zh-CN" sz="1400" smtClean="0"/>
              <a:t>sql_drop</a:t>
            </a:r>
          </a:p>
          <a:p>
            <a:r>
              <a:rPr lang="zh-CN" altLang="en-US" sz="1800" smtClean="0"/>
              <a:t>支持的</a:t>
            </a:r>
            <a:r>
              <a:rPr lang="en-US" altLang="zh-CN" sz="1800" smtClean="0"/>
              <a:t>SQL, (</a:t>
            </a:r>
            <a:r>
              <a:rPr lang="zh-CN" altLang="en-US" sz="1800" smtClean="0"/>
              <a:t>未完全截取</a:t>
            </a:r>
            <a:r>
              <a:rPr lang="en-US" altLang="zh-CN" sz="1800" smtClean="0"/>
              <a:t>)</a:t>
            </a:r>
          </a:p>
        </p:txBody>
      </p:sp>
      <p:pic>
        <p:nvPicPr>
          <p:cNvPr id="5" name="图片 4"/>
          <p:cNvPicPr>
            <a:picLocks noChangeAspect="1"/>
          </p:cNvPicPr>
          <p:nvPr/>
        </p:nvPicPr>
        <p:blipFill>
          <a:blip r:embed="rId2"/>
          <a:stretch>
            <a:fillRect/>
          </a:stretch>
        </p:blipFill>
        <p:spPr>
          <a:xfrm>
            <a:off x="822878" y="4379429"/>
            <a:ext cx="7071060" cy="2246658"/>
          </a:xfrm>
          <a:prstGeom prst="rect">
            <a:avLst/>
          </a:prstGeom>
        </p:spPr>
      </p:pic>
    </p:spTree>
    <p:extLst>
      <p:ext uri="{BB962C8B-B14F-4D97-AF65-F5344CB8AC3E}">
        <p14:creationId xmlns:p14="http://schemas.microsoft.com/office/powerpoint/2010/main" val="550152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LDAP</a:t>
            </a:r>
            <a:r>
              <a:rPr lang="zh-CN" altLang="en-US" sz="1600" smtClean="0"/>
              <a:t>认证或</a:t>
            </a:r>
            <a:r>
              <a:rPr lang="en-US" altLang="zh-CN" sz="1600" smtClean="0"/>
              <a:t>AD</a:t>
            </a:r>
            <a:r>
              <a:rPr lang="zh-CN" altLang="en-US" sz="1600" smtClean="0"/>
              <a:t>域认证</a:t>
            </a:r>
            <a:endParaRPr lang="en-US" sz="1600" smtClean="0"/>
          </a:p>
          <a:p>
            <a:r>
              <a:rPr lang="zh-CN" altLang="en-US" sz="1600" smtClean="0"/>
              <a:t>支持</a:t>
            </a:r>
            <a:r>
              <a:rPr lang="en-US" sz="1600" smtClean="0"/>
              <a:t>simple</a:t>
            </a:r>
            <a:r>
              <a:rPr lang="zh-CN" altLang="en-US" sz="1600" smtClean="0"/>
              <a:t>或</a:t>
            </a:r>
            <a:r>
              <a:rPr lang="en-US" altLang="zh-CN" sz="1600" smtClean="0"/>
              <a:t>search</a:t>
            </a:r>
            <a:r>
              <a:rPr lang="en-US" sz="1600" smtClean="0"/>
              <a:t> bind</a:t>
            </a:r>
            <a:r>
              <a:rPr lang="zh-CN" altLang="en-US" sz="1600" smtClean="0"/>
              <a:t>模式</a:t>
            </a:r>
            <a:endParaRPr lang="en-US" altLang="zh-CN" sz="1600" smtClean="0"/>
          </a:p>
          <a:p>
            <a:r>
              <a:rPr lang="en-US" altLang="zh-CN" sz="1600">
                <a:hlinkClick r:id="rId2"/>
              </a:rPr>
              <a:t>http://blog.163.com/digoal@126/blog/static/16387704020145914717111/</a:t>
            </a:r>
            <a:endParaRPr lang="en-US" altLang="zh-CN" sz="1600" smtClean="0"/>
          </a:p>
          <a:p>
            <a:endParaRPr lang="en-US" sz="1600" smtClean="0"/>
          </a:p>
          <a:p>
            <a:endParaRPr lang="en-US" sz="1600" smtClean="0"/>
          </a:p>
          <a:p>
            <a:endParaRPr lang="en-US" sz="1600"/>
          </a:p>
          <a:p>
            <a:endParaRPr lang="en-US" sz="1600"/>
          </a:p>
          <a:p>
            <a:r>
              <a:rPr lang="en-US" sz="1600"/>
              <a:t>simple bind : </a:t>
            </a:r>
          </a:p>
          <a:p>
            <a:r>
              <a:rPr lang="en-US" sz="1600"/>
              <a:t>host all new 0.0.0.0/0 ldap ldapserver=172.16.3.150 ldapport=389 ldapprefix="uid=" ldapsuffix=",ou=People,dc=my-domain,dc=com</a:t>
            </a:r>
            <a:r>
              <a:rPr lang="en-US" sz="1600" smtClean="0"/>
              <a:t>"</a:t>
            </a:r>
          </a:p>
          <a:p>
            <a:endParaRPr lang="en-US" sz="1600"/>
          </a:p>
          <a:p>
            <a:r>
              <a:rPr lang="en-US" sz="1600"/>
              <a:t>search bind : </a:t>
            </a:r>
            <a:r>
              <a:rPr lang="zh-CN" altLang="en-US" sz="1600" smtClean="0"/>
              <a:t>（可选配置</a:t>
            </a:r>
            <a:r>
              <a:rPr lang="en-US" altLang="zh-CN" sz="1600"/>
              <a:t>ldapbinddn</a:t>
            </a:r>
            <a:r>
              <a:rPr lang="zh-CN" altLang="en-US" sz="1600"/>
              <a:t>和</a:t>
            </a:r>
            <a:r>
              <a:rPr lang="en-US" altLang="zh-CN" sz="1600"/>
              <a:t>ldapbindpasswd </a:t>
            </a:r>
            <a:r>
              <a:rPr lang="zh-CN" altLang="en-US" sz="1600" smtClean="0"/>
              <a:t>）</a:t>
            </a:r>
            <a:endParaRPr lang="en-US" sz="1600"/>
          </a:p>
          <a:p>
            <a:r>
              <a:rPr lang="en-US" altLang="zh-CN" sz="1600">
                <a:effectLst/>
              </a:rPr>
              <a:t>host all "Digoal.Zhou" 0.0.0.0/0 ldap ldapserver=192.168.xxx.xxx ldapport=389 ldapsearchattribute="displayName" ldapbasedn="cn=</a:t>
            </a:r>
            <a:r>
              <a:rPr lang="zh-CN" altLang="en-US" sz="1600">
                <a:effectLst/>
              </a:rPr>
              <a:t>德哥</a:t>
            </a:r>
            <a:r>
              <a:rPr lang="en-US" altLang="zh-CN" sz="1600">
                <a:effectLst/>
              </a:rPr>
              <a:t>,ou=</a:t>
            </a:r>
            <a:r>
              <a:rPr lang="zh-CN" altLang="en-US" sz="1600">
                <a:effectLst/>
              </a:rPr>
              <a:t>质</a:t>
            </a:r>
            <a:r>
              <a:rPr lang="en-US" altLang="zh-CN" sz="1600">
                <a:effectLst/>
              </a:rPr>
              <a:t>xxxx</a:t>
            </a:r>
            <a:r>
              <a:rPr lang="zh-CN" altLang="en-US" sz="1600">
                <a:effectLst/>
              </a:rPr>
              <a:t>心</a:t>
            </a:r>
            <a:r>
              <a:rPr lang="en-US" altLang="zh-CN" sz="1600">
                <a:effectLst/>
              </a:rPr>
              <a:t>,ou=skymobi,dc=sky-mobi,dc=com" ldapbinddn="cn=ad_for_pg,ou=</a:t>
            </a:r>
            <a:r>
              <a:rPr lang="zh-CN" altLang="en-US" sz="1600">
                <a:effectLst/>
              </a:rPr>
              <a:t>质</a:t>
            </a:r>
            <a:r>
              <a:rPr lang="en-US" altLang="zh-CN" sz="1600">
                <a:effectLst/>
              </a:rPr>
              <a:t>xxxx</a:t>
            </a:r>
            <a:r>
              <a:rPr lang="zh-CN" altLang="en-US" sz="1600">
                <a:effectLst/>
              </a:rPr>
              <a:t>心</a:t>
            </a:r>
            <a:r>
              <a:rPr lang="en-US" altLang="zh-CN" sz="1600">
                <a:effectLst/>
              </a:rPr>
              <a:t>,ou=skymobi,dc=sky-mobi,dc=com" ldapbindpasswd="pwd_ad_for_pg"</a:t>
            </a:r>
            <a:endParaRPr lang="en-US" sz="1600"/>
          </a:p>
        </p:txBody>
      </p:sp>
      <p:sp>
        <p:nvSpPr>
          <p:cNvPr id="4" name="椭圆 3"/>
          <p:cNvSpPr/>
          <p:nvPr/>
        </p:nvSpPr>
        <p:spPr>
          <a:xfrm>
            <a:off x="4134678" y="2060524"/>
            <a:ext cx="1086679" cy="622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5" name="椭圆 4"/>
          <p:cNvSpPr/>
          <p:nvPr/>
        </p:nvSpPr>
        <p:spPr>
          <a:xfrm>
            <a:off x="6381788" y="2060524"/>
            <a:ext cx="702365" cy="622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PG</a:t>
            </a:r>
            <a:endParaRPr lang="en-US"/>
          </a:p>
        </p:txBody>
      </p:sp>
      <p:sp>
        <p:nvSpPr>
          <p:cNvPr id="6" name="椭圆 5"/>
          <p:cNvSpPr/>
          <p:nvPr/>
        </p:nvSpPr>
        <p:spPr>
          <a:xfrm>
            <a:off x="8303353" y="2060524"/>
            <a:ext cx="1357482" cy="622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LDAP Server</a:t>
            </a:r>
            <a:endParaRPr lang="en-US"/>
          </a:p>
        </p:txBody>
      </p:sp>
      <p:cxnSp>
        <p:nvCxnSpPr>
          <p:cNvPr id="8" name="直接箭头连接符 7"/>
          <p:cNvCxnSpPr>
            <a:stCxn id="4" idx="6"/>
          </p:cNvCxnSpPr>
          <p:nvPr/>
        </p:nvCxnSpPr>
        <p:spPr>
          <a:xfrm>
            <a:off x="5221357" y="2371950"/>
            <a:ext cx="11604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6" idx="2"/>
          </p:cNvCxnSpPr>
          <p:nvPr/>
        </p:nvCxnSpPr>
        <p:spPr>
          <a:xfrm>
            <a:off x="7084153" y="2371950"/>
            <a:ext cx="1219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4"/>
            <a:endCxn id="6" idx="4"/>
          </p:cNvCxnSpPr>
          <p:nvPr/>
        </p:nvCxnSpPr>
        <p:spPr>
          <a:xfrm rot="16200000" flipH="1">
            <a:off x="6830056" y="531338"/>
            <a:ext cx="12700" cy="4304076"/>
          </a:xfrm>
          <a:prstGeom prst="curvedConnector3">
            <a:avLst>
              <a:gd name="adj1" fmla="val 5869567"/>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禁止符 14"/>
          <p:cNvSpPr/>
          <p:nvPr/>
        </p:nvSpPr>
        <p:spPr>
          <a:xfrm>
            <a:off x="6206629" y="2881830"/>
            <a:ext cx="1052682" cy="102502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606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行安全策略</a:t>
            </a:r>
            <a:endParaRPr lang="en-US" altLang="zh-CN" sz="1800" smtClean="0"/>
          </a:p>
          <a:p>
            <a:r>
              <a:rPr lang="zh-CN" altLang="en-US" sz="1800" smtClean="0"/>
              <a:t>例子，数据共享场景，对同一个表操作时，不同的用户能查看到不同的数据子集</a:t>
            </a:r>
            <a:endParaRPr lang="en-US" altLang="zh-CN" sz="1800" smtClean="0"/>
          </a:p>
          <a:p>
            <a:r>
              <a:rPr lang="en-US" altLang="zh-CN" sz="1800">
                <a:hlinkClick r:id="rId2"/>
              </a:rPr>
              <a:t>http://blog.163.com/digoal@126/blog/static/16387704020153984016177/</a:t>
            </a:r>
            <a:endParaRPr lang="en-US" altLang="zh-CN" sz="1800"/>
          </a:p>
          <a:p>
            <a:endParaRPr lang="en-US" altLang="zh-CN" sz="1800" smtClean="0"/>
          </a:p>
          <a:p>
            <a:r>
              <a:rPr lang="en-US" altLang="zh-CN" sz="1800" smtClean="0"/>
              <a:t>why not view?</a:t>
            </a:r>
          </a:p>
          <a:p>
            <a:endParaRPr lang="en-US" altLang="zh-CN" sz="1800"/>
          </a:p>
          <a:p>
            <a:endParaRPr lang="en-US" altLang="zh-CN" sz="1800"/>
          </a:p>
          <a:p>
            <a:r>
              <a:rPr lang="en-US" altLang="zh-CN" sz="1800"/>
              <a:t>CREATE POLICY name ON table_name</a:t>
            </a:r>
          </a:p>
          <a:p>
            <a:r>
              <a:rPr lang="en-US" altLang="zh-CN" sz="1800"/>
              <a:t>    [ FOR { ALL | SELECT | INSERT | UPDATE | DELETE } ]</a:t>
            </a:r>
          </a:p>
          <a:p>
            <a:r>
              <a:rPr lang="en-US" altLang="zh-CN" sz="1800"/>
              <a:t>    [ TO { role_name | PUBLIC } [, ...] ]</a:t>
            </a:r>
          </a:p>
          <a:p>
            <a:r>
              <a:rPr lang="en-US" altLang="zh-CN" sz="1800"/>
              <a:t>    [ USING ( using_expression ) ]</a:t>
            </a:r>
          </a:p>
          <a:p>
            <a:r>
              <a:rPr lang="en-US" altLang="zh-CN" sz="1800"/>
              <a:t>    [ WITH CHECK ( check_expression ) ]</a:t>
            </a:r>
          </a:p>
          <a:p>
            <a:r>
              <a:rPr lang="en-US" altLang="zh-CN" sz="1800"/>
              <a:t>using </a:t>
            </a:r>
            <a:r>
              <a:rPr lang="zh-CN" altLang="en-US" sz="1800"/>
              <a:t>指针对已经存在的记录的校验。因此可实施在</a:t>
            </a:r>
            <a:r>
              <a:rPr lang="en-US" altLang="zh-CN" sz="1800"/>
              <a:t>select</a:t>
            </a:r>
            <a:r>
              <a:rPr lang="zh-CN" altLang="en-US" sz="1800"/>
              <a:t>，</a:t>
            </a:r>
            <a:r>
              <a:rPr lang="en-US" altLang="zh-CN" sz="1800"/>
              <a:t>update</a:t>
            </a:r>
            <a:r>
              <a:rPr lang="zh-CN" altLang="en-US" sz="1800"/>
              <a:t>，</a:t>
            </a:r>
            <a:r>
              <a:rPr lang="en-US" altLang="zh-CN" sz="1800"/>
              <a:t>delete</a:t>
            </a:r>
            <a:r>
              <a:rPr lang="zh-CN" altLang="en-US" sz="1800"/>
              <a:t>，</a:t>
            </a:r>
            <a:r>
              <a:rPr lang="en-US" altLang="zh-CN" sz="1800"/>
              <a:t>ALL</a:t>
            </a:r>
            <a:r>
              <a:rPr lang="zh-CN" altLang="en-US" sz="1800"/>
              <a:t>上。</a:t>
            </a:r>
          </a:p>
          <a:p>
            <a:r>
              <a:rPr lang="en-US" altLang="zh-CN" sz="1800"/>
              <a:t>whth check </a:t>
            </a:r>
            <a:r>
              <a:rPr lang="zh-CN" altLang="en-US" sz="1800"/>
              <a:t>指针对将要新增的记录的校验。因此可实施在</a:t>
            </a:r>
            <a:r>
              <a:rPr lang="en-US" altLang="zh-CN" sz="1800"/>
              <a:t>insert</a:t>
            </a:r>
            <a:r>
              <a:rPr lang="zh-CN" altLang="en-US" sz="1800"/>
              <a:t>，</a:t>
            </a:r>
            <a:r>
              <a:rPr lang="en-US" altLang="zh-CN" sz="1800"/>
              <a:t>update</a:t>
            </a:r>
            <a:r>
              <a:rPr lang="zh-CN" altLang="en-US" sz="1800"/>
              <a:t>，</a:t>
            </a:r>
            <a:r>
              <a:rPr lang="en-US" altLang="zh-CN" sz="1800"/>
              <a:t>ALL</a:t>
            </a:r>
            <a:r>
              <a:rPr lang="zh-CN" altLang="en-US" sz="1800"/>
              <a:t>上。</a:t>
            </a:r>
            <a:endParaRPr lang="en-US" altLang="zh-CN" sz="1800" smtClean="0"/>
          </a:p>
        </p:txBody>
      </p:sp>
      <p:graphicFrame>
        <p:nvGraphicFramePr>
          <p:cNvPr id="4" name="图示 3"/>
          <p:cNvGraphicFramePr/>
          <p:nvPr>
            <p:extLst>
              <p:ext uri="{D42A27DB-BD31-4B8C-83A1-F6EECF244321}">
                <p14:modId xmlns:p14="http://schemas.microsoft.com/office/powerpoint/2010/main" val="623721171"/>
              </p:ext>
            </p:extLst>
          </p:nvPr>
        </p:nvGraphicFramePr>
        <p:xfrm>
          <a:off x="7094331" y="2124396"/>
          <a:ext cx="4766365" cy="3163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51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行安全策略</a:t>
            </a:r>
            <a:endParaRPr lang="en-US" altLang="zh-CN" sz="1800" smtClean="0"/>
          </a:p>
          <a:p>
            <a:r>
              <a:rPr lang="zh-CN" altLang="en-US" sz="1800" smtClean="0"/>
              <a:t>例子，数据共享场景，对同一个表操作时，不同的用户能查看到不同的数据子集</a:t>
            </a:r>
            <a:endParaRPr lang="en-US" altLang="zh-CN" sz="1800" smtClean="0"/>
          </a:p>
          <a:p>
            <a:endParaRPr lang="en-US" altLang="zh-CN" sz="1800" smtClean="0"/>
          </a:p>
          <a:p>
            <a:r>
              <a:rPr lang="zh-CN" altLang="en-US" sz="1800" smtClean="0"/>
              <a:t>创建</a:t>
            </a:r>
            <a:r>
              <a:rPr lang="zh-CN" altLang="en-US" sz="1800"/>
              <a:t>一个新增数据的策略（使用</a:t>
            </a:r>
            <a:r>
              <a:rPr lang="en-US" altLang="zh-CN" sz="1800"/>
              <a:t>with check</a:t>
            </a:r>
            <a:r>
              <a:rPr lang="zh-CN" altLang="en-US" sz="1800"/>
              <a:t>，检测新数据）</a:t>
            </a:r>
          </a:p>
          <a:p>
            <a:r>
              <a:rPr lang="zh-CN" altLang="en-US" sz="1800"/>
              <a:t>这个策略检测</a:t>
            </a:r>
            <a:r>
              <a:rPr lang="en-US" altLang="zh-CN" sz="1800"/>
              <a:t>test</a:t>
            </a:r>
            <a:r>
              <a:rPr lang="zh-CN" altLang="en-US" sz="1800"/>
              <a:t>表的</a:t>
            </a:r>
            <a:r>
              <a:rPr lang="en-US" altLang="zh-CN" sz="1800"/>
              <a:t>r</a:t>
            </a:r>
            <a:r>
              <a:rPr lang="zh-CN" altLang="en-US" sz="1800"/>
              <a:t>字段，必须等于当前用户名才行</a:t>
            </a:r>
            <a:r>
              <a:rPr lang="zh-CN" altLang="en-US" sz="1800" smtClean="0"/>
              <a:t>。</a:t>
            </a:r>
            <a:endParaRPr lang="en-US" altLang="zh-CN" sz="1800" smtClean="0"/>
          </a:p>
          <a:p>
            <a:r>
              <a:rPr lang="zh-CN" altLang="en-US" sz="1800" smtClean="0"/>
              <a:t>也就是说</a:t>
            </a:r>
            <a:r>
              <a:rPr lang="zh-CN" altLang="en-US" sz="1800"/>
              <a:t>任何用户在插入</a:t>
            </a:r>
            <a:r>
              <a:rPr lang="en-US" altLang="zh-CN" sz="1800"/>
              <a:t>test</a:t>
            </a:r>
            <a:r>
              <a:rPr lang="zh-CN" altLang="en-US" sz="1800"/>
              <a:t>表时，</a:t>
            </a:r>
            <a:r>
              <a:rPr lang="en-US" altLang="zh-CN" sz="1800"/>
              <a:t>r</a:t>
            </a:r>
            <a:r>
              <a:rPr lang="zh-CN" altLang="en-US" sz="1800"/>
              <a:t>字段的值必须和当前用户名相同，这样就可以很好的控制多个用户在使用一张表时不会伪造数据</a:t>
            </a:r>
            <a:r>
              <a:rPr lang="zh-CN" altLang="en-US" sz="1800" smtClean="0"/>
              <a:t>。</a:t>
            </a:r>
            <a:endParaRPr lang="en-US" altLang="zh-CN" sz="1800" smtClean="0"/>
          </a:p>
          <a:p>
            <a:r>
              <a:rPr lang="en-US" altLang="zh-CN" sz="1800" smtClean="0"/>
              <a:t>postgres</a:t>
            </a:r>
            <a:r>
              <a:rPr lang="en-US" altLang="zh-CN" sz="1800"/>
              <a:t>=# create policy p on test for insert to r1 with check( r = current_user);</a:t>
            </a:r>
          </a:p>
          <a:p>
            <a:r>
              <a:rPr lang="en-US" altLang="zh-CN" sz="1800"/>
              <a:t>postgres=# alter table test enable row level security</a:t>
            </a:r>
            <a:r>
              <a:rPr lang="en-US" altLang="zh-CN" sz="1800" smtClean="0"/>
              <a:t>;</a:t>
            </a:r>
          </a:p>
          <a:p>
            <a:r>
              <a:rPr lang="en-US" altLang="zh-CN" sz="1800"/>
              <a:t>postgres=# \c postgres r1</a:t>
            </a:r>
          </a:p>
          <a:p>
            <a:r>
              <a:rPr lang="en-US" altLang="zh-CN" sz="1800" smtClean="0"/>
              <a:t>postgres</a:t>
            </a:r>
            <a:r>
              <a:rPr lang="en-US" altLang="zh-CN" sz="1800"/>
              <a:t>=&gt; insert into test values(4,'r2');</a:t>
            </a:r>
          </a:p>
          <a:p>
            <a:r>
              <a:rPr lang="en-US" altLang="zh-CN" sz="1800"/>
              <a:t>ERROR:  new row violates WITH CHECK OPTION for "test"</a:t>
            </a:r>
          </a:p>
          <a:p>
            <a:r>
              <a:rPr lang="en-US" altLang="zh-CN" sz="1800"/>
              <a:t>postgres=&gt; insert into test values(4,'r1');</a:t>
            </a:r>
          </a:p>
          <a:p>
            <a:r>
              <a:rPr lang="en-US" altLang="zh-CN" sz="1800"/>
              <a:t>INSERT 0 1</a:t>
            </a:r>
            <a:endParaRPr lang="en-US" altLang="zh-CN" sz="1800" smtClean="0"/>
          </a:p>
        </p:txBody>
      </p:sp>
    </p:spTree>
    <p:extLst>
      <p:ext uri="{BB962C8B-B14F-4D97-AF65-F5344CB8AC3E}">
        <p14:creationId xmlns:p14="http://schemas.microsoft.com/office/powerpoint/2010/main" val="143290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PostgreSQL</a:t>
            </a:r>
            <a:r>
              <a:rPr lang="zh-CN" altLang="en-US" smtClean="0"/>
              <a:t>发展历程</a:t>
            </a:r>
            <a:endParaRPr lang="zh-CN" altLang="en-US" dirty="0"/>
          </a:p>
        </p:txBody>
      </p:sp>
      <p:sp>
        <p:nvSpPr>
          <p:cNvPr id="3" name="内容占位符 2"/>
          <p:cNvSpPr>
            <a:spLocks noGrp="1"/>
          </p:cNvSpPr>
          <p:nvPr>
            <p:ph idx="1"/>
          </p:nvPr>
        </p:nvSpPr>
        <p:spPr/>
        <p:txBody>
          <a:bodyPr/>
          <a:lstStyle/>
          <a:p>
            <a:endParaRPr lang="en-US" altLang="zh-CN" sz="1600" smtClean="0">
              <a:effectLst/>
            </a:endParaRPr>
          </a:p>
          <a:p>
            <a:endParaRPr lang="en-US" altLang="zh-CN" sz="1600">
              <a:effectLst/>
            </a:endParaRPr>
          </a:p>
          <a:p>
            <a:endParaRPr lang="en-US" altLang="zh-CN" sz="1600" smtClean="0">
              <a:effectLst/>
            </a:endParaRPr>
          </a:p>
          <a:p>
            <a:endParaRPr lang="en-US" altLang="zh-CN" sz="1600">
              <a:effectLst/>
            </a:endParaRPr>
          </a:p>
          <a:p>
            <a:endParaRPr lang="en-US" altLang="zh-CN" sz="1600" smtClean="0">
              <a:effectLst/>
            </a:endParaRPr>
          </a:p>
          <a:p>
            <a:endParaRPr lang="en-US" altLang="zh-CN" sz="1600">
              <a:effectLst/>
            </a:endParaRPr>
          </a:p>
          <a:p>
            <a:endParaRPr lang="en-US" altLang="zh-CN" sz="1600" smtClean="0">
              <a:effectLst/>
            </a:endParaRPr>
          </a:p>
          <a:p>
            <a:r>
              <a:rPr lang="en-US" altLang="zh-CN" sz="1600" smtClean="0">
                <a:effectLst/>
              </a:rPr>
              <a:t>1973 </a:t>
            </a:r>
            <a:r>
              <a:rPr lang="en-US" altLang="zh-CN" sz="1600" i="1" dirty="0">
                <a:effectLst/>
              </a:rPr>
              <a:t>University INGRES </a:t>
            </a:r>
            <a:r>
              <a:rPr lang="en-US" altLang="zh-CN" sz="1600" dirty="0" smtClean="0">
                <a:effectLst/>
              </a:rPr>
              <a:t>(</a:t>
            </a:r>
            <a:r>
              <a:rPr lang="zh-CN" altLang="en-US" sz="1600" dirty="0">
                <a:effectLst/>
              </a:rPr>
              <a:t>起源于</a:t>
            </a:r>
            <a:r>
              <a:rPr lang="en-US" altLang="zh-CN" sz="1600" dirty="0" smtClean="0"/>
              <a:t>IBM System R</a:t>
            </a:r>
            <a:r>
              <a:rPr lang="zh-CN" altLang="en-US" sz="1600" dirty="0" smtClean="0"/>
              <a:t>的一系列文档</a:t>
            </a:r>
            <a:r>
              <a:rPr lang="en-US" altLang="zh-CN" sz="1600" dirty="0" smtClean="0"/>
              <a:t>, </a:t>
            </a:r>
            <a:r>
              <a:rPr lang="en-US" altLang="zh-CN" sz="1600" dirty="0">
                <a:effectLst/>
                <a:hlinkClick r:id="rId2" tooltip="Michael Stonebraker"/>
              </a:rPr>
              <a:t>Michael Stonebraker</a:t>
            </a:r>
            <a:r>
              <a:rPr lang="en-US" altLang="zh-CN" sz="1600" dirty="0">
                <a:effectLst/>
              </a:rPr>
              <a:t> and </a:t>
            </a:r>
            <a:r>
              <a:rPr lang="en-US" altLang="zh-CN" sz="1600" dirty="0">
                <a:effectLst/>
                <a:hlinkClick r:id="rId3" tooltip="Eugene Wong (page does not exist)"/>
              </a:rPr>
              <a:t>Eugene </a:t>
            </a:r>
            <a:r>
              <a:rPr lang="en-US" altLang="zh-CN" sz="1600" dirty="0" smtClean="0">
                <a:effectLst/>
                <a:hlinkClick r:id="rId3" tooltip="Eugene Wong (page does not exist)"/>
              </a:rPr>
              <a:t>Wong</a:t>
            </a:r>
            <a:r>
              <a:rPr lang="en-US" altLang="zh-CN" sz="1600" dirty="0" smtClean="0"/>
              <a:t>)</a:t>
            </a:r>
          </a:p>
          <a:p>
            <a:r>
              <a:rPr lang="en-US" altLang="zh-CN" sz="1600" dirty="0" smtClean="0"/>
              <a:t>1982 INGRES</a:t>
            </a:r>
          </a:p>
          <a:p>
            <a:r>
              <a:rPr lang="en-US" altLang="zh-CN" sz="1600" dirty="0" smtClean="0">
                <a:effectLst/>
              </a:rPr>
              <a:t>1985 post-Ingres</a:t>
            </a:r>
          </a:p>
          <a:p>
            <a:r>
              <a:rPr lang="en-US" altLang="zh-CN" sz="1600" dirty="0" smtClean="0">
                <a:effectLst/>
              </a:rPr>
              <a:t>1988 POSTGRES version 1 - 1993 version 4 (END)</a:t>
            </a:r>
          </a:p>
          <a:p>
            <a:r>
              <a:rPr lang="en-US" altLang="zh-CN" sz="1600" dirty="0" smtClean="0">
                <a:effectLst/>
              </a:rPr>
              <a:t>1995 Postgres95 (</a:t>
            </a:r>
            <a:r>
              <a:rPr lang="zh-CN" altLang="en-US" sz="1600" dirty="0" smtClean="0">
                <a:effectLst/>
              </a:rPr>
              <a:t>伯克利大学学生</a:t>
            </a:r>
            <a:r>
              <a:rPr lang="en-US" altLang="zh-CN" sz="1600" dirty="0" smtClean="0">
                <a:effectLst/>
              </a:rPr>
              <a:t>Andrew Yu, Jolly </a:t>
            </a:r>
            <a:r>
              <a:rPr lang="en-US" altLang="zh-CN" sz="1600" smtClean="0">
                <a:effectLst/>
              </a:rPr>
              <a:t>Chen</a:t>
            </a:r>
            <a:r>
              <a:rPr lang="zh-CN" altLang="en-US" sz="1600" smtClean="0">
                <a:effectLst/>
              </a:rPr>
              <a:t>重写</a:t>
            </a:r>
            <a:r>
              <a:rPr lang="en-US" altLang="zh-CN" sz="1600" smtClean="0">
                <a:effectLst/>
              </a:rPr>
              <a:t>SQL</a:t>
            </a:r>
            <a:r>
              <a:rPr lang="zh-CN" altLang="en-US" sz="1600" smtClean="0">
                <a:effectLst/>
              </a:rPr>
              <a:t>解释器</a:t>
            </a:r>
            <a:r>
              <a:rPr lang="en-US" altLang="zh-CN" sz="1600" smtClean="0">
                <a:effectLst/>
              </a:rPr>
              <a:t>, </a:t>
            </a:r>
            <a:r>
              <a:rPr lang="zh-CN" altLang="en-US" sz="1600" dirty="0" smtClean="0">
                <a:effectLst/>
              </a:rPr>
              <a:t>替换原项目中的基于</a:t>
            </a:r>
            <a:r>
              <a:rPr lang="en-US" altLang="zh-CN" sz="1600" dirty="0" smtClean="0">
                <a:effectLst/>
              </a:rPr>
              <a:t>Ingres</a:t>
            </a:r>
            <a:r>
              <a:rPr lang="zh-CN" altLang="en-US" sz="1600" dirty="0" smtClean="0">
                <a:effectLst/>
              </a:rPr>
              <a:t>的</a:t>
            </a:r>
            <a:r>
              <a:rPr lang="en-US" altLang="zh-CN" sz="1600" smtClean="0">
                <a:effectLst/>
              </a:rPr>
              <a:t>SQL</a:t>
            </a:r>
            <a:r>
              <a:rPr lang="zh-CN" altLang="en-US" sz="1600" smtClean="0">
                <a:effectLst/>
              </a:rPr>
              <a:t>解释器</a:t>
            </a:r>
            <a:r>
              <a:rPr lang="en-US" altLang="zh-CN" sz="1600" smtClean="0">
                <a:effectLst/>
              </a:rPr>
              <a:t>.</a:t>
            </a:r>
            <a:r>
              <a:rPr lang="zh-CN" altLang="en-US" sz="1600">
                <a:effectLst/>
              </a:rPr>
              <a:t>为开源奠定了基础</a:t>
            </a:r>
            <a:r>
              <a:rPr lang="en-US" altLang="zh-CN" sz="1600" smtClean="0">
                <a:effectLst/>
              </a:rPr>
              <a:t>)</a:t>
            </a:r>
            <a:endParaRPr lang="en-US" altLang="zh-CN" sz="1600" dirty="0" smtClean="0">
              <a:effectLst/>
            </a:endParaRPr>
          </a:p>
          <a:p>
            <a:r>
              <a:rPr lang="en-US" altLang="zh-CN" sz="1600" dirty="0" smtClean="0">
                <a:effectLst/>
              </a:rPr>
              <a:t>1996 </a:t>
            </a:r>
            <a:r>
              <a:rPr lang="zh-CN" altLang="en-US" sz="1600" dirty="0" smtClean="0">
                <a:effectLst/>
              </a:rPr>
              <a:t>更为</a:t>
            </a:r>
            <a:r>
              <a:rPr lang="en-US" altLang="zh-CN" sz="1600" dirty="0" err="1" smtClean="0">
                <a:effectLst/>
              </a:rPr>
              <a:t>PostgreSQL</a:t>
            </a:r>
            <a:r>
              <a:rPr lang="en-US" altLang="zh-CN" sz="1600" dirty="0" smtClean="0">
                <a:effectLst/>
              </a:rPr>
              <a:t>, </a:t>
            </a:r>
            <a:r>
              <a:rPr lang="zh-CN" altLang="en-US" sz="1600" dirty="0" smtClean="0">
                <a:effectLst/>
              </a:rPr>
              <a:t>发布第一个开</a:t>
            </a:r>
            <a:r>
              <a:rPr lang="zh-CN" altLang="en-US" sz="1600" smtClean="0">
                <a:effectLst/>
              </a:rPr>
              <a:t>源版本</a:t>
            </a:r>
            <a:r>
              <a:rPr lang="en-US" altLang="zh-CN" sz="1600" smtClean="0">
                <a:effectLst/>
              </a:rPr>
              <a:t>, </a:t>
            </a:r>
            <a:r>
              <a:rPr lang="zh-CN" altLang="en-US" sz="1600" smtClean="0">
                <a:effectLst/>
              </a:rPr>
              <a:t>后交由</a:t>
            </a:r>
            <a:r>
              <a:rPr lang="en-US" altLang="zh-CN" sz="1600" smtClean="0">
                <a:effectLst/>
              </a:rPr>
              <a:t>PostgreSQL</a:t>
            </a:r>
            <a:r>
              <a:rPr lang="zh-CN" altLang="en-US" sz="1600" smtClean="0">
                <a:effectLst/>
              </a:rPr>
              <a:t>社区维护</a:t>
            </a:r>
            <a:r>
              <a:rPr lang="en-US" altLang="zh-CN" sz="1600" smtClean="0">
                <a:effectLst/>
              </a:rPr>
              <a:t>.</a:t>
            </a:r>
            <a:endParaRPr lang="en-US" altLang="zh-CN" sz="1600" dirty="0" smtClean="0">
              <a:effectLst/>
            </a:endParaRPr>
          </a:p>
          <a:p>
            <a:endParaRPr lang="en-US" altLang="zh-CN" sz="1600" dirty="0" smtClean="0">
              <a:effectLst/>
            </a:endParaRPr>
          </a:p>
          <a:p>
            <a:endParaRPr lang="en-US" altLang="zh-CN" sz="1600" dirty="0" smtClean="0">
              <a:effectLst/>
            </a:endParaRPr>
          </a:p>
          <a:p>
            <a:endParaRPr lang="en-US" altLang="zh-CN" sz="1600" dirty="0" smtClean="0"/>
          </a:p>
          <a:p>
            <a:endParaRPr lang="en-US" altLang="zh-CN" sz="1600" dirty="0"/>
          </a:p>
          <a:p>
            <a:endParaRPr lang="en-US" altLang="zh-CN" sz="1600" dirty="0" smtClean="0"/>
          </a:p>
          <a:p>
            <a:endParaRPr lang="en-US" altLang="zh-CN" sz="1600" dirty="0" smtClean="0"/>
          </a:p>
          <a:p>
            <a:endParaRPr lang="en-US" altLang="zh-CN" sz="1600" dirty="0" smtClean="0"/>
          </a:p>
        </p:txBody>
      </p:sp>
      <p:pic>
        <p:nvPicPr>
          <p:cNvPr id="4" name="图片 3"/>
          <p:cNvPicPr>
            <a:picLocks noChangeAspect="1"/>
          </p:cNvPicPr>
          <p:nvPr/>
        </p:nvPicPr>
        <p:blipFill>
          <a:blip r:embed="rId4"/>
          <a:stretch>
            <a:fillRect/>
          </a:stretch>
        </p:blipFill>
        <p:spPr>
          <a:xfrm>
            <a:off x="8417683" y="2302507"/>
            <a:ext cx="890445" cy="1193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Michael Stonebraker 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800" y="2302507"/>
            <a:ext cx="1798148" cy="1193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Picture 2" descr="http://a.hiphotos.baidu.com/baike/c0%3Dbaike72%2C5%2C5%2C72%2C24/sign=1f07f11fad345982d187edc06d9d5ac8/1ad5ad6eddc451da09116980b6fd5266d11632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6333" y="2929901"/>
            <a:ext cx="832972" cy="620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873616" y="3240349"/>
            <a:ext cx="492443" cy="276999"/>
          </a:xfrm>
          <a:prstGeom prst="rect">
            <a:avLst/>
          </a:prstGeom>
          <a:noFill/>
        </p:spPr>
        <p:txBody>
          <a:bodyPr wrap="none" rtlCol="0">
            <a:spAutoFit/>
          </a:bodyPr>
          <a:lstStyle/>
          <a:p>
            <a:r>
              <a:rPr lang="en-US" sz="1200" smtClean="0"/>
              <a:t>2014</a:t>
            </a:r>
            <a:endParaRPr lang="en-US" sz="1200"/>
          </a:p>
        </p:txBody>
      </p:sp>
    </p:spTree>
    <p:extLst>
      <p:ext uri="{BB962C8B-B14F-4D97-AF65-F5344CB8AC3E}">
        <p14:creationId xmlns:p14="http://schemas.microsoft.com/office/powerpoint/2010/main" val="89511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柱状图妙用 </a:t>
            </a:r>
            <a:r>
              <a:rPr lang="en-US" altLang="zh-CN" sz="1800" smtClean="0"/>
              <a:t>(</a:t>
            </a:r>
            <a:r>
              <a:rPr lang="zh-CN" altLang="en-US" sz="1800" smtClean="0"/>
              <a:t>用作评估，和真实情况有偏差</a:t>
            </a:r>
            <a:r>
              <a:rPr lang="en-US" altLang="zh-CN" sz="1800" smtClean="0"/>
              <a:t>)</a:t>
            </a:r>
          </a:p>
          <a:p>
            <a:r>
              <a:rPr lang="zh-CN" altLang="en-US" sz="1800" smtClean="0"/>
              <a:t>例子，快速评估值的</a:t>
            </a:r>
            <a:r>
              <a:rPr lang="en-US" altLang="zh-CN" sz="1800" smtClean="0"/>
              <a:t>TOPx</a:t>
            </a:r>
          </a:p>
          <a:p>
            <a:r>
              <a:rPr lang="zh-CN" altLang="en-US" sz="1800" smtClean="0"/>
              <a:t>假设某表存储了用户下载的</a:t>
            </a:r>
            <a:r>
              <a:rPr lang="en-US" altLang="zh-CN" sz="1800" smtClean="0"/>
              <a:t>APP</a:t>
            </a:r>
            <a:r>
              <a:rPr lang="zh-CN" altLang="en-US" sz="1800" smtClean="0"/>
              <a:t>数组，如何快速统计装机排名前</a:t>
            </a:r>
            <a:r>
              <a:rPr lang="en-US" altLang="zh-CN" sz="1800" smtClean="0"/>
              <a:t>10</a:t>
            </a:r>
            <a:r>
              <a:rPr lang="zh-CN" altLang="en-US" sz="1800" smtClean="0"/>
              <a:t>的</a:t>
            </a:r>
            <a:r>
              <a:rPr lang="en-US" altLang="zh-CN" sz="1800" smtClean="0"/>
              <a:t>APP</a:t>
            </a:r>
            <a:r>
              <a:rPr lang="zh-CN" altLang="en-US" sz="1800" smtClean="0"/>
              <a:t>？</a:t>
            </a:r>
            <a:endParaRPr lang="en-US" altLang="zh-CN" sz="1800" smtClean="0"/>
          </a:p>
          <a:p>
            <a:r>
              <a:rPr lang="en-US" altLang="zh-CN" sz="1800">
                <a:hlinkClick r:id="rId2"/>
              </a:rPr>
              <a:t>http://blog.163.com/digoal@126/blog/static/1638770402013710105353862</a:t>
            </a:r>
            <a:r>
              <a:rPr lang="en-US" altLang="zh-CN" sz="1800" smtClean="0">
                <a:hlinkClick r:id="rId2"/>
              </a:rPr>
              <a:t>/</a:t>
            </a:r>
            <a:endParaRPr lang="en-US" altLang="zh-CN" sz="1800" smtClean="0"/>
          </a:p>
          <a:p>
            <a:endParaRPr lang="en-US" altLang="zh-CN" sz="1800" smtClean="0"/>
          </a:p>
          <a:p>
            <a:r>
              <a:rPr lang="en-US" altLang="zh-CN" sz="1800"/>
              <a:t>select * from </a:t>
            </a:r>
          </a:p>
          <a:p>
            <a:r>
              <a:rPr lang="en-US" altLang="zh-CN" sz="1800" smtClean="0"/>
              <a:t>(select </a:t>
            </a:r>
            <a:r>
              <a:rPr lang="en-US" altLang="zh-CN" sz="1800"/>
              <a:t>row_number() over(partition by r) as rn,ele from (select unnest(</a:t>
            </a:r>
            <a:r>
              <a:rPr lang="en-US" altLang="zh-CN" sz="1800">
                <a:solidFill>
                  <a:srgbClr val="FF0000"/>
                </a:solidFill>
              </a:rPr>
              <a:t>most_common_elems</a:t>
            </a:r>
            <a:r>
              <a:rPr lang="en-US" altLang="zh-CN" sz="1800"/>
              <a:t>::text::int[]) ele,2 as r from pg_stats where tablename='test_2' and attname='appid') t) t1</a:t>
            </a:r>
          </a:p>
          <a:p>
            <a:r>
              <a:rPr lang="en-US" altLang="zh-CN" sz="1800" smtClean="0"/>
              <a:t>  join</a:t>
            </a:r>
            <a:endParaRPr lang="en-US" altLang="zh-CN" sz="1800"/>
          </a:p>
          <a:p>
            <a:r>
              <a:rPr lang="en-US" altLang="zh-CN" sz="1800"/>
              <a:t>(select row_number() over(partition by r) as rn,freq from (select unnest(</a:t>
            </a:r>
            <a:r>
              <a:rPr lang="en-US" altLang="zh-CN" sz="1800">
                <a:solidFill>
                  <a:srgbClr val="FF0000"/>
                </a:solidFill>
              </a:rPr>
              <a:t>most_common_elem_freqs</a:t>
            </a:r>
            <a:r>
              <a:rPr lang="en-US" altLang="zh-CN" sz="1800"/>
              <a:t>) freq,2 as r from pg_stats where tablename='test_2' and attname='appid') </a:t>
            </a:r>
            <a:r>
              <a:rPr lang="en-US" altLang="zh-CN" sz="1800" smtClean="0"/>
              <a:t>t) </a:t>
            </a:r>
            <a:r>
              <a:rPr lang="en-US" altLang="zh-CN" sz="1800"/>
              <a:t>t2</a:t>
            </a:r>
          </a:p>
          <a:p>
            <a:r>
              <a:rPr lang="en-US" altLang="zh-CN" sz="1800"/>
              <a:t>on (t1.rn=t2.rn) </a:t>
            </a:r>
            <a:endParaRPr lang="en-US" altLang="zh-CN" sz="1800" smtClean="0"/>
          </a:p>
          <a:p>
            <a:r>
              <a:rPr lang="en-US" altLang="zh-CN" sz="1800" smtClean="0"/>
              <a:t>order </a:t>
            </a:r>
            <a:r>
              <a:rPr lang="en-US" altLang="zh-CN" sz="1800"/>
              <a:t>by t2.freq desc limit </a:t>
            </a:r>
            <a:r>
              <a:rPr lang="en-US" altLang="zh-CN" sz="1800" smtClean="0"/>
              <a:t>10;</a:t>
            </a:r>
            <a:endParaRPr lang="en-US" altLang="zh-CN" sz="1800"/>
          </a:p>
          <a:p>
            <a:endParaRPr lang="en-US" altLang="zh-CN" sz="1800" smtClean="0"/>
          </a:p>
        </p:txBody>
      </p:sp>
    </p:spTree>
    <p:extLst>
      <p:ext uri="{BB962C8B-B14F-4D97-AF65-F5344CB8AC3E}">
        <p14:creationId xmlns:p14="http://schemas.microsoft.com/office/powerpoint/2010/main" val="1589481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a:t>hll(HyperLogLog)</a:t>
            </a:r>
            <a:r>
              <a:rPr lang="zh-CN" altLang="en-US" sz="1800" smtClean="0"/>
              <a:t>插件</a:t>
            </a:r>
            <a:endParaRPr lang="en-US" altLang="zh-CN" sz="1800" smtClean="0"/>
          </a:p>
          <a:p>
            <a:r>
              <a:rPr lang="zh-CN" altLang="en-US" sz="1800" smtClean="0"/>
              <a:t>快速唯一值，增量</a:t>
            </a:r>
            <a:r>
              <a:rPr lang="zh-CN" altLang="en-US" sz="1800" smtClean="0">
                <a:solidFill>
                  <a:srgbClr val="FF0000"/>
                </a:solidFill>
              </a:rPr>
              <a:t>评估</a:t>
            </a:r>
            <a:endParaRPr lang="en-US" altLang="zh-CN" sz="1800" smtClean="0">
              <a:solidFill>
                <a:srgbClr val="FF0000"/>
              </a:solidFill>
            </a:endParaRPr>
          </a:p>
          <a:p>
            <a:r>
              <a:rPr lang="zh-CN" altLang="en-US" sz="1800" smtClean="0"/>
              <a:t>例如统计用户数，新增用户数。</a:t>
            </a:r>
            <a:endParaRPr lang="en-US" altLang="zh-CN" sz="1800" smtClean="0"/>
          </a:p>
          <a:p>
            <a:r>
              <a:rPr lang="en-US" altLang="zh-CN" sz="1800">
                <a:hlinkClick r:id="rId2"/>
              </a:rPr>
              <a:t>http://blog.163.com/digoal@126/blog/static/16387704020131264480325</a:t>
            </a:r>
            <a:r>
              <a:rPr lang="en-US" altLang="zh-CN" sz="1800" smtClean="0">
                <a:hlinkClick r:id="rId2"/>
              </a:rPr>
              <a:t>/</a:t>
            </a:r>
            <a:endParaRPr lang="en-US" altLang="zh-CN" sz="1800" smtClean="0"/>
          </a:p>
          <a:p>
            <a:r>
              <a:rPr lang="en-US" altLang="zh-CN" sz="1800">
                <a:hlinkClick r:id="rId3"/>
              </a:rPr>
              <a:t>http://blog.163.com/digoal@126/blog/static/1638770402013127917876/</a:t>
            </a:r>
            <a:endParaRPr lang="en-US" altLang="zh-CN" sz="1800" smtClean="0"/>
          </a:p>
          <a:p>
            <a:endParaRPr lang="en-US" altLang="zh-CN" sz="1800" smtClean="0"/>
          </a:p>
          <a:p>
            <a:r>
              <a:rPr lang="en-US" altLang="zh-CN" sz="1800" smtClean="0"/>
              <a:t>select </a:t>
            </a:r>
            <a:r>
              <a:rPr lang="en-US" altLang="zh-CN" sz="1800"/>
              <a:t>count(distinct userid) from access_log where date(crt_time)='2013-02-01'; -- </a:t>
            </a:r>
            <a:r>
              <a:rPr lang="zh-CN" altLang="en-US" sz="1800"/>
              <a:t>非常耗时</a:t>
            </a:r>
            <a:r>
              <a:rPr lang="en-US" altLang="zh-CN" sz="1800"/>
              <a:t>.</a:t>
            </a:r>
          </a:p>
          <a:p>
            <a:endParaRPr lang="en-US" altLang="zh-CN" sz="1800"/>
          </a:p>
          <a:p>
            <a:r>
              <a:rPr lang="en-US" altLang="zh-CN" sz="1800"/>
              <a:t>hll</a:t>
            </a:r>
            <a:r>
              <a:rPr lang="zh-CN" altLang="en-US" sz="1800"/>
              <a:t>解决了耗时的问题</a:t>
            </a:r>
            <a:r>
              <a:rPr lang="en-US" altLang="zh-CN" sz="1800"/>
              <a:t>, </a:t>
            </a:r>
            <a:r>
              <a:rPr lang="zh-CN" altLang="en-US" sz="1800"/>
              <a:t>使用方法是将用户</a:t>
            </a:r>
            <a:r>
              <a:rPr lang="en-US" altLang="zh-CN" sz="1800"/>
              <a:t>ID</a:t>
            </a:r>
            <a:r>
              <a:rPr lang="zh-CN" altLang="en-US" sz="1800"/>
              <a:t>聚合存储到</a:t>
            </a:r>
            <a:r>
              <a:rPr lang="en-US" altLang="zh-CN" sz="1800"/>
              <a:t>hll</a:t>
            </a:r>
            <a:r>
              <a:rPr lang="zh-CN" altLang="en-US" sz="1800"/>
              <a:t>类型中</a:t>
            </a:r>
            <a:r>
              <a:rPr lang="en-US" altLang="zh-CN" sz="1800"/>
              <a:t>. </a:t>
            </a:r>
            <a:r>
              <a:rPr lang="zh-CN" altLang="en-US" sz="1800"/>
              <a:t>如下</a:t>
            </a:r>
            <a:r>
              <a:rPr lang="en-US" altLang="zh-CN" sz="1800"/>
              <a:t>(</a:t>
            </a:r>
            <a:r>
              <a:rPr lang="zh-CN" altLang="en-US" sz="1800"/>
              <a:t>假设</a:t>
            </a:r>
            <a:r>
              <a:rPr lang="en-US" altLang="zh-CN" sz="1800"/>
              <a:t>user_id</a:t>
            </a:r>
            <a:r>
              <a:rPr lang="zh-CN" altLang="en-US" sz="1800"/>
              <a:t>的类型为</a:t>
            </a:r>
            <a:r>
              <a:rPr lang="en-US" altLang="zh-CN" sz="1800"/>
              <a:t>int) : </a:t>
            </a:r>
          </a:p>
          <a:p>
            <a:r>
              <a:rPr lang="en-US" altLang="zh-CN" sz="1800"/>
              <a:t>create table access_date (acc_date date unique, userids hll);</a:t>
            </a:r>
          </a:p>
          <a:p>
            <a:r>
              <a:rPr lang="en-US" altLang="zh-CN" sz="1800"/>
              <a:t>insert into access_date select date(crt_time), hll_add_agg(hll_hash_integer(user_id)) from access_log group by 1;</a:t>
            </a:r>
          </a:p>
          <a:p>
            <a:r>
              <a:rPr lang="en-US" altLang="zh-CN" sz="1800"/>
              <a:t>select </a:t>
            </a:r>
            <a:r>
              <a:rPr lang="en-US" altLang="zh-CN" sz="1800">
                <a:solidFill>
                  <a:srgbClr val="FF0000"/>
                </a:solidFill>
              </a:rPr>
              <a:t>#userids </a:t>
            </a:r>
            <a:r>
              <a:rPr lang="en-US" altLang="zh-CN" sz="1800"/>
              <a:t>from access_date where acc_date='2013-02-01'; -- </a:t>
            </a:r>
            <a:r>
              <a:rPr lang="zh-CN" altLang="en-US" sz="1800"/>
              <a:t>这条语句返回只要</a:t>
            </a:r>
            <a:r>
              <a:rPr lang="en-US" altLang="zh-CN" sz="1800"/>
              <a:t>1</a:t>
            </a:r>
            <a:r>
              <a:rPr lang="zh-CN" altLang="en-US" sz="1800"/>
              <a:t>毫秒左右</a:t>
            </a:r>
            <a:r>
              <a:rPr lang="en-US" altLang="zh-CN" sz="1800"/>
              <a:t>. (10</a:t>
            </a:r>
            <a:r>
              <a:rPr lang="zh-CN" altLang="en-US" sz="1800"/>
              <a:t>亿个唯一值返回也在</a:t>
            </a:r>
            <a:r>
              <a:rPr lang="en-US" altLang="zh-CN" sz="1800"/>
              <a:t>1</a:t>
            </a:r>
            <a:r>
              <a:rPr lang="zh-CN" altLang="en-US" sz="1800"/>
              <a:t>毫秒左右</a:t>
            </a:r>
            <a:r>
              <a:rPr lang="en-US" altLang="zh-CN" sz="1800"/>
              <a:t>)</a:t>
            </a:r>
          </a:p>
          <a:p>
            <a:r>
              <a:rPr lang="zh-CN" altLang="en-US" sz="1800"/>
              <a:t>而</a:t>
            </a:r>
            <a:r>
              <a:rPr lang="en-US" altLang="zh-CN" sz="1800"/>
              <a:t>hll</a:t>
            </a:r>
            <a:r>
              <a:rPr lang="zh-CN" altLang="en-US" sz="1800"/>
              <a:t>仅仅需要</a:t>
            </a:r>
            <a:r>
              <a:rPr lang="en-US" altLang="zh-CN" sz="1800"/>
              <a:t>1.2KB</a:t>
            </a:r>
            <a:r>
              <a:rPr lang="zh-CN" altLang="en-US" sz="1800"/>
              <a:t>就可以存储</a:t>
            </a:r>
            <a:r>
              <a:rPr lang="en-US" altLang="zh-CN" sz="1800"/>
              <a:t>1.6e+12</a:t>
            </a:r>
            <a:r>
              <a:rPr lang="zh-CN" altLang="en-US" sz="1800"/>
              <a:t>的唯一值</a:t>
            </a:r>
            <a:r>
              <a:rPr lang="en-US" altLang="zh-CN" sz="1800"/>
              <a:t>. </a:t>
            </a:r>
            <a:endParaRPr lang="en-US" altLang="zh-CN" sz="1800" smtClean="0"/>
          </a:p>
        </p:txBody>
      </p:sp>
    </p:spTree>
    <p:extLst>
      <p:ext uri="{BB962C8B-B14F-4D97-AF65-F5344CB8AC3E}">
        <p14:creationId xmlns:p14="http://schemas.microsoft.com/office/powerpoint/2010/main" val="382092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a:t>hll(HyperLogLog)</a:t>
            </a:r>
            <a:r>
              <a:rPr lang="zh-CN" altLang="en-US" sz="1800" smtClean="0"/>
              <a:t>插件</a:t>
            </a:r>
            <a:endParaRPr lang="en-US" altLang="zh-CN" sz="1800" smtClean="0"/>
          </a:p>
          <a:p>
            <a:r>
              <a:rPr lang="zh-CN" altLang="en-US" sz="1800" smtClean="0"/>
              <a:t>快速唯一值，增量</a:t>
            </a:r>
            <a:r>
              <a:rPr lang="zh-CN" altLang="en-US" sz="1800" smtClean="0">
                <a:solidFill>
                  <a:srgbClr val="FF0000"/>
                </a:solidFill>
              </a:rPr>
              <a:t>评估</a:t>
            </a:r>
            <a:endParaRPr lang="en-US" altLang="zh-CN" sz="1800" smtClean="0">
              <a:solidFill>
                <a:srgbClr val="FF0000"/>
              </a:solidFill>
            </a:endParaRPr>
          </a:p>
          <a:p>
            <a:r>
              <a:rPr lang="zh-CN" altLang="en-US" sz="1800" smtClean="0"/>
              <a:t>例如统计用户数，新增用户数。</a:t>
            </a:r>
            <a:endParaRPr lang="en-US" altLang="zh-CN" sz="1800" smtClean="0"/>
          </a:p>
        </p:txBody>
      </p:sp>
      <p:pic>
        <p:nvPicPr>
          <p:cNvPr id="4" name="图片 3"/>
          <p:cNvPicPr>
            <a:picLocks noChangeAspect="1"/>
          </p:cNvPicPr>
          <p:nvPr/>
        </p:nvPicPr>
        <p:blipFill>
          <a:blip r:embed="rId2"/>
          <a:stretch>
            <a:fillRect/>
          </a:stretch>
        </p:blipFill>
        <p:spPr>
          <a:xfrm>
            <a:off x="314322" y="3335200"/>
            <a:ext cx="11525474" cy="2707792"/>
          </a:xfrm>
          <a:prstGeom prst="rect">
            <a:avLst/>
          </a:prstGeom>
        </p:spPr>
      </p:pic>
    </p:spTree>
    <p:extLst>
      <p:ext uri="{BB962C8B-B14F-4D97-AF65-F5344CB8AC3E}">
        <p14:creationId xmlns:p14="http://schemas.microsoft.com/office/powerpoint/2010/main" val="245047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json , jsonb</a:t>
            </a:r>
            <a:r>
              <a:rPr lang="zh-CN" altLang="en-US" sz="1600" smtClean="0"/>
              <a:t>类型</a:t>
            </a:r>
            <a:endParaRPr lang="en-US" altLang="zh-CN" sz="1600" smtClean="0"/>
          </a:p>
          <a:p>
            <a:r>
              <a:rPr lang="en-US" altLang="zh-CN" sz="1600" smtClean="0"/>
              <a:t>{</a:t>
            </a:r>
            <a:endParaRPr lang="en-US" altLang="zh-CN" sz="1600"/>
          </a:p>
          <a:p>
            <a:r>
              <a:rPr lang="en-US" altLang="zh-CN" sz="1600"/>
              <a:t>    "guid": "9c36adc1-7fb5-4d5b-83b4-90356a46061a",</a:t>
            </a:r>
          </a:p>
          <a:p>
            <a:r>
              <a:rPr lang="en-US" altLang="zh-CN" sz="1600"/>
              <a:t>    "name": "Angela Barton",</a:t>
            </a:r>
          </a:p>
          <a:p>
            <a:r>
              <a:rPr lang="en-US" altLang="zh-CN" sz="1600"/>
              <a:t>    "is_active": true,</a:t>
            </a:r>
          </a:p>
          <a:p>
            <a:r>
              <a:rPr lang="en-US" altLang="zh-CN" sz="1600"/>
              <a:t>    "company": "Magnafone",</a:t>
            </a:r>
          </a:p>
          <a:p>
            <a:r>
              <a:rPr lang="en-US" altLang="zh-CN" sz="1600"/>
              <a:t>    "address": "178 Howard Place, Gulf, Washington, 702",</a:t>
            </a:r>
          </a:p>
          <a:p>
            <a:r>
              <a:rPr lang="en-US" altLang="zh-CN" sz="1600"/>
              <a:t>    "registered": "2009-11-07T08:53:22 +08:00",</a:t>
            </a:r>
          </a:p>
          <a:p>
            <a:r>
              <a:rPr lang="en-US" altLang="zh-CN" sz="1600"/>
              <a:t>    "latitude": 19.793713,</a:t>
            </a:r>
          </a:p>
          <a:p>
            <a:r>
              <a:rPr lang="en-US" altLang="zh-CN" sz="1600"/>
              <a:t>    "longitude": 86.513373,</a:t>
            </a:r>
          </a:p>
          <a:p>
            <a:r>
              <a:rPr lang="en-US" altLang="zh-CN" sz="1600"/>
              <a:t>    "tags": [</a:t>
            </a:r>
          </a:p>
          <a:p>
            <a:r>
              <a:rPr lang="en-US" altLang="zh-CN" sz="1600"/>
              <a:t>        "enim",</a:t>
            </a:r>
          </a:p>
          <a:p>
            <a:r>
              <a:rPr lang="en-US" altLang="zh-CN" sz="1600"/>
              <a:t>        "aliquip",</a:t>
            </a:r>
          </a:p>
          <a:p>
            <a:r>
              <a:rPr lang="en-US" altLang="zh-CN" sz="1600"/>
              <a:t>        "qui"</a:t>
            </a:r>
          </a:p>
          <a:p>
            <a:r>
              <a:rPr lang="en-US" altLang="zh-CN" sz="1600"/>
              <a:t>    ]</a:t>
            </a:r>
          </a:p>
          <a:p>
            <a:r>
              <a:rPr lang="en-US" altLang="zh-CN" sz="1600"/>
              <a:t>}</a:t>
            </a:r>
          </a:p>
          <a:p>
            <a:endParaRPr lang="en-US" altLang="zh-CN" sz="1600" smtClean="0"/>
          </a:p>
        </p:txBody>
      </p:sp>
    </p:spTree>
    <p:extLst>
      <p:ext uri="{BB962C8B-B14F-4D97-AF65-F5344CB8AC3E}">
        <p14:creationId xmlns:p14="http://schemas.microsoft.com/office/powerpoint/2010/main" val="4037611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gin</a:t>
            </a:r>
            <a:r>
              <a:rPr lang="zh-CN" altLang="en-US" sz="1600" smtClean="0"/>
              <a:t>索引 </a:t>
            </a:r>
            <a:r>
              <a:rPr lang="en-US" altLang="zh-CN" sz="1600" smtClean="0"/>
              <a:t>for jsonb</a:t>
            </a:r>
          </a:p>
          <a:p>
            <a:r>
              <a:rPr lang="en-US" altLang="zh-CN" sz="1600"/>
              <a:t>CREATE INDEX idxgin ON api USING gin (jdoc</a:t>
            </a:r>
            <a:r>
              <a:rPr lang="en-US" altLang="zh-CN" sz="1600" smtClean="0"/>
              <a:t>);</a:t>
            </a:r>
          </a:p>
          <a:p>
            <a:endParaRPr lang="en-US" altLang="zh-CN" sz="1600" smtClean="0"/>
          </a:p>
          <a:p>
            <a:r>
              <a:rPr lang="zh-CN" altLang="en-US" sz="1600" smtClean="0"/>
              <a:t>该索引支持的操作符</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 Find documents in which the key "company" has value "Magnafone"</a:t>
            </a:r>
          </a:p>
          <a:p>
            <a:r>
              <a:rPr lang="en-US" altLang="zh-CN" sz="1600"/>
              <a:t>SELECT jdoc-&gt;'guid', jdoc-&gt;'name' FROM api WHERE jdoc @&gt; '{"company": "Magnafone</a:t>
            </a:r>
            <a:r>
              <a:rPr lang="en-US" altLang="zh-CN" sz="1600" smtClean="0"/>
              <a:t>"}';</a:t>
            </a:r>
          </a:p>
          <a:p>
            <a:r>
              <a:rPr lang="en-US" altLang="zh-CN" sz="1600"/>
              <a:t>-- Find documents in which the key "tags" contains array element "qui"</a:t>
            </a:r>
          </a:p>
          <a:p>
            <a:r>
              <a:rPr lang="en-US" altLang="zh-CN" sz="1600"/>
              <a:t>SELECT jdoc-&gt;'guid', jdoc-&gt;'name' FROM api WHERE jdoc @&gt; '{"tags": ["qui"]}';</a:t>
            </a:r>
            <a:endParaRPr lang="en-US" altLang="zh-CN" sz="1600" smtClean="0"/>
          </a:p>
        </p:txBody>
      </p:sp>
      <p:pic>
        <p:nvPicPr>
          <p:cNvPr id="4" name="图片 3"/>
          <p:cNvPicPr>
            <a:picLocks noChangeAspect="1"/>
          </p:cNvPicPr>
          <p:nvPr/>
        </p:nvPicPr>
        <p:blipFill>
          <a:blip r:embed="rId2"/>
          <a:stretch>
            <a:fillRect/>
          </a:stretch>
        </p:blipFill>
        <p:spPr>
          <a:xfrm>
            <a:off x="476211" y="2691648"/>
            <a:ext cx="11384486" cy="1807671"/>
          </a:xfrm>
          <a:prstGeom prst="rect">
            <a:avLst/>
          </a:prstGeom>
        </p:spPr>
      </p:pic>
    </p:spTree>
    <p:extLst>
      <p:ext uri="{BB962C8B-B14F-4D97-AF65-F5344CB8AC3E}">
        <p14:creationId xmlns:p14="http://schemas.microsoft.com/office/powerpoint/2010/main" val="2330298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gin</a:t>
            </a:r>
            <a:r>
              <a:rPr lang="zh-CN" altLang="en-US" sz="1600" smtClean="0"/>
              <a:t>索引 </a:t>
            </a:r>
            <a:r>
              <a:rPr lang="en-US" altLang="zh-CN" sz="1600" smtClean="0"/>
              <a:t>for jsonb</a:t>
            </a:r>
          </a:p>
          <a:p>
            <a:endParaRPr lang="en-US" altLang="zh-CN" sz="1600"/>
          </a:p>
          <a:p>
            <a:r>
              <a:rPr lang="en-US" altLang="zh-CN" sz="1600"/>
              <a:t>CREATE INDEX idxgintags ON api USING gin ((jdoc -&gt; 'tags'));</a:t>
            </a:r>
          </a:p>
          <a:p>
            <a:r>
              <a:rPr lang="en-US" altLang="zh-CN" sz="1600"/>
              <a:t>-- Find documents in which the key "tags" contains key or array element "qui"</a:t>
            </a:r>
          </a:p>
          <a:p>
            <a:r>
              <a:rPr lang="en-US" altLang="zh-CN" sz="1600"/>
              <a:t>SELECT jdoc-&gt;'guid', jdoc-&gt;'name' FROM api WHERE jdoc -&gt; 'tags' ? 'qui';</a:t>
            </a:r>
          </a:p>
          <a:p>
            <a:endParaRPr lang="en-US" altLang="zh-CN" sz="1600"/>
          </a:p>
        </p:txBody>
      </p:sp>
    </p:spTree>
    <p:extLst>
      <p:ext uri="{BB962C8B-B14F-4D97-AF65-F5344CB8AC3E}">
        <p14:creationId xmlns:p14="http://schemas.microsoft.com/office/powerpoint/2010/main" val="2635534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hstore </a:t>
            </a:r>
            <a:r>
              <a:rPr lang="zh-CN" altLang="en-US" sz="1600" smtClean="0"/>
              <a:t>类型</a:t>
            </a:r>
            <a:endParaRPr lang="en-US" altLang="zh-CN" sz="1600" smtClean="0"/>
          </a:p>
          <a:p>
            <a:r>
              <a:rPr lang="en-US" altLang="zh-CN" sz="1600" smtClean="0"/>
              <a:t>Includes </a:t>
            </a:r>
            <a:r>
              <a:rPr lang="en-US" altLang="zh-CN" sz="1600"/>
              <a:t>zero or more </a:t>
            </a:r>
            <a:r>
              <a:rPr lang="en-US" altLang="zh-CN" sz="1600" b="1">
                <a:solidFill>
                  <a:srgbClr val="FF0000"/>
                </a:solidFill>
              </a:rPr>
              <a:t>key =&gt; value pairs </a:t>
            </a:r>
            <a:r>
              <a:rPr lang="en-US" altLang="zh-CN" sz="1600"/>
              <a:t>separated by commas.</a:t>
            </a:r>
          </a:p>
          <a:p>
            <a:endParaRPr lang="en-US" altLang="zh-CN" sz="1600"/>
          </a:p>
          <a:p>
            <a:r>
              <a:rPr lang="zh-CN" altLang="en-US" sz="1600" smtClean="0"/>
              <a:t>例子</a:t>
            </a:r>
            <a:endParaRPr lang="en-US" altLang="zh-CN" sz="1600" smtClean="0"/>
          </a:p>
          <a:p>
            <a:r>
              <a:rPr lang="en-US" altLang="zh-CN" sz="1600">
                <a:hlinkClick r:id="rId2"/>
              </a:rPr>
              <a:t>http://blog.163.com/digoal@126/blog/static/163877040201252575529358/</a:t>
            </a:r>
            <a:endParaRPr lang="en-US" altLang="zh-CN" sz="1600" smtClean="0"/>
          </a:p>
          <a:p>
            <a:r>
              <a:rPr lang="zh-CN" altLang="en-US" sz="1600" smtClean="0"/>
              <a:t>跟踪 </a:t>
            </a:r>
            <a:r>
              <a:rPr lang="en-US" altLang="zh-CN" sz="1600" smtClean="0"/>
              <a:t>insert, update, delete, truncate</a:t>
            </a:r>
          </a:p>
          <a:p>
            <a:r>
              <a:rPr lang="en-US" altLang="zh-CN" sz="1600" smtClean="0"/>
              <a:t>client_ip, client_port, username, database, schema, object, time, NEW, OLD, timestamp, TAG</a:t>
            </a:r>
          </a:p>
          <a:p>
            <a:endParaRPr lang="en-US" altLang="zh-CN" sz="1600"/>
          </a:p>
          <a:p>
            <a:r>
              <a:rPr lang="en-US" altLang="zh-CN" sz="1600"/>
              <a:t>5 | 23731 | public       | test       | AFTER   | ROW   | UPDATE | "id"=&gt;"1", "info"=&gt;"digoal", "crt_time"=&gt;"2012-06-25 10:54:43" </a:t>
            </a:r>
          </a:p>
          <a:p>
            <a:r>
              <a:rPr lang="en-US" altLang="zh-CN" sz="1600"/>
              <a:t>| "id"=&gt;"1", "info"=&gt;"DIGOAL", "crt_time"=&gt;"2012-06-25 10:54:43" | 2012-06-25 10:55:41.006069 | postgres</a:t>
            </a:r>
          </a:p>
          <a:p>
            <a:endParaRPr lang="en-US" altLang="zh-CN" sz="1600"/>
          </a:p>
          <a:p>
            <a:endParaRPr lang="en-US" altLang="zh-CN" sz="1600" smtClean="0"/>
          </a:p>
          <a:p>
            <a:endParaRPr lang="en-US" altLang="zh-CN" sz="1600" smtClean="0">
              <a:hlinkClick r:id="rId3"/>
            </a:endParaRPr>
          </a:p>
        </p:txBody>
      </p:sp>
    </p:spTree>
    <p:extLst>
      <p:ext uri="{BB962C8B-B14F-4D97-AF65-F5344CB8AC3E}">
        <p14:creationId xmlns:p14="http://schemas.microsoft.com/office/powerpoint/2010/main" val="2293017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table</a:t>
            </a:r>
            <a:r>
              <a:rPr lang="zh-CN" altLang="en-US" sz="1600" smtClean="0"/>
              <a:t>类型</a:t>
            </a:r>
            <a:endParaRPr lang="en-US" altLang="zh-CN" sz="1600" smtClean="0"/>
          </a:p>
          <a:p>
            <a:r>
              <a:rPr lang="zh-CN" altLang="en-US" sz="1600"/>
              <a:t>例子</a:t>
            </a:r>
            <a:endParaRPr lang="en-US" altLang="zh-CN" sz="1600" smtClean="0"/>
          </a:p>
          <a:p>
            <a:r>
              <a:rPr lang="zh-CN" altLang="en-US" sz="1600" smtClean="0"/>
              <a:t>使用</a:t>
            </a:r>
            <a:r>
              <a:rPr lang="en-US" altLang="zh-CN" sz="1600" smtClean="0"/>
              <a:t>table</a:t>
            </a:r>
            <a:r>
              <a:rPr lang="zh-CN" altLang="en-US" sz="1600"/>
              <a:t>类型</a:t>
            </a:r>
            <a:r>
              <a:rPr lang="zh-CN" altLang="en-US" sz="1600" smtClean="0"/>
              <a:t>和触发器实现</a:t>
            </a:r>
            <a:r>
              <a:rPr lang="en-US" altLang="zh-CN" sz="1600" smtClean="0"/>
              <a:t>insert,update,delete,truncate </a:t>
            </a:r>
            <a:r>
              <a:rPr lang="zh-CN" altLang="en-US" sz="1600" smtClean="0"/>
              <a:t>的</a:t>
            </a:r>
            <a:r>
              <a:rPr lang="en-US" altLang="zh-CN" sz="1600" smtClean="0"/>
              <a:t>flashback</a:t>
            </a:r>
            <a:endParaRPr lang="en-US" altLang="zh-CN" sz="1600" smtClean="0">
              <a:hlinkClick r:id="rId2"/>
            </a:endParaRPr>
          </a:p>
          <a:p>
            <a:r>
              <a:rPr lang="en-US" altLang="zh-CN" sz="1600" smtClean="0">
                <a:hlinkClick r:id="rId2"/>
              </a:rPr>
              <a:t>http</a:t>
            </a:r>
            <a:r>
              <a:rPr lang="en-US" altLang="zh-CN" sz="1600">
                <a:hlinkClick r:id="rId2"/>
              </a:rPr>
              <a:t>://blog.163.com/digoal@126/blog/static/1638770402014728105442434</a:t>
            </a:r>
            <a:r>
              <a:rPr lang="en-US" altLang="zh-CN" sz="1600" smtClean="0">
                <a:hlinkClick r:id="rId2"/>
              </a:rPr>
              <a:t>/</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begin</a:t>
            </a:r>
          </a:p>
          <a:p>
            <a:r>
              <a:rPr lang="en-US" altLang="zh-CN" sz="1600"/>
              <a:t>  for v_op, v_encoding_tmp, v_old, v_new in </a:t>
            </a:r>
          </a:p>
          <a:p>
            <a:r>
              <a:rPr lang="en-US" altLang="zh-CN" sz="1600"/>
              <a:t>    select op,encoding,old_rec::text,new_rec::text from undo_t where </a:t>
            </a:r>
            <a:r>
              <a:rPr lang="en-US" altLang="zh-CN" sz="1600" b="1">
                <a:solidFill>
                  <a:srgbClr val="FF0000"/>
                </a:solidFill>
              </a:rPr>
              <a:t>xid&gt;=v_xid order by xid desc,id desc</a:t>
            </a:r>
          </a:p>
          <a:p>
            <a:r>
              <a:rPr lang="en-US" altLang="zh-CN" sz="1600"/>
              <a:t>  LOOP</a:t>
            </a:r>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a:p>
        </p:txBody>
      </p:sp>
      <p:sp>
        <p:nvSpPr>
          <p:cNvPr id="6" name="文本框 5"/>
          <p:cNvSpPr txBox="1"/>
          <p:nvPr/>
        </p:nvSpPr>
        <p:spPr>
          <a:xfrm>
            <a:off x="807515" y="2988908"/>
            <a:ext cx="6569106" cy="1200329"/>
          </a:xfrm>
          <a:prstGeom prst="rect">
            <a:avLst/>
          </a:prstGeom>
          <a:noFill/>
        </p:spPr>
        <p:txBody>
          <a:bodyPr wrap="none" rtlCol="0">
            <a:spAutoFit/>
          </a:bodyPr>
          <a:lstStyle/>
          <a:p>
            <a:r>
              <a:rPr lang="zh-CN" altLang="en-US"/>
              <a:t>以</a:t>
            </a:r>
            <a:r>
              <a:rPr lang="zh-CN" altLang="en-US" smtClean="0"/>
              <a:t>事务为最小单位记录 </a:t>
            </a:r>
            <a:r>
              <a:rPr lang="en-US" altLang="zh-CN" smtClean="0"/>
              <a:t>NEW,OLD for insert,update,delete,truncate</a:t>
            </a:r>
          </a:p>
          <a:p>
            <a:endParaRPr lang="en-US" altLang="zh-CN" smtClean="0"/>
          </a:p>
          <a:p>
            <a:r>
              <a:rPr lang="zh-CN" altLang="en-US" smtClean="0"/>
              <a:t>回滚时以事务为最小单位</a:t>
            </a:r>
            <a:r>
              <a:rPr lang="en-US" altLang="zh-CN" smtClean="0"/>
              <a:t>, </a:t>
            </a:r>
            <a:r>
              <a:rPr lang="zh-CN" altLang="en-US" smtClean="0"/>
              <a:t>封装</a:t>
            </a:r>
            <a:r>
              <a:rPr lang="en-US" altLang="zh-CN" smtClean="0"/>
              <a:t>SQL</a:t>
            </a:r>
          </a:p>
          <a:p>
            <a:endParaRPr lang="en-US"/>
          </a:p>
        </p:txBody>
      </p:sp>
    </p:spTree>
    <p:extLst>
      <p:ext uri="{BB962C8B-B14F-4D97-AF65-F5344CB8AC3E}">
        <p14:creationId xmlns:p14="http://schemas.microsoft.com/office/powerpoint/2010/main" val="1571820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    </a:t>
            </a:r>
            <a:r>
              <a:rPr lang="en-US" altLang="zh-CN" sz="1600"/>
              <a:t>execute 'set client_encoding='''||v_encoding_tmp||''''; </a:t>
            </a:r>
          </a:p>
          <a:p>
            <a:r>
              <a:rPr lang="en-US" altLang="zh-CN" sz="1600"/>
              <a:t>    case v_op </a:t>
            </a:r>
          </a:p>
          <a:p>
            <a:r>
              <a:rPr lang="en-US" altLang="zh-CN" sz="1600">
                <a:solidFill>
                  <a:srgbClr val="FF0000"/>
                </a:solidFill>
              </a:rPr>
              <a:t>    </a:t>
            </a:r>
            <a:r>
              <a:rPr lang="en-US" altLang="zh-CN" sz="1600" b="1">
                <a:solidFill>
                  <a:srgbClr val="FF0000"/>
                </a:solidFill>
              </a:rPr>
              <a:t>when 'INSERT' then </a:t>
            </a:r>
          </a:p>
          <a:p>
            <a:r>
              <a:rPr lang="en-US" altLang="zh-CN" sz="1600" b="1">
                <a:solidFill>
                  <a:srgbClr val="FF0000"/>
                </a:solidFill>
              </a:rPr>
              <a:t>      delete from public."TBL" t where t=v_new::public."TBL"; </a:t>
            </a:r>
          </a:p>
          <a:p>
            <a:r>
              <a:rPr lang="en-US" altLang="zh-CN" sz="1600" b="1">
                <a:solidFill>
                  <a:srgbClr val="FF0000"/>
                </a:solidFill>
              </a:rPr>
              <a:t>    when 'DELETE' then</a:t>
            </a:r>
          </a:p>
          <a:p>
            <a:r>
              <a:rPr lang="en-US" altLang="zh-CN" sz="1600" b="1">
                <a:solidFill>
                  <a:srgbClr val="FF0000"/>
                </a:solidFill>
              </a:rPr>
              <a:t>      insert into public."TBL" values ((v_old::public."TBL").*); </a:t>
            </a:r>
          </a:p>
          <a:p>
            <a:r>
              <a:rPr lang="en-US" altLang="zh-CN" sz="1600" b="1">
                <a:solidFill>
                  <a:srgbClr val="FF0000"/>
                </a:solidFill>
              </a:rPr>
              <a:t>    when 'TRUNCATE' then</a:t>
            </a:r>
          </a:p>
          <a:p>
            <a:r>
              <a:rPr lang="en-US" altLang="zh-CN" sz="1600" b="1">
                <a:solidFill>
                  <a:srgbClr val="FF0000"/>
                </a:solidFill>
              </a:rPr>
              <a:t>      insert into public."TBL" values ((v_old::public."TBL").*); </a:t>
            </a:r>
          </a:p>
          <a:p>
            <a:r>
              <a:rPr lang="en-US" altLang="zh-CN" sz="1600" b="1">
                <a:solidFill>
                  <a:srgbClr val="FF0000"/>
                </a:solidFill>
              </a:rPr>
              <a:t>    when 'UPDATE' then</a:t>
            </a:r>
          </a:p>
          <a:p>
            <a:r>
              <a:rPr lang="en-US" altLang="zh-CN" sz="1600" b="1">
                <a:solidFill>
                  <a:srgbClr val="FF0000"/>
                </a:solidFill>
              </a:rPr>
              <a:t>      delete from public."TBL" t where t=v_new::public."TBL"; </a:t>
            </a:r>
          </a:p>
          <a:p>
            <a:r>
              <a:rPr lang="en-US" altLang="zh-CN" sz="1600" b="1">
                <a:solidFill>
                  <a:srgbClr val="FF0000"/>
                </a:solidFill>
              </a:rPr>
              <a:t>      insert into public."TBL" values ((v_old::public."TBL").*); </a:t>
            </a:r>
          </a:p>
          <a:p>
            <a:r>
              <a:rPr lang="en-US" altLang="zh-CN" sz="1600"/>
              <a:t>    else</a:t>
            </a:r>
          </a:p>
          <a:p>
            <a:r>
              <a:rPr lang="en-US" altLang="zh-CN" sz="1600"/>
              <a:t>    end case; </a:t>
            </a:r>
          </a:p>
          <a:p>
            <a:r>
              <a:rPr lang="en-US" altLang="zh-CN" sz="1600"/>
              <a:t>  end loop; </a:t>
            </a:r>
          </a:p>
          <a:p>
            <a:r>
              <a:rPr lang="en-US" altLang="zh-CN" sz="1600"/>
              <a:t>  execute 'set client_encoding='''||v_encoding_curr||''''; </a:t>
            </a:r>
          </a:p>
          <a:p>
            <a:r>
              <a:rPr lang="en-US" altLang="zh-CN" sz="1600"/>
              <a:t>end;</a:t>
            </a:r>
          </a:p>
        </p:txBody>
      </p:sp>
    </p:spTree>
    <p:extLst>
      <p:ext uri="{BB962C8B-B14F-4D97-AF65-F5344CB8AC3E}">
        <p14:creationId xmlns:p14="http://schemas.microsoft.com/office/powerpoint/2010/main" val="344565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范围类型</a:t>
            </a:r>
            <a:endParaRPr lang="en-US" altLang="zh-CN" sz="1800" smtClean="0"/>
          </a:p>
          <a:p>
            <a:r>
              <a:rPr lang="zh-CN" altLang="en-US" sz="1800" smtClean="0"/>
              <a:t>例子，快速范围查询，例如某个</a:t>
            </a:r>
            <a:r>
              <a:rPr lang="en-US" altLang="zh-CN" sz="1800" smtClean="0"/>
              <a:t>IP</a:t>
            </a:r>
            <a:r>
              <a:rPr lang="zh-CN" altLang="en-US" sz="1800" smtClean="0"/>
              <a:t>是否在某个</a:t>
            </a:r>
            <a:r>
              <a:rPr lang="en-US" altLang="zh-CN" sz="1800" smtClean="0"/>
              <a:t>IP</a:t>
            </a:r>
            <a:r>
              <a:rPr lang="zh-CN" altLang="en-US" sz="1800" smtClean="0"/>
              <a:t>地址段内</a:t>
            </a:r>
            <a:endParaRPr lang="en-US" altLang="zh-CN" sz="1800" smtClean="0"/>
          </a:p>
          <a:p>
            <a:r>
              <a:rPr lang="en-US" altLang="zh-CN" sz="1800"/>
              <a:t>postgres=# create table tbl(id int,</a:t>
            </a:r>
            <a:r>
              <a:rPr lang="en-US" altLang="zh-CN" sz="1800">
                <a:solidFill>
                  <a:srgbClr val="FF0000"/>
                </a:solidFill>
              </a:rPr>
              <a:t>ip_start</a:t>
            </a:r>
            <a:r>
              <a:rPr lang="en-US" altLang="zh-CN" sz="1800"/>
              <a:t> int8,</a:t>
            </a:r>
            <a:r>
              <a:rPr lang="en-US" altLang="zh-CN" sz="1800">
                <a:solidFill>
                  <a:srgbClr val="FF0000"/>
                </a:solidFill>
              </a:rPr>
              <a:t>ip_end </a:t>
            </a:r>
            <a:r>
              <a:rPr lang="en-US" altLang="zh-CN" sz="1800"/>
              <a:t>int8);</a:t>
            </a:r>
          </a:p>
          <a:p>
            <a:r>
              <a:rPr lang="en-US" altLang="zh-CN" sz="1800"/>
              <a:t>CREATE </a:t>
            </a:r>
            <a:r>
              <a:rPr lang="en-US" altLang="zh-CN" sz="1800" smtClean="0"/>
              <a:t>TABLE</a:t>
            </a:r>
          </a:p>
          <a:p>
            <a:r>
              <a:rPr lang="en-US" altLang="zh-CN" sz="1800"/>
              <a:t>postgres=# create index idx_tbl on tbl using </a:t>
            </a:r>
            <a:r>
              <a:rPr lang="en-US" altLang="zh-CN" sz="1800">
                <a:solidFill>
                  <a:srgbClr val="FF0000"/>
                </a:solidFill>
              </a:rPr>
              <a:t>btree</a:t>
            </a:r>
            <a:r>
              <a:rPr lang="en-US" altLang="zh-CN" sz="1800"/>
              <a:t>(ip_start,ip_end);</a:t>
            </a:r>
          </a:p>
          <a:p>
            <a:r>
              <a:rPr lang="en-US" altLang="zh-CN" sz="1800"/>
              <a:t>CREATE </a:t>
            </a:r>
            <a:r>
              <a:rPr lang="en-US" altLang="zh-CN" sz="1800" smtClean="0"/>
              <a:t>INDEX</a:t>
            </a:r>
          </a:p>
          <a:p>
            <a:endParaRPr lang="en-US" altLang="zh-CN" sz="1800"/>
          </a:p>
          <a:p>
            <a:r>
              <a:rPr lang="en-US" altLang="zh-CN" sz="1800"/>
              <a:t>postgres=# create table tbl_r(id int,</a:t>
            </a:r>
            <a:r>
              <a:rPr lang="en-US" altLang="zh-CN" sz="1800">
                <a:solidFill>
                  <a:srgbClr val="FF0000"/>
                </a:solidFill>
              </a:rPr>
              <a:t>ip_range</a:t>
            </a:r>
            <a:r>
              <a:rPr lang="en-US" altLang="zh-CN" sz="1800"/>
              <a:t> int8range);</a:t>
            </a:r>
          </a:p>
          <a:p>
            <a:r>
              <a:rPr lang="en-US" altLang="zh-CN" sz="1800"/>
              <a:t>CREATE </a:t>
            </a:r>
            <a:r>
              <a:rPr lang="en-US" altLang="zh-CN" sz="1800" smtClean="0"/>
              <a:t>TABLE</a:t>
            </a:r>
          </a:p>
          <a:p>
            <a:r>
              <a:rPr lang="en-US" altLang="zh-CN" sz="1800"/>
              <a:t>postgres=# create index idx_tbl_r on tbl_r using </a:t>
            </a:r>
            <a:r>
              <a:rPr lang="en-US" altLang="zh-CN" sz="1800">
                <a:solidFill>
                  <a:srgbClr val="FF0000"/>
                </a:solidFill>
              </a:rPr>
              <a:t>spgist</a:t>
            </a:r>
            <a:r>
              <a:rPr lang="en-US" altLang="zh-CN" sz="1800"/>
              <a:t>(ip_range);</a:t>
            </a:r>
          </a:p>
          <a:p>
            <a:r>
              <a:rPr lang="en-US" altLang="zh-CN" sz="1800"/>
              <a:t>CREATE </a:t>
            </a:r>
            <a:r>
              <a:rPr lang="en-US" altLang="zh-CN" sz="1800" smtClean="0"/>
              <a:t>INDEX</a:t>
            </a:r>
          </a:p>
          <a:p>
            <a:r>
              <a:rPr lang="zh-CN" altLang="en-US" sz="1800"/>
              <a:t>或</a:t>
            </a:r>
            <a:endParaRPr lang="en-US" altLang="zh-CN" sz="1800"/>
          </a:p>
          <a:p>
            <a:r>
              <a:rPr lang="en-US" altLang="zh-CN" sz="1800"/>
              <a:t>postgres=# create index </a:t>
            </a:r>
            <a:r>
              <a:rPr lang="en-US" altLang="zh-CN" sz="1800" smtClean="0"/>
              <a:t>idx_tbl_r1 </a:t>
            </a:r>
            <a:r>
              <a:rPr lang="en-US" altLang="zh-CN" sz="1800"/>
              <a:t>on tbl_r using </a:t>
            </a:r>
            <a:r>
              <a:rPr lang="en-US" altLang="zh-CN" sz="1800">
                <a:solidFill>
                  <a:srgbClr val="FF0000"/>
                </a:solidFill>
              </a:rPr>
              <a:t>gist</a:t>
            </a:r>
            <a:r>
              <a:rPr lang="en-US" altLang="zh-CN" sz="1800"/>
              <a:t>(ip_range);</a:t>
            </a:r>
          </a:p>
          <a:p>
            <a:r>
              <a:rPr lang="en-US" altLang="zh-CN" sz="1800"/>
              <a:t>CREATE INDEX</a:t>
            </a:r>
          </a:p>
          <a:p>
            <a:endParaRPr lang="en-US" sz="1800"/>
          </a:p>
        </p:txBody>
      </p:sp>
    </p:spTree>
    <p:extLst>
      <p:ext uri="{BB962C8B-B14F-4D97-AF65-F5344CB8AC3E}">
        <p14:creationId xmlns:p14="http://schemas.microsoft.com/office/powerpoint/2010/main" val="3414623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主要</a:t>
            </a:r>
            <a:r>
              <a:rPr lang="en-US" altLang="zh-CN" smtClean="0"/>
              <a:t>RDBMS</a:t>
            </a:r>
            <a:r>
              <a:rPr lang="zh-CN" altLang="en-US" smtClean="0"/>
              <a:t>发展</a:t>
            </a:r>
            <a:r>
              <a:rPr lang="zh-CN" altLang="en-US"/>
              <a:t>历程</a:t>
            </a:r>
            <a:endParaRPr lang="en-US"/>
          </a:p>
        </p:txBody>
      </p:sp>
      <p:pic>
        <p:nvPicPr>
          <p:cNvPr id="4" name="内容占位符 3"/>
          <p:cNvPicPr>
            <a:picLocks noGrp="1" noChangeAspect="1"/>
          </p:cNvPicPr>
          <p:nvPr>
            <p:ph idx="1"/>
          </p:nvPr>
        </p:nvPicPr>
        <p:blipFill>
          <a:blip r:embed="rId2"/>
          <a:stretch>
            <a:fillRect/>
          </a:stretch>
        </p:blipFill>
        <p:spPr>
          <a:xfrm>
            <a:off x="171450" y="2515441"/>
            <a:ext cx="11874832" cy="2904698"/>
          </a:xfrm>
          <a:prstGeom prst="rect">
            <a:avLst/>
          </a:prstGeom>
        </p:spPr>
      </p:pic>
    </p:spTree>
    <p:extLst>
      <p:ext uri="{BB962C8B-B14F-4D97-AF65-F5344CB8AC3E}">
        <p14:creationId xmlns:p14="http://schemas.microsoft.com/office/powerpoint/2010/main" val="408769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范围类型</a:t>
            </a:r>
            <a:endParaRPr lang="en-US" altLang="zh-CN" sz="1800" smtClean="0"/>
          </a:p>
          <a:p>
            <a:r>
              <a:rPr lang="zh-CN" altLang="en-US" sz="1800" smtClean="0"/>
              <a:t>例子，快速范围查询，例如某个</a:t>
            </a:r>
            <a:r>
              <a:rPr lang="en-US" altLang="zh-CN" sz="1800" smtClean="0"/>
              <a:t>IP</a:t>
            </a:r>
            <a:r>
              <a:rPr lang="zh-CN" altLang="en-US" sz="1800" smtClean="0"/>
              <a:t>是否在某个</a:t>
            </a:r>
            <a:r>
              <a:rPr lang="en-US" altLang="zh-CN" sz="1800" smtClean="0"/>
              <a:t>IP</a:t>
            </a:r>
            <a:r>
              <a:rPr lang="zh-CN" altLang="en-US" sz="1800" smtClean="0"/>
              <a:t>地址段内</a:t>
            </a:r>
            <a:endParaRPr lang="en-US" altLang="zh-CN" sz="1800" smtClean="0"/>
          </a:p>
          <a:p>
            <a:r>
              <a:rPr lang="zh-CN" altLang="en-US" sz="1800" smtClean="0"/>
              <a:t>查询</a:t>
            </a:r>
            <a:endParaRPr lang="en-US" altLang="zh-CN" sz="1800" smtClean="0"/>
          </a:p>
          <a:p>
            <a:r>
              <a:rPr lang="en-US" sz="1800"/>
              <a:t>postgres=# select * from tbl where ? </a:t>
            </a:r>
            <a:r>
              <a:rPr lang="en-US" sz="1800">
                <a:solidFill>
                  <a:srgbClr val="FF0000"/>
                </a:solidFill>
              </a:rPr>
              <a:t>between </a:t>
            </a:r>
            <a:r>
              <a:rPr lang="en-US" sz="1800"/>
              <a:t>ip_start </a:t>
            </a:r>
            <a:r>
              <a:rPr lang="en-US" sz="1800">
                <a:solidFill>
                  <a:srgbClr val="FF0000"/>
                </a:solidFill>
              </a:rPr>
              <a:t>and</a:t>
            </a:r>
            <a:r>
              <a:rPr lang="en-US" sz="1800"/>
              <a:t> ip_end</a:t>
            </a:r>
            <a:r>
              <a:rPr lang="en-US" sz="1800" smtClean="0"/>
              <a:t>;</a:t>
            </a:r>
          </a:p>
          <a:p>
            <a:endParaRPr lang="en-US" sz="1800"/>
          </a:p>
          <a:p>
            <a:r>
              <a:rPr lang="en-US" sz="1800"/>
              <a:t>postgres=# </a:t>
            </a:r>
            <a:r>
              <a:rPr lang="en-US" sz="1800" smtClean="0"/>
              <a:t>select </a:t>
            </a:r>
            <a:r>
              <a:rPr lang="en-US" sz="1800"/>
              <a:t>* from tbl_r where ip_range </a:t>
            </a:r>
            <a:r>
              <a:rPr lang="en-US" sz="1800" smtClean="0">
                <a:solidFill>
                  <a:srgbClr val="FF0000"/>
                </a:solidFill>
              </a:rPr>
              <a:t>@&gt;</a:t>
            </a:r>
            <a:r>
              <a:rPr lang="en-US" sz="1800" smtClean="0"/>
              <a:t> ?;</a:t>
            </a:r>
          </a:p>
          <a:p>
            <a:r>
              <a:rPr lang="zh-CN" altLang="en-US" sz="1800" smtClean="0"/>
              <a:t>效率可提升几十倍</a:t>
            </a:r>
            <a:r>
              <a:rPr lang="en-US" altLang="zh-CN" sz="1800" smtClean="0"/>
              <a:t>.</a:t>
            </a:r>
          </a:p>
          <a:p>
            <a:endParaRPr lang="en-US" sz="1800"/>
          </a:p>
          <a:p>
            <a:r>
              <a:rPr lang="en-US" sz="1800" smtClean="0"/>
              <a:t>OR</a:t>
            </a:r>
          </a:p>
          <a:p>
            <a:r>
              <a:rPr lang="en-US" sz="1800" smtClean="0"/>
              <a:t>create index idx on tbl using gist (int8range(ip_start,ip_end+1));</a:t>
            </a:r>
          </a:p>
          <a:p>
            <a:r>
              <a:rPr lang="en-US" sz="1800" smtClean="0"/>
              <a:t>select * from tbl where int8range(ip_start,ip_end+1) @&gt; ?;</a:t>
            </a:r>
            <a:endParaRPr lang="en-US" sz="1800"/>
          </a:p>
        </p:txBody>
      </p:sp>
    </p:spTree>
    <p:extLst>
      <p:ext uri="{BB962C8B-B14F-4D97-AF65-F5344CB8AC3E}">
        <p14:creationId xmlns:p14="http://schemas.microsoft.com/office/powerpoint/2010/main" val="246216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范围类型</a:t>
            </a:r>
            <a:endParaRPr lang="en-US" altLang="zh-CN" sz="1800" smtClean="0"/>
          </a:p>
          <a:p>
            <a:r>
              <a:rPr lang="zh-CN" altLang="en-US" sz="1800" smtClean="0"/>
              <a:t>例子，范围类型和数组类型结合应用的例子</a:t>
            </a:r>
            <a:endParaRPr lang="en-US" altLang="zh-CN" sz="1800" smtClean="0"/>
          </a:p>
          <a:p>
            <a:r>
              <a:rPr lang="en-US" sz="1800">
                <a:hlinkClick r:id="rId2"/>
              </a:rPr>
              <a:t>http://blog.163.com/digoal@126/blog/static/1638770402015634612152</a:t>
            </a:r>
            <a:r>
              <a:rPr lang="en-US" sz="1800" smtClean="0">
                <a:hlinkClick r:id="rId2"/>
              </a:rPr>
              <a:t>/</a:t>
            </a:r>
            <a:endParaRPr lang="en-US" sz="1800" smtClean="0"/>
          </a:p>
          <a:p>
            <a:endParaRPr lang="en-US" sz="1800"/>
          </a:p>
          <a:p>
            <a:r>
              <a:rPr lang="zh-CN" altLang="en-US" sz="1800" smtClean="0"/>
              <a:t>判断数组中至少有一个值落在某个范围内。</a:t>
            </a:r>
            <a:endParaRPr lang="en-US" sz="1800" smtClean="0"/>
          </a:p>
          <a:p>
            <a:endParaRPr lang="en-US" sz="1800"/>
          </a:p>
          <a:p>
            <a:r>
              <a:rPr lang="en-US" sz="1800"/>
              <a:t>postgres=# select '[1,3]'::numrange @&gt; any(array[0.8,3.1]);</a:t>
            </a:r>
          </a:p>
          <a:p>
            <a:r>
              <a:rPr lang="en-US" sz="1800"/>
              <a:t> ?column? </a:t>
            </a:r>
          </a:p>
          <a:p>
            <a:r>
              <a:rPr lang="en-US" sz="1800"/>
              <a:t>----------</a:t>
            </a:r>
          </a:p>
          <a:p>
            <a:r>
              <a:rPr lang="en-US" sz="1800"/>
              <a:t> f</a:t>
            </a:r>
          </a:p>
          <a:p>
            <a:r>
              <a:rPr lang="en-US" sz="1800"/>
              <a:t>(1 row)</a:t>
            </a:r>
          </a:p>
        </p:txBody>
      </p:sp>
    </p:spTree>
    <p:extLst>
      <p:ext uri="{BB962C8B-B14F-4D97-AF65-F5344CB8AC3E}">
        <p14:creationId xmlns:p14="http://schemas.microsoft.com/office/powerpoint/2010/main" val="190765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全文检索</a:t>
            </a:r>
            <a:endParaRPr lang="en-US" altLang="zh-CN" sz="1800" smtClean="0"/>
          </a:p>
          <a:p>
            <a:r>
              <a:rPr lang="zh-CN" altLang="en-US" sz="1800" smtClean="0"/>
              <a:t>例子</a:t>
            </a:r>
            <a:r>
              <a:rPr lang="en-US" altLang="zh-CN" sz="1800" smtClean="0"/>
              <a:t>, </a:t>
            </a:r>
            <a:r>
              <a:rPr lang="zh-CN" altLang="en-US" sz="1800" smtClean="0"/>
              <a:t>中文分词与检索</a:t>
            </a:r>
            <a:endParaRPr lang="en-US" altLang="zh-CN" sz="1800" smtClean="0"/>
          </a:p>
          <a:p>
            <a:r>
              <a:rPr lang="en-US" altLang="zh-CN" sz="1800">
                <a:hlinkClick r:id="rId2"/>
              </a:rPr>
              <a:t>http://blog.163.com/digoal@126/blog/static/163877040201422410175698/</a:t>
            </a:r>
            <a:endParaRPr lang="en-US" altLang="zh-CN" sz="1800" smtClean="0"/>
          </a:p>
          <a:p>
            <a:endParaRPr lang="en-US" sz="1800" smtClean="0"/>
          </a:p>
          <a:p>
            <a:r>
              <a:rPr lang="zh-CN" altLang="en-US" sz="1800" smtClean="0"/>
              <a:t>分词类型：</a:t>
            </a:r>
            <a:r>
              <a:rPr lang="en-US" altLang="zh-CN" sz="1800" smtClean="0"/>
              <a:t>tsvector</a:t>
            </a:r>
            <a:r>
              <a:rPr lang="zh-CN" altLang="en-US" sz="1800" smtClean="0"/>
              <a:t>，支持分词，位置，段落</a:t>
            </a:r>
            <a:endParaRPr lang="en-US" altLang="zh-CN" sz="1800" smtClean="0"/>
          </a:p>
          <a:p>
            <a:r>
              <a:rPr lang="zh-CN" altLang="en-US" sz="1800" smtClean="0"/>
              <a:t>查询条件类型：</a:t>
            </a:r>
            <a:r>
              <a:rPr lang="en-US" altLang="zh-CN" sz="1800" smtClean="0"/>
              <a:t>tsquery</a:t>
            </a:r>
            <a:r>
              <a:rPr lang="zh-CN" altLang="en-US" sz="1800" smtClean="0"/>
              <a:t>，支持与，或，位置，段落，前缀等组合</a:t>
            </a:r>
            <a:endParaRPr lang="en-US" altLang="zh-CN" sz="1800" smtClean="0"/>
          </a:p>
          <a:p>
            <a:r>
              <a:rPr lang="zh-CN" altLang="en-US" sz="1800" smtClean="0"/>
              <a:t>分词索引：</a:t>
            </a:r>
            <a:r>
              <a:rPr lang="en-US" altLang="zh-CN" sz="1800" smtClean="0"/>
              <a:t>GIN</a:t>
            </a:r>
          </a:p>
          <a:p>
            <a:endParaRPr lang="en-US" sz="1800"/>
          </a:p>
          <a:p>
            <a:r>
              <a:rPr lang="en-US" altLang="zh-CN" sz="1800"/>
              <a:t>to_tsvector('testzhcfg','“</a:t>
            </a:r>
            <a:r>
              <a:rPr lang="zh-CN" altLang="en-US" sz="1800"/>
              <a:t>今年保障房新开工数量虽然有所下调，但实际的年度在建规模以及竣工规模会超以往年份，相对应的对资金的</a:t>
            </a:r>
            <a:r>
              <a:rPr lang="zh-CN" altLang="en-US" sz="1800" smtClean="0"/>
              <a:t>需求</a:t>
            </a:r>
            <a:r>
              <a:rPr lang="zh-CN" altLang="en-US" sz="1800"/>
              <a:t>也会创历史纪录。”陈国强说。在他看来，与</a:t>
            </a:r>
            <a:r>
              <a:rPr lang="en-US" altLang="zh-CN" sz="1800"/>
              <a:t>2011</a:t>
            </a:r>
            <a:r>
              <a:rPr lang="zh-CN" altLang="en-US" sz="1800"/>
              <a:t>年相比，</a:t>
            </a:r>
            <a:r>
              <a:rPr lang="en-US" altLang="zh-CN" sz="1800"/>
              <a:t>2012</a:t>
            </a:r>
            <a:r>
              <a:rPr lang="zh-CN" altLang="en-US" sz="1800"/>
              <a:t>年的保障房建设在资金配套上的压力将更为严峻。</a:t>
            </a:r>
            <a:r>
              <a:rPr lang="en-US" altLang="zh-CN" sz="1800" smtClean="0"/>
              <a:t>');</a:t>
            </a:r>
          </a:p>
          <a:p>
            <a:r>
              <a:rPr lang="en-US" altLang="zh-CN" sz="1800"/>
              <a:t>'2011':27 '2012':29 '</a:t>
            </a:r>
            <a:r>
              <a:rPr lang="zh-CN" altLang="en-US" sz="1800"/>
              <a:t>上</a:t>
            </a:r>
            <a:r>
              <a:rPr lang="en-US" altLang="zh-CN" sz="1800"/>
              <a:t>':35 '</a:t>
            </a:r>
            <a:r>
              <a:rPr lang="zh-CN" altLang="en-US" sz="1800"/>
              <a:t>下调</a:t>
            </a:r>
            <a:r>
              <a:rPr lang="en-US" altLang="zh-CN" sz="1800"/>
              <a:t>':7 '</a:t>
            </a:r>
            <a:r>
              <a:rPr lang="zh-CN" altLang="en-US" sz="1800"/>
              <a:t>严峻</a:t>
            </a:r>
            <a:r>
              <a:rPr lang="en-US" altLang="zh-CN" sz="1800"/>
              <a:t>':37 '</a:t>
            </a:r>
            <a:r>
              <a:rPr lang="zh-CN" altLang="en-US" sz="1800"/>
              <a:t>会</a:t>
            </a:r>
            <a:r>
              <a:rPr lang="en-US" altLang="zh-CN" sz="1800"/>
              <a:t>':14 '</a:t>
            </a:r>
            <a:r>
              <a:rPr lang="zh-CN" altLang="en-US" sz="1800"/>
              <a:t>会创</a:t>
            </a:r>
            <a:r>
              <a:rPr lang="en-US" altLang="zh-CN" sz="1800"/>
              <a:t>':20 '</a:t>
            </a:r>
            <a:r>
              <a:rPr lang="zh-CN" altLang="en-US" sz="1800"/>
              <a:t>保障</a:t>
            </a:r>
            <a:r>
              <a:rPr lang="en-US" altLang="zh-CN" sz="1800"/>
              <a:t>':1,30 '</a:t>
            </a:r>
            <a:r>
              <a:rPr lang="zh-CN" altLang="en-US" sz="1800"/>
              <a:t>历史</a:t>
            </a:r>
            <a:r>
              <a:rPr lang="en-US" altLang="zh-CN" sz="1800"/>
              <a:t>':21 '</a:t>
            </a:r>
            <a:r>
              <a:rPr lang="zh-CN" altLang="en-US" sz="1800"/>
              <a:t>压力</a:t>
            </a:r>
            <a:r>
              <a:rPr lang="en-US" altLang="zh-CN" sz="1800"/>
              <a:t>':36 '</a:t>
            </a:r>
            <a:r>
              <a:rPr lang="zh-CN" altLang="en-US" sz="1800"/>
              <a:t>国强</a:t>
            </a:r>
            <a:r>
              <a:rPr lang="en-US" altLang="zh-CN" sz="1800"/>
              <a:t>':24 '</a:t>
            </a:r>
            <a:r>
              <a:rPr lang="zh-CN" altLang="en-US" sz="1800"/>
              <a:t>在建</a:t>
            </a:r>
            <a:r>
              <a:rPr lang="en-US" altLang="zh-CN" sz="1800"/>
              <a:t>':10 '</a:t>
            </a:r>
            <a:r>
              <a:rPr lang="zh-CN" altLang="en-US" sz="1800"/>
              <a:t>实际</a:t>
            </a:r>
            <a:r>
              <a:rPr lang="en-US" altLang="zh-CN" sz="1800"/>
              <a:t>':8 '</a:t>
            </a:r>
            <a:r>
              <a:rPr lang="zh-CN" altLang="en-US" sz="1800"/>
              <a:t>对应</a:t>
            </a:r>
            <a:r>
              <a:rPr lang="en-US" altLang="zh-CN" sz="1800"/>
              <a:t>':17 '</a:t>
            </a:r>
            <a:r>
              <a:rPr lang="zh-CN" altLang="en-US" sz="1800"/>
              <a:t>年份</a:t>
            </a:r>
            <a:r>
              <a:rPr lang="en-US" altLang="zh-CN" sz="1800"/>
              <a:t>':16 '</a:t>
            </a:r>
            <a:r>
              <a:rPr lang="zh-CN" altLang="en-US" sz="1800"/>
              <a:t>年度</a:t>
            </a:r>
            <a:r>
              <a:rPr lang="en-US" altLang="zh-CN" sz="1800"/>
              <a:t>':9 '</a:t>
            </a:r>
            <a:r>
              <a:rPr lang="zh-CN" altLang="en-US" sz="1800"/>
              <a:t>开工</a:t>
            </a:r>
            <a:r>
              <a:rPr lang="en-US" altLang="zh-CN" sz="1800"/>
              <a:t>':4 '</a:t>
            </a:r>
            <a:r>
              <a:rPr lang="zh-CN" altLang="en-US" sz="1800"/>
              <a:t>房</a:t>
            </a:r>
            <a:r>
              <a:rPr lang="en-US" altLang="zh-CN" sz="1800"/>
              <a:t>':2 '</a:t>
            </a:r>
            <a:r>
              <a:rPr lang="zh-CN" altLang="en-US" sz="1800"/>
              <a:t>房建</a:t>
            </a:r>
            <a:r>
              <a:rPr lang="en-US" altLang="zh-CN" sz="1800"/>
              <a:t>':31 '</a:t>
            </a:r>
            <a:r>
              <a:rPr lang="zh-CN" altLang="en-US" sz="1800"/>
              <a:t>数量</a:t>
            </a:r>
            <a:r>
              <a:rPr lang="en-US" altLang="zh-CN" sz="1800"/>
              <a:t>':5 '</a:t>
            </a:r>
            <a:r>
              <a:rPr lang="zh-CN" altLang="en-US" sz="1800"/>
              <a:t>新</a:t>
            </a:r>
            <a:r>
              <a:rPr lang="en-US" altLang="zh-CN" sz="1800"/>
              <a:t>':3 '</a:t>
            </a:r>
            <a:r>
              <a:rPr lang="zh-CN" altLang="en-US" sz="1800"/>
              <a:t>有所</a:t>
            </a:r>
            <a:r>
              <a:rPr lang="en-US" altLang="zh-CN" sz="1800"/>
              <a:t>':6 '</a:t>
            </a:r>
            <a:r>
              <a:rPr lang="zh-CN" altLang="en-US" sz="1800"/>
              <a:t>相比</a:t>
            </a:r>
            <a:r>
              <a:rPr lang="en-US" altLang="zh-CN" sz="1800"/>
              <a:t>':28 '</a:t>
            </a:r>
            <a:r>
              <a:rPr lang="zh-CN" altLang="en-US" sz="1800"/>
              <a:t>看来</a:t>
            </a:r>
            <a:r>
              <a:rPr lang="en-US" altLang="zh-CN" sz="1800"/>
              <a:t>':26 '</a:t>
            </a:r>
            <a:r>
              <a:rPr lang="zh-CN" altLang="en-US" sz="1800"/>
              <a:t>竣工</a:t>
            </a:r>
            <a:r>
              <a:rPr lang="en-US" altLang="zh-CN" sz="1800"/>
              <a:t>':12 '</a:t>
            </a:r>
            <a:r>
              <a:rPr lang="zh-CN" altLang="en-US" sz="1800"/>
              <a:t>纪录</a:t>
            </a:r>
            <a:r>
              <a:rPr lang="en-US" altLang="zh-CN" sz="1800"/>
              <a:t>':22 '</a:t>
            </a:r>
            <a:r>
              <a:rPr lang="zh-CN" altLang="en-US" sz="1800"/>
              <a:t>规模</a:t>
            </a:r>
            <a:r>
              <a:rPr lang="en-US" altLang="zh-CN" sz="1800"/>
              <a:t>':11,13 '</a:t>
            </a:r>
            <a:r>
              <a:rPr lang="zh-CN" altLang="en-US" sz="1800" smtClean="0"/>
              <a:t>设在</a:t>
            </a:r>
            <a:r>
              <a:rPr lang="en-US" altLang="zh-CN" sz="1800"/>
              <a:t>':32 '</a:t>
            </a:r>
            <a:r>
              <a:rPr lang="zh-CN" altLang="en-US" sz="1800"/>
              <a:t>说</a:t>
            </a:r>
            <a:r>
              <a:rPr lang="en-US" altLang="zh-CN" sz="1800"/>
              <a:t>':25 '</a:t>
            </a:r>
            <a:r>
              <a:rPr lang="zh-CN" altLang="en-US" sz="1800"/>
              <a:t>资金</a:t>
            </a:r>
            <a:r>
              <a:rPr lang="en-US" altLang="zh-CN" sz="1800"/>
              <a:t>':18,33 '</a:t>
            </a:r>
            <a:r>
              <a:rPr lang="zh-CN" altLang="en-US" sz="1800"/>
              <a:t>超</a:t>
            </a:r>
            <a:r>
              <a:rPr lang="en-US" altLang="zh-CN" sz="1800"/>
              <a:t>':15 '</a:t>
            </a:r>
            <a:r>
              <a:rPr lang="zh-CN" altLang="en-US" sz="1800"/>
              <a:t>配套</a:t>
            </a:r>
            <a:r>
              <a:rPr lang="en-US" altLang="zh-CN" sz="1800"/>
              <a:t>':34 '</a:t>
            </a:r>
            <a:r>
              <a:rPr lang="zh-CN" altLang="en-US" sz="1800"/>
              <a:t>陈</a:t>
            </a:r>
            <a:r>
              <a:rPr lang="en-US" altLang="zh-CN" sz="1800"/>
              <a:t>':23 '</a:t>
            </a:r>
            <a:r>
              <a:rPr lang="zh-CN" altLang="en-US" sz="1800"/>
              <a:t>需求</a:t>
            </a:r>
            <a:r>
              <a:rPr lang="en-US" altLang="zh-CN" sz="1800"/>
              <a:t>':</a:t>
            </a:r>
            <a:r>
              <a:rPr lang="en-US" altLang="zh-CN" sz="1800" smtClean="0"/>
              <a:t>19</a:t>
            </a:r>
          </a:p>
        </p:txBody>
      </p:sp>
    </p:spTree>
    <p:extLst>
      <p:ext uri="{BB962C8B-B14F-4D97-AF65-F5344CB8AC3E}">
        <p14:creationId xmlns:p14="http://schemas.microsoft.com/office/powerpoint/2010/main" val="91242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sz="1800">
                <a:effectLst/>
              </a:rPr>
              <a:t>to_tsquery('testzhcfg', '</a:t>
            </a:r>
            <a:r>
              <a:rPr lang="zh-CN" altLang="en-US" sz="1800">
                <a:effectLst/>
              </a:rPr>
              <a:t>保障房资金压力</a:t>
            </a:r>
            <a:r>
              <a:rPr lang="en-US" altLang="zh-CN" sz="1800">
                <a:effectLst/>
              </a:rPr>
              <a:t>');</a:t>
            </a:r>
            <a:endParaRPr lang="zh-CN" altLang="en-US" sz="1800">
              <a:effectLst/>
            </a:endParaRPr>
          </a:p>
          <a:p>
            <a:pPr lvl="1"/>
            <a:r>
              <a:rPr lang="zh-CN" altLang="en-US" sz="1800">
                <a:effectLst/>
              </a:rPr>
              <a:t>           </a:t>
            </a:r>
            <a:r>
              <a:rPr lang="en-US" sz="1800">
                <a:effectLst/>
              </a:rPr>
              <a:t>to_tsquery            </a:t>
            </a:r>
          </a:p>
          <a:p>
            <a:pPr lvl="1"/>
            <a:r>
              <a:rPr lang="en-US" sz="1800">
                <a:effectLst/>
              </a:rPr>
              <a:t>---------------------------------</a:t>
            </a:r>
          </a:p>
          <a:p>
            <a:pPr lvl="1"/>
            <a:r>
              <a:rPr lang="en-US" sz="1800">
                <a:effectLst/>
              </a:rPr>
              <a:t> '</a:t>
            </a:r>
            <a:r>
              <a:rPr lang="zh-CN" altLang="en-US" sz="1800">
                <a:effectLst/>
              </a:rPr>
              <a:t>保障</a:t>
            </a:r>
            <a:r>
              <a:rPr lang="en-US" altLang="zh-CN" sz="1800">
                <a:effectLst/>
              </a:rPr>
              <a:t>'</a:t>
            </a:r>
            <a:r>
              <a:rPr lang="zh-CN" altLang="en-US" sz="1800">
                <a:effectLst/>
              </a:rPr>
              <a:t> </a:t>
            </a:r>
            <a:r>
              <a:rPr lang="en-US" altLang="zh-CN" sz="1800">
                <a:effectLst/>
              </a:rPr>
              <a:t>&amp;</a:t>
            </a:r>
            <a:r>
              <a:rPr lang="zh-CN" altLang="en-US" sz="1800">
                <a:effectLst/>
              </a:rPr>
              <a:t> </a:t>
            </a:r>
            <a:r>
              <a:rPr lang="en-US" altLang="zh-CN" sz="1800">
                <a:effectLst/>
              </a:rPr>
              <a:t>'</a:t>
            </a:r>
            <a:r>
              <a:rPr lang="zh-CN" altLang="en-US" sz="1800">
                <a:effectLst/>
              </a:rPr>
              <a:t>房</a:t>
            </a:r>
            <a:r>
              <a:rPr lang="en-US" altLang="zh-CN" sz="1800">
                <a:effectLst/>
              </a:rPr>
              <a:t>'</a:t>
            </a:r>
            <a:r>
              <a:rPr lang="zh-CN" altLang="en-US" sz="1800">
                <a:effectLst/>
              </a:rPr>
              <a:t> </a:t>
            </a:r>
            <a:r>
              <a:rPr lang="en-US" altLang="zh-CN" sz="1800">
                <a:effectLst/>
              </a:rPr>
              <a:t>&amp;</a:t>
            </a:r>
            <a:r>
              <a:rPr lang="zh-CN" altLang="en-US" sz="1800">
                <a:effectLst/>
              </a:rPr>
              <a:t> </a:t>
            </a:r>
            <a:r>
              <a:rPr lang="en-US" altLang="zh-CN" sz="1800">
                <a:effectLst/>
              </a:rPr>
              <a:t>'</a:t>
            </a:r>
            <a:r>
              <a:rPr lang="zh-CN" altLang="en-US" sz="1800">
                <a:effectLst/>
              </a:rPr>
              <a:t>资金</a:t>
            </a:r>
            <a:r>
              <a:rPr lang="en-US" altLang="zh-CN" sz="1800">
                <a:effectLst/>
              </a:rPr>
              <a:t>'</a:t>
            </a:r>
            <a:r>
              <a:rPr lang="zh-CN" altLang="en-US" sz="1800">
                <a:effectLst/>
              </a:rPr>
              <a:t> </a:t>
            </a:r>
            <a:r>
              <a:rPr lang="en-US" altLang="zh-CN" sz="1800">
                <a:effectLst/>
              </a:rPr>
              <a:t>&amp;</a:t>
            </a:r>
            <a:r>
              <a:rPr lang="zh-CN" altLang="en-US" sz="1800">
                <a:effectLst/>
              </a:rPr>
              <a:t> </a:t>
            </a:r>
            <a:r>
              <a:rPr lang="en-US" altLang="zh-CN" sz="1800">
                <a:effectLst/>
              </a:rPr>
              <a:t>'</a:t>
            </a:r>
            <a:r>
              <a:rPr lang="zh-CN" altLang="en-US" sz="1800">
                <a:effectLst/>
              </a:rPr>
              <a:t>压力</a:t>
            </a:r>
            <a:r>
              <a:rPr lang="en-US" altLang="zh-CN" sz="1800" smtClean="0">
                <a:effectLst/>
              </a:rPr>
              <a:t>'</a:t>
            </a:r>
          </a:p>
          <a:p>
            <a:r>
              <a:rPr lang="en-US" altLang="zh-CN" sz="1800">
                <a:effectLst/>
              </a:rPr>
              <a:t>SELECT 'super:*'::tsquery</a:t>
            </a:r>
            <a:r>
              <a:rPr lang="en-US" altLang="zh-CN" sz="1800" smtClean="0">
                <a:effectLst/>
              </a:rPr>
              <a:t>;  -- super</a:t>
            </a:r>
            <a:r>
              <a:rPr lang="zh-CN" altLang="en-US" sz="1800" smtClean="0">
                <a:effectLst/>
              </a:rPr>
              <a:t>开头的单词</a:t>
            </a:r>
            <a:endParaRPr lang="en-US" altLang="zh-CN" sz="1800">
              <a:effectLst/>
            </a:endParaRPr>
          </a:p>
          <a:p>
            <a:pPr lvl="1"/>
            <a:r>
              <a:rPr lang="en-US" altLang="zh-CN" sz="1800">
                <a:effectLst/>
              </a:rPr>
              <a:t>  tsquery  </a:t>
            </a:r>
          </a:p>
          <a:p>
            <a:pPr lvl="1"/>
            <a:r>
              <a:rPr lang="en-US" altLang="zh-CN" sz="1800">
                <a:effectLst/>
              </a:rPr>
              <a:t>-----------</a:t>
            </a:r>
          </a:p>
          <a:p>
            <a:pPr lvl="1"/>
            <a:r>
              <a:rPr lang="en-US" altLang="zh-CN" sz="1800">
                <a:effectLst/>
              </a:rPr>
              <a:t> 'super':*</a:t>
            </a:r>
          </a:p>
          <a:p>
            <a:endParaRPr lang="en-US" altLang="zh-CN" sz="1800">
              <a:effectLst/>
            </a:endParaRPr>
          </a:p>
          <a:p>
            <a:r>
              <a:rPr lang="zh-CN" altLang="en-US" sz="1800"/>
              <a:t>查询举例</a:t>
            </a:r>
            <a:r>
              <a:rPr lang="zh-CN" altLang="en-US" sz="1800" smtClean="0"/>
              <a:t>：</a:t>
            </a:r>
            <a:endParaRPr lang="en-US" altLang="zh-CN" sz="1800" smtClean="0"/>
          </a:p>
          <a:p>
            <a:pPr lvl="1"/>
            <a:r>
              <a:rPr lang="en-US" altLang="zh-CN" sz="1800" smtClean="0"/>
              <a:t>tsvector @@ </a:t>
            </a:r>
            <a:r>
              <a:rPr lang="en-US" sz="1800">
                <a:effectLst/>
              </a:rPr>
              <a:t>to_tsquery('testzhcfg', '</a:t>
            </a:r>
            <a:r>
              <a:rPr lang="zh-CN" altLang="en-US" sz="1800">
                <a:effectLst/>
              </a:rPr>
              <a:t>保障房资金压力</a:t>
            </a:r>
            <a:r>
              <a:rPr lang="en-US" altLang="zh-CN" sz="1800" smtClean="0">
                <a:effectLst/>
              </a:rPr>
              <a:t>');  -- </a:t>
            </a:r>
            <a:r>
              <a:rPr lang="zh-CN" altLang="en-US" sz="1800" smtClean="0">
                <a:effectLst/>
              </a:rPr>
              <a:t>包含查询条件</a:t>
            </a:r>
            <a:endParaRPr lang="en-US" sz="1800"/>
          </a:p>
          <a:p>
            <a:endParaRPr lang="en-US" altLang="zh-CN" sz="1800" smtClean="0">
              <a:effectLst/>
            </a:endParaRPr>
          </a:p>
          <a:p>
            <a:endParaRPr lang="en-US" altLang="zh-CN" sz="1800">
              <a:effectLst/>
            </a:endParaRPr>
          </a:p>
          <a:p>
            <a:endParaRPr lang="zh-CN" altLang="en-US" sz="1800">
              <a:effectLst/>
            </a:endParaRPr>
          </a:p>
        </p:txBody>
      </p:sp>
    </p:spTree>
    <p:extLst>
      <p:ext uri="{BB962C8B-B14F-4D97-AF65-F5344CB8AC3E}">
        <p14:creationId xmlns:p14="http://schemas.microsoft.com/office/powerpoint/2010/main" val="336046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effectLst/>
              </a:rPr>
              <a:t>自定义字典</a:t>
            </a:r>
            <a:endParaRPr lang="en-US" altLang="zh-CN" sz="1600" smtClean="0">
              <a:effectLst/>
            </a:endParaRPr>
          </a:p>
          <a:p>
            <a:r>
              <a:rPr lang="en-US" altLang="zh-CN" sz="1600">
                <a:effectLst/>
                <a:hlinkClick r:id="rId2"/>
              </a:rPr>
              <a:t>http://blog.163.com/digoal@126/blog/static/16387704020153309577689</a:t>
            </a:r>
            <a:r>
              <a:rPr lang="en-US" altLang="zh-CN" sz="1600" smtClean="0">
                <a:effectLst/>
                <a:hlinkClick r:id="rId2"/>
              </a:rPr>
              <a:t>/</a:t>
            </a:r>
            <a:endParaRPr lang="en-US" altLang="zh-CN" sz="1600" smtClean="0">
              <a:effectLst/>
            </a:endParaRPr>
          </a:p>
          <a:p>
            <a:endParaRPr lang="en-US" altLang="zh-CN" sz="1600">
              <a:effectLst/>
            </a:endParaRPr>
          </a:p>
          <a:p>
            <a:r>
              <a:rPr lang="zh-CN" altLang="en-US" sz="1600">
                <a:effectLst/>
              </a:rPr>
              <a:t>全文检索包括几个重要的步骤：</a:t>
            </a:r>
          </a:p>
          <a:p>
            <a:r>
              <a:rPr lang="en-US" altLang="zh-CN" sz="1600">
                <a:effectLst/>
              </a:rPr>
              <a:t>1. parsers</a:t>
            </a:r>
            <a:r>
              <a:rPr lang="zh-CN" altLang="en-US" sz="1600">
                <a:effectLst/>
              </a:rPr>
              <a:t>将文本按照一定的规则分拆成多个</a:t>
            </a:r>
            <a:r>
              <a:rPr lang="en-US" altLang="zh-CN" sz="1600">
                <a:effectLst/>
              </a:rPr>
              <a:t>token</a:t>
            </a:r>
            <a:r>
              <a:rPr lang="zh-CN" altLang="en-US" sz="1600">
                <a:effectLst/>
              </a:rPr>
              <a:t>，并且给</a:t>
            </a:r>
            <a:r>
              <a:rPr lang="en-US" altLang="zh-CN" sz="1600">
                <a:effectLst/>
              </a:rPr>
              <a:t>token</a:t>
            </a:r>
            <a:r>
              <a:rPr lang="zh-CN" altLang="en-US" sz="1600">
                <a:effectLst/>
              </a:rPr>
              <a:t>按类型归类例如（</a:t>
            </a:r>
            <a:r>
              <a:rPr lang="en-US" altLang="zh-CN" sz="1600">
                <a:effectLst/>
              </a:rPr>
              <a:t>url, word, number, file, tag, version .....)</a:t>
            </a:r>
            <a:r>
              <a:rPr lang="zh-CN" altLang="en-US" sz="1600" smtClean="0">
                <a:effectLst/>
              </a:rPr>
              <a:t>。</a:t>
            </a:r>
            <a:endParaRPr lang="en-US" altLang="zh-CN" sz="1600" smtClean="0">
              <a:effectLst/>
            </a:endParaRPr>
          </a:p>
          <a:p>
            <a:r>
              <a:rPr lang="en-US" altLang="zh-CN" sz="1600">
                <a:effectLst/>
              </a:rPr>
              <a:t>CREATE TEXT SEARCH PARSER name (</a:t>
            </a:r>
          </a:p>
          <a:p>
            <a:r>
              <a:rPr lang="en-US" altLang="zh-CN" sz="1600">
                <a:effectLst/>
              </a:rPr>
              <a:t>    START = start_function ,</a:t>
            </a:r>
          </a:p>
          <a:p>
            <a:r>
              <a:rPr lang="en-US" altLang="zh-CN" sz="1600">
                <a:effectLst/>
              </a:rPr>
              <a:t>    GETTOKEN = gettoken_function ,</a:t>
            </a:r>
          </a:p>
          <a:p>
            <a:r>
              <a:rPr lang="en-US" altLang="zh-CN" sz="1600">
                <a:effectLst/>
              </a:rPr>
              <a:t>    END = end_function ,</a:t>
            </a:r>
          </a:p>
          <a:p>
            <a:r>
              <a:rPr lang="en-US" altLang="zh-CN" sz="1600">
                <a:effectLst/>
              </a:rPr>
              <a:t>    LEXTYPES = lextypes_function</a:t>
            </a:r>
          </a:p>
          <a:p>
            <a:r>
              <a:rPr lang="en-US" altLang="zh-CN" sz="1600">
                <a:effectLst/>
              </a:rPr>
              <a:t>    [, HEADLINE = headline_function ]</a:t>
            </a:r>
          </a:p>
          <a:p>
            <a:r>
              <a:rPr lang="en-US" altLang="zh-CN" sz="1600">
                <a:effectLst/>
              </a:rPr>
              <a:t>)</a:t>
            </a:r>
            <a:endParaRPr lang="zh-CN" altLang="en-US" sz="1600">
              <a:effectLst/>
            </a:endParaRPr>
          </a:p>
        </p:txBody>
      </p:sp>
    </p:spTree>
    <p:extLst>
      <p:ext uri="{BB962C8B-B14F-4D97-AF65-F5344CB8AC3E}">
        <p14:creationId xmlns:p14="http://schemas.microsoft.com/office/powerpoint/2010/main" val="2105991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2. dictionaries</a:t>
            </a:r>
            <a:r>
              <a:rPr lang="zh-CN" altLang="en-US" sz="1600">
                <a:effectLst/>
              </a:rPr>
              <a:t>将</a:t>
            </a:r>
            <a:r>
              <a:rPr lang="en-US" altLang="zh-CN" sz="1600">
                <a:effectLst/>
              </a:rPr>
              <a:t>token</a:t>
            </a:r>
            <a:r>
              <a:rPr lang="zh-CN" altLang="en-US" sz="1600">
                <a:effectLst/>
              </a:rPr>
              <a:t>转换为规则化的分词（即</a:t>
            </a:r>
            <a:r>
              <a:rPr lang="en-US" altLang="zh-CN" sz="1600">
                <a:effectLst/>
              </a:rPr>
              <a:t>lexeme</a:t>
            </a:r>
            <a:r>
              <a:rPr lang="zh-CN" altLang="en-US" sz="1600">
                <a:effectLst/>
              </a:rPr>
              <a:t>）（例如去除复数，大小写转换），同时去除一些没有意义的词如</a:t>
            </a:r>
            <a:r>
              <a:rPr lang="en-US" altLang="zh-CN" sz="1600">
                <a:effectLst/>
              </a:rPr>
              <a:t>stop word</a:t>
            </a:r>
            <a:r>
              <a:rPr lang="zh-CN" altLang="en-US" sz="1600">
                <a:effectLst/>
              </a:rPr>
              <a:t>。</a:t>
            </a:r>
          </a:p>
          <a:p>
            <a:r>
              <a:rPr lang="en-US" altLang="zh-CN" sz="1600">
                <a:effectLst/>
              </a:rPr>
              <a:t>CREATE TEXT SEARCH DICTIONARY name (</a:t>
            </a:r>
          </a:p>
          <a:p>
            <a:r>
              <a:rPr lang="en-US" altLang="zh-CN" sz="1600">
                <a:effectLst/>
              </a:rPr>
              <a:t>    TEMPLATE = template</a:t>
            </a:r>
          </a:p>
          <a:p>
            <a:r>
              <a:rPr lang="en-US" altLang="zh-CN" sz="1600">
                <a:effectLst/>
              </a:rPr>
              <a:t>    [, option = value [, ... ]]</a:t>
            </a:r>
          </a:p>
          <a:p>
            <a:r>
              <a:rPr lang="en-US" altLang="zh-CN" sz="1600">
                <a:effectLst/>
              </a:rPr>
              <a:t>)</a:t>
            </a:r>
          </a:p>
          <a:p>
            <a:r>
              <a:rPr lang="en-US" altLang="zh-CN" sz="1600">
                <a:effectLst/>
              </a:rPr>
              <a:t>CREATE TEXT SEARCH DICTIONARY my_russian (</a:t>
            </a:r>
          </a:p>
          <a:p>
            <a:r>
              <a:rPr lang="en-US" altLang="zh-CN" sz="1600">
                <a:effectLst/>
              </a:rPr>
              <a:t>    template = snowball,</a:t>
            </a:r>
          </a:p>
          <a:p>
            <a:r>
              <a:rPr lang="en-US" altLang="zh-CN" sz="1600">
                <a:effectLst/>
              </a:rPr>
              <a:t>    language = russian,</a:t>
            </a:r>
          </a:p>
          <a:p>
            <a:r>
              <a:rPr lang="en-US" altLang="zh-CN" sz="1600">
                <a:effectLst/>
              </a:rPr>
              <a:t>    stopwords = myrussian</a:t>
            </a:r>
          </a:p>
          <a:p>
            <a:r>
              <a:rPr lang="en-US" altLang="zh-CN" sz="1600">
                <a:effectLst/>
              </a:rPr>
              <a:t>);</a:t>
            </a:r>
          </a:p>
          <a:p>
            <a:endParaRPr lang="en-US" altLang="zh-CN" sz="1600">
              <a:effectLst/>
            </a:endParaRPr>
          </a:p>
          <a:p>
            <a:endParaRPr lang="zh-CN" altLang="en-US" sz="1600">
              <a:effectLst/>
            </a:endParaRPr>
          </a:p>
        </p:txBody>
      </p:sp>
    </p:spTree>
    <p:extLst>
      <p:ext uri="{BB962C8B-B14F-4D97-AF65-F5344CB8AC3E}">
        <p14:creationId xmlns:p14="http://schemas.microsoft.com/office/powerpoint/2010/main" val="21810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ALTER TEXT SEARCH DICTIONARY name (</a:t>
            </a:r>
          </a:p>
          <a:p>
            <a:r>
              <a:rPr lang="en-US" altLang="zh-CN" sz="1600">
                <a:effectLst/>
              </a:rPr>
              <a:t>    option [ = value ] [, ... ]</a:t>
            </a:r>
          </a:p>
          <a:p>
            <a:r>
              <a:rPr lang="en-US" altLang="zh-CN" sz="1600">
                <a:effectLst/>
              </a:rPr>
              <a:t>)</a:t>
            </a:r>
          </a:p>
          <a:p>
            <a:r>
              <a:rPr lang="en-US" altLang="zh-CN" sz="1600">
                <a:effectLst/>
              </a:rPr>
              <a:t>The following example command changes the stopword list for a Snowball-based dictionary. Other parameters remain unchanged.</a:t>
            </a:r>
          </a:p>
          <a:p>
            <a:endParaRPr lang="en-US" altLang="zh-CN" sz="1600">
              <a:effectLst/>
            </a:endParaRPr>
          </a:p>
          <a:p>
            <a:r>
              <a:rPr lang="en-US" altLang="zh-CN" sz="1600">
                <a:effectLst/>
              </a:rPr>
              <a:t>ALTER TEXT SEARCH DICTIONARY my_dict ( StopWords = newrussian );</a:t>
            </a:r>
          </a:p>
          <a:p>
            <a:r>
              <a:rPr lang="en-US" altLang="zh-CN" sz="1600">
                <a:effectLst/>
              </a:rPr>
              <a:t>The following example command changes the language option to dutch, and removes the stopword option entirely.</a:t>
            </a:r>
          </a:p>
          <a:p>
            <a:endParaRPr lang="en-US" altLang="zh-CN" sz="1600">
              <a:effectLst/>
            </a:endParaRPr>
          </a:p>
          <a:p>
            <a:r>
              <a:rPr lang="en-US" altLang="zh-CN" sz="1600">
                <a:effectLst/>
              </a:rPr>
              <a:t>ALTER TEXT SEARCH DICTIONARY my_dict ( language = dutch, StopWords );</a:t>
            </a:r>
            <a:endParaRPr lang="zh-CN" altLang="en-US" sz="1600">
              <a:effectLst/>
            </a:endParaRPr>
          </a:p>
        </p:txBody>
      </p:sp>
    </p:spTree>
    <p:extLst>
      <p:ext uri="{BB962C8B-B14F-4D97-AF65-F5344CB8AC3E}">
        <p14:creationId xmlns:p14="http://schemas.microsoft.com/office/powerpoint/2010/main" val="67238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3. templates</a:t>
            </a:r>
            <a:r>
              <a:rPr lang="zh-CN" altLang="en-US" sz="1600">
                <a:effectLst/>
              </a:rPr>
              <a:t>提供</a:t>
            </a:r>
            <a:r>
              <a:rPr lang="en-US" altLang="zh-CN" sz="1600">
                <a:effectLst/>
              </a:rPr>
              <a:t>dictionaries</a:t>
            </a:r>
            <a:r>
              <a:rPr lang="zh-CN" altLang="en-US" sz="1600">
                <a:effectLst/>
              </a:rPr>
              <a:t>下层的功能，创建字典时需指定一个模板，以及一些参数。</a:t>
            </a:r>
          </a:p>
          <a:p>
            <a:r>
              <a:rPr lang="en-US" altLang="zh-CN" sz="1600">
                <a:effectLst/>
              </a:rPr>
              <a:t>CREATE TEXT SEARCH TEMPLATE name (</a:t>
            </a:r>
          </a:p>
          <a:p>
            <a:r>
              <a:rPr lang="en-US" altLang="zh-CN" sz="1600">
                <a:effectLst/>
              </a:rPr>
              <a:t>    [ INIT = init_function , ]</a:t>
            </a:r>
          </a:p>
          <a:p>
            <a:r>
              <a:rPr lang="en-US" altLang="zh-CN" sz="1600">
                <a:effectLst/>
              </a:rPr>
              <a:t>    LEXIZE = lexize_function</a:t>
            </a:r>
          </a:p>
          <a:p>
            <a:r>
              <a:rPr lang="en-US" altLang="zh-CN" sz="1600" smtClean="0">
                <a:effectLst/>
              </a:rPr>
              <a:t>)</a:t>
            </a:r>
          </a:p>
          <a:p>
            <a:endParaRPr lang="en-US" altLang="zh-CN" sz="1600">
              <a:effectLst/>
            </a:endParaRPr>
          </a:p>
          <a:p>
            <a:r>
              <a:rPr lang="en-US" altLang="zh-CN" sz="1600">
                <a:effectLst/>
              </a:rPr>
              <a:t>4. configurations</a:t>
            </a:r>
            <a:r>
              <a:rPr lang="zh-CN" altLang="en-US" sz="1600">
                <a:effectLst/>
              </a:rPr>
              <a:t>选择一个</a:t>
            </a:r>
            <a:r>
              <a:rPr lang="en-US" altLang="zh-CN" sz="1600">
                <a:effectLst/>
              </a:rPr>
              <a:t>parser</a:t>
            </a:r>
            <a:r>
              <a:rPr lang="zh-CN" altLang="en-US" sz="1600">
                <a:effectLst/>
              </a:rPr>
              <a:t>，并配置</a:t>
            </a:r>
            <a:r>
              <a:rPr lang="en-US" altLang="zh-CN" sz="1600">
                <a:effectLst/>
              </a:rPr>
              <a:t>token</a:t>
            </a:r>
            <a:r>
              <a:rPr lang="zh-CN" altLang="en-US" sz="1600">
                <a:effectLst/>
              </a:rPr>
              <a:t>类型和字典的对应关系（如每种</a:t>
            </a:r>
            <a:r>
              <a:rPr lang="en-US" altLang="zh-CN" sz="1600">
                <a:effectLst/>
              </a:rPr>
              <a:t>token </a:t>
            </a:r>
            <a:r>
              <a:rPr lang="en-US" altLang="zh-CN" sz="1600" smtClean="0">
                <a:effectLst/>
              </a:rPr>
              <a:t>type</a:t>
            </a:r>
            <a:r>
              <a:rPr lang="zh-CN" altLang="en-US" sz="1600" smtClean="0">
                <a:effectLst/>
              </a:rPr>
              <a:t>可以使用不同的字典</a:t>
            </a:r>
            <a:r>
              <a:rPr lang="zh-CN" altLang="en-US" sz="1600">
                <a:effectLst/>
              </a:rPr>
              <a:t>来处理</a:t>
            </a:r>
            <a:r>
              <a:rPr lang="en-US" altLang="zh-CN" sz="1600">
                <a:effectLst/>
              </a:rPr>
              <a:t>)</a:t>
            </a:r>
            <a:r>
              <a:rPr lang="zh-CN" altLang="en-US" sz="1600">
                <a:effectLst/>
              </a:rPr>
              <a:t>。</a:t>
            </a:r>
          </a:p>
          <a:p>
            <a:r>
              <a:rPr lang="en-US" altLang="zh-CN" sz="1600">
                <a:effectLst/>
              </a:rPr>
              <a:t>CREATE TEXT SEARCH CONFIGURATION name (</a:t>
            </a:r>
          </a:p>
          <a:p>
            <a:r>
              <a:rPr lang="en-US" altLang="zh-CN" sz="1600">
                <a:effectLst/>
              </a:rPr>
              <a:t>    PARSER = parser_name |</a:t>
            </a:r>
          </a:p>
          <a:p>
            <a:r>
              <a:rPr lang="en-US" altLang="zh-CN" sz="1600">
                <a:effectLst/>
              </a:rPr>
              <a:t>    COPY = source_config</a:t>
            </a:r>
          </a:p>
          <a:p>
            <a:r>
              <a:rPr lang="en-US" altLang="zh-CN" sz="1600">
                <a:effectLst/>
              </a:rPr>
              <a:t>)</a:t>
            </a:r>
          </a:p>
          <a:p>
            <a:r>
              <a:rPr lang="en-US" altLang="zh-CN" sz="1600">
                <a:effectLst/>
              </a:rPr>
              <a:t>ALTER TEXT SEARCH CONFIGURATION name</a:t>
            </a:r>
          </a:p>
          <a:p>
            <a:r>
              <a:rPr lang="en-US" altLang="zh-CN" sz="1600">
                <a:effectLst/>
              </a:rPr>
              <a:t>    ADD MAPPING FOR </a:t>
            </a:r>
            <a:r>
              <a:rPr lang="en-US" altLang="zh-CN" sz="1600">
                <a:solidFill>
                  <a:srgbClr val="FF0000"/>
                </a:solidFill>
                <a:effectLst/>
              </a:rPr>
              <a:t>token_type [, ... ] WITH dictionary_name [, ... ]</a:t>
            </a:r>
          </a:p>
          <a:p>
            <a:endParaRPr lang="zh-CN" altLang="en-US" sz="1600">
              <a:effectLst/>
            </a:endParaRPr>
          </a:p>
        </p:txBody>
      </p:sp>
    </p:spTree>
    <p:extLst>
      <p:ext uri="{BB962C8B-B14F-4D97-AF65-F5344CB8AC3E}">
        <p14:creationId xmlns:p14="http://schemas.microsoft.com/office/powerpoint/2010/main" val="192969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ALTER TEXT SEARCH CONFIGURATION name</a:t>
            </a:r>
          </a:p>
          <a:p>
            <a:r>
              <a:rPr lang="en-US" altLang="zh-CN" sz="1600">
                <a:effectLst/>
              </a:rPr>
              <a:t>    ALTER MAPPING FOR token_type [, ... ] WITH dictionary_name [, ... ]</a:t>
            </a:r>
          </a:p>
          <a:p>
            <a:r>
              <a:rPr lang="en-US" altLang="zh-CN" sz="1600">
                <a:effectLst/>
              </a:rPr>
              <a:t>ALTER TEXT SEARCH CONFIGURATION name</a:t>
            </a:r>
          </a:p>
          <a:p>
            <a:r>
              <a:rPr lang="en-US" altLang="zh-CN" sz="1600">
                <a:effectLst/>
              </a:rPr>
              <a:t>    ALTER MAPPING REPLACE old_dictionary WITH new_dictionary</a:t>
            </a:r>
          </a:p>
          <a:p>
            <a:r>
              <a:rPr lang="en-US" altLang="zh-CN" sz="1600">
                <a:effectLst/>
              </a:rPr>
              <a:t>ALTER TEXT SEARCH CONFIGURATION name</a:t>
            </a:r>
          </a:p>
          <a:p>
            <a:r>
              <a:rPr lang="en-US" altLang="zh-CN" sz="1600">
                <a:effectLst/>
              </a:rPr>
              <a:t>    ALTER MAPPING FOR token_type [, ... ] REPLACE old_dictionary WITH new_dictionary</a:t>
            </a:r>
          </a:p>
          <a:p>
            <a:r>
              <a:rPr lang="en-US" altLang="zh-CN" sz="1600">
                <a:effectLst/>
              </a:rPr>
              <a:t>ALTER TEXT SEARCH CONFIGURATION name</a:t>
            </a:r>
          </a:p>
          <a:p>
            <a:r>
              <a:rPr lang="en-US" altLang="zh-CN" sz="1600">
                <a:effectLst/>
              </a:rPr>
              <a:t>    DROP MAPPING [ IF EXISTS ] FOR token_type [, ... ]</a:t>
            </a:r>
          </a:p>
          <a:p>
            <a:r>
              <a:rPr lang="en-US" altLang="zh-CN" sz="1600">
                <a:effectLst/>
              </a:rPr>
              <a:t>ALTER TEXT SEARCH CONFIGURATION name RENAME TO new_name</a:t>
            </a:r>
          </a:p>
          <a:p>
            <a:r>
              <a:rPr lang="en-US" altLang="zh-CN" sz="1600">
                <a:effectLst/>
              </a:rPr>
              <a:t>ALTER TEXT SEARCH CONFIGURATION name OWNER TO { new_owner | CURRENT_USER | SESSION_USER }</a:t>
            </a:r>
          </a:p>
          <a:p>
            <a:r>
              <a:rPr lang="en-US" altLang="zh-CN" sz="1600">
                <a:effectLst/>
              </a:rPr>
              <a:t>ALTER TEXT SEARCH CONFIGURATION name SET SCHEMA new_schema</a:t>
            </a:r>
            <a:endParaRPr lang="zh-CN" altLang="en-US" sz="1600">
              <a:effectLst/>
            </a:endParaRPr>
          </a:p>
        </p:txBody>
      </p:sp>
    </p:spTree>
    <p:extLst>
      <p:ext uri="{BB962C8B-B14F-4D97-AF65-F5344CB8AC3E}">
        <p14:creationId xmlns:p14="http://schemas.microsoft.com/office/powerpoint/2010/main" val="3636141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effectLst/>
              </a:rPr>
              <a:t>自定义字典的例子</a:t>
            </a:r>
            <a:endParaRPr lang="en-US" altLang="zh-CN" sz="1600" smtClean="0">
              <a:effectLst/>
            </a:endParaRPr>
          </a:p>
          <a:p>
            <a:r>
              <a:rPr lang="en-US" altLang="zh-CN" sz="1600">
                <a:effectLst/>
                <a:hlinkClick r:id="rId2"/>
              </a:rPr>
              <a:t>http://blog.163.com/digoal@126/blog/static/16387704020153309577689</a:t>
            </a:r>
            <a:r>
              <a:rPr lang="en-US" altLang="zh-CN" sz="1600" smtClean="0">
                <a:effectLst/>
                <a:hlinkClick r:id="rId2"/>
              </a:rPr>
              <a:t>/</a:t>
            </a:r>
            <a:endParaRPr lang="en-US" altLang="zh-CN" sz="1600" smtClean="0">
              <a:effectLst/>
            </a:endParaRPr>
          </a:p>
          <a:p>
            <a:r>
              <a:rPr lang="zh-CN" altLang="en-US" sz="1600" smtClean="0">
                <a:effectLst/>
              </a:rPr>
              <a:t>例子</a:t>
            </a:r>
            <a:endParaRPr lang="en-US" altLang="zh-CN" sz="1600">
              <a:effectLst/>
            </a:endParaRPr>
          </a:p>
          <a:p>
            <a:r>
              <a:rPr lang="zh-CN" altLang="en-US" sz="1600" smtClean="0">
                <a:effectLst/>
              </a:rPr>
              <a:t>对于</a:t>
            </a:r>
            <a:r>
              <a:rPr lang="en-US" altLang="zh-CN" sz="1600" smtClean="0">
                <a:effectLst/>
              </a:rPr>
              <a:t>word, </a:t>
            </a:r>
            <a:r>
              <a:rPr lang="zh-CN" altLang="en-US" sz="1600" smtClean="0">
                <a:effectLst/>
              </a:rPr>
              <a:t>先使用别名字典处理，再使用其他字典处理。</a:t>
            </a:r>
            <a:endParaRPr lang="en-US" altLang="zh-CN" sz="1600" smtClean="0">
              <a:effectLst/>
            </a:endParaRPr>
          </a:p>
          <a:p>
            <a:endParaRPr lang="en-US" altLang="zh-CN" sz="1600">
              <a:effectLst/>
            </a:endParaRPr>
          </a:p>
          <a:p>
            <a:r>
              <a:rPr lang="zh-CN" altLang="en-US" sz="1600">
                <a:effectLst/>
              </a:rPr>
              <a:t>将刘德华，黎明，郭富城，张学友替换为四大天王</a:t>
            </a:r>
            <a:r>
              <a:rPr lang="zh-CN" altLang="en-US" sz="1600" smtClean="0">
                <a:effectLst/>
              </a:rPr>
              <a:t>。</a:t>
            </a:r>
            <a:endParaRPr lang="en-US" altLang="zh-CN" sz="1600" smtClean="0">
              <a:effectLst/>
            </a:endParaRPr>
          </a:p>
          <a:p>
            <a:r>
              <a:rPr lang="zh-CN" altLang="en-US" sz="1600" smtClean="0">
                <a:effectLst/>
              </a:rPr>
              <a:t>将</a:t>
            </a:r>
            <a:r>
              <a:rPr lang="zh-CN" altLang="en-US" sz="1600">
                <a:effectLst/>
              </a:rPr>
              <a:t>德哥，周正中替换为</a:t>
            </a:r>
            <a:r>
              <a:rPr lang="en-US" altLang="zh-CN" sz="1600">
                <a:effectLst/>
              </a:rPr>
              <a:t>digoal</a:t>
            </a:r>
            <a:r>
              <a:rPr lang="zh-CN" altLang="en-US" sz="1600" smtClean="0">
                <a:effectLst/>
              </a:rPr>
              <a:t>。</a:t>
            </a:r>
            <a:endParaRPr lang="en-US" altLang="zh-CN" sz="1600" smtClean="0">
              <a:effectLst/>
            </a:endParaRPr>
          </a:p>
          <a:p>
            <a:endParaRPr lang="en-US" altLang="zh-CN" sz="1600" smtClean="0">
              <a:effectLst/>
            </a:endParaRPr>
          </a:p>
          <a:p>
            <a:r>
              <a:rPr lang="en-US" altLang="zh-CN" sz="1600">
                <a:effectLst/>
              </a:rPr>
              <a:t>postgres@db-192-168-173-33-&gt; cd /opt/pgsql/share/tsearch_data/</a:t>
            </a:r>
          </a:p>
          <a:p>
            <a:r>
              <a:rPr lang="en-US" altLang="zh-CN" sz="1600">
                <a:effectLst/>
              </a:rPr>
              <a:t>postgres@db-192-168-173-33-&gt; vi digoal.syn</a:t>
            </a:r>
          </a:p>
          <a:p>
            <a:r>
              <a:rPr lang="zh-CN" altLang="en-US" sz="1600">
                <a:effectLst/>
              </a:rPr>
              <a:t>刘德华 四大天王</a:t>
            </a:r>
          </a:p>
          <a:p>
            <a:r>
              <a:rPr lang="zh-CN" altLang="en-US" sz="1600">
                <a:effectLst/>
              </a:rPr>
              <a:t>郭富城 四大天王</a:t>
            </a:r>
          </a:p>
          <a:p>
            <a:r>
              <a:rPr lang="zh-CN" altLang="en-US" sz="1600">
                <a:effectLst/>
              </a:rPr>
              <a:t>张学友 四大天王</a:t>
            </a:r>
          </a:p>
          <a:p>
            <a:r>
              <a:rPr lang="zh-CN" altLang="en-US" sz="1600">
                <a:effectLst/>
              </a:rPr>
              <a:t>黎明 四大天王</a:t>
            </a:r>
          </a:p>
          <a:p>
            <a:r>
              <a:rPr lang="zh-CN" altLang="en-US" sz="1600">
                <a:effectLst/>
              </a:rPr>
              <a:t>德哥 </a:t>
            </a:r>
            <a:r>
              <a:rPr lang="en-US" altLang="zh-CN" sz="1600">
                <a:effectLst/>
              </a:rPr>
              <a:t>digoal</a:t>
            </a:r>
          </a:p>
          <a:p>
            <a:r>
              <a:rPr lang="zh-CN" altLang="en-US" sz="1600">
                <a:effectLst/>
              </a:rPr>
              <a:t>周正中 </a:t>
            </a:r>
            <a:r>
              <a:rPr lang="en-US" altLang="zh-CN" sz="1600">
                <a:effectLst/>
              </a:rPr>
              <a:t>digoal</a:t>
            </a:r>
          </a:p>
          <a:p>
            <a:endParaRPr lang="en-US" altLang="zh-CN" sz="1600" smtClean="0">
              <a:effectLst/>
            </a:endParaRPr>
          </a:p>
          <a:p>
            <a:endParaRPr lang="zh-CN" altLang="en-US" sz="1600">
              <a:effectLst/>
            </a:endParaRPr>
          </a:p>
        </p:txBody>
      </p:sp>
    </p:spTree>
    <p:extLst>
      <p:ext uri="{BB962C8B-B14F-4D97-AF65-F5344CB8AC3E}">
        <p14:creationId xmlns:p14="http://schemas.microsoft.com/office/powerpoint/2010/main" val="3678542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PostgreSQL</a:t>
            </a:r>
            <a:r>
              <a:rPr lang="en-US" altLang="zh-CN" smtClean="0"/>
              <a:t> </a:t>
            </a:r>
            <a:r>
              <a:rPr lang="zh-CN" altLang="en-US" smtClean="0"/>
              <a:t>版本发布</a:t>
            </a:r>
            <a:r>
              <a:rPr lang="zh-CN" altLang="en-US" dirty="0" smtClean="0"/>
              <a:t>历程</a:t>
            </a:r>
            <a:endParaRPr lang="zh-CN" altLang="en-US" dirty="0"/>
          </a:p>
        </p:txBody>
      </p:sp>
      <p:pic>
        <p:nvPicPr>
          <p:cNvPr id="4" name="图片 3"/>
          <p:cNvPicPr>
            <a:picLocks noChangeAspect="1"/>
          </p:cNvPicPr>
          <p:nvPr/>
        </p:nvPicPr>
        <p:blipFill>
          <a:blip r:embed="rId3"/>
          <a:stretch>
            <a:fillRect/>
          </a:stretch>
        </p:blipFill>
        <p:spPr>
          <a:xfrm>
            <a:off x="906116" y="1118567"/>
            <a:ext cx="10278718" cy="5643689"/>
          </a:xfrm>
          <a:prstGeom prst="rect">
            <a:avLst/>
          </a:prstGeom>
        </p:spPr>
      </p:pic>
    </p:spTree>
    <p:extLst>
      <p:ext uri="{BB962C8B-B14F-4D97-AF65-F5344CB8AC3E}">
        <p14:creationId xmlns:p14="http://schemas.microsoft.com/office/powerpoint/2010/main" val="3235537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digoal=# CREATE TEXT SEARCH DICTIONARY my_synonym (</a:t>
            </a:r>
          </a:p>
          <a:p>
            <a:r>
              <a:rPr lang="en-US" altLang="zh-CN" sz="1600">
                <a:effectLst/>
              </a:rPr>
              <a:t>    TEMPLATE = synonym,</a:t>
            </a:r>
          </a:p>
          <a:p>
            <a:r>
              <a:rPr lang="en-US" altLang="zh-CN" sz="1600">
                <a:effectLst/>
              </a:rPr>
              <a:t>    SYNONYMS = digoal</a:t>
            </a:r>
          </a:p>
          <a:p>
            <a:r>
              <a:rPr lang="en-US" altLang="zh-CN" sz="1600" smtClean="0">
                <a:effectLst/>
              </a:rPr>
              <a:t>);</a:t>
            </a:r>
          </a:p>
          <a:p>
            <a:endParaRPr lang="en-US" altLang="zh-CN" sz="1600">
              <a:effectLst/>
            </a:endParaRPr>
          </a:p>
          <a:p>
            <a:r>
              <a:rPr lang="zh-CN" altLang="en-US" sz="1600" smtClean="0">
                <a:effectLst/>
              </a:rPr>
              <a:t>在修改</a:t>
            </a:r>
            <a:r>
              <a:rPr lang="en-US" altLang="zh-CN" sz="1600">
                <a:effectLst/>
              </a:rPr>
              <a:t>e</a:t>
            </a:r>
            <a:r>
              <a:rPr lang="en-US" altLang="zh-CN" sz="1600" smtClean="0">
                <a:effectLst/>
              </a:rPr>
              <a:t>nglish config</a:t>
            </a:r>
            <a:r>
              <a:rPr lang="zh-CN" altLang="en-US" sz="1600" smtClean="0">
                <a:effectLst/>
              </a:rPr>
              <a:t>前</a:t>
            </a:r>
            <a:r>
              <a:rPr lang="en-US" altLang="zh-CN" sz="1600" smtClean="0">
                <a:effectLst/>
              </a:rPr>
              <a:t>:</a:t>
            </a:r>
          </a:p>
          <a:p>
            <a:r>
              <a:rPr lang="en-US" altLang="zh-CN" sz="1600">
                <a:effectLst/>
              </a:rPr>
              <a:t>digoal=# select * from to_tsvector('english','</a:t>
            </a:r>
            <a:r>
              <a:rPr lang="zh-CN" altLang="en-US" sz="1600">
                <a:effectLst/>
              </a:rPr>
              <a:t>刘德华 张学友 黎明 郭富城 德哥 周正中</a:t>
            </a:r>
            <a:r>
              <a:rPr lang="en-US" altLang="zh-CN" sz="1600">
                <a:effectLst/>
              </a:rPr>
              <a:t>');</a:t>
            </a:r>
          </a:p>
          <a:p>
            <a:r>
              <a:rPr lang="en-US" altLang="zh-CN" sz="1600">
                <a:effectLst/>
              </a:rPr>
              <a:t>                          to_tsvector                          </a:t>
            </a:r>
          </a:p>
          <a:p>
            <a:r>
              <a:rPr lang="en-US" altLang="zh-CN" sz="1600">
                <a:effectLst/>
              </a:rPr>
              <a:t>---------------------------------------------------------------</a:t>
            </a:r>
          </a:p>
          <a:p>
            <a:r>
              <a:rPr lang="en-US" altLang="zh-CN" sz="1600">
                <a:effectLst/>
              </a:rPr>
              <a:t> '</a:t>
            </a:r>
            <a:r>
              <a:rPr lang="zh-CN" altLang="en-US" sz="1600">
                <a:effectLst/>
              </a:rPr>
              <a:t>刘德华</a:t>
            </a:r>
            <a:r>
              <a:rPr lang="en-US" altLang="zh-CN" sz="1600">
                <a:effectLst/>
              </a:rPr>
              <a:t>':1 '</a:t>
            </a:r>
            <a:r>
              <a:rPr lang="zh-CN" altLang="en-US" sz="1600">
                <a:effectLst/>
              </a:rPr>
              <a:t>周正中</a:t>
            </a:r>
            <a:r>
              <a:rPr lang="en-US" altLang="zh-CN" sz="1600">
                <a:effectLst/>
              </a:rPr>
              <a:t>':6 '</a:t>
            </a:r>
            <a:r>
              <a:rPr lang="zh-CN" altLang="en-US" sz="1600">
                <a:effectLst/>
              </a:rPr>
              <a:t>张学友</a:t>
            </a:r>
            <a:r>
              <a:rPr lang="en-US" altLang="zh-CN" sz="1600">
                <a:effectLst/>
              </a:rPr>
              <a:t>':2 '</a:t>
            </a:r>
            <a:r>
              <a:rPr lang="zh-CN" altLang="en-US" sz="1600">
                <a:effectLst/>
              </a:rPr>
              <a:t>德哥</a:t>
            </a:r>
            <a:r>
              <a:rPr lang="en-US" altLang="zh-CN" sz="1600">
                <a:effectLst/>
              </a:rPr>
              <a:t>':5 '</a:t>
            </a:r>
            <a:r>
              <a:rPr lang="zh-CN" altLang="en-US" sz="1600">
                <a:effectLst/>
              </a:rPr>
              <a:t>郭富城</a:t>
            </a:r>
            <a:r>
              <a:rPr lang="en-US" altLang="zh-CN" sz="1600">
                <a:effectLst/>
              </a:rPr>
              <a:t>':4 '</a:t>
            </a:r>
            <a:r>
              <a:rPr lang="zh-CN" altLang="en-US" sz="1600">
                <a:effectLst/>
              </a:rPr>
              <a:t>黎明</a:t>
            </a:r>
            <a:r>
              <a:rPr lang="en-US" altLang="zh-CN" sz="1600">
                <a:effectLst/>
              </a:rPr>
              <a:t>':3</a:t>
            </a:r>
          </a:p>
          <a:p>
            <a:r>
              <a:rPr lang="en-US" altLang="zh-CN" sz="1600">
                <a:effectLst/>
              </a:rPr>
              <a:t>(1 row)</a:t>
            </a:r>
            <a:endParaRPr lang="zh-CN" altLang="en-US" sz="1600">
              <a:effectLst/>
            </a:endParaRPr>
          </a:p>
        </p:txBody>
      </p:sp>
    </p:spTree>
    <p:extLst>
      <p:ext uri="{BB962C8B-B14F-4D97-AF65-F5344CB8AC3E}">
        <p14:creationId xmlns:p14="http://schemas.microsoft.com/office/powerpoint/2010/main" val="168414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effectLst/>
              </a:rPr>
              <a:t>修改</a:t>
            </a:r>
            <a:r>
              <a:rPr lang="en-US" altLang="zh-CN" sz="1600">
                <a:effectLst/>
              </a:rPr>
              <a:t>e</a:t>
            </a:r>
            <a:r>
              <a:rPr lang="en-US" altLang="zh-CN" sz="1600" smtClean="0">
                <a:effectLst/>
              </a:rPr>
              <a:t>nglish config</a:t>
            </a:r>
            <a:r>
              <a:rPr lang="zh-CN" altLang="en-US" sz="1600" smtClean="0">
                <a:effectLst/>
              </a:rPr>
              <a:t>的 </a:t>
            </a:r>
            <a:r>
              <a:rPr lang="en-US" altLang="zh-CN" sz="1600" smtClean="0">
                <a:effectLst/>
              </a:rPr>
              <a:t>word</a:t>
            </a:r>
            <a:r>
              <a:rPr lang="zh-CN" altLang="en-US" sz="1600">
                <a:effectLst/>
              </a:rPr>
              <a:t>类型的字典关系，将匿名字典放最前面。</a:t>
            </a:r>
          </a:p>
          <a:p>
            <a:r>
              <a:rPr lang="en-US" altLang="zh-CN" sz="1600">
                <a:effectLst/>
              </a:rPr>
              <a:t>digoal=# ALTER TEXT SEARCH CONFIGURATION english                                      </a:t>
            </a:r>
          </a:p>
          <a:p>
            <a:r>
              <a:rPr lang="en-US" altLang="zh-CN" sz="1600">
                <a:effectLst/>
              </a:rPr>
              <a:t>    ALTER MAPPING FOR word</a:t>
            </a:r>
          </a:p>
          <a:p>
            <a:r>
              <a:rPr lang="en-US" altLang="zh-CN" sz="1600">
                <a:effectLst/>
              </a:rPr>
              <a:t>    WITH my_synonym, english_stem;</a:t>
            </a:r>
          </a:p>
          <a:p>
            <a:r>
              <a:rPr lang="en-US" altLang="zh-CN" sz="1600">
                <a:effectLst/>
              </a:rPr>
              <a:t>ALTER TEXT SEARCH </a:t>
            </a:r>
            <a:r>
              <a:rPr lang="en-US" altLang="zh-CN" sz="1600" smtClean="0">
                <a:effectLst/>
              </a:rPr>
              <a:t>CONFIGURATION</a:t>
            </a:r>
          </a:p>
          <a:p>
            <a:endParaRPr lang="en-US" altLang="zh-CN" sz="1600" smtClean="0">
              <a:effectLst/>
            </a:endParaRPr>
          </a:p>
          <a:p>
            <a:r>
              <a:rPr lang="zh-CN" altLang="en-US" sz="1600" smtClean="0">
                <a:effectLst/>
              </a:rPr>
              <a:t>现在</a:t>
            </a:r>
            <a:r>
              <a:rPr lang="zh-CN" altLang="en-US" sz="1600">
                <a:effectLst/>
              </a:rPr>
              <a:t>分词结果变了，都替换成</a:t>
            </a:r>
            <a:r>
              <a:rPr lang="zh-CN" altLang="en-US" sz="1600" smtClean="0">
                <a:effectLst/>
              </a:rPr>
              <a:t>了想</a:t>
            </a:r>
            <a:r>
              <a:rPr lang="zh-CN" altLang="en-US" sz="1600">
                <a:effectLst/>
              </a:rPr>
              <a:t>要的结果：</a:t>
            </a:r>
          </a:p>
          <a:p>
            <a:r>
              <a:rPr lang="en-US" altLang="zh-CN" sz="1600">
                <a:effectLst/>
              </a:rPr>
              <a:t>digoal=# select * from to_tsvector('english','</a:t>
            </a:r>
            <a:r>
              <a:rPr lang="zh-CN" altLang="en-US" sz="1600">
                <a:effectLst/>
              </a:rPr>
              <a:t>刘德华 张学友 黎明 郭富城 德哥 周正中</a:t>
            </a:r>
            <a:r>
              <a:rPr lang="en-US" altLang="zh-CN" sz="1600">
                <a:effectLst/>
              </a:rPr>
              <a:t>');</a:t>
            </a:r>
          </a:p>
          <a:p>
            <a:r>
              <a:rPr lang="en-US" altLang="zh-CN" sz="1600">
                <a:effectLst/>
              </a:rPr>
              <a:t>           to_tsvector           </a:t>
            </a:r>
          </a:p>
          <a:p>
            <a:r>
              <a:rPr lang="en-US" altLang="zh-CN" sz="1600">
                <a:effectLst/>
              </a:rPr>
              <a:t>---------------------------------</a:t>
            </a:r>
          </a:p>
          <a:p>
            <a:r>
              <a:rPr lang="en-US" altLang="zh-CN" sz="1600">
                <a:effectLst/>
              </a:rPr>
              <a:t> 'digoal':5,6 '</a:t>
            </a:r>
            <a:r>
              <a:rPr lang="zh-CN" altLang="en-US" sz="1600">
                <a:effectLst/>
              </a:rPr>
              <a:t>四大天王</a:t>
            </a:r>
            <a:r>
              <a:rPr lang="en-US" altLang="zh-CN" sz="1600">
                <a:effectLst/>
              </a:rPr>
              <a:t>':1,2,3,4</a:t>
            </a:r>
          </a:p>
          <a:p>
            <a:r>
              <a:rPr lang="en-US" altLang="zh-CN" sz="1600">
                <a:effectLst/>
              </a:rPr>
              <a:t>(1 row)</a:t>
            </a:r>
            <a:endParaRPr lang="zh-CN" altLang="en-US" sz="1600">
              <a:effectLst/>
            </a:endParaRPr>
          </a:p>
        </p:txBody>
      </p:sp>
    </p:spTree>
    <p:extLst>
      <p:ext uri="{BB962C8B-B14F-4D97-AF65-F5344CB8AC3E}">
        <p14:creationId xmlns:p14="http://schemas.microsoft.com/office/powerpoint/2010/main" val="840948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a:effectLst/>
              </a:rPr>
              <a:t>全文检索类型的限制：</a:t>
            </a:r>
          </a:p>
          <a:p>
            <a:r>
              <a:rPr lang="en-US" altLang="zh-CN" sz="1600">
                <a:effectLst/>
              </a:rPr>
              <a:t>1. The length of each lexeme must be less than 2K bytes</a:t>
            </a:r>
          </a:p>
          <a:p>
            <a:r>
              <a:rPr lang="zh-CN" altLang="en-US" sz="1600">
                <a:effectLst/>
              </a:rPr>
              <a:t>规则化后的</a:t>
            </a:r>
            <a:r>
              <a:rPr lang="en-US" altLang="zh-CN" sz="1600">
                <a:effectLst/>
              </a:rPr>
              <a:t>lexeme</a:t>
            </a:r>
            <a:r>
              <a:rPr lang="zh-CN" altLang="en-US" sz="1600">
                <a:effectLst/>
              </a:rPr>
              <a:t>必</a:t>
            </a:r>
            <a:r>
              <a:rPr lang="zh-CN" altLang="en-US" sz="1600" smtClean="0">
                <a:effectLst/>
              </a:rPr>
              <a:t>须</a:t>
            </a:r>
            <a:r>
              <a:rPr lang="zh-CN" altLang="en-US" sz="1600">
                <a:effectLst/>
              </a:rPr>
              <a:t>小于</a:t>
            </a:r>
            <a:r>
              <a:rPr lang="en-US" altLang="zh-CN" sz="1600" smtClean="0">
                <a:effectLst/>
              </a:rPr>
              <a:t>2K</a:t>
            </a:r>
            <a:r>
              <a:rPr lang="zh-CN" altLang="en-US" sz="1600">
                <a:effectLst/>
              </a:rPr>
              <a:t>，</a:t>
            </a:r>
          </a:p>
          <a:p>
            <a:r>
              <a:rPr lang="en-US" altLang="zh-CN" sz="1600">
                <a:effectLst/>
              </a:rPr>
              <a:t>2. The length of a tsvector (lexemes + positions) must be less than 1 megabyte</a:t>
            </a:r>
          </a:p>
          <a:p>
            <a:r>
              <a:rPr lang="en-US" altLang="zh-CN" sz="1600">
                <a:effectLst/>
              </a:rPr>
              <a:t>tsvector</a:t>
            </a:r>
            <a:r>
              <a:rPr lang="zh-CN" altLang="en-US" sz="1600">
                <a:effectLst/>
              </a:rPr>
              <a:t>类型长度不超过</a:t>
            </a:r>
            <a:r>
              <a:rPr lang="en-US" altLang="zh-CN" sz="1600">
                <a:effectLst/>
              </a:rPr>
              <a:t>1MB</a:t>
            </a:r>
            <a:r>
              <a:rPr lang="zh-CN" altLang="en-US" sz="1600">
                <a:effectLst/>
              </a:rPr>
              <a:t>。</a:t>
            </a:r>
          </a:p>
          <a:p>
            <a:r>
              <a:rPr lang="zh-CN" altLang="en-US" sz="1600">
                <a:effectLst/>
              </a:rPr>
              <a:t>这两个限制见</a:t>
            </a:r>
            <a:r>
              <a:rPr lang="en-US" altLang="zh-CN" sz="1600">
                <a:effectLst/>
              </a:rPr>
              <a:t>src/include/tsearch/ts_type.h</a:t>
            </a:r>
          </a:p>
          <a:p>
            <a:r>
              <a:rPr lang="en-US" altLang="zh-CN" sz="1600">
                <a:effectLst/>
              </a:rPr>
              <a:t>typedef struct</a:t>
            </a:r>
          </a:p>
          <a:p>
            <a:r>
              <a:rPr lang="en-US" altLang="zh-CN" sz="1600">
                <a:effectLst/>
              </a:rPr>
              <a:t>{</a:t>
            </a:r>
          </a:p>
          <a:p>
            <a:r>
              <a:rPr lang="en-US" altLang="zh-CN" sz="1600">
                <a:effectLst/>
              </a:rPr>
              <a:t>        uint32</a:t>
            </a:r>
          </a:p>
          <a:p>
            <a:r>
              <a:rPr lang="en-US" altLang="zh-CN" sz="1600">
                <a:effectLst/>
              </a:rPr>
              <a:t>                                haspos:1,</a:t>
            </a:r>
          </a:p>
          <a:p>
            <a:r>
              <a:rPr lang="en-US" altLang="zh-CN" sz="1600">
                <a:effectLst/>
              </a:rPr>
              <a:t>                                len:11,                 /* MAX 2Kb */</a:t>
            </a:r>
          </a:p>
          <a:p>
            <a:r>
              <a:rPr lang="en-US" altLang="zh-CN" sz="1600">
                <a:effectLst/>
              </a:rPr>
              <a:t>                                pos:20;                 /* MAX 1Mb */</a:t>
            </a:r>
          </a:p>
          <a:p>
            <a:r>
              <a:rPr lang="en-US" altLang="zh-CN" sz="1600">
                <a:effectLst/>
              </a:rPr>
              <a:t>} WordEntry;</a:t>
            </a:r>
          </a:p>
          <a:p>
            <a:r>
              <a:rPr lang="en-US" altLang="zh-CN" sz="1600">
                <a:effectLst/>
              </a:rPr>
              <a:t>3. The number of lexemes must be less than 2^64</a:t>
            </a:r>
          </a:p>
          <a:p>
            <a:r>
              <a:rPr lang="zh-CN" altLang="en-US" sz="1600">
                <a:effectLst/>
              </a:rPr>
              <a:t>一个</a:t>
            </a:r>
            <a:r>
              <a:rPr lang="en-US" altLang="zh-CN" sz="1600">
                <a:effectLst/>
              </a:rPr>
              <a:t>tsvector</a:t>
            </a:r>
            <a:r>
              <a:rPr lang="zh-CN" altLang="en-US" sz="1600">
                <a:effectLst/>
              </a:rPr>
              <a:t>中不能存储超过</a:t>
            </a:r>
            <a:r>
              <a:rPr lang="en-US" altLang="zh-CN" sz="1600">
                <a:effectLst/>
              </a:rPr>
              <a:t>2</a:t>
            </a:r>
            <a:r>
              <a:rPr lang="zh-CN" altLang="en-US" sz="1600">
                <a:effectLst/>
              </a:rPr>
              <a:t>的</a:t>
            </a:r>
            <a:r>
              <a:rPr lang="en-US" altLang="zh-CN" sz="1600">
                <a:effectLst/>
              </a:rPr>
              <a:t>64</a:t>
            </a:r>
            <a:r>
              <a:rPr lang="zh-CN" altLang="en-US" sz="1600">
                <a:effectLst/>
              </a:rPr>
              <a:t>次方个</a:t>
            </a:r>
            <a:r>
              <a:rPr lang="en-US" altLang="zh-CN" sz="1600">
                <a:effectLst/>
              </a:rPr>
              <a:t>lexeme.</a:t>
            </a:r>
          </a:p>
          <a:p>
            <a:endParaRPr lang="zh-CN" altLang="en-US" sz="1600">
              <a:effectLst/>
            </a:endParaRPr>
          </a:p>
        </p:txBody>
      </p:sp>
    </p:spTree>
    <p:extLst>
      <p:ext uri="{BB962C8B-B14F-4D97-AF65-F5344CB8AC3E}">
        <p14:creationId xmlns:p14="http://schemas.microsoft.com/office/powerpoint/2010/main" val="424079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effectLst/>
              </a:rPr>
              <a:t>4. Position values in tsvector must be greater than 0 and no more than 16,383</a:t>
            </a:r>
          </a:p>
          <a:p>
            <a:r>
              <a:rPr lang="zh-CN" altLang="en-US" sz="1600">
                <a:effectLst/>
              </a:rPr>
              <a:t>位置值不超过</a:t>
            </a:r>
          </a:p>
          <a:p>
            <a:r>
              <a:rPr lang="en-US" altLang="zh-CN" sz="1600">
                <a:effectLst/>
              </a:rPr>
              <a:t>#define MAXENTRYPOS (1&lt;&lt;14)</a:t>
            </a:r>
          </a:p>
          <a:p>
            <a:endParaRPr lang="en-US" altLang="zh-CN" sz="1600">
              <a:effectLst/>
            </a:endParaRPr>
          </a:p>
          <a:p>
            <a:r>
              <a:rPr lang="zh-CN" altLang="en-US" sz="1600">
                <a:effectLst/>
              </a:rPr>
              <a:t>。。。</a:t>
            </a:r>
          </a:p>
          <a:p>
            <a:r>
              <a:rPr lang="zh-CN" altLang="en-US" sz="1600">
                <a:effectLst/>
              </a:rPr>
              <a:t>                        </a:t>
            </a:r>
            <a:r>
              <a:rPr lang="en-US" altLang="zh-CN" sz="1600">
                <a:effectLst/>
              </a:rPr>
              <a:t>if (res - a &gt;= MAXNUMPOS - 1 ||</a:t>
            </a:r>
          </a:p>
          <a:p>
            <a:r>
              <a:rPr lang="en-US" altLang="zh-CN" sz="1600">
                <a:effectLst/>
              </a:rPr>
              <a:t>                                WEP_GETPOS(*res) == MAXENTRYPOS - 1)</a:t>
            </a:r>
          </a:p>
          <a:p>
            <a:r>
              <a:rPr lang="en-US" altLang="zh-CN" sz="1600">
                <a:effectLst/>
              </a:rPr>
              <a:t>                                break;</a:t>
            </a:r>
          </a:p>
          <a:p>
            <a:r>
              <a:rPr lang="zh-CN" altLang="en-US" sz="1600">
                <a:effectLst/>
              </a:rPr>
              <a:t>。。。</a:t>
            </a:r>
          </a:p>
          <a:p>
            <a:r>
              <a:rPr lang="en-US" altLang="zh-CN" sz="1600">
                <a:effectLst/>
              </a:rPr>
              <a:t>5. No more than 256 positions per lexeme</a:t>
            </a:r>
          </a:p>
          <a:p>
            <a:r>
              <a:rPr lang="zh-CN" altLang="en-US" sz="1600">
                <a:effectLst/>
              </a:rPr>
              <a:t>每个</a:t>
            </a:r>
            <a:r>
              <a:rPr lang="en-US" altLang="zh-CN" sz="1600">
                <a:effectLst/>
              </a:rPr>
              <a:t>lexeme</a:t>
            </a:r>
            <a:r>
              <a:rPr lang="zh-CN" altLang="en-US" sz="1600">
                <a:effectLst/>
              </a:rPr>
              <a:t>不能超过</a:t>
            </a:r>
            <a:r>
              <a:rPr lang="en-US" altLang="zh-CN" sz="1600">
                <a:effectLst/>
              </a:rPr>
              <a:t>256</a:t>
            </a:r>
            <a:r>
              <a:rPr lang="zh-CN" altLang="en-US" sz="1600">
                <a:effectLst/>
              </a:rPr>
              <a:t>个位置。</a:t>
            </a:r>
          </a:p>
          <a:p>
            <a:r>
              <a:rPr lang="en-US" altLang="zh-CN" sz="1600">
                <a:effectLst/>
              </a:rPr>
              <a:t>#define MAXNUMPOS       (256)</a:t>
            </a:r>
          </a:p>
          <a:p>
            <a:r>
              <a:rPr lang="en-US" altLang="zh-CN" sz="1600">
                <a:effectLst/>
              </a:rPr>
              <a:t>6. The number of nodes (lexemes + operators) in a tsquery must be less than 32,768</a:t>
            </a:r>
          </a:p>
          <a:p>
            <a:r>
              <a:rPr lang="en-US" altLang="zh-CN" sz="1600">
                <a:effectLst/>
              </a:rPr>
              <a:t>tsquery</a:t>
            </a:r>
            <a:r>
              <a:rPr lang="zh-CN" altLang="en-US" sz="1600">
                <a:effectLst/>
              </a:rPr>
              <a:t>，</a:t>
            </a:r>
            <a:r>
              <a:rPr lang="en-US" altLang="zh-CN" sz="1600">
                <a:effectLst/>
              </a:rPr>
              <a:t>lexeme</a:t>
            </a:r>
            <a:r>
              <a:rPr lang="zh-CN" altLang="en-US" sz="1600">
                <a:effectLst/>
              </a:rPr>
              <a:t>和</a:t>
            </a:r>
            <a:r>
              <a:rPr lang="en-US" altLang="zh-CN" sz="1600">
                <a:effectLst/>
              </a:rPr>
              <a:t>operators</a:t>
            </a:r>
            <a:r>
              <a:rPr lang="zh-CN" altLang="en-US" sz="1600">
                <a:effectLst/>
              </a:rPr>
              <a:t>累计不能超过</a:t>
            </a:r>
            <a:r>
              <a:rPr lang="en-US" altLang="zh-CN" sz="1600">
                <a:effectLst/>
              </a:rPr>
              <a:t>32,768</a:t>
            </a:r>
            <a:r>
              <a:rPr lang="zh-CN" altLang="en-US" sz="1600">
                <a:effectLst/>
              </a:rPr>
              <a:t>个。</a:t>
            </a:r>
          </a:p>
        </p:txBody>
      </p:sp>
    </p:spTree>
    <p:extLst>
      <p:ext uri="{BB962C8B-B14F-4D97-AF65-F5344CB8AC3E}">
        <p14:creationId xmlns:p14="http://schemas.microsoft.com/office/powerpoint/2010/main" val="349359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effectLst/>
              </a:rPr>
              <a:t>分词性能指标</a:t>
            </a:r>
            <a:endParaRPr lang="en-US" altLang="zh-CN" sz="1600" smtClean="0">
              <a:effectLst/>
            </a:endParaRPr>
          </a:p>
          <a:p>
            <a:r>
              <a:rPr lang="en-US" altLang="zh-CN" sz="1600">
                <a:effectLst/>
                <a:hlinkClick r:id="rId2"/>
              </a:rPr>
              <a:t>http://blog.163.com/digoal@126/blog/static/16387704020155495754979/</a:t>
            </a:r>
            <a:endParaRPr lang="en-US" altLang="zh-CN" sz="1600">
              <a:effectLst/>
            </a:endParaRPr>
          </a:p>
          <a:p>
            <a:endParaRPr lang="en-US" altLang="zh-CN" sz="1600" smtClean="0">
              <a:effectLst/>
            </a:endParaRPr>
          </a:p>
          <a:p>
            <a:r>
              <a:rPr lang="zh-CN" altLang="en-US" sz="1600" smtClean="0">
                <a:effectLst/>
              </a:rPr>
              <a:t>英语分词性能：</a:t>
            </a:r>
            <a:r>
              <a:rPr lang="en-US" altLang="zh-CN" sz="1600" smtClean="0">
                <a:effectLst/>
              </a:rPr>
              <a:t>~ 900</a:t>
            </a:r>
            <a:r>
              <a:rPr lang="zh-CN" altLang="en-US" sz="1600" smtClean="0">
                <a:effectLst/>
              </a:rPr>
              <a:t>万 </a:t>
            </a:r>
            <a:r>
              <a:rPr lang="en-US" altLang="zh-CN" sz="1600" smtClean="0">
                <a:effectLst/>
              </a:rPr>
              <a:t>words</a:t>
            </a:r>
            <a:r>
              <a:rPr lang="zh-CN" altLang="en-US" sz="1600" smtClean="0">
                <a:effectLst/>
              </a:rPr>
              <a:t>每秒 </a:t>
            </a:r>
            <a:r>
              <a:rPr lang="en-US" altLang="zh-CN" sz="1600" smtClean="0">
                <a:effectLst/>
              </a:rPr>
              <a:t>( </a:t>
            </a:r>
            <a:r>
              <a:rPr lang="pt-BR" altLang="zh-CN" sz="1600" smtClean="0">
                <a:effectLst/>
              </a:rPr>
              <a:t>Intel(R</a:t>
            </a:r>
            <a:r>
              <a:rPr lang="pt-BR" altLang="zh-CN" sz="1600">
                <a:effectLst/>
              </a:rPr>
              <a:t>) Xeon(R) CPU           X7460  @ </a:t>
            </a:r>
            <a:r>
              <a:rPr lang="pt-BR" altLang="zh-CN" sz="1600" smtClean="0">
                <a:effectLst/>
              </a:rPr>
              <a:t>2.66GHz </a:t>
            </a:r>
            <a:r>
              <a:rPr lang="en-US" altLang="zh-CN" sz="1600" smtClean="0">
                <a:effectLst/>
              </a:rPr>
              <a:t>)</a:t>
            </a:r>
          </a:p>
          <a:p>
            <a:r>
              <a:rPr lang="zh-CN" altLang="en-US" sz="1600" smtClean="0">
                <a:effectLst/>
              </a:rPr>
              <a:t>中文分词性能：</a:t>
            </a:r>
            <a:r>
              <a:rPr lang="en-US" altLang="zh-CN" sz="1600" smtClean="0">
                <a:effectLst/>
              </a:rPr>
              <a:t>~ 400</a:t>
            </a:r>
            <a:r>
              <a:rPr lang="zh-CN" altLang="en-US" sz="1600" smtClean="0">
                <a:effectLst/>
              </a:rPr>
              <a:t>万 字每秒 </a:t>
            </a:r>
            <a:r>
              <a:rPr lang="en-US" altLang="zh-CN" sz="1600">
                <a:effectLst/>
              </a:rPr>
              <a:t>( </a:t>
            </a:r>
            <a:r>
              <a:rPr lang="pt-BR" altLang="zh-CN" sz="1600">
                <a:effectLst/>
              </a:rPr>
              <a:t>Intel(R) Xeon(R) CPU           X7460  @ 2.66GHz </a:t>
            </a:r>
            <a:r>
              <a:rPr lang="en-US" altLang="zh-CN" sz="1600" smtClean="0">
                <a:effectLst/>
              </a:rPr>
              <a:t>)</a:t>
            </a:r>
          </a:p>
          <a:p>
            <a:endParaRPr lang="en-US" altLang="zh-CN" sz="1600" smtClean="0">
              <a:effectLst/>
            </a:endParaRPr>
          </a:p>
          <a:p>
            <a:r>
              <a:rPr lang="zh-CN" altLang="en-US" sz="1600">
                <a:effectLst/>
              </a:rPr>
              <a:t>英文分词</a:t>
            </a:r>
            <a:r>
              <a:rPr lang="en-US" altLang="zh-CN" sz="1600">
                <a:effectLst/>
              </a:rPr>
              <a:t>+</a:t>
            </a:r>
            <a:r>
              <a:rPr lang="zh-CN" altLang="en-US" sz="1600">
                <a:effectLst/>
              </a:rPr>
              <a:t>插入性能：</a:t>
            </a:r>
            <a:r>
              <a:rPr lang="en-US" altLang="zh-CN" sz="1600">
                <a:effectLst/>
              </a:rPr>
              <a:t>~ 666</a:t>
            </a:r>
            <a:r>
              <a:rPr lang="zh-CN" altLang="en-US" sz="1600">
                <a:effectLst/>
              </a:rPr>
              <a:t>万 字每秒 </a:t>
            </a:r>
            <a:r>
              <a:rPr lang="en-US" altLang="zh-CN" sz="1600">
                <a:effectLst/>
              </a:rPr>
              <a:t>( Intel(R) Xeon(R) CPU           X7460  @ 2.66GHz )</a:t>
            </a:r>
          </a:p>
          <a:p>
            <a:r>
              <a:rPr lang="zh-CN" altLang="en-US" sz="1600">
                <a:effectLst/>
              </a:rPr>
              <a:t>中文分词</a:t>
            </a:r>
            <a:r>
              <a:rPr lang="en-US" altLang="zh-CN" sz="1600">
                <a:effectLst/>
              </a:rPr>
              <a:t>+</a:t>
            </a:r>
            <a:r>
              <a:rPr lang="zh-CN" altLang="en-US" sz="1600">
                <a:effectLst/>
              </a:rPr>
              <a:t>插入性能：</a:t>
            </a:r>
            <a:r>
              <a:rPr lang="en-US" altLang="zh-CN" sz="1600">
                <a:effectLst/>
              </a:rPr>
              <a:t>~ 290</a:t>
            </a:r>
            <a:r>
              <a:rPr lang="zh-CN" altLang="en-US" sz="1600">
                <a:effectLst/>
              </a:rPr>
              <a:t>万 字每秒 </a:t>
            </a:r>
            <a:r>
              <a:rPr lang="en-US" altLang="zh-CN" sz="1600">
                <a:effectLst/>
              </a:rPr>
              <a:t>( Intel(R) Xeon(R) CPU           X7460  @ 2.66GHz </a:t>
            </a:r>
            <a:r>
              <a:rPr lang="en-US" altLang="zh-CN" sz="1600" smtClean="0">
                <a:effectLst/>
              </a:rPr>
              <a:t>)</a:t>
            </a:r>
          </a:p>
          <a:p>
            <a:endParaRPr lang="en-US" altLang="zh-CN" sz="1600">
              <a:effectLst/>
            </a:endParaRPr>
          </a:p>
          <a:p>
            <a:r>
              <a:rPr lang="zh-CN" altLang="en-US" sz="1600">
                <a:effectLst/>
              </a:rPr>
              <a:t>查询性能和查询条件，数据量都有关系，没有很好的评估标准，大多数查询可以在毫秒级返回</a:t>
            </a:r>
            <a:r>
              <a:rPr lang="zh-CN" altLang="en-US" sz="1600" smtClean="0">
                <a:effectLst/>
              </a:rPr>
              <a:t>。</a:t>
            </a:r>
            <a:endParaRPr lang="en-US" altLang="zh-CN" sz="1600" smtClean="0">
              <a:effectLst/>
            </a:endParaRPr>
          </a:p>
          <a:p>
            <a:endParaRPr lang="zh-CN" altLang="en-US" sz="1600">
              <a:effectLst/>
            </a:endParaRPr>
          </a:p>
        </p:txBody>
      </p:sp>
    </p:spTree>
    <p:extLst>
      <p:ext uri="{BB962C8B-B14F-4D97-AF65-F5344CB8AC3E}">
        <p14:creationId xmlns:p14="http://schemas.microsoft.com/office/powerpoint/2010/main" val="309984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pg_trgm</a:t>
            </a:r>
          </a:p>
          <a:p>
            <a:r>
              <a:rPr lang="zh-CN" altLang="en-US" sz="1600" smtClean="0"/>
              <a:t>近似度匹配，支持</a:t>
            </a:r>
            <a:r>
              <a:rPr lang="en-US" altLang="zh-CN" sz="1600" smtClean="0"/>
              <a:t>GIN</a:t>
            </a:r>
            <a:r>
              <a:rPr lang="zh-CN" altLang="en-US" sz="1600" smtClean="0"/>
              <a:t>索引检索</a:t>
            </a:r>
            <a:endParaRPr lang="en-US" altLang="zh-CN" sz="1600" smtClean="0"/>
          </a:p>
          <a:p>
            <a:endParaRPr lang="en-US" altLang="zh-CN" sz="1600" smtClean="0"/>
          </a:p>
          <a:p>
            <a:r>
              <a:rPr lang="zh-CN" altLang="en-US" sz="1600" smtClean="0"/>
              <a:t>字符串前后各加</a:t>
            </a:r>
            <a:r>
              <a:rPr lang="en-US" altLang="zh-CN" sz="1600" smtClean="0"/>
              <a:t>2</a:t>
            </a:r>
            <a:r>
              <a:rPr lang="zh-CN" altLang="en-US" sz="1600" smtClean="0"/>
              <a:t>个空格，每连续的</a:t>
            </a:r>
            <a:r>
              <a:rPr lang="en-US" altLang="zh-CN" sz="1600" smtClean="0"/>
              <a:t>3</a:t>
            </a:r>
            <a:r>
              <a:rPr lang="zh-CN" altLang="en-US" sz="1600" smtClean="0"/>
              <a:t>个字符一组进行拆分并去重复，不区分大小写</a:t>
            </a:r>
            <a:endParaRPr lang="en-US" altLang="zh-CN" sz="1600"/>
          </a:p>
          <a:p>
            <a:pPr lvl="1"/>
            <a:r>
              <a:rPr lang="en-US" altLang="zh-CN" sz="1600"/>
              <a:t>digoal=&gt; select show_trgm('digoal');</a:t>
            </a:r>
          </a:p>
          <a:p>
            <a:pPr lvl="1"/>
            <a:r>
              <a:rPr lang="en-US" altLang="zh-CN" sz="1600"/>
              <a:t>              show_trgm              </a:t>
            </a:r>
          </a:p>
          <a:p>
            <a:pPr lvl="1"/>
            <a:r>
              <a:rPr lang="en-US" altLang="zh-CN" sz="1600"/>
              <a:t>-------------------------------------</a:t>
            </a:r>
          </a:p>
          <a:p>
            <a:pPr lvl="1"/>
            <a:r>
              <a:rPr lang="en-US" altLang="zh-CN" sz="1600"/>
              <a:t> {"  d"," di","al ",dig,goa,igo,oal</a:t>
            </a:r>
            <a:r>
              <a:rPr lang="en-US" altLang="zh-CN" sz="1600" smtClean="0"/>
              <a:t>}</a:t>
            </a:r>
          </a:p>
          <a:p>
            <a:pPr lvl="1"/>
            <a:endParaRPr lang="en-US" altLang="zh-CN" sz="1600" smtClean="0"/>
          </a:p>
          <a:p>
            <a:pPr lvl="1"/>
            <a:r>
              <a:rPr lang="en-US" altLang="zh-CN" sz="1600"/>
              <a:t>digoal=&gt; select show_trgm('DIGOAL123456');</a:t>
            </a:r>
          </a:p>
          <a:p>
            <a:pPr lvl="1"/>
            <a:r>
              <a:rPr lang="en-US" altLang="zh-CN" sz="1600"/>
              <a:t>                          show_trgm                          </a:t>
            </a:r>
          </a:p>
          <a:p>
            <a:pPr lvl="1"/>
            <a:r>
              <a:rPr lang="en-US" altLang="zh-CN" sz="1600"/>
              <a:t>-------------------------------------------------------------</a:t>
            </a:r>
          </a:p>
          <a:p>
            <a:pPr lvl="1"/>
            <a:r>
              <a:rPr lang="en-US" altLang="zh-CN" sz="1600"/>
              <a:t> {"  d"," di",123,234,345,456,"56 ",al1,dig,goa,igo,l12,oal}</a:t>
            </a:r>
          </a:p>
          <a:p>
            <a:pPr lvl="1"/>
            <a:r>
              <a:rPr lang="en-US" altLang="zh-CN" sz="1600"/>
              <a:t>(1 row)</a:t>
            </a:r>
          </a:p>
          <a:p>
            <a:r>
              <a:rPr lang="zh-CN" altLang="en-US" sz="1600" smtClean="0"/>
              <a:t>近似度算法</a:t>
            </a:r>
            <a:endParaRPr lang="en-US" altLang="zh-CN" sz="1600" smtClean="0"/>
          </a:p>
          <a:p>
            <a:pPr lvl="1"/>
            <a:r>
              <a:rPr lang="zh-CN" altLang="en-US" sz="1600"/>
              <a:t>两个字符串相同</a:t>
            </a:r>
            <a:r>
              <a:rPr lang="en-US" altLang="zh-CN" sz="1600" smtClean="0"/>
              <a:t>trigram</a:t>
            </a:r>
            <a:r>
              <a:rPr lang="zh-CN" altLang="en-US" sz="1600" smtClean="0"/>
              <a:t>个数</a:t>
            </a:r>
            <a:r>
              <a:rPr lang="en-US" altLang="zh-CN" sz="1600" smtClean="0"/>
              <a:t> </a:t>
            </a:r>
            <a:r>
              <a:rPr lang="zh-CN" altLang="en-US" sz="1600" smtClean="0"/>
              <a:t>除以</a:t>
            </a:r>
            <a:r>
              <a:rPr lang="en-US" altLang="zh-CN" sz="1600" smtClean="0"/>
              <a:t> </a:t>
            </a:r>
            <a:r>
              <a:rPr lang="zh-CN" altLang="en-US" sz="1600" smtClean="0"/>
              <a:t>总共</a:t>
            </a:r>
            <a:r>
              <a:rPr lang="zh-CN" altLang="en-US" sz="1600"/>
              <a:t>被拆成多少个</a:t>
            </a:r>
            <a:r>
              <a:rPr lang="en-US" altLang="zh-CN" sz="1600"/>
              <a:t>trigram</a:t>
            </a:r>
            <a:endParaRPr lang="en-US" sz="1600"/>
          </a:p>
        </p:txBody>
      </p:sp>
    </p:spTree>
    <p:extLst>
      <p:ext uri="{BB962C8B-B14F-4D97-AF65-F5344CB8AC3E}">
        <p14:creationId xmlns:p14="http://schemas.microsoft.com/office/powerpoint/2010/main" val="2549894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大于等于近似度限制时，返回</a:t>
            </a:r>
            <a:r>
              <a:rPr lang="en-US" altLang="zh-CN" sz="1600" smtClean="0"/>
              <a:t>TRUE</a:t>
            </a:r>
            <a:r>
              <a:rPr lang="zh-CN" altLang="en-US" sz="1600" smtClean="0"/>
              <a:t>，同样可根据近似度高低排名，反映检索条件和数据之间的相关度。</a:t>
            </a:r>
            <a:endParaRPr lang="en-US" altLang="zh-CN" sz="1600" smtClean="0"/>
          </a:p>
          <a:p>
            <a:pPr lvl="1"/>
            <a:r>
              <a:rPr lang="en-US" altLang="zh-CN" sz="1600" smtClean="0"/>
              <a:t>digoal</a:t>
            </a:r>
            <a:r>
              <a:rPr lang="en-US" altLang="zh-CN" sz="1600"/>
              <a:t>=&gt; select show_limit();</a:t>
            </a:r>
          </a:p>
          <a:p>
            <a:pPr lvl="1"/>
            <a:r>
              <a:rPr lang="en-US" altLang="zh-CN" sz="1600"/>
              <a:t> show_limit </a:t>
            </a:r>
          </a:p>
          <a:p>
            <a:pPr lvl="1"/>
            <a:r>
              <a:rPr lang="en-US" altLang="zh-CN" sz="1600"/>
              <a:t>------------</a:t>
            </a:r>
          </a:p>
          <a:p>
            <a:pPr lvl="1"/>
            <a:r>
              <a:rPr lang="en-US" altLang="zh-CN" sz="1600"/>
              <a:t>        0.3</a:t>
            </a:r>
          </a:p>
          <a:p>
            <a:pPr lvl="1"/>
            <a:r>
              <a:rPr lang="en-US" altLang="zh-CN" sz="1600"/>
              <a:t>(1 row)</a:t>
            </a:r>
          </a:p>
          <a:p>
            <a:pPr lvl="1"/>
            <a:r>
              <a:rPr lang="en-US" altLang="zh-CN" sz="1600"/>
              <a:t>postgres=#  select similarity('postregsql','postgresql');</a:t>
            </a:r>
          </a:p>
          <a:p>
            <a:pPr lvl="1"/>
            <a:r>
              <a:rPr lang="en-US" altLang="zh-CN" sz="1600"/>
              <a:t> similarity </a:t>
            </a:r>
          </a:p>
          <a:p>
            <a:pPr lvl="1"/>
            <a:r>
              <a:rPr lang="en-US" altLang="zh-CN" sz="1600"/>
              <a:t>------------</a:t>
            </a:r>
          </a:p>
          <a:p>
            <a:pPr lvl="1"/>
            <a:r>
              <a:rPr lang="en-US" altLang="zh-CN" sz="1600"/>
              <a:t>      0.375</a:t>
            </a:r>
          </a:p>
          <a:p>
            <a:pPr lvl="1"/>
            <a:r>
              <a:rPr lang="en-US" altLang="zh-CN" sz="1600"/>
              <a:t>(1 row</a:t>
            </a:r>
            <a:r>
              <a:rPr lang="en-US" altLang="zh-CN" sz="1600" smtClean="0"/>
              <a:t>)</a:t>
            </a:r>
          </a:p>
          <a:p>
            <a:pPr lvl="1"/>
            <a:r>
              <a:rPr lang="en-US" altLang="zh-CN" sz="1600"/>
              <a:t>postgres=#  select 'post</a:t>
            </a:r>
            <a:r>
              <a:rPr lang="en-US" altLang="zh-CN" sz="2000">
                <a:solidFill>
                  <a:srgbClr val="FF0000"/>
                </a:solidFill>
              </a:rPr>
              <a:t>reg</a:t>
            </a:r>
            <a:r>
              <a:rPr lang="en-US" altLang="zh-CN" sz="1600"/>
              <a:t>sql' % 'post</a:t>
            </a:r>
            <a:r>
              <a:rPr lang="en-US" altLang="zh-CN" sz="2000">
                <a:solidFill>
                  <a:srgbClr val="FF0000"/>
                </a:solidFill>
              </a:rPr>
              <a:t>gre</a:t>
            </a:r>
            <a:r>
              <a:rPr lang="en-US" altLang="zh-CN" sz="1600"/>
              <a:t>sql</a:t>
            </a:r>
            <a:r>
              <a:rPr lang="en-US" altLang="zh-CN" sz="1600" smtClean="0"/>
              <a:t>';   --  </a:t>
            </a:r>
            <a:r>
              <a:rPr lang="zh-CN" altLang="en-US" sz="1600" smtClean="0"/>
              <a:t>在记忆出现问题时，例如输错几个依旧可以匹配</a:t>
            </a:r>
            <a:endParaRPr lang="en-US" altLang="zh-CN" sz="1600"/>
          </a:p>
          <a:p>
            <a:pPr lvl="1"/>
            <a:r>
              <a:rPr lang="en-US" altLang="zh-CN" sz="1600"/>
              <a:t> ?column? </a:t>
            </a:r>
          </a:p>
          <a:p>
            <a:pPr lvl="1"/>
            <a:r>
              <a:rPr lang="en-US" altLang="zh-CN" sz="1600"/>
              <a:t>----------</a:t>
            </a:r>
          </a:p>
          <a:p>
            <a:pPr lvl="1"/>
            <a:r>
              <a:rPr lang="en-US" altLang="zh-CN" sz="1600"/>
              <a:t> t</a:t>
            </a:r>
          </a:p>
          <a:p>
            <a:pPr lvl="1"/>
            <a:r>
              <a:rPr lang="en-US" altLang="zh-CN" sz="1600"/>
              <a:t>(1 row)</a:t>
            </a:r>
          </a:p>
        </p:txBody>
      </p:sp>
    </p:spTree>
    <p:extLst>
      <p:ext uri="{BB962C8B-B14F-4D97-AF65-F5344CB8AC3E}">
        <p14:creationId xmlns:p14="http://schemas.microsoft.com/office/powerpoint/2010/main" val="526898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域或约束</a:t>
            </a:r>
            <a:endParaRPr lang="en-US" altLang="zh-CN" sz="1600" smtClean="0"/>
          </a:p>
          <a:p>
            <a:r>
              <a:rPr lang="zh-CN" altLang="en-US" sz="1600" smtClean="0"/>
              <a:t>例子，限制输入格式，确保输入为一个正确的</a:t>
            </a:r>
            <a:r>
              <a:rPr lang="en-US" altLang="zh-CN" sz="1600" smtClean="0"/>
              <a:t>EMAIL</a:t>
            </a:r>
            <a:r>
              <a:rPr lang="zh-CN" altLang="en-US" sz="1600" smtClean="0"/>
              <a:t>地址。</a:t>
            </a:r>
            <a:endParaRPr lang="en-US" altLang="zh-CN" sz="1600" smtClean="0"/>
          </a:p>
          <a:p>
            <a:endParaRPr lang="en-US" altLang="zh-CN" sz="1600"/>
          </a:p>
          <a:p>
            <a:r>
              <a:rPr lang="zh-CN" altLang="en-US" sz="1600" smtClean="0"/>
              <a:t>域（不支持数组）</a:t>
            </a:r>
            <a:endParaRPr lang="en-US" altLang="zh-CN" sz="1600"/>
          </a:p>
          <a:p>
            <a:pPr lvl="1"/>
            <a:r>
              <a:rPr lang="en-US" altLang="zh-CN" sz="1600"/>
              <a:t>postgres=# create domain email as text constraint ck check (value ~ '^.+@.+\..+$');</a:t>
            </a:r>
          </a:p>
          <a:p>
            <a:pPr lvl="1"/>
            <a:r>
              <a:rPr lang="en-US" altLang="zh-CN" sz="1600"/>
              <a:t>CREATE DOMAIN</a:t>
            </a:r>
          </a:p>
          <a:p>
            <a:pPr lvl="1"/>
            <a:r>
              <a:rPr lang="en-US" altLang="zh-CN" sz="1600"/>
              <a:t>postgres=# </a:t>
            </a:r>
          </a:p>
          <a:p>
            <a:pPr lvl="1"/>
            <a:r>
              <a:rPr lang="en-US" altLang="zh-CN" sz="1600"/>
              <a:t>postgres=# create table test1(id int, mail email);</a:t>
            </a:r>
          </a:p>
          <a:p>
            <a:pPr lvl="1"/>
            <a:r>
              <a:rPr lang="en-US" altLang="zh-CN" sz="1600"/>
              <a:t>CREATE TABLE</a:t>
            </a:r>
          </a:p>
          <a:p>
            <a:pPr lvl="1"/>
            <a:r>
              <a:rPr lang="en-US" altLang="zh-CN" sz="1600"/>
              <a:t>postgres=# insert into test1 values (1, 'abc');</a:t>
            </a:r>
          </a:p>
          <a:p>
            <a:pPr lvl="1"/>
            <a:r>
              <a:rPr lang="en-US" altLang="zh-CN" sz="1600"/>
              <a:t>ERROR:  value for domain email violates check constraint "ck"</a:t>
            </a:r>
          </a:p>
          <a:p>
            <a:pPr lvl="1"/>
            <a:r>
              <a:rPr lang="en-US" altLang="zh-CN" sz="1600"/>
              <a:t>postgres=# insert into test1 values (1, 'digoal@126.com');</a:t>
            </a:r>
          </a:p>
          <a:p>
            <a:pPr lvl="1"/>
            <a:r>
              <a:rPr lang="en-US" altLang="zh-CN" sz="1600"/>
              <a:t>INSERT 0 1</a:t>
            </a:r>
          </a:p>
        </p:txBody>
      </p:sp>
    </p:spTree>
    <p:extLst>
      <p:ext uri="{BB962C8B-B14F-4D97-AF65-F5344CB8AC3E}">
        <p14:creationId xmlns:p14="http://schemas.microsoft.com/office/powerpoint/2010/main" val="390971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域或约束</a:t>
            </a:r>
            <a:endParaRPr lang="en-US" altLang="zh-CN" sz="1600" smtClean="0"/>
          </a:p>
          <a:p>
            <a:r>
              <a:rPr lang="zh-CN" altLang="en-US" sz="1600" smtClean="0"/>
              <a:t>例子，限制输入格式，确保输入为一个正确的</a:t>
            </a:r>
            <a:r>
              <a:rPr lang="en-US" altLang="zh-CN" sz="1600" smtClean="0"/>
              <a:t>EMAIL</a:t>
            </a:r>
            <a:r>
              <a:rPr lang="zh-CN" altLang="en-US" sz="1600" smtClean="0"/>
              <a:t>地址。</a:t>
            </a:r>
            <a:endParaRPr lang="en-US" altLang="zh-CN" sz="1600" smtClean="0"/>
          </a:p>
          <a:p>
            <a:endParaRPr lang="en-US" altLang="zh-CN" sz="1600" smtClean="0"/>
          </a:p>
          <a:p>
            <a:r>
              <a:rPr lang="zh-CN" altLang="en-US" sz="1600" smtClean="0"/>
              <a:t>约束（支持数组，需自定义操作符配合数组约束使用）</a:t>
            </a:r>
            <a:endParaRPr lang="en-US" altLang="zh-CN" sz="1600"/>
          </a:p>
          <a:p>
            <a:pPr lvl="1"/>
            <a:r>
              <a:rPr lang="en-US" altLang="zh-CN" sz="1600"/>
              <a:t>postgres=# create or replace function u_textregexeq(text,text) returns boolean as $$</a:t>
            </a:r>
          </a:p>
          <a:p>
            <a:pPr lvl="1"/>
            <a:r>
              <a:rPr lang="en-US" altLang="zh-CN" sz="1600"/>
              <a:t>             select textregexeq($2,$1);</a:t>
            </a:r>
          </a:p>
          <a:p>
            <a:pPr lvl="1"/>
            <a:r>
              <a:rPr lang="en-US" altLang="zh-CN" sz="1600"/>
              <a:t>           $$ language sql strict</a:t>
            </a:r>
            <a:r>
              <a:rPr lang="en-US" altLang="zh-CN" sz="1600" smtClean="0"/>
              <a:t>;</a:t>
            </a:r>
          </a:p>
          <a:p>
            <a:pPr lvl="1"/>
            <a:endParaRPr lang="en-US" altLang="zh-CN" sz="1600" smtClean="0"/>
          </a:p>
          <a:p>
            <a:pPr lvl="1"/>
            <a:r>
              <a:rPr lang="en-US" altLang="zh-CN" sz="1600"/>
              <a:t>postgres=# CREATE OPERATOR ~~~~ (procedure = u_textregexeq, leftarg=text,rightarg=text);</a:t>
            </a:r>
          </a:p>
          <a:p>
            <a:pPr lvl="1"/>
            <a:r>
              <a:rPr lang="en-US" altLang="zh-CN" sz="1600"/>
              <a:t>CREATE </a:t>
            </a:r>
            <a:r>
              <a:rPr lang="en-US" altLang="zh-CN" sz="1600" smtClean="0"/>
              <a:t>OPERATOR</a:t>
            </a:r>
          </a:p>
          <a:p>
            <a:pPr lvl="1"/>
            <a:r>
              <a:rPr lang="en-US" altLang="zh-CN" sz="1600"/>
              <a:t>postgres=# select 'digoal@126.com' ~~~~ '^.+@.+\..+$';</a:t>
            </a:r>
          </a:p>
          <a:p>
            <a:pPr lvl="1"/>
            <a:r>
              <a:rPr lang="en-US" altLang="zh-CN" sz="1600"/>
              <a:t>-[ RECORD 1 ]</a:t>
            </a:r>
          </a:p>
          <a:p>
            <a:pPr lvl="1"/>
            <a:r>
              <a:rPr lang="en-US" altLang="zh-CN" sz="1600"/>
              <a:t>?column? | </a:t>
            </a:r>
            <a:r>
              <a:rPr lang="en-US" altLang="zh-CN" sz="1600" smtClean="0"/>
              <a:t>f</a:t>
            </a:r>
            <a:endParaRPr lang="en-US" altLang="zh-CN" sz="1600"/>
          </a:p>
          <a:p>
            <a:pPr lvl="1"/>
            <a:r>
              <a:rPr lang="en-US" altLang="zh-CN" sz="1600"/>
              <a:t>postgres=# select '^.+@.+\..+$' ~~~~ 'digoal@126.com';</a:t>
            </a:r>
          </a:p>
          <a:p>
            <a:pPr lvl="1"/>
            <a:r>
              <a:rPr lang="en-US" altLang="zh-CN" sz="1600"/>
              <a:t>-[ RECORD 1 ]</a:t>
            </a:r>
          </a:p>
          <a:p>
            <a:pPr lvl="1"/>
            <a:r>
              <a:rPr lang="en-US" altLang="zh-CN" sz="1600"/>
              <a:t>?column? | t</a:t>
            </a:r>
          </a:p>
        </p:txBody>
      </p:sp>
    </p:spTree>
    <p:extLst>
      <p:ext uri="{BB962C8B-B14F-4D97-AF65-F5344CB8AC3E}">
        <p14:creationId xmlns:p14="http://schemas.microsoft.com/office/powerpoint/2010/main" val="3954457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域或约束</a:t>
            </a:r>
            <a:endParaRPr lang="en-US" altLang="zh-CN" sz="1600" smtClean="0"/>
          </a:p>
          <a:p>
            <a:r>
              <a:rPr lang="zh-CN" altLang="en-US" sz="1600" smtClean="0"/>
              <a:t>例子，限制输入格式，确保输入为一个正确的</a:t>
            </a:r>
            <a:r>
              <a:rPr lang="en-US" altLang="zh-CN" sz="1600" smtClean="0"/>
              <a:t>EMAIL</a:t>
            </a:r>
            <a:r>
              <a:rPr lang="zh-CN" altLang="en-US" sz="1600" smtClean="0"/>
              <a:t>地址。</a:t>
            </a:r>
            <a:endParaRPr lang="en-US" altLang="zh-CN" sz="1600" smtClean="0"/>
          </a:p>
          <a:p>
            <a:endParaRPr lang="en-US" altLang="zh-CN" sz="1600" smtClean="0"/>
          </a:p>
          <a:p>
            <a:r>
              <a:rPr lang="zh-CN" altLang="en-US" sz="1600" smtClean="0"/>
              <a:t>约束（支持数组，需自定义操作符）</a:t>
            </a:r>
            <a:endParaRPr lang="en-US" altLang="zh-CN" sz="1600"/>
          </a:p>
          <a:p>
            <a:pPr lvl="1"/>
            <a:r>
              <a:rPr lang="en-US" altLang="zh-CN" sz="1600"/>
              <a:t>postgres=# create table t_email(id int, email </a:t>
            </a:r>
            <a:r>
              <a:rPr lang="en-US" altLang="zh-CN" sz="2400">
                <a:solidFill>
                  <a:srgbClr val="FF0000"/>
                </a:solidFill>
              </a:rPr>
              <a:t>text[] </a:t>
            </a:r>
            <a:r>
              <a:rPr lang="en-US" altLang="zh-CN" sz="1600"/>
              <a:t>check ('^.+@.+\..+$' </a:t>
            </a:r>
            <a:r>
              <a:rPr lang="en-US" altLang="zh-CN" sz="2400">
                <a:solidFill>
                  <a:srgbClr val="FF0000"/>
                </a:solidFill>
              </a:rPr>
              <a:t>~~~~ all </a:t>
            </a:r>
            <a:r>
              <a:rPr lang="en-US" altLang="zh-CN" sz="1600"/>
              <a:t>(email)));</a:t>
            </a:r>
          </a:p>
          <a:p>
            <a:pPr lvl="1"/>
            <a:r>
              <a:rPr lang="en-US" altLang="zh-CN" sz="1600"/>
              <a:t>CREATE TABLE</a:t>
            </a:r>
          </a:p>
          <a:p>
            <a:pPr lvl="1"/>
            <a:r>
              <a:rPr lang="en-US" altLang="zh-CN" sz="1600"/>
              <a:t>postgres=# insert into t_email values (1, array['digoal@126.com','a@e.com']::text[]);</a:t>
            </a:r>
          </a:p>
          <a:p>
            <a:pPr lvl="1"/>
            <a:r>
              <a:rPr lang="en-US" altLang="zh-CN" sz="1600"/>
              <a:t>INSERT 0 1</a:t>
            </a:r>
          </a:p>
          <a:p>
            <a:pPr lvl="1"/>
            <a:r>
              <a:rPr lang="en-US" altLang="zh-CN" sz="1600"/>
              <a:t>postgres=# insert into t_email values (1, array['digoal@126.com','a@e']::text[]);</a:t>
            </a:r>
          </a:p>
          <a:p>
            <a:pPr lvl="1"/>
            <a:r>
              <a:rPr lang="en-US" altLang="zh-CN" sz="1600"/>
              <a:t>ERROR:  new row for relation "t_email" violates check constraint "t_email_email_check"</a:t>
            </a:r>
          </a:p>
          <a:p>
            <a:pPr lvl="1"/>
            <a:r>
              <a:rPr lang="en-US" altLang="zh-CN" sz="1600"/>
              <a:t>DETAIL:  Failing row contains (1, {digoal@126.com,a@e}).</a:t>
            </a:r>
          </a:p>
        </p:txBody>
      </p:sp>
    </p:spTree>
    <p:extLst>
      <p:ext uri="{BB962C8B-B14F-4D97-AF65-F5344CB8AC3E}">
        <p14:creationId xmlns:p14="http://schemas.microsoft.com/office/powerpoint/2010/main" val="215085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PostgreSQL</a:t>
            </a:r>
            <a:r>
              <a:rPr lang="en-US" altLang="zh-CN" smtClean="0"/>
              <a:t> </a:t>
            </a:r>
            <a:r>
              <a:rPr lang="zh-CN" altLang="en-US" smtClean="0"/>
              <a:t>代码活跃度</a:t>
            </a:r>
            <a:endParaRPr lang="zh-CN" altLang="en-US" dirty="0"/>
          </a:p>
        </p:txBody>
      </p:sp>
      <p:sp>
        <p:nvSpPr>
          <p:cNvPr id="5" name="文本框 4"/>
          <p:cNvSpPr txBox="1"/>
          <p:nvPr/>
        </p:nvSpPr>
        <p:spPr>
          <a:xfrm>
            <a:off x="191121" y="1557737"/>
            <a:ext cx="4307589" cy="646331"/>
          </a:xfrm>
          <a:prstGeom prst="rect">
            <a:avLst/>
          </a:prstGeom>
          <a:noFill/>
        </p:spPr>
        <p:txBody>
          <a:bodyPr wrap="none" rtlCol="0">
            <a:spAutoFit/>
          </a:bodyPr>
          <a:lstStyle/>
          <a:p>
            <a:r>
              <a:rPr lang="zh-CN" altLang="en-US" smtClean="0"/>
              <a:t>数据取自</a:t>
            </a:r>
            <a:endParaRPr lang="en-US" altLang="zh-CN" smtClean="0"/>
          </a:p>
          <a:p>
            <a:r>
              <a:rPr lang="en-US" smtClean="0">
                <a:hlinkClick r:id="rId2"/>
              </a:rPr>
              <a:t>https</a:t>
            </a:r>
            <a:r>
              <a:rPr lang="en-US">
                <a:hlinkClick r:id="rId2"/>
              </a:rPr>
              <a:t>://</a:t>
            </a:r>
            <a:r>
              <a:rPr lang="en-US" smtClean="0">
                <a:hlinkClick r:id="rId2"/>
              </a:rPr>
              <a:t>github.com/postgres/postgres/graphs</a:t>
            </a:r>
            <a:endParaRPr lang="en-US"/>
          </a:p>
        </p:txBody>
      </p:sp>
      <p:pic>
        <p:nvPicPr>
          <p:cNvPr id="6" name="图片 5"/>
          <p:cNvPicPr>
            <a:picLocks noChangeAspect="1"/>
          </p:cNvPicPr>
          <p:nvPr/>
        </p:nvPicPr>
        <p:blipFill>
          <a:blip r:embed="rId3"/>
          <a:stretch>
            <a:fillRect/>
          </a:stretch>
        </p:blipFill>
        <p:spPr>
          <a:xfrm>
            <a:off x="328405" y="2204068"/>
            <a:ext cx="8171000" cy="2317018"/>
          </a:xfrm>
          <a:prstGeom prst="rect">
            <a:avLst/>
          </a:prstGeom>
        </p:spPr>
      </p:pic>
      <p:pic>
        <p:nvPicPr>
          <p:cNvPr id="4" name="图片 3"/>
          <p:cNvPicPr>
            <a:picLocks noChangeAspect="1"/>
          </p:cNvPicPr>
          <p:nvPr/>
        </p:nvPicPr>
        <p:blipFill>
          <a:blip r:embed="rId4"/>
          <a:stretch>
            <a:fillRect/>
          </a:stretch>
        </p:blipFill>
        <p:spPr>
          <a:xfrm>
            <a:off x="328405" y="4703260"/>
            <a:ext cx="8171000" cy="2011852"/>
          </a:xfrm>
          <a:prstGeom prst="rect">
            <a:avLst/>
          </a:prstGeom>
        </p:spPr>
      </p:pic>
    </p:spTree>
    <p:extLst>
      <p:ext uri="{BB962C8B-B14F-4D97-AF65-F5344CB8AC3E}">
        <p14:creationId xmlns:p14="http://schemas.microsoft.com/office/powerpoint/2010/main" val="4271086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GIN</a:t>
            </a:r>
            <a:r>
              <a:rPr lang="zh-CN" altLang="en-US" sz="1800" smtClean="0"/>
              <a:t>索引</a:t>
            </a:r>
            <a:endParaRPr lang="en-US" altLang="zh-CN" sz="1800" smtClean="0"/>
          </a:p>
          <a:p>
            <a:r>
              <a:rPr lang="zh-CN" altLang="en-US" sz="1800" smtClean="0"/>
              <a:t>例子，快速检索某个值包含在哪些数组中</a:t>
            </a:r>
            <a:endParaRPr lang="en-US" altLang="zh-CN" sz="1800" smtClean="0"/>
          </a:p>
          <a:p>
            <a:pPr lvl="1"/>
            <a:r>
              <a:rPr lang="zh-CN" altLang="en-US" sz="1800" smtClean="0"/>
              <a:t>支持数组，全文检索等类型</a:t>
            </a:r>
            <a:endParaRPr lang="en-US" altLang="zh-CN" sz="1800" smtClean="0"/>
          </a:p>
          <a:p>
            <a:endParaRPr lang="en-US" sz="1800" smtClean="0"/>
          </a:p>
          <a:p>
            <a:endParaRPr lang="en-US" sz="1800"/>
          </a:p>
        </p:txBody>
      </p:sp>
      <p:sp>
        <p:nvSpPr>
          <p:cNvPr id="16" name="圆角矩形 15"/>
          <p:cNvSpPr/>
          <p:nvPr/>
        </p:nvSpPr>
        <p:spPr>
          <a:xfrm>
            <a:off x="652018" y="2539354"/>
            <a:ext cx="1603513" cy="838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smtClean="0"/>
              <a:t>pending list pages</a:t>
            </a:r>
            <a:endParaRPr lang="en-US" sz="1600"/>
          </a:p>
        </p:txBody>
      </p:sp>
      <p:sp>
        <p:nvSpPr>
          <p:cNvPr id="22" name="圆角矩形 21"/>
          <p:cNvSpPr/>
          <p:nvPr/>
        </p:nvSpPr>
        <p:spPr>
          <a:xfrm>
            <a:off x="4850220" y="2539354"/>
            <a:ext cx="1743096" cy="838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t>element key pages Btree</a:t>
            </a:r>
          </a:p>
        </p:txBody>
      </p:sp>
      <p:sp>
        <p:nvSpPr>
          <p:cNvPr id="24" name="文本框 23"/>
          <p:cNvSpPr txBox="1"/>
          <p:nvPr/>
        </p:nvSpPr>
        <p:spPr>
          <a:xfrm>
            <a:off x="9077740" y="2732106"/>
            <a:ext cx="2388218" cy="923330"/>
          </a:xfrm>
          <a:prstGeom prst="rect">
            <a:avLst/>
          </a:prstGeom>
          <a:noFill/>
        </p:spPr>
        <p:txBody>
          <a:bodyPr wrap="none" rtlCol="0">
            <a:spAutoFit/>
          </a:bodyPr>
          <a:lstStyle/>
          <a:p>
            <a:r>
              <a:rPr lang="en-US" smtClean="0"/>
              <a:t>ctid(0,1)  [1,2,3,4,5]</a:t>
            </a:r>
          </a:p>
          <a:p>
            <a:r>
              <a:rPr lang="en-US" smtClean="0"/>
              <a:t>ctid(0,2)  [5,6,7,8,9]</a:t>
            </a:r>
          </a:p>
          <a:p>
            <a:r>
              <a:rPr lang="en-US" smtClean="0"/>
              <a:t>ctid(0,3)  [5,6,10,11,12]</a:t>
            </a:r>
            <a:endParaRPr lang="en-US"/>
          </a:p>
        </p:txBody>
      </p:sp>
      <p:sp>
        <p:nvSpPr>
          <p:cNvPr id="25" name="文本框 24"/>
          <p:cNvSpPr txBox="1"/>
          <p:nvPr/>
        </p:nvSpPr>
        <p:spPr>
          <a:xfrm>
            <a:off x="6306005" y="5924304"/>
            <a:ext cx="2082621" cy="646331"/>
          </a:xfrm>
          <a:prstGeom prst="rect">
            <a:avLst/>
          </a:prstGeom>
          <a:noFill/>
        </p:spPr>
        <p:txBody>
          <a:bodyPr wrap="none" rtlCol="0">
            <a:spAutoFit/>
          </a:bodyPr>
          <a:lstStyle/>
          <a:p>
            <a:r>
              <a:rPr lang="en-US" smtClean="0"/>
              <a:t>list1 (0,1),(0,2),(0,3)</a:t>
            </a:r>
          </a:p>
          <a:p>
            <a:r>
              <a:rPr lang="en-US" smtClean="0"/>
              <a:t>...</a:t>
            </a:r>
            <a:endParaRPr lang="en-US"/>
          </a:p>
        </p:txBody>
      </p:sp>
      <p:sp>
        <p:nvSpPr>
          <p:cNvPr id="27" name="文本框 26"/>
          <p:cNvSpPr txBox="1"/>
          <p:nvPr/>
        </p:nvSpPr>
        <p:spPr>
          <a:xfrm>
            <a:off x="4809616" y="3557153"/>
            <a:ext cx="2515432" cy="1477328"/>
          </a:xfrm>
          <a:prstGeom prst="rect">
            <a:avLst/>
          </a:prstGeom>
          <a:noFill/>
        </p:spPr>
        <p:txBody>
          <a:bodyPr wrap="none" rtlCol="0">
            <a:spAutoFit/>
          </a:bodyPr>
          <a:lstStyle/>
          <a:p>
            <a:r>
              <a:rPr lang="en-US" smtClean="0"/>
              <a:t>leaf page</a:t>
            </a:r>
            <a:r>
              <a:rPr lang="zh-CN" altLang="en-US"/>
              <a:t>信息</a:t>
            </a:r>
            <a:endParaRPr lang="en-US" smtClean="0"/>
          </a:p>
          <a:p>
            <a:r>
              <a:rPr lang="en-US" smtClean="0"/>
              <a:t>key-&gt;1, ItemPoint-&gt;(0,1)</a:t>
            </a:r>
          </a:p>
          <a:p>
            <a:r>
              <a:rPr lang="en-US" smtClean="0"/>
              <a:t>...</a:t>
            </a:r>
          </a:p>
          <a:p>
            <a:r>
              <a:rPr lang="en-US"/>
              <a:t>key-</a:t>
            </a:r>
            <a:r>
              <a:rPr lang="en-US" smtClean="0"/>
              <a:t>&gt;5, </a:t>
            </a:r>
            <a:r>
              <a:rPr lang="en-US"/>
              <a:t>ItemPoint-</a:t>
            </a:r>
            <a:r>
              <a:rPr lang="en-US" smtClean="0"/>
              <a:t>&gt;list1</a:t>
            </a:r>
            <a:endParaRPr lang="en-US"/>
          </a:p>
          <a:p>
            <a:endParaRPr lang="en-US"/>
          </a:p>
        </p:txBody>
      </p:sp>
      <p:sp>
        <p:nvSpPr>
          <p:cNvPr id="28" name="圆角矩形 27"/>
          <p:cNvSpPr/>
          <p:nvPr/>
        </p:nvSpPr>
        <p:spPr>
          <a:xfrm>
            <a:off x="4850220" y="5908324"/>
            <a:ext cx="1385287" cy="569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smtClean="0"/>
              <a:t>posting list pages</a:t>
            </a:r>
            <a:endParaRPr lang="en-US" sz="1600"/>
          </a:p>
        </p:txBody>
      </p:sp>
      <p:sp>
        <p:nvSpPr>
          <p:cNvPr id="29" name="流程图: 过程 28"/>
          <p:cNvSpPr/>
          <p:nvPr/>
        </p:nvSpPr>
        <p:spPr>
          <a:xfrm>
            <a:off x="8627165" y="2345960"/>
            <a:ext cx="3193774" cy="193449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p:cNvSpPr txBox="1"/>
          <p:nvPr/>
        </p:nvSpPr>
        <p:spPr>
          <a:xfrm>
            <a:off x="8627165" y="2345960"/>
            <a:ext cx="1063112" cy="369332"/>
          </a:xfrm>
          <a:prstGeom prst="rect">
            <a:avLst/>
          </a:prstGeom>
          <a:noFill/>
        </p:spPr>
        <p:txBody>
          <a:bodyPr wrap="none" rtlCol="0">
            <a:spAutoFit/>
          </a:bodyPr>
          <a:lstStyle/>
          <a:p>
            <a:r>
              <a:rPr lang="en-US" smtClean="0"/>
              <a:t>heap data</a:t>
            </a:r>
            <a:endParaRPr lang="en-US"/>
          </a:p>
        </p:txBody>
      </p:sp>
      <p:sp>
        <p:nvSpPr>
          <p:cNvPr id="31" name="文本框 30"/>
          <p:cNvSpPr txBox="1"/>
          <p:nvPr/>
        </p:nvSpPr>
        <p:spPr>
          <a:xfrm>
            <a:off x="476211" y="3672831"/>
            <a:ext cx="2515432" cy="1754326"/>
          </a:xfrm>
          <a:prstGeom prst="rect">
            <a:avLst/>
          </a:prstGeom>
          <a:noFill/>
        </p:spPr>
        <p:txBody>
          <a:bodyPr wrap="none" rtlCol="0">
            <a:spAutoFit/>
          </a:bodyPr>
          <a:lstStyle/>
          <a:p>
            <a:r>
              <a:rPr lang="en-US" smtClean="0"/>
              <a:t>pending page</a:t>
            </a:r>
            <a:r>
              <a:rPr lang="zh-CN" altLang="en-US" smtClean="0"/>
              <a:t>信息</a:t>
            </a:r>
            <a:endParaRPr lang="en-US" altLang="zh-CN" smtClean="0"/>
          </a:p>
          <a:p>
            <a:r>
              <a:rPr lang="zh-CN" altLang="en-US" smtClean="0"/>
              <a:t>无序</a:t>
            </a:r>
            <a:endParaRPr lang="en-US" smtClean="0"/>
          </a:p>
          <a:p>
            <a:r>
              <a:rPr lang="en-US" smtClean="0"/>
              <a:t>key-&gt;5, ItemPoint-&gt;(0,3)</a:t>
            </a:r>
          </a:p>
          <a:p>
            <a:r>
              <a:rPr lang="en-US" smtClean="0"/>
              <a:t>...</a:t>
            </a:r>
          </a:p>
          <a:p>
            <a:r>
              <a:rPr lang="en-US"/>
              <a:t>key-</a:t>
            </a:r>
            <a:r>
              <a:rPr lang="en-US" smtClean="0"/>
              <a:t>&gt;6, </a:t>
            </a:r>
            <a:r>
              <a:rPr lang="en-US"/>
              <a:t>ItemPoint-</a:t>
            </a:r>
            <a:r>
              <a:rPr lang="en-US" smtClean="0"/>
              <a:t>&gt;(0,3)</a:t>
            </a:r>
            <a:endParaRPr lang="en-US"/>
          </a:p>
          <a:p>
            <a:endParaRPr lang="en-US"/>
          </a:p>
        </p:txBody>
      </p:sp>
      <p:sp>
        <p:nvSpPr>
          <p:cNvPr id="32" name="右箭头 31"/>
          <p:cNvSpPr/>
          <p:nvPr/>
        </p:nvSpPr>
        <p:spPr>
          <a:xfrm>
            <a:off x="3219355" y="3378057"/>
            <a:ext cx="1364973" cy="1260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Merge</a:t>
            </a:r>
            <a:endParaRPr lang="en-US"/>
          </a:p>
        </p:txBody>
      </p:sp>
    </p:spTree>
    <p:extLst>
      <p:ext uri="{BB962C8B-B14F-4D97-AF65-F5344CB8AC3E}">
        <p14:creationId xmlns:p14="http://schemas.microsoft.com/office/powerpoint/2010/main" val="177336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GIN</a:t>
            </a:r>
            <a:r>
              <a:rPr lang="zh-CN" altLang="en-US" sz="1800" smtClean="0"/>
              <a:t>索引应用场景举例</a:t>
            </a:r>
            <a:endParaRPr lang="en-US" altLang="zh-CN" sz="1800" smtClean="0"/>
          </a:p>
          <a:p>
            <a:endParaRPr lang="en-US" altLang="zh-CN" sz="1800" smtClean="0"/>
          </a:p>
          <a:p>
            <a:r>
              <a:rPr lang="en-US" sz="1800" smtClean="0"/>
              <a:t>label </a:t>
            </a:r>
          </a:p>
          <a:p>
            <a:r>
              <a:rPr lang="en-US" sz="1800" smtClean="0"/>
              <a:t>  match</a:t>
            </a:r>
          </a:p>
          <a:p>
            <a:r>
              <a:rPr lang="en-US" sz="1800" smtClean="0"/>
              <a:t>con1 &amp;&amp; con2 &amp;&amp; !con3 || con4 ....</a:t>
            </a:r>
            <a:endParaRPr lang="en-US" sz="1800"/>
          </a:p>
          <a:p>
            <a:endParaRPr lang="en-US" sz="1800" smtClean="0"/>
          </a:p>
          <a:p>
            <a:endParaRPr lang="en-US" sz="1800"/>
          </a:p>
        </p:txBody>
      </p:sp>
      <p:pic>
        <p:nvPicPr>
          <p:cNvPr id="1026" name="Picture 2" descr="http://essay.b0.upaiyun.com/1747/69614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880" y="2059006"/>
            <a:ext cx="5354520" cy="415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过程 19"/>
          <p:cNvSpPr/>
          <p:nvPr/>
        </p:nvSpPr>
        <p:spPr>
          <a:xfrm>
            <a:off x="4732656" y="2054087"/>
            <a:ext cx="6041362" cy="2517913"/>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BRIN(block range index)</a:t>
            </a:r>
            <a:r>
              <a:rPr lang="zh-CN" altLang="en-US" sz="1800" smtClean="0"/>
              <a:t>索引（</a:t>
            </a:r>
            <a:r>
              <a:rPr lang="en-US" altLang="zh-CN" sz="1800" smtClean="0"/>
              <a:t>lossy</a:t>
            </a:r>
            <a:r>
              <a:rPr lang="zh-CN" altLang="en-US" sz="1800" smtClean="0"/>
              <a:t>索引）</a:t>
            </a:r>
            <a:endParaRPr lang="en-US" altLang="zh-CN" sz="1800" smtClean="0"/>
          </a:p>
          <a:p>
            <a:r>
              <a:rPr lang="zh-CN" altLang="en-US" sz="1800" smtClean="0"/>
              <a:t>例子，流式大数据的快速范围检索</a:t>
            </a:r>
            <a:endParaRPr lang="en-US" altLang="zh-CN" sz="1800" smtClean="0"/>
          </a:p>
          <a:p>
            <a:endParaRPr lang="en-US" altLang="zh-CN" sz="1800"/>
          </a:p>
          <a:p>
            <a:r>
              <a:rPr lang="zh-CN" altLang="en-US" sz="1800" smtClean="0"/>
              <a:t>假设</a:t>
            </a:r>
            <a:r>
              <a:rPr lang="en-US" altLang="zh-CN" sz="1800" smtClean="0"/>
              <a:t>crt_time</a:t>
            </a:r>
            <a:r>
              <a:rPr lang="zh-CN" altLang="en-US" sz="1800" smtClean="0"/>
              <a:t>存储时间值</a:t>
            </a:r>
            <a:endParaRPr lang="en-US" altLang="zh-CN" sz="1800" smtClean="0"/>
          </a:p>
          <a:p>
            <a:endParaRPr lang="en-US" altLang="zh-CN" sz="1800" smtClean="0"/>
          </a:p>
          <a:p>
            <a:endParaRPr lang="en-US" altLang="zh-CN" sz="1800" smtClean="0"/>
          </a:p>
          <a:p>
            <a:r>
              <a:rPr lang="en-US" altLang="zh-CN" sz="1800" smtClean="0"/>
              <a:t>BRIN</a:t>
            </a:r>
            <a:r>
              <a:rPr lang="zh-CN" altLang="en-US" sz="1800" smtClean="0"/>
              <a:t>索引（非常小）</a:t>
            </a:r>
            <a:endParaRPr lang="en-US" altLang="zh-CN" sz="1800"/>
          </a:p>
          <a:p>
            <a:r>
              <a:rPr lang="en-US" altLang="zh-CN" sz="1800" smtClean="0"/>
              <a:t>1-127   mintime=? maxtime=?</a:t>
            </a:r>
          </a:p>
          <a:p>
            <a:r>
              <a:rPr lang="en-US" altLang="zh-CN" sz="1800" smtClean="0"/>
              <a:t>128-255</a:t>
            </a:r>
            <a:r>
              <a:rPr lang="en-US" altLang="zh-CN" sz="1800"/>
              <a:t> mintime=? maxtime=?</a:t>
            </a:r>
            <a:endParaRPr lang="en-US" altLang="zh-CN" sz="1800" smtClean="0"/>
          </a:p>
          <a:p>
            <a:r>
              <a:rPr lang="en-US" altLang="zh-CN" sz="1800"/>
              <a:t>... mintime=? maxtime=?</a:t>
            </a:r>
          </a:p>
          <a:p>
            <a:endParaRPr lang="en-US" altLang="zh-CN" sz="1800" smtClean="0"/>
          </a:p>
          <a:p>
            <a:r>
              <a:rPr lang="zh-CN" altLang="en-US" sz="1800" smtClean="0"/>
              <a:t>查询</a:t>
            </a:r>
            <a:r>
              <a:rPr lang="en-US" altLang="zh-CN" sz="1800" smtClean="0"/>
              <a:t>select * from tbl where crt_time between ? and ?; or where crt_time = ?;</a:t>
            </a:r>
          </a:p>
          <a:p>
            <a:r>
              <a:rPr lang="zh-CN" altLang="en-US" sz="1800" smtClean="0"/>
              <a:t>扫描符合条件的范围区块，</a:t>
            </a:r>
            <a:r>
              <a:rPr lang="en-US" altLang="zh-CN" sz="1800" smtClean="0"/>
              <a:t>recheck</a:t>
            </a:r>
            <a:r>
              <a:rPr lang="zh-CN" altLang="en-US" sz="1800" smtClean="0"/>
              <a:t>条件。</a:t>
            </a:r>
            <a:endParaRPr lang="en-US" altLang="zh-CN" sz="1800" smtClean="0"/>
          </a:p>
          <a:p>
            <a:r>
              <a:rPr lang="zh-CN" altLang="en-US" sz="1800" smtClean="0"/>
              <a:t>适合流式数据字段，不适合随机数据字段</a:t>
            </a:r>
            <a:endParaRPr lang="en-US" altLang="zh-CN" sz="1800" smtClean="0"/>
          </a:p>
          <a:p>
            <a:endParaRPr lang="en-US" altLang="zh-CN" sz="1800" smtClean="0"/>
          </a:p>
          <a:p>
            <a:endParaRPr lang="en-US" sz="1800" smtClean="0"/>
          </a:p>
          <a:p>
            <a:endParaRPr lang="en-US" sz="1800"/>
          </a:p>
        </p:txBody>
      </p:sp>
      <p:sp>
        <p:nvSpPr>
          <p:cNvPr id="4" name="流程图: 过程 3"/>
          <p:cNvSpPr/>
          <p:nvPr/>
        </p:nvSpPr>
        <p:spPr>
          <a:xfrm>
            <a:off x="5367131"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smtClean="0"/>
              <a:t>block1</a:t>
            </a:r>
            <a:endParaRPr lang="en-US" sz="1600"/>
          </a:p>
        </p:txBody>
      </p:sp>
      <p:sp>
        <p:nvSpPr>
          <p:cNvPr id="5" name="流程图: 过程 4"/>
          <p:cNvSpPr/>
          <p:nvPr/>
        </p:nvSpPr>
        <p:spPr>
          <a:xfrm>
            <a:off x="6149009"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2</a:t>
            </a:r>
            <a:endParaRPr lang="en-US"/>
          </a:p>
        </p:txBody>
      </p:sp>
      <p:sp>
        <p:nvSpPr>
          <p:cNvPr id="6" name="流程图: 过程 5"/>
          <p:cNvSpPr/>
          <p:nvPr/>
        </p:nvSpPr>
        <p:spPr>
          <a:xfrm>
            <a:off x="6930887"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3</a:t>
            </a:r>
            <a:endParaRPr lang="en-US"/>
          </a:p>
        </p:txBody>
      </p:sp>
      <p:sp>
        <p:nvSpPr>
          <p:cNvPr id="7" name="流程图: 过程 6"/>
          <p:cNvSpPr/>
          <p:nvPr/>
        </p:nvSpPr>
        <p:spPr>
          <a:xfrm>
            <a:off x="8136835"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n</a:t>
            </a:r>
            <a:endParaRPr lang="en-US"/>
          </a:p>
        </p:txBody>
      </p:sp>
      <p:sp>
        <p:nvSpPr>
          <p:cNvPr id="8" name="流程图: 过程 7"/>
          <p:cNvSpPr/>
          <p:nvPr/>
        </p:nvSpPr>
        <p:spPr>
          <a:xfrm>
            <a:off x="8918713"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流程图: 过程 8"/>
          <p:cNvSpPr/>
          <p:nvPr/>
        </p:nvSpPr>
        <p:spPr>
          <a:xfrm>
            <a:off x="9700591" y="2650436"/>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流程图: 过程 9"/>
          <p:cNvSpPr/>
          <p:nvPr/>
        </p:nvSpPr>
        <p:spPr>
          <a:xfrm>
            <a:off x="5367131"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流程图: 过程 10"/>
          <p:cNvSpPr/>
          <p:nvPr/>
        </p:nvSpPr>
        <p:spPr>
          <a:xfrm>
            <a:off x="6149009"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流程图: 过程 11"/>
          <p:cNvSpPr/>
          <p:nvPr/>
        </p:nvSpPr>
        <p:spPr>
          <a:xfrm>
            <a:off x="6930887"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流程图: 过程 12"/>
          <p:cNvSpPr/>
          <p:nvPr/>
        </p:nvSpPr>
        <p:spPr>
          <a:xfrm>
            <a:off x="8136835"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流程图: 过程 13"/>
          <p:cNvSpPr/>
          <p:nvPr/>
        </p:nvSpPr>
        <p:spPr>
          <a:xfrm>
            <a:off x="8918713"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流程图: 过程 14"/>
          <p:cNvSpPr/>
          <p:nvPr/>
        </p:nvSpPr>
        <p:spPr>
          <a:xfrm>
            <a:off x="9700591" y="3916019"/>
            <a:ext cx="781878" cy="3313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x</a:t>
            </a:r>
            <a:endParaRPr lang="en-US"/>
          </a:p>
        </p:txBody>
      </p:sp>
      <p:sp>
        <p:nvSpPr>
          <p:cNvPr id="17" name="文本框 16"/>
          <p:cNvSpPr txBox="1"/>
          <p:nvPr/>
        </p:nvSpPr>
        <p:spPr>
          <a:xfrm>
            <a:off x="7745914" y="2650436"/>
            <a:ext cx="35779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a:t>
            </a:r>
            <a:endParaRPr lang="en-US"/>
          </a:p>
        </p:txBody>
      </p:sp>
      <p:sp>
        <p:nvSpPr>
          <p:cNvPr id="18" name="文本框 17"/>
          <p:cNvSpPr txBox="1"/>
          <p:nvPr/>
        </p:nvSpPr>
        <p:spPr>
          <a:xfrm>
            <a:off x="7745905" y="3877991"/>
            <a:ext cx="35779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a:t>
            </a:r>
            <a:endParaRPr lang="en-US"/>
          </a:p>
        </p:txBody>
      </p:sp>
      <p:sp>
        <p:nvSpPr>
          <p:cNvPr id="19" name="文本框 18"/>
          <p:cNvSpPr txBox="1"/>
          <p:nvPr/>
        </p:nvSpPr>
        <p:spPr>
          <a:xfrm>
            <a:off x="7742606" y="3224766"/>
            <a:ext cx="35779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a:t>
            </a:r>
            <a:endParaRPr lang="en-US"/>
          </a:p>
        </p:txBody>
      </p:sp>
      <p:sp>
        <p:nvSpPr>
          <p:cNvPr id="21" name="文本框 20"/>
          <p:cNvSpPr txBox="1"/>
          <p:nvPr/>
        </p:nvSpPr>
        <p:spPr>
          <a:xfrm>
            <a:off x="4732656" y="2054087"/>
            <a:ext cx="877163"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mtClean="0"/>
              <a:t>datafile</a:t>
            </a:r>
            <a:endParaRPr lang="en-US"/>
          </a:p>
        </p:txBody>
      </p:sp>
    </p:spTree>
    <p:extLst>
      <p:ext uri="{BB962C8B-B14F-4D97-AF65-F5344CB8AC3E}">
        <p14:creationId xmlns:p14="http://schemas.microsoft.com/office/powerpoint/2010/main" val="2892545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钩子</a:t>
            </a:r>
            <a:r>
              <a:rPr lang="en-US" altLang="zh-CN" sz="1600" smtClean="0"/>
              <a:t>, </a:t>
            </a:r>
            <a:r>
              <a:rPr lang="zh-CN" altLang="en-US" sz="1600" smtClean="0"/>
              <a:t>例如 </a:t>
            </a:r>
            <a:r>
              <a:rPr lang="en-US" altLang="zh-CN" sz="1600" smtClean="0"/>
              <a:t>auth_delay </a:t>
            </a:r>
          </a:p>
          <a:p>
            <a:endParaRPr lang="en-US" altLang="zh-CN" sz="1600" smtClean="0"/>
          </a:p>
          <a:p>
            <a:endParaRPr lang="en-US" altLang="zh-CN" sz="1600" smtClean="0"/>
          </a:p>
          <a:p>
            <a:r>
              <a:rPr lang="en-US" altLang="zh-CN" sz="1600" smtClean="0"/>
              <a:t>_PG_init, </a:t>
            </a:r>
            <a:r>
              <a:rPr lang="zh-CN" altLang="en-US" sz="1600" smtClean="0"/>
              <a:t>模块启动时调用</a:t>
            </a:r>
            <a:endParaRPr lang="en-US" altLang="zh-CN" sz="1600" smtClean="0"/>
          </a:p>
          <a:p>
            <a:endParaRPr lang="en-US" altLang="zh-CN" sz="1600" smtClean="0"/>
          </a:p>
          <a:p>
            <a:r>
              <a:rPr lang="en-US" altLang="zh-CN" sz="1600" smtClean="0"/>
              <a:t>_PG_fini, backend process </a:t>
            </a:r>
            <a:r>
              <a:rPr lang="zh-CN" altLang="en-US" sz="1600" smtClean="0"/>
              <a:t>退出前调用</a:t>
            </a:r>
            <a:endParaRPr lang="en-US" altLang="zh-CN" sz="1600" smtClean="0"/>
          </a:p>
          <a:p>
            <a:endParaRPr lang="en-US" altLang="zh-CN" sz="1600"/>
          </a:p>
          <a:p>
            <a:r>
              <a:rPr lang="zh-CN" altLang="en-US" sz="1600" smtClean="0"/>
              <a:t>配置</a:t>
            </a:r>
            <a:r>
              <a:rPr lang="en-US" altLang="zh-CN" sz="1600" smtClean="0"/>
              <a:t>, </a:t>
            </a:r>
            <a:r>
              <a:rPr lang="zh-CN" altLang="en-US" sz="1600" smtClean="0"/>
              <a:t>随数据库启动的模块</a:t>
            </a:r>
            <a:endParaRPr lang="en-US" altLang="zh-CN" sz="1600" smtClean="0"/>
          </a:p>
          <a:p>
            <a:r>
              <a:rPr lang="en-US" altLang="zh-CN" sz="1600" smtClean="0"/>
              <a:t>shared_preload_libraries = '....'</a:t>
            </a:r>
            <a:endParaRPr lang="en-US" altLang="zh-CN" sz="1600"/>
          </a:p>
          <a:p>
            <a:endParaRPr lang="en-US" altLang="zh-CN" sz="1600" smtClean="0"/>
          </a:p>
          <a:p>
            <a:endParaRPr lang="en-US" altLang="zh-CN" sz="1600"/>
          </a:p>
          <a:p>
            <a:endParaRPr lang="en-US" altLang="zh-CN" sz="1600" smtClean="0"/>
          </a:p>
          <a:p>
            <a:endParaRPr lang="en-US" sz="1600"/>
          </a:p>
        </p:txBody>
      </p:sp>
    </p:spTree>
    <p:extLst>
      <p:ext uri="{BB962C8B-B14F-4D97-AF65-F5344CB8AC3E}">
        <p14:creationId xmlns:p14="http://schemas.microsoft.com/office/powerpoint/2010/main" val="22156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钩子</a:t>
            </a:r>
            <a:r>
              <a:rPr lang="en-US" altLang="zh-CN" sz="1600" smtClean="0"/>
              <a:t>, </a:t>
            </a:r>
            <a:r>
              <a:rPr lang="zh-CN" altLang="en-US" sz="1600" smtClean="0"/>
              <a:t>例如 </a:t>
            </a:r>
            <a:r>
              <a:rPr lang="en-US" altLang="zh-CN" sz="1600" smtClean="0"/>
              <a:t>auth_delay </a:t>
            </a:r>
          </a:p>
          <a:p>
            <a:endParaRPr lang="en-US" altLang="zh-CN" sz="1600"/>
          </a:p>
          <a:p>
            <a:r>
              <a:rPr lang="en-US" altLang="zh-CN" sz="1600"/>
              <a:t>src/include/libpq/auth.h</a:t>
            </a:r>
          </a:p>
          <a:p>
            <a:r>
              <a:rPr lang="en-US" altLang="zh-CN" sz="1600"/>
              <a:t>/* Hook for plugins to get control in ClientAuthentication() */</a:t>
            </a:r>
          </a:p>
          <a:p>
            <a:r>
              <a:rPr lang="en-US" altLang="zh-CN" sz="1600"/>
              <a:t>typedef void (*ClientAuthentication_hook_type) (Port *, int);</a:t>
            </a:r>
          </a:p>
          <a:p>
            <a:r>
              <a:rPr lang="en-US" altLang="zh-CN" sz="1600"/>
              <a:t>extern PGDLLIMPORT ClientAuthentication_hook_type ClientAuthentication_hook</a:t>
            </a:r>
            <a:r>
              <a:rPr lang="en-US" altLang="zh-CN" sz="1600" smtClean="0"/>
              <a:t>;</a:t>
            </a:r>
          </a:p>
          <a:p>
            <a:endParaRPr lang="en-US" sz="1600"/>
          </a:p>
        </p:txBody>
      </p:sp>
    </p:spTree>
    <p:extLst>
      <p:ext uri="{BB962C8B-B14F-4D97-AF65-F5344CB8AC3E}">
        <p14:creationId xmlns:p14="http://schemas.microsoft.com/office/powerpoint/2010/main" val="3348501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钩子</a:t>
            </a:r>
            <a:r>
              <a:rPr lang="en-US" altLang="zh-CN" sz="1600" smtClean="0"/>
              <a:t>, </a:t>
            </a:r>
            <a:r>
              <a:rPr lang="zh-CN" altLang="en-US" sz="1600" smtClean="0"/>
              <a:t>例如 </a:t>
            </a:r>
            <a:r>
              <a:rPr lang="en-US" altLang="zh-CN" sz="1600" smtClean="0"/>
              <a:t>auth_delay </a:t>
            </a:r>
          </a:p>
          <a:p>
            <a:r>
              <a:rPr lang="en-US" altLang="zh-CN" sz="1600"/>
              <a:t>src/backend/libpq/auth.c</a:t>
            </a:r>
          </a:p>
          <a:p>
            <a:r>
              <a:rPr lang="en-US" altLang="zh-CN" sz="1600"/>
              <a:t>/*</a:t>
            </a:r>
          </a:p>
          <a:p>
            <a:r>
              <a:rPr lang="en-US" altLang="zh-CN" sz="1600"/>
              <a:t> * This hook allows plugins to get control following client authentication,</a:t>
            </a:r>
          </a:p>
          <a:p>
            <a:r>
              <a:rPr lang="en-US" altLang="zh-CN" sz="1600"/>
              <a:t> * but before the user has been informed about the results.  It could be used</a:t>
            </a:r>
          </a:p>
          <a:p>
            <a:r>
              <a:rPr lang="en-US" altLang="zh-CN" sz="1600"/>
              <a:t> * to record login events, insert a delay after failed authentication, etc.</a:t>
            </a:r>
          </a:p>
          <a:p>
            <a:r>
              <a:rPr lang="en-US" altLang="zh-CN" sz="1600"/>
              <a:t> */</a:t>
            </a:r>
          </a:p>
          <a:p>
            <a:r>
              <a:rPr lang="en-US" altLang="zh-CN" sz="1600"/>
              <a:t>ClientAuthentication_hook_type ClientAuthentication_hook = NULL;</a:t>
            </a:r>
          </a:p>
          <a:p>
            <a:r>
              <a:rPr lang="en-US" sz="1600"/>
              <a:t>void</a:t>
            </a:r>
          </a:p>
          <a:p>
            <a:r>
              <a:rPr lang="en-US" sz="1600"/>
              <a:t>ClientAuthentication(Port *port)</a:t>
            </a:r>
          </a:p>
          <a:p>
            <a:r>
              <a:rPr lang="en-US" sz="1600"/>
              <a:t>{</a:t>
            </a:r>
          </a:p>
          <a:p>
            <a:r>
              <a:rPr lang="en-US" sz="1600" smtClean="0"/>
              <a:t>......</a:t>
            </a:r>
            <a:endParaRPr lang="en-US" sz="1600"/>
          </a:p>
          <a:p>
            <a:r>
              <a:rPr lang="en-US" sz="1600" smtClean="0"/>
              <a:t> </a:t>
            </a:r>
            <a:r>
              <a:rPr lang="en-US" sz="1600"/>
              <a:t>if (ClientAuthentication_hook)</a:t>
            </a:r>
          </a:p>
          <a:p>
            <a:r>
              <a:rPr lang="en-US" sz="1600"/>
              <a:t>                (*ClientAuthentication_hook) (port, status);</a:t>
            </a:r>
          </a:p>
        </p:txBody>
      </p:sp>
    </p:spTree>
    <p:extLst>
      <p:ext uri="{BB962C8B-B14F-4D97-AF65-F5344CB8AC3E}">
        <p14:creationId xmlns:p14="http://schemas.microsoft.com/office/powerpoint/2010/main" val="247861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200"/>
              <a:t>/*</a:t>
            </a:r>
          </a:p>
          <a:p>
            <a:r>
              <a:rPr lang="en-US" altLang="zh-CN" sz="1200"/>
              <a:t> * Check authentication</a:t>
            </a:r>
          </a:p>
          <a:p>
            <a:r>
              <a:rPr lang="en-US" altLang="zh-CN" sz="1200"/>
              <a:t> */</a:t>
            </a:r>
          </a:p>
          <a:p>
            <a:r>
              <a:rPr lang="en-US" altLang="zh-CN" sz="1200"/>
              <a:t>static void</a:t>
            </a:r>
          </a:p>
          <a:p>
            <a:r>
              <a:rPr lang="en-US" altLang="zh-CN" sz="1200"/>
              <a:t>auth_delay_checks(Port *port, int status)</a:t>
            </a:r>
          </a:p>
          <a:p>
            <a:r>
              <a:rPr lang="en-US" altLang="zh-CN" sz="1200"/>
              <a:t>{</a:t>
            </a:r>
          </a:p>
          <a:p>
            <a:r>
              <a:rPr lang="en-US" altLang="zh-CN" sz="1200"/>
              <a:t>        /*</a:t>
            </a:r>
          </a:p>
          <a:p>
            <a:r>
              <a:rPr lang="en-US" altLang="zh-CN" sz="1200"/>
              <a:t>         * Any other plugins which use ClientAuthentication_hook.</a:t>
            </a:r>
          </a:p>
          <a:p>
            <a:r>
              <a:rPr lang="en-US" altLang="zh-CN" sz="1200"/>
              <a:t>         */</a:t>
            </a:r>
          </a:p>
          <a:p>
            <a:r>
              <a:rPr lang="en-US" altLang="zh-CN" sz="1200"/>
              <a:t>        if (original_client_auth_hook)</a:t>
            </a:r>
          </a:p>
          <a:p>
            <a:r>
              <a:rPr lang="en-US" altLang="zh-CN" sz="1200"/>
              <a:t>                original_client_auth_hook(port, status);</a:t>
            </a:r>
          </a:p>
          <a:p>
            <a:endParaRPr lang="en-US" altLang="zh-CN" sz="1200"/>
          </a:p>
          <a:p>
            <a:r>
              <a:rPr lang="en-US" altLang="zh-CN" sz="1200"/>
              <a:t>        /*</a:t>
            </a:r>
          </a:p>
          <a:p>
            <a:r>
              <a:rPr lang="en-US" altLang="zh-CN" sz="1200"/>
              <a:t>         * Inject a short delay if authentication failed.</a:t>
            </a:r>
          </a:p>
          <a:p>
            <a:r>
              <a:rPr lang="en-US" altLang="zh-CN" sz="1200"/>
              <a:t>         */</a:t>
            </a:r>
          </a:p>
          <a:p>
            <a:r>
              <a:rPr lang="en-US" altLang="zh-CN" sz="1200"/>
              <a:t>        if (status != STATUS_OK)</a:t>
            </a:r>
          </a:p>
          <a:p>
            <a:r>
              <a:rPr lang="en-US" altLang="zh-CN" sz="1200"/>
              <a:t>        {</a:t>
            </a:r>
          </a:p>
          <a:p>
            <a:r>
              <a:rPr lang="en-US" altLang="zh-CN" sz="1200"/>
              <a:t>                pg_usleep(1000L * auth_delay_milliseconds);</a:t>
            </a:r>
          </a:p>
          <a:p>
            <a:r>
              <a:rPr lang="en-US" altLang="zh-CN" sz="1200"/>
              <a:t>        }</a:t>
            </a:r>
          </a:p>
          <a:p>
            <a:r>
              <a:rPr lang="en-US" altLang="zh-CN" sz="1200"/>
              <a:t>}</a:t>
            </a:r>
            <a:endParaRPr lang="en-US" sz="1200"/>
          </a:p>
        </p:txBody>
      </p:sp>
    </p:spTree>
    <p:extLst>
      <p:ext uri="{BB962C8B-B14F-4D97-AF65-F5344CB8AC3E}">
        <p14:creationId xmlns:p14="http://schemas.microsoft.com/office/powerpoint/2010/main" val="2496935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a:t>/*</a:t>
            </a:r>
          </a:p>
          <a:p>
            <a:r>
              <a:rPr lang="en-US" altLang="zh-CN" sz="1600"/>
              <a:t> * Module Load Callback</a:t>
            </a:r>
          </a:p>
          <a:p>
            <a:r>
              <a:rPr lang="en-US" altLang="zh-CN" sz="1600"/>
              <a:t> */</a:t>
            </a:r>
          </a:p>
          <a:p>
            <a:r>
              <a:rPr lang="en-US" altLang="zh-CN" sz="1600"/>
              <a:t>void</a:t>
            </a:r>
          </a:p>
          <a:p>
            <a:r>
              <a:rPr lang="en-US" altLang="zh-CN" sz="1600"/>
              <a:t>_PG_init(void)</a:t>
            </a:r>
          </a:p>
          <a:p>
            <a:r>
              <a:rPr lang="en-US" altLang="zh-CN" sz="1600"/>
              <a:t>{</a:t>
            </a:r>
          </a:p>
          <a:p>
            <a:r>
              <a:rPr lang="en-US" altLang="zh-CN" sz="1600"/>
              <a:t>        /* Define custom GUC variables */</a:t>
            </a:r>
          </a:p>
          <a:p>
            <a:r>
              <a:rPr lang="en-US" altLang="zh-CN" sz="1600"/>
              <a:t>        DefineCustomIntVariable("auth_delay.milliseconds",</a:t>
            </a:r>
          </a:p>
          <a:p>
            <a:r>
              <a:rPr lang="en-US" altLang="zh-CN" sz="1600"/>
              <a:t>                         "Milliseconds to delay before reporting authentication failure",</a:t>
            </a:r>
          </a:p>
          <a:p>
            <a:r>
              <a:rPr lang="en-US" altLang="zh-CN" sz="1600" smtClean="0"/>
              <a:t>.............</a:t>
            </a:r>
            <a:endParaRPr lang="en-US" altLang="zh-CN" sz="1600"/>
          </a:p>
          <a:p>
            <a:r>
              <a:rPr lang="en-US" altLang="zh-CN" sz="1600"/>
              <a:t>        /* Install Hooks */</a:t>
            </a:r>
          </a:p>
          <a:p>
            <a:r>
              <a:rPr lang="en-US" altLang="zh-CN" sz="1600"/>
              <a:t>        original_client_auth_hook = ClientAuthentication_hook;</a:t>
            </a:r>
          </a:p>
          <a:p>
            <a:r>
              <a:rPr lang="en-US" altLang="zh-CN" sz="1600"/>
              <a:t>        ClientAuthentication_hook = auth_delay_checks;</a:t>
            </a:r>
          </a:p>
          <a:p>
            <a:r>
              <a:rPr lang="en-US" altLang="zh-CN" sz="1600"/>
              <a:t>}</a:t>
            </a:r>
            <a:endParaRPr lang="en-US" sz="1600"/>
          </a:p>
        </p:txBody>
      </p:sp>
    </p:spTree>
    <p:extLst>
      <p:ext uri="{BB962C8B-B14F-4D97-AF65-F5344CB8AC3E}">
        <p14:creationId xmlns:p14="http://schemas.microsoft.com/office/powerpoint/2010/main" val="285761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其他钩子</a:t>
            </a:r>
            <a:endParaRPr lang="en-US" altLang="zh-CN" sz="1600" smtClean="0"/>
          </a:p>
          <a:p>
            <a:r>
              <a:rPr lang="en-US" sz="1600"/>
              <a:t>auto_explain, pg_stat_statement, </a:t>
            </a:r>
            <a:r>
              <a:rPr lang="en-US" sz="1600" smtClean="0"/>
              <a:t>passwordcheck, sepgsql</a:t>
            </a:r>
          </a:p>
          <a:p>
            <a:endParaRPr lang="en-US" sz="1600"/>
          </a:p>
        </p:txBody>
      </p:sp>
    </p:spTree>
    <p:extLst>
      <p:ext uri="{BB962C8B-B14F-4D97-AF65-F5344CB8AC3E}">
        <p14:creationId xmlns:p14="http://schemas.microsoft.com/office/powerpoint/2010/main" val="121956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400" smtClean="0"/>
              <a:t>直接修改元表，绕过</a:t>
            </a:r>
            <a:r>
              <a:rPr lang="en-US" altLang="zh-CN" sz="1400" smtClean="0"/>
              <a:t>rewrite table</a:t>
            </a:r>
            <a:r>
              <a:rPr lang="zh-CN" altLang="en-US" sz="1400" smtClean="0"/>
              <a:t>，例如修改</a:t>
            </a:r>
            <a:r>
              <a:rPr lang="en-US" altLang="zh-CN" sz="1400" smtClean="0"/>
              <a:t>numeric</a:t>
            </a:r>
            <a:r>
              <a:rPr lang="zh-CN" altLang="en-US" sz="1400" smtClean="0"/>
              <a:t>精度</a:t>
            </a:r>
            <a:r>
              <a:rPr lang="en-US" altLang="zh-CN" sz="1400" smtClean="0"/>
              <a:t>, varchar</a:t>
            </a:r>
            <a:r>
              <a:rPr lang="zh-CN" altLang="en-US" sz="1400" smtClean="0"/>
              <a:t>长度</a:t>
            </a:r>
            <a:r>
              <a:rPr lang="en-US" altLang="zh-CN" sz="1400" smtClean="0"/>
              <a:t>.</a:t>
            </a:r>
          </a:p>
          <a:p>
            <a:r>
              <a:rPr lang="en-US" sz="1400" smtClean="0">
                <a:solidFill>
                  <a:srgbClr val="FF0000"/>
                </a:solidFill>
              </a:rPr>
              <a:t>(</a:t>
            </a:r>
            <a:r>
              <a:rPr lang="zh-CN" altLang="en-US" sz="1400" smtClean="0">
                <a:solidFill>
                  <a:srgbClr val="FF0000"/>
                </a:solidFill>
              </a:rPr>
              <a:t>修改元表有风险，操作需谨慎</a:t>
            </a:r>
            <a:r>
              <a:rPr lang="en-US" sz="1400" smtClean="0">
                <a:solidFill>
                  <a:srgbClr val="FF0000"/>
                </a:solidFill>
              </a:rPr>
              <a:t>)</a:t>
            </a:r>
          </a:p>
          <a:p>
            <a:r>
              <a:rPr lang="en-US" sz="1400"/>
              <a:t>postgres=# create table tbl(id int, c1 numeric(6,3), c2 varchar(5));</a:t>
            </a:r>
          </a:p>
          <a:p>
            <a:r>
              <a:rPr lang="en-US" sz="1400"/>
              <a:t>postgres=# insert into tbl select 1,100.5555,'test' from generate_series(1,5000000);</a:t>
            </a:r>
          </a:p>
          <a:p>
            <a:r>
              <a:rPr lang="en-US" sz="1400"/>
              <a:t>INSERT 0 5000000</a:t>
            </a:r>
          </a:p>
          <a:p>
            <a:r>
              <a:rPr lang="en-US" sz="1400" smtClean="0"/>
              <a:t>postgres</a:t>
            </a:r>
            <a:r>
              <a:rPr lang="en-US" sz="1400"/>
              <a:t>=# select * from tbl limit 1;</a:t>
            </a:r>
          </a:p>
          <a:p>
            <a:r>
              <a:rPr lang="en-US" sz="1400"/>
              <a:t> id |   c1    |  c2  </a:t>
            </a:r>
          </a:p>
          <a:p>
            <a:r>
              <a:rPr lang="en-US" sz="1400" smtClean="0"/>
              <a:t>1 </a:t>
            </a:r>
            <a:r>
              <a:rPr lang="en-US" sz="1400"/>
              <a:t>| 100.556 | test</a:t>
            </a:r>
          </a:p>
          <a:p>
            <a:r>
              <a:rPr lang="en-US" sz="1400"/>
              <a:t>postgres=# alter table tbl alter column c1 type numeric(6,2);</a:t>
            </a:r>
          </a:p>
          <a:p>
            <a:r>
              <a:rPr lang="en-US" sz="1400" smtClean="0"/>
              <a:t>Time</a:t>
            </a:r>
            <a:r>
              <a:rPr lang="en-US" sz="1400"/>
              <a:t>: 4362.482 ms  </a:t>
            </a:r>
            <a:r>
              <a:rPr lang="en-US" sz="1400">
                <a:solidFill>
                  <a:srgbClr val="FF0000"/>
                </a:solidFill>
              </a:rPr>
              <a:t>-- rewrite table,</a:t>
            </a:r>
            <a:r>
              <a:rPr lang="zh-CN" altLang="en-US" sz="1400">
                <a:solidFill>
                  <a:srgbClr val="FF0000"/>
                </a:solidFill>
              </a:rPr>
              <a:t>同时精度压缩</a:t>
            </a:r>
          </a:p>
          <a:p>
            <a:r>
              <a:rPr lang="en-US" sz="1400"/>
              <a:t>postgres=# select * from tbl limit 1;</a:t>
            </a:r>
          </a:p>
          <a:p>
            <a:r>
              <a:rPr lang="en-US" sz="1400"/>
              <a:t> id |   c1   |  c2  </a:t>
            </a:r>
          </a:p>
          <a:p>
            <a:r>
              <a:rPr lang="en-US" sz="1400" smtClean="0"/>
              <a:t>1 </a:t>
            </a:r>
            <a:r>
              <a:rPr lang="en-US" sz="1400"/>
              <a:t>| 100.56 | test</a:t>
            </a:r>
          </a:p>
          <a:p>
            <a:r>
              <a:rPr lang="en-US" sz="1400"/>
              <a:t>postgres=# alter table tbl alter column c1 type numeric(6,3);</a:t>
            </a:r>
          </a:p>
          <a:p>
            <a:r>
              <a:rPr lang="en-US" sz="1400" smtClean="0"/>
              <a:t>Time</a:t>
            </a:r>
            <a:r>
              <a:rPr lang="en-US" sz="1400"/>
              <a:t>: 4565.196 ms  </a:t>
            </a:r>
            <a:r>
              <a:rPr lang="en-US" sz="1400">
                <a:solidFill>
                  <a:srgbClr val="FF0000"/>
                </a:solidFill>
              </a:rPr>
              <a:t>-- rewrite table,</a:t>
            </a:r>
            <a:r>
              <a:rPr lang="zh-CN" altLang="en-US" sz="1400">
                <a:solidFill>
                  <a:srgbClr val="FF0000"/>
                </a:solidFill>
              </a:rPr>
              <a:t>同时精度无法恢复</a:t>
            </a:r>
          </a:p>
          <a:p>
            <a:r>
              <a:rPr lang="en-US" sz="1400"/>
              <a:t>postgres=# select * from tbl limit 1;</a:t>
            </a:r>
          </a:p>
          <a:p>
            <a:r>
              <a:rPr lang="en-US" sz="1400"/>
              <a:t> id |   c1    |  c2  </a:t>
            </a:r>
          </a:p>
          <a:p>
            <a:r>
              <a:rPr lang="en-US" sz="1400" smtClean="0"/>
              <a:t>1 </a:t>
            </a:r>
            <a:r>
              <a:rPr lang="en-US" sz="1400"/>
              <a:t>| 100.560 | test</a:t>
            </a:r>
          </a:p>
        </p:txBody>
      </p:sp>
    </p:spTree>
    <p:extLst>
      <p:ext uri="{BB962C8B-B14F-4D97-AF65-F5344CB8AC3E}">
        <p14:creationId xmlns:p14="http://schemas.microsoft.com/office/powerpoint/2010/main" val="162355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PostgreSQL</a:t>
            </a:r>
            <a:r>
              <a:rPr lang="en-US" altLang="zh-CN" smtClean="0"/>
              <a:t> </a:t>
            </a:r>
            <a:r>
              <a:rPr lang="zh-CN" altLang="en-US" smtClean="0"/>
              <a:t>代码活跃度</a:t>
            </a:r>
            <a:endParaRPr lang="zh-CN" altLang="en-US" dirty="0"/>
          </a:p>
        </p:txBody>
      </p:sp>
      <p:sp>
        <p:nvSpPr>
          <p:cNvPr id="5" name="文本框 4"/>
          <p:cNvSpPr txBox="1"/>
          <p:nvPr/>
        </p:nvSpPr>
        <p:spPr>
          <a:xfrm>
            <a:off x="98356" y="1226433"/>
            <a:ext cx="5524910" cy="646331"/>
          </a:xfrm>
          <a:prstGeom prst="rect">
            <a:avLst/>
          </a:prstGeom>
          <a:noFill/>
        </p:spPr>
        <p:txBody>
          <a:bodyPr wrap="none" rtlCol="0">
            <a:spAutoFit/>
          </a:bodyPr>
          <a:lstStyle/>
          <a:p>
            <a:r>
              <a:rPr lang="zh-CN" altLang="en-US" smtClean="0"/>
              <a:t>数据取自</a:t>
            </a:r>
            <a:r>
              <a:rPr lang="en-US" altLang="zh-CN" smtClean="0"/>
              <a:t>PostgreSQL</a:t>
            </a:r>
            <a:r>
              <a:rPr lang="zh-CN" altLang="en-US" smtClean="0"/>
              <a:t>主代码管理库</a:t>
            </a:r>
            <a:endParaRPr lang="en-US" altLang="zh-CN" smtClean="0"/>
          </a:p>
          <a:p>
            <a:r>
              <a:rPr lang="en-US">
                <a:hlinkClick r:id="rId2"/>
              </a:rPr>
              <a:t>http://git.postgresql.org/gitweb/?</a:t>
            </a:r>
            <a:r>
              <a:rPr lang="en-US" smtClean="0">
                <a:hlinkClick r:id="rId2"/>
              </a:rPr>
              <a:t>p=postgresql.git;a=heads</a:t>
            </a:r>
            <a:endParaRPr lang="en-US" smtClean="0"/>
          </a:p>
        </p:txBody>
      </p:sp>
      <p:pic>
        <p:nvPicPr>
          <p:cNvPr id="3" name="图片 2"/>
          <p:cNvPicPr>
            <a:picLocks noChangeAspect="1"/>
          </p:cNvPicPr>
          <p:nvPr/>
        </p:nvPicPr>
        <p:blipFill>
          <a:blip r:embed="rId3"/>
          <a:stretch>
            <a:fillRect/>
          </a:stretch>
        </p:blipFill>
        <p:spPr>
          <a:xfrm>
            <a:off x="7898502" y="837164"/>
            <a:ext cx="3895725" cy="5819775"/>
          </a:xfrm>
          <a:prstGeom prst="rect">
            <a:avLst/>
          </a:prstGeom>
        </p:spPr>
      </p:pic>
      <p:pic>
        <p:nvPicPr>
          <p:cNvPr id="6" name="图片 5"/>
          <p:cNvPicPr>
            <a:picLocks noChangeAspect="1"/>
          </p:cNvPicPr>
          <p:nvPr/>
        </p:nvPicPr>
        <p:blipFill>
          <a:blip r:embed="rId4"/>
          <a:stretch>
            <a:fillRect/>
          </a:stretch>
        </p:blipFill>
        <p:spPr>
          <a:xfrm>
            <a:off x="1923194" y="2406730"/>
            <a:ext cx="5434259" cy="4250209"/>
          </a:xfrm>
          <a:prstGeom prst="rect">
            <a:avLst/>
          </a:prstGeom>
        </p:spPr>
      </p:pic>
    </p:spTree>
    <p:extLst>
      <p:ext uri="{BB962C8B-B14F-4D97-AF65-F5344CB8AC3E}">
        <p14:creationId xmlns:p14="http://schemas.microsoft.com/office/powerpoint/2010/main" val="1898752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400"/>
              <a:t>postgres=# alter table tbl alter column c2 type varchar(1);</a:t>
            </a:r>
          </a:p>
          <a:p>
            <a:r>
              <a:rPr lang="en-US" altLang="zh-CN" sz="1400"/>
              <a:t>WARNING:  value:test too long for type character varying(1)</a:t>
            </a:r>
          </a:p>
          <a:p>
            <a:r>
              <a:rPr lang="en-US" altLang="zh-CN" sz="1400"/>
              <a:t>.</a:t>
            </a:r>
            <a:r>
              <a:rPr lang="en-US" altLang="zh-CN" sz="1400">
                <a:solidFill>
                  <a:srgbClr val="FF0000"/>
                </a:solidFill>
              </a:rPr>
              <a:t>..    -- rewrite table,</a:t>
            </a:r>
            <a:r>
              <a:rPr lang="zh-CN" altLang="en-US" sz="1400">
                <a:solidFill>
                  <a:srgbClr val="FF0000"/>
                </a:solidFill>
              </a:rPr>
              <a:t>同时字符串截断</a:t>
            </a:r>
          </a:p>
          <a:p>
            <a:r>
              <a:rPr lang="en-US" altLang="zh-CN" sz="1400"/>
              <a:t>ALTER TABLE</a:t>
            </a:r>
          </a:p>
          <a:p>
            <a:r>
              <a:rPr lang="en-US" altLang="zh-CN" sz="1400"/>
              <a:t>postgres=# select * from tbl limit 1;</a:t>
            </a:r>
          </a:p>
          <a:p>
            <a:r>
              <a:rPr lang="en-US" altLang="zh-CN" sz="1400"/>
              <a:t> id |   c1    | c2 </a:t>
            </a:r>
          </a:p>
          <a:p>
            <a:r>
              <a:rPr lang="en-US" altLang="zh-CN" sz="1400"/>
              <a:t>----+---------+----</a:t>
            </a:r>
          </a:p>
          <a:p>
            <a:r>
              <a:rPr lang="en-US" altLang="zh-CN" sz="1400"/>
              <a:t>  1 | 100.560 | t</a:t>
            </a:r>
          </a:p>
          <a:p>
            <a:r>
              <a:rPr lang="en-US" altLang="zh-CN" sz="1400"/>
              <a:t>(1 row)</a:t>
            </a:r>
          </a:p>
          <a:p>
            <a:endParaRPr lang="en-US" altLang="zh-CN" sz="1400"/>
          </a:p>
          <a:p>
            <a:r>
              <a:rPr lang="en-US" altLang="zh-CN" sz="1400"/>
              <a:t>postgres=# alter table tbl alter column c2 type varchar(6);</a:t>
            </a:r>
          </a:p>
          <a:p>
            <a:r>
              <a:rPr lang="en-US" altLang="zh-CN" sz="1400"/>
              <a:t>ALTER TABLE</a:t>
            </a:r>
          </a:p>
          <a:p>
            <a:r>
              <a:rPr lang="en-US" altLang="zh-CN" sz="1400"/>
              <a:t>Time: 0.793 ms  </a:t>
            </a:r>
            <a:r>
              <a:rPr lang="en-US" altLang="zh-CN" sz="1400">
                <a:solidFill>
                  <a:srgbClr val="FF0000"/>
                </a:solidFill>
              </a:rPr>
              <a:t>--  </a:t>
            </a:r>
            <a:r>
              <a:rPr lang="zh-CN" altLang="en-US" sz="1400">
                <a:solidFill>
                  <a:srgbClr val="FF0000"/>
                </a:solidFill>
              </a:rPr>
              <a:t>不需要</a:t>
            </a:r>
            <a:r>
              <a:rPr lang="en-US" altLang="zh-CN" sz="1400">
                <a:solidFill>
                  <a:srgbClr val="FF0000"/>
                </a:solidFill>
              </a:rPr>
              <a:t>rewrite table.</a:t>
            </a:r>
          </a:p>
          <a:p>
            <a:r>
              <a:rPr lang="en-US" altLang="zh-CN" sz="1400"/>
              <a:t>postgres=# select * from tbl limit 1;</a:t>
            </a:r>
          </a:p>
          <a:p>
            <a:r>
              <a:rPr lang="en-US" altLang="zh-CN" sz="1400"/>
              <a:t> id |   c1    | c2 </a:t>
            </a:r>
          </a:p>
          <a:p>
            <a:r>
              <a:rPr lang="en-US" altLang="zh-CN" sz="1400"/>
              <a:t>----+---------+----</a:t>
            </a:r>
          </a:p>
          <a:p>
            <a:r>
              <a:rPr lang="en-US" altLang="zh-CN" sz="1400"/>
              <a:t>  1 | 100.560 | t</a:t>
            </a:r>
            <a:endParaRPr lang="en-US" sz="1400"/>
          </a:p>
        </p:txBody>
      </p:sp>
    </p:spTree>
    <p:extLst>
      <p:ext uri="{BB962C8B-B14F-4D97-AF65-F5344CB8AC3E}">
        <p14:creationId xmlns:p14="http://schemas.microsoft.com/office/powerpoint/2010/main" val="315216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400" smtClean="0"/>
              <a:t>变长字段长度相关的元表信息</a:t>
            </a:r>
            <a:endParaRPr lang="en-US" altLang="zh-CN" sz="1400" smtClean="0"/>
          </a:p>
          <a:p>
            <a:r>
              <a:rPr lang="en-US" sz="1400"/>
              <a:t>postgres=# select atttypmod from pg_attribute where attrelid='tbl'::regclass and attname='c1';</a:t>
            </a:r>
          </a:p>
          <a:p>
            <a:r>
              <a:rPr lang="en-US" sz="1400"/>
              <a:t>atttypmod     | 393223  </a:t>
            </a:r>
            <a:r>
              <a:rPr lang="en-US" sz="1400">
                <a:solidFill>
                  <a:srgbClr val="FF0000"/>
                </a:solidFill>
              </a:rPr>
              <a:t>--  </a:t>
            </a:r>
            <a:r>
              <a:rPr lang="zh-CN" altLang="en-US" sz="1400">
                <a:solidFill>
                  <a:srgbClr val="FF0000"/>
                </a:solidFill>
              </a:rPr>
              <a:t>需计算</a:t>
            </a:r>
          </a:p>
          <a:p>
            <a:r>
              <a:rPr lang="en-US" sz="1400"/>
              <a:t>postgres=# select atttypmod from pg_attribute where attrelid='tbl'::regclass and attname='c2';</a:t>
            </a:r>
          </a:p>
          <a:p>
            <a:r>
              <a:rPr lang="en-US" sz="1400"/>
              <a:t>atttypmod     | 10    </a:t>
            </a:r>
            <a:r>
              <a:rPr lang="en-US" sz="1400">
                <a:solidFill>
                  <a:srgbClr val="FF0000"/>
                </a:solidFill>
              </a:rPr>
              <a:t>--  varchar</a:t>
            </a:r>
            <a:r>
              <a:rPr lang="zh-CN" altLang="en-US" sz="1400">
                <a:solidFill>
                  <a:srgbClr val="FF0000"/>
                </a:solidFill>
              </a:rPr>
              <a:t>变长字段</a:t>
            </a:r>
            <a:r>
              <a:rPr lang="en-US" altLang="zh-CN" sz="1400">
                <a:solidFill>
                  <a:srgbClr val="FF0000"/>
                </a:solidFill>
              </a:rPr>
              <a:t>, </a:t>
            </a:r>
            <a:r>
              <a:rPr lang="zh-CN" altLang="en-US" sz="1400">
                <a:solidFill>
                  <a:srgbClr val="FF0000"/>
                </a:solidFill>
              </a:rPr>
              <a:t>附加</a:t>
            </a:r>
            <a:r>
              <a:rPr lang="en-US" altLang="zh-CN" sz="1400">
                <a:solidFill>
                  <a:srgbClr val="FF0000"/>
                </a:solidFill>
              </a:rPr>
              <a:t>4</a:t>
            </a:r>
            <a:r>
              <a:rPr lang="zh-CN" altLang="en-US" sz="1400">
                <a:solidFill>
                  <a:srgbClr val="FF0000"/>
                </a:solidFill>
              </a:rPr>
              <a:t>字节头</a:t>
            </a:r>
            <a:r>
              <a:rPr lang="en-US" altLang="zh-CN" sz="1400">
                <a:solidFill>
                  <a:srgbClr val="FF0000"/>
                </a:solidFill>
              </a:rPr>
              <a:t>, 6+4=10</a:t>
            </a:r>
            <a:r>
              <a:rPr lang="en-US" altLang="zh-CN" sz="1400" smtClean="0">
                <a:solidFill>
                  <a:srgbClr val="FF0000"/>
                </a:solidFill>
              </a:rPr>
              <a:t>.</a:t>
            </a:r>
          </a:p>
          <a:p>
            <a:endParaRPr lang="en-US" sz="1400"/>
          </a:p>
          <a:p>
            <a:r>
              <a:rPr lang="en-US" sz="1400" smtClean="0">
                <a:solidFill>
                  <a:srgbClr val="FF0000"/>
                </a:solidFill>
              </a:rPr>
              <a:t>numeric</a:t>
            </a:r>
            <a:r>
              <a:rPr lang="zh-CN" altLang="en-US" sz="1400" smtClean="0">
                <a:solidFill>
                  <a:srgbClr val="FF0000"/>
                </a:solidFill>
              </a:rPr>
              <a:t>精度转换</a:t>
            </a:r>
            <a:endParaRPr lang="en-US" altLang="zh-CN" sz="1400" smtClean="0">
              <a:solidFill>
                <a:srgbClr val="FF0000"/>
              </a:solidFill>
            </a:endParaRPr>
          </a:p>
          <a:p>
            <a:r>
              <a:rPr lang="en-US" sz="1400"/>
              <a:t>postgres=# select oid from pg_type where typname='numeric';</a:t>
            </a:r>
          </a:p>
          <a:p>
            <a:r>
              <a:rPr lang="en-US" sz="1400" smtClean="0"/>
              <a:t>1700</a:t>
            </a:r>
            <a:endParaRPr lang="en-US" sz="1400"/>
          </a:p>
          <a:p>
            <a:r>
              <a:rPr lang="en-US" sz="1400"/>
              <a:t>postgres=# select information_schema._pg_numeric_scale(1700,393223);</a:t>
            </a:r>
          </a:p>
          <a:p>
            <a:r>
              <a:rPr lang="en-US" sz="1400" smtClean="0"/>
              <a:t>3</a:t>
            </a:r>
            <a:endParaRPr lang="en-US" sz="1400"/>
          </a:p>
          <a:p>
            <a:r>
              <a:rPr lang="en-US" sz="1400"/>
              <a:t>postgres=# select information_schema._pg_numeric_precision(1700,393223);</a:t>
            </a:r>
          </a:p>
          <a:p>
            <a:r>
              <a:rPr lang="en-US" sz="1400" smtClean="0"/>
              <a:t>6</a:t>
            </a:r>
            <a:endParaRPr lang="en-US" sz="1400"/>
          </a:p>
          <a:p>
            <a:r>
              <a:rPr lang="en-US" sz="1400"/>
              <a:t>postgres=# select information_schema._pg_numeric_precision_radix(1700,393223);</a:t>
            </a:r>
          </a:p>
          <a:p>
            <a:r>
              <a:rPr lang="en-US" sz="1400" smtClean="0"/>
              <a:t>10</a:t>
            </a:r>
            <a:endParaRPr lang="en-US" sz="1400"/>
          </a:p>
          <a:p>
            <a:r>
              <a:rPr lang="en-US" sz="1400"/>
              <a:t>postgres=# select numerictypmodin('{6,3</a:t>
            </a:r>
            <a:r>
              <a:rPr lang="en-US" sz="1400" smtClean="0"/>
              <a:t>}');  </a:t>
            </a:r>
            <a:r>
              <a:rPr lang="en-US" altLang="zh-CN" sz="1400" smtClean="0">
                <a:solidFill>
                  <a:srgbClr val="FF0000"/>
                </a:solidFill>
              </a:rPr>
              <a:t>-- </a:t>
            </a:r>
            <a:r>
              <a:rPr lang="zh-CN" altLang="en-US" sz="1400" smtClean="0">
                <a:solidFill>
                  <a:srgbClr val="FF0000"/>
                </a:solidFill>
              </a:rPr>
              <a:t>从精度计算</a:t>
            </a:r>
            <a:r>
              <a:rPr lang="en-US" altLang="zh-CN" sz="1400" smtClean="0">
                <a:solidFill>
                  <a:srgbClr val="FF0000"/>
                </a:solidFill>
              </a:rPr>
              <a:t>typmode</a:t>
            </a:r>
            <a:endParaRPr lang="en-US" sz="1400">
              <a:solidFill>
                <a:srgbClr val="FF0000"/>
              </a:solidFill>
            </a:endParaRPr>
          </a:p>
          <a:p>
            <a:r>
              <a:rPr lang="en-US" sz="1400" smtClean="0"/>
              <a:t>393223</a:t>
            </a:r>
            <a:endParaRPr lang="en-US" sz="1400"/>
          </a:p>
        </p:txBody>
      </p:sp>
    </p:spTree>
    <p:extLst>
      <p:ext uri="{BB962C8B-B14F-4D97-AF65-F5344CB8AC3E}">
        <p14:creationId xmlns:p14="http://schemas.microsoft.com/office/powerpoint/2010/main" val="575259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400"/>
              <a:t>postgres=# select numerictypmodin('{6,2}');</a:t>
            </a:r>
          </a:p>
          <a:p>
            <a:r>
              <a:rPr lang="en-US" altLang="zh-CN" sz="1400" smtClean="0"/>
              <a:t>393222</a:t>
            </a:r>
            <a:endParaRPr lang="en-US" altLang="zh-CN" sz="1400"/>
          </a:p>
          <a:p>
            <a:r>
              <a:rPr lang="en-US" altLang="zh-CN" sz="1400"/>
              <a:t>postgres=# select numerictypmodin('{6,4}');</a:t>
            </a:r>
          </a:p>
          <a:p>
            <a:r>
              <a:rPr lang="en-US" altLang="zh-CN" sz="1400" smtClean="0"/>
              <a:t>393224</a:t>
            </a:r>
          </a:p>
          <a:p>
            <a:r>
              <a:rPr lang="zh-CN" altLang="en-US" sz="1400" smtClean="0"/>
              <a:t>修改元表</a:t>
            </a:r>
            <a:endParaRPr lang="en-US" sz="1400"/>
          </a:p>
          <a:p>
            <a:r>
              <a:rPr lang="en-US" sz="1400"/>
              <a:t>postgres=# update pg_attribute set atttypmod=393222 where attrelid ='tbl'::regclass and attname='c1</a:t>
            </a:r>
            <a:r>
              <a:rPr lang="en-US" sz="1400" smtClean="0"/>
              <a:t>';  </a:t>
            </a:r>
            <a:r>
              <a:rPr lang="en-US" sz="1400" smtClean="0">
                <a:solidFill>
                  <a:srgbClr val="FF0000"/>
                </a:solidFill>
              </a:rPr>
              <a:t>-- </a:t>
            </a:r>
            <a:r>
              <a:rPr lang="zh-CN" altLang="en-US" sz="1400" smtClean="0">
                <a:solidFill>
                  <a:srgbClr val="FF0000"/>
                </a:solidFill>
              </a:rPr>
              <a:t>更新为</a:t>
            </a:r>
            <a:r>
              <a:rPr lang="en-US" altLang="zh-CN" sz="1400" smtClean="0">
                <a:solidFill>
                  <a:srgbClr val="FF0000"/>
                </a:solidFill>
              </a:rPr>
              <a:t>numeric(6,2)</a:t>
            </a:r>
            <a:endParaRPr lang="en-US" sz="1400">
              <a:solidFill>
                <a:srgbClr val="FF0000"/>
              </a:solidFill>
            </a:endParaRPr>
          </a:p>
          <a:p>
            <a:r>
              <a:rPr lang="en-US" sz="1400" smtClean="0"/>
              <a:t>postgres</a:t>
            </a:r>
            <a:r>
              <a:rPr lang="en-US" sz="1400"/>
              <a:t>=# select * from tbl limit 1</a:t>
            </a:r>
            <a:r>
              <a:rPr lang="en-US" sz="1400" smtClean="0">
                <a:solidFill>
                  <a:srgbClr val="FF0000"/>
                </a:solidFill>
              </a:rPr>
              <a:t>;  </a:t>
            </a:r>
            <a:r>
              <a:rPr lang="en-US" altLang="zh-CN" sz="1400" smtClean="0">
                <a:solidFill>
                  <a:srgbClr val="FF0000"/>
                </a:solidFill>
              </a:rPr>
              <a:t>-- </a:t>
            </a:r>
            <a:r>
              <a:rPr lang="zh-CN" altLang="en-US" sz="1400" smtClean="0">
                <a:solidFill>
                  <a:srgbClr val="FF0000"/>
                </a:solidFill>
              </a:rPr>
              <a:t>不需要</a:t>
            </a:r>
            <a:r>
              <a:rPr lang="en-US" altLang="zh-CN" sz="1400" smtClean="0">
                <a:solidFill>
                  <a:srgbClr val="FF0000"/>
                </a:solidFill>
              </a:rPr>
              <a:t>rewrite table, </a:t>
            </a:r>
            <a:r>
              <a:rPr lang="zh-CN" altLang="en-US" sz="1400" smtClean="0">
                <a:solidFill>
                  <a:srgbClr val="FF0000"/>
                </a:solidFill>
              </a:rPr>
              <a:t>不影响已有数据</a:t>
            </a:r>
            <a:endParaRPr lang="en-US" sz="1400">
              <a:solidFill>
                <a:srgbClr val="FF0000"/>
              </a:solidFill>
            </a:endParaRPr>
          </a:p>
          <a:p>
            <a:r>
              <a:rPr lang="en-US" sz="1400"/>
              <a:t> id |   c1    |  c2  </a:t>
            </a:r>
          </a:p>
          <a:p>
            <a:r>
              <a:rPr lang="en-US" sz="1400" smtClean="0"/>
              <a:t>  1 </a:t>
            </a:r>
            <a:r>
              <a:rPr lang="en-US" sz="1400"/>
              <a:t>| 100.556 | test</a:t>
            </a:r>
          </a:p>
          <a:p>
            <a:r>
              <a:rPr lang="en-US" sz="1400" smtClean="0"/>
              <a:t>postgres</a:t>
            </a:r>
            <a:r>
              <a:rPr lang="en-US" sz="1400"/>
              <a:t>=# insert into tbl values (0,100.55555,'test</a:t>
            </a:r>
            <a:r>
              <a:rPr lang="en-US" sz="1400" smtClean="0">
                <a:solidFill>
                  <a:srgbClr val="FF0000"/>
                </a:solidFill>
              </a:rPr>
              <a:t>');  </a:t>
            </a:r>
            <a:r>
              <a:rPr lang="en-US" altLang="zh-CN" sz="1400" smtClean="0">
                <a:solidFill>
                  <a:srgbClr val="FF0000"/>
                </a:solidFill>
              </a:rPr>
              <a:t>-- </a:t>
            </a:r>
            <a:r>
              <a:rPr lang="zh-CN" altLang="en-US" sz="1400" smtClean="0">
                <a:solidFill>
                  <a:srgbClr val="FF0000"/>
                </a:solidFill>
              </a:rPr>
              <a:t>精度修改已生效</a:t>
            </a:r>
            <a:endParaRPr lang="en-US" sz="1400">
              <a:solidFill>
                <a:srgbClr val="FF0000"/>
              </a:solidFill>
            </a:endParaRPr>
          </a:p>
          <a:p>
            <a:r>
              <a:rPr lang="en-US" sz="1400" smtClean="0"/>
              <a:t>postgres</a:t>
            </a:r>
            <a:r>
              <a:rPr lang="en-US" sz="1400"/>
              <a:t>=# select * from tbl where id=0;</a:t>
            </a:r>
          </a:p>
          <a:p>
            <a:r>
              <a:rPr lang="en-US" sz="1400"/>
              <a:t> id |   c1   |  c2  </a:t>
            </a:r>
          </a:p>
          <a:p>
            <a:r>
              <a:rPr lang="en-US" sz="1400" smtClean="0"/>
              <a:t>  0 </a:t>
            </a:r>
            <a:r>
              <a:rPr lang="en-US" sz="1400"/>
              <a:t>| 100.56 | </a:t>
            </a:r>
            <a:r>
              <a:rPr lang="en-US" sz="1400" smtClean="0"/>
              <a:t>test   </a:t>
            </a:r>
            <a:r>
              <a:rPr lang="en-US" altLang="zh-CN" sz="1400">
                <a:solidFill>
                  <a:srgbClr val="FF0000"/>
                </a:solidFill>
              </a:rPr>
              <a:t>-- </a:t>
            </a:r>
            <a:r>
              <a:rPr lang="zh-CN" altLang="en-US" sz="1400">
                <a:solidFill>
                  <a:srgbClr val="FF0000"/>
                </a:solidFill>
              </a:rPr>
              <a:t>精度修改已</a:t>
            </a:r>
            <a:r>
              <a:rPr lang="zh-CN" altLang="en-US" sz="1400" smtClean="0">
                <a:solidFill>
                  <a:srgbClr val="FF0000"/>
                </a:solidFill>
              </a:rPr>
              <a:t>生效</a:t>
            </a:r>
            <a:endParaRPr lang="en-US" sz="1400">
              <a:solidFill>
                <a:srgbClr val="FF0000"/>
              </a:solidFill>
            </a:endParaRPr>
          </a:p>
          <a:p>
            <a:r>
              <a:rPr lang="en-US" sz="1400"/>
              <a:t>postgres=# update pg_attribute set atttypmod=393224 where attrelid ='tbl'::regclass and attname='c1</a:t>
            </a:r>
            <a:r>
              <a:rPr lang="en-US" sz="1400" smtClean="0"/>
              <a:t>';</a:t>
            </a:r>
            <a:r>
              <a:rPr lang="en-US" sz="1400"/>
              <a:t> </a:t>
            </a:r>
            <a:r>
              <a:rPr lang="en-US" sz="1400">
                <a:solidFill>
                  <a:srgbClr val="FF0000"/>
                </a:solidFill>
              </a:rPr>
              <a:t>-- </a:t>
            </a:r>
            <a:r>
              <a:rPr lang="zh-CN" altLang="en-US" sz="1400">
                <a:solidFill>
                  <a:srgbClr val="FF0000"/>
                </a:solidFill>
              </a:rPr>
              <a:t>更新为</a:t>
            </a:r>
            <a:r>
              <a:rPr lang="en-US" altLang="zh-CN" sz="1400" smtClean="0">
                <a:solidFill>
                  <a:srgbClr val="FF0000"/>
                </a:solidFill>
              </a:rPr>
              <a:t>numeric(6,4)</a:t>
            </a:r>
            <a:endParaRPr lang="en-US" sz="1400">
              <a:solidFill>
                <a:srgbClr val="FF0000"/>
              </a:solidFill>
            </a:endParaRPr>
          </a:p>
          <a:p>
            <a:r>
              <a:rPr lang="en-US" sz="1400" smtClean="0"/>
              <a:t>postgres</a:t>
            </a:r>
            <a:r>
              <a:rPr lang="en-US" sz="1400"/>
              <a:t>=# insert into tbl values (0,1.55555,'test');</a:t>
            </a:r>
          </a:p>
          <a:p>
            <a:r>
              <a:rPr lang="en-US" sz="1400" smtClean="0"/>
              <a:t>postgres</a:t>
            </a:r>
            <a:r>
              <a:rPr lang="en-US" sz="1400"/>
              <a:t>=# select * from tbl where id=0;</a:t>
            </a:r>
          </a:p>
          <a:p>
            <a:r>
              <a:rPr lang="en-US" sz="1400"/>
              <a:t> id |   c1   |  c2  </a:t>
            </a:r>
          </a:p>
          <a:p>
            <a:r>
              <a:rPr lang="en-US" sz="1400" smtClean="0"/>
              <a:t>  0 </a:t>
            </a:r>
            <a:r>
              <a:rPr lang="en-US" sz="1400"/>
              <a:t>| 1.5556 | </a:t>
            </a:r>
            <a:r>
              <a:rPr lang="en-US" sz="1400" smtClean="0"/>
              <a:t>test</a:t>
            </a:r>
            <a:r>
              <a:rPr lang="en-US" sz="1400"/>
              <a:t> </a:t>
            </a:r>
            <a:r>
              <a:rPr lang="en-US" sz="1400" smtClean="0"/>
              <a:t>   </a:t>
            </a:r>
            <a:r>
              <a:rPr lang="en-US" altLang="zh-CN" sz="1400" smtClean="0">
                <a:solidFill>
                  <a:srgbClr val="FF0000"/>
                </a:solidFill>
              </a:rPr>
              <a:t>-- </a:t>
            </a:r>
            <a:r>
              <a:rPr lang="zh-CN" altLang="en-US" sz="1400">
                <a:solidFill>
                  <a:srgbClr val="FF0000"/>
                </a:solidFill>
              </a:rPr>
              <a:t>精度修改已生效</a:t>
            </a:r>
            <a:endParaRPr lang="en-US" sz="1400" smtClean="0">
              <a:solidFill>
                <a:srgbClr val="FF0000"/>
              </a:solidFill>
            </a:endParaRPr>
          </a:p>
          <a:p>
            <a:r>
              <a:rPr lang="en-US" sz="1400" smtClean="0"/>
              <a:t>  . . .</a:t>
            </a:r>
            <a:endParaRPr lang="en-US" sz="1400"/>
          </a:p>
        </p:txBody>
      </p:sp>
    </p:spTree>
    <p:extLst>
      <p:ext uri="{BB962C8B-B14F-4D97-AF65-F5344CB8AC3E}">
        <p14:creationId xmlns:p14="http://schemas.microsoft.com/office/powerpoint/2010/main" val="252622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400"/>
              <a:t>postgres=# update pg_attribute set atttypmod=5 where attrelid ='tbl'::regclass and attname='c2</a:t>
            </a:r>
            <a:r>
              <a:rPr lang="en-US" altLang="zh-CN" sz="1400" smtClean="0"/>
              <a:t>';  -- </a:t>
            </a:r>
            <a:r>
              <a:rPr lang="zh-CN" altLang="en-US" sz="1400" smtClean="0"/>
              <a:t>修改为</a:t>
            </a:r>
            <a:r>
              <a:rPr lang="en-US" altLang="zh-CN" sz="1400" smtClean="0"/>
              <a:t>varchar(1)</a:t>
            </a:r>
            <a:endParaRPr lang="en-US" altLang="zh-CN" sz="1400"/>
          </a:p>
          <a:p>
            <a:r>
              <a:rPr lang="en-US" altLang="zh-CN" sz="1400" smtClean="0"/>
              <a:t>postgres</a:t>
            </a:r>
            <a:r>
              <a:rPr lang="en-US" altLang="zh-CN" sz="1400"/>
              <a:t>=# select * from tbl where id=0</a:t>
            </a:r>
            <a:r>
              <a:rPr lang="en-US" altLang="zh-CN" sz="1400" smtClean="0"/>
              <a:t>; </a:t>
            </a:r>
            <a:r>
              <a:rPr lang="en-US" altLang="zh-CN" sz="1400" smtClean="0">
                <a:solidFill>
                  <a:srgbClr val="FF0000"/>
                </a:solidFill>
              </a:rPr>
              <a:t> -- </a:t>
            </a:r>
            <a:r>
              <a:rPr lang="zh-CN" altLang="en-US" sz="1400" smtClean="0">
                <a:solidFill>
                  <a:srgbClr val="FF0000"/>
                </a:solidFill>
              </a:rPr>
              <a:t>不需要</a:t>
            </a:r>
            <a:r>
              <a:rPr lang="en-US" altLang="zh-CN" sz="1400" smtClean="0">
                <a:solidFill>
                  <a:srgbClr val="FF0000"/>
                </a:solidFill>
              </a:rPr>
              <a:t>rewrite table, </a:t>
            </a:r>
            <a:r>
              <a:rPr lang="zh-CN" altLang="en-US" sz="1400" smtClean="0">
                <a:solidFill>
                  <a:srgbClr val="FF0000"/>
                </a:solidFill>
              </a:rPr>
              <a:t>现有数据不变</a:t>
            </a:r>
            <a:endParaRPr lang="en-US" altLang="zh-CN" sz="1400">
              <a:solidFill>
                <a:srgbClr val="FF0000"/>
              </a:solidFill>
            </a:endParaRPr>
          </a:p>
          <a:p>
            <a:r>
              <a:rPr lang="en-US" altLang="zh-CN" sz="1400"/>
              <a:t> id |   c1   |  c2  </a:t>
            </a:r>
          </a:p>
          <a:p>
            <a:r>
              <a:rPr lang="en-US" altLang="zh-CN" sz="1400" smtClean="0"/>
              <a:t>  0 </a:t>
            </a:r>
            <a:r>
              <a:rPr lang="en-US" altLang="zh-CN" sz="1400"/>
              <a:t>| 100.56 | test</a:t>
            </a:r>
          </a:p>
          <a:p>
            <a:r>
              <a:rPr lang="en-US" altLang="zh-CN" sz="1400"/>
              <a:t>  0 | 1.5556 | </a:t>
            </a:r>
            <a:r>
              <a:rPr lang="en-US" altLang="zh-CN" sz="1400" smtClean="0"/>
              <a:t>test</a:t>
            </a:r>
          </a:p>
          <a:p>
            <a:r>
              <a:rPr lang="en-US" altLang="zh-CN" sz="1400" smtClean="0"/>
              <a:t>postgres</a:t>
            </a:r>
            <a:r>
              <a:rPr lang="en-US" altLang="zh-CN" sz="1400"/>
              <a:t>=# insert into tbl values (0,1.55555,'test');</a:t>
            </a:r>
          </a:p>
          <a:p>
            <a:r>
              <a:rPr lang="en-US" altLang="zh-CN" sz="1400">
                <a:solidFill>
                  <a:srgbClr val="FF0000"/>
                </a:solidFill>
              </a:rPr>
              <a:t>--  </a:t>
            </a:r>
            <a:r>
              <a:rPr lang="zh-CN" altLang="en-US" sz="1400" smtClean="0">
                <a:solidFill>
                  <a:srgbClr val="FF0000"/>
                </a:solidFill>
              </a:rPr>
              <a:t>忽略</a:t>
            </a:r>
            <a:r>
              <a:rPr lang="en-US" altLang="zh-CN" sz="1400" smtClean="0">
                <a:solidFill>
                  <a:srgbClr val="FF0000"/>
                </a:solidFill>
              </a:rPr>
              <a:t>, </a:t>
            </a:r>
            <a:r>
              <a:rPr lang="zh-CN" altLang="en-US" sz="1400" smtClean="0">
                <a:solidFill>
                  <a:srgbClr val="FF0000"/>
                </a:solidFill>
              </a:rPr>
              <a:t>此处因我</a:t>
            </a:r>
            <a:r>
              <a:rPr lang="zh-CN" altLang="en-US" sz="1400">
                <a:solidFill>
                  <a:srgbClr val="FF0000"/>
                </a:solidFill>
              </a:rPr>
              <a:t>修改过源码，所以允许插入，但是会</a:t>
            </a:r>
            <a:r>
              <a:rPr lang="en-US" altLang="zh-CN" sz="1400" smtClean="0">
                <a:solidFill>
                  <a:srgbClr val="FF0000"/>
                </a:solidFill>
              </a:rPr>
              <a:t>TRUNC, </a:t>
            </a:r>
            <a:r>
              <a:rPr lang="zh-CN" altLang="en-US" sz="1400" smtClean="0">
                <a:solidFill>
                  <a:srgbClr val="FF0000"/>
                </a:solidFill>
              </a:rPr>
              <a:t>正常情况应该是</a:t>
            </a:r>
            <a:r>
              <a:rPr lang="en-US" altLang="zh-CN" sz="1400" smtClean="0">
                <a:solidFill>
                  <a:srgbClr val="FF0000"/>
                </a:solidFill>
              </a:rPr>
              <a:t>ERROR</a:t>
            </a:r>
            <a:r>
              <a:rPr lang="zh-CN" altLang="en-US" sz="1400" b="1" smtClean="0">
                <a:solidFill>
                  <a:srgbClr val="FF0000"/>
                </a:solidFill>
              </a:rPr>
              <a:t>不允许插入</a:t>
            </a:r>
            <a:endParaRPr lang="en-US" altLang="zh-CN" sz="1400">
              <a:solidFill>
                <a:srgbClr val="FF0000"/>
              </a:solidFill>
            </a:endParaRPr>
          </a:p>
          <a:p>
            <a:r>
              <a:rPr lang="en-US" altLang="zh-CN" sz="1400"/>
              <a:t>WARNING:  value:test too long for type character varying(1)</a:t>
            </a:r>
          </a:p>
          <a:p>
            <a:r>
              <a:rPr lang="en-US" altLang="zh-CN" sz="1400"/>
              <a:t>INSERT 0 1</a:t>
            </a:r>
          </a:p>
          <a:p>
            <a:r>
              <a:rPr lang="en-US" altLang="zh-CN" sz="1400" smtClean="0"/>
              <a:t>postgres</a:t>
            </a:r>
            <a:r>
              <a:rPr lang="en-US" altLang="zh-CN" sz="1400"/>
              <a:t>=# insert into tbl values (0,1.55555,'t');</a:t>
            </a:r>
          </a:p>
          <a:p>
            <a:r>
              <a:rPr lang="en-US" altLang="zh-CN" sz="1400"/>
              <a:t>INSERT 0 1</a:t>
            </a:r>
          </a:p>
          <a:p>
            <a:r>
              <a:rPr lang="en-US" altLang="zh-CN" sz="1400" smtClean="0"/>
              <a:t>postgres</a:t>
            </a:r>
            <a:r>
              <a:rPr lang="en-US" altLang="zh-CN" sz="1400"/>
              <a:t>=# select * from tbl where id=0;</a:t>
            </a:r>
          </a:p>
          <a:p>
            <a:r>
              <a:rPr lang="en-US" altLang="zh-CN" sz="1400"/>
              <a:t> id |   c1   |  c2  </a:t>
            </a:r>
          </a:p>
          <a:p>
            <a:r>
              <a:rPr lang="en-US" altLang="zh-CN" sz="1400"/>
              <a:t>----+--------+------</a:t>
            </a:r>
          </a:p>
          <a:p>
            <a:r>
              <a:rPr lang="en-US" altLang="zh-CN" sz="1400" smtClean="0"/>
              <a:t>...</a:t>
            </a:r>
            <a:endParaRPr lang="en-US" altLang="zh-CN" sz="1400"/>
          </a:p>
          <a:p>
            <a:r>
              <a:rPr lang="en-US" altLang="zh-CN" sz="1400"/>
              <a:t>  0 | 1.5556 | t</a:t>
            </a:r>
          </a:p>
          <a:p>
            <a:r>
              <a:rPr lang="en-US" altLang="zh-CN" sz="1400"/>
              <a:t>  0 | 1.5556 | t</a:t>
            </a:r>
          </a:p>
          <a:p>
            <a:endParaRPr lang="en-US" sz="1400"/>
          </a:p>
        </p:txBody>
      </p:sp>
    </p:spTree>
    <p:extLst>
      <p:ext uri="{BB962C8B-B14F-4D97-AF65-F5344CB8AC3E}">
        <p14:creationId xmlns:p14="http://schemas.microsoft.com/office/powerpoint/2010/main" val="89288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400" smtClean="0"/>
              <a:t>postgres</a:t>
            </a:r>
            <a:r>
              <a:rPr lang="en-US" altLang="zh-CN" sz="1400"/>
              <a:t>=# update pg_attribute set atttypmod=10 where attrelid ='tbl'::regclass and attname='c2</a:t>
            </a:r>
            <a:r>
              <a:rPr lang="en-US" altLang="zh-CN" sz="1400" smtClean="0"/>
              <a:t>';</a:t>
            </a:r>
            <a:r>
              <a:rPr lang="en-US" altLang="zh-CN" sz="1400"/>
              <a:t> </a:t>
            </a:r>
            <a:r>
              <a:rPr lang="en-US" altLang="zh-CN" sz="1400" smtClean="0"/>
              <a:t> </a:t>
            </a:r>
            <a:r>
              <a:rPr lang="en-US" altLang="zh-CN" sz="1400" smtClean="0">
                <a:solidFill>
                  <a:srgbClr val="FF0000"/>
                </a:solidFill>
              </a:rPr>
              <a:t>-- </a:t>
            </a:r>
            <a:r>
              <a:rPr lang="zh-CN" altLang="en-US" sz="1400">
                <a:solidFill>
                  <a:srgbClr val="FF0000"/>
                </a:solidFill>
              </a:rPr>
              <a:t>修改为</a:t>
            </a:r>
            <a:r>
              <a:rPr lang="en-US" altLang="zh-CN" sz="1400" smtClean="0">
                <a:solidFill>
                  <a:srgbClr val="FF0000"/>
                </a:solidFill>
              </a:rPr>
              <a:t>varchar(6)</a:t>
            </a:r>
            <a:endParaRPr lang="en-US" altLang="zh-CN" sz="1400">
              <a:solidFill>
                <a:srgbClr val="FF0000"/>
              </a:solidFill>
            </a:endParaRPr>
          </a:p>
          <a:p>
            <a:r>
              <a:rPr lang="en-US" altLang="zh-CN" sz="1400"/>
              <a:t>UPDATE 1</a:t>
            </a:r>
          </a:p>
          <a:p>
            <a:r>
              <a:rPr lang="en-US" altLang="zh-CN" sz="1400"/>
              <a:t>Time: 0.815 ms</a:t>
            </a:r>
          </a:p>
          <a:p>
            <a:r>
              <a:rPr lang="en-US" altLang="zh-CN" sz="1400"/>
              <a:t>postgres=# insert into tbl values (0,1.55555,'testtt');</a:t>
            </a:r>
          </a:p>
          <a:p>
            <a:r>
              <a:rPr lang="en-US" altLang="zh-CN" sz="1400"/>
              <a:t>INSERT 0 1</a:t>
            </a:r>
          </a:p>
          <a:p>
            <a:r>
              <a:rPr lang="en-US" altLang="zh-CN" sz="1400"/>
              <a:t>Time: 0.536 ms</a:t>
            </a:r>
          </a:p>
          <a:p>
            <a:r>
              <a:rPr lang="en-US" altLang="zh-CN" sz="1400"/>
              <a:t>postgres=# select * from tbl where id=0;</a:t>
            </a:r>
          </a:p>
          <a:p>
            <a:r>
              <a:rPr lang="en-US" altLang="zh-CN" sz="1400"/>
              <a:t> id |   c1   |   c2   </a:t>
            </a:r>
          </a:p>
          <a:p>
            <a:r>
              <a:rPr lang="en-US" altLang="zh-CN" sz="1400"/>
              <a:t>----+--------+--------</a:t>
            </a:r>
          </a:p>
          <a:p>
            <a:r>
              <a:rPr lang="en-US" altLang="zh-CN" sz="1400"/>
              <a:t>  0 | 100.56 | test</a:t>
            </a:r>
          </a:p>
          <a:p>
            <a:r>
              <a:rPr lang="en-US" altLang="zh-CN" sz="1400"/>
              <a:t>  0 | 1.5556 | test</a:t>
            </a:r>
          </a:p>
          <a:p>
            <a:r>
              <a:rPr lang="en-US" altLang="zh-CN" sz="1400"/>
              <a:t>  0 | 1.5556 | t</a:t>
            </a:r>
          </a:p>
          <a:p>
            <a:r>
              <a:rPr lang="en-US" altLang="zh-CN" sz="1400"/>
              <a:t>  0 | 1.5556 | t</a:t>
            </a:r>
          </a:p>
          <a:p>
            <a:r>
              <a:rPr lang="en-US" altLang="zh-CN" sz="1400"/>
              <a:t>  0 | 1.5556 | testtt</a:t>
            </a:r>
          </a:p>
          <a:p>
            <a:r>
              <a:rPr lang="en-US" altLang="zh-CN" sz="1400"/>
              <a:t>(5 rows)</a:t>
            </a:r>
            <a:endParaRPr lang="en-US" sz="1400"/>
          </a:p>
        </p:txBody>
      </p:sp>
    </p:spTree>
    <p:extLst>
      <p:ext uri="{BB962C8B-B14F-4D97-AF65-F5344CB8AC3E}">
        <p14:creationId xmlns:p14="http://schemas.microsoft.com/office/powerpoint/2010/main" val="4287589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可靠性例子</a:t>
            </a:r>
            <a:endParaRPr lang="en-US" altLang="zh-CN" sz="1600" smtClean="0"/>
          </a:p>
          <a:p>
            <a:endParaRPr lang="en-US" sz="1400" smtClean="0"/>
          </a:p>
          <a:p>
            <a:endParaRPr lang="en-US" sz="1400"/>
          </a:p>
        </p:txBody>
      </p:sp>
      <p:sp>
        <p:nvSpPr>
          <p:cNvPr id="4" name="流程图: 多文档 3"/>
          <p:cNvSpPr/>
          <p:nvPr/>
        </p:nvSpPr>
        <p:spPr>
          <a:xfrm>
            <a:off x="609601" y="5013361"/>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endParaRPr lang="en-US"/>
          </a:p>
        </p:txBody>
      </p:sp>
      <p:sp>
        <p:nvSpPr>
          <p:cNvPr id="5" name="椭圆 4"/>
          <p:cNvSpPr/>
          <p:nvPr/>
        </p:nvSpPr>
        <p:spPr>
          <a:xfrm>
            <a:off x="606748" y="3903491"/>
            <a:ext cx="1205134" cy="43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wal buffer</a:t>
            </a:r>
            <a:endParaRPr lang="en-US" sz="1400"/>
          </a:p>
        </p:txBody>
      </p:sp>
      <p:sp>
        <p:nvSpPr>
          <p:cNvPr id="6" name="文本框 5"/>
          <p:cNvSpPr txBox="1"/>
          <p:nvPr/>
        </p:nvSpPr>
        <p:spPr>
          <a:xfrm>
            <a:off x="1514956" y="3572710"/>
            <a:ext cx="1502334" cy="307777"/>
          </a:xfrm>
          <a:prstGeom prst="rect">
            <a:avLst/>
          </a:prstGeom>
          <a:noFill/>
        </p:spPr>
        <p:txBody>
          <a:bodyPr wrap="none" rtlCol="0">
            <a:spAutoFit/>
          </a:bodyPr>
          <a:lstStyle/>
          <a:p>
            <a:r>
              <a:rPr lang="en-US" sz="1400" smtClean="0"/>
              <a:t>wal wirter process</a:t>
            </a:r>
            <a:endParaRPr lang="en-US" sz="1400"/>
          </a:p>
        </p:txBody>
      </p:sp>
      <p:cxnSp>
        <p:nvCxnSpPr>
          <p:cNvPr id="9" name="直接箭头连接符 8"/>
          <p:cNvCxnSpPr>
            <a:stCxn id="6" idx="2"/>
            <a:endCxn id="5" idx="6"/>
          </p:cNvCxnSpPr>
          <p:nvPr/>
        </p:nvCxnSpPr>
        <p:spPr>
          <a:xfrm flipH="1">
            <a:off x="1811882" y="3880487"/>
            <a:ext cx="454241" cy="2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4" idx="0"/>
          </p:cNvCxnSpPr>
          <p:nvPr/>
        </p:nvCxnSpPr>
        <p:spPr>
          <a:xfrm flipH="1">
            <a:off x="1551825" y="3880487"/>
            <a:ext cx="714298" cy="113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777279" y="4429929"/>
            <a:ext cx="2048959" cy="307777"/>
          </a:xfrm>
          <a:prstGeom prst="rect">
            <a:avLst/>
          </a:prstGeom>
          <a:noFill/>
        </p:spPr>
        <p:txBody>
          <a:bodyPr wrap="none" rtlCol="0">
            <a:spAutoFit/>
          </a:bodyPr>
          <a:lstStyle/>
          <a:p>
            <a:r>
              <a:rPr lang="en-US" sz="1400" smtClean="0"/>
              <a:t>write,fsync (</a:t>
            </a:r>
            <a:r>
              <a:rPr lang="zh-CN" altLang="en-US" sz="1400" smtClean="0"/>
              <a:t>持久化存储</a:t>
            </a:r>
            <a:r>
              <a:rPr lang="en-US" sz="1400" smtClean="0"/>
              <a:t>)</a:t>
            </a:r>
            <a:endParaRPr lang="en-US" sz="1400"/>
          </a:p>
        </p:txBody>
      </p:sp>
      <p:pic>
        <p:nvPicPr>
          <p:cNvPr id="16" name="图片 15"/>
          <p:cNvPicPr>
            <a:picLocks noChangeAspect="1"/>
          </p:cNvPicPr>
          <p:nvPr/>
        </p:nvPicPr>
        <p:blipFill>
          <a:blip r:embed="rId2"/>
          <a:stretch>
            <a:fillRect/>
          </a:stretch>
        </p:blipFill>
        <p:spPr>
          <a:xfrm>
            <a:off x="2860813" y="5013361"/>
            <a:ext cx="1143000" cy="1400175"/>
          </a:xfrm>
          <a:prstGeom prst="rect">
            <a:avLst/>
          </a:prstGeom>
        </p:spPr>
      </p:pic>
      <p:sp>
        <p:nvSpPr>
          <p:cNvPr id="17" name="文本框 16"/>
          <p:cNvSpPr txBox="1"/>
          <p:nvPr/>
        </p:nvSpPr>
        <p:spPr>
          <a:xfrm>
            <a:off x="606748" y="1700012"/>
            <a:ext cx="9927718" cy="1323439"/>
          </a:xfrm>
          <a:prstGeom prst="rect">
            <a:avLst/>
          </a:prstGeom>
          <a:noFill/>
        </p:spPr>
        <p:txBody>
          <a:bodyPr wrap="none" rtlCol="0">
            <a:spAutoFit/>
          </a:bodyPr>
          <a:lstStyle/>
          <a:p>
            <a:r>
              <a:rPr lang="en-US" sz="1600" smtClean="0"/>
              <a:t>begin;</a:t>
            </a:r>
          </a:p>
          <a:p>
            <a:r>
              <a:rPr lang="en-US" sz="1600" smtClean="0"/>
              <a:t>SQLs;</a:t>
            </a:r>
          </a:p>
          <a:p>
            <a:r>
              <a:rPr lang="en-US" sz="1600" smtClean="0"/>
              <a:t>commit;  -- </a:t>
            </a:r>
            <a:r>
              <a:rPr lang="zh-CN" altLang="en-US" sz="1600" smtClean="0"/>
              <a:t>区分同步提交 </a:t>
            </a:r>
            <a:r>
              <a:rPr lang="en-US" altLang="zh-CN" sz="1600" smtClean="0"/>
              <a:t>/ </a:t>
            </a:r>
            <a:r>
              <a:rPr lang="zh-CN" altLang="en-US" sz="1600" smtClean="0"/>
              <a:t>异步提交，同步模式支持本地，全局，远程</a:t>
            </a:r>
            <a:r>
              <a:rPr lang="en-US" altLang="zh-CN" sz="1600" smtClean="0"/>
              <a:t>write</a:t>
            </a:r>
            <a:r>
              <a:rPr lang="zh-CN" altLang="en-US" sz="1600" smtClean="0"/>
              <a:t>，远程</a:t>
            </a:r>
            <a:r>
              <a:rPr lang="en-US" altLang="zh-CN" sz="1600" smtClean="0"/>
              <a:t>flush</a:t>
            </a:r>
          </a:p>
          <a:p>
            <a:r>
              <a:rPr lang="en-US" sz="1600"/>
              <a:t> </a:t>
            </a:r>
            <a:r>
              <a:rPr lang="en-US" sz="1600" smtClean="0"/>
              <a:t>              --  </a:t>
            </a:r>
            <a:r>
              <a:rPr lang="zh-CN" altLang="en-US" sz="1600" smtClean="0"/>
              <a:t>异步模式等待</a:t>
            </a:r>
            <a:r>
              <a:rPr lang="en-US" altLang="zh-CN" sz="1600" smtClean="0"/>
              <a:t>write</a:t>
            </a:r>
            <a:r>
              <a:rPr lang="zh-CN" altLang="en-US" sz="1600" smtClean="0"/>
              <a:t>完成，不需要等待</a:t>
            </a:r>
            <a:r>
              <a:rPr lang="en-US" altLang="zh-CN" sz="1600" smtClean="0"/>
              <a:t>fsync</a:t>
            </a:r>
            <a:r>
              <a:rPr lang="zh-CN" altLang="en-US" sz="1600" smtClean="0"/>
              <a:t>完成</a:t>
            </a:r>
            <a:endParaRPr lang="en-US" altLang="zh-CN" sz="1600" smtClean="0"/>
          </a:p>
          <a:p>
            <a:r>
              <a:rPr lang="en-US" sz="1600"/>
              <a:t> </a:t>
            </a:r>
            <a:r>
              <a:rPr lang="en-US" sz="1600" smtClean="0"/>
              <a:t>              </a:t>
            </a:r>
            <a:r>
              <a:rPr lang="en-US" altLang="zh-CN" sz="1600" smtClean="0"/>
              <a:t>--  </a:t>
            </a:r>
            <a:r>
              <a:rPr lang="zh-CN" altLang="en-US" sz="1600" smtClean="0"/>
              <a:t>因为</a:t>
            </a:r>
            <a:r>
              <a:rPr lang="en-US" altLang="zh-CN" sz="1600" smtClean="0"/>
              <a:t>wal</a:t>
            </a:r>
            <a:r>
              <a:rPr lang="zh-CN" altLang="en-US" sz="1600" smtClean="0"/>
              <a:t>是顺序写入，即使使用异步，数据库</a:t>
            </a:r>
            <a:r>
              <a:rPr lang="en-US" altLang="zh-CN" sz="1600" smtClean="0"/>
              <a:t>crash</a:t>
            </a:r>
            <a:r>
              <a:rPr lang="zh-CN" altLang="en-US" sz="1600" smtClean="0"/>
              <a:t>后可能丢事务，但是绝对不会出现数据不一致。</a:t>
            </a:r>
            <a:endParaRPr lang="en-US" sz="1600"/>
          </a:p>
        </p:txBody>
      </p:sp>
      <p:sp>
        <p:nvSpPr>
          <p:cNvPr id="18" name="流程图: 多文档 17"/>
          <p:cNvSpPr/>
          <p:nvPr/>
        </p:nvSpPr>
        <p:spPr>
          <a:xfrm>
            <a:off x="6672471" y="5052968"/>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p>
          <a:p>
            <a:pPr algn="ctr"/>
            <a:r>
              <a:rPr lang="en-US" smtClean="0"/>
              <a:t>archive</a:t>
            </a:r>
            <a:endParaRPr lang="en-US"/>
          </a:p>
        </p:txBody>
      </p:sp>
      <p:sp>
        <p:nvSpPr>
          <p:cNvPr id="19" name="流程图: 磁盘 18"/>
          <p:cNvSpPr/>
          <p:nvPr/>
        </p:nvSpPr>
        <p:spPr>
          <a:xfrm>
            <a:off x="9357252" y="5017709"/>
            <a:ext cx="1257079" cy="6957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PG cluster</a:t>
            </a:r>
            <a:endParaRPr lang="en-US"/>
          </a:p>
        </p:txBody>
      </p:sp>
      <p:sp>
        <p:nvSpPr>
          <p:cNvPr id="20" name="文本框 19"/>
          <p:cNvSpPr txBox="1"/>
          <p:nvPr/>
        </p:nvSpPr>
        <p:spPr>
          <a:xfrm>
            <a:off x="9357252" y="4068518"/>
            <a:ext cx="1258678" cy="307777"/>
          </a:xfrm>
          <a:prstGeom prst="rect">
            <a:avLst/>
          </a:prstGeom>
          <a:noFill/>
        </p:spPr>
        <p:txBody>
          <a:bodyPr wrap="square" rtlCol="0">
            <a:spAutoFit/>
          </a:bodyPr>
          <a:lstStyle/>
          <a:p>
            <a:r>
              <a:rPr lang="en-US" sz="1400" smtClean="0"/>
              <a:t>startup process</a:t>
            </a:r>
            <a:endParaRPr lang="en-US" sz="1400"/>
          </a:p>
        </p:txBody>
      </p:sp>
      <p:cxnSp>
        <p:nvCxnSpPr>
          <p:cNvPr id="21" name="直接箭头连接符 20"/>
          <p:cNvCxnSpPr>
            <a:stCxn id="18" idx="3"/>
            <a:endCxn id="20" idx="1"/>
          </p:cNvCxnSpPr>
          <p:nvPr/>
        </p:nvCxnSpPr>
        <p:spPr>
          <a:xfrm flipV="1">
            <a:off x="8328993" y="4222407"/>
            <a:ext cx="1028259" cy="130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2"/>
            <a:endCxn id="19" idx="1"/>
          </p:cNvCxnSpPr>
          <p:nvPr/>
        </p:nvCxnSpPr>
        <p:spPr>
          <a:xfrm flipH="1">
            <a:off x="9985792" y="4376295"/>
            <a:ext cx="799" cy="64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右箭头 26"/>
          <p:cNvSpPr/>
          <p:nvPr/>
        </p:nvSpPr>
        <p:spPr>
          <a:xfrm>
            <a:off x="4454778" y="4122152"/>
            <a:ext cx="1948070" cy="15912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recovery</a:t>
            </a:r>
            <a:endParaRPr lang="en-US"/>
          </a:p>
        </p:txBody>
      </p:sp>
    </p:spTree>
    <p:extLst>
      <p:ext uri="{BB962C8B-B14F-4D97-AF65-F5344CB8AC3E}">
        <p14:creationId xmlns:p14="http://schemas.microsoft.com/office/powerpoint/2010/main" val="2711324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t>pg_rewind </a:t>
            </a:r>
          </a:p>
          <a:p>
            <a:r>
              <a:rPr lang="zh-CN" altLang="en-US" sz="1600" smtClean="0"/>
              <a:t>使用重做日志处理脑裂</a:t>
            </a:r>
            <a:endParaRPr lang="en-US" altLang="zh-CN" sz="1600" smtClean="0"/>
          </a:p>
          <a:p>
            <a:endParaRPr lang="en-US" altLang="zh-CN" sz="1600"/>
          </a:p>
          <a:p>
            <a:r>
              <a:rPr lang="zh-CN" altLang="en-US" sz="1600" smtClean="0"/>
              <a:t>当备机激活后</a:t>
            </a:r>
            <a:endParaRPr lang="en-US" altLang="zh-CN" sz="1600" smtClean="0"/>
          </a:p>
          <a:p>
            <a:r>
              <a:rPr lang="zh-CN" altLang="en-US" sz="1600" smtClean="0"/>
              <a:t>主机发生了数据变更</a:t>
            </a:r>
            <a:endParaRPr lang="en-US" altLang="zh-CN" sz="1600" smtClean="0"/>
          </a:p>
          <a:p>
            <a:endParaRPr lang="en-US" altLang="zh-CN" sz="1600"/>
          </a:p>
          <a:p>
            <a:endParaRPr lang="en-US" sz="1600"/>
          </a:p>
        </p:txBody>
      </p:sp>
      <p:pic>
        <p:nvPicPr>
          <p:cNvPr id="2050" name="Picture 2" descr="fast align for PostgreSQL unaligned primary  standby - 德哥@Digoal - PostgreSQL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258" y="1214422"/>
            <a:ext cx="7248525" cy="5219700"/>
          </a:xfrm>
          <a:prstGeom prst="rect">
            <a:avLst/>
          </a:prstGeom>
          <a:noFill/>
          <a:extLst>
            <a:ext uri="{909E8E84-426E-40DD-AFC4-6F175D3DCCD1}">
              <a14:hiddenFill xmlns:a14="http://schemas.microsoft.com/office/drawing/2010/main">
                <a:solidFill>
                  <a:srgbClr val="FFFFFF"/>
                </a:solidFill>
              </a14:hiddenFill>
            </a:ext>
          </a:extLst>
        </p:spPr>
      </p:pic>
      <p:sp>
        <p:nvSpPr>
          <p:cNvPr id="4" name="椭圆形标注 3"/>
          <p:cNvSpPr/>
          <p:nvPr/>
        </p:nvSpPr>
        <p:spPr>
          <a:xfrm>
            <a:off x="9780711" y="1417983"/>
            <a:ext cx="1364974" cy="954157"/>
          </a:xfrm>
          <a:prstGeom prst="wedgeEllipseCallout">
            <a:avLst>
              <a:gd name="adj1" fmla="val -77144"/>
              <a:gd name="adj2" fmla="val 4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老的主库</a:t>
            </a:r>
            <a:endParaRPr lang="en-US"/>
          </a:p>
        </p:txBody>
      </p:sp>
      <p:sp>
        <p:nvSpPr>
          <p:cNvPr id="6" name="椭圆形标注 5"/>
          <p:cNvSpPr/>
          <p:nvPr/>
        </p:nvSpPr>
        <p:spPr>
          <a:xfrm>
            <a:off x="10435783" y="3237673"/>
            <a:ext cx="1364974" cy="954157"/>
          </a:xfrm>
          <a:prstGeom prst="wedgeEllipseCallout">
            <a:avLst>
              <a:gd name="adj1" fmla="val -49959"/>
              <a:gd name="adj2" fmla="val 5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a:t>
            </a:r>
            <a:r>
              <a:rPr lang="zh-CN" altLang="en-US" smtClean="0"/>
              <a:t>的主库</a:t>
            </a:r>
            <a:endParaRPr lang="en-US"/>
          </a:p>
        </p:txBody>
      </p:sp>
    </p:spTree>
    <p:extLst>
      <p:ext uri="{BB962C8B-B14F-4D97-AF65-F5344CB8AC3E}">
        <p14:creationId xmlns:p14="http://schemas.microsoft.com/office/powerpoint/2010/main" val="3736237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600" smtClean="0">
                <a:effectLst/>
              </a:rPr>
              <a:t>pg_rewind</a:t>
            </a:r>
            <a:r>
              <a:rPr lang="zh-CN" altLang="en-US" sz="1600" smtClean="0">
                <a:effectLst/>
              </a:rPr>
              <a:t>工作机制</a:t>
            </a:r>
            <a:endParaRPr lang="en-US" altLang="zh-CN" sz="1600" smtClean="0">
              <a:effectLst/>
            </a:endParaRPr>
          </a:p>
          <a:p>
            <a:r>
              <a:rPr lang="en-US" altLang="zh-CN" sz="1600" b="1" smtClean="0">
                <a:solidFill>
                  <a:srgbClr val="FF0000"/>
                </a:solidFill>
                <a:effectLst/>
              </a:rPr>
              <a:t>    src/bin/pg_rewind</a:t>
            </a:r>
          </a:p>
          <a:p>
            <a:r>
              <a:rPr lang="en-US" altLang="zh-CN" sz="1600" smtClean="0">
                <a:effectLst/>
              </a:rPr>
              <a:t>1</a:t>
            </a:r>
            <a:r>
              <a:rPr lang="en-US" altLang="zh-CN" sz="1600">
                <a:effectLst/>
              </a:rPr>
              <a:t>. </a:t>
            </a:r>
            <a:r>
              <a:rPr lang="zh-CN" altLang="en-US" sz="1600" smtClean="0">
                <a:effectLst/>
              </a:rPr>
              <a:t>首先获得</a:t>
            </a:r>
            <a:r>
              <a:rPr lang="zh-CN" altLang="en-US" sz="1600">
                <a:effectLst/>
              </a:rPr>
              <a:t>备机激活的</a:t>
            </a:r>
            <a:r>
              <a:rPr lang="zh-CN" altLang="en-US" sz="1600" smtClean="0">
                <a:effectLst/>
              </a:rPr>
              <a:t>时间线</a:t>
            </a:r>
            <a:r>
              <a:rPr lang="en-US" altLang="zh-CN" sz="1600" smtClean="0">
                <a:effectLst/>
              </a:rPr>
              <a:t>(</a:t>
            </a:r>
            <a:r>
              <a:rPr lang="zh-CN" altLang="en-US" sz="1600" smtClean="0">
                <a:effectLst/>
              </a:rPr>
              <a:t>记录了</a:t>
            </a:r>
            <a:r>
              <a:rPr lang="en-US" altLang="zh-CN" sz="1600" smtClean="0">
                <a:effectLst/>
              </a:rPr>
              <a:t>promote</a:t>
            </a:r>
            <a:r>
              <a:rPr lang="zh-CN" altLang="en-US" sz="1600" smtClean="0">
                <a:effectLst/>
              </a:rPr>
              <a:t>时的</a:t>
            </a:r>
            <a:r>
              <a:rPr lang="en-US" altLang="zh-CN" sz="1600" smtClean="0">
                <a:effectLst/>
              </a:rPr>
              <a:t>xlog offset)</a:t>
            </a:r>
            <a:endParaRPr lang="zh-CN" altLang="en-US" sz="1600">
              <a:effectLst/>
            </a:endParaRPr>
          </a:p>
          <a:p>
            <a:r>
              <a:rPr lang="en-US" altLang="zh-CN" sz="1600">
                <a:effectLst/>
              </a:rPr>
              <a:t>2. </a:t>
            </a:r>
            <a:r>
              <a:rPr lang="zh-CN" altLang="en-US" sz="1600">
                <a:effectLst/>
              </a:rPr>
              <a:t>根据备机</a:t>
            </a:r>
            <a:r>
              <a:rPr lang="zh-CN" altLang="en-US" sz="1600" smtClean="0">
                <a:effectLst/>
              </a:rPr>
              <a:t>激活时的</a:t>
            </a:r>
            <a:r>
              <a:rPr lang="en-US" altLang="zh-CN" sz="1600" smtClean="0">
                <a:effectLst/>
              </a:rPr>
              <a:t>xlog offset, </a:t>
            </a:r>
            <a:r>
              <a:rPr lang="zh-CN" altLang="en-US" sz="1600">
                <a:effectLst/>
              </a:rPr>
              <a:t>在</a:t>
            </a:r>
            <a:r>
              <a:rPr lang="zh-CN" altLang="en-US" sz="1600" smtClean="0">
                <a:effectLst/>
              </a:rPr>
              <a:t>老主库上</a:t>
            </a:r>
            <a:r>
              <a:rPr lang="zh-CN" altLang="en-US" sz="1600">
                <a:effectLst/>
              </a:rPr>
              <a:t>找到</a:t>
            </a:r>
            <a:r>
              <a:rPr lang="zh-CN" altLang="en-US" sz="1600" smtClean="0">
                <a:effectLst/>
              </a:rPr>
              <a:t>这个</a:t>
            </a:r>
            <a:r>
              <a:rPr lang="en-US" altLang="zh-CN" sz="1600" smtClean="0">
                <a:effectLst/>
              </a:rPr>
              <a:t>offset</a:t>
            </a:r>
            <a:r>
              <a:rPr lang="zh-CN" altLang="en-US" sz="1600" smtClean="0">
                <a:effectLst/>
              </a:rPr>
              <a:t>之前</a:t>
            </a:r>
            <a:r>
              <a:rPr lang="zh-CN" altLang="en-US" sz="1600">
                <a:effectLst/>
              </a:rPr>
              <a:t>的最后一个</a:t>
            </a:r>
            <a:r>
              <a:rPr lang="en-US" altLang="zh-CN" sz="1600" smtClean="0">
                <a:effectLst/>
              </a:rPr>
              <a:t>checkpoint</a:t>
            </a:r>
            <a:r>
              <a:rPr lang="zh-CN" altLang="en-US" sz="1600" smtClean="0">
                <a:effectLst/>
              </a:rPr>
              <a:t>的</a:t>
            </a:r>
            <a:r>
              <a:rPr lang="en-US" altLang="zh-CN" sz="1600" smtClean="0">
                <a:effectLst/>
              </a:rPr>
              <a:t>xlog offset</a:t>
            </a:r>
            <a:endParaRPr lang="en-US" altLang="zh-CN" sz="1600">
              <a:effectLst/>
            </a:endParaRPr>
          </a:p>
          <a:p>
            <a:r>
              <a:rPr lang="en-US" altLang="zh-CN" sz="1600">
                <a:effectLst/>
              </a:rPr>
              <a:t>3. </a:t>
            </a:r>
            <a:r>
              <a:rPr lang="zh-CN" altLang="en-US" sz="1600">
                <a:effectLst/>
              </a:rPr>
              <a:t>在</a:t>
            </a:r>
            <a:r>
              <a:rPr lang="zh-CN" altLang="en-US" sz="1600" smtClean="0">
                <a:effectLst/>
              </a:rPr>
              <a:t>老</a:t>
            </a:r>
            <a:r>
              <a:rPr lang="zh-CN" altLang="en-US" sz="1600">
                <a:effectLst/>
              </a:rPr>
              <a:t>主库</a:t>
            </a:r>
            <a:r>
              <a:rPr lang="zh-CN" altLang="en-US" sz="1600" smtClean="0">
                <a:effectLst/>
              </a:rPr>
              <a:t>根据</a:t>
            </a:r>
            <a:r>
              <a:rPr lang="zh-CN" altLang="en-US" sz="1600">
                <a:effectLst/>
              </a:rPr>
              <a:t>这个</a:t>
            </a:r>
            <a:r>
              <a:rPr lang="en-US" altLang="zh-CN" sz="1600" smtClean="0">
                <a:effectLst/>
              </a:rPr>
              <a:t>checkpoint</a:t>
            </a:r>
            <a:r>
              <a:rPr lang="zh-CN" altLang="en-US" sz="1600">
                <a:effectLst/>
              </a:rPr>
              <a:t> </a:t>
            </a:r>
            <a:r>
              <a:rPr lang="en-US" altLang="zh-CN" sz="1600" smtClean="0">
                <a:effectLst/>
              </a:rPr>
              <a:t>offset, </a:t>
            </a:r>
            <a:r>
              <a:rPr lang="zh-CN" altLang="en-US" sz="1600">
                <a:effectLst/>
              </a:rPr>
              <a:t>找到自此以后</a:t>
            </a:r>
            <a:r>
              <a:rPr lang="zh-CN" altLang="en-US" sz="1600" smtClean="0">
                <a:effectLst/>
              </a:rPr>
              <a:t>老</a:t>
            </a:r>
            <a:r>
              <a:rPr lang="zh-CN" altLang="en-US" sz="1600">
                <a:effectLst/>
              </a:rPr>
              <a:t>主库</a:t>
            </a:r>
            <a:r>
              <a:rPr lang="zh-CN" altLang="en-US" sz="1600" smtClean="0">
                <a:effectLst/>
              </a:rPr>
              <a:t>产生</a:t>
            </a:r>
            <a:r>
              <a:rPr lang="zh-CN" altLang="en-US" sz="1600">
                <a:effectLst/>
              </a:rPr>
              <a:t>的所有的</a:t>
            </a:r>
            <a:r>
              <a:rPr lang="en-US" altLang="zh-CN" sz="1600">
                <a:effectLst/>
              </a:rPr>
              <a:t>XLOG</a:t>
            </a:r>
            <a:r>
              <a:rPr lang="en-US" altLang="zh-CN" sz="1600" smtClean="0">
                <a:effectLst/>
              </a:rPr>
              <a:t>. </a:t>
            </a:r>
            <a:r>
              <a:rPr lang="zh-CN" altLang="en-US" sz="1600" smtClean="0">
                <a:effectLst/>
              </a:rPr>
              <a:t>（如果有</a:t>
            </a:r>
            <a:r>
              <a:rPr lang="zh-CN" altLang="en-US" sz="1600">
                <a:effectLst/>
              </a:rPr>
              <a:t>归档</a:t>
            </a:r>
            <a:r>
              <a:rPr lang="zh-CN" altLang="en-US" sz="1600" smtClean="0">
                <a:effectLst/>
              </a:rPr>
              <a:t>，需手工拷贝到</a:t>
            </a:r>
            <a:r>
              <a:rPr lang="en-US" altLang="zh-CN" sz="1600" smtClean="0">
                <a:effectLst/>
              </a:rPr>
              <a:t>pg_xlog</a:t>
            </a:r>
            <a:r>
              <a:rPr lang="zh-CN" altLang="en-US" sz="1600" smtClean="0">
                <a:effectLst/>
              </a:rPr>
              <a:t>目录）</a:t>
            </a:r>
            <a:endParaRPr lang="en-US" altLang="zh-CN" sz="1600">
              <a:effectLst/>
            </a:endParaRPr>
          </a:p>
          <a:p>
            <a:r>
              <a:rPr lang="en-US" altLang="zh-CN" sz="1600">
                <a:effectLst/>
              </a:rPr>
              <a:t>4. </a:t>
            </a:r>
            <a:r>
              <a:rPr lang="zh-CN" altLang="en-US" sz="1600">
                <a:effectLst/>
              </a:rPr>
              <a:t>从这些</a:t>
            </a:r>
            <a:r>
              <a:rPr lang="en-US" altLang="zh-CN" sz="1600">
                <a:effectLst/>
              </a:rPr>
              <a:t>XLOG</a:t>
            </a:r>
            <a:r>
              <a:rPr lang="zh-CN" altLang="en-US" sz="1600">
                <a:effectLst/>
              </a:rPr>
              <a:t>中解析</a:t>
            </a:r>
            <a:r>
              <a:rPr lang="zh-CN" altLang="en-US" sz="1600" smtClean="0">
                <a:effectLst/>
              </a:rPr>
              <a:t>出对应的数据块位置</a:t>
            </a:r>
            <a:r>
              <a:rPr lang="en-US" altLang="zh-CN" sz="1600" smtClean="0">
                <a:effectLst/>
              </a:rPr>
              <a:t>.</a:t>
            </a:r>
            <a:endParaRPr lang="en-US" altLang="zh-CN" sz="1600">
              <a:effectLst/>
            </a:endParaRPr>
          </a:p>
          <a:p>
            <a:pPr algn="just"/>
            <a:r>
              <a:rPr lang="en-US" altLang="zh-CN" sz="1600">
                <a:effectLst/>
              </a:rPr>
              <a:t>5. </a:t>
            </a:r>
            <a:r>
              <a:rPr lang="zh-CN" altLang="en-US" sz="1600" smtClean="0">
                <a:effectLst/>
              </a:rPr>
              <a:t>从新主库将</a:t>
            </a:r>
            <a:r>
              <a:rPr lang="zh-CN" altLang="en-US" sz="1600">
                <a:effectLst/>
              </a:rPr>
              <a:t>这些数据块抓取过来</a:t>
            </a:r>
            <a:r>
              <a:rPr lang="en-US" altLang="zh-CN" sz="1600">
                <a:effectLst/>
              </a:rPr>
              <a:t>, </a:t>
            </a:r>
            <a:r>
              <a:rPr lang="zh-CN" altLang="en-US" sz="1600">
                <a:effectLst/>
              </a:rPr>
              <a:t>并</a:t>
            </a:r>
            <a:r>
              <a:rPr lang="zh-CN" altLang="en-US" sz="1600" b="1">
                <a:solidFill>
                  <a:srgbClr val="FF0000"/>
                </a:solidFill>
                <a:effectLst/>
              </a:rPr>
              <a:t>覆盖</a:t>
            </a:r>
            <a:r>
              <a:rPr lang="zh-CN" altLang="en-US" sz="1600">
                <a:effectLst/>
              </a:rPr>
              <a:t>掉</a:t>
            </a:r>
            <a:r>
              <a:rPr lang="zh-CN" altLang="en-US" sz="1600" smtClean="0">
                <a:effectLst/>
              </a:rPr>
              <a:t>老</a:t>
            </a:r>
            <a:r>
              <a:rPr lang="zh-CN" altLang="en-US" sz="1600">
                <a:effectLst/>
              </a:rPr>
              <a:t>主库</a:t>
            </a:r>
            <a:r>
              <a:rPr lang="zh-CN" altLang="en-US" sz="1600" smtClean="0">
                <a:effectLst/>
              </a:rPr>
              <a:t>上</a:t>
            </a:r>
            <a:r>
              <a:rPr lang="zh-CN" altLang="en-US" sz="1600">
                <a:effectLst/>
              </a:rPr>
              <a:t>的这些数据块</a:t>
            </a:r>
            <a:r>
              <a:rPr lang="en-US" altLang="zh-CN" sz="1600">
                <a:effectLst/>
              </a:rPr>
              <a:t>. (</a:t>
            </a:r>
            <a:r>
              <a:rPr lang="zh-CN" altLang="en-US" sz="1600" smtClean="0">
                <a:effectLst/>
              </a:rPr>
              <a:t>同时删除老库</a:t>
            </a:r>
            <a:r>
              <a:rPr lang="zh-CN" altLang="en-US" sz="1600">
                <a:effectLst/>
              </a:rPr>
              <a:t>的</a:t>
            </a:r>
            <a:r>
              <a:rPr lang="zh-CN" altLang="en-US" sz="1600" smtClean="0">
                <a:effectLst/>
              </a:rPr>
              <a:t>新增块</a:t>
            </a:r>
            <a:r>
              <a:rPr lang="en-US" altLang="zh-CN" sz="1600" smtClean="0">
                <a:effectLst/>
              </a:rPr>
              <a:t>,</a:t>
            </a:r>
            <a:r>
              <a:rPr lang="zh-CN" altLang="en-US" sz="1600" smtClean="0">
                <a:effectLst/>
              </a:rPr>
              <a:t>即新主库没有的块</a:t>
            </a:r>
            <a:r>
              <a:rPr lang="en-US" altLang="zh-CN" sz="1600" smtClean="0">
                <a:effectLst/>
              </a:rPr>
              <a:t>.)</a:t>
            </a:r>
            <a:endParaRPr lang="en-US" altLang="zh-CN" sz="1600">
              <a:effectLst/>
            </a:endParaRPr>
          </a:p>
          <a:p>
            <a:r>
              <a:rPr lang="en-US" altLang="zh-CN" sz="1600">
                <a:effectLst/>
              </a:rPr>
              <a:t>6. </a:t>
            </a:r>
            <a:r>
              <a:rPr lang="zh-CN" altLang="en-US" sz="1600">
                <a:effectLst/>
              </a:rPr>
              <a:t>从新</a:t>
            </a:r>
            <a:r>
              <a:rPr lang="zh-CN" altLang="en-US" sz="1600" smtClean="0">
                <a:effectLst/>
              </a:rPr>
              <a:t>主库拷贝除数</a:t>
            </a:r>
            <a:r>
              <a:rPr lang="zh-CN" altLang="en-US" sz="1600">
                <a:effectLst/>
              </a:rPr>
              <a:t>据文件以外的所有</a:t>
            </a:r>
            <a:r>
              <a:rPr lang="zh-CN" altLang="en-US" sz="1600" smtClean="0">
                <a:effectLst/>
              </a:rPr>
              <a:t>文件 </a:t>
            </a:r>
            <a:r>
              <a:rPr lang="en-US" altLang="zh-CN" sz="1600" smtClean="0">
                <a:effectLst/>
              </a:rPr>
              <a:t>(</a:t>
            </a:r>
            <a:r>
              <a:rPr lang="zh-CN" altLang="en-US" sz="1600">
                <a:effectLst/>
              </a:rPr>
              <a:t>如</a:t>
            </a:r>
            <a:r>
              <a:rPr lang="en-US" altLang="zh-CN" sz="1600">
                <a:effectLst/>
              </a:rPr>
              <a:t>clog, etc</a:t>
            </a:r>
            <a:r>
              <a:rPr lang="zh-CN" altLang="en-US" sz="1600">
                <a:effectLst/>
              </a:rPr>
              <a:t>等</a:t>
            </a:r>
            <a:r>
              <a:rPr lang="en-US" altLang="zh-CN" sz="1600" smtClean="0">
                <a:effectLst/>
              </a:rPr>
              <a:t>) </a:t>
            </a:r>
            <a:r>
              <a:rPr lang="zh-CN" altLang="en-US" sz="1600" smtClean="0">
                <a:effectLst/>
              </a:rPr>
              <a:t>到</a:t>
            </a:r>
            <a:r>
              <a:rPr lang="zh-CN" altLang="en-US" sz="1600">
                <a:effectLst/>
              </a:rPr>
              <a:t>老的主机</a:t>
            </a:r>
            <a:r>
              <a:rPr lang="en-US" altLang="zh-CN" sz="1600" smtClean="0">
                <a:effectLst/>
              </a:rPr>
              <a:t>.</a:t>
            </a:r>
          </a:p>
          <a:p>
            <a:r>
              <a:rPr lang="en-US" altLang="zh-CN" sz="1600" smtClean="0">
                <a:effectLst/>
              </a:rPr>
              <a:t>7. </a:t>
            </a:r>
            <a:r>
              <a:rPr lang="zh-CN" altLang="en-US" sz="1600" smtClean="0">
                <a:effectLst/>
              </a:rPr>
              <a:t>在老主库创建</a:t>
            </a:r>
            <a:r>
              <a:rPr lang="en-US" altLang="zh-CN" sz="1600" smtClean="0">
                <a:effectLst/>
              </a:rPr>
              <a:t>backup label, </a:t>
            </a:r>
            <a:r>
              <a:rPr lang="zh-CN" altLang="en-US" sz="1600">
                <a:effectLst/>
              </a:rPr>
              <a:t>告知</a:t>
            </a:r>
            <a:r>
              <a:rPr lang="zh-CN" altLang="en-US" sz="1600" smtClean="0">
                <a:effectLst/>
              </a:rPr>
              <a:t>需要从脑裂位置前的最后一个</a:t>
            </a:r>
            <a:r>
              <a:rPr lang="en-US" altLang="zh-CN" sz="1600" smtClean="0">
                <a:effectLst/>
              </a:rPr>
              <a:t>checkpoint</a:t>
            </a:r>
            <a:r>
              <a:rPr lang="zh-CN" altLang="en-US" sz="1600" smtClean="0">
                <a:effectLst/>
              </a:rPr>
              <a:t>开始恢复。</a:t>
            </a:r>
            <a:endParaRPr lang="en-US" altLang="zh-CN" sz="1600">
              <a:effectLst/>
            </a:endParaRPr>
          </a:p>
          <a:p>
            <a:r>
              <a:rPr lang="en-US" altLang="zh-CN" sz="1600">
                <a:effectLst/>
              </a:rPr>
              <a:t>8</a:t>
            </a:r>
            <a:r>
              <a:rPr lang="en-US" altLang="zh-CN" sz="1600" smtClean="0">
                <a:effectLst/>
              </a:rPr>
              <a:t>. </a:t>
            </a:r>
            <a:r>
              <a:rPr lang="zh-CN" altLang="en-US" sz="1600" smtClean="0">
                <a:effectLst/>
              </a:rPr>
              <a:t>现在</a:t>
            </a:r>
            <a:r>
              <a:rPr lang="en-US" altLang="zh-CN" sz="1600" smtClean="0">
                <a:effectLst/>
              </a:rPr>
              <a:t>pg_rewind</a:t>
            </a:r>
            <a:r>
              <a:rPr lang="zh-CN" altLang="en-US" sz="1600" smtClean="0">
                <a:effectLst/>
              </a:rPr>
              <a:t>工作结束</a:t>
            </a:r>
            <a:r>
              <a:rPr lang="en-US" altLang="zh-CN" sz="1600" smtClean="0">
                <a:effectLst/>
              </a:rPr>
              <a:t>.</a:t>
            </a:r>
          </a:p>
          <a:p>
            <a:endParaRPr lang="en-US" altLang="zh-CN" sz="1600">
              <a:effectLst/>
            </a:endParaRPr>
          </a:p>
          <a:p>
            <a:r>
              <a:rPr lang="en-US" altLang="zh-CN" sz="1600">
                <a:effectLst/>
              </a:rPr>
              <a:t>pg_rewind</a:t>
            </a:r>
            <a:r>
              <a:rPr lang="zh-CN" altLang="en-US" sz="1600">
                <a:effectLst/>
              </a:rPr>
              <a:t>退出后只能到达以上状态</a:t>
            </a:r>
            <a:r>
              <a:rPr lang="en-US" altLang="zh-CN" sz="1600">
                <a:effectLst/>
              </a:rPr>
              <a:t>, </a:t>
            </a:r>
            <a:r>
              <a:rPr lang="zh-CN" altLang="en-US" sz="1600">
                <a:effectLst/>
              </a:rPr>
              <a:t>以下步骤需要手工执行</a:t>
            </a:r>
            <a:r>
              <a:rPr lang="en-US" altLang="zh-CN" sz="1600">
                <a:effectLst/>
              </a:rPr>
              <a:t>.</a:t>
            </a:r>
          </a:p>
          <a:p>
            <a:r>
              <a:rPr lang="en-US" altLang="zh-CN" sz="1600">
                <a:effectLst/>
              </a:rPr>
              <a:t>9</a:t>
            </a:r>
            <a:r>
              <a:rPr lang="en-US" altLang="zh-CN" sz="1600" smtClean="0">
                <a:effectLst/>
              </a:rPr>
              <a:t>. </a:t>
            </a:r>
            <a:r>
              <a:rPr lang="zh-CN" altLang="en-US" sz="1600">
                <a:effectLst/>
              </a:rPr>
              <a:t>修改老</a:t>
            </a:r>
            <a:r>
              <a:rPr lang="zh-CN" altLang="en-US" sz="1600" smtClean="0">
                <a:effectLst/>
              </a:rPr>
              <a:t>主库的</a:t>
            </a:r>
            <a:r>
              <a:rPr lang="zh-CN" altLang="en-US" sz="1600">
                <a:effectLst/>
              </a:rPr>
              <a:t>配置文件</a:t>
            </a:r>
            <a:r>
              <a:rPr lang="en-US" altLang="zh-CN" sz="1600">
                <a:effectLst/>
              </a:rPr>
              <a:t>, </a:t>
            </a:r>
            <a:r>
              <a:rPr lang="zh-CN" altLang="en-US" sz="1600">
                <a:effectLst/>
              </a:rPr>
              <a:t>例如 </a:t>
            </a:r>
            <a:r>
              <a:rPr lang="en-US" altLang="zh-CN" sz="1600">
                <a:effectLst/>
              </a:rPr>
              <a:t>postgresql.conf, recovery.conf, pg_hba.conf </a:t>
            </a:r>
            <a:r>
              <a:rPr lang="zh-CN" altLang="en-US" sz="1600">
                <a:effectLst/>
              </a:rPr>
              <a:t>以成为新主机的</a:t>
            </a:r>
            <a:r>
              <a:rPr lang="en-US" altLang="zh-CN" sz="1600">
                <a:effectLst/>
              </a:rPr>
              <a:t>standby.</a:t>
            </a:r>
          </a:p>
          <a:p>
            <a:r>
              <a:rPr lang="en-US" altLang="zh-CN" sz="1600" smtClean="0">
                <a:effectLst/>
              </a:rPr>
              <a:t>10. </a:t>
            </a:r>
            <a:r>
              <a:rPr lang="zh-CN" altLang="en-US" sz="1600">
                <a:effectLst/>
              </a:rPr>
              <a:t>特别需要注意配置 </a:t>
            </a:r>
            <a:r>
              <a:rPr lang="en-US" altLang="zh-CN" sz="1600">
                <a:effectLst/>
              </a:rPr>
              <a:t>restore_command, </a:t>
            </a:r>
            <a:r>
              <a:rPr lang="zh-CN" altLang="en-US" sz="1600">
                <a:effectLst/>
              </a:rPr>
              <a:t>因为新</a:t>
            </a:r>
            <a:r>
              <a:rPr lang="zh-CN" altLang="en-US" sz="1600" smtClean="0">
                <a:effectLst/>
              </a:rPr>
              <a:t>主库在</a:t>
            </a:r>
            <a:r>
              <a:rPr lang="zh-CN" altLang="en-US" sz="1600">
                <a:effectLst/>
              </a:rPr>
              <a:t>发生</a:t>
            </a:r>
            <a:r>
              <a:rPr lang="en-US" altLang="zh-CN" sz="1600">
                <a:effectLst/>
              </a:rPr>
              <a:t>promote</a:t>
            </a:r>
            <a:r>
              <a:rPr lang="zh-CN" altLang="en-US" sz="1600">
                <a:effectLst/>
              </a:rPr>
              <a:t>后产生的</a:t>
            </a:r>
            <a:r>
              <a:rPr lang="en-US" altLang="zh-CN" sz="1600">
                <a:effectLst/>
              </a:rPr>
              <a:t>XLOG</a:t>
            </a:r>
            <a:r>
              <a:rPr lang="zh-CN" altLang="en-US" sz="1600">
                <a:effectLst/>
              </a:rPr>
              <a:t>可能已经归档了</a:t>
            </a:r>
            <a:r>
              <a:rPr lang="en-US" altLang="zh-CN" sz="1600">
                <a:effectLst/>
              </a:rPr>
              <a:t>.</a:t>
            </a:r>
          </a:p>
          <a:p>
            <a:r>
              <a:rPr lang="en-US" altLang="zh-CN" sz="1600" smtClean="0">
                <a:effectLst/>
              </a:rPr>
              <a:t>11. </a:t>
            </a:r>
            <a:r>
              <a:rPr lang="zh-CN" altLang="en-US" sz="1600">
                <a:effectLst/>
              </a:rPr>
              <a:t>启动老</a:t>
            </a:r>
            <a:r>
              <a:rPr lang="zh-CN" altLang="en-US" sz="1600" smtClean="0">
                <a:effectLst/>
              </a:rPr>
              <a:t>主库</a:t>
            </a:r>
            <a:r>
              <a:rPr lang="en-US" altLang="zh-CN" sz="1600" smtClean="0">
                <a:effectLst/>
              </a:rPr>
              <a:t>, </a:t>
            </a:r>
            <a:r>
              <a:rPr lang="zh-CN" altLang="en-US" sz="1600">
                <a:effectLst/>
              </a:rPr>
              <a:t>开始恢复</a:t>
            </a:r>
            <a:r>
              <a:rPr lang="en-US" altLang="zh-CN" sz="1600">
                <a:effectLst/>
              </a:rPr>
              <a:t>.</a:t>
            </a:r>
          </a:p>
        </p:txBody>
      </p:sp>
    </p:spTree>
    <p:extLst>
      <p:ext uri="{BB962C8B-B14F-4D97-AF65-F5344CB8AC3E}">
        <p14:creationId xmlns:p14="http://schemas.microsoft.com/office/powerpoint/2010/main" val="34918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流复制</a:t>
            </a:r>
            <a:endParaRPr lang="en-US" altLang="zh-CN" sz="1600" smtClean="0"/>
          </a:p>
          <a:p>
            <a:pPr lvl="1" algn="just"/>
            <a:r>
              <a:rPr lang="zh-CN" altLang="en-US" sz="1600" smtClean="0"/>
              <a:t>块级</a:t>
            </a:r>
            <a:r>
              <a:rPr lang="en-US" altLang="zh-CN" sz="1600" smtClean="0"/>
              <a:t>XLOG</a:t>
            </a:r>
            <a:r>
              <a:rPr lang="zh-CN" altLang="en-US" sz="1600" smtClean="0"/>
              <a:t>传输，支持远程异步复制，远程内存同步复制，远程</a:t>
            </a:r>
            <a:r>
              <a:rPr lang="en-US" altLang="zh-CN" sz="1600" smtClean="0"/>
              <a:t>FLUSH</a:t>
            </a:r>
            <a:r>
              <a:rPr lang="zh-CN" altLang="en-US" sz="1600" smtClean="0"/>
              <a:t>同步复制</a:t>
            </a:r>
            <a:endParaRPr lang="en-US" altLang="zh-CN" sz="1600" smtClean="0"/>
          </a:p>
          <a:p>
            <a:r>
              <a:rPr lang="zh-CN" altLang="en-US" sz="1600" smtClean="0"/>
              <a:t>例子，</a:t>
            </a:r>
            <a:r>
              <a:rPr lang="en-US" altLang="zh-CN" sz="1600" smtClean="0"/>
              <a:t>hot_standby</a:t>
            </a:r>
            <a:r>
              <a:rPr lang="zh-CN" altLang="en-US" sz="1600" smtClean="0"/>
              <a:t>，读写分离，</a:t>
            </a:r>
            <a:r>
              <a:rPr lang="en-US" altLang="zh-CN" sz="1600" smtClean="0"/>
              <a:t>HA</a:t>
            </a:r>
            <a:r>
              <a:rPr lang="zh-CN" altLang="en-US" sz="1600" smtClean="0"/>
              <a:t>，容灾，实时归档，基于</a:t>
            </a:r>
            <a:r>
              <a:rPr lang="en-US" altLang="zh-CN" sz="1600" smtClean="0"/>
              <a:t>standby</a:t>
            </a:r>
            <a:r>
              <a:rPr lang="zh-CN" altLang="en-US" sz="1600" smtClean="0"/>
              <a:t>的增量备份，延迟</a:t>
            </a:r>
            <a:r>
              <a:rPr lang="en-US" altLang="zh-CN" sz="1600" smtClean="0"/>
              <a:t>hot_standby</a:t>
            </a:r>
          </a:p>
          <a:p>
            <a:r>
              <a:rPr lang="zh-CN" altLang="en-US" sz="1600" smtClean="0"/>
              <a:t>流复制对性能的影响点：读</a:t>
            </a:r>
            <a:r>
              <a:rPr lang="en-US" altLang="zh-CN" sz="1600" smtClean="0"/>
              <a:t>xlog</a:t>
            </a:r>
            <a:r>
              <a:rPr lang="zh-CN" altLang="en-US" sz="1600" smtClean="0"/>
              <a:t>，网络占用。（ </a:t>
            </a:r>
            <a:r>
              <a:rPr lang="en-US" altLang="zh-CN" sz="1600" smtClean="0"/>
              <a:t>~ 7% , </a:t>
            </a:r>
            <a:r>
              <a:rPr lang="zh-CN" altLang="en-US" sz="1600" smtClean="0"/>
              <a:t>视现实场景而定）</a:t>
            </a:r>
            <a:endParaRPr lang="en-US" altLang="zh-CN" sz="1600" smtClean="0"/>
          </a:p>
          <a:p>
            <a:r>
              <a:rPr lang="zh-CN" altLang="en-US" sz="1600" smtClean="0"/>
              <a:t>流复制的延迟：即时传输</a:t>
            </a:r>
            <a:r>
              <a:rPr lang="en-US" altLang="zh-CN" sz="1600" smtClean="0"/>
              <a:t>xlog</a:t>
            </a:r>
            <a:r>
              <a:rPr lang="zh-CN" altLang="en-US" sz="1600" smtClean="0"/>
              <a:t>，延迟取决于网卡和网络设备的处理能力</a:t>
            </a:r>
            <a:r>
              <a:rPr lang="en-US" altLang="zh-CN" sz="1600" smtClean="0"/>
              <a:t>(</a:t>
            </a:r>
            <a:r>
              <a:rPr lang="zh-CN" altLang="en-US" sz="1600" smtClean="0"/>
              <a:t>～ </a:t>
            </a:r>
            <a:r>
              <a:rPr lang="en-US" altLang="zh-CN" sz="1600" smtClean="0"/>
              <a:t>xxx </a:t>
            </a:r>
            <a:r>
              <a:rPr lang="zh-CN" altLang="en-US" sz="1600" smtClean="0"/>
              <a:t>微秒</a:t>
            </a:r>
            <a:r>
              <a:rPr lang="en-US" altLang="zh-CN" sz="1600" smtClean="0"/>
              <a:t>)</a:t>
            </a:r>
            <a:r>
              <a:rPr lang="zh-CN" altLang="en-US" sz="1600" smtClean="0"/>
              <a:t>，以及</a:t>
            </a:r>
            <a:r>
              <a:rPr lang="en-US" altLang="zh-CN" sz="1600" smtClean="0"/>
              <a:t>primary</a:t>
            </a:r>
            <a:r>
              <a:rPr lang="zh-CN" altLang="en-US" sz="1600" smtClean="0"/>
              <a:t>产生</a:t>
            </a:r>
            <a:r>
              <a:rPr lang="en-US" altLang="zh-CN" sz="1600" smtClean="0"/>
              <a:t>XLOG</a:t>
            </a:r>
            <a:r>
              <a:rPr lang="zh-CN" altLang="en-US" sz="1600" smtClean="0"/>
              <a:t>的速度。</a:t>
            </a:r>
            <a:endParaRPr lang="en-US" altLang="zh-CN" sz="1600" smtClean="0"/>
          </a:p>
          <a:p>
            <a:r>
              <a:rPr lang="zh-CN" altLang="en-US" sz="1600" smtClean="0"/>
              <a:t>单次</a:t>
            </a:r>
            <a:r>
              <a:rPr lang="en-US" altLang="zh-CN" sz="1600" smtClean="0"/>
              <a:t>send xlog</a:t>
            </a:r>
            <a:r>
              <a:rPr lang="zh-CN" altLang="en-US" sz="1600" smtClean="0"/>
              <a:t>请求的最大数据量： </a:t>
            </a:r>
            <a:r>
              <a:rPr lang="en-US" sz="1600" smtClean="0"/>
              <a:t>#define </a:t>
            </a:r>
            <a:r>
              <a:rPr lang="en-US" sz="1600"/>
              <a:t>MAX_SEND_SIZE (XLOG_BLCKSZ * 16)</a:t>
            </a:r>
          </a:p>
        </p:txBody>
      </p:sp>
      <p:sp>
        <p:nvSpPr>
          <p:cNvPr id="4" name="流程图: 多文档 3"/>
          <p:cNvSpPr/>
          <p:nvPr/>
        </p:nvSpPr>
        <p:spPr>
          <a:xfrm>
            <a:off x="834888" y="5274178"/>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endParaRPr lang="en-US"/>
          </a:p>
        </p:txBody>
      </p:sp>
      <p:sp>
        <p:nvSpPr>
          <p:cNvPr id="5" name="流程图: 多文档 4"/>
          <p:cNvSpPr/>
          <p:nvPr/>
        </p:nvSpPr>
        <p:spPr>
          <a:xfrm>
            <a:off x="7442047" y="5274178"/>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endParaRPr lang="en-US"/>
          </a:p>
        </p:txBody>
      </p:sp>
      <p:cxnSp>
        <p:nvCxnSpPr>
          <p:cNvPr id="7" name="直接箭头连接符 6"/>
          <p:cNvCxnSpPr>
            <a:stCxn id="13" idx="3"/>
            <a:endCxn id="15" idx="1"/>
          </p:cNvCxnSpPr>
          <p:nvPr/>
        </p:nvCxnSpPr>
        <p:spPr>
          <a:xfrm flipV="1">
            <a:off x="4219967" y="4532209"/>
            <a:ext cx="1884359" cy="170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32035" y="4164308"/>
            <a:ext cx="1205134" cy="43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wal buffer</a:t>
            </a:r>
            <a:endParaRPr lang="en-US" sz="1400"/>
          </a:p>
        </p:txBody>
      </p:sp>
      <p:sp>
        <p:nvSpPr>
          <p:cNvPr id="10" name="文本框 9"/>
          <p:cNvSpPr txBox="1"/>
          <p:nvPr/>
        </p:nvSpPr>
        <p:spPr>
          <a:xfrm>
            <a:off x="1740243" y="3833527"/>
            <a:ext cx="1502334" cy="307777"/>
          </a:xfrm>
          <a:prstGeom prst="rect">
            <a:avLst/>
          </a:prstGeom>
          <a:noFill/>
        </p:spPr>
        <p:txBody>
          <a:bodyPr wrap="none" rtlCol="0">
            <a:spAutoFit/>
          </a:bodyPr>
          <a:lstStyle/>
          <a:p>
            <a:r>
              <a:rPr lang="en-US" sz="1400" smtClean="0"/>
              <a:t>wal wirter process</a:t>
            </a:r>
            <a:endParaRPr lang="en-US" sz="1400"/>
          </a:p>
        </p:txBody>
      </p:sp>
      <p:sp>
        <p:nvSpPr>
          <p:cNvPr id="13" name="文本框 12"/>
          <p:cNvSpPr txBox="1"/>
          <p:nvPr/>
        </p:nvSpPr>
        <p:spPr>
          <a:xfrm>
            <a:off x="2675955" y="6084197"/>
            <a:ext cx="1544012" cy="307777"/>
          </a:xfrm>
          <a:prstGeom prst="rect">
            <a:avLst/>
          </a:prstGeom>
          <a:noFill/>
        </p:spPr>
        <p:txBody>
          <a:bodyPr wrap="none" rtlCol="0">
            <a:spAutoFit/>
          </a:bodyPr>
          <a:lstStyle/>
          <a:p>
            <a:r>
              <a:rPr lang="en-US" sz="1400" smtClean="0"/>
              <a:t>wal sender process</a:t>
            </a:r>
            <a:endParaRPr lang="en-US" sz="1400"/>
          </a:p>
        </p:txBody>
      </p:sp>
      <p:sp>
        <p:nvSpPr>
          <p:cNvPr id="15" name="文本框 14"/>
          <p:cNvSpPr txBox="1"/>
          <p:nvPr/>
        </p:nvSpPr>
        <p:spPr>
          <a:xfrm>
            <a:off x="6104326" y="4378320"/>
            <a:ext cx="1653017" cy="307777"/>
          </a:xfrm>
          <a:prstGeom prst="rect">
            <a:avLst/>
          </a:prstGeom>
          <a:noFill/>
        </p:spPr>
        <p:txBody>
          <a:bodyPr wrap="none" rtlCol="0">
            <a:spAutoFit/>
          </a:bodyPr>
          <a:lstStyle/>
          <a:p>
            <a:r>
              <a:rPr lang="en-US" sz="1400" smtClean="0"/>
              <a:t>wal receiver process</a:t>
            </a:r>
            <a:endParaRPr lang="en-US" sz="1400"/>
          </a:p>
        </p:txBody>
      </p:sp>
      <p:sp>
        <p:nvSpPr>
          <p:cNvPr id="16" name="文本框 15"/>
          <p:cNvSpPr txBox="1"/>
          <p:nvPr/>
        </p:nvSpPr>
        <p:spPr>
          <a:xfrm>
            <a:off x="10205250" y="4447741"/>
            <a:ext cx="1258678" cy="307777"/>
          </a:xfrm>
          <a:prstGeom prst="rect">
            <a:avLst/>
          </a:prstGeom>
          <a:noFill/>
        </p:spPr>
        <p:txBody>
          <a:bodyPr wrap="none" rtlCol="0">
            <a:spAutoFit/>
          </a:bodyPr>
          <a:lstStyle/>
          <a:p>
            <a:r>
              <a:rPr lang="en-US" sz="1400" smtClean="0"/>
              <a:t>startup process</a:t>
            </a:r>
            <a:endParaRPr lang="en-US" sz="1400"/>
          </a:p>
        </p:txBody>
      </p:sp>
      <p:sp>
        <p:nvSpPr>
          <p:cNvPr id="17" name="流程图: 磁盘 16"/>
          <p:cNvSpPr/>
          <p:nvPr/>
        </p:nvSpPr>
        <p:spPr>
          <a:xfrm>
            <a:off x="10206849" y="5365454"/>
            <a:ext cx="1257079" cy="6957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PG cluster</a:t>
            </a:r>
            <a:endParaRPr lang="en-US"/>
          </a:p>
        </p:txBody>
      </p:sp>
      <p:sp>
        <p:nvSpPr>
          <p:cNvPr id="18" name="圆角矩形 17"/>
          <p:cNvSpPr/>
          <p:nvPr/>
        </p:nvSpPr>
        <p:spPr>
          <a:xfrm>
            <a:off x="331304" y="3714752"/>
            <a:ext cx="4247730" cy="29378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5808664" y="3714751"/>
            <a:ext cx="6045542" cy="29378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直接箭头连接符 21"/>
          <p:cNvCxnSpPr>
            <a:stCxn id="5" idx="3"/>
            <a:endCxn id="16" idx="1"/>
          </p:cNvCxnSpPr>
          <p:nvPr/>
        </p:nvCxnSpPr>
        <p:spPr>
          <a:xfrm flipV="1">
            <a:off x="9098569" y="4601630"/>
            <a:ext cx="1106681"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17" idx="1"/>
          </p:cNvCxnSpPr>
          <p:nvPr/>
        </p:nvCxnSpPr>
        <p:spPr>
          <a:xfrm>
            <a:off x="10834589" y="4755518"/>
            <a:ext cx="800" cy="60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2"/>
            <a:endCxn id="8" idx="6"/>
          </p:cNvCxnSpPr>
          <p:nvPr/>
        </p:nvCxnSpPr>
        <p:spPr>
          <a:xfrm flipH="1">
            <a:off x="2037169" y="4141304"/>
            <a:ext cx="454241" cy="2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2"/>
            <a:endCxn id="4" idx="0"/>
          </p:cNvCxnSpPr>
          <p:nvPr/>
        </p:nvCxnSpPr>
        <p:spPr>
          <a:xfrm flipH="1">
            <a:off x="1777112" y="4141304"/>
            <a:ext cx="714298" cy="113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 idx="3"/>
            <a:endCxn id="13" idx="1"/>
          </p:cNvCxnSpPr>
          <p:nvPr/>
        </p:nvCxnSpPr>
        <p:spPr>
          <a:xfrm>
            <a:off x="2491410" y="5744630"/>
            <a:ext cx="184545" cy="49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3"/>
            <a:endCxn id="5" idx="0"/>
          </p:cNvCxnSpPr>
          <p:nvPr/>
        </p:nvCxnSpPr>
        <p:spPr>
          <a:xfrm>
            <a:off x="7757343" y="4532209"/>
            <a:ext cx="626928" cy="74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179092" y="4602383"/>
            <a:ext cx="598241" cy="523220"/>
          </a:xfrm>
          <a:prstGeom prst="rect">
            <a:avLst/>
          </a:prstGeom>
          <a:noFill/>
        </p:spPr>
        <p:txBody>
          <a:bodyPr wrap="none" rtlCol="0">
            <a:spAutoFit/>
          </a:bodyPr>
          <a:lstStyle/>
          <a:p>
            <a:r>
              <a:rPr lang="en-US" sz="1400" smtClean="0"/>
              <a:t>write,</a:t>
            </a:r>
          </a:p>
          <a:p>
            <a:r>
              <a:rPr lang="en-US" sz="1400" smtClean="0"/>
              <a:t>fsync</a:t>
            </a:r>
            <a:endParaRPr lang="en-US" sz="1400"/>
          </a:p>
        </p:txBody>
      </p:sp>
      <p:sp>
        <p:nvSpPr>
          <p:cNvPr id="42" name="文本框 41"/>
          <p:cNvSpPr txBox="1"/>
          <p:nvPr/>
        </p:nvSpPr>
        <p:spPr>
          <a:xfrm>
            <a:off x="2002566" y="4690746"/>
            <a:ext cx="987771" cy="307777"/>
          </a:xfrm>
          <a:prstGeom prst="rect">
            <a:avLst/>
          </a:prstGeom>
          <a:noFill/>
        </p:spPr>
        <p:txBody>
          <a:bodyPr wrap="none" rtlCol="0">
            <a:spAutoFit/>
          </a:bodyPr>
          <a:lstStyle/>
          <a:p>
            <a:r>
              <a:rPr lang="en-US" sz="1400" smtClean="0"/>
              <a:t>write,fsync</a:t>
            </a:r>
            <a:endParaRPr lang="en-US" sz="1400"/>
          </a:p>
        </p:txBody>
      </p:sp>
      <p:cxnSp>
        <p:nvCxnSpPr>
          <p:cNvPr id="44" name="曲线连接符 43"/>
          <p:cNvCxnSpPr>
            <a:stCxn id="10" idx="3"/>
            <a:endCxn id="13" idx="0"/>
          </p:cNvCxnSpPr>
          <p:nvPr/>
        </p:nvCxnSpPr>
        <p:spPr>
          <a:xfrm>
            <a:off x="3242577" y="3987416"/>
            <a:ext cx="205384" cy="2096781"/>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774359" y="5051887"/>
            <a:ext cx="2082750" cy="307777"/>
          </a:xfrm>
          <a:prstGeom prst="rect">
            <a:avLst/>
          </a:prstGeom>
          <a:noFill/>
        </p:spPr>
        <p:txBody>
          <a:bodyPr wrap="none" rtlCol="0">
            <a:spAutoFit/>
          </a:bodyPr>
          <a:lstStyle/>
          <a:p>
            <a:r>
              <a:rPr lang="en-US" sz="1400"/>
              <a:t>WalSndWakeupRequest();</a:t>
            </a:r>
          </a:p>
        </p:txBody>
      </p:sp>
      <p:sp>
        <p:nvSpPr>
          <p:cNvPr id="52" name="文本框 51"/>
          <p:cNvSpPr txBox="1"/>
          <p:nvPr/>
        </p:nvSpPr>
        <p:spPr>
          <a:xfrm>
            <a:off x="476211" y="3716236"/>
            <a:ext cx="752129" cy="307777"/>
          </a:xfrm>
          <a:prstGeom prst="rect">
            <a:avLst/>
          </a:prstGeom>
          <a:noFill/>
        </p:spPr>
        <p:txBody>
          <a:bodyPr wrap="none" rtlCol="0">
            <a:spAutoFit/>
          </a:bodyPr>
          <a:lstStyle/>
          <a:p>
            <a:r>
              <a:rPr lang="en-US" sz="1400" smtClean="0"/>
              <a:t>primary</a:t>
            </a:r>
            <a:endParaRPr lang="en-US" sz="1400"/>
          </a:p>
        </p:txBody>
      </p:sp>
      <p:sp>
        <p:nvSpPr>
          <p:cNvPr id="53" name="文本框 52"/>
          <p:cNvSpPr txBox="1"/>
          <p:nvPr/>
        </p:nvSpPr>
        <p:spPr>
          <a:xfrm>
            <a:off x="5882324" y="3738758"/>
            <a:ext cx="744114" cy="307777"/>
          </a:xfrm>
          <a:prstGeom prst="rect">
            <a:avLst/>
          </a:prstGeom>
          <a:noFill/>
        </p:spPr>
        <p:txBody>
          <a:bodyPr wrap="none" rtlCol="0">
            <a:spAutoFit/>
          </a:bodyPr>
          <a:lstStyle/>
          <a:p>
            <a:r>
              <a:rPr lang="en-US" sz="1400" smtClean="0"/>
              <a:t>standby</a:t>
            </a:r>
            <a:endParaRPr lang="en-US" sz="1400"/>
          </a:p>
        </p:txBody>
      </p:sp>
    </p:spTree>
    <p:extLst>
      <p:ext uri="{BB962C8B-B14F-4D97-AF65-F5344CB8AC3E}">
        <p14:creationId xmlns:p14="http://schemas.microsoft.com/office/powerpoint/2010/main" val="49819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smtClean="0"/>
              <a:t>同步流复制 </a:t>
            </a:r>
            <a:r>
              <a:rPr lang="en-US" altLang="zh-CN" sz="1600" smtClean="0"/>
              <a:t>ordered waiting queue</a:t>
            </a:r>
          </a:p>
          <a:p>
            <a:pPr lvl="1" algn="just"/>
            <a:endParaRPr lang="en-US" altLang="zh-CN" sz="1600" smtClean="0"/>
          </a:p>
          <a:p>
            <a:r>
              <a:rPr lang="en-US" sz="1600" smtClean="0"/>
              <a:t>queue</a:t>
            </a:r>
          </a:p>
          <a:p>
            <a:r>
              <a:rPr lang="en-US" sz="1600" smtClean="0"/>
              <a:t>PROCa, </a:t>
            </a:r>
            <a:r>
              <a:rPr lang="en-US" sz="1600"/>
              <a:t>XactCommitLSN</a:t>
            </a:r>
          </a:p>
          <a:p>
            <a:r>
              <a:rPr lang="en-US" sz="1600" smtClean="0"/>
              <a:t>PROCb, </a:t>
            </a:r>
            <a:r>
              <a:rPr lang="en-US" sz="1600"/>
              <a:t>XactCommitLSN</a:t>
            </a:r>
          </a:p>
          <a:p>
            <a:r>
              <a:rPr lang="en-US" sz="1600" smtClean="0"/>
              <a:t>....</a:t>
            </a:r>
            <a:endParaRPr lang="en-US" sz="1600"/>
          </a:p>
          <a:p>
            <a:endParaRPr lang="en-US" sz="1600"/>
          </a:p>
        </p:txBody>
      </p:sp>
      <p:sp>
        <p:nvSpPr>
          <p:cNvPr id="28" name="流程图: 多文档 27"/>
          <p:cNvSpPr/>
          <p:nvPr/>
        </p:nvSpPr>
        <p:spPr>
          <a:xfrm>
            <a:off x="834888" y="5274178"/>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endParaRPr lang="en-US"/>
          </a:p>
        </p:txBody>
      </p:sp>
      <p:sp>
        <p:nvSpPr>
          <p:cNvPr id="30" name="流程图: 多文档 29"/>
          <p:cNvSpPr/>
          <p:nvPr/>
        </p:nvSpPr>
        <p:spPr>
          <a:xfrm>
            <a:off x="7442047" y="5274178"/>
            <a:ext cx="1656522" cy="9409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XLOGs</a:t>
            </a:r>
            <a:endParaRPr lang="en-US"/>
          </a:p>
        </p:txBody>
      </p:sp>
      <p:sp>
        <p:nvSpPr>
          <p:cNvPr id="33" name="椭圆 32"/>
          <p:cNvSpPr/>
          <p:nvPr/>
        </p:nvSpPr>
        <p:spPr>
          <a:xfrm>
            <a:off x="832035" y="4164308"/>
            <a:ext cx="1205134" cy="43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wal buffer</a:t>
            </a:r>
            <a:endParaRPr lang="en-US" sz="1400"/>
          </a:p>
        </p:txBody>
      </p:sp>
      <p:sp>
        <p:nvSpPr>
          <p:cNvPr id="34" name="文本框 33"/>
          <p:cNvSpPr txBox="1"/>
          <p:nvPr/>
        </p:nvSpPr>
        <p:spPr>
          <a:xfrm>
            <a:off x="1740243" y="3833527"/>
            <a:ext cx="1502334" cy="307777"/>
          </a:xfrm>
          <a:prstGeom prst="rect">
            <a:avLst/>
          </a:prstGeom>
          <a:noFill/>
        </p:spPr>
        <p:txBody>
          <a:bodyPr wrap="none" rtlCol="0">
            <a:spAutoFit/>
          </a:bodyPr>
          <a:lstStyle/>
          <a:p>
            <a:r>
              <a:rPr lang="en-US" sz="1400" smtClean="0"/>
              <a:t>wal wirter process</a:t>
            </a:r>
            <a:endParaRPr lang="en-US" sz="1400"/>
          </a:p>
        </p:txBody>
      </p:sp>
      <p:sp>
        <p:nvSpPr>
          <p:cNvPr id="36" name="文本框 35"/>
          <p:cNvSpPr txBox="1"/>
          <p:nvPr/>
        </p:nvSpPr>
        <p:spPr>
          <a:xfrm>
            <a:off x="2675955" y="6084197"/>
            <a:ext cx="1544012" cy="307777"/>
          </a:xfrm>
          <a:prstGeom prst="rect">
            <a:avLst/>
          </a:prstGeom>
          <a:noFill/>
        </p:spPr>
        <p:txBody>
          <a:bodyPr wrap="none" rtlCol="0">
            <a:spAutoFit/>
          </a:bodyPr>
          <a:lstStyle/>
          <a:p>
            <a:r>
              <a:rPr lang="en-US" sz="1400" smtClean="0"/>
              <a:t>wal sender process</a:t>
            </a:r>
            <a:endParaRPr lang="en-US" sz="1400"/>
          </a:p>
        </p:txBody>
      </p:sp>
      <p:sp>
        <p:nvSpPr>
          <p:cNvPr id="37" name="文本框 36"/>
          <p:cNvSpPr txBox="1"/>
          <p:nvPr/>
        </p:nvSpPr>
        <p:spPr>
          <a:xfrm>
            <a:off x="6104326" y="4378320"/>
            <a:ext cx="1653017" cy="307777"/>
          </a:xfrm>
          <a:prstGeom prst="rect">
            <a:avLst/>
          </a:prstGeom>
          <a:noFill/>
        </p:spPr>
        <p:txBody>
          <a:bodyPr wrap="none" rtlCol="0">
            <a:spAutoFit/>
          </a:bodyPr>
          <a:lstStyle/>
          <a:p>
            <a:r>
              <a:rPr lang="en-US" sz="1400" smtClean="0"/>
              <a:t>wal receiver process</a:t>
            </a:r>
            <a:endParaRPr lang="en-US" sz="1400"/>
          </a:p>
        </p:txBody>
      </p:sp>
      <p:sp>
        <p:nvSpPr>
          <p:cNvPr id="38" name="文本框 37"/>
          <p:cNvSpPr txBox="1"/>
          <p:nvPr/>
        </p:nvSpPr>
        <p:spPr>
          <a:xfrm>
            <a:off x="10205250" y="4447741"/>
            <a:ext cx="1258678" cy="307777"/>
          </a:xfrm>
          <a:prstGeom prst="rect">
            <a:avLst/>
          </a:prstGeom>
          <a:noFill/>
        </p:spPr>
        <p:txBody>
          <a:bodyPr wrap="none" rtlCol="0">
            <a:spAutoFit/>
          </a:bodyPr>
          <a:lstStyle/>
          <a:p>
            <a:r>
              <a:rPr lang="en-US" sz="1400" smtClean="0"/>
              <a:t>startup process</a:t>
            </a:r>
            <a:endParaRPr lang="en-US" sz="1400"/>
          </a:p>
        </p:txBody>
      </p:sp>
      <p:sp>
        <p:nvSpPr>
          <p:cNvPr id="39" name="流程图: 磁盘 38"/>
          <p:cNvSpPr/>
          <p:nvPr/>
        </p:nvSpPr>
        <p:spPr>
          <a:xfrm>
            <a:off x="10206849" y="5365454"/>
            <a:ext cx="1257079" cy="6957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PG cluster</a:t>
            </a:r>
            <a:endParaRPr lang="en-US"/>
          </a:p>
        </p:txBody>
      </p:sp>
      <p:sp>
        <p:nvSpPr>
          <p:cNvPr id="40" name="圆角矩形 39"/>
          <p:cNvSpPr/>
          <p:nvPr/>
        </p:nvSpPr>
        <p:spPr>
          <a:xfrm>
            <a:off x="331304" y="3714752"/>
            <a:ext cx="4247730" cy="29378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圆角矩形 42"/>
          <p:cNvSpPr/>
          <p:nvPr/>
        </p:nvSpPr>
        <p:spPr>
          <a:xfrm>
            <a:off x="5808664" y="3714751"/>
            <a:ext cx="6045542" cy="29378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直接箭头连接符 45"/>
          <p:cNvCxnSpPr>
            <a:stCxn id="30" idx="3"/>
            <a:endCxn id="38" idx="1"/>
          </p:cNvCxnSpPr>
          <p:nvPr/>
        </p:nvCxnSpPr>
        <p:spPr>
          <a:xfrm flipV="1">
            <a:off x="9098569" y="4601630"/>
            <a:ext cx="1106681"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8" idx="2"/>
            <a:endCxn id="39" idx="1"/>
          </p:cNvCxnSpPr>
          <p:nvPr/>
        </p:nvCxnSpPr>
        <p:spPr>
          <a:xfrm>
            <a:off x="10834589" y="4755518"/>
            <a:ext cx="800" cy="60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2"/>
            <a:endCxn id="33" idx="6"/>
          </p:cNvCxnSpPr>
          <p:nvPr/>
        </p:nvCxnSpPr>
        <p:spPr>
          <a:xfrm flipH="1">
            <a:off x="2037169" y="4141304"/>
            <a:ext cx="454241" cy="2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4" idx="2"/>
            <a:endCxn id="28" idx="0"/>
          </p:cNvCxnSpPr>
          <p:nvPr/>
        </p:nvCxnSpPr>
        <p:spPr>
          <a:xfrm flipH="1">
            <a:off x="1777112" y="4141304"/>
            <a:ext cx="714298" cy="113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8" idx="3"/>
            <a:endCxn id="36" idx="1"/>
          </p:cNvCxnSpPr>
          <p:nvPr/>
        </p:nvCxnSpPr>
        <p:spPr>
          <a:xfrm>
            <a:off x="2491410" y="5744630"/>
            <a:ext cx="184545" cy="49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7" idx="3"/>
            <a:endCxn id="30" idx="0"/>
          </p:cNvCxnSpPr>
          <p:nvPr/>
        </p:nvCxnSpPr>
        <p:spPr>
          <a:xfrm>
            <a:off x="7757343" y="4532209"/>
            <a:ext cx="626928" cy="74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179092" y="4602383"/>
            <a:ext cx="598241" cy="523220"/>
          </a:xfrm>
          <a:prstGeom prst="rect">
            <a:avLst/>
          </a:prstGeom>
          <a:noFill/>
        </p:spPr>
        <p:txBody>
          <a:bodyPr wrap="none" rtlCol="0">
            <a:spAutoFit/>
          </a:bodyPr>
          <a:lstStyle/>
          <a:p>
            <a:r>
              <a:rPr lang="en-US" sz="1400" smtClean="0"/>
              <a:t>write,</a:t>
            </a:r>
          </a:p>
          <a:p>
            <a:r>
              <a:rPr lang="en-US" sz="1400" smtClean="0"/>
              <a:t>fsync</a:t>
            </a:r>
            <a:endParaRPr lang="en-US" sz="1400"/>
          </a:p>
        </p:txBody>
      </p:sp>
      <p:sp>
        <p:nvSpPr>
          <p:cNvPr id="55" name="文本框 54"/>
          <p:cNvSpPr txBox="1"/>
          <p:nvPr/>
        </p:nvSpPr>
        <p:spPr>
          <a:xfrm>
            <a:off x="2002566" y="4690746"/>
            <a:ext cx="987771" cy="307777"/>
          </a:xfrm>
          <a:prstGeom prst="rect">
            <a:avLst/>
          </a:prstGeom>
          <a:noFill/>
        </p:spPr>
        <p:txBody>
          <a:bodyPr wrap="none" rtlCol="0">
            <a:spAutoFit/>
          </a:bodyPr>
          <a:lstStyle/>
          <a:p>
            <a:r>
              <a:rPr lang="en-US" sz="1400" smtClean="0"/>
              <a:t>write,fsync</a:t>
            </a:r>
            <a:endParaRPr lang="en-US" sz="1400"/>
          </a:p>
        </p:txBody>
      </p:sp>
      <p:cxnSp>
        <p:nvCxnSpPr>
          <p:cNvPr id="56" name="曲线连接符 55"/>
          <p:cNvCxnSpPr>
            <a:stCxn id="34" idx="3"/>
            <a:endCxn id="36" idx="0"/>
          </p:cNvCxnSpPr>
          <p:nvPr/>
        </p:nvCxnSpPr>
        <p:spPr>
          <a:xfrm>
            <a:off x="3242577" y="3987416"/>
            <a:ext cx="205384" cy="2096781"/>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476211" y="3716236"/>
            <a:ext cx="752129" cy="307777"/>
          </a:xfrm>
          <a:prstGeom prst="rect">
            <a:avLst/>
          </a:prstGeom>
          <a:noFill/>
        </p:spPr>
        <p:txBody>
          <a:bodyPr wrap="none" rtlCol="0">
            <a:spAutoFit/>
          </a:bodyPr>
          <a:lstStyle/>
          <a:p>
            <a:r>
              <a:rPr lang="en-US" sz="1400" smtClean="0"/>
              <a:t>primary</a:t>
            </a:r>
            <a:endParaRPr lang="en-US" sz="1400"/>
          </a:p>
        </p:txBody>
      </p:sp>
      <p:sp>
        <p:nvSpPr>
          <p:cNvPr id="59" name="文本框 58"/>
          <p:cNvSpPr txBox="1"/>
          <p:nvPr/>
        </p:nvSpPr>
        <p:spPr>
          <a:xfrm>
            <a:off x="5882324" y="3738758"/>
            <a:ext cx="1119217" cy="307777"/>
          </a:xfrm>
          <a:prstGeom prst="rect">
            <a:avLst/>
          </a:prstGeom>
          <a:noFill/>
        </p:spPr>
        <p:txBody>
          <a:bodyPr wrap="none" rtlCol="0">
            <a:spAutoFit/>
          </a:bodyPr>
          <a:lstStyle/>
          <a:p>
            <a:r>
              <a:rPr lang="en-US" sz="1400" smtClean="0"/>
              <a:t>sync standby</a:t>
            </a:r>
            <a:endParaRPr lang="en-US" sz="1400"/>
          </a:p>
        </p:txBody>
      </p:sp>
      <p:cxnSp>
        <p:nvCxnSpPr>
          <p:cNvPr id="9" name="直接箭头连接符 8"/>
          <p:cNvCxnSpPr>
            <a:stCxn id="37" idx="1"/>
            <a:endCxn id="36" idx="3"/>
          </p:cNvCxnSpPr>
          <p:nvPr/>
        </p:nvCxnSpPr>
        <p:spPr>
          <a:xfrm flipH="1">
            <a:off x="4219967" y="4532209"/>
            <a:ext cx="1884359" cy="1705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828241" y="5494385"/>
            <a:ext cx="833883" cy="523220"/>
          </a:xfrm>
          <a:prstGeom prst="rect">
            <a:avLst/>
          </a:prstGeom>
          <a:noFill/>
        </p:spPr>
        <p:txBody>
          <a:bodyPr wrap="none" rtlCol="0">
            <a:spAutoFit/>
          </a:bodyPr>
          <a:lstStyle/>
          <a:p>
            <a:r>
              <a:rPr lang="en-US" sz="1400" smtClean="0"/>
              <a:t>feedback</a:t>
            </a:r>
          </a:p>
          <a:p>
            <a:r>
              <a:rPr lang="en-US" sz="1400" smtClean="0"/>
              <a:t>LSN</a:t>
            </a:r>
            <a:endParaRPr lang="en-US" sz="1400"/>
          </a:p>
        </p:txBody>
      </p:sp>
      <p:cxnSp>
        <p:nvCxnSpPr>
          <p:cNvPr id="14" name="曲线连接符 13"/>
          <p:cNvCxnSpPr>
            <a:stCxn id="60" idx="0"/>
            <a:endCxn id="20" idx="1"/>
          </p:cNvCxnSpPr>
          <p:nvPr/>
        </p:nvCxnSpPr>
        <p:spPr>
          <a:xfrm rot="16200000" flipV="1">
            <a:off x="2990785" y="3239986"/>
            <a:ext cx="2750857" cy="1757941"/>
          </a:xfrm>
          <a:prstGeom prst="curvedConnector4">
            <a:avLst>
              <a:gd name="adj1" fmla="val 99515"/>
              <a:gd name="adj2" fmla="val 2946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右大括号 19"/>
          <p:cNvSpPr/>
          <p:nvPr/>
        </p:nvSpPr>
        <p:spPr>
          <a:xfrm>
            <a:off x="3285999" y="2101642"/>
            <a:ext cx="201243" cy="12837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文本框 63"/>
          <p:cNvSpPr txBox="1"/>
          <p:nvPr/>
        </p:nvSpPr>
        <p:spPr>
          <a:xfrm>
            <a:off x="5109983" y="2782802"/>
            <a:ext cx="1309974" cy="307777"/>
          </a:xfrm>
          <a:prstGeom prst="rect">
            <a:avLst/>
          </a:prstGeom>
          <a:noFill/>
        </p:spPr>
        <p:txBody>
          <a:bodyPr wrap="none" rtlCol="0">
            <a:spAutoFit/>
          </a:bodyPr>
          <a:lstStyle/>
          <a:p>
            <a:r>
              <a:rPr lang="en-US" sz="1400"/>
              <a:t>R</a:t>
            </a:r>
            <a:r>
              <a:rPr lang="en-US" sz="1400" smtClean="0"/>
              <a:t>elease waiters</a:t>
            </a:r>
            <a:endParaRPr lang="en-US" sz="1400"/>
          </a:p>
        </p:txBody>
      </p:sp>
      <p:sp>
        <p:nvSpPr>
          <p:cNvPr id="31" name="文本框 30"/>
          <p:cNvSpPr txBox="1"/>
          <p:nvPr/>
        </p:nvSpPr>
        <p:spPr>
          <a:xfrm>
            <a:off x="2774359" y="5051887"/>
            <a:ext cx="2082750" cy="307777"/>
          </a:xfrm>
          <a:prstGeom prst="rect">
            <a:avLst/>
          </a:prstGeom>
          <a:noFill/>
        </p:spPr>
        <p:txBody>
          <a:bodyPr wrap="none" rtlCol="0">
            <a:spAutoFit/>
          </a:bodyPr>
          <a:lstStyle/>
          <a:p>
            <a:r>
              <a:rPr lang="en-US" sz="1400"/>
              <a:t>WalSndWakeupRequest();</a:t>
            </a:r>
          </a:p>
        </p:txBody>
      </p:sp>
    </p:spTree>
    <p:extLst>
      <p:ext uri="{BB962C8B-B14F-4D97-AF65-F5344CB8AC3E}">
        <p14:creationId xmlns:p14="http://schemas.microsoft.com/office/powerpoint/2010/main" val="2772758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zh-CN" altLang="en-US" dirty="0" smtClean="0"/>
              <a:t> 全球贡献者</a:t>
            </a:r>
            <a:endParaRPr lang="zh-CN" altLang="en-US" dirty="0"/>
          </a:p>
        </p:txBody>
      </p:sp>
      <p:sp>
        <p:nvSpPr>
          <p:cNvPr id="3" name="内容占位符 2"/>
          <p:cNvSpPr>
            <a:spLocks noGrp="1"/>
          </p:cNvSpPr>
          <p:nvPr>
            <p:ph idx="1"/>
          </p:nvPr>
        </p:nvSpPr>
        <p:spPr/>
        <p:txBody>
          <a:bodyPr/>
          <a:lstStyle/>
          <a:p>
            <a:r>
              <a:rPr lang="en-US" altLang="zh-CN" sz="1400" dirty="0" smtClean="0">
                <a:effectLst/>
              </a:rPr>
              <a:t>Core Team</a:t>
            </a:r>
            <a:r>
              <a:rPr lang="zh-CN" altLang="en-US" sz="1400" dirty="0" smtClean="0">
                <a:effectLst/>
              </a:rPr>
              <a:t>成员</a:t>
            </a:r>
            <a:endParaRPr lang="en-US" altLang="zh-CN" sz="1400" dirty="0" smtClean="0">
              <a:effectLst/>
            </a:endParaRPr>
          </a:p>
          <a:p>
            <a:r>
              <a:rPr lang="en-US" altLang="zh-CN" sz="1400" dirty="0" smtClean="0">
                <a:effectLst/>
              </a:rPr>
              <a:t>Josh </a:t>
            </a:r>
            <a:r>
              <a:rPr lang="en-US" altLang="zh-CN" sz="1400" dirty="0" err="1">
                <a:effectLst/>
              </a:rPr>
              <a:t>Berkus</a:t>
            </a:r>
            <a:r>
              <a:rPr lang="en-US" altLang="zh-CN" sz="1400" dirty="0">
                <a:effectLst/>
              </a:rPr>
              <a:t> </a:t>
            </a:r>
            <a:r>
              <a:rPr lang="en-US" altLang="zh-CN" sz="1400" dirty="0" smtClean="0">
                <a:effectLst/>
              </a:rPr>
              <a:t>(USA</a:t>
            </a:r>
            <a:r>
              <a:rPr lang="en-US" altLang="zh-CN" sz="1400" smtClean="0">
                <a:effectLst/>
              </a:rPr>
              <a:t>, CEO@PostgreSQL </a:t>
            </a:r>
            <a:r>
              <a:rPr lang="en-US" altLang="zh-CN" sz="1400" dirty="0" smtClean="0">
                <a:effectLst/>
              </a:rPr>
              <a:t>Experts Inc.)</a:t>
            </a:r>
          </a:p>
          <a:p>
            <a:pPr lvl="1"/>
            <a:r>
              <a:rPr lang="zh-CN" altLang="en-US" sz="1400" dirty="0" smtClean="0">
                <a:effectLst/>
              </a:rPr>
              <a:t>主要负责</a:t>
            </a:r>
            <a:r>
              <a:rPr lang="en-US" altLang="zh-CN" sz="1400" dirty="0" smtClean="0">
                <a:effectLst/>
              </a:rPr>
              <a:t>PG</a:t>
            </a:r>
            <a:r>
              <a:rPr lang="zh-CN" altLang="en-US" sz="1400" dirty="0" smtClean="0">
                <a:effectLst/>
              </a:rPr>
              <a:t>推广</a:t>
            </a:r>
            <a:r>
              <a:rPr lang="en-US" altLang="zh-CN" sz="1400" dirty="0" smtClean="0">
                <a:effectLst/>
              </a:rPr>
              <a:t>, </a:t>
            </a:r>
            <a:r>
              <a:rPr lang="zh-CN" altLang="en-US" sz="1400" dirty="0" smtClean="0">
                <a:effectLst/>
              </a:rPr>
              <a:t>性能测试</a:t>
            </a:r>
            <a:r>
              <a:rPr lang="en-US" altLang="zh-CN" sz="1400" dirty="0" smtClean="0">
                <a:effectLst/>
              </a:rPr>
              <a:t>, </a:t>
            </a:r>
            <a:r>
              <a:rPr lang="zh-CN" altLang="en-US" sz="1400" dirty="0" smtClean="0">
                <a:effectLst/>
              </a:rPr>
              <a:t>优化</a:t>
            </a:r>
            <a:r>
              <a:rPr lang="en-US" altLang="zh-CN" sz="1400" dirty="0" smtClean="0">
                <a:effectLst/>
              </a:rPr>
              <a:t>, </a:t>
            </a:r>
            <a:r>
              <a:rPr lang="zh-CN" altLang="en-US" sz="1400" dirty="0" smtClean="0">
                <a:effectLst/>
              </a:rPr>
              <a:t>文档编辑</a:t>
            </a:r>
            <a:r>
              <a:rPr lang="zh-CN" altLang="en-US" sz="1400" dirty="0" smtClean="0"/>
              <a:t>等工作</a:t>
            </a:r>
            <a:r>
              <a:rPr lang="en-US" altLang="zh-CN" sz="1400" dirty="0" smtClean="0"/>
              <a:t>.</a:t>
            </a:r>
            <a:endParaRPr lang="en-US" altLang="zh-CN" sz="1400" dirty="0">
              <a:effectLst/>
            </a:endParaRPr>
          </a:p>
          <a:p>
            <a:r>
              <a:rPr lang="en-US" altLang="zh-CN" sz="1400" dirty="0">
                <a:effectLst/>
              </a:rPr>
              <a:t>Peter </a:t>
            </a:r>
            <a:r>
              <a:rPr lang="en-US" altLang="zh-CN" sz="1400" dirty="0" err="1">
                <a:effectLst/>
              </a:rPr>
              <a:t>Eisentraut</a:t>
            </a:r>
            <a:r>
              <a:rPr lang="en-US" altLang="zh-CN" sz="1400" dirty="0">
                <a:effectLst/>
              </a:rPr>
              <a:t> (USA, MeetMe.com)</a:t>
            </a:r>
          </a:p>
          <a:p>
            <a:pPr lvl="1"/>
            <a:r>
              <a:rPr lang="zh-CN" altLang="en-US" sz="1400" dirty="0"/>
              <a:t>主要负责了系统建设</a:t>
            </a:r>
            <a:r>
              <a:rPr lang="en-US" altLang="zh-CN" sz="1400" dirty="0"/>
              <a:t>, </a:t>
            </a:r>
            <a:r>
              <a:rPr lang="zh-CN" altLang="en-US" sz="1400" dirty="0"/>
              <a:t>移植</a:t>
            </a:r>
            <a:r>
              <a:rPr lang="en-US" altLang="zh-CN" sz="1400" dirty="0"/>
              <a:t>, </a:t>
            </a:r>
            <a:r>
              <a:rPr lang="zh-CN" altLang="en-US" sz="1400" dirty="0"/>
              <a:t>文档编辑</a:t>
            </a:r>
            <a:r>
              <a:rPr lang="en-US" altLang="zh-CN" sz="1400" dirty="0"/>
              <a:t>, </a:t>
            </a:r>
            <a:r>
              <a:rPr lang="zh-CN" altLang="en-US" sz="1400" dirty="0"/>
              <a:t>国际化</a:t>
            </a:r>
            <a:r>
              <a:rPr lang="en-US" altLang="zh-CN" sz="1400" dirty="0"/>
              <a:t>, </a:t>
            </a:r>
            <a:r>
              <a:rPr lang="zh-CN" altLang="en-US" sz="1400" dirty="0"/>
              <a:t>以及其他增强性的代码工作</a:t>
            </a:r>
            <a:r>
              <a:rPr lang="en-US" altLang="zh-CN" sz="1400" dirty="0"/>
              <a:t>.</a:t>
            </a:r>
            <a:endParaRPr lang="en-US" altLang="zh-CN" sz="1400" dirty="0" smtClean="0">
              <a:effectLst/>
            </a:endParaRPr>
          </a:p>
          <a:p>
            <a:r>
              <a:rPr lang="en-US" altLang="zh-CN" sz="1400" dirty="0">
                <a:effectLst/>
              </a:rPr>
              <a:t>Magnus </a:t>
            </a:r>
            <a:r>
              <a:rPr lang="en-US" altLang="zh-CN" sz="1400" dirty="0" err="1">
                <a:effectLst/>
              </a:rPr>
              <a:t>Hagander</a:t>
            </a:r>
            <a:r>
              <a:rPr lang="en-US" altLang="zh-CN" sz="1400" dirty="0">
                <a:effectLst/>
              </a:rPr>
              <a:t> (Sweden, redpill-linpro.se)</a:t>
            </a:r>
          </a:p>
          <a:p>
            <a:pPr lvl="1"/>
            <a:r>
              <a:rPr lang="zh-CN" altLang="en-US" sz="1400" dirty="0" smtClean="0">
                <a:effectLst/>
              </a:rPr>
              <a:t>帮助维护</a:t>
            </a:r>
            <a:r>
              <a:rPr lang="en-US" altLang="zh-CN" sz="1400" dirty="0" err="1" smtClean="0">
                <a:effectLst/>
              </a:rPr>
              <a:t>PostgreSQL</a:t>
            </a:r>
            <a:r>
              <a:rPr lang="en-US" altLang="zh-CN" sz="1400" dirty="0" smtClean="0">
                <a:effectLst/>
              </a:rPr>
              <a:t> WEB</a:t>
            </a:r>
            <a:r>
              <a:rPr lang="zh-CN" altLang="en-US" sz="1400" dirty="0" smtClean="0">
                <a:effectLst/>
              </a:rPr>
              <a:t>主站及基础设施</a:t>
            </a:r>
            <a:r>
              <a:rPr lang="en-US" altLang="zh-CN" sz="1400" dirty="0" smtClean="0">
                <a:effectLst/>
              </a:rPr>
              <a:t>, win32</a:t>
            </a:r>
            <a:r>
              <a:rPr lang="zh-CN" altLang="en-US" sz="1400" dirty="0" smtClean="0">
                <a:effectLst/>
              </a:rPr>
              <a:t>的移植</a:t>
            </a:r>
            <a:r>
              <a:rPr lang="en-US" altLang="zh-CN" sz="1400" dirty="0" smtClean="0">
                <a:effectLst/>
              </a:rPr>
              <a:t>, </a:t>
            </a:r>
            <a:r>
              <a:rPr lang="zh-CN" altLang="en-US" sz="1400" dirty="0" smtClean="0">
                <a:effectLst/>
              </a:rPr>
              <a:t>以及系统认证等工作</a:t>
            </a:r>
            <a:r>
              <a:rPr lang="en-US" altLang="zh-CN" sz="1400" dirty="0" smtClean="0">
                <a:effectLst/>
              </a:rPr>
              <a:t>.</a:t>
            </a:r>
          </a:p>
          <a:p>
            <a:r>
              <a:rPr lang="en-US" altLang="zh-CN" sz="1400" dirty="0">
                <a:effectLst/>
              </a:rPr>
              <a:t>Tom </a:t>
            </a:r>
            <a:r>
              <a:rPr lang="en-US" altLang="zh-CN" sz="1400" dirty="0" smtClean="0">
                <a:effectLst/>
              </a:rPr>
              <a:t>Lane (USA, Salesforce)</a:t>
            </a:r>
          </a:p>
          <a:p>
            <a:pPr lvl="1"/>
            <a:r>
              <a:rPr lang="zh-CN" altLang="en-US" sz="1400" dirty="0" smtClean="0"/>
              <a:t>遍及</a:t>
            </a:r>
            <a:r>
              <a:rPr lang="en-US" altLang="zh-CN" sz="1400" dirty="0" err="1" smtClean="0"/>
              <a:t>PostgreSQL</a:t>
            </a:r>
            <a:r>
              <a:rPr lang="zh-CN" altLang="en-US" sz="1400" dirty="0" smtClean="0"/>
              <a:t>代码的各个角落</a:t>
            </a:r>
            <a:r>
              <a:rPr lang="en-US" altLang="zh-CN" sz="1400" dirty="0" smtClean="0"/>
              <a:t>, </a:t>
            </a:r>
            <a:r>
              <a:rPr lang="zh-CN" altLang="en-US" sz="1400" dirty="0"/>
              <a:t>包括</a:t>
            </a:r>
            <a:r>
              <a:rPr lang="en-US" altLang="zh-CN" sz="1400" dirty="0" smtClean="0"/>
              <a:t>BUG</a:t>
            </a:r>
            <a:r>
              <a:rPr lang="zh-CN" altLang="en-US" sz="1400" dirty="0" smtClean="0"/>
              <a:t>评估和修复</a:t>
            </a:r>
            <a:r>
              <a:rPr lang="en-US" altLang="zh-CN" sz="1400" dirty="0" smtClean="0"/>
              <a:t>, </a:t>
            </a:r>
            <a:r>
              <a:rPr lang="zh-CN" altLang="en-US" sz="1400" dirty="0" smtClean="0"/>
              <a:t>性能改进</a:t>
            </a:r>
            <a:r>
              <a:rPr lang="en-US" altLang="zh-CN" sz="1400" dirty="0" smtClean="0"/>
              <a:t>, </a:t>
            </a:r>
            <a:r>
              <a:rPr lang="zh-CN" altLang="en-US" sz="1400" dirty="0" smtClean="0"/>
              <a:t>优化等</a:t>
            </a:r>
            <a:r>
              <a:rPr lang="en-US" altLang="zh-CN" sz="1400" dirty="0" smtClean="0"/>
              <a:t>.</a:t>
            </a:r>
            <a:endParaRPr lang="en-US" altLang="zh-CN" sz="1400" dirty="0">
              <a:effectLst/>
            </a:endParaRPr>
          </a:p>
          <a:p>
            <a:r>
              <a:rPr lang="en-US" altLang="zh-CN" sz="1400" dirty="0">
                <a:effectLst/>
              </a:rPr>
              <a:t>Bruce </a:t>
            </a:r>
            <a:r>
              <a:rPr lang="en-US" altLang="zh-CN" sz="1400" dirty="0" err="1">
                <a:effectLst/>
              </a:rPr>
              <a:t>Momjian</a:t>
            </a:r>
            <a:r>
              <a:rPr lang="en-US" altLang="zh-CN" sz="1400" dirty="0">
                <a:effectLst/>
              </a:rPr>
              <a:t> </a:t>
            </a:r>
            <a:r>
              <a:rPr lang="en-US" altLang="zh-CN" sz="1400" dirty="0" smtClean="0">
                <a:effectLst/>
              </a:rPr>
              <a:t>(USA, </a:t>
            </a:r>
            <a:r>
              <a:rPr lang="en-US" altLang="zh-CN" sz="1400" dirty="0" err="1" smtClean="0">
                <a:effectLst/>
              </a:rPr>
              <a:t>EnterpriseDB</a:t>
            </a:r>
            <a:r>
              <a:rPr lang="en-US" altLang="zh-CN" sz="1400" dirty="0" smtClean="0">
                <a:effectLst/>
              </a:rPr>
              <a:t>)</a:t>
            </a:r>
          </a:p>
          <a:p>
            <a:pPr lvl="1"/>
            <a:r>
              <a:rPr lang="zh-CN" altLang="en-US" sz="1400" dirty="0" smtClean="0"/>
              <a:t>负责维护</a:t>
            </a:r>
            <a:r>
              <a:rPr lang="en-US" altLang="zh-CN" sz="1400" dirty="0" smtClean="0"/>
              <a:t>TODO</a:t>
            </a:r>
            <a:r>
              <a:rPr lang="zh-CN" altLang="en-US" sz="1400" dirty="0" smtClean="0"/>
              <a:t>和</a:t>
            </a:r>
            <a:r>
              <a:rPr lang="en-US" altLang="zh-CN" sz="1400" dirty="0" smtClean="0"/>
              <a:t>FAQ</a:t>
            </a:r>
            <a:r>
              <a:rPr lang="zh-CN" altLang="en-US" sz="1400" dirty="0" smtClean="0"/>
              <a:t>列表</a:t>
            </a:r>
            <a:r>
              <a:rPr lang="en-US" altLang="zh-CN" sz="1400" dirty="0" smtClean="0"/>
              <a:t>, </a:t>
            </a:r>
            <a:r>
              <a:rPr lang="zh-CN" altLang="en-US" sz="1400" dirty="0" smtClean="0"/>
              <a:t>代码</a:t>
            </a:r>
            <a:r>
              <a:rPr lang="en-US" altLang="zh-CN" sz="1400" dirty="0" smtClean="0"/>
              <a:t>, </a:t>
            </a:r>
            <a:r>
              <a:rPr lang="zh-CN" altLang="en-US" sz="1400" dirty="0" smtClean="0"/>
              <a:t>发布版本补丁以及培训</a:t>
            </a:r>
            <a:r>
              <a:rPr lang="en-US" altLang="zh-CN" sz="1400" dirty="0" smtClean="0"/>
              <a:t>.</a:t>
            </a:r>
            <a:endParaRPr lang="en-US" altLang="zh-CN" sz="1400" dirty="0" smtClean="0">
              <a:effectLst/>
            </a:endParaRPr>
          </a:p>
          <a:p>
            <a:r>
              <a:rPr lang="en-US" altLang="zh-CN" sz="1400" dirty="0">
                <a:effectLst/>
              </a:rPr>
              <a:t>Dave Page </a:t>
            </a:r>
            <a:r>
              <a:rPr lang="en-US" altLang="zh-CN" sz="1400" dirty="0" smtClean="0">
                <a:effectLst/>
              </a:rPr>
              <a:t>(</a:t>
            </a:r>
            <a:r>
              <a:rPr lang="en-US" altLang="zh-CN" sz="1400" dirty="0">
                <a:effectLst/>
              </a:rPr>
              <a:t>United Kingdom</a:t>
            </a:r>
            <a:r>
              <a:rPr lang="en-US" altLang="zh-CN" sz="1400" dirty="0" smtClean="0">
                <a:effectLst/>
              </a:rPr>
              <a:t>, </a:t>
            </a:r>
            <a:r>
              <a:rPr lang="en-US" altLang="zh-CN" sz="1400" dirty="0" err="1" smtClean="0">
                <a:effectLst/>
              </a:rPr>
              <a:t>EnterpriseDB</a:t>
            </a:r>
            <a:r>
              <a:rPr lang="en-US" altLang="zh-CN" sz="1400" dirty="0" smtClean="0">
                <a:effectLst/>
              </a:rPr>
              <a:t>)</a:t>
            </a:r>
          </a:p>
          <a:p>
            <a:pPr lvl="1"/>
            <a:r>
              <a:rPr lang="zh-CN" altLang="en-US" sz="1400" dirty="0" smtClean="0"/>
              <a:t>负责</a:t>
            </a:r>
            <a:r>
              <a:rPr lang="en-US" altLang="zh-CN" sz="1400" dirty="0" err="1" smtClean="0"/>
              <a:t>pgadmin</a:t>
            </a:r>
            <a:r>
              <a:rPr lang="zh-CN" altLang="en-US" sz="1400" dirty="0" smtClean="0"/>
              <a:t>的开发和维护工作</a:t>
            </a:r>
            <a:r>
              <a:rPr lang="en-US" altLang="zh-CN" sz="1400" dirty="0" smtClean="0"/>
              <a:t>, </a:t>
            </a:r>
            <a:r>
              <a:rPr lang="zh-CN" altLang="en-US" sz="1400" dirty="0" smtClean="0"/>
              <a:t>同时负责管理</a:t>
            </a:r>
            <a:r>
              <a:rPr lang="en-US" altLang="zh-CN" sz="1400" dirty="0" smtClean="0"/>
              <a:t>postgresql.org</a:t>
            </a:r>
            <a:r>
              <a:rPr lang="zh-CN" altLang="en-US" sz="1400" dirty="0" smtClean="0"/>
              <a:t>主站工程</a:t>
            </a:r>
            <a:r>
              <a:rPr lang="en-US" altLang="zh-CN" sz="1400" dirty="0" smtClean="0"/>
              <a:t>, </a:t>
            </a:r>
            <a:r>
              <a:rPr lang="en-US" altLang="zh-CN" sz="1400" dirty="0" err="1" smtClean="0"/>
              <a:t>PostgreSQL</a:t>
            </a:r>
            <a:r>
              <a:rPr lang="zh-CN" altLang="en-US" sz="1400" dirty="0" smtClean="0"/>
              <a:t>的安装程序等</a:t>
            </a:r>
            <a:r>
              <a:rPr lang="en-US" altLang="zh-CN" sz="1400" dirty="0" smtClean="0"/>
              <a:t>.</a:t>
            </a:r>
            <a:endParaRPr lang="en-US" altLang="zh-CN" sz="1400" dirty="0" smtClean="0">
              <a:effectLst/>
            </a:endParaRPr>
          </a:p>
          <a:p>
            <a:endParaRPr lang="en-US" altLang="zh-CN" sz="1400" dirty="0" smtClean="0">
              <a:effectLst/>
            </a:endParaRPr>
          </a:p>
          <a:p>
            <a:r>
              <a:rPr lang="zh-CN" altLang="en-US" sz="1400" dirty="0" smtClean="0">
                <a:effectLst/>
              </a:rPr>
              <a:t>主要贡献者</a:t>
            </a:r>
            <a:endParaRPr lang="en-US" altLang="zh-CN" sz="1400" dirty="0" smtClean="0">
              <a:effectLst/>
            </a:endParaRPr>
          </a:p>
          <a:p>
            <a:pPr lvl="1"/>
            <a:r>
              <a:rPr lang="en-US" altLang="zh-CN" sz="1400" dirty="0">
                <a:hlinkClick r:id="rId2"/>
              </a:rPr>
              <a:t>http://www.postgresql.org/community/contributors</a:t>
            </a:r>
            <a:r>
              <a:rPr lang="en-US" altLang="zh-CN" sz="1400" dirty="0" smtClean="0">
                <a:hlinkClick r:id="rId2"/>
              </a:rPr>
              <a:t>/</a:t>
            </a:r>
            <a:endParaRPr lang="en-US" altLang="zh-CN" sz="1400" dirty="0" smtClean="0"/>
          </a:p>
          <a:p>
            <a:r>
              <a:rPr lang="en-US" altLang="zh-CN" sz="1400" dirty="0">
                <a:effectLst/>
              </a:rPr>
              <a:t>Committers (</a:t>
            </a:r>
            <a:r>
              <a:rPr lang="en-US" altLang="zh-CN" sz="1400" dirty="0">
                <a:effectLst/>
                <a:hlinkClick r:id="rId3"/>
              </a:rPr>
              <a:t>git@gitmaster.postgresql.org/</a:t>
            </a:r>
            <a:r>
              <a:rPr lang="en-US" altLang="zh-CN" sz="1400" dirty="0" err="1">
                <a:effectLst/>
                <a:hlinkClick r:id="rId3"/>
              </a:rPr>
              <a:t>postgresql.git</a:t>
            </a:r>
            <a:r>
              <a:rPr lang="en-US" altLang="zh-CN" sz="1400" dirty="0" smtClean="0">
                <a:effectLst/>
              </a:rPr>
              <a:t>)</a:t>
            </a:r>
          </a:p>
          <a:p>
            <a:pPr lvl="1"/>
            <a:r>
              <a:rPr lang="zh-CN" altLang="en-US" sz="1400" dirty="0" smtClean="0"/>
              <a:t>目前</a:t>
            </a:r>
            <a:r>
              <a:rPr lang="zh-CN" altLang="en-US" sz="1400" smtClean="0"/>
              <a:t>有</a:t>
            </a:r>
            <a:r>
              <a:rPr lang="en-US" altLang="zh-CN" sz="1400" smtClean="0"/>
              <a:t>21</a:t>
            </a:r>
            <a:r>
              <a:rPr lang="zh-CN" altLang="en-US" sz="1400" smtClean="0"/>
              <a:t>位</a:t>
            </a:r>
            <a:r>
              <a:rPr lang="en-US" altLang="zh-CN" sz="1400" dirty="0" smtClean="0"/>
              <a:t>committer. (</a:t>
            </a:r>
            <a:r>
              <a:rPr lang="en-US" altLang="zh-CN" sz="1400" dirty="0" smtClean="0">
                <a:hlinkClick r:id="rId4"/>
              </a:rPr>
              <a:t>http</a:t>
            </a:r>
            <a:r>
              <a:rPr lang="en-US" altLang="zh-CN" sz="1400" dirty="0">
                <a:hlinkClick r:id="rId4"/>
              </a:rPr>
              <a:t>://</a:t>
            </a:r>
            <a:r>
              <a:rPr lang="en-US" altLang="zh-CN" sz="1400" dirty="0" smtClean="0">
                <a:hlinkClick r:id="rId4"/>
              </a:rPr>
              <a:t>wiki.postgresql.org/wiki/Committers</a:t>
            </a:r>
            <a:r>
              <a:rPr lang="en-US" altLang="zh-CN" sz="1400" dirty="0" smtClean="0"/>
              <a:t>)</a:t>
            </a:r>
            <a:endParaRPr lang="en-US" altLang="zh-CN" sz="1400" dirty="0">
              <a:effectLst/>
            </a:endParaRPr>
          </a:p>
          <a:p>
            <a:endParaRPr lang="en-US" altLang="zh-CN" sz="1400" dirty="0">
              <a:effectLst/>
            </a:endParaRPr>
          </a:p>
          <a:p>
            <a:endParaRPr lang="en-US" altLang="zh-CN" sz="1400" dirty="0" smtClean="0">
              <a:effectLst/>
            </a:endParaRPr>
          </a:p>
          <a:p>
            <a:endParaRPr lang="en-US" altLang="zh-CN" sz="1400" dirty="0">
              <a:effectLst/>
            </a:endParaRPr>
          </a:p>
          <a:p>
            <a:endParaRPr lang="en-US" altLang="zh-CN" sz="1400" dirty="0" smtClean="0"/>
          </a:p>
        </p:txBody>
      </p:sp>
      <p:pic>
        <p:nvPicPr>
          <p:cNvPr id="5" name="图片 4"/>
          <p:cNvPicPr>
            <a:picLocks noChangeAspect="1"/>
          </p:cNvPicPr>
          <p:nvPr/>
        </p:nvPicPr>
        <p:blipFill>
          <a:blip r:embed="rId5"/>
          <a:stretch>
            <a:fillRect/>
          </a:stretch>
        </p:blipFill>
        <p:spPr>
          <a:xfrm>
            <a:off x="5403555" y="1479465"/>
            <a:ext cx="665942" cy="789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6"/>
          <a:stretch>
            <a:fillRect/>
          </a:stretch>
        </p:blipFill>
        <p:spPr>
          <a:xfrm>
            <a:off x="7071912" y="2015722"/>
            <a:ext cx="672162" cy="658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7"/>
          <a:stretch>
            <a:fillRect/>
          </a:stretch>
        </p:blipFill>
        <p:spPr>
          <a:xfrm>
            <a:off x="7632611" y="2705250"/>
            <a:ext cx="742263" cy="654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8"/>
          <a:stretch>
            <a:fillRect/>
          </a:stretch>
        </p:blipFill>
        <p:spPr>
          <a:xfrm>
            <a:off x="7207768" y="3418400"/>
            <a:ext cx="849685" cy="746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9"/>
          <a:stretch>
            <a:fillRect/>
          </a:stretch>
        </p:blipFill>
        <p:spPr>
          <a:xfrm>
            <a:off x="5924040" y="3981972"/>
            <a:ext cx="524991" cy="803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10"/>
          <a:stretch>
            <a:fillRect/>
          </a:stretch>
        </p:blipFill>
        <p:spPr>
          <a:xfrm>
            <a:off x="8915390" y="4520166"/>
            <a:ext cx="733425"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0757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PostGIS</a:t>
            </a:r>
          </a:p>
          <a:p>
            <a:pPr lvl="1"/>
            <a:r>
              <a:rPr lang="zh-CN" altLang="en-US" sz="1800" smtClean="0"/>
              <a:t>地理位置</a:t>
            </a:r>
            <a:endParaRPr lang="en-US" altLang="zh-CN" sz="1800" smtClean="0"/>
          </a:p>
          <a:p>
            <a:endParaRPr lang="en-US" sz="1800"/>
          </a:p>
          <a:p>
            <a:r>
              <a:rPr lang="zh-CN" altLang="en-US" sz="1800" smtClean="0"/>
              <a:t>模块化</a:t>
            </a:r>
            <a:endParaRPr lang="en-US" altLang="zh-CN" sz="1800" smtClean="0"/>
          </a:p>
          <a:p>
            <a:pPr lvl="1"/>
            <a:r>
              <a:rPr lang="en-US" sz="1800" smtClean="0"/>
              <a:t>http://pgxn.org</a:t>
            </a:r>
            <a:r>
              <a:rPr lang="en-US" sz="1800"/>
              <a:t>, contrib, http://</a:t>
            </a:r>
            <a:r>
              <a:rPr lang="en-US" sz="1800" smtClean="0"/>
              <a:t>pgfoundry.org</a:t>
            </a:r>
            <a:endParaRPr lang="en-US" sz="1800"/>
          </a:p>
          <a:p>
            <a:endParaRPr lang="en-US" sz="1800" smtClean="0"/>
          </a:p>
          <a:p>
            <a:r>
              <a:rPr lang="zh-CN" altLang="en-US" sz="1800" smtClean="0"/>
              <a:t>逻辑复制</a:t>
            </a:r>
            <a:endParaRPr lang="en-US" altLang="zh-CN" sz="1800" smtClean="0"/>
          </a:p>
          <a:p>
            <a:pPr lvl="1"/>
            <a:r>
              <a:rPr lang="en-US" sz="1800" smtClean="0"/>
              <a:t>londiste3, slony-I, bucardo, ......</a:t>
            </a:r>
            <a:endParaRPr lang="en-US" sz="1800"/>
          </a:p>
          <a:p>
            <a:endParaRPr lang="en-US" sz="1800"/>
          </a:p>
        </p:txBody>
      </p:sp>
    </p:spTree>
    <p:extLst>
      <p:ext uri="{BB962C8B-B14F-4D97-AF65-F5344CB8AC3E}">
        <p14:creationId xmlns:p14="http://schemas.microsoft.com/office/powerpoint/2010/main" val="659545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PostGIS</a:t>
            </a:r>
          </a:p>
          <a:p>
            <a:pPr lvl="1"/>
            <a:r>
              <a:rPr lang="zh-CN" altLang="en-US" sz="1800" smtClean="0"/>
              <a:t>地理位置</a:t>
            </a:r>
            <a:endParaRPr lang="en-US" altLang="zh-CN" sz="1800" smtClean="0"/>
          </a:p>
          <a:p>
            <a:endParaRPr lang="en-US" sz="1800"/>
          </a:p>
        </p:txBody>
      </p:sp>
      <p:pic>
        <p:nvPicPr>
          <p:cNvPr id="4" name="图片 3"/>
          <p:cNvPicPr>
            <a:picLocks noChangeAspect="1"/>
          </p:cNvPicPr>
          <p:nvPr/>
        </p:nvPicPr>
        <p:blipFill>
          <a:blip r:embed="rId2"/>
          <a:stretch>
            <a:fillRect/>
          </a:stretch>
        </p:blipFill>
        <p:spPr>
          <a:xfrm>
            <a:off x="476211" y="2341286"/>
            <a:ext cx="2124075" cy="4295775"/>
          </a:xfrm>
          <a:prstGeom prst="rect">
            <a:avLst/>
          </a:prstGeom>
        </p:spPr>
      </p:pic>
      <p:pic>
        <p:nvPicPr>
          <p:cNvPr id="5" name="图片 4"/>
          <p:cNvPicPr>
            <a:picLocks noChangeAspect="1"/>
          </p:cNvPicPr>
          <p:nvPr/>
        </p:nvPicPr>
        <p:blipFill>
          <a:blip r:embed="rId3"/>
          <a:stretch>
            <a:fillRect/>
          </a:stretch>
        </p:blipFill>
        <p:spPr>
          <a:xfrm>
            <a:off x="4076680" y="4301996"/>
            <a:ext cx="3905250" cy="2124075"/>
          </a:xfrm>
          <a:prstGeom prst="rect">
            <a:avLst/>
          </a:prstGeom>
        </p:spPr>
      </p:pic>
      <p:sp>
        <p:nvSpPr>
          <p:cNvPr id="6" name="文本框 5"/>
          <p:cNvSpPr txBox="1"/>
          <p:nvPr/>
        </p:nvSpPr>
        <p:spPr>
          <a:xfrm>
            <a:off x="476211" y="2002732"/>
            <a:ext cx="1470274" cy="338554"/>
          </a:xfrm>
          <a:prstGeom prst="rect">
            <a:avLst/>
          </a:prstGeom>
          <a:noFill/>
        </p:spPr>
        <p:txBody>
          <a:bodyPr wrap="none" rtlCol="0">
            <a:spAutoFit/>
          </a:bodyPr>
          <a:lstStyle/>
          <a:p>
            <a:r>
              <a:rPr lang="en-US" sz="1600"/>
              <a:t>LINESTRINGs</a:t>
            </a:r>
          </a:p>
        </p:txBody>
      </p:sp>
      <p:sp>
        <p:nvSpPr>
          <p:cNvPr id="10" name="文本框 9"/>
          <p:cNvSpPr txBox="1"/>
          <p:nvPr/>
        </p:nvSpPr>
        <p:spPr>
          <a:xfrm>
            <a:off x="4076680" y="3880017"/>
            <a:ext cx="2100640" cy="338554"/>
          </a:xfrm>
          <a:prstGeom prst="rect">
            <a:avLst/>
          </a:prstGeom>
          <a:noFill/>
        </p:spPr>
        <p:txBody>
          <a:bodyPr wrap="none" rtlCol="0">
            <a:spAutoFit/>
          </a:bodyPr>
          <a:lstStyle/>
          <a:p>
            <a:r>
              <a:rPr lang="en-US" sz="1600"/>
              <a:t>MULTILINESTRINGs</a:t>
            </a:r>
          </a:p>
        </p:txBody>
      </p:sp>
      <p:pic>
        <p:nvPicPr>
          <p:cNvPr id="11" name="图片 10"/>
          <p:cNvPicPr>
            <a:picLocks noChangeAspect="1"/>
          </p:cNvPicPr>
          <p:nvPr/>
        </p:nvPicPr>
        <p:blipFill>
          <a:blip r:embed="rId4"/>
          <a:stretch>
            <a:fillRect/>
          </a:stretch>
        </p:blipFill>
        <p:spPr>
          <a:xfrm>
            <a:off x="9191635" y="4653750"/>
            <a:ext cx="2085975" cy="1933575"/>
          </a:xfrm>
          <a:prstGeom prst="rect">
            <a:avLst/>
          </a:prstGeom>
        </p:spPr>
      </p:pic>
      <p:pic>
        <p:nvPicPr>
          <p:cNvPr id="12" name="图片 11"/>
          <p:cNvPicPr>
            <a:picLocks noChangeAspect="1"/>
          </p:cNvPicPr>
          <p:nvPr/>
        </p:nvPicPr>
        <p:blipFill>
          <a:blip r:embed="rId5"/>
          <a:stretch>
            <a:fillRect/>
          </a:stretch>
        </p:blipFill>
        <p:spPr>
          <a:xfrm>
            <a:off x="8991796" y="1946442"/>
            <a:ext cx="1819275" cy="1933575"/>
          </a:xfrm>
          <a:prstGeom prst="rect">
            <a:avLst/>
          </a:prstGeom>
        </p:spPr>
      </p:pic>
      <p:sp>
        <p:nvSpPr>
          <p:cNvPr id="13" name="文本框 12"/>
          <p:cNvSpPr txBox="1"/>
          <p:nvPr/>
        </p:nvSpPr>
        <p:spPr>
          <a:xfrm>
            <a:off x="9024601" y="1607888"/>
            <a:ext cx="1919821" cy="338554"/>
          </a:xfrm>
          <a:prstGeom prst="rect">
            <a:avLst/>
          </a:prstGeom>
          <a:noFill/>
        </p:spPr>
        <p:txBody>
          <a:bodyPr wrap="none" rtlCol="0">
            <a:spAutoFit/>
          </a:bodyPr>
          <a:lstStyle/>
          <a:p>
            <a:r>
              <a:rPr lang="en-US" sz="1600" smtClean="0"/>
              <a:t>MULTIIPOLYGONs</a:t>
            </a:r>
            <a:endParaRPr lang="en-US" sz="1600"/>
          </a:p>
        </p:txBody>
      </p:sp>
      <p:sp>
        <p:nvSpPr>
          <p:cNvPr id="14" name="文本框 13"/>
          <p:cNvSpPr txBox="1"/>
          <p:nvPr/>
        </p:nvSpPr>
        <p:spPr>
          <a:xfrm>
            <a:off x="9458324" y="4319896"/>
            <a:ext cx="1220527" cy="338554"/>
          </a:xfrm>
          <a:prstGeom prst="rect">
            <a:avLst/>
          </a:prstGeom>
          <a:noFill/>
        </p:spPr>
        <p:txBody>
          <a:bodyPr wrap="none" rtlCol="0">
            <a:spAutoFit/>
          </a:bodyPr>
          <a:lstStyle/>
          <a:p>
            <a:r>
              <a:rPr lang="en-US" sz="1600" smtClean="0"/>
              <a:t>POLYGONs</a:t>
            </a:r>
            <a:endParaRPr lang="en-US" sz="1600"/>
          </a:p>
        </p:txBody>
      </p:sp>
      <p:pic>
        <p:nvPicPr>
          <p:cNvPr id="15" name="图片 14"/>
          <p:cNvPicPr>
            <a:picLocks noChangeAspect="1"/>
          </p:cNvPicPr>
          <p:nvPr/>
        </p:nvPicPr>
        <p:blipFill>
          <a:blip r:embed="rId6"/>
          <a:stretch>
            <a:fillRect/>
          </a:stretch>
        </p:blipFill>
        <p:spPr>
          <a:xfrm>
            <a:off x="4815061" y="1685927"/>
            <a:ext cx="2076450" cy="2028825"/>
          </a:xfrm>
          <a:prstGeom prst="rect">
            <a:avLst/>
          </a:prstGeom>
        </p:spPr>
      </p:pic>
      <p:sp>
        <p:nvSpPr>
          <p:cNvPr id="16" name="文本框 15"/>
          <p:cNvSpPr txBox="1"/>
          <p:nvPr/>
        </p:nvSpPr>
        <p:spPr>
          <a:xfrm>
            <a:off x="4815061" y="1347373"/>
            <a:ext cx="2725298" cy="338554"/>
          </a:xfrm>
          <a:prstGeom prst="rect">
            <a:avLst/>
          </a:prstGeom>
          <a:noFill/>
        </p:spPr>
        <p:txBody>
          <a:bodyPr wrap="none" rtlCol="0">
            <a:spAutoFit/>
          </a:bodyPr>
          <a:lstStyle/>
          <a:p>
            <a:r>
              <a:rPr lang="en-US" sz="1600"/>
              <a:t>GEOMETRYCOLLECTIONs </a:t>
            </a:r>
          </a:p>
        </p:txBody>
      </p:sp>
    </p:spTree>
    <p:extLst>
      <p:ext uri="{BB962C8B-B14F-4D97-AF65-F5344CB8AC3E}">
        <p14:creationId xmlns:p14="http://schemas.microsoft.com/office/powerpoint/2010/main" val="41140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PostGIS</a:t>
            </a:r>
          </a:p>
          <a:p>
            <a:pPr lvl="1"/>
            <a:r>
              <a:rPr lang="zh-CN" altLang="en-US" sz="1800" smtClean="0"/>
              <a:t>内部，边界，外部</a:t>
            </a:r>
            <a:endParaRPr lang="en-US" altLang="zh-CN" sz="1800" smtClean="0"/>
          </a:p>
          <a:p>
            <a:endParaRPr lang="en-US" sz="1800"/>
          </a:p>
        </p:txBody>
      </p:sp>
      <p:pic>
        <p:nvPicPr>
          <p:cNvPr id="7" name="图片 6"/>
          <p:cNvPicPr>
            <a:picLocks noChangeAspect="1"/>
          </p:cNvPicPr>
          <p:nvPr/>
        </p:nvPicPr>
        <p:blipFill>
          <a:blip r:embed="rId2"/>
          <a:stretch>
            <a:fillRect/>
          </a:stretch>
        </p:blipFill>
        <p:spPr>
          <a:xfrm>
            <a:off x="4553246" y="368268"/>
            <a:ext cx="6737606" cy="5991534"/>
          </a:xfrm>
          <a:prstGeom prst="rect">
            <a:avLst/>
          </a:prstGeom>
        </p:spPr>
      </p:pic>
    </p:spTree>
    <p:extLst>
      <p:ext uri="{BB962C8B-B14F-4D97-AF65-F5344CB8AC3E}">
        <p14:creationId xmlns:p14="http://schemas.microsoft.com/office/powerpoint/2010/main" val="1952192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cube </a:t>
            </a:r>
            <a:r>
              <a:rPr lang="zh-CN" altLang="en-US" sz="1800" smtClean="0"/>
              <a:t>多维类型</a:t>
            </a:r>
            <a:r>
              <a:rPr lang="en-US" altLang="zh-CN" sz="1800" smtClean="0"/>
              <a:t>, earthdistance </a:t>
            </a:r>
            <a:r>
              <a:rPr lang="zh-CN" altLang="en-US" sz="1800" smtClean="0"/>
              <a:t>将地球视为标准球体衍生的地表距离计算</a:t>
            </a:r>
            <a:endParaRPr lang="en-US" altLang="zh-CN" sz="1800" smtClean="0"/>
          </a:p>
          <a:p>
            <a:r>
              <a:rPr lang="en-US" altLang="zh-CN" sz="1800">
                <a:hlinkClick r:id="rId2"/>
              </a:rPr>
              <a:t>http://blog.163.com/digoal@126/blog/static/163877040201552631447227</a:t>
            </a:r>
            <a:r>
              <a:rPr lang="en-US" altLang="zh-CN" sz="1800" smtClean="0">
                <a:hlinkClick r:id="rId2"/>
              </a:rPr>
              <a:t>/</a:t>
            </a:r>
            <a:endParaRPr lang="en-US" altLang="zh-CN" sz="1800" smtClean="0"/>
          </a:p>
          <a:p>
            <a:endParaRPr lang="en-US" altLang="zh-CN" sz="1800" smtClean="0"/>
          </a:p>
          <a:p>
            <a:r>
              <a:rPr lang="zh-CN" altLang="en-US" sz="1800"/>
              <a:t>两</a:t>
            </a:r>
            <a:r>
              <a:rPr lang="zh-CN" altLang="en-US" sz="1800" smtClean="0"/>
              <a:t>种坐标表示方法</a:t>
            </a:r>
            <a:endParaRPr lang="en-US" altLang="zh-CN" sz="1800"/>
          </a:p>
          <a:p>
            <a:r>
              <a:rPr lang="zh-CN" altLang="en-US" sz="1800" smtClean="0"/>
              <a:t>地理位置（经度，维度）</a:t>
            </a:r>
            <a:endParaRPr lang="en-US" altLang="zh-CN" sz="1800" smtClean="0"/>
          </a:p>
          <a:p>
            <a:r>
              <a:rPr lang="en-US" altLang="zh-CN" sz="1800" smtClean="0"/>
              <a:t>raster</a:t>
            </a:r>
            <a:r>
              <a:rPr lang="zh-CN" altLang="en-US" sz="1800" smtClean="0"/>
              <a:t>坐标</a:t>
            </a:r>
            <a:endParaRPr lang="en-US" altLang="zh-CN" sz="1800" smtClean="0"/>
          </a:p>
          <a:p>
            <a:endParaRPr lang="en-US" altLang="zh-CN" sz="1800"/>
          </a:p>
          <a:p>
            <a:r>
              <a:rPr lang="zh-CN" altLang="en-US" sz="1800" smtClean="0"/>
              <a:t>支持距离计算，将坐标按</a:t>
            </a:r>
            <a:r>
              <a:rPr lang="en-US" altLang="zh-CN" sz="1800" smtClean="0"/>
              <a:t>3</a:t>
            </a:r>
            <a:r>
              <a:rPr lang="zh-CN" altLang="en-US" sz="1800" smtClean="0"/>
              <a:t>个维度扩展，计算</a:t>
            </a:r>
            <a:r>
              <a:rPr lang="en-US" altLang="zh-CN" sz="1800" smtClean="0"/>
              <a:t>box</a:t>
            </a:r>
            <a:r>
              <a:rPr lang="zh-CN" altLang="en-US" sz="1800" smtClean="0"/>
              <a:t>和点是否相交</a:t>
            </a:r>
            <a:endParaRPr lang="en-US" altLang="zh-CN" sz="1800" smtClean="0"/>
          </a:p>
          <a:p>
            <a:endParaRPr lang="en-US" sz="1800"/>
          </a:p>
        </p:txBody>
      </p:sp>
      <p:sp>
        <p:nvSpPr>
          <p:cNvPr id="4" name="立方体 3"/>
          <p:cNvSpPr/>
          <p:nvPr/>
        </p:nvSpPr>
        <p:spPr>
          <a:xfrm>
            <a:off x="7755038" y="3565003"/>
            <a:ext cx="2118167" cy="177092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 name="直接箭头连接符 5"/>
          <p:cNvCxnSpPr/>
          <p:nvPr/>
        </p:nvCxnSpPr>
        <p:spPr>
          <a:xfrm flipV="1">
            <a:off x="8715737" y="4282633"/>
            <a:ext cx="300941" cy="277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727311" y="4572000"/>
            <a:ext cx="439838"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8715737" y="4177619"/>
            <a:ext cx="0" cy="38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8374283" y="4572001"/>
            <a:ext cx="341455" cy="28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8333772" y="4583575"/>
            <a:ext cx="393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715737" y="4583575"/>
            <a:ext cx="11574" cy="35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18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gist, spgist</a:t>
            </a:r>
            <a:r>
              <a:rPr lang="zh-CN" altLang="en-US" sz="1800" smtClean="0"/>
              <a:t>索引</a:t>
            </a:r>
            <a:r>
              <a:rPr lang="en-US" altLang="zh-CN" sz="1800" smtClean="0"/>
              <a:t>; </a:t>
            </a:r>
            <a:r>
              <a:rPr lang="zh-CN" altLang="en-US" sz="1800" smtClean="0"/>
              <a:t>平面</a:t>
            </a:r>
            <a:r>
              <a:rPr lang="en-US" altLang="zh-CN" sz="1800" smtClean="0"/>
              <a:t>/</a:t>
            </a:r>
            <a:r>
              <a:rPr lang="zh-CN" altLang="en-US" sz="1800" smtClean="0"/>
              <a:t>立体几何类型</a:t>
            </a:r>
            <a:endParaRPr lang="en-US" altLang="zh-CN" sz="1800" smtClean="0"/>
          </a:p>
          <a:p>
            <a:r>
              <a:rPr lang="zh-CN" altLang="en-US" sz="1800" smtClean="0"/>
              <a:t>例子</a:t>
            </a:r>
            <a:r>
              <a:rPr lang="en-US" altLang="zh-CN" sz="1800" smtClean="0"/>
              <a:t>, exclusion</a:t>
            </a:r>
            <a:r>
              <a:rPr lang="zh-CN" altLang="en-US" sz="1800"/>
              <a:t>约束</a:t>
            </a:r>
            <a:endParaRPr lang="en-US" altLang="zh-CN" sz="1800"/>
          </a:p>
          <a:p>
            <a:r>
              <a:rPr lang="en-US" altLang="zh-CN" sz="1800"/>
              <a:t>CREATE TABLE test(id int,geo circle,EXCLUDE USING GIST (geo WITH pg_catalog.&amp;&amp;));</a:t>
            </a:r>
          </a:p>
          <a:p>
            <a:r>
              <a:rPr lang="en-US" altLang="zh-CN" sz="1800"/>
              <a:t>INSERT INTO test values(1,'&lt;(0,0),2&gt;'::circle);</a:t>
            </a:r>
          </a:p>
          <a:p>
            <a:r>
              <a:rPr lang="en-US" altLang="zh-CN" sz="1800"/>
              <a:t>INSERT INTO test values(1,'&lt;(4.1,0),2&gt;'::circle);</a:t>
            </a:r>
          </a:p>
          <a:p>
            <a:r>
              <a:rPr lang="en-US" altLang="zh-CN" sz="1800"/>
              <a:t>INSERT INTO test values(1,'&lt;(-1.9,0),2&gt;'::circle);</a:t>
            </a:r>
          </a:p>
          <a:p>
            <a:r>
              <a:rPr lang="en-US" altLang="zh-CN" sz="1800"/>
              <a:t>ERROR:  conflicting key value violates exclusion constraint "test_geo_excl"</a:t>
            </a:r>
          </a:p>
          <a:p>
            <a:r>
              <a:rPr lang="en-US" altLang="zh-CN" sz="1800"/>
              <a:t>DETAIL:  Key (geo)=(&lt;(-1.9,0),2&gt;) conflicts with existing key (geo)=(&lt;(0,0),2&gt;).</a:t>
            </a:r>
          </a:p>
          <a:p>
            <a:endParaRPr lang="en-US" sz="1800"/>
          </a:p>
          <a:p>
            <a:endParaRPr lang="en-US" sz="1800"/>
          </a:p>
          <a:p>
            <a:endParaRPr lang="en-US" sz="1800"/>
          </a:p>
        </p:txBody>
      </p:sp>
      <p:cxnSp>
        <p:nvCxnSpPr>
          <p:cNvPr id="5" name="直接箭头连接符 4"/>
          <p:cNvCxnSpPr/>
          <p:nvPr/>
        </p:nvCxnSpPr>
        <p:spPr>
          <a:xfrm>
            <a:off x="7680514" y="5028186"/>
            <a:ext cx="3960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9660734" y="3876058"/>
            <a:ext cx="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156678" y="4524130"/>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c1</a:t>
            </a:r>
            <a:endParaRPr lang="zh-CN" altLang="en-US"/>
          </a:p>
        </p:txBody>
      </p:sp>
      <p:sp>
        <p:nvSpPr>
          <p:cNvPr id="9" name="椭圆 8"/>
          <p:cNvSpPr/>
          <p:nvPr/>
        </p:nvSpPr>
        <p:spPr>
          <a:xfrm>
            <a:off x="10272802" y="4524130"/>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c2</a:t>
            </a:r>
            <a:endParaRPr lang="zh-CN" altLang="en-US"/>
          </a:p>
        </p:txBody>
      </p:sp>
      <p:sp>
        <p:nvSpPr>
          <p:cNvPr id="10" name="椭圆 9"/>
          <p:cNvSpPr/>
          <p:nvPr/>
        </p:nvSpPr>
        <p:spPr>
          <a:xfrm>
            <a:off x="8256578" y="4524130"/>
            <a:ext cx="1008112" cy="1008112"/>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c3</a:t>
            </a:r>
            <a:endParaRPr lang="zh-CN" altLang="en-US"/>
          </a:p>
        </p:txBody>
      </p:sp>
    </p:spTree>
    <p:extLst>
      <p:ext uri="{BB962C8B-B14F-4D97-AF65-F5344CB8AC3E}">
        <p14:creationId xmlns:p14="http://schemas.microsoft.com/office/powerpoint/2010/main" val="270749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gist, spgist</a:t>
            </a:r>
            <a:r>
              <a:rPr lang="zh-CN" altLang="en-US" sz="1800" smtClean="0"/>
              <a:t>索引</a:t>
            </a:r>
            <a:r>
              <a:rPr lang="en-US" altLang="zh-CN" sz="1800" smtClean="0"/>
              <a:t>; </a:t>
            </a:r>
            <a:r>
              <a:rPr lang="zh-CN" altLang="en-US" sz="1800" smtClean="0"/>
              <a:t>平面</a:t>
            </a:r>
            <a:r>
              <a:rPr lang="en-US" altLang="zh-CN" sz="1800" smtClean="0"/>
              <a:t>/</a:t>
            </a:r>
            <a:r>
              <a:rPr lang="zh-CN" altLang="en-US" sz="1800" smtClean="0"/>
              <a:t>立体几何类型</a:t>
            </a:r>
            <a:endParaRPr lang="en-US" altLang="zh-CN" sz="1800" smtClean="0"/>
          </a:p>
          <a:p>
            <a:r>
              <a:rPr lang="zh-CN" altLang="en-US" sz="1800" smtClean="0"/>
              <a:t>例子</a:t>
            </a:r>
            <a:r>
              <a:rPr lang="en-US" altLang="zh-CN" sz="1800" smtClean="0"/>
              <a:t>, KNN</a:t>
            </a:r>
            <a:endParaRPr lang="en-US" altLang="zh-CN" sz="1800"/>
          </a:p>
          <a:p>
            <a:endParaRPr lang="en-US" altLang="zh-CN" sz="1800" smtClean="0">
              <a:hlinkClick r:id="rId2"/>
            </a:endParaRPr>
          </a:p>
          <a:p>
            <a:endParaRPr lang="en-US" altLang="zh-CN" sz="1800">
              <a:hlinkClick r:id="rId2"/>
            </a:endParaRPr>
          </a:p>
          <a:p>
            <a:r>
              <a:rPr lang="en-US" altLang="zh-CN" sz="1800" smtClean="0">
                <a:hlinkClick r:id="rId2"/>
              </a:rPr>
              <a:t>http</a:t>
            </a:r>
            <a:r>
              <a:rPr lang="en-US" altLang="zh-CN" sz="1800">
                <a:hlinkClick r:id="rId2"/>
              </a:rPr>
              <a:t>://blog.163.com/digoal@126/blog/static/16387704020137610534650</a:t>
            </a:r>
            <a:endParaRPr lang="en-US" altLang="zh-CN" sz="1800"/>
          </a:p>
          <a:p>
            <a:endParaRPr lang="en-US" altLang="zh-CN" sz="1800"/>
          </a:p>
          <a:p>
            <a:endParaRPr lang="en-US" sz="1800"/>
          </a:p>
          <a:p>
            <a:endParaRPr lang="en-US" sz="1800"/>
          </a:p>
          <a:p>
            <a:endParaRPr lang="en-US" sz="1800"/>
          </a:p>
        </p:txBody>
      </p:sp>
      <p:pic>
        <p:nvPicPr>
          <p:cNvPr id="4" name="图片 3"/>
          <p:cNvPicPr>
            <a:picLocks noChangeAspect="1"/>
          </p:cNvPicPr>
          <p:nvPr/>
        </p:nvPicPr>
        <p:blipFill>
          <a:blip r:embed="rId3"/>
          <a:stretch>
            <a:fillRect/>
          </a:stretch>
        </p:blipFill>
        <p:spPr>
          <a:xfrm>
            <a:off x="2453278" y="1597271"/>
            <a:ext cx="7879145" cy="5161338"/>
          </a:xfrm>
          <a:prstGeom prst="rect">
            <a:avLst/>
          </a:prstGeom>
        </p:spPr>
      </p:pic>
    </p:spTree>
    <p:extLst>
      <p:ext uri="{BB962C8B-B14F-4D97-AF65-F5344CB8AC3E}">
        <p14:creationId xmlns:p14="http://schemas.microsoft.com/office/powerpoint/2010/main" val="3069086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gist, spgist</a:t>
            </a:r>
            <a:r>
              <a:rPr lang="zh-CN" altLang="en-US" sz="1800" smtClean="0"/>
              <a:t>索引</a:t>
            </a:r>
            <a:r>
              <a:rPr lang="en-US" altLang="zh-CN" sz="1800" smtClean="0"/>
              <a:t>; </a:t>
            </a:r>
            <a:r>
              <a:rPr lang="zh-CN" altLang="en-US" sz="1800" smtClean="0"/>
              <a:t>平面</a:t>
            </a:r>
            <a:r>
              <a:rPr lang="en-US" altLang="zh-CN" sz="1800" smtClean="0"/>
              <a:t>/</a:t>
            </a:r>
            <a:r>
              <a:rPr lang="zh-CN" altLang="en-US" sz="1800" smtClean="0"/>
              <a:t>立体几何类型</a:t>
            </a:r>
            <a:endParaRPr lang="en-US" altLang="zh-CN" sz="1800" smtClean="0"/>
          </a:p>
          <a:p>
            <a:r>
              <a:rPr lang="zh-CN" altLang="en-US" sz="1800" smtClean="0"/>
              <a:t>例子</a:t>
            </a:r>
            <a:r>
              <a:rPr lang="en-US" altLang="zh-CN" sz="1800" smtClean="0"/>
              <a:t>, KNN</a:t>
            </a:r>
          </a:p>
          <a:p>
            <a:endParaRPr lang="en-US" altLang="zh-CN" sz="1800"/>
          </a:p>
          <a:p>
            <a:r>
              <a:rPr lang="en-US" altLang="zh-CN" sz="1800"/>
              <a:t>create index idx_cust_jw_1 on cust_jw using gist(jwd);</a:t>
            </a:r>
          </a:p>
          <a:p>
            <a:endParaRPr lang="en-US" altLang="zh-CN" sz="1800"/>
          </a:p>
          <a:p>
            <a:r>
              <a:rPr lang="en-US" altLang="zh-CN" sz="1800"/>
              <a:t>digoal=# select *,ST_Distance(jwd, ST_Transform(ST_GeomFromText('POINT(120.19 30.26)', 4326), 2163)) from cust_jw </a:t>
            </a:r>
          </a:p>
          <a:p>
            <a:r>
              <a:rPr lang="en-US" altLang="zh-CN" sz="1800"/>
              <a:t>order by jwd </a:t>
            </a:r>
            <a:r>
              <a:rPr lang="en-US" altLang="zh-CN" sz="1800" b="1">
                <a:solidFill>
                  <a:srgbClr val="FF0000"/>
                </a:solidFill>
              </a:rPr>
              <a:t>&lt;-&gt;</a:t>
            </a:r>
            <a:r>
              <a:rPr lang="en-US" altLang="zh-CN" sz="1800"/>
              <a:t> ST_Transform(ST_GeomFromText('POINT(120.19 30.26)', 4326), 2163);</a:t>
            </a:r>
          </a:p>
          <a:p>
            <a:endParaRPr lang="en-US" altLang="zh-CN" sz="1800" smtClean="0"/>
          </a:p>
          <a:p>
            <a:r>
              <a:rPr lang="en-US" altLang="zh-CN" sz="1800" smtClean="0"/>
              <a:t>EXPLAIN</a:t>
            </a:r>
            <a:endParaRPr lang="en-US" altLang="zh-CN" sz="1800"/>
          </a:p>
          <a:p>
            <a:r>
              <a:rPr lang="en-US" altLang="zh-CN" sz="1800"/>
              <a:t> Index Scan using idx_cust_jw_1 on cust_jw  (cost=0.14..54.44 rows=140 width=548)</a:t>
            </a:r>
          </a:p>
          <a:p>
            <a:r>
              <a:rPr lang="en-US" altLang="zh-CN" sz="1800"/>
              <a:t>   Order By: (jwd &lt;-&gt; '0101000020730800004C94087D5D4F54C173AA7759E8FB5D41'::geometry)</a:t>
            </a:r>
          </a:p>
          <a:p>
            <a:r>
              <a:rPr lang="en-US" altLang="zh-CN" sz="1800"/>
              <a:t>(2 rows)</a:t>
            </a:r>
          </a:p>
          <a:p>
            <a:endParaRPr lang="en-US" altLang="zh-CN" sz="1800"/>
          </a:p>
          <a:p>
            <a:endParaRPr lang="en-US" altLang="zh-CN" sz="1800" smtClean="0"/>
          </a:p>
          <a:p>
            <a:endParaRPr lang="en-US" altLang="zh-CN" sz="1800"/>
          </a:p>
          <a:p>
            <a:endParaRPr lang="en-US" sz="1800"/>
          </a:p>
          <a:p>
            <a:endParaRPr lang="en-US" sz="1800"/>
          </a:p>
          <a:p>
            <a:endParaRPr lang="en-US" sz="1800"/>
          </a:p>
        </p:txBody>
      </p:sp>
    </p:spTree>
    <p:extLst>
      <p:ext uri="{BB962C8B-B14F-4D97-AF65-F5344CB8AC3E}">
        <p14:creationId xmlns:p14="http://schemas.microsoft.com/office/powerpoint/2010/main" val="1908634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gist, spgist</a:t>
            </a:r>
            <a:r>
              <a:rPr lang="zh-CN" altLang="en-US" sz="1800" smtClean="0"/>
              <a:t>索引</a:t>
            </a:r>
            <a:r>
              <a:rPr lang="en-US" altLang="zh-CN" sz="1800" smtClean="0"/>
              <a:t>; </a:t>
            </a:r>
            <a:r>
              <a:rPr lang="zh-CN" altLang="en-US" sz="1800" smtClean="0"/>
              <a:t>平面</a:t>
            </a:r>
            <a:r>
              <a:rPr lang="en-US" altLang="zh-CN" sz="1800" smtClean="0"/>
              <a:t>/</a:t>
            </a:r>
            <a:r>
              <a:rPr lang="zh-CN" altLang="en-US" sz="1800" smtClean="0"/>
              <a:t>立体几何类型</a:t>
            </a:r>
            <a:endParaRPr lang="en-US" altLang="zh-CN" sz="1800" smtClean="0"/>
          </a:p>
          <a:p>
            <a:r>
              <a:rPr lang="zh-CN" altLang="en-US" sz="1800" smtClean="0"/>
              <a:t>优化手段更多</a:t>
            </a:r>
            <a:endParaRPr lang="en-US" altLang="zh-CN" sz="1800" smtClean="0"/>
          </a:p>
          <a:p>
            <a:endParaRPr lang="en-US" altLang="zh-CN" sz="1800"/>
          </a:p>
          <a:p>
            <a:endParaRPr lang="en-US" altLang="zh-CN" sz="1800"/>
          </a:p>
          <a:p>
            <a:endParaRPr lang="en-US" altLang="zh-CN" sz="1800" smtClean="0"/>
          </a:p>
          <a:p>
            <a:endParaRPr lang="en-US" altLang="zh-CN" sz="1800"/>
          </a:p>
          <a:p>
            <a:endParaRPr lang="en-US" sz="1800"/>
          </a:p>
          <a:p>
            <a:endParaRPr lang="en-US" sz="1800"/>
          </a:p>
          <a:p>
            <a:endParaRPr lang="en-US" sz="1800"/>
          </a:p>
        </p:txBody>
      </p:sp>
      <p:pic>
        <p:nvPicPr>
          <p:cNvPr id="4" name="图片 3"/>
          <p:cNvPicPr>
            <a:picLocks noChangeAspect="1"/>
          </p:cNvPicPr>
          <p:nvPr/>
        </p:nvPicPr>
        <p:blipFill>
          <a:blip r:embed="rId2"/>
          <a:stretch>
            <a:fillRect/>
          </a:stretch>
        </p:blipFill>
        <p:spPr>
          <a:xfrm>
            <a:off x="952486" y="2321201"/>
            <a:ext cx="5886450" cy="3143250"/>
          </a:xfrm>
          <a:prstGeom prst="rect">
            <a:avLst/>
          </a:prstGeom>
        </p:spPr>
      </p:pic>
    </p:spTree>
    <p:extLst>
      <p:ext uri="{BB962C8B-B14F-4D97-AF65-F5344CB8AC3E}">
        <p14:creationId xmlns:p14="http://schemas.microsoft.com/office/powerpoint/2010/main" val="92769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en-US" altLang="zh-CN" sz="1800" smtClean="0"/>
              <a:t>gist, spgist</a:t>
            </a:r>
            <a:r>
              <a:rPr lang="zh-CN" altLang="en-US" sz="1800" smtClean="0"/>
              <a:t>索引</a:t>
            </a:r>
            <a:r>
              <a:rPr lang="en-US" altLang="zh-CN" sz="1800" smtClean="0"/>
              <a:t>; </a:t>
            </a:r>
            <a:r>
              <a:rPr lang="zh-CN" altLang="en-US" sz="1800" smtClean="0"/>
              <a:t>平面</a:t>
            </a:r>
            <a:r>
              <a:rPr lang="en-US" altLang="zh-CN" sz="1800" smtClean="0"/>
              <a:t>/</a:t>
            </a:r>
            <a:r>
              <a:rPr lang="zh-CN" altLang="en-US" sz="1800" smtClean="0"/>
              <a:t>立体几何类型</a:t>
            </a:r>
            <a:endParaRPr lang="en-US" altLang="zh-CN" sz="1800" smtClean="0"/>
          </a:p>
          <a:p>
            <a:r>
              <a:rPr lang="zh-CN" altLang="en-US" sz="1800" smtClean="0"/>
              <a:t>优化手段更多</a:t>
            </a:r>
            <a:endParaRPr lang="en-US" altLang="zh-CN" sz="1800" smtClean="0"/>
          </a:p>
          <a:p>
            <a:endParaRPr lang="en-US" altLang="zh-CN" sz="1800"/>
          </a:p>
          <a:p>
            <a:endParaRPr lang="en-US" altLang="zh-CN" sz="1800"/>
          </a:p>
          <a:p>
            <a:endParaRPr lang="en-US" altLang="zh-CN" sz="1800" smtClean="0"/>
          </a:p>
          <a:p>
            <a:endParaRPr lang="en-US" altLang="zh-CN" sz="1800"/>
          </a:p>
          <a:p>
            <a:endParaRPr lang="en-US" sz="1800"/>
          </a:p>
          <a:p>
            <a:endParaRPr lang="en-US" sz="1800"/>
          </a:p>
          <a:p>
            <a:endParaRPr lang="en-US" sz="1800"/>
          </a:p>
        </p:txBody>
      </p:sp>
      <p:pic>
        <p:nvPicPr>
          <p:cNvPr id="7" name="图片 6"/>
          <p:cNvPicPr>
            <a:picLocks noChangeAspect="1"/>
          </p:cNvPicPr>
          <p:nvPr/>
        </p:nvPicPr>
        <p:blipFill>
          <a:blip r:embed="rId2"/>
          <a:stretch>
            <a:fillRect/>
          </a:stretch>
        </p:blipFill>
        <p:spPr>
          <a:xfrm>
            <a:off x="299623" y="2174911"/>
            <a:ext cx="6238875" cy="4238625"/>
          </a:xfrm>
          <a:prstGeom prst="rect">
            <a:avLst/>
          </a:prstGeom>
        </p:spPr>
      </p:pic>
      <p:pic>
        <p:nvPicPr>
          <p:cNvPr id="8" name="图片 7"/>
          <p:cNvPicPr>
            <a:picLocks noChangeAspect="1"/>
          </p:cNvPicPr>
          <p:nvPr/>
        </p:nvPicPr>
        <p:blipFill>
          <a:blip r:embed="rId3"/>
          <a:stretch>
            <a:fillRect/>
          </a:stretch>
        </p:blipFill>
        <p:spPr>
          <a:xfrm>
            <a:off x="6538498" y="3714752"/>
            <a:ext cx="5653502" cy="2774725"/>
          </a:xfrm>
          <a:prstGeom prst="rect">
            <a:avLst/>
          </a:prstGeom>
        </p:spPr>
      </p:pic>
    </p:spTree>
    <p:extLst>
      <p:ext uri="{BB962C8B-B14F-4D97-AF65-F5344CB8AC3E}">
        <p14:creationId xmlns:p14="http://schemas.microsoft.com/office/powerpoint/2010/main" val="212048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800" smtClean="0"/>
              <a:t>数据预热</a:t>
            </a:r>
            <a:endParaRPr lang="en-US" altLang="zh-CN" sz="1800" smtClean="0"/>
          </a:p>
          <a:p>
            <a:r>
              <a:rPr lang="zh-CN" altLang="en-US" sz="1800" smtClean="0"/>
              <a:t>保存当前</a:t>
            </a:r>
            <a:r>
              <a:rPr lang="en-US" altLang="zh-CN" sz="1800" smtClean="0"/>
              <a:t>shared buffer</a:t>
            </a:r>
            <a:r>
              <a:rPr lang="zh-CN" altLang="en-US" sz="1800" smtClean="0"/>
              <a:t>中包含的数据块的位置信息，重启数据库后自动预热这些数据。</a:t>
            </a:r>
            <a:endParaRPr lang="en-US" altLang="zh-CN" sz="1800" smtClean="0"/>
          </a:p>
          <a:p>
            <a:r>
              <a:rPr lang="zh-CN" altLang="en-US" sz="1800" smtClean="0"/>
              <a:t>源码</a:t>
            </a:r>
            <a:endParaRPr lang="en-US" sz="1800" smtClean="0"/>
          </a:p>
          <a:p>
            <a:pPr lvl="1"/>
            <a:r>
              <a:rPr lang="en-US" sz="1400" smtClean="0"/>
              <a:t>contrib/pg_buffercache/pg_buffercache_pages.c</a:t>
            </a:r>
            <a:endParaRPr lang="en-US" sz="1400"/>
          </a:p>
          <a:p>
            <a:pPr lvl="1"/>
            <a:r>
              <a:rPr lang="en-US" sz="1400"/>
              <a:t>contrib/pg_prewarm/pg_prewarm.c</a:t>
            </a:r>
          </a:p>
          <a:p>
            <a:r>
              <a:rPr lang="zh-CN" altLang="en-US" sz="1800" smtClean="0"/>
              <a:t>扩展</a:t>
            </a:r>
            <a:endParaRPr lang="en-US" sz="1800"/>
          </a:p>
          <a:p>
            <a:pPr lvl="1"/>
            <a:r>
              <a:rPr lang="en-US" sz="1400"/>
              <a:t>postgres=# create extension pg_buffercache;</a:t>
            </a:r>
          </a:p>
          <a:p>
            <a:pPr lvl="1"/>
            <a:r>
              <a:rPr lang="en-US" sz="1400" smtClean="0"/>
              <a:t>postgres</a:t>
            </a:r>
            <a:r>
              <a:rPr lang="en-US" sz="1400"/>
              <a:t>=# create extension pg_prewarm</a:t>
            </a:r>
            <a:r>
              <a:rPr lang="en-US" sz="1400" smtClean="0"/>
              <a:t>;</a:t>
            </a:r>
          </a:p>
          <a:p>
            <a:r>
              <a:rPr lang="zh-CN" altLang="en-US" sz="1800" smtClean="0"/>
              <a:t>保存</a:t>
            </a:r>
            <a:r>
              <a:rPr lang="en-US" sz="1800" smtClean="0"/>
              <a:t>buffer</a:t>
            </a:r>
            <a:r>
              <a:rPr lang="zh-CN" altLang="en-US" sz="1800" smtClean="0"/>
              <a:t>快照</a:t>
            </a:r>
            <a:r>
              <a:rPr lang="en-US" altLang="zh-CN" sz="1800" smtClean="0"/>
              <a:t>(forknumber=0</a:t>
            </a:r>
            <a:r>
              <a:rPr lang="zh-CN" altLang="en-US" sz="1800" smtClean="0"/>
              <a:t>代表</a:t>
            </a:r>
            <a:r>
              <a:rPr lang="en-US" altLang="zh-CN" sz="1800" smtClean="0"/>
              <a:t>main</a:t>
            </a:r>
            <a:r>
              <a:rPr lang="zh-CN" altLang="en-US" sz="1800" smtClean="0"/>
              <a:t>，即数据</a:t>
            </a:r>
            <a:r>
              <a:rPr lang="en-US" altLang="zh-CN" sz="1800" smtClean="0"/>
              <a:t>)</a:t>
            </a:r>
            <a:endParaRPr lang="en-US" sz="1800" smtClean="0"/>
          </a:p>
          <a:p>
            <a:pPr lvl="1"/>
            <a:r>
              <a:rPr lang="en-US" sz="1400" smtClean="0"/>
              <a:t>postgres</a:t>
            </a:r>
            <a:r>
              <a:rPr lang="en-US" sz="1400"/>
              <a:t>=# create table buf (id regclass,blk int8,crt_time timestamp);</a:t>
            </a:r>
          </a:p>
          <a:p>
            <a:pPr lvl="1"/>
            <a:r>
              <a:rPr lang="en-US" sz="1400" smtClean="0"/>
              <a:t>postgres</a:t>
            </a:r>
            <a:r>
              <a:rPr lang="en-US" sz="1400"/>
              <a:t>=# truncate buf;</a:t>
            </a:r>
          </a:p>
          <a:p>
            <a:pPr lvl="1"/>
            <a:r>
              <a:rPr lang="en-US" sz="1400" smtClean="0"/>
              <a:t>postgres</a:t>
            </a:r>
            <a:r>
              <a:rPr lang="en-US" sz="1400"/>
              <a:t>=# insert into buf select a.oid::regclass,b.relblocknumber,now() from pg_class a,pg_buffercache b where pg_relation_filenode(a.oid)=b.relfilenode and b.relforknumber=0 order by 1,2;</a:t>
            </a:r>
          </a:p>
          <a:p>
            <a:pPr lvl="1"/>
            <a:r>
              <a:rPr lang="en-US" sz="1400" smtClean="0"/>
              <a:t>INSERT </a:t>
            </a:r>
            <a:r>
              <a:rPr lang="en-US" sz="1400"/>
              <a:t>0 32685</a:t>
            </a:r>
          </a:p>
          <a:p>
            <a:endParaRPr lang="en-US" sz="1800" smtClean="0"/>
          </a:p>
          <a:p>
            <a:endParaRPr lang="en-US" sz="1800"/>
          </a:p>
        </p:txBody>
      </p:sp>
    </p:spTree>
    <p:extLst>
      <p:ext uri="{BB962C8B-B14F-4D97-AF65-F5344CB8AC3E}">
        <p14:creationId xmlns:p14="http://schemas.microsoft.com/office/powerpoint/2010/main" val="411094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zh-CN" altLang="en-US" dirty="0" smtClean="0"/>
              <a:t> 全球赞助商</a:t>
            </a:r>
            <a:endParaRPr lang="zh-CN" altLang="en-US" dirty="0"/>
          </a:p>
        </p:txBody>
      </p:sp>
      <p:sp>
        <p:nvSpPr>
          <p:cNvPr id="3" name="内容占位符 2"/>
          <p:cNvSpPr>
            <a:spLocks noGrp="1"/>
          </p:cNvSpPr>
          <p:nvPr>
            <p:ph idx="1"/>
          </p:nvPr>
        </p:nvSpPr>
        <p:spPr/>
        <p:txBody>
          <a:bodyPr/>
          <a:lstStyle/>
          <a:p>
            <a:r>
              <a:rPr lang="en-US" altLang="zh-CN" sz="1400" dirty="0" err="1"/>
              <a:t>PostgreSQL</a:t>
            </a:r>
            <a:r>
              <a:rPr lang="zh-CN" altLang="en-US" sz="1400" dirty="0"/>
              <a:t>全球赞助商  </a:t>
            </a:r>
            <a:r>
              <a:rPr lang="en-US" altLang="zh-CN" sz="1400" dirty="0"/>
              <a:t>(</a:t>
            </a:r>
            <a:r>
              <a:rPr lang="zh-CN" altLang="en-US" sz="1400" dirty="0"/>
              <a:t>最新 </a:t>
            </a:r>
            <a:r>
              <a:rPr lang="en-US" altLang="zh-CN" sz="1400" dirty="0">
                <a:hlinkClick r:id="rId3"/>
              </a:rPr>
              <a:t>http://www.postgresql.org/about/sponsors/</a:t>
            </a:r>
            <a:r>
              <a:rPr lang="en-US" altLang="zh-CN" sz="1400" dirty="0"/>
              <a:t>)</a:t>
            </a:r>
          </a:p>
          <a:p>
            <a:r>
              <a:rPr lang="zh-CN" altLang="en-US" sz="1400" dirty="0"/>
              <a:t>赞助商</a:t>
            </a:r>
            <a:r>
              <a:rPr lang="zh-CN" altLang="en-US" sz="1400" dirty="0" smtClean="0"/>
              <a:t>分级</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r>
              <a:rPr lang="zh-CN" altLang="en-US" sz="1400" dirty="0" smtClean="0"/>
              <a:t>赞助</a:t>
            </a:r>
            <a:r>
              <a:rPr lang="zh-CN" altLang="en-US" sz="1400" dirty="0"/>
              <a:t>商列表</a:t>
            </a:r>
            <a:endParaRPr lang="en-US" altLang="zh-CN" sz="1400" dirty="0"/>
          </a:p>
        </p:txBody>
      </p:sp>
      <p:pic>
        <p:nvPicPr>
          <p:cNvPr id="4" name="图片 3"/>
          <p:cNvPicPr>
            <a:picLocks noChangeAspect="1"/>
          </p:cNvPicPr>
          <p:nvPr/>
        </p:nvPicPr>
        <p:blipFill>
          <a:blip r:embed="rId4"/>
          <a:stretch>
            <a:fillRect/>
          </a:stretch>
        </p:blipFill>
        <p:spPr>
          <a:xfrm>
            <a:off x="828882" y="1926536"/>
            <a:ext cx="8050074" cy="1032315"/>
          </a:xfrm>
          <a:prstGeom prst="rect">
            <a:avLst/>
          </a:prstGeom>
        </p:spPr>
      </p:pic>
      <p:pic>
        <p:nvPicPr>
          <p:cNvPr id="5" name="图片 4"/>
          <p:cNvPicPr>
            <a:picLocks noChangeAspect="1"/>
          </p:cNvPicPr>
          <p:nvPr/>
        </p:nvPicPr>
        <p:blipFill>
          <a:blip r:embed="rId5"/>
          <a:stretch>
            <a:fillRect/>
          </a:stretch>
        </p:blipFill>
        <p:spPr>
          <a:xfrm>
            <a:off x="125378" y="3430533"/>
            <a:ext cx="3504058" cy="2979589"/>
          </a:xfrm>
          <a:prstGeom prst="rect">
            <a:avLst/>
          </a:prstGeom>
        </p:spPr>
      </p:pic>
      <p:pic>
        <p:nvPicPr>
          <p:cNvPr id="6" name="图片 5"/>
          <p:cNvPicPr>
            <a:picLocks noChangeAspect="1"/>
          </p:cNvPicPr>
          <p:nvPr/>
        </p:nvPicPr>
        <p:blipFill>
          <a:blip r:embed="rId6"/>
          <a:stretch>
            <a:fillRect/>
          </a:stretch>
        </p:blipFill>
        <p:spPr>
          <a:xfrm>
            <a:off x="2198337" y="3430534"/>
            <a:ext cx="3354324" cy="3207323"/>
          </a:xfrm>
          <a:prstGeom prst="rect">
            <a:avLst/>
          </a:prstGeom>
        </p:spPr>
      </p:pic>
      <p:pic>
        <p:nvPicPr>
          <p:cNvPr id="7" name="图片 6"/>
          <p:cNvPicPr>
            <a:picLocks noChangeAspect="1"/>
          </p:cNvPicPr>
          <p:nvPr/>
        </p:nvPicPr>
        <p:blipFill>
          <a:blip r:embed="rId7"/>
          <a:stretch>
            <a:fillRect/>
          </a:stretch>
        </p:blipFill>
        <p:spPr>
          <a:xfrm>
            <a:off x="4484167" y="3404050"/>
            <a:ext cx="2838654" cy="3438575"/>
          </a:xfrm>
          <a:prstGeom prst="rect">
            <a:avLst/>
          </a:prstGeom>
        </p:spPr>
      </p:pic>
      <p:pic>
        <p:nvPicPr>
          <p:cNvPr id="8" name="图片 7"/>
          <p:cNvPicPr>
            <a:picLocks noChangeAspect="1"/>
          </p:cNvPicPr>
          <p:nvPr/>
        </p:nvPicPr>
        <p:blipFill>
          <a:blip r:embed="rId8"/>
          <a:stretch>
            <a:fillRect/>
          </a:stretch>
        </p:blipFill>
        <p:spPr>
          <a:xfrm>
            <a:off x="6487866" y="3404050"/>
            <a:ext cx="3054950" cy="3006072"/>
          </a:xfrm>
          <a:prstGeom prst="rect">
            <a:avLst/>
          </a:prstGeom>
        </p:spPr>
      </p:pic>
      <p:pic>
        <p:nvPicPr>
          <p:cNvPr id="9" name="图片 8"/>
          <p:cNvPicPr>
            <a:picLocks noChangeAspect="1"/>
          </p:cNvPicPr>
          <p:nvPr/>
        </p:nvPicPr>
        <p:blipFill>
          <a:blip r:embed="rId9"/>
          <a:stretch>
            <a:fillRect/>
          </a:stretch>
        </p:blipFill>
        <p:spPr>
          <a:xfrm>
            <a:off x="8353170" y="3404050"/>
            <a:ext cx="3229230" cy="3006072"/>
          </a:xfrm>
          <a:prstGeom prst="rect">
            <a:avLst/>
          </a:prstGeom>
        </p:spPr>
      </p:pic>
    </p:spTree>
    <p:extLst>
      <p:ext uri="{BB962C8B-B14F-4D97-AF65-F5344CB8AC3E}">
        <p14:creationId xmlns:p14="http://schemas.microsoft.com/office/powerpoint/2010/main" val="1163143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特性例子</a:t>
            </a:r>
            <a:endParaRPr lang="en-US"/>
          </a:p>
        </p:txBody>
      </p:sp>
      <p:sp>
        <p:nvSpPr>
          <p:cNvPr id="3" name="内容占位符 2"/>
          <p:cNvSpPr>
            <a:spLocks noGrp="1"/>
          </p:cNvSpPr>
          <p:nvPr>
            <p:ph idx="1"/>
          </p:nvPr>
        </p:nvSpPr>
        <p:spPr/>
        <p:txBody>
          <a:bodyPr numCol="1"/>
          <a:lstStyle/>
          <a:p>
            <a:r>
              <a:rPr lang="zh-CN" altLang="en-US" sz="1600"/>
              <a:t>重</a:t>
            </a:r>
            <a:r>
              <a:rPr lang="zh-CN" altLang="en-US" sz="1600" smtClean="0"/>
              <a:t>启数据库后的预热方法</a:t>
            </a:r>
            <a:endParaRPr lang="en-US" altLang="zh-CN" sz="1600" smtClean="0"/>
          </a:p>
          <a:p>
            <a:pPr lvl="1"/>
            <a:r>
              <a:rPr lang="en-US" sz="1600"/>
              <a:t>pg95@db-172-16-3-150-&gt; pg_ctl restart -m fast</a:t>
            </a:r>
          </a:p>
          <a:p>
            <a:pPr lvl="1"/>
            <a:r>
              <a:rPr lang="en-US" sz="1600" smtClean="0"/>
              <a:t>pg95@db-172-16-3-150-</a:t>
            </a:r>
            <a:r>
              <a:rPr lang="en-US" sz="1600"/>
              <a:t>&gt; psql</a:t>
            </a:r>
          </a:p>
          <a:p>
            <a:pPr lvl="1"/>
            <a:r>
              <a:rPr lang="en-US" sz="1600" smtClean="0"/>
              <a:t>postgres</a:t>
            </a:r>
            <a:r>
              <a:rPr lang="en-US" sz="1600"/>
              <a:t>=# select pg_prewarm(id,'buffer','main',blk,blk) from buf;</a:t>
            </a:r>
          </a:p>
          <a:p>
            <a:pPr lvl="1"/>
            <a:r>
              <a:rPr lang="zh-CN" altLang="en-US" sz="1600" smtClean="0"/>
              <a:t>验证</a:t>
            </a:r>
            <a:endParaRPr lang="en-US" sz="1600" smtClean="0"/>
          </a:p>
          <a:p>
            <a:pPr lvl="1"/>
            <a:r>
              <a:rPr lang="en-US" sz="1600" smtClean="0"/>
              <a:t>postgres</a:t>
            </a:r>
            <a:r>
              <a:rPr lang="en-US" sz="1600"/>
              <a:t>=# select a.oid::regclass,b.relblocknumber,relforknumber from pg_class a,pg_buffercache b where pg_relation_filenode(a.oid)=b.relfilenode and b.relforknumber=0 order by 1,2;</a:t>
            </a:r>
          </a:p>
          <a:p>
            <a:pPr lvl="1"/>
            <a:r>
              <a:rPr lang="en-US" sz="1600"/>
              <a:t>                   oid                   | relblocknumber | relforknumber </a:t>
            </a:r>
          </a:p>
          <a:p>
            <a:pPr lvl="1"/>
            <a:r>
              <a:rPr lang="en-US" sz="1600"/>
              <a:t>-----------------------------------------+----------------+---------------</a:t>
            </a:r>
          </a:p>
          <a:p>
            <a:pPr lvl="1"/>
            <a:r>
              <a:rPr lang="en-US" sz="1600"/>
              <a:t> pg_default_acl_role_nsp_obj_index       |              0 |             0</a:t>
            </a:r>
          </a:p>
          <a:p>
            <a:pPr lvl="1"/>
            <a:r>
              <a:rPr lang="en-US" sz="1600"/>
              <a:t> pg_tablespace                           |              0 |             0</a:t>
            </a:r>
          </a:p>
          <a:p>
            <a:pPr lvl="1"/>
            <a:r>
              <a:rPr lang="en-US" sz="1600" smtClean="0"/>
              <a:t>pg_shdepend_reference_index             </a:t>
            </a:r>
            <a:r>
              <a:rPr lang="en-US" sz="1600"/>
              <a:t>|              0 |             0</a:t>
            </a:r>
          </a:p>
          <a:p>
            <a:pPr lvl="1"/>
            <a:r>
              <a:rPr lang="en-US" sz="1600"/>
              <a:t> ............</a:t>
            </a:r>
          </a:p>
        </p:txBody>
      </p:sp>
    </p:spTree>
    <p:extLst>
      <p:ext uri="{BB962C8B-B14F-4D97-AF65-F5344CB8AC3E}">
        <p14:creationId xmlns:p14="http://schemas.microsoft.com/office/powerpoint/2010/main" val="1445093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源码</a:t>
            </a:r>
            <a:endParaRPr lang="en-US"/>
          </a:p>
        </p:txBody>
      </p:sp>
      <p:sp>
        <p:nvSpPr>
          <p:cNvPr id="3" name="内容占位符 2"/>
          <p:cNvSpPr>
            <a:spLocks noGrp="1"/>
          </p:cNvSpPr>
          <p:nvPr>
            <p:ph idx="1"/>
          </p:nvPr>
        </p:nvSpPr>
        <p:spPr/>
        <p:txBody>
          <a:bodyPr numCol="2"/>
          <a:lstStyle/>
          <a:p>
            <a:endParaRPr lang="en-US" sz="1200"/>
          </a:p>
          <a:p>
            <a:endParaRPr lang="en-US" sz="1200" smtClean="0"/>
          </a:p>
        </p:txBody>
      </p:sp>
      <p:pic>
        <p:nvPicPr>
          <p:cNvPr id="5" name="图片 4"/>
          <p:cNvPicPr>
            <a:picLocks noChangeAspect="1"/>
          </p:cNvPicPr>
          <p:nvPr/>
        </p:nvPicPr>
        <p:blipFill>
          <a:blip r:embed="rId2"/>
          <a:stretch>
            <a:fillRect/>
          </a:stretch>
        </p:blipFill>
        <p:spPr>
          <a:xfrm>
            <a:off x="196505" y="1774385"/>
            <a:ext cx="3285374" cy="4630020"/>
          </a:xfrm>
          <a:prstGeom prst="rect">
            <a:avLst/>
          </a:prstGeom>
        </p:spPr>
      </p:pic>
      <p:pic>
        <p:nvPicPr>
          <p:cNvPr id="6" name="图片 5"/>
          <p:cNvPicPr>
            <a:picLocks noChangeAspect="1"/>
          </p:cNvPicPr>
          <p:nvPr/>
        </p:nvPicPr>
        <p:blipFill>
          <a:blip r:embed="rId3"/>
          <a:stretch>
            <a:fillRect/>
          </a:stretch>
        </p:blipFill>
        <p:spPr>
          <a:xfrm>
            <a:off x="6211767" y="1015968"/>
            <a:ext cx="2607845" cy="5796584"/>
          </a:xfrm>
          <a:prstGeom prst="rect">
            <a:avLst/>
          </a:prstGeom>
        </p:spPr>
      </p:pic>
      <p:cxnSp>
        <p:nvCxnSpPr>
          <p:cNvPr id="8" name="直接箭头连接符 7"/>
          <p:cNvCxnSpPr/>
          <p:nvPr/>
        </p:nvCxnSpPr>
        <p:spPr>
          <a:xfrm flipV="1">
            <a:off x="2052055" y="3180522"/>
            <a:ext cx="4159712" cy="13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3553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源码</a:t>
            </a:r>
            <a:endParaRPr lang="en-US"/>
          </a:p>
        </p:txBody>
      </p:sp>
      <p:sp>
        <p:nvSpPr>
          <p:cNvPr id="3" name="内容占位符 2"/>
          <p:cNvSpPr>
            <a:spLocks noGrp="1"/>
          </p:cNvSpPr>
          <p:nvPr>
            <p:ph idx="1"/>
          </p:nvPr>
        </p:nvSpPr>
        <p:spPr/>
        <p:txBody>
          <a:bodyPr numCol="2"/>
          <a:lstStyle/>
          <a:p>
            <a:endParaRPr lang="en-US" sz="1200"/>
          </a:p>
          <a:p>
            <a:endParaRPr lang="en-US" sz="1200" smtClean="0"/>
          </a:p>
        </p:txBody>
      </p:sp>
      <p:pic>
        <p:nvPicPr>
          <p:cNvPr id="5" name="图片 4"/>
          <p:cNvPicPr>
            <a:picLocks noChangeAspect="1"/>
          </p:cNvPicPr>
          <p:nvPr/>
        </p:nvPicPr>
        <p:blipFill>
          <a:blip r:embed="rId2"/>
          <a:stretch>
            <a:fillRect/>
          </a:stretch>
        </p:blipFill>
        <p:spPr>
          <a:xfrm>
            <a:off x="196505" y="1774385"/>
            <a:ext cx="3285374" cy="4630020"/>
          </a:xfrm>
          <a:prstGeom prst="rect">
            <a:avLst/>
          </a:prstGeom>
        </p:spPr>
      </p:pic>
      <p:cxnSp>
        <p:nvCxnSpPr>
          <p:cNvPr id="9" name="直接箭头连接符 8"/>
          <p:cNvCxnSpPr/>
          <p:nvPr/>
        </p:nvCxnSpPr>
        <p:spPr>
          <a:xfrm flipV="1">
            <a:off x="1934817" y="2610678"/>
            <a:ext cx="1775792" cy="13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图片 13"/>
          <p:cNvPicPr>
            <a:picLocks noChangeAspect="1"/>
          </p:cNvPicPr>
          <p:nvPr/>
        </p:nvPicPr>
        <p:blipFill>
          <a:blip r:embed="rId3"/>
          <a:stretch>
            <a:fillRect/>
          </a:stretch>
        </p:blipFill>
        <p:spPr>
          <a:xfrm>
            <a:off x="3802209" y="1214422"/>
            <a:ext cx="1549528" cy="5423349"/>
          </a:xfrm>
          <a:prstGeom prst="rect">
            <a:avLst/>
          </a:prstGeom>
        </p:spPr>
      </p:pic>
      <p:pic>
        <p:nvPicPr>
          <p:cNvPr id="15" name="图片 14"/>
          <p:cNvPicPr>
            <a:picLocks noChangeAspect="1"/>
          </p:cNvPicPr>
          <p:nvPr/>
        </p:nvPicPr>
        <p:blipFill>
          <a:blip r:embed="rId4"/>
          <a:stretch>
            <a:fillRect/>
          </a:stretch>
        </p:blipFill>
        <p:spPr>
          <a:xfrm>
            <a:off x="7780560" y="1214422"/>
            <a:ext cx="1794349" cy="5189983"/>
          </a:xfrm>
          <a:prstGeom prst="rect">
            <a:avLst/>
          </a:prstGeom>
        </p:spPr>
      </p:pic>
      <p:sp>
        <p:nvSpPr>
          <p:cNvPr id="16" name="文本框 15"/>
          <p:cNvSpPr txBox="1"/>
          <p:nvPr/>
        </p:nvSpPr>
        <p:spPr>
          <a:xfrm>
            <a:off x="5294768" y="1457630"/>
            <a:ext cx="1608133" cy="276999"/>
          </a:xfrm>
          <a:prstGeom prst="rect">
            <a:avLst/>
          </a:prstGeom>
          <a:noFill/>
        </p:spPr>
        <p:txBody>
          <a:bodyPr wrap="none" rtlCol="0">
            <a:spAutoFit/>
          </a:bodyPr>
          <a:lstStyle/>
          <a:p>
            <a:pPr algn="r"/>
            <a:r>
              <a:rPr lang="zh-CN" altLang="en-US" sz="1200" smtClean="0"/>
              <a:t>认证延迟</a:t>
            </a:r>
            <a:r>
              <a:rPr lang="en-US" altLang="zh-CN" sz="1200" smtClean="0"/>
              <a:t>,</a:t>
            </a:r>
            <a:r>
              <a:rPr lang="zh-CN" altLang="en-US" sz="1200" smtClean="0"/>
              <a:t>防暴力破解</a:t>
            </a:r>
            <a:endParaRPr lang="en-US" altLang="zh-CN" sz="1200"/>
          </a:p>
        </p:txBody>
      </p:sp>
      <p:sp>
        <p:nvSpPr>
          <p:cNvPr id="17" name="文本框 16"/>
          <p:cNvSpPr txBox="1"/>
          <p:nvPr/>
        </p:nvSpPr>
        <p:spPr>
          <a:xfrm>
            <a:off x="5272116" y="1700838"/>
            <a:ext cx="1723549" cy="276999"/>
          </a:xfrm>
          <a:prstGeom prst="rect">
            <a:avLst/>
          </a:prstGeom>
          <a:noFill/>
        </p:spPr>
        <p:txBody>
          <a:bodyPr wrap="none" rtlCol="0">
            <a:spAutoFit/>
          </a:bodyPr>
          <a:lstStyle/>
          <a:p>
            <a:pPr algn="r"/>
            <a:r>
              <a:rPr lang="zh-CN" altLang="en-US" sz="1200" smtClean="0"/>
              <a:t>记录慢查询的执行计划</a:t>
            </a:r>
            <a:endParaRPr lang="en-US" altLang="zh-CN" sz="1200"/>
          </a:p>
        </p:txBody>
      </p:sp>
      <p:sp>
        <p:nvSpPr>
          <p:cNvPr id="18" name="文本框 17"/>
          <p:cNvSpPr txBox="1"/>
          <p:nvPr/>
        </p:nvSpPr>
        <p:spPr>
          <a:xfrm>
            <a:off x="5246895" y="2679336"/>
            <a:ext cx="1877438" cy="276999"/>
          </a:xfrm>
          <a:prstGeom prst="rect">
            <a:avLst/>
          </a:prstGeom>
          <a:noFill/>
        </p:spPr>
        <p:txBody>
          <a:bodyPr wrap="none" rtlCol="0">
            <a:spAutoFit/>
          </a:bodyPr>
          <a:lstStyle/>
          <a:p>
            <a:pPr algn="r"/>
            <a:r>
              <a:rPr lang="zh-CN" altLang="en-US" sz="1200" smtClean="0"/>
              <a:t>不区分大小写的数据类型</a:t>
            </a:r>
            <a:endParaRPr lang="en-US" altLang="zh-CN" sz="1200"/>
          </a:p>
        </p:txBody>
      </p:sp>
      <p:sp>
        <p:nvSpPr>
          <p:cNvPr id="19" name="文本框 18"/>
          <p:cNvSpPr txBox="1"/>
          <p:nvPr/>
        </p:nvSpPr>
        <p:spPr>
          <a:xfrm>
            <a:off x="5327099" y="3171521"/>
            <a:ext cx="800220" cy="276999"/>
          </a:xfrm>
          <a:prstGeom prst="rect">
            <a:avLst/>
          </a:prstGeom>
          <a:noFill/>
        </p:spPr>
        <p:txBody>
          <a:bodyPr wrap="none" rtlCol="0">
            <a:spAutoFit/>
          </a:bodyPr>
          <a:lstStyle/>
          <a:p>
            <a:pPr algn="r"/>
            <a:r>
              <a:rPr lang="zh-CN" altLang="en-US" sz="1200" smtClean="0"/>
              <a:t>数据链路</a:t>
            </a:r>
            <a:endParaRPr lang="en-US" altLang="zh-CN" sz="1200"/>
          </a:p>
        </p:txBody>
      </p:sp>
      <p:sp>
        <p:nvSpPr>
          <p:cNvPr id="20" name="文本框 19"/>
          <p:cNvSpPr txBox="1"/>
          <p:nvPr/>
        </p:nvSpPr>
        <p:spPr>
          <a:xfrm>
            <a:off x="5304264" y="4154022"/>
            <a:ext cx="1261884" cy="276999"/>
          </a:xfrm>
          <a:prstGeom prst="rect">
            <a:avLst/>
          </a:prstGeom>
          <a:noFill/>
        </p:spPr>
        <p:txBody>
          <a:bodyPr wrap="none" rtlCol="0">
            <a:spAutoFit/>
          </a:bodyPr>
          <a:lstStyle/>
          <a:p>
            <a:pPr algn="r"/>
            <a:r>
              <a:rPr lang="zh-CN" altLang="en-US" sz="1200" smtClean="0"/>
              <a:t>文件外部</a:t>
            </a:r>
            <a:r>
              <a:rPr lang="zh-CN" altLang="en-US" sz="1200"/>
              <a:t>表</a:t>
            </a:r>
            <a:r>
              <a:rPr lang="zh-CN" altLang="en-US" sz="1200" smtClean="0"/>
              <a:t>接口</a:t>
            </a:r>
            <a:endParaRPr lang="en-US" altLang="zh-CN" sz="1200"/>
          </a:p>
        </p:txBody>
      </p:sp>
      <p:sp>
        <p:nvSpPr>
          <p:cNvPr id="21" name="文本框 20"/>
          <p:cNvSpPr txBox="1"/>
          <p:nvPr/>
        </p:nvSpPr>
        <p:spPr>
          <a:xfrm>
            <a:off x="5376944" y="4646207"/>
            <a:ext cx="1255472" cy="276999"/>
          </a:xfrm>
          <a:prstGeom prst="rect">
            <a:avLst/>
          </a:prstGeom>
          <a:noFill/>
        </p:spPr>
        <p:txBody>
          <a:bodyPr wrap="none" rtlCol="0">
            <a:spAutoFit/>
          </a:bodyPr>
          <a:lstStyle/>
          <a:p>
            <a:pPr algn="just"/>
            <a:r>
              <a:rPr lang="zh-CN" altLang="en-US" sz="1200" smtClean="0"/>
              <a:t>类</a:t>
            </a:r>
            <a:r>
              <a:rPr lang="en-US" altLang="zh-CN" sz="1200" smtClean="0"/>
              <a:t>key-value</a:t>
            </a:r>
            <a:r>
              <a:rPr lang="zh-CN" altLang="en-US" sz="1200" smtClean="0"/>
              <a:t>结构</a:t>
            </a:r>
            <a:endParaRPr lang="en-US" altLang="zh-CN" sz="1200"/>
          </a:p>
        </p:txBody>
      </p:sp>
      <p:sp>
        <p:nvSpPr>
          <p:cNvPr id="22" name="文本框 21"/>
          <p:cNvSpPr txBox="1"/>
          <p:nvPr/>
        </p:nvSpPr>
        <p:spPr>
          <a:xfrm>
            <a:off x="5391409" y="6136537"/>
            <a:ext cx="2140330" cy="276999"/>
          </a:xfrm>
          <a:prstGeom prst="rect">
            <a:avLst/>
          </a:prstGeom>
          <a:noFill/>
        </p:spPr>
        <p:txBody>
          <a:bodyPr wrap="none" rtlCol="0">
            <a:spAutoFit/>
          </a:bodyPr>
          <a:lstStyle/>
          <a:p>
            <a:pPr algn="just"/>
            <a:r>
              <a:rPr lang="zh-CN" altLang="en-US" sz="1200" smtClean="0"/>
              <a:t>解析</a:t>
            </a:r>
            <a:r>
              <a:rPr lang="en-US" altLang="zh-CN" sz="1200" smtClean="0"/>
              <a:t>heap/idx</a:t>
            </a:r>
            <a:r>
              <a:rPr lang="zh-CN" altLang="en-US" sz="1200"/>
              <a:t>页</a:t>
            </a:r>
            <a:r>
              <a:rPr lang="zh-CN" altLang="en-US" sz="1200" smtClean="0"/>
              <a:t>头信息</a:t>
            </a:r>
            <a:r>
              <a:rPr lang="en-US" altLang="zh-CN" sz="1200" smtClean="0"/>
              <a:t>,</a:t>
            </a:r>
            <a:r>
              <a:rPr lang="zh-CN" altLang="en-US" sz="1200" smtClean="0"/>
              <a:t>元数据</a:t>
            </a:r>
            <a:endParaRPr lang="en-US" altLang="zh-CN" sz="1200"/>
          </a:p>
        </p:txBody>
      </p:sp>
      <p:sp>
        <p:nvSpPr>
          <p:cNvPr id="23" name="文本框 22"/>
          <p:cNvSpPr txBox="1"/>
          <p:nvPr/>
        </p:nvSpPr>
        <p:spPr>
          <a:xfrm>
            <a:off x="5393200" y="6392997"/>
            <a:ext cx="1569660" cy="276999"/>
          </a:xfrm>
          <a:prstGeom prst="rect">
            <a:avLst/>
          </a:prstGeom>
          <a:noFill/>
        </p:spPr>
        <p:txBody>
          <a:bodyPr wrap="none" rtlCol="0">
            <a:spAutoFit/>
          </a:bodyPr>
          <a:lstStyle/>
          <a:p>
            <a:pPr algn="just"/>
            <a:r>
              <a:rPr lang="zh-CN" altLang="en-US" sz="1200" smtClean="0"/>
              <a:t>强制密码复杂度策略</a:t>
            </a:r>
            <a:endParaRPr lang="en-US" altLang="zh-CN" sz="1200"/>
          </a:p>
        </p:txBody>
      </p:sp>
      <p:sp>
        <p:nvSpPr>
          <p:cNvPr id="24" name="文本框 23"/>
          <p:cNvSpPr txBox="1"/>
          <p:nvPr/>
        </p:nvSpPr>
        <p:spPr>
          <a:xfrm>
            <a:off x="9582896" y="1167379"/>
            <a:ext cx="1570110" cy="276999"/>
          </a:xfrm>
          <a:prstGeom prst="rect">
            <a:avLst/>
          </a:prstGeom>
          <a:noFill/>
        </p:spPr>
        <p:txBody>
          <a:bodyPr wrap="none" rtlCol="0">
            <a:spAutoFit/>
          </a:bodyPr>
          <a:lstStyle/>
          <a:p>
            <a:pPr algn="just"/>
            <a:r>
              <a:rPr lang="en-US" altLang="zh-CN" sz="1200" smtClean="0"/>
              <a:t>buffercache</a:t>
            </a:r>
            <a:r>
              <a:rPr lang="zh-CN" altLang="en-US" sz="1200" smtClean="0"/>
              <a:t>信息</a:t>
            </a:r>
            <a:r>
              <a:rPr lang="en-US" altLang="zh-CN" sz="1200" smtClean="0"/>
              <a:t>dump</a:t>
            </a:r>
            <a:endParaRPr lang="en-US" altLang="zh-CN" sz="1200"/>
          </a:p>
        </p:txBody>
      </p:sp>
      <p:sp>
        <p:nvSpPr>
          <p:cNvPr id="25" name="文本框 24"/>
          <p:cNvSpPr txBox="1"/>
          <p:nvPr/>
        </p:nvSpPr>
        <p:spPr>
          <a:xfrm>
            <a:off x="9602322" y="1423839"/>
            <a:ext cx="1149674" cy="276999"/>
          </a:xfrm>
          <a:prstGeom prst="rect">
            <a:avLst/>
          </a:prstGeom>
          <a:noFill/>
        </p:spPr>
        <p:txBody>
          <a:bodyPr wrap="none" rtlCol="0">
            <a:spAutoFit/>
          </a:bodyPr>
          <a:lstStyle/>
          <a:p>
            <a:pPr algn="just"/>
            <a:r>
              <a:rPr lang="en-US" altLang="zh-CN" sz="1200" smtClean="0"/>
              <a:t>FSM</a:t>
            </a:r>
            <a:r>
              <a:rPr lang="zh-CN" altLang="en-US" sz="1200" smtClean="0"/>
              <a:t>信息</a:t>
            </a:r>
            <a:r>
              <a:rPr lang="en-US" altLang="zh-CN" sz="1200" smtClean="0"/>
              <a:t>dump</a:t>
            </a:r>
            <a:endParaRPr lang="en-US" altLang="zh-CN" sz="1200"/>
          </a:p>
        </p:txBody>
      </p:sp>
      <p:sp>
        <p:nvSpPr>
          <p:cNvPr id="26" name="文本框 25"/>
          <p:cNvSpPr txBox="1"/>
          <p:nvPr/>
        </p:nvSpPr>
        <p:spPr>
          <a:xfrm>
            <a:off x="9582896" y="1661566"/>
            <a:ext cx="1768882" cy="276999"/>
          </a:xfrm>
          <a:prstGeom prst="rect">
            <a:avLst/>
          </a:prstGeom>
          <a:noFill/>
        </p:spPr>
        <p:txBody>
          <a:bodyPr wrap="none" rtlCol="0">
            <a:spAutoFit/>
          </a:bodyPr>
          <a:lstStyle/>
          <a:p>
            <a:pPr algn="just"/>
            <a:r>
              <a:rPr lang="zh-CN" altLang="en-US" sz="1200" smtClean="0"/>
              <a:t>预热数据到</a:t>
            </a:r>
            <a:r>
              <a:rPr lang="en-US" altLang="zh-CN" sz="1200" smtClean="0"/>
              <a:t>shared buffer</a:t>
            </a:r>
            <a:endParaRPr lang="en-US" altLang="zh-CN" sz="1200"/>
          </a:p>
        </p:txBody>
      </p:sp>
      <p:sp>
        <p:nvSpPr>
          <p:cNvPr id="27" name="文本框 26"/>
          <p:cNvSpPr txBox="1"/>
          <p:nvPr/>
        </p:nvSpPr>
        <p:spPr>
          <a:xfrm>
            <a:off x="9596148" y="2121962"/>
            <a:ext cx="2173993" cy="276999"/>
          </a:xfrm>
          <a:prstGeom prst="rect">
            <a:avLst/>
          </a:prstGeom>
          <a:noFill/>
        </p:spPr>
        <p:txBody>
          <a:bodyPr wrap="none" rtlCol="0">
            <a:spAutoFit/>
          </a:bodyPr>
          <a:lstStyle/>
          <a:p>
            <a:pPr algn="just"/>
            <a:r>
              <a:rPr lang="en-US" altLang="zh-CN" sz="1200" smtClean="0"/>
              <a:t>SQL</a:t>
            </a:r>
            <a:r>
              <a:rPr lang="zh-CN" altLang="en-US" sz="1200" smtClean="0"/>
              <a:t>统计</a:t>
            </a:r>
            <a:r>
              <a:rPr lang="en-US" altLang="zh-CN" sz="1200" smtClean="0"/>
              <a:t>,</a:t>
            </a:r>
            <a:r>
              <a:rPr lang="zh-CN" altLang="en-US" sz="1200"/>
              <a:t>调用</a:t>
            </a:r>
            <a:r>
              <a:rPr lang="zh-CN" altLang="en-US" sz="1200" smtClean="0"/>
              <a:t>次数</a:t>
            </a:r>
            <a:r>
              <a:rPr lang="en-US" altLang="zh-CN" sz="1200" smtClean="0"/>
              <a:t>,io,cpu,hit...</a:t>
            </a:r>
            <a:endParaRPr lang="en-US" altLang="zh-CN" sz="1200"/>
          </a:p>
        </p:txBody>
      </p:sp>
      <p:sp>
        <p:nvSpPr>
          <p:cNvPr id="28" name="文本框 27"/>
          <p:cNvSpPr txBox="1"/>
          <p:nvPr/>
        </p:nvSpPr>
        <p:spPr>
          <a:xfrm>
            <a:off x="9582954" y="2365159"/>
            <a:ext cx="1415772" cy="276999"/>
          </a:xfrm>
          <a:prstGeom prst="rect">
            <a:avLst/>
          </a:prstGeom>
          <a:noFill/>
        </p:spPr>
        <p:txBody>
          <a:bodyPr wrap="none" rtlCol="0">
            <a:spAutoFit/>
          </a:bodyPr>
          <a:lstStyle/>
          <a:p>
            <a:pPr algn="just"/>
            <a:r>
              <a:rPr lang="zh-CN" altLang="en-US" sz="1200" smtClean="0"/>
              <a:t>近似度计算和检索</a:t>
            </a:r>
            <a:endParaRPr lang="en-US" altLang="zh-CN" sz="1200"/>
          </a:p>
        </p:txBody>
      </p:sp>
      <p:sp>
        <p:nvSpPr>
          <p:cNvPr id="29" name="文本框 28"/>
          <p:cNvSpPr txBox="1"/>
          <p:nvPr/>
        </p:nvSpPr>
        <p:spPr>
          <a:xfrm>
            <a:off x="9614935" y="2599773"/>
            <a:ext cx="1261884" cy="276999"/>
          </a:xfrm>
          <a:prstGeom prst="rect">
            <a:avLst/>
          </a:prstGeom>
          <a:noFill/>
        </p:spPr>
        <p:txBody>
          <a:bodyPr wrap="none" rtlCol="0">
            <a:spAutoFit/>
          </a:bodyPr>
          <a:lstStyle/>
          <a:p>
            <a:pPr algn="just"/>
            <a:r>
              <a:rPr lang="zh-CN" altLang="en-US" sz="1200" smtClean="0"/>
              <a:t>服务端数据加密</a:t>
            </a:r>
            <a:endParaRPr lang="en-US" altLang="zh-CN" sz="1200"/>
          </a:p>
        </p:txBody>
      </p:sp>
      <p:sp>
        <p:nvSpPr>
          <p:cNvPr id="30" name="文本框 29"/>
          <p:cNvSpPr txBox="1"/>
          <p:nvPr/>
        </p:nvSpPr>
        <p:spPr>
          <a:xfrm>
            <a:off x="9579451" y="2841980"/>
            <a:ext cx="2513830" cy="276999"/>
          </a:xfrm>
          <a:prstGeom prst="rect">
            <a:avLst/>
          </a:prstGeom>
          <a:noFill/>
        </p:spPr>
        <p:txBody>
          <a:bodyPr wrap="none" rtlCol="0">
            <a:spAutoFit/>
          </a:bodyPr>
          <a:lstStyle/>
          <a:p>
            <a:pPr algn="just"/>
            <a:r>
              <a:rPr lang="zh-CN" altLang="en-US" sz="1200" smtClean="0"/>
              <a:t>从</a:t>
            </a:r>
            <a:r>
              <a:rPr lang="en-US" altLang="zh-CN" sz="1200" smtClean="0"/>
              <a:t>tuple head infomask</a:t>
            </a:r>
            <a:r>
              <a:rPr lang="zh-CN" altLang="en-US" sz="1200" smtClean="0"/>
              <a:t>解读行锁信息</a:t>
            </a:r>
            <a:endParaRPr lang="en-US" altLang="zh-CN" sz="1200"/>
          </a:p>
        </p:txBody>
      </p:sp>
      <p:sp>
        <p:nvSpPr>
          <p:cNvPr id="31" name="文本框 30"/>
          <p:cNvSpPr txBox="1"/>
          <p:nvPr/>
        </p:nvSpPr>
        <p:spPr>
          <a:xfrm>
            <a:off x="9588023" y="3098440"/>
            <a:ext cx="2223686" cy="276999"/>
          </a:xfrm>
          <a:prstGeom prst="rect">
            <a:avLst/>
          </a:prstGeom>
          <a:noFill/>
        </p:spPr>
        <p:txBody>
          <a:bodyPr wrap="none" rtlCol="0">
            <a:spAutoFit/>
          </a:bodyPr>
          <a:lstStyle/>
          <a:p>
            <a:pPr algn="just"/>
            <a:r>
              <a:rPr lang="zh-CN" altLang="en-US" sz="1200" smtClean="0"/>
              <a:t>表或索引的垃圾统计</a:t>
            </a:r>
            <a:r>
              <a:rPr lang="en-US" altLang="zh-CN" sz="1200" smtClean="0"/>
              <a:t>,</a:t>
            </a:r>
            <a:r>
              <a:rPr lang="zh-CN" altLang="en-US" sz="1200" smtClean="0"/>
              <a:t>空间统计</a:t>
            </a:r>
            <a:endParaRPr lang="en-US" altLang="zh-CN" sz="1200"/>
          </a:p>
        </p:txBody>
      </p:sp>
      <p:sp>
        <p:nvSpPr>
          <p:cNvPr id="32" name="文本框 31"/>
          <p:cNvSpPr txBox="1"/>
          <p:nvPr/>
        </p:nvSpPr>
        <p:spPr>
          <a:xfrm>
            <a:off x="9614935" y="3317433"/>
            <a:ext cx="1587294" cy="276999"/>
          </a:xfrm>
          <a:prstGeom prst="rect">
            <a:avLst/>
          </a:prstGeom>
          <a:noFill/>
        </p:spPr>
        <p:txBody>
          <a:bodyPr wrap="none" rtlCol="0">
            <a:spAutoFit/>
          </a:bodyPr>
          <a:lstStyle/>
          <a:p>
            <a:pPr algn="just"/>
            <a:r>
              <a:rPr lang="en-US" altLang="zh-CN" sz="1200" smtClean="0"/>
              <a:t>postgresql</a:t>
            </a:r>
            <a:r>
              <a:rPr lang="zh-CN" altLang="en-US" sz="1200" smtClean="0"/>
              <a:t>外部表接口</a:t>
            </a:r>
            <a:endParaRPr lang="en-US" altLang="zh-CN" sz="1200"/>
          </a:p>
        </p:txBody>
      </p:sp>
    </p:spTree>
    <p:extLst>
      <p:ext uri="{BB962C8B-B14F-4D97-AF65-F5344CB8AC3E}">
        <p14:creationId xmlns:p14="http://schemas.microsoft.com/office/powerpoint/2010/main" val="312335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如何了解内核工作机制</a:t>
            </a:r>
            <a:endParaRPr lang="en-US"/>
          </a:p>
        </p:txBody>
      </p:sp>
      <p:sp>
        <p:nvSpPr>
          <p:cNvPr id="3" name="内容占位符 2"/>
          <p:cNvSpPr>
            <a:spLocks noGrp="1"/>
          </p:cNvSpPr>
          <p:nvPr>
            <p:ph idx="1"/>
          </p:nvPr>
        </p:nvSpPr>
        <p:spPr/>
        <p:txBody>
          <a:bodyPr numCol="2"/>
          <a:lstStyle/>
          <a:p>
            <a:r>
              <a:rPr lang="en-US" sz="1600">
                <a:hlinkClick r:id="rId2"/>
              </a:rPr>
              <a:t>http://www.postgresql.org/developer/backend</a:t>
            </a:r>
            <a:r>
              <a:rPr lang="en-US" sz="1600" smtClean="0">
                <a:hlinkClick r:id="rId2"/>
              </a:rPr>
              <a:t>/</a:t>
            </a:r>
            <a:endParaRPr lang="en-US" sz="1600" smtClean="0"/>
          </a:p>
          <a:p>
            <a:r>
              <a:rPr lang="en-US" sz="1600">
                <a:hlinkClick r:id="rId3"/>
              </a:rPr>
              <a:t>https://</a:t>
            </a:r>
            <a:r>
              <a:rPr lang="en-US" sz="1600" smtClean="0">
                <a:hlinkClick r:id="rId3"/>
              </a:rPr>
              <a:t>wiki.postgresql.org/wiki/Backend_flowchart</a:t>
            </a:r>
            <a:endParaRPr lang="en-US" sz="1600" smtClean="0"/>
          </a:p>
          <a:p>
            <a:r>
              <a:rPr lang="en-US" sz="1600">
                <a:hlinkClick r:id="rId4"/>
              </a:rPr>
              <a:t>http://doxygen.postgresql.org/</a:t>
            </a:r>
            <a:endParaRPr lang="en-US" sz="1600"/>
          </a:p>
          <a:p>
            <a:endParaRPr lang="en-US" sz="1200" smtClean="0"/>
          </a:p>
        </p:txBody>
      </p:sp>
      <p:pic>
        <p:nvPicPr>
          <p:cNvPr id="4" name="图片 3"/>
          <p:cNvPicPr>
            <a:picLocks noChangeAspect="1"/>
          </p:cNvPicPr>
          <p:nvPr/>
        </p:nvPicPr>
        <p:blipFill>
          <a:blip r:embed="rId5"/>
          <a:stretch>
            <a:fillRect/>
          </a:stretch>
        </p:blipFill>
        <p:spPr>
          <a:xfrm>
            <a:off x="6943705" y="485982"/>
            <a:ext cx="4829175" cy="6124575"/>
          </a:xfrm>
          <a:prstGeom prst="rect">
            <a:avLst/>
          </a:prstGeom>
        </p:spPr>
      </p:pic>
    </p:spTree>
    <p:extLst>
      <p:ext uri="{BB962C8B-B14F-4D97-AF65-F5344CB8AC3E}">
        <p14:creationId xmlns:p14="http://schemas.microsoft.com/office/powerpoint/2010/main" val="342634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如何跟踪内核</a:t>
            </a:r>
            <a:endParaRPr lang="en-US"/>
          </a:p>
        </p:txBody>
      </p:sp>
      <p:sp>
        <p:nvSpPr>
          <p:cNvPr id="3" name="内容占位符 2"/>
          <p:cNvSpPr>
            <a:spLocks noGrp="1"/>
          </p:cNvSpPr>
          <p:nvPr>
            <p:ph idx="1"/>
          </p:nvPr>
        </p:nvSpPr>
        <p:spPr/>
        <p:txBody>
          <a:bodyPr numCol="2"/>
          <a:lstStyle/>
          <a:p>
            <a:r>
              <a:rPr lang="en-US" sz="1400" smtClean="0"/>
              <a:t>gdb</a:t>
            </a:r>
          </a:p>
          <a:p>
            <a:r>
              <a:rPr lang="en-US" sz="1400" smtClean="0"/>
              <a:t>stap,dtrace</a:t>
            </a:r>
          </a:p>
          <a:p>
            <a:pPr lvl="1"/>
            <a:r>
              <a:rPr lang="en-US" altLang="zh-CN" sz="1400" smtClean="0"/>
              <a:t>57</a:t>
            </a:r>
            <a:r>
              <a:rPr lang="zh-CN" altLang="en-US" sz="1400" smtClean="0"/>
              <a:t>个自带探针</a:t>
            </a:r>
            <a:r>
              <a:rPr lang="en-US" altLang="zh-CN" sz="1400" smtClean="0"/>
              <a:t>(</a:t>
            </a:r>
            <a:r>
              <a:rPr lang="zh-CN" altLang="en-US" sz="1400" smtClean="0"/>
              <a:t>包含事务，锁，查询，</a:t>
            </a:r>
            <a:r>
              <a:rPr lang="en-US" altLang="zh-CN" sz="1400" smtClean="0"/>
              <a:t>BUFFER</a:t>
            </a:r>
            <a:r>
              <a:rPr lang="zh-CN" altLang="en-US" sz="1400" smtClean="0"/>
              <a:t>，排序，检查点，</a:t>
            </a:r>
            <a:r>
              <a:rPr lang="en-US" altLang="zh-CN" sz="1400" smtClean="0"/>
              <a:t>WAL</a:t>
            </a:r>
            <a:r>
              <a:rPr lang="zh-CN" altLang="en-US" sz="1400" smtClean="0"/>
              <a:t>，等几个方面</a:t>
            </a:r>
            <a:r>
              <a:rPr lang="en-US" altLang="zh-CN" sz="1400" smtClean="0"/>
              <a:t>)</a:t>
            </a:r>
            <a:r>
              <a:rPr lang="zh-CN" altLang="en-US" sz="1400" smtClean="0"/>
              <a:t>，</a:t>
            </a:r>
            <a:endParaRPr lang="en-US" altLang="zh-CN" sz="1400" smtClean="0"/>
          </a:p>
          <a:p>
            <a:pPr lvl="1"/>
            <a:r>
              <a:rPr lang="zh-CN" altLang="en-US" sz="1400" smtClean="0"/>
              <a:t>同时支持自定义探针</a:t>
            </a:r>
            <a:endParaRPr lang="en-US" altLang="zh-CN" sz="1400" smtClean="0"/>
          </a:p>
          <a:p>
            <a:pPr lvl="1"/>
            <a:r>
              <a:rPr lang="en-US" sz="1400" smtClean="0"/>
              <a:t>process function, need "gcc -g arg"</a:t>
            </a:r>
            <a:endParaRPr lang="en-US" sz="1400"/>
          </a:p>
          <a:p>
            <a:endParaRPr lang="en-US" sz="1400" smtClean="0"/>
          </a:p>
          <a:p>
            <a:r>
              <a:rPr lang="en-US" altLang="zh-CN" sz="1400" smtClean="0"/>
              <a:t>MACRO</a:t>
            </a:r>
            <a:endParaRPr lang="en-US" sz="1400" smtClean="0"/>
          </a:p>
          <a:p>
            <a:pPr lvl="1"/>
            <a:r>
              <a:rPr lang="zh-CN" altLang="en-US" sz="1400" smtClean="0"/>
              <a:t>如 </a:t>
            </a:r>
            <a:r>
              <a:rPr lang="en-US" sz="1400" smtClean="0"/>
              <a:t>src/include/pg_config_manual.h</a:t>
            </a:r>
          </a:p>
          <a:p>
            <a:pPr lvl="1"/>
            <a:endParaRPr lang="en-US" sz="1400" smtClean="0"/>
          </a:p>
          <a:p>
            <a:pPr lvl="1"/>
            <a:r>
              <a:rPr lang="en-US" sz="1400"/>
              <a:t>/* #define HEAPDEBUGALL */</a:t>
            </a:r>
          </a:p>
          <a:p>
            <a:pPr lvl="1"/>
            <a:r>
              <a:rPr lang="en-US" sz="1400"/>
              <a:t>/* #define ACLDEBUG */</a:t>
            </a:r>
          </a:p>
          <a:p>
            <a:pPr lvl="1"/>
            <a:r>
              <a:rPr lang="en-US" sz="1400"/>
              <a:t>/* #define RTDEBUG </a:t>
            </a:r>
            <a:r>
              <a:rPr lang="en-US" sz="1400" smtClean="0"/>
              <a:t>*/</a:t>
            </a:r>
          </a:p>
          <a:p>
            <a:pPr lvl="1"/>
            <a:r>
              <a:rPr lang="en-US" sz="1400"/>
              <a:t>/* #define TRACE_SYNCSCAN </a:t>
            </a:r>
            <a:r>
              <a:rPr lang="en-US" sz="1400" smtClean="0"/>
              <a:t>*/</a:t>
            </a:r>
          </a:p>
          <a:p>
            <a:pPr lvl="1"/>
            <a:r>
              <a:rPr lang="en-US" sz="1400"/>
              <a:t>/* #define WAL_DEBUG </a:t>
            </a:r>
            <a:r>
              <a:rPr lang="en-US" sz="1400" smtClean="0"/>
              <a:t>*/</a:t>
            </a:r>
          </a:p>
          <a:p>
            <a:pPr lvl="1"/>
            <a:r>
              <a:rPr lang="en-US" sz="1400"/>
              <a:t>/* #define LOCK_DEBUG </a:t>
            </a:r>
            <a:r>
              <a:rPr lang="en-US" sz="1400" smtClean="0"/>
              <a:t>*/</a:t>
            </a:r>
          </a:p>
          <a:p>
            <a:pPr lvl="1"/>
            <a:r>
              <a:rPr lang="en-US" sz="1400"/>
              <a:t>/* #define </a:t>
            </a:r>
            <a:r>
              <a:rPr lang="en-US" sz="1400" smtClean="0"/>
              <a:t>COPY_PARSE_PLAN_TREES */</a:t>
            </a:r>
            <a:endParaRPr lang="en-US" sz="1400"/>
          </a:p>
          <a:p>
            <a:pPr lvl="1"/>
            <a:r>
              <a:rPr lang="en-US" sz="1400"/>
              <a:t>/* #define RANDOMIZE_ALLOCATED_MEMORY */</a:t>
            </a:r>
          </a:p>
          <a:p>
            <a:pPr lvl="1"/>
            <a:r>
              <a:rPr lang="en-US" sz="1400"/>
              <a:t>/* #define USE_VALGRIND */</a:t>
            </a:r>
          </a:p>
          <a:p>
            <a:endParaRPr lang="en-US" sz="1400" smtClean="0"/>
          </a:p>
          <a:p>
            <a:r>
              <a:rPr lang="en-US" sz="1400" smtClean="0"/>
              <a:t>VERBOSITY</a:t>
            </a:r>
          </a:p>
          <a:p>
            <a:pPr lvl="1"/>
            <a:r>
              <a:rPr lang="zh-CN" altLang="en-US" sz="1400" smtClean="0"/>
              <a:t>日志输出包含代码位置</a:t>
            </a:r>
            <a:endParaRPr lang="en-US" sz="1400" smtClean="0"/>
          </a:p>
          <a:p>
            <a:pPr lvl="1"/>
            <a:r>
              <a:rPr lang="en-US" sz="1400" smtClean="0"/>
              <a:t>log_error_verbosity </a:t>
            </a:r>
            <a:r>
              <a:rPr lang="en-US" sz="1400"/>
              <a:t>= verbose</a:t>
            </a:r>
          </a:p>
          <a:p>
            <a:pPr lvl="1"/>
            <a:r>
              <a:rPr lang="zh-CN" altLang="en-US" sz="1400" smtClean="0"/>
              <a:t>会话信息输出包含代码位置</a:t>
            </a:r>
            <a:endParaRPr lang="en-US" sz="1400" smtClean="0"/>
          </a:p>
          <a:p>
            <a:pPr lvl="1"/>
            <a:r>
              <a:rPr lang="en-US" sz="1400" smtClean="0"/>
              <a:t>postgres</a:t>
            </a:r>
            <a:r>
              <a:rPr lang="en-US" sz="1400"/>
              <a:t>=# \set VERBOSITY verbose</a:t>
            </a:r>
          </a:p>
          <a:p>
            <a:pPr lvl="1"/>
            <a:r>
              <a:rPr lang="en-US" sz="1400"/>
              <a:t>postgres=# s;</a:t>
            </a:r>
          </a:p>
          <a:p>
            <a:pPr lvl="1"/>
            <a:r>
              <a:rPr lang="en-US" sz="1400"/>
              <a:t>ERROR:  42601: syntax error at or near "s"</a:t>
            </a:r>
          </a:p>
          <a:p>
            <a:pPr lvl="1"/>
            <a:r>
              <a:rPr lang="en-US" sz="1400"/>
              <a:t>LINE 1: s;</a:t>
            </a:r>
          </a:p>
          <a:p>
            <a:pPr lvl="1"/>
            <a:r>
              <a:rPr lang="en-US" sz="1400"/>
              <a:t>        ^</a:t>
            </a:r>
          </a:p>
          <a:p>
            <a:pPr lvl="1"/>
            <a:r>
              <a:rPr lang="en-US" sz="1400"/>
              <a:t>LOCATION:  scanner_yyerror, scan.l:1053</a:t>
            </a:r>
            <a:endParaRPr lang="en-US" sz="1400" smtClean="0"/>
          </a:p>
        </p:txBody>
      </p:sp>
    </p:spTree>
    <p:extLst>
      <p:ext uri="{BB962C8B-B14F-4D97-AF65-F5344CB8AC3E}">
        <p14:creationId xmlns:p14="http://schemas.microsoft.com/office/powerpoint/2010/main" val="2100105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用探针进行内核跟踪例子</a:t>
            </a:r>
            <a:endParaRPr lang="en-US"/>
          </a:p>
        </p:txBody>
      </p:sp>
      <p:sp>
        <p:nvSpPr>
          <p:cNvPr id="3" name="内容占位符 2"/>
          <p:cNvSpPr>
            <a:spLocks noGrp="1"/>
          </p:cNvSpPr>
          <p:nvPr>
            <p:ph idx="1"/>
          </p:nvPr>
        </p:nvSpPr>
        <p:spPr/>
        <p:txBody>
          <a:bodyPr/>
          <a:lstStyle/>
          <a:p>
            <a:r>
              <a:rPr lang="en-US" altLang="zh-CN" sz="1400"/>
              <a:t>'--enable-dtrace' '--enable-debug' '--enable-cassert</a:t>
            </a:r>
            <a:r>
              <a:rPr lang="en-US" altLang="zh-CN" sz="1400" smtClean="0"/>
              <a:t>'</a:t>
            </a:r>
          </a:p>
          <a:p>
            <a:r>
              <a:rPr lang="en-US" sz="1400" smtClean="0"/>
              <a:t>systemtap </a:t>
            </a:r>
            <a:r>
              <a:rPr lang="zh-CN" altLang="en-US" sz="1400" smtClean="0"/>
              <a:t>例子</a:t>
            </a:r>
            <a:endParaRPr lang="en-US" sz="1400" smtClean="0"/>
          </a:p>
          <a:p>
            <a:r>
              <a:rPr lang="en-US" sz="1400">
                <a:hlinkClick r:id="rId2"/>
              </a:rPr>
              <a:t>http://blog.163.com/digoal@126/blog/#</a:t>
            </a:r>
            <a:r>
              <a:rPr lang="en-US" sz="1400" smtClean="0">
                <a:hlinkClick r:id="rId2"/>
              </a:rPr>
              <a:t>m=0&amp;t=1&amp;c=fks_084068084086080075085082085095085080082075083081086071084</a:t>
            </a:r>
            <a:endParaRPr lang="en-US" sz="1400" smtClean="0"/>
          </a:p>
          <a:p>
            <a:endParaRPr lang="en-US" sz="1400" smtClean="0"/>
          </a:p>
          <a:p>
            <a:endParaRPr lang="en-US" sz="1400"/>
          </a:p>
          <a:p>
            <a:endParaRPr lang="en-US" sz="1400"/>
          </a:p>
          <a:p>
            <a:endParaRPr lang="en-US" sz="1400"/>
          </a:p>
        </p:txBody>
      </p:sp>
      <p:pic>
        <p:nvPicPr>
          <p:cNvPr id="5" name="图片 4"/>
          <p:cNvPicPr>
            <a:picLocks noChangeAspect="1"/>
          </p:cNvPicPr>
          <p:nvPr/>
        </p:nvPicPr>
        <p:blipFill>
          <a:blip r:embed="rId3"/>
          <a:stretch>
            <a:fillRect/>
          </a:stretch>
        </p:blipFill>
        <p:spPr>
          <a:xfrm>
            <a:off x="886488" y="2368108"/>
            <a:ext cx="5097624" cy="4382168"/>
          </a:xfrm>
          <a:prstGeom prst="rect">
            <a:avLst/>
          </a:prstGeom>
        </p:spPr>
      </p:pic>
    </p:spTree>
    <p:extLst>
      <p:ext uri="{BB962C8B-B14F-4D97-AF65-F5344CB8AC3E}">
        <p14:creationId xmlns:p14="http://schemas.microsoft.com/office/powerpoint/2010/main" val="39006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用探针进行内核</a:t>
            </a:r>
            <a:r>
              <a:rPr lang="zh-CN" altLang="en-US" smtClean="0"/>
              <a:t>跟踪例子</a:t>
            </a:r>
            <a:endParaRPr lang="en-US"/>
          </a:p>
        </p:txBody>
      </p:sp>
      <p:sp>
        <p:nvSpPr>
          <p:cNvPr id="3" name="内容占位符 2"/>
          <p:cNvSpPr>
            <a:spLocks noGrp="1"/>
          </p:cNvSpPr>
          <p:nvPr>
            <p:ph idx="1"/>
          </p:nvPr>
        </p:nvSpPr>
        <p:spPr/>
        <p:txBody>
          <a:bodyPr/>
          <a:lstStyle/>
          <a:p>
            <a:r>
              <a:rPr lang="en-US" altLang="zh-CN" sz="1600" smtClean="0"/>
              <a:t>simple query</a:t>
            </a:r>
          </a:p>
          <a:p>
            <a:r>
              <a:rPr lang="zh-CN" altLang="en-US" sz="1600">
                <a:effectLst/>
              </a:rPr>
              <a:t>每条</a:t>
            </a:r>
            <a:r>
              <a:rPr lang="en-US" sz="1600" smtClean="0">
                <a:effectLst/>
              </a:rPr>
              <a:t>SQL</a:t>
            </a:r>
            <a:r>
              <a:rPr lang="zh-CN" altLang="en-US" sz="1600" smtClean="0">
                <a:effectLst/>
              </a:rPr>
              <a:t>每次调用</a:t>
            </a:r>
            <a:r>
              <a:rPr lang="en-US" altLang="zh-CN" sz="1600" smtClean="0">
                <a:effectLst/>
              </a:rPr>
              <a:t>, </a:t>
            </a:r>
            <a:r>
              <a:rPr lang="zh-CN" altLang="en-US" sz="1600" smtClean="0">
                <a:effectLst/>
              </a:rPr>
              <a:t>都需要</a:t>
            </a:r>
            <a:r>
              <a:rPr lang="en-US" sz="1600" smtClean="0">
                <a:effectLst/>
              </a:rPr>
              <a:t>query </a:t>
            </a:r>
            <a:r>
              <a:rPr lang="en-US" sz="1600">
                <a:effectLst/>
              </a:rPr>
              <a:t>start, parse, rewrite, plan, execute</a:t>
            </a:r>
            <a:r>
              <a:rPr lang="en-US" sz="1600" smtClean="0">
                <a:effectLst/>
              </a:rPr>
              <a:t>.</a:t>
            </a:r>
          </a:p>
          <a:p>
            <a:endParaRPr lang="en-US" altLang="zh-CN" sz="1600" smtClean="0">
              <a:effectLst/>
            </a:endParaRPr>
          </a:p>
          <a:p>
            <a:r>
              <a:rPr lang="zh-CN" altLang="en-US" sz="1600" smtClean="0">
                <a:effectLst/>
              </a:rPr>
              <a:t>绑定变量</a:t>
            </a:r>
            <a:endParaRPr lang="en-US" altLang="zh-CN" sz="1600" smtClean="0">
              <a:effectLst/>
            </a:endParaRPr>
          </a:p>
          <a:p>
            <a:r>
              <a:rPr lang="zh-CN" altLang="en-US" sz="1600">
                <a:effectLst/>
              </a:rPr>
              <a:t>一次</a:t>
            </a:r>
            <a:r>
              <a:rPr lang="en-US" sz="1600">
                <a:effectLst/>
              </a:rPr>
              <a:t>query parse, plan, </a:t>
            </a:r>
            <a:r>
              <a:rPr lang="zh-CN" altLang="en-US" sz="1600" smtClean="0">
                <a:effectLst/>
              </a:rPr>
              <a:t>以后调用只需要执行</a:t>
            </a:r>
            <a:r>
              <a:rPr lang="en-US" sz="1600" smtClean="0">
                <a:effectLst/>
              </a:rPr>
              <a:t>execute</a:t>
            </a:r>
            <a:r>
              <a:rPr lang="en-US" sz="1600">
                <a:effectLst/>
              </a:rPr>
              <a:t>.</a:t>
            </a:r>
            <a:endParaRPr lang="en-US" sz="1600"/>
          </a:p>
        </p:txBody>
      </p:sp>
    </p:spTree>
    <p:extLst>
      <p:ext uri="{BB962C8B-B14F-4D97-AF65-F5344CB8AC3E}">
        <p14:creationId xmlns:p14="http://schemas.microsoft.com/office/powerpoint/2010/main" val="99806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a:t>
            </a:r>
            <a:r>
              <a:rPr lang="zh-CN" altLang="en-US" smtClean="0"/>
              <a:t>跟踪例子</a:t>
            </a:r>
            <a:endParaRPr lang="en-US"/>
          </a:p>
        </p:txBody>
      </p:sp>
      <p:sp>
        <p:nvSpPr>
          <p:cNvPr id="3" name="内容占位符 2"/>
          <p:cNvSpPr>
            <a:spLocks noGrp="1"/>
          </p:cNvSpPr>
          <p:nvPr>
            <p:ph idx="1"/>
          </p:nvPr>
        </p:nvSpPr>
        <p:spPr/>
        <p:txBody>
          <a:bodyPr numCol="2"/>
          <a:lstStyle/>
          <a:p>
            <a:r>
              <a:rPr lang="en-US" altLang="zh-CN" sz="1400"/>
              <a:t>global f_start[999999],f_stop[999999]</a:t>
            </a:r>
          </a:p>
          <a:p>
            <a:endParaRPr lang="en-US" altLang="zh-CN" sz="1400"/>
          </a:p>
          <a:p>
            <a:r>
              <a:rPr lang="en-US" altLang="zh-CN" sz="1400"/>
              <a:t>probe process("/opt/pgpool3.4.1/bin/pgpool").function("*@/opt/soft_bak/pgpool-II-3.4.1/src/*").call { </a:t>
            </a:r>
          </a:p>
          <a:p>
            <a:r>
              <a:rPr lang="en-US" altLang="zh-CN" sz="1400"/>
              <a:t>  f_start[execname(), pid(), tid(), cpu()] = gettimeofday_ns()</a:t>
            </a:r>
          </a:p>
          <a:p>
            <a:r>
              <a:rPr lang="en-US" altLang="zh-CN" sz="1400"/>
              <a:t>}</a:t>
            </a:r>
          </a:p>
          <a:p>
            <a:endParaRPr lang="en-US" altLang="zh-CN" sz="1400"/>
          </a:p>
          <a:p>
            <a:r>
              <a:rPr lang="en-US" altLang="zh-CN" sz="1400"/>
              <a:t>probe process("/opt/pgpool3.4.1/bin/pgpool").function("*@/opt/soft_bak/pgpool-II-3.4.1/src/*").return { </a:t>
            </a:r>
          </a:p>
          <a:p>
            <a:r>
              <a:rPr lang="en-US" altLang="zh-CN" sz="1400"/>
              <a:t>  t=gettimeofday_ns()</a:t>
            </a:r>
          </a:p>
          <a:p>
            <a:r>
              <a:rPr lang="en-US" altLang="zh-CN" sz="1400"/>
              <a:t>  a=execname()</a:t>
            </a:r>
          </a:p>
          <a:p>
            <a:r>
              <a:rPr lang="en-US" altLang="zh-CN" sz="1400"/>
              <a:t>  b=cpu()</a:t>
            </a:r>
          </a:p>
          <a:p>
            <a:r>
              <a:rPr lang="en-US" altLang="zh-CN" sz="1400"/>
              <a:t>  c=pid()</a:t>
            </a:r>
          </a:p>
          <a:p>
            <a:r>
              <a:rPr lang="en-US" altLang="zh-CN" sz="1400"/>
              <a:t>  d=pp()</a:t>
            </a:r>
          </a:p>
          <a:p>
            <a:r>
              <a:rPr lang="en-US" altLang="zh-CN" sz="1400"/>
              <a:t>  e=tid()</a:t>
            </a:r>
          </a:p>
          <a:p>
            <a:r>
              <a:rPr lang="en-US" altLang="zh-CN" sz="1400"/>
              <a:t>  if (f_start[a,c,e,b]) {</a:t>
            </a:r>
          </a:p>
          <a:p>
            <a:r>
              <a:rPr lang="en-US" altLang="zh-CN" sz="1400"/>
              <a:t>    f_stop[a,d] &lt;&lt;&lt; t - f_start[a,c,e,b]</a:t>
            </a:r>
          </a:p>
          <a:p>
            <a:r>
              <a:rPr lang="en-US" altLang="zh-CN" sz="1400"/>
              <a:t>  }</a:t>
            </a:r>
          </a:p>
          <a:p>
            <a:r>
              <a:rPr lang="en-US" altLang="zh-CN" sz="1400"/>
              <a:t>  </a:t>
            </a:r>
          </a:p>
          <a:p>
            <a:r>
              <a:rPr lang="en-US" altLang="zh-CN" sz="1400"/>
              <a:t>}</a:t>
            </a:r>
          </a:p>
          <a:p>
            <a:endParaRPr lang="en-US" altLang="zh-CN" sz="1400"/>
          </a:p>
          <a:p>
            <a:r>
              <a:rPr lang="en-US" altLang="zh-CN" sz="1400"/>
              <a:t>probe timer.s(5) {</a:t>
            </a:r>
          </a:p>
          <a:p>
            <a:r>
              <a:rPr lang="en-US" altLang="zh-CN" sz="1400"/>
              <a:t>  foreach ([a,d] in f_stop @sum - limit 50 ) { </a:t>
            </a:r>
          </a:p>
          <a:p>
            <a:r>
              <a:rPr lang="en-US" altLang="zh-CN" sz="1400"/>
              <a:t>    printf("avg_ns:%d, sum_ns:%d, cnt:%d, execname:%s, pp:%s\n", @avg(f_stop[a,d]), @sum(f_stop[a,d]), @count(f_stop[a,d]), a, d)</a:t>
            </a:r>
          </a:p>
          <a:p>
            <a:r>
              <a:rPr lang="en-US" altLang="zh-CN" sz="1400"/>
              <a:t>  }</a:t>
            </a:r>
          </a:p>
          <a:p>
            <a:r>
              <a:rPr lang="en-US" altLang="zh-CN" sz="1400"/>
              <a:t>  exit()</a:t>
            </a:r>
          </a:p>
          <a:p>
            <a:r>
              <a:rPr lang="en-US" altLang="zh-CN" sz="1400"/>
              <a:t>}</a:t>
            </a:r>
            <a:endParaRPr lang="en-US" sz="1400"/>
          </a:p>
        </p:txBody>
      </p:sp>
    </p:spTree>
    <p:extLst>
      <p:ext uri="{BB962C8B-B14F-4D97-AF65-F5344CB8AC3E}">
        <p14:creationId xmlns:p14="http://schemas.microsoft.com/office/powerpoint/2010/main" val="1748034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oprofile</a:t>
            </a:r>
            <a:endParaRPr lang="en-US"/>
          </a:p>
        </p:txBody>
      </p:sp>
      <p:sp>
        <p:nvSpPr>
          <p:cNvPr id="3" name="内容占位符 2"/>
          <p:cNvSpPr>
            <a:spLocks noGrp="1"/>
          </p:cNvSpPr>
          <p:nvPr>
            <p:ph idx="1"/>
          </p:nvPr>
        </p:nvSpPr>
        <p:spPr/>
        <p:txBody>
          <a:bodyPr numCol="1"/>
          <a:lstStyle/>
          <a:p>
            <a:r>
              <a:rPr lang="zh-CN" altLang="en-US" sz="1400"/>
              <a:t>分析</a:t>
            </a:r>
            <a:r>
              <a:rPr lang="zh-CN" altLang="en-US" sz="1400" smtClean="0"/>
              <a:t>耗时调用</a:t>
            </a:r>
            <a:endParaRPr lang="en-US" altLang="zh-CN" sz="1400" smtClean="0"/>
          </a:p>
          <a:p>
            <a:r>
              <a:rPr lang="en-US" altLang="zh-CN" sz="1400" smtClean="0"/>
              <a:t>[</a:t>
            </a:r>
            <a:r>
              <a:rPr lang="en-US" altLang="zh-CN" sz="1400"/>
              <a:t>root@digoal data06]# opreport -l -f -w -x -t 1 </a:t>
            </a:r>
          </a:p>
          <a:p>
            <a:r>
              <a:rPr lang="en-US" altLang="zh-CN" sz="1400"/>
              <a:t>Using /data06/oprofile_data/samples/ for samples directory.</a:t>
            </a:r>
          </a:p>
          <a:p>
            <a:r>
              <a:rPr lang="en-US" altLang="zh-CN" sz="1400"/>
              <a:t>CPU: Intel Core/i7, speed 1995.14 MHz (estimated)</a:t>
            </a:r>
          </a:p>
          <a:p>
            <a:r>
              <a:rPr lang="en-US" altLang="zh-CN" sz="1400"/>
              <a:t>Counted CPU_CLK_UNHALTED events (Clock cycles when not halted) with a unit mask of 0x00 (No unit mask) count 100000</a:t>
            </a:r>
          </a:p>
          <a:p>
            <a:r>
              <a:rPr lang="en-US" altLang="zh-CN" sz="1400"/>
              <a:t>vma      samples  %        app name                 symbol name</a:t>
            </a:r>
          </a:p>
          <a:p>
            <a:r>
              <a:rPr lang="en-US" altLang="zh-CN" sz="1400"/>
              <a:t>007827a0 2091381  26.6819  /opt/pgsql9.4.1/bin/postgres HeapTupleSatisfiesVacuum</a:t>
            </a:r>
          </a:p>
          <a:p>
            <a:r>
              <a:rPr lang="en-US" altLang="zh-CN" sz="1400"/>
              <a:t>00490300 988600   12.6126  /opt/pgsql9.4.1/bin/postgres heap_page_prune</a:t>
            </a:r>
          </a:p>
          <a:p>
            <a:r>
              <a:rPr lang="en-US" altLang="zh-CN" sz="1400"/>
              <a:t>0078a8c0 698665    8.9136  /opt/pgsql9.4.1/bin/postgres pg_qsort</a:t>
            </a:r>
          </a:p>
          <a:p>
            <a:endParaRPr lang="en-US" sz="1400"/>
          </a:p>
          <a:p>
            <a:r>
              <a:rPr lang="en-US" sz="1400"/>
              <a:t>[root@digoal data06]# opreport -l -f -g -w -x -t 1 /opt/pgsql/bin/postgres</a:t>
            </a:r>
          </a:p>
          <a:p>
            <a:r>
              <a:rPr lang="en-US" sz="1400"/>
              <a:t>Using /data06/oprofile_data/samples/ for samples directory.</a:t>
            </a:r>
          </a:p>
          <a:p>
            <a:r>
              <a:rPr lang="en-US" sz="1400"/>
              <a:t>CPU: Intel Core/i7, speed 1995.14 MHz (estimated)</a:t>
            </a:r>
          </a:p>
          <a:p>
            <a:r>
              <a:rPr lang="en-US" sz="1400"/>
              <a:t>Counted CPU_CLK_UNHALTED events (Clock cycles when not halted) with a unit mask of 0x00 (No unit mask) count 100000</a:t>
            </a:r>
          </a:p>
          <a:p>
            <a:r>
              <a:rPr lang="en-US" sz="1400"/>
              <a:t>vma      samples  %        linenr info                 symbol name</a:t>
            </a:r>
          </a:p>
          <a:p>
            <a:r>
              <a:rPr lang="en-US" sz="1400"/>
              <a:t>007827a0 2091381  26.7572  /opt/soft_bak/postgresql-9.4.1/src/backend/utils/time/tqual.c:1116 HeapTupleSatisfiesVacuum</a:t>
            </a:r>
          </a:p>
          <a:p>
            <a:r>
              <a:rPr lang="en-US" sz="1400"/>
              <a:t>00490300 988600   12.6482  /opt/soft_bak/postgresql-9.4.1/src/backend/access/heap/pruneheap.c:174 heap_page_prune</a:t>
            </a:r>
          </a:p>
          <a:p>
            <a:r>
              <a:rPr lang="en-US" sz="1400"/>
              <a:t>0078a8c0 698665    8.9387  /opt/soft_bak/postgresql-9.4.1/src/port/qsort.c:104 </a:t>
            </a:r>
            <a:r>
              <a:rPr lang="en-US" sz="1400" smtClean="0"/>
              <a:t>pg_qsort</a:t>
            </a:r>
            <a:endParaRPr lang="en-US" sz="1400"/>
          </a:p>
        </p:txBody>
      </p:sp>
    </p:spTree>
    <p:extLst>
      <p:ext uri="{BB962C8B-B14F-4D97-AF65-F5344CB8AC3E}">
        <p14:creationId xmlns:p14="http://schemas.microsoft.com/office/powerpoint/2010/main" val="4119370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oprofile</a:t>
            </a:r>
            <a:endParaRPr lang="en-US"/>
          </a:p>
        </p:txBody>
      </p:sp>
      <p:sp>
        <p:nvSpPr>
          <p:cNvPr id="3" name="内容占位符 2"/>
          <p:cNvSpPr>
            <a:spLocks noGrp="1"/>
          </p:cNvSpPr>
          <p:nvPr>
            <p:ph idx="1"/>
          </p:nvPr>
        </p:nvSpPr>
        <p:spPr/>
        <p:txBody>
          <a:bodyPr numCol="1"/>
          <a:lstStyle/>
          <a:p>
            <a:r>
              <a:rPr lang="en-US" sz="1400">
                <a:effectLst/>
              </a:rPr>
              <a:t>[root@digoal data06]# opannotate -x -s -t 1 /opt/pgsql/bin/postgres -i </a:t>
            </a:r>
            <a:r>
              <a:rPr lang="en-US" sz="1400" smtClean="0">
                <a:effectLst/>
              </a:rPr>
              <a:t>HeapTupleSatisfiesVacuum|less</a:t>
            </a:r>
          </a:p>
          <a:p>
            <a:r>
              <a:rPr lang="zh-CN" altLang="en-US" sz="1400" smtClean="0">
                <a:effectLst/>
              </a:rPr>
              <a:t>。。。</a:t>
            </a:r>
            <a:endParaRPr lang="en-US" altLang="zh-CN" sz="1400" smtClean="0">
              <a:effectLst/>
            </a:endParaRPr>
          </a:p>
          <a:p>
            <a:r>
              <a:rPr lang="en-US" sz="1400">
                <a:effectLst/>
              </a:rPr>
              <a:t>1879024 89.8461 :       if (!HeapTupleHeaderXminCommitted(tuple))</a:t>
            </a:r>
          </a:p>
          <a:p>
            <a:r>
              <a:rPr lang="en-US" sz="1400">
                <a:effectLst/>
              </a:rPr>
              <a:t>               :        {</a:t>
            </a:r>
          </a:p>
          <a:p>
            <a:r>
              <a:rPr lang="en-US" sz="1400">
                <a:effectLst/>
              </a:rPr>
              <a:t>    63  0.0030 :                if (HeapTupleHeaderXminInvalid(tuple))</a:t>
            </a:r>
          </a:p>
          <a:p>
            <a:r>
              <a:rPr lang="en-US" sz="1400">
                <a:effectLst/>
              </a:rPr>
              <a:t>               :                        return HEAPTUPLE_DEAD;</a:t>
            </a:r>
          </a:p>
          <a:p>
            <a:r>
              <a:rPr lang="en-US" sz="1400">
                <a:effectLst/>
              </a:rPr>
              <a:t>               :                /* Used by pre-9.0 binary upgrades */</a:t>
            </a:r>
          </a:p>
          <a:p>
            <a:r>
              <a:rPr lang="en-US" sz="1400">
                <a:effectLst/>
              </a:rPr>
              <a:t>    18 8.6e-04 :                else if (tuple-&gt;t_infomask &amp; HEAP_MOVED_OFF)</a:t>
            </a:r>
          </a:p>
          <a:p>
            <a:r>
              <a:rPr lang="zh-CN" altLang="en-US" sz="1400" smtClean="0"/>
              <a:t>。。。</a:t>
            </a:r>
            <a:endParaRPr lang="en-US" sz="1400"/>
          </a:p>
        </p:txBody>
      </p:sp>
    </p:spTree>
    <p:extLst>
      <p:ext uri="{BB962C8B-B14F-4D97-AF65-F5344CB8AC3E}">
        <p14:creationId xmlns:p14="http://schemas.microsoft.com/office/powerpoint/2010/main" val="2228841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Layers">
      <a:majorFont>
        <a:latin typeface="Georgia"/>
        <a:ea typeface="幼圆"/>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F8D0A6D5-4453-4741-B59D-A67D8A8C0C9A}" vid="{8EB9EE70-6EE8-4EB7-846E-907962DABA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1805</TotalTime>
  <Words>18913</Words>
  <Application>Microsoft Office PowerPoint</Application>
  <PresentationFormat>宽屏</PresentationFormat>
  <Paragraphs>2218</Paragraphs>
  <Slides>165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165</vt:i4>
      </vt:variant>
    </vt:vector>
  </HeadingPairs>
  <TitlesOfParts>
    <vt:vector size="175" baseType="lpstr">
      <vt:lpstr>黑体</vt:lpstr>
      <vt:lpstr>华文楷体</vt:lpstr>
      <vt:lpstr>宋体</vt:lpstr>
      <vt:lpstr>幼圆</vt:lpstr>
      <vt:lpstr>Arial</vt:lpstr>
      <vt:lpstr>Calibri</vt:lpstr>
      <vt:lpstr>Georgia</vt:lpstr>
      <vt:lpstr>Times New Roman</vt:lpstr>
      <vt:lpstr>Wingdings</vt:lpstr>
      <vt:lpstr>主题1</vt:lpstr>
      <vt:lpstr>把PostgreSQL领回家 快速了解PostgreSQL</vt:lpstr>
      <vt:lpstr>目录</vt:lpstr>
      <vt:lpstr>PostgreSQL发展历程</vt:lpstr>
      <vt:lpstr>主要RDBMS发展历程</vt:lpstr>
      <vt:lpstr>PostgreSQL 版本发布历程</vt:lpstr>
      <vt:lpstr>PostgreSQL 代码活跃度</vt:lpstr>
      <vt:lpstr>PostgreSQL 代码活跃度</vt:lpstr>
      <vt:lpstr>PostgreSQL 全球贡献者</vt:lpstr>
      <vt:lpstr>PostgreSQL 全球赞助商</vt:lpstr>
      <vt:lpstr>PostgreSQL中国</vt:lpstr>
      <vt:lpstr>PostgreSQL数据库全球使用情况</vt:lpstr>
      <vt:lpstr>许可</vt:lpstr>
      <vt:lpstr>特性</vt:lpstr>
      <vt:lpstr>特性例子</vt:lpstr>
      <vt:lpstr>特性例子</vt:lpstr>
      <vt:lpstr>特性例子</vt:lpstr>
      <vt:lpstr>特性例子</vt:lpstr>
      <vt:lpstr>特性例子</vt:lpstr>
      <vt:lpstr>WITH(Common Table Expressions)</vt:lpstr>
      <vt:lpstr>WITH(Common Table Expressions)</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特性例子</vt:lpstr>
      <vt:lpstr>源码</vt:lpstr>
      <vt:lpstr>源码</vt:lpstr>
      <vt:lpstr>如何了解内核工作机制</vt:lpstr>
      <vt:lpstr>如何跟踪内核</vt:lpstr>
      <vt:lpstr>用探针进行内核跟踪例子</vt:lpstr>
      <vt:lpstr>用探针进行内核跟踪例子</vt:lpstr>
      <vt:lpstr>函数跟踪例子</vt:lpstr>
      <vt:lpstr>oprofile</vt:lpstr>
      <vt:lpstr>oprofile</vt:lpstr>
      <vt:lpstr>进程结构</vt:lpstr>
      <vt:lpstr>进程结构</vt:lpstr>
      <vt:lpstr>文件结构</vt:lpstr>
      <vt:lpstr>文件结构</vt:lpstr>
      <vt:lpstr>文件结构</vt:lpstr>
      <vt:lpstr>如何做压力测试</vt:lpstr>
      <vt:lpstr>如何做压力测试</vt:lpstr>
      <vt:lpstr>如何做压力测试</vt:lpstr>
      <vt:lpstr>版本升级</vt:lpstr>
      <vt:lpstr>版本升级</vt:lpstr>
      <vt:lpstr>备份恢复</vt:lpstr>
      <vt:lpstr>物理备份案例</vt:lpstr>
      <vt:lpstr>高可用</vt:lpstr>
      <vt:lpstr>读写分离</vt:lpstr>
      <vt:lpstr>分布式</vt:lpstr>
      <vt:lpstr>逻辑复制</vt:lpstr>
      <vt:lpstr>数据挖掘</vt:lpstr>
      <vt:lpstr>MVCC (多版本并发控制)</vt:lpstr>
      <vt:lpstr>MVCC (多版本并发控制)</vt:lpstr>
      <vt:lpstr>MVCC (多版本并发控制)</vt:lpstr>
      <vt:lpstr>MVCC (多版本并发控制)</vt:lpstr>
      <vt:lpstr>MVCC (多版本并发控制)</vt:lpstr>
      <vt:lpstr>vacuum freeze</vt:lpstr>
      <vt:lpstr>vacuum freeze</vt:lpstr>
      <vt:lpstr>vacuum freeze</vt:lpstr>
      <vt:lpstr>vacuum freeze</vt:lpstr>
      <vt:lpstr>vacuum freeze</vt:lpstr>
      <vt:lpstr>LOCK</vt:lpstr>
      <vt:lpstr>LOCK</vt:lpstr>
      <vt:lpstr>LOCK</vt:lpstr>
      <vt:lpstr>LOCK</vt:lpstr>
      <vt:lpstr>LOCK</vt:lpstr>
      <vt:lpstr>LOCK</vt:lpstr>
      <vt:lpstr>LOCK</vt:lpstr>
      <vt:lpstr>扩展功能</vt:lpstr>
      <vt:lpstr>TODO</vt:lpstr>
      <vt:lpstr>TODO</vt:lpstr>
      <vt:lpstr>软肋</vt:lpstr>
      <vt:lpstr>性能优化方法</vt:lpstr>
      <vt:lpstr>性能优化方法</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数据库安全</vt:lpstr>
      <vt:lpstr>数据库监控</vt:lpstr>
      <vt:lpstr>数据库监控</vt:lpstr>
      <vt:lpstr>benchmark</vt:lpstr>
      <vt:lpstr>benchmark</vt:lpstr>
      <vt:lpstr>benchmark</vt:lpstr>
      <vt:lpstr>benchmark</vt:lpstr>
      <vt:lpstr>benchmark</vt:lpstr>
      <vt:lpstr>学习资料</vt:lpstr>
      <vt:lpstr>About</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digoal</dc:creator>
  <cp:lastModifiedBy>digoal</cp:lastModifiedBy>
  <cp:revision>357</cp:revision>
  <dcterms:created xsi:type="dcterms:W3CDTF">2015-04-22T02:15:47Z</dcterms:created>
  <dcterms:modified xsi:type="dcterms:W3CDTF">2015-07-06T13:08:15Z</dcterms:modified>
</cp:coreProperties>
</file>