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2"/>
  </p:notesMasterIdLst>
  <p:sldIdLst>
    <p:sldId id="256" r:id="rId2"/>
    <p:sldId id="257" r:id="rId3"/>
    <p:sldId id="258" r:id="rId4"/>
    <p:sldId id="625" r:id="rId5"/>
    <p:sldId id="268" r:id="rId6"/>
    <p:sldId id="261" r:id="rId7"/>
    <p:sldId id="266" r:id="rId8"/>
    <p:sldId id="681" r:id="rId9"/>
    <p:sldId id="682" r:id="rId10"/>
    <p:sldId id="265" r:id="rId11"/>
    <p:sldId id="269" r:id="rId12"/>
    <p:sldId id="270" r:id="rId13"/>
    <p:sldId id="271" r:id="rId14"/>
    <p:sldId id="267" r:id="rId15"/>
    <p:sldId id="272" r:id="rId16"/>
    <p:sldId id="273" r:id="rId17"/>
    <p:sldId id="276" r:id="rId18"/>
    <p:sldId id="279" r:id="rId19"/>
    <p:sldId id="274" r:id="rId20"/>
    <p:sldId id="685" r:id="rId21"/>
    <p:sldId id="275" r:id="rId22"/>
    <p:sldId id="289" r:id="rId23"/>
    <p:sldId id="296" r:id="rId24"/>
    <p:sldId id="278" r:id="rId25"/>
    <p:sldId id="280" r:id="rId26"/>
    <p:sldId id="281" r:id="rId27"/>
    <p:sldId id="282" r:id="rId28"/>
    <p:sldId id="283" r:id="rId29"/>
    <p:sldId id="284" r:id="rId30"/>
    <p:sldId id="285" r:id="rId31"/>
    <p:sldId id="287" r:id="rId32"/>
    <p:sldId id="288" r:id="rId33"/>
    <p:sldId id="290" r:id="rId34"/>
    <p:sldId id="291" r:id="rId35"/>
    <p:sldId id="292" r:id="rId36"/>
    <p:sldId id="293" r:id="rId37"/>
    <p:sldId id="294" r:id="rId38"/>
    <p:sldId id="297" r:id="rId39"/>
    <p:sldId id="295" r:id="rId40"/>
    <p:sldId id="298" r:id="rId41"/>
    <p:sldId id="299" r:id="rId42"/>
    <p:sldId id="300" r:id="rId43"/>
    <p:sldId id="302" r:id="rId44"/>
    <p:sldId id="303" r:id="rId45"/>
    <p:sldId id="301" r:id="rId46"/>
    <p:sldId id="304" r:id="rId47"/>
    <p:sldId id="305" r:id="rId48"/>
    <p:sldId id="306" r:id="rId49"/>
    <p:sldId id="695" r:id="rId50"/>
    <p:sldId id="307" r:id="rId51"/>
    <p:sldId id="308" r:id="rId52"/>
    <p:sldId id="312" r:id="rId53"/>
    <p:sldId id="310" r:id="rId54"/>
    <p:sldId id="309" r:id="rId55"/>
    <p:sldId id="313" r:id="rId56"/>
    <p:sldId id="316" r:id="rId57"/>
    <p:sldId id="317" r:id="rId58"/>
    <p:sldId id="319" r:id="rId59"/>
    <p:sldId id="320" r:id="rId60"/>
    <p:sldId id="321" r:id="rId61"/>
    <p:sldId id="315" r:id="rId62"/>
    <p:sldId id="323" r:id="rId63"/>
    <p:sldId id="324" r:id="rId64"/>
    <p:sldId id="325" r:id="rId65"/>
    <p:sldId id="326" r:id="rId66"/>
    <p:sldId id="327" r:id="rId67"/>
    <p:sldId id="328" r:id="rId68"/>
    <p:sldId id="329" r:id="rId69"/>
    <p:sldId id="330" r:id="rId70"/>
    <p:sldId id="331" r:id="rId71"/>
    <p:sldId id="332" r:id="rId72"/>
    <p:sldId id="686" r:id="rId73"/>
    <p:sldId id="333" r:id="rId74"/>
    <p:sldId id="334" r:id="rId75"/>
    <p:sldId id="335" r:id="rId76"/>
    <p:sldId id="336" r:id="rId77"/>
    <p:sldId id="337" r:id="rId78"/>
    <p:sldId id="338" r:id="rId79"/>
    <p:sldId id="339" r:id="rId80"/>
    <p:sldId id="340" r:id="rId81"/>
    <p:sldId id="341" r:id="rId82"/>
    <p:sldId id="342" r:id="rId83"/>
    <p:sldId id="322" r:id="rId84"/>
    <p:sldId id="343" r:id="rId85"/>
    <p:sldId id="344" r:id="rId86"/>
    <p:sldId id="345" r:id="rId87"/>
    <p:sldId id="314" r:id="rId88"/>
    <p:sldId id="346" r:id="rId89"/>
    <p:sldId id="347" r:id="rId90"/>
    <p:sldId id="687" r:id="rId91"/>
    <p:sldId id="688" r:id="rId92"/>
    <p:sldId id="348" r:id="rId93"/>
    <p:sldId id="350" r:id="rId94"/>
    <p:sldId id="349" r:id="rId95"/>
    <p:sldId id="351" r:id="rId96"/>
    <p:sldId id="353" r:id="rId97"/>
    <p:sldId id="355" r:id="rId98"/>
    <p:sldId id="356" r:id="rId99"/>
    <p:sldId id="357" r:id="rId100"/>
    <p:sldId id="689" r:id="rId101"/>
    <p:sldId id="690" r:id="rId102"/>
    <p:sldId id="360" r:id="rId103"/>
    <p:sldId id="361" r:id="rId104"/>
    <p:sldId id="354" r:id="rId105"/>
    <p:sldId id="358" r:id="rId106"/>
    <p:sldId id="362" r:id="rId107"/>
    <p:sldId id="363" r:id="rId108"/>
    <p:sldId id="364" r:id="rId109"/>
    <p:sldId id="365" r:id="rId110"/>
    <p:sldId id="375" r:id="rId111"/>
    <p:sldId id="366" r:id="rId112"/>
    <p:sldId id="367" r:id="rId113"/>
    <p:sldId id="368" r:id="rId114"/>
    <p:sldId id="369" r:id="rId115"/>
    <p:sldId id="370" r:id="rId116"/>
    <p:sldId id="371" r:id="rId117"/>
    <p:sldId id="372" r:id="rId118"/>
    <p:sldId id="373" r:id="rId119"/>
    <p:sldId id="374" r:id="rId120"/>
    <p:sldId id="376" r:id="rId121"/>
    <p:sldId id="416" r:id="rId122"/>
    <p:sldId id="377" r:id="rId123"/>
    <p:sldId id="379" r:id="rId124"/>
    <p:sldId id="378" r:id="rId125"/>
    <p:sldId id="380" r:id="rId126"/>
    <p:sldId id="381" r:id="rId127"/>
    <p:sldId id="382" r:id="rId128"/>
    <p:sldId id="383" r:id="rId129"/>
    <p:sldId id="384" r:id="rId130"/>
    <p:sldId id="385" r:id="rId131"/>
    <p:sldId id="386" r:id="rId132"/>
    <p:sldId id="387" r:id="rId133"/>
    <p:sldId id="393" r:id="rId134"/>
    <p:sldId id="394" r:id="rId135"/>
    <p:sldId id="395" r:id="rId136"/>
    <p:sldId id="388" r:id="rId137"/>
    <p:sldId id="389" r:id="rId138"/>
    <p:sldId id="390" r:id="rId139"/>
    <p:sldId id="391" r:id="rId140"/>
    <p:sldId id="396" r:id="rId141"/>
    <p:sldId id="397" r:id="rId142"/>
    <p:sldId id="414" r:id="rId143"/>
    <p:sldId id="406" r:id="rId144"/>
    <p:sldId id="407" r:id="rId145"/>
    <p:sldId id="418" r:id="rId146"/>
    <p:sldId id="415" r:id="rId147"/>
    <p:sldId id="419" r:id="rId148"/>
    <p:sldId id="420" r:id="rId149"/>
    <p:sldId id="422" r:id="rId150"/>
    <p:sldId id="423" r:id="rId151"/>
    <p:sldId id="424" r:id="rId152"/>
    <p:sldId id="425" r:id="rId153"/>
    <p:sldId id="421" r:id="rId154"/>
    <p:sldId id="426" r:id="rId155"/>
    <p:sldId id="402" r:id="rId156"/>
    <p:sldId id="427" r:id="rId157"/>
    <p:sldId id="405" r:id="rId158"/>
    <p:sldId id="404" r:id="rId159"/>
    <p:sldId id="428" r:id="rId160"/>
    <p:sldId id="429" r:id="rId161"/>
    <p:sldId id="430" r:id="rId162"/>
    <p:sldId id="431" r:id="rId163"/>
    <p:sldId id="432" r:id="rId164"/>
    <p:sldId id="433" r:id="rId165"/>
    <p:sldId id="434" r:id="rId166"/>
    <p:sldId id="435" r:id="rId167"/>
    <p:sldId id="436" r:id="rId168"/>
    <p:sldId id="437" r:id="rId169"/>
    <p:sldId id="438" r:id="rId170"/>
    <p:sldId id="439" r:id="rId171"/>
    <p:sldId id="440" r:id="rId172"/>
    <p:sldId id="442" r:id="rId173"/>
    <p:sldId id="443" r:id="rId174"/>
    <p:sldId id="444" r:id="rId175"/>
    <p:sldId id="445" r:id="rId176"/>
    <p:sldId id="447" r:id="rId177"/>
    <p:sldId id="448" r:id="rId178"/>
    <p:sldId id="449" r:id="rId179"/>
    <p:sldId id="446" r:id="rId180"/>
    <p:sldId id="451" r:id="rId181"/>
    <p:sldId id="453" r:id="rId182"/>
    <p:sldId id="454" r:id="rId183"/>
    <p:sldId id="455" r:id="rId184"/>
    <p:sldId id="456" r:id="rId185"/>
    <p:sldId id="457" r:id="rId186"/>
    <p:sldId id="458" r:id="rId187"/>
    <p:sldId id="459" r:id="rId188"/>
    <p:sldId id="460" r:id="rId189"/>
    <p:sldId id="461" r:id="rId190"/>
    <p:sldId id="462" r:id="rId191"/>
    <p:sldId id="464" r:id="rId192"/>
    <p:sldId id="452" r:id="rId193"/>
    <p:sldId id="465" r:id="rId194"/>
    <p:sldId id="471" r:id="rId195"/>
    <p:sldId id="474" r:id="rId196"/>
    <p:sldId id="475" r:id="rId197"/>
    <p:sldId id="476" r:id="rId198"/>
    <p:sldId id="684" r:id="rId199"/>
    <p:sldId id="478" r:id="rId200"/>
    <p:sldId id="477" r:id="rId201"/>
    <p:sldId id="479" r:id="rId202"/>
    <p:sldId id="480" r:id="rId203"/>
    <p:sldId id="481" r:id="rId204"/>
    <p:sldId id="482" r:id="rId205"/>
    <p:sldId id="483" r:id="rId206"/>
    <p:sldId id="491" r:id="rId207"/>
    <p:sldId id="493" r:id="rId208"/>
    <p:sldId id="492" r:id="rId209"/>
    <p:sldId id="490" r:id="rId210"/>
    <p:sldId id="494" r:id="rId211"/>
    <p:sldId id="498" r:id="rId212"/>
    <p:sldId id="496" r:id="rId213"/>
    <p:sldId id="499" r:id="rId214"/>
    <p:sldId id="500" r:id="rId215"/>
    <p:sldId id="501" r:id="rId216"/>
    <p:sldId id="495" r:id="rId217"/>
    <p:sldId id="502" r:id="rId218"/>
    <p:sldId id="503" r:id="rId219"/>
    <p:sldId id="504" r:id="rId220"/>
    <p:sldId id="484" r:id="rId221"/>
    <p:sldId id="537" r:id="rId222"/>
    <p:sldId id="543" r:id="rId223"/>
    <p:sldId id="538" r:id="rId224"/>
    <p:sldId id="539" r:id="rId225"/>
    <p:sldId id="540" r:id="rId226"/>
    <p:sldId id="541" r:id="rId227"/>
    <p:sldId id="542" r:id="rId228"/>
    <p:sldId id="691" r:id="rId229"/>
    <p:sldId id="692" r:id="rId230"/>
    <p:sldId id="693" r:id="rId231"/>
    <p:sldId id="694" r:id="rId232"/>
    <p:sldId id="527" r:id="rId233"/>
    <p:sldId id="534" r:id="rId234"/>
    <p:sldId id="535" r:id="rId235"/>
    <p:sldId id="544" r:id="rId236"/>
    <p:sldId id="536" r:id="rId237"/>
    <p:sldId id="545" r:id="rId238"/>
    <p:sldId id="489" r:id="rId239"/>
    <p:sldId id="473" r:id="rId240"/>
    <p:sldId id="505" r:id="rId241"/>
    <p:sldId id="401" r:id="rId242"/>
    <p:sldId id="400" r:id="rId243"/>
    <p:sldId id="399" r:id="rId244"/>
    <p:sldId id="598" r:id="rId245"/>
    <p:sldId id="599" r:id="rId246"/>
    <p:sldId id="600" r:id="rId247"/>
    <p:sldId id="507" r:id="rId248"/>
    <p:sldId id="506" r:id="rId249"/>
    <p:sldId id="508" r:id="rId250"/>
    <p:sldId id="509" r:id="rId251"/>
    <p:sldId id="510" r:id="rId252"/>
    <p:sldId id="511" r:id="rId253"/>
    <p:sldId id="512" r:id="rId254"/>
    <p:sldId id="513" r:id="rId255"/>
    <p:sldId id="514" r:id="rId256"/>
    <p:sldId id="413" r:id="rId257"/>
    <p:sldId id="412" r:id="rId258"/>
    <p:sldId id="411" r:id="rId259"/>
    <p:sldId id="515" r:id="rId260"/>
    <p:sldId id="567" r:id="rId261"/>
    <p:sldId id="570" r:id="rId262"/>
    <p:sldId id="601" r:id="rId263"/>
    <p:sldId id="602" r:id="rId264"/>
    <p:sldId id="605" r:id="rId265"/>
    <p:sldId id="614" r:id="rId266"/>
    <p:sldId id="613" r:id="rId267"/>
    <p:sldId id="612" r:id="rId268"/>
    <p:sldId id="611" r:id="rId269"/>
    <p:sldId id="610" r:id="rId270"/>
    <p:sldId id="615" r:id="rId271"/>
    <p:sldId id="616" r:id="rId272"/>
    <p:sldId id="617" r:id="rId273"/>
    <p:sldId id="618" r:id="rId274"/>
    <p:sldId id="619" r:id="rId275"/>
    <p:sldId id="620" r:id="rId276"/>
    <p:sldId id="621" r:id="rId277"/>
    <p:sldId id="571" r:id="rId278"/>
    <p:sldId id="260" r:id="rId279"/>
    <p:sldId id="546" r:id="rId280"/>
    <p:sldId id="547" r:id="rId281"/>
    <p:sldId id="572" r:id="rId282"/>
    <p:sldId id="573" r:id="rId283"/>
    <p:sldId id="574" r:id="rId284"/>
    <p:sldId id="548" r:id="rId285"/>
    <p:sldId id="575" r:id="rId286"/>
    <p:sldId id="579" r:id="rId287"/>
    <p:sldId id="583" r:id="rId288"/>
    <p:sldId id="582" r:id="rId289"/>
    <p:sldId id="584" r:id="rId290"/>
    <p:sldId id="585" r:id="rId291"/>
    <p:sldId id="586" r:id="rId292"/>
    <p:sldId id="580" r:id="rId293"/>
    <p:sldId id="587" r:id="rId294"/>
    <p:sldId id="588" r:id="rId295"/>
    <p:sldId id="592" r:id="rId296"/>
    <p:sldId id="589" r:id="rId297"/>
    <p:sldId id="590" r:id="rId298"/>
    <p:sldId id="591" r:id="rId299"/>
    <p:sldId id="597" r:id="rId300"/>
    <p:sldId id="578" r:id="rId301"/>
    <p:sldId id="593" r:id="rId302"/>
    <p:sldId id="594" r:id="rId303"/>
    <p:sldId id="595" r:id="rId304"/>
    <p:sldId id="596" r:id="rId305"/>
    <p:sldId id="577" r:id="rId306"/>
    <p:sldId id="576" r:id="rId307"/>
    <p:sldId id="549" r:id="rId308"/>
    <p:sldId id="550" r:id="rId309"/>
    <p:sldId id="551" r:id="rId310"/>
    <p:sldId id="622" r:id="rId311"/>
    <p:sldId id="552" r:id="rId312"/>
    <p:sldId id="623" r:id="rId313"/>
    <p:sldId id="553" r:id="rId314"/>
    <p:sldId id="624" r:id="rId315"/>
    <p:sldId id="554" r:id="rId316"/>
    <p:sldId id="626" r:id="rId317"/>
    <p:sldId id="627" r:id="rId318"/>
    <p:sldId id="628" r:id="rId319"/>
    <p:sldId id="629" r:id="rId320"/>
    <p:sldId id="630" r:id="rId321"/>
    <p:sldId id="631" r:id="rId322"/>
    <p:sldId id="632" r:id="rId323"/>
    <p:sldId id="633" r:id="rId324"/>
    <p:sldId id="634" r:id="rId325"/>
    <p:sldId id="635" r:id="rId326"/>
    <p:sldId id="636" r:id="rId327"/>
    <p:sldId id="637" r:id="rId328"/>
    <p:sldId id="638" r:id="rId329"/>
    <p:sldId id="639" r:id="rId330"/>
    <p:sldId id="640" r:id="rId331"/>
    <p:sldId id="641" r:id="rId332"/>
    <p:sldId id="642" r:id="rId333"/>
    <p:sldId id="555" r:id="rId334"/>
    <p:sldId id="643" r:id="rId335"/>
    <p:sldId id="645" r:id="rId336"/>
    <p:sldId id="646" r:id="rId337"/>
    <p:sldId id="647" r:id="rId338"/>
    <p:sldId id="648" r:id="rId339"/>
    <p:sldId id="670" r:id="rId340"/>
    <p:sldId id="559" r:id="rId341"/>
    <p:sldId id="650" r:id="rId342"/>
    <p:sldId id="652" r:id="rId343"/>
    <p:sldId id="651" r:id="rId344"/>
    <p:sldId id="653" r:id="rId345"/>
    <p:sldId id="649" r:id="rId346"/>
    <p:sldId id="560" r:id="rId347"/>
    <p:sldId id="656" r:id="rId348"/>
    <p:sldId id="657" r:id="rId349"/>
    <p:sldId id="655" r:id="rId350"/>
    <p:sldId id="659" r:id="rId351"/>
    <p:sldId id="660" r:id="rId352"/>
    <p:sldId id="658" r:id="rId353"/>
    <p:sldId id="661" r:id="rId354"/>
    <p:sldId id="662" r:id="rId355"/>
    <p:sldId id="654" r:id="rId356"/>
    <p:sldId id="561" r:id="rId357"/>
    <p:sldId id="664" r:id="rId358"/>
    <p:sldId id="665" r:id="rId359"/>
    <p:sldId id="666" r:id="rId360"/>
    <p:sldId id="663" r:id="rId361"/>
    <p:sldId id="668" r:id="rId362"/>
    <p:sldId id="669" r:id="rId363"/>
    <p:sldId id="667" r:id="rId364"/>
    <p:sldId id="562" r:id="rId365"/>
    <p:sldId id="563" r:id="rId366"/>
    <p:sldId id="671" r:id="rId367"/>
    <p:sldId id="673" r:id="rId368"/>
    <p:sldId id="672" r:id="rId369"/>
    <p:sldId id="674" r:id="rId370"/>
    <p:sldId id="680" r:id="rId371"/>
    <p:sldId id="677" r:id="rId372"/>
    <p:sldId id="683" r:id="rId373"/>
    <p:sldId id="675" r:id="rId374"/>
    <p:sldId id="564" r:id="rId375"/>
    <p:sldId id="676" r:id="rId376"/>
    <p:sldId id="678" r:id="rId377"/>
    <p:sldId id="679" r:id="rId378"/>
    <p:sldId id="566" r:id="rId379"/>
    <p:sldId id="262" r:id="rId380"/>
    <p:sldId id="696" r:id="rId38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84" autoAdjust="0"/>
    <p:restoredTop sz="90846" autoAdjust="0"/>
  </p:normalViewPr>
  <p:slideViewPr>
    <p:cSldViewPr>
      <p:cViewPr varScale="1">
        <p:scale>
          <a:sx n="79" d="100"/>
          <a:sy n="79" d="100"/>
        </p:scale>
        <p:origin x="-1378"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345" Type="http://schemas.openxmlformats.org/officeDocument/2006/relationships/slide" Target="slides/slide344.xml"/><Relationship Id="rId366" Type="http://schemas.openxmlformats.org/officeDocument/2006/relationships/slide" Target="slides/slide365.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335" Type="http://schemas.openxmlformats.org/officeDocument/2006/relationships/slide" Target="slides/slide334.xml"/><Relationship Id="rId356" Type="http://schemas.openxmlformats.org/officeDocument/2006/relationships/slide" Target="slides/slide355.xml"/><Relationship Id="rId377" Type="http://schemas.openxmlformats.org/officeDocument/2006/relationships/slide" Target="slides/slide376.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346" Type="http://schemas.openxmlformats.org/officeDocument/2006/relationships/slide" Target="slides/slide345.xml"/><Relationship Id="rId367" Type="http://schemas.openxmlformats.org/officeDocument/2006/relationships/slide" Target="slides/slide366.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357" Type="http://schemas.openxmlformats.org/officeDocument/2006/relationships/slide" Target="slides/slide356.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378" Type="http://schemas.openxmlformats.org/officeDocument/2006/relationships/slide" Target="slides/slide377.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347" Type="http://schemas.openxmlformats.org/officeDocument/2006/relationships/slide" Target="slides/slide346.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368" Type="http://schemas.openxmlformats.org/officeDocument/2006/relationships/slide" Target="slides/slide367.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openxmlformats.org/officeDocument/2006/relationships/slide" Target="slides/slide357.xml"/><Relationship Id="rId379" Type="http://schemas.openxmlformats.org/officeDocument/2006/relationships/slide" Target="slides/slide378.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slide" Target="slides/slide368.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notesMaster" Target="notesMasters/notesMaster1.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presProps" Target="presProps.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viewProps" Target="viewProps.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theme" Target="theme/theme1.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tableStyles" Target="tableStyles.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5D546B-3455-4668-8D0C-30935C130318}"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zh-CN" altLang="en-US"/>
        </a:p>
      </dgm:t>
    </dgm:pt>
    <dgm:pt modelId="{511EF227-F31C-4EEF-8BDD-CE829E969FD8}">
      <dgm:prSet phldrT="[文本]"/>
      <dgm:spPr/>
      <dgm:t>
        <a:bodyPr/>
        <a:lstStyle/>
        <a:p>
          <a:r>
            <a:rPr lang="en-US" altLang="zh-CN" smtClean="0"/>
            <a:t>Database(s)</a:t>
          </a:r>
          <a:endParaRPr lang="zh-CN" altLang="en-US"/>
        </a:p>
      </dgm:t>
    </dgm:pt>
    <dgm:pt modelId="{0DEB4DBD-A024-493F-BF9E-5DC6014E6773}" type="parTrans" cxnId="{2718F616-2E8B-4ED9-8F6B-259A79D74454}">
      <dgm:prSet/>
      <dgm:spPr/>
      <dgm:t>
        <a:bodyPr/>
        <a:lstStyle/>
        <a:p>
          <a:endParaRPr lang="zh-CN" altLang="en-US"/>
        </a:p>
      </dgm:t>
    </dgm:pt>
    <dgm:pt modelId="{A48E17B9-8D02-4161-ABFD-58264C4E0F68}" type="sibTrans" cxnId="{2718F616-2E8B-4ED9-8F6B-259A79D74454}">
      <dgm:prSet/>
      <dgm:spPr/>
      <dgm:t>
        <a:bodyPr/>
        <a:lstStyle/>
        <a:p>
          <a:endParaRPr lang="zh-CN" altLang="en-US"/>
        </a:p>
      </dgm:t>
    </dgm:pt>
    <dgm:pt modelId="{6C196395-C2A4-40EB-B49D-ECD5A3447FF1}">
      <dgm:prSet phldrT="[文本]"/>
      <dgm:spPr/>
      <dgm:t>
        <a:bodyPr/>
        <a:lstStyle/>
        <a:p>
          <a:r>
            <a:rPr lang="en-US" altLang="zh-CN" smtClean="0"/>
            <a:t>Schema(s)</a:t>
          </a:r>
          <a:endParaRPr lang="zh-CN" altLang="en-US"/>
        </a:p>
      </dgm:t>
    </dgm:pt>
    <dgm:pt modelId="{65DBAD28-4CF4-4A4A-950E-8B07D37BB17A}" type="parTrans" cxnId="{786E5B75-7B49-4152-B661-3D7BE8847806}">
      <dgm:prSet/>
      <dgm:spPr/>
      <dgm:t>
        <a:bodyPr/>
        <a:lstStyle/>
        <a:p>
          <a:endParaRPr lang="zh-CN" altLang="en-US"/>
        </a:p>
      </dgm:t>
    </dgm:pt>
    <dgm:pt modelId="{933D0B27-FB20-4DF6-9A81-50A997DE4356}" type="sibTrans" cxnId="{786E5B75-7B49-4152-B661-3D7BE8847806}">
      <dgm:prSet/>
      <dgm:spPr/>
      <dgm:t>
        <a:bodyPr/>
        <a:lstStyle/>
        <a:p>
          <a:endParaRPr lang="zh-CN" altLang="en-US"/>
        </a:p>
      </dgm:t>
    </dgm:pt>
    <dgm:pt modelId="{42ECFAEF-AA20-4289-8D27-CFB5E0E91BA0}">
      <dgm:prSet phldrT="[文本]"/>
      <dgm:spPr/>
      <dgm:t>
        <a:bodyPr/>
        <a:lstStyle/>
        <a:p>
          <a:r>
            <a:rPr lang="en-US" altLang="zh-CN" smtClean="0"/>
            <a:t>Function(s)</a:t>
          </a:r>
          <a:endParaRPr lang="zh-CN" altLang="en-US"/>
        </a:p>
      </dgm:t>
    </dgm:pt>
    <dgm:pt modelId="{BA9781A6-102A-42AA-B9F6-BC26BCD0DFDB}" type="parTrans" cxnId="{E30858A9-D9EF-4EDD-8747-655AC97261E6}">
      <dgm:prSet/>
      <dgm:spPr/>
      <dgm:t>
        <a:bodyPr/>
        <a:lstStyle/>
        <a:p>
          <a:endParaRPr lang="zh-CN" altLang="en-US"/>
        </a:p>
      </dgm:t>
    </dgm:pt>
    <dgm:pt modelId="{1897137A-9D94-4AA0-BF69-BBA151A6386A}" type="sibTrans" cxnId="{E30858A9-D9EF-4EDD-8747-655AC97261E6}">
      <dgm:prSet/>
      <dgm:spPr/>
      <dgm:t>
        <a:bodyPr/>
        <a:lstStyle/>
        <a:p>
          <a:endParaRPr lang="zh-CN" altLang="en-US"/>
        </a:p>
      </dgm:t>
    </dgm:pt>
    <dgm:pt modelId="{79DDB074-D685-4596-8EFC-B4AB78460278}">
      <dgm:prSet phldrT="[文本]"/>
      <dgm:spPr/>
      <dgm:t>
        <a:bodyPr/>
        <a:lstStyle/>
        <a:p>
          <a:r>
            <a:rPr lang="en-US" altLang="zh-CN" smtClean="0"/>
            <a:t>Language(s)</a:t>
          </a:r>
          <a:endParaRPr lang="zh-CN" altLang="en-US"/>
        </a:p>
      </dgm:t>
    </dgm:pt>
    <dgm:pt modelId="{B3C8CF40-2D19-4223-B800-089E2527EAC2}" type="parTrans" cxnId="{7CAEC69F-E560-42CE-8BFE-862E5B33D644}">
      <dgm:prSet/>
      <dgm:spPr/>
      <dgm:t>
        <a:bodyPr/>
        <a:lstStyle/>
        <a:p>
          <a:endParaRPr lang="zh-CN" altLang="en-US"/>
        </a:p>
      </dgm:t>
    </dgm:pt>
    <dgm:pt modelId="{BD79D638-6A78-4381-930A-F476A218593A}" type="sibTrans" cxnId="{7CAEC69F-E560-42CE-8BFE-862E5B33D644}">
      <dgm:prSet/>
      <dgm:spPr/>
      <dgm:t>
        <a:bodyPr/>
        <a:lstStyle/>
        <a:p>
          <a:endParaRPr lang="zh-CN" altLang="en-US"/>
        </a:p>
      </dgm:t>
    </dgm:pt>
    <dgm:pt modelId="{A11005BA-9C76-40F5-BB49-8BFB1DC4C067}">
      <dgm:prSet phldrT="[文本]"/>
      <dgm:spPr/>
      <dgm:t>
        <a:bodyPr/>
        <a:lstStyle/>
        <a:p>
          <a:r>
            <a:rPr lang="en-US" altLang="zh-CN" smtClean="0"/>
            <a:t>Table(s)</a:t>
          </a:r>
          <a:endParaRPr lang="zh-CN" altLang="en-US"/>
        </a:p>
      </dgm:t>
    </dgm:pt>
    <dgm:pt modelId="{0307E28A-D281-456B-8A78-92E2954E6E46}" type="parTrans" cxnId="{658F7725-C118-43AB-A083-FDF90E43B683}">
      <dgm:prSet/>
      <dgm:spPr/>
      <dgm:t>
        <a:bodyPr/>
        <a:lstStyle/>
        <a:p>
          <a:endParaRPr lang="zh-CN" altLang="en-US"/>
        </a:p>
      </dgm:t>
    </dgm:pt>
    <dgm:pt modelId="{F3CD9AF8-2E56-42EA-8C4B-AB7F0BCF23E6}" type="sibTrans" cxnId="{658F7725-C118-43AB-A083-FDF90E43B683}">
      <dgm:prSet/>
      <dgm:spPr/>
      <dgm:t>
        <a:bodyPr/>
        <a:lstStyle/>
        <a:p>
          <a:endParaRPr lang="zh-CN" altLang="en-US"/>
        </a:p>
      </dgm:t>
    </dgm:pt>
    <dgm:pt modelId="{5CC4EF4E-9081-4874-B06B-954C2D237933}">
      <dgm:prSet phldrT="[文本]"/>
      <dgm:spPr/>
      <dgm:t>
        <a:bodyPr/>
        <a:lstStyle/>
        <a:p>
          <a:r>
            <a:rPr lang="en-US" altLang="zh-CN" smtClean="0"/>
            <a:t>Index(es)</a:t>
          </a:r>
          <a:endParaRPr lang="zh-CN" altLang="en-US"/>
        </a:p>
      </dgm:t>
    </dgm:pt>
    <dgm:pt modelId="{2D9904C7-7830-4C10-B317-068809F549D9}" type="parTrans" cxnId="{823201CB-11AE-4B86-B991-EC264C49B04C}">
      <dgm:prSet/>
      <dgm:spPr/>
      <dgm:t>
        <a:bodyPr/>
        <a:lstStyle/>
        <a:p>
          <a:endParaRPr lang="zh-CN" altLang="en-US"/>
        </a:p>
      </dgm:t>
    </dgm:pt>
    <dgm:pt modelId="{0B9E1D6C-E182-4D96-A66D-D6382393B9CE}" type="sibTrans" cxnId="{823201CB-11AE-4B86-B991-EC264C49B04C}">
      <dgm:prSet/>
      <dgm:spPr/>
      <dgm:t>
        <a:bodyPr/>
        <a:lstStyle/>
        <a:p>
          <a:endParaRPr lang="zh-CN" altLang="en-US"/>
        </a:p>
      </dgm:t>
    </dgm:pt>
    <dgm:pt modelId="{BFA3336C-3D8A-4DF7-A9AA-F36C4F4975FC}">
      <dgm:prSet phldrT="[文本]"/>
      <dgm:spPr/>
      <dgm:t>
        <a:bodyPr/>
        <a:lstStyle/>
        <a:p>
          <a:r>
            <a:rPr lang="en-US" altLang="zh-CN" smtClean="0"/>
            <a:t>Sequence(s)</a:t>
          </a:r>
          <a:endParaRPr lang="zh-CN" altLang="en-US"/>
        </a:p>
      </dgm:t>
    </dgm:pt>
    <dgm:pt modelId="{47E438DB-3650-4699-8CE0-25F423ACBC5A}" type="parTrans" cxnId="{F3FB69B8-407F-4333-A154-FA541CAD439D}">
      <dgm:prSet/>
      <dgm:spPr/>
      <dgm:t>
        <a:bodyPr/>
        <a:lstStyle/>
        <a:p>
          <a:endParaRPr lang="zh-CN" altLang="en-US"/>
        </a:p>
      </dgm:t>
    </dgm:pt>
    <dgm:pt modelId="{C96534AE-EA0B-4A19-8050-BAE4EC0E3CAF}" type="sibTrans" cxnId="{F3FB69B8-407F-4333-A154-FA541CAD439D}">
      <dgm:prSet/>
      <dgm:spPr/>
      <dgm:t>
        <a:bodyPr/>
        <a:lstStyle/>
        <a:p>
          <a:endParaRPr lang="zh-CN" altLang="en-US"/>
        </a:p>
      </dgm:t>
    </dgm:pt>
    <dgm:pt modelId="{DF30F3A9-378E-4F56-B266-0120C12353D7}">
      <dgm:prSet phldrT="[文本]"/>
      <dgm:spPr/>
      <dgm:t>
        <a:bodyPr/>
        <a:lstStyle/>
        <a:p>
          <a:r>
            <a:rPr lang="en-US" altLang="zh-CN" smtClean="0"/>
            <a:t>Other Obj(s)</a:t>
          </a:r>
          <a:endParaRPr lang="zh-CN" altLang="en-US"/>
        </a:p>
      </dgm:t>
    </dgm:pt>
    <dgm:pt modelId="{85229EB2-D6F8-48F6-A327-FD8F8340CB0B}" type="parTrans" cxnId="{634B4E6F-00A8-4336-BDED-91C13FCBE7CB}">
      <dgm:prSet/>
      <dgm:spPr/>
      <dgm:t>
        <a:bodyPr/>
        <a:lstStyle/>
        <a:p>
          <a:endParaRPr lang="zh-CN" altLang="en-US"/>
        </a:p>
      </dgm:t>
    </dgm:pt>
    <dgm:pt modelId="{F9900B92-8AA0-4B2B-A20C-8A841B219829}" type="sibTrans" cxnId="{634B4E6F-00A8-4336-BDED-91C13FCBE7CB}">
      <dgm:prSet/>
      <dgm:spPr/>
      <dgm:t>
        <a:bodyPr/>
        <a:lstStyle/>
        <a:p>
          <a:endParaRPr lang="zh-CN" altLang="en-US"/>
        </a:p>
      </dgm:t>
    </dgm:pt>
    <dgm:pt modelId="{DC00D986-FCEA-4F61-ADBF-C381DD6DA9F6}">
      <dgm:prSet phldrT="[文本]"/>
      <dgm:spPr/>
      <dgm:t>
        <a:bodyPr/>
        <a:lstStyle/>
        <a:p>
          <a:r>
            <a:rPr lang="en-US" altLang="zh-CN" smtClean="0"/>
            <a:t>Cluster</a:t>
          </a:r>
          <a:endParaRPr lang="zh-CN" altLang="en-US"/>
        </a:p>
      </dgm:t>
    </dgm:pt>
    <dgm:pt modelId="{F2B4A937-E299-43FE-9AF1-6C2EE17F566F}" type="sibTrans" cxnId="{BF5D113A-D0C1-4224-A73A-B009A3C34EBC}">
      <dgm:prSet/>
      <dgm:spPr/>
      <dgm:t>
        <a:bodyPr/>
        <a:lstStyle/>
        <a:p>
          <a:endParaRPr lang="zh-CN" altLang="en-US"/>
        </a:p>
      </dgm:t>
    </dgm:pt>
    <dgm:pt modelId="{EAA3267A-5DF7-46A4-862D-A125A5AD7B2C}" type="parTrans" cxnId="{BF5D113A-D0C1-4224-A73A-B009A3C34EBC}">
      <dgm:prSet/>
      <dgm:spPr/>
      <dgm:t>
        <a:bodyPr/>
        <a:lstStyle/>
        <a:p>
          <a:endParaRPr lang="zh-CN" altLang="en-US"/>
        </a:p>
      </dgm:t>
    </dgm:pt>
    <dgm:pt modelId="{0A45F6AE-B8F3-4CDC-911C-FF3FA4017AA0}" type="pres">
      <dgm:prSet presAssocID="{C05D546B-3455-4668-8D0C-30935C130318}" presName="hierChild1" presStyleCnt="0">
        <dgm:presLayoutVars>
          <dgm:chPref val="1"/>
          <dgm:dir/>
          <dgm:animOne val="branch"/>
          <dgm:animLvl val="lvl"/>
          <dgm:resizeHandles/>
        </dgm:presLayoutVars>
      </dgm:prSet>
      <dgm:spPr/>
      <dgm:t>
        <a:bodyPr/>
        <a:lstStyle/>
        <a:p>
          <a:endParaRPr lang="zh-CN" altLang="en-US"/>
        </a:p>
      </dgm:t>
    </dgm:pt>
    <dgm:pt modelId="{695D7D4C-770E-4529-9AA3-66C1671616F0}" type="pres">
      <dgm:prSet presAssocID="{DC00D986-FCEA-4F61-ADBF-C381DD6DA9F6}" presName="hierRoot1" presStyleCnt="0"/>
      <dgm:spPr/>
    </dgm:pt>
    <dgm:pt modelId="{A31EBF62-82C6-4D3C-8E83-FC76D39CC91C}" type="pres">
      <dgm:prSet presAssocID="{DC00D986-FCEA-4F61-ADBF-C381DD6DA9F6}" presName="composite" presStyleCnt="0"/>
      <dgm:spPr/>
    </dgm:pt>
    <dgm:pt modelId="{DAD9839A-7955-48E5-8A41-C045570DB980}" type="pres">
      <dgm:prSet presAssocID="{DC00D986-FCEA-4F61-ADBF-C381DD6DA9F6}" presName="background" presStyleLbl="node0" presStyleIdx="0" presStyleCnt="1"/>
      <dgm:spPr/>
    </dgm:pt>
    <dgm:pt modelId="{6B90ACC5-BE16-4F7F-85CD-C26217D387EE}" type="pres">
      <dgm:prSet presAssocID="{DC00D986-FCEA-4F61-ADBF-C381DD6DA9F6}" presName="text" presStyleLbl="fgAcc0" presStyleIdx="0" presStyleCnt="1">
        <dgm:presLayoutVars>
          <dgm:chPref val="3"/>
        </dgm:presLayoutVars>
      </dgm:prSet>
      <dgm:spPr/>
      <dgm:t>
        <a:bodyPr/>
        <a:lstStyle/>
        <a:p>
          <a:endParaRPr lang="zh-CN" altLang="en-US"/>
        </a:p>
      </dgm:t>
    </dgm:pt>
    <dgm:pt modelId="{24C7F1F6-EB80-4C4D-AB45-003043FA545D}" type="pres">
      <dgm:prSet presAssocID="{DC00D986-FCEA-4F61-ADBF-C381DD6DA9F6}" presName="hierChild2" presStyleCnt="0"/>
      <dgm:spPr/>
    </dgm:pt>
    <dgm:pt modelId="{8D91ED2F-B160-44A4-B3F6-EBEBE4937E86}" type="pres">
      <dgm:prSet presAssocID="{0DEB4DBD-A024-493F-BF9E-5DC6014E6773}" presName="Name10" presStyleLbl="parChTrans1D2" presStyleIdx="0" presStyleCnt="1"/>
      <dgm:spPr/>
      <dgm:t>
        <a:bodyPr/>
        <a:lstStyle/>
        <a:p>
          <a:endParaRPr lang="zh-CN" altLang="en-US"/>
        </a:p>
      </dgm:t>
    </dgm:pt>
    <dgm:pt modelId="{1FB64D06-0E15-4A6F-A825-319DDBF77BD4}" type="pres">
      <dgm:prSet presAssocID="{511EF227-F31C-4EEF-8BDD-CE829E969FD8}" presName="hierRoot2" presStyleCnt="0"/>
      <dgm:spPr/>
    </dgm:pt>
    <dgm:pt modelId="{FDDC2D8E-CAF1-4E89-BBC9-5667FDD9EBDB}" type="pres">
      <dgm:prSet presAssocID="{511EF227-F31C-4EEF-8BDD-CE829E969FD8}" presName="composite2" presStyleCnt="0"/>
      <dgm:spPr/>
    </dgm:pt>
    <dgm:pt modelId="{8F81183D-505E-455E-B67E-A30030F6DDA8}" type="pres">
      <dgm:prSet presAssocID="{511EF227-F31C-4EEF-8BDD-CE829E969FD8}" presName="background2" presStyleLbl="node2" presStyleIdx="0" presStyleCnt="1"/>
      <dgm:spPr/>
    </dgm:pt>
    <dgm:pt modelId="{60B08709-A6FD-4FA1-B7FE-9949B42067F7}" type="pres">
      <dgm:prSet presAssocID="{511EF227-F31C-4EEF-8BDD-CE829E969FD8}" presName="text2" presStyleLbl="fgAcc2" presStyleIdx="0" presStyleCnt="1">
        <dgm:presLayoutVars>
          <dgm:chPref val="3"/>
        </dgm:presLayoutVars>
      </dgm:prSet>
      <dgm:spPr/>
      <dgm:t>
        <a:bodyPr/>
        <a:lstStyle/>
        <a:p>
          <a:endParaRPr lang="zh-CN" altLang="en-US"/>
        </a:p>
      </dgm:t>
    </dgm:pt>
    <dgm:pt modelId="{556C4545-0065-4762-8DDE-0FE7F5AF4F4D}" type="pres">
      <dgm:prSet presAssocID="{511EF227-F31C-4EEF-8BDD-CE829E969FD8}" presName="hierChild3" presStyleCnt="0"/>
      <dgm:spPr/>
    </dgm:pt>
    <dgm:pt modelId="{7C58E922-FF86-4CD3-B795-1F0A39647B9A}" type="pres">
      <dgm:prSet presAssocID="{65DBAD28-4CF4-4A4A-950E-8B07D37BB17A}" presName="Name17" presStyleLbl="parChTrans1D3" presStyleIdx="0" presStyleCnt="1"/>
      <dgm:spPr/>
      <dgm:t>
        <a:bodyPr/>
        <a:lstStyle/>
        <a:p>
          <a:endParaRPr lang="zh-CN" altLang="en-US"/>
        </a:p>
      </dgm:t>
    </dgm:pt>
    <dgm:pt modelId="{8FA00864-7592-464A-BB8B-B532C0A31E7E}" type="pres">
      <dgm:prSet presAssocID="{6C196395-C2A4-40EB-B49D-ECD5A3447FF1}" presName="hierRoot3" presStyleCnt="0"/>
      <dgm:spPr/>
    </dgm:pt>
    <dgm:pt modelId="{7121B75D-20C5-40E5-AC09-F5EE5189E8A4}" type="pres">
      <dgm:prSet presAssocID="{6C196395-C2A4-40EB-B49D-ECD5A3447FF1}" presName="composite3" presStyleCnt="0"/>
      <dgm:spPr/>
    </dgm:pt>
    <dgm:pt modelId="{C8B0958F-CA2A-4A01-A61E-CF3289280613}" type="pres">
      <dgm:prSet presAssocID="{6C196395-C2A4-40EB-B49D-ECD5A3447FF1}" presName="background3" presStyleLbl="node3" presStyleIdx="0" presStyleCnt="1"/>
      <dgm:spPr/>
    </dgm:pt>
    <dgm:pt modelId="{E37C7C05-1ABC-4964-B1DB-7CF03A7B2890}" type="pres">
      <dgm:prSet presAssocID="{6C196395-C2A4-40EB-B49D-ECD5A3447FF1}" presName="text3" presStyleLbl="fgAcc3" presStyleIdx="0" presStyleCnt="1">
        <dgm:presLayoutVars>
          <dgm:chPref val="3"/>
        </dgm:presLayoutVars>
      </dgm:prSet>
      <dgm:spPr/>
      <dgm:t>
        <a:bodyPr/>
        <a:lstStyle/>
        <a:p>
          <a:endParaRPr lang="zh-CN" altLang="en-US"/>
        </a:p>
      </dgm:t>
    </dgm:pt>
    <dgm:pt modelId="{3A18E234-AEAA-4CA6-82FE-20BB393ADD3F}" type="pres">
      <dgm:prSet presAssocID="{6C196395-C2A4-40EB-B49D-ECD5A3447FF1}" presName="hierChild4" presStyleCnt="0"/>
      <dgm:spPr/>
    </dgm:pt>
    <dgm:pt modelId="{DBBF3FDC-2C9D-41A7-B00E-D66514C6D19C}" type="pres">
      <dgm:prSet presAssocID="{BA9781A6-102A-42AA-B9F6-BC26BCD0DFDB}" presName="Name23" presStyleLbl="parChTrans1D4" presStyleIdx="0" presStyleCnt="6"/>
      <dgm:spPr/>
      <dgm:t>
        <a:bodyPr/>
        <a:lstStyle/>
        <a:p>
          <a:endParaRPr lang="zh-CN" altLang="en-US"/>
        </a:p>
      </dgm:t>
    </dgm:pt>
    <dgm:pt modelId="{485F9B4A-7FDF-42F7-906B-67A085C4BC04}" type="pres">
      <dgm:prSet presAssocID="{42ECFAEF-AA20-4289-8D27-CFB5E0E91BA0}" presName="hierRoot4" presStyleCnt="0"/>
      <dgm:spPr/>
    </dgm:pt>
    <dgm:pt modelId="{895BA954-D431-4A98-A289-4D2743B43AA6}" type="pres">
      <dgm:prSet presAssocID="{42ECFAEF-AA20-4289-8D27-CFB5E0E91BA0}" presName="composite4" presStyleCnt="0"/>
      <dgm:spPr/>
    </dgm:pt>
    <dgm:pt modelId="{86237F2F-31BA-4CB8-9B94-A8422D52ED29}" type="pres">
      <dgm:prSet presAssocID="{42ECFAEF-AA20-4289-8D27-CFB5E0E91BA0}" presName="background4" presStyleLbl="node4" presStyleIdx="0" presStyleCnt="6"/>
      <dgm:spPr/>
    </dgm:pt>
    <dgm:pt modelId="{627482A4-8971-4DFD-9D46-1565D92CE24E}" type="pres">
      <dgm:prSet presAssocID="{42ECFAEF-AA20-4289-8D27-CFB5E0E91BA0}" presName="text4" presStyleLbl="fgAcc4" presStyleIdx="0" presStyleCnt="6">
        <dgm:presLayoutVars>
          <dgm:chPref val="3"/>
        </dgm:presLayoutVars>
      </dgm:prSet>
      <dgm:spPr/>
      <dgm:t>
        <a:bodyPr/>
        <a:lstStyle/>
        <a:p>
          <a:endParaRPr lang="zh-CN" altLang="en-US"/>
        </a:p>
      </dgm:t>
    </dgm:pt>
    <dgm:pt modelId="{02B5CF23-07D9-4815-9990-CA56AC96E849}" type="pres">
      <dgm:prSet presAssocID="{42ECFAEF-AA20-4289-8D27-CFB5E0E91BA0}" presName="hierChild5" presStyleCnt="0"/>
      <dgm:spPr/>
    </dgm:pt>
    <dgm:pt modelId="{3D413E90-9FB8-4805-8FBE-E8D0FD3ED8F5}" type="pres">
      <dgm:prSet presAssocID="{B3C8CF40-2D19-4223-B800-089E2527EAC2}" presName="Name23" presStyleLbl="parChTrans1D4" presStyleIdx="1" presStyleCnt="6"/>
      <dgm:spPr/>
      <dgm:t>
        <a:bodyPr/>
        <a:lstStyle/>
        <a:p>
          <a:endParaRPr lang="zh-CN" altLang="en-US"/>
        </a:p>
      </dgm:t>
    </dgm:pt>
    <dgm:pt modelId="{0D7BBAE8-955D-4F39-A101-9D68F7680E8E}" type="pres">
      <dgm:prSet presAssocID="{79DDB074-D685-4596-8EFC-B4AB78460278}" presName="hierRoot4" presStyleCnt="0"/>
      <dgm:spPr/>
    </dgm:pt>
    <dgm:pt modelId="{8C187496-8E85-4C81-8F93-5DB3F3673CF9}" type="pres">
      <dgm:prSet presAssocID="{79DDB074-D685-4596-8EFC-B4AB78460278}" presName="composite4" presStyleCnt="0"/>
      <dgm:spPr/>
    </dgm:pt>
    <dgm:pt modelId="{5E2E531A-AD1C-46EC-A3E1-A6619CFACAE7}" type="pres">
      <dgm:prSet presAssocID="{79DDB074-D685-4596-8EFC-B4AB78460278}" presName="background4" presStyleLbl="node4" presStyleIdx="1" presStyleCnt="6"/>
      <dgm:spPr/>
    </dgm:pt>
    <dgm:pt modelId="{903BF2D8-073D-4F7F-8F3B-8C8518733B4B}" type="pres">
      <dgm:prSet presAssocID="{79DDB074-D685-4596-8EFC-B4AB78460278}" presName="text4" presStyleLbl="fgAcc4" presStyleIdx="1" presStyleCnt="6">
        <dgm:presLayoutVars>
          <dgm:chPref val="3"/>
        </dgm:presLayoutVars>
      </dgm:prSet>
      <dgm:spPr/>
      <dgm:t>
        <a:bodyPr/>
        <a:lstStyle/>
        <a:p>
          <a:endParaRPr lang="zh-CN" altLang="en-US"/>
        </a:p>
      </dgm:t>
    </dgm:pt>
    <dgm:pt modelId="{E7258487-6DE0-43D1-B85A-39FA88714A3B}" type="pres">
      <dgm:prSet presAssocID="{79DDB074-D685-4596-8EFC-B4AB78460278}" presName="hierChild5" presStyleCnt="0"/>
      <dgm:spPr/>
    </dgm:pt>
    <dgm:pt modelId="{0B6B1578-4B0F-495C-9302-062BAF8445AC}" type="pres">
      <dgm:prSet presAssocID="{0307E28A-D281-456B-8A78-92E2954E6E46}" presName="Name23" presStyleLbl="parChTrans1D4" presStyleIdx="2" presStyleCnt="6"/>
      <dgm:spPr/>
      <dgm:t>
        <a:bodyPr/>
        <a:lstStyle/>
        <a:p>
          <a:endParaRPr lang="zh-CN" altLang="en-US"/>
        </a:p>
      </dgm:t>
    </dgm:pt>
    <dgm:pt modelId="{7C89A88D-4BA9-48C9-AAFB-3C5DB6CF9F64}" type="pres">
      <dgm:prSet presAssocID="{A11005BA-9C76-40F5-BB49-8BFB1DC4C067}" presName="hierRoot4" presStyleCnt="0"/>
      <dgm:spPr/>
    </dgm:pt>
    <dgm:pt modelId="{C6C6F882-3C65-49BD-A4C2-E1392290535F}" type="pres">
      <dgm:prSet presAssocID="{A11005BA-9C76-40F5-BB49-8BFB1DC4C067}" presName="composite4" presStyleCnt="0"/>
      <dgm:spPr/>
    </dgm:pt>
    <dgm:pt modelId="{67658B27-8F8D-47D1-BD19-E42E8F03AEE9}" type="pres">
      <dgm:prSet presAssocID="{A11005BA-9C76-40F5-BB49-8BFB1DC4C067}" presName="background4" presStyleLbl="node4" presStyleIdx="2" presStyleCnt="6"/>
      <dgm:spPr/>
    </dgm:pt>
    <dgm:pt modelId="{7ECE6F2D-0B74-4EC4-BAD8-BF4037E16934}" type="pres">
      <dgm:prSet presAssocID="{A11005BA-9C76-40F5-BB49-8BFB1DC4C067}" presName="text4" presStyleLbl="fgAcc4" presStyleIdx="2" presStyleCnt="6">
        <dgm:presLayoutVars>
          <dgm:chPref val="3"/>
        </dgm:presLayoutVars>
      </dgm:prSet>
      <dgm:spPr/>
      <dgm:t>
        <a:bodyPr/>
        <a:lstStyle/>
        <a:p>
          <a:endParaRPr lang="zh-CN" altLang="en-US"/>
        </a:p>
      </dgm:t>
    </dgm:pt>
    <dgm:pt modelId="{063676CB-072D-432D-8DFD-66D97CD8007F}" type="pres">
      <dgm:prSet presAssocID="{A11005BA-9C76-40F5-BB49-8BFB1DC4C067}" presName="hierChild5" presStyleCnt="0"/>
      <dgm:spPr/>
    </dgm:pt>
    <dgm:pt modelId="{F38EDD0B-9256-4355-A819-2FD93601BCD4}" type="pres">
      <dgm:prSet presAssocID="{2D9904C7-7830-4C10-B317-068809F549D9}" presName="Name23" presStyleLbl="parChTrans1D4" presStyleIdx="3" presStyleCnt="6"/>
      <dgm:spPr/>
      <dgm:t>
        <a:bodyPr/>
        <a:lstStyle/>
        <a:p>
          <a:endParaRPr lang="zh-CN" altLang="en-US"/>
        </a:p>
      </dgm:t>
    </dgm:pt>
    <dgm:pt modelId="{E2F94A85-007B-4B8C-A174-80893FD842C5}" type="pres">
      <dgm:prSet presAssocID="{5CC4EF4E-9081-4874-B06B-954C2D237933}" presName="hierRoot4" presStyleCnt="0"/>
      <dgm:spPr/>
    </dgm:pt>
    <dgm:pt modelId="{494BC63A-9E1D-4CCA-8FF7-15D9202AE38E}" type="pres">
      <dgm:prSet presAssocID="{5CC4EF4E-9081-4874-B06B-954C2D237933}" presName="composite4" presStyleCnt="0"/>
      <dgm:spPr/>
    </dgm:pt>
    <dgm:pt modelId="{61180677-3ED1-46FE-BE3A-B1289F05DE3B}" type="pres">
      <dgm:prSet presAssocID="{5CC4EF4E-9081-4874-B06B-954C2D237933}" presName="background4" presStyleLbl="node4" presStyleIdx="3" presStyleCnt="6"/>
      <dgm:spPr/>
    </dgm:pt>
    <dgm:pt modelId="{DFAC5F8A-FF9D-4285-A7E2-29DEC84E0C33}" type="pres">
      <dgm:prSet presAssocID="{5CC4EF4E-9081-4874-B06B-954C2D237933}" presName="text4" presStyleLbl="fgAcc4" presStyleIdx="3" presStyleCnt="6">
        <dgm:presLayoutVars>
          <dgm:chPref val="3"/>
        </dgm:presLayoutVars>
      </dgm:prSet>
      <dgm:spPr/>
      <dgm:t>
        <a:bodyPr/>
        <a:lstStyle/>
        <a:p>
          <a:endParaRPr lang="zh-CN" altLang="en-US"/>
        </a:p>
      </dgm:t>
    </dgm:pt>
    <dgm:pt modelId="{3F63B7C0-15A7-4F47-8AD4-85DC48DEBF34}" type="pres">
      <dgm:prSet presAssocID="{5CC4EF4E-9081-4874-B06B-954C2D237933}" presName="hierChild5" presStyleCnt="0"/>
      <dgm:spPr/>
    </dgm:pt>
    <dgm:pt modelId="{C2A67639-B8CB-4F2E-BE25-C924D5C42B56}" type="pres">
      <dgm:prSet presAssocID="{47E438DB-3650-4699-8CE0-25F423ACBC5A}" presName="Name23" presStyleLbl="parChTrans1D4" presStyleIdx="4" presStyleCnt="6"/>
      <dgm:spPr/>
      <dgm:t>
        <a:bodyPr/>
        <a:lstStyle/>
        <a:p>
          <a:endParaRPr lang="zh-CN" altLang="en-US"/>
        </a:p>
      </dgm:t>
    </dgm:pt>
    <dgm:pt modelId="{13D62B6E-825C-4BEC-A9B7-72AD02DAE662}" type="pres">
      <dgm:prSet presAssocID="{BFA3336C-3D8A-4DF7-A9AA-F36C4F4975FC}" presName="hierRoot4" presStyleCnt="0"/>
      <dgm:spPr/>
    </dgm:pt>
    <dgm:pt modelId="{83152F05-9644-475D-BA10-A0B58D7158F4}" type="pres">
      <dgm:prSet presAssocID="{BFA3336C-3D8A-4DF7-A9AA-F36C4F4975FC}" presName="composite4" presStyleCnt="0"/>
      <dgm:spPr/>
    </dgm:pt>
    <dgm:pt modelId="{C9E7DF1C-E960-46C0-973B-6DEB1320A2F5}" type="pres">
      <dgm:prSet presAssocID="{BFA3336C-3D8A-4DF7-A9AA-F36C4F4975FC}" presName="background4" presStyleLbl="node4" presStyleIdx="4" presStyleCnt="6"/>
      <dgm:spPr/>
    </dgm:pt>
    <dgm:pt modelId="{F374D865-212A-464D-A2CA-AED30E806B7F}" type="pres">
      <dgm:prSet presAssocID="{BFA3336C-3D8A-4DF7-A9AA-F36C4F4975FC}" presName="text4" presStyleLbl="fgAcc4" presStyleIdx="4" presStyleCnt="6">
        <dgm:presLayoutVars>
          <dgm:chPref val="3"/>
        </dgm:presLayoutVars>
      </dgm:prSet>
      <dgm:spPr/>
      <dgm:t>
        <a:bodyPr/>
        <a:lstStyle/>
        <a:p>
          <a:endParaRPr lang="zh-CN" altLang="en-US"/>
        </a:p>
      </dgm:t>
    </dgm:pt>
    <dgm:pt modelId="{25426C7E-83F2-4136-ACCF-CB6E716FAE62}" type="pres">
      <dgm:prSet presAssocID="{BFA3336C-3D8A-4DF7-A9AA-F36C4F4975FC}" presName="hierChild5" presStyleCnt="0"/>
      <dgm:spPr/>
    </dgm:pt>
    <dgm:pt modelId="{F5C66C47-5986-4417-AEEE-27BDD90DAA97}" type="pres">
      <dgm:prSet presAssocID="{85229EB2-D6F8-48F6-A327-FD8F8340CB0B}" presName="Name23" presStyleLbl="parChTrans1D4" presStyleIdx="5" presStyleCnt="6"/>
      <dgm:spPr/>
      <dgm:t>
        <a:bodyPr/>
        <a:lstStyle/>
        <a:p>
          <a:endParaRPr lang="zh-CN" altLang="en-US"/>
        </a:p>
      </dgm:t>
    </dgm:pt>
    <dgm:pt modelId="{049704B3-DC91-43F4-A837-A8D841B730D0}" type="pres">
      <dgm:prSet presAssocID="{DF30F3A9-378E-4F56-B266-0120C12353D7}" presName="hierRoot4" presStyleCnt="0"/>
      <dgm:spPr/>
    </dgm:pt>
    <dgm:pt modelId="{65E0B535-919B-458E-A094-5B81A4DA5ADE}" type="pres">
      <dgm:prSet presAssocID="{DF30F3A9-378E-4F56-B266-0120C12353D7}" presName="composite4" presStyleCnt="0"/>
      <dgm:spPr/>
    </dgm:pt>
    <dgm:pt modelId="{155ED259-0B4A-466D-A44E-54DCB558B800}" type="pres">
      <dgm:prSet presAssocID="{DF30F3A9-378E-4F56-B266-0120C12353D7}" presName="background4" presStyleLbl="node4" presStyleIdx="5" presStyleCnt="6"/>
      <dgm:spPr/>
    </dgm:pt>
    <dgm:pt modelId="{CC75180A-B1C1-4D33-A8D8-E5A2BA7FAA88}" type="pres">
      <dgm:prSet presAssocID="{DF30F3A9-378E-4F56-B266-0120C12353D7}" presName="text4" presStyleLbl="fgAcc4" presStyleIdx="5" presStyleCnt="6">
        <dgm:presLayoutVars>
          <dgm:chPref val="3"/>
        </dgm:presLayoutVars>
      </dgm:prSet>
      <dgm:spPr/>
      <dgm:t>
        <a:bodyPr/>
        <a:lstStyle/>
        <a:p>
          <a:endParaRPr lang="zh-CN" altLang="en-US"/>
        </a:p>
      </dgm:t>
    </dgm:pt>
    <dgm:pt modelId="{0E1ABE18-C21D-47E1-861D-2B28F5AC6CB8}" type="pres">
      <dgm:prSet presAssocID="{DF30F3A9-378E-4F56-B266-0120C12353D7}" presName="hierChild5" presStyleCnt="0"/>
      <dgm:spPr/>
    </dgm:pt>
  </dgm:ptLst>
  <dgm:cxnLst>
    <dgm:cxn modelId="{F6064487-6E6F-4A22-BE5F-95D4F389B7AF}" type="presOf" srcId="{5CC4EF4E-9081-4874-B06B-954C2D237933}" destId="{DFAC5F8A-FF9D-4285-A7E2-29DEC84E0C33}" srcOrd="0" destOrd="0" presId="urn:microsoft.com/office/officeart/2005/8/layout/hierarchy1"/>
    <dgm:cxn modelId="{823201CB-11AE-4B86-B991-EC264C49B04C}" srcId="{6C196395-C2A4-40EB-B49D-ECD5A3447FF1}" destId="{5CC4EF4E-9081-4874-B06B-954C2D237933}" srcOrd="3" destOrd="0" parTransId="{2D9904C7-7830-4C10-B317-068809F549D9}" sibTransId="{0B9E1D6C-E182-4D96-A66D-D6382393B9CE}"/>
    <dgm:cxn modelId="{A673E504-8E49-410C-809F-F0A031E352FF}" type="presOf" srcId="{65DBAD28-4CF4-4A4A-950E-8B07D37BB17A}" destId="{7C58E922-FF86-4CD3-B795-1F0A39647B9A}" srcOrd="0" destOrd="0" presId="urn:microsoft.com/office/officeart/2005/8/layout/hierarchy1"/>
    <dgm:cxn modelId="{2E3D6EFA-70C3-4A46-8CAA-571A1A587068}" type="presOf" srcId="{42ECFAEF-AA20-4289-8D27-CFB5E0E91BA0}" destId="{627482A4-8971-4DFD-9D46-1565D92CE24E}" srcOrd="0" destOrd="0" presId="urn:microsoft.com/office/officeart/2005/8/layout/hierarchy1"/>
    <dgm:cxn modelId="{658F7725-C118-43AB-A083-FDF90E43B683}" srcId="{6C196395-C2A4-40EB-B49D-ECD5A3447FF1}" destId="{A11005BA-9C76-40F5-BB49-8BFB1DC4C067}" srcOrd="2" destOrd="0" parTransId="{0307E28A-D281-456B-8A78-92E2954E6E46}" sibTransId="{F3CD9AF8-2E56-42EA-8C4B-AB7F0BCF23E6}"/>
    <dgm:cxn modelId="{2F344FA0-009D-4382-98A6-77EB8A8761D8}" type="presOf" srcId="{79DDB074-D685-4596-8EFC-B4AB78460278}" destId="{903BF2D8-073D-4F7F-8F3B-8C8518733B4B}" srcOrd="0" destOrd="0" presId="urn:microsoft.com/office/officeart/2005/8/layout/hierarchy1"/>
    <dgm:cxn modelId="{11F5ACAC-C282-4172-88EB-85A8D5FB1013}" type="presOf" srcId="{0307E28A-D281-456B-8A78-92E2954E6E46}" destId="{0B6B1578-4B0F-495C-9302-062BAF8445AC}" srcOrd="0" destOrd="0" presId="urn:microsoft.com/office/officeart/2005/8/layout/hierarchy1"/>
    <dgm:cxn modelId="{E5AE2426-1320-4E99-8285-7F293EF7996B}" type="presOf" srcId="{511EF227-F31C-4EEF-8BDD-CE829E969FD8}" destId="{60B08709-A6FD-4FA1-B7FE-9949B42067F7}" srcOrd="0" destOrd="0" presId="urn:microsoft.com/office/officeart/2005/8/layout/hierarchy1"/>
    <dgm:cxn modelId="{FFEE81E4-4396-43A6-A2C1-3C8FDDDEFB34}" type="presOf" srcId="{2D9904C7-7830-4C10-B317-068809F549D9}" destId="{F38EDD0B-9256-4355-A819-2FD93601BCD4}" srcOrd="0" destOrd="0" presId="urn:microsoft.com/office/officeart/2005/8/layout/hierarchy1"/>
    <dgm:cxn modelId="{E30858A9-D9EF-4EDD-8747-655AC97261E6}" srcId="{6C196395-C2A4-40EB-B49D-ECD5A3447FF1}" destId="{42ECFAEF-AA20-4289-8D27-CFB5E0E91BA0}" srcOrd="0" destOrd="0" parTransId="{BA9781A6-102A-42AA-B9F6-BC26BCD0DFDB}" sibTransId="{1897137A-9D94-4AA0-BF69-BBA151A6386A}"/>
    <dgm:cxn modelId="{F8D0429F-3256-43E6-9210-46AD662AA9D4}" type="presOf" srcId="{DC00D986-FCEA-4F61-ADBF-C381DD6DA9F6}" destId="{6B90ACC5-BE16-4F7F-85CD-C26217D387EE}" srcOrd="0" destOrd="0" presId="urn:microsoft.com/office/officeart/2005/8/layout/hierarchy1"/>
    <dgm:cxn modelId="{2718F616-2E8B-4ED9-8F6B-259A79D74454}" srcId="{DC00D986-FCEA-4F61-ADBF-C381DD6DA9F6}" destId="{511EF227-F31C-4EEF-8BDD-CE829E969FD8}" srcOrd="0" destOrd="0" parTransId="{0DEB4DBD-A024-493F-BF9E-5DC6014E6773}" sibTransId="{A48E17B9-8D02-4161-ABFD-58264C4E0F68}"/>
    <dgm:cxn modelId="{C4966D88-4AAC-4BC8-82FD-88EC0FDF29A5}" type="presOf" srcId="{C05D546B-3455-4668-8D0C-30935C130318}" destId="{0A45F6AE-B8F3-4CDC-911C-FF3FA4017AA0}" srcOrd="0" destOrd="0" presId="urn:microsoft.com/office/officeart/2005/8/layout/hierarchy1"/>
    <dgm:cxn modelId="{6E667F62-20A3-438E-AB70-7D3EE65C8B59}" type="presOf" srcId="{47E438DB-3650-4699-8CE0-25F423ACBC5A}" destId="{C2A67639-B8CB-4F2E-BE25-C924D5C42B56}" srcOrd="0" destOrd="0" presId="urn:microsoft.com/office/officeart/2005/8/layout/hierarchy1"/>
    <dgm:cxn modelId="{786E5B75-7B49-4152-B661-3D7BE8847806}" srcId="{511EF227-F31C-4EEF-8BDD-CE829E969FD8}" destId="{6C196395-C2A4-40EB-B49D-ECD5A3447FF1}" srcOrd="0" destOrd="0" parTransId="{65DBAD28-4CF4-4A4A-950E-8B07D37BB17A}" sibTransId="{933D0B27-FB20-4DF6-9A81-50A997DE4356}"/>
    <dgm:cxn modelId="{53127B9D-C435-4161-928F-60DB53834016}" type="presOf" srcId="{85229EB2-D6F8-48F6-A327-FD8F8340CB0B}" destId="{F5C66C47-5986-4417-AEEE-27BDD90DAA97}" srcOrd="0" destOrd="0" presId="urn:microsoft.com/office/officeart/2005/8/layout/hierarchy1"/>
    <dgm:cxn modelId="{51CCBA84-83BB-48E3-9928-A99F4F4C7D6E}" type="presOf" srcId="{6C196395-C2A4-40EB-B49D-ECD5A3447FF1}" destId="{E37C7C05-1ABC-4964-B1DB-7CF03A7B2890}" srcOrd="0" destOrd="0" presId="urn:microsoft.com/office/officeart/2005/8/layout/hierarchy1"/>
    <dgm:cxn modelId="{50738C66-F47C-4685-A355-4B408D4948C5}" type="presOf" srcId="{BA9781A6-102A-42AA-B9F6-BC26BCD0DFDB}" destId="{DBBF3FDC-2C9D-41A7-B00E-D66514C6D19C}" srcOrd="0" destOrd="0" presId="urn:microsoft.com/office/officeart/2005/8/layout/hierarchy1"/>
    <dgm:cxn modelId="{61C4CCA5-8C60-445D-85EC-F68C0D8C9D59}" type="presOf" srcId="{A11005BA-9C76-40F5-BB49-8BFB1DC4C067}" destId="{7ECE6F2D-0B74-4EC4-BAD8-BF4037E16934}" srcOrd="0" destOrd="0" presId="urn:microsoft.com/office/officeart/2005/8/layout/hierarchy1"/>
    <dgm:cxn modelId="{7CAEC69F-E560-42CE-8BFE-862E5B33D644}" srcId="{6C196395-C2A4-40EB-B49D-ECD5A3447FF1}" destId="{79DDB074-D685-4596-8EFC-B4AB78460278}" srcOrd="1" destOrd="0" parTransId="{B3C8CF40-2D19-4223-B800-089E2527EAC2}" sibTransId="{BD79D638-6A78-4381-930A-F476A218593A}"/>
    <dgm:cxn modelId="{634B4E6F-00A8-4336-BDED-91C13FCBE7CB}" srcId="{6C196395-C2A4-40EB-B49D-ECD5A3447FF1}" destId="{DF30F3A9-378E-4F56-B266-0120C12353D7}" srcOrd="5" destOrd="0" parTransId="{85229EB2-D6F8-48F6-A327-FD8F8340CB0B}" sibTransId="{F9900B92-8AA0-4B2B-A20C-8A841B219829}"/>
    <dgm:cxn modelId="{56B985FB-2B1D-44F1-A688-B39D16A9463F}" type="presOf" srcId="{B3C8CF40-2D19-4223-B800-089E2527EAC2}" destId="{3D413E90-9FB8-4805-8FBE-E8D0FD3ED8F5}" srcOrd="0" destOrd="0" presId="urn:microsoft.com/office/officeart/2005/8/layout/hierarchy1"/>
    <dgm:cxn modelId="{F3FB69B8-407F-4333-A154-FA541CAD439D}" srcId="{6C196395-C2A4-40EB-B49D-ECD5A3447FF1}" destId="{BFA3336C-3D8A-4DF7-A9AA-F36C4F4975FC}" srcOrd="4" destOrd="0" parTransId="{47E438DB-3650-4699-8CE0-25F423ACBC5A}" sibTransId="{C96534AE-EA0B-4A19-8050-BAE4EC0E3CAF}"/>
    <dgm:cxn modelId="{D276BB53-5148-44B3-B130-440CD16F5B1A}" type="presOf" srcId="{DF30F3A9-378E-4F56-B266-0120C12353D7}" destId="{CC75180A-B1C1-4D33-A8D8-E5A2BA7FAA88}" srcOrd="0" destOrd="0" presId="urn:microsoft.com/office/officeart/2005/8/layout/hierarchy1"/>
    <dgm:cxn modelId="{D0351451-AF05-40A6-A987-B0BB25D4E7C5}" type="presOf" srcId="{0DEB4DBD-A024-493F-BF9E-5DC6014E6773}" destId="{8D91ED2F-B160-44A4-B3F6-EBEBE4937E86}" srcOrd="0" destOrd="0" presId="urn:microsoft.com/office/officeart/2005/8/layout/hierarchy1"/>
    <dgm:cxn modelId="{BF5D113A-D0C1-4224-A73A-B009A3C34EBC}" srcId="{C05D546B-3455-4668-8D0C-30935C130318}" destId="{DC00D986-FCEA-4F61-ADBF-C381DD6DA9F6}" srcOrd="0" destOrd="0" parTransId="{EAA3267A-5DF7-46A4-862D-A125A5AD7B2C}" sibTransId="{F2B4A937-E299-43FE-9AF1-6C2EE17F566F}"/>
    <dgm:cxn modelId="{A8581BA3-9AD5-4D59-AA85-0182918756DA}" type="presOf" srcId="{BFA3336C-3D8A-4DF7-A9AA-F36C4F4975FC}" destId="{F374D865-212A-464D-A2CA-AED30E806B7F}" srcOrd="0" destOrd="0" presId="urn:microsoft.com/office/officeart/2005/8/layout/hierarchy1"/>
    <dgm:cxn modelId="{AF180654-E18E-42E3-BF03-A53ACEAEEF86}" type="presParOf" srcId="{0A45F6AE-B8F3-4CDC-911C-FF3FA4017AA0}" destId="{695D7D4C-770E-4529-9AA3-66C1671616F0}" srcOrd="0" destOrd="0" presId="urn:microsoft.com/office/officeart/2005/8/layout/hierarchy1"/>
    <dgm:cxn modelId="{FBB7D9D7-501F-4664-9A1F-C80625AD101D}" type="presParOf" srcId="{695D7D4C-770E-4529-9AA3-66C1671616F0}" destId="{A31EBF62-82C6-4D3C-8E83-FC76D39CC91C}" srcOrd="0" destOrd="0" presId="urn:microsoft.com/office/officeart/2005/8/layout/hierarchy1"/>
    <dgm:cxn modelId="{D86C7252-A8EC-42B6-975A-DA4FE51C5B9A}" type="presParOf" srcId="{A31EBF62-82C6-4D3C-8E83-FC76D39CC91C}" destId="{DAD9839A-7955-48E5-8A41-C045570DB980}" srcOrd="0" destOrd="0" presId="urn:microsoft.com/office/officeart/2005/8/layout/hierarchy1"/>
    <dgm:cxn modelId="{29C9456F-A12E-4769-85BF-67E14896C36F}" type="presParOf" srcId="{A31EBF62-82C6-4D3C-8E83-FC76D39CC91C}" destId="{6B90ACC5-BE16-4F7F-85CD-C26217D387EE}" srcOrd="1" destOrd="0" presId="urn:microsoft.com/office/officeart/2005/8/layout/hierarchy1"/>
    <dgm:cxn modelId="{ED65A602-3D05-4041-9506-F4173037A008}" type="presParOf" srcId="{695D7D4C-770E-4529-9AA3-66C1671616F0}" destId="{24C7F1F6-EB80-4C4D-AB45-003043FA545D}" srcOrd="1" destOrd="0" presId="urn:microsoft.com/office/officeart/2005/8/layout/hierarchy1"/>
    <dgm:cxn modelId="{5AAFDDFC-03C2-43DB-870B-AD817757C3ED}" type="presParOf" srcId="{24C7F1F6-EB80-4C4D-AB45-003043FA545D}" destId="{8D91ED2F-B160-44A4-B3F6-EBEBE4937E86}" srcOrd="0" destOrd="0" presId="urn:microsoft.com/office/officeart/2005/8/layout/hierarchy1"/>
    <dgm:cxn modelId="{6A2F7FA0-5112-4703-8E63-9B72247DDF68}" type="presParOf" srcId="{24C7F1F6-EB80-4C4D-AB45-003043FA545D}" destId="{1FB64D06-0E15-4A6F-A825-319DDBF77BD4}" srcOrd="1" destOrd="0" presId="urn:microsoft.com/office/officeart/2005/8/layout/hierarchy1"/>
    <dgm:cxn modelId="{D18DC5A4-6C04-4A09-91CF-94C934ACD29A}" type="presParOf" srcId="{1FB64D06-0E15-4A6F-A825-319DDBF77BD4}" destId="{FDDC2D8E-CAF1-4E89-BBC9-5667FDD9EBDB}" srcOrd="0" destOrd="0" presId="urn:microsoft.com/office/officeart/2005/8/layout/hierarchy1"/>
    <dgm:cxn modelId="{FC1BCBA4-A8E9-4350-8D7A-0C9018A05125}" type="presParOf" srcId="{FDDC2D8E-CAF1-4E89-BBC9-5667FDD9EBDB}" destId="{8F81183D-505E-455E-B67E-A30030F6DDA8}" srcOrd="0" destOrd="0" presId="urn:microsoft.com/office/officeart/2005/8/layout/hierarchy1"/>
    <dgm:cxn modelId="{94906337-2C27-4D34-A96A-5815E42BDB91}" type="presParOf" srcId="{FDDC2D8E-CAF1-4E89-BBC9-5667FDD9EBDB}" destId="{60B08709-A6FD-4FA1-B7FE-9949B42067F7}" srcOrd="1" destOrd="0" presId="urn:microsoft.com/office/officeart/2005/8/layout/hierarchy1"/>
    <dgm:cxn modelId="{A47B9362-56D9-4793-BD58-E4ABE0877FDA}" type="presParOf" srcId="{1FB64D06-0E15-4A6F-A825-319DDBF77BD4}" destId="{556C4545-0065-4762-8DDE-0FE7F5AF4F4D}" srcOrd="1" destOrd="0" presId="urn:microsoft.com/office/officeart/2005/8/layout/hierarchy1"/>
    <dgm:cxn modelId="{F7E9AC84-D785-4369-B8BC-0144ADF9E3BD}" type="presParOf" srcId="{556C4545-0065-4762-8DDE-0FE7F5AF4F4D}" destId="{7C58E922-FF86-4CD3-B795-1F0A39647B9A}" srcOrd="0" destOrd="0" presId="urn:microsoft.com/office/officeart/2005/8/layout/hierarchy1"/>
    <dgm:cxn modelId="{8C058A46-12E3-42DE-BB6A-1E06C31E2C70}" type="presParOf" srcId="{556C4545-0065-4762-8DDE-0FE7F5AF4F4D}" destId="{8FA00864-7592-464A-BB8B-B532C0A31E7E}" srcOrd="1" destOrd="0" presId="urn:microsoft.com/office/officeart/2005/8/layout/hierarchy1"/>
    <dgm:cxn modelId="{A741FDB6-944B-4791-99E2-EF29DA926F08}" type="presParOf" srcId="{8FA00864-7592-464A-BB8B-B532C0A31E7E}" destId="{7121B75D-20C5-40E5-AC09-F5EE5189E8A4}" srcOrd="0" destOrd="0" presId="urn:microsoft.com/office/officeart/2005/8/layout/hierarchy1"/>
    <dgm:cxn modelId="{81714A3A-46C1-4251-9C48-FC037277A7F6}" type="presParOf" srcId="{7121B75D-20C5-40E5-AC09-F5EE5189E8A4}" destId="{C8B0958F-CA2A-4A01-A61E-CF3289280613}" srcOrd="0" destOrd="0" presId="urn:microsoft.com/office/officeart/2005/8/layout/hierarchy1"/>
    <dgm:cxn modelId="{3D4EB38D-AA92-40F6-A13D-9E40AC9CF202}" type="presParOf" srcId="{7121B75D-20C5-40E5-AC09-F5EE5189E8A4}" destId="{E37C7C05-1ABC-4964-B1DB-7CF03A7B2890}" srcOrd="1" destOrd="0" presId="urn:microsoft.com/office/officeart/2005/8/layout/hierarchy1"/>
    <dgm:cxn modelId="{CA6313BE-640C-4A79-A161-FC84BDACFCF5}" type="presParOf" srcId="{8FA00864-7592-464A-BB8B-B532C0A31E7E}" destId="{3A18E234-AEAA-4CA6-82FE-20BB393ADD3F}" srcOrd="1" destOrd="0" presId="urn:microsoft.com/office/officeart/2005/8/layout/hierarchy1"/>
    <dgm:cxn modelId="{9D06AFC0-C4F9-46D6-B454-4D1D153A47E0}" type="presParOf" srcId="{3A18E234-AEAA-4CA6-82FE-20BB393ADD3F}" destId="{DBBF3FDC-2C9D-41A7-B00E-D66514C6D19C}" srcOrd="0" destOrd="0" presId="urn:microsoft.com/office/officeart/2005/8/layout/hierarchy1"/>
    <dgm:cxn modelId="{01A42AD4-4703-4B9C-9D9B-D1C2756A5A09}" type="presParOf" srcId="{3A18E234-AEAA-4CA6-82FE-20BB393ADD3F}" destId="{485F9B4A-7FDF-42F7-906B-67A085C4BC04}" srcOrd="1" destOrd="0" presId="urn:microsoft.com/office/officeart/2005/8/layout/hierarchy1"/>
    <dgm:cxn modelId="{619C65AE-6527-463B-89A1-92B3575FBBD1}" type="presParOf" srcId="{485F9B4A-7FDF-42F7-906B-67A085C4BC04}" destId="{895BA954-D431-4A98-A289-4D2743B43AA6}" srcOrd="0" destOrd="0" presId="urn:microsoft.com/office/officeart/2005/8/layout/hierarchy1"/>
    <dgm:cxn modelId="{DB7433CC-A1E0-463B-B433-DC0A8EBB50F1}" type="presParOf" srcId="{895BA954-D431-4A98-A289-4D2743B43AA6}" destId="{86237F2F-31BA-4CB8-9B94-A8422D52ED29}" srcOrd="0" destOrd="0" presId="urn:microsoft.com/office/officeart/2005/8/layout/hierarchy1"/>
    <dgm:cxn modelId="{E039FED4-F5F0-4502-96E1-203411770A6B}" type="presParOf" srcId="{895BA954-D431-4A98-A289-4D2743B43AA6}" destId="{627482A4-8971-4DFD-9D46-1565D92CE24E}" srcOrd="1" destOrd="0" presId="urn:microsoft.com/office/officeart/2005/8/layout/hierarchy1"/>
    <dgm:cxn modelId="{8C25B0CC-E437-4067-B6E3-86B5B17ABCC8}" type="presParOf" srcId="{485F9B4A-7FDF-42F7-906B-67A085C4BC04}" destId="{02B5CF23-07D9-4815-9990-CA56AC96E849}" srcOrd="1" destOrd="0" presId="urn:microsoft.com/office/officeart/2005/8/layout/hierarchy1"/>
    <dgm:cxn modelId="{033BE9C1-E1D7-4B21-A79B-88AE13CB4AD9}" type="presParOf" srcId="{3A18E234-AEAA-4CA6-82FE-20BB393ADD3F}" destId="{3D413E90-9FB8-4805-8FBE-E8D0FD3ED8F5}" srcOrd="2" destOrd="0" presId="urn:microsoft.com/office/officeart/2005/8/layout/hierarchy1"/>
    <dgm:cxn modelId="{6DCCBF5C-CBFA-4BEB-8FB9-0495AC5C3327}" type="presParOf" srcId="{3A18E234-AEAA-4CA6-82FE-20BB393ADD3F}" destId="{0D7BBAE8-955D-4F39-A101-9D68F7680E8E}" srcOrd="3" destOrd="0" presId="urn:microsoft.com/office/officeart/2005/8/layout/hierarchy1"/>
    <dgm:cxn modelId="{2A533033-5419-4DA4-8654-719BF78C39F3}" type="presParOf" srcId="{0D7BBAE8-955D-4F39-A101-9D68F7680E8E}" destId="{8C187496-8E85-4C81-8F93-5DB3F3673CF9}" srcOrd="0" destOrd="0" presId="urn:microsoft.com/office/officeart/2005/8/layout/hierarchy1"/>
    <dgm:cxn modelId="{10720D20-5BEA-403D-BDC4-AA8D4A5003B3}" type="presParOf" srcId="{8C187496-8E85-4C81-8F93-5DB3F3673CF9}" destId="{5E2E531A-AD1C-46EC-A3E1-A6619CFACAE7}" srcOrd="0" destOrd="0" presId="urn:microsoft.com/office/officeart/2005/8/layout/hierarchy1"/>
    <dgm:cxn modelId="{E2F9F971-369F-4D78-A035-4D37264EDE42}" type="presParOf" srcId="{8C187496-8E85-4C81-8F93-5DB3F3673CF9}" destId="{903BF2D8-073D-4F7F-8F3B-8C8518733B4B}" srcOrd="1" destOrd="0" presId="urn:microsoft.com/office/officeart/2005/8/layout/hierarchy1"/>
    <dgm:cxn modelId="{EC38BE31-EE8C-4E82-B181-FE66E646C7E4}" type="presParOf" srcId="{0D7BBAE8-955D-4F39-A101-9D68F7680E8E}" destId="{E7258487-6DE0-43D1-B85A-39FA88714A3B}" srcOrd="1" destOrd="0" presId="urn:microsoft.com/office/officeart/2005/8/layout/hierarchy1"/>
    <dgm:cxn modelId="{F810FE80-F698-4CDF-9823-826A77D5306F}" type="presParOf" srcId="{3A18E234-AEAA-4CA6-82FE-20BB393ADD3F}" destId="{0B6B1578-4B0F-495C-9302-062BAF8445AC}" srcOrd="4" destOrd="0" presId="urn:microsoft.com/office/officeart/2005/8/layout/hierarchy1"/>
    <dgm:cxn modelId="{F280136D-DB63-469A-AF82-95DA0EE71712}" type="presParOf" srcId="{3A18E234-AEAA-4CA6-82FE-20BB393ADD3F}" destId="{7C89A88D-4BA9-48C9-AAFB-3C5DB6CF9F64}" srcOrd="5" destOrd="0" presId="urn:microsoft.com/office/officeart/2005/8/layout/hierarchy1"/>
    <dgm:cxn modelId="{6B397BEE-8D67-4377-B883-AC94ABF375B0}" type="presParOf" srcId="{7C89A88D-4BA9-48C9-AAFB-3C5DB6CF9F64}" destId="{C6C6F882-3C65-49BD-A4C2-E1392290535F}" srcOrd="0" destOrd="0" presId="urn:microsoft.com/office/officeart/2005/8/layout/hierarchy1"/>
    <dgm:cxn modelId="{8C9518C3-F9D4-4FC4-B198-8FBC84AFC420}" type="presParOf" srcId="{C6C6F882-3C65-49BD-A4C2-E1392290535F}" destId="{67658B27-8F8D-47D1-BD19-E42E8F03AEE9}" srcOrd="0" destOrd="0" presId="urn:microsoft.com/office/officeart/2005/8/layout/hierarchy1"/>
    <dgm:cxn modelId="{502F2E09-C1F2-42E4-8438-6EEF9D9C5FF6}" type="presParOf" srcId="{C6C6F882-3C65-49BD-A4C2-E1392290535F}" destId="{7ECE6F2D-0B74-4EC4-BAD8-BF4037E16934}" srcOrd="1" destOrd="0" presId="urn:microsoft.com/office/officeart/2005/8/layout/hierarchy1"/>
    <dgm:cxn modelId="{B8EDFB45-52A7-4E77-A8EB-C745CD4CD97B}" type="presParOf" srcId="{7C89A88D-4BA9-48C9-AAFB-3C5DB6CF9F64}" destId="{063676CB-072D-432D-8DFD-66D97CD8007F}" srcOrd="1" destOrd="0" presId="urn:microsoft.com/office/officeart/2005/8/layout/hierarchy1"/>
    <dgm:cxn modelId="{4BDD7B92-B084-46ED-950F-B84C94AB09CE}" type="presParOf" srcId="{3A18E234-AEAA-4CA6-82FE-20BB393ADD3F}" destId="{F38EDD0B-9256-4355-A819-2FD93601BCD4}" srcOrd="6" destOrd="0" presId="urn:microsoft.com/office/officeart/2005/8/layout/hierarchy1"/>
    <dgm:cxn modelId="{0D202B44-632F-406A-BD4B-D8011A9798DB}" type="presParOf" srcId="{3A18E234-AEAA-4CA6-82FE-20BB393ADD3F}" destId="{E2F94A85-007B-4B8C-A174-80893FD842C5}" srcOrd="7" destOrd="0" presId="urn:microsoft.com/office/officeart/2005/8/layout/hierarchy1"/>
    <dgm:cxn modelId="{CC8F10FE-9778-4E84-9709-54318274CDA1}" type="presParOf" srcId="{E2F94A85-007B-4B8C-A174-80893FD842C5}" destId="{494BC63A-9E1D-4CCA-8FF7-15D9202AE38E}" srcOrd="0" destOrd="0" presId="urn:microsoft.com/office/officeart/2005/8/layout/hierarchy1"/>
    <dgm:cxn modelId="{5A470A59-71C1-4252-AE09-6196A114DDD4}" type="presParOf" srcId="{494BC63A-9E1D-4CCA-8FF7-15D9202AE38E}" destId="{61180677-3ED1-46FE-BE3A-B1289F05DE3B}" srcOrd="0" destOrd="0" presId="urn:microsoft.com/office/officeart/2005/8/layout/hierarchy1"/>
    <dgm:cxn modelId="{0C75C59B-F039-4487-95CC-339CF8FDEDE3}" type="presParOf" srcId="{494BC63A-9E1D-4CCA-8FF7-15D9202AE38E}" destId="{DFAC5F8A-FF9D-4285-A7E2-29DEC84E0C33}" srcOrd="1" destOrd="0" presId="urn:microsoft.com/office/officeart/2005/8/layout/hierarchy1"/>
    <dgm:cxn modelId="{7314B36D-324F-4E8C-854D-1D88CAC61568}" type="presParOf" srcId="{E2F94A85-007B-4B8C-A174-80893FD842C5}" destId="{3F63B7C0-15A7-4F47-8AD4-85DC48DEBF34}" srcOrd="1" destOrd="0" presId="urn:microsoft.com/office/officeart/2005/8/layout/hierarchy1"/>
    <dgm:cxn modelId="{C66AA53E-7890-453C-B65A-6227145C2B87}" type="presParOf" srcId="{3A18E234-AEAA-4CA6-82FE-20BB393ADD3F}" destId="{C2A67639-B8CB-4F2E-BE25-C924D5C42B56}" srcOrd="8" destOrd="0" presId="urn:microsoft.com/office/officeart/2005/8/layout/hierarchy1"/>
    <dgm:cxn modelId="{B351768C-EF30-45B0-9B1F-1C82ECDE8302}" type="presParOf" srcId="{3A18E234-AEAA-4CA6-82FE-20BB393ADD3F}" destId="{13D62B6E-825C-4BEC-A9B7-72AD02DAE662}" srcOrd="9" destOrd="0" presId="urn:microsoft.com/office/officeart/2005/8/layout/hierarchy1"/>
    <dgm:cxn modelId="{1F4C11D9-25BF-411D-BD08-900ABA97FB47}" type="presParOf" srcId="{13D62B6E-825C-4BEC-A9B7-72AD02DAE662}" destId="{83152F05-9644-475D-BA10-A0B58D7158F4}" srcOrd="0" destOrd="0" presId="urn:microsoft.com/office/officeart/2005/8/layout/hierarchy1"/>
    <dgm:cxn modelId="{39AC9666-6F62-43A0-B739-F5C1AE3E5386}" type="presParOf" srcId="{83152F05-9644-475D-BA10-A0B58D7158F4}" destId="{C9E7DF1C-E960-46C0-973B-6DEB1320A2F5}" srcOrd="0" destOrd="0" presId="urn:microsoft.com/office/officeart/2005/8/layout/hierarchy1"/>
    <dgm:cxn modelId="{A099ABFD-A370-4F68-8EE1-1A3E5BAB4DC7}" type="presParOf" srcId="{83152F05-9644-475D-BA10-A0B58D7158F4}" destId="{F374D865-212A-464D-A2CA-AED30E806B7F}" srcOrd="1" destOrd="0" presId="urn:microsoft.com/office/officeart/2005/8/layout/hierarchy1"/>
    <dgm:cxn modelId="{D20B3CDB-A0B6-4DD8-9523-B5B7D6F3C3EF}" type="presParOf" srcId="{13D62B6E-825C-4BEC-A9B7-72AD02DAE662}" destId="{25426C7E-83F2-4136-ACCF-CB6E716FAE62}" srcOrd="1" destOrd="0" presId="urn:microsoft.com/office/officeart/2005/8/layout/hierarchy1"/>
    <dgm:cxn modelId="{ECF12937-04E6-4C3B-8074-95D43224B121}" type="presParOf" srcId="{3A18E234-AEAA-4CA6-82FE-20BB393ADD3F}" destId="{F5C66C47-5986-4417-AEEE-27BDD90DAA97}" srcOrd="10" destOrd="0" presId="urn:microsoft.com/office/officeart/2005/8/layout/hierarchy1"/>
    <dgm:cxn modelId="{76A13DF1-4B62-4813-9A1B-BA1857959928}" type="presParOf" srcId="{3A18E234-AEAA-4CA6-82FE-20BB393ADD3F}" destId="{049704B3-DC91-43F4-A837-A8D841B730D0}" srcOrd="11" destOrd="0" presId="urn:microsoft.com/office/officeart/2005/8/layout/hierarchy1"/>
    <dgm:cxn modelId="{D0F74652-4AD1-41C5-A388-6363DE4E0E80}" type="presParOf" srcId="{049704B3-DC91-43F4-A837-A8D841B730D0}" destId="{65E0B535-919B-458E-A094-5B81A4DA5ADE}" srcOrd="0" destOrd="0" presId="urn:microsoft.com/office/officeart/2005/8/layout/hierarchy1"/>
    <dgm:cxn modelId="{78D0D5E8-21A9-4B08-9C7B-3AA71EB70429}" type="presParOf" srcId="{65E0B535-919B-458E-A094-5B81A4DA5ADE}" destId="{155ED259-0B4A-466D-A44E-54DCB558B800}" srcOrd="0" destOrd="0" presId="urn:microsoft.com/office/officeart/2005/8/layout/hierarchy1"/>
    <dgm:cxn modelId="{FCB559B3-AF79-4578-9FDF-20B52E952FCF}" type="presParOf" srcId="{65E0B535-919B-458E-A094-5B81A4DA5ADE}" destId="{CC75180A-B1C1-4D33-A8D8-E5A2BA7FAA88}" srcOrd="1" destOrd="0" presId="urn:microsoft.com/office/officeart/2005/8/layout/hierarchy1"/>
    <dgm:cxn modelId="{F37F67B7-D527-49D0-B5ED-0EB2C316E36B}" type="presParOf" srcId="{049704B3-DC91-43F4-A837-A8D841B730D0}" destId="{0E1ABE18-C21D-47E1-861D-2B28F5AC6CB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64F3FB-8052-44CC-8AE8-8C0C833B042B}"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zh-CN" altLang="en-US"/>
        </a:p>
      </dgm:t>
    </dgm:pt>
    <dgm:pt modelId="{B0AFAE32-4A77-45DC-9D6B-3FF973B42E32}">
      <dgm:prSet phldrT="[文本]"/>
      <dgm:spPr/>
      <dgm:t>
        <a:bodyPr/>
        <a:lstStyle/>
        <a:p>
          <a:r>
            <a:rPr lang="en-US" altLang="zh-CN" smtClean="0"/>
            <a:t>Foreign Table(s)</a:t>
          </a:r>
          <a:endParaRPr lang="zh-CN" altLang="en-US"/>
        </a:p>
      </dgm:t>
    </dgm:pt>
    <dgm:pt modelId="{17960715-64E0-4F39-96C0-F661387FBFA9}" type="parTrans" cxnId="{48F292CB-52BE-4D86-BE31-8B1B1152FE9B}">
      <dgm:prSet/>
      <dgm:spPr/>
      <dgm:t>
        <a:bodyPr/>
        <a:lstStyle/>
        <a:p>
          <a:endParaRPr lang="zh-CN" altLang="en-US"/>
        </a:p>
      </dgm:t>
    </dgm:pt>
    <dgm:pt modelId="{111A0E8D-17E9-41CD-A180-6A99E31B91B2}" type="sibTrans" cxnId="{48F292CB-52BE-4D86-BE31-8B1B1152FE9B}">
      <dgm:prSet/>
      <dgm:spPr/>
      <dgm:t>
        <a:bodyPr/>
        <a:lstStyle/>
        <a:p>
          <a:endParaRPr lang="zh-CN" altLang="en-US"/>
        </a:p>
      </dgm:t>
    </dgm:pt>
    <dgm:pt modelId="{4D2575A5-1481-4707-8DF4-4711093BB410}">
      <dgm:prSet phldrT="[文本]"/>
      <dgm:spPr/>
      <dgm:t>
        <a:bodyPr/>
        <a:lstStyle/>
        <a:p>
          <a:r>
            <a:rPr lang="en-US" altLang="zh-CN" smtClean="0"/>
            <a:t>FDW</a:t>
          </a:r>
          <a:endParaRPr lang="zh-CN" altLang="en-US"/>
        </a:p>
      </dgm:t>
    </dgm:pt>
    <dgm:pt modelId="{598EF397-2DBA-408C-A407-2B162FC53662}" type="parTrans" cxnId="{DDA4D403-25BA-4563-8A21-84A24652F28D}">
      <dgm:prSet/>
      <dgm:spPr/>
      <dgm:t>
        <a:bodyPr/>
        <a:lstStyle/>
        <a:p>
          <a:endParaRPr lang="zh-CN" altLang="en-US"/>
        </a:p>
      </dgm:t>
    </dgm:pt>
    <dgm:pt modelId="{B8BE3F06-CAFC-4D43-AE43-DBB6CA806123}" type="sibTrans" cxnId="{DDA4D403-25BA-4563-8A21-84A24652F28D}">
      <dgm:prSet/>
      <dgm:spPr/>
      <dgm:t>
        <a:bodyPr/>
        <a:lstStyle/>
        <a:p>
          <a:endParaRPr lang="zh-CN" altLang="en-US"/>
        </a:p>
      </dgm:t>
    </dgm:pt>
    <dgm:pt modelId="{D2187E33-FCCB-43A7-BF16-4CD161D845EE}">
      <dgm:prSet phldrT="[文本]"/>
      <dgm:spPr/>
      <dgm:t>
        <a:bodyPr/>
        <a:lstStyle/>
        <a:p>
          <a:r>
            <a:rPr lang="en-US" altLang="zh-CN" smtClean="0"/>
            <a:t>File</a:t>
          </a:r>
          <a:endParaRPr lang="zh-CN" altLang="en-US"/>
        </a:p>
      </dgm:t>
    </dgm:pt>
    <dgm:pt modelId="{661ACE45-D340-44AF-945E-94A01EC1FE5F}" type="parTrans" cxnId="{3037E200-61F3-4CEE-AF3B-0B2ED17AAC6B}">
      <dgm:prSet/>
      <dgm:spPr/>
      <dgm:t>
        <a:bodyPr/>
        <a:lstStyle/>
        <a:p>
          <a:endParaRPr lang="zh-CN" altLang="en-US"/>
        </a:p>
      </dgm:t>
    </dgm:pt>
    <dgm:pt modelId="{51B9E1D5-72C8-40F9-B74C-7A3FAD1D4741}" type="sibTrans" cxnId="{3037E200-61F3-4CEE-AF3B-0B2ED17AAC6B}">
      <dgm:prSet/>
      <dgm:spPr/>
      <dgm:t>
        <a:bodyPr/>
        <a:lstStyle/>
        <a:p>
          <a:endParaRPr lang="zh-CN" altLang="en-US"/>
        </a:p>
      </dgm:t>
    </dgm:pt>
    <dgm:pt modelId="{07667B38-20FC-4595-AD3C-F0CAFBAB375B}">
      <dgm:prSet phldrT="[文本]"/>
      <dgm:spPr/>
      <dgm:t>
        <a:bodyPr/>
        <a:lstStyle/>
        <a:p>
          <a:r>
            <a:rPr lang="en-US" altLang="zh-CN" smtClean="0"/>
            <a:t>Oracle</a:t>
          </a:r>
          <a:endParaRPr lang="zh-CN" altLang="en-US"/>
        </a:p>
      </dgm:t>
    </dgm:pt>
    <dgm:pt modelId="{7E08A66B-4053-4227-A8F9-2C296C8C6138}" type="parTrans" cxnId="{CC2A70F7-37E8-4652-9844-203515B484DB}">
      <dgm:prSet/>
      <dgm:spPr/>
      <dgm:t>
        <a:bodyPr/>
        <a:lstStyle/>
        <a:p>
          <a:endParaRPr lang="zh-CN" altLang="en-US"/>
        </a:p>
      </dgm:t>
    </dgm:pt>
    <dgm:pt modelId="{96E19767-D1E3-41C2-94E4-DD221ED80977}" type="sibTrans" cxnId="{CC2A70F7-37E8-4652-9844-203515B484DB}">
      <dgm:prSet/>
      <dgm:spPr/>
      <dgm:t>
        <a:bodyPr/>
        <a:lstStyle/>
        <a:p>
          <a:endParaRPr lang="zh-CN" altLang="en-US"/>
        </a:p>
      </dgm:t>
    </dgm:pt>
    <dgm:pt modelId="{D729C93B-BF34-44D5-A02E-EE9ADF892766}">
      <dgm:prSet phldrT="[文本]"/>
      <dgm:spPr/>
      <dgm:t>
        <a:bodyPr/>
        <a:lstStyle/>
        <a:p>
          <a:r>
            <a:rPr lang="en-US" altLang="zh-CN" smtClean="0"/>
            <a:t>MySQL</a:t>
          </a:r>
          <a:endParaRPr lang="zh-CN" altLang="en-US"/>
        </a:p>
      </dgm:t>
    </dgm:pt>
    <dgm:pt modelId="{6F3B52CE-5932-4EC1-AE8B-50C8129B9DA9}" type="parTrans" cxnId="{6F912086-7161-471F-97A9-DC38353C33F9}">
      <dgm:prSet/>
      <dgm:spPr/>
      <dgm:t>
        <a:bodyPr/>
        <a:lstStyle/>
        <a:p>
          <a:endParaRPr lang="zh-CN" altLang="en-US"/>
        </a:p>
      </dgm:t>
    </dgm:pt>
    <dgm:pt modelId="{A3BCBA1E-2F25-4FB2-B3B8-30E2E217BC9A}" type="sibTrans" cxnId="{6F912086-7161-471F-97A9-DC38353C33F9}">
      <dgm:prSet/>
      <dgm:spPr/>
      <dgm:t>
        <a:bodyPr/>
        <a:lstStyle/>
        <a:p>
          <a:endParaRPr lang="zh-CN" altLang="en-US"/>
        </a:p>
      </dgm:t>
    </dgm:pt>
    <dgm:pt modelId="{AB961ADB-643B-4515-888A-8D82042C59B3}">
      <dgm:prSet phldrT="[文本]"/>
      <dgm:spPr/>
      <dgm:t>
        <a:bodyPr/>
        <a:lstStyle/>
        <a:p>
          <a:r>
            <a:rPr lang="en-US" altLang="zh-CN" smtClean="0"/>
            <a:t>PostgreSQL</a:t>
          </a:r>
          <a:endParaRPr lang="zh-CN" altLang="en-US"/>
        </a:p>
      </dgm:t>
    </dgm:pt>
    <dgm:pt modelId="{4F32D690-964A-43CC-9F95-B42ACDEBD999}" type="parTrans" cxnId="{85EA7AE1-63BF-46A6-AD98-479323BDE464}">
      <dgm:prSet/>
      <dgm:spPr/>
      <dgm:t>
        <a:bodyPr/>
        <a:lstStyle/>
        <a:p>
          <a:endParaRPr lang="zh-CN" altLang="en-US"/>
        </a:p>
      </dgm:t>
    </dgm:pt>
    <dgm:pt modelId="{14BDC7CB-7BE7-4215-B430-7FFBC5E5C45A}" type="sibTrans" cxnId="{85EA7AE1-63BF-46A6-AD98-479323BDE464}">
      <dgm:prSet/>
      <dgm:spPr/>
      <dgm:t>
        <a:bodyPr/>
        <a:lstStyle/>
        <a:p>
          <a:endParaRPr lang="zh-CN" altLang="en-US"/>
        </a:p>
      </dgm:t>
    </dgm:pt>
    <dgm:pt modelId="{45710036-5ADA-495B-8EBA-5DD88F14F2F2}">
      <dgm:prSet phldrT="[文本]"/>
      <dgm:spPr/>
      <dgm:t>
        <a:bodyPr/>
        <a:lstStyle/>
        <a:p>
          <a:r>
            <a:rPr lang="en-US" altLang="zh-CN" smtClean="0"/>
            <a:t>FDW</a:t>
          </a:r>
          <a:endParaRPr lang="zh-CN" altLang="en-US"/>
        </a:p>
      </dgm:t>
    </dgm:pt>
    <dgm:pt modelId="{EEB8E0FF-4361-46E3-91BB-AFEF7BCD93A2}" type="parTrans" cxnId="{AED8A7C5-5387-47CD-8201-588902C12A4F}">
      <dgm:prSet/>
      <dgm:spPr/>
      <dgm:t>
        <a:bodyPr/>
        <a:lstStyle/>
        <a:p>
          <a:endParaRPr lang="zh-CN" altLang="en-US"/>
        </a:p>
      </dgm:t>
    </dgm:pt>
    <dgm:pt modelId="{76F57733-F779-49EA-8F30-06C9F2DD9222}" type="sibTrans" cxnId="{AED8A7C5-5387-47CD-8201-588902C12A4F}">
      <dgm:prSet/>
      <dgm:spPr/>
      <dgm:t>
        <a:bodyPr/>
        <a:lstStyle/>
        <a:p>
          <a:endParaRPr lang="zh-CN" altLang="en-US"/>
        </a:p>
      </dgm:t>
    </dgm:pt>
    <dgm:pt modelId="{8D112C4F-B0D4-421E-BCA1-5A98924C4DC8}">
      <dgm:prSet phldrT="[文本]"/>
      <dgm:spPr/>
      <dgm:t>
        <a:bodyPr/>
        <a:lstStyle/>
        <a:p>
          <a:r>
            <a:rPr lang="en-US" altLang="zh-CN" smtClean="0"/>
            <a:t>FDW(s)</a:t>
          </a:r>
          <a:endParaRPr lang="zh-CN" altLang="en-US"/>
        </a:p>
      </dgm:t>
    </dgm:pt>
    <dgm:pt modelId="{B39675AD-595A-48DA-A41C-1A1608C757E8}" type="parTrans" cxnId="{4EEB35A6-7075-46E3-9588-0B77B030FFE3}">
      <dgm:prSet/>
      <dgm:spPr/>
      <dgm:t>
        <a:bodyPr/>
        <a:lstStyle/>
        <a:p>
          <a:endParaRPr lang="zh-CN" altLang="en-US"/>
        </a:p>
      </dgm:t>
    </dgm:pt>
    <dgm:pt modelId="{AE042B04-7100-41CF-A120-BC720038074F}" type="sibTrans" cxnId="{4EEB35A6-7075-46E3-9588-0B77B030FFE3}">
      <dgm:prSet/>
      <dgm:spPr/>
      <dgm:t>
        <a:bodyPr/>
        <a:lstStyle/>
        <a:p>
          <a:endParaRPr lang="zh-CN" altLang="en-US"/>
        </a:p>
      </dgm:t>
    </dgm:pt>
    <dgm:pt modelId="{689608D1-BDB6-4D1B-A378-231E5349DEAF}">
      <dgm:prSet phldrT="[文本]"/>
      <dgm:spPr/>
      <dgm:t>
        <a:bodyPr/>
        <a:lstStyle/>
        <a:p>
          <a:r>
            <a:rPr lang="en-US" altLang="zh-CN" smtClean="0"/>
            <a:t>FDW</a:t>
          </a:r>
          <a:endParaRPr lang="zh-CN" altLang="en-US"/>
        </a:p>
      </dgm:t>
    </dgm:pt>
    <dgm:pt modelId="{6CB2D28E-A88D-4CE1-9178-3DCF80FCA926}" type="parTrans" cxnId="{3477583A-B8D8-45E5-8820-50CD75FD0EBB}">
      <dgm:prSet/>
      <dgm:spPr/>
      <dgm:t>
        <a:bodyPr/>
        <a:lstStyle/>
        <a:p>
          <a:endParaRPr lang="zh-CN" altLang="en-US"/>
        </a:p>
      </dgm:t>
    </dgm:pt>
    <dgm:pt modelId="{718165FE-213A-4547-A04C-AD125BDA754A}" type="sibTrans" cxnId="{3477583A-B8D8-45E5-8820-50CD75FD0EBB}">
      <dgm:prSet/>
      <dgm:spPr/>
      <dgm:t>
        <a:bodyPr/>
        <a:lstStyle/>
        <a:p>
          <a:endParaRPr lang="zh-CN" altLang="en-US"/>
        </a:p>
      </dgm:t>
    </dgm:pt>
    <dgm:pt modelId="{52349B82-428F-4FDC-961B-22C8BF1FF3B8}">
      <dgm:prSet phldrT="[文本]"/>
      <dgm:spPr/>
      <dgm:t>
        <a:bodyPr/>
        <a:lstStyle/>
        <a:p>
          <a:r>
            <a:rPr lang="en-US" altLang="zh-CN" smtClean="0"/>
            <a:t>FDW</a:t>
          </a:r>
          <a:endParaRPr lang="zh-CN" altLang="en-US"/>
        </a:p>
      </dgm:t>
    </dgm:pt>
    <dgm:pt modelId="{7D5A5E83-881B-45DF-9143-F665DE36F0A8}" type="parTrans" cxnId="{53537FC7-3282-4775-BB21-352E6147676D}">
      <dgm:prSet/>
      <dgm:spPr/>
      <dgm:t>
        <a:bodyPr/>
        <a:lstStyle/>
        <a:p>
          <a:endParaRPr lang="zh-CN" altLang="en-US"/>
        </a:p>
      </dgm:t>
    </dgm:pt>
    <dgm:pt modelId="{7BF71382-5CD2-4F64-B44F-BFF323D4C3DF}" type="sibTrans" cxnId="{53537FC7-3282-4775-BB21-352E6147676D}">
      <dgm:prSet/>
      <dgm:spPr/>
      <dgm:t>
        <a:bodyPr/>
        <a:lstStyle/>
        <a:p>
          <a:endParaRPr lang="zh-CN" altLang="en-US"/>
        </a:p>
      </dgm:t>
    </dgm:pt>
    <dgm:pt modelId="{758778E3-F7AA-47F8-A770-DC1AF08D1C2C}">
      <dgm:prSet phldrT="[文本]"/>
      <dgm:spPr/>
      <dgm:t>
        <a:bodyPr/>
        <a:lstStyle/>
        <a:p>
          <a:r>
            <a:rPr lang="en-US" altLang="zh-CN" smtClean="0"/>
            <a:t>FDW</a:t>
          </a:r>
          <a:endParaRPr lang="zh-CN" altLang="en-US"/>
        </a:p>
      </dgm:t>
    </dgm:pt>
    <dgm:pt modelId="{0D5C6FB3-8544-4844-B2BA-44A6DDC724ED}" type="parTrans" cxnId="{A8843A44-F268-49B5-B10A-6422A5F55DDA}">
      <dgm:prSet/>
      <dgm:spPr/>
      <dgm:t>
        <a:bodyPr/>
        <a:lstStyle/>
        <a:p>
          <a:endParaRPr lang="zh-CN" altLang="en-US"/>
        </a:p>
      </dgm:t>
    </dgm:pt>
    <dgm:pt modelId="{630AFECC-3EA9-4AD1-947C-A65C385E719A}" type="sibTrans" cxnId="{A8843A44-F268-49B5-B10A-6422A5F55DDA}">
      <dgm:prSet/>
      <dgm:spPr/>
      <dgm:t>
        <a:bodyPr/>
        <a:lstStyle/>
        <a:p>
          <a:endParaRPr lang="zh-CN" altLang="en-US"/>
        </a:p>
      </dgm:t>
    </dgm:pt>
    <dgm:pt modelId="{7F2ABBAE-6F03-4446-909C-F17CE53FDD6F}">
      <dgm:prSet phldrT="[文本]"/>
      <dgm:spPr/>
      <dgm:t>
        <a:bodyPr/>
        <a:lstStyle/>
        <a:p>
          <a:r>
            <a:rPr lang="en-US" altLang="zh-CN" smtClean="0"/>
            <a:t>Redis</a:t>
          </a:r>
          <a:endParaRPr lang="zh-CN" altLang="en-US"/>
        </a:p>
      </dgm:t>
    </dgm:pt>
    <dgm:pt modelId="{E49DE99F-5F8B-447A-A09F-9872334EABD2}" type="parTrans" cxnId="{5A4B89F7-CA54-48BA-B763-5544D67A0A8B}">
      <dgm:prSet/>
      <dgm:spPr/>
      <dgm:t>
        <a:bodyPr/>
        <a:lstStyle/>
        <a:p>
          <a:endParaRPr lang="zh-CN" altLang="en-US"/>
        </a:p>
      </dgm:t>
    </dgm:pt>
    <dgm:pt modelId="{F076C797-5DAE-44B4-9911-6A463ED02084}" type="sibTrans" cxnId="{5A4B89F7-CA54-48BA-B763-5544D67A0A8B}">
      <dgm:prSet/>
      <dgm:spPr/>
      <dgm:t>
        <a:bodyPr/>
        <a:lstStyle/>
        <a:p>
          <a:endParaRPr lang="zh-CN" altLang="en-US"/>
        </a:p>
      </dgm:t>
    </dgm:pt>
    <dgm:pt modelId="{3EC75609-719A-4C05-A06C-356A386D09C7}">
      <dgm:prSet phldrT="[文本]"/>
      <dgm:spPr/>
      <dgm:t>
        <a:bodyPr/>
        <a:lstStyle/>
        <a:p>
          <a:r>
            <a:rPr lang="en-US" altLang="zh-CN" smtClean="0"/>
            <a:t>Others</a:t>
          </a:r>
          <a:endParaRPr lang="zh-CN" altLang="en-US"/>
        </a:p>
      </dgm:t>
    </dgm:pt>
    <dgm:pt modelId="{3DF99ACC-4174-4E60-9E2D-10D9FAA98A14}" type="parTrans" cxnId="{7E851821-9E49-44BB-8A72-0F7C17A29112}">
      <dgm:prSet/>
      <dgm:spPr/>
      <dgm:t>
        <a:bodyPr/>
        <a:lstStyle/>
        <a:p>
          <a:endParaRPr lang="zh-CN" altLang="en-US"/>
        </a:p>
      </dgm:t>
    </dgm:pt>
    <dgm:pt modelId="{5506EE59-4676-477A-BB09-022A8DDC27AC}" type="sibTrans" cxnId="{7E851821-9E49-44BB-8A72-0F7C17A29112}">
      <dgm:prSet/>
      <dgm:spPr/>
      <dgm:t>
        <a:bodyPr/>
        <a:lstStyle/>
        <a:p>
          <a:endParaRPr lang="zh-CN" altLang="en-US"/>
        </a:p>
      </dgm:t>
    </dgm:pt>
    <dgm:pt modelId="{D1E51F0F-FFDA-4FDA-AE46-CE4742F34C6E}">
      <dgm:prSet phldrT="[文本]"/>
      <dgm:spPr/>
      <dgm:t>
        <a:bodyPr/>
        <a:lstStyle/>
        <a:p>
          <a:r>
            <a:rPr lang="en-US" altLang="zh-CN" smtClean="0"/>
            <a:t>Server(s)</a:t>
          </a:r>
          <a:endParaRPr lang="zh-CN" altLang="en-US"/>
        </a:p>
      </dgm:t>
    </dgm:pt>
    <dgm:pt modelId="{880CB5E5-3C92-45C9-A25D-AA64400177B6}" type="parTrans" cxnId="{8761B5BD-FC22-4605-97FB-2A0E9B2F8B73}">
      <dgm:prSet/>
      <dgm:spPr/>
      <dgm:t>
        <a:bodyPr/>
        <a:lstStyle/>
        <a:p>
          <a:endParaRPr lang="zh-CN" altLang="en-US"/>
        </a:p>
      </dgm:t>
    </dgm:pt>
    <dgm:pt modelId="{9A0EE620-CD83-467A-8C7D-BD500DD6F8CB}" type="sibTrans" cxnId="{8761B5BD-FC22-4605-97FB-2A0E9B2F8B73}">
      <dgm:prSet/>
      <dgm:spPr/>
      <dgm:t>
        <a:bodyPr/>
        <a:lstStyle/>
        <a:p>
          <a:endParaRPr lang="zh-CN" altLang="en-US"/>
        </a:p>
      </dgm:t>
    </dgm:pt>
    <dgm:pt modelId="{3BB0EF4D-E180-4514-BACF-6BE6ACF84388}">
      <dgm:prSet phldrT="[文本]"/>
      <dgm:spPr/>
      <dgm:t>
        <a:bodyPr/>
        <a:lstStyle/>
        <a:p>
          <a:r>
            <a:rPr lang="en-US" altLang="zh-CN" smtClean="0"/>
            <a:t>Foreign Table(s)</a:t>
          </a:r>
          <a:endParaRPr lang="zh-CN" altLang="en-US"/>
        </a:p>
      </dgm:t>
    </dgm:pt>
    <dgm:pt modelId="{E2E97CF2-9571-4E88-B465-AF0AAF67543F}" type="parTrans" cxnId="{657C6FB4-CBAA-4FBE-9C3D-9C7B6FD93694}">
      <dgm:prSet/>
      <dgm:spPr/>
      <dgm:t>
        <a:bodyPr/>
        <a:lstStyle/>
        <a:p>
          <a:endParaRPr lang="zh-CN" altLang="en-US"/>
        </a:p>
      </dgm:t>
    </dgm:pt>
    <dgm:pt modelId="{2FEE7760-F1D7-4015-9583-7AA6E087D968}" type="sibTrans" cxnId="{657C6FB4-CBAA-4FBE-9C3D-9C7B6FD93694}">
      <dgm:prSet/>
      <dgm:spPr/>
      <dgm:t>
        <a:bodyPr/>
        <a:lstStyle/>
        <a:p>
          <a:endParaRPr lang="zh-CN" altLang="en-US"/>
        </a:p>
      </dgm:t>
    </dgm:pt>
    <dgm:pt modelId="{C89F5596-4F7D-4137-AC77-7F8AF14F6807}">
      <dgm:prSet phldrT="[文本]"/>
      <dgm:spPr/>
      <dgm:t>
        <a:bodyPr/>
        <a:lstStyle/>
        <a:p>
          <a:r>
            <a:rPr lang="en-US" altLang="zh-CN" smtClean="0"/>
            <a:t>User Mapping(s)</a:t>
          </a:r>
          <a:endParaRPr lang="zh-CN" altLang="en-US"/>
        </a:p>
      </dgm:t>
    </dgm:pt>
    <dgm:pt modelId="{6609F342-6098-43FD-AAED-F22BAFBB3969}" type="parTrans" cxnId="{226F3856-E208-4AF8-99E4-DC7E6B9F0A02}">
      <dgm:prSet/>
      <dgm:spPr/>
      <dgm:t>
        <a:bodyPr/>
        <a:lstStyle/>
        <a:p>
          <a:endParaRPr lang="zh-CN" altLang="en-US"/>
        </a:p>
      </dgm:t>
    </dgm:pt>
    <dgm:pt modelId="{084F5EB8-06D1-4359-B40E-CC3658DBB5B8}" type="sibTrans" cxnId="{226F3856-E208-4AF8-99E4-DC7E6B9F0A02}">
      <dgm:prSet/>
      <dgm:spPr/>
      <dgm:t>
        <a:bodyPr/>
        <a:lstStyle/>
        <a:p>
          <a:endParaRPr lang="zh-CN" altLang="en-US"/>
        </a:p>
      </dgm:t>
    </dgm:pt>
    <dgm:pt modelId="{739F8522-701C-488E-A111-736DC1A82A3C}">
      <dgm:prSet phldrT="[文本]"/>
      <dgm:spPr/>
      <dgm:t>
        <a:bodyPr/>
        <a:lstStyle/>
        <a:p>
          <a:r>
            <a:rPr lang="en-US" altLang="zh-CN" smtClean="0"/>
            <a:t>Server(s)</a:t>
          </a:r>
          <a:endParaRPr lang="zh-CN" altLang="en-US"/>
        </a:p>
      </dgm:t>
    </dgm:pt>
    <dgm:pt modelId="{28FB8A8A-E50C-4E98-9313-3A2726F69F2B}" type="parTrans" cxnId="{A4942B3B-E44E-4860-A679-A5E6DBFB8E49}">
      <dgm:prSet/>
      <dgm:spPr/>
      <dgm:t>
        <a:bodyPr/>
        <a:lstStyle/>
        <a:p>
          <a:endParaRPr lang="zh-CN" altLang="en-US"/>
        </a:p>
      </dgm:t>
    </dgm:pt>
    <dgm:pt modelId="{881B7FBB-3022-41EC-8FAF-09EECE829EB4}" type="sibTrans" cxnId="{A4942B3B-E44E-4860-A679-A5E6DBFB8E49}">
      <dgm:prSet/>
      <dgm:spPr/>
      <dgm:t>
        <a:bodyPr/>
        <a:lstStyle/>
        <a:p>
          <a:endParaRPr lang="zh-CN" altLang="en-US"/>
        </a:p>
      </dgm:t>
    </dgm:pt>
    <dgm:pt modelId="{45CC21AD-E7B5-4210-9EB5-3759A309EB37}">
      <dgm:prSet phldrT="[文本]"/>
      <dgm:spPr/>
      <dgm:t>
        <a:bodyPr/>
        <a:lstStyle/>
        <a:p>
          <a:r>
            <a:rPr lang="en-US" altLang="zh-CN" smtClean="0"/>
            <a:t>Foreign Table(s)</a:t>
          </a:r>
          <a:endParaRPr lang="zh-CN" altLang="en-US"/>
        </a:p>
      </dgm:t>
    </dgm:pt>
    <dgm:pt modelId="{164913C0-8065-42EB-976F-A25402BEEA2A}" type="parTrans" cxnId="{BCF78BDE-7F3E-43C4-B78A-D3E50A6B8A5B}">
      <dgm:prSet/>
      <dgm:spPr/>
      <dgm:t>
        <a:bodyPr/>
        <a:lstStyle/>
        <a:p>
          <a:endParaRPr lang="zh-CN" altLang="en-US"/>
        </a:p>
      </dgm:t>
    </dgm:pt>
    <dgm:pt modelId="{CFB7C177-F4D1-4DB1-837E-AFF327121CED}" type="sibTrans" cxnId="{BCF78BDE-7F3E-43C4-B78A-D3E50A6B8A5B}">
      <dgm:prSet/>
      <dgm:spPr/>
      <dgm:t>
        <a:bodyPr/>
        <a:lstStyle/>
        <a:p>
          <a:endParaRPr lang="zh-CN" altLang="en-US"/>
        </a:p>
      </dgm:t>
    </dgm:pt>
    <dgm:pt modelId="{88F7144B-20C4-44F2-8CFA-C98BFABE5E33}">
      <dgm:prSet phldrT="[文本]"/>
      <dgm:spPr/>
      <dgm:t>
        <a:bodyPr/>
        <a:lstStyle/>
        <a:p>
          <a:r>
            <a:rPr lang="en-US" altLang="zh-CN" smtClean="0"/>
            <a:t>User Mapping(s)</a:t>
          </a:r>
          <a:endParaRPr lang="zh-CN" altLang="en-US"/>
        </a:p>
      </dgm:t>
    </dgm:pt>
    <dgm:pt modelId="{9CEB89DA-29D5-43DB-9613-871CBD54D47B}" type="parTrans" cxnId="{59FFF725-2B73-485F-941C-425A5305B342}">
      <dgm:prSet/>
      <dgm:spPr/>
      <dgm:t>
        <a:bodyPr/>
        <a:lstStyle/>
        <a:p>
          <a:endParaRPr lang="zh-CN" altLang="en-US"/>
        </a:p>
      </dgm:t>
    </dgm:pt>
    <dgm:pt modelId="{F3BB8FDC-6839-4DC2-B608-AE7ED98DACDE}" type="sibTrans" cxnId="{59FFF725-2B73-485F-941C-425A5305B342}">
      <dgm:prSet/>
      <dgm:spPr/>
      <dgm:t>
        <a:bodyPr/>
        <a:lstStyle/>
        <a:p>
          <a:endParaRPr lang="zh-CN" altLang="en-US"/>
        </a:p>
      </dgm:t>
    </dgm:pt>
    <dgm:pt modelId="{EAD71BB4-F63C-4E7D-89BC-FF14CBD6EACF}">
      <dgm:prSet phldrT="[文本]"/>
      <dgm:spPr/>
      <dgm:t>
        <a:bodyPr/>
        <a:lstStyle/>
        <a:p>
          <a:r>
            <a:rPr lang="en-US" altLang="zh-CN" smtClean="0"/>
            <a:t>Server(s)</a:t>
          </a:r>
          <a:endParaRPr lang="zh-CN" altLang="en-US"/>
        </a:p>
      </dgm:t>
    </dgm:pt>
    <dgm:pt modelId="{02F54A71-4804-47F5-9066-D89C18024D29}" type="parTrans" cxnId="{F39CB804-7FC4-4B9C-9870-2D965FA7D3E7}">
      <dgm:prSet/>
      <dgm:spPr/>
      <dgm:t>
        <a:bodyPr/>
        <a:lstStyle/>
        <a:p>
          <a:endParaRPr lang="zh-CN" altLang="en-US"/>
        </a:p>
      </dgm:t>
    </dgm:pt>
    <dgm:pt modelId="{262F6F19-0E20-4EB0-8770-B3D256ECA679}" type="sibTrans" cxnId="{F39CB804-7FC4-4B9C-9870-2D965FA7D3E7}">
      <dgm:prSet/>
      <dgm:spPr/>
      <dgm:t>
        <a:bodyPr/>
        <a:lstStyle/>
        <a:p>
          <a:endParaRPr lang="zh-CN" altLang="en-US"/>
        </a:p>
      </dgm:t>
    </dgm:pt>
    <dgm:pt modelId="{F3DCC842-D129-4B66-A295-249EC757DD16}">
      <dgm:prSet phldrT="[文本]"/>
      <dgm:spPr/>
      <dgm:t>
        <a:bodyPr/>
        <a:lstStyle/>
        <a:p>
          <a:r>
            <a:rPr lang="en-US" altLang="zh-CN" smtClean="0"/>
            <a:t>Foreign Table(s)</a:t>
          </a:r>
          <a:endParaRPr lang="zh-CN" altLang="en-US"/>
        </a:p>
      </dgm:t>
    </dgm:pt>
    <dgm:pt modelId="{8E566D26-BF6E-44A6-A3FB-21DC4E6DCF9A}" type="parTrans" cxnId="{34A8E31D-5777-4EF4-99A3-5F37110152A8}">
      <dgm:prSet/>
      <dgm:spPr/>
      <dgm:t>
        <a:bodyPr/>
        <a:lstStyle/>
        <a:p>
          <a:endParaRPr lang="zh-CN" altLang="en-US"/>
        </a:p>
      </dgm:t>
    </dgm:pt>
    <dgm:pt modelId="{EBDE704E-9EE2-4616-91BE-35EC39B48D97}" type="sibTrans" cxnId="{34A8E31D-5777-4EF4-99A3-5F37110152A8}">
      <dgm:prSet/>
      <dgm:spPr/>
      <dgm:t>
        <a:bodyPr/>
        <a:lstStyle/>
        <a:p>
          <a:endParaRPr lang="zh-CN" altLang="en-US"/>
        </a:p>
      </dgm:t>
    </dgm:pt>
    <dgm:pt modelId="{883282B7-D0B8-455B-9E0F-B843466C6A69}">
      <dgm:prSet phldrT="[文本]"/>
      <dgm:spPr/>
      <dgm:t>
        <a:bodyPr/>
        <a:lstStyle/>
        <a:p>
          <a:r>
            <a:rPr lang="en-US" altLang="zh-CN" smtClean="0"/>
            <a:t>User Mapping(s)</a:t>
          </a:r>
          <a:endParaRPr lang="zh-CN" altLang="en-US"/>
        </a:p>
      </dgm:t>
    </dgm:pt>
    <dgm:pt modelId="{ED2FF5C5-7FCB-4DEB-9F02-219A9166FA9F}" type="parTrans" cxnId="{ACA9FA1C-F846-4593-95A8-3C6E842BA771}">
      <dgm:prSet/>
      <dgm:spPr/>
      <dgm:t>
        <a:bodyPr/>
        <a:lstStyle/>
        <a:p>
          <a:endParaRPr lang="zh-CN" altLang="en-US"/>
        </a:p>
      </dgm:t>
    </dgm:pt>
    <dgm:pt modelId="{9D7ED8BF-F109-4FF0-8FB6-5E2ACFEB8FA5}" type="sibTrans" cxnId="{ACA9FA1C-F846-4593-95A8-3C6E842BA771}">
      <dgm:prSet/>
      <dgm:spPr/>
      <dgm:t>
        <a:bodyPr/>
        <a:lstStyle/>
        <a:p>
          <a:endParaRPr lang="zh-CN" altLang="en-US"/>
        </a:p>
      </dgm:t>
    </dgm:pt>
    <dgm:pt modelId="{47B0218D-8D03-4B9A-A261-506A1E15FC7D}">
      <dgm:prSet phldrT="[文本]"/>
      <dgm:spPr/>
      <dgm:t>
        <a:bodyPr/>
        <a:lstStyle/>
        <a:p>
          <a:r>
            <a:rPr lang="en-US" altLang="zh-CN" smtClean="0"/>
            <a:t>Server(s)</a:t>
          </a:r>
          <a:endParaRPr lang="zh-CN" altLang="en-US"/>
        </a:p>
      </dgm:t>
    </dgm:pt>
    <dgm:pt modelId="{679A77EB-28F7-4D0F-94F8-9269BB17FD95}" type="parTrans" cxnId="{4075D128-3606-4249-8DF2-2DEE97259EBD}">
      <dgm:prSet/>
      <dgm:spPr/>
      <dgm:t>
        <a:bodyPr/>
        <a:lstStyle/>
        <a:p>
          <a:endParaRPr lang="zh-CN" altLang="en-US"/>
        </a:p>
      </dgm:t>
    </dgm:pt>
    <dgm:pt modelId="{30847D4D-8359-491A-B74C-F6A5F204FC2F}" type="sibTrans" cxnId="{4075D128-3606-4249-8DF2-2DEE97259EBD}">
      <dgm:prSet/>
      <dgm:spPr/>
      <dgm:t>
        <a:bodyPr/>
        <a:lstStyle/>
        <a:p>
          <a:endParaRPr lang="zh-CN" altLang="en-US"/>
        </a:p>
      </dgm:t>
    </dgm:pt>
    <dgm:pt modelId="{973BF013-0B0C-457C-88D1-666D27035C96}">
      <dgm:prSet phldrT="[文本]"/>
      <dgm:spPr/>
      <dgm:t>
        <a:bodyPr/>
        <a:lstStyle/>
        <a:p>
          <a:r>
            <a:rPr lang="en-US" altLang="zh-CN" smtClean="0"/>
            <a:t>Foreign Table(s)</a:t>
          </a:r>
          <a:endParaRPr lang="zh-CN" altLang="en-US"/>
        </a:p>
      </dgm:t>
    </dgm:pt>
    <dgm:pt modelId="{CEDE5614-4D0D-4026-A5ED-73DEC7B6C67E}" type="parTrans" cxnId="{4AD512BA-ACC3-4100-9EEB-FC8E24173827}">
      <dgm:prSet/>
      <dgm:spPr/>
      <dgm:t>
        <a:bodyPr/>
        <a:lstStyle/>
        <a:p>
          <a:endParaRPr lang="zh-CN" altLang="en-US"/>
        </a:p>
      </dgm:t>
    </dgm:pt>
    <dgm:pt modelId="{112A8882-9400-464B-BECE-3D3408CEE238}" type="sibTrans" cxnId="{4AD512BA-ACC3-4100-9EEB-FC8E24173827}">
      <dgm:prSet/>
      <dgm:spPr/>
      <dgm:t>
        <a:bodyPr/>
        <a:lstStyle/>
        <a:p>
          <a:endParaRPr lang="zh-CN" altLang="en-US"/>
        </a:p>
      </dgm:t>
    </dgm:pt>
    <dgm:pt modelId="{80B6BD15-D0DF-4B8B-B497-300701DA434A}">
      <dgm:prSet phldrT="[文本]"/>
      <dgm:spPr/>
      <dgm:t>
        <a:bodyPr/>
        <a:lstStyle/>
        <a:p>
          <a:r>
            <a:rPr lang="en-US" altLang="zh-CN" smtClean="0"/>
            <a:t>User Mapping(s)</a:t>
          </a:r>
          <a:endParaRPr lang="zh-CN" altLang="en-US"/>
        </a:p>
      </dgm:t>
    </dgm:pt>
    <dgm:pt modelId="{51F2FAC1-97D1-4D87-B2D3-BDDD8844964E}" type="parTrans" cxnId="{CC65CEFC-E6A4-41DE-8FCE-76EF328259CF}">
      <dgm:prSet/>
      <dgm:spPr/>
      <dgm:t>
        <a:bodyPr/>
        <a:lstStyle/>
        <a:p>
          <a:endParaRPr lang="zh-CN" altLang="en-US"/>
        </a:p>
      </dgm:t>
    </dgm:pt>
    <dgm:pt modelId="{A22489AC-C4B4-45C2-8A0C-4B2A21538680}" type="sibTrans" cxnId="{CC65CEFC-E6A4-41DE-8FCE-76EF328259CF}">
      <dgm:prSet/>
      <dgm:spPr/>
      <dgm:t>
        <a:bodyPr/>
        <a:lstStyle/>
        <a:p>
          <a:endParaRPr lang="zh-CN" altLang="en-US"/>
        </a:p>
      </dgm:t>
    </dgm:pt>
    <dgm:pt modelId="{1D315197-7613-4F07-8D65-BA53F00CA636}">
      <dgm:prSet phldrT="[文本]"/>
      <dgm:spPr/>
      <dgm:t>
        <a:bodyPr/>
        <a:lstStyle/>
        <a:p>
          <a:r>
            <a:rPr lang="en-US" altLang="zh-CN" smtClean="0"/>
            <a:t>Server(s)</a:t>
          </a:r>
          <a:endParaRPr lang="zh-CN" altLang="en-US"/>
        </a:p>
      </dgm:t>
    </dgm:pt>
    <dgm:pt modelId="{07F84FF0-28D4-4B21-9D11-0FC3152939E7}" type="parTrans" cxnId="{B418E3B3-BFAE-4B7B-B444-CB63FE7E1934}">
      <dgm:prSet/>
      <dgm:spPr/>
      <dgm:t>
        <a:bodyPr/>
        <a:lstStyle/>
        <a:p>
          <a:endParaRPr lang="zh-CN" altLang="en-US"/>
        </a:p>
      </dgm:t>
    </dgm:pt>
    <dgm:pt modelId="{22CE3F1E-861B-436D-9358-478B21F8720B}" type="sibTrans" cxnId="{B418E3B3-BFAE-4B7B-B444-CB63FE7E1934}">
      <dgm:prSet/>
      <dgm:spPr/>
      <dgm:t>
        <a:bodyPr/>
        <a:lstStyle/>
        <a:p>
          <a:endParaRPr lang="zh-CN" altLang="en-US"/>
        </a:p>
      </dgm:t>
    </dgm:pt>
    <dgm:pt modelId="{3AA1670D-B77C-4197-91A0-6E07F05A5F58}">
      <dgm:prSet phldrT="[文本]"/>
      <dgm:spPr/>
      <dgm:t>
        <a:bodyPr/>
        <a:lstStyle/>
        <a:p>
          <a:r>
            <a:rPr lang="en-US" altLang="zh-CN" smtClean="0"/>
            <a:t>Foreign Table(s)</a:t>
          </a:r>
          <a:endParaRPr lang="zh-CN" altLang="en-US"/>
        </a:p>
      </dgm:t>
    </dgm:pt>
    <dgm:pt modelId="{83C04ED2-FB50-4C8A-92C8-27259E393118}" type="parTrans" cxnId="{FA725369-CA9D-405E-BEB0-6EDA37C35091}">
      <dgm:prSet/>
      <dgm:spPr/>
      <dgm:t>
        <a:bodyPr/>
        <a:lstStyle/>
        <a:p>
          <a:endParaRPr lang="zh-CN" altLang="en-US"/>
        </a:p>
      </dgm:t>
    </dgm:pt>
    <dgm:pt modelId="{21F712A5-BA4B-482A-A654-1E98D81723E1}" type="sibTrans" cxnId="{FA725369-CA9D-405E-BEB0-6EDA37C35091}">
      <dgm:prSet/>
      <dgm:spPr/>
      <dgm:t>
        <a:bodyPr/>
        <a:lstStyle/>
        <a:p>
          <a:endParaRPr lang="zh-CN" altLang="en-US"/>
        </a:p>
      </dgm:t>
    </dgm:pt>
    <dgm:pt modelId="{2232EEAA-2140-43DD-8D11-1C4AA78E0E5F}">
      <dgm:prSet phldrT="[文本]"/>
      <dgm:spPr/>
      <dgm:t>
        <a:bodyPr/>
        <a:lstStyle/>
        <a:p>
          <a:r>
            <a:rPr lang="en-US" altLang="zh-CN" smtClean="0"/>
            <a:t>User Mapping(s)</a:t>
          </a:r>
          <a:endParaRPr lang="zh-CN" altLang="en-US"/>
        </a:p>
      </dgm:t>
    </dgm:pt>
    <dgm:pt modelId="{F6A779AF-AC05-440C-903C-7F8F85676B62}" type="parTrans" cxnId="{E19614B8-C190-48B0-97E5-D46EA3DC6CAA}">
      <dgm:prSet/>
      <dgm:spPr/>
      <dgm:t>
        <a:bodyPr/>
        <a:lstStyle/>
        <a:p>
          <a:endParaRPr lang="zh-CN" altLang="en-US"/>
        </a:p>
      </dgm:t>
    </dgm:pt>
    <dgm:pt modelId="{7A5FC89E-4F32-487E-8FD3-689D24DF2DA1}" type="sibTrans" cxnId="{E19614B8-C190-48B0-97E5-D46EA3DC6CAA}">
      <dgm:prSet/>
      <dgm:spPr/>
      <dgm:t>
        <a:bodyPr/>
        <a:lstStyle/>
        <a:p>
          <a:endParaRPr lang="zh-CN" altLang="en-US"/>
        </a:p>
      </dgm:t>
    </dgm:pt>
    <dgm:pt modelId="{DF7929EA-D058-4715-9F2A-747CF395E125}">
      <dgm:prSet phldrT="[文本]"/>
      <dgm:spPr/>
      <dgm:t>
        <a:bodyPr/>
        <a:lstStyle/>
        <a:p>
          <a:r>
            <a:rPr lang="en-US" altLang="zh-CN" smtClean="0"/>
            <a:t>Server(s)</a:t>
          </a:r>
          <a:endParaRPr lang="zh-CN" altLang="en-US"/>
        </a:p>
      </dgm:t>
    </dgm:pt>
    <dgm:pt modelId="{FD207974-7B16-4ADD-A033-620AF6A252C5}" type="parTrans" cxnId="{6AF12A22-3846-483E-A06C-4F9690107EB4}">
      <dgm:prSet/>
      <dgm:spPr/>
      <dgm:t>
        <a:bodyPr/>
        <a:lstStyle/>
        <a:p>
          <a:endParaRPr lang="zh-CN" altLang="en-US"/>
        </a:p>
      </dgm:t>
    </dgm:pt>
    <dgm:pt modelId="{4D1D3C4F-E328-494D-B85C-4004FE3B7910}" type="sibTrans" cxnId="{6AF12A22-3846-483E-A06C-4F9690107EB4}">
      <dgm:prSet/>
      <dgm:spPr/>
      <dgm:t>
        <a:bodyPr/>
        <a:lstStyle/>
        <a:p>
          <a:endParaRPr lang="zh-CN" altLang="en-US"/>
        </a:p>
      </dgm:t>
    </dgm:pt>
    <dgm:pt modelId="{C202DE80-80DB-4127-8F59-7BD264CD47CF}">
      <dgm:prSet phldrT="[文本]"/>
      <dgm:spPr/>
      <dgm:t>
        <a:bodyPr/>
        <a:lstStyle/>
        <a:p>
          <a:r>
            <a:rPr lang="en-US" altLang="zh-CN" smtClean="0"/>
            <a:t>NOT NEED</a:t>
          </a:r>
          <a:endParaRPr lang="zh-CN" altLang="en-US"/>
        </a:p>
      </dgm:t>
    </dgm:pt>
    <dgm:pt modelId="{38DA2D55-40E1-4627-8667-E42AC13C2E54}" type="sibTrans" cxnId="{CCDBD46D-66FB-4B0B-BBEF-482B0BDF3A94}">
      <dgm:prSet/>
      <dgm:spPr/>
      <dgm:t>
        <a:bodyPr/>
        <a:lstStyle/>
        <a:p>
          <a:endParaRPr lang="zh-CN" altLang="en-US"/>
        </a:p>
      </dgm:t>
    </dgm:pt>
    <dgm:pt modelId="{71D7182D-BBAC-4D0A-AEF6-5B355D02ACD4}" type="parTrans" cxnId="{CCDBD46D-66FB-4B0B-BBEF-482B0BDF3A94}">
      <dgm:prSet/>
      <dgm:spPr/>
      <dgm:t>
        <a:bodyPr/>
        <a:lstStyle/>
        <a:p>
          <a:endParaRPr lang="zh-CN" altLang="en-US"/>
        </a:p>
      </dgm:t>
    </dgm:pt>
    <dgm:pt modelId="{4DBBA6E7-BC03-4797-9709-882EC896E78B}" type="pres">
      <dgm:prSet presAssocID="{DC64F3FB-8052-44CC-8AE8-8C0C833B042B}" presName="hierChild1" presStyleCnt="0">
        <dgm:presLayoutVars>
          <dgm:chPref val="1"/>
          <dgm:dir/>
          <dgm:animOne val="branch"/>
          <dgm:animLvl val="lvl"/>
          <dgm:resizeHandles/>
        </dgm:presLayoutVars>
      </dgm:prSet>
      <dgm:spPr/>
      <dgm:t>
        <a:bodyPr/>
        <a:lstStyle/>
        <a:p>
          <a:endParaRPr lang="zh-CN" altLang="en-US"/>
        </a:p>
      </dgm:t>
    </dgm:pt>
    <dgm:pt modelId="{02DD28C8-73EF-44A1-9485-0A7211235BAE}" type="pres">
      <dgm:prSet presAssocID="{B0AFAE32-4A77-45DC-9D6B-3FF973B42E32}" presName="hierRoot1" presStyleCnt="0"/>
      <dgm:spPr/>
    </dgm:pt>
    <dgm:pt modelId="{BD4A8346-8495-4AAD-8463-3CBA3C9F700C}" type="pres">
      <dgm:prSet presAssocID="{B0AFAE32-4A77-45DC-9D6B-3FF973B42E32}" presName="composite" presStyleCnt="0"/>
      <dgm:spPr/>
    </dgm:pt>
    <dgm:pt modelId="{731A3027-67DC-427C-BBD7-73B2228A2584}" type="pres">
      <dgm:prSet presAssocID="{B0AFAE32-4A77-45DC-9D6B-3FF973B42E32}" presName="background" presStyleLbl="node0" presStyleIdx="0" presStyleCnt="6"/>
      <dgm:spPr/>
    </dgm:pt>
    <dgm:pt modelId="{00324446-FA13-4DB5-B4D0-636881ECF956}" type="pres">
      <dgm:prSet presAssocID="{B0AFAE32-4A77-45DC-9D6B-3FF973B42E32}" presName="text" presStyleLbl="fgAcc0" presStyleIdx="0" presStyleCnt="6">
        <dgm:presLayoutVars>
          <dgm:chPref val="3"/>
        </dgm:presLayoutVars>
      </dgm:prSet>
      <dgm:spPr/>
      <dgm:t>
        <a:bodyPr/>
        <a:lstStyle/>
        <a:p>
          <a:endParaRPr lang="zh-CN" altLang="en-US"/>
        </a:p>
      </dgm:t>
    </dgm:pt>
    <dgm:pt modelId="{80BE88BF-7458-4A31-985C-BEEE58BD24EF}" type="pres">
      <dgm:prSet presAssocID="{B0AFAE32-4A77-45DC-9D6B-3FF973B42E32}" presName="hierChild2" presStyleCnt="0"/>
      <dgm:spPr/>
    </dgm:pt>
    <dgm:pt modelId="{6915E003-A565-4EDD-9408-E2E64B50C5A9}" type="pres">
      <dgm:prSet presAssocID="{71D7182D-BBAC-4D0A-AEF6-5B355D02ACD4}" presName="Name10" presStyleLbl="parChTrans1D2" presStyleIdx="0" presStyleCnt="6"/>
      <dgm:spPr/>
      <dgm:t>
        <a:bodyPr/>
        <a:lstStyle/>
        <a:p>
          <a:endParaRPr lang="zh-CN" altLang="en-US"/>
        </a:p>
      </dgm:t>
    </dgm:pt>
    <dgm:pt modelId="{CD081E89-6082-4CB8-B952-B20CEE6E9185}" type="pres">
      <dgm:prSet presAssocID="{C202DE80-80DB-4127-8F59-7BD264CD47CF}" presName="hierRoot2" presStyleCnt="0"/>
      <dgm:spPr/>
    </dgm:pt>
    <dgm:pt modelId="{FDB0B77B-1A71-4E1B-8A63-CADBF5B5319D}" type="pres">
      <dgm:prSet presAssocID="{C202DE80-80DB-4127-8F59-7BD264CD47CF}" presName="composite2" presStyleCnt="0"/>
      <dgm:spPr/>
    </dgm:pt>
    <dgm:pt modelId="{C7965C92-B3C4-4CA6-B9A2-64EE5E809AD8}" type="pres">
      <dgm:prSet presAssocID="{C202DE80-80DB-4127-8F59-7BD264CD47CF}" presName="background2" presStyleLbl="node2" presStyleIdx="0" presStyleCnt="6"/>
      <dgm:spPr/>
    </dgm:pt>
    <dgm:pt modelId="{B205D3ED-3A87-4672-9CB7-AF3FD9EAB50E}" type="pres">
      <dgm:prSet presAssocID="{C202DE80-80DB-4127-8F59-7BD264CD47CF}" presName="text2" presStyleLbl="fgAcc2" presStyleIdx="0" presStyleCnt="6">
        <dgm:presLayoutVars>
          <dgm:chPref val="3"/>
        </dgm:presLayoutVars>
      </dgm:prSet>
      <dgm:spPr/>
      <dgm:t>
        <a:bodyPr/>
        <a:lstStyle/>
        <a:p>
          <a:endParaRPr lang="zh-CN" altLang="en-US"/>
        </a:p>
      </dgm:t>
    </dgm:pt>
    <dgm:pt modelId="{1A19BBF4-C9BB-4CDB-8F39-8D174548BAE0}" type="pres">
      <dgm:prSet presAssocID="{C202DE80-80DB-4127-8F59-7BD264CD47CF}" presName="hierChild3" presStyleCnt="0"/>
      <dgm:spPr/>
    </dgm:pt>
    <dgm:pt modelId="{AE8AB50D-86F0-4B90-BB3B-295A51845ECF}" type="pres">
      <dgm:prSet presAssocID="{880CB5E5-3C92-45C9-A25D-AA64400177B6}" presName="Name17" presStyleLbl="parChTrans1D3" presStyleIdx="0" presStyleCnt="6"/>
      <dgm:spPr/>
      <dgm:t>
        <a:bodyPr/>
        <a:lstStyle/>
        <a:p>
          <a:endParaRPr lang="zh-CN" altLang="en-US"/>
        </a:p>
      </dgm:t>
    </dgm:pt>
    <dgm:pt modelId="{37A86776-1BB7-4B78-9951-ED3BA3891A34}" type="pres">
      <dgm:prSet presAssocID="{D1E51F0F-FFDA-4FDA-AE46-CE4742F34C6E}" presName="hierRoot3" presStyleCnt="0"/>
      <dgm:spPr/>
    </dgm:pt>
    <dgm:pt modelId="{3309A36B-D7DA-483F-B7B1-4F937FF0FA2C}" type="pres">
      <dgm:prSet presAssocID="{D1E51F0F-FFDA-4FDA-AE46-CE4742F34C6E}" presName="composite3" presStyleCnt="0"/>
      <dgm:spPr/>
    </dgm:pt>
    <dgm:pt modelId="{DE25E5E4-AEB1-4981-97EF-D4964653FAD1}" type="pres">
      <dgm:prSet presAssocID="{D1E51F0F-FFDA-4FDA-AE46-CE4742F34C6E}" presName="background3" presStyleLbl="node3" presStyleIdx="0" presStyleCnt="6"/>
      <dgm:spPr/>
    </dgm:pt>
    <dgm:pt modelId="{8DD570C6-745B-4F24-BBBB-CFB4315DEB45}" type="pres">
      <dgm:prSet presAssocID="{D1E51F0F-FFDA-4FDA-AE46-CE4742F34C6E}" presName="text3" presStyleLbl="fgAcc3" presStyleIdx="0" presStyleCnt="6">
        <dgm:presLayoutVars>
          <dgm:chPref val="3"/>
        </dgm:presLayoutVars>
      </dgm:prSet>
      <dgm:spPr/>
      <dgm:t>
        <a:bodyPr/>
        <a:lstStyle/>
        <a:p>
          <a:endParaRPr lang="zh-CN" altLang="en-US"/>
        </a:p>
      </dgm:t>
    </dgm:pt>
    <dgm:pt modelId="{54E57610-7E01-4021-B2D2-F5C43309DBCE}" type="pres">
      <dgm:prSet presAssocID="{D1E51F0F-FFDA-4FDA-AE46-CE4742F34C6E}" presName="hierChild4" presStyleCnt="0"/>
      <dgm:spPr/>
    </dgm:pt>
    <dgm:pt modelId="{1C526763-7147-4C96-B4D1-28C0B6B5F7F8}" type="pres">
      <dgm:prSet presAssocID="{598EF397-2DBA-408C-A407-2B162FC53662}" presName="Name23" presStyleLbl="parChTrans1D4" presStyleIdx="0" presStyleCnt="12"/>
      <dgm:spPr/>
      <dgm:t>
        <a:bodyPr/>
        <a:lstStyle/>
        <a:p>
          <a:endParaRPr lang="zh-CN" altLang="en-US"/>
        </a:p>
      </dgm:t>
    </dgm:pt>
    <dgm:pt modelId="{AD2D055B-F5F4-475F-A6D5-7ADBA7EBF26C}" type="pres">
      <dgm:prSet presAssocID="{4D2575A5-1481-4707-8DF4-4711093BB410}" presName="hierRoot4" presStyleCnt="0"/>
      <dgm:spPr/>
    </dgm:pt>
    <dgm:pt modelId="{C8A00CD9-A53D-40CC-82D9-1C8FE9AB4BDC}" type="pres">
      <dgm:prSet presAssocID="{4D2575A5-1481-4707-8DF4-4711093BB410}" presName="composite4" presStyleCnt="0"/>
      <dgm:spPr/>
    </dgm:pt>
    <dgm:pt modelId="{BFDA8057-8DF8-467B-A226-2969F8C1793C}" type="pres">
      <dgm:prSet presAssocID="{4D2575A5-1481-4707-8DF4-4711093BB410}" presName="background4" presStyleLbl="node4" presStyleIdx="0" presStyleCnt="12"/>
      <dgm:spPr/>
    </dgm:pt>
    <dgm:pt modelId="{273FEF01-5A5A-4E64-B86C-E00FF3C04433}" type="pres">
      <dgm:prSet presAssocID="{4D2575A5-1481-4707-8DF4-4711093BB410}" presName="text4" presStyleLbl="fgAcc4" presStyleIdx="0" presStyleCnt="12">
        <dgm:presLayoutVars>
          <dgm:chPref val="3"/>
        </dgm:presLayoutVars>
      </dgm:prSet>
      <dgm:spPr/>
      <dgm:t>
        <a:bodyPr/>
        <a:lstStyle/>
        <a:p>
          <a:endParaRPr lang="zh-CN" altLang="en-US"/>
        </a:p>
      </dgm:t>
    </dgm:pt>
    <dgm:pt modelId="{14B67EE7-BE7E-4F9E-9BA2-D93E2F4C5BFD}" type="pres">
      <dgm:prSet presAssocID="{4D2575A5-1481-4707-8DF4-4711093BB410}" presName="hierChild5" presStyleCnt="0"/>
      <dgm:spPr/>
    </dgm:pt>
    <dgm:pt modelId="{661105ED-68AB-4B3A-8E10-9D96E7F56D3D}" type="pres">
      <dgm:prSet presAssocID="{661ACE45-D340-44AF-945E-94A01EC1FE5F}" presName="Name23" presStyleLbl="parChTrans1D4" presStyleIdx="1" presStyleCnt="12"/>
      <dgm:spPr/>
      <dgm:t>
        <a:bodyPr/>
        <a:lstStyle/>
        <a:p>
          <a:endParaRPr lang="zh-CN" altLang="en-US"/>
        </a:p>
      </dgm:t>
    </dgm:pt>
    <dgm:pt modelId="{76B0088D-9800-43BD-BB21-18950A36003F}" type="pres">
      <dgm:prSet presAssocID="{D2187E33-FCCB-43A7-BF16-4CD161D845EE}" presName="hierRoot4" presStyleCnt="0"/>
      <dgm:spPr/>
    </dgm:pt>
    <dgm:pt modelId="{319DBD96-9C0E-4D60-BBB0-D0A44BAAC01E}" type="pres">
      <dgm:prSet presAssocID="{D2187E33-FCCB-43A7-BF16-4CD161D845EE}" presName="composite4" presStyleCnt="0"/>
      <dgm:spPr/>
    </dgm:pt>
    <dgm:pt modelId="{23E7310F-A7A3-4846-B7C1-74D4F048DB87}" type="pres">
      <dgm:prSet presAssocID="{D2187E33-FCCB-43A7-BF16-4CD161D845EE}" presName="background4" presStyleLbl="node4" presStyleIdx="1" presStyleCnt="12"/>
      <dgm:spPr/>
    </dgm:pt>
    <dgm:pt modelId="{F00D51BF-E235-4AA9-B39E-84B87BD219B5}" type="pres">
      <dgm:prSet presAssocID="{D2187E33-FCCB-43A7-BF16-4CD161D845EE}" presName="text4" presStyleLbl="fgAcc4" presStyleIdx="1" presStyleCnt="12">
        <dgm:presLayoutVars>
          <dgm:chPref val="3"/>
        </dgm:presLayoutVars>
      </dgm:prSet>
      <dgm:spPr/>
      <dgm:t>
        <a:bodyPr/>
        <a:lstStyle/>
        <a:p>
          <a:endParaRPr lang="zh-CN" altLang="en-US"/>
        </a:p>
      </dgm:t>
    </dgm:pt>
    <dgm:pt modelId="{9888866A-BDD6-4533-BB9A-0E24A5692AA8}" type="pres">
      <dgm:prSet presAssocID="{D2187E33-FCCB-43A7-BF16-4CD161D845EE}" presName="hierChild5" presStyleCnt="0"/>
      <dgm:spPr/>
    </dgm:pt>
    <dgm:pt modelId="{8C5B59DD-F7BE-4817-93B8-4D147C217607}" type="pres">
      <dgm:prSet presAssocID="{3BB0EF4D-E180-4514-BACF-6BE6ACF84388}" presName="hierRoot1" presStyleCnt="0"/>
      <dgm:spPr/>
    </dgm:pt>
    <dgm:pt modelId="{B3DF27FB-8A03-441F-9C4C-1C21402636E1}" type="pres">
      <dgm:prSet presAssocID="{3BB0EF4D-E180-4514-BACF-6BE6ACF84388}" presName="composite" presStyleCnt="0"/>
      <dgm:spPr/>
    </dgm:pt>
    <dgm:pt modelId="{24DD61F1-8441-4838-8C8A-B425774BC7BD}" type="pres">
      <dgm:prSet presAssocID="{3BB0EF4D-E180-4514-BACF-6BE6ACF84388}" presName="background" presStyleLbl="node0" presStyleIdx="1" presStyleCnt="6"/>
      <dgm:spPr/>
    </dgm:pt>
    <dgm:pt modelId="{0C7BE498-915B-45C3-87CE-B0DEB2E0C055}" type="pres">
      <dgm:prSet presAssocID="{3BB0EF4D-E180-4514-BACF-6BE6ACF84388}" presName="text" presStyleLbl="fgAcc0" presStyleIdx="1" presStyleCnt="6">
        <dgm:presLayoutVars>
          <dgm:chPref val="3"/>
        </dgm:presLayoutVars>
      </dgm:prSet>
      <dgm:spPr/>
      <dgm:t>
        <a:bodyPr/>
        <a:lstStyle/>
        <a:p>
          <a:endParaRPr lang="zh-CN" altLang="en-US"/>
        </a:p>
      </dgm:t>
    </dgm:pt>
    <dgm:pt modelId="{51DAB507-8768-42A4-81EC-19BA4B774AFF}" type="pres">
      <dgm:prSet presAssocID="{3BB0EF4D-E180-4514-BACF-6BE6ACF84388}" presName="hierChild2" presStyleCnt="0"/>
      <dgm:spPr/>
    </dgm:pt>
    <dgm:pt modelId="{E58F85FB-7098-429F-A073-9660EB3009B3}" type="pres">
      <dgm:prSet presAssocID="{6609F342-6098-43FD-AAED-F22BAFBB3969}" presName="Name10" presStyleLbl="parChTrans1D2" presStyleIdx="1" presStyleCnt="6"/>
      <dgm:spPr/>
      <dgm:t>
        <a:bodyPr/>
        <a:lstStyle/>
        <a:p>
          <a:endParaRPr lang="zh-CN" altLang="en-US"/>
        </a:p>
      </dgm:t>
    </dgm:pt>
    <dgm:pt modelId="{39B4B4BA-B9AF-4123-A18C-EA34B4AFCFF5}" type="pres">
      <dgm:prSet presAssocID="{C89F5596-4F7D-4137-AC77-7F8AF14F6807}" presName="hierRoot2" presStyleCnt="0"/>
      <dgm:spPr/>
    </dgm:pt>
    <dgm:pt modelId="{19603154-DC80-4E32-9DAE-1F681FBCB9FC}" type="pres">
      <dgm:prSet presAssocID="{C89F5596-4F7D-4137-AC77-7F8AF14F6807}" presName="composite2" presStyleCnt="0"/>
      <dgm:spPr/>
    </dgm:pt>
    <dgm:pt modelId="{42B2DAE8-1B81-4B0C-A8E1-ABAC6C556B08}" type="pres">
      <dgm:prSet presAssocID="{C89F5596-4F7D-4137-AC77-7F8AF14F6807}" presName="background2" presStyleLbl="node2" presStyleIdx="1" presStyleCnt="6"/>
      <dgm:spPr/>
    </dgm:pt>
    <dgm:pt modelId="{7FB16EE8-1C56-4B6E-A0CB-26D28C970134}" type="pres">
      <dgm:prSet presAssocID="{C89F5596-4F7D-4137-AC77-7F8AF14F6807}" presName="text2" presStyleLbl="fgAcc2" presStyleIdx="1" presStyleCnt="6">
        <dgm:presLayoutVars>
          <dgm:chPref val="3"/>
        </dgm:presLayoutVars>
      </dgm:prSet>
      <dgm:spPr/>
      <dgm:t>
        <a:bodyPr/>
        <a:lstStyle/>
        <a:p>
          <a:endParaRPr lang="zh-CN" altLang="en-US"/>
        </a:p>
      </dgm:t>
    </dgm:pt>
    <dgm:pt modelId="{5E43CC13-4074-49C3-AD87-173E98E7FADC}" type="pres">
      <dgm:prSet presAssocID="{C89F5596-4F7D-4137-AC77-7F8AF14F6807}" presName="hierChild3" presStyleCnt="0"/>
      <dgm:spPr/>
    </dgm:pt>
    <dgm:pt modelId="{8B101974-B91C-4CD8-A902-F2FD89C20EC8}" type="pres">
      <dgm:prSet presAssocID="{28FB8A8A-E50C-4E98-9313-3A2726F69F2B}" presName="Name17" presStyleLbl="parChTrans1D3" presStyleIdx="1" presStyleCnt="6"/>
      <dgm:spPr/>
      <dgm:t>
        <a:bodyPr/>
        <a:lstStyle/>
        <a:p>
          <a:endParaRPr lang="zh-CN" altLang="en-US"/>
        </a:p>
      </dgm:t>
    </dgm:pt>
    <dgm:pt modelId="{0717F077-0D32-4BBB-A582-45831F158ACD}" type="pres">
      <dgm:prSet presAssocID="{739F8522-701C-488E-A111-736DC1A82A3C}" presName="hierRoot3" presStyleCnt="0"/>
      <dgm:spPr/>
    </dgm:pt>
    <dgm:pt modelId="{2592B090-C6D4-418F-9F5C-5F45E2BF2975}" type="pres">
      <dgm:prSet presAssocID="{739F8522-701C-488E-A111-736DC1A82A3C}" presName="composite3" presStyleCnt="0"/>
      <dgm:spPr/>
    </dgm:pt>
    <dgm:pt modelId="{495F8239-249A-462F-8135-E54511B9F23E}" type="pres">
      <dgm:prSet presAssocID="{739F8522-701C-488E-A111-736DC1A82A3C}" presName="background3" presStyleLbl="node3" presStyleIdx="1" presStyleCnt="6"/>
      <dgm:spPr/>
    </dgm:pt>
    <dgm:pt modelId="{CE397297-4537-4488-8495-DF5D387104C4}" type="pres">
      <dgm:prSet presAssocID="{739F8522-701C-488E-A111-736DC1A82A3C}" presName="text3" presStyleLbl="fgAcc3" presStyleIdx="1" presStyleCnt="6">
        <dgm:presLayoutVars>
          <dgm:chPref val="3"/>
        </dgm:presLayoutVars>
      </dgm:prSet>
      <dgm:spPr/>
      <dgm:t>
        <a:bodyPr/>
        <a:lstStyle/>
        <a:p>
          <a:endParaRPr lang="zh-CN" altLang="en-US"/>
        </a:p>
      </dgm:t>
    </dgm:pt>
    <dgm:pt modelId="{2002B6E7-D624-4A2B-865E-D1A9A1713B88}" type="pres">
      <dgm:prSet presAssocID="{739F8522-701C-488E-A111-736DC1A82A3C}" presName="hierChild4" presStyleCnt="0"/>
      <dgm:spPr/>
    </dgm:pt>
    <dgm:pt modelId="{616007C1-F54F-4312-B702-99BDFD1ED8D6}" type="pres">
      <dgm:prSet presAssocID="{6CB2D28E-A88D-4CE1-9178-3DCF80FCA926}" presName="Name23" presStyleLbl="parChTrans1D4" presStyleIdx="2" presStyleCnt="12"/>
      <dgm:spPr/>
      <dgm:t>
        <a:bodyPr/>
        <a:lstStyle/>
        <a:p>
          <a:endParaRPr lang="zh-CN" altLang="en-US"/>
        </a:p>
      </dgm:t>
    </dgm:pt>
    <dgm:pt modelId="{6B255154-E388-416C-A76A-17458E553D32}" type="pres">
      <dgm:prSet presAssocID="{689608D1-BDB6-4D1B-A378-231E5349DEAF}" presName="hierRoot4" presStyleCnt="0"/>
      <dgm:spPr/>
    </dgm:pt>
    <dgm:pt modelId="{D35A8DE6-6503-4951-8A06-DEA7FD235F8F}" type="pres">
      <dgm:prSet presAssocID="{689608D1-BDB6-4D1B-A378-231E5349DEAF}" presName="composite4" presStyleCnt="0"/>
      <dgm:spPr/>
    </dgm:pt>
    <dgm:pt modelId="{BBC47087-299E-49A1-9E3D-878F5062819F}" type="pres">
      <dgm:prSet presAssocID="{689608D1-BDB6-4D1B-A378-231E5349DEAF}" presName="background4" presStyleLbl="node4" presStyleIdx="2" presStyleCnt="12"/>
      <dgm:spPr/>
    </dgm:pt>
    <dgm:pt modelId="{F6D49C3D-6A2C-4DD0-9391-91F91C774875}" type="pres">
      <dgm:prSet presAssocID="{689608D1-BDB6-4D1B-A378-231E5349DEAF}" presName="text4" presStyleLbl="fgAcc4" presStyleIdx="2" presStyleCnt="12">
        <dgm:presLayoutVars>
          <dgm:chPref val="3"/>
        </dgm:presLayoutVars>
      </dgm:prSet>
      <dgm:spPr/>
      <dgm:t>
        <a:bodyPr/>
        <a:lstStyle/>
        <a:p>
          <a:endParaRPr lang="zh-CN" altLang="en-US"/>
        </a:p>
      </dgm:t>
    </dgm:pt>
    <dgm:pt modelId="{51B8E0B0-9A1E-4124-9095-382B04B44F22}" type="pres">
      <dgm:prSet presAssocID="{689608D1-BDB6-4D1B-A378-231E5349DEAF}" presName="hierChild5" presStyleCnt="0"/>
      <dgm:spPr/>
    </dgm:pt>
    <dgm:pt modelId="{C087E7AF-3A5F-4CF0-AA69-4B6146DB818A}" type="pres">
      <dgm:prSet presAssocID="{7E08A66B-4053-4227-A8F9-2C296C8C6138}" presName="Name23" presStyleLbl="parChTrans1D4" presStyleIdx="3" presStyleCnt="12"/>
      <dgm:spPr/>
      <dgm:t>
        <a:bodyPr/>
        <a:lstStyle/>
        <a:p>
          <a:endParaRPr lang="zh-CN" altLang="en-US"/>
        </a:p>
      </dgm:t>
    </dgm:pt>
    <dgm:pt modelId="{FB987B6C-DAA9-4FF7-A6DD-E7064C72444A}" type="pres">
      <dgm:prSet presAssocID="{07667B38-20FC-4595-AD3C-F0CAFBAB375B}" presName="hierRoot4" presStyleCnt="0"/>
      <dgm:spPr/>
    </dgm:pt>
    <dgm:pt modelId="{5E23D867-65EB-4323-9D17-739FB33BD440}" type="pres">
      <dgm:prSet presAssocID="{07667B38-20FC-4595-AD3C-F0CAFBAB375B}" presName="composite4" presStyleCnt="0"/>
      <dgm:spPr/>
    </dgm:pt>
    <dgm:pt modelId="{91D26D2C-B3AE-4B4F-A360-07C27D6CBDAA}" type="pres">
      <dgm:prSet presAssocID="{07667B38-20FC-4595-AD3C-F0CAFBAB375B}" presName="background4" presStyleLbl="node4" presStyleIdx="3" presStyleCnt="12"/>
      <dgm:spPr/>
    </dgm:pt>
    <dgm:pt modelId="{E3679B49-6D12-4363-82AF-F2AEEDBBA3AA}" type="pres">
      <dgm:prSet presAssocID="{07667B38-20FC-4595-AD3C-F0CAFBAB375B}" presName="text4" presStyleLbl="fgAcc4" presStyleIdx="3" presStyleCnt="12">
        <dgm:presLayoutVars>
          <dgm:chPref val="3"/>
        </dgm:presLayoutVars>
      </dgm:prSet>
      <dgm:spPr/>
      <dgm:t>
        <a:bodyPr/>
        <a:lstStyle/>
        <a:p>
          <a:endParaRPr lang="zh-CN" altLang="en-US"/>
        </a:p>
      </dgm:t>
    </dgm:pt>
    <dgm:pt modelId="{AD7D825E-7861-49DD-87F8-58FE077C939D}" type="pres">
      <dgm:prSet presAssocID="{07667B38-20FC-4595-AD3C-F0CAFBAB375B}" presName="hierChild5" presStyleCnt="0"/>
      <dgm:spPr/>
    </dgm:pt>
    <dgm:pt modelId="{A05352CF-1501-4CB4-AA87-C073C6B12B23}" type="pres">
      <dgm:prSet presAssocID="{45CC21AD-E7B5-4210-9EB5-3759A309EB37}" presName="hierRoot1" presStyleCnt="0"/>
      <dgm:spPr/>
    </dgm:pt>
    <dgm:pt modelId="{5349101F-E6A7-46FC-BADF-7A612B55AB71}" type="pres">
      <dgm:prSet presAssocID="{45CC21AD-E7B5-4210-9EB5-3759A309EB37}" presName="composite" presStyleCnt="0"/>
      <dgm:spPr/>
    </dgm:pt>
    <dgm:pt modelId="{EC0DD26C-69F9-43F9-856D-57F77CD5443D}" type="pres">
      <dgm:prSet presAssocID="{45CC21AD-E7B5-4210-9EB5-3759A309EB37}" presName="background" presStyleLbl="node0" presStyleIdx="2" presStyleCnt="6"/>
      <dgm:spPr/>
    </dgm:pt>
    <dgm:pt modelId="{9835CE95-10CA-4135-8DA1-30CD823F0BC0}" type="pres">
      <dgm:prSet presAssocID="{45CC21AD-E7B5-4210-9EB5-3759A309EB37}" presName="text" presStyleLbl="fgAcc0" presStyleIdx="2" presStyleCnt="6">
        <dgm:presLayoutVars>
          <dgm:chPref val="3"/>
        </dgm:presLayoutVars>
      </dgm:prSet>
      <dgm:spPr/>
      <dgm:t>
        <a:bodyPr/>
        <a:lstStyle/>
        <a:p>
          <a:endParaRPr lang="zh-CN" altLang="en-US"/>
        </a:p>
      </dgm:t>
    </dgm:pt>
    <dgm:pt modelId="{34728229-202D-479C-B846-F1E96C000CB1}" type="pres">
      <dgm:prSet presAssocID="{45CC21AD-E7B5-4210-9EB5-3759A309EB37}" presName="hierChild2" presStyleCnt="0"/>
      <dgm:spPr/>
    </dgm:pt>
    <dgm:pt modelId="{88A6B74B-4547-4E94-8881-2DED694CAE0B}" type="pres">
      <dgm:prSet presAssocID="{9CEB89DA-29D5-43DB-9613-871CBD54D47B}" presName="Name10" presStyleLbl="parChTrans1D2" presStyleIdx="2" presStyleCnt="6"/>
      <dgm:spPr/>
      <dgm:t>
        <a:bodyPr/>
        <a:lstStyle/>
        <a:p>
          <a:endParaRPr lang="zh-CN" altLang="en-US"/>
        </a:p>
      </dgm:t>
    </dgm:pt>
    <dgm:pt modelId="{9DB8C268-01DA-4D8A-ADDF-EE26E5F2281E}" type="pres">
      <dgm:prSet presAssocID="{88F7144B-20C4-44F2-8CFA-C98BFABE5E33}" presName="hierRoot2" presStyleCnt="0"/>
      <dgm:spPr/>
    </dgm:pt>
    <dgm:pt modelId="{B5C1F527-1624-47E6-AB94-D9FC8D99C730}" type="pres">
      <dgm:prSet presAssocID="{88F7144B-20C4-44F2-8CFA-C98BFABE5E33}" presName="composite2" presStyleCnt="0"/>
      <dgm:spPr/>
    </dgm:pt>
    <dgm:pt modelId="{6A678BD9-6974-436E-AC4E-6297AA00CE0A}" type="pres">
      <dgm:prSet presAssocID="{88F7144B-20C4-44F2-8CFA-C98BFABE5E33}" presName="background2" presStyleLbl="node2" presStyleIdx="2" presStyleCnt="6"/>
      <dgm:spPr/>
    </dgm:pt>
    <dgm:pt modelId="{346BF75D-B74E-4A82-9288-74ABAC615B3D}" type="pres">
      <dgm:prSet presAssocID="{88F7144B-20C4-44F2-8CFA-C98BFABE5E33}" presName="text2" presStyleLbl="fgAcc2" presStyleIdx="2" presStyleCnt="6">
        <dgm:presLayoutVars>
          <dgm:chPref val="3"/>
        </dgm:presLayoutVars>
      </dgm:prSet>
      <dgm:spPr/>
      <dgm:t>
        <a:bodyPr/>
        <a:lstStyle/>
        <a:p>
          <a:endParaRPr lang="zh-CN" altLang="en-US"/>
        </a:p>
      </dgm:t>
    </dgm:pt>
    <dgm:pt modelId="{D7EF32B8-98C2-4443-BAA7-A917C7EBE00B}" type="pres">
      <dgm:prSet presAssocID="{88F7144B-20C4-44F2-8CFA-C98BFABE5E33}" presName="hierChild3" presStyleCnt="0"/>
      <dgm:spPr/>
    </dgm:pt>
    <dgm:pt modelId="{C6AEE8D9-5689-4DEF-8E33-66D3C50E9B5D}" type="pres">
      <dgm:prSet presAssocID="{02F54A71-4804-47F5-9066-D89C18024D29}" presName="Name17" presStyleLbl="parChTrans1D3" presStyleIdx="2" presStyleCnt="6"/>
      <dgm:spPr/>
      <dgm:t>
        <a:bodyPr/>
        <a:lstStyle/>
        <a:p>
          <a:endParaRPr lang="zh-CN" altLang="en-US"/>
        </a:p>
      </dgm:t>
    </dgm:pt>
    <dgm:pt modelId="{34907109-CDB1-4CC4-A255-4108012A6208}" type="pres">
      <dgm:prSet presAssocID="{EAD71BB4-F63C-4E7D-89BC-FF14CBD6EACF}" presName="hierRoot3" presStyleCnt="0"/>
      <dgm:spPr/>
    </dgm:pt>
    <dgm:pt modelId="{C4B3D645-C8A9-402A-AA3D-94B04900EA09}" type="pres">
      <dgm:prSet presAssocID="{EAD71BB4-F63C-4E7D-89BC-FF14CBD6EACF}" presName="composite3" presStyleCnt="0"/>
      <dgm:spPr/>
    </dgm:pt>
    <dgm:pt modelId="{43D52952-CB65-4B7B-A389-D140B51A188B}" type="pres">
      <dgm:prSet presAssocID="{EAD71BB4-F63C-4E7D-89BC-FF14CBD6EACF}" presName="background3" presStyleLbl="node3" presStyleIdx="2" presStyleCnt="6"/>
      <dgm:spPr/>
    </dgm:pt>
    <dgm:pt modelId="{82A5687A-E9FC-4C7D-BD20-1CB85A1799EF}" type="pres">
      <dgm:prSet presAssocID="{EAD71BB4-F63C-4E7D-89BC-FF14CBD6EACF}" presName="text3" presStyleLbl="fgAcc3" presStyleIdx="2" presStyleCnt="6">
        <dgm:presLayoutVars>
          <dgm:chPref val="3"/>
        </dgm:presLayoutVars>
      </dgm:prSet>
      <dgm:spPr/>
      <dgm:t>
        <a:bodyPr/>
        <a:lstStyle/>
        <a:p>
          <a:endParaRPr lang="zh-CN" altLang="en-US"/>
        </a:p>
      </dgm:t>
    </dgm:pt>
    <dgm:pt modelId="{62DBEFF2-0BEE-49BF-859F-FAEA09514D52}" type="pres">
      <dgm:prSet presAssocID="{EAD71BB4-F63C-4E7D-89BC-FF14CBD6EACF}" presName="hierChild4" presStyleCnt="0"/>
      <dgm:spPr/>
    </dgm:pt>
    <dgm:pt modelId="{23190B73-07C1-4B53-9CDD-BED7D729B13D}" type="pres">
      <dgm:prSet presAssocID="{7D5A5E83-881B-45DF-9143-F665DE36F0A8}" presName="Name23" presStyleLbl="parChTrans1D4" presStyleIdx="4" presStyleCnt="12"/>
      <dgm:spPr/>
      <dgm:t>
        <a:bodyPr/>
        <a:lstStyle/>
        <a:p>
          <a:endParaRPr lang="zh-CN" altLang="en-US"/>
        </a:p>
      </dgm:t>
    </dgm:pt>
    <dgm:pt modelId="{FFDE2602-32FC-4C81-A90C-B8073562D646}" type="pres">
      <dgm:prSet presAssocID="{52349B82-428F-4FDC-961B-22C8BF1FF3B8}" presName="hierRoot4" presStyleCnt="0"/>
      <dgm:spPr/>
    </dgm:pt>
    <dgm:pt modelId="{1D85E464-34DF-42F6-97DE-405DD8E3171A}" type="pres">
      <dgm:prSet presAssocID="{52349B82-428F-4FDC-961B-22C8BF1FF3B8}" presName="composite4" presStyleCnt="0"/>
      <dgm:spPr/>
    </dgm:pt>
    <dgm:pt modelId="{E9F3164D-9600-42E0-8BE2-9B3A78769CEC}" type="pres">
      <dgm:prSet presAssocID="{52349B82-428F-4FDC-961B-22C8BF1FF3B8}" presName="background4" presStyleLbl="node4" presStyleIdx="4" presStyleCnt="12"/>
      <dgm:spPr/>
    </dgm:pt>
    <dgm:pt modelId="{4C43EE57-BF3B-4F63-94A1-664A29EDED21}" type="pres">
      <dgm:prSet presAssocID="{52349B82-428F-4FDC-961B-22C8BF1FF3B8}" presName="text4" presStyleLbl="fgAcc4" presStyleIdx="4" presStyleCnt="12">
        <dgm:presLayoutVars>
          <dgm:chPref val="3"/>
        </dgm:presLayoutVars>
      </dgm:prSet>
      <dgm:spPr/>
      <dgm:t>
        <a:bodyPr/>
        <a:lstStyle/>
        <a:p>
          <a:endParaRPr lang="zh-CN" altLang="en-US"/>
        </a:p>
      </dgm:t>
    </dgm:pt>
    <dgm:pt modelId="{AB6FA9A6-015D-4B70-8CA4-4F699AC3855C}" type="pres">
      <dgm:prSet presAssocID="{52349B82-428F-4FDC-961B-22C8BF1FF3B8}" presName="hierChild5" presStyleCnt="0"/>
      <dgm:spPr/>
    </dgm:pt>
    <dgm:pt modelId="{8B6DA902-674F-4200-9FD0-CDAFC0950922}" type="pres">
      <dgm:prSet presAssocID="{6F3B52CE-5932-4EC1-AE8B-50C8129B9DA9}" presName="Name23" presStyleLbl="parChTrans1D4" presStyleIdx="5" presStyleCnt="12"/>
      <dgm:spPr/>
      <dgm:t>
        <a:bodyPr/>
        <a:lstStyle/>
        <a:p>
          <a:endParaRPr lang="zh-CN" altLang="en-US"/>
        </a:p>
      </dgm:t>
    </dgm:pt>
    <dgm:pt modelId="{D219229F-8E51-4B85-B58F-F6BCFD943D8F}" type="pres">
      <dgm:prSet presAssocID="{D729C93B-BF34-44D5-A02E-EE9ADF892766}" presName="hierRoot4" presStyleCnt="0"/>
      <dgm:spPr/>
    </dgm:pt>
    <dgm:pt modelId="{2B66537C-50D8-4091-9222-19D8F612AEC7}" type="pres">
      <dgm:prSet presAssocID="{D729C93B-BF34-44D5-A02E-EE9ADF892766}" presName="composite4" presStyleCnt="0"/>
      <dgm:spPr/>
    </dgm:pt>
    <dgm:pt modelId="{FF7B2224-6969-46BC-9EE2-546FFF612605}" type="pres">
      <dgm:prSet presAssocID="{D729C93B-BF34-44D5-A02E-EE9ADF892766}" presName="background4" presStyleLbl="node4" presStyleIdx="5" presStyleCnt="12"/>
      <dgm:spPr/>
    </dgm:pt>
    <dgm:pt modelId="{3913B105-40DD-4B56-80B2-27C4757B1ABC}" type="pres">
      <dgm:prSet presAssocID="{D729C93B-BF34-44D5-A02E-EE9ADF892766}" presName="text4" presStyleLbl="fgAcc4" presStyleIdx="5" presStyleCnt="12">
        <dgm:presLayoutVars>
          <dgm:chPref val="3"/>
        </dgm:presLayoutVars>
      </dgm:prSet>
      <dgm:spPr/>
      <dgm:t>
        <a:bodyPr/>
        <a:lstStyle/>
        <a:p>
          <a:endParaRPr lang="zh-CN" altLang="en-US"/>
        </a:p>
      </dgm:t>
    </dgm:pt>
    <dgm:pt modelId="{A0B471AD-F40B-4B10-BCE4-7E4B157D75F0}" type="pres">
      <dgm:prSet presAssocID="{D729C93B-BF34-44D5-A02E-EE9ADF892766}" presName="hierChild5" presStyleCnt="0"/>
      <dgm:spPr/>
    </dgm:pt>
    <dgm:pt modelId="{51F42646-F6F3-45BD-BBB4-9743BC9C067E}" type="pres">
      <dgm:prSet presAssocID="{F3DCC842-D129-4B66-A295-249EC757DD16}" presName="hierRoot1" presStyleCnt="0"/>
      <dgm:spPr/>
    </dgm:pt>
    <dgm:pt modelId="{EA72A762-FAAC-4153-96EB-C6FA53CB7D28}" type="pres">
      <dgm:prSet presAssocID="{F3DCC842-D129-4B66-A295-249EC757DD16}" presName="composite" presStyleCnt="0"/>
      <dgm:spPr/>
    </dgm:pt>
    <dgm:pt modelId="{5F14B551-318F-4136-8F08-68629C26034B}" type="pres">
      <dgm:prSet presAssocID="{F3DCC842-D129-4B66-A295-249EC757DD16}" presName="background" presStyleLbl="node0" presStyleIdx="3" presStyleCnt="6"/>
      <dgm:spPr/>
    </dgm:pt>
    <dgm:pt modelId="{DB25295E-EAEB-4F05-B98E-C5E94D2864C7}" type="pres">
      <dgm:prSet presAssocID="{F3DCC842-D129-4B66-A295-249EC757DD16}" presName="text" presStyleLbl="fgAcc0" presStyleIdx="3" presStyleCnt="6">
        <dgm:presLayoutVars>
          <dgm:chPref val="3"/>
        </dgm:presLayoutVars>
      </dgm:prSet>
      <dgm:spPr/>
      <dgm:t>
        <a:bodyPr/>
        <a:lstStyle/>
        <a:p>
          <a:endParaRPr lang="zh-CN" altLang="en-US"/>
        </a:p>
      </dgm:t>
    </dgm:pt>
    <dgm:pt modelId="{21FF951C-C577-4D6A-84C7-D7B3CF5B405D}" type="pres">
      <dgm:prSet presAssocID="{F3DCC842-D129-4B66-A295-249EC757DD16}" presName="hierChild2" presStyleCnt="0"/>
      <dgm:spPr/>
    </dgm:pt>
    <dgm:pt modelId="{AAAC0FCF-D183-4A60-B3C8-F93F7FFEE57F}" type="pres">
      <dgm:prSet presAssocID="{ED2FF5C5-7FCB-4DEB-9F02-219A9166FA9F}" presName="Name10" presStyleLbl="parChTrans1D2" presStyleIdx="3" presStyleCnt="6"/>
      <dgm:spPr/>
      <dgm:t>
        <a:bodyPr/>
        <a:lstStyle/>
        <a:p>
          <a:endParaRPr lang="zh-CN" altLang="en-US"/>
        </a:p>
      </dgm:t>
    </dgm:pt>
    <dgm:pt modelId="{AA522530-84C5-4AAD-8FE1-4CAFF92F25AB}" type="pres">
      <dgm:prSet presAssocID="{883282B7-D0B8-455B-9E0F-B843466C6A69}" presName="hierRoot2" presStyleCnt="0"/>
      <dgm:spPr/>
    </dgm:pt>
    <dgm:pt modelId="{5BBF4EC0-8172-4080-A638-4BB75A1E9C5C}" type="pres">
      <dgm:prSet presAssocID="{883282B7-D0B8-455B-9E0F-B843466C6A69}" presName="composite2" presStyleCnt="0"/>
      <dgm:spPr/>
    </dgm:pt>
    <dgm:pt modelId="{F148DE85-5EA3-43EA-A442-B0AAB8098BE2}" type="pres">
      <dgm:prSet presAssocID="{883282B7-D0B8-455B-9E0F-B843466C6A69}" presName="background2" presStyleLbl="node2" presStyleIdx="3" presStyleCnt="6"/>
      <dgm:spPr/>
    </dgm:pt>
    <dgm:pt modelId="{4B5F95DC-8E69-4A99-A8E3-CB4CCCB2FC0D}" type="pres">
      <dgm:prSet presAssocID="{883282B7-D0B8-455B-9E0F-B843466C6A69}" presName="text2" presStyleLbl="fgAcc2" presStyleIdx="3" presStyleCnt="6">
        <dgm:presLayoutVars>
          <dgm:chPref val="3"/>
        </dgm:presLayoutVars>
      </dgm:prSet>
      <dgm:spPr/>
      <dgm:t>
        <a:bodyPr/>
        <a:lstStyle/>
        <a:p>
          <a:endParaRPr lang="zh-CN" altLang="en-US"/>
        </a:p>
      </dgm:t>
    </dgm:pt>
    <dgm:pt modelId="{A05E2A8D-C5EB-4275-99B9-63AEEF6A20B1}" type="pres">
      <dgm:prSet presAssocID="{883282B7-D0B8-455B-9E0F-B843466C6A69}" presName="hierChild3" presStyleCnt="0"/>
      <dgm:spPr/>
    </dgm:pt>
    <dgm:pt modelId="{02FEC938-EB0F-4B19-8A8C-016512A76B13}" type="pres">
      <dgm:prSet presAssocID="{679A77EB-28F7-4D0F-94F8-9269BB17FD95}" presName="Name17" presStyleLbl="parChTrans1D3" presStyleIdx="3" presStyleCnt="6"/>
      <dgm:spPr/>
      <dgm:t>
        <a:bodyPr/>
        <a:lstStyle/>
        <a:p>
          <a:endParaRPr lang="zh-CN" altLang="en-US"/>
        </a:p>
      </dgm:t>
    </dgm:pt>
    <dgm:pt modelId="{70AB7B02-44ED-4462-BCCF-0B3AF0D957DD}" type="pres">
      <dgm:prSet presAssocID="{47B0218D-8D03-4B9A-A261-506A1E15FC7D}" presName="hierRoot3" presStyleCnt="0"/>
      <dgm:spPr/>
    </dgm:pt>
    <dgm:pt modelId="{37FC08DC-B93C-4167-8F34-B83A5B0481BF}" type="pres">
      <dgm:prSet presAssocID="{47B0218D-8D03-4B9A-A261-506A1E15FC7D}" presName="composite3" presStyleCnt="0"/>
      <dgm:spPr/>
    </dgm:pt>
    <dgm:pt modelId="{FDEF1BD6-A0E7-42C3-A24B-840A946FE0C1}" type="pres">
      <dgm:prSet presAssocID="{47B0218D-8D03-4B9A-A261-506A1E15FC7D}" presName="background3" presStyleLbl="node3" presStyleIdx="3" presStyleCnt="6"/>
      <dgm:spPr/>
    </dgm:pt>
    <dgm:pt modelId="{9FD7F0B0-4D9B-4067-AE18-8795C0C84FD5}" type="pres">
      <dgm:prSet presAssocID="{47B0218D-8D03-4B9A-A261-506A1E15FC7D}" presName="text3" presStyleLbl="fgAcc3" presStyleIdx="3" presStyleCnt="6">
        <dgm:presLayoutVars>
          <dgm:chPref val="3"/>
        </dgm:presLayoutVars>
      </dgm:prSet>
      <dgm:spPr/>
      <dgm:t>
        <a:bodyPr/>
        <a:lstStyle/>
        <a:p>
          <a:endParaRPr lang="zh-CN" altLang="en-US"/>
        </a:p>
      </dgm:t>
    </dgm:pt>
    <dgm:pt modelId="{E9E4EDAB-32A9-4475-89D2-6666FD13D22B}" type="pres">
      <dgm:prSet presAssocID="{47B0218D-8D03-4B9A-A261-506A1E15FC7D}" presName="hierChild4" presStyleCnt="0"/>
      <dgm:spPr/>
    </dgm:pt>
    <dgm:pt modelId="{6BE75FD8-6B81-475F-9FF7-E396F5BAF707}" type="pres">
      <dgm:prSet presAssocID="{0D5C6FB3-8544-4844-B2BA-44A6DDC724ED}" presName="Name23" presStyleLbl="parChTrans1D4" presStyleIdx="6" presStyleCnt="12"/>
      <dgm:spPr/>
      <dgm:t>
        <a:bodyPr/>
        <a:lstStyle/>
        <a:p>
          <a:endParaRPr lang="zh-CN" altLang="en-US"/>
        </a:p>
      </dgm:t>
    </dgm:pt>
    <dgm:pt modelId="{EA8D7234-86CA-4569-86F9-B9B77D941198}" type="pres">
      <dgm:prSet presAssocID="{758778E3-F7AA-47F8-A770-DC1AF08D1C2C}" presName="hierRoot4" presStyleCnt="0"/>
      <dgm:spPr/>
    </dgm:pt>
    <dgm:pt modelId="{7D5F8F98-03DB-4F5F-A63B-1908AD7CB6DC}" type="pres">
      <dgm:prSet presAssocID="{758778E3-F7AA-47F8-A770-DC1AF08D1C2C}" presName="composite4" presStyleCnt="0"/>
      <dgm:spPr/>
    </dgm:pt>
    <dgm:pt modelId="{8992980B-9AD2-48B2-B797-7FD96614BAFD}" type="pres">
      <dgm:prSet presAssocID="{758778E3-F7AA-47F8-A770-DC1AF08D1C2C}" presName="background4" presStyleLbl="node4" presStyleIdx="6" presStyleCnt="12"/>
      <dgm:spPr/>
    </dgm:pt>
    <dgm:pt modelId="{4DAD2CB0-4411-499C-BEBA-DA2488DC0B9A}" type="pres">
      <dgm:prSet presAssocID="{758778E3-F7AA-47F8-A770-DC1AF08D1C2C}" presName="text4" presStyleLbl="fgAcc4" presStyleIdx="6" presStyleCnt="12">
        <dgm:presLayoutVars>
          <dgm:chPref val="3"/>
        </dgm:presLayoutVars>
      </dgm:prSet>
      <dgm:spPr/>
      <dgm:t>
        <a:bodyPr/>
        <a:lstStyle/>
        <a:p>
          <a:endParaRPr lang="zh-CN" altLang="en-US"/>
        </a:p>
      </dgm:t>
    </dgm:pt>
    <dgm:pt modelId="{323379EE-782A-40FC-997D-5830680F896D}" type="pres">
      <dgm:prSet presAssocID="{758778E3-F7AA-47F8-A770-DC1AF08D1C2C}" presName="hierChild5" presStyleCnt="0"/>
      <dgm:spPr/>
    </dgm:pt>
    <dgm:pt modelId="{2515DD72-A16C-4E83-BB38-9ABB12CEE28B}" type="pres">
      <dgm:prSet presAssocID="{4F32D690-964A-43CC-9F95-B42ACDEBD999}" presName="Name23" presStyleLbl="parChTrans1D4" presStyleIdx="7" presStyleCnt="12"/>
      <dgm:spPr/>
      <dgm:t>
        <a:bodyPr/>
        <a:lstStyle/>
        <a:p>
          <a:endParaRPr lang="zh-CN" altLang="en-US"/>
        </a:p>
      </dgm:t>
    </dgm:pt>
    <dgm:pt modelId="{F19F0746-0B6E-4E3F-B1C5-450A668AF39F}" type="pres">
      <dgm:prSet presAssocID="{AB961ADB-643B-4515-888A-8D82042C59B3}" presName="hierRoot4" presStyleCnt="0"/>
      <dgm:spPr/>
    </dgm:pt>
    <dgm:pt modelId="{0B47DE4D-6E48-4FB3-AD88-2917BB96231B}" type="pres">
      <dgm:prSet presAssocID="{AB961ADB-643B-4515-888A-8D82042C59B3}" presName="composite4" presStyleCnt="0"/>
      <dgm:spPr/>
    </dgm:pt>
    <dgm:pt modelId="{26E9C48F-C26D-426C-8FE2-16F7ABC839EB}" type="pres">
      <dgm:prSet presAssocID="{AB961ADB-643B-4515-888A-8D82042C59B3}" presName="background4" presStyleLbl="node4" presStyleIdx="7" presStyleCnt="12"/>
      <dgm:spPr/>
    </dgm:pt>
    <dgm:pt modelId="{F03F263E-BA31-4E11-B1E4-33E5553DF80A}" type="pres">
      <dgm:prSet presAssocID="{AB961ADB-643B-4515-888A-8D82042C59B3}" presName="text4" presStyleLbl="fgAcc4" presStyleIdx="7" presStyleCnt="12">
        <dgm:presLayoutVars>
          <dgm:chPref val="3"/>
        </dgm:presLayoutVars>
      </dgm:prSet>
      <dgm:spPr/>
      <dgm:t>
        <a:bodyPr/>
        <a:lstStyle/>
        <a:p>
          <a:endParaRPr lang="zh-CN" altLang="en-US"/>
        </a:p>
      </dgm:t>
    </dgm:pt>
    <dgm:pt modelId="{D399E8E6-A2BD-4C93-BB19-58C424D9241C}" type="pres">
      <dgm:prSet presAssocID="{AB961ADB-643B-4515-888A-8D82042C59B3}" presName="hierChild5" presStyleCnt="0"/>
      <dgm:spPr/>
    </dgm:pt>
    <dgm:pt modelId="{FC1220E7-752C-405C-83C1-D5F2331B44C1}" type="pres">
      <dgm:prSet presAssocID="{973BF013-0B0C-457C-88D1-666D27035C96}" presName="hierRoot1" presStyleCnt="0"/>
      <dgm:spPr/>
    </dgm:pt>
    <dgm:pt modelId="{018F8DF1-4517-4294-980A-E8B128E24DF1}" type="pres">
      <dgm:prSet presAssocID="{973BF013-0B0C-457C-88D1-666D27035C96}" presName="composite" presStyleCnt="0"/>
      <dgm:spPr/>
    </dgm:pt>
    <dgm:pt modelId="{8AA8AC79-6D88-4E0B-BB9E-9F937C95FE92}" type="pres">
      <dgm:prSet presAssocID="{973BF013-0B0C-457C-88D1-666D27035C96}" presName="background" presStyleLbl="node0" presStyleIdx="4" presStyleCnt="6"/>
      <dgm:spPr/>
    </dgm:pt>
    <dgm:pt modelId="{2AC7A961-FB73-40B4-9F3D-DCFE78ADDD26}" type="pres">
      <dgm:prSet presAssocID="{973BF013-0B0C-457C-88D1-666D27035C96}" presName="text" presStyleLbl="fgAcc0" presStyleIdx="4" presStyleCnt="6">
        <dgm:presLayoutVars>
          <dgm:chPref val="3"/>
        </dgm:presLayoutVars>
      </dgm:prSet>
      <dgm:spPr/>
      <dgm:t>
        <a:bodyPr/>
        <a:lstStyle/>
        <a:p>
          <a:endParaRPr lang="zh-CN" altLang="en-US"/>
        </a:p>
      </dgm:t>
    </dgm:pt>
    <dgm:pt modelId="{B4A83A7F-3EE4-4A16-B2C2-54BE1E9D9D80}" type="pres">
      <dgm:prSet presAssocID="{973BF013-0B0C-457C-88D1-666D27035C96}" presName="hierChild2" presStyleCnt="0"/>
      <dgm:spPr/>
    </dgm:pt>
    <dgm:pt modelId="{FE5DDCCB-9C7E-4C84-858E-6D6B436F1D5B}" type="pres">
      <dgm:prSet presAssocID="{51F2FAC1-97D1-4D87-B2D3-BDDD8844964E}" presName="Name10" presStyleLbl="parChTrans1D2" presStyleIdx="4" presStyleCnt="6"/>
      <dgm:spPr/>
      <dgm:t>
        <a:bodyPr/>
        <a:lstStyle/>
        <a:p>
          <a:endParaRPr lang="zh-CN" altLang="en-US"/>
        </a:p>
      </dgm:t>
    </dgm:pt>
    <dgm:pt modelId="{DD2352B4-517C-416D-9A95-AD91654A43E1}" type="pres">
      <dgm:prSet presAssocID="{80B6BD15-D0DF-4B8B-B497-300701DA434A}" presName="hierRoot2" presStyleCnt="0"/>
      <dgm:spPr/>
    </dgm:pt>
    <dgm:pt modelId="{C01C5B19-098D-48F7-B4DA-6F8B7F587B85}" type="pres">
      <dgm:prSet presAssocID="{80B6BD15-D0DF-4B8B-B497-300701DA434A}" presName="composite2" presStyleCnt="0"/>
      <dgm:spPr/>
    </dgm:pt>
    <dgm:pt modelId="{45D84A9F-896C-4EDE-A6A4-2C0F8023ADCD}" type="pres">
      <dgm:prSet presAssocID="{80B6BD15-D0DF-4B8B-B497-300701DA434A}" presName="background2" presStyleLbl="node2" presStyleIdx="4" presStyleCnt="6"/>
      <dgm:spPr/>
    </dgm:pt>
    <dgm:pt modelId="{4877AED0-B2AB-47C4-8ED5-8E13428AE2B2}" type="pres">
      <dgm:prSet presAssocID="{80B6BD15-D0DF-4B8B-B497-300701DA434A}" presName="text2" presStyleLbl="fgAcc2" presStyleIdx="4" presStyleCnt="6">
        <dgm:presLayoutVars>
          <dgm:chPref val="3"/>
        </dgm:presLayoutVars>
      </dgm:prSet>
      <dgm:spPr/>
      <dgm:t>
        <a:bodyPr/>
        <a:lstStyle/>
        <a:p>
          <a:endParaRPr lang="zh-CN" altLang="en-US"/>
        </a:p>
      </dgm:t>
    </dgm:pt>
    <dgm:pt modelId="{39FB8389-B732-4A60-A36D-705630954E0A}" type="pres">
      <dgm:prSet presAssocID="{80B6BD15-D0DF-4B8B-B497-300701DA434A}" presName="hierChild3" presStyleCnt="0"/>
      <dgm:spPr/>
    </dgm:pt>
    <dgm:pt modelId="{4AA459CB-72D4-4D9B-B300-AB7A656B18C2}" type="pres">
      <dgm:prSet presAssocID="{07F84FF0-28D4-4B21-9D11-0FC3152939E7}" presName="Name17" presStyleLbl="parChTrans1D3" presStyleIdx="4" presStyleCnt="6"/>
      <dgm:spPr/>
      <dgm:t>
        <a:bodyPr/>
        <a:lstStyle/>
        <a:p>
          <a:endParaRPr lang="zh-CN" altLang="en-US"/>
        </a:p>
      </dgm:t>
    </dgm:pt>
    <dgm:pt modelId="{7DB550B4-4B55-4F9F-85D6-59B8DFD34374}" type="pres">
      <dgm:prSet presAssocID="{1D315197-7613-4F07-8D65-BA53F00CA636}" presName="hierRoot3" presStyleCnt="0"/>
      <dgm:spPr/>
    </dgm:pt>
    <dgm:pt modelId="{A1C6D78A-186B-44CE-AD9C-9938D078C1A4}" type="pres">
      <dgm:prSet presAssocID="{1D315197-7613-4F07-8D65-BA53F00CA636}" presName="composite3" presStyleCnt="0"/>
      <dgm:spPr/>
    </dgm:pt>
    <dgm:pt modelId="{168E8DAB-EFB2-4C57-92ED-49517789EDE8}" type="pres">
      <dgm:prSet presAssocID="{1D315197-7613-4F07-8D65-BA53F00CA636}" presName="background3" presStyleLbl="node3" presStyleIdx="4" presStyleCnt="6"/>
      <dgm:spPr/>
    </dgm:pt>
    <dgm:pt modelId="{68114187-1BDA-4328-83AB-8AA70E65C3EF}" type="pres">
      <dgm:prSet presAssocID="{1D315197-7613-4F07-8D65-BA53F00CA636}" presName="text3" presStyleLbl="fgAcc3" presStyleIdx="4" presStyleCnt="6">
        <dgm:presLayoutVars>
          <dgm:chPref val="3"/>
        </dgm:presLayoutVars>
      </dgm:prSet>
      <dgm:spPr/>
      <dgm:t>
        <a:bodyPr/>
        <a:lstStyle/>
        <a:p>
          <a:endParaRPr lang="zh-CN" altLang="en-US"/>
        </a:p>
      </dgm:t>
    </dgm:pt>
    <dgm:pt modelId="{9FEDB2F3-2859-4BC3-83AC-6FF82F2B3306}" type="pres">
      <dgm:prSet presAssocID="{1D315197-7613-4F07-8D65-BA53F00CA636}" presName="hierChild4" presStyleCnt="0"/>
      <dgm:spPr/>
    </dgm:pt>
    <dgm:pt modelId="{D773D781-A5F8-4815-A991-0D3695C6927B}" type="pres">
      <dgm:prSet presAssocID="{EEB8E0FF-4361-46E3-91BB-AFEF7BCD93A2}" presName="Name23" presStyleLbl="parChTrans1D4" presStyleIdx="8" presStyleCnt="12"/>
      <dgm:spPr/>
      <dgm:t>
        <a:bodyPr/>
        <a:lstStyle/>
        <a:p>
          <a:endParaRPr lang="zh-CN" altLang="en-US"/>
        </a:p>
      </dgm:t>
    </dgm:pt>
    <dgm:pt modelId="{F5B2AD13-1FA0-448D-B17F-CB1F0F11E760}" type="pres">
      <dgm:prSet presAssocID="{45710036-5ADA-495B-8EBA-5DD88F14F2F2}" presName="hierRoot4" presStyleCnt="0"/>
      <dgm:spPr/>
    </dgm:pt>
    <dgm:pt modelId="{4ADCD482-A01D-4DFD-8A11-8867AA137BC4}" type="pres">
      <dgm:prSet presAssocID="{45710036-5ADA-495B-8EBA-5DD88F14F2F2}" presName="composite4" presStyleCnt="0"/>
      <dgm:spPr/>
    </dgm:pt>
    <dgm:pt modelId="{DC9A1A80-248E-4C42-9434-1AB37C4A270A}" type="pres">
      <dgm:prSet presAssocID="{45710036-5ADA-495B-8EBA-5DD88F14F2F2}" presName="background4" presStyleLbl="node4" presStyleIdx="8" presStyleCnt="12"/>
      <dgm:spPr/>
    </dgm:pt>
    <dgm:pt modelId="{1362B5EA-7ADC-45AB-B9B0-C5BA870C356B}" type="pres">
      <dgm:prSet presAssocID="{45710036-5ADA-495B-8EBA-5DD88F14F2F2}" presName="text4" presStyleLbl="fgAcc4" presStyleIdx="8" presStyleCnt="12">
        <dgm:presLayoutVars>
          <dgm:chPref val="3"/>
        </dgm:presLayoutVars>
      </dgm:prSet>
      <dgm:spPr/>
      <dgm:t>
        <a:bodyPr/>
        <a:lstStyle/>
        <a:p>
          <a:endParaRPr lang="zh-CN" altLang="en-US"/>
        </a:p>
      </dgm:t>
    </dgm:pt>
    <dgm:pt modelId="{85062B08-96BC-475F-AEB4-347D5BC4D02A}" type="pres">
      <dgm:prSet presAssocID="{45710036-5ADA-495B-8EBA-5DD88F14F2F2}" presName="hierChild5" presStyleCnt="0"/>
      <dgm:spPr/>
    </dgm:pt>
    <dgm:pt modelId="{2060A992-D3D8-40E2-B05B-CDE4A744A02D}" type="pres">
      <dgm:prSet presAssocID="{E49DE99F-5F8B-447A-A09F-9872334EABD2}" presName="Name23" presStyleLbl="parChTrans1D4" presStyleIdx="9" presStyleCnt="12"/>
      <dgm:spPr/>
      <dgm:t>
        <a:bodyPr/>
        <a:lstStyle/>
        <a:p>
          <a:endParaRPr lang="zh-CN" altLang="en-US"/>
        </a:p>
      </dgm:t>
    </dgm:pt>
    <dgm:pt modelId="{4D83E180-FEA3-4366-B68C-8BED5DECC6F8}" type="pres">
      <dgm:prSet presAssocID="{7F2ABBAE-6F03-4446-909C-F17CE53FDD6F}" presName="hierRoot4" presStyleCnt="0"/>
      <dgm:spPr/>
    </dgm:pt>
    <dgm:pt modelId="{855E27ED-D08B-4875-899D-6A917145D172}" type="pres">
      <dgm:prSet presAssocID="{7F2ABBAE-6F03-4446-909C-F17CE53FDD6F}" presName="composite4" presStyleCnt="0"/>
      <dgm:spPr/>
    </dgm:pt>
    <dgm:pt modelId="{98989F4F-5960-44D7-A320-DFDD91D3B8D0}" type="pres">
      <dgm:prSet presAssocID="{7F2ABBAE-6F03-4446-909C-F17CE53FDD6F}" presName="background4" presStyleLbl="node4" presStyleIdx="9" presStyleCnt="12"/>
      <dgm:spPr/>
    </dgm:pt>
    <dgm:pt modelId="{509BF737-C71C-488A-BC07-115F26157FDF}" type="pres">
      <dgm:prSet presAssocID="{7F2ABBAE-6F03-4446-909C-F17CE53FDD6F}" presName="text4" presStyleLbl="fgAcc4" presStyleIdx="9" presStyleCnt="12">
        <dgm:presLayoutVars>
          <dgm:chPref val="3"/>
        </dgm:presLayoutVars>
      </dgm:prSet>
      <dgm:spPr/>
      <dgm:t>
        <a:bodyPr/>
        <a:lstStyle/>
        <a:p>
          <a:endParaRPr lang="zh-CN" altLang="en-US"/>
        </a:p>
      </dgm:t>
    </dgm:pt>
    <dgm:pt modelId="{4B1E0497-5BC5-4848-B029-CBA694B621DD}" type="pres">
      <dgm:prSet presAssocID="{7F2ABBAE-6F03-4446-909C-F17CE53FDD6F}" presName="hierChild5" presStyleCnt="0"/>
      <dgm:spPr/>
    </dgm:pt>
    <dgm:pt modelId="{BA046DCF-EAD8-4BC5-B6E5-4AB900745C86}" type="pres">
      <dgm:prSet presAssocID="{3AA1670D-B77C-4197-91A0-6E07F05A5F58}" presName="hierRoot1" presStyleCnt="0"/>
      <dgm:spPr/>
    </dgm:pt>
    <dgm:pt modelId="{57FD9848-5EA4-4AEF-B5DB-30B4AE9796F0}" type="pres">
      <dgm:prSet presAssocID="{3AA1670D-B77C-4197-91A0-6E07F05A5F58}" presName="composite" presStyleCnt="0"/>
      <dgm:spPr/>
    </dgm:pt>
    <dgm:pt modelId="{AD595D6A-7249-4537-9E0B-3BDD6B7285B5}" type="pres">
      <dgm:prSet presAssocID="{3AA1670D-B77C-4197-91A0-6E07F05A5F58}" presName="background" presStyleLbl="node0" presStyleIdx="5" presStyleCnt="6"/>
      <dgm:spPr/>
    </dgm:pt>
    <dgm:pt modelId="{9D7284A4-1B29-4619-A455-99961DDE3839}" type="pres">
      <dgm:prSet presAssocID="{3AA1670D-B77C-4197-91A0-6E07F05A5F58}" presName="text" presStyleLbl="fgAcc0" presStyleIdx="5" presStyleCnt="6">
        <dgm:presLayoutVars>
          <dgm:chPref val="3"/>
        </dgm:presLayoutVars>
      </dgm:prSet>
      <dgm:spPr/>
      <dgm:t>
        <a:bodyPr/>
        <a:lstStyle/>
        <a:p>
          <a:endParaRPr lang="zh-CN" altLang="en-US"/>
        </a:p>
      </dgm:t>
    </dgm:pt>
    <dgm:pt modelId="{F9B0C4CA-41D6-4532-A686-CB46E8BEFD07}" type="pres">
      <dgm:prSet presAssocID="{3AA1670D-B77C-4197-91A0-6E07F05A5F58}" presName="hierChild2" presStyleCnt="0"/>
      <dgm:spPr/>
    </dgm:pt>
    <dgm:pt modelId="{BEA8B466-7F5D-457B-B40E-70EB43C13ACA}" type="pres">
      <dgm:prSet presAssocID="{F6A779AF-AC05-440C-903C-7F8F85676B62}" presName="Name10" presStyleLbl="parChTrans1D2" presStyleIdx="5" presStyleCnt="6"/>
      <dgm:spPr/>
      <dgm:t>
        <a:bodyPr/>
        <a:lstStyle/>
        <a:p>
          <a:endParaRPr lang="zh-CN" altLang="en-US"/>
        </a:p>
      </dgm:t>
    </dgm:pt>
    <dgm:pt modelId="{43BAC801-0B35-43A5-B3DD-362C6DCE355B}" type="pres">
      <dgm:prSet presAssocID="{2232EEAA-2140-43DD-8D11-1C4AA78E0E5F}" presName="hierRoot2" presStyleCnt="0"/>
      <dgm:spPr/>
    </dgm:pt>
    <dgm:pt modelId="{7225579C-0797-422C-922F-CF4375032B0A}" type="pres">
      <dgm:prSet presAssocID="{2232EEAA-2140-43DD-8D11-1C4AA78E0E5F}" presName="composite2" presStyleCnt="0"/>
      <dgm:spPr/>
    </dgm:pt>
    <dgm:pt modelId="{DF1FB360-02D1-415E-B1BF-40A278C4A4A5}" type="pres">
      <dgm:prSet presAssocID="{2232EEAA-2140-43DD-8D11-1C4AA78E0E5F}" presName="background2" presStyleLbl="node2" presStyleIdx="5" presStyleCnt="6"/>
      <dgm:spPr/>
    </dgm:pt>
    <dgm:pt modelId="{513A9B85-F93F-45B3-A684-88D708FFBE4F}" type="pres">
      <dgm:prSet presAssocID="{2232EEAA-2140-43DD-8D11-1C4AA78E0E5F}" presName="text2" presStyleLbl="fgAcc2" presStyleIdx="5" presStyleCnt="6">
        <dgm:presLayoutVars>
          <dgm:chPref val="3"/>
        </dgm:presLayoutVars>
      </dgm:prSet>
      <dgm:spPr/>
      <dgm:t>
        <a:bodyPr/>
        <a:lstStyle/>
        <a:p>
          <a:endParaRPr lang="zh-CN" altLang="en-US"/>
        </a:p>
      </dgm:t>
    </dgm:pt>
    <dgm:pt modelId="{7D0261C9-8CA6-4000-A538-5F851D66C347}" type="pres">
      <dgm:prSet presAssocID="{2232EEAA-2140-43DD-8D11-1C4AA78E0E5F}" presName="hierChild3" presStyleCnt="0"/>
      <dgm:spPr/>
    </dgm:pt>
    <dgm:pt modelId="{96687294-4511-4B89-BAD0-97CA132B164F}" type="pres">
      <dgm:prSet presAssocID="{FD207974-7B16-4ADD-A033-620AF6A252C5}" presName="Name17" presStyleLbl="parChTrans1D3" presStyleIdx="5" presStyleCnt="6"/>
      <dgm:spPr/>
      <dgm:t>
        <a:bodyPr/>
        <a:lstStyle/>
        <a:p>
          <a:endParaRPr lang="zh-CN" altLang="en-US"/>
        </a:p>
      </dgm:t>
    </dgm:pt>
    <dgm:pt modelId="{8B1F3380-E70C-46D0-A9F3-1D24BA061248}" type="pres">
      <dgm:prSet presAssocID="{DF7929EA-D058-4715-9F2A-747CF395E125}" presName="hierRoot3" presStyleCnt="0"/>
      <dgm:spPr/>
    </dgm:pt>
    <dgm:pt modelId="{74E154CF-C526-4FE2-8431-ED2D66F83868}" type="pres">
      <dgm:prSet presAssocID="{DF7929EA-D058-4715-9F2A-747CF395E125}" presName="composite3" presStyleCnt="0"/>
      <dgm:spPr/>
    </dgm:pt>
    <dgm:pt modelId="{3EA1027A-3164-471C-88B5-9625B58DCCA5}" type="pres">
      <dgm:prSet presAssocID="{DF7929EA-D058-4715-9F2A-747CF395E125}" presName="background3" presStyleLbl="node3" presStyleIdx="5" presStyleCnt="6"/>
      <dgm:spPr/>
    </dgm:pt>
    <dgm:pt modelId="{5AB6DC08-8F5E-4D42-AA36-E982D5F55177}" type="pres">
      <dgm:prSet presAssocID="{DF7929EA-D058-4715-9F2A-747CF395E125}" presName="text3" presStyleLbl="fgAcc3" presStyleIdx="5" presStyleCnt="6">
        <dgm:presLayoutVars>
          <dgm:chPref val="3"/>
        </dgm:presLayoutVars>
      </dgm:prSet>
      <dgm:spPr/>
      <dgm:t>
        <a:bodyPr/>
        <a:lstStyle/>
        <a:p>
          <a:endParaRPr lang="zh-CN" altLang="en-US"/>
        </a:p>
      </dgm:t>
    </dgm:pt>
    <dgm:pt modelId="{C6C66536-EF82-40B0-ABE3-4C3E8BBADE29}" type="pres">
      <dgm:prSet presAssocID="{DF7929EA-D058-4715-9F2A-747CF395E125}" presName="hierChild4" presStyleCnt="0"/>
      <dgm:spPr/>
    </dgm:pt>
    <dgm:pt modelId="{7B7CC812-A220-4267-AA3D-EC2B4B7B0AC8}" type="pres">
      <dgm:prSet presAssocID="{B39675AD-595A-48DA-A41C-1A1608C757E8}" presName="Name23" presStyleLbl="parChTrans1D4" presStyleIdx="10" presStyleCnt="12"/>
      <dgm:spPr/>
      <dgm:t>
        <a:bodyPr/>
        <a:lstStyle/>
        <a:p>
          <a:endParaRPr lang="zh-CN" altLang="en-US"/>
        </a:p>
      </dgm:t>
    </dgm:pt>
    <dgm:pt modelId="{42127ADF-F32C-4BAF-A41F-66BA21C218AF}" type="pres">
      <dgm:prSet presAssocID="{8D112C4F-B0D4-421E-BCA1-5A98924C4DC8}" presName="hierRoot4" presStyleCnt="0"/>
      <dgm:spPr/>
    </dgm:pt>
    <dgm:pt modelId="{080D8108-12C3-4F07-A125-869CE533274E}" type="pres">
      <dgm:prSet presAssocID="{8D112C4F-B0D4-421E-BCA1-5A98924C4DC8}" presName="composite4" presStyleCnt="0"/>
      <dgm:spPr/>
    </dgm:pt>
    <dgm:pt modelId="{6BAE89E7-4D7D-4749-904C-C443DF05CDFC}" type="pres">
      <dgm:prSet presAssocID="{8D112C4F-B0D4-421E-BCA1-5A98924C4DC8}" presName="background4" presStyleLbl="node4" presStyleIdx="10" presStyleCnt="12"/>
      <dgm:spPr/>
    </dgm:pt>
    <dgm:pt modelId="{3B07B67E-032E-4D36-9F7D-685BC3653D0D}" type="pres">
      <dgm:prSet presAssocID="{8D112C4F-B0D4-421E-BCA1-5A98924C4DC8}" presName="text4" presStyleLbl="fgAcc4" presStyleIdx="10" presStyleCnt="12">
        <dgm:presLayoutVars>
          <dgm:chPref val="3"/>
        </dgm:presLayoutVars>
      </dgm:prSet>
      <dgm:spPr/>
      <dgm:t>
        <a:bodyPr/>
        <a:lstStyle/>
        <a:p>
          <a:endParaRPr lang="zh-CN" altLang="en-US"/>
        </a:p>
      </dgm:t>
    </dgm:pt>
    <dgm:pt modelId="{E5FF60B9-D8E5-4221-BC41-15A2C975075D}" type="pres">
      <dgm:prSet presAssocID="{8D112C4F-B0D4-421E-BCA1-5A98924C4DC8}" presName="hierChild5" presStyleCnt="0"/>
      <dgm:spPr/>
    </dgm:pt>
    <dgm:pt modelId="{6B547D9C-9486-46F2-9C96-6F92CFF0632E}" type="pres">
      <dgm:prSet presAssocID="{3DF99ACC-4174-4E60-9E2D-10D9FAA98A14}" presName="Name23" presStyleLbl="parChTrans1D4" presStyleIdx="11" presStyleCnt="12"/>
      <dgm:spPr/>
      <dgm:t>
        <a:bodyPr/>
        <a:lstStyle/>
        <a:p>
          <a:endParaRPr lang="zh-CN" altLang="en-US"/>
        </a:p>
      </dgm:t>
    </dgm:pt>
    <dgm:pt modelId="{8402CF0E-BEA7-41AE-B409-947033EB227A}" type="pres">
      <dgm:prSet presAssocID="{3EC75609-719A-4C05-A06C-356A386D09C7}" presName="hierRoot4" presStyleCnt="0"/>
      <dgm:spPr/>
    </dgm:pt>
    <dgm:pt modelId="{DBADBBE4-6A01-414B-A699-4210E09FA8BE}" type="pres">
      <dgm:prSet presAssocID="{3EC75609-719A-4C05-A06C-356A386D09C7}" presName="composite4" presStyleCnt="0"/>
      <dgm:spPr/>
    </dgm:pt>
    <dgm:pt modelId="{254D1EF1-9D17-496E-990F-71B67DB72F34}" type="pres">
      <dgm:prSet presAssocID="{3EC75609-719A-4C05-A06C-356A386D09C7}" presName="background4" presStyleLbl="node4" presStyleIdx="11" presStyleCnt="12"/>
      <dgm:spPr/>
    </dgm:pt>
    <dgm:pt modelId="{F5D7FD30-0214-47B1-9F08-FD2440FF549D}" type="pres">
      <dgm:prSet presAssocID="{3EC75609-719A-4C05-A06C-356A386D09C7}" presName="text4" presStyleLbl="fgAcc4" presStyleIdx="11" presStyleCnt="12">
        <dgm:presLayoutVars>
          <dgm:chPref val="3"/>
        </dgm:presLayoutVars>
      </dgm:prSet>
      <dgm:spPr/>
      <dgm:t>
        <a:bodyPr/>
        <a:lstStyle/>
        <a:p>
          <a:endParaRPr lang="zh-CN" altLang="en-US"/>
        </a:p>
      </dgm:t>
    </dgm:pt>
    <dgm:pt modelId="{7F031D63-BFFB-459F-9FBC-A6EDA2DF1E68}" type="pres">
      <dgm:prSet presAssocID="{3EC75609-719A-4C05-A06C-356A386D09C7}" presName="hierChild5" presStyleCnt="0"/>
      <dgm:spPr/>
    </dgm:pt>
  </dgm:ptLst>
  <dgm:cxnLst>
    <dgm:cxn modelId="{DDA4D403-25BA-4563-8A21-84A24652F28D}" srcId="{D1E51F0F-FFDA-4FDA-AE46-CE4742F34C6E}" destId="{4D2575A5-1481-4707-8DF4-4711093BB410}" srcOrd="0" destOrd="0" parTransId="{598EF397-2DBA-408C-A407-2B162FC53662}" sibTransId="{B8BE3F06-CAFC-4D43-AE43-DBB6CA806123}"/>
    <dgm:cxn modelId="{545C06CD-5C9F-4962-849B-C4C6AE34EAC8}" type="presOf" srcId="{51F2FAC1-97D1-4D87-B2D3-BDDD8844964E}" destId="{FE5DDCCB-9C7E-4C84-858E-6D6B436F1D5B}" srcOrd="0" destOrd="0" presId="urn:microsoft.com/office/officeart/2005/8/layout/hierarchy1"/>
    <dgm:cxn modelId="{32125E56-1A89-4C7E-A494-769AECF7B5AE}" type="presOf" srcId="{598EF397-2DBA-408C-A407-2B162FC53662}" destId="{1C526763-7147-4C96-B4D1-28C0B6B5F7F8}" srcOrd="0" destOrd="0" presId="urn:microsoft.com/office/officeart/2005/8/layout/hierarchy1"/>
    <dgm:cxn modelId="{9737A59E-73D8-4B97-A0D1-F3D9A5FD86E1}" type="presOf" srcId="{07667B38-20FC-4595-AD3C-F0CAFBAB375B}" destId="{E3679B49-6D12-4363-82AF-F2AEEDBBA3AA}" srcOrd="0" destOrd="0" presId="urn:microsoft.com/office/officeart/2005/8/layout/hierarchy1"/>
    <dgm:cxn modelId="{E19614B8-C190-48B0-97E5-D46EA3DC6CAA}" srcId="{3AA1670D-B77C-4197-91A0-6E07F05A5F58}" destId="{2232EEAA-2140-43DD-8D11-1C4AA78E0E5F}" srcOrd="0" destOrd="0" parTransId="{F6A779AF-AC05-440C-903C-7F8F85676B62}" sibTransId="{7A5FC89E-4F32-487E-8FD3-689D24DF2DA1}"/>
    <dgm:cxn modelId="{7E851821-9E49-44BB-8A72-0F7C17A29112}" srcId="{8D112C4F-B0D4-421E-BCA1-5A98924C4DC8}" destId="{3EC75609-719A-4C05-A06C-356A386D09C7}" srcOrd="0" destOrd="0" parTransId="{3DF99ACC-4174-4E60-9E2D-10D9FAA98A14}" sibTransId="{5506EE59-4676-477A-BB09-022A8DDC27AC}"/>
    <dgm:cxn modelId="{6CB450D8-4919-4ADD-B0E6-554B9D87F7CC}" type="presOf" srcId="{8D112C4F-B0D4-421E-BCA1-5A98924C4DC8}" destId="{3B07B67E-032E-4D36-9F7D-685BC3653D0D}" srcOrd="0" destOrd="0" presId="urn:microsoft.com/office/officeart/2005/8/layout/hierarchy1"/>
    <dgm:cxn modelId="{CA325A4B-E873-4B0C-B0FF-81AAA531B294}" type="presOf" srcId="{EEB8E0FF-4361-46E3-91BB-AFEF7BCD93A2}" destId="{D773D781-A5F8-4815-A991-0D3695C6927B}" srcOrd="0" destOrd="0" presId="urn:microsoft.com/office/officeart/2005/8/layout/hierarchy1"/>
    <dgm:cxn modelId="{53537FC7-3282-4775-BB21-352E6147676D}" srcId="{EAD71BB4-F63C-4E7D-89BC-FF14CBD6EACF}" destId="{52349B82-428F-4FDC-961B-22C8BF1FF3B8}" srcOrd="0" destOrd="0" parTransId="{7D5A5E83-881B-45DF-9143-F665DE36F0A8}" sibTransId="{7BF71382-5CD2-4F64-B44F-BFF323D4C3DF}"/>
    <dgm:cxn modelId="{48F292CB-52BE-4D86-BE31-8B1B1152FE9B}" srcId="{DC64F3FB-8052-44CC-8AE8-8C0C833B042B}" destId="{B0AFAE32-4A77-45DC-9D6B-3FF973B42E32}" srcOrd="0" destOrd="0" parTransId="{17960715-64E0-4F39-96C0-F661387FBFA9}" sibTransId="{111A0E8D-17E9-41CD-A180-6A99E31B91B2}"/>
    <dgm:cxn modelId="{6F912086-7161-471F-97A9-DC38353C33F9}" srcId="{52349B82-428F-4FDC-961B-22C8BF1FF3B8}" destId="{D729C93B-BF34-44D5-A02E-EE9ADF892766}" srcOrd="0" destOrd="0" parTransId="{6F3B52CE-5932-4EC1-AE8B-50C8129B9DA9}" sibTransId="{A3BCBA1E-2F25-4FB2-B3B8-30E2E217BC9A}"/>
    <dgm:cxn modelId="{71593398-1DBF-46E0-8D71-1F75B83B0367}" type="presOf" srcId="{689608D1-BDB6-4D1B-A378-231E5349DEAF}" destId="{F6D49C3D-6A2C-4DD0-9391-91F91C774875}" srcOrd="0" destOrd="0" presId="urn:microsoft.com/office/officeart/2005/8/layout/hierarchy1"/>
    <dgm:cxn modelId="{7D17FEC0-ECBE-4EA2-B6BE-D05783631C16}" type="presOf" srcId="{07F84FF0-28D4-4B21-9D11-0FC3152939E7}" destId="{4AA459CB-72D4-4D9B-B300-AB7A656B18C2}" srcOrd="0" destOrd="0" presId="urn:microsoft.com/office/officeart/2005/8/layout/hierarchy1"/>
    <dgm:cxn modelId="{85EA7AE1-63BF-46A6-AD98-479323BDE464}" srcId="{758778E3-F7AA-47F8-A770-DC1AF08D1C2C}" destId="{AB961ADB-643B-4515-888A-8D82042C59B3}" srcOrd="0" destOrd="0" parTransId="{4F32D690-964A-43CC-9F95-B42ACDEBD999}" sibTransId="{14BDC7CB-7BE7-4215-B430-7FFBC5E5C45A}"/>
    <dgm:cxn modelId="{5A4B89F7-CA54-48BA-B763-5544D67A0A8B}" srcId="{45710036-5ADA-495B-8EBA-5DD88F14F2F2}" destId="{7F2ABBAE-6F03-4446-909C-F17CE53FDD6F}" srcOrd="0" destOrd="0" parTransId="{E49DE99F-5F8B-447A-A09F-9872334EABD2}" sibTransId="{F076C797-5DAE-44B4-9911-6A463ED02084}"/>
    <dgm:cxn modelId="{184F299F-B4AD-4048-BF39-43687BE4994B}" type="presOf" srcId="{973BF013-0B0C-457C-88D1-666D27035C96}" destId="{2AC7A961-FB73-40B4-9F3D-DCFE78ADDD26}" srcOrd="0" destOrd="0" presId="urn:microsoft.com/office/officeart/2005/8/layout/hierarchy1"/>
    <dgm:cxn modelId="{4AD512BA-ACC3-4100-9EEB-FC8E24173827}" srcId="{DC64F3FB-8052-44CC-8AE8-8C0C833B042B}" destId="{973BF013-0B0C-457C-88D1-666D27035C96}" srcOrd="4" destOrd="0" parTransId="{CEDE5614-4D0D-4026-A5ED-73DEC7B6C67E}" sibTransId="{112A8882-9400-464B-BECE-3D3408CEE238}"/>
    <dgm:cxn modelId="{4C0B0691-5290-4205-919D-CA0226DDE7DE}" type="presOf" srcId="{88F7144B-20C4-44F2-8CFA-C98BFABE5E33}" destId="{346BF75D-B74E-4A82-9288-74ABAC615B3D}" srcOrd="0" destOrd="0" presId="urn:microsoft.com/office/officeart/2005/8/layout/hierarchy1"/>
    <dgm:cxn modelId="{A66CB65D-95A5-4CA7-A726-F77C547C0499}" type="presOf" srcId="{FD207974-7B16-4ADD-A033-620AF6A252C5}" destId="{96687294-4511-4B89-BAD0-97CA132B164F}" srcOrd="0" destOrd="0" presId="urn:microsoft.com/office/officeart/2005/8/layout/hierarchy1"/>
    <dgm:cxn modelId="{59FFF725-2B73-485F-941C-425A5305B342}" srcId="{45CC21AD-E7B5-4210-9EB5-3759A309EB37}" destId="{88F7144B-20C4-44F2-8CFA-C98BFABE5E33}" srcOrd="0" destOrd="0" parTransId="{9CEB89DA-29D5-43DB-9613-871CBD54D47B}" sibTransId="{F3BB8FDC-6839-4DC2-B608-AE7ED98DACDE}"/>
    <dgm:cxn modelId="{2DBEADC3-FB2A-4C68-B819-C31F17131E99}" type="presOf" srcId="{45710036-5ADA-495B-8EBA-5DD88F14F2F2}" destId="{1362B5EA-7ADC-45AB-B9B0-C5BA870C356B}" srcOrd="0" destOrd="0" presId="urn:microsoft.com/office/officeart/2005/8/layout/hierarchy1"/>
    <dgm:cxn modelId="{F95686D5-FB21-4B46-9BFD-F455E8611C1A}" type="presOf" srcId="{3BB0EF4D-E180-4514-BACF-6BE6ACF84388}" destId="{0C7BE498-915B-45C3-87CE-B0DEB2E0C055}" srcOrd="0" destOrd="0" presId="urn:microsoft.com/office/officeart/2005/8/layout/hierarchy1"/>
    <dgm:cxn modelId="{52E39C1E-BF66-48C5-8DC0-0A850B2054E2}" type="presOf" srcId="{4D2575A5-1481-4707-8DF4-4711093BB410}" destId="{273FEF01-5A5A-4E64-B86C-E00FF3C04433}" srcOrd="0" destOrd="0" presId="urn:microsoft.com/office/officeart/2005/8/layout/hierarchy1"/>
    <dgm:cxn modelId="{01D7426F-5014-45D3-A609-E1A9447DF4AC}" type="presOf" srcId="{7D5A5E83-881B-45DF-9143-F665DE36F0A8}" destId="{23190B73-07C1-4B53-9CDD-BED7D729B13D}" srcOrd="0" destOrd="0" presId="urn:microsoft.com/office/officeart/2005/8/layout/hierarchy1"/>
    <dgm:cxn modelId="{EA79D0E8-54CE-4968-90DD-E4B359CD4ADF}" type="presOf" srcId="{EAD71BB4-F63C-4E7D-89BC-FF14CBD6EACF}" destId="{82A5687A-E9FC-4C7D-BD20-1CB85A1799EF}" srcOrd="0" destOrd="0" presId="urn:microsoft.com/office/officeart/2005/8/layout/hierarchy1"/>
    <dgm:cxn modelId="{34A7ACDB-CA67-410A-95E3-80F6C5D51669}" type="presOf" srcId="{3DF99ACC-4174-4E60-9E2D-10D9FAA98A14}" destId="{6B547D9C-9486-46F2-9C96-6F92CFF0632E}" srcOrd="0" destOrd="0" presId="urn:microsoft.com/office/officeart/2005/8/layout/hierarchy1"/>
    <dgm:cxn modelId="{3521AA52-B54E-475A-A918-7634656DD432}" type="presOf" srcId="{B0AFAE32-4A77-45DC-9D6B-3FF973B42E32}" destId="{00324446-FA13-4DB5-B4D0-636881ECF956}" srcOrd="0" destOrd="0" presId="urn:microsoft.com/office/officeart/2005/8/layout/hierarchy1"/>
    <dgm:cxn modelId="{FA725369-CA9D-405E-BEB0-6EDA37C35091}" srcId="{DC64F3FB-8052-44CC-8AE8-8C0C833B042B}" destId="{3AA1670D-B77C-4197-91A0-6E07F05A5F58}" srcOrd="5" destOrd="0" parTransId="{83C04ED2-FB50-4C8A-92C8-27259E393118}" sibTransId="{21F712A5-BA4B-482A-A654-1E98D81723E1}"/>
    <dgm:cxn modelId="{0FBCFF2B-DC88-48DF-A309-AA178A2BB734}" type="presOf" srcId="{C89F5596-4F7D-4137-AC77-7F8AF14F6807}" destId="{7FB16EE8-1C56-4B6E-A0CB-26D28C970134}" srcOrd="0" destOrd="0" presId="urn:microsoft.com/office/officeart/2005/8/layout/hierarchy1"/>
    <dgm:cxn modelId="{CCDBD46D-66FB-4B0B-BBEF-482B0BDF3A94}" srcId="{B0AFAE32-4A77-45DC-9D6B-3FF973B42E32}" destId="{C202DE80-80DB-4127-8F59-7BD264CD47CF}" srcOrd="0" destOrd="0" parTransId="{71D7182D-BBAC-4D0A-AEF6-5B355D02ACD4}" sibTransId="{38DA2D55-40E1-4627-8667-E42AC13C2E54}"/>
    <dgm:cxn modelId="{CC2A70F7-37E8-4652-9844-203515B484DB}" srcId="{689608D1-BDB6-4D1B-A378-231E5349DEAF}" destId="{07667B38-20FC-4595-AD3C-F0CAFBAB375B}" srcOrd="0" destOrd="0" parTransId="{7E08A66B-4053-4227-A8F9-2C296C8C6138}" sibTransId="{96E19767-D1E3-41C2-94E4-DD221ED80977}"/>
    <dgm:cxn modelId="{4D387EAE-5D91-4D85-89B3-2258BB076975}" type="presOf" srcId="{80B6BD15-D0DF-4B8B-B497-300701DA434A}" destId="{4877AED0-B2AB-47C4-8ED5-8E13428AE2B2}" srcOrd="0" destOrd="0" presId="urn:microsoft.com/office/officeart/2005/8/layout/hierarchy1"/>
    <dgm:cxn modelId="{4075D128-3606-4249-8DF2-2DEE97259EBD}" srcId="{883282B7-D0B8-455B-9E0F-B843466C6A69}" destId="{47B0218D-8D03-4B9A-A261-506A1E15FC7D}" srcOrd="0" destOrd="0" parTransId="{679A77EB-28F7-4D0F-94F8-9269BB17FD95}" sibTransId="{30847D4D-8359-491A-B74C-F6A5F204FC2F}"/>
    <dgm:cxn modelId="{422E2D0C-34DB-4007-883A-643BAA617CCF}" type="presOf" srcId="{D1E51F0F-FFDA-4FDA-AE46-CE4742F34C6E}" destId="{8DD570C6-745B-4F24-BBBB-CFB4315DEB45}" srcOrd="0" destOrd="0" presId="urn:microsoft.com/office/officeart/2005/8/layout/hierarchy1"/>
    <dgm:cxn modelId="{226F3856-E208-4AF8-99E4-DC7E6B9F0A02}" srcId="{3BB0EF4D-E180-4514-BACF-6BE6ACF84388}" destId="{C89F5596-4F7D-4137-AC77-7F8AF14F6807}" srcOrd="0" destOrd="0" parTransId="{6609F342-6098-43FD-AAED-F22BAFBB3969}" sibTransId="{084F5EB8-06D1-4359-B40E-CC3658DBB5B8}"/>
    <dgm:cxn modelId="{97269E27-DE91-4C1E-8DF2-1F078C6AC5E9}" type="presOf" srcId="{739F8522-701C-488E-A111-736DC1A82A3C}" destId="{CE397297-4537-4488-8495-DF5D387104C4}" srcOrd="0" destOrd="0" presId="urn:microsoft.com/office/officeart/2005/8/layout/hierarchy1"/>
    <dgm:cxn modelId="{3D107B17-6CC6-41F3-8C2A-15FD1123DB7B}" type="presOf" srcId="{DC64F3FB-8052-44CC-8AE8-8C0C833B042B}" destId="{4DBBA6E7-BC03-4797-9709-882EC896E78B}" srcOrd="0" destOrd="0" presId="urn:microsoft.com/office/officeart/2005/8/layout/hierarchy1"/>
    <dgm:cxn modelId="{B389499A-68F7-473D-A59C-C64A509C2D97}" type="presOf" srcId="{0D5C6FB3-8544-4844-B2BA-44A6DDC724ED}" destId="{6BE75FD8-6B81-475F-9FF7-E396F5BAF707}" srcOrd="0" destOrd="0" presId="urn:microsoft.com/office/officeart/2005/8/layout/hierarchy1"/>
    <dgm:cxn modelId="{B418E3B3-BFAE-4B7B-B444-CB63FE7E1934}" srcId="{80B6BD15-D0DF-4B8B-B497-300701DA434A}" destId="{1D315197-7613-4F07-8D65-BA53F00CA636}" srcOrd="0" destOrd="0" parTransId="{07F84FF0-28D4-4B21-9D11-0FC3152939E7}" sibTransId="{22CE3F1E-861B-436D-9358-478B21F8720B}"/>
    <dgm:cxn modelId="{A4942B3B-E44E-4860-A679-A5E6DBFB8E49}" srcId="{C89F5596-4F7D-4137-AC77-7F8AF14F6807}" destId="{739F8522-701C-488E-A111-736DC1A82A3C}" srcOrd="0" destOrd="0" parTransId="{28FB8A8A-E50C-4E98-9313-3A2726F69F2B}" sibTransId="{881B7FBB-3022-41EC-8FAF-09EECE829EB4}"/>
    <dgm:cxn modelId="{108F73AC-24F7-4FEB-B3E7-CE3E72958524}" type="presOf" srcId="{9CEB89DA-29D5-43DB-9613-871CBD54D47B}" destId="{88A6B74B-4547-4E94-8881-2DED694CAE0B}" srcOrd="0" destOrd="0" presId="urn:microsoft.com/office/officeart/2005/8/layout/hierarchy1"/>
    <dgm:cxn modelId="{1C237C6C-2F67-4E6A-A2C8-3AF35CB0FB12}" type="presOf" srcId="{28FB8A8A-E50C-4E98-9313-3A2726F69F2B}" destId="{8B101974-B91C-4CD8-A902-F2FD89C20EC8}" srcOrd="0" destOrd="0" presId="urn:microsoft.com/office/officeart/2005/8/layout/hierarchy1"/>
    <dgm:cxn modelId="{8761B5BD-FC22-4605-97FB-2A0E9B2F8B73}" srcId="{C202DE80-80DB-4127-8F59-7BD264CD47CF}" destId="{D1E51F0F-FFDA-4FDA-AE46-CE4742F34C6E}" srcOrd="0" destOrd="0" parTransId="{880CB5E5-3C92-45C9-A25D-AA64400177B6}" sibTransId="{9A0EE620-CD83-467A-8C7D-BD500DD6F8CB}"/>
    <dgm:cxn modelId="{5CA8D3F3-5D86-4572-9DA2-B838A61C9977}" type="presOf" srcId="{F6A779AF-AC05-440C-903C-7F8F85676B62}" destId="{BEA8B466-7F5D-457B-B40E-70EB43C13ACA}" srcOrd="0" destOrd="0" presId="urn:microsoft.com/office/officeart/2005/8/layout/hierarchy1"/>
    <dgm:cxn modelId="{4EEB35A6-7075-46E3-9588-0B77B030FFE3}" srcId="{DF7929EA-D058-4715-9F2A-747CF395E125}" destId="{8D112C4F-B0D4-421E-BCA1-5A98924C4DC8}" srcOrd="0" destOrd="0" parTransId="{B39675AD-595A-48DA-A41C-1A1608C757E8}" sibTransId="{AE042B04-7100-41CF-A120-BC720038074F}"/>
    <dgm:cxn modelId="{165C9B27-72D0-4688-A629-E0CAB5A4B007}" type="presOf" srcId="{6F3B52CE-5932-4EC1-AE8B-50C8129B9DA9}" destId="{8B6DA902-674F-4200-9FD0-CDAFC0950922}" srcOrd="0" destOrd="0" presId="urn:microsoft.com/office/officeart/2005/8/layout/hierarchy1"/>
    <dgm:cxn modelId="{7EC6A86E-4AE2-4FBD-83F1-0A617A1C09EA}" type="presOf" srcId="{6CB2D28E-A88D-4CE1-9178-3DCF80FCA926}" destId="{616007C1-F54F-4312-B702-99BDFD1ED8D6}" srcOrd="0" destOrd="0" presId="urn:microsoft.com/office/officeart/2005/8/layout/hierarchy1"/>
    <dgm:cxn modelId="{0B2C3E77-934D-4C33-9243-5F77751327D0}" type="presOf" srcId="{C202DE80-80DB-4127-8F59-7BD264CD47CF}" destId="{B205D3ED-3A87-4672-9CB7-AF3FD9EAB50E}" srcOrd="0" destOrd="0" presId="urn:microsoft.com/office/officeart/2005/8/layout/hierarchy1"/>
    <dgm:cxn modelId="{AE022B70-06D5-46D8-B1BC-1A4E2F745456}" type="presOf" srcId="{F3DCC842-D129-4B66-A295-249EC757DD16}" destId="{DB25295E-EAEB-4F05-B98E-C5E94D2864C7}" srcOrd="0" destOrd="0" presId="urn:microsoft.com/office/officeart/2005/8/layout/hierarchy1"/>
    <dgm:cxn modelId="{3477583A-B8D8-45E5-8820-50CD75FD0EBB}" srcId="{739F8522-701C-488E-A111-736DC1A82A3C}" destId="{689608D1-BDB6-4D1B-A378-231E5349DEAF}" srcOrd="0" destOrd="0" parTransId="{6CB2D28E-A88D-4CE1-9178-3DCF80FCA926}" sibTransId="{718165FE-213A-4547-A04C-AD125BDA754A}"/>
    <dgm:cxn modelId="{C07B3F83-CE1E-4CEC-81F7-B87CA846F1BA}" type="presOf" srcId="{AB961ADB-643B-4515-888A-8D82042C59B3}" destId="{F03F263E-BA31-4E11-B1E4-33E5553DF80A}" srcOrd="0" destOrd="0" presId="urn:microsoft.com/office/officeart/2005/8/layout/hierarchy1"/>
    <dgm:cxn modelId="{DD2E279F-49AA-4C6B-85CE-66C20A8E5530}" type="presOf" srcId="{3AA1670D-B77C-4197-91A0-6E07F05A5F58}" destId="{9D7284A4-1B29-4619-A455-99961DDE3839}" srcOrd="0" destOrd="0" presId="urn:microsoft.com/office/officeart/2005/8/layout/hierarchy1"/>
    <dgm:cxn modelId="{3DF9C95D-1349-43AC-A403-91A24D30FDCD}" type="presOf" srcId="{B39675AD-595A-48DA-A41C-1A1608C757E8}" destId="{7B7CC812-A220-4267-AA3D-EC2B4B7B0AC8}" srcOrd="0" destOrd="0" presId="urn:microsoft.com/office/officeart/2005/8/layout/hierarchy1"/>
    <dgm:cxn modelId="{093295E6-ED8F-403C-99ED-1ED6CDE3585E}" type="presOf" srcId="{4F32D690-964A-43CC-9F95-B42ACDEBD999}" destId="{2515DD72-A16C-4E83-BB38-9ABB12CEE28B}" srcOrd="0" destOrd="0" presId="urn:microsoft.com/office/officeart/2005/8/layout/hierarchy1"/>
    <dgm:cxn modelId="{3D5A6452-654A-4A9A-9E05-298C05B4692D}" type="presOf" srcId="{6609F342-6098-43FD-AAED-F22BAFBB3969}" destId="{E58F85FB-7098-429F-A073-9660EB3009B3}" srcOrd="0" destOrd="0" presId="urn:microsoft.com/office/officeart/2005/8/layout/hierarchy1"/>
    <dgm:cxn modelId="{A8843A44-F268-49B5-B10A-6422A5F55DDA}" srcId="{47B0218D-8D03-4B9A-A261-506A1E15FC7D}" destId="{758778E3-F7AA-47F8-A770-DC1AF08D1C2C}" srcOrd="0" destOrd="0" parTransId="{0D5C6FB3-8544-4844-B2BA-44A6DDC724ED}" sibTransId="{630AFECC-3EA9-4AD1-947C-A65C385E719A}"/>
    <dgm:cxn modelId="{69699894-6E30-4B7C-9ACF-CF1EF2E9F768}" type="presOf" srcId="{679A77EB-28F7-4D0F-94F8-9269BB17FD95}" destId="{02FEC938-EB0F-4B19-8A8C-016512A76B13}" srcOrd="0" destOrd="0" presId="urn:microsoft.com/office/officeart/2005/8/layout/hierarchy1"/>
    <dgm:cxn modelId="{3037E200-61F3-4CEE-AF3B-0B2ED17AAC6B}" srcId="{4D2575A5-1481-4707-8DF4-4711093BB410}" destId="{D2187E33-FCCB-43A7-BF16-4CD161D845EE}" srcOrd="0" destOrd="0" parTransId="{661ACE45-D340-44AF-945E-94A01EC1FE5F}" sibTransId="{51B9E1D5-72C8-40F9-B74C-7A3FAD1D4741}"/>
    <dgm:cxn modelId="{E3FBCD72-BAF2-4D9A-8BF8-A494D887CF3A}" type="presOf" srcId="{3EC75609-719A-4C05-A06C-356A386D09C7}" destId="{F5D7FD30-0214-47B1-9F08-FD2440FF549D}" srcOrd="0" destOrd="0" presId="urn:microsoft.com/office/officeart/2005/8/layout/hierarchy1"/>
    <dgm:cxn modelId="{27FB5134-D7F4-4CD0-AD03-0A78AD6EFB38}" type="presOf" srcId="{45CC21AD-E7B5-4210-9EB5-3759A309EB37}" destId="{9835CE95-10CA-4135-8DA1-30CD823F0BC0}" srcOrd="0" destOrd="0" presId="urn:microsoft.com/office/officeart/2005/8/layout/hierarchy1"/>
    <dgm:cxn modelId="{9C6E0EDE-74E9-4F99-8713-77EA8CE41BC1}" type="presOf" srcId="{883282B7-D0B8-455B-9E0F-B843466C6A69}" destId="{4B5F95DC-8E69-4A99-A8E3-CB4CCCB2FC0D}" srcOrd="0" destOrd="0" presId="urn:microsoft.com/office/officeart/2005/8/layout/hierarchy1"/>
    <dgm:cxn modelId="{F29030BC-7D73-48F3-BCA3-50A5E35AA65B}" type="presOf" srcId="{7F2ABBAE-6F03-4446-909C-F17CE53FDD6F}" destId="{509BF737-C71C-488A-BC07-115F26157FDF}" srcOrd="0" destOrd="0" presId="urn:microsoft.com/office/officeart/2005/8/layout/hierarchy1"/>
    <dgm:cxn modelId="{C4D57AC3-1766-4D6D-8245-FC52449BB996}" type="presOf" srcId="{D2187E33-FCCB-43A7-BF16-4CD161D845EE}" destId="{F00D51BF-E235-4AA9-B39E-84B87BD219B5}" srcOrd="0" destOrd="0" presId="urn:microsoft.com/office/officeart/2005/8/layout/hierarchy1"/>
    <dgm:cxn modelId="{4D6F9D58-A6C6-4170-A331-F24DF85ABDAA}" type="presOf" srcId="{ED2FF5C5-7FCB-4DEB-9F02-219A9166FA9F}" destId="{AAAC0FCF-D183-4A60-B3C8-F93F7FFEE57F}" srcOrd="0" destOrd="0" presId="urn:microsoft.com/office/officeart/2005/8/layout/hierarchy1"/>
    <dgm:cxn modelId="{3CE8F942-8799-414C-8F56-328A24CAB60D}" type="presOf" srcId="{758778E3-F7AA-47F8-A770-DC1AF08D1C2C}" destId="{4DAD2CB0-4411-499C-BEBA-DA2488DC0B9A}" srcOrd="0" destOrd="0" presId="urn:microsoft.com/office/officeart/2005/8/layout/hierarchy1"/>
    <dgm:cxn modelId="{834FE6A2-41DF-4E57-B565-8DC4343258BB}" type="presOf" srcId="{52349B82-428F-4FDC-961B-22C8BF1FF3B8}" destId="{4C43EE57-BF3B-4F63-94A1-664A29EDED21}" srcOrd="0" destOrd="0" presId="urn:microsoft.com/office/officeart/2005/8/layout/hierarchy1"/>
    <dgm:cxn modelId="{ACA9FA1C-F846-4593-95A8-3C6E842BA771}" srcId="{F3DCC842-D129-4B66-A295-249EC757DD16}" destId="{883282B7-D0B8-455B-9E0F-B843466C6A69}" srcOrd="0" destOrd="0" parTransId="{ED2FF5C5-7FCB-4DEB-9F02-219A9166FA9F}" sibTransId="{9D7ED8BF-F109-4FF0-8FB6-5E2ACFEB8FA5}"/>
    <dgm:cxn modelId="{086BDF02-76B7-4F73-88B8-8F3FBB87C8F5}" type="presOf" srcId="{2232EEAA-2140-43DD-8D11-1C4AA78E0E5F}" destId="{513A9B85-F93F-45B3-A684-88D708FFBE4F}" srcOrd="0" destOrd="0" presId="urn:microsoft.com/office/officeart/2005/8/layout/hierarchy1"/>
    <dgm:cxn modelId="{F39CB804-7FC4-4B9C-9870-2D965FA7D3E7}" srcId="{88F7144B-20C4-44F2-8CFA-C98BFABE5E33}" destId="{EAD71BB4-F63C-4E7D-89BC-FF14CBD6EACF}" srcOrd="0" destOrd="0" parTransId="{02F54A71-4804-47F5-9066-D89C18024D29}" sibTransId="{262F6F19-0E20-4EB0-8770-B3D256ECA679}"/>
    <dgm:cxn modelId="{1313F469-B66C-420E-8AFD-CCBB88A0A146}" type="presOf" srcId="{D729C93B-BF34-44D5-A02E-EE9ADF892766}" destId="{3913B105-40DD-4B56-80B2-27C4757B1ABC}" srcOrd="0" destOrd="0" presId="urn:microsoft.com/office/officeart/2005/8/layout/hierarchy1"/>
    <dgm:cxn modelId="{657C6FB4-CBAA-4FBE-9C3D-9C7B6FD93694}" srcId="{DC64F3FB-8052-44CC-8AE8-8C0C833B042B}" destId="{3BB0EF4D-E180-4514-BACF-6BE6ACF84388}" srcOrd="1" destOrd="0" parTransId="{E2E97CF2-9571-4E88-B465-AF0AAF67543F}" sibTransId="{2FEE7760-F1D7-4015-9583-7AA6E087D968}"/>
    <dgm:cxn modelId="{7654AB29-433A-4AF1-AE7D-6E85417F737E}" type="presOf" srcId="{02F54A71-4804-47F5-9066-D89C18024D29}" destId="{C6AEE8D9-5689-4DEF-8E33-66D3C50E9B5D}" srcOrd="0" destOrd="0" presId="urn:microsoft.com/office/officeart/2005/8/layout/hierarchy1"/>
    <dgm:cxn modelId="{CBD1A2AB-1C28-476C-A3FF-CFE0E866C11F}" type="presOf" srcId="{661ACE45-D340-44AF-945E-94A01EC1FE5F}" destId="{661105ED-68AB-4B3A-8E10-9D96E7F56D3D}" srcOrd="0" destOrd="0" presId="urn:microsoft.com/office/officeart/2005/8/layout/hierarchy1"/>
    <dgm:cxn modelId="{A3D7DAF0-6B7D-4176-800A-482944F7A48B}" type="presOf" srcId="{7E08A66B-4053-4227-A8F9-2C296C8C6138}" destId="{C087E7AF-3A5F-4CF0-AA69-4B6146DB818A}" srcOrd="0" destOrd="0" presId="urn:microsoft.com/office/officeart/2005/8/layout/hierarchy1"/>
    <dgm:cxn modelId="{6AF12A22-3846-483E-A06C-4F9690107EB4}" srcId="{2232EEAA-2140-43DD-8D11-1C4AA78E0E5F}" destId="{DF7929EA-D058-4715-9F2A-747CF395E125}" srcOrd="0" destOrd="0" parTransId="{FD207974-7B16-4ADD-A033-620AF6A252C5}" sibTransId="{4D1D3C4F-E328-494D-B85C-4004FE3B7910}"/>
    <dgm:cxn modelId="{07C25061-669E-4166-A516-0169A448F1AB}" type="presOf" srcId="{E49DE99F-5F8B-447A-A09F-9872334EABD2}" destId="{2060A992-D3D8-40E2-B05B-CDE4A744A02D}" srcOrd="0" destOrd="0" presId="urn:microsoft.com/office/officeart/2005/8/layout/hierarchy1"/>
    <dgm:cxn modelId="{CC65CEFC-E6A4-41DE-8FCE-76EF328259CF}" srcId="{973BF013-0B0C-457C-88D1-666D27035C96}" destId="{80B6BD15-D0DF-4B8B-B497-300701DA434A}" srcOrd="0" destOrd="0" parTransId="{51F2FAC1-97D1-4D87-B2D3-BDDD8844964E}" sibTransId="{A22489AC-C4B4-45C2-8A0C-4B2A21538680}"/>
    <dgm:cxn modelId="{BCF78BDE-7F3E-43C4-B78A-D3E50A6B8A5B}" srcId="{DC64F3FB-8052-44CC-8AE8-8C0C833B042B}" destId="{45CC21AD-E7B5-4210-9EB5-3759A309EB37}" srcOrd="2" destOrd="0" parTransId="{164913C0-8065-42EB-976F-A25402BEEA2A}" sibTransId="{CFB7C177-F4D1-4DB1-837E-AFF327121CED}"/>
    <dgm:cxn modelId="{34A8E31D-5777-4EF4-99A3-5F37110152A8}" srcId="{DC64F3FB-8052-44CC-8AE8-8C0C833B042B}" destId="{F3DCC842-D129-4B66-A295-249EC757DD16}" srcOrd="3" destOrd="0" parTransId="{8E566D26-BF6E-44A6-A3FB-21DC4E6DCF9A}" sibTransId="{EBDE704E-9EE2-4616-91BE-35EC39B48D97}"/>
    <dgm:cxn modelId="{44E62DF1-F568-4CF1-8514-60F8028F441D}" type="presOf" srcId="{47B0218D-8D03-4B9A-A261-506A1E15FC7D}" destId="{9FD7F0B0-4D9B-4067-AE18-8795C0C84FD5}" srcOrd="0" destOrd="0" presId="urn:microsoft.com/office/officeart/2005/8/layout/hierarchy1"/>
    <dgm:cxn modelId="{9719CD4B-7213-48A3-A632-C81523596D29}" type="presOf" srcId="{880CB5E5-3C92-45C9-A25D-AA64400177B6}" destId="{AE8AB50D-86F0-4B90-BB3B-295A51845ECF}" srcOrd="0" destOrd="0" presId="urn:microsoft.com/office/officeart/2005/8/layout/hierarchy1"/>
    <dgm:cxn modelId="{843D8E01-5A9F-45B2-A5F9-017A8320C3C6}" type="presOf" srcId="{1D315197-7613-4F07-8D65-BA53F00CA636}" destId="{68114187-1BDA-4328-83AB-8AA70E65C3EF}" srcOrd="0" destOrd="0" presId="urn:microsoft.com/office/officeart/2005/8/layout/hierarchy1"/>
    <dgm:cxn modelId="{BD66E7A2-274B-4B88-A570-F5F509C7856A}" type="presOf" srcId="{DF7929EA-D058-4715-9F2A-747CF395E125}" destId="{5AB6DC08-8F5E-4D42-AA36-E982D5F55177}" srcOrd="0" destOrd="0" presId="urn:microsoft.com/office/officeart/2005/8/layout/hierarchy1"/>
    <dgm:cxn modelId="{AED8A7C5-5387-47CD-8201-588902C12A4F}" srcId="{1D315197-7613-4F07-8D65-BA53F00CA636}" destId="{45710036-5ADA-495B-8EBA-5DD88F14F2F2}" srcOrd="0" destOrd="0" parTransId="{EEB8E0FF-4361-46E3-91BB-AFEF7BCD93A2}" sibTransId="{76F57733-F779-49EA-8F30-06C9F2DD9222}"/>
    <dgm:cxn modelId="{44D8F5C6-8932-4FFE-86DB-852D53D24C1F}" type="presOf" srcId="{71D7182D-BBAC-4D0A-AEF6-5B355D02ACD4}" destId="{6915E003-A565-4EDD-9408-E2E64B50C5A9}" srcOrd="0" destOrd="0" presId="urn:microsoft.com/office/officeart/2005/8/layout/hierarchy1"/>
    <dgm:cxn modelId="{19CDFB8A-5FE6-4E62-A0BF-34A376EBFCEE}" type="presParOf" srcId="{4DBBA6E7-BC03-4797-9709-882EC896E78B}" destId="{02DD28C8-73EF-44A1-9485-0A7211235BAE}" srcOrd="0" destOrd="0" presId="urn:microsoft.com/office/officeart/2005/8/layout/hierarchy1"/>
    <dgm:cxn modelId="{18F9D8F9-9708-4E57-B598-85CAFA055383}" type="presParOf" srcId="{02DD28C8-73EF-44A1-9485-0A7211235BAE}" destId="{BD4A8346-8495-4AAD-8463-3CBA3C9F700C}" srcOrd="0" destOrd="0" presId="urn:microsoft.com/office/officeart/2005/8/layout/hierarchy1"/>
    <dgm:cxn modelId="{B37CE243-4E88-4259-897D-91F370CC34A8}" type="presParOf" srcId="{BD4A8346-8495-4AAD-8463-3CBA3C9F700C}" destId="{731A3027-67DC-427C-BBD7-73B2228A2584}" srcOrd="0" destOrd="0" presId="urn:microsoft.com/office/officeart/2005/8/layout/hierarchy1"/>
    <dgm:cxn modelId="{5D7A3F6E-E521-425D-BE1E-CFC7C1FC27DB}" type="presParOf" srcId="{BD4A8346-8495-4AAD-8463-3CBA3C9F700C}" destId="{00324446-FA13-4DB5-B4D0-636881ECF956}" srcOrd="1" destOrd="0" presId="urn:microsoft.com/office/officeart/2005/8/layout/hierarchy1"/>
    <dgm:cxn modelId="{A9F5CF34-10D4-4D9A-B8F8-9683E5D45F0B}" type="presParOf" srcId="{02DD28C8-73EF-44A1-9485-0A7211235BAE}" destId="{80BE88BF-7458-4A31-985C-BEEE58BD24EF}" srcOrd="1" destOrd="0" presId="urn:microsoft.com/office/officeart/2005/8/layout/hierarchy1"/>
    <dgm:cxn modelId="{7914614B-95A0-4072-B2AC-9984729E753B}" type="presParOf" srcId="{80BE88BF-7458-4A31-985C-BEEE58BD24EF}" destId="{6915E003-A565-4EDD-9408-E2E64B50C5A9}" srcOrd="0" destOrd="0" presId="urn:microsoft.com/office/officeart/2005/8/layout/hierarchy1"/>
    <dgm:cxn modelId="{6EE2410B-CD9D-43F1-86C1-71C628717EBB}" type="presParOf" srcId="{80BE88BF-7458-4A31-985C-BEEE58BD24EF}" destId="{CD081E89-6082-4CB8-B952-B20CEE6E9185}" srcOrd="1" destOrd="0" presId="urn:microsoft.com/office/officeart/2005/8/layout/hierarchy1"/>
    <dgm:cxn modelId="{78B6D054-035C-4BF3-A8CD-97B2CEDF32B7}" type="presParOf" srcId="{CD081E89-6082-4CB8-B952-B20CEE6E9185}" destId="{FDB0B77B-1A71-4E1B-8A63-CADBF5B5319D}" srcOrd="0" destOrd="0" presId="urn:microsoft.com/office/officeart/2005/8/layout/hierarchy1"/>
    <dgm:cxn modelId="{BEABF2ED-471A-4AAE-A4AF-2DF397FACBA0}" type="presParOf" srcId="{FDB0B77B-1A71-4E1B-8A63-CADBF5B5319D}" destId="{C7965C92-B3C4-4CA6-B9A2-64EE5E809AD8}" srcOrd="0" destOrd="0" presId="urn:microsoft.com/office/officeart/2005/8/layout/hierarchy1"/>
    <dgm:cxn modelId="{8A4CB785-9642-4C9F-8330-15E9D882E66A}" type="presParOf" srcId="{FDB0B77B-1A71-4E1B-8A63-CADBF5B5319D}" destId="{B205D3ED-3A87-4672-9CB7-AF3FD9EAB50E}" srcOrd="1" destOrd="0" presId="urn:microsoft.com/office/officeart/2005/8/layout/hierarchy1"/>
    <dgm:cxn modelId="{29B07E36-C31D-4230-9AF6-BFDA0FF64A62}" type="presParOf" srcId="{CD081E89-6082-4CB8-B952-B20CEE6E9185}" destId="{1A19BBF4-C9BB-4CDB-8F39-8D174548BAE0}" srcOrd="1" destOrd="0" presId="urn:microsoft.com/office/officeart/2005/8/layout/hierarchy1"/>
    <dgm:cxn modelId="{013F4ACF-A2D4-4E1F-B77A-7A69EB1219DA}" type="presParOf" srcId="{1A19BBF4-C9BB-4CDB-8F39-8D174548BAE0}" destId="{AE8AB50D-86F0-4B90-BB3B-295A51845ECF}" srcOrd="0" destOrd="0" presId="urn:microsoft.com/office/officeart/2005/8/layout/hierarchy1"/>
    <dgm:cxn modelId="{B753FA90-6D27-4836-A44A-325A1B0CCB17}" type="presParOf" srcId="{1A19BBF4-C9BB-4CDB-8F39-8D174548BAE0}" destId="{37A86776-1BB7-4B78-9951-ED3BA3891A34}" srcOrd="1" destOrd="0" presId="urn:microsoft.com/office/officeart/2005/8/layout/hierarchy1"/>
    <dgm:cxn modelId="{8EE4DE08-047D-4457-BB0F-0C30488FDAE4}" type="presParOf" srcId="{37A86776-1BB7-4B78-9951-ED3BA3891A34}" destId="{3309A36B-D7DA-483F-B7B1-4F937FF0FA2C}" srcOrd="0" destOrd="0" presId="urn:microsoft.com/office/officeart/2005/8/layout/hierarchy1"/>
    <dgm:cxn modelId="{62E7B4F0-B72D-4CBA-9FC0-84D9787F7751}" type="presParOf" srcId="{3309A36B-D7DA-483F-B7B1-4F937FF0FA2C}" destId="{DE25E5E4-AEB1-4981-97EF-D4964653FAD1}" srcOrd="0" destOrd="0" presId="urn:microsoft.com/office/officeart/2005/8/layout/hierarchy1"/>
    <dgm:cxn modelId="{90061CD9-EBD0-4274-8952-50E91E6E5E87}" type="presParOf" srcId="{3309A36B-D7DA-483F-B7B1-4F937FF0FA2C}" destId="{8DD570C6-745B-4F24-BBBB-CFB4315DEB45}" srcOrd="1" destOrd="0" presId="urn:microsoft.com/office/officeart/2005/8/layout/hierarchy1"/>
    <dgm:cxn modelId="{1F70AC09-5B92-4532-8ABB-1FEFD90ECBF9}" type="presParOf" srcId="{37A86776-1BB7-4B78-9951-ED3BA3891A34}" destId="{54E57610-7E01-4021-B2D2-F5C43309DBCE}" srcOrd="1" destOrd="0" presId="urn:microsoft.com/office/officeart/2005/8/layout/hierarchy1"/>
    <dgm:cxn modelId="{9796F1B1-4F4B-41A8-AD09-F5787D9A1BF9}" type="presParOf" srcId="{54E57610-7E01-4021-B2D2-F5C43309DBCE}" destId="{1C526763-7147-4C96-B4D1-28C0B6B5F7F8}" srcOrd="0" destOrd="0" presId="urn:microsoft.com/office/officeart/2005/8/layout/hierarchy1"/>
    <dgm:cxn modelId="{611D66ED-FAFB-4DB0-9100-C2EEB219E78D}" type="presParOf" srcId="{54E57610-7E01-4021-B2D2-F5C43309DBCE}" destId="{AD2D055B-F5F4-475F-A6D5-7ADBA7EBF26C}" srcOrd="1" destOrd="0" presId="urn:microsoft.com/office/officeart/2005/8/layout/hierarchy1"/>
    <dgm:cxn modelId="{392517A9-843A-49D3-A35D-19B2489C2EE0}" type="presParOf" srcId="{AD2D055B-F5F4-475F-A6D5-7ADBA7EBF26C}" destId="{C8A00CD9-A53D-40CC-82D9-1C8FE9AB4BDC}" srcOrd="0" destOrd="0" presId="urn:microsoft.com/office/officeart/2005/8/layout/hierarchy1"/>
    <dgm:cxn modelId="{AA42467B-80DD-4545-9C40-A3AEB967B3CA}" type="presParOf" srcId="{C8A00CD9-A53D-40CC-82D9-1C8FE9AB4BDC}" destId="{BFDA8057-8DF8-467B-A226-2969F8C1793C}" srcOrd="0" destOrd="0" presId="urn:microsoft.com/office/officeart/2005/8/layout/hierarchy1"/>
    <dgm:cxn modelId="{6AC6961B-6C32-48CF-A838-2BB7B6C35C2A}" type="presParOf" srcId="{C8A00CD9-A53D-40CC-82D9-1C8FE9AB4BDC}" destId="{273FEF01-5A5A-4E64-B86C-E00FF3C04433}" srcOrd="1" destOrd="0" presId="urn:microsoft.com/office/officeart/2005/8/layout/hierarchy1"/>
    <dgm:cxn modelId="{27FAE4D2-E2FD-4AE1-AD7B-02443E81E3EA}" type="presParOf" srcId="{AD2D055B-F5F4-475F-A6D5-7ADBA7EBF26C}" destId="{14B67EE7-BE7E-4F9E-9BA2-D93E2F4C5BFD}" srcOrd="1" destOrd="0" presId="urn:microsoft.com/office/officeart/2005/8/layout/hierarchy1"/>
    <dgm:cxn modelId="{D8D04D8A-B80A-4736-A4D9-29572DB7170C}" type="presParOf" srcId="{14B67EE7-BE7E-4F9E-9BA2-D93E2F4C5BFD}" destId="{661105ED-68AB-4B3A-8E10-9D96E7F56D3D}" srcOrd="0" destOrd="0" presId="urn:microsoft.com/office/officeart/2005/8/layout/hierarchy1"/>
    <dgm:cxn modelId="{7AF16126-C9FE-4DF9-B85A-749E403F6E5C}" type="presParOf" srcId="{14B67EE7-BE7E-4F9E-9BA2-D93E2F4C5BFD}" destId="{76B0088D-9800-43BD-BB21-18950A36003F}" srcOrd="1" destOrd="0" presId="urn:microsoft.com/office/officeart/2005/8/layout/hierarchy1"/>
    <dgm:cxn modelId="{59249289-2DA6-42A8-9E15-17FBB537C2BC}" type="presParOf" srcId="{76B0088D-9800-43BD-BB21-18950A36003F}" destId="{319DBD96-9C0E-4D60-BBB0-D0A44BAAC01E}" srcOrd="0" destOrd="0" presId="urn:microsoft.com/office/officeart/2005/8/layout/hierarchy1"/>
    <dgm:cxn modelId="{C50013AA-2E3A-4BC4-9A1C-D46A593C1DEB}" type="presParOf" srcId="{319DBD96-9C0E-4D60-BBB0-D0A44BAAC01E}" destId="{23E7310F-A7A3-4846-B7C1-74D4F048DB87}" srcOrd="0" destOrd="0" presId="urn:microsoft.com/office/officeart/2005/8/layout/hierarchy1"/>
    <dgm:cxn modelId="{E484BB29-F4DC-42A8-8215-A9FAA6F168B2}" type="presParOf" srcId="{319DBD96-9C0E-4D60-BBB0-D0A44BAAC01E}" destId="{F00D51BF-E235-4AA9-B39E-84B87BD219B5}" srcOrd="1" destOrd="0" presId="urn:microsoft.com/office/officeart/2005/8/layout/hierarchy1"/>
    <dgm:cxn modelId="{8E3AF363-0520-48B3-BF3F-846DA5234CF9}" type="presParOf" srcId="{76B0088D-9800-43BD-BB21-18950A36003F}" destId="{9888866A-BDD6-4533-BB9A-0E24A5692AA8}" srcOrd="1" destOrd="0" presId="urn:microsoft.com/office/officeart/2005/8/layout/hierarchy1"/>
    <dgm:cxn modelId="{6F38DAB2-FBE8-4A88-A664-C3FE5F58F7AA}" type="presParOf" srcId="{4DBBA6E7-BC03-4797-9709-882EC896E78B}" destId="{8C5B59DD-F7BE-4817-93B8-4D147C217607}" srcOrd="1" destOrd="0" presId="urn:microsoft.com/office/officeart/2005/8/layout/hierarchy1"/>
    <dgm:cxn modelId="{9598E105-B534-4AD7-8C33-80D85E568E1B}" type="presParOf" srcId="{8C5B59DD-F7BE-4817-93B8-4D147C217607}" destId="{B3DF27FB-8A03-441F-9C4C-1C21402636E1}" srcOrd="0" destOrd="0" presId="urn:microsoft.com/office/officeart/2005/8/layout/hierarchy1"/>
    <dgm:cxn modelId="{9848CD38-DBEF-41B1-AE61-EDFF7B78870A}" type="presParOf" srcId="{B3DF27FB-8A03-441F-9C4C-1C21402636E1}" destId="{24DD61F1-8441-4838-8C8A-B425774BC7BD}" srcOrd="0" destOrd="0" presId="urn:microsoft.com/office/officeart/2005/8/layout/hierarchy1"/>
    <dgm:cxn modelId="{36309AC1-9A75-4638-B3C2-5DE529561074}" type="presParOf" srcId="{B3DF27FB-8A03-441F-9C4C-1C21402636E1}" destId="{0C7BE498-915B-45C3-87CE-B0DEB2E0C055}" srcOrd="1" destOrd="0" presId="urn:microsoft.com/office/officeart/2005/8/layout/hierarchy1"/>
    <dgm:cxn modelId="{E95434DB-46B4-4996-BFBC-6E319405BE62}" type="presParOf" srcId="{8C5B59DD-F7BE-4817-93B8-4D147C217607}" destId="{51DAB507-8768-42A4-81EC-19BA4B774AFF}" srcOrd="1" destOrd="0" presId="urn:microsoft.com/office/officeart/2005/8/layout/hierarchy1"/>
    <dgm:cxn modelId="{7A0AA912-5B83-4ACD-8FED-52D897657B14}" type="presParOf" srcId="{51DAB507-8768-42A4-81EC-19BA4B774AFF}" destId="{E58F85FB-7098-429F-A073-9660EB3009B3}" srcOrd="0" destOrd="0" presId="urn:microsoft.com/office/officeart/2005/8/layout/hierarchy1"/>
    <dgm:cxn modelId="{87312688-9E91-4942-A248-4A6113EE7750}" type="presParOf" srcId="{51DAB507-8768-42A4-81EC-19BA4B774AFF}" destId="{39B4B4BA-B9AF-4123-A18C-EA34B4AFCFF5}" srcOrd="1" destOrd="0" presId="urn:microsoft.com/office/officeart/2005/8/layout/hierarchy1"/>
    <dgm:cxn modelId="{565CB5ED-FA54-497C-A40D-48DCB2022D67}" type="presParOf" srcId="{39B4B4BA-B9AF-4123-A18C-EA34B4AFCFF5}" destId="{19603154-DC80-4E32-9DAE-1F681FBCB9FC}" srcOrd="0" destOrd="0" presId="urn:microsoft.com/office/officeart/2005/8/layout/hierarchy1"/>
    <dgm:cxn modelId="{AFF4696D-4DD7-454E-BB0C-03A934DF7DA9}" type="presParOf" srcId="{19603154-DC80-4E32-9DAE-1F681FBCB9FC}" destId="{42B2DAE8-1B81-4B0C-A8E1-ABAC6C556B08}" srcOrd="0" destOrd="0" presId="urn:microsoft.com/office/officeart/2005/8/layout/hierarchy1"/>
    <dgm:cxn modelId="{F1C704B6-5F88-4D62-BE49-8C598442C5D6}" type="presParOf" srcId="{19603154-DC80-4E32-9DAE-1F681FBCB9FC}" destId="{7FB16EE8-1C56-4B6E-A0CB-26D28C970134}" srcOrd="1" destOrd="0" presId="urn:microsoft.com/office/officeart/2005/8/layout/hierarchy1"/>
    <dgm:cxn modelId="{A1CAEA43-6133-4D79-8E48-02AC1E3072C3}" type="presParOf" srcId="{39B4B4BA-B9AF-4123-A18C-EA34B4AFCFF5}" destId="{5E43CC13-4074-49C3-AD87-173E98E7FADC}" srcOrd="1" destOrd="0" presId="urn:microsoft.com/office/officeart/2005/8/layout/hierarchy1"/>
    <dgm:cxn modelId="{95F59391-5F7B-422A-AAA1-1C12D424F1CD}" type="presParOf" srcId="{5E43CC13-4074-49C3-AD87-173E98E7FADC}" destId="{8B101974-B91C-4CD8-A902-F2FD89C20EC8}" srcOrd="0" destOrd="0" presId="urn:microsoft.com/office/officeart/2005/8/layout/hierarchy1"/>
    <dgm:cxn modelId="{61B77D78-89A0-4116-874D-49DED45557A3}" type="presParOf" srcId="{5E43CC13-4074-49C3-AD87-173E98E7FADC}" destId="{0717F077-0D32-4BBB-A582-45831F158ACD}" srcOrd="1" destOrd="0" presId="urn:microsoft.com/office/officeart/2005/8/layout/hierarchy1"/>
    <dgm:cxn modelId="{6DFC5A74-3E53-4425-A6E5-DA1E29CE6D66}" type="presParOf" srcId="{0717F077-0D32-4BBB-A582-45831F158ACD}" destId="{2592B090-C6D4-418F-9F5C-5F45E2BF2975}" srcOrd="0" destOrd="0" presId="urn:microsoft.com/office/officeart/2005/8/layout/hierarchy1"/>
    <dgm:cxn modelId="{53E0A510-172F-459D-8D45-CCD84198E6A1}" type="presParOf" srcId="{2592B090-C6D4-418F-9F5C-5F45E2BF2975}" destId="{495F8239-249A-462F-8135-E54511B9F23E}" srcOrd="0" destOrd="0" presId="urn:microsoft.com/office/officeart/2005/8/layout/hierarchy1"/>
    <dgm:cxn modelId="{7A1134C9-F3CD-4E18-B2BC-6128CCD335A0}" type="presParOf" srcId="{2592B090-C6D4-418F-9F5C-5F45E2BF2975}" destId="{CE397297-4537-4488-8495-DF5D387104C4}" srcOrd="1" destOrd="0" presId="urn:microsoft.com/office/officeart/2005/8/layout/hierarchy1"/>
    <dgm:cxn modelId="{750AE0DB-C971-4C84-AFAA-5C612E99CF88}" type="presParOf" srcId="{0717F077-0D32-4BBB-A582-45831F158ACD}" destId="{2002B6E7-D624-4A2B-865E-D1A9A1713B88}" srcOrd="1" destOrd="0" presId="urn:microsoft.com/office/officeart/2005/8/layout/hierarchy1"/>
    <dgm:cxn modelId="{B7E88FA4-6EA0-499A-AB99-FCD185779ACD}" type="presParOf" srcId="{2002B6E7-D624-4A2B-865E-D1A9A1713B88}" destId="{616007C1-F54F-4312-B702-99BDFD1ED8D6}" srcOrd="0" destOrd="0" presId="urn:microsoft.com/office/officeart/2005/8/layout/hierarchy1"/>
    <dgm:cxn modelId="{38C039C4-A76D-4BE1-8086-DAA1AE6CAD63}" type="presParOf" srcId="{2002B6E7-D624-4A2B-865E-D1A9A1713B88}" destId="{6B255154-E388-416C-A76A-17458E553D32}" srcOrd="1" destOrd="0" presId="urn:microsoft.com/office/officeart/2005/8/layout/hierarchy1"/>
    <dgm:cxn modelId="{DE33895A-1A51-4E0C-B0C0-D8DD5731C74F}" type="presParOf" srcId="{6B255154-E388-416C-A76A-17458E553D32}" destId="{D35A8DE6-6503-4951-8A06-DEA7FD235F8F}" srcOrd="0" destOrd="0" presId="urn:microsoft.com/office/officeart/2005/8/layout/hierarchy1"/>
    <dgm:cxn modelId="{D3F84567-8037-4644-8167-D7B8715977C0}" type="presParOf" srcId="{D35A8DE6-6503-4951-8A06-DEA7FD235F8F}" destId="{BBC47087-299E-49A1-9E3D-878F5062819F}" srcOrd="0" destOrd="0" presId="urn:microsoft.com/office/officeart/2005/8/layout/hierarchy1"/>
    <dgm:cxn modelId="{B2E755A5-B5B8-41B1-B922-F476ABBB0171}" type="presParOf" srcId="{D35A8DE6-6503-4951-8A06-DEA7FD235F8F}" destId="{F6D49C3D-6A2C-4DD0-9391-91F91C774875}" srcOrd="1" destOrd="0" presId="urn:microsoft.com/office/officeart/2005/8/layout/hierarchy1"/>
    <dgm:cxn modelId="{6C93E863-9A71-4EAA-8693-1E2AFBDF4BAE}" type="presParOf" srcId="{6B255154-E388-416C-A76A-17458E553D32}" destId="{51B8E0B0-9A1E-4124-9095-382B04B44F22}" srcOrd="1" destOrd="0" presId="urn:microsoft.com/office/officeart/2005/8/layout/hierarchy1"/>
    <dgm:cxn modelId="{5148E482-7B14-4CB6-A89B-B3251C46141A}" type="presParOf" srcId="{51B8E0B0-9A1E-4124-9095-382B04B44F22}" destId="{C087E7AF-3A5F-4CF0-AA69-4B6146DB818A}" srcOrd="0" destOrd="0" presId="urn:microsoft.com/office/officeart/2005/8/layout/hierarchy1"/>
    <dgm:cxn modelId="{EA67F90B-75A8-4004-AF1E-E25316F95932}" type="presParOf" srcId="{51B8E0B0-9A1E-4124-9095-382B04B44F22}" destId="{FB987B6C-DAA9-4FF7-A6DD-E7064C72444A}" srcOrd="1" destOrd="0" presId="urn:microsoft.com/office/officeart/2005/8/layout/hierarchy1"/>
    <dgm:cxn modelId="{3762F691-E44F-4FB7-AF10-DF08F0C180E4}" type="presParOf" srcId="{FB987B6C-DAA9-4FF7-A6DD-E7064C72444A}" destId="{5E23D867-65EB-4323-9D17-739FB33BD440}" srcOrd="0" destOrd="0" presId="urn:microsoft.com/office/officeart/2005/8/layout/hierarchy1"/>
    <dgm:cxn modelId="{5E12A778-4CEB-4D7B-AD0A-AEFB863123CC}" type="presParOf" srcId="{5E23D867-65EB-4323-9D17-739FB33BD440}" destId="{91D26D2C-B3AE-4B4F-A360-07C27D6CBDAA}" srcOrd="0" destOrd="0" presId="urn:microsoft.com/office/officeart/2005/8/layout/hierarchy1"/>
    <dgm:cxn modelId="{BA8AC0DE-9BC2-4494-BAB2-1558C582ECCD}" type="presParOf" srcId="{5E23D867-65EB-4323-9D17-739FB33BD440}" destId="{E3679B49-6D12-4363-82AF-F2AEEDBBA3AA}" srcOrd="1" destOrd="0" presId="urn:microsoft.com/office/officeart/2005/8/layout/hierarchy1"/>
    <dgm:cxn modelId="{A93C474A-2F51-4846-BE51-EECDD2491694}" type="presParOf" srcId="{FB987B6C-DAA9-4FF7-A6DD-E7064C72444A}" destId="{AD7D825E-7861-49DD-87F8-58FE077C939D}" srcOrd="1" destOrd="0" presId="urn:microsoft.com/office/officeart/2005/8/layout/hierarchy1"/>
    <dgm:cxn modelId="{9B08403C-93F7-4BC1-9B49-72ACA7FB797B}" type="presParOf" srcId="{4DBBA6E7-BC03-4797-9709-882EC896E78B}" destId="{A05352CF-1501-4CB4-AA87-C073C6B12B23}" srcOrd="2" destOrd="0" presId="urn:microsoft.com/office/officeart/2005/8/layout/hierarchy1"/>
    <dgm:cxn modelId="{4B36E152-244C-47A2-A7EB-49EBCB18CF1F}" type="presParOf" srcId="{A05352CF-1501-4CB4-AA87-C073C6B12B23}" destId="{5349101F-E6A7-46FC-BADF-7A612B55AB71}" srcOrd="0" destOrd="0" presId="urn:microsoft.com/office/officeart/2005/8/layout/hierarchy1"/>
    <dgm:cxn modelId="{B08E68E8-FE80-45D7-9C7A-E1D78D01B380}" type="presParOf" srcId="{5349101F-E6A7-46FC-BADF-7A612B55AB71}" destId="{EC0DD26C-69F9-43F9-856D-57F77CD5443D}" srcOrd="0" destOrd="0" presId="urn:microsoft.com/office/officeart/2005/8/layout/hierarchy1"/>
    <dgm:cxn modelId="{7031E703-8F60-4B84-B083-5D8C042D7246}" type="presParOf" srcId="{5349101F-E6A7-46FC-BADF-7A612B55AB71}" destId="{9835CE95-10CA-4135-8DA1-30CD823F0BC0}" srcOrd="1" destOrd="0" presId="urn:microsoft.com/office/officeart/2005/8/layout/hierarchy1"/>
    <dgm:cxn modelId="{B9EA1823-78D4-4EA7-B274-C3518E3C743D}" type="presParOf" srcId="{A05352CF-1501-4CB4-AA87-C073C6B12B23}" destId="{34728229-202D-479C-B846-F1E96C000CB1}" srcOrd="1" destOrd="0" presId="urn:microsoft.com/office/officeart/2005/8/layout/hierarchy1"/>
    <dgm:cxn modelId="{4376B670-0D10-4D0C-B198-14854B7CE0D4}" type="presParOf" srcId="{34728229-202D-479C-B846-F1E96C000CB1}" destId="{88A6B74B-4547-4E94-8881-2DED694CAE0B}" srcOrd="0" destOrd="0" presId="urn:microsoft.com/office/officeart/2005/8/layout/hierarchy1"/>
    <dgm:cxn modelId="{D35AA21C-E20D-4B18-A6FA-4B95FE02178A}" type="presParOf" srcId="{34728229-202D-479C-B846-F1E96C000CB1}" destId="{9DB8C268-01DA-4D8A-ADDF-EE26E5F2281E}" srcOrd="1" destOrd="0" presId="urn:microsoft.com/office/officeart/2005/8/layout/hierarchy1"/>
    <dgm:cxn modelId="{883C88EF-7724-4500-8E13-99CCBCF67D30}" type="presParOf" srcId="{9DB8C268-01DA-4D8A-ADDF-EE26E5F2281E}" destId="{B5C1F527-1624-47E6-AB94-D9FC8D99C730}" srcOrd="0" destOrd="0" presId="urn:microsoft.com/office/officeart/2005/8/layout/hierarchy1"/>
    <dgm:cxn modelId="{714D6A94-EE5E-4DA2-AC6B-81312220A68A}" type="presParOf" srcId="{B5C1F527-1624-47E6-AB94-D9FC8D99C730}" destId="{6A678BD9-6974-436E-AC4E-6297AA00CE0A}" srcOrd="0" destOrd="0" presId="urn:microsoft.com/office/officeart/2005/8/layout/hierarchy1"/>
    <dgm:cxn modelId="{7DE83C9C-3D22-4010-A312-5A5D464FBAA1}" type="presParOf" srcId="{B5C1F527-1624-47E6-AB94-D9FC8D99C730}" destId="{346BF75D-B74E-4A82-9288-74ABAC615B3D}" srcOrd="1" destOrd="0" presId="urn:microsoft.com/office/officeart/2005/8/layout/hierarchy1"/>
    <dgm:cxn modelId="{E80086F0-FF1B-4A17-9530-7C45E0522A1E}" type="presParOf" srcId="{9DB8C268-01DA-4D8A-ADDF-EE26E5F2281E}" destId="{D7EF32B8-98C2-4443-BAA7-A917C7EBE00B}" srcOrd="1" destOrd="0" presId="urn:microsoft.com/office/officeart/2005/8/layout/hierarchy1"/>
    <dgm:cxn modelId="{22C497FD-3892-471F-B9EF-44D0DAB4C7D6}" type="presParOf" srcId="{D7EF32B8-98C2-4443-BAA7-A917C7EBE00B}" destId="{C6AEE8D9-5689-4DEF-8E33-66D3C50E9B5D}" srcOrd="0" destOrd="0" presId="urn:microsoft.com/office/officeart/2005/8/layout/hierarchy1"/>
    <dgm:cxn modelId="{3A1CF95F-A3DC-4C60-B1A4-2158E8C8DE2A}" type="presParOf" srcId="{D7EF32B8-98C2-4443-BAA7-A917C7EBE00B}" destId="{34907109-CDB1-4CC4-A255-4108012A6208}" srcOrd="1" destOrd="0" presId="urn:microsoft.com/office/officeart/2005/8/layout/hierarchy1"/>
    <dgm:cxn modelId="{007DACA8-3377-4EF3-832D-F70DA094D9BA}" type="presParOf" srcId="{34907109-CDB1-4CC4-A255-4108012A6208}" destId="{C4B3D645-C8A9-402A-AA3D-94B04900EA09}" srcOrd="0" destOrd="0" presId="urn:microsoft.com/office/officeart/2005/8/layout/hierarchy1"/>
    <dgm:cxn modelId="{0A55D347-E30C-45EC-BA68-20F841575D6B}" type="presParOf" srcId="{C4B3D645-C8A9-402A-AA3D-94B04900EA09}" destId="{43D52952-CB65-4B7B-A389-D140B51A188B}" srcOrd="0" destOrd="0" presId="urn:microsoft.com/office/officeart/2005/8/layout/hierarchy1"/>
    <dgm:cxn modelId="{809AD647-AB17-4BEE-AB90-4699B278DB29}" type="presParOf" srcId="{C4B3D645-C8A9-402A-AA3D-94B04900EA09}" destId="{82A5687A-E9FC-4C7D-BD20-1CB85A1799EF}" srcOrd="1" destOrd="0" presId="urn:microsoft.com/office/officeart/2005/8/layout/hierarchy1"/>
    <dgm:cxn modelId="{73A4FA00-9158-45C7-9E6F-F77932B405DE}" type="presParOf" srcId="{34907109-CDB1-4CC4-A255-4108012A6208}" destId="{62DBEFF2-0BEE-49BF-859F-FAEA09514D52}" srcOrd="1" destOrd="0" presId="urn:microsoft.com/office/officeart/2005/8/layout/hierarchy1"/>
    <dgm:cxn modelId="{25AE3E23-D6DF-4B4A-9AA1-5DCF1C5A2C92}" type="presParOf" srcId="{62DBEFF2-0BEE-49BF-859F-FAEA09514D52}" destId="{23190B73-07C1-4B53-9CDD-BED7D729B13D}" srcOrd="0" destOrd="0" presId="urn:microsoft.com/office/officeart/2005/8/layout/hierarchy1"/>
    <dgm:cxn modelId="{081D0ADC-1380-4952-9D2D-1F6587EBF293}" type="presParOf" srcId="{62DBEFF2-0BEE-49BF-859F-FAEA09514D52}" destId="{FFDE2602-32FC-4C81-A90C-B8073562D646}" srcOrd="1" destOrd="0" presId="urn:microsoft.com/office/officeart/2005/8/layout/hierarchy1"/>
    <dgm:cxn modelId="{D1A4D000-7E20-4206-A31B-F19514C6705E}" type="presParOf" srcId="{FFDE2602-32FC-4C81-A90C-B8073562D646}" destId="{1D85E464-34DF-42F6-97DE-405DD8E3171A}" srcOrd="0" destOrd="0" presId="urn:microsoft.com/office/officeart/2005/8/layout/hierarchy1"/>
    <dgm:cxn modelId="{9D786E66-8696-4EC9-B2DC-6587A76E9795}" type="presParOf" srcId="{1D85E464-34DF-42F6-97DE-405DD8E3171A}" destId="{E9F3164D-9600-42E0-8BE2-9B3A78769CEC}" srcOrd="0" destOrd="0" presId="urn:microsoft.com/office/officeart/2005/8/layout/hierarchy1"/>
    <dgm:cxn modelId="{CEF3D0FD-E7A9-42D2-8541-DBC0F77F43CD}" type="presParOf" srcId="{1D85E464-34DF-42F6-97DE-405DD8E3171A}" destId="{4C43EE57-BF3B-4F63-94A1-664A29EDED21}" srcOrd="1" destOrd="0" presId="urn:microsoft.com/office/officeart/2005/8/layout/hierarchy1"/>
    <dgm:cxn modelId="{C1B2E0BE-69AC-47E4-97B5-8C311C960EE5}" type="presParOf" srcId="{FFDE2602-32FC-4C81-A90C-B8073562D646}" destId="{AB6FA9A6-015D-4B70-8CA4-4F699AC3855C}" srcOrd="1" destOrd="0" presId="urn:microsoft.com/office/officeart/2005/8/layout/hierarchy1"/>
    <dgm:cxn modelId="{4025FF22-48E0-421E-879F-E408A35D453B}" type="presParOf" srcId="{AB6FA9A6-015D-4B70-8CA4-4F699AC3855C}" destId="{8B6DA902-674F-4200-9FD0-CDAFC0950922}" srcOrd="0" destOrd="0" presId="urn:microsoft.com/office/officeart/2005/8/layout/hierarchy1"/>
    <dgm:cxn modelId="{04E702C2-8AF9-486A-BA47-14CAFCF7D280}" type="presParOf" srcId="{AB6FA9A6-015D-4B70-8CA4-4F699AC3855C}" destId="{D219229F-8E51-4B85-B58F-F6BCFD943D8F}" srcOrd="1" destOrd="0" presId="urn:microsoft.com/office/officeart/2005/8/layout/hierarchy1"/>
    <dgm:cxn modelId="{2031C297-AD63-454F-AAA9-60AA36E10152}" type="presParOf" srcId="{D219229F-8E51-4B85-B58F-F6BCFD943D8F}" destId="{2B66537C-50D8-4091-9222-19D8F612AEC7}" srcOrd="0" destOrd="0" presId="urn:microsoft.com/office/officeart/2005/8/layout/hierarchy1"/>
    <dgm:cxn modelId="{EA2A5C54-9A34-40F6-A851-529D163269E7}" type="presParOf" srcId="{2B66537C-50D8-4091-9222-19D8F612AEC7}" destId="{FF7B2224-6969-46BC-9EE2-546FFF612605}" srcOrd="0" destOrd="0" presId="urn:microsoft.com/office/officeart/2005/8/layout/hierarchy1"/>
    <dgm:cxn modelId="{1C94A6BD-21E8-4FE3-8D08-B3A870AB4020}" type="presParOf" srcId="{2B66537C-50D8-4091-9222-19D8F612AEC7}" destId="{3913B105-40DD-4B56-80B2-27C4757B1ABC}" srcOrd="1" destOrd="0" presId="urn:microsoft.com/office/officeart/2005/8/layout/hierarchy1"/>
    <dgm:cxn modelId="{A5691999-DA0D-467C-9FD5-382BD1AFB028}" type="presParOf" srcId="{D219229F-8E51-4B85-B58F-F6BCFD943D8F}" destId="{A0B471AD-F40B-4B10-BCE4-7E4B157D75F0}" srcOrd="1" destOrd="0" presId="urn:microsoft.com/office/officeart/2005/8/layout/hierarchy1"/>
    <dgm:cxn modelId="{14008EE4-F580-4537-97E2-A55207EAA73F}" type="presParOf" srcId="{4DBBA6E7-BC03-4797-9709-882EC896E78B}" destId="{51F42646-F6F3-45BD-BBB4-9743BC9C067E}" srcOrd="3" destOrd="0" presId="urn:microsoft.com/office/officeart/2005/8/layout/hierarchy1"/>
    <dgm:cxn modelId="{4B2E54B7-C62F-4B2D-BF89-6B9AFC279562}" type="presParOf" srcId="{51F42646-F6F3-45BD-BBB4-9743BC9C067E}" destId="{EA72A762-FAAC-4153-96EB-C6FA53CB7D28}" srcOrd="0" destOrd="0" presId="urn:microsoft.com/office/officeart/2005/8/layout/hierarchy1"/>
    <dgm:cxn modelId="{3D21BFD1-CCB6-4D7A-86EA-BCA8C632DB1C}" type="presParOf" srcId="{EA72A762-FAAC-4153-96EB-C6FA53CB7D28}" destId="{5F14B551-318F-4136-8F08-68629C26034B}" srcOrd="0" destOrd="0" presId="urn:microsoft.com/office/officeart/2005/8/layout/hierarchy1"/>
    <dgm:cxn modelId="{4D3B9437-1C14-4073-9878-7506C9BEC616}" type="presParOf" srcId="{EA72A762-FAAC-4153-96EB-C6FA53CB7D28}" destId="{DB25295E-EAEB-4F05-B98E-C5E94D2864C7}" srcOrd="1" destOrd="0" presId="urn:microsoft.com/office/officeart/2005/8/layout/hierarchy1"/>
    <dgm:cxn modelId="{1982A744-FB32-4822-A6EC-0F26849C61DC}" type="presParOf" srcId="{51F42646-F6F3-45BD-BBB4-9743BC9C067E}" destId="{21FF951C-C577-4D6A-84C7-D7B3CF5B405D}" srcOrd="1" destOrd="0" presId="urn:microsoft.com/office/officeart/2005/8/layout/hierarchy1"/>
    <dgm:cxn modelId="{9A335A89-B867-4AB7-A5ED-C14396FAEF03}" type="presParOf" srcId="{21FF951C-C577-4D6A-84C7-D7B3CF5B405D}" destId="{AAAC0FCF-D183-4A60-B3C8-F93F7FFEE57F}" srcOrd="0" destOrd="0" presId="urn:microsoft.com/office/officeart/2005/8/layout/hierarchy1"/>
    <dgm:cxn modelId="{6BDB014C-3B0F-458B-AC67-FD3272891BFA}" type="presParOf" srcId="{21FF951C-C577-4D6A-84C7-D7B3CF5B405D}" destId="{AA522530-84C5-4AAD-8FE1-4CAFF92F25AB}" srcOrd="1" destOrd="0" presId="urn:microsoft.com/office/officeart/2005/8/layout/hierarchy1"/>
    <dgm:cxn modelId="{074DC9DD-339D-43E3-BCC9-18D83730D3BF}" type="presParOf" srcId="{AA522530-84C5-4AAD-8FE1-4CAFF92F25AB}" destId="{5BBF4EC0-8172-4080-A638-4BB75A1E9C5C}" srcOrd="0" destOrd="0" presId="urn:microsoft.com/office/officeart/2005/8/layout/hierarchy1"/>
    <dgm:cxn modelId="{9F9BFAF7-0099-41E9-A04A-A7656B59D925}" type="presParOf" srcId="{5BBF4EC0-8172-4080-A638-4BB75A1E9C5C}" destId="{F148DE85-5EA3-43EA-A442-B0AAB8098BE2}" srcOrd="0" destOrd="0" presId="urn:microsoft.com/office/officeart/2005/8/layout/hierarchy1"/>
    <dgm:cxn modelId="{52EF191E-5375-40B4-BD05-A0F81F4C3078}" type="presParOf" srcId="{5BBF4EC0-8172-4080-A638-4BB75A1E9C5C}" destId="{4B5F95DC-8E69-4A99-A8E3-CB4CCCB2FC0D}" srcOrd="1" destOrd="0" presId="urn:microsoft.com/office/officeart/2005/8/layout/hierarchy1"/>
    <dgm:cxn modelId="{C586E6BA-3BEA-456A-AC26-73C1635A177E}" type="presParOf" srcId="{AA522530-84C5-4AAD-8FE1-4CAFF92F25AB}" destId="{A05E2A8D-C5EB-4275-99B9-63AEEF6A20B1}" srcOrd="1" destOrd="0" presId="urn:microsoft.com/office/officeart/2005/8/layout/hierarchy1"/>
    <dgm:cxn modelId="{CC91D0CF-5E21-4CA7-B0E9-F0C835B3DB72}" type="presParOf" srcId="{A05E2A8D-C5EB-4275-99B9-63AEEF6A20B1}" destId="{02FEC938-EB0F-4B19-8A8C-016512A76B13}" srcOrd="0" destOrd="0" presId="urn:microsoft.com/office/officeart/2005/8/layout/hierarchy1"/>
    <dgm:cxn modelId="{99837510-EF53-42C4-A137-467EED63585D}" type="presParOf" srcId="{A05E2A8D-C5EB-4275-99B9-63AEEF6A20B1}" destId="{70AB7B02-44ED-4462-BCCF-0B3AF0D957DD}" srcOrd="1" destOrd="0" presId="urn:microsoft.com/office/officeart/2005/8/layout/hierarchy1"/>
    <dgm:cxn modelId="{DB99E14A-6A0C-47D4-907E-2803835BFE0E}" type="presParOf" srcId="{70AB7B02-44ED-4462-BCCF-0B3AF0D957DD}" destId="{37FC08DC-B93C-4167-8F34-B83A5B0481BF}" srcOrd="0" destOrd="0" presId="urn:microsoft.com/office/officeart/2005/8/layout/hierarchy1"/>
    <dgm:cxn modelId="{4909FBC5-0CD3-4E1A-993B-50FB7E194CB0}" type="presParOf" srcId="{37FC08DC-B93C-4167-8F34-B83A5B0481BF}" destId="{FDEF1BD6-A0E7-42C3-A24B-840A946FE0C1}" srcOrd="0" destOrd="0" presId="urn:microsoft.com/office/officeart/2005/8/layout/hierarchy1"/>
    <dgm:cxn modelId="{69D7C747-5DAA-439A-825B-22D0159B07DA}" type="presParOf" srcId="{37FC08DC-B93C-4167-8F34-B83A5B0481BF}" destId="{9FD7F0B0-4D9B-4067-AE18-8795C0C84FD5}" srcOrd="1" destOrd="0" presId="urn:microsoft.com/office/officeart/2005/8/layout/hierarchy1"/>
    <dgm:cxn modelId="{66978D9D-75D0-402E-8EE3-0D8CBDD5A696}" type="presParOf" srcId="{70AB7B02-44ED-4462-BCCF-0B3AF0D957DD}" destId="{E9E4EDAB-32A9-4475-89D2-6666FD13D22B}" srcOrd="1" destOrd="0" presId="urn:microsoft.com/office/officeart/2005/8/layout/hierarchy1"/>
    <dgm:cxn modelId="{EEFDAFEB-1D1B-4FF5-B13F-5D8E878FF78F}" type="presParOf" srcId="{E9E4EDAB-32A9-4475-89D2-6666FD13D22B}" destId="{6BE75FD8-6B81-475F-9FF7-E396F5BAF707}" srcOrd="0" destOrd="0" presId="urn:microsoft.com/office/officeart/2005/8/layout/hierarchy1"/>
    <dgm:cxn modelId="{574F2E2B-410C-4876-BCC7-47BAF2ECDD27}" type="presParOf" srcId="{E9E4EDAB-32A9-4475-89D2-6666FD13D22B}" destId="{EA8D7234-86CA-4569-86F9-B9B77D941198}" srcOrd="1" destOrd="0" presId="urn:microsoft.com/office/officeart/2005/8/layout/hierarchy1"/>
    <dgm:cxn modelId="{78C03CD1-D659-4522-B788-BF9F753B6E48}" type="presParOf" srcId="{EA8D7234-86CA-4569-86F9-B9B77D941198}" destId="{7D5F8F98-03DB-4F5F-A63B-1908AD7CB6DC}" srcOrd="0" destOrd="0" presId="urn:microsoft.com/office/officeart/2005/8/layout/hierarchy1"/>
    <dgm:cxn modelId="{AB6E3D87-1828-42A3-9B6C-5182C23C3DBA}" type="presParOf" srcId="{7D5F8F98-03DB-4F5F-A63B-1908AD7CB6DC}" destId="{8992980B-9AD2-48B2-B797-7FD96614BAFD}" srcOrd="0" destOrd="0" presId="urn:microsoft.com/office/officeart/2005/8/layout/hierarchy1"/>
    <dgm:cxn modelId="{3904F72E-9C1F-4A9A-B479-AF0205D189ED}" type="presParOf" srcId="{7D5F8F98-03DB-4F5F-A63B-1908AD7CB6DC}" destId="{4DAD2CB0-4411-499C-BEBA-DA2488DC0B9A}" srcOrd="1" destOrd="0" presId="urn:microsoft.com/office/officeart/2005/8/layout/hierarchy1"/>
    <dgm:cxn modelId="{AAFB69E3-2E98-4A94-93CF-AC58CE9A88F4}" type="presParOf" srcId="{EA8D7234-86CA-4569-86F9-B9B77D941198}" destId="{323379EE-782A-40FC-997D-5830680F896D}" srcOrd="1" destOrd="0" presId="urn:microsoft.com/office/officeart/2005/8/layout/hierarchy1"/>
    <dgm:cxn modelId="{638E1081-3F81-4191-AA6D-04F38A10C77B}" type="presParOf" srcId="{323379EE-782A-40FC-997D-5830680F896D}" destId="{2515DD72-A16C-4E83-BB38-9ABB12CEE28B}" srcOrd="0" destOrd="0" presId="urn:microsoft.com/office/officeart/2005/8/layout/hierarchy1"/>
    <dgm:cxn modelId="{FF8018D1-F476-48E0-97AC-00A23F00ECE2}" type="presParOf" srcId="{323379EE-782A-40FC-997D-5830680F896D}" destId="{F19F0746-0B6E-4E3F-B1C5-450A668AF39F}" srcOrd="1" destOrd="0" presId="urn:microsoft.com/office/officeart/2005/8/layout/hierarchy1"/>
    <dgm:cxn modelId="{0C973130-D4AC-452C-BD17-B52BCC13146E}" type="presParOf" srcId="{F19F0746-0B6E-4E3F-B1C5-450A668AF39F}" destId="{0B47DE4D-6E48-4FB3-AD88-2917BB96231B}" srcOrd="0" destOrd="0" presId="urn:microsoft.com/office/officeart/2005/8/layout/hierarchy1"/>
    <dgm:cxn modelId="{68C1A630-71D3-4C61-AF45-B781455A7893}" type="presParOf" srcId="{0B47DE4D-6E48-4FB3-AD88-2917BB96231B}" destId="{26E9C48F-C26D-426C-8FE2-16F7ABC839EB}" srcOrd="0" destOrd="0" presId="urn:microsoft.com/office/officeart/2005/8/layout/hierarchy1"/>
    <dgm:cxn modelId="{432B475A-DE56-4BBE-9A5F-A47EE1EB095C}" type="presParOf" srcId="{0B47DE4D-6E48-4FB3-AD88-2917BB96231B}" destId="{F03F263E-BA31-4E11-B1E4-33E5553DF80A}" srcOrd="1" destOrd="0" presId="urn:microsoft.com/office/officeart/2005/8/layout/hierarchy1"/>
    <dgm:cxn modelId="{3A9D8D78-5383-432C-8CD2-C181AB77D70B}" type="presParOf" srcId="{F19F0746-0B6E-4E3F-B1C5-450A668AF39F}" destId="{D399E8E6-A2BD-4C93-BB19-58C424D9241C}" srcOrd="1" destOrd="0" presId="urn:microsoft.com/office/officeart/2005/8/layout/hierarchy1"/>
    <dgm:cxn modelId="{9C0DC105-31CA-4D1F-A6EA-022B65C8E2D4}" type="presParOf" srcId="{4DBBA6E7-BC03-4797-9709-882EC896E78B}" destId="{FC1220E7-752C-405C-83C1-D5F2331B44C1}" srcOrd="4" destOrd="0" presId="urn:microsoft.com/office/officeart/2005/8/layout/hierarchy1"/>
    <dgm:cxn modelId="{599A0C3E-05C6-4957-99E5-645C23579AB9}" type="presParOf" srcId="{FC1220E7-752C-405C-83C1-D5F2331B44C1}" destId="{018F8DF1-4517-4294-980A-E8B128E24DF1}" srcOrd="0" destOrd="0" presId="urn:microsoft.com/office/officeart/2005/8/layout/hierarchy1"/>
    <dgm:cxn modelId="{8784369B-B1BF-4B1E-A836-AF07BEB53AFC}" type="presParOf" srcId="{018F8DF1-4517-4294-980A-E8B128E24DF1}" destId="{8AA8AC79-6D88-4E0B-BB9E-9F937C95FE92}" srcOrd="0" destOrd="0" presId="urn:microsoft.com/office/officeart/2005/8/layout/hierarchy1"/>
    <dgm:cxn modelId="{B5DE370C-732B-4AB9-A77E-71D68C74337A}" type="presParOf" srcId="{018F8DF1-4517-4294-980A-E8B128E24DF1}" destId="{2AC7A961-FB73-40B4-9F3D-DCFE78ADDD26}" srcOrd="1" destOrd="0" presId="urn:microsoft.com/office/officeart/2005/8/layout/hierarchy1"/>
    <dgm:cxn modelId="{4A7EB324-83EB-4856-A438-B63753C24E03}" type="presParOf" srcId="{FC1220E7-752C-405C-83C1-D5F2331B44C1}" destId="{B4A83A7F-3EE4-4A16-B2C2-54BE1E9D9D80}" srcOrd="1" destOrd="0" presId="urn:microsoft.com/office/officeart/2005/8/layout/hierarchy1"/>
    <dgm:cxn modelId="{070F986E-565C-4B97-BCB0-799DD6A7FCBA}" type="presParOf" srcId="{B4A83A7F-3EE4-4A16-B2C2-54BE1E9D9D80}" destId="{FE5DDCCB-9C7E-4C84-858E-6D6B436F1D5B}" srcOrd="0" destOrd="0" presId="urn:microsoft.com/office/officeart/2005/8/layout/hierarchy1"/>
    <dgm:cxn modelId="{A23F94F5-6FD0-4234-B13C-A51543979616}" type="presParOf" srcId="{B4A83A7F-3EE4-4A16-B2C2-54BE1E9D9D80}" destId="{DD2352B4-517C-416D-9A95-AD91654A43E1}" srcOrd="1" destOrd="0" presId="urn:microsoft.com/office/officeart/2005/8/layout/hierarchy1"/>
    <dgm:cxn modelId="{791C0403-16F9-43FC-8D0F-34BDD442EBEC}" type="presParOf" srcId="{DD2352B4-517C-416D-9A95-AD91654A43E1}" destId="{C01C5B19-098D-48F7-B4DA-6F8B7F587B85}" srcOrd="0" destOrd="0" presId="urn:microsoft.com/office/officeart/2005/8/layout/hierarchy1"/>
    <dgm:cxn modelId="{994DFA3E-3AD4-4DA1-AA59-38454557FA8F}" type="presParOf" srcId="{C01C5B19-098D-48F7-B4DA-6F8B7F587B85}" destId="{45D84A9F-896C-4EDE-A6A4-2C0F8023ADCD}" srcOrd="0" destOrd="0" presId="urn:microsoft.com/office/officeart/2005/8/layout/hierarchy1"/>
    <dgm:cxn modelId="{DB98ACA3-B8FB-423D-A7B9-9EAB758F129F}" type="presParOf" srcId="{C01C5B19-098D-48F7-B4DA-6F8B7F587B85}" destId="{4877AED0-B2AB-47C4-8ED5-8E13428AE2B2}" srcOrd="1" destOrd="0" presId="urn:microsoft.com/office/officeart/2005/8/layout/hierarchy1"/>
    <dgm:cxn modelId="{87B33E8F-E8B7-45F5-B42D-A98BDD22B093}" type="presParOf" srcId="{DD2352B4-517C-416D-9A95-AD91654A43E1}" destId="{39FB8389-B732-4A60-A36D-705630954E0A}" srcOrd="1" destOrd="0" presId="urn:microsoft.com/office/officeart/2005/8/layout/hierarchy1"/>
    <dgm:cxn modelId="{A8B36EF3-82A4-441B-9692-E76A2FAFE3EE}" type="presParOf" srcId="{39FB8389-B732-4A60-A36D-705630954E0A}" destId="{4AA459CB-72D4-4D9B-B300-AB7A656B18C2}" srcOrd="0" destOrd="0" presId="urn:microsoft.com/office/officeart/2005/8/layout/hierarchy1"/>
    <dgm:cxn modelId="{5E5CC62C-F28E-4DD7-8780-C7210458406B}" type="presParOf" srcId="{39FB8389-B732-4A60-A36D-705630954E0A}" destId="{7DB550B4-4B55-4F9F-85D6-59B8DFD34374}" srcOrd="1" destOrd="0" presId="urn:microsoft.com/office/officeart/2005/8/layout/hierarchy1"/>
    <dgm:cxn modelId="{234F321E-DCB6-4CA7-812A-9538C0ECB9F6}" type="presParOf" srcId="{7DB550B4-4B55-4F9F-85D6-59B8DFD34374}" destId="{A1C6D78A-186B-44CE-AD9C-9938D078C1A4}" srcOrd="0" destOrd="0" presId="urn:microsoft.com/office/officeart/2005/8/layout/hierarchy1"/>
    <dgm:cxn modelId="{157A7473-683F-4DA7-B788-9DD949AE0521}" type="presParOf" srcId="{A1C6D78A-186B-44CE-AD9C-9938D078C1A4}" destId="{168E8DAB-EFB2-4C57-92ED-49517789EDE8}" srcOrd="0" destOrd="0" presId="urn:microsoft.com/office/officeart/2005/8/layout/hierarchy1"/>
    <dgm:cxn modelId="{CEE91385-5C48-4073-B9AD-B9B74DE309FE}" type="presParOf" srcId="{A1C6D78A-186B-44CE-AD9C-9938D078C1A4}" destId="{68114187-1BDA-4328-83AB-8AA70E65C3EF}" srcOrd="1" destOrd="0" presId="urn:microsoft.com/office/officeart/2005/8/layout/hierarchy1"/>
    <dgm:cxn modelId="{1707CB36-8EC8-4EE1-A8DB-A7732C0A2ED8}" type="presParOf" srcId="{7DB550B4-4B55-4F9F-85D6-59B8DFD34374}" destId="{9FEDB2F3-2859-4BC3-83AC-6FF82F2B3306}" srcOrd="1" destOrd="0" presId="urn:microsoft.com/office/officeart/2005/8/layout/hierarchy1"/>
    <dgm:cxn modelId="{2D076017-E9DF-4062-A4C6-FFBE16F1A2C4}" type="presParOf" srcId="{9FEDB2F3-2859-4BC3-83AC-6FF82F2B3306}" destId="{D773D781-A5F8-4815-A991-0D3695C6927B}" srcOrd="0" destOrd="0" presId="urn:microsoft.com/office/officeart/2005/8/layout/hierarchy1"/>
    <dgm:cxn modelId="{B4CD773F-209F-4A0C-B933-6B2094478DE3}" type="presParOf" srcId="{9FEDB2F3-2859-4BC3-83AC-6FF82F2B3306}" destId="{F5B2AD13-1FA0-448D-B17F-CB1F0F11E760}" srcOrd="1" destOrd="0" presId="urn:microsoft.com/office/officeart/2005/8/layout/hierarchy1"/>
    <dgm:cxn modelId="{DAA57AEE-D266-4584-8CB0-A3CF47FB3E3B}" type="presParOf" srcId="{F5B2AD13-1FA0-448D-B17F-CB1F0F11E760}" destId="{4ADCD482-A01D-4DFD-8A11-8867AA137BC4}" srcOrd="0" destOrd="0" presId="urn:microsoft.com/office/officeart/2005/8/layout/hierarchy1"/>
    <dgm:cxn modelId="{75F6DE2D-F9AF-4358-AF02-AD64570AAF19}" type="presParOf" srcId="{4ADCD482-A01D-4DFD-8A11-8867AA137BC4}" destId="{DC9A1A80-248E-4C42-9434-1AB37C4A270A}" srcOrd="0" destOrd="0" presId="urn:microsoft.com/office/officeart/2005/8/layout/hierarchy1"/>
    <dgm:cxn modelId="{53D222FC-91DA-46BD-B726-A493551D84FD}" type="presParOf" srcId="{4ADCD482-A01D-4DFD-8A11-8867AA137BC4}" destId="{1362B5EA-7ADC-45AB-B9B0-C5BA870C356B}" srcOrd="1" destOrd="0" presId="urn:microsoft.com/office/officeart/2005/8/layout/hierarchy1"/>
    <dgm:cxn modelId="{D23F4D41-7A43-4FAB-85EF-632E472C1F8E}" type="presParOf" srcId="{F5B2AD13-1FA0-448D-B17F-CB1F0F11E760}" destId="{85062B08-96BC-475F-AEB4-347D5BC4D02A}" srcOrd="1" destOrd="0" presId="urn:microsoft.com/office/officeart/2005/8/layout/hierarchy1"/>
    <dgm:cxn modelId="{FC1EC0D3-B6B3-4C89-B645-0C89C5EA937A}" type="presParOf" srcId="{85062B08-96BC-475F-AEB4-347D5BC4D02A}" destId="{2060A992-D3D8-40E2-B05B-CDE4A744A02D}" srcOrd="0" destOrd="0" presId="urn:microsoft.com/office/officeart/2005/8/layout/hierarchy1"/>
    <dgm:cxn modelId="{D2EED093-FAA2-4487-A4DF-A46859388615}" type="presParOf" srcId="{85062B08-96BC-475F-AEB4-347D5BC4D02A}" destId="{4D83E180-FEA3-4366-B68C-8BED5DECC6F8}" srcOrd="1" destOrd="0" presId="urn:microsoft.com/office/officeart/2005/8/layout/hierarchy1"/>
    <dgm:cxn modelId="{900DE273-EBFE-4593-BE67-6B2189578333}" type="presParOf" srcId="{4D83E180-FEA3-4366-B68C-8BED5DECC6F8}" destId="{855E27ED-D08B-4875-899D-6A917145D172}" srcOrd="0" destOrd="0" presId="urn:microsoft.com/office/officeart/2005/8/layout/hierarchy1"/>
    <dgm:cxn modelId="{0D80D711-23D1-45BB-AA8A-E6B0A39D4744}" type="presParOf" srcId="{855E27ED-D08B-4875-899D-6A917145D172}" destId="{98989F4F-5960-44D7-A320-DFDD91D3B8D0}" srcOrd="0" destOrd="0" presId="urn:microsoft.com/office/officeart/2005/8/layout/hierarchy1"/>
    <dgm:cxn modelId="{3B22A62F-1422-4351-AFAC-85D2C6B77A9E}" type="presParOf" srcId="{855E27ED-D08B-4875-899D-6A917145D172}" destId="{509BF737-C71C-488A-BC07-115F26157FDF}" srcOrd="1" destOrd="0" presId="urn:microsoft.com/office/officeart/2005/8/layout/hierarchy1"/>
    <dgm:cxn modelId="{6571AFC0-A6D0-417C-8F4D-C0ED55AED7F9}" type="presParOf" srcId="{4D83E180-FEA3-4366-B68C-8BED5DECC6F8}" destId="{4B1E0497-5BC5-4848-B029-CBA694B621DD}" srcOrd="1" destOrd="0" presId="urn:microsoft.com/office/officeart/2005/8/layout/hierarchy1"/>
    <dgm:cxn modelId="{DBEC1B7F-6532-4E73-993C-0823AB3E6754}" type="presParOf" srcId="{4DBBA6E7-BC03-4797-9709-882EC896E78B}" destId="{BA046DCF-EAD8-4BC5-B6E5-4AB900745C86}" srcOrd="5" destOrd="0" presId="urn:microsoft.com/office/officeart/2005/8/layout/hierarchy1"/>
    <dgm:cxn modelId="{38B776BA-A480-4EBB-8A3A-06ABD2093D79}" type="presParOf" srcId="{BA046DCF-EAD8-4BC5-B6E5-4AB900745C86}" destId="{57FD9848-5EA4-4AEF-B5DB-30B4AE9796F0}" srcOrd="0" destOrd="0" presId="urn:microsoft.com/office/officeart/2005/8/layout/hierarchy1"/>
    <dgm:cxn modelId="{5DFE6CBE-34EC-459B-8DBA-FA58366F36DF}" type="presParOf" srcId="{57FD9848-5EA4-4AEF-B5DB-30B4AE9796F0}" destId="{AD595D6A-7249-4537-9E0B-3BDD6B7285B5}" srcOrd="0" destOrd="0" presId="urn:microsoft.com/office/officeart/2005/8/layout/hierarchy1"/>
    <dgm:cxn modelId="{64E6B128-6C99-446B-BE40-2C9541754E7C}" type="presParOf" srcId="{57FD9848-5EA4-4AEF-B5DB-30B4AE9796F0}" destId="{9D7284A4-1B29-4619-A455-99961DDE3839}" srcOrd="1" destOrd="0" presId="urn:microsoft.com/office/officeart/2005/8/layout/hierarchy1"/>
    <dgm:cxn modelId="{8963DAD5-F3F2-4BDC-8B8B-736826116448}" type="presParOf" srcId="{BA046DCF-EAD8-4BC5-B6E5-4AB900745C86}" destId="{F9B0C4CA-41D6-4532-A686-CB46E8BEFD07}" srcOrd="1" destOrd="0" presId="urn:microsoft.com/office/officeart/2005/8/layout/hierarchy1"/>
    <dgm:cxn modelId="{1618EFA2-4631-45E4-BDD4-6D5B797D2127}" type="presParOf" srcId="{F9B0C4CA-41D6-4532-A686-CB46E8BEFD07}" destId="{BEA8B466-7F5D-457B-B40E-70EB43C13ACA}" srcOrd="0" destOrd="0" presId="urn:microsoft.com/office/officeart/2005/8/layout/hierarchy1"/>
    <dgm:cxn modelId="{BEA45B55-867E-43D6-BED7-7A2393D98ABC}" type="presParOf" srcId="{F9B0C4CA-41D6-4532-A686-CB46E8BEFD07}" destId="{43BAC801-0B35-43A5-B3DD-362C6DCE355B}" srcOrd="1" destOrd="0" presId="urn:microsoft.com/office/officeart/2005/8/layout/hierarchy1"/>
    <dgm:cxn modelId="{9E129EAC-AB3A-40A7-BEF0-FC326BB3476B}" type="presParOf" srcId="{43BAC801-0B35-43A5-B3DD-362C6DCE355B}" destId="{7225579C-0797-422C-922F-CF4375032B0A}" srcOrd="0" destOrd="0" presId="urn:microsoft.com/office/officeart/2005/8/layout/hierarchy1"/>
    <dgm:cxn modelId="{0312C163-CA40-4B0A-8F29-82F510858B90}" type="presParOf" srcId="{7225579C-0797-422C-922F-CF4375032B0A}" destId="{DF1FB360-02D1-415E-B1BF-40A278C4A4A5}" srcOrd="0" destOrd="0" presId="urn:microsoft.com/office/officeart/2005/8/layout/hierarchy1"/>
    <dgm:cxn modelId="{34A94390-FE7E-412F-9D67-1B47B1A0954B}" type="presParOf" srcId="{7225579C-0797-422C-922F-CF4375032B0A}" destId="{513A9B85-F93F-45B3-A684-88D708FFBE4F}" srcOrd="1" destOrd="0" presId="urn:microsoft.com/office/officeart/2005/8/layout/hierarchy1"/>
    <dgm:cxn modelId="{C33581C9-14D5-4F23-8CAB-EB10DBC4E834}" type="presParOf" srcId="{43BAC801-0B35-43A5-B3DD-362C6DCE355B}" destId="{7D0261C9-8CA6-4000-A538-5F851D66C347}" srcOrd="1" destOrd="0" presId="urn:microsoft.com/office/officeart/2005/8/layout/hierarchy1"/>
    <dgm:cxn modelId="{B4417938-1085-4D17-81C2-FBE1D1840AFD}" type="presParOf" srcId="{7D0261C9-8CA6-4000-A538-5F851D66C347}" destId="{96687294-4511-4B89-BAD0-97CA132B164F}" srcOrd="0" destOrd="0" presId="urn:microsoft.com/office/officeart/2005/8/layout/hierarchy1"/>
    <dgm:cxn modelId="{6B0BEAC0-A049-4781-AEE9-10379C772962}" type="presParOf" srcId="{7D0261C9-8CA6-4000-A538-5F851D66C347}" destId="{8B1F3380-E70C-46D0-A9F3-1D24BA061248}" srcOrd="1" destOrd="0" presId="urn:microsoft.com/office/officeart/2005/8/layout/hierarchy1"/>
    <dgm:cxn modelId="{4AE5264A-03DC-45BE-809A-6813076BCA8E}" type="presParOf" srcId="{8B1F3380-E70C-46D0-A9F3-1D24BA061248}" destId="{74E154CF-C526-4FE2-8431-ED2D66F83868}" srcOrd="0" destOrd="0" presId="urn:microsoft.com/office/officeart/2005/8/layout/hierarchy1"/>
    <dgm:cxn modelId="{D9E03A02-AD82-4AAA-BA64-BB3144BC1889}" type="presParOf" srcId="{74E154CF-C526-4FE2-8431-ED2D66F83868}" destId="{3EA1027A-3164-471C-88B5-9625B58DCCA5}" srcOrd="0" destOrd="0" presId="urn:microsoft.com/office/officeart/2005/8/layout/hierarchy1"/>
    <dgm:cxn modelId="{74A786EC-3D59-4698-9758-40EE8EF10F38}" type="presParOf" srcId="{74E154CF-C526-4FE2-8431-ED2D66F83868}" destId="{5AB6DC08-8F5E-4D42-AA36-E982D5F55177}" srcOrd="1" destOrd="0" presId="urn:microsoft.com/office/officeart/2005/8/layout/hierarchy1"/>
    <dgm:cxn modelId="{C9C8F496-5DC0-4546-BAFB-B14B484C83F8}" type="presParOf" srcId="{8B1F3380-E70C-46D0-A9F3-1D24BA061248}" destId="{C6C66536-EF82-40B0-ABE3-4C3E8BBADE29}" srcOrd="1" destOrd="0" presId="urn:microsoft.com/office/officeart/2005/8/layout/hierarchy1"/>
    <dgm:cxn modelId="{62C4C92F-C453-49E4-A5DC-5E9B41B2BFA0}" type="presParOf" srcId="{C6C66536-EF82-40B0-ABE3-4C3E8BBADE29}" destId="{7B7CC812-A220-4267-AA3D-EC2B4B7B0AC8}" srcOrd="0" destOrd="0" presId="urn:microsoft.com/office/officeart/2005/8/layout/hierarchy1"/>
    <dgm:cxn modelId="{8C655AC9-D2AB-4E0D-833C-C0DA2AEA2FAB}" type="presParOf" srcId="{C6C66536-EF82-40B0-ABE3-4C3E8BBADE29}" destId="{42127ADF-F32C-4BAF-A41F-66BA21C218AF}" srcOrd="1" destOrd="0" presId="urn:microsoft.com/office/officeart/2005/8/layout/hierarchy1"/>
    <dgm:cxn modelId="{6AA0CEFC-8973-4FDF-87EF-1E1100E59A2D}" type="presParOf" srcId="{42127ADF-F32C-4BAF-A41F-66BA21C218AF}" destId="{080D8108-12C3-4F07-A125-869CE533274E}" srcOrd="0" destOrd="0" presId="urn:microsoft.com/office/officeart/2005/8/layout/hierarchy1"/>
    <dgm:cxn modelId="{5BC35B52-5553-4799-8D05-C98E41BF6324}" type="presParOf" srcId="{080D8108-12C3-4F07-A125-869CE533274E}" destId="{6BAE89E7-4D7D-4749-904C-C443DF05CDFC}" srcOrd="0" destOrd="0" presId="urn:microsoft.com/office/officeart/2005/8/layout/hierarchy1"/>
    <dgm:cxn modelId="{0AD24A79-D91E-4EE4-8225-2448EE4BCD45}" type="presParOf" srcId="{080D8108-12C3-4F07-A125-869CE533274E}" destId="{3B07B67E-032E-4D36-9F7D-685BC3653D0D}" srcOrd="1" destOrd="0" presId="urn:microsoft.com/office/officeart/2005/8/layout/hierarchy1"/>
    <dgm:cxn modelId="{1CCB784B-1E33-4E70-BE85-68EDB621BBAE}" type="presParOf" srcId="{42127ADF-F32C-4BAF-A41F-66BA21C218AF}" destId="{E5FF60B9-D8E5-4221-BC41-15A2C975075D}" srcOrd="1" destOrd="0" presId="urn:microsoft.com/office/officeart/2005/8/layout/hierarchy1"/>
    <dgm:cxn modelId="{5CF2DB85-44F2-4F95-AA1B-80219B8E4412}" type="presParOf" srcId="{E5FF60B9-D8E5-4221-BC41-15A2C975075D}" destId="{6B547D9C-9486-46F2-9C96-6F92CFF0632E}" srcOrd="0" destOrd="0" presId="urn:microsoft.com/office/officeart/2005/8/layout/hierarchy1"/>
    <dgm:cxn modelId="{6722063F-2B8C-4649-B662-5BFA7309EB24}" type="presParOf" srcId="{E5FF60B9-D8E5-4221-BC41-15A2C975075D}" destId="{8402CF0E-BEA7-41AE-B409-947033EB227A}" srcOrd="1" destOrd="0" presId="urn:microsoft.com/office/officeart/2005/8/layout/hierarchy1"/>
    <dgm:cxn modelId="{A16DF00C-4BA3-4188-9567-BAD57BF8357A}" type="presParOf" srcId="{8402CF0E-BEA7-41AE-B409-947033EB227A}" destId="{DBADBBE4-6A01-414B-A699-4210E09FA8BE}" srcOrd="0" destOrd="0" presId="urn:microsoft.com/office/officeart/2005/8/layout/hierarchy1"/>
    <dgm:cxn modelId="{B8F8AB78-88B7-4DA4-BA1C-B74CCEED7E8A}" type="presParOf" srcId="{DBADBBE4-6A01-414B-A699-4210E09FA8BE}" destId="{254D1EF1-9D17-496E-990F-71B67DB72F34}" srcOrd="0" destOrd="0" presId="urn:microsoft.com/office/officeart/2005/8/layout/hierarchy1"/>
    <dgm:cxn modelId="{624262E2-1412-43B9-BAE0-4A166AF76BE7}" type="presParOf" srcId="{DBADBBE4-6A01-414B-A699-4210E09FA8BE}" destId="{F5D7FD30-0214-47B1-9F08-FD2440FF549D}" srcOrd="1" destOrd="0" presId="urn:microsoft.com/office/officeart/2005/8/layout/hierarchy1"/>
    <dgm:cxn modelId="{1535EFCE-9446-46A3-8DA6-03DE48980A6F}" type="presParOf" srcId="{8402CF0E-BEA7-41AE-B409-947033EB227A}" destId="{7F031D63-BFFB-459F-9FBC-A6EDA2DF1E6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2148BD-4415-4509-9A80-E0EBB256EEFD}" type="doc">
      <dgm:prSet loTypeId="urn:microsoft.com/office/officeart/2005/8/layout/hierarchy6" loCatId="hierarchy" qsTypeId="urn:microsoft.com/office/officeart/2005/8/quickstyle/simple3" qsCatId="simple" csTypeId="urn:microsoft.com/office/officeart/2005/8/colors/colorful2" csCatId="colorful" phldr="1"/>
      <dgm:spPr/>
      <dgm:t>
        <a:bodyPr/>
        <a:lstStyle/>
        <a:p>
          <a:endParaRPr lang="zh-CN" altLang="en-US"/>
        </a:p>
      </dgm:t>
    </dgm:pt>
    <dgm:pt modelId="{D32A738A-ABFD-4A58-9D19-9240C63C5B48}">
      <dgm:prSet phldrT="[文本]" custT="1"/>
      <dgm:spPr/>
      <dgm:t>
        <a:bodyPr/>
        <a:lstStyle/>
        <a:p>
          <a:r>
            <a:rPr lang="en-US" altLang="zh-CN" sz="1200" dirty="0" smtClean="0"/>
            <a:t>Cluster</a:t>
          </a:r>
          <a:endParaRPr lang="zh-CN" altLang="en-US" sz="1200" dirty="0"/>
        </a:p>
      </dgm:t>
    </dgm:pt>
    <dgm:pt modelId="{8B16E71A-4650-40D0-99E1-14C8889B9C62}" type="parTrans" cxnId="{AF26B716-63D3-4A42-9085-59E2C17FD519}">
      <dgm:prSet/>
      <dgm:spPr/>
      <dgm:t>
        <a:bodyPr/>
        <a:lstStyle/>
        <a:p>
          <a:endParaRPr lang="zh-CN" altLang="en-US" sz="1200"/>
        </a:p>
      </dgm:t>
    </dgm:pt>
    <dgm:pt modelId="{C3A81320-6BC3-46A7-B685-E8FD1A26F32A}" type="sibTrans" cxnId="{AF26B716-63D3-4A42-9085-59E2C17FD519}">
      <dgm:prSet/>
      <dgm:spPr/>
      <dgm:t>
        <a:bodyPr/>
        <a:lstStyle/>
        <a:p>
          <a:endParaRPr lang="zh-CN" altLang="en-US" sz="1200"/>
        </a:p>
      </dgm:t>
    </dgm:pt>
    <dgm:pt modelId="{2B874AF4-C15F-4B05-A885-4F431B312906}">
      <dgm:prSet phldrT="[文本]" custT="1"/>
      <dgm:spPr/>
      <dgm:t>
        <a:bodyPr/>
        <a:lstStyle/>
        <a:p>
          <a:r>
            <a:rPr lang="en-US" altLang="zh-CN" sz="1200" dirty="0" smtClean="0"/>
            <a:t>Database(s)</a:t>
          </a:r>
          <a:endParaRPr lang="zh-CN" altLang="en-US" sz="1200" dirty="0"/>
        </a:p>
      </dgm:t>
    </dgm:pt>
    <dgm:pt modelId="{C0D02ECA-963A-4475-A493-712A82538611}" type="parTrans" cxnId="{5FD9B13F-45D9-43BC-AE33-EE23AA5F68E1}">
      <dgm:prSet/>
      <dgm:spPr/>
      <dgm:t>
        <a:bodyPr/>
        <a:lstStyle/>
        <a:p>
          <a:endParaRPr lang="zh-CN" altLang="en-US" sz="1200"/>
        </a:p>
      </dgm:t>
    </dgm:pt>
    <dgm:pt modelId="{D5A3AF13-D5AC-4E9E-8C66-3FD146B41B50}" type="sibTrans" cxnId="{5FD9B13F-45D9-43BC-AE33-EE23AA5F68E1}">
      <dgm:prSet/>
      <dgm:spPr/>
      <dgm:t>
        <a:bodyPr/>
        <a:lstStyle/>
        <a:p>
          <a:endParaRPr lang="zh-CN" altLang="en-US" sz="1200"/>
        </a:p>
      </dgm:t>
    </dgm:pt>
    <dgm:pt modelId="{A229A0C0-99A5-430F-A3C3-BDEE1270879C}">
      <dgm:prSet phldrT="[文本]" custT="1"/>
      <dgm:spPr/>
      <dgm:t>
        <a:bodyPr/>
        <a:lstStyle/>
        <a:p>
          <a:r>
            <a:rPr lang="en-US" altLang="zh-CN" sz="1200" dirty="0" smtClean="0"/>
            <a:t>Schema(s)</a:t>
          </a:r>
          <a:endParaRPr lang="zh-CN" altLang="en-US" sz="1200" dirty="0"/>
        </a:p>
      </dgm:t>
    </dgm:pt>
    <dgm:pt modelId="{17D16C02-7F14-463D-A542-65CB46847AD0}" type="parTrans" cxnId="{3C59D4A5-AF26-4529-859C-0CD13F4278C7}">
      <dgm:prSet/>
      <dgm:spPr/>
      <dgm:t>
        <a:bodyPr/>
        <a:lstStyle/>
        <a:p>
          <a:endParaRPr lang="zh-CN" altLang="en-US" sz="1200"/>
        </a:p>
      </dgm:t>
    </dgm:pt>
    <dgm:pt modelId="{A7C92B4E-220A-45D2-835B-D89ADA8B41FF}" type="sibTrans" cxnId="{3C59D4A5-AF26-4529-859C-0CD13F4278C7}">
      <dgm:prSet/>
      <dgm:spPr/>
      <dgm:t>
        <a:bodyPr/>
        <a:lstStyle/>
        <a:p>
          <a:endParaRPr lang="zh-CN" altLang="en-US" sz="1200"/>
        </a:p>
      </dgm:t>
    </dgm:pt>
    <dgm:pt modelId="{0FCC130B-24A8-4C38-B7B3-FFFFED86845D}">
      <dgm:prSet phldrT="[文本]" custT="1"/>
      <dgm:spPr/>
      <dgm:t>
        <a:bodyPr/>
        <a:lstStyle/>
        <a:p>
          <a:r>
            <a:rPr lang="en-US" altLang="zh-CN" sz="1200" dirty="0" smtClean="0"/>
            <a:t>Instance(Top-Level)</a:t>
          </a:r>
          <a:endParaRPr lang="zh-CN" altLang="en-US" sz="1200" dirty="0"/>
        </a:p>
      </dgm:t>
    </dgm:pt>
    <dgm:pt modelId="{6D71173E-FDAC-4E1D-8B57-C97EAEE315FB}" type="parTrans" cxnId="{C1CB8985-DCE2-4533-94F4-74448FDC6E46}">
      <dgm:prSet/>
      <dgm:spPr/>
      <dgm:t>
        <a:bodyPr/>
        <a:lstStyle/>
        <a:p>
          <a:endParaRPr lang="zh-CN" altLang="en-US" sz="1200"/>
        </a:p>
      </dgm:t>
    </dgm:pt>
    <dgm:pt modelId="{41EE70B5-DC45-401F-8481-83CEFD257D5B}" type="sibTrans" cxnId="{C1CB8985-DCE2-4533-94F4-74448FDC6E46}">
      <dgm:prSet/>
      <dgm:spPr/>
      <dgm:t>
        <a:bodyPr/>
        <a:lstStyle/>
        <a:p>
          <a:endParaRPr lang="zh-CN" altLang="en-US" sz="1200"/>
        </a:p>
      </dgm:t>
    </dgm:pt>
    <dgm:pt modelId="{7BF99B35-F52B-487D-B913-ED74A886EEBC}">
      <dgm:prSet phldrT="[文本]" custT="1"/>
      <dgm:spPr/>
      <dgm:t>
        <a:bodyPr/>
        <a:lstStyle/>
        <a:p>
          <a:r>
            <a:rPr lang="en-US" altLang="zh-CN" sz="1200" dirty="0" smtClean="0"/>
            <a:t>Database</a:t>
          </a:r>
          <a:endParaRPr lang="zh-CN" altLang="en-US" sz="1200" dirty="0"/>
        </a:p>
      </dgm:t>
    </dgm:pt>
    <dgm:pt modelId="{D36DF0E8-2A38-44AF-90B5-1CC4DEACDB21}" type="parTrans" cxnId="{603F0ABD-BFAF-49F0-BC73-6E1F4961AC23}">
      <dgm:prSet/>
      <dgm:spPr/>
      <dgm:t>
        <a:bodyPr/>
        <a:lstStyle/>
        <a:p>
          <a:endParaRPr lang="zh-CN" altLang="en-US" sz="1200"/>
        </a:p>
      </dgm:t>
    </dgm:pt>
    <dgm:pt modelId="{7799B205-5DE2-4E46-BD49-D7BCE4E03308}" type="sibTrans" cxnId="{603F0ABD-BFAF-49F0-BC73-6E1F4961AC23}">
      <dgm:prSet/>
      <dgm:spPr/>
      <dgm:t>
        <a:bodyPr/>
        <a:lstStyle/>
        <a:p>
          <a:endParaRPr lang="zh-CN" altLang="en-US" sz="1200"/>
        </a:p>
      </dgm:t>
    </dgm:pt>
    <dgm:pt modelId="{C5BD2384-3F8C-4B7F-B043-722D66DE1EA3}">
      <dgm:prSet phldrT="[文本]" custT="1"/>
      <dgm:spPr/>
      <dgm:t>
        <a:bodyPr/>
        <a:lstStyle/>
        <a:p>
          <a:r>
            <a:rPr lang="en-US" altLang="zh-CN" sz="1200" dirty="0" smtClean="0"/>
            <a:t>Schema</a:t>
          </a:r>
          <a:endParaRPr lang="zh-CN" altLang="en-US" sz="1200" dirty="0"/>
        </a:p>
      </dgm:t>
    </dgm:pt>
    <dgm:pt modelId="{634A2C4C-8023-4171-9733-F3482F5CFDB4}" type="parTrans" cxnId="{8FC434C6-EE5E-41F9-ABA3-B216144BD6D0}">
      <dgm:prSet/>
      <dgm:spPr/>
      <dgm:t>
        <a:bodyPr/>
        <a:lstStyle/>
        <a:p>
          <a:endParaRPr lang="zh-CN" altLang="en-US" sz="1200"/>
        </a:p>
      </dgm:t>
    </dgm:pt>
    <dgm:pt modelId="{5090B036-D534-45D2-B2C5-06036DEE12BC}" type="sibTrans" cxnId="{8FC434C6-EE5E-41F9-ABA3-B216144BD6D0}">
      <dgm:prSet/>
      <dgm:spPr/>
      <dgm:t>
        <a:bodyPr/>
        <a:lstStyle/>
        <a:p>
          <a:endParaRPr lang="zh-CN" altLang="en-US" sz="1200"/>
        </a:p>
      </dgm:t>
    </dgm:pt>
    <dgm:pt modelId="{01CB602B-A8C8-4493-A2CD-EC45F5FFD7A4}">
      <dgm:prSet phldrT="[文本]" custT="1"/>
      <dgm:spPr/>
      <dgm:t>
        <a:bodyPr/>
        <a:lstStyle/>
        <a:p>
          <a:r>
            <a:rPr lang="en-US" altLang="zh-CN" sz="1200" dirty="0" smtClean="0"/>
            <a:t>Table(s)</a:t>
          </a:r>
          <a:endParaRPr lang="zh-CN" altLang="en-US" sz="1200" dirty="0"/>
        </a:p>
      </dgm:t>
    </dgm:pt>
    <dgm:pt modelId="{65EBC728-8E04-4FD0-A30F-0B45D685C42A}" type="parTrans" cxnId="{2CC1B279-AB8B-4770-80BE-ECD611E60D95}">
      <dgm:prSet/>
      <dgm:spPr/>
      <dgm:t>
        <a:bodyPr/>
        <a:lstStyle/>
        <a:p>
          <a:endParaRPr lang="zh-CN" altLang="en-US" sz="1200"/>
        </a:p>
      </dgm:t>
    </dgm:pt>
    <dgm:pt modelId="{89AFD79A-9664-44D0-BBFF-521C71058A21}" type="sibTrans" cxnId="{2CC1B279-AB8B-4770-80BE-ECD611E60D95}">
      <dgm:prSet/>
      <dgm:spPr/>
      <dgm:t>
        <a:bodyPr/>
        <a:lstStyle/>
        <a:p>
          <a:endParaRPr lang="zh-CN" altLang="en-US" sz="1200"/>
        </a:p>
      </dgm:t>
    </dgm:pt>
    <dgm:pt modelId="{203A5D02-7C40-43A8-B5F5-E4E08FCA8BC9}">
      <dgm:prSet phldrT="[文本]" custT="1"/>
      <dgm:spPr/>
      <dgm:t>
        <a:bodyPr/>
        <a:lstStyle/>
        <a:p>
          <a:r>
            <a:rPr lang="en-US" altLang="zh-CN" sz="1200" dirty="0" smtClean="0"/>
            <a:t>View(s)</a:t>
          </a:r>
          <a:endParaRPr lang="zh-CN" altLang="en-US" sz="1200" dirty="0"/>
        </a:p>
      </dgm:t>
    </dgm:pt>
    <dgm:pt modelId="{B872D78D-867A-4EB4-A5B9-99EAC1BFDD56}" type="parTrans" cxnId="{F641D21D-B67F-4DF2-B8FC-12879F7120B2}">
      <dgm:prSet/>
      <dgm:spPr/>
      <dgm:t>
        <a:bodyPr/>
        <a:lstStyle/>
        <a:p>
          <a:endParaRPr lang="zh-CN" altLang="en-US" sz="1200"/>
        </a:p>
      </dgm:t>
    </dgm:pt>
    <dgm:pt modelId="{803E4E4B-D6FD-4E3A-9674-DC2CF7812B93}" type="sibTrans" cxnId="{F641D21D-B67F-4DF2-B8FC-12879F7120B2}">
      <dgm:prSet/>
      <dgm:spPr/>
      <dgm:t>
        <a:bodyPr/>
        <a:lstStyle/>
        <a:p>
          <a:endParaRPr lang="zh-CN" altLang="en-US" sz="1200"/>
        </a:p>
      </dgm:t>
    </dgm:pt>
    <dgm:pt modelId="{CD7277E7-13F0-4AED-86B4-1CF6F75B9F08}">
      <dgm:prSet phldrT="[文本]" custT="1"/>
      <dgm:spPr/>
      <dgm:t>
        <a:bodyPr/>
        <a:lstStyle/>
        <a:p>
          <a:r>
            <a:rPr lang="en-US" altLang="zh-CN" sz="1200" dirty="0" smtClean="0"/>
            <a:t>Row(s)</a:t>
          </a:r>
          <a:endParaRPr lang="zh-CN" altLang="en-US" sz="1200" dirty="0"/>
        </a:p>
      </dgm:t>
    </dgm:pt>
    <dgm:pt modelId="{27F91CB0-E8C5-47C3-8F3A-1AB0FDF05F7F}" type="parTrans" cxnId="{88CCA554-9717-43EA-9171-7BB2C5462AF7}">
      <dgm:prSet/>
      <dgm:spPr/>
      <dgm:t>
        <a:bodyPr/>
        <a:lstStyle/>
        <a:p>
          <a:endParaRPr lang="zh-CN" altLang="en-US" sz="1200"/>
        </a:p>
      </dgm:t>
    </dgm:pt>
    <dgm:pt modelId="{6E83220F-9DCF-4381-A758-F01F1A548317}" type="sibTrans" cxnId="{88CCA554-9717-43EA-9171-7BB2C5462AF7}">
      <dgm:prSet/>
      <dgm:spPr/>
      <dgm:t>
        <a:bodyPr/>
        <a:lstStyle/>
        <a:p>
          <a:endParaRPr lang="zh-CN" altLang="en-US" sz="1200"/>
        </a:p>
      </dgm:t>
    </dgm:pt>
    <dgm:pt modelId="{A8C6DE23-DF30-4E84-92D6-A99E7AA543DA}">
      <dgm:prSet phldrT="[文本]" custT="1"/>
      <dgm:spPr/>
      <dgm:t>
        <a:bodyPr/>
        <a:lstStyle/>
        <a:p>
          <a:r>
            <a:rPr lang="en-US" altLang="zh-CN" sz="1200" dirty="0" smtClean="0"/>
            <a:t>Column(s)</a:t>
          </a:r>
          <a:endParaRPr lang="zh-CN" altLang="en-US" sz="1200" dirty="0"/>
        </a:p>
      </dgm:t>
    </dgm:pt>
    <dgm:pt modelId="{8F879214-3FF3-4E12-8AB2-35010484357C}" type="parTrans" cxnId="{A23B6A8C-7925-4ED0-8656-062160E0F0C3}">
      <dgm:prSet/>
      <dgm:spPr/>
      <dgm:t>
        <a:bodyPr/>
        <a:lstStyle/>
        <a:p>
          <a:endParaRPr lang="zh-CN" altLang="en-US" sz="1200"/>
        </a:p>
      </dgm:t>
    </dgm:pt>
    <dgm:pt modelId="{88497F60-F774-4694-A14D-188B0D64DB7B}" type="sibTrans" cxnId="{A23B6A8C-7925-4ED0-8656-062160E0F0C3}">
      <dgm:prSet/>
      <dgm:spPr/>
      <dgm:t>
        <a:bodyPr/>
        <a:lstStyle/>
        <a:p>
          <a:endParaRPr lang="zh-CN" altLang="en-US" sz="1200"/>
        </a:p>
      </dgm:t>
    </dgm:pt>
    <dgm:pt modelId="{ABCCB822-96E2-4CE8-A012-BBE727AC6CD8}">
      <dgm:prSet phldrT="[文本]" custT="1"/>
      <dgm:spPr/>
      <dgm:t>
        <a:bodyPr/>
        <a:lstStyle/>
        <a:p>
          <a:r>
            <a:rPr lang="en-US" altLang="zh-CN" sz="1200" dirty="0" smtClean="0"/>
            <a:t>Field</a:t>
          </a:r>
          <a:endParaRPr lang="zh-CN" altLang="en-US" sz="1200" dirty="0"/>
        </a:p>
      </dgm:t>
    </dgm:pt>
    <dgm:pt modelId="{7D14085F-0F43-4E8D-B59A-65B3027C387A}" type="parTrans" cxnId="{924EF284-2CCC-4B32-B8A7-E1776201CFFE}">
      <dgm:prSet/>
      <dgm:spPr/>
      <dgm:t>
        <a:bodyPr/>
        <a:lstStyle/>
        <a:p>
          <a:endParaRPr lang="zh-CN" altLang="en-US" sz="1200"/>
        </a:p>
      </dgm:t>
    </dgm:pt>
    <dgm:pt modelId="{5D6DF607-13F2-4423-BAD6-64B75F9D0126}" type="sibTrans" cxnId="{924EF284-2CCC-4B32-B8A7-E1776201CFFE}">
      <dgm:prSet/>
      <dgm:spPr/>
      <dgm:t>
        <a:bodyPr/>
        <a:lstStyle/>
        <a:p>
          <a:endParaRPr lang="zh-CN" altLang="en-US" sz="1200"/>
        </a:p>
      </dgm:t>
    </dgm:pt>
    <dgm:pt modelId="{92EDBA9F-1571-46F8-ACA9-7D888D116ACF}">
      <dgm:prSet phldrT="[文本]" custT="1"/>
      <dgm:spPr/>
      <dgm:t>
        <a:bodyPr/>
        <a:lstStyle/>
        <a:p>
          <a:r>
            <a:rPr lang="en-US" altLang="zh-CN" sz="1200" dirty="0" smtClean="0"/>
            <a:t>Object</a:t>
          </a:r>
          <a:endParaRPr lang="zh-CN" altLang="en-US" sz="1200" dirty="0"/>
        </a:p>
      </dgm:t>
    </dgm:pt>
    <dgm:pt modelId="{9710F11C-F4F1-4EA1-97BD-C37062EDB9D2}" type="parTrans" cxnId="{C7F24A86-735C-4D14-9F59-5ABDEA1FD6CE}">
      <dgm:prSet/>
      <dgm:spPr/>
      <dgm:t>
        <a:bodyPr/>
        <a:lstStyle/>
        <a:p>
          <a:endParaRPr lang="zh-CN" altLang="en-US" sz="1200"/>
        </a:p>
      </dgm:t>
    </dgm:pt>
    <dgm:pt modelId="{F7A145FD-32E0-4565-93F3-1157F2FAC551}" type="sibTrans" cxnId="{C7F24A86-735C-4D14-9F59-5ABDEA1FD6CE}">
      <dgm:prSet/>
      <dgm:spPr/>
      <dgm:t>
        <a:bodyPr/>
        <a:lstStyle/>
        <a:p>
          <a:endParaRPr lang="zh-CN" altLang="en-US" sz="1200"/>
        </a:p>
      </dgm:t>
    </dgm:pt>
    <dgm:pt modelId="{C72E0F05-7308-4C14-97BB-B9BAD705C18F}">
      <dgm:prSet phldrT="[文本]" custT="1"/>
      <dgm:spPr/>
      <dgm:t>
        <a:bodyPr/>
        <a:lstStyle/>
        <a:p>
          <a:r>
            <a:rPr lang="en-US" altLang="zh-CN" sz="1200" dirty="0" smtClean="0"/>
            <a:t>Function(s)</a:t>
          </a:r>
          <a:endParaRPr lang="zh-CN" altLang="en-US" sz="1200" dirty="0"/>
        </a:p>
      </dgm:t>
    </dgm:pt>
    <dgm:pt modelId="{2CC9E410-299B-48C8-B831-121999089E85}" type="parTrans" cxnId="{AE958313-7E25-41CF-A953-DFFC2B973E2A}">
      <dgm:prSet/>
      <dgm:spPr/>
      <dgm:t>
        <a:bodyPr/>
        <a:lstStyle/>
        <a:p>
          <a:endParaRPr lang="zh-CN" altLang="en-US" sz="1200"/>
        </a:p>
      </dgm:t>
    </dgm:pt>
    <dgm:pt modelId="{DAF6C214-FC20-480B-B7E7-18EA1028BD14}" type="sibTrans" cxnId="{AE958313-7E25-41CF-A953-DFFC2B973E2A}">
      <dgm:prSet/>
      <dgm:spPr/>
      <dgm:t>
        <a:bodyPr/>
        <a:lstStyle/>
        <a:p>
          <a:endParaRPr lang="zh-CN" altLang="en-US" sz="1200"/>
        </a:p>
      </dgm:t>
    </dgm:pt>
    <dgm:pt modelId="{89A318F8-19F5-40C9-8430-B8694D26C165}">
      <dgm:prSet phldrT="[文本]" custT="1"/>
      <dgm:spPr/>
      <dgm:t>
        <a:bodyPr/>
        <a:lstStyle/>
        <a:p>
          <a:r>
            <a:rPr lang="en-US" altLang="zh-CN" sz="1200" dirty="0" smtClean="0"/>
            <a:t>Sequence(s)</a:t>
          </a:r>
          <a:endParaRPr lang="zh-CN" altLang="en-US" sz="1200" dirty="0"/>
        </a:p>
      </dgm:t>
    </dgm:pt>
    <dgm:pt modelId="{77E4834D-711B-48F1-9AA8-9C9F26E164D1}" type="parTrans" cxnId="{56AC5CAD-C80F-47DB-98F5-731EA4BB95E5}">
      <dgm:prSet/>
      <dgm:spPr/>
      <dgm:t>
        <a:bodyPr/>
        <a:lstStyle/>
        <a:p>
          <a:endParaRPr lang="zh-CN" altLang="en-US" sz="1200"/>
        </a:p>
      </dgm:t>
    </dgm:pt>
    <dgm:pt modelId="{A260037E-5259-41A2-B4A9-F6C021105698}" type="sibTrans" cxnId="{56AC5CAD-C80F-47DB-98F5-731EA4BB95E5}">
      <dgm:prSet/>
      <dgm:spPr/>
      <dgm:t>
        <a:bodyPr/>
        <a:lstStyle/>
        <a:p>
          <a:endParaRPr lang="zh-CN" altLang="en-US" sz="1200"/>
        </a:p>
      </dgm:t>
    </dgm:pt>
    <dgm:pt modelId="{36D1894D-6BEA-4951-87FF-F8AE12EB2322}">
      <dgm:prSet phldrT="[文本]" custT="1"/>
      <dgm:spPr/>
      <dgm:t>
        <a:bodyPr/>
        <a:lstStyle/>
        <a:p>
          <a:r>
            <a:rPr lang="en-US" altLang="zh-CN" sz="1200" dirty="0" smtClean="0"/>
            <a:t>Other(s)</a:t>
          </a:r>
          <a:endParaRPr lang="zh-CN" altLang="en-US" sz="1200" dirty="0"/>
        </a:p>
      </dgm:t>
    </dgm:pt>
    <dgm:pt modelId="{01149E54-A67C-4FAA-AC86-43970153A316}" type="parTrans" cxnId="{FEC77DD2-7251-4FE6-B039-3970D94D28CF}">
      <dgm:prSet/>
      <dgm:spPr/>
      <dgm:t>
        <a:bodyPr/>
        <a:lstStyle/>
        <a:p>
          <a:endParaRPr lang="zh-CN" altLang="en-US" sz="1200"/>
        </a:p>
      </dgm:t>
    </dgm:pt>
    <dgm:pt modelId="{CCFFFDCB-E810-45D0-A1DC-B7A96979B889}" type="sibTrans" cxnId="{FEC77DD2-7251-4FE6-B039-3970D94D28CF}">
      <dgm:prSet/>
      <dgm:spPr/>
      <dgm:t>
        <a:bodyPr/>
        <a:lstStyle/>
        <a:p>
          <a:endParaRPr lang="zh-CN" altLang="en-US" sz="1200"/>
        </a:p>
      </dgm:t>
    </dgm:pt>
    <dgm:pt modelId="{C2F3AF82-C04B-411A-95E8-32709111E536}">
      <dgm:prSet phldrT="[文本]" custT="1"/>
      <dgm:spPr/>
      <dgm:t>
        <a:bodyPr/>
        <a:lstStyle/>
        <a:p>
          <a:r>
            <a:rPr lang="en-US" altLang="zh-CN" sz="1200" dirty="0" smtClean="0"/>
            <a:t>Index(s)</a:t>
          </a:r>
          <a:endParaRPr lang="zh-CN" altLang="en-US" sz="1200" dirty="0"/>
        </a:p>
      </dgm:t>
    </dgm:pt>
    <dgm:pt modelId="{A120623D-B3EE-44FA-9709-3D953A7E5BD2}" type="parTrans" cxnId="{C9DE8FE8-3F6C-48E5-AA3D-E4EB66444C9C}">
      <dgm:prSet/>
      <dgm:spPr/>
      <dgm:t>
        <a:bodyPr/>
        <a:lstStyle/>
        <a:p>
          <a:endParaRPr lang="zh-CN" altLang="en-US" sz="1200"/>
        </a:p>
      </dgm:t>
    </dgm:pt>
    <dgm:pt modelId="{356F2452-9947-4F1A-9FD6-B92EB8517726}" type="sibTrans" cxnId="{C9DE8FE8-3F6C-48E5-AA3D-E4EB66444C9C}">
      <dgm:prSet/>
      <dgm:spPr/>
      <dgm:t>
        <a:bodyPr/>
        <a:lstStyle/>
        <a:p>
          <a:endParaRPr lang="zh-CN" altLang="en-US" sz="1200"/>
        </a:p>
      </dgm:t>
    </dgm:pt>
    <dgm:pt modelId="{54CF90AE-AA02-4383-AD6D-5875F249D8E5}" type="pres">
      <dgm:prSet presAssocID="{3A2148BD-4415-4509-9A80-E0EBB256EEFD}" presName="mainComposite" presStyleCnt="0">
        <dgm:presLayoutVars>
          <dgm:chPref val="1"/>
          <dgm:dir/>
          <dgm:animOne val="branch"/>
          <dgm:animLvl val="lvl"/>
          <dgm:resizeHandles val="exact"/>
        </dgm:presLayoutVars>
      </dgm:prSet>
      <dgm:spPr/>
      <dgm:t>
        <a:bodyPr/>
        <a:lstStyle/>
        <a:p>
          <a:endParaRPr lang="zh-CN" altLang="en-US"/>
        </a:p>
      </dgm:t>
    </dgm:pt>
    <dgm:pt modelId="{1D15FC86-71E0-4105-AE43-BF1AA5716474}" type="pres">
      <dgm:prSet presAssocID="{3A2148BD-4415-4509-9A80-E0EBB256EEFD}" presName="hierFlow" presStyleCnt="0"/>
      <dgm:spPr/>
      <dgm:t>
        <a:bodyPr/>
        <a:lstStyle/>
        <a:p>
          <a:endParaRPr lang="zh-CN" altLang="en-US"/>
        </a:p>
      </dgm:t>
    </dgm:pt>
    <dgm:pt modelId="{95AAC0E5-C5F6-4710-989F-A3028D302B7A}" type="pres">
      <dgm:prSet presAssocID="{3A2148BD-4415-4509-9A80-E0EBB256EEFD}" presName="firstBuf" presStyleCnt="0"/>
      <dgm:spPr/>
      <dgm:t>
        <a:bodyPr/>
        <a:lstStyle/>
        <a:p>
          <a:endParaRPr lang="zh-CN" altLang="en-US"/>
        </a:p>
      </dgm:t>
    </dgm:pt>
    <dgm:pt modelId="{BE846EA3-7302-4EAC-91B4-1F8EE8351F2B}" type="pres">
      <dgm:prSet presAssocID="{3A2148BD-4415-4509-9A80-E0EBB256EEFD}" presName="hierChild1" presStyleCnt="0">
        <dgm:presLayoutVars>
          <dgm:chPref val="1"/>
          <dgm:animOne val="branch"/>
          <dgm:animLvl val="lvl"/>
        </dgm:presLayoutVars>
      </dgm:prSet>
      <dgm:spPr/>
      <dgm:t>
        <a:bodyPr/>
        <a:lstStyle/>
        <a:p>
          <a:endParaRPr lang="zh-CN" altLang="en-US"/>
        </a:p>
      </dgm:t>
    </dgm:pt>
    <dgm:pt modelId="{5BA1F2F0-2312-441E-AE7B-A48F02D4BDD3}" type="pres">
      <dgm:prSet presAssocID="{D32A738A-ABFD-4A58-9D19-9240C63C5B48}" presName="Name14" presStyleCnt="0"/>
      <dgm:spPr/>
      <dgm:t>
        <a:bodyPr/>
        <a:lstStyle/>
        <a:p>
          <a:endParaRPr lang="zh-CN" altLang="en-US"/>
        </a:p>
      </dgm:t>
    </dgm:pt>
    <dgm:pt modelId="{5150B825-073A-4166-857A-120A9221C599}" type="pres">
      <dgm:prSet presAssocID="{D32A738A-ABFD-4A58-9D19-9240C63C5B48}" presName="level1Shape" presStyleLbl="node0" presStyleIdx="0" presStyleCnt="1" custScaleX="228848">
        <dgm:presLayoutVars>
          <dgm:chPref val="3"/>
        </dgm:presLayoutVars>
      </dgm:prSet>
      <dgm:spPr/>
      <dgm:t>
        <a:bodyPr/>
        <a:lstStyle/>
        <a:p>
          <a:endParaRPr lang="zh-CN" altLang="en-US"/>
        </a:p>
      </dgm:t>
    </dgm:pt>
    <dgm:pt modelId="{A927FB0B-7FBA-4B96-965E-1719EB34314B}" type="pres">
      <dgm:prSet presAssocID="{D32A738A-ABFD-4A58-9D19-9240C63C5B48}" presName="hierChild2" presStyleCnt="0"/>
      <dgm:spPr/>
      <dgm:t>
        <a:bodyPr/>
        <a:lstStyle/>
        <a:p>
          <a:endParaRPr lang="zh-CN" altLang="en-US"/>
        </a:p>
      </dgm:t>
    </dgm:pt>
    <dgm:pt modelId="{D3D712DC-4AF2-41A2-8DC6-E3C1803B9B1B}" type="pres">
      <dgm:prSet presAssocID="{C0D02ECA-963A-4475-A493-712A82538611}" presName="Name19" presStyleLbl="parChTrans1D2" presStyleIdx="0" presStyleCnt="1"/>
      <dgm:spPr/>
      <dgm:t>
        <a:bodyPr/>
        <a:lstStyle/>
        <a:p>
          <a:endParaRPr lang="zh-CN" altLang="en-US"/>
        </a:p>
      </dgm:t>
    </dgm:pt>
    <dgm:pt modelId="{F25E5ECA-AC54-4D44-9366-9FCCDCBCE17B}" type="pres">
      <dgm:prSet presAssocID="{2B874AF4-C15F-4B05-A885-4F431B312906}" presName="Name21" presStyleCnt="0"/>
      <dgm:spPr/>
      <dgm:t>
        <a:bodyPr/>
        <a:lstStyle/>
        <a:p>
          <a:endParaRPr lang="zh-CN" altLang="en-US"/>
        </a:p>
      </dgm:t>
    </dgm:pt>
    <dgm:pt modelId="{F1090BC2-69FE-4DD4-B7D4-6F78708C0B9D}" type="pres">
      <dgm:prSet presAssocID="{2B874AF4-C15F-4B05-A885-4F431B312906}" presName="level2Shape" presStyleLbl="node2" presStyleIdx="0" presStyleCnt="1" custScaleX="228848"/>
      <dgm:spPr/>
      <dgm:t>
        <a:bodyPr/>
        <a:lstStyle/>
        <a:p>
          <a:endParaRPr lang="zh-CN" altLang="en-US"/>
        </a:p>
      </dgm:t>
    </dgm:pt>
    <dgm:pt modelId="{B0F36719-EF43-4D9A-A222-AC016A701EE8}" type="pres">
      <dgm:prSet presAssocID="{2B874AF4-C15F-4B05-A885-4F431B312906}" presName="hierChild3" presStyleCnt="0"/>
      <dgm:spPr/>
      <dgm:t>
        <a:bodyPr/>
        <a:lstStyle/>
        <a:p>
          <a:endParaRPr lang="zh-CN" altLang="en-US"/>
        </a:p>
      </dgm:t>
    </dgm:pt>
    <dgm:pt modelId="{018D62E6-E722-4B98-BB30-6320CF85ACEF}" type="pres">
      <dgm:prSet presAssocID="{17D16C02-7F14-463D-A542-65CB46847AD0}" presName="Name19" presStyleLbl="parChTrans1D3" presStyleIdx="0" presStyleCnt="1"/>
      <dgm:spPr/>
      <dgm:t>
        <a:bodyPr/>
        <a:lstStyle/>
        <a:p>
          <a:endParaRPr lang="zh-CN" altLang="en-US"/>
        </a:p>
      </dgm:t>
    </dgm:pt>
    <dgm:pt modelId="{8CB28523-9A6F-4855-9C60-398FEAE06A4E}" type="pres">
      <dgm:prSet presAssocID="{A229A0C0-99A5-430F-A3C3-BDEE1270879C}" presName="Name21" presStyleCnt="0"/>
      <dgm:spPr/>
      <dgm:t>
        <a:bodyPr/>
        <a:lstStyle/>
        <a:p>
          <a:endParaRPr lang="zh-CN" altLang="en-US"/>
        </a:p>
      </dgm:t>
    </dgm:pt>
    <dgm:pt modelId="{9CD8E45E-E940-439B-A7DD-DFCE7BE29862}" type="pres">
      <dgm:prSet presAssocID="{A229A0C0-99A5-430F-A3C3-BDEE1270879C}" presName="level2Shape" presStyleLbl="node3" presStyleIdx="0" presStyleCnt="1" custScaleX="228848"/>
      <dgm:spPr/>
      <dgm:t>
        <a:bodyPr/>
        <a:lstStyle/>
        <a:p>
          <a:endParaRPr lang="zh-CN" altLang="en-US"/>
        </a:p>
      </dgm:t>
    </dgm:pt>
    <dgm:pt modelId="{9D09EF6F-0688-4DBF-8827-63A9D01DF371}" type="pres">
      <dgm:prSet presAssocID="{A229A0C0-99A5-430F-A3C3-BDEE1270879C}" presName="hierChild3" presStyleCnt="0"/>
      <dgm:spPr/>
      <dgm:t>
        <a:bodyPr/>
        <a:lstStyle/>
        <a:p>
          <a:endParaRPr lang="zh-CN" altLang="en-US"/>
        </a:p>
      </dgm:t>
    </dgm:pt>
    <dgm:pt modelId="{2E90B43A-0E37-4130-B4F0-2308EE4241B7}" type="pres">
      <dgm:prSet presAssocID="{65EBC728-8E04-4FD0-A30F-0B45D685C42A}" presName="Name19" presStyleLbl="parChTrans1D4" presStyleIdx="0" presStyleCnt="8"/>
      <dgm:spPr/>
      <dgm:t>
        <a:bodyPr/>
        <a:lstStyle/>
        <a:p>
          <a:endParaRPr lang="zh-CN" altLang="en-US"/>
        </a:p>
      </dgm:t>
    </dgm:pt>
    <dgm:pt modelId="{62C58B12-8614-44C1-BD16-C5B89E432EF4}" type="pres">
      <dgm:prSet presAssocID="{01CB602B-A8C8-4493-A2CD-EC45F5FFD7A4}" presName="Name21" presStyleCnt="0"/>
      <dgm:spPr/>
      <dgm:t>
        <a:bodyPr/>
        <a:lstStyle/>
        <a:p>
          <a:endParaRPr lang="zh-CN" altLang="en-US"/>
        </a:p>
      </dgm:t>
    </dgm:pt>
    <dgm:pt modelId="{CB935920-597A-4478-AE76-B80BA36B3E5E}" type="pres">
      <dgm:prSet presAssocID="{01CB602B-A8C8-4493-A2CD-EC45F5FFD7A4}" presName="level2Shape" presStyleLbl="node4" presStyleIdx="0" presStyleCnt="8"/>
      <dgm:spPr/>
      <dgm:t>
        <a:bodyPr/>
        <a:lstStyle/>
        <a:p>
          <a:endParaRPr lang="zh-CN" altLang="en-US"/>
        </a:p>
      </dgm:t>
    </dgm:pt>
    <dgm:pt modelId="{976F3D6A-6C0B-43E0-8079-4AD73414D613}" type="pres">
      <dgm:prSet presAssocID="{01CB602B-A8C8-4493-A2CD-EC45F5FFD7A4}" presName="hierChild3" presStyleCnt="0"/>
      <dgm:spPr/>
      <dgm:t>
        <a:bodyPr/>
        <a:lstStyle/>
        <a:p>
          <a:endParaRPr lang="zh-CN" altLang="en-US"/>
        </a:p>
      </dgm:t>
    </dgm:pt>
    <dgm:pt modelId="{7CD6D876-E717-4216-BFEC-053B1021692D}" type="pres">
      <dgm:prSet presAssocID="{27F91CB0-E8C5-47C3-8F3A-1AB0FDF05F7F}" presName="Name19" presStyleLbl="parChTrans1D4" presStyleIdx="1" presStyleCnt="8"/>
      <dgm:spPr/>
      <dgm:t>
        <a:bodyPr/>
        <a:lstStyle/>
        <a:p>
          <a:endParaRPr lang="zh-CN" altLang="en-US"/>
        </a:p>
      </dgm:t>
    </dgm:pt>
    <dgm:pt modelId="{FC68F66B-79BC-45D7-A070-8F84EB751AC3}" type="pres">
      <dgm:prSet presAssocID="{CD7277E7-13F0-4AED-86B4-1CF6F75B9F08}" presName="Name21" presStyleCnt="0"/>
      <dgm:spPr/>
      <dgm:t>
        <a:bodyPr/>
        <a:lstStyle/>
        <a:p>
          <a:endParaRPr lang="zh-CN" altLang="en-US"/>
        </a:p>
      </dgm:t>
    </dgm:pt>
    <dgm:pt modelId="{FB0DBA63-28EC-489B-A61B-47A43198DA23}" type="pres">
      <dgm:prSet presAssocID="{CD7277E7-13F0-4AED-86B4-1CF6F75B9F08}" presName="level2Shape" presStyleLbl="node4" presStyleIdx="1" presStyleCnt="8"/>
      <dgm:spPr/>
      <dgm:t>
        <a:bodyPr/>
        <a:lstStyle/>
        <a:p>
          <a:endParaRPr lang="zh-CN" altLang="en-US"/>
        </a:p>
      </dgm:t>
    </dgm:pt>
    <dgm:pt modelId="{B2C930D6-162E-4C57-8928-31E879A7DECC}" type="pres">
      <dgm:prSet presAssocID="{CD7277E7-13F0-4AED-86B4-1CF6F75B9F08}" presName="hierChild3" presStyleCnt="0"/>
      <dgm:spPr/>
      <dgm:t>
        <a:bodyPr/>
        <a:lstStyle/>
        <a:p>
          <a:endParaRPr lang="zh-CN" altLang="en-US"/>
        </a:p>
      </dgm:t>
    </dgm:pt>
    <dgm:pt modelId="{B3B6B2B3-674C-4E03-AA33-32E3E06CF6EB}" type="pres">
      <dgm:prSet presAssocID="{8F879214-3FF3-4E12-8AB2-35010484357C}" presName="Name19" presStyleLbl="parChTrans1D4" presStyleIdx="2" presStyleCnt="8"/>
      <dgm:spPr/>
      <dgm:t>
        <a:bodyPr/>
        <a:lstStyle/>
        <a:p>
          <a:endParaRPr lang="zh-CN" altLang="en-US"/>
        </a:p>
      </dgm:t>
    </dgm:pt>
    <dgm:pt modelId="{19799602-769E-42B5-A0E9-5A8A4C155804}" type="pres">
      <dgm:prSet presAssocID="{A8C6DE23-DF30-4E84-92D6-A99E7AA543DA}" presName="Name21" presStyleCnt="0"/>
      <dgm:spPr/>
      <dgm:t>
        <a:bodyPr/>
        <a:lstStyle/>
        <a:p>
          <a:endParaRPr lang="zh-CN" altLang="en-US"/>
        </a:p>
      </dgm:t>
    </dgm:pt>
    <dgm:pt modelId="{307DE5C4-44FC-4CE7-8E0C-62423BA0807A}" type="pres">
      <dgm:prSet presAssocID="{A8C6DE23-DF30-4E84-92D6-A99E7AA543DA}" presName="level2Shape" presStyleLbl="node4" presStyleIdx="2" presStyleCnt="8"/>
      <dgm:spPr/>
      <dgm:t>
        <a:bodyPr/>
        <a:lstStyle/>
        <a:p>
          <a:endParaRPr lang="zh-CN" altLang="en-US"/>
        </a:p>
      </dgm:t>
    </dgm:pt>
    <dgm:pt modelId="{F27E9875-13AB-4B0E-8642-CAE4C404EDA7}" type="pres">
      <dgm:prSet presAssocID="{A8C6DE23-DF30-4E84-92D6-A99E7AA543DA}" presName="hierChild3" presStyleCnt="0"/>
      <dgm:spPr/>
      <dgm:t>
        <a:bodyPr/>
        <a:lstStyle/>
        <a:p>
          <a:endParaRPr lang="zh-CN" altLang="en-US"/>
        </a:p>
      </dgm:t>
    </dgm:pt>
    <dgm:pt modelId="{F080AB76-94C9-4FA4-B273-491C97FA2098}" type="pres">
      <dgm:prSet presAssocID="{A120623D-B3EE-44FA-9709-3D953A7E5BD2}" presName="Name19" presStyleLbl="parChTrans1D4" presStyleIdx="3" presStyleCnt="8"/>
      <dgm:spPr/>
      <dgm:t>
        <a:bodyPr/>
        <a:lstStyle/>
        <a:p>
          <a:endParaRPr lang="zh-CN" altLang="en-US"/>
        </a:p>
      </dgm:t>
    </dgm:pt>
    <dgm:pt modelId="{918E5E9A-692B-41B7-9BE8-40913F8D6A75}" type="pres">
      <dgm:prSet presAssocID="{C2F3AF82-C04B-411A-95E8-32709111E536}" presName="Name21" presStyleCnt="0"/>
      <dgm:spPr/>
      <dgm:t>
        <a:bodyPr/>
        <a:lstStyle/>
        <a:p>
          <a:endParaRPr lang="zh-CN" altLang="en-US"/>
        </a:p>
      </dgm:t>
    </dgm:pt>
    <dgm:pt modelId="{12922F0E-1BCE-41B9-BA7C-54FBBBF59978}" type="pres">
      <dgm:prSet presAssocID="{C2F3AF82-C04B-411A-95E8-32709111E536}" presName="level2Shape" presStyleLbl="node4" presStyleIdx="3" presStyleCnt="8"/>
      <dgm:spPr/>
      <dgm:t>
        <a:bodyPr/>
        <a:lstStyle/>
        <a:p>
          <a:endParaRPr lang="zh-CN" altLang="en-US"/>
        </a:p>
      </dgm:t>
    </dgm:pt>
    <dgm:pt modelId="{0781A287-171E-4FAA-9FB0-4CEB5098D304}" type="pres">
      <dgm:prSet presAssocID="{C2F3AF82-C04B-411A-95E8-32709111E536}" presName="hierChild3" presStyleCnt="0"/>
      <dgm:spPr/>
      <dgm:t>
        <a:bodyPr/>
        <a:lstStyle/>
        <a:p>
          <a:endParaRPr lang="zh-CN" altLang="en-US"/>
        </a:p>
      </dgm:t>
    </dgm:pt>
    <dgm:pt modelId="{03D10FFD-F064-444B-B0E1-19609F6ECCA4}" type="pres">
      <dgm:prSet presAssocID="{B872D78D-867A-4EB4-A5B9-99EAC1BFDD56}" presName="Name19" presStyleLbl="parChTrans1D4" presStyleIdx="4" presStyleCnt="8"/>
      <dgm:spPr/>
      <dgm:t>
        <a:bodyPr/>
        <a:lstStyle/>
        <a:p>
          <a:endParaRPr lang="zh-CN" altLang="en-US"/>
        </a:p>
      </dgm:t>
    </dgm:pt>
    <dgm:pt modelId="{69014EEE-42AA-43D3-9CD2-4EBEB380BFA8}" type="pres">
      <dgm:prSet presAssocID="{203A5D02-7C40-43A8-B5F5-E4E08FCA8BC9}" presName="Name21" presStyleCnt="0"/>
      <dgm:spPr/>
      <dgm:t>
        <a:bodyPr/>
        <a:lstStyle/>
        <a:p>
          <a:endParaRPr lang="zh-CN" altLang="en-US"/>
        </a:p>
      </dgm:t>
    </dgm:pt>
    <dgm:pt modelId="{932A78F3-BE95-4327-85A0-A8A2E53E1B14}" type="pres">
      <dgm:prSet presAssocID="{203A5D02-7C40-43A8-B5F5-E4E08FCA8BC9}" presName="level2Shape" presStyleLbl="node4" presStyleIdx="4" presStyleCnt="8"/>
      <dgm:spPr/>
      <dgm:t>
        <a:bodyPr/>
        <a:lstStyle/>
        <a:p>
          <a:endParaRPr lang="zh-CN" altLang="en-US"/>
        </a:p>
      </dgm:t>
    </dgm:pt>
    <dgm:pt modelId="{B6637DC6-FAF9-4A46-B275-F7612C64B384}" type="pres">
      <dgm:prSet presAssocID="{203A5D02-7C40-43A8-B5F5-E4E08FCA8BC9}" presName="hierChild3" presStyleCnt="0"/>
      <dgm:spPr/>
      <dgm:t>
        <a:bodyPr/>
        <a:lstStyle/>
        <a:p>
          <a:endParaRPr lang="zh-CN" altLang="en-US"/>
        </a:p>
      </dgm:t>
    </dgm:pt>
    <dgm:pt modelId="{5800F655-394B-4B3F-95AD-B9B424B78305}" type="pres">
      <dgm:prSet presAssocID="{2CC9E410-299B-48C8-B831-121999089E85}" presName="Name19" presStyleLbl="parChTrans1D4" presStyleIdx="5" presStyleCnt="8"/>
      <dgm:spPr/>
      <dgm:t>
        <a:bodyPr/>
        <a:lstStyle/>
        <a:p>
          <a:endParaRPr lang="zh-CN" altLang="en-US"/>
        </a:p>
      </dgm:t>
    </dgm:pt>
    <dgm:pt modelId="{093E23E6-FE41-45D8-8A3F-6F35BCCF2F54}" type="pres">
      <dgm:prSet presAssocID="{C72E0F05-7308-4C14-97BB-B9BAD705C18F}" presName="Name21" presStyleCnt="0"/>
      <dgm:spPr/>
      <dgm:t>
        <a:bodyPr/>
        <a:lstStyle/>
        <a:p>
          <a:endParaRPr lang="zh-CN" altLang="en-US"/>
        </a:p>
      </dgm:t>
    </dgm:pt>
    <dgm:pt modelId="{383D9752-96C9-4E5C-A1EE-C2BA1CECD135}" type="pres">
      <dgm:prSet presAssocID="{C72E0F05-7308-4C14-97BB-B9BAD705C18F}" presName="level2Shape" presStyleLbl="node4" presStyleIdx="5" presStyleCnt="8" custScaleX="135235"/>
      <dgm:spPr/>
      <dgm:t>
        <a:bodyPr/>
        <a:lstStyle/>
        <a:p>
          <a:endParaRPr lang="zh-CN" altLang="en-US"/>
        </a:p>
      </dgm:t>
    </dgm:pt>
    <dgm:pt modelId="{51110A54-2511-4741-A58E-A625A7103250}" type="pres">
      <dgm:prSet presAssocID="{C72E0F05-7308-4C14-97BB-B9BAD705C18F}" presName="hierChild3" presStyleCnt="0"/>
      <dgm:spPr/>
      <dgm:t>
        <a:bodyPr/>
        <a:lstStyle/>
        <a:p>
          <a:endParaRPr lang="zh-CN" altLang="en-US"/>
        </a:p>
      </dgm:t>
    </dgm:pt>
    <dgm:pt modelId="{953A48E0-D160-4D55-937D-16B9D5691E46}" type="pres">
      <dgm:prSet presAssocID="{77E4834D-711B-48F1-9AA8-9C9F26E164D1}" presName="Name19" presStyleLbl="parChTrans1D4" presStyleIdx="6" presStyleCnt="8"/>
      <dgm:spPr/>
      <dgm:t>
        <a:bodyPr/>
        <a:lstStyle/>
        <a:p>
          <a:endParaRPr lang="zh-CN" altLang="en-US"/>
        </a:p>
      </dgm:t>
    </dgm:pt>
    <dgm:pt modelId="{D45CADCF-8AE3-4040-A790-63C72B7DF87C}" type="pres">
      <dgm:prSet presAssocID="{89A318F8-19F5-40C9-8430-B8694D26C165}" presName="Name21" presStyleCnt="0"/>
      <dgm:spPr/>
      <dgm:t>
        <a:bodyPr/>
        <a:lstStyle/>
        <a:p>
          <a:endParaRPr lang="zh-CN" altLang="en-US"/>
        </a:p>
      </dgm:t>
    </dgm:pt>
    <dgm:pt modelId="{1A983110-F305-4248-8118-DE1788F5ED85}" type="pres">
      <dgm:prSet presAssocID="{89A318F8-19F5-40C9-8430-B8694D26C165}" presName="level2Shape" presStyleLbl="node4" presStyleIdx="6" presStyleCnt="8" custScaleX="139010"/>
      <dgm:spPr/>
      <dgm:t>
        <a:bodyPr/>
        <a:lstStyle/>
        <a:p>
          <a:endParaRPr lang="zh-CN" altLang="en-US"/>
        </a:p>
      </dgm:t>
    </dgm:pt>
    <dgm:pt modelId="{BA2E4C10-8364-4A93-82D5-02ADB4368E77}" type="pres">
      <dgm:prSet presAssocID="{89A318F8-19F5-40C9-8430-B8694D26C165}" presName="hierChild3" presStyleCnt="0"/>
      <dgm:spPr/>
      <dgm:t>
        <a:bodyPr/>
        <a:lstStyle/>
        <a:p>
          <a:endParaRPr lang="zh-CN" altLang="en-US"/>
        </a:p>
      </dgm:t>
    </dgm:pt>
    <dgm:pt modelId="{6012B314-47BC-49B2-B244-319062E9A1F7}" type="pres">
      <dgm:prSet presAssocID="{01149E54-A67C-4FAA-AC86-43970153A316}" presName="Name19" presStyleLbl="parChTrans1D4" presStyleIdx="7" presStyleCnt="8"/>
      <dgm:spPr/>
      <dgm:t>
        <a:bodyPr/>
        <a:lstStyle/>
        <a:p>
          <a:endParaRPr lang="zh-CN" altLang="en-US"/>
        </a:p>
      </dgm:t>
    </dgm:pt>
    <dgm:pt modelId="{45DD67C3-76B8-4165-830A-C0075395C689}" type="pres">
      <dgm:prSet presAssocID="{36D1894D-6BEA-4951-87FF-F8AE12EB2322}" presName="Name21" presStyleCnt="0"/>
      <dgm:spPr/>
      <dgm:t>
        <a:bodyPr/>
        <a:lstStyle/>
        <a:p>
          <a:endParaRPr lang="zh-CN" altLang="en-US"/>
        </a:p>
      </dgm:t>
    </dgm:pt>
    <dgm:pt modelId="{3AC2E24B-297A-4738-86AB-102F1E1AAA70}" type="pres">
      <dgm:prSet presAssocID="{36D1894D-6BEA-4951-87FF-F8AE12EB2322}" presName="level2Shape" presStyleLbl="node4" presStyleIdx="7" presStyleCnt="8"/>
      <dgm:spPr/>
      <dgm:t>
        <a:bodyPr/>
        <a:lstStyle/>
        <a:p>
          <a:endParaRPr lang="zh-CN" altLang="en-US"/>
        </a:p>
      </dgm:t>
    </dgm:pt>
    <dgm:pt modelId="{6444A7B8-0998-4802-A9A6-74B374FEE82C}" type="pres">
      <dgm:prSet presAssocID="{36D1894D-6BEA-4951-87FF-F8AE12EB2322}" presName="hierChild3" presStyleCnt="0"/>
      <dgm:spPr/>
      <dgm:t>
        <a:bodyPr/>
        <a:lstStyle/>
        <a:p>
          <a:endParaRPr lang="zh-CN" altLang="en-US"/>
        </a:p>
      </dgm:t>
    </dgm:pt>
    <dgm:pt modelId="{443C1BA7-BDEF-4AA4-8E24-C42C1C026178}" type="pres">
      <dgm:prSet presAssocID="{3A2148BD-4415-4509-9A80-E0EBB256EEFD}" presName="bgShapesFlow" presStyleCnt="0"/>
      <dgm:spPr/>
      <dgm:t>
        <a:bodyPr/>
        <a:lstStyle/>
        <a:p>
          <a:endParaRPr lang="zh-CN" altLang="en-US"/>
        </a:p>
      </dgm:t>
    </dgm:pt>
    <dgm:pt modelId="{D5A1D9B2-8964-4E9E-8F15-045C112650EE}" type="pres">
      <dgm:prSet presAssocID="{0FCC130B-24A8-4C38-B7B3-FFFFED86845D}" presName="rectComp" presStyleCnt="0"/>
      <dgm:spPr/>
      <dgm:t>
        <a:bodyPr/>
        <a:lstStyle/>
        <a:p>
          <a:endParaRPr lang="zh-CN" altLang="en-US"/>
        </a:p>
      </dgm:t>
    </dgm:pt>
    <dgm:pt modelId="{E45A11BB-71F2-4C7A-8AF4-DC649A936E3E}" type="pres">
      <dgm:prSet presAssocID="{0FCC130B-24A8-4C38-B7B3-FFFFED86845D}" presName="bgRect" presStyleLbl="bgShp" presStyleIdx="0" presStyleCnt="5"/>
      <dgm:spPr/>
      <dgm:t>
        <a:bodyPr/>
        <a:lstStyle/>
        <a:p>
          <a:endParaRPr lang="zh-CN" altLang="en-US"/>
        </a:p>
      </dgm:t>
    </dgm:pt>
    <dgm:pt modelId="{E6D12B2F-0402-43B4-95BC-C3A602DEF567}" type="pres">
      <dgm:prSet presAssocID="{0FCC130B-24A8-4C38-B7B3-FFFFED86845D}" presName="bgRectTx" presStyleLbl="bgShp" presStyleIdx="0" presStyleCnt="5">
        <dgm:presLayoutVars>
          <dgm:bulletEnabled val="1"/>
        </dgm:presLayoutVars>
      </dgm:prSet>
      <dgm:spPr/>
      <dgm:t>
        <a:bodyPr/>
        <a:lstStyle/>
        <a:p>
          <a:endParaRPr lang="zh-CN" altLang="en-US"/>
        </a:p>
      </dgm:t>
    </dgm:pt>
    <dgm:pt modelId="{8AC26433-29B7-4A35-91E9-A6181007ED27}" type="pres">
      <dgm:prSet presAssocID="{0FCC130B-24A8-4C38-B7B3-FFFFED86845D}" presName="spComp" presStyleCnt="0"/>
      <dgm:spPr/>
      <dgm:t>
        <a:bodyPr/>
        <a:lstStyle/>
        <a:p>
          <a:endParaRPr lang="zh-CN" altLang="en-US"/>
        </a:p>
      </dgm:t>
    </dgm:pt>
    <dgm:pt modelId="{F9A7B0FD-B2ED-420E-B9B8-01F6D79260C2}" type="pres">
      <dgm:prSet presAssocID="{0FCC130B-24A8-4C38-B7B3-FFFFED86845D}" presName="vSp" presStyleCnt="0"/>
      <dgm:spPr/>
      <dgm:t>
        <a:bodyPr/>
        <a:lstStyle/>
        <a:p>
          <a:endParaRPr lang="zh-CN" altLang="en-US"/>
        </a:p>
      </dgm:t>
    </dgm:pt>
    <dgm:pt modelId="{1506B807-68DD-4686-87DA-1FDF3AAB800D}" type="pres">
      <dgm:prSet presAssocID="{7BF99B35-F52B-487D-B913-ED74A886EEBC}" presName="rectComp" presStyleCnt="0"/>
      <dgm:spPr/>
      <dgm:t>
        <a:bodyPr/>
        <a:lstStyle/>
        <a:p>
          <a:endParaRPr lang="zh-CN" altLang="en-US"/>
        </a:p>
      </dgm:t>
    </dgm:pt>
    <dgm:pt modelId="{20DCC6A1-56EE-44B7-9611-3F61D387836B}" type="pres">
      <dgm:prSet presAssocID="{7BF99B35-F52B-487D-B913-ED74A886EEBC}" presName="bgRect" presStyleLbl="bgShp" presStyleIdx="1" presStyleCnt="5"/>
      <dgm:spPr/>
      <dgm:t>
        <a:bodyPr/>
        <a:lstStyle/>
        <a:p>
          <a:endParaRPr lang="zh-CN" altLang="en-US"/>
        </a:p>
      </dgm:t>
    </dgm:pt>
    <dgm:pt modelId="{16726BC5-4D4D-4744-9E28-0179C4129C09}" type="pres">
      <dgm:prSet presAssocID="{7BF99B35-F52B-487D-B913-ED74A886EEBC}" presName="bgRectTx" presStyleLbl="bgShp" presStyleIdx="1" presStyleCnt="5">
        <dgm:presLayoutVars>
          <dgm:bulletEnabled val="1"/>
        </dgm:presLayoutVars>
      </dgm:prSet>
      <dgm:spPr/>
      <dgm:t>
        <a:bodyPr/>
        <a:lstStyle/>
        <a:p>
          <a:endParaRPr lang="zh-CN" altLang="en-US"/>
        </a:p>
      </dgm:t>
    </dgm:pt>
    <dgm:pt modelId="{22F574B6-E462-436A-92BB-779AC29CDD00}" type="pres">
      <dgm:prSet presAssocID="{7BF99B35-F52B-487D-B913-ED74A886EEBC}" presName="spComp" presStyleCnt="0"/>
      <dgm:spPr/>
      <dgm:t>
        <a:bodyPr/>
        <a:lstStyle/>
        <a:p>
          <a:endParaRPr lang="zh-CN" altLang="en-US"/>
        </a:p>
      </dgm:t>
    </dgm:pt>
    <dgm:pt modelId="{FB8D1DBC-0B8B-4A5F-A4ED-3E66C9A9EC2D}" type="pres">
      <dgm:prSet presAssocID="{7BF99B35-F52B-487D-B913-ED74A886EEBC}" presName="vSp" presStyleCnt="0"/>
      <dgm:spPr/>
      <dgm:t>
        <a:bodyPr/>
        <a:lstStyle/>
        <a:p>
          <a:endParaRPr lang="zh-CN" altLang="en-US"/>
        </a:p>
      </dgm:t>
    </dgm:pt>
    <dgm:pt modelId="{D971C74C-B265-441A-A46F-B33FBC2A0741}" type="pres">
      <dgm:prSet presAssocID="{C5BD2384-3F8C-4B7F-B043-722D66DE1EA3}" presName="rectComp" presStyleCnt="0"/>
      <dgm:spPr/>
      <dgm:t>
        <a:bodyPr/>
        <a:lstStyle/>
        <a:p>
          <a:endParaRPr lang="zh-CN" altLang="en-US"/>
        </a:p>
      </dgm:t>
    </dgm:pt>
    <dgm:pt modelId="{86597491-A873-44AF-8937-404A85CCB27A}" type="pres">
      <dgm:prSet presAssocID="{C5BD2384-3F8C-4B7F-B043-722D66DE1EA3}" presName="bgRect" presStyleLbl="bgShp" presStyleIdx="2" presStyleCnt="5"/>
      <dgm:spPr/>
      <dgm:t>
        <a:bodyPr/>
        <a:lstStyle/>
        <a:p>
          <a:endParaRPr lang="zh-CN" altLang="en-US"/>
        </a:p>
      </dgm:t>
    </dgm:pt>
    <dgm:pt modelId="{390C2C93-3DC1-4E69-8ED4-026756DC5FBB}" type="pres">
      <dgm:prSet presAssocID="{C5BD2384-3F8C-4B7F-B043-722D66DE1EA3}" presName="bgRectTx" presStyleLbl="bgShp" presStyleIdx="2" presStyleCnt="5">
        <dgm:presLayoutVars>
          <dgm:bulletEnabled val="1"/>
        </dgm:presLayoutVars>
      </dgm:prSet>
      <dgm:spPr/>
      <dgm:t>
        <a:bodyPr/>
        <a:lstStyle/>
        <a:p>
          <a:endParaRPr lang="zh-CN" altLang="en-US"/>
        </a:p>
      </dgm:t>
    </dgm:pt>
    <dgm:pt modelId="{D2D54D16-424C-4907-BCAC-5AD0E0BB865E}" type="pres">
      <dgm:prSet presAssocID="{C5BD2384-3F8C-4B7F-B043-722D66DE1EA3}" presName="spComp" presStyleCnt="0"/>
      <dgm:spPr/>
      <dgm:t>
        <a:bodyPr/>
        <a:lstStyle/>
        <a:p>
          <a:endParaRPr lang="zh-CN" altLang="en-US"/>
        </a:p>
      </dgm:t>
    </dgm:pt>
    <dgm:pt modelId="{3358BC56-ACA3-4A95-8DA8-2D51E3469603}" type="pres">
      <dgm:prSet presAssocID="{C5BD2384-3F8C-4B7F-B043-722D66DE1EA3}" presName="vSp" presStyleCnt="0"/>
      <dgm:spPr/>
      <dgm:t>
        <a:bodyPr/>
        <a:lstStyle/>
        <a:p>
          <a:endParaRPr lang="zh-CN" altLang="en-US"/>
        </a:p>
      </dgm:t>
    </dgm:pt>
    <dgm:pt modelId="{6244E5BC-B7D5-4104-9D6C-5AB8F521EDD1}" type="pres">
      <dgm:prSet presAssocID="{92EDBA9F-1571-46F8-ACA9-7D888D116ACF}" presName="rectComp" presStyleCnt="0"/>
      <dgm:spPr/>
      <dgm:t>
        <a:bodyPr/>
        <a:lstStyle/>
        <a:p>
          <a:endParaRPr lang="zh-CN" altLang="en-US"/>
        </a:p>
      </dgm:t>
    </dgm:pt>
    <dgm:pt modelId="{D902D145-AC29-4875-B8BB-6094639B121A}" type="pres">
      <dgm:prSet presAssocID="{92EDBA9F-1571-46F8-ACA9-7D888D116ACF}" presName="bgRect" presStyleLbl="bgShp" presStyleIdx="3" presStyleCnt="5"/>
      <dgm:spPr/>
      <dgm:t>
        <a:bodyPr/>
        <a:lstStyle/>
        <a:p>
          <a:endParaRPr lang="zh-CN" altLang="en-US"/>
        </a:p>
      </dgm:t>
    </dgm:pt>
    <dgm:pt modelId="{E86A7D48-94E2-4CD4-BAD7-5AB771DD061E}" type="pres">
      <dgm:prSet presAssocID="{92EDBA9F-1571-46F8-ACA9-7D888D116ACF}" presName="bgRectTx" presStyleLbl="bgShp" presStyleIdx="3" presStyleCnt="5">
        <dgm:presLayoutVars>
          <dgm:bulletEnabled val="1"/>
        </dgm:presLayoutVars>
      </dgm:prSet>
      <dgm:spPr/>
      <dgm:t>
        <a:bodyPr/>
        <a:lstStyle/>
        <a:p>
          <a:endParaRPr lang="zh-CN" altLang="en-US"/>
        </a:p>
      </dgm:t>
    </dgm:pt>
    <dgm:pt modelId="{68E38C3B-7158-49EE-8D20-81124B256CBE}" type="pres">
      <dgm:prSet presAssocID="{92EDBA9F-1571-46F8-ACA9-7D888D116ACF}" presName="spComp" presStyleCnt="0"/>
      <dgm:spPr/>
      <dgm:t>
        <a:bodyPr/>
        <a:lstStyle/>
        <a:p>
          <a:endParaRPr lang="zh-CN" altLang="en-US"/>
        </a:p>
      </dgm:t>
    </dgm:pt>
    <dgm:pt modelId="{06223977-3632-4760-9AC8-B2B0F8632BE0}" type="pres">
      <dgm:prSet presAssocID="{92EDBA9F-1571-46F8-ACA9-7D888D116ACF}" presName="vSp" presStyleCnt="0"/>
      <dgm:spPr/>
      <dgm:t>
        <a:bodyPr/>
        <a:lstStyle/>
        <a:p>
          <a:endParaRPr lang="zh-CN" altLang="en-US"/>
        </a:p>
      </dgm:t>
    </dgm:pt>
    <dgm:pt modelId="{86C1382C-3BFB-4F00-895E-4E2A2C652E55}" type="pres">
      <dgm:prSet presAssocID="{ABCCB822-96E2-4CE8-A012-BBE727AC6CD8}" presName="rectComp" presStyleCnt="0"/>
      <dgm:spPr/>
      <dgm:t>
        <a:bodyPr/>
        <a:lstStyle/>
        <a:p>
          <a:endParaRPr lang="zh-CN" altLang="en-US"/>
        </a:p>
      </dgm:t>
    </dgm:pt>
    <dgm:pt modelId="{F5BBB60E-8A75-4B97-BBE4-B2A55EACF381}" type="pres">
      <dgm:prSet presAssocID="{ABCCB822-96E2-4CE8-A012-BBE727AC6CD8}" presName="bgRect" presStyleLbl="bgShp" presStyleIdx="4" presStyleCnt="5"/>
      <dgm:spPr/>
      <dgm:t>
        <a:bodyPr/>
        <a:lstStyle/>
        <a:p>
          <a:endParaRPr lang="zh-CN" altLang="en-US"/>
        </a:p>
      </dgm:t>
    </dgm:pt>
    <dgm:pt modelId="{7AD81F33-2625-4EEE-ACEE-90DE3F47BF35}" type="pres">
      <dgm:prSet presAssocID="{ABCCB822-96E2-4CE8-A012-BBE727AC6CD8}" presName="bgRectTx" presStyleLbl="bgShp" presStyleIdx="4" presStyleCnt="5">
        <dgm:presLayoutVars>
          <dgm:bulletEnabled val="1"/>
        </dgm:presLayoutVars>
      </dgm:prSet>
      <dgm:spPr/>
      <dgm:t>
        <a:bodyPr/>
        <a:lstStyle/>
        <a:p>
          <a:endParaRPr lang="zh-CN" altLang="en-US"/>
        </a:p>
      </dgm:t>
    </dgm:pt>
  </dgm:ptLst>
  <dgm:cxnLst>
    <dgm:cxn modelId="{56AC5CAD-C80F-47DB-98F5-731EA4BB95E5}" srcId="{A229A0C0-99A5-430F-A3C3-BDEE1270879C}" destId="{89A318F8-19F5-40C9-8430-B8694D26C165}" srcOrd="4" destOrd="0" parTransId="{77E4834D-711B-48F1-9AA8-9C9F26E164D1}" sibTransId="{A260037E-5259-41A2-B4A9-F6C021105698}"/>
    <dgm:cxn modelId="{D44DF86E-EF29-4973-B509-6AEF3FE20D04}" type="presOf" srcId="{2CC9E410-299B-48C8-B831-121999089E85}" destId="{5800F655-394B-4B3F-95AD-B9B424B78305}" srcOrd="0" destOrd="0" presId="urn:microsoft.com/office/officeart/2005/8/layout/hierarchy6"/>
    <dgm:cxn modelId="{63D8C714-D512-4BED-962D-415376891AEE}" type="presOf" srcId="{36D1894D-6BEA-4951-87FF-F8AE12EB2322}" destId="{3AC2E24B-297A-4738-86AB-102F1E1AAA70}" srcOrd="0" destOrd="0" presId="urn:microsoft.com/office/officeart/2005/8/layout/hierarchy6"/>
    <dgm:cxn modelId="{A7F1B444-AB77-486A-8937-B9D9B7E306EC}" type="presOf" srcId="{C5BD2384-3F8C-4B7F-B043-722D66DE1EA3}" destId="{390C2C93-3DC1-4E69-8ED4-026756DC5FBB}" srcOrd="1" destOrd="0" presId="urn:microsoft.com/office/officeart/2005/8/layout/hierarchy6"/>
    <dgm:cxn modelId="{120F2352-114F-40FD-BB68-D1961C577826}" type="presOf" srcId="{01CB602B-A8C8-4493-A2CD-EC45F5FFD7A4}" destId="{CB935920-597A-4478-AE76-B80BA36B3E5E}" srcOrd="0" destOrd="0" presId="urn:microsoft.com/office/officeart/2005/8/layout/hierarchy6"/>
    <dgm:cxn modelId="{88CCA554-9717-43EA-9171-7BB2C5462AF7}" srcId="{01CB602B-A8C8-4493-A2CD-EC45F5FFD7A4}" destId="{CD7277E7-13F0-4AED-86B4-1CF6F75B9F08}" srcOrd="0" destOrd="0" parTransId="{27F91CB0-E8C5-47C3-8F3A-1AB0FDF05F7F}" sibTransId="{6E83220F-9DCF-4381-A758-F01F1A548317}"/>
    <dgm:cxn modelId="{3C59D4A5-AF26-4529-859C-0CD13F4278C7}" srcId="{2B874AF4-C15F-4B05-A885-4F431B312906}" destId="{A229A0C0-99A5-430F-A3C3-BDEE1270879C}" srcOrd="0" destOrd="0" parTransId="{17D16C02-7F14-463D-A542-65CB46847AD0}" sibTransId="{A7C92B4E-220A-45D2-835B-D89ADA8B41FF}"/>
    <dgm:cxn modelId="{AB6EBA51-FBC5-4631-8BF9-3E9A31FAE5C8}" type="presOf" srcId="{D32A738A-ABFD-4A58-9D19-9240C63C5B48}" destId="{5150B825-073A-4166-857A-120A9221C599}" srcOrd="0" destOrd="0" presId="urn:microsoft.com/office/officeart/2005/8/layout/hierarchy6"/>
    <dgm:cxn modelId="{6A70BE17-CB56-4FFA-999A-A435AE09330B}" type="presOf" srcId="{3A2148BD-4415-4509-9A80-E0EBB256EEFD}" destId="{54CF90AE-AA02-4383-AD6D-5875F249D8E5}" srcOrd="0" destOrd="0" presId="urn:microsoft.com/office/officeart/2005/8/layout/hierarchy6"/>
    <dgm:cxn modelId="{AE958313-7E25-41CF-A953-DFFC2B973E2A}" srcId="{A229A0C0-99A5-430F-A3C3-BDEE1270879C}" destId="{C72E0F05-7308-4C14-97BB-B9BAD705C18F}" srcOrd="3" destOrd="0" parTransId="{2CC9E410-299B-48C8-B831-121999089E85}" sibTransId="{DAF6C214-FC20-480B-B7E7-18EA1028BD14}"/>
    <dgm:cxn modelId="{C1D37FFC-1CC4-45EC-B364-89F6578D488E}" type="presOf" srcId="{89A318F8-19F5-40C9-8430-B8694D26C165}" destId="{1A983110-F305-4248-8118-DE1788F5ED85}" srcOrd="0" destOrd="0" presId="urn:microsoft.com/office/officeart/2005/8/layout/hierarchy6"/>
    <dgm:cxn modelId="{FEC77DD2-7251-4FE6-B039-3970D94D28CF}" srcId="{A229A0C0-99A5-430F-A3C3-BDEE1270879C}" destId="{36D1894D-6BEA-4951-87FF-F8AE12EB2322}" srcOrd="5" destOrd="0" parTransId="{01149E54-A67C-4FAA-AC86-43970153A316}" sibTransId="{CCFFFDCB-E810-45D0-A1DC-B7A96979B889}"/>
    <dgm:cxn modelId="{F641D21D-B67F-4DF2-B8FC-12879F7120B2}" srcId="{A229A0C0-99A5-430F-A3C3-BDEE1270879C}" destId="{203A5D02-7C40-43A8-B5F5-E4E08FCA8BC9}" srcOrd="2" destOrd="0" parTransId="{B872D78D-867A-4EB4-A5B9-99EAC1BFDD56}" sibTransId="{803E4E4B-D6FD-4E3A-9674-DC2CF7812B93}"/>
    <dgm:cxn modelId="{E8505EAA-1AB0-42E9-9059-9520C73DA056}" type="presOf" srcId="{A8C6DE23-DF30-4E84-92D6-A99E7AA543DA}" destId="{307DE5C4-44FC-4CE7-8E0C-62423BA0807A}" srcOrd="0" destOrd="0" presId="urn:microsoft.com/office/officeart/2005/8/layout/hierarchy6"/>
    <dgm:cxn modelId="{4D86E803-ACD8-4420-9EC1-0B50EFCDF14F}" type="presOf" srcId="{0FCC130B-24A8-4C38-B7B3-FFFFED86845D}" destId="{E6D12B2F-0402-43B4-95BC-C3A602DEF567}" srcOrd="1" destOrd="0" presId="urn:microsoft.com/office/officeart/2005/8/layout/hierarchy6"/>
    <dgm:cxn modelId="{924EF284-2CCC-4B32-B8A7-E1776201CFFE}" srcId="{3A2148BD-4415-4509-9A80-E0EBB256EEFD}" destId="{ABCCB822-96E2-4CE8-A012-BBE727AC6CD8}" srcOrd="5" destOrd="0" parTransId="{7D14085F-0F43-4E8D-B59A-65B3027C387A}" sibTransId="{5D6DF607-13F2-4423-BAD6-64B75F9D0126}"/>
    <dgm:cxn modelId="{24E99419-CE08-43F6-A674-4B9F2AF2E139}" type="presOf" srcId="{ABCCB822-96E2-4CE8-A012-BBE727AC6CD8}" destId="{7AD81F33-2625-4EEE-ACEE-90DE3F47BF35}" srcOrd="1" destOrd="0" presId="urn:microsoft.com/office/officeart/2005/8/layout/hierarchy6"/>
    <dgm:cxn modelId="{68AD998A-D007-42EE-8DD7-547F21243C37}" type="presOf" srcId="{A229A0C0-99A5-430F-A3C3-BDEE1270879C}" destId="{9CD8E45E-E940-439B-A7DD-DFCE7BE29862}" srcOrd="0" destOrd="0" presId="urn:microsoft.com/office/officeart/2005/8/layout/hierarchy6"/>
    <dgm:cxn modelId="{0ABA7F54-FB50-4836-A994-A69FE7294892}" type="presOf" srcId="{92EDBA9F-1571-46F8-ACA9-7D888D116ACF}" destId="{E86A7D48-94E2-4CD4-BAD7-5AB771DD061E}" srcOrd="1" destOrd="0" presId="urn:microsoft.com/office/officeart/2005/8/layout/hierarchy6"/>
    <dgm:cxn modelId="{C1CB8985-DCE2-4533-94F4-74448FDC6E46}" srcId="{3A2148BD-4415-4509-9A80-E0EBB256EEFD}" destId="{0FCC130B-24A8-4C38-B7B3-FFFFED86845D}" srcOrd="1" destOrd="0" parTransId="{6D71173E-FDAC-4E1D-8B57-C97EAEE315FB}" sibTransId="{41EE70B5-DC45-401F-8481-83CEFD257D5B}"/>
    <dgm:cxn modelId="{7F328BC5-0A54-4816-B2A3-40C0B39D5669}" type="presOf" srcId="{ABCCB822-96E2-4CE8-A012-BBE727AC6CD8}" destId="{F5BBB60E-8A75-4B97-BBE4-B2A55EACF381}" srcOrd="0" destOrd="0" presId="urn:microsoft.com/office/officeart/2005/8/layout/hierarchy6"/>
    <dgm:cxn modelId="{EDF7325C-3015-42F5-9F9B-401647F849D9}" type="presOf" srcId="{C2F3AF82-C04B-411A-95E8-32709111E536}" destId="{12922F0E-1BCE-41B9-BA7C-54FBBBF59978}" srcOrd="0" destOrd="0" presId="urn:microsoft.com/office/officeart/2005/8/layout/hierarchy6"/>
    <dgm:cxn modelId="{AF26B716-63D3-4A42-9085-59E2C17FD519}" srcId="{3A2148BD-4415-4509-9A80-E0EBB256EEFD}" destId="{D32A738A-ABFD-4A58-9D19-9240C63C5B48}" srcOrd="0" destOrd="0" parTransId="{8B16E71A-4650-40D0-99E1-14C8889B9C62}" sibTransId="{C3A81320-6BC3-46A7-B685-E8FD1A26F32A}"/>
    <dgm:cxn modelId="{9A78372C-38AE-4C8C-A4F9-830B018C3B00}" type="presOf" srcId="{8F879214-3FF3-4E12-8AB2-35010484357C}" destId="{B3B6B2B3-674C-4E03-AA33-32E3E06CF6EB}" srcOrd="0" destOrd="0" presId="urn:microsoft.com/office/officeart/2005/8/layout/hierarchy6"/>
    <dgm:cxn modelId="{C7F24A86-735C-4D14-9F59-5ABDEA1FD6CE}" srcId="{3A2148BD-4415-4509-9A80-E0EBB256EEFD}" destId="{92EDBA9F-1571-46F8-ACA9-7D888D116ACF}" srcOrd="4" destOrd="0" parTransId="{9710F11C-F4F1-4EA1-97BD-C37062EDB9D2}" sibTransId="{F7A145FD-32E0-4565-93F3-1157F2FAC551}"/>
    <dgm:cxn modelId="{2CC1B279-AB8B-4770-80BE-ECD611E60D95}" srcId="{A229A0C0-99A5-430F-A3C3-BDEE1270879C}" destId="{01CB602B-A8C8-4493-A2CD-EC45F5FFD7A4}" srcOrd="0" destOrd="0" parTransId="{65EBC728-8E04-4FD0-A30F-0B45D685C42A}" sibTransId="{89AFD79A-9664-44D0-BBFF-521C71058A21}"/>
    <dgm:cxn modelId="{3BEE1C67-1FD4-4884-8021-47E017C6FA53}" type="presOf" srcId="{01149E54-A67C-4FAA-AC86-43970153A316}" destId="{6012B314-47BC-49B2-B244-319062E9A1F7}" srcOrd="0" destOrd="0" presId="urn:microsoft.com/office/officeart/2005/8/layout/hierarchy6"/>
    <dgm:cxn modelId="{9C0C099A-ADA6-41CB-84BC-C6F4994A3818}" type="presOf" srcId="{92EDBA9F-1571-46F8-ACA9-7D888D116ACF}" destId="{D902D145-AC29-4875-B8BB-6094639B121A}" srcOrd="0" destOrd="0" presId="urn:microsoft.com/office/officeart/2005/8/layout/hierarchy6"/>
    <dgm:cxn modelId="{5E2745B1-809C-4F98-AA52-64594E307289}" type="presOf" srcId="{C72E0F05-7308-4C14-97BB-B9BAD705C18F}" destId="{383D9752-96C9-4E5C-A1EE-C2BA1CECD135}" srcOrd="0" destOrd="0" presId="urn:microsoft.com/office/officeart/2005/8/layout/hierarchy6"/>
    <dgm:cxn modelId="{905C6F6E-42F5-4AD4-B7FE-7B467E69D33F}" type="presOf" srcId="{CD7277E7-13F0-4AED-86B4-1CF6F75B9F08}" destId="{FB0DBA63-28EC-489B-A61B-47A43198DA23}" srcOrd="0" destOrd="0" presId="urn:microsoft.com/office/officeart/2005/8/layout/hierarchy6"/>
    <dgm:cxn modelId="{A5E791A4-F5DE-4C35-9C74-DDC8F121FD82}" type="presOf" srcId="{A120623D-B3EE-44FA-9709-3D953A7E5BD2}" destId="{F080AB76-94C9-4FA4-B273-491C97FA2098}" srcOrd="0" destOrd="0" presId="urn:microsoft.com/office/officeart/2005/8/layout/hierarchy6"/>
    <dgm:cxn modelId="{C9DE8FE8-3F6C-48E5-AA3D-E4EB66444C9C}" srcId="{A229A0C0-99A5-430F-A3C3-BDEE1270879C}" destId="{C2F3AF82-C04B-411A-95E8-32709111E536}" srcOrd="1" destOrd="0" parTransId="{A120623D-B3EE-44FA-9709-3D953A7E5BD2}" sibTransId="{356F2452-9947-4F1A-9FD6-B92EB8517726}"/>
    <dgm:cxn modelId="{5FD9B13F-45D9-43BC-AE33-EE23AA5F68E1}" srcId="{D32A738A-ABFD-4A58-9D19-9240C63C5B48}" destId="{2B874AF4-C15F-4B05-A885-4F431B312906}" srcOrd="0" destOrd="0" parTransId="{C0D02ECA-963A-4475-A493-712A82538611}" sibTransId="{D5A3AF13-D5AC-4E9E-8C66-3FD146B41B50}"/>
    <dgm:cxn modelId="{E82F238A-CEC5-4A48-BAED-C137736C4E11}" type="presOf" srcId="{7BF99B35-F52B-487D-B913-ED74A886EEBC}" destId="{20DCC6A1-56EE-44B7-9611-3F61D387836B}" srcOrd="0" destOrd="0" presId="urn:microsoft.com/office/officeart/2005/8/layout/hierarchy6"/>
    <dgm:cxn modelId="{603F0ABD-BFAF-49F0-BC73-6E1F4961AC23}" srcId="{3A2148BD-4415-4509-9A80-E0EBB256EEFD}" destId="{7BF99B35-F52B-487D-B913-ED74A886EEBC}" srcOrd="2" destOrd="0" parTransId="{D36DF0E8-2A38-44AF-90B5-1CC4DEACDB21}" sibTransId="{7799B205-5DE2-4E46-BD49-D7BCE4E03308}"/>
    <dgm:cxn modelId="{EF27A29A-3473-4756-BAAB-AA5A79E2341A}" type="presOf" srcId="{C5BD2384-3F8C-4B7F-B043-722D66DE1EA3}" destId="{86597491-A873-44AF-8937-404A85CCB27A}" srcOrd="0" destOrd="0" presId="urn:microsoft.com/office/officeart/2005/8/layout/hierarchy6"/>
    <dgm:cxn modelId="{2F4ADDEE-A678-490E-B64F-424AC468E34C}" type="presOf" srcId="{77E4834D-711B-48F1-9AA8-9C9F26E164D1}" destId="{953A48E0-D160-4D55-937D-16B9D5691E46}" srcOrd="0" destOrd="0" presId="urn:microsoft.com/office/officeart/2005/8/layout/hierarchy6"/>
    <dgm:cxn modelId="{20E02E1F-EF59-485B-9089-73D1D4FCAC83}" type="presOf" srcId="{B872D78D-867A-4EB4-A5B9-99EAC1BFDD56}" destId="{03D10FFD-F064-444B-B0E1-19609F6ECCA4}" srcOrd="0" destOrd="0" presId="urn:microsoft.com/office/officeart/2005/8/layout/hierarchy6"/>
    <dgm:cxn modelId="{A23B6A8C-7925-4ED0-8656-062160E0F0C3}" srcId="{01CB602B-A8C8-4493-A2CD-EC45F5FFD7A4}" destId="{A8C6DE23-DF30-4E84-92D6-A99E7AA543DA}" srcOrd="1" destOrd="0" parTransId="{8F879214-3FF3-4E12-8AB2-35010484357C}" sibTransId="{88497F60-F774-4694-A14D-188B0D64DB7B}"/>
    <dgm:cxn modelId="{C1FF6EDB-5EE5-4566-A5D7-519E792639FE}" type="presOf" srcId="{7BF99B35-F52B-487D-B913-ED74A886EEBC}" destId="{16726BC5-4D4D-4744-9E28-0179C4129C09}" srcOrd="1" destOrd="0" presId="urn:microsoft.com/office/officeart/2005/8/layout/hierarchy6"/>
    <dgm:cxn modelId="{A9C22EAD-0C64-4A98-9869-6B0B7936D92E}" type="presOf" srcId="{0FCC130B-24A8-4C38-B7B3-FFFFED86845D}" destId="{E45A11BB-71F2-4C7A-8AF4-DC649A936E3E}" srcOrd="0" destOrd="0" presId="urn:microsoft.com/office/officeart/2005/8/layout/hierarchy6"/>
    <dgm:cxn modelId="{F47FE5EA-4B0F-4393-96D0-FB2AF6FDBA7D}" type="presOf" srcId="{17D16C02-7F14-463D-A542-65CB46847AD0}" destId="{018D62E6-E722-4B98-BB30-6320CF85ACEF}" srcOrd="0" destOrd="0" presId="urn:microsoft.com/office/officeart/2005/8/layout/hierarchy6"/>
    <dgm:cxn modelId="{198C208F-1AA1-4D47-AD8B-FB0498F8640F}" type="presOf" srcId="{203A5D02-7C40-43A8-B5F5-E4E08FCA8BC9}" destId="{932A78F3-BE95-4327-85A0-A8A2E53E1B14}" srcOrd="0" destOrd="0" presId="urn:microsoft.com/office/officeart/2005/8/layout/hierarchy6"/>
    <dgm:cxn modelId="{676F0FFE-9A5E-4393-BBF8-CA02FA0F7D7F}" type="presOf" srcId="{27F91CB0-E8C5-47C3-8F3A-1AB0FDF05F7F}" destId="{7CD6D876-E717-4216-BFEC-053B1021692D}" srcOrd="0" destOrd="0" presId="urn:microsoft.com/office/officeart/2005/8/layout/hierarchy6"/>
    <dgm:cxn modelId="{157AE4E0-944F-4482-BB8C-1BD9D73D1494}" type="presOf" srcId="{C0D02ECA-963A-4475-A493-712A82538611}" destId="{D3D712DC-4AF2-41A2-8DC6-E3C1803B9B1B}" srcOrd="0" destOrd="0" presId="urn:microsoft.com/office/officeart/2005/8/layout/hierarchy6"/>
    <dgm:cxn modelId="{91B3359B-54DD-49CF-99A3-860300A6E015}" type="presOf" srcId="{65EBC728-8E04-4FD0-A30F-0B45D685C42A}" destId="{2E90B43A-0E37-4130-B4F0-2308EE4241B7}" srcOrd="0" destOrd="0" presId="urn:microsoft.com/office/officeart/2005/8/layout/hierarchy6"/>
    <dgm:cxn modelId="{06966115-362E-40EF-BE01-BD116BDF8FC9}" type="presOf" srcId="{2B874AF4-C15F-4B05-A885-4F431B312906}" destId="{F1090BC2-69FE-4DD4-B7D4-6F78708C0B9D}" srcOrd="0" destOrd="0" presId="urn:microsoft.com/office/officeart/2005/8/layout/hierarchy6"/>
    <dgm:cxn modelId="{8FC434C6-EE5E-41F9-ABA3-B216144BD6D0}" srcId="{3A2148BD-4415-4509-9A80-E0EBB256EEFD}" destId="{C5BD2384-3F8C-4B7F-B043-722D66DE1EA3}" srcOrd="3" destOrd="0" parTransId="{634A2C4C-8023-4171-9733-F3482F5CFDB4}" sibTransId="{5090B036-D534-45D2-B2C5-06036DEE12BC}"/>
    <dgm:cxn modelId="{4747FA51-4A58-45A2-B12F-6DEE4C40B9D4}" type="presParOf" srcId="{54CF90AE-AA02-4383-AD6D-5875F249D8E5}" destId="{1D15FC86-71E0-4105-AE43-BF1AA5716474}" srcOrd="0" destOrd="0" presId="urn:microsoft.com/office/officeart/2005/8/layout/hierarchy6"/>
    <dgm:cxn modelId="{9DEAE8F1-37BD-430D-993C-120966957E05}" type="presParOf" srcId="{1D15FC86-71E0-4105-AE43-BF1AA5716474}" destId="{95AAC0E5-C5F6-4710-989F-A3028D302B7A}" srcOrd="0" destOrd="0" presId="urn:microsoft.com/office/officeart/2005/8/layout/hierarchy6"/>
    <dgm:cxn modelId="{A29DE338-BBBF-4B44-B889-266950055D58}" type="presParOf" srcId="{1D15FC86-71E0-4105-AE43-BF1AA5716474}" destId="{BE846EA3-7302-4EAC-91B4-1F8EE8351F2B}" srcOrd="1" destOrd="0" presId="urn:microsoft.com/office/officeart/2005/8/layout/hierarchy6"/>
    <dgm:cxn modelId="{CF70020C-914A-4FA8-9606-2E77BBDD27D5}" type="presParOf" srcId="{BE846EA3-7302-4EAC-91B4-1F8EE8351F2B}" destId="{5BA1F2F0-2312-441E-AE7B-A48F02D4BDD3}" srcOrd="0" destOrd="0" presId="urn:microsoft.com/office/officeart/2005/8/layout/hierarchy6"/>
    <dgm:cxn modelId="{9DA62499-BA94-4725-BF0A-00D168D11651}" type="presParOf" srcId="{5BA1F2F0-2312-441E-AE7B-A48F02D4BDD3}" destId="{5150B825-073A-4166-857A-120A9221C599}" srcOrd="0" destOrd="0" presId="urn:microsoft.com/office/officeart/2005/8/layout/hierarchy6"/>
    <dgm:cxn modelId="{5DEC357B-0814-4DE0-8F08-5491BB185B60}" type="presParOf" srcId="{5BA1F2F0-2312-441E-AE7B-A48F02D4BDD3}" destId="{A927FB0B-7FBA-4B96-965E-1719EB34314B}" srcOrd="1" destOrd="0" presId="urn:microsoft.com/office/officeart/2005/8/layout/hierarchy6"/>
    <dgm:cxn modelId="{9C43CC75-64E3-49AD-B8C7-0C4988325464}" type="presParOf" srcId="{A927FB0B-7FBA-4B96-965E-1719EB34314B}" destId="{D3D712DC-4AF2-41A2-8DC6-E3C1803B9B1B}" srcOrd="0" destOrd="0" presId="urn:microsoft.com/office/officeart/2005/8/layout/hierarchy6"/>
    <dgm:cxn modelId="{89A5436F-88DF-483B-AAB8-EC3C5E628B45}" type="presParOf" srcId="{A927FB0B-7FBA-4B96-965E-1719EB34314B}" destId="{F25E5ECA-AC54-4D44-9366-9FCCDCBCE17B}" srcOrd="1" destOrd="0" presId="urn:microsoft.com/office/officeart/2005/8/layout/hierarchy6"/>
    <dgm:cxn modelId="{5195A162-823D-42A0-A3C5-4B09BE406EE6}" type="presParOf" srcId="{F25E5ECA-AC54-4D44-9366-9FCCDCBCE17B}" destId="{F1090BC2-69FE-4DD4-B7D4-6F78708C0B9D}" srcOrd="0" destOrd="0" presId="urn:microsoft.com/office/officeart/2005/8/layout/hierarchy6"/>
    <dgm:cxn modelId="{8540471F-5722-4470-8A79-414D2E4471AE}" type="presParOf" srcId="{F25E5ECA-AC54-4D44-9366-9FCCDCBCE17B}" destId="{B0F36719-EF43-4D9A-A222-AC016A701EE8}" srcOrd="1" destOrd="0" presId="urn:microsoft.com/office/officeart/2005/8/layout/hierarchy6"/>
    <dgm:cxn modelId="{2236ABE0-32B6-4853-A6DE-0DD20CAFEEB6}" type="presParOf" srcId="{B0F36719-EF43-4D9A-A222-AC016A701EE8}" destId="{018D62E6-E722-4B98-BB30-6320CF85ACEF}" srcOrd="0" destOrd="0" presId="urn:microsoft.com/office/officeart/2005/8/layout/hierarchy6"/>
    <dgm:cxn modelId="{F0F707F5-E148-4E38-A537-BCC5DF1B426E}" type="presParOf" srcId="{B0F36719-EF43-4D9A-A222-AC016A701EE8}" destId="{8CB28523-9A6F-4855-9C60-398FEAE06A4E}" srcOrd="1" destOrd="0" presId="urn:microsoft.com/office/officeart/2005/8/layout/hierarchy6"/>
    <dgm:cxn modelId="{A3266A26-801A-4988-8F6A-580E839A4B7C}" type="presParOf" srcId="{8CB28523-9A6F-4855-9C60-398FEAE06A4E}" destId="{9CD8E45E-E940-439B-A7DD-DFCE7BE29862}" srcOrd="0" destOrd="0" presId="urn:microsoft.com/office/officeart/2005/8/layout/hierarchy6"/>
    <dgm:cxn modelId="{12FCDAEB-7DE0-4D93-979E-CECC746772AD}" type="presParOf" srcId="{8CB28523-9A6F-4855-9C60-398FEAE06A4E}" destId="{9D09EF6F-0688-4DBF-8827-63A9D01DF371}" srcOrd="1" destOrd="0" presId="urn:microsoft.com/office/officeart/2005/8/layout/hierarchy6"/>
    <dgm:cxn modelId="{CB0EC3F5-50D7-4C18-9D6D-43BA801BC8CE}" type="presParOf" srcId="{9D09EF6F-0688-4DBF-8827-63A9D01DF371}" destId="{2E90B43A-0E37-4130-B4F0-2308EE4241B7}" srcOrd="0" destOrd="0" presId="urn:microsoft.com/office/officeart/2005/8/layout/hierarchy6"/>
    <dgm:cxn modelId="{3BF7D976-8698-4D4A-A78A-5FE9148BA284}" type="presParOf" srcId="{9D09EF6F-0688-4DBF-8827-63A9D01DF371}" destId="{62C58B12-8614-44C1-BD16-C5B89E432EF4}" srcOrd="1" destOrd="0" presId="urn:microsoft.com/office/officeart/2005/8/layout/hierarchy6"/>
    <dgm:cxn modelId="{C46E93FC-3C3F-46D8-B31C-13BC7C483FAB}" type="presParOf" srcId="{62C58B12-8614-44C1-BD16-C5B89E432EF4}" destId="{CB935920-597A-4478-AE76-B80BA36B3E5E}" srcOrd="0" destOrd="0" presId="urn:microsoft.com/office/officeart/2005/8/layout/hierarchy6"/>
    <dgm:cxn modelId="{583DE39E-505B-4E91-9C82-AE64D84A28E9}" type="presParOf" srcId="{62C58B12-8614-44C1-BD16-C5B89E432EF4}" destId="{976F3D6A-6C0B-43E0-8079-4AD73414D613}" srcOrd="1" destOrd="0" presId="urn:microsoft.com/office/officeart/2005/8/layout/hierarchy6"/>
    <dgm:cxn modelId="{5C2F0921-A356-4AAB-B33B-4094EFA5A1A5}" type="presParOf" srcId="{976F3D6A-6C0B-43E0-8079-4AD73414D613}" destId="{7CD6D876-E717-4216-BFEC-053B1021692D}" srcOrd="0" destOrd="0" presId="urn:microsoft.com/office/officeart/2005/8/layout/hierarchy6"/>
    <dgm:cxn modelId="{4691F290-8097-42D1-B293-F183100C634D}" type="presParOf" srcId="{976F3D6A-6C0B-43E0-8079-4AD73414D613}" destId="{FC68F66B-79BC-45D7-A070-8F84EB751AC3}" srcOrd="1" destOrd="0" presId="urn:microsoft.com/office/officeart/2005/8/layout/hierarchy6"/>
    <dgm:cxn modelId="{6ADCCE17-4E15-49B6-A6AE-B3311A6564D8}" type="presParOf" srcId="{FC68F66B-79BC-45D7-A070-8F84EB751AC3}" destId="{FB0DBA63-28EC-489B-A61B-47A43198DA23}" srcOrd="0" destOrd="0" presId="urn:microsoft.com/office/officeart/2005/8/layout/hierarchy6"/>
    <dgm:cxn modelId="{3DB8F2DC-199D-4B2D-AC3C-D39E25C2F017}" type="presParOf" srcId="{FC68F66B-79BC-45D7-A070-8F84EB751AC3}" destId="{B2C930D6-162E-4C57-8928-31E879A7DECC}" srcOrd="1" destOrd="0" presId="urn:microsoft.com/office/officeart/2005/8/layout/hierarchy6"/>
    <dgm:cxn modelId="{D9AD3077-4F35-4D31-8B9C-77142F05DF96}" type="presParOf" srcId="{976F3D6A-6C0B-43E0-8079-4AD73414D613}" destId="{B3B6B2B3-674C-4E03-AA33-32E3E06CF6EB}" srcOrd="2" destOrd="0" presId="urn:microsoft.com/office/officeart/2005/8/layout/hierarchy6"/>
    <dgm:cxn modelId="{4519FB58-D86C-46A6-8A34-292011B80202}" type="presParOf" srcId="{976F3D6A-6C0B-43E0-8079-4AD73414D613}" destId="{19799602-769E-42B5-A0E9-5A8A4C155804}" srcOrd="3" destOrd="0" presId="urn:microsoft.com/office/officeart/2005/8/layout/hierarchy6"/>
    <dgm:cxn modelId="{B119860E-D05F-48BC-836A-2AC435AB8EEA}" type="presParOf" srcId="{19799602-769E-42B5-A0E9-5A8A4C155804}" destId="{307DE5C4-44FC-4CE7-8E0C-62423BA0807A}" srcOrd="0" destOrd="0" presId="urn:microsoft.com/office/officeart/2005/8/layout/hierarchy6"/>
    <dgm:cxn modelId="{C0820992-D2BA-42CF-9D99-236968C53895}" type="presParOf" srcId="{19799602-769E-42B5-A0E9-5A8A4C155804}" destId="{F27E9875-13AB-4B0E-8642-CAE4C404EDA7}" srcOrd="1" destOrd="0" presId="urn:microsoft.com/office/officeart/2005/8/layout/hierarchy6"/>
    <dgm:cxn modelId="{0B1706EF-C514-4A9D-BE54-6987EC98CA55}" type="presParOf" srcId="{9D09EF6F-0688-4DBF-8827-63A9D01DF371}" destId="{F080AB76-94C9-4FA4-B273-491C97FA2098}" srcOrd="2" destOrd="0" presId="urn:microsoft.com/office/officeart/2005/8/layout/hierarchy6"/>
    <dgm:cxn modelId="{A5C22A42-56A5-4962-9084-134FEDB69E30}" type="presParOf" srcId="{9D09EF6F-0688-4DBF-8827-63A9D01DF371}" destId="{918E5E9A-692B-41B7-9BE8-40913F8D6A75}" srcOrd="3" destOrd="0" presId="urn:microsoft.com/office/officeart/2005/8/layout/hierarchy6"/>
    <dgm:cxn modelId="{4376C41C-A0A6-4967-9E5A-CF0B179327C5}" type="presParOf" srcId="{918E5E9A-692B-41B7-9BE8-40913F8D6A75}" destId="{12922F0E-1BCE-41B9-BA7C-54FBBBF59978}" srcOrd="0" destOrd="0" presId="urn:microsoft.com/office/officeart/2005/8/layout/hierarchy6"/>
    <dgm:cxn modelId="{84AC41FA-1C03-433F-A8C7-93E5D281DE76}" type="presParOf" srcId="{918E5E9A-692B-41B7-9BE8-40913F8D6A75}" destId="{0781A287-171E-4FAA-9FB0-4CEB5098D304}" srcOrd="1" destOrd="0" presId="urn:microsoft.com/office/officeart/2005/8/layout/hierarchy6"/>
    <dgm:cxn modelId="{A9DE7D43-946A-4B25-B2A8-08763CF7E7A1}" type="presParOf" srcId="{9D09EF6F-0688-4DBF-8827-63A9D01DF371}" destId="{03D10FFD-F064-444B-B0E1-19609F6ECCA4}" srcOrd="4" destOrd="0" presId="urn:microsoft.com/office/officeart/2005/8/layout/hierarchy6"/>
    <dgm:cxn modelId="{F2002270-CAB8-4C46-8C0C-DD233F10753B}" type="presParOf" srcId="{9D09EF6F-0688-4DBF-8827-63A9D01DF371}" destId="{69014EEE-42AA-43D3-9CD2-4EBEB380BFA8}" srcOrd="5" destOrd="0" presId="urn:microsoft.com/office/officeart/2005/8/layout/hierarchy6"/>
    <dgm:cxn modelId="{F29DAE85-21E2-4EA9-A67C-F283D62F20B2}" type="presParOf" srcId="{69014EEE-42AA-43D3-9CD2-4EBEB380BFA8}" destId="{932A78F3-BE95-4327-85A0-A8A2E53E1B14}" srcOrd="0" destOrd="0" presId="urn:microsoft.com/office/officeart/2005/8/layout/hierarchy6"/>
    <dgm:cxn modelId="{1804B5A2-1139-4057-8D03-57439BE494A7}" type="presParOf" srcId="{69014EEE-42AA-43D3-9CD2-4EBEB380BFA8}" destId="{B6637DC6-FAF9-4A46-B275-F7612C64B384}" srcOrd="1" destOrd="0" presId="urn:microsoft.com/office/officeart/2005/8/layout/hierarchy6"/>
    <dgm:cxn modelId="{3029AE27-9F03-462C-A84D-CFE6D5DFE1B0}" type="presParOf" srcId="{9D09EF6F-0688-4DBF-8827-63A9D01DF371}" destId="{5800F655-394B-4B3F-95AD-B9B424B78305}" srcOrd="6" destOrd="0" presId="urn:microsoft.com/office/officeart/2005/8/layout/hierarchy6"/>
    <dgm:cxn modelId="{D5A6B367-7912-46AF-A365-3251214537B3}" type="presParOf" srcId="{9D09EF6F-0688-4DBF-8827-63A9D01DF371}" destId="{093E23E6-FE41-45D8-8A3F-6F35BCCF2F54}" srcOrd="7" destOrd="0" presId="urn:microsoft.com/office/officeart/2005/8/layout/hierarchy6"/>
    <dgm:cxn modelId="{7874A4EF-501B-48A6-9D87-5AB04277C01E}" type="presParOf" srcId="{093E23E6-FE41-45D8-8A3F-6F35BCCF2F54}" destId="{383D9752-96C9-4E5C-A1EE-C2BA1CECD135}" srcOrd="0" destOrd="0" presId="urn:microsoft.com/office/officeart/2005/8/layout/hierarchy6"/>
    <dgm:cxn modelId="{28B6A464-8D95-469D-A47A-7D84EE151A38}" type="presParOf" srcId="{093E23E6-FE41-45D8-8A3F-6F35BCCF2F54}" destId="{51110A54-2511-4741-A58E-A625A7103250}" srcOrd="1" destOrd="0" presId="urn:microsoft.com/office/officeart/2005/8/layout/hierarchy6"/>
    <dgm:cxn modelId="{3582FFF8-18EE-4F69-8A2E-F890D8E118B0}" type="presParOf" srcId="{9D09EF6F-0688-4DBF-8827-63A9D01DF371}" destId="{953A48E0-D160-4D55-937D-16B9D5691E46}" srcOrd="8" destOrd="0" presId="urn:microsoft.com/office/officeart/2005/8/layout/hierarchy6"/>
    <dgm:cxn modelId="{29D3689F-3740-4764-A869-9EEDD2CDE5A2}" type="presParOf" srcId="{9D09EF6F-0688-4DBF-8827-63A9D01DF371}" destId="{D45CADCF-8AE3-4040-A790-63C72B7DF87C}" srcOrd="9" destOrd="0" presId="urn:microsoft.com/office/officeart/2005/8/layout/hierarchy6"/>
    <dgm:cxn modelId="{C0FDF947-1F46-4C0A-9465-BB748EC7093F}" type="presParOf" srcId="{D45CADCF-8AE3-4040-A790-63C72B7DF87C}" destId="{1A983110-F305-4248-8118-DE1788F5ED85}" srcOrd="0" destOrd="0" presId="urn:microsoft.com/office/officeart/2005/8/layout/hierarchy6"/>
    <dgm:cxn modelId="{CA927ED3-79BE-4AA8-A9DD-5C94089A4D4A}" type="presParOf" srcId="{D45CADCF-8AE3-4040-A790-63C72B7DF87C}" destId="{BA2E4C10-8364-4A93-82D5-02ADB4368E77}" srcOrd="1" destOrd="0" presId="urn:microsoft.com/office/officeart/2005/8/layout/hierarchy6"/>
    <dgm:cxn modelId="{B5C69019-6972-44C6-A598-B5EB0C9DDAF9}" type="presParOf" srcId="{9D09EF6F-0688-4DBF-8827-63A9D01DF371}" destId="{6012B314-47BC-49B2-B244-319062E9A1F7}" srcOrd="10" destOrd="0" presId="urn:microsoft.com/office/officeart/2005/8/layout/hierarchy6"/>
    <dgm:cxn modelId="{6E0FACE2-0A99-425B-AFF6-9A6B9652AACB}" type="presParOf" srcId="{9D09EF6F-0688-4DBF-8827-63A9D01DF371}" destId="{45DD67C3-76B8-4165-830A-C0075395C689}" srcOrd="11" destOrd="0" presId="urn:microsoft.com/office/officeart/2005/8/layout/hierarchy6"/>
    <dgm:cxn modelId="{BC27D3BA-E307-424F-87D0-9AF77386E7B9}" type="presParOf" srcId="{45DD67C3-76B8-4165-830A-C0075395C689}" destId="{3AC2E24B-297A-4738-86AB-102F1E1AAA70}" srcOrd="0" destOrd="0" presId="urn:microsoft.com/office/officeart/2005/8/layout/hierarchy6"/>
    <dgm:cxn modelId="{1DBC8783-17B3-4142-A111-50108E306F6E}" type="presParOf" srcId="{45DD67C3-76B8-4165-830A-C0075395C689}" destId="{6444A7B8-0998-4802-A9A6-74B374FEE82C}" srcOrd="1" destOrd="0" presId="urn:microsoft.com/office/officeart/2005/8/layout/hierarchy6"/>
    <dgm:cxn modelId="{E1217598-61DD-4539-8752-E684CC5B42C9}" type="presParOf" srcId="{54CF90AE-AA02-4383-AD6D-5875F249D8E5}" destId="{443C1BA7-BDEF-4AA4-8E24-C42C1C026178}" srcOrd="1" destOrd="0" presId="urn:microsoft.com/office/officeart/2005/8/layout/hierarchy6"/>
    <dgm:cxn modelId="{B63CC527-3561-4B7C-B62B-BA3FAD136282}" type="presParOf" srcId="{443C1BA7-BDEF-4AA4-8E24-C42C1C026178}" destId="{D5A1D9B2-8964-4E9E-8F15-045C112650EE}" srcOrd="0" destOrd="0" presId="urn:microsoft.com/office/officeart/2005/8/layout/hierarchy6"/>
    <dgm:cxn modelId="{8906EE79-CF8B-46D0-8FE4-D87CB4B092AF}" type="presParOf" srcId="{D5A1D9B2-8964-4E9E-8F15-045C112650EE}" destId="{E45A11BB-71F2-4C7A-8AF4-DC649A936E3E}" srcOrd="0" destOrd="0" presId="urn:microsoft.com/office/officeart/2005/8/layout/hierarchy6"/>
    <dgm:cxn modelId="{868E2286-4BC2-43C7-BB74-2B4535472150}" type="presParOf" srcId="{D5A1D9B2-8964-4E9E-8F15-045C112650EE}" destId="{E6D12B2F-0402-43B4-95BC-C3A602DEF567}" srcOrd="1" destOrd="0" presId="urn:microsoft.com/office/officeart/2005/8/layout/hierarchy6"/>
    <dgm:cxn modelId="{5BFF4BE9-2320-4CDC-A160-AE1D274FF815}" type="presParOf" srcId="{443C1BA7-BDEF-4AA4-8E24-C42C1C026178}" destId="{8AC26433-29B7-4A35-91E9-A6181007ED27}" srcOrd="1" destOrd="0" presId="urn:microsoft.com/office/officeart/2005/8/layout/hierarchy6"/>
    <dgm:cxn modelId="{D8476063-6E46-4B5D-A747-E9507350D25F}" type="presParOf" srcId="{8AC26433-29B7-4A35-91E9-A6181007ED27}" destId="{F9A7B0FD-B2ED-420E-B9B8-01F6D79260C2}" srcOrd="0" destOrd="0" presId="urn:microsoft.com/office/officeart/2005/8/layout/hierarchy6"/>
    <dgm:cxn modelId="{7FAFBE3B-0C2E-457D-A220-CAA2EEC98D83}" type="presParOf" srcId="{443C1BA7-BDEF-4AA4-8E24-C42C1C026178}" destId="{1506B807-68DD-4686-87DA-1FDF3AAB800D}" srcOrd="2" destOrd="0" presId="urn:microsoft.com/office/officeart/2005/8/layout/hierarchy6"/>
    <dgm:cxn modelId="{A449B653-D249-4B54-BBB4-E0FF23DB29F4}" type="presParOf" srcId="{1506B807-68DD-4686-87DA-1FDF3AAB800D}" destId="{20DCC6A1-56EE-44B7-9611-3F61D387836B}" srcOrd="0" destOrd="0" presId="urn:microsoft.com/office/officeart/2005/8/layout/hierarchy6"/>
    <dgm:cxn modelId="{9250D783-99ED-4028-8156-8B447AAB2115}" type="presParOf" srcId="{1506B807-68DD-4686-87DA-1FDF3AAB800D}" destId="{16726BC5-4D4D-4744-9E28-0179C4129C09}" srcOrd="1" destOrd="0" presId="urn:microsoft.com/office/officeart/2005/8/layout/hierarchy6"/>
    <dgm:cxn modelId="{15F5EDAB-E337-4184-BA11-A2FE01F4322A}" type="presParOf" srcId="{443C1BA7-BDEF-4AA4-8E24-C42C1C026178}" destId="{22F574B6-E462-436A-92BB-779AC29CDD00}" srcOrd="3" destOrd="0" presId="urn:microsoft.com/office/officeart/2005/8/layout/hierarchy6"/>
    <dgm:cxn modelId="{29BE5750-C213-45D0-9C67-44FC730F27EC}" type="presParOf" srcId="{22F574B6-E462-436A-92BB-779AC29CDD00}" destId="{FB8D1DBC-0B8B-4A5F-A4ED-3E66C9A9EC2D}" srcOrd="0" destOrd="0" presId="urn:microsoft.com/office/officeart/2005/8/layout/hierarchy6"/>
    <dgm:cxn modelId="{CB18B0C4-3416-49FA-A6CF-DBAB4885B742}" type="presParOf" srcId="{443C1BA7-BDEF-4AA4-8E24-C42C1C026178}" destId="{D971C74C-B265-441A-A46F-B33FBC2A0741}" srcOrd="4" destOrd="0" presId="urn:microsoft.com/office/officeart/2005/8/layout/hierarchy6"/>
    <dgm:cxn modelId="{946CAADB-F962-4AE4-A5DA-B643988FFF04}" type="presParOf" srcId="{D971C74C-B265-441A-A46F-B33FBC2A0741}" destId="{86597491-A873-44AF-8937-404A85CCB27A}" srcOrd="0" destOrd="0" presId="urn:microsoft.com/office/officeart/2005/8/layout/hierarchy6"/>
    <dgm:cxn modelId="{BC1FDCE1-BD12-4427-8851-821C91B45E77}" type="presParOf" srcId="{D971C74C-B265-441A-A46F-B33FBC2A0741}" destId="{390C2C93-3DC1-4E69-8ED4-026756DC5FBB}" srcOrd="1" destOrd="0" presId="urn:microsoft.com/office/officeart/2005/8/layout/hierarchy6"/>
    <dgm:cxn modelId="{8F74DBE7-8ACE-43AA-A597-DA8763B1BA57}" type="presParOf" srcId="{443C1BA7-BDEF-4AA4-8E24-C42C1C026178}" destId="{D2D54D16-424C-4907-BCAC-5AD0E0BB865E}" srcOrd="5" destOrd="0" presId="urn:microsoft.com/office/officeart/2005/8/layout/hierarchy6"/>
    <dgm:cxn modelId="{1C9F7189-E5B8-44FE-8A83-E422017A6AE1}" type="presParOf" srcId="{D2D54D16-424C-4907-BCAC-5AD0E0BB865E}" destId="{3358BC56-ACA3-4A95-8DA8-2D51E3469603}" srcOrd="0" destOrd="0" presId="urn:microsoft.com/office/officeart/2005/8/layout/hierarchy6"/>
    <dgm:cxn modelId="{BA415F9C-5BAE-43E8-B321-8F4B66622B63}" type="presParOf" srcId="{443C1BA7-BDEF-4AA4-8E24-C42C1C026178}" destId="{6244E5BC-B7D5-4104-9D6C-5AB8F521EDD1}" srcOrd="6" destOrd="0" presId="urn:microsoft.com/office/officeart/2005/8/layout/hierarchy6"/>
    <dgm:cxn modelId="{9182CAB4-8D03-4EDA-860D-30C6D8C5C5A2}" type="presParOf" srcId="{6244E5BC-B7D5-4104-9D6C-5AB8F521EDD1}" destId="{D902D145-AC29-4875-B8BB-6094639B121A}" srcOrd="0" destOrd="0" presId="urn:microsoft.com/office/officeart/2005/8/layout/hierarchy6"/>
    <dgm:cxn modelId="{C3CA7753-1D44-4830-B713-A8CAC612EAA6}" type="presParOf" srcId="{6244E5BC-B7D5-4104-9D6C-5AB8F521EDD1}" destId="{E86A7D48-94E2-4CD4-BAD7-5AB771DD061E}" srcOrd="1" destOrd="0" presId="urn:microsoft.com/office/officeart/2005/8/layout/hierarchy6"/>
    <dgm:cxn modelId="{1232C937-BD2D-42C9-A91B-74EF12163091}" type="presParOf" srcId="{443C1BA7-BDEF-4AA4-8E24-C42C1C026178}" destId="{68E38C3B-7158-49EE-8D20-81124B256CBE}" srcOrd="7" destOrd="0" presId="urn:microsoft.com/office/officeart/2005/8/layout/hierarchy6"/>
    <dgm:cxn modelId="{7C348B7A-9B0C-40E9-A1DC-F0B78A7D4E29}" type="presParOf" srcId="{68E38C3B-7158-49EE-8D20-81124B256CBE}" destId="{06223977-3632-4760-9AC8-B2B0F8632BE0}" srcOrd="0" destOrd="0" presId="urn:microsoft.com/office/officeart/2005/8/layout/hierarchy6"/>
    <dgm:cxn modelId="{F3C5AB9A-A979-4AFE-8AF3-7C4CCEE58154}" type="presParOf" srcId="{443C1BA7-BDEF-4AA4-8E24-C42C1C026178}" destId="{86C1382C-3BFB-4F00-895E-4E2A2C652E55}" srcOrd="8" destOrd="0" presId="urn:microsoft.com/office/officeart/2005/8/layout/hierarchy6"/>
    <dgm:cxn modelId="{71EAA9C9-0EC9-4C20-9A59-165DBA2252EC}" type="presParOf" srcId="{86C1382C-3BFB-4F00-895E-4E2A2C652E55}" destId="{F5BBB60E-8A75-4B97-BBE4-B2A55EACF381}" srcOrd="0" destOrd="0" presId="urn:microsoft.com/office/officeart/2005/8/layout/hierarchy6"/>
    <dgm:cxn modelId="{5A881873-0F72-40C4-BB6C-651F7F8F0A36}" type="presParOf" srcId="{86C1382C-3BFB-4F00-895E-4E2A2C652E55}" destId="{7AD81F33-2625-4EEE-ACEE-90DE3F47BF35}"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5DC39A-0F55-4A49-A55B-CD8561B07939}"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zh-CN" altLang="en-US"/>
        </a:p>
      </dgm:t>
    </dgm:pt>
    <dgm:pt modelId="{0794CE78-B020-4806-973E-0CF6071D5248}">
      <dgm:prSet phldrT="[文本]"/>
      <dgm:spPr/>
      <dgm:t>
        <a:bodyPr/>
        <a:lstStyle/>
        <a:p>
          <a:r>
            <a:rPr lang="en-US" altLang="zh-CN" dirty="0" smtClean="0"/>
            <a:t>Table</a:t>
          </a:r>
          <a:endParaRPr lang="zh-CN" altLang="en-US" dirty="0"/>
        </a:p>
      </dgm:t>
    </dgm:pt>
    <dgm:pt modelId="{9211420E-CFB7-464A-969A-E92420EA4FCB}" type="parTrans" cxnId="{85566A6D-DA30-41ED-A982-7531877F3DE5}">
      <dgm:prSet/>
      <dgm:spPr/>
      <dgm:t>
        <a:bodyPr/>
        <a:lstStyle/>
        <a:p>
          <a:endParaRPr lang="zh-CN" altLang="en-US"/>
        </a:p>
      </dgm:t>
    </dgm:pt>
    <dgm:pt modelId="{E409E39D-2A71-4580-A995-F14AE0896679}" type="sibTrans" cxnId="{85566A6D-DA30-41ED-A982-7531877F3DE5}">
      <dgm:prSet/>
      <dgm:spPr/>
      <dgm:t>
        <a:bodyPr/>
        <a:lstStyle/>
        <a:p>
          <a:endParaRPr lang="zh-CN" altLang="en-US"/>
        </a:p>
      </dgm:t>
    </dgm:pt>
    <dgm:pt modelId="{7C92F120-76FC-4362-A606-436C87980FF3}">
      <dgm:prSet phldrT="[文本]"/>
      <dgm:spPr/>
      <dgm:t>
        <a:bodyPr/>
        <a:lstStyle/>
        <a:p>
          <a:r>
            <a:rPr lang="en-US" altLang="zh-CN" dirty="0" smtClean="0"/>
            <a:t>Toast</a:t>
          </a:r>
          <a:endParaRPr lang="zh-CN" altLang="en-US" dirty="0"/>
        </a:p>
      </dgm:t>
    </dgm:pt>
    <dgm:pt modelId="{9EC8DD5F-E92B-4E7C-963D-E8A1476C2623}" type="parTrans" cxnId="{DD283586-FF2B-4A5A-A103-D436C068DC4B}">
      <dgm:prSet/>
      <dgm:spPr/>
      <dgm:t>
        <a:bodyPr/>
        <a:lstStyle/>
        <a:p>
          <a:endParaRPr lang="zh-CN" altLang="en-US"/>
        </a:p>
      </dgm:t>
    </dgm:pt>
    <dgm:pt modelId="{C07A273E-F779-43AF-8617-7D55143BDFB4}" type="sibTrans" cxnId="{DD283586-FF2B-4A5A-A103-D436C068DC4B}">
      <dgm:prSet/>
      <dgm:spPr/>
      <dgm:t>
        <a:bodyPr/>
        <a:lstStyle/>
        <a:p>
          <a:endParaRPr lang="zh-CN" altLang="en-US"/>
        </a:p>
      </dgm:t>
    </dgm:pt>
    <dgm:pt modelId="{D73CE6BD-93C4-4E49-911C-CA0553EED3C3}">
      <dgm:prSet phldrT="[文本]"/>
      <dgm:spPr/>
      <dgm:t>
        <a:bodyPr/>
        <a:lstStyle/>
        <a:p>
          <a:r>
            <a:rPr lang="en-US" altLang="zh-CN" dirty="0" smtClean="0"/>
            <a:t>Index</a:t>
          </a:r>
          <a:endParaRPr lang="zh-CN" altLang="en-US" dirty="0"/>
        </a:p>
      </dgm:t>
    </dgm:pt>
    <dgm:pt modelId="{E58ECA10-C3AF-4A08-81ED-3921167F69EF}" type="parTrans" cxnId="{CF612399-2770-48EC-9AB3-F34E410E2A12}">
      <dgm:prSet/>
      <dgm:spPr/>
      <dgm:t>
        <a:bodyPr/>
        <a:lstStyle/>
        <a:p>
          <a:endParaRPr lang="zh-CN" altLang="en-US"/>
        </a:p>
      </dgm:t>
    </dgm:pt>
    <dgm:pt modelId="{B55B0BC6-5833-4C6B-8F37-02338EBA1384}" type="sibTrans" cxnId="{CF612399-2770-48EC-9AB3-F34E410E2A12}">
      <dgm:prSet/>
      <dgm:spPr/>
      <dgm:t>
        <a:bodyPr/>
        <a:lstStyle/>
        <a:p>
          <a:endParaRPr lang="zh-CN" altLang="en-US"/>
        </a:p>
      </dgm:t>
    </dgm:pt>
    <dgm:pt modelId="{609E9856-3690-4C2E-A14C-754BFF0A92AC}">
      <dgm:prSet phldrT="[文本]"/>
      <dgm:spPr/>
      <dgm:t>
        <a:bodyPr/>
        <a:lstStyle/>
        <a:p>
          <a:r>
            <a:rPr lang="en-US" altLang="zh-CN" dirty="0" smtClean="0"/>
            <a:t>Sequence</a:t>
          </a:r>
          <a:endParaRPr lang="zh-CN" altLang="en-US" dirty="0"/>
        </a:p>
      </dgm:t>
    </dgm:pt>
    <dgm:pt modelId="{D2B5ACB9-EAAB-45B1-9A1B-9631A12557B0}" type="parTrans" cxnId="{5119BD12-FE43-4043-BE69-E066B20618CB}">
      <dgm:prSet/>
      <dgm:spPr/>
      <dgm:t>
        <a:bodyPr/>
        <a:lstStyle/>
        <a:p>
          <a:endParaRPr lang="zh-CN" altLang="en-US"/>
        </a:p>
      </dgm:t>
    </dgm:pt>
    <dgm:pt modelId="{2B7EFF84-9233-4BFB-A631-7FD0F763C97C}" type="sibTrans" cxnId="{5119BD12-FE43-4043-BE69-E066B20618CB}">
      <dgm:prSet/>
      <dgm:spPr/>
      <dgm:t>
        <a:bodyPr/>
        <a:lstStyle/>
        <a:p>
          <a:endParaRPr lang="zh-CN" altLang="en-US"/>
        </a:p>
      </dgm:t>
    </dgm:pt>
    <dgm:pt modelId="{9B9AD885-9252-4DAC-9008-69EB76D31456}" type="pres">
      <dgm:prSet presAssocID="{775DC39A-0F55-4A49-A55B-CD8561B07939}" presName="Name0" presStyleCnt="0">
        <dgm:presLayoutVars>
          <dgm:dir/>
          <dgm:resizeHandles val="exact"/>
        </dgm:presLayoutVars>
      </dgm:prSet>
      <dgm:spPr/>
      <dgm:t>
        <a:bodyPr/>
        <a:lstStyle/>
        <a:p>
          <a:endParaRPr lang="zh-CN" altLang="en-US"/>
        </a:p>
      </dgm:t>
    </dgm:pt>
    <dgm:pt modelId="{1CF21D66-E122-4162-8E66-E3905D764496}" type="pres">
      <dgm:prSet presAssocID="{0794CE78-B020-4806-973E-0CF6071D5248}" presName="Name5" presStyleLbl="vennNode1" presStyleIdx="0" presStyleCnt="4">
        <dgm:presLayoutVars>
          <dgm:bulletEnabled val="1"/>
        </dgm:presLayoutVars>
      </dgm:prSet>
      <dgm:spPr/>
      <dgm:t>
        <a:bodyPr/>
        <a:lstStyle/>
        <a:p>
          <a:endParaRPr lang="zh-CN" altLang="en-US"/>
        </a:p>
      </dgm:t>
    </dgm:pt>
    <dgm:pt modelId="{5C5F2118-7876-40AA-B8CE-6E653AA07863}" type="pres">
      <dgm:prSet presAssocID="{E409E39D-2A71-4580-A995-F14AE0896679}" presName="space" presStyleCnt="0"/>
      <dgm:spPr/>
    </dgm:pt>
    <dgm:pt modelId="{B7DEC382-7E02-480C-935B-D1D4DED451D5}" type="pres">
      <dgm:prSet presAssocID="{7C92F120-76FC-4362-A606-436C87980FF3}" presName="Name5" presStyleLbl="vennNode1" presStyleIdx="1" presStyleCnt="4">
        <dgm:presLayoutVars>
          <dgm:bulletEnabled val="1"/>
        </dgm:presLayoutVars>
      </dgm:prSet>
      <dgm:spPr/>
      <dgm:t>
        <a:bodyPr/>
        <a:lstStyle/>
        <a:p>
          <a:endParaRPr lang="zh-CN" altLang="en-US"/>
        </a:p>
      </dgm:t>
    </dgm:pt>
    <dgm:pt modelId="{8D0F708D-8DB0-4FAC-A24B-FA03D612BBB7}" type="pres">
      <dgm:prSet presAssocID="{C07A273E-F779-43AF-8617-7D55143BDFB4}" presName="space" presStyleCnt="0"/>
      <dgm:spPr/>
    </dgm:pt>
    <dgm:pt modelId="{3BE8FF06-3ABC-441E-AAE6-A5D02C5FA6E0}" type="pres">
      <dgm:prSet presAssocID="{D73CE6BD-93C4-4E49-911C-CA0553EED3C3}" presName="Name5" presStyleLbl="vennNode1" presStyleIdx="2" presStyleCnt="4">
        <dgm:presLayoutVars>
          <dgm:bulletEnabled val="1"/>
        </dgm:presLayoutVars>
      </dgm:prSet>
      <dgm:spPr/>
      <dgm:t>
        <a:bodyPr/>
        <a:lstStyle/>
        <a:p>
          <a:endParaRPr lang="zh-CN" altLang="en-US"/>
        </a:p>
      </dgm:t>
    </dgm:pt>
    <dgm:pt modelId="{F71F325B-A24E-4810-BD7B-97F5F9B7D35B}" type="pres">
      <dgm:prSet presAssocID="{B55B0BC6-5833-4C6B-8F37-02338EBA1384}" presName="space" presStyleCnt="0"/>
      <dgm:spPr/>
    </dgm:pt>
    <dgm:pt modelId="{DD63B99F-2E93-4C18-A988-77280C74B733}" type="pres">
      <dgm:prSet presAssocID="{609E9856-3690-4C2E-A14C-754BFF0A92AC}" presName="Name5" presStyleLbl="vennNode1" presStyleIdx="3" presStyleCnt="4">
        <dgm:presLayoutVars>
          <dgm:bulletEnabled val="1"/>
        </dgm:presLayoutVars>
      </dgm:prSet>
      <dgm:spPr/>
      <dgm:t>
        <a:bodyPr/>
        <a:lstStyle/>
        <a:p>
          <a:endParaRPr lang="zh-CN" altLang="en-US"/>
        </a:p>
      </dgm:t>
    </dgm:pt>
  </dgm:ptLst>
  <dgm:cxnLst>
    <dgm:cxn modelId="{F0565AD1-EDE5-410D-9F53-0AB1994E2C56}" type="presOf" srcId="{609E9856-3690-4C2E-A14C-754BFF0A92AC}" destId="{DD63B99F-2E93-4C18-A988-77280C74B733}" srcOrd="0" destOrd="0" presId="urn:microsoft.com/office/officeart/2005/8/layout/venn3"/>
    <dgm:cxn modelId="{D0C73117-9385-428F-91BC-ECF511F30051}" type="presOf" srcId="{0794CE78-B020-4806-973E-0CF6071D5248}" destId="{1CF21D66-E122-4162-8E66-E3905D764496}" srcOrd="0" destOrd="0" presId="urn:microsoft.com/office/officeart/2005/8/layout/venn3"/>
    <dgm:cxn modelId="{30A2C057-B820-4344-9A9B-7115B1DD3368}" type="presOf" srcId="{775DC39A-0F55-4A49-A55B-CD8561B07939}" destId="{9B9AD885-9252-4DAC-9008-69EB76D31456}" srcOrd="0" destOrd="0" presId="urn:microsoft.com/office/officeart/2005/8/layout/venn3"/>
    <dgm:cxn modelId="{DD283586-FF2B-4A5A-A103-D436C068DC4B}" srcId="{775DC39A-0F55-4A49-A55B-CD8561B07939}" destId="{7C92F120-76FC-4362-A606-436C87980FF3}" srcOrd="1" destOrd="0" parTransId="{9EC8DD5F-E92B-4E7C-963D-E8A1476C2623}" sibTransId="{C07A273E-F779-43AF-8617-7D55143BDFB4}"/>
    <dgm:cxn modelId="{18D0C3C7-85EC-4E95-8A03-16DB9247B4DC}" type="presOf" srcId="{7C92F120-76FC-4362-A606-436C87980FF3}" destId="{B7DEC382-7E02-480C-935B-D1D4DED451D5}" srcOrd="0" destOrd="0" presId="urn:microsoft.com/office/officeart/2005/8/layout/venn3"/>
    <dgm:cxn modelId="{CF612399-2770-48EC-9AB3-F34E410E2A12}" srcId="{775DC39A-0F55-4A49-A55B-CD8561B07939}" destId="{D73CE6BD-93C4-4E49-911C-CA0553EED3C3}" srcOrd="2" destOrd="0" parTransId="{E58ECA10-C3AF-4A08-81ED-3921167F69EF}" sibTransId="{B55B0BC6-5833-4C6B-8F37-02338EBA1384}"/>
    <dgm:cxn modelId="{85566A6D-DA30-41ED-A982-7531877F3DE5}" srcId="{775DC39A-0F55-4A49-A55B-CD8561B07939}" destId="{0794CE78-B020-4806-973E-0CF6071D5248}" srcOrd="0" destOrd="0" parTransId="{9211420E-CFB7-464A-969A-E92420EA4FCB}" sibTransId="{E409E39D-2A71-4580-A995-F14AE0896679}"/>
    <dgm:cxn modelId="{5119BD12-FE43-4043-BE69-E066B20618CB}" srcId="{775DC39A-0F55-4A49-A55B-CD8561B07939}" destId="{609E9856-3690-4C2E-A14C-754BFF0A92AC}" srcOrd="3" destOrd="0" parTransId="{D2B5ACB9-EAAB-45B1-9A1B-9631A12557B0}" sibTransId="{2B7EFF84-9233-4BFB-A631-7FD0F763C97C}"/>
    <dgm:cxn modelId="{5FF19505-2D92-4768-BEA4-2C4A1E199BB0}" type="presOf" srcId="{D73CE6BD-93C4-4E49-911C-CA0553EED3C3}" destId="{3BE8FF06-3ABC-441E-AAE6-A5D02C5FA6E0}" srcOrd="0" destOrd="0" presId="urn:microsoft.com/office/officeart/2005/8/layout/venn3"/>
    <dgm:cxn modelId="{85581A55-7CB5-4D25-BC35-54FAD49595D9}" type="presParOf" srcId="{9B9AD885-9252-4DAC-9008-69EB76D31456}" destId="{1CF21D66-E122-4162-8E66-E3905D764496}" srcOrd="0" destOrd="0" presId="urn:microsoft.com/office/officeart/2005/8/layout/venn3"/>
    <dgm:cxn modelId="{89D586AC-5D86-4A57-AC6C-0A91F9EAAD13}" type="presParOf" srcId="{9B9AD885-9252-4DAC-9008-69EB76D31456}" destId="{5C5F2118-7876-40AA-B8CE-6E653AA07863}" srcOrd="1" destOrd="0" presId="urn:microsoft.com/office/officeart/2005/8/layout/venn3"/>
    <dgm:cxn modelId="{2745ED38-533C-47FA-B97C-7009B9A0D572}" type="presParOf" srcId="{9B9AD885-9252-4DAC-9008-69EB76D31456}" destId="{B7DEC382-7E02-480C-935B-D1D4DED451D5}" srcOrd="2" destOrd="0" presId="urn:microsoft.com/office/officeart/2005/8/layout/venn3"/>
    <dgm:cxn modelId="{7B688FFD-21B4-4570-A4BB-0E3238616A06}" type="presParOf" srcId="{9B9AD885-9252-4DAC-9008-69EB76D31456}" destId="{8D0F708D-8DB0-4FAC-A24B-FA03D612BBB7}" srcOrd="3" destOrd="0" presId="urn:microsoft.com/office/officeart/2005/8/layout/venn3"/>
    <dgm:cxn modelId="{41F51269-D7CE-4D30-A795-53C6C9FE6B41}" type="presParOf" srcId="{9B9AD885-9252-4DAC-9008-69EB76D31456}" destId="{3BE8FF06-3ABC-441E-AAE6-A5D02C5FA6E0}" srcOrd="4" destOrd="0" presId="urn:microsoft.com/office/officeart/2005/8/layout/venn3"/>
    <dgm:cxn modelId="{099FC529-7E4C-430C-9D01-CF9AB14227A1}" type="presParOf" srcId="{9B9AD885-9252-4DAC-9008-69EB76D31456}" destId="{F71F325B-A24E-4810-BD7B-97F5F9B7D35B}" srcOrd="5" destOrd="0" presId="urn:microsoft.com/office/officeart/2005/8/layout/venn3"/>
    <dgm:cxn modelId="{90AF79F9-BA3B-40E7-B754-46602EBBE29F}" type="presParOf" srcId="{9B9AD885-9252-4DAC-9008-69EB76D31456}" destId="{DD63B99F-2E93-4C18-A988-77280C74B733}" srcOrd="6"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7E8A7F-7EF3-411C-B0D0-701F2CDE73A1}" type="doc">
      <dgm:prSet loTypeId="urn:microsoft.com/office/officeart/2005/8/layout/cycle1" loCatId="cycle" qsTypeId="urn:microsoft.com/office/officeart/2005/8/quickstyle/simple4" qsCatId="simple" csTypeId="urn:microsoft.com/office/officeart/2005/8/colors/colorful1#1" csCatId="colorful" phldr="1"/>
      <dgm:spPr/>
      <dgm:t>
        <a:bodyPr/>
        <a:lstStyle/>
        <a:p>
          <a:endParaRPr lang="zh-CN" altLang="en-US"/>
        </a:p>
      </dgm:t>
    </dgm:pt>
    <dgm:pt modelId="{8CA1CFB9-5CC3-4D26-A171-1DFEBEA28418}">
      <dgm:prSet phldrT="[文本]" phldr="1"/>
      <dgm:spPr/>
      <dgm:t>
        <a:bodyPr/>
        <a:lstStyle/>
        <a:p>
          <a:endParaRPr lang="zh-CN" altLang="en-US" dirty="0"/>
        </a:p>
      </dgm:t>
    </dgm:pt>
    <dgm:pt modelId="{DF1AD3BF-E5B6-4D50-A5D6-14D398F7A61D}" type="parTrans" cxnId="{0E3392E0-B35E-4A41-A634-0FD908BE9F3B}">
      <dgm:prSet/>
      <dgm:spPr/>
      <dgm:t>
        <a:bodyPr/>
        <a:lstStyle/>
        <a:p>
          <a:endParaRPr lang="zh-CN" altLang="en-US"/>
        </a:p>
      </dgm:t>
    </dgm:pt>
    <dgm:pt modelId="{DD39EB27-968F-43F2-ADC5-1994B012562D}" type="sibTrans" cxnId="{0E3392E0-B35E-4A41-A634-0FD908BE9F3B}">
      <dgm:prSet/>
      <dgm:spPr/>
      <dgm:t>
        <a:bodyPr/>
        <a:lstStyle/>
        <a:p>
          <a:endParaRPr lang="zh-CN" altLang="en-US"/>
        </a:p>
      </dgm:t>
    </dgm:pt>
    <dgm:pt modelId="{F468A82E-475D-43D6-9D42-6810CB699B95}">
      <dgm:prSet phldrT="[文本]" phldr="1"/>
      <dgm:spPr/>
      <dgm:t>
        <a:bodyPr/>
        <a:lstStyle/>
        <a:p>
          <a:endParaRPr lang="zh-CN" altLang="en-US" dirty="0"/>
        </a:p>
      </dgm:t>
    </dgm:pt>
    <dgm:pt modelId="{262E6A1C-829C-4857-9443-084AA2D1C601}" type="parTrans" cxnId="{54EBA22E-2E49-4747-BB2A-0F829EA16548}">
      <dgm:prSet/>
      <dgm:spPr/>
      <dgm:t>
        <a:bodyPr/>
        <a:lstStyle/>
        <a:p>
          <a:endParaRPr lang="zh-CN" altLang="en-US"/>
        </a:p>
      </dgm:t>
    </dgm:pt>
    <dgm:pt modelId="{AD73EE89-3FA0-4317-BC34-5C08EE8230A0}" type="sibTrans" cxnId="{54EBA22E-2E49-4747-BB2A-0F829EA16548}">
      <dgm:prSet/>
      <dgm:spPr/>
      <dgm:t>
        <a:bodyPr/>
        <a:lstStyle/>
        <a:p>
          <a:endParaRPr lang="zh-CN" altLang="en-US"/>
        </a:p>
      </dgm:t>
    </dgm:pt>
    <dgm:pt modelId="{07295F57-6D01-44D9-A9C5-F09D6A9ED3C1}">
      <dgm:prSet phldrT="[文本]"/>
      <dgm:spPr/>
      <dgm:t>
        <a:bodyPr/>
        <a:lstStyle/>
        <a:p>
          <a:endParaRPr lang="zh-CN" altLang="en-US" dirty="0"/>
        </a:p>
      </dgm:t>
    </dgm:pt>
    <dgm:pt modelId="{317D8920-7F6A-4570-BC1C-4BA4009D1314}" type="parTrans" cxnId="{CED4DA89-B291-4C6E-B4C2-1AF43BFF0B30}">
      <dgm:prSet/>
      <dgm:spPr/>
      <dgm:t>
        <a:bodyPr/>
        <a:lstStyle/>
        <a:p>
          <a:endParaRPr lang="zh-CN" altLang="en-US"/>
        </a:p>
      </dgm:t>
    </dgm:pt>
    <dgm:pt modelId="{A9053C1A-0EB9-49E2-B4DA-D7BAC9F3F505}" type="sibTrans" cxnId="{CED4DA89-B291-4C6E-B4C2-1AF43BFF0B30}">
      <dgm:prSet/>
      <dgm:spPr/>
      <dgm:t>
        <a:bodyPr/>
        <a:lstStyle/>
        <a:p>
          <a:endParaRPr lang="zh-CN" altLang="en-US"/>
        </a:p>
      </dgm:t>
    </dgm:pt>
    <dgm:pt modelId="{FF771045-D79E-48B9-82EF-AD82793F975F}" type="pres">
      <dgm:prSet presAssocID="{B97E8A7F-7EF3-411C-B0D0-701F2CDE73A1}" presName="cycle" presStyleCnt="0">
        <dgm:presLayoutVars>
          <dgm:dir/>
          <dgm:resizeHandles val="exact"/>
        </dgm:presLayoutVars>
      </dgm:prSet>
      <dgm:spPr/>
      <dgm:t>
        <a:bodyPr/>
        <a:lstStyle/>
        <a:p>
          <a:endParaRPr lang="zh-CN" altLang="en-US"/>
        </a:p>
      </dgm:t>
    </dgm:pt>
    <dgm:pt modelId="{626A7331-FD38-4FF5-8991-2CF7037E9DB8}" type="pres">
      <dgm:prSet presAssocID="{8CA1CFB9-5CC3-4D26-A171-1DFEBEA28418}" presName="dummy" presStyleCnt="0"/>
      <dgm:spPr/>
    </dgm:pt>
    <dgm:pt modelId="{92DB6A26-CF6B-4DFD-8E12-FB97ABAE5BC2}" type="pres">
      <dgm:prSet presAssocID="{8CA1CFB9-5CC3-4D26-A171-1DFEBEA28418}" presName="node" presStyleLbl="revTx" presStyleIdx="0" presStyleCnt="3">
        <dgm:presLayoutVars>
          <dgm:bulletEnabled val="1"/>
        </dgm:presLayoutVars>
      </dgm:prSet>
      <dgm:spPr/>
      <dgm:t>
        <a:bodyPr/>
        <a:lstStyle/>
        <a:p>
          <a:endParaRPr lang="zh-CN" altLang="en-US"/>
        </a:p>
      </dgm:t>
    </dgm:pt>
    <dgm:pt modelId="{3F642FEA-556C-4154-8788-FB69C1DD0808}" type="pres">
      <dgm:prSet presAssocID="{DD39EB27-968F-43F2-ADC5-1994B012562D}" presName="sibTrans" presStyleLbl="node1" presStyleIdx="0" presStyleCnt="3"/>
      <dgm:spPr/>
      <dgm:t>
        <a:bodyPr/>
        <a:lstStyle/>
        <a:p>
          <a:endParaRPr lang="zh-CN" altLang="en-US"/>
        </a:p>
      </dgm:t>
    </dgm:pt>
    <dgm:pt modelId="{D188FC0C-A729-4090-B2F4-BBB17BE2823F}" type="pres">
      <dgm:prSet presAssocID="{F468A82E-475D-43D6-9D42-6810CB699B95}" presName="dummy" presStyleCnt="0"/>
      <dgm:spPr/>
    </dgm:pt>
    <dgm:pt modelId="{E123C896-BF24-42DB-ADBD-A5414C8E786D}" type="pres">
      <dgm:prSet presAssocID="{F468A82E-475D-43D6-9D42-6810CB699B95}" presName="node" presStyleLbl="revTx" presStyleIdx="1" presStyleCnt="3">
        <dgm:presLayoutVars>
          <dgm:bulletEnabled val="1"/>
        </dgm:presLayoutVars>
      </dgm:prSet>
      <dgm:spPr/>
      <dgm:t>
        <a:bodyPr/>
        <a:lstStyle/>
        <a:p>
          <a:endParaRPr lang="zh-CN" altLang="en-US"/>
        </a:p>
      </dgm:t>
    </dgm:pt>
    <dgm:pt modelId="{6AE7C97C-9178-4CB7-9FC1-C10DDBDA623E}" type="pres">
      <dgm:prSet presAssocID="{AD73EE89-3FA0-4317-BC34-5C08EE8230A0}" presName="sibTrans" presStyleLbl="node1" presStyleIdx="1" presStyleCnt="3"/>
      <dgm:spPr/>
      <dgm:t>
        <a:bodyPr/>
        <a:lstStyle/>
        <a:p>
          <a:endParaRPr lang="zh-CN" altLang="en-US"/>
        </a:p>
      </dgm:t>
    </dgm:pt>
    <dgm:pt modelId="{8077AC3A-612D-431C-814D-DAA67CBC978A}" type="pres">
      <dgm:prSet presAssocID="{07295F57-6D01-44D9-A9C5-F09D6A9ED3C1}" presName="dummy" presStyleCnt="0"/>
      <dgm:spPr/>
    </dgm:pt>
    <dgm:pt modelId="{8CCEADD1-B6CB-48A4-84E7-11ACCEEBC7E3}" type="pres">
      <dgm:prSet presAssocID="{07295F57-6D01-44D9-A9C5-F09D6A9ED3C1}" presName="node" presStyleLbl="revTx" presStyleIdx="2" presStyleCnt="3">
        <dgm:presLayoutVars>
          <dgm:bulletEnabled val="1"/>
        </dgm:presLayoutVars>
      </dgm:prSet>
      <dgm:spPr/>
      <dgm:t>
        <a:bodyPr/>
        <a:lstStyle/>
        <a:p>
          <a:endParaRPr lang="zh-CN" altLang="en-US"/>
        </a:p>
      </dgm:t>
    </dgm:pt>
    <dgm:pt modelId="{E59BAD23-F477-4952-969E-488E49849289}" type="pres">
      <dgm:prSet presAssocID="{A9053C1A-0EB9-49E2-B4DA-D7BAC9F3F505}" presName="sibTrans" presStyleLbl="node1" presStyleIdx="2" presStyleCnt="3"/>
      <dgm:spPr/>
      <dgm:t>
        <a:bodyPr/>
        <a:lstStyle/>
        <a:p>
          <a:endParaRPr lang="zh-CN" altLang="en-US"/>
        </a:p>
      </dgm:t>
    </dgm:pt>
  </dgm:ptLst>
  <dgm:cxnLst>
    <dgm:cxn modelId="{FABD7BC8-A084-4A79-B0C3-0322A4E24B46}" type="presOf" srcId="{DD39EB27-968F-43F2-ADC5-1994B012562D}" destId="{3F642FEA-556C-4154-8788-FB69C1DD0808}" srcOrd="0" destOrd="0" presId="urn:microsoft.com/office/officeart/2005/8/layout/cycle1"/>
    <dgm:cxn modelId="{2B374384-948A-4142-8F8C-5339B5E0FD80}" type="presOf" srcId="{AD73EE89-3FA0-4317-BC34-5C08EE8230A0}" destId="{6AE7C97C-9178-4CB7-9FC1-C10DDBDA623E}" srcOrd="0" destOrd="0" presId="urn:microsoft.com/office/officeart/2005/8/layout/cycle1"/>
    <dgm:cxn modelId="{CA2263B1-8BEC-42AA-8D04-BDD98948EEFF}" type="presOf" srcId="{B97E8A7F-7EF3-411C-B0D0-701F2CDE73A1}" destId="{FF771045-D79E-48B9-82EF-AD82793F975F}" srcOrd="0" destOrd="0" presId="urn:microsoft.com/office/officeart/2005/8/layout/cycle1"/>
    <dgm:cxn modelId="{F7CC3F30-4D11-4344-8FE9-9DAD17EB2AFB}" type="presOf" srcId="{A9053C1A-0EB9-49E2-B4DA-D7BAC9F3F505}" destId="{E59BAD23-F477-4952-969E-488E49849289}" srcOrd="0" destOrd="0" presId="urn:microsoft.com/office/officeart/2005/8/layout/cycle1"/>
    <dgm:cxn modelId="{CED4DA89-B291-4C6E-B4C2-1AF43BFF0B30}" srcId="{B97E8A7F-7EF3-411C-B0D0-701F2CDE73A1}" destId="{07295F57-6D01-44D9-A9C5-F09D6A9ED3C1}" srcOrd="2" destOrd="0" parTransId="{317D8920-7F6A-4570-BC1C-4BA4009D1314}" sibTransId="{A9053C1A-0EB9-49E2-B4DA-D7BAC9F3F505}"/>
    <dgm:cxn modelId="{AB2BC8C6-6C53-4C90-8056-B13E7CA4C25E}" type="presOf" srcId="{F468A82E-475D-43D6-9D42-6810CB699B95}" destId="{E123C896-BF24-42DB-ADBD-A5414C8E786D}" srcOrd="0" destOrd="0" presId="urn:microsoft.com/office/officeart/2005/8/layout/cycle1"/>
    <dgm:cxn modelId="{0E3392E0-B35E-4A41-A634-0FD908BE9F3B}" srcId="{B97E8A7F-7EF3-411C-B0D0-701F2CDE73A1}" destId="{8CA1CFB9-5CC3-4D26-A171-1DFEBEA28418}" srcOrd="0" destOrd="0" parTransId="{DF1AD3BF-E5B6-4D50-A5D6-14D398F7A61D}" sibTransId="{DD39EB27-968F-43F2-ADC5-1994B012562D}"/>
    <dgm:cxn modelId="{938A39A5-8369-4484-A81E-A8468A174768}" type="presOf" srcId="{07295F57-6D01-44D9-A9C5-F09D6A9ED3C1}" destId="{8CCEADD1-B6CB-48A4-84E7-11ACCEEBC7E3}" srcOrd="0" destOrd="0" presId="urn:microsoft.com/office/officeart/2005/8/layout/cycle1"/>
    <dgm:cxn modelId="{54EBA22E-2E49-4747-BB2A-0F829EA16548}" srcId="{B97E8A7F-7EF3-411C-B0D0-701F2CDE73A1}" destId="{F468A82E-475D-43D6-9D42-6810CB699B95}" srcOrd="1" destOrd="0" parTransId="{262E6A1C-829C-4857-9443-084AA2D1C601}" sibTransId="{AD73EE89-3FA0-4317-BC34-5C08EE8230A0}"/>
    <dgm:cxn modelId="{E7C224C1-A1E4-444F-8790-BAB5ED285806}" type="presOf" srcId="{8CA1CFB9-5CC3-4D26-A171-1DFEBEA28418}" destId="{92DB6A26-CF6B-4DFD-8E12-FB97ABAE5BC2}" srcOrd="0" destOrd="0" presId="urn:microsoft.com/office/officeart/2005/8/layout/cycle1"/>
    <dgm:cxn modelId="{C555D779-664B-4C43-8D38-33D86C58D0D3}" type="presParOf" srcId="{FF771045-D79E-48B9-82EF-AD82793F975F}" destId="{626A7331-FD38-4FF5-8991-2CF7037E9DB8}" srcOrd="0" destOrd="0" presId="urn:microsoft.com/office/officeart/2005/8/layout/cycle1"/>
    <dgm:cxn modelId="{C032A7C1-06B6-4FE9-893E-94109739596B}" type="presParOf" srcId="{FF771045-D79E-48B9-82EF-AD82793F975F}" destId="{92DB6A26-CF6B-4DFD-8E12-FB97ABAE5BC2}" srcOrd="1" destOrd="0" presId="urn:microsoft.com/office/officeart/2005/8/layout/cycle1"/>
    <dgm:cxn modelId="{9DA8E3F3-48B7-4ACD-8E00-0D7669FBC1FB}" type="presParOf" srcId="{FF771045-D79E-48B9-82EF-AD82793F975F}" destId="{3F642FEA-556C-4154-8788-FB69C1DD0808}" srcOrd="2" destOrd="0" presId="urn:microsoft.com/office/officeart/2005/8/layout/cycle1"/>
    <dgm:cxn modelId="{FB87605C-87CF-41AF-A97B-21AB50F027B4}" type="presParOf" srcId="{FF771045-D79E-48B9-82EF-AD82793F975F}" destId="{D188FC0C-A729-4090-B2F4-BBB17BE2823F}" srcOrd="3" destOrd="0" presId="urn:microsoft.com/office/officeart/2005/8/layout/cycle1"/>
    <dgm:cxn modelId="{B2420FB3-445D-4246-A4E8-7AF518152797}" type="presParOf" srcId="{FF771045-D79E-48B9-82EF-AD82793F975F}" destId="{E123C896-BF24-42DB-ADBD-A5414C8E786D}" srcOrd="4" destOrd="0" presId="urn:microsoft.com/office/officeart/2005/8/layout/cycle1"/>
    <dgm:cxn modelId="{F0BED520-ABB5-4F3E-B6D7-8D6F93EBE8B8}" type="presParOf" srcId="{FF771045-D79E-48B9-82EF-AD82793F975F}" destId="{6AE7C97C-9178-4CB7-9FC1-C10DDBDA623E}" srcOrd="5" destOrd="0" presId="urn:microsoft.com/office/officeart/2005/8/layout/cycle1"/>
    <dgm:cxn modelId="{E482F00B-0A6F-473C-9995-AECF8051B451}" type="presParOf" srcId="{FF771045-D79E-48B9-82EF-AD82793F975F}" destId="{8077AC3A-612D-431C-814D-DAA67CBC978A}" srcOrd="6" destOrd="0" presId="urn:microsoft.com/office/officeart/2005/8/layout/cycle1"/>
    <dgm:cxn modelId="{8B1FA3B9-963B-42CF-AA7E-260DEEB1E352}" type="presParOf" srcId="{FF771045-D79E-48B9-82EF-AD82793F975F}" destId="{8CCEADD1-B6CB-48A4-84E7-11ACCEEBC7E3}" srcOrd="7" destOrd="0" presId="urn:microsoft.com/office/officeart/2005/8/layout/cycle1"/>
    <dgm:cxn modelId="{59C37706-619A-4699-A2C1-800F0BD2949B}" type="presParOf" srcId="{FF771045-D79E-48B9-82EF-AD82793F975F}" destId="{E59BAD23-F477-4952-969E-488E49849289}"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F2E02C-4CC0-4506-B7F8-2D356CBF8059}" type="datetimeFigureOut">
              <a:rPr lang="zh-CN" altLang="en-US" smtClean="0"/>
              <a:t>2016/3/14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0D7AB4-BF65-4DEA-BA73-897A8FD6A7CA}" type="slidenum">
              <a:rPr lang="zh-CN" altLang="en-US" smtClean="0"/>
              <a:t>‹#›</a:t>
            </a:fld>
            <a:endParaRPr lang="zh-CN" altLang="en-US"/>
          </a:p>
        </p:txBody>
      </p:sp>
    </p:spTree>
    <p:extLst>
      <p:ext uri="{BB962C8B-B14F-4D97-AF65-F5344CB8AC3E}">
        <p14:creationId xmlns:p14="http://schemas.microsoft.com/office/powerpoint/2010/main" val="311723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postgresql.org/docs/9.1/static/sql-set-constraints.html"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postgresql.org/docs/9.1/static/datatype-geometric.html"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www.postgresql.org/docs/9.1/static/indexam.html" TargetMode="External"/><Relationship Id="rId5" Type="http://schemas.openxmlformats.org/officeDocument/2006/relationships/hyperlink" Target="http://www.postgresql.org/docs/9.1/static/sql-createindex.html" TargetMode="External"/><Relationship Id="rId4" Type="http://schemas.openxmlformats.org/officeDocument/2006/relationships/hyperlink" Target="http://www.postgresql.org/docs/9.1/static/indexes-opclass.html"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www.postgresql.org/docs/9.1/static/datatype-datetime.html" TargetMode="External"/><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www.postgresql.org/docs/9.1/static/runtime-config-wal.html" TargetMode="External"/><Relationship Id="rId2" Type="http://schemas.openxmlformats.org/officeDocument/2006/relationships/slide" Target="../slides/slide30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www.postgresql.org/docs/9.1/static/runtime-config-wal.html" TargetMode="External"/><Relationship Id="rId2" Type="http://schemas.openxmlformats.org/officeDocument/2006/relationships/slide" Target="../slides/slide31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3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postgresql.org/docs/9.1/static/wal-reliability.htm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www.postgresql.org/docs/9.1/static/runtime-config-wal.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a:t>
            </a:fld>
            <a:endParaRPr lang="zh-CN" altLang="en-US"/>
          </a:p>
        </p:txBody>
      </p:sp>
    </p:spTree>
    <p:extLst>
      <p:ext uri="{BB962C8B-B14F-4D97-AF65-F5344CB8AC3E}">
        <p14:creationId xmlns:p14="http://schemas.microsoft.com/office/powerpoint/2010/main" val="3846897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src/backend/parser/scansup.c</a:t>
            </a:r>
          </a:p>
          <a:p>
            <a:r>
              <a:rPr lang="en-US" altLang="zh-CN" smtClean="0"/>
              <a:t>/*</a:t>
            </a:r>
          </a:p>
          <a:p>
            <a:r>
              <a:rPr lang="en-US" altLang="zh-CN" smtClean="0"/>
              <a:t> * truncate_identifier() --- truncate an identifier to NAMEDATALEN-1 bytes.</a:t>
            </a:r>
          </a:p>
          <a:p>
            <a:r>
              <a:rPr lang="en-US" altLang="zh-CN" smtClean="0"/>
              <a:t> *</a:t>
            </a:r>
          </a:p>
          <a:p>
            <a:r>
              <a:rPr lang="en-US" altLang="zh-CN" smtClean="0"/>
              <a:t> * The given string is modified in-place, if necessary.  A warning is</a:t>
            </a:r>
          </a:p>
          <a:p>
            <a:r>
              <a:rPr lang="en-US" altLang="zh-CN" smtClean="0"/>
              <a:t> * issued if requested.</a:t>
            </a:r>
          </a:p>
          <a:p>
            <a:r>
              <a:rPr lang="en-US" altLang="zh-CN" smtClean="0"/>
              <a:t> *</a:t>
            </a:r>
          </a:p>
          <a:p>
            <a:r>
              <a:rPr lang="en-US" altLang="zh-CN" smtClean="0"/>
              <a:t> * We require the caller to pass in the string length since this saves a</a:t>
            </a:r>
          </a:p>
          <a:p>
            <a:r>
              <a:rPr lang="en-US" altLang="zh-CN" smtClean="0"/>
              <a:t> * strlen() call in some common usages.</a:t>
            </a:r>
          </a:p>
          <a:p>
            <a:r>
              <a:rPr lang="en-US" altLang="zh-CN" smtClean="0"/>
              <a:t> */</a:t>
            </a:r>
          </a:p>
          <a:p>
            <a:r>
              <a:rPr lang="en-US" altLang="zh-CN" smtClean="0"/>
              <a:t>void</a:t>
            </a:r>
          </a:p>
          <a:p>
            <a:r>
              <a:rPr lang="en-US" altLang="zh-CN" smtClean="0"/>
              <a:t>truncate_identifier(char *ident, int len, bool warn)</a:t>
            </a:r>
          </a:p>
          <a:p>
            <a:r>
              <a:rPr lang="en-US" altLang="zh-CN" smtClean="0"/>
              <a:t>{</a:t>
            </a:r>
          </a:p>
          <a:p>
            <a:r>
              <a:rPr lang="en-US" altLang="zh-CN" smtClean="0"/>
              <a:t>        if (len &gt;= NAMEDATALEN)</a:t>
            </a:r>
          </a:p>
          <a:p>
            <a:r>
              <a:rPr lang="en-US" altLang="zh-CN" smtClean="0"/>
              <a:t>        {</a:t>
            </a:r>
          </a:p>
          <a:p>
            <a:r>
              <a:rPr lang="en-US" altLang="zh-CN" smtClean="0"/>
              <a:t>                len = pg_mbcliplen(ident, len, NAMEDATALEN - 1);</a:t>
            </a:r>
          </a:p>
          <a:p>
            <a:r>
              <a:rPr lang="en-US" altLang="zh-CN" smtClean="0"/>
              <a:t>                if (warn)</a:t>
            </a:r>
          </a:p>
          <a:p>
            <a:r>
              <a:rPr lang="en-US" altLang="zh-CN" smtClean="0"/>
              <a:t>                {</a:t>
            </a:r>
          </a:p>
          <a:p>
            <a:r>
              <a:rPr lang="en-US" altLang="zh-CN" smtClean="0"/>
              <a:t>                        /*</a:t>
            </a:r>
          </a:p>
          <a:p>
            <a:r>
              <a:rPr lang="en-US" altLang="zh-CN" smtClean="0"/>
              <a:t>                         * We avoid using %.*s here because it can misbehave if the data</a:t>
            </a:r>
          </a:p>
          <a:p>
            <a:r>
              <a:rPr lang="en-US" altLang="zh-CN" smtClean="0"/>
              <a:t>                         * is not valid in what libc thinks is the prevailing encoding.</a:t>
            </a:r>
          </a:p>
          <a:p>
            <a:r>
              <a:rPr lang="en-US" altLang="zh-CN" smtClean="0"/>
              <a:t>                         */</a:t>
            </a:r>
          </a:p>
          <a:p>
            <a:r>
              <a:rPr lang="en-US" altLang="zh-CN" smtClean="0"/>
              <a:t>                        char            buf[NAMEDATALEN];</a:t>
            </a:r>
          </a:p>
          <a:p>
            <a:endParaRPr lang="en-US" altLang="zh-CN" smtClean="0"/>
          </a:p>
          <a:p>
            <a:r>
              <a:rPr lang="en-US" altLang="zh-CN" smtClean="0"/>
              <a:t>                        memcpy(buf, ident, len);</a:t>
            </a:r>
          </a:p>
          <a:p>
            <a:r>
              <a:rPr lang="en-US" altLang="zh-CN" smtClean="0"/>
              <a:t>                        buf[len] = '\0';</a:t>
            </a:r>
          </a:p>
          <a:p>
            <a:r>
              <a:rPr lang="en-US" altLang="zh-CN" smtClean="0"/>
              <a:t>                        ereport(NOTICE,</a:t>
            </a:r>
          </a:p>
          <a:p>
            <a:r>
              <a:rPr lang="en-US" altLang="zh-CN" smtClean="0"/>
              <a:t>                                        (errcode(ERRCODE_NAME_TOO_LONG),</a:t>
            </a:r>
          </a:p>
          <a:p>
            <a:r>
              <a:rPr lang="en-US" altLang="zh-CN" smtClean="0"/>
              <a:t>                                         errmsg("identifier \"%s\" will be truncated to \"%s\"",</a:t>
            </a:r>
          </a:p>
          <a:p>
            <a:r>
              <a:rPr lang="en-US" altLang="zh-CN" smtClean="0"/>
              <a:t>                                                        ident, buf)));</a:t>
            </a:r>
          </a:p>
          <a:p>
            <a:r>
              <a:rPr lang="en-US" altLang="zh-CN" smtClean="0"/>
              <a:t>                }</a:t>
            </a:r>
          </a:p>
          <a:p>
            <a:r>
              <a:rPr lang="en-US" altLang="zh-CN" smtClean="0"/>
              <a:t>                ident[len] = '\0';</a:t>
            </a:r>
          </a:p>
          <a:p>
            <a:r>
              <a:rPr lang="en-US" altLang="zh-CN" smtClean="0"/>
              <a:t>        }</a:t>
            </a:r>
          </a:p>
          <a:p>
            <a:r>
              <a:rPr lang="en-US" altLang="zh-CN" smtClean="0"/>
              <a:t>}</a:t>
            </a:r>
          </a:p>
          <a:p>
            <a:endParaRPr lang="en-US" altLang="zh-CN" smtClean="0"/>
          </a:p>
          <a:p>
            <a:r>
              <a:rPr lang="en-US" altLang="zh-CN" smtClean="0"/>
              <a:t>src/include/pg_config_manual.h</a:t>
            </a:r>
          </a:p>
          <a:p>
            <a:r>
              <a:rPr lang="en-US" altLang="zh-CN" smtClean="0"/>
              <a:t>/*</a:t>
            </a:r>
          </a:p>
          <a:p>
            <a:r>
              <a:rPr lang="en-US" altLang="zh-CN" smtClean="0"/>
              <a:t> * Maximum length for identifiers (e.g. table names, column names,</a:t>
            </a:r>
          </a:p>
          <a:p>
            <a:r>
              <a:rPr lang="en-US" altLang="zh-CN" smtClean="0"/>
              <a:t> * function names).  Names actually are limited to one less byte than this,</a:t>
            </a:r>
          </a:p>
          <a:p>
            <a:r>
              <a:rPr lang="en-US" altLang="zh-CN" smtClean="0"/>
              <a:t> * because the length must include a trailing zero byte.</a:t>
            </a:r>
          </a:p>
          <a:p>
            <a:r>
              <a:rPr lang="en-US" altLang="zh-CN" smtClean="0"/>
              <a:t> *</a:t>
            </a:r>
          </a:p>
          <a:p>
            <a:r>
              <a:rPr lang="en-US" altLang="zh-CN" smtClean="0"/>
              <a:t> * Changing this requires an initdb.</a:t>
            </a:r>
          </a:p>
          <a:p>
            <a:r>
              <a:rPr lang="en-US" altLang="zh-CN" smtClean="0"/>
              <a:t> */</a:t>
            </a:r>
          </a:p>
          <a:p>
            <a:r>
              <a:rPr lang="en-US" altLang="zh-CN" smtClean="0"/>
              <a:t>#define NAMEDATALEN 64</a:t>
            </a:r>
            <a:endParaRPr lang="zh-CN" altLang="en-US" smtClean="0"/>
          </a:p>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26</a:t>
            </a:fld>
            <a:endParaRPr lang="zh-CN" altLang="en-US"/>
          </a:p>
        </p:txBody>
      </p:sp>
    </p:spTree>
    <p:extLst>
      <p:ext uri="{BB962C8B-B14F-4D97-AF65-F5344CB8AC3E}">
        <p14:creationId xmlns:p14="http://schemas.microsoft.com/office/powerpoint/2010/main" val="1527512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33</a:t>
            </a:fld>
            <a:endParaRPr lang="zh-CN" altLang="en-US"/>
          </a:p>
        </p:txBody>
      </p:sp>
    </p:spTree>
    <p:extLst>
      <p:ext uri="{BB962C8B-B14F-4D97-AF65-F5344CB8AC3E}">
        <p14:creationId xmlns:p14="http://schemas.microsoft.com/office/powerpoint/2010/main" val="2623894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foreign key (columns) reference table(columns),  </a:t>
            </a:r>
            <a:r>
              <a:rPr lang="zh-CN" altLang="en-US" smtClean="0"/>
              <a:t>唯一约束或</a:t>
            </a:r>
            <a:r>
              <a:rPr lang="en-US" altLang="zh-CN" smtClean="0"/>
              <a:t>pk</a:t>
            </a:r>
            <a:r>
              <a:rPr lang="zh-CN" altLang="en-US" smtClean="0"/>
              <a:t>必须与</a:t>
            </a:r>
            <a:r>
              <a:rPr lang="en-US" altLang="zh-CN" smtClean="0"/>
              <a:t>foreign key</a:t>
            </a:r>
            <a:r>
              <a:rPr lang="zh-CN" altLang="en-US" smtClean="0"/>
              <a:t>的表一致</a:t>
            </a:r>
            <a:r>
              <a:rPr lang="en-US" altLang="zh-CN" smtClean="0"/>
              <a:t>.</a:t>
            </a:r>
          </a:p>
          <a:p>
            <a:r>
              <a:rPr lang="zh-CN" altLang="en-US" smtClean="0"/>
              <a:t>复合对复合</a:t>
            </a:r>
            <a:r>
              <a:rPr lang="en-US" altLang="zh-CN" smtClean="0"/>
              <a:t>,</a:t>
            </a:r>
            <a:r>
              <a:rPr lang="en-US" altLang="zh-CN" baseline="0" smtClean="0"/>
              <a:t> </a:t>
            </a:r>
            <a:r>
              <a:rPr lang="zh-CN" altLang="en-US" baseline="0" smtClean="0"/>
              <a:t>单个对单个</a:t>
            </a:r>
            <a:r>
              <a:rPr lang="en-US" altLang="zh-CN" baseline="0" smtClean="0"/>
              <a:t>.</a:t>
            </a:r>
          </a:p>
          <a:p>
            <a:r>
              <a:rPr lang="zh-CN" altLang="en-US" baseline="0" smtClean="0"/>
              <a:t>不能混用</a:t>
            </a:r>
            <a:r>
              <a:rPr lang="en-US" altLang="zh-CN" baseline="0" smtClean="0"/>
              <a:t>.</a:t>
            </a:r>
          </a:p>
          <a:p>
            <a:r>
              <a:rPr lang="en-US" altLang="zh-CN" smtClean="0"/>
              <a:t>REFERENCES reftable [ ( refcolumn ) ] [ MATCH matchtype ] [ ON DELETE action ] [ ON UPDATE action ] (column constraint)</a:t>
            </a:r>
            <a:br>
              <a:rPr lang="en-US" altLang="zh-CN" smtClean="0"/>
            </a:br>
            <a:r>
              <a:rPr lang="en-US" altLang="zh-CN" smtClean="0"/>
              <a:t>FOREIGN KEY ( column [, ... ] ) REFERENCES reftable [ ( refcolumn [, ... ] ) ] [ MATCH matchtype ] [ ON DELETE action ] [ ON UPDATE action ] (table constraint)</a:t>
            </a:r>
            <a:r>
              <a:rPr lang="en-US" altLang="zh-CN" smtClean="0">
                <a:effectLst/>
              </a:rPr>
              <a:t>These clauses specify a foreign key constraint, which requires that a group of one or more columns of the new table must only contain values that match values in the referenced column(s) of some row of the referenced table. If refcolumn is omitted, the primary key of the reftable is used. The referenced columns must be the columns of a non-deferrable unique or primary key constraint in the referenced table. Note that foreign key constraints cannot be defined between temporary tables and permanent tables.</a:t>
            </a:r>
          </a:p>
          <a:p>
            <a:r>
              <a:rPr lang="en-US" altLang="zh-CN" smtClean="0">
                <a:effectLst/>
              </a:rPr>
              <a:t>A value inserted into the referencing column(s) is matched against the values of the referenced table and referenced columns using the given match type. There are three match types: MATCH FULL, MATCH PARTIAL, and MATCH SIMPLE, which is also the default. MATCH FULL will not allow one column of a multicolumn foreign key to be null unless all foreign key columns are null. MATCH SIMPLE allows some foreign key columns to be null while other parts of the foreign key are not null. MATCH PARTIAL is not yet implemented.</a:t>
            </a:r>
          </a:p>
          <a:p>
            <a:r>
              <a:rPr lang="en-US" altLang="zh-CN" smtClean="0">
                <a:effectLst/>
              </a:rPr>
              <a:t>In addition, when the data in the referenced columns is changed, certain actions are performed on the data in this table's columns. The ON DELETE clause specifies the action to perform when a referenced row in the referenced table is being deleted. Likewise, the ON UPDATE clause specifies the action to perform when a referenced column in the referenced table is being updated to a new value. If the row is updated, but the referenced column is not actually changed, no action is done. Referential actions other than the NO ACTION check cannot be deferred, even if the constraint is declared deferrable. There are the following possible actions for each clause:</a:t>
            </a:r>
          </a:p>
          <a:p>
            <a:r>
              <a:rPr lang="en-US" altLang="zh-CN" smtClean="0"/>
              <a:t>NO ACTION</a:t>
            </a:r>
            <a:r>
              <a:rPr lang="en-US" altLang="zh-CN" smtClean="0">
                <a:effectLst/>
              </a:rPr>
              <a:t>Produce an error indicating that the deletion or update would create a foreign key constraint violation. If the constraint is deferred, this error will be produced at constraint check time if there still exist any referencing rows. This is the default action.</a:t>
            </a:r>
          </a:p>
          <a:p>
            <a:r>
              <a:rPr lang="en-US" altLang="zh-CN" smtClean="0"/>
              <a:t>RESTRICT</a:t>
            </a:r>
            <a:r>
              <a:rPr lang="en-US" altLang="zh-CN" smtClean="0">
                <a:effectLst/>
              </a:rPr>
              <a:t>Produce an error indicating that the deletion or update would create a foreign key constraint violation. This is the same as NO ACTION except that the check is not deferrable.</a:t>
            </a:r>
          </a:p>
          <a:p>
            <a:r>
              <a:rPr lang="en-US" altLang="zh-CN" smtClean="0"/>
              <a:t>CASCADE</a:t>
            </a:r>
            <a:r>
              <a:rPr lang="en-US" altLang="zh-CN" smtClean="0">
                <a:effectLst/>
              </a:rPr>
              <a:t>Delete any rows referencing the deleted row, or update the value of the referencing column to the new value of the referenced column, respectively.</a:t>
            </a:r>
          </a:p>
          <a:p>
            <a:r>
              <a:rPr lang="en-US" altLang="zh-CN" smtClean="0"/>
              <a:t>SET NULL</a:t>
            </a:r>
            <a:r>
              <a:rPr lang="en-US" altLang="zh-CN" smtClean="0">
                <a:effectLst/>
              </a:rPr>
              <a:t>Set the referencing column(s) to null.</a:t>
            </a:r>
          </a:p>
          <a:p>
            <a:r>
              <a:rPr lang="en-US" altLang="zh-CN" smtClean="0"/>
              <a:t>SET DEFAULT</a:t>
            </a:r>
            <a:r>
              <a:rPr lang="en-US" altLang="zh-CN" smtClean="0">
                <a:effectLst/>
              </a:rPr>
              <a:t>Set the referencing column(s) to their default values.</a:t>
            </a:r>
          </a:p>
          <a:p>
            <a:r>
              <a:rPr lang="en-US" altLang="zh-CN" smtClean="0">
                <a:effectLst/>
              </a:rPr>
              <a:t>If the referenced column(s) are changed frequently, it might be wise to add an index to the foreign key column so that referential actions associated with the foreign key column can be performed more efficiently.</a:t>
            </a:r>
          </a:p>
          <a:p>
            <a:r>
              <a:rPr lang="en-US" altLang="zh-CN" smtClean="0"/>
              <a:t>DEFERRABLE</a:t>
            </a:r>
            <a:br>
              <a:rPr lang="en-US" altLang="zh-CN" smtClean="0"/>
            </a:br>
            <a:r>
              <a:rPr lang="en-US" altLang="zh-CN" smtClean="0"/>
              <a:t>NOT DEFERRABLE</a:t>
            </a:r>
            <a:r>
              <a:rPr lang="en-US" altLang="zh-CN" smtClean="0">
                <a:effectLst/>
              </a:rPr>
              <a:t>This controls whether the constraint can be deferred. A constraint that is not deferrable will be checked immediately after every command. Checking of constraints that are deferrable can be postponed until the end of the transaction (using the </a:t>
            </a:r>
            <a:r>
              <a:rPr lang="en-US" altLang="zh-CN" sz="1200" u="sng" kern="1200" smtClean="0">
                <a:solidFill>
                  <a:schemeClr val="tx1"/>
                </a:solidFill>
                <a:effectLst/>
                <a:latin typeface="+mn-lt"/>
                <a:ea typeface="+mn-ea"/>
                <a:cs typeface="+mn-cs"/>
                <a:hlinkClick r:id="rId3"/>
              </a:rPr>
              <a:t>SET CONSTRAINTS</a:t>
            </a:r>
            <a:r>
              <a:rPr lang="en-US" altLang="zh-CN" smtClean="0">
                <a:effectLst/>
              </a:rPr>
              <a:t> command). NOT DEFERRABLE is the default. Currently, only UNIQUE, PRIMARY KEY,EXCLUDE, and REFERENCES (foreign key) constraints accept this clause. NOT NULL and CHECK constraints are not deferrable.</a:t>
            </a:r>
          </a:p>
          <a:p>
            <a:r>
              <a:rPr lang="en-US" altLang="zh-CN" smtClean="0"/>
              <a:t>INITIALLY IMMEDIATE</a:t>
            </a:r>
            <a:br>
              <a:rPr lang="en-US" altLang="zh-CN" smtClean="0"/>
            </a:br>
            <a:r>
              <a:rPr lang="en-US" altLang="zh-CN" smtClean="0"/>
              <a:t>INITIALLY DEFERRED</a:t>
            </a:r>
            <a:r>
              <a:rPr lang="en-US" altLang="zh-CN" smtClean="0">
                <a:effectLst/>
              </a:rPr>
              <a:t>If a constraint is deferrable, this clause specifies the default time to check the constraint. If the constraint is INITIALLY IMMEDIATE, it is checked after each statement. This is the default. If the constraint is INITIALLY DEFERRED, it is checked only at the end of the transaction. The constraint check time can be altered with the </a:t>
            </a:r>
            <a:r>
              <a:rPr lang="en-US" altLang="zh-CN" sz="1200" u="sng" kern="1200" smtClean="0">
                <a:solidFill>
                  <a:schemeClr val="tx1"/>
                </a:solidFill>
                <a:effectLst/>
                <a:latin typeface="+mn-lt"/>
                <a:ea typeface="+mn-ea"/>
                <a:cs typeface="+mn-cs"/>
                <a:hlinkClick r:id="rId3"/>
              </a:rPr>
              <a:t>SET CONSTRAINTS</a:t>
            </a:r>
            <a:r>
              <a:rPr lang="en-US" altLang="zh-CN" smtClean="0">
                <a:effectLst/>
              </a:rPr>
              <a:t>command.</a:t>
            </a:r>
          </a:p>
        </p:txBody>
      </p:sp>
      <p:sp>
        <p:nvSpPr>
          <p:cNvPr id="4" name="灯片编号占位符 3"/>
          <p:cNvSpPr>
            <a:spLocks noGrp="1"/>
          </p:cNvSpPr>
          <p:nvPr>
            <p:ph type="sldNum" sz="quarter" idx="10"/>
          </p:nvPr>
        </p:nvSpPr>
        <p:spPr/>
        <p:txBody>
          <a:bodyPr/>
          <a:lstStyle/>
          <a:p>
            <a:fld id="{5D0D7AB4-BF65-4DEA-BA73-897A8FD6A7CA}" type="slidenum">
              <a:rPr lang="zh-CN" altLang="en-US" smtClean="0"/>
              <a:t>39</a:t>
            </a:fld>
            <a:endParaRPr lang="zh-CN" altLang="en-US"/>
          </a:p>
        </p:txBody>
      </p:sp>
    </p:spTree>
    <p:extLst>
      <p:ext uri="{BB962C8B-B14F-4D97-AF65-F5344CB8AC3E}">
        <p14:creationId xmlns:p14="http://schemas.microsoft.com/office/powerpoint/2010/main" val="1511596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Restricting and cascading deletes are the two most common options. RESTRICT prevents deletion of a referenced row. NO ACTION means that if any referencing rows still exist when the constraint is checked, an error is raised; this is the default behavior if you do not specify anything. (The essential difference between these two choices is that NO ACTIONallows the check to be deferred until later in the transaction, whereas RESTRICT does not.) CASCADE specifies that when a referenced row is deleted, row(s) referencing it should be automatically deleted as well. There are two other options: SET NULL and SET DEFAULT. These cause the referencing columns to be set to nulls or default values, respectively, when the referenced row is deleted. Note that these do not excuse you from observing any constraints. For example, if an action specifies SET DEFAULT but the default value would not satisfy the foreign key, the operation will fail.</a:t>
            </a:r>
          </a:p>
          <a:p>
            <a:r>
              <a:rPr lang="en-US" altLang="zh-CN" sz="1200" b="0" i="0" kern="1200" smtClean="0">
                <a:solidFill>
                  <a:schemeClr val="tx1"/>
                </a:solidFill>
                <a:effectLst/>
                <a:latin typeface="+mn-lt"/>
                <a:ea typeface="+mn-ea"/>
                <a:cs typeface="+mn-cs"/>
              </a:rPr>
              <a:t>Analogous to ON DELETE there is also ON UPDATE which is invoked when a referenced column is changed (updated). The possible actions are the same.</a:t>
            </a:r>
          </a:p>
          <a:p>
            <a:r>
              <a:rPr lang="en-US" altLang="zh-CN" sz="1200" b="0" i="0" kern="1200" smtClean="0">
                <a:solidFill>
                  <a:schemeClr val="tx1"/>
                </a:solidFill>
                <a:effectLst/>
                <a:latin typeface="+mn-lt"/>
                <a:ea typeface="+mn-ea"/>
                <a:cs typeface="+mn-cs"/>
              </a:rPr>
              <a:t>Since a DELETE of a row from the referenced table or an UPDATE of a referenced column will require a scan of the referencing table for rows matching the old value, it is often a good idea to index the referencing columns. Because this is not always needed, and there are many choices available on how to index, declaration of a foreign key constraint does not automatically create an index on the referencing columns.</a:t>
            </a:r>
          </a:p>
        </p:txBody>
      </p:sp>
      <p:sp>
        <p:nvSpPr>
          <p:cNvPr id="4" name="灯片编号占位符 3"/>
          <p:cNvSpPr>
            <a:spLocks noGrp="1"/>
          </p:cNvSpPr>
          <p:nvPr>
            <p:ph type="sldNum" sz="quarter" idx="10"/>
          </p:nvPr>
        </p:nvSpPr>
        <p:spPr/>
        <p:txBody>
          <a:bodyPr/>
          <a:lstStyle/>
          <a:p>
            <a:fld id="{5D0D7AB4-BF65-4DEA-BA73-897A8FD6A7CA}" type="slidenum">
              <a:rPr lang="zh-CN" altLang="en-US" smtClean="0"/>
              <a:t>40</a:t>
            </a:fld>
            <a:endParaRPr lang="zh-CN" altLang="en-US"/>
          </a:p>
        </p:txBody>
      </p:sp>
    </p:spTree>
    <p:extLst>
      <p:ext uri="{BB962C8B-B14F-4D97-AF65-F5344CB8AC3E}">
        <p14:creationId xmlns:p14="http://schemas.microsoft.com/office/powerpoint/2010/main" val="3514209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EXCLUDE [ USING index_method ] ( exclude_element WITH operator [, ... ] ) index_parameters [ WHERE ( predicate ) ]</a:t>
            </a:r>
            <a:r>
              <a:rPr lang="en-US" altLang="zh-CN" smtClean="0">
                <a:effectLst/>
              </a:rPr>
              <a:t>The EXCLUDE clause defines an exclusion constraint, which guarantees that if any two rows are compared on the specified column(s) or expression(s) using the specified operator(s), not all of these comparisons will return TRUE. If all of the specified operators test for equality, this is equivalent to a UNIQUE constraint, although an ordinary unique constraint will be faster. However, exclusion constraints can specify constraints that are more general than simple equality. For example, you can specify a constraint that no two rows in the table contain overlapping circles (see </a:t>
            </a:r>
            <a:r>
              <a:rPr lang="en-US" altLang="zh-CN" sz="1200" u="sng" kern="1200" smtClean="0">
                <a:solidFill>
                  <a:schemeClr val="tx1"/>
                </a:solidFill>
                <a:effectLst/>
                <a:latin typeface="+mn-lt"/>
                <a:ea typeface="+mn-ea"/>
                <a:cs typeface="+mn-cs"/>
                <a:hlinkClick r:id="rId3"/>
              </a:rPr>
              <a:t>Section 8.8</a:t>
            </a:r>
            <a:r>
              <a:rPr lang="en-US" altLang="zh-CN" smtClean="0">
                <a:effectLst/>
              </a:rPr>
              <a:t>) by using the &amp;&amp; operator.</a:t>
            </a:r>
          </a:p>
          <a:p>
            <a:r>
              <a:rPr lang="en-US" altLang="zh-CN" smtClean="0">
                <a:effectLst/>
              </a:rPr>
              <a:t>Exclusion constraints are implemented using an index, so each specified operator must be associated with an appropriate operator class (see </a:t>
            </a:r>
            <a:r>
              <a:rPr lang="en-US" altLang="zh-CN" sz="1200" u="sng" kern="1200" smtClean="0">
                <a:solidFill>
                  <a:schemeClr val="tx1"/>
                </a:solidFill>
                <a:effectLst/>
                <a:latin typeface="+mn-lt"/>
                <a:ea typeface="+mn-ea"/>
                <a:cs typeface="+mn-cs"/>
                <a:hlinkClick r:id="rId4"/>
              </a:rPr>
              <a:t>Section 11.9</a:t>
            </a:r>
            <a:r>
              <a:rPr lang="en-US" altLang="zh-CN" smtClean="0">
                <a:effectLst/>
              </a:rPr>
              <a:t>) for the index access method index_method. The operators are required to be commutative. Each exclude_element can optionally specify an operator class and/or ordering options; these are described fully under </a:t>
            </a:r>
            <a:r>
              <a:rPr lang="en-US" altLang="zh-CN" sz="1200" u="sng" kern="1200" smtClean="0">
                <a:solidFill>
                  <a:schemeClr val="tx1"/>
                </a:solidFill>
                <a:effectLst/>
                <a:latin typeface="+mn-lt"/>
                <a:ea typeface="+mn-ea"/>
                <a:cs typeface="+mn-cs"/>
                <a:hlinkClick r:id="rId5"/>
              </a:rPr>
              <a:t>CREATE INDEX</a:t>
            </a:r>
            <a:r>
              <a:rPr lang="en-US" altLang="zh-CN" smtClean="0">
                <a:effectLst/>
              </a:rPr>
              <a:t>.</a:t>
            </a:r>
          </a:p>
          <a:p>
            <a:r>
              <a:rPr lang="en-US" altLang="zh-CN" smtClean="0">
                <a:effectLst/>
              </a:rPr>
              <a:t>The access method must support amgettuple (see </a:t>
            </a:r>
            <a:r>
              <a:rPr lang="en-US" altLang="zh-CN" sz="1200" u="sng" kern="1200" smtClean="0">
                <a:solidFill>
                  <a:schemeClr val="tx1"/>
                </a:solidFill>
                <a:effectLst/>
                <a:latin typeface="+mn-lt"/>
                <a:ea typeface="+mn-ea"/>
                <a:cs typeface="+mn-cs"/>
                <a:hlinkClick r:id="rId6"/>
              </a:rPr>
              <a:t>Chapter 52</a:t>
            </a:r>
            <a:r>
              <a:rPr lang="en-US" altLang="zh-CN" smtClean="0">
                <a:effectLst/>
              </a:rPr>
              <a:t>); at present this means GIN cannot be used. Although it's allowed, there is little point in using B-tree or hash indexes with an exclusion constraint, because this does nothing that an ordinary unique constraint doesn't do better. So in practice the access method will always beGiST.</a:t>
            </a:r>
          </a:p>
          <a:p>
            <a:r>
              <a:rPr lang="en-US" altLang="zh-CN" smtClean="0">
                <a:effectLst/>
              </a:rPr>
              <a:t>The predicate allows you to specify an exclusion constraint on a subset of the table; internally this creates a partial index. Note that parentheses are required around the predicate.</a:t>
            </a:r>
          </a:p>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41</a:t>
            </a:fld>
            <a:endParaRPr lang="zh-CN" altLang="en-US"/>
          </a:p>
        </p:txBody>
      </p:sp>
    </p:spTree>
    <p:extLst>
      <p:ext uri="{BB962C8B-B14F-4D97-AF65-F5344CB8AC3E}">
        <p14:creationId xmlns:p14="http://schemas.microsoft.com/office/powerpoint/2010/main" val="1620797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42</a:t>
            </a:fld>
            <a:endParaRPr lang="zh-CN" altLang="en-US"/>
          </a:p>
        </p:txBody>
      </p:sp>
    </p:spTree>
    <p:extLst>
      <p:ext uri="{BB962C8B-B14F-4D97-AF65-F5344CB8AC3E}">
        <p14:creationId xmlns:p14="http://schemas.microsoft.com/office/powerpoint/2010/main" val="1277276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43</a:t>
            </a:fld>
            <a:endParaRPr lang="zh-CN" altLang="en-US"/>
          </a:p>
        </p:txBody>
      </p:sp>
    </p:spTree>
    <p:extLst>
      <p:ext uri="{BB962C8B-B14F-4D97-AF65-F5344CB8AC3E}">
        <p14:creationId xmlns:p14="http://schemas.microsoft.com/office/powerpoint/2010/main" val="1277276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44</a:t>
            </a:fld>
            <a:endParaRPr lang="zh-CN" altLang="en-US"/>
          </a:p>
        </p:txBody>
      </p:sp>
    </p:spTree>
    <p:extLst>
      <p:ext uri="{BB962C8B-B14F-4D97-AF65-F5344CB8AC3E}">
        <p14:creationId xmlns:p14="http://schemas.microsoft.com/office/powerpoint/2010/main" val="12772761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foreign</a:t>
            </a:r>
            <a:r>
              <a:rPr lang="en-US" altLang="zh-CN" baseline="0" smtClean="0"/>
              <a:t> key </a:t>
            </a:r>
            <a:r>
              <a:rPr lang="zh-CN" altLang="en-US" baseline="0" smtClean="0"/>
              <a:t>优化</a:t>
            </a:r>
            <a:r>
              <a:rPr lang="en-US" altLang="zh-CN" baseline="0" smtClean="0"/>
              <a:t>, </a:t>
            </a:r>
            <a:r>
              <a:rPr lang="zh-CN" altLang="en-US" baseline="0" smtClean="0"/>
              <a:t>建索引</a:t>
            </a:r>
            <a:r>
              <a:rPr lang="en-US" altLang="zh-CN" baseline="0" smtClean="0"/>
              <a:t>.</a:t>
            </a:r>
            <a:endParaRPr lang="en-US" altLang="zh-CN" smtClean="0"/>
          </a:p>
        </p:txBody>
      </p:sp>
      <p:sp>
        <p:nvSpPr>
          <p:cNvPr id="4" name="灯片编号占位符 3"/>
          <p:cNvSpPr>
            <a:spLocks noGrp="1"/>
          </p:cNvSpPr>
          <p:nvPr>
            <p:ph type="sldNum" sz="quarter" idx="10"/>
          </p:nvPr>
        </p:nvSpPr>
        <p:spPr/>
        <p:txBody>
          <a:bodyPr/>
          <a:lstStyle/>
          <a:p>
            <a:fld id="{5D0D7AB4-BF65-4DEA-BA73-897A8FD6A7CA}" type="slidenum">
              <a:rPr lang="zh-CN" altLang="en-US" smtClean="0"/>
              <a:t>57</a:t>
            </a:fld>
            <a:endParaRPr lang="zh-CN" altLang="en-US"/>
          </a:p>
        </p:txBody>
      </p:sp>
    </p:spTree>
    <p:extLst>
      <p:ext uri="{BB962C8B-B14F-4D97-AF65-F5344CB8AC3E}">
        <p14:creationId xmlns:p14="http://schemas.microsoft.com/office/powerpoint/2010/main" val="1925550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CREATE TABLE p (</a:t>
            </a:r>
          </a:p>
          <a:p>
            <a:r>
              <a:rPr lang="en-US" altLang="zh-CN" smtClean="0"/>
              <a:t>    city_id         int not null,</a:t>
            </a:r>
          </a:p>
          <a:p>
            <a:r>
              <a:rPr lang="en-US" altLang="zh-CN" smtClean="0"/>
              <a:t>    logtime         timestamp(0) not null,</a:t>
            </a:r>
          </a:p>
          <a:p>
            <a:r>
              <a:rPr lang="en-US" altLang="zh-CN" smtClean="0"/>
              <a:t>    peaktemp        int,</a:t>
            </a:r>
          </a:p>
          <a:p>
            <a:r>
              <a:rPr lang="en-US" altLang="zh-CN" smtClean="0"/>
              <a:t>    unitsales       int</a:t>
            </a:r>
          </a:p>
          <a:p>
            <a:r>
              <a:rPr lang="en-US" altLang="zh-CN" smtClean="0"/>
              <a:t>);</a:t>
            </a:r>
          </a:p>
          <a:p>
            <a:r>
              <a:rPr lang="en-US" altLang="zh-CN" smtClean="0"/>
              <a:t>CREATE INDEX idx_p_logtime ON p (logtime);</a:t>
            </a:r>
          </a:p>
          <a:p>
            <a:endParaRPr lang="en-US" altLang="zh-CN" smtClean="0"/>
          </a:p>
          <a:p>
            <a:r>
              <a:rPr lang="en-US" altLang="zh-CN" smtClean="0"/>
              <a:t>CREATE TABLE p_201201 (LIKE p INCLUDING all) INHERITS (p);</a:t>
            </a:r>
          </a:p>
          <a:p>
            <a:r>
              <a:rPr lang="en-US" altLang="zh-CN" smtClean="0"/>
              <a:t>CREATE TABLE p_201202 (LIKE p INCLUDING all) INHERITS (p);</a:t>
            </a:r>
          </a:p>
          <a:p>
            <a:r>
              <a:rPr lang="en-US" altLang="zh-CN" smtClean="0"/>
              <a:t>CREATE TABLE p_201203 (LIKE p INCLUDING all) INHERITS (p);</a:t>
            </a:r>
          </a:p>
          <a:p>
            <a:r>
              <a:rPr lang="en-US" altLang="zh-CN" smtClean="0"/>
              <a:t>CREATE TABLE p_201204 (LIKE p INCLUDING all) INHERITS (p);</a:t>
            </a:r>
          </a:p>
          <a:p>
            <a:r>
              <a:rPr lang="en-US" altLang="zh-CN" smtClean="0"/>
              <a:t>CREATE TABLE p_201205 (LIKE p INCLUDING all) INHERITS (p);</a:t>
            </a:r>
          </a:p>
          <a:p>
            <a:r>
              <a:rPr lang="en-US" altLang="zh-CN" smtClean="0"/>
              <a:t>CREATE TABLE p_201206 (LIKE p INCLUDING all) INHERITS (p);</a:t>
            </a:r>
          </a:p>
          <a:p>
            <a:r>
              <a:rPr lang="en-US" altLang="zh-CN" smtClean="0"/>
              <a:t>CREATE TABLE p_201207 (LIKE p INCLUDING all) INHERITS (p);</a:t>
            </a:r>
          </a:p>
          <a:p>
            <a:r>
              <a:rPr lang="en-US" altLang="zh-CN" smtClean="0"/>
              <a:t>CREATE TABLE p_201208 (LIKE p INCLUDING all) INHERITS (p);</a:t>
            </a:r>
          </a:p>
          <a:p>
            <a:r>
              <a:rPr lang="en-US" altLang="zh-CN" smtClean="0"/>
              <a:t>CREATE TABLE p_201209 (LIKE p INCLUDING all) INHERITS (p);</a:t>
            </a:r>
          </a:p>
          <a:p>
            <a:r>
              <a:rPr lang="en-US" altLang="zh-CN" smtClean="0"/>
              <a:t>CREATE TABLE p_201210 (LIKE p INCLUDING all) INHERITS (p);</a:t>
            </a:r>
          </a:p>
          <a:p>
            <a:r>
              <a:rPr lang="en-US" altLang="zh-CN" smtClean="0"/>
              <a:t>CREATE TABLE p_201211 (LIKE p INCLUDING all) INHERITS (p);</a:t>
            </a:r>
          </a:p>
          <a:p>
            <a:r>
              <a:rPr lang="en-US" altLang="zh-CN" smtClean="0"/>
              <a:t>CREATE TABLE p_201212 (LIKE p INCLUDING all) INHERITS (p);</a:t>
            </a:r>
          </a:p>
          <a:p>
            <a:r>
              <a:rPr lang="en-US" altLang="zh-CN" smtClean="0"/>
              <a:t>CREATE TABLE p_default (LIKE p INCLUDING all) INHERITS (p);</a:t>
            </a:r>
          </a:p>
          <a:p>
            <a:endParaRPr lang="en-US" altLang="zh-CN" smtClean="0"/>
          </a:p>
          <a:p>
            <a:r>
              <a:rPr lang="en-US" altLang="zh-CN" smtClean="0"/>
              <a:t>ALTER TABLE p_201201 ADD CONSTRAINT p_201201_ck1 CHECK (logtime&gt;=date '2012-01-01' and logtime&lt;date '2012-02-01');</a:t>
            </a:r>
          </a:p>
          <a:p>
            <a:r>
              <a:rPr lang="en-US" altLang="zh-CN" smtClean="0"/>
              <a:t>ALTER TABLE p_201202 ADD CONSTRAINT p_201202_ck1 CHECK (logtime&gt;=date '2012-02-01' and logtime&lt;date '2012-03-01');</a:t>
            </a:r>
          </a:p>
          <a:p>
            <a:r>
              <a:rPr lang="en-US" altLang="zh-CN" smtClean="0"/>
              <a:t>ALTER TABLE p_201203 ADD CONSTRAINT p_201203_ck1 CHECK (logtime&gt;=date '2012-03-01' and logtime&lt;date '2012-04-01');</a:t>
            </a:r>
          </a:p>
          <a:p>
            <a:r>
              <a:rPr lang="en-US" altLang="zh-CN" smtClean="0"/>
              <a:t>ALTER TABLE p_201204 ADD CONSTRAINT p_201204_ck1 CHECK (logtime&gt;=date '2012-04-01' and logtime&lt;date '2012-05-01');</a:t>
            </a:r>
          </a:p>
          <a:p>
            <a:r>
              <a:rPr lang="en-US" altLang="zh-CN" smtClean="0"/>
              <a:t>ALTER TABLE p_201205 ADD CONSTRAINT p_201205_ck1 CHECK (logtime&gt;=date '2012-05-01' and logtime&lt;date '2012-06-01');</a:t>
            </a:r>
          </a:p>
          <a:p>
            <a:r>
              <a:rPr lang="en-US" altLang="zh-CN" smtClean="0"/>
              <a:t>ALTER TABLE p_201206 ADD CONSTRAINT p_201206_ck1 CHECK (logtime&gt;=date '2012-06-01' and logtime&lt;date '2012-07-01');</a:t>
            </a:r>
          </a:p>
          <a:p>
            <a:r>
              <a:rPr lang="en-US" altLang="zh-CN" smtClean="0"/>
              <a:t>ALTER TABLE p_201207 ADD CONSTRAINT p_201207_ck1 CHECK (logtime&gt;=date '2012-07-01' and logtime&lt;date '2012-08-01');</a:t>
            </a:r>
          </a:p>
          <a:p>
            <a:r>
              <a:rPr lang="en-US" altLang="zh-CN" smtClean="0"/>
              <a:t>ALTER TABLE p_201208 ADD CONSTRAINT p_201208_ck1 CHECK (logtime&gt;=date '2012-08-01' and logtime&lt;date '2012-09-01');</a:t>
            </a:r>
          </a:p>
          <a:p>
            <a:r>
              <a:rPr lang="en-US" altLang="zh-CN" smtClean="0"/>
              <a:t>ALTER TABLE p_201209 ADD CONSTRAINT p_201209_ck1 CHECK (logtime&gt;=date '2012-09-01' and logtime&lt;date '2012-10-01');</a:t>
            </a:r>
          </a:p>
          <a:p>
            <a:r>
              <a:rPr lang="en-US" altLang="zh-CN" smtClean="0"/>
              <a:t>ALTER TABLE p_201210 ADD CONSTRAINT p_201210_ck1 CHECK (logtime&gt;=date '2012-10-01' and logtime&lt;date '2012-11-01');</a:t>
            </a:r>
          </a:p>
          <a:p>
            <a:r>
              <a:rPr lang="en-US" altLang="zh-CN" smtClean="0"/>
              <a:t>ALTER TABLE p_201211 ADD CONSTRAINT p_201211_ck1 CHECK (logtime&gt;=date '2012-11-01' and logtime&lt;date '2012-12-01');</a:t>
            </a:r>
          </a:p>
          <a:p>
            <a:r>
              <a:rPr lang="en-US" altLang="zh-CN" smtClean="0"/>
              <a:t>ALTER TABLE p_201212 ADD CONSTRAINT p_201212_ck1 CHECK (logtime&gt;=date '2012-12-01' and logtime&lt;date '2013-01-01');</a:t>
            </a:r>
          </a:p>
          <a:p>
            <a:r>
              <a:rPr lang="en-US" altLang="zh-CN" smtClean="0"/>
              <a:t>ALTER TABLE p_default ADD CONSTRAINT p_default_ck1 CHECK (logtime&lt;date '2012-01-01' or logtime&gt;=date '2013-01-01');</a:t>
            </a:r>
          </a:p>
          <a:p>
            <a:endParaRPr lang="en-US" altLang="zh-CN" smtClean="0"/>
          </a:p>
          <a:p>
            <a:r>
              <a:rPr lang="en-US" altLang="zh-CN" smtClean="0"/>
              <a:t>postgres=# \d p_201201</a:t>
            </a:r>
          </a:p>
          <a:p>
            <a:r>
              <a:rPr lang="en-US" altLang="zh-CN" smtClean="0"/>
              <a:t>                Table "public.p_201201"</a:t>
            </a:r>
          </a:p>
          <a:p>
            <a:r>
              <a:rPr lang="en-US" altLang="zh-CN" smtClean="0"/>
              <a:t>  Column   |              Type              | Modifiers </a:t>
            </a:r>
          </a:p>
          <a:p>
            <a:r>
              <a:rPr lang="en-US" altLang="zh-CN" smtClean="0"/>
              <a:t>-----------+--------------------------------+-----------</a:t>
            </a:r>
          </a:p>
          <a:p>
            <a:r>
              <a:rPr lang="en-US" altLang="zh-CN" smtClean="0"/>
              <a:t> city_id   | integer                        | not null</a:t>
            </a:r>
          </a:p>
          <a:p>
            <a:r>
              <a:rPr lang="en-US" altLang="zh-CN" smtClean="0"/>
              <a:t> logtime   | timestamp(0) without time zone | not null</a:t>
            </a:r>
          </a:p>
          <a:p>
            <a:r>
              <a:rPr lang="en-US" altLang="zh-CN" smtClean="0"/>
              <a:t> peaktemp  | integer                        | </a:t>
            </a:r>
          </a:p>
          <a:p>
            <a:r>
              <a:rPr lang="en-US" altLang="zh-CN" smtClean="0"/>
              <a:t> unitsales | integer                        | </a:t>
            </a:r>
          </a:p>
          <a:p>
            <a:r>
              <a:rPr lang="en-US" altLang="zh-CN" smtClean="0"/>
              <a:t>Indexes:</a:t>
            </a:r>
          </a:p>
          <a:p>
            <a:r>
              <a:rPr lang="en-US" altLang="zh-CN" smtClean="0"/>
              <a:t>    "p_201201_logtime_idx" btree (logtime)</a:t>
            </a:r>
          </a:p>
          <a:p>
            <a:r>
              <a:rPr lang="en-US" altLang="zh-CN" smtClean="0"/>
              <a:t>Check constraints:</a:t>
            </a:r>
          </a:p>
          <a:p>
            <a:r>
              <a:rPr lang="en-US" altLang="zh-CN" smtClean="0"/>
              <a:t>    "p_201201_ck1" CHECK (logtime &gt;= '2012-01-01'::date AND logtime &lt; '2012-02-01'::date)</a:t>
            </a:r>
          </a:p>
          <a:p>
            <a:r>
              <a:rPr lang="en-US" altLang="zh-CN" smtClean="0"/>
              <a:t>Inherits: p</a:t>
            </a:r>
          </a:p>
          <a:p>
            <a:endParaRPr lang="en-US" altLang="zh-CN" smtClean="0"/>
          </a:p>
          <a:p>
            <a:r>
              <a:rPr lang="en-US" altLang="zh-CN" smtClean="0"/>
              <a:t>CREATE OR REPLACE FUNCTION p_insert_trigger()</a:t>
            </a:r>
          </a:p>
          <a:p>
            <a:r>
              <a:rPr lang="en-US" altLang="zh-CN" smtClean="0"/>
              <a:t>RETURNS TRIGGER AS $$</a:t>
            </a:r>
          </a:p>
          <a:p>
            <a:r>
              <a:rPr lang="en-US" altLang="zh-CN" smtClean="0"/>
              <a:t>BEGIN</a:t>
            </a:r>
          </a:p>
          <a:p>
            <a:r>
              <a:rPr lang="en-US" altLang="zh-CN" smtClean="0"/>
              <a:t>    IF    ( NEW.logtime &gt;= DATE '2012-01-01' AND NEW.logtime &lt; DATE '2012-02-01' ) THEN</a:t>
            </a:r>
          </a:p>
          <a:p>
            <a:r>
              <a:rPr lang="en-US" altLang="zh-CN" smtClean="0"/>
              <a:t>        INSERT INTO p_201201 VALUES (NEW.*);</a:t>
            </a:r>
          </a:p>
          <a:p>
            <a:r>
              <a:rPr lang="en-US" altLang="zh-CN" smtClean="0"/>
              <a:t>    ELSIF ( NEW.logtime &gt;= DATE '2012-02-01' AND NEW.logtime &lt; DATE '2012-03-01' ) THEN</a:t>
            </a:r>
          </a:p>
          <a:p>
            <a:r>
              <a:rPr lang="en-US" altLang="zh-CN" smtClean="0"/>
              <a:t>        INSERT INTO p_201202 VALUES (NEW.*);</a:t>
            </a:r>
          </a:p>
          <a:p>
            <a:r>
              <a:rPr lang="en-US" altLang="zh-CN" smtClean="0"/>
              <a:t>    ELSIF ( NEW.logtime &gt;= DATE '2012-03-01' AND NEW.logtime &lt; DATE '2012-04-01' ) THEN</a:t>
            </a:r>
          </a:p>
          <a:p>
            <a:r>
              <a:rPr lang="en-US" altLang="zh-CN" smtClean="0"/>
              <a:t>        INSERT INTO p_201203 VALUES (NEW.*);</a:t>
            </a:r>
          </a:p>
          <a:p>
            <a:r>
              <a:rPr lang="en-US" altLang="zh-CN" smtClean="0"/>
              <a:t>    ELSIF ( NEW.logtime &gt;= DATE '2012-04-01' AND NEW.logtime &lt; DATE '2012-05-01' ) THEN</a:t>
            </a:r>
          </a:p>
          <a:p>
            <a:r>
              <a:rPr lang="en-US" altLang="zh-CN" smtClean="0"/>
              <a:t>        INSERT INTO p_201204 VALUES (NEW.*);</a:t>
            </a:r>
          </a:p>
          <a:p>
            <a:r>
              <a:rPr lang="en-US" altLang="zh-CN" smtClean="0"/>
              <a:t>    ELSIF ( NEW.logtime &gt;= DATE '2012-05-01' AND NEW.logtime &lt; DATE '2012-06-01' ) THEN</a:t>
            </a:r>
          </a:p>
          <a:p>
            <a:r>
              <a:rPr lang="en-US" altLang="zh-CN" smtClean="0"/>
              <a:t>        INSERT INTO p_201205 VALUES (NEW.*);</a:t>
            </a:r>
          </a:p>
          <a:p>
            <a:r>
              <a:rPr lang="en-US" altLang="zh-CN" smtClean="0"/>
              <a:t>    ELSIF ( NEW.logtime &gt;= DATE '2012-06-01' AND NEW.logtime &lt; DATE '2012-07-01' ) THEN</a:t>
            </a:r>
          </a:p>
          <a:p>
            <a:r>
              <a:rPr lang="en-US" altLang="zh-CN" smtClean="0"/>
              <a:t>        INSERT INTO p_201206 VALUES (NEW.*);</a:t>
            </a:r>
          </a:p>
          <a:p>
            <a:r>
              <a:rPr lang="en-US" altLang="zh-CN" smtClean="0"/>
              <a:t>    ELSIF ( NEW.logtime &gt;= DATE '2012-07-01' AND NEW.logtime &lt; DATE '2012-08-01' ) THEN</a:t>
            </a:r>
          </a:p>
          <a:p>
            <a:r>
              <a:rPr lang="en-US" altLang="zh-CN" smtClean="0"/>
              <a:t>        INSERT INTO p_201207 VALUES (NEW.*);</a:t>
            </a:r>
          </a:p>
          <a:p>
            <a:r>
              <a:rPr lang="en-US" altLang="zh-CN" smtClean="0"/>
              <a:t>    ELSIF ( NEW.logtime &gt;= DATE '2012-08-01' AND NEW.logtime &lt; DATE '2012-09-01' ) THEN</a:t>
            </a:r>
          </a:p>
          <a:p>
            <a:r>
              <a:rPr lang="en-US" altLang="zh-CN" smtClean="0"/>
              <a:t>        INSERT INTO p_201208 VALUES (NEW.*);</a:t>
            </a:r>
          </a:p>
          <a:p>
            <a:r>
              <a:rPr lang="en-US" altLang="zh-CN" smtClean="0"/>
              <a:t>    ELSIF ( NEW.logtime &gt;= DATE '2012-09-01' AND NEW.logtime &lt; DATE '2012-10-01' ) THEN</a:t>
            </a:r>
          </a:p>
          <a:p>
            <a:r>
              <a:rPr lang="en-US" altLang="zh-CN" smtClean="0"/>
              <a:t>        INSERT INTO p_201209 VALUES (NEW.*);</a:t>
            </a:r>
          </a:p>
          <a:p>
            <a:r>
              <a:rPr lang="en-US" altLang="zh-CN" smtClean="0"/>
              <a:t>    ELSIF ( NEW.logtime &gt;= DATE '2012-10-01' AND NEW.logtime &lt; DATE '2012-11-01' ) THEN</a:t>
            </a:r>
          </a:p>
          <a:p>
            <a:r>
              <a:rPr lang="en-US" altLang="zh-CN" smtClean="0"/>
              <a:t>        INSERT INTO p_201210 VALUES (NEW.*);</a:t>
            </a:r>
          </a:p>
          <a:p>
            <a:r>
              <a:rPr lang="en-US" altLang="zh-CN" smtClean="0"/>
              <a:t>    ELSIF ( NEW.logtime &gt;= DATE '2012-11-01' AND NEW.logtime &lt; DATE '2012-12-01' ) THEN</a:t>
            </a:r>
          </a:p>
          <a:p>
            <a:r>
              <a:rPr lang="en-US" altLang="zh-CN" smtClean="0"/>
              <a:t>        INSERT INTO p_201211 VALUES (NEW.*);</a:t>
            </a:r>
          </a:p>
          <a:p>
            <a:r>
              <a:rPr lang="en-US" altLang="zh-CN" smtClean="0"/>
              <a:t>    ELSIF ( NEW.logtime &gt;= DATE '2012-12-01' AND NEW.logtime &lt; DATE '2013-01-01' ) THEN</a:t>
            </a:r>
          </a:p>
          <a:p>
            <a:r>
              <a:rPr lang="en-US" altLang="zh-CN" smtClean="0"/>
              <a:t>        INSERT INTO p_201212 VALUES (NEW.*);</a:t>
            </a:r>
          </a:p>
          <a:p>
            <a:r>
              <a:rPr lang="en-US" altLang="zh-CN" smtClean="0"/>
              <a:t>    ELSIF ( NEW.logtime &gt;= DATE '2013-01-01' OR NEW.logtime &lt; DATE '2012-01-01' ) THEN</a:t>
            </a:r>
          </a:p>
          <a:p>
            <a:r>
              <a:rPr lang="en-US" altLang="zh-CN" smtClean="0"/>
              <a:t>        INSERT INTO p_default VALUES (NEW.*);</a:t>
            </a:r>
          </a:p>
          <a:p>
            <a:r>
              <a:rPr lang="en-US" altLang="zh-CN" smtClean="0"/>
              <a:t>    ELSE</a:t>
            </a:r>
          </a:p>
          <a:p>
            <a:r>
              <a:rPr lang="en-US" altLang="zh-CN" smtClean="0"/>
              <a:t>        RAISE EXCEPTION 'Date out of range.  Fix the p_insert_trigger() function!';</a:t>
            </a:r>
          </a:p>
          <a:p>
            <a:r>
              <a:rPr lang="en-US" altLang="zh-CN" smtClean="0"/>
              <a:t>    END IF;</a:t>
            </a:r>
          </a:p>
          <a:p>
            <a:r>
              <a:rPr lang="en-US" altLang="zh-CN" smtClean="0"/>
              <a:t>    RETURN NULL;</a:t>
            </a:r>
          </a:p>
          <a:p>
            <a:r>
              <a:rPr lang="en-US" altLang="zh-CN" smtClean="0"/>
              <a:t>END;</a:t>
            </a:r>
          </a:p>
          <a:p>
            <a:r>
              <a:rPr lang="en-US" altLang="zh-CN" smtClean="0"/>
              <a:t>$$ LANGUAGE plpgsql;</a:t>
            </a:r>
          </a:p>
          <a:p>
            <a:endParaRPr lang="en-US" altLang="zh-CN" smtClean="0"/>
          </a:p>
          <a:p>
            <a:r>
              <a:rPr lang="en-US" altLang="zh-CN" smtClean="0"/>
              <a:t>CREATE OR REPLACE FUNCTION p_delete_trigger()</a:t>
            </a:r>
          </a:p>
          <a:p>
            <a:r>
              <a:rPr lang="en-US" altLang="zh-CN" smtClean="0"/>
              <a:t>RETURNS TRIGGER AS $$</a:t>
            </a:r>
          </a:p>
          <a:p>
            <a:r>
              <a:rPr lang="en-US" altLang="zh-CN" smtClean="0"/>
              <a:t>BEGIN</a:t>
            </a:r>
          </a:p>
          <a:p>
            <a:r>
              <a:rPr lang="en-US" altLang="zh-CN" smtClean="0"/>
              <a:t>    IF    ( OLD.logtime &gt;= DATE '2012-01-01' AND OLD.logtime &lt; DATE '2012-02-01' ) THEN</a:t>
            </a:r>
          </a:p>
          <a:p>
            <a:r>
              <a:rPr lang="en-US" altLang="zh-CN" smtClean="0"/>
              <a:t>        DELETE FROM p_201201 WHERE logtime=OLD.logtime;</a:t>
            </a:r>
          </a:p>
          <a:p>
            <a:r>
              <a:rPr lang="en-US" altLang="zh-CN" smtClean="0"/>
              <a:t>    ELSIF ( OLD.logtime &gt;= DATE '2012-02-01' AND OLD.logtime &lt; DATE '2012-03-01' ) THEN</a:t>
            </a:r>
          </a:p>
          <a:p>
            <a:r>
              <a:rPr lang="en-US" altLang="zh-CN" smtClean="0"/>
              <a:t>        DELETE FROM p_201202 WHERE logtime=OLD.logtime;</a:t>
            </a:r>
          </a:p>
          <a:p>
            <a:r>
              <a:rPr lang="en-US" altLang="zh-CN" smtClean="0"/>
              <a:t>    ELSIF ( OLD.logtime &gt;= DATE '2012-03-01' AND OLD.logtime &lt; DATE '2012-04-01' ) THEN</a:t>
            </a:r>
          </a:p>
          <a:p>
            <a:r>
              <a:rPr lang="en-US" altLang="zh-CN" smtClean="0"/>
              <a:t>        DELETE FROM p_201203 WHERE logtime=OLD.logtime;</a:t>
            </a:r>
          </a:p>
          <a:p>
            <a:r>
              <a:rPr lang="en-US" altLang="zh-CN" smtClean="0"/>
              <a:t>    ELSIF ( OLD.logtime &gt;= DATE '2012-04-01' AND OLD.logtime &lt; DATE '2012-05-01' ) THEN</a:t>
            </a:r>
          </a:p>
          <a:p>
            <a:r>
              <a:rPr lang="en-US" altLang="zh-CN" smtClean="0"/>
              <a:t>        DELETE FROM p_201204 WHERE logtime=OLD.logtime;</a:t>
            </a:r>
          </a:p>
          <a:p>
            <a:r>
              <a:rPr lang="en-US" altLang="zh-CN" smtClean="0"/>
              <a:t>    ELSIF ( OLD.logtime &gt;= DATE '2012-05-01' AND OLD.logtime &lt; DATE '2012-06-01' ) THEN</a:t>
            </a:r>
          </a:p>
          <a:p>
            <a:r>
              <a:rPr lang="en-US" altLang="zh-CN" smtClean="0"/>
              <a:t>        DELETE FROM p_201205 WHERE logtime=OLD.logtime;</a:t>
            </a:r>
          </a:p>
          <a:p>
            <a:r>
              <a:rPr lang="en-US" altLang="zh-CN" smtClean="0"/>
              <a:t>    ELSIF ( OLD.logtime &gt;= DATE '2012-06-01' AND OLD.logtime &lt; DATE '2012-07-01' ) THEN</a:t>
            </a:r>
          </a:p>
          <a:p>
            <a:r>
              <a:rPr lang="en-US" altLang="zh-CN" smtClean="0"/>
              <a:t>        DELETE FROM p_201206 WHERE logtime=OLD.logtime;</a:t>
            </a:r>
          </a:p>
          <a:p>
            <a:r>
              <a:rPr lang="en-US" altLang="zh-CN" smtClean="0"/>
              <a:t>    ELSIF ( OLD.logtime &gt;= DATE '2012-07-01' AND OLD.logtime &lt; DATE '2012-08-01' ) THEN</a:t>
            </a:r>
          </a:p>
          <a:p>
            <a:r>
              <a:rPr lang="en-US" altLang="zh-CN" smtClean="0"/>
              <a:t>        DELETE FROM p_201207 WHERE logtime=OLD.logtime;</a:t>
            </a:r>
          </a:p>
          <a:p>
            <a:r>
              <a:rPr lang="en-US" altLang="zh-CN" smtClean="0"/>
              <a:t>    ELSIF ( OLD.logtime &gt;= DATE '2012-08-01' AND OLD.logtime &lt; DATE '2012-09-01' ) THEN</a:t>
            </a:r>
          </a:p>
          <a:p>
            <a:r>
              <a:rPr lang="en-US" altLang="zh-CN" smtClean="0"/>
              <a:t>        DELETE FROM p_201208 WHERE logtime=OLD.logtime;</a:t>
            </a:r>
          </a:p>
          <a:p>
            <a:r>
              <a:rPr lang="en-US" altLang="zh-CN" smtClean="0"/>
              <a:t>    ELSIF ( OLD.logtime &gt;= DATE '2012-09-01' AND OLD.logtime &lt; DATE '2012-10-01' ) THEN</a:t>
            </a:r>
          </a:p>
          <a:p>
            <a:r>
              <a:rPr lang="en-US" altLang="zh-CN" smtClean="0"/>
              <a:t>        DELETE FROM p_201209 WHERE logtime=OLD.logtime;</a:t>
            </a:r>
          </a:p>
          <a:p>
            <a:r>
              <a:rPr lang="en-US" altLang="zh-CN" smtClean="0"/>
              <a:t>    ELSIF ( OLD.logtime &gt;= DATE '2012-10-01' AND OLD.logtime &lt; DATE '2012-11-01' ) THEN</a:t>
            </a:r>
          </a:p>
          <a:p>
            <a:r>
              <a:rPr lang="en-US" altLang="zh-CN" smtClean="0"/>
              <a:t>        DELETE FROM p_201210 WHERE logtime=OLD.logtime;</a:t>
            </a:r>
          </a:p>
          <a:p>
            <a:r>
              <a:rPr lang="en-US" altLang="zh-CN" smtClean="0"/>
              <a:t>    ELSIF ( OLD.logtime &gt;= DATE '2012-11-01' AND OLD.logtime &lt; DATE '2012-12-01' ) THEN</a:t>
            </a:r>
          </a:p>
          <a:p>
            <a:r>
              <a:rPr lang="en-US" altLang="zh-CN" smtClean="0"/>
              <a:t>        DELETE FROM p_201211 WHERE logtime=OLD.logtime;</a:t>
            </a:r>
          </a:p>
          <a:p>
            <a:r>
              <a:rPr lang="en-US" altLang="zh-CN" smtClean="0"/>
              <a:t>    ELSIF ( OLD.logtime &gt;= DATE '2012-12-01' AND OLD.logtime &lt; DATE '2013-01-01' ) THEN</a:t>
            </a:r>
          </a:p>
          <a:p>
            <a:r>
              <a:rPr lang="en-US" altLang="zh-CN" smtClean="0"/>
              <a:t>        DELETE FROM p_201212 WHERE logtime=OLD.logtime;</a:t>
            </a:r>
          </a:p>
          <a:p>
            <a:r>
              <a:rPr lang="en-US" altLang="zh-CN" smtClean="0"/>
              <a:t>    ELSIF ( OLD.logtime &gt;= DATE '2013-01-01' OR OLD.logtime &lt; DATE '2012-01-01' ) THEN</a:t>
            </a:r>
          </a:p>
          <a:p>
            <a:r>
              <a:rPr lang="en-US" altLang="zh-CN" smtClean="0"/>
              <a:t>        DELETE FROM p_default WHERE logtime=OLD.logtime;</a:t>
            </a:r>
          </a:p>
          <a:p>
            <a:r>
              <a:rPr lang="en-US" altLang="zh-CN" smtClean="0"/>
              <a:t>    ELSE</a:t>
            </a:r>
          </a:p>
          <a:p>
            <a:r>
              <a:rPr lang="en-US" altLang="zh-CN" smtClean="0"/>
              <a:t>        RAISE EXCEPTION 'Date out of range.  Fix the p_insert_trigger() function!';</a:t>
            </a:r>
          </a:p>
          <a:p>
            <a:r>
              <a:rPr lang="en-US" altLang="zh-CN" smtClean="0"/>
              <a:t>    END IF;</a:t>
            </a:r>
          </a:p>
          <a:p>
            <a:r>
              <a:rPr lang="en-US" altLang="zh-CN" smtClean="0"/>
              <a:t>    RETURN NULL;</a:t>
            </a:r>
          </a:p>
          <a:p>
            <a:r>
              <a:rPr lang="en-US" altLang="zh-CN" smtClean="0"/>
              <a:t>END;</a:t>
            </a:r>
          </a:p>
          <a:p>
            <a:r>
              <a:rPr lang="en-US" altLang="zh-CN" smtClean="0"/>
              <a:t>$$ LANGUAGE plpgsql;</a:t>
            </a:r>
          </a:p>
          <a:p>
            <a:endParaRPr lang="en-US" altLang="zh-CN" smtClean="0"/>
          </a:p>
          <a:p>
            <a:r>
              <a:rPr lang="en-US" altLang="zh-CN" smtClean="0"/>
              <a:t>CREATE TRIGGER insert_p_trigger</a:t>
            </a:r>
          </a:p>
          <a:p>
            <a:r>
              <a:rPr lang="en-US" altLang="zh-CN" smtClean="0"/>
              <a:t>    BEFORE INSERT ON p</a:t>
            </a:r>
          </a:p>
          <a:p>
            <a:r>
              <a:rPr lang="en-US" altLang="zh-CN" smtClean="0"/>
              <a:t>    FOR EACH ROW EXECUTE PROCEDURE p_insert_trigger();</a:t>
            </a:r>
          </a:p>
          <a:p>
            <a:endParaRPr lang="en-US" altLang="zh-CN" smtClean="0"/>
          </a:p>
          <a:p>
            <a:r>
              <a:rPr lang="en-US" altLang="zh-CN" smtClean="0"/>
              <a:t>CREATE TRIGGER delete_p_trigger</a:t>
            </a:r>
          </a:p>
          <a:p>
            <a:r>
              <a:rPr lang="en-US" altLang="zh-CN" smtClean="0"/>
              <a:t>    BEFORE DELETE ON p</a:t>
            </a:r>
          </a:p>
          <a:p>
            <a:r>
              <a:rPr lang="en-US" altLang="zh-CN" smtClean="0"/>
              <a:t>    FOR EACH ROW EXECUTE PROCEDURE p_delete_trigger();</a:t>
            </a:r>
          </a:p>
          <a:p>
            <a:endParaRPr lang="en-US" altLang="zh-CN" smtClean="0"/>
          </a:p>
          <a:p>
            <a:r>
              <a:rPr lang="en-US" altLang="zh-CN" smtClean="0"/>
              <a:t>INSERT INTO p (city_id, logtime, peaktemp, unitsales) VALUES (1, timestamp '2012-01-02 12:59:59', 20, 10);</a:t>
            </a:r>
          </a:p>
          <a:p>
            <a:r>
              <a:rPr lang="en-US" altLang="zh-CN" smtClean="0"/>
              <a:t>INSERT INTO p (city_id, logtime, peaktemp, unitsales) VALUES (2, timestamp '2012-02-02 12:59:59', 20, 10);</a:t>
            </a:r>
          </a:p>
          <a:p>
            <a:r>
              <a:rPr lang="en-US" altLang="zh-CN" smtClean="0"/>
              <a:t>INSERT INTO p (city_id, logtime, peaktemp, unitsales) VALUES (3, timestamp '2012-03-02 12:59:59', 20, 10);</a:t>
            </a:r>
          </a:p>
          <a:p>
            <a:r>
              <a:rPr lang="en-US" altLang="zh-CN" smtClean="0"/>
              <a:t>INSERT INTO p (city_id, logtime, peaktemp, unitsales) VALUES (4, timestamp '2012-04-02 12:59:59', 20, 10);</a:t>
            </a:r>
          </a:p>
          <a:p>
            <a:r>
              <a:rPr lang="en-US" altLang="zh-CN" smtClean="0"/>
              <a:t>INSERT INTO p (city_id, logtime, peaktemp, unitsales) VALUES (5, timestamp '2012-05-02 12:59:59', 20, 10);</a:t>
            </a:r>
          </a:p>
          <a:p>
            <a:r>
              <a:rPr lang="en-US" altLang="zh-CN" smtClean="0"/>
              <a:t>INSERT INTO p (city_id, logtime, peaktemp, unitsales) VALUES (6, timestamp '2012-06-02 12:59:59', 20, 10);</a:t>
            </a:r>
          </a:p>
          <a:p>
            <a:r>
              <a:rPr lang="en-US" altLang="zh-CN" smtClean="0"/>
              <a:t>INSERT INTO p (city_id, logtime, peaktemp, unitsales) VALUES (7, timestamp '2012-07-02 12:59:59', 20, 10);</a:t>
            </a:r>
          </a:p>
          <a:p>
            <a:r>
              <a:rPr lang="en-US" altLang="zh-CN" smtClean="0"/>
              <a:t>INSERT INTO p (city_id, logtime, peaktemp, unitsales) VALUES (8, timestamp '2012-08-02 12:59:59', 20, 10);</a:t>
            </a:r>
          </a:p>
          <a:p>
            <a:r>
              <a:rPr lang="en-US" altLang="zh-CN" smtClean="0"/>
              <a:t>INSERT INTO p (city_id, logtime, peaktemp, unitsales) VALUES (9, timestamp '2012-09-02 12:59:59', 20, 10);</a:t>
            </a:r>
          </a:p>
          <a:p>
            <a:r>
              <a:rPr lang="en-US" altLang="zh-CN" smtClean="0"/>
              <a:t>INSERT INTO p (city_id, logtime, peaktemp, unitsales) VALUES (10, timestamp '2012-10-02 12:59:59', 20, 10);</a:t>
            </a:r>
          </a:p>
          <a:p>
            <a:r>
              <a:rPr lang="en-US" altLang="zh-CN" smtClean="0"/>
              <a:t>INSERT INTO p (city_id, logtime, peaktemp, unitsales) VALUES (11, timestamp '2012-11-02 12:59:59', 20, 10);</a:t>
            </a:r>
          </a:p>
          <a:p>
            <a:r>
              <a:rPr lang="en-US" altLang="zh-CN" smtClean="0"/>
              <a:t>INSERT INTO p (city_id, logtime, peaktemp, unitsales) VALUES (12, timestamp '2012-12-02 12:59:59', 20, 10);</a:t>
            </a:r>
          </a:p>
          <a:p>
            <a:r>
              <a:rPr lang="en-US" altLang="zh-CN" smtClean="0"/>
              <a:t>INSERT INTO p (city_id, logtime, peaktemp, unitsales) VALUES (13, timestamp '2013-01-02 12:59:59', 20, 10);</a:t>
            </a:r>
          </a:p>
          <a:p>
            <a:r>
              <a:rPr lang="en-US" altLang="zh-CN" smtClean="0"/>
              <a:t>INSERT INTO p (city_id, logtime, peaktemp, unitsales) VALUES (14, timestamp '2011-12-02 12:59:59', 20, 10);</a:t>
            </a:r>
          </a:p>
          <a:p>
            <a:endParaRPr lang="en-US" altLang="zh-CN" smtClean="0"/>
          </a:p>
          <a:p>
            <a:r>
              <a:rPr lang="en-US" altLang="zh-CN" smtClean="0"/>
              <a:t>SELECT t1.relname,t2.* FROM p t2,pg_class t1 WHERE t2.tableoid=t1.oid ORDER BY t2.logtime;</a:t>
            </a:r>
          </a:p>
          <a:p>
            <a:r>
              <a:rPr lang="en-US" altLang="zh-CN" smtClean="0"/>
              <a:t>  relname  | city_id |       logtime       | peaktemp | unitsales </a:t>
            </a:r>
          </a:p>
          <a:p>
            <a:r>
              <a:rPr lang="en-US" altLang="zh-CN" smtClean="0"/>
              <a:t>-----------+---------+---------------------+----------+-----------</a:t>
            </a:r>
          </a:p>
          <a:p>
            <a:r>
              <a:rPr lang="en-US" altLang="zh-CN" smtClean="0"/>
              <a:t> p_default |      14 | 2011-12-02 12:59:59 |       20 |        10</a:t>
            </a:r>
          </a:p>
          <a:p>
            <a:r>
              <a:rPr lang="en-US" altLang="zh-CN" smtClean="0"/>
              <a:t> p_201201  |       1 | 2012-01-02 12:59:59 |       20 |        10</a:t>
            </a:r>
          </a:p>
          <a:p>
            <a:r>
              <a:rPr lang="en-US" altLang="zh-CN" smtClean="0"/>
              <a:t> p_201202  |       2 | 2012-02-02 12:59:59 |       20 |        10</a:t>
            </a:r>
          </a:p>
          <a:p>
            <a:r>
              <a:rPr lang="en-US" altLang="zh-CN" smtClean="0"/>
              <a:t> p_201203  |       3 | 2012-03-02 12:59:59 |       20 |        10</a:t>
            </a:r>
          </a:p>
          <a:p>
            <a:r>
              <a:rPr lang="en-US" altLang="zh-CN" smtClean="0"/>
              <a:t> p_201204  |       4 | 2012-04-02 12:59:59 |       20 |        10</a:t>
            </a:r>
          </a:p>
          <a:p>
            <a:r>
              <a:rPr lang="en-US" altLang="zh-CN" smtClean="0"/>
              <a:t> p_201205  |       5 | 2012-05-02 12:59:59 |       20 |        10</a:t>
            </a:r>
          </a:p>
          <a:p>
            <a:r>
              <a:rPr lang="en-US" altLang="zh-CN" smtClean="0"/>
              <a:t> p_201206  |       6 | 2012-06-02 12:59:59 |       20 |        10</a:t>
            </a:r>
          </a:p>
          <a:p>
            <a:r>
              <a:rPr lang="en-US" altLang="zh-CN" smtClean="0"/>
              <a:t> p_201207  |       7 | 2012-07-02 12:59:59 |       20 |        10</a:t>
            </a:r>
          </a:p>
          <a:p>
            <a:r>
              <a:rPr lang="en-US" altLang="zh-CN" smtClean="0"/>
              <a:t> p_201208  |       8 | 2012-08-02 12:59:59 |       20 |        10</a:t>
            </a:r>
          </a:p>
          <a:p>
            <a:r>
              <a:rPr lang="en-US" altLang="zh-CN" smtClean="0"/>
              <a:t> p_201209  |       9 | 2012-09-02 12:59:59 |       20 |        10</a:t>
            </a:r>
          </a:p>
          <a:p>
            <a:r>
              <a:rPr lang="en-US" altLang="zh-CN" smtClean="0"/>
              <a:t> p_201210  |      10 | 2012-10-02 12:59:59 |       20 |        10</a:t>
            </a:r>
          </a:p>
          <a:p>
            <a:r>
              <a:rPr lang="en-US" altLang="zh-CN" smtClean="0"/>
              <a:t> p_201211  |      11 | 2012-11-02 12:59:59 |       20 |        10</a:t>
            </a:r>
          </a:p>
          <a:p>
            <a:r>
              <a:rPr lang="en-US" altLang="zh-CN" smtClean="0"/>
              <a:t> p_201212  |      12 | 2012-12-02 12:59:59 |       20 |        10</a:t>
            </a:r>
          </a:p>
          <a:p>
            <a:r>
              <a:rPr lang="en-US" altLang="zh-CN" smtClean="0"/>
              <a:t> p_default |      13 | 2013-01-02 12:59:59 |       20 |        10</a:t>
            </a:r>
          </a:p>
          <a:p>
            <a:endParaRPr lang="en-US" altLang="zh-CN" smtClean="0"/>
          </a:p>
          <a:p>
            <a:r>
              <a:rPr lang="en-US" altLang="zh-CN" smtClean="0"/>
              <a:t>postgres=# EXPLAIN UPDATE p SET unitsales=unitsales+1 WHERE logtime=timestamp '2011-12-02 12:59:59';</a:t>
            </a:r>
          </a:p>
          <a:p>
            <a:r>
              <a:rPr lang="en-US" altLang="zh-CN" smtClean="0"/>
              <a:t>                                        QUERY PLAN                                        </a:t>
            </a:r>
          </a:p>
          <a:p>
            <a:r>
              <a:rPr lang="en-US" altLang="zh-CN" smtClean="0"/>
              <a:t>------------------------------------------------------------------------------------------</a:t>
            </a:r>
          </a:p>
          <a:p>
            <a:r>
              <a:rPr lang="en-US" altLang="zh-CN" smtClean="0"/>
              <a:t> Update on p  (cost=0.00..9.79 rows=9 width=26)</a:t>
            </a:r>
          </a:p>
          <a:p>
            <a:r>
              <a:rPr lang="en-US" altLang="zh-CN" smtClean="0"/>
              <a:t>   -&gt;  Seq Scan on p  (cost=0.00..0.00 rows=1 width=26)</a:t>
            </a:r>
          </a:p>
          <a:p>
            <a:r>
              <a:rPr lang="en-US" altLang="zh-CN" smtClean="0"/>
              <a:t>         Filter: (logtime = '2011-12-02 12:59:59'::timestamp without time zone)</a:t>
            </a:r>
          </a:p>
          <a:p>
            <a:r>
              <a:rPr lang="en-US" altLang="zh-CN" smtClean="0"/>
              <a:t>   -&gt;  Bitmap Heap Scan on p_default p  (cost=2.31..9.78 rows=8 width=26)</a:t>
            </a:r>
          </a:p>
          <a:p>
            <a:r>
              <a:rPr lang="en-US" altLang="zh-CN" smtClean="0"/>
              <a:t>         Recheck Cond: (logtime = '2011-12-02 12:59:59'::timestamp without time zone)</a:t>
            </a:r>
          </a:p>
          <a:p>
            <a:r>
              <a:rPr lang="en-US" altLang="zh-CN" smtClean="0"/>
              <a:t>         -&gt;  Bitmap Index Scan on p_default_logtime_idx  (cost=0.00..2.31 rows=8 width=0)</a:t>
            </a:r>
          </a:p>
          <a:p>
            <a:r>
              <a:rPr lang="en-US" altLang="zh-CN" smtClean="0"/>
              <a:t>               Index Cond: (logtime = '2011-12-02 12:59:59'::timestamp without time zone)</a:t>
            </a:r>
          </a:p>
          <a:p>
            <a:endParaRPr lang="en-US" altLang="zh-CN" smtClean="0"/>
          </a:p>
          <a:p>
            <a:r>
              <a:rPr lang="en-US" altLang="zh-CN" smtClean="0"/>
              <a:t>UPDATE p SET unitsales=unitsales+1 WHERE logtime=timestamp '2011-12-02 12:59:59';</a:t>
            </a:r>
          </a:p>
          <a:p>
            <a:r>
              <a:rPr lang="en-US" altLang="zh-CN" smtClean="0"/>
              <a:t>  relname  | city_id |       logtime       | peaktemp | unitsales </a:t>
            </a:r>
          </a:p>
          <a:p>
            <a:r>
              <a:rPr lang="en-US" altLang="zh-CN" smtClean="0"/>
              <a:t>-----------+---------+---------------------+----------+-----------</a:t>
            </a:r>
          </a:p>
          <a:p>
            <a:r>
              <a:rPr lang="en-US" altLang="zh-CN" smtClean="0"/>
              <a:t> p_default |      14 | 2011-12-02 12:59:59 |       20 |        11</a:t>
            </a:r>
          </a:p>
          <a:p>
            <a:endParaRPr lang="en-US" altLang="zh-CN" smtClean="0"/>
          </a:p>
          <a:p>
            <a:endParaRPr lang="en-US" altLang="zh-CN" smtClean="0"/>
          </a:p>
          <a:p>
            <a:r>
              <a:rPr lang="en-US" altLang="zh-CN" smtClean="0"/>
              <a:t>postgres=# EXPLAIN DELETE FROM p WHERE logtime=timestamp '2011-12-02 12:59:59';</a:t>
            </a:r>
          </a:p>
          <a:p>
            <a:r>
              <a:rPr lang="en-US" altLang="zh-CN" smtClean="0"/>
              <a:t>                                        QUERY PLAN                                        </a:t>
            </a:r>
          </a:p>
          <a:p>
            <a:r>
              <a:rPr lang="en-US" altLang="zh-CN" smtClean="0"/>
              <a:t>------------------------------------------------------------------------------------------</a:t>
            </a:r>
          </a:p>
          <a:p>
            <a:r>
              <a:rPr lang="en-US" altLang="zh-CN" smtClean="0"/>
              <a:t> Delete on p  (cost=0.00..9.76 rows=9 width=6)</a:t>
            </a:r>
          </a:p>
          <a:p>
            <a:r>
              <a:rPr lang="en-US" altLang="zh-CN" smtClean="0"/>
              <a:t>   -&gt;  Seq Scan on p  (cost=0.00..0.00 rows=1 width=6)</a:t>
            </a:r>
          </a:p>
          <a:p>
            <a:r>
              <a:rPr lang="en-US" altLang="zh-CN" smtClean="0"/>
              <a:t>         Filter: (logtime = '2011-12-02 12:59:59'::timestamp without time zone)</a:t>
            </a:r>
          </a:p>
          <a:p>
            <a:r>
              <a:rPr lang="en-US" altLang="zh-CN" smtClean="0"/>
              <a:t>   -&gt;  Bitmap Heap Scan on p_default p  (cost=2.31..9.76 rows=8 width=6)</a:t>
            </a:r>
          </a:p>
          <a:p>
            <a:r>
              <a:rPr lang="en-US" altLang="zh-CN" smtClean="0"/>
              <a:t>         Recheck Cond: (logtime = '2011-12-02 12:59:59'::timestamp without time zone)</a:t>
            </a:r>
          </a:p>
          <a:p>
            <a:r>
              <a:rPr lang="en-US" altLang="zh-CN" smtClean="0"/>
              <a:t>         -&gt;  Bitmap Index Scan on p_default_logtime_idx  (cost=0.00..2.31 rows=8 width=0)</a:t>
            </a:r>
          </a:p>
          <a:p>
            <a:r>
              <a:rPr lang="en-US" altLang="zh-CN" smtClean="0"/>
              <a:t>               Index Cond: (logtime = '2011-12-02 12:59:59'::timestamp without time zone)</a:t>
            </a:r>
          </a:p>
          <a:p>
            <a:endParaRPr lang="en-US" altLang="zh-CN" smtClean="0"/>
          </a:p>
          <a:p>
            <a:r>
              <a:rPr lang="en-US" altLang="zh-CN" smtClean="0"/>
              <a:t>DELETE FROM p WHERE logtime=timestamp '2011-12-02 12:59:59';</a:t>
            </a:r>
          </a:p>
          <a:p>
            <a:r>
              <a:rPr lang="en-US" altLang="zh-CN" smtClean="0"/>
              <a:t>DELETE 1</a:t>
            </a:r>
          </a:p>
          <a:p>
            <a:endParaRPr lang="en-US" altLang="zh-CN" smtClean="0"/>
          </a:p>
          <a:p>
            <a:r>
              <a:rPr lang="en-US" altLang="zh-CN" smtClean="0"/>
              <a:t>postgres=# EXPLAIN SELECT * FROM p WHERE logtime=timestamp '2011-12-02 12:59:59';</a:t>
            </a:r>
          </a:p>
          <a:p>
            <a:r>
              <a:rPr lang="en-US" altLang="zh-CN" smtClean="0"/>
              <a:t>                                           QUERY PLAN                                           </a:t>
            </a:r>
          </a:p>
          <a:p>
            <a:r>
              <a:rPr lang="en-US" altLang="zh-CN" smtClean="0"/>
              <a:t>------------------------------------------------------------------------------------------------</a:t>
            </a:r>
          </a:p>
          <a:p>
            <a:r>
              <a:rPr lang="en-US" altLang="zh-CN" smtClean="0"/>
              <a:t> Result  (cost=0.00..9.76 rows=9 width=20)</a:t>
            </a:r>
          </a:p>
          <a:p>
            <a:r>
              <a:rPr lang="en-US" altLang="zh-CN" smtClean="0"/>
              <a:t>   -&gt;  Append  (cost=0.00..9.76 rows=9 width=20)</a:t>
            </a:r>
          </a:p>
          <a:p>
            <a:r>
              <a:rPr lang="en-US" altLang="zh-CN" smtClean="0"/>
              <a:t>         -&gt;  Seq Scan on p  (cost=0.00..0.00 rows=1 width=20)</a:t>
            </a:r>
          </a:p>
          <a:p>
            <a:r>
              <a:rPr lang="en-US" altLang="zh-CN" smtClean="0"/>
              <a:t>               Filter: (logtime = '2011-12-02 12:59:59'::timestamp without time zone)</a:t>
            </a:r>
          </a:p>
          <a:p>
            <a:r>
              <a:rPr lang="en-US" altLang="zh-CN" smtClean="0"/>
              <a:t>         -&gt;  Bitmap Heap Scan on p_default p  (cost=2.31..9.76 rows=8 width=20)</a:t>
            </a:r>
          </a:p>
          <a:p>
            <a:r>
              <a:rPr lang="en-US" altLang="zh-CN" smtClean="0"/>
              <a:t>               Recheck Cond: (logtime = '2011-12-02 12:59:59'::timestamp without time zone)</a:t>
            </a:r>
          </a:p>
          <a:p>
            <a:r>
              <a:rPr lang="en-US" altLang="zh-CN" smtClean="0"/>
              <a:t>               -&gt;  Bitmap Index Scan on p_default_logtime_idx  (cost=0.00..2.31 rows=8 width=0)</a:t>
            </a:r>
          </a:p>
          <a:p>
            <a:r>
              <a:rPr lang="en-US" altLang="zh-CN" smtClean="0"/>
              <a:t>                     Index Cond: (logtime = '2011-12-02 12:59:59'::timestamp without time zone)</a:t>
            </a:r>
          </a:p>
          <a:p>
            <a:endParaRPr lang="en-US" altLang="zh-CN" smtClean="0"/>
          </a:p>
          <a:p>
            <a:endParaRPr lang="en-US" altLang="zh-CN" smtClean="0"/>
          </a:p>
          <a:p>
            <a:r>
              <a:rPr lang="en-US" altLang="zh-CN" smtClean="0"/>
              <a:t>postgres=# select proname,provolatile,proargtypes from pg_proc where prorettype in (select oid from pg_type where typname ~ 'timestamp') order by proargtypes;</a:t>
            </a:r>
          </a:p>
          <a:p>
            <a:r>
              <a:rPr lang="en-US" altLang="zh-CN" smtClean="0"/>
              <a:t>               proname                | provolatile |  proargtypes   </a:t>
            </a:r>
          </a:p>
          <a:p>
            <a:r>
              <a:rPr lang="en-US" altLang="zh-CN" smtClean="0"/>
              <a:t>--------------------------------------+-------------+----------------</a:t>
            </a:r>
          </a:p>
          <a:p>
            <a:r>
              <a:rPr lang="en-US" altLang="zh-CN" smtClean="0"/>
              <a:t> transaction_timestamp                | s           | </a:t>
            </a:r>
          </a:p>
          <a:p>
            <a:r>
              <a:rPr lang="en-US" altLang="zh-CN" smtClean="0"/>
              <a:t> statement_timestamp                  | s           | </a:t>
            </a:r>
          </a:p>
          <a:p>
            <a:r>
              <a:rPr lang="en-US" altLang="zh-CN" smtClean="0"/>
              <a:t> pg_stat_get_bgwriter_stat_reset_time | s           | </a:t>
            </a:r>
          </a:p>
          <a:p>
            <a:r>
              <a:rPr lang="en-US" altLang="zh-CN" smtClean="0"/>
              <a:t> pg_conf_load_time                    | s           | </a:t>
            </a:r>
          </a:p>
          <a:p>
            <a:r>
              <a:rPr lang="en-US" altLang="zh-CN" smtClean="0"/>
              <a:t> pg_postmaster_start_time             | s           | </a:t>
            </a:r>
          </a:p>
          <a:p>
            <a:r>
              <a:rPr lang="en-US" altLang="zh-CN" smtClean="0"/>
              <a:t> pg_last_xact_replay_timestamp        | v           | </a:t>
            </a:r>
          </a:p>
          <a:p>
            <a:r>
              <a:rPr lang="en-US" altLang="zh-CN" smtClean="0"/>
              <a:t> clock_timestamp                      | v           | </a:t>
            </a:r>
          </a:p>
          <a:p>
            <a:r>
              <a:rPr lang="en-US" altLang="zh-CN" smtClean="0"/>
              <a:t> now                                  | s           | </a:t>
            </a:r>
          </a:p>
          <a:p>
            <a:endParaRPr lang="en-US" altLang="zh-CN" smtClean="0"/>
          </a:p>
          <a:p>
            <a:r>
              <a:rPr lang="en-US" altLang="zh-CN" smtClean="0"/>
              <a:t>postgres=# show constraint_exclusion;</a:t>
            </a:r>
          </a:p>
          <a:p>
            <a:r>
              <a:rPr lang="en-US" altLang="zh-CN" smtClean="0"/>
              <a:t> constraint_exclusion </a:t>
            </a:r>
          </a:p>
          <a:p>
            <a:r>
              <a:rPr lang="en-US" altLang="zh-CN" smtClean="0"/>
              <a:t>----------------------</a:t>
            </a:r>
          </a:p>
          <a:p>
            <a:r>
              <a:rPr lang="en-US" altLang="zh-CN" smtClean="0"/>
              <a:t> partition</a:t>
            </a:r>
          </a:p>
          <a:p>
            <a:endParaRPr lang="en-US" altLang="zh-CN" smtClean="0"/>
          </a:p>
          <a:p>
            <a:r>
              <a:rPr lang="en-US" altLang="zh-CN" smtClean="0"/>
              <a:t>postgres=# EXPLAIN SELECT * FROM p WHERE logtime=now();</a:t>
            </a:r>
          </a:p>
          <a:p>
            <a:r>
              <a:rPr lang="en-US" altLang="zh-CN" smtClean="0"/>
              <a:t>                                           QUERY PLAN                                           </a:t>
            </a:r>
          </a:p>
          <a:p>
            <a:r>
              <a:rPr lang="en-US" altLang="zh-CN" smtClean="0"/>
              <a:t>------------------------------------------------------------------------------------------------</a:t>
            </a:r>
          </a:p>
          <a:p>
            <a:r>
              <a:rPr lang="en-US" altLang="zh-CN" smtClean="0"/>
              <a:t> Result  (cost=0.00..127.23 rows=105 width=20)</a:t>
            </a:r>
          </a:p>
          <a:p>
            <a:r>
              <a:rPr lang="en-US" altLang="zh-CN" smtClean="0"/>
              <a:t>   -&gt;  Append  (cost=0.00..127.23 rows=105 width=20)</a:t>
            </a:r>
          </a:p>
          <a:p>
            <a:r>
              <a:rPr lang="en-US" altLang="zh-CN" smtClean="0"/>
              <a:t>         -&gt;  Seq Scan on p  (cost=0.00..0.00 rows=1 width=20)</a:t>
            </a:r>
          </a:p>
          <a:p>
            <a:r>
              <a:rPr lang="en-US" altLang="zh-CN" smtClean="0"/>
              <a:t>               Filter: (logtime = now())</a:t>
            </a:r>
          </a:p>
          <a:p>
            <a:r>
              <a:rPr lang="en-US" altLang="zh-CN" smtClean="0"/>
              <a:t>         -&gt;  Bitmap Heap Scan on p_201201 p  (cost=2.31..9.79 rows=8 width=20)</a:t>
            </a:r>
          </a:p>
          <a:p>
            <a:r>
              <a:rPr lang="en-US" altLang="zh-CN" smtClean="0"/>
              <a:t>               Recheck Cond: (logtime = now())</a:t>
            </a:r>
          </a:p>
          <a:p>
            <a:r>
              <a:rPr lang="en-US" altLang="zh-CN" smtClean="0"/>
              <a:t>               -&gt;  Bitmap Index Scan on p_201201_logtime_idx  (cost=0.00..2.31 rows=8 width=0)</a:t>
            </a:r>
          </a:p>
          <a:p>
            <a:r>
              <a:rPr lang="en-US" altLang="zh-CN" smtClean="0"/>
              <a:t>                     Index Cond: (logtime = now())</a:t>
            </a:r>
          </a:p>
          <a:p>
            <a:r>
              <a:rPr lang="en-US" altLang="zh-CN" smtClean="0"/>
              <a:t>         -&gt;  Bitmap Heap Scan on p_201202 p  (cost=2.31..9.79 rows=8 width=20)</a:t>
            </a:r>
          </a:p>
          <a:p>
            <a:r>
              <a:rPr lang="en-US" altLang="zh-CN" smtClean="0"/>
              <a:t>               Recheck Cond: (logtime = now())</a:t>
            </a:r>
          </a:p>
          <a:p>
            <a:r>
              <a:rPr lang="en-US" altLang="zh-CN" smtClean="0"/>
              <a:t>               -&gt;  Bitmap Index Scan on p_201202_logtime_idx  (cost=0.00..2.31 rows=8 width=0)</a:t>
            </a:r>
          </a:p>
          <a:p>
            <a:r>
              <a:rPr lang="en-US" altLang="zh-CN" smtClean="0"/>
              <a:t>                     Index Cond: (logtime = now())</a:t>
            </a:r>
          </a:p>
          <a:p>
            <a:r>
              <a:rPr lang="en-US" altLang="zh-CN" smtClean="0"/>
              <a:t>         -&gt;  Bitmap Heap Scan on p_201203 p  (cost=2.31..9.79 rows=8 width=20)</a:t>
            </a:r>
          </a:p>
          <a:p>
            <a:r>
              <a:rPr lang="en-US" altLang="zh-CN" smtClean="0"/>
              <a:t>               Recheck Cond: (logtime = now())</a:t>
            </a:r>
          </a:p>
          <a:p>
            <a:r>
              <a:rPr lang="en-US" altLang="zh-CN" smtClean="0"/>
              <a:t>               -&gt;  Bitmap Index Scan on p_201203_logtime_idx  (cost=0.00..2.31 rows=8 width=0)</a:t>
            </a:r>
          </a:p>
          <a:p>
            <a:r>
              <a:rPr lang="en-US" altLang="zh-CN" smtClean="0"/>
              <a:t>                     Index Cond: (logtime = now())</a:t>
            </a:r>
          </a:p>
          <a:p>
            <a:r>
              <a:rPr lang="en-US" altLang="zh-CN" smtClean="0"/>
              <a:t>         -&gt;  Bitmap Heap Scan on p_201204 p  (cost=2.31..9.79 rows=8 width=20)</a:t>
            </a:r>
          </a:p>
          <a:p>
            <a:r>
              <a:rPr lang="en-US" altLang="zh-CN" smtClean="0"/>
              <a:t>               Recheck Cond: (logtime = now())</a:t>
            </a:r>
          </a:p>
          <a:p>
            <a:r>
              <a:rPr lang="en-US" altLang="zh-CN" smtClean="0"/>
              <a:t>               -&gt;  Bitmap Index Scan on p_201204_logtime_idx  (cost=0.00..2.31 rows=8 width=0)</a:t>
            </a:r>
          </a:p>
          <a:p>
            <a:r>
              <a:rPr lang="en-US" altLang="zh-CN" smtClean="0"/>
              <a:t>                     Index Cond: (logtime = now())</a:t>
            </a:r>
          </a:p>
          <a:p>
            <a:r>
              <a:rPr lang="en-US" altLang="zh-CN" smtClean="0"/>
              <a:t>         -&gt;  Bitmap Heap Scan on p_201205 p  (cost=2.31..9.79 rows=8 width=20)</a:t>
            </a:r>
          </a:p>
          <a:p>
            <a:r>
              <a:rPr lang="en-US" altLang="zh-CN" smtClean="0"/>
              <a:t>               Recheck Cond: (logtime = now())</a:t>
            </a:r>
          </a:p>
          <a:p>
            <a:r>
              <a:rPr lang="en-US" altLang="zh-CN" smtClean="0"/>
              <a:t>               -&gt;  Bitmap Index Scan on p_201205_logtime_idx  (cost=0.00..2.31 rows=8 width=0)</a:t>
            </a:r>
          </a:p>
          <a:p>
            <a:r>
              <a:rPr lang="en-US" altLang="zh-CN" smtClean="0"/>
              <a:t>                     Index Cond: (logtime = now())</a:t>
            </a:r>
          </a:p>
          <a:p>
            <a:r>
              <a:rPr lang="en-US" altLang="zh-CN" smtClean="0"/>
              <a:t>         -&gt;  Bitmap Heap Scan on p_201206 p  (cost=2.31..9.79 rows=8 width=20)</a:t>
            </a:r>
          </a:p>
          <a:p>
            <a:r>
              <a:rPr lang="en-US" altLang="zh-CN" smtClean="0"/>
              <a:t>               Recheck Cond: (logtime = now())</a:t>
            </a:r>
          </a:p>
          <a:p>
            <a:r>
              <a:rPr lang="en-US" altLang="zh-CN" smtClean="0"/>
              <a:t>               -&gt;  Bitmap Index Scan on p_201206_logtime_idx  (cost=0.00..2.31 rows=8 width=0)</a:t>
            </a:r>
          </a:p>
          <a:p>
            <a:r>
              <a:rPr lang="en-US" altLang="zh-CN" smtClean="0"/>
              <a:t>                     Index Cond: (logtime = now())</a:t>
            </a:r>
          </a:p>
          <a:p>
            <a:r>
              <a:rPr lang="en-US" altLang="zh-CN" smtClean="0"/>
              <a:t>         -&gt;  Bitmap Heap Scan on p_201207 p  (cost=2.31..9.79 rows=8 width=20)</a:t>
            </a:r>
          </a:p>
          <a:p>
            <a:r>
              <a:rPr lang="en-US" altLang="zh-CN" smtClean="0"/>
              <a:t>               Recheck Cond: (logtime = now())</a:t>
            </a:r>
          </a:p>
          <a:p>
            <a:r>
              <a:rPr lang="en-US" altLang="zh-CN" smtClean="0"/>
              <a:t>               -&gt;  Bitmap Index Scan on p_201207_logtime_idx  (cost=0.00..2.31 rows=8 width=0)</a:t>
            </a:r>
          </a:p>
          <a:p>
            <a:r>
              <a:rPr lang="en-US" altLang="zh-CN" smtClean="0"/>
              <a:t>                     Index Cond: (logtime = now())</a:t>
            </a:r>
          </a:p>
          <a:p>
            <a:r>
              <a:rPr lang="en-US" altLang="zh-CN" smtClean="0"/>
              <a:t>         -&gt;  Bitmap Heap Scan on p_201208 p  (cost=2.31..9.79 rows=8 width=20)</a:t>
            </a:r>
          </a:p>
          <a:p>
            <a:r>
              <a:rPr lang="en-US" altLang="zh-CN" smtClean="0"/>
              <a:t>               Recheck Cond: (logtime = now())</a:t>
            </a:r>
          </a:p>
          <a:p>
            <a:r>
              <a:rPr lang="en-US" altLang="zh-CN" smtClean="0"/>
              <a:t>               -&gt;  Bitmap Index Scan on p_201208_logtime_idx  (cost=0.00..2.31 rows=8 width=0)</a:t>
            </a:r>
          </a:p>
          <a:p>
            <a:r>
              <a:rPr lang="en-US" altLang="zh-CN" smtClean="0"/>
              <a:t>                     Index Cond: (logtime = now())</a:t>
            </a:r>
          </a:p>
          <a:p>
            <a:r>
              <a:rPr lang="en-US" altLang="zh-CN" smtClean="0"/>
              <a:t>         -&gt;  Bitmap Heap Scan on p_201209 p  (cost=2.31..9.79 rows=8 width=20)</a:t>
            </a:r>
          </a:p>
          <a:p>
            <a:r>
              <a:rPr lang="en-US" altLang="zh-CN" smtClean="0"/>
              <a:t>               Recheck Cond: (logtime = now())</a:t>
            </a:r>
          </a:p>
          <a:p>
            <a:r>
              <a:rPr lang="en-US" altLang="zh-CN" smtClean="0"/>
              <a:t>               -&gt;  Bitmap Index Scan on p_201209_logtime_idx  (cost=0.00..2.31 rows=8 width=0)</a:t>
            </a:r>
          </a:p>
          <a:p>
            <a:r>
              <a:rPr lang="en-US" altLang="zh-CN" smtClean="0"/>
              <a:t>                     Index Cond: (logtime = now())</a:t>
            </a:r>
          </a:p>
          <a:p>
            <a:r>
              <a:rPr lang="en-US" altLang="zh-CN" smtClean="0"/>
              <a:t>         -&gt;  Bitmap Heap Scan on p_201210 p  (cost=2.31..9.79 rows=8 width=20)</a:t>
            </a:r>
          </a:p>
          <a:p>
            <a:r>
              <a:rPr lang="en-US" altLang="zh-CN" smtClean="0"/>
              <a:t>               Recheck Cond: (logtime = now())</a:t>
            </a:r>
          </a:p>
          <a:p>
            <a:r>
              <a:rPr lang="en-US" altLang="zh-CN" smtClean="0"/>
              <a:t>               -&gt;  Bitmap Index Scan on p_201210_logtime_idx  (cost=0.00..2.31 rows=8 width=0)</a:t>
            </a:r>
          </a:p>
          <a:p>
            <a:r>
              <a:rPr lang="en-US" altLang="zh-CN" smtClean="0"/>
              <a:t>                     Index Cond: (logtime = now())</a:t>
            </a:r>
          </a:p>
          <a:p>
            <a:r>
              <a:rPr lang="en-US" altLang="zh-CN" smtClean="0"/>
              <a:t>         -&gt;  Bitmap Heap Scan on p_201211 p  (cost=2.31..9.79 rows=8 width=20)</a:t>
            </a:r>
          </a:p>
          <a:p>
            <a:r>
              <a:rPr lang="en-US" altLang="zh-CN" smtClean="0"/>
              <a:t>               Recheck Cond: (logtime = now())</a:t>
            </a:r>
          </a:p>
          <a:p>
            <a:r>
              <a:rPr lang="en-US" altLang="zh-CN" smtClean="0"/>
              <a:t>               -&gt;  Bitmap Index Scan on p_201211_logtime_idx  (cost=0.00..2.31 rows=8 width=0)</a:t>
            </a:r>
          </a:p>
          <a:p>
            <a:r>
              <a:rPr lang="en-US" altLang="zh-CN" smtClean="0"/>
              <a:t>                     Index Cond: (logtime = now())</a:t>
            </a:r>
          </a:p>
          <a:p>
            <a:r>
              <a:rPr lang="en-US" altLang="zh-CN" smtClean="0"/>
              <a:t>         -&gt;  Bitmap Heap Scan on p_201212 p  (cost=2.31..9.79 rows=8 width=20)</a:t>
            </a:r>
          </a:p>
          <a:p>
            <a:r>
              <a:rPr lang="en-US" altLang="zh-CN" smtClean="0"/>
              <a:t>               Recheck Cond: (logtime = now())</a:t>
            </a:r>
          </a:p>
          <a:p>
            <a:r>
              <a:rPr lang="en-US" altLang="zh-CN" smtClean="0"/>
              <a:t>               -&gt;  Bitmap Index Scan on p_201212_logtime_idx  (cost=0.00..2.31 rows=8 width=0)</a:t>
            </a:r>
          </a:p>
          <a:p>
            <a:r>
              <a:rPr lang="en-US" altLang="zh-CN" smtClean="0"/>
              <a:t>                     Index Cond: (logtime = now())</a:t>
            </a:r>
          </a:p>
          <a:p>
            <a:r>
              <a:rPr lang="en-US" altLang="zh-CN" smtClean="0"/>
              <a:t>         -&gt;  Bitmap Heap Scan on p_default p  (cost=2.31..9.79 rows=8 width=20)</a:t>
            </a:r>
          </a:p>
          <a:p>
            <a:r>
              <a:rPr lang="en-US" altLang="zh-CN" smtClean="0"/>
              <a:t>               Recheck Cond: (logtime = now())</a:t>
            </a:r>
          </a:p>
          <a:p>
            <a:r>
              <a:rPr lang="en-US" altLang="zh-CN" smtClean="0"/>
              <a:t>               -&gt;  Bitmap Index Scan on p_default_logtime_idx  (cost=0.00..2.31 rows=8 width=0)</a:t>
            </a:r>
          </a:p>
          <a:p>
            <a:r>
              <a:rPr lang="en-US" altLang="zh-CN" smtClean="0"/>
              <a:t>                     Index Cond: (logtime = now())</a:t>
            </a:r>
          </a:p>
          <a:p>
            <a:endParaRPr lang="en-US" altLang="zh-CN" smtClean="0"/>
          </a:p>
          <a:p>
            <a:r>
              <a:rPr lang="en-US" altLang="zh-CN" smtClean="0"/>
              <a:t>postgres=# ALTER FUNCTION now() IMMUTABLE;</a:t>
            </a:r>
          </a:p>
          <a:p>
            <a:r>
              <a:rPr lang="en-US" altLang="zh-CN" smtClean="0"/>
              <a:t>ALTER FUNCTION</a:t>
            </a:r>
          </a:p>
          <a:p>
            <a:r>
              <a:rPr lang="en-US" altLang="zh-CN" smtClean="0"/>
              <a:t>postgres=# EXPLAIN SELECT * FROM p WHERE logtime=now();</a:t>
            </a:r>
          </a:p>
          <a:p>
            <a:r>
              <a:rPr lang="en-US" altLang="zh-CN" smtClean="0"/>
              <a:t>-- </a:t>
            </a:r>
            <a:r>
              <a:rPr lang="zh-CN" altLang="en-US" smtClean="0"/>
              <a:t>同上</a:t>
            </a:r>
          </a:p>
          <a:p>
            <a:endParaRPr lang="zh-CN" altLang="en-US" smtClean="0"/>
          </a:p>
          <a:p>
            <a:r>
              <a:rPr lang="en-US" altLang="zh-CN" smtClean="0"/>
              <a:t>postgres=# ALTER FUNCTION now() VOLATILE;</a:t>
            </a:r>
          </a:p>
          <a:p>
            <a:r>
              <a:rPr lang="en-US" altLang="zh-CN" smtClean="0"/>
              <a:t>ALTER FUNCTION</a:t>
            </a:r>
          </a:p>
          <a:p>
            <a:r>
              <a:rPr lang="en-US" altLang="zh-CN" smtClean="0"/>
              <a:t>postgres=# EXPLAIN SELECT * FROM p WHERE logtime=now();</a:t>
            </a:r>
          </a:p>
          <a:p>
            <a:r>
              <a:rPr lang="en-US" altLang="zh-CN" smtClean="0"/>
              <a:t>                               QUERY PLAN                                </a:t>
            </a:r>
          </a:p>
          <a:p>
            <a:r>
              <a:rPr lang="en-US" altLang="zh-CN" smtClean="0"/>
              <a:t>-------------------------------------------------------------------------</a:t>
            </a:r>
          </a:p>
          <a:p>
            <a:r>
              <a:rPr lang="en-US" altLang="zh-CN" smtClean="0"/>
              <a:t> Result  (cost=0.00..447.85 rows=105 width=20)</a:t>
            </a:r>
          </a:p>
          <a:p>
            <a:r>
              <a:rPr lang="en-US" altLang="zh-CN" smtClean="0"/>
              <a:t>   -&gt;  Append  (cost=0.00..447.85 rows=105 width=20)</a:t>
            </a:r>
          </a:p>
          <a:p>
            <a:r>
              <a:rPr lang="en-US" altLang="zh-CN" smtClean="0"/>
              <a:t>         -&gt;  Seq Scan on p  (cost=0.00..0.00 rows=1 width=20)</a:t>
            </a:r>
          </a:p>
          <a:p>
            <a:r>
              <a:rPr lang="en-US" altLang="zh-CN" smtClean="0"/>
              <a:t>               Filter: (logtime = now())</a:t>
            </a:r>
          </a:p>
          <a:p>
            <a:r>
              <a:rPr lang="en-US" altLang="zh-CN" smtClean="0"/>
              <a:t>         -&gt;  Seq Scan on p_201201 p  (cost=0.00..34.45 rows=8 width=20)</a:t>
            </a:r>
          </a:p>
          <a:p>
            <a:r>
              <a:rPr lang="en-US" altLang="zh-CN" smtClean="0"/>
              <a:t>               Filter: (logtime = now())</a:t>
            </a:r>
          </a:p>
          <a:p>
            <a:r>
              <a:rPr lang="en-US" altLang="zh-CN" smtClean="0"/>
              <a:t>         -&gt;  Seq Scan on p_201202 p  (cost=0.00..34.45 rows=8 width=20)</a:t>
            </a:r>
          </a:p>
          <a:p>
            <a:r>
              <a:rPr lang="en-US" altLang="zh-CN" smtClean="0"/>
              <a:t>               Filter: (logtime = now())</a:t>
            </a:r>
          </a:p>
          <a:p>
            <a:r>
              <a:rPr lang="en-US" altLang="zh-CN" smtClean="0"/>
              <a:t>         -&gt;  Seq Scan on p_201203 p  (cost=0.00..34.45 rows=8 width=20)</a:t>
            </a:r>
          </a:p>
          <a:p>
            <a:r>
              <a:rPr lang="en-US" altLang="zh-CN" smtClean="0"/>
              <a:t>               Filter: (logtime = now())</a:t>
            </a:r>
          </a:p>
          <a:p>
            <a:r>
              <a:rPr lang="en-US" altLang="zh-CN" smtClean="0"/>
              <a:t>         -&gt;  Seq Scan on p_201204 p  (cost=0.00..34.45 rows=8 width=20)</a:t>
            </a:r>
          </a:p>
          <a:p>
            <a:r>
              <a:rPr lang="en-US" altLang="zh-CN" smtClean="0"/>
              <a:t>               Filter: (logtime = now())</a:t>
            </a:r>
          </a:p>
          <a:p>
            <a:r>
              <a:rPr lang="en-US" altLang="zh-CN" smtClean="0"/>
              <a:t>         -&gt;  Seq Scan on p_201205 p  (cost=0.00..34.45 rows=8 width=20)</a:t>
            </a:r>
          </a:p>
          <a:p>
            <a:r>
              <a:rPr lang="en-US" altLang="zh-CN" smtClean="0"/>
              <a:t>               Filter: (logtime = now())</a:t>
            </a:r>
          </a:p>
          <a:p>
            <a:r>
              <a:rPr lang="en-US" altLang="zh-CN" smtClean="0"/>
              <a:t>         -&gt;  Seq Scan on p_201206 p  (cost=0.00..34.45 rows=8 width=20)</a:t>
            </a:r>
          </a:p>
          <a:p>
            <a:r>
              <a:rPr lang="en-US" altLang="zh-CN" smtClean="0"/>
              <a:t>               Filter: (logtime = now())</a:t>
            </a:r>
          </a:p>
          <a:p>
            <a:r>
              <a:rPr lang="en-US" altLang="zh-CN" smtClean="0"/>
              <a:t>         -&gt;  Seq Scan on p_201207 p  (cost=0.00..34.45 rows=8 width=20)</a:t>
            </a:r>
          </a:p>
          <a:p>
            <a:r>
              <a:rPr lang="en-US" altLang="zh-CN" smtClean="0"/>
              <a:t>               Filter: (logtime = now())</a:t>
            </a:r>
          </a:p>
          <a:p>
            <a:r>
              <a:rPr lang="en-US" altLang="zh-CN" smtClean="0"/>
              <a:t>         -&gt;  Seq Scan on p_201208 p  (cost=0.00..34.45 rows=8 width=20)</a:t>
            </a:r>
          </a:p>
          <a:p>
            <a:r>
              <a:rPr lang="en-US" altLang="zh-CN" smtClean="0"/>
              <a:t>               Filter: (logtime = now())</a:t>
            </a:r>
          </a:p>
          <a:p>
            <a:r>
              <a:rPr lang="en-US" altLang="zh-CN" smtClean="0"/>
              <a:t>         -&gt;  Seq Scan on p_201209 p  (cost=0.00..34.45 rows=8 width=20)</a:t>
            </a:r>
          </a:p>
          <a:p>
            <a:r>
              <a:rPr lang="en-US" altLang="zh-CN" smtClean="0"/>
              <a:t>               Filter: (logtime = now())</a:t>
            </a:r>
          </a:p>
          <a:p>
            <a:r>
              <a:rPr lang="en-US" altLang="zh-CN" smtClean="0"/>
              <a:t>         -&gt;  Seq Scan on p_201210 p  (cost=0.00..34.45 rows=8 width=20)</a:t>
            </a:r>
          </a:p>
          <a:p>
            <a:r>
              <a:rPr lang="en-US" altLang="zh-CN" smtClean="0"/>
              <a:t>               Filter: (logtime = now())</a:t>
            </a:r>
          </a:p>
          <a:p>
            <a:r>
              <a:rPr lang="en-US" altLang="zh-CN" smtClean="0"/>
              <a:t>         -&gt;  Seq Scan on p_201211 p  (cost=0.00..34.45 rows=8 width=20)</a:t>
            </a:r>
          </a:p>
          <a:p>
            <a:r>
              <a:rPr lang="en-US" altLang="zh-CN" smtClean="0"/>
              <a:t>               Filter: (logtime = now())</a:t>
            </a:r>
          </a:p>
          <a:p>
            <a:r>
              <a:rPr lang="en-US" altLang="zh-CN" smtClean="0"/>
              <a:t>         -&gt;  Seq Scan on p_201212 p  (cost=0.00..34.45 rows=8 width=20)</a:t>
            </a:r>
          </a:p>
          <a:p>
            <a:r>
              <a:rPr lang="en-US" altLang="zh-CN" smtClean="0"/>
              <a:t>               Filter: (logtime = now())</a:t>
            </a:r>
          </a:p>
          <a:p>
            <a:r>
              <a:rPr lang="en-US" altLang="zh-CN" smtClean="0"/>
              <a:t>         -&gt;  Seq Scan on p_default p  (cost=0.00..34.45 rows=8 width=20)</a:t>
            </a:r>
          </a:p>
          <a:p>
            <a:r>
              <a:rPr lang="en-US" altLang="zh-CN" smtClean="0"/>
              <a:t>               Filter: (logtime = now())</a:t>
            </a:r>
          </a:p>
          <a:p>
            <a:r>
              <a:rPr lang="en-US" altLang="zh-CN" smtClean="0"/>
              <a:t>(30 rows)</a:t>
            </a:r>
          </a:p>
          <a:p>
            <a:endParaRPr lang="en-US" altLang="zh-CN" smtClean="0"/>
          </a:p>
          <a:p>
            <a:endParaRPr lang="en-US" altLang="zh-CN" smtClean="0"/>
          </a:p>
          <a:p>
            <a:endParaRPr lang="en-US" altLang="zh-CN" smtClean="0"/>
          </a:p>
          <a:p>
            <a:endParaRPr lang="en-US" altLang="zh-CN" smtClean="0"/>
          </a:p>
          <a:p>
            <a:r>
              <a:rPr lang="en-US" altLang="zh-CN" smtClean="0"/>
              <a:t>Thinking PostgreSQL Function's Volatility Categories</a:t>
            </a:r>
          </a:p>
          <a:p>
            <a:r>
              <a:rPr lang="en-US" altLang="zh-CN" smtClean="0"/>
              <a:t>http://blog.163.com/digoal@126/blog/static/163877040201151011105494/</a:t>
            </a:r>
          </a:p>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61</a:t>
            </a:fld>
            <a:endParaRPr lang="zh-CN" altLang="en-US"/>
          </a:p>
        </p:txBody>
      </p:sp>
    </p:spTree>
    <p:extLst>
      <p:ext uri="{BB962C8B-B14F-4D97-AF65-F5344CB8AC3E}">
        <p14:creationId xmlns:p14="http://schemas.microsoft.com/office/powerpoint/2010/main" val="88552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5</a:t>
            </a:fld>
            <a:endParaRPr lang="zh-CN" altLang="en-US"/>
          </a:p>
        </p:txBody>
      </p:sp>
    </p:spTree>
    <p:extLst>
      <p:ext uri="{BB962C8B-B14F-4D97-AF65-F5344CB8AC3E}">
        <p14:creationId xmlns:p14="http://schemas.microsoft.com/office/powerpoint/2010/main" val="1148492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The sub-statements in WITH are executed concurrently with each other and with the main query. Therefore, when using data-modifying statements in WITH, the order in which the specified updates actually happen is unpredictable. All the statements are executed with the same snapshot, so they cannot "see" each others' effects on the target tables. This alleviates the effects of the unpredictability of the actual order of row updates, and means that RETURNING data is the only way to communicate changes between different WITH sub-statements and the main query.</a:t>
            </a:r>
          </a:p>
          <a:p>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Trying to update the same row twice in a single statement is not supported. Only one of the modifications takes place, but it is not easy (and sometimes not possible) to reliably predict which one. This also applies to deleting a row that was already updated in the same statement: only the update is performed. Therefore you should generally avoid trying to modify a single row twice in a single statement. In particular avoid writing WITH sub-statements that could affect the same rows changed by the main statement or a sibling sub-statement. The effects of such a statement will not be predictable.</a:t>
            </a:r>
          </a:p>
          <a:p>
            <a:r>
              <a:rPr lang="en-US" altLang="zh-CN" sz="1200" b="0" i="0" kern="1200" smtClean="0">
                <a:solidFill>
                  <a:schemeClr val="tx1"/>
                </a:solidFill>
                <a:effectLst/>
                <a:latin typeface="+mn-lt"/>
                <a:ea typeface="+mn-ea"/>
                <a:cs typeface="+mn-cs"/>
              </a:rPr>
              <a:t>At present, any table used as the target of a data-modifying statement in WITH must not have a conditional rule, nor an ALSO rule, nor an INSTEAD rule that expands to multiple statements.</a:t>
            </a:r>
          </a:p>
          <a:p>
            <a:endParaRPr lang="en-US" altLang="zh-CN" sz="1200" b="0" i="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D0D7AB4-BF65-4DEA-BA73-897A8FD6A7CA}" type="slidenum">
              <a:rPr lang="zh-CN" altLang="en-US" smtClean="0"/>
              <a:t>119</a:t>
            </a:fld>
            <a:endParaRPr lang="zh-CN" altLang="en-US"/>
          </a:p>
        </p:txBody>
      </p:sp>
    </p:spTree>
    <p:extLst>
      <p:ext uri="{BB962C8B-B14F-4D97-AF65-F5344CB8AC3E}">
        <p14:creationId xmlns:p14="http://schemas.microsoft.com/office/powerpoint/2010/main" val="29171933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D0D7AB4-BF65-4DEA-BA73-897A8FD6A7CA}" type="slidenum">
              <a:rPr lang="zh-CN" altLang="en-US" smtClean="0"/>
              <a:t>120</a:t>
            </a:fld>
            <a:endParaRPr lang="zh-CN" altLang="en-US"/>
          </a:p>
        </p:txBody>
      </p:sp>
    </p:spTree>
    <p:extLst>
      <p:ext uri="{BB962C8B-B14F-4D97-AF65-F5344CB8AC3E}">
        <p14:creationId xmlns:p14="http://schemas.microsoft.com/office/powerpoint/2010/main" val="2917193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122</a:t>
            </a:fld>
            <a:endParaRPr lang="zh-CN" altLang="en-US"/>
          </a:p>
        </p:txBody>
      </p:sp>
    </p:spTree>
    <p:extLst>
      <p:ext uri="{BB962C8B-B14F-4D97-AF65-F5344CB8AC3E}">
        <p14:creationId xmlns:p14="http://schemas.microsoft.com/office/powerpoint/2010/main" val="2647578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numeric</a:t>
            </a:r>
            <a:r>
              <a:rPr lang="zh-CN" altLang="en-US" smtClean="0"/>
              <a:t>包含一个特殊值</a:t>
            </a:r>
            <a:endParaRPr lang="en-US" altLang="zh-CN" smtClean="0"/>
          </a:p>
          <a:p>
            <a:r>
              <a:rPr lang="en-US" altLang="zh-CN" smtClean="0"/>
              <a:t>'NaN'</a:t>
            </a:r>
          </a:p>
          <a:p>
            <a:r>
              <a:rPr lang="en-US" altLang="zh-CN" smtClean="0"/>
              <a:t>PostgreSQL </a:t>
            </a:r>
            <a:r>
              <a:rPr lang="zh-CN" altLang="en-US" smtClean="0"/>
              <a:t>对</a:t>
            </a:r>
            <a:r>
              <a:rPr lang="en-US" altLang="zh-CN" smtClean="0"/>
              <a:t>NaN</a:t>
            </a:r>
            <a:r>
              <a:rPr lang="zh-CN" altLang="en-US" smtClean="0"/>
              <a:t>的定义做了调整</a:t>
            </a:r>
            <a:r>
              <a:rPr lang="zh-CN" altLang="en-US" baseline="0" smtClean="0"/>
              <a:t> </a:t>
            </a:r>
            <a:r>
              <a:rPr lang="en-US" altLang="zh-CN" baseline="0" smtClean="0"/>
              <a:t>: </a:t>
            </a:r>
          </a:p>
          <a:p>
            <a:r>
              <a:rPr lang="en-US" altLang="zh-CN" sz="1200" b="0" i="0" kern="1200" smtClean="0">
                <a:solidFill>
                  <a:schemeClr val="tx1"/>
                </a:solidFill>
                <a:effectLst/>
                <a:latin typeface="+mn-lt"/>
                <a:ea typeface="+mn-ea"/>
                <a:cs typeface="+mn-cs"/>
              </a:rPr>
              <a:t>IEEE754 specifies that </a:t>
            </a:r>
            <a:r>
              <a:rPr lang="en-US" altLang="zh-CN" smtClean="0"/>
              <a:t>NaN</a:t>
            </a:r>
            <a:r>
              <a:rPr lang="en-US" altLang="zh-CN" sz="1200" b="0" i="0" kern="1200" smtClean="0">
                <a:solidFill>
                  <a:schemeClr val="tx1"/>
                </a:solidFill>
                <a:effectLst/>
                <a:latin typeface="+mn-lt"/>
                <a:ea typeface="+mn-ea"/>
                <a:cs typeface="+mn-cs"/>
              </a:rPr>
              <a:t> should not compare equal to any other floating-point value (including </a:t>
            </a:r>
            <a:r>
              <a:rPr lang="en-US" altLang="zh-CN" smtClean="0"/>
              <a:t>NaN</a:t>
            </a:r>
            <a:r>
              <a:rPr lang="en-US" altLang="zh-CN" sz="1200" b="0" i="0" kern="1200" smtClean="0">
                <a:solidFill>
                  <a:schemeClr val="tx1"/>
                </a:solidFill>
                <a:effectLst/>
                <a:latin typeface="+mn-lt"/>
                <a:ea typeface="+mn-ea"/>
                <a:cs typeface="+mn-cs"/>
              </a:rPr>
              <a:t>). In order to allow floating-point values to be sorted and used in tree-based indexes, PostgreSQL treats </a:t>
            </a:r>
            <a:r>
              <a:rPr lang="en-US" altLang="zh-CN" smtClean="0"/>
              <a:t>NaN</a:t>
            </a:r>
            <a:r>
              <a:rPr lang="en-US" altLang="zh-CN" sz="1200" b="0" i="0" kern="1200" smtClean="0">
                <a:solidFill>
                  <a:schemeClr val="tx1"/>
                </a:solidFill>
                <a:effectLst/>
                <a:latin typeface="+mn-lt"/>
                <a:ea typeface="+mn-ea"/>
                <a:cs typeface="+mn-cs"/>
              </a:rPr>
              <a:t> values as equal, and greater than all non-</a:t>
            </a:r>
            <a:r>
              <a:rPr lang="en-US" altLang="zh-CN" smtClean="0"/>
              <a:t>NaN</a:t>
            </a:r>
            <a:r>
              <a:rPr lang="en-US" altLang="zh-CN" sz="1200" b="0" i="0" kern="1200" smtClean="0">
                <a:solidFill>
                  <a:schemeClr val="tx1"/>
                </a:solidFill>
                <a:effectLst/>
                <a:latin typeface="+mn-lt"/>
                <a:ea typeface="+mn-ea"/>
                <a:cs typeface="+mn-cs"/>
              </a:rPr>
              <a:t>values.</a:t>
            </a:r>
          </a:p>
          <a:p>
            <a:r>
              <a:rPr lang="zh-CN" altLang="en-US" sz="1200" b="0" i="0" kern="1200" smtClean="0">
                <a:solidFill>
                  <a:schemeClr val="tx1"/>
                </a:solidFill>
                <a:effectLst/>
                <a:latin typeface="+mn-lt"/>
                <a:ea typeface="+mn-ea"/>
                <a:cs typeface="+mn-cs"/>
              </a:rPr>
              <a:t>浮点型包含三个特殊值 </a:t>
            </a:r>
            <a:r>
              <a:rPr lang="en-US" altLang="zh-CN" sz="1200" b="0" i="0" kern="1200" smtClean="0">
                <a:solidFill>
                  <a:schemeClr val="tx1"/>
                </a:solidFill>
                <a:effectLst/>
                <a:latin typeface="+mn-lt"/>
                <a:ea typeface="+mn-ea"/>
                <a:cs typeface="+mn-cs"/>
              </a:rPr>
              <a:t>: </a:t>
            </a:r>
          </a:p>
          <a:p>
            <a:r>
              <a:rPr lang="en-US" altLang="zh-CN" sz="1200" b="0" i="0" kern="1200" smtClean="0">
                <a:solidFill>
                  <a:schemeClr val="tx1"/>
                </a:solidFill>
                <a:effectLst/>
                <a:latin typeface="+mn-lt"/>
                <a:ea typeface="+mn-ea"/>
                <a:cs typeface="+mn-cs"/>
              </a:rPr>
              <a:t>In addition to ordinary numeric values, the floating-point types have several special values:</a:t>
            </a:r>
          </a:p>
          <a:p>
            <a:r>
              <a:rPr lang="en-US" altLang="zh-CN" sz="1200" b="0" i="0" kern="1200" smtClean="0">
                <a:solidFill>
                  <a:schemeClr val="tx1"/>
                </a:solidFill>
                <a:effectLst/>
                <a:latin typeface="+mn-lt"/>
                <a:ea typeface="+mn-ea"/>
                <a:cs typeface="+mn-cs"/>
              </a:rPr>
              <a:t>Infinity</a:t>
            </a:r>
            <a:br>
              <a:rPr lang="en-US" altLang="zh-CN" sz="1200" b="0" i="0" kern="1200" smtClean="0">
                <a:solidFill>
                  <a:schemeClr val="tx1"/>
                </a:solidFill>
                <a:effectLst/>
                <a:latin typeface="+mn-lt"/>
                <a:ea typeface="+mn-ea"/>
                <a:cs typeface="+mn-cs"/>
              </a:rPr>
            </a:br>
            <a:r>
              <a:rPr lang="en-US" altLang="zh-CN" sz="1200" b="0" i="0" kern="1200" smtClean="0">
                <a:solidFill>
                  <a:schemeClr val="tx1"/>
                </a:solidFill>
                <a:effectLst/>
                <a:latin typeface="+mn-lt"/>
                <a:ea typeface="+mn-ea"/>
                <a:cs typeface="+mn-cs"/>
              </a:rPr>
              <a:t>-Infinity</a:t>
            </a:r>
            <a:br>
              <a:rPr lang="en-US" altLang="zh-CN" sz="1200" b="0" i="0" kern="1200" smtClean="0">
                <a:solidFill>
                  <a:schemeClr val="tx1"/>
                </a:solidFill>
                <a:effectLst/>
                <a:latin typeface="+mn-lt"/>
                <a:ea typeface="+mn-ea"/>
                <a:cs typeface="+mn-cs"/>
              </a:rPr>
            </a:br>
            <a:r>
              <a:rPr lang="en-US" altLang="zh-CN" sz="1200" b="0" i="0" kern="1200" smtClean="0">
                <a:solidFill>
                  <a:schemeClr val="tx1"/>
                </a:solidFill>
                <a:effectLst/>
                <a:latin typeface="+mn-lt"/>
                <a:ea typeface="+mn-ea"/>
                <a:cs typeface="+mn-cs"/>
              </a:rPr>
              <a:t>NaN</a:t>
            </a:r>
          </a:p>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123</a:t>
            </a:fld>
            <a:endParaRPr lang="zh-CN" altLang="en-US"/>
          </a:p>
        </p:txBody>
      </p:sp>
    </p:spTree>
    <p:extLst>
      <p:ext uri="{BB962C8B-B14F-4D97-AF65-F5344CB8AC3E}">
        <p14:creationId xmlns:p14="http://schemas.microsoft.com/office/powerpoint/2010/main" val="26475785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The </a:t>
            </a:r>
            <a:r>
              <a:rPr lang="en-US" altLang="zh-CN" smtClean="0"/>
              <a:t>name</a:t>
            </a:r>
            <a:r>
              <a:rPr lang="en-US" altLang="zh-CN" sz="1200" b="0" i="0" kern="1200" smtClean="0">
                <a:solidFill>
                  <a:schemeClr val="tx1"/>
                </a:solidFill>
                <a:effectLst/>
                <a:latin typeface="+mn-lt"/>
                <a:ea typeface="+mn-ea"/>
                <a:cs typeface="+mn-cs"/>
              </a:rPr>
              <a:t> type exists </a:t>
            </a:r>
            <a:r>
              <a:rPr lang="en-US" altLang="zh-CN" sz="1200" b="1" i="0" kern="1200" smtClean="0">
                <a:solidFill>
                  <a:schemeClr val="tx1"/>
                </a:solidFill>
                <a:effectLst/>
                <a:latin typeface="+mn-lt"/>
                <a:ea typeface="+mn-ea"/>
                <a:cs typeface="+mn-cs"/>
              </a:rPr>
              <a:t>only</a:t>
            </a:r>
            <a:r>
              <a:rPr lang="en-US" altLang="zh-CN" sz="1200" b="0" i="0" kern="1200" smtClean="0">
                <a:solidFill>
                  <a:schemeClr val="tx1"/>
                </a:solidFill>
                <a:effectLst/>
                <a:latin typeface="+mn-lt"/>
                <a:ea typeface="+mn-ea"/>
                <a:cs typeface="+mn-cs"/>
              </a:rPr>
              <a:t> for the storage of identifiers in the internal system catalogs and is not intended for use by the general user. Its length is currently defined as 64 bytes (63 usable characters plus terminator) but should be referenced using the constant</a:t>
            </a:r>
            <a:r>
              <a:rPr lang="en-US" altLang="zh-CN" smtClean="0"/>
              <a:t>NAMEDATALEN</a:t>
            </a:r>
            <a:r>
              <a:rPr lang="en-US" altLang="zh-CN" sz="1200" b="0" i="0" kern="1200" smtClean="0">
                <a:solidFill>
                  <a:schemeClr val="tx1"/>
                </a:solidFill>
                <a:effectLst/>
                <a:latin typeface="+mn-lt"/>
                <a:ea typeface="+mn-ea"/>
                <a:cs typeface="+mn-cs"/>
              </a:rPr>
              <a:t> in </a:t>
            </a:r>
            <a:r>
              <a:rPr lang="en-US" altLang="zh-CN" smtClean="0"/>
              <a:t>C</a:t>
            </a:r>
            <a:r>
              <a:rPr lang="en-US" altLang="zh-CN" sz="1200" b="0" i="0" kern="1200" smtClean="0">
                <a:solidFill>
                  <a:schemeClr val="tx1"/>
                </a:solidFill>
                <a:effectLst/>
                <a:latin typeface="+mn-lt"/>
                <a:ea typeface="+mn-ea"/>
                <a:cs typeface="+mn-cs"/>
              </a:rPr>
              <a:t> source code. The length is set at compile time (and is therefore adjustable for special uses); the default maximum length might change in a future release.</a:t>
            </a:r>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124</a:t>
            </a:fld>
            <a:endParaRPr lang="zh-CN" altLang="en-US"/>
          </a:p>
        </p:txBody>
      </p:sp>
    </p:spTree>
    <p:extLst>
      <p:ext uri="{BB962C8B-B14F-4D97-AF65-F5344CB8AC3E}">
        <p14:creationId xmlns:p14="http://schemas.microsoft.com/office/powerpoint/2010/main" val="1746803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time</a:t>
            </a:r>
            <a:r>
              <a:rPr lang="en-US" altLang="zh-CN" sz="1200" b="0" i="0" kern="1200" smtClean="0">
                <a:solidFill>
                  <a:schemeClr val="tx1"/>
                </a:solidFill>
                <a:effectLst/>
                <a:latin typeface="+mn-lt"/>
                <a:ea typeface="+mn-ea"/>
                <a:cs typeface="+mn-cs"/>
              </a:rPr>
              <a:t>, </a:t>
            </a:r>
            <a:r>
              <a:rPr lang="en-US" altLang="zh-CN" smtClean="0"/>
              <a:t>timestamp</a:t>
            </a:r>
            <a:r>
              <a:rPr lang="en-US" altLang="zh-CN" sz="1200" b="0" i="0" kern="1200" smtClean="0">
                <a:solidFill>
                  <a:schemeClr val="tx1"/>
                </a:solidFill>
                <a:effectLst/>
                <a:latin typeface="+mn-lt"/>
                <a:ea typeface="+mn-ea"/>
                <a:cs typeface="+mn-cs"/>
              </a:rPr>
              <a:t>, and </a:t>
            </a:r>
            <a:r>
              <a:rPr lang="en-US" altLang="zh-CN" smtClean="0"/>
              <a:t>interval</a:t>
            </a:r>
            <a:r>
              <a:rPr lang="en-US" altLang="zh-CN" sz="1200" b="0" i="0" kern="1200" smtClean="0">
                <a:solidFill>
                  <a:schemeClr val="tx1"/>
                </a:solidFill>
                <a:effectLst/>
                <a:latin typeface="+mn-lt"/>
                <a:ea typeface="+mn-ea"/>
                <a:cs typeface="+mn-cs"/>
              </a:rPr>
              <a:t> accept an optional precision value </a:t>
            </a:r>
            <a:r>
              <a:rPr lang="en-US" altLang="zh-CN" smtClean="0"/>
              <a:t>p</a:t>
            </a:r>
            <a:r>
              <a:rPr lang="en-US" altLang="zh-CN" sz="1200" b="0" i="0" kern="1200" smtClean="0">
                <a:solidFill>
                  <a:schemeClr val="tx1"/>
                </a:solidFill>
                <a:effectLst/>
                <a:latin typeface="+mn-lt"/>
                <a:ea typeface="+mn-ea"/>
                <a:cs typeface="+mn-cs"/>
              </a:rPr>
              <a:t> which specifies the number of fractional digits retained in the seconds field. By default, there is no explicit bound on precision. The allowed range of </a:t>
            </a:r>
            <a:r>
              <a:rPr lang="en-US" altLang="zh-CN" smtClean="0"/>
              <a:t>p</a:t>
            </a:r>
            <a:r>
              <a:rPr lang="en-US" altLang="zh-CN" sz="1200" b="0" i="0" kern="1200" smtClean="0">
                <a:solidFill>
                  <a:schemeClr val="tx1"/>
                </a:solidFill>
                <a:effectLst/>
                <a:latin typeface="+mn-lt"/>
                <a:ea typeface="+mn-ea"/>
                <a:cs typeface="+mn-cs"/>
              </a:rPr>
              <a:t> is from 0 to 6 for the </a:t>
            </a:r>
            <a:r>
              <a:rPr lang="en-US" altLang="zh-CN" smtClean="0"/>
              <a:t>timestamp</a:t>
            </a:r>
            <a:r>
              <a:rPr lang="en-US" altLang="zh-CN" sz="1200" b="0" i="0" kern="1200" smtClean="0">
                <a:solidFill>
                  <a:schemeClr val="tx1"/>
                </a:solidFill>
                <a:effectLst/>
                <a:latin typeface="+mn-lt"/>
                <a:ea typeface="+mn-ea"/>
                <a:cs typeface="+mn-cs"/>
              </a:rPr>
              <a:t> and </a:t>
            </a:r>
            <a:r>
              <a:rPr lang="en-US" altLang="zh-CN" smtClean="0"/>
              <a:t>interval</a:t>
            </a:r>
            <a:r>
              <a:rPr lang="en-US" altLang="zh-CN" sz="1200" b="0" i="0" kern="1200" smtClean="0">
                <a:solidFill>
                  <a:schemeClr val="tx1"/>
                </a:solidFill>
                <a:effectLst/>
                <a:latin typeface="+mn-lt"/>
                <a:ea typeface="+mn-ea"/>
                <a:cs typeface="+mn-cs"/>
              </a:rPr>
              <a:t> types.</a:t>
            </a:r>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125</a:t>
            </a:fld>
            <a:endParaRPr lang="zh-CN" altLang="en-US"/>
          </a:p>
        </p:txBody>
      </p:sp>
    </p:spTree>
    <p:extLst>
      <p:ext uri="{BB962C8B-B14F-4D97-AF65-F5344CB8AC3E}">
        <p14:creationId xmlns:p14="http://schemas.microsoft.com/office/powerpoint/2010/main" val="4278773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126</a:t>
            </a:fld>
            <a:endParaRPr lang="zh-CN" altLang="en-US"/>
          </a:p>
        </p:txBody>
      </p:sp>
    </p:spTree>
    <p:extLst>
      <p:ext uri="{BB962C8B-B14F-4D97-AF65-F5344CB8AC3E}">
        <p14:creationId xmlns:p14="http://schemas.microsoft.com/office/powerpoint/2010/main" val="4278773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DateStyle (string)</a:t>
            </a:r>
            <a:r>
              <a:rPr lang="en-US" altLang="zh-CN" smtClean="0">
                <a:effectLst/>
              </a:rPr>
              <a:t>Sets the display format for date and time values, as well as the rules for interpreting ambiguous date input values. For historical reasons, this variable contains two independent components: the output format specification (ISO, Postgres, SQL, or German) and the input/output specification for year/month/day ordering (DMY, MDY, or YMD). These can be set separately or together. The keywords Euro and European are synonyms for DMY; the keywords US, NonEuro, and NonEuropean are synonyms for MDY. See </a:t>
            </a:r>
            <a:r>
              <a:rPr lang="en-US" altLang="zh-CN" sz="1200" u="sng" kern="1200" smtClean="0">
                <a:solidFill>
                  <a:schemeClr val="tx1"/>
                </a:solidFill>
                <a:effectLst/>
                <a:latin typeface="+mn-lt"/>
                <a:ea typeface="+mn-ea"/>
                <a:cs typeface="+mn-cs"/>
                <a:hlinkClick r:id="rId3"/>
              </a:rPr>
              <a:t>Section 8.5</a:t>
            </a:r>
            <a:r>
              <a:rPr lang="en-US" altLang="zh-CN" smtClean="0">
                <a:effectLst/>
              </a:rPr>
              <a:t> for more information. The built-in default is ISO, MDY, but initdb will initialize the configuration file with a setting that corresponds to the behavior of the chosen lc_timelocale.</a:t>
            </a:r>
          </a:p>
        </p:txBody>
      </p:sp>
      <p:sp>
        <p:nvSpPr>
          <p:cNvPr id="4" name="灯片编号占位符 3"/>
          <p:cNvSpPr>
            <a:spLocks noGrp="1"/>
          </p:cNvSpPr>
          <p:nvPr>
            <p:ph type="sldNum" sz="quarter" idx="10"/>
          </p:nvPr>
        </p:nvSpPr>
        <p:spPr/>
        <p:txBody>
          <a:bodyPr/>
          <a:lstStyle/>
          <a:p>
            <a:fld id="{5D0D7AB4-BF65-4DEA-BA73-897A8FD6A7CA}" type="slidenum">
              <a:rPr lang="zh-CN" altLang="en-US" smtClean="0"/>
              <a:t>127</a:t>
            </a:fld>
            <a:endParaRPr lang="zh-CN" altLang="en-US"/>
          </a:p>
        </p:txBody>
      </p:sp>
    </p:spTree>
    <p:extLst>
      <p:ext uri="{BB962C8B-B14F-4D97-AF65-F5344CB8AC3E}">
        <p14:creationId xmlns:p14="http://schemas.microsoft.com/office/powerpoint/2010/main" val="36939190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effectLst/>
            </a:endParaRPr>
          </a:p>
        </p:txBody>
      </p:sp>
      <p:sp>
        <p:nvSpPr>
          <p:cNvPr id="4" name="灯片编号占位符 3"/>
          <p:cNvSpPr>
            <a:spLocks noGrp="1"/>
          </p:cNvSpPr>
          <p:nvPr>
            <p:ph type="sldNum" sz="quarter" idx="10"/>
          </p:nvPr>
        </p:nvSpPr>
        <p:spPr/>
        <p:txBody>
          <a:bodyPr/>
          <a:lstStyle/>
          <a:p>
            <a:fld id="{5D0D7AB4-BF65-4DEA-BA73-897A8FD6A7CA}" type="slidenum">
              <a:rPr lang="zh-CN" altLang="en-US" smtClean="0"/>
              <a:t>128</a:t>
            </a:fld>
            <a:endParaRPr lang="zh-CN" altLang="en-US"/>
          </a:p>
        </p:txBody>
      </p:sp>
    </p:spTree>
    <p:extLst>
      <p:ext uri="{BB962C8B-B14F-4D97-AF65-F5344CB8AC3E}">
        <p14:creationId xmlns:p14="http://schemas.microsoft.com/office/powerpoint/2010/main" val="36939190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The "escape" format is the traditional PostgreSQL format for the </a:t>
            </a:r>
            <a:r>
              <a:rPr lang="en-US" altLang="zh-CN" smtClean="0"/>
              <a:t>bytea</a:t>
            </a:r>
            <a:r>
              <a:rPr lang="en-US" altLang="zh-CN" sz="1200" b="0" i="0" kern="1200" smtClean="0">
                <a:solidFill>
                  <a:schemeClr val="tx1"/>
                </a:solidFill>
                <a:effectLst/>
                <a:latin typeface="+mn-lt"/>
                <a:ea typeface="+mn-ea"/>
                <a:cs typeface="+mn-cs"/>
              </a:rPr>
              <a:t> type. It takes the approach of representing a binary string as a sequence of ASCII characters, while converting those bytes that cannot be represented as an ASCII character into special escape sequences. If, from the point of view of the application, representing bytes as characters makes sense, then this representation can be convenient. But in practice it is usually confusing because it fuzzes up the distinction between binary strings and character strings, and also the particular escape mechanism that was chosen is somewhat unwieldy. So this format should probably be avoided for most new applications.</a:t>
            </a:r>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135</a:t>
            </a:fld>
            <a:endParaRPr lang="zh-CN" altLang="en-US"/>
          </a:p>
        </p:txBody>
      </p:sp>
    </p:spTree>
    <p:extLst>
      <p:ext uri="{BB962C8B-B14F-4D97-AF65-F5344CB8AC3E}">
        <p14:creationId xmlns:p14="http://schemas.microsoft.com/office/powerpoint/2010/main" val="3581991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7</a:t>
            </a:fld>
            <a:endParaRPr lang="zh-CN" altLang="en-US"/>
          </a:p>
        </p:txBody>
      </p:sp>
    </p:spTree>
    <p:extLst>
      <p:ext uri="{BB962C8B-B14F-4D97-AF65-F5344CB8AC3E}">
        <p14:creationId xmlns:p14="http://schemas.microsoft.com/office/powerpoint/2010/main" val="19260745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145</a:t>
            </a:fld>
            <a:endParaRPr lang="zh-CN" altLang="en-US"/>
          </a:p>
        </p:txBody>
      </p:sp>
    </p:spTree>
    <p:extLst>
      <p:ext uri="{BB962C8B-B14F-4D97-AF65-F5344CB8AC3E}">
        <p14:creationId xmlns:p14="http://schemas.microsoft.com/office/powerpoint/2010/main" val="4754272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146</a:t>
            </a:fld>
            <a:endParaRPr lang="zh-CN" altLang="en-US"/>
          </a:p>
        </p:txBody>
      </p:sp>
    </p:spTree>
    <p:extLst>
      <p:ext uri="{BB962C8B-B14F-4D97-AF65-F5344CB8AC3E}">
        <p14:creationId xmlns:p14="http://schemas.microsoft.com/office/powerpoint/2010/main" val="4754272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147</a:t>
            </a:fld>
            <a:endParaRPr lang="zh-CN" altLang="en-US"/>
          </a:p>
        </p:txBody>
      </p:sp>
    </p:spTree>
    <p:extLst>
      <p:ext uri="{BB962C8B-B14F-4D97-AF65-F5344CB8AC3E}">
        <p14:creationId xmlns:p14="http://schemas.microsoft.com/office/powerpoint/2010/main" val="4754272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148</a:t>
            </a:fld>
            <a:endParaRPr lang="zh-CN" altLang="en-US"/>
          </a:p>
        </p:txBody>
      </p:sp>
    </p:spTree>
    <p:extLst>
      <p:ext uri="{BB962C8B-B14F-4D97-AF65-F5344CB8AC3E}">
        <p14:creationId xmlns:p14="http://schemas.microsoft.com/office/powerpoint/2010/main" val="4754272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149</a:t>
            </a:fld>
            <a:endParaRPr lang="zh-CN" altLang="en-US"/>
          </a:p>
        </p:txBody>
      </p:sp>
    </p:spTree>
    <p:extLst>
      <p:ext uri="{BB962C8B-B14F-4D97-AF65-F5344CB8AC3E}">
        <p14:creationId xmlns:p14="http://schemas.microsoft.com/office/powerpoint/2010/main" val="4754272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150</a:t>
            </a:fld>
            <a:endParaRPr lang="zh-CN" altLang="en-US"/>
          </a:p>
        </p:txBody>
      </p:sp>
    </p:spTree>
    <p:extLst>
      <p:ext uri="{BB962C8B-B14F-4D97-AF65-F5344CB8AC3E}">
        <p14:creationId xmlns:p14="http://schemas.microsoft.com/office/powerpoint/2010/main" val="4754272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There should be no extra overhead in the parser or executor if a query does not need implicit type conversion. That is, if a query is well-formed and the types already match, then the query should execute without spending extra time in the parser and without introducing unnecessary implicit conversion calls in the query.</a:t>
            </a:r>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194</a:t>
            </a:fld>
            <a:endParaRPr lang="zh-CN" altLang="en-US"/>
          </a:p>
        </p:txBody>
      </p:sp>
    </p:spTree>
    <p:extLst>
      <p:ext uri="{BB962C8B-B14F-4D97-AF65-F5344CB8AC3E}">
        <p14:creationId xmlns:p14="http://schemas.microsoft.com/office/powerpoint/2010/main" val="26752525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Another risk of data loss is posed by the disk platter write operations themselves. Disk platters are divided into sectors, commonly 512 bytes each. Every physical read or write operation processes a whole sector. When a write request arrives at the drive, it might be for some multiple of 512 bytes (PostgreSQL typically writes 8192 bytes, or 16 sectors, at a time), and the process of writing could fail due to power loss at any time, meaning some of the 512-byte sectors were written while others were not. To guard against such failures, PostgreSQL periodically writes full page images to permanent WAL storage </a:t>
            </a:r>
            <a:r>
              <a:rPr lang="en-US" altLang="zh-CN" sz="1200" b="1" i="0" kern="1200" smtClean="0">
                <a:solidFill>
                  <a:schemeClr val="tx1"/>
                </a:solidFill>
                <a:effectLst/>
                <a:latin typeface="+mn-lt"/>
                <a:ea typeface="+mn-ea"/>
                <a:cs typeface="+mn-cs"/>
              </a:rPr>
              <a:t>before</a:t>
            </a:r>
            <a:r>
              <a:rPr lang="en-US" altLang="zh-CN" sz="1200" b="0" i="0" kern="1200" smtClean="0">
                <a:solidFill>
                  <a:schemeClr val="tx1"/>
                </a:solidFill>
                <a:effectLst/>
                <a:latin typeface="+mn-lt"/>
                <a:ea typeface="+mn-ea"/>
                <a:cs typeface="+mn-cs"/>
              </a:rPr>
              <a:t> modifying the actual page on disk. By doing this, during crash recovery PostgreSQLcan restore partially-written pages from WAL. If you have file-system software that prevents partial page writes (e.g., ZFS), you can turn off this page imaging by turning off the</a:t>
            </a:r>
            <a:r>
              <a:rPr lang="en-US" altLang="zh-CN" sz="1200" b="0" i="0" u="sng" kern="1200" smtClean="0">
                <a:solidFill>
                  <a:schemeClr val="tx1"/>
                </a:solidFill>
                <a:effectLst/>
                <a:latin typeface="+mn-lt"/>
                <a:ea typeface="+mn-ea"/>
                <a:cs typeface="+mn-cs"/>
                <a:hlinkClick r:id="rId3"/>
              </a:rPr>
              <a:t>full_page_writes</a:t>
            </a:r>
            <a:r>
              <a:rPr lang="en-US" altLang="zh-CN" sz="1200" b="0" i="0" kern="1200" smtClean="0">
                <a:solidFill>
                  <a:schemeClr val="tx1"/>
                </a:solidFill>
                <a:effectLst/>
                <a:latin typeface="+mn-lt"/>
                <a:ea typeface="+mn-ea"/>
                <a:cs typeface="+mn-cs"/>
              </a:rPr>
              <a:t> parameter. Battery-Backed Unit (BBU) disk controllers do not prevent partial page writes unless they guarantee that data is written to the BBU as full (8kB) pages.</a:t>
            </a:r>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309</a:t>
            </a:fld>
            <a:endParaRPr lang="zh-CN" altLang="en-US"/>
          </a:p>
        </p:txBody>
      </p:sp>
    </p:spTree>
    <p:extLst>
      <p:ext uri="{BB962C8B-B14F-4D97-AF65-F5344CB8AC3E}">
        <p14:creationId xmlns:p14="http://schemas.microsoft.com/office/powerpoint/2010/main" val="30865096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Another risk of data loss is posed by the disk platter write operations themselves. Disk platters are divided into sectors, commonly 512 bytes each. Every physical read or write operation processes a whole sector. When a write request arrives at the drive, it might be for some multiple of 512 bytes (PostgreSQL typically writes 8192 bytes, or 16 sectors, at a time), and the process of writing could fail due to power loss at any time, meaning some of the 512-byte sectors were written while others were not. To guard against such failures, PostgreSQL periodically writes full page images to permanent WAL storage </a:t>
            </a:r>
            <a:r>
              <a:rPr lang="en-US" altLang="zh-CN" sz="1200" b="1" i="0" kern="1200" smtClean="0">
                <a:solidFill>
                  <a:schemeClr val="tx1"/>
                </a:solidFill>
                <a:effectLst/>
                <a:latin typeface="+mn-lt"/>
                <a:ea typeface="+mn-ea"/>
                <a:cs typeface="+mn-cs"/>
              </a:rPr>
              <a:t>before</a:t>
            </a:r>
            <a:r>
              <a:rPr lang="en-US" altLang="zh-CN" sz="1200" b="0" i="0" kern="1200" smtClean="0">
                <a:solidFill>
                  <a:schemeClr val="tx1"/>
                </a:solidFill>
                <a:effectLst/>
                <a:latin typeface="+mn-lt"/>
                <a:ea typeface="+mn-ea"/>
                <a:cs typeface="+mn-cs"/>
              </a:rPr>
              <a:t> modifying the actual page on disk. By doing this, during crash recovery PostgreSQLcan restore partially-written pages from WAL. If you have file-system software that prevents partial page writes (e.g., ZFS), you can turn off this page imaging by turning off the</a:t>
            </a:r>
            <a:r>
              <a:rPr lang="en-US" altLang="zh-CN" sz="1200" b="0" i="0" u="sng" kern="1200" smtClean="0">
                <a:solidFill>
                  <a:schemeClr val="tx1"/>
                </a:solidFill>
                <a:effectLst/>
                <a:latin typeface="+mn-lt"/>
                <a:ea typeface="+mn-ea"/>
                <a:cs typeface="+mn-cs"/>
                <a:hlinkClick r:id="rId3"/>
              </a:rPr>
              <a:t>full_page_writes</a:t>
            </a:r>
            <a:r>
              <a:rPr lang="en-US" altLang="zh-CN" sz="1200" b="0" i="0" kern="1200" smtClean="0">
                <a:solidFill>
                  <a:schemeClr val="tx1"/>
                </a:solidFill>
                <a:effectLst/>
                <a:latin typeface="+mn-lt"/>
                <a:ea typeface="+mn-ea"/>
                <a:cs typeface="+mn-cs"/>
              </a:rPr>
              <a:t> parameter. Battery-Backed Unit (BBU) disk controllers do not prevent partial page writes unless they guarantee that data is written to the BBU as full (8kB) pages.</a:t>
            </a:r>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310</a:t>
            </a:fld>
            <a:endParaRPr lang="zh-CN" altLang="en-US"/>
          </a:p>
        </p:txBody>
      </p:sp>
    </p:spTree>
    <p:extLst>
      <p:ext uri="{BB962C8B-B14F-4D97-AF65-F5344CB8AC3E}">
        <p14:creationId xmlns:p14="http://schemas.microsoft.com/office/powerpoint/2010/main" val="30865096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364</a:t>
            </a:fld>
            <a:endParaRPr lang="zh-CN" altLang="en-US"/>
          </a:p>
        </p:txBody>
      </p:sp>
    </p:spTree>
    <p:extLst>
      <p:ext uri="{BB962C8B-B14F-4D97-AF65-F5344CB8AC3E}">
        <p14:creationId xmlns:p14="http://schemas.microsoft.com/office/powerpoint/2010/main" val="2864830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8</a:t>
            </a:fld>
            <a:endParaRPr lang="zh-CN" altLang="en-US"/>
          </a:p>
        </p:txBody>
      </p:sp>
    </p:spTree>
    <p:extLst>
      <p:ext uri="{BB962C8B-B14F-4D97-AF65-F5344CB8AC3E}">
        <p14:creationId xmlns:p14="http://schemas.microsoft.com/office/powerpoint/2010/main" val="19260745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create table test (id int primary key,crt_time</a:t>
            </a:r>
            <a:r>
              <a:rPr lang="en-US" altLang="zh-CN" baseline="0" smtClean="0"/>
              <a:t> timestamp(0));</a:t>
            </a:r>
          </a:p>
          <a:p>
            <a:r>
              <a:rPr lang="en-US" altLang="zh-CN" baseline="0" smtClean="0"/>
              <a:t>create index idx_test_crt_time on test (crt_time);</a:t>
            </a:r>
          </a:p>
          <a:p>
            <a:r>
              <a:rPr lang="zh-CN" altLang="en-US" baseline="0" smtClean="0"/>
              <a:t>不停的插入</a:t>
            </a:r>
            <a:r>
              <a:rPr lang="en-US" altLang="zh-CN" baseline="0" smtClean="0"/>
              <a:t>,</a:t>
            </a:r>
          </a:p>
          <a:p>
            <a:r>
              <a:rPr lang="en-US" altLang="zh-CN" baseline="0" smtClean="0"/>
              <a:t>hot_standby</a:t>
            </a:r>
            <a:r>
              <a:rPr lang="zh-CN" altLang="en-US" baseline="0" smtClean="0"/>
              <a:t>通过查询</a:t>
            </a:r>
            <a:r>
              <a:rPr lang="en-US" altLang="zh-CN" baseline="0" smtClean="0"/>
              <a:t>, select max(now()),max(crt_time) from test;</a:t>
            </a:r>
            <a:r>
              <a:rPr lang="zh-CN" altLang="en-US" baseline="0" smtClean="0"/>
              <a:t>辨别延时</a:t>
            </a:r>
            <a:r>
              <a:rPr lang="en-US" altLang="zh-CN" baseline="0" smtClean="0"/>
              <a:t>.</a:t>
            </a:r>
          </a:p>
          <a:p>
            <a:r>
              <a:rPr lang="zh-CN" altLang="en-US" baseline="0" smtClean="0"/>
              <a:t>或者通过主库的</a:t>
            </a:r>
            <a:r>
              <a:rPr lang="en-US" altLang="zh-CN" baseline="0" smtClean="0"/>
              <a:t>pg_stat_replication</a:t>
            </a:r>
            <a:r>
              <a:rPr lang="zh-CN" altLang="en-US" baseline="0" smtClean="0"/>
              <a:t>查看</a:t>
            </a:r>
            <a:r>
              <a:rPr lang="en-US" altLang="zh-CN" baseline="0" smtClean="0"/>
              <a:t>.</a:t>
            </a:r>
          </a:p>
          <a:p>
            <a:r>
              <a:rPr lang="en-US" altLang="zh-CN" smtClean="0"/>
              <a:t>pg_last_xlog_receive_location</a:t>
            </a:r>
          </a:p>
          <a:p>
            <a:r>
              <a:rPr lang="en-US" altLang="zh-CN" smtClean="0"/>
              <a:t>pg_last_xlog_replay_location</a:t>
            </a:r>
          </a:p>
          <a:p>
            <a:r>
              <a:rPr lang="en-US" altLang="zh-CN" smtClean="0"/>
              <a:t>pg_last_xact_replay_timestamp</a:t>
            </a:r>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370</a:t>
            </a:fld>
            <a:endParaRPr lang="zh-CN" altLang="en-US"/>
          </a:p>
        </p:txBody>
      </p:sp>
    </p:spTree>
    <p:extLst>
      <p:ext uri="{BB962C8B-B14F-4D97-AF65-F5344CB8AC3E}">
        <p14:creationId xmlns:p14="http://schemas.microsoft.com/office/powerpoint/2010/main" val="713085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The aim of WAL is to ensure that the log is written before database records are altered, but this can be subverted by disk drives that falsely report a successful write to the kernel, when in fact they have only cached the data and not yet stored it on the disk. A power failure in such a situation might lead to irrecoverable data corruption. Administrators should try to ensure that disks holding PostgreSQL's WAL log files do not make such false reports. (See </a:t>
            </a:r>
            <a:r>
              <a:rPr lang="en-US" altLang="zh-CN" sz="1200" b="0" i="0" u="sng" kern="1200" smtClean="0">
                <a:solidFill>
                  <a:schemeClr val="tx1"/>
                </a:solidFill>
                <a:effectLst/>
                <a:latin typeface="+mn-lt"/>
                <a:ea typeface="+mn-ea"/>
                <a:cs typeface="+mn-cs"/>
                <a:hlinkClick r:id="rId3"/>
              </a:rPr>
              <a:t>Section 29.1</a:t>
            </a:r>
            <a:r>
              <a:rPr lang="en-US" altLang="zh-CN" sz="1200" b="0" i="0" kern="1200" smtClean="0">
                <a:solidFill>
                  <a:schemeClr val="tx1"/>
                </a:solidFill>
                <a:effectLst/>
                <a:latin typeface="+mn-lt"/>
                <a:ea typeface="+mn-ea"/>
                <a:cs typeface="+mn-cs"/>
              </a:rPr>
              <a:t>.)</a:t>
            </a:r>
          </a:p>
          <a:p>
            <a:r>
              <a:rPr lang="en-US" altLang="zh-CN" sz="1200" b="0" i="0" kern="1200" smtClean="0">
                <a:solidFill>
                  <a:schemeClr val="tx1"/>
                </a:solidFill>
                <a:effectLst/>
                <a:latin typeface="+mn-lt"/>
                <a:ea typeface="+mn-ea"/>
                <a:cs typeface="+mn-cs"/>
              </a:rPr>
              <a:t>After a checkpoint has been made and the log flushed, the checkpoint's position is saved in the file pg_control. Therefore, at the start of recovery, the server first reads pg_controland then the checkpoint record; then it performs the REDO operation by scanning forward from the log position indicated in the checkpoint record. Because the entire content of data pages is saved in the log on the first page modification after a checkpoint (assuming </a:t>
            </a:r>
            <a:r>
              <a:rPr lang="en-US" altLang="zh-CN" sz="1200" b="0" i="0" u="sng" kern="1200" smtClean="0">
                <a:solidFill>
                  <a:schemeClr val="tx1"/>
                </a:solidFill>
                <a:effectLst/>
                <a:latin typeface="+mn-lt"/>
                <a:ea typeface="+mn-ea"/>
                <a:cs typeface="+mn-cs"/>
                <a:hlinkClick r:id="rId4"/>
              </a:rPr>
              <a:t>full_page_writes</a:t>
            </a:r>
            <a:r>
              <a:rPr lang="en-US" altLang="zh-CN" sz="1200" b="0" i="0" kern="1200" smtClean="0">
                <a:solidFill>
                  <a:schemeClr val="tx1"/>
                </a:solidFill>
                <a:effectLst/>
                <a:latin typeface="+mn-lt"/>
                <a:ea typeface="+mn-ea"/>
                <a:cs typeface="+mn-cs"/>
              </a:rPr>
              <a:t> is not disabled), all pages changed since the checkpoint will be restored to a consistent state.</a:t>
            </a:r>
          </a:p>
          <a:p>
            <a:r>
              <a:rPr lang="en-US" altLang="zh-CN" sz="1200" b="0" i="0" kern="1200" smtClean="0">
                <a:solidFill>
                  <a:schemeClr val="tx1"/>
                </a:solidFill>
                <a:effectLst/>
                <a:latin typeface="+mn-lt"/>
                <a:ea typeface="+mn-ea"/>
                <a:cs typeface="+mn-cs"/>
              </a:rPr>
              <a:t>To deal with the case where pg_control is corrupt, we should support the possibility of scanning existing log segments in reverse order — newest to oldest — in order to find the latest checkpoint. This has not been implemented yet. pg_control is small enough (less than one disk page) that it is not subject to partial-write problems, and as of this writing there have been no reports of database failures due solely to the inability to read pg_control itself. So while it is theoretically a weak spot, pg_control does not seem to be a problem in practice.</a:t>
            </a:r>
            <a:endParaRPr lang="en-US" altLang="zh-CN" sz="1200" b="0" i="0" kern="120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D0D7AB4-BF65-4DEA-BA73-897A8FD6A7CA}" type="slidenum">
              <a:rPr lang="zh-CN" altLang="en-US" smtClean="0"/>
              <a:t>9</a:t>
            </a:fld>
            <a:endParaRPr lang="zh-CN" altLang="en-US"/>
          </a:p>
        </p:txBody>
      </p:sp>
    </p:spTree>
    <p:extLst>
      <p:ext uri="{BB962C8B-B14F-4D97-AF65-F5344CB8AC3E}">
        <p14:creationId xmlns:p14="http://schemas.microsoft.com/office/powerpoint/2010/main" val="1926074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OS</a:t>
            </a:r>
            <a:r>
              <a:rPr lang="zh-CN" altLang="en-US" smtClean="0"/>
              <a:t>包</a:t>
            </a:r>
            <a:endParaRPr lang="en-US" altLang="zh-CN" smtClean="0"/>
          </a:p>
          <a:p>
            <a:r>
              <a:rPr lang="en-US" altLang="zh-CN" smtClean="0"/>
              <a:t>%packages</a:t>
            </a:r>
          </a:p>
          <a:p>
            <a:r>
              <a:rPr lang="en-US" altLang="zh-CN" smtClean="0"/>
              <a:t>@admin-tools</a:t>
            </a:r>
          </a:p>
          <a:p>
            <a:r>
              <a:rPr lang="en-US" altLang="zh-CN" smtClean="0"/>
              <a:t>@base</a:t>
            </a:r>
          </a:p>
          <a:p>
            <a:r>
              <a:rPr lang="en-US" altLang="zh-CN" smtClean="0"/>
              <a:t>@chinese-support</a:t>
            </a:r>
          </a:p>
          <a:p>
            <a:r>
              <a:rPr lang="en-US" altLang="zh-CN" smtClean="0"/>
              <a:t>@core</a:t>
            </a:r>
          </a:p>
          <a:p>
            <a:r>
              <a:rPr lang="en-US" altLang="zh-CN" smtClean="0"/>
              <a:t>@development-libs</a:t>
            </a:r>
          </a:p>
          <a:p>
            <a:r>
              <a:rPr lang="en-US" altLang="zh-CN" smtClean="0"/>
              <a:t>@development-tools</a:t>
            </a:r>
          </a:p>
          <a:p>
            <a:r>
              <a:rPr lang="en-US" altLang="zh-CN" smtClean="0"/>
              <a:t>@dialup</a:t>
            </a:r>
          </a:p>
          <a:p>
            <a:r>
              <a:rPr lang="en-US" altLang="zh-CN" smtClean="0"/>
              <a:t>@editors</a:t>
            </a:r>
          </a:p>
          <a:p>
            <a:r>
              <a:rPr lang="en-US" altLang="zh-CN" smtClean="0"/>
              <a:t>@legacy-software-development</a:t>
            </a:r>
          </a:p>
          <a:p>
            <a:r>
              <a:rPr lang="en-US" altLang="zh-CN" smtClean="0"/>
              <a:t>@legacy-software-support</a:t>
            </a:r>
          </a:p>
          <a:p>
            <a:r>
              <a:rPr lang="en-US" altLang="zh-CN" smtClean="0"/>
              <a:t>@system-tools</a:t>
            </a:r>
          </a:p>
          <a:p>
            <a:r>
              <a:rPr lang="en-US" altLang="zh-CN" smtClean="0"/>
              <a:t>@text-internet</a:t>
            </a:r>
          </a:p>
          <a:p>
            <a:r>
              <a:rPr lang="en-US" altLang="zh-CN" smtClean="0"/>
              <a:t>@base-x</a:t>
            </a:r>
          </a:p>
          <a:p>
            <a:r>
              <a:rPr lang="en-US" altLang="zh-CN" smtClean="0"/>
              <a:t>kexec-tools</a:t>
            </a:r>
          </a:p>
          <a:p>
            <a:r>
              <a:rPr lang="en-US" altLang="zh-CN" smtClean="0"/>
              <a:t>fipscheck</a:t>
            </a:r>
          </a:p>
          <a:p>
            <a:r>
              <a:rPr lang="en-US" altLang="zh-CN" smtClean="0"/>
              <a:t>device-mapper-multipath</a:t>
            </a:r>
          </a:p>
          <a:p>
            <a:r>
              <a:rPr lang="en-US" altLang="zh-CN" smtClean="0"/>
              <a:t>sgpio</a:t>
            </a:r>
          </a:p>
          <a:p>
            <a:r>
              <a:rPr lang="en-US" altLang="zh-CN" smtClean="0"/>
              <a:t>perl-XML-SAX</a:t>
            </a:r>
          </a:p>
          <a:p>
            <a:r>
              <a:rPr lang="en-US" altLang="zh-CN" smtClean="0"/>
              <a:t>libstdc++44-devel</a:t>
            </a:r>
          </a:p>
          <a:p>
            <a:r>
              <a:rPr lang="en-US" altLang="zh-CN" smtClean="0"/>
              <a:t>perl-XML-NamespaceSupport</a:t>
            </a:r>
          </a:p>
          <a:p>
            <a:r>
              <a:rPr lang="en-US" altLang="zh-CN" smtClean="0"/>
              <a:t>perl-Crypt-SSLeay</a:t>
            </a:r>
          </a:p>
          <a:p>
            <a:r>
              <a:rPr lang="en-US" altLang="zh-CN" smtClean="0"/>
              <a:t>python-imaging</a:t>
            </a:r>
          </a:p>
          <a:p>
            <a:r>
              <a:rPr lang="en-US" altLang="zh-CN" smtClean="0"/>
              <a:t>python-dmidecode</a:t>
            </a:r>
          </a:p>
          <a:p>
            <a:r>
              <a:rPr lang="en-US" altLang="zh-CN" smtClean="0"/>
              <a:t>gcc44-c++</a:t>
            </a:r>
          </a:p>
          <a:p>
            <a:r>
              <a:rPr lang="en-US" altLang="zh-CN" smtClean="0"/>
              <a:t>pexpect</a:t>
            </a:r>
          </a:p>
          <a:p>
            <a:r>
              <a:rPr lang="en-US" altLang="zh-CN" smtClean="0"/>
              <a:t>imake</a:t>
            </a:r>
          </a:p>
          <a:p>
            <a:r>
              <a:rPr lang="en-US" altLang="zh-CN" smtClean="0"/>
              <a:t>gcc44</a:t>
            </a:r>
          </a:p>
          <a:p>
            <a:r>
              <a:rPr lang="en-US" altLang="zh-CN" smtClean="0"/>
              <a:t>emacs</a:t>
            </a:r>
          </a:p>
          <a:p>
            <a:r>
              <a:rPr lang="en-US" altLang="zh-CN" smtClean="0"/>
              <a:t>gtk+</a:t>
            </a:r>
          </a:p>
          <a:p>
            <a:r>
              <a:rPr lang="en-US" altLang="zh-CN" smtClean="0"/>
              <a:t>compat-db</a:t>
            </a:r>
          </a:p>
          <a:p>
            <a:r>
              <a:rPr lang="en-US" altLang="zh-CN" smtClean="0"/>
              <a:t>openssl097a</a:t>
            </a:r>
          </a:p>
          <a:p>
            <a:r>
              <a:rPr lang="en-US" altLang="zh-CN" smtClean="0"/>
              <a:t>compat-readline43</a:t>
            </a:r>
          </a:p>
          <a:p>
            <a:r>
              <a:rPr lang="en-US" altLang="zh-CN" smtClean="0"/>
              <a:t>compat-openldap</a:t>
            </a:r>
          </a:p>
          <a:p>
            <a:r>
              <a:rPr lang="en-US" altLang="zh-CN" smtClean="0"/>
              <a:t>compat-slang</a:t>
            </a:r>
          </a:p>
          <a:p>
            <a:r>
              <a:rPr lang="en-US" altLang="zh-CN" smtClean="0"/>
              <a:t>openmotif22</a:t>
            </a:r>
          </a:p>
          <a:p>
            <a:r>
              <a:rPr lang="en-US" altLang="zh-CN" smtClean="0"/>
              <a:t>tog-pegasus</a:t>
            </a:r>
          </a:p>
          <a:p>
            <a:r>
              <a:rPr lang="en-US" altLang="zh-CN" smtClean="0"/>
              <a:t>audit</a:t>
            </a:r>
          </a:p>
          <a:p>
            <a:r>
              <a:rPr lang="en-US" altLang="zh-CN" smtClean="0"/>
              <a:t>sysstat</a:t>
            </a:r>
          </a:p>
          <a:p>
            <a:r>
              <a:rPr lang="en-US" altLang="zh-CN" smtClean="0"/>
              <a:t>xorg-x11-utils</a:t>
            </a:r>
          </a:p>
          <a:p>
            <a:r>
              <a:rPr lang="en-US" altLang="zh-CN" smtClean="0"/>
              <a:t>xorg-x11-server-Xnest</a:t>
            </a:r>
          </a:p>
          <a:p>
            <a:r>
              <a:rPr lang="en-US" altLang="zh-CN" smtClean="0"/>
              <a:t>xorg-x11-server-Xvfb</a:t>
            </a:r>
          </a:p>
          <a:p>
            <a:r>
              <a:rPr lang="en-US" altLang="zh-CN" smtClean="0"/>
              <a:t>net-snmp</a:t>
            </a:r>
          </a:p>
          <a:p>
            <a:r>
              <a:rPr lang="en-US" altLang="zh-CN" smtClean="0"/>
              <a:t>perl-XML-Parser</a:t>
            </a:r>
          </a:p>
          <a:p>
            <a:r>
              <a:rPr lang="en-US" altLang="zh-CN" smtClean="0"/>
              <a:t>perl-XML-Simple</a:t>
            </a:r>
          </a:p>
          <a:p>
            <a:r>
              <a:rPr lang="en-US" altLang="zh-CN" smtClean="0"/>
              <a:t>perl-Net-IP</a:t>
            </a:r>
          </a:p>
          <a:p>
            <a:r>
              <a:rPr lang="en-US" altLang="zh-CN" smtClean="0"/>
              <a:t>perl-Net-SSLeay</a:t>
            </a:r>
          </a:p>
          <a:p>
            <a:r>
              <a:rPr lang="en-US" altLang="zh-CN" smtClean="0"/>
              <a:t>e4fsprogs</a:t>
            </a:r>
          </a:p>
          <a:p>
            <a:r>
              <a:rPr lang="en-US" altLang="zh-CN" smtClean="0"/>
              <a:t>-yum-updatesd</a:t>
            </a:r>
          </a:p>
          <a:p>
            <a:r>
              <a:rPr lang="en-US" altLang="zh-CN" smtClean="0"/>
              <a:t>-bluez-utils</a:t>
            </a:r>
          </a:p>
          <a:p>
            <a:r>
              <a:rPr lang="en-US" altLang="zh-CN" smtClean="0"/>
              <a:t>-wvdial</a:t>
            </a:r>
          </a:p>
          <a:p>
            <a:r>
              <a:rPr lang="en-US" altLang="zh-CN" smtClean="0"/>
              <a:t>-minicom</a:t>
            </a:r>
          </a:p>
          <a:p>
            <a:r>
              <a:rPr lang="en-US" altLang="zh-CN" smtClean="0"/>
              <a:t>-isdn4k-utils</a:t>
            </a:r>
          </a:p>
          <a:p>
            <a:r>
              <a:rPr lang="en-US" altLang="zh-CN" smtClean="0"/>
              <a:t>-bluez-hcidump</a:t>
            </a:r>
          </a:p>
          <a:p>
            <a:r>
              <a:rPr lang="en-US" altLang="zh-CN" smtClean="0"/>
              <a:t>-bluez-gnome</a:t>
            </a:r>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10</a:t>
            </a:fld>
            <a:endParaRPr lang="zh-CN" altLang="en-US"/>
          </a:p>
        </p:txBody>
      </p:sp>
    </p:spTree>
    <p:extLst>
      <p:ext uri="{BB962C8B-B14F-4D97-AF65-F5344CB8AC3E}">
        <p14:creationId xmlns:p14="http://schemas.microsoft.com/office/powerpoint/2010/main" val="2646125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If you want to build everything that can be built, including the documentation (HTML and man pages), and the additional modules ("contrib"), type instead: gmake world</a:t>
            </a:r>
          </a:p>
          <a:p>
            <a:r>
              <a:rPr lang="en-US" altLang="zh-CN" smtClean="0"/>
              <a:t>gmake install</a:t>
            </a:r>
          </a:p>
          <a:p>
            <a:r>
              <a:rPr lang="en-US" altLang="zh-CN" smtClean="0"/>
              <a:t>       This will install files into the directories that were specified in</a:t>
            </a:r>
          </a:p>
          <a:p>
            <a:r>
              <a:rPr lang="en-US" altLang="zh-CN" smtClean="0"/>
              <a:t>       step 1. Make sure that you have appropriate permissions to write</a:t>
            </a:r>
          </a:p>
          <a:p>
            <a:r>
              <a:rPr lang="en-US" altLang="zh-CN" smtClean="0"/>
              <a:t>       into that area. Normally you need to do this step as root.</a:t>
            </a:r>
          </a:p>
          <a:p>
            <a:r>
              <a:rPr lang="en-US" altLang="zh-CN" smtClean="0"/>
              <a:t>       Alternatively, you can create the target directories in advance and</a:t>
            </a:r>
          </a:p>
          <a:p>
            <a:r>
              <a:rPr lang="en-US" altLang="zh-CN" smtClean="0"/>
              <a:t>       arrange for appropriate permissions to be granted.</a:t>
            </a:r>
          </a:p>
          <a:p>
            <a:r>
              <a:rPr lang="en-US" altLang="zh-CN" smtClean="0"/>
              <a:t>       To install the documentation (HTML and man pages), enter:</a:t>
            </a:r>
          </a:p>
          <a:p>
            <a:r>
              <a:rPr lang="en-US" altLang="zh-CN" smtClean="0"/>
              <a:t>gmake install-docs</a:t>
            </a:r>
          </a:p>
          <a:p>
            <a:r>
              <a:rPr lang="en-US" altLang="zh-CN" smtClean="0"/>
              <a:t>       If you built the world above, type instead:</a:t>
            </a:r>
          </a:p>
          <a:p>
            <a:r>
              <a:rPr lang="en-US" altLang="zh-CN" smtClean="0"/>
              <a:t>gmake install-world</a:t>
            </a:r>
          </a:p>
          <a:p>
            <a:r>
              <a:rPr lang="en-US" altLang="zh-CN" smtClean="0"/>
              <a:t>       This also installs the documentation.</a:t>
            </a:r>
          </a:p>
          <a:p>
            <a:r>
              <a:rPr lang="en-US" altLang="zh-CN" smtClean="0"/>
              <a:t>       You can use gmake install-strip instead of gmake install to strip</a:t>
            </a:r>
          </a:p>
          <a:p>
            <a:r>
              <a:rPr lang="en-US" altLang="zh-CN" smtClean="0"/>
              <a:t>       the executable files and libraries as they are installed. This will</a:t>
            </a:r>
          </a:p>
          <a:p>
            <a:r>
              <a:rPr lang="en-US" altLang="zh-CN" smtClean="0"/>
              <a:t>       save some space. If you built with debugging support, stripping</a:t>
            </a:r>
          </a:p>
          <a:p>
            <a:r>
              <a:rPr lang="en-US" altLang="zh-CN" smtClean="0"/>
              <a:t>       will effectively remove the debugging support, so it should only be</a:t>
            </a:r>
          </a:p>
          <a:p>
            <a:r>
              <a:rPr lang="en-US" altLang="zh-CN" smtClean="0"/>
              <a:t>       done if debugging is no longer needed. install-strip tries to do a</a:t>
            </a:r>
          </a:p>
          <a:p>
            <a:r>
              <a:rPr lang="en-US" altLang="zh-CN" smtClean="0"/>
              <a:t>       reasonable job saving space, but it does not have perfect knowledge</a:t>
            </a:r>
          </a:p>
          <a:p>
            <a:r>
              <a:rPr lang="en-US" altLang="zh-CN" smtClean="0"/>
              <a:t>       of how to strip every unneeded byte from an executable file, so if</a:t>
            </a:r>
          </a:p>
          <a:p>
            <a:r>
              <a:rPr lang="en-US" altLang="zh-CN" smtClean="0"/>
              <a:t>       you want to save all the disk space you possibly can, you will have</a:t>
            </a:r>
          </a:p>
          <a:p>
            <a:r>
              <a:rPr lang="en-US" altLang="zh-CN" smtClean="0"/>
              <a:t>       to do manual work.</a:t>
            </a:r>
          </a:p>
          <a:p>
            <a:r>
              <a:rPr lang="en-US" altLang="zh-CN" smtClean="0"/>
              <a:t>       The standard installation provides all the header files needed for</a:t>
            </a:r>
          </a:p>
          <a:p>
            <a:r>
              <a:rPr lang="en-US" altLang="zh-CN" smtClean="0"/>
              <a:t>       client application development as well as for server-side program</a:t>
            </a:r>
          </a:p>
          <a:p>
            <a:r>
              <a:rPr lang="en-US" altLang="zh-CN" smtClean="0"/>
              <a:t>       development, such as custom functions or data types written in C.</a:t>
            </a:r>
          </a:p>
          <a:p>
            <a:r>
              <a:rPr lang="en-US" altLang="zh-CN" smtClean="0"/>
              <a:t>       (Prior to PostgreSQL 8.0, a separate gmake install-all-headers</a:t>
            </a:r>
          </a:p>
          <a:p>
            <a:r>
              <a:rPr lang="en-US" altLang="zh-CN" smtClean="0"/>
              <a:t>       command was needed for the latter, but this step has been folded</a:t>
            </a:r>
          </a:p>
          <a:p>
            <a:r>
              <a:rPr lang="en-US" altLang="zh-CN" smtClean="0"/>
              <a:t>       into the standard install.)</a:t>
            </a:r>
          </a:p>
          <a:p>
            <a:r>
              <a:rPr lang="en-US" altLang="zh-CN" smtClean="0"/>
              <a:t>       Client-only installation: If you want to install only the client</a:t>
            </a:r>
          </a:p>
          <a:p>
            <a:r>
              <a:rPr lang="en-US" altLang="zh-CN" smtClean="0"/>
              <a:t>       applications and interface libraries, then you can use these</a:t>
            </a:r>
          </a:p>
          <a:p>
            <a:r>
              <a:rPr lang="en-US" altLang="zh-CN" smtClean="0"/>
              <a:t>       commands:</a:t>
            </a:r>
          </a:p>
          <a:p>
            <a:r>
              <a:rPr lang="en-US" altLang="zh-CN" smtClean="0"/>
              <a:t>gmake -C src/bin install</a:t>
            </a:r>
          </a:p>
          <a:p>
            <a:r>
              <a:rPr lang="en-US" altLang="zh-CN" smtClean="0"/>
              <a:t>gmake -C src/include install</a:t>
            </a:r>
          </a:p>
          <a:p>
            <a:r>
              <a:rPr lang="en-US" altLang="zh-CN" smtClean="0"/>
              <a:t>gmake -C src/interfaces install</a:t>
            </a:r>
          </a:p>
          <a:p>
            <a:r>
              <a:rPr lang="en-US" altLang="zh-CN" smtClean="0"/>
              <a:t>gmake -C doc install</a:t>
            </a:r>
          </a:p>
          <a:p>
            <a:r>
              <a:rPr lang="en-US" altLang="zh-CN" smtClean="0"/>
              <a:t>       "src/bin" has a few binaries for server-only use, but they are</a:t>
            </a:r>
          </a:p>
          <a:p>
            <a:r>
              <a:rPr lang="en-US" altLang="zh-CN" smtClean="0"/>
              <a:t>       small.</a:t>
            </a:r>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14</a:t>
            </a:fld>
            <a:endParaRPr lang="zh-CN" altLang="en-US"/>
          </a:p>
        </p:txBody>
      </p:sp>
    </p:spTree>
    <p:extLst>
      <p:ext uri="{BB962C8B-B14F-4D97-AF65-F5344CB8AC3E}">
        <p14:creationId xmlns:p14="http://schemas.microsoft.com/office/powerpoint/2010/main" val="57411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从上至下匹配</a:t>
            </a:r>
            <a:r>
              <a:rPr lang="en-US" altLang="zh-CN" smtClean="0"/>
              <a:t>, </a:t>
            </a:r>
            <a:r>
              <a:rPr lang="zh-CN" altLang="en-US" smtClean="0"/>
              <a:t>匹配后下面的不进行匹配操作</a:t>
            </a:r>
            <a:r>
              <a:rPr lang="en-US" altLang="zh-CN" smtClean="0"/>
              <a:t>.</a:t>
            </a:r>
          </a:p>
          <a:p>
            <a:r>
              <a:rPr lang="zh-CN" altLang="en-US" smtClean="0"/>
              <a:t>详见</a:t>
            </a:r>
            <a:r>
              <a:rPr lang="en-US" altLang="zh-CN" smtClean="0"/>
              <a:t>pg_hba.conf</a:t>
            </a:r>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16</a:t>
            </a:fld>
            <a:endParaRPr lang="zh-CN" altLang="en-US"/>
          </a:p>
        </p:txBody>
      </p:sp>
    </p:spTree>
    <p:extLst>
      <p:ext uri="{BB962C8B-B14F-4D97-AF65-F5344CB8AC3E}">
        <p14:creationId xmlns:p14="http://schemas.microsoft.com/office/powerpoint/2010/main" val="457125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修改需要重启才能生效的参数</a:t>
            </a:r>
            <a:r>
              <a:rPr lang="en-US" altLang="zh-CN" smtClean="0"/>
              <a:t>,</a:t>
            </a:r>
            <a:r>
              <a:rPr lang="zh-CN" altLang="en-US" smtClean="0"/>
              <a:t>避免以后修改需要重启库</a:t>
            </a:r>
            <a:r>
              <a:rPr lang="en-US" altLang="zh-CN" smtClean="0"/>
              <a:t>.</a:t>
            </a:r>
            <a:endParaRPr lang="zh-CN" altLang="en-US"/>
          </a:p>
        </p:txBody>
      </p:sp>
      <p:sp>
        <p:nvSpPr>
          <p:cNvPr id="4" name="灯片编号占位符 3"/>
          <p:cNvSpPr>
            <a:spLocks noGrp="1"/>
          </p:cNvSpPr>
          <p:nvPr>
            <p:ph type="sldNum" sz="quarter" idx="10"/>
          </p:nvPr>
        </p:nvSpPr>
        <p:spPr/>
        <p:txBody>
          <a:bodyPr/>
          <a:lstStyle/>
          <a:p>
            <a:fld id="{5D0D7AB4-BF65-4DEA-BA73-897A8FD6A7CA}" type="slidenum">
              <a:rPr lang="zh-CN" altLang="en-US" smtClean="0"/>
              <a:t>17</a:t>
            </a:fld>
            <a:endParaRPr lang="zh-CN" altLang="en-US"/>
          </a:p>
        </p:txBody>
      </p:sp>
    </p:spTree>
    <p:extLst>
      <p:ext uri="{BB962C8B-B14F-4D97-AF65-F5344CB8AC3E}">
        <p14:creationId xmlns:p14="http://schemas.microsoft.com/office/powerpoint/2010/main" val="1098501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2299" name="Rectangle 11"/>
          <p:cNvSpPr>
            <a:spLocks noGrp="1" noChangeArrowheads="1"/>
          </p:cNvSpPr>
          <p:nvPr>
            <p:ph type="ctrTitle"/>
          </p:nvPr>
        </p:nvSpPr>
        <p:spPr>
          <a:xfrm>
            <a:off x="676275" y="3276608"/>
            <a:ext cx="7791450" cy="1223962"/>
          </a:xfrm>
        </p:spPr>
        <p:txBody>
          <a:bodyPr/>
          <a:lstStyle>
            <a:lvl1pPr algn="ctr">
              <a:defRPr sz="4000">
                <a:solidFill>
                  <a:srgbClr val="808080"/>
                </a:solidFill>
              </a:defRPr>
            </a:lvl1pPr>
          </a:lstStyle>
          <a:p>
            <a:r>
              <a:rPr lang="zh-CN" altLang="en-US" smtClean="0"/>
              <a:t>单击此处编辑母版标题样式</a:t>
            </a:r>
            <a:endParaRPr lang="zh-CN" altLang="en-US"/>
          </a:p>
        </p:txBody>
      </p:sp>
      <p:sp>
        <p:nvSpPr>
          <p:cNvPr id="12300" name="Rectangle 12"/>
          <p:cNvSpPr>
            <a:spLocks noGrp="1" noChangeArrowheads="1"/>
          </p:cNvSpPr>
          <p:nvPr>
            <p:ph type="subTitle" idx="1"/>
          </p:nvPr>
        </p:nvSpPr>
        <p:spPr>
          <a:xfrm>
            <a:off x="1035050" y="4857760"/>
            <a:ext cx="7058025" cy="647700"/>
          </a:xfrm>
        </p:spPr>
        <p:txBody>
          <a:bodyPr anchor="ctr"/>
          <a:lstStyle>
            <a:lvl1pPr marL="0" indent="0" algn="ctr">
              <a:buFont typeface="Wingdings" pitchFamily="2" charset="2"/>
              <a:buNone/>
              <a:defRPr sz="2800">
                <a:solidFill>
                  <a:srgbClr val="808080"/>
                </a:solidFill>
                <a:effectLst/>
                <a:latin typeface="Arial" charset="0"/>
                <a:ea typeface="黑体" pitchFamily="2" charset="-122"/>
              </a:defRPr>
            </a:lvl1pPr>
          </a:lstStyle>
          <a:p>
            <a:r>
              <a:rPr lang="zh-CN" altLang="en-US" smtClean="0"/>
              <a:t>单击此处编辑母版副标题样式</a:t>
            </a:r>
            <a:endParaRPr lang="zh-CN" altLang="en-US"/>
          </a:p>
        </p:txBody>
      </p:sp>
      <p:sp>
        <p:nvSpPr>
          <p:cNvPr id="5" name="Rectangle 13"/>
          <p:cNvSpPr>
            <a:spLocks noGrp="1" noChangeArrowheads="1"/>
          </p:cNvSpPr>
          <p:nvPr>
            <p:ph type="dt" sz="half" idx="10"/>
          </p:nvPr>
        </p:nvSpPr>
        <p:spPr>
          <a:xfrm>
            <a:off x="676275" y="6437313"/>
            <a:ext cx="1905000" cy="276225"/>
          </a:xfrm>
        </p:spPr>
        <p:txBody>
          <a:bodyPr/>
          <a:lstStyle>
            <a:lvl1pPr>
              <a:defRPr smtClean="0">
                <a:solidFill>
                  <a:srgbClr val="808080"/>
                </a:solidFill>
              </a:defRPr>
            </a:lvl1pPr>
          </a:lstStyle>
          <a:p>
            <a:fld id="{530820CF-B880-4189-942D-D702A7CBA730}" type="datetimeFigureOut">
              <a:rPr lang="zh-CN" altLang="en-US" smtClean="0"/>
              <a:t>2016/3/14</a:t>
            </a:fld>
            <a:endParaRPr lang="zh-CN" altLang="en-US"/>
          </a:p>
        </p:txBody>
      </p:sp>
      <p:sp>
        <p:nvSpPr>
          <p:cNvPr id="6" name="Rectangle 14"/>
          <p:cNvSpPr>
            <a:spLocks noGrp="1" noChangeArrowheads="1"/>
          </p:cNvSpPr>
          <p:nvPr>
            <p:ph type="ftr" sz="quarter" idx="11"/>
          </p:nvPr>
        </p:nvSpPr>
        <p:spPr>
          <a:xfrm>
            <a:off x="3197225" y="6434138"/>
            <a:ext cx="2895600" cy="276225"/>
          </a:xfrm>
        </p:spPr>
        <p:txBody>
          <a:bodyPr/>
          <a:lstStyle>
            <a:lvl1pPr>
              <a:defRPr smtClean="0">
                <a:solidFill>
                  <a:srgbClr val="808080"/>
                </a:solidFill>
              </a:defRPr>
            </a:lvl1pPr>
          </a:lstStyle>
          <a:p>
            <a:endParaRPr lang="zh-CN" altLang="en-US"/>
          </a:p>
        </p:txBody>
      </p:sp>
      <p:sp>
        <p:nvSpPr>
          <p:cNvPr id="7" name="Rectangle 15"/>
          <p:cNvSpPr>
            <a:spLocks noGrp="1" noChangeArrowheads="1"/>
          </p:cNvSpPr>
          <p:nvPr>
            <p:ph type="sldNum" sz="quarter" idx="12"/>
          </p:nvPr>
        </p:nvSpPr>
        <p:spPr>
          <a:xfrm>
            <a:off x="6562725" y="6434138"/>
            <a:ext cx="1905000" cy="276225"/>
          </a:xfrm>
        </p:spPr>
        <p:txBody>
          <a:bodyPr/>
          <a:lstStyle>
            <a:lvl1pPr>
              <a:defRPr smtClean="0">
                <a:solidFill>
                  <a:srgbClr val="808080"/>
                </a:solidFill>
              </a:defRPr>
            </a:lvl1pPr>
          </a:lstStyle>
          <a:p>
            <a:fld id="{0C913308-F349-4B6D-A68A-DD1791B4A57B}" type="slidenum">
              <a:rPr lang="zh-CN" altLang="en-US" smtClean="0"/>
              <a:t>‹#›</a:t>
            </a:fld>
            <a:endParaRPr lang="zh-CN" altLang="en-US"/>
          </a:p>
        </p:txBody>
      </p:sp>
      <p:pic>
        <p:nvPicPr>
          <p:cNvPr id="8" name="图片 7" descr="SKY-MOBI New Logo Slogan.emf"/>
          <p:cNvPicPr>
            <a:picLocks noChangeAspect="1"/>
          </p:cNvPicPr>
          <p:nvPr/>
        </p:nvPicPr>
        <p:blipFill>
          <a:blip r:embed="rId2" cstate="print"/>
          <a:stretch>
            <a:fillRect/>
          </a:stretch>
        </p:blipFill>
        <p:spPr>
          <a:xfrm>
            <a:off x="2185574" y="1000108"/>
            <a:ext cx="4772851" cy="1928880"/>
          </a:xfrm>
          <a:prstGeom prst="rect">
            <a:avLst/>
          </a:prstGeom>
        </p:spPr>
      </p:pic>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49275"/>
            <a:ext cx="2057400" cy="5472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549275"/>
            <a:ext cx="6019800" cy="5472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2016/3/14</a:t>
            </a:fld>
            <a:endParaRPr lang="zh-CN" altLang="en-US"/>
          </a:p>
        </p:txBody>
      </p:sp>
      <p:sp>
        <p:nvSpPr>
          <p:cNvPr id="5" name="Rectangle 26"/>
          <p:cNvSpPr>
            <a:spLocks noGrp="1" noChangeArrowheads="1"/>
          </p:cNvSpPr>
          <p:nvPr>
            <p:ph type="ftr" sz="quarter" idx="11"/>
          </p:nvPr>
        </p:nvSpPr>
        <p:spPr>
          <a:ln/>
        </p:spPr>
        <p:txBody>
          <a:bodyPr/>
          <a:lstStyle>
            <a:lvl1pPr>
              <a:defRPr/>
            </a:lvl1pPr>
          </a:lstStyle>
          <a:p>
            <a:endParaRPr lang="zh-CN" altLang="en-US"/>
          </a:p>
        </p:txBody>
      </p:sp>
      <p:sp>
        <p:nvSpPr>
          <p:cNvPr id="6" name="Rectangle 27"/>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2016/3/14</a:t>
            </a:fld>
            <a:endParaRPr lang="zh-CN" altLang="en-US"/>
          </a:p>
        </p:txBody>
      </p:sp>
      <p:sp>
        <p:nvSpPr>
          <p:cNvPr id="5" name="Rectangle 26"/>
          <p:cNvSpPr>
            <a:spLocks noGrp="1" noChangeArrowheads="1"/>
          </p:cNvSpPr>
          <p:nvPr>
            <p:ph type="ftr" sz="quarter" idx="11"/>
          </p:nvPr>
        </p:nvSpPr>
        <p:spPr>
          <a:ln/>
        </p:spPr>
        <p:txBody>
          <a:bodyPr/>
          <a:lstStyle>
            <a:lvl1pPr>
              <a:defRPr/>
            </a:lvl1pPr>
          </a:lstStyle>
          <a:p>
            <a:endParaRPr lang="zh-CN" altLang="en-US"/>
          </a:p>
        </p:txBody>
      </p:sp>
      <p:sp>
        <p:nvSpPr>
          <p:cNvPr id="6" name="Rectangle 27"/>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2643182"/>
            <a:ext cx="7772400" cy="785818"/>
          </a:xfrm>
          <a:noFill/>
          <a:ln w="9525">
            <a:noFill/>
            <a:miter lim="800000"/>
            <a:headEnd/>
            <a:tailEnd/>
          </a:ln>
          <a:effectLst/>
        </p:spPr>
        <p:txBody>
          <a:bodyPr/>
          <a:lstStyle>
            <a:lvl1pPr algn="ctr" rtl="0" fontAlgn="base">
              <a:spcBef>
                <a:spcPct val="0"/>
              </a:spcBef>
              <a:spcAft>
                <a:spcPct val="0"/>
              </a:spcAft>
              <a:defRPr lang="zh-CN" altLang="en-US" sz="4000" b="1" dirty="0">
                <a:solidFill>
                  <a:srgbClr val="808080"/>
                </a:solidFill>
                <a:effectLst>
                  <a:outerShdw blurRad="38100" dist="38100" dir="2700000" algn="tl">
                    <a:srgbClr val="C0C0C0"/>
                  </a:outerShdw>
                </a:effectLst>
                <a:latin typeface="+mj-lt"/>
                <a:ea typeface="+mj-ea"/>
                <a:cs typeface="+mj-cs"/>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1000100" y="4096544"/>
            <a:ext cx="7286676" cy="1261281"/>
          </a:xfrm>
          <a:noFill/>
          <a:ln w="9525">
            <a:noFill/>
            <a:miter lim="800000"/>
            <a:headEnd/>
            <a:tailEnd/>
          </a:ln>
          <a:effectLst/>
        </p:spPr>
        <p:txBody>
          <a:bodyPr anchor="ctr"/>
          <a:lstStyle>
            <a:lvl1pPr marL="0" indent="0" algn="ctr" rtl="0" fontAlgn="base">
              <a:lnSpc>
                <a:spcPct val="120000"/>
              </a:lnSpc>
              <a:spcBef>
                <a:spcPct val="20000"/>
              </a:spcBef>
              <a:spcAft>
                <a:spcPct val="0"/>
              </a:spcAft>
              <a:buClr>
                <a:srgbClr val="FF9900"/>
              </a:buClr>
              <a:buSzPct val="90000"/>
              <a:buFont typeface="Wingdings" pitchFamily="2" charset="2"/>
              <a:buNone/>
              <a:defRPr lang="zh-CN" altLang="en-US" sz="2800" dirty="0" smtClean="0">
                <a:solidFill>
                  <a:srgbClr val="808080"/>
                </a:solidFill>
                <a:effectLst/>
                <a:latin typeface="Arial" pitchFamily="34" charset="0"/>
                <a:ea typeface="黑体" pitchFamily="2" charset="-122"/>
                <a:cs typeface="Arial"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smtClean="0">
                <a:solidFill>
                  <a:srgbClr val="808080"/>
                </a:solidFill>
              </a:defRPr>
            </a:lvl1pPr>
          </a:lstStyle>
          <a:p>
            <a:fld id="{530820CF-B880-4189-942D-D702A7CBA730}" type="datetimeFigureOut">
              <a:rPr lang="zh-CN" altLang="en-US" smtClean="0"/>
              <a:t>2016/3/14</a:t>
            </a:fld>
            <a:endParaRPr lang="zh-CN" altLang="en-US"/>
          </a:p>
        </p:txBody>
      </p:sp>
      <p:sp>
        <p:nvSpPr>
          <p:cNvPr id="6" name="页脚占位符 4"/>
          <p:cNvSpPr>
            <a:spLocks noGrp="1"/>
          </p:cNvSpPr>
          <p:nvPr>
            <p:ph type="ftr" sz="quarter" idx="11"/>
          </p:nvPr>
        </p:nvSpPr>
        <p:spPr/>
        <p:txBody>
          <a:bodyPr/>
          <a:lstStyle>
            <a:lvl1pPr>
              <a:defRPr smtClean="0">
                <a:solidFill>
                  <a:srgbClr val="808080"/>
                </a:solidFill>
              </a:defRPr>
            </a:lvl1pPr>
          </a:lstStyle>
          <a:p>
            <a:endParaRPr lang="zh-CN" altLang="en-US"/>
          </a:p>
        </p:txBody>
      </p:sp>
      <p:sp>
        <p:nvSpPr>
          <p:cNvPr id="7" name="灯片编号占位符 5"/>
          <p:cNvSpPr>
            <a:spLocks noGrp="1"/>
          </p:cNvSpPr>
          <p:nvPr>
            <p:ph type="sldNum" sz="quarter" idx="12"/>
          </p:nvPr>
        </p:nvSpPr>
        <p:spPr/>
        <p:txBody>
          <a:bodyPr/>
          <a:lstStyle>
            <a:lvl1pPr>
              <a:defRPr smtClean="0">
                <a:solidFill>
                  <a:srgbClr val="808080"/>
                </a:solidFill>
              </a:defRPr>
            </a:lvl1pPr>
          </a:lstStyle>
          <a:p>
            <a:fld id="{0C913308-F349-4B6D-A68A-DD1791B4A57B}" type="slidenum">
              <a:rPr lang="zh-CN" altLang="en-US" smtClean="0"/>
              <a:t>‹#›</a:t>
            </a:fld>
            <a:endParaRPr lang="zh-CN" alt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4422"/>
            <a:ext cx="4038600" cy="50006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48200" y="1214422"/>
            <a:ext cx="4038600" cy="50006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2016/3/14</a:t>
            </a:fld>
            <a:endParaRPr lang="zh-CN" altLang="en-US"/>
          </a:p>
        </p:txBody>
      </p:sp>
      <p:sp>
        <p:nvSpPr>
          <p:cNvPr id="6" name="Rectangle 26"/>
          <p:cNvSpPr>
            <a:spLocks noGrp="1" noChangeArrowheads="1"/>
          </p:cNvSpPr>
          <p:nvPr>
            <p:ph type="ftr" sz="quarter" idx="11"/>
          </p:nvPr>
        </p:nvSpPr>
        <p:spPr>
          <a:ln/>
        </p:spPr>
        <p:txBody>
          <a:bodyPr/>
          <a:lstStyle>
            <a:lvl1pPr>
              <a:defRPr/>
            </a:lvl1pPr>
          </a:lstStyle>
          <a:p>
            <a:endParaRPr lang="zh-CN" altLang="en-US"/>
          </a:p>
        </p:txBody>
      </p:sp>
      <p:sp>
        <p:nvSpPr>
          <p:cNvPr id="7" name="Rectangle 27"/>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00166" y="274638"/>
            <a:ext cx="7186634" cy="796908"/>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071545"/>
            <a:ext cx="4040188" cy="57150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70664" y="1711308"/>
            <a:ext cx="4040188" cy="450377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071545"/>
            <a:ext cx="4041775" cy="57150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711308"/>
            <a:ext cx="4041775" cy="450377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2016/3/14</a:t>
            </a:fld>
            <a:endParaRPr lang="zh-CN" altLang="en-US"/>
          </a:p>
        </p:txBody>
      </p:sp>
      <p:sp>
        <p:nvSpPr>
          <p:cNvPr id="8" name="Rectangle 26"/>
          <p:cNvSpPr>
            <a:spLocks noGrp="1" noChangeArrowheads="1"/>
          </p:cNvSpPr>
          <p:nvPr>
            <p:ph type="ftr" sz="quarter" idx="11"/>
          </p:nvPr>
        </p:nvSpPr>
        <p:spPr>
          <a:ln/>
        </p:spPr>
        <p:txBody>
          <a:bodyPr/>
          <a:lstStyle>
            <a:lvl1pPr>
              <a:defRPr/>
            </a:lvl1pPr>
          </a:lstStyle>
          <a:p>
            <a:endParaRPr lang="zh-CN" altLang="en-US"/>
          </a:p>
        </p:txBody>
      </p:sp>
      <p:sp>
        <p:nvSpPr>
          <p:cNvPr id="9" name="Rectangle 27"/>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2016/3/14</a:t>
            </a:fld>
            <a:endParaRPr lang="zh-CN" altLang="en-US"/>
          </a:p>
        </p:txBody>
      </p:sp>
      <p:sp>
        <p:nvSpPr>
          <p:cNvPr id="4" name="Rectangle 26"/>
          <p:cNvSpPr>
            <a:spLocks noGrp="1" noChangeArrowheads="1"/>
          </p:cNvSpPr>
          <p:nvPr>
            <p:ph type="ftr" sz="quarter" idx="11"/>
          </p:nvPr>
        </p:nvSpPr>
        <p:spPr>
          <a:ln/>
        </p:spPr>
        <p:txBody>
          <a:bodyPr/>
          <a:lstStyle>
            <a:lvl1pPr>
              <a:defRPr/>
            </a:lvl1pPr>
          </a:lstStyle>
          <a:p>
            <a:endParaRPr lang="zh-CN" altLang="en-US"/>
          </a:p>
        </p:txBody>
      </p:sp>
      <p:sp>
        <p:nvSpPr>
          <p:cNvPr id="5" name="Rectangle 27"/>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2016/3/14</a:t>
            </a:fld>
            <a:endParaRPr lang="zh-CN" altLang="en-US"/>
          </a:p>
        </p:txBody>
      </p:sp>
      <p:sp>
        <p:nvSpPr>
          <p:cNvPr id="3" name="Rectangle 26"/>
          <p:cNvSpPr>
            <a:spLocks noGrp="1" noChangeArrowheads="1"/>
          </p:cNvSpPr>
          <p:nvPr>
            <p:ph type="ftr" sz="quarter" idx="11"/>
          </p:nvPr>
        </p:nvSpPr>
        <p:spPr>
          <a:ln/>
        </p:spPr>
        <p:txBody>
          <a:bodyPr/>
          <a:lstStyle>
            <a:lvl1pPr>
              <a:defRPr/>
            </a:lvl1pPr>
          </a:lstStyle>
          <a:p>
            <a:endParaRPr lang="zh-CN" altLang="en-US"/>
          </a:p>
        </p:txBody>
      </p:sp>
      <p:sp>
        <p:nvSpPr>
          <p:cNvPr id="4" name="Rectangle 27"/>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2016/3/14</a:t>
            </a:fld>
            <a:endParaRPr lang="zh-CN" altLang="en-US"/>
          </a:p>
        </p:txBody>
      </p:sp>
      <p:sp>
        <p:nvSpPr>
          <p:cNvPr id="6" name="Rectangle 26"/>
          <p:cNvSpPr>
            <a:spLocks noGrp="1" noChangeArrowheads="1"/>
          </p:cNvSpPr>
          <p:nvPr>
            <p:ph type="ftr" sz="quarter" idx="11"/>
          </p:nvPr>
        </p:nvSpPr>
        <p:spPr>
          <a:ln/>
        </p:spPr>
        <p:txBody>
          <a:bodyPr/>
          <a:lstStyle>
            <a:lvl1pPr>
              <a:defRPr/>
            </a:lvl1pPr>
          </a:lstStyle>
          <a:p>
            <a:endParaRPr lang="zh-CN" altLang="en-US"/>
          </a:p>
        </p:txBody>
      </p:sp>
      <p:sp>
        <p:nvSpPr>
          <p:cNvPr id="7" name="Rectangle 27"/>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2016/3/14</a:t>
            </a:fld>
            <a:endParaRPr lang="zh-CN" altLang="en-US"/>
          </a:p>
        </p:txBody>
      </p:sp>
      <p:sp>
        <p:nvSpPr>
          <p:cNvPr id="5" name="Rectangle 26"/>
          <p:cNvSpPr>
            <a:spLocks noGrp="1" noChangeArrowheads="1"/>
          </p:cNvSpPr>
          <p:nvPr>
            <p:ph type="ftr" sz="quarter" idx="11"/>
          </p:nvPr>
        </p:nvSpPr>
        <p:spPr>
          <a:ln/>
        </p:spPr>
        <p:txBody>
          <a:bodyPr/>
          <a:lstStyle>
            <a:lvl1pPr>
              <a:defRPr/>
            </a:lvl1pPr>
          </a:lstStyle>
          <a:p>
            <a:endParaRPr lang="zh-CN" altLang="en-US"/>
          </a:p>
        </p:txBody>
      </p:sp>
      <p:sp>
        <p:nvSpPr>
          <p:cNvPr id="6" name="Rectangle 27"/>
          <p:cNvSpPr>
            <a:spLocks noGrp="1" noChangeArrowheads="1"/>
          </p:cNvSpPr>
          <p:nvPr>
            <p:ph type="sldNum" sz="quarter" idx="12"/>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71" name="Rectangle 7"/>
          <p:cNvSpPr>
            <a:spLocks noGrp="1" noChangeArrowheads="1"/>
          </p:cNvSpPr>
          <p:nvPr>
            <p:ph type="title"/>
          </p:nvPr>
        </p:nvSpPr>
        <p:spPr bwMode="auto">
          <a:xfrm>
            <a:off x="1571604" y="368268"/>
            <a:ext cx="7115196" cy="647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1289" name="Rectangle 25"/>
          <p:cNvSpPr>
            <a:spLocks noGrp="1" noChangeArrowheads="1"/>
          </p:cNvSpPr>
          <p:nvPr>
            <p:ph type="dt" sz="half" idx="2"/>
          </p:nvPr>
        </p:nvSpPr>
        <p:spPr bwMode="auto">
          <a:xfrm>
            <a:off x="357158" y="6481763"/>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smtClean="0">
                <a:solidFill>
                  <a:srgbClr val="808080"/>
                </a:solidFill>
                <a:latin typeface="+mj-lt"/>
                <a:ea typeface="+mj-ea"/>
              </a:defRPr>
            </a:lvl1pPr>
          </a:lstStyle>
          <a:p>
            <a:fld id="{530820CF-B880-4189-942D-D702A7CBA730}" type="datetimeFigureOut">
              <a:rPr lang="zh-CN" altLang="en-US" smtClean="0"/>
              <a:t>2016/3/14</a:t>
            </a:fld>
            <a:endParaRPr lang="zh-CN" altLang="en-US"/>
          </a:p>
        </p:txBody>
      </p:sp>
      <p:sp>
        <p:nvSpPr>
          <p:cNvPr id="11290" name="Rectangle 26"/>
          <p:cNvSpPr>
            <a:spLocks noGrp="1" noChangeArrowheads="1"/>
          </p:cNvSpPr>
          <p:nvPr>
            <p:ph type="ftr" sz="quarter" idx="3"/>
          </p:nvPr>
        </p:nvSpPr>
        <p:spPr bwMode="auto">
          <a:xfrm>
            <a:off x="3078163" y="6481763"/>
            <a:ext cx="2895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smtClean="0">
                <a:solidFill>
                  <a:srgbClr val="808080"/>
                </a:solidFill>
                <a:latin typeface="+mj-lt"/>
                <a:ea typeface="+mj-ea"/>
              </a:defRPr>
            </a:lvl1pPr>
          </a:lstStyle>
          <a:p>
            <a:endParaRPr lang="zh-CN" altLang="en-US"/>
          </a:p>
        </p:txBody>
      </p:sp>
      <p:sp>
        <p:nvSpPr>
          <p:cNvPr id="11291" name="Rectangle 27"/>
          <p:cNvSpPr>
            <a:spLocks noGrp="1" noChangeArrowheads="1"/>
          </p:cNvSpPr>
          <p:nvPr>
            <p:ph type="sldNum" sz="quarter" idx="4"/>
          </p:nvPr>
        </p:nvSpPr>
        <p:spPr bwMode="auto">
          <a:xfrm>
            <a:off x="6553200" y="6481763"/>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smtClean="0">
                <a:solidFill>
                  <a:srgbClr val="808080"/>
                </a:solidFill>
                <a:latin typeface="+mj-lt"/>
                <a:ea typeface="+mj-ea"/>
              </a:defRPr>
            </a:lvl1pPr>
          </a:lstStyle>
          <a:p>
            <a:fld id="{0C913308-F349-4B6D-A68A-DD1791B4A57B}" type="slidenum">
              <a:rPr lang="zh-CN" altLang="en-US" smtClean="0"/>
              <a:t>‹#›</a:t>
            </a:fld>
            <a:endParaRPr lang="zh-CN" altLang="en-US"/>
          </a:p>
        </p:txBody>
      </p:sp>
      <p:sp>
        <p:nvSpPr>
          <p:cNvPr id="11293" name="Rectangle 29"/>
          <p:cNvSpPr>
            <a:spLocks noGrp="1" noChangeArrowheads="1"/>
          </p:cNvSpPr>
          <p:nvPr>
            <p:ph type="body" idx="1"/>
          </p:nvPr>
        </p:nvSpPr>
        <p:spPr bwMode="auto">
          <a:xfrm>
            <a:off x="357158" y="1214422"/>
            <a:ext cx="8329642" cy="50006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8" name="图片 7" descr="SKY-MOBI New Logo Slogan.emf"/>
          <p:cNvPicPr>
            <a:picLocks noChangeAspect="1"/>
          </p:cNvPicPr>
          <p:nvPr/>
        </p:nvPicPr>
        <p:blipFill>
          <a:blip r:embed="rId12" cstate="print"/>
          <a:stretch>
            <a:fillRect/>
          </a:stretch>
        </p:blipFill>
        <p:spPr>
          <a:xfrm>
            <a:off x="285720" y="466740"/>
            <a:ext cx="1143008" cy="46193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random/>
  </p:transition>
  <p:timing>
    <p:tnLst>
      <p:par>
        <p:cTn id="1" dur="indefinite" restart="never" nodeType="tmRoot"/>
      </p:par>
    </p:tnLst>
  </p:timing>
  <p:txStyles>
    <p:titleStyle>
      <a:lvl1pPr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Georgia" pitchFamily="18" charset="0"/>
          <a:ea typeface="幼圆" pitchFamily="49" charset="-122"/>
        </a:defRPr>
      </a:lvl2pPr>
      <a:lvl3pPr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Georgia" pitchFamily="18" charset="0"/>
          <a:ea typeface="幼圆" pitchFamily="49" charset="-122"/>
        </a:defRPr>
      </a:lvl3pPr>
      <a:lvl4pPr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Georgia" pitchFamily="18" charset="0"/>
          <a:ea typeface="幼圆" pitchFamily="49" charset="-122"/>
        </a:defRPr>
      </a:lvl4pPr>
      <a:lvl5pPr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Georgia" pitchFamily="18" charset="0"/>
          <a:ea typeface="幼圆" pitchFamily="49" charset="-122"/>
        </a:defRPr>
      </a:lvl5pPr>
      <a:lvl6pPr marL="457200"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Georgia" pitchFamily="18" charset="0"/>
          <a:ea typeface="幼圆" pitchFamily="49" charset="-122"/>
        </a:defRPr>
      </a:lvl6pPr>
      <a:lvl7pPr marL="914400"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Georgia" pitchFamily="18" charset="0"/>
          <a:ea typeface="幼圆" pitchFamily="49" charset="-122"/>
        </a:defRPr>
      </a:lvl7pPr>
      <a:lvl8pPr marL="1371600"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Georgia" pitchFamily="18" charset="0"/>
          <a:ea typeface="幼圆" pitchFamily="49" charset="-122"/>
        </a:defRPr>
      </a:lvl8pPr>
      <a:lvl9pPr marL="1828800" algn="l" rtl="0" eaLnBrk="1" fontAlgn="base" hangingPunct="1">
        <a:spcBef>
          <a:spcPct val="0"/>
        </a:spcBef>
        <a:spcAft>
          <a:spcPct val="0"/>
        </a:spcAft>
        <a:defRPr sz="3600" b="1">
          <a:solidFill>
            <a:srgbClr val="777777"/>
          </a:solidFill>
          <a:effectLst>
            <a:outerShdw blurRad="38100" dist="38100" dir="2700000" algn="tl">
              <a:srgbClr val="C0C0C0"/>
            </a:outerShdw>
          </a:effectLst>
          <a:latin typeface="Georgia" pitchFamily="18" charset="0"/>
          <a:ea typeface="幼圆" pitchFamily="49" charset="-122"/>
        </a:defRPr>
      </a:lvl9pPr>
    </p:titleStyle>
    <p:bodyStyle>
      <a:lvl1pPr marL="342900" indent="-342900" algn="l" rtl="0" eaLnBrk="1" fontAlgn="base" hangingPunct="1">
        <a:lnSpc>
          <a:spcPct val="120000"/>
        </a:lnSpc>
        <a:spcBef>
          <a:spcPct val="20000"/>
        </a:spcBef>
        <a:spcAft>
          <a:spcPct val="0"/>
        </a:spcAft>
        <a:buClr>
          <a:srgbClr val="FF9900"/>
        </a:buClr>
        <a:buSzPct val="90000"/>
        <a:buFont typeface="Wingdings" pitchFamily="2" charset="2"/>
        <a:buChar char="n"/>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lnSpc>
          <a:spcPct val="120000"/>
        </a:lnSpc>
        <a:spcBef>
          <a:spcPct val="20000"/>
        </a:spcBef>
        <a:spcAft>
          <a:spcPct val="0"/>
        </a:spcAft>
        <a:buClr>
          <a:srgbClr val="A886E0"/>
        </a:buClr>
        <a:buSzPct val="80000"/>
        <a:buFont typeface="Wingdings" pitchFamily="2" charset="2"/>
        <a:buChar char="n"/>
        <a:defRPr sz="2800">
          <a:solidFill>
            <a:srgbClr val="0000FF"/>
          </a:solidFill>
          <a:latin typeface="+mj-lt"/>
          <a:ea typeface="华文楷体" pitchFamily="2" charset="-122"/>
        </a:defRPr>
      </a:lvl2pPr>
      <a:lvl3pPr marL="1143000" indent="-228600" algn="l" rtl="0" eaLnBrk="1" fontAlgn="base" hangingPunct="1">
        <a:lnSpc>
          <a:spcPct val="120000"/>
        </a:lnSpc>
        <a:spcBef>
          <a:spcPct val="20000"/>
        </a:spcBef>
        <a:spcAft>
          <a:spcPct val="0"/>
        </a:spcAft>
        <a:buClr>
          <a:srgbClr val="3399FF"/>
        </a:buClr>
        <a:buSzPct val="70000"/>
        <a:buFont typeface="Wingdings" pitchFamily="2" charset="2"/>
        <a:buChar char="n"/>
        <a:defRPr sz="2400">
          <a:solidFill>
            <a:schemeClr val="tx1"/>
          </a:solidFill>
          <a:latin typeface="+mn-lt"/>
          <a:ea typeface="+mn-ea"/>
        </a:defRPr>
      </a:lvl3pPr>
      <a:lvl4pPr marL="1600200" indent="-228600" algn="l" rtl="0" eaLnBrk="1" fontAlgn="base" hangingPunct="1">
        <a:lnSpc>
          <a:spcPct val="120000"/>
        </a:lnSpc>
        <a:spcBef>
          <a:spcPct val="20000"/>
        </a:spcBef>
        <a:spcAft>
          <a:spcPct val="0"/>
        </a:spcAft>
        <a:buClr>
          <a:srgbClr val="A886E0"/>
        </a:buClr>
        <a:buFont typeface="Wingdings" pitchFamily="2" charset="2"/>
        <a:buChar char="§"/>
        <a:defRPr sz="2000">
          <a:solidFill>
            <a:srgbClr val="0000FF"/>
          </a:solidFill>
          <a:latin typeface="+mj-lt"/>
          <a:ea typeface="华文楷体" pitchFamily="2" charset="-122"/>
        </a:defRPr>
      </a:lvl4pPr>
      <a:lvl5pPr marL="20574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5pPr>
      <a:lvl6pPr marL="25146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6pPr>
      <a:lvl7pPr marL="29718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7pPr>
      <a:lvl8pPr marL="34290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8pPr>
      <a:lvl9pPr marL="38862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igoal@126.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blog.163.com/digoal@126/"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ostgresql.org/docs/9.1/static/libpq-envars.html"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59.png"/></Relationships>
</file>

<file path=ppt/slides/_rels/slide1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hyperlink" Target="http://blog.163.com/digoal@126/blog/static/163877040201201275922529/"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ostgresql.org/docs/9.1/static/functions.html" TargetMode="Externa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blog.163.com/digoal@126/blog/static/163877040201172492217830/" TargetMode="Externa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image" Target="../media/image108.jpe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hyperlink" Target="http://blog.163.com/digoal@126/blog/static/16387704020114273265960/" TargetMode="Externa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blog.163.com/digoal@126/blog/static/163877040201231781923116/" TargetMode="Externa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postgresql.org/docs/9.1/static/sql-commands.html" TargetMode="External"/><Relationship Id="rId2" Type="http://schemas.openxmlformats.org/officeDocument/2006/relationships/hyperlink" Target="http://www.postgresql.org/docs/9.1/static/sql-keywords-appendix.htm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blog.163.com/digoal@126/blog/static/16387704020118162950691/" TargetMode="External"/><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3" Type="http://schemas.openxmlformats.org/officeDocument/2006/relationships/hyperlink" Target="http://blog.163.com/digoal@126/blog/static/163877040201041111454178/" TargetMode="External"/><Relationship Id="rId2" Type="http://schemas.openxmlformats.org/officeDocument/2006/relationships/hyperlink" Target="http://blog.163.com/digoal@126/blog/static/16387704020111152495686/"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blog.163.com/digoal@126/blog/static/163877040201041111499884/" TargetMode="External"/></Relationships>
</file>

<file path=ppt/slides/_rels/slide262.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263.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 Id="rId4" Type="http://schemas.openxmlformats.org/officeDocument/2006/relationships/image" Target="../media/image125.wmf"/></Relationships>
</file>

<file path=ppt/slides/_rels/slide272.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blog.163.com/digoal@126/blog/static/163877040201011152042497/"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3" Type="http://schemas.openxmlformats.org/officeDocument/2006/relationships/hyperlink" Target="http://blog.163.com/digoal@126/blog/static/163877040201183043153622/" TargetMode="External"/><Relationship Id="rId2" Type="http://schemas.openxmlformats.org/officeDocument/2006/relationships/hyperlink" Target="http://www.postgresql.org/docs/9.1/static/bki-commands.htm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2.xml"/><Relationship Id="rId4" Type="http://schemas.openxmlformats.org/officeDocument/2006/relationships/image" Target="../media/image139.png"/></Relationships>
</file>

<file path=ppt/slides/_rels/slide299.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wmf"/><Relationship Id="rId1" Type="http://schemas.openxmlformats.org/officeDocument/2006/relationships/slideLayout" Target="../slideLayouts/slideLayout2.xml"/><Relationship Id="rId5" Type="http://schemas.openxmlformats.org/officeDocument/2006/relationships/image" Target="../media/image143.png"/><Relationship Id="rId4" Type="http://schemas.openxmlformats.org/officeDocument/2006/relationships/image" Target="../media/image14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3" Type="http://schemas.openxmlformats.org/officeDocument/2006/relationships/hyperlink" Target="http://blog.163.com/digoal@126/blog/static/1638770402012116115354333/" TargetMode="External"/><Relationship Id="rId2" Type="http://schemas.openxmlformats.org/officeDocument/2006/relationships/hyperlink" Target="http://blog.163.com/digoal@126/blog/static/163877040201122910531988/"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blog.163.com/digoal@126/blog/static/16387704020120524144140/" TargetMode="External"/></Relationships>
</file>

<file path=ppt/slides/_rels/slide301.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2.xml"/><Relationship Id="rId4" Type="http://schemas.openxmlformats.org/officeDocument/2006/relationships/image" Target="../media/image148.png"/></Relationships>
</file>

<file path=ppt/slides/_rels/slide304.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0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08.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8" Type="http://schemas.openxmlformats.org/officeDocument/2006/relationships/image" Target="../media/image153.jpeg"/><Relationship Id="rId3" Type="http://schemas.openxmlformats.org/officeDocument/2006/relationships/diagramLayout" Target="../diagrams/layout5.xml"/><Relationship Id="rId7" Type="http://schemas.openxmlformats.org/officeDocument/2006/relationships/image" Target="../media/image152.wmf"/><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154.png"/></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3" Type="http://schemas.openxmlformats.org/officeDocument/2006/relationships/hyperlink" Target="http://www.postgresql.org/docs/9.1/static/runtime-config-developer.html" TargetMode="External"/><Relationship Id="rId2" Type="http://schemas.openxmlformats.org/officeDocument/2006/relationships/hyperlink" Target="http://www.postgresql.org/docs/9.1/static/runtime-config-custom.html"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5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blog.163.com/digoal@126/blog/static/1638770402010411115555401/" TargetMode="External"/><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3" Type="http://schemas.openxmlformats.org/officeDocument/2006/relationships/hyperlink" Target="http://bucardo.org/check_postgres/check_postgres.pl.html" TargetMode="External"/><Relationship Id="rId2" Type="http://schemas.openxmlformats.org/officeDocument/2006/relationships/hyperlink" Target="http://blog.163.com/digoal@126/blog/static/163877040201231781923116/" TargetMode="External"/><Relationship Id="rId1" Type="http://schemas.openxmlformats.org/officeDocument/2006/relationships/slideLayout" Target="../slideLayouts/slideLayout2.xml"/><Relationship Id="rId4" Type="http://schemas.openxmlformats.org/officeDocument/2006/relationships/hyperlink" Target="http://blog.163.com/digoal@126/blog/static/163877040201211354145701/" TargetMode="Externa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64.png"/><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2" Type="http://schemas.openxmlformats.org/officeDocument/2006/relationships/image" Target="../media/image168.png"/><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2" Type="http://schemas.openxmlformats.org/officeDocument/2006/relationships/image" Target="../media/image169.png"/><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4.png"/><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6.png"/><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179.png"/><Relationship Id="rId4" Type="http://schemas.openxmlformats.org/officeDocument/2006/relationships/image" Target="../media/image17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2" Type="http://schemas.openxmlformats.org/officeDocument/2006/relationships/hyperlink" Target="http://blog.163.com/digoal@126/blog/static/16387704020123129649342/" TargetMode="External"/><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blog.163.com/digoal@126/blog/static/16387704020123261422581/" TargetMode="External"/><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3" Type="http://schemas.openxmlformats.org/officeDocument/2006/relationships/hyperlink" Target="http://blog.163.com/digoal@126/blog/static/1638770402012431063591/"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blog.163.com/digoal@126/blog/static/1638770402011111422518103/" TargetMode="External"/><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3" Type="http://schemas.openxmlformats.org/officeDocument/2006/relationships/hyperlink" Target="http://blog.163.com/digoal@126/blog/static/1638770402012012361519/"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3" Type="http://schemas.openxmlformats.org/officeDocument/2006/relationships/hyperlink" Target="http://blog.163.com/digoal@126/blog/static/163877040201192535630895/" TargetMode="External"/><Relationship Id="rId2" Type="http://schemas.openxmlformats.org/officeDocument/2006/relationships/hyperlink" Target="http://blog.163.com/digoal@126/blog/static/16387704020121952051174/"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pgfoundry.org/projects/pgpool/" TargetMode="External"/><Relationship Id="rId4" Type="http://schemas.openxmlformats.org/officeDocument/2006/relationships/hyperlink" Target="http://www.tudou.com/programs/view/TcluEJ4ZfPA/" TargetMode="External"/></Relationships>
</file>

<file path=ppt/slides/_rels/slide3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blog.163.com/digoal@126/blog/static/163877040201211354145701/" TargetMode="External"/><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3" Type="http://schemas.openxmlformats.org/officeDocument/2006/relationships/hyperlink" Target="http://blog.163.com/digoal@126/blog/static/16387704020111141103578/" TargetMode="External"/><Relationship Id="rId2" Type="http://schemas.openxmlformats.org/officeDocument/2006/relationships/hyperlink" Target="http://blog.163.com/digoal@126/blog/static/163877040201222011550296/"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75.xml.rels><?xml version="1.0" encoding="UTF-8" standalone="yes"?>
<Relationships xmlns="http://schemas.openxmlformats.org/package/2006/relationships"><Relationship Id="rId8" Type="http://schemas.openxmlformats.org/officeDocument/2006/relationships/hyperlink" Target="http://blog.163.com/digoal@126/blog/static/16387704020114273265960/" TargetMode="External"/><Relationship Id="rId3" Type="http://schemas.openxmlformats.org/officeDocument/2006/relationships/hyperlink" Target="http://pgfoundry.org/" TargetMode="External"/><Relationship Id="rId7" Type="http://schemas.openxmlformats.org/officeDocument/2006/relationships/hyperlink" Target="http://blog.163.com/digoal@126/blog/static/163877040201141641148311/" TargetMode="External"/><Relationship Id="rId2" Type="http://schemas.openxmlformats.org/officeDocument/2006/relationships/hyperlink" Target="http://pgxn.org/" TargetMode="External"/><Relationship Id="rId1" Type="http://schemas.openxmlformats.org/officeDocument/2006/relationships/slideLayout" Target="../slideLayouts/slideLayout2.xml"/><Relationship Id="rId6" Type="http://schemas.openxmlformats.org/officeDocument/2006/relationships/hyperlink" Target="http://www.postgresql.org/docs/9.1/static/dblink.html" TargetMode="External"/><Relationship Id="rId5" Type="http://schemas.openxmlformats.org/officeDocument/2006/relationships/hyperlink" Target="http://blog.163.com/digoal@126/blog/static/16387704020115825612145/" TargetMode="External"/><Relationship Id="rId10" Type="http://schemas.openxmlformats.org/officeDocument/2006/relationships/image" Target="../media/image3.png"/><Relationship Id="rId4" Type="http://schemas.openxmlformats.org/officeDocument/2006/relationships/hyperlink" Target="http://www.postgresql.org/docs/9.1/static/contrib.html" TargetMode="External"/><Relationship Id="rId9" Type="http://schemas.openxmlformats.org/officeDocument/2006/relationships/hyperlink" Target="http://blog.163.com/digoal@126/blog/static/16387704020110445753526/" TargetMode="External"/></Relationships>
</file>

<file path=ppt/slides/_rels/slide376.xml.rels><?xml version="1.0" encoding="UTF-8" standalone="yes"?>
<Relationships xmlns="http://schemas.openxmlformats.org/package/2006/relationships"><Relationship Id="rId3" Type="http://schemas.openxmlformats.org/officeDocument/2006/relationships/hyperlink" Target="http://blog.163.com/digoal@126/blog/static/16387704020115149458640/" TargetMode="External"/><Relationship Id="rId7" Type="http://schemas.openxmlformats.org/officeDocument/2006/relationships/hyperlink" Target="http://www.postgresql.org/docs/9.1/static/pgstattuple.html" TargetMode="External"/><Relationship Id="rId2" Type="http://schemas.openxmlformats.org/officeDocument/2006/relationships/hyperlink" Target="http://blog.163.com/digoal@126/blog/static/163877040201151534631313/" TargetMode="External"/><Relationship Id="rId1" Type="http://schemas.openxmlformats.org/officeDocument/2006/relationships/slideLayout" Target="../slideLayouts/slideLayout2.xml"/><Relationship Id="rId6" Type="http://schemas.openxmlformats.org/officeDocument/2006/relationships/hyperlink" Target="http://www.postgresql.org/docs/9.1/static/pgstatstatements.html" TargetMode="External"/><Relationship Id="rId5" Type="http://schemas.openxmlformats.org/officeDocument/2006/relationships/hyperlink" Target="http://blog.163.com/digoal@126/blog/static/1638770402011515105557166/" TargetMode="External"/><Relationship Id="rId4" Type="http://schemas.openxmlformats.org/officeDocument/2006/relationships/hyperlink" Target="http://www.postgresql.org/docs/9.1/static/pgfreespacemap.html" TargetMode="External"/></Relationships>
</file>

<file path=ppt/slides/_rels/slide377.xml.rels><?xml version="1.0" encoding="UTF-8" standalone="yes"?>
<Relationships xmlns="http://schemas.openxmlformats.org/package/2006/relationships"><Relationship Id="rId3" Type="http://schemas.openxmlformats.org/officeDocument/2006/relationships/hyperlink" Target="http://blog.163.com/digoal@126/blog/static/163877040201191882553803/" TargetMode="External"/><Relationship Id="rId7" Type="http://schemas.openxmlformats.org/officeDocument/2006/relationships/hyperlink" Target="http://blog.163.com/digoal@126/blog/static/16387704020120524144140/" TargetMode="External"/><Relationship Id="rId2" Type="http://schemas.openxmlformats.org/officeDocument/2006/relationships/hyperlink" Target="http://blog.163.com/digoal@126/blog/static/163877040201141795025354/" TargetMode="External"/><Relationship Id="rId1" Type="http://schemas.openxmlformats.org/officeDocument/2006/relationships/slideLayout" Target="../slideLayouts/slideLayout2.xml"/><Relationship Id="rId6" Type="http://schemas.openxmlformats.org/officeDocument/2006/relationships/hyperlink" Target="http://blog.163.com/digoal@126/blog/static/1638770402011630102117658/" TargetMode="External"/><Relationship Id="rId5" Type="http://schemas.openxmlformats.org/officeDocument/2006/relationships/hyperlink" Target="http://blog.163.com/digoal@126/blog/static/163877040201062944945126/" TargetMode="External"/><Relationship Id="rId4" Type="http://schemas.openxmlformats.org/officeDocument/2006/relationships/hyperlink" Target="http://www.postgresql.org/docs/9.1/static/pgupgrade.html" TargetMode="External"/></Relationships>
</file>

<file path=ppt/slides/_rels/slide378.xml.rels><?xml version="1.0" encoding="UTF-8" standalone="yes"?>
<Relationships xmlns="http://schemas.openxmlformats.org/package/2006/relationships"><Relationship Id="rId3" Type="http://schemas.openxmlformats.org/officeDocument/2006/relationships/hyperlink" Target="http://blog.163.com/digoal@126/blog/static/163877040201221333411196/" TargetMode="External"/><Relationship Id="rId2" Type="http://schemas.openxmlformats.org/officeDocument/2006/relationships/hyperlink" Target="http://blog.163.com/digoal@126/blog/static/163877040201221382150858/"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79.xml.rels><?xml version="1.0" encoding="UTF-8" standalone="yes"?>
<Relationships xmlns="http://schemas.openxmlformats.org/package/2006/relationships"><Relationship Id="rId3" Type="http://schemas.openxmlformats.org/officeDocument/2006/relationships/hyperlink" Target="http://blog.163.com/digoal@126/" TargetMode="External"/><Relationship Id="rId2" Type="http://schemas.openxmlformats.org/officeDocument/2006/relationships/hyperlink" Target="mailto:digoal@126.com" TargetMode="External"/><Relationship Id="rId1" Type="http://schemas.openxmlformats.org/officeDocument/2006/relationships/slideLayout" Target="../slideLayouts/slideLayout2.xml"/><Relationship Id="rId5" Type="http://schemas.openxmlformats.org/officeDocument/2006/relationships/image" Target="../media/image181.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blog.163.com/digoal@126/blog/static/163877040201119111234570/" TargetMode="External"/><Relationship Id="rId2" Type="http://schemas.openxmlformats.org/officeDocument/2006/relationships/hyperlink" Target="http://blog.163.com/digoal@126/blog/static/163877040201112251058216/"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blog.163.com/digoal@126/blog/static/16387704020119193364585/"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postgresql.org/docs/9.1/static/sql-grant.html" TargetMode="External"/><Relationship Id="rId2" Type="http://schemas.openxmlformats.org/officeDocument/2006/relationships/hyperlink" Target="http://blog.163.com/digoal@126/blog/static/1638770402011362564157/"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postgresql.org/ftp/source/v9.1.3/"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blog.163.com/digoal@126/blog/static/163877040201141795025354/"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blog.163.com/digoal@126/blog/static/1638770402012449234965/"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blog.163.com/digoal@126/blog/static/163877040201151011105494/"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blog.163.com/digoal@126/blog/static/1638770402011210114036419/"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6.xml.rels><?xml version="1.0" encoding="UTF-8" standalone="yes"?>
<Relationships xmlns="http://schemas.openxmlformats.org/package/2006/relationships"><Relationship Id="rId8" Type="http://schemas.openxmlformats.org/officeDocument/2006/relationships/hyperlink" Target="http://blog.163.com/digoal@126/blog/static/1638770402011111233524987/" TargetMode="External"/><Relationship Id="rId3" Type="http://schemas.openxmlformats.org/officeDocument/2006/relationships/hyperlink" Target="http://blog.163.com/digoal@126/blog/static/163877040201181505331588/" TargetMode="External"/><Relationship Id="rId7" Type="http://schemas.openxmlformats.org/officeDocument/2006/relationships/hyperlink" Target="http://blog.163.com/digoal@126/blog/static/16387704020119181188247/" TargetMode="External"/><Relationship Id="rId2" Type="http://schemas.openxmlformats.org/officeDocument/2006/relationships/hyperlink" Target="http://blog.163.com/digoal@126/blog/static/163877040201231514057303/" TargetMode="External"/><Relationship Id="rId1" Type="http://schemas.openxmlformats.org/officeDocument/2006/relationships/slideLayout" Target="../slideLayouts/slideLayout2.xml"/><Relationship Id="rId6" Type="http://schemas.openxmlformats.org/officeDocument/2006/relationships/hyperlink" Target="http://blog.163.com/digoal@126/blog/static/163877040201141641148311/" TargetMode="External"/><Relationship Id="rId5" Type="http://schemas.openxmlformats.org/officeDocument/2006/relationships/hyperlink" Target="http://blog.163.com/digoal@126/blog/static/16387704020118951953408/" TargetMode="External"/><Relationship Id="rId10" Type="http://schemas.openxmlformats.org/officeDocument/2006/relationships/image" Target="../media/image3.png"/><Relationship Id="rId4" Type="http://schemas.openxmlformats.org/officeDocument/2006/relationships/hyperlink" Target="http://blog.163.com/digoal@126/blog/static/16387704020118151162340/" TargetMode="External"/><Relationship Id="rId9" Type="http://schemas.openxmlformats.org/officeDocument/2006/relationships/hyperlink" Target="http://blog.163.com/digoal@126/blog/static/16387704020121108551698/"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sz="3200" spc="5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PostgreSQL</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9.1.3</a:t>
            </a:r>
            <a:b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2Day DBA QuickGuide</a:t>
            </a:r>
            <a:b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Ver: 0.11</a:t>
            </a:r>
            <a:endPar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副标题 2"/>
          <p:cNvSpPr>
            <a:spLocks noGrp="1"/>
          </p:cNvSpPr>
          <p:nvPr>
            <p:ph type="subTitle" idx="1"/>
          </p:nvPr>
        </p:nvSpPr>
        <p:spPr>
          <a:xfrm>
            <a:off x="323528" y="5445224"/>
            <a:ext cx="7058025" cy="647700"/>
          </a:xfrm>
        </p:spPr>
        <p:txBody>
          <a:bodyPr/>
          <a:lstStyle/>
          <a:p>
            <a:pPr algn="l"/>
            <a:r>
              <a:rPr lang="en-US" altLang="zh-CN" sz="1600" b="1" smtClean="0"/>
              <a:t>Author: Digoal.Zhou</a:t>
            </a:r>
          </a:p>
          <a:p>
            <a:pPr algn="l"/>
            <a:r>
              <a:rPr lang="en-US" altLang="zh-CN" sz="1600" b="1" smtClean="0"/>
              <a:t>Phone:</a:t>
            </a:r>
            <a:endParaRPr lang="en-US" altLang="zh-CN" sz="1600" b="1" smtClean="0"/>
          </a:p>
          <a:p>
            <a:pPr algn="l"/>
            <a:r>
              <a:rPr lang="en-US" altLang="zh-CN" sz="1600" b="1" smtClean="0"/>
              <a:t>Mail: </a:t>
            </a:r>
            <a:r>
              <a:rPr lang="en-US" altLang="zh-CN" sz="1600" b="1" smtClean="0">
                <a:hlinkClick r:id="rId3"/>
              </a:rPr>
              <a:t>digoal@126.com</a:t>
            </a:r>
            <a:endParaRPr lang="en-US" altLang="zh-CN" sz="1600" b="1" smtClean="0"/>
          </a:p>
          <a:p>
            <a:pPr algn="l"/>
            <a:r>
              <a:rPr lang="en-US" altLang="zh-CN" sz="1600" b="1" smtClean="0"/>
              <a:t>QQ: 276732431</a:t>
            </a:r>
          </a:p>
          <a:p>
            <a:pPr algn="l"/>
            <a:r>
              <a:rPr lang="en-US" altLang="zh-CN" sz="1600" b="1" smtClean="0"/>
              <a:t>Blog: </a:t>
            </a:r>
            <a:r>
              <a:rPr lang="en-US" altLang="zh-CN" sz="1600" b="1" smtClean="0">
                <a:hlinkClick r:id="rId4"/>
              </a:rPr>
              <a:t>http://blog.163.com/digoal@126/</a:t>
            </a:r>
            <a:endParaRPr lang="zh-CN" altLang="en-US" sz="1600" b="1"/>
          </a:p>
        </p:txBody>
      </p:sp>
    </p:spTree>
    <p:extLst>
      <p:ext uri="{BB962C8B-B14F-4D97-AF65-F5344CB8AC3E}">
        <p14:creationId xmlns:p14="http://schemas.microsoft.com/office/powerpoint/2010/main" val="1138732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配置</a:t>
            </a:r>
            <a:r>
              <a:rPr lang="en-US" altLang="zh-CN" smtClean="0"/>
              <a:t>OS</a:t>
            </a:r>
            <a:endParaRPr lang="zh-CN" altLang="en-US"/>
          </a:p>
        </p:txBody>
      </p:sp>
      <p:sp>
        <p:nvSpPr>
          <p:cNvPr id="3" name="内容占位符 2"/>
          <p:cNvSpPr>
            <a:spLocks noGrp="1"/>
          </p:cNvSpPr>
          <p:nvPr>
            <p:ph idx="1"/>
          </p:nvPr>
        </p:nvSpPr>
        <p:spPr/>
        <p:txBody>
          <a:bodyPr/>
          <a:lstStyle/>
          <a:p>
            <a:r>
              <a:rPr lang="zh-CN" altLang="en-US" sz="1600" smtClean="0"/>
              <a:t>结合</a:t>
            </a:r>
            <a:r>
              <a:rPr lang="en-US" altLang="zh-CN" sz="1600" err="1" smtClean="0"/>
              <a:t>PostgreSQL</a:t>
            </a:r>
            <a:r>
              <a:rPr lang="zh-CN" altLang="en-US" sz="1600" smtClean="0"/>
              <a:t>编译安装时</a:t>
            </a:r>
            <a:r>
              <a:rPr lang="en-US" altLang="zh-CN" sz="1600" smtClean="0"/>
              <a:t>configure</a:t>
            </a:r>
            <a:r>
              <a:rPr lang="zh-CN" altLang="en-US" sz="1600" smtClean="0"/>
              <a:t>的选项</a:t>
            </a:r>
            <a:r>
              <a:rPr lang="en-US" altLang="zh-CN" sz="1600" smtClean="0"/>
              <a:t>, </a:t>
            </a:r>
            <a:r>
              <a:rPr lang="zh-CN" altLang="en-US" sz="1600" smtClean="0"/>
              <a:t>有选择的安装</a:t>
            </a:r>
            <a:r>
              <a:rPr lang="en-US" altLang="zh-CN" sz="1600" smtClean="0"/>
              <a:t>OS</a:t>
            </a:r>
            <a:r>
              <a:rPr lang="zh-CN" altLang="en-US" sz="1600" smtClean="0"/>
              <a:t>的依赖包</a:t>
            </a:r>
            <a:r>
              <a:rPr lang="en-US" altLang="zh-CN" sz="1600" smtClean="0"/>
              <a:t>.</a:t>
            </a:r>
          </a:p>
          <a:p>
            <a:r>
              <a:rPr lang="en-US" altLang="zh-CN" sz="1600" smtClean="0"/>
              <a:t>OS</a:t>
            </a:r>
            <a:r>
              <a:rPr lang="zh-CN" altLang="en-US" sz="1600" smtClean="0"/>
              <a:t>配置</a:t>
            </a:r>
            <a:endParaRPr lang="en-US" altLang="zh-CN" sz="1600" smtClean="0"/>
          </a:p>
          <a:p>
            <a:r>
              <a:rPr lang="en-US" altLang="zh-CN" sz="1600"/>
              <a:t>/</a:t>
            </a:r>
            <a:r>
              <a:rPr lang="en-US" altLang="zh-CN" sz="1600" err="1" smtClean="0"/>
              <a:t>etc</a:t>
            </a:r>
            <a:r>
              <a:rPr lang="en-US" altLang="zh-CN" sz="1600" smtClean="0"/>
              <a:t>/</a:t>
            </a:r>
            <a:r>
              <a:rPr lang="en-US" altLang="zh-CN" sz="1600" err="1" smtClean="0"/>
              <a:t>sysctl.conf</a:t>
            </a:r>
            <a:endParaRPr lang="en-US" altLang="zh-CN" sz="1600" smtClean="0"/>
          </a:p>
          <a:p>
            <a:r>
              <a:rPr lang="en-US" altLang="zh-CN" sz="1600"/>
              <a:t>/</a:t>
            </a:r>
            <a:r>
              <a:rPr lang="en-US" altLang="zh-CN" sz="1600" err="1" smtClean="0"/>
              <a:t>etc</a:t>
            </a:r>
            <a:r>
              <a:rPr lang="en-US" altLang="zh-CN" sz="1600" smtClean="0"/>
              <a:t>/security/</a:t>
            </a:r>
            <a:r>
              <a:rPr lang="en-US" altLang="zh-CN" sz="1600" err="1" smtClean="0"/>
              <a:t>limits.conf</a:t>
            </a:r>
            <a:endParaRPr lang="en-US" altLang="zh-CN" sz="1600" smtClean="0"/>
          </a:p>
          <a:p>
            <a:r>
              <a:rPr lang="en-US" altLang="zh-CN" sz="1600"/>
              <a:t>/</a:t>
            </a:r>
            <a:r>
              <a:rPr lang="en-US" altLang="zh-CN" sz="1600" err="1" smtClean="0"/>
              <a:t>etc</a:t>
            </a:r>
            <a:r>
              <a:rPr lang="en-US" altLang="zh-CN" sz="1600" smtClean="0"/>
              <a:t>/</a:t>
            </a:r>
            <a:r>
              <a:rPr lang="en-US" altLang="zh-CN" sz="1600" err="1" smtClean="0"/>
              <a:t>sysconfig</a:t>
            </a:r>
            <a:r>
              <a:rPr lang="en-US" altLang="zh-CN" sz="1600" smtClean="0"/>
              <a:t>/</a:t>
            </a:r>
            <a:r>
              <a:rPr lang="en-US" altLang="zh-CN" sz="1600" err="1" smtClean="0"/>
              <a:t>iptables</a:t>
            </a:r>
            <a:endParaRPr lang="en-US" altLang="zh-CN" sz="1600" smtClean="0"/>
          </a:p>
          <a:p>
            <a:r>
              <a:rPr lang="zh-CN" altLang="en-US" sz="1600" smtClean="0"/>
              <a:t>时间调整</a:t>
            </a:r>
            <a:endParaRPr lang="en-US" altLang="zh-CN" sz="1600" smtClean="0"/>
          </a:p>
          <a:p>
            <a:pPr lvl="1"/>
            <a:r>
              <a:rPr lang="zh-CN" altLang="en-US" sz="1200" smtClean="0"/>
              <a:t>自动 配置</a:t>
            </a:r>
            <a:r>
              <a:rPr lang="en-US" altLang="zh-CN" sz="1200" err="1" smtClean="0"/>
              <a:t>ntpd</a:t>
            </a:r>
            <a:r>
              <a:rPr lang="zh-CN" altLang="en-US" sz="1200" smtClean="0"/>
              <a:t>服务 或者 使用</a:t>
            </a:r>
            <a:r>
              <a:rPr lang="en-US" altLang="zh-CN" sz="1200" err="1" smtClean="0"/>
              <a:t>crontab</a:t>
            </a:r>
            <a:r>
              <a:rPr lang="zh-CN" altLang="en-US" sz="1200" smtClean="0"/>
              <a:t>如下</a:t>
            </a:r>
            <a:endParaRPr lang="en-US" altLang="zh-CN" sz="1200" smtClean="0"/>
          </a:p>
          <a:p>
            <a:pPr lvl="1"/>
            <a:r>
              <a:rPr lang="en-US" altLang="zh-CN" sz="1200"/>
              <a:t>8 * * * * /</a:t>
            </a:r>
            <a:r>
              <a:rPr lang="en-US" altLang="zh-CN" sz="1200" err="1"/>
              <a:t>usr</a:t>
            </a:r>
            <a:r>
              <a:rPr lang="en-US" altLang="zh-CN" sz="1200"/>
              <a:t>/</a:t>
            </a:r>
            <a:r>
              <a:rPr lang="en-US" altLang="zh-CN" sz="1200" err="1"/>
              <a:t>sbin</a:t>
            </a:r>
            <a:r>
              <a:rPr lang="en-US" altLang="zh-CN" sz="1200"/>
              <a:t>/</a:t>
            </a:r>
            <a:r>
              <a:rPr lang="en-US" altLang="zh-CN" sz="1200" err="1"/>
              <a:t>ntpdate</a:t>
            </a:r>
            <a:r>
              <a:rPr lang="en-US" altLang="zh-CN" sz="1200"/>
              <a:t> asia.pool.ntp.org &amp;&amp; /</a:t>
            </a:r>
            <a:r>
              <a:rPr lang="en-US" altLang="zh-CN" sz="1200" err="1"/>
              <a:t>sbin</a:t>
            </a:r>
            <a:r>
              <a:rPr lang="en-US" altLang="zh-CN" sz="1200"/>
              <a:t>/</a:t>
            </a:r>
            <a:r>
              <a:rPr lang="en-US" altLang="zh-CN" sz="1200" err="1"/>
              <a:t>hwclock</a:t>
            </a:r>
            <a:r>
              <a:rPr lang="en-US" altLang="zh-CN" sz="1200"/>
              <a:t> --</a:t>
            </a:r>
            <a:r>
              <a:rPr lang="en-US" altLang="zh-CN" sz="1200" err="1"/>
              <a:t>systohc</a:t>
            </a:r>
            <a:endParaRPr lang="en-US" altLang="zh-CN" sz="1200" smtClean="0"/>
          </a:p>
          <a:p>
            <a:r>
              <a:rPr lang="zh-CN" altLang="en-US" sz="1600" smtClean="0"/>
              <a:t>设备管理</a:t>
            </a:r>
            <a:endParaRPr lang="en-US" altLang="zh-CN" sz="1600" smtClean="0"/>
          </a:p>
          <a:p>
            <a:pPr lvl="1"/>
            <a:r>
              <a:rPr lang="zh-CN" altLang="en-US" sz="1200"/>
              <a:t>逻辑</a:t>
            </a:r>
            <a:r>
              <a:rPr lang="zh-CN" altLang="en-US" sz="1200" smtClean="0"/>
              <a:t>卷</a:t>
            </a:r>
            <a:r>
              <a:rPr lang="en-US" altLang="zh-CN" sz="1200" smtClean="0"/>
              <a:t>, </a:t>
            </a:r>
            <a:r>
              <a:rPr lang="en-US" altLang="zh-CN" sz="1200" err="1" smtClean="0"/>
              <a:t>blockdev</a:t>
            </a:r>
            <a:r>
              <a:rPr lang="en-US" altLang="zh-CN" sz="1200" smtClean="0"/>
              <a:t> --</a:t>
            </a:r>
            <a:r>
              <a:rPr lang="en-US" altLang="zh-CN" sz="1200" err="1" smtClean="0"/>
              <a:t>setra</a:t>
            </a:r>
            <a:endParaRPr lang="en-US" altLang="zh-CN" sz="1200" smtClean="0"/>
          </a:p>
          <a:p>
            <a:r>
              <a:rPr lang="zh-CN" altLang="en-US" sz="1600" smtClean="0"/>
              <a:t>文件系统</a:t>
            </a:r>
            <a:endParaRPr lang="en-US" altLang="zh-CN" sz="1600" smtClean="0"/>
          </a:p>
          <a:p>
            <a:pPr lvl="1"/>
            <a:r>
              <a:rPr lang="en-US" altLang="zh-CN" sz="1200" smtClean="0"/>
              <a:t>XFS, ext3, ext4, ZFS</a:t>
            </a:r>
          </a:p>
          <a:p>
            <a:pPr lvl="1"/>
            <a:r>
              <a:rPr lang="en-US" altLang="zh-CN" sz="1200" err="1" smtClean="0"/>
              <a:t>noatime</a:t>
            </a:r>
            <a:endParaRPr lang="en-US" altLang="zh-CN" sz="1200" smtClean="0"/>
          </a:p>
          <a:p>
            <a:r>
              <a:rPr lang="zh-CN" altLang="en-US" sz="1600" smtClean="0"/>
              <a:t>添加用户</a:t>
            </a:r>
            <a:endParaRPr lang="en-US" altLang="zh-CN" sz="1600" smtClean="0"/>
          </a:p>
          <a:p>
            <a:r>
              <a:rPr lang="zh-CN" altLang="en-US" sz="1600" smtClean="0"/>
              <a:t>配置环境</a:t>
            </a:r>
            <a:endParaRPr lang="en-US" altLang="zh-CN" sz="1600" smtClean="0"/>
          </a:p>
          <a:p>
            <a:r>
              <a:rPr lang="en-US" altLang="zh-CN" sz="1600" smtClean="0"/>
              <a:t>【</a:t>
            </a:r>
            <a:r>
              <a:rPr lang="zh-CN" altLang="en-US" sz="1600" smtClean="0"/>
              <a:t>参考</a:t>
            </a:r>
            <a:r>
              <a:rPr lang="en-US" altLang="zh-CN" sz="1600" smtClean="0"/>
              <a:t>】</a:t>
            </a:r>
          </a:p>
          <a:p>
            <a:r>
              <a:rPr lang="en-US" altLang="zh-CN" sz="1600" err="1" smtClean="0"/>
              <a:t>CentOS</a:t>
            </a:r>
            <a:r>
              <a:rPr lang="en-US" altLang="zh-CN" sz="1600" smtClean="0"/>
              <a:t> kernel-doc-</a:t>
            </a:r>
            <a:r>
              <a:rPr lang="en-US" altLang="zh-CN" sz="1600" err="1" smtClean="0"/>
              <a:t>x.x.xx</a:t>
            </a:r>
            <a:r>
              <a:rPr lang="en-US" altLang="zh-CN" sz="1600" smtClean="0"/>
              <a:t>-xxx</a:t>
            </a:r>
          </a:p>
          <a:p>
            <a:endParaRPr lang="zh-CN" altLang="en-US" sz="1600"/>
          </a:p>
        </p:txBody>
      </p:sp>
    </p:spTree>
    <p:extLst>
      <p:ext uri="{BB962C8B-B14F-4D97-AF65-F5344CB8AC3E}">
        <p14:creationId xmlns:p14="http://schemas.microsoft.com/office/powerpoint/2010/main" val="3962590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DISTINCT</a:t>
            </a:r>
            <a:endParaRPr lang="zh-CN" altLang="en-US"/>
          </a:p>
        </p:txBody>
      </p:sp>
      <p:sp>
        <p:nvSpPr>
          <p:cNvPr id="3" name="内容占位符 2"/>
          <p:cNvSpPr>
            <a:spLocks noGrp="1"/>
          </p:cNvSpPr>
          <p:nvPr>
            <p:ph idx="1"/>
          </p:nvPr>
        </p:nvSpPr>
        <p:spPr/>
        <p:txBody>
          <a:bodyPr/>
          <a:lstStyle/>
          <a:p>
            <a:r>
              <a:rPr lang="zh-CN" altLang="en-US" sz="1600" smtClean="0"/>
              <a:t>使用</a:t>
            </a:r>
            <a:r>
              <a:rPr lang="en-US" altLang="zh-CN" sz="1600" smtClean="0"/>
              <a:t>DISTINCT ON</a:t>
            </a:r>
            <a:r>
              <a:rPr lang="zh-CN" altLang="en-US" sz="1600" smtClean="0"/>
              <a:t>实现前面章节用窗口函数实现的取第一名的功能</a:t>
            </a:r>
            <a:endParaRPr lang="en-US" altLang="zh-CN" sz="1600" smtClean="0"/>
          </a:p>
          <a:p>
            <a:endParaRPr lang="en-US" altLang="zh-CN" sz="1600" smtClean="0"/>
          </a:p>
          <a:p>
            <a:r>
              <a:rPr lang="en-US" altLang="zh-CN" sz="1600" smtClean="0"/>
              <a:t>postgres</a:t>
            </a:r>
            <a:r>
              <a:rPr lang="en-US" altLang="zh-CN" sz="1600"/>
              <a:t>=# CREATE TABLE window_test(id int, name text, subject text, score numeric);</a:t>
            </a:r>
          </a:p>
          <a:p>
            <a:r>
              <a:rPr lang="en-US" altLang="zh-CN" sz="1600" smtClean="0"/>
              <a:t>postgres</a:t>
            </a:r>
            <a:r>
              <a:rPr lang="en-US" altLang="zh-CN" sz="1600"/>
              <a:t>=# INSERT INTO window_test VALUES (1,'digoal','</a:t>
            </a:r>
            <a:r>
              <a:rPr lang="zh-CN" altLang="en-US" sz="1600"/>
              <a:t>数学</a:t>
            </a:r>
            <a:r>
              <a:rPr lang="en-US" altLang="zh-CN" sz="1600"/>
              <a:t>',99.5), (2,'digoal','</a:t>
            </a:r>
            <a:r>
              <a:rPr lang="zh-CN" altLang="en-US" sz="1600"/>
              <a:t>语文</a:t>
            </a:r>
            <a:r>
              <a:rPr lang="en-US" altLang="zh-CN" sz="1600"/>
              <a:t>',89.5),</a:t>
            </a:r>
          </a:p>
          <a:p>
            <a:r>
              <a:rPr lang="en-US" altLang="zh-CN" sz="1600"/>
              <a:t>(3,'digoal','</a:t>
            </a:r>
            <a:r>
              <a:rPr lang="zh-CN" altLang="en-US" sz="1600"/>
              <a:t>英语</a:t>
            </a:r>
            <a:r>
              <a:rPr lang="en-US" altLang="zh-CN" sz="1600"/>
              <a:t>',79.5), (4,'digoal','</a:t>
            </a:r>
            <a:r>
              <a:rPr lang="zh-CN" altLang="en-US" sz="1600"/>
              <a:t>物理</a:t>
            </a:r>
            <a:r>
              <a:rPr lang="en-US" altLang="zh-CN" sz="1600"/>
              <a:t>',99.5), (5,'digoal','</a:t>
            </a:r>
            <a:r>
              <a:rPr lang="zh-CN" altLang="en-US" sz="1600"/>
              <a:t>化学</a:t>
            </a:r>
            <a:r>
              <a:rPr lang="en-US" altLang="zh-CN" sz="1600"/>
              <a:t>',98.5), </a:t>
            </a:r>
          </a:p>
          <a:p>
            <a:r>
              <a:rPr lang="en-US" altLang="zh-CN" sz="1600"/>
              <a:t>(6,'</a:t>
            </a:r>
            <a:r>
              <a:rPr lang="zh-CN" altLang="en-US" sz="1600"/>
              <a:t>刘德华</a:t>
            </a:r>
            <a:r>
              <a:rPr lang="en-US" altLang="zh-CN" sz="1600"/>
              <a:t>','</a:t>
            </a:r>
            <a:r>
              <a:rPr lang="zh-CN" altLang="en-US" sz="1600"/>
              <a:t>数学</a:t>
            </a:r>
            <a:r>
              <a:rPr lang="en-US" altLang="zh-CN" sz="1600"/>
              <a:t>',89.5), (7,'</a:t>
            </a:r>
            <a:r>
              <a:rPr lang="zh-CN" altLang="en-US" sz="1600"/>
              <a:t>刘德华</a:t>
            </a:r>
            <a:r>
              <a:rPr lang="en-US" altLang="zh-CN" sz="1600"/>
              <a:t>','</a:t>
            </a:r>
            <a:r>
              <a:rPr lang="zh-CN" altLang="en-US" sz="1600"/>
              <a:t>语文</a:t>
            </a:r>
            <a:r>
              <a:rPr lang="en-US" altLang="zh-CN" sz="1600"/>
              <a:t>',99.5), (8,'</a:t>
            </a:r>
            <a:r>
              <a:rPr lang="zh-CN" altLang="en-US" sz="1600"/>
              <a:t>刘德华</a:t>
            </a:r>
            <a:r>
              <a:rPr lang="en-US" altLang="zh-CN" sz="1600"/>
              <a:t>','</a:t>
            </a:r>
            <a:r>
              <a:rPr lang="zh-CN" altLang="en-US" sz="1600"/>
              <a:t>英语</a:t>
            </a:r>
            <a:r>
              <a:rPr lang="en-US" altLang="zh-CN" sz="1600"/>
              <a:t>',79.5), </a:t>
            </a:r>
          </a:p>
          <a:p>
            <a:r>
              <a:rPr lang="en-US" altLang="zh-CN" sz="1600"/>
              <a:t>(9,'</a:t>
            </a:r>
            <a:r>
              <a:rPr lang="zh-CN" altLang="en-US" sz="1600"/>
              <a:t>刘德华</a:t>
            </a:r>
            <a:r>
              <a:rPr lang="en-US" altLang="zh-CN" sz="1600"/>
              <a:t>','</a:t>
            </a:r>
            <a:r>
              <a:rPr lang="zh-CN" altLang="en-US" sz="1600"/>
              <a:t>物理</a:t>
            </a:r>
            <a:r>
              <a:rPr lang="en-US" altLang="zh-CN" sz="1600"/>
              <a:t>',89.5), (10,'</a:t>
            </a:r>
            <a:r>
              <a:rPr lang="zh-CN" altLang="en-US" sz="1600"/>
              <a:t>刘德华</a:t>
            </a:r>
            <a:r>
              <a:rPr lang="en-US" altLang="zh-CN" sz="1600"/>
              <a:t>','</a:t>
            </a:r>
            <a:r>
              <a:rPr lang="zh-CN" altLang="en-US" sz="1600"/>
              <a:t>化学</a:t>
            </a:r>
            <a:r>
              <a:rPr lang="en-US" altLang="zh-CN" sz="1600"/>
              <a:t>',69.5),</a:t>
            </a:r>
          </a:p>
          <a:p>
            <a:r>
              <a:rPr lang="en-US" altLang="zh-CN" sz="1600"/>
              <a:t>(11,'</a:t>
            </a:r>
            <a:r>
              <a:rPr lang="zh-CN" altLang="en-US" sz="1600"/>
              <a:t>张学友</a:t>
            </a:r>
            <a:r>
              <a:rPr lang="en-US" altLang="zh-CN" sz="1600"/>
              <a:t>','</a:t>
            </a:r>
            <a:r>
              <a:rPr lang="zh-CN" altLang="en-US" sz="1600"/>
              <a:t>数学</a:t>
            </a:r>
            <a:r>
              <a:rPr lang="en-US" altLang="zh-CN" sz="1600"/>
              <a:t>',89.5), (12,'</a:t>
            </a:r>
            <a:r>
              <a:rPr lang="zh-CN" altLang="en-US" sz="1600"/>
              <a:t>张学友</a:t>
            </a:r>
            <a:r>
              <a:rPr lang="en-US" altLang="zh-CN" sz="1600"/>
              <a:t>','</a:t>
            </a:r>
            <a:r>
              <a:rPr lang="zh-CN" altLang="en-US" sz="1600"/>
              <a:t>语文</a:t>
            </a:r>
            <a:r>
              <a:rPr lang="en-US" altLang="zh-CN" sz="1600"/>
              <a:t>',91.5), (13,'</a:t>
            </a:r>
            <a:r>
              <a:rPr lang="zh-CN" altLang="en-US" sz="1600"/>
              <a:t>张学友</a:t>
            </a:r>
            <a:r>
              <a:rPr lang="en-US" altLang="zh-CN" sz="1600"/>
              <a:t>','</a:t>
            </a:r>
            <a:r>
              <a:rPr lang="zh-CN" altLang="en-US" sz="1600"/>
              <a:t>英语</a:t>
            </a:r>
            <a:r>
              <a:rPr lang="en-US" altLang="zh-CN" sz="1600"/>
              <a:t>',92.5),</a:t>
            </a:r>
          </a:p>
          <a:p>
            <a:r>
              <a:rPr lang="en-US" altLang="zh-CN" sz="1600"/>
              <a:t>(14,'</a:t>
            </a:r>
            <a:r>
              <a:rPr lang="zh-CN" altLang="en-US" sz="1600"/>
              <a:t>张学友</a:t>
            </a:r>
            <a:r>
              <a:rPr lang="en-US" altLang="zh-CN" sz="1600"/>
              <a:t>','</a:t>
            </a:r>
            <a:r>
              <a:rPr lang="zh-CN" altLang="en-US" sz="1600"/>
              <a:t>物理</a:t>
            </a:r>
            <a:r>
              <a:rPr lang="en-US" altLang="zh-CN" sz="1600"/>
              <a:t>',93.5), (15,'</a:t>
            </a:r>
            <a:r>
              <a:rPr lang="zh-CN" altLang="en-US" sz="1600"/>
              <a:t>张学友</a:t>
            </a:r>
            <a:r>
              <a:rPr lang="en-US" altLang="zh-CN" sz="1600"/>
              <a:t>','</a:t>
            </a:r>
            <a:r>
              <a:rPr lang="zh-CN" altLang="en-US" sz="1600"/>
              <a:t>化学</a:t>
            </a:r>
            <a:r>
              <a:rPr lang="en-US" altLang="zh-CN" sz="1600"/>
              <a:t>',94.5</a:t>
            </a:r>
            <a:r>
              <a:rPr lang="en-US" altLang="zh-CN" sz="1600" smtClean="0"/>
              <a:t>);</a:t>
            </a:r>
          </a:p>
          <a:p>
            <a:endParaRPr lang="en-US" altLang="zh-CN" sz="1600" smtClean="0"/>
          </a:p>
          <a:p>
            <a:r>
              <a:rPr lang="en-US" altLang="zh-CN" sz="1600" smtClean="0"/>
              <a:t>-- </a:t>
            </a:r>
            <a:r>
              <a:rPr lang="zh-CN" altLang="en-US" sz="1600"/>
              <a:t>取出每门课程的第一名</a:t>
            </a:r>
            <a:r>
              <a:rPr lang="en-US" altLang="zh-CN" sz="1600" smtClean="0"/>
              <a:t>.</a:t>
            </a:r>
          </a:p>
          <a:p>
            <a:r>
              <a:rPr lang="en-US" altLang="zh-CN" sz="1600"/>
              <a:t>postgres=# select distinct on (subject) id,name,subject,score from window_test order by subject,score desc;</a:t>
            </a:r>
          </a:p>
          <a:p>
            <a:endParaRPr lang="en-US" altLang="zh-CN" sz="1600"/>
          </a:p>
          <a:p>
            <a:endParaRPr lang="en-US" altLang="zh-CN" sz="1600"/>
          </a:p>
        </p:txBody>
      </p:sp>
      <p:sp>
        <p:nvSpPr>
          <p:cNvPr id="8" name="圆角矩形 7"/>
          <p:cNvSpPr/>
          <p:nvPr/>
        </p:nvSpPr>
        <p:spPr>
          <a:xfrm>
            <a:off x="2210442" y="5301208"/>
            <a:ext cx="1656184"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51421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DISTINCT</a:t>
            </a:r>
            <a:endParaRPr lang="zh-CN" altLang="en-US"/>
          </a:p>
        </p:txBody>
      </p:sp>
      <p:sp>
        <p:nvSpPr>
          <p:cNvPr id="3" name="内容占位符 2"/>
          <p:cNvSpPr>
            <a:spLocks noGrp="1"/>
          </p:cNvSpPr>
          <p:nvPr>
            <p:ph idx="1"/>
          </p:nvPr>
        </p:nvSpPr>
        <p:spPr/>
        <p:txBody>
          <a:bodyPr/>
          <a:lstStyle/>
          <a:p>
            <a:r>
              <a:rPr lang="en-US" altLang="zh-CN" sz="1600"/>
              <a:t> id |  name  | subject | score </a:t>
            </a:r>
          </a:p>
          <a:p>
            <a:r>
              <a:rPr lang="en-US" altLang="zh-CN" sz="1600"/>
              <a:t>----+--------+---------+-------</a:t>
            </a:r>
          </a:p>
          <a:p>
            <a:r>
              <a:rPr lang="en-US" altLang="zh-CN" sz="1600"/>
              <a:t>  5 | digoal | </a:t>
            </a:r>
            <a:r>
              <a:rPr lang="zh-CN" altLang="en-US" sz="1600"/>
              <a:t>化学    </a:t>
            </a:r>
            <a:r>
              <a:rPr lang="en-US" altLang="zh-CN" sz="1600"/>
              <a:t>|  98.5</a:t>
            </a:r>
          </a:p>
          <a:p>
            <a:r>
              <a:rPr lang="en-US" altLang="zh-CN" sz="1600"/>
              <a:t>  1 | digoal | </a:t>
            </a:r>
            <a:r>
              <a:rPr lang="zh-CN" altLang="en-US" sz="1600"/>
              <a:t>数学    </a:t>
            </a:r>
            <a:r>
              <a:rPr lang="en-US" altLang="zh-CN" sz="1600"/>
              <a:t>|  99.5</a:t>
            </a:r>
          </a:p>
          <a:p>
            <a:r>
              <a:rPr lang="en-US" altLang="zh-CN" sz="1600"/>
              <a:t>  4 | digoal | </a:t>
            </a:r>
            <a:r>
              <a:rPr lang="zh-CN" altLang="en-US" sz="1600"/>
              <a:t>物理    </a:t>
            </a:r>
            <a:r>
              <a:rPr lang="en-US" altLang="zh-CN" sz="1600"/>
              <a:t>|  99.5</a:t>
            </a:r>
          </a:p>
          <a:p>
            <a:r>
              <a:rPr lang="en-US" altLang="zh-CN" sz="1600"/>
              <a:t> 13 | </a:t>
            </a:r>
            <a:r>
              <a:rPr lang="zh-CN" altLang="en-US" sz="1600"/>
              <a:t>张学友 </a:t>
            </a:r>
            <a:r>
              <a:rPr lang="en-US" altLang="zh-CN" sz="1600"/>
              <a:t>| </a:t>
            </a:r>
            <a:r>
              <a:rPr lang="zh-CN" altLang="en-US" sz="1600"/>
              <a:t>英语    </a:t>
            </a:r>
            <a:r>
              <a:rPr lang="en-US" altLang="zh-CN" sz="1600"/>
              <a:t>|  92.5</a:t>
            </a:r>
          </a:p>
          <a:p>
            <a:r>
              <a:rPr lang="en-US" altLang="zh-CN" sz="1600"/>
              <a:t>  7 | </a:t>
            </a:r>
            <a:r>
              <a:rPr lang="zh-CN" altLang="en-US" sz="1600"/>
              <a:t>刘德华 </a:t>
            </a:r>
            <a:r>
              <a:rPr lang="en-US" altLang="zh-CN" sz="1600"/>
              <a:t>| </a:t>
            </a:r>
            <a:r>
              <a:rPr lang="zh-CN" altLang="en-US" sz="1600"/>
              <a:t>语文    </a:t>
            </a:r>
            <a:r>
              <a:rPr lang="en-US" altLang="zh-CN" sz="1600"/>
              <a:t>|  99.5</a:t>
            </a:r>
          </a:p>
          <a:p>
            <a:r>
              <a:rPr lang="en-US" altLang="zh-CN" sz="1600"/>
              <a:t>(5 rows</a:t>
            </a:r>
            <a:r>
              <a:rPr lang="en-US" altLang="zh-CN" sz="1600" smtClean="0"/>
              <a:t>)</a:t>
            </a:r>
          </a:p>
          <a:p>
            <a:endParaRPr lang="en-US" altLang="zh-CN" sz="1600"/>
          </a:p>
          <a:p>
            <a:r>
              <a:rPr lang="zh-CN" altLang="en-US" sz="1600" smtClean="0"/>
              <a:t>与使用窗口函数得到的结果一致</a:t>
            </a:r>
            <a:r>
              <a:rPr lang="en-US" altLang="zh-CN" sz="1600" smtClean="0"/>
              <a:t>, </a:t>
            </a:r>
            <a:r>
              <a:rPr lang="zh-CN" altLang="en-US" sz="1600" smtClean="0"/>
              <a:t>并且写法更简洁</a:t>
            </a:r>
            <a:r>
              <a:rPr lang="en-US" altLang="zh-CN" sz="1600" smtClean="0"/>
              <a:t>.</a:t>
            </a:r>
            <a:endParaRPr lang="en-US" altLang="zh-CN" sz="1600"/>
          </a:p>
        </p:txBody>
      </p:sp>
    </p:spTree>
    <p:extLst>
      <p:ext uri="{BB962C8B-B14F-4D97-AF65-F5344CB8AC3E}">
        <p14:creationId xmlns:p14="http://schemas.microsoft.com/office/powerpoint/2010/main" val="1889976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NULL IN ORDER BY and DISTINCT</a:t>
            </a:r>
            <a:endParaRPr lang="zh-CN" altLang="en-US"/>
          </a:p>
        </p:txBody>
      </p:sp>
      <p:sp>
        <p:nvSpPr>
          <p:cNvPr id="3" name="内容占位符 2"/>
          <p:cNvSpPr>
            <a:spLocks noGrp="1"/>
          </p:cNvSpPr>
          <p:nvPr>
            <p:ph idx="1"/>
          </p:nvPr>
        </p:nvSpPr>
        <p:spPr/>
        <p:txBody>
          <a:bodyPr numCol="2"/>
          <a:lstStyle/>
          <a:p>
            <a:r>
              <a:rPr lang="en-US" altLang="zh-CN" sz="1600" smtClean="0"/>
              <a:t>order by</a:t>
            </a:r>
            <a:r>
              <a:rPr lang="zh-CN" altLang="en-US" sz="1600" smtClean="0"/>
              <a:t>和</a:t>
            </a:r>
            <a:r>
              <a:rPr lang="en-US" altLang="zh-CN" sz="1600" smtClean="0"/>
              <a:t>distinct</a:t>
            </a:r>
            <a:r>
              <a:rPr lang="zh-CN" altLang="en-US" sz="1600" smtClean="0"/>
              <a:t>处理</a:t>
            </a:r>
            <a:r>
              <a:rPr lang="en-US" altLang="zh-CN" sz="1600" smtClean="0"/>
              <a:t>NULLs</a:t>
            </a:r>
            <a:r>
              <a:rPr lang="zh-CN" altLang="en-US" sz="1600" smtClean="0"/>
              <a:t>时视为相等</a:t>
            </a:r>
            <a:endParaRPr lang="en-US" altLang="zh-CN" sz="1600" smtClean="0"/>
          </a:p>
          <a:p>
            <a:r>
              <a:rPr lang="en-US" altLang="zh-CN" sz="1600"/>
              <a:t>postgres=# select 1 where null=null;</a:t>
            </a:r>
          </a:p>
          <a:p>
            <a:r>
              <a:rPr lang="en-US" altLang="zh-CN" sz="1600"/>
              <a:t> ?column? </a:t>
            </a:r>
          </a:p>
          <a:p>
            <a:r>
              <a:rPr lang="en-US" altLang="zh-CN" sz="1600"/>
              <a:t>----------</a:t>
            </a:r>
          </a:p>
          <a:p>
            <a:r>
              <a:rPr lang="en-US" altLang="zh-CN" sz="1600"/>
              <a:t>(0 rows)</a:t>
            </a:r>
          </a:p>
          <a:p>
            <a:endParaRPr lang="en-US" altLang="zh-CN" sz="1600" smtClean="0"/>
          </a:p>
          <a:p>
            <a:r>
              <a:rPr lang="en-US" altLang="zh-CN" sz="1600"/>
              <a:t>postgres=# select 1 where null &lt;&gt; null;</a:t>
            </a:r>
          </a:p>
          <a:p>
            <a:r>
              <a:rPr lang="en-US" altLang="zh-CN" sz="1600"/>
              <a:t> ?column? </a:t>
            </a:r>
          </a:p>
          <a:p>
            <a:r>
              <a:rPr lang="en-US" altLang="zh-CN" sz="1600"/>
              <a:t>----------</a:t>
            </a:r>
          </a:p>
          <a:p>
            <a:r>
              <a:rPr lang="en-US" altLang="zh-CN" sz="1600"/>
              <a:t>(0 rows</a:t>
            </a:r>
            <a:r>
              <a:rPr lang="en-US" altLang="zh-CN" sz="1600" smtClean="0"/>
              <a:t>)</a:t>
            </a:r>
          </a:p>
          <a:p>
            <a:endParaRPr lang="en-US" altLang="zh-CN" sz="1600" smtClean="0"/>
          </a:p>
          <a:p>
            <a:endParaRPr lang="en-US" altLang="zh-CN" sz="1600"/>
          </a:p>
          <a:p>
            <a:endParaRPr lang="en-US" altLang="zh-CN" sz="1600" smtClean="0"/>
          </a:p>
          <a:p>
            <a:endParaRPr lang="en-US" altLang="zh-CN" sz="1600"/>
          </a:p>
          <a:p>
            <a:r>
              <a:rPr lang="en-US" altLang="zh-CN" sz="1600"/>
              <a:t>postgres=# select 1 where null is null;</a:t>
            </a:r>
          </a:p>
          <a:p>
            <a:r>
              <a:rPr lang="en-US" altLang="zh-CN" sz="1600"/>
              <a:t> ?column? </a:t>
            </a:r>
          </a:p>
          <a:p>
            <a:r>
              <a:rPr lang="en-US" altLang="zh-CN" sz="1600"/>
              <a:t>----------</a:t>
            </a:r>
          </a:p>
          <a:p>
            <a:r>
              <a:rPr lang="en-US" altLang="zh-CN" sz="1600"/>
              <a:t>        1</a:t>
            </a:r>
          </a:p>
          <a:p>
            <a:r>
              <a:rPr lang="en-US" altLang="zh-CN" sz="1600"/>
              <a:t>(1 row</a:t>
            </a:r>
            <a:r>
              <a:rPr lang="en-US" altLang="zh-CN" sz="1600" smtClean="0"/>
              <a:t>)</a:t>
            </a:r>
          </a:p>
          <a:p>
            <a:endParaRPr lang="en-US" altLang="zh-CN" sz="1600" smtClean="0"/>
          </a:p>
          <a:p>
            <a:r>
              <a:rPr lang="en-US" altLang="zh-CN" sz="1600" smtClean="0"/>
              <a:t>postgres</a:t>
            </a:r>
            <a:r>
              <a:rPr lang="en-US" altLang="zh-CN" sz="1600"/>
              <a:t>=# select distinct name from t1;</a:t>
            </a:r>
          </a:p>
          <a:p>
            <a:r>
              <a:rPr lang="en-US" altLang="zh-CN" sz="1600"/>
              <a:t> name </a:t>
            </a:r>
          </a:p>
          <a:p>
            <a:r>
              <a:rPr lang="en-US" altLang="zh-CN" sz="1600"/>
              <a:t>------</a:t>
            </a:r>
          </a:p>
          <a:p>
            <a:r>
              <a:rPr lang="en-US" altLang="zh-CN" sz="1600"/>
              <a:t> </a:t>
            </a:r>
          </a:p>
          <a:p>
            <a:r>
              <a:rPr lang="en-US" altLang="zh-CN" sz="1600"/>
              <a:t>(1 row)</a:t>
            </a:r>
          </a:p>
          <a:p>
            <a:endParaRPr lang="en-US" altLang="zh-CN" sz="1600"/>
          </a:p>
        </p:txBody>
      </p:sp>
      <p:sp>
        <p:nvSpPr>
          <p:cNvPr id="4" name="圆角矩形 3"/>
          <p:cNvSpPr/>
          <p:nvPr/>
        </p:nvSpPr>
        <p:spPr>
          <a:xfrm>
            <a:off x="4716016" y="4653136"/>
            <a:ext cx="864096"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03158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NULL IN ORDER BY and DISTINCT</a:t>
            </a:r>
            <a:endParaRPr lang="zh-CN" altLang="en-US"/>
          </a:p>
        </p:txBody>
      </p:sp>
      <p:sp>
        <p:nvSpPr>
          <p:cNvPr id="3" name="内容占位符 2"/>
          <p:cNvSpPr>
            <a:spLocks noGrp="1"/>
          </p:cNvSpPr>
          <p:nvPr>
            <p:ph idx="1"/>
          </p:nvPr>
        </p:nvSpPr>
        <p:spPr/>
        <p:txBody>
          <a:bodyPr numCol="2"/>
          <a:lstStyle/>
          <a:p>
            <a:r>
              <a:rPr lang="en-US" altLang="zh-CN" sz="1600" smtClean="0"/>
              <a:t>NULL</a:t>
            </a:r>
            <a:r>
              <a:rPr lang="zh-CN" altLang="en-US" sz="1600" smtClean="0"/>
              <a:t>视为相等</a:t>
            </a:r>
            <a:endParaRPr lang="en-US" altLang="zh-CN" sz="1600" smtClean="0"/>
          </a:p>
          <a:p>
            <a:r>
              <a:rPr lang="en-US" altLang="zh-CN" sz="1600" smtClean="0"/>
              <a:t>postgres</a:t>
            </a:r>
            <a:r>
              <a:rPr lang="en-US" altLang="zh-CN" sz="1600"/>
              <a:t>=# select * from t1 order by name,id;</a:t>
            </a:r>
          </a:p>
          <a:p>
            <a:r>
              <a:rPr lang="en-US" altLang="zh-CN" sz="1600"/>
              <a:t> id | name |      crt_time       </a:t>
            </a:r>
          </a:p>
          <a:p>
            <a:r>
              <a:rPr lang="en-US" altLang="zh-CN" sz="1600"/>
              <a:t>----+------+---------------------</a:t>
            </a:r>
          </a:p>
          <a:p>
            <a:r>
              <a:rPr lang="en-US" altLang="zh-CN" sz="1600"/>
              <a:t>  1 |      | 2012-04-26 09:29:23</a:t>
            </a:r>
          </a:p>
          <a:p>
            <a:r>
              <a:rPr lang="en-US" altLang="zh-CN" sz="1600"/>
              <a:t>  2 |      | 2012-04-26 09:29:26</a:t>
            </a:r>
          </a:p>
          <a:p>
            <a:r>
              <a:rPr lang="en-US" altLang="zh-CN" sz="1600"/>
              <a:t>  3 |      | 2012-04-26 09:29:28</a:t>
            </a:r>
          </a:p>
          <a:p>
            <a:r>
              <a:rPr lang="en-US" altLang="zh-CN" sz="1600"/>
              <a:t>  4 |      | 2012-04-26 09:29:32</a:t>
            </a:r>
          </a:p>
          <a:p>
            <a:r>
              <a:rPr lang="en-US" altLang="zh-CN" sz="1600"/>
              <a:t>  5 |      | 2012-04-26 08:30:04</a:t>
            </a:r>
          </a:p>
          <a:p>
            <a:endParaRPr lang="en-US" altLang="zh-CN" sz="1600" smtClean="0"/>
          </a:p>
          <a:p>
            <a:endParaRPr lang="en-US" altLang="zh-CN" sz="1600"/>
          </a:p>
          <a:p>
            <a:endParaRPr lang="en-US" altLang="zh-CN" sz="1600" smtClean="0"/>
          </a:p>
          <a:p>
            <a:endParaRPr lang="en-US" altLang="zh-CN" sz="1600"/>
          </a:p>
          <a:p>
            <a:endParaRPr lang="en-US" altLang="zh-CN" sz="1600" smtClean="0"/>
          </a:p>
          <a:p>
            <a:r>
              <a:rPr lang="zh-CN" altLang="en-US" sz="1600" smtClean="0"/>
              <a:t>如果</a:t>
            </a:r>
            <a:r>
              <a:rPr lang="en-US" altLang="zh-CN" sz="1600" smtClean="0"/>
              <a:t>NULL</a:t>
            </a:r>
            <a:r>
              <a:rPr lang="zh-CN" altLang="en-US" sz="1600" smtClean="0"/>
              <a:t>视为不相等</a:t>
            </a:r>
            <a:r>
              <a:rPr lang="en-US" altLang="zh-CN" sz="1600" smtClean="0"/>
              <a:t>, </a:t>
            </a:r>
            <a:r>
              <a:rPr lang="zh-CN" altLang="en-US" sz="1600" smtClean="0"/>
              <a:t>结果应该是无序的</a:t>
            </a:r>
            <a:r>
              <a:rPr lang="en-US" altLang="zh-CN" sz="1600" smtClean="0"/>
              <a:t>.</a:t>
            </a:r>
            <a:endParaRPr lang="en-US" altLang="zh-CN" sz="1600"/>
          </a:p>
          <a:p>
            <a:r>
              <a:rPr lang="en-US" altLang="zh-CN" sz="1600"/>
              <a:t>postgres=# select * from t1 order by crt_time,id;</a:t>
            </a:r>
          </a:p>
          <a:p>
            <a:r>
              <a:rPr lang="en-US" altLang="zh-CN" sz="1600"/>
              <a:t> id | name |      crt_time       </a:t>
            </a:r>
          </a:p>
          <a:p>
            <a:r>
              <a:rPr lang="en-US" altLang="zh-CN" sz="1600"/>
              <a:t>----+------+---------------------</a:t>
            </a:r>
          </a:p>
          <a:p>
            <a:r>
              <a:rPr lang="en-US" altLang="zh-CN" sz="1600"/>
              <a:t>  5 |      | 2012-04-26 08:30:04</a:t>
            </a:r>
          </a:p>
          <a:p>
            <a:r>
              <a:rPr lang="en-US" altLang="zh-CN" sz="1600"/>
              <a:t>  1 |      | 2012-04-26 09:29:23</a:t>
            </a:r>
          </a:p>
          <a:p>
            <a:r>
              <a:rPr lang="en-US" altLang="zh-CN" sz="1600"/>
              <a:t>  2 |      | 2012-04-26 09:29:26</a:t>
            </a:r>
          </a:p>
          <a:p>
            <a:r>
              <a:rPr lang="en-US" altLang="zh-CN" sz="1600"/>
              <a:t>  3 |      | 2012-04-26 09:29:28</a:t>
            </a:r>
          </a:p>
          <a:p>
            <a:r>
              <a:rPr lang="en-US" altLang="zh-CN" sz="1600"/>
              <a:t>  4 |      | 2012-04-26 09:29:32</a:t>
            </a:r>
            <a:endParaRPr lang="zh-CN" altLang="en-US" sz="1600"/>
          </a:p>
        </p:txBody>
      </p:sp>
    </p:spTree>
    <p:extLst>
      <p:ext uri="{BB962C8B-B14F-4D97-AF65-F5344CB8AC3E}">
        <p14:creationId xmlns:p14="http://schemas.microsoft.com/office/powerpoint/2010/main" val="1349007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COMBINING QUERY</a:t>
            </a:r>
          </a:p>
        </p:txBody>
      </p:sp>
      <p:sp>
        <p:nvSpPr>
          <p:cNvPr id="3" name="内容占位符 2"/>
          <p:cNvSpPr>
            <a:spLocks noGrp="1"/>
          </p:cNvSpPr>
          <p:nvPr>
            <p:ph idx="1"/>
          </p:nvPr>
        </p:nvSpPr>
        <p:spPr/>
        <p:txBody>
          <a:bodyPr/>
          <a:lstStyle/>
          <a:p>
            <a:r>
              <a:rPr lang="en-US" altLang="zh-CN" sz="1600"/>
              <a:t>query1 UNION [ALL] query2</a:t>
            </a:r>
          </a:p>
          <a:p>
            <a:r>
              <a:rPr lang="en-US" altLang="zh-CN" sz="1600"/>
              <a:t>query1 INTERSECT [ALL] query2</a:t>
            </a:r>
          </a:p>
          <a:p>
            <a:r>
              <a:rPr lang="en-US" altLang="zh-CN" sz="1600"/>
              <a:t>query1 EXCEPT [ALL] </a:t>
            </a:r>
            <a:r>
              <a:rPr lang="en-US" altLang="zh-CN" sz="1600" smtClean="0"/>
              <a:t>query2</a:t>
            </a:r>
            <a:endParaRPr lang="en-US" altLang="zh-CN" sz="1600"/>
          </a:p>
          <a:p>
            <a:endParaRPr lang="en-US" altLang="zh-CN" sz="1600" smtClean="0"/>
          </a:p>
          <a:p>
            <a:r>
              <a:rPr lang="en-US" altLang="zh-CN" sz="1600"/>
              <a:t>UNION effectively appends the result of query2 to the result of query1 (although there is no guarantee that this is the order in which the rows are actually returned)</a:t>
            </a:r>
          </a:p>
          <a:p>
            <a:endParaRPr lang="en-US" altLang="zh-CN" sz="1600"/>
          </a:p>
          <a:p>
            <a:r>
              <a:rPr lang="en-US" altLang="zh-CN" sz="1600"/>
              <a:t>INTERSECT returns all rows that are both in the result of query1 and in the result of query2.</a:t>
            </a:r>
          </a:p>
          <a:p>
            <a:endParaRPr lang="en-US" altLang="zh-CN" sz="1600"/>
          </a:p>
          <a:p>
            <a:r>
              <a:rPr lang="en-US" altLang="zh-CN" sz="1600"/>
              <a:t>EXCEPT returns all rows that are in the result of query1 but not in the result of query2.</a:t>
            </a:r>
          </a:p>
          <a:p>
            <a:endParaRPr lang="en-US" altLang="zh-CN" sz="1600"/>
          </a:p>
          <a:p>
            <a:r>
              <a:rPr lang="en-US" altLang="zh-CN" sz="1600"/>
              <a:t>Combining Query eliminates duplicate rows from its result, in the same way as DISTINCT, unless ALL is used</a:t>
            </a:r>
          </a:p>
          <a:p>
            <a:r>
              <a:rPr lang="en-US" altLang="zh-CN" sz="1600"/>
              <a:t>query1 and query2 must return the same number of columns and the corresponding columns have compatible data types.</a:t>
            </a:r>
          </a:p>
        </p:txBody>
      </p:sp>
      <p:sp>
        <p:nvSpPr>
          <p:cNvPr id="4" name="圆角矩形 3"/>
          <p:cNvSpPr/>
          <p:nvPr/>
        </p:nvSpPr>
        <p:spPr>
          <a:xfrm>
            <a:off x="755576" y="5229200"/>
            <a:ext cx="1656184"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5530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SORT</a:t>
            </a:r>
            <a:endParaRPr lang="en-US" altLang="zh-CN"/>
          </a:p>
        </p:txBody>
      </p:sp>
      <p:sp>
        <p:nvSpPr>
          <p:cNvPr id="3" name="内容占位符 2"/>
          <p:cNvSpPr>
            <a:spLocks noGrp="1"/>
          </p:cNvSpPr>
          <p:nvPr>
            <p:ph idx="1"/>
          </p:nvPr>
        </p:nvSpPr>
        <p:spPr/>
        <p:txBody>
          <a:bodyPr/>
          <a:lstStyle/>
          <a:p>
            <a:r>
              <a:rPr lang="en-US" altLang="zh-CN" sz="1600"/>
              <a:t>SELECT select_list</a:t>
            </a:r>
          </a:p>
          <a:p>
            <a:r>
              <a:rPr lang="en-US" altLang="zh-CN" sz="1600"/>
              <a:t>    FROM table_expression</a:t>
            </a:r>
          </a:p>
          <a:p>
            <a:r>
              <a:rPr lang="en-US" altLang="zh-CN" sz="1600"/>
              <a:t>    ORDER BY sort_expression1 [ASC | DESC] [NULLS { FIRST | LAST }]</a:t>
            </a:r>
          </a:p>
          <a:p>
            <a:r>
              <a:rPr lang="en-US" altLang="zh-CN" sz="1600"/>
              <a:t>             [, sort_expression2 [ASC | DESC] [NULLS { FIRST | LAST }] ...]</a:t>
            </a:r>
            <a:endParaRPr lang="zh-CN" altLang="en-US" sz="1600"/>
          </a:p>
        </p:txBody>
      </p:sp>
    </p:spTree>
    <p:extLst>
      <p:ext uri="{BB962C8B-B14F-4D97-AF65-F5344CB8AC3E}">
        <p14:creationId xmlns:p14="http://schemas.microsoft.com/office/powerpoint/2010/main" val="2126766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LIMIT [ OFFSET ]</a:t>
            </a:r>
          </a:p>
        </p:txBody>
      </p:sp>
      <p:sp>
        <p:nvSpPr>
          <p:cNvPr id="3" name="内容占位符 2"/>
          <p:cNvSpPr>
            <a:spLocks noGrp="1"/>
          </p:cNvSpPr>
          <p:nvPr>
            <p:ph idx="1"/>
          </p:nvPr>
        </p:nvSpPr>
        <p:spPr/>
        <p:txBody>
          <a:bodyPr/>
          <a:lstStyle/>
          <a:p>
            <a:r>
              <a:rPr lang="en-US" altLang="zh-CN" sz="1600"/>
              <a:t>SELECT select_list</a:t>
            </a:r>
          </a:p>
          <a:p>
            <a:r>
              <a:rPr lang="en-US" altLang="zh-CN" sz="1600"/>
              <a:t>    FROM table_expression</a:t>
            </a:r>
          </a:p>
          <a:p>
            <a:r>
              <a:rPr lang="en-US" altLang="zh-CN" sz="1600"/>
              <a:t>    [ ORDER BY ... ]</a:t>
            </a:r>
          </a:p>
          <a:p>
            <a:r>
              <a:rPr lang="en-US" altLang="zh-CN" sz="1600"/>
              <a:t>    [ LIMIT { number | ALL } ] [ OFFSET number ]</a:t>
            </a:r>
            <a:endParaRPr lang="zh-CN" altLang="en-US" sz="1600"/>
          </a:p>
        </p:txBody>
      </p:sp>
    </p:spTree>
    <p:extLst>
      <p:ext uri="{BB962C8B-B14F-4D97-AF65-F5344CB8AC3E}">
        <p14:creationId xmlns:p14="http://schemas.microsoft.com/office/powerpoint/2010/main" val="745925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WITH(Common Table Expressions)</a:t>
            </a:r>
          </a:p>
        </p:txBody>
      </p:sp>
      <p:sp>
        <p:nvSpPr>
          <p:cNvPr id="3" name="内容占位符 2"/>
          <p:cNvSpPr>
            <a:spLocks noGrp="1"/>
          </p:cNvSpPr>
          <p:nvPr>
            <p:ph idx="1"/>
          </p:nvPr>
        </p:nvSpPr>
        <p:spPr/>
        <p:txBody>
          <a:bodyPr/>
          <a:lstStyle/>
          <a:p>
            <a:r>
              <a:rPr lang="en-US" altLang="zh-CN" sz="1600"/>
              <a:t>WITH regional_sales AS (</a:t>
            </a:r>
          </a:p>
          <a:p>
            <a:r>
              <a:rPr lang="en-US" altLang="zh-CN" sz="1600"/>
              <a:t>        SELECT region, SUM(amount) AS total_sales</a:t>
            </a:r>
          </a:p>
          <a:p>
            <a:r>
              <a:rPr lang="en-US" altLang="zh-CN" sz="1600"/>
              <a:t>        FROM orders</a:t>
            </a:r>
          </a:p>
          <a:p>
            <a:r>
              <a:rPr lang="en-US" altLang="zh-CN" sz="1600"/>
              <a:t>        GROUP BY region</a:t>
            </a:r>
          </a:p>
          <a:p>
            <a:r>
              <a:rPr lang="en-US" altLang="zh-CN" sz="1600"/>
              <a:t>     ), top_regions AS (</a:t>
            </a:r>
          </a:p>
          <a:p>
            <a:r>
              <a:rPr lang="en-US" altLang="zh-CN" sz="1600"/>
              <a:t>        SELECT region</a:t>
            </a:r>
          </a:p>
          <a:p>
            <a:r>
              <a:rPr lang="en-US" altLang="zh-CN" sz="1600"/>
              <a:t>        FROM regional_sales</a:t>
            </a:r>
          </a:p>
          <a:p>
            <a:r>
              <a:rPr lang="en-US" altLang="zh-CN" sz="1600"/>
              <a:t>        WHERE total_sales &gt; (SELECT SUM(total_sales)/10 FROM regional_sales)</a:t>
            </a:r>
          </a:p>
          <a:p>
            <a:r>
              <a:rPr lang="en-US" altLang="zh-CN" sz="1600"/>
              <a:t>     )</a:t>
            </a:r>
          </a:p>
          <a:p>
            <a:r>
              <a:rPr lang="en-US" altLang="zh-CN" sz="1600"/>
              <a:t>SELECT region,</a:t>
            </a:r>
          </a:p>
          <a:p>
            <a:r>
              <a:rPr lang="en-US" altLang="zh-CN" sz="1600"/>
              <a:t>       product,</a:t>
            </a:r>
          </a:p>
          <a:p>
            <a:r>
              <a:rPr lang="en-US" altLang="zh-CN" sz="1600"/>
              <a:t>       SUM(quantity) AS product_units,</a:t>
            </a:r>
          </a:p>
          <a:p>
            <a:r>
              <a:rPr lang="en-US" altLang="zh-CN" sz="1600"/>
              <a:t>       SUM(amount) AS product_sales</a:t>
            </a:r>
          </a:p>
          <a:p>
            <a:r>
              <a:rPr lang="en-US" altLang="zh-CN" sz="1600"/>
              <a:t>FROM orders</a:t>
            </a:r>
          </a:p>
          <a:p>
            <a:r>
              <a:rPr lang="en-US" altLang="zh-CN" sz="1600"/>
              <a:t>WHERE region IN (SELECT region FROM top_regions)</a:t>
            </a:r>
          </a:p>
          <a:p>
            <a:r>
              <a:rPr lang="en-US" altLang="zh-CN" sz="1600"/>
              <a:t>GROUP BY region, product;</a:t>
            </a:r>
            <a:endParaRPr lang="zh-CN" altLang="en-US" sz="1600"/>
          </a:p>
        </p:txBody>
      </p:sp>
      <p:sp>
        <p:nvSpPr>
          <p:cNvPr id="4" name="椭圆 3"/>
          <p:cNvSpPr/>
          <p:nvPr/>
        </p:nvSpPr>
        <p:spPr>
          <a:xfrm>
            <a:off x="1403648" y="1196752"/>
            <a:ext cx="1080120" cy="432048"/>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300192" y="3573016"/>
            <a:ext cx="1080120" cy="432048"/>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87624" y="2564904"/>
            <a:ext cx="1080120" cy="432048"/>
          </a:xfrm>
          <a:prstGeom prst="ellipse">
            <a:avLst/>
          </a:prstGeom>
          <a:noFill/>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椭圆 6"/>
          <p:cNvSpPr/>
          <p:nvPr/>
        </p:nvSpPr>
        <p:spPr>
          <a:xfrm>
            <a:off x="4427984" y="5949280"/>
            <a:ext cx="1080120" cy="432048"/>
          </a:xfrm>
          <a:prstGeom prst="ellipse">
            <a:avLst/>
          </a:prstGeom>
          <a:noFill/>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722624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WITH(Common Table Expressions)</a:t>
            </a:r>
          </a:p>
        </p:txBody>
      </p:sp>
      <p:sp>
        <p:nvSpPr>
          <p:cNvPr id="3" name="内容占位符 2"/>
          <p:cNvSpPr>
            <a:spLocks noGrp="1"/>
          </p:cNvSpPr>
          <p:nvPr>
            <p:ph idx="1"/>
          </p:nvPr>
        </p:nvSpPr>
        <p:spPr/>
        <p:txBody>
          <a:bodyPr/>
          <a:lstStyle/>
          <a:p>
            <a:r>
              <a:rPr lang="en-US" altLang="zh-CN" sz="1600"/>
              <a:t>WITH RECURSIVE t(n) AS (</a:t>
            </a:r>
          </a:p>
          <a:p>
            <a:r>
              <a:rPr lang="en-US" altLang="zh-CN" sz="1600"/>
              <a:t>    VALUES (1)</a:t>
            </a:r>
          </a:p>
          <a:p>
            <a:r>
              <a:rPr lang="en-US" altLang="zh-CN" sz="1600"/>
              <a:t>  UNION ALL</a:t>
            </a:r>
          </a:p>
          <a:p>
            <a:r>
              <a:rPr lang="en-US" altLang="zh-CN" sz="1600"/>
              <a:t>    SELECT n+1 FROM </a:t>
            </a:r>
            <a:r>
              <a:rPr lang="en-US" altLang="zh-CN" sz="1600" u="sng"/>
              <a:t>t</a:t>
            </a:r>
            <a:r>
              <a:rPr lang="en-US" altLang="zh-CN" sz="1600"/>
              <a:t> WHERE n &lt; 100</a:t>
            </a:r>
          </a:p>
          <a:p>
            <a:r>
              <a:rPr lang="en-US" altLang="zh-CN" sz="1600"/>
              <a:t>)</a:t>
            </a:r>
          </a:p>
          <a:p>
            <a:r>
              <a:rPr lang="en-US" altLang="zh-CN" sz="1600" smtClean="0"/>
              <a:t>SELECT </a:t>
            </a:r>
            <a:r>
              <a:rPr lang="en-US" altLang="zh-CN" sz="1600"/>
              <a:t>sum(n) FROM </a:t>
            </a:r>
            <a:r>
              <a:rPr lang="en-US" altLang="zh-CN" sz="1600" u="sng"/>
              <a:t>t</a:t>
            </a:r>
            <a:r>
              <a:rPr lang="en-US" altLang="zh-CN" sz="1600" smtClean="0"/>
              <a:t>;</a:t>
            </a:r>
          </a:p>
          <a:p>
            <a:endParaRPr lang="en-US" altLang="zh-CN" sz="1600"/>
          </a:p>
          <a:p>
            <a:endParaRPr lang="en-US" altLang="zh-CN" sz="1600" smtClean="0"/>
          </a:p>
          <a:p>
            <a:endParaRPr lang="en-US" altLang="zh-CN" sz="1600"/>
          </a:p>
          <a:p>
            <a:endParaRPr lang="en-US" altLang="zh-CN" sz="1600" smtClean="0"/>
          </a:p>
          <a:p>
            <a:endParaRPr lang="zh-CN" altLang="en-US" sz="1600"/>
          </a:p>
        </p:txBody>
      </p:sp>
      <p:sp>
        <p:nvSpPr>
          <p:cNvPr id="8" name="矩形 7"/>
          <p:cNvSpPr/>
          <p:nvPr/>
        </p:nvSpPr>
        <p:spPr>
          <a:xfrm>
            <a:off x="5580112" y="1455706"/>
            <a:ext cx="1368152" cy="576064"/>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mtClean="0"/>
              <a:t>非递归子句</a:t>
            </a:r>
            <a:endParaRPr lang="zh-CN" altLang="en-US"/>
          </a:p>
        </p:txBody>
      </p:sp>
      <p:sp>
        <p:nvSpPr>
          <p:cNvPr id="9" name="矩形 8"/>
          <p:cNvSpPr/>
          <p:nvPr/>
        </p:nvSpPr>
        <p:spPr>
          <a:xfrm>
            <a:off x="5572053" y="2210159"/>
            <a:ext cx="1368152" cy="576064"/>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mtClean="0"/>
              <a:t>递归子句</a:t>
            </a:r>
            <a:endParaRPr lang="zh-CN" altLang="en-US"/>
          </a:p>
        </p:txBody>
      </p:sp>
      <p:cxnSp>
        <p:nvCxnSpPr>
          <p:cNvPr id="11" name="直接箭头连接符 10"/>
          <p:cNvCxnSpPr>
            <a:endCxn id="8" idx="1"/>
          </p:cNvCxnSpPr>
          <p:nvPr/>
        </p:nvCxnSpPr>
        <p:spPr>
          <a:xfrm>
            <a:off x="2123728" y="1743738"/>
            <a:ext cx="34563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483549" y="2477039"/>
            <a:ext cx="10885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987824" y="1916832"/>
            <a:ext cx="1368152" cy="288032"/>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smtClean="0"/>
              <a:t>UNION [ALL]</a:t>
            </a:r>
            <a:endParaRPr lang="zh-CN" altLang="en-US" sz="1200"/>
          </a:p>
        </p:txBody>
      </p:sp>
      <p:cxnSp>
        <p:nvCxnSpPr>
          <p:cNvPr id="17" name="直接箭头连接符 16"/>
          <p:cNvCxnSpPr>
            <a:endCxn id="15" idx="1"/>
          </p:cNvCxnSpPr>
          <p:nvPr/>
        </p:nvCxnSpPr>
        <p:spPr>
          <a:xfrm>
            <a:off x="2123728" y="2060848"/>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580112" y="3429000"/>
            <a:ext cx="1368152" cy="432048"/>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smtClean="0"/>
              <a:t>TEMP Working TABLE</a:t>
            </a:r>
            <a:endParaRPr lang="zh-CN" altLang="en-US" sz="1200"/>
          </a:p>
        </p:txBody>
      </p:sp>
      <p:cxnSp>
        <p:nvCxnSpPr>
          <p:cNvPr id="22" name="曲线连接符 21"/>
          <p:cNvCxnSpPr>
            <a:endCxn id="20" idx="1"/>
          </p:cNvCxnSpPr>
          <p:nvPr/>
        </p:nvCxnSpPr>
        <p:spPr>
          <a:xfrm>
            <a:off x="2843808" y="2498191"/>
            <a:ext cx="2736304" cy="1146833"/>
          </a:xfrm>
          <a:prstGeom prst="curvedConnector3">
            <a:avLst>
              <a:gd name="adj1" fmla="val 26823"/>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572053" y="4581128"/>
            <a:ext cx="1368152" cy="936104"/>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smtClean="0"/>
              <a:t>WITH</a:t>
            </a:r>
            <a:r>
              <a:rPr lang="zh-CN" altLang="en-US" sz="1200" smtClean="0"/>
              <a:t>语句的</a:t>
            </a:r>
            <a:r>
              <a:rPr lang="en-US" altLang="zh-CN" sz="1200" smtClean="0"/>
              <a:t>OUTPUT,</a:t>
            </a:r>
          </a:p>
          <a:p>
            <a:pPr algn="ctr"/>
            <a:r>
              <a:rPr lang="zh-CN" altLang="en-US" sz="1200" smtClean="0"/>
              <a:t>通过</a:t>
            </a:r>
            <a:r>
              <a:rPr lang="en-US" altLang="zh-CN" sz="1200" smtClean="0"/>
              <a:t>LIMIT</a:t>
            </a:r>
            <a:r>
              <a:rPr lang="zh-CN" altLang="en-US" sz="1200" smtClean="0"/>
              <a:t>可以跳出循环</a:t>
            </a:r>
            <a:endParaRPr lang="zh-CN" altLang="en-US" sz="1200"/>
          </a:p>
        </p:txBody>
      </p:sp>
      <p:cxnSp>
        <p:nvCxnSpPr>
          <p:cNvPr id="27" name="曲线连接符 26"/>
          <p:cNvCxnSpPr>
            <a:endCxn id="26" idx="1"/>
          </p:cNvCxnSpPr>
          <p:nvPr/>
        </p:nvCxnSpPr>
        <p:spPr>
          <a:xfrm>
            <a:off x="2843808" y="3224007"/>
            <a:ext cx="2728245" cy="1825173"/>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 name="云形标注 3"/>
          <p:cNvSpPr/>
          <p:nvPr/>
        </p:nvSpPr>
        <p:spPr>
          <a:xfrm>
            <a:off x="467544" y="5092855"/>
            <a:ext cx="2376264" cy="1152128"/>
          </a:xfrm>
          <a:prstGeom prst="cloudCallout">
            <a:avLst>
              <a:gd name="adj1" fmla="val 42069"/>
              <a:gd name="adj2" fmla="val -14914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mtClean="0"/>
              <a:t>"</a:t>
            </a:r>
            <a:r>
              <a:rPr lang="zh-CN" altLang="en-US" smtClean="0"/>
              <a:t>递归</a:t>
            </a:r>
            <a:r>
              <a:rPr lang="en-US" altLang="zh-CN" smtClean="0"/>
              <a:t>"SQL</a:t>
            </a:r>
            <a:endParaRPr lang="zh-CN" altLang="en-US"/>
          </a:p>
        </p:txBody>
      </p:sp>
    </p:spTree>
    <p:extLst>
      <p:ext uri="{BB962C8B-B14F-4D97-AF65-F5344CB8AC3E}">
        <p14:creationId xmlns:p14="http://schemas.microsoft.com/office/powerpoint/2010/main" val="352061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WITH(Common Table Expressions)</a:t>
            </a:r>
            <a:endParaRPr lang="zh-CN" altLang="en-US"/>
          </a:p>
        </p:txBody>
      </p:sp>
      <p:sp>
        <p:nvSpPr>
          <p:cNvPr id="3" name="内容占位符 2"/>
          <p:cNvSpPr>
            <a:spLocks noGrp="1"/>
          </p:cNvSpPr>
          <p:nvPr>
            <p:ph idx="1"/>
          </p:nvPr>
        </p:nvSpPr>
        <p:spPr/>
        <p:txBody>
          <a:bodyPr/>
          <a:lstStyle/>
          <a:p>
            <a:r>
              <a:rPr lang="en-US" altLang="zh-CN" sz="1600" smtClean="0"/>
              <a:t>UNION ALL </a:t>
            </a:r>
            <a:r>
              <a:rPr lang="zh-CN" altLang="en-US" sz="1600" smtClean="0"/>
              <a:t>去重复</a:t>
            </a:r>
            <a:r>
              <a:rPr lang="en-US" altLang="zh-CN" sz="1600" smtClean="0"/>
              <a:t>(</a:t>
            </a:r>
            <a:r>
              <a:rPr lang="zh-CN" altLang="en-US" sz="1600" smtClean="0"/>
              <a:t>去重复时</a:t>
            </a:r>
            <a:r>
              <a:rPr lang="en-US" altLang="zh-CN" sz="1600" smtClean="0"/>
              <a:t>NULL </a:t>
            </a:r>
            <a:r>
              <a:rPr lang="zh-CN" altLang="en-US" sz="1600" smtClean="0"/>
              <a:t>视为等同</a:t>
            </a:r>
            <a:r>
              <a:rPr lang="en-US" altLang="zh-CN" sz="1600" smtClean="0"/>
              <a:t>)</a:t>
            </a:r>
          </a:p>
          <a:p>
            <a:r>
              <a:rPr lang="zh-CN" altLang="en-US" sz="1600"/>
              <a:t>图</a:t>
            </a:r>
            <a:r>
              <a:rPr lang="zh-CN" altLang="en-US" sz="1600" smtClean="0"/>
              <a:t>中所有输出都涉及</a:t>
            </a:r>
            <a:r>
              <a:rPr lang="en-US" altLang="zh-CN" sz="1600" smtClean="0"/>
              <a:t>UNION [ALL]</a:t>
            </a:r>
            <a:r>
              <a:rPr lang="zh-CN" altLang="en-US" sz="1600" smtClean="0"/>
              <a:t>的操作</a:t>
            </a:r>
            <a:r>
              <a:rPr lang="en-US" altLang="zh-CN" sz="1600" smtClean="0"/>
              <a:t>, </a:t>
            </a:r>
            <a:r>
              <a:rPr lang="zh-CN" altLang="en-US" sz="1600" smtClean="0"/>
              <a:t>包含以往返回的记录和当前返回的记录</a:t>
            </a:r>
            <a:endParaRPr lang="zh-CN" altLang="en-US" sz="1600"/>
          </a:p>
        </p:txBody>
      </p:sp>
      <p:sp>
        <p:nvSpPr>
          <p:cNvPr id="4" name="矩形 3"/>
          <p:cNvSpPr/>
          <p:nvPr/>
        </p:nvSpPr>
        <p:spPr>
          <a:xfrm>
            <a:off x="383339" y="2193270"/>
            <a:ext cx="1368152" cy="576064"/>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mtClean="0"/>
              <a:t>非递归子句</a:t>
            </a:r>
            <a:endParaRPr lang="zh-CN" altLang="en-US"/>
          </a:p>
        </p:txBody>
      </p:sp>
      <p:sp>
        <p:nvSpPr>
          <p:cNvPr id="5" name="矩形 4"/>
          <p:cNvSpPr/>
          <p:nvPr/>
        </p:nvSpPr>
        <p:spPr>
          <a:xfrm>
            <a:off x="5027855" y="2089926"/>
            <a:ext cx="1368152" cy="576064"/>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mtClean="0"/>
              <a:t>递归子句</a:t>
            </a:r>
            <a:endParaRPr lang="zh-CN" altLang="en-US"/>
          </a:p>
        </p:txBody>
      </p:sp>
      <p:sp>
        <p:nvSpPr>
          <p:cNvPr id="7" name="矩形 6"/>
          <p:cNvSpPr/>
          <p:nvPr/>
        </p:nvSpPr>
        <p:spPr>
          <a:xfrm>
            <a:off x="2687595" y="2368624"/>
            <a:ext cx="1368152" cy="225357"/>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smtClean="0"/>
              <a:t>OUTPUT</a:t>
            </a:r>
            <a:endParaRPr lang="zh-CN" altLang="en-US" sz="1400"/>
          </a:p>
        </p:txBody>
      </p:sp>
      <p:sp>
        <p:nvSpPr>
          <p:cNvPr id="8" name="矩形 7"/>
          <p:cNvSpPr/>
          <p:nvPr/>
        </p:nvSpPr>
        <p:spPr>
          <a:xfrm>
            <a:off x="5027855" y="4623164"/>
            <a:ext cx="1368152" cy="432048"/>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smtClean="0"/>
              <a:t>TEMP Working TABLE</a:t>
            </a:r>
            <a:endParaRPr lang="zh-CN" altLang="en-US" sz="1400"/>
          </a:p>
        </p:txBody>
      </p:sp>
      <p:cxnSp>
        <p:nvCxnSpPr>
          <p:cNvPr id="13" name="直接箭头连接符 12"/>
          <p:cNvCxnSpPr>
            <a:stCxn id="4" idx="3"/>
            <a:endCxn id="7" idx="1"/>
          </p:cNvCxnSpPr>
          <p:nvPr/>
        </p:nvCxnSpPr>
        <p:spPr>
          <a:xfrm>
            <a:off x="1751491" y="2481302"/>
            <a:ext cx="93610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340100" y="2060848"/>
            <a:ext cx="633507" cy="307777"/>
          </a:xfrm>
          <a:prstGeom prst="rect">
            <a:avLst/>
          </a:prstGeom>
          <a:noFill/>
        </p:spPr>
        <p:txBody>
          <a:bodyPr wrap="none" rtlCol="0">
            <a:spAutoFit/>
          </a:bodyPr>
          <a:lstStyle/>
          <a:p>
            <a:r>
              <a:rPr lang="en-US" altLang="zh-CN" sz="1400" smtClean="0"/>
              <a:t>2</a:t>
            </a:r>
            <a:r>
              <a:rPr lang="zh-CN" altLang="en-US" sz="1400" smtClean="0"/>
              <a:t>读取</a:t>
            </a:r>
            <a:endParaRPr lang="zh-CN" altLang="en-US" sz="1400"/>
          </a:p>
        </p:txBody>
      </p:sp>
      <p:sp>
        <p:nvSpPr>
          <p:cNvPr id="54" name="TextBox 53"/>
          <p:cNvSpPr txBox="1"/>
          <p:nvPr/>
        </p:nvSpPr>
        <p:spPr>
          <a:xfrm>
            <a:off x="1947673" y="2068692"/>
            <a:ext cx="633507" cy="307777"/>
          </a:xfrm>
          <a:prstGeom prst="rect">
            <a:avLst/>
          </a:prstGeom>
          <a:noFill/>
        </p:spPr>
        <p:txBody>
          <a:bodyPr wrap="none" rtlCol="0">
            <a:spAutoFit/>
          </a:bodyPr>
          <a:lstStyle/>
          <a:p>
            <a:r>
              <a:rPr lang="en-US" altLang="zh-CN" sz="1400" smtClean="0"/>
              <a:t>1</a:t>
            </a:r>
            <a:r>
              <a:rPr lang="zh-CN" altLang="en-US" sz="1400" smtClean="0"/>
              <a:t>输出</a:t>
            </a:r>
            <a:endParaRPr lang="zh-CN" altLang="en-US" sz="1400"/>
          </a:p>
        </p:txBody>
      </p:sp>
      <p:sp>
        <p:nvSpPr>
          <p:cNvPr id="72" name="流程图: 决策 71"/>
          <p:cNvSpPr/>
          <p:nvPr/>
        </p:nvSpPr>
        <p:spPr>
          <a:xfrm>
            <a:off x="4955847" y="3517128"/>
            <a:ext cx="1512168" cy="576064"/>
          </a:xfrm>
          <a:prstGeom prst="flowChartDecisio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solidFill>
                  <a:schemeClr val="tx1"/>
                </a:solidFill>
              </a:rPr>
              <a:t>TWT</a:t>
            </a:r>
            <a:r>
              <a:rPr lang="zh-CN" altLang="en-US" sz="1400" smtClean="0">
                <a:solidFill>
                  <a:schemeClr val="tx1"/>
                </a:solidFill>
              </a:rPr>
              <a:t>有无数据</a:t>
            </a:r>
            <a:endParaRPr lang="zh-CN" altLang="en-US" sz="1400">
              <a:solidFill>
                <a:schemeClr val="tx1"/>
              </a:solidFill>
            </a:endParaRPr>
          </a:p>
        </p:txBody>
      </p:sp>
      <p:cxnSp>
        <p:nvCxnSpPr>
          <p:cNvPr id="74" name="直接箭头连接符 73"/>
          <p:cNvCxnSpPr>
            <a:stCxn id="8" idx="0"/>
            <a:endCxn id="72" idx="2"/>
          </p:cNvCxnSpPr>
          <p:nvPr/>
        </p:nvCxnSpPr>
        <p:spPr>
          <a:xfrm flipV="1">
            <a:off x="5711931" y="4093192"/>
            <a:ext cx="0" cy="5299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139952" y="3805160"/>
            <a:ext cx="857927" cy="307777"/>
          </a:xfrm>
          <a:prstGeom prst="rect">
            <a:avLst/>
          </a:prstGeom>
          <a:noFill/>
        </p:spPr>
        <p:txBody>
          <a:bodyPr wrap="none" rtlCol="0">
            <a:spAutoFit/>
          </a:bodyPr>
          <a:lstStyle/>
          <a:p>
            <a:r>
              <a:rPr lang="en-US" altLang="zh-CN" sz="1400" smtClean="0"/>
              <a:t>4</a:t>
            </a:r>
            <a:r>
              <a:rPr lang="zh-CN" altLang="en-US" sz="1400" smtClean="0"/>
              <a:t>有</a:t>
            </a:r>
            <a:r>
              <a:rPr lang="en-US" altLang="zh-CN" sz="1400" smtClean="0"/>
              <a:t>,</a:t>
            </a:r>
            <a:r>
              <a:rPr lang="zh-CN" altLang="en-US" sz="1400" smtClean="0"/>
              <a:t>递归</a:t>
            </a:r>
            <a:endParaRPr lang="zh-CN" altLang="en-US" sz="1400"/>
          </a:p>
        </p:txBody>
      </p:sp>
      <p:sp>
        <p:nvSpPr>
          <p:cNvPr id="80" name="TextBox 79"/>
          <p:cNvSpPr txBox="1"/>
          <p:nvPr/>
        </p:nvSpPr>
        <p:spPr>
          <a:xfrm>
            <a:off x="4139952" y="3140968"/>
            <a:ext cx="1217000" cy="307777"/>
          </a:xfrm>
          <a:prstGeom prst="rect">
            <a:avLst/>
          </a:prstGeom>
          <a:noFill/>
        </p:spPr>
        <p:txBody>
          <a:bodyPr wrap="none" rtlCol="0">
            <a:spAutoFit/>
          </a:bodyPr>
          <a:lstStyle/>
          <a:p>
            <a:r>
              <a:rPr lang="en-US" altLang="zh-CN" sz="1400" smtClean="0"/>
              <a:t>4</a:t>
            </a:r>
            <a:r>
              <a:rPr lang="zh-CN" altLang="en-US" sz="1400" smtClean="0"/>
              <a:t>无</a:t>
            </a:r>
            <a:r>
              <a:rPr lang="en-US" altLang="zh-CN" sz="1400" smtClean="0"/>
              <a:t>,</a:t>
            </a:r>
            <a:r>
              <a:rPr lang="zh-CN" altLang="en-US" sz="1400" smtClean="0"/>
              <a:t>结束递归</a:t>
            </a:r>
            <a:endParaRPr lang="zh-CN" altLang="en-US" sz="1400"/>
          </a:p>
        </p:txBody>
      </p:sp>
      <p:sp>
        <p:nvSpPr>
          <p:cNvPr id="87" name="矩形 86"/>
          <p:cNvSpPr/>
          <p:nvPr/>
        </p:nvSpPr>
        <p:spPr>
          <a:xfrm>
            <a:off x="2687595" y="4551156"/>
            <a:ext cx="1368152" cy="576064"/>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mtClean="0"/>
              <a:t>递归子句</a:t>
            </a:r>
            <a:endParaRPr lang="zh-CN" altLang="en-US"/>
          </a:p>
        </p:txBody>
      </p:sp>
      <p:cxnSp>
        <p:nvCxnSpPr>
          <p:cNvPr id="90" name="肘形连接符 89"/>
          <p:cNvCxnSpPr>
            <a:stCxn id="72" idx="1"/>
            <a:endCxn id="87" idx="0"/>
          </p:cNvCxnSpPr>
          <p:nvPr/>
        </p:nvCxnSpPr>
        <p:spPr>
          <a:xfrm rot="10800000" flipV="1">
            <a:off x="3371671" y="3805160"/>
            <a:ext cx="1584176" cy="74599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肘形连接符 93"/>
          <p:cNvCxnSpPr>
            <a:stCxn id="72" idx="0"/>
            <a:endCxn id="7" idx="2"/>
          </p:cNvCxnSpPr>
          <p:nvPr/>
        </p:nvCxnSpPr>
        <p:spPr>
          <a:xfrm rot="16200000" flipV="1">
            <a:off x="4080228" y="1885425"/>
            <a:ext cx="923147" cy="23402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87" idx="3"/>
            <a:endCxn id="8" idx="1"/>
          </p:cNvCxnSpPr>
          <p:nvPr/>
        </p:nvCxnSpPr>
        <p:spPr>
          <a:xfrm>
            <a:off x="4055747" y="4839188"/>
            <a:ext cx="972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4269931" y="4531410"/>
            <a:ext cx="633507" cy="307777"/>
          </a:xfrm>
          <a:prstGeom prst="rect">
            <a:avLst/>
          </a:prstGeom>
          <a:noFill/>
        </p:spPr>
        <p:txBody>
          <a:bodyPr wrap="none" rtlCol="0">
            <a:spAutoFit/>
          </a:bodyPr>
          <a:lstStyle/>
          <a:p>
            <a:r>
              <a:rPr lang="en-US" altLang="zh-CN" sz="1400" smtClean="0"/>
              <a:t>5</a:t>
            </a:r>
            <a:r>
              <a:rPr lang="zh-CN" altLang="en-US" sz="1400" smtClean="0"/>
              <a:t>读取</a:t>
            </a:r>
            <a:endParaRPr lang="zh-CN" altLang="en-US" sz="1400"/>
          </a:p>
        </p:txBody>
      </p:sp>
      <p:cxnSp>
        <p:nvCxnSpPr>
          <p:cNvPr id="102" name="肘形连接符 101"/>
          <p:cNvCxnSpPr>
            <a:stCxn id="5" idx="3"/>
            <a:endCxn id="8" idx="3"/>
          </p:cNvCxnSpPr>
          <p:nvPr/>
        </p:nvCxnSpPr>
        <p:spPr>
          <a:xfrm>
            <a:off x="6396007" y="2377958"/>
            <a:ext cx="12700" cy="2461230"/>
          </a:xfrm>
          <a:prstGeom prst="bentConnector3">
            <a:avLst>
              <a:gd name="adj1" fmla="val 8303220"/>
            </a:avLst>
          </a:prstGeom>
          <a:ln>
            <a:tailEnd type="arrow"/>
          </a:ln>
        </p:spPr>
        <p:style>
          <a:lnRef idx="1">
            <a:schemeClr val="accent1"/>
          </a:lnRef>
          <a:fillRef idx="0">
            <a:schemeClr val="accent1"/>
          </a:fillRef>
          <a:effectRef idx="0">
            <a:schemeClr val="accent1"/>
          </a:effectRef>
          <a:fontRef idx="minor">
            <a:schemeClr val="tx1"/>
          </a:fontRef>
        </p:style>
      </p:cxnSp>
      <p:sp>
        <p:nvSpPr>
          <p:cNvPr id="106" name="矩形 105"/>
          <p:cNvSpPr/>
          <p:nvPr/>
        </p:nvSpPr>
        <p:spPr>
          <a:xfrm>
            <a:off x="3336290" y="5757202"/>
            <a:ext cx="2610291" cy="648072"/>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smtClean="0"/>
              <a:t>TEMP Intermediate TABLE</a:t>
            </a:r>
          </a:p>
          <a:p>
            <a:pPr algn="ctr"/>
            <a:r>
              <a:rPr lang="en-US" altLang="zh-CN" sz="1400" smtClean="0"/>
              <a:t>(</a:t>
            </a:r>
            <a:r>
              <a:rPr lang="zh-CN" altLang="en-US" sz="1400" smtClean="0"/>
              <a:t>替换掉</a:t>
            </a:r>
            <a:r>
              <a:rPr lang="en-US" altLang="zh-CN" sz="1400" smtClean="0"/>
              <a:t>TWT</a:t>
            </a:r>
            <a:r>
              <a:rPr lang="zh-CN" altLang="en-US" sz="1400" smtClean="0"/>
              <a:t>的内容后清空自己</a:t>
            </a:r>
            <a:r>
              <a:rPr lang="en-US" altLang="zh-CN" sz="1400" smtClean="0"/>
              <a:t>)</a:t>
            </a:r>
            <a:endParaRPr lang="zh-CN" altLang="en-US" sz="1400"/>
          </a:p>
        </p:txBody>
      </p:sp>
      <p:cxnSp>
        <p:nvCxnSpPr>
          <p:cNvPr id="109" name="直接箭头连接符 108"/>
          <p:cNvCxnSpPr>
            <a:stCxn id="87" idx="2"/>
            <a:endCxn id="106" idx="0"/>
          </p:cNvCxnSpPr>
          <p:nvPr/>
        </p:nvCxnSpPr>
        <p:spPr>
          <a:xfrm>
            <a:off x="3371671" y="5127220"/>
            <a:ext cx="1269765" cy="6299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546218" y="5288322"/>
            <a:ext cx="992579" cy="307777"/>
          </a:xfrm>
          <a:prstGeom prst="rect">
            <a:avLst/>
          </a:prstGeom>
          <a:noFill/>
        </p:spPr>
        <p:txBody>
          <a:bodyPr wrap="none" rtlCol="0">
            <a:spAutoFit/>
          </a:bodyPr>
          <a:lstStyle/>
          <a:p>
            <a:r>
              <a:rPr lang="en-US" altLang="zh-CN" sz="1400" smtClean="0"/>
              <a:t>6</a:t>
            </a:r>
            <a:r>
              <a:rPr lang="zh-CN" altLang="en-US" sz="1400" smtClean="0"/>
              <a:t>同时输出</a:t>
            </a:r>
            <a:endParaRPr lang="zh-CN" altLang="en-US" sz="1400"/>
          </a:p>
        </p:txBody>
      </p:sp>
      <p:sp>
        <p:nvSpPr>
          <p:cNvPr id="112" name="TextBox 111"/>
          <p:cNvSpPr txBox="1"/>
          <p:nvPr/>
        </p:nvSpPr>
        <p:spPr>
          <a:xfrm>
            <a:off x="7452320" y="3486102"/>
            <a:ext cx="633507" cy="307777"/>
          </a:xfrm>
          <a:prstGeom prst="rect">
            <a:avLst/>
          </a:prstGeom>
          <a:noFill/>
        </p:spPr>
        <p:txBody>
          <a:bodyPr wrap="none" rtlCol="0">
            <a:spAutoFit/>
          </a:bodyPr>
          <a:lstStyle/>
          <a:p>
            <a:r>
              <a:rPr lang="en-US" altLang="zh-CN" sz="1400" smtClean="0"/>
              <a:t>3</a:t>
            </a:r>
            <a:r>
              <a:rPr lang="zh-CN" altLang="en-US" sz="1400" smtClean="0"/>
              <a:t>输出</a:t>
            </a:r>
            <a:endParaRPr lang="zh-CN" altLang="en-US" sz="1400"/>
          </a:p>
        </p:txBody>
      </p:sp>
      <p:cxnSp>
        <p:nvCxnSpPr>
          <p:cNvPr id="114" name="直接箭头连接符 113"/>
          <p:cNvCxnSpPr>
            <a:stCxn id="106" idx="0"/>
            <a:endCxn id="8" idx="2"/>
          </p:cNvCxnSpPr>
          <p:nvPr/>
        </p:nvCxnSpPr>
        <p:spPr>
          <a:xfrm flipV="1">
            <a:off x="4641436" y="5055212"/>
            <a:ext cx="1070495" cy="701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5108381" y="5347371"/>
            <a:ext cx="1781193" cy="307777"/>
          </a:xfrm>
          <a:prstGeom prst="rect">
            <a:avLst/>
          </a:prstGeom>
          <a:noFill/>
        </p:spPr>
        <p:txBody>
          <a:bodyPr wrap="none" rtlCol="0">
            <a:spAutoFit/>
          </a:bodyPr>
          <a:lstStyle/>
          <a:p>
            <a:r>
              <a:rPr lang="en-US" altLang="zh-CN" sz="1400" smtClean="0"/>
              <a:t>7 TWT</a:t>
            </a:r>
            <a:r>
              <a:rPr lang="zh-CN" altLang="en-US" sz="1400"/>
              <a:t>清</a:t>
            </a:r>
            <a:r>
              <a:rPr lang="zh-CN" altLang="en-US" sz="1400" smtClean="0"/>
              <a:t>空并被替换</a:t>
            </a:r>
            <a:endParaRPr lang="zh-CN" altLang="en-US" sz="1400"/>
          </a:p>
        </p:txBody>
      </p:sp>
      <p:sp>
        <p:nvSpPr>
          <p:cNvPr id="117" name="椭圆 116"/>
          <p:cNvSpPr/>
          <p:nvPr/>
        </p:nvSpPr>
        <p:spPr>
          <a:xfrm>
            <a:off x="2054088" y="3140968"/>
            <a:ext cx="5158401" cy="3600400"/>
          </a:xfrm>
          <a:prstGeom prst="ellipse">
            <a:avLst/>
          </a:prstGeom>
          <a:no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9" name="肘形连接符 118"/>
          <p:cNvCxnSpPr>
            <a:stCxn id="87" idx="1"/>
          </p:cNvCxnSpPr>
          <p:nvPr/>
        </p:nvCxnSpPr>
        <p:spPr>
          <a:xfrm rot="10800000" flipH="1">
            <a:off x="2687594" y="2593982"/>
            <a:ext cx="372237" cy="2245206"/>
          </a:xfrm>
          <a:prstGeom prst="bentConnector4">
            <a:avLst>
              <a:gd name="adj1" fmla="val -231782"/>
              <a:gd name="adj2" fmla="val 78091"/>
            </a:avLst>
          </a:prstGeom>
          <a:ln>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2054088" y="4551156"/>
            <a:ext cx="633507" cy="307777"/>
          </a:xfrm>
          <a:prstGeom prst="rect">
            <a:avLst/>
          </a:prstGeom>
          <a:noFill/>
        </p:spPr>
        <p:txBody>
          <a:bodyPr wrap="none" rtlCol="0">
            <a:spAutoFit/>
          </a:bodyPr>
          <a:lstStyle/>
          <a:p>
            <a:r>
              <a:rPr lang="en-US" altLang="zh-CN" sz="1400" smtClean="0"/>
              <a:t>6</a:t>
            </a:r>
            <a:r>
              <a:rPr lang="zh-CN" altLang="en-US" sz="1400" smtClean="0"/>
              <a:t>输出</a:t>
            </a:r>
            <a:endParaRPr lang="zh-CN" altLang="en-US" sz="1400"/>
          </a:p>
        </p:txBody>
      </p:sp>
      <p:sp>
        <p:nvSpPr>
          <p:cNvPr id="127" name="TextBox 126"/>
          <p:cNvSpPr txBox="1"/>
          <p:nvPr/>
        </p:nvSpPr>
        <p:spPr>
          <a:xfrm>
            <a:off x="504418" y="5447113"/>
            <a:ext cx="646331" cy="369332"/>
          </a:xfrm>
          <a:prstGeom prst="rect">
            <a:avLst/>
          </a:prstGeom>
          <a:noFill/>
        </p:spPr>
        <p:txBody>
          <a:bodyPr wrap="none" rtlCol="0">
            <a:spAutoFit/>
          </a:bodyPr>
          <a:lstStyle/>
          <a:p>
            <a:r>
              <a:rPr lang="zh-CN" altLang="en-US" smtClean="0"/>
              <a:t>循环</a:t>
            </a:r>
            <a:endParaRPr lang="zh-CN" altLang="en-US"/>
          </a:p>
        </p:txBody>
      </p:sp>
      <p:cxnSp>
        <p:nvCxnSpPr>
          <p:cNvPr id="129" name="直接连接符 128"/>
          <p:cNvCxnSpPr>
            <a:stCxn id="127" idx="3"/>
          </p:cNvCxnSpPr>
          <p:nvPr/>
        </p:nvCxnSpPr>
        <p:spPr>
          <a:xfrm>
            <a:off x="1150749" y="5631779"/>
            <a:ext cx="106879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云形标注 5"/>
          <p:cNvSpPr/>
          <p:nvPr/>
        </p:nvSpPr>
        <p:spPr>
          <a:xfrm>
            <a:off x="117028" y="3208136"/>
            <a:ext cx="974613" cy="721501"/>
          </a:xfrm>
          <a:prstGeom prst="cloudCallout">
            <a:avLst>
              <a:gd name="adj1" fmla="val 45965"/>
              <a:gd name="adj2" fmla="val -10835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mtClean="0"/>
              <a:t>开始</a:t>
            </a:r>
            <a:endParaRPr lang="zh-CN" altLang="en-US"/>
          </a:p>
        </p:txBody>
      </p:sp>
      <p:cxnSp>
        <p:nvCxnSpPr>
          <p:cNvPr id="10" name="曲线连接符 9"/>
          <p:cNvCxnSpPr>
            <a:stCxn id="5" idx="1"/>
            <a:endCxn id="54" idx="3"/>
          </p:cNvCxnSpPr>
          <p:nvPr/>
        </p:nvCxnSpPr>
        <p:spPr>
          <a:xfrm rot="10800000">
            <a:off x="2581181" y="2222582"/>
            <a:ext cx="2446675" cy="155377"/>
          </a:xfrm>
          <a:prstGeom prst="curvedConnector3">
            <a:avLst>
              <a:gd name="adj1" fmla="val 31313"/>
            </a:avLst>
          </a:prstGeom>
          <a:ln>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588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配置</a:t>
            </a:r>
            <a:r>
              <a:rPr lang="en-US" altLang="zh-CN"/>
              <a:t>OS</a:t>
            </a:r>
            <a:endParaRPr lang="zh-CN" altLang="en-US"/>
          </a:p>
        </p:txBody>
      </p:sp>
      <p:sp>
        <p:nvSpPr>
          <p:cNvPr id="3" name="内容占位符 2"/>
          <p:cNvSpPr>
            <a:spLocks noGrp="1"/>
          </p:cNvSpPr>
          <p:nvPr>
            <p:ph idx="1"/>
          </p:nvPr>
        </p:nvSpPr>
        <p:spPr/>
        <p:txBody>
          <a:bodyPr numCol="2"/>
          <a:lstStyle/>
          <a:p>
            <a:r>
              <a:rPr lang="en-US" altLang="zh-CN" sz="1600" smtClean="0"/>
              <a:t>#!/</a:t>
            </a:r>
            <a:r>
              <a:rPr lang="en-US" altLang="zh-CN" sz="1600"/>
              <a:t>bin/bash</a:t>
            </a:r>
          </a:p>
          <a:p>
            <a:r>
              <a:rPr lang="en-US" altLang="zh-CN" sz="1600"/>
              <a:t># simple </a:t>
            </a:r>
            <a:r>
              <a:rPr lang="en-US" altLang="zh-CN" sz="1600" err="1"/>
              <a:t>shmsetup</a:t>
            </a:r>
            <a:r>
              <a:rPr lang="en-US" altLang="zh-CN" sz="1600"/>
              <a:t> script</a:t>
            </a:r>
          </a:p>
          <a:p>
            <a:r>
              <a:rPr lang="en-US" altLang="zh-CN" sz="1600" err="1"/>
              <a:t>page_size</a:t>
            </a:r>
            <a:r>
              <a:rPr lang="en-US" altLang="zh-CN" sz="1600"/>
              <a:t>=`</a:t>
            </a:r>
            <a:r>
              <a:rPr lang="en-US" altLang="zh-CN" sz="1600" err="1"/>
              <a:t>getconf</a:t>
            </a:r>
            <a:r>
              <a:rPr lang="en-US" altLang="zh-CN" sz="1600"/>
              <a:t> PAGE_SIZE`</a:t>
            </a:r>
          </a:p>
          <a:p>
            <a:r>
              <a:rPr lang="en-US" altLang="zh-CN" sz="1600" err="1"/>
              <a:t>phys_pages</a:t>
            </a:r>
            <a:r>
              <a:rPr lang="en-US" altLang="zh-CN" sz="1600"/>
              <a:t>=`</a:t>
            </a:r>
            <a:r>
              <a:rPr lang="en-US" altLang="zh-CN" sz="1600" err="1"/>
              <a:t>getconf</a:t>
            </a:r>
            <a:r>
              <a:rPr lang="en-US" altLang="zh-CN" sz="1600"/>
              <a:t> _PHYS_PAGES`</a:t>
            </a:r>
          </a:p>
          <a:p>
            <a:r>
              <a:rPr lang="en-US" altLang="zh-CN" sz="1600" err="1"/>
              <a:t>shmall</a:t>
            </a:r>
            <a:r>
              <a:rPr lang="en-US" altLang="zh-CN" sz="1600"/>
              <a:t>=`</a:t>
            </a:r>
            <a:r>
              <a:rPr lang="en-US" altLang="zh-CN" sz="1600" err="1"/>
              <a:t>expr</a:t>
            </a:r>
            <a:r>
              <a:rPr lang="en-US" altLang="zh-CN" sz="1600"/>
              <a:t> $</a:t>
            </a:r>
            <a:r>
              <a:rPr lang="en-US" altLang="zh-CN" sz="1600" err="1"/>
              <a:t>phys_pages</a:t>
            </a:r>
            <a:r>
              <a:rPr lang="en-US" altLang="zh-CN" sz="1600"/>
              <a:t>`</a:t>
            </a:r>
          </a:p>
          <a:p>
            <a:r>
              <a:rPr lang="en-US" altLang="zh-CN" sz="1600" err="1"/>
              <a:t>shmmax</a:t>
            </a:r>
            <a:r>
              <a:rPr lang="en-US" altLang="zh-CN" sz="1600"/>
              <a:t>=`</a:t>
            </a:r>
            <a:r>
              <a:rPr lang="en-US" altLang="zh-CN" sz="1600" err="1"/>
              <a:t>expr</a:t>
            </a:r>
            <a:r>
              <a:rPr lang="en-US" altLang="zh-CN" sz="1600"/>
              <a:t> $</a:t>
            </a:r>
            <a:r>
              <a:rPr lang="en-US" altLang="zh-CN" sz="1600" err="1"/>
              <a:t>shmall</a:t>
            </a:r>
            <a:r>
              <a:rPr lang="en-US" altLang="zh-CN" sz="1600"/>
              <a:t> \* $</a:t>
            </a:r>
            <a:r>
              <a:rPr lang="en-US" altLang="zh-CN" sz="1600" err="1"/>
              <a:t>page_size</a:t>
            </a:r>
            <a:r>
              <a:rPr lang="en-US" altLang="zh-CN" sz="1600"/>
              <a:t>` </a:t>
            </a:r>
          </a:p>
          <a:p>
            <a:r>
              <a:rPr lang="en-US" altLang="zh-CN" sz="1600"/>
              <a:t>echo </a:t>
            </a:r>
            <a:r>
              <a:rPr lang="en-US" altLang="zh-CN" sz="1600" err="1"/>
              <a:t>kernel.shmmax</a:t>
            </a:r>
            <a:r>
              <a:rPr lang="en-US" altLang="zh-CN" sz="1600"/>
              <a:t> = $</a:t>
            </a:r>
            <a:r>
              <a:rPr lang="en-US" altLang="zh-CN" sz="1600" err="1"/>
              <a:t>shmmax</a:t>
            </a:r>
            <a:endParaRPr lang="en-US" altLang="zh-CN" sz="1600"/>
          </a:p>
          <a:p>
            <a:r>
              <a:rPr lang="en-US" altLang="zh-CN" sz="1600"/>
              <a:t>echo </a:t>
            </a:r>
            <a:r>
              <a:rPr lang="en-US" altLang="zh-CN" sz="1600" err="1"/>
              <a:t>kernel.shmall</a:t>
            </a:r>
            <a:r>
              <a:rPr lang="en-US" altLang="zh-CN" sz="1600"/>
              <a:t> = $</a:t>
            </a:r>
            <a:r>
              <a:rPr lang="en-US" altLang="zh-CN" sz="1600" err="1" smtClean="0"/>
              <a:t>shmall</a:t>
            </a:r>
            <a:endParaRPr lang="en-US" altLang="zh-CN" sz="1600" smtClean="0"/>
          </a:p>
          <a:p>
            <a:endParaRPr lang="en-US" altLang="zh-CN" sz="1600" smtClean="0"/>
          </a:p>
          <a:p>
            <a:endParaRPr lang="en-US" altLang="zh-CN" sz="1600" smtClean="0"/>
          </a:p>
          <a:p>
            <a:endParaRPr lang="en-US" altLang="zh-CN" sz="1600"/>
          </a:p>
          <a:p>
            <a:endParaRPr lang="en-US" altLang="zh-CN" sz="1600" smtClean="0"/>
          </a:p>
          <a:p>
            <a:endParaRPr lang="en-US" altLang="zh-CN" sz="1600" b="1"/>
          </a:p>
          <a:p>
            <a:endParaRPr lang="en-US" altLang="zh-CN" sz="1600" smtClean="0"/>
          </a:p>
          <a:p>
            <a:endParaRPr lang="en-US" altLang="zh-CN" sz="1600"/>
          </a:p>
          <a:p>
            <a:r>
              <a:rPr lang="en-US" altLang="zh-CN" sz="1600" smtClean="0"/>
              <a:t>vi </a:t>
            </a:r>
            <a:r>
              <a:rPr lang="en-US" altLang="zh-CN" sz="1600"/>
              <a:t>/</a:t>
            </a:r>
            <a:r>
              <a:rPr lang="en-US" altLang="zh-CN" sz="1600" err="1" smtClean="0"/>
              <a:t>etc</a:t>
            </a:r>
            <a:r>
              <a:rPr lang="en-US" altLang="zh-CN" sz="1600" smtClean="0"/>
              <a:t>/</a:t>
            </a:r>
            <a:r>
              <a:rPr lang="en-US" altLang="zh-CN" sz="1600" err="1" smtClean="0"/>
              <a:t>sysctl.conf</a:t>
            </a:r>
            <a:endParaRPr lang="en-US" altLang="zh-CN" sz="1600" smtClean="0"/>
          </a:p>
          <a:p>
            <a:endParaRPr lang="en-US" altLang="zh-CN" sz="1600"/>
          </a:p>
          <a:p>
            <a:r>
              <a:rPr lang="en-US" altLang="zh-CN" sz="1600" err="1" smtClean="0"/>
              <a:t>kernel.shmmax</a:t>
            </a:r>
            <a:r>
              <a:rPr lang="en-US" altLang="zh-CN" sz="1600" smtClean="0"/>
              <a:t> </a:t>
            </a:r>
            <a:r>
              <a:rPr lang="en-US" altLang="zh-CN" sz="1600"/>
              <a:t>=</a:t>
            </a:r>
          </a:p>
          <a:p>
            <a:r>
              <a:rPr lang="en-US" altLang="zh-CN" sz="1600" err="1"/>
              <a:t>kernel.shmall</a:t>
            </a:r>
            <a:r>
              <a:rPr lang="en-US" altLang="zh-CN" sz="1600"/>
              <a:t> =</a:t>
            </a:r>
          </a:p>
          <a:p>
            <a:r>
              <a:rPr lang="en-US" altLang="zh-CN" sz="1600" err="1"/>
              <a:t>kernel.shmmni</a:t>
            </a:r>
            <a:r>
              <a:rPr lang="en-US" altLang="zh-CN" sz="1600"/>
              <a:t> = 4096</a:t>
            </a:r>
          </a:p>
          <a:p>
            <a:r>
              <a:rPr lang="en-US" altLang="zh-CN" sz="1600" err="1"/>
              <a:t>kernel.sem</a:t>
            </a:r>
            <a:r>
              <a:rPr lang="en-US" altLang="zh-CN" sz="1600"/>
              <a:t> = 50100 64128000 50100 1280</a:t>
            </a:r>
          </a:p>
          <a:p>
            <a:r>
              <a:rPr lang="en-US" altLang="zh-CN" sz="1600" err="1"/>
              <a:t>fs.file</a:t>
            </a:r>
            <a:r>
              <a:rPr lang="en-US" altLang="zh-CN" sz="1600"/>
              <a:t>-max = 7672460</a:t>
            </a:r>
          </a:p>
          <a:p>
            <a:r>
              <a:rPr lang="en-US" altLang="zh-CN" sz="1600"/>
              <a:t>net.ipv4.ip_local_port_range = 9000 65000</a:t>
            </a:r>
          </a:p>
          <a:p>
            <a:r>
              <a:rPr lang="en-US" altLang="zh-CN" sz="1600" err="1"/>
              <a:t>net.core.rmem_default</a:t>
            </a:r>
            <a:r>
              <a:rPr lang="en-US" altLang="zh-CN" sz="1600"/>
              <a:t> = 1048576</a:t>
            </a:r>
          </a:p>
          <a:p>
            <a:r>
              <a:rPr lang="en-US" altLang="zh-CN" sz="1600" err="1"/>
              <a:t>net.core.rmem_max</a:t>
            </a:r>
            <a:r>
              <a:rPr lang="en-US" altLang="zh-CN" sz="1600"/>
              <a:t> = 4194304</a:t>
            </a:r>
          </a:p>
          <a:p>
            <a:r>
              <a:rPr lang="en-US" altLang="zh-CN" sz="1600" err="1"/>
              <a:t>net.core.wmem_default</a:t>
            </a:r>
            <a:r>
              <a:rPr lang="en-US" altLang="zh-CN" sz="1600"/>
              <a:t> = 262144</a:t>
            </a:r>
          </a:p>
          <a:p>
            <a:r>
              <a:rPr lang="en-US" altLang="zh-CN" sz="1600" err="1"/>
              <a:t>net.core.wmem_max</a:t>
            </a:r>
            <a:r>
              <a:rPr lang="en-US" altLang="zh-CN" sz="1600"/>
              <a:t> = </a:t>
            </a:r>
            <a:r>
              <a:rPr lang="en-US" altLang="zh-CN" sz="1600" smtClean="0"/>
              <a:t>1048576</a:t>
            </a:r>
            <a:endParaRPr lang="en-US" altLang="zh-CN" sz="1600"/>
          </a:p>
          <a:p>
            <a:r>
              <a:rPr lang="en-US" altLang="zh-CN" sz="1600" err="1"/>
              <a:t>fs.aio</a:t>
            </a:r>
            <a:r>
              <a:rPr lang="en-US" altLang="zh-CN" sz="1600"/>
              <a:t>-max-nr = 1048576</a:t>
            </a:r>
          </a:p>
          <a:p>
            <a:endParaRPr lang="en-US" altLang="zh-CN" sz="1600" smtClean="0"/>
          </a:p>
          <a:p>
            <a:r>
              <a:rPr lang="en-US" altLang="zh-CN" sz="1600" err="1"/>
              <a:t>s</a:t>
            </a:r>
            <a:r>
              <a:rPr lang="en-US" altLang="zh-CN" sz="1600" err="1" smtClean="0"/>
              <a:t>ysctl</a:t>
            </a:r>
            <a:r>
              <a:rPr lang="en-US" altLang="zh-CN" sz="1600" smtClean="0"/>
              <a:t> -p</a:t>
            </a:r>
            <a:endParaRPr lang="zh-CN" altLang="en-US" sz="160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5013176"/>
            <a:ext cx="4032448" cy="117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7527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WITH(Common Table Expressions)</a:t>
            </a:r>
            <a:endParaRPr lang="zh-CN" altLang="en-US"/>
          </a:p>
        </p:txBody>
      </p:sp>
      <p:sp>
        <p:nvSpPr>
          <p:cNvPr id="3" name="内容占位符 2"/>
          <p:cNvSpPr>
            <a:spLocks noGrp="1"/>
          </p:cNvSpPr>
          <p:nvPr>
            <p:ph idx="1"/>
          </p:nvPr>
        </p:nvSpPr>
        <p:spPr/>
        <p:txBody>
          <a:bodyPr/>
          <a:lstStyle/>
          <a:p>
            <a:r>
              <a:rPr lang="en-US" altLang="zh-CN" sz="1600" smtClean="0"/>
              <a:t>TEMP Working Table</a:t>
            </a:r>
            <a:r>
              <a:rPr lang="zh-CN" altLang="en-US" sz="1600" smtClean="0"/>
              <a:t> 没有</a:t>
            </a:r>
            <a:r>
              <a:rPr lang="en-US" altLang="zh-CN" sz="1600" smtClean="0"/>
              <a:t>ctid, cmin, cmax, xmin, xmax, tableoid</a:t>
            </a:r>
            <a:r>
              <a:rPr lang="zh-CN" altLang="en-US" sz="1600" smtClean="0"/>
              <a:t>字段</a:t>
            </a:r>
            <a:endParaRPr lang="en-US" altLang="zh-CN" sz="1600" smtClean="0"/>
          </a:p>
          <a:p>
            <a:endParaRPr lang="en-US" altLang="zh-CN" sz="1600"/>
          </a:p>
          <a:p>
            <a:r>
              <a:rPr lang="en-US" altLang="zh-CN" sz="1600"/>
              <a:t>postgres=# create table test (id int,name text);</a:t>
            </a:r>
          </a:p>
          <a:p>
            <a:r>
              <a:rPr lang="en-US" altLang="zh-CN" sz="1600"/>
              <a:t>postgres=# insert into test values (1,'digoal1'),(2,'digoal2');</a:t>
            </a:r>
          </a:p>
          <a:p>
            <a:r>
              <a:rPr lang="en-US" altLang="zh-CN" sz="1600"/>
              <a:t>postgres=# begin;</a:t>
            </a:r>
          </a:p>
          <a:p>
            <a:r>
              <a:rPr lang="en-US" altLang="zh-CN" sz="1600"/>
              <a:t>postgres=# with t1 as (update test set name='DIGOAL2' where id=2 returning *)</a:t>
            </a:r>
          </a:p>
          <a:p>
            <a:r>
              <a:rPr lang="en-US" altLang="zh-CN" sz="1600"/>
              <a:t>select </a:t>
            </a:r>
            <a:r>
              <a:rPr lang="en-US" altLang="zh-CN" sz="1600" smtClean="0"/>
              <a:t>ctid </a:t>
            </a:r>
            <a:r>
              <a:rPr lang="en-US" altLang="zh-CN" sz="1600"/>
              <a:t>from t1;</a:t>
            </a:r>
          </a:p>
          <a:p>
            <a:r>
              <a:rPr lang="en-US" altLang="zh-CN" sz="1600"/>
              <a:t>ERROR:  column "ctid" does not exist</a:t>
            </a:r>
          </a:p>
          <a:p>
            <a:r>
              <a:rPr lang="en-US" altLang="zh-CN" sz="1600"/>
              <a:t>LINE 2: select </a:t>
            </a:r>
            <a:r>
              <a:rPr lang="en-US" altLang="zh-CN" sz="1600" smtClean="0"/>
              <a:t>ctid </a:t>
            </a:r>
            <a:r>
              <a:rPr lang="en-US" altLang="zh-CN" sz="1600"/>
              <a:t>from t1;</a:t>
            </a:r>
          </a:p>
          <a:p>
            <a:r>
              <a:rPr lang="en-US" altLang="zh-CN" sz="1600"/>
              <a:t>               ^</a:t>
            </a:r>
          </a:p>
          <a:p>
            <a:r>
              <a:rPr lang="en-US" altLang="zh-CN" sz="1600"/>
              <a:t>postgres=# rollback</a:t>
            </a:r>
            <a:r>
              <a:rPr lang="en-US" altLang="zh-CN" sz="1600" smtClean="0"/>
              <a:t>;</a:t>
            </a:r>
          </a:p>
          <a:p>
            <a:endParaRPr lang="en-US" altLang="zh-CN" sz="1600"/>
          </a:p>
          <a:p>
            <a:r>
              <a:rPr lang="zh-CN" altLang="en-US" sz="1600" smtClean="0"/>
              <a:t>其他字段</a:t>
            </a:r>
            <a:r>
              <a:rPr lang="en-US" altLang="zh-CN" sz="1600" smtClean="0"/>
              <a:t>(cmin,cmax,xmin,xmax,tableoid)</a:t>
            </a:r>
            <a:r>
              <a:rPr lang="zh-CN" altLang="en-US" sz="1600" smtClean="0"/>
              <a:t>同样错误</a:t>
            </a:r>
            <a:endParaRPr lang="en-US" altLang="zh-CN" sz="1600"/>
          </a:p>
        </p:txBody>
      </p:sp>
    </p:spTree>
    <p:extLst>
      <p:ext uri="{BB962C8B-B14F-4D97-AF65-F5344CB8AC3E}">
        <p14:creationId xmlns:p14="http://schemas.microsoft.com/office/powerpoint/2010/main" val="3055353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WITH(Common Table Expressions)</a:t>
            </a:r>
            <a:endParaRPr lang="zh-CN" altLang="en-US"/>
          </a:p>
        </p:txBody>
      </p:sp>
      <p:sp>
        <p:nvSpPr>
          <p:cNvPr id="3" name="内容占位符 2"/>
          <p:cNvSpPr>
            <a:spLocks noGrp="1"/>
          </p:cNvSpPr>
          <p:nvPr>
            <p:ph idx="1"/>
          </p:nvPr>
        </p:nvSpPr>
        <p:spPr/>
        <p:txBody>
          <a:bodyPr/>
          <a:lstStyle/>
          <a:p>
            <a:r>
              <a:rPr lang="zh-CN" altLang="en-US" sz="1600" smtClean="0"/>
              <a:t>递归查询输出产品部以及该部门的所有子部门信息</a:t>
            </a:r>
            <a:r>
              <a:rPr lang="en-US" altLang="zh-CN" sz="1600" smtClean="0"/>
              <a:t>.</a:t>
            </a:r>
          </a:p>
          <a:p>
            <a:r>
              <a:rPr lang="zh-CN" altLang="en-US" sz="1600" smtClean="0"/>
              <a:t>然后输出各个子部门以及各个子部门的人数</a:t>
            </a:r>
            <a:endParaRPr lang="en-US" altLang="zh-CN" sz="1600"/>
          </a:p>
          <a:p>
            <a:endParaRPr lang="en-US" altLang="zh-CN" sz="1600" smtClean="0"/>
          </a:p>
          <a:p>
            <a:r>
              <a:rPr lang="en-US" altLang="zh-CN" sz="1600"/>
              <a:t>WITH RECURSIVE included_parts(sub_part, part, quantity) AS (</a:t>
            </a:r>
          </a:p>
          <a:p>
            <a:r>
              <a:rPr lang="en-US" altLang="zh-CN" sz="1600"/>
              <a:t>    SELECT sub_part, part, quantity FROM parts WHERE part = '</a:t>
            </a:r>
            <a:r>
              <a:rPr lang="zh-CN" altLang="en-US" sz="1600"/>
              <a:t>产品部</a:t>
            </a:r>
            <a:r>
              <a:rPr lang="en-US" altLang="zh-CN" sz="1600"/>
              <a:t>'</a:t>
            </a:r>
          </a:p>
          <a:p>
            <a:r>
              <a:rPr lang="en-US" altLang="zh-CN" sz="1600"/>
              <a:t>  UNION ALL</a:t>
            </a:r>
          </a:p>
          <a:p>
            <a:r>
              <a:rPr lang="en-US" altLang="zh-CN" sz="1600"/>
              <a:t>    SELECT p.sub_part, p.part, p.quantity</a:t>
            </a:r>
          </a:p>
          <a:p>
            <a:r>
              <a:rPr lang="en-US" altLang="zh-CN" sz="1600"/>
              <a:t>    FROM included_parts pr, parts p</a:t>
            </a:r>
          </a:p>
          <a:p>
            <a:r>
              <a:rPr lang="en-US" altLang="zh-CN" sz="1600"/>
              <a:t>    WHERE p.part = pr.sub_part</a:t>
            </a:r>
          </a:p>
          <a:p>
            <a:r>
              <a:rPr lang="en-US" altLang="zh-CN" sz="1600"/>
              <a:t>  )</a:t>
            </a:r>
          </a:p>
          <a:p>
            <a:r>
              <a:rPr lang="en-US" altLang="zh-CN" sz="1600"/>
              <a:t>SELECT sub_part, SUM(quantity) as total_quantity</a:t>
            </a:r>
          </a:p>
          <a:p>
            <a:r>
              <a:rPr lang="en-US" altLang="zh-CN" sz="1600"/>
              <a:t>FROM included_parts</a:t>
            </a:r>
          </a:p>
          <a:p>
            <a:r>
              <a:rPr lang="en-US" altLang="zh-CN" sz="1600"/>
              <a:t>GROUP BY sub_part</a:t>
            </a:r>
          </a:p>
          <a:p>
            <a:endParaRPr lang="en-US" altLang="zh-CN" sz="1600" smtClean="0"/>
          </a:p>
          <a:p>
            <a:endParaRPr lang="en-US" altLang="zh-CN" sz="1600"/>
          </a:p>
          <a:p>
            <a:endParaRPr lang="en-US" altLang="zh-CN" sz="1600" smtClean="0"/>
          </a:p>
        </p:txBody>
      </p:sp>
      <p:sp>
        <p:nvSpPr>
          <p:cNvPr id="6" name="椭圆 5"/>
          <p:cNvSpPr/>
          <p:nvPr/>
        </p:nvSpPr>
        <p:spPr>
          <a:xfrm>
            <a:off x="1547664" y="3573016"/>
            <a:ext cx="1584176" cy="432048"/>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a:stCxn id="6" idx="5"/>
          </p:cNvCxnSpPr>
          <p:nvPr/>
        </p:nvCxnSpPr>
        <p:spPr>
          <a:xfrm>
            <a:off x="2899843" y="3941792"/>
            <a:ext cx="1888181" cy="279296"/>
          </a:xfrm>
          <a:prstGeom prst="line">
            <a:avLst/>
          </a:prstGeom>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4797978" y="3941792"/>
            <a:ext cx="2582334" cy="639335"/>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smtClean="0"/>
              <a:t>第一步时读取的是初始输出</a:t>
            </a:r>
            <a:r>
              <a:rPr lang="en-US" altLang="zh-CN" sz="1400" smtClean="0"/>
              <a:t>,</a:t>
            </a:r>
          </a:p>
          <a:p>
            <a:pPr algn="ctr"/>
            <a:r>
              <a:rPr lang="zh-CN" altLang="en-US" sz="1400" smtClean="0"/>
              <a:t>后面都是</a:t>
            </a:r>
            <a:r>
              <a:rPr lang="en-US" altLang="zh-CN" sz="1400"/>
              <a:t>TEMP Working </a:t>
            </a:r>
            <a:r>
              <a:rPr lang="en-US" altLang="zh-CN" sz="1400" smtClean="0"/>
              <a:t>TABLE</a:t>
            </a:r>
            <a:endParaRPr lang="en-US" altLang="zh-CN" sz="1400"/>
          </a:p>
        </p:txBody>
      </p:sp>
      <p:sp>
        <p:nvSpPr>
          <p:cNvPr id="7" name="云形标注 6"/>
          <p:cNvSpPr/>
          <p:nvPr/>
        </p:nvSpPr>
        <p:spPr>
          <a:xfrm>
            <a:off x="6876256" y="3208134"/>
            <a:ext cx="1728192" cy="580905"/>
          </a:xfrm>
          <a:prstGeom prst="cloudCallout">
            <a:avLst>
              <a:gd name="adj1" fmla="val -46435"/>
              <a:gd name="adj2" fmla="val -10835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smtClean="0"/>
              <a:t>初始输出</a:t>
            </a:r>
            <a:endParaRPr lang="zh-CN" altLang="en-US" sz="1600"/>
          </a:p>
        </p:txBody>
      </p:sp>
    </p:spTree>
    <p:extLst>
      <p:ext uri="{BB962C8B-B14F-4D97-AF65-F5344CB8AC3E}">
        <p14:creationId xmlns:p14="http://schemas.microsoft.com/office/powerpoint/2010/main" val="2960722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WITH(Common Table Expressions)</a:t>
            </a:r>
            <a:endParaRPr lang="zh-CN" altLang="en-US"/>
          </a:p>
        </p:txBody>
      </p:sp>
      <p:sp>
        <p:nvSpPr>
          <p:cNvPr id="3" name="内容占位符 2"/>
          <p:cNvSpPr>
            <a:spLocks noGrp="1"/>
          </p:cNvSpPr>
          <p:nvPr>
            <p:ph idx="1"/>
          </p:nvPr>
        </p:nvSpPr>
        <p:spPr/>
        <p:txBody>
          <a:bodyPr/>
          <a:lstStyle/>
          <a:p>
            <a:r>
              <a:rPr lang="zh-CN" altLang="en-US" sz="1600" smtClean="0"/>
              <a:t>死循环</a:t>
            </a:r>
            <a:endParaRPr lang="en-US" altLang="zh-CN" sz="1600" smtClean="0"/>
          </a:p>
          <a:p>
            <a:endParaRPr lang="en-US" altLang="zh-CN" sz="1600"/>
          </a:p>
          <a:p>
            <a:r>
              <a:rPr lang="en-US" altLang="zh-CN" sz="1600"/>
              <a:t>WITH RECURSIVE search_graph(id, link, data, depth) AS (</a:t>
            </a:r>
          </a:p>
          <a:p>
            <a:r>
              <a:rPr lang="en-US" altLang="zh-CN" sz="1600"/>
              <a:t>        SELECT g.id, g.link, g.data, 1</a:t>
            </a:r>
          </a:p>
          <a:p>
            <a:r>
              <a:rPr lang="en-US" altLang="zh-CN" sz="1600"/>
              <a:t>        FROM graph g</a:t>
            </a:r>
          </a:p>
          <a:p>
            <a:r>
              <a:rPr lang="en-US" altLang="zh-CN" sz="1600"/>
              <a:t>      UNION ALL</a:t>
            </a:r>
          </a:p>
          <a:p>
            <a:r>
              <a:rPr lang="en-US" altLang="zh-CN" sz="1600"/>
              <a:t>        SELECT g.id, g.link, g.data, sg.depth + 1</a:t>
            </a:r>
          </a:p>
          <a:p>
            <a:r>
              <a:rPr lang="en-US" altLang="zh-CN" sz="1600"/>
              <a:t>        FROM graph g, search_graph sg</a:t>
            </a:r>
          </a:p>
          <a:p>
            <a:r>
              <a:rPr lang="en-US" altLang="zh-CN" sz="1600"/>
              <a:t>        WHERE g.id = sg.link</a:t>
            </a:r>
          </a:p>
          <a:p>
            <a:r>
              <a:rPr lang="en-US" altLang="zh-CN" sz="1600"/>
              <a:t>)</a:t>
            </a:r>
          </a:p>
          <a:p>
            <a:r>
              <a:rPr lang="en-US" altLang="zh-CN" sz="1600"/>
              <a:t>SELECT * FROM search_graph;</a:t>
            </a:r>
          </a:p>
        </p:txBody>
      </p:sp>
      <p:sp>
        <p:nvSpPr>
          <p:cNvPr id="4" name="椭圆 3"/>
          <p:cNvSpPr/>
          <p:nvPr/>
        </p:nvSpPr>
        <p:spPr>
          <a:xfrm>
            <a:off x="3536125" y="3242911"/>
            <a:ext cx="1080120" cy="432048"/>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004048" y="3977772"/>
            <a:ext cx="3888432" cy="963396"/>
          </a:xfrm>
          <a:prstGeom prst="rect">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a:t>每次</a:t>
            </a:r>
            <a:r>
              <a:rPr lang="zh-CN" altLang="en-US" sz="1400" smtClean="0"/>
              <a:t>递归输出的记录与以往的记录都不一样</a:t>
            </a:r>
            <a:r>
              <a:rPr lang="en-US" altLang="zh-CN" sz="1400" smtClean="0"/>
              <a:t>,</a:t>
            </a:r>
          </a:p>
          <a:p>
            <a:pPr algn="ctr"/>
            <a:r>
              <a:rPr lang="en-US" altLang="zh-CN" sz="1400" smtClean="0"/>
              <a:t>TEMP Working Table </a:t>
            </a:r>
            <a:r>
              <a:rPr lang="zh-CN" altLang="en-US" sz="1400" smtClean="0"/>
              <a:t>永远都有记录</a:t>
            </a:r>
            <a:r>
              <a:rPr lang="en-US" altLang="zh-CN" sz="1400" smtClean="0"/>
              <a:t>, </a:t>
            </a:r>
          </a:p>
          <a:p>
            <a:pPr algn="ctr"/>
            <a:r>
              <a:rPr lang="zh-CN" altLang="en-US" sz="1400" smtClean="0"/>
              <a:t>因此无限循环</a:t>
            </a:r>
            <a:r>
              <a:rPr lang="en-US" altLang="zh-CN" sz="1400" smtClean="0"/>
              <a:t>.</a:t>
            </a:r>
            <a:endParaRPr lang="zh-CN" altLang="en-US" sz="1400"/>
          </a:p>
        </p:txBody>
      </p:sp>
      <p:cxnSp>
        <p:nvCxnSpPr>
          <p:cNvPr id="7" name="直接连接符 6"/>
          <p:cNvCxnSpPr>
            <a:stCxn id="4" idx="5"/>
            <a:endCxn id="5" idx="0"/>
          </p:cNvCxnSpPr>
          <p:nvPr/>
        </p:nvCxnSpPr>
        <p:spPr>
          <a:xfrm>
            <a:off x="4458065" y="3611687"/>
            <a:ext cx="2490199" cy="36608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303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WITH(Common Table Expressions)</a:t>
            </a:r>
            <a:endParaRPr lang="zh-CN" altLang="en-US"/>
          </a:p>
        </p:txBody>
      </p:sp>
      <p:sp>
        <p:nvSpPr>
          <p:cNvPr id="3" name="内容占位符 2"/>
          <p:cNvSpPr>
            <a:spLocks noGrp="1"/>
          </p:cNvSpPr>
          <p:nvPr>
            <p:ph idx="1"/>
          </p:nvPr>
        </p:nvSpPr>
        <p:spPr/>
        <p:txBody>
          <a:bodyPr/>
          <a:lstStyle/>
          <a:p>
            <a:r>
              <a:rPr lang="zh-CN" altLang="en-US" sz="1600" smtClean="0"/>
              <a:t>规避上一个死循环的方法</a:t>
            </a:r>
            <a:endParaRPr lang="en-US" altLang="zh-CN" sz="1600" smtClean="0"/>
          </a:p>
          <a:p>
            <a:r>
              <a:rPr lang="zh-CN" altLang="en-US" sz="1600" smtClean="0"/>
              <a:t>让递归</a:t>
            </a:r>
            <a:r>
              <a:rPr lang="en-US" altLang="zh-CN" sz="1600" smtClean="0"/>
              <a:t>SQL</a:t>
            </a:r>
            <a:r>
              <a:rPr lang="zh-CN" altLang="en-US" sz="1600"/>
              <a:t>有</a:t>
            </a:r>
            <a:r>
              <a:rPr lang="zh-CN" altLang="en-US" sz="1600" smtClean="0"/>
              <a:t>机会没记录输出</a:t>
            </a:r>
            <a:endParaRPr lang="en-US" altLang="zh-CN" sz="1600" smtClean="0"/>
          </a:p>
          <a:p>
            <a:r>
              <a:rPr lang="en-US" altLang="zh-CN" sz="1600" smtClean="0"/>
              <a:t>WITH </a:t>
            </a:r>
            <a:r>
              <a:rPr lang="en-US" altLang="zh-CN" sz="1600"/>
              <a:t>RECURSIVE search_graph(id, link, data, depth, path, cycle) AS (</a:t>
            </a:r>
          </a:p>
          <a:p>
            <a:r>
              <a:rPr lang="en-US" altLang="zh-CN" sz="1600"/>
              <a:t>        SELECT g.id, g.link, g.data, 1,</a:t>
            </a:r>
          </a:p>
          <a:p>
            <a:r>
              <a:rPr lang="en-US" altLang="zh-CN" sz="1600"/>
              <a:t>          ARRAY[g.id],</a:t>
            </a:r>
          </a:p>
          <a:p>
            <a:r>
              <a:rPr lang="en-US" altLang="zh-CN" sz="1600"/>
              <a:t>          false</a:t>
            </a:r>
          </a:p>
          <a:p>
            <a:r>
              <a:rPr lang="en-US" altLang="zh-CN" sz="1600"/>
              <a:t>        FROM graph g</a:t>
            </a:r>
          </a:p>
          <a:p>
            <a:r>
              <a:rPr lang="en-US" altLang="zh-CN" sz="1600"/>
              <a:t>      UNION ALL</a:t>
            </a:r>
          </a:p>
          <a:p>
            <a:r>
              <a:rPr lang="en-US" altLang="zh-CN" sz="1600"/>
              <a:t>        SELECT g.id, g.link, g.data, sg.depth + 1,</a:t>
            </a:r>
          </a:p>
          <a:p>
            <a:r>
              <a:rPr lang="en-US" altLang="zh-CN" sz="1600"/>
              <a:t>          path || g.id,</a:t>
            </a:r>
          </a:p>
          <a:p>
            <a:r>
              <a:rPr lang="en-US" altLang="zh-CN" sz="1600"/>
              <a:t>          g.id = ANY(path)</a:t>
            </a:r>
          </a:p>
          <a:p>
            <a:r>
              <a:rPr lang="en-US" altLang="zh-CN" sz="1600"/>
              <a:t>        FROM graph g, search_graph sg</a:t>
            </a:r>
          </a:p>
          <a:p>
            <a:r>
              <a:rPr lang="en-US" altLang="zh-CN" sz="1600"/>
              <a:t>        WHERE g.id = sg.link AND NOT cycle</a:t>
            </a:r>
          </a:p>
          <a:p>
            <a:r>
              <a:rPr lang="en-US" altLang="zh-CN" sz="1600"/>
              <a:t>)</a:t>
            </a:r>
          </a:p>
          <a:p>
            <a:r>
              <a:rPr lang="en-US" altLang="zh-CN" sz="1600"/>
              <a:t>SELECT * FROM search_graph;</a:t>
            </a:r>
          </a:p>
        </p:txBody>
      </p:sp>
      <p:sp>
        <p:nvSpPr>
          <p:cNvPr id="4" name="椭圆 3"/>
          <p:cNvSpPr/>
          <p:nvPr/>
        </p:nvSpPr>
        <p:spPr>
          <a:xfrm>
            <a:off x="1187624" y="2924944"/>
            <a:ext cx="648072" cy="368776"/>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491880" y="5301208"/>
            <a:ext cx="1008112" cy="368776"/>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187624" y="4623943"/>
            <a:ext cx="1728192" cy="389233"/>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329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WITH(Common Table Expressions)</a:t>
            </a:r>
            <a:endParaRPr lang="zh-CN" altLang="en-US"/>
          </a:p>
        </p:txBody>
      </p:sp>
      <p:sp>
        <p:nvSpPr>
          <p:cNvPr id="3" name="内容占位符 2"/>
          <p:cNvSpPr>
            <a:spLocks noGrp="1"/>
          </p:cNvSpPr>
          <p:nvPr>
            <p:ph idx="1"/>
          </p:nvPr>
        </p:nvSpPr>
        <p:spPr/>
        <p:txBody>
          <a:bodyPr/>
          <a:lstStyle/>
          <a:p>
            <a:r>
              <a:rPr lang="zh-CN" altLang="en-US" sz="1600" smtClean="0"/>
              <a:t>多值比较需使用</a:t>
            </a:r>
            <a:r>
              <a:rPr lang="en-US" altLang="zh-CN" sz="1600" smtClean="0"/>
              <a:t>ROW</a:t>
            </a:r>
            <a:r>
              <a:rPr lang="zh-CN" altLang="en-US" sz="1600" smtClean="0"/>
              <a:t>类型的</a:t>
            </a:r>
            <a:r>
              <a:rPr lang="en-US" altLang="zh-CN" sz="1600" smtClean="0"/>
              <a:t>ARRAY.</a:t>
            </a:r>
          </a:p>
          <a:p>
            <a:endParaRPr lang="en-US" altLang="zh-CN" sz="1600" smtClean="0"/>
          </a:p>
          <a:p>
            <a:r>
              <a:rPr lang="en-US" altLang="zh-CN" sz="1600" smtClean="0"/>
              <a:t>WITH </a:t>
            </a:r>
            <a:r>
              <a:rPr lang="en-US" altLang="zh-CN" sz="1600"/>
              <a:t>RECURSIVE search_graph(id, link, data, depth, path, cycle) AS (</a:t>
            </a:r>
          </a:p>
          <a:p>
            <a:r>
              <a:rPr lang="en-US" altLang="zh-CN" sz="1600"/>
              <a:t>        SELECT g.id, g.link, g.data, 1,</a:t>
            </a:r>
          </a:p>
          <a:p>
            <a:r>
              <a:rPr lang="en-US" altLang="zh-CN" sz="1600"/>
              <a:t>          ARRAY[ROW(g.f1, g.f2)],</a:t>
            </a:r>
          </a:p>
          <a:p>
            <a:r>
              <a:rPr lang="en-US" altLang="zh-CN" sz="1600"/>
              <a:t>          false</a:t>
            </a:r>
          </a:p>
          <a:p>
            <a:r>
              <a:rPr lang="en-US" altLang="zh-CN" sz="1600"/>
              <a:t>        FROM graph g</a:t>
            </a:r>
          </a:p>
          <a:p>
            <a:r>
              <a:rPr lang="en-US" altLang="zh-CN" sz="1600"/>
              <a:t>      UNION ALL</a:t>
            </a:r>
          </a:p>
          <a:p>
            <a:r>
              <a:rPr lang="en-US" altLang="zh-CN" sz="1600"/>
              <a:t>        SELECT g.id, g.link, g.data, sg.depth + 1,</a:t>
            </a:r>
          </a:p>
          <a:p>
            <a:r>
              <a:rPr lang="en-US" altLang="zh-CN" sz="1600"/>
              <a:t>          path || ROW(g.f1, g.f2),</a:t>
            </a:r>
          </a:p>
          <a:p>
            <a:r>
              <a:rPr lang="en-US" altLang="zh-CN" sz="1600"/>
              <a:t>          ROW(g.f1, g.f2) = ANY(path)</a:t>
            </a:r>
          </a:p>
          <a:p>
            <a:r>
              <a:rPr lang="en-US" altLang="zh-CN" sz="1600"/>
              <a:t>        FROM graph g, search_graph sg</a:t>
            </a:r>
          </a:p>
          <a:p>
            <a:r>
              <a:rPr lang="en-US" altLang="zh-CN" sz="1600"/>
              <a:t>        WHERE g.id = sg.link AND NOT cycle</a:t>
            </a:r>
          </a:p>
          <a:p>
            <a:r>
              <a:rPr lang="en-US" altLang="zh-CN" sz="1600"/>
              <a:t>)</a:t>
            </a:r>
          </a:p>
          <a:p>
            <a:r>
              <a:rPr lang="en-US" altLang="zh-CN" sz="1600"/>
              <a:t>SELECT * FROM search_graph;</a:t>
            </a:r>
          </a:p>
        </p:txBody>
      </p:sp>
    </p:spTree>
    <p:extLst>
      <p:ext uri="{BB962C8B-B14F-4D97-AF65-F5344CB8AC3E}">
        <p14:creationId xmlns:p14="http://schemas.microsoft.com/office/powerpoint/2010/main" val="664027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WITH(Common Table Expressions)</a:t>
            </a:r>
            <a:endParaRPr lang="zh-CN" altLang="en-US"/>
          </a:p>
        </p:txBody>
      </p:sp>
      <p:sp>
        <p:nvSpPr>
          <p:cNvPr id="3" name="内容占位符 2"/>
          <p:cNvSpPr>
            <a:spLocks noGrp="1"/>
          </p:cNvSpPr>
          <p:nvPr>
            <p:ph idx="1"/>
          </p:nvPr>
        </p:nvSpPr>
        <p:spPr/>
        <p:txBody>
          <a:bodyPr/>
          <a:lstStyle/>
          <a:p>
            <a:r>
              <a:rPr lang="zh-CN" altLang="en-US" sz="1600" smtClean="0"/>
              <a:t>还有什么情况可以跳出循环</a:t>
            </a:r>
            <a:endParaRPr lang="en-US" altLang="zh-CN" sz="1600" smtClean="0"/>
          </a:p>
          <a:p>
            <a:endParaRPr lang="en-US" altLang="zh-CN" sz="1600"/>
          </a:p>
          <a:p>
            <a:r>
              <a:rPr lang="en-US" altLang="zh-CN" sz="1600"/>
              <a:t>WITH RECURSIVE t(n) AS (</a:t>
            </a:r>
          </a:p>
          <a:p>
            <a:r>
              <a:rPr lang="en-US" altLang="zh-CN" sz="1600"/>
              <a:t>    SELECT 1</a:t>
            </a:r>
          </a:p>
          <a:p>
            <a:r>
              <a:rPr lang="en-US" altLang="zh-CN" sz="1600"/>
              <a:t>  UNION ALL</a:t>
            </a:r>
          </a:p>
          <a:p>
            <a:r>
              <a:rPr lang="en-US" altLang="zh-CN" sz="1600"/>
              <a:t>    SELECT n+1 FROM t</a:t>
            </a:r>
          </a:p>
          <a:p>
            <a:r>
              <a:rPr lang="en-US" altLang="zh-CN" sz="1600"/>
              <a:t>)</a:t>
            </a:r>
          </a:p>
          <a:p>
            <a:r>
              <a:rPr lang="en-US" altLang="zh-CN" sz="1600"/>
              <a:t>SELECT n FROM t </a:t>
            </a:r>
            <a:r>
              <a:rPr lang="en-US" altLang="zh-CN" sz="1600" u="sng"/>
              <a:t>LIMIT 100</a:t>
            </a:r>
            <a:r>
              <a:rPr lang="en-US" altLang="zh-CN" sz="1600" smtClean="0"/>
              <a:t>;</a:t>
            </a:r>
          </a:p>
          <a:p>
            <a:endParaRPr lang="en-US" altLang="zh-CN" sz="1600" smtClean="0"/>
          </a:p>
          <a:p>
            <a:r>
              <a:rPr lang="zh-CN" altLang="en-US" sz="1600" smtClean="0"/>
              <a:t>注意如果</a:t>
            </a:r>
            <a:r>
              <a:rPr lang="en-US" altLang="zh-CN" sz="1600" smtClean="0"/>
              <a:t>t</a:t>
            </a:r>
            <a:r>
              <a:rPr lang="zh-CN" altLang="en-US" sz="1600" smtClean="0"/>
              <a:t>表在外围被</a:t>
            </a:r>
            <a:r>
              <a:rPr lang="en-US" altLang="zh-CN" sz="1600" smtClean="0"/>
              <a:t>join</a:t>
            </a:r>
            <a:r>
              <a:rPr lang="zh-CN" altLang="en-US" sz="1600" smtClean="0"/>
              <a:t>了然后再</a:t>
            </a:r>
            <a:r>
              <a:rPr lang="en-US" altLang="zh-CN" sz="1600" smtClean="0"/>
              <a:t>limit</a:t>
            </a:r>
            <a:r>
              <a:rPr lang="zh-CN" altLang="en-US" sz="1600" smtClean="0"/>
              <a:t>的</a:t>
            </a:r>
            <a:r>
              <a:rPr lang="en-US" altLang="zh-CN" sz="1600" smtClean="0"/>
              <a:t>. </a:t>
            </a:r>
            <a:r>
              <a:rPr lang="zh-CN" altLang="en-US" sz="1600" smtClean="0"/>
              <a:t>还死循环</a:t>
            </a:r>
            <a:endParaRPr lang="en-US" altLang="zh-CN" sz="1600"/>
          </a:p>
          <a:p>
            <a:r>
              <a:rPr lang="zh-CN" altLang="en-US" sz="1600" smtClean="0"/>
              <a:t>使用递归查询注意防止死循环</a:t>
            </a:r>
            <a:endParaRPr lang="en-US" altLang="zh-CN" sz="1600" smtClean="0"/>
          </a:p>
          <a:p>
            <a:endParaRPr lang="en-US" altLang="zh-CN" sz="1600"/>
          </a:p>
          <a:p>
            <a:endParaRPr lang="en-US" altLang="zh-CN" sz="1600" smtClean="0"/>
          </a:p>
          <a:p>
            <a:endParaRPr lang="en-US" altLang="zh-CN" sz="1600"/>
          </a:p>
        </p:txBody>
      </p:sp>
    </p:spTree>
    <p:extLst>
      <p:ext uri="{BB962C8B-B14F-4D97-AF65-F5344CB8AC3E}">
        <p14:creationId xmlns:p14="http://schemas.microsoft.com/office/powerpoint/2010/main" val="1219847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WITH(Common Table Expressions)</a:t>
            </a:r>
            <a:endParaRPr lang="zh-CN" altLang="en-US"/>
          </a:p>
        </p:txBody>
      </p:sp>
      <p:sp>
        <p:nvSpPr>
          <p:cNvPr id="3" name="内容占位符 2"/>
          <p:cNvSpPr>
            <a:spLocks noGrp="1"/>
          </p:cNvSpPr>
          <p:nvPr>
            <p:ph idx="1"/>
          </p:nvPr>
        </p:nvSpPr>
        <p:spPr/>
        <p:txBody>
          <a:bodyPr/>
          <a:lstStyle/>
          <a:p>
            <a:r>
              <a:rPr lang="zh-CN" altLang="en-US" sz="1600" smtClean="0"/>
              <a:t>把属于产品部以及它的子部门的记录删除</a:t>
            </a:r>
            <a:r>
              <a:rPr lang="en-US" altLang="zh-CN" sz="1600" smtClean="0"/>
              <a:t>.</a:t>
            </a:r>
          </a:p>
          <a:p>
            <a:endParaRPr lang="en-US" altLang="zh-CN" sz="1600" smtClean="0"/>
          </a:p>
          <a:p>
            <a:r>
              <a:rPr lang="en-US" altLang="zh-CN" sz="1600"/>
              <a:t>WITH RECURSIVE included_parts(sub_part, part) AS (</a:t>
            </a:r>
          </a:p>
          <a:p>
            <a:r>
              <a:rPr lang="en-US" altLang="zh-CN" sz="1600"/>
              <a:t>    SELECT sub_part, part FROM parts WHERE part = </a:t>
            </a:r>
            <a:r>
              <a:rPr lang="en-US" altLang="zh-CN" sz="1600" smtClean="0"/>
              <a:t>'</a:t>
            </a:r>
            <a:r>
              <a:rPr lang="zh-CN" altLang="en-US" sz="1600" smtClean="0"/>
              <a:t>产品部</a:t>
            </a:r>
            <a:r>
              <a:rPr lang="en-US" altLang="zh-CN" sz="1600" smtClean="0"/>
              <a:t>'</a:t>
            </a:r>
            <a:endParaRPr lang="en-US" altLang="zh-CN" sz="1600"/>
          </a:p>
          <a:p>
            <a:r>
              <a:rPr lang="en-US" altLang="zh-CN" sz="1600"/>
              <a:t>  UNION ALL</a:t>
            </a:r>
          </a:p>
          <a:p>
            <a:r>
              <a:rPr lang="en-US" altLang="zh-CN" sz="1600"/>
              <a:t>    SELECT p.sub_part, p.part</a:t>
            </a:r>
          </a:p>
          <a:p>
            <a:r>
              <a:rPr lang="en-US" altLang="zh-CN" sz="1600"/>
              <a:t>    FROM included_parts pr, parts p</a:t>
            </a:r>
          </a:p>
          <a:p>
            <a:r>
              <a:rPr lang="en-US" altLang="zh-CN" sz="1600"/>
              <a:t>    WHERE p.part = pr.sub_part</a:t>
            </a:r>
          </a:p>
          <a:p>
            <a:r>
              <a:rPr lang="en-US" altLang="zh-CN" sz="1600"/>
              <a:t>  )</a:t>
            </a:r>
          </a:p>
          <a:p>
            <a:r>
              <a:rPr lang="en-US" altLang="zh-CN" sz="1600"/>
              <a:t>DELETE FROM parts</a:t>
            </a:r>
          </a:p>
          <a:p>
            <a:r>
              <a:rPr lang="en-US" altLang="zh-CN" sz="1600"/>
              <a:t>  WHERE part IN (SELECT part FROM included_parts);</a:t>
            </a:r>
          </a:p>
          <a:p>
            <a:endParaRPr lang="en-US" altLang="zh-CN" sz="1600" smtClean="0"/>
          </a:p>
          <a:p>
            <a:endParaRPr lang="en-US" altLang="zh-CN" sz="1600"/>
          </a:p>
        </p:txBody>
      </p:sp>
    </p:spTree>
    <p:extLst>
      <p:ext uri="{BB962C8B-B14F-4D97-AF65-F5344CB8AC3E}">
        <p14:creationId xmlns:p14="http://schemas.microsoft.com/office/powerpoint/2010/main" val="3158604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WITH(Common Table Expressions)</a:t>
            </a:r>
            <a:endParaRPr lang="zh-CN" altLang="en-US"/>
          </a:p>
        </p:txBody>
      </p:sp>
      <p:sp>
        <p:nvSpPr>
          <p:cNvPr id="3" name="内容占位符 2"/>
          <p:cNvSpPr>
            <a:spLocks noGrp="1"/>
          </p:cNvSpPr>
          <p:nvPr>
            <p:ph idx="1"/>
          </p:nvPr>
        </p:nvSpPr>
        <p:spPr/>
        <p:txBody>
          <a:bodyPr/>
          <a:lstStyle/>
          <a:p>
            <a:r>
              <a:rPr lang="en-US" altLang="zh-CN" sz="1600" smtClean="0"/>
              <a:t>WITH</a:t>
            </a:r>
            <a:r>
              <a:rPr lang="zh-CN" altLang="en-US" sz="1600" smtClean="0"/>
              <a:t>的所有子句包括</a:t>
            </a:r>
            <a:r>
              <a:rPr lang="en-US" altLang="zh-CN" sz="1600" smtClean="0"/>
              <a:t>MAIN</a:t>
            </a:r>
            <a:r>
              <a:rPr lang="zh-CN" altLang="en-US" sz="1600" smtClean="0"/>
              <a:t>子句查看到的是一个</a:t>
            </a:r>
            <a:r>
              <a:rPr lang="en-US" altLang="zh-CN" sz="1600" smtClean="0"/>
              <a:t>SNAPSHOT.</a:t>
            </a:r>
          </a:p>
          <a:p>
            <a:r>
              <a:rPr lang="zh-CN" altLang="en-US" sz="1600" smtClean="0"/>
              <a:t>各个子句对记录的变更相互看不到</a:t>
            </a:r>
            <a:r>
              <a:rPr lang="en-US" altLang="zh-CN" sz="1600" smtClean="0"/>
              <a:t>, </a:t>
            </a:r>
            <a:r>
              <a:rPr lang="zh-CN" altLang="en-US" sz="1600" smtClean="0"/>
              <a:t>如果要看到变更的数据需使用</a:t>
            </a:r>
            <a:r>
              <a:rPr lang="en-US" altLang="zh-CN" sz="1600" smtClean="0"/>
              <a:t>RETURNING</a:t>
            </a:r>
            <a:r>
              <a:rPr lang="zh-CN" altLang="en-US" sz="1600" smtClean="0"/>
              <a:t>子句</a:t>
            </a:r>
            <a:r>
              <a:rPr lang="en-US" altLang="zh-CN" sz="1600" smtClean="0"/>
              <a:t>.</a:t>
            </a:r>
          </a:p>
          <a:p>
            <a:endParaRPr lang="en-US" altLang="zh-CN" sz="1600" smtClean="0"/>
          </a:p>
          <a:p>
            <a:r>
              <a:rPr lang="en-US" altLang="zh-CN" sz="1600" smtClean="0"/>
              <a:t>WITH </a:t>
            </a:r>
            <a:r>
              <a:rPr lang="en-US" altLang="zh-CN" sz="1600"/>
              <a:t>t AS (</a:t>
            </a:r>
          </a:p>
          <a:p>
            <a:r>
              <a:rPr lang="en-US" altLang="zh-CN" sz="1600"/>
              <a:t>    UPDATE products SET price = price * 1.05 WHERE id = 10</a:t>
            </a:r>
          </a:p>
          <a:p>
            <a:r>
              <a:rPr lang="en-US" altLang="zh-CN" sz="1600"/>
              <a:t>    RETURNING *</a:t>
            </a:r>
          </a:p>
          <a:p>
            <a:r>
              <a:rPr lang="en-US" altLang="zh-CN" sz="1600"/>
              <a:t>)</a:t>
            </a:r>
          </a:p>
          <a:p>
            <a:r>
              <a:rPr lang="en-US" altLang="zh-CN" sz="1600"/>
              <a:t>SELECT * FROM products WHERE id = 10;</a:t>
            </a:r>
          </a:p>
          <a:p>
            <a:endParaRPr lang="en-US" altLang="zh-CN" sz="1600"/>
          </a:p>
          <a:p>
            <a:r>
              <a:rPr lang="en-US" altLang="zh-CN" sz="1600"/>
              <a:t>WITH t AS (</a:t>
            </a:r>
          </a:p>
          <a:p>
            <a:r>
              <a:rPr lang="en-US" altLang="zh-CN" sz="1600"/>
              <a:t>    UPDATE products SET price = price * 1.05 WHERE id = 10</a:t>
            </a:r>
          </a:p>
          <a:p>
            <a:r>
              <a:rPr lang="en-US" altLang="zh-CN" sz="1600"/>
              <a:t>    RETURNING *</a:t>
            </a:r>
          </a:p>
          <a:p>
            <a:r>
              <a:rPr lang="en-US" altLang="zh-CN" sz="1600"/>
              <a:t>)</a:t>
            </a:r>
          </a:p>
          <a:p>
            <a:r>
              <a:rPr lang="en-US" altLang="zh-CN" sz="1600"/>
              <a:t>SELECT * FROM t;</a:t>
            </a:r>
          </a:p>
        </p:txBody>
      </p:sp>
    </p:spTree>
    <p:extLst>
      <p:ext uri="{BB962C8B-B14F-4D97-AF65-F5344CB8AC3E}">
        <p14:creationId xmlns:p14="http://schemas.microsoft.com/office/powerpoint/2010/main" val="1002370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WITH(Common Table Expressions)</a:t>
            </a:r>
            <a:endParaRPr lang="zh-CN" altLang="en-US"/>
          </a:p>
        </p:txBody>
      </p:sp>
      <p:sp>
        <p:nvSpPr>
          <p:cNvPr id="3" name="内容占位符 2"/>
          <p:cNvSpPr>
            <a:spLocks noGrp="1"/>
          </p:cNvSpPr>
          <p:nvPr>
            <p:ph idx="1"/>
          </p:nvPr>
        </p:nvSpPr>
        <p:spPr/>
        <p:txBody>
          <a:bodyPr/>
          <a:lstStyle/>
          <a:p>
            <a:r>
              <a:rPr lang="zh-CN" altLang="en-US" sz="1600" smtClean="0"/>
              <a:t>测试表</a:t>
            </a:r>
            <a:endParaRPr lang="en-US" altLang="zh-CN" sz="1600" smtClean="0"/>
          </a:p>
          <a:p>
            <a:r>
              <a:rPr lang="en-US" altLang="zh-CN" sz="1600" smtClean="0"/>
              <a:t>postgres</a:t>
            </a:r>
            <a:r>
              <a:rPr lang="en-US" altLang="zh-CN" sz="1600"/>
              <a:t>=# create table test (id int,name text);</a:t>
            </a:r>
          </a:p>
          <a:p>
            <a:r>
              <a:rPr lang="en-US" altLang="zh-CN" sz="1600"/>
              <a:t>CREATE TABLE</a:t>
            </a:r>
          </a:p>
          <a:p>
            <a:r>
              <a:rPr lang="en-US" altLang="zh-CN" sz="1600"/>
              <a:t>postgres=# insert into test values(1,'digoal1'),(2,'digoal2</a:t>
            </a:r>
            <a:r>
              <a:rPr lang="en-US" altLang="zh-CN" sz="1600" smtClean="0"/>
              <a:t>');</a:t>
            </a:r>
          </a:p>
          <a:p>
            <a:pPr marL="0" indent="0">
              <a:buNone/>
            </a:pPr>
            <a:r>
              <a:rPr lang="zh-CN" altLang="en-US" sz="1600" smtClean="0"/>
              <a:t>这样会看到老数据</a:t>
            </a:r>
            <a:endParaRPr lang="en-US" altLang="zh-CN" sz="1600"/>
          </a:p>
          <a:p>
            <a:r>
              <a:rPr lang="en-US" altLang="zh-CN" sz="1600"/>
              <a:t>postgres=# with t1 as (update test set name='NEW' where id=2 returning *)</a:t>
            </a:r>
          </a:p>
          <a:p>
            <a:r>
              <a:rPr lang="en-US" altLang="zh-CN" sz="1600"/>
              <a:t>postgres-# select * from test where name='NEW';</a:t>
            </a:r>
          </a:p>
          <a:p>
            <a:r>
              <a:rPr lang="en-US" altLang="zh-CN" sz="1600"/>
              <a:t> id | name </a:t>
            </a:r>
          </a:p>
          <a:p>
            <a:r>
              <a:rPr lang="en-US" altLang="zh-CN" sz="1600" smtClean="0"/>
              <a:t>(</a:t>
            </a:r>
            <a:r>
              <a:rPr lang="en-US" altLang="zh-CN" sz="1600"/>
              <a:t>0 rows</a:t>
            </a:r>
            <a:r>
              <a:rPr lang="en-US" altLang="zh-CN" sz="1600" smtClean="0"/>
              <a:t>)</a:t>
            </a:r>
          </a:p>
          <a:p>
            <a:pPr marL="0" indent="0">
              <a:buNone/>
            </a:pPr>
            <a:r>
              <a:rPr lang="zh-CN" altLang="en-US" sz="1600" smtClean="0"/>
              <a:t>这样才能看到新数据</a:t>
            </a:r>
            <a:endParaRPr lang="en-US" altLang="zh-CN" sz="1600"/>
          </a:p>
          <a:p>
            <a:r>
              <a:rPr lang="en-US" altLang="zh-CN" sz="1600"/>
              <a:t>postgres=# with t1 as (update test set name='NEWNEW' where id=2 returning *)</a:t>
            </a:r>
          </a:p>
          <a:p>
            <a:r>
              <a:rPr lang="en-US" altLang="zh-CN" sz="1600"/>
              <a:t>postgres-# </a:t>
            </a:r>
            <a:r>
              <a:rPr lang="en-US" altLang="zh-CN" sz="1600" smtClean="0"/>
              <a:t>select </a:t>
            </a:r>
            <a:r>
              <a:rPr lang="en-US" altLang="zh-CN" sz="1600"/>
              <a:t>* from t1 where name='NEWNEW';</a:t>
            </a:r>
          </a:p>
          <a:p>
            <a:r>
              <a:rPr lang="en-US" altLang="zh-CN" sz="1600"/>
              <a:t> id |  name  </a:t>
            </a:r>
          </a:p>
          <a:p>
            <a:r>
              <a:rPr lang="en-US" altLang="zh-CN" sz="1600" smtClean="0"/>
              <a:t>2 </a:t>
            </a:r>
            <a:r>
              <a:rPr lang="en-US" altLang="zh-CN" sz="1600"/>
              <a:t>| NEWNEW</a:t>
            </a:r>
          </a:p>
          <a:p>
            <a:r>
              <a:rPr lang="en-US" altLang="zh-CN" sz="1600"/>
              <a:t>(1 row)</a:t>
            </a:r>
          </a:p>
        </p:txBody>
      </p:sp>
    </p:spTree>
    <p:extLst>
      <p:ext uri="{BB962C8B-B14F-4D97-AF65-F5344CB8AC3E}">
        <p14:creationId xmlns:p14="http://schemas.microsoft.com/office/powerpoint/2010/main" val="2143579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WITH(Common Table Expressions)</a:t>
            </a:r>
            <a:endParaRPr lang="zh-CN" altLang="en-US"/>
          </a:p>
        </p:txBody>
      </p:sp>
      <p:sp>
        <p:nvSpPr>
          <p:cNvPr id="3" name="内容占位符 2"/>
          <p:cNvSpPr>
            <a:spLocks noGrp="1"/>
          </p:cNvSpPr>
          <p:nvPr>
            <p:ph idx="1"/>
          </p:nvPr>
        </p:nvSpPr>
        <p:spPr/>
        <p:txBody>
          <a:bodyPr/>
          <a:lstStyle/>
          <a:p>
            <a:r>
              <a:rPr lang="zh-CN" altLang="en-US" sz="1600" smtClean="0"/>
              <a:t>避免</a:t>
            </a:r>
            <a:r>
              <a:rPr lang="en-US" altLang="zh-CN" sz="1600" smtClean="0"/>
              <a:t>WITH</a:t>
            </a:r>
            <a:r>
              <a:rPr lang="zh-CN" altLang="en-US" sz="1600" smtClean="0"/>
              <a:t>子句包括</a:t>
            </a:r>
            <a:r>
              <a:rPr lang="en-US" altLang="zh-CN" sz="1600" smtClean="0"/>
              <a:t>MAIN</a:t>
            </a:r>
            <a:r>
              <a:rPr lang="zh-CN" altLang="en-US" sz="1600" smtClean="0"/>
              <a:t>子句修改同一条记录</a:t>
            </a:r>
            <a:r>
              <a:rPr lang="en-US" altLang="zh-CN" sz="1600" smtClean="0"/>
              <a:t>. </a:t>
            </a:r>
            <a:r>
              <a:rPr lang="zh-CN" altLang="en-US" sz="1600" smtClean="0"/>
              <a:t>因为先执行哪条是不可预知的</a:t>
            </a:r>
            <a:r>
              <a:rPr lang="en-US" altLang="zh-CN" sz="1600" smtClean="0"/>
              <a:t>.</a:t>
            </a:r>
          </a:p>
          <a:p>
            <a:r>
              <a:rPr lang="zh-CN" altLang="en-US" sz="1600" smtClean="0"/>
              <a:t>避免类似</a:t>
            </a:r>
            <a:r>
              <a:rPr lang="en-US" altLang="zh-CN" sz="1600" smtClean="0"/>
              <a:t>SQL</a:t>
            </a:r>
            <a:r>
              <a:rPr lang="en-US" altLang="zh-CN" sz="1600"/>
              <a:t>:</a:t>
            </a:r>
          </a:p>
          <a:p>
            <a:r>
              <a:rPr lang="en-US" altLang="zh-CN" sz="1600"/>
              <a:t>postgres=# create table test (id int,name text);</a:t>
            </a:r>
          </a:p>
          <a:p>
            <a:r>
              <a:rPr lang="en-US" altLang="zh-CN" sz="1600"/>
              <a:t>postgres=# insert into test values (1,'digoal1'),(2,'digoal2');</a:t>
            </a:r>
          </a:p>
          <a:p>
            <a:r>
              <a:rPr lang="en-US" altLang="zh-CN" sz="1600"/>
              <a:t>postgres=# with t1 as (delete from test where id=1)</a:t>
            </a:r>
          </a:p>
          <a:p>
            <a:r>
              <a:rPr lang="en-US" altLang="zh-CN" sz="1600"/>
              <a:t>postgres-# update test set name='DIGOAL1' where id=1;</a:t>
            </a:r>
          </a:p>
          <a:p>
            <a:r>
              <a:rPr lang="en-US" altLang="zh-CN" sz="1600"/>
              <a:t>UPDATE 1</a:t>
            </a:r>
          </a:p>
          <a:p>
            <a:endParaRPr lang="en-US" altLang="zh-CN" sz="1600"/>
          </a:p>
          <a:p>
            <a:r>
              <a:rPr lang="en-US" altLang="zh-CN" sz="1600"/>
              <a:t>postgres=# select * from test where id=1;</a:t>
            </a:r>
          </a:p>
          <a:p>
            <a:r>
              <a:rPr lang="en-US" altLang="zh-CN" sz="1600"/>
              <a:t> id |  name   </a:t>
            </a:r>
          </a:p>
          <a:p>
            <a:r>
              <a:rPr lang="en-US" altLang="zh-CN" sz="1600"/>
              <a:t>----+---------</a:t>
            </a:r>
          </a:p>
          <a:p>
            <a:r>
              <a:rPr lang="en-US" altLang="zh-CN" sz="1600"/>
              <a:t>  1 | DIGOAL1</a:t>
            </a:r>
          </a:p>
          <a:p>
            <a:endParaRPr lang="zh-CN" altLang="en-US" sz="1600" smtClean="0"/>
          </a:p>
        </p:txBody>
      </p:sp>
    </p:spTree>
    <p:extLst>
      <p:ext uri="{BB962C8B-B14F-4D97-AF65-F5344CB8AC3E}">
        <p14:creationId xmlns:p14="http://schemas.microsoft.com/office/powerpoint/2010/main" val="3091737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配置</a:t>
            </a:r>
            <a:r>
              <a:rPr lang="en-US" altLang="zh-CN"/>
              <a:t>OS</a:t>
            </a:r>
            <a:endParaRPr lang="zh-CN" altLang="en-US"/>
          </a:p>
        </p:txBody>
      </p:sp>
      <p:sp>
        <p:nvSpPr>
          <p:cNvPr id="3" name="内容占位符 2"/>
          <p:cNvSpPr>
            <a:spLocks noGrp="1"/>
          </p:cNvSpPr>
          <p:nvPr>
            <p:ph idx="1"/>
          </p:nvPr>
        </p:nvSpPr>
        <p:spPr/>
        <p:txBody>
          <a:bodyPr numCol="2"/>
          <a:lstStyle/>
          <a:p>
            <a:r>
              <a:rPr lang="en-US" altLang="zh-CN" sz="1600"/>
              <a:t>v</a:t>
            </a:r>
            <a:r>
              <a:rPr lang="en-US" altLang="zh-CN" sz="1600" smtClean="0"/>
              <a:t>i /</a:t>
            </a:r>
            <a:r>
              <a:rPr lang="en-US" altLang="zh-CN" sz="1600" err="1" smtClean="0"/>
              <a:t>etc</a:t>
            </a:r>
            <a:r>
              <a:rPr lang="en-US" altLang="zh-CN" sz="1600" smtClean="0"/>
              <a:t>/security/</a:t>
            </a:r>
            <a:r>
              <a:rPr lang="en-US" altLang="zh-CN" sz="1600" err="1" smtClean="0"/>
              <a:t>limits.conf</a:t>
            </a:r>
            <a:endParaRPr lang="en-US" altLang="zh-CN" sz="1600"/>
          </a:p>
          <a:p>
            <a:endParaRPr lang="en-US" altLang="zh-CN" sz="1600" smtClean="0"/>
          </a:p>
          <a:p>
            <a:r>
              <a:rPr lang="en-US" altLang="zh-CN" sz="1600"/>
              <a:t>* soft    </a:t>
            </a:r>
            <a:r>
              <a:rPr lang="en-US" altLang="zh-CN" sz="1600" err="1"/>
              <a:t>nofile</a:t>
            </a:r>
            <a:r>
              <a:rPr lang="en-US" altLang="zh-CN" sz="1600"/>
              <a:t>  131072</a:t>
            </a:r>
          </a:p>
          <a:p>
            <a:r>
              <a:rPr lang="en-US" altLang="zh-CN" sz="1600"/>
              <a:t>* hard    </a:t>
            </a:r>
            <a:r>
              <a:rPr lang="en-US" altLang="zh-CN" sz="1600" err="1"/>
              <a:t>nofile</a:t>
            </a:r>
            <a:r>
              <a:rPr lang="en-US" altLang="zh-CN" sz="1600"/>
              <a:t>  131072</a:t>
            </a:r>
          </a:p>
          <a:p>
            <a:r>
              <a:rPr lang="en-US" altLang="zh-CN" sz="1600"/>
              <a:t>* soft    </a:t>
            </a:r>
            <a:r>
              <a:rPr lang="en-US" altLang="zh-CN" sz="1600" err="1"/>
              <a:t>nproc</a:t>
            </a:r>
            <a:r>
              <a:rPr lang="en-US" altLang="zh-CN" sz="1600"/>
              <a:t>   131072</a:t>
            </a:r>
          </a:p>
          <a:p>
            <a:r>
              <a:rPr lang="en-US" altLang="zh-CN" sz="1600"/>
              <a:t>* hard    </a:t>
            </a:r>
            <a:r>
              <a:rPr lang="en-US" altLang="zh-CN" sz="1600" err="1"/>
              <a:t>nproc</a:t>
            </a:r>
            <a:r>
              <a:rPr lang="en-US" altLang="zh-CN" sz="1600"/>
              <a:t>   131072</a:t>
            </a:r>
          </a:p>
          <a:p>
            <a:r>
              <a:rPr lang="en-US" altLang="zh-CN" sz="1600"/>
              <a:t>* soft    core    unlimited</a:t>
            </a:r>
          </a:p>
          <a:p>
            <a:r>
              <a:rPr lang="en-US" altLang="zh-CN" sz="1600"/>
              <a:t>* hard    core    unlimited</a:t>
            </a:r>
          </a:p>
          <a:p>
            <a:r>
              <a:rPr lang="en-US" altLang="zh-CN" sz="1600"/>
              <a:t>* soft    </a:t>
            </a:r>
            <a:r>
              <a:rPr lang="en-US" altLang="zh-CN" sz="1600" err="1"/>
              <a:t>memlock</a:t>
            </a:r>
            <a:r>
              <a:rPr lang="en-US" altLang="zh-CN" sz="1600"/>
              <a:t> 50000000</a:t>
            </a:r>
          </a:p>
          <a:p>
            <a:r>
              <a:rPr lang="en-US" altLang="zh-CN" sz="1600"/>
              <a:t>* hard    </a:t>
            </a:r>
            <a:r>
              <a:rPr lang="en-US" altLang="zh-CN" sz="1600" err="1"/>
              <a:t>memlock</a:t>
            </a:r>
            <a:r>
              <a:rPr lang="en-US" altLang="zh-CN" sz="1600"/>
              <a:t> 50000000</a:t>
            </a:r>
            <a:endParaRPr lang="en-US" altLang="zh-CN" sz="1600" smtClean="0"/>
          </a:p>
          <a:p>
            <a:endParaRPr lang="en-US" altLang="zh-CN" sz="1600" smtClean="0"/>
          </a:p>
          <a:p>
            <a:endParaRPr lang="en-US" altLang="zh-CN" sz="1600"/>
          </a:p>
          <a:p>
            <a:pPr marL="0" indent="0">
              <a:buNone/>
            </a:pPr>
            <a:endParaRPr lang="en-US" altLang="zh-CN" sz="1600" smtClean="0"/>
          </a:p>
          <a:p>
            <a:endParaRPr lang="en-US" altLang="zh-CN" sz="1600"/>
          </a:p>
          <a:p>
            <a:r>
              <a:rPr lang="en-US" altLang="zh-CN" sz="1600"/>
              <a:t>v</a:t>
            </a:r>
            <a:r>
              <a:rPr lang="en-US" altLang="zh-CN" sz="1600" smtClean="0"/>
              <a:t>i /</a:t>
            </a:r>
            <a:r>
              <a:rPr lang="en-US" altLang="zh-CN" sz="1600" err="1" smtClean="0"/>
              <a:t>etc</a:t>
            </a:r>
            <a:r>
              <a:rPr lang="en-US" altLang="zh-CN" sz="1600" smtClean="0"/>
              <a:t>/</a:t>
            </a:r>
            <a:r>
              <a:rPr lang="en-US" altLang="zh-CN" sz="1600" err="1" smtClean="0"/>
              <a:t>sysconfig</a:t>
            </a:r>
            <a:r>
              <a:rPr lang="en-US" altLang="zh-CN" sz="1600" smtClean="0"/>
              <a:t>/</a:t>
            </a:r>
            <a:r>
              <a:rPr lang="en-US" altLang="zh-CN" sz="1600" err="1" smtClean="0"/>
              <a:t>iptables</a:t>
            </a:r>
            <a:endParaRPr lang="en-US" altLang="zh-CN" sz="1600"/>
          </a:p>
          <a:p>
            <a:endParaRPr lang="en-US" altLang="zh-CN" sz="1600" smtClean="0"/>
          </a:p>
          <a:p>
            <a:r>
              <a:rPr lang="en-US" altLang="zh-CN" sz="1600"/>
              <a:t>-A RH-Firewall-1-INPUT -</a:t>
            </a:r>
            <a:r>
              <a:rPr lang="en-US" altLang="zh-CN" sz="1600" err="1"/>
              <a:t>i</a:t>
            </a:r>
            <a:r>
              <a:rPr lang="en-US" altLang="zh-CN" sz="1600"/>
              <a:t> lo -j </a:t>
            </a:r>
            <a:r>
              <a:rPr lang="en-US" altLang="zh-CN" sz="1600" smtClean="0"/>
              <a:t>ACCEPT</a:t>
            </a:r>
          </a:p>
          <a:p>
            <a:r>
              <a:rPr lang="en-US" altLang="zh-CN" sz="1600" smtClean="0"/>
              <a:t># </a:t>
            </a:r>
            <a:r>
              <a:rPr lang="zh-CN" altLang="en-US" sz="1600" smtClean="0"/>
              <a:t>允许源</a:t>
            </a:r>
            <a:r>
              <a:rPr lang="en-US" altLang="zh-CN" sz="1600" smtClean="0"/>
              <a:t>IP</a:t>
            </a:r>
          </a:p>
          <a:p>
            <a:r>
              <a:rPr lang="en-US" altLang="zh-CN" sz="1600"/>
              <a:t>-A RH-Firewall-1-INPUT -s 192.168.0.0/16 -j </a:t>
            </a:r>
            <a:r>
              <a:rPr lang="en-US" altLang="zh-CN" sz="1600" smtClean="0"/>
              <a:t>ACCEPT</a:t>
            </a:r>
          </a:p>
          <a:p>
            <a:r>
              <a:rPr lang="en-US" altLang="zh-CN" sz="1600"/>
              <a:t># </a:t>
            </a:r>
            <a:r>
              <a:rPr lang="zh-CN" altLang="en-US" sz="1600" smtClean="0"/>
              <a:t>允许源</a:t>
            </a:r>
            <a:r>
              <a:rPr lang="en-US" altLang="zh-CN" sz="1600" smtClean="0"/>
              <a:t>IP</a:t>
            </a:r>
            <a:r>
              <a:rPr lang="zh-CN" altLang="en-US" sz="1600" smtClean="0"/>
              <a:t>访问目标端口</a:t>
            </a:r>
            <a:endParaRPr lang="zh-CN" altLang="en-US" sz="1600"/>
          </a:p>
          <a:p>
            <a:r>
              <a:rPr lang="en-US" altLang="zh-CN" sz="1600"/>
              <a:t># -A RH-Firewall-1-INPUT -s </a:t>
            </a:r>
            <a:r>
              <a:rPr lang="en-US" altLang="zh-CN" sz="1600" smtClean="0"/>
              <a:t>192.168.1.0/24 </a:t>
            </a:r>
            <a:r>
              <a:rPr lang="en-US" altLang="zh-CN" sz="1600"/>
              <a:t>-m state --state NEW -m </a:t>
            </a:r>
            <a:r>
              <a:rPr lang="en-US" altLang="zh-CN" sz="1600" err="1"/>
              <a:t>tcp</a:t>
            </a:r>
            <a:r>
              <a:rPr lang="en-US" altLang="zh-CN" sz="1600"/>
              <a:t> -p </a:t>
            </a:r>
            <a:r>
              <a:rPr lang="en-US" altLang="zh-CN" sz="1600" err="1"/>
              <a:t>tcp</a:t>
            </a:r>
            <a:r>
              <a:rPr lang="en-US" altLang="zh-CN" sz="1600"/>
              <a:t> --</a:t>
            </a:r>
            <a:r>
              <a:rPr lang="en-US" altLang="zh-CN" sz="1600" err="1"/>
              <a:t>dport</a:t>
            </a:r>
            <a:r>
              <a:rPr lang="en-US" altLang="zh-CN" sz="1600"/>
              <a:t> 1921 -j </a:t>
            </a:r>
            <a:r>
              <a:rPr lang="en-US" altLang="zh-CN" sz="1600" smtClean="0"/>
              <a:t>ACCEPT</a:t>
            </a:r>
          </a:p>
          <a:p>
            <a:r>
              <a:rPr lang="en-US" altLang="zh-CN" sz="1600"/>
              <a:t># </a:t>
            </a:r>
            <a:r>
              <a:rPr lang="zh-CN" altLang="en-US" sz="1600" smtClean="0"/>
              <a:t>允许任意</a:t>
            </a:r>
            <a:r>
              <a:rPr lang="en-US" altLang="zh-CN" sz="1600" smtClean="0"/>
              <a:t>IP</a:t>
            </a:r>
            <a:r>
              <a:rPr lang="zh-CN" altLang="en-US" sz="1600" smtClean="0"/>
              <a:t>访问目标端口</a:t>
            </a:r>
            <a:endParaRPr lang="zh-CN" altLang="en-US" sz="1600"/>
          </a:p>
          <a:p>
            <a:r>
              <a:rPr lang="en-US" altLang="zh-CN" sz="1600"/>
              <a:t># -A RH-Firewall-1-INPUT -p </a:t>
            </a:r>
            <a:r>
              <a:rPr lang="en-US" altLang="zh-CN" sz="1600" err="1"/>
              <a:t>tcp</a:t>
            </a:r>
            <a:r>
              <a:rPr lang="en-US" altLang="zh-CN" sz="1600"/>
              <a:t> -m state --state NEW -m </a:t>
            </a:r>
            <a:r>
              <a:rPr lang="en-US" altLang="zh-CN" sz="1600" err="1"/>
              <a:t>tcp</a:t>
            </a:r>
            <a:r>
              <a:rPr lang="en-US" altLang="zh-CN" sz="1600"/>
              <a:t> --</a:t>
            </a:r>
            <a:r>
              <a:rPr lang="en-US" altLang="zh-CN" sz="1600" err="1"/>
              <a:t>dport</a:t>
            </a:r>
            <a:r>
              <a:rPr lang="en-US" altLang="zh-CN" sz="1600"/>
              <a:t> </a:t>
            </a:r>
            <a:r>
              <a:rPr lang="en-US" altLang="zh-CN" sz="1600" smtClean="0"/>
              <a:t>5432 </a:t>
            </a:r>
            <a:r>
              <a:rPr lang="en-US" altLang="zh-CN" sz="1600"/>
              <a:t>-j ACCEPT</a:t>
            </a:r>
            <a:endParaRPr lang="zh-CN" altLang="en-US" sz="1600"/>
          </a:p>
        </p:txBody>
      </p:sp>
    </p:spTree>
    <p:extLst>
      <p:ext uri="{BB962C8B-B14F-4D97-AF65-F5344CB8AC3E}">
        <p14:creationId xmlns:p14="http://schemas.microsoft.com/office/powerpoint/2010/main" val="1648855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WITH(Common Table Expressions)</a:t>
            </a:r>
            <a:endParaRPr lang="zh-CN" altLang="en-US"/>
          </a:p>
        </p:txBody>
      </p:sp>
      <p:sp>
        <p:nvSpPr>
          <p:cNvPr id="3" name="内容占位符 2"/>
          <p:cNvSpPr>
            <a:spLocks noGrp="1"/>
          </p:cNvSpPr>
          <p:nvPr>
            <p:ph idx="1"/>
          </p:nvPr>
        </p:nvSpPr>
        <p:spPr/>
        <p:txBody>
          <a:bodyPr/>
          <a:lstStyle/>
          <a:p>
            <a:r>
              <a:rPr lang="zh-CN" altLang="en-US" sz="1600" smtClean="0"/>
              <a:t>避免类似</a:t>
            </a:r>
            <a:r>
              <a:rPr lang="en-US" altLang="zh-CN" sz="1600" smtClean="0"/>
              <a:t>SQL</a:t>
            </a:r>
            <a:r>
              <a:rPr lang="en-US" altLang="zh-CN" sz="1600"/>
              <a:t>:</a:t>
            </a:r>
          </a:p>
          <a:p>
            <a:r>
              <a:rPr lang="en-US" altLang="zh-CN" sz="1600"/>
              <a:t>postgres=# with t1 as (update test set name='digoal1' where id=1)</a:t>
            </a:r>
          </a:p>
          <a:p>
            <a:r>
              <a:rPr lang="en-US" altLang="zh-CN" sz="1600"/>
              <a:t>postgres-# delete from test where id=1;</a:t>
            </a:r>
          </a:p>
          <a:p>
            <a:r>
              <a:rPr lang="en-US" altLang="zh-CN" sz="1600"/>
              <a:t>DELETE </a:t>
            </a:r>
            <a:r>
              <a:rPr lang="en-US" altLang="zh-CN" sz="1600" smtClean="0"/>
              <a:t>1</a:t>
            </a:r>
          </a:p>
          <a:p>
            <a:r>
              <a:rPr lang="en-US" altLang="zh-CN" sz="1600" smtClean="0"/>
              <a:t>postgres</a:t>
            </a:r>
            <a:r>
              <a:rPr lang="en-US" altLang="zh-CN" sz="1600"/>
              <a:t>=# select * from test where id=1;</a:t>
            </a:r>
          </a:p>
          <a:p>
            <a:r>
              <a:rPr lang="en-US" altLang="zh-CN" sz="1600"/>
              <a:t> id | name </a:t>
            </a:r>
          </a:p>
          <a:p>
            <a:r>
              <a:rPr lang="en-US" altLang="zh-CN" sz="1600" smtClean="0"/>
              <a:t>(</a:t>
            </a:r>
            <a:r>
              <a:rPr lang="en-US" altLang="zh-CN" sz="1600"/>
              <a:t>0 rows</a:t>
            </a:r>
            <a:r>
              <a:rPr lang="en-US" altLang="zh-CN" sz="1600" smtClean="0"/>
              <a:t>)</a:t>
            </a:r>
          </a:p>
          <a:p>
            <a:endParaRPr lang="en-US" altLang="zh-CN" sz="1600" smtClean="0"/>
          </a:p>
          <a:p>
            <a:r>
              <a:rPr lang="zh-CN" altLang="en-US" sz="1600"/>
              <a:t>避免类似</a:t>
            </a:r>
            <a:r>
              <a:rPr lang="en-US" altLang="zh-CN" sz="1600"/>
              <a:t>SQL:</a:t>
            </a:r>
          </a:p>
          <a:p>
            <a:r>
              <a:rPr lang="en-US" altLang="zh-CN" sz="1600"/>
              <a:t>postgres=# with t1 as (update test set name='DIGOAL2' where id=2)</a:t>
            </a:r>
          </a:p>
          <a:p>
            <a:r>
              <a:rPr lang="en-US" altLang="zh-CN" sz="1600"/>
              <a:t>postgres-# update test set name='NEW' WHERE id=2;</a:t>
            </a:r>
          </a:p>
          <a:p>
            <a:r>
              <a:rPr lang="en-US" altLang="zh-CN" sz="1600"/>
              <a:t>UPDATE 1</a:t>
            </a:r>
          </a:p>
          <a:p>
            <a:r>
              <a:rPr lang="en-US" altLang="zh-CN" sz="1600" smtClean="0"/>
              <a:t>postgres</a:t>
            </a:r>
            <a:r>
              <a:rPr lang="en-US" altLang="zh-CN" sz="1600"/>
              <a:t>=# select * from test where id=2;</a:t>
            </a:r>
          </a:p>
          <a:p>
            <a:r>
              <a:rPr lang="en-US" altLang="zh-CN" sz="1600"/>
              <a:t> id |  name   </a:t>
            </a:r>
          </a:p>
          <a:p>
            <a:r>
              <a:rPr lang="en-US" altLang="zh-CN" sz="1600" smtClean="0"/>
              <a:t>2 </a:t>
            </a:r>
            <a:r>
              <a:rPr lang="en-US" altLang="zh-CN" sz="1600"/>
              <a:t>| NEW</a:t>
            </a:r>
          </a:p>
          <a:p>
            <a:endParaRPr lang="zh-CN" altLang="en-US" sz="1600" smtClean="0"/>
          </a:p>
        </p:txBody>
      </p:sp>
      <p:sp>
        <p:nvSpPr>
          <p:cNvPr id="4" name="矩形 3"/>
          <p:cNvSpPr/>
          <p:nvPr/>
        </p:nvSpPr>
        <p:spPr>
          <a:xfrm>
            <a:off x="4499992" y="2204864"/>
            <a:ext cx="3168352" cy="12241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smtClean="0">
                <a:solidFill>
                  <a:srgbClr val="FF0000"/>
                </a:solidFill>
              </a:rPr>
              <a:t>这段测试和手册不符</a:t>
            </a:r>
            <a:r>
              <a:rPr lang="en-US" altLang="zh-CN" sz="1600" smtClean="0">
                <a:solidFill>
                  <a:srgbClr val="FF0000"/>
                </a:solidFill>
              </a:rPr>
              <a:t>, </a:t>
            </a:r>
          </a:p>
          <a:p>
            <a:r>
              <a:rPr lang="zh-CN" altLang="en-US" sz="1600" smtClean="0">
                <a:solidFill>
                  <a:srgbClr val="FF0000"/>
                </a:solidFill>
              </a:rPr>
              <a:t>手册上表示</a:t>
            </a:r>
            <a:r>
              <a:rPr lang="en-US" altLang="zh-CN" sz="1600" smtClean="0">
                <a:solidFill>
                  <a:srgbClr val="FF0000"/>
                </a:solidFill>
              </a:rPr>
              <a:t>update</a:t>
            </a:r>
            <a:r>
              <a:rPr lang="zh-CN" altLang="en-US" sz="1600" smtClean="0">
                <a:solidFill>
                  <a:srgbClr val="FF0000"/>
                </a:solidFill>
              </a:rPr>
              <a:t>和</a:t>
            </a:r>
            <a:r>
              <a:rPr lang="en-US" altLang="zh-CN" sz="1600" smtClean="0">
                <a:solidFill>
                  <a:srgbClr val="FF0000"/>
                </a:solidFill>
              </a:rPr>
              <a:t>delete</a:t>
            </a:r>
            <a:r>
              <a:rPr lang="zh-CN" altLang="en-US" sz="1600" smtClean="0">
                <a:solidFill>
                  <a:srgbClr val="FF0000"/>
                </a:solidFill>
              </a:rPr>
              <a:t>子句同时针对一条记录操作时</a:t>
            </a:r>
            <a:r>
              <a:rPr lang="en-US" altLang="zh-CN" sz="1600" smtClean="0">
                <a:solidFill>
                  <a:srgbClr val="FF0000"/>
                </a:solidFill>
              </a:rPr>
              <a:t>, delete</a:t>
            </a:r>
            <a:r>
              <a:rPr lang="zh-CN" altLang="en-US" sz="1600">
                <a:solidFill>
                  <a:srgbClr val="FF0000"/>
                </a:solidFill>
              </a:rPr>
              <a:t>子句</a:t>
            </a:r>
            <a:r>
              <a:rPr lang="zh-CN" altLang="en-US" sz="1600" smtClean="0">
                <a:solidFill>
                  <a:srgbClr val="FF0000"/>
                </a:solidFill>
              </a:rPr>
              <a:t>不会执行</a:t>
            </a:r>
            <a:r>
              <a:rPr lang="en-US" altLang="zh-CN" sz="1600" smtClean="0">
                <a:solidFill>
                  <a:srgbClr val="FF0000"/>
                </a:solidFill>
              </a:rPr>
              <a:t>.</a:t>
            </a:r>
            <a:endParaRPr lang="zh-CN" altLang="en-US" sz="1600">
              <a:solidFill>
                <a:srgbClr val="FF0000"/>
              </a:solidFill>
            </a:endParaRPr>
          </a:p>
        </p:txBody>
      </p:sp>
    </p:spTree>
    <p:extLst>
      <p:ext uri="{BB962C8B-B14F-4D97-AF65-F5344CB8AC3E}">
        <p14:creationId xmlns:p14="http://schemas.microsoft.com/office/powerpoint/2010/main" val="1274290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Data Type</a:t>
            </a:r>
            <a:endParaRPr lang="zh-CN" altLang="en-US"/>
          </a:p>
        </p:txBody>
      </p:sp>
      <p:sp>
        <p:nvSpPr>
          <p:cNvPr id="3" name="内容占位符 2"/>
          <p:cNvSpPr>
            <a:spLocks noGrp="1"/>
          </p:cNvSpPr>
          <p:nvPr>
            <p:ph idx="1"/>
          </p:nvPr>
        </p:nvSpPr>
        <p:spPr/>
        <p:txBody>
          <a:bodyPr/>
          <a:lstStyle/>
          <a:p>
            <a:r>
              <a:rPr lang="zh-CN" altLang="en-US" sz="1600" smtClean="0"/>
              <a:t>强类型</a:t>
            </a:r>
            <a:endParaRPr lang="zh-CN" altLang="en-US" sz="1600"/>
          </a:p>
        </p:txBody>
      </p:sp>
      <p:sp>
        <p:nvSpPr>
          <p:cNvPr id="4" name="椭圆 3"/>
          <p:cNvSpPr/>
          <p:nvPr/>
        </p:nvSpPr>
        <p:spPr>
          <a:xfrm>
            <a:off x="4319972" y="2658148"/>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429741" y="2658148"/>
            <a:ext cx="792088" cy="783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065669" y="2658148"/>
            <a:ext cx="1296144" cy="134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83968" y="4581128"/>
            <a:ext cx="57606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331123" y="4581127"/>
            <a:ext cx="989325" cy="100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823035" y="4581128"/>
            <a:ext cx="1781413"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descr="C:\Users\digoal\AppData\Local\Microsoft\Windows\Temporary Internet Files\Content.IE5\Y8M8PY6D\MM900189242[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2658148"/>
            <a:ext cx="847725" cy="8572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C:\Users\digoal\AppData\Local\Microsoft\Windows\Temporary Internet Files\Content.IE5\Y8M8PY6D\MM900189242[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4581127"/>
            <a:ext cx="847725" cy="857250"/>
          </a:xfrm>
          <a:prstGeom prst="rect">
            <a:avLst/>
          </a:prstGeom>
          <a:noFill/>
          <a:extLst>
            <a:ext uri="{909E8E84-426E-40DD-AFC4-6F175D3DCCD1}">
              <a14:hiddenFill xmlns:a14="http://schemas.microsoft.com/office/drawing/2010/main">
                <a:solidFill>
                  <a:srgbClr val="FFFFFF"/>
                </a:solidFill>
              </a14:hiddenFill>
            </a:ext>
          </a:extLst>
        </p:spPr>
      </p:pic>
      <p:sp>
        <p:nvSpPr>
          <p:cNvPr id="14" name="椭圆 13"/>
          <p:cNvSpPr/>
          <p:nvPr/>
        </p:nvSpPr>
        <p:spPr>
          <a:xfrm>
            <a:off x="1331640" y="4580183"/>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295636" y="2658148"/>
            <a:ext cx="57606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a:stCxn id="15" idx="3"/>
          </p:cNvCxnSpPr>
          <p:nvPr/>
        </p:nvCxnSpPr>
        <p:spPr>
          <a:xfrm>
            <a:off x="1871700" y="2946180"/>
            <a:ext cx="900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4" idx="6"/>
          </p:cNvCxnSpPr>
          <p:nvPr/>
        </p:nvCxnSpPr>
        <p:spPr>
          <a:xfrm>
            <a:off x="1835696" y="4832211"/>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207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Data Type</a:t>
            </a:r>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174609"/>
            <a:ext cx="3805798" cy="5505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039248"/>
            <a:ext cx="3420569" cy="564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157" y="5327633"/>
            <a:ext cx="35242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直接连接符 3"/>
          <p:cNvCxnSpPr>
            <a:stCxn id="3074" idx="3"/>
          </p:cNvCxnSpPr>
          <p:nvPr/>
        </p:nvCxnSpPr>
        <p:spPr>
          <a:xfrm flipV="1">
            <a:off x="4323582" y="5445224"/>
            <a:ext cx="824482" cy="496772"/>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317261" y="5693610"/>
            <a:ext cx="902811" cy="307777"/>
          </a:xfrm>
          <a:prstGeom prst="rect">
            <a:avLst/>
          </a:prstGeom>
          <a:noFill/>
        </p:spPr>
        <p:txBody>
          <a:bodyPr wrap="none" rtlCol="0">
            <a:spAutoFit/>
          </a:bodyPr>
          <a:lstStyle/>
          <a:p>
            <a:r>
              <a:rPr lang="zh-CN" altLang="en-US" sz="1400" smtClean="0"/>
              <a:t>存储方法</a:t>
            </a:r>
            <a:endParaRPr lang="zh-CN" altLang="en-US" sz="1400"/>
          </a:p>
        </p:txBody>
      </p:sp>
    </p:spTree>
    <p:extLst>
      <p:ext uri="{BB962C8B-B14F-4D97-AF65-F5344CB8AC3E}">
        <p14:creationId xmlns:p14="http://schemas.microsoft.com/office/powerpoint/2010/main" val="1789921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Data Type</a:t>
            </a:r>
            <a:endParaRPr lang="zh-CN" altLang="en-US"/>
          </a:p>
        </p:txBody>
      </p:sp>
      <p:sp>
        <p:nvSpPr>
          <p:cNvPr id="7" name="内容占位符 6"/>
          <p:cNvSpPr>
            <a:spLocks noGrp="1"/>
          </p:cNvSpPr>
          <p:nvPr>
            <p:ph idx="1"/>
          </p:nvPr>
        </p:nvSpPr>
        <p:spPr/>
        <p:txBody>
          <a:bodyPr numCol="1"/>
          <a:lstStyle/>
          <a:p>
            <a:r>
              <a:rPr lang="zh-CN" altLang="en-US" sz="1600" smtClean="0"/>
              <a:t>常用数据类型</a:t>
            </a:r>
            <a:r>
              <a:rPr lang="en-US" altLang="zh-CN" sz="1600" smtClean="0"/>
              <a:t>, </a:t>
            </a:r>
            <a:r>
              <a:rPr lang="zh-CN" altLang="en-US" sz="1600" smtClean="0"/>
              <a:t>数字</a:t>
            </a:r>
            <a:endParaRPr lang="en-US" altLang="zh-CN" sz="1600" smtClean="0"/>
          </a:p>
          <a:p>
            <a:endParaRPr lang="en-US" altLang="zh-CN" sz="1600" smtClean="0"/>
          </a:p>
        </p:txBody>
      </p:sp>
      <p:graphicFrame>
        <p:nvGraphicFramePr>
          <p:cNvPr id="8" name="表格 7"/>
          <p:cNvGraphicFramePr>
            <a:graphicFrameLocks noGrp="1"/>
          </p:cNvGraphicFramePr>
          <p:nvPr>
            <p:extLst>
              <p:ext uri="{D42A27DB-BD31-4B8C-83A1-F6EECF244321}">
                <p14:modId xmlns:p14="http://schemas.microsoft.com/office/powerpoint/2010/main" val="2158128579"/>
              </p:ext>
            </p:extLst>
          </p:nvPr>
        </p:nvGraphicFramePr>
        <p:xfrm>
          <a:off x="323529" y="1700808"/>
          <a:ext cx="8568952" cy="4245232"/>
        </p:xfrm>
        <a:graphic>
          <a:graphicData uri="http://schemas.openxmlformats.org/drawingml/2006/table">
            <a:tbl>
              <a:tblPr firstRow="1" bandRow="1">
                <a:tableStyleId>{5C22544A-7EE6-4342-B048-85BDC9FD1C3A}</a:tableStyleId>
              </a:tblPr>
              <a:tblGrid>
                <a:gridCol w="1656183"/>
                <a:gridCol w="1296144"/>
                <a:gridCol w="2777534"/>
                <a:gridCol w="2839091"/>
              </a:tblGrid>
              <a:tr h="384352">
                <a:tc>
                  <a:txBody>
                    <a:bodyPr/>
                    <a:lstStyle/>
                    <a:p>
                      <a:r>
                        <a:rPr lang="en-US" sz="1600">
                          <a:effectLst/>
                        </a:rPr>
                        <a:t>Name</a:t>
                      </a:r>
                    </a:p>
                  </a:txBody>
                  <a:tcPr anchor="ctr"/>
                </a:tc>
                <a:tc>
                  <a:txBody>
                    <a:bodyPr/>
                    <a:lstStyle/>
                    <a:p>
                      <a:r>
                        <a:rPr lang="en-US" sz="1600">
                          <a:effectLst/>
                        </a:rPr>
                        <a:t>Storage Size</a:t>
                      </a:r>
                    </a:p>
                  </a:txBody>
                  <a:tcPr anchor="ctr"/>
                </a:tc>
                <a:tc>
                  <a:txBody>
                    <a:bodyPr/>
                    <a:lstStyle/>
                    <a:p>
                      <a:r>
                        <a:rPr lang="en-US" sz="1600">
                          <a:effectLst/>
                        </a:rPr>
                        <a:t>Description</a:t>
                      </a:r>
                    </a:p>
                  </a:txBody>
                  <a:tcPr anchor="ctr"/>
                </a:tc>
                <a:tc>
                  <a:txBody>
                    <a:bodyPr/>
                    <a:lstStyle/>
                    <a:p>
                      <a:r>
                        <a:rPr lang="en-US" sz="1600">
                          <a:effectLst/>
                        </a:rPr>
                        <a:t>Range</a:t>
                      </a:r>
                    </a:p>
                  </a:txBody>
                  <a:tcPr anchor="ctr"/>
                </a:tc>
              </a:tr>
              <a:tr h="384352">
                <a:tc>
                  <a:txBody>
                    <a:bodyPr/>
                    <a:lstStyle/>
                    <a:p>
                      <a:r>
                        <a:rPr lang="en-US" sz="1600">
                          <a:effectLst/>
                        </a:rPr>
                        <a:t>smallint</a:t>
                      </a:r>
                    </a:p>
                  </a:txBody>
                  <a:tcPr anchor="ctr"/>
                </a:tc>
                <a:tc>
                  <a:txBody>
                    <a:bodyPr/>
                    <a:lstStyle/>
                    <a:p>
                      <a:r>
                        <a:rPr lang="en-US" sz="1600">
                          <a:effectLst/>
                        </a:rPr>
                        <a:t>2 bytes</a:t>
                      </a:r>
                    </a:p>
                  </a:txBody>
                  <a:tcPr anchor="ctr"/>
                </a:tc>
                <a:tc>
                  <a:txBody>
                    <a:bodyPr/>
                    <a:lstStyle/>
                    <a:p>
                      <a:r>
                        <a:rPr lang="en-US" sz="1600">
                          <a:effectLst/>
                        </a:rPr>
                        <a:t>small-range integer</a:t>
                      </a:r>
                    </a:p>
                  </a:txBody>
                  <a:tcPr anchor="ctr"/>
                </a:tc>
                <a:tc>
                  <a:txBody>
                    <a:bodyPr/>
                    <a:lstStyle/>
                    <a:p>
                      <a:r>
                        <a:rPr lang="en-US" sz="1600">
                          <a:effectLst/>
                        </a:rPr>
                        <a:t>-32768 to +32767</a:t>
                      </a:r>
                    </a:p>
                  </a:txBody>
                  <a:tcPr anchor="ctr"/>
                </a:tc>
              </a:tr>
              <a:tr h="384352">
                <a:tc>
                  <a:txBody>
                    <a:bodyPr/>
                    <a:lstStyle/>
                    <a:p>
                      <a:r>
                        <a:rPr lang="en-US" sz="1600">
                          <a:effectLst/>
                        </a:rPr>
                        <a:t>integer</a:t>
                      </a:r>
                    </a:p>
                  </a:txBody>
                  <a:tcPr anchor="ctr"/>
                </a:tc>
                <a:tc>
                  <a:txBody>
                    <a:bodyPr/>
                    <a:lstStyle/>
                    <a:p>
                      <a:r>
                        <a:rPr lang="en-US" sz="1600">
                          <a:effectLst/>
                        </a:rPr>
                        <a:t>4 bytes</a:t>
                      </a:r>
                    </a:p>
                  </a:txBody>
                  <a:tcPr anchor="ctr"/>
                </a:tc>
                <a:tc>
                  <a:txBody>
                    <a:bodyPr/>
                    <a:lstStyle/>
                    <a:p>
                      <a:r>
                        <a:rPr lang="en-US" sz="1600">
                          <a:effectLst/>
                        </a:rPr>
                        <a:t>typical choice for integer</a:t>
                      </a:r>
                    </a:p>
                  </a:txBody>
                  <a:tcPr anchor="ctr"/>
                </a:tc>
                <a:tc>
                  <a:txBody>
                    <a:bodyPr/>
                    <a:lstStyle/>
                    <a:p>
                      <a:r>
                        <a:rPr lang="en-US" sz="1600">
                          <a:effectLst/>
                        </a:rPr>
                        <a:t>-2147483648 to +2147483647</a:t>
                      </a:r>
                    </a:p>
                  </a:txBody>
                  <a:tcPr anchor="ctr"/>
                </a:tc>
              </a:tr>
              <a:tr h="537040">
                <a:tc>
                  <a:txBody>
                    <a:bodyPr/>
                    <a:lstStyle/>
                    <a:p>
                      <a:r>
                        <a:rPr lang="en-US" sz="1600">
                          <a:effectLst/>
                        </a:rPr>
                        <a:t>bigint</a:t>
                      </a:r>
                    </a:p>
                  </a:txBody>
                  <a:tcPr anchor="ctr"/>
                </a:tc>
                <a:tc>
                  <a:txBody>
                    <a:bodyPr/>
                    <a:lstStyle/>
                    <a:p>
                      <a:r>
                        <a:rPr lang="en-US" sz="1600">
                          <a:effectLst/>
                        </a:rPr>
                        <a:t>8 bytes</a:t>
                      </a:r>
                    </a:p>
                  </a:txBody>
                  <a:tcPr anchor="ctr"/>
                </a:tc>
                <a:tc>
                  <a:txBody>
                    <a:bodyPr/>
                    <a:lstStyle/>
                    <a:p>
                      <a:r>
                        <a:rPr lang="en-US" sz="1600">
                          <a:effectLst/>
                        </a:rPr>
                        <a:t>large-range integer</a:t>
                      </a:r>
                    </a:p>
                  </a:txBody>
                  <a:tcPr anchor="ctr"/>
                </a:tc>
                <a:tc>
                  <a:txBody>
                    <a:bodyPr/>
                    <a:lstStyle/>
                    <a:p>
                      <a:r>
                        <a:rPr lang="en-US" sz="1600">
                          <a:effectLst/>
                        </a:rPr>
                        <a:t>-9223372036854775808 to 9223372036854775807</a:t>
                      </a:r>
                    </a:p>
                  </a:txBody>
                  <a:tcPr anchor="ctr"/>
                </a:tc>
              </a:tr>
              <a:tr h="758175">
                <a:tc>
                  <a:txBody>
                    <a:bodyPr/>
                    <a:lstStyle/>
                    <a:p>
                      <a:r>
                        <a:rPr lang="en-US" sz="1600" smtClean="0">
                          <a:effectLst/>
                        </a:rPr>
                        <a:t>decimal / numeric</a:t>
                      </a:r>
                      <a:endParaRPr lang="en-US" sz="1600">
                        <a:effectLst/>
                      </a:endParaRPr>
                    </a:p>
                  </a:txBody>
                  <a:tcPr anchor="ctr"/>
                </a:tc>
                <a:tc>
                  <a:txBody>
                    <a:bodyPr/>
                    <a:lstStyle/>
                    <a:p>
                      <a:r>
                        <a:rPr lang="en-US" sz="1600">
                          <a:effectLst/>
                        </a:rPr>
                        <a:t>variable</a:t>
                      </a:r>
                    </a:p>
                  </a:txBody>
                  <a:tcPr anchor="ctr"/>
                </a:tc>
                <a:tc>
                  <a:txBody>
                    <a:bodyPr/>
                    <a:lstStyle/>
                    <a:p>
                      <a:r>
                        <a:rPr lang="en-US" sz="1600">
                          <a:effectLst/>
                        </a:rPr>
                        <a:t>user-specified precision, exact</a:t>
                      </a:r>
                    </a:p>
                  </a:txBody>
                  <a:tcPr anchor="ctr"/>
                </a:tc>
                <a:tc>
                  <a:txBody>
                    <a:bodyPr/>
                    <a:lstStyle/>
                    <a:p>
                      <a:r>
                        <a:rPr lang="en-US" sz="1600">
                          <a:effectLst/>
                        </a:rPr>
                        <a:t>up to 131072 digits before the decimal point; up to 16383 digits after the decimal point</a:t>
                      </a:r>
                    </a:p>
                  </a:txBody>
                  <a:tcPr anchor="ctr"/>
                </a:tc>
              </a:tr>
              <a:tr h="384352">
                <a:tc>
                  <a:txBody>
                    <a:bodyPr/>
                    <a:lstStyle/>
                    <a:p>
                      <a:r>
                        <a:rPr lang="en-US" sz="1600">
                          <a:effectLst/>
                        </a:rPr>
                        <a:t>real</a:t>
                      </a:r>
                    </a:p>
                  </a:txBody>
                  <a:tcPr anchor="ctr"/>
                </a:tc>
                <a:tc>
                  <a:txBody>
                    <a:bodyPr/>
                    <a:lstStyle/>
                    <a:p>
                      <a:r>
                        <a:rPr lang="en-US" sz="1600">
                          <a:effectLst/>
                        </a:rPr>
                        <a:t>4 bytes</a:t>
                      </a:r>
                    </a:p>
                  </a:txBody>
                  <a:tcPr anchor="ctr"/>
                </a:tc>
                <a:tc>
                  <a:txBody>
                    <a:bodyPr/>
                    <a:lstStyle/>
                    <a:p>
                      <a:r>
                        <a:rPr lang="en-US" sz="1600">
                          <a:effectLst/>
                        </a:rPr>
                        <a:t>variable-precision, inexact</a:t>
                      </a:r>
                    </a:p>
                  </a:txBody>
                  <a:tcPr anchor="ctr"/>
                </a:tc>
                <a:tc>
                  <a:txBody>
                    <a:bodyPr/>
                    <a:lstStyle/>
                    <a:p>
                      <a:r>
                        <a:rPr lang="en-US" sz="1600">
                          <a:effectLst/>
                        </a:rPr>
                        <a:t>6 decimal digits precision</a:t>
                      </a:r>
                    </a:p>
                  </a:txBody>
                  <a:tcPr anchor="ctr"/>
                </a:tc>
              </a:tr>
              <a:tr h="384352">
                <a:tc>
                  <a:txBody>
                    <a:bodyPr/>
                    <a:lstStyle/>
                    <a:p>
                      <a:r>
                        <a:rPr lang="en-US" sz="1600">
                          <a:effectLst/>
                        </a:rPr>
                        <a:t>double precision</a:t>
                      </a:r>
                    </a:p>
                  </a:txBody>
                  <a:tcPr anchor="ctr"/>
                </a:tc>
                <a:tc>
                  <a:txBody>
                    <a:bodyPr/>
                    <a:lstStyle/>
                    <a:p>
                      <a:r>
                        <a:rPr lang="en-US" sz="1600">
                          <a:effectLst/>
                        </a:rPr>
                        <a:t>8 bytes</a:t>
                      </a:r>
                    </a:p>
                  </a:txBody>
                  <a:tcPr anchor="ctr"/>
                </a:tc>
                <a:tc>
                  <a:txBody>
                    <a:bodyPr/>
                    <a:lstStyle/>
                    <a:p>
                      <a:r>
                        <a:rPr lang="en-US" sz="1600">
                          <a:effectLst/>
                        </a:rPr>
                        <a:t>variable-precision, inexact</a:t>
                      </a:r>
                    </a:p>
                  </a:txBody>
                  <a:tcPr anchor="ctr"/>
                </a:tc>
                <a:tc>
                  <a:txBody>
                    <a:bodyPr/>
                    <a:lstStyle/>
                    <a:p>
                      <a:r>
                        <a:rPr lang="en-US" sz="1600">
                          <a:effectLst/>
                        </a:rPr>
                        <a:t>15 decimal digits precision</a:t>
                      </a:r>
                    </a:p>
                  </a:txBody>
                  <a:tcPr anchor="ctr"/>
                </a:tc>
              </a:tr>
              <a:tr h="384352">
                <a:tc>
                  <a:txBody>
                    <a:bodyPr/>
                    <a:lstStyle/>
                    <a:p>
                      <a:r>
                        <a:rPr lang="en-US" sz="1600">
                          <a:effectLst/>
                        </a:rPr>
                        <a:t>serial</a:t>
                      </a:r>
                    </a:p>
                  </a:txBody>
                  <a:tcPr anchor="ctr"/>
                </a:tc>
                <a:tc>
                  <a:txBody>
                    <a:bodyPr/>
                    <a:lstStyle/>
                    <a:p>
                      <a:r>
                        <a:rPr lang="en-US" sz="1600">
                          <a:effectLst/>
                        </a:rPr>
                        <a:t>4 bytes</a:t>
                      </a:r>
                    </a:p>
                  </a:txBody>
                  <a:tcPr anchor="ctr"/>
                </a:tc>
                <a:tc>
                  <a:txBody>
                    <a:bodyPr/>
                    <a:lstStyle/>
                    <a:p>
                      <a:r>
                        <a:rPr lang="en-US" sz="1600">
                          <a:effectLst/>
                        </a:rPr>
                        <a:t>autoincrementing integer</a:t>
                      </a:r>
                    </a:p>
                  </a:txBody>
                  <a:tcPr anchor="ctr"/>
                </a:tc>
                <a:tc>
                  <a:txBody>
                    <a:bodyPr/>
                    <a:lstStyle/>
                    <a:p>
                      <a:r>
                        <a:rPr lang="en-US" sz="1600">
                          <a:effectLst/>
                        </a:rPr>
                        <a:t>1 to 2147483647</a:t>
                      </a:r>
                    </a:p>
                  </a:txBody>
                  <a:tcPr anchor="ctr"/>
                </a:tc>
              </a:tr>
              <a:tr h="537040">
                <a:tc>
                  <a:txBody>
                    <a:bodyPr/>
                    <a:lstStyle/>
                    <a:p>
                      <a:r>
                        <a:rPr lang="en-US" sz="1600">
                          <a:effectLst/>
                        </a:rPr>
                        <a:t>bigserial</a:t>
                      </a:r>
                    </a:p>
                  </a:txBody>
                  <a:tcPr anchor="ctr"/>
                </a:tc>
                <a:tc>
                  <a:txBody>
                    <a:bodyPr/>
                    <a:lstStyle/>
                    <a:p>
                      <a:r>
                        <a:rPr lang="en-US" sz="1600">
                          <a:effectLst/>
                        </a:rPr>
                        <a:t>8 bytes</a:t>
                      </a:r>
                    </a:p>
                  </a:txBody>
                  <a:tcPr anchor="ctr"/>
                </a:tc>
                <a:tc>
                  <a:txBody>
                    <a:bodyPr/>
                    <a:lstStyle/>
                    <a:p>
                      <a:r>
                        <a:rPr lang="en-US" sz="1600">
                          <a:effectLst/>
                        </a:rPr>
                        <a:t>large autoincrementing integer</a:t>
                      </a:r>
                    </a:p>
                  </a:txBody>
                  <a:tcPr anchor="ctr"/>
                </a:tc>
                <a:tc>
                  <a:txBody>
                    <a:bodyPr/>
                    <a:lstStyle/>
                    <a:p>
                      <a:r>
                        <a:rPr lang="en-US" sz="1600">
                          <a:effectLst/>
                        </a:rPr>
                        <a:t>1 to 9223372036854775807</a:t>
                      </a:r>
                    </a:p>
                  </a:txBody>
                  <a:tcPr anchor="ctr"/>
                </a:tc>
              </a:tr>
            </a:tbl>
          </a:graphicData>
        </a:graphic>
      </p:graphicFrame>
    </p:spTree>
    <p:extLst>
      <p:ext uri="{BB962C8B-B14F-4D97-AF65-F5344CB8AC3E}">
        <p14:creationId xmlns:p14="http://schemas.microsoft.com/office/powerpoint/2010/main" val="2805889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Data Type</a:t>
            </a:r>
            <a:endParaRPr lang="zh-CN" altLang="en-US"/>
          </a:p>
        </p:txBody>
      </p:sp>
      <p:sp>
        <p:nvSpPr>
          <p:cNvPr id="7" name="内容占位符 6"/>
          <p:cNvSpPr>
            <a:spLocks noGrp="1"/>
          </p:cNvSpPr>
          <p:nvPr>
            <p:ph idx="1"/>
          </p:nvPr>
        </p:nvSpPr>
        <p:spPr/>
        <p:txBody>
          <a:bodyPr numCol="1"/>
          <a:lstStyle/>
          <a:p>
            <a:r>
              <a:rPr lang="zh-CN" altLang="en-US" sz="1600" smtClean="0"/>
              <a:t>常用数据类型</a:t>
            </a:r>
            <a:r>
              <a:rPr lang="en-US" altLang="zh-CN" sz="1600" smtClean="0"/>
              <a:t>, </a:t>
            </a:r>
            <a:r>
              <a:rPr lang="zh-CN" altLang="en-US" sz="1600" smtClean="0"/>
              <a:t>字符</a:t>
            </a:r>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r>
              <a:rPr lang="en-US" altLang="zh-CN" sz="1600"/>
              <a:t>postgres=# create table char_test (c1 char(1),c2 "char</a:t>
            </a:r>
            <a:r>
              <a:rPr lang="en-US" altLang="zh-CN" sz="1600" smtClean="0"/>
              <a:t>");</a:t>
            </a:r>
          </a:p>
          <a:p>
            <a:r>
              <a:rPr lang="en-US" altLang="zh-CN" sz="1600"/>
              <a:t>postgres=# insert into char_test values('a','a</a:t>
            </a:r>
            <a:r>
              <a:rPr lang="en-US" altLang="zh-CN" sz="1600" smtClean="0"/>
              <a:t>'),</a:t>
            </a:r>
            <a:r>
              <a:rPr lang="en-US" altLang="zh-CN" sz="1600"/>
              <a:t> ('</a:t>
            </a:r>
            <a:r>
              <a:rPr lang="zh-CN" altLang="en-US" sz="1600"/>
              <a:t>数</a:t>
            </a:r>
            <a:r>
              <a:rPr lang="en-US" altLang="zh-CN" sz="1600"/>
              <a:t>','</a:t>
            </a:r>
            <a:r>
              <a:rPr lang="zh-CN" altLang="en-US" sz="1600"/>
              <a:t>数</a:t>
            </a:r>
            <a:r>
              <a:rPr lang="en-US" altLang="zh-CN" sz="1600" smtClean="0"/>
              <a:t>');</a:t>
            </a:r>
          </a:p>
          <a:p>
            <a:r>
              <a:rPr lang="en-US" altLang="zh-CN" sz="1600"/>
              <a:t>postgres=# select *,octet_length(c1),octet_length(c2) from char_test ;</a:t>
            </a:r>
          </a:p>
          <a:p>
            <a:r>
              <a:rPr lang="en-US" altLang="zh-CN" sz="1600"/>
              <a:t> c1 | c2 | octet_length | octet_length </a:t>
            </a:r>
          </a:p>
          <a:p>
            <a:r>
              <a:rPr lang="en-US" altLang="zh-CN" sz="1600"/>
              <a:t>----+----+--------------+--------------</a:t>
            </a:r>
          </a:p>
          <a:p>
            <a:r>
              <a:rPr lang="en-US" altLang="zh-CN" sz="1600"/>
              <a:t> a  | a  |            1 |            1</a:t>
            </a:r>
          </a:p>
          <a:p>
            <a:r>
              <a:rPr lang="en-US" altLang="zh-CN" sz="1600"/>
              <a:t> </a:t>
            </a:r>
            <a:r>
              <a:rPr lang="zh-CN" altLang="en-US" sz="1600"/>
              <a:t>数 </a:t>
            </a:r>
            <a:r>
              <a:rPr lang="en-US" altLang="zh-CN" sz="1600"/>
              <a:t>|    |            3 |            1</a:t>
            </a:r>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smtClean="0"/>
          </a:p>
        </p:txBody>
      </p:sp>
      <p:graphicFrame>
        <p:nvGraphicFramePr>
          <p:cNvPr id="3" name="表格 2"/>
          <p:cNvGraphicFramePr>
            <a:graphicFrameLocks noGrp="1"/>
          </p:cNvGraphicFramePr>
          <p:nvPr>
            <p:extLst>
              <p:ext uri="{D42A27DB-BD31-4B8C-83A1-F6EECF244321}">
                <p14:modId xmlns:p14="http://schemas.microsoft.com/office/powerpoint/2010/main" val="3506672807"/>
              </p:ext>
            </p:extLst>
          </p:nvPr>
        </p:nvGraphicFramePr>
        <p:xfrm>
          <a:off x="323528" y="1772816"/>
          <a:ext cx="8568951" cy="2494280"/>
        </p:xfrm>
        <a:graphic>
          <a:graphicData uri="http://schemas.openxmlformats.org/drawingml/2006/table">
            <a:tbl>
              <a:tblPr firstRow="1" bandRow="1">
                <a:tableStyleId>{5C22544A-7EE6-4342-B048-85BDC9FD1C3A}</a:tableStyleId>
              </a:tblPr>
              <a:tblGrid>
                <a:gridCol w="2232248"/>
                <a:gridCol w="2808312"/>
                <a:gridCol w="3528391"/>
              </a:tblGrid>
              <a:tr h="370840">
                <a:tc>
                  <a:txBody>
                    <a:bodyPr/>
                    <a:lstStyle/>
                    <a:p>
                      <a:r>
                        <a:rPr lang="en-US">
                          <a:effectLst/>
                        </a:rPr>
                        <a:t>Name</a:t>
                      </a:r>
                    </a:p>
                  </a:txBody>
                  <a:tcPr anchor="ctr"/>
                </a:tc>
                <a:tc>
                  <a:txBody>
                    <a:bodyPr/>
                    <a:lstStyle/>
                    <a:p>
                      <a:r>
                        <a:rPr lang="en-US" altLang="zh-CN" sz="1800" b="1" i="0" kern="1200" smtClean="0">
                          <a:solidFill>
                            <a:schemeClr val="lt1"/>
                          </a:solidFill>
                          <a:effectLst/>
                          <a:latin typeface="+mn-lt"/>
                          <a:ea typeface="+mn-ea"/>
                          <a:cs typeface="+mn-cs"/>
                        </a:rPr>
                        <a:t>Storage Size</a:t>
                      </a:r>
                      <a:endParaRPr lang="zh-CN" altLang="en-US"/>
                    </a:p>
                  </a:txBody>
                  <a:tcPr anchor="ctr"/>
                </a:tc>
                <a:tc>
                  <a:txBody>
                    <a:bodyPr/>
                    <a:lstStyle/>
                    <a:p>
                      <a:r>
                        <a:rPr lang="en-US">
                          <a:effectLst/>
                        </a:rPr>
                        <a:t>Description</a:t>
                      </a:r>
                    </a:p>
                  </a:txBody>
                  <a:tcPr anchor="ctr"/>
                </a:tc>
              </a:tr>
              <a:tr h="370840">
                <a:tc>
                  <a:txBody>
                    <a:bodyPr/>
                    <a:lstStyle/>
                    <a:p>
                      <a:r>
                        <a:rPr lang="en-US">
                          <a:effectLst/>
                        </a:rPr>
                        <a:t>character varying(n), varchar(n)</a:t>
                      </a:r>
                    </a:p>
                  </a:txBody>
                  <a:tcPr anchor="ctr"/>
                </a:tc>
                <a:tc>
                  <a:txBody>
                    <a:bodyPr/>
                    <a:lstStyle/>
                    <a:p>
                      <a:r>
                        <a:rPr lang="en-US" altLang="zh-CN" sz="1800" b="0" i="0" kern="1200" smtClean="0">
                          <a:solidFill>
                            <a:schemeClr val="dk1"/>
                          </a:solidFill>
                          <a:effectLst/>
                          <a:latin typeface="+mn-lt"/>
                          <a:ea typeface="+mn-ea"/>
                          <a:cs typeface="+mn-cs"/>
                        </a:rPr>
                        <a:t>variable(can</a:t>
                      </a:r>
                      <a:r>
                        <a:rPr lang="en-US" altLang="zh-CN" sz="1800" b="0" i="0" kern="1200" baseline="0" smtClean="0">
                          <a:solidFill>
                            <a:schemeClr val="dk1"/>
                          </a:solidFill>
                          <a:effectLst/>
                          <a:latin typeface="+mn-lt"/>
                          <a:ea typeface="+mn-ea"/>
                          <a:cs typeface="+mn-cs"/>
                        </a:rPr>
                        <a:t> store </a:t>
                      </a:r>
                      <a:r>
                        <a:rPr lang="en-US" altLang="zh-CN" sz="1800" b="0" i="0" kern="1200" smtClean="0">
                          <a:solidFill>
                            <a:schemeClr val="dk1"/>
                          </a:solidFill>
                          <a:effectLst/>
                          <a:latin typeface="+mn-lt"/>
                          <a:ea typeface="+mn-ea"/>
                          <a:cs typeface="+mn-cs"/>
                        </a:rPr>
                        <a:t>n chars)</a:t>
                      </a:r>
                      <a:endParaRPr lang="zh-CN" altLang="en-US"/>
                    </a:p>
                  </a:txBody>
                  <a:tcPr anchor="ctr"/>
                </a:tc>
                <a:tc>
                  <a:txBody>
                    <a:bodyPr/>
                    <a:lstStyle/>
                    <a:p>
                      <a:r>
                        <a:rPr lang="en-US">
                          <a:effectLst/>
                        </a:rPr>
                        <a:t>variable-length with limit</a:t>
                      </a:r>
                    </a:p>
                  </a:txBody>
                  <a:tcPr anchor="ctr"/>
                </a:tc>
              </a:tr>
              <a:tr h="370840">
                <a:tc>
                  <a:txBody>
                    <a:bodyPr/>
                    <a:lstStyle/>
                    <a:p>
                      <a:r>
                        <a:rPr lang="en-US">
                          <a:effectLst/>
                        </a:rPr>
                        <a:t>character(n), char(n)</a:t>
                      </a:r>
                    </a:p>
                  </a:txBody>
                  <a:tcPr anchor="ctr"/>
                </a:tc>
                <a:tc>
                  <a:txBody>
                    <a:bodyPr/>
                    <a:lstStyle/>
                    <a:p>
                      <a:r>
                        <a:rPr lang="en-US" altLang="zh-CN" sz="1800" b="0" i="0" kern="1200" smtClean="0">
                          <a:solidFill>
                            <a:schemeClr val="dk1"/>
                          </a:solidFill>
                          <a:effectLst/>
                          <a:latin typeface="+mn-lt"/>
                          <a:ea typeface="+mn-ea"/>
                          <a:cs typeface="+mn-cs"/>
                        </a:rPr>
                        <a:t>n</a:t>
                      </a:r>
                      <a:r>
                        <a:rPr lang="en-US" altLang="zh-CN" sz="1800" b="0" i="0" kern="1200" baseline="0" smtClean="0">
                          <a:solidFill>
                            <a:schemeClr val="dk1"/>
                          </a:solidFill>
                          <a:effectLst/>
                          <a:latin typeface="+mn-lt"/>
                          <a:ea typeface="+mn-ea"/>
                          <a:cs typeface="+mn-cs"/>
                        </a:rPr>
                        <a:t> chars</a:t>
                      </a:r>
                      <a:endParaRPr lang="zh-CN" altLang="en-US"/>
                    </a:p>
                  </a:txBody>
                  <a:tcPr anchor="ctr"/>
                </a:tc>
                <a:tc>
                  <a:txBody>
                    <a:bodyPr/>
                    <a:lstStyle/>
                    <a:p>
                      <a:r>
                        <a:rPr lang="en-US">
                          <a:effectLst/>
                        </a:rPr>
                        <a:t>fixed-length, blank padded</a:t>
                      </a:r>
                    </a:p>
                  </a:txBody>
                  <a:tcPr anchor="ctr"/>
                </a:tc>
              </a:tr>
              <a:tr h="370840">
                <a:tc>
                  <a:txBody>
                    <a:bodyPr/>
                    <a:lstStyle/>
                    <a:p>
                      <a:r>
                        <a:rPr lang="en-US">
                          <a:effectLst/>
                        </a:rPr>
                        <a:t>text</a:t>
                      </a:r>
                    </a:p>
                  </a:txBody>
                  <a:tcPr anchor="ctr"/>
                </a:tc>
                <a:tc>
                  <a:txBody>
                    <a:bodyPr/>
                    <a:lstStyle/>
                    <a:p>
                      <a:r>
                        <a:rPr lang="en-US" altLang="zh-CN" sz="1800" b="0" i="0" kern="1200" smtClean="0">
                          <a:solidFill>
                            <a:schemeClr val="dk1"/>
                          </a:solidFill>
                          <a:effectLst/>
                          <a:latin typeface="+mn-lt"/>
                          <a:ea typeface="+mn-ea"/>
                          <a:cs typeface="+mn-cs"/>
                        </a:rPr>
                        <a:t>variable</a:t>
                      </a:r>
                      <a:endParaRPr lang="zh-CN" altLang="en-US"/>
                    </a:p>
                  </a:txBody>
                  <a:tcPr anchor="ctr"/>
                </a:tc>
                <a:tc>
                  <a:txBody>
                    <a:bodyPr/>
                    <a:lstStyle/>
                    <a:p>
                      <a:r>
                        <a:rPr lang="en-US">
                          <a:effectLst/>
                        </a:rPr>
                        <a:t>variable unlimited length</a:t>
                      </a:r>
                    </a:p>
                  </a:txBody>
                  <a:tcPr anchor="ctr"/>
                </a:tc>
              </a:tr>
              <a:tr h="370840">
                <a:tc>
                  <a:txBody>
                    <a:bodyPr/>
                    <a:lstStyle/>
                    <a:p>
                      <a:r>
                        <a:rPr lang="en-US">
                          <a:effectLst/>
                        </a:rPr>
                        <a:t>"char"</a:t>
                      </a:r>
                    </a:p>
                  </a:txBody>
                  <a:tcPr anchor="ctr"/>
                </a:tc>
                <a:tc>
                  <a:txBody>
                    <a:bodyPr/>
                    <a:lstStyle/>
                    <a:p>
                      <a:r>
                        <a:rPr lang="en-US">
                          <a:effectLst/>
                        </a:rPr>
                        <a:t>1 byte</a:t>
                      </a:r>
                    </a:p>
                  </a:txBody>
                  <a:tcPr anchor="ctr"/>
                </a:tc>
                <a:tc>
                  <a:txBody>
                    <a:bodyPr/>
                    <a:lstStyle/>
                    <a:p>
                      <a:r>
                        <a:rPr lang="en-US">
                          <a:effectLst/>
                        </a:rPr>
                        <a:t>single-byte internal type</a:t>
                      </a:r>
                    </a:p>
                  </a:txBody>
                  <a:tcPr anchor="ctr"/>
                </a:tc>
              </a:tr>
              <a:tr h="370840">
                <a:tc>
                  <a:txBody>
                    <a:bodyPr/>
                    <a:lstStyle/>
                    <a:p>
                      <a:r>
                        <a:rPr lang="en-US">
                          <a:effectLst/>
                        </a:rPr>
                        <a:t>name</a:t>
                      </a:r>
                    </a:p>
                  </a:txBody>
                  <a:tcPr anchor="ctr"/>
                </a:tc>
                <a:tc>
                  <a:txBody>
                    <a:bodyPr/>
                    <a:lstStyle/>
                    <a:p>
                      <a:r>
                        <a:rPr lang="en-US">
                          <a:effectLst/>
                        </a:rPr>
                        <a:t>64 bytes</a:t>
                      </a:r>
                    </a:p>
                  </a:txBody>
                  <a:tcPr anchor="ctr"/>
                </a:tc>
                <a:tc>
                  <a:txBody>
                    <a:bodyPr/>
                    <a:lstStyle/>
                    <a:p>
                      <a:r>
                        <a:rPr lang="en-US">
                          <a:effectLst/>
                        </a:rPr>
                        <a:t>internal type for object names</a:t>
                      </a:r>
                    </a:p>
                  </a:txBody>
                  <a:tcPr anchor="ctr"/>
                </a:tc>
              </a:tr>
            </a:tbl>
          </a:graphicData>
        </a:graphic>
      </p:graphicFrame>
      <p:sp>
        <p:nvSpPr>
          <p:cNvPr id="4" name="圆角矩形 3"/>
          <p:cNvSpPr/>
          <p:nvPr/>
        </p:nvSpPr>
        <p:spPr>
          <a:xfrm>
            <a:off x="4644008" y="4365104"/>
            <a:ext cx="72008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3779912" y="4365104"/>
            <a:ext cx="72008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835696" y="6021288"/>
            <a:ext cx="1224136" cy="64807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0193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zh-CN" altLang="en-US" sz="1600"/>
              <a:t>常用数据类型</a:t>
            </a:r>
            <a:r>
              <a:rPr lang="en-US" altLang="zh-CN" sz="1600"/>
              <a:t>, </a:t>
            </a:r>
            <a:r>
              <a:rPr lang="zh-CN" altLang="en-US" sz="1600" smtClean="0"/>
              <a:t>时间</a:t>
            </a:r>
            <a:endParaRPr lang="en-US" altLang="zh-CN" sz="1600" smtClean="0"/>
          </a:p>
          <a:p>
            <a:endParaRPr lang="en-US" altLang="zh-CN" sz="1600"/>
          </a:p>
        </p:txBody>
      </p:sp>
      <p:graphicFrame>
        <p:nvGraphicFramePr>
          <p:cNvPr id="4" name="表格 3"/>
          <p:cNvGraphicFramePr>
            <a:graphicFrameLocks noGrp="1"/>
          </p:cNvGraphicFramePr>
          <p:nvPr>
            <p:extLst>
              <p:ext uri="{D42A27DB-BD31-4B8C-83A1-F6EECF244321}">
                <p14:modId xmlns:p14="http://schemas.microsoft.com/office/powerpoint/2010/main" val="2527303348"/>
              </p:ext>
            </p:extLst>
          </p:nvPr>
        </p:nvGraphicFramePr>
        <p:xfrm>
          <a:off x="179512" y="1838032"/>
          <a:ext cx="8784978" cy="4759320"/>
        </p:xfrm>
        <a:graphic>
          <a:graphicData uri="http://schemas.openxmlformats.org/drawingml/2006/table">
            <a:tbl>
              <a:tblPr firstRow="1" bandRow="1">
                <a:tableStyleId>{5C22544A-7EE6-4342-B048-85BDC9FD1C3A}</a:tableStyleId>
              </a:tblPr>
              <a:tblGrid>
                <a:gridCol w="1944216"/>
                <a:gridCol w="1224136"/>
                <a:gridCol w="2016224"/>
                <a:gridCol w="1152128"/>
                <a:gridCol w="1224136"/>
                <a:gridCol w="1224138"/>
              </a:tblGrid>
              <a:tr h="401190">
                <a:tc>
                  <a:txBody>
                    <a:bodyPr/>
                    <a:lstStyle/>
                    <a:p>
                      <a:r>
                        <a:rPr lang="en-US" sz="1400">
                          <a:effectLst/>
                        </a:rPr>
                        <a:t>Name</a:t>
                      </a:r>
                    </a:p>
                  </a:txBody>
                  <a:tcPr anchor="ctr"/>
                </a:tc>
                <a:tc>
                  <a:txBody>
                    <a:bodyPr/>
                    <a:lstStyle/>
                    <a:p>
                      <a:r>
                        <a:rPr lang="en-US" sz="1400">
                          <a:effectLst/>
                        </a:rPr>
                        <a:t>Storage Size</a:t>
                      </a:r>
                    </a:p>
                  </a:txBody>
                  <a:tcPr anchor="ctr"/>
                </a:tc>
                <a:tc>
                  <a:txBody>
                    <a:bodyPr/>
                    <a:lstStyle/>
                    <a:p>
                      <a:r>
                        <a:rPr lang="en-US" sz="1400">
                          <a:effectLst/>
                        </a:rPr>
                        <a:t>Description</a:t>
                      </a:r>
                    </a:p>
                  </a:txBody>
                  <a:tcPr anchor="ctr"/>
                </a:tc>
                <a:tc>
                  <a:txBody>
                    <a:bodyPr/>
                    <a:lstStyle/>
                    <a:p>
                      <a:r>
                        <a:rPr lang="en-US" sz="1400">
                          <a:effectLst/>
                        </a:rPr>
                        <a:t>Low Value</a:t>
                      </a:r>
                    </a:p>
                  </a:txBody>
                  <a:tcPr anchor="ctr"/>
                </a:tc>
                <a:tc>
                  <a:txBody>
                    <a:bodyPr/>
                    <a:lstStyle/>
                    <a:p>
                      <a:r>
                        <a:rPr lang="en-US" sz="1400">
                          <a:effectLst/>
                        </a:rPr>
                        <a:t>High Value</a:t>
                      </a:r>
                    </a:p>
                  </a:txBody>
                  <a:tcPr anchor="ctr"/>
                </a:tc>
                <a:tc>
                  <a:txBody>
                    <a:bodyPr/>
                    <a:lstStyle/>
                    <a:p>
                      <a:r>
                        <a:rPr lang="en-US" sz="1400">
                          <a:effectLst/>
                        </a:rPr>
                        <a:t>Resolution</a:t>
                      </a:r>
                    </a:p>
                  </a:txBody>
                  <a:tcPr anchor="ctr"/>
                </a:tc>
              </a:tr>
              <a:tr h="791388">
                <a:tc>
                  <a:txBody>
                    <a:bodyPr/>
                    <a:lstStyle/>
                    <a:p>
                      <a:r>
                        <a:rPr lang="en-US" sz="1400">
                          <a:effectLst/>
                        </a:rPr>
                        <a:t>timestamp [ (p) ] [ without time zone ]</a:t>
                      </a:r>
                    </a:p>
                  </a:txBody>
                  <a:tcPr anchor="ctr"/>
                </a:tc>
                <a:tc>
                  <a:txBody>
                    <a:bodyPr/>
                    <a:lstStyle/>
                    <a:p>
                      <a:r>
                        <a:rPr lang="en-US" sz="1400">
                          <a:effectLst/>
                        </a:rPr>
                        <a:t>8 bytes</a:t>
                      </a:r>
                    </a:p>
                  </a:txBody>
                  <a:tcPr anchor="ctr"/>
                </a:tc>
                <a:tc>
                  <a:txBody>
                    <a:bodyPr/>
                    <a:lstStyle/>
                    <a:p>
                      <a:r>
                        <a:rPr lang="en-US" sz="1400">
                          <a:effectLst/>
                        </a:rPr>
                        <a:t>both date and time (no time zone)</a:t>
                      </a:r>
                    </a:p>
                  </a:txBody>
                  <a:tcPr anchor="ctr"/>
                </a:tc>
                <a:tc>
                  <a:txBody>
                    <a:bodyPr/>
                    <a:lstStyle/>
                    <a:p>
                      <a:r>
                        <a:rPr lang="en-US" sz="1400">
                          <a:effectLst/>
                        </a:rPr>
                        <a:t>4713 BC</a:t>
                      </a:r>
                    </a:p>
                  </a:txBody>
                  <a:tcPr anchor="ctr"/>
                </a:tc>
                <a:tc>
                  <a:txBody>
                    <a:bodyPr/>
                    <a:lstStyle/>
                    <a:p>
                      <a:r>
                        <a:rPr lang="en-US" sz="1400">
                          <a:effectLst/>
                        </a:rPr>
                        <a:t>294276 AD</a:t>
                      </a:r>
                    </a:p>
                  </a:txBody>
                  <a:tcPr anchor="ctr"/>
                </a:tc>
                <a:tc>
                  <a:txBody>
                    <a:bodyPr/>
                    <a:lstStyle/>
                    <a:p>
                      <a:r>
                        <a:rPr lang="en-US" sz="1400">
                          <a:effectLst/>
                        </a:rPr>
                        <a:t>1 microsecond / 14 digits</a:t>
                      </a:r>
                    </a:p>
                  </a:txBody>
                  <a:tcPr anchor="ctr"/>
                </a:tc>
              </a:tr>
              <a:tr h="791388">
                <a:tc>
                  <a:txBody>
                    <a:bodyPr/>
                    <a:lstStyle/>
                    <a:p>
                      <a:r>
                        <a:rPr lang="en-US" sz="1400">
                          <a:effectLst/>
                        </a:rPr>
                        <a:t>timestamp [ (p) ] with time zone</a:t>
                      </a:r>
                    </a:p>
                  </a:txBody>
                  <a:tcPr anchor="ctr"/>
                </a:tc>
                <a:tc>
                  <a:txBody>
                    <a:bodyPr/>
                    <a:lstStyle/>
                    <a:p>
                      <a:r>
                        <a:rPr lang="en-US" sz="1400">
                          <a:effectLst/>
                        </a:rPr>
                        <a:t>8 bytes</a:t>
                      </a:r>
                    </a:p>
                  </a:txBody>
                  <a:tcPr anchor="ctr"/>
                </a:tc>
                <a:tc>
                  <a:txBody>
                    <a:bodyPr/>
                    <a:lstStyle/>
                    <a:p>
                      <a:r>
                        <a:rPr lang="en-US" sz="1400">
                          <a:effectLst/>
                        </a:rPr>
                        <a:t>both date and time, with time zone</a:t>
                      </a:r>
                    </a:p>
                  </a:txBody>
                  <a:tcPr anchor="ctr"/>
                </a:tc>
                <a:tc>
                  <a:txBody>
                    <a:bodyPr/>
                    <a:lstStyle/>
                    <a:p>
                      <a:r>
                        <a:rPr lang="en-US" sz="1400">
                          <a:effectLst/>
                        </a:rPr>
                        <a:t>4713 BC</a:t>
                      </a:r>
                    </a:p>
                  </a:txBody>
                  <a:tcPr anchor="ctr"/>
                </a:tc>
                <a:tc>
                  <a:txBody>
                    <a:bodyPr/>
                    <a:lstStyle/>
                    <a:p>
                      <a:r>
                        <a:rPr lang="en-US" sz="1400">
                          <a:effectLst/>
                        </a:rPr>
                        <a:t>294276 AD</a:t>
                      </a:r>
                    </a:p>
                  </a:txBody>
                  <a:tcPr anchor="ctr"/>
                </a:tc>
                <a:tc>
                  <a:txBody>
                    <a:bodyPr/>
                    <a:lstStyle/>
                    <a:p>
                      <a:r>
                        <a:rPr lang="en-US" sz="1400">
                          <a:effectLst/>
                        </a:rPr>
                        <a:t>1 microsecond / 14 digits</a:t>
                      </a:r>
                    </a:p>
                  </a:txBody>
                  <a:tcPr anchor="ctr"/>
                </a:tc>
              </a:tr>
              <a:tr h="401190">
                <a:tc>
                  <a:txBody>
                    <a:bodyPr/>
                    <a:lstStyle/>
                    <a:p>
                      <a:r>
                        <a:rPr lang="en-US" sz="1400">
                          <a:effectLst/>
                        </a:rPr>
                        <a:t>date</a:t>
                      </a:r>
                    </a:p>
                  </a:txBody>
                  <a:tcPr anchor="ctr"/>
                </a:tc>
                <a:tc>
                  <a:txBody>
                    <a:bodyPr/>
                    <a:lstStyle/>
                    <a:p>
                      <a:r>
                        <a:rPr lang="en-US" sz="1400">
                          <a:effectLst/>
                        </a:rPr>
                        <a:t>4 bytes</a:t>
                      </a:r>
                    </a:p>
                  </a:txBody>
                  <a:tcPr anchor="ctr"/>
                </a:tc>
                <a:tc>
                  <a:txBody>
                    <a:bodyPr/>
                    <a:lstStyle/>
                    <a:p>
                      <a:r>
                        <a:rPr lang="en-US" sz="1400">
                          <a:effectLst/>
                        </a:rPr>
                        <a:t>date (no time of day)</a:t>
                      </a:r>
                    </a:p>
                  </a:txBody>
                  <a:tcPr anchor="ctr"/>
                </a:tc>
                <a:tc>
                  <a:txBody>
                    <a:bodyPr/>
                    <a:lstStyle/>
                    <a:p>
                      <a:r>
                        <a:rPr lang="en-US" sz="1400">
                          <a:effectLst/>
                        </a:rPr>
                        <a:t>4713 BC</a:t>
                      </a:r>
                    </a:p>
                  </a:txBody>
                  <a:tcPr anchor="ctr"/>
                </a:tc>
                <a:tc>
                  <a:txBody>
                    <a:bodyPr/>
                    <a:lstStyle/>
                    <a:p>
                      <a:r>
                        <a:rPr lang="en-US" sz="1400">
                          <a:effectLst/>
                        </a:rPr>
                        <a:t>5874897 AD</a:t>
                      </a:r>
                    </a:p>
                  </a:txBody>
                  <a:tcPr anchor="ctr"/>
                </a:tc>
                <a:tc>
                  <a:txBody>
                    <a:bodyPr/>
                    <a:lstStyle/>
                    <a:p>
                      <a:r>
                        <a:rPr lang="en-US" sz="1400">
                          <a:effectLst/>
                        </a:rPr>
                        <a:t>1 day</a:t>
                      </a:r>
                    </a:p>
                  </a:txBody>
                  <a:tcPr anchor="ctr"/>
                </a:tc>
              </a:tr>
              <a:tr h="791388">
                <a:tc>
                  <a:txBody>
                    <a:bodyPr/>
                    <a:lstStyle/>
                    <a:p>
                      <a:r>
                        <a:rPr lang="en-US" sz="1400">
                          <a:effectLst/>
                        </a:rPr>
                        <a:t>time [ (p) ] [ without time zone ]</a:t>
                      </a:r>
                    </a:p>
                  </a:txBody>
                  <a:tcPr anchor="ctr"/>
                </a:tc>
                <a:tc>
                  <a:txBody>
                    <a:bodyPr/>
                    <a:lstStyle/>
                    <a:p>
                      <a:r>
                        <a:rPr lang="en-US" sz="1400">
                          <a:effectLst/>
                        </a:rPr>
                        <a:t>8 bytes</a:t>
                      </a:r>
                    </a:p>
                  </a:txBody>
                  <a:tcPr anchor="ctr"/>
                </a:tc>
                <a:tc>
                  <a:txBody>
                    <a:bodyPr/>
                    <a:lstStyle/>
                    <a:p>
                      <a:r>
                        <a:rPr lang="en-US" sz="1400">
                          <a:effectLst/>
                        </a:rPr>
                        <a:t>time of day (no date)</a:t>
                      </a:r>
                    </a:p>
                  </a:txBody>
                  <a:tcPr anchor="ctr"/>
                </a:tc>
                <a:tc>
                  <a:txBody>
                    <a:bodyPr/>
                    <a:lstStyle/>
                    <a:p>
                      <a:r>
                        <a:rPr lang="en-US" altLang="zh-CN" sz="1400">
                          <a:effectLst/>
                        </a:rPr>
                        <a:t>00:00:00</a:t>
                      </a:r>
                    </a:p>
                  </a:txBody>
                  <a:tcPr anchor="ctr"/>
                </a:tc>
                <a:tc>
                  <a:txBody>
                    <a:bodyPr/>
                    <a:lstStyle/>
                    <a:p>
                      <a:r>
                        <a:rPr lang="en-US" altLang="zh-CN" sz="1400">
                          <a:effectLst/>
                        </a:rPr>
                        <a:t>24:00:00</a:t>
                      </a:r>
                    </a:p>
                  </a:txBody>
                  <a:tcPr anchor="ctr"/>
                </a:tc>
                <a:tc>
                  <a:txBody>
                    <a:bodyPr/>
                    <a:lstStyle/>
                    <a:p>
                      <a:r>
                        <a:rPr lang="en-US" sz="1400">
                          <a:effectLst/>
                        </a:rPr>
                        <a:t>1 microsecond / 14 digits</a:t>
                      </a:r>
                    </a:p>
                  </a:txBody>
                  <a:tcPr anchor="ctr"/>
                </a:tc>
              </a:tr>
              <a:tr h="791388">
                <a:tc>
                  <a:txBody>
                    <a:bodyPr/>
                    <a:lstStyle/>
                    <a:p>
                      <a:r>
                        <a:rPr lang="en-US" sz="1400">
                          <a:effectLst/>
                        </a:rPr>
                        <a:t>time [ (p) ] with time zone</a:t>
                      </a:r>
                    </a:p>
                  </a:txBody>
                  <a:tcPr anchor="ctr"/>
                </a:tc>
                <a:tc>
                  <a:txBody>
                    <a:bodyPr/>
                    <a:lstStyle/>
                    <a:p>
                      <a:r>
                        <a:rPr lang="en-US" sz="1400" smtClean="0">
                          <a:effectLst/>
                        </a:rPr>
                        <a:t>12</a:t>
                      </a:r>
                      <a:r>
                        <a:rPr lang="en-US" sz="1400" baseline="0" smtClean="0">
                          <a:effectLst/>
                        </a:rPr>
                        <a:t> </a:t>
                      </a:r>
                      <a:r>
                        <a:rPr lang="en-US" sz="1400" smtClean="0">
                          <a:effectLst/>
                        </a:rPr>
                        <a:t>bytes</a:t>
                      </a:r>
                      <a:endParaRPr lang="en-US" sz="1400">
                        <a:effectLst/>
                      </a:endParaRPr>
                    </a:p>
                  </a:txBody>
                  <a:tcPr anchor="ctr"/>
                </a:tc>
                <a:tc>
                  <a:txBody>
                    <a:bodyPr/>
                    <a:lstStyle/>
                    <a:p>
                      <a:r>
                        <a:rPr lang="en-US" sz="1400">
                          <a:effectLst/>
                        </a:rPr>
                        <a:t>times of day only, with time zone</a:t>
                      </a:r>
                    </a:p>
                  </a:txBody>
                  <a:tcPr anchor="ctr"/>
                </a:tc>
                <a:tc>
                  <a:txBody>
                    <a:bodyPr/>
                    <a:lstStyle/>
                    <a:p>
                      <a:r>
                        <a:rPr lang="en-US" altLang="zh-CN" sz="1400">
                          <a:effectLst/>
                        </a:rPr>
                        <a:t>00:00:00+1459</a:t>
                      </a:r>
                    </a:p>
                  </a:txBody>
                  <a:tcPr anchor="ctr"/>
                </a:tc>
                <a:tc>
                  <a:txBody>
                    <a:bodyPr/>
                    <a:lstStyle/>
                    <a:p>
                      <a:r>
                        <a:rPr lang="en-US" altLang="zh-CN" sz="1400">
                          <a:effectLst/>
                        </a:rPr>
                        <a:t>24:00:00-1459</a:t>
                      </a:r>
                    </a:p>
                  </a:txBody>
                  <a:tcPr anchor="ctr"/>
                </a:tc>
                <a:tc>
                  <a:txBody>
                    <a:bodyPr/>
                    <a:lstStyle/>
                    <a:p>
                      <a:r>
                        <a:rPr lang="en-US" sz="1400">
                          <a:effectLst/>
                        </a:rPr>
                        <a:t>1 microsecond / 14 digits</a:t>
                      </a:r>
                    </a:p>
                  </a:txBody>
                  <a:tcPr anchor="ctr"/>
                </a:tc>
              </a:tr>
              <a:tr h="791388">
                <a:tc>
                  <a:txBody>
                    <a:bodyPr/>
                    <a:lstStyle/>
                    <a:p>
                      <a:r>
                        <a:rPr lang="en-US" sz="1400">
                          <a:effectLst/>
                        </a:rPr>
                        <a:t>interval [ fields ] [ (p) ]</a:t>
                      </a:r>
                    </a:p>
                  </a:txBody>
                  <a:tcPr anchor="ctr"/>
                </a:tc>
                <a:tc>
                  <a:txBody>
                    <a:bodyPr/>
                    <a:lstStyle/>
                    <a:p>
                      <a:r>
                        <a:rPr lang="en-US" sz="1400">
                          <a:effectLst/>
                        </a:rPr>
                        <a:t>12 bytes</a:t>
                      </a:r>
                    </a:p>
                  </a:txBody>
                  <a:tcPr anchor="ctr"/>
                </a:tc>
                <a:tc>
                  <a:txBody>
                    <a:bodyPr/>
                    <a:lstStyle/>
                    <a:p>
                      <a:r>
                        <a:rPr lang="en-US" sz="1400">
                          <a:effectLst/>
                        </a:rPr>
                        <a:t>time interval</a:t>
                      </a:r>
                    </a:p>
                  </a:txBody>
                  <a:tcPr anchor="ctr"/>
                </a:tc>
                <a:tc>
                  <a:txBody>
                    <a:bodyPr/>
                    <a:lstStyle/>
                    <a:p>
                      <a:r>
                        <a:rPr lang="en-US" sz="1400">
                          <a:effectLst/>
                        </a:rPr>
                        <a:t>-178000000 years</a:t>
                      </a:r>
                    </a:p>
                  </a:txBody>
                  <a:tcPr anchor="ctr"/>
                </a:tc>
                <a:tc>
                  <a:txBody>
                    <a:bodyPr/>
                    <a:lstStyle/>
                    <a:p>
                      <a:r>
                        <a:rPr lang="en-US" sz="1400">
                          <a:effectLst/>
                        </a:rPr>
                        <a:t>178000000 years</a:t>
                      </a:r>
                    </a:p>
                  </a:txBody>
                  <a:tcPr anchor="ctr"/>
                </a:tc>
                <a:tc>
                  <a:txBody>
                    <a:bodyPr/>
                    <a:lstStyle/>
                    <a:p>
                      <a:r>
                        <a:rPr lang="en-US" sz="1400">
                          <a:effectLst/>
                        </a:rPr>
                        <a:t>1 microsecond / 14 digits</a:t>
                      </a:r>
                    </a:p>
                  </a:txBody>
                  <a:tcPr anchor="ctr"/>
                </a:tc>
              </a:tr>
            </a:tbl>
          </a:graphicData>
        </a:graphic>
      </p:graphicFrame>
    </p:spTree>
    <p:extLst>
      <p:ext uri="{BB962C8B-B14F-4D97-AF65-F5344CB8AC3E}">
        <p14:creationId xmlns:p14="http://schemas.microsoft.com/office/powerpoint/2010/main" val="143941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zh-CN" altLang="en-US" sz="1600"/>
              <a:t>常用数据类型</a:t>
            </a:r>
            <a:r>
              <a:rPr lang="en-US" altLang="zh-CN" sz="1600"/>
              <a:t>, </a:t>
            </a:r>
            <a:r>
              <a:rPr lang="zh-CN" altLang="en-US" sz="1600" smtClean="0"/>
              <a:t>时间</a:t>
            </a:r>
            <a:endParaRPr lang="en-US" altLang="zh-CN" sz="1600" smtClean="0"/>
          </a:p>
          <a:p>
            <a:r>
              <a:rPr lang="zh-CN" altLang="en-US" sz="1600" smtClean="0"/>
              <a:t>特殊日期</a:t>
            </a:r>
            <a:r>
              <a:rPr lang="en-US" altLang="zh-CN" sz="1600" smtClean="0"/>
              <a:t>/</a:t>
            </a:r>
            <a:r>
              <a:rPr lang="zh-CN" altLang="en-US" sz="1600" smtClean="0"/>
              <a:t>时间输入</a:t>
            </a:r>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r>
              <a:rPr lang="en-US" altLang="zh-CN" sz="1600"/>
              <a:t>postgres=# select timestamp 'epoch',date 'infinity',time 'now',date 'today',time 'allballs';</a:t>
            </a:r>
          </a:p>
          <a:p>
            <a:r>
              <a:rPr lang="en-US" altLang="zh-CN" sz="1600"/>
              <a:t>      timestamp      |   date   |      time       |    date    |   time   </a:t>
            </a:r>
          </a:p>
          <a:p>
            <a:r>
              <a:rPr lang="en-US" altLang="zh-CN" sz="1600"/>
              <a:t>---------------------+----------+-----------------+------------+----------</a:t>
            </a:r>
          </a:p>
          <a:p>
            <a:r>
              <a:rPr lang="en-US" altLang="zh-CN" sz="1600"/>
              <a:t> 1970-01-01 00:00:00 | infinity | 15:14:13.461166 | 2012-04-27 | 00:00:00</a:t>
            </a:r>
          </a:p>
          <a:p>
            <a:endParaRPr lang="en-US" altLang="zh-CN" sz="1600" smtClean="0"/>
          </a:p>
          <a:p>
            <a:endParaRPr lang="en-US" altLang="zh-CN" sz="160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988840"/>
            <a:ext cx="6395964"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083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zh-CN" altLang="en-US" sz="1600"/>
              <a:t>常用数据类型</a:t>
            </a:r>
            <a:r>
              <a:rPr lang="en-US" altLang="zh-CN" sz="1600"/>
              <a:t>, </a:t>
            </a:r>
            <a:r>
              <a:rPr lang="zh-CN" altLang="en-US" sz="1600"/>
              <a:t>时间</a:t>
            </a:r>
            <a:endParaRPr lang="en-US" altLang="zh-CN" sz="1600"/>
          </a:p>
          <a:p>
            <a:r>
              <a:rPr lang="zh-CN" altLang="en-US" sz="1600" smtClean="0"/>
              <a:t>时间输入输出格式</a:t>
            </a:r>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r>
              <a:rPr lang="en-US" altLang="zh-CN" sz="1600"/>
              <a:t>postgres=# set datestyle='SQL,DMY</a:t>
            </a:r>
            <a:r>
              <a:rPr lang="en-US" altLang="zh-CN" sz="1600" smtClean="0"/>
              <a:t>';</a:t>
            </a:r>
          </a:p>
          <a:p>
            <a:r>
              <a:rPr lang="en-US" altLang="zh-CN" sz="1600"/>
              <a:t>postgres=# select now</a:t>
            </a:r>
            <a:r>
              <a:rPr lang="en-US" altLang="zh-CN" sz="1600" smtClean="0"/>
              <a:t>();</a:t>
            </a:r>
          </a:p>
          <a:p>
            <a:r>
              <a:rPr lang="en-US" altLang="zh-CN" sz="1600"/>
              <a:t>27/04/2012 15:49:51.373789 </a:t>
            </a:r>
            <a:r>
              <a:rPr lang="en-US" altLang="zh-CN" sz="1600" smtClean="0"/>
              <a:t>CST</a:t>
            </a:r>
          </a:p>
          <a:p>
            <a:r>
              <a:rPr lang="en-US" altLang="zh-CN" sz="1600"/>
              <a:t>postgres=# set datestyle='SQL,MDY</a:t>
            </a:r>
            <a:r>
              <a:rPr lang="en-US" altLang="zh-CN" sz="1600" smtClean="0"/>
              <a:t>';</a:t>
            </a:r>
          </a:p>
          <a:p>
            <a:r>
              <a:rPr lang="en-US" altLang="zh-CN" sz="1600"/>
              <a:t>postgres=# select now();</a:t>
            </a:r>
          </a:p>
          <a:p>
            <a:r>
              <a:rPr lang="en-US" altLang="zh-CN" sz="1600"/>
              <a:t>04/27/2012 15:50:07.882063 CST</a:t>
            </a:r>
            <a:endParaRPr lang="zh-CN" altLang="en-US" sz="160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284984"/>
            <a:ext cx="5891564" cy="1248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916832"/>
            <a:ext cx="5891564"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圆角矩形 5"/>
          <p:cNvSpPr/>
          <p:nvPr/>
        </p:nvSpPr>
        <p:spPr>
          <a:xfrm>
            <a:off x="1979712" y="4653136"/>
            <a:ext cx="1944216"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1979712" y="5661248"/>
            <a:ext cx="1944216"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744813" y="5373216"/>
            <a:ext cx="972108"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744813" y="6381328"/>
            <a:ext cx="972108"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16516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zh-CN" altLang="en-US" sz="1400"/>
              <a:t>常用数据类型</a:t>
            </a:r>
            <a:r>
              <a:rPr lang="en-US" altLang="zh-CN" sz="1400"/>
              <a:t>, </a:t>
            </a:r>
            <a:r>
              <a:rPr lang="zh-CN" altLang="en-US" sz="1400"/>
              <a:t>时间</a:t>
            </a:r>
            <a:endParaRPr lang="en-US" altLang="zh-CN" sz="1400"/>
          </a:p>
          <a:p>
            <a:r>
              <a:rPr lang="zh-CN" altLang="en-US" sz="1400" smtClean="0"/>
              <a:t>时间间隔</a:t>
            </a:r>
            <a:r>
              <a:rPr lang="en-US" altLang="zh-CN" sz="1400" smtClean="0"/>
              <a:t>interval </a:t>
            </a:r>
            <a:r>
              <a:rPr lang="zh-CN" altLang="en-US" sz="1400" smtClean="0"/>
              <a:t>格式</a:t>
            </a:r>
            <a:endParaRPr lang="en-US" altLang="zh-CN" sz="1400" smtClean="0"/>
          </a:p>
          <a:p>
            <a:r>
              <a:rPr lang="en-US" altLang="zh-CN" sz="1400"/>
              <a:t>[@] quantity unit [quantity unit...] [direction]</a:t>
            </a:r>
          </a:p>
          <a:p>
            <a:r>
              <a:rPr lang="en-US" altLang="zh-CN" sz="1400" smtClean="0"/>
              <a:t>P </a:t>
            </a:r>
            <a:r>
              <a:rPr lang="en-US" altLang="zh-CN" sz="1400"/>
              <a:t>quantity unit [ quantity unit ...] [ T [ quantity unit ...]]</a:t>
            </a:r>
          </a:p>
          <a:p>
            <a:r>
              <a:rPr lang="en-US" altLang="zh-CN" sz="1400" smtClean="0"/>
              <a:t>P </a:t>
            </a:r>
            <a:r>
              <a:rPr lang="en-US" altLang="zh-CN" sz="1400"/>
              <a:t>[ years-months-days ] [ T hours:minutes:seconds </a:t>
            </a:r>
            <a:r>
              <a:rPr lang="en-US" altLang="zh-CN" sz="1400" smtClean="0"/>
              <a:t>]</a:t>
            </a:r>
          </a:p>
          <a:p>
            <a:r>
              <a:rPr lang="en-US" altLang="zh-CN" sz="1400" smtClean="0"/>
              <a:t>IntervalStyle</a:t>
            </a:r>
            <a:r>
              <a:rPr lang="zh-CN" altLang="en-US" sz="1400" smtClean="0"/>
              <a:t>样式</a:t>
            </a:r>
            <a:endParaRPr lang="en-US" altLang="zh-CN" sz="1400"/>
          </a:p>
          <a:p>
            <a:endParaRPr lang="en-US" altLang="zh-CN" sz="1600" smtClean="0"/>
          </a:p>
          <a:p>
            <a:endParaRPr lang="en-US" altLang="zh-CN" sz="1600"/>
          </a:p>
          <a:p>
            <a:endParaRPr lang="en-US" altLang="zh-CN" sz="1600" smtClean="0"/>
          </a:p>
          <a:p>
            <a:r>
              <a:rPr lang="en-US" altLang="zh-CN" sz="1400" smtClean="0"/>
              <a:t>postgres</a:t>
            </a:r>
            <a:r>
              <a:rPr lang="en-US" altLang="zh-CN" sz="1400"/>
              <a:t>=# show IntervalStyle </a:t>
            </a:r>
            <a:r>
              <a:rPr lang="en-US" altLang="zh-CN" sz="1400" smtClean="0"/>
              <a:t>;</a:t>
            </a:r>
          </a:p>
          <a:p>
            <a:r>
              <a:rPr lang="en-US" altLang="zh-CN" sz="1400"/>
              <a:t>postgres</a:t>
            </a:r>
          </a:p>
          <a:p>
            <a:r>
              <a:rPr lang="en-US" altLang="zh-CN" sz="1400" smtClean="0"/>
              <a:t>postgres</a:t>
            </a:r>
            <a:r>
              <a:rPr lang="en-US" altLang="zh-CN" sz="1400"/>
              <a:t>=# select interval 'P-1Y-2M3DT-4H-5M-6S';</a:t>
            </a:r>
          </a:p>
          <a:p>
            <a:r>
              <a:rPr lang="en-US" altLang="zh-CN" sz="1400" smtClean="0"/>
              <a:t>-</a:t>
            </a:r>
            <a:r>
              <a:rPr lang="en-US" altLang="zh-CN" sz="1400"/>
              <a:t>1 years -2 mons +3 days -</a:t>
            </a:r>
            <a:r>
              <a:rPr lang="en-US" altLang="zh-CN" sz="1400" smtClean="0"/>
              <a:t>04:05:06</a:t>
            </a:r>
          </a:p>
          <a:p>
            <a:r>
              <a:rPr lang="en-US" altLang="zh-CN" sz="1400"/>
              <a:t>postgres=# select interval '1 day ago';</a:t>
            </a:r>
          </a:p>
          <a:p>
            <a:r>
              <a:rPr lang="en-US" altLang="zh-CN" sz="1400" smtClean="0"/>
              <a:t>-</a:t>
            </a:r>
            <a:r>
              <a:rPr lang="en-US" altLang="zh-CN" sz="1400"/>
              <a:t>1 </a:t>
            </a:r>
            <a:r>
              <a:rPr lang="en-US" altLang="zh-CN" sz="1400" smtClean="0"/>
              <a:t>days</a:t>
            </a:r>
          </a:p>
          <a:p>
            <a:r>
              <a:rPr lang="en-US" altLang="zh-CN" sz="1400"/>
              <a:t>postgres=# set IntervalStyle ='sql_standard</a:t>
            </a:r>
            <a:r>
              <a:rPr lang="en-US" altLang="zh-CN" sz="1400" smtClean="0"/>
              <a:t>';</a:t>
            </a:r>
          </a:p>
          <a:p>
            <a:r>
              <a:rPr lang="pt-BR" altLang="zh-CN" sz="1400"/>
              <a:t>postgres=# select interval 'P-1Y-2M3DT-4H-5M-6S';</a:t>
            </a:r>
          </a:p>
          <a:p>
            <a:r>
              <a:rPr lang="pt-BR" altLang="zh-CN" sz="1400" smtClean="0"/>
              <a:t>-</a:t>
            </a:r>
            <a:r>
              <a:rPr lang="pt-BR" altLang="zh-CN" sz="1400"/>
              <a:t>1-2 +3 -4:05:06</a:t>
            </a:r>
            <a:endParaRPr lang="en-US" altLang="zh-CN" sz="1400"/>
          </a:p>
          <a:p>
            <a:endParaRPr lang="en-US" altLang="zh-CN" sz="1600" smtClean="0"/>
          </a:p>
          <a:p>
            <a:endParaRPr lang="en-US" altLang="zh-CN" sz="1600"/>
          </a:p>
          <a:p>
            <a:endParaRPr lang="en-US" altLang="zh-CN" sz="160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4301" y="1052736"/>
            <a:ext cx="249555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975" y="2996952"/>
            <a:ext cx="77628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圆角矩形 5"/>
          <p:cNvSpPr/>
          <p:nvPr/>
        </p:nvSpPr>
        <p:spPr>
          <a:xfrm>
            <a:off x="2051720" y="4063752"/>
            <a:ext cx="972108"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726975" y="4360168"/>
            <a:ext cx="972108"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915816" y="5877272"/>
            <a:ext cx="108012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2071400" y="4648200"/>
            <a:ext cx="2537011"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732802" y="6453336"/>
            <a:ext cx="124691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726975" y="4936232"/>
            <a:ext cx="261293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1769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zh-CN" altLang="en-US" sz="1600"/>
              <a:t>常用数据类型</a:t>
            </a:r>
            <a:r>
              <a:rPr lang="en-US" altLang="zh-CN" sz="1600"/>
              <a:t>, </a:t>
            </a:r>
            <a:r>
              <a:rPr lang="zh-CN" altLang="en-US" sz="1600" smtClean="0"/>
              <a:t>布尔</a:t>
            </a:r>
            <a:endParaRPr lang="en-US" altLang="zh-CN" sz="1600" smtClean="0"/>
          </a:p>
          <a:p>
            <a:endParaRPr lang="en-US" altLang="zh-CN" sz="1600"/>
          </a:p>
          <a:p>
            <a:endParaRPr lang="en-US" altLang="zh-CN" sz="1600" smtClean="0"/>
          </a:p>
          <a:p>
            <a:endParaRPr lang="en-US" altLang="zh-CN" sz="1600"/>
          </a:p>
          <a:p>
            <a:r>
              <a:rPr lang="zh-CN" altLang="en-US" sz="1600" smtClean="0"/>
              <a:t>真</a:t>
            </a:r>
            <a:endParaRPr lang="en-US" altLang="zh-CN" sz="1600" smtClean="0"/>
          </a:p>
          <a:p>
            <a:r>
              <a:rPr lang="en-US" altLang="zh-CN" sz="1600"/>
              <a:t>TRUE 't' 'true' 'y' 'yes' 'on' '1'</a:t>
            </a:r>
          </a:p>
          <a:p>
            <a:endParaRPr lang="en-US" altLang="zh-CN" sz="1600" smtClean="0"/>
          </a:p>
          <a:p>
            <a:r>
              <a:rPr lang="zh-CN" altLang="en-US" sz="1600" smtClean="0"/>
              <a:t>假</a:t>
            </a:r>
            <a:endParaRPr lang="en-US" altLang="zh-CN" sz="1600" smtClean="0"/>
          </a:p>
          <a:p>
            <a:r>
              <a:rPr lang="pt-BR" altLang="zh-CN" sz="1600"/>
              <a:t>FALSE 'f' 'false' 'n' 'no' 'off' '0</a:t>
            </a:r>
            <a:r>
              <a:rPr lang="pt-BR" altLang="zh-CN" sz="1600" smtClean="0"/>
              <a:t>'</a:t>
            </a:r>
          </a:p>
          <a:p>
            <a:endParaRPr lang="pt-BR" altLang="zh-CN" sz="1600"/>
          </a:p>
          <a:p>
            <a:r>
              <a:rPr lang="pt-BR" altLang="zh-CN" sz="1600" smtClean="0"/>
              <a:t>unknown</a:t>
            </a:r>
          </a:p>
          <a:p>
            <a:r>
              <a:rPr lang="pt-BR" altLang="zh-CN" sz="1600" smtClean="0"/>
              <a:t>NULL</a:t>
            </a:r>
            <a:endParaRPr lang="en-US" altLang="zh-CN" sz="1600" smtClean="0"/>
          </a:p>
          <a:p>
            <a:endParaRPr lang="en-US" altLang="zh-CN" sz="1600"/>
          </a:p>
          <a:p>
            <a:endParaRPr lang="en-US" altLang="zh-CN" sz="1600"/>
          </a:p>
          <a:p>
            <a:endParaRPr lang="zh-CN" altLang="en-US" sz="1600"/>
          </a:p>
        </p:txBody>
      </p:sp>
      <p:graphicFrame>
        <p:nvGraphicFramePr>
          <p:cNvPr id="4" name="表格 3"/>
          <p:cNvGraphicFramePr>
            <a:graphicFrameLocks noGrp="1"/>
          </p:cNvGraphicFramePr>
          <p:nvPr>
            <p:extLst>
              <p:ext uri="{D42A27DB-BD31-4B8C-83A1-F6EECF244321}">
                <p14:modId xmlns:p14="http://schemas.microsoft.com/office/powerpoint/2010/main" val="2166093790"/>
              </p:ext>
            </p:extLst>
          </p:nvPr>
        </p:nvGraphicFramePr>
        <p:xfrm>
          <a:off x="755576" y="1700808"/>
          <a:ext cx="6096000" cy="7416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a:effectLst/>
                        </a:rPr>
                        <a:t>Name</a:t>
                      </a:r>
                    </a:p>
                  </a:txBody>
                  <a:tcPr anchor="ctr"/>
                </a:tc>
                <a:tc>
                  <a:txBody>
                    <a:bodyPr/>
                    <a:lstStyle/>
                    <a:p>
                      <a:r>
                        <a:rPr lang="en-US">
                          <a:effectLst/>
                        </a:rPr>
                        <a:t>Storage Size</a:t>
                      </a:r>
                    </a:p>
                  </a:txBody>
                  <a:tcPr anchor="ctr"/>
                </a:tc>
                <a:tc>
                  <a:txBody>
                    <a:bodyPr/>
                    <a:lstStyle/>
                    <a:p>
                      <a:r>
                        <a:rPr lang="en-US">
                          <a:effectLst/>
                        </a:rPr>
                        <a:t>Description</a:t>
                      </a:r>
                    </a:p>
                  </a:txBody>
                  <a:tcPr anchor="ctr"/>
                </a:tc>
              </a:tr>
              <a:tr h="370840">
                <a:tc>
                  <a:txBody>
                    <a:bodyPr/>
                    <a:lstStyle/>
                    <a:p>
                      <a:r>
                        <a:rPr lang="en-US">
                          <a:effectLst/>
                        </a:rPr>
                        <a:t>boolean</a:t>
                      </a:r>
                    </a:p>
                  </a:txBody>
                  <a:tcPr anchor="ctr"/>
                </a:tc>
                <a:tc>
                  <a:txBody>
                    <a:bodyPr/>
                    <a:lstStyle/>
                    <a:p>
                      <a:r>
                        <a:rPr lang="en-US">
                          <a:effectLst/>
                        </a:rPr>
                        <a:t>1 byte</a:t>
                      </a:r>
                    </a:p>
                  </a:txBody>
                  <a:tcPr anchor="ctr"/>
                </a:tc>
                <a:tc>
                  <a:txBody>
                    <a:bodyPr/>
                    <a:lstStyle/>
                    <a:p>
                      <a:r>
                        <a:rPr lang="en-US">
                          <a:effectLst/>
                        </a:rPr>
                        <a:t>state of true or false</a:t>
                      </a:r>
                    </a:p>
                  </a:txBody>
                  <a:tcPr anchor="ctr"/>
                </a:tc>
              </a:tr>
            </a:tbl>
          </a:graphicData>
        </a:graphic>
      </p:graphicFrame>
    </p:spTree>
    <p:extLst>
      <p:ext uri="{BB962C8B-B14F-4D97-AF65-F5344CB8AC3E}">
        <p14:creationId xmlns:p14="http://schemas.microsoft.com/office/powerpoint/2010/main" val="2655501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配置</a:t>
            </a:r>
            <a:r>
              <a:rPr lang="en-US" altLang="zh-CN"/>
              <a:t>OS</a:t>
            </a:r>
            <a:endParaRPr lang="zh-CN" altLang="en-US"/>
          </a:p>
        </p:txBody>
      </p:sp>
      <p:sp>
        <p:nvSpPr>
          <p:cNvPr id="3" name="内容占位符 2"/>
          <p:cNvSpPr>
            <a:spLocks noGrp="1"/>
          </p:cNvSpPr>
          <p:nvPr>
            <p:ph idx="1"/>
          </p:nvPr>
        </p:nvSpPr>
        <p:spPr/>
        <p:txBody>
          <a:bodyPr/>
          <a:lstStyle/>
          <a:p>
            <a:r>
              <a:rPr lang="en-US" altLang="zh-CN" sz="1400" err="1"/>
              <a:t>u</a:t>
            </a:r>
            <a:r>
              <a:rPr lang="en-US" altLang="zh-CN" sz="1400" err="1" smtClean="0"/>
              <a:t>seradd</a:t>
            </a:r>
            <a:r>
              <a:rPr lang="en-US" altLang="zh-CN" sz="1400" smtClean="0"/>
              <a:t> </a:t>
            </a:r>
            <a:r>
              <a:rPr lang="en-US" altLang="zh-CN" sz="1400" err="1" smtClean="0"/>
              <a:t>postgres</a:t>
            </a:r>
            <a:endParaRPr lang="en-US" altLang="zh-CN" sz="1400" smtClean="0"/>
          </a:p>
          <a:p>
            <a:endParaRPr lang="en-US" altLang="zh-CN" sz="1400"/>
          </a:p>
          <a:p>
            <a:r>
              <a:rPr lang="en-US" altLang="zh-CN" sz="1400"/>
              <a:t>v</a:t>
            </a:r>
            <a:r>
              <a:rPr lang="en-US" altLang="zh-CN" sz="1400" smtClean="0"/>
              <a:t>i ~/.</a:t>
            </a:r>
            <a:r>
              <a:rPr lang="en-US" altLang="zh-CN" sz="1400" err="1" smtClean="0"/>
              <a:t>bash_profile</a:t>
            </a:r>
            <a:endParaRPr lang="en-US" altLang="zh-CN" sz="1400" smtClean="0"/>
          </a:p>
          <a:p>
            <a:r>
              <a:rPr lang="en-US" altLang="zh-CN" sz="1400" smtClean="0"/>
              <a:t>export PGPORT=5432</a:t>
            </a:r>
            <a:endParaRPr lang="en-US" altLang="zh-CN" sz="1400"/>
          </a:p>
          <a:p>
            <a:r>
              <a:rPr lang="en-US" altLang="zh-CN" sz="1400"/>
              <a:t>export PGDATA</a:t>
            </a:r>
            <a:r>
              <a:rPr lang="en-US" altLang="zh-CN" sz="1400" smtClean="0"/>
              <a:t>=/data01/</a:t>
            </a:r>
            <a:r>
              <a:rPr lang="en-US" altLang="zh-CN" sz="1400" err="1" smtClean="0"/>
              <a:t>pgdata</a:t>
            </a:r>
            <a:r>
              <a:rPr lang="en-US" altLang="zh-CN" sz="1400" smtClean="0"/>
              <a:t>/</a:t>
            </a:r>
            <a:r>
              <a:rPr lang="en-US" altLang="zh-CN" sz="1400" err="1" smtClean="0"/>
              <a:t>digoal</a:t>
            </a:r>
            <a:r>
              <a:rPr lang="en-US" altLang="zh-CN" sz="1400" smtClean="0"/>
              <a:t>/5432/</a:t>
            </a:r>
            <a:r>
              <a:rPr lang="en-US" altLang="zh-CN" sz="1400" err="1" smtClean="0"/>
              <a:t>pg_root</a:t>
            </a:r>
            <a:endParaRPr lang="en-US" altLang="zh-CN" sz="1400"/>
          </a:p>
          <a:p>
            <a:r>
              <a:rPr lang="en-US" altLang="zh-CN" sz="1400"/>
              <a:t>export PGHOME=/</a:t>
            </a:r>
            <a:r>
              <a:rPr lang="en-US" altLang="zh-CN" sz="1400" smtClean="0"/>
              <a:t>opt/</a:t>
            </a:r>
            <a:r>
              <a:rPr lang="en-US" altLang="zh-CN" sz="1400" err="1" smtClean="0"/>
              <a:t>pgsql</a:t>
            </a:r>
            <a:endParaRPr lang="en-US" altLang="zh-CN" sz="1400" smtClean="0"/>
          </a:p>
          <a:p>
            <a:r>
              <a:rPr lang="en-US" altLang="zh-CN" sz="1400"/>
              <a:t>export PGHOST=$PGDATA</a:t>
            </a:r>
            <a:endParaRPr lang="en-US" altLang="zh-CN" sz="1400" smtClean="0"/>
          </a:p>
          <a:p>
            <a:r>
              <a:rPr lang="en-US" altLang="zh-CN" sz="1400"/>
              <a:t>export LANG=en_US.utf8</a:t>
            </a:r>
          </a:p>
          <a:p>
            <a:r>
              <a:rPr lang="en-US" altLang="zh-CN" sz="1400"/>
              <a:t>export LD_LIBRARY_PATH=$PGHOME/lib:/lib64:/</a:t>
            </a:r>
            <a:r>
              <a:rPr lang="en-US" altLang="zh-CN" sz="1400" err="1"/>
              <a:t>usr</a:t>
            </a:r>
            <a:r>
              <a:rPr lang="en-US" altLang="zh-CN" sz="1400"/>
              <a:t>/lib64:/</a:t>
            </a:r>
            <a:r>
              <a:rPr lang="en-US" altLang="zh-CN" sz="1400" err="1"/>
              <a:t>usr</a:t>
            </a:r>
            <a:r>
              <a:rPr lang="en-US" altLang="zh-CN" sz="1400"/>
              <a:t>/local/lib64:/lib:/</a:t>
            </a:r>
            <a:r>
              <a:rPr lang="en-US" altLang="zh-CN" sz="1400" err="1"/>
              <a:t>usr</a:t>
            </a:r>
            <a:r>
              <a:rPr lang="en-US" altLang="zh-CN" sz="1400"/>
              <a:t>/lib:/</a:t>
            </a:r>
            <a:r>
              <a:rPr lang="en-US" altLang="zh-CN" sz="1400" err="1"/>
              <a:t>usr</a:t>
            </a:r>
            <a:r>
              <a:rPr lang="en-US" altLang="zh-CN" sz="1400"/>
              <a:t>/local/lib</a:t>
            </a:r>
          </a:p>
          <a:p>
            <a:r>
              <a:rPr lang="en-US" altLang="zh-CN" sz="1400"/>
              <a:t>export DATE=`date +"%</a:t>
            </a:r>
            <a:r>
              <a:rPr lang="en-US" altLang="zh-CN" sz="1400" err="1"/>
              <a:t>Y%m%d%H%M</a:t>
            </a:r>
            <a:r>
              <a:rPr lang="en-US" altLang="zh-CN" sz="1400"/>
              <a:t>"`</a:t>
            </a:r>
          </a:p>
          <a:p>
            <a:r>
              <a:rPr lang="en-US" altLang="zh-CN" sz="1400"/>
              <a:t>export PATH</a:t>
            </a:r>
            <a:r>
              <a:rPr lang="en-US" altLang="zh-CN" sz="1400" smtClean="0"/>
              <a:t>=$</a:t>
            </a:r>
            <a:r>
              <a:rPr lang="en-US" altLang="zh-CN" sz="1400"/>
              <a:t>PGHOME/bin:$PATH:.</a:t>
            </a:r>
          </a:p>
          <a:p>
            <a:r>
              <a:rPr lang="en-US" altLang="zh-CN" sz="1400"/>
              <a:t>export MANPATH=$PGHOME/share/man:$MANPATH</a:t>
            </a:r>
          </a:p>
          <a:p>
            <a:r>
              <a:rPr lang="en-US" altLang="zh-CN" sz="1400"/>
              <a:t>alias </a:t>
            </a:r>
            <a:r>
              <a:rPr lang="en-US" altLang="zh-CN" sz="1400" err="1"/>
              <a:t>rm</a:t>
            </a:r>
            <a:r>
              <a:rPr lang="en-US" altLang="zh-CN" sz="1400"/>
              <a:t>='</a:t>
            </a:r>
            <a:r>
              <a:rPr lang="en-US" altLang="zh-CN" sz="1400" err="1"/>
              <a:t>rm</a:t>
            </a:r>
            <a:r>
              <a:rPr lang="en-US" altLang="zh-CN" sz="1400"/>
              <a:t> -</a:t>
            </a:r>
            <a:r>
              <a:rPr lang="en-US" altLang="zh-CN" sz="1400" err="1"/>
              <a:t>i</a:t>
            </a:r>
            <a:r>
              <a:rPr lang="en-US" altLang="zh-CN" sz="1400"/>
              <a:t>'</a:t>
            </a:r>
          </a:p>
          <a:p>
            <a:r>
              <a:rPr lang="en-US" altLang="zh-CN" sz="1400"/>
              <a:t>alias </a:t>
            </a:r>
            <a:r>
              <a:rPr lang="en-US" altLang="zh-CN" sz="1400" err="1"/>
              <a:t>ll</a:t>
            </a:r>
            <a:r>
              <a:rPr lang="en-US" altLang="zh-CN" sz="1400"/>
              <a:t>='</a:t>
            </a:r>
            <a:r>
              <a:rPr lang="en-US" altLang="zh-CN" sz="1400" err="1"/>
              <a:t>ls</a:t>
            </a:r>
            <a:r>
              <a:rPr lang="en-US" altLang="zh-CN" sz="1400"/>
              <a:t> -</a:t>
            </a:r>
            <a:r>
              <a:rPr lang="en-US" altLang="zh-CN" sz="1400" err="1" smtClean="0"/>
              <a:t>lh</a:t>
            </a:r>
            <a:r>
              <a:rPr lang="en-US" altLang="zh-CN" sz="1400" smtClean="0"/>
              <a:t>‘</a:t>
            </a:r>
          </a:p>
          <a:p>
            <a:endParaRPr lang="en-US" altLang="zh-CN" sz="1400"/>
          </a:p>
          <a:p>
            <a:r>
              <a:rPr lang="en-US" altLang="zh-CN" sz="1400" smtClean="0"/>
              <a:t>【</a:t>
            </a:r>
            <a:r>
              <a:rPr lang="zh-CN" altLang="en-US" sz="1400" smtClean="0"/>
              <a:t>参考</a:t>
            </a:r>
            <a:r>
              <a:rPr lang="en-US" altLang="zh-CN" sz="1400" smtClean="0"/>
              <a:t>】</a:t>
            </a:r>
          </a:p>
          <a:p>
            <a:r>
              <a:rPr lang="en-US" altLang="zh-CN" sz="1400">
                <a:hlinkClick r:id="rId2"/>
              </a:rPr>
              <a:t>http://www.postgresql.org/docs/9.1/static/libpq-envars.html</a:t>
            </a:r>
            <a:endParaRPr lang="zh-CN" altLang="en-US" sz="1400"/>
          </a:p>
        </p:txBody>
      </p:sp>
      <p:pic>
        <p:nvPicPr>
          <p:cNvPr id="4" name="Picture 2" descr="C:\Users\digoal\AppData\Local\Microsoft\Windows\Temporary Internet Files\Content.IE5\GXGEOQ1Y\MC90043385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64" y="5949280"/>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689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zh-CN" altLang="en-US" sz="1400"/>
              <a:t>常用数据类型</a:t>
            </a:r>
            <a:r>
              <a:rPr lang="en-US" altLang="zh-CN" sz="1400"/>
              <a:t>, </a:t>
            </a:r>
            <a:r>
              <a:rPr lang="zh-CN" altLang="en-US" sz="1400" smtClean="0"/>
              <a:t>枚举</a:t>
            </a:r>
            <a:endParaRPr lang="en-US" altLang="zh-CN" sz="1400" smtClean="0"/>
          </a:p>
          <a:p>
            <a:r>
              <a:rPr lang="en-US" altLang="zh-CN" sz="1400"/>
              <a:t>CREATE TYPE mood AS ENUM ('sad', 'ok', 'happy');</a:t>
            </a:r>
          </a:p>
          <a:p>
            <a:r>
              <a:rPr lang="en-US" altLang="zh-CN" sz="1400"/>
              <a:t>CREATE TABLE person </a:t>
            </a:r>
            <a:r>
              <a:rPr lang="en-US" altLang="zh-CN" sz="1400" smtClean="0"/>
              <a:t>(name text,current_mood mood);</a:t>
            </a:r>
            <a:endParaRPr lang="en-US" altLang="zh-CN" sz="1400"/>
          </a:p>
          <a:p>
            <a:r>
              <a:rPr lang="en-US" altLang="zh-CN" sz="1400"/>
              <a:t>INSERT INTO person VALUES ('Moe', 'happy');</a:t>
            </a:r>
          </a:p>
          <a:p>
            <a:r>
              <a:rPr lang="en-US" altLang="zh-CN" sz="1400"/>
              <a:t>SELECT * FROM person WHERE current_mood = 'happy';</a:t>
            </a:r>
          </a:p>
          <a:p>
            <a:r>
              <a:rPr lang="en-US" altLang="zh-CN" sz="1400"/>
              <a:t> name | current_mood </a:t>
            </a:r>
          </a:p>
          <a:p>
            <a:r>
              <a:rPr lang="en-US" altLang="zh-CN" sz="1400" smtClean="0"/>
              <a:t>Moe  </a:t>
            </a:r>
            <a:r>
              <a:rPr lang="en-US" altLang="zh-CN" sz="1400"/>
              <a:t>| happy</a:t>
            </a:r>
          </a:p>
          <a:p>
            <a:r>
              <a:rPr lang="en-US" altLang="zh-CN" sz="1400"/>
              <a:t>(1 row</a:t>
            </a:r>
            <a:r>
              <a:rPr lang="en-US" altLang="zh-CN" sz="1400" smtClean="0"/>
              <a:t>)</a:t>
            </a:r>
            <a:endParaRPr lang="en-US" altLang="zh-CN" sz="1400"/>
          </a:p>
          <a:p>
            <a:r>
              <a:rPr lang="en-US" altLang="zh-CN" sz="1400"/>
              <a:t>-- </a:t>
            </a:r>
            <a:r>
              <a:rPr lang="zh-CN" altLang="en-US" sz="1400"/>
              <a:t>输入一个不存在的枚举值</a:t>
            </a:r>
            <a:r>
              <a:rPr lang="en-US" altLang="zh-CN" sz="1400"/>
              <a:t>, </a:t>
            </a:r>
            <a:r>
              <a:rPr lang="zh-CN" altLang="en-US" sz="1400"/>
              <a:t>将报错</a:t>
            </a:r>
          </a:p>
          <a:p>
            <a:r>
              <a:rPr lang="en-US" altLang="zh-CN" sz="1400"/>
              <a:t>postgres=# SELECT * FROM person WHERE current_mood = 'happ';</a:t>
            </a:r>
          </a:p>
          <a:p>
            <a:r>
              <a:rPr lang="en-US" altLang="zh-CN" sz="1400"/>
              <a:t>ERROR:  invalid input value for enum mood: "happ"</a:t>
            </a:r>
          </a:p>
          <a:p>
            <a:r>
              <a:rPr lang="en-US" altLang="zh-CN" sz="1400" smtClean="0"/>
              <a:t>-- </a:t>
            </a:r>
            <a:r>
              <a:rPr lang="zh-CN" altLang="en-US" sz="1400"/>
              <a:t>避免报错的方法</a:t>
            </a:r>
            <a:r>
              <a:rPr lang="en-US" altLang="zh-CN" sz="1400"/>
              <a:t>, </a:t>
            </a:r>
            <a:r>
              <a:rPr lang="zh-CN" altLang="en-US" sz="1400"/>
              <a:t>把枚举转换成</a:t>
            </a:r>
            <a:r>
              <a:rPr lang="en-US" altLang="zh-CN" sz="1400"/>
              <a:t>text</a:t>
            </a:r>
          </a:p>
          <a:p>
            <a:r>
              <a:rPr lang="en-US" altLang="zh-CN" sz="1400"/>
              <a:t>postgres=# SELECT * FROM person WHERE current_mood::text = 'happ';</a:t>
            </a:r>
          </a:p>
          <a:p>
            <a:r>
              <a:rPr lang="en-US" altLang="zh-CN" sz="1400"/>
              <a:t> name | current_mood </a:t>
            </a:r>
          </a:p>
          <a:p>
            <a:r>
              <a:rPr lang="en-US" altLang="zh-CN" sz="1400"/>
              <a:t>------+--------------</a:t>
            </a:r>
          </a:p>
          <a:p>
            <a:r>
              <a:rPr lang="en-US" altLang="zh-CN" sz="1400"/>
              <a:t>(0 rows)</a:t>
            </a:r>
          </a:p>
          <a:p>
            <a:endParaRPr lang="en-US" altLang="zh-CN" sz="1400"/>
          </a:p>
          <a:p>
            <a:endParaRPr lang="zh-CN" altLang="en-US" sz="1400"/>
          </a:p>
        </p:txBody>
      </p:sp>
    </p:spTree>
    <p:extLst>
      <p:ext uri="{BB962C8B-B14F-4D97-AF65-F5344CB8AC3E}">
        <p14:creationId xmlns:p14="http://schemas.microsoft.com/office/powerpoint/2010/main" val="1924690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zh-CN" altLang="en-US" sz="1400" smtClean="0"/>
              <a:t>枚举值每一个在行中占用</a:t>
            </a:r>
            <a:r>
              <a:rPr lang="en-US" altLang="zh-CN" sz="1400" smtClean="0"/>
              <a:t>4 bytes : </a:t>
            </a:r>
          </a:p>
          <a:p>
            <a:r>
              <a:rPr lang="en-US" altLang="zh-CN" sz="1400"/>
              <a:t>postgres=# select current_mood,pg_column_size(current_mood) from person;</a:t>
            </a:r>
          </a:p>
          <a:p>
            <a:r>
              <a:rPr lang="en-US" altLang="zh-CN" sz="1400"/>
              <a:t> current_mood | pg_column_size </a:t>
            </a:r>
          </a:p>
          <a:p>
            <a:r>
              <a:rPr lang="en-US" altLang="zh-CN" sz="1400"/>
              <a:t>--------------+----------------</a:t>
            </a:r>
          </a:p>
          <a:p>
            <a:r>
              <a:rPr lang="en-US" altLang="zh-CN" sz="1400"/>
              <a:t> happy        |              </a:t>
            </a:r>
            <a:r>
              <a:rPr lang="en-US" altLang="zh-CN" sz="1400" smtClean="0"/>
              <a:t>4</a:t>
            </a:r>
          </a:p>
          <a:p>
            <a:endParaRPr lang="en-US" altLang="zh-CN" sz="1400"/>
          </a:p>
          <a:p>
            <a:r>
              <a:rPr lang="zh-CN" altLang="en-US" sz="1400" smtClean="0"/>
              <a:t>枚举</a:t>
            </a:r>
            <a:r>
              <a:rPr lang="zh-CN" altLang="en-US" sz="1400"/>
              <a:t>的</a:t>
            </a:r>
            <a:r>
              <a:rPr lang="zh-CN" altLang="en-US" sz="1400" smtClean="0"/>
              <a:t>标签在定义中最大限制由</a:t>
            </a:r>
            <a:r>
              <a:rPr lang="en-US" altLang="zh-CN" sz="1400" smtClean="0"/>
              <a:t>NAMEDATALEN</a:t>
            </a:r>
            <a:r>
              <a:rPr lang="zh-CN" altLang="en-US" sz="1400" smtClean="0"/>
              <a:t>决定</a:t>
            </a:r>
            <a:r>
              <a:rPr lang="en-US" altLang="zh-CN" sz="1400" smtClean="0"/>
              <a:t>, </a:t>
            </a:r>
            <a:r>
              <a:rPr lang="zh-CN" altLang="en-US" sz="1400" smtClean="0"/>
              <a:t>默认是</a:t>
            </a:r>
            <a:r>
              <a:rPr lang="en-US" altLang="zh-CN" sz="1400" smtClean="0"/>
              <a:t>64-1. </a:t>
            </a:r>
            <a:r>
              <a:rPr lang="zh-CN" altLang="en-US" sz="1400" smtClean="0"/>
              <a:t>前面已经讲过</a:t>
            </a:r>
            <a:r>
              <a:rPr lang="en-US" altLang="zh-CN" sz="1400" smtClean="0"/>
              <a:t>.</a:t>
            </a:r>
          </a:p>
          <a:p>
            <a:r>
              <a:rPr lang="zh-CN" altLang="en-US" sz="1400" smtClean="0"/>
              <a:t>查找枚举的数据结构 </a:t>
            </a:r>
            <a:r>
              <a:rPr lang="en-US" altLang="zh-CN" sz="1400" smtClean="0"/>
              <a:t>: </a:t>
            </a:r>
          </a:p>
          <a:p>
            <a:r>
              <a:rPr lang="en-US" altLang="zh-CN" sz="1400" smtClean="0"/>
              <a:t>postgres</a:t>
            </a:r>
            <a:r>
              <a:rPr lang="en-US" altLang="zh-CN" sz="1400"/>
              <a:t>=# select oid,typname from pg_type where typname='mood';</a:t>
            </a:r>
          </a:p>
          <a:p>
            <a:r>
              <a:rPr lang="en-US" altLang="zh-CN" sz="1400"/>
              <a:t>   oid   | typname </a:t>
            </a:r>
          </a:p>
          <a:p>
            <a:r>
              <a:rPr lang="en-US" altLang="zh-CN" sz="1400"/>
              <a:t>---------+---------</a:t>
            </a:r>
          </a:p>
          <a:p>
            <a:r>
              <a:rPr lang="en-US" altLang="zh-CN" sz="1400"/>
              <a:t> 3952969 | </a:t>
            </a:r>
            <a:r>
              <a:rPr lang="en-US" altLang="zh-CN" sz="1400" smtClean="0"/>
              <a:t>mood</a:t>
            </a:r>
          </a:p>
          <a:p>
            <a:r>
              <a:rPr lang="en-US" altLang="zh-CN" sz="1400"/>
              <a:t>postgres=# select * from pg_enum where enumtypid=3952969;</a:t>
            </a:r>
          </a:p>
          <a:p>
            <a:r>
              <a:rPr lang="en-US" altLang="zh-CN" sz="1400"/>
              <a:t> enumtypid | enumsortorder | enumlabel </a:t>
            </a:r>
          </a:p>
          <a:p>
            <a:r>
              <a:rPr lang="en-US" altLang="zh-CN" sz="1400"/>
              <a:t>-----------+---------------+-----------</a:t>
            </a:r>
          </a:p>
          <a:p>
            <a:r>
              <a:rPr lang="en-US" altLang="zh-CN" sz="1400"/>
              <a:t>   3952969 |             1 | sad</a:t>
            </a:r>
          </a:p>
          <a:p>
            <a:r>
              <a:rPr lang="en-US" altLang="zh-CN" sz="1400"/>
              <a:t>   3952969 |             2 | ok</a:t>
            </a:r>
          </a:p>
          <a:p>
            <a:r>
              <a:rPr lang="en-US" altLang="zh-CN" sz="1400"/>
              <a:t>   3952969 |             3 | happy</a:t>
            </a:r>
          </a:p>
          <a:p>
            <a:endParaRPr lang="zh-CN" altLang="en-US" sz="1400"/>
          </a:p>
        </p:txBody>
      </p:sp>
    </p:spTree>
    <p:extLst>
      <p:ext uri="{BB962C8B-B14F-4D97-AF65-F5344CB8AC3E}">
        <p14:creationId xmlns:p14="http://schemas.microsoft.com/office/powerpoint/2010/main" val="4058560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zh-CN" altLang="en-US" sz="1600" smtClean="0"/>
              <a:t>枚举类型变更</a:t>
            </a:r>
            <a:endParaRPr lang="en-US" altLang="zh-CN" sz="1600" smtClean="0"/>
          </a:p>
          <a:p>
            <a:r>
              <a:rPr lang="en-US" altLang="zh-CN" sz="1600"/>
              <a:t>ALTER TYPE name ADD VALUE new_enum_value [ { BEFORE | AFTER } existing_enum_value ]</a:t>
            </a:r>
          </a:p>
          <a:p>
            <a:r>
              <a:rPr lang="en-US" altLang="zh-CN" sz="1600"/>
              <a:t>This form adds a new value to an enum type. If the new value's place in the enum's ordering is not specified using BEFORE or AFTER, then the new item is placed at the end of the list of values.</a:t>
            </a:r>
          </a:p>
          <a:p>
            <a:endParaRPr lang="en-US" altLang="zh-CN" sz="1600"/>
          </a:p>
          <a:p>
            <a:r>
              <a:rPr lang="zh-CN" altLang="en-US" sz="1600" smtClean="0"/>
              <a:t>注意事项</a:t>
            </a:r>
            <a:r>
              <a:rPr lang="en-US" altLang="zh-CN" sz="1600" smtClean="0"/>
              <a:t>, </a:t>
            </a:r>
            <a:r>
              <a:rPr lang="zh-CN" altLang="en-US" sz="1600" smtClean="0"/>
              <a:t>添加枚举元素时尽量不要改动原来的元素的位置</a:t>
            </a:r>
            <a:r>
              <a:rPr lang="en-US" altLang="zh-CN" sz="1600" smtClean="0"/>
              <a:t>, </a:t>
            </a:r>
            <a:r>
              <a:rPr lang="zh-CN" altLang="en-US" sz="1600" smtClean="0"/>
              <a:t>即尽量新增值插到最后</a:t>
            </a:r>
            <a:r>
              <a:rPr lang="en-US" altLang="zh-CN" sz="1600" smtClean="0"/>
              <a:t>.</a:t>
            </a:r>
          </a:p>
          <a:p>
            <a:r>
              <a:rPr lang="zh-CN" altLang="en-US" sz="1600" smtClean="0"/>
              <a:t>否则可能会带来性能问题</a:t>
            </a:r>
            <a:r>
              <a:rPr lang="en-US" altLang="zh-CN" sz="1600" smtClean="0"/>
              <a:t>.</a:t>
            </a:r>
            <a:endParaRPr lang="en-US" altLang="zh-CN" sz="1600"/>
          </a:p>
          <a:p>
            <a:r>
              <a:rPr lang="en-US" altLang="zh-CN" sz="1600"/>
              <a:t>ALTER TYPE ... ADD VALUE (the form that adds a new value to an enum type) cannot be executed inside a transaction block.</a:t>
            </a:r>
          </a:p>
          <a:p>
            <a:r>
              <a:rPr lang="en-US" altLang="zh-CN" sz="1600" smtClean="0"/>
              <a:t>Comparisons </a:t>
            </a:r>
            <a:r>
              <a:rPr lang="en-US" altLang="zh-CN" sz="1600"/>
              <a:t>involving an added enum value will sometimes be slower than comparisons involving only original members of the enum type. This will usually only occur if BEFORE or AFTER is used to set the new value's sort position somewhere other than at the end of the list. However, sometimes it will happen even though the new value is added at the end (this occurs if the OID counter "wrapped around" since the original creation of the enum type). The slowdown is usually insignificant; but if it matters, optimal performance can be regained by dropping and recreating the enum type, or by dumping and reloading the database.</a:t>
            </a:r>
            <a:endParaRPr lang="zh-CN" altLang="en-US" sz="1600"/>
          </a:p>
        </p:txBody>
      </p:sp>
    </p:spTree>
    <p:extLst>
      <p:ext uri="{BB962C8B-B14F-4D97-AF65-F5344CB8AC3E}">
        <p14:creationId xmlns:p14="http://schemas.microsoft.com/office/powerpoint/2010/main" val="2881875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en-US" altLang="zh-CN" sz="1600" smtClean="0"/>
              <a:t>money</a:t>
            </a:r>
            <a:r>
              <a:rPr lang="zh-CN" altLang="en-US" sz="1600" smtClean="0"/>
              <a:t>类型</a:t>
            </a:r>
            <a:endParaRPr lang="en-US" altLang="zh-CN" sz="1600" smtClean="0"/>
          </a:p>
          <a:p>
            <a:r>
              <a:rPr lang="zh-CN" altLang="en-US" sz="1600" smtClean="0"/>
              <a:t>显示和客户端参数</a:t>
            </a:r>
            <a:r>
              <a:rPr lang="en-US" altLang="zh-CN" sz="1600" smtClean="0"/>
              <a:t>lc_monetary</a:t>
            </a:r>
            <a:r>
              <a:rPr lang="zh-CN" altLang="en-US" sz="1600" smtClean="0"/>
              <a:t>有关</a:t>
            </a:r>
            <a:endParaRPr lang="en-US" altLang="zh-CN" sz="1600" smtClean="0"/>
          </a:p>
          <a:p>
            <a:endParaRPr lang="en-US" altLang="zh-CN" sz="1600" smtClean="0"/>
          </a:p>
          <a:p>
            <a:endParaRPr lang="en-US" altLang="zh-CN" sz="1600"/>
          </a:p>
          <a:p>
            <a:endParaRPr lang="en-US" altLang="zh-CN" sz="1600" smtClean="0"/>
          </a:p>
          <a:p>
            <a:r>
              <a:rPr lang="en-US" altLang="zh-CN" sz="1600"/>
              <a:t>postgres=# show lc_monetary;</a:t>
            </a:r>
          </a:p>
          <a:p>
            <a:r>
              <a:rPr lang="en-US" altLang="zh-CN" sz="1600" smtClean="0"/>
              <a:t>C</a:t>
            </a:r>
          </a:p>
          <a:p>
            <a:r>
              <a:rPr lang="en-US" altLang="zh-CN" sz="1600"/>
              <a:t>postgres=# SELECT </a:t>
            </a:r>
            <a:r>
              <a:rPr lang="en-US" altLang="zh-CN" sz="1600" smtClean="0"/>
              <a:t>'12.345'::money</a:t>
            </a:r>
            <a:r>
              <a:rPr lang="en-US" altLang="zh-CN" sz="1600"/>
              <a:t>;</a:t>
            </a:r>
          </a:p>
          <a:p>
            <a:r>
              <a:rPr lang="en-US" altLang="zh-CN" sz="1600" smtClean="0"/>
              <a:t>$12.35</a:t>
            </a:r>
          </a:p>
          <a:p>
            <a:r>
              <a:rPr lang="en-US" altLang="zh-CN" sz="1600"/>
              <a:t>postgres=# set lc_monetary='zh_CN</a:t>
            </a:r>
            <a:r>
              <a:rPr lang="en-US" altLang="zh-CN" sz="1600" smtClean="0"/>
              <a:t>';</a:t>
            </a:r>
          </a:p>
          <a:p>
            <a:r>
              <a:rPr lang="en-US" altLang="zh-CN" sz="1600"/>
              <a:t>postgres=# SELECT </a:t>
            </a:r>
            <a:r>
              <a:rPr lang="en-US" altLang="zh-CN" sz="1600" smtClean="0"/>
              <a:t>'12.345'::money;</a:t>
            </a:r>
          </a:p>
          <a:p>
            <a:r>
              <a:rPr lang="zh-CN" altLang="en-US" sz="1600" smtClean="0"/>
              <a:t>￥</a:t>
            </a:r>
            <a:r>
              <a:rPr lang="en-US" altLang="zh-CN" sz="1600" smtClean="0"/>
              <a:t>12.35</a:t>
            </a:r>
            <a:endParaRPr lang="en-US" altLang="zh-CN" sz="1600"/>
          </a:p>
          <a:p>
            <a:endParaRPr lang="zh-CN" altLang="en-US" sz="16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132856"/>
            <a:ext cx="8770574"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 3"/>
          <p:cNvSpPr/>
          <p:nvPr/>
        </p:nvSpPr>
        <p:spPr>
          <a:xfrm>
            <a:off x="2195736" y="2996952"/>
            <a:ext cx="1152128"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755576" y="4005064"/>
            <a:ext cx="72008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748796" y="5013176"/>
            <a:ext cx="72008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3131840" y="4355085"/>
            <a:ext cx="72008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794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en-US" altLang="zh-CN" sz="1600" smtClean="0"/>
              <a:t>bytea</a:t>
            </a:r>
            <a:r>
              <a:rPr lang="zh-CN" altLang="en-US" sz="1600" smtClean="0"/>
              <a:t>类型</a:t>
            </a:r>
            <a:endParaRPr lang="en-US" altLang="zh-CN" sz="1600" smtClean="0"/>
          </a:p>
          <a:p>
            <a:endParaRPr lang="en-US" altLang="zh-CN" sz="1600"/>
          </a:p>
          <a:p>
            <a:endParaRPr lang="en-US" altLang="zh-CN" sz="1600" smtClean="0"/>
          </a:p>
          <a:p>
            <a:endParaRPr lang="en-US" altLang="zh-CN" sz="1600"/>
          </a:p>
          <a:p>
            <a:r>
              <a:rPr lang="en-US" altLang="zh-CN" sz="1600"/>
              <a:t>The bytea data type allows storage of binary </a:t>
            </a:r>
            <a:r>
              <a:rPr lang="en-US" altLang="zh-CN" sz="1600" smtClean="0"/>
              <a:t>strings</a:t>
            </a:r>
          </a:p>
          <a:p>
            <a:r>
              <a:rPr lang="en-US" altLang="zh-CN" sz="1600"/>
              <a:t>A binary string is a sequence of octets (or bytes</a:t>
            </a:r>
            <a:r>
              <a:rPr lang="en-US" altLang="zh-CN" sz="1600" smtClean="0"/>
              <a:t>)</a:t>
            </a:r>
          </a:p>
          <a:p>
            <a:r>
              <a:rPr lang="en-US" altLang="zh-CN" sz="1600" smtClean="0"/>
              <a:t>bytea</a:t>
            </a:r>
            <a:r>
              <a:rPr lang="zh-CN" altLang="en-US" sz="1600" smtClean="0"/>
              <a:t>与字符类型的区别</a:t>
            </a:r>
            <a:endParaRPr lang="en-US" altLang="zh-CN" sz="1600" smtClean="0"/>
          </a:p>
          <a:p>
            <a:pPr lvl="1"/>
            <a:r>
              <a:rPr lang="en-US" altLang="zh-CN" sz="1600"/>
              <a:t>binary strings specifically allow storing octets of value zero and other "non-printable" </a:t>
            </a:r>
            <a:r>
              <a:rPr lang="en-US" altLang="zh-CN" sz="1600" smtClean="0"/>
              <a:t>octets.</a:t>
            </a:r>
          </a:p>
          <a:p>
            <a:pPr lvl="1"/>
            <a:r>
              <a:rPr lang="en-US" altLang="zh-CN" sz="1600"/>
              <a:t>Character strings disallow zero octets, and also disallow any other octet values and sequences of octet values that are invalid according to the database's selected character set encoding</a:t>
            </a:r>
            <a:r>
              <a:rPr lang="en-US" altLang="zh-CN" sz="1600" smtClean="0"/>
              <a:t>.</a:t>
            </a:r>
          </a:p>
          <a:p>
            <a:pPr lvl="1"/>
            <a:r>
              <a:rPr lang="en-US" altLang="zh-CN" sz="1600"/>
              <a:t>Second, operations on binary strings process the actual bytes, whereas the processing of character strings depends on locale settings. In short, binary strings are appropriate for storing data that the programmer thinks of as "raw bytes", whereas character strings are appropriate for storing text.</a:t>
            </a:r>
          </a:p>
          <a:p>
            <a:endParaRPr lang="en-US" altLang="zh-CN" sz="1600"/>
          </a:p>
          <a:p>
            <a:endParaRPr lang="zh-CN" altLang="en-US" sz="16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00808"/>
            <a:ext cx="8540775"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7092280" y="5805264"/>
            <a:ext cx="108012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936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en-US" altLang="zh-CN" sz="1600" smtClean="0"/>
              <a:t>bytea</a:t>
            </a:r>
            <a:r>
              <a:rPr lang="zh-CN" altLang="en-US" sz="1600" smtClean="0"/>
              <a:t>类型</a:t>
            </a:r>
            <a:endParaRPr lang="en-US" altLang="zh-CN" sz="1600" smtClean="0"/>
          </a:p>
          <a:p>
            <a:r>
              <a:rPr lang="zh-CN" altLang="en-US" sz="1600" smtClean="0"/>
              <a:t>同时支持两种格式输入</a:t>
            </a:r>
            <a:endParaRPr lang="en-US" altLang="zh-CN" sz="1600" smtClean="0"/>
          </a:p>
          <a:p>
            <a:pPr lvl="1"/>
            <a:r>
              <a:rPr lang="en-US" altLang="zh-CN" sz="1600" smtClean="0"/>
              <a:t>escape</a:t>
            </a:r>
          </a:p>
          <a:p>
            <a:pPr lvl="2"/>
            <a:r>
              <a:rPr lang="en-US" altLang="zh-CN" sz="1600"/>
              <a:t>select E'\\336\\255\\276\\357'::bytea;</a:t>
            </a:r>
          </a:p>
          <a:p>
            <a:pPr lvl="1"/>
            <a:r>
              <a:rPr lang="en-US" altLang="zh-CN" sz="1600" smtClean="0"/>
              <a:t>hex, </a:t>
            </a:r>
            <a:r>
              <a:rPr lang="zh-CN" altLang="en-US" sz="1600" smtClean="0"/>
              <a:t>每两个</a:t>
            </a:r>
            <a:r>
              <a:rPr lang="en-US" altLang="zh-CN" sz="1600" smtClean="0"/>
              <a:t>16</a:t>
            </a:r>
            <a:r>
              <a:rPr lang="zh-CN" altLang="en-US" sz="1600" smtClean="0"/>
              <a:t>进制数字为一组</a:t>
            </a:r>
            <a:r>
              <a:rPr lang="en-US" altLang="zh-CN" sz="1600" smtClean="0"/>
              <a:t>, </a:t>
            </a:r>
            <a:r>
              <a:rPr lang="zh-CN" altLang="en-US" sz="1600" smtClean="0"/>
              <a:t>表示一个</a:t>
            </a:r>
            <a:r>
              <a:rPr lang="en-US" altLang="zh-CN" sz="1600" smtClean="0"/>
              <a:t>"raw byte"</a:t>
            </a:r>
          </a:p>
          <a:p>
            <a:pPr lvl="2"/>
            <a:r>
              <a:rPr lang="en-US" altLang="zh-CN" sz="1600"/>
              <a:t>SELECT E'\\</a:t>
            </a:r>
            <a:r>
              <a:rPr lang="en-US" altLang="zh-CN" sz="1600" smtClean="0"/>
              <a:t>x DE AD BE EF'::bytea;</a:t>
            </a:r>
            <a:endParaRPr lang="en-US" altLang="zh-CN" sz="1600"/>
          </a:p>
          <a:p>
            <a:r>
              <a:rPr lang="zh-CN" altLang="en-US" sz="1600" smtClean="0"/>
              <a:t>支持两种格式输出</a:t>
            </a:r>
            <a:r>
              <a:rPr lang="en-US" altLang="zh-CN" sz="1600" smtClean="0"/>
              <a:t>, </a:t>
            </a:r>
            <a:r>
              <a:rPr lang="zh-CN" altLang="en-US" sz="1600" smtClean="0"/>
              <a:t>需配置</a:t>
            </a:r>
            <a:endParaRPr lang="en-US" altLang="zh-CN" sz="1600" smtClean="0"/>
          </a:p>
          <a:p>
            <a:pPr lvl="1"/>
            <a:r>
              <a:rPr lang="en-US" altLang="zh-CN" sz="1600" smtClean="0"/>
              <a:t>9.0</a:t>
            </a:r>
            <a:r>
              <a:rPr lang="zh-CN" altLang="en-US" sz="1600" smtClean="0"/>
              <a:t>引入</a:t>
            </a:r>
            <a:r>
              <a:rPr lang="en-US" altLang="zh-CN" sz="1600" smtClean="0"/>
              <a:t>hex</a:t>
            </a:r>
            <a:r>
              <a:rPr lang="zh-CN" altLang="en-US" sz="1600" smtClean="0"/>
              <a:t>输出</a:t>
            </a:r>
            <a:r>
              <a:rPr lang="en-US" altLang="zh-CN" sz="1600" smtClean="0"/>
              <a:t>(</a:t>
            </a:r>
            <a:r>
              <a:rPr lang="zh-CN" altLang="en-US" sz="1600" smtClean="0"/>
              <a:t>通过配置</a:t>
            </a:r>
            <a:r>
              <a:rPr lang="en-US" altLang="zh-CN" sz="1600" smtClean="0"/>
              <a:t>bytea_output)</a:t>
            </a:r>
          </a:p>
          <a:p>
            <a:pPr lvl="1"/>
            <a:r>
              <a:rPr lang="en-US" altLang="zh-CN" sz="1600" smtClean="0"/>
              <a:t>9.0</a:t>
            </a:r>
            <a:r>
              <a:rPr lang="zh-CN" altLang="en-US" sz="1600" smtClean="0"/>
              <a:t>以前为</a:t>
            </a:r>
            <a:r>
              <a:rPr lang="en-US" altLang="zh-CN" sz="1600" smtClean="0"/>
              <a:t>escape</a:t>
            </a:r>
            <a:r>
              <a:rPr lang="zh-CN" altLang="en-US" sz="1600" smtClean="0"/>
              <a:t>输出</a:t>
            </a:r>
            <a:endParaRPr lang="en-US" altLang="zh-CN" sz="1600" smtClean="0"/>
          </a:p>
          <a:p>
            <a:pPr lvl="1"/>
            <a:r>
              <a:rPr lang="zh-CN" altLang="en-US" sz="1600" smtClean="0"/>
              <a:t>如果有从老版本数据库迁移到</a:t>
            </a:r>
            <a:r>
              <a:rPr lang="en-US" altLang="zh-CN" sz="1600" smtClean="0"/>
              <a:t>9.0</a:t>
            </a:r>
            <a:r>
              <a:rPr lang="zh-CN" altLang="en-US" sz="1600" smtClean="0"/>
              <a:t>及以后版本的情况</a:t>
            </a:r>
            <a:r>
              <a:rPr lang="en-US" altLang="zh-CN" sz="1600" smtClean="0"/>
              <a:t>, </a:t>
            </a:r>
            <a:r>
              <a:rPr lang="zh-CN" altLang="en-US" sz="1600" smtClean="0"/>
              <a:t>需要注意</a:t>
            </a:r>
            <a:r>
              <a:rPr lang="en-US" altLang="zh-CN" sz="1600" smtClean="0"/>
              <a:t>, </a:t>
            </a:r>
            <a:r>
              <a:rPr lang="zh-CN" altLang="en-US" sz="1600" smtClean="0"/>
              <a:t>可能再次与程序不兼容</a:t>
            </a:r>
            <a:r>
              <a:rPr lang="en-US" altLang="zh-CN" sz="1600" smtClean="0"/>
              <a:t>, </a:t>
            </a:r>
            <a:r>
              <a:rPr lang="zh-CN" altLang="en-US" sz="1600" smtClean="0"/>
              <a:t>只需要将默认值调整为</a:t>
            </a:r>
            <a:r>
              <a:rPr lang="en-US" altLang="zh-CN" sz="1600" smtClean="0"/>
              <a:t>escape</a:t>
            </a:r>
            <a:r>
              <a:rPr lang="zh-CN" altLang="en-US" sz="1600" smtClean="0"/>
              <a:t>即可</a:t>
            </a:r>
            <a:r>
              <a:rPr lang="en-US" altLang="zh-CN" sz="1600" smtClean="0"/>
              <a:t>.</a:t>
            </a:r>
          </a:p>
          <a:p>
            <a:endParaRPr lang="en-US" altLang="zh-CN" sz="1600" smtClean="0"/>
          </a:p>
          <a:p>
            <a:r>
              <a:rPr lang="zh-CN" altLang="en-US" sz="1600" smtClean="0"/>
              <a:t>推荐使用</a:t>
            </a:r>
            <a:r>
              <a:rPr lang="en-US" altLang="zh-CN" sz="1600" smtClean="0"/>
              <a:t>hex</a:t>
            </a:r>
            <a:r>
              <a:rPr lang="zh-CN" altLang="en-US" sz="1600" smtClean="0"/>
              <a:t>格式输入输出</a:t>
            </a:r>
            <a:endParaRPr lang="en-US" altLang="zh-CN" sz="1600" smtClean="0"/>
          </a:p>
          <a:p>
            <a:endParaRPr lang="en-US" altLang="zh-CN" sz="1600"/>
          </a:p>
          <a:p>
            <a:endParaRPr lang="zh-CN" altLang="en-US" sz="1600"/>
          </a:p>
        </p:txBody>
      </p:sp>
    </p:spTree>
    <p:extLst>
      <p:ext uri="{BB962C8B-B14F-4D97-AF65-F5344CB8AC3E}">
        <p14:creationId xmlns:p14="http://schemas.microsoft.com/office/powerpoint/2010/main" val="399728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Data Type</a:t>
            </a:r>
            <a:endParaRPr lang="zh-CN" altLang="en-US"/>
          </a:p>
        </p:txBody>
      </p:sp>
      <p:sp>
        <p:nvSpPr>
          <p:cNvPr id="3" name="内容占位符 2"/>
          <p:cNvSpPr>
            <a:spLocks noGrp="1"/>
          </p:cNvSpPr>
          <p:nvPr>
            <p:ph idx="1"/>
          </p:nvPr>
        </p:nvSpPr>
        <p:spPr/>
        <p:txBody>
          <a:bodyPr/>
          <a:lstStyle/>
          <a:p>
            <a:r>
              <a:rPr lang="zh-CN" altLang="en-US" sz="1600" smtClean="0"/>
              <a:t>几何类型</a:t>
            </a:r>
            <a:endParaRPr lang="en-US" altLang="zh-CN" sz="1600" smtClean="0"/>
          </a:p>
          <a:p>
            <a:endParaRPr lang="zh-CN" altLang="en-US" sz="160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060848"/>
            <a:ext cx="8768855"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4188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Data Type</a:t>
            </a:r>
            <a:endParaRPr lang="zh-CN" altLang="en-US"/>
          </a:p>
        </p:txBody>
      </p:sp>
      <p:sp>
        <p:nvSpPr>
          <p:cNvPr id="3" name="内容占位符 2"/>
          <p:cNvSpPr>
            <a:spLocks noGrp="1"/>
          </p:cNvSpPr>
          <p:nvPr>
            <p:ph idx="1"/>
          </p:nvPr>
        </p:nvSpPr>
        <p:spPr/>
        <p:txBody>
          <a:bodyPr/>
          <a:lstStyle/>
          <a:p>
            <a:r>
              <a:rPr lang="en-US" altLang="zh-CN" sz="1600"/>
              <a:t>Network Address </a:t>
            </a:r>
            <a:r>
              <a:rPr lang="en-US" altLang="zh-CN" sz="1600" smtClean="0"/>
              <a:t>Types</a:t>
            </a:r>
          </a:p>
          <a:p>
            <a:endParaRPr lang="en-US" altLang="zh-CN" sz="1600"/>
          </a:p>
          <a:p>
            <a:endParaRPr lang="zh-CN" altLang="en-US" sz="160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406" y="1700808"/>
            <a:ext cx="4076761"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406" y="2852936"/>
            <a:ext cx="7540694"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3792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zh-CN" altLang="en-US" sz="1600"/>
              <a:t>网</a:t>
            </a:r>
            <a:r>
              <a:rPr lang="zh-CN" altLang="en-US" sz="1600" smtClean="0"/>
              <a:t>段填充 </a:t>
            </a:r>
            <a:r>
              <a:rPr lang="en-US" altLang="zh-CN" sz="1600" smtClean="0"/>
              <a:t>:  </a:t>
            </a:r>
          </a:p>
          <a:p>
            <a:r>
              <a:rPr lang="en-US" altLang="zh-CN" sz="1600" smtClean="0"/>
              <a:t>Table </a:t>
            </a:r>
            <a:r>
              <a:rPr lang="en-US" altLang="zh-CN" sz="1600"/>
              <a:t>"digoal.tbl_ip_info"</a:t>
            </a:r>
          </a:p>
          <a:p>
            <a:r>
              <a:rPr lang="en-US" altLang="zh-CN" sz="1600"/>
              <a:t>   Column  |         Type          | Modifiers </a:t>
            </a:r>
          </a:p>
          <a:p>
            <a:r>
              <a:rPr lang="en-US" altLang="zh-CN" sz="1600"/>
              <a:t> ----------+-----------------------+-----------</a:t>
            </a:r>
          </a:p>
          <a:p>
            <a:r>
              <a:rPr lang="en-US" altLang="zh-CN" sz="1600"/>
              <a:t>  id       | integer               | </a:t>
            </a:r>
          </a:p>
          <a:p>
            <a:r>
              <a:rPr lang="en-US" altLang="zh-CN" sz="1600"/>
              <a:t>  province | character varying(10) |   </a:t>
            </a:r>
            <a:r>
              <a:rPr lang="zh-CN" altLang="en-US" sz="1600"/>
              <a:t>省份</a:t>
            </a:r>
          </a:p>
          <a:p>
            <a:r>
              <a:rPr lang="zh-CN" altLang="en-US" sz="1600"/>
              <a:t>  </a:t>
            </a:r>
            <a:r>
              <a:rPr lang="en-US" altLang="zh-CN" sz="1600"/>
              <a:t>start_ip | inet                  |   </a:t>
            </a:r>
            <a:r>
              <a:rPr lang="zh-CN" altLang="en-US" sz="1600"/>
              <a:t>开始</a:t>
            </a:r>
            <a:r>
              <a:rPr lang="en-US" altLang="zh-CN" sz="1600"/>
              <a:t>IP</a:t>
            </a:r>
          </a:p>
          <a:p>
            <a:r>
              <a:rPr lang="en-US" altLang="zh-CN" sz="1600"/>
              <a:t>  end_ip   | inet                  |   </a:t>
            </a:r>
            <a:r>
              <a:rPr lang="zh-CN" altLang="en-US" sz="1600"/>
              <a:t>结束</a:t>
            </a:r>
            <a:r>
              <a:rPr lang="en-US" altLang="zh-CN" sz="1600"/>
              <a:t>IP</a:t>
            </a:r>
          </a:p>
          <a:p>
            <a:endParaRPr lang="en-US" altLang="zh-CN" sz="1600"/>
          </a:p>
          <a:p>
            <a:endParaRPr lang="en-US" altLang="zh-CN" sz="1600"/>
          </a:p>
          <a:p>
            <a:r>
              <a:rPr lang="en-US" altLang="zh-CN" sz="1600"/>
              <a:t>digoal=&gt; insert into tbl_ip_info values (1,'</a:t>
            </a:r>
            <a:r>
              <a:rPr lang="zh-CN" altLang="en-US" sz="1600"/>
              <a:t>浙江</a:t>
            </a:r>
            <a:r>
              <a:rPr lang="en-US" altLang="zh-CN" sz="1600"/>
              <a:t>','192.168.1.254','192.168.2.5');</a:t>
            </a:r>
          </a:p>
          <a:p>
            <a:r>
              <a:rPr lang="en-US" altLang="zh-CN" sz="1600"/>
              <a:t>digoal=&gt; insert into tbl_ip_info values (2,'</a:t>
            </a:r>
            <a:r>
              <a:rPr lang="zh-CN" altLang="en-US" sz="1600"/>
              <a:t>广东</a:t>
            </a:r>
            <a:r>
              <a:rPr lang="en-US" altLang="zh-CN" sz="1600"/>
              <a:t>','192.168.2.254','192.168.3.5');</a:t>
            </a:r>
          </a:p>
          <a:p>
            <a:r>
              <a:rPr lang="en-US" altLang="zh-CN" sz="1600"/>
              <a:t>digoal=&gt; insert into tbl_ip_info values (3,'</a:t>
            </a:r>
            <a:r>
              <a:rPr lang="zh-CN" altLang="en-US" sz="1600"/>
              <a:t>湖南</a:t>
            </a:r>
            <a:r>
              <a:rPr lang="en-US" altLang="zh-CN" sz="1600"/>
              <a:t>','192.168.3.254','192.168.4.5');</a:t>
            </a:r>
          </a:p>
          <a:p>
            <a:endParaRPr lang="en-US" altLang="zh-CN" sz="1600"/>
          </a:p>
          <a:p>
            <a:endParaRPr lang="zh-CN" altLang="en-US" sz="1600"/>
          </a:p>
        </p:txBody>
      </p:sp>
    </p:spTree>
    <p:extLst>
      <p:ext uri="{BB962C8B-B14F-4D97-AF65-F5344CB8AC3E}">
        <p14:creationId xmlns:p14="http://schemas.microsoft.com/office/powerpoint/2010/main" val="3320300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numCol="2"/>
          <a:lstStyle/>
          <a:p>
            <a:r>
              <a:rPr lang="en-US" altLang="zh-CN" sz="1600"/>
              <a:t>digoal=&gt; select id,generate_series(0,end_ip-start_ip)+start_ip from tbl_ip_info ;</a:t>
            </a:r>
          </a:p>
          <a:p>
            <a:r>
              <a:rPr lang="en-US" altLang="zh-CN" sz="1600"/>
              <a:t> </a:t>
            </a:r>
            <a:endParaRPr lang="en-US" altLang="zh-CN" sz="1600" smtClean="0"/>
          </a:p>
          <a:p>
            <a:r>
              <a:rPr lang="en-US" altLang="zh-CN" sz="1600" smtClean="0"/>
              <a:t>id </a:t>
            </a:r>
            <a:r>
              <a:rPr lang="en-US" altLang="zh-CN" sz="1600"/>
              <a:t>|   ?column?    </a:t>
            </a:r>
          </a:p>
          <a:p>
            <a:r>
              <a:rPr lang="en-US" altLang="zh-CN" sz="1600"/>
              <a:t>----+---------------</a:t>
            </a:r>
          </a:p>
          <a:p>
            <a:r>
              <a:rPr lang="en-US" altLang="zh-CN" sz="1600"/>
              <a:t>  1 | 192.168.1.254</a:t>
            </a:r>
          </a:p>
          <a:p>
            <a:r>
              <a:rPr lang="en-US" altLang="zh-CN" sz="1600"/>
              <a:t>  1 | 192.168.1.255</a:t>
            </a:r>
          </a:p>
          <a:p>
            <a:r>
              <a:rPr lang="en-US" altLang="zh-CN" sz="1600"/>
              <a:t>  1 | 192.168.2.0</a:t>
            </a:r>
          </a:p>
          <a:p>
            <a:r>
              <a:rPr lang="en-US" altLang="zh-CN" sz="1600"/>
              <a:t>  1 | 192.168.2.1</a:t>
            </a:r>
          </a:p>
          <a:p>
            <a:r>
              <a:rPr lang="en-US" altLang="zh-CN" sz="1600"/>
              <a:t>  1 | 192.168.2.2</a:t>
            </a:r>
          </a:p>
          <a:p>
            <a:r>
              <a:rPr lang="en-US" altLang="zh-CN" sz="1600"/>
              <a:t>  1 | 192.168.2.3</a:t>
            </a:r>
          </a:p>
          <a:p>
            <a:r>
              <a:rPr lang="en-US" altLang="zh-CN" sz="1600"/>
              <a:t>  1 | 192.168.2.4</a:t>
            </a:r>
          </a:p>
          <a:p>
            <a:r>
              <a:rPr lang="en-US" altLang="zh-CN" sz="1600"/>
              <a:t>  1 | 192.168.2.5</a:t>
            </a:r>
          </a:p>
          <a:p>
            <a:r>
              <a:rPr lang="en-US" altLang="zh-CN" sz="1600"/>
              <a:t>  2 | 192.168.2.254</a:t>
            </a:r>
          </a:p>
          <a:p>
            <a:r>
              <a:rPr lang="en-US" altLang="zh-CN" sz="1600"/>
              <a:t>  2 | 192.168.2.255</a:t>
            </a:r>
          </a:p>
          <a:p>
            <a:r>
              <a:rPr lang="en-US" altLang="zh-CN" sz="1600"/>
              <a:t>  2 | 192.168.3.0</a:t>
            </a:r>
          </a:p>
          <a:p>
            <a:r>
              <a:rPr lang="en-US" altLang="zh-CN" sz="1600"/>
              <a:t>  2 | 192.168.3.1</a:t>
            </a:r>
          </a:p>
          <a:p>
            <a:r>
              <a:rPr lang="en-US" altLang="zh-CN" sz="1600"/>
              <a:t>  2 | 192.168.3.2</a:t>
            </a:r>
          </a:p>
          <a:p>
            <a:r>
              <a:rPr lang="en-US" altLang="zh-CN" sz="1600"/>
              <a:t>  2 | 192.168.3.3</a:t>
            </a:r>
          </a:p>
          <a:p>
            <a:r>
              <a:rPr lang="en-US" altLang="zh-CN" sz="1600"/>
              <a:t>  2 | 192.168.3.4</a:t>
            </a:r>
          </a:p>
          <a:p>
            <a:r>
              <a:rPr lang="en-US" altLang="zh-CN" sz="1600"/>
              <a:t>  2 | 192.168.3.5</a:t>
            </a:r>
          </a:p>
          <a:p>
            <a:r>
              <a:rPr lang="en-US" altLang="zh-CN" sz="1600"/>
              <a:t>  3 | 192.168.3.254</a:t>
            </a:r>
          </a:p>
          <a:p>
            <a:r>
              <a:rPr lang="en-US" altLang="zh-CN" sz="1600"/>
              <a:t>  3 | 192.168.3.255</a:t>
            </a:r>
          </a:p>
          <a:p>
            <a:r>
              <a:rPr lang="en-US" altLang="zh-CN" sz="1600"/>
              <a:t>  3 | 192.168.4.0</a:t>
            </a:r>
          </a:p>
          <a:p>
            <a:r>
              <a:rPr lang="en-US" altLang="zh-CN" sz="1600"/>
              <a:t>  3 | 192.168.4.1</a:t>
            </a:r>
          </a:p>
          <a:p>
            <a:r>
              <a:rPr lang="en-US" altLang="zh-CN" sz="1600"/>
              <a:t>  3 | 192.168.4.2</a:t>
            </a:r>
          </a:p>
          <a:p>
            <a:r>
              <a:rPr lang="en-US" altLang="zh-CN" sz="1600"/>
              <a:t>  3 | 192.168.4.3</a:t>
            </a:r>
          </a:p>
          <a:p>
            <a:r>
              <a:rPr lang="en-US" altLang="zh-CN" sz="1600"/>
              <a:t>  3 | 192.168.4.4</a:t>
            </a:r>
          </a:p>
          <a:p>
            <a:r>
              <a:rPr lang="en-US" altLang="zh-CN" sz="1600"/>
              <a:t>  3 | 192.168.4.5</a:t>
            </a:r>
          </a:p>
          <a:p>
            <a:r>
              <a:rPr lang="en-US" altLang="zh-CN" sz="1600"/>
              <a:t>(24 rows)</a:t>
            </a:r>
            <a:endParaRPr lang="zh-CN" altLang="en-US" sz="1600"/>
          </a:p>
        </p:txBody>
      </p:sp>
    </p:spTree>
    <p:extLst>
      <p:ext uri="{BB962C8B-B14F-4D97-AF65-F5344CB8AC3E}">
        <p14:creationId xmlns:p14="http://schemas.microsoft.com/office/powerpoint/2010/main" val="1378014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安装</a:t>
            </a:r>
            <a:endParaRPr lang="zh-CN" altLang="en-US"/>
          </a:p>
        </p:txBody>
      </p:sp>
      <p:sp>
        <p:nvSpPr>
          <p:cNvPr id="3" name="内容占位符 2"/>
          <p:cNvSpPr>
            <a:spLocks noGrp="1"/>
          </p:cNvSpPr>
          <p:nvPr>
            <p:ph idx="1"/>
          </p:nvPr>
        </p:nvSpPr>
        <p:spPr/>
        <p:txBody>
          <a:bodyPr/>
          <a:lstStyle/>
          <a:p>
            <a:r>
              <a:rPr lang="en-US" altLang="zh-CN" sz="1600" err="1" smtClean="0"/>
              <a:t>su</a:t>
            </a:r>
            <a:r>
              <a:rPr lang="en-US" altLang="zh-CN" sz="1600" smtClean="0"/>
              <a:t> - root</a:t>
            </a:r>
          </a:p>
          <a:p>
            <a:r>
              <a:rPr lang="en-US" altLang="zh-CN" sz="1600"/>
              <a:t>tar -</a:t>
            </a:r>
            <a:r>
              <a:rPr lang="en-US" altLang="zh-CN" sz="1600" err="1"/>
              <a:t>jxvf</a:t>
            </a:r>
            <a:r>
              <a:rPr lang="en-US" altLang="zh-CN" sz="1600"/>
              <a:t> </a:t>
            </a:r>
            <a:r>
              <a:rPr lang="en-US" altLang="zh-CN" sz="1600" smtClean="0"/>
              <a:t>postgresql-9.1.3.tar.bz2</a:t>
            </a:r>
          </a:p>
          <a:p>
            <a:r>
              <a:rPr lang="en-US" altLang="zh-CN" sz="1600" err="1"/>
              <a:t>chown</a:t>
            </a:r>
            <a:r>
              <a:rPr lang="en-US" altLang="zh-CN" sz="1600"/>
              <a:t> -R </a:t>
            </a:r>
            <a:r>
              <a:rPr lang="en-US" altLang="zh-CN" sz="1600" err="1"/>
              <a:t>postgres:postgres</a:t>
            </a:r>
            <a:r>
              <a:rPr lang="en-US" altLang="zh-CN" sz="1600"/>
              <a:t> postgresql-9.1.3</a:t>
            </a:r>
            <a:endParaRPr lang="en-US" altLang="zh-CN" sz="1600" smtClean="0"/>
          </a:p>
          <a:p>
            <a:r>
              <a:rPr lang="en-US" altLang="zh-CN" sz="1600" err="1"/>
              <a:t>su</a:t>
            </a:r>
            <a:r>
              <a:rPr lang="en-US" altLang="zh-CN" sz="1600"/>
              <a:t> </a:t>
            </a:r>
            <a:r>
              <a:rPr lang="en-US" altLang="zh-CN" sz="1600" smtClean="0"/>
              <a:t>- </a:t>
            </a:r>
            <a:r>
              <a:rPr lang="en-US" altLang="zh-CN" sz="1600" err="1" smtClean="0"/>
              <a:t>postgres</a:t>
            </a:r>
            <a:endParaRPr lang="en-US" altLang="zh-CN" sz="1600" smtClean="0"/>
          </a:p>
          <a:p>
            <a:r>
              <a:rPr lang="en-US" altLang="zh-CN" sz="1600" smtClean="0"/>
              <a:t>cd </a:t>
            </a:r>
            <a:r>
              <a:rPr lang="en-US" altLang="zh-CN" sz="1600"/>
              <a:t>postgresql-9.1.3</a:t>
            </a:r>
            <a:endParaRPr lang="en-US" altLang="zh-CN" sz="1600" smtClean="0"/>
          </a:p>
          <a:p>
            <a:r>
              <a:rPr lang="en-US" altLang="zh-CN" sz="1600"/>
              <a:t>./configure --prefix=/opt/pgsql --</a:t>
            </a:r>
            <a:r>
              <a:rPr lang="en-US" altLang="zh-CN" sz="1600" smtClean="0"/>
              <a:t>with-pgport=5432 </a:t>
            </a:r>
            <a:r>
              <a:rPr lang="en-US" altLang="zh-CN" sz="1600"/>
              <a:t>--with-perl --with-python --with-openssl --with-pam --without-ldap --with-libxml --with-libxslt --</a:t>
            </a:r>
            <a:r>
              <a:rPr lang="en-US" altLang="zh-CN" sz="1600" smtClean="0"/>
              <a:t>enable-thread-safety</a:t>
            </a:r>
          </a:p>
          <a:p>
            <a:r>
              <a:rPr lang="en-US" altLang="zh-CN" sz="1600" smtClean="0"/>
              <a:t>gmake world</a:t>
            </a:r>
          </a:p>
          <a:p>
            <a:r>
              <a:rPr lang="en-US" altLang="zh-CN" sz="1600" smtClean="0"/>
              <a:t>su - root</a:t>
            </a:r>
          </a:p>
          <a:p>
            <a:r>
              <a:rPr lang="en-US" altLang="zh-CN" sz="1600" smtClean="0"/>
              <a:t>gmake install-world</a:t>
            </a:r>
          </a:p>
          <a:p>
            <a:endParaRPr lang="en-US" altLang="zh-CN" sz="1600"/>
          </a:p>
          <a:p>
            <a:endParaRPr lang="en-US" altLang="zh-CN" sz="1600" smtClean="0"/>
          </a:p>
          <a:p>
            <a:pPr marL="0" indent="0">
              <a:buNone/>
            </a:pPr>
            <a:endParaRPr lang="en-US" altLang="zh-CN" sz="1600"/>
          </a:p>
          <a:p>
            <a:endParaRPr lang="en-US" altLang="zh-CN" sz="1600"/>
          </a:p>
          <a:p>
            <a:r>
              <a:rPr lang="en-US" altLang="zh-CN" sz="1600" smtClean="0"/>
              <a:t>【</a:t>
            </a:r>
            <a:r>
              <a:rPr lang="zh-CN" altLang="en-US" sz="1600"/>
              <a:t>参考</a:t>
            </a:r>
            <a:r>
              <a:rPr lang="en-US" altLang="zh-CN" sz="1600"/>
              <a:t>】</a:t>
            </a:r>
          </a:p>
          <a:p>
            <a:r>
              <a:rPr lang="en-US" altLang="zh-CN" sz="1600"/>
              <a:t>postgresql-9.1.3/INSTALL</a:t>
            </a:r>
            <a:endParaRPr lang="zh-CN" altLang="en-US" sz="1600"/>
          </a:p>
        </p:txBody>
      </p:sp>
    </p:spTree>
    <p:extLst>
      <p:ext uri="{BB962C8B-B14F-4D97-AF65-F5344CB8AC3E}">
        <p14:creationId xmlns:p14="http://schemas.microsoft.com/office/powerpoint/2010/main" val="2082449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en-US" altLang="zh-CN" sz="1600" smtClean="0"/>
              <a:t>Bit String Type</a:t>
            </a:r>
          </a:p>
          <a:p>
            <a:r>
              <a:rPr lang="en-US" altLang="zh-CN" sz="1600"/>
              <a:t>Bit strings are strings of 1's and 0's. They can be used to store or visualize bit masks. There are two SQL bit types: bit(n) and bit varying(n), where n is a positive integer</a:t>
            </a:r>
            <a:r>
              <a:rPr lang="en-US" altLang="zh-CN" sz="1600" smtClean="0"/>
              <a:t>.</a:t>
            </a:r>
          </a:p>
          <a:p>
            <a:endParaRPr lang="en-US" altLang="zh-CN" sz="1600"/>
          </a:p>
          <a:p>
            <a:r>
              <a:rPr lang="en-US" altLang="zh-CN" sz="1600"/>
              <a:t>CREATE TABLE test (a BIT(3), b BIT VARYING(5));</a:t>
            </a:r>
          </a:p>
          <a:p>
            <a:r>
              <a:rPr lang="en-US" altLang="zh-CN" sz="1600"/>
              <a:t>INSERT INTO test VALUES (B'101', B'00');</a:t>
            </a:r>
          </a:p>
          <a:p>
            <a:r>
              <a:rPr lang="en-US" altLang="zh-CN" sz="1600"/>
              <a:t>INSERT INTO test VALUES (B'10', B'101');</a:t>
            </a:r>
          </a:p>
          <a:p>
            <a:r>
              <a:rPr lang="en-US" altLang="zh-CN" sz="1600"/>
              <a:t>ERROR:  bit string length 2 does not match type bit(3</a:t>
            </a:r>
            <a:r>
              <a:rPr lang="en-US" altLang="zh-CN" sz="1600" smtClean="0"/>
              <a:t>)</a:t>
            </a:r>
          </a:p>
          <a:p>
            <a:endParaRPr lang="en-US" altLang="zh-CN" sz="1600"/>
          </a:p>
          <a:p>
            <a:r>
              <a:rPr lang="en-US" altLang="zh-CN" sz="1600"/>
              <a:t>INSERT INTO test VALUES (B'10'::bit(3), B'101');</a:t>
            </a:r>
          </a:p>
          <a:p>
            <a:r>
              <a:rPr lang="en-US" altLang="zh-CN" sz="1600"/>
              <a:t>SELECT * FROM test;</a:t>
            </a:r>
          </a:p>
          <a:p>
            <a:r>
              <a:rPr lang="en-US" altLang="zh-CN" sz="1600"/>
              <a:t>  a  |  b</a:t>
            </a:r>
          </a:p>
          <a:p>
            <a:r>
              <a:rPr lang="en-US" altLang="zh-CN" sz="1600"/>
              <a:t>-----+-----</a:t>
            </a:r>
          </a:p>
          <a:p>
            <a:r>
              <a:rPr lang="en-US" altLang="zh-CN" sz="1600"/>
              <a:t> 101 | 00</a:t>
            </a:r>
          </a:p>
          <a:p>
            <a:r>
              <a:rPr lang="en-US" altLang="zh-CN" sz="1600"/>
              <a:t> 100 | 101</a:t>
            </a:r>
          </a:p>
          <a:p>
            <a:endParaRPr lang="zh-CN" altLang="en-US" sz="1600"/>
          </a:p>
        </p:txBody>
      </p:sp>
    </p:spTree>
    <p:extLst>
      <p:ext uri="{BB962C8B-B14F-4D97-AF65-F5344CB8AC3E}">
        <p14:creationId xmlns:p14="http://schemas.microsoft.com/office/powerpoint/2010/main" val="2172381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zh-CN" altLang="en-US" sz="1600" smtClean="0"/>
              <a:t>全文检索类型</a:t>
            </a:r>
            <a:endParaRPr lang="en-US" altLang="zh-CN" sz="1600" smtClean="0"/>
          </a:p>
          <a:p>
            <a:r>
              <a:rPr lang="en-US" altLang="zh-CN" sz="1600" smtClean="0"/>
              <a:t>tsvector</a:t>
            </a:r>
          </a:p>
          <a:p>
            <a:pPr lvl="1"/>
            <a:r>
              <a:rPr lang="zh-CN" altLang="en-US" sz="1600" smtClean="0"/>
              <a:t>去除重复分词后按分词顺序存储</a:t>
            </a:r>
            <a:endParaRPr lang="en-US" altLang="zh-CN" sz="1600"/>
          </a:p>
          <a:p>
            <a:pPr lvl="1"/>
            <a:r>
              <a:rPr lang="zh-CN" altLang="en-US" sz="1600" smtClean="0"/>
              <a:t>可以存储位置信息和权重信息</a:t>
            </a:r>
            <a:endParaRPr lang="en-US" altLang="zh-CN" sz="1600" smtClean="0"/>
          </a:p>
          <a:p>
            <a:r>
              <a:rPr lang="en-US" altLang="zh-CN" sz="1600" smtClean="0"/>
              <a:t>tsquery</a:t>
            </a:r>
          </a:p>
          <a:p>
            <a:pPr lvl="1"/>
            <a:r>
              <a:rPr lang="zh-CN" altLang="en-US" sz="1600" smtClean="0"/>
              <a:t>存储查询的分词</a:t>
            </a:r>
            <a:r>
              <a:rPr lang="en-US" altLang="zh-CN" sz="1600" smtClean="0"/>
              <a:t>, </a:t>
            </a:r>
            <a:r>
              <a:rPr lang="zh-CN" altLang="en-US" sz="1600" smtClean="0"/>
              <a:t>可存储权重信息</a:t>
            </a:r>
            <a:endParaRPr lang="en-US" altLang="zh-CN" sz="160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3501008"/>
            <a:ext cx="9009362"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4546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zh-CN" altLang="en-US" sz="1600" smtClean="0"/>
              <a:t>全文检索类型</a:t>
            </a:r>
            <a:endParaRPr lang="en-US" altLang="zh-CN" sz="1600" smtClean="0"/>
          </a:p>
          <a:p>
            <a:endParaRPr lang="en-US" altLang="zh-CN" sz="160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37" y="3538867"/>
            <a:ext cx="241935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37" y="2948317"/>
            <a:ext cx="50196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937" y="2319667"/>
            <a:ext cx="33718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937" y="4130163"/>
            <a:ext cx="27241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7056" y="1891042"/>
            <a:ext cx="218122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37056" y="3834142"/>
            <a:ext cx="18478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2363" y="5726470"/>
            <a:ext cx="39243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9"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37056" y="4491367"/>
            <a:ext cx="193357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37056" y="5267695"/>
            <a:ext cx="3057247" cy="369332"/>
          </a:xfrm>
          <a:prstGeom prst="rect">
            <a:avLst/>
          </a:prstGeom>
          <a:noFill/>
        </p:spPr>
        <p:txBody>
          <a:bodyPr wrap="none" rtlCol="0">
            <a:spAutoFit/>
          </a:bodyPr>
          <a:lstStyle/>
          <a:p>
            <a:r>
              <a:rPr lang="en-US" altLang="zh-CN" smtClean="0"/>
              <a:t>label * specify </a:t>
            </a:r>
            <a:r>
              <a:rPr lang="en-US" altLang="zh-CN"/>
              <a:t>prefix matching</a:t>
            </a:r>
            <a:endParaRPr lang="zh-CN" altLang="en-US"/>
          </a:p>
        </p:txBody>
      </p:sp>
    </p:spTree>
    <p:extLst>
      <p:ext uri="{BB962C8B-B14F-4D97-AF65-F5344CB8AC3E}">
        <p14:creationId xmlns:p14="http://schemas.microsoft.com/office/powerpoint/2010/main" val="2787218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en-US" altLang="zh-CN" sz="1600" smtClean="0">
                <a:effectLst/>
              </a:rPr>
              <a:t>uuid</a:t>
            </a:r>
          </a:p>
          <a:p>
            <a:r>
              <a:rPr lang="en-US" altLang="zh-CN" sz="1600" smtClean="0">
                <a:effectLst/>
              </a:rPr>
              <a:t>UUIDs </a:t>
            </a:r>
            <a:r>
              <a:rPr lang="en-US" altLang="zh-CN" sz="1600">
                <a:effectLst/>
              </a:rPr>
              <a:t>could be generated by client applications or other libraries invoked through a server-side function</a:t>
            </a:r>
            <a:r>
              <a:rPr lang="en-US" altLang="zh-CN" sz="1600" smtClean="0">
                <a:effectLst/>
              </a:rPr>
              <a:t>.</a:t>
            </a:r>
          </a:p>
          <a:p>
            <a:r>
              <a:rPr lang="en-US" altLang="zh-CN" sz="1600">
                <a:effectLst/>
              </a:rPr>
              <a:t>specifically a group of 8 digits followed by three groups of 4 digits followed by a group of 12 digits, for a total of 32 digits representing the 128 bits.</a:t>
            </a:r>
            <a:endParaRPr lang="zh-CN" altLang="en-US" sz="160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212976"/>
            <a:ext cx="8030134"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941168"/>
            <a:ext cx="5184576"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1560" y="4571836"/>
            <a:ext cx="1172116" cy="369332"/>
          </a:xfrm>
          <a:prstGeom prst="rect">
            <a:avLst/>
          </a:prstGeom>
          <a:noFill/>
        </p:spPr>
        <p:txBody>
          <a:bodyPr wrap="none" rtlCol="0">
            <a:spAutoFit/>
          </a:bodyPr>
          <a:lstStyle/>
          <a:p>
            <a:r>
              <a:rPr lang="zh-CN" altLang="en-US" smtClean="0"/>
              <a:t>输入格式</a:t>
            </a:r>
            <a:r>
              <a:rPr lang="en-US" altLang="zh-CN" smtClean="0"/>
              <a:t>:</a:t>
            </a:r>
            <a:endParaRPr lang="zh-CN" altLang="en-US"/>
          </a:p>
        </p:txBody>
      </p:sp>
      <p:sp>
        <p:nvSpPr>
          <p:cNvPr id="7" name="TextBox 6"/>
          <p:cNvSpPr txBox="1"/>
          <p:nvPr/>
        </p:nvSpPr>
        <p:spPr>
          <a:xfrm>
            <a:off x="635051" y="2843644"/>
            <a:ext cx="1172116" cy="369332"/>
          </a:xfrm>
          <a:prstGeom prst="rect">
            <a:avLst/>
          </a:prstGeom>
          <a:noFill/>
        </p:spPr>
        <p:txBody>
          <a:bodyPr wrap="none" rtlCol="0">
            <a:spAutoFit/>
          </a:bodyPr>
          <a:lstStyle/>
          <a:p>
            <a:r>
              <a:rPr lang="zh-CN" altLang="en-US" smtClean="0"/>
              <a:t>输出格式</a:t>
            </a:r>
            <a:r>
              <a:rPr lang="en-US" altLang="zh-CN" smtClean="0"/>
              <a:t>:</a:t>
            </a:r>
            <a:endParaRPr lang="zh-CN" altLang="en-US"/>
          </a:p>
        </p:txBody>
      </p:sp>
    </p:spTree>
    <p:extLst>
      <p:ext uri="{BB962C8B-B14F-4D97-AF65-F5344CB8AC3E}">
        <p14:creationId xmlns:p14="http://schemas.microsoft.com/office/powerpoint/2010/main" val="2677731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en-US" altLang="zh-CN" sz="1600" smtClean="0"/>
              <a:t>xml</a:t>
            </a:r>
          </a:p>
          <a:p>
            <a:r>
              <a:rPr lang="en-US" altLang="zh-CN" sz="1600" smtClean="0"/>
              <a:t>Use </a:t>
            </a:r>
            <a:r>
              <a:rPr lang="en-US" altLang="zh-CN" sz="1600"/>
              <a:t>of </a:t>
            </a:r>
            <a:r>
              <a:rPr lang="en-US" altLang="zh-CN" sz="1600" smtClean="0"/>
              <a:t>this </a:t>
            </a:r>
            <a:r>
              <a:rPr lang="en-US" altLang="zh-CN" sz="1600"/>
              <a:t>data type requires the installation to have been built with configure --</a:t>
            </a:r>
            <a:r>
              <a:rPr lang="en-US" altLang="zh-CN" sz="1600" smtClean="0"/>
              <a:t>with-libxml</a:t>
            </a:r>
          </a:p>
          <a:p>
            <a:r>
              <a:rPr lang="zh-CN" altLang="en-US" sz="1600" smtClean="0"/>
              <a:t>构造</a:t>
            </a:r>
            <a:r>
              <a:rPr lang="en-US" altLang="zh-CN" sz="1600" smtClean="0"/>
              <a:t>xml</a:t>
            </a:r>
            <a:r>
              <a:rPr lang="zh-CN" altLang="en-US" sz="1600" smtClean="0"/>
              <a:t>类型的语法</a:t>
            </a:r>
            <a:endParaRPr lang="en-US" altLang="zh-CN" sz="1600" smtClean="0"/>
          </a:p>
          <a:p>
            <a:r>
              <a:rPr lang="en-US" altLang="zh-CN" sz="1600"/>
              <a:t>SQL</a:t>
            </a:r>
            <a:r>
              <a:rPr lang="zh-CN" altLang="en-US" sz="1600"/>
              <a:t>标准写法</a:t>
            </a:r>
          </a:p>
          <a:p>
            <a:r>
              <a:rPr lang="en-US" altLang="zh-CN" sz="1600"/>
              <a:t>XMLPARSE ( { DOCUMENT | CONTENT } value</a:t>
            </a:r>
            <a:r>
              <a:rPr lang="en-US" altLang="zh-CN" sz="1600" smtClean="0"/>
              <a:t>)</a:t>
            </a:r>
          </a:p>
          <a:p>
            <a:r>
              <a:rPr lang="zh-CN" altLang="en-US" sz="1600"/>
              <a:t>例如</a:t>
            </a:r>
            <a:endParaRPr lang="en-US" altLang="zh-CN" sz="1600"/>
          </a:p>
          <a:p>
            <a:r>
              <a:rPr lang="en-US" altLang="zh-CN" sz="1600"/>
              <a:t>XMLPARSE (DOCUMENT '&lt;?xml version="1.0"?&gt;&lt;book&gt;&lt;title&gt;Manual&lt;/title&gt;&lt;chapter&gt;...&lt;/chapter&gt;&lt;/book&gt;')</a:t>
            </a:r>
          </a:p>
          <a:p>
            <a:r>
              <a:rPr lang="en-US" altLang="zh-CN" sz="1600"/>
              <a:t>XMLPARSE (CONTENT 'abc&lt;foo&gt;bar&lt;/foo&gt;&lt;bar&gt;foo&lt;/bar&gt;')</a:t>
            </a:r>
          </a:p>
          <a:p>
            <a:r>
              <a:rPr lang="en-US" altLang="zh-CN" sz="1600" smtClean="0"/>
              <a:t>PostgreSQL</a:t>
            </a:r>
            <a:r>
              <a:rPr lang="zh-CN" altLang="en-US" sz="1600"/>
              <a:t>写法</a:t>
            </a:r>
          </a:p>
          <a:p>
            <a:r>
              <a:rPr lang="en-US" altLang="zh-CN" sz="1600"/>
              <a:t>xml '&lt;foo&gt;bar&lt;/foo&gt;'</a:t>
            </a:r>
          </a:p>
          <a:p>
            <a:r>
              <a:rPr lang="en-US" altLang="zh-CN" sz="1600"/>
              <a:t>'&lt;foo&gt;bar&lt;/foo&gt;'::</a:t>
            </a:r>
            <a:r>
              <a:rPr lang="en-US" altLang="zh-CN" sz="1600" smtClean="0"/>
              <a:t>xml</a:t>
            </a:r>
          </a:p>
          <a:p>
            <a:r>
              <a:rPr lang="zh-CN" altLang="en-US" sz="1600"/>
              <a:t>从</a:t>
            </a:r>
            <a:r>
              <a:rPr lang="en-US" altLang="zh-CN" sz="1600"/>
              <a:t>xml</a:t>
            </a:r>
            <a:r>
              <a:rPr lang="zh-CN" altLang="en-US" sz="1600"/>
              <a:t>到字符串的转换</a:t>
            </a:r>
          </a:p>
          <a:p>
            <a:r>
              <a:rPr lang="en-US" altLang="zh-CN" sz="1600"/>
              <a:t>XMLSERIALIZE ( { DOCUMENT | CONTENT } value AS type )</a:t>
            </a:r>
          </a:p>
          <a:p>
            <a:r>
              <a:rPr lang="zh-CN" altLang="en-US" sz="1600" smtClean="0"/>
              <a:t>例如</a:t>
            </a:r>
            <a:endParaRPr lang="en-US" altLang="zh-CN" sz="1600"/>
          </a:p>
          <a:p>
            <a:r>
              <a:rPr lang="en-US" altLang="zh-CN" sz="1600"/>
              <a:t>XMLSERIALIZE ( CONTENT '&lt;foo&gt;bar&lt;/foo&gt;'::xml AS text )</a:t>
            </a:r>
            <a:endParaRPr lang="zh-CN" altLang="en-US" sz="1600"/>
          </a:p>
        </p:txBody>
      </p:sp>
    </p:spTree>
    <p:extLst>
      <p:ext uri="{BB962C8B-B14F-4D97-AF65-F5344CB8AC3E}">
        <p14:creationId xmlns:p14="http://schemas.microsoft.com/office/powerpoint/2010/main" val="940593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Data Type</a:t>
            </a:r>
            <a:endParaRPr lang="zh-CN" altLang="en-US"/>
          </a:p>
        </p:txBody>
      </p:sp>
      <p:sp>
        <p:nvSpPr>
          <p:cNvPr id="3" name="内容占位符 2"/>
          <p:cNvSpPr>
            <a:spLocks noGrp="1"/>
          </p:cNvSpPr>
          <p:nvPr>
            <p:ph idx="1"/>
          </p:nvPr>
        </p:nvSpPr>
        <p:spPr/>
        <p:txBody>
          <a:bodyPr/>
          <a:lstStyle/>
          <a:p>
            <a:r>
              <a:rPr lang="en-US" altLang="zh-CN" sz="1400" smtClean="0"/>
              <a:t>Array</a:t>
            </a:r>
          </a:p>
          <a:p>
            <a:r>
              <a:rPr lang="zh-CN" altLang="en-US" sz="1400" smtClean="0"/>
              <a:t>不限长度</a:t>
            </a:r>
            <a:endParaRPr lang="en-US" altLang="zh-CN" sz="1400" smtClean="0"/>
          </a:p>
          <a:p>
            <a:pPr lvl="1"/>
            <a:r>
              <a:rPr lang="zh-CN" altLang="en-US" sz="1400" smtClean="0"/>
              <a:t>目前</a:t>
            </a:r>
            <a:r>
              <a:rPr lang="en-US" altLang="zh-CN" sz="1400" smtClean="0"/>
              <a:t>PostgreSQL</a:t>
            </a:r>
            <a:r>
              <a:rPr lang="zh-CN" altLang="en-US" sz="1400" smtClean="0"/>
              <a:t>未对长度强限定</a:t>
            </a:r>
            <a:r>
              <a:rPr lang="en-US" altLang="zh-CN" sz="1400" smtClean="0"/>
              <a:t>, </a:t>
            </a:r>
            <a:r>
              <a:rPr lang="zh-CN" altLang="en-US" sz="1400" smtClean="0"/>
              <a:t>如</a:t>
            </a:r>
            <a:r>
              <a:rPr lang="en-US" altLang="zh-CN" sz="1400" smtClean="0"/>
              <a:t>int[]</a:t>
            </a:r>
            <a:r>
              <a:rPr lang="zh-CN" altLang="en-US" sz="1400" smtClean="0"/>
              <a:t>和</a:t>
            </a:r>
            <a:r>
              <a:rPr lang="en-US" altLang="zh-CN" sz="1400" smtClean="0"/>
              <a:t>int[10]</a:t>
            </a:r>
            <a:r>
              <a:rPr lang="zh-CN" altLang="en-US" sz="1400" smtClean="0"/>
              <a:t>都不会限定元素个数</a:t>
            </a:r>
            <a:r>
              <a:rPr lang="en-US" altLang="zh-CN" sz="1400" smtClean="0"/>
              <a:t>.</a:t>
            </a:r>
          </a:p>
          <a:p>
            <a:pPr lvl="1"/>
            <a:r>
              <a:rPr lang="en-US" altLang="zh-CN" sz="1400"/>
              <a:t>array_length(ARRAY[[1,2,3,4,5],[6,7,8,9,10]], 1)</a:t>
            </a:r>
            <a:endParaRPr lang="en-US" altLang="zh-CN" sz="1400" smtClean="0"/>
          </a:p>
          <a:p>
            <a:r>
              <a:rPr lang="zh-CN" altLang="en-US" sz="1400" smtClean="0"/>
              <a:t>不限维度</a:t>
            </a:r>
            <a:endParaRPr lang="en-US" altLang="zh-CN" sz="1400" smtClean="0"/>
          </a:p>
          <a:p>
            <a:pPr lvl="1"/>
            <a:r>
              <a:rPr lang="zh-CN" altLang="en-US" sz="1400" smtClean="0"/>
              <a:t>目前</a:t>
            </a:r>
            <a:r>
              <a:rPr lang="en-US" altLang="zh-CN" sz="1400" smtClean="0"/>
              <a:t>PostgreSQL</a:t>
            </a:r>
            <a:r>
              <a:rPr lang="zh-CN" altLang="en-US" sz="1400" smtClean="0"/>
              <a:t>未对维度强限定</a:t>
            </a:r>
            <a:r>
              <a:rPr lang="en-US" altLang="zh-CN" sz="1400" smtClean="0"/>
              <a:t>,</a:t>
            </a:r>
            <a:r>
              <a:rPr lang="zh-CN" altLang="en-US" sz="1400" smtClean="0"/>
              <a:t>如</a:t>
            </a:r>
            <a:r>
              <a:rPr lang="en-US" altLang="zh-CN" sz="1400" smtClean="0"/>
              <a:t>int[]</a:t>
            </a:r>
            <a:r>
              <a:rPr lang="zh-CN" altLang="en-US" sz="1400" smtClean="0"/>
              <a:t>和</a:t>
            </a:r>
            <a:r>
              <a:rPr lang="en-US" altLang="zh-CN" sz="1400" smtClean="0"/>
              <a:t>int[][], </a:t>
            </a:r>
            <a:r>
              <a:rPr lang="zh-CN" altLang="en-US" sz="1400" smtClean="0"/>
              <a:t>效果是一样的</a:t>
            </a:r>
            <a:r>
              <a:rPr lang="en-US" altLang="zh-CN" sz="1400" smtClean="0"/>
              <a:t>, </a:t>
            </a:r>
            <a:r>
              <a:rPr lang="zh-CN" altLang="en-US" sz="1400" smtClean="0"/>
              <a:t>都可以存储任意维度的数组</a:t>
            </a:r>
            <a:r>
              <a:rPr lang="en-US" altLang="zh-CN" sz="1400" smtClean="0"/>
              <a:t>.</a:t>
            </a:r>
          </a:p>
          <a:p>
            <a:r>
              <a:rPr lang="zh-CN" altLang="en-US" sz="1400" smtClean="0"/>
              <a:t>矩阵强制</a:t>
            </a:r>
            <a:endParaRPr lang="en-US" altLang="zh-CN" sz="1400" smtClean="0"/>
          </a:p>
          <a:p>
            <a:pPr lvl="1"/>
            <a:r>
              <a:rPr lang="zh-CN" altLang="en-US" sz="1400" smtClean="0"/>
              <a:t>多维数组中</a:t>
            </a:r>
            <a:r>
              <a:rPr lang="en-US" altLang="zh-CN" sz="1400" smtClean="0"/>
              <a:t>, </a:t>
            </a:r>
            <a:r>
              <a:rPr lang="zh-CN" altLang="en-US" sz="1400" smtClean="0"/>
              <a:t>同一个维度的元素个数必须相同</a:t>
            </a:r>
            <a:r>
              <a:rPr lang="en-US" altLang="zh-CN" sz="1400" smtClean="0"/>
              <a:t>.</a:t>
            </a:r>
          </a:p>
          <a:p>
            <a:pPr lvl="1"/>
            <a:r>
              <a:rPr lang="zh-CN" altLang="en-US" sz="1400" smtClean="0"/>
              <a:t>正确</a:t>
            </a:r>
            <a:endParaRPr lang="en-US" altLang="zh-CN" sz="1400" smtClean="0"/>
          </a:p>
          <a:p>
            <a:pPr lvl="1"/>
            <a:r>
              <a:rPr lang="en-US" altLang="zh-CN" sz="1400" smtClean="0"/>
              <a:t>array[[1,2,3,4],[5,6,7,8]]</a:t>
            </a:r>
          </a:p>
          <a:p>
            <a:pPr lvl="1"/>
            <a:r>
              <a:rPr lang="zh-CN" altLang="en-US" sz="1400" smtClean="0"/>
              <a:t>不正确</a:t>
            </a:r>
            <a:endParaRPr lang="en-US" altLang="zh-CN" sz="1400" smtClean="0"/>
          </a:p>
          <a:p>
            <a:pPr lvl="1"/>
            <a:r>
              <a:rPr lang="en-US" altLang="zh-CN" sz="1400"/>
              <a:t>array[[1,2,3,4],[5,6,7]]</a:t>
            </a:r>
          </a:p>
          <a:p>
            <a:r>
              <a:rPr lang="zh-CN" altLang="en-US" sz="1400" smtClean="0"/>
              <a:t>元素强制</a:t>
            </a:r>
            <a:endParaRPr lang="en-US" altLang="zh-CN" sz="1400" smtClean="0"/>
          </a:p>
          <a:p>
            <a:pPr lvl="1"/>
            <a:r>
              <a:rPr lang="zh-CN" altLang="en-US" sz="1400" smtClean="0"/>
              <a:t>元素类型必须一致</a:t>
            </a:r>
            <a:endParaRPr lang="en-US" altLang="zh-CN" sz="1400" smtClean="0"/>
          </a:p>
          <a:p>
            <a:pPr lvl="1"/>
            <a:r>
              <a:rPr lang="zh-CN" altLang="en-US" sz="1400" smtClean="0"/>
              <a:t>正确</a:t>
            </a:r>
            <a:endParaRPr lang="en-US" altLang="zh-CN" sz="1400" smtClean="0"/>
          </a:p>
          <a:p>
            <a:pPr lvl="1"/>
            <a:r>
              <a:rPr lang="en-US" altLang="zh-CN" sz="1400"/>
              <a:t>array[1,2,3</a:t>
            </a:r>
            <a:r>
              <a:rPr lang="en-US" altLang="zh-CN" sz="1400" smtClean="0"/>
              <a:t>]</a:t>
            </a:r>
          </a:p>
          <a:p>
            <a:pPr lvl="1"/>
            <a:r>
              <a:rPr lang="zh-CN" altLang="en-US" sz="1400" smtClean="0"/>
              <a:t>不正确</a:t>
            </a:r>
            <a:endParaRPr lang="en-US" altLang="zh-CN" sz="1400" smtClean="0"/>
          </a:p>
          <a:p>
            <a:pPr lvl="1"/>
            <a:r>
              <a:rPr lang="en-US" altLang="zh-CN" sz="1400"/>
              <a:t>array[1,2,'abc']</a:t>
            </a:r>
          </a:p>
          <a:p>
            <a:endParaRPr lang="zh-CN" altLang="en-US" sz="1400"/>
          </a:p>
        </p:txBody>
      </p:sp>
    </p:spTree>
    <p:extLst>
      <p:ext uri="{BB962C8B-B14F-4D97-AF65-F5344CB8AC3E}">
        <p14:creationId xmlns:p14="http://schemas.microsoft.com/office/powerpoint/2010/main" val="2875807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Data Type</a:t>
            </a:r>
            <a:endParaRPr lang="zh-CN" altLang="en-US"/>
          </a:p>
        </p:txBody>
      </p:sp>
      <p:sp>
        <p:nvSpPr>
          <p:cNvPr id="3" name="内容占位符 2"/>
          <p:cNvSpPr>
            <a:spLocks noGrp="1"/>
          </p:cNvSpPr>
          <p:nvPr>
            <p:ph idx="1"/>
          </p:nvPr>
        </p:nvSpPr>
        <p:spPr/>
        <p:txBody>
          <a:bodyPr/>
          <a:lstStyle/>
          <a:p>
            <a:r>
              <a:rPr lang="en-US" altLang="zh-CN" sz="1600" smtClean="0"/>
              <a:t>Array</a:t>
            </a:r>
          </a:p>
          <a:p>
            <a:r>
              <a:rPr lang="zh-CN" altLang="en-US" sz="1600" smtClean="0"/>
              <a:t>扩展</a:t>
            </a:r>
            <a:endParaRPr lang="en-US" altLang="zh-CN" sz="1600" smtClean="0"/>
          </a:p>
          <a:p>
            <a:pPr lvl="1"/>
            <a:r>
              <a:rPr lang="zh-CN" altLang="en-US" sz="1600" smtClean="0"/>
              <a:t>一维数组支持</a:t>
            </a:r>
            <a:r>
              <a:rPr lang="en-US" altLang="zh-CN" sz="1600" smtClean="0"/>
              <a:t>prepend, append, cat</a:t>
            </a:r>
            <a:r>
              <a:rPr lang="zh-CN" altLang="en-US" sz="1600" smtClean="0"/>
              <a:t>操作</a:t>
            </a:r>
            <a:endParaRPr lang="en-US" altLang="zh-CN" sz="1600" smtClean="0"/>
          </a:p>
          <a:p>
            <a:pPr lvl="2"/>
            <a:r>
              <a:rPr lang="en-US" altLang="zh-CN" sz="1600"/>
              <a:t>array_append(ARRAY['digoal','francs'],'david</a:t>
            </a:r>
            <a:r>
              <a:rPr lang="en-US" altLang="zh-CN" sz="1600" smtClean="0"/>
              <a:t>')</a:t>
            </a:r>
          </a:p>
          <a:p>
            <a:pPr lvl="2"/>
            <a:r>
              <a:rPr lang="en-US" altLang="zh-CN" sz="1600"/>
              <a:t>array_prepend('david',ARRAY['digoal','francs</a:t>
            </a:r>
            <a:r>
              <a:rPr lang="en-US" altLang="zh-CN" sz="1600" smtClean="0"/>
              <a:t>'])</a:t>
            </a:r>
          </a:p>
          <a:p>
            <a:pPr lvl="1"/>
            <a:r>
              <a:rPr lang="zh-CN" altLang="en-US" sz="1600" smtClean="0"/>
              <a:t>二维数组仅支持</a:t>
            </a:r>
            <a:r>
              <a:rPr lang="en-US" altLang="zh-CN" sz="1600" smtClean="0"/>
              <a:t>cat</a:t>
            </a:r>
            <a:r>
              <a:rPr lang="zh-CN" altLang="en-US" sz="1600" smtClean="0"/>
              <a:t>操作</a:t>
            </a:r>
            <a:endParaRPr lang="en-US" altLang="zh-CN" sz="1600" smtClean="0"/>
          </a:p>
          <a:p>
            <a:pPr lvl="2"/>
            <a:r>
              <a:rPr lang="en-US" altLang="zh-CN" sz="1600"/>
              <a:t>array_cat(ARRAY[['digoal','zhou'],['francs','tan']], ARRAY['david','guo'])</a:t>
            </a:r>
            <a:endParaRPr lang="en-US" altLang="zh-CN" sz="1600" smtClean="0"/>
          </a:p>
          <a:p>
            <a:r>
              <a:rPr lang="en-US" altLang="zh-CN" sz="1600" smtClean="0"/>
              <a:t>subscript</a:t>
            </a:r>
          </a:p>
          <a:p>
            <a:pPr lvl="1"/>
            <a:r>
              <a:rPr lang="zh-CN" altLang="en-US" sz="1600" smtClean="0"/>
              <a:t>元素脚本默认从</a:t>
            </a:r>
            <a:r>
              <a:rPr lang="en-US" altLang="zh-CN" sz="1600" smtClean="0"/>
              <a:t>1</a:t>
            </a:r>
            <a:r>
              <a:rPr lang="zh-CN" altLang="en-US" sz="1600" smtClean="0"/>
              <a:t>开始</a:t>
            </a:r>
            <a:r>
              <a:rPr lang="en-US" altLang="zh-CN" sz="1600" smtClean="0"/>
              <a:t>, </a:t>
            </a:r>
            <a:r>
              <a:rPr lang="zh-CN" altLang="en-US" sz="1600" smtClean="0"/>
              <a:t>也可以指定</a:t>
            </a:r>
            <a:r>
              <a:rPr lang="en-US" altLang="zh-CN" sz="1600" smtClean="0"/>
              <a:t>.</a:t>
            </a:r>
          </a:p>
          <a:p>
            <a:pPr lvl="1"/>
            <a:r>
              <a:rPr lang="en-US" altLang="zh-CN" sz="1600"/>
              <a:t>array_lower(ARRAY[[1,2,3,4,5],[6,7,8,9,10]], 2</a:t>
            </a:r>
            <a:r>
              <a:rPr lang="en-US" altLang="zh-CN" sz="1600" smtClean="0"/>
              <a:t>)</a:t>
            </a:r>
          </a:p>
          <a:p>
            <a:pPr lvl="1"/>
            <a:r>
              <a:rPr lang="en-US" altLang="zh-CN" sz="1600"/>
              <a:t>array_lower('[-3:-2]={1,2}'::int[], 1</a:t>
            </a:r>
            <a:r>
              <a:rPr lang="en-US" altLang="zh-CN" sz="1600" smtClean="0"/>
              <a:t>)</a:t>
            </a:r>
          </a:p>
          <a:p>
            <a:pPr lvl="1"/>
            <a:r>
              <a:rPr lang="en-US" altLang="zh-CN" sz="1600"/>
              <a:t>select array_upper('[-3:-2]={1,2}'::int[], 1</a:t>
            </a:r>
            <a:r>
              <a:rPr lang="en-US" altLang="zh-CN" sz="1600" smtClean="0"/>
              <a:t>)</a:t>
            </a:r>
          </a:p>
        </p:txBody>
      </p:sp>
    </p:spTree>
    <p:extLst>
      <p:ext uri="{BB962C8B-B14F-4D97-AF65-F5344CB8AC3E}">
        <p14:creationId xmlns:p14="http://schemas.microsoft.com/office/powerpoint/2010/main" val="2550251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Data Type</a:t>
            </a:r>
            <a:endParaRPr lang="zh-CN" altLang="en-US"/>
          </a:p>
        </p:txBody>
      </p:sp>
      <p:sp>
        <p:nvSpPr>
          <p:cNvPr id="3" name="内容占位符 2"/>
          <p:cNvSpPr>
            <a:spLocks noGrp="1"/>
          </p:cNvSpPr>
          <p:nvPr>
            <p:ph idx="1"/>
          </p:nvPr>
        </p:nvSpPr>
        <p:spPr/>
        <p:txBody>
          <a:bodyPr/>
          <a:lstStyle/>
          <a:p>
            <a:r>
              <a:rPr lang="en-US" altLang="zh-CN" sz="1600" smtClean="0"/>
              <a:t>Array</a:t>
            </a:r>
          </a:p>
          <a:p>
            <a:r>
              <a:rPr lang="en-US" altLang="zh-CN" sz="1600" smtClean="0"/>
              <a:t>slice</a:t>
            </a:r>
          </a:p>
          <a:p>
            <a:pPr lvl="1"/>
            <a:r>
              <a:rPr lang="en-US" altLang="zh-CN" sz="1600"/>
              <a:t>array_dims(ARRAY[[1,2,3,4,5],[6,7,8,9,10</a:t>
            </a:r>
            <a:r>
              <a:rPr lang="en-US" altLang="zh-CN" sz="1600" smtClean="0"/>
              <a:t>]])</a:t>
            </a:r>
          </a:p>
          <a:p>
            <a:r>
              <a:rPr lang="en-US" altLang="zh-CN" sz="1600">
                <a:effectLst/>
              </a:rPr>
              <a:t>a[1:2][1:1] = {{1},{3}}</a:t>
            </a:r>
          </a:p>
          <a:p>
            <a:r>
              <a:rPr lang="zh-CN" altLang="en-US" sz="1600">
                <a:effectLst/>
              </a:rPr>
              <a:t>第一个</a:t>
            </a:r>
            <a:r>
              <a:rPr lang="en-US" altLang="zh-CN" sz="1600">
                <a:effectLst/>
              </a:rPr>
              <a:t>[]</a:t>
            </a:r>
            <a:r>
              <a:rPr lang="zh-CN" altLang="en-US" sz="1600">
                <a:effectLst/>
              </a:rPr>
              <a:t>中的</a:t>
            </a:r>
            <a:r>
              <a:rPr lang="en-US" altLang="zh-CN" sz="1600">
                <a:effectLst/>
              </a:rPr>
              <a:t>1</a:t>
            </a:r>
            <a:r>
              <a:rPr lang="zh-CN" altLang="en-US" sz="1600">
                <a:effectLst/>
              </a:rPr>
              <a:t>表示低位</a:t>
            </a:r>
            <a:r>
              <a:rPr lang="en-US" altLang="zh-CN" sz="1600">
                <a:effectLst/>
              </a:rPr>
              <a:t>subscript, 2</a:t>
            </a:r>
            <a:r>
              <a:rPr lang="zh-CN" altLang="en-US" sz="1600">
                <a:effectLst/>
              </a:rPr>
              <a:t>表示高位</a:t>
            </a:r>
            <a:r>
              <a:rPr lang="en-US" altLang="zh-CN" sz="1600">
                <a:effectLst/>
              </a:rPr>
              <a:t>subscript</a:t>
            </a:r>
            <a:r>
              <a:rPr lang="zh-CN" altLang="en-US" sz="1600">
                <a:effectLst/>
              </a:rPr>
              <a:t>值</a:t>
            </a:r>
            <a:r>
              <a:rPr lang="en-US" altLang="zh-CN" sz="1600">
                <a:effectLst/>
              </a:rPr>
              <a:t>.</a:t>
            </a:r>
          </a:p>
          <a:p>
            <a:r>
              <a:rPr lang="zh-CN" altLang="en-US" sz="1600">
                <a:effectLst/>
              </a:rPr>
              <a:t>第二个</a:t>
            </a:r>
            <a:r>
              <a:rPr lang="en-US" altLang="zh-CN" sz="1600">
                <a:effectLst/>
              </a:rPr>
              <a:t>[]</a:t>
            </a:r>
            <a:r>
              <a:rPr lang="zh-CN" altLang="en-US" sz="1600">
                <a:effectLst/>
              </a:rPr>
              <a:t>中左边的</a:t>
            </a:r>
            <a:r>
              <a:rPr lang="en-US" altLang="zh-CN" sz="1600">
                <a:effectLst/>
              </a:rPr>
              <a:t>1</a:t>
            </a:r>
            <a:r>
              <a:rPr lang="zh-CN" altLang="en-US" sz="1600">
                <a:effectLst/>
              </a:rPr>
              <a:t>表示低位</a:t>
            </a:r>
            <a:r>
              <a:rPr lang="en-US" altLang="zh-CN" sz="1600">
                <a:effectLst/>
              </a:rPr>
              <a:t>subscript, </a:t>
            </a:r>
            <a:r>
              <a:rPr lang="zh-CN" altLang="en-US" sz="1600">
                <a:effectLst/>
              </a:rPr>
              <a:t>右边的</a:t>
            </a:r>
            <a:r>
              <a:rPr lang="en-US" altLang="zh-CN" sz="1600">
                <a:effectLst/>
              </a:rPr>
              <a:t>1</a:t>
            </a:r>
            <a:r>
              <a:rPr lang="zh-CN" altLang="en-US" sz="1600">
                <a:effectLst/>
              </a:rPr>
              <a:t>表示高位</a:t>
            </a:r>
            <a:r>
              <a:rPr lang="en-US" altLang="zh-CN" sz="1600">
                <a:effectLst/>
              </a:rPr>
              <a:t>subscript</a:t>
            </a:r>
            <a:r>
              <a:rPr lang="zh-CN" altLang="en-US" sz="1600">
                <a:effectLst/>
              </a:rPr>
              <a:t>值</a:t>
            </a:r>
            <a:r>
              <a:rPr lang="en-US" altLang="zh-CN" sz="1600">
                <a:effectLst/>
              </a:rPr>
              <a:t>.</a:t>
            </a:r>
          </a:p>
          <a:p>
            <a:r>
              <a:rPr lang="en-US" altLang="zh-CN" sz="1600">
                <a:effectLst/>
              </a:rPr>
              <a:t>a[2:3][1:2] = {{3,4},{5,6}}</a:t>
            </a:r>
          </a:p>
          <a:p>
            <a:r>
              <a:rPr lang="zh-CN" altLang="en-US" sz="1600">
                <a:effectLst/>
              </a:rPr>
              <a:t>分片的另一种写法</a:t>
            </a:r>
            <a:r>
              <a:rPr lang="en-US" altLang="zh-CN" sz="1600">
                <a:effectLst/>
              </a:rPr>
              <a:t>, </a:t>
            </a:r>
            <a:r>
              <a:rPr lang="zh-CN" altLang="en-US" sz="1600">
                <a:effectLst/>
              </a:rPr>
              <a:t>只要其中的一个维度用了分片写法</a:t>
            </a:r>
            <a:r>
              <a:rPr lang="en-US" altLang="zh-CN" sz="1600">
                <a:effectLst/>
              </a:rPr>
              <a:t>, </a:t>
            </a:r>
            <a:r>
              <a:rPr lang="zh-CN" altLang="en-US" sz="1600">
                <a:effectLst/>
              </a:rPr>
              <a:t>其他的维度如果没有使用分片写法</a:t>
            </a:r>
            <a:r>
              <a:rPr lang="en-US" altLang="zh-CN" sz="1600">
                <a:effectLst/>
              </a:rPr>
              <a:t>, </a:t>
            </a:r>
            <a:r>
              <a:rPr lang="zh-CN" altLang="en-US" sz="1600">
                <a:effectLst/>
              </a:rPr>
              <a:t>默认视为高位</a:t>
            </a:r>
          </a:p>
          <a:p>
            <a:r>
              <a:rPr lang="zh-CN" altLang="en-US" sz="1600">
                <a:effectLst/>
              </a:rPr>
              <a:t>如</a:t>
            </a:r>
            <a:r>
              <a:rPr lang="en-US" altLang="zh-CN" sz="1600">
                <a:effectLst/>
              </a:rPr>
              <a:t>a[2:3][2] </a:t>
            </a:r>
            <a:r>
              <a:rPr lang="zh-CN" altLang="en-US" sz="1600">
                <a:effectLst/>
              </a:rPr>
              <a:t>等同于 </a:t>
            </a:r>
            <a:r>
              <a:rPr lang="en-US" altLang="zh-CN" sz="1600">
                <a:effectLst/>
              </a:rPr>
              <a:t>a[2:3][1:2</a:t>
            </a:r>
            <a:r>
              <a:rPr lang="en-US" altLang="zh-CN" sz="1600" smtClean="0">
                <a:effectLst/>
              </a:rPr>
              <a:t>]</a:t>
            </a:r>
          </a:p>
          <a:p>
            <a:endParaRPr lang="en-US" altLang="zh-CN" sz="1600">
              <a:effectLst/>
            </a:endParaRPr>
          </a:p>
          <a:p>
            <a:r>
              <a:rPr lang="en-US" altLang="zh-CN" sz="1600" b="1">
                <a:effectLst/>
              </a:rPr>
              <a:t>PostgreSQL ARRAY datatype </a:t>
            </a:r>
            <a:r>
              <a:rPr lang="en-US" altLang="zh-CN" sz="1600" b="1" smtClean="0">
                <a:effectLst/>
              </a:rPr>
              <a:t>introduce</a:t>
            </a:r>
            <a:endParaRPr lang="en-US" altLang="zh-CN" sz="1600">
              <a:effectLst/>
            </a:endParaRPr>
          </a:p>
          <a:p>
            <a:r>
              <a:rPr lang="en-US" altLang="zh-CN" sz="1600">
                <a:hlinkClick r:id="rId3"/>
              </a:rPr>
              <a:t>http://blog.163.com/digoal@126/blog/static/163877040201201275922529/</a:t>
            </a:r>
            <a:endParaRPr lang="en-US" altLang="zh-CN" sz="1600" b="1">
              <a:effectLst/>
            </a:endParaRPr>
          </a:p>
        </p:txBody>
      </p:sp>
      <p:pic>
        <p:nvPicPr>
          <p:cNvPr id="4" name="Picture 2" descr="C:\Users\digoal\AppData\Local\Microsoft\Windows\Temporary Internet Files\Content.IE5\GXGEOQ1Y\MC90043385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5157192"/>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746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Data Type</a:t>
            </a:r>
            <a:endParaRPr lang="zh-CN" altLang="en-US"/>
          </a:p>
        </p:txBody>
      </p:sp>
      <p:sp>
        <p:nvSpPr>
          <p:cNvPr id="3" name="内容占位符 2"/>
          <p:cNvSpPr>
            <a:spLocks noGrp="1"/>
          </p:cNvSpPr>
          <p:nvPr>
            <p:ph idx="1"/>
          </p:nvPr>
        </p:nvSpPr>
        <p:spPr/>
        <p:txBody>
          <a:bodyPr/>
          <a:lstStyle/>
          <a:p>
            <a:r>
              <a:rPr lang="en-US" altLang="zh-CN" sz="1600" smtClean="0"/>
              <a:t>Array</a:t>
            </a:r>
          </a:p>
          <a:p>
            <a:r>
              <a:rPr lang="en-US" altLang="zh-CN" sz="1600" smtClean="0"/>
              <a:t>function </a:t>
            </a:r>
            <a:r>
              <a:rPr lang="zh-CN" altLang="en-US" sz="1600" smtClean="0"/>
              <a:t>与 操作符</a:t>
            </a:r>
            <a:endParaRPr lang="zh-CN" altLang="en-US" sz="160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988840"/>
            <a:ext cx="7128792" cy="4461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2993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Data Type</a:t>
            </a:r>
            <a:endParaRPr lang="zh-CN" altLang="en-US"/>
          </a:p>
        </p:txBody>
      </p:sp>
      <p:sp>
        <p:nvSpPr>
          <p:cNvPr id="3" name="内容占位符 2"/>
          <p:cNvSpPr>
            <a:spLocks noGrp="1"/>
          </p:cNvSpPr>
          <p:nvPr>
            <p:ph idx="1"/>
          </p:nvPr>
        </p:nvSpPr>
        <p:spPr/>
        <p:txBody>
          <a:bodyPr/>
          <a:lstStyle/>
          <a:p>
            <a:r>
              <a:rPr lang="en-US" altLang="zh-CN" sz="1600" smtClean="0"/>
              <a:t>Composite Type</a:t>
            </a:r>
          </a:p>
          <a:p>
            <a:r>
              <a:rPr lang="zh-CN" altLang="en-US" sz="1600" smtClean="0"/>
              <a:t>自定义</a:t>
            </a:r>
            <a:endParaRPr lang="en-US" altLang="zh-CN" sz="1600" smtClean="0"/>
          </a:p>
          <a:p>
            <a:r>
              <a:rPr lang="en-US" altLang="zh-CN" sz="1600"/>
              <a:t>create type test as (info text,id int,crt_time timestamp(0));</a:t>
            </a:r>
          </a:p>
          <a:p>
            <a:r>
              <a:rPr lang="zh-CN" altLang="en-US" sz="1600" smtClean="0"/>
              <a:t>创建表时默认创建一个同名</a:t>
            </a:r>
            <a:r>
              <a:rPr lang="en-US" altLang="zh-CN" sz="1600" smtClean="0"/>
              <a:t>composite type, </a:t>
            </a:r>
            <a:r>
              <a:rPr lang="zh-CN" altLang="en-US" sz="1600" smtClean="0"/>
              <a:t>因此表名和自定义类名不能重复</a:t>
            </a:r>
            <a:endParaRPr lang="en-US" altLang="zh-CN" sz="1600" smtClean="0"/>
          </a:p>
          <a:p>
            <a:r>
              <a:rPr lang="en-US" altLang="zh-CN" sz="1600"/>
              <a:t>create table test (id int primary key,info text);</a:t>
            </a:r>
          </a:p>
          <a:p>
            <a:r>
              <a:rPr lang="en-US" altLang="zh-CN" sz="1600"/>
              <a:t>ERROR:  relation "test" already </a:t>
            </a:r>
            <a:r>
              <a:rPr lang="en-US" altLang="zh-CN" sz="1600" smtClean="0"/>
              <a:t>exists</a:t>
            </a:r>
          </a:p>
          <a:p>
            <a:r>
              <a:rPr lang="zh-CN" altLang="en-US" sz="1600" smtClean="0"/>
              <a:t>举例</a:t>
            </a:r>
            <a:endParaRPr lang="en-US" altLang="zh-CN" sz="1600" smtClean="0"/>
          </a:p>
          <a:p>
            <a:r>
              <a:rPr lang="en-US" altLang="zh-CN" sz="1600"/>
              <a:t>CREATE TYPE inventory_item AS (</a:t>
            </a:r>
          </a:p>
          <a:p>
            <a:r>
              <a:rPr lang="en-US" altLang="zh-CN" sz="1600"/>
              <a:t>    name            text,</a:t>
            </a:r>
          </a:p>
          <a:p>
            <a:r>
              <a:rPr lang="en-US" altLang="zh-CN" sz="1600"/>
              <a:t>    supplier_id     integer,</a:t>
            </a:r>
          </a:p>
          <a:p>
            <a:r>
              <a:rPr lang="en-US" altLang="zh-CN" sz="1600"/>
              <a:t>    price           numeric</a:t>
            </a:r>
          </a:p>
          <a:p>
            <a:r>
              <a:rPr lang="en-US" altLang="zh-CN" sz="1600"/>
              <a:t>);</a:t>
            </a:r>
          </a:p>
          <a:p>
            <a:r>
              <a:rPr lang="en-US" altLang="zh-CN" sz="1600" smtClean="0"/>
              <a:t>CREATE </a:t>
            </a:r>
            <a:r>
              <a:rPr lang="en-US" altLang="zh-CN" sz="1600"/>
              <a:t>TABLE on_hand (</a:t>
            </a:r>
          </a:p>
          <a:p>
            <a:r>
              <a:rPr lang="en-US" altLang="zh-CN" sz="1600"/>
              <a:t>    item      inventory_item,</a:t>
            </a:r>
          </a:p>
          <a:p>
            <a:r>
              <a:rPr lang="en-US" altLang="zh-CN" sz="1600"/>
              <a:t>    count     integer</a:t>
            </a:r>
          </a:p>
          <a:p>
            <a:r>
              <a:rPr lang="en-US" altLang="zh-CN" sz="1600" smtClean="0"/>
              <a:t>);</a:t>
            </a:r>
            <a:endParaRPr lang="en-US" altLang="zh-CN" sz="1600"/>
          </a:p>
          <a:p>
            <a:endParaRPr lang="en-US" altLang="zh-CN" sz="1600" smtClean="0"/>
          </a:p>
          <a:p>
            <a:endParaRPr lang="zh-CN" altLang="en-US" sz="1600"/>
          </a:p>
        </p:txBody>
      </p:sp>
    </p:spTree>
    <p:extLst>
      <p:ext uri="{BB962C8B-B14F-4D97-AF65-F5344CB8AC3E}">
        <p14:creationId xmlns:p14="http://schemas.microsoft.com/office/powerpoint/2010/main" val="137520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初始化集群</a:t>
            </a:r>
            <a:endParaRPr lang="zh-CN" altLang="en-US"/>
          </a:p>
        </p:txBody>
      </p:sp>
      <p:sp>
        <p:nvSpPr>
          <p:cNvPr id="3" name="内容占位符 2"/>
          <p:cNvSpPr>
            <a:spLocks noGrp="1"/>
          </p:cNvSpPr>
          <p:nvPr>
            <p:ph idx="1"/>
          </p:nvPr>
        </p:nvSpPr>
        <p:spPr/>
        <p:txBody>
          <a:bodyPr/>
          <a:lstStyle/>
          <a:p>
            <a:r>
              <a:rPr lang="en-US" altLang="zh-CN" sz="1600" smtClean="0"/>
              <a:t>initdb -A md5 -D </a:t>
            </a:r>
            <a:r>
              <a:rPr lang="en-US" altLang="zh-CN" sz="1600"/>
              <a:t>$PGDATA</a:t>
            </a:r>
            <a:r>
              <a:rPr lang="en-US" altLang="zh-CN" sz="1600" smtClean="0"/>
              <a:t> -E UTF8 --locale=C -W</a:t>
            </a:r>
          </a:p>
          <a:p>
            <a:r>
              <a:rPr lang="en-US" altLang="zh-CN" sz="1600"/>
              <a:t>-A, --auth=METHOD         </a:t>
            </a:r>
            <a:endParaRPr lang="en-US" altLang="zh-CN" sz="1600" smtClean="0"/>
          </a:p>
          <a:p>
            <a:pPr lvl="1"/>
            <a:r>
              <a:rPr lang="en-US" altLang="zh-CN" sz="1600" smtClean="0"/>
              <a:t>default </a:t>
            </a:r>
            <a:r>
              <a:rPr lang="en-US" altLang="zh-CN" sz="1600"/>
              <a:t>authentication method for local </a:t>
            </a:r>
            <a:r>
              <a:rPr lang="en-US" altLang="zh-CN" sz="1600" smtClean="0"/>
              <a:t>connections</a:t>
            </a:r>
          </a:p>
          <a:p>
            <a:r>
              <a:rPr lang="en-US" altLang="zh-CN" sz="1600"/>
              <a:t>[-D, --pgdata=]DATADIR     </a:t>
            </a:r>
            <a:endParaRPr lang="en-US" altLang="zh-CN" sz="1600" smtClean="0"/>
          </a:p>
          <a:p>
            <a:pPr lvl="1"/>
            <a:r>
              <a:rPr lang="en-US" altLang="zh-CN" sz="1600" smtClean="0"/>
              <a:t>location </a:t>
            </a:r>
            <a:r>
              <a:rPr lang="en-US" altLang="zh-CN" sz="1600"/>
              <a:t>for this database </a:t>
            </a:r>
            <a:r>
              <a:rPr lang="en-US" altLang="zh-CN" sz="1600" smtClean="0"/>
              <a:t>cluster</a:t>
            </a:r>
          </a:p>
          <a:p>
            <a:r>
              <a:rPr lang="en-US" altLang="zh-CN" sz="1600"/>
              <a:t>-E, --encoding=ENCODING   </a:t>
            </a:r>
            <a:endParaRPr lang="en-US" altLang="zh-CN" sz="1600" smtClean="0"/>
          </a:p>
          <a:p>
            <a:pPr lvl="1"/>
            <a:r>
              <a:rPr lang="en-US" altLang="zh-CN" sz="1600" smtClean="0"/>
              <a:t>set </a:t>
            </a:r>
            <a:r>
              <a:rPr lang="en-US" altLang="zh-CN" sz="1600"/>
              <a:t>default encoding for new </a:t>
            </a:r>
            <a:r>
              <a:rPr lang="en-US" altLang="zh-CN" sz="1600" smtClean="0"/>
              <a:t>databases</a:t>
            </a:r>
          </a:p>
          <a:p>
            <a:r>
              <a:rPr lang="en-US" altLang="zh-CN" sz="1600"/>
              <a:t>--locale=LOCALE       </a:t>
            </a:r>
            <a:endParaRPr lang="en-US" altLang="zh-CN" sz="1600" smtClean="0"/>
          </a:p>
          <a:p>
            <a:pPr lvl="1"/>
            <a:r>
              <a:rPr lang="en-US" altLang="zh-CN" sz="1600" smtClean="0"/>
              <a:t>set </a:t>
            </a:r>
            <a:r>
              <a:rPr lang="en-US" altLang="zh-CN" sz="1600"/>
              <a:t>default locale for new </a:t>
            </a:r>
            <a:r>
              <a:rPr lang="en-US" altLang="zh-CN" sz="1600" smtClean="0"/>
              <a:t>databases</a:t>
            </a:r>
          </a:p>
          <a:p>
            <a:r>
              <a:rPr lang="en-US" altLang="zh-CN" sz="1600"/>
              <a:t>-W, --pwprompt            </a:t>
            </a:r>
            <a:endParaRPr lang="en-US" altLang="zh-CN" sz="1600" smtClean="0"/>
          </a:p>
          <a:p>
            <a:pPr lvl="1"/>
            <a:r>
              <a:rPr lang="en-US" altLang="zh-CN" sz="1600" smtClean="0"/>
              <a:t>prompt </a:t>
            </a:r>
            <a:r>
              <a:rPr lang="en-US" altLang="zh-CN" sz="1600"/>
              <a:t>for a password for the new </a:t>
            </a:r>
            <a:r>
              <a:rPr lang="en-US" altLang="zh-CN" sz="1600" smtClean="0"/>
              <a:t>superuser</a:t>
            </a:r>
          </a:p>
          <a:p>
            <a:endParaRPr lang="zh-CN" altLang="en-US" sz="160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2028" y="1340768"/>
            <a:ext cx="2553245" cy="4642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1095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Data Type</a:t>
            </a:r>
            <a:endParaRPr lang="zh-CN" altLang="en-US"/>
          </a:p>
        </p:txBody>
      </p:sp>
      <p:sp>
        <p:nvSpPr>
          <p:cNvPr id="3" name="内容占位符 2"/>
          <p:cNvSpPr>
            <a:spLocks noGrp="1"/>
          </p:cNvSpPr>
          <p:nvPr>
            <p:ph idx="1"/>
          </p:nvPr>
        </p:nvSpPr>
        <p:spPr/>
        <p:txBody>
          <a:bodyPr/>
          <a:lstStyle/>
          <a:p>
            <a:r>
              <a:rPr lang="en-US" altLang="zh-CN" sz="1600" smtClean="0"/>
              <a:t>Composite Type</a:t>
            </a:r>
          </a:p>
          <a:p>
            <a:r>
              <a:rPr lang="en-US" altLang="zh-CN" sz="1600" smtClean="0"/>
              <a:t>INSERT </a:t>
            </a:r>
            <a:r>
              <a:rPr lang="en-US" altLang="zh-CN" sz="1600"/>
              <a:t>INTO on_hand VALUES (ROW('fuzzy dice', 42, 1.99), 1000);</a:t>
            </a:r>
          </a:p>
          <a:p>
            <a:r>
              <a:rPr lang="en-US" altLang="zh-CN" sz="1600" smtClean="0"/>
              <a:t>SELECT </a:t>
            </a:r>
            <a:r>
              <a:rPr lang="en-US" altLang="zh-CN" sz="1600"/>
              <a:t>(on_hand.item).name FROM on_hand WHERE (on_hand.item).price &lt;10;</a:t>
            </a:r>
          </a:p>
          <a:p>
            <a:r>
              <a:rPr lang="en-US" altLang="zh-CN" sz="1600"/>
              <a:t>    name    </a:t>
            </a:r>
          </a:p>
          <a:p>
            <a:r>
              <a:rPr lang="en-US" altLang="zh-CN" sz="1600"/>
              <a:t>------------</a:t>
            </a:r>
          </a:p>
          <a:p>
            <a:r>
              <a:rPr lang="en-US" altLang="zh-CN" sz="1600"/>
              <a:t> fuzzy </a:t>
            </a:r>
            <a:r>
              <a:rPr lang="en-US" altLang="zh-CN" sz="1600" smtClean="0"/>
              <a:t>dice</a:t>
            </a:r>
          </a:p>
          <a:p>
            <a:endParaRPr lang="en-US" altLang="zh-CN" sz="1600" smtClean="0"/>
          </a:p>
          <a:p>
            <a:r>
              <a:rPr lang="en-US" altLang="zh-CN" sz="1600" smtClean="0"/>
              <a:t>UPDATE </a:t>
            </a:r>
            <a:r>
              <a:rPr lang="en-US" altLang="zh-CN" sz="1600"/>
              <a:t>on_hand SET item = ROW('fuzzy dice',10,100) WHERE count=1000;</a:t>
            </a:r>
          </a:p>
          <a:p>
            <a:r>
              <a:rPr lang="en-US" altLang="zh-CN" sz="1600"/>
              <a:t>UPDATE on_hand SET item.price = (on_hand.item).price + 100 WHERE (on_hand.item).name='fuzzy dice';</a:t>
            </a:r>
          </a:p>
          <a:p>
            <a:r>
              <a:rPr lang="en-US" altLang="zh-CN" sz="1600"/>
              <a:t>INSERT INTO on_hand (item.name, item.supplier_id) VALUES('test', 2.2);</a:t>
            </a:r>
          </a:p>
          <a:p>
            <a:r>
              <a:rPr lang="en-US" altLang="zh-CN" sz="1600"/>
              <a:t>postgres=# select * from on_hand;</a:t>
            </a:r>
          </a:p>
          <a:p>
            <a:r>
              <a:rPr lang="en-US" altLang="zh-CN" sz="1600"/>
              <a:t>         item          | count </a:t>
            </a:r>
          </a:p>
          <a:p>
            <a:r>
              <a:rPr lang="en-US" altLang="zh-CN" sz="1600"/>
              <a:t>-----------------------+-------</a:t>
            </a:r>
          </a:p>
          <a:p>
            <a:r>
              <a:rPr lang="en-US" altLang="zh-CN" sz="1600"/>
              <a:t> ("fuzzy dice",10,200) |  1000</a:t>
            </a:r>
          </a:p>
          <a:p>
            <a:r>
              <a:rPr lang="en-US" altLang="zh-CN" sz="1600"/>
              <a:t> (test,2,)             | </a:t>
            </a:r>
          </a:p>
          <a:p>
            <a:endParaRPr lang="en-US" altLang="zh-CN" sz="1600" smtClean="0"/>
          </a:p>
          <a:p>
            <a:endParaRPr lang="zh-CN" altLang="en-US" sz="1600"/>
          </a:p>
        </p:txBody>
      </p:sp>
      <p:sp>
        <p:nvSpPr>
          <p:cNvPr id="4" name="椭圆 3"/>
          <p:cNvSpPr/>
          <p:nvPr/>
        </p:nvSpPr>
        <p:spPr>
          <a:xfrm>
            <a:off x="2771800" y="3645024"/>
            <a:ext cx="864096" cy="648072"/>
          </a:xfrm>
          <a:prstGeom prst="ellipse">
            <a:avLst/>
          </a:prstGeom>
          <a:noFill/>
          <a:ln w="952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779912" y="3897052"/>
            <a:ext cx="1440160" cy="468052"/>
          </a:xfrm>
          <a:prstGeom prst="ellipse">
            <a:avLst/>
          </a:prstGeom>
          <a:noFill/>
          <a:ln w="952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4" idx="0"/>
            <a:endCxn id="10" idx="1"/>
          </p:cNvCxnSpPr>
          <p:nvPr/>
        </p:nvCxnSpPr>
        <p:spPr>
          <a:xfrm flipV="1">
            <a:off x="3203848" y="2881046"/>
            <a:ext cx="1512168" cy="763978"/>
          </a:xfrm>
          <a:prstGeom prst="line">
            <a:avLst/>
          </a:prstGeom>
          <a:ln w="3175">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0"/>
            <a:endCxn id="10" idx="1"/>
          </p:cNvCxnSpPr>
          <p:nvPr/>
        </p:nvCxnSpPr>
        <p:spPr>
          <a:xfrm flipV="1">
            <a:off x="4499992" y="2881046"/>
            <a:ext cx="216024" cy="1016006"/>
          </a:xfrm>
          <a:prstGeom prst="line">
            <a:avLst/>
          </a:prstGeom>
          <a:ln w="3175">
            <a:prstDash val="sysDash"/>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4716016" y="2376990"/>
            <a:ext cx="3636404" cy="10081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600" smtClean="0"/>
              <a:t>SET</a:t>
            </a:r>
            <a:r>
              <a:rPr lang="zh-CN" altLang="en-US" sz="1600" smtClean="0"/>
              <a:t>和</a:t>
            </a:r>
            <a:r>
              <a:rPr lang="en-US" altLang="zh-CN" sz="1600" smtClean="0"/>
              <a:t>INTO</a:t>
            </a:r>
            <a:r>
              <a:rPr lang="zh-CN" altLang="en-US" sz="1600" smtClean="0"/>
              <a:t>子句复合类型不能加括号引用</a:t>
            </a:r>
            <a:r>
              <a:rPr lang="en-US" altLang="zh-CN" sz="1600" smtClean="0"/>
              <a:t>,</a:t>
            </a:r>
            <a:r>
              <a:rPr lang="zh-CN" altLang="en-US" sz="1600" smtClean="0"/>
              <a:t>其他子句中的复合类型可以加括号引用</a:t>
            </a:r>
            <a:endParaRPr lang="zh-CN" altLang="en-US" sz="1600"/>
          </a:p>
        </p:txBody>
      </p:sp>
      <p:sp>
        <p:nvSpPr>
          <p:cNvPr id="15" name="椭圆 14"/>
          <p:cNvSpPr/>
          <p:nvPr/>
        </p:nvSpPr>
        <p:spPr>
          <a:xfrm>
            <a:off x="1475656" y="4581128"/>
            <a:ext cx="3744416" cy="360040"/>
          </a:xfrm>
          <a:prstGeom prst="ellipse">
            <a:avLst/>
          </a:prstGeom>
          <a:noFill/>
          <a:ln w="952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5" idx="0"/>
            <a:endCxn id="10" idx="1"/>
          </p:cNvCxnSpPr>
          <p:nvPr/>
        </p:nvCxnSpPr>
        <p:spPr>
          <a:xfrm flipV="1">
            <a:off x="3347864" y="2881046"/>
            <a:ext cx="1368152" cy="1700082"/>
          </a:xfrm>
          <a:prstGeom prst="line">
            <a:avLst/>
          </a:prstGeom>
          <a:ln w="3175">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011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Data Type</a:t>
            </a:r>
            <a:endParaRPr lang="zh-CN" altLang="en-US"/>
          </a:p>
        </p:txBody>
      </p:sp>
      <p:sp>
        <p:nvSpPr>
          <p:cNvPr id="3" name="内容占位符 2"/>
          <p:cNvSpPr>
            <a:spLocks noGrp="1"/>
          </p:cNvSpPr>
          <p:nvPr>
            <p:ph idx="1"/>
          </p:nvPr>
        </p:nvSpPr>
        <p:spPr/>
        <p:txBody>
          <a:bodyPr/>
          <a:lstStyle/>
          <a:p>
            <a:r>
              <a:rPr lang="en-US" altLang="zh-CN" sz="1600" smtClean="0"/>
              <a:t>oid (object identifier) 4 bytes</a:t>
            </a:r>
          </a:p>
          <a:p>
            <a:r>
              <a:rPr lang="en-US" altLang="zh-CN" sz="1600" smtClean="0"/>
              <a:t>xid (transaction identifier) 4 bytes xmin,xmax</a:t>
            </a:r>
          </a:p>
          <a:p>
            <a:r>
              <a:rPr lang="en-US" altLang="zh-CN" sz="1600" smtClean="0"/>
              <a:t>cid (command identifier) 4 bytes cmin,cmax</a:t>
            </a:r>
          </a:p>
          <a:p>
            <a:r>
              <a:rPr lang="en-US" altLang="zh-CN" sz="1600" smtClean="0"/>
              <a:t>tid (tuple identifier) 6 bytes ctid</a:t>
            </a:r>
          </a:p>
          <a:p>
            <a:endParaRPr lang="en-US" altLang="zh-CN" sz="1600" smtClean="0"/>
          </a:p>
          <a:p>
            <a:r>
              <a:rPr lang="zh-CN" altLang="en-US" sz="1600" smtClean="0"/>
              <a:t>以下为各系统表对应的</a:t>
            </a:r>
            <a:r>
              <a:rPr lang="en-US" altLang="zh-CN" sz="1600" smtClean="0"/>
              <a:t>oid</a:t>
            </a:r>
            <a:r>
              <a:rPr lang="zh-CN" altLang="en-US" sz="1600"/>
              <a:t>列</a:t>
            </a:r>
            <a:r>
              <a:rPr lang="zh-CN" altLang="en-US" sz="1600" smtClean="0"/>
              <a:t>的</a:t>
            </a:r>
            <a:r>
              <a:rPr lang="en-US" altLang="zh-CN" sz="1600" smtClean="0"/>
              <a:t>alias, </a:t>
            </a:r>
            <a:r>
              <a:rPr lang="zh-CN" altLang="en-US" sz="1600" smtClean="0"/>
              <a:t>类型都是</a:t>
            </a:r>
            <a:r>
              <a:rPr lang="en-US" altLang="zh-CN" sz="1600" smtClean="0"/>
              <a:t>oid</a:t>
            </a:r>
            <a:endParaRPr lang="en-US" altLang="zh-CN" sz="1600"/>
          </a:p>
          <a:p>
            <a:r>
              <a:rPr lang="zh-CN" altLang="en-US" sz="1600" smtClean="0"/>
              <a:t>可使用</a:t>
            </a:r>
            <a:r>
              <a:rPr lang="en-US" altLang="zh-CN" sz="1600" smtClean="0"/>
              <a:t>namespace, </a:t>
            </a:r>
            <a:r>
              <a:rPr lang="zh-CN" altLang="en-US" sz="1600" smtClean="0"/>
              <a:t>或者默认的</a:t>
            </a:r>
            <a:r>
              <a:rPr lang="en-US" altLang="zh-CN" sz="1600" smtClean="0"/>
              <a:t>search_path</a:t>
            </a:r>
            <a:r>
              <a:rPr lang="zh-CN" altLang="en-US" sz="1600" smtClean="0"/>
              <a:t>先后顺序检索</a:t>
            </a:r>
            <a:endParaRPr lang="en-US" altLang="zh-CN" sz="160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717032"/>
            <a:ext cx="8064896"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76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Data Type</a:t>
            </a:r>
            <a:endParaRPr lang="zh-CN" altLang="en-US"/>
          </a:p>
        </p:txBody>
      </p:sp>
      <p:sp>
        <p:nvSpPr>
          <p:cNvPr id="3" name="内容占位符 2"/>
          <p:cNvSpPr>
            <a:spLocks noGrp="1"/>
          </p:cNvSpPr>
          <p:nvPr>
            <p:ph idx="1"/>
          </p:nvPr>
        </p:nvSpPr>
        <p:spPr/>
        <p:txBody>
          <a:bodyPr/>
          <a:lstStyle/>
          <a:p>
            <a:r>
              <a:rPr lang="en-US" altLang="zh-CN" sz="1600"/>
              <a:t>test=# create sequence seq_test start with 1;</a:t>
            </a:r>
          </a:p>
          <a:p>
            <a:r>
              <a:rPr lang="en-US" altLang="zh-CN" sz="1600"/>
              <a:t>CREATE SEQUENCE</a:t>
            </a:r>
          </a:p>
          <a:p>
            <a:r>
              <a:rPr lang="en-US" altLang="zh-CN" sz="1600"/>
              <a:t>test=# select 'seq_test'::regclass;</a:t>
            </a:r>
          </a:p>
          <a:p>
            <a:r>
              <a:rPr lang="en-US" altLang="zh-CN" sz="1600"/>
              <a:t> regclass </a:t>
            </a:r>
          </a:p>
          <a:p>
            <a:r>
              <a:rPr lang="en-US" altLang="zh-CN" sz="1600" smtClean="0"/>
              <a:t>seq_test</a:t>
            </a:r>
            <a:endParaRPr lang="en-US" altLang="zh-CN" sz="1600"/>
          </a:p>
          <a:p>
            <a:r>
              <a:rPr lang="en-US" altLang="zh-CN" sz="1600" smtClean="0"/>
              <a:t>test</a:t>
            </a:r>
            <a:r>
              <a:rPr lang="en-US" altLang="zh-CN" sz="1600"/>
              <a:t>=# select 'seq_test'::regclass::oid;</a:t>
            </a:r>
          </a:p>
          <a:p>
            <a:r>
              <a:rPr lang="en-US" altLang="zh-CN" sz="1600"/>
              <a:t>  oid  </a:t>
            </a:r>
          </a:p>
          <a:p>
            <a:r>
              <a:rPr lang="en-US" altLang="zh-CN" sz="1600" smtClean="0"/>
              <a:t>49247</a:t>
            </a:r>
          </a:p>
          <a:p>
            <a:r>
              <a:rPr lang="en-US" altLang="zh-CN" sz="1600"/>
              <a:t>test=# select 'sum(int4)'::regprocedure;</a:t>
            </a:r>
          </a:p>
          <a:p>
            <a:r>
              <a:rPr lang="en-US" altLang="zh-CN" sz="1600"/>
              <a:t> regprocedure </a:t>
            </a:r>
          </a:p>
          <a:p>
            <a:r>
              <a:rPr lang="en-US" altLang="zh-CN" sz="1600" smtClean="0"/>
              <a:t>sum(integer)</a:t>
            </a:r>
            <a:endParaRPr lang="en-US" altLang="zh-CN" sz="1600"/>
          </a:p>
          <a:p>
            <a:r>
              <a:rPr lang="en-US" altLang="zh-CN" sz="1600"/>
              <a:t>test=# select 'sum(int4)'::regprocedure::oid;</a:t>
            </a:r>
          </a:p>
          <a:p>
            <a:r>
              <a:rPr lang="en-US" altLang="zh-CN" sz="1600"/>
              <a:t> oid  </a:t>
            </a:r>
          </a:p>
          <a:p>
            <a:r>
              <a:rPr lang="en-US" altLang="zh-CN" sz="1600" smtClean="0"/>
              <a:t>2108</a:t>
            </a:r>
            <a:endParaRPr lang="en-US" altLang="zh-CN" sz="1600"/>
          </a:p>
        </p:txBody>
      </p:sp>
      <p:sp>
        <p:nvSpPr>
          <p:cNvPr id="4" name="圆角矩形 3"/>
          <p:cNvSpPr/>
          <p:nvPr/>
        </p:nvSpPr>
        <p:spPr>
          <a:xfrm>
            <a:off x="755576" y="2348880"/>
            <a:ext cx="936104" cy="576064"/>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755576" y="3356992"/>
            <a:ext cx="936104" cy="576064"/>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755576" y="4365104"/>
            <a:ext cx="1224136" cy="576064"/>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755576" y="5373216"/>
            <a:ext cx="1224136" cy="576064"/>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30016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Type</a:t>
            </a:r>
            <a:endParaRPr lang="zh-CN" altLang="en-US"/>
          </a:p>
        </p:txBody>
      </p:sp>
      <p:sp>
        <p:nvSpPr>
          <p:cNvPr id="3" name="内容占位符 2"/>
          <p:cNvSpPr>
            <a:spLocks noGrp="1"/>
          </p:cNvSpPr>
          <p:nvPr>
            <p:ph idx="1"/>
          </p:nvPr>
        </p:nvSpPr>
        <p:spPr/>
        <p:txBody>
          <a:bodyPr/>
          <a:lstStyle/>
          <a:p>
            <a:r>
              <a:rPr lang="en-US" altLang="zh-CN" sz="1600" smtClean="0"/>
              <a:t>Pseudo-Types </a:t>
            </a:r>
            <a:r>
              <a:rPr lang="zh-CN" altLang="en-US" sz="1600" smtClean="0"/>
              <a:t>伪类型</a:t>
            </a:r>
            <a:endParaRPr lang="en-US" altLang="zh-CN" sz="1600" smtClean="0"/>
          </a:p>
          <a:p>
            <a:endParaRPr lang="en-US" altLang="zh-CN" sz="160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388045"/>
            <a:ext cx="8964488" cy="4065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4401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600" smtClean="0"/>
              <a:t>摘录部分</a:t>
            </a:r>
            <a:endParaRPr lang="en-US" altLang="zh-CN" sz="1600" smtClean="0"/>
          </a:p>
          <a:p>
            <a:r>
              <a:rPr lang="zh-CN" altLang="en-US" sz="1600" smtClean="0"/>
              <a:t>详见</a:t>
            </a:r>
            <a:endParaRPr lang="en-US" altLang="zh-CN" sz="1600" smtClean="0"/>
          </a:p>
          <a:p>
            <a:r>
              <a:rPr lang="en-US" altLang="zh-CN" sz="1600">
                <a:hlinkClick r:id="rId2"/>
              </a:rPr>
              <a:t>http://www.postgresql.org/docs/9.1/static/functions.html</a:t>
            </a:r>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6096" y="1772816"/>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307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numCol="2"/>
          <a:lstStyle/>
          <a:p>
            <a:r>
              <a:rPr lang="zh-CN" altLang="en-US" sz="1600" smtClean="0"/>
              <a:t>逻辑</a:t>
            </a:r>
            <a:endParaRPr lang="en-US" altLang="zh-CN" sz="1600" smtClean="0"/>
          </a:p>
          <a:p>
            <a:r>
              <a:rPr lang="zh-CN" altLang="en-US" sz="1600" smtClean="0"/>
              <a:t>比较</a:t>
            </a:r>
            <a:endParaRPr lang="en-US" altLang="zh-CN" sz="1600" smtClean="0"/>
          </a:p>
          <a:p>
            <a:r>
              <a:rPr lang="zh-CN" altLang="en-US" sz="1600" smtClean="0"/>
              <a:t>算数</a:t>
            </a:r>
            <a:endParaRPr lang="en-US" altLang="zh-CN" sz="1600" smtClean="0"/>
          </a:p>
          <a:p>
            <a:r>
              <a:rPr lang="zh-CN" altLang="en-US" sz="1600" smtClean="0"/>
              <a:t>字符</a:t>
            </a:r>
            <a:endParaRPr lang="en-US" altLang="zh-CN" sz="1600" smtClean="0"/>
          </a:p>
          <a:p>
            <a:r>
              <a:rPr lang="en-US" altLang="zh-CN" sz="1600" smtClean="0"/>
              <a:t>bytea</a:t>
            </a:r>
          </a:p>
          <a:p>
            <a:r>
              <a:rPr lang="en-US" altLang="zh-CN" sz="1600" smtClean="0"/>
              <a:t>bit</a:t>
            </a:r>
          </a:p>
          <a:p>
            <a:r>
              <a:rPr lang="zh-CN" altLang="en-US" sz="1600" smtClean="0"/>
              <a:t>规则表达式</a:t>
            </a:r>
            <a:endParaRPr lang="en-US" altLang="zh-CN" sz="1600" smtClean="0"/>
          </a:p>
          <a:p>
            <a:r>
              <a:rPr lang="zh-CN" altLang="en-US" sz="1600" smtClean="0"/>
              <a:t>格式化输出</a:t>
            </a:r>
            <a:endParaRPr lang="en-US" altLang="zh-CN" sz="1600" smtClean="0"/>
          </a:p>
          <a:p>
            <a:r>
              <a:rPr lang="zh-CN" altLang="en-US" sz="1600" smtClean="0"/>
              <a:t>时间</a:t>
            </a:r>
            <a:endParaRPr lang="en-US" altLang="zh-CN" sz="1600" smtClean="0"/>
          </a:p>
          <a:p>
            <a:r>
              <a:rPr lang="zh-CN" altLang="en-US" sz="1600" smtClean="0"/>
              <a:t>枚举</a:t>
            </a:r>
            <a:endParaRPr lang="en-US" altLang="zh-CN" sz="1600" smtClean="0"/>
          </a:p>
          <a:p>
            <a:r>
              <a:rPr lang="zh-CN" altLang="en-US" sz="1600" smtClean="0"/>
              <a:t>几何</a:t>
            </a:r>
            <a:endParaRPr lang="en-US" altLang="zh-CN" sz="1600" smtClean="0"/>
          </a:p>
          <a:p>
            <a:r>
              <a:rPr lang="zh-CN" altLang="en-US" sz="1600" smtClean="0"/>
              <a:t>网络地址</a:t>
            </a:r>
            <a:endParaRPr lang="en-US" altLang="zh-CN" sz="1600" smtClean="0"/>
          </a:p>
          <a:p>
            <a:r>
              <a:rPr lang="zh-CN" altLang="en-US" sz="1600" smtClean="0"/>
              <a:t>全文检索</a:t>
            </a:r>
            <a:endParaRPr lang="en-US" altLang="zh-CN" sz="1600" smtClean="0"/>
          </a:p>
          <a:p>
            <a:r>
              <a:rPr lang="en-US" altLang="zh-CN" sz="1600" smtClean="0"/>
              <a:t>XML</a:t>
            </a:r>
          </a:p>
          <a:p>
            <a:r>
              <a:rPr lang="zh-CN" altLang="en-US" sz="1600" smtClean="0"/>
              <a:t>序列</a:t>
            </a:r>
            <a:endParaRPr lang="en-US" altLang="zh-CN" sz="1600" smtClean="0"/>
          </a:p>
          <a:p>
            <a:r>
              <a:rPr lang="zh-CN" altLang="en-US" sz="1600" smtClean="0"/>
              <a:t>条件表达式</a:t>
            </a:r>
            <a:endParaRPr lang="en-US" altLang="zh-CN" sz="1600" smtClean="0"/>
          </a:p>
          <a:p>
            <a:r>
              <a:rPr lang="zh-CN" altLang="en-US" sz="1600" smtClean="0"/>
              <a:t>数组</a:t>
            </a:r>
            <a:endParaRPr lang="en-US" altLang="zh-CN" sz="1600" smtClean="0"/>
          </a:p>
          <a:p>
            <a:r>
              <a:rPr lang="zh-CN" altLang="en-US" sz="1600"/>
              <a:t>集合</a:t>
            </a:r>
            <a:endParaRPr lang="en-US" altLang="zh-CN" sz="1600" smtClean="0"/>
          </a:p>
          <a:p>
            <a:r>
              <a:rPr lang="zh-CN" altLang="en-US" sz="1600" smtClean="0"/>
              <a:t>窗口</a:t>
            </a:r>
            <a:endParaRPr lang="en-US" altLang="zh-CN" sz="1600" smtClean="0"/>
          </a:p>
          <a:p>
            <a:r>
              <a:rPr lang="zh-CN" altLang="en-US" sz="1600"/>
              <a:t>子</a:t>
            </a:r>
            <a:r>
              <a:rPr lang="zh-CN" altLang="en-US" sz="1600" smtClean="0"/>
              <a:t>查询表达式</a:t>
            </a:r>
            <a:endParaRPr lang="en-US" altLang="zh-CN" sz="1600" smtClean="0"/>
          </a:p>
          <a:p>
            <a:r>
              <a:rPr lang="zh-CN" altLang="en-US" sz="1600" smtClean="0"/>
              <a:t>行与数组比较</a:t>
            </a:r>
            <a:endParaRPr lang="en-US" altLang="zh-CN" sz="1600" smtClean="0"/>
          </a:p>
          <a:p>
            <a:r>
              <a:rPr lang="zh-CN" altLang="en-US" sz="1600" smtClean="0"/>
              <a:t>返回集合的函数</a:t>
            </a:r>
            <a:endParaRPr lang="en-US" altLang="zh-CN" sz="1600" smtClean="0"/>
          </a:p>
          <a:p>
            <a:r>
              <a:rPr lang="zh-CN" altLang="en-US" sz="1600" smtClean="0"/>
              <a:t>触发器函数</a:t>
            </a:r>
            <a:endParaRPr lang="en-US" altLang="zh-CN" sz="1600" smtClean="0"/>
          </a:p>
          <a:p>
            <a:endParaRPr lang="en-US" altLang="zh-CN" sz="1600" smtClean="0"/>
          </a:p>
          <a:p>
            <a:endParaRPr lang="en-US" altLang="zh-CN" sz="1600"/>
          </a:p>
          <a:p>
            <a:endParaRPr lang="en-US" altLang="zh-CN" sz="1600" smtClean="0"/>
          </a:p>
          <a:p>
            <a:pPr marL="0" indent="0">
              <a:buNone/>
            </a:pPr>
            <a:endParaRPr lang="en-US" altLang="zh-CN" sz="1600"/>
          </a:p>
          <a:p>
            <a:endParaRPr lang="en-US" altLang="zh-CN" sz="1600" smtClean="0"/>
          </a:p>
        </p:txBody>
      </p:sp>
    </p:spTree>
    <p:extLst>
      <p:ext uri="{BB962C8B-B14F-4D97-AF65-F5344CB8AC3E}">
        <p14:creationId xmlns:p14="http://schemas.microsoft.com/office/powerpoint/2010/main" val="3418461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600" smtClean="0"/>
              <a:t>逻辑操作符</a:t>
            </a:r>
            <a:endParaRPr lang="en-US" altLang="zh-CN" sz="1600" smtClean="0"/>
          </a:p>
          <a:p>
            <a:r>
              <a:rPr lang="en-US" altLang="zh-CN" sz="1600" smtClean="0"/>
              <a:t>AND</a:t>
            </a:r>
          </a:p>
          <a:p>
            <a:r>
              <a:rPr lang="en-US" altLang="zh-CN" sz="1600" smtClean="0"/>
              <a:t>OR</a:t>
            </a:r>
          </a:p>
          <a:p>
            <a:r>
              <a:rPr lang="en-US" altLang="zh-CN" sz="1600" smtClean="0"/>
              <a:t>NOT</a:t>
            </a:r>
          </a:p>
          <a:p>
            <a:endParaRPr lang="zh-CN" altLang="en-US" sz="160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4778" y="1548431"/>
            <a:ext cx="4125614" cy="519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8959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numCol="2"/>
          <a:lstStyle/>
          <a:p>
            <a:r>
              <a:rPr lang="zh-CN" altLang="en-US" sz="1600" smtClean="0"/>
              <a:t>比较</a:t>
            </a:r>
            <a:endParaRPr lang="en-US" altLang="zh-CN" sz="1600" smtClean="0"/>
          </a:p>
          <a:p>
            <a:r>
              <a:rPr lang="en-US" altLang="zh-CN" sz="1600" smtClean="0"/>
              <a:t>a </a:t>
            </a:r>
            <a:r>
              <a:rPr lang="en-US" altLang="zh-CN" sz="1600"/>
              <a:t>BETWEEN x AND y</a:t>
            </a:r>
          </a:p>
          <a:p>
            <a:r>
              <a:rPr lang="en-US" altLang="zh-CN" sz="1600"/>
              <a:t>a &gt;= x AND a &lt;= y</a:t>
            </a:r>
          </a:p>
          <a:p>
            <a:endParaRPr lang="en-US" altLang="zh-CN" sz="1600"/>
          </a:p>
          <a:p>
            <a:r>
              <a:rPr lang="en-US" altLang="zh-CN" sz="1600"/>
              <a:t>a NOT BETWEEN x AND y</a:t>
            </a:r>
          </a:p>
          <a:p>
            <a:r>
              <a:rPr lang="en-US" altLang="zh-CN" sz="1600"/>
              <a:t>a &lt; x OR a &gt; </a:t>
            </a:r>
            <a:r>
              <a:rPr lang="en-US" altLang="zh-CN" sz="1600" smtClean="0"/>
              <a:t>y</a:t>
            </a:r>
          </a:p>
          <a:p>
            <a:endParaRPr lang="en-US" altLang="zh-CN" sz="1600"/>
          </a:p>
          <a:p>
            <a:r>
              <a:rPr lang="en-US" altLang="zh-CN" sz="1600" smtClean="0"/>
              <a:t>IS [NOT] NULL</a:t>
            </a:r>
          </a:p>
          <a:p>
            <a:endParaRPr lang="en-US" altLang="zh-CN" sz="1600"/>
          </a:p>
          <a:p>
            <a:r>
              <a:rPr lang="en-US" altLang="zh-CN" sz="1600"/>
              <a:t>test=# select 1 where null =  null;</a:t>
            </a:r>
          </a:p>
          <a:p>
            <a:r>
              <a:rPr lang="en-US" altLang="zh-CN" sz="1600"/>
              <a:t>(0 rows)</a:t>
            </a:r>
          </a:p>
          <a:p>
            <a:r>
              <a:rPr lang="en-US" altLang="zh-CN" sz="1600" smtClean="0"/>
              <a:t>test</a:t>
            </a:r>
            <a:r>
              <a:rPr lang="en-US" altLang="zh-CN" sz="1600"/>
              <a:t>=# select 1 where null &lt;&gt; null;</a:t>
            </a:r>
          </a:p>
          <a:p>
            <a:r>
              <a:rPr lang="en-US" altLang="zh-CN" sz="1600"/>
              <a:t>(0 rows</a:t>
            </a:r>
            <a:r>
              <a:rPr lang="en-US" altLang="zh-CN" sz="1600" smtClean="0"/>
              <a:t>)</a:t>
            </a:r>
          </a:p>
          <a:p>
            <a:endParaRPr lang="en-US" altLang="zh-CN" sz="1600"/>
          </a:p>
          <a:p>
            <a:pPr marL="0" indent="0">
              <a:buNone/>
            </a:pPr>
            <a:endParaRPr lang="en-US" altLang="zh-CN" sz="1600"/>
          </a:p>
          <a:p>
            <a:r>
              <a:rPr lang="en-US" altLang="zh-CN" sz="1600" smtClean="0"/>
              <a:t>test</a:t>
            </a:r>
            <a:r>
              <a:rPr lang="en-US" altLang="zh-CN" sz="1600"/>
              <a:t>=# select 1 where null is distinct from null;</a:t>
            </a:r>
          </a:p>
          <a:p>
            <a:r>
              <a:rPr lang="en-US" altLang="zh-CN" sz="1600"/>
              <a:t>(0 rows)</a:t>
            </a:r>
          </a:p>
          <a:p>
            <a:r>
              <a:rPr lang="en-US" altLang="zh-CN" sz="1600" smtClean="0"/>
              <a:t>test</a:t>
            </a:r>
            <a:r>
              <a:rPr lang="en-US" altLang="zh-CN" sz="1600"/>
              <a:t>=# select 1 where null is not distinct from null;</a:t>
            </a:r>
          </a:p>
          <a:p>
            <a:r>
              <a:rPr lang="en-US" altLang="zh-CN" sz="1600"/>
              <a:t>        </a:t>
            </a:r>
            <a:r>
              <a:rPr lang="en-US" altLang="zh-CN" sz="1600" smtClean="0"/>
              <a:t>1</a:t>
            </a:r>
          </a:p>
          <a:p>
            <a:endParaRPr lang="en-US" altLang="zh-CN" sz="1600"/>
          </a:p>
          <a:p>
            <a:r>
              <a:rPr lang="en-US" altLang="zh-CN" sz="1600"/>
              <a:t>expression IS TRUE</a:t>
            </a:r>
          </a:p>
          <a:p>
            <a:r>
              <a:rPr lang="en-US" altLang="zh-CN" sz="1600"/>
              <a:t>expression IS NOT TRUE</a:t>
            </a:r>
          </a:p>
          <a:p>
            <a:r>
              <a:rPr lang="en-US" altLang="zh-CN" sz="1600"/>
              <a:t>expression IS FALSE</a:t>
            </a:r>
          </a:p>
          <a:p>
            <a:r>
              <a:rPr lang="en-US" altLang="zh-CN" sz="1600"/>
              <a:t>expression IS NOT FALSE</a:t>
            </a:r>
          </a:p>
          <a:p>
            <a:r>
              <a:rPr lang="en-US" altLang="zh-CN" sz="1600"/>
              <a:t>expression IS UNKNOWN</a:t>
            </a:r>
          </a:p>
          <a:p>
            <a:r>
              <a:rPr lang="en-US" altLang="zh-CN" sz="1600"/>
              <a:t>expression IS NOT UNKNOWN</a:t>
            </a:r>
            <a:endParaRPr lang="zh-CN" altLang="en-US" sz="16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402" y="5372100"/>
            <a:ext cx="219075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9062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600" smtClean="0"/>
              <a:t>数学函数、操作符</a:t>
            </a:r>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r>
              <a:rPr lang="zh-CN" altLang="en-US" sz="1600"/>
              <a:t>略</a:t>
            </a:r>
            <a:endParaRPr lang="en-US" altLang="zh-CN" sz="1600" smtClean="0"/>
          </a:p>
          <a:p>
            <a:r>
              <a:rPr lang="zh-CN" altLang="en-US" sz="1600" smtClean="0"/>
              <a:t>数学函数</a:t>
            </a:r>
            <a:endParaRPr lang="en-US" altLang="zh-CN" sz="1600"/>
          </a:p>
          <a:p>
            <a:r>
              <a:rPr lang="zh-CN" altLang="en-US" sz="1600" smtClean="0"/>
              <a:t>三角函数</a:t>
            </a:r>
            <a:endParaRPr lang="zh-CN" altLang="en-US" sz="16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7221" y="1351876"/>
            <a:ext cx="451485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265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600" smtClean="0"/>
              <a:t>字符函数、操作符</a:t>
            </a:r>
            <a:endParaRPr lang="en-US" altLang="zh-CN" sz="1600" smtClean="0"/>
          </a:p>
          <a:p>
            <a:endParaRPr lang="en-US" altLang="zh-CN" sz="1600"/>
          </a:p>
          <a:p>
            <a:endParaRPr lang="en-US" altLang="zh-CN" sz="1600" smtClean="0"/>
          </a:p>
          <a:p>
            <a:endParaRPr lang="en-US" altLang="zh-CN" sz="1600"/>
          </a:p>
          <a:p>
            <a:endParaRPr lang="en-US" altLang="zh-CN" sz="160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0864"/>
            <a:ext cx="9149252" cy="3555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4492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配置集群</a:t>
            </a:r>
            <a:endParaRPr lang="zh-CN" altLang="en-US"/>
          </a:p>
        </p:txBody>
      </p:sp>
      <p:sp>
        <p:nvSpPr>
          <p:cNvPr id="3" name="内容占位符 2"/>
          <p:cNvSpPr>
            <a:spLocks noGrp="1"/>
          </p:cNvSpPr>
          <p:nvPr>
            <p:ph idx="1"/>
          </p:nvPr>
        </p:nvSpPr>
        <p:spPr/>
        <p:txBody>
          <a:bodyPr/>
          <a:lstStyle/>
          <a:p>
            <a:r>
              <a:rPr lang="en-US" altLang="zh-CN" sz="1600" smtClean="0"/>
              <a:t>pg_hba.conf</a:t>
            </a:r>
          </a:p>
          <a:p>
            <a:endParaRPr lang="en-US" altLang="zh-CN" sz="1600" smtClean="0"/>
          </a:p>
          <a:p>
            <a:r>
              <a:rPr lang="en-US" altLang="zh-CN" sz="1600"/>
              <a:t># TYPE  DATABASE        USER            ADDRESS                 METHOD</a:t>
            </a:r>
          </a:p>
          <a:p>
            <a:r>
              <a:rPr lang="en-US" altLang="zh-CN" sz="1600" smtClean="0"/>
              <a:t># </a:t>
            </a:r>
            <a:r>
              <a:rPr lang="en-US" altLang="zh-CN" sz="1600"/>
              <a:t>"local" is for Unix domain socket connections only</a:t>
            </a:r>
          </a:p>
          <a:p>
            <a:r>
              <a:rPr lang="en-US" altLang="zh-CN" sz="1600" smtClean="0"/>
              <a:t># local   </a:t>
            </a:r>
            <a:r>
              <a:rPr lang="en-US" altLang="zh-CN" sz="1600"/>
              <a:t>all             all                                     </a:t>
            </a:r>
            <a:r>
              <a:rPr lang="en-US" altLang="zh-CN" sz="1600" smtClean="0"/>
              <a:t>md5</a:t>
            </a:r>
          </a:p>
          <a:p>
            <a:r>
              <a:rPr lang="en-US" altLang="zh-CN" sz="1600" smtClean="0"/>
              <a:t>local   </a:t>
            </a:r>
            <a:r>
              <a:rPr lang="en-US" altLang="zh-CN" sz="1600"/>
              <a:t>all             all                                     </a:t>
            </a:r>
            <a:r>
              <a:rPr lang="en-US" altLang="zh-CN" sz="1600" smtClean="0"/>
              <a:t>trust</a:t>
            </a:r>
            <a:endParaRPr lang="en-US" altLang="zh-CN" sz="1600"/>
          </a:p>
          <a:p>
            <a:r>
              <a:rPr lang="en-US" altLang="zh-CN" sz="1600"/>
              <a:t># IPv4 local connections:</a:t>
            </a:r>
          </a:p>
          <a:p>
            <a:r>
              <a:rPr lang="en-US" altLang="zh-CN" sz="1600" smtClean="0"/>
              <a:t># host    </a:t>
            </a:r>
            <a:r>
              <a:rPr lang="en-US" altLang="zh-CN" sz="1600"/>
              <a:t>all             all             127.0.0.1/32            </a:t>
            </a:r>
            <a:r>
              <a:rPr lang="en-US" altLang="zh-CN" sz="1600" smtClean="0"/>
              <a:t>md5</a:t>
            </a:r>
          </a:p>
          <a:p>
            <a:r>
              <a:rPr lang="en-US" altLang="zh-CN" sz="1600" smtClean="0"/>
              <a:t>host    </a:t>
            </a:r>
            <a:r>
              <a:rPr lang="en-US" altLang="zh-CN" sz="1600"/>
              <a:t>all             all             127.0.0.1/32            </a:t>
            </a:r>
            <a:r>
              <a:rPr lang="en-US" altLang="zh-CN" sz="1600" smtClean="0"/>
              <a:t>trust</a:t>
            </a:r>
            <a:endParaRPr lang="en-US" altLang="zh-CN" sz="1600"/>
          </a:p>
          <a:p>
            <a:r>
              <a:rPr lang="en-US" altLang="zh-CN" sz="1600"/>
              <a:t># IPv6 local connections:</a:t>
            </a:r>
          </a:p>
          <a:p>
            <a:r>
              <a:rPr lang="en-US" altLang="zh-CN" sz="1600" smtClean="0"/>
              <a:t>host    </a:t>
            </a:r>
            <a:r>
              <a:rPr lang="en-US" altLang="zh-CN" sz="1600"/>
              <a:t>all             all             ::1/128                 </a:t>
            </a:r>
            <a:r>
              <a:rPr lang="en-US" altLang="zh-CN" sz="1600" smtClean="0"/>
              <a:t>md5</a:t>
            </a:r>
            <a:endParaRPr lang="en-US" altLang="zh-CN" sz="1600"/>
          </a:p>
          <a:p>
            <a:r>
              <a:rPr lang="en-US" altLang="zh-CN" sz="1600" smtClean="0"/>
              <a:t>host </a:t>
            </a:r>
            <a:r>
              <a:rPr lang="en-US" altLang="zh-CN" sz="1600"/>
              <a:t>test all 0.0.0.0/0 md5</a:t>
            </a:r>
          </a:p>
          <a:p>
            <a:r>
              <a:rPr lang="en-US" altLang="zh-CN" sz="1600"/>
              <a:t>host </a:t>
            </a:r>
            <a:r>
              <a:rPr lang="en-US" altLang="zh-CN" sz="1600" smtClean="0"/>
              <a:t>postgres all 0.0.0.0/0 </a:t>
            </a:r>
            <a:r>
              <a:rPr lang="en-US" altLang="zh-CN" sz="1600"/>
              <a:t>reject</a:t>
            </a:r>
          </a:p>
          <a:p>
            <a:r>
              <a:rPr lang="en-US" altLang="zh-CN" sz="1600"/>
              <a:t>host all all 0.0.0.0/0 md5</a:t>
            </a:r>
          </a:p>
          <a:p>
            <a:endParaRPr lang="en-US" altLang="zh-CN" sz="1600" smtClean="0"/>
          </a:p>
          <a:p>
            <a:endParaRPr lang="en-US" altLang="zh-CN" sz="1600"/>
          </a:p>
          <a:p>
            <a:endParaRPr lang="en-US" altLang="zh-CN" sz="1600" smtClean="0"/>
          </a:p>
          <a:p>
            <a:endParaRPr lang="en-US" altLang="zh-CN" sz="1600"/>
          </a:p>
          <a:p>
            <a:endParaRPr lang="zh-CN" altLang="en-US" sz="1600"/>
          </a:p>
        </p:txBody>
      </p:sp>
    </p:spTree>
    <p:extLst>
      <p:ext uri="{BB962C8B-B14F-4D97-AF65-F5344CB8AC3E}">
        <p14:creationId xmlns:p14="http://schemas.microsoft.com/office/powerpoint/2010/main" val="2558195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en-US" altLang="zh-CN" sz="1600" smtClean="0"/>
              <a:t>bytea</a:t>
            </a:r>
            <a:r>
              <a:rPr lang="zh-CN" altLang="en-US" sz="1600" smtClean="0"/>
              <a:t>函数、操作符</a:t>
            </a:r>
            <a:endParaRPr lang="en-US" altLang="zh-CN" sz="1600" smtClean="0"/>
          </a:p>
          <a:p>
            <a:endParaRPr lang="en-US" altLang="zh-CN" sz="1600"/>
          </a:p>
          <a:p>
            <a:endParaRPr lang="en-US" altLang="zh-CN" sz="1600" smtClean="0"/>
          </a:p>
          <a:p>
            <a:endParaRPr lang="en-US" altLang="zh-CN" sz="1600"/>
          </a:p>
          <a:p>
            <a:endParaRPr lang="en-US" altLang="zh-CN" sz="160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556792"/>
            <a:ext cx="8607652" cy="286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421857"/>
            <a:ext cx="3943350"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9336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en-US" altLang="zh-CN" sz="1600" smtClean="0"/>
              <a:t>bit</a:t>
            </a:r>
            <a:r>
              <a:rPr lang="zh-CN" altLang="en-US" sz="1600" smtClean="0"/>
              <a:t>函数、操作符</a:t>
            </a:r>
            <a:endParaRPr lang="en-US" altLang="zh-CN" sz="1600" smtClean="0"/>
          </a:p>
          <a:p>
            <a:endParaRPr lang="en-US" altLang="zh-CN" sz="1600"/>
          </a:p>
          <a:p>
            <a:endParaRPr lang="en-US" altLang="zh-CN" sz="1600" smtClean="0"/>
          </a:p>
          <a:p>
            <a:endParaRPr lang="en-US" altLang="zh-CN" sz="1600"/>
          </a:p>
          <a:p>
            <a:endParaRPr lang="en-US" altLang="zh-CN" sz="160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1526"/>
            <a:ext cx="6736389"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5053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样式匹配、规则表达式</a:t>
            </a:r>
            <a:endParaRPr lang="en-US" altLang="zh-CN" sz="1800" smtClean="0"/>
          </a:p>
          <a:p>
            <a:r>
              <a:rPr lang="en-US" altLang="zh-CN" sz="1800" smtClean="0"/>
              <a:t>LIKE</a:t>
            </a:r>
          </a:p>
          <a:p>
            <a:r>
              <a:rPr lang="en-US" altLang="zh-CN" sz="1800" smtClean="0"/>
              <a:t>SIMILAR TO </a:t>
            </a:r>
            <a:r>
              <a:rPr lang="zh-CN" altLang="en-US" sz="1800" smtClean="0"/>
              <a:t>规则表达式</a:t>
            </a:r>
            <a:endParaRPr lang="en-US" altLang="zh-CN" sz="1800" smtClean="0"/>
          </a:p>
          <a:p>
            <a:r>
              <a:rPr lang="en-US" altLang="zh-CN" sz="1800" smtClean="0"/>
              <a:t>POSIX </a:t>
            </a:r>
            <a:r>
              <a:rPr lang="zh-CN" altLang="en-US" sz="1800" smtClean="0"/>
              <a:t>规则表达式</a:t>
            </a:r>
            <a:endParaRPr lang="en-US" altLang="zh-CN" sz="1800" smtClean="0"/>
          </a:p>
          <a:p>
            <a:endParaRPr lang="en-US" altLang="zh-CN" sz="1800"/>
          </a:p>
          <a:p>
            <a:endParaRPr lang="en-US" altLang="zh-CN" sz="1800" smtClean="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40" y="2935520"/>
            <a:ext cx="8988692" cy="1807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0682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格式化输出函数</a:t>
            </a:r>
            <a:endParaRPr lang="en-US" altLang="zh-CN" sz="1800" smtClean="0"/>
          </a:p>
          <a:p>
            <a:r>
              <a:rPr lang="zh-CN" altLang="en-US" sz="1800"/>
              <a:t>略</a:t>
            </a:r>
            <a:endParaRPr lang="en-US" altLang="zh-CN" sz="1800" smtClean="0"/>
          </a:p>
          <a:p>
            <a:r>
              <a:rPr lang="zh-CN" altLang="en-US" sz="1800" smtClean="0"/>
              <a:t>日期、时间样式</a:t>
            </a:r>
            <a:endParaRPr lang="en-US" altLang="zh-CN" sz="1800" smtClean="0"/>
          </a:p>
          <a:p>
            <a:r>
              <a:rPr lang="zh-CN" altLang="en-US" sz="1800" smtClean="0"/>
              <a:t>数字样式</a:t>
            </a:r>
            <a:endParaRPr lang="en-US" altLang="zh-CN" sz="1800" smtClean="0"/>
          </a:p>
          <a:p>
            <a:endParaRPr lang="en-US" altLang="zh-CN" sz="1800" smtClean="0"/>
          </a:p>
          <a:p>
            <a:endParaRPr lang="en-US" altLang="zh-CN" sz="1800"/>
          </a:p>
          <a:p>
            <a:endParaRPr lang="en-US" altLang="zh-CN" sz="180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369" y="3017646"/>
            <a:ext cx="8248650" cy="2715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5081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日期、时间函数或操作符</a:t>
            </a:r>
            <a:endParaRPr lang="en-US" altLang="zh-CN" sz="1800" smtClean="0"/>
          </a:p>
          <a:p>
            <a:r>
              <a:rPr lang="zh-CN" altLang="en-US" sz="1800" smtClean="0"/>
              <a:t>操作符</a:t>
            </a:r>
            <a:endParaRPr lang="en-US" altLang="zh-CN" sz="1800" smtClean="0"/>
          </a:p>
          <a:p>
            <a:endParaRPr lang="en-US" altLang="zh-CN" sz="1800" smtClean="0"/>
          </a:p>
          <a:p>
            <a:r>
              <a:rPr lang="zh-CN" altLang="en-US" sz="1800" smtClean="0"/>
              <a:t>函数</a:t>
            </a:r>
            <a:endParaRPr lang="en-US" altLang="zh-CN" sz="1800" smtClean="0"/>
          </a:p>
          <a:p>
            <a:r>
              <a:rPr lang="en-US" altLang="zh-CN" sz="1800" smtClean="0"/>
              <a:t>extract , date_part</a:t>
            </a:r>
          </a:p>
          <a:p>
            <a:r>
              <a:rPr lang="en-US" altLang="zh-CN" sz="1800" smtClean="0"/>
              <a:t>date_trunc</a:t>
            </a:r>
          </a:p>
          <a:p>
            <a:r>
              <a:rPr lang="en-US" altLang="zh-CN" sz="1800" smtClean="0"/>
              <a:t>pg_sleep</a:t>
            </a:r>
          </a:p>
          <a:p>
            <a:pPr lvl="1"/>
            <a:r>
              <a:rPr lang="en-US" altLang="zh-CN" sz="1800"/>
              <a:t>Make sure that your session does not hold more locks than necessary when calling pg_sleep. Otherwise other sessions might have to wait for your sleeping process, slowing down the entire system.</a:t>
            </a:r>
          </a:p>
          <a:p>
            <a:endParaRPr lang="en-US" altLang="zh-CN" sz="1800"/>
          </a:p>
          <a:p>
            <a:endParaRPr lang="en-US" altLang="zh-CN" sz="1800" smtClean="0"/>
          </a:p>
        </p:txBody>
      </p:sp>
    </p:spTree>
    <p:extLst>
      <p:ext uri="{BB962C8B-B14F-4D97-AF65-F5344CB8AC3E}">
        <p14:creationId xmlns:p14="http://schemas.microsoft.com/office/powerpoint/2010/main" val="992101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日期、时间函数或操作符</a:t>
            </a:r>
            <a:endParaRPr lang="en-US" altLang="zh-CN" sz="1800" smtClean="0"/>
          </a:p>
          <a:p>
            <a:endParaRPr lang="en-US" altLang="zh-CN" sz="1800"/>
          </a:p>
          <a:p>
            <a:endParaRPr lang="en-US" altLang="zh-CN" sz="180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72816"/>
            <a:ext cx="5962650"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5353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日期、时间函数或操作符</a:t>
            </a:r>
            <a:endParaRPr lang="en-US" altLang="zh-CN" sz="1800" smtClean="0"/>
          </a:p>
          <a:p>
            <a:endParaRPr lang="en-US" altLang="zh-CN" sz="1800"/>
          </a:p>
          <a:p>
            <a:endParaRPr lang="en-US" altLang="zh-CN" sz="180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705707"/>
            <a:ext cx="3240360" cy="5007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7752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枚举函数或操作符</a:t>
            </a:r>
            <a:endParaRPr lang="en-US" altLang="zh-CN" sz="1800" smtClean="0"/>
          </a:p>
          <a:p>
            <a:endParaRPr lang="en-US" altLang="zh-CN" sz="1800"/>
          </a:p>
          <a:p>
            <a:endParaRPr lang="en-US" altLang="zh-CN" sz="1800" smtClean="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20" y="2420888"/>
            <a:ext cx="9051619"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7615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a:t>集合</a:t>
            </a:r>
            <a:r>
              <a:rPr lang="zh-CN" altLang="en-US" sz="1800" smtClean="0"/>
              <a:t>函数或操作符</a:t>
            </a:r>
            <a:endParaRPr lang="en-US" altLang="zh-CN" sz="1800" smtClean="0"/>
          </a:p>
          <a:p>
            <a:endParaRPr lang="en-US" altLang="zh-CN" sz="1800"/>
          </a:p>
          <a:p>
            <a:endParaRPr lang="en-US" altLang="zh-CN" sz="1800" smtClean="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5" y="1916832"/>
            <a:ext cx="553402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8795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a:t>集合</a:t>
            </a:r>
            <a:r>
              <a:rPr lang="zh-CN" altLang="en-US" sz="1800" smtClean="0"/>
              <a:t>函数或操作符</a:t>
            </a:r>
            <a:endParaRPr lang="en-US" altLang="zh-CN" sz="1800" smtClean="0"/>
          </a:p>
          <a:p>
            <a:r>
              <a:rPr lang="zh-CN" altLang="en-US" sz="1800" smtClean="0"/>
              <a:t>类型转换函数</a:t>
            </a:r>
            <a:endParaRPr lang="en-US" altLang="zh-CN" sz="1800" smtClean="0"/>
          </a:p>
          <a:p>
            <a:endParaRPr lang="en-US" altLang="zh-CN" sz="1800"/>
          </a:p>
          <a:p>
            <a:endParaRPr lang="en-US" altLang="zh-CN" sz="1800" smtClean="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132856"/>
            <a:ext cx="7258050"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4355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配置集群</a:t>
            </a:r>
            <a:r>
              <a:rPr lang="en-US" altLang="zh-CN" smtClean="0"/>
              <a:t>(</a:t>
            </a:r>
            <a:r>
              <a:rPr lang="zh-CN" altLang="en-US" smtClean="0"/>
              <a:t>列出部分配置</a:t>
            </a:r>
            <a:r>
              <a:rPr lang="en-US" altLang="zh-CN" smtClean="0"/>
              <a:t>)</a:t>
            </a:r>
            <a:endParaRPr lang="zh-CN" altLang="en-US"/>
          </a:p>
        </p:txBody>
      </p:sp>
      <p:sp>
        <p:nvSpPr>
          <p:cNvPr id="3" name="内容占位符 2"/>
          <p:cNvSpPr>
            <a:spLocks noGrp="1"/>
          </p:cNvSpPr>
          <p:nvPr>
            <p:ph idx="1"/>
          </p:nvPr>
        </p:nvSpPr>
        <p:spPr/>
        <p:txBody>
          <a:bodyPr numCol="2"/>
          <a:lstStyle/>
          <a:p>
            <a:r>
              <a:rPr lang="en-US" altLang="zh-CN" sz="1600" smtClean="0"/>
              <a:t>postgresql.conf</a:t>
            </a:r>
          </a:p>
          <a:p>
            <a:r>
              <a:rPr lang="en-US" altLang="zh-CN" sz="1600" smtClean="0"/>
              <a:t>listen_addresses </a:t>
            </a:r>
            <a:r>
              <a:rPr lang="en-US" altLang="zh-CN" sz="1600"/>
              <a:t>= '0.0.0.0</a:t>
            </a:r>
            <a:r>
              <a:rPr lang="en-US" altLang="zh-CN" sz="1600" smtClean="0"/>
              <a:t>'</a:t>
            </a:r>
          </a:p>
          <a:p>
            <a:r>
              <a:rPr lang="en-US" altLang="zh-CN" sz="1600"/>
              <a:t>unix_socket_directory = </a:t>
            </a:r>
            <a:r>
              <a:rPr lang="en-US" altLang="zh-CN" sz="1600" smtClean="0"/>
              <a:t>'.'</a:t>
            </a:r>
          </a:p>
          <a:p>
            <a:r>
              <a:rPr lang="en-US" altLang="zh-CN" sz="1600"/>
              <a:t>unix_socket_permissions = </a:t>
            </a:r>
            <a:r>
              <a:rPr lang="en-US" altLang="zh-CN" sz="1600" smtClean="0"/>
              <a:t>0700</a:t>
            </a:r>
          </a:p>
          <a:p>
            <a:r>
              <a:rPr lang="en-US" altLang="zh-CN" sz="1600"/>
              <a:t>shared_buffers = </a:t>
            </a:r>
            <a:r>
              <a:rPr lang="en-US" altLang="zh-CN" sz="1600" smtClean="0"/>
              <a:t>512MB</a:t>
            </a:r>
          </a:p>
          <a:p>
            <a:r>
              <a:rPr lang="en-US" altLang="zh-CN" sz="1600" smtClean="0"/>
              <a:t>maintenance_work_mem = 512MB</a:t>
            </a:r>
          </a:p>
          <a:p>
            <a:r>
              <a:rPr lang="en-US" altLang="zh-CN" sz="1600"/>
              <a:t>max_stack_depth = </a:t>
            </a:r>
            <a:r>
              <a:rPr lang="en-US" altLang="zh-CN" sz="1600" smtClean="0"/>
              <a:t>8MB</a:t>
            </a:r>
          </a:p>
          <a:p>
            <a:r>
              <a:rPr lang="en-US" altLang="zh-CN" sz="1600"/>
              <a:t>shared_preload_libraries = </a:t>
            </a:r>
            <a:r>
              <a:rPr lang="en-US" altLang="zh-CN" sz="1600" smtClean="0"/>
              <a:t>'pg_stat_statements'</a:t>
            </a:r>
          </a:p>
          <a:p>
            <a:r>
              <a:rPr lang="en-US" altLang="zh-CN" sz="1600"/>
              <a:t>wal_level = </a:t>
            </a:r>
            <a:r>
              <a:rPr lang="en-US" altLang="zh-CN" sz="1600" smtClean="0"/>
              <a:t>hot_standby</a:t>
            </a:r>
          </a:p>
          <a:p>
            <a:r>
              <a:rPr lang="en-US" altLang="zh-CN" sz="1600"/>
              <a:t>wal_buffers = </a:t>
            </a:r>
            <a:r>
              <a:rPr lang="en-US" altLang="zh-CN" sz="1600" smtClean="0"/>
              <a:t>16384kB</a:t>
            </a:r>
          </a:p>
          <a:p>
            <a:r>
              <a:rPr lang="en-US" altLang="zh-CN" sz="1600"/>
              <a:t>synchronous_commit = </a:t>
            </a:r>
            <a:r>
              <a:rPr lang="en-US" altLang="zh-CN" sz="1600" smtClean="0"/>
              <a:t>off</a:t>
            </a:r>
          </a:p>
          <a:p>
            <a:r>
              <a:rPr lang="en-US" altLang="zh-CN" sz="1600"/>
              <a:t>wal_writer_delay = </a:t>
            </a:r>
            <a:r>
              <a:rPr lang="en-US" altLang="zh-CN" sz="1600" smtClean="0"/>
              <a:t>10ms</a:t>
            </a:r>
          </a:p>
          <a:p>
            <a:r>
              <a:rPr lang="en-US" altLang="zh-CN" sz="1600"/>
              <a:t>checkpoint_segments = </a:t>
            </a:r>
            <a:r>
              <a:rPr lang="en-US" altLang="zh-CN" sz="1600" smtClean="0"/>
              <a:t>128</a:t>
            </a:r>
          </a:p>
          <a:p>
            <a:r>
              <a:rPr lang="en-US" altLang="zh-CN" sz="1600"/>
              <a:t>archive_mode = </a:t>
            </a:r>
            <a:r>
              <a:rPr lang="en-US" altLang="zh-CN" sz="1600" smtClean="0"/>
              <a:t>on</a:t>
            </a:r>
          </a:p>
          <a:p>
            <a:r>
              <a:rPr lang="en-US" altLang="zh-CN" sz="1600"/>
              <a:t>archive_command = '/bin/date</a:t>
            </a:r>
            <a:r>
              <a:rPr lang="en-US" altLang="zh-CN" sz="1600" smtClean="0"/>
              <a:t>'</a:t>
            </a:r>
          </a:p>
          <a:p>
            <a:endParaRPr lang="en-US" altLang="zh-CN" sz="1600" smtClean="0"/>
          </a:p>
          <a:p>
            <a:r>
              <a:rPr lang="en-US" altLang="zh-CN" sz="1600" smtClean="0"/>
              <a:t>max_wal_senders </a:t>
            </a:r>
            <a:r>
              <a:rPr lang="en-US" altLang="zh-CN" sz="1600"/>
              <a:t>= </a:t>
            </a:r>
            <a:r>
              <a:rPr lang="en-US" altLang="zh-CN" sz="1600" smtClean="0"/>
              <a:t>32</a:t>
            </a:r>
          </a:p>
          <a:p>
            <a:r>
              <a:rPr lang="en-US" altLang="zh-CN" sz="1600" smtClean="0"/>
              <a:t>hot_standby = on</a:t>
            </a:r>
          </a:p>
          <a:p>
            <a:r>
              <a:rPr lang="en-US" altLang="zh-CN" sz="1600"/>
              <a:t>random_page_cost = </a:t>
            </a:r>
            <a:r>
              <a:rPr lang="en-US" altLang="zh-CN" sz="1600" smtClean="0"/>
              <a:t>2.0</a:t>
            </a:r>
          </a:p>
          <a:p>
            <a:r>
              <a:rPr lang="en-US" altLang="zh-CN" sz="1600"/>
              <a:t>effective_cache_size = </a:t>
            </a:r>
            <a:r>
              <a:rPr lang="en-US" altLang="zh-CN" sz="1600" smtClean="0"/>
              <a:t>12000MB</a:t>
            </a:r>
          </a:p>
          <a:p>
            <a:r>
              <a:rPr lang="en-US" altLang="zh-CN" sz="1600"/>
              <a:t>log_checkpoints = </a:t>
            </a:r>
            <a:r>
              <a:rPr lang="en-US" altLang="zh-CN" sz="1600" smtClean="0"/>
              <a:t>on</a:t>
            </a:r>
          </a:p>
          <a:p>
            <a:r>
              <a:rPr lang="en-US" altLang="zh-CN" sz="1600"/>
              <a:t>log_statement = 'ddl</a:t>
            </a:r>
            <a:r>
              <a:rPr lang="en-US" altLang="zh-CN" sz="1600" smtClean="0"/>
              <a:t>'</a:t>
            </a:r>
          </a:p>
          <a:p>
            <a:r>
              <a:rPr lang="en-US" altLang="zh-CN" sz="1600"/>
              <a:t>track_activity_query_size = </a:t>
            </a:r>
            <a:r>
              <a:rPr lang="en-US" altLang="zh-CN" sz="1600" smtClean="0"/>
              <a:t>2048</a:t>
            </a:r>
          </a:p>
          <a:p>
            <a:r>
              <a:rPr lang="en-US" altLang="zh-CN" sz="1600"/>
              <a:t>autovacuum = </a:t>
            </a:r>
            <a:r>
              <a:rPr lang="en-US" altLang="zh-CN" sz="1600" smtClean="0"/>
              <a:t>on</a:t>
            </a:r>
            <a:endParaRPr lang="en-US" altLang="zh-CN" sz="1600"/>
          </a:p>
          <a:p>
            <a:r>
              <a:rPr lang="en-US" altLang="zh-CN" sz="1600"/>
              <a:t>log_autovacuum_min_duration = </a:t>
            </a:r>
            <a:r>
              <a:rPr lang="en-US" altLang="zh-CN" sz="1600" smtClean="0"/>
              <a:t>0</a:t>
            </a:r>
          </a:p>
          <a:p>
            <a:r>
              <a:rPr lang="en-US" altLang="zh-CN" sz="1600"/>
              <a:t>custom_variable_classes = 'pg_stat_statements</a:t>
            </a:r>
            <a:r>
              <a:rPr lang="en-US" altLang="zh-CN" sz="1600" smtClean="0"/>
              <a:t>'</a:t>
            </a:r>
          </a:p>
          <a:p>
            <a:r>
              <a:rPr lang="en-US" altLang="zh-CN" sz="1600"/>
              <a:t>pg_stat_statements.max = </a:t>
            </a:r>
            <a:r>
              <a:rPr lang="en-US" altLang="zh-CN" sz="1600" smtClean="0"/>
              <a:t>1000</a:t>
            </a:r>
          </a:p>
          <a:p>
            <a:r>
              <a:rPr lang="en-US" altLang="zh-CN" sz="1600"/>
              <a:t>pg_stat_statements.track = all</a:t>
            </a:r>
          </a:p>
          <a:p>
            <a:endParaRPr lang="en-US" altLang="zh-CN" sz="1600"/>
          </a:p>
          <a:p>
            <a:endParaRPr lang="en-US" altLang="zh-CN" sz="1600" smtClean="0"/>
          </a:p>
          <a:p>
            <a:endParaRPr lang="zh-CN" altLang="en-US" sz="1600"/>
          </a:p>
        </p:txBody>
      </p:sp>
    </p:spTree>
    <p:extLst>
      <p:ext uri="{BB962C8B-B14F-4D97-AF65-F5344CB8AC3E}">
        <p14:creationId xmlns:p14="http://schemas.microsoft.com/office/powerpoint/2010/main" val="4140282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全文检索函数或操作符</a:t>
            </a:r>
            <a:endParaRPr lang="en-US" altLang="zh-CN" sz="1800" smtClean="0"/>
          </a:p>
          <a:p>
            <a:endParaRPr lang="en-US" altLang="zh-CN" sz="1800"/>
          </a:p>
          <a:p>
            <a:endParaRPr lang="en-US" altLang="zh-CN" sz="1800" smtClean="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916832"/>
            <a:ext cx="734377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1650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a:t>序列</a:t>
            </a:r>
            <a:r>
              <a:rPr lang="zh-CN" altLang="en-US" sz="1800" smtClean="0"/>
              <a:t>函数或操作符</a:t>
            </a:r>
            <a:endParaRPr lang="en-US" altLang="zh-CN" sz="1800" smtClean="0"/>
          </a:p>
          <a:p>
            <a:endParaRPr lang="en-US" altLang="zh-CN" sz="1800"/>
          </a:p>
          <a:p>
            <a:endParaRPr lang="en-US" altLang="zh-CN" sz="1800" smtClean="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40689"/>
            <a:ext cx="9144000" cy="163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1738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a:t>条件</a:t>
            </a:r>
            <a:r>
              <a:rPr lang="zh-CN" altLang="en-US" sz="1800" smtClean="0"/>
              <a:t>函数或操作符</a:t>
            </a:r>
            <a:endParaRPr lang="en-US" altLang="zh-CN" sz="1800" smtClean="0"/>
          </a:p>
          <a:p>
            <a:r>
              <a:rPr lang="en-US" altLang="zh-CN" sz="1800" smtClean="0"/>
              <a:t>CASE</a:t>
            </a:r>
          </a:p>
          <a:p>
            <a:endParaRPr lang="en-US" altLang="zh-CN" sz="1800" smtClean="0"/>
          </a:p>
          <a:p>
            <a:endParaRPr lang="en-US" altLang="zh-CN" sz="1800" smtClean="0"/>
          </a:p>
          <a:p>
            <a:r>
              <a:rPr lang="en-US" altLang="zh-CN" sz="1800" smtClean="0"/>
              <a:t>COALESCE</a:t>
            </a:r>
          </a:p>
          <a:p>
            <a:r>
              <a:rPr lang="en-US" altLang="zh-CN" sz="1800"/>
              <a:t>The COALESCE function returns the first of its arguments that is not null. Null is returned only if all arguments are null. It is often used to substitute a default value for null values when data is retrieved for display, for example:</a:t>
            </a:r>
          </a:p>
          <a:p>
            <a:endParaRPr lang="en-US" altLang="zh-CN" sz="1800"/>
          </a:p>
          <a:p>
            <a:r>
              <a:rPr lang="en-US" altLang="zh-CN" sz="1800" smtClean="0"/>
              <a:t>NULLIF</a:t>
            </a:r>
          </a:p>
          <a:p>
            <a:r>
              <a:rPr lang="en-US" altLang="zh-CN" sz="1800">
                <a:effectLst/>
              </a:rPr>
              <a:t>The </a:t>
            </a:r>
            <a:r>
              <a:rPr lang="en-US" altLang="zh-CN" sz="1800"/>
              <a:t>NULLIF</a:t>
            </a:r>
            <a:r>
              <a:rPr lang="en-US" altLang="zh-CN" sz="1800">
                <a:effectLst/>
              </a:rPr>
              <a:t> function returns a null value if </a:t>
            </a:r>
            <a:r>
              <a:rPr lang="en-US" altLang="zh-CN" sz="1800"/>
              <a:t>value1</a:t>
            </a:r>
            <a:r>
              <a:rPr lang="en-US" altLang="zh-CN" sz="1800">
                <a:effectLst/>
              </a:rPr>
              <a:t> equals </a:t>
            </a:r>
            <a:r>
              <a:rPr lang="en-US" altLang="zh-CN" sz="1800"/>
              <a:t>value2</a:t>
            </a:r>
            <a:r>
              <a:rPr lang="en-US" altLang="zh-CN" sz="1800">
                <a:effectLst/>
              </a:rPr>
              <a:t>; otherwise it returns </a:t>
            </a:r>
            <a:r>
              <a:rPr lang="en-US" altLang="zh-CN" sz="1800"/>
              <a:t>value1</a:t>
            </a:r>
            <a:r>
              <a:rPr lang="en-US" altLang="zh-CN" sz="1800">
                <a:effectLst/>
              </a:rPr>
              <a:t>.</a:t>
            </a:r>
            <a:endParaRPr lang="en-US" altLang="zh-CN" sz="1800" smtClean="0"/>
          </a:p>
          <a:p>
            <a:endParaRPr lang="en-US" altLang="zh-CN" sz="1800" smtClean="0"/>
          </a:p>
          <a:p>
            <a:r>
              <a:rPr lang="en-US" altLang="zh-CN" sz="1800" smtClean="0"/>
              <a:t>GREATEST </a:t>
            </a:r>
            <a:r>
              <a:rPr lang="en-US" altLang="zh-CN" sz="1800"/>
              <a:t>and LEAST</a:t>
            </a:r>
          </a:p>
          <a:p>
            <a:endParaRPr lang="en-US" altLang="zh-CN" sz="1800"/>
          </a:p>
          <a:p>
            <a:endParaRPr lang="en-US" altLang="zh-CN" sz="1800" smtClean="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029420"/>
            <a:ext cx="20764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029420"/>
            <a:ext cx="17621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6895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数组函数或操作符</a:t>
            </a:r>
            <a:endParaRPr lang="en-US" altLang="zh-CN" sz="1800" smtClean="0"/>
          </a:p>
          <a:p>
            <a:endParaRPr lang="en-US" altLang="zh-CN" sz="1800"/>
          </a:p>
          <a:p>
            <a:r>
              <a:rPr lang="zh-CN" altLang="en-US" sz="1800" smtClean="0"/>
              <a:t>操作符</a:t>
            </a:r>
            <a:endParaRPr lang="en-US" altLang="zh-CN" sz="1800" smtClean="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492896"/>
            <a:ext cx="673417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0270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数组函数或操作符</a:t>
            </a:r>
            <a:endParaRPr lang="en-US" altLang="zh-CN" sz="1800" smtClean="0"/>
          </a:p>
          <a:p>
            <a:endParaRPr lang="en-US" altLang="zh-CN" sz="1800"/>
          </a:p>
          <a:p>
            <a:r>
              <a:rPr lang="zh-CN" altLang="en-US" sz="1800"/>
              <a:t>函数</a:t>
            </a:r>
            <a:endParaRPr lang="en-US" altLang="zh-CN" sz="1800" smtClean="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36912"/>
            <a:ext cx="9144001" cy="3713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6513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a:t>集合</a:t>
            </a:r>
            <a:r>
              <a:rPr lang="zh-CN" altLang="en-US" sz="1800" smtClean="0"/>
              <a:t>函数</a:t>
            </a:r>
            <a:endParaRPr lang="en-US" altLang="zh-CN" sz="1800" smtClean="0"/>
          </a:p>
          <a:p>
            <a:r>
              <a:rPr lang="zh-CN" altLang="en-US" sz="1800" smtClean="0"/>
              <a:t>多</a:t>
            </a:r>
            <a:r>
              <a:rPr lang="zh-CN" altLang="en-US" sz="1800"/>
              <a:t>值</a:t>
            </a:r>
            <a:r>
              <a:rPr lang="zh-CN" altLang="en-US" sz="1800" smtClean="0"/>
              <a:t>输入单值输出</a:t>
            </a:r>
            <a:endParaRPr lang="en-US" altLang="zh-CN" sz="1800" smtClean="0"/>
          </a:p>
          <a:p>
            <a:endParaRPr lang="en-US" altLang="zh-CN" sz="180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204864"/>
            <a:ext cx="9144000" cy="4120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3021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窗口函数</a:t>
            </a:r>
            <a:endParaRPr lang="en-US" altLang="zh-CN" sz="1800" smtClean="0"/>
          </a:p>
          <a:p>
            <a:r>
              <a:rPr lang="zh-CN" altLang="en-US" sz="1800" smtClean="0"/>
              <a:t>前面的章节有例子</a:t>
            </a:r>
            <a:endParaRPr lang="en-US" altLang="zh-CN" sz="180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68960"/>
            <a:ext cx="9144000" cy="3202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730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子查询表达式</a:t>
            </a:r>
            <a:endParaRPr lang="en-US" altLang="zh-CN" sz="1800" smtClean="0"/>
          </a:p>
          <a:p>
            <a:r>
              <a:rPr lang="en-US" altLang="zh-CN" sz="1800"/>
              <a:t>row_constructor operator (subquery)</a:t>
            </a:r>
          </a:p>
          <a:p>
            <a:r>
              <a:rPr lang="en-US" altLang="zh-CN" sz="1800" smtClean="0"/>
              <a:t>EXISTS</a:t>
            </a:r>
          </a:p>
          <a:p>
            <a:pPr lvl="1"/>
            <a:r>
              <a:rPr lang="en-US" altLang="zh-CN" sz="1400"/>
              <a:t>EXISTS (subquery</a:t>
            </a:r>
            <a:r>
              <a:rPr lang="en-US" altLang="zh-CN" sz="1400" smtClean="0"/>
              <a:t>)</a:t>
            </a:r>
            <a:endParaRPr lang="en-US" altLang="zh-CN" sz="1800" smtClean="0"/>
          </a:p>
          <a:p>
            <a:r>
              <a:rPr lang="en-US" altLang="zh-CN" sz="1800" smtClean="0"/>
              <a:t>[NOT] IN</a:t>
            </a:r>
          </a:p>
          <a:p>
            <a:pPr lvl="1"/>
            <a:r>
              <a:rPr lang="en-US" altLang="zh-CN" sz="1400"/>
              <a:t>expression [NOT] IN (subquery)</a:t>
            </a:r>
          </a:p>
          <a:p>
            <a:pPr lvl="1"/>
            <a:r>
              <a:rPr lang="en-US" altLang="zh-CN" sz="1400"/>
              <a:t>row_constructor [NOT] IN (subquery)</a:t>
            </a:r>
          </a:p>
          <a:p>
            <a:r>
              <a:rPr lang="en-US" altLang="zh-CN" sz="1800" smtClean="0"/>
              <a:t>ANY / SOME</a:t>
            </a:r>
          </a:p>
          <a:p>
            <a:pPr lvl="1"/>
            <a:r>
              <a:rPr lang="en-US" altLang="zh-CN" sz="1400"/>
              <a:t>expression operator ANY | SOME (subquery</a:t>
            </a:r>
            <a:r>
              <a:rPr lang="en-US" altLang="zh-CN" sz="1400" smtClean="0"/>
              <a:t>)</a:t>
            </a:r>
          </a:p>
          <a:p>
            <a:pPr lvl="1"/>
            <a:r>
              <a:rPr lang="en-US" altLang="zh-CN" sz="1400"/>
              <a:t>row_constructor operator ANY | SOME (subquery)</a:t>
            </a:r>
          </a:p>
          <a:p>
            <a:pPr lvl="1"/>
            <a:r>
              <a:rPr lang="en-US" altLang="zh-CN" sz="1400" smtClean="0"/>
              <a:t>IN</a:t>
            </a:r>
            <a:r>
              <a:rPr lang="en-US" altLang="zh-CN" sz="1400"/>
              <a:t> is equivalent to = ANY</a:t>
            </a:r>
          </a:p>
          <a:p>
            <a:r>
              <a:rPr lang="en-US" altLang="zh-CN" sz="1800" smtClean="0"/>
              <a:t>ALL</a:t>
            </a:r>
          </a:p>
          <a:p>
            <a:pPr lvl="1"/>
            <a:r>
              <a:rPr lang="en-US" altLang="zh-CN" sz="1400"/>
              <a:t>expression operator ALL (subquery)</a:t>
            </a:r>
          </a:p>
          <a:p>
            <a:pPr lvl="1"/>
            <a:r>
              <a:rPr lang="en-US" altLang="zh-CN" sz="1400"/>
              <a:t>row_constructor operator ALL (subquery)</a:t>
            </a:r>
          </a:p>
          <a:p>
            <a:pPr lvl="1"/>
            <a:r>
              <a:rPr lang="en-US" altLang="zh-CN" sz="1400" smtClean="0"/>
              <a:t>NOT </a:t>
            </a:r>
            <a:r>
              <a:rPr lang="en-US" altLang="zh-CN" sz="1400"/>
              <a:t>IN is equivalent to &lt;&gt; ALL</a:t>
            </a:r>
          </a:p>
        </p:txBody>
      </p:sp>
    </p:spTree>
    <p:extLst>
      <p:ext uri="{BB962C8B-B14F-4D97-AF65-F5344CB8AC3E}">
        <p14:creationId xmlns:p14="http://schemas.microsoft.com/office/powerpoint/2010/main" val="2515185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en-US" altLang="zh-CN" sz="1800" smtClean="0"/>
              <a:t>ARRAY</a:t>
            </a:r>
            <a:r>
              <a:rPr lang="zh-CN" altLang="en-US" sz="1800"/>
              <a:t>与</a:t>
            </a:r>
            <a:r>
              <a:rPr lang="zh-CN" altLang="en-US" sz="1800" smtClean="0"/>
              <a:t>表达式比较</a:t>
            </a:r>
            <a:endParaRPr lang="en-US" altLang="zh-CN" sz="1800" smtClean="0"/>
          </a:p>
          <a:p>
            <a:r>
              <a:rPr lang="en-US" altLang="zh-CN" sz="1800"/>
              <a:t>expression operator ANY | SOME (array expression)</a:t>
            </a:r>
          </a:p>
          <a:p>
            <a:r>
              <a:rPr lang="en-US" altLang="zh-CN" sz="1800"/>
              <a:t>expression operator ALL (array expression)</a:t>
            </a:r>
            <a:endParaRPr lang="en-US" altLang="zh-CN" sz="1400"/>
          </a:p>
        </p:txBody>
      </p:sp>
    </p:spTree>
    <p:extLst>
      <p:ext uri="{BB962C8B-B14F-4D97-AF65-F5344CB8AC3E}">
        <p14:creationId xmlns:p14="http://schemas.microsoft.com/office/powerpoint/2010/main" val="1509106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返回多行的函数</a:t>
            </a:r>
            <a:endParaRPr lang="en-US" altLang="zh-CN" sz="1800" smtClean="0"/>
          </a:p>
          <a:p>
            <a:endParaRPr lang="en-US" altLang="zh-CN" sz="1800" smtClean="0"/>
          </a:p>
          <a:p>
            <a:endParaRPr lang="en-US" altLang="zh-CN" sz="180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238" y="1916832"/>
            <a:ext cx="8847916"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53" y="3933056"/>
            <a:ext cx="6128028"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04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配置集群</a:t>
            </a:r>
            <a:endParaRPr lang="zh-CN" altLang="en-US"/>
          </a:p>
        </p:txBody>
      </p:sp>
      <p:sp>
        <p:nvSpPr>
          <p:cNvPr id="3" name="内容占位符 2"/>
          <p:cNvSpPr>
            <a:spLocks noGrp="1"/>
          </p:cNvSpPr>
          <p:nvPr>
            <p:ph idx="1"/>
          </p:nvPr>
        </p:nvSpPr>
        <p:spPr/>
        <p:txBody>
          <a:bodyPr/>
          <a:lstStyle/>
          <a:p>
            <a:r>
              <a:rPr lang="zh-CN" altLang="en-US" sz="2400" smtClean="0"/>
              <a:t>可</a:t>
            </a:r>
            <a:r>
              <a:rPr lang="zh-CN" altLang="en-US" sz="2400"/>
              <a:t>动态调整</a:t>
            </a:r>
            <a:r>
              <a:rPr lang="zh-CN" altLang="en-US" sz="2400" smtClean="0"/>
              <a:t>的</a:t>
            </a:r>
            <a:r>
              <a:rPr lang="zh-CN" altLang="en-US" sz="2400"/>
              <a:t>配置</a:t>
            </a:r>
            <a:r>
              <a:rPr lang="zh-CN" altLang="en-US" sz="2400" smtClean="0"/>
              <a:t>修改后如何生效</a:t>
            </a:r>
            <a:r>
              <a:rPr lang="en-US" altLang="zh-CN" sz="2400" smtClean="0"/>
              <a:t>(</a:t>
            </a:r>
            <a:r>
              <a:rPr lang="zh-CN" altLang="en-US" sz="2400" smtClean="0"/>
              <a:t>包括</a:t>
            </a:r>
            <a:r>
              <a:rPr lang="en-US" altLang="zh-CN" sz="2400" smtClean="0"/>
              <a:t>pg_hba.conf)</a:t>
            </a:r>
            <a:endParaRPr lang="en-US" altLang="zh-CN" sz="2400"/>
          </a:p>
          <a:p>
            <a:pPr lvl="1"/>
            <a:r>
              <a:rPr lang="en-US" altLang="zh-CN" sz="2000"/>
              <a:t>pg_ctl reload -D $</a:t>
            </a:r>
            <a:r>
              <a:rPr lang="en-US" altLang="zh-CN" sz="2000" smtClean="0"/>
              <a:t>PGDATA</a:t>
            </a:r>
          </a:p>
          <a:p>
            <a:pPr lvl="1"/>
            <a:r>
              <a:rPr lang="zh-CN" altLang="en-US" sz="2000" smtClean="0"/>
              <a:t>或者给</a:t>
            </a:r>
            <a:r>
              <a:rPr lang="en-US" altLang="zh-CN" sz="2000" smtClean="0"/>
              <a:t>postgres</a:t>
            </a:r>
            <a:r>
              <a:rPr lang="zh-CN" altLang="en-US" sz="2000" smtClean="0"/>
              <a:t>主进程发出</a:t>
            </a:r>
            <a:r>
              <a:rPr lang="en-US" altLang="zh-CN" sz="2000" smtClean="0"/>
              <a:t>SIGHUP</a:t>
            </a:r>
            <a:r>
              <a:rPr lang="zh-CN" altLang="en-US" sz="2000" smtClean="0"/>
              <a:t>信号</a:t>
            </a:r>
            <a:endParaRPr lang="en-US" altLang="zh-CN" sz="2000"/>
          </a:p>
          <a:p>
            <a:endParaRPr lang="en-US" altLang="zh-CN" sz="2400"/>
          </a:p>
          <a:p>
            <a:r>
              <a:rPr lang="zh-CN" altLang="en-US" sz="2400" smtClean="0"/>
              <a:t>静态配置修改后如何生效</a:t>
            </a:r>
            <a:endParaRPr lang="en-US" altLang="zh-CN" sz="2400"/>
          </a:p>
          <a:p>
            <a:pPr lvl="1"/>
            <a:r>
              <a:rPr lang="en-US" altLang="zh-CN" sz="2000"/>
              <a:t>pg_ctl stop -m fast -D $PGDATA</a:t>
            </a:r>
          </a:p>
          <a:p>
            <a:pPr lvl="1"/>
            <a:r>
              <a:rPr lang="en-US" altLang="zh-CN" sz="2000"/>
              <a:t>pg_ctl start -D $PGDATA</a:t>
            </a:r>
            <a:endParaRPr lang="zh-CN" altLang="en-US" sz="2000"/>
          </a:p>
        </p:txBody>
      </p:sp>
    </p:spTree>
    <p:extLst>
      <p:ext uri="{BB962C8B-B14F-4D97-AF65-F5344CB8AC3E}">
        <p14:creationId xmlns:p14="http://schemas.microsoft.com/office/powerpoint/2010/main" val="3412069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系统信息函数</a:t>
            </a:r>
            <a:endParaRPr lang="en-US" altLang="zh-CN" sz="1800" smtClean="0"/>
          </a:p>
          <a:p>
            <a:r>
              <a:rPr lang="zh-CN" altLang="en-US" sz="1800" smtClean="0"/>
              <a:t>会话信息</a:t>
            </a:r>
            <a:endParaRPr lang="en-US" altLang="zh-CN" sz="1800" smtClean="0"/>
          </a:p>
          <a:p>
            <a:endParaRPr lang="en-US" altLang="zh-CN" sz="1800" smtClean="0"/>
          </a:p>
          <a:p>
            <a:endParaRPr lang="en-US" altLang="zh-CN" sz="180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51719"/>
            <a:ext cx="9170029" cy="4037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8573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系统信息函数 </a:t>
            </a:r>
            <a:r>
              <a:rPr lang="en-US" altLang="zh-CN" sz="1800" smtClean="0"/>
              <a:t>- </a:t>
            </a:r>
            <a:r>
              <a:rPr lang="zh-CN" altLang="en-US" sz="1800" smtClean="0"/>
              <a:t>访问权限函数</a:t>
            </a:r>
            <a:endParaRPr lang="en-US" altLang="zh-CN" sz="1800" smtClean="0"/>
          </a:p>
          <a:p>
            <a:endParaRPr lang="en-US" altLang="zh-CN" sz="180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69408"/>
            <a:ext cx="76581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2317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系统信息函数 </a:t>
            </a:r>
            <a:r>
              <a:rPr lang="en-US" altLang="zh-CN" sz="1800" smtClean="0"/>
              <a:t>- SCHEMA</a:t>
            </a:r>
            <a:r>
              <a:rPr lang="zh-CN" altLang="en-US" sz="1800" smtClean="0"/>
              <a:t>可见性函数</a:t>
            </a:r>
            <a:endParaRPr lang="en-US" altLang="zh-CN" sz="1800" smtClean="0"/>
          </a:p>
          <a:p>
            <a:endParaRPr lang="en-US" altLang="zh-CN" sz="180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14194"/>
            <a:ext cx="8684924" cy="3551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5815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系统信息函数 </a:t>
            </a:r>
            <a:r>
              <a:rPr lang="en-US" altLang="zh-CN" sz="1800" smtClean="0"/>
              <a:t>- System Catalog Information </a:t>
            </a:r>
            <a:r>
              <a:rPr lang="zh-CN" altLang="en-US" sz="1800" smtClean="0"/>
              <a:t>函数</a:t>
            </a:r>
            <a:endParaRPr lang="en-US" altLang="zh-CN" sz="1800" smtClean="0"/>
          </a:p>
          <a:p>
            <a:endParaRPr lang="en-US" altLang="zh-CN" sz="180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7" y="2276872"/>
            <a:ext cx="9164787" cy="3655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7563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系统信息函数 </a:t>
            </a:r>
            <a:r>
              <a:rPr lang="en-US" altLang="zh-CN" sz="1800" smtClean="0"/>
              <a:t>- System Catalog Information </a:t>
            </a:r>
            <a:r>
              <a:rPr lang="zh-CN" altLang="en-US" sz="1800" smtClean="0"/>
              <a:t>函数</a:t>
            </a:r>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pPr marL="0" indent="0">
              <a:buNone/>
            </a:pPr>
            <a:r>
              <a:rPr lang="zh-CN" altLang="en-US" sz="1800" smtClean="0"/>
              <a:t>注释信息函数</a:t>
            </a:r>
            <a:endParaRPr lang="en-US" altLang="zh-CN" sz="1800" smtClean="0"/>
          </a:p>
          <a:p>
            <a:pPr marL="0" indent="0">
              <a:buNone/>
            </a:pPr>
            <a:endParaRPr lang="en-US" altLang="zh-CN" sz="1800" smtClean="0"/>
          </a:p>
          <a:p>
            <a:endParaRPr lang="en-US" altLang="zh-CN" sz="180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52" y="1832267"/>
            <a:ext cx="9021310" cy="2895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52" y="5157192"/>
            <a:ext cx="8640960"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1701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系统信息函数 </a:t>
            </a:r>
            <a:r>
              <a:rPr lang="en-US" altLang="zh-CN" sz="1800" smtClean="0"/>
              <a:t>- </a:t>
            </a:r>
            <a:r>
              <a:rPr lang="zh-CN" altLang="en-US" sz="1800" smtClean="0"/>
              <a:t>事务</a:t>
            </a:r>
            <a:r>
              <a:rPr lang="en-US" altLang="zh-CN" sz="1800" smtClean="0"/>
              <a:t>ID</a:t>
            </a:r>
            <a:r>
              <a:rPr lang="zh-CN" altLang="en-US" sz="1800" smtClean="0"/>
              <a:t>与</a:t>
            </a:r>
            <a:r>
              <a:rPr lang="en-US" altLang="zh-CN" sz="1800" smtClean="0"/>
              <a:t>Snapshot </a:t>
            </a:r>
            <a:r>
              <a:rPr lang="zh-CN" altLang="en-US" sz="1800" smtClean="0"/>
              <a:t>函数</a:t>
            </a:r>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r>
              <a:rPr lang="en-US" altLang="zh-CN" sz="1800" smtClean="0"/>
              <a:t>txid_snapshot</a:t>
            </a:r>
            <a:r>
              <a:rPr lang="zh-CN" altLang="en-US" sz="1800" smtClean="0"/>
              <a:t>结构</a:t>
            </a:r>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46" y="1772816"/>
            <a:ext cx="8977150"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00" y="3933056"/>
            <a:ext cx="9000528" cy="1001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5689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系统管理函数 </a:t>
            </a:r>
            <a:r>
              <a:rPr lang="en-US" altLang="zh-CN" sz="1800" smtClean="0"/>
              <a:t>- </a:t>
            </a:r>
            <a:r>
              <a:rPr lang="zh-CN" altLang="en-US" sz="1800" smtClean="0"/>
              <a:t>配置设置函数</a:t>
            </a:r>
            <a:endParaRPr lang="en-US" altLang="zh-CN" sz="1800" smtClean="0"/>
          </a:p>
          <a:p>
            <a:endParaRPr lang="en-US" altLang="zh-CN" sz="1800"/>
          </a:p>
          <a:p>
            <a:endParaRPr lang="en-US" altLang="zh-CN" sz="1800" smtClean="0"/>
          </a:p>
          <a:p>
            <a:endParaRPr lang="en-US" altLang="zh-CN" sz="1800"/>
          </a:p>
          <a:p>
            <a:r>
              <a:rPr lang="zh-CN" altLang="en-US" sz="1800" smtClean="0"/>
              <a:t>信号函数</a:t>
            </a:r>
            <a:endParaRPr lang="en-US" altLang="zh-CN" sz="1800" smtClean="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700808"/>
            <a:ext cx="8954407"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14" y="3140968"/>
            <a:ext cx="9038290"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5169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系统管理函数 </a:t>
            </a:r>
            <a:r>
              <a:rPr lang="en-US" altLang="zh-CN" sz="1800" smtClean="0"/>
              <a:t>- </a:t>
            </a:r>
            <a:r>
              <a:rPr lang="zh-CN" altLang="en-US" sz="1800" smtClean="0"/>
              <a:t>备份控制函数</a:t>
            </a:r>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r>
              <a:rPr lang="zh-CN" altLang="en-US" sz="1800" smtClean="0"/>
              <a:t>恢复信息函数</a:t>
            </a:r>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772816"/>
            <a:ext cx="9063027"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4548188"/>
            <a:ext cx="9108504" cy="1940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7363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系统管理函数 </a:t>
            </a:r>
            <a:r>
              <a:rPr lang="en-US" altLang="zh-CN" sz="1800" smtClean="0"/>
              <a:t>- </a:t>
            </a:r>
            <a:r>
              <a:rPr lang="zh-CN" altLang="en-US" sz="1800"/>
              <a:t>恢复</a:t>
            </a:r>
            <a:r>
              <a:rPr lang="zh-CN" altLang="en-US" sz="1800" smtClean="0"/>
              <a:t>控制函数</a:t>
            </a:r>
            <a:endParaRPr lang="en-US" altLang="zh-CN" sz="1800" smtClean="0"/>
          </a:p>
          <a:p>
            <a:endParaRPr lang="en-US" altLang="zh-CN" sz="1800"/>
          </a:p>
          <a:p>
            <a:endParaRPr lang="en-US" altLang="zh-CN" sz="1800" smtClean="0"/>
          </a:p>
          <a:p>
            <a:endParaRPr lang="en-US" altLang="zh-CN" sz="1800"/>
          </a:p>
          <a:p>
            <a:endParaRPr lang="en-US" altLang="zh-CN" sz="1800" smtClean="0"/>
          </a:p>
          <a:p>
            <a:r>
              <a:rPr lang="zh-CN" altLang="en-US" sz="1800" smtClean="0"/>
              <a:t>对象大小查询函数</a:t>
            </a:r>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72816"/>
            <a:ext cx="691276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17032"/>
            <a:ext cx="9144000" cy="2217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4987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系统管理函数 </a:t>
            </a:r>
            <a:r>
              <a:rPr lang="en-US" altLang="zh-CN" sz="1800" smtClean="0"/>
              <a:t>- </a:t>
            </a:r>
            <a:r>
              <a:rPr lang="zh-CN" altLang="en-US" sz="1800" smtClean="0"/>
              <a:t>对象物理位置查询函数</a:t>
            </a:r>
            <a:endParaRPr lang="en-US" altLang="zh-CN" sz="1800" smtClean="0"/>
          </a:p>
          <a:p>
            <a:endParaRPr lang="en-US" altLang="zh-CN" sz="1800"/>
          </a:p>
          <a:p>
            <a:endParaRPr lang="en-US" altLang="zh-CN" sz="1800" smtClean="0"/>
          </a:p>
          <a:p>
            <a:endParaRPr lang="en-US" altLang="zh-CN" sz="1800"/>
          </a:p>
          <a:p>
            <a:r>
              <a:rPr lang="zh-CN" altLang="en-US" sz="1800" smtClean="0"/>
              <a:t>文件访问函数</a:t>
            </a:r>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72816"/>
            <a:ext cx="8085768"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7" y="3178869"/>
            <a:ext cx="8381759" cy="1330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2898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启动</a:t>
            </a:r>
            <a:r>
              <a:rPr lang="en-US" altLang="zh-CN" smtClean="0"/>
              <a:t>/</a:t>
            </a:r>
            <a:r>
              <a:rPr lang="zh-CN" altLang="en-US" smtClean="0"/>
              <a:t>关闭集群</a:t>
            </a:r>
            <a:endParaRPr lang="zh-CN" altLang="en-US"/>
          </a:p>
        </p:txBody>
      </p:sp>
      <p:sp>
        <p:nvSpPr>
          <p:cNvPr id="3" name="内容占位符 2"/>
          <p:cNvSpPr>
            <a:spLocks noGrp="1"/>
          </p:cNvSpPr>
          <p:nvPr>
            <p:ph idx="1"/>
          </p:nvPr>
        </p:nvSpPr>
        <p:spPr/>
        <p:txBody>
          <a:bodyPr/>
          <a:lstStyle/>
          <a:p>
            <a:r>
              <a:rPr lang="zh-CN" altLang="en-US" sz="1600" smtClean="0"/>
              <a:t>启动</a:t>
            </a:r>
            <a:endParaRPr lang="en-US" altLang="zh-CN" sz="1600" smtClean="0"/>
          </a:p>
          <a:p>
            <a:r>
              <a:rPr lang="en-US" altLang="zh-CN" sz="1600" smtClean="0"/>
              <a:t>su - postgres</a:t>
            </a:r>
          </a:p>
          <a:p>
            <a:r>
              <a:rPr lang="en-US" altLang="zh-CN" sz="1600" smtClean="0"/>
              <a:t>pg_ctl </a:t>
            </a:r>
            <a:r>
              <a:rPr lang="en-US" altLang="zh-CN" sz="1600"/>
              <a:t>start -D $</a:t>
            </a:r>
            <a:r>
              <a:rPr lang="en-US" altLang="zh-CN" sz="1600" smtClean="0"/>
              <a:t>PGDATA</a:t>
            </a:r>
          </a:p>
          <a:p>
            <a:endParaRPr lang="en-US" altLang="zh-CN" sz="1600"/>
          </a:p>
          <a:p>
            <a:endParaRPr lang="en-US" altLang="zh-CN" sz="1600" smtClean="0"/>
          </a:p>
          <a:p>
            <a:endParaRPr lang="en-US" altLang="zh-CN" sz="1600"/>
          </a:p>
          <a:p>
            <a:r>
              <a:rPr lang="zh-CN" altLang="en-US" sz="1600" smtClean="0"/>
              <a:t>关闭</a:t>
            </a:r>
            <a:endParaRPr lang="en-US" altLang="zh-CN" sz="1600" smtClean="0"/>
          </a:p>
          <a:p>
            <a:r>
              <a:rPr lang="en-US" altLang="zh-CN" sz="1600" smtClean="0"/>
              <a:t>su - postgres</a:t>
            </a:r>
          </a:p>
          <a:p>
            <a:r>
              <a:rPr lang="en-US" altLang="zh-CN" sz="1600"/>
              <a:t>pg_ctl stop -m fast -D $PGDATA</a:t>
            </a:r>
            <a:endParaRPr lang="zh-CN" altLang="en-US" sz="160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420887"/>
            <a:ext cx="8208912" cy="773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581128"/>
            <a:ext cx="8208912" cy="857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71114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smtClean="0"/>
              <a:t>系统管理函数 </a:t>
            </a:r>
            <a:r>
              <a:rPr lang="en-US" altLang="zh-CN" sz="1800" smtClean="0"/>
              <a:t>- advisory</a:t>
            </a:r>
            <a:r>
              <a:rPr lang="zh-CN" altLang="en-US" sz="1800"/>
              <a:t>锁</a:t>
            </a:r>
            <a:r>
              <a:rPr lang="zh-CN" altLang="en-US" sz="1800" smtClean="0"/>
              <a:t>函数</a:t>
            </a:r>
            <a:endParaRPr lang="en-US" altLang="zh-CN" sz="1800" smtClean="0"/>
          </a:p>
          <a:p>
            <a:endParaRPr lang="en-US" altLang="zh-CN" sz="1800"/>
          </a:p>
          <a:p>
            <a:endParaRPr lang="en-US" altLang="zh-CN" sz="1800" smtClean="0"/>
          </a:p>
          <a:p>
            <a:endParaRPr lang="en-US" altLang="zh-CN" sz="180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a:p>
            <a:endParaRPr lang="en-US" altLang="zh-CN" sz="1800" smtClean="0"/>
          </a:p>
          <a:p>
            <a:endParaRPr lang="en-US" altLang="zh-CN" sz="180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8800"/>
            <a:ext cx="9144000" cy="5298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8354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600" smtClean="0"/>
              <a:t>系统管理函数 </a:t>
            </a:r>
            <a:r>
              <a:rPr lang="en-US" altLang="zh-CN" sz="1600" smtClean="0"/>
              <a:t>- advisory</a:t>
            </a:r>
            <a:r>
              <a:rPr lang="zh-CN" altLang="en-US" sz="1600"/>
              <a:t>锁</a:t>
            </a:r>
            <a:r>
              <a:rPr lang="zh-CN" altLang="en-US" sz="1600" smtClean="0"/>
              <a:t>函数</a:t>
            </a:r>
            <a:endParaRPr lang="en-US" altLang="zh-CN" sz="1600" smtClean="0"/>
          </a:p>
          <a:p>
            <a:r>
              <a:rPr lang="zh-CN" altLang="en-US" sz="1600" smtClean="0"/>
              <a:t>数据库锁</a:t>
            </a:r>
            <a:r>
              <a:rPr lang="en-US" altLang="zh-CN" sz="1600" smtClean="0"/>
              <a:t>(</a:t>
            </a:r>
            <a:r>
              <a:rPr lang="zh-CN" altLang="en-US" sz="1600" smtClean="0"/>
              <a:t>对应用来说不可控</a:t>
            </a:r>
            <a:r>
              <a:rPr lang="en-US" altLang="zh-CN" sz="1600" smtClean="0"/>
              <a:t>,</a:t>
            </a:r>
            <a:r>
              <a:rPr lang="zh-CN" altLang="en-US" sz="1600" smtClean="0"/>
              <a:t>隐锁</a:t>
            </a:r>
            <a:r>
              <a:rPr lang="en-US" altLang="zh-CN" sz="1600" smtClean="0"/>
              <a:t>)</a:t>
            </a:r>
          </a:p>
          <a:p>
            <a:pPr lvl="1"/>
            <a:r>
              <a:rPr lang="zh-CN" altLang="en-US" sz="1600" smtClean="0"/>
              <a:t>长事务不适合</a:t>
            </a:r>
            <a:r>
              <a:rPr lang="en-US" altLang="zh-CN" sz="1600" smtClean="0"/>
              <a:t>,</a:t>
            </a:r>
            <a:r>
              <a:rPr lang="zh-CN" altLang="en-US" sz="1600" smtClean="0"/>
              <a:t>降低了被锁记录的相关并发</a:t>
            </a:r>
            <a:endParaRPr lang="en-US" altLang="zh-CN" sz="1600" smtClean="0"/>
          </a:p>
          <a:p>
            <a:pPr lvl="1"/>
            <a:r>
              <a:rPr lang="zh-CN" altLang="en-US" sz="1600" smtClean="0"/>
              <a:t>导致</a:t>
            </a:r>
            <a:r>
              <a:rPr lang="en-US" altLang="zh-CN" sz="1600" smtClean="0"/>
              <a:t>DEAD TUPLE</a:t>
            </a:r>
            <a:r>
              <a:rPr lang="zh-CN" altLang="en-US" sz="1600" smtClean="0"/>
              <a:t>无法回收</a:t>
            </a:r>
            <a:r>
              <a:rPr lang="en-US" altLang="zh-CN" sz="1600" smtClean="0"/>
              <a:t>.</a:t>
            </a:r>
          </a:p>
          <a:p>
            <a:r>
              <a:rPr lang="en-US" altLang="zh-CN" sz="1600" smtClean="0"/>
              <a:t>advisory</a:t>
            </a:r>
            <a:r>
              <a:rPr lang="zh-CN" altLang="en-US" sz="1600" smtClean="0"/>
              <a:t>锁</a:t>
            </a:r>
            <a:r>
              <a:rPr lang="en-US" altLang="zh-CN" sz="1600" smtClean="0"/>
              <a:t>(</a:t>
            </a:r>
            <a:r>
              <a:rPr lang="zh-CN" altLang="en-US" sz="1600" smtClean="0"/>
              <a:t>应用控制</a:t>
            </a:r>
            <a:r>
              <a:rPr lang="en-US" altLang="zh-CN" sz="1600" smtClean="0"/>
              <a:t>,</a:t>
            </a:r>
            <a:r>
              <a:rPr lang="zh-CN" altLang="en-US" sz="1600" smtClean="0"/>
              <a:t>显锁</a:t>
            </a:r>
            <a:r>
              <a:rPr lang="en-US" altLang="zh-CN" sz="1600" smtClean="0"/>
              <a:t>)</a:t>
            </a:r>
          </a:p>
          <a:p>
            <a:pPr lvl="1"/>
            <a:r>
              <a:rPr lang="zh-CN" altLang="en-US" sz="1600" smtClean="0"/>
              <a:t>特殊场景</a:t>
            </a:r>
            <a:r>
              <a:rPr lang="en-US" altLang="zh-CN" sz="1600" smtClean="0"/>
              <a:t>, </a:t>
            </a:r>
            <a:r>
              <a:rPr lang="zh-CN" altLang="en-US" sz="1600" smtClean="0"/>
              <a:t>如需要长时间持锁</a:t>
            </a:r>
            <a:r>
              <a:rPr lang="en-US" altLang="zh-CN" sz="1600" smtClean="0"/>
              <a:t>.</a:t>
            </a:r>
            <a:endParaRPr lang="en-US" altLang="zh-CN" sz="1600"/>
          </a:p>
          <a:p>
            <a:pPr lvl="1"/>
            <a:r>
              <a:rPr lang="zh-CN" altLang="en-US" sz="1600" smtClean="0"/>
              <a:t>但是又不能影响并发</a:t>
            </a:r>
            <a:r>
              <a:rPr lang="en-US" altLang="zh-CN" sz="1600" smtClean="0"/>
              <a:t>.</a:t>
            </a:r>
          </a:p>
          <a:p>
            <a:endParaRPr lang="en-US" altLang="zh-CN" sz="1600"/>
          </a:p>
          <a:p>
            <a:r>
              <a:rPr lang="zh-CN" altLang="en-US" sz="1600" smtClean="0"/>
              <a:t>应用例子</a:t>
            </a:r>
            <a:r>
              <a:rPr lang="en-US" altLang="zh-CN" sz="1600" smtClean="0"/>
              <a:t>:</a:t>
            </a:r>
          </a:p>
          <a:p>
            <a:r>
              <a:rPr lang="en-US" altLang="zh-CN" sz="1600">
                <a:hlinkClick r:id="rId2"/>
              </a:rPr>
              <a:t>http://blog.163.com/digoal@126/blog/static/163877040201172492217830/</a:t>
            </a:r>
            <a:endParaRPr lang="en-US" altLang="zh-CN" sz="1600" smtClean="0"/>
          </a:p>
          <a:p>
            <a:endParaRPr lang="en-US" altLang="zh-CN" sz="1600"/>
          </a:p>
          <a:p>
            <a:endParaRPr lang="en-US" altLang="zh-CN" sz="1600"/>
          </a:p>
        </p:txBody>
      </p:sp>
      <p:pic>
        <p:nvPicPr>
          <p:cNvPr id="4" name="Picture 2" descr="C:\Users\digoal\AppData\Local\Microsoft\Windows\Temporary Internet Files\Content.IE5\GXGEOQ1Y\MC90043385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4149080"/>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12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a:t>触发器</a:t>
            </a:r>
            <a:r>
              <a:rPr lang="zh-CN" altLang="en-US" sz="1800" smtClean="0"/>
              <a:t>函数</a:t>
            </a:r>
            <a:endParaRPr lang="en-US" altLang="zh-CN" sz="1800" smtClean="0"/>
          </a:p>
          <a:p>
            <a:r>
              <a:rPr lang="en-US" altLang="zh-CN" sz="1800"/>
              <a:t>test=# \sf suppress_redundant_updates_trigger</a:t>
            </a:r>
          </a:p>
          <a:p>
            <a:r>
              <a:rPr lang="en-US" altLang="zh-CN" sz="1800"/>
              <a:t>CREATE OR REPLACE FUNCTION pg_catalog.suppress_redundant_updates_trigger()</a:t>
            </a:r>
          </a:p>
          <a:p>
            <a:r>
              <a:rPr lang="en-US" altLang="zh-CN" sz="1800"/>
              <a:t> RETURNS trigger</a:t>
            </a:r>
          </a:p>
          <a:p>
            <a:r>
              <a:rPr lang="en-US" altLang="zh-CN" sz="1800"/>
              <a:t> LANGUAGE internal</a:t>
            </a:r>
          </a:p>
          <a:p>
            <a:r>
              <a:rPr lang="en-US" altLang="zh-CN" sz="1800"/>
              <a:t> STRICT</a:t>
            </a:r>
          </a:p>
          <a:p>
            <a:r>
              <a:rPr lang="en-US" altLang="zh-CN" sz="1800"/>
              <a:t>AS $function$suppress_redundant_updates_trigger$function</a:t>
            </a:r>
            <a:r>
              <a:rPr lang="en-US" altLang="zh-CN" sz="1800" smtClean="0"/>
              <a:t>$</a:t>
            </a:r>
          </a:p>
          <a:p>
            <a:r>
              <a:rPr lang="zh-CN" altLang="en-US" sz="1800" smtClean="0"/>
              <a:t>这个函数有什么用呢</a:t>
            </a:r>
            <a:r>
              <a:rPr lang="en-US" altLang="zh-CN" sz="1800" smtClean="0"/>
              <a:t>? </a:t>
            </a:r>
            <a:r>
              <a:rPr lang="zh-CN" altLang="en-US" sz="1800" smtClean="0"/>
              <a:t>没有数据更新的更新操作不会产生新版本</a:t>
            </a:r>
            <a:r>
              <a:rPr lang="en-US" altLang="zh-CN" sz="1800" smtClean="0"/>
              <a:t>.</a:t>
            </a:r>
          </a:p>
          <a:p>
            <a:r>
              <a:rPr lang="en-US" altLang="zh-CN" sz="1800"/>
              <a:t>test=# create table test (id int</a:t>
            </a:r>
            <a:r>
              <a:rPr lang="en-US" altLang="zh-CN" sz="1800" smtClean="0"/>
              <a:t>);</a:t>
            </a:r>
          </a:p>
          <a:p>
            <a:r>
              <a:rPr lang="en-US" altLang="zh-CN" sz="1800"/>
              <a:t>test=# insert into test values (1),(2),(3</a:t>
            </a:r>
            <a:r>
              <a:rPr lang="en-US" altLang="zh-CN" sz="1800" smtClean="0"/>
              <a:t>);</a:t>
            </a:r>
          </a:p>
          <a:p>
            <a:r>
              <a:rPr lang="en-US" altLang="zh-CN" sz="1800"/>
              <a:t>test=# select ctid,* from </a:t>
            </a:r>
            <a:r>
              <a:rPr lang="en-US" altLang="zh-CN" sz="1800" smtClean="0"/>
              <a:t>test where id=1;</a:t>
            </a:r>
            <a:endParaRPr lang="en-US" altLang="zh-CN" sz="1800"/>
          </a:p>
          <a:p>
            <a:r>
              <a:rPr lang="en-US" altLang="zh-CN" sz="1800"/>
              <a:t> ctid  | id </a:t>
            </a:r>
          </a:p>
          <a:p>
            <a:r>
              <a:rPr lang="en-US" altLang="zh-CN" sz="1800" smtClean="0"/>
              <a:t> </a:t>
            </a:r>
            <a:r>
              <a:rPr lang="en-US" altLang="zh-CN" sz="1800"/>
              <a:t>(0,1) |  </a:t>
            </a:r>
            <a:r>
              <a:rPr lang="en-US" altLang="zh-CN" sz="1800" smtClean="0"/>
              <a:t>1</a:t>
            </a:r>
            <a:endParaRPr lang="en-US" altLang="zh-CN" sz="1800"/>
          </a:p>
          <a:p>
            <a:endParaRPr lang="en-US" altLang="zh-CN" sz="1800"/>
          </a:p>
          <a:p>
            <a:endParaRPr lang="en-US" altLang="zh-CN" sz="1800"/>
          </a:p>
        </p:txBody>
      </p:sp>
    </p:spTree>
    <p:extLst>
      <p:ext uri="{BB962C8B-B14F-4D97-AF65-F5344CB8AC3E}">
        <p14:creationId xmlns:p14="http://schemas.microsoft.com/office/powerpoint/2010/main" val="1876805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Functions and Operators</a:t>
            </a:r>
            <a:endParaRPr lang="zh-CN" altLang="en-US"/>
          </a:p>
        </p:txBody>
      </p:sp>
      <p:sp>
        <p:nvSpPr>
          <p:cNvPr id="3" name="内容占位符 2"/>
          <p:cNvSpPr>
            <a:spLocks noGrp="1"/>
          </p:cNvSpPr>
          <p:nvPr>
            <p:ph idx="1"/>
          </p:nvPr>
        </p:nvSpPr>
        <p:spPr/>
        <p:txBody>
          <a:bodyPr/>
          <a:lstStyle/>
          <a:p>
            <a:r>
              <a:rPr lang="zh-CN" altLang="en-US" sz="1800"/>
              <a:t>触发器</a:t>
            </a:r>
            <a:r>
              <a:rPr lang="zh-CN" altLang="en-US" sz="1800" smtClean="0"/>
              <a:t>函数</a:t>
            </a:r>
            <a:endParaRPr lang="en-US" altLang="zh-CN" sz="1800" smtClean="0"/>
          </a:p>
          <a:p>
            <a:r>
              <a:rPr lang="en-US" altLang="zh-CN" sz="1800"/>
              <a:t>test=# update test set </a:t>
            </a:r>
            <a:r>
              <a:rPr lang="en-US" altLang="zh-CN" sz="1800" smtClean="0"/>
              <a:t>id=1 </a:t>
            </a:r>
            <a:r>
              <a:rPr lang="en-US" altLang="zh-CN" sz="1800"/>
              <a:t>where id=1</a:t>
            </a:r>
            <a:r>
              <a:rPr lang="en-US" altLang="zh-CN" sz="1800" smtClean="0"/>
              <a:t>;</a:t>
            </a:r>
          </a:p>
          <a:p>
            <a:r>
              <a:rPr lang="en-US" altLang="zh-CN" sz="1800"/>
              <a:t>test=# select ctid,* from </a:t>
            </a:r>
            <a:r>
              <a:rPr lang="en-US" altLang="zh-CN" sz="1800" smtClean="0"/>
              <a:t>test where id=1;</a:t>
            </a:r>
          </a:p>
          <a:p>
            <a:r>
              <a:rPr lang="en-US" altLang="zh-CN" sz="1800"/>
              <a:t>ctid  | id </a:t>
            </a:r>
          </a:p>
          <a:p>
            <a:r>
              <a:rPr lang="en-US" altLang="zh-CN" sz="1800" smtClean="0"/>
              <a:t> </a:t>
            </a:r>
            <a:r>
              <a:rPr lang="en-US" altLang="zh-CN" sz="1800"/>
              <a:t>(0,4) |  </a:t>
            </a:r>
            <a:r>
              <a:rPr lang="en-US" altLang="zh-CN" sz="1800" smtClean="0"/>
              <a:t>1</a:t>
            </a:r>
          </a:p>
          <a:p>
            <a:endParaRPr lang="en-US" altLang="zh-CN" sz="1800" smtClean="0"/>
          </a:p>
          <a:p>
            <a:r>
              <a:rPr lang="en-US" altLang="zh-CN" sz="1800"/>
              <a:t>CREATE TRIGGER z_min_update </a:t>
            </a:r>
          </a:p>
          <a:p>
            <a:r>
              <a:rPr lang="en-US" altLang="zh-CN" sz="1800"/>
              <a:t>BEFORE UPDATE ON test </a:t>
            </a:r>
          </a:p>
          <a:p>
            <a:r>
              <a:rPr lang="en-US" altLang="zh-CN" sz="1800"/>
              <a:t>FOR EACH ROW EXECUTE PROCEDURE suppress_redundant_updates_trigger</a:t>
            </a:r>
            <a:r>
              <a:rPr lang="en-US" altLang="zh-CN" sz="1800" smtClean="0"/>
              <a:t>();</a:t>
            </a:r>
          </a:p>
          <a:p>
            <a:r>
              <a:rPr lang="en-US" altLang="zh-CN" sz="1800"/>
              <a:t>test=# update test set id=1 where id=1;</a:t>
            </a:r>
          </a:p>
          <a:p>
            <a:r>
              <a:rPr lang="en-US" altLang="zh-CN" sz="1800"/>
              <a:t>UPDATE 0</a:t>
            </a:r>
          </a:p>
          <a:p>
            <a:r>
              <a:rPr lang="en-US" altLang="zh-CN" sz="1800"/>
              <a:t>test=# select ctid,* from test where id=1;</a:t>
            </a:r>
          </a:p>
          <a:p>
            <a:r>
              <a:rPr lang="en-US" altLang="zh-CN" sz="1800"/>
              <a:t> ctid  | id </a:t>
            </a:r>
          </a:p>
          <a:p>
            <a:r>
              <a:rPr lang="en-US" altLang="zh-CN" sz="1800" smtClean="0"/>
              <a:t> </a:t>
            </a:r>
            <a:r>
              <a:rPr lang="en-US" altLang="zh-CN" sz="1800"/>
              <a:t>(0,4) |  1</a:t>
            </a:r>
          </a:p>
          <a:p>
            <a:endParaRPr lang="en-US" altLang="zh-CN" sz="1800"/>
          </a:p>
          <a:p>
            <a:endParaRPr lang="en-US" altLang="zh-CN" sz="1800"/>
          </a:p>
        </p:txBody>
      </p:sp>
      <p:sp>
        <p:nvSpPr>
          <p:cNvPr id="4" name="圆角矩形 3"/>
          <p:cNvSpPr/>
          <p:nvPr/>
        </p:nvSpPr>
        <p:spPr>
          <a:xfrm>
            <a:off x="683568" y="5085184"/>
            <a:ext cx="1368152" cy="36004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24062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Type Conversion</a:t>
            </a:r>
            <a:endParaRPr lang="zh-CN" altLang="en-US"/>
          </a:p>
        </p:txBody>
      </p:sp>
      <p:sp>
        <p:nvSpPr>
          <p:cNvPr id="3" name="内容占位符 2"/>
          <p:cNvSpPr>
            <a:spLocks noGrp="1"/>
          </p:cNvSpPr>
          <p:nvPr>
            <p:ph idx="1"/>
          </p:nvPr>
        </p:nvSpPr>
        <p:spPr/>
        <p:txBody>
          <a:bodyPr/>
          <a:lstStyle/>
          <a:p>
            <a:r>
              <a:rPr lang="en-US" altLang="zh-CN" sz="1600">
                <a:effectLst/>
              </a:rPr>
              <a:t>The PostgreSQL scanner/parser divides lexical elements into five fundamental categories: integers, non-integer numbers, strings, identifiers, and key words</a:t>
            </a:r>
            <a:r>
              <a:rPr lang="en-US" altLang="zh-CN" sz="1600" smtClean="0">
                <a:effectLst/>
              </a:rPr>
              <a:t>.</a:t>
            </a:r>
          </a:p>
          <a:p>
            <a:r>
              <a:rPr lang="zh-CN" altLang="en-US" sz="1600" smtClean="0">
                <a:effectLst/>
              </a:rPr>
              <a:t>强类型指定可以提高性能</a:t>
            </a:r>
            <a:r>
              <a:rPr lang="en-US" altLang="zh-CN" sz="1600" smtClean="0">
                <a:effectLst/>
              </a:rPr>
              <a:t>.</a:t>
            </a:r>
          </a:p>
          <a:p>
            <a:r>
              <a:rPr lang="zh-CN" altLang="en-US" sz="1600" smtClean="0"/>
              <a:t>以下</a:t>
            </a:r>
            <a:r>
              <a:rPr lang="en-US" altLang="zh-CN" sz="1600" smtClean="0"/>
              <a:t>4</a:t>
            </a:r>
            <a:r>
              <a:rPr lang="zh-CN" altLang="en-US" sz="1600" smtClean="0"/>
              <a:t>种</a:t>
            </a:r>
            <a:r>
              <a:rPr lang="en-US" altLang="zh-CN" sz="1600" smtClean="0"/>
              <a:t>SQL</a:t>
            </a:r>
            <a:r>
              <a:rPr lang="zh-CN" altLang="en-US" sz="1600" smtClean="0"/>
              <a:t>中的操作需要接受指定类型的数据</a:t>
            </a:r>
            <a:endParaRPr lang="en-US" altLang="zh-CN" sz="1600" smtClean="0"/>
          </a:p>
          <a:p>
            <a:r>
              <a:rPr lang="en-US" altLang="zh-CN" sz="1600" smtClean="0"/>
              <a:t>Function</a:t>
            </a:r>
          </a:p>
          <a:p>
            <a:pPr lvl="1"/>
            <a:r>
              <a:rPr lang="en-US" altLang="zh-CN" sz="1600" smtClean="0"/>
              <a:t>PostgreSQL</a:t>
            </a:r>
            <a:r>
              <a:rPr lang="zh-CN" altLang="en-US" sz="1600" smtClean="0"/>
              <a:t>中不是根据函数名来区分函数</a:t>
            </a:r>
            <a:r>
              <a:rPr lang="en-US" altLang="zh-CN" sz="1600" smtClean="0"/>
              <a:t>, </a:t>
            </a:r>
            <a:r>
              <a:rPr lang="zh-CN" altLang="en-US" sz="1600" smtClean="0"/>
              <a:t>而是函数名和函数的参数类型</a:t>
            </a:r>
            <a:r>
              <a:rPr lang="en-US" altLang="zh-CN" sz="1600" smtClean="0"/>
              <a:t>. </a:t>
            </a:r>
            <a:r>
              <a:rPr lang="zh-CN" altLang="en-US" sz="1600" smtClean="0"/>
              <a:t>同一个</a:t>
            </a:r>
            <a:r>
              <a:rPr lang="en-US" altLang="zh-CN" sz="1600" smtClean="0"/>
              <a:t>SCHEMA</a:t>
            </a:r>
            <a:r>
              <a:rPr lang="zh-CN" altLang="en-US" sz="1600" smtClean="0"/>
              <a:t>中允许重名但参数个数不同或类型不完全相同的多个函数同时存在</a:t>
            </a:r>
            <a:r>
              <a:rPr lang="en-US" altLang="zh-CN" sz="1600" smtClean="0"/>
              <a:t>.</a:t>
            </a:r>
          </a:p>
          <a:p>
            <a:r>
              <a:rPr lang="en-US" altLang="zh-CN" sz="1600" smtClean="0"/>
              <a:t>Operator</a:t>
            </a:r>
          </a:p>
          <a:p>
            <a:pPr lvl="1"/>
            <a:r>
              <a:rPr lang="zh-CN" altLang="en-US" sz="1600" smtClean="0"/>
              <a:t>操作符在</a:t>
            </a:r>
            <a:r>
              <a:rPr lang="en-US" altLang="zh-CN" sz="1600" smtClean="0"/>
              <a:t>schema</a:t>
            </a:r>
            <a:r>
              <a:rPr lang="zh-CN" altLang="en-US" sz="1600" smtClean="0"/>
              <a:t>中也允许重名</a:t>
            </a:r>
            <a:r>
              <a:rPr lang="en-US" altLang="zh-CN" sz="1600" smtClean="0"/>
              <a:t>, </a:t>
            </a:r>
            <a:r>
              <a:rPr lang="zh-CN" altLang="en-US" sz="1600" smtClean="0"/>
              <a:t>只要操作符的操作数不同</a:t>
            </a:r>
            <a:endParaRPr lang="en-US" altLang="zh-CN" sz="1600" smtClean="0"/>
          </a:p>
          <a:p>
            <a:r>
              <a:rPr lang="en-US" altLang="zh-CN" sz="1600" smtClean="0"/>
              <a:t>Value Storage</a:t>
            </a:r>
          </a:p>
          <a:p>
            <a:pPr lvl="1"/>
            <a:r>
              <a:rPr lang="en-US" altLang="zh-CN" sz="1600" smtClean="0"/>
              <a:t>INSERT, UPDATE</a:t>
            </a:r>
          </a:p>
          <a:p>
            <a:r>
              <a:rPr lang="en-US" altLang="zh-CN" sz="1600"/>
              <a:t>UNION, CASE, ARRAY...</a:t>
            </a:r>
          </a:p>
          <a:p>
            <a:pPr lvl="1"/>
            <a:r>
              <a:rPr lang="zh-CN" altLang="en-US" sz="1600" smtClean="0"/>
              <a:t>合并</a:t>
            </a:r>
            <a:r>
              <a:rPr lang="en-US" altLang="zh-CN" sz="1600" smtClean="0"/>
              <a:t>(UNION)</a:t>
            </a:r>
            <a:r>
              <a:rPr lang="zh-CN" altLang="en-US" sz="1600" smtClean="0"/>
              <a:t>或选择性</a:t>
            </a:r>
            <a:r>
              <a:rPr lang="en-US" altLang="zh-CN" sz="1600" smtClean="0"/>
              <a:t>(CASE)</a:t>
            </a:r>
            <a:r>
              <a:rPr lang="zh-CN" altLang="en-US" sz="1600" smtClean="0"/>
              <a:t>多</a:t>
            </a:r>
            <a:r>
              <a:rPr lang="zh-CN" altLang="en-US" sz="1600"/>
              <a:t>值输出时必须确保每列的输出类型</a:t>
            </a:r>
            <a:r>
              <a:rPr lang="zh-CN" altLang="en-US" sz="1600" smtClean="0"/>
              <a:t>一致</a:t>
            </a:r>
            <a:r>
              <a:rPr lang="en-US" altLang="zh-CN" sz="1600" smtClean="0"/>
              <a:t>, ARRAY</a:t>
            </a:r>
            <a:r>
              <a:rPr lang="zh-CN" altLang="en-US" sz="1600" smtClean="0"/>
              <a:t>也必须保证元素类型一致</a:t>
            </a:r>
            <a:r>
              <a:rPr lang="en-US" altLang="zh-CN" sz="1600" smtClean="0"/>
              <a:t>.</a:t>
            </a:r>
          </a:p>
          <a:p>
            <a:r>
              <a:rPr lang="zh-CN" altLang="en-US" sz="1600" smtClean="0"/>
              <a:t>类型转换</a:t>
            </a:r>
            <a:endParaRPr lang="en-US" altLang="zh-CN" sz="1600" smtClean="0"/>
          </a:p>
          <a:p>
            <a:pPr lvl="1"/>
            <a:r>
              <a:rPr lang="en-US" altLang="zh-CN" sz="1600" smtClean="0"/>
              <a:t>CAST(value AS target_type)</a:t>
            </a:r>
          </a:p>
          <a:p>
            <a:pPr lvl="1"/>
            <a:r>
              <a:rPr lang="en-US" altLang="zh-CN" sz="1600" smtClean="0"/>
              <a:t>value::target_type</a:t>
            </a:r>
          </a:p>
        </p:txBody>
      </p:sp>
    </p:spTree>
    <p:extLst>
      <p:ext uri="{BB962C8B-B14F-4D97-AF65-F5344CB8AC3E}">
        <p14:creationId xmlns:p14="http://schemas.microsoft.com/office/powerpoint/2010/main" val="3516549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en-US" altLang="zh-CN" sz="1600" smtClean="0"/>
              <a:t>Planner Methods</a:t>
            </a:r>
          </a:p>
          <a:p>
            <a:pPr lvl="1"/>
            <a:r>
              <a:rPr lang="en-US" altLang="zh-CN" sz="1600"/>
              <a:t>#enable_bitmapscan = on</a:t>
            </a:r>
          </a:p>
          <a:p>
            <a:pPr lvl="1"/>
            <a:r>
              <a:rPr lang="en-US" altLang="zh-CN" sz="1600"/>
              <a:t>#enable_hashagg = on</a:t>
            </a:r>
          </a:p>
          <a:p>
            <a:pPr lvl="1"/>
            <a:r>
              <a:rPr lang="en-US" altLang="zh-CN" sz="1600"/>
              <a:t>#enable_hashjoin = on</a:t>
            </a:r>
          </a:p>
          <a:p>
            <a:pPr lvl="1"/>
            <a:r>
              <a:rPr lang="en-US" altLang="zh-CN" sz="1600"/>
              <a:t>#enable_indexscan = on</a:t>
            </a:r>
          </a:p>
          <a:p>
            <a:pPr lvl="1"/>
            <a:r>
              <a:rPr lang="en-US" altLang="zh-CN" sz="1600"/>
              <a:t>#enable_material = on</a:t>
            </a:r>
          </a:p>
          <a:p>
            <a:pPr lvl="1"/>
            <a:r>
              <a:rPr lang="en-US" altLang="zh-CN" sz="1600"/>
              <a:t>#enable_mergejoin = on</a:t>
            </a:r>
          </a:p>
          <a:p>
            <a:pPr lvl="1"/>
            <a:r>
              <a:rPr lang="en-US" altLang="zh-CN" sz="1600"/>
              <a:t>#enable_nestloop = on</a:t>
            </a:r>
          </a:p>
          <a:p>
            <a:pPr lvl="1"/>
            <a:r>
              <a:rPr lang="en-US" altLang="zh-CN" sz="1600"/>
              <a:t>#enable_seqscan = on</a:t>
            </a:r>
          </a:p>
          <a:p>
            <a:pPr lvl="1"/>
            <a:r>
              <a:rPr lang="en-US" altLang="zh-CN" sz="1600"/>
              <a:t>#enable_sort = on</a:t>
            </a:r>
          </a:p>
          <a:p>
            <a:pPr lvl="1"/>
            <a:r>
              <a:rPr lang="en-US" altLang="zh-CN" sz="1600"/>
              <a:t>#enable_tidscan = on</a:t>
            </a:r>
          </a:p>
          <a:p>
            <a:r>
              <a:rPr lang="zh-CN" altLang="en-US" sz="1600" smtClean="0"/>
              <a:t>索引主要能干什么</a:t>
            </a:r>
            <a:r>
              <a:rPr lang="en-US" altLang="zh-CN" sz="1600" smtClean="0"/>
              <a:t>?</a:t>
            </a:r>
          </a:p>
          <a:p>
            <a:pPr lvl="1"/>
            <a:r>
              <a:rPr lang="zh-CN" altLang="en-US" sz="1600" smtClean="0"/>
              <a:t>加速</a:t>
            </a:r>
            <a:r>
              <a:rPr lang="en-US" altLang="zh-CN" sz="1600" smtClean="0"/>
              <a:t>TUPLE</a:t>
            </a:r>
            <a:r>
              <a:rPr lang="zh-CN" altLang="en-US" sz="1600" smtClean="0"/>
              <a:t>定位</a:t>
            </a:r>
            <a:endParaRPr lang="en-US" altLang="zh-CN" sz="1600" smtClean="0"/>
          </a:p>
          <a:p>
            <a:pPr lvl="1"/>
            <a:r>
              <a:rPr lang="zh-CN" altLang="en-US" sz="1600" smtClean="0"/>
              <a:t>主键</a:t>
            </a:r>
            <a:r>
              <a:rPr lang="en-US" altLang="zh-CN" sz="1600" smtClean="0"/>
              <a:t>, </a:t>
            </a:r>
            <a:r>
              <a:rPr lang="zh-CN" altLang="en-US" sz="1600" smtClean="0"/>
              <a:t>唯一约束</a:t>
            </a:r>
            <a:endParaRPr lang="en-US" altLang="zh-CN" sz="1600" smtClean="0"/>
          </a:p>
          <a:p>
            <a:pPr lvl="1"/>
            <a:r>
              <a:rPr lang="zh-CN" altLang="en-US" sz="1600" smtClean="0"/>
              <a:t>排序</a:t>
            </a:r>
            <a:endParaRPr lang="zh-CN" altLang="en-US" sz="1600"/>
          </a:p>
        </p:txBody>
      </p:sp>
    </p:spTree>
    <p:extLst>
      <p:ext uri="{BB962C8B-B14F-4D97-AF65-F5344CB8AC3E}">
        <p14:creationId xmlns:p14="http://schemas.microsoft.com/office/powerpoint/2010/main" val="1559206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en-US" altLang="zh-CN" sz="1600" smtClean="0"/>
              <a:t>Index  Type OR Access </a:t>
            </a:r>
            <a:r>
              <a:rPr lang="en-US" altLang="zh-CN" sz="1600"/>
              <a:t>Method</a:t>
            </a:r>
          </a:p>
          <a:p>
            <a:pPr lvl="1"/>
            <a:r>
              <a:rPr lang="en-US" altLang="zh-CN" sz="1600" smtClean="0"/>
              <a:t>b-tree</a:t>
            </a:r>
            <a:endParaRPr lang="en-US" altLang="zh-CN" sz="1600"/>
          </a:p>
          <a:p>
            <a:pPr lvl="1"/>
            <a:r>
              <a:rPr lang="en-US" altLang="zh-CN" sz="1600"/>
              <a:t>hash</a:t>
            </a:r>
          </a:p>
          <a:p>
            <a:pPr lvl="1"/>
            <a:r>
              <a:rPr lang="en-US" altLang="zh-CN" sz="1600"/>
              <a:t>gist</a:t>
            </a:r>
          </a:p>
          <a:p>
            <a:pPr lvl="1"/>
            <a:r>
              <a:rPr lang="en-US" altLang="zh-CN" sz="1600"/>
              <a:t>gin</a:t>
            </a:r>
          </a:p>
          <a:p>
            <a:pPr lvl="1"/>
            <a:r>
              <a:rPr lang="en-US" altLang="zh-CN" sz="1600"/>
              <a:t>spgist (PostgreSQL 9.2)</a:t>
            </a:r>
            <a:endParaRPr lang="en-US" altLang="zh-CN" sz="1600" smtClean="0"/>
          </a:p>
          <a:p>
            <a:r>
              <a:rPr lang="en-US" altLang="zh-CN" sz="1600" smtClean="0"/>
              <a:t>B-tree</a:t>
            </a:r>
          </a:p>
          <a:p>
            <a:pPr lvl="1"/>
            <a:r>
              <a:rPr lang="en-US" altLang="zh-CN" sz="1600" smtClean="0"/>
              <a:t>Operators</a:t>
            </a:r>
          </a:p>
          <a:p>
            <a:pPr lvl="1"/>
            <a:r>
              <a:rPr lang="en-US" altLang="zh-CN" sz="1600" smtClean="0"/>
              <a:t>&gt;, &lt;, &gt;=, &lt;=, =, BETWEEN, IN, IS NULL, IS NOT NULL</a:t>
            </a:r>
          </a:p>
          <a:p>
            <a:pPr lvl="1"/>
            <a:r>
              <a:rPr lang="en-US" altLang="zh-CN" sz="1600" smtClean="0"/>
              <a:t>LIKE(</a:t>
            </a:r>
            <a:r>
              <a:rPr lang="zh-CN" altLang="en-US" sz="1600" smtClean="0"/>
              <a:t>开头匹配</a:t>
            </a:r>
            <a:r>
              <a:rPr lang="en-US" altLang="zh-CN" sz="1600" smtClean="0"/>
              <a:t>),  ILIKE (</a:t>
            </a:r>
            <a:r>
              <a:rPr lang="zh-CN" altLang="en-US" sz="1600" smtClean="0"/>
              <a:t>大小写一致的字符开头匹配</a:t>
            </a:r>
            <a:r>
              <a:rPr lang="en-US" altLang="zh-CN" sz="1600" smtClean="0"/>
              <a:t>)</a:t>
            </a:r>
            <a:endParaRPr lang="en-US" altLang="zh-CN" sz="1600"/>
          </a:p>
          <a:p>
            <a:r>
              <a:rPr lang="en-US" altLang="zh-CN" sz="1600" smtClean="0"/>
              <a:t>Hash</a:t>
            </a:r>
          </a:p>
          <a:p>
            <a:pPr lvl="1"/>
            <a:r>
              <a:rPr lang="en-US" altLang="zh-CN" sz="1600" smtClean="0"/>
              <a:t>Operator</a:t>
            </a:r>
            <a:endParaRPr lang="en-US" altLang="zh-CN" sz="1600"/>
          </a:p>
          <a:p>
            <a:pPr lvl="1"/>
            <a:r>
              <a:rPr lang="en-US" altLang="zh-CN" sz="1600" smtClean="0"/>
              <a:t>=</a:t>
            </a:r>
          </a:p>
          <a:p>
            <a:pPr lvl="1"/>
            <a:r>
              <a:rPr lang="zh-CN" altLang="en-US" sz="1600" smtClean="0"/>
              <a:t>不记录</a:t>
            </a:r>
            <a:r>
              <a:rPr lang="en-US" altLang="zh-CN" sz="1600" smtClean="0"/>
              <a:t>WAL, </a:t>
            </a:r>
            <a:r>
              <a:rPr lang="zh-CN" altLang="en-US" sz="1600" smtClean="0"/>
              <a:t>数据库</a:t>
            </a:r>
            <a:r>
              <a:rPr lang="en-US" altLang="zh-CN" sz="1600" smtClean="0"/>
              <a:t>crash</a:t>
            </a:r>
            <a:r>
              <a:rPr lang="zh-CN" altLang="en-US" sz="1600" smtClean="0"/>
              <a:t>后如果</a:t>
            </a:r>
            <a:r>
              <a:rPr lang="en-US" altLang="zh-CN" sz="1600" smtClean="0"/>
              <a:t>hash</a:t>
            </a:r>
            <a:r>
              <a:rPr lang="zh-CN" altLang="en-US" sz="1600" smtClean="0"/>
              <a:t>索引对应的表在恢复期间做过改动</a:t>
            </a:r>
            <a:r>
              <a:rPr lang="en-US" altLang="zh-CN" sz="1600" smtClean="0"/>
              <a:t>, hash</a:t>
            </a:r>
            <a:r>
              <a:rPr lang="zh-CN" altLang="en-US" sz="1600" smtClean="0"/>
              <a:t>需要重建</a:t>
            </a:r>
            <a:r>
              <a:rPr lang="en-US" altLang="zh-CN" sz="1600" smtClean="0"/>
              <a:t>.</a:t>
            </a:r>
          </a:p>
          <a:p>
            <a:pPr lvl="1"/>
            <a:r>
              <a:rPr lang="en-US" altLang="zh-CN" sz="1600" smtClean="0"/>
              <a:t>hash</a:t>
            </a:r>
            <a:r>
              <a:rPr lang="zh-CN" altLang="en-US" sz="1600" smtClean="0"/>
              <a:t>索引不支持基于</a:t>
            </a:r>
            <a:r>
              <a:rPr lang="en-US" altLang="zh-CN" sz="1600" smtClean="0"/>
              <a:t>wal</a:t>
            </a:r>
            <a:r>
              <a:rPr lang="zh-CN" altLang="en-US" sz="1600" smtClean="0"/>
              <a:t>或流复制的</a:t>
            </a:r>
            <a:r>
              <a:rPr lang="en-US" altLang="zh-CN" sz="1600" smtClean="0"/>
              <a:t>standby</a:t>
            </a:r>
          </a:p>
          <a:p>
            <a:endParaRPr lang="zh-CN" altLang="en-US" sz="1600"/>
          </a:p>
        </p:txBody>
      </p:sp>
    </p:spTree>
    <p:extLst>
      <p:ext uri="{BB962C8B-B14F-4D97-AF65-F5344CB8AC3E}">
        <p14:creationId xmlns:p14="http://schemas.microsoft.com/office/powerpoint/2010/main" val="1492799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en-US" altLang="zh-CN" sz="1600"/>
              <a:t>GiST</a:t>
            </a:r>
          </a:p>
          <a:p>
            <a:pPr lvl="1"/>
            <a:r>
              <a:rPr lang="en-US" altLang="zh-CN" sz="1600"/>
              <a:t>&lt;&lt;, &amp;&lt;, &amp;&gt;, &gt;&gt;, &lt;&lt;|, &amp;&lt;|, |&amp;&gt;, |&gt;&gt;, @&gt;, &lt;@, ~=, &amp;&amp; </a:t>
            </a:r>
          </a:p>
          <a:p>
            <a:pPr lvl="1"/>
            <a:r>
              <a:rPr lang="en-US" altLang="zh-CN" sz="1600"/>
              <a:t>nearest-neighbor search</a:t>
            </a:r>
          </a:p>
          <a:p>
            <a:r>
              <a:rPr lang="en-US" altLang="zh-CN" sz="1600" smtClean="0"/>
              <a:t>GIN</a:t>
            </a:r>
          </a:p>
          <a:p>
            <a:pPr lvl="1"/>
            <a:r>
              <a:rPr lang="en-US" altLang="zh-CN" sz="1600" smtClean="0"/>
              <a:t>&lt;@, @&gt;, =, &amp;&amp;</a:t>
            </a:r>
            <a:endParaRPr lang="en-US" altLang="zh-CN" sz="1600"/>
          </a:p>
          <a:p>
            <a:r>
              <a:rPr lang="zh-CN" altLang="en-US" sz="1600" smtClean="0"/>
              <a:t>建立索引的语法</a:t>
            </a:r>
            <a:endParaRPr lang="en-US" altLang="zh-CN" sz="1600" smtClean="0"/>
          </a:p>
          <a:p>
            <a:pPr lvl="1"/>
            <a:r>
              <a:rPr lang="zh-CN" altLang="en-US" sz="1600" smtClean="0">
                <a:solidFill>
                  <a:srgbClr val="FF0000"/>
                </a:solidFill>
              </a:rPr>
              <a:t>注意</a:t>
            </a:r>
            <a:r>
              <a:rPr lang="en-US" altLang="zh-CN" sz="1600" smtClean="0">
                <a:solidFill>
                  <a:srgbClr val="FF0000"/>
                </a:solidFill>
              </a:rPr>
              <a:t>, method, collation, opclass</a:t>
            </a:r>
          </a:p>
          <a:p>
            <a:endParaRPr lang="en-US" altLang="zh-CN" sz="1600" smtClean="0"/>
          </a:p>
          <a:p>
            <a:endParaRPr lang="en-US" altLang="zh-CN" sz="1600" smtClean="0"/>
          </a:p>
          <a:p>
            <a:endParaRPr lang="en-US" altLang="zh-CN" sz="1600"/>
          </a:p>
          <a:p>
            <a:r>
              <a:rPr lang="zh-CN" altLang="en-US" sz="1600" smtClean="0"/>
              <a:t>建立</a:t>
            </a:r>
            <a:r>
              <a:rPr lang="en-US" altLang="zh-CN" sz="1600" smtClean="0"/>
              <a:t>operator class</a:t>
            </a:r>
            <a:r>
              <a:rPr lang="zh-CN" altLang="en-US" sz="1600" smtClean="0"/>
              <a:t>的语法</a:t>
            </a:r>
            <a:r>
              <a:rPr lang="en-US" altLang="zh-CN" sz="1600" smtClean="0"/>
              <a:t>, </a:t>
            </a:r>
            <a:r>
              <a:rPr lang="zh-CN" altLang="en-US" sz="1600" smtClean="0">
                <a:solidFill>
                  <a:srgbClr val="FF0000"/>
                </a:solidFill>
              </a:rPr>
              <a:t>通过系统表查询当前支持哪些</a:t>
            </a:r>
            <a:r>
              <a:rPr lang="en-US" altLang="zh-CN" sz="1600" smtClean="0">
                <a:solidFill>
                  <a:srgbClr val="FF0000"/>
                </a:solidFill>
              </a:rPr>
              <a:t>operator class</a:t>
            </a:r>
            <a:r>
              <a:rPr lang="zh-CN" altLang="en-US" sz="1600" smtClean="0">
                <a:solidFill>
                  <a:srgbClr val="FF0000"/>
                </a:solidFill>
              </a:rPr>
              <a:t>已经</a:t>
            </a:r>
            <a:r>
              <a:rPr lang="en-US" altLang="zh-CN" sz="1600" smtClean="0">
                <a:solidFill>
                  <a:srgbClr val="FF0000"/>
                </a:solidFill>
              </a:rPr>
              <a:t>operator class</a:t>
            </a:r>
            <a:r>
              <a:rPr lang="zh-CN" altLang="en-US" sz="1600" smtClean="0">
                <a:solidFill>
                  <a:srgbClr val="FF0000"/>
                </a:solidFill>
              </a:rPr>
              <a:t>中定义的</a:t>
            </a:r>
            <a:r>
              <a:rPr lang="en-US" altLang="zh-CN" sz="1600" smtClean="0">
                <a:solidFill>
                  <a:srgbClr val="FF0000"/>
                </a:solidFill>
              </a:rPr>
              <a:t>operator</a:t>
            </a:r>
            <a:r>
              <a:rPr lang="zh-CN" altLang="en-US" sz="1600" smtClean="0">
                <a:solidFill>
                  <a:srgbClr val="FF0000"/>
                </a:solidFill>
              </a:rPr>
              <a:t>和</a:t>
            </a:r>
            <a:r>
              <a:rPr lang="en-US" altLang="zh-CN" sz="1600" smtClean="0">
                <a:solidFill>
                  <a:srgbClr val="FF0000"/>
                </a:solidFill>
              </a:rPr>
              <a:t>function, </a:t>
            </a:r>
            <a:r>
              <a:rPr lang="zh-CN" altLang="en-US" sz="1600" smtClean="0">
                <a:solidFill>
                  <a:srgbClr val="FF0000"/>
                </a:solidFill>
              </a:rPr>
              <a:t>是用于检索还是排序</a:t>
            </a:r>
            <a:r>
              <a:rPr lang="en-US" altLang="zh-CN" sz="1600" smtClean="0">
                <a:solidFill>
                  <a:srgbClr val="FF0000"/>
                </a:solidFill>
              </a:rPr>
              <a:t>.</a:t>
            </a:r>
          </a:p>
          <a:p>
            <a:pPr lvl="1"/>
            <a:r>
              <a:rPr lang="en-US" altLang="zh-CN" sz="1600" smtClean="0"/>
              <a:t>pg_am, pg_amop, pg_amproc, pg_operator, pg_opclass, pg_opfamily</a:t>
            </a:r>
          </a:p>
          <a:p>
            <a:endParaRPr lang="zh-CN" altLang="en-US" sz="16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3645024"/>
            <a:ext cx="9036496" cy="969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5661248"/>
            <a:ext cx="9036496" cy="109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9664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zh-CN" altLang="en-US" sz="1600" smtClean="0"/>
              <a:t>用索引和操作符</a:t>
            </a:r>
            <a:r>
              <a:rPr lang="en-US" altLang="zh-CN" sz="1600" smtClean="0"/>
              <a:t>&lt;-&gt;</a:t>
            </a:r>
            <a:r>
              <a:rPr lang="zh-CN" altLang="en-US" sz="1600" smtClean="0"/>
              <a:t>快速检索与某</a:t>
            </a:r>
            <a:r>
              <a:rPr lang="en-US" altLang="zh-CN" sz="1600" smtClean="0"/>
              <a:t>point</a:t>
            </a:r>
            <a:r>
              <a:rPr lang="zh-CN" altLang="en-US" sz="1600" smtClean="0"/>
              <a:t>邻近的点举例</a:t>
            </a:r>
            <a:endParaRPr lang="en-US" altLang="zh-CN" sz="1600" smtClean="0"/>
          </a:p>
          <a:p>
            <a:r>
              <a:rPr lang="zh-CN" altLang="en-US" sz="1600" smtClean="0"/>
              <a:t>如果在</a:t>
            </a:r>
            <a:r>
              <a:rPr lang="en-US" altLang="zh-CN" sz="1600" smtClean="0"/>
              <a:t>location</a:t>
            </a:r>
            <a:r>
              <a:rPr lang="zh-CN" altLang="en-US" sz="1600" smtClean="0"/>
              <a:t>上建了一个</a:t>
            </a:r>
            <a:r>
              <a:rPr lang="en-US" altLang="zh-CN" sz="1600" smtClean="0"/>
              <a:t>GiST</a:t>
            </a:r>
            <a:r>
              <a:rPr lang="zh-CN" altLang="en-US" sz="1600" smtClean="0"/>
              <a:t>索引</a:t>
            </a:r>
            <a:endParaRPr lang="en-US" altLang="zh-CN" sz="1600" smtClean="0"/>
          </a:p>
          <a:p>
            <a:r>
              <a:rPr lang="zh-CN" altLang="en-US" sz="1600" smtClean="0"/>
              <a:t>那么可以通过这个索引快速的检索到离</a:t>
            </a:r>
            <a:r>
              <a:rPr lang="en-US" altLang="zh-CN" sz="1600"/>
              <a:t>point '(101,456</a:t>
            </a:r>
            <a:r>
              <a:rPr lang="en-US" altLang="zh-CN" sz="1600" smtClean="0"/>
              <a:t>)'</a:t>
            </a:r>
            <a:r>
              <a:rPr lang="zh-CN" altLang="en-US" sz="1600" smtClean="0"/>
              <a:t>点最近的</a:t>
            </a:r>
            <a:r>
              <a:rPr lang="en-US" altLang="zh-CN" sz="1600" smtClean="0"/>
              <a:t>10</a:t>
            </a:r>
            <a:r>
              <a:rPr lang="zh-CN" altLang="en-US" sz="1600" smtClean="0"/>
              <a:t>个点的记录</a:t>
            </a:r>
            <a:r>
              <a:rPr lang="en-US" altLang="zh-CN" sz="1600"/>
              <a:t> </a:t>
            </a:r>
            <a:r>
              <a:rPr lang="zh-CN" altLang="en-US" sz="1600" smtClean="0"/>
              <a:t>如下</a:t>
            </a:r>
            <a:r>
              <a:rPr lang="en-US" altLang="zh-CN" sz="1600" smtClean="0"/>
              <a:t>:</a:t>
            </a:r>
          </a:p>
          <a:p>
            <a:r>
              <a:rPr lang="en-US" altLang="zh-CN" sz="1600"/>
              <a:t>SELECT * FROM places ORDER BY location &lt;-&gt; point '(101,456)' LIMIT 10;</a:t>
            </a:r>
          </a:p>
          <a:p>
            <a:endParaRPr lang="zh-CN" altLang="en-US" sz="1600"/>
          </a:p>
        </p:txBody>
      </p:sp>
    </p:spTree>
    <p:extLst>
      <p:ext uri="{BB962C8B-B14F-4D97-AF65-F5344CB8AC3E}">
        <p14:creationId xmlns:p14="http://schemas.microsoft.com/office/powerpoint/2010/main" val="411353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numCol="2"/>
          <a:lstStyle/>
          <a:p>
            <a:r>
              <a:rPr lang="zh-CN" altLang="en-US" sz="1600" smtClean="0"/>
              <a:t>是否使用索引和什么有关</a:t>
            </a:r>
            <a:r>
              <a:rPr lang="en-US" altLang="zh-CN" sz="1600" smtClean="0"/>
              <a:t>?</a:t>
            </a:r>
          </a:p>
          <a:p>
            <a:r>
              <a:rPr lang="zh-CN" altLang="en-US" sz="1600" smtClean="0"/>
              <a:t>首先是前面提到的</a:t>
            </a:r>
            <a:r>
              <a:rPr lang="en-US" altLang="zh-CN" sz="1600" smtClean="0"/>
              <a:t>Access Method, </a:t>
            </a:r>
            <a:r>
              <a:rPr lang="zh-CN" altLang="en-US" sz="1600" smtClean="0"/>
              <a:t>然后是使用的</a:t>
            </a:r>
            <a:r>
              <a:rPr lang="en-US" altLang="zh-CN" sz="1600" smtClean="0"/>
              <a:t>operator class, </a:t>
            </a:r>
            <a:r>
              <a:rPr lang="zh-CN" altLang="en-US" sz="1600" smtClean="0"/>
              <a:t>以及</a:t>
            </a:r>
            <a:r>
              <a:rPr lang="en-US" altLang="zh-CN" sz="1600" smtClean="0"/>
              <a:t>opc</a:t>
            </a:r>
            <a:r>
              <a:rPr lang="zh-CN" altLang="en-US" sz="1600" smtClean="0"/>
              <a:t>中定义的</a:t>
            </a:r>
            <a:r>
              <a:rPr lang="en-US" altLang="zh-CN" sz="1600" smtClean="0"/>
              <a:t>operator</a:t>
            </a:r>
            <a:r>
              <a:rPr lang="zh-CN" altLang="en-US" sz="1600" smtClean="0"/>
              <a:t>或</a:t>
            </a:r>
            <a:r>
              <a:rPr lang="en-US" altLang="zh-CN" sz="1600" smtClean="0"/>
              <a:t>function.</a:t>
            </a:r>
          </a:p>
          <a:p>
            <a:r>
              <a:rPr lang="zh-CN" altLang="en-US" sz="1600" smtClean="0"/>
              <a:t>这些都满足后</a:t>
            </a:r>
            <a:r>
              <a:rPr lang="en-US" altLang="zh-CN" sz="1600" smtClean="0"/>
              <a:t>, </a:t>
            </a:r>
            <a:r>
              <a:rPr lang="zh-CN" altLang="en-US" sz="1600" smtClean="0"/>
              <a:t>还要遵循</a:t>
            </a:r>
            <a:r>
              <a:rPr lang="en-US" altLang="zh-CN" sz="1600" smtClean="0"/>
              <a:t>CBO</a:t>
            </a:r>
            <a:r>
              <a:rPr lang="zh-CN" altLang="en-US" sz="1600" smtClean="0"/>
              <a:t>的选择</a:t>
            </a:r>
            <a:r>
              <a:rPr lang="en-US" altLang="zh-CN" sz="1600" smtClean="0"/>
              <a:t>.</a:t>
            </a:r>
          </a:p>
          <a:p>
            <a:pPr lvl="1"/>
            <a:r>
              <a:rPr lang="en-US" altLang="zh-CN" sz="1600"/>
              <a:t>#seq_page_cost = </a:t>
            </a:r>
            <a:r>
              <a:rPr lang="en-US" altLang="zh-CN" sz="1600" smtClean="0"/>
              <a:t>1.0</a:t>
            </a:r>
          </a:p>
          <a:p>
            <a:pPr lvl="1"/>
            <a:r>
              <a:rPr lang="en-US" altLang="zh-CN" sz="1600" smtClean="0">
                <a:solidFill>
                  <a:srgbClr val="FF0000"/>
                </a:solidFill>
              </a:rPr>
              <a:t>#random_page_cost </a:t>
            </a:r>
            <a:r>
              <a:rPr lang="en-US" altLang="zh-CN" sz="1600">
                <a:solidFill>
                  <a:srgbClr val="FF0000"/>
                </a:solidFill>
              </a:rPr>
              <a:t>= 4.0</a:t>
            </a:r>
            <a:r>
              <a:rPr lang="en-US" altLang="zh-CN" sz="1600"/>
              <a:t>                 </a:t>
            </a:r>
            <a:endParaRPr lang="en-US" altLang="zh-CN" sz="1600" smtClean="0"/>
          </a:p>
          <a:p>
            <a:pPr lvl="1"/>
            <a:r>
              <a:rPr lang="en-US" altLang="zh-CN" sz="1600" smtClean="0"/>
              <a:t>#</a:t>
            </a:r>
            <a:r>
              <a:rPr lang="en-US" altLang="zh-CN" sz="1600"/>
              <a:t>cpu_tuple_cost = </a:t>
            </a:r>
            <a:r>
              <a:rPr lang="en-US" altLang="zh-CN" sz="1600" smtClean="0"/>
              <a:t>0.01</a:t>
            </a:r>
          </a:p>
          <a:p>
            <a:pPr lvl="1"/>
            <a:r>
              <a:rPr lang="en-US" altLang="zh-CN" sz="1600" smtClean="0">
                <a:solidFill>
                  <a:srgbClr val="FF0000"/>
                </a:solidFill>
              </a:rPr>
              <a:t>#cpu_index_tuple_cost </a:t>
            </a:r>
            <a:r>
              <a:rPr lang="en-US" altLang="zh-CN" sz="1600">
                <a:solidFill>
                  <a:srgbClr val="FF0000"/>
                </a:solidFill>
              </a:rPr>
              <a:t>= 0.005</a:t>
            </a:r>
            <a:r>
              <a:rPr lang="en-US" altLang="zh-CN" sz="1600"/>
              <a:t>           </a:t>
            </a:r>
            <a:endParaRPr lang="en-US" altLang="zh-CN" sz="1600" smtClean="0"/>
          </a:p>
          <a:p>
            <a:pPr lvl="1"/>
            <a:r>
              <a:rPr lang="en-US" altLang="zh-CN" sz="1600" smtClean="0"/>
              <a:t>#</a:t>
            </a:r>
            <a:r>
              <a:rPr lang="en-US" altLang="zh-CN" sz="1600"/>
              <a:t>cpu_operator_cost = 0.0025             </a:t>
            </a:r>
            <a:endParaRPr lang="en-US" altLang="zh-CN" sz="1600" smtClean="0"/>
          </a:p>
          <a:p>
            <a:pPr lvl="1"/>
            <a:r>
              <a:rPr lang="en-US" altLang="zh-CN" sz="1600" smtClean="0">
                <a:solidFill>
                  <a:srgbClr val="FF0000"/>
                </a:solidFill>
              </a:rPr>
              <a:t>#</a:t>
            </a:r>
            <a:r>
              <a:rPr lang="en-US" altLang="zh-CN" sz="1600">
                <a:solidFill>
                  <a:srgbClr val="FF0000"/>
                </a:solidFill>
              </a:rPr>
              <a:t>effective_cache_size = 128MB</a:t>
            </a:r>
          </a:p>
          <a:p>
            <a:endParaRPr lang="en-US" altLang="zh-CN" sz="1600" smtClean="0"/>
          </a:p>
          <a:p>
            <a:endParaRPr lang="en-US" altLang="zh-CN" sz="1600"/>
          </a:p>
          <a:p>
            <a:endParaRPr lang="en-US" altLang="zh-CN" sz="1600" smtClean="0"/>
          </a:p>
          <a:p>
            <a:endParaRPr lang="en-US" altLang="zh-CN" sz="1600"/>
          </a:p>
          <a:p>
            <a:endParaRPr lang="en-US" altLang="zh-CN" sz="1600" smtClean="0"/>
          </a:p>
          <a:p>
            <a:r>
              <a:rPr lang="zh-CN" altLang="en-US" sz="1600" smtClean="0"/>
              <a:t>遵循完</a:t>
            </a:r>
            <a:r>
              <a:rPr lang="en-US" altLang="zh-CN" sz="1600" smtClean="0"/>
              <a:t>CBO</a:t>
            </a:r>
            <a:r>
              <a:rPr lang="zh-CN" altLang="en-US" sz="1600" smtClean="0"/>
              <a:t>的选择</a:t>
            </a:r>
            <a:r>
              <a:rPr lang="en-US" altLang="zh-CN" sz="1600" smtClean="0"/>
              <a:t>, </a:t>
            </a:r>
            <a:r>
              <a:rPr lang="zh-CN" altLang="en-US" sz="1600" smtClean="0"/>
              <a:t>还需要符合当前配置的</a:t>
            </a:r>
            <a:r>
              <a:rPr lang="en-US" altLang="zh-CN" sz="1600" smtClean="0"/>
              <a:t>Planner </a:t>
            </a:r>
            <a:r>
              <a:rPr lang="zh-CN" altLang="en-US" sz="1600" smtClean="0"/>
              <a:t>配置</a:t>
            </a:r>
            <a:r>
              <a:rPr lang="en-US" altLang="zh-CN" sz="1600" smtClean="0"/>
              <a:t>.</a:t>
            </a:r>
          </a:p>
          <a:p>
            <a:pPr lvl="1"/>
            <a:r>
              <a:rPr lang="en-US" altLang="zh-CN" sz="1600">
                <a:solidFill>
                  <a:srgbClr val="FF0000"/>
                </a:solidFill>
              </a:rPr>
              <a:t>#enable_bitmapscan = on</a:t>
            </a:r>
          </a:p>
          <a:p>
            <a:pPr lvl="1"/>
            <a:r>
              <a:rPr lang="en-US" altLang="zh-CN" sz="1600"/>
              <a:t>#enable_hashagg = on</a:t>
            </a:r>
          </a:p>
          <a:p>
            <a:pPr lvl="1"/>
            <a:r>
              <a:rPr lang="en-US" altLang="zh-CN" sz="1600">
                <a:solidFill>
                  <a:srgbClr val="FF0000"/>
                </a:solidFill>
              </a:rPr>
              <a:t>#enable_hashjoin = on</a:t>
            </a:r>
          </a:p>
          <a:p>
            <a:pPr lvl="1"/>
            <a:r>
              <a:rPr lang="en-US" altLang="zh-CN" sz="1600">
                <a:solidFill>
                  <a:srgbClr val="FF0000"/>
                </a:solidFill>
              </a:rPr>
              <a:t>#enable_indexscan = on</a:t>
            </a:r>
          </a:p>
          <a:p>
            <a:pPr lvl="1"/>
            <a:r>
              <a:rPr lang="en-US" altLang="zh-CN" sz="1600"/>
              <a:t>#enable_material = on</a:t>
            </a:r>
          </a:p>
          <a:p>
            <a:pPr lvl="1"/>
            <a:r>
              <a:rPr lang="en-US" altLang="zh-CN" sz="1600"/>
              <a:t>#enable_mergejoin = on</a:t>
            </a:r>
          </a:p>
          <a:p>
            <a:pPr lvl="1"/>
            <a:r>
              <a:rPr lang="en-US" altLang="zh-CN" sz="1600"/>
              <a:t>#enable_nestloop = on</a:t>
            </a:r>
          </a:p>
          <a:p>
            <a:pPr lvl="1"/>
            <a:r>
              <a:rPr lang="en-US" altLang="zh-CN" sz="1600"/>
              <a:t>#enable_seqscan = on</a:t>
            </a:r>
          </a:p>
          <a:p>
            <a:pPr lvl="1"/>
            <a:r>
              <a:rPr lang="en-US" altLang="zh-CN" sz="1600"/>
              <a:t>#enable_sort = on</a:t>
            </a:r>
          </a:p>
          <a:p>
            <a:pPr lvl="1"/>
            <a:r>
              <a:rPr lang="en-US" altLang="zh-CN" sz="1600"/>
              <a:t>#enable_tidscan = on</a:t>
            </a:r>
          </a:p>
          <a:p>
            <a:endParaRPr lang="en-US" altLang="zh-CN" sz="1600"/>
          </a:p>
          <a:p>
            <a:endParaRPr lang="en-US" altLang="zh-CN" sz="1600" smtClean="0"/>
          </a:p>
          <a:p>
            <a:endParaRPr lang="en-US" altLang="zh-CN" sz="1600"/>
          </a:p>
          <a:p>
            <a:endParaRPr lang="en-US" altLang="zh-CN" sz="1600"/>
          </a:p>
        </p:txBody>
      </p:sp>
    </p:spTree>
    <p:extLst>
      <p:ext uri="{BB962C8B-B14F-4D97-AF65-F5344CB8AC3E}">
        <p14:creationId xmlns:p14="http://schemas.microsoft.com/office/powerpoint/2010/main" val="3525904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Day 1</a:t>
            </a:r>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5816" y="2901280"/>
            <a:ext cx="2952750" cy="3048000"/>
          </a:xfrm>
        </p:spPr>
      </p:pic>
      <p:sp>
        <p:nvSpPr>
          <p:cNvPr id="3" name="矩形 2"/>
          <p:cNvSpPr/>
          <p:nvPr/>
        </p:nvSpPr>
        <p:spPr>
          <a:xfrm>
            <a:off x="2267744" y="1461120"/>
            <a:ext cx="5040560" cy="1200329"/>
          </a:xfrm>
          <a:prstGeom prst="rect">
            <a:avLst/>
          </a:prstGeom>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sz="36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PostgreSQL 9.1.3</a:t>
            </a:r>
            <a:br>
              <a:rPr lang="en-US" altLang="zh-CN" sz="36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altLang="zh-CN" sz="36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2Day </a:t>
            </a:r>
            <a:r>
              <a:rPr lang="en-US" altLang="zh-CN" sz="36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DBA QuickGuide</a:t>
            </a:r>
            <a:endParaRPr lang="zh-CN" altLang="en-US" sz="36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4289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启动</a:t>
            </a:r>
            <a:r>
              <a:rPr lang="en-US" altLang="zh-CN" smtClean="0"/>
              <a:t>/</a:t>
            </a:r>
            <a:r>
              <a:rPr lang="zh-CN" altLang="en-US" smtClean="0"/>
              <a:t>关闭集群</a:t>
            </a:r>
            <a:endParaRPr lang="zh-CN" altLang="en-US"/>
          </a:p>
        </p:txBody>
      </p:sp>
      <p:sp>
        <p:nvSpPr>
          <p:cNvPr id="3" name="内容占位符 2"/>
          <p:cNvSpPr>
            <a:spLocks noGrp="1"/>
          </p:cNvSpPr>
          <p:nvPr>
            <p:ph idx="1"/>
          </p:nvPr>
        </p:nvSpPr>
        <p:spPr/>
        <p:txBody>
          <a:bodyPr/>
          <a:lstStyle/>
          <a:p>
            <a:r>
              <a:rPr lang="zh-CN" altLang="en-US" sz="1600"/>
              <a:t>关闭的几种模式</a:t>
            </a:r>
            <a:endParaRPr lang="en-US" altLang="zh-CN" sz="1600"/>
          </a:p>
          <a:p>
            <a:pPr lvl="1"/>
            <a:r>
              <a:rPr lang="en-US" altLang="zh-CN" sz="1600"/>
              <a:t>smart(</a:t>
            </a:r>
            <a:r>
              <a:rPr lang="zh-CN" altLang="en-US" sz="1600"/>
              <a:t>默认</a:t>
            </a:r>
            <a:r>
              <a:rPr lang="en-US" altLang="zh-CN" sz="1600"/>
              <a:t>)</a:t>
            </a:r>
          </a:p>
          <a:p>
            <a:pPr lvl="2"/>
            <a:r>
              <a:rPr lang="zh-CN" altLang="en-US" sz="1600"/>
              <a:t>等待所有已经连接的客户端断开连接</a:t>
            </a:r>
            <a:endParaRPr lang="en-US" altLang="zh-CN" sz="1600"/>
          </a:p>
          <a:p>
            <a:pPr lvl="2"/>
            <a:r>
              <a:rPr lang="zh-CN" altLang="en-US" sz="1600"/>
              <a:t>等待</a:t>
            </a:r>
            <a:r>
              <a:rPr lang="en-US" altLang="zh-CN" sz="1600"/>
              <a:t>online </a:t>
            </a:r>
            <a:r>
              <a:rPr lang="zh-CN" altLang="en-US" sz="1600"/>
              <a:t>备份完成</a:t>
            </a:r>
            <a:endParaRPr lang="en-US" altLang="zh-CN" sz="1600"/>
          </a:p>
          <a:p>
            <a:pPr lvl="1"/>
            <a:r>
              <a:rPr lang="en-US" altLang="zh-CN" sz="1600"/>
              <a:t>fast</a:t>
            </a:r>
          </a:p>
          <a:p>
            <a:pPr lvl="2"/>
            <a:r>
              <a:rPr lang="zh-CN" altLang="en-US" sz="1600"/>
              <a:t>不等待客户端断开连接</a:t>
            </a:r>
            <a:endParaRPr lang="en-US" altLang="zh-CN" sz="1600"/>
          </a:p>
          <a:p>
            <a:pPr lvl="2"/>
            <a:r>
              <a:rPr lang="zh-CN" altLang="en-US" sz="1600"/>
              <a:t>所有在进行的事务全部回滚</a:t>
            </a:r>
            <a:r>
              <a:rPr lang="en-US" altLang="zh-CN" sz="1600"/>
              <a:t>, </a:t>
            </a:r>
            <a:r>
              <a:rPr lang="zh-CN" altLang="en-US" sz="1600"/>
              <a:t>然后断开连接</a:t>
            </a:r>
            <a:endParaRPr lang="en-US" altLang="zh-CN" sz="1600"/>
          </a:p>
          <a:p>
            <a:pPr lvl="2"/>
            <a:r>
              <a:rPr lang="zh-CN" altLang="en-US" sz="1600"/>
              <a:t>如果有的户</a:t>
            </a:r>
            <a:r>
              <a:rPr lang="en-US" altLang="zh-CN" sz="1600"/>
              <a:t>, </a:t>
            </a:r>
            <a:r>
              <a:rPr lang="zh-CN" altLang="en-US" sz="1600"/>
              <a:t>终止</a:t>
            </a:r>
            <a:r>
              <a:rPr lang="en-US" altLang="zh-CN" sz="1600"/>
              <a:t>online </a:t>
            </a:r>
            <a:r>
              <a:rPr lang="zh-CN" altLang="en-US" sz="1600"/>
              <a:t>备份</a:t>
            </a:r>
            <a:endParaRPr lang="en-US" altLang="zh-CN" sz="1600"/>
          </a:p>
          <a:p>
            <a:pPr lvl="1"/>
            <a:r>
              <a:rPr lang="en-US" altLang="zh-CN" sz="1600"/>
              <a:t>immediate</a:t>
            </a:r>
          </a:p>
          <a:p>
            <a:pPr lvl="2"/>
            <a:r>
              <a:rPr lang="en-US" altLang="zh-CN" sz="1600"/>
              <a:t>abort</a:t>
            </a:r>
            <a:r>
              <a:rPr lang="zh-CN" altLang="en-US" sz="1600"/>
              <a:t>掉所有的进程</a:t>
            </a:r>
            <a:r>
              <a:rPr lang="en-US" altLang="zh-CN" sz="1600"/>
              <a:t>, </a:t>
            </a:r>
            <a:r>
              <a:rPr lang="zh-CN" altLang="en-US" sz="1600"/>
              <a:t>最快的关集群方式</a:t>
            </a:r>
            <a:r>
              <a:rPr lang="en-US" altLang="zh-CN" sz="1600"/>
              <a:t>, </a:t>
            </a:r>
            <a:r>
              <a:rPr lang="zh-CN" altLang="en-US" sz="1600"/>
              <a:t>但是重启集群时需要恢复</a:t>
            </a:r>
            <a:r>
              <a:rPr lang="en-US" altLang="zh-CN" sz="1600"/>
              <a:t>.</a:t>
            </a:r>
          </a:p>
          <a:p>
            <a:pPr lvl="2"/>
            <a:r>
              <a:rPr lang="zh-CN" altLang="en-US" sz="1600"/>
              <a:t>一般用在紧急维护</a:t>
            </a:r>
            <a:r>
              <a:rPr lang="en-US" altLang="zh-CN" sz="1600"/>
              <a:t>, </a:t>
            </a:r>
            <a:r>
              <a:rPr lang="zh-CN" altLang="en-US" sz="1600"/>
              <a:t>如</a:t>
            </a:r>
            <a:r>
              <a:rPr lang="en-US" altLang="zh-CN" sz="1600"/>
              <a:t>UPS</a:t>
            </a:r>
            <a:r>
              <a:rPr lang="zh-CN" altLang="en-US" sz="1600"/>
              <a:t>的电不够了</a:t>
            </a:r>
            <a:r>
              <a:rPr lang="en-US" altLang="zh-CN" sz="1600"/>
              <a:t>, </a:t>
            </a:r>
            <a:r>
              <a:rPr lang="zh-CN" altLang="en-US" sz="1600"/>
              <a:t>需要马上停库</a:t>
            </a:r>
            <a:r>
              <a:rPr lang="en-US" altLang="zh-CN" sz="1600"/>
              <a:t>, </a:t>
            </a:r>
            <a:r>
              <a:rPr lang="zh-CN" altLang="en-US" sz="1600"/>
              <a:t>停主机</a:t>
            </a:r>
            <a:r>
              <a:rPr lang="en-US" altLang="zh-CN" sz="1600"/>
              <a:t>.</a:t>
            </a:r>
          </a:p>
          <a:p>
            <a:r>
              <a:rPr lang="zh-CN" altLang="en-US" sz="1600" smtClean="0"/>
              <a:t>一般可以先用</a:t>
            </a:r>
            <a:r>
              <a:rPr lang="en-US" altLang="zh-CN" sz="1600" smtClean="0"/>
              <a:t>smart</a:t>
            </a:r>
            <a:r>
              <a:rPr lang="zh-CN" altLang="en-US" sz="1600" smtClean="0"/>
              <a:t>模式关集群</a:t>
            </a:r>
            <a:r>
              <a:rPr lang="en-US" altLang="zh-CN" sz="1600" smtClean="0"/>
              <a:t>, </a:t>
            </a:r>
            <a:r>
              <a:rPr lang="zh-CN" altLang="en-US" sz="1600" smtClean="0"/>
              <a:t>执行后数据库将不允许新的连接进来</a:t>
            </a:r>
            <a:r>
              <a:rPr lang="en-US" altLang="zh-CN" sz="1600" smtClean="0"/>
              <a:t>. </a:t>
            </a:r>
            <a:r>
              <a:rPr lang="zh-CN" altLang="en-US" sz="1600" smtClean="0"/>
              <a:t>等已有的连接事务执行完成后用再</a:t>
            </a:r>
            <a:r>
              <a:rPr lang="en-US" altLang="zh-CN" sz="1600" smtClean="0"/>
              <a:t>fast</a:t>
            </a:r>
            <a:r>
              <a:rPr lang="zh-CN" altLang="en-US" sz="1600" smtClean="0"/>
              <a:t>关集群</a:t>
            </a:r>
            <a:r>
              <a:rPr lang="en-US" altLang="zh-CN" sz="1600" smtClean="0"/>
              <a:t>. </a:t>
            </a:r>
            <a:r>
              <a:rPr lang="zh-CN" altLang="en-US" sz="1600" smtClean="0"/>
              <a:t>尽量减少事务回滚的可能</a:t>
            </a:r>
            <a:r>
              <a:rPr lang="en-US" altLang="zh-CN" sz="1600" smtClean="0"/>
              <a:t>.</a:t>
            </a:r>
            <a:endParaRPr lang="en-US" altLang="zh-CN" sz="1600"/>
          </a:p>
          <a:p>
            <a:endParaRPr lang="zh-CN" altLang="en-US" sz="1600"/>
          </a:p>
        </p:txBody>
      </p:sp>
    </p:spTree>
    <p:extLst>
      <p:ext uri="{BB962C8B-B14F-4D97-AF65-F5344CB8AC3E}">
        <p14:creationId xmlns:p14="http://schemas.microsoft.com/office/powerpoint/2010/main" val="1379372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en-US" altLang="zh-CN" sz="1600" smtClean="0"/>
              <a:t>Multicolumn Index</a:t>
            </a:r>
          </a:p>
          <a:p>
            <a:pPr lvl="1"/>
            <a:r>
              <a:rPr lang="en-US" altLang="zh-CN" sz="1600"/>
              <a:t>only the B-tree, GiST and GIN index types support multicolumn indexes.</a:t>
            </a:r>
            <a:endParaRPr lang="en-US" altLang="zh-CN" sz="1600" smtClean="0"/>
          </a:p>
          <a:p>
            <a:pPr lvl="1"/>
            <a:r>
              <a:rPr lang="en-US" altLang="zh-CN" sz="1600" smtClean="0"/>
              <a:t>Up </a:t>
            </a:r>
            <a:r>
              <a:rPr lang="en-US" altLang="zh-CN" sz="1600"/>
              <a:t>to 32 columns can be specified. (This limit can be altered when building PostgreSQL; see the file pg_config_manual.h</a:t>
            </a:r>
            <a:r>
              <a:rPr lang="en-US" altLang="zh-CN" sz="1600" smtClean="0"/>
              <a:t>.)</a:t>
            </a:r>
            <a:endParaRPr lang="en-US" altLang="zh-CN" sz="1600"/>
          </a:p>
          <a:p>
            <a:r>
              <a:rPr lang="en-US" altLang="zh-CN" sz="1600" smtClean="0"/>
              <a:t>B-tree</a:t>
            </a:r>
          </a:p>
          <a:p>
            <a:pPr lvl="1"/>
            <a:r>
              <a:rPr lang="en-US" altLang="zh-CN" sz="1600" smtClean="0"/>
              <a:t>Query </a:t>
            </a:r>
            <a:r>
              <a:rPr lang="en-US" altLang="zh-CN" sz="1600"/>
              <a:t>conditions that involve any subset of the index's columns, but the index is most efficient when there are constraints on the leading (leftmost) columns.</a:t>
            </a:r>
          </a:p>
          <a:p>
            <a:r>
              <a:rPr lang="en-US" altLang="zh-CN" sz="1600" smtClean="0"/>
              <a:t>GiST</a:t>
            </a:r>
          </a:p>
          <a:p>
            <a:pPr lvl="1"/>
            <a:r>
              <a:rPr lang="en-US" altLang="zh-CN" sz="1600" smtClean="0"/>
              <a:t>Query </a:t>
            </a:r>
            <a:r>
              <a:rPr lang="en-US" altLang="zh-CN" sz="1600"/>
              <a:t>conditions that involve any subset of the index's columns. Conditions on additional columns restrict the entries returned by the index, but the condition on the first column is the most important one for determining how much of the index needs to be scanned. A GiST index will be relatively ineffective if its first column has only a few distinct values, even if there are many distinct values in additional columns.</a:t>
            </a:r>
            <a:endParaRPr lang="en-US" altLang="zh-CN" sz="1600" smtClean="0"/>
          </a:p>
          <a:p>
            <a:r>
              <a:rPr lang="en-US" altLang="zh-CN" sz="1600" smtClean="0"/>
              <a:t>GIN</a:t>
            </a:r>
          </a:p>
          <a:p>
            <a:pPr lvl="1"/>
            <a:r>
              <a:rPr lang="en-US" altLang="zh-CN" sz="1600" smtClean="0"/>
              <a:t>A multicolumn GIN index can be used with query conditions that involve any subset of the index's columns. Unlike B-tree or GiST, </a:t>
            </a:r>
            <a:r>
              <a:rPr lang="en-US" altLang="zh-CN" sz="1600" smtClean="0">
                <a:solidFill>
                  <a:srgbClr val="FF0000"/>
                </a:solidFill>
              </a:rPr>
              <a:t>index search effectiveness is the same regardless of which index column(s) </a:t>
            </a:r>
            <a:r>
              <a:rPr lang="en-US" altLang="zh-CN" sz="1600" smtClean="0"/>
              <a:t>the query conditions use.</a:t>
            </a:r>
          </a:p>
          <a:p>
            <a:endParaRPr lang="zh-CN" altLang="en-US" sz="1600"/>
          </a:p>
        </p:txBody>
      </p:sp>
    </p:spTree>
    <p:extLst>
      <p:ext uri="{BB962C8B-B14F-4D97-AF65-F5344CB8AC3E}">
        <p14:creationId xmlns:p14="http://schemas.microsoft.com/office/powerpoint/2010/main" val="2645008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en-US" altLang="zh-CN" sz="1600" smtClean="0"/>
              <a:t>Multicolumn Index</a:t>
            </a:r>
          </a:p>
          <a:p>
            <a:pPr lvl="1"/>
            <a:r>
              <a:rPr lang="zh-CN" altLang="en-US" sz="1600" smtClean="0"/>
              <a:t>多列索引</a:t>
            </a:r>
            <a:r>
              <a:rPr lang="en-US" altLang="zh-CN" sz="1600" smtClean="0"/>
              <a:t>, </a:t>
            </a:r>
            <a:r>
              <a:rPr lang="zh-CN" altLang="en-US" sz="1600" smtClean="0"/>
              <a:t>使用任何列作为条件</a:t>
            </a:r>
            <a:r>
              <a:rPr lang="en-US" altLang="zh-CN" sz="1600" smtClean="0"/>
              <a:t>, </a:t>
            </a:r>
            <a:r>
              <a:rPr lang="zh-CN" altLang="en-US" sz="1600" smtClean="0"/>
              <a:t>只要条件中的操作符或函数能满足</a:t>
            </a:r>
            <a:r>
              <a:rPr lang="en-US" altLang="zh-CN" sz="1600" smtClean="0"/>
              <a:t>opclass</a:t>
            </a:r>
            <a:r>
              <a:rPr lang="zh-CN" altLang="en-US" sz="1600" smtClean="0"/>
              <a:t>的匹配</a:t>
            </a:r>
            <a:r>
              <a:rPr lang="en-US" altLang="zh-CN" sz="1600" smtClean="0"/>
              <a:t>, </a:t>
            </a:r>
            <a:r>
              <a:rPr lang="zh-CN" altLang="en-US" sz="1600" smtClean="0"/>
              <a:t>都可以使用索引</a:t>
            </a:r>
            <a:r>
              <a:rPr lang="en-US" altLang="zh-CN" sz="1600" smtClean="0"/>
              <a:t>, </a:t>
            </a:r>
            <a:r>
              <a:rPr lang="zh-CN" altLang="en-US" sz="1600" smtClean="0"/>
              <a:t>索引被扫描的部分还是全部基本取决于条件中是否有索引的第一列作为条件之一</a:t>
            </a:r>
            <a:r>
              <a:rPr lang="en-US" altLang="zh-CN" sz="1600" smtClean="0"/>
              <a:t>.</a:t>
            </a:r>
          </a:p>
          <a:p>
            <a:r>
              <a:rPr lang="zh-CN" altLang="en-US" sz="1600" smtClean="0"/>
              <a:t>例子</a:t>
            </a:r>
            <a:endParaRPr lang="en-US" altLang="zh-CN" sz="1600" smtClean="0"/>
          </a:p>
          <a:p>
            <a:r>
              <a:rPr lang="en-US" altLang="zh-CN" sz="1600"/>
              <a:t>postgres=# create table test (c1 int,c2 int);</a:t>
            </a:r>
          </a:p>
          <a:p>
            <a:r>
              <a:rPr lang="en-US" altLang="zh-CN" sz="1600" smtClean="0"/>
              <a:t>postgres</a:t>
            </a:r>
            <a:r>
              <a:rPr lang="en-US" altLang="zh-CN" sz="1600"/>
              <a:t>=# insert into test select 1,generate_series(1,100000);</a:t>
            </a:r>
          </a:p>
          <a:p>
            <a:r>
              <a:rPr lang="en-US" altLang="zh-CN" sz="1600" smtClean="0"/>
              <a:t>postgres</a:t>
            </a:r>
            <a:r>
              <a:rPr lang="en-US" altLang="zh-CN" sz="1600"/>
              <a:t>=# create index idx_test_1 on test(c1,c2);</a:t>
            </a:r>
          </a:p>
          <a:p>
            <a:r>
              <a:rPr lang="en-US" altLang="zh-CN" sz="1600" smtClean="0"/>
              <a:t>postgres</a:t>
            </a:r>
            <a:r>
              <a:rPr lang="en-US" altLang="zh-CN" sz="1600"/>
              <a:t>=# analyze test;</a:t>
            </a:r>
          </a:p>
          <a:p>
            <a:r>
              <a:rPr lang="en-US" altLang="zh-CN" sz="1600" smtClean="0"/>
              <a:t>postgres</a:t>
            </a:r>
            <a:r>
              <a:rPr lang="en-US" altLang="zh-CN" sz="1600"/>
              <a:t>=# explain select * from test where c2=100;</a:t>
            </a:r>
          </a:p>
          <a:p>
            <a:r>
              <a:rPr lang="en-US" altLang="zh-CN" sz="1600" smtClean="0"/>
              <a:t>Seq </a:t>
            </a:r>
            <a:r>
              <a:rPr lang="en-US" altLang="zh-CN" sz="1600"/>
              <a:t>Scan on test  (cost=0.00..1693.00 rows=1 width=8)</a:t>
            </a:r>
          </a:p>
          <a:p>
            <a:r>
              <a:rPr lang="en-US" altLang="zh-CN" sz="1600"/>
              <a:t>   Filter: (c2 = 100</a:t>
            </a:r>
            <a:r>
              <a:rPr lang="en-US" altLang="zh-CN" sz="1600" smtClean="0"/>
              <a:t>)</a:t>
            </a:r>
          </a:p>
          <a:p>
            <a:r>
              <a:rPr lang="en-US" altLang="zh-CN" sz="1600"/>
              <a:t>postgres=# set enable_seqscan=off</a:t>
            </a:r>
            <a:r>
              <a:rPr lang="en-US" altLang="zh-CN" sz="1600" smtClean="0"/>
              <a:t>;</a:t>
            </a:r>
          </a:p>
          <a:p>
            <a:r>
              <a:rPr lang="en-US" altLang="zh-CN" sz="1600"/>
              <a:t>postgres=# explain analyze select * from test where c2=100</a:t>
            </a:r>
            <a:r>
              <a:rPr lang="en-US" altLang="zh-CN" sz="1600" smtClean="0"/>
              <a:t>;</a:t>
            </a:r>
            <a:endParaRPr lang="en-US" altLang="zh-CN" sz="1600"/>
          </a:p>
          <a:p>
            <a:r>
              <a:rPr lang="en-US" altLang="zh-CN" sz="1600"/>
              <a:t> Index Scan using idx_test_1 on test  (cost=0.00..1858.27 rows=1 width=8) (actual time=0.104..7.045 rows=1 loops=1)</a:t>
            </a:r>
          </a:p>
          <a:p>
            <a:r>
              <a:rPr lang="en-US" altLang="zh-CN" sz="1600"/>
              <a:t>   Index Cond: (c2 = </a:t>
            </a:r>
            <a:r>
              <a:rPr lang="en-US" altLang="zh-CN" sz="1600" smtClean="0"/>
              <a:t>100)</a:t>
            </a:r>
          </a:p>
        </p:txBody>
      </p:sp>
      <p:sp>
        <p:nvSpPr>
          <p:cNvPr id="5" name="圆角矩形 4"/>
          <p:cNvSpPr/>
          <p:nvPr/>
        </p:nvSpPr>
        <p:spPr>
          <a:xfrm>
            <a:off x="1979712" y="5301208"/>
            <a:ext cx="1728192" cy="216024"/>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云形标注 5"/>
          <p:cNvSpPr/>
          <p:nvPr/>
        </p:nvSpPr>
        <p:spPr>
          <a:xfrm>
            <a:off x="6300192" y="3212976"/>
            <a:ext cx="2664296" cy="1512168"/>
          </a:xfrm>
          <a:prstGeom prst="cloudCallout">
            <a:avLst>
              <a:gd name="adj1" fmla="val -91106"/>
              <a:gd name="adj2" fmla="val 286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smtClean="0"/>
              <a:t>注意过滤条件</a:t>
            </a:r>
            <a:endParaRPr lang="en-US" altLang="zh-CN" sz="1600" smtClean="0"/>
          </a:p>
          <a:p>
            <a:pPr algn="ctr"/>
            <a:r>
              <a:rPr lang="zh-CN" altLang="en-US" sz="1600" smtClean="0"/>
              <a:t>不是驱动列</a:t>
            </a:r>
            <a:r>
              <a:rPr lang="en-US" altLang="zh-CN" sz="1600" smtClean="0"/>
              <a:t>.</a:t>
            </a:r>
          </a:p>
          <a:p>
            <a:pPr algn="ctr"/>
            <a:r>
              <a:rPr lang="zh-CN" altLang="en-US" sz="1600" smtClean="0">
                <a:solidFill>
                  <a:srgbClr val="FF0000"/>
                </a:solidFill>
              </a:rPr>
              <a:t>看似</a:t>
            </a:r>
            <a:r>
              <a:rPr lang="zh-CN" altLang="en-US" sz="1600" smtClean="0"/>
              <a:t>不能走索引</a:t>
            </a:r>
            <a:endParaRPr lang="zh-CN" altLang="en-US" sz="1600"/>
          </a:p>
        </p:txBody>
      </p:sp>
      <p:sp>
        <p:nvSpPr>
          <p:cNvPr id="7" name="圆角矩形 6"/>
          <p:cNvSpPr/>
          <p:nvPr/>
        </p:nvSpPr>
        <p:spPr>
          <a:xfrm>
            <a:off x="4355976" y="4149080"/>
            <a:ext cx="720080" cy="36004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81956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zh-CN" altLang="en-US" sz="1600" smtClean="0"/>
              <a:t>使用索引来排序可以减少</a:t>
            </a:r>
            <a:r>
              <a:rPr lang="en-US" altLang="zh-CN" sz="1600" smtClean="0"/>
              <a:t>CPU</a:t>
            </a:r>
            <a:r>
              <a:rPr lang="zh-CN" altLang="en-US" sz="1600" smtClean="0"/>
              <a:t>对排序的开销</a:t>
            </a:r>
            <a:r>
              <a:rPr lang="en-US" altLang="zh-CN" sz="1600" smtClean="0"/>
              <a:t>, </a:t>
            </a:r>
            <a:r>
              <a:rPr lang="zh-CN" altLang="en-US" sz="1600" smtClean="0"/>
              <a:t>特别是仅需返回少量行时</a:t>
            </a:r>
            <a:r>
              <a:rPr lang="en-US" altLang="zh-CN" sz="1600" smtClean="0"/>
              <a:t>. </a:t>
            </a:r>
            <a:r>
              <a:rPr lang="zh-CN" altLang="en-US" sz="1600" smtClean="0"/>
              <a:t>使用索引效率会大大提高</a:t>
            </a:r>
            <a:r>
              <a:rPr lang="en-US" altLang="zh-CN" sz="1600" smtClean="0"/>
              <a:t>.</a:t>
            </a:r>
          </a:p>
          <a:p>
            <a:r>
              <a:rPr lang="zh-CN" altLang="en-US" sz="1600" smtClean="0"/>
              <a:t>例子</a:t>
            </a:r>
            <a:endParaRPr lang="en-US" altLang="zh-CN" sz="1600" smtClean="0"/>
          </a:p>
          <a:p>
            <a:pPr lvl="1"/>
            <a:r>
              <a:rPr lang="en-US" altLang="zh-CN" sz="1200" smtClean="0"/>
              <a:t>postgres</a:t>
            </a:r>
            <a:r>
              <a:rPr lang="en-US" altLang="zh-CN" sz="1200"/>
              <a:t>=# create table test (id int,info text);</a:t>
            </a:r>
          </a:p>
          <a:p>
            <a:pPr lvl="1"/>
            <a:r>
              <a:rPr lang="en-US" altLang="zh-CN" sz="1200" smtClean="0"/>
              <a:t>postgres</a:t>
            </a:r>
            <a:r>
              <a:rPr lang="en-US" altLang="zh-CN" sz="1200"/>
              <a:t>=# insert into test select generate_series(1,100000),'digoal'||generate_series(1,100000);</a:t>
            </a:r>
          </a:p>
          <a:p>
            <a:pPr lvl="1"/>
            <a:r>
              <a:rPr lang="en-US" altLang="zh-CN" sz="1200" smtClean="0"/>
              <a:t>postgres</a:t>
            </a:r>
            <a:r>
              <a:rPr lang="en-US" altLang="zh-CN" sz="1200"/>
              <a:t>=# explain analyze select * from test order by id limit 10;</a:t>
            </a:r>
          </a:p>
          <a:p>
            <a:pPr lvl="1"/>
            <a:r>
              <a:rPr lang="en-US" altLang="zh-CN" sz="1200" smtClean="0"/>
              <a:t>Limit  </a:t>
            </a:r>
            <a:r>
              <a:rPr lang="en-US" altLang="zh-CN" sz="1200"/>
              <a:t>(cost=3701.96..3701.99 rows=10 width=36) (actual time=37.372..37.375 rows=10 loops=1)</a:t>
            </a:r>
          </a:p>
          <a:p>
            <a:pPr lvl="1"/>
            <a:r>
              <a:rPr lang="en-US" altLang="zh-CN" sz="1200"/>
              <a:t>   -&gt;  Sort  (cost=3701.96..3951.96 rows=100000 width=36) (actual time=37.370..37.371 rows=10 loops=1)</a:t>
            </a:r>
          </a:p>
          <a:p>
            <a:pPr lvl="1"/>
            <a:r>
              <a:rPr lang="en-US" altLang="zh-CN" sz="1200"/>
              <a:t>         Sort Key: id</a:t>
            </a:r>
          </a:p>
          <a:p>
            <a:pPr lvl="1"/>
            <a:r>
              <a:rPr lang="en-US" altLang="zh-CN" sz="1200"/>
              <a:t>         Sort Method: top-N heapsort  Memory: 25kB</a:t>
            </a:r>
          </a:p>
          <a:p>
            <a:pPr lvl="1"/>
            <a:r>
              <a:rPr lang="en-US" altLang="zh-CN" sz="1200"/>
              <a:t>         -&gt;  Seq Scan on test  (cost=0.00..1541.00 rows=100000 width=36) (actual time=0.016..17.711 rows=100000 loops=1)</a:t>
            </a:r>
          </a:p>
          <a:p>
            <a:pPr lvl="1"/>
            <a:r>
              <a:rPr lang="en-US" altLang="zh-CN" sz="1200"/>
              <a:t> Total runtime: 37.405 </a:t>
            </a:r>
            <a:r>
              <a:rPr lang="en-US" altLang="zh-CN" sz="1200" smtClean="0"/>
              <a:t>ms</a:t>
            </a:r>
          </a:p>
          <a:p>
            <a:pPr lvl="1"/>
            <a:endParaRPr lang="en-US" altLang="zh-CN" sz="1200" smtClean="0"/>
          </a:p>
          <a:p>
            <a:pPr lvl="1"/>
            <a:r>
              <a:rPr lang="en-US" altLang="zh-CN" sz="1200"/>
              <a:t>postgres=# create index idx_test_id on test(id);</a:t>
            </a:r>
          </a:p>
          <a:p>
            <a:pPr lvl="1"/>
            <a:r>
              <a:rPr lang="en-US" altLang="zh-CN" sz="1200"/>
              <a:t>postgres=# explain analyze select * from test order by id limit 10;</a:t>
            </a:r>
          </a:p>
          <a:p>
            <a:pPr lvl="1"/>
            <a:r>
              <a:rPr lang="en-US" altLang="zh-CN" sz="1200"/>
              <a:t>Limit  (cost=0.00..0.48 rows=10 width=36) (actual time=0.052..0.058 rows=10 loops=1)</a:t>
            </a:r>
          </a:p>
          <a:p>
            <a:pPr lvl="1"/>
            <a:r>
              <a:rPr lang="en-US" altLang="zh-CN" sz="1200"/>
              <a:t>   -&gt;  Index Scan using idx_test_id on test  (cost=0.00..4768.26 rows=100000 width=36) (actual time=0.050..0.053 rows=10 loops=1)</a:t>
            </a:r>
          </a:p>
          <a:p>
            <a:pPr lvl="1"/>
            <a:r>
              <a:rPr lang="en-US" altLang="zh-CN" sz="1200"/>
              <a:t> Total runtime: 0.085 ms</a:t>
            </a:r>
          </a:p>
          <a:p>
            <a:pPr lvl="1"/>
            <a:endParaRPr lang="en-US" altLang="zh-CN" sz="1200"/>
          </a:p>
        </p:txBody>
      </p:sp>
    </p:spTree>
    <p:extLst>
      <p:ext uri="{BB962C8B-B14F-4D97-AF65-F5344CB8AC3E}">
        <p14:creationId xmlns:p14="http://schemas.microsoft.com/office/powerpoint/2010/main" val="349042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zh-CN" altLang="en-US" sz="1600" smtClean="0"/>
              <a:t>加速</a:t>
            </a:r>
            <a:r>
              <a:rPr lang="en-US" altLang="zh-CN" sz="1600" smtClean="0"/>
              <a:t>reference </a:t>
            </a:r>
            <a:r>
              <a:rPr lang="zh-CN" altLang="en-US" sz="1600" smtClean="0"/>
              <a:t>表的</a:t>
            </a:r>
            <a:r>
              <a:rPr lang="en-US" altLang="zh-CN" sz="1600" smtClean="0"/>
              <a:t>reference colum</a:t>
            </a:r>
            <a:r>
              <a:rPr lang="zh-CN" altLang="en-US" sz="1600" smtClean="0"/>
              <a:t>的更新和删除操作</a:t>
            </a:r>
            <a:endParaRPr lang="en-US" altLang="zh-CN" sz="1600" smtClean="0"/>
          </a:p>
          <a:p>
            <a:r>
              <a:rPr lang="en-US" altLang="zh-CN" sz="1600"/>
              <a:t>postgres=# create table t1 (id int primary key,info text</a:t>
            </a:r>
            <a:r>
              <a:rPr lang="en-US" altLang="zh-CN" sz="1600" smtClean="0"/>
              <a:t>);</a:t>
            </a:r>
            <a:endParaRPr lang="en-US" altLang="zh-CN" sz="1600"/>
          </a:p>
          <a:p>
            <a:r>
              <a:rPr lang="en-US" altLang="zh-CN" sz="1600" smtClean="0"/>
              <a:t>postgres</a:t>
            </a:r>
            <a:r>
              <a:rPr lang="en-US" altLang="zh-CN" sz="1600"/>
              <a:t>=# insert into t1 select generate_series(1,100000),'digoal'||generate_series(1,100000);</a:t>
            </a:r>
          </a:p>
          <a:p>
            <a:r>
              <a:rPr lang="en-US" altLang="zh-CN" sz="1600" smtClean="0"/>
              <a:t>postgres</a:t>
            </a:r>
            <a:r>
              <a:rPr lang="en-US" altLang="zh-CN" sz="1600"/>
              <a:t>=# create table t2 (id int references t1(id) on update cascade,info text);</a:t>
            </a:r>
          </a:p>
          <a:p>
            <a:r>
              <a:rPr lang="en-US" altLang="zh-CN" sz="1600" smtClean="0"/>
              <a:t>postgres</a:t>
            </a:r>
            <a:r>
              <a:rPr lang="en-US" altLang="zh-CN" sz="1600"/>
              <a:t>=# insert into t2 select generate_series(1,100000),'digoal'||generate_series(1,100000</a:t>
            </a:r>
            <a:r>
              <a:rPr lang="en-US" altLang="zh-CN" sz="1600" smtClean="0"/>
              <a:t>);</a:t>
            </a:r>
          </a:p>
          <a:p>
            <a:r>
              <a:rPr lang="en-US" altLang="zh-CN" sz="1600"/>
              <a:t>postgres=# explain analyze update t1 set id=100001 where id=100000;</a:t>
            </a:r>
          </a:p>
          <a:p>
            <a:r>
              <a:rPr lang="en-US" altLang="zh-CN" sz="1600" smtClean="0"/>
              <a:t>Update </a:t>
            </a:r>
            <a:r>
              <a:rPr lang="en-US" altLang="zh-CN" sz="1600"/>
              <a:t>on t1  (cost=4.27..8.28 rows=1 width=17) (actual time=0.066..0.066 rows=0 loops=1)</a:t>
            </a:r>
          </a:p>
          <a:p>
            <a:r>
              <a:rPr lang="en-US" altLang="zh-CN" sz="1600"/>
              <a:t>   -&gt;  Bitmap Heap Scan on t1  (cost=4.27..8.28 rows=1 width=17) (actual time=0.021..0.022 rows=1 loops=1)</a:t>
            </a:r>
          </a:p>
          <a:p>
            <a:r>
              <a:rPr lang="en-US" altLang="zh-CN" sz="1600"/>
              <a:t>         Recheck Cond: (id = 100000)</a:t>
            </a:r>
          </a:p>
          <a:p>
            <a:r>
              <a:rPr lang="en-US" altLang="zh-CN" sz="1600"/>
              <a:t>         -&gt;  Bitmap Index Scan on t1_pkey  (cost=0.00..4.27 rows=1 width=0) (actual time=0.014..0.014 rows=1 loops=1)</a:t>
            </a:r>
          </a:p>
          <a:p>
            <a:r>
              <a:rPr lang="en-US" altLang="zh-CN" sz="1600"/>
              <a:t>               Index Cond: (id = 100000)</a:t>
            </a:r>
          </a:p>
          <a:p>
            <a:r>
              <a:rPr lang="en-US" altLang="zh-CN" sz="1600">
                <a:solidFill>
                  <a:srgbClr val="FF0000"/>
                </a:solidFill>
              </a:rPr>
              <a:t> Trigger for constraint t2_id_fkey on t1: time=21.082 calls=1</a:t>
            </a:r>
          </a:p>
          <a:p>
            <a:r>
              <a:rPr lang="en-US" altLang="zh-CN" sz="1600"/>
              <a:t> Trigger for constraint t2_id_fkey on t2: time=0.094 calls=1</a:t>
            </a:r>
          </a:p>
          <a:p>
            <a:r>
              <a:rPr lang="en-US" altLang="zh-CN" sz="1600"/>
              <a:t> Total runtime: 21.290 </a:t>
            </a:r>
            <a:r>
              <a:rPr lang="en-US" altLang="zh-CN" sz="1600" smtClean="0"/>
              <a:t>ms</a:t>
            </a:r>
            <a:endParaRPr lang="en-US" altLang="zh-CN" sz="1600"/>
          </a:p>
        </p:txBody>
      </p:sp>
      <p:sp>
        <p:nvSpPr>
          <p:cNvPr id="4" name="圆角矩形 3"/>
          <p:cNvSpPr/>
          <p:nvPr/>
        </p:nvSpPr>
        <p:spPr>
          <a:xfrm>
            <a:off x="3779912" y="5589240"/>
            <a:ext cx="1368152"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1183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en-US" altLang="zh-CN" sz="1600"/>
              <a:t>postgres=# create index idx_t2_id on t2(Id);</a:t>
            </a:r>
          </a:p>
          <a:p>
            <a:r>
              <a:rPr lang="en-US" altLang="zh-CN" sz="1600" smtClean="0"/>
              <a:t>postgres</a:t>
            </a:r>
            <a:r>
              <a:rPr lang="en-US" altLang="zh-CN" sz="1600"/>
              <a:t>=# explain analyze update t1 set id=100002 where id=100001;</a:t>
            </a:r>
          </a:p>
          <a:p>
            <a:r>
              <a:rPr lang="en-US" altLang="zh-CN" sz="1600" smtClean="0"/>
              <a:t>Update on t1  (cost=4.27..8.28 rows=1 width=17) (actual time=0.116..0.116 rows=0 loops=1)</a:t>
            </a:r>
          </a:p>
          <a:p>
            <a:r>
              <a:rPr lang="en-US" altLang="zh-CN" sz="1600" smtClean="0"/>
              <a:t>   </a:t>
            </a:r>
            <a:r>
              <a:rPr lang="en-US" altLang="zh-CN" sz="1600"/>
              <a:t>-&gt;  Bitmap Heap Scan on t1  (cost=4.27..8.28 rows=1 width=17) (actual time=0.031..0.032 rows=1 loops=1)</a:t>
            </a:r>
          </a:p>
          <a:p>
            <a:r>
              <a:rPr lang="en-US" altLang="zh-CN" sz="1600"/>
              <a:t>         Recheck Cond: (id = 100001)</a:t>
            </a:r>
          </a:p>
          <a:p>
            <a:r>
              <a:rPr lang="en-US" altLang="zh-CN" sz="1600"/>
              <a:t>         -&gt;  Bitmap Index Scan on t1_pkey  (cost=0.00..4.27 rows=1 width=0) (actual time=0.020..0.020 rows=1 loops=1)</a:t>
            </a:r>
          </a:p>
          <a:p>
            <a:r>
              <a:rPr lang="en-US" altLang="zh-CN" sz="1600"/>
              <a:t>               Index Cond: (id = 100001)</a:t>
            </a:r>
          </a:p>
          <a:p>
            <a:r>
              <a:rPr lang="en-US" altLang="zh-CN" sz="1600">
                <a:solidFill>
                  <a:srgbClr val="FF0000"/>
                </a:solidFill>
              </a:rPr>
              <a:t> Trigger for constraint t2_id_fkey on t1: time=0.516 calls=1</a:t>
            </a:r>
          </a:p>
          <a:p>
            <a:r>
              <a:rPr lang="en-US" altLang="zh-CN" sz="1600"/>
              <a:t> Trigger for constraint t2_id_fkey on t2: time=0.058 </a:t>
            </a:r>
            <a:r>
              <a:rPr lang="en-US" altLang="zh-CN" sz="1600" smtClean="0"/>
              <a:t>calls=1</a:t>
            </a:r>
          </a:p>
          <a:p>
            <a:r>
              <a:rPr lang="en-US" altLang="zh-CN" sz="1600" smtClean="0"/>
              <a:t> Total runtime: 0.739 ms</a:t>
            </a:r>
            <a:endParaRPr lang="en-US" altLang="zh-CN" sz="1600"/>
          </a:p>
        </p:txBody>
      </p:sp>
      <p:sp>
        <p:nvSpPr>
          <p:cNvPr id="4" name="圆角矩形 3"/>
          <p:cNvSpPr/>
          <p:nvPr/>
        </p:nvSpPr>
        <p:spPr>
          <a:xfrm>
            <a:off x="3779912" y="4221088"/>
            <a:ext cx="1296144"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691680" y="1268760"/>
            <a:ext cx="2736304"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36242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zh-CN" altLang="en-US" sz="1600" smtClean="0"/>
              <a:t>唯一约束和主键字段创建唯一索引</a:t>
            </a:r>
            <a:endParaRPr lang="en-US" altLang="zh-CN" sz="1600" smtClean="0"/>
          </a:p>
          <a:p>
            <a:r>
              <a:rPr lang="en-US" altLang="zh-CN" sz="1600"/>
              <a:t>postgres=# create table test (id int primary key,info text unique);</a:t>
            </a:r>
          </a:p>
          <a:p>
            <a:r>
              <a:rPr lang="en-US" altLang="zh-CN" sz="1600"/>
              <a:t>NOTICE:  CREATE TABLE / PRIMARY KEY will create implicit index "test_pkey" for table "test"</a:t>
            </a:r>
          </a:p>
          <a:p>
            <a:r>
              <a:rPr lang="en-US" altLang="zh-CN" sz="1600"/>
              <a:t>NOTICE:  CREATE TABLE / UNIQUE will create implicit index "test_info_key" for table "test"</a:t>
            </a:r>
          </a:p>
          <a:p>
            <a:r>
              <a:rPr lang="en-US" altLang="zh-CN" sz="1600" smtClean="0"/>
              <a:t>postgres</a:t>
            </a:r>
            <a:r>
              <a:rPr lang="en-US" altLang="zh-CN" sz="1600"/>
              <a:t>=# \d test</a:t>
            </a:r>
          </a:p>
          <a:p>
            <a:r>
              <a:rPr lang="en-US" altLang="zh-CN" sz="1600"/>
              <a:t>     Table "public.test"</a:t>
            </a:r>
          </a:p>
          <a:p>
            <a:r>
              <a:rPr lang="en-US" altLang="zh-CN" sz="1600"/>
              <a:t> Column |  Type   | Modifiers </a:t>
            </a:r>
          </a:p>
          <a:p>
            <a:r>
              <a:rPr lang="en-US" altLang="zh-CN" sz="1600"/>
              <a:t>--------+---------+-----------</a:t>
            </a:r>
          </a:p>
          <a:p>
            <a:r>
              <a:rPr lang="en-US" altLang="zh-CN" sz="1600"/>
              <a:t> id     | integer | not null</a:t>
            </a:r>
          </a:p>
          <a:p>
            <a:r>
              <a:rPr lang="en-US" altLang="zh-CN" sz="1600"/>
              <a:t> info   | text    | </a:t>
            </a:r>
          </a:p>
          <a:p>
            <a:r>
              <a:rPr lang="en-US" altLang="zh-CN" sz="1600"/>
              <a:t>Indexes:</a:t>
            </a:r>
          </a:p>
          <a:p>
            <a:r>
              <a:rPr lang="en-US" altLang="zh-CN" sz="1600"/>
              <a:t>    "test_pkey" PRIMARY KEY, btree (id)</a:t>
            </a:r>
          </a:p>
          <a:p>
            <a:r>
              <a:rPr lang="en-US" altLang="zh-CN" sz="1600"/>
              <a:t>    "test_info_key" UNIQUE CONSTRAINT, btree (info)</a:t>
            </a:r>
          </a:p>
        </p:txBody>
      </p:sp>
    </p:spTree>
    <p:extLst>
      <p:ext uri="{BB962C8B-B14F-4D97-AF65-F5344CB8AC3E}">
        <p14:creationId xmlns:p14="http://schemas.microsoft.com/office/powerpoint/2010/main" val="3727880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en-US" altLang="zh-CN" sz="1600"/>
              <a:t>Combining Multiple </a:t>
            </a:r>
            <a:r>
              <a:rPr lang="en-US" altLang="zh-CN" sz="1600" smtClean="0"/>
              <a:t>Indexes</a:t>
            </a:r>
          </a:p>
          <a:p>
            <a:r>
              <a:rPr lang="en-US" altLang="zh-CN" sz="1600"/>
              <a:t>src/backend/executor</a:t>
            </a:r>
          </a:p>
          <a:p>
            <a:r>
              <a:rPr lang="zh-CN" altLang="en-US" sz="1600" smtClean="0"/>
              <a:t>例如</a:t>
            </a:r>
            <a:endParaRPr lang="en-US" altLang="zh-CN" sz="1600" smtClean="0"/>
          </a:p>
          <a:p>
            <a:endParaRPr lang="zh-CN" altLang="en-US" sz="1600"/>
          </a:p>
        </p:txBody>
      </p:sp>
      <p:sp>
        <p:nvSpPr>
          <p:cNvPr id="4" name="矩形 3"/>
          <p:cNvSpPr/>
          <p:nvPr/>
        </p:nvSpPr>
        <p:spPr>
          <a:xfrm>
            <a:off x="755576" y="2852936"/>
            <a:ext cx="144016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Bitmap Index Scan</a:t>
            </a:r>
            <a:endParaRPr lang="zh-CN" altLang="en-US"/>
          </a:p>
        </p:txBody>
      </p:sp>
      <p:sp>
        <p:nvSpPr>
          <p:cNvPr id="6" name="矩形 5"/>
          <p:cNvSpPr/>
          <p:nvPr/>
        </p:nvSpPr>
        <p:spPr>
          <a:xfrm>
            <a:off x="3275856" y="2852936"/>
            <a:ext cx="144016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Bitmap, TupleAddr(s)</a:t>
            </a:r>
            <a:endParaRPr lang="zh-CN" altLang="en-US"/>
          </a:p>
        </p:txBody>
      </p:sp>
      <p:sp>
        <p:nvSpPr>
          <p:cNvPr id="7" name="矩形 6"/>
          <p:cNvSpPr/>
          <p:nvPr/>
        </p:nvSpPr>
        <p:spPr>
          <a:xfrm>
            <a:off x="755576" y="4653136"/>
            <a:ext cx="144016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Bitmap Index Scan</a:t>
            </a:r>
            <a:endParaRPr lang="zh-CN" altLang="en-US"/>
          </a:p>
        </p:txBody>
      </p:sp>
      <p:sp>
        <p:nvSpPr>
          <p:cNvPr id="8" name="矩形 7"/>
          <p:cNvSpPr/>
          <p:nvPr/>
        </p:nvSpPr>
        <p:spPr>
          <a:xfrm>
            <a:off x="3275856" y="4653136"/>
            <a:ext cx="144016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Bitmap, TupleAddr(s)</a:t>
            </a:r>
            <a:endParaRPr lang="zh-CN" altLang="en-US"/>
          </a:p>
        </p:txBody>
      </p:sp>
      <p:sp>
        <p:nvSpPr>
          <p:cNvPr id="9" name="椭圆 8"/>
          <p:cNvSpPr/>
          <p:nvPr/>
        </p:nvSpPr>
        <p:spPr>
          <a:xfrm>
            <a:off x="4932040" y="3573016"/>
            <a:ext cx="1656184"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BitmapAnd | Or</a:t>
            </a:r>
            <a:endParaRPr lang="zh-CN" altLang="en-US"/>
          </a:p>
        </p:txBody>
      </p:sp>
      <p:sp>
        <p:nvSpPr>
          <p:cNvPr id="10" name="椭圆 9"/>
          <p:cNvSpPr/>
          <p:nvPr/>
        </p:nvSpPr>
        <p:spPr>
          <a:xfrm>
            <a:off x="7092280" y="3573016"/>
            <a:ext cx="1656184"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Bitmap Heap Scan</a:t>
            </a:r>
            <a:endParaRPr lang="zh-CN" altLang="en-US"/>
          </a:p>
        </p:txBody>
      </p:sp>
      <p:cxnSp>
        <p:nvCxnSpPr>
          <p:cNvPr id="13" name="直接箭头连接符 12"/>
          <p:cNvCxnSpPr>
            <a:stCxn id="4" idx="3"/>
            <a:endCxn id="6" idx="1"/>
          </p:cNvCxnSpPr>
          <p:nvPr/>
        </p:nvCxnSpPr>
        <p:spPr>
          <a:xfrm>
            <a:off x="2195736" y="3140968"/>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3"/>
            <a:endCxn id="8" idx="1"/>
          </p:cNvCxnSpPr>
          <p:nvPr/>
        </p:nvCxnSpPr>
        <p:spPr>
          <a:xfrm>
            <a:off x="2195736" y="4941168"/>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498333" y="2852936"/>
            <a:ext cx="633507" cy="369332"/>
          </a:xfrm>
          <a:prstGeom prst="rect">
            <a:avLst/>
          </a:prstGeom>
          <a:noFill/>
        </p:spPr>
        <p:txBody>
          <a:bodyPr wrap="none" rtlCol="0">
            <a:spAutoFit/>
          </a:bodyPr>
          <a:lstStyle/>
          <a:p>
            <a:r>
              <a:rPr lang="en-US" altLang="zh-CN" smtClean="0"/>
              <a:t>filter</a:t>
            </a:r>
            <a:endParaRPr lang="zh-CN" altLang="en-US"/>
          </a:p>
        </p:txBody>
      </p:sp>
      <p:sp>
        <p:nvSpPr>
          <p:cNvPr id="17" name="TextBox 16"/>
          <p:cNvSpPr txBox="1"/>
          <p:nvPr/>
        </p:nvSpPr>
        <p:spPr>
          <a:xfrm>
            <a:off x="2570341" y="4653136"/>
            <a:ext cx="633507" cy="369332"/>
          </a:xfrm>
          <a:prstGeom prst="rect">
            <a:avLst/>
          </a:prstGeom>
          <a:noFill/>
        </p:spPr>
        <p:txBody>
          <a:bodyPr wrap="none" rtlCol="0">
            <a:spAutoFit/>
          </a:bodyPr>
          <a:lstStyle/>
          <a:p>
            <a:r>
              <a:rPr lang="en-US" altLang="zh-CN" smtClean="0"/>
              <a:t>filter</a:t>
            </a:r>
            <a:endParaRPr lang="zh-CN" altLang="en-US"/>
          </a:p>
        </p:txBody>
      </p:sp>
      <p:cxnSp>
        <p:nvCxnSpPr>
          <p:cNvPr id="19" name="直接箭头连接符 18"/>
          <p:cNvCxnSpPr>
            <a:stCxn id="6" idx="3"/>
            <a:endCxn id="9" idx="0"/>
          </p:cNvCxnSpPr>
          <p:nvPr/>
        </p:nvCxnSpPr>
        <p:spPr>
          <a:xfrm>
            <a:off x="4716016" y="3140968"/>
            <a:ext cx="1044116"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3"/>
            <a:endCxn id="9" idx="4"/>
          </p:cNvCxnSpPr>
          <p:nvPr/>
        </p:nvCxnSpPr>
        <p:spPr>
          <a:xfrm flipV="1">
            <a:off x="4716016" y="4365104"/>
            <a:ext cx="1044116"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9" idx="6"/>
            <a:endCxn id="10" idx="2"/>
          </p:cNvCxnSpPr>
          <p:nvPr/>
        </p:nvCxnSpPr>
        <p:spPr>
          <a:xfrm>
            <a:off x="6588224" y="396906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55576" y="5805264"/>
            <a:ext cx="1569660" cy="369332"/>
          </a:xfrm>
          <a:prstGeom prst="rect">
            <a:avLst/>
          </a:prstGeom>
          <a:noFill/>
        </p:spPr>
        <p:txBody>
          <a:bodyPr wrap="none" rtlCol="0">
            <a:spAutoFit/>
          </a:bodyPr>
          <a:lstStyle/>
          <a:p>
            <a:r>
              <a:rPr lang="zh-CN" altLang="en-US" smtClean="0"/>
              <a:t>。。。。。。</a:t>
            </a:r>
            <a:endParaRPr lang="zh-CN" altLang="en-US"/>
          </a:p>
        </p:txBody>
      </p:sp>
      <p:sp>
        <p:nvSpPr>
          <p:cNvPr id="25" name="TextBox 24"/>
          <p:cNvSpPr txBox="1"/>
          <p:nvPr/>
        </p:nvSpPr>
        <p:spPr>
          <a:xfrm>
            <a:off x="3218364" y="5805264"/>
            <a:ext cx="1569660" cy="369332"/>
          </a:xfrm>
          <a:prstGeom prst="rect">
            <a:avLst/>
          </a:prstGeom>
          <a:noFill/>
        </p:spPr>
        <p:txBody>
          <a:bodyPr wrap="none" rtlCol="0">
            <a:spAutoFit/>
          </a:bodyPr>
          <a:lstStyle/>
          <a:p>
            <a:r>
              <a:rPr lang="zh-CN" altLang="en-US" smtClean="0"/>
              <a:t>。。。。。。</a:t>
            </a:r>
            <a:endParaRPr lang="zh-CN" altLang="en-US"/>
          </a:p>
        </p:txBody>
      </p:sp>
      <p:sp>
        <p:nvSpPr>
          <p:cNvPr id="26" name="TextBox 25"/>
          <p:cNvSpPr txBox="1"/>
          <p:nvPr/>
        </p:nvSpPr>
        <p:spPr>
          <a:xfrm>
            <a:off x="5090572" y="5805264"/>
            <a:ext cx="1569660" cy="369332"/>
          </a:xfrm>
          <a:prstGeom prst="rect">
            <a:avLst/>
          </a:prstGeom>
          <a:noFill/>
        </p:spPr>
        <p:txBody>
          <a:bodyPr wrap="none" rtlCol="0">
            <a:spAutoFit/>
          </a:bodyPr>
          <a:lstStyle/>
          <a:p>
            <a:r>
              <a:rPr lang="zh-CN" altLang="en-US" smtClean="0"/>
              <a:t>。。。。。。</a:t>
            </a:r>
            <a:endParaRPr lang="zh-CN" altLang="en-US"/>
          </a:p>
        </p:txBody>
      </p:sp>
    </p:spTree>
    <p:extLst>
      <p:ext uri="{BB962C8B-B14F-4D97-AF65-F5344CB8AC3E}">
        <p14:creationId xmlns:p14="http://schemas.microsoft.com/office/powerpoint/2010/main" val="40347355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en-US" altLang="zh-CN" sz="1600"/>
              <a:t>Combining Multiple </a:t>
            </a:r>
            <a:r>
              <a:rPr lang="en-US" altLang="zh-CN" sz="1600" smtClean="0"/>
              <a:t>Indexes</a:t>
            </a:r>
          </a:p>
          <a:p>
            <a:r>
              <a:rPr lang="en-US" altLang="zh-CN" sz="1600" smtClean="0"/>
              <a:t>one index combining</a:t>
            </a:r>
          </a:p>
          <a:p>
            <a:pPr lvl="1"/>
            <a:r>
              <a:rPr lang="en-US" altLang="zh-CN" sz="1600"/>
              <a:t>postgres=# create table test (id int primary key,info text unique);</a:t>
            </a:r>
          </a:p>
          <a:p>
            <a:pPr lvl="1"/>
            <a:r>
              <a:rPr lang="en-US" altLang="zh-CN" sz="1600"/>
              <a:t>postgres=# insert into test select generate_series(1,100000),'digoal'||generate_series(1,100000);</a:t>
            </a:r>
          </a:p>
          <a:p>
            <a:pPr lvl="1"/>
            <a:r>
              <a:rPr lang="en-US" altLang="zh-CN" sz="1600"/>
              <a:t>postgres=# explain analyze select * from test where id=1 or id=1000;</a:t>
            </a:r>
          </a:p>
          <a:p>
            <a:pPr lvl="1"/>
            <a:r>
              <a:rPr lang="en-US" altLang="zh-CN" sz="1600"/>
              <a:t> Bitmap Heap Scan on test  (cost=8.54..16.20 rows=2 width=36) (actual time=0.034..0.036 rows=2 loops=1)</a:t>
            </a:r>
          </a:p>
          <a:p>
            <a:pPr lvl="1"/>
            <a:r>
              <a:rPr lang="en-US" altLang="zh-CN" sz="1600"/>
              <a:t>   Recheck Cond: ((id = 1) OR (id = 1000))</a:t>
            </a:r>
          </a:p>
          <a:p>
            <a:pPr lvl="1"/>
            <a:r>
              <a:rPr lang="en-US" altLang="zh-CN" sz="1600"/>
              <a:t>   -&gt;  BitmapOr  (cost=8.54..8.54 rows=2 width=0) (actual time=0.023..0.023 rows=0 loops=1)</a:t>
            </a:r>
          </a:p>
          <a:p>
            <a:pPr lvl="1"/>
            <a:r>
              <a:rPr lang="en-US" altLang="zh-CN" sz="1600"/>
              <a:t>         -&gt;  Bitmap Index Scan on test_pkey  (cost=0.00..4.27 rows=1 width=0) (actual time=0.012..0.012 rows=1 loops=1)</a:t>
            </a:r>
          </a:p>
          <a:p>
            <a:pPr lvl="1"/>
            <a:r>
              <a:rPr lang="en-US" altLang="zh-CN" sz="1600"/>
              <a:t>               Index Cond: (id = 1)</a:t>
            </a:r>
          </a:p>
          <a:p>
            <a:pPr lvl="1"/>
            <a:r>
              <a:rPr lang="en-US" altLang="zh-CN" sz="1600"/>
              <a:t>         -&gt;  Bitmap Index Scan on test_pkey  (cost=0.00..4.27 rows=1 width=0) (actual time=0.009..0.009 rows=1 loops=1)</a:t>
            </a:r>
          </a:p>
          <a:p>
            <a:pPr lvl="1"/>
            <a:r>
              <a:rPr lang="en-US" altLang="zh-CN" sz="1600"/>
              <a:t>               Index Cond: (id = 1000</a:t>
            </a:r>
            <a:r>
              <a:rPr lang="en-US" altLang="zh-CN" sz="1600" smtClean="0"/>
              <a:t>)</a:t>
            </a:r>
            <a:endParaRPr lang="en-US" altLang="zh-CN" sz="1600"/>
          </a:p>
          <a:p>
            <a:endParaRPr lang="en-US" altLang="zh-CN" sz="1600" smtClean="0"/>
          </a:p>
          <a:p>
            <a:endParaRPr lang="zh-CN" altLang="en-US" sz="1600"/>
          </a:p>
        </p:txBody>
      </p:sp>
      <p:sp>
        <p:nvSpPr>
          <p:cNvPr id="4" name="圆角矩形 3"/>
          <p:cNvSpPr/>
          <p:nvPr/>
        </p:nvSpPr>
        <p:spPr>
          <a:xfrm>
            <a:off x="1187624" y="3284984"/>
            <a:ext cx="180020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547664" y="4221088"/>
            <a:ext cx="108012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907704" y="4869160"/>
            <a:ext cx="180020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1902946" y="5877272"/>
            <a:ext cx="180020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84041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en-US" altLang="zh-CN" sz="1600"/>
              <a:t>multiple index </a:t>
            </a:r>
            <a:r>
              <a:rPr lang="en-US" altLang="zh-CN" sz="1600" smtClean="0"/>
              <a:t>combining</a:t>
            </a:r>
          </a:p>
          <a:p>
            <a:pPr lvl="1"/>
            <a:r>
              <a:rPr lang="en-US" altLang="zh-CN" sz="1600"/>
              <a:t>postgres=# explain analyze select * from test where id=1 or info='digoal1000';</a:t>
            </a:r>
          </a:p>
          <a:p>
            <a:pPr lvl="1"/>
            <a:r>
              <a:rPr lang="en-US" altLang="zh-CN" sz="1600"/>
              <a:t> Bitmap Heap Scan on test  (cost=8.55..16.22 rows=2 width=15) (actual time=0.038..0.040 rows=2 loops=1)</a:t>
            </a:r>
          </a:p>
          <a:p>
            <a:pPr lvl="1"/>
            <a:r>
              <a:rPr lang="en-US" altLang="zh-CN" sz="1600"/>
              <a:t>   Recheck Cond: ((id = 1) OR (info = 'digoal1000'::text))</a:t>
            </a:r>
          </a:p>
          <a:p>
            <a:pPr lvl="1"/>
            <a:r>
              <a:rPr lang="en-US" altLang="zh-CN" sz="1600"/>
              <a:t>   -&gt;  BitmapOr  (cost=8.55..8.55 rows=2 width=0) (actual time=0.029..0.029 rows=0 loops=1)</a:t>
            </a:r>
          </a:p>
          <a:p>
            <a:pPr lvl="1"/>
            <a:r>
              <a:rPr lang="en-US" altLang="zh-CN" sz="1600"/>
              <a:t>         -&gt;  Bitmap Index Scan on test_pkey  (cost=0.00..4.27 rows=1 width=0) (actual time=0.012..0.012 rows=1 loops=1)</a:t>
            </a:r>
          </a:p>
          <a:p>
            <a:pPr lvl="1"/>
            <a:r>
              <a:rPr lang="en-US" altLang="zh-CN" sz="1600"/>
              <a:t>               Index Cond: (id = 1)</a:t>
            </a:r>
          </a:p>
          <a:p>
            <a:pPr lvl="1"/>
            <a:r>
              <a:rPr lang="en-US" altLang="zh-CN" sz="1600"/>
              <a:t>         -&gt;  Bitmap Index Scan on test_info_key  (cost=0.00..4.28 rows=1 width=0) (actual time=0.017..0.017 rows=1 loops=1)</a:t>
            </a:r>
          </a:p>
          <a:p>
            <a:pPr lvl="1"/>
            <a:r>
              <a:rPr lang="en-US" altLang="zh-CN" sz="1600"/>
              <a:t>               Index Cond: (info = 'digoal1000'::text)</a:t>
            </a:r>
          </a:p>
          <a:p>
            <a:pPr lvl="1"/>
            <a:r>
              <a:rPr lang="en-US" altLang="zh-CN" sz="1600"/>
              <a:t> Total runtime: 0.081 ms</a:t>
            </a:r>
            <a:endParaRPr lang="zh-CN" altLang="en-US" sz="1600"/>
          </a:p>
        </p:txBody>
      </p:sp>
    </p:spTree>
    <p:extLst>
      <p:ext uri="{BB962C8B-B14F-4D97-AF65-F5344CB8AC3E}">
        <p14:creationId xmlns:p14="http://schemas.microsoft.com/office/powerpoint/2010/main" val="2675750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en-US" altLang="zh-CN" sz="1600" smtClean="0"/>
              <a:t>collection</a:t>
            </a:r>
          </a:p>
          <a:p>
            <a:r>
              <a:rPr lang="zh-CN" altLang="en-US" sz="1600"/>
              <a:t>例子</a:t>
            </a:r>
            <a:endParaRPr lang="en-US" altLang="zh-CN" sz="1600" smtClean="0"/>
          </a:p>
          <a:p>
            <a:pPr lvl="1"/>
            <a:r>
              <a:rPr lang="en-US" altLang="zh-CN" sz="1600"/>
              <a:t>CREATE TABLE test1c (</a:t>
            </a:r>
          </a:p>
          <a:p>
            <a:pPr lvl="1"/>
            <a:r>
              <a:rPr lang="en-US" altLang="zh-CN" sz="1600"/>
              <a:t>    id integer,</a:t>
            </a:r>
          </a:p>
          <a:p>
            <a:pPr lvl="1"/>
            <a:r>
              <a:rPr lang="en-US" altLang="zh-CN" sz="1600"/>
              <a:t>    content varchar COLLATE "x"</a:t>
            </a:r>
          </a:p>
          <a:p>
            <a:pPr lvl="1"/>
            <a:r>
              <a:rPr lang="en-US" altLang="zh-CN" sz="1600"/>
              <a:t>);</a:t>
            </a:r>
          </a:p>
          <a:p>
            <a:pPr lvl="1"/>
            <a:endParaRPr lang="en-US" altLang="zh-CN" sz="1600"/>
          </a:p>
          <a:p>
            <a:pPr lvl="1"/>
            <a:r>
              <a:rPr lang="en-US" altLang="zh-CN" sz="1600"/>
              <a:t>CREATE INDEX test1c_content_index ON test1c (content);</a:t>
            </a:r>
          </a:p>
          <a:p>
            <a:pPr lvl="1"/>
            <a:r>
              <a:rPr lang="en-US" altLang="zh-CN" sz="1600"/>
              <a:t>SELECT * FROM test1c WHERE content &gt; constant;</a:t>
            </a:r>
          </a:p>
          <a:p>
            <a:pPr lvl="1"/>
            <a:endParaRPr lang="en-US" altLang="zh-CN" sz="1600" smtClean="0"/>
          </a:p>
          <a:p>
            <a:pPr lvl="1"/>
            <a:r>
              <a:rPr lang="en-US" altLang="zh-CN" sz="1600" smtClean="0"/>
              <a:t>-- </a:t>
            </a:r>
            <a:r>
              <a:rPr lang="zh-CN" altLang="en-US" sz="1600"/>
              <a:t>以下</a:t>
            </a:r>
            <a:r>
              <a:rPr lang="en-US" altLang="zh-CN" sz="1600"/>
              <a:t>SQL</a:t>
            </a:r>
            <a:r>
              <a:rPr lang="zh-CN" altLang="en-US" sz="1600"/>
              <a:t>不能使用索引</a:t>
            </a:r>
            <a:r>
              <a:rPr lang="en-US" altLang="zh-CN" sz="1600"/>
              <a:t>test1c_content_index</a:t>
            </a:r>
          </a:p>
          <a:p>
            <a:pPr lvl="1"/>
            <a:r>
              <a:rPr lang="en-US" altLang="zh-CN" sz="1600"/>
              <a:t>SELECT * FROM test1c WHERE content &gt; constant COLLATE "y";</a:t>
            </a:r>
          </a:p>
          <a:p>
            <a:pPr lvl="1"/>
            <a:endParaRPr lang="en-US" altLang="zh-CN" sz="1600" smtClean="0"/>
          </a:p>
          <a:p>
            <a:pPr lvl="1"/>
            <a:r>
              <a:rPr lang="en-US" altLang="zh-CN" sz="1600" smtClean="0"/>
              <a:t>-- </a:t>
            </a:r>
            <a:r>
              <a:rPr lang="zh-CN" altLang="en-US" sz="1600"/>
              <a:t>需建立与</a:t>
            </a:r>
            <a:r>
              <a:rPr lang="en-US" altLang="zh-CN" sz="1600"/>
              <a:t>y COLLATE</a:t>
            </a:r>
            <a:r>
              <a:rPr lang="zh-CN" altLang="en-US" sz="1600"/>
              <a:t>对应的</a:t>
            </a:r>
            <a:r>
              <a:rPr lang="zh-CN" altLang="en-US" sz="1600" smtClean="0"/>
              <a:t>索引</a:t>
            </a:r>
            <a:r>
              <a:rPr lang="en-US" altLang="zh-CN" sz="1600" smtClean="0"/>
              <a:t>, </a:t>
            </a:r>
            <a:r>
              <a:rPr lang="zh-CN" altLang="en-US" sz="1600" smtClean="0"/>
              <a:t>以上这条</a:t>
            </a:r>
            <a:r>
              <a:rPr lang="en-US" altLang="zh-CN" sz="1600" smtClean="0"/>
              <a:t>SQL</a:t>
            </a:r>
            <a:r>
              <a:rPr lang="zh-CN" altLang="en-US" sz="1600" smtClean="0"/>
              <a:t>才会走索引</a:t>
            </a:r>
            <a:r>
              <a:rPr lang="en-US" altLang="zh-CN" sz="1600" smtClean="0"/>
              <a:t>.</a:t>
            </a:r>
            <a:endParaRPr lang="zh-CN" altLang="en-US" sz="1600"/>
          </a:p>
          <a:p>
            <a:pPr lvl="1"/>
            <a:r>
              <a:rPr lang="en-US" altLang="zh-CN" sz="1600"/>
              <a:t>CREATE INDEX test1c_content_y_index ON test1c (content COLLATE "y");</a:t>
            </a:r>
          </a:p>
          <a:p>
            <a:endParaRPr lang="en-US" altLang="zh-CN" sz="1600"/>
          </a:p>
          <a:p>
            <a:endParaRPr lang="en-US" altLang="zh-CN" sz="1600" smtClean="0"/>
          </a:p>
          <a:p>
            <a:endParaRPr lang="zh-CN" altLang="en-US" sz="1600"/>
          </a:p>
        </p:txBody>
      </p:sp>
    </p:spTree>
    <p:extLst>
      <p:ext uri="{BB962C8B-B14F-4D97-AF65-F5344CB8AC3E}">
        <p14:creationId xmlns:p14="http://schemas.microsoft.com/office/powerpoint/2010/main" val="3765379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连接</a:t>
            </a:r>
            <a:r>
              <a:rPr lang="en-US" altLang="zh-CN" smtClean="0"/>
              <a:t>PostgreSQL</a:t>
            </a:r>
            <a:endParaRPr lang="zh-CN" altLang="en-US"/>
          </a:p>
        </p:txBody>
      </p:sp>
      <p:sp>
        <p:nvSpPr>
          <p:cNvPr id="3" name="内容占位符 2"/>
          <p:cNvSpPr>
            <a:spLocks noGrp="1"/>
          </p:cNvSpPr>
          <p:nvPr>
            <p:ph idx="1"/>
          </p:nvPr>
        </p:nvSpPr>
        <p:spPr/>
        <p:txBody>
          <a:bodyPr/>
          <a:lstStyle/>
          <a:p>
            <a:r>
              <a:rPr lang="zh-CN" altLang="en-US" sz="1800" smtClean="0"/>
              <a:t>连接数据库</a:t>
            </a:r>
            <a:endParaRPr lang="en-US" altLang="zh-CN" sz="1800" smtClean="0"/>
          </a:p>
          <a:p>
            <a:r>
              <a:rPr lang="en-US" altLang="zh-CN" sz="1800" smtClean="0"/>
              <a:t>psql -h 127.0.0.1</a:t>
            </a:r>
          </a:p>
          <a:p>
            <a:endParaRPr lang="en-US" altLang="zh-CN" sz="1800" smtClean="0"/>
          </a:p>
          <a:p>
            <a:endParaRPr lang="en-US" altLang="zh-CN" sz="1800" smtClean="0"/>
          </a:p>
          <a:p>
            <a:endParaRPr lang="en-US" altLang="zh-CN" sz="1800" smtClean="0"/>
          </a:p>
          <a:p>
            <a:r>
              <a:rPr lang="en-US" altLang="zh-CN" sz="1800" smtClean="0"/>
              <a:t>psql -h $ip</a:t>
            </a:r>
          </a:p>
          <a:p>
            <a:endParaRPr lang="en-US" altLang="zh-CN" sz="1800" smtClean="0"/>
          </a:p>
          <a:p>
            <a:endParaRPr lang="en-US" altLang="zh-CN" sz="1800"/>
          </a:p>
          <a:p>
            <a:endParaRPr lang="en-US" altLang="zh-CN" sz="1800" smtClean="0"/>
          </a:p>
          <a:p>
            <a:endParaRPr lang="en-US" altLang="zh-CN" sz="1800"/>
          </a:p>
          <a:p>
            <a:r>
              <a:rPr lang="en-US" altLang="zh-CN" sz="1800" smtClean="0"/>
              <a:t>psql -h unix_socket</a:t>
            </a:r>
            <a:endParaRPr lang="en-US" altLang="zh-CN" sz="1800"/>
          </a:p>
          <a:p>
            <a:endParaRPr lang="en-US" altLang="zh-CN" sz="1800"/>
          </a:p>
          <a:p>
            <a:endParaRPr lang="en-US" altLang="zh-CN" sz="1800" smtClean="0"/>
          </a:p>
          <a:p>
            <a:endParaRPr lang="en-US" altLang="zh-CN" sz="1800"/>
          </a:p>
          <a:p>
            <a:endParaRPr lang="zh-CN" altLang="en-US" sz="180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0077" y="1683270"/>
            <a:ext cx="34290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9267" y="3268588"/>
            <a:ext cx="519112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0077" y="5168230"/>
            <a:ext cx="326707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3904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en-US" altLang="zh-CN" sz="1600" smtClean="0"/>
              <a:t>partial index</a:t>
            </a:r>
          </a:p>
          <a:p>
            <a:r>
              <a:rPr lang="zh-CN" altLang="en-US" sz="1600"/>
              <a:t>例子</a:t>
            </a:r>
            <a:endParaRPr lang="en-US" altLang="zh-CN" sz="1600" smtClean="0"/>
          </a:p>
          <a:p>
            <a:r>
              <a:rPr lang="en-US" altLang="zh-CN" sz="1600" smtClean="0"/>
              <a:t>-- </a:t>
            </a:r>
            <a:r>
              <a:rPr lang="zh-CN" altLang="en-US" sz="1600" smtClean="0"/>
              <a:t>部分约束</a:t>
            </a:r>
            <a:endParaRPr lang="en-US" altLang="zh-CN" sz="1600" smtClean="0"/>
          </a:p>
          <a:p>
            <a:r>
              <a:rPr lang="en-US" altLang="zh-CN" sz="1600" smtClean="0"/>
              <a:t>--</a:t>
            </a:r>
            <a:r>
              <a:rPr lang="zh-CN" altLang="en-US" sz="1600" smtClean="0"/>
              <a:t>去除</a:t>
            </a:r>
            <a:r>
              <a:rPr lang="en-US" altLang="zh-CN" sz="1600" smtClean="0"/>
              <a:t>common</a:t>
            </a:r>
            <a:r>
              <a:rPr lang="zh-CN" altLang="en-US" sz="1600" smtClean="0"/>
              <a:t>值 </a:t>
            </a:r>
            <a:r>
              <a:rPr lang="en-US" altLang="zh-CN" sz="1600" smtClean="0"/>
              <a:t>id=1, </a:t>
            </a:r>
            <a:r>
              <a:rPr lang="zh-CN" altLang="en-US" sz="1600" smtClean="0"/>
              <a:t>这个值有</a:t>
            </a:r>
            <a:r>
              <a:rPr lang="en-US" altLang="zh-CN" sz="1600" smtClean="0"/>
              <a:t>10W</a:t>
            </a:r>
            <a:r>
              <a:rPr lang="zh-CN" altLang="en-US" sz="1600" smtClean="0"/>
              <a:t>条</a:t>
            </a:r>
            <a:r>
              <a:rPr lang="en-US" altLang="zh-CN" sz="1600" smtClean="0"/>
              <a:t>, </a:t>
            </a:r>
            <a:r>
              <a:rPr lang="zh-CN" altLang="en-US" sz="1600" smtClean="0"/>
              <a:t>走索引根本不合适</a:t>
            </a:r>
            <a:r>
              <a:rPr lang="en-US" altLang="zh-CN" sz="1600" smtClean="0"/>
              <a:t>. partial </a:t>
            </a:r>
            <a:r>
              <a:rPr lang="zh-CN" altLang="en-US" sz="1600" smtClean="0"/>
              <a:t>索引很好的避免了此类情况</a:t>
            </a:r>
            <a:r>
              <a:rPr lang="en-US" altLang="zh-CN" sz="1600" smtClean="0"/>
              <a:t>.</a:t>
            </a:r>
          </a:p>
          <a:p>
            <a:pPr lvl="1"/>
            <a:r>
              <a:rPr lang="en-US" altLang="zh-CN" sz="1600"/>
              <a:t>postgres=# create table test(id int,info text);</a:t>
            </a:r>
          </a:p>
          <a:p>
            <a:pPr lvl="1"/>
            <a:r>
              <a:rPr lang="en-US" altLang="zh-CN" sz="1600" smtClean="0"/>
              <a:t>postgres</a:t>
            </a:r>
            <a:r>
              <a:rPr lang="en-US" altLang="zh-CN" sz="1600"/>
              <a:t>=# insert into test select 1,'digoal'||generate_series(1,100000</a:t>
            </a:r>
            <a:r>
              <a:rPr lang="en-US" altLang="zh-CN" sz="1600" smtClean="0"/>
              <a:t>);</a:t>
            </a:r>
          </a:p>
          <a:p>
            <a:pPr lvl="1"/>
            <a:r>
              <a:rPr lang="en-US" altLang="zh-CN" sz="1600"/>
              <a:t>postgres=# insert into test select generate_series(1,1000),'digoal'||generate_series(1,1000);</a:t>
            </a:r>
          </a:p>
          <a:p>
            <a:pPr lvl="1"/>
            <a:r>
              <a:rPr lang="en-US" altLang="zh-CN" sz="1600" smtClean="0"/>
              <a:t>postgres</a:t>
            </a:r>
            <a:r>
              <a:rPr lang="en-US" altLang="zh-CN" sz="1600"/>
              <a:t>=# create index idx_test_1 on test(id) where id&lt;&gt;1;</a:t>
            </a:r>
          </a:p>
          <a:p>
            <a:pPr lvl="1"/>
            <a:r>
              <a:rPr lang="en-US" altLang="zh-CN" sz="1600" smtClean="0"/>
              <a:t>postgres</a:t>
            </a:r>
            <a:r>
              <a:rPr lang="en-US" altLang="zh-CN" sz="1600"/>
              <a:t>=# explain select * from test  where id=1;</a:t>
            </a:r>
          </a:p>
          <a:p>
            <a:pPr lvl="1"/>
            <a:r>
              <a:rPr lang="en-US" altLang="zh-CN" sz="1600" smtClean="0"/>
              <a:t>Seq </a:t>
            </a:r>
            <a:r>
              <a:rPr lang="en-US" altLang="zh-CN" sz="1600"/>
              <a:t>Scan on test  (cost=0.00..1791.00 rows=100000 width=15)</a:t>
            </a:r>
          </a:p>
          <a:p>
            <a:pPr lvl="1"/>
            <a:r>
              <a:rPr lang="en-US" altLang="zh-CN" sz="1600"/>
              <a:t>   Filter: (id = 1</a:t>
            </a:r>
            <a:r>
              <a:rPr lang="en-US" altLang="zh-CN" sz="1600" smtClean="0"/>
              <a:t>)</a:t>
            </a:r>
            <a:endParaRPr lang="en-US" altLang="zh-CN" sz="1600"/>
          </a:p>
          <a:p>
            <a:pPr lvl="1"/>
            <a:r>
              <a:rPr lang="en-US" altLang="zh-CN" sz="1600"/>
              <a:t>postgres=# explain select * from test  where id=100;</a:t>
            </a:r>
          </a:p>
          <a:p>
            <a:pPr lvl="1"/>
            <a:r>
              <a:rPr lang="en-US" altLang="zh-CN" sz="1600" smtClean="0"/>
              <a:t>Index </a:t>
            </a:r>
            <a:r>
              <a:rPr lang="en-US" altLang="zh-CN" sz="1600"/>
              <a:t>Scan using idx_test_1 on test  (cost=0.00..8.27 rows=1 width=15)</a:t>
            </a:r>
          </a:p>
          <a:p>
            <a:pPr lvl="1"/>
            <a:r>
              <a:rPr lang="en-US" altLang="zh-CN" sz="1600"/>
              <a:t>   Index Cond: (id = 100)</a:t>
            </a:r>
          </a:p>
          <a:p>
            <a:endParaRPr lang="en-US" altLang="zh-CN" sz="1600" smtClean="0"/>
          </a:p>
          <a:p>
            <a:endParaRPr lang="en-US" altLang="zh-CN" sz="1600" smtClean="0"/>
          </a:p>
          <a:p>
            <a:endParaRPr lang="zh-CN" altLang="en-US" sz="1600"/>
          </a:p>
        </p:txBody>
      </p:sp>
      <p:sp>
        <p:nvSpPr>
          <p:cNvPr id="4" name="圆角矩形 3"/>
          <p:cNvSpPr/>
          <p:nvPr/>
        </p:nvSpPr>
        <p:spPr>
          <a:xfrm>
            <a:off x="2195736" y="4221088"/>
            <a:ext cx="4464496"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80143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en-US" altLang="zh-CN" sz="1600" smtClean="0"/>
              <a:t>-- </a:t>
            </a:r>
            <a:r>
              <a:rPr lang="zh-CN" altLang="en-US" sz="1600" smtClean="0"/>
              <a:t>非索引列的使用</a:t>
            </a:r>
            <a:endParaRPr lang="en-US" altLang="zh-CN" sz="1600" smtClean="0"/>
          </a:p>
          <a:p>
            <a:pPr lvl="1"/>
            <a:r>
              <a:rPr lang="en-US" altLang="zh-CN" sz="1600" smtClean="0"/>
              <a:t>postgres=# explain select * from test where info='digoal' and id=1;</a:t>
            </a:r>
          </a:p>
          <a:p>
            <a:pPr lvl="1"/>
            <a:r>
              <a:rPr lang="en-US" altLang="zh-CN" sz="1600" smtClean="0"/>
              <a:t>                       QUERY PLAN                       </a:t>
            </a:r>
          </a:p>
          <a:p>
            <a:pPr lvl="1"/>
            <a:r>
              <a:rPr lang="en-US" altLang="zh-CN" sz="1600" smtClean="0"/>
              <a:t>--------------------------------------------------------</a:t>
            </a:r>
          </a:p>
          <a:p>
            <a:pPr lvl="1"/>
            <a:r>
              <a:rPr lang="en-US" altLang="zh-CN" sz="1600" smtClean="0"/>
              <a:t> Seq Scan on test  (cost=0.00..2041.00 rows=1 width=15)</a:t>
            </a:r>
          </a:p>
          <a:p>
            <a:pPr lvl="1"/>
            <a:r>
              <a:rPr lang="en-US" altLang="zh-CN" sz="1600" smtClean="0"/>
              <a:t>   Filter: ((info = 'digoal'::text) AND (id = 1))</a:t>
            </a:r>
          </a:p>
          <a:p>
            <a:pPr lvl="1"/>
            <a:endParaRPr lang="en-US" altLang="zh-CN" sz="1600" smtClean="0"/>
          </a:p>
          <a:p>
            <a:pPr lvl="1"/>
            <a:r>
              <a:rPr lang="en-US" altLang="zh-CN" sz="1600" smtClean="0"/>
              <a:t>postgres=# create index idx_test_2 on test(id) where info='digoal100';</a:t>
            </a:r>
          </a:p>
          <a:p>
            <a:pPr lvl="1"/>
            <a:r>
              <a:rPr lang="en-US" altLang="zh-CN" sz="1600" smtClean="0"/>
              <a:t>postgres=# explain select * from test where info='digoal100';</a:t>
            </a:r>
          </a:p>
          <a:p>
            <a:pPr lvl="1"/>
            <a:r>
              <a:rPr lang="en-US" altLang="zh-CN" sz="1600" smtClean="0"/>
              <a:t>                               QUERY PLAN                               </a:t>
            </a:r>
          </a:p>
          <a:p>
            <a:pPr lvl="1"/>
            <a:r>
              <a:rPr lang="en-US" altLang="zh-CN" sz="1600" smtClean="0"/>
              <a:t>------------------------------------------------------------------------</a:t>
            </a:r>
          </a:p>
          <a:p>
            <a:pPr lvl="1"/>
            <a:r>
              <a:rPr lang="en-US" altLang="zh-CN" sz="1600" smtClean="0"/>
              <a:t> Index Scan using idx_test_2 on test  (cost=0.00..8.27 rows=1 width=15)</a:t>
            </a:r>
          </a:p>
          <a:p>
            <a:pPr lvl="1"/>
            <a:r>
              <a:rPr lang="en-US" altLang="zh-CN" sz="1600" smtClean="0"/>
              <a:t>(1 row)</a:t>
            </a:r>
          </a:p>
          <a:p>
            <a:endParaRPr lang="en-US" altLang="zh-CN" sz="1600" smtClean="0"/>
          </a:p>
          <a:p>
            <a:endParaRPr lang="zh-CN" altLang="en-US" sz="1600"/>
          </a:p>
        </p:txBody>
      </p:sp>
      <p:sp>
        <p:nvSpPr>
          <p:cNvPr id="4" name="圆角矩形 3"/>
          <p:cNvSpPr/>
          <p:nvPr/>
        </p:nvSpPr>
        <p:spPr>
          <a:xfrm>
            <a:off x="2195736" y="3645024"/>
            <a:ext cx="540060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40173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en-US" altLang="zh-CN" sz="1600" smtClean="0"/>
              <a:t>-- </a:t>
            </a:r>
            <a:r>
              <a:rPr lang="zh-CN" altLang="en-US" sz="1600" smtClean="0"/>
              <a:t>为什么要去除</a:t>
            </a:r>
            <a:r>
              <a:rPr lang="en-US" altLang="zh-CN" sz="1600" smtClean="0"/>
              <a:t>common </a:t>
            </a:r>
            <a:r>
              <a:rPr lang="zh-CN" altLang="en-US" sz="1600" smtClean="0"/>
              <a:t>值</a:t>
            </a:r>
            <a:endParaRPr lang="en-US" altLang="zh-CN" sz="1600" smtClean="0"/>
          </a:p>
          <a:p>
            <a:pPr lvl="1"/>
            <a:r>
              <a:rPr lang="en-US" altLang="zh-CN" sz="1600"/>
              <a:t>postgres=# drop index idx_test_1;</a:t>
            </a:r>
          </a:p>
          <a:p>
            <a:pPr lvl="1"/>
            <a:r>
              <a:rPr lang="en-US" altLang="zh-CN" sz="1600" smtClean="0"/>
              <a:t>postgres</a:t>
            </a:r>
            <a:r>
              <a:rPr lang="en-US" altLang="zh-CN" sz="1600"/>
              <a:t>=# drop index idx_test_2;</a:t>
            </a:r>
          </a:p>
          <a:p>
            <a:pPr lvl="1"/>
            <a:r>
              <a:rPr lang="en-US" altLang="zh-CN" sz="1600" smtClean="0"/>
              <a:t>postgres</a:t>
            </a:r>
            <a:r>
              <a:rPr lang="en-US" altLang="zh-CN" sz="1600"/>
              <a:t>=# explain select * from test where id=1;</a:t>
            </a:r>
          </a:p>
          <a:p>
            <a:pPr lvl="1"/>
            <a:r>
              <a:rPr lang="en-US" altLang="zh-CN" sz="1600"/>
              <a:t>                         QUERY PLAN                          </a:t>
            </a:r>
          </a:p>
          <a:p>
            <a:pPr lvl="1"/>
            <a:r>
              <a:rPr lang="en-US" altLang="zh-CN" sz="1600"/>
              <a:t>-------------------------------------------------------------</a:t>
            </a:r>
          </a:p>
          <a:p>
            <a:pPr lvl="1"/>
            <a:r>
              <a:rPr lang="en-US" altLang="zh-CN" sz="1600"/>
              <a:t> Seq Scan on test  (cost=0.00..1791.00 rows=100000 width=15)</a:t>
            </a:r>
          </a:p>
          <a:p>
            <a:pPr lvl="1"/>
            <a:r>
              <a:rPr lang="en-US" altLang="zh-CN" sz="1600"/>
              <a:t>   Filter: (id = 1</a:t>
            </a:r>
            <a:r>
              <a:rPr lang="en-US" altLang="zh-CN" sz="1600" smtClean="0"/>
              <a:t>)</a:t>
            </a:r>
          </a:p>
          <a:p>
            <a:pPr lvl="1"/>
            <a:r>
              <a:rPr lang="en-US" altLang="zh-CN" sz="1600" smtClean="0"/>
              <a:t>-- </a:t>
            </a:r>
            <a:r>
              <a:rPr lang="zh-CN" altLang="en-US" sz="1600" smtClean="0"/>
              <a:t>为什么会走全表扫描</a:t>
            </a:r>
            <a:endParaRPr lang="en-US" altLang="zh-CN" sz="1600"/>
          </a:p>
          <a:p>
            <a:pPr lvl="1"/>
            <a:r>
              <a:rPr lang="en-US" altLang="zh-CN" sz="1600" smtClean="0"/>
              <a:t>postgres</a:t>
            </a:r>
            <a:r>
              <a:rPr lang="en-US" altLang="zh-CN" sz="1600"/>
              <a:t>=# select id,count(*) from test group by id order by count(*) desc limit 10;</a:t>
            </a:r>
          </a:p>
          <a:p>
            <a:pPr lvl="1"/>
            <a:r>
              <a:rPr lang="en-US" altLang="zh-CN" sz="1600"/>
              <a:t> id  | count  </a:t>
            </a:r>
          </a:p>
          <a:p>
            <a:pPr lvl="1"/>
            <a:r>
              <a:rPr lang="en-US" altLang="zh-CN" sz="1600"/>
              <a:t>-----+--------</a:t>
            </a:r>
          </a:p>
          <a:p>
            <a:pPr lvl="1"/>
            <a:r>
              <a:rPr lang="en-US" altLang="zh-CN" sz="1600"/>
              <a:t>   1 | 100001</a:t>
            </a:r>
          </a:p>
          <a:p>
            <a:pPr lvl="1"/>
            <a:r>
              <a:rPr lang="en-US" altLang="zh-CN" sz="1600"/>
              <a:t> 120 |      </a:t>
            </a:r>
            <a:r>
              <a:rPr lang="en-US" altLang="zh-CN" sz="1600" smtClean="0"/>
              <a:t>1</a:t>
            </a:r>
          </a:p>
          <a:p>
            <a:pPr lvl="1"/>
            <a:r>
              <a:rPr lang="en-US" altLang="zh-CN" sz="1600"/>
              <a:t>887 |      1</a:t>
            </a:r>
          </a:p>
          <a:p>
            <a:pPr lvl="1"/>
            <a:r>
              <a:rPr lang="en-US" altLang="zh-CN" sz="1600"/>
              <a:t> 681 |      </a:t>
            </a:r>
            <a:r>
              <a:rPr lang="en-US" altLang="zh-CN" sz="1600" smtClean="0"/>
              <a:t>1</a:t>
            </a:r>
            <a:endParaRPr lang="en-US" altLang="zh-CN" sz="1600"/>
          </a:p>
        </p:txBody>
      </p:sp>
    </p:spTree>
    <p:extLst>
      <p:ext uri="{BB962C8B-B14F-4D97-AF65-F5344CB8AC3E}">
        <p14:creationId xmlns:p14="http://schemas.microsoft.com/office/powerpoint/2010/main" val="248236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zh-CN" altLang="en-US" sz="1600" smtClean="0"/>
              <a:t>函数索引和表达式索引</a:t>
            </a:r>
            <a:endParaRPr lang="en-US" altLang="zh-CN" sz="1600" smtClean="0"/>
          </a:p>
          <a:p>
            <a:r>
              <a:rPr lang="zh-CN" altLang="en-US" sz="1600" smtClean="0"/>
              <a:t>表达式索引</a:t>
            </a:r>
            <a:endParaRPr lang="en-US" altLang="zh-CN" sz="1600" smtClean="0"/>
          </a:p>
          <a:p>
            <a:pPr lvl="1"/>
            <a:r>
              <a:rPr lang="en-US" altLang="zh-CN" sz="1600"/>
              <a:t>postgres=# explain select * from test where id+1=100;</a:t>
            </a:r>
          </a:p>
          <a:p>
            <a:pPr lvl="1"/>
            <a:r>
              <a:rPr lang="en-US" altLang="zh-CN" sz="1600"/>
              <a:t>                        QUERY PLAN                        </a:t>
            </a:r>
          </a:p>
          <a:p>
            <a:pPr lvl="1"/>
            <a:r>
              <a:rPr lang="en-US" altLang="zh-CN" sz="1600"/>
              <a:t>----------------------------------------------------------</a:t>
            </a:r>
          </a:p>
          <a:p>
            <a:pPr lvl="1"/>
            <a:r>
              <a:rPr lang="en-US" altLang="zh-CN" sz="1600"/>
              <a:t> Seq Scan on test  (cost=0.00..2059.86 rows=505 width=15)</a:t>
            </a:r>
          </a:p>
          <a:p>
            <a:pPr lvl="1"/>
            <a:r>
              <a:rPr lang="en-US" altLang="zh-CN" sz="1600"/>
              <a:t>   Filter: ((id + 1) = 100</a:t>
            </a:r>
            <a:r>
              <a:rPr lang="en-US" altLang="zh-CN" sz="1600" smtClean="0"/>
              <a:t>)</a:t>
            </a:r>
          </a:p>
          <a:p>
            <a:pPr lvl="1"/>
            <a:r>
              <a:rPr lang="en-US" altLang="zh-CN" sz="1600"/>
              <a:t>postgres=# create index idx_test_1 on test((id+1));</a:t>
            </a:r>
          </a:p>
          <a:p>
            <a:pPr lvl="1"/>
            <a:r>
              <a:rPr lang="en-US" altLang="zh-CN" sz="1600"/>
              <a:t>CREATE INDEX</a:t>
            </a:r>
          </a:p>
          <a:p>
            <a:pPr lvl="1"/>
            <a:r>
              <a:rPr lang="en-US" altLang="zh-CN" sz="1600"/>
              <a:t>postgres=# explain select * from test where id+1=100;</a:t>
            </a:r>
          </a:p>
          <a:p>
            <a:pPr lvl="1"/>
            <a:r>
              <a:rPr lang="en-US" altLang="zh-CN" sz="1600"/>
              <a:t>                                 QUERY PLAN                                 </a:t>
            </a:r>
          </a:p>
          <a:p>
            <a:pPr lvl="1"/>
            <a:r>
              <a:rPr lang="en-US" altLang="zh-CN" sz="1600"/>
              <a:t>----------------------------------------------------------------------------</a:t>
            </a:r>
          </a:p>
          <a:p>
            <a:pPr lvl="1"/>
            <a:r>
              <a:rPr lang="en-US" altLang="zh-CN" sz="1600"/>
              <a:t> Bitmap Heap Scan on test  (cost=12.18..577.45 rows=505 width=15)</a:t>
            </a:r>
          </a:p>
          <a:p>
            <a:pPr lvl="1"/>
            <a:r>
              <a:rPr lang="en-US" altLang="zh-CN" sz="1600"/>
              <a:t>   Recheck Cond: ((id + 1) = 100)</a:t>
            </a:r>
          </a:p>
          <a:p>
            <a:pPr lvl="1"/>
            <a:r>
              <a:rPr lang="en-US" altLang="zh-CN" sz="1600"/>
              <a:t>   -&gt;  Bitmap Index Scan on idx_test_1  (cost=0.00..12.05 rows=505 width=0)</a:t>
            </a:r>
          </a:p>
          <a:p>
            <a:pPr lvl="1"/>
            <a:r>
              <a:rPr lang="en-US" altLang="zh-CN" sz="1600"/>
              <a:t>         Index Cond: ((id + 1) = 100)</a:t>
            </a:r>
            <a:endParaRPr lang="zh-CN" altLang="en-US" sz="1600"/>
          </a:p>
        </p:txBody>
      </p:sp>
      <p:sp>
        <p:nvSpPr>
          <p:cNvPr id="4" name="圆角矩形 3"/>
          <p:cNvSpPr/>
          <p:nvPr/>
        </p:nvSpPr>
        <p:spPr>
          <a:xfrm>
            <a:off x="4355976" y="3593798"/>
            <a:ext cx="1440160"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4513312" y="4293096"/>
            <a:ext cx="1642864"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187624" y="2852936"/>
            <a:ext cx="1584176"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1619672" y="5949280"/>
            <a:ext cx="3096344"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45081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zh-CN" altLang="en-US" sz="1600" smtClean="0"/>
              <a:t>函数索引</a:t>
            </a:r>
            <a:endParaRPr lang="en-US" altLang="zh-CN" sz="1600" smtClean="0"/>
          </a:p>
          <a:p>
            <a:pPr lvl="1"/>
            <a:r>
              <a:rPr lang="en-US" altLang="zh-CN" sz="1600" smtClean="0"/>
              <a:t>-- </a:t>
            </a:r>
            <a:r>
              <a:rPr lang="zh-CN" altLang="en-US" sz="1600" smtClean="0"/>
              <a:t>以下区分大小写的场景无法使查询走普通的索引</a:t>
            </a:r>
            <a:r>
              <a:rPr lang="en-US" altLang="zh-CN" sz="1600" smtClean="0"/>
              <a:t>.</a:t>
            </a:r>
          </a:p>
          <a:p>
            <a:pPr lvl="1"/>
            <a:r>
              <a:rPr lang="en-US" altLang="zh-CN" sz="1600" smtClean="0"/>
              <a:t>postgres</a:t>
            </a:r>
            <a:r>
              <a:rPr lang="en-US" altLang="zh-CN" sz="1600"/>
              <a:t>=# create table test (id int,info text,crt_time timestamp(0));</a:t>
            </a:r>
          </a:p>
          <a:p>
            <a:pPr lvl="1"/>
            <a:r>
              <a:rPr lang="en-US" altLang="zh-CN" sz="1600" smtClean="0"/>
              <a:t>postgres</a:t>
            </a:r>
            <a:r>
              <a:rPr lang="en-US" altLang="zh-CN" sz="1600"/>
              <a:t>=# insert into test select generate_series(1,100000),'digoal'||generate_series(1,100000),clock_timestamp();</a:t>
            </a:r>
          </a:p>
          <a:p>
            <a:pPr lvl="1"/>
            <a:r>
              <a:rPr lang="en-US" altLang="zh-CN" sz="1600" smtClean="0"/>
              <a:t>postgres</a:t>
            </a:r>
            <a:r>
              <a:rPr lang="en-US" altLang="zh-CN" sz="1600"/>
              <a:t>=# create index idx_test_info on test(info</a:t>
            </a:r>
            <a:r>
              <a:rPr lang="en-US" altLang="zh-CN" sz="1600" smtClean="0"/>
              <a:t>);</a:t>
            </a:r>
          </a:p>
          <a:p>
            <a:pPr lvl="1"/>
            <a:r>
              <a:rPr lang="en-US" altLang="zh-CN" sz="1600"/>
              <a:t>postgres=# explain select * from test where info ~* '^a';</a:t>
            </a:r>
          </a:p>
          <a:p>
            <a:pPr lvl="1"/>
            <a:r>
              <a:rPr lang="en-US" altLang="zh-CN" sz="1600" smtClean="0"/>
              <a:t>Seq </a:t>
            </a:r>
            <a:r>
              <a:rPr lang="en-US" altLang="zh-CN" sz="1600"/>
              <a:t>Scan on test  (cost=0.00..1887.00 rows=10 width=23)</a:t>
            </a:r>
          </a:p>
          <a:p>
            <a:pPr lvl="1"/>
            <a:r>
              <a:rPr lang="en-US" altLang="zh-CN" sz="1600"/>
              <a:t>   Filter: (info ~* '^a'::text)</a:t>
            </a:r>
          </a:p>
          <a:p>
            <a:pPr lvl="1"/>
            <a:r>
              <a:rPr lang="en-US" altLang="zh-CN" sz="1600" smtClean="0"/>
              <a:t>-- </a:t>
            </a:r>
            <a:r>
              <a:rPr lang="zh-CN" altLang="en-US" sz="1600" smtClean="0"/>
              <a:t>忽略大小写的</a:t>
            </a:r>
            <a:r>
              <a:rPr lang="en-US" altLang="zh-CN" sz="1600" smtClean="0"/>
              <a:t>ilike</a:t>
            </a:r>
            <a:r>
              <a:rPr lang="zh-CN" altLang="en-US" sz="1600" smtClean="0"/>
              <a:t>和</a:t>
            </a:r>
            <a:r>
              <a:rPr lang="en-US" altLang="zh-CN" sz="1600" smtClean="0"/>
              <a:t>~* </a:t>
            </a:r>
            <a:r>
              <a:rPr lang="zh-CN" altLang="en-US" sz="1600" smtClean="0"/>
              <a:t>要走索引的话</a:t>
            </a:r>
            <a:r>
              <a:rPr lang="en-US" altLang="zh-CN" sz="1600" smtClean="0"/>
              <a:t>, </a:t>
            </a:r>
            <a:r>
              <a:rPr lang="zh-CN" altLang="en-US" sz="1600" smtClean="0"/>
              <a:t>开头的字符只能是大小写一致的</a:t>
            </a:r>
            <a:r>
              <a:rPr lang="en-US" altLang="zh-CN" sz="1600" smtClean="0"/>
              <a:t>, </a:t>
            </a:r>
            <a:r>
              <a:rPr lang="zh-CN" altLang="en-US" sz="1600" smtClean="0"/>
              <a:t>字母不行</a:t>
            </a:r>
            <a:r>
              <a:rPr lang="en-US" altLang="zh-CN" sz="1600" smtClean="0"/>
              <a:t>.</a:t>
            </a:r>
            <a:r>
              <a:rPr lang="zh-CN" altLang="en-US" sz="1600" smtClean="0"/>
              <a:t>数字可以</a:t>
            </a:r>
            <a:r>
              <a:rPr lang="en-US" altLang="zh-CN" sz="1600" smtClean="0"/>
              <a:t>. </a:t>
            </a:r>
            <a:r>
              <a:rPr lang="zh-CN" altLang="en-US" sz="1600" smtClean="0"/>
              <a:t>例如字母</a:t>
            </a:r>
            <a:r>
              <a:rPr lang="en-US" altLang="zh-CN" sz="1600" smtClean="0"/>
              <a:t>a</a:t>
            </a:r>
            <a:r>
              <a:rPr lang="zh-CN" altLang="en-US" sz="1600"/>
              <a:t>区分</a:t>
            </a:r>
            <a:r>
              <a:rPr lang="zh-CN" altLang="en-US" sz="1600" smtClean="0"/>
              <a:t>大小写</a:t>
            </a:r>
            <a:r>
              <a:rPr lang="en-US" altLang="zh-CN" sz="1600" smtClean="0"/>
              <a:t>, </a:t>
            </a:r>
            <a:r>
              <a:rPr lang="zh-CN" altLang="en-US" sz="1600" smtClean="0"/>
              <a:t>数组</a:t>
            </a:r>
            <a:r>
              <a:rPr lang="en-US" altLang="zh-CN" sz="1600" smtClean="0"/>
              <a:t>0</a:t>
            </a:r>
            <a:r>
              <a:rPr lang="zh-CN" altLang="en-US" sz="1600"/>
              <a:t>不区分</a:t>
            </a:r>
            <a:r>
              <a:rPr lang="zh-CN" altLang="en-US" sz="1600" smtClean="0"/>
              <a:t>大小写</a:t>
            </a:r>
            <a:r>
              <a:rPr lang="en-US" altLang="zh-CN" sz="1600" smtClean="0"/>
              <a:t>.</a:t>
            </a:r>
            <a:r>
              <a:rPr lang="zh-CN" altLang="en-US" sz="1600" smtClean="0"/>
              <a:t>索引中的条目也就有差别</a:t>
            </a:r>
            <a:r>
              <a:rPr lang="en-US" altLang="zh-CN" sz="1600" smtClean="0"/>
              <a:t>.</a:t>
            </a:r>
            <a:endParaRPr lang="en-US" altLang="zh-CN" sz="1600"/>
          </a:p>
          <a:p>
            <a:pPr lvl="1"/>
            <a:r>
              <a:rPr lang="en-US" altLang="zh-CN" sz="1600"/>
              <a:t>postgres=# explain select * from test where info ~* '^0';</a:t>
            </a:r>
          </a:p>
          <a:p>
            <a:pPr lvl="1"/>
            <a:r>
              <a:rPr lang="en-US" altLang="zh-CN" sz="1600" smtClean="0"/>
              <a:t>Index </a:t>
            </a:r>
            <a:r>
              <a:rPr lang="en-US" altLang="zh-CN" sz="1600"/>
              <a:t>Scan using idx_test_info on test  (cost=0.00..8.28 rows=10 width=23)</a:t>
            </a:r>
          </a:p>
          <a:p>
            <a:pPr lvl="1"/>
            <a:r>
              <a:rPr lang="en-US" altLang="zh-CN" sz="1600"/>
              <a:t>   Index Cond: ((info &gt;= '0'::text) AND (info &lt; '1'::text))</a:t>
            </a:r>
          </a:p>
          <a:p>
            <a:pPr lvl="1"/>
            <a:r>
              <a:rPr lang="en-US" altLang="zh-CN" sz="1600"/>
              <a:t>   Filter: (info ~* '^0'::text)</a:t>
            </a:r>
          </a:p>
          <a:p>
            <a:endParaRPr lang="en-US" altLang="zh-CN" sz="1600" smtClean="0"/>
          </a:p>
          <a:p>
            <a:endParaRPr lang="en-US" altLang="zh-CN" sz="1600" smtClean="0"/>
          </a:p>
          <a:p>
            <a:pPr lvl="1"/>
            <a:endParaRPr lang="zh-CN" altLang="en-US" sz="1600"/>
          </a:p>
        </p:txBody>
      </p:sp>
      <p:sp>
        <p:nvSpPr>
          <p:cNvPr id="4" name="圆角矩形 3"/>
          <p:cNvSpPr/>
          <p:nvPr/>
        </p:nvSpPr>
        <p:spPr>
          <a:xfrm>
            <a:off x="5501743" y="3521790"/>
            <a:ext cx="720080"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501743" y="5085184"/>
            <a:ext cx="720080"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30592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zh-CN" altLang="en-US" sz="1600" smtClean="0"/>
              <a:t>函数索引</a:t>
            </a:r>
            <a:endParaRPr lang="en-US" altLang="zh-CN" sz="1600" smtClean="0"/>
          </a:p>
          <a:p>
            <a:pPr lvl="1"/>
            <a:r>
              <a:rPr lang="en-US" altLang="zh-CN" sz="1600" smtClean="0"/>
              <a:t>-- </a:t>
            </a:r>
            <a:r>
              <a:rPr lang="zh-CN" altLang="en-US" sz="1600" smtClean="0"/>
              <a:t>要让字母也可以走忽略大小写的索引如何做呢</a:t>
            </a:r>
            <a:r>
              <a:rPr lang="en-US" altLang="zh-CN" sz="1600" smtClean="0"/>
              <a:t>?</a:t>
            </a:r>
          </a:p>
          <a:p>
            <a:pPr lvl="1"/>
            <a:r>
              <a:rPr lang="en-US" altLang="zh-CN" sz="1600" smtClean="0"/>
              <a:t>-- </a:t>
            </a:r>
            <a:r>
              <a:rPr lang="zh-CN" altLang="en-US" sz="1600" smtClean="0"/>
              <a:t>函数索引</a:t>
            </a:r>
            <a:r>
              <a:rPr lang="en-US" altLang="zh-CN" sz="1600" smtClean="0"/>
              <a:t>, </a:t>
            </a:r>
            <a:r>
              <a:rPr lang="zh-CN" altLang="en-US" sz="1600" smtClean="0"/>
              <a:t>但是函数必须是</a:t>
            </a:r>
            <a:r>
              <a:rPr lang="en-US" altLang="zh-CN" sz="1600" smtClean="0"/>
              <a:t>immutable</a:t>
            </a:r>
            <a:r>
              <a:rPr lang="zh-CN" altLang="en-US" sz="1600" smtClean="0"/>
              <a:t>状态的</a:t>
            </a:r>
            <a:endParaRPr lang="en-US" altLang="zh-CN" sz="1600" smtClean="0"/>
          </a:p>
          <a:p>
            <a:pPr lvl="1"/>
            <a:r>
              <a:rPr lang="zh-CN" altLang="en-US" sz="1600" smtClean="0"/>
              <a:t>过滤条件中也必须使用和创建的索引相同声明</a:t>
            </a:r>
            <a:endParaRPr lang="en-US" altLang="zh-CN" sz="1600" smtClean="0"/>
          </a:p>
          <a:p>
            <a:pPr lvl="1"/>
            <a:r>
              <a:rPr lang="en-US" altLang="zh-CN" sz="1600"/>
              <a:t>postgres=# select proname,provolatile from pg_proc where proname='lower';</a:t>
            </a:r>
          </a:p>
          <a:p>
            <a:pPr lvl="1"/>
            <a:r>
              <a:rPr lang="en-US" altLang="zh-CN" sz="1600"/>
              <a:t> proname | provolatile </a:t>
            </a:r>
          </a:p>
          <a:p>
            <a:pPr lvl="1"/>
            <a:r>
              <a:rPr lang="en-US" altLang="zh-CN" sz="1600" smtClean="0"/>
              <a:t>lower   </a:t>
            </a:r>
            <a:r>
              <a:rPr lang="en-US" altLang="zh-CN" sz="1600"/>
              <a:t>| </a:t>
            </a:r>
            <a:r>
              <a:rPr lang="en-US" altLang="zh-CN" sz="1600" smtClean="0"/>
              <a:t>i</a:t>
            </a:r>
          </a:p>
          <a:p>
            <a:pPr lvl="1"/>
            <a:endParaRPr lang="en-US" altLang="zh-CN" sz="1600"/>
          </a:p>
          <a:p>
            <a:pPr lvl="1"/>
            <a:r>
              <a:rPr lang="en-US" altLang="zh-CN" sz="1600"/>
              <a:t>postgres=# create index idx_test_info_1 on test(lower(info));</a:t>
            </a:r>
          </a:p>
          <a:p>
            <a:pPr lvl="1"/>
            <a:r>
              <a:rPr lang="en-US" altLang="zh-CN" sz="1600"/>
              <a:t>CREATE </a:t>
            </a:r>
            <a:r>
              <a:rPr lang="en-US" altLang="zh-CN" sz="1600" smtClean="0"/>
              <a:t>INDEX</a:t>
            </a:r>
          </a:p>
          <a:p>
            <a:pPr lvl="1"/>
            <a:r>
              <a:rPr lang="en-US" altLang="zh-CN" sz="1600"/>
              <a:t>postgres=# explain select * from test where lower(info) ~ '^a';</a:t>
            </a:r>
          </a:p>
          <a:p>
            <a:pPr lvl="1"/>
            <a:r>
              <a:rPr lang="en-US" altLang="zh-CN" sz="1600" smtClean="0"/>
              <a:t>Bitmap </a:t>
            </a:r>
            <a:r>
              <a:rPr lang="en-US" altLang="zh-CN" sz="1600"/>
              <a:t>Heap Scan on test  (cost=13.40..648.99 rows=500 width=23)</a:t>
            </a:r>
          </a:p>
          <a:p>
            <a:pPr lvl="1"/>
            <a:r>
              <a:rPr lang="en-US" altLang="zh-CN" sz="1600"/>
              <a:t>   Filter: (lower(info) ~ '^a'::text)</a:t>
            </a:r>
          </a:p>
          <a:p>
            <a:pPr lvl="1"/>
            <a:r>
              <a:rPr lang="en-US" altLang="zh-CN" sz="1600"/>
              <a:t>   -&gt;  Bitmap Index Scan on idx_test_info_1  (cost=0.00..13.27 rows=500 width=0)</a:t>
            </a:r>
          </a:p>
          <a:p>
            <a:pPr lvl="1"/>
            <a:r>
              <a:rPr lang="en-US" altLang="zh-CN" sz="1600"/>
              <a:t>         Index Cond: ((lower(info) &gt;= 'a'::text) AND (lower(info) &lt; 'b'::text))</a:t>
            </a:r>
          </a:p>
          <a:p>
            <a:pPr lvl="1"/>
            <a:r>
              <a:rPr lang="en-US" altLang="zh-CN" sz="1600"/>
              <a:t>(4 rows)</a:t>
            </a:r>
          </a:p>
          <a:p>
            <a:endParaRPr lang="en-US" altLang="zh-CN" sz="1600" smtClean="0"/>
          </a:p>
          <a:p>
            <a:endParaRPr lang="en-US" altLang="zh-CN" sz="1600" smtClean="0"/>
          </a:p>
          <a:p>
            <a:pPr lvl="1"/>
            <a:endParaRPr lang="zh-CN" altLang="en-US" sz="1600"/>
          </a:p>
        </p:txBody>
      </p:sp>
      <p:sp>
        <p:nvSpPr>
          <p:cNvPr id="4" name="圆角矩形 3"/>
          <p:cNvSpPr/>
          <p:nvPr/>
        </p:nvSpPr>
        <p:spPr>
          <a:xfrm>
            <a:off x="4499992" y="4581128"/>
            <a:ext cx="2376264"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441032" y="3871989"/>
            <a:ext cx="1363216"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1796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zh-CN" altLang="en-US" sz="1600" smtClean="0"/>
              <a:t>作为查询条件的函数 或 常量 或 变量 或 子查询</a:t>
            </a:r>
            <a:endParaRPr lang="en-US" altLang="zh-CN" sz="1200" smtClean="0"/>
          </a:p>
          <a:p>
            <a:pPr lvl="1"/>
            <a:r>
              <a:rPr lang="zh-CN" altLang="en-US" sz="1600"/>
              <a:t>优化</a:t>
            </a:r>
            <a:r>
              <a:rPr lang="zh-CN" altLang="en-US" sz="1600" smtClean="0"/>
              <a:t>器需要知道给</a:t>
            </a:r>
            <a:r>
              <a:rPr lang="en-US" altLang="zh-CN" sz="1600" smtClean="0"/>
              <a:t>operator</a:t>
            </a:r>
            <a:r>
              <a:rPr lang="zh-CN" altLang="en-US" sz="1600" smtClean="0"/>
              <a:t>的参数值才能通过</a:t>
            </a:r>
            <a:r>
              <a:rPr lang="en-US" altLang="zh-CN" sz="1600" smtClean="0"/>
              <a:t>pg_statistic</a:t>
            </a:r>
            <a:r>
              <a:rPr lang="zh-CN" altLang="en-US" sz="1600" smtClean="0"/>
              <a:t>中统计到的表柱状图来计算走索引还是走全表扫描或者其他</a:t>
            </a:r>
            <a:r>
              <a:rPr lang="en-US" altLang="zh-CN" sz="1600" smtClean="0"/>
              <a:t>planner</a:t>
            </a:r>
            <a:r>
              <a:rPr lang="zh-CN" altLang="en-US" sz="1600" smtClean="0"/>
              <a:t>的开销最小</a:t>
            </a:r>
            <a:r>
              <a:rPr lang="en-US" altLang="zh-CN" sz="1600" smtClean="0"/>
              <a:t>, </a:t>
            </a:r>
            <a:r>
              <a:rPr lang="zh-CN" altLang="en-US" sz="1600" smtClean="0"/>
              <a:t>如果传入的是个变量则通常走默认的优先执行计划</a:t>
            </a:r>
            <a:r>
              <a:rPr lang="en-US" altLang="zh-CN" sz="1600" smtClean="0"/>
              <a:t>.</a:t>
            </a:r>
          </a:p>
          <a:p>
            <a:pPr lvl="1"/>
            <a:r>
              <a:rPr lang="en-US" altLang="zh-CN" sz="1600"/>
              <a:t>postgres=# create index idx_test_1 on test (crt_time</a:t>
            </a:r>
            <a:r>
              <a:rPr lang="en-US" altLang="zh-CN" sz="1600" smtClean="0"/>
              <a:t>);</a:t>
            </a:r>
          </a:p>
          <a:p>
            <a:pPr lvl="1"/>
            <a:r>
              <a:rPr lang="en-US" altLang="zh-CN" sz="1600" smtClean="0"/>
              <a:t>postgres</a:t>
            </a:r>
            <a:r>
              <a:rPr lang="en-US" altLang="zh-CN" sz="1600"/>
              <a:t>=# select proname,proargtypes,provolatile from pg_proc where prorettype in (1114,1184) order by proargtypes;</a:t>
            </a:r>
          </a:p>
          <a:p>
            <a:pPr lvl="1"/>
            <a:r>
              <a:rPr lang="en-US" altLang="zh-CN" sz="1600"/>
              <a:t>               proname                |  proargtypes   | provolatile </a:t>
            </a:r>
          </a:p>
          <a:p>
            <a:pPr lvl="1"/>
            <a:r>
              <a:rPr lang="en-US" altLang="zh-CN" sz="1600"/>
              <a:t>--------------------------------------+----------------+-------------</a:t>
            </a:r>
          </a:p>
          <a:p>
            <a:pPr lvl="1"/>
            <a:r>
              <a:rPr lang="en-US" altLang="zh-CN" sz="1600"/>
              <a:t> transaction_timestamp                |                | s</a:t>
            </a:r>
          </a:p>
          <a:p>
            <a:pPr lvl="1"/>
            <a:r>
              <a:rPr lang="en-US" altLang="zh-CN" sz="1600"/>
              <a:t> statement_timestamp                  |                | s</a:t>
            </a:r>
          </a:p>
          <a:p>
            <a:pPr lvl="1"/>
            <a:r>
              <a:rPr lang="en-US" altLang="zh-CN" sz="1600"/>
              <a:t> pg_stat_get_bgwriter_stat_reset_time |                | s</a:t>
            </a:r>
          </a:p>
          <a:p>
            <a:pPr lvl="1"/>
            <a:r>
              <a:rPr lang="en-US" altLang="zh-CN" sz="1600"/>
              <a:t> pg_conf_load_time                    |                | s</a:t>
            </a:r>
          </a:p>
          <a:p>
            <a:pPr lvl="1"/>
            <a:r>
              <a:rPr lang="en-US" altLang="zh-CN" sz="1600"/>
              <a:t> pg_postmaster_start_time             |                | s</a:t>
            </a:r>
          </a:p>
          <a:p>
            <a:pPr lvl="1"/>
            <a:r>
              <a:rPr lang="en-US" altLang="zh-CN" sz="1600"/>
              <a:t> pg_last_xact_replay_timestamp        |                | v</a:t>
            </a:r>
          </a:p>
          <a:p>
            <a:pPr lvl="1"/>
            <a:endParaRPr lang="en-US" altLang="zh-CN" sz="1600"/>
          </a:p>
          <a:p>
            <a:pPr lvl="1"/>
            <a:endParaRPr lang="en-US" altLang="zh-CN" sz="1600" smtClean="0"/>
          </a:p>
          <a:p>
            <a:pPr lvl="1"/>
            <a:endParaRPr lang="en-US" altLang="zh-CN" sz="1600"/>
          </a:p>
          <a:p>
            <a:pPr lvl="1"/>
            <a:endParaRPr lang="zh-CN" altLang="en-US" sz="1600"/>
          </a:p>
        </p:txBody>
      </p:sp>
    </p:spTree>
    <p:extLst>
      <p:ext uri="{BB962C8B-B14F-4D97-AF65-F5344CB8AC3E}">
        <p14:creationId xmlns:p14="http://schemas.microsoft.com/office/powerpoint/2010/main" val="3669318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zh-CN" altLang="en-US" sz="1600"/>
              <a:t>作为查询条件的函数 或 常量 或 变量 或 子</a:t>
            </a:r>
            <a:r>
              <a:rPr lang="zh-CN" altLang="en-US" sz="1600" smtClean="0"/>
              <a:t>查询</a:t>
            </a:r>
            <a:endParaRPr lang="en-US" altLang="zh-CN" sz="1600" smtClean="0"/>
          </a:p>
          <a:p>
            <a:pPr lvl="1"/>
            <a:r>
              <a:rPr lang="en-US" altLang="zh-CN" sz="1600" smtClean="0"/>
              <a:t>clock_timestamp                      </a:t>
            </a:r>
            <a:r>
              <a:rPr lang="en-US" altLang="zh-CN" sz="1600"/>
              <a:t>|                | v</a:t>
            </a:r>
          </a:p>
          <a:p>
            <a:pPr lvl="1"/>
            <a:r>
              <a:rPr lang="en-US" altLang="zh-CN" sz="1600"/>
              <a:t> now                                  |                | s</a:t>
            </a:r>
          </a:p>
          <a:p>
            <a:pPr lvl="1"/>
            <a:endParaRPr lang="en-US" altLang="zh-CN" sz="1600" smtClean="0"/>
          </a:p>
          <a:p>
            <a:pPr lvl="1"/>
            <a:r>
              <a:rPr lang="en-US" altLang="zh-CN" sz="1600" smtClean="0"/>
              <a:t>postgres</a:t>
            </a:r>
            <a:r>
              <a:rPr lang="en-US" altLang="zh-CN" sz="1600"/>
              <a:t>=# explain select * from test where crt_time = clock_timestamp();</a:t>
            </a:r>
          </a:p>
          <a:p>
            <a:pPr lvl="1"/>
            <a:r>
              <a:rPr lang="en-US" altLang="zh-CN" sz="1600" smtClean="0"/>
              <a:t>Seq </a:t>
            </a:r>
            <a:r>
              <a:rPr lang="en-US" altLang="zh-CN" sz="1600"/>
              <a:t>Scan on test  (cost=0.00..2137.00 rows=100000 width=23)</a:t>
            </a:r>
          </a:p>
          <a:p>
            <a:pPr lvl="1"/>
            <a:r>
              <a:rPr lang="en-US" altLang="zh-CN" sz="1600"/>
              <a:t>   Filter: (crt_time = clock_timestamp())</a:t>
            </a:r>
          </a:p>
          <a:p>
            <a:pPr lvl="1"/>
            <a:endParaRPr lang="en-US" altLang="zh-CN" sz="1600" smtClean="0"/>
          </a:p>
          <a:p>
            <a:pPr lvl="1"/>
            <a:r>
              <a:rPr lang="en-US" altLang="zh-CN" sz="1600" smtClean="0"/>
              <a:t>postgres</a:t>
            </a:r>
            <a:r>
              <a:rPr lang="en-US" altLang="zh-CN" sz="1600"/>
              <a:t>=# explain select * from test where crt_time = now();</a:t>
            </a:r>
          </a:p>
          <a:p>
            <a:pPr lvl="1"/>
            <a:r>
              <a:rPr lang="en-US" altLang="zh-CN" sz="1600" smtClean="0"/>
              <a:t>Index </a:t>
            </a:r>
            <a:r>
              <a:rPr lang="en-US" altLang="zh-CN" sz="1600"/>
              <a:t>Scan using idx_test_1 on test  (cost=0.00..8.28 rows=1 width=23)</a:t>
            </a:r>
          </a:p>
          <a:p>
            <a:pPr lvl="1"/>
            <a:r>
              <a:rPr lang="en-US" altLang="zh-CN" sz="1600"/>
              <a:t>   Index Cond: (crt_time = now</a:t>
            </a:r>
            <a:r>
              <a:rPr lang="en-US" altLang="zh-CN" sz="1600" smtClean="0"/>
              <a:t>())</a:t>
            </a:r>
          </a:p>
          <a:p>
            <a:pPr lvl="1"/>
            <a:endParaRPr lang="en-US" altLang="zh-CN" sz="1600"/>
          </a:p>
          <a:p>
            <a:pPr lvl="1"/>
            <a:r>
              <a:rPr lang="en-US" altLang="zh-CN" sz="1600"/>
              <a:t>postgres=# alter function now() strict volatile;</a:t>
            </a:r>
          </a:p>
          <a:p>
            <a:pPr lvl="1"/>
            <a:r>
              <a:rPr lang="en-US" altLang="zh-CN" sz="1600" smtClean="0"/>
              <a:t>postgres</a:t>
            </a:r>
            <a:r>
              <a:rPr lang="en-US" altLang="zh-CN" sz="1600"/>
              <a:t>=# explain select * from test where crt_time = now();</a:t>
            </a:r>
          </a:p>
          <a:p>
            <a:pPr lvl="1"/>
            <a:r>
              <a:rPr lang="en-US" altLang="zh-CN" sz="1600" smtClean="0"/>
              <a:t>Seq </a:t>
            </a:r>
            <a:r>
              <a:rPr lang="en-US" altLang="zh-CN" sz="1600"/>
              <a:t>Scan on test  (cost=0.00..2137.00 rows=100000 width=23)</a:t>
            </a:r>
          </a:p>
          <a:p>
            <a:pPr lvl="1"/>
            <a:r>
              <a:rPr lang="en-US" altLang="zh-CN" sz="1600"/>
              <a:t>   Filter: (crt_time = now())</a:t>
            </a:r>
          </a:p>
          <a:p>
            <a:pPr lvl="1"/>
            <a:endParaRPr lang="en-US" altLang="zh-CN" sz="1600" smtClean="0"/>
          </a:p>
          <a:p>
            <a:pPr lvl="1"/>
            <a:endParaRPr lang="en-US" altLang="zh-CN" sz="1600"/>
          </a:p>
          <a:p>
            <a:pPr lvl="1"/>
            <a:endParaRPr lang="zh-CN" altLang="en-US" sz="1600"/>
          </a:p>
        </p:txBody>
      </p:sp>
      <p:sp>
        <p:nvSpPr>
          <p:cNvPr id="4" name="圆角矩形 3"/>
          <p:cNvSpPr/>
          <p:nvPr/>
        </p:nvSpPr>
        <p:spPr>
          <a:xfrm>
            <a:off x="1115616" y="2852936"/>
            <a:ext cx="1584176"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115616" y="4293096"/>
            <a:ext cx="2664296"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115616" y="5949280"/>
            <a:ext cx="936104"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4572000" y="5301208"/>
            <a:ext cx="792088"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115617" y="1556792"/>
            <a:ext cx="3852428" cy="72008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6084168" y="2528083"/>
            <a:ext cx="1872208"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6084168" y="4005064"/>
            <a:ext cx="756084" cy="29204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32964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zh-CN" altLang="en-US" sz="1600"/>
              <a:t>作为查询条件的函数 或 常量 或 变量 或 子</a:t>
            </a:r>
            <a:r>
              <a:rPr lang="zh-CN" altLang="en-US" sz="1600" smtClean="0"/>
              <a:t>查询</a:t>
            </a:r>
            <a:endParaRPr lang="en-US" altLang="zh-CN" sz="1600" smtClean="0"/>
          </a:p>
          <a:p>
            <a:pPr lvl="1"/>
            <a:r>
              <a:rPr lang="en-US" altLang="zh-CN" sz="1600" smtClean="0"/>
              <a:t>postgres</a:t>
            </a:r>
            <a:r>
              <a:rPr lang="en-US" altLang="zh-CN" sz="1600"/>
              <a:t>=# alter function clock_timestamp() strict immutable;</a:t>
            </a:r>
          </a:p>
          <a:p>
            <a:pPr lvl="1"/>
            <a:r>
              <a:rPr lang="en-US" altLang="zh-CN" sz="1600"/>
              <a:t>ALTER FUNCTION</a:t>
            </a:r>
          </a:p>
          <a:p>
            <a:pPr lvl="1"/>
            <a:r>
              <a:rPr lang="en-US" altLang="zh-CN" sz="1600"/>
              <a:t>postgres=# explain select * from test where crt_time = clock_timestamp();</a:t>
            </a:r>
          </a:p>
          <a:p>
            <a:pPr lvl="1"/>
            <a:r>
              <a:rPr lang="en-US" altLang="zh-CN" sz="1600"/>
              <a:t>                                      QUERY PLAN                                      </a:t>
            </a:r>
          </a:p>
          <a:p>
            <a:pPr lvl="1"/>
            <a:r>
              <a:rPr lang="en-US" altLang="zh-CN" sz="1600"/>
              <a:t>--------------------------------------------------------------------------------------</a:t>
            </a:r>
          </a:p>
          <a:p>
            <a:pPr lvl="1"/>
            <a:r>
              <a:rPr lang="en-US" altLang="zh-CN" sz="1600"/>
              <a:t> Index Scan using idx_test_1 on test  (cost=0.00..8.28 rows=1 width=23)</a:t>
            </a:r>
          </a:p>
          <a:p>
            <a:pPr lvl="1"/>
            <a:r>
              <a:rPr lang="en-US" altLang="zh-CN" sz="1600"/>
              <a:t>   Index Cond: (crt_time = '2012-04-30 15:32:02.559888+08'::timestamp with time zone)</a:t>
            </a:r>
            <a:endParaRPr lang="en-US" altLang="zh-CN" sz="1600" smtClean="0"/>
          </a:p>
          <a:p>
            <a:endParaRPr lang="en-US" altLang="zh-CN" sz="1600" smtClean="0"/>
          </a:p>
          <a:p>
            <a:r>
              <a:rPr lang="zh-CN" altLang="en-US" sz="1600" smtClean="0"/>
              <a:t>作为过滤条件的函数</a:t>
            </a:r>
            <a:r>
              <a:rPr lang="en-US" altLang="zh-CN" sz="1600" smtClean="0"/>
              <a:t>, immutable </a:t>
            </a:r>
            <a:r>
              <a:rPr lang="zh-CN" altLang="en-US" sz="1600" smtClean="0"/>
              <a:t>和 </a:t>
            </a:r>
            <a:r>
              <a:rPr lang="en-US" altLang="zh-CN" sz="1600" smtClean="0"/>
              <a:t>stable </a:t>
            </a:r>
            <a:r>
              <a:rPr lang="zh-CN" altLang="en-US" sz="1600" smtClean="0"/>
              <a:t>的函数在优化器开始计算</a:t>
            </a:r>
            <a:r>
              <a:rPr lang="en-US" altLang="zh-CN" sz="1600" smtClean="0"/>
              <a:t>COST</a:t>
            </a:r>
            <a:r>
              <a:rPr lang="zh-CN" altLang="en-US" sz="1600" smtClean="0"/>
              <a:t>前会把函数值算出来</a:t>
            </a:r>
            <a:r>
              <a:rPr lang="en-US" altLang="zh-CN" sz="1600" smtClean="0"/>
              <a:t>. </a:t>
            </a:r>
            <a:r>
              <a:rPr lang="zh-CN" altLang="en-US" sz="1600" smtClean="0"/>
              <a:t>而</a:t>
            </a:r>
            <a:r>
              <a:rPr lang="en-US" altLang="zh-CN" sz="1600" smtClean="0"/>
              <a:t>volatile</a:t>
            </a:r>
            <a:r>
              <a:rPr lang="zh-CN" altLang="en-US" sz="1600" smtClean="0"/>
              <a:t>的函数</a:t>
            </a:r>
            <a:r>
              <a:rPr lang="en-US" altLang="zh-CN" sz="1600" smtClean="0"/>
              <a:t>, </a:t>
            </a:r>
            <a:r>
              <a:rPr lang="zh-CN" altLang="en-US" sz="1600" smtClean="0"/>
              <a:t>是在执行</a:t>
            </a:r>
            <a:r>
              <a:rPr lang="en-US" altLang="zh-CN" sz="1600" smtClean="0"/>
              <a:t>SQL</a:t>
            </a:r>
            <a:r>
              <a:rPr lang="zh-CN" altLang="en-US" sz="1600" smtClean="0"/>
              <a:t>的时候</a:t>
            </a:r>
            <a:r>
              <a:rPr lang="zh-CN" altLang="en-US" sz="1600"/>
              <a:t>运行</a:t>
            </a:r>
            <a:r>
              <a:rPr lang="zh-CN" altLang="en-US" sz="1600" smtClean="0"/>
              <a:t>的</a:t>
            </a:r>
            <a:r>
              <a:rPr lang="en-US" altLang="zh-CN" sz="1600" smtClean="0"/>
              <a:t>, </a:t>
            </a:r>
            <a:r>
              <a:rPr lang="zh-CN" altLang="en-US" sz="1600" smtClean="0"/>
              <a:t>所以无法在优化器计算执行计划的阶段得到函数值</a:t>
            </a:r>
            <a:r>
              <a:rPr lang="en-US" altLang="zh-CN" sz="1600" smtClean="0"/>
              <a:t>, </a:t>
            </a:r>
            <a:r>
              <a:rPr lang="zh-CN" altLang="en-US" sz="1600" smtClean="0"/>
              <a:t>也就无法和</a:t>
            </a:r>
            <a:r>
              <a:rPr lang="en-US" altLang="zh-CN" sz="1600" smtClean="0"/>
              <a:t>pg_statistic</a:t>
            </a:r>
            <a:r>
              <a:rPr lang="zh-CN" altLang="en-US" sz="1600" smtClean="0"/>
              <a:t>中的信息比对到底是走索引呢还是全表扫描或其他执行计划</a:t>
            </a:r>
            <a:r>
              <a:rPr lang="en-US" altLang="zh-CN" sz="1600" smtClean="0"/>
              <a:t>.</a:t>
            </a:r>
            <a:endParaRPr lang="en-US" altLang="zh-CN" sz="1600"/>
          </a:p>
          <a:p>
            <a:endParaRPr lang="en-US" altLang="zh-CN" sz="1600" smtClean="0"/>
          </a:p>
          <a:p>
            <a:pPr lvl="1"/>
            <a:endParaRPr lang="zh-CN" altLang="en-US" sz="1600"/>
          </a:p>
        </p:txBody>
      </p:sp>
      <p:sp>
        <p:nvSpPr>
          <p:cNvPr id="4" name="圆角矩形 3"/>
          <p:cNvSpPr/>
          <p:nvPr/>
        </p:nvSpPr>
        <p:spPr>
          <a:xfrm>
            <a:off x="2195736" y="1484784"/>
            <a:ext cx="4752528"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187624" y="3182532"/>
            <a:ext cx="3384376" cy="4112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79653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zh-CN" altLang="en-US" sz="1600" smtClean="0"/>
              <a:t>表达式作为过滤条件时</a:t>
            </a:r>
            <a:r>
              <a:rPr lang="en-US" altLang="zh-CN" sz="1600" smtClean="0"/>
              <a:t>, </a:t>
            </a:r>
            <a:r>
              <a:rPr lang="zh-CN" altLang="en-US" sz="1600" smtClean="0"/>
              <a:t>同样的道理</a:t>
            </a:r>
            <a:r>
              <a:rPr lang="en-US" altLang="zh-CN" sz="1600" smtClean="0"/>
              <a:t>, </a:t>
            </a:r>
            <a:r>
              <a:rPr lang="zh-CN" altLang="en-US" sz="1600" smtClean="0"/>
              <a:t>表达式不会在优化器计算执行计划的过程中运算</a:t>
            </a:r>
            <a:r>
              <a:rPr lang="en-US" altLang="zh-CN" sz="1600" smtClean="0"/>
              <a:t>, </a:t>
            </a:r>
            <a:r>
              <a:rPr lang="zh-CN" altLang="en-US" sz="1600" smtClean="0"/>
              <a:t>所以也不能走最优的执行计划</a:t>
            </a:r>
            <a:r>
              <a:rPr lang="en-US" altLang="zh-CN" sz="1600" smtClean="0"/>
              <a:t>.</a:t>
            </a:r>
          </a:p>
          <a:p>
            <a:pPr lvl="1"/>
            <a:r>
              <a:rPr lang="en-US" altLang="zh-CN" sz="1600"/>
              <a:t>postgres=# explain select * from test where crt_time = (select now());</a:t>
            </a:r>
          </a:p>
          <a:p>
            <a:pPr lvl="1"/>
            <a:r>
              <a:rPr lang="en-US" altLang="zh-CN" sz="1600"/>
              <a:t>                         QUERY PLAN                          </a:t>
            </a:r>
          </a:p>
          <a:p>
            <a:pPr lvl="1"/>
            <a:r>
              <a:rPr lang="en-US" altLang="zh-CN" sz="1600"/>
              <a:t>-------------------------------------------------------------</a:t>
            </a:r>
          </a:p>
          <a:p>
            <a:pPr lvl="1"/>
            <a:r>
              <a:rPr lang="en-US" altLang="zh-CN" sz="1600"/>
              <a:t> Seq Scan on test  (cost=0.01..1887.01 rows=100000 width=23)</a:t>
            </a:r>
          </a:p>
          <a:p>
            <a:pPr lvl="1"/>
            <a:r>
              <a:rPr lang="en-US" altLang="zh-CN" sz="1600"/>
              <a:t>   Filter: (crt_time = $0)</a:t>
            </a:r>
          </a:p>
          <a:p>
            <a:pPr lvl="1"/>
            <a:r>
              <a:rPr lang="en-US" altLang="zh-CN" sz="1600"/>
              <a:t>   InitPlan 1 (returns $0)</a:t>
            </a:r>
          </a:p>
          <a:p>
            <a:pPr lvl="1"/>
            <a:r>
              <a:rPr lang="en-US" altLang="zh-CN" sz="1600"/>
              <a:t>     -&gt;  Result  (cost=0.00..0.01 rows=1 width=0)</a:t>
            </a:r>
          </a:p>
          <a:p>
            <a:pPr lvl="1"/>
            <a:r>
              <a:rPr lang="en-US" altLang="zh-CN" sz="1600"/>
              <a:t>(4 rows)</a:t>
            </a:r>
          </a:p>
          <a:p>
            <a:endParaRPr lang="en-US" altLang="zh-CN" sz="1600" smtClean="0"/>
          </a:p>
          <a:p>
            <a:r>
              <a:rPr lang="zh-CN" altLang="en-US" sz="1600" smtClean="0"/>
              <a:t>绑定变量是否走索引取决于驱动</a:t>
            </a:r>
            <a:r>
              <a:rPr lang="en-US" altLang="zh-CN" sz="1600" smtClean="0"/>
              <a:t>, </a:t>
            </a:r>
            <a:r>
              <a:rPr lang="zh-CN" altLang="en-US" sz="1600" smtClean="0"/>
              <a:t>机制和以上类似</a:t>
            </a:r>
            <a:r>
              <a:rPr lang="en-US" altLang="zh-CN" sz="1600" smtClean="0"/>
              <a:t>.(</a:t>
            </a:r>
            <a:r>
              <a:rPr lang="zh-CN" altLang="en-US" sz="1600" smtClean="0"/>
              <a:t>通常</a:t>
            </a:r>
            <a:r>
              <a:rPr lang="en-US" altLang="zh-CN" sz="1600" smtClean="0"/>
              <a:t>SESSION</a:t>
            </a:r>
            <a:r>
              <a:rPr lang="zh-CN" altLang="en-US" sz="1600" smtClean="0"/>
              <a:t>的第一个解析为硬解析</a:t>
            </a:r>
            <a:r>
              <a:rPr lang="en-US" altLang="zh-CN" sz="1600" smtClean="0"/>
              <a:t>,</a:t>
            </a:r>
            <a:r>
              <a:rPr lang="zh-CN" altLang="en-US" sz="1600" smtClean="0"/>
              <a:t>后面都是软解析</a:t>
            </a:r>
            <a:r>
              <a:rPr lang="en-US" altLang="zh-CN" sz="1600" smtClean="0"/>
              <a:t>.</a:t>
            </a:r>
            <a:r>
              <a:rPr lang="zh-CN" altLang="en-US" sz="1600" smtClean="0"/>
              <a:t>硬解析的时候的执行计划决定了后面的所有执行计划</a:t>
            </a:r>
            <a:r>
              <a:rPr lang="en-US" altLang="zh-CN" sz="1600" smtClean="0"/>
              <a:t>)</a:t>
            </a:r>
          </a:p>
          <a:p>
            <a:endParaRPr lang="en-US" altLang="zh-CN" sz="1600"/>
          </a:p>
          <a:p>
            <a:endParaRPr lang="en-US" altLang="zh-CN" sz="1600" smtClean="0"/>
          </a:p>
        </p:txBody>
      </p:sp>
    </p:spTree>
    <p:extLst>
      <p:ext uri="{BB962C8B-B14F-4D97-AF65-F5344CB8AC3E}">
        <p14:creationId xmlns:p14="http://schemas.microsoft.com/office/powerpoint/2010/main" val="802650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SQL Language</a:t>
            </a:r>
            <a:endParaRPr lang="zh-CN" altLang="en-US"/>
          </a:p>
        </p:txBody>
      </p:sp>
      <p:pic>
        <p:nvPicPr>
          <p:cNvPr id="5125" name="Picture 5" descr="C:\Users\digoal\AppData\Local\Microsoft\Windows\Temporary Internet Files\Content.IE5\EUGCVFAI\MC90032648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1319522"/>
            <a:ext cx="4392488" cy="51025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云形标注 4"/>
          <p:cNvSpPr/>
          <p:nvPr/>
        </p:nvSpPr>
        <p:spPr>
          <a:xfrm>
            <a:off x="6300192" y="1628800"/>
            <a:ext cx="2304256" cy="1296144"/>
          </a:xfrm>
          <a:prstGeom prst="cloudCallout">
            <a:avLst>
              <a:gd name="adj1" fmla="val -84198"/>
              <a:gd name="adj2" fmla="val 9236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mtClean="0"/>
              <a:t>Say SQL</a:t>
            </a:r>
            <a:endParaRPr lang="zh-CN" altLang="en-US"/>
          </a:p>
        </p:txBody>
      </p:sp>
    </p:spTree>
    <p:extLst>
      <p:ext uri="{BB962C8B-B14F-4D97-AF65-F5344CB8AC3E}">
        <p14:creationId xmlns:p14="http://schemas.microsoft.com/office/powerpoint/2010/main" val="1756649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zh-CN" altLang="en-US" sz="1800" smtClean="0"/>
              <a:t>索引带来的</a:t>
            </a:r>
            <a:r>
              <a:rPr lang="en-US" altLang="zh-CN" sz="1800" smtClean="0"/>
              <a:t>Modify Overhead</a:t>
            </a:r>
          </a:p>
          <a:p>
            <a:r>
              <a:rPr lang="zh-CN" altLang="en-US" sz="1800" smtClean="0"/>
              <a:t>降低</a:t>
            </a:r>
            <a:r>
              <a:rPr lang="en-US" altLang="zh-CN" sz="1800" smtClean="0"/>
              <a:t>Overhead</a:t>
            </a:r>
            <a:r>
              <a:rPr lang="zh-CN" altLang="en-US" sz="1800" smtClean="0"/>
              <a:t>的手段之一 </a:t>
            </a:r>
            <a:r>
              <a:rPr lang="en-US" altLang="zh-CN" sz="1800" smtClean="0"/>
              <a:t>: HOT</a:t>
            </a:r>
          </a:p>
          <a:p>
            <a:endParaRPr lang="en-US" altLang="zh-CN" sz="1800" smtClean="0"/>
          </a:p>
          <a:p>
            <a:r>
              <a:rPr lang="zh-CN" altLang="en-US" sz="1800" smtClean="0"/>
              <a:t>创建表时设置</a:t>
            </a:r>
            <a:r>
              <a:rPr lang="en-US" altLang="zh-CN" sz="1800" smtClean="0"/>
              <a:t>fillfactor &lt; 100, </a:t>
            </a:r>
            <a:r>
              <a:rPr lang="zh-CN" altLang="en-US" sz="1800" smtClean="0"/>
              <a:t>预留空间给</a:t>
            </a:r>
            <a:r>
              <a:rPr lang="en-US" altLang="zh-CN" sz="1800" smtClean="0"/>
              <a:t>HOT.</a:t>
            </a:r>
          </a:p>
          <a:p>
            <a:endParaRPr lang="en-US" altLang="zh-CN" sz="1800"/>
          </a:p>
          <a:p>
            <a:r>
              <a:rPr lang="zh-CN" altLang="en-US" sz="1800" smtClean="0"/>
              <a:t>在了解</a:t>
            </a:r>
            <a:r>
              <a:rPr lang="en-US" altLang="zh-CN" sz="1800" smtClean="0"/>
              <a:t>HOT</a:t>
            </a:r>
            <a:r>
              <a:rPr lang="zh-CN" altLang="en-US" sz="1800" smtClean="0"/>
              <a:t>前先了解一下数据库的存储以及它们的数据结构</a:t>
            </a:r>
            <a:r>
              <a:rPr lang="en-US" altLang="zh-CN" sz="1800" smtClean="0"/>
              <a:t>.</a:t>
            </a:r>
          </a:p>
          <a:p>
            <a:endParaRPr lang="en-US" altLang="zh-CN" sz="1800" smtClean="0"/>
          </a:p>
          <a:p>
            <a:endParaRPr lang="en-US" altLang="zh-CN" sz="1800"/>
          </a:p>
          <a:p>
            <a:endParaRPr lang="en-US" altLang="zh-CN" sz="1800"/>
          </a:p>
        </p:txBody>
      </p:sp>
    </p:spTree>
    <p:extLst>
      <p:ext uri="{BB962C8B-B14F-4D97-AF65-F5344CB8AC3E}">
        <p14:creationId xmlns:p14="http://schemas.microsoft.com/office/powerpoint/2010/main" val="3226785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DataFile Storage Layout</a:t>
            </a:r>
            <a:endParaRPr lang="zh-CN" altLang="en-US"/>
          </a:p>
        </p:txBody>
      </p:sp>
      <p:sp>
        <p:nvSpPr>
          <p:cNvPr id="4" name="圆柱形 3"/>
          <p:cNvSpPr/>
          <p:nvPr/>
        </p:nvSpPr>
        <p:spPr>
          <a:xfrm>
            <a:off x="179512" y="1412776"/>
            <a:ext cx="5400600" cy="5184576"/>
          </a:xfrm>
          <a:prstGeom prst="can">
            <a:avLst>
              <a:gd name="adj" fmla="val 13445"/>
            </a:avLst>
          </a:prstGeom>
          <a:noFill/>
          <a:ln>
            <a:solidFill>
              <a:schemeClr val="accent1"/>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圆柱形 4"/>
          <p:cNvSpPr/>
          <p:nvPr/>
        </p:nvSpPr>
        <p:spPr>
          <a:xfrm>
            <a:off x="395536" y="2276872"/>
            <a:ext cx="2304256" cy="1080120"/>
          </a:xfrm>
          <a:prstGeom prst="can">
            <a:avLst>
              <a:gd name="adj" fmla="val 3594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err="1" smtClean="0"/>
              <a:t>Initilized</a:t>
            </a:r>
            <a:r>
              <a:rPr lang="en-US" altLang="zh-CN" dirty="0" smtClean="0"/>
              <a:t> Block</a:t>
            </a:r>
          </a:p>
          <a:p>
            <a:pPr algn="ctr"/>
            <a:r>
              <a:rPr lang="en-US" altLang="zh-CN" dirty="0" smtClean="0"/>
              <a:t>0x00000000</a:t>
            </a:r>
            <a:endParaRPr lang="zh-CN" altLang="en-US" dirty="0"/>
          </a:p>
        </p:txBody>
      </p:sp>
      <p:sp>
        <p:nvSpPr>
          <p:cNvPr id="6" name="圆柱形 5"/>
          <p:cNvSpPr/>
          <p:nvPr/>
        </p:nvSpPr>
        <p:spPr>
          <a:xfrm>
            <a:off x="2915816" y="2276872"/>
            <a:ext cx="2448272" cy="1080120"/>
          </a:xfrm>
          <a:prstGeom prst="can">
            <a:avLst>
              <a:gd name="adj" fmla="val 3594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err="1" smtClean="0"/>
              <a:t>Initilized</a:t>
            </a:r>
            <a:r>
              <a:rPr lang="en-US" altLang="zh-CN" dirty="0" smtClean="0"/>
              <a:t> Block</a:t>
            </a:r>
          </a:p>
          <a:p>
            <a:pPr algn="ctr"/>
            <a:r>
              <a:rPr lang="en-US" altLang="zh-CN" dirty="0" smtClean="0"/>
              <a:t>0x00000001</a:t>
            </a:r>
            <a:endParaRPr lang="zh-CN" altLang="en-US" dirty="0"/>
          </a:p>
        </p:txBody>
      </p:sp>
      <p:sp>
        <p:nvSpPr>
          <p:cNvPr id="7" name="圆柱形 6"/>
          <p:cNvSpPr/>
          <p:nvPr/>
        </p:nvSpPr>
        <p:spPr>
          <a:xfrm>
            <a:off x="395536" y="3645024"/>
            <a:ext cx="2304256" cy="1080120"/>
          </a:xfrm>
          <a:prstGeom prst="can">
            <a:avLst>
              <a:gd name="adj" fmla="val 3594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err="1" smtClean="0"/>
              <a:t>Initilized</a:t>
            </a:r>
            <a:r>
              <a:rPr lang="en-US" altLang="zh-CN" dirty="0" smtClean="0"/>
              <a:t> Block</a:t>
            </a:r>
          </a:p>
          <a:p>
            <a:pPr algn="ctr"/>
            <a:r>
              <a:rPr lang="en-US" altLang="zh-CN" dirty="0" smtClean="0"/>
              <a:t>0x00000002</a:t>
            </a:r>
            <a:endParaRPr lang="zh-CN" altLang="en-US" dirty="0"/>
          </a:p>
        </p:txBody>
      </p:sp>
      <p:sp>
        <p:nvSpPr>
          <p:cNvPr id="8" name="圆柱形 7"/>
          <p:cNvSpPr/>
          <p:nvPr/>
        </p:nvSpPr>
        <p:spPr>
          <a:xfrm>
            <a:off x="2915816" y="3645024"/>
            <a:ext cx="2448272" cy="1080120"/>
          </a:xfrm>
          <a:prstGeom prst="can">
            <a:avLst>
              <a:gd name="adj" fmla="val 3594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err="1" smtClean="0"/>
              <a:t>Initilized</a:t>
            </a:r>
            <a:r>
              <a:rPr lang="en-US" altLang="zh-CN" dirty="0" smtClean="0"/>
              <a:t> Block</a:t>
            </a:r>
          </a:p>
          <a:p>
            <a:pPr algn="ctr"/>
            <a:r>
              <a:rPr lang="en-US" altLang="zh-CN" dirty="0" smtClean="0"/>
              <a:t>0x00000003</a:t>
            </a:r>
            <a:endParaRPr lang="zh-CN" altLang="en-US" dirty="0"/>
          </a:p>
        </p:txBody>
      </p:sp>
      <p:sp>
        <p:nvSpPr>
          <p:cNvPr id="9" name="圆柱形 8"/>
          <p:cNvSpPr/>
          <p:nvPr/>
        </p:nvSpPr>
        <p:spPr>
          <a:xfrm>
            <a:off x="395536" y="5085184"/>
            <a:ext cx="2304256" cy="1080120"/>
          </a:xfrm>
          <a:prstGeom prst="can">
            <a:avLst>
              <a:gd name="adj" fmla="val 3594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err="1" smtClean="0"/>
              <a:t>Initilized</a:t>
            </a:r>
            <a:r>
              <a:rPr lang="en-US" altLang="zh-CN" dirty="0" smtClean="0"/>
              <a:t> Block</a:t>
            </a:r>
          </a:p>
          <a:p>
            <a:pPr algn="ctr"/>
            <a:r>
              <a:rPr lang="en-US" altLang="zh-CN" dirty="0" smtClean="0"/>
              <a:t>0x00000004</a:t>
            </a:r>
            <a:endParaRPr lang="zh-CN" altLang="en-US" dirty="0"/>
          </a:p>
        </p:txBody>
      </p:sp>
      <p:sp>
        <p:nvSpPr>
          <p:cNvPr id="10" name="圆柱形 9"/>
          <p:cNvSpPr/>
          <p:nvPr/>
        </p:nvSpPr>
        <p:spPr>
          <a:xfrm>
            <a:off x="2915816" y="5085184"/>
            <a:ext cx="2448272" cy="1080120"/>
          </a:xfrm>
          <a:prstGeom prst="can">
            <a:avLst>
              <a:gd name="adj" fmla="val 3594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err="1" smtClean="0"/>
              <a:t>Initilized</a:t>
            </a:r>
            <a:r>
              <a:rPr lang="en-US" altLang="zh-CN" dirty="0" smtClean="0"/>
              <a:t> Block</a:t>
            </a:r>
          </a:p>
          <a:p>
            <a:pPr algn="ctr"/>
            <a:r>
              <a:rPr lang="en-US" altLang="zh-CN" dirty="0" smtClean="0"/>
              <a:t>0xFFFFFFFE</a:t>
            </a:r>
            <a:endParaRPr lang="zh-CN" altLang="en-US" dirty="0"/>
          </a:p>
        </p:txBody>
      </p:sp>
      <p:sp>
        <p:nvSpPr>
          <p:cNvPr id="11" name="TextBox 10"/>
          <p:cNvSpPr txBox="1"/>
          <p:nvPr/>
        </p:nvSpPr>
        <p:spPr>
          <a:xfrm>
            <a:off x="1933059" y="1414517"/>
            <a:ext cx="1774845" cy="646331"/>
          </a:xfrm>
          <a:prstGeom prst="rect">
            <a:avLst/>
          </a:prstGeom>
          <a:noFill/>
        </p:spPr>
        <p:txBody>
          <a:bodyPr wrap="none" rtlCol="0">
            <a:spAutoFit/>
          </a:bodyPr>
          <a:lstStyle/>
          <a:p>
            <a:r>
              <a:rPr lang="en-US" altLang="zh-CN" sz="3600" dirty="0" err="1" smtClean="0"/>
              <a:t>DataFile</a:t>
            </a:r>
            <a:endParaRPr lang="zh-CN" altLang="en-US" sz="3600" dirty="0"/>
          </a:p>
        </p:txBody>
      </p:sp>
      <p:sp>
        <p:nvSpPr>
          <p:cNvPr id="12" name="TextBox 11"/>
          <p:cNvSpPr txBox="1"/>
          <p:nvPr/>
        </p:nvSpPr>
        <p:spPr>
          <a:xfrm>
            <a:off x="5796136" y="1844824"/>
            <a:ext cx="3226781" cy="830997"/>
          </a:xfrm>
          <a:prstGeom prst="rect">
            <a:avLst/>
          </a:prstGeom>
          <a:noFill/>
        </p:spPr>
        <p:txBody>
          <a:bodyPr wrap="none" rtlCol="0">
            <a:spAutoFit/>
          </a:bodyPr>
          <a:lstStyle/>
          <a:p>
            <a:r>
              <a:rPr lang="en-US" altLang="zh-CN" sz="1600" dirty="0" smtClean="0"/>
              <a:t>One </a:t>
            </a:r>
            <a:r>
              <a:rPr lang="en-US" altLang="zh-CN" sz="1600" dirty="0" err="1" smtClean="0"/>
              <a:t>DataFile</a:t>
            </a:r>
            <a:r>
              <a:rPr lang="en-US" altLang="zh-CN" sz="1600" dirty="0" smtClean="0"/>
              <a:t>(s) Per Table or Index . </a:t>
            </a:r>
          </a:p>
          <a:p>
            <a:r>
              <a:rPr lang="en-US" altLang="zh-CN" sz="1600" dirty="0" err="1" smtClean="0"/>
              <a:t>BlockID</a:t>
            </a:r>
            <a:r>
              <a:rPr lang="en-US" altLang="zh-CN" sz="1600" dirty="0" smtClean="0"/>
              <a:t> : </a:t>
            </a:r>
          </a:p>
          <a:p>
            <a:r>
              <a:rPr lang="en-US" altLang="zh-CN" sz="1600" dirty="0" smtClean="0"/>
              <a:t>sequentially, 0 to 0xFFFFFFFE</a:t>
            </a:r>
            <a:endParaRPr lang="zh-CN" altLang="en-US" sz="1600" dirty="0"/>
          </a:p>
        </p:txBody>
      </p:sp>
    </p:spTree>
    <p:extLst>
      <p:ext uri="{BB962C8B-B14F-4D97-AF65-F5344CB8AC3E}">
        <p14:creationId xmlns:p14="http://schemas.microsoft.com/office/powerpoint/2010/main" val="1386520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Page Layout</a:t>
            </a:r>
            <a:endParaRPr lang="zh-CN" altLang="en-US"/>
          </a:p>
        </p:txBody>
      </p:sp>
      <p:sp>
        <p:nvSpPr>
          <p:cNvPr id="4" name="圆柱形 3"/>
          <p:cNvSpPr/>
          <p:nvPr/>
        </p:nvSpPr>
        <p:spPr>
          <a:xfrm>
            <a:off x="467544" y="1412776"/>
            <a:ext cx="2376264" cy="5184576"/>
          </a:xfrm>
          <a:prstGeom prst="can">
            <a:avLst>
              <a:gd name="adj" fmla="val 25443"/>
            </a:avLst>
          </a:prstGeom>
          <a:blipFill>
            <a:blip r:embed="rId2" cstate="print"/>
            <a:tile tx="0" ty="0" sx="100000" sy="100000" flip="none" algn="tl"/>
          </a:blip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4800" dirty="0" smtClean="0"/>
              <a:t>ONE</a:t>
            </a:r>
          </a:p>
          <a:p>
            <a:pPr algn="ctr"/>
            <a:r>
              <a:rPr lang="en-US" altLang="zh-CN" sz="4800" dirty="0" smtClean="0"/>
              <a:t>PAGE</a:t>
            </a:r>
            <a:endParaRPr lang="zh-CN" altLang="en-US" sz="4800" dirty="0"/>
          </a:p>
        </p:txBody>
      </p:sp>
      <p:sp>
        <p:nvSpPr>
          <p:cNvPr id="5" name="右大括号 4"/>
          <p:cNvSpPr/>
          <p:nvPr/>
        </p:nvSpPr>
        <p:spPr>
          <a:xfrm>
            <a:off x="2987824" y="1700808"/>
            <a:ext cx="216024" cy="360040"/>
          </a:xfrm>
          <a:prstGeom prst="rightBrace">
            <a:avLst>
              <a:gd name="adj1" fmla="val 2049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3347864" y="1691516"/>
            <a:ext cx="2704587" cy="369332"/>
          </a:xfrm>
          <a:prstGeom prst="rect">
            <a:avLst/>
          </a:prstGeom>
          <a:noFill/>
        </p:spPr>
        <p:txBody>
          <a:bodyPr wrap="none" rtlCol="0">
            <a:spAutoFit/>
          </a:bodyPr>
          <a:lstStyle/>
          <a:p>
            <a:r>
              <a:rPr lang="en-US" altLang="zh-CN" dirty="0" err="1" smtClean="0"/>
              <a:t>PageHeaderData</a:t>
            </a:r>
            <a:r>
              <a:rPr lang="en-US" altLang="zh-CN" dirty="0" smtClean="0"/>
              <a:t>(24 Bytes)</a:t>
            </a:r>
            <a:endParaRPr lang="zh-CN" altLang="en-US" dirty="0"/>
          </a:p>
        </p:txBody>
      </p:sp>
      <p:sp>
        <p:nvSpPr>
          <p:cNvPr id="7" name="右大括号 6"/>
          <p:cNvSpPr/>
          <p:nvPr/>
        </p:nvSpPr>
        <p:spPr>
          <a:xfrm>
            <a:off x="2987824" y="2132856"/>
            <a:ext cx="216024" cy="648072"/>
          </a:xfrm>
          <a:prstGeom prst="rightBrace">
            <a:avLst>
              <a:gd name="adj1" fmla="val 20496"/>
              <a:gd name="adj2" fmla="val 50000"/>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3347864" y="2134597"/>
            <a:ext cx="4450898" cy="646331"/>
          </a:xfrm>
          <a:prstGeom prst="rect">
            <a:avLst/>
          </a:prstGeom>
          <a:noFill/>
        </p:spPr>
        <p:txBody>
          <a:bodyPr wrap="none" rtlCol="0">
            <a:spAutoFit/>
          </a:bodyPr>
          <a:lstStyle/>
          <a:p>
            <a:r>
              <a:rPr lang="en-US" altLang="zh-CN" dirty="0" err="1" smtClean="0"/>
              <a:t>ItemIdData</a:t>
            </a:r>
            <a:r>
              <a:rPr lang="en-US" altLang="zh-CN" dirty="0" smtClean="0"/>
              <a:t>(Array of </a:t>
            </a:r>
            <a:r>
              <a:rPr lang="en-US" altLang="zh-CN" smtClean="0"/>
              <a:t>(offset,flag,length</a:t>
            </a:r>
            <a:r>
              <a:rPr lang="en-US" altLang="zh-CN" dirty="0" smtClean="0"/>
              <a:t>) pairs </a:t>
            </a:r>
          </a:p>
          <a:p>
            <a:r>
              <a:rPr lang="en-US" altLang="zh-CN" dirty="0" smtClean="0"/>
              <a:t>pointing to the actual items. 4 bytes per item)</a:t>
            </a:r>
            <a:endParaRPr lang="zh-CN" altLang="en-US" dirty="0"/>
          </a:p>
        </p:txBody>
      </p:sp>
      <p:sp>
        <p:nvSpPr>
          <p:cNvPr id="9" name="右大括号 8"/>
          <p:cNvSpPr/>
          <p:nvPr/>
        </p:nvSpPr>
        <p:spPr>
          <a:xfrm>
            <a:off x="2987824" y="2852936"/>
            <a:ext cx="216024" cy="1296144"/>
          </a:xfrm>
          <a:prstGeom prst="rightBrace">
            <a:avLst>
              <a:gd name="adj1" fmla="val 20496"/>
              <a:gd name="adj2" fmla="val 50000"/>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3347864" y="2996952"/>
            <a:ext cx="5622052" cy="923330"/>
          </a:xfrm>
          <a:prstGeom prst="rect">
            <a:avLst/>
          </a:prstGeom>
          <a:noFill/>
        </p:spPr>
        <p:txBody>
          <a:bodyPr wrap="none" rtlCol="0">
            <a:spAutoFit/>
          </a:bodyPr>
          <a:lstStyle/>
          <a:p>
            <a:r>
              <a:rPr lang="en-US" altLang="zh-CN" dirty="0" smtClean="0"/>
              <a:t>Free space(The unallocated space. </a:t>
            </a:r>
          </a:p>
          <a:p>
            <a:r>
              <a:rPr lang="en-US" altLang="zh-CN" dirty="0" smtClean="0"/>
              <a:t>New item pointers are allocated from the start of this area, </a:t>
            </a:r>
          </a:p>
          <a:p>
            <a:r>
              <a:rPr lang="en-US" altLang="zh-CN" dirty="0" smtClean="0"/>
              <a:t>new items from the end.)</a:t>
            </a:r>
            <a:endParaRPr lang="zh-CN" altLang="en-US" dirty="0"/>
          </a:p>
        </p:txBody>
      </p:sp>
      <p:sp>
        <p:nvSpPr>
          <p:cNvPr id="11" name="右大括号 10"/>
          <p:cNvSpPr/>
          <p:nvPr/>
        </p:nvSpPr>
        <p:spPr>
          <a:xfrm>
            <a:off x="2987824" y="4221088"/>
            <a:ext cx="216024" cy="648072"/>
          </a:xfrm>
          <a:prstGeom prst="rightBrace">
            <a:avLst>
              <a:gd name="adj1" fmla="val 20496"/>
              <a:gd name="adj2" fmla="val 50000"/>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3347864" y="4355812"/>
            <a:ext cx="3576620" cy="369332"/>
          </a:xfrm>
          <a:prstGeom prst="rect">
            <a:avLst/>
          </a:prstGeom>
          <a:noFill/>
        </p:spPr>
        <p:txBody>
          <a:bodyPr wrap="none" rtlCol="0">
            <a:spAutoFit/>
          </a:bodyPr>
          <a:lstStyle/>
          <a:p>
            <a:r>
              <a:rPr lang="en-US" altLang="zh-CN" dirty="0" smtClean="0"/>
              <a:t>Items (The actual items themselves.)</a:t>
            </a:r>
            <a:endParaRPr lang="zh-CN" altLang="en-US" dirty="0"/>
          </a:p>
        </p:txBody>
      </p:sp>
      <p:sp>
        <p:nvSpPr>
          <p:cNvPr id="13" name="右大括号 12"/>
          <p:cNvSpPr/>
          <p:nvPr/>
        </p:nvSpPr>
        <p:spPr>
          <a:xfrm>
            <a:off x="2987824" y="4941168"/>
            <a:ext cx="216024" cy="1512168"/>
          </a:xfrm>
          <a:prstGeom prst="rightBrace">
            <a:avLst>
              <a:gd name="adj1" fmla="val 20496"/>
              <a:gd name="adj2" fmla="val 50000"/>
            </a:avLst>
          </a:prstGeom>
          <a:ln>
            <a:prstDash val="das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14" name="TextBox 13"/>
          <p:cNvSpPr txBox="1"/>
          <p:nvPr/>
        </p:nvSpPr>
        <p:spPr>
          <a:xfrm>
            <a:off x="3347864" y="4976008"/>
            <a:ext cx="5057795" cy="1477328"/>
          </a:xfrm>
          <a:prstGeom prst="rect">
            <a:avLst/>
          </a:prstGeom>
          <a:noFill/>
        </p:spPr>
        <p:txBody>
          <a:bodyPr wrap="none" rtlCol="0">
            <a:spAutoFit/>
          </a:bodyPr>
          <a:lstStyle/>
          <a:p>
            <a:r>
              <a:rPr lang="en-US" altLang="zh-CN" dirty="0" smtClean="0">
                <a:solidFill>
                  <a:srgbClr val="00B0F0"/>
                </a:solidFill>
              </a:rPr>
              <a:t>Special space (Index access method specific data. </a:t>
            </a:r>
          </a:p>
          <a:p>
            <a:r>
              <a:rPr lang="en-US" altLang="zh-CN" dirty="0" smtClean="0">
                <a:solidFill>
                  <a:srgbClr val="00B0F0"/>
                </a:solidFill>
              </a:rPr>
              <a:t>Different methods store different data. Empty</a:t>
            </a:r>
          </a:p>
          <a:p>
            <a:r>
              <a:rPr lang="en-US" altLang="zh-CN" dirty="0" smtClean="0">
                <a:solidFill>
                  <a:srgbClr val="00B0F0"/>
                </a:solidFill>
              </a:rPr>
              <a:t> in ordinary tables.)(an access method should always</a:t>
            </a:r>
          </a:p>
          <a:p>
            <a:r>
              <a:rPr lang="en-US" altLang="zh-CN" dirty="0" smtClean="0">
                <a:solidFill>
                  <a:srgbClr val="00B0F0"/>
                </a:solidFill>
              </a:rPr>
              <a:t> initialize its pages with </a:t>
            </a:r>
            <a:r>
              <a:rPr lang="en-US" altLang="zh-CN" dirty="0" err="1" smtClean="0">
                <a:solidFill>
                  <a:srgbClr val="00B0F0"/>
                </a:solidFill>
              </a:rPr>
              <a:t>PageInit</a:t>
            </a:r>
            <a:endParaRPr lang="en-US" altLang="zh-CN" dirty="0" smtClean="0">
              <a:solidFill>
                <a:srgbClr val="00B0F0"/>
              </a:solidFill>
            </a:endParaRPr>
          </a:p>
          <a:p>
            <a:r>
              <a:rPr lang="en-US" altLang="zh-CN" dirty="0" smtClean="0">
                <a:solidFill>
                  <a:srgbClr val="00B0F0"/>
                </a:solidFill>
              </a:rPr>
              <a:t> and then set its own opaque fields.)</a:t>
            </a:r>
            <a:endParaRPr lang="zh-CN" altLang="en-US" dirty="0">
              <a:solidFill>
                <a:srgbClr val="00B0F0"/>
              </a:solidFill>
            </a:endParaRPr>
          </a:p>
        </p:txBody>
      </p:sp>
    </p:spTree>
    <p:extLst>
      <p:ext uri="{BB962C8B-B14F-4D97-AF65-F5344CB8AC3E}">
        <p14:creationId xmlns:p14="http://schemas.microsoft.com/office/powerpoint/2010/main" val="2435334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PageHeader Layout</a:t>
            </a:r>
            <a:endParaRPr lang="zh-CN" altLang="en-US"/>
          </a:p>
        </p:txBody>
      </p:sp>
      <p:graphicFrame>
        <p:nvGraphicFramePr>
          <p:cNvPr id="4" name="内容占位符 3"/>
          <p:cNvGraphicFramePr>
            <a:graphicFrameLocks noGrp="1"/>
          </p:cNvGraphicFramePr>
          <p:nvPr>
            <p:ph idx="1"/>
          </p:nvPr>
        </p:nvGraphicFramePr>
        <p:xfrm>
          <a:off x="418852" y="1214438"/>
          <a:ext cx="8329612" cy="4170680"/>
        </p:xfrm>
        <a:graphic>
          <a:graphicData uri="http://schemas.openxmlformats.org/drawingml/2006/table">
            <a:tbl>
              <a:tblPr firstRow="1" bandRow="1">
                <a:tableStyleId>{D7AC3CCA-C797-4891-BE02-D94E43425B78}</a:tableStyleId>
              </a:tblPr>
              <a:tblGrid>
                <a:gridCol w="1910556"/>
                <a:gridCol w="1440160"/>
                <a:gridCol w="864096"/>
                <a:gridCol w="4114800"/>
              </a:tblGrid>
              <a:tr h="370840">
                <a:tc>
                  <a:txBody>
                    <a:bodyPr/>
                    <a:lstStyle/>
                    <a:p>
                      <a:r>
                        <a:rPr lang="en-US" sz="1600" dirty="0"/>
                        <a:t>Field</a:t>
                      </a:r>
                    </a:p>
                  </a:txBody>
                  <a:tcPr anchor="ctr"/>
                </a:tc>
                <a:tc>
                  <a:txBody>
                    <a:bodyPr/>
                    <a:lstStyle/>
                    <a:p>
                      <a:r>
                        <a:rPr lang="en-US" sz="1600"/>
                        <a:t>Type</a:t>
                      </a:r>
                    </a:p>
                  </a:txBody>
                  <a:tcPr anchor="ctr"/>
                </a:tc>
                <a:tc>
                  <a:txBody>
                    <a:bodyPr/>
                    <a:lstStyle/>
                    <a:p>
                      <a:r>
                        <a:rPr lang="en-US" sz="1600" dirty="0"/>
                        <a:t>Length</a:t>
                      </a:r>
                    </a:p>
                  </a:txBody>
                  <a:tcPr anchor="ctr"/>
                </a:tc>
                <a:tc>
                  <a:txBody>
                    <a:bodyPr/>
                    <a:lstStyle/>
                    <a:p>
                      <a:r>
                        <a:rPr lang="en-US" sz="1600" dirty="0"/>
                        <a:t>Description</a:t>
                      </a:r>
                    </a:p>
                  </a:txBody>
                  <a:tcPr anchor="ctr"/>
                </a:tc>
              </a:tr>
              <a:tr h="370840">
                <a:tc>
                  <a:txBody>
                    <a:bodyPr/>
                    <a:lstStyle/>
                    <a:p>
                      <a:r>
                        <a:rPr lang="en-US" sz="1600" dirty="0" err="1"/>
                        <a:t>pd_lsn</a:t>
                      </a:r>
                      <a:endParaRPr lang="en-US" sz="1600" dirty="0"/>
                    </a:p>
                  </a:txBody>
                  <a:tcPr anchor="ctr"/>
                </a:tc>
                <a:tc>
                  <a:txBody>
                    <a:bodyPr/>
                    <a:lstStyle/>
                    <a:p>
                      <a:r>
                        <a:rPr lang="en-US" sz="1600" dirty="0" err="1"/>
                        <a:t>XLogRecPtr</a:t>
                      </a:r>
                      <a:endParaRPr lang="en-US" sz="1600" dirty="0"/>
                    </a:p>
                  </a:txBody>
                  <a:tcPr anchor="ctr"/>
                </a:tc>
                <a:tc>
                  <a:txBody>
                    <a:bodyPr/>
                    <a:lstStyle/>
                    <a:p>
                      <a:r>
                        <a:rPr lang="en-US" sz="1600" dirty="0"/>
                        <a:t>8 bytes</a:t>
                      </a:r>
                    </a:p>
                  </a:txBody>
                  <a:tcPr anchor="ctr"/>
                </a:tc>
                <a:tc>
                  <a:txBody>
                    <a:bodyPr/>
                    <a:lstStyle/>
                    <a:p>
                      <a:r>
                        <a:rPr lang="en-US" sz="1600" dirty="0"/>
                        <a:t>LSN: next byte after last byte of </a:t>
                      </a:r>
                      <a:r>
                        <a:rPr lang="en-US" sz="1600" dirty="0" err="1"/>
                        <a:t>xlog</a:t>
                      </a:r>
                      <a:r>
                        <a:rPr lang="en-US" sz="1600" dirty="0"/>
                        <a:t> record for last change to this page</a:t>
                      </a:r>
                    </a:p>
                  </a:txBody>
                  <a:tcPr anchor="ctr"/>
                </a:tc>
              </a:tr>
              <a:tr h="370840">
                <a:tc>
                  <a:txBody>
                    <a:bodyPr/>
                    <a:lstStyle/>
                    <a:p>
                      <a:r>
                        <a:rPr lang="en-US" sz="1600" dirty="0" err="1"/>
                        <a:t>pd_tli</a:t>
                      </a:r>
                      <a:endParaRPr lang="en-US" sz="1600" dirty="0"/>
                    </a:p>
                  </a:txBody>
                  <a:tcPr anchor="ctr"/>
                </a:tc>
                <a:tc>
                  <a:txBody>
                    <a:bodyPr/>
                    <a:lstStyle/>
                    <a:p>
                      <a:r>
                        <a:rPr lang="en-US" sz="1600" dirty="0"/>
                        <a:t>uint16</a:t>
                      </a:r>
                    </a:p>
                  </a:txBody>
                  <a:tcPr anchor="ctr"/>
                </a:tc>
                <a:tc>
                  <a:txBody>
                    <a:bodyPr/>
                    <a:lstStyle/>
                    <a:p>
                      <a:r>
                        <a:rPr lang="en-US" sz="1600" dirty="0"/>
                        <a:t>2 bytes</a:t>
                      </a:r>
                    </a:p>
                  </a:txBody>
                  <a:tcPr anchor="ctr"/>
                </a:tc>
                <a:tc>
                  <a:txBody>
                    <a:bodyPr/>
                    <a:lstStyle/>
                    <a:p>
                      <a:r>
                        <a:rPr lang="en-US" sz="1600" dirty="0" err="1"/>
                        <a:t>TimeLineID</a:t>
                      </a:r>
                      <a:r>
                        <a:rPr lang="en-US" sz="1600" dirty="0"/>
                        <a:t> of last change (only its lowest 16 bits)</a:t>
                      </a:r>
                    </a:p>
                  </a:txBody>
                  <a:tcPr anchor="ctr"/>
                </a:tc>
              </a:tr>
              <a:tr h="370840">
                <a:tc>
                  <a:txBody>
                    <a:bodyPr/>
                    <a:lstStyle/>
                    <a:p>
                      <a:r>
                        <a:rPr lang="en-US" sz="1600" dirty="0" err="1"/>
                        <a:t>pd_flags</a:t>
                      </a:r>
                      <a:endParaRPr lang="en-US" sz="1600" dirty="0"/>
                    </a:p>
                  </a:txBody>
                  <a:tcPr anchor="ctr"/>
                </a:tc>
                <a:tc>
                  <a:txBody>
                    <a:bodyPr/>
                    <a:lstStyle/>
                    <a:p>
                      <a:r>
                        <a:rPr lang="en-US" sz="1600"/>
                        <a:t>uint16</a:t>
                      </a:r>
                    </a:p>
                  </a:txBody>
                  <a:tcPr anchor="ctr"/>
                </a:tc>
                <a:tc>
                  <a:txBody>
                    <a:bodyPr/>
                    <a:lstStyle/>
                    <a:p>
                      <a:r>
                        <a:rPr lang="en-US" sz="1600"/>
                        <a:t>2 bytes</a:t>
                      </a:r>
                    </a:p>
                  </a:txBody>
                  <a:tcPr anchor="ctr"/>
                </a:tc>
                <a:tc>
                  <a:txBody>
                    <a:bodyPr/>
                    <a:lstStyle/>
                    <a:p>
                      <a:r>
                        <a:rPr lang="en-US" sz="1600" dirty="0"/>
                        <a:t>Flag bits</a:t>
                      </a:r>
                    </a:p>
                  </a:txBody>
                  <a:tcPr anchor="ctr"/>
                </a:tc>
              </a:tr>
              <a:tr h="370840">
                <a:tc>
                  <a:txBody>
                    <a:bodyPr/>
                    <a:lstStyle/>
                    <a:p>
                      <a:r>
                        <a:rPr lang="en-US" sz="1600"/>
                        <a:t>pd_lower</a:t>
                      </a:r>
                    </a:p>
                  </a:txBody>
                  <a:tcPr anchor="ctr"/>
                </a:tc>
                <a:tc>
                  <a:txBody>
                    <a:bodyPr/>
                    <a:lstStyle/>
                    <a:p>
                      <a:r>
                        <a:rPr lang="en-US" sz="1600"/>
                        <a:t>LocationIndex</a:t>
                      </a:r>
                    </a:p>
                  </a:txBody>
                  <a:tcPr anchor="ctr"/>
                </a:tc>
                <a:tc>
                  <a:txBody>
                    <a:bodyPr/>
                    <a:lstStyle/>
                    <a:p>
                      <a:r>
                        <a:rPr lang="en-US" sz="1600"/>
                        <a:t>2 bytes</a:t>
                      </a:r>
                    </a:p>
                  </a:txBody>
                  <a:tcPr anchor="ctr"/>
                </a:tc>
                <a:tc>
                  <a:txBody>
                    <a:bodyPr/>
                    <a:lstStyle/>
                    <a:p>
                      <a:r>
                        <a:rPr lang="en-US" sz="1600"/>
                        <a:t>Offset to start of free space</a:t>
                      </a:r>
                    </a:p>
                  </a:txBody>
                  <a:tcPr anchor="ctr"/>
                </a:tc>
              </a:tr>
              <a:tr h="370840">
                <a:tc>
                  <a:txBody>
                    <a:bodyPr/>
                    <a:lstStyle/>
                    <a:p>
                      <a:r>
                        <a:rPr lang="en-US" sz="1600"/>
                        <a:t>pd_upper</a:t>
                      </a:r>
                    </a:p>
                  </a:txBody>
                  <a:tcPr anchor="ctr"/>
                </a:tc>
                <a:tc>
                  <a:txBody>
                    <a:bodyPr/>
                    <a:lstStyle/>
                    <a:p>
                      <a:r>
                        <a:rPr lang="en-US" sz="1600"/>
                        <a:t>LocationIndex</a:t>
                      </a:r>
                    </a:p>
                  </a:txBody>
                  <a:tcPr anchor="ctr"/>
                </a:tc>
                <a:tc>
                  <a:txBody>
                    <a:bodyPr/>
                    <a:lstStyle/>
                    <a:p>
                      <a:r>
                        <a:rPr lang="en-US" sz="1600"/>
                        <a:t>2 bytes</a:t>
                      </a:r>
                    </a:p>
                  </a:txBody>
                  <a:tcPr anchor="ctr"/>
                </a:tc>
                <a:tc>
                  <a:txBody>
                    <a:bodyPr/>
                    <a:lstStyle/>
                    <a:p>
                      <a:r>
                        <a:rPr lang="en-US" sz="1600" dirty="0"/>
                        <a:t>Offset to end of free space</a:t>
                      </a:r>
                    </a:p>
                  </a:txBody>
                  <a:tcPr anchor="ctr"/>
                </a:tc>
              </a:tr>
              <a:tr h="370840">
                <a:tc>
                  <a:txBody>
                    <a:bodyPr/>
                    <a:lstStyle/>
                    <a:p>
                      <a:r>
                        <a:rPr lang="en-US" sz="1600"/>
                        <a:t>pd_special</a:t>
                      </a:r>
                    </a:p>
                  </a:txBody>
                  <a:tcPr anchor="ctr"/>
                </a:tc>
                <a:tc>
                  <a:txBody>
                    <a:bodyPr/>
                    <a:lstStyle/>
                    <a:p>
                      <a:r>
                        <a:rPr lang="en-US" sz="1600"/>
                        <a:t>LocationIndex</a:t>
                      </a:r>
                    </a:p>
                  </a:txBody>
                  <a:tcPr anchor="ctr"/>
                </a:tc>
                <a:tc>
                  <a:txBody>
                    <a:bodyPr/>
                    <a:lstStyle/>
                    <a:p>
                      <a:r>
                        <a:rPr lang="en-US" sz="1600"/>
                        <a:t>2 bytes</a:t>
                      </a:r>
                    </a:p>
                  </a:txBody>
                  <a:tcPr anchor="ctr"/>
                </a:tc>
                <a:tc>
                  <a:txBody>
                    <a:bodyPr/>
                    <a:lstStyle/>
                    <a:p>
                      <a:r>
                        <a:rPr lang="en-US" sz="1600"/>
                        <a:t>Offset to start of special space</a:t>
                      </a:r>
                    </a:p>
                  </a:txBody>
                  <a:tcPr anchor="ctr"/>
                </a:tc>
              </a:tr>
              <a:tr h="370840">
                <a:tc>
                  <a:txBody>
                    <a:bodyPr/>
                    <a:lstStyle/>
                    <a:p>
                      <a:r>
                        <a:rPr lang="en-US" sz="1600"/>
                        <a:t>pd_pagesize_version</a:t>
                      </a:r>
                    </a:p>
                  </a:txBody>
                  <a:tcPr anchor="ctr"/>
                </a:tc>
                <a:tc>
                  <a:txBody>
                    <a:bodyPr/>
                    <a:lstStyle/>
                    <a:p>
                      <a:r>
                        <a:rPr lang="en-US" sz="1600"/>
                        <a:t>uint16</a:t>
                      </a:r>
                    </a:p>
                  </a:txBody>
                  <a:tcPr anchor="ctr"/>
                </a:tc>
                <a:tc>
                  <a:txBody>
                    <a:bodyPr/>
                    <a:lstStyle/>
                    <a:p>
                      <a:r>
                        <a:rPr lang="en-US" sz="1600"/>
                        <a:t>2 bytes</a:t>
                      </a:r>
                    </a:p>
                  </a:txBody>
                  <a:tcPr anchor="ctr"/>
                </a:tc>
                <a:tc>
                  <a:txBody>
                    <a:bodyPr/>
                    <a:lstStyle/>
                    <a:p>
                      <a:r>
                        <a:rPr lang="en-US" sz="1600" dirty="0"/>
                        <a:t>Page size and layout version number information</a:t>
                      </a:r>
                    </a:p>
                  </a:txBody>
                  <a:tcPr anchor="ctr"/>
                </a:tc>
              </a:tr>
              <a:tr h="370840">
                <a:tc>
                  <a:txBody>
                    <a:bodyPr/>
                    <a:lstStyle/>
                    <a:p>
                      <a:r>
                        <a:rPr lang="en-US" sz="1600"/>
                        <a:t>pd_prune_xid</a:t>
                      </a:r>
                    </a:p>
                  </a:txBody>
                  <a:tcPr anchor="ctr"/>
                </a:tc>
                <a:tc>
                  <a:txBody>
                    <a:bodyPr/>
                    <a:lstStyle/>
                    <a:p>
                      <a:r>
                        <a:rPr lang="en-US" sz="1600"/>
                        <a:t>TransactionId</a:t>
                      </a:r>
                    </a:p>
                  </a:txBody>
                  <a:tcPr anchor="ctr"/>
                </a:tc>
                <a:tc>
                  <a:txBody>
                    <a:bodyPr/>
                    <a:lstStyle/>
                    <a:p>
                      <a:r>
                        <a:rPr lang="en-US" sz="1600"/>
                        <a:t>4 bytes</a:t>
                      </a:r>
                    </a:p>
                  </a:txBody>
                  <a:tcPr anchor="ctr"/>
                </a:tc>
                <a:tc>
                  <a:txBody>
                    <a:bodyPr/>
                    <a:lstStyle/>
                    <a:p>
                      <a:r>
                        <a:rPr lang="en-US" sz="1600" dirty="0"/>
                        <a:t>Oldest </a:t>
                      </a:r>
                      <a:r>
                        <a:rPr lang="en-US" sz="1600" dirty="0" err="1"/>
                        <a:t>unpruned</a:t>
                      </a:r>
                      <a:r>
                        <a:rPr lang="en-US" sz="1600" dirty="0"/>
                        <a:t> XMAX on page, or zero if none</a:t>
                      </a:r>
                    </a:p>
                  </a:txBody>
                  <a:tcPr anchor="ctr"/>
                </a:tc>
              </a:tr>
            </a:tbl>
          </a:graphicData>
        </a:graphic>
      </p:graphicFrame>
    </p:spTree>
    <p:extLst>
      <p:ext uri="{BB962C8B-B14F-4D97-AF65-F5344CB8AC3E}">
        <p14:creationId xmlns:p14="http://schemas.microsoft.com/office/powerpoint/2010/main" val="4005953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pd_flags define</a:t>
            </a:r>
            <a:endParaRPr lang="zh-CN" altLang="en-US"/>
          </a:p>
        </p:txBody>
      </p:sp>
      <p:sp>
        <p:nvSpPr>
          <p:cNvPr id="4" name="内容占位符 4"/>
          <p:cNvSpPr>
            <a:spLocks noGrp="1"/>
          </p:cNvSpPr>
          <p:nvPr>
            <p:ph idx="1"/>
          </p:nvPr>
        </p:nvSpPr>
        <p:spPr>
          <a:xfrm>
            <a:off x="357158" y="1214422"/>
            <a:ext cx="8329642" cy="5000660"/>
          </a:xfrm>
        </p:spPr>
        <p:txBody>
          <a:bodyPr/>
          <a:lstStyle/>
          <a:p>
            <a:r>
              <a:rPr lang="en-US" altLang="zh-CN" sz="1400" dirty="0" smtClean="0"/>
              <a:t>/*</a:t>
            </a:r>
          </a:p>
          <a:p>
            <a:r>
              <a:rPr lang="en-US" altLang="zh-CN" sz="1400" dirty="0" smtClean="0"/>
              <a:t> * </a:t>
            </a:r>
            <a:r>
              <a:rPr lang="en-US" altLang="zh-CN" sz="1400" dirty="0" err="1" smtClean="0"/>
              <a:t>pd_flags</a:t>
            </a:r>
            <a:r>
              <a:rPr lang="en-US" altLang="zh-CN" sz="1400" dirty="0" smtClean="0"/>
              <a:t> contains the following flag bits.  Undefined bits are initialized</a:t>
            </a:r>
          </a:p>
          <a:p>
            <a:r>
              <a:rPr lang="en-US" altLang="zh-CN" sz="1400" dirty="0" smtClean="0"/>
              <a:t> * to zero and may be used in the future.</a:t>
            </a:r>
          </a:p>
          <a:p>
            <a:r>
              <a:rPr lang="en-US" altLang="zh-CN" sz="1400" dirty="0" smtClean="0"/>
              <a:t> *</a:t>
            </a:r>
          </a:p>
          <a:p>
            <a:r>
              <a:rPr lang="en-US" altLang="zh-CN" sz="1400" dirty="0" smtClean="0"/>
              <a:t> * PD_HAS_FREE_LINES is set if there are any LP_UNUSED line pointers before</a:t>
            </a:r>
          </a:p>
          <a:p>
            <a:r>
              <a:rPr lang="en-US" altLang="zh-CN" sz="1400" dirty="0" smtClean="0"/>
              <a:t> * </a:t>
            </a:r>
            <a:r>
              <a:rPr lang="en-US" altLang="zh-CN" sz="1400" dirty="0" err="1" smtClean="0"/>
              <a:t>pd_lower</a:t>
            </a:r>
            <a:r>
              <a:rPr lang="en-US" altLang="zh-CN" sz="1400" dirty="0" smtClean="0"/>
              <a:t>.  This should be considered a hint rather than the truth, since</a:t>
            </a:r>
          </a:p>
          <a:p>
            <a:r>
              <a:rPr lang="en-US" altLang="zh-CN" sz="1400" dirty="0" smtClean="0"/>
              <a:t> * changes to it are not WAL-logged.</a:t>
            </a:r>
          </a:p>
          <a:p>
            <a:r>
              <a:rPr lang="en-US" altLang="zh-CN" sz="1400" dirty="0" smtClean="0"/>
              <a:t> *</a:t>
            </a:r>
          </a:p>
          <a:p>
            <a:r>
              <a:rPr lang="en-US" altLang="zh-CN" sz="1400" dirty="0" smtClean="0"/>
              <a:t> * PD_PAGE_FULL is set if an UPDATE doesn't find enough free space in the</a:t>
            </a:r>
          </a:p>
          <a:p>
            <a:r>
              <a:rPr lang="en-US" altLang="zh-CN" sz="1400" dirty="0" smtClean="0"/>
              <a:t> * page for its new </a:t>
            </a:r>
            <a:r>
              <a:rPr lang="en-US" altLang="zh-CN" sz="1400" dirty="0" err="1" smtClean="0"/>
              <a:t>tuple</a:t>
            </a:r>
            <a:r>
              <a:rPr lang="en-US" altLang="zh-CN" sz="1400" dirty="0" smtClean="0"/>
              <a:t> version; this suggests that a prune is needed.</a:t>
            </a:r>
          </a:p>
          <a:p>
            <a:r>
              <a:rPr lang="en-US" altLang="zh-CN" sz="1400" dirty="0" smtClean="0"/>
              <a:t> * Again, this is just a hint.</a:t>
            </a:r>
          </a:p>
          <a:p>
            <a:r>
              <a:rPr lang="en-US" altLang="zh-CN" sz="1400" dirty="0" smtClean="0"/>
              <a:t> */</a:t>
            </a:r>
          </a:p>
          <a:p>
            <a:r>
              <a:rPr lang="en-US" altLang="zh-CN" sz="1400" dirty="0" smtClean="0"/>
              <a:t>#define PD_HAS_FREE_LINES		0x0001	/* are there any unused line pointers? */</a:t>
            </a:r>
          </a:p>
          <a:p>
            <a:r>
              <a:rPr lang="en-US" altLang="zh-CN" sz="1400" dirty="0" smtClean="0"/>
              <a:t>#define PD_PAGE_FULL		0x0002	/* not enough free space for new  </a:t>
            </a:r>
            <a:r>
              <a:rPr lang="en-US" altLang="zh-CN" sz="1400" dirty="0" err="1" smtClean="0"/>
              <a:t>tuple</a:t>
            </a:r>
            <a:r>
              <a:rPr lang="en-US" altLang="zh-CN" sz="1400" dirty="0" smtClean="0"/>
              <a:t>? */</a:t>
            </a:r>
          </a:p>
          <a:p>
            <a:r>
              <a:rPr lang="en-US" altLang="zh-CN" sz="1400" dirty="0" smtClean="0"/>
              <a:t>#define PD_ALL_VISIBLE		0x0004	/* all </a:t>
            </a:r>
            <a:r>
              <a:rPr lang="en-US" altLang="zh-CN" sz="1400" dirty="0" err="1" smtClean="0"/>
              <a:t>tuples</a:t>
            </a:r>
            <a:r>
              <a:rPr lang="en-US" altLang="zh-CN" sz="1400" dirty="0" smtClean="0"/>
              <a:t> on page are visible to everyone */</a:t>
            </a:r>
          </a:p>
          <a:p>
            <a:r>
              <a:rPr lang="en-US" altLang="zh-CN" sz="1400" dirty="0" smtClean="0"/>
              <a:t>#define PD_VALID_FLAG_BITS	0x0007	/* OR of all valid </a:t>
            </a:r>
            <a:r>
              <a:rPr lang="en-US" altLang="zh-CN" sz="1400" dirty="0" err="1" smtClean="0"/>
              <a:t>pd_flags</a:t>
            </a:r>
            <a:r>
              <a:rPr lang="en-US" altLang="zh-CN" sz="1400" dirty="0" smtClean="0"/>
              <a:t> bits */</a:t>
            </a:r>
            <a:endParaRPr lang="zh-CN" altLang="en-US" sz="1400" dirty="0"/>
          </a:p>
        </p:txBody>
      </p:sp>
    </p:spTree>
    <p:extLst>
      <p:ext uri="{BB962C8B-B14F-4D97-AF65-F5344CB8AC3E}">
        <p14:creationId xmlns:p14="http://schemas.microsoft.com/office/powerpoint/2010/main" val="4111906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ItemIdData Layout</a:t>
            </a:r>
            <a:endParaRPr lang="zh-CN" altLang="en-US"/>
          </a:p>
        </p:txBody>
      </p:sp>
      <p:sp>
        <p:nvSpPr>
          <p:cNvPr id="4" name="内容占位符 2"/>
          <p:cNvSpPr>
            <a:spLocks noGrp="1"/>
          </p:cNvSpPr>
          <p:nvPr>
            <p:ph idx="1"/>
          </p:nvPr>
        </p:nvSpPr>
        <p:spPr>
          <a:xfrm>
            <a:off x="357158" y="1214422"/>
            <a:ext cx="8329642" cy="5000660"/>
          </a:xfrm>
        </p:spPr>
        <p:txBody>
          <a:bodyPr/>
          <a:lstStyle/>
          <a:p>
            <a:r>
              <a:rPr lang="en-US" altLang="zh-CN" sz="1400" dirty="0" smtClean="0"/>
              <a:t> /* An item pointer (also called line pointer) on a buffer page */</a:t>
            </a:r>
          </a:p>
          <a:p>
            <a:r>
              <a:rPr lang="en-US" altLang="zh-CN" sz="1400" dirty="0" smtClean="0"/>
              <a:t> /* In some cases an item pointer is "in use" but does not have any associated */</a:t>
            </a:r>
          </a:p>
          <a:p>
            <a:r>
              <a:rPr lang="en-US" altLang="zh-CN" sz="1400" dirty="0" smtClean="0"/>
              <a:t> /* storage on the page.  By convention, </a:t>
            </a:r>
            <a:r>
              <a:rPr lang="en-US" altLang="zh-CN" sz="1400" dirty="0" err="1" smtClean="0"/>
              <a:t>lp_len</a:t>
            </a:r>
            <a:r>
              <a:rPr lang="en-US" altLang="zh-CN" sz="1400" dirty="0" smtClean="0"/>
              <a:t> == 0 in every item pointer */</a:t>
            </a:r>
          </a:p>
          <a:p>
            <a:r>
              <a:rPr lang="en-US" altLang="zh-CN" sz="1400" dirty="0" smtClean="0"/>
              <a:t> /* that does not have storage, independently of its </a:t>
            </a:r>
            <a:r>
              <a:rPr lang="en-US" altLang="zh-CN" sz="1400" dirty="0" err="1" smtClean="0"/>
              <a:t>lp_flags</a:t>
            </a:r>
            <a:r>
              <a:rPr lang="en-US" altLang="zh-CN" sz="1400" dirty="0" smtClean="0"/>
              <a:t> state. */</a:t>
            </a:r>
          </a:p>
          <a:p>
            <a:r>
              <a:rPr lang="en-US" altLang="zh-CN" sz="1400" dirty="0" err="1" smtClean="0"/>
              <a:t>typedef</a:t>
            </a:r>
            <a:r>
              <a:rPr lang="en-US" altLang="zh-CN" sz="1400" dirty="0" smtClean="0"/>
              <a:t> </a:t>
            </a:r>
            <a:r>
              <a:rPr lang="en-US" altLang="zh-CN" sz="1400" dirty="0" err="1" smtClean="0"/>
              <a:t>struct</a:t>
            </a:r>
            <a:r>
              <a:rPr lang="en-US" altLang="zh-CN" sz="1400" dirty="0" smtClean="0"/>
              <a:t> </a:t>
            </a:r>
            <a:r>
              <a:rPr lang="en-US" altLang="zh-CN" sz="1400" dirty="0" err="1" smtClean="0"/>
              <a:t>ItemIdData</a:t>
            </a:r>
            <a:endParaRPr lang="en-US" altLang="zh-CN" sz="1400" dirty="0" smtClean="0"/>
          </a:p>
          <a:p>
            <a:r>
              <a:rPr lang="en-US" altLang="zh-CN" sz="1400" dirty="0" smtClean="0"/>
              <a:t>{</a:t>
            </a:r>
          </a:p>
          <a:p>
            <a:r>
              <a:rPr lang="en-US" altLang="zh-CN" sz="1400" dirty="0" smtClean="0"/>
              <a:t>	unsigned	lp_off:15,		/* offset to </a:t>
            </a:r>
            <a:r>
              <a:rPr lang="en-US" altLang="zh-CN" sz="1400" dirty="0" err="1" smtClean="0"/>
              <a:t>tuple</a:t>
            </a:r>
            <a:r>
              <a:rPr lang="en-US" altLang="zh-CN" sz="1400" dirty="0" smtClean="0"/>
              <a:t> (from start of page) */</a:t>
            </a:r>
          </a:p>
          <a:p>
            <a:r>
              <a:rPr lang="en-US" altLang="zh-CN" sz="1400" dirty="0" smtClean="0"/>
              <a:t>		lp_flags:2,		/* state of item pointer, see below */</a:t>
            </a:r>
          </a:p>
          <a:p>
            <a:r>
              <a:rPr lang="en-US" altLang="zh-CN" sz="1400" dirty="0" smtClean="0"/>
              <a:t>		lp_len:15;		/* byte length of </a:t>
            </a:r>
            <a:r>
              <a:rPr lang="en-US" altLang="zh-CN" sz="1400" dirty="0" err="1" smtClean="0"/>
              <a:t>tuple</a:t>
            </a:r>
            <a:r>
              <a:rPr lang="en-US" altLang="zh-CN" sz="1400" dirty="0" smtClean="0"/>
              <a:t> */</a:t>
            </a:r>
          </a:p>
          <a:p>
            <a:r>
              <a:rPr lang="en-US" altLang="zh-CN" sz="1400" dirty="0" smtClean="0"/>
              <a:t>} </a:t>
            </a:r>
            <a:r>
              <a:rPr lang="en-US" altLang="zh-CN" sz="1400" dirty="0" err="1" smtClean="0"/>
              <a:t>ItemIdData</a:t>
            </a:r>
            <a:r>
              <a:rPr lang="en-US" altLang="zh-CN" sz="1400" dirty="0" smtClean="0"/>
              <a:t>;</a:t>
            </a:r>
          </a:p>
          <a:p>
            <a:r>
              <a:rPr lang="en-US" altLang="zh-CN" sz="1400" dirty="0" smtClean="0"/>
              <a:t>/* </a:t>
            </a:r>
            <a:r>
              <a:rPr lang="en-US" altLang="zh-CN" sz="1400" dirty="0" err="1" smtClean="0"/>
              <a:t>lp_flags</a:t>
            </a:r>
            <a:r>
              <a:rPr lang="en-US" altLang="zh-CN" sz="1400" dirty="0" smtClean="0"/>
              <a:t> has these possible states. An UNUSED line pointer is available */</a:t>
            </a:r>
          </a:p>
          <a:p>
            <a:r>
              <a:rPr lang="en-US" altLang="zh-CN" sz="1400" dirty="0" smtClean="0"/>
              <a:t>/* for immediate re-use, the other states are not. */</a:t>
            </a:r>
          </a:p>
          <a:p>
            <a:r>
              <a:rPr lang="en-US" altLang="zh-CN" sz="1400" dirty="0" smtClean="0"/>
              <a:t>#define LP_UNUSED	0		/* unused (should always have </a:t>
            </a:r>
            <a:r>
              <a:rPr lang="en-US" altLang="zh-CN" sz="1400" dirty="0" err="1" smtClean="0"/>
              <a:t>lp_len</a:t>
            </a:r>
            <a:r>
              <a:rPr lang="en-US" altLang="zh-CN" sz="1400" dirty="0" smtClean="0"/>
              <a:t>=0) */</a:t>
            </a:r>
          </a:p>
          <a:p>
            <a:r>
              <a:rPr lang="en-US" altLang="zh-CN" sz="1400" dirty="0" smtClean="0"/>
              <a:t>#define LP_NORMAL	1		/* used (should always have </a:t>
            </a:r>
            <a:r>
              <a:rPr lang="en-US" altLang="zh-CN" sz="1400" dirty="0" err="1" smtClean="0"/>
              <a:t>lp_len</a:t>
            </a:r>
            <a:r>
              <a:rPr lang="en-US" altLang="zh-CN" sz="1400" dirty="0" smtClean="0"/>
              <a:t>&gt;0) */</a:t>
            </a:r>
          </a:p>
          <a:p>
            <a:r>
              <a:rPr lang="en-US" altLang="zh-CN" sz="1400" dirty="0" smtClean="0"/>
              <a:t>#define LP_REDIRECT	2		/* HOT redirect (should have </a:t>
            </a:r>
            <a:r>
              <a:rPr lang="en-US" altLang="zh-CN" sz="1400" dirty="0" err="1" smtClean="0"/>
              <a:t>lp_len</a:t>
            </a:r>
            <a:r>
              <a:rPr lang="en-US" altLang="zh-CN" sz="1400" dirty="0" smtClean="0"/>
              <a:t>=0) */</a:t>
            </a:r>
          </a:p>
          <a:p>
            <a:r>
              <a:rPr lang="en-US" altLang="zh-CN" sz="1400" dirty="0" smtClean="0"/>
              <a:t>#define LP_DEAD		3		/* dead, may or may not have storage */</a:t>
            </a:r>
            <a:endParaRPr lang="zh-CN" altLang="en-US" sz="1400" dirty="0"/>
          </a:p>
        </p:txBody>
      </p:sp>
      <p:sp>
        <p:nvSpPr>
          <p:cNvPr id="5" name="圆角矩形 4"/>
          <p:cNvSpPr/>
          <p:nvPr/>
        </p:nvSpPr>
        <p:spPr>
          <a:xfrm>
            <a:off x="683568" y="5373216"/>
            <a:ext cx="2880320"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64912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Tuple Layout</a:t>
            </a:r>
            <a:endParaRPr lang="zh-CN" altLang="en-US"/>
          </a:p>
        </p:txBody>
      </p:sp>
      <p:sp>
        <p:nvSpPr>
          <p:cNvPr id="4" name="立方体 3"/>
          <p:cNvSpPr/>
          <p:nvPr/>
        </p:nvSpPr>
        <p:spPr>
          <a:xfrm>
            <a:off x="539552" y="1556792"/>
            <a:ext cx="936104" cy="4896544"/>
          </a:xfrm>
          <a:prstGeom prst="cube">
            <a:avLst>
              <a:gd name="adj" fmla="val 1657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One</a:t>
            </a:r>
          </a:p>
          <a:p>
            <a:pPr algn="ctr"/>
            <a:r>
              <a:rPr lang="en-US" altLang="zh-CN" dirty="0" err="1" smtClean="0"/>
              <a:t>Tuple</a:t>
            </a:r>
            <a:endParaRPr lang="zh-CN" altLang="en-US" dirty="0"/>
          </a:p>
        </p:txBody>
      </p:sp>
      <p:sp>
        <p:nvSpPr>
          <p:cNvPr id="5" name="右大括号 4"/>
          <p:cNvSpPr/>
          <p:nvPr/>
        </p:nvSpPr>
        <p:spPr>
          <a:xfrm>
            <a:off x="1619672" y="1556792"/>
            <a:ext cx="216024" cy="432048"/>
          </a:xfrm>
          <a:prstGeom prst="rightBrace">
            <a:avLst>
              <a:gd name="adj1" fmla="val 2049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右大括号 5"/>
          <p:cNvSpPr/>
          <p:nvPr/>
        </p:nvSpPr>
        <p:spPr>
          <a:xfrm>
            <a:off x="1619672" y="2060848"/>
            <a:ext cx="216024" cy="1080120"/>
          </a:xfrm>
          <a:prstGeom prst="rightBrace">
            <a:avLst>
              <a:gd name="adj1" fmla="val 20496"/>
              <a:gd name="adj2" fmla="val 50000"/>
            </a:avLst>
          </a:prstGeom>
          <a:ln>
            <a:prstDash val="das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solidFill>
                <a:srgbClr val="00B0F0"/>
              </a:solidFill>
            </a:endParaRPr>
          </a:p>
        </p:txBody>
      </p:sp>
      <p:sp>
        <p:nvSpPr>
          <p:cNvPr id="7" name="TextBox 6"/>
          <p:cNvSpPr txBox="1"/>
          <p:nvPr/>
        </p:nvSpPr>
        <p:spPr>
          <a:xfrm>
            <a:off x="1907704" y="1556792"/>
            <a:ext cx="5075107" cy="369332"/>
          </a:xfrm>
          <a:prstGeom prst="rect">
            <a:avLst/>
          </a:prstGeom>
          <a:noFill/>
        </p:spPr>
        <p:txBody>
          <a:bodyPr wrap="none" rtlCol="0">
            <a:spAutoFit/>
          </a:bodyPr>
          <a:lstStyle/>
          <a:p>
            <a:r>
              <a:rPr lang="en-US" altLang="zh-CN" dirty="0" err="1" smtClean="0"/>
              <a:t>HeapTupleHeaderData</a:t>
            </a:r>
            <a:r>
              <a:rPr lang="en-US" altLang="zh-CN" dirty="0" smtClean="0"/>
              <a:t>(23 Bytes on most machine)</a:t>
            </a:r>
            <a:endParaRPr lang="zh-CN" altLang="en-US" dirty="0"/>
          </a:p>
        </p:txBody>
      </p:sp>
      <p:sp>
        <p:nvSpPr>
          <p:cNvPr id="8" name="TextBox 7"/>
          <p:cNvSpPr txBox="1"/>
          <p:nvPr/>
        </p:nvSpPr>
        <p:spPr>
          <a:xfrm>
            <a:off x="1979712" y="1988840"/>
            <a:ext cx="5301451" cy="1200329"/>
          </a:xfrm>
          <a:prstGeom prst="rect">
            <a:avLst/>
          </a:prstGeom>
          <a:noFill/>
        </p:spPr>
        <p:txBody>
          <a:bodyPr wrap="none" rtlCol="0">
            <a:spAutoFit/>
          </a:bodyPr>
          <a:lstStyle/>
          <a:p>
            <a:r>
              <a:rPr lang="en-US" altLang="zh-CN" dirty="0" smtClean="0">
                <a:solidFill>
                  <a:srgbClr val="00B0F0"/>
                </a:solidFill>
              </a:rPr>
              <a:t>null bitmap(</a:t>
            </a:r>
            <a:r>
              <a:rPr lang="en-US" altLang="zh-CN" dirty="0" err="1" smtClean="0">
                <a:solidFill>
                  <a:srgbClr val="00B0F0"/>
                </a:solidFill>
              </a:rPr>
              <a:t>Optional,The</a:t>
            </a:r>
            <a:r>
              <a:rPr lang="en-US" altLang="zh-CN" dirty="0" smtClean="0">
                <a:solidFill>
                  <a:srgbClr val="00B0F0"/>
                </a:solidFill>
              </a:rPr>
              <a:t> null bitmap is only present </a:t>
            </a:r>
          </a:p>
          <a:p>
            <a:r>
              <a:rPr lang="en-US" altLang="zh-CN" dirty="0" smtClean="0">
                <a:solidFill>
                  <a:srgbClr val="00B0F0"/>
                </a:solidFill>
              </a:rPr>
              <a:t>if the </a:t>
            </a:r>
            <a:r>
              <a:rPr lang="en-US" altLang="zh-CN" i="1" dirty="0" smtClean="0">
                <a:solidFill>
                  <a:srgbClr val="00B0F0"/>
                </a:solidFill>
              </a:rPr>
              <a:t>HEAP_HASNULL</a:t>
            </a:r>
            <a:r>
              <a:rPr lang="en-US" altLang="zh-CN" dirty="0" smtClean="0">
                <a:solidFill>
                  <a:srgbClr val="00B0F0"/>
                </a:solidFill>
              </a:rPr>
              <a:t> bit is set in </a:t>
            </a:r>
            <a:r>
              <a:rPr lang="en-US" altLang="zh-CN" dirty="0" err="1" smtClean="0">
                <a:solidFill>
                  <a:srgbClr val="00B0F0"/>
                </a:solidFill>
              </a:rPr>
              <a:t>t_infomask</a:t>
            </a:r>
            <a:r>
              <a:rPr lang="en-US" altLang="zh-CN" dirty="0" smtClean="0">
                <a:solidFill>
                  <a:srgbClr val="00B0F0"/>
                </a:solidFill>
              </a:rPr>
              <a:t>.</a:t>
            </a:r>
          </a:p>
          <a:p>
            <a:r>
              <a:rPr lang="en-US" altLang="zh-CN" dirty="0" smtClean="0">
                <a:solidFill>
                  <a:srgbClr val="00B0F0"/>
                </a:solidFill>
              </a:rPr>
              <a:t>occupies enough bytes to have one bit per data column.</a:t>
            </a:r>
          </a:p>
          <a:p>
            <a:r>
              <a:rPr lang="en-US" altLang="zh-CN" dirty="0" smtClean="0">
                <a:solidFill>
                  <a:srgbClr val="00B0F0"/>
                </a:solidFill>
              </a:rPr>
              <a:t>a 1 bit indicates not-null, a 0 bit is a null)</a:t>
            </a:r>
            <a:endParaRPr lang="zh-CN" altLang="en-US" dirty="0">
              <a:solidFill>
                <a:srgbClr val="00B0F0"/>
              </a:solidFill>
            </a:endParaRPr>
          </a:p>
        </p:txBody>
      </p:sp>
      <p:sp>
        <p:nvSpPr>
          <p:cNvPr id="9" name="右大括号 8"/>
          <p:cNvSpPr/>
          <p:nvPr/>
        </p:nvSpPr>
        <p:spPr>
          <a:xfrm>
            <a:off x="1619672" y="3931315"/>
            <a:ext cx="216024" cy="649813"/>
          </a:xfrm>
          <a:prstGeom prst="rightBrace">
            <a:avLst>
              <a:gd name="adj1" fmla="val 20496"/>
              <a:gd name="adj2" fmla="val 50000"/>
            </a:avLst>
          </a:prstGeom>
          <a:ln>
            <a:prstDash val="das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10" name="TextBox 9"/>
          <p:cNvSpPr txBox="1"/>
          <p:nvPr/>
        </p:nvSpPr>
        <p:spPr>
          <a:xfrm>
            <a:off x="1979712" y="3934797"/>
            <a:ext cx="3961341" cy="646331"/>
          </a:xfrm>
          <a:prstGeom prst="rect">
            <a:avLst/>
          </a:prstGeom>
          <a:noFill/>
        </p:spPr>
        <p:txBody>
          <a:bodyPr wrap="none" rtlCol="0">
            <a:spAutoFit/>
          </a:bodyPr>
          <a:lstStyle/>
          <a:p>
            <a:r>
              <a:rPr lang="en-US" altLang="zh-CN" dirty="0" smtClean="0">
                <a:solidFill>
                  <a:srgbClr val="00B0F0"/>
                </a:solidFill>
              </a:rPr>
              <a:t>object ID(Optional, only present if the </a:t>
            </a:r>
          </a:p>
          <a:p>
            <a:r>
              <a:rPr lang="en-US" altLang="zh-CN" i="1" dirty="0" smtClean="0">
                <a:solidFill>
                  <a:srgbClr val="00B0F0"/>
                </a:solidFill>
              </a:rPr>
              <a:t>HEAP_HASOID</a:t>
            </a:r>
            <a:r>
              <a:rPr lang="en-US" altLang="zh-CN" dirty="0" smtClean="0">
                <a:solidFill>
                  <a:srgbClr val="00B0F0"/>
                </a:solidFill>
              </a:rPr>
              <a:t> bit is set in </a:t>
            </a:r>
            <a:r>
              <a:rPr lang="en-US" altLang="zh-CN" dirty="0" err="1" smtClean="0">
                <a:solidFill>
                  <a:srgbClr val="00B0F0"/>
                </a:solidFill>
              </a:rPr>
              <a:t>t_infomask</a:t>
            </a:r>
            <a:r>
              <a:rPr lang="en-US" altLang="zh-CN" dirty="0" smtClean="0">
                <a:solidFill>
                  <a:srgbClr val="00B0F0"/>
                </a:solidFill>
              </a:rPr>
              <a:t>)</a:t>
            </a:r>
            <a:endParaRPr lang="zh-CN" altLang="en-US" dirty="0">
              <a:solidFill>
                <a:srgbClr val="00B0F0"/>
              </a:solidFill>
            </a:endParaRPr>
          </a:p>
        </p:txBody>
      </p:sp>
      <p:sp>
        <p:nvSpPr>
          <p:cNvPr id="11" name="右大括号 10"/>
          <p:cNvSpPr/>
          <p:nvPr/>
        </p:nvSpPr>
        <p:spPr>
          <a:xfrm>
            <a:off x="1619672" y="3284984"/>
            <a:ext cx="216024" cy="504056"/>
          </a:xfrm>
          <a:prstGeom prst="rightBrace">
            <a:avLst>
              <a:gd name="adj1" fmla="val 20496"/>
              <a:gd name="adj2" fmla="val 50000"/>
            </a:avLst>
          </a:prstGeom>
          <a:ln>
            <a:prstDash val="das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solidFill>
                <a:srgbClr val="00B0F0"/>
              </a:solidFill>
            </a:endParaRPr>
          </a:p>
        </p:txBody>
      </p:sp>
      <p:sp>
        <p:nvSpPr>
          <p:cNvPr id="12" name="TextBox 11"/>
          <p:cNvSpPr txBox="1"/>
          <p:nvPr/>
        </p:nvSpPr>
        <p:spPr>
          <a:xfrm>
            <a:off x="1979712" y="3214717"/>
            <a:ext cx="6784934" cy="646331"/>
          </a:xfrm>
          <a:prstGeom prst="rect">
            <a:avLst/>
          </a:prstGeom>
          <a:noFill/>
        </p:spPr>
        <p:txBody>
          <a:bodyPr wrap="none" rtlCol="0">
            <a:spAutoFit/>
          </a:bodyPr>
          <a:lstStyle/>
          <a:p>
            <a:r>
              <a:rPr lang="en-US" altLang="zh-CN" dirty="0" smtClean="0">
                <a:solidFill>
                  <a:srgbClr val="00B0F0"/>
                </a:solidFill>
              </a:rPr>
              <a:t>Padding(Optional, Any padding needed to make </a:t>
            </a:r>
            <a:r>
              <a:rPr lang="en-US" altLang="zh-CN" dirty="0" err="1" smtClean="0">
                <a:solidFill>
                  <a:srgbClr val="00B0F0"/>
                </a:solidFill>
              </a:rPr>
              <a:t>t_hoff</a:t>
            </a:r>
            <a:r>
              <a:rPr lang="en-US" altLang="zh-CN" dirty="0" smtClean="0">
                <a:solidFill>
                  <a:srgbClr val="00B0F0"/>
                </a:solidFill>
              </a:rPr>
              <a:t> a MAXALIGN </a:t>
            </a:r>
          </a:p>
          <a:p>
            <a:r>
              <a:rPr lang="en-US" altLang="zh-CN" dirty="0" smtClean="0">
                <a:solidFill>
                  <a:srgbClr val="00B0F0"/>
                </a:solidFill>
              </a:rPr>
              <a:t>multiple will appear between the null bitmap and the object ID)</a:t>
            </a:r>
            <a:endParaRPr lang="zh-CN" altLang="en-US" dirty="0">
              <a:solidFill>
                <a:srgbClr val="00B0F0"/>
              </a:solidFill>
            </a:endParaRPr>
          </a:p>
        </p:txBody>
      </p:sp>
      <p:sp>
        <p:nvSpPr>
          <p:cNvPr id="13" name="右大括号 12"/>
          <p:cNvSpPr/>
          <p:nvPr/>
        </p:nvSpPr>
        <p:spPr>
          <a:xfrm>
            <a:off x="1619672" y="4653136"/>
            <a:ext cx="216024" cy="1656184"/>
          </a:xfrm>
          <a:prstGeom prst="rightBrace">
            <a:avLst>
              <a:gd name="adj1" fmla="val 2049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TextBox 13"/>
          <p:cNvSpPr txBox="1"/>
          <p:nvPr/>
        </p:nvSpPr>
        <p:spPr>
          <a:xfrm>
            <a:off x="1907704" y="5291916"/>
            <a:ext cx="5075107" cy="369332"/>
          </a:xfrm>
          <a:prstGeom prst="rect">
            <a:avLst/>
          </a:prstGeom>
          <a:noFill/>
        </p:spPr>
        <p:txBody>
          <a:bodyPr wrap="square" rtlCol="0">
            <a:spAutoFit/>
          </a:bodyPr>
          <a:lstStyle/>
          <a:p>
            <a:r>
              <a:rPr lang="en-US" altLang="zh-CN" dirty="0" err="1" smtClean="0"/>
              <a:t>ColumnData</a:t>
            </a:r>
            <a:endParaRPr lang="zh-CN" altLang="en-US" dirty="0"/>
          </a:p>
        </p:txBody>
      </p:sp>
    </p:spTree>
    <p:extLst>
      <p:ext uri="{BB962C8B-B14F-4D97-AF65-F5344CB8AC3E}">
        <p14:creationId xmlns:p14="http://schemas.microsoft.com/office/powerpoint/2010/main" val="3886510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HeapTupleHeader Layout</a:t>
            </a:r>
            <a:endParaRPr lang="zh-CN" altLang="en-US"/>
          </a:p>
        </p:txBody>
      </p:sp>
      <p:graphicFrame>
        <p:nvGraphicFramePr>
          <p:cNvPr id="4" name="表格 3"/>
          <p:cNvGraphicFramePr>
            <a:graphicFrameLocks noGrp="1"/>
          </p:cNvGraphicFramePr>
          <p:nvPr/>
        </p:nvGraphicFramePr>
        <p:xfrm>
          <a:off x="323528" y="1412777"/>
          <a:ext cx="8496944" cy="3863769"/>
        </p:xfrm>
        <a:graphic>
          <a:graphicData uri="http://schemas.openxmlformats.org/drawingml/2006/table">
            <a:tbl>
              <a:tblPr firstRow="1" bandRow="1">
                <a:tableStyleId>{D7AC3CCA-C797-4891-BE02-D94E43425B78}</a:tableStyleId>
              </a:tblPr>
              <a:tblGrid>
                <a:gridCol w="1440160"/>
                <a:gridCol w="1872208"/>
                <a:gridCol w="936104"/>
                <a:gridCol w="4248472"/>
              </a:tblGrid>
              <a:tr h="369087">
                <a:tc>
                  <a:txBody>
                    <a:bodyPr/>
                    <a:lstStyle/>
                    <a:p>
                      <a:r>
                        <a:rPr lang="en-US" dirty="0"/>
                        <a:t>Field</a:t>
                      </a:r>
                    </a:p>
                  </a:txBody>
                  <a:tcPr anchor="ctr"/>
                </a:tc>
                <a:tc>
                  <a:txBody>
                    <a:bodyPr/>
                    <a:lstStyle/>
                    <a:p>
                      <a:r>
                        <a:rPr lang="en-US"/>
                        <a:t>Type</a:t>
                      </a:r>
                    </a:p>
                  </a:txBody>
                  <a:tcPr anchor="ctr"/>
                </a:tc>
                <a:tc>
                  <a:txBody>
                    <a:bodyPr/>
                    <a:lstStyle/>
                    <a:p>
                      <a:r>
                        <a:rPr lang="en-US"/>
                        <a:t>Length</a:t>
                      </a:r>
                    </a:p>
                  </a:txBody>
                  <a:tcPr anchor="ctr"/>
                </a:tc>
                <a:tc>
                  <a:txBody>
                    <a:bodyPr/>
                    <a:lstStyle/>
                    <a:p>
                      <a:r>
                        <a:rPr lang="en-US"/>
                        <a:t>Description</a:t>
                      </a:r>
                    </a:p>
                  </a:txBody>
                  <a:tcPr anchor="ctr"/>
                </a:tc>
              </a:tr>
              <a:tr h="369087">
                <a:tc>
                  <a:txBody>
                    <a:bodyPr/>
                    <a:lstStyle/>
                    <a:p>
                      <a:r>
                        <a:rPr lang="en-US" dirty="0" err="1"/>
                        <a:t>t_xmin</a:t>
                      </a:r>
                      <a:endParaRPr lang="en-US" dirty="0"/>
                    </a:p>
                  </a:txBody>
                  <a:tcPr anchor="ctr"/>
                </a:tc>
                <a:tc>
                  <a:txBody>
                    <a:bodyPr/>
                    <a:lstStyle/>
                    <a:p>
                      <a:r>
                        <a:rPr lang="en-US"/>
                        <a:t>TransactionId</a:t>
                      </a:r>
                    </a:p>
                  </a:txBody>
                  <a:tcPr anchor="ctr"/>
                </a:tc>
                <a:tc>
                  <a:txBody>
                    <a:bodyPr/>
                    <a:lstStyle/>
                    <a:p>
                      <a:r>
                        <a:rPr lang="en-US"/>
                        <a:t>4 bytes</a:t>
                      </a:r>
                    </a:p>
                  </a:txBody>
                  <a:tcPr anchor="ctr"/>
                </a:tc>
                <a:tc>
                  <a:txBody>
                    <a:bodyPr/>
                    <a:lstStyle/>
                    <a:p>
                      <a:r>
                        <a:rPr lang="en-US"/>
                        <a:t>insert XID stamp</a:t>
                      </a:r>
                    </a:p>
                  </a:txBody>
                  <a:tcPr anchor="ctr"/>
                </a:tc>
              </a:tr>
              <a:tr h="369087">
                <a:tc>
                  <a:txBody>
                    <a:bodyPr/>
                    <a:lstStyle/>
                    <a:p>
                      <a:r>
                        <a:rPr lang="en-US" dirty="0" err="1"/>
                        <a:t>t_xmax</a:t>
                      </a:r>
                      <a:endParaRPr lang="en-US" dirty="0"/>
                    </a:p>
                  </a:txBody>
                  <a:tcPr anchor="ctr"/>
                </a:tc>
                <a:tc>
                  <a:txBody>
                    <a:bodyPr/>
                    <a:lstStyle/>
                    <a:p>
                      <a:r>
                        <a:rPr lang="en-US"/>
                        <a:t>TransactionId</a:t>
                      </a:r>
                    </a:p>
                  </a:txBody>
                  <a:tcPr anchor="ctr"/>
                </a:tc>
                <a:tc>
                  <a:txBody>
                    <a:bodyPr/>
                    <a:lstStyle/>
                    <a:p>
                      <a:r>
                        <a:rPr lang="en-US"/>
                        <a:t>4 bytes</a:t>
                      </a:r>
                    </a:p>
                  </a:txBody>
                  <a:tcPr anchor="ctr"/>
                </a:tc>
                <a:tc>
                  <a:txBody>
                    <a:bodyPr/>
                    <a:lstStyle/>
                    <a:p>
                      <a:r>
                        <a:rPr lang="en-US"/>
                        <a:t>delete XID stamp</a:t>
                      </a:r>
                    </a:p>
                  </a:txBody>
                  <a:tcPr anchor="ctr"/>
                </a:tc>
              </a:tr>
              <a:tr h="369087">
                <a:tc>
                  <a:txBody>
                    <a:bodyPr/>
                    <a:lstStyle/>
                    <a:p>
                      <a:r>
                        <a:rPr lang="en-US" dirty="0" err="1"/>
                        <a:t>t_cid</a:t>
                      </a:r>
                      <a:endParaRPr lang="en-US" dirty="0"/>
                    </a:p>
                  </a:txBody>
                  <a:tcPr anchor="ctr"/>
                </a:tc>
                <a:tc>
                  <a:txBody>
                    <a:bodyPr/>
                    <a:lstStyle/>
                    <a:p>
                      <a:r>
                        <a:rPr lang="en-US" dirty="0" err="1"/>
                        <a:t>CommandId</a:t>
                      </a:r>
                      <a:endParaRPr lang="en-US" dirty="0"/>
                    </a:p>
                  </a:txBody>
                  <a:tcPr anchor="ctr"/>
                </a:tc>
                <a:tc>
                  <a:txBody>
                    <a:bodyPr/>
                    <a:lstStyle/>
                    <a:p>
                      <a:r>
                        <a:rPr lang="en-US"/>
                        <a:t>4 bytes</a:t>
                      </a:r>
                    </a:p>
                  </a:txBody>
                  <a:tcPr anchor="ctr"/>
                </a:tc>
                <a:tc>
                  <a:txBody>
                    <a:bodyPr/>
                    <a:lstStyle/>
                    <a:p>
                      <a:r>
                        <a:rPr lang="en-US" dirty="0"/>
                        <a:t>insert and/or delete CID stamp (overlays with </a:t>
                      </a:r>
                      <a:r>
                        <a:rPr lang="en-US" dirty="0" err="1"/>
                        <a:t>t_xvac</a:t>
                      </a:r>
                      <a:r>
                        <a:rPr lang="en-US" dirty="0"/>
                        <a:t>)</a:t>
                      </a:r>
                    </a:p>
                  </a:txBody>
                  <a:tcPr anchor="ctr"/>
                </a:tc>
              </a:tr>
              <a:tr h="369087">
                <a:tc>
                  <a:txBody>
                    <a:bodyPr/>
                    <a:lstStyle/>
                    <a:p>
                      <a:r>
                        <a:rPr lang="en-US" dirty="0" err="1"/>
                        <a:t>t_xvac</a:t>
                      </a:r>
                      <a:endParaRPr lang="en-US" dirty="0"/>
                    </a:p>
                  </a:txBody>
                  <a:tcPr anchor="ctr"/>
                </a:tc>
                <a:tc>
                  <a:txBody>
                    <a:bodyPr/>
                    <a:lstStyle/>
                    <a:p>
                      <a:r>
                        <a:rPr lang="en-US"/>
                        <a:t>TransactionId</a:t>
                      </a:r>
                    </a:p>
                  </a:txBody>
                  <a:tcPr anchor="ctr"/>
                </a:tc>
                <a:tc>
                  <a:txBody>
                    <a:bodyPr/>
                    <a:lstStyle/>
                    <a:p>
                      <a:r>
                        <a:rPr lang="en-US"/>
                        <a:t>4 bytes</a:t>
                      </a:r>
                    </a:p>
                  </a:txBody>
                  <a:tcPr anchor="ctr"/>
                </a:tc>
                <a:tc>
                  <a:txBody>
                    <a:bodyPr/>
                    <a:lstStyle/>
                    <a:p>
                      <a:r>
                        <a:rPr lang="en-US" dirty="0"/>
                        <a:t>XID for VACUUM operation moving a row version</a:t>
                      </a:r>
                    </a:p>
                  </a:txBody>
                  <a:tcPr anchor="ctr"/>
                </a:tc>
              </a:tr>
              <a:tr h="369087">
                <a:tc>
                  <a:txBody>
                    <a:bodyPr/>
                    <a:lstStyle/>
                    <a:p>
                      <a:r>
                        <a:rPr lang="en-US" dirty="0" err="1"/>
                        <a:t>t_ctid</a:t>
                      </a:r>
                      <a:endParaRPr lang="en-US" dirty="0"/>
                    </a:p>
                  </a:txBody>
                  <a:tcPr anchor="ctr"/>
                </a:tc>
                <a:tc>
                  <a:txBody>
                    <a:bodyPr/>
                    <a:lstStyle/>
                    <a:p>
                      <a:r>
                        <a:rPr lang="en-US" dirty="0" err="1"/>
                        <a:t>ItemPointerData</a:t>
                      </a:r>
                      <a:endParaRPr lang="en-US" dirty="0"/>
                    </a:p>
                  </a:txBody>
                  <a:tcPr anchor="ctr"/>
                </a:tc>
                <a:tc>
                  <a:txBody>
                    <a:bodyPr/>
                    <a:lstStyle/>
                    <a:p>
                      <a:r>
                        <a:rPr lang="en-US" dirty="0"/>
                        <a:t>6 bytes</a:t>
                      </a:r>
                    </a:p>
                  </a:txBody>
                  <a:tcPr anchor="ctr"/>
                </a:tc>
                <a:tc>
                  <a:txBody>
                    <a:bodyPr/>
                    <a:lstStyle/>
                    <a:p>
                      <a:r>
                        <a:rPr lang="en-US" dirty="0"/>
                        <a:t>current TID of this or newer row version</a:t>
                      </a:r>
                    </a:p>
                  </a:txBody>
                  <a:tcPr anchor="ctr"/>
                </a:tc>
              </a:tr>
              <a:tr h="369087">
                <a:tc>
                  <a:txBody>
                    <a:bodyPr/>
                    <a:lstStyle/>
                    <a:p>
                      <a:r>
                        <a:rPr lang="en-US"/>
                        <a:t>t_infomask2</a:t>
                      </a:r>
                    </a:p>
                  </a:txBody>
                  <a:tcPr anchor="ctr"/>
                </a:tc>
                <a:tc>
                  <a:txBody>
                    <a:bodyPr/>
                    <a:lstStyle/>
                    <a:p>
                      <a:r>
                        <a:rPr lang="en-US"/>
                        <a:t>int16</a:t>
                      </a:r>
                    </a:p>
                  </a:txBody>
                  <a:tcPr anchor="ctr"/>
                </a:tc>
                <a:tc>
                  <a:txBody>
                    <a:bodyPr/>
                    <a:lstStyle/>
                    <a:p>
                      <a:r>
                        <a:rPr lang="en-US"/>
                        <a:t>2 bytes</a:t>
                      </a:r>
                    </a:p>
                  </a:txBody>
                  <a:tcPr anchor="ctr"/>
                </a:tc>
                <a:tc>
                  <a:txBody>
                    <a:bodyPr/>
                    <a:lstStyle/>
                    <a:p>
                      <a:r>
                        <a:rPr lang="en-US"/>
                        <a:t>number of attributes, plus various flag bits</a:t>
                      </a:r>
                    </a:p>
                  </a:txBody>
                  <a:tcPr anchor="ctr"/>
                </a:tc>
              </a:tr>
              <a:tr h="369087">
                <a:tc>
                  <a:txBody>
                    <a:bodyPr/>
                    <a:lstStyle/>
                    <a:p>
                      <a:r>
                        <a:rPr lang="en-US"/>
                        <a:t>t_infomask</a:t>
                      </a:r>
                    </a:p>
                  </a:txBody>
                  <a:tcPr anchor="ctr"/>
                </a:tc>
                <a:tc>
                  <a:txBody>
                    <a:bodyPr/>
                    <a:lstStyle/>
                    <a:p>
                      <a:r>
                        <a:rPr lang="en-US"/>
                        <a:t>uint16</a:t>
                      </a:r>
                    </a:p>
                  </a:txBody>
                  <a:tcPr anchor="ctr"/>
                </a:tc>
                <a:tc>
                  <a:txBody>
                    <a:bodyPr/>
                    <a:lstStyle/>
                    <a:p>
                      <a:r>
                        <a:rPr lang="en-US"/>
                        <a:t>2 bytes</a:t>
                      </a:r>
                    </a:p>
                  </a:txBody>
                  <a:tcPr anchor="ctr"/>
                </a:tc>
                <a:tc>
                  <a:txBody>
                    <a:bodyPr/>
                    <a:lstStyle/>
                    <a:p>
                      <a:r>
                        <a:rPr lang="en-US"/>
                        <a:t>various flag bits</a:t>
                      </a:r>
                    </a:p>
                  </a:txBody>
                  <a:tcPr anchor="ctr"/>
                </a:tc>
              </a:tr>
              <a:tr h="369087">
                <a:tc>
                  <a:txBody>
                    <a:bodyPr/>
                    <a:lstStyle/>
                    <a:p>
                      <a:r>
                        <a:rPr lang="en-US"/>
                        <a:t>t_hoff</a:t>
                      </a:r>
                    </a:p>
                  </a:txBody>
                  <a:tcPr anchor="ctr"/>
                </a:tc>
                <a:tc>
                  <a:txBody>
                    <a:bodyPr/>
                    <a:lstStyle/>
                    <a:p>
                      <a:r>
                        <a:rPr lang="en-US"/>
                        <a:t>uint8</a:t>
                      </a:r>
                    </a:p>
                  </a:txBody>
                  <a:tcPr anchor="ctr"/>
                </a:tc>
                <a:tc>
                  <a:txBody>
                    <a:bodyPr/>
                    <a:lstStyle/>
                    <a:p>
                      <a:r>
                        <a:rPr lang="en-US"/>
                        <a:t>1 byte</a:t>
                      </a:r>
                    </a:p>
                  </a:txBody>
                  <a:tcPr anchor="ctr"/>
                </a:tc>
                <a:tc>
                  <a:txBody>
                    <a:bodyPr/>
                    <a:lstStyle/>
                    <a:p>
                      <a:r>
                        <a:rPr lang="en-US" dirty="0"/>
                        <a:t>offset to user data</a:t>
                      </a:r>
                    </a:p>
                  </a:txBody>
                  <a:tcPr anchor="ctr"/>
                </a:tc>
              </a:tr>
            </a:tbl>
          </a:graphicData>
        </a:graphic>
      </p:graphicFrame>
      <p:sp>
        <p:nvSpPr>
          <p:cNvPr id="5" name="圆角矩形 4"/>
          <p:cNvSpPr/>
          <p:nvPr/>
        </p:nvSpPr>
        <p:spPr>
          <a:xfrm>
            <a:off x="323528" y="3789040"/>
            <a:ext cx="8496944" cy="36004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7489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571604" y="368268"/>
            <a:ext cx="7115196" cy="647700"/>
          </a:xfrm>
        </p:spPr>
        <p:txBody>
          <a:bodyPr/>
          <a:lstStyle/>
          <a:p>
            <a:r>
              <a:rPr lang="en-US" altLang="zh-CN" dirty="0" smtClean="0"/>
              <a:t>INDEX Pointer Introduction</a:t>
            </a:r>
            <a:endParaRPr lang="zh-CN" altLang="en-US" dirty="0"/>
          </a:p>
        </p:txBody>
      </p:sp>
      <p:sp>
        <p:nvSpPr>
          <p:cNvPr id="5" name="内容占位符 2"/>
          <p:cNvSpPr>
            <a:spLocks noGrp="1"/>
          </p:cNvSpPr>
          <p:nvPr>
            <p:ph idx="1"/>
          </p:nvPr>
        </p:nvSpPr>
        <p:spPr>
          <a:xfrm>
            <a:off x="357158" y="1214422"/>
            <a:ext cx="8329642" cy="5000660"/>
          </a:xfrm>
        </p:spPr>
        <p:txBody>
          <a:bodyPr/>
          <a:lstStyle/>
          <a:p>
            <a:r>
              <a:rPr lang="en-US" altLang="zh-CN" dirty="0" err="1" smtClean="0"/>
              <a:t>ItemPointers</a:t>
            </a:r>
            <a:r>
              <a:rPr lang="en-US" altLang="zh-CN" dirty="0" smtClean="0"/>
              <a:t> (index) -&gt; </a:t>
            </a:r>
          </a:p>
          <a:p>
            <a:r>
              <a:rPr lang="en-US" altLang="zh-CN" smtClean="0"/>
              <a:t>ItemId</a:t>
            </a:r>
            <a:r>
              <a:rPr lang="zh-CN" altLang="en-US" smtClean="0"/>
              <a:t>数据结构</a:t>
            </a:r>
            <a:endParaRPr lang="en-US" altLang="zh-CN" smtClean="0"/>
          </a:p>
          <a:p>
            <a:pPr lvl="1"/>
            <a:r>
              <a:rPr lang="en-US" altLang="zh-CN" smtClean="0"/>
              <a:t> </a:t>
            </a:r>
            <a:r>
              <a:rPr lang="en-US" altLang="zh-CN" dirty="0" smtClean="0"/>
              <a:t>(Array of (lp_off:15bit, lp_flags:2bit,lp_len:15bit) pairs pointing to the actual items. 4 bytes per </a:t>
            </a:r>
            <a:r>
              <a:rPr lang="en-US" altLang="zh-CN" dirty="0" err="1" smtClean="0"/>
              <a:t>ItemId</a:t>
            </a:r>
            <a:r>
              <a:rPr lang="en-US" altLang="zh-CN" dirty="0" smtClean="0"/>
              <a:t>.) </a:t>
            </a:r>
          </a:p>
          <a:p>
            <a:r>
              <a:rPr lang="en-US" altLang="zh-CN" dirty="0" smtClean="0"/>
              <a:t>-&gt; Item (</a:t>
            </a:r>
            <a:r>
              <a:rPr lang="en-US" altLang="zh-CN" dirty="0" err="1" smtClean="0"/>
              <a:t>tuple</a:t>
            </a:r>
            <a:r>
              <a:rPr lang="en-US" altLang="zh-CN" dirty="0" smtClean="0"/>
              <a:t>)</a:t>
            </a:r>
            <a:endParaRPr lang="zh-CN" altLang="en-US" dirty="0"/>
          </a:p>
        </p:txBody>
      </p:sp>
    </p:spTree>
    <p:extLst>
      <p:ext uri="{BB962C8B-B14F-4D97-AF65-F5344CB8AC3E}">
        <p14:creationId xmlns:p14="http://schemas.microsoft.com/office/powerpoint/2010/main" val="302712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571604" y="368268"/>
            <a:ext cx="7115196" cy="647700"/>
          </a:xfrm>
        </p:spPr>
        <p:txBody>
          <a:bodyPr/>
          <a:lstStyle/>
          <a:p>
            <a:r>
              <a:rPr lang="en-US" altLang="zh-CN" dirty="0" smtClean="0"/>
              <a:t>HOT Introduction</a:t>
            </a:r>
            <a:endParaRPr lang="zh-CN" altLang="en-US" dirty="0"/>
          </a:p>
        </p:txBody>
      </p:sp>
      <p:sp>
        <p:nvSpPr>
          <p:cNvPr id="5" name="内容占位符 2"/>
          <p:cNvSpPr>
            <a:spLocks noGrp="1"/>
          </p:cNvSpPr>
          <p:nvPr>
            <p:ph idx="1"/>
          </p:nvPr>
        </p:nvSpPr>
        <p:spPr>
          <a:xfrm>
            <a:off x="357158" y="1214422"/>
            <a:ext cx="8329642" cy="5000660"/>
          </a:xfrm>
        </p:spPr>
        <p:txBody>
          <a:bodyPr/>
          <a:lstStyle/>
          <a:p>
            <a:r>
              <a:rPr lang="en-US" altLang="zh-CN" sz="1400" dirty="0" smtClean="0"/>
              <a:t>Heap-Only </a:t>
            </a:r>
            <a:r>
              <a:rPr lang="en-US" altLang="zh-CN" sz="1400" dirty="0" err="1" smtClean="0"/>
              <a:t>Tuple</a:t>
            </a:r>
            <a:r>
              <a:rPr lang="en-US" altLang="zh-CN" sz="1400" dirty="0" smtClean="0"/>
              <a:t> Benefit : </a:t>
            </a:r>
          </a:p>
          <a:p>
            <a:pPr lvl="1"/>
            <a:r>
              <a:rPr lang="en-US" altLang="zh-CN" sz="1400" dirty="0" smtClean="0"/>
              <a:t>eliminates redundant index entries</a:t>
            </a:r>
          </a:p>
          <a:p>
            <a:pPr lvl="1"/>
            <a:r>
              <a:rPr lang="en-US" altLang="zh-CN" sz="1400" dirty="0" smtClean="0"/>
              <a:t>allows the re-use of space taken by </a:t>
            </a:r>
            <a:r>
              <a:rPr lang="en-US" altLang="zh-CN" sz="1400" dirty="0" err="1" smtClean="0"/>
              <a:t>DELETEd</a:t>
            </a:r>
            <a:r>
              <a:rPr lang="en-US" altLang="zh-CN" sz="1400" dirty="0" smtClean="0"/>
              <a:t> or </a:t>
            </a:r>
            <a:r>
              <a:rPr lang="en-US" altLang="zh-CN" sz="1400" dirty="0" err="1" smtClean="0"/>
              <a:t>obsoleted</a:t>
            </a:r>
            <a:r>
              <a:rPr lang="en-US" altLang="zh-CN" sz="1400" dirty="0" smtClean="0"/>
              <a:t> </a:t>
            </a:r>
            <a:r>
              <a:rPr lang="en-US" altLang="zh-CN" sz="1400" dirty="0" err="1" smtClean="0"/>
              <a:t>UPDATEd</a:t>
            </a:r>
            <a:r>
              <a:rPr lang="en-US" altLang="zh-CN" sz="1400" dirty="0" smtClean="0"/>
              <a:t> </a:t>
            </a:r>
            <a:r>
              <a:rPr lang="en-US" altLang="zh-CN" sz="1400" dirty="0" err="1" smtClean="0"/>
              <a:t>tuples</a:t>
            </a:r>
            <a:r>
              <a:rPr lang="en-US" altLang="zh-CN" sz="1400" dirty="0" smtClean="0"/>
              <a:t> without performing a table-wide vacuum.</a:t>
            </a:r>
          </a:p>
          <a:p>
            <a:r>
              <a:rPr lang="en-US" altLang="zh-CN" sz="1400" dirty="0" smtClean="0"/>
              <a:t>Example</a:t>
            </a:r>
          </a:p>
          <a:p>
            <a:pPr lvl="1"/>
            <a:r>
              <a:rPr lang="en-US" altLang="zh-CN" sz="1400" dirty="0" smtClean="0"/>
              <a:t>Update 1: Index points to 1</a:t>
            </a:r>
          </a:p>
          <a:p>
            <a:pPr lvl="1"/>
            <a:r>
              <a:rPr lang="en-US" altLang="zh-CN" sz="1400" dirty="0" smtClean="0"/>
              <a:t>line points [1]  [2]</a:t>
            </a:r>
          </a:p>
          <a:p>
            <a:pPr lvl="1"/>
            <a:r>
              <a:rPr lang="en-US" altLang="zh-CN" sz="1400" dirty="0" smtClean="0"/>
              <a:t>Items [111111111]-&gt;[2222222222]</a:t>
            </a:r>
          </a:p>
          <a:p>
            <a:pPr lvl="1"/>
            <a:r>
              <a:rPr lang="en-US" altLang="zh-CN" sz="1400" dirty="0" smtClean="0"/>
              <a:t>Update 2: Index points to 1</a:t>
            </a:r>
          </a:p>
          <a:p>
            <a:pPr lvl="1"/>
            <a:r>
              <a:rPr lang="en-US" altLang="zh-CN" sz="1400" dirty="0" smtClean="0"/>
              <a:t>line point [1]-&gt;[2]</a:t>
            </a:r>
          </a:p>
          <a:p>
            <a:pPr lvl="1"/>
            <a:r>
              <a:rPr lang="en-US" altLang="zh-CN" sz="1400" dirty="0" smtClean="0"/>
              <a:t>Items [2222222222]</a:t>
            </a:r>
          </a:p>
          <a:p>
            <a:pPr lvl="1"/>
            <a:r>
              <a:rPr lang="en-US" altLang="zh-CN" sz="1400" dirty="0" smtClean="0"/>
              <a:t>Update 3: Index points to 1</a:t>
            </a:r>
          </a:p>
          <a:p>
            <a:pPr lvl="1"/>
            <a:r>
              <a:rPr lang="en-US" altLang="zh-CN" sz="1400" dirty="0" smtClean="0"/>
              <a:t>line points [1]-&gt;[2]  [3]</a:t>
            </a:r>
          </a:p>
          <a:p>
            <a:pPr lvl="1"/>
            <a:r>
              <a:rPr lang="en-US" altLang="zh-CN" sz="1400" dirty="0" smtClean="0"/>
              <a:t>Items [2222222222]-&gt;[3333333333]</a:t>
            </a:r>
          </a:p>
          <a:p>
            <a:pPr lvl="1"/>
            <a:r>
              <a:rPr lang="en-US" altLang="zh-CN" sz="1400" dirty="0" smtClean="0"/>
              <a:t>Update 4:  Index points to 1</a:t>
            </a:r>
          </a:p>
          <a:p>
            <a:pPr lvl="1"/>
            <a:r>
              <a:rPr lang="en-US" altLang="zh-CN" sz="1400" dirty="0" smtClean="0"/>
              <a:t>line points [1]------&gt;[3]</a:t>
            </a:r>
          </a:p>
          <a:p>
            <a:pPr lvl="1"/>
            <a:r>
              <a:rPr lang="en-US" altLang="zh-CN" sz="1400" dirty="0" smtClean="0"/>
              <a:t>Items [3333333333]</a:t>
            </a:r>
            <a:endParaRPr lang="zh-CN" altLang="en-US" sz="1400" dirty="0"/>
          </a:p>
        </p:txBody>
      </p:sp>
    </p:spTree>
    <p:extLst>
      <p:ext uri="{BB962C8B-B14F-4D97-AF65-F5344CB8AC3E}">
        <p14:creationId xmlns:p14="http://schemas.microsoft.com/office/powerpoint/2010/main" val="1872192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SQL Syntax</a:t>
            </a:r>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546224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571604" y="368268"/>
            <a:ext cx="7115196" cy="647700"/>
          </a:xfrm>
        </p:spPr>
        <p:txBody>
          <a:bodyPr/>
          <a:lstStyle/>
          <a:p>
            <a:r>
              <a:rPr lang="en-US" altLang="zh-CN" dirty="0" smtClean="0"/>
              <a:t>HOT Update</a:t>
            </a:r>
            <a:endParaRPr lang="zh-CN" altLang="en-US" dirty="0"/>
          </a:p>
        </p:txBody>
      </p:sp>
      <p:sp>
        <p:nvSpPr>
          <p:cNvPr id="5" name="圆柱形 4"/>
          <p:cNvSpPr/>
          <p:nvPr/>
        </p:nvSpPr>
        <p:spPr>
          <a:xfrm>
            <a:off x="683568" y="1340768"/>
            <a:ext cx="2520280" cy="5256584"/>
          </a:xfrm>
          <a:prstGeom prst="can">
            <a:avLst>
              <a:gd name="adj" fmla="val 17063"/>
            </a:avLst>
          </a:prstGeom>
          <a:noFill/>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圆柱形 5"/>
          <p:cNvSpPr/>
          <p:nvPr/>
        </p:nvSpPr>
        <p:spPr>
          <a:xfrm>
            <a:off x="5868144" y="1340768"/>
            <a:ext cx="2520280" cy="5256584"/>
          </a:xfrm>
          <a:prstGeom prst="can">
            <a:avLst>
              <a:gd name="adj" fmla="val 17063"/>
            </a:avLst>
          </a:prstGeom>
          <a:noFill/>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TextBox 6"/>
          <p:cNvSpPr txBox="1"/>
          <p:nvPr/>
        </p:nvSpPr>
        <p:spPr>
          <a:xfrm>
            <a:off x="1331640" y="1340768"/>
            <a:ext cx="1178528" cy="369332"/>
          </a:xfrm>
          <a:prstGeom prst="rect">
            <a:avLst/>
          </a:prstGeom>
          <a:noFill/>
        </p:spPr>
        <p:txBody>
          <a:bodyPr wrap="none" rtlCol="0">
            <a:spAutoFit/>
          </a:bodyPr>
          <a:lstStyle/>
          <a:p>
            <a:r>
              <a:rPr lang="en-US" altLang="zh-CN" dirty="0" smtClean="0"/>
              <a:t>Heap Page</a:t>
            </a:r>
            <a:endParaRPr lang="zh-CN" altLang="en-US" dirty="0"/>
          </a:p>
        </p:txBody>
      </p:sp>
      <p:sp>
        <p:nvSpPr>
          <p:cNvPr id="8" name="TextBox 7"/>
          <p:cNvSpPr txBox="1"/>
          <p:nvPr/>
        </p:nvSpPr>
        <p:spPr>
          <a:xfrm>
            <a:off x="6595360" y="1340768"/>
            <a:ext cx="1217000" cy="369332"/>
          </a:xfrm>
          <a:prstGeom prst="rect">
            <a:avLst/>
          </a:prstGeom>
          <a:noFill/>
        </p:spPr>
        <p:txBody>
          <a:bodyPr wrap="none" rtlCol="0">
            <a:spAutoFit/>
          </a:bodyPr>
          <a:lstStyle/>
          <a:p>
            <a:r>
              <a:rPr lang="en-US" altLang="zh-CN" dirty="0" smtClean="0"/>
              <a:t>Index Page</a:t>
            </a:r>
            <a:endParaRPr lang="zh-CN" altLang="en-US" dirty="0"/>
          </a:p>
        </p:txBody>
      </p:sp>
      <p:sp>
        <p:nvSpPr>
          <p:cNvPr id="9" name="立方体 8"/>
          <p:cNvSpPr/>
          <p:nvPr/>
        </p:nvSpPr>
        <p:spPr>
          <a:xfrm>
            <a:off x="827584" y="2492896"/>
            <a:ext cx="936104" cy="360040"/>
          </a:xfrm>
          <a:prstGeom prst="cube">
            <a:avLst>
              <a:gd name="adj" fmla="val 2103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dirty="0" smtClean="0"/>
              <a:t>LinePoint1</a:t>
            </a:r>
            <a:endParaRPr lang="zh-CN" altLang="en-US" sz="1200" dirty="0"/>
          </a:p>
        </p:txBody>
      </p:sp>
      <p:sp>
        <p:nvSpPr>
          <p:cNvPr id="10" name="立方体 9"/>
          <p:cNvSpPr/>
          <p:nvPr/>
        </p:nvSpPr>
        <p:spPr>
          <a:xfrm>
            <a:off x="2123728" y="2492896"/>
            <a:ext cx="936104" cy="360040"/>
          </a:xfrm>
          <a:prstGeom prst="cube">
            <a:avLst>
              <a:gd name="adj" fmla="val 2103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LinePoint2</a:t>
            </a:r>
            <a:endParaRPr lang="zh-CN" altLang="en-US" sz="1200" dirty="0"/>
          </a:p>
        </p:txBody>
      </p:sp>
      <p:sp>
        <p:nvSpPr>
          <p:cNvPr id="11" name="立方体 10"/>
          <p:cNvSpPr/>
          <p:nvPr/>
        </p:nvSpPr>
        <p:spPr>
          <a:xfrm>
            <a:off x="827584" y="5949280"/>
            <a:ext cx="2304256" cy="360040"/>
          </a:xfrm>
          <a:prstGeom prst="cube">
            <a:avLst>
              <a:gd name="adj" fmla="val 2103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Tuple1</a:t>
            </a:r>
            <a:endParaRPr lang="zh-CN" altLang="en-US" dirty="0"/>
          </a:p>
        </p:txBody>
      </p:sp>
      <p:sp>
        <p:nvSpPr>
          <p:cNvPr id="12" name="立方体 11"/>
          <p:cNvSpPr/>
          <p:nvPr/>
        </p:nvSpPr>
        <p:spPr>
          <a:xfrm>
            <a:off x="827584" y="5445224"/>
            <a:ext cx="2304256" cy="360040"/>
          </a:xfrm>
          <a:prstGeom prst="cube">
            <a:avLst>
              <a:gd name="adj" fmla="val 2103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Tuple2</a:t>
            </a:r>
            <a:endParaRPr lang="zh-CN" altLang="en-US" dirty="0"/>
          </a:p>
        </p:txBody>
      </p:sp>
      <p:sp>
        <p:nvSpPr>
          <p:cNvPr id="13" name="立方体 12"/>
          <p:cNvSpPr/>
          <p:nvPr/>
        </p:nvSpPr>
        <p:spPr>
          <a:xfrm>
            <a:off x="827584" y="1916832"/>
            <a:ext cx="2304256" cy="360040"/>
          </a:xfrm>
          <a:prstGeom prst="cube">
            <a:avLst>
              <a:gd name="adj" fmla="val 2103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PageHead</a:t>
            </a:r>
            <a:endParaRPr lang="zh-CN" altLang="en-US" dirty="0"/>
          </a:p>
        </p:txBody>
      </p:sp>
      <p:sp>
        <p:nvSpPr>
          <p:cNvPr id="14" name="立方体 13"/>
          <p:cNvSpPr/>
          <p:nvPr/>
        </p:nvSpPr>
        <p:spPr>
          <a:xfrm>
            <a:off x="5940152" y="1916832"/>
            <a:ext cx="2304256" cy="360040"/>
          </a:xfrm>
          <a:prstGeom prst="cube">
            <a:avLst>
              <a:gd name="adj" fmla="val 2103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PageHead</a:t>
            </a:r>
            <a:endParaRPr lang="zh-CN" altLang="en-US" dirty="0"/>
          </a:p>
        </p:txBody>
      </p:sp>
      <p:sp>
        <p:nvSpPr>
          <p:cNvPr id="15" name="立方体 14"/>
          <p:cNvSpPr/>
          <p:nvPr/>
        </p:nvSpPr>
        <p:spPr>
          <a:xfrm>
            <a:off x="5940152" y="2492896"/>
            <a:ext cx="936104" cy="360040"/>
          </a:xfrm>
          <a:prstGeom prst="cube">
            <a:avLst>
              <a:gd name="adj" fmla="val 2103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dirty="0" err="1" smtClean="0"/>
              <a:t>ItemPoint</a:t>
            </a:r>
            <a:endParaRPr lang="zh-CN" altLang="en-US" sz="1200" dirty="0"/>
          </a:p>
        </p:txBody>
      </p:sp>
      <p:cxnSp>
        <p:nvCxnSpPr>
          <p:cNvPr id="16" name="形状 15"/>
          <p:cNvCxnSpPr>
            <a:stCxn id="15" idx="2"/>
            <a:endCxn id="9" idx="3"/>
          </p:cNvCxnSpPr>
          <p:nvPr/>
        </p:nvCxnSpPr>
        <p:spPr>
          <a:xfrm rot="10800000" flipV="1">
            <a:off x="1257774" y="2710778"/>
            <a:ext cx="4682378" cy="142158"/>
          </a:xfrm>
          <a:prstGeom prst="curvedConnector4">
            <a:avLst>
              <a:gd name="adj1" fmla="val 6456"/>
              <a:gd name="adj2" fmla="val 743228"/>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7" name="曲线连接符 16"/>
          <p:cNvCxnSpPr>
            <a:stCxn id="9" idx="2"/>
            <a:endCxn id="11" idx="2"/>
          </p:cNvCxnSpPr>
          <p:nvPr/>
        </p:nvCxnSpPr>
        <p:spPr>
          <a:xfrm rot="10800000" flipV="1">
            <a:off x="827584" y="2710778"/>
            <a:ext cx="1588" cy="3456384"/>
          </a:xfrm>
          <a:prstGeom prst="curvedConnector3">
            <a:avLst>
              <a:gd name="adj1" fmla="val 37788173"/>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8" name="曲线连接符 17"/>
          <p:cNvCxnSpPr>
            <a:stCxn id="11" idx="5"/>
            <a:endCxn id="10" idx="5"/>
          </p:cNvCxnSpPr>
          <p:nvPr/>
        </p:nvCxnSpPr>
        <p:spPr>
          <a:xfrm flipH="1" flipV="1">
            <a:off x="3059832" y="2635054"/>
            <a:ext cx="72008" cy="3456384"/>
          </a:xfrm>
          <a:prstGeom prst="curvedConnector3">
            <a:avLst>
              <a:gd name="adj1" fmla="val -101191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0" idx="3"/>
            <a:endCxn id="12" idx="0"/>
          </p:cNvCxnSpPr>
          <p:nvPr/>
        </p:nvCxnSpPr>
        <p:spPr>
          <a:xfrm rot="5400000">
            <a:off x="989602" y="3880908"/>
            <a:ext cx="2592288" cy="536345"/>
          </a:xfrm>
          <a:prstGeom prst="curvedConnector3">
            <a:avLst>
              <a:gd name="adj1" fmla="val 70393"/>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170577" y="6021288"/>
            <a:ext cx="2184188" cy="276999"/>
          </a:xfrm>
          <a:prstGeom prst="rect">
            <a:avLst/>
          </a:prstGeom>
          <a:noFill/>
        </p:spPr>
        <p:txBody>
          <a:bodyPr wrap="none" rtlCol="0">
            <a:spAutoFit/>
          </a:bodyPr>
          <a:lstStyle/>
          <a:p>
            <a:r>
              <a:rPr lang="en-US" altLang="zh-CN" sz="1200" dirty="0" err="1" smtClean="0"/>
              <a:t>t_ctid</a:t>
            </a:r>
            <a:r>
              <a:rPr lang="en-US" altLang="zh-CN" sz="1200" dirty="0" smtClean="0"/>
              <a:t>, HEAP_HOT_UPDATED</a:t>
            </a:r>
            <a:endParaRPr lang="zh-CN" altLang="en-US" sz="1200" dirty="0"/>
          </a:p>
        </p:txBody>
      </p:sp>
      <p:sp>
        <p:nvSpPr>
          <p:cNvPr id="21" name="右大括号 20"/>
          <p:cNvSpPr/>
          <p:nvPr/>
        </p:nvSpPr>
        <p:spPr>
          <a:xfrm>
            <a:off x="3347864" y="2996952"/>
            <a:ext cx="216024" cy="2304256"/>
          </a:xfrm>
          <a:prstGeom prst="rightBrace">
            <a:avLst/>
          </a:prstGeom>
          <a:ln>
            <a:prstDash val="lgDash"/>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2" name="TextBox 21"/>
          <p:cNvSpPr txBox="1"/>
          <p:nvPr/>
        </p:nvSpPr>
        <p:spPr>
          <a:xfrm>
            <a:off x="3203848" y="5528265"/>
            <a:ext cx="1534394" cy="276999"/>
          </a:xfrm>
          <a:prstGeom prst="rect">
            <a:avLst/>
          </a:prstGeom>
          <a:noFill/>
        </p:spPr>
        <p:txBody>
          <a:bodyPr wrap="none" rtlCol="0">
            <a:spAutoFit/>
          </a:bodyPr>
          <a:lstStyle/>
          <a:p>
            <a:r>
              <a:rPr lang="en-US" altLang="zh-CN" sz="1200" dirty="0" smtClean="0"/>
              <a:t>HEAP_HOT_TUPLE</a:t>
            </a:r>
            <a:endParaRPr lang="zh-CN" altLang="en-US" sz="1200" dirty="0"/>
          </a:p>
        </p:txBody>
      </p:sp>
      <p:sp>
        <p:nvSpPr>
          <p:cNvPr id="23" name="椭圆形标注 22"/>
          <p:cNvSpPr/>
          <p:nvPr/>
        </p:nvSpPr>
        <p:spPr>
          <a:xfrm>
            <a:off x="4067944" y="2420888"/>
            <a:ext cx="1296144" cy="864096"/>
          </a:xfrm>
          <a:prstGeom prst="wedgeEllipseCallout">
            <a:avLst>
              <a:gd name="adj1" fmla="val -81460"/>
              <a:gd name="adj2" fmla="val 148480"/>
            </a:avLst>
          </a:prstGeom>
          <a:ln w="3175">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Free</a:t>
            </a:r>
          </a:p>
          <a:p>
            <a:pPr algn="ctr"/>
            <a:r>
              <a:rPr lang="en-US" altLang="zh-CN" dirty="0" smtClean="0"/>
              <a:t>Space</a:t>
            </a:r>
            <a:endParaRPr lang="zh-CN" altLang="en-US" dirty="0"/>
          </a:p>
        </p:txBody>
      </p:sp>
    </p:spTree>
    <p:extLst>
      <p:ext uri="{BB962C8B-B14F-4D97-AF65-F5344CB8AC3E}">
        <p14:creationId xmlns:p14="http://schemas.microsoft.com/office/powerpoint/2010/main" val="31226136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571604" y="368268"/>
            <a:ext cx="7115196" cy="647700"/>
          </a:xfrm>
        </p:spPr>
        <p:txBody>
          <a:bodyPr/>
          <a:lstStyle/>
          <a:p>
            <a:r>
              <a:rPr lang="en-US" altLang="zh-CN" dirty="0" smtClean="0"/>
              <a:t>HOT Update</a:t>
            </a:r>
            <a:endParaRPr lang="zh-CN" altLang="en-US" dirty="0"/>
          </a:p>
        </p:txBody>
      </p:sp>
      <p:sp>
        <p:nvSpPr>
          <p:cNvPr id="5" name="圆柱形 4"/>
          <p:cNvSpPr/>
          <p:nvPr/>
        </p:nvSpPr>
        <p:spPr>
          <a:xfrm>
            <a:off x="1043608" y="1340768"/>
            <a:ext cx="2520280" cy="5256584"/>
          </a:xfrm>
          <a:prstGeom prst="can">
            <a:avLst>
              <a:gd name="adj" fmla="val 17063"/>
            </a:avLst>
          </a:prstGeom>
          <a:noFill/>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圆柱形 5"/>
          <p:cNvSpPr/>
          <p:nvPr/>
        </p:nvSpPr>
        <p:spPr>
          <a:xfrm>
            <a:off x="6228184" y="1340768"/>
            <a:ext cx="2520280" cy="5256584"/>
          </a:xfrm>
          <a:prstGeom prst="can">
            <a:avLst>
              <a:gd name="adj" fmla="val 17063"/>
            </a:avLst>
          </a:prstGeom>
          <a:noFill/>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TextBox 6"/>
          <p:cNvSpPr txBox="1"/>
          <p:nvPr/>
        </p:nvSpPr>
        <p:spPr>
          <a:xfrm>
            <a:off x="1691680" y="1340768"/>
            <a:ext cx="1178528" cy="369332"/>
          </a:xfrm>
          <a:prstGeom prst="rect">
            <a:avLst/>
          </a:prstGeom>
          <a:noFill/>
        </p:spPr>
        <p:txBody>
          <a:bodyPr wrap="none" rtlCol="0">
            <a:spAutoFit/>
          </a:bodyPr>
          <a:lstStyle/>
          <a:p>
            <a:r>
              <a:rPr lang="en-US" altLang="zh-CN" dirty="0" smtClean="0"/>
              <a:t>Heap Page</a:t>
            </a:r>
            <a:endParaRPr lang="zh-CN" altLang="en-US" dirty="0"/>
          </a:p>
        </p:txBody>
      </p:sp>
      <p:sp>
        <p:nvSpPr>
          <p:cNvPr id="8" name="TextBox 7"/>
          <p:cNvSpPr txBox="1"/>
          <p:nvPr/>
        </p:nvSpPr>
        <p:spPr>
          <a:xfrm>
            <a:off x="6955400" y="1340768"/>
            <a:ext cx="1217000" cy="369332"/>
          </a:xfrm>
          <a:prstGeom prst="rect">
            <a:avLst/>
          </a:prstGeom>
          <a:noFill/>
        </p:spPr>
        <p:txBody>
          <a:bodyPr wrap="none" rtlCol="0">
            <a:spAutoFit/>
          </a:bodyPr>
          <a:lstStyle/>
          <a:p>
            <a:r>
              <a:rPr lang="en-US" altLang="zh-CN" dirty="0" smtClean="0"/>
              <a:t>Index Page</a:t>
            </a:r>
            <a:endParaRPr lang="zh-CN" altLang="en-US" dirty="0"/>
          </a:p>
        </p:txBody>
      </p:sp>
      <p:sp>
        <p:nvSpPr>
          <p:cNvPr id="9" name="立方体 8"/>
          <p:cNvSpPr/>
          <p:nvPr/>
        </p:nvSpPr>
        <p:spPr>
          <a:xfrm>
            <a:off x="1187624" y="2492896"/>
            <a:ext cx="936104" cy="360040"/>
          </a:xfrm>
          <a:prstGeom prst="cube">
            <a:avLst>
              <a:gd name="adj" fmla="val 2103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dirty="0" smtClean="0"/>
              <a:t>LinePoint1</a:t>
            </a:r>
            <a:endParaRPr lang="zh-CN" altLang="en-US" sz="1200" dirty="0"/>
          </a:p>
        </p:txBody>
      </p:sp>
      <p:sp>
        <p:nvSpPr>
          <p:cNvPr id="10" name="立方体 9"/>
          <p:cNvSpPr/>
          <p:nvPr/>
        </p:nvSpPr>
        <p:spPr>
          <a:xfrm>
            <a:off x="2483768" y="2492896"/>
            <a:ext cx="936104" cy="360040"/>
          </a:xfrm>
          <a:prstGeom prst="cube">
            <a:avLst>
              <a:gd name="adj" fmla="val 2103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LinePoint2</a:t>
            </a:r>
            <a:endParaRPr lang="zh-CN" altLang="en-US" sz="1200" dirty="0"/>
          </a:p>
        </p:txBody>
      </p:sp>
      <p:sp>
        <p:nvSpPr>
          <p:cNvPr id="11" name="立方体 10"/>
          <p:cNvSpPr/>
          <p:nvPr/>
        </p:nvSpPr>
        <p:spPr>
          <a:xfrm>
            <a:off x="1187624" y="5949280"/>
            <a:ext cx="2304256" cy="360040"/>
          </a:xfrm>
          <a:prstGeom prst="cube">
            <a:avLst>
              <a:gd name="adj" fmla="val 21032"/>
            </a:avLst>
          </a:prstGeom>
          <a:ln>
            <a:prstDash val="dashDot"/>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Tuple1</a:t>
            </a:r>
            <a:endParaRPr lang="zh-CN" altLang="en-US" dirty="0"/>
          </a:p>
        </p:txBody>
      </p:sp>
      <p:sp>
        <p:nvSpPr>
          <p:cNvPr id="12" name="立方体 11"/>
          <p:cNvSpPr/>
          <p:nvPr/>
        </p:nvSpPr>
        <p:spPr>
          <a:xfrm>
            <a:off x="1187624" y="5445224"/>
            <a:ext cx="2304256" cy="360040"/>
          </a:xfrm>
          <a:prstGeom prst="cube">
            <a:avLst>
              <a:gd name="adj" fmla="val 2103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Tuple2</a:t>
            </a:r>
            <a:endParaRPr lang="zh-CN" altLang="en-US" dirty="0"/>
          </a:p>
        </p:txBody>
      </p:sp>
      <p:sp>
        <p:nvSpPr>
          <p:cNvPr id="13" name="立方体 12"/>
          <p:cNvSpPr/>
          <p:nvPr/>
        </p:nvSpPr>
        <p:spPr>
          <a:xfrm>
            <a:off x="1187624" y="1916832"/>
            <a:ext cx="2304256" cy="360040"/>
          </a:xfrm>
          <a:prstGeom prst="cube">
            <a:avLst>
              <a:gd name="adj" fmla="val 2103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PageHead</a:t>
            </a:r>
            <a:endParaRPr lang="zh-CN" altLang="en-US" dirty="0"/>
          </a:p>
        </p:txBody>
      </p:sp>
      <p:sp>
        <p:nvSpPr>
          <p:cNvPr id="14" name="立方体 13"/>
          <p:cNvSpPr/>
          <p:nvPr/>
        </p:nvSpPr>
        <p:spPr>
          <a:xfrm>
            <a:off x="6300192" y="1916832"/>
            <a:ext cx="2304256" cy="360040"/>
          </a:xfrm>
          <a:prstGeom prst="cube">
            <a:avLst>
              <a:gd name="adj" fmla="val 2103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PageHead</a:t>
            </a:r>
            <a:endParaRPr lang="zh-CN" altLang="en-US" dirty="0"/>
          </a:p>
        </p:txBody>
      </p:sp>
      <p:sp>
        <p:nvSpPr>
          <p:cNvPr id="15" name="立方体 14"/>
          <p:cNvSpPr/>
          <p:nvPr/>
        </p:nvSpPr>
        <p:spPr>
          <a:xfrm>
            <a:off x="6300192" y="2492896"/>
            <a:ext cx="936104" cy="360040"/>
          </a:xfrm>
          <a:prstGeom prst="cube">
            <a:avLst>
              <a:gd name="adj" fmla="val 2103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dirty="0" err="1" smtClean="0"/>
              <a:t>ItemPoint</a:t>
            </a:r>
            <a:endParaRPr lang="zh-CN" altLang="en-US" sz="1200" dirty="0"/>
          </a:p>
        </p:txBody>
      </p:sp>
      <p:cxnSp>
        <p:nvCxnSpPr>
          <p:cNvPr id="16" name="形状 15"/>
          <p:cNvCxnSpPr>
            <a:stCxn id="15" idx="2"/>
            <a:endCxn id="9" idx="3"/>
          </p:cNvCxnSpPr>
          <p:nvPr/>
        </p:nvCxnSpPr>
        <p:spPr>
          <a:xfrm rot="10800000" flipV="1">
            <a:off x="1617814" y="2710778"/>
            <a:ext cx="4682378" cy="142158"/>
          </a:xfrm>
          <a:prstGeom prst="curvedConnector4">
            <a:avLst>
              <a:gd name="adj1" fmla="val 9508"/>
              <a:gd name="adj2" fmla="val 823632"/>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7" name="曲线连接符 16"/>
          <p:cNvCxnSpPr>
            <a:stCxn id="10" idx="3"/>
            <a:endCxn id="12" idx="0"/>
          </p:cNvCxnSpPr>
          <p:nvPr/>
        </p:nvCxnSpPr>
        <p:spPr>
          <a:xfrm rot="5400000">
            <a:off x="1349642" y="3880908"/>
            <a:ext cx="2592288" cy="536345"/>
          </a:xfrm>
          <a:prstGeom prst="curvedConnector3">
            <a:avLst>
              <a:gd name="adj1" fmla="val 70393"/>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530617" y="6021288"/>
            <a:ext cx="1183337" cy="276999"/>
          </a:xfrm>
          <a:prstGeom prst="rect">
            <a:avLst/>
          </a:prstGeom>
          <a:noFill/>
        </p:spPr>
        <p:txBody>
          <a:bodyPr wrap="none" rtlCol="0">
            <a:spAutoFit/>
          </a:bodyPr>
          <a:lstStyle/>
          <a:p>
            <a:r>
              <a:rPr lang="en-US" altLang="zh-CN" sz="1200" dirty="0" err="1" smtClean="0"/>
              <a:t>Dead,vacuumed</a:t>
            </a:r>
            <a:endParaRPr lang="zh-CN" altLang="en-US" sz="1200" dirty="0"/>
          </a:p>
        </p:txBody>
      </p:sp>
      <p:sp>
        <p:nvSpPr>
          <p:cNvPr id="19" name="右大括号 18"/>
          <p:cNvSpPr/>
          <p:nvPr/>
        </p:nvSpPr>
        <p:spPr>
          <a:xfrm>
            <a:off x="3707904" y="2996952"/>
            <a:ext cx="216024" cy="2304256"/>
          </a:xfrm>
          <a:prstGeom prst="rightBrace">
            <a:avLst/>
          </a:prstGeom>
          <a:ln>
            <a:prstDash val="lgDash"/>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0" name="TextBox 19"/>
          <p:cNvSpPr txBox="1"/>
          <p:nvPr/>
        </p:nvSpPr>
        <p:spPr>
          <a:xfrm>
            <a:off x="3563888" y="5528265"/>
            <a:ext cx="1534394" cy="276999"/>
          </a:xfrm>
          <a:prstGeom prst="rect">
            <a:avLst/>
          </a:prstGeom>
          <a:noFill/>
        </p:spPr>
        <p:txBody>
          <a:bodyPr wrap="none" rtlCol="0">
            <a:spAutoFit/>
          </a:bodyPr>
          <a:lstStyle/>
          <a:p>
            <a:r>
              <a:rPr lang="en-US" altLang="zh-CN" sz="1200" dirty="0" smtClean="0"/>
              <a:t>HEAP_HOT_TUPLE</a:t>
            </a:r>
            <a:endParaRPr lang="zh-CN" altLang="en-US" sz="1200" dirty="0"/>
          </a:p>
        </p:txBody>
      </p:sp>
      <p:sp>
        <p:nvSpPr>
          <p:cNvPr id="21" name="椭圆形标注 20"/>
          <p:cNvSpPr/>
          <p:nvPr/>
        </p:nvSpPr>
        <p:spPr>
          <a:xfrm>
            <a:off x="4427984" y="2420888"/>
            <a:ext cx="1296144" cy="864096"/>
          </a:xfrm>
          <a:prstGeom prst="wedgeEllipseCallout">
            <a:avLst>
              <a:gd name="adj1" fmla="val -81460"/>
              <a:gd name="adj2" fmla="val 148480"/>
            </a:avLst>
          </a:prstGeom>
          <a:ln w="3175">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Free</a:t>
            </a:r>
          </a:p>
          <a:p>
            <a:pPr algn="ctr"/>
            <a:r>
              <a:rPr lang="en-US" altLang="zh-CN" dirty="0" smtClean="0"/>
              <a:t>Space</a:t>
            </a:r>
            <a:endParaRPr lang="zh-CN" altLang="en-US" dirty="0"/>
          </a:p>
        </p:txBody>
      </p:sp>
      <p:cxnSp>
        <p:nvCxnSpPr>
          <p:cNvPr id="22" name="直接箭头连接符 21"/>
          <p:cNvCxnSpPr>
            <a:stCxn id="9" idx="5"/>
            <a:endCxn id="10" idx="2"/>
          </p:cNvCxnSpPr>
          <p:nvPr/>
        </p:nvCxnSpPr>
        <p:spPr>
          <a:xfrm>
            <a:off x="2123728" y="2635054"/>
            <a:ext cx="360040" cy="757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0" y="2575937"/>
            <a:ext cx="1194558" cy="276999"/>
          </a:xfrm>
          <a:prstGeom prst="rect">
            <a:avLst/>
          </a:prstGeom>
          <a:noFill/>
        </p:spPr>
        <p:txBody>
          <a:bodyPr wrap="none" rtlCol="0">
            <a:spAutoFit/>
          </a:bodyPr>
          <a:lstStyle/>
          <a:p>
            <a:r>
              <a:rPr lang="en-US" altLang="zh-CN" sz="1200" dirty="0" smtClean="0"/>
              <a:t>LP_REDIRECT</a:t>
            </a:r>
            <a:endParaRPr lang="zh-CN" altLang="en-US" sz="1200" dirty="0"/>
          </a:p>
        </p:txBody>
      </p:sp>
    </p:spTree>
    <p:extLst>
      <p:ext uri="{BB962C8B-B14F-4D97-AF65-F5344CB8AC3E}">
        <p14:creationId xmlns:p14="http://schemas.microsoft.com/office/powerpoint/2010/main" val="3390931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HOT Update</a:t>
            </a:r>
            <a:endParaRPr lang="zh-CN" altLang="en-US"/>
          </a:p>
        </p:txBody>
      </p:sp>
      <p:sp>
        <p:nvSpPr>
          <p:cNvPr id="3" name="内容占位符 2"/>
          <p:cNvSpPr>
            <a:spLocks noGrp="1"/>
          </p:cNvSpPr>
          <p:nvPr>
            <p:ph idx="1"/>
          </p:nvPr>
        </p:nvSpPr>
        <p:spPr/>
        <p:txBody>
          <a:bodyPr/>
          <a:lstStyle/>
          <a:p>
            <a:r>
              <a:rPr lang="zh-CN" altLang="en-US" sz="1600" smtClean="0"/>
              <a:t>利用</a:t>
            </a:r>
            <a:r>
              <a:rPr lang="en-US" altLang="zh-CN" sz="1600" smtClean="0"/>
              <a:t>pageinspect extension </a:t>
            </a:r>
            <a:r>
              <a:rPr lang="zh-CN" altLang="en-US" sz="1600" smtClean="0"/>
              <a:t>来观察</a:t>
            </a:r>
            <a:r>
              <a:rPr lang="en-US" altLang="zh-CN" sz="1600" smtClean="0"/>
              <a:t>HOT</a:t>
            </a:r>
          </a:p>
          <a:p>
            <a:endParaRPr lang="en-US" altLang="zh-CN" sz="1600"/>
          </a:p>
          <a:p>
            <a:r>
              <a:rPr lang="en-US" altLang="zh-CN" sz="1600"/>
              <a:t>postgres=# create extension pageinspect;</a:t>
            </a:r>
          </a:p>
          <a:p>
            <a:r>
              <a:rPr lang="en-US" altLang="zh-CN" sz="1600"/>
              <a:t>postgres=# create table hot_test (id int primary key,info text);</a:t>
            </a:r>
          </a:p>
          <a:p>
            <a:r>
              <a:rPr lang="en-US" altLang="zh-CN" sz="1600"/>
              <a:t>postgres=# insert into hot_test values (1,'digoal');</a:t>
            </a:r>
          </a:p>
          <a:p>
            <a:r>
              <a:rPr lang="en-US" altLang="zh-CN" sz="1600"/>
              <a:t>-- </a:t>
            </a:r>
            <a:r>
              <a:rPr lang="zh-CN" altLang="en-US" sz="1600"/>
              <a:t>因为是从</a:t>
            </a:r>
            <a:r>
              <a:rPr lang="en-US" altLang="zh-CN" sz="1600"/>
              <a:t>0</a:t>
            </a:r>
            <a:r>
              <a:rPr lang="zh-CN" altLang="en-US" sz="1600"/>
              <a:t>号</a:t>
            </a:r>
            <a:r>
              <a:rPr lang="en-US" altLang="zh-CN" sz="1600"/>
              <a:t>page</a:t>
            </a:r>
            <a:r>
              <a:rPr lang="zh-CN" altLang="en-US" sz="1600"/>
              <a:t>开始插入</a:t>
            </a:r>
            <a:r>
              <a:rPr lang="en-US" altLang="zh-CN" sz="1600"/>
              <a:t>, </a:t>
            </a:r>
            <a:r>
              <a:rPr lang="zh-CN" altLang="en-US" sz="1600"/>
              <a:t>这里就省去了查询</a:t>
            </a:r>
            <a:r>
              <a:rPr lang="en-US" altLang="zh-CN" sz="1600"/>
              <a:t>ctid</a:t>
            </a:r>
            <a:r>
              <a:rPr lang="zh-CN" altLang="en-US" sz="1600"/>
              <a:t>等过程</a:t>
            </a:r>
            <a:r>
              <a:rPr lang="en-US" altLang="zh-CN" sz="1600"/>
              <a:t>.</a:t>
            </a:r>
            <a:r>
              <a:rPr lang="zh-CN" altLang="en-US" sz="1600"/>
              <a:t>直接切入</a:t>
            </a:r>
            <a:r>
              <a:rPr lang="en-US" altLang="zh-CN" sz="1600"/>
              <a:t>0</a:t>
            </a:r>
            <a:r>
              <a:rPr lang="zh-CN" altLang="en-US" sz="1600"/>
              <a:t>号</a:t>
            </a:r>
            <a:r>
              <a:rPr lang="en-US" altLang="zh-CN" sz="1600"/>
              <a:t>page.</a:t>
            </a:r>
          </a:p>
          <a:p>
            <a:r>
              <a:rPr lang="en-US" altLang="zh-CN" sz="1600"/>
              <a:t>-- </a:t>
            </a:r>
            <a:r>
              <a:rPr lang="zh-CN" altLang="en-US" sz="1600"/>
              <a:t>当前的</a:t>
            </a:r>
            <a:r>
              <a:rPr lang="en-US" altLang="zh-CN" sz="1600"/>
              <a:t>page</a:t>
            </a:r>
            <a:r>
              <a:rPr lang="zh-CN" altLang="en-US" sz="1600"/>
              <a:t>信息</a:t>
            </a:r>
          </a:p>
          <a:p>
            <a:r>
              <a:rPr lang="en-US" altLang="zh-CN" sz="1600"/>
              <a:t>postgres=# select * from page_header(get_raw_page('hot_test',0));</a:t>
            </a:r>
          </a:p>
          <a:p>
            <a:r>
              <a:rPr lang="en-US" altLang="zh-CN" sz="1600"/>
              <a:t>    lsn     | tli | flags | lower | upper | special | pagesize | version | prune_xid </a:t>
            </a:r>
          </a:p>
          <a:p>
            <a:r>
              <a:rPr lang="en-US" altLang="zh-CN" sz="1600" smtClean="0"/>
              <a:t>2/75B27878 </a:t>
            </a:r>
            <a:r>
              <a:rPr lang="en-US" altLang="zh-CN" sz="1600"/>
              <a:t>|   1 |     0 |    28 |  8152 |    8192 |     8192 |       4 |         0</a:t>
            </a:r>
          </a:p>
          <a:p>
            <a:endParaRPr lang="en-US" altLang="zh-CN" sz="1600" smtClean="0"/>
          </a:p>
          <a:p>
            <a:r>
              <a:rPr lang="en-US" altLang="zh-CN" sz="1600" smtClean="0"/>
              <a:t>-- </a:t>
            </a:r>
            <a:r>
              <a:rPr lang="zh-CN" altLang="en-US" sz="1600"/>
              <a:t>当前的</a:t>
            </a:r>
            <a:r>
              <a:rPr lang="en-US" altLang="zh-CN" sz="1600"/>
              <a:t>item</a:t>
            </a:r>
            <a:r>
              <a:rPr lang="zh-CN" altLang="en-US" sz="1600"/>
              <a:t>信息</a:t>
            </a:r>
          </a:p>
          <a:p>
            <a:r>
              <a:rPr lang="en-US" altLang="zh-CN" sz="1600"/>
              <a:t>postgres=# select * from heap_page_items(get_raw_page('hot_test',0));</a:t>
            </a:r>
          </a:p>
          <a:p>
            <a:r>
              <a:rPr lang="en-US" altLang="zh-CN" sz="1600"/>
              <a:t> lp | lp_off | lp_flags | lp_len | t_xmin | t_xmax | t_field3 | t_ctid | t_infomask2 | t_infomask | t_hoff | t_bits | t_oid </a:t>
            </a:r>
          </a:p>
          <a:p>
            <a:r>
              <a:rPr lang="en-US" altLang="zh-CN" sz="1600"/>
              <a:t>1 |   8152 |        1 |     35 |   1864 |      0 |        0 | (0,1)  |           2 |       2050 |     24 |        |      </a:t>
            </a:r>
          </a:p>
          <a:p>
            <a:endParaRPr lang="en-US" altLang="zh-CN" sz="1600"/>
          </a:p>
          <a:p>
            <a:endParaRPr lang="en-US" altLang="zh-CN" sz="1600" smtClean="0"/>
          </a:p>
          <a:p>
            <a:endParaRPr lang="en-US" altLang="zh-CN" sz="1600"/>
          </a:p>
          <a:p>
            <a:endParaRPr lang="en-US" altLang="zh-CN" sz="1600" smtClean="0"/>
          </a:p>
          <a:p>
            <a:endParaRPr lang="zh-CN" altLang="en-US" sz="1600"/>
          </a:p>
        </p:txBody>
      </p:sp>
    </p:spTree>
    <p:extLst>
      <p:ext uri="{BB962C8B-B14F-4D97-AF65-F5344CB8AC3E}">
        <p14:creationId xmlns:p14="http://schemas.microsoft.com/office/powerpoint/2010/main" val="927054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HOT Update</a:t>
            </a:r>
            <a:endParaRPr lang="zh-CN" altLang="en-US"/>
          </a:p>
        </p:txBody>
      </p:sp>
      <p:sp>
        <p:nvSpPr>
          <p:cNvPr id="3" name="内容占位符 2"/>
          <p:cNvSpPr>
            <a:spLocks noGrp="1"/>
          </p:cNvSpPr>
          <p:nvPr>
            <p:ph idx="1"/>
          </p:nvPr>
        </p:nvSpPr>
        <p:spPr/>
        <p:txBody>
          <a:bodyPr/>
          <a:lstStyle/>
          <a:p>
            <a:r>
              <a:rPr lang="en-US" altLang="zh-CN" sz="1600" smtClean="0"/>
              <a:t>-- </a:t>
            </a:r>
            <a:r>
              <a:rPr lang="zh-CN" altLang="en-US" sz="1600"/>
              <a:t>当前索引的</a:t>
            </a:r>
            <a:r>
              <a:rPr lang="en-US" altLang="zh-CN" sz="1600"/>
              <a:t>page</a:t>
            </a:r>
            <a:r>
              <a:rPr lang="zh-CN" altLang="en-US" sz="1600"/>
              <a:t>信息</a:t>
            </a:r>
          </a:p>
          <a:p>
            <a:r>
              <a:rPr lang="en-US" altLang="zh-CN" sz="1600"/>
              <a:t>postgres=# select * from page_header(get_raw_page('hot_test_pkey',0));</a:t>
            </a:r>
          </a:p>
          <a:p>
            <a:r>
              <a:rPr lang="en-US" altLang="zh-CN" sz="1600"/>
              <a:t>    lsn     | tli | flags | lower | upper | special | pagesize | version | prune_xid </a:t>
            </a:r>
          </a:p>
          <a:p>
            <a:r>
              <a:rPr lang="en-US" altLang="zh-CN" sz="1600" smtClean="0"/>
              <a:t>2/75B278B0 </a:t>
            </a:r>
            <a:r>
              <a:rPr lang="en-US" altLang="zh-CN" sz="1600"/>
              <a:t>|   1 |     0 |    48 |  8176 |    8176 |     8192 |       4 |         0</a:t>
            </a:r>
          </a:p>
          <a:p>
            <a:endParaRPr lang="en-US" altLang="zh-CN" sz="1600"/>
          </a:p>
          <a:p>
            <a:r>
              <a:rPr lang="en-US" altLang="zh-CN" sz="1600"/>
              <a:t>-- </a:t>
            </a:r>
            <a:r>
              <a:rPr lang="zh-CN" altLang="en-US" sz="1600"/>
              <a:t>当前索引的</a:t>
            </a:r>
            <a:r>
              <a:rPr lang="en-US" altLang="zh-CN" sz="1600"/>
              <a:t>item</a:t>
            </a:r>
            <a:r>
              <a:rPr lang="zh-CN" altLang="en-US" sz="1600"/>
              <a:t>信息</a:t>
            </a:r>
          </a:p>
          <a:p>
            <a:r>
              <a:rPr lang="en-US" altLang="zh-CN" sz="1600"/>
              <a:t>postgres=# select * from heap_page_items(get_raw_page('hot_test_pkey',0));</a:t>
            </a:r>
          </a:p>
          <a:p>
            <a:r>
              <a:rPr lang="en-US" altLang="zh-CN" sz="1600"/>
              <a:t> lp | lp_off | lp_flags | lp_len | t_xmin | t_xmax | t_field3 | t_ctid | t_infomask2 | t_infomask | t_hoff | t_bits | t_oid </a:t>
            </a:r>
          </a:p>
          <a:p>
            <a:r>
              <a:rPr lang="en-US" altLang="zh-CN" sz="1600"/>
              <a:t>1 |  12642 |        2 |      2 |        |        |          |        |             |            |        |        |      </a:t>
            </a:r>
          </a:p>
          <a:p>
            <a:r>
              <a:rPr lang="en-US" altLang="zh-CN" sz="1600"/>
              <a:t>  2 |      2 |        0 |      0 |        |        |          |        |             |            |        |        |      </a:t>
            </a:r>
          </a:p>
          <a:p>
            <a:r>
              <a:rPr lang="en-US" altLang="zh-CN" sz="1600"/>
              <a:t>  3 |      1 |        0 |      0 |        |        |          |        |             |            |        |        |      </a:t>
            </a:r>
          </a:p>
          <a:p>
            <a:r>
              <a:rPr lang="en-US" altLang="zh-CN" sz="1600"/>
              <a:t>  4 |      0 |        0 |      0 |        |        |          |        |             |            |        |        |      </a:t>
            </a:r>
          </a:p>
          <a:p>
            <a:r>
              <a:rPr lang="en-US" altLang="zh-CN" sz="1600"/>
              <a:t>  5 |      1 |        0 |      0 |        |        |          |        |             |            |        |        |      </a:t>
            </a:r>
          </a:p>
          <a:p>
            <a:r>
              <a:rPr lang="en-US" altLang="zh-CN" sz="1600"/>
              <a:t>  6 |      0 |        0 |      0 |        |        |          |        |             |            |        |        | </a:t>
            </a:r>
            <a:endParaRPr lang="zh-CN" altLang="en-US" sz="1600"/>
          </a:p>
        </p:txBody>
      </p:sp>
    </p:spTree>
    <p:extLst>
      <p:ext uri="{BB962C8B-B14F-4D97-AF65-F5344CB8AC3E}">
        <p14:creationId xmlns:p14="http://schemas.microsoft.com/office/powerpoint/2010/main" val="912779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HOT Update</a:t>
            </a:r>
            <a:endParaRPr lang="zh-CN" altLang="en-US"/>
          </a:p>
        </p:txBody>
      </p:sp>
      <p:sp>
        <p:nvSpPr>
          <p:cNvPr id="3" name="内容占位符 2"/>
          <p:cNvSpPr>
            <a:spLocks noGrp="1"/>
          </p:cNvSpPr>
          <p:nvPr>
            <p:ph idx="1"/>
          </p:nvPr>
        </p:nvSpPr>
        <p:spPr/>
        <p:txBody>
          <a:bodyPr/>
          <a:lstStyle/>
          <a:p>
            <a:r>
              <a:rPr lang="en-US" altLang="zh-CN" sz="1600" smtClean="0"/>
              <a:t>-- </a:t>
            </a:r>
            <a:r>
              <a:rPr lang="zh-CN" altLang="en-US" sz="1600"/>
              <a:t>更新一次后</a:t>
            </a:r>
          </a:p>
          <a:p>
            <a:r>
              <a:rPr lang="en-US" altLang="zh-CN" sz="1600"/>
              <a:t>postgres=# update hot_test set info='new' where id=1;</a:t>
            </a:r>
          </a:p>
          <a:p>
            <a:r>
              <a:rPr lang="en-US" altLang="zh-CN" sz="1600"/>
              <a:t>-- item</a:t>
            </a:r>
            <a:r>
              <a:rPr lang="zh-CN" altLang="en-US" sz="1600"/>
              <a:t>信息</a:t>
            </a:r>
          </a:p>
          <a:p>
            <a:r>
              <a:rPr lang="en-US" altLang="zh-CN" sz="1600"/>
              <a:t>postgres=# select * from heap_page_items(get_raw_page('hot_test',0));</a:t>
            </a:r>
          </a:p>
          <a:p>
            <a:r>
              <a:rPr lang="en-US" altLang="zh-CN" sz="1600"/>
              <a:t> lp | lp_off | lp_flags | lp_len | t_xmin | t_xmax | t_field3 | t_ctid | t_infomask2 | t_infomask | t_hoff | t_bits | t_oid </a:t>
            </a:r>
          </a:p>
          <a:p>
            <a:r>
              <a:rPr lang="en-US" altLang="zh-CN" sz="1600" smtClean="0"/>
              <a:t>  1 </a:t>
            </a:r>
            <a:r>
              <a:rPr lang="en-US" altLang="zh-CN" sz="1600"/>
              <a:t>|   8152 |        1 |     35 |   1864 |   1867 |        0 | (0,2)  |       16386 |        258 |     24 |        |      </a:t>
            </a:r>
          </a:p>
          <a:p>
            <a:r>
              <a:rPr lang="en-US" altLang="zh-CN" sz="1600"/>
              <a:t>  2 |   8120 |        1 |     32 |   1867 |      0 |        0 | (0,2)  |       32770 |      10242 |     24 |        |      </a:t>
            </a:r>
          </a:p>
          <a:p>
            <a:endParaRPr lang="en-US" altLang="zh-CN" sz="1600" smtClean="0"/>
          </a:p>
          <a:p>
            <a:r>
              <a:rPr lang="en-US" altLang="zh-CN" sz="1600" smtClean="0"/>
              <a:t>-- </a:t>
            </a:r>
            <a:r>
              <a:rPr lang="zh-CN" altLang="en-US" sz="1600"/>
              <a:t>索引的</a:t>
            </a:r>
            <a:r>
              <a:rPr lang="en-US" altLang="zh-CN" sz="1600"/>
              <a:t>item</a:t>
            </a:r>
            <a:r>
              <a:rPr lang="zh-CN" altLang="en-US" sz="1600"/>
              <a:t>信息</a:t>
            </a:r>
            <a:r>
              <a:rPr lang="en-US" altLang="zh-CN" sz="1600"/>
              <a:t>(</a:t>
            </a:r>
            <a:r>
              <a:rPr lang="zh-CN" altLang="en-US" sz="1600"/>
              <a:t>没有变化</a:t>
            </a:r>
            <a:r>
              <a:rPr lang="en-US" altLang="zh-CN" sz="1600"/>
              <a:t>)</a:t>
            </a:r>
            <a:endParaRPr lang="zh-CN" altLang="en-US" sz="1600"/>
          </a:p>
          <a:p>
            <a:r>
              <a:rPr lang="en-US" altLang="zh-CN" sz="1600"/>
              <a:t>postgres=# select * from heap_page_items(get_raw_page('hot_test_pkey',0));</a:t>
            </a:r>
          </a:p>
          <a:p>
            <a:r>
              <a:rPr lang="en-US" altLang="zh-CN" sz="1600"/>
              <a:t> lp | lp_off | lp_flags | lp_len | t_xmin | t_xmax | t_field3 | t_ctid | t_infomask2 | t_infomask | t_hoff | t_bits | t_oid </a:t>
            </a:r>
          </a:p>
          <a:p>
            <a:r>
              <a:rPr lang="en-US" altLang="zh-CN" sz="1600" smtClean="0"/>
              <a:t>-- </a:t>
            </a:r>
            <a:r>
              <a:rPr lang="zh-CN" altLang="en-US" sz="1600" smtClean="0"/>
              <a:t>内容略</a:t>
            </a:r>
            <a:endParaRPr lang="en-US" altLang="zh-CN" sz="1600"/>
          </a:p>
          <a:p>
            <a:endParaRPr lang="zh-CN" altLang="en-US" sz="1600"/>
          </a:p>
        </p:txBody>
      </p:sp>
      <p:sp>
        <p:nvSpPr>
          <p:cNvPr id="4" name="圆角矩形 3"/>
          <p:cNvSpPr/>
          <p:nvPr/>
        </p:nvSpPr>
        <p:spPr>
          <a:xfrm>
            <a:off x="1691680" y="2636912"/>
            <a:ext cx="720080" cy="288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691680" y="3284984"/>
            <a:ext cx="720080" cy="288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716016" y="3282526"/>
            <a:ext cx="720080" cy="288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线形标注 2 6"/>
          <p:cNvSpPr/>
          <p:nvPr/>
        </p:nvSpPr>
        <p:spPr>
          <a:xfrm>
            <a:off x="6156176" y="1124744"/>
            <a:ext cx="2160240" cy="648072"/>
          </a:xfrm>
          <a:prstGeom prst="borderCallout2">
            <a:avLst>
              <a:gd name="adj1" fmla="val 18750"/>
              <a:gd name="adj2" fmla="val -8333"/>
              <a:gd name="adj3" fmla="val 18750"/>
              <a:gd name="adj4" fmla="val -16667"/>
              <a:gd name="adj5" fmla="val 233277"/>
              <a:gd name="adj6" fmla="val -17228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itemID</a:t>
            </a:r>
            <a:r>
              <a:rPr lang="zh-CN" altLang="en-US" smtClean="0">
                <a:solidFill>
                  <a:schemeClr val="tx1"/>
                </a:solidFill>
              </a:rPr>
              <a:t>中的信息</a:t>
            </a:r>
            <a:endParaRPr lang="zh-CN" altLang="en-US">
              <a:solidFill>
                <a:schemeClr val="tx1"/>
              </a:solidFill>
            </a:endParaRPr>
          </a:p>
        </p:txBody>
      </p:sp>
      <p:sp>
        <p:nvSpPr>
          <p:cNvPr id="8" name="线形标注 2 7"/>
          <p:cNvSpPr/>
          <p:nvPr/>
        </p:nvSpPr>
        <p:spPr>
          <a:xfrm>
            <a:off x="6804248" y="1903645"/>
            <a:ext cx="2160240" cy="648072"/>
          </a:xfrm>
          <a:prstGeom prst="borderCallout2">
            <a:avLst>
              <a:gd name="adj1" fmla="val 18750"/>
              <a:gd name="adj2" fmla="val -8333"/>
              <a:gd name="adj3" fmla="val 18750"/>
              <a:gd name="adj4" fmla="val -16667"/>
              <a:gd name="adj5" fmla="val 210520"/>
              <a:gd name="adj6" fmla="val -6168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tuple</a:t>
            </a:r>
            <a:r>
              <a:rPr lang="zh-CN" altLang="en-US" smtClean="0">
                <a:solidFill>
                  <a:schemeClr val="tx1"/>
                </a:solidFill>
              </a:rPr>
              <a:t>中的信息</a:t>
            </a:r>
            <a:r>
              <a:rPr lang="en-US" altLang="zh-CN" smtClean="0">
                <a:solidFill>
                  <a:schemeClr val="tx1"/>
                </a:solidFill>
              </a:rPr>
              <a:t>,</a:t>
            </a:r>
            <a:r>
              <a:rPr lang="zh-CN" altLang="en-US" smtClean="0">
                <a:solidFill>
                  <a:schemeClr val="tx1"/>
                </a:solidFill>
              </a:rPr>
              <a:t>对应第一幅图</a:t>
            </a:r>
            <a:endParaRPr lang="zh-CN" altLang="en-US">
              <a:solidFill>
                <a:schemeClr val="tx1"/>
              </a:solidFill>
            </a:endParaRPr>
          </a:p>
        </p:txBody>
      </p:sp>
      <p:sp>
        <p:nvSpPr>
          <p:cNvPr id="9" name="圆角矩形 8"/>
          <p:cNvSpPr/>
          <p:nvPr/>
        </p:nvSpPr>
        <p:spPr>
          <a:xfrm>
            <a:off x="1181934" y="3245293"/>
            <a:ext cx="504056" cy="6505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5101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HOT Update</a:t>
            </a:r>
            <a:endParaRPr lang="zh-CN" altLang="en-US"/>
          </a:p>
        </p:txBody>
      </p:sp>
      <p:sp>
        <p:nvSpPr>
          <p:cNvPr id="3" name="内容占位符 2"/>
          <p:cNvSpPr>
            <a:spLocks noGrp="1"/>
          </p:cNvSpPr>
          <p:nvPr>
            <p:ph idx="1"/>
          </p:nvPr>
        </p:nvSpPr>
        <p:spPr/>
        <p:txBody>
          <a:bodyPr/>
          <a:lstStyle/>
          <a:p>
            <a:r>
              <a:rPr lang="en-US" altLang="zh-CN" sz="1600" smtClean="0"/>
              <a:t>-- vacuum </a:t>
            </a:r>
            <a:r>
              <a:rPr lang="zh-CN" altLang="en-US" sz="1600" smtClean="0"/>
              <a:t>后</a:t>
            </a:r>
            <a:endParaRPr lang="en-US" altLang="zh-CN" sz="1600" smtClean="0"/>
          </a:p>
          <a:p>
            <a:r>
              <a:rPr lang="en-US" altLang="zh-CN" sz="1600"/>
              <a:t>postgres=# vacuum hot_test ;</a:t>
            </a:r>
          </a:p>
          <a:p>
            <a:r>
              <a:rPr lang="en-US" altLang="zh-CN" sz="1600"/>
              <a:t>VACUUM</a:t>
            </a:r>
          </a:p>
          <a:p>
            <a:r>
              <a:rPr lang="en-US" altLang="zh-CN" sz="1600"/>
              <a:t>postgres=# select * from heap_page_items(get_raw_page('hot_test',0));</a:t>
            </a:r>
          </a:p>
          <a:p>
            <a:r>
              <a:rPr lang="en-US" altLang="zh-CN" sz="1600"/>
              <a:t> lp | lp_off | lp_flags | lp_len | t_xmin | t_xmax | t_field3 | t_ctid | t_infomask2 | t_infomask | t_hoff | t_bits | t_oid </a:t>
            </a:r>
          </a:p>
          <a:p>
            <a:r>
              <a:rPr lang="en-US" altLang="zh-CN" sz="1600" smtClean="0"/>
              <a:t>  1 </a:t>
            </a:r>
            <a:r>
              <a:rPr lang="en-US" altLang="zh-CN" sz="1600"/>
              <a:t>|      2 |        2 |      0 |        |        |          |        |             |            |        |        |      </a:t>
            </a:r>
          </a:p>
          <a:p>
            <a:r>
              <a:rPr lang="en-US" altLang="zh-CN" sz="1600"/>
              <a:t>  2 |   8160 |        1 |     32 |   1867 |      0 |        0 | (0,2)  |       32770 |      10498 |     24 |        |      </a:t>
            </a:r>
          </a:p>
          <a:p>
            <a:r>
              <a:rPr lang="en-US" altLang="zh-CN" sz="1600" smtClean="0"/>
              <a:t>-- </a:t>
            </a:r>
            <a:r>
              <a:rPr lang="zh-CN" altLang="en-US" sz="1600" smtClean="0"/>
              <a:t>多次更新后</a:t>
            </a:r>
            <a:endParaRPr lang="en-US" altLang="zh-CN" sz="1600" smtClean="0"/>
          </a:p>
          <a:p>
            <a:r>
              <a:rPr lang="en-US" altLang="zh-CN" sz="1600"/>
              <a:t>postgres=# update hot_test set info='new' where id=1;</a:t>
            </a:r>
          </a:p>
          <a:p>
            <a:r>
              <a:rPr lang="en-US" altLang="zh-CN" sz="1600"/>
              <a:t>postgres=# update hot_test set info='new' where id=1;</a:t>
            </a:r>
          </a:p>
          <a:p>
            <a:r>
              <a:rPr lang="en-US" altLang="zh-CN" sz="1600"/>
              <a:t>postgres=# update hot_test set info='new' where id=1;</a:t>
            </a:r>
          </a:p>
          <a:p>
            <a:r>
              <a:rPr lang="en-US" altLang="zh-CN" sz="1600"/>
              <a:t>postgres=# update hot_test set info='new' where id=1;</a:t>
            </a:r>
          </a:p>
          <a:p>
            <a:r>
              <a:rPr lang="en-US" altLang="zh-CN" sz="1600"/>
              <a:t>postgres=# update hot_test set info='new' where id=1;</a:t>
            </a:r>
          </a:p>
          <a:p>
            <a:r>
              <a:rPr lang="en-US" altLang="zh-CN" sz="1600"/>
              <a:t>postgres=# update hot_test set info='new' where id=1;</a:t>
            </a:r>
            <a:endParaRPr lang="zh-CN" altLang="en-US" sz="1600"/>
          </a:p>
        </p:txBody>
      </p:sp>
      <p:sp>
        <p:nvSpPr>
          <p:cNvPr id="4" name="圆角矩形 3"/>
          <p:cNvSpPr/>
          <p:nvPr/>
        </p:nvSpPr>
        <p:spPr>
          <a:xfrm>
            <a:off x="1115616" y="2636912"/>
            <a:ext cx="1296144" cy="288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259632" y="3212976"/>
            <a:ext cx="936104" cy="288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线形标注 2 6"/>
          <p:cNvSpPr/>
          <p:nvPr/>
        </p:nvSpPr>
        <p:spPr>
          <a:xfrm>
            <a:off x="6156176" y="1124744"/>
            <a:ext cx="2160240" cy="648072"/>
          </a:xfrm>
          <a:prstGeom prst="borderCallout2">
            <a:avLst>
              <a:gd name="adj1" fmla="val 18750"/>
              <a:gd name="adj2" fmla="val -8333"/>
              <a:gd name="adj3" fmla="val 18750"/>
              <a:gd name="adj4" fmla="val -16667"/>
              <a:gd name="adj5" fmla="val 233277"/>
              <a:gd name="adj6" fmla="val -17228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itemID</a:t>
            </a:r>
            <a:r>
              <a:rPr lang="zh-CN" altLang="en-US" smtClean="0">
                <a:solidFill>
                  <a:schemeClr val="tx1"/>
                </a:solidFill>
              </a:rPr>
              <a:t>中的信息</a:t>
            </a:r>
            <a:endParaRPr lang="en-US" altLang="zh-CN">
              <a:solidFill>
                <a:schemeClr val="tx1"/>
              </a:solidFill>
            </a:endParaRPr>
          </a:p>
          <a:p>
            <a:pPr algn="ctr"/>
            <a:r>
              <a:rPr lang="zh-CN" altLang="en-US" smtClean="0">
                <a:solidFill>
                  <a:schemeClr val="tx1"/>
                </a:solidFill>
              </a:rPr>
              <a:t>对应第二幅图</a:t>
            </a:r>
            <a:endParaRPr lang="zh-CN" altLang="en-US">
              <a:solidFill>
                <a:schemeClr val="tx1"/>
              </a:solidFill>
            </a:endParaRPr>
          </a:p>
        </p:txBody>
      </p:sp>
    </p:spTree>
    <p:extLst>
      <p:ext uri="{BB962C8B-B14F-4D97-AF65-F5344CB8AC3E}">
        <p14:creationId xmlns:p14="http://schemas.microsoft.com/office/powerpoint/2010/main" val="3982955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HOT Update</a:t>
            </a:r>
            <a:endParaRPr lang="zh-CN" altLang="en-US"/>
          </a:p>
        </p:txBody>
      </p:sp>
      <p:sp>
        <p:nvSpPr>
          <p:cNvPr id="3" name="内容占位符 2"/>
          <p:cNvSpPr>
            <a:spLocks noGrp="1"/>
          </p:cNvSpPr>
          <p:nvPr>
            <p:ph idx="1"/>
          </p:nvPr>
        </p:nvSpPr>
        <p:spPr/>
        <p:txBody>
          <a:bodyPr/>
          <a:lstStyle/>
          <a:p>
            <a:r>
              <a:rPr lang="en-US" altLang="zh-CN" sz="1600"/>
              <a:t>postgres=# select * from heap_page_items(get_raw_page('hot_test',0));</a:t>
            </a:r>
          </a:p>
          <a:p>
            <a:r>
              <a:rPr lang="en-US" altLang="zh-CN" sz="1600"/>
              <a:t> lp | lp_off | lp_flags | lp_len | t_xmin | t_xmax | t_field3 | t_ctid | t_infomask2 | t_infomask | t_hoff | t_bits | t_oid </a:t>
            </a:r>
          </a:p>
          <a:p>
            <a:r>
              <a:rPr lang="en-US" altLang="zh-CN" sz="1600" smtClean="0"/>
              <a:t>  1 </a:t>
            </a:r>
            <a:r>
              <a:rPr lang="en-US" altLang="zh-CN" sz="1600"/>
              <a:t>|      2 |        2 |      0 |        |        |          |        |             |            |        |        |      </a:t>
            </a:r>
          </a:p>
          <a:p>
            <a:r>
              <a:rPr lang="en-US" altLang="zh-CN" sz="1600"/>
              <a:t>  2 |   8160 |        1 |     32 |   1867 |   1868 |        0 | (0,3)  |       49154 |       9474 |     24 |        |      </a:t>
            </a:r>
          </a:p>
          <a:p>
            <a:r>
              <a:rPr lang="en-US" altLang="zh-CN" sz="1600"/>
              <a:t>  3 |   8128 |        1 |     32 |   1868 |   1869 |        0 | (0,4)  |       49154 |       9474 |     24 |        |      </a:t>
            </a:r>
          </a:p>
          <a:p>
            <a:r>
              <a:rPr lang="en-US" altLang="zh-CN" sz="1600"/>
              <a:t>  4 |   8096 |        1 |     32 |   1869 |   1870 |        0 | (0,5)  |       49154 |       9474 |     24 |        |      </a:t>
            </a:r>
          </a:p>
          <a:p>
            <a:r>
              <a:rPr lang="en-US" altLang="zh-CN" sz="1600"/>
              <a:t>  5 |   8064 |        1 |     32 |   1870 |   1871 |        0 | (0,6)  |       49154 |       9474 |     24 |        |      </a:t>
            </a:r>
          </a:p>
          <a:p>
            <a:r>
              <a:rPr lang="en-US" altLang="zh-CN" sz="1600"/>
              <a:t>  6 |   8032 |        1 |     32 |   1871 |   1872 |        0 | (0,7)  |       49154 |       9474 |     24 |        |      </a:t>
            </a:r>
          </a:p>
          <a:p>
            <a:r>
              <a:rPr lang="en-US" altLang="zh-CN" sz="1600"/>
              <a:t>  7 |   8000 |        1 |     32 |   1872 |   1873 |        0 | (0,8)  |       49154 |       8450 |     24 |        |      </a:t>
            </a:r>
          </a:p>
          <a:p>
            <a:r>
              <a:rPr lang="en-US" altLang="zh-CN" sz="1600"/>
              <a:t>  8 |   7968 |        1 |     32 |   1873 |      0 |        0 | (0,8)  |       32770 |      10242 |     24 |        | </a:t>
            </a:r>
            <a:endParaRPr lang="zh-CN" altLang="en-US" sz="1600"/>
          </a:p>
        </p:txBody>
      </p:sp>
      <p:cxnSp>
        <p:nvCxnSpPr>
          <p:cNvPr id="5" name="曲线连接符 4"/>
          <p:cNvCxnSpPr/>
          <p:nvPr/>
        </p:nvCxnSpPr>
        <p:spPr>
          <a:xfrm rot="10800000" flipV="1">
            <a:off x="1043608" y="2348880"/>
            <a:ext cx="288032" cy="21602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467544" y="5517232"/>
            <a:ext cx="5040560" cy="9361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注意</a:t>
            </a:r>
            <a:r>
              <a:rPr lang="en-US" altLang="zh-CN" smtClean="0">
                <a:solidFill>
                  <a:schemeClr val="tx1"/>
                </a:solidFill>
              </a:rPr>
              <a:t>redirect</a:t>
            </a:r>
            <a:r>
              <a:rPr lang="zh-CN" altLang="en-US" smtClean="0">
                <a:solidFill>
                  <a:schemeClr val="tx1"/>
                </a:solidFill>
              </a:rPr>
              <a:t>后</a:t>
            </a:r>
            <a:r>
              <a:rPr lang="en-US" altLang="zh-CN" smtClean="0">
                <a:solidFill>
                  <a:schemeClr val="tx1"/>
                </a:solidFill>
              </a:rPr>
              <a:t>,lp_off</a:t>
            </a:r>
            <a:r>
              <a:rPr lang="zh-CN" altLang="en-US" smtClean="0">
                <a:solidFill>
                  <a:schemeClr val="tx1"/>
                </a:solidFill>
              </a:rPr>
              <a:t>的值表示第几条</a:t>
            </a:r>
            <a:r>
              <a:rPr lang="en-US" altLang="zh-CN" smtClean="0">
                <a:solidFill>
                  <a:schemeClr val="tx1"/>
                </a:solidFill>
              </a:rPr>
              <a:t>itemid, </a:t>
            </a:r>
            <a:r>
              <a:rPr lang="zh-CN" altLang="en-US" smtClean="0">
                <a:solidFill>
                  <a:schemeClr val="tx1"/>
                </a:solidFill>
              </a:rPr>
              <a:t>而不是</a:t>
            </a:r>
            <a:r>
              <a:rPr lang="en-US" altLang="zh-CN" smtClean="0">
                <a:solidFill>
                  <a:schemeClr val="tx1"/>
                </a:solidFill>
              </a:rPr>
              <a:t>offset_bytes.</a:t>
            </a:r>
            <a:endParaRPr lang="zh-CN" altLang="en-US">
              <a:solidFill>
                <a:schemeClr val="tx1"/>
              </a:solidFill>
            </a:endParaRPr>
          </a:p>
        </p:txBody>
      </p:sp>
      <p:cxnSp>
        <p:nvCxnSpPr>
          <p:cNvPr id="10" name="曲线连接符 9"/>
          <p:cNvCxnSpPr/>
          <p:nvPr/>
        </p:nvCxnSpPr>
        <p:spPr>
          <a:xfrm rot="10800000" flipV="1">
            <a:off x="1043609" y="2708918"/>
            <a:ext cx="3672410" cy="360041"/>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曲线连接符 13"/>
          <p:cNvCxnSpPr/>
          <p:nvPr/>
        </p:nvCxnSpPr>
        <p:spPr>
          <a:xfrm rot="10800000" flipV="1">
            <a:off x="1043608" y="2996952"/>
            <a:ext cx="3672410" cy="360041"/>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p:nvPr/>
        </p:nvCxnSpPr>
        <p:spPr>
          <a:xfrm rot="10800000" flipV="1">
            <a:off x="1043608" y="3428998"/>
            <a:ext cx="3672410" cy="360041"/>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p:nvPr/>
        </p:nvCxnSpPr>
        <p:spPr>
          <a:xfrm rot="10800000" flipV="1">
            <a:off x="1043609" y="3717030"/>
            <a:ext cx="3672410" cy="360041"/>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曲线连接符 16"/>
          <p:cNvCxnSpPr/>
          <p:nvPr/>
        </p:nvCxnSpPr>
        <p:spPr>
          <a:xfrm rot="10800000" flipV="1">
            <a:off x="1043609" y="4077071"/>
            <a:ext cx="3672410" cy="360041"/>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曲线连接符 17"/>
          <p:cNvCxnSpPr/>
          <p:nvPr/>
        </p:nvCxnSpPr>
        <p:spPr>
          <a:xfrm rot="10800000" flipV="1">
            <a:off x="1043609" y="4437110"/>
            <a:ext cx="3672410" cy="360041"/>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1303837" y="2204864"/>
            <a:ext cx="936104" cy="288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2988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HOT Update</a:t>
            </a:r>
            <a:endParaRPr lang="zh-CN" altLang="en-US"/>
          </a:p>
        </p:txBody>
      </p:sp>
      <p:sp>
        <p:nvSpPr>
          <p:cNvPr id="3" name="内容占位符 2"/>
          <p:cNvSpPr>
            <a:spLocks noGrp="1"/>
          </p:cNvSpPr>
          <p:nvPr>
            <p:ph idx="1"/>
          </p:nvPr>
        </p:nvSpPr>
        <p:spPr/>
        <p:txBody>
          <a:bodyPr/>
          <a:lstStyle/>
          <a:p>
            <a:r>
              <a:rPr lang="en-US" altLang="zh-CN" sz="1600" smtClean="0"/>
              <a:t>-- vacuum</a:t>
            </a:r>
            <a:r>
              <a:rPr lang="zh-CN" altLang="en-US" sz="1600" smtClean="0"/>
              <a:t>后</a:t>
            </a:r>
            <a:endParaRPr lang="en-US" altLang="zh-CN" sz="1600" smtClean="0"/>
          </a:p>
          <a:p>
            <a:r>
              <a:rPr lang="en-US" altLang="zh-CN" sz="1600"/>
              <a:t>postgres=# vacuum hot_test ;</a:t>
            </a:r>
          </a:p>
          <a:p>
            <a:r>
              <a:rPr lang="en-US" altLang="zh-CN" sz="1600" smtClean="0"/>
              <a:t>postgres</a:t>
            </a:r>
            <a:r>
              <a:rPr lang="en-US" altLang="zh-CN" sz="1600"/>
              <a:t>=# select * from heap_page_items(get_raw_page('hot_test',0));</a:t>
            </a:r>
          </a:p>
          <a:p>
            <a:r>
              <a:rPr lang="en-US" altLang="zh-CN" sz="1600"/>
              <a:t> lp | lp_off | lp_flags | lp_len | t_xmin | t_xmax | t_field3 | t_ctid | t_infomask2 | t_infomask | t_hoff | t_bits | t_oid </a:t>
            </a:r>
          </a:p>
          <a:p>
            <a:r>
              <a:rPr lang="en-US" altLang="zh-CN" sz="1600" smtClean="0"/>
              <a:t>  1 </a:t>
            </a:r>
            <a:r>
              <a:rPr lang="en-US" altLang="zh-CN" sz="1600"/>
              <a:t>|      8 |        2 |      0 |        |        |          |        |             |            |        |        |      </a:t>
            </a:r>
          </a:p>
          <a:p>
            <a:r>
              <a:rPr lang="en-US" altLang="zh-CN" sz="1600"/>
              <a:t>  2 |      0 |        0 |      0 |        |        |          |        |             |            |        |        |      </a:t>
            </a:r>
          </a:p>
          <a:p>
            <a:r>
              <a:rPr lang="en-US" altLang="zh-CN" sz="1600"/>
              <a:t>  3 |      0 |        0 |      0 |        |        |          |        |             |            |        |        |      </a:t>
            </a:r>
          </a:p>
          <a:p>
            <a:r>
              <a:rPr lang="en-US" altLang="zh-CN" sz="1600"/>
              <a:t>  4 |      0 |        0 |      0 |        |        |          |        |             |            |        |        |      </a:t>
            </a:r>
          </a:p>
          <a:p>
            <a:r>
              <a:rPr lang="en-US" altLang="zh-CN" sz="1600"/>
              <a:t>  5 |      0 |        0 |      0 |        |        |          |        |             |            |        |        |      </a:t>
            </a:r>
          </a:p>
          <a:p>
            <a:r>
              <a:rPr lang="en-US" altLang="zh-CN" sz="1600"/>
              <a:t>  6 |      0 |        0 |      0 |        |        |          |        |             |            |        |        |      </a:t>
            </a:r>
          </a:p>
          <a:p>
            <a:r>
              <a:rPr lang="en-US" altLang="zh-CN" sz="1600"/>
              <a:t>  7 |      0 |        0 |      0 |        |        |          |        |             |            |        |        |      </a:t>
            </a:r>
          </a:p>
          <a:p>
            <a:r>
              <a:rPr lang="en-US" altLang="zh-CN" sz="1600"/>
              <a:t>  8 |   8160 |        1 |     32 |   1873 |      0 |        0 | (0,8)  |       32770 |      10498 |     24 |        |      </a:t>
            </a:r>
            <a:endParaRPr lang="en-US" altLang="zh-CN" sz="1600" smtClean="0"/>
          </a:p>
          <a:p>
            <a:endParaRPr lang="en-US" altLang="zh-CN" sz="1600"/>
          </a:p>
          <a:p>
            <a:r>
              <a:rPr lang="en-US" altLang="zh-CN" sz="1600"/>
              <a:t>Use pageinspect EXTENSION view PostgreSQL Page's raw infomation</a:t>
            </a:r>
          </a:p>
          <a:p>
            <a:r>
              <a:rPr lang="en-US" altLang="zh-CN" sz="1600">
                <a:hlinkClick r:id="rId2"/>
              </a:rPr>
              <a:t>http://blog.163.com/digoal@126/blog/static/16387704020114273265960/</a:t>
            </a:r>
            <a:endParaRPr lang="en-US" altLang="zh-CN" sz="1600"/>
          </a:p>
        </p:txBody>
      </p:sp>
      <p:cxnSp>
        <p:nvCxnSpPr>
          <p:cNvPr id="5" name="曲线连接符 4"/>
          <p:cNvCxnSpPr/>
          <p:nvPr/>
        </p:nvCxnSpPr>
        <p:spPr>
          <a:xfrm rot="5400000">
            <a:off x="-36512" y="4077072"/>
            <a:ext cx="2376264" cy="36004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1331640" y="2924944"/>
            <a:ext cx="936104" cy="288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536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Index</a:t>
            </a:r>
            <a:endParaRPr lang="zh-CN" altLang="en-US"/>
          </a:p>
        </p:txBody>
      </p:sp>
      <p:sp>
        <p:nvSpPr>
          <p:cNvPr id="3" name="内容占位符 2"/>
          <p:cNvSpPr>
            <a:spLocks noGrp="1"/>
          </p:cNvSpPr>
          <p:nvPr>
            <p:ph idx="1"/>
          </p:nvPr>
        </p:nvSpPr>
        <p:spPr/>
        <p:txBody>
          <a:bodyPr/>
          <a:lstStyle/>
          <a:p>
            <a:r>
              <a:rPr lang="zh-CN" altLang="en-US" sz="1600" smtClean="0"/>
              <a:t>为什么要使用</a:t>
            </a:r>
            <a:r>
              <a:rPr lang="en-US" altLang="zh-CN" sz="1600" smtClean="0"/>
              <a:t>concurrently</a:t>
            </a:r>
            <a:r>
              <a:rPr lang="zh-CN" altLang="en-US" sz="1600" smtClean="0"/>
              <a:t>创建索引</a:t>
            </a:r>
            <a:r>
              <a:rPr lang="en-US" altLang="zh-CN" sz="1600" smtClean="0"/>
              <a:t>?</a:t>
            </a:r>
          </a:p>
          <a:p>
            <a:r>
              <a:rPr lang="zh-CN" altLang="en-US" sz="1600" smtClean="0"/>
              <a:t>如果不使用</a:t>
            </a:r>
            <a:r>
              <a:rPr lang="en-US" altLang="zh-CN" sz="1600" smtClean="0"/>
              <a:t>concurrently, </a:t>
            </a:r>
            <a:r>
              <a:rPr lang="zh-CN" altLang="en-US" sz="1600" smtClean="0"/>
              <a:t>创建索引时不允许对表进行增删改操作</a:t>
            </a:r>
            <a:r>
              <a:rPr lang="en-US" altLang="zh-CN" sz="1600" smtClean="0"/>
              <a:t>, </a:t>
            </a:r>
            <a:r>
              <a:rPr lang="zh-CN" altLang="en-US" sz="1600" smtClean="0"/>
              <a:t>只允许查询操作</a:t>
            </a:r>
            <a:r>
              <a:rPr lang="en-US" altLang="zh-CN" sz="1600" smtClean="0"/>
              <a:t>.</a:t>
            </a:r>
          </a:p>
          <a:p>
            <a:r>
              <a:rPr lang="en-US" altLang="zh-CN" sz="1600">
                <a:hlinkClick r:id="rId2"/>
              </a:rPr>
              <a:t>http://blog.163.com/digoal@126/blog/static/163877040201231781923116/</a:t>
            </a:r>
            <a:endParaRPr lang="en-US" altLang="zh-CN" sz="1600"/>
          </a:p>
          <a:p>
            <a:r>
              <a:rPr lang="zh-CN" altLang="en-US" sz="1600" smtClean="0"/>
              <a:t>索引快还是全表扫描快</a:t>
            </a:r>
            <a:r>
              <a:rPr lang="en-US" altLang="zh-CN" sz="1600" smtClean="0"/>
              <a:t>?</a:t>
            </a:r>
          </a:p>
          <a:p>
            <a:r>
              <a:rPr lang="zh-CN" altLang="en-US" sz="1600" smtClean="0"/>
              <a:t>取决于缓存的大小</a:t>
            </a:r>
            <a:r>
              <a:rPr lang="en-US" altLang="zh-CN" sz="1600" smtClean="0"/>
              <a:t>,</a:t>
            </a:r>
            <a:r>
              <a:rPr lang="zh-CN" altLang="en-US" sz="1600" smtClean="0"/>
              <a:t>存储的</a:t>
            </a:r>
            <a:r>
              <a:rPr lang="en-US" altLang="zh-CN" sz="1600" smtClean="0"/>
              <a:t>IOPS</a:t>
            </a:r>
            <a:r>
              <a:rPr lang="zh-CN" altLang="en-US" sz="1600" smtClean="0"/>
              <a:t>能力</a:t>
            </a:r>
            <a:r>
              <a:rPr lang="en-US" altLang="zh-CN" sz="1600" smtClean="0"/>
              <a:t>, </a:t>
            </a:r>
            <a:r>
              <a:rPr lang="zh-CN" altLang="en-US" sz="1600" smtClean="0"/>
              <a:t>是否使用索引排序以及</a:t>
            </a:r>
            <a:r>
              <a:rPr lang="en-US" altLang="zh-CN" sz="1600" smtClean="0"/>
              <a:t>SQL</a:t>
            </a:r>
            <a:r>
              <a:rPr lang="zh-CN" altLang="en-US" sz="1600" smtClean="0"/>
              <a:t>需要发起的</a:t>
            </a:r>
            <a:r>
              <a:rPr lang="en-US" altLang="zh-CN" sz="1600" smtClean="0"/>
              <a:t>IO</a:t>
            </a:r>
            <a:r>
              <a:rPr lang="zh-CN" altLang="en-US" sz="1600" smtClean="0"/>
              <a:t>次数</a:t>
            </a:r>
            <a:r>
              <a:rPr lang="en-US" altLang="zh-CN" sz="1600" smtClean="0"/>
              <a:t>(</a:t>
            </a:r>
            <a:r>
              <a:rPr lang="zh-CN" altLang="en-US" sz="1600" smtClean="0"/>
              <a:t>索引</a:t>
            </a:r>
            <a:r>
              <a:rPr lang="en-US" altLang="zh-CN" sz="1600" smtClean="0"/>
              <a:t>, </a:t>
            </a:r>
            <a:r>
              <a:rPr lang="zh-CN" altLang="en-US" sz="1600" smtClean="0"/>
              <a:t>离散</a:t>
            </a:r>
            <a:r>
              <a:rPr lang="en-US" altLang="zh-CN" sz="1600" smtClean="0"/>
              <a:t>IO. </a:t>
            </a:r>
            <a:r>
              <a:rPr lang="zh-CN" altLang="en-US" sz="1600" smtClean="0"/>
              <a:t>全表扫描</a:t>
            </a:r>
            <a:r>
              <a:rPr lang="en-US" altLang="zh-CN" sz="1600" smtClean="0"/>
              <a:t>, </a:t>
            </a:r>
            <a:r>
              <a:rPr lang="zh-CN" altLang="en-US" sz="1600" smtClean="0"/>
              <a:t>顺序</a:t>
            </a:r>
            <a:r>
              <a:rPr lang="en-US" altLang="zh-CN" sz="1600" smtClean="0"/>
              <a:t>IO)</a:t>
            </a:r>
            <a:r>
              <a:rPr lang="zh-CN" altLang="en-US" sz="1600" smtClean="0"/>
              <a:t>等</a:t>
            </a:r>
            <a:r>
              <a:rPr lang="en-US" altLang="zh-CN" sz="1600" smtClean="0"/>
              <a:t>.</a:t>
            </a:r>
          </a:p>
          <a:p>
            <a:endParaRPr lang="en-US" altLang="zh-CN" sz="1600"/>
          </a:p>
          <a:p>
            <a:r>
              <a:rPr lang="zh-CN" altLang="en-US" sz="1600" smtClean="0"/>
              <a:t>我建的索引到底有没有被系统用到</a:t>
            </a:r>
            <a:r>
              <a:rPr lang="en-US" altLang="zh-CN" sz="1600" smtClean="0"/>
              <a:t>, </a:t>
            </a:r>
            <a:r>
              <a:rPr lang="zh-CN" altLang="en-US" sz="1600" smtClean="0"/>
              <a:t>还是说它就是个费索引</a:t>
            </a:r>
            <a:endParaRPr lang="en-US" altLang="zh-CN" sz="1600" smtClean="0"/>
          </a:p>
          <a:p>
            <a:r>
              <a:rPr lang="en-US" altLang="zh-CN" sz="1600" smtClean="0"/>
              <a:t>explain</a:t>
            </a:r>
          </a:p>
          <a:p>
            <a:r>
              <a:rPr lang="en-US" altLang="zh-CN" sz="1600" smtClean="0"/>
              <a:t>pg_statio_all_indexes</a:t>
            </a:r>
          </a:p>
          <a:p>
            <a:pPr lvl="1"/>
            <a:r>
              <a:rPr lang="en-US" altLang="zh-CN" sz="1600"/>
              <a:t>For each index in the current database, the table and index OID, schema, table and index name, numbers of disk blocks read and buffer hits in that index.</a:t>
            </a:r>
            <a:endParaRPr lang="en-US" altLang="zh-CN" sz="1600" smtClean="0"/>
          </a:p>
          <a:p>
            <a:r>
              <a:rPr lang="en-US" altLang="zh-CN" sz="1600" smtClean="0"/>
              <a:t>pg_stat_all_indexes</a:t>
            </a:r>
          </a:p>
          <a:p>
            <a:pPr lvl="1"/>
            <a:r>
              <a:rPr lang="en-US" altLang="zh-CN" sz="1600"/>
              <a:t>For each index in the current database, the table and index OID, schema, table and index name, number of index scans initiated on that index, number of index entries returned by index scans, and number of live table rows fetched by simple index scans using that index.</a:t>
            </a:r>
          </a:p>
          <a:p>
            <a:endParaRPr lang="en-US" altLang="zh-CN" sz="1600" smtClean="0"/>
          </a:p>
          <a:p>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7807" y="1916832"/>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294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Full Text Search</a:t>
            </a:r>
            <a:endParaRPr lang="zh-CN" altLang="en-US"/>
          </a:p>
        </p:txBody>
      </p:sp>
      <p:sp>
        <p:nvSpPr>
          <p:cNvPr id="3" name="内容占位符 2"/>
          <p:cNvSpPr>
            <a:spLocks noGrp="1"/>
          </p:cNvSpPr>
          <p:nvPr>
            <p:ph idx="1"/>
          </p:nvPr>
        </p:nvSpPr>
        <p:spPr/>
        <p:txBody>
          <a:bodyPr/>
          <a:lstStyle/>
          <a:p>
            <a:r>
              <a:rPr lang="zh-CN" altLang="en-US" sz="1600" smtClean="0"/>
              <a:t>本期培训略</a:t>
            </a:r>
            <a:endParaRPr lang="en-US" altLang="zh-CN" sz="1600" smtClean="0"/>
          </a:p>
          <a:p>
            <a:endParaRPr lang="en-US" altLang="zh-CN" sz="1600" smtClean="0"/>
          </a:p>
          <a:p>
            <a:r>
              <a:rPr lang="zh-CN" altLang="en-US" sz="1600" smtClean="0"/>
              <a:t>支持</a:t>
            </a:r>
            <a:r>
              <a:rPr lang="en-US" altLang="zh-CN" sz="1600" smtClean="0"/>
              <a:t>PostgreSQL</a:t>
            </a:r>
            <a:r>
              <a:rPr lang="zh-CN" altLang="en-US" sz="1600" smtClean="0"/>
              <a:t>的全文检索软件如</a:t>
            </a:r>
            <a:r>
              <a:rPr lang="en-US" altLang="zh-CN" sz="1600" smtClean="0"/>
              <a:t>sphinx.</a:t>
            </a:r>
            <a:endParaRPr lang="zh-CN" altLang="en-US" sz="1600"/>
          </a:p>
        </p:txBody>
      </p:sp>
    </p:spTree>
    <p:extLst>
      <p:ext uri="{BB962C8B-B14F-4D97-AF65-F5344CB8AC3E}">
        <p14:creationId xmlns:p14="http://schemas.microsoft.com/office/powerpoint/2010/main" val="2597635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SQL Syntax-Lexical Structure</a:t>
            </a:r>
            <a:endParaRPr lang="zh-CN" altLang="en-US"/>
          </a:p>
        </p:txBody>
      </p:sp>
      <p:sp>
        <p:nvSpPr>
          <p:cNvPr id="3" name="内容占位符 2"/>
          <p:cNvSpPr>
            <a:spLocks noGrp="1"/>
          </p:cNvSpPr>
          <p:nvPr>
            <p:ph idx="1"/>
          </p:nvPr>
        </p:nvSpPr>
        <p:spPr/>
        <p:txBody>
          <a:bodyPr numCol="1"/>
          <a:lstStyle/>
          <a:p>
            <a:r>
              <a:rPr lang="en-US" altLang="zh-CN" sz="1800" smtClean="0"/>
              <a:t>SELECT </a:t>
            </a:r>
            <a:r>
              <a:rPr lang="en-US" altLang="zh-CN" sz="1800"/>
              <a:t>* FROM pg_class WHERE relname = 'pg_statistic' LIMIT 1</a:t>
            </a:r>
            <a:r>
              <a:rPr lang="en-US" altLang="zh-CN" sz="1800" smtClean="0"/>
              <a:t>; -- is one comment</a:t>
            </a:r>
          </a:p>
          <a:p>
            <a:endParaRPr lang="en-US" altLang="zh-CN" sz="1800"/>
          </a:p>
          <a:p>
            <a:r>
              <a:rPr lang="en-US" altLang="zh-CN" sz="1800"/>
              <a:t>TOKEN</a:t>
            </a:r>
          </a:p>
          <a:p>
            <a:pPr lvl="1"/>
            <a:r>
              <a:rPr lang="en-US" altLang="zh-CN" sz="1800" smtClean="0"/>
              <a:t>keyword (SELECT FROM WHERE LIMIT)</a:t>
            </a:r>
            <a:endParaRPr lang="en-US" altLang="zh-CN" sz="1800"/>
          </a:p>
          <a:p>
            <a:pPr lvl="1"/>
            <a:r>
              <a:rPr lang="en-US" altLang="zh-CN" sz="1800"/>
              <a:t>identifier or quoted </a:t>
            </a:r>
            <a:r>
              <a:rPr lang="en-US" altLang="zh-CN" sz="1800" smtClean="0"/>
              <a:t>identifier (pg_class relname, </a:t>
            </a:r>
            <a:r>
              <a:rPr lang="zh-CN" altLang="en-US" sz="1800" smtClean="0"/>
              <a:t>表名</a:t>
            </a:r>
            <a:r>
              <a:rPr lang="en-US" altLang="zh-CN" sz="1800" smtClean="0"/>
              <a:t>, </a:t>
            </a:r>
            <a:r>
              <a:rPr lang="zh-CN" altLang="en-US" sz="1800" smtClean="0"/>
              <a:t>列名</a:t>
            </a:r>
            <a:r>
              <a:rPr lang="en-US" altLang="zh-CN" sz="1800" smtClean="0"/>
              <a:t>,</a:t>
            </a:r>
            <a:r>
              <a:rPr lang="zh-CN" altLang="en-US" sz="1800" smtClean="0"/>
              <a:t>对象名</a:t>
            </a:r>
            <a:r>
              <a:rPr lang="en-US" altLang="zh-CN" sz="1800" smtClean="0"/>
              <a:t>...)</a:t>
            </a:r>
          </a:p>
          <a:p>
            <a:pPr lvl="2"/>
            <a:r>
              <a:rPr lang="zh-CN" altLang="en-US" sz="1800" smtClean="0"/>
              <a:t>默认小写</a:t>
            </a:r>
            <a:r>
              <a:rPr lang="en-US" altLang="zh-CN" sz="1800" smtClean="0"/>
              <a:t>, </a:t>
            </a:r>
            <a:r>
              <a:rPr lang="zh-CN" altLang="en-US" sz="1800" smtClean="0"/>
              <a:t>如需大写需使用双引号</a:t>
            </a:r>
            <a:endParaRPr lang="en-US" altLang="zh-CN" sz="1800"/>
          </a:p>
          <a:p>
            <a:pPr lvl="1"/>
            <a:r>
              <a:rPr lang="en-US" altLang="zh-CN" sz="1800"/>
              <a:t>literal or </a:t>
            </a:r>
            <a:r>
              <a:rPr lang="en-US" altLang="zh-CN" sz="1800" smtClean="0"/>
              <a:t>constant ('pg_statistic' 1)</a:t>
            </a:r>
            <a:endParaRPr lang="en-US" altLang="zh-CN" sz="1800"/>
          </a:p>
          <a:p>
            <a:pPr lvl="1"/>
            <a:r>
              <a:rPr lang="en-US" altLang="zh-CN" sz="1800"/>
              <a:t>special character </a:t>
            </a:r>
            <a:r>
              <a:rPr lang="en-US" altLang="zh-CN" sz="1800" smtClean="0"/>
              <a:t>symbol (*)</a:t>
            </a:r>
            <a:endParaRPr lang="en-US" altLang="zh-CN" sz="1800"/>
          </a:p>
          <a:p>
            <a:pPr lvl="1"/>
            <a:r>
              <a:rPr lang="en-US" altLang="zh-CN" sz="1800" smtClean="0"/>
              <a:t>comment (-- is one-line comment) or (/* */ multi-line comment)</a:t>
            </a:r>
            <a:endParaRPr lang="en-US" altLang="zh-CN" sz="1800"/>
          </a:p>
          <a:p>
            <a:pPr lvl="1"/>
            <a:r>
              <a:rPr lang="en-US" altLang="zh-CN" sz="1800" smtClean="0"/>
              <a:t>operator (=)</a:t>
            </a:r>
            <a:endParaRPr lang="en-US" altLang="zh-CN" sz="1800"/>
          </a:p>
          <a:p>
            <a:endParaRPr lang="en-US" altLang="zh-CN" sz="1800" smtClean="0"/>
          </a:p>
          <a:p>
            <a:endParaRPr lang="en-US" altLang="zh-CN" sz="1800" smtClean="0"/>
          </a:p>
        </p:txBody>
      </p:sp>
    </p:spTree>
    <p:extLst>
      <p:ext uri="{BB962C8B-B14F-4D97-AF65-F5344CB8AC3E}">
        <p14:creationId xmlns:p14="http://schemas.microsoft.com/office/powerpoint/2010/main" val="3772329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pic>
        <p:nvPicPr>
          <p:cNvPr id="4" name="Picture 5" descr="C:\Users\digoal\AppData\Local\Microsoft\Windows\Temporary Internet Files\Content.IE5\EUGCVFAI\MC90032648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319522"/>
            <a:ext cx="4392488" cy="51025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云形标注 4"/>
          <p:cNvSpPr/>
          <p:nvPr/>
        </p:nvSpPr>
        <p:spPr>
          <a:xfrm>
            <a:off x="5255568" y="1628800"/>
            <a:ext cx="3600400" cy="2448272"/>
          </a:xfrm>
          <a:prstGeom prst="cloudCallout">
            <a:avLst>
              <a:gd name="adj1" fmla="val -76825"/>
              <a:gd name="adj2" fmla="val 37551"/>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altLang="zh-CN"/>
              <a:t>EveryOne Must </a:t>
            </a:r>
            <a:r>
              <a:rPr lang="en-US" altLang="zh-CN" smtClean="0"/>
              <a:t>Know</a:t>
            </a:r>
          </a:p>
          <a:p>
            <a:r>
              <a:rPr lang="en-US" altLang="zh-CN"/>
              <a:t>Bussiness Rules &amp; PostgreSQL ISOLATION LEVEL</a:t>
            </a:r>
            <a:endParaRPr lang="zh-CN" altLang="en-US"/>
          </a:p>
          <a:p>
            <a:endParaRPr lang="en-US" altLang="zh-CN"/>
          </a:p>
        </p:txBody>
      </p:sp>
    </p:spTree>
    <p:extLst>
      <p:ext uri="{BB962C8B-B14F-4D97-AF65-F5344CB8AC3E}">
        <p14:creationId xmlns:p14="http://schemas.microsoft.com/office/powerpoint/2010/main" val="3420667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3" name="内容占位符 2"/>
          <p:cNvSpPr>
            <a:spLocks noGrp="1"/>
          </p:cNvSpPr>
          <p:nvPr>
            <p:ph idx="1"/>
          </p:nvPr>
        </p:nvSpPr>
        <p:spPr/>
        <p:txBody>
          <a:bodyPr/>
          <a:lstStyle/>
          <a:p>
            <a:r>
              <a:rPr lang="en-US" altLang="zh-CN" sz="1600" smtClean="0"/>
              <a:t>SQL</a:t>
            </a:r>
            <a:r>
              <a:rPr lang="zh-CN" altLang="en-US" sz="1600" smtClean="0"/>
              <a:t>标准定义的隔离级别和读保护对应关系</a:t>
            </a:r>
            <a:endParaRPr lang="en-US" altLang="zh-CN" sz="1600" smtClean="0"/>
          </a:p>
          <a:p>
            <a:r>
              <a:rPr lang="zh-CN" altLang="en-US" sz="1600" b="1" smtClean="0">
                <a:effectLst/>
              </a:rPr>
              <a:t>注意</a:t>
            </a:r>
            <a:r>
              <a:rPr lang="en-US" altLang="zh-CN" sz="1600" b="1" smtClean="0">
                <a:effectLst/>
              </a:rPr>
              <a:t>SQL</a:t>
            </a:r>
            <a:r>
              <a:rPr lang="zh-CN" altLang="en-US" sz="1600" b="1" smtClean="0">
                <a:effectLst/>
              </a:rPr>
              <a:t>标准</a:t>
            </a:r>
            <a:r>
              <a:rPr lang="en-US" altLang="zh-CN" sz="1600" b="1" smtClean="0">
                <a:effectLst/>
              </a:rPr>
              <a:t>: minimum</a:t>
            </a:r>
            <a:r>
              <a:rPr lang="en-US" altLang="zh-CN" sz="1600">
                <a:effectLst/>
              </a:rPr>
              <a:t> protections each isolation level must provide</a:t>
            </a:r>
            <a:endParaRPr lang="en-US" altLang="zh-CN" sz="1600" smtClean="0"/>
          </a:p>
          <a:p>
            <a:endParaRPr lang="en-US" altLang="zh-CN" sz="1600"/>
          </a:p>
          <a:p>
            <a:endParaRPr lang="en-US" altLang="zh-CN" sz="1600" smtClean="0"/>
          </a:p>
          <a:p>
            <a:endParaRPr lang="en-US" altLang="zh-CN" sz="1600"/>
          </a:p>
          <a:p>
            <a:endParaRPr lang="en-US" altLang="zh-CN" sz="1600" smtClean="0"/>
          </a:p>
          <a:p>
            <a:r>
              <a:rPr lang="en-US" altLang="zh-CN" sz="1600" smtClean="0"/>
              <a:t>PostgreSQL</a:t>
            </a:r>
            <a:r>
              <a:rPr lang="zh-CN" altLang="en-US" sz="1600" smtClean="0"/>
              <a:t>实现的隔离级别和读保护对应关系</a:t>
            </a:r>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smtClean="0"/>
          </a:p>
          <a:p>
            <a:r>
              <a:rPr lang="en-US" altLang="zh-CN" sz="1600" smtClean="0"/>
              <a:t>Real Serializable </a:t>
            </a:r>
            <a:r>
              <a:rPr lang="zh-CN" altLang="en-US" sz="1600" smtClean="0"/>
              <a:t>除此以外还实现了并行事务串行化的组合检测</a:t>
            </a:r>
            <a:r>
              <a:rPr lang="en-US" altLang="zh-CN" sz="1600" smtClean="0"/>
              <a:t>.</a:t>
            </a:r>
          </a:p>
          <a:p>
            <a:endParaRPr lang="en-US" altLang="zh-CN" sz="1600" smtClean="0"/>
          </a:p>
          <a:p>
            <a:endParaRPr lang="en-US" altLang="zh-CN" sz="1600" smtClean="0"/>
          </a:p>
          <a:p>
            <a:endParaRPr lang="zh-CN" altLang="en-US" sz="16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959562"/>
            <a:ext cx="5184576" cy="1253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表格 3"/>
          <p:cNvGraphicFramePr>
            <a:graphicFrameLocks noGrp="1"/>
          </p:cNvGraphicFramePr>
          <p:nvPr>
            <p:extLst>
              <p:ext uri="{D42A27DB-BD31-4B8C-83A1-F6EECF244321}">
                <p14:modId xmlns:p14="http://schemas.microsoft.com/office/powerpoint/2010/main" val="1539747899"/>
              </p:ext>
            </p:extLst>
          </p:nvPr>
        </p:nvGraphicFramePr>
        <p:xfrm>
          <a:off x="395536" y="3879056"/>
          <a:ext cx="8352928" cy="1854200"/>
        </p:xfrm>
        <a:graphic>
          <a:graphicData uri="http://schemas.openxmlformats.org/drawingml/2006/table">
            <a:tbl>
              <a:tblPr firstRow="1" bandRow="1">
                <a:tableStyleId>{5C22544A-7EE6-4342-B048-85BDC9FD1C3A}</a:tableStyleId>
              </a:tblPr>
              <a:tblGrid>
                <a:gridCol w="2016224"/>
                <a:gridCol w="2088232"/>
                <a:gridCol w="2088232"/>
                <a:gridCol w="2160240"/>
              </a:tblGrid>
              <a:tr h="370840">
                <a:tc>
                  <a:txBody>
                    <a:bodyPr/>
                    <a:lstStyle/>
                    <a:p>
                      <a:r>
                        <a:rPr lang="en-US" altLang="zh-CN" sz="1600" smtClean="0"/>
                        <a:t>Isolation Level</a:t>
                      </a:r>
                      <a:endParaRPr lang="zh-CN" altLang="en-US" sz="1600"/>
                    </a:p>
                  </a:txBody>
                  <a:tcPr/>
                </a:tc>
                <a:tc>
                  <a:txBody>
                    <a:bodyPr/>
                    <a:lstStyle/>
                    <a:p>
                      <a:r>
                        <a:rPr lang="en-US" altLang="zh-CN" sz="1600" smtClean="0"/>
                        <a:t>Dirty Read</a:t>
                      </a:r>
                      <a:endParaRPr lang="zh-CN" altLang="en-US" sz="1600"/>
                    </a:p>
                  </a:txBody>
                  <a:tcPr/>
                </a:tc>
                <a:tc>
                  <a:txBody>
                    <a:bodyPr/>
                    <a:lstStyle/>
                    <a:p>
                      <a:r>
                        <a:rPr lang="en-US" altLang="zh-CN" sz="1600" smtClean="0"/>
                        <a:t>NonRepeatable Read</a:t>
                      </a:r>
                      <a:endParaRPr lang="zh-CN" altLang="en-US" sz="1600"/>
                    </a:p>
                  </a:txBody>
                  <a:tcPr/>
                </a:tc>
                <a:tc>
                  <a:txBody>
                    <a:bodyPr/>
                    <a:lstStyle/>
                    <a:p>
                      <a:r>
                        <a:rPr lang="en-US" altLang="zh-CN" sz="1600" smtClean="0"/>
                        <a:t>Phantom Read</a:t>
                      </a:r>
                      <a:endParaRPr lang="zh-CN" altLang="en-US" sz="1600"/>
                    </a:p>
                  </a:txBody>
                  <a:tcPr/>
                </a:tc>
              </a:tr>
              <a:tr h="370840">
                <a:tc>
                  <a:txBody>
                    <a:bodyPr/>
                    <a:lstStyle/>
                    <a:p>
                      <a:r>
                        <a:rPr lang="en-US" altLang="zh-CN" sz="1600" smtClean="0"/>
                        <a:t>Read uncommitted</a:t>
                      </a:r>
                      <a:endParaRPr lang="zh-CN" altLang="en-US" sz="1600"/>
                    </a:p>
                  </a:txBody>
                  <a:tcPr/>
                </a:tc>
                <a:tc>
                  <a:txBody>
                    <a:bodyPr/>
                    <a:lstStyle/>
                    <a:p>
                      <a:r>
                        <a:rPr lang="en-US" altLang="zh-CN" sz="1600" smtClean="0"/>
                        <a:t>Not possible </a:t>
                      </a:r>
                      <a:endParaRPr lang="zh-CN" altLang="en-US" sz="1600"/>
                    </a:p>
                  </a:txBody>
                  <a:tcPr/>
                </a:tc>
                <a:tc>
                  <a:txBody>
                    <a:bodyPr/>
                    <a:lstStyle/>
                    <a:p>
                      <a:r>
                        <a:rPr lang="en-US" altLang="zh-CN" sz="1600" smtClean="0"/>
                        <a:t>Possible</a:t>
                      </a:r>
                      <a:endParaRPr lang="zh-CN" altLang="en-US" sz="1600"/>
                    </a:p>
                  </a:txBody>
                  <a:tcPr/>
                </a:tc>
                <a:tc>
                  <a:txBody>
                    <a:bodyPr/>
                    <a:lstStyle/>
                    <a:p>
                      <a:r>
                        <a:rPr lang="en-US" altLang="zh-CN" sz="1600" smtClean="0"/>
                        <a:t>Possible</a:t>
                      </a:r>
                      <a:endParaRPr lang="zh-CN" altLang="en-US" sz="1600"/>
                    </a:p>
                  </a:txBody>
                  <a:tcPr/>
                </a:tc>
              </a:tr>
              <a:tr h="370840">
                <a:tc>
                  <a:txBody>
                    <a:bodyPr/>
                    <a:lstStyle/>
                    <a:p>
                      <a:r>
                        <a:rPr lang="en-US" altLang="zh-CN" sz="1600" smtClean="0"/>
                        <a:t>Read committed</a:t>
                      </a:r>
                      <a:endParaRPr lang="zh-CN" altLang="en-US" sz="1600"/>
                    </a:p>
                  </a:txBody>
                  <a:tcPr/>
                </a:tc>
                <a:tc>
                  <a:txBody>
                    <a:bodyPr/>
                    <a:lstStyle/>
                    <a:p>
                      <a:r>
                        <a:rPr lang="en-US" altLang="zh-CN" sz="1600" smtClean="0"/>
                        <a:t>Not possible </a:t>
                      </a:r>
                      <a:endParaRPr lang="zh-CN" altLang="en-US" sz="1600"/>
                    </a:p>
                  </a:txBody>
                  <a:tcPr/>
                </a:tc>
                <a:tc>
                  <a:txBody>
                    <a:bodyPr/>
                    <a:lstStyle/>
                    <a:p>
                      <a:r>
                        <a:rPr lang="en-US" altLang="zh-CN" sz="1600" smtClean="0"/>
                        <a:t>Possible</a:t>
                      </a:r>
                      <a:endParaRPr lang="zh-CN" altLang="en-US" sz="1600"/>
                    </a:p>
                  </a:txBody>
                  <a:tcPr/>
                </a:tc>
                <a:tc>
                  <a:txBody>
                    <a:bodyPr/>
                    <a:lstStyle/>
                    <a:p>
                      <a:r>
                        <a:rPr lang="en-US" altLang="zh-CN" sz="1600" smtClean="0"/>
                        <a:t>Possible</a:t>
                      </a:r>
                      <a:endParaRPr lang="zh-CN" altLang="en-US" sz="1600"/>
                    </a:p>
                  </a:txBody>
                  <a:tcPr/>
                </a:tc>
              </a:tr>
              <a:tr h="370840">
                <a:tc>
                  <a:txBody>
                    <a:bodyPr/>
                    <a:lstStyle/>
                    <a:p>
                      <a:r>
                        <a:rPr lang="en-US" altLang="zh-CN" sz="1600" smtClean="0"/>
                        <a:t>Repeatable read</a:t>
                      </a:r>
                      <a:endParaRPr lang="zh-CN" altLang="en-US" sz="1600"/>
                    </a:p>
                  </a:txBody>
                  <a:tcPr/>
                </a:tc>
                <a:tc>
                  <a:txBody>
                    <a:bodyPr/>
                    <a:lstStyle/>
                    <a:p>
                      <a:r>
                        <a:rPr lang="en-US" altLang="zh-CN" sz="1600" smtClean="0"/>
                        <a:t>Not possible</a:t>
                      </a:r>
                      <a:endParaRPr lang="zh-CN" altLang="en-US" sz="1600"/>
                    </a:p>
                  </a:txBody>
                  <a:tcPr/>
                </a:tc>
                <a:tc>
                  <a:txBody>
                    <a:bodyPr/>
                    <a:lstStyle/>
                    <a:p>
                      <a:r>
                        <a:rPr lang="en-US" altLang="zh-CN" sz="1600" smtClean="0"/>
                        <a:t>Not possible</a:t>
                      </a:r>
                      <a:endParaRPr lang="zh-CN" altLang="en-US" sz="1600"/>
                    </a:p>
                  </a:txBody>
                  <a:tcPr/>
                </a:tc>
                <a:tc>
                  <a:txBody>
                    <a:bodyPr/>
                    <a:lstStyle/>
                    <a:p>
                      <a:r>
                        <a:rPr lang="en-US" altLang="zh-CN" sz="1600" smtClean="0"/>
                        <a:t>Not possible</a:t>
                      </a:r>
                      <a:endParaRPr lang="zh-CN" altLang="en-US" sz="1600"/>
                    </a:p>
                  </a:txBody>
                  <a:tcPr/>
                </a:tc>
              </a:tr>
              <a:tr h="370840">
                <a:tc>
                  <a:txBody>
                    <a:bodyPr/>
                    <a:lstStyle/>
                    <a:p>
                      <a:r>
                        <a:rPr lang="en-US" altLang="zh-CN" sz="1600" smtClean="0"/>
                        <a:t>Serializable</a:t>
                      </a:r>
                      <a:endParaRPr lang="zh-CN" altLang="en-US" sz="1600"/>
                    </a:p>
                  </a:txBody>
                  <a:tcPr/>
                </a:tc>
                <a:tc>
                  <a:txBody>
                    <a:bodyPr/>
                    <a:lstStyle/>
                    <a:p>
                      <a:r>
                        <a:rPr lang="en-US" altLang="zh-CN" sz="1600" smtClean="0"/>
                        <a:t>Not possible</a:t>
                      </a:r>
                      <a:endParaRPr lang="zh-CN" altLang="en-US" sz="1600"/>
                    </a:p>
                  </a:txBody>
                  <a:tcPr/>
                </a:tc>
                <a:tc>
                  <a:txBody>
                    <a:bodyPr/>
                    <a:lstStyle/>
                    <a:p>
                      <a:r>
                        <a:rPr lang="en-US" altLang="zh-CN" sz="1600" smtClean="0"/>
                        <a:t>Not possible</a:t>
                      </a:r>
                      <a:endParaRPr lang="zh-CN" altLang="en-US" sz="1600"/>
                    </a:p>
                  </a:txBody>
                  <a:tcPr/>
                </a:tc>
                <a:tc>
                  <a:txBody>
                    <a:bodyPr/>
                    <a:lstStyle/>
                    <a:p>
                      <a:r>
                        <a:rPr lang="en-US" altLang="zh-CN" sz="1600" smtClean="0"/>
                        <a:t>Not possible</a:t>
                      </a:r>
                      <a:endParaRPr lang="zh-CN" altLang="en-US" sz="1600"/>
                    </a:p>
                  </a:txBody>
                  <a:tcPr/>
                </a:tc>
              </a:tr>
            </a:tbl>
          </a:graphicData>
        </a:graphic>
      </p:graphicFrame>
    </p:spTree>
    <p:extLst>
      <p:ext uri="{BB962C8B-B14F-4D97-AF65-F5344CB8AC3E}">
        <p14:creationId xmlns:p14="http://schemas.microsoft.com/office/powerpoint/2010/main" val="786113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3" name="内容占位符 2"/>
          <p:cNvSpPr>
            <a:spLocks noGrp="1"/>
          </p:cNvSpPr>
          <p:nvPr>
            <p:ph idx="1"/>
          </p:nvPr>
        </p:nvSpPr>
        <p:spPr/>
        <p:txBody>
          <a:bodyPr/>
          <a:lstStyle/>
          <a:p>
            <a:r>
              <a:rPr lang="en-US" altLang="zh-CN" sz="1600"/>
              <a:t>dirty read</a:t>
            </a:r>
          </a:p>
          <a:p>
            <a:r>
              <a:rPr lang="en-US" altLang="zh-CN" sz="1600"/>
              <a:t>A transaction reads data written by a concurrent uncommitted transaction.</a:t>
            </a:r>
          </a:p>
          <a:p>
            <a:endParaRPr lang="en-US" altLang="zh-CN" sz="1600"/>
          </a:p>
          <a:p>
            <a:r>
              <a:rPr lang="en-US" altLang="zh-CN" sz="1600"/>
              <a:t>nonrepeatable read</a:t>
            </a:r>
          </a:p>
          <a:p>
            <a:r>
              <a:rPr lang="en-US" altLang="zh-CN" sz="1600"/>
              <a:t>A transaction re-reads data it has previously read and finds that data has been modified by another transaction (that committed since the initial read</a:t>
            </a:r>
            <a:r>
              <a:rPr lang="en-US" altLang="zh-CN" sz="1600" smtClean="0"/>
              <a:t>).</a:t>
            </a:r>
          </a:p>
          <a:p>
            <a:r>
              <a:rPr lang="zh-CN" altLang="en-US" sz="1600" smtClean="0"/>
              <a:t>即一个事务中分两次执行同样的</a:t>
            </a:r>
            <a:r>
              <a:rPr lang="en-US" altLang="zh-CN" sz="1600" smtClean="0"/>
              <a:t>SQL, </a:t>
            </a:r>
            <a:r>
              <a:rPr lang="zh-CN" altLang="en-US" sz="1600" smtClean="0"/>
              <a:t>查询某数据时</a:t>
            </a:r>
            <a:r>
              <a:rPr lang="en-US" altLang="zh-CN" sz="1600" smtClean="0"/>
              <a:t>, </a:t>
            </a:r>
            <a:r>
              <a:rPr lang="zh-CN" altLang="en-US" sz="1600" smtClean="0"/>
              <a:t>前后得到的结果不一致</a:t>
            </a:r>
            <a:r>
              <a:rPr lang="en-US" altLang="zh-CN" sz="1600" smtClean="0"/>
              <a:t>. </a:t>
            </a:r>
            <a:r>
              <a:rPr lang="zh-CN" altLang="en-US" sz="1600" smtClean="0"/>
              <a:t>也就是说在这两个</a:t>
            </a:r>
            <a:r>
              <a:rPr lang="en-US" altLang="zh-CN" sz="1600" smtClean="0"/>
              <a:t>SQL</a:t>
            </a:r>
            <a:r>
              <a:rPr lang="zh-CN" altLang="en-US" sz="1600" smtClean="0"/>
              <a:t>之间有另一个事务把该数据修改并提交了</a:t>
            </a:r>
            <a:r>
              <a:rPr lang="en-US" altLang="zh-CN" sz="1600" smtClean="0"/>
              <a:t>.</a:t>
            </a:r>
            <a:endParaRPr lang="en-US" altLang="zh-CN" sz="1600"/>
          </a:p>
          <a:p>
            <a:endParaRPr lang="en-US" altLang="zh-CN" sz="1600"/>
          </a:p>
          <a:p>
            <a:r>
              <a:rPr lang="en-US" altLang="zh-CN" sz="1600"/>
              <a:t>phantom read</a:t>
            </a:r>
          </a:p>
          <a:p>
            <a:r>
              <a:rPr lang="en-US" altLang="zh-CN" sz="1600"/>
              <a:t>A transaction re-executes a query returning a set of rows that satisfy a search condition and finds that the set of rows satisfying the condition has changed due to another recently-committed transaction</a:t>
            </a:r>
            <a:r>
              <a:rPr lang="en-US" altLang="zh-CN" sz="1600" smtClean="0"/>
              <a:t>.</a:t>
            </a:r>
          </a:p>
          <a:p>
            <a:r>
              <a:rPr lang="zh-CN" altLang="en-US" sz="1600" smtClean="0"/>
              <a:t>即一个事务中分两次执行了同样的</a:t>
            </a:r>
            <a:r>
              <a:rPr lang="en-US" altLang="zh-CN" sz="1600" smtClean="0"/>
              <a:t>SQL, </a:t>
            </a:r>
            <a:r>
              <a:rPr lang="zh-CN" altLang="en-US" sz="1600" smtClean="0"/>
              <a:t>查询一个区间的数据</a:t>
            </a:r>
            <a:r>
              <a:rPr lang="en-US" altLang="zh-CN" sz="1600" smtClean="0"/>
              <a:t>, </a:t>
            </a:r>
            <a:r>
              <a:rPr lang="zh-CN" altLang="en-US" sz="1600" smtClean="0"/>
              <a:t>前后得到的结果不一致</a:t>
            </a:r>
            <a:r>
              <a:rPr lang="en-US" altLang="zh-CN" sz="1600" smtClean="0"/>
              <a:t>. </a:t>
            </a:r>
            <a:r>
              <a:rPr lang="zh-CN" altLang="en-US" sz="1600" smtClean="0"/>
              <a:t>后面的</a:t>
            </a:r>
            <a:r>
              <a:rPr lang="en-US" altLang="zh-CN" sz="1600" smtClean="0"/>
              <a:t>SQL</a:t>
            </a:r>
            <a:r>
              <a:rPr lang="zh-CN" altLang="en-US" sz="1600" smtClean="0"/>
              <a:t>可能得到更多的数据</a:t>
            </a:r>
            <a:r>
              <a:rPr lang="en-US" altLang="zh-CN" sz="1600" smtClean="0"/>
              <a:t>, </a:t>
            </a:r>
            <a:r>
              <a:rPr lang="zh-CN" altLang="en-US" sz="1600" smtClean="0"/>
              <a:t>例如在这两个</a:t>
            </a:r>
            <a:r>
              <a:rPr lang="en-US" altLang="zh-CN" sz="1600" smtClean="0"/>
              <a:t>SQL</a:t>
            </a:r>
            <a:r>
              <a:rPr lang="zh-CN" altLang="en-US" sz="1600" smtClean="0"/>
              <a:t>之间另一个事务插入了一些在这个查询的区间范围内的数据并提交了</a:t>
            </a:r>
            <a:r>
              <a:rPr lang="en-US" altLang="zh-CN" sz="1600" smtClean="0"/>
              <a:t>.</a:t>
            </a:r>
            <a:endParaRPr lang="zh-CN" altLang="en-US" sz="1600"/>
          </a:p>
        </p:txBody>
      </p:sp>
    </p:spTree>
    <p:extLst>
      <p:ext uri="{BB962C8B-B14F-4D97-AF65-F5344CB8AC3E}">
        <p14:creationId xmlns:p14="http://schemas.microsoft.com/office/powerpoint/2010/main" val="3502038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3" name="内容占位符 2"/>
          <p:cNvSpPr>
            <a:spLocks noGrp="1"/>
          </p:cNvSpPr>
          <p:nvPr>
            <p:ph idx="1"/>
          </p:nvPr>
        </p:nvSpPr>
        <p:spPr/>
        <p:txBody>
          <a:bodyPr/>
          <a:lstStyle/>
          <a:p>
            <a:r>
              <a:rPr lang="zh-CN" altLang="en-US" sz="1400" smtClean="0"/>
              <a:t>为什么</a:t>
            </a:r>
            <a:r>
              <a:rPr lang="en-US" altLang="zh-CN" sz="1400" smtClean="0"/>
              <a:t>PostgreSQL</a:t>
            </a:r>
            <a:r>
              <a:rPr lang="zh-CN" altLang="en-US" sz="1400" smtClean="0"/>
              <a:t>实现的隔离级别对读保护超出了</a:t>
            </a:r>
            <a:r>
              <a:rPr lang="en-US" altLang="zh-CN" sz="1400" smtClean="0"/>
              <a:t>SQL</a:t>
            </a:r>
            <a:r>
              <a:rPr lang="zh-CN" altLang="en-US" sz="1400" smtClean="0"/>
              <a:t>标准定义的最小保护</a:t>
            </a:r>
            <a:endParaRPr lang="en-US" altLang="zh-CN" sz="1400" smtClean="0"/>
          </a:p>
          <a:p>
            <a:r>
              <a:rPr lang="en-US" altLang="zh-CN" sz="1400" smtClean="0"/>
              <a:t>PostgreSQL</a:t>
            </a:r>
            <a:r>
              <a:rPr lang="zh-CN" altLang="en-US" sz="1400" smtClean="0"/>
              <a:t>并发控制的手段</a:t>
            </a:r>
            <a:r>
              <a:rPr lang="en-US" altLang="zh-CN" sz="1400" smtClean="0"/>
              <a:t>, MVCC</a:t>
            </a:r>
          </a:p>
          <a:p>
            <a:r>
              <a:rPr lang="en-US" altLang="zh-CN" sz="1400" smtClean="0"/>
              <a:t>xmin, xmax, xid</a:t>
            </a:r>
          </a:p>
          <a:p>
            <a:r>
              <a:rPr lang="en-US" altLang="zh-CN" sz="1400" smtClean="0"/>
              <a:t>INSERT, DELETE, UPDATE</a:t>
            </a:r>
          </a:p>
          <a:p>
            <a:endParaRPr lang="en-US" altLang="zh-CN" sz="1400" smtClean="0"/>
          </a:p>
          <a:p>
            <a:r>
              <a:rPr lang="en-US" altLang="zh-CN" sz="1400" smtClean="0"/>
              <a:t>INSERT, xmin = current xid</a:t>
            </a:r>
          </a:p>
          <a:p>
            <a:r>
              <a:rPr lang="en-US" altLang="zh-CN" sz="1400" smtClean="0"/>
              <a:t>DELETE, xmax = current xid</a:t>
            </a:r>
          </a:p>
          <a:p>
            <a:r>
              <a:rPr lang="en-US" altLang="zh-CN" sz="1400" smtClean="0"/>
              <a:t>UPDATE, old tuple xmax = current xid, new tuple xmin = current xid</a:t>
            </a:r>
          </a:p>
          <a:p>
            <a:endParaRPr lang="en-US" altLang="zh-CN" sz="1400"/>
          </a:p>
          <a:p>
            <a:r>
              <a:rPr lang="zh-CN" altLang="en-US" sz="1400" smtClean="0"/>
              <a:t>因此</a:t>
            </a:r>
            <a:r>
              <a:rPr lang="en-US" altLang="zh-CN" sz="1400" smtClean="0"/>
              <a:t>PostgreSQL</a:t>
            </a:r>
            <a:r>
              <a:rPr lang="zh-CN" altLang="en-US" sz="1400" smtClean="0"/>
              <a:t>很容易通过</a:t>
            </a:r>
            <a:r>
              <a:rPr lang="en-US" altLang="zh-CN" sz="1400" smtClean="0"/>
              <a:t>MVCC</a:t>
            </a:r>
            <a:r>
              <a:rPr lang="zh-CN" altLang="en-US" sz="1400" smtClean="0"/>
              <a:t>来实现不同的隔离级别</a:t>
            </a:r>
            <a:r>
              <a:rPr lang="en-US" altLang="zh-CN" sz="1400" smtClean="0"/>
              <a:t>.</a:t>
            </a:r>
          </a:p>
          <a:p>
            <a:r>
              <a:rPr lang="zh-CN" altLang="en-US" sz="1400" smtClean="0"/>
              <a:t>可以理解为如下</a:t>
            </a:r>
            <a:r>
              <a:rPr lang="en-US" altLang="zh-CN" sz="1400" smtClean="0"/>
              <a:t>, </a:t>
            </a:r>
            <a:r>
              <a:rPr lang="zh-CN" altLang="en-US" sz="1400" smtClean="0"/>
              <a:t>当然内部实现比这复杂得多</a:t>
            </a:r>
            <a:endParaRPr lang="en-US" altLang="zh-CN" sz="1400" smtClean="0"/>
          </a:p>
          <a:p>
            <a:r>
              <a:rPr lang="en-US" altLang="zh-CN" sz="1400" smtClean="0"/>
              <a:t>read committed</a:t>
            </a:r>
          </a:p>
          <a:p>
            <a:pPr lvl="1"/>
            <a:r>
              <a:rPr lang="zh-CN" altLang="en-US" sz="1400" smtClean="0"/>
              <a:t>拿系统已分配出去的最后一个事务</a:t>
            </a:r>
            <a:r>
              <a:rPr lang="en-US" altLang="zh-CN" sz="1400" smtClean="0"/>
              <a:t>ID</a:t>
            </a:r>
            <a:r>
              <a:rPr lang="zh-CN" altLang="en-US" sz="1400" smtClean="0"/>
              <a:t>作为比较</a:t>
            </a:r>
            <a:r>
              <a:rPr lang="en-US" altLang="zh-CN" sz="1400" smtClean="0"/>
              <a:t>, </a:t>
            </a:r>
            <a:r>
              <a:rPr lang="zh-CN" altLang="en-US" sz="1400" smtClean="0"/>
              <a:t>去除未提交的那些事务</a:t>
            </a:r>
            <a:r>
              <a:rPr lang="en-US" altLang="zh-CN" sz="1400" smtClean="0"/>
              <a:t>ID, </a:t>
            </a:r>
            <a:r>
              <a:rPr lang="zh-CN" altLang="en-US" sz="1400" smtClean="0"/>
              <a:t>能见到所有小于等于这个事务</a:t>
            </a:r>
            <a:r>
              <a:rPr lang="en-US" altLang="zh-CN" sz="1400" smtClean="0"/>
              <a:t>ID</a:t>
            </a:r>
            <a:r>
              <a:rPr lang="zh-CN" altLang="en-US" sz="1400" smtClean="0"/>
              <a:t>的所有行</a:t>
            </a:r>
            <a:r>
              <a:rPr lang="en-US" altLang="zh-CN" sz="1400" smtClean="0"/>
              <a:t>.</a:t>
            </a:r>
          </a:p>
          <a:p>
            <a:r>
              <a:rPr lang="en-US" altLang="zh-CN" sz="1400" smtClean="0"/>
              <a:t>repeatable read</a:t>
            </a:r>
          </a:p>
          <a:p>
            <a:pPr lvl="1"/>
            <a:r>
              <a:rPr lang="zh-CN" altLang="en-US" sz="1400" smtClean="0"/>
              <a:t>记录下事务开始时有哪些未提交的事务，事务中执行的</a:t>
            </a:r>
            <a:r>
              <a:rPr lang="en-US" altLang="zh-CN" sz="1400" smtClean="0"/>
              <a:t>SQL</a:t>
            </a:r>
            <a:r>
              <a:rPr lang="zh-CN" altLang="en-US" sz="1400" smtClean="0"/>
              <a:t>拿事务开始时的事务</a:t>
            </a:r>
            <a:r>
              <a:rPr lang="en-US" altLang="zh-CN" sz="1400" smtClean="0"/>
              <a:t>ID</a:t>
            </a:r>
            <a:r>
              <a:rPr lang="zh-CN" altLang="en-US" sz="1400" smtClean="0"/>
              <a:t>作为比较</a:t>
            </a:r>
            <a:r>
              <a:rPr lang="en-US" altLang="zh-CN" sz="1400" smtClean="0"/>
              <a:t>, </a:t>
            </a:r>
            <a:r>
              <a:rPr lang="zh-CN" altLang="en-US" sz="1400" smtClean="0"/>
              <a:t>去除事务开始时未提交的事务</a:t>
            </a:r>
            <a:r>
              <a:rPr lang="en-US" altLang="zh-CN" sz="1400" smtClean="0"/>
              <a:t>, </a:t>
            </a:r>
            <a:r>
              <a:rPr lang="zh-CN" altLang="en-US" sz="1400" smtClean="0"/>
              <a:t>能见到的记录范围是小于等于这个事务</a:t>
            </a:r>
            <a:r>
              <a:rPr lang="en-US" altLang="zh-CN" sz="1400" smtClean="0"/>
              <a:t>ID</a:t>
            </a:r>
            <a:r>
              <a:rPr lang="zh-CN" altLang="en-US" sz="1400" smtClean="0"/>
              <a:t>的所有行</a:t>
            </a:r>
            <a:r>
              <a:rPr lang="en-US" altLang="zh-CN" sz="1400" smtClean="0"/>
              <a:t>.</a:t>
            </a:r>
            <a:endParaRPr lang="en-US" altLang="zh-CN" sz="1400"/>
          </a:p>
          <a:p>
            <a:endParaRPr lang="en-US" altLang="zh-CN" sz="1400" smtClean="0"/>
          </a:p>
          <a:p>
            <a:endParaRPr lang="zh-CN" altLang="en-US" sz="1400"/>
          </a:p>
        </p:txBody>
      </p:sp>
    </p:spTree>
    <p:extLst>
      <p:ext uri="{BB962C8B-B14F-4D97-AF65-F5344CB8AC3E}">
        <p14:creationId xmlns:p14="http://schemas.microsoft.com/office/powerpoint/2010/main" val="1017333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4" name="内容占位符 2"/>
          <p:cNvSpPr>
            <a:spLocks noGrp="1"/>
          </p:cNvSpPr>
          <p:nvPr>
            <p:ph idx="1"/>
          </p:nvPr>
        </p:nvSpPr>
        <p:spPr>
          <a:xfrm>
            <a:off x="357158" y="1214422"/>
            <a:ext cx="8329642" cy="5000660"/>
          </a:xfrm>
        </p:spPr>
        <p:txBody>
          <a:bodyPr/>
          <a:lstStyle/>
          <a:p>
            <a:r>
              <a:rPr lang="en-US" altLang="zh-CN" sz="2000" smtClean="0"/>
              <a:t>txid_current_snapshot()</a:t>
            </a:r>
            <a:r>
              <a:rPr lang="zh-CN" altLang="en-US" sz="2000" smtClean="0"/>
              <a:t>函数</a:t>
            </a:r>
            <a:endParaRPr lang="en-US" altLang="zh-CN" sz="2000" dirty="0" smtClean="0"/>
          </a:p>
          <a:p>
            <a:endParaRPr lang="zh-CN" altLang="en-US" sz="2000" dirty="0"/>
          </a:p>
        </p:txBody>
      </p:sp>
      <p:graphicFrame>
        <p:nvGraphicFramePr>
          <p:cNvPr id="5" name="表格 4"/>
          <p:cNvGraphicFramePr>
            <a:graphicFrameLocks noGrp="1"/>
          </p:cNvGraphicFramePr>
          <p:nvPr/>
        </p:nvGraphicFramePr>
        <p:xfrm>
          <a:off x="251520" y="1844825"/>
          <a:ext cx="8568952" cy="4104455"/>
        </p:xfrm>
        <a:graphic>
          <a:graphicData uri="http://schemas.openxmlformats.org/drawingml/2006/table">
            <a:tbl>
              <a:tblPr firstRow="1" bandRow="1">
                <a:tableStyleId>{5C22544A-7EE6-4342-B048-85BDC9FD1C3A}</a:tableStyleId>
              </a:tblPr>
              <a:tblGrid>
                <a:gridCol w="864096"/>
                <a:gridCol w="7704856"/>
              </a:tblGrid>
              <a:tr h="488786">
                <a:tc>
                  <a:txBody>
                    <a:bodyPr/>
                    <a:lstStyle/>
                    <a:p>
                      <a:r>
                        <a:rPr lang="en-US" sz="1600" dirty="0"/>
                        <a:t>Name</a:t>
                      </a:r>
                    </a:p>
                  </a:txBody>
                  <a:tcPr anchor="ctr"/>
                </a:tc>
                <a:tc>
                  <a:txBody>
                    <a:bodyPr/>
                    <a:lstStyle/>
                    <a:p>
                      <a:r>
                        <a:rPr lang="en-US" sz="1600"/>
                        <a:t>Description</a:t>
                      </a:r>
                    </a:p>
                  </a:txBody>
                  <a:tcPr anchor="ctr"/>
                </a:tc>
              </a:tr>
              <a:tr h="843657">
                <a:tc>
                  <a:txBody>
                    <a:bodyPr/>
                    <a:lstStyle/>
                    <a:p>
                      <a:r>
                        <a:rPr lang="en-US" sz="1600" dirty="0" err="1"/>
                        <a:t>xmin</a:t>
                      </a:r>
                      <a:endParaRPr lang="en-US" sz="1600" dirty="0"/>
                    </a:p>
                  </a:txBody>
                  <a:tcPr anchor="ctr"/>
                </a:tc>
                <a:tc>
                  <a:txBody>
                    <a:bodyPr/>
                    <a:lstStyle/>
                    <a:p>
                      <a:r>
                        <a:rPr lang="en-US" sz="1600" dirty="0"/>
                        <a:t>Earliest transaction ID (</a:t>
                      </a:r>
                      <a:r>
                        <a:rPr lang="en-US" sz="1600" dirty="0" err="1"/>
                        <a:t>txid</a:t>
                      </a:r>
                      <a:r>
                        <a:rPr lang="en-US" sz="1600" dirty="0"/>
                        <a:t>) that is still active. All earlier transactions will either be committed and visible, or rolled back and dead. </a:t>
                      </a:r>
                    </a:p>
                  </a:txBody>
                  <a:tcPr anchor="ctr"/>
                </a:tc>
              </a:tr>
              <a:tr h="843657">
                <a:tc>
                  <a:txBody>
                    <a:bodyPr/>
                    <a:lstStyle/>
                    <a:p>
                      <a:r>
                        <a:rPr lang="en-US" sz="1600" dirty="0" err="1"/>
                        <a:t>xmax</a:t>
                      </a:r>
                      <a:endParaRPr lang="en-US" sz="1600" dirty="0"/>
                    </a:p>
                  </a:txBody>
                  <a:tcPr anchor="ctr"/>
                </a:tc>
                <a:tc>
                  <a:txBody>
                    <a:bodyPr/>
                    <a:lstStyle/>
                    <a:p>
                      <a:r>
                        <a:rPr lang="en-US" sz="1600" dirty="0"/>
                        <a:t>First as-yet-unassigned </a:t>
                      </a:r>
                      <a:r>
                        <a:rPr lang="en-US" sz="1600" dirty="0" err="1"/>
                        <a:t>txid</a:t>
                      </a:r>
                      <a:r>
                        <a:rPr lang="en-US" sz="1600" dirty="0"/>
                        <a:t>. All </a:t>
                      </a:r>
                      <a:r>
                        <a:rPr lang="en-US" sz="1600" dirty="0" err="1"/>
                        <a:t>txids</a:t>
                      </a:r>
                      <a:r>
                        <a:rPr lang="en-US" sz="1600" dirty="0"/>
                        <a:t> greater than or equal to this are not yet started as of the time of the snapshot, and thus invisible. </a:t>
                      </a:r>
                    </a:p>
                  </a:txBody>
                  <a:tcPr anchor="ctr"/>
                </a:tc>
              </a:tr>
              <a:tr h="1928355">
                <a:tc>
                  <a:txBody>
                    <a:bodyPr/>
                    <a:lstStyle/>
                    <a:p>
                      <a:r>
                        <a:rPr lang="en-US" sz="1600"/>
                        <a:t>xip_list</a:t>
                      </a:r>
                    </a:p>
                  </a:txBody>
                  <a:tcPr anchor="ctr"/>
                </a:tc>
                <a:tc>
                  <a:txBody>
                    <a:bodyPr/>
                    <a:lstStyle/>
                    <a:p>
                      <a:r>
                        <a:rPr lang="en-US" sz="1600" dirty="0"/>
                        <a:t>Active </a:t>
                      </a:r>
                      <a:r>
                        <a:rPr lang="en-US" sz="1600" dirty="0" err="1"/>
                        <a:t>txids</a:t>
                      </a:r>
                      <a:r>
                        <a:rPr lang="en-US" sz="1600" dirty="0"/>
                        <a:t> at the time of the snapshot. The list includes only those active </a:t>
                      </a:r>
                      <a:r>
                        <a:rPr lang="en-US" sz="1600" dirty="0" err="1"/>
                        <a:t>txids</a:t>
                      </a:r>
                      <a:r>
                        <a:rPr lang="en-US" sz="1600" dirty="0"/>
                        <a:t> between </a:t>
                      </a:r>
                      <a:r>
                        <a:rPr lang="en-US" sz="1600" dirty="0" err="1"/>
                        <a:t>xmin</a:t>
                      </a:r>
                      <a:r>
                        <a:rPr lang="en-US" sz="1600" dirty="0"/>
                        <a:t> and </a:t>
                      </a:r>
                      <a:r>
                        <a:rPr lang="en-US" sz="1600" dirty="0" err="1"/>
                        <a:t>xmax</a:t>
                      </a:r>
                      <a:r>
                        <a:rPr lang="en-US" sz="1600" dirty="0"/>
                        <a:t>; there might be active </a:t>
                      </a:r>
                      <a:r>
                        <a:rPr lang="en-US" sz="1600" dirty="0" err="1"/>
                        <a:t>txids</a:t>
                      </a:r>
                      <a:r>
                        <a:rPr lang="en-US" sz="1600" dirty="0"/>
                        <a:t> higher than </a:t>
                      </a:r>
                      <a:r>
                        <a:rPr lang="en-US" sz="1600" dirty="0" err="1"/>
                        <a:t>xmax</a:t>
                      </a:r>
                      <a:r>
                        <a:rPr lang="en-US" sz="1600" dirty="0"/>
                        <a:t>. A </a:t>
                      </a:r>
                      <a:r>
                        <a:rPr lang="en-US" sz="1600" dirty="0" err="1"/>
                        <a:t>txid</a:t>
                      </a:r>
                      <a:r>
                        <a:rPr lang="en-US" sz="1600" dirty="0"/>
                        <a:t> that is </a:t>
                      </a:r>
                      <a:r>
                        <a:rPr lang="en-US" sz="1600" dirty="0" err="1"/>
                        <a:t>xmin</a:t>
                      </a:r>
                      <a:r>
                        <a:rPr lang="en-US" sz="1600" dirty="0"/>
                        <a:t> &lt;= </a:t>
                      </a:r>
                      <a:r>
                        <a:rPr lang="en-US" sz="1600" dirty="0" err="1"/>
                        <a:t>txid</a:t>
                      </a:r>
                      <a:r>
                        <a:rPr lang="en-US" sz="1600" dirty="0"/>
                        <a:t> &lt; </a:t>
                      </a:r>
                      <a:r>
                        <a:rPr lang="en-US" sz="1600" dirty="0" err="1"/>
                        <a:t>xmax</a:t>
                      </a:r>
                      <a:r>
                        <a:rPr lang="en-US" sz="1600" dirty="0"/>
                        <a:t> and not in this list was already completed at the time of the snapshot, and thus either visible or dead according to its commit status. The list does not include </a:t>
                      </a:r>
                      <a:r>
                        <a:rPr lang="en-US" sz="1600" dirty="0" err="1"/>
                        <a:t>txids</a:t>
                      </a:r>
                      <a:r>
                        <a:rPr lang="en-US" sz="1600" dirty="0"/>
                        <a:t> of </a:t>
                      </a:r>
                      <a:r>
                        <a:rPr lang="en-US" sz="1600" dirty="0" err="1"/>
                        <a:t>subtransactions</a:t>
                      </a:r>
                      <a:r>
                        <a:rPr lang="en-US" sz="1600" dirty="0"/>
                        <a:t>. </a:t>
                      </a:r>
                    </a:p>
                  </a:txBody>
                  <a:tcPr anchor="ctr"/>
                </a:tc>
              </a:tr>
            </a:tbl>
          </a:graphicData>
        </a:graphic>
      </p:graphicFrame>
    </p:spTree>
    <p:extLst>
      <p:ext uri="{BB962C8B-B14F-4D97-AF65-F5344CB8AC3E}">
        <p14:creationId xmlns:p14="http://schemas.microsoft.com/office/powerpoint/2010/main" val="3321254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4" name="内容占位符 2"/>
          <p:cNvSpPr>
            <a:spLocks noGrp="1"/>
          </p:cNvSpPr>
          <p:nvPr>
            <p:ph idx="1"/>
          </p:nvPr>
        </p:nvSpPr>
        <p:spPr>
          <a:xfrm>
            <a:off x="357158" y="1214422"/>
            <a:ext cx="8329642" cy="5000660"/>
          </a:xfrm>
        </p:spPr>
        <p:txBody>
          <a:bodyPr/>
          <a:lstStyle/>
          <a:p>
            <a:r>
              <a:rPr lang="en-US" altLang="zh-CN" sz="2000" dirty="0" smtClean="0"/>
              <a:t>Session A:</a:t>
            </a:r>
          </a:p>
          <a:p>
            <a:pPr lvl="1"/>
            <a:r>
              <a:rPr lang="en-US" altLang="zh-CN" sz="1600" dirty="0" err="1" smtClean="0"/>
              <a:t>digoal</a:t>
            </a:r>
            <a:r>
              <a:rPr lang="en-US" altLang="zh-CN" sz="1600" dirty="0" smtClean="0"/>
              <a:t>=&gt; create table </a:t>
            </a:r>
            <a:r>
              <a:rPr lang="en-US" altLang="zh-CN" sz="1600" dirty="0" err="1" smtClean="0"/>
              <a:t>tbl_user</a:t>
            </a:r>
            <a:r>
              <a:rPr lang="en-US" altLang="zh-CN" sz="1600" dirty="0" smtClean="0"/>
              <a:t> (id </a:t>
            </a:r>
            <a:r>
              <a:rPr lang="en-US" altLang="zh-CN" sz="1600" dirty="0" err="1" smtClean="0"/>
              <a:t>int,firstname</a:t>
            </a:r>
            <a:r>
              <a:rPr lang="en-US" altLang="zh-CN" sz="1600" dirty="0" smtClean="0"/>
              <a:t> </a:t>
            </a:r>
            <a:r>
              <a:rPr lang="en-US" altLang="zh-CN" sz="1600" dirty="0" err="1" smtClean="0"/>
              <a:t>varchar</a:t>
            </a:r>
            <a:r>
              <a:rPr lang="en-US" altLang="zh-CN" sz="1600" dirty="0" smtClean="0"/>
              <a:t>(64),</a:t>
            </a:r>
            <a:r>
              <a:rPr lang="en-US" altLang="zh-CN" sz="1600" dirty="0" err="1" smtClean="0"/>
              <a:t>lastname</a:t>
            </a:r>
            <a:r>
              <a:rPr lang="en-US" altLang="zh-CN" sz="1600" dirty="0" smtClean="0"/>
              <a:t> </a:t>
            </a:r>
            <a:r>
              <a:rPr lang="en-US" altLang="zh-CN" sz="1600" dirty="0" err="1" smtClean="0"/>
              <a:t>varchar</a:t>
            </a:r>
            <a:r>
              <a:rPr lang="en-US" altLang="zh-CN" sz="1600" dirty="0" smtClean="0"/>
              <a:t>(64),</a:t>
            </a:r>
            <a:r>
              <a:rPr lang="en-US" altLang="zh-CN" sz="1600" dirty="0" err="1" smtClean="0"/>
              <a:t>corp</a:t>
            </a:r>
            <a:r>
              <a:rPr lang="en-US" altLang="zh-CN" sz="1600" dirty="0" smtClean="0"/>
              <a:t> </a:t>
            </a:r>
            <a:r>
              <a:rPr lang="en-US" altLang="zh-CN" sz="1600" dirty="0" err="1" smtClean="0"/>
              <a:t>varchar</a:t>
            </a:r>
            <a:r>
              <a:rPr lang="en-US" altLang="zh-CN" sz="1600" dirty="0" smtClean="0"/>
              <a:t>(64),age </a:t>
            </a:r>
            <a:r>
              <a:rPr lang="en-US" altLang="zh-CN" sz="1600" dirty="0" err="1" smtClean="0"/>
              <a:t>int</a:t>
            </a:r>
            <a:r>
              <a:rPr lang="en-US" altLang="zh-CN" sz="1600" dirty="0" smtClean="0"/>
              <a:t>);</a:t>
            </a:r>
          </a:p>
          <a:p>
            <a:pPr lvl="1"/>
            <a:r>
              <a:rPr lang="en-US" altLang="zh-CN" sz="1600" dirty="0" err="1" smtClean="0"/>
              <a:t>digoal</a:t>
            </a:r>
            <a:r>
              <a:rPr lang="en-US" altLang="zh-CN" sz="1600" dirty="0" smtClean="0"/>
              <a:t>=&gt; insert into </a:t>
            </a:r>
            <a:r>
              <a:rPr lang="en-US" altLang="zh-CN" sz="1600" dirty="0" err="1" smtClean="0"/>
              <a:t>tbl_user</a:t>
            </a:r>
            <a:r>
              <a:rPr lang="en-US" altLang="zh-CN" sz="1600" dirty="0" smtClean="0"/>
              <a:t> values (1,'zhou','digoal','sky-mobi',27);</a:t>
            </a:r>
          </a:p>
          <a:p>
            <a:pPr lvl="1"/>
            <a:r>
              <a:rPr lang="en-US" altLang="zh-CN" sz="1600" dirty="0" err="1" smtClean="0"/>
              <a:t>digoal</a:t>
            </a:r>
            <a:r>
              <a:rPr lang="en-US" altLang="zh-CN" sz="1600" dirty="0" smtClean="0"/>
              <a:t>=&gt; select </a:t>
            </a:r>
            <a:r>
              <a:rPr lang="en-US" altLang="zh-CN" sz="1600" dirty="0" err="1" smtClean="0"/>
              <a:t>ctid,xmin,xmax,cmin,cmax</a:t>
            </a:r>
            <a:r>
              <a:rPr lang="en-US" altLang="zh-CN" sz="1600" dirty="0" smtClean="0"/>
              <a:t>,* from </a:t>
            </a:r>
            <a:r>
              <a:rPr lang="en-US" altLang="zh-CN" sz="1600" dirty="0" err="1" smtClean="0"/>
              <a:t>tbl_user</a:t>
            </a:r>
            <a:r>
              <a:rPr lang="en-US" altLang="zh-CN" sz="1600" dirty="0" smtClean="0"/>
              <a:t>;</a:t>
            </a:r>
          </a:p>
          <a:p>
            <a:pPr lvl="1"/>
            <a:r>
              <a:rPr lang="en-US" altLang="zh-CN" sz="1600" dirty="0" smtClean="0"/>
              <a:t> </a:t>
            </a:r>
            <a:r>
              <a:rPr lang="en-US" altLang="zh-CN" sz="1600" dirty="0" err="1" smtClean="0"/>
              <a:t>ctid</a:t>
            </a:r>
            <a:r>
              <a:rPr lang="en-US" altLang="zh-CN" sz="1600" dirty="0" smtClean="0"/>
              <a:t>  | </a:t>
            </a:r>
            <a:r>
              <a:rPr lang="en-US" altLang="zh-CN" sz="1600" dirty="0" err="1" smtClean="0"/>
              <a:t>xmin</a:t>
            </a:r>
            <a:r>
              <a:rPr lang="en-US" altLang="zh-CN" sz="1600" dirty="0" smtClean="0"/>
              <a:t> | </a:t>
            </a:r>
            <a:r>
              <a:rPr lang="en-US" altLang="zh-CN" sz="1600" dirty="0" err="1" smtClean="0"/>
              <a:t>xmax</a:t>
            </a:r>
            <a:r>
              <a:rPr lang="en-US" altLang="zh-CN" sz="1600" dirty="0" smtClean="0"/>
              <a:t> | </a:t>
            </a:r>
            <a:r>
              <a:rPr lang="en-US" altLang="zh-CN" sz="1600" dirty="0" err="1" smtClean="0"/>
              <a:t>cmin</a:t>
            </a:r>
            <a:r>
              <a:rPr lang="en-US" altLang="zh-CN" sz="1600" dirty="0" smtClean="0"/>
              <a:t> | </a:t>
            </a:r>
            <a:r>
              <a:rPr lang="en-US" altLang="zh-CN" sz="1600" dirty="0" err="1" smtClean="0"/>
              <a:t>cmax</a:t>
            </a:r>
            <a:r>
              <a:rPr lang="en-US" altLang="zh-CN" sz="1600" dirty="0" smtClean="0"/>
              <a:t> | id | </a:t>
            </a:r>
            <a:r>
              <a:rPr lang="en-US" altLang="zh-CN" sz="1600" dirty="0" err="1" smtClean="0"/>
              <a:t>firstname</a:t>
            </a:r>
            <a:r>
              <a:rPr lang="en-US" altLang="zh-CN" sz="1600" dirty="0" smtClean="0"/>
              <a:t> | </a:t>
            </a:r>
            <a:r>
              <a:rPr lang="en-US" altLang="zh-CN" sz="1600" dirty="0" err="1" smtClean="0"/>
              <a:t>lastname</a:t>
            </a:r>
            <a:r>
              <a:rPr lang="en-US" altLang="zh-CN" sz="1600" dirty="0" smtClean="0"/>
              <a:t> |   </a:t>
            </a:r>
            <a:r>
              <a:rPr lang="en-US" altLang="zh-CN" sz="1600" dirty="0" err="1" smtClean="0"/>
              <a:t>corp</a:t>
            </a:r>
            <a:r>
              <a:rPr lang="en-US" altLang="zh-CN" sz="1600" dirty="0" smtClean="0"/>
              <a:t>   | age </a:t>
            </a:r>
          </a:p>
          <a:p>
            <a:pPr lvl="1"/>
            <a:r>
              <a:rPr lang="en-US" altLang="zh-CN" sz="1600" dirty="0" smtClean="0"/>
              <a:t> (0,1) | 3909 |    0 |    0 |    0 |  1 | </a:t>
            </a:r>
            <a:r>
              <a:rPr lang="en-US" altLang="zh-CN" sz="1600" dirty="0" err="1" smtClean="0"/>
              <a:t>zhou</a:t>
            </a:r>
            <a:r>
              <a:rPr lang="en-US" altLang="zh-CN" sz="1600" dirty="0" smtClean="0"/>
              <a:t>      | </a:t>
            </a:r>
            <a:r>
              <a:rPr lang="en-US" altLang="zh-CN" sz="1600" dirty="0" err="1" smtClean="0"/>
              <a:t>digoal</a:t>
            </a:r>
            <a:r>
              <a:rPr lang="en-US" altLang="zh-CN" sz="1600" dirty="0" smtClean="0"/>
              <a:t>   | sky-</a:t>
            </a:r>
            <a:r>
              <a:rPr lang="en-US" altLang="zh-CN" sz="1600" dirty="0" err="1" smtClean="0"/>
              <a:t>mobi</a:t>
            </a:r>
            <a:r>
              <a:rPr lang="en-US" altLang="zh-CN" sz="1600" dirty="0" smtClean="0"/>
              <a:t> |  27</a:t>
            </a:r>
          </a:p>
          <a:p>
            <a:r>
              <a:rPr lang="en-US" altLang="zh-CN" sz="2000" dirty="0" smtClean="0"/>
              <a:t>Session B:</a:t>
            </a:r>
          </a:p>
          <a:p>
            <a:pPr lvl="1"/>
            <a:r>
              <a:rPr lang="en-US" altLang="zh-CN" sz="1600" dirty="0" err="1" smtClean="0"/>
              <a:t>digoal</a:t>
            </a:r>
            <a:r>
              <a:rPr lang="en-US" altLang="zh-CN" sz="1600" dirty="0" smtClean="0"/>
              <a:t>=&gt; select </a:t>
            </a:r>
            <a:r>
              <a:rPr lang="en-US" altLang="zh-CN" sz="1600" dirty="0" err="1" smtClean="0"/>
              <a:t>ctid,xmin,xmax,cmin,cmax</a:t>
            </a:r>
            <a:r>
              <a:rPr lang="en-US" altLang="zh-CN" sz="1600" dirty="0" smtClean="0"/>
              <a:t>,* from </a:t>
            </a:r>
            <a:r>
              <a:rPr lang="en-US" altLang="zh-CN" sz="1600" dirty="0" err="1" smtClean="0"/>
              <a:t>tbl_user</a:t>
            </a:r>
            <a:r>
              <a:rPr lang="en-US" altLang="zh-CN" sz="1600" dirty="0" smtClean="0"/>
              <a:t>;</a:t>
            </a:r>
          </a:p>
          <a:p>
            <a:pPr lvl="1"/>
            <a:r>
              <a:rPr lang="en-US" altLang="zh-CN" sz="1600" dirty="0" smtClean="0"/>
              <a:t> </a:t>
            </a:r>
            <a:r>
              <a:rPr lang="en-US" altLang="zh-CN" sz="1600" dirty="0" err="1" smtClean="0"/>
              <a:t>ctid</a:t>
            </a:r>
            <a:r>
              <a:rPr lang="en-US" altLang="zh-CN" sz="1600" dirty="0" smtClean="0"/>
              <a:t>  | </a:t>
            </a:r>
            <a:r>
              <a:rPr lang="en-US" altLang="zh-CN" sz="1600" dirty="0" err="1" smtClean="0"/>
              <a:t>xmin</a:t>
            </a:r>
            <a:r>
              <a:rPr lang="en-US" altLang="zh-CN" sz="1600" dirty="0" smtClean="0"/>
              <a:t> | </a:t>
            </a:r>
            <a:r>
              <a:rPr lang="en-US" altLang="zh-CN" sz="1600" dirty="0" err="1" smtClean="0"/>
              <a:t>xmax</a:t>
            </a:r>
            <a:r>
              <a:rPr lang="en-US" altLang="zh-CN" sz="1600" dirty="0" smtClean="0"/>
              <a:t> | </a:t>
            </a:r>
            <a:r>
              <a:rPr lang="en-US" altLang="zh-CN" sz="1600" dirty="0" err="1" smtClean="0"/>
              <a:t>cmin</a:t>
            </a:r>
            <a:r>
              <a:rPr lang="en-US" altLang="zh-CN" sz="1600" dirty="0" smtClean="0"/>
              <a:t> | </a:t>
            </a:r>
            <a:r>
              <a:rPr lang="en-US" altLang="zh-CN" sz="1600" dirty="0" err="1" smtClean="0"/>
              <a:t>cmax</a:t>
            </a:r>
            <a:r>
              <a:rPr lang="en-US" altLang="zh-CN" sz="1600" dirty="0" smtClean="0"/>
              <a:t> | id | </a:t>
            </a:r>
            <a:r>
              <a:rPr lang="en-US" altLang="zh-CN" sz="1600" dirty="0" err="1" smtClean="0"/>
              <a:t>firstname</a:t>
            </a:r>
            <a:r>
              <a:rPr lang="en-US" altLang="zh-CN" sz="1600" dirty="0" smtClean="0"/>
              <a:t> | </a:t>
            </a:r>
            <a:r>
              <a:rPr lang="en-US" altLang="zh-CN" sz="1600" dirty="0" err="1" smtClean="0"/>
              <a:t>lastname</a:t>
            </a:r>
            <a:r>
              <a:rPr lang="en-US" altLang="zh-CN" sz="1600" dirty="0" smtClean="0"/>
              <a:t> |   </a:t>
            </a:r>
            <a:r>
              <a:rPr lang="en-US" altLang="zh-CN" sz="1600" dirty="0" err="1" smtClean="0"/>
              <a:t>corp</a:t>
            </a:r>
            <a:r>
              <a:rPr lang="en-US" altLang="zh-CN" sz="1600" dirty="0" smtClean="0"/>
              <a:t>   | age </a:t>
            </a:r>
          </a:p>
          <a:p>
            <a:pPr lvl="1"/>
            <a:r>
              <a:rPr lang="en-US" altLang="zh-CN" sz="1600" dirty="0" smtClean="0"/>
              <a:t> (0,1) | 3909 |    0 |    0 |    0 |  1 | </a:t>
            </a:r>
            <a:r>
              <a:rPr lang="en-US" altLang="zh-CN" sz="1600" dirty="0" err="1" smtClean="0"/>
              <a:t>zhou</a:t>
            </a:r>
            <a:r>
              <a:rPr lang="en-US" altLang="zh-CN" sz="1600" dirty="0" smtClean="0"/>
              <a:t>      | </a:t>
            </a:r>
            <a:r>
              <a:rPr lang="en-US" altLang="zh-CN" sz="1600" dirty="0" err="1" smtClean="0"/>
              <a:t>digoal</a:t>
            </a:r>
            <a:r>
              <a:rPr lang="en-US" altLang="zh-CN" sz="1600" dirty="0" smtClean="0"/>
              <a:t>   | sky-</a:t>
            </a:r>
            <a:r>
              <a:rPr lang="en-US" altLang="zh-CN" sz="1600" dirty="0" err="1" smtClean="0"/>
              <a:t>mobi</a:t>
            </a:r>
            <a:r>
              <a:rPr lang="en-US" altLang="zh-CN" sz="1600" dirty="0" smtClean="0"/>
              <a:t> |  27</a:t>
            </a:r>
          </a:p>
        </p:txBody>
      </p:sp>
    </p:spTree>
    <p:extLst>
      <p:ext uri="{BB962C8B-B14F-4D97-AF65-F5344CB8AC3E}">
        <p14:creationId xmlns:p14="http://schemas.microsoft.com/office/powerpoint/2010/main" val="4179331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4" name="内容占位符 2"/>
          <p:cNvSpPr>
            <a:spLocks noGrp="1"/>
          </p:cNvSpPr>
          <p:nvPr>
            <p:ph idx="1"/>
          </p:nvPr>
        </p:nvSpPr>
        <p:spPr>
          <a:xfrm>
            <a:off x="357158" y="1214422"/>
            <a:ext cx="8329642" cy="5000660"/>
          </a:xfrm>
        </p:spPr>
        <p:txBody>
          <a:bodyPr/>
          <a:lstStyle/>
          <a:p>
            <a:r>
              <a:rPr lang="en-US" altLang="zh-CN" sz="2000" dirty="0" smtClean="0"/>
              <a:t>Session A : </a:t>
            </a:r>
          </a:p>
          <a:p>
            <a:pPr lvl="1"/>
            <a:r>
              <a:rPr lang="en-US" altLang="zh-CN" sz="1600" dirty="0" err="1" smtClean="0"/>
              <a:t>digoal</a:t>
            </a:r>
            <a:r>
              <a:rPr lang="en-US" altLang="zh-CN" sz="1600" dirty="0" smtClean="0"/>
              <a:t>=&gt; begin;</a:t>
            </a:r>
          </a:p>
          <a:p>
            <a:pPr lvl="1"/>
            <a:r>
              <a:rPr lang="en-US" altLang="zh-CN" sz="1600" dirty="0" err="1" smtClean="0"/>
              <a:t>digoal</a:t>
            </a:r>
            <a:r>
              <a:rPr lang="en-US" altLang="zh-CN" sz="1600" dirty="0" smtClean="0"/>
              <a:t>=&gt; update </a:t>
            </a:r>
            <a:r>
              <a:rPr lang="en-US" altLang="zh-CN" sz="1600" dirty="0" err="1" smtClean="0"/>
              <a:t>tbl_user</a:t>
            </a:r>
            <a:r>
              <a:rPr lang="en-US" altLang="zh-CN" sz="1600" dirty="0" smtClean="0"/>
              <a:t> set id=2 where id=1;</a:t>
            </a:r>
          </a:p>
          <a:p>
            <a:pPr lvl="1"/>
            <a:r>
              <a:rPr lang="en-US" altLang="zh-CN" sz="1600" dirty="0" err="1" smtClean="0"/>
              <a:t>digoal</a:t>
            </a:r>
            <a:r>
              <a:rPr lang="en-US" altLang="zh-CN" sz="1600" dirty="0" smtClean="0"/>
              <a:t>=&gt; select </a:t>
            </a:r>
            <a:r>
              <a:rPr lang="en-US" altLang="zh-CN" sz="1600" dirty="0" err="1" smtClean="0"/>
              <a:t>ctid,xmin,xmax,cmin,cmax</a:t>
            </a:r>
            <a:r>
              <a:rPr lang="en-US" altLang="zh-CN" sz="1600" dirty="0" smtClean="0"/>
              <a:t>,* from </a:t>
            </a:r>
            <a:r>
              <a:rPr lang="en-US" altLang="zh-CN" sz="1600" dirty="0" err="1" smtClean="0"/>
              <a:t>tbl_user</a:t>
            </a:r>
            <a:r>
              <a:rPr lang="en-US" altLang="zh-CN" sz="1600" dirty="0" smtClean="0"/>
              <a:t>;</a:t>
            </a:r>
          </a:p>
          <a:p>
            <a:pPr lvl="1"/>
            <a:r>
              <a:rPr lang="en-US" altLang="zh-CN" sz="1600" dirty="0" smtClean="0"/>
              <a:t> </a:t>
            </a:r>
            <a:r>
              <a:rPr lang="en-US" altLang="zh-CN" sz="1600" dirty="0" err="1" smtClean="0"/>
              <a:t>ctid</a:t>
            </a:r>
            <a:r>
              <a:rPr lang="en-US" altLang="zh-CN" sz="1600" dirty="0" smtClean="0"/>
              <a:t>  | </a:t>
            </a:r>
            <a:r>
              <a:rPr lang="en-US" altLang="zh-CN" sz="1600" dirty="0" err="1" smtClean="0"/>
              <a:t>xmin</a:t>
            </a:r>
            <a:r>
              <a:rPr lang="en-US" altLang="zh-CN" sz="1600" dirty="0" smtClean="0"/>
              <a:t> | </a:t>
            </a:r>
            <a:r>
              <a:rPr lang="en-US" altLang="zh-CN" sz="1600" dirty="0" err="1" smtClean="0"/>
              <a:t>xmax</a:t>
            </a:r>
            <a:r>
              <a:rPr lang="en-US" altLang="zh-CN" sz="1600" dirty="0" smtClean="0"/>
              <a:t> | </a:t>
            </a:r>
            <a:r>
              <a:rPr lang="en-US" altLang="zh-CN" sz="1600" dirty="0" err="1" smtClean="0"/>
              <a:t>cmin</a:t>
            </a:r>
            <a:r>
              <a:rPr lang="en-US" altLang="zh-CN" sz="1600" dirty="0" smtClean="0"/>
              <a:t> | </a:t>
            </a:r>
            <a:r>
              <a:rPr lang="en-US" altLang="zh-CN" sz="1600" dirty="0" err="1" smtClean="0"/>
              <a:t>cmax</a:t>
            </a:r>
            <a:r>
              <a:rPr lang="en-US" altLang="zh-CN" sz="1600" dirty="0" smtClean="0"/>
              <a:t> | id | </a:t>
            </a:r>
            <a:r>
              <a:rPr lang="en-US" altLang="zh-CN" sz="1600" dirty="0" err="1" smtClean="0"/>
              <a:t>firstname</a:t>
            </a:r>
            <a:r>
              <a:rPr lang="en-US" altLang="zh-CN" sz="1600" dirty="0" smtClean="0"/>
              <a:t> | </a:t>
            </a:r>
            <a:r>
              <a:rPr lang="en-US" altLang="zh-CN" sz="1600" dirty="0" err="1" smtClean="0"/>
              <a:t>lastname</a:t>
            </a:r>
            <a:r>
              <a:rPr lang="en-US" altLang="zh-CN" sz="1600" dirty="0" smtClean="0"/>
              <a:t> |   </a:t>
            </a:r>
            <a:r>
              <a:rPr lang="en-US" altLang="zh-CN" sz="1600" dirty="0" err="1" smtClean="0"/>
              <a:t>corp</a:t>
            </a:r>
            <a:r>
              <a:rPr lang="en-US" altLang="zh-CN" sz="1600" dirty="0" smtClean="0"/>
              <a:t>   | age </a:t>
            </a:r>
          </a:p>
          <a:p>
            <a:pPr lvl="1"/>
            <a:r>
              <a:rPr lang="en-US" altLang="zh-CN" sz="1600" dirty="0" smtClean="0"/>
              <a:t> (0,2) | 3910 |    0 |    0 |    0 |  2 | </a:t>
            </a:r>
            <a:r>
              <a:rPr lang="en-US" altLang="zh-CN" sz="1600" dirty="0" err="1" smtClean="0"/>
              <a:t>zhou</a:t>
            </a:r>
            <a:r>
              <a:rPr lang="en-US" altLang="zh-CN" sz="1600" dirty="0" smtClean="0"/>
              <a:t>      | </a:t>
            </a:r>
            <a:r>
              <a:rPr lang="en-US" altLang="zh-CN" sz="1600" dirty="0" err="1" smtClean="0"/>
              <a:t>digoal</a:t>
            </a:r>
            <a:r>
              <a:rPr lang="en-US" altLang="zh-CN" sz="1600" dirty="0" smtClean="0"/>
              <a:t>   | sky-</a:t>
            </a:r>
            <a:r>
              <a:rPr lang="en-US" altLang="zh-CN" sz="1600" dirty="0" err="1" smtClean="0"/>
              <a:t>mobi</a:t>
            </a:r>
            <a:r>
              <a:rPr lang="en-US" altLang="zh-CN" sz="1600" dirty="0" smtClean="0"/>
              <a:t> |  27</a:t>
            </a:r>
          </a:p>
          <a:p>
            <a:pPr lvl="1"/>
            <a:r>
              <a:rPr lang="en-US" altLang="zh-CN" sz="1600" dirty="0" err="1" smtClean="0"/>
              <a:t>digoal</a:t>
            </a:r>
            <a:r>
              <a:rPr lang="en-US" altLang="zh-CN" sz="1600" dirty="0" smtClean="0"/>
              <a:t>=&gt; select </a:t>
            </a:r>
            <a:r>
              <a:rPr lang="en-US" altLang="zh-CN" sz="1600" dirty="0" err="1" smtClean="0"/>
              <a:t>txid_current_snapshot</a:t>
            </a:r>
            <a:r>
              <a:rPr lang="en-US" altLang="zh-CN" sz="1600" dirty="0" smtClean="0"/>
              <a:t>();</a:t>
            </a:r>
          </a:p>
          <a:p>
            <a:pPr lvl="1"/>
            <a:r>
              <a:rPr lang="en-US" altLang="zh-CN" sz="1600" dirty="0" smtClean="0"/>
              <a:t> 3910:3914:</a:t>
            </a:r>
          </a:p>
          <a:p>
            <a:r>
              <a:rPr lang="en-US" altLang="zh-CN" sz="2000" dirty="0" smtClean="0"/>
              <a:t>Session B : </a:t>
            </a:r>
          </a:p>
          <a:p>
            <a:pPr lvl="1"/>
            <a:r>
              <a:rPr lang="en-US" altLang="zh-CN" sz="1600" dirty="0" smtClean="0"/>
              <a:t>select </a:t>
            </a:r>
            <a:r>
              <a:rPr lang="en-US" altLang="zh-CN" sz="1600" dirty="0" err="1" smtClean="0"/>
              <a:t>ctid,xmin,xmax,cmin,cmax</a:t>
            </a:r>
            <a:r>
              <a:rPr lang="en-US" altLang="zh-CN" sz="1600" dirty="0" smtClean="0"/>
              <a:t>,* from </a:t>
            </a:r>
            <a:r>
              <a:rPr lang="en-US" altLang="zh-CN" sz="1600" dirty="0" err="1" smtClean="0"/>
              <a:t>tbl_user</a:t>
            </a:r>
            <a:r>
              <a:rPr lang="en-US" altLang="zh-CN" sz="1600" dirty="0" smtClean="0"/>
              <a:t>;</a:t>
            </a:r>
          </a:p>
          <a:p>
            <a:pPr lvl="1"/>
            <a:r>
              <a:rPr lang="en-US" altLang="zh-CN" sz="1600" dirty="0" smtClean="0"/>
              <a:t> </a:t>
            </a:r>
            <a:r>
              <a:rPr lang="en-US" altLang="zh-CN" sz="1600" dirty="0" err="1" smtClean="0"/>
              <a:t>ctid</a:t>
            </a:r>
            <a:r>
              <a:rPr lang="en-US" altLang="zh-CN" sz="1600" dirty="0" smtClean="0"/>
              <a:t>  | </a:t>
            </a:r>
            <a:r>
              <a:rPr lang="en-US" altLang="zh-CN" sz="1600" dirty="0" err="1" smtClean="0"/>
              <a:t>xmin</a:t>
            </a:r>
            <a:r>
              <a:rPr lang="en-US" altLang="zh-CN" sz="1600" dirty="0" smtClean="0"/>
              <a:t> | </a:t>
            </a:r>
            <a:r>
              <a:rPr lang="en-US" altLang="zh-CN" sz="1600" dirty="0" err="1" smtClean="0"/>
              <a:t>xmax</a:t>
            </a:r>
            <a:r>
              <a:rPr lang="en-US" altLang="zh-CN" sz="1600" dirty="0" smtClean="0"/>
              <a:t> | </a:t>
            </a:r>
            <a:r>
              <a:rPr lang="en-US" altLang="zh-CN" sz="1600" dirty="0" err="1" smtClean="0"/>
              <a:t>cmin</a:t>
            </a:r>
            <a:r>
              <a:rPr lang="en-US" altLang="zh-CN" sz="1600" dirty="0" smtClean="0"/>
              <a:t> | </a:t>
            </a:r>
            <a:r>
              <a:rPr lang="en-US" altLang="zh-CN" sz="1600" dirty="0" err="1" smtClean="0"/>
              <a:t>cmax</a:t>
            </a:r>
            <a:r>
              <a:rPr lang="en-US" altLang="zh-CN" sz="1600" dirty="0" smtClean="0"/>
              <a:t> | id | </a:t>
            </a:r>
            <a:r>
              <a:rPr lang="en-US" altLang="zh-CN" sz="1600" dirty="0" err="1" smtClean="0"/>
              <a:t>firstname</a:t>
            </a:r>
            <a:r>
              <a:rPr lang="en-US" altLang="zh-CN" sz="1600" dirty="0" smtClean="0"/>
              <a:t> | </a:t>
            </a:r>
            <a:r>
              <a:rPr lang="en-US" altLang="zh-CN" sz="1600" dirty="0" err="1" smtClean="0"/>
              <a:t>lastname</a:t>
            </a:r>
            <a:r>
              <a:rPr lang="en-US" altLang="zh-CN" sz="1600" dirty="0" smtClean="0"/>
              <a:t> |   </a:t>
            </a:r>
            <a:r>
              <a:rPr lang="en-US" altLang="zh-CN" sz="1600" dirty="0" err="1" smtClean="0"/>
              <a:t>corp</a:t>
            </a:r>
            <a:r>
              <a:rPr lang="en-US" altLang="zh-CN" sz="1600" dirty="0" smtClean="0"/>
              <a:t>   | age </a:t>
            </a:r>
          </a:p>
          <a:p>
            <a:pPr lvl="1"/>
            <a:r>
              <a:rPr lang="en-US" altLang="zh-CN" sz="1600" dirty="0" smtClean="0"/>
              <a:t> (0,1) | 3909 | 3910 |    0 |    0 |  1 | </a:t>
            </a:r>
            <a:r>
              <a:rPr lang="en-US" altLang="zh-CN" sz="1600" dirty="0" err="1" smtClean="0"/>
              <a:t>zhou</a:t>
            </a:r>
            <a:r>
              <a:rPr lang="en-US" altLang="zh-CN" sz="1600" dirty="0" smtClean="0"/>
              <a:t>      | </a:t>
            </a:r>
            <a:r>
              <a:rPr lang="en-US" altLang="zh-CN" sz="1600" dirty="0" err="1" smtClean="0"/>
              <a:t>digoal</a:t>
            </a:r>
            <a:r>
              <a:rPr lang="en-US" altLang="zh-CN" sz="1600" dirty="0" smtClean="0"/>
              <a:t>   | sky-</a:t>
            </a:r>
            <a:r>
              <a:rPr lang="en-US" altLang="zh-CN" sz="1600" dirty="0" err="1" smtClean="0"/>
              <a:t>mobi</a:t>
            </a:r>
            <a:r>
              <a:rPr lang="en-US" altLang="zh-CN" sz="1600" dirty="0" smtClean="0"/>
              <a:t> |  27</a:t>
            </a:r>
          </a:p>
          <a:p>
            <a:pPr lvl="1"/>
            <a:r>
              <a:rPr lang="en-US" altLang="zh-CN" sz="1600" dirty="0" err="1" smtClean="0"/>
              <a:t>digoal</a:t>
            </a:r>
            <a:r>
              <a:rPr lang="en-US" altLang="zh-CN" sz="1600" dirty="0" smtClean="0"/>
              <a:t>=&gt; select </a:t>
            </a:r>
            <a:r>
              <a:rPr lang="en-US" altLang="zh-CN" sz="1600" dirty="0" err="1" smtClean="0"/>
              <a:t>txid_current_snapshot</a:t>
            </a:r>
            <a:r>
              <a:rPr lang="en-US" altLang="zh-CN" sz="1600" dirty="0" smtClean="0"/>
              <a:t>();</a:t>
            </a:r>
          </a:p>
          <a:p>
            <a:pPr lvl="1"/>
            <a:r>
              <a:rPr lang="en-US" altLang="zh-CN" sz="1600" dirty="0" smtClean="0"/>
              <a:t> 3910:3914:3910</a:t>
            </a:r>
          </a:p>
          <a:p>
            <a:endParaRPr lang="zh-CN" altLang="en-US" sz="2000" dirty="0"/>
          </a:p>
        </p:txBody>
      </p:sp>
    </p:spTree>
    <p:extLst>
      <p:ext uri="{BB962C8B-B14F-4D97-AF65-F5344CB8AC3E}">
        <p14:creationId xmlns:p14="http://schemas.microsoft.com/office/powerpoint/2010/main" val="4043996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3" name="内容占位符 2"/>
          <p:cNvSpPr>
            <a:spLocks noGrp="1"/>
          </p:cNvSpPr>
          <p:nvPr>
            <p:ph idx="1"/>
          </p:nvPr>
        </p:nvSpPr>
        <p:spPr/>
        <p:txBody>
          <a:bodyPr/>
          <a:lstStyle/>
          <a:p>
            <a:r>
              <a:rPr lang="en-US" altLang="zh-CN" sz="1400" smtClean="0"/>
              <a:t>read committed </a:t>
            </a:r>
            <a:r>
              <a:rPr lang="zh-CN" altLang="en-US" sz="1400" smtClean="0"/>
              <a:t>隔离级别用例</a:t>
            </a:r>
            <a:endParaRPr lang="en-US" altLang="zh-CN" sz="1400" smtClean="0"/>
          </a:p>
          <a:p>
            <a:r>
              <a:rPr lang="en-US" altLang="zh-CN" sz="1400"/>
              <a:t>BEGIN;</a:t>
            </a:r>
          </a:p>
          <a:p>
            <a:r>
              <a:rPr lang="en-US" altLang="zh-CN" sz="1400"/>
              <a:t>UPDATE accounts SET balance = balance + 100.00 WHERE acctnum = 12345;</a:t>
            </a:r>
          </a:p>
          <a:p>
            <a:r>
              <a:rPr lang="en-US" altLang="zh-CN" sz="1400"/>
              <a:t>UPDATE accounts SET balance = balance - 100.00 WHERE acctnum = 7534;</a:t>
            </a:r>
          </a:p>
          <a:p>
            <a:r>
              <a:rPr lang="en-US" altLang="zh-CN" sz="1400"/>
              <a:t>COMMIT</a:t>
            </a:r>
            <a:r>
              <a:rPr lang="en-US" altLang="zh-CN" sz="1400" smtClean="0"/>
              <a:t>;</a:t>
            </a:r>
          </a:p>
          <a:p>
            <a:endParaRPr lang="en-US" altLang="zh-CN" sz="1400" smtClean="0"/>
          </a:p>
          <a:p>
            <a:r>
              <a:rPr lang="en-US" altLang="zh-CN" sz="1400" smtClean="0"/>
              <a:t>read committed</a:t>
            </a:r>
            <a:r>
              <a:rPr lang="zh-CN" altLang="en-US" sz="1400" smtClean="0"/>
              <a:t>隔离级别不适合以下场景</a:t>
            </a:r>
            <a:endParaRPr lang="en-US" altLang="zh-CN" sz="1400" smtClean="0"/>
          </a:p>
          <a:p>
            <a:r>
              <a:rPr lang="en-US" altLang="zh-CN" sz="1400" smtClean="0"/>
              <a:t>-- assume </a:t>
            </a:r>
            <a:r>
              <a:rPr lang="en-US" altLang="zh-CN" sz="1400"/>
              <a:t>website is a two-row table with website.hits equaling 9 and 10</a:t>
            </a:r>
          </a:p>
          <a:p>
            <a:r>
              <a:rPr lang="en-US" altLang="zh-CN" sz="1400"/>
              <a:t>BEGIN;</a:t>
            </a:r>
          </a:p>
          <a:p>
            <a:r>
              <a:rPr lang="en-US" altLang="zh-CN" sz="1400"/>
              <a:t>UPDATE website SET hits = hits + 1</a:t>
            </a:r>
            <a:r>
              <a:rPr lang="en-US" altLang="zh-CN" sz="1400" smtClean="0"/>
              <a:t>;</a:t>
            </a:r>
          </a:p>
          <a:p>
            <a:r>
              <a:rPr lang="en-US" altLang="zh-CN" sz="1400" smtClean="0"/>
              <a:t>-- 9</a:t>
            </a:r>
            <a:r>
              <a:rPr lang="zh-CN" altLang="en-US" sz="1400" smtClean="0"/>
              <a:t>改为</a:t>
            </a:r>
            <a:r>
              <a:rPr lang="en-US" altLang="zh-CN" sz="1400" smtClean="0"/>
              <a:t>10, 10</a:t>
            </a:r>
            <a:r>
              <a:rPr lang="zh-CN" altLang="en-US" sz="1400" smtClean="0"/>
              <a:t>改为</a:t>
            </a:r>
            <a:r>
              <a:rPr lang="en-US" altLang="zh-CN" sz="1400" smtClean="0"/>
              <a:t>11, </a:t>
            </a:r>
            <a:r>
              <a:rPr lang="zh-CN" altLang="en-US" sz="1400" smtClean="0"/>
              <a:t>同时这两行被加锁</a:t>
            </a:r>
            <a:endParaRPr lang="en-US" altLang="zh-CN" sz="1400"/>
          </a:p>
          <a:p>
            <a:r>
              <a:rPr lang="en-US" altLang="zh-CN" sz="1400"/>
              <a:t>-- run from another session:  DELETE FROM website WHERE hits = 10</a:t>
            </a:r>
            <a:r>
              <a:rPr lang="en-US" altLang="zh-CN" sz="1400" smtClean="0"/>
              <a:t>;</a:t>
            </a:r>
          </a:p>
          <a:p>
            <a:r>
              <a:rPr lang="en-US" altLang="zh-CN" sz="1400" smtClean="0"/>
              <a:t>-- </a:t>
            </a:r>
            <a:r>
              <a:rPr lang="zh-CN" altLang="en-US" sz="1400"/>
              <a:t>另一</a:t>
            </a:r>
            <a:r>
              <a:rPr lang="zh-CN" altLang="en-US" sz="1400" smtClean="0"/>
              <a:t>个</a:t>
            </a:r>
            <a:r>
              <a:rPr lang="en-US" altLang="zh-CN" sz="1400" smtClean="0"/>
              <a:t>session</a:t>
            </a:r>
            <a:r>
              <a:rPr lang="zh-CN" altLang="en-US" sz="1400" smtClean="0"/>
              <a:t>它不能看到未提交的记录</a:t>
            </a:r>
            <a:r>
              <a:rPr lang="en-US" altLang="zh-CN" sz="1400" smtClean="0"/>
              <a:t>, </a:t>
            </a:r>
            <a:r>
              <a:rPr lang="zh-CN" altLang="en-US" sz="1400" smtClean="0"/>
              <a:t>它等待的锁是老记录的行锁</a:t>
            </a:r>
            <a:r>
              <a:rPr lang="en-US" altLang="zh-CN" sz="1400" smtClean="0"/>
              <a:t>, hits</a:t>
            </a:r>
            <a:r>
              <a:rPr lang="zh-CN" altLang="en-US" sz="1400" smtClean="0"/>
              <a:t>实际上已经被修改为</a:t>
            </a:r>
            <a:r>
              <a:rPr lang="en-US" altLang="zh-CN" sz="1400" smtClean="0"/>
              <a:t>11, </a:t>
            </a:r>
            <a:r>
              <a:rPr lang="zh-CN" altLang="en-US" sz="1400" smtClean="0"/>
              <a:t>也就是当前有两条记录</a:t>
            </a:r>
            <a:endParaRPr lang="en-US" altLang="zh-CN" sz="1400" smtClean="0"/>
          </a:p>
          <a:p>
            <a:r>
              <a:rPr lang="en-US" altLang="zh-CN" sz="1400" smtClean="0"/>
              <a:t>-- xmin </a:t>
            </a:r>
            <a:r>
              <a:rPr lang="zh-CN" altLang="en-US" sz="1400" smtClean="0"/>
              <a:t>有值</a:t>
            </a:r>
            <a:r>
              <a:rPr lang="en-US" altLang="zh-CN" sz="1400" smtClean="0"/>
              <a:t>,xmax</a:t>
            </a:r>
            <a:r>
              <a:rPr lang="zh-CN" altLang="en-US" sz="1400"/>
              <a:t> </a:t>
            </a:r>
            <a:r>
              <a:rPr lang="zh-CN" altLang="en-US" sz="1400" smtClean="0"/>
              <a:t>有值</a:t>
            </a:r>
            <a:r>
              <a:rPr lang="en-US" altLang="zh-CN" sz="1400" smtClean="0"/>
              <a:t>, 10  -- xmin </a:t>
            </a:r>
            <a:r>
              <a:rPr lang="zh-CN" altLang="en-US" sz="1400" smtClean="0"/>
              <a:t>有值</a:t>
            </a:r>
            <a:r>
              <a:rPr lang="en-US" altLang="zh-CN" sz="1400" smtClean="0"/>
              <a:t>,xmax=0, 11 -- </a:t>
            </a:r>
            <a:r>
              <a:rPr lang="zh-CN" altLang="en-US" sz="1400" smtClean="0"/>
              <a:t>另一个</a:t>
            </a:r>
            <a:r>
              <a:rPr lang="en-US" altLang="zh-CN" sz="1400" smtClean="0"/>
              <a:t>session</a:t>
            </a:r>
            <a:r>
              <a:rPr lang="zh-CN" altLang="en-US" sz="1400" smtClean="0"/>
              <a:t>在等待的是</a:t>
            </a:r>
            <a:r>
              <a:rPr lang="en-US" altLang="zh-CN" sz="1400" smtClean="0"/>
              <a:t>xmin,xmax</a:t>
            </a:r>
            <a:r>
              <a:rPr lang="zh-CN" altLang="en-US" sz="1400" smtClean="0"/>
              <a:t>都有值的那条老的记录的锁释放</a:t>
            </a:r>
            <a:r>
              <a:rPr lang="en-US" altLang="zh-CN" sz="1400" smtClean="0"/>
              <a:t>.</a:t>
            </a:r>
            <a:endParaRPr lang="en-US" altLang="zh-CN" sz="1400"/>
          </a:p>
          <a:p>
            <a:r>
              <a:rPr lang="en-US" altLang="zh-CN" sz="1400"/>
              <a:t>COMMIT</a:t>
            </a:r>
            <a:r>
              <a:rPr lang="en-US" altLang="zh-CN" sz="1400" smtClean="0"/>
              <a:t>;</a:t>
            </a:r>
          </a:p>
          <a:p>
            <a:r>
              <a:rPr lang="en-US" altLang="zh-CN" sz="1400" smtClean="0"/>
              <a:t>-- </a:t>
            </a:r>
            <a:r>
              <a:rPr lang="zh-CN" altLang="en-US" sz="1400" smtClean="0"/>
              <a:t>当事务</a:t>
            </a:r>
            <a:r>
              <a:rPr lang="en-US" altLang="zh-CN" sz="1400" smtClean="0"/>
              <a:t>1</a:t>
            </a:r>
            <a:r>
              <a:rPr lang="zh-CN" altLang="en-US" sz="1400" smtClean="0"/>
              <a:t>提交后</a:t>
            </a:r>
            <a:r>
              <a:rPr lang="en-US" altLang="zh-CN" sz="1400" smtClean="0"/>
              <a:t>, </a:t>
            </a:r>
            <a:r>
              <a:rPr lang="zh-CN" altLang="en-US" sz="1400"/>
              <a:t>另一</a:t>
            </a:r>
            <a:r>
              <a:rPr lang="zh-CN" altLang="en-US" sz="1400" smtClean="0"/>
              <a:t>个事务同时获得了这个锁</a:t>
            </a:r>
            <a:r>
              <a:rPr lang="en-US" altLang="zh-CN" sz="1400" smtClean="0"/>
              <a:t>, </a:t>
            </a:r>
            <a:r>
              <a:rPr lang="zh-CN" altLang="en-US" sz="1400" smtClean="0"/>
              <a:t>但是它所看到的这条记录的</a:t>
            </a:r>
            <a:r>
              <a:rPr lang="en-US" altLang="zh-CN" sz="1400" smtClean="0"/>
              <a:t>hits</a:t>
            </a:r>
            <a:r>
              <a:rPr lang="zh-CN" altLang="en-US" sz="1400" smtClean="0"/>
              <a:t>目前是</a:t>
            </a:r>
            <a:r>
              <a:rPr lang="en-US" altLang="zh-CN" sz="1400" smtClean="0"/>
              <a:t>11. </a:t>
            </a:r>
            <a:r>
              <a:rPr lang="zh-CN" altLang="en-US" sz="1400" smtClean="0"/>
              <a:t>索引会导致</a:t>
            </a:r>
            <a:r>
              <a:rPr lang="en-US" altLang="zh-CN" sz="1400" smtClean="0"/>
              <a:t>delete0</a:t>
            </a:r>
            <a:r>
              <a:rPr lang="zh-CN" altLang="en-US" sz="1400" smtClean="0"/>
              <a:t>条记录的情况</a:t>
            </a:r>
            <a:r>
              <a:rPr lang="en-US" altLang="zh-CN" sz="1400" smtClean="0"/>
              <a:t>.</a:t>
            </a:r>
          </a:p>
        </p:txBody>
      </p:sp>
    </p:spTree>
    <p:extLst>
      <p:ext uri="{BB962C8B-B14F-4D97-AF65-F5344CB8AC3E}">
        <p14:creationId xmlns:p14="http://schemas.microsoft.com/office/powerpoint/2010/main" val="4166383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3" name="内容占位符 2"/>
          <p:cNvSpPr>
            <a:spLocks noGrp="1"/>
          </p:cNvSpPr>
          <p:nvPr>
            <p:ph idx="1"/>
          </p:nvPr>
        </p:nvSpPr>
        <p:spPr/>
        <p:txBody>
          <a:bodyPr/>
          <a:lstStyle/>
          <a:p>
            <a:r>
              <a:rPr lang="en-US" altLang="zh-CN" sz="1600"/>
              <a:t>Repeatable Read Isolation </a:t>
            </a:r>
            <a:r>
              <a:rPr lang="en-US" altLang="zh-CN" sz="1600" smtClean="0"/>
              <a:t>Level</a:t>
            </a:r>
          </a:p>
          <a:p>
            <a:r>
              <a:rPr lang="zh-CN" altLang="en-US" sz="1600" smtClean="0"/>
              <a:t>事务开始后同样的</a:t>
            </a:r>
            <a:r>
              <a:rPr lang="en-US" altLang="zh-CN" sz="1600" smtClean="0"/>
              <a:t>SQL</a:t>
            </a:r>
            <a:r>
              <a:rPr lang="zh-CN" altLang="en-US" sz="1600" smtClean="0"/>
              <a:t>不管执行多少次都返回同样的结果</a:t>
            </a:r>
            <a:r>
              <a:rPr lang="en-US" altLang="zh-CN" sz="1600" smtClean="0"/>
              <a:t>.</a:t>
            </a:r>
          </a:p>
          <a:p>
            <a:r>
              <a:rPr lang="zh-CN" altLang="en-US" sz="1600" smtClean="0"/>
              <a:t>但是</a:t>
            </a:r>
            <a:r>
              <a:rPr lang="en-US" altLang="zh-CN" sz="1600" smtClean="0"/>
              <a:t>repeatable read</a:t>
            </a:r>
            <a:r>
              <a:rPr lang="zh-CN" altLang="en-US" sz="1600" smtClean="0"/>
              <a:t>事务不能修改在</a:t>
            </a:r>
            <a:r>
              <a:rPr lang="en-US" altLang="zh-CN" sz="1600" smtClean="0"/>
              <a:t>repeatable read</a:t>
            </a:r>
            <a:r>
              <a:rPr lang="zh-CN" altLang="en-US" sz="1600" smtClean="0"/>
              <a:t>事务执行过程中被其他事务修改并提交了的记录</a:t>
            </a:r>
            <a:r>
              <a:rPr lang="en-US" altLang="zh-CN" sz="1600" smtClean="0"/>
              <a:t>. </a:t>
            </a:r>
            <a:r>
              <a:rPr lang="zh-CN" altLang="en-US" sz="1600" smtClean="0"/>
              <a:t>否则会抛出异常</a:t>
            </a:r>
            <a:r>
              <a:rPr lang="en-US" altLang="zh-CN" sz="1600" smtClean="0"/>
              <a:t>.</a:t>
            </a:r>
          </a:p>
          <a:p>
            <a:r>
              <a:rPr lang="en-US" altLang="zh-CN" sz="1600"/>
              <a:t>ERROR:  could not serialize access due to concurrent update</a:t>
            </a:r>
          </a:p>
          <a:p>
            <a:endParaRPr lang="en-US" altLang="zh-CN" sz="1600" smtClean="0"/>
          </a:p>
          <a:p>
            <a:r>
              <a:rPr lang="zh-CN" altLang="en-US" sz="1600" smtClean="0"/>
              <a:t>例如 </a:t>
            </a:r>
            <a:r>
              <a:rPr lang="en-US" altLang="zh-CN" sz="1600" smtClean="0"/>
              <a:t>: </a:t>
            </a:r>
          </a:p>
          <a:p>
            <a:r>
              <a:rPr lang="en-US" altLang="zh-CN" sz="1600"/>
              <a:t>postgres=# insert into test values (1,'digoal1'),(100,'digoal100');</a:t>
            </a:r>
          </a:p>
          <a:p>
            <a:r>
              <a:rPr lang="en-US" altLang="zh-CN" sz="1600"/>
              <a:t>commit;</a:t>
            </a:r>
          </a:p>
          <a:p>
            <a:r>
              <a:rPr lang="en-US" altLang="zh-CN" sz="1600"/>
              <a:t>SESSION A:</a:t>
            </a:r>
          </a:p>
          <a:p>
            <a:r>
              <a:rPr lang="en-US" altLang="zh-CN" sz="1600"/>
              <a:t>postgres=# begin transaction isolation level repeatable read;</a:t>
            </a:r>
          </a:p>
          <a:p>
            <a:r>
              <a:rPr lang="en-US" altLang="zh-CN" sz="1600"/>
              <a:t>postgres=# select * from test where id=1;</a:t>
            </a:r>
          </a:p>
          <a:p>
            <a:r>
              <a:rPr lang="en-US" altLang="zh-CN" sz="1600"/>
              <a:t> id |  info   </a:t>
            </a:r>
          </a:p>
          <a:p>
            <a:r>
              <a:rPr lang="en-US" altLang="zh-CN" sz="1600"/>
              <a:t>----+---------</a:t>
            </a:r>
          </a:p>
          <a:p>
            <a:r>
              <a:rPr lang="en-US" altLang="zh-CN" sz="1600"/>
              <a:t>  1 | digoal1</a:t>
            </a:r>
          </a:p>
          <a:p>
            <a:endParaRPr lang="en-US" altLang="zh-CN" sz="1600"/>
          </a:p>
          <a:p>
            <a:endParaRPr lang="en-US" altLang="zh-CN" sz="1600"/>
          </a:p>
          <a:p>
            <a:endParaRPr lang="zh-CN" altLang="en-US" sz="1600"/>
          </a:p>
        </p:txBody>
      </p:sp>
    </p:spTree>
    <p:extLst>
      <p:ext uri="{BB962C8B-B14F-4D97-AF65-F5344CB8AC3E}">
        <p14:creationId xmlns:p14="http://schemas.microsoft.com/office/powerpoint/2010/main" val="4240397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3" name="内容占位符 2"/>
          <p:cNvSpPr>
            <a:spLocks noGrp="1"/>
          </p:cNvSpPr>
          <p:nvPr>
            <p:ph idx="1"/>
          </p:nvPr>
        </p:nvSpPr>
        <p:spPr/>
        <p:txBody>
          <a:bodyPr/>
          <a:lstStyle/>
          <a:p>
            <a:r>
              <a:rPr lang="en-US" altLang="zh-CN" sz="1600"/>
              <a:t>SESSION B:</a:t>
            </a:r>
          </a:p>
          <a:p>
            <a:r>
              <a:rPr lang="en-US" altLang="zh-CN" sz="1600"/>
              <a:t>postgres=# begin;</a:t>
            </a:r>
          </a:p>
          <a:p>
            <a:r>
              <a:rPr lang="en-US" altLang="zh-CN" sz="1600"/>
              <a:t>postgres=# update test set info='new_digoal' where id=1;</a:t>
            </a:r>
          </a:p>
          <a:p>
            <a:r>
              <a:rPr lang="en-US" altLang="zh-CN" sz="1600"/>
              <a:t>postgres=# commit</a:t>
            </a:r>
            <a:r>
              <a:rPr lang="en-US" altLang="zh-CN" sz="1600" smtClean="0"/>
              <a:t>;</a:t>
            </a:r>
          </a:p>
          <a:p>
            <a:endParaRPr lang="en-US" altLang="zh-CN" sz="1600"/>
          </a:p>
          <a:p>
            <a:r>
              <a:rPr lang="en-US" altLang="zh-CN" sz="1600"/>
              <a:t>SESSION A:</a:t>
            </a:r>
          </a:p>
          <a:p>
            <a:r>
              <a:rPr lang="en-US" altLang="zh-CN" sz="1600"/>
              <a:t>postgres=# select * from test where id=1;</a:t>
            </a:r>
          </a:p>
          <a:p>
            <a:r>
              <a:rPr lang="en-US" altLang="zh-CN" sz="1600"/>
              <a:t> id |  info   </a:t>
            </a:r>
          </a:p>
          <a:p>
            <a:r>
              <a:rPr lang="en-US" altLang="zh-CN" sz="1600"/>
              <a:t>----+---------</a:t>
            </a:r>
          </a:p>
          <a:p>
            <a:r>
              <a:rPr lang="en-US" altLang="zh-CN" sz="1600"/>
              <a:t>  1 | digoal1</a:t>
            </a:r>
          </a:p>
          <a:p>
            <a:r>
              <a:rPr lang="en-US" altLang="zh-CN" sz="1600"/>
              <a:t>postgres=# select count(*) from test;</a:t>
            </a:r>
          </a:p>
          <a:p>
            <a:r>
              <a:rPr lang="en-US" altLang="zh-CN" sz="1600"/>
              <a:t> count </a:t>
            </a:r>
          </a:p>
          <a:p>
            <a:r>
              <a:rPr lang="en-US" altLang="zh-CN" sz="1600"/>
              <a:t>-------</a:t>
            </a:r>
          </a:p>
          <a:p>
            <a:r>
              <a:rPr lang="en-US" altLang="zh-CN" sz="1600"/>
              <a:t>     </a:t>
            </a:r>
            <a:r>
              <a:rPr lang="en-US" altLang="zh-CN" sz="1600" smtClean="0"/>
              <a:t>2</a:t>
            </a:r>
          </a:p>
          <a:p>
            <a:endParaRPr lang="zh-CN" altLang="en-US" sz="1600"/>
          </a:p>
        </p:txBody>
      </p:sp>
    </p:spTree>
    <p:extLst>
      <p:ext uri="{BB962C8B-B14F-4D97-AF65-F5344CB8AC3E}">
        <p14:creationId xmlns:p14="http://schemas.microsoft.com/office/powerpoint/2010/main" val="3407890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keyword</a:t>
            </a:r>
            <a:endParaRPr lang="zh-CN" altLang="en-US"/>
          </a:p>
        </p:txBody>
      </p:sp>
      <p:sp>
        <p:nvSpPr>
          <p:cNvPr id="3" name="内容占位符 2"/>
          <p:cNvSpPr>
            <a:spLocks noGrp="1"/>
          </p:cNvSpPr>
          <p:nvPr>
            <p:ph idx="1"/>
          </p:nvPr>
        </p:nvSpPr>
        <p:spPr/>
        <p:txBody>
          <a:bodyPr/>
          <a:lstStyle/>
          <a:p>
            <a:r>
              <a:rPr lang="en-US" altLang="zh-CN" sz="1800">
                <a:hlinkClick r:id="rId2"/>
              </a:rPr>
              <a:t>http://</a:t>
            </a:r>
            <a:r>
              <a:rPr lang="en-US" altLang="zh-CN" sz="1800" smtClean="0">
                <a:hlinkClick r:id="rId2"/>
              </a:rPr>
              <a:t>www.postgresql.org/docs/9.1/static/sql-keywords-appendix.html</a:t>
            </a:r>
            <a:endParaRPr lang="en-US" altLang="zh-CN" sz="1800" smtClean="0"/>
          </a:p>
          <a:p>
            <a:r>
              <a:rPr lang="en-US" altLang="zh-CN" sz="1800">
                <a:hlinkClick r:id="rId3"/>
              </a:rPr>
              <a:t>http://www.postgresql.org/docs/9.1/static/sql-commands.html</a:t>
            </a:r>
            <a:endParaRPr lang="zh-CN" altLang="en-US" sz="1800"/>
          </a:p>
        </p:txBody>
      </p:sp>
      <p:pic>
        <p:nvPicPr>
          <p:cNvPr id="4" name="Picture 2" descr="C:\Users\digoal\AppData\Local\Microsoft\Windows\Temporary Internet Files\Content.IE5\GXGEOQ1Y\MC90043385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26099" y="1340768"/>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479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3" name="内容占位符 2"/>
          <p:cNvSpPr>
            <a:spLocks noGrp="1"/>
          </p:cNvSpPr>
          <p:nvPr>
            <p:ph idx="1"/>
          </p:nvPr>
        </p:nvSpPr>
        <p:spPr/>
        <p:txBody>
          <a:bodyPr/>
          <a:lstStyle/>
          <a:p>
            <a:r>
              <a:rPr lang="en-US" altLang="zh-CN" sz="1600"/>
              <a:t>SESSION B:</a:t>
            </a:r>
          </a:p>
          <a:p>
            <a:r>
              <a:rPr lang="en-US" altLang="zh-CN" sz="1600"/>
              <a:t>postgres=# begin;</a:t>
            </a:r>
          </a:p>
          <a:p>
            <a:r>
              <a:rPr lang="en-US" altLang="zh-CN" sz="1600"/>
              <a:t>postgres=# insert into test select generate_series(1000,1100),'digoal';</a:t>
            </a:r>
          </a:p>
          <a:p>
            <a:r>
              <a:rPr lang="en-US" altLang="zh-CN" sz="1600"/>
              <a:t>INSERT 0 101</a:t>
            </a:r>
          </a:p>
          <a:p>
            <a:r>
              <a:rPr lang="en-US" altLang="zh-CN" sz="1600"/>
              <a:t>postgres=# end;</a:t>
            </a:r>
          </a:p>
          <a:p>
            <a:r>
              <a:rPr lang="en-US" altLang="zh-CN" sz="1600" smtClean="0"/>
              <a:t>-- </a:t>
            </a:r>
            <a:r>
              <a:rPr lang="zh-CN" altLang="en-US" sz="1600" smtClean="0"/>
              <a:t>这个在其他数据库</a:t>
            </a:r>
            <a:r>
              <a:rPr lang="en-US" altLang="zh-CN" sz="1600" smtClean="0"/>
              <a:t>(</a:t>
            </a:r>
            <a:r>
              <a:rPr lang="zh-CN" altLang="en-US" sz="1600" smtClean="0"/>
              <a:t>如</a:t>
            </a:r>
            <a:r>
              <a:rPr lang="en-US" altLang="zh-CN" sz="1600" smtClean="0"/>
              <a:t>oracle)</a:t>
            </a:r>
            <a:r>
              <a:rPr lang="zh-CN" altLang="en-US" sz="1600" smtClean="0"/>
              <a:t>中需要</a:t>
            </a:r>
            <a:r>
              <a:rPr lang="en-US" altLang="zh-CN" sz="1600" smtClean="0"/>
              <a:t>serializable read</a:t>
            </a:r>
            <a:r>
              <a:rPr lang="zh-CN" altLang="en-US" sz="1600" smtClean="0"/>
              <a:t>隔离级别才能实现</a:t>
            </a:r>
            <a:r>
              <a:rPr lang="en-US" altLang="zh-CN" sz="1600" smtClean="0"/>
              <a:t>.</a:t>
            </a:r>
            <a:endParaRPr lang="en-US" altLang="zh-CN" sz="1600"/>
          </a:p>
          <a:p>
            <a:r>
              <a:rPr lang="en-US" altLang="zh-CN" sz="1600"/>
              <a:t>SESSION A:</a:t>
            </a:r>
          </a:p>
          <a:p>
            <a:r>
              <a:rPr lang="en-US" altLang="zh-CN" sz="1600"/>
              <a:t>postgres=# select count(*) from test;</a:t>
            </a:r>
          </a:p>
          <a:p>
            <a:r>
              <a:rPr lang="en-US" altLang="zh-CN" sz="1600"/>
              <a:t> count </a:t>
            </a:r>
          </a:p>
          <a:p>
            <a:r>
              <a:rPr lang="en-US" altLang="zh-CN" sz="1600"/>
              <a:t>-------</a:t>
            </a:r>
          </a:p>
          <a:p>
            <a:r>
              <a:rPr lang="en-US" altLang="zh-CN" sz="1600"/>
              <a:t>     2</a:t>
            </a:r>
          </a:p>
          <a:p>
            <a:r>
              <a:rPr lang="en-US" altLang="zh-CN" sz="1600"/>
              <a:t>postgres=# update test set info='session a' where id=1;</a:t>
            </a:r>
          </a:p>
          <a:p>
            <a:r>
              <a:rPr lang="en-US" altLang="zh-CN" sz="1600"/>
              <a:t>ERROR:  could not serialize access due to concurrent update</a:t>
            </a:r>
          </a:p>
          <a:p>
            <a:r>
              <a:rPr lang="en-US" altLang="zh-CN" sz="1600"/>
              <a:t>postgres=# end;</a:t>
            </a:r>
          </a:p>
          <a:p>
            <a:r>
              <a:rPr lang="en-US" altLang="zh-CN" sz="1600"/>
              <a:t>ROLLBACK</a:t>
            </a:r>
            <a:endParaRPr lang="zh-CN" altLang="en-US" sz="1600"/>
          </a:p>
        </p:txBody>
      </p:sp>
    </p:spTree>
    <p:extLst>
      <p:ext uri="{BB962C8B-B14F-4D97-AF65-F5344CB8AC3E}">
        <p14:creationId xmlns:p14="http://schemas.microsoft.com/office/powerpoint/2010/main" val="1803984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3" name="内容占位符 2"/>
          <p:cNvSpPr>
            <a:spLocks noGrp="1"/>
          </p:cNvSpPr>
          <p:nvPr>
            <p:ph idx="1"/>
          </p:nvPr>
        </p:nvSpPr>
        <p:spPr/>
        <p:txBody>
          <a:bodyPr/>
          <a:lstStyle/>
          <a:p>
            <a:r>
              <a:rPr lang="en-US" altLang="zh-CN" sz="1400" smtClean="0"/>
              <a:t>SERIALIZABLE READ</a:t>
            </a:r>
          </a:p>
          <a:p>
            <a:pPr lvl="1"/>
            <a:r>
              <a:rPr lang="en-US" altLang="zh-CN" sz="1400"/>
              <a:t>In fact, this isolation level works exactly the same as Repeatable Read except that it monitors for conditions which could make execution of a concurrent set of serializable transactions behave in a manner inconsistent with all possible serial (one at a time) executions of those transactions. This monitoring does not introduce any blocking beyond that present in repeatable read, but there is some overhead to the monitoring, and detection of the conditions which could cause a serialization anomaly will trigger a serialization failure</a:t>
            </a:r>
            <a:r>
              <a:rPr lang="en-US" altLang="zh-CN" sz="1400" smtClean="0"/>
              <a:t>.</a:t>
            </a:r>
          </a:p>
          <a:p>
            <a:pPr lvl="1"/>
            <a:r>
              <a:rPr lang="en-US" altLang="zh-CN" sz="1400" smtClean="0"/>
              <a:t>SIReadLock</a:t>
            </a:r>
          </a:p>
          <a:p>
            <a:pPr lvl="2"/>
            <a:r>
              <a:rPr lang="en-US" altLang="zh-CN" sz="1400"/>
              <a:t>The particular locks acquired during execution of a query will depend on the plan used by the query, and multiple finer-grained locks (e.g., tuple locks) may be combined into fewer coarser-grained locks (e.g., page locks) during the course of the transaction to prevent exhaustion of the memory used to track the locks. A READ ONLYtransaction may be able to release its SIRead locks before completion, if it detects that no conflicts can still occur which could lead to a serialization anomaly. In fact, READ ONLYtransactions will often be able to establish that fact at startup and avoid taking any predicate locks. If you explicitly request a SERIALIZABLE READ ONLY DEFERRABLE transaction, it will block until it can establish this fact. (This is the </a:t>
            </a:r>
            <a:r>
              <a:rPr lang="en-US" altLang="zh-CN" sz="1400" b="1"/>
              <a:t>only</a:t>
            </a:r>
            <a:r>
              <a:rPr lang="en-US" altLang="zh-CN" sz="1400"/>
              <a:t> case where Serializable transactions block but Repeatable Read transactions don't.) On the other hand, SIRead locks often need to be kept past transaction commit, until overlapping read write transactions complete.</a:t>
            </a:r>
          </a:p>
          <a:p>
            <a:r>
              <a:rPr lang="zh-CN" altLang="en-US" sz="1400" smtClean="0"/>
              <a:t>成功的提交并行的</a:t>
            </a:r>
            <a:r>
              <a:rPr lang="en-US" altLang="zh-CN" sz="1400" smtClean="0"/>
              <a:t>serializable read</a:t>
            </a:r>
            <a:r>
              <a:rPr lang="zh-CN" altLang="en-US" sz="1400" smtClean="0"/>
              <a:t>事务表示这些事务不管以什么顺序执行得到的结果都是一样的</a:t>
            </a:r>
            <a:r>
              <a:rPr lang="en-US" altLang="zh-CN" sz="1400" smtClean="0"/>
              <a:t>. </a:t>
            </a:r>
            <a:r>
              <a:rPr lang="zh-CN" altLang="en-US" sz="1400" smtClean="0"/>
              <a:t>否则必将有事务会失败</a:t>
            </a:r>
            <a:r>
              <a:rPr lang="en-US" altLang="zh-CN" sz="1400" smtClean="0"/>
              <a:t>. </a:t>
            </a:r>
            <a:r>
              <a:rPr lang="zh-CN" altLang="en-US" sz="1400" smtClean="0"/>
              <a:t>而应用必须要能够应对这种失败</a:t>
            </a:r>
            <a:r>
              <a:rPr lang="en-US" altLang="zh-CN" sz="1400" smtClean="0"/>
              <a:t>, </a:t>
            </a:r>
            <a:r>
              <a:rPr lang="zh-CN" altLang="en-US" sz="1400" smtClean="0"/>
              <a:t>例如重新执行一遍失败的事务并再提交</a:t>
            </a:r>
            <a:r>
              <a:rPr lang="en-US" altLang="zh-CN" sz="1400" smtClean="0"/>
              <a:t>.</a:t>
            </a:r>
            <a:endParaRPr lang="en-US" altLang="zh-CN" sz="1400"/>
          </a:p>
          <a:p>
            <a:endParaRPr lang="en-US" altLang="zh-CN" sz="1400" smtClean="0"/>
          </a:p>
          <a:p>
            <a:endParaRPr lang="en-US" altLang="zh-CN" sz="1400"/>
          </a:p>
          <a:p>
            <a:endParaRPr lang="zh-CN" altLang="en-US" sz="1400"/>
          </a:p>
        </p:txBody>
      </p:sp>
    </p:spTree>
    <p:extLst>
      <p:ext uri="{BB962C8B-B14F-4D97-AF65-F5344CB8AC3E}">
        <p14:creationId xmlns:p14="http://schemas.microsoft.com/office/powerpoint/2010/main" val="1781024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3" name="内容占位符 2"/>
          <p:cNvSpPr>
            <a:spLocks noGrp="1"/>
          </p:cNvSpPr>
          <p:nvPr>
            <p:ph idx="1"/>
          </p:nvPr>
        </p:nvSpPr>
        <p:spPr/>
        <p:txBody>
          <a:bodyPr/>
          <a:lstStyle/>
          <a:p>
            <a:r>
              <a:rPr lang="en-US" altLang="zh-CN" sz="1400" smtClean="0"/>
              <a:t>SERIALIZABLE READ</a:t>
            </a:r>
          </a:p>
          <a:p>
            <a:r>
              <a:rPr lang="zh-CN" altLang="en-US" sz="1400" smtClean="0"/>
              <a:t>用例</a:t>
            </a:r>
            <a:endParaRPr lang="en-US" altLang="zh-CN" sz="1400"/>
          </a:p>
          <a:p>
            <a:r>
              <a:rPr lang="en-US" altLang="zh-CN" sz="1400"/>
              <a:t>class | value </a:t>
            </a:r>
          </a:p>
          <a:p>
            <a:r>
              <a:rPr lang="en-US" altLang="zh-CN" sz="1400"/>
              <a:t>-------+-------</a:t>
            </a:r>
          </a:p>
          <a:p>
            <a:r>
              <a:rPr lang="en-US" altLang="zh-CN" sz="1400"/>
              <a:t>     1 |    10</a:t>
            </a:r>
          </a:p>
          <a:p>
            <a:r>
              <a:rPr lang="en-US" altLang="zh-CN" sz="1400"/>
              <a:t>     1 |    20</a:t>
            </a:r>
          </a:p>
          <a:p>
            <a:r>
              <a:rPr lang="en-US" altLang="zh-CN" sz="1400"/>
              <a:t>     2 |   100</a:t>
            </a:r>
          </a:p>
          <a:p>
            <a:r>
              <a:rPr lang="en-US" altLang="zh-CN" sz="1400"/>
              <a:t>     2 |   200</a:t>
            </a:r>
          </a:p>
          <a:p>
            <a:r>
              <a:rPr lang="en-US" altLang="zh-CN" sz="1400"/>
              <a:t>SERIALIZABLE SESSION A:</a:t>
            </a:r>
          </a:p>
          <a:p>
            <a:r>
              <a:rPr lang="en-US" altLang="zh-CN" sz="1400"/>
              <a:t>SELECT SUM(value) FROM mytab WHERE class = 1;</a:t>
            </a:r>
          </a:p>
          <a:p>
            <a:r>
              <a:rPr lang="en-US" altLang="zh-CN" sz="1400"/>
              <a:t>inserts the result (30) as the value in a new row with class = 2;</a:t>
            </a:r>
          </a:p>
          <a:p>
            <a:r>
              <a:rPr lang="en-US" altLang="zh-CN" sz="1400"/>
              <a:t>SERIALIZABLE SESSION B:</a:t>
            </a:r>
          </a:p>
          <a:p>
            <a:r>
              <a:rPr lang="en-US" altLang="zh-CN" sz="1400"/>
              <a:t>SELECT SUM(value) FROM mytab WHERE class = 2;</a:t>
            </a:r>
          </a:p>
          <a:p>
            <a:r>
              <a:rPr lang="en-US" altLang="zh-CN" sz="1400"/>
              <a:t>obtains the result 300, which it inserts in a new row with class = 1;</a:t>
            </a:r>
          </a:p>
          <a:p>
            <a:endParaRPr lang="en-US" altLang="zh-CN" sz="1400"/>
          </a:p>
          <a:p>
            <a:r>
              <a:rPr lang="en-US" altLang="zh-CN" sz="1400"/>
              <a:t>SERIALIZABLE SESSION A:</a:t>
            </a:r>
          </a:p>
          <a:p>
            <a:r>
              <a:rPr lang="en-US" altLang="zh-CN" sz="1400"/>
              <a:t>COMMIT;</a:t>
            </a:r>
          </a:p>
          <a:p>
            <a:r>
              <a:rPr lang="en-US" altLang="zh-CN" sz="1400"/>
              <a:t>SERIALIZABLE SESSION B:</a:t>
            </a:r>
          </a:p>
          <a:p>
            <a:r>
              <a:rPr lang="en-US" altLang="zh-CN" sz="1400"/>
              <a:t>COMMIT;</a:t>
            </a:r>
            <a:r>
              <a:rPr lang="zh-CN" altLang="en-US" sz="1400" smtClean="0"/>
              <a:t>失败</a:t>
            </a:r>
            <a:r>
              <a:rPr lang="en-US" altLang="zh-CN" sz="1400" smtClean="0"/>
              <a:t>, </a:t>
            </a:r>
            <a:r>
              <a:rPr lang="zh-CN" altLang="en-US" sz="1400"/>
              <a:t>反之亦然</a:t>
            </a:r>
            <a:endParaRPr lang="en-US" altLang="zh-CN" sz="1400"/>
          </a:p>
          <a:p>
            <a:endParaRPr lang="en-US" altLang="zh-CN" sz="1400" smtClean="0"/>
          </a:p>
          <a:p>
            <a:endParaRPr lang="en-US" altLang="zh-CN" sz="1400"/>
          </a:p>
          <a:p>
            <a:endParaRPr lang="zh-CN" altLang="en-US" sz="1400"/>
          </a:p>
        </p:txBody>
      </p:sp>
      <p:sp>
        <p:nvSpPr>
          <p:cNvPr id="4" name="云形标注 3"/>
          <p:cNvSpPr/>
          <p:nvPr/>
        </p:nvSpPr>
        <p:spPr>
          <a:xfrm>
            <a:off x="5436096" y="1268760"/>
            <a:ext cx="3384376" cy="2736304"/>
          </a:xfrm>
          <a:prstGeom prst="cloudCallout">
            <a:avLst>
              <a:gd name="adj1" fmla="val -70195"/>
              <a:gd name="adj2" fmla="val 3763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smtClean="0"/>
              <a:t>要使用</a:t>
            </a:r>
            <a:r>
              <a:rPr lang="en-US" altLang="zh-CN" sz="1400"/>
              <a:t>r</a:t>
            </a:r>
            <a:r>
              <a:rPr lang="en-US" altLang="zh-CN" sz="1400" smtClean="0"/>
              <a:t>epeatable read</a:t>
            </a:r>
            <a:r>
              <a:rPr lang="zh-CN" altLang="en-US" sz="1400" smtClean="0"/>
              <a:t>隔离级别实现与此同样的场景</a:t>
            </a:r>
            <a:r>
              <a:rPr lang="en-US" altLang="zh-CN" sz="1400" smtClean="0"/>
              <a:t>,</a:t>
            </a:r>
            <a:r>
              <a:rPr lang="zh-CN" altLang="en-US" sz="1400" smtClean="0"/>
              <a:t>需要用到</a:t>
            </a:r>
            <a:r>
              <a:rPr lang="en-US" altLang="zh-CN" sz="1400" smtClean="0"/>
              <a:t>select for update</a:t>
            </a:r>
            <a:r>
              <a:rPr lang="zh-CN" altLang="en-US" sz="1400" smtClean="0"/>
              <a:t>或</a:t>
            </a:r>
            <a:r>
              <a:rPr lang="en-US" altLang="zh-CN" sz="1400" smtClean="0"/>
              <a:t>for share, </a:t>
            </a:r>
            <a:r>
              <a:rPr lang="zh-CN" altLang="en-US" sz="1400" smtClean="0"/>
              <a:t>限制了并发并且带来了</a:t>
            </a:r>
            <a:r>
              <a:rPr lang="en-US" altLang="zh-CN" sz="1400" smtClean="0"/>
              <a:t>PAGE</a:t>
            </a:r>
            <a:r>
              <a:rPr lang="zh-CN" altLang="en-US" sz="1400" smtClean="0"/>
              <a:t>扫描</a:t>
            </a:r>
            <a:r>
              <a:rPr lang="en-US" altLang="zh-CN" sz="1400" smtClean="0"/>
              <a:t>.</a:t>
            </a:r>
            <a:r>
              <a:rPr lang="zh-CN" altLang="en-US" sz="1400" smtClean="0"/>
              <a:t>因此</a:t>
            </a:r>
            <a:r>
              <a:rPr lang="en-US" altLang="zh-CN" sz="1400" smtClean="0"/>
              <a:t>serializable</a:t>
            </a:r>
            <a:r>
              <a:rPr lang="zh-CN" altLang="en-US" sz="1400" smtClean="0"/>
              <a:t>隔离级别更加适合</a:t>
            </a:r>
            <a:r>
              <a:rPr lang="en-US" altLang="zh-CN" sz="1400" smtClean="0"/>
              <a:t>.</a:t>
            </a:r>
          </a:p>
        </p:txBody>
      </p:sp>
    </p:spTree>
    <p:extLst>
      <p:ext uri="{BB962C8B-B14F-4D97-AF65-F5344CB8AC3E}">
        <p14:creationId xmlns:p14="http://schemas.microsoft.com/office/powerpoint/2010/main" val="2310924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3" name="内容占位符 2"/>
          <p:cNvSpPr>
            <a:spLocks noGrp="1"/>
          </p:cNvSpPr>
          <p:nvPr>
            <p:ph idx="1"/>
          </p:nvPr>
        </p:nvSpPr>
        <p:spPr/>
        <p:txBody>
          <a:bodyPr/>
          <a:lstStyle/>
          <a:p>
            <a:r>
              <a:rPr lang="en-US" altLang="zh-CN" sz="1400" smtClean="0"/>
              <a:t>SERIALIZABLE READ</a:t>
            </a:r>
          </a:p>
          <a:p>
            <a:r>
              <a:rPr lang="zh-CN" altLang="en-US" sz="1400" smtClean="0"/>
              <a:t>事务</a:t>
            </a:r>
            <a:r>
              <a:rPr lang="zh-CN" altLang="en-US" sz="1400"/>
              <a:t>冲突检测条件 </a:t>
            </a:r>
            <a:r>
              <a:rPr lang="en-US" altLang="zh-CN" sz="1400"/>
              <a:t>: </a:t>
            </a:r>
          </a:p>
          <a:p>
            <a:r>
              <a:rPr lang="en-US" altLang="zh-CN" sz="1400"/>
              <a:t>1. </a:t>
            </a:r>
            <a:r>
              <a:rPr lang="zh-CN" altLang="en-US" sz="1400"/>
              <a:t>首先圈定发生冲突的事务的隔离级别 </a:t>
            </a:r>
            <a:r>
              <a:rPr lang="en-US" altLang="zh-CN" sz="1400"/>
              <a:t>: = serializable </a:t>
            </a:r>
            <a:r>
              <a:rPr lang="zh-CN" altLang="en-US" sz="1400"/>
              <a:t>。</a:t>
            </a:r>
          </a:p>
          <a:p>
            <a:r>
              <a:rPr lang="zh-CN" altLang="en-US" sz="1400"/>
              <a:t>换句话说冲突只会在</a:t>
            </a:r>
            <a:r>
              <a:rPr lang="en-US" altLang="zh-CN" sz="1400"/>
              <a:t>serializable </a:t>
            </a:r>
            <a:r>
              <a:rPr lang="zh-CN" altLang="en-US" sz="1400"/>
              <a:t>和</a:t>
            </a:r>
            <a:r>
              <a:rPr lang="en-US" altLang="zh-CN" sz="1400"/>
              <a:t>serializable</a:t>
            </a:r>
            <a:r>
              <a:rPr lang="zh-CN" altLang="en-US" sz="1400"/>
              <a:t>的事务之间发生，不会发生在</a:t>
            </a:r>
            <a:r>
              <a:rPr lang="en-US" altLang="zh-CN" sz="1400"/>
              <a:t>serializable</a:t>
            </a:r>
            <a:r>
              <a:rPr lang="zh-CN" altLang="en-US" sz="1400"/>
              <a:t>和</a:t>
            </a:r>
            <a:r>
              <a:rPr lang="en-US" altLang="zh-CN" sz="1400"/>
              <a:t>read committed</a:t>
            </a:r>
            <a:r>
              <a:rPr lang="zh-CN" altLang="en-US" sz="1400"/>
              <a:t>的事务之间等等。后面会有例子。</a:t>
            </a:r>
          </a:p>
          <a:p>
            <a:r>
              <a:rPr lang="en-US" altLang="zh-CN" sz="1400"/>
              <a:t>2. </a:t>
            </a:r>
            <a:r>
              <a:rPr lang="zh-CN" altLang="en-US" sz="1400"/>
              <a:t>发生冲突的事务必须存在至少同一个表的操作交集。（一个事务查询了某些记录，另一个事务更新或删除了这些记录中的部分或全部。或者两个事务同时查询了相同的记录。）</a:t>
            </a:r>
          </a:p>
          <a:p>
            <a:r>
              <a:rPr lang="en-US" altLang="zh-CN" sz="1400"/>
              <a:t>3. </a:t>
            </a:r>
            <a:r>
              <a:rPr lang="zh-CN" altLang="en-US" sz="1400"/>
              <a:t>发生冲突的事务必须对产生交集的表都有写的操作</a:t>
            </a:r>
            <a:r>
              <a:rPr lang="en-US" altLang="zh-CN" sz="1400"/>
              <a:t>(insert,delete,update</a:t>
            </a:r>
            <a:r>
              <a:rPr lang="zh-CN" altLang="en-US" sz="1400"/>
              <a:t>之一</a:t>
            </a:r>
            <a:r>
              <a:rPr lang="en-US" altLang="zh-CN" sz="1400"/>
              <a:t>) </a:t>
            </a:r>
            <a:r>
              <a:rPr lang="zh-CN" altLang="en-US" sz="1400"/>
              <a:t>，并且每个事务的写操作必须至少影响</a:t>
            </a:r>
            <a:r>
              <a:rPr lang="en-US" altLang="zh-CN" sz="1400"/>
              <a:t>1</a:t>
            </a:r>
            <a:r>
              <a:rPr lang="zh-CN" altLang="en-US" sz="1400"/>
              <a:t>行记录及以上。</a:t>
            </a:r>
          </a:p>
          <a:p>
            <a:r>
              <a:rPr lang="en-US" altLang="zh-CN" sz="1400"/>
              <a:t>4. </a:t>
            </a:r>
            <a:r>
              <a:rPr lang="zh-CN" altLang="en-US" sz="1400"/>
              <a:t>发生冲突的事务都必须有</a:t>
            </a:r>
            <a:r>
              <a:rPr lang="en-US" altLang="zh-CN" sz="1400"/>
              <a:t>2</a:t>
            </a:r>
            <a:r>
              <a:rPr lang="zh-CN" altLang="en-US" sz="1400"/>
              <a:t>条或以上</a:t>
            </a:r>
            <a:r>
              <a:rPr lang="en-US" altLang="zh-CN" sz="1400"/>
              <a:t>SQL(</a:t>
            </a:r>
            <a:r>
              <a:rPr lang="zh-CN" altLang="en-US" sz="1400"/>
              <a:t>当</a:t>
            </a:r>
            <a:r>
              <a:rPr lang="en-US" altLang="zh-CN" sz="1400"/>
              <a:t>DML</a:t>
            </a:r>
            <a:r>
              <a:rPr lang="zh-CN" altLang="en-US" sz="1400"/>
              <a:t>和</a:t>
            </a:r>
            <a:r>
              <a:rPr lang="en-US" altLang="zh-CN" sz="1400"/>
              <a:t>DSL</a:t>
            </a:r>
            <a:r>
              <a:rPr lang="zh-CN" altLang="en-US" sz="1400"/>
              <a:t>没有已经存在的行交集时</a:t>
            </a:r>
            <a:r>
              <a:rPr lang="en-US" altLang="zh-CN" sz="1400"/>
              <a:t>)</a:t>
            </a:r>
            <a:r>
              <a:rPr lang="zh-CN" altLang="en-US" sz="1400"/>
              <a:t>，或者其中一个</a:t>
            </a:r>
            <a:r>
              <a:rPr lang="en-US" altLang="zh-CN" sz="1400"/>
              <a:t>SESSION</a:t>
            </a:r>
            <a:r>
              <a:rPr lang="zh-CN" altLang="en-US" sz="1400"/>
              <a:t>的</a:t>
            </a:r>
            <a:r>
              <a:rPr lang="en-US" altLang="zh-CN" sz="1400"/>
              <a:t>DML</a:t>
            </a:r>
            <a:r>
              <a:rPr lang="zh-CN" altLang="en-US" sz="1400"/>
              <a:t>（</a:t>
            </a:r>
            <a:r>
              <a:rPr lang="en-US" altLang="zh-CN" sz="1400"/>
              <a:t>update,delete</a:t>
            </a:r>
            <a:r>
              <a:rPr lang="zh-CN" altLang="en-US" sz="1400"/>
              <a:t>）与另一个</a:t>
            </a:r>
            <a:r>
              <a:rPr lang="en-US" altLang="zh-CN" sz="1400"/>
              <a:t>SESSION</a:t>
            </a:r>
            <a:r>
              <a:rPr lang="zh-CN" altLang="en-US" sz="1400"/>
              <a:t>有行交集。</a:t>
            </a:r>
          </a:p>
          <a:p>
            <a:endParaRPr lang="zh-CN" altLang="en-US" sz="1400"/>
          </a:p>
          <a:p>
            <a:r>
              <a:rPr lang="zh-CN" altLang="en-US" sz="1400"/>
              <a:t>当冲突发生时，第一时间提交的事务可以成功返回，在冲突域里面，后提交的所有事务都被自动</a:t>
            </a:r>
            <a:r>
              <a:rPr lang="en-US" altLang="zh-CN" sz="1400"/>
              <a:t>ROLLBACK</a:t>
            </a:r>
            <a:r>
              <a:rPr lang="zh-CN" altLang="en-US" sz="1400"/>
              <a:t>。并且报错 ：</a:t>
            </a:r>
          </a:p>
          <a:p>
            <a:r>
              <a:rPr lang="en-US" altLang="zh-CN" sz="1400"/>
              <a:t>ERROR:  could not serialize access due to read/write dependencies among transactions</a:t>
            </a:r>
          </a:p>
          <a:p>
            <a:r>
              <a:rPr lang="en-US" altLang="zh-CN" sz="1400"/>
              <a:t>DETAIL:  Reason code: Canceled on identification as a pivot, during commit attempt . </a:t>
            </a:r>
          </a:p>
          <a:p>
            <a:r>
              <a:rPr lang="en-US" altLang="zh-CN" sz="1400"/>
              <a:t>HINT:  The transaction might succeed if retried .</a:t>
            </a:r>
          </a:p>
          <a:p>
            <a:endParaRPr lang="en-US" altLang="zh-CN" sz="1400"/>
          </a:p>
          <a:p>
            <a:endParaRPr lang="en-US" altLang="zh-CN" sz="1400"/>
          </a:p>
          <a:p>
            <a:endParaRPr lang="en-US" altLang="zh-CN" sz="1400" smtClean="0"/>
          </a:p>
          <a:p>
            <a:endParaRPr lang="en-US" altLang="zh-CN" sz="1400"/>
          </a:p>
          <a:p>
            <a:endParaRPr lang="zh-CN" altLang="en-US" sz="1400"/>
          </a:p>
        </p:txBody>
      </p:sp>
    </p:spTree>
    <p:extLst>
      <p:ext uri="{BB962C8B-B14F-4D97-AF65-F5344CB8AC3E}">
        <p14:creationId xmlns:p14="http://schemas.microsoft.com/office/powerpoint/2010/main" val="766556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3" name="内容占位符 2"/>
          <p:cNvSpPr>
            <a:spLocks noGrp="1"/>
          </p:cNvSpPr>
          <p:nvPr>
            <p:ph idx="1"/>
          </p:nvPr>
        </p:nvSpPr>
        <p:spPr/>
        <p:txBody>
          <a:bodyPr/>
          <a:lstStyle/>
          <a:p>
            <a:r>
              <a:rPr lang="en-US" altLang="zh-CN" sz="1400" smtClean="0"/>
              <a:t>SERIALIZABLE READ</a:t>
            </a:r>
          </a:p>
          <a:p>
            <a:r>
              <a:rPr lang="zh-CN" altLang="en-US" sz="1400" smtClean="0"/>
              <a:t>以下情况不会触发</a:t>
            </a:r>
            <a:r>
              <a:rPr lang="en-US" altLang="zh-CN" sz="1400"/>
              <a:t>could not serialize access due to read/write dependencies among </a:t>
            </a:r>
            <a:r>
              <a:rPr lang="en-US" altLang="zh-CN" sz="1400" smtClean="0"/>
              <a:t>transactions</a:t>
            </a:r>
            <a:r>
              <a:rPr lang="zh-CN" altLang="en-US" sz="1400" smtClean="0"/>
              <a:t>错误</a:t>
            </a:r>
            <a:endParaRPr lang="en-US" altLang="zh-CN" sz="1400" smtClean="0"/>
          </a:p>
          <a:p>
            <a:r>
              <a:rPr lang="zh-CN" altLang="en-US" sz="1400" smtClean="0"/>
              <a:t>所以</a:t>
            </a:r>
            <a:r>
              <a:rPr lang="en-US" altLang="zh-CN" sz="1400" smtClean="0"/>
              <a:t>SERIALIZABLE</a:t>
            </a:r>
            <a:r>
              <a:rPr lang="zh-CN" altLang="en-US" sz="1400" smtClean="0"/>
              <a:t>不能帮你实现这种</a:t>
            </a:r>
            <a:r>
              <a:rPr lang="en-US" altLang="zh-CN" sz="1400" smtClean="0"/>
              <a:t>BUSSINESS RULE</a:t>
            </a:r>
          </a:p>
          <a:p>
            <a:r>
              <a:rPr lang="en-US" altLang="zh-CN" sz="1400"/>
              <a:t>postgres=# create table t1 (class int, value int);</a:t>
            </a:r>
          </a:p>
          <a:p>
            <a:r>
              <a:rPr lang="en-US" altLang="zh-CN" sz="1400"/>
              <a:t>postgres=# create table t2 (class int, value int);</a:t>
            </a:r>
          </a:p>
          <a:p>
            <a:r>
              <a:rPr lang="en-US" altLang="zh-CN" sz="1400"/>
              <a:t>postgres=# insert into t1 values (1,10),(1,20),(2,100),(2,200);</a:t>
            </a:r>
          </a:p>
          <a:p>
            <a:endParaRPr lang="en-US" altLang="zh-CN" sz="1400"/>
          </a:p>
          <a:p>
            <a:r>
              <a:rPr lang="en-US" altLang="zh-CN" sz="1400"/>
              <a:t>SESSION A:</a:t>
            </a:r>
          </a:p>
          <a:p>
            <a:r>
              <a:rPr lang="en-US" altLang="zh-CN" sz="1400"/>
              <a:t>postgres=# begin transaction isolation level serializable;</a:t>
            </a:r>
          </a:p>
          <a:p>
            <a:r>
              <a:rPr lang="en-US" altLang="zh-CN" sz="1400"/>
              <a:t>postgres=# select sum(value) from t1 where class=1;</a:t>
            </a:r>
          </a:p>
          <a:p>
            <a:r>
              <a:rPr lang="en-US" altLang="zh-CN" sz="1400"/>
              <a:t> sum </a:t>
            </a:r>
          </a:p>
          <a:p>
            <a:r>
              <a:rPr lang="en-US" altLang="zh-CN" sz="1400"/>
              <a:t>-----</a:t>
            </a:r>
          </a:p>
          <a:p>
            <a:r>
              <a:rPr lang="en-US" altLang="zh-CN" sz="1400"/>
              <a:t>  30</a:t>
            </a:r>
          </a:p>
          <a:p>
            <a:r>
              <a:rPr lang="en-US" altLang="zh-CN" sz="1400"/>
              <a:t>(1 row)</a:t>
            </a:r>
          </a:p>
          <a:p>
            <a:endParaRPr lang="en-US" altLang="zh-CN" sz="1400"/>
          </a:p>
          <a:p>
            <a:r>
              <a:rPr lang="en-US" altLang="zh-CN" sz="1400"/>
              <a:t>SESSION B:</a:t>
            </a:r>
          </a:p>
          <a:p>
            <a:r>
              <a:rPr lang="en-US" altLang="zh-CN" sz="1400"/>
              <a:t>postgres=# begin transaction isolation level serializable;</a:t>
            </a:r>
          </a:p>
          <a:p>
            <a:endParaRPr lang="en-US" altLang="zh-CN" sz="1400"/>
          </a:p>
          <a:p>
            <a:endParaRPr lang="en-US" altLang="zh-CN" sz="1400"/>
          </a:p>
          <a:p>
            <a:endParaRPr lang="en-US" altLang="zh-CN" sz="1400" smtClean="0"/>
          </a:p>
          <a:p>
            <a:endParaRPr lang="en-US" altLang="zh-CN" sz="1400"/>
          </a:p>
          <a:p>
            <a:endParaRPr lang="zh-CN" altLang="en-US" sz="1400"/>
          </a:p>
        </p:txBody>
      </p:sp>
    </p:spTree>
    <p:extLst>
      <p:ext uri="{BB962C8B-B14F-4D97-AF65-F5344CB8AC3E}">
        <p14:creationId xmlns:p14="http://schemas.microsoft.com/office/powerpoint/2010/main" val="39573656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3" name="内容占位符 2"/>
          <p:cNvSpPr>
            <a:spLocks noGrp="1"/>
          </p:cNvSpPr>
          <p:nvPr>
            <p:ph idx="1"/>
          </p:nvPr>
        </p:nvSpPr>
        <p:spPr/>
        <p:txBody>
          <a:bodyPr/>
          <a:lstStyle/>
          <a:p>
            <a:r>
              <a:rPr lang="en-US" altLang="zh-CN" sz="1400"/>
              <a:t>postgres=# select sum(value) from t1 where class=2;</a:t>
            </a:r>
          </a:p>
          <a:p>
            <a:r>
              <a:rPr lang="en-US" altLang="zh-CN" sz="1400"/>
              <a:t> sum </a:t>
            </a:r>
          </a:p>
          <a:p>
            <a:r>
              <a:rPr lang="en-US" altLang="zh-CN" sz="1400"/>
              <a:t>-----</a:t>
            </a:r>
          </a:p>
          <a:p>
            <a:r>
              <a:rPr lang="en-US" altLang="zh-CN" sz="1400"/>
              <a:t> 300</a:t>
            </a:r>
          </a:p>
          <a:p>
            <a:r>
              <a:rPr lang="en-US" altLang="zh-CN" sz="1400"/>
              <a:t>(1 row)</a:t>
            </a:r>
          </a:p>
          <a:p>
            <a:endParaRPr lang="en-US" altLang="zh-CN" sz="1400"/>
          </a:p>
          <a:p>
            <a:r>
              <a:rPr lang="en-US" altLang="zh-CN" sz="1400"/>
              <a:t>SESSION A:</a:t>
            </a:r>
          </a:p>
          <a:p>
            <a:r>
              <a:rPr lang="en-US" altLang="zh-CN" sz="1400"/>
              <a:t>postgres=# insert into t1 values(2,30);</a:t>
            </a:r>
          </a:p>
          <a:p>
            <a:r>
              <a:rPr lang="en-US" altLang="zh-CN" sz="1400" smtClean="0"/>
              <a:t>-- </a:t>
            </a:r>
            <a:r>
              <a:rPr lang="zh-CN" altLang="en-US" sz="1400" smtClean="0"/>
              <a:t>注意下面要插入的是另一张表</a:t>
            </a:r>
            <a:r>
              <a:rPr lang="en-US" altLang="zh-CN" sz="1400" smtClean="0"/>
              <a:t>.</a:t>
            </a:r>
            <a:endParaRPr lang="en-US" altLang="zh-CN" sz="1400"/>
          </a:p>
          <a:p>
            <a:r>
              <a:rPr lang="en-US" altLang="zh-CN" sz="1400"/>
              <a:t>SESSION B:</a:t>
            </a:r>
          </a:p>
          <a:p>
            <a:r>
              <a:rPr lang="en-US" altLang="zh-CN" sz="1400"/>
              <a:t>postgres=# insert into t2 values (1,300);</a:t>
            </a:r>
          </a:p>
          <a:p>
            <a:endParaRPr lang="en-US" altLang="zh-CN" sz="1400"/>
          </a:p>
          <a:p>
            <a:r>
              <a:rPr lang="en-US" altLang="zh-CN" sz="1400"/>
              <a:t>SESSION B:</a:t>
            </a:r>
          </a:p>
          <a:p>
            <a:r>
              <a:rPr lang="en-US" altLang="zh-CN" sz="1400"/>
              <a:t>postgres=# end;</a:t>
            </a:r>
          </a:p>
          <a:p>
            <a:r>
              <a:rPr lang="zh-CN" altLang="en-US" sz="1400"/>
              <a:t>成功</a:t>
            </a:r>
          </a:p>
          <a:p>
            <a:endParaRPr lang="zh-CN" altLang="en-US" sz="1400"/>
          </a:p>
          <a:p>
            <a:r>
              <a:rPr lang="en-US" altLang="zh-CN" sz="1400"/>
              <a:t>SESSION A:</a:t>
            </a:r>
          </a:p>
          <a:p>
            <a:r>
              <a:rPr lang="en-US" altLang="zh-CN" sz="1400"/>
              <a:t>postgres=# end;</a:t>
            </a:r>
          </a:p>
          <a:p>
            <a:r>
              <a:rPr lang="zh-CN" altLang="en-US" sz="1400" smtClean="0"/>
              <a:t>成功</a:t>
            </a:r>
            <a:r>
              <a:rPr lang="en-US" altLang="zh-CN" sz="1400" smtClean="0"/>
              <a:t>, -- </a:t>
            </a:r>
            <a:r>
              <a:rPr lang="zh-CN" altLang="en-US" sz="1400" smtClean="0"/>
              <a:t>多希望他失败啊</a:t>
            </a:r>
            <a:r>
              <a:rPr lang="en-US" altLang="zh-CN" sz="1400" smtClean="0"/>
              <a:t>. </a:t>
            </a:r>
            <a:r>
              <a:rPr lang="zh-CN" altLang="en-US" sz="1400" smtClean="0"/>
              <a:t>因为它也用到了</a:t>
            </a:r>
            <a:r>
              <a:rPr lang="en-US" altLang="zh-CN" sz="1400" smtClean="0"/>
              <a:t>B</a:t>
            </a:r>
            <a:r>
              <a:rPr lang="zh-CN" altLang="en-US" sz="1400" smtClean="0"/>
              <a:t>所改变的记录啊</a:t>
            </a:r>
            <a:r>
              <a:rPr lang="en-US" altLang="zh-CN" sz="1400" smtClean="0"/>
              <a:t>. </a:t>
            </a:r>
            <a:endParaRPr lang="zh-CN" altLang="en-US" sz="1400"/>
          </a:p>
        </p:txBody>
      </p:sp>
    </p:spTree>
    <p:extLst>
      <p:ext uri="{BB962C8B-B14F-4D97-AF65-F5344CB8AC3E}">
        <p14:creationId xmlns:p14="http://schemas.microsoft.com/office/powerpoint/2010/main" val="1960099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3" name="内容占位符 2"/>
          <p:cNvSpPr>
            <a:spLocks noGrp="1"/>
          </p:cNvSpPr>
          <p:nvPr>
            <p:ph idx="1"/>
          </p:nvPr>
        </p:nvSpPr>
        <p:spPr/>
        <p:txBody>
          <a:bodyPr/>
          <a:lstStyle/>
          <a:p>
            <a:r>
              <a:rPr lang="en-US" altLang="zh-CN" sz="1400" smtClean="0"/>
              <a:t>serializable</a:t>
            </a:r>
            <a:r>
              <a:rPr lang="zh-CN" altLang="en-US" sz="1400" smtClean="0"/>
              <a:t>使用注意实现以及优化建议</a:t>
            </a:r>
            <a:endParaRPr lang="en-US" altLang="zh-CN" sz="1400" smtClean="0"/>
          </a:p>
          <a:p>
            <a:r>
              <a:rPr lang="en-US" altLang="zh-CN" sz="1400" smtClean="0"/>
              <a:t>Declare </a:t>
            </a:r>
            <a:r>
              <a:rPr lang="en-US" altLang="zh-CN" sz="1400"/>
              <a:t>transactions as READ ONLY when possible.</a:t>
            </a:r>
          </a:p>
          <a:p>
            <a:r>
              <a:rPr lang="en-US" altLang="zh-CN" sz="1400" smtClean="0"/>
              <a:t>Control </a:t>
            </a:r>
            <a:r>
              <a:rPr lang="en-US" altLang="zh-CN" sz="1400"/>
              <a:t>the number of active connections, using a connection pool if needed. This is always an important performance consideration, but it can be particularly important in a busy system using Serializable transactions.</a:t>
            </a:r>
          </a:p>
          <a:p>
            <a:r>
              <a:rPr lang="en-US" altLang="zh-CN" sz="1400" smtClean="0"/>
              <a:t>Don't </a:t>
            </a:r>
            <a:r>
              <a:rPr lang="en-US" altLang="zh-CN" sz="1400"/>
              <a:t>put more into a single transaction than needed for integrity purposes.</a:t>
            </a:r>
          </a:p>
          <a:p>
            <a:r>
              <a:rPr lang="en-US" altLang="zh-CN" sz="1400" smtClean="0"/>
              <a:t>Don't </a:t>
            </a:r>
            <a:r>
              <a:rPr lang="en-US" altLang="zh-CN" sz="1400"/>
              <a:t>leave connections dangling "idle in transaction" longer than necessary.</a:t>
            </a:r>
          </a:p>
          <a:p>
            <a:r>
              <a:rPr lang="en-US" altLang="zh-CN" sz="1400" smtClean="0"/>
              <a:t>Eliminate </a:t>
            </a:r>
            <a:r>
              <a:rPr lang="en-US" altLang="zh-CN" sz="1400"/>
              <a:t>explicit locks, SELECT FOR UPDATE, and SELECT FOR SHARE where no longer needed due to the protections automatically provided by Serializable transactions.</a:t>
            </a:r>
          </a:p>
          <a:p>
            <a:r>
              <a:rPr lang="en-US" altLang="zh-CN" sz="1400" smtClean="0"/>
              <a:t>When </a:t>
            </a:r>
            <a:r>
              <a:rPr lang="en-US" altLang="zh-CN" sz="1400"/>
              <a:t>the system is forced to combine multiple page-level predicate locks into a single relation-level predicate lock because the predicate lock table is short of memory, an increase in the rate of serialization failures may occur. You can avoid this by increasing max_pred_locks_per_transaction.</a:t>
            </a:r>
          </a:p>
          <a:p>
            <a:r>
              <a:rPr lang="en-US" altLang="zh-CN" sz="1400" smtClean="0"/>
              <a:t>A </a:t>
            </a:r>
            <a:r>
              <a:rPr lang="en-US" altLang="zh-CN" sz="1400"/>
              <a:t>sequential scan will always necessitate a relation-level predicate lock. This can result in an increased rate of serialization failures. It may be helpful to encourage the use of index scans by reducing random_page_cost and/or increasing cpu_tuple_cost. Be sure to weigh any decrease in transaction rollbacks and restarts against any overall change in query execution time.</a:t>
            </a:r>
          </a:p>
          <a:p>
            <a:r>
              <a:rPr lang="en-US" altLang="zh-CN" sz="1400" smtClean="0"/>
              <a:t>hot standby</a:t>
            </a:r>
            <a:r>
              <a:rPr lang="zh-CN" altLang="en-US" sz="1400" smtClean="0"/>
              <a:t>最高只支持到</a:t>
            </a:r>
            <a:r>
              <a:rPr lang="en-US" altLang="zh-CN" sz="1400" smtClean="0"/>
              <a:t>repeatable read</a:t>
            </a:r>
            <a:r>
              <a:rPr lang="zh-CN" altLang="en-US" sz="1400" smtClean="0"/>
              <a:t>隔离级别</a:t>
            </a:r>
            <a:r>
              <a:rPr lang="en-US" altLang="zh-CN" sz="1400" smtClean="0"/>
              <a:t>.</a:t>
            </a:r>
            <a:endParaRPr lang="en-US" altLang="zh-CN" sz="1400"/>
          </a:p>
          <a:p>
            <a:r>
              <a:rPr lang="en-US" altLang="zh-CN" sz="1400"/>
              <a:t>PostgreSQL 9.1 serializable isolation conflict occur condition and compared with Oracle</a:t>
            </a:r>
          </a:p>
          <a:p>
            <a:r>
              <a:rPr lang="en-US" altLang="zh-CN" sz="1400">
                <a:hlinkClick r:id="rId2"/>
              </a:rPr>
              <a:t>http://blog.163.com/digoal@126/blog/static/16387704020118162950691/</a:t>
            </a:r>
            <a:endParaRPr lang="zh-CN" altLang="en-US" sz="1400"/>
          </a:p>
        </p:txBody>
      </p:sp>
      <p:pic>
        <p:nvPicPr>
          <p:cNvPr id="4" name="Picture 2" descr="C:\Users\digoal\AppData\Local\Microsoft\Windows\Temporary Internet Files\Content.IE5\GXGEOQ1Y\MC90043385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6253933"/>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570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3" name="内容占位符 2"/>
          <p:cNvSpPr>
            <a:spLocks noGrp="1"/>
          </p:cNvSpPr>
          <p:nvPr>
            <p:ph idx="1"/>
          </p:nvPr>
        </p:nvSpPr>
        <p:spPr/>
        <p:txBody>
          <a:bodyPr/>
          <a:lstStyle/>
          <a:p>
            <a:r>
              <a:rPr lang="zh-CN" altLang="en-US" sz="1600" smtClean="0"/>
              <a:t>表级锁冲突模式</a:t>
            </a:r>
            <a:endParaRPr lang="en-US" altLang="zh-CN" sz="1600" smtClean="0"/>
          </a:p>
          <a:p>
            <a:r>
              <a:rPr lang="en-US" altLang="zh-CN" sz="1600"/>
              <a:t>Command:     LOCK</a:t>
            </a:r>
          </a:p>
          <a:p>
            <a:r>
              <a:rPr lang="en-US" altLang="zh-CN" sz="1600"/>
              <a:t>Description: lock a table</a:t>
            </a:r>
          </a:p>
          <a:p>
            <a:r>
              <a:rPr lang="en-US" altLang="zh-CN" sz="1600"/>
              <a:t>Syntax:</a:t>
            </a:r>
          </a:p>
          <a:p>
            <a:r>
              <a:rPr lang="en-US" altLang="zh-CN" sz="1600"/>
              <a:t>LOCK [ TABLE ] [ ONLY ] name [, ...] [ IN lockmode MODE ] [ NOWAIT ]</a:t>
            </a:r>
          </a:p>
          <a:p>
            <a:endParaRPr lang="en-US" altLang="zh-CN" sz="1600"/>
          </a:p>
          <a:p>
            <a:r>
              <a:rPr lang="en-US" altLang="zh-CN" sz="1600"/>
              <a:t>where lockmode is one of:</a:t>
            </a:r>
          </a:p>
          <a:p>
            <a:endParaRPr lang="en-US" altLang="zh-CN" sz="1600"/>
          </a:p>
          <a:p>
            <a:r>
              <a:rPr lang="en-US" altLang="zh-CN" sz="1600"/>
              <a:t>    ACCESS SHARE | ROW SHARE | ROW EXCLUSIVE | SHARE UPDATE EXCLUSIVE</a:t>
            </a:r>
          </a:p>
          <a:p>
            <a:r>
              <a:rPr lang="en-US" altLang="zh-CN" sz="1600"/>
              <a:t>    | SHARE | SHARE ROW EXCLUSIVE | EXCLUSIVE | ACCESS EXCLUSIVE</a:t>
            </a:r>
          </a:p>
          <a:p>
            <a:endParaRPr lang="zh-CN" altLang="en-US" sz="160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725144"/>
            <a:ext cx="9144000" cy="1997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6394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3" name="内容占位符 2"/>
          <p:cNvSpPr>
            <a:spLocks noGrp="1"/>
          </p:cNvSpPr>
          <p:nvPr>
            <p:ph idx="1"/>
          </p:nvPr>
        </p:nvSpPr>
        <p:spPr/>
        <p:txBody>
          <a:bodyPr/>
          <a:lstStyle/>
          <a:p>
            <a:r>
              <a:rPr lang="zh-CN" altLang="en-US" sz="1600" smtClean="0"/>
              <a:t>行锁</a:t>
            </a:r>
            <a:endParaRPr lang="en-US" altLang="zh-CN" sz="1600" smtClean="0"/>
          </a:p>
          <a:p>
            <a:r>
              <a:rPr lang="en-US" altLang="zh-CN" sz="1600" smtClean="0"/>
              <a:t>select for update</a:t>
            </a:r>
          </a:p>
          <a:p>
            <a:pPr lvl="1"/>
            <a:r>
              <a:rPr lang="zh-CN" altLang="en-US" sz="1600" smtClean="0"/>
              <a:t>相互冲突</a:t>
            </a:r>
            <a:endParaRPr lang="en-US" altLang="zh-CN" sz="1600" smtClean="0"/>
          </a:p>
          <a:p>
            <a:r>
              <a:rPr lang="en-US" altLang="zh-CN" sz="1600" smtClean="0"/>
              <a:t>select for share</a:t>
            </a:r>
          </a:p>
          <a:p>
            <a:pPr lvl="1"/>
            <a:r>
              <a:rPr lang="zh-CN" altLang="en-US" sz="1600" smtClean="0"/>
              <a:t>相互不冲突</a:t>
            </a:r>
            <a:r>
              <a:rPr lang="en-US" altLang="zh-CN" sz="1600" smtClean="0"/>
              <a:t>, </a:t>
            </a:r>
            <a:r>
              <a:rPr lang="zh-CN" altLang="en-US" sz="1600" smtClean="0"/>
              <a:t>但是不允许修改或删除被锁的行</a:t>
            </a:r>
            <a:r>
              <a:rPr lang="en-US" altLang="zh-CN" sz="1600" smtClean="0"/>
              <a:t>.</a:t>
            </a:r>
          </a:p>
          <a:p>
            <a:pPr lvl="1"/>
            <a:r>
              <a:rPr lang="en-US" altLang="zh-CN" sz="1600" smtClean="0"/>
              <a:t>$PGDATA/pg_multixact</a:t>
            </a:r>
            <a:r>
              <a:rPr lang="zh-CN" altLang="en-US" sz="1600" smtClean="0"/>
              <a:t>中存储了此类信息</a:t>
            </a:r>
            <a:endParaRPr lang="en-US" altLang="zh-CN" sz="1600" smtClean="0"/>
          </a:p>
          <a:p>
            <a:r>
              <a:rPr lang="zh-CN" altLang="en-US" sz="1600" smtClean="0">
                <a:effectLst/>
              </a:rPr>
              <a:t>行锁 </a:t>
            </a:r>
            <a:r>
              <a:rPr lang="en-US" altLang="zh-CN" sz="1600" smtClean="0">
                <a:effectLst/>
              </a:rPr>
              <a:t>modifies </a:t>
            </a:r>
            <a:r>
              <a:rPr lang="en-US" altLang="zh-CN" sz="1600">
                <a:effectLst/>
              </a:rPr>
              <a:t>selected rows to mark them locked, and so will result in disk writes.</a:t>
            </a:r>
            <a:endParaRPr lang="en-US" altLang="zh-CN" sz="1600"/>
          </a:p>
          <a:p>
            <a:endParaRPr lang="en-US" altLang="zh-CN" sz="1600" smtClean="0"/>
          </a:p>
          <a:p>
            <a:r>
              <a:rPr lang="zh-CN" altLang="en-US" sz="1600" smtClean="0"/>
              <a:t>页锁</a:t>
            </a:r>
            <a:endParaRPr lang="en-US" altLang="zh-CN" sz="1600" smtClean="0"/>
          </a:p>
          <a:p>
            <a:pPr lvl="1"/>
            <a:r>
              <a:rPr lang="en-US" altLang="zh-CN" sz="1600">
                <a:effectLst/>
              </a:rPr>
              <a:t>In addition to table and row locks, page-level share/exclusive locks are used to control read/write access to table pages in the shared buffer pool. These locks are released immediately after a row is fetched or updated</a:t>
            </a:r>
            <a:r>
              <a:rPr lang="en-US" altLang="zh-CN" sz="1600" smtClean="0">
                <a:effectLst/>
              </a:rPr>
              <a:t>.</a:t>
            </a:r>
          </a:p>
          <a:p>
            <a:endParaRPr lang="en-US" altLang="zh-CN" sz="1600">
              <a:effectLst/>
            </a:endParaRPr>
          </a:p>
          <a:p>
            <a:r>
              <a:rPr lang="zh-CN" altLang="en-US" sz="1600" smtClean="0">
                <a:effectLst/>
              </a:rPr>
              <a:t>死锁</a:t>
            </a:r>
            <a:endParaRPr lang="en-US" altLang="zh-CN" sz="1600" smtClean="0">
              <a:effectLst/>
            </a:endParaRPr>
          </a:p>
          <a:p>
            <a:pPr lvl="1"/>
            <a:r>
              <a:rPr lang="zh-CN" altLang="en-US" sz="1600" smtClean="0"/>
              <a:t>事务直接形成了相互等待的局面</a:t>
            </a:r>
            <a:r>
              <a:rPr lang="en-US" altLang="zh-CN" sz="1600" smtClean="0"/>
              <a:t>, </a:t>
            </a:r>
            <a:r>
              <a:rPr lang="zh-CN" altLang="en-US" sz="1600" smtClean="0"/>
              <a:t>可以发生在两个或以上事务中</a:t>
            </a:r>
            <a:r>
              <a:rPr lang="en-US" altLang="zh-CN" sz="1600" smtClean="0"/>
              <a:t>, </a:t>
            </a:r>
            <a:r>
              <a:rPr lang="zh-CN" altLang="en-US" sz="1600" smtClean="0"/>
              <a:t>是应用设计的时候需要避免的</a:t>
            </a:r>
            <a:endParaRPr lang="zh-CN" altLang="en-US" sz="1600"/>
          </a:p>
        </p:txBody>
      </p:sp>
    </p:spTree>
    <p:extLst>
      <p:ext uri="{BB962C8B-B14F-4D97-AF65-F5344CB8AC3E}">
        <p14:creationId xmlns:p14="http://schemas.microsoft.com/office/powerpoint/2010/main" val="1897493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Concurrency Control</a:t>
            </a:r>
            <a:endParaRPr lang="zh-CN" altLang="en-US"/>
          </a:p>
        </p:txBody>
      </p:sp>
      <p:sp>
        <p:nvSpPr>
          <p:cNvPr id="3" name="内容占位符 2"/>
          <p:cNvSpPr>
            <a:spLocks noGrp="1"/>
          </p:cNvSpPr>
          <p:nvPr>
            <p:ph idx="1"/>
          </p:nvPr>
        </p:nvSpPr>
        <p:spPr/>
        <p:txBody>
          <a:bodyPr/>
          <a:lstStyle/>
          <a:p>
            <a:r>
              <a:rPr lang="en-US" altLang="zh-CN" sz="1600" smtClean="0"/>
              <a:t>Lock and Index</a:t>
            </a:r>
          </a:p>
          <a:p>
            <a:r>
              <a:rPr lang="en-US" altLang="zh-CN" sz="1400">
                <a:effectLst/>
              </a:rPr>
              <a:t>Though PostgreSQL provides nonblocking read/write access to table data, nonblocking read/write access is not currently offered for every index access method implemented inPostgreSQL. The various index types are handled as follows:</a:t>
            </a:r>
          </a:p>
          <a:p>
            <a:r>
              <a:rPr lang="en-US" altLang="zh-CN" sz="1400">
                <a:effectLst/>
              </a:rPr>
              <a:t>B-tree and GiST indexesShort-term share/exclusive page-level locks are used for read/write access. Locks are released immediately after each index row is fetched or inserted. These index types provide the highest concurrency without deadlock conditions.</a:t>
            </a:r>
          </a:p>
          <a:p>
            <a:r>
              <a:rPr lang="en-US" altLang="zh-CN" sz="1400">
                <a:effectLst/>
              </a:rPr>
              <a:t>Hash indexesShare/exclusive hash-bucket-level locks are used for read/write access. Locks are released after the whole bucket is processed. Bucket-level locks provide better concurrency than index-level ones, but deadlock is possible since the locks are held longer than one index operation.</a:t>
            </a:r>
          </a:p>
          <a:p>
            <a:r>
              <a:rPr lang="en-US" altLang="zh-CN" sz="1400">
                <a:effectLst/>
              </a:rPr>
              <a:t>GIN indexesShort-term share/exclusive page-level locks are used for read/write access. Locks are released immediately after each index row is fetched or inserted. But note that insertion of a GIN-indexed value usually produces several index key insertions per row, so GIN might do substantial work for a single value's insertion.</a:t>
            </a:r>
          </a:p>
          <a:p>
            <a:r>
              <a:rPr lang="en-US" altLang="zh-CN" sz="1400">
                <a:effectLst/>
              </a:rPr>
              <a:t>Currently, B-tree indexes offer the best performance for concurrent applications; since they also have more features than hash indexes, they are the recommended index type for concurrent applications that need to index scalar data. When dealing with non-scalar data, B-trees are not useful, and GiST or GIN indexes should be used instead.</a:t>
            </a:r>
          </a:p>
          <a:p>
            <a:pPr lvl="1"/>
            <a:endParaRPr lang="zh-CN" altLang="en-US" sz="1400"/>
          </a:p>
        </p:txBody>
      </p:sp>
    </p:spTree>
    <p:extLst>
      <p:ext uri="{BB962C8B-B14F-4D97-AF65-F5344CB8AC3E}">
        <p14:creationId xmlns:p14="http://schemas.microsoft.com/office/powerpoint/2010/main" val="3904670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identifier</a:t>
            </a:r>
            <a:endParaRPr lang="zh-CN" altLang="en-US"/>
          </a:p>
        </p:txBody>
      </p:sp>
      <p:sp>
        <p:nvSpPr>
          <p:cNvPr id="3" name="内容占位符 2"/>
          <p:cNvSpPr>
            <a:spLocks noGrp="1"/>
          </p:cNvSpPr>
          <p:nvPr>
            <p:ph idx="1"/>
          </p:nvPr>
        </p:nvSpPr>
        <p:spPr/>
        <p:txBody>
          <a:bodyPr/>
          <a:lstStyle/>
          <a:p>
            <a:r>
              <a:rPr lang="en-US" altLang="zh-CN" sz="1400"/>
              <a:t>define NAMEDATALEN </a:t>
            </a:r>
            <a:r>
              <a:rPr lang="en-US" altLang="zh-CN" sz="1400" smtClean="0"/>
              <a:t>64 (</a:t>
            </a:r>
            <a:r>
              <a:rPr lang="zh-CN" altLang="en-US" sz="1400" smtClean="0"/>
              <a:t>长度限制</a:t>
            </a:r>
            <a:r>
              <a:rPr lang="en-US" altLang="zh-CN" sz="1400" smtClean="0"/>
              <a:t>, </a:t>
            </a:r>
            <a:r>
              <a:rPr lang="zh-CN" altLang="en-US" sz="1400" smtClean="0"/>
              <a:t>截断到</a:t>
            </a:r>
            <a:r>
              <a:rPr lang="en-US" altLang="zh-CN" sz="1400" smtClean="0"/>
              <a:t>63)</a:t>
            </a:r>
          </a:p>
          <a:p>
            <a:r>
              <a:rPr lang="en-US" altLang="zh-CN" sz="1400"/>
              <a:t>truncate_identifier(char *ident, int len, bool warn)</a:t>
            </a:r>
          </a:p>
          <a:p>
            <a:r>
              <a:rPr lang="en-US" altLang="zh-CN" sz="1400"/>
              <a:t>{</a:t>
            </a:r>
          </a:p>
          <a:p>
            <a:r>
              <a:rPr lang="en-US" altLang="zh-CN" sz="1400"/>
              <a:t>        if (len &gt;= NAMEDATALEN)</a:t>
            </a:r>
          </a:p>
          <a:p>
            <a:r>
              <a:rPr lang="en-US" altLang="zh-CN" sz="1400"/>
              <a:t>        {</a:t>
            </a:r>
          </a:p>
          <a:p>
            <a:r>
              <a:rPr lang="en-US" altLang="zh-CN" sz="1400"/>
              <a:t>                len = pg_mbcliplen(ident, len, NAMEDATALEN - 1);</a:t>
            </a:r>
          </a:p>
          <a:p>
            <a:r>
              <a:rPr lang="en-US" altLang="zh-CN" sz="1400"/>
              <a:t>                if (warn)</a:t>
            </a:r>
          </a:p>
          <a:p>
            <a:r>
              <a:rPr lang="en-US" altLang="zh-CN" sz="1400"/>
              <a:t>                </a:t>
            </a:r>
            <a:r>
              <a:rPr lang="en-US" altLang="zh-CN" sz="1400" smtClean="0"/>
              <a:t>{</a:t>
            </a:r>
          </a:p>
          <a:p>
            <a:r>
              <a:rPr lang="en-US" altLang="zh-CN" sz="1400" smtClean="0"/>
              <a:t>                        char            buf[NAMEDATALEN];</a:t>
            </a:r>
          </a:p>
          <a:p>
            <a:r>
              <a:rPr lang="en-US" altLang="zh-CN" sz="1400" smtClean="0"/>
              <a:t>                        </a:t>
            </a:r>
            <a:r>
              <a:rPr lang="en-US" altLang="zh-CN" sz="1400"/>
              <a:t>memcpy(buf, ident, len);</a:t>
            </a:r>
          </a:p>
          <a:p>
            <a:r>
              <a:rPr lang="en-US" altLang="zh-CN" sz="1400"/>
              <a:t>                        buf[len] = '\0';</a:t>
            </a:r>
          </a:p>
          <a:p>
            <a:r>
              <a:rPr lang="en-US" altLang="zh-CN" sz="1400"/>
              <a:t>                        ereport(NOTICE,</a:t>
            </a:r>
          </a:p>
          <a:p>
            <a:r>
              <a:rPr lang="en-US" altLang="zh-CN" sz="1400"/>
              <a:t>                                        (errcode(ERRCODE_NAME_TOO_LONG),</a:t>
            </a:r>
          </a:p>
          <a:p>
            <a:r>
              <a:rPr lang="en-US" altLang="zh-CN" sz="1400"/>
              <a:t>                                         errmsg("identifier \"%s\" will be truncated to \"%s\"",</a:t>
            </a:r>
          </a:p>
          <a:p>
            <a:r>
              <a:rPr lang="en-US" altLang="zh-CN" sz="1400"/>
              <a:t>                                                        ident, buf)));</a:t>
            </a:r>
          </a:p>
          <a:p>
            <a:r>
              <a:rPr lang="en-US" altLang="zh-CN" sz="1400"/>
              <a:t>                }</a:t>
            </a:r>
          </a:p>
          <a:p>
            <a:r>
              <a:rPr lang="en-US" altLang="zh-CN" sz="1400"/>
              <a:t>                ident[len] = '\0';</a:t>
            </a:r>
          </a:p>
          <a:p>
            <a:r>
              <a:rPr lang="en-US" altLang="zh-CN" sz="1400"/>
              <a:t>        }</a:t>
            </a:r>
          </a:p>
          <a:p>
            <a:r>
              <a:rPr lang="en-US" altLang="zh-CN" sz="1400"/>
              <a:t>}</a:t>
            </a:r>
            <a:endParaRPr lang="zh-CN" altLang="en-US" sz="1400"/>
          </a:p>
        </p:txBody>
      </p:sp>
      <p:sp>
        <p:nvSpPr>
          <p:cNvPr id="4" name="线形标注 2 3"/>
          <p:cNvSpPr/>
          <p:nvPr/>
        </p:nvSpPr>
        <p:spPr>
          <a:xfrm>
            <a:off x="6804248" y="3501008"/>
            <a:ext cx="1584176" cy="720080"/>
          </a:xfrm>
          <a:prstGeom prst="borderCallout2">
            <a:avLst>
              <a:gd name="adj1" fmla="val 18750"/>
              <a:gd name="adj2" fmla="val -8333"/>
              <a:gd name="adj3" fmla="val 18750"/>
              <a:gd name="adj4" fmla="val -16667"/>
              <a:gd name="adj5" fmla="val 222170"/>
              <a:gd name="adj6" fmla="val -5541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mtClean="0">
                <a:solidFill>
                  <a:srgbClr val="FF0000"/>
                </a:solidFill>
              </a:rPr>
              <a:t>超过长度将截断到限制量</a:t>
            </a:r>
            <a:r>
              <a:rPr lang="en-US" altLang="zh-CN" sz="1400" smtClean="0">
                <a:solidFill>
                  <a:srgbClr val="FF0000"/>
                </a:solidFill>
              </a:rPr>
              <a:t>-1, </a:t>
            </a:r>
            <a:r>
              <a:rPr lang="zh-CN" altLang="en-US" sz="1400" smtClean="0">
                <a:solidFill>
                  <a:srgbClr val="FF0000"/>
                </a:solidFill>
              </a:rPr>
              <a:t>同时报错</a:t>
            </a:r>
            <a:r>
              <a:rPr lang="en-US" altLang="zh-CN" sz="1400" smtClean="0">
                <a:solidFill>
                  <a:srgbClr val="FF0000"/>
                </a:solidFill>
              </a:rPr>
              <a:t>.</a:t>
            </a:r>
            <a:endParaRPr lang="zh-CN" altLang="en-US" sz="1400">
              <a:solidFill>
                <a:srgbClr val="FF0000"/>
              </a:solidFill>
            </a:endParaRPr>
          </a:p>
        </p:txBody>
      </p:sp>
    </p:spTree>
    <p:extLst>
      <p:ext uri="{BB962C8B-B14F-4D97-AF65-F5344CB8AC3E}">
        <p14:creationId xmlns:p14="http://schemas.microsoft.com/office/powerpoint/2010/main" val="919661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Performance Tips</a:t>
            </a:r>
            <a:endParaRPr lang="zh-CN" altLang="en-US"/>
          </a:p>
        </p:txBody>
      </p:sp>
      <p:sp>
        <p:nvSpPr>
          <p:cNvPr id="3" name="内容占位符 2"/>
          <p:cNvSpPr>
            <a:spLocks noGrp="1"/>
          </p:cNvSpPr>
          <p:nvPr>
            <p:ph idx="1"/>
          </p:nvPr>
        </p:nvSpPr>
        <p:spPr/>
        <p:txBody>
          <a:bodyPr numCol="2"/>
          <a:lstStyle/>
          <a:p>
            <a:r>
              <a:rPr lang="en-US" altLang="zh-CN" sz="1600" smtClean="0"/>
              <a:t>SQL</a:t>
            </a:r>
            <a:r>
              <a:rPr lang="zh-CN" altLang="en-US" sz="1600" smtClean="0"/>
              <a:t>优化</a:t>
            </a:r>
            <a:endParaRPr lang="en-US" altLang="zh-CN" sz="1600" smtClean="0"/>
          </a:p>
          <a:p>
            <a:pPr lvl="1"/>
            <a:r>
              <a:rPr lang="zh-CN" altLang="en-US" sz="1600" smtClean="0"/>
              <a:t>执行计划</a:t>
            </a:r>
            <a:endParaRPr lang="en-US" altLang="zh-CN" sz="1600" smtClean="0"/>
          </a:p>
          <a:p>
            <a:pPr lvl="1"/>
            <a:r>
              <a:rPr lang="zh-CN" altLang="en-US" sz="1600" smtClean="0"/>
              <a:t>影响执行计划的参数</a:t>
            </a:r>
            <a:endParaRPr lang="en-US" altLang="zh-CN" sz="1600" smtClean="0"/>
          </a:p>
          <a:p>
            <a:pPr lvl="1"/>
            <a:r>
              <a:rPr lang="en-US" altLang="zh-CN" sz="1600"/>
              <a:t>#enable_bitmapscan = on</a:t>
            </a:r>
          </a:p>
          <a:p>
            <a:pPr lvl="1"/>
            <a:r>
              <a:rPr lang="en-US" altLang="zh-CN" sz="1600"/>
              <a:t>#enable_hashagg = on</a:t>
            </a:r>
          </a:p>
          <a:p>
            <a:pPr lvl="1"/>
            <a:r>
              <a:rPr lang="en-US" altLang="zh-CN" sz="1600"/>
              <a:t>#enable_hashjoin = on</a:t>
            </a:r>
          </a:p>
          <a:p>
            <a:pPr lvl="1"/>
            <a:r>
              <a:rPr lang="en-US" altLang="zh-CN" sz="1600"/>
              <a:t>#enable_indexscan = on</a:t>
            </a:r>
          </a:p>
          <a:p>
            <a:pPr lvl="1"/>
            <a:r>
              <a:rPr lang="en-US" altLang="zh-CN" sz="1600"/>
              <a:t>#enable_material = on</a:t>
            </a:r>
          </a:p>
          <a:p>
            <a:pPr lvl="1"/>
            <a:r>
              <a:rPr lang="en-US" altLang="zh-CN" sz="1600"/>
              <a:t>#enable_mergejoin = on</a:t>
            </a:r>
          </a:p>
          <a:p>
            <a:pPr lvl="1"/>
            <a:r>
              <a:rPr lang="en-US" altLang="zh-CN" sz="1600"/>
              <a:t>#enable_nestloop = on</a:t>
            </a:r>
          </a:p>
          <a:p>
            <a:pPr lvl="1"/>
            <a:r>
              <a:rPr lang="en-US" altLang="zh-CN" sz="1600"/>
              <a:t>#enable_seqscan = on</a:t>
            </a:r>
          </a:p>
          <a:p>
            <a:pPr lvl="1"/>
            <a:r>
              <a:rPr lang="en-US" altLang="zh-CN" sz="1600"/>
              <a:t>#enable_sort = on</a:t>
            </a:r>
          </a:p>
          <a:p>
            <a:pPr lvl="1"/>
            <a:r>
              <a:rPr lang="en-US" altLang="zh-CN" sz="1600"/>
              <a:t>#enable_tidscan = </a:t>
            </a:r>
            <a:r>
              <a:rPr lang="en-US" altLang="zh-CN" sz="1600" smtClean="0"/>
              <a:t>on</a:t>
            </a:r>
          </a:p>
          <a:p>
            <a:pPr lvl="1"/>
            <a:endParaRPr lang="en-US" altLang="zh-CN" sz="1600" smtClean="0"/>
          </a:p>
          <a:p>
            <a:pPr lvl="1"/>
            <a:endParaRPr lang="en-US" altLang="zh-CN" sz="1600"/>
          </a:p>
          <a:p>
            <a:pPr lvl="1"/>
            <a:endParaRPr lang="en-US" altLang="zh-CN" sz="1600" smtClean="0"/>
          </a:p>
          <a:p>
            <a:pPr lvl="1"/>
            <a:endParaRPr lang="en-US" altLang="zh-CN" sz="1600" smtClean="0"/>
          </a:p>
          <a:p>
            <a:pPr lvl="1"/>
            <a:endParaRPr lang="en-US" altLang="zh-CN" sz="1600"/>
          </a:p>
          <a:p>
            <a:pPr lvl="1"/>
            <a:endParaRPr lang="en-US" altLang="zh-CN" sz="1600"/>
          </a:p>
          <a:p>
            <a:pPr lvl="1"/>
            <a:r>
              <a:rPr lang="en-US" altLang="zh-CN" sz="1600"/>
              <a:t>#seq_page_cost = </a:t>
            </a:r>
            <a:r>
              <a:rPr lang="en-US" altLang="zh-CN" sz="1600" smtClean="0"/>
              <a:t>1.0</a:t>
            </a:r>
          </a:p>
          <a:p>
            <a:pPr lvl="1"/>
            <a:r>
              <a:rPr lang="en-US" altLang="zh-CN" sz="1600" smtClean="0"/>
              <a:t>#random_page_cost </a:t>
            </a:r>
            <a:r>
              <a:rPr lang="en-US" altLang="zh-CN" sz="1600"/>
              <a:t>= </a:t>
            </a:r>
            <a:r>
              <a:rPr lang="en-US" altLang="zh-CN" sz="1600" smtClean="0"/>
              <a:t>4.0</a:t>
            </a:r>
            <a:endParaRPr lang="en-US" altLang="zh-CN" sz="1600"/>
          </a:p>
          <a:p>
            <a:pPr lvl="1"/>
            <a:r>
              <a:rPr lang="en-US" altLang="zh-CN" sz="1600"/>
              <a:t>#cpu_tuple_cost = </a:t>
            </a:r>
            <a:r>
              <a:rPr lang="en-US" altLang="zh-CN" sz="1600" smtClean="0"/>
              <a:t>0.01</a:t>
            </a:r>
            <a:endParaRPr lang="en-US" altLang="zh-CN" sz="1600"/>
          </a:p>
          <a:p>
            <a:pPr lvl="1"/>
            <a:r>
              <a:rPr lang="en-US" altLang="zh-CN" sz="1600"/>
              <a:t>#cpu_index_tuple_cost = </a:t>
            </a:r>
            <a:r>
              <a:rPr lang="en-US" altLang="zh-CN" sz="1600" smtClean="0"/>
              <a:t>0.005</a:t>
            </a:r>
            <a:endParaRPr lang="en-US" altLang="zh-CN" sz="1600"/>
          </a:p>
          <a:p>
            <a:pPr lvl="1"/>
            <a:r>
              <a:rPr lang="en-US" altLang="zh-CN" sz="1600"/>
              <a:t>#cpu_operator_cost = </a:t>
            </a:r>
            <a:r>
              <a:rPr lang="en-US" altLang="zh-CN" sz="1600" smtClean="0"/>
              <a:t>0.0025</a:t>
            </a:r>
            <a:endParaRPr lang="en-US" altLang="zh-CN" sz="1600"/>
          </a:p>
          <a:p>
            <a:pPr lvl="1"/>
            <a:r>
              <a:rPr lang="en-US" altLang="zh-CN" sz="1600"/>
              <a:t>#effective_cache_size = 128MB</a:t>
            </a:r>
          </a:p>
          <a:p>
            <a:pPr lvl="1"/>
            <a:endParaRPr lang="en-US" altLang="zh-CN" sz="1600" smtClean="0"/>
          </a:p>
          <a:p>
            <a:pPr lvl="1"/>
            <a:r>
              <a:rPr lang="en-US" altLang="zh-CN" sz="1600"/>
              <a:t>#default_statistics_target = </a:t>
            </a:r>
            <a:r>
              <a:rPr lang="en-US" altLang="zh-CN" sz="1600" smtClean="0"/>
              <a:t>100</a:t>
            </a:r>
            <a:endParaRPr lang="en-US" altLang="zh-CN" sz="1600"/>
          </a:p>
          <a:p>
            <a:pPr lvl="1"/>
            <a:r>
              <a:rPr lang="en-US" altLang="zh-CN" sz="1600"/>
              <a:t>#constraint_exclusion = </a:t>
            </a:r>
            <a:r>
              <a:rPr lang="en-US" altLang="zh-CN" sz="1600" smtClean="0"/>
              <a:t>partition</a:t>
            </a:r>
            <a:endParaRPr lang="en-US" altLang="zh-CN" sz="1600"/>
          </a:p>
          <a:p>
            <a:pPr lvl="1"/>
            <a:r>
              <a:rPr lang="en-US" altLang="zh-CN" sz="1600"/>
              <a:t>#cursor_tuple_fraction = </a:t>
            </a:r>
            <a:r>
              <a:rPr lang="en-US" altLang="zh-CN" sz="1600" smtClean="0"/>
              <a:t>0.1</a:t>
            </a:r>
            <a:endParaRPr lang="en-US" altLang="zh-CN" sz="1600"/>
          </a:p>
          <a:p>
            <a:pPr lvl="1"/>
            <a:r>
              <a:rPr lang="en-US" altLang="zh-CN" sz="1600"/>
              <a:t>#from_collapse_limit = 8</a:t>
            </a:r>
          </a:p>
          <a:p>
            <a:pPr lvl="1"/>
            <a:r>
              <a:rPr lang="en-US" altLang="zh-CN" sz="1600"/>
              <a:t>#join_collapse_limit = </a:t>
            </a:r>
            <a:r>
              <a:rPr lang="en-US" altLang="zh-CN" sz="1600" smtClean="0"/>
              <a:t>8</a:t>
            </a:r>
          </a:p>
          <a:p>
            <a:pPr lvl="1"/>
            <a:endParaRPr lang="en-US" altLang="zh-CN" sz="1600"/>
          </a:p>
          <a:p>
            <a:pPr lvl="1"/>
            <a:r>
              <a:rPr lang="en-US" altLang="zh-CN" sz="1600"/>
              <a:t>Genetic Query Optimizer</a:t>
            </a:r>
          </a:p>
          <a:p>
            <a:endParaRPr lang="en-US" altLang="zh-CN" sz="1600" smtClean="0"/>
          </a:p>
          <a:p>
            <a:endParaRPr lang="en-US" altLang="zh-CN" sz="1600"/>
          </a:p>
          <a:p>
            <a:endParaRPr lang="en-US" altLang="zh-CN" sz="1600" smtClean="0"/>
          </a:p>
          <a:p>
            <a:endParaRPr lang="zh-CN" altLang="en-US" sz="1600"/>
          </a:p>
        </p:txBody>
      </p:sp>
    </p:spTree>
    <p:extLst>
      <p:ext uri="{BB962C8B-B14F-4D97-AF65-F5344CB8AC3E}">
        <p14:creationId xmlns:p14="http://schemas.microsoft.com/office/powerpoint/2010/main" val="1491801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sp>
        <p:nvSpPr>
          <p:cNvPr id="3" name="内容占位符 2"/>
          <p:cNvSpPr>
            <a:spLocks noGrp="1"/>
          </p:cNvSpPr>
          <p:nvPr>
            <p:ph idx="1"/>
          </p:nvPr>
        </p:nvSpPr>
        <p:spPr/>
        <p:txBody>
          <a:bodyPr/>
          <a:lstStyle/>
          <a:p>
            <a:r>
              <a:rPr lang="zh-CN" altLang="en-US" sz="1600" smtClean="0"/>
              <a:t>确保统计信息的及时更新对执行计划的优劣起到很大作用</a:t>
            </a:r>
            <a:endParaRPr lang="en-US" altLang="zh-CN" sz="1600" smtClean="0"/>
          </a:p>
          <a:p>
            <a:r>
              <a:rPr lang="zh-CN" altLang="en-US" sz="1600" smtClean="0"/>
              <a:t>点击进入</a:t>
            </a:r>
            <a:endParaRPr lang="en-US" altLang="zh-CN" sz="1600" smtClean="0"/>
          </a:p>
          <a:p>
            <a:r>
              <a:rPr lang="en-US" altLang="zh-CN" sz="1600" smtClean="0"/>
              <a:t>PostgreSQL's </a:t>
            </a:r>
            <a:r>
              <a:rPr lang="en-US" altLang="zh-CN" sz="1600"/>
              <a:t>statistics target and histogram_bounds</a:t>
            </a:r>
          </a:p>
          <a:p>
            <a:r>
              <a:rPr lang="en-US" altLang="zh-CN" sz="1600">
                <a:hlinkClick r:id="rId2"/>
              </a:rPr>
              <a:t>http://</a:t>
            </a:r>
            <a:r>
              <a:rPr lang="en-US" altLang="zh-CN" sz="1600" smtClean="0">
                <a:hlinkClick r:id="rId2"/>
              </a:rPr>
              <a:t>blog.163.com/digoal@126/blog/static/16387704020111152495686/</a:t>
            </a:r>
            <a:endParaRPr lang="en-US" altLang="zh-CN" sz="1600" smtClean="0"/>
          </a:p>
          <a:p>
            <a:r>
              <a:rPr lang="en-US" altLang="zh-CN" sz="1600"/>
              <a:t>PostgreSQL Statistics and Query Explain Introduction</a:t>
            </a:r>
          </a:p>
          <a:p>
            <a:r>
              <a:rPr lang="en-US" altLang="zh-CN" sz="1600">
                <a:hlinkClick r:id="rId3"/>
              </a:rPr>
              <a:t>http://blog.163.com/digoal@126/blog/static/163877040201041111454178/</a:t>
            </a:r>
            <a:endParaRPr lang="en-US" altLang="zh-CN" sz="1600"/>
          </a:p>
          <a:p>
            <a:r>
              <a:rPr lang="en-US" altLang="zh-CN" sz="1600"/>
              <a:t>PostgreSQL </a:t>
            </a:r>
            <a:r>
              <a:rPr lang="zh-CN" altLang="en-US" sz="1600"/>
              <a:t>行评估算法</a:t>
            </a:r>
          </a:p>
          <a:p>
            <a:r>
              <a:rPr lang="en-US" altLang="zh-CN" sz="1600">
                <a:hlinkClick r:id="rId4"/>
              </a:rPr>
              <a:t>http://blog.163.com/digoal@126/blog/static/163877040201041111499884</a:t>
            </a:r>
            <a:r>
              <a:rPr lang="en-US" altLang="zh-CN" sz="1600" smtClean="0">
                <a:hlinkClick r:id="rId4"/>
              </a:rPr>
              <a:t>/</a:t>
            </a:r>
            <a:endParaRPr lang="en-US" altLang="zh-CN" sz="1600" smtClean="0"/>
          </a:p>
          <a:p>
            <a:endParaRPr lang="en-US" altLang="zh-CN" sz="1600"/>
          </a:p>
          <a:p>
            <a:r>
              <a:rPr lang="en-US" altLang="zh-CN" sz="1600"/>
              <a:t>Controlling the Planner with Explicit JOIN </a:t>
            </a:r>
            <a:r>
              <a:rPr lang="en-US" altLang="zh-CN" sz="1600" smtClean="0"/>
              <a:t>Clauses</a:t>
            </a:r>
          </a:p>
          <a:p>
            <a:endParaRPr lang="en-US" altLang="zh-CN" sz="1600"/>
          </a:p>
          <a:p>
            <a:r>
              <a:rPr lang="zh-CN" altLang="en-US" sz="1600" smtClean="0"/>
              <a:t>举例</a:t>
            </a:r>
            <a:endParaRPr lang="en-US" altLang="zh-CN" sz="1600" smtClean="0"/>
          </a:p>
          <a:p>
            <a:r>
              <a:rPr lang="en-US" altLang="zh-CN" sz="1600" smtClean="0"/>
              <a:t>CBO</a:t>
            </a:r>
          </a:p>
          <a:p>
            <a:endParaRPr lang="en-US" altLang="zh-CN" sz="1600" smtClean="0"/>
          </a:p>
          <a:p>
            <a:endParaRPr lang="en-US" altLang="zh-CN" sz="1600" smtClean="0"/>
          </a:p>
          <a:p>
            <a:pPr lvl="1"/>
            <a:endParaRPr lang="en-US" altLang="zh-CN" sz="1600"/>
          </a:p>
          <a:p>
            <a:pPr lvl="1"/>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0035" y="2204864"/>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02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sp>
        <p:nvSpPr>
          <p:cNvPr id="3" name="内容占位符 2"/>
          <p:cNvSpPr>
            <a:spLocks noGrp="1"/>
          </p:cNvSpPr>
          <p:nvPr>
            <p:ph idx="1"/>
          </p:nvPr>
        </p:nvSpPr>
        <p:spPr/>
        <p:txBody>
          <a:bodyPr/>
          <a:lstStyle/>
          <a:p>
            <a:r>
              <a:rPr lang="en-US" altLang="zh-CN" sz="1600" smtClean="0"/>
              <a:t>CBO</a:t>
            </a:r>
            <a:endParaRPr lang="zh-CN" altLang="en-US" sz="160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78298"/>
            <a:ext cx="4067944" cy="217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5976" y="1871634"/>
            <a:ext cx="4680520" cy="3590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888" y="4151446"/>
            <a:ext cx="4021287" cy="1310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9255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sp>
        <p:nvSpPr>
          <p:cNvPr id="3" name="内容占位符 2"/>
          <p:cNvSpPr>
            <a:spLocks noGrp="1"/>
          </p:cNvSpPr>
          <p:nvPr>
            <p:ph idx="1"/>
          </p:nvPr>
        </p:nvSpPr>
        <p:spPr/>
        <p:txBody>
          <a:bodyPr/>
          <a:lstStyle/>
          <a:p>
            <a:r>
              <a:rPr lang="en-US" altLang="zh-CN" sz="1600"/>
              <a:t>CBO</a:t>
            </a:r>
            <a:r>
              <a:rPr lang="zh-CN" altLang="en-US" sz="1600"/>
              <a:t> </a:t>
            </a:r>
            <a:r>
              <a:rPr lang="en-US" altLang="zh-CN" sz="1600"/>
              <a:t>Principle</a:t>
            </a:r>
          </a:p>
          <a:p>
            <a:pPr lvl="1"/>
            <a:r>
              <a:rPr lang="en-US" altLang="zh-CN" sz="1600"/>
              <a:t>autoanalyze</a:t>
            </a:r>
          </a:p>
          <a:p>
            <a:endParaRPr lang="zh-CN" altLang="en-US" sz="160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1199" y="1988840"/>
            <a:ext cx="5775297"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5496" y="3743161"/>
            <a:ext cx="2852063" cy="2062103"/>
          </a:xfrm>
          <a:prstGeom prst="rect">
            <a:avLst/>
          </a:prstGeom>
          <a:noFill/>
        </p:spPr>
        <p:txBody>
          <a:bodyPr wrap="none" rtlCol="0">
            <a:spAutoFit/>
          </a:bodyPr>
          <a:lstStyle/>
          <a:p>
            <a:r>
              <a:rPr lang="zh-CN" altLang="en-US" sz="1600" smtClean="0"/>
              <a:t>是否被继承</a:t>
            </a:r>
            <a:r>
              <a:rPr lang="zh-CN" altLang="en-US" sz="1600" dirty="0" smtClean="0"/>
              <a:t>；</a:t>
            </a:r>
            <a:endParaRPr lang="en-US" altLang="zh-CN" sz="1600" dirty="0" smtClean="0"/>
          </a:p>
          <a:p>
            <a:r>
              <a:rPr lang="zh-CN" altLang="en-US" sz="1600" dirty="0" smtClean="0"/>
              <a:t>空值比例；</a:t>
            </a:r>
            <a:endParaRPr lang="en-US" altLang="zh-CN" sz="1600" dirty="0" smtClean="0"/>
          </a:p>
          <a:p>
            <a:r>
              <a:rPr lang="zh-CN" altLang="en-US" sz="1600" dirty="0" smtClean="0"/>
              <a:t>平均长度；</a:t>
            </a:r>
            <a:endParaRPr lang="en-US" altLang="zh-CN" sz="1600" dirty="0" smtClean="0"/>
          </a:p>
          <a:p>
            <a:r>
              <a:rPr lang="zh-CN" altLang="en-US" sz="1600" dirty="0"/>
              <a:t>唯一</a:t>
            </a:r>
            <a:r>
              <a:rPr lang="zh-CN" altLang="en-US" sz="1600" dirty="0" smtClean="0"/>
              <a:t>值个数</a:t>
            </a:r>
            <a:r>
              <a:rPr lang="en-US" altLang="zh-CN" sz="1600" dirty="0" smtClean="0"/>
              <a:t>(-1</a:t>
            </a:r>
            <a:r>
              <a:rPr lang="zh-CN" altLang="en-US" sz="1600" dirty="0" smtClean="0"/>
              <a:t>唯一</a:t>
            </a:r>
            <a:r>
              <a:rPr lang="en-US" altLang="zh-CN" sz="1600" dirty="0" smtClean="0"/>
              <a:t>)</a:t>
            </a:r>
            <a:r>
              <a:rPr lang="zh-CN" altLang="en-US" sz="1600" dirty="0" smtClean="0"/>
              <a:t>；</a:t>
            </a:r>
            <a:endParaRPr lang="en-US" altLang="zh-CN" sz="1600" dirty="0" smtClean="0"/>
          </a:p>
          <a:p>
            <a:r>
              <a:rPr lang="zh-CN" altLang="en-US" sz="1600" dirty="0"/>
              <a:t>最</a:t>
            </a:r>
            <a:r>
              <a:rPr lang="zh-CN" altLang="en-US" sz="1600" dirty="0" smtClean="0"/>
              <a:t>常见的值；</a:t>
            </a:r>
            <a:endParaRPr lang="en-US" altLang="zh-CN" sz="1600" dirty="0" smtClean="0"/>
          </a:p>
          <a:p>
            <a:r>
              <a:rPr lang="zh-CN" altLang="en-US" sz="1600" dirty="0"/>
              <a:t>最</a:t>
            </a:r>
            <a:r>
              <a:rPr lang="zh-CN" altLang="en-US" sz="1600" dirty="0" smtClean="0"/>
              <a:t>常见的值得占比；</a:t>
            </a:r>
            <a:endParaRPr lang="en-US" altLang="zh-CN" sz="1600" dirty="0" smtClean="0"/>
          </a:p>
          <a:p>
            <a:r>
              <a:rPr lang="zh-CN" altLang="en-US" sz="1600" dirty="0" smtClean="0"/>
              <a:t>记录分</a:t>
            </a:r>
            <a:r>
              <a:rPr lang="en-US" altLang="zh-CN" sz="1600" dirty="0" smtClean="0"/>
              <a:t>bucket</a:t>
            </a:r>
            <a:r>
              <a:rPr lang="zh-CN" altLang="en-US" sz="1600" dirty="0" smtClean="0"/>
              <a:t>边界值；</a:t>
            </a:r>
            <a:endParaRPr lang="en-US" altLang="zh-CN" sz="1600" dirty="0" smtClean="0"/>
          </a:p>
          <a:p>
            <a:r>
              <a:rPr lang="zh-CN" altLang="en-US" sz="1600" dirty="0" smtClean="0"/>
              <a:t>物理存储与该列的匹配顺性；</a:t>
            </a:r>
            <a:endParaRPr lang="en-US" altLang="zh-CN" sz="1600" dirty="0" smtClean="0"/>
          </a:p>
        </p:txBody>
      </p:sp>
      <p:cxnSp>
        <p:nvCxnSpPr>
          <p:cNvPr id="9" name="直接连接符 8"/>
          <p:cNvCxnSpPr/>
          <p:nvPr/>
        </p:nvCxnSpPr>
        <p:spPr>
          <a:xfrm flipV="1">
            <a:off x="1331640" y="3743162"/>
            <a:ext cx="2088232" cy="153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115616" y="4005064"/>
            <a:ext cx="2304256"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115616" y="4293096"/>
            <a:ext cx="2304256"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2051720" y="4581128"/>
            <a:ext cx="1368152"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461527" y="4869160"/>
            <a:ext cx="19583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907704" y="5085184"/>
            <a:ext cx="1512168"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051720" y="5373216"/>
            <a:ext cx="13681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735796" y="5661248"/>
            <a:ext cx="68407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5618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sp>
        <p:nvSpPr>
          <p:cNvPr id="3" name="内容占位符 2"/>
          <p:cNvSpPr>
            <a:spLocks noGrp="1"/>
          </p:cNvSpPr>
          <p:nvPr>
            <p:ph idx="1"/>
          </p:nvPr>
        </p:nvSpPr>
        <p:spPr/>
        <p:txBody>
          <a:bodyPr/>
          <a:lstStyle/>
          <a:p>
            <a:r>
              <a:rPr lang="en-US" altLang="zh-CN" sz="1600" smtClean="0"/>
              <a:t>CBO </a:t>
            </a:r>
            <a:r>
              <a:rPr lang="en-US" altLang="zh-CN" sz="1600"/>
              <a:t>Principle</a:t>
            </a:r>
          </a:p>
          <a:p>
            <a:pPr lvl="1"/>
            <a:r>
              <a:rPr lang="en-US" altLang="zh-CN" sz="1600"/>
              <a:t>autoanalyze</a:t>
            </a:r>
            <a:endParaRPr lang="zh-CN" altLang="en-US" sz="160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5816" y="1700808"/>
            <a:ext cx="5400675" cy="505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2915816" y="3356992"/>
            <a:ext cx="2232248" cy="36004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915816" y="5805264"/>
            <a:ext cx="2232248" cy="18002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29212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340768"/>
            <a:ext cx="37528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2420888"/>
            <a:ext cx="460057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576" y="3861048"/>
            <a:ext cx="314325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5576" y="5013176"/>
            <a:ext cx="49720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7118" y="5733256"/>
            <a:ext cx="21621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6304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sp>
        <p:nvSpPr>
          <p:cNvPr id="5" name="内容占位符 2"/>
          <p:cNvSpPr txBox="1">
            <a:spLocks/>
          </p:cNvSpPr>
          <p:nvPr/>
        </p:nvSpPr>
        <p:spPr bwMode="auto">
          <a:xfrm>
            <a:off x="509558" y="1366822"/>
            <a:ext cx="8329642" cy="50006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rgbClr val="FF9900"/>
              </a:buClr>
              <a:buSzPct val="90000"/>
              <a:buFont typeface="Wingdings" pitchFamily="2" charset="2"/>
              <a:buChar char="n"/>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lnSpc>
                <a:spcPct val="120000"/>
              </a:lnSpc>
              <a:spcBef>
                <a:spcPct val="20000"/>
              </a:spcBef>
              <a:spcAft>
                <a:spcPct val="0"/>
              </a:spcAft>
              <a:buClr>
                <a:srgbClr val="A886E0"/>
              </a:buClr>
              <a:buSzPct val="80000"/>
              <a:buFont typeface="Wingdings" pitchFamily="2" charset="2"/>
              <a:buChar char="n"/>
              <a:defRPr sz="2800">
                <a:solidFill>
                  <a:srgbClr val="0000FF"/>
                </a:solidFill>
                <a:latin typeface="+mj-lt"/>
                <a:ea typeface="华文楷体" pitchFamily="2" charset="-122"/>
              </a:defRPr>
            </a:lvl2pPr>
            <a:lvl3pPr marL="1143000" indent="-228600" algn="l" rtl="0" eaLnBrk="1" fontAlgn="base" hangingPunct="1">
              <a:lnSpc>
                <a:spcPct val="120000"/>
              </a:lnSpc>
              <a:spcBef>
                <a:spcPct val="20000"/>
              </a:spcBef>
              <a:spcAft>
                <a:spcPct val="0"/>
              </a:spcAft>
              <a:buClr>
                <a:srgbClr val="3399FF"/>
              </a:buClr>
              <a:buSzPct val="70000"/>
              <a:buFont typeface="Wingdings" pitchFamily="2" charset="2"/>
              <a:buChar char="n"/>
              <a:defRPr sz="2400">
                <a:solidFill>
                  <a:schemeClr val="tx1"/>
                </a:solidFill>
                <a:latin typeface="+mn-lt"/>
                <a:ea typeface="+mn-ea"/>
              </a:defRPr>
            </a:lvl3pPr>
            <a:lvl4pPr marL="1600200" indent="-228600" algn="l" rtl="0" eaLnBrk="1" fontAlgn="base" hangingPunct="1">
              <a:lnSpc>
                <a:spcPct val="120000"/>
              </a:lnSpc>
              <a:spcBef>
                <a:spcPct val="20000"/>
              </a:spcBef>
              <a:spcAft>
                <a:spcPct val="0"/>
              </a:spcAft>
              <a:buClr>
                <a:srgbClr val="A886E0"/>
              </a:buClr>
              <a:buFont typeface="Wingdings" pitchFamily="2" charset="2"/>
              <a:buChar char="§"/>
              <a:defRPr sz="2000">
                <a:solidFill>
                  <a:srgbClr val="0000FF"/>
                </a:solidFill>
                <a:latin typeface="+mj-lt"/>
                <a:ea typeface="华文楷体" pitchFamily="2" charset="-122"/>
              </a:defRPr>
            </a:lvl4pPr>
            <a:lvl5pPr marL="20574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5pPr>
            <a:lvl6pPr marL="25146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6pPr>
            <a:lvl7pPr marL="29718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7pPr>
            <a:lvl8pPr marL="34290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8pPr>
            <a:lvl9pPr marL="38862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9pPr>
          </a:lstStyle>
          <a:p>
            <a:r>
              <a:rPr lang="zh-CN" altLang="en-US" sz="1600"/>
              <a:t>举例</a:t>
            </a:r>
            <a:r>
              <a:rPr lang="en-US" altLang="zh-CN" sz="1600" smtClean="0"/>
              <a:t> : Change choice of the planer.</a:t>
            </a:r>
          </a:p>
          <a:p>
            <a:endParaRPr lang="en-US" altLang="zh-CN" sz="1600" smtClean="0"/>
          </a:p>
          <a:p>
            <a:r>
              <a:rPr lang="en-US" altLang="zh-CN" sz="1600" smtClean="0"/>
              <a:t>digoal=&gt; create table tbl_cbo_test (id int primary key,firstname text,lastname text);</a:t>
            </a:r>
          </a:p>
          <a:p>
            <a:r>
              <a:rPr lang="en-US" altLang="zh-CN" sz="1600" smtClean="0"/>
              <a:t>NOTICE:  CREATE TABLE / PRIMARY KEY will create implicit index "tbl_cbo_test_pkey" for table "tbl_cbo_test"</a:t>
            </a:r>
          </a:p>
          <a:p>
            <a:r>
              <a:rPr lang="en-US" altLang="zh-CN" sz="1600" smtClean="0"/>
              <a:t>CREATE TABLE</a:t>
            </a:r>
          </a:p>
          <a:p>
            <a:r>
              <a:rPr lang="en-US" altLang="zh-CN" sz="1600" smtClean="0"/>
              <a:t>digoal=&gt; insert into tbl_cbo_test select generate_series(1,1000000),'zhou','digoal';</a:t>
            </a:r>
          </a:p>
          <a:p>
            <a:r>
              <a:rPr lang="en-US" altLang="zh-CN" sz="1600" smtClean="0"/>
              <a:t>INSERT 0 1000000</a:t>
            </a:r>
          </a:p>
          <a:p>
            <a:r>
              <a:rPr lang="en-US" altLang="zh-CN" sz="1600" smtClean="0"/>
              <a:t>digoal=&gt; explain analyze select * from tbl_cbo_test where id=100000;</a:t>
            </a:r>
          </a:p>
          <a:p>
            <a:r>
              <a:rPr lang="en-US" altLang="zh-CN" sz="1600" smtClean="0"/>
              <a:t>                                                           QUERY PLAN                                                            </a:t>
            </a:r>
          </a:p>
          <a:p>
            <a:r>
              <a:rPr lang="en-US" altLang="zh-CN" sz="1600" smtClean="0"/>
              <a:t>------------------------------------------------------------------------------------------------------------------ Index Scan using tbl_cbo_test_pkey on tbl_cbo_test  (cost=0.00..4.32 rows=1 width=16) (actual time=0.014..0.015 rows=1 loops=1)</a:t>
            </a:r>
          </a:p>
          <a:p>
            <a:r>
              <a:rPr lang="en-US" altLang="zh-CN" sz="1600" smtClean="0"/>
              <a:t>   Index Cond: (id = 100000)</a:t>
            </a:r>
          </a:p>
          <a:p>
            <a:r>
              <a:rPr lang="en-US" altLang="zh-CN" sz="1600" smtClean="0"/>
              <a:t> </a:t>
            </a:r>
            <a:r>
              <a:rPr lang="en-US" altLang="zh-CN" sz="1600" smtClean="0">
                <a:solidFill>
                  <a:srgbClr val="00B0F0"/>
                </a:solidFill>
              </a:rPr>
              <a:t>Total runtime: 0.035 ms</a:t>
            </a:r>
          </a:p>
          <a:p>
            <a:r>
              <a:rPr lang="en-US" altLang="zh-CN" sz="1600" smtClean="0"/>
              <a:t>(3 rows)</a:t>
            </a:r>
          </a:p>
          <a:p>
            <a:endParaRPr lang="en-US" altLang="zh-CN" sz="1600" smtClean="0"/>
          </a:p>
          <a:p>
            <a:endParaRPr lang="en-US" altLang="zh-CN" sz="1600" smtClean="0"/>
          </a:p>
          <a:p>
            <a:endParaRPr lang="zh-CN" altLang="en-US" sz="1600" dirty="0"/>
          </a:p>
        </p:txBody>
      </p:sp>
    </p:spTree>
    <p:extLst>
      <p:ext uri="{BB962C8B-B14F-4D97-AF65-F5344CB8AC3E}">
        <p14:creationId xmlns:p14="http://schemas.microsoft.com/office/powerpoint/2010/main" val="4158974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sp>
        <p:nvSpPr>
          <p:cNvPr id="5" name="内容占位符 2"/>
          <p:cNvSpPr txBox="1">
            <a:spLocks/>
          </p:cNvSpPr>
          <p:nvPr/>
        </p:nvSpPr>
        <p:spPr bwMode="auto">
          <a:xfrm>
            <a:off x="509558" y="1366822"/>
            <a:ext cx="8329642" cy="50006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rgbClr val="FF9900"/>
              </a:buClr>
              <a:buSzPct val="90000"/>
              <a:buFont typeface="Wingdings" pitchFamily="2" charset="2"/>
              <a:buChar char="n"/>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lnSpc>
                <a:spcPct val="120000"/>
              </a:lnSpc>
              <a:spcBef>
                <a:spcPct val="20000"/>
              </a:spcBef>
              <a:spcAft>
                <a:spcPct val="0"/>
              </a:spcAft>
              <a:buClr>
                <a:srgbClr val="A886E0"/>
              </a:buClr>
              <a:buSzPct val="80000"/>
              <a:buFont typeface="Wingdings" pitchFamily="2" charset="2"/>
              <a:buChar char="n"/>
              <a:defRPr sz="2800">
                <a:solidFill>
                  <a:srgbClr val="0000FF"/>
                </a:solidFill>
                <a:latin typeface="+mj-lt"/>
                <a:ea typeface="华文楷体" pitchFamily="2" charset="-122"/>
              </a:defRPr>
            </a:lvl2pPr>
            <a:lvl3pPr marL="1143000" indent="-228600" algn="l" rtl="0" eaLnBrk="1" fontAlgn="base" hangingPunct="1">
              <a:lnSpc>
                <a:spcPct val="120000"/>
              </a:lnSpc>
              <a:spcBef>
                <a:spcPct val="20000"/>
              </a:spcBef>
              <a:spcAft>
                <a:spcPct val="0"/>
              </a:spcAft>
              <a:buClr>
                <a:srgbClr val="3399FF"/>
              </a:buClr>
              <a:buSzPct val="70000"/>
              <a:buFont typeface="Wingdings" pitchFamily="2" charset="2"/>
              <a:buChar char="n"/>
              <a:defRPr sz="2400">
                <a:solidFill>
                  <a:schemeClr val="tx1"/>
                </a:solidFill>
                <a:latin typeface="+mn-lt"/>
                <a:ea typeface="+mn-ea"/>
              </a:defRPr>
            </a:lvl3pPr>
            <a:lvl4pPr marL="1600200" indent="-228600" algn="l" rtl="0" eaLnBrk="1" fontAlgn="base" hangingPunct="1">
              <a:lnSpc>
                <a:spcPct val="120000"/>
              </a:lnSpc>
              <a:spcBef>
                <a:spcPct val="20000"/>
              </a:spcBef>
              <a:spcAft>
                <a:spcPct val="0"/>
              </a:spcAft>
              <a:buClr>
                <a:srgbClr val="A886E0"/>
              </a:buClr>
              <a:buFont typeface="Wingdings" pitchFamily="2" charset="2"/>
              <a:buChar char="§"/>
              <a:defRPr sz="2000">
                <a:solidFill>
                  <a:srgbClr val="0000FF"/>
                </a:solidFill>
                <a:latin typeface="+mj-lt"/>
                <a:ea typeface="华文楷体" pitchFamily="2" charset="-122"/>
              </a:defRPr>
            </a:lvl4pPr>
            <a:lvl5pPr marL="20574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5pPr>
            <a:lvl6pPr marL="25146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6pPr>
            <a:lvl7pPr marL="29718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7pPr>
            <a:lvl8pPr marL="34290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8pPr>
            <a:lvl9pPr marL="3886200" indent="-228600" algn="l" rtl="0" eaLnBrk="1" fontAlgn="base" hangingPunct="1">
              <a:lnSpc>
                <a:spcPct val="120000"/>
              </a:lnSpc>
              <a:spcBef>
                <a:spcPct val="20000"/>
              </a:spcBef>
              <a:spcAft>
                <a:spcPct val="0"/>
              </a:spcAft>
              <a:buClr>
                <a:srgbClr val="FF9900"/>
              </a:buClr>
              <a:buFont typeface="Wingdings" pitchFamily="2" charset="2"/>
              <a:buChar char="§"/>
              <a:defRPr sz="1600">
                <a:solidFill>
                  <a:schemeClr val="tx1"/>
                </a:solidFill>
                <a:latin typeface="+mn-lt"/>
                <a:ea typeface="+mn-ea"/>
              </a:defRPr>
            </a:lvl9pPr>
          </a:lstStyle>
          <a:p>
            <a:r>
              <a:rPr lang="en-US" altLang="zh-CN" sz="1600" smtClean="0"/>
              <a:t>digoal=&gt; set enable_indexscan=off;</a:t>
            </a:r>
          </a:p>
          <a:p>
            <a:r>
              <a:rPr lang="en-US" altLang="zh-CN" sz="1600" smtClean="0"/>
              <a:t>SET</a:t>
            </a:r>
          </a:p>
          <a:p>
            <a:r>
              <a:rPr lang="en-US" altLang="zh-CN" sz="1600" smtClean="0"/>
              <a:t>digoal=&gt; explain analyze select * from tbl_cbo_test where id=100000;</a:t>
            </a:r>
          </a:p>
          <a:p>
            <a:r>
              <a:rPr lang="en-US" altLang="zh-CN" sz="1600" smtClean="0"/>
              <a:t>                                                        QUERY PLAN                                                        </a:t>
            </a:r>
          </a:p>
          <a:p>
            <a:r>
              <a:rPr lang="en-US" altLang="zh-CN" sz="1600" smtClean="0"/>
              <a:t>------------------------------------------------------------------------------------------------------------------ Bitmap Heap Scan on tbl_cbo_test  (cost=2.31..4.33 rows=1 width=16) (actual time=0.030..0.031 rows=1 loops=1)</a:t>
            </a:r>
          </a:p>
          <a:p>
            <a:r>
              <a:rPr lang="en-US" altLang="zh-CN" sz="1600" smtClean="0"/>
              <a:t>   Recheck Cond: (id = 100000)</a:t>
            </a:r>
          </a:p>
          <a:p>
            <a:r>
              <a:rPr lang="en-US" altLang="zh-CN" sz="1600" smtClean="0"/>
              <a:t>   -&gt;  Bitmap Index Scan on tbl_cbo_test_pkey  (cost=0.00..2.31 rows=1 width=0) (actual time=0.022..0.022 rows=1 loops=1)</a:t>
            </a:r>
          </a:p>
          <a:p>
            <a:r>
              <a:rPr lang="en-US" altLang="zh-CN" sz="1600" smtClean="0"/>
              <a:t>         Index Cond: (id = 100000)</a:t>
            </a:r>
          </a:p>
          <a:p>
            <a:r>
              <a:rPr lang="en-US" altLang="zh-CN" sz="1600" smtClean="0">
                <a:solidFill>
                  <a:srgbClr val="00B0F0"/>
                </a:solidFill>
              </a:rPr>
              <a:t> Total runtime: 0.065 ms</a:t>
            </a:r>
          </a:p>
          <a:p>
            <a:r>
              <a:rPr lang="en-US" altLang="zh-CN" sz="1600" smtClean="0"/>
              <a:t>(5 rows)</a:t>
            </a:r>
          </a:p>
          <a:p>
            <a:endParaRPr lang="zh-CN" altLang="en-US" sz="1600" dirty="0"/>
          </a:p>
        </p:txBody>
      </p:sp>
    </p:spTree>
    <p:extLst>
      <p:ext uri="{BB962C8B-B14F-4D97-AF65-F5344CB8AC3E}">
        <p14:creationId xmlns:p14="http://schemas.microsoft.com/office/powerpoint/2010/main" val="692221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sp>
        <p:nvSpPr>
          <p:cNvPr id="5" name="内容占位符 2"/>
          <p:cNvSpPr>
            <a:spLocks noGrp="1"/>
          </p:cNvSpPr>
          <p:nvPr>
            <p:ph idx="1"/>
          </p:nvPr>
        </p:nvSpPr>
        <p:spPr>
          <a:xfrm>
            <a:off x="357158" y="1214422"/>
            <a:ext cx="8329642" cy="5000660"/>
          </a:xfrm>
        </p:spPr>
        <p:txBody>
          <a:bodyPr/>
          <a:lstStyle/>
          <a:p>
            <a:r>
              <a:rPr lang="en-US" altLang="zh-CN" sz="1600" dirty="0" err="1"/>
              <a:t>digoal</a:t>
            </a:r>
            <a:r>
              <a:rPr lang="en-US" altLang="zh-CN" sz="1600" dirty="0"/>
              <a:t>=&gt; set </a:t>
            </a:r>
            <a:r>
              <a:rPr lang="en-US" altLang="zh-CN" sz="1600" dirty="0" err="1"/>
              <a:t>enable_bitmapscan</a:t>
            </a:r>
            <a:r>
              <a:rPr lang="en-US" altLang="zh-CN" sz="1600" dirty="0"/>
              <a:t>=off;</a:t>
            </a:r>
          </a:p>
          <a:p>
            <a:r>
              <a:rPr lang="en-US" altLang="zh-CN" sz="1600" dirty="0"/>
              <a:t>SET</a:t>
            </a:r>
          </a:p>
          <a:p>
            <a:r>
              <a:rPr lang="en-US" altLang="zh-CN" sz="1600" dirty="0" err="1"/>
              <a:t>digoal</a:t>
            </a:r>
            <a:r>
              <a:rPr lang="en-US" altLang="zh-CN" sz="1600" dirty="0"/>
              <a:t>=&gt; explain analyze select * from </a:t>
            </a:r>
            <a:r>
              <a:rPr lang="en-US" altLang="zh-CN" sz="1600" dirty="0" err="1"/>
              <a:t>tbl_cbo_test</a:t>
            </a:r>
            <a:r>
              <a:rPr lang="en-US" altLang="zh-CN" sz="1600" dirty="0"/>
              <a:t> where id=100000;</a:t>
            </a:r>
          </a:p>
          <a:p>
            <a:r>
              <a:rPr lang="en-US" altLang="zh-CN" sz="1600" dirty="0"/>
              <a:t>                                                  QUERY PLAN                                                  </a:t>
            </a:r>
          </a:p>
          <a:p>
            <a:r>
              <a:rPr lang="en-US" altLang="zh-CN" sz="1600" dirty="0"/>
              <a:t>--------------------------------------------------------------------------------------------------------------</a:t>
            </a:r>
          </a:p>
          <a:p>
            <a:r>
              <a:rPr lang="en-US" altLang="zh-CN" sz="1600" dirty="0"/>
              <a:t> </a:t>
            </a:r>
            <a:r>
              <a:rPr lang="en-US" altLang="zh-CN" sz="1600" dirty="0" err="1"/>
              <a:t>Seq</a:t>
            </a:r>
            <a:r>
              <a:rPr lang="en-US" altLang="zh-CN" sz="1600" dirty="0"/>
              <a:t> Scan on </a:t>
            </a:r>
            <a:r>
              <a:rPr lang="en-US" altLang="zh-CN" sz="1600" dirty="0" err="1"/>
              <a:t>tbl_cbo_test</a:t>
            </a:r>
            <a:r>
              <a:rPr lang="en-US" altLang="zh-CN" sz="1600" dirty="0"/>
              <a:t>  (cost=0.00..17906.00 rows=1 width=16) (actual time=17.524..149.940 rows=1 loops=1)</a:t>
            </a:r>
          </a:p>
          <a:p>
            <a:r>
              <a:rPr lang="en-US" altLang="zh-CN" sz="1600" dirty="0"/>
              <a:t>   Filter: (id = 100000)</a:t>
            </a:r>
          </a:p>
          <a:p>
            <a:r>
              <a:rPr lang="en-US" altLang="zh-CN" sz="1600" dirty="0">
                <a:solidFill>
                  <a:srgbClr val="00B0F0"/>
                </a:solidFill>
              </a:rPr>
              <a:t> Total runtime: 149.962 </a:t>
            </a:r>
            <a:r>
              <a:rPr lang="en-US" altLang="zh-CN" sz="1600" dirty="0" err="1">
                <a:solidFill>
                  <a:srgbClr val="00B0F0"/>
                </a:solidFill>
              </a:rPr>
              <a:t>ms</a:t>
            </a:r>
            <a:endParaRPr lang="en-US" altLang="zh-CN" sz="1600" dirty="0">
              <a:solidFill>
                <a:srgbClr val="00B0F0"/>
              </a:solidFill>
            </a:endParaRPr>
          </a:p>
          <a:p>
            <a:r>
              <a:rPr lang="en-US" altLang="zh-CN" sz="1600" dirty="0"/>
              <a:t>(3 rows)</a:t>
            </a:r>
            <a:endParaRPr lang="zh-CN" altLang="en-US" sz="1600" dirty="0"/>
          </a:p>
        </p:txBody>
      </p:sp>
    </p:spTree>
    <p:extLst>
      <p:ext uri="{BB962C8B-B14F-4D97-AF65-F5344CB8AC3E}">
        <p14:creationId xmlns:p14="http://schemas.microsoft.com/office/powerpoint/2010/main" val="4241386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sp>
        <p:nvSpPr>
          <p:cNvPr id="3" name="内容占位符 2"/>
          <p:cNvSpPr>
            <a:spLocks noGrp="1"/>
          </p:cNvSpPr>
          <p:nvPr>
            <p:ph idx="1"/>
          </p:nvPr>
        </p:nvSpPr>
        <p:spPr/>
        <p:txBody>
          <a:bodyPr/>
          <a:lstStyle/>
          <a:p>
            <a:r>
              <a:rPr lang="zh-CN" altLang="en-US" sz="1600" smtClean="0"/>
              <a:t>举例 </a:t>
            </a:r>
            <a:r>
              <a:rPr lang="en-US" altLang="zh-CN" sz="1600" smtClean="0"/>
              <a:t>: JOIN Tuning</a:t>
            </a:r>
            <a:endParaRPr lang="zh-CN" altLang="en-US" sz="160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759" y="2060848"/>
            <a:ext cx="7924800"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3837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identifier</a:t>
            </a:r>
            <a:endParaRPr lang="zh-CN" altLang="en-US"/>
          </a:p>
        </p:txBody>
      </p:sp>
      <p:sp>
        <p:nvSpPr>
          <p:cNvPr id="3" name="内容占位符 2"/>
          <p:cNvSpPr>
            <a:spLocks noGrp="1"/>
          </p:cNvSpPr>
          <p:nvPr>
            <p:ph idx="1"/>
          </p:nvPr>
        </p:nvSpPr>
        <p:spPr/>
        <p:txBody>
          <a:bodyPr/>
          <a:lstStyle/>
          <a:p>
            <a:r>
              <a:rPr lang="zh-CN" altLang="en-US" sz="2000" smtClean="0"/>
              <a:t>改变最大长度限制</a:t>
            </a:r>
            <a:r>
              <a:rPr lang="en-US" altLang="zh-CN" sz="2000" smtClean="0"/>
              <a:t>,</a:t>
            </a:r>
            <a:r>
              <a:rPr lang="zh-CN" altLang="en-US" sz="2000" smtClean="0"/>
              <a:t>需重新</a:t>
            </a:r>
            <a:r>
              <a:rPr lang="en-US" altLang="zh-CN" sz="2000" i="1" smtClean="0"/>
              <a:t>initdb</a:t>
            </a:r>
          </a:p>
          <a:p>
            <a:endParaRPr lang="en-US" altLang="zh-CN" sz="2000" smtClean="0"/>
          </a:p>
          <a:p>
            <a:r>
              <a:rPr lang="en-US" altLang="zh-CN" sz="2000" smtClean="0"/>
              <a:t>src/include/pg_config_manual.h</a:t>
            </a:r>
            <a:endParaRPr lang="en-US" altLang="zh-CN" sz="2000"/>
          </a:p>
          <a:p>
            <a:r>
              <a:rPr lang="en-US" altLang="zh-CN" sz="2000"/>
              <a:t>/*</a:t>
            </a:r>
          </a:p>
          <a:p>
            <a:r>
              <a:rPr lang="en-US" altLang="zh-CN" sz="2000"/>
              <a:t> * Maximum length for identifiers (e.g. table names, column names,</a:t>
            </a:r>
          </a:p>
          <a:p>
            <a:r>
              <a:rPr lang="en-US" altLang="zh-CN" sz="2000"/>
              <a:t> * function names).  Names actually are limited to one less byte than this,</a:t>
            </a:r>
          </a:p>
          <a:p>
            <a:r>
              <a:rPr lang="en-US" altLang="zh-CN" sz="2000"/>
              <a:t> * because the length must include a trailing zero byte.</a:t>
            </a:r>
          </a:p>
          <a:p>
            <a:r>
              <a:rPr lang="en-US" altLang="zh-CN" sz="2000"/>
              <a:t> *</a:t>
            </a:r>
          </a:p>
          <a:p>
            <a:r>
              <a:rPr lang="en-US" altLang="zh-CN" sz="2000"/>
              <a:t> * Changing this requires an initdb.</a:t>
            </a:r>
          </a:p>
          <a:p>
            <a:r>
              <a:rPr lang="en-US" altLang="zh-CN" sz="2000"/>
              <a:t> */</a:t>
            </a:r>
          </a:p>
          <a:p>
            <a:r>
              <a:rPr lang="en-US" altLang="zh-CN" sz="2000"/>
              <a:t>#define NAMEDATALEN 64</a:t>
            </a:r>
            <a:endParaRPr lang="zh-CN" altLang="en-US" sz="2000"/>
          </a:p>
        </p:txBody>
      </p:sp>
      <p:sp>
        <p:nvSpPr>
          <p:cNvPr id="4" name="椭圆 3"/>
          <p:cNvSpPr/>
          <p:nvPr/>
        </p:nvSpPr>
        <p:spPr>
          <a:xfrm>
            <a:off x="1475656" y="5373216"/>
            <a:ext cx="2736304" cy="6480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40448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sp>
        <p:nvSpPr>
          <p:cNvPr id="3" name="内容占位符 2"/>
          <p:cNvSpPr>
            <a:spLocks noGrp="1"/>
          </p:cNvSpPr>
          <p:nvPr>
            <p:ph idx="1"/>
          </p:nvPr>
        </p:nvSpPr>
        <p:spPr/>
        <p:txBody>
          <a:bodyPr/>
          <a:lstStyle/>
          <a:p>
            <a:r>
              <a:rPr lang="zh-CN" altLang="en-US" sz="1600" smtClean="0"/>
              <a:t>举例 </a:t>
            </a:r>
            <a:r>
              <a:rPr lang="en-US" altLang="zh-CN" sz="1600" smtClean="0"/>
              <a:t>: JOIN Tuning</a:t>
            </a:r>
            <a:endParaRPr lang="zh-CN" altLang="en-US" sz="160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6051" y="2052638"/>
            <a:ext cx="6257925"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1590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sp>
        <p:nvSpPr>
          <p:cNvPr id="3" name="内容占位符 2"/>
          <p:cNvSpPr>
            <a:spLocks noGrp="1"/>
          </p:cNvSpPr>
          <p:nvPr>
            <p:ph idx="1"/>
          </p:nvPr>
        </p:nvSpPr>
        <p:spPr/>
        <p:txBody>
          <a:bodyPr/>
          <a:lstStyle/>
          <a:p>
            <a:r>
              <a:rPr lang="zh-CN" altLang="en-US" sz="1600" smtClean="0"/>
              <a:t>举例 </a:t>
            </a:r>
            <a:r>
              <a:rPr lang="en-US" altLang="zh-CN" sz="1600" smtClean="0"/>
              <a:t>: JOIN Tuning</a:t>
            </a:r>
            <a:endParaRPr lang="zh-CN" altLang="en-US" sz="1600"/>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2331690"/>
            <a:ext cx="2371725"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6096" y="2331690"/>
            <a:ext cx="274320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descr="C:\Users\digoal.zhou\AppData\Local\Microsoft\Windows\Temporary Internet Files\Content.IE5\I0VOX6XN\MC90043441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1880" y="2398365"/>
            <a:ext cx="1625600" cy="1828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347864" y="4482638"/>
            <a:ext cx="2272802" cy="369332"/>
          </a:xfrm>
          <a:prstGeom prst="rect">
            <a:avLst/>
          </a:prstGeom>
          <a:noFill/>
        </p:spPr>
        <p:txBody>
          <a:bodyPr wrap="none" rtlCol="0">
            <a:spAutoFit/>
          </a:bodyPr>
          <a:lstStyle/>
          <a:p>
            <a:r>
              <a:rPr lang="en-US" altLang="zh-CN" dirty="0" smtClean="0"/>
              <a:t>Which SQL is better</a:t>
            </a:r>
            <a:r>
              <a:rPr lang="zh-CN" altLang="en-US" dirty="0" smtClean="0"/>
              <a:t> </a:t>
            </a:r>
            <a:r>
              <a:rPr lang="en-US" altLang="zh-CN" dirty="0" smtClean="0"/>
              <a:t>! </a:t>
            </a:r>
          </a:p>
        </p:txBody>
      </p:sp>
    </p:spTree>
    <p:extLst>
      <p:ext uri="{BB962C8B-B14F-4D97-AF65-F5344CB8AC3E}">
        <p14:creationId xmlns:p14="http://schemas.microsoft.com/office/powerpoint/2010/main" val="523367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sp>
        <p:nvSpPr>
          <p:cNvPr id="3" name="内容占位符 2"/>
          <p:cNvSpPr>
            <a:spLocks noGrp="1"/>
          </p:cNvSpPr>
          <p:nvPr>
            <p:ph idx="1"/>
          </p:nvPr>
        </p:nvSpPr>
        <p:spPr/>
        <p:txBody>
          <a:bodyPr/>
          <a:lstStyle/>
          <a:p>
            <a:r>
              <a:rPr lang="zh-CN" altLang="en-US" sz="1600" smtClean="0"/>
              <a:t>举例 </a:t>
            </a:r>
            <a:r>
              <a:rPr lang="en-US" altLang="zh-CN" sz="1600" smtClean="0"/>
              <a:t>: JOIN Tuning</a:t>
            </a:r>
            <a:endParaRPr lang="zh-CN" altLang="en-US" sz="160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890" y="1854487"/>
            <a:ext cx="8853073" cy="4884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椭圆 10"/>
          <p:cNvSpPr/>
          <p:nvPr/>
        </p:nvSpPr>
        <p:spPr>
          <a:xfrm>
            <a:off x="151890" y="6453336"/>
            <a:ext cx="1107742" cy="40466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947894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sp>
        <p:nvSpPr>
          <p:cNvPr id="3" name="内容占位符 2"/>
          <p:cNvSpPr>
            <a:spLocks noGrp="1"/>
          </p:cNvSpPr>
          <p:nvPr>
            <p:ph idx="1"/>
          </p:nvPr>
        </p:nvSpPr>
        <p:spPr/>
        <p:txBody>
          <a:bodyPr/>
          <a:lstStyle/>
          <a:p>
            <a:r>
              <a:rPr lang="zh-CN" altLang="en-US" sz="1600" smtClean="0"/>
              <a:t>举例 </a:t>
            </a:r>
            <a:r>
              <a:rPr lang="en-US" altLang="zh-CN" sz="1600" smtClean="0"/>
              <a:t>: JOIN Tuning</a:t>
            </a:r>
            <a:endParaRPr lang="zh-CN" altLang="en-US" sz="1600"/>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844824"/>
            <a:ext cx="8980678"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椭圆 6"/>
          <p:cNvSpPr/>
          <p:nvPr/>
        </p:nvSpPr>
        <p:spPr>
          <a:xfrm>
            <a:off x="107504" y="6309320"/>
            <a:ext cx="1107742" cy="40466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170566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sp>
        <p:nvSpPr>
          <p:cNvPr id="3" name="内容占位符 2"/>
          <p:cNvSpPr>
            <a:spLocks noGrp="1"/>
          </p:cNvSpPr>
          <p:nvPr>
            <p:ph idx="1"/>
          </p:nvPr>
        </p:nvSpPr>
        <p:spPr/>
        <p:txBody>
          <a:bodyPr/>
          <a:lstStyle/>
          <a:p>
            <a:r>
              <a:rPr lang="zh-CN" altLang="en-US" sz="1600" smtClean="0"/>
              <a:t>举例 </a:t>
            </a:r>
            <a:r>
              <a:rPr lang="en-US" altLang="zh-CN" sz="1600" smtClean="0"/>
              <a:t>: JOIN Tuning</a:t>
            </a:r>
            <a:endParaRPr lang="zh-CN" altLang="en-US" sz="1600"/>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844824"/>
            <a:ext cx="8980678"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椭圆 6"/>
          <p:cNvSpPr/>
          <p:nvPr/>
        </p:nvSpPr>
        <p:spPr>
          <a:xfrm>
            <a:off x="107504" y="6309320"/>
            <a:ext cx="1107742" cy="40466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789585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sp>
        <p:nvSpPr>
          <p:cNvPr id="3" name="内容占位符 2"/>
          <p:cNvSpPr>
            <a:spLocks noGrp="1"/>
          </p:cNvSpPr>
          <p:nvPr>
            <p:ph idx="1"/>
          </p:nvPr>
        </p:nvSpPr>
        <p:spPr/>
        <p:txBody>
          <a:bodyPr/>
          <a:lstStyle/>
          <a:p>
            <a:r>
              <a:rPr lang="zh-CN" altLang="en-US" sz="1600" smtClean="0"/>
              <a:t>举例 </a:t>
            </a:r>
            <a:r>
              <a:rPr lang="en-US" altLang="zh-CN" sz="1600" smtClean="0"/>
              <a:t>: JOIN Tuning</a:t>
            </a:r>
          </a:p>
          <a:p>
            <a:r>
              <a:rPr lang="en-US" altLang="zh-CN" sz="1600"/>
              <a:t>Explicit JOIN</a:t>
            </a:r>
          </a:p>
          <a:p>
            <a:r>
              <a:rPr lang="en-US" altLang="zh-CN" sz="1600"/>
              <a:t>What happen when SET join_collapse_limit = 1 and use the join SQL</a:t>
            </a:r>
            <a:r>
              <a:rPr lang="en-US" altLang="zh-CN" sz="1600" smtClean="0"/>
              <a:t>;</a:t>
            </a:r>
          </a:p>
          <a:p>
            <a:r>
              <a:rPr lang="zh-CN" altLang="en-US" sz="1600" smtClean="0"/>
              <a:t>如果不限制</a:t>
            </a:r>
            <a:r>
              <a:rPr lang="en-US" altLang="zh-CN" sz="1600" smtClean="0"/>
              <a:t>, </a:t>
            </a:r>
            <a:r>
              <a:rPr lang="zh-CN" altLang="en-US" sz="1600" smtClean="0"/>
              <a:t>查询的关联的表越多</a:t>
            </a:r>
            <a:r>
              <a:rPr lang="en-US" altLang="zh-CN" sz="1600" smtClean="0"/>
              <a:t>, </a:t>
            </a:r>
            <a:r>
              <a:rPr lang="zh-CN" altLang="en-US" sz="1600" smtClean="0"/>
              <a:t>关联的顺序组合就越多</a:t>
            </a:r>
            <a:r>
              <a:rPr lang="en-US" altLang="zh-CN" sz="1600" smtClean="0"/>
              <a:t>, </a:t>
            </a:r>
            <a:r>
              <a:rPr lang="zh-CN" altLang="en-US" sz="1600" smtClean="0"/>
              <a:t>会带来很大的生成执行计划的开销</a:t>
            </a:r>
            <a:r>
              <a:rPr lang="en-US" altLang="zh-CN" sz="1600" smtClean="0"/>
              <a:t>(</a:t>
            </a:r>
            <a:r>
              <a:rPr lang="zh-CN" altLang="en-US" sz="1600" smtClean="0"/>
              <a:t>穷举</a:t>
            </a:r>
            <a:r>
              <a:rPr lang="en-US" altLang="zh-CN" sz="1600" smtClean="0"/>
              <a:t>).</a:t>
            </a:r>
            <a:endParaRPr lang="en-US" altLang="zh-CN" sz="1600"/>
          </a:p>
          <a:p>
            <a:r>
              <a:rPr lang="en-US" altLang="zh-CN" sz="1600" smtClean="0"/>
              <a:t>join_collapse_limit</a:t>
            </a:r>
          </a:p>
          <a:p>
            <a:pPr lvl="1"/>
            <a:r>
              <a:rPr lang="zh-CN" altLang="en-US" sz="1600" smtClean="0"/>
              <a:t>尽量把</a:t>
            </a:r>
            <a:r>
              <a:rPr lang="en-US" altLang="zh-CN" sz="1600" smtClean="0"/>
              <a:t>explict JOIN(</a:t>
            </a:r>
            <a:r>
              <a:rPr lang="zh-CN" altLang="en-US" sz="1600" smtClean="0"/>
              <a:t>除了</a:t>
            </a:r>
            <a:r>
              <a:rPr lang="en-US" altLang="zh-CN" sz="1600" smtClean="0"/>
              <a:t>FULL JOIN)</a:t>
            </a:r>
            <a:r>
              <a:rPr lang="zh-CN" altLang="en-US" sz="1600" smtClean="0"/>
              <a:t>涉及的表都放到一个列表</a:t>
            </a:r>
            <a:r>
              <a:rPr lang="en-US" altLang="zh-CN" sz="1600" smtClean="0"/>
              <a:t>, </a:t>
            </a:r>
            <a:r>
              <a:rPr lang="zh-CN" altLang="en-US" sz="1600" smtClean="0"/>
              <a:t>以这个列表进行</a:t>
            </a:r>
            <a:r>
              <a:rPr lang="en-US" altLang="zh-CN" sz="1600" smtClean="0"/>
              <a:t>JOIN</a:t>
            </a:r>
            <a:r>
              <a:rPr lang="zh-CN" altLang="en-US" sz="1600" smtClean="0"/>
              <a:t>顺序的排列组合得到最佳执行计划</a:t>
            </a:r>
            <a:r>
              <a:rPr lang="en-US" altLang="zh-CN" sz="1600" smtClean="0"/>
              <a:t>.(</a:t>
            </a:r>
            <a:r>
              <a:rPr lang="zh-CN" altLang="en-US" sz="1600" smtClean="0"/>
              <a:t>而</a:t>
            </a:r>
            <a:r>
              <a:rPr lang="en-US" altLang="zh-CN" sz="1600" smtClean="0"/>
              <a:t>join_collapse_limit</a:t>
            </a:r>
            <a:r>
              <a:rPr lang="zh-CN" altLang="en-US" sz="1600" smtClean="0"/>
              <a:t>就是限制这个列表有多大</a:t>
            </a:r>
            <a:r>
              <a:rPr lang="en-US" altLang="zh-CN" sz="1600" smtClean="0"/>
              <a:t>, </a:t>
            </a:r>
            <a:r>
              <a:rPr lang="zh-CN" altLang="en-US" sz="1600" smtClean="0"/>
              <a:t>或者说有几个表会放到这里面来进行排列组合</a:t>
            </a:r>
            <a:r>
              <a:rPr lang="en-US" altLang="zh-CN" sz="1600" smtClean="0"/>
              <a:t>)</a:t>
            </a:r>
          </a:p>
          <a:p>
            <a:r>
              <a:rPr lang="en-US" altLang="zh-CN" sz="1600" smtClean="0"/>
              <a:t>from_collapse_limit</a:t>
            </a:r>
          </a:p>
          <a:p>
            <a:pPr lvl="1"/>
            <a:r>
              <a:rPr lang="zh-CN" altLang="en-US" sz="1600" smtClean="0"/>
              <a:t>与</a:t>
            </a:r>
            <a:r>
              <a:rPr lang="en-US" altLang="zh-CN" sz="1600" smtClean="0"/>
              <a:t>join_collapse_limit</a:t>
            </a:r>
            <a:r>
              <a:rPr lang="zh-CN" altLang="en-US" sz="1600" smtClean="0"/>
              <a:t>功能类似</a:t>
            </a:r>
            <a:r>
              <a:rPr lang="en-US" altLang="zh-CN" sz="1600" smtClean="0"/>
              <a:t>, </a:t>
            </a:r>
            <a:r>
              <a:rPr lang="zh-CN" altLang="en-US" sz="1600" smtClean="0"/>
              <a:t>只是他针对的是子查询</a:t>
            </a:r>
            <a:r>
              <a:rPr lang="en-US" altLang="zh-CN" sz="1600" smtClean="0"/>
              <a:t>, </a:t>
            </a:r>
            <a:r>
              <a:rPr lang="zh-CN" altLang="en-US" sz="1600" smtClean="0"/>
              <a:t>例如</a:t>
            </a:r>
            <a:endParaRPr lang="en-US" altLang="zh-CN" sz="1600" smtClean="0"/>
          </a:p>
          <a:p>
            <a:pPr lvl="1"/>
            <a:r>
              <a:rPr lang="en-US" altLang="zh-CN" sz="1600"/>
              <a:t>SELECT * FROM x, y, (SELECT * FROM a, b, c WHERE something) AS ss WHERE somethingelse</a:t>
            </a:r>
            <a:r>
              <a:rPr lang="en-US" altLang="zh-CN" sz="1600" smtClean="0"/>
              <a:t>;</a:t>
            </a:r>
          </a:p>
          <a:p>
            <a:pPr lvl="1"/>
            <a:r>
              <a:rPr lang="zh-CN" altLang="en-US" sz="1600" smtClean="0"/>
              <a:t>会把</a:t>
            </a:r>
            <a:r>
              <a:rPr lang="en-US" altLang="zh-CN" sz="1600" smtClean="0"/>
              <a:t>x,y,a,b,c</a:t>
            </a:r>
            <a:r>
              <a:rPr lang="zh-CN" altLang="en-US" sz="1600" smtClean="0"/>
              <a:t>放在一个列表中进行</a:t>
            </a:r>
            <a:r>
              <a:rPr lang="en-US" altLang="zh-CN" sz="1600" smtClean="0"/>
              <a:t>JOIN</a:t>
            </a:r>
            <a:r>
              <a:rPr lang="zh-CN" altLang="en-US" sz="1600" smtClean="0"/>
              <a:t>顺序的排列组合</a:t>
            </a:r>
            <a:r>
              <a:rPr lang="en-US" altLang="zh-CN" sz="1600" smtClean="0"/>
              <a:t>.</a:t>
            </a:r>
            <a:r>
              <a:rPr lang="zh-CN" altLang="en-US" sz="1600" smtClean="0"/>
              <a:t>前提是这个列表小于</a:t>
            </a:r>
            <a:r>
              <a:rPr lang="en-US" altLang="zh-CN" sz="1600"/>
              <a:t>from_collapse_limit</a:t>
            </a:r>
          </a:p>
          <a:p>
            <a:r>
              <a:rPr lang="en-US" altLang="zh-CN" sz="1600" smtClean="0"/>
              <a:t>geqo_threshold  -- </a:t>
            </a:r>
            <a:r>
              <a:rPr lang="zh-CN" altLang="en-US" sz="1600" smtClean="0"/>
              <a:t>不值得推荐</a:t>
            </a:r>
            <a:r>
              <a:rPr lang="en-US" altLang="zh-CN" sz="1600" smtClean="0"/>
              <a:t>,</a:t>
            </a:r>
            <a:r>
              <a:rPr lang="zh-CN" altLang="en-US" sz="1600" smtClean="0"/>
              <a:t>因为会产生不可预估的执行计划</a:t>
            </a:r>
            <a:r>
              <a:rPr lang="en-US" altLang="zh-CN" sz="1600" smtClean="0"/>
              <a:t>, </a:t>
            </a:r>
            <a:r>
              <a:rPr lang="zh-CN" altLang="en-US" sz="1600" smtClean="0"/>
              <a:t>随机产生</a:t>
            </a:r>
            <a:r>
              <a:rPr lang="en-US" altLang="zh-CN" sz="1600" smtClean="0"/>
              <a:t>. </a:t>
            </a:r>
            <a:r>
              <a:rPr lang="zh-CN" altLang="en-US" sz="1600" smtClean="0"/>
              <a:t>虽然对复杂查询可以降低执行计划的时间</a:t>
            </a:r>
            <a:r>
              <a:rPr lang="en-US" altLang="zh-CN" sz="1600" smtClean="0"/>
              <a:t>.</a:t>
            </a:r>
            <a:endParaRPr lang="zh-CN" altLang="en-US" sz="1600"/>
          </a:p>
        </p:txBody>
      </p:sp>
      <p:pic>
        <p:nvPicPr>
          <p:cNvPr id="8" name="Picture 4" descr="C:\Users\digoal.zhou\AppData\Local\Microsoft\Windows\Temporary Internet Files\Content.IE5\I0VOX6XN\MC900434411[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6968" y="404664"/>
            <a:ext cx="16256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340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sp>
        <p:nvSpPr>
          <p:cNvPr id="3" name="内容占位符 2"/>
          <p:cNvSpPr>
            <a:spLocks noGrp="1"/>
          </p:cNvSpPr>
          <p:nvPr>
            <p:ph idx="1"/>
          </p:nvPr>
        </p:nvSpPr>
        <p:spPr/>
        <p:txBody>
          <a:bodyPr/>
          <a:lstStyle/>
          <a:p>
            <a:r>
              <a:rPr lang="zh-CN" altLang="en-US" sz="1600" smtClean="0"/>
              <a:t>举例 </a:t>
            </a:r>
            <a:r>
              <a:rPr lang="en-US" altLang="zh-CN" sz="1600" smtClean="0"/>
              <a:t>: JOIN Tuning</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08" y="1556792"/>
            <a:ext cx="8964488"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椭圆 5"/>
          <p:cNvSpPr/>
          <p:nvPr/>
        </p:nvSpPr>
        <p:spPr>
          <a:xfrm>
            <a:off x="35496" y="6453336"/>
            <a:ext cx="1107742" cy="40466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744684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Performance Tips</a:t>
            </a:r>
            <a:endParaRPr lang="zh-CN" altLang="en-US"/>
          </a:p>
        </p:txBody>
      </p:sp>
      <p:sp>
        <p:nvSpPr>
          <p:cNvPr id="3" name="内容占位符 2"/>
          <p:cNvSpPr>
            <a:spLocks noGrp="1"/>
          </p:cNvSpPr>
          <p:nvPr>
            <p:ph idx="1"/>
          </p:nvPr>
        </p:nvSpPr>
        <p:spPr/>
        <p:txBody>
          <a:bodyPr/>
          <a:lstStyle/>
          <a:p>
            <a:r>
              <a:rPr lang="zh-CN" altLang="en-US" sz="1600"/>
              <a:t>数据迁移性能相关</a:t>
            </a:r>
            <a:endParaRPr lang="en-US" altLang="zh-CN" sz="1600"/>
          </a:p>
          <a:p>
            <a:pPr lvl="1"/>
            <a:r>
              <a:rPr lang="zh-CN" altLang="en-US" sz="1600"/>
              <a:t>关闭</a:t>
            </a:r>
            <a:r>
              <a:rPr lang="en-US" altLang="zh-CN" sz="1600"/>
              <a:t>autocommit</a:t>
            </a:r>
          </a:p>
          <a:p>
            <a:pPr lvl="1"/>
            <a:r>
              <a:rPr lang="zh-CN" altLang="en-US" sz="1600"/>
              <a:t>使用</a:t>
            </a:r>
            <a:r>
              <a:rPr lang="en-US" altLang="zh-CN" sz="1600"/>
              <a:t>COPY</a:t>
            </a:r>
          </a:p>
          <a:p>
            <a:pPr lvl="1"/>
            <a:r>
              <a:rPr lang="zh-CN" altLang="en-US" sz="1600"/>
              <a:t>移除索引</a:t>
            </a:r>
            <a:endParaRPr lang="en-US" altLang="zh-CN" sz="1600"/>
          </a:p>
          <a:p>
            <a:pPr lvl="1"/>
            <a:r>
              <a:rPr lang="zh-CN" altLang="en-US" sz="1600"/>
              <a:t>移除</a:t>
            </a:r>
            <a:r>
              <a:rPr lang="en-US" altLang="zh-CN" sz="1600"/>
              <a:t>Foreign Key </a:t>
            </a:r>
            <a:r>
              <a:rPr lang="zh-CN" altLang="en-US" sz="1600"/>
              <a:t>约束</a:t>
            </a:r>
            <a:endParaRPr lang="en-US" altLang="zh-CN" sz="1600"/>
          </a:p>
          <a:p>
            <a:pPr lvl="1"/>
            <a:r>
              <a:rPr lang="zh-CN" altLang="en-US" sz="1600"/>
              <a:t>加大</a:t>
            </a:r>
            <a:r>
              <a:rPr lang="en-US" altLang="zh-CN" sz="1600"/>
              <a:t>maintenance_work_mem</a:t>
            </a:r>
            <a:r>
              <a:rPr lang="zh-CN" altLang="en-US" sz="1600"/>
              <a:t>可以提高建索引速度</a:t>
            </a:r>
            <a:endParaRPr lang="en-US" altLang="zh-CN" sz="1600"/>
          </a:p>
          <a:p>
            <a:pPr lvl="1"/>
            <a:r>
              <a:rPr lang="zh-CN" altLang="en-US" sz="1600"/>
              <a:t>加大</a:t>
            </a:r>
            <a:r>
              <a:rPr lang="en-US" altLang="zh-CN" sz="1600"/>
              <a:t>checkpoint_segments , checkpoint_timeout</a:t>
            </a:r>
          </a:p>
          <a:p>
            <a:pPr lvl="1"/>
            <a:r>
              <a:rPr lang="en-US" altLang="zh-CN" sz="1600"/>
              <a:t>Disable WAL Archival and Streaming Replication</a:t>
            </a:r>
          </a:p>
          <a:p>
            <a:pPr lvl="2"/>
            <a:r>
              <a:rPr lang="en-US" altLang="zh-CN" sz="1600"/>
              <a:t>To do that, set archive_mode to off, wal_level to minimal, and max_wal_senders to zero before loading the dump</a:t>
            </a:r>
            <a:r>
              <a:rPr lang="en-US" altLang="zh-CN" sz="1600" smtClean="0"/>
              <a:t>. </a:t>
            </a:r>
            <a:r>
              <a:rPr lang="zh-CN" altLang="en-US" sz="1600" smtClean="0"/>
              <a:t>数据导入完成后开启</a:t>
            </a:r>
            <a:r>
              <a:rPr lang="en-US" altLang="zh-CN" sz="1600" smtClean="0"/>
              <a:t>, standby</a:t>
            </a:r>
            <a:r>
              <a:rPr lang="zh-CN" altLang="en-US" sz="1600" smtClean="0"/>
              <a:t>需要重新从基础备份做</a:t>
            </a:r>
            <a:r>
              <a:rPr lang="en-US" altLang="zh-CN" sz="1600" smtClean="0"/>
              <a:t>.</a:t>
            </a:r>
            <a:endParaRPr lang="en-US" altLang="zh-CN" sz="1600"/>
          </a:p>
          <a:p>
            <a:pPr lvl="1"/>
            <a:r>
              <a:rPr lang="zh-CN" altLang="en-US" sz="1600"/>
              <a:t>关闭</a:t>
            </a:r>
            <a:r>
              <a:rPr lang="en-US" altLang="zh-CN" sz="1600"/>
              <a:t>autovacuum, </a:t>
            </a:r>
            <a:r>
              <a:rPr lang="zh-CN" altLang="en-US" sz="1600"/>
              <a:t>数据导入后运行</a:t>
            </a:r>
            <a:r>
              <a:rPr lang="en-US" altLang="zh-CN" sz="1600"/>
              <a:t>analyze.</a:t>
            </a:r>
          </a:p>
          <a:p>
            <a:pPr lvl="1"/>
            <a:r>
              <a:rPr lang="en-US" altLang="zh-CN" sz="1600"/>
              <a:t>COPY commands will run fastest if you use a single transaction and have WAL archiving turned off</a:t>
            </a:r>
            <a:r>
              <a:rPr lang="en-US" altLang="zh-CN" sz="1600" smtClean="0"/>
              <a:t>.</a:t>
            </a:r>
          </a:p>
          <a:p>
            <a:pPr lvl="1"/>
            <a:r>
              <a:rPr lang="zh-CN" altLang="en-US" sz="1600" smtClean="0"/>
              <a:t>使用</a:t>
            </a:r>
            <a:r>
              <a:rPr lang="en-US" altLang="zh-CN" sz="1600" smtClean="0"/>
              <a:t>pg_restore</a:t>
            </a:r>
            <a:r>
              <a:rPr lang="zh-CN" altLang="en-US" sz="1600" smtClean="0"/>
              <a:t>的并行参数</a:t>
            </a:r>
            <a:endParaRPr lang="zh-CN" altLang="en-US" sz="1600"/>
          </a:p>
        </p:txBody>
      </p:sp>
    </p:spTree>
    <p:extLst>
      <p:ext uri="{BB962C8B-B14F-4D97-AF65-F5344CB8AC3E}">
        <p14:creationId xmlns:p14="http://schemas.microsoft.com/office/powerpoint/2010/main" val="615831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Day 2</a:t>
            </a:r>
            <a:endParaRPr lang="zh-CN" altLang="en-US"/>
          </a:p>
        </p:txBody>
      </p:sp>
      <p:pic>
        <p:nvPicPr>
          <p:cNvPr id="5"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915816" y="2901280"/>
            <a:ext cx="2952750" cy="3048000"/>
          </a:xfrm>
          <a:prstGeom prst="rect">
            <a:avLst/>
          </a:prstGeom>
          <a:noFill/>
          <a:ln w="9525">
            <a:noFill/>
            <a:miter lim="800000"/>
            <a:headEnd/>
            <a:tailEnd/>
          </a:ln>
          <a:effectLst/>
        </p:spPr>
      </p:pic>
      <p:sp>
        <p:nvSpPr>
          <p:cNvPr id="6" name="矩形 5"/>
          <p:cNvSpPr/>
          <p:nvPr/>
        </p:nvSpPr>
        <p:spPr>
          <a:xfrm>
            <a:off x="2267744" y="1461120"/>
            <a:ext cx="5040560" cy="1200329"/>
          </a:xfrm>
          <a:prstGeom prst="rect">
            <a:avLst/>
          </a:prstGeom>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sz="36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PostgreSQL 9.1.3</a:t>
            </a:r>
            <a:br>
              <a:rPr lang="en-US" altLang="zh-CN" sz="36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altLang="zh-CN" sz="36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2Day </a:t>
            </a:r>
            <a:r>
              <a:rPr lang="en-US" altLang="zh-CN" sz="36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DBA QuickGuide</a:t>
            </a:r>
            <a:endParaRPr lang="zh-CN" altLang="en-US" sz="36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418674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Day 2</a:t>
            </a:r>
            <a:endParaRPr lang="zh-CN" altLang="en-US"/>
          </a:p>
        </p:txBody>
      </p:sp>
      <p:sp>
        <p:nvSpPr>
          <p:cNvPr id="3" name="内容占位符 2"/>
          <p:cNvSpPr>
            <a:spLocks noGrp="1"/>
          </p:cNvSpPr>
          <p:nvPr>
            <p:ph idx="1"/>
          </p:nvPr>
        </p:nvSpPr>
        <p:spPr/>
        <p:txBody>
          <a:bodyPr numCol="2"/>
          <a:lstStyle/>
          <a:p>
            <a:r>
              <a:rPr lang="en-US" altLang="zh-CN" sz="1600">
                <a:effectLst>
                  <a:outerShdw blurRad="38100" dist="38100" dir="2700000" algn="tl">
                    <a:srgbClr val="000000">
                      <a:alpha val="43137"/>
                    </a:srgbClr>
                  </a:outerShdw>
                </a:effectLst>
              </a:rPr>
              <a:t>PostgreSQL Client Applications</a:t>
            </a:r>
          </a:p>
          <a:p>
            <a:r>
              <a:rPr lang="en-US" altLang="zh-CN" sz="1600">
                <a:effectLst>
                  <a:outerShdw blurRad="38100" dist="38100" dir="2700000" algn="tl">
                    <a:srgbClr val="000000">
                      <a:alpha val="43137"/>
                    </a:srgbClr>
                  </a:outerShdw>
                </a:effectLst>
              </a:rPr>
              <a:t>PostgreSQL Server Applications</a:t>
            </a:r>
          </a:p>
          <a:p>
            <a:r>
              <a:rPr lang="en-US" altLang="zh-CN" sz="1600">
                <a:effectLst>
                  <a:outerShdw blurRad="38100" dist="38100" dir="2700000" algn="tl">
                    <a:srgbClr val="000000">
                      <a:alpha val="43137"/>
                    </a:srgbClr>
                  </a:outerShdw>
                </a:effectLst>
              </a:rPr>
              <a:t>Database Physical Storage</a:t>
            </a:r>
          </a:p>
          <a:p>
            <a:r>
              <a:rPr lang="en-US" altLang="zh-CN" sz="1600">
                <a:effectLst>
                  <a:outerShdw blurRad="38100" dist="38100" dir="2700000" algn="tl">
                    <a:srgbClr val="000000">
                      <a:alpha val="43137"/>
                    </a:srgbClr>
                  </a:outerShdw>
                </a:effectLst>
              </a:rPr>
              <a:t>Server Administration</a:t>
            </a:r>
          </a:p>
          <a:p>
            <a:pPr lvl="1"/>
            <a:r>
              <a:rPr lang="en-US" altLang="zh-CN" sz="1600">
                <a:effectLst>
                  <a:outerShdw blurRad="38100" dist="38100" dir="2700000" algn="tl">
                    <a:srgbClr val="000000">
                      <a:alpha val="43137"/>
                    </a:srgbClr>
                  </a:outerShdw>
                </a:effectLst>
              </a:rPr>
              <a:t>Database Layout</a:t>
            </a:r>
          </a:p>
          <a:p>
            <a:pPr lvl="1"/>
            <a:r>
              <a:rPr lang="en-US" altLang="zh-CN" sz="1600">
                <a:effectLst>
                  <a:outerShdw blurRad="38100" dist="38100" dir="2700000" algn="tl">
                    <a:srgbClr val="000000">
                      <a:alpha val="43137"/>
                    </a:srgbClr>
                  </a:outerShdw>
                </a:effectLst>
              </a:rPr>
              <a:t>Reliability</a:t>
            </a:r>
          </a:p>
          <a:p>
            <a:pPr lvl="1"/>
            <a:r>
              <a:rPr lang="en-US" altLang="zh-CN" sz="1600">
                <a:effectLst>
                  <a:outerShdw blurRad="38100" dist="38100" dir="2700000" algn="tl">
                    <a:srgbClr val="000000">
                      <a:alpha val="43137"/>
                    </a:srgbClr>
                  </a:outerShdw>
                </a:effectLst>
              </a:rPr>
              <a:t>Server Configuration</a:t>
            </a:r>
          </a:p>
          <a:p>
            <a:pPr lvl="1"/>
            <a:r>
              <a:rPr lang="en-US" altLang="zh-CN" sz="1600">
                <a:effectLst>
                  <a:outerShdw blurRad="38100" dist="38100" dir="2700000" algn="tl">
                    <a:srgbClr val="000000">
                      <a:alpha val="43137"/>
                    </a:srgbClr>
                  </a:outerShdw>
                </a:effectLst>
              </a:rPr>
              <a:t>Routine Database Maintenance Tasks</a:t>
            </a:r>
          </a:p>
          <a:p>
            <a:pPr lvl="1"/>
            <a:r>
              <a:rPr lang="en-US" altLang="zh-CN" sz="1600">
                <a:effectLst>
                  <a:outerShdw blurRad="38100" dist="38100" dir="2700000" algn="tl">
                    <a:srgbClr val="000000">
                      <a:alpha val="43137"/>
                    </a:srgbClr>
                  </a:outerShdw>
                </a:effectLst>
              </a:rPr>
              <a:t>Backup and Restore</a:t>
            </a:r>
          </a:p>
          <a:p>
            <a:pPr lvl="1"/>
            <a:r>
              <a:rPr lang="en-US" altLang="zh-CN" sz="1600">
                <a:effectLst>
                  <a:outerShdw blurRad="38100" dist="38100" dir="2700000" algn="tl">
                    <a:srgbClr val="000000">
                      <a:alpha val="43137"/>
                    </a:srgbClr>
                  </a:outerShdw>
                </a:effectLst>
              </a:rPr>
              <a:t>HA and Replication</a:t>
            </a:r>
          </a:p>
          <a:p>
            <a:pPr lvl="1"/>
            <a:r>
              <a:rPr lang="en-US" altLang="zh-CN" sz="1600">
                <a:effectLst>
                  <a:outerShdw blurRad="38100" dist="38100" dir="2700000" algn="tl">
                    <a:srgbClr val="000000">
                      <a:alpha val="43137"/>
                    </a:srgbClr>
                  </a:outerShdw>
                </a:effectLst>
              </a:rPr>
              <a:t>Stream Replication</a:t>
            </a:r>
          </a:p>
          <a:p>
            <a:pPr lvl="1"/>
            <a:r>
              <a:rPr lang="en-US" altLang="zh-CN" sz="1600">
                <a:effectLst>
                  <a:outerShdw blurRad="38100" dist="38100" dir="2700000" algn="tl">
                    <a:srgbClr val="000000">
                      <a:alpha val="43137"/>
                    </a:srgbClr>
                  </a:outerShdw>
                </a:effectLst>
              </a:rPr>
              <a:t>Cascade Stream Replication</a:t>
            </a:r>
          </a:p>
          <a:p>
            <a:pPr lvl="1"/>
            <a:r>
              <a:rPr lang="en-US" altLang="zh-CN" sz="1600">
                <a:effectLst>
                  <a:outerShdw blurRad="38100" dist="38100" dir="2700000" algn="tl">
                    <a:srgbClr val="000000">
                      <a:alpha val="43137"/>
                    </a:srgbClr>
                  </a:outerShdw>
                </a:effectLst>
              </a:rPr>
              <a:t>PostgreSQL-XC , PL/Proxy , pgpool</a:t>
            </a:r>
          </a:p>
          <a:p>
            <a:pPr lvl="1"/>
            <a:r>
              <a:rPr lang="en-US" altLang="zh-CN" sz="1600">
                <a:effectLst>
                  <a:outerShdw blurRad="38100" dist="38100" dir="2700000" algn="tl">
                    <a:srgbClr val="000000">
                      <a:alpha val="43137"/>
                    </a:srgbClr>
                  </a:outerShdw>
                </a:effectLst>
              </a:rPr>
              <a:t>Monitoring Database Activity</a:t>
            </a:r>
          </a:p>
          <a:p>
            <a:r>
              <a:rPr lang="en-US" altLang="zh-CN" sz="1600">
                <a:effectLst>
                  <a:outerShdw blurRad="38100" dist="38100" dir="2700000" algn="tl">
                    <a:srgbClr val="000000">
                      <a:alpha val="43137"/>
                    </a:srgbClr>
                  </a:outerShdw>
                </a:effectLst>
              </a:rPr>
              <a:t>Procedure Language and Debug</a:t>
            </a:r>
          </a:p>
          <a:p>
            <a:r>
              <a:rPr lang="en-US" altLang="zh-CN" sz="1600">
                <a:effectLst>
                  <a:outerShdw blurRad="38100" dist="38100" dir="2700000" algn="tl">
                    <a:srgbClr val="000000">
                      <a:alpha val="43137"/>
                    </a:srgbClr>
                  </a:outerShdw>
                </a:effectLst>
              </a:rPr>
              <a:t>PostgreSQL Distinguishing Feature</a:t>
            </a:r>
          </a:p>
          <a:p>
            <a:pPr lvl="1"/>
            <a:r>
              <a:rPr lang="en-US" altLang="zh-CN" sz="1600">
                <a:effectLst>
                  <a:outerShdw blurRad="38100" dist="38100" dir="2700000" algn="tl">
                    <a:srgbClr val="000000">
                      <a:alpha val="43137"/>
                    </a:srgbClr>
                  </a:outerShdw>
                </a:effectLst>
              </a:rPr>
              <a:t>Additional Supplied Modules</a:t>
            </a:r>
          </a:p>
          <a:p>
            <a:r>
              <a:rPr lang="en-US" altLang="zh-CN" sz="1600">
                <a:effectLst>
                  <a:outerShdw blurRad="38100" dist="38100" dir="2700000" algn="tl">
                    <a:srgbClr val="000000">
                      <a:alpha val="43137"/>
                    </a:srgbClr>
                  </a:outerShdw>
                </a:effectLst>
              </a:rPr>
              <a:t>Database Performance Tuning Short Case</a:t>
            </a:r>
            <a:endParaRPr lang="zh-CN" altLang="en-US" sz="1600"/>
          </a:p>
        </p:txBody>
      </p:sp>
    </p:spTree>
    <p:extLst>
      <p:ext uri="{BB962C8B-B14F-4D97-AF65-F5344CB8AC3E}">
        <p14:creationId xmlns:p14="http://schemas.microsoft.com/office/powerpoint/2010/main" val="1182785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literal or constant</a:t>
            </a:r>
            <a:endParaRPr lang="zh-CN" altLang="en-US"/>
          </a:p>
        </p:txBody>
      </p:sp>
      <p:sp>
        <p:nvSpPr>
          <p:cNvPr id="3" name="内容占位符 2"/>
          <p:cNvSpPr>
            <a:spLocks noGrp="1"/>
          </p:cNvSpPr>
          <p:nvPr>
            <p:ph idx="1"/>
          </p:nvPr>
        </p:nvSpPr>
        <p:spPr/>
        <p:txBody>
          <a:bodyPr numCol="2"/>
          <a:lstStyle/>
          <a:p>
            <a:r>
              <a:rPr lang="en-US" altLang="zh-CN" sz="1800"/>
              <a:t>implicitly-typed literal </a:t>
            </a:r>
            <a:r>
              <a:rPr lang="en-US" altLang="zh-CN" sz="1800" smtClean="0"/>
              <a:t>or constant</a:t>
            </a:r>
          </a:p>
          <a:p>
            <a:pPr lvl="1"/>
            <a:r>
              <a:rPr lang="en-US" altLang="zh-CN" sz="1800" smtClean="0"/>
              <a:t>string</a:t>
            </a:r>
          </a:p>
          <a:p>
            <a:pPr lvl="2"/>
            <a:r>
              <a:rPr lang="en-US" altLang="zh-CN" sz="1800" smtClean="0"/>
              <a:t>E'digoal\\'</a:t>
            </a:r>
          </a:p>
          <a:p>
            <a:pPr lvl="2"/>
            <a:r>
              <a:rPr lang="en-US" altLang="zh-CN" sz="1800" smtClean="0"/>
              <a:t>$$digoal\$$</a:t>
            </a:r>
          </a:p>
          <a:p>
            <a:pPr lvl="2"/>
            <a:r>
              <a:rPr lang="en-US" altLang="zh-CN" sz="1800" smtClean="0"/>
              <a:t>$tag$digoal\$tag$</a:t>
            </a:r>
          </a:p>
          <a:p>
            <a:pPr lvl="1"/>
            <a:r>
              <a:rPr lang="en-US" altLang="zh-CN" sz="1800" smtClean="0"/>
              <a:t>bit string</a:t>
            </a:r>
          </a:p>
          <a:p>
            <a:pPr lvl="2"/>
            <a:r>
              <a:rPr lang="en-US" altLang="zh-CN" sz="1800" smtClean="0"/>
              <a:t>B'1010101'</a:t>
            </a:r>
          </a:p>
          <a:p>
            <a:pPr lvl="1"/>
            <a:r>
              <a:rPr lang="en-US" altLang="zh-CN" sz="1800" smtClean="0"/>
              <a:t>number</a:t>
            </a:r>
          </a:p>
          <a:p>
            <a:pPr lvl="2"/>
            <a:r>
              <a:rPr lang="en-US" altLang="zh-CN" sz="1800" smtClean="0"/>
              <a:t>10 or +10</a:t>
            </a:r>
          </a:p>
          <a:p>
            <a:pPr lvl="2"/>
            <a:r>
              <a:rPr lang="en-US" altLang="zh-CN" sz="1800" smtClean="0"/>
              <a:t>-23.4</a:t>
            </a:r>
          </a:p>
          <a:p>
            <a:pPr lvl="2"/>
            <a:r>
              <a:rPr lang="en-US" altLang="zh-CN" sz="1800" smtClean="0"/>
              <a:t>+100.1 or 100.1</a:t>
            </a:r>
          </a:p>
          <a:p>
            <a:pPr lvl="2"/>
            <a:r>
              <a:rPr lang="en-US" altLang="zh-CN" sz="1800" smtClean="0"/>
              <a:t>10e-1</a:t>
            </a:r>
          </a:p>
          <a:p>
            <a:pPr lvl="2"/>
            <a:r>
              <a:rPr lang="en-US" altLang="zh-CN" sz="1800" smtClean="0"/>
              <a:t>98e+10 or 98e10</a:t>
            </a:r>
          </a:p>
          <a:p>
            <a:r>
              <a:rPr lang="en-US" altLang="zh-CN" sz="1800"/>
              <a:t>explicit-typed literal or constant</a:t>
            </a:r>
          </a:p>
          <a:p>
            <a:pPr lvl="1"/>
            <a:r>
              <a:rPr lang="en-US" altLang="zh-CN" sz="1800"/>
              <a:t>type 'string' </a:t>
            </a:r>
            <a:endParaRPr lang="en-US" altLang="zh-CN" sz="1800" smtClean="0"/>
          </a:p>
          <a:p>
            <a:pPr lvl="2"/>
            <a:r>
              <a:rPr lang="en-US" altLang="zh-CN" sz="1800"/>
              <a:t>time '12:00:00'</a:t>
            </a:r>
          </a:p>
          <a:p>
            <a:pPr lvl="1"/>
            <a:r>
              <a:rPr lang="en-US" altLang="zh-CN" sz="1800"/>
              <a:t>'string'::type </a:t>
            </a:r>
            <a:endParaRPr lang="en-US" altLang="zh-CN" sz="1800" smtClean="0"/>
          </a:p>
          <a:p>
            <a:pPr lvl="2"/>
            <a:r>
              <a:rPr lang="en-US" altLang="zh-CN" sz="1800"/>
              <a:t>'1 hour'::interval</a:t>
            </a:r>
          </a:p>
          <a:p>
            <a:pPr lvl="1"/>
            <a:r>
              <a:rPr lang="en-US" altLang="zh-CN" sz="1800"/>
              <a:t>CAST ( 'string' AS type </a:t>
            </a:r>
            <a:r>
              <a:rPr lang="en-US" altLang="zh-CN" sz="1800" smtClean="0"/>
              <a:t>)</a:t>
            </a:r>
          </a:p>
          <a:p>
            <a:pPr lvl="2"/>
            <a:r>
              <a:rPr lang="en-US" altLang="zh-CN" sz="1800" smtClean="0"/>
              <a:t>CAST(</a:t>
            </a:r>
            <a:r>
              <a:rPr lang="en-US" altLang="zh-CN" sz="1800"/>
              <a:t>'127.0.0.1' </a:t>
            </a:r>
            <a:r>
              <a:rPr lang="en-US" altLang="zh-CN" sz="1800" smtClean="0"/>
              <a:t>AS </a:t>
            </a:r>
            <a:r>
              <a:rPr lang="en-US" altLang="zh-CN" sz="1800"/>
              <a:t>inet);</a:t>
            </a:r>
          </a:p>
          <a:p>
            <a:pPr lvl="1"/>
            <a:endParaRPr lang="en-US" altLang="zh-CN" sz="1800"/>
          </a:p>
          <a:p>
            <a:endParaRPr lang="zh-CN" altLang="en-US" sz="1800"/>
          </a:p>
        </p:txBody>
      </p:sp>
    </p:spTree>
    <p:extLst>
      <p:ext uri="{BB962C8B-B14F-4D97-AF65-F5344CB8AC3E}">
        <p14:creationId xmlns:p14="http://schemas.microsoft.com/office/powerpoint/2010/main" val="3415768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PostgreSQL Client Applications</a:t>
            </a:r>
            <a:endParaRPr lang="zh-CN" altLang="en-US"/>
          </a:p>
        </p:txBody>
      </p:sp>
      <p:sp>
        <p:nvSpPr>
          <p:cNvPr id="3" name="内容占位符 2"/>
          <p:cNvSpPr>
            <a:spLocks noGrp="1"/>
          </p:cNvSpPr>
          <p:nvPr>
            <p:ph idx="1"/>
          </p:nvPr>
        </p:nvSpPr>
        <p:spPr/>
        <p:txBody>
          <a:bodyPr/>
          <a:lstStyle/>
          <a:p>
            <a:r>
              <a:rPr lang="en-US" altLang="zh-CN" sz="1600"/>
              <a:t>clusterdb -- clusterdb is a utility for reclustering tables in a PostgreSQL database. It finds tables that have previously been clustered, and clusters them again on the same index that was last used. Tables that have never been clustered are not affected.</a:t>
            </a:r>
          </a:p>
          <a:p>
            <a:r>
              <a:rPr lang="en-US" altLang="zh-CN" sz="1600"/>
              <a:t>clusterdb [connection-option...] [--verbose | -v] [--table | -t table ] [dbname]</a:t>
            </a:r>
          </a:p>
          <a:p>
            <a:r>
              <a:rPr lang="en-US" altLang="zh-CN" sz="1600"/>
              <a:t>clusterdb [connection-option...] [--verbose | -v] [--all | -a</a:t>
            </a:r>
            <a:r>
              <a:rPr lang="en-US" altLang="zh-CN" sz="1600" smtClean="0"/>
              <a:t>]</a:t>
            </a:r>
          </a:p>
          <a:p>
            <a:endParaRPr lang="en-US" altLang="zh-CN" sz="1600"/>
          </a:p>
          <a:p>
            <a:r>
              <a:rPr lang="en-US" altLang="zh-CN" sz="1600"/>
              <a:t>createdb -- create a new PostgreSQL database</a:t>
            </a:r>
          </a:p>
          <a:p>
            <a:r>
              <a:rPr lang="en-US" altLang="zh-CN" sz="1600"/>
              <a:t>createdb [connection-option...] [option...] [dbname] [description]</a:t>
            </a:r>
          </a:p>
          <a:p>
            <a:endParaRPr lang="en-US" altLang="zh-CN" sz="1600"/>
          </a:p>
          <a:p>
            <a:r>
              <a:rPr lang="en-US" altLang="zh-CN" sz="1600"/>
              <a:t>createlang -- install a PostgreSQL procedural language</a:t>
            </a:r>
          </a:p>
          <a:p>
            <a:r>
              <a:rPr lang="en-US" altLang="zh-CN" sz="1600"/>
              <a:t>createlang [connection-option...] langname [dbname]</a:t>
            </a:r>
          </a:p>
          <a:p>
            <a:r>
              <a:rPr lang="en-US" altLang="zh-CN" sz="1600"/>
              <a:t>createlang [connection-option...] --list | -l </a:t>
            </a:r>
            <a:r>
              <a:rPr lang="en-US" altLang="zh-CN" sz="1600" smtClean="0"/>
              <a:t>dbname</a:t>
            </a:r>
          </a:p>
          <a:p>
            <a:endParaRPr lang="en-US" altLang="zh-CN" sz="1600"/>
          </a:p>
          <a:p>
            <a:r>
              <a:rPr lang="en-US" altLang="zh-CN" sz="1600"/>
              <a:t>createuser -- define a new PostgreSQL user account</a:t>
            </a:r>
          </a:p>
          <a:p>
            <a:r>
              <a:rPr lang="en-US" altLang="zh-CN" sz="1600"/>
              <a:t>createuser [connection-option...] [option...] [username]</a:t>
            </a:r>
            <a:endParaRPr lang="zh-CN" altLang="en-US" sz="1600"/>
          </a:p>
        </p:txBody>
      </p:sp>
    </p:spTree>
    <p:extLst>
      <p:ext uri="{BB962C8B-B14F-4D97-AF65-F5344CB8AC3E}">
        <p14:creationId xmlns:p14="http://schemas.microsoft.com/office/powerpoint/2010/main" val="2136875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PostgreSQL Client Applications</a:t>
            </a:r>
            <a:endParaRPr lang="zh-CN" altLang="en-US"/>
          </a:p>
        </p:txBody>
      </p:sp>
      <p:sp>
        <p:nvSpPr>
          <p:cNvPr id="3" name="内容占位符 2"/>
          <p:cNvSpPr>
            <a:spLocks noGrp="1"/>
          </p:cNvSpPr>
          <p:nvPr>
            <p:ph idx="1"/>
          </p:nvPr>
        </p:nvSpPr>
        <p:spPr/>
        <p:txBody>
          <a:bodyPr/>
          <a:lstStyle/>
          <a:p>
            <a:r>
              <a:rPr lang="en-US" altLang="zh-CN" sz="1600"/>
              <a:t>dropdb -- remove a PostgreSQL database</a:t>
            </a:r>
          </a:p>
          <a:p>
            <a:r>
              <a:rPr lang="en-US" altLang="zh-CN" sz="1600"/>
              <a:t>dropdb [connection-option...] [option...] dbname</a:t>
            </a:r>
          </a:p>
          <a:p>
            <a:endParaRPr lang="en-US" altLang="zh-CN" sz="1600"/>
          </a:p>
          <a:p>
            <a:r>
              <a:rPr lang="en-US" altLang="zh-CN" sz="1600"/>
              <a:t>droplang -- remove a PostgreSQL procedural language</a:t>
            </a:r>
          </a:p>
          <a:p>
            <a:r>
              <a:rPr lang="en-US" altLang="zh-CN" sz="1600"/>
              <a:t>droplang [connection-option...] langname [dbname]</a:t>
            </a:r>
          </a:p>
          <a:p>
            <a:r>
              <a:rPr lang="en-US" altLang="zh-CN" sz="1600"/>
              <a:t>droplang [connection-option...] --list | -l dbname</a:t>
            </a:r>
          </a:p>
          <a:p>
            <a:endParaRPr lang="en-US" altLang="zh-CN" sz="1600"/>
          </a:p>
          <a:p>
            <a:r>
              <a:rPr lang="en-US" altLang="zh-CN" sz="1600"/>
              <a:t>dropuser -- remove a PostgreSQL user account</a:t>
            </a:r>
          </a:p>
          <a:p>
            <a:r>
              <a:rPr lang="en-US" altLang="zh-CN" sz="1600"/>
              <a:t>dropuser [connection-option...] [option...] [username]</a:t>
            </a:r>
          </a:p>
          <a:p>
            <a:endParaRPr lang="en-US" altLang="zh-CN" sz="1600"/>
          </a:p>
          <a:p>
            <a:r>
              <a:rPr lang="en-US" altLang="zh-CN" sz="1600"/>
              <a:t>ecpg -- embedded SQL C preprocessor</a:t>
            </a:r>
          </a:p>
          <a:p>
            <a:r>
              <a:rPr lang="en-US" altLang="zh-CN" sz="1600"/>
              <a:t>ecpg [option...] file...</a:t>
            </a:r>
          </a:p>
          <a:p>
            <a:endParaRPr lang="en-US" altLang="zh-CN" sz="1600"/>
          </a:p>
          <a:p>
            <a:r>
              <a:rPr lang="en-US" altLang="zh-CN" sz="1600"/>
              <a:t>pg_basebackup -- take a base backup of a PostgreSQL cluster</a:t>
            </a:r>
          </a:p>
          <a:p>
            <a:r>
              <a:rPr lang="en-US" altLang="zh-CN" sz="1600"/>
              <a:t>pg_basebackup [option...]</a:t>
            </a:r>
          </a:p>
          <a:p>
            <a:endParaRPr lang="en-US" altLang="zh-CN" sz="1600"/>
          </a:p>
          <a:p>
            <a:endParaRPr lang="zh-CN" altLang="en-US" sz="1600"/>
          </a:p>
        </p:txBody>
      </p:sp>
    </p:spTree>
    <p:extLst>
      <p:ext uri="{BB962C8B-B14F-4D97-AF65-F5344CB8AC3E}">
        <p14:creationId xmlns:p14="http://schemas.microsoft.com/office/powerpoint/2010/main" val="1754775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PostgreSQL Client Applications</a:t>
            </a:r>
            <a:endParaRPr lang="zh-CN" altLang="en-US"/>
          </a:p>
        </p:txBody>
      </p:sp>
      <p:sp>
        <p:nvSpPr>
          <p:cNvPr id="3" name="内容占位符 2"/>
          <p:cNvSpPr>
            <a:spLocks noGrp="1"/>
          </p:cNvSpPr>
          <p:nvPr>
            <p:ph idx="1"/>
          </p:nvPr>
        </p:nvSpPr>
        <p:spPr/>
        <p:txBody>
          <a:bodyPr/>
          <a:lstStyle/>
          <a:p>
            <a:r>
              <a:rPr lang="en-US" altLang="zh-CN" sz="1600"/>
              <a:t>pg_config -- retrieve information about the installed version of PostgreSQL</a:t>
            </a:r>
          </a:p>
          <a:p>
            <a:r>
              <a:rPr lang="en-US" altLang="zh-CN" sz="1600"/>
              <a:t>pg_config [option...]</a:t>
            </a:r>
          </a:p>
          <a:p>
            <a:endParaRPr lang="en-US" altLang="zh-CN" sz="1600"/>
          </a:p>
          <a:p>
            <a:r>
              <a:rPr lang="en-US" altLang="zh-CN" sz="1600"/>
              <a:t>pg_dump --  extract a PostgreSQL database into a script file or other archive file</a:t>
            </a:r>
          </a:p>
          <a:p>
            <a:r>
              <a:rPr lang="en-US" altLang="zh-CN" sz="1600"/>
              <a:t>pg_dump [connection-option...] [option...] [dbname</a:t>
            </a:r>
            <a:r>
              <a:rPr lang="en-US" altLang="zh-CN" sz="1600" smtClean="0"/>
              <a:t>]</a:t>
            </a:r>
          </a:p>
          <a:p>
            <a:endParaRPr lang="en-US" altLang="zh-CN" sz="1600"/>
          </a:p>
          <a:p>
            <a:r>
              <a:rPr lang="en-US" altLang="zh-CN" sz="1600"/>
              <a:t>pg_dumpall -- extract a PostgreSQL database cluster into a script file</a:t>
            </a:r>
          </a:p>
          <a:p>
            <a:r>
              <a:rPr lang="en-US" altLang="zh-CN" sz="1600"/>
              <a:t>pg_dumpall [connection-option...] [option...]</a:t>
            </a:r>
          </a:p>
          <a:p>
            <a:endParaRPr lang="en-US" altLang="zh-CN" sz="1600"/>
          </a:p>
          <a:p>
            <a:r>
              <a:rPr lang="en-US" altLang="zh-CN" sz="1600"/>
              <a:t>pg_restore --  restore a PostgreSQL database from an archive file created by pg_dump</a:t>
            </a:r>
          </a:p>
          <a:p>
            <a:r>
              <a:rPr lang="en-US" altLang="zh-CN" sz="1600"/>
              <a:t>pg_restore [connection-option...] [option...] [filename]</a:t>
            </a:r>
          </a:p>
          <a:p>
            <a:endParaRPr lang="en-US" altLang="zh-CN" sz="1600"/>
          </a:p>
          <a:p>
            <a:r>
              <a:rPr lang="en-US" altLang="zh-CN" sz="1600"/>
              <a:t>psql --  PostgreSQL interactive terminal</a:t>
            </a:r>
          </a:p>
          <a:p>
            <a:r>
              <a:rPr lang="en-US" altLang="zh-CN" sz="1600"/>
              <a:t>psql [option...] [dbname [username]]</a:t>
            </a:r>
          </a:p>
          <a:p>
            <a:endParaRPr lang="zh-CN" altLang="en-US" sz="1600"/>
          </a:p>
        </p:txBody>
      </p:sp>
    </p:spTree>
    <p:extLst>
      <p:ext uri="{BB962C8B-B14F-4D97-AF65-F5344CB8AC3E}">
        <p14:creationId xmlns:p14="http://schemas.microsoft.com/office/powerpoint/2010/main" val="1901218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PostgreSQL Client Applications</a:t>
            </a:r>
            <a:endParaRPr lang="zh-CN" altLang="en-US"/>
          </a:p>
        </p:txBody>
      </p:sp>
      <p:sp>
        <p:nvSpPr>
          <p:cNvPr id="3" name="内容占位符 2"/>
          <p:cNvSpPr>
            <a:spLocks noGrp="1"/>
          </p:cNvSpPr>
          <p:nvPr>
            <p:ph idx="1"/>
          </p:nvPr>
        </p:nvSpPr>
        <p:spPr/>
        <p:txBody>
          <a:bodyPr/>
          <a:lstStyle/>
          <a:p>
            <a:r>
              <a:rPr lang="en-US" altLang="zh-CN" sz="1600"/>
              <a:t>reindexdb -- reindex a PostgreSQL database</a:t>
            </a:r>
          </a:p>
          <a:p>
            <a:r>
              <a:rPr lang="en-US" altLang="zh-CN" sz="1600"/>
              <a:t>reindexdb [connection-option...] [--table | -t table ] [--index | -i index ] [dbname]</a:t>
            </a:r>
          </a:p>
          <a:p>
            <a:r>
              <a:rPr lang="en-US" altLang="zh-CN" sz="1600"/>
              <a:t>reindexdb [connection-option...] [--all | -a]</a:t>
            </a:r>
          </a:p>
          <a:p>
            <a:r>
              <a:rPr lang="en-US" altLang="zh-CN" sz="1600"/>
              <a:t>reindexdb [connection-option...] [--system | -s] [dbname]</a:t>
            </a:r>
          </a:p>
          <a:p>
            <a:endParaRPr lang="en-US" altLang="zh-CN" sz="1600"/>
          </a:p>
          <a:p>
            <a:r>
              <a:rPr lang="en-US" altLang="zh-CN" sz="1600"/>
              <a:t>vacuumdb -- garbage-collect and analyze a PostgreSQL database</a:t>
            </a:r>
          </a:p>
          <a:p>
            <a:r>
              <a:rPr lang="en-US" altLang="zh-CN" sz="1600"/>
              <a:t>vacuumdb [connection-option...] [--full | -f] [--freeze | -F] [--verbose | -v] [--analyze | -z] [--analyze-only | -Z] [--table | -t table [( column [,...] )] ] [dbname]</a:t>
            </a:r>
          </a:p>
          <a:p>
            <a:r>
              <a:rPr lang="en-US" altLang="zh-CN" sz="1600"/>
              <a:t>vacuumdb [connection-option...] [--full | -f] [--freeze | -F] [--verbose | -v] [--analyze | -z] [--analyze-only | -Z] [--all | -a]</a:t>
            </a:r>
            <a:endParaRPr lang="zh-CN" altLang="en-US" sz="1600"/>
          </a:p>
        </p:txBody>
      </p:sp>
    </p:spTree>
    <p:extLst>
      <p:ext uri="{BB962C8B-B14F-4D97-AF65-F5344CB8AC3E}">
        <p14:creationId xmlns:p14="http://schemas.microsoft.com/office/powerpoint/2010/main" val="1955332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PostgreSQL Server Applications</a:t>
            </a:r>
            <a:endParaRPr lang="zh-CN" altLang="en-US"/>
          </a:p>
        </p:txBody>
      </p:sp>
      <p:sp>
        <p:nvSpPr>
          <p:cNvPr id="3" name="内容占位符 2"/>
          <p:cNvSpPr>
            <a:spLocks noGrp="1"/>
          </p:cNvSpPr>
          <p:nvPr>
            <p:ph idx="1"/>
          </p:nvPr>
        </p:nvSpPr>
        <p:spPr/>
        <p:txBody>
          <a:bodyPr/>
          <a:lstStyle/>
          <a:p>
            <a:r>
              <a:rPr lang="en-US" altLang="zh-CN" sz="1600"/>
              <a:t>initdb -- create a new PostgreSQL database cluster</a:t>
            </a:r>
          </a:p>
          <a:p>
            <a:r>
              <a:rPr lang="en-US" altLang="zh-CN" sz="1600"/>
              <a:t>initdb [option...] --pgdata | -D directory</a:t>
            </a:r>
          </a:p>
          <a:p>
            <a:endParaRPr lang="en-US" altLang="zh-CN" sz="1600"/>
          </a:p>
          <a:p>
            <a:r>
              <a:rPr lang="en-US" altLang="zh-CN" sz="1600"/>
              <a:t>pg_controldata -- display control information of a PostgreSQL database cluster</a:t>
            </a:r>
          </a:p>
          <a:p>
            <a:r>
              <a:rPr lang="en-US" altLang="zh-CN" sz="1600"/>
              <a:t>pg_controldata [option] [datadir]</a:t>
            </a:r>
          </a:p>
          <a:p>
            <a:endParaRPr lang="en-US" altLang="zh-CN" sz="1600"/>
          </a:p>
          <a:p>
            <a:r>
              <a:rPr lang="en-US" altLang="zh-CN" sz="1600"/>
              <a:t>pg_ctl -- initialize, start, stop, or control a PostgreSQL server</a:t>
            </a:r>
          </a:p>
          <a:p>
            <a:r>
              <a:rPr lang="en-US" altLang="zh-CN" sz="1600"/>
              <a:t>pg_ctl init[db] [-s] [-D datadir] [-o initdb-options]</a:t>
            </a:r>
          </a:p>
          <a:p>
            <a:r>
              <a:rPr lang="en-US" altLang="zh-CN" sz="1600"/>
              <a:t>pg_ctl start [-w] [-t seconds] [-s] [-D datadir] [-l filename] [-o options] [-p path] [-c]</a:t>
            </a:r>
          </a:p>
          <a:p>
            <a:r>
              <a:rPr lang="en-US" altLang="zh-CN" sz="1600"/>
              <a:t>pg_ctl stop [-W] [-t seconds] [-s] [-D datadir] [-m s[mart] | f[ast] | i[mmediate] ]</a:t>
            </a:r>
          </a:p>
          <a:p>
            <a:r>
              <a:rPr lang="en-US" altLang="zh-CN" sz="1600"/>
              <a:t>pg_ctl restart [-w] [-t seconds] [-s] [-D datadir] [-c] [-m s[mart] | f[ast] | i[mmediate] ] [-o options]</a:t>
            </a:r>
          </a:p>
          <a:p>
            <a:r>
              <a:rPr lang="en-US" altLang="zh-CN" sz="1600"/>
              <a:t>pg_ctl reload [-s] [-D datadir]</a:t>
            </a:r>
          </a:p>
          <a:p>
            <a:r>
              <a:rPr lang="en-US" altLang="zh-CN" sz="1600"/>
              <a:t>pg_ctl status [-D datadir]</a:t>
            </a:r>
          </a:p>
          <a:p>
            <a:r>
              <a:rPr lang="en-US" altLang="zh-CN" sz="1600"/>
              <a:t>pg_ctl promote [-s] [-D datadir]</a:t>
            </a:r>
          </a:p>
          <a:p>
            <a:endParaRPr lang="zh-CN" altLang="en-US" sz="1600"/>
          </a:p>
        </p:txBody>
      </p:sp>
    </p:spTree>
    <p:extLst>
      <p:ext uri="{BB962C8B-B14F-4D97-AF65-F5344CB8AC3E}">
        <p14:creationId xmlns:p14="http://schemas.microsoft.com/office/powerpoint/2010/main" val="2221643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PostgreSQL Server Applications</a:t>
            </a:r>
            <a:endParaRPr lang="zh-CN" altLang="en-US"/>
          </a:p>
        </p:txBody>
      </p:sp>
      <p:sp>
        <p:nvSpPr>
          <p:cNvPr id="3" name="内容占位符 2"/>
          <p:cNvSpPr>
            <a:spLocks noGrp="1"/>
          </p:cNvSpPr>
          <p:nvPr>
            <p:ph idx="1"/>
          </p:nvPr>
        </p:nvSpPr>
        <p:spPr/>
        <p:txBody>
          <a:bodyPr/>
          <a:lstStyle/>
          <a:p>
            <a:r>
              <a:rPr lang="en-US" altLang="zh-CN" sz="1600"/>
              <a:t>pg_ctl kill signal_name process_id</a:t>
            </a:r>
          </a:p>
          <a:p>
            <a:r>
              <a:rPr lang="en-US" altLang="zh-CN" sz="1600"/>
              <a:t>pg_ctl register [-N servicename] [-U username] [-P password] [-D datadir] [-S a[uto] | d[emand] ] [-w] [-t seconds] [-s] [-o options]</a:t>
            </a:r>
          </a:p>
          <a:p>
            <a:r>
              <a:rPr lang="en-US" altLang="zh-CN" sz="1600"/>
              <a:t>pg_ctl unregister [-N servicename</a:t>
            </a:r>
            <a:r>
              <a:rPr lang="en-US" altLang="zh-CN" sz="1600" smtClean="0"/>
              <a:t>]</a:t>
            </a:r>
          </a:p>
          <a:p>
            <a:endParaRPr lang="en-US" altLang="zh-CN" sz="1600"/>
          </a:p>
          <a:p>
            <a:r>
              <a:rPr lang="en-US" altLang="zh-CN" sz="1600"/>
              <a:t>pg_resetxlog -- reset the write-ahead log and other control information of a PostgreSQL database cluster</a:t>
            </a:r>
          </a:p>
          <a:p>
            <a:r>
              <a:rPr lang="en-US" altLang="zh-CN" sz="1600"/>
              <a:t>pg_resetxlog [-f] [-n] [-ooid ] [-x xid ] [-e xid_epoch ] [-m mxid ] [-O mxoff ] [-l timelineid,fileid,seg ] datadir</a:t>
            </a:r>
          </a:p>
          <a:p>
            <a:endParaRPr lang="en-US" altLang="zh-CN" sz="1600"/>
          </a:p>
          <a:p>
            <a:r>
              <a:rPr lang="en-US" altLang="zh-CN" sz="1600"/>
              <a:t>postgres -- PostgreSQL database server. postgres is the PostgreSQL database server. In order for a client application to access a database it connects (over a network or locally) to a running postgres instance. The postgres instance then starts a separate server process to handle the connection.</a:t>
            </a:r>
          </a:p>
          <a:p>
            <a:r>
              <a:rPr lang="en-US" altLang="zh-CN" sz="1600"/>
              <a:t>postgres [option...]</a:t>
            </a:r>
          </a:p>
          <a:p>
            <a:endParaRPr lang="en-US" altLang="zh-CN" sz="1600"/>
          </a:p>
          <a:p>
            <a:endParaRPr lang="zh-CN" altLang="en-US" sz="1600"/>
          </a:p>
        </p:txBody>
      </p:sp>
    </p:spTree>
    <p:extLst>
      <p:ext uri="{BB962C8B-B14F-4D97-AF65-F5344CB8AC3E}">
        <p14:creationId xmlns:p14="http://schemas.microsoft.com/office/powerpoint/2010/main" val="1161610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PostgreSQL Server Applications</a:t>
            </a:r>
            <a:endParaRPr lang="zh-CN" altLang="en-US"/>
          </a:p>
        </p:txBody>
      </p:sp>
      <p:sp>
        <p:nvSpPr>
          <p:cNvPr id="3" name="内容占位符 2"/>
          <p:cNvSpPr>
            <a:spLocks noGrp="1"/>
          </p:cNvSpPr>
          <p:nvPr>
            <p:ph idx="1"/>
          </p:nvPr>
        </p:nvSpPr>
        <p:spPr/>
        <p:txBody>
          <a:bodyPr/>
          <a:lstStyle/>
          <a:p>
            <a:r>
              <a:rPr lang="en-US" altLang="zh-CN" sz="1600"/>
              <a:t>postmaster -- PostgreSQL database server. postmaster is a deprecated alias of postgres.</a:t>
            </a:r>
          </a:p>
          <a:p>
            <a:r>
              <a:rPr lang="en-US" altLang="zh-CN" sz="1600"/>
              <a:t>postmaster [option</a:t>
            </a:r>
            <a:r>
              <a:rPr lang="en-US" altLang="zh-CN" sz="1600" smtClean="0"/>
              <a:t>...]</a:t>
            </a:r>
          </a:p>
          <a:p>
            <a:endParaRPr lang="en-US" altLang="zh-CN" sz="1600"/>
          </a:p>
          <a:p>
            <a:r>
              <a:rPr lang="zh-CN" altLang="en-US" sz="1600" smtClean="0"/>
              <a:t>例子</a:t>
            </a:r>
            <a:endParaRPr lang="en-US" altLang="zh-CN" sz="1600" smtClean="0"/>
          </a:p>
          <a:p>
            <a:r>
              <a:rPr lang="zh-CN" altLang="en-US" sz="1600" smtClean="0"/>
              <a:t>控制文件</a:t>
            </a:r>
            <a:endParaRPr lang="en-US" altLang="zh-CN" sz="1600" smtClean="0"/>
          </a:p>
          <a:p>
            <a:pPr lvl="1"/>
            <a:r>
              <a:rPr lang="en-US" altLang="zh-CN" sz="1600" smtClean="0"/>
              <a:t>src/bin/pg_controldata/pg_controldata.c</a:t>
            </a:r>
          </a:p>
          <a:p>
            <a:pPr lvl="1"/>
            <a:endParaRPr lang="en-US" altLang="zh-CN" sz="1600"/>
          </a:p>
          <a:p>
            <a:endParaRPr lang="en-US" altLang="zh-CN" sz="1600" smtClean="0"/>
          </a:p>
          <a:p>
            <a:endParaRPr lang="en-US" altLang="zh-CN" sz="1600" smtClean="0"/>
          </a:p>
          <a:p>
            <a:endParaRPr lang="zh-CN" altLang="en-US" sz="1600"/>
          </a:p>
        </p:txBody>
      </p:sp>
    </p:spTree>
    <p:extLst>
      <p:ext uri="{BB962C8B-B14F-4D97-AF65-F5344CB8AC3E}">
        <p14:creationId xmlns:p14="http://schemas.microsoft.com/office/powerpoint/2010/main" val="601068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PostgreSQL Server Applications</a:t>
            </a:r>
            <a:endParaRPr lang="zh-CN" altLang="en-US"/>
          </a:p>
        </p:txBody>
      </p:sp>
      <p:sp>
        <p:nvSpPr>
          <p:cNvPr id="3" name="内容占位符 2"/>
          <p:cNvSpPr>
            <a:spLocks noGrp="1"/>
          </p:cNvSpPr>
          <p:nvPr>
            <p:ph idx="1"/>
          </p:nvPr>
        </p:nvSpPr>
        <p:spPr/>
        <p:txBody>
          <a:bodyPr/>
          <a:lstStyle/>
          <a:p>
            <a:pPr algn="just"/>
            <a:r>
              <a:rPr lang="zh-CN" altLang="en-US" sz="1600" smtClean="0"/>
              <a:t>控制文件信息</a:t>
            </a:r>
            <a:r>
              <a:rPr lang="zh-CN" altLang="en-US" sz="1600"/>
              <a:t>举例</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6792"/>
            <a:ext cx="9143999"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466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PostgreSQL Server Applications</a:t>
            </a:r>
            <a:endParaRPr lang="zh-CN" altLang="en-US"/>
          </a:p>
        </p:txBody>
      </p:sp>
      <p:sp>
        <p:nvSpPr>
          <p:cNvPr id="3" name="内容占位符 2"/>
          <p:cNvSpPr>
            <a:spLocks noGrp="1"/>
          </p:cNvSpPr>
          <p:nvPr>
            <p:ph idx="1"/>
          </p:nvPr>
        </p:nvSpPr>
        <p:spPr/>
        <p:txBody>
          <a:bodyPr/>
          <a:lstStyle/>
          <a:p>
            <a:r>
              <a:rPr lang="zh-CN" altLang="en-US" sz="1600" smtClean="0"/>
              <a:t>单用户模式启动</a:t>
            </a:r>
            <a:r>
              <a:rPr lang="en-US" altLang="zh-CN" sz="1600" smtClean="0"/>
              <a:t>postgres</a:t>
            </a:r>
          </a:p>
          <a:p>
            <a:pPr lvl="1"/>
            <a:r>
              <a:rPr lang="zh-CN" altLang="en-US" sz="1600" smtClean="0"/>
              <a:t>当系统遭遇如下错误时必须进入单用户模式修复数据库</a:t>
            </a:r>
            <a:endParaRPr lang="en-US" altLang="zh-CN" sz="1600" smtClean="0"/>
          </a:p>
          <a:p>
            <a:pPr lvl="1"/>
            <a:r>
              <a:rPr lang="en-US" altLang="zh-CN" sz="1600"/>
              <a:t>ERROR:  database is not accepting commands to avoid wraparound data loss in database "mydb"</a:t>
            </a:r>
          </a:p>
          <a:p>
            <a:pPr lvl="1"/>
            <a:r>
              <a:rPr lang="en-US" altLang="zh-CN" sz="1600"/>
              <a:t>HINT:  Stop the postmaster and use a standalone backend to VACUUM in "mydb</a:t>
            </a:r>
            <a:r>
              <a:rPr lang="en-US" altLang="zh-CN" sz="1600" smtClean="0"/>
              <a:t>".</a:t>
            </a:r>
          </a:p>
          <a:p>
            <a:pPr lvl="1"/>
            <a:r>
              <a:rPr lang="zh-CN" altLang="en-US" sz="1600" smtClean="0"/>
              <a:t>为什么会遭遇这个错误</a:t>
            </a:r>
            <a:r>
              <a:rPr lang="en-US" altLang="zh-CN" sz="1600" smtClean="0"/>
              <a:t>?</a:t>
            </a:r>
          </a:p>
          <a:p>
            <a:pPr lvl="1"/>
            <a:r>
              <a:rPr lang="zh-CN" altLang="en-US" sz="1600"/>
              <a:t>数据库中任何带</a:t>
            </a:r>
            <a:r>
              <a:rPr lang="en-US" altLang="zh-CN" sz="1600"/>
              <a:t>relfrozenxid</a:t>
            </a:r>
            <a:r>
              <a:rPr lang="zh-CN" altLang="en-US" sz="1600"/>
              <a:t>标记的记录</a:t>
            </a:r>
            <a:r>
              <a:rPr lang="en-US" altLang="zh-CN" sz="1600"/>
              <a:t>,</a:t>
            </a:r>
            <a:r>
              <a:rPr lang="zh-CN" altLang="en-US" sz="1600"/>
              <a:t>年龄不能超过</a:t>
            </a:r>
            <a:r>
              <a:rPr lang="en-US" altLang="zh-CN" sz="1600"/>
              <a:t>2^31(</a:t>
            </a:r>
            <a:r>
              <a:rPr lang="zh-CN" altLang="en-US" sz="1600"/>
              <a:t>二十亿</a:t>
            </a:r>
            <a:r>
              <a:rPr lang="en-US" altLang="zh-CN" sz="1600"/>
              <a:t>);</a:t>
            </a:r>
            <a:r>
              <a:rPr lang="zh-CN" altLang="en-US" sz="1600"/>
              <a:t>当数据库中存在年龄大于</a:t>
            </a:r>
            <a:r>
              <a:rPr lang="en-US" altLang="zh-CN" sz="1600"/>
              <a:t>{(2^31)-1</a:t>
            </a:r>
            <a:r>
              <a:rPr lang="zh-CN" altLang="en-US" sz="1600"/>
              <a:t>千万</a:t>
            </a:r>
            <a:r>
              <a:rPr lang="en-US" altLang="zh-CN" sz="1600"/>
              <a:t>}</a:t>
            </a:r>
            <a:r>
              <a:rPr lang="zh-CN" altLang="en-US" sz="1600"/>
              <a:t>的记录时</a:t>
            </a:r>
            <a:r>
              <a:rPr lang="en-US" altLang="zh-CN" sz="1600"/>
              <a:t>,</a:t>
            </a:r>
            <a:r>
              <a:rPr lang="zh-CN" altLang="en-US" sz="1600"/>
              <a:t>数据库将报类似如下提示</a:t>
            </a:r>
            <a:r>
              <a:rPr lang="en-US" altLang="zh-CN" sz="1600" smtClean="0"/>
              <a:t>:</a:t>
            </a:r>
          </a:p>
          <a:p>
            <a:pPr lvl="1"/>
            <a:r>
              <a:rPr lang="en-US" altLang="zh-CN" sz="1600"/>
              <a:t>WARNING: database "mydb" must be vacuumed within 177009986 transactions</a:t>
            </a:r>
            <a:br>
              <a:rPr lang="en-US" altLang="zh-CN" sz="1600"/>
            </a:br>
            <a:r>
              <a:rPr lang="en-US" altLang="zh-CN" sz="1600"/>
              <a:t>HINT: To avoid a database shutdown, execute a database-wide VACUUM in "mydb</a:t>
            </a:r>
            <a:r>
              <a:rPr lang="en-US" altLang="zh-CN" sz="1600" smtClean="0"/>
              <a:t>".</a:t>
            </a:r>
          </a:p>
          <a:p>
            <a:pPr lvl="1"/>
            <a:r>
              <a:rPr lang="zh-CN" altLang="en-US" sz="1600"/>
              <a:t>如果忽略上面的警告</a:t>
            </a:r>
            <a:r>
              <a:rPr lang="en-US" altLang="zh-CN" sz="1600"/>
              <a:t>,</a:t>
            </a:r>
            <a:r>
              <a:rPr lang="zh-CN" altLang="en-US" sz="1600"/>
              <a:t>当数据库中存在年龄大于</a:t>
            </a:r>
            <a:r>
              <a:rPr lang="en-US" altLang="zh-CN" sz="1600"/>
              <a:t>{(2^31)-1</a:t>
            </a:r>
            <a:r>
              <a:rPr lang="zh-CN" altLang="en-US" sz="1600"/>
              <a:t>百万</a:t>
            </a:r>
            <a:r>
              <a:rPr lang="en-US" altLang="zh-CN" sz="1600"/>
              <a:t>}</a:t>
            </a:r>
            <a:r>
              <a:rPr lang="zh-CN" altLang="en-US" sz="1600"/>
              <a:t>的记录时</a:t>
            </a:r>
            <a:r>
              <a:rPr lang="en-US" altLang="zh-CN" sz="1600"/>
              <a:t>,</a:t>
            </a:r>
            <a:r>
              <a:rPr lang="zh-CN" altLang="en-US" sz="1600"/>
              <a:t>数据库将报类似如下错误</a:t>
            </a:r>
            <a:r>
              <a:rPr lang="en-US" altLang="zh-CN" sz="1600" smtClean="0"/>
              <a:t>:</a:t>
            </a:r>
          </a:p>
          <a:p>
            <a:pPr lvl="1"/>
            <a:r>
              <a:rPr lang="en-US" altLang="zh-CN" sz="1600"/>
              <a:t>ERROR: database is not accepting commands to avoid wraparound data loss in database "mydb"</a:t>
            </a:r>
            <a:br>
              <a:rPr lang="en-US" altLang="zh-CN" sz="1600"/>
            </a:br>
            <a:r>
              <a:rPr lang="en-US" altLang="zh-CN" sz="1600"/>
              <a:t>HINT: Stop the postmaster and use a standalone backend to VACUUM in "mydb".</a:t>
            </a:r>
          </a:p>
          <a:p>
            <a:endParaRPr lang="zh-CN" altLang="en-US" sz="1600"/>
          </a:p>
        </p:txBody>
      </p:sp>
    </p:spTree>
    <p:extLst>
      <p:ext uri="{BB962C8B-B14F-4D97-AF65-F5344CB8AC3E}">
        <p14:creationId xmlns:p14="http://schemas.microsoft.com/office/powerpoint/2010/main" val="2576063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PostgreSQL Server Applications</a:t>
            </a:r>
            <a:endParaRPr lang="zh-CN" altLang="en-US"/>
          </a:p>
        </p:txBody>
      </p:sp>
      <p:sp>
        <p:nvSpPr>
          <p:cNvPr id="3" name="内容占位符 2"/>
          <p:cNvSpPr>
            <a:spLocks noGrp="1"/>
          </p:cNvSpPr>
          <p:nvPr>
            <p:ph idx="1"/>
          </p:nvPr>
        </p:nvSpPr>
        <p:spPr/>
        <p:txBody>
          <a:bodyPr/>
          <a:lstStyle/>
          <a:p>
            <a:r>
              <a:rPr lang="en-US" altLang="zh-CN" sz="1600"/>
              <a:t>PostgreSQL single-user mode usage,like Repair </a:t>
            </a:r>
            <a:r>
              <a:rPr lang="en-US" altLang="zh-CN" sz="1600" smtClean="0"/>
              <a:t>Database</a:t>
            </a:r>
          </a:p>
          <a:p>
            <a:r>
              <a:rPr lang="en-US" altLang="zh-CN" sz="1600">
                <a:hlinkClick r:id="rId2"/>
              </a:rPr>
              <a:t>http://blog.163.com/digoal@126/blog/static/163877040201011152042497</a:t>
            </a:r>
            <a:r>
              <a:rPr lang="en-US" altLang="zh-CN" sz="1600" smtClean="0">
                <a:hlinkClick r:id="rId2"/>
              </a:rPr>
              <a:t>/</a:t>
            </a:r>
            <a:endParaRPr lang="en-US" altLang="zh-CN" sz="1600" smtClean="0"/>
          </a:p>
          <a:p>
            <a:endParaRPr lang="en-US" altLang="zh-CN" sz="1600"/>
          </a:p>
          <a:p>
            <a:r>
              <a:rPr lang="en-US" altLang="zh-CN" sz="1600"/>
              <a:t>bootstrapping</a:t>
            </a:r>
            <a:r>
              <a:rPr lang="zh-CN" altLang="en-US" sz="1600"/>
              <a:t>模式</a:t>
            </a:r>
            <a:r>
              <a:rPr lang="zh-CN" altLang="en-US" sz="1600" smtClean="0"/>
              <a:t>启动</a:t>
            </a:r>
            <a:r>
              <a:rPr lang="en-US" altLang="zh-CN" sz="1600" smtClean="0"/>
              <a:t>postgres</a:t>
            </a:r>
          </a:p>
          <a:p>
            <a:r>
              <a:rPr lang="en-US" altLang="zh-CN" sz="1600" smtClean="0"/>
              <a:t>initdb </a:t>
            </a:r>
            <a:r>
              <a:rPr lang="zh-CN" altLang="en-US" sz="1600" smtClean="0"/>
              <a:t>调用的就是</a:t>
            </a:r>
            <a:r>
              <a:rPr lang="en-US" altLang="zh-CN" sz="1600" smtClean="0"/>
              <a:t>bootstrapping</a:t>
            </a:r>
            <a:r>
              <a:rPr lang="zh-CN" altLang="en-US" sz="1600" smtClean="0"/>
              <a:t>模式</a:t>
            </a:r>
            <a:r>
              <a:rPr lang="en-US" altLang="zh-CN" sz="1600" smtClean="0"/>
              <a:t>, bootstrapping</a:t>
            </a:r>
            <a:r>
              <a:rPr lang="zh-CN" altLang="en-US" sz="1600" smtClean="0"/>
              <a:t>模式下的语法与普通模式下的语法也打不一样</a:t>
            </a:r>
            <a:r>
              <a:rPr lang="en-US" altLang="zh-CN" sz="1600" smtClean="0"/>
              <a:t>, </a:t>
            </a:r>
            <a:r>
              <a:rPr lang="zh-CN" altLang="en-US" sz="1600" smtClean="0"/>
              <a:t>使用的是</a:t>
            </a:r>
            <a:r>
              <a:rPr lang="en-US" altLang="zh-CN" sz="1600" smtClean="0"/>
              <a:t>BKI</a:t>
            </a:r>
            <a:r>
              <a:rPr lang="zh-CN" altLang="en-US" sz="1600" smtClean="0"/>
              <a:t>接口</a:t>
            </a:r>
            <a:r>
              <a:rPr lang="en-US" altLang="zh-CN" sz="1600" smtClean="0"/>
              <a:t>. </a:t>
            </a:r>
            <a:r>
              <a:rPr lang="zh-CN" altLang="en-US" sz="1600" smtClean="0"/>
              <a:t>例如</a:t>
            </a:r>
            <a:r>
              <a:rPr lang="en-US" altLang="zh-CN" sz="1600" smtClean="0"/>
              <a:t>initdb</a:t>
            </a:r>
            <a:r>
              <a:rPr lang="zh-CN" altLang="en-US" sz="1600" smtClean="0"/>
              <a:t>调用的</a:t>
            </a:r>
            <a:r>
              <a:rPr lang="en-US" altLang="zh-CN" sz="1600" smtClean="0"/>
              <a:t>$PGHOME/share</a:t>
            </a:r>
            <a:r>
              <a:rPr lang="en-US" altLang="zh-CN" sz="1600"/>
              <a:t>/ </a:t>
            </a:r>
            <a:r>
              <a:rPr lang="en-US" altLang="zh-CN" sz="1600" smtClean="0"/>
              <a:t>postgres.bki.</a:t>
            </a:r>
          </a:p>
          <a:p>
            <a:pPr lvl="1"/>
            <a:r>
              <a:rPr lang="en-US" altLang="zh-CN" sz="1400" smtClean="0"/>
              <a:t>postgres.bki</a:t>
            </a:r>
            <a:r>
              <a:rPr lang="zh-CN" altLang="en-US" sz="1400" smtClean="0"/>
              <a:t>文件结构</a:t>
            </a:r>
            <a:endParaRPr lang="en-US" altLang="zh-CN" sz="1400" smtClean="0"/>
          </a:p>
          <a:p>
            <a:pPr lvl="1"/>
            <a:r>
              <a:rPr lang="en-US" altLang="zh-CN" sz="1400" smtClean="0"/>
              <a:t>create </a:t>
            </a:r>
            <a:r>
              <a:rPr lang="en-US" altLang="zh-CN" sz="1400"/>
              <a:t>bootstrap one of the critical tables</a:t>
            </a:r>
          </a:p>
          <a:p>
            <a:pPr lvl="1"/>
            <a:r>
              <a:rPr lang="en-US" altLang="zh-CN" sz="1400"/>
              <a:t>insert data describing at least the critical tables</a:t>
            </a:r>
          </a:p>
          <a:p>
            <a:pPr lvl="1"/>
            <a:r>
              <a:rPr lang="en-US" altLang="zh-CN" sz="1400"/>
              <a:t>close</a:t>
            </a:r>
          </a:p>
          <a:p>
            <a:pPr lvl="1"/>
            <a:r>
              <a:rPr lang="en-US" altLang="zh-CN" sz="1400" smtClean="0"/>
              <a:t>Repeat </a:t>
            </a:r>
            <a:r>
              <a:rPr lang="en-US" altLang="zh-CN" sz="1400"/>
              <a:t>for the other critical tables.</a:t>
            </a:r>
          </a:p>
          <a:p>
            <a:pPr lvl="1"/>
            <a:r>
              <a:rPr lang="en-US" altLang="zh-CN" sz="1400" smtClean="0"/>
              <a:t>create </a:t>
            </a:r>
            <a:r>
              <a:rPr lang="en-US" altLang="zh-CN" sz="1400"/>
              <a:t>(without bootstrap) a noncritical table</a:t>
            </a:r>
          </a:p>
          <a:p>
            <a:pPr lvl="1"/>
            <a:r>
              <a:rPr lang="en-US" altLang="zh-CN" sz="1400"/>
              <a:t>open</a:t>
            </a:r>
          </a:p>
          <a:p>
            <a:pPr lvl="1"/>
            <a:r>
              <a:rPr lang="en-US" altLang="zh-CN" sz="1400"/>
              <a:t>insert desired data</a:t>
            </a:r>
          </a:p>
          <a:p>
            <a:pPr lvl="1"/>
            <a:r>
              <a:rPr lang="en-US" altLang="zh-CN" sz="1400"/>
              <a:t>close</a:t>
            </a:r>
          </a:p>
          <a:p>
            <a:pPr lvl="1"/>
            <a:r>
              <a:rPr lang="en-US" altLang="zh-CN" sz="1400" smtClean="0"/>
              <a:t>Repeat </a:t>
            </a:r>
            <a:r>
              <a:rPr lang="en-US" altLang="zh-CN" sz="1400"/>
              <a:t>for the other noncritical tables.</a:t>
            </a:r>
          </a:p>
          <a:p>
            <a:pPr lvl="1"/>
            <a:r>
              <a:rPr lang="en-US" altLang="zh-CN" sz="1400" smtClean="0"/>
              <a:t>Define </a:t>
            </a:r>
            <a:r>
              <a:rPr lang="en-US" altLang="zh-CN" sz="1400"/>
              <a:t>indexes and toast tables.</a:t>
            </a:r>
          </a:p>
          <a:p>
            <a:pPr lvl="1"/>
            <a:r>
              <a:rPr lang="en-US" altLang="zh-CN" sz="1400"/>
              <a:t>build indices</a:t>
            </a:r>
          </a:p>
          <a:p>
            <a:endParaRPr lang="zh-CN" altLang="en-US" sz="1400"/>
          </a:p>
        </p:txBody>
      </p:sp>
      <p:pic>
        <p:nvPicPr>
          <p:cNvPr id="4" name="Picture 2" descr="C:\Users\digoal\AppData\Local\Microsoft\Windows\Temporary Internet Files\Content.IE5\GXGEOQ1Y\MC90043385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4575" y="1412776"/>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343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operator</a:t>
            </a:r>
            <a:endParaRPr lang="zh-CN" altLang="en-US"/>
          </a:p>
        </p:txBody>
      </p:sp>
      <p:sp>
        <p:nvSpPr>
          <p:cNvPr id="3" name="内容占位符 2"/>
          <p:cNvSpPr>
            <a:spLocks noGrp="1"/>
          </p:cNvSpPr>
          <p:nvPr>
            <p:ph idx="1"/>
          </p:nvPr>
        </p:nvSpPr>
        <p:spPr/>
        <p:txBody>
          <a:bodyPr/>
          <a:lstStyle/>
          <a:p>
            <a:r>
              <a:rPr lang="en-US" altLang="zh-CN" sz="1800">
                <a:effectLst/>
              </a:rPr>
              <a:t>+ - * / &lt; &gt; = ~ ! @ # % ^ &amp; | ` </a:t>
            </a:r>
            <a:r>
              <a:rPr lang="en-US" altLang="zh-CN" sz="1800" smtClean="0">
                <a:effectLst/>
              </a:rPr>
              <a:t>? ||</a:t>
            </a:r>
          </a:p>
          <a:p>
            <a:endParaRPr lang="en-US" altLang="zh-CN" sz="1800">
              <a:effectLst/>
            </a:endParaRPr>
          </a:p>
          <a:p>
            <a:r>
              <a:rPr lang="en-US" altLang="zh-CN" sz="1800"/>
              <a:t>postgres=# select count(*) from pg_operator;</a:t>
            </a:r>
          </a:p>
          <a:p>
            <a:r>
              <a:rPr lang="en-US" altLang="zh-CN" sz="1800"/>
              <a:t> count </a:t>
            </a:r>
          </a:p>
          <a:p>
            <a:r>
              <a:rPr lang="en-US" altLang="zh-CN" sz="1800"/>
              <a:t>-------</a:t>
            </a:r>
          </a:p>
          <a:p>
            <a:r>
              <a:rPr lang="en-US" altLang="zh-CN" sz="1800"/>
              <a:t>   706</a:t>
            </a:r>
          </a:p>
          <a:p>
            <a:endParaRPr lang="en-US" altLang="zh-CN" sz="1800"/>
          </a:p>
          <a:p>
            <a:r>
              <a:rPr lang="en-US" altLang="zh-CN" sz="1800"/>
              <a:t>SELECT 3 OPERATOR(pg_catalog.+) 4;</a:t>
            </a:r>
            <a:endParaRPr lang="zh-CN" altLang="en-US" sz="18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996952"/>
            <a:ext cx="3653470" cy="3407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9965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PostgreSQL Server Applications</a:t>
            </a:r>
            <a:endParaRPr lang="zh-CN" altLang="en-US"/>
          </a:p>
        </p:txBody>
      </p:sp>
      <p:sp>
        <p:nvSpPr>
          <p:cNvPr id="3" name="内容占位符 2"/>
          <p:cNvSpPr>
            <a:spLocks noGrp="1"/>
          </p:cNvSpPr>
          <p:nvPr>
            <p:ph idx="1"/>
          </p:nvPr>
        </p:nvSpPr>
        <p:spPr/>
        <p:txBody>
          <a:bodyPr/>
          <a:lstStyle/>
          <a:p>
            <a:r>
              <a:rPr lang="en-US" altLang="zh-CN" sz="1600" smtClean="0"/>
              <a:t>BKI</a:t>
            </a:r>
            <a:r>
              <a:rPr lang="zh-CN" altLang="en-US" sz="1600"/>
              <a:t> </a:t>
            </a:r>
            <a:r>
              <a:rPr lang="en-US" altLang="zh-CN" sz="1600" smtClean="0"/>
              <a:t>commands</a:t>
            </a:r>
          </a:p>
          <a:p>
            <a:r>
              <a:rPr lang="zh-CN" altLang="en-US" sz="1600" smtClean="0"/>
              <a:t>略</a:t>
            </a:r>
            <a:endParaRPr lang="en-US" altLang="zh-CN" sz="1600" smtClean="0"/>
          </a:p>
          <a:p>
            <a:r>
              <a:rPr lang="en-US" altLang="zh-CN" sz="1600">
                <a:hlinkClick r:id="rId2"/>
              </a:rPr>
              <a:t>http://</a:t>
            </a:r>
            <a:r>
              <a:rPr lang="en-US" altLang="zh-CN" sz="1600" smtClean="0">
                <a:hlinkClick r:id="rId2"/>
              </a:rPr>
              <a:t>www.postgresql.org/docs/9.1/static/bki-commands.html</a:t>
            </a:r>
            <a:endParaRPr lang="en-US" altLang="zh-CN" sz="1600" smtClean="0"/>
          </a:p>
          <a:p>
            <a:endParaRPr lang="en-US" altLang="zh-CN" sz="1600"/>
          </a:p>
          <a:p>
            <a:endParaRPr lang="en-US" altLang="zh-CN" sz="1600" smtClean="0"/>
          </a:p>
          <a:p>
            <a:r>
              <a:rPr lang="zh-CN" altLang="en-US" sz="1600"/>
              <a:t>我的数据</a:t>
            </a:r>
            <a:r>
              <a:rPr lang="en-US" altLang="zh-CN" sz="1600"/>
              <a:t>"</a:t>
            </a:r>
            <a:r>
              <a:rPr lang="zh-CN" altLang="en-US" sz="1600"/>
              <a:t>消失</a:t>
            </a:r>
            <a:r>
              <a:rPr lang="en-US" altLang="zh-CN" sz="1600"/>
              <a:t>"</a:t>
            </a:r>
            <a:r>
              <a:rPr lang="zh-CN" altLang="en-US" sz="1600"/>
              <a:t>了</a:t>
            </a:r>
            <a:r>
              <a:rPr lang="en-US" altLang="zh-CN" sz="1600"/>
              <a:t>?</a:t>
            </a:r>
          </a:p>
          <a:p>
            <a:pPr lvl="1"/>
            <a:r>
              <a:rPr lang="en-US" altLang="zh-CN" sz="1600"/>
              <a:t>Use pg_resetxlog simulate tuple disappear within PostgreSQL</a:t>
            </a:r>
          </a:p>
          <a:p>
            <a:pPr lvl="1"/>
            <a:r>
              <a:rPr lang="en-US" altLang="zh-CN" sz="1600">
                <a:hlinkClick r:id="rId3"/>
              </a:rPr>
              <a:t>http://blog.163.com/digoal@126/blog/static/163877040201183043153622/</a:t>
            </a:r>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0152" y="1772816"/>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2" descr="C:\Users\digoal\AppData\Local\Microsoft\Windows\Temporary Internet Files\Content.IE5\GXGEOQ1Y\MC90043385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2400" y="3501008"/>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258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effectLst>
                  <a:outerShdw blurRad="38100" dist="38100" dir="2700000" algn="tl">
                    <a:srgbClr val="000000">
                      <a:alpha val="43137"/>
                    </a:srgbClr>
                  </a:outerShdw>
                </a:effectLst>
              </a:rPr>
              <a:t>Database Physical Storage</a:t>
            </a:r>
            <a:endParaRPr lang="zh-CN" altLang="en-US"/>
          </a:p>
        </p:txBody>
      </p:sp>
      <p:sp>
        <p:nvSpPr>
          <p:cNvPr id="3" name="内容占位符 2"/>
          <p:cNvSpPr>
            <a:spLocks noGrp="1"/>
          </p:cNvSpPr>
          <p:nvPr>
            <p:ph idx="1"/>
          </p:nvPr>
        </p:nvSpPr>
        <p:spPr/>
        <p:txBody>
          <a:bodyPr/>
          <a:lstStyle/>
          <a:p>
            <a:r>
              <a:rPr lang="en-US" altLang="zh-CN" sz="1600" smtClean="0"/>
              <a:t>$PGDATA</a:t>
            </a:r>
            <a:endParaRPr lang="en-US" altLang="zh-CN" sz="1600"/>
          </a:p>
          <a:p>
            <a:endParaRPr lang="en-US" altLang="zh-CN" sz="1600" smtClean="0"/>
          </a:p>
          <a:p>
            <a:endParaRPr lang="zh-CN" altLang="en-US" sz="160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42273"/>
            <a:ext cx="7704856" cy="478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5228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effectLst>
                  <a:outerShdw blurRad="38100" dist="38100" dir="2700000" algn="tl">
                    <a:srgbClr val="000000">
                      <a:alpha val="43137"/>
                    </a:srgbClr>
                  </a:outerShdw>
                </a:effectLst>
              </a:rPr>
              <a:t>Database Physical Storage</a:t>
            </a:r>
            <a:endParaRPr lang="zh-CN" altLang="en-US"/>
          </a:p>
        </p:txBody>
      </p:sp>
      <p:sp>
        <p:nvSpPr>
          <p:cNvPr id="3" name="内容占位符 2"/>
          <p:cNvSpPr>
            <a:spLocks noGrp="1"/>
          </p:cNvSpPr>
          <p:nvPr>
            <p:ph idx="1"/>
          </p:nvPr>
        </p:nvSpPr>
        <p:spPr/>
        <p:txBody>
          <a:bodyPr/>
          <a:lstStyle/>
          <a:p>
            <a:r>
              <a:rPr lang="en-US" altLang="zh-CN" sz="1600" smtClean="0"/>
              <a:t>base</a:t>
            </a:r>
            <a:r>
              <a:rPr lang="zh-CN" altLang="en-US" sz="1600" smtClean="0"/>
              <a:t>目录</a:t>
            </a:r>
            <a:endParaRPr lang="en-US" altLang="zh-CN" sz="1600" smtClean="0"/>
          </a:p>
          <a:p>
            <a:pPr lvl="1"/>
            <a:r>
              <a:rPr lang="zh-CN" altLang="en-US" sz="1600" smtClean="0"/>
              <a:t>对应</a:t>
            </a:r>
            <a:r>
              <a:rPr lang="en-US" altLang="zh-CN" sz="1600" smtClean="0"/>
              <a:t>pg_default</a:t>
            </a:r>
            <a:r>
              <a:rPr lang="zh-CN" altLang="en-US" sz="1600" smtClean="0"/>
              <a:t>表空间</a:t>
            </a:r>
            <a:r>
              <a:rPr lang="en-US" altLang="zh-CN" sz="1600" smtClean="0"/>
              <a:t>, </a:t>
            </a:r>
            <a:r>
              <a:rPr lang="zh-CN" altLang="en-US" sz="1600" smtClean="0"/>
              <a:t>如果新建的数据库没有指定默认表空间</a:t>
            </a:r>
            <a:r>
              <a:rPr lang="en-US" altLang="zh-CN" sz="1600" smtClean="0"/>
              <a:t>, </a:t>
            </a:r>
            <a:r>
              <a:rPr lang="zh-CN" altLang="en-US" sz="1600" smtClean="0"/>
              <a:t>那么新建的数据库的默认表空间由参数</a:t>
            </a:r>
            <a:r>
              <a:rPr lang="en-US" altLang="zh-CN" sz="1600"/>
              <a:t>#</a:t>
            </a:r>
            <a:r>
              <a:rPr lang="en-US" altLang="zh-CN" sz="1600" smtClean="0"/>
              <a:t>default_tablespace</a:t>
            </a:r>
            <a:r>
              <a:rPr lang="zh-CN" altLang="en-US" sz="1600" smtClean="0"/>
              <a:t>决定</a:t>
            </a:r>
            <a:r>
              <a:rPr lang="en-US" altLang="zh-CN" sz="1600" smtClean="0"/>
              <a:t>, </a:t>
            </a:r>
            <a:r>
              <a:rPr lang="zh-CN" altLang="en-US" sz="1600" smtClean="0"/>
              <a:t>没配置的话就是</a:t>
            </a:r>
            <a:r>
              <a:rPr lang="en-US" altLang="zh-CN" sz="1600" smtClean="0"/>
              <a:t>pg_default</a:t>
            </a:r>
            <a:r>
              <a:rPr lang="zh-CN" altLang="en-US" sz="1600" smtClean="0"/>
              <a:t>表空间</a:t>
            </a:r>
            <a:r>
              <a:rPr lang="en-US" altLang="zh-CN" sz="1600" smtClean="0"/>
              <a:t>, </a:t>
            </a:r>
            <a:r>
              <a:rPr lang="zh-CN" altLang="en-US" sz="1600" smtClean="0"/>
              <a:t>因此在这个数据库创建的对象未指定表空间的话都会创建在</a:t>
            </a:r>
            <a:r>
              <a:rPr lang="en-US" altLang="zh-CN" sz="1600" smtClean="0"/>
              <a:t>base</a:t>
            </a:r>
            <a:r>
              <a:rPr lang="zh-CN" altLang="en-US" sz="1600" smtClean="0"/>
              <a:t>目录下的数据库目录中</a:t>
            </a:r>
            <a:r>
              <a:rPr lang="en-US" altLang="zh-CN" sz="1600" smtClean="0"/>
              <a:t>.</a:t>
            </a:r>
            <a:endParaRPr lang="en-US" altLang="zh-CN" sz="1600"/>
          </a:p>
          <a:p>
            <a:pPr lvl="1"/>
            <a:endParaRPr lang="zh-CN" altLang="en-US" sz="160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0668" y="3085901"/>
            <a:ext cx="4445695" cy="2826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8029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effectLst>
                  <a:outerShdw blurRad="38100" dist="38100" dir="2700000" algn="tl">
                    <a:srgbClr val="000000">
                      <a:alpha val="43137"/>
                    </a:srgbClr>
                  </a:outerShdw>
                </a:effectLst>
              </a:rPr>
              <a:t>Database Physical Storage</a:t>
            </a:r>
            <a:endParaRPr lang="zh-CN" altLang="en-US"/>
          </a:p>
        </p:txBody>
      </p:sp>
      <p:sp>
        <p:nvSpPr>
          <p:cNvPr id="3" name="内容占位符 2"/>
          <p:cNvSpPr>
            <a:spLocks noGrp="1"/>
          </p:cNvSpPr>
          <p:nvPr>
            <p:ph idx="1"/>
          </p:nvPr>
        </p:nvSpPr>
        <p:spPr/>
        <p:txBody>
          <a:bodyPr/>
          <a:lstStyle/>
          <a:p>
            <a:r>
              <a:rPr lang="en-US" altLang="zh-CN" sz="1600" smtClean="0"/>
              <a:t>base</a:t>
            </a:r>
            <a:r>
              <a:rPr lang="zh-CN" altLang="en-US" sz="1600" smtClean="0"/>
              <a:t>目录</a:t>
            </a:r>
            <a:endParaRPr lang="en-US" altLang="zh-CN" sz="1600" smtClean="0"/>
          </a:p>
          <a:p>
            <a:pPr lvl="1"/>
            <a:r>
              <a:rPr lang="zh-CN" altLang="en-US" sz="1600" smtClean="0"/>
              <a:t>查看当前的数据库对应的默认表空间</a:t>
            </a:r>
            <a:endParaRPr lang="en-US" altLang="zh-CN" sz="1600" smtClean="0"/>
          </a:p>
          <a:p>
            <a:pPr lvl="1"/>
            <a:r>
              <a:rPr lang="zh-CN" altLang="en-US" sz="1600" smtClean="0"/>
              <a:t>查看当前系统中的表空间</a:t>
            </a:r>
            <a:endParaRPr lang="en-US" altLang="zh-CN" sz="1600" smtClean="0"/>
          </a:p>
          <a:p>
            <a:pPr lvl="1"/>
            <a:endParaRPr lang="en-US" altLang="zh-CN" sz="1600"/>
          </a:p>
          <a:p>
            <a:pPr lvl="1"/>
            <a:endParaRPr lang="zh-CN" altLang="en-US" sz="160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9" y="2597198"/>
            <a:ext cx="9137961" cy="3280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0250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effectLst>
                  <a:outerShdw blurRad="38100" dist="38100" dir="2700000" algn="tl">
                    <a:srgbClr val="000000">
                      <a:alpha val="43137"/>
                    </a:srgbClr>
                  </a:outerShdw>
                </a:effectLst>
              </a:rPr>
              <a:t>Database Physical Storage</a:t>
            </a:r>
            <a:endParaRPr lang="zh-CN" altLang="en-US"/>
          </a:p>
        </p:txBody>
      </p:sp>
      <p:sp>
        <p:nvSpPr>
          <p:cNvPr id="3" name="内容占位符 2"/>
          <p:cNvSpPr>
            <a:spLocks noGrp="1"/>
          </p:cNvSpPr>
          <p:nvPr>
            <p:ph idx="1"/>
          </p:nvPr>
        </p:nvSpPr>
        <p:spPr/>
        <p:txBody>
          <a:bodyPr/>
          <a:lstStyle/>
          <a:p>
            <a:r>
              <a:rPr lang="en-US" altLang="zh-CN" sz="1600" smtClean="0"/>
              <a:t>base</a:t>
            </a:r>
            <a:r>
              <a:rPr lang="zh-CN" altLang="en-US" sz="1600" smtClean="0"/>
              <a:t>目录</a:t>
            </a:r>
            <a:endParaRPr lang="en-US" altLang="zh-CN" sz="1600" smtClean="0"/>
          </a:p>
          <a:p>
            <a:pPr lvl="1"/>
            <a:r>
              <a:rPr lang="zh-CN" altLang="en-US" sz="1600" smtClean="0"/>
              <a:t>查看数据库的</a:t>
            </a:r>
            <a:r>
              <a:rPr lang="en-US" altLang="zh-CN" sz="1600" smtClean="0"/>
              <a:t>oid</a:t>
            </a:r>
          </a:p>
          <a:p>
            <a:pPr lvl="1"/>
            <a:endParaRPr lang="en-US" altLang="zh-CN" sz="1600"/>
          </a:p>
          <a:p>
            <a:pPr lvl="1"/>
            <a:endParaRPr lang="en-US" altLang="zh-CN" sz="1600" smtClean="0"/>
          </a:p>
          <a:p>
            <a:pPr lvl="1"/>
            <a:endParaRPr lang="en-US" altLang="zh-CN" sz="1600"/>
          </a:p>
          <a:p>
            <a:pPr lvl="1"/>
            <a:endParaRPr lang="en-US" altLang="zh-CN" sz="1600" smtClean="0"/>
          </a:p>
          <a:p>
            <a:pPr lvl="1"/>
            <a:r>
              <a:rPr lang="zh-CN" altLang="en-US" sz="1600" smtClean="0"/>
              <a:t>数据库的</a:t>
            </a:r>
            <a:r>
              <a:rPr lang="en-US" altLang="zh-CN" sz="1600" smtClean="0"/>
              <a:t>oid</a:t>
            </a:r>
            <a:r>
              <a:rPr lang="zh-CN" altLang="en-US" sz="1600" smtClean="0"/>
              <a:t>为目录名</a:t>
            </a:r>
            <a:r>
              <a:rPr lang="en-US" altLang="zh-CN" sz="1600" smtClean="0"/>
              <a:t>, </a:t>
            </a:r>
            <a:r>
              <a:rPr lang="zh-CN" altLang="en-US" sz="1600" smtClean="0"/>
              <a:t>用默认表空间</a:t>
            </a:r>
            <a:r>
              <a:rPr lang="en-US" altLang="zh-CN" sz="1600" smtClean="0"/>
              <a:t>pg_default</a:t>
            </a:r>
            <a:r>
              <a:rPr lang="zh-CN" altLang="en-US" sz="1600" smtClean="0"/>
              <a:t>的数据库的目录建在</a:t>
            </a:r>
            <a:r>
              <a:rPr lang="en-US" altLang="zh-CN" sz="1600" smtClean="0"/>
              <a:t>$PGDATA/base</a:t>
            </a:r>
            <a:r>
              <a:rPr lang="zh-CN" altLang="en-US" sz="1600" smtClean="0"/>
              <a:t>下面</a:t>
            </a:r>
            <a:endParaRPr lang="en-US" altLang="zh-CN" sz="1600" smtClean="0"/>
          </a:p>
          <a:p>
            <a:pPr lvl="1"/>
            <a:r>
              <a:rPr lang="zh-CN" altLang="en-US" sz="1600" smtClean="0"/>
              <a:t>默认表空间不是</a:t>
            </a:r>
            <a:r>
              <a:rPr lang="en-US" altLang="zh-CN" sz="1600" smtClean="0"/>
              <a:t>pg_default</a:t>
            </a:r>
            <a:r>
              <a:rPr lang="zh-CN" altLang="en-US" sz="1600" smtClean="0"/>
              <a:t>的</a:t>
            </a:r>
            <a:r>
              <a:rPr lang="en-US" altLang="zh-CN" sz="1600" smtClean="0"/>
              <a:t>, </a:t>
            </a:r>
            <a:r>
              <a:rPr lang="zh-CN" altLang="en-US" sz="1600" smtClean="0"/>
              <a:t>数据库目录建在数据库创建时的默认表空间内</a:t>
            </a:r>
            <a:r>
              <a:rPr lang="en-US" altLang="zh-CN" sz="1600" smtClean="0"/>
              <a:t>.</a:t>
            </a:r>
          </a:p>
          <a:p>
            <a:pPr lvl="1"/>
            <a:endParaRPr lang="en-US" altLang="zh-CN" sz="1600" smtClean="0"/>
          </a:p>
          <a:p>
            <a:pPr lvl="1"/>
            <a:endParaRPr lang="en-US" altLang="zh-CN" sz="1600"/>
          </a:p>
          <a:p>
            <a:pPr lvl="1"/>
            <a:endParaRPr lang="zh-CN" altLang="en-US" sz="160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062" y="1921396"/>
            <a:ext cx="4713540" cy="1435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062" y="4365104"/>
            <a:ext cx="5286375"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1886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effectLst>
                  <a:outerShdw blurRad="38100" dist="38100" dir="2700000" algn="tl">
                    <a:srgbClr val="000000">
                      <a:alpha val="43137"/>
                    </a:srgbClr>
                  </a:outerShdw>
                </a:effectLst>
              </a:rPr>
              <a:t>Database Physical Storage</a:t>
            </a:r>
            <a:endParaRPr lang="zh-CN" altLang="en-US"/>
          </a:p>
        </p:txBody>
      </p:sp>
      <p:sp>
        <p:nvSpPr>
          <p:cNvPr id="3" name="内容占位符 2"/>
          <p:cNvSpPr>
            <a:spLocks noGrp="1"/>
          </p:cNvSpPr>
          <p:nvPr>
            <p:ph idx="1"/>
          </p:nvPr>
        </p:nvSpPr>
        <p:spPr/>
        <p:txBody>
          <a:bodyPr/>
          <a:lstStyle/>
          <a:p>
            <a:r>
              <a:rPr lang="en-US" altLang="zh-CN" sz="1600" smtClean="0"/>
              <a:t>base</a:t>
            </a:r>
            <a:r>
              <a:rPr lang="zh-CN" altLang="en-US" sz="1600" smtClean="0"/>
              <a:t>目录</a:t>
            </a:r>
            <a:endParaRPr lang="en-US" altLang="zh-CN" sz="1600" smtClean="0"/>
          </a:p>
          <a:p>
            <a:pPr lvl="1"/>
            <a:r>
              <a:rPr lang="zh-CN" altLang="en-US" sz="1600" smtClean="0"/>
              <a:t>以下图中表示</a:t>
            </a:r>
            <a:r>
              <a:rPr lang="en-US" altLang="zh-CN" sz="1600" smtClean="0"/>
              <a:t>production, template1, test, devel, marketing </a:t>
            </a:r>
            <a:r>
              <a:rPr lang="zh-CN" altLang="en-US" sz="1600" smtClean="0"/>
              <a:t>库存放在</a:t>
            </a:r>
            <a:r>
              <a:rPr lang="en-US" altLang="zh-CN" sz="1600" smtClean="0"/>
              <a:t>base</a:t>
            </a:r>
            <a:r>
              <a:rPr lang="zh-CN" altLang="en-US" sz="1600" smtClean="0"/>
              <a:t>目录中的目录名</a:t>
            </a:r>
            <a:r>
              <a:rPr lang="en-US" altLang="zh-CN" sz="1600" smtClean="0"/>
              <a:t>.</a:t>
            </a:r>
            <a:endParaRPr lang="zh-CN" altLang="en-US" sz="1600"/>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2313" y="2348880"/>
            <a:ext cx="644842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5648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effectLst>
                  <a:outerShdw blurRad="38100" dist="38100" dir="2700000" algn="tl">
                    <a:srgbClr val="000000">
                      <a:alpha val="43137"/>
                    </a:srgbClr>
                  </a:outerShdw>
                </a:effectLst>
              </a:rPr>
              <a:t>Database Physical Storage</a:t>
            </a:r>
            <a:endParaRPr lang="zh-CN" altLang="en-US"/>
          </a:p>
        </p:txBody>
      </p:sp>
      <p:sp>
        <p:nvSpPr>
          <p:cNvPr id="3" name="内容占位符 2"/>
          <p:cNvSpPr>
            <a:spLocks noGrp="1"/>
          </p:cNvSpPr>
          <p:nvPr>
            <p:ph idx="1"/>
          </p:nvPr>
        </p:nvSpPr>
        <p:spPr/>
        <p:txBody>
          <a:bodyPr/>
          <a:lstStyle/>
          <a:p>
            <a:r>
              <a:rPr lang="en-US" altLang="zh-CN" sz="1600" smtClean="0"/>
              <a:t>global</a:t>
            </a:r>
            <a:r>
              <a:rPr lang="zh-CN" altLang="en-US" sz="1600" smtClean="0"/>
              <a:t>目录</a:t>
            </a:r>
            <a:endParaRPr lang="en-US" altLang="zh-CN" sz="1600" smtClean="0"/>
          </a:p>
          <a:p>
            <a:pPr lvl="1"/>
            <a:r>
              <a:rPr lang="zh-CN" altLang="en-US" sz="1600" smtClean="0"/>
              <a:t>对应的是</a:t>
            </a:r>
            <a:r>
              <a:rPr lang="en-US" altLang="zh-CN" sz="1600" smtClean="0"/>
              <a:t>pg_global</a:t>
            </a:r>
            <a:r>
              <a:rPr lang="zh-CN" altLang="en-US" sz="1600" smtClean="0"/>
              <a:t>表空间</a:t>
            </a:r>
            <a:endParaRPr lang="en-US" altLang="zh-CN" sz="1600" smtClean="0"/>
          </a:p>
          <a:p>
            <a:pPr lvl="1"/>
            <a:r>
              <a:rPr lang="zh-CN" altLang="en-US" sz="1600" smtClean="0"/>
              <a:t>这里存放的是</a:t>
            </a:r>
            <a:r>
              <a:rPr lang="en-US" altLang="zh-CN" sz="1600" smtClean="0"/>
              <a:t>PostgreSQL </a:t>
            </a:r>
            <a:r>
              <a:rPr lang="zh-CN" altLang="en-US" sz="1600" smtClean="0"/>
              <a:t>集群的数据对象信息</a:t>
            </a:r>
            <a:r>
              <a:rPr lang="en-US" altLang="zh-CN" sz="1600" smtClean="0"/>
              <a:t>, </a:t>
            </a:r>
            <a:r>
              <a:rPr lang="zh-CN" altLang="en-US" sz="1600" smtClean="0"/>
              <a:t>如</a:t>
            </a:r>
            <a:r>
              <a:rPr lang="en-US" altLang="zh-CN" sz="1600" smtClean="0"/>
              <a:t>pg_database, pg_roles </a:t>
            </a:r>
            <a:r>
              <a:rPr lang="zh-CN" altLang="en-US" sz="1600" smtClean="0"/>
              <a:t>等</a:t>
            </a:r>
            <a:endParaRPr lang="en-US" altLang="zh-CN" sz="1600" smtClean="0"/>
          </a:p>
          <a:p>
            <a:pPr lvl="1"/>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r>
              <a:rPr lang="en-US" altLang="zh-CN" sz="1600" smtClean="0"/>
              <a:t>pg_clog</a:t>
            </a:r>
            <a:r>
              <a:rPr lang="zh-CN" altLang="en-US" sz="1600" smtClean="0"/>
              <a:t>目录</a:t>
            </a:r>
            <a:endParaRPr lang="en-US" altLang="zh-CN" sz="1600" smtClean="0"/>
          </a:p>
          <a:p>
            <a:pPr lvl="1"/>
            <a:r>
              <a:rPr lang="zh-CN" altLang="en-US" sz="1600" smtClean="0"/>
              <a:t>存放数据库事务提交状态数据</a:t>
            </a:r>
            <a:endParaRPr lang="en-US" altLang="zh-CN" sz="1600" smtClean="0"/>
          </a:p>
          <a:p>
            <a:r>
              <a:rPr lang="en-US" altLang="zh-CN" sz="1600" smtClean="0"/>
              <a:t>pg_notify</a:t>
            </a:r>
            <a:r>
              <a:rPr lang="zh-CN" altLang="en-US" sz="1600" smtClean="0"/>
              <a:t>目录</a:t>
            </a:r>
            <a:endParaRPr lang="en-US" altLang="zh-CN" sz="1600" smtClean="0"/>
          </a:p>
          <a:p>
            <a:pPr lvl="1"/>
            <a:r>
              <a:rPr lang="zh-CN" altLang="en-US" sz="1600" smtClean="0"/>
              <a:t>存放</a:t>
            </a:r>
            <a:r>
              <a:rPr lang="en-US" altLang="zh-CN" sz="1600" smtClean="0"/>
              <a:t>NOTIFY/LISTEN</a:t>
            </a:r>
            <a:r>
              <a:rPr lang="zh-CN" altLang="en-US" sz="1600" smtClean="0"/>
              <a:t>状态数据</a:t>
            </a:r>
            <a:endParaRPr lang="en-US" altLang="zh-CN" sz="1600"/>
          </a:p>
          <a:p>
            <a:r>
              <a:rPr lang="en-US" altLang="zh-CN" sz="1600" smtClean="0"/>
              <a:t>pg_multixact</a:t>
            </a:r>
            <a:r>
              <a:rPr lang="zh-CN" altLang="en-US" sz="1600" smtClean="0"/>
              <a:t>目录</a:t>
            </a:r>
            <a:endParaRPr lang="en-US" altLang="zh-CN" sz="1600" smtClean="0"/>
          </a:p>
          <a:p>
            <a:pPr lvl="1"/>
            <a:r>
              <a:rPr lang="zh-CN" altLang="en-US" sz="1600" smtClean="0"/>
              <a:t>存放</a:t>
            </a:r>
            <a:r>
              <a:rPr lang="en-US" altLang="zh-CN" sz="1600" smtClean="0"/>
              <a:t>select for share</a:t>
            </a:r>
            <a:r>
              <a:rPr lang="zh-CN" altLang="en-US" sz="1600" smtClean="0"/>
              <a:t>的事务状态数据</a:t>
            </a:r>
            <a:r>
              <a:rPr lang="en-US" altLang="zh-CN" sz="1600" smtClean="0"/>
              <a:t>, </a:t>
            </a:r>
            <a:r>
              <a:rPr lang="zh-CN" altLang="en-US" sz="1600" smtClean="0"/>
              <a:t>用于共享行锁</a:t>
            </a:r>
            <a:r>
              <a:rPr lang="en-US" altLang="zh-CN" sz="1600" smtClean="0"/>
              <a:t>.</a:t>
            </a:r>
            <a:endParaRPr lang="en-US" altLang="zh-CN" sz="1600"/>
          </a:p>
          <a:p>
            <a:pPr lvl="1"/>
            <a:endParaRPr lang="zh-CN" altLang="en-US" sz="160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818" y="2348880"/>
            <a:ext cx="6984777" cy="1763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570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effectLst>
                  <a:outerShdw blurRad="38100" dist="38100" dir="2700000" algn="tl">
                    <a:srgbClr val="000000">
                      <a:alpha val="43137"/>
                    </a:srgbClr>
                  </a:outerShdw>
                </a:effectLst>
              </a:rPr>
              <a:t>Database Physical Storage</a:t>
            </a:r>
            <a:endParaRPr lang="zh-CN" altLang="en-US"/>
          </a:p>
        </p:txBody>
      </p:sp>
      <p:sp>
        <p:nvSpPr>
          <p:cNvPr id="3" name="内容占位符 2"/>
          <p:cNvSpPr>
            <a:spLocks noGrp="1"/>
          </p:cNvSpPr>
          <p:nvPr>
            <p:ph idx="1"/>
          </p:nvPr>
        </p:nvSpPr>
        <p:spPr/>
        <p:txBody>
          <a:bodyPr/>
          <a:lstStyle/>
          <a:p>
            <a:r>
              <a:rPr lang="en-US" altLang="zh-CN" sz="1600"/>
              <a:t>pg_serial</a:t>
            </a:r>
            <a:r>
              <a:rPr lang="zh-CN" altLang="en-US" sz="1600" smtClean="0"/>
              <a:t>目录</a:t>
            </a:r>
            <a:endParaRPr lang="en-US" altLang="zh-CN" sz="1600" smtClean="0"/>
          </a:p>
          <a:p>
            <a:pPr lvl="1"/>
            <a:r>
              <a:rPr lang="en-US" altLang="zh-CN" sz="1600" smtClean="0"/>
              <a:t>PostgreSQL 9.1</a:t>
            </a:r>
            <a:r>
              <a:rPr lang="zh-CN" altLang="en-US" sz="1600" smtClean="0"/>
              <a:t>带来的</a:t>
            </a:r>
            <a:r>
              <a:rPr lang="en-US" altLang="zh-CN" sz="1600" smtClean="0"/>
              <a:t>serializable </a:t>
            </a:r>
            <a:r>
              <a:rPr lang="zh-CN" altLang="en-US" sz="1600" smtClean="0"/>
              <a:t>隔离级别</a:t>
            </a:r>
            <a:r>
              <a:rPr lang="en-US" altLang="zh-CN" sz="1600" smtClean="0"/>
              <a:t>, </a:t>
            </a:r>
            <a:r>
              <a:rPr lang="zh-CN" altLang="en-US" sz="1600" smtClean="0"/>
              <a:t>里面存储已提交的</a:t>
            </a:r>
            <a:r>
              <a:rPr lang="en-US" altLang="zh-CN" sz="1600" smtClean="0"/>
              <a:t>serializable</a:t>
            </a:r>
            <a:r>
              <a:rPr lang="zh-CN" altLang="en-US" sz="1600" smtClean="0"/>
              <a:t>事务的状态信息</a:t>
            </a:r>
            <a:r>
              <a:rPr lang="en-US" altLang="zh-CN" sz="1600" smtClean="0"/>
              <a:t>.</a:t>
            </a:r>
            <a:endParaRPr lang="en-US" altLang="zh-CN" sz="1600"/>
          </a:p>
          <a:p>
            <a:r>
              <a:rPr lang="en-US" altLang="zh-CN" sz="1600" smtClean="0"/>
              <a:t>pg_stat_tmp</a:t>
            </a:r>
            <a:r>
              <a:rPr lang="zh-CN" altLang="en-US" sz="1600" smtClean="0"/>
              <a:t>目录</a:t>
            </a:r>
            <a:endParaRPr lang="en-US" altLang="zh-CN" sz="1600" smtClean="0"/>
          </a:p>
          <a:p>
            <a:pPr lvl="1"/>
            <a:r>
              <a:rPr lang="zh-CN" altLang="en-US" sz="1600" smtClean="0"/>
              <a:t>收集统计信息如果产生临时文件将存放于此</a:t>
            </a:r>
            <a:endParaRPr lang="en-US" altLang="zh-CN" sz="1600"/>
          </a:p>
          <a:p>
            <a:r>
              <a:rPr lang="en-US" altLang="zh-CN" sz="1600" smtClean="0"/>
              <a:t>pg_subtrans</a:t>
            </a:r>
            <a:r>
              <a:rPr lang="zh-CN" altLang="en-US" sz="1600" smtClean="0"/>
              <a:t>目录</a:t>
            </a:r>
            <a:endParaRPr lang="en-US" altLang="zh-CN" sz="1600"/>
          </a:p>
          <a:p>
            <a:pPr lvl="1"/>
            <a:r>
              <a:rPr lang="zh-CN" altLang="en-US" sz="1600" smtClean="0"/>
              <a:t>存放子事务状态数据信息</a:t>
            </a:r>
            <a:endParaRPr lang="en-US" altLang="zh-CN" sz="1600"/>
          </a:p>
          <a:p>
            <a:r>
              <a:rPr lang="en-US" altLang="zh-CN" sz="1600" smtClean="0"/>
              <a:t>pg_tblspc</a:t>
            </a:r>
            <a:r>
              <a:rPr lang="zh-CN" altLang="en-US" sz="1600" smtClean="0"/>
              <a:t>目录</a:t>
            </a:r>
            <a:endParaRPr lang="en-US" altLang="zh-CN" sz="1600" smtClean="0"/>
          </a:p>
          <a:p>
            <a:pPr lvl="1"/>
            <a:r>
              <a:rPr lang="zh-CN" altLang="en-US" sz="1600" smtClean="0"/>
              <a:t>存放新建的表空间的软链接信息</a:t>
            </a:r>
            <a:endParaRPr lang="en-US" altLang="zh-CN" sz="1600"/>
          </a:p>
          <a:p>
            <a:r>
              <a:rPr lang="en-US" altLang="zh-CN" sz="1600" smtClean="0"/>
              <a:t>pg_twophase</a:t>
            </a:r>
            <a:r>
              <a:rPr lang="zh-CN" altLang="en-US" sz="1600" smtClean="0"/>
              <a:t>目录</a:t>
            </a:r>
            <a:endParaRPr lang="en-US" altLang="zh-CN" sz="1600" smtClean="0"/>
          </a:p>
          <a:p>
            <a:pPr lvl="1"/>
            <a:r>
              <a:rPr lang="zh-CN" altLang="en-US" sz="1600" smtClean="0"/>
              <a:t>存放</a:t>
            </a:r>
            <a:r>
              <a:rPr lang="en-US" altLang="zh-CN" sz="1600" smtClean="0"/>
              <a:t>twophase</a:t>
            </a:r>
            <a:r>
              <a:rPr lang="zh-CN" altLang="en-US" sz="1600" smtClean="0"/>
              <a:t>事务的状态信息</a:t>
            </a:r>
            <a:endParaRPr lang="en-US" altLang="zh-CN" sz="1600"/>
          </a:p>
          <a:p>
            <a:r>
              <a:rPr lang="en-US" altLang="zh-CN" sz="1600" smtClean="0"/>
              <a:t>pg_xlog</a:t>
            </a:r>
            <a:r>
              <a:rPr lang="zh-CN" altLang="en-US" sz="1600" smtClean="0"/>
              <a:t>目录或软链接</a:t>
            </a:r>
            <a:r>
              <a:rPr lang="en-US" altLang="zh-CN" sz="1600" smtClean="0"/>
              <a:t>(</a:t>
            </a:r>
            <a:r>
              <a:rPr lang="zh-CN" altLang="en-US" sz="1600" smtClean="0"/>
              <a:t>如果</a:t>
            </a:r>
            <a:r>
              <a:rPr lang="en-US" altLang="zh-CN" sz="1600" smtClean="0"/>
              <a:t>initdb</a:t>
            </a:r>
            <a:r>
              <a:rPr lang="zh-CN" altLang="en-US" sz="1600" smtClean="0"/>
              <a:t>时指定了</a:t>
            </a:r>
            <a:r>
              <a:rPr lang="en-US" altLang="zh-CN" sz="1600" smtClean="0"/>
              <a:t>pg_xlog</a:t>
            </a:r>
            <a:r>
              <a:rPr lang="zh-CN" altLang="en-US" sz="1600" smtClean="0"/>
              <a:t>的位置</a:t>
            </a:r>
            <a:r>
              <a:rPr lang="en-US" altLang="zh-CN" sz="1600" smtClean="0"/>
              <a:t>)</a:t>
            </a:r>
          </a:p>
          <a:p>
            <a:pPr lvl="1"/>
            <a:r>
              <a:rPr lang="zh-CN" altLang="en-US" sz="1600" smtClean="0"/>
              <a:t>存放</a:t>
            </a:r>
            <a:r>
              <a:rPr lang="en-US" altLang="zh-CN" sz="1600" smtClean="0"/>
              <a:t>WAL</a:t>
            </a:r>
            <a:r>
              <a:rPr lang="zh-CN" altLang="en-US" sz="1600" smtClean="0"/>
              <a:t>日志文件</a:t>
            </a:r>
            <a:endParaRPr lang="en-US" altLang="zh-CN" sz="1600"/>
          </a:p>
          <a:p>
            <a:r>
              <a:rPr lang="en-US" altLang="zh-CN" sz="1600" smtClean="0"/>
              <a:t>PG_VERSION</a:t>
            </a:r>
            <a:r>
              <a:rPr lang="zh-CN" altLang="en-US" sz="1600" smtClean="0"/>
              <a:t>文件</a:t>
            </a:r>
            <a:endParaRPr lang="en-US" altLang="zh-CN" sz="1600"/>
          </a:p>
          <a:p>
            <a:pPr lvl="1"/>
            <a:r>
              <a:rPr lang="en-US" altLang="zh-CN" sz="1600" smtClean="0"/>
              <a:t>PostgreSQL</a:t>
            </a:r>
            <a:r>
              <a:rPr lang="zh-CN" altLang="en-US" sz="1600" smtClean="0"/>
              <a:t>的主版本号</a:t>
            </a:r>
            <a:r>
              <a:rPr lang="en-US" altLang="zh-CN" sz="1600" smtClean="0"/>
              <a:t>.</a:t>
            </a:r>
            <a:r>
              <a:rPr lang="zh-CN" altLang="en-US" sz="1600" smtClean="0"/>
              <a:t> 如</a:t>
            </a:r>
            <a:r>
              <a:rPr lang="en-US" altLang="zh-CN" sz="1600" smtClean="0"/>
              <a:t>9.1</a:t>
            </a:r>
            <a:endParaRPr lang="en-US" altLang="zh-CN" sz="1600"/>
          </a:p>
          <a:p>
            <a:endParaRPr lang="en-US" altLang="zh-CN" sz="1600" smtClean="0"/>
          </a:p>
          <a:p>
            <a:endParaRPr lang="en-US" altLang="zh-CN" sz="1600"/>
          </a:p>
          <a:p>
            <a:endParaRPr lang="en-US" altLang="zh-CN" sz="1600" smtClean="0"/>
          </a:p>
          <a:p>
            <a:pPr lvl="1"/>
            <a:endParaRPr lang="zh-CN" altLang="en-US" sz="1600"/>
          </a:p>
        </p:txBody>
      </p:sp>
    </p:spTree>
    <p:extLst>
      <p:ext uri="{BB962C8B-B14F-4D97-AF65-F5344CB8AC3E}">
        <p14:creationId xmlns:p14="http://schemas.microsoft.com/office/powerpoint/2010/main" val="903471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effectLst>
                  <a:outerShdw blurRad="38100" dist="38100" dir="2700000" algn="tl">
                    <a:srgbClr val="000000">
                      <a:alpha val="43137"/>
                    </a:srgbClr>
                  </a:outerShdw>
                </a:effectLst>
              </a:rPr>
              <a:t>Database Physical Storage</a:t>
            </a:r>
            <a:endParaRPr lang="zh-CN" altLang="en-US"/>
          </a:p>
        </p:txBody>
      </p:sp>
      <p:sp>
        <p:nvSpPr>
          <p:cNvPr id="3" name="内容占位符 2"/>
          <p:cNvSpPr>
            <a:spLocks noGrp="1"/>
          </p:cNvSpPr>
          <p:nvPr>
            <p:ph idx="1"/>
          </p:nvPr>
        </p:nvSpPr>
        <p:spPr/>
        <p:txBody>
          <a:bodyPr/>
          <a:lstStyle/>
          <a:p>
            <a:r>
              <a:rPr lang="en-US" altLang="zh-CN" sz="1600" smtClean="0"/>
              <a:t>pg_hba.conf</a:t>
            </a:r>
            <a:r>
              <a:rPr lang="zh-CN" altLang="en-US" sz="1600" smtClean="0"/>
              <a:t>文件</a:t>
            </a:r>
            <a:endParaRPr lang="en-US" altLang="zh-CN" sz="1600" smtClean="0"/>
          </a:p>
          <a:p>
            <a:pPr lvl="1"/>
            <a:r>
              <a:rPr lang="zh-CN" altLang="en-US" sz="1600" smtClean="0"/>
              <a:t>客户端认证配置文件</a:t>
            </a:r>
            <a:endParaRPr lang="en-US" altLang="zh-CN" sz="1600"/>
          </a:p>
          <a:p>
            <a:r>
              <a:rPr lang="en-US" altLang="zh-CN" sz="1600" smtClean="0"/>
              <a:t>pg_ident.conf</a:t>
            </a:r>
            <a:r>
              <a:rPr lang="zh-CN" altLang="en-US" sz="1600" smtClean="0"/>
              <a:t>文件</a:t>
            </a:r>
            <a:endParaRPr lang="en-US" altLang="zh-CN" sz="1600" smtClean="0"/>
          </a:p>
          <a:p>
            <a:pPr lvl="1"/>
            <a:r>
              <a:rPr lang="zh-CN" altLang="en-US" sz="1600" smtClean="0"/>
              <a:t>和</a:t>
            </a:r>
            <a:r>
              <a:rPr lang="en-US" altLang="zh-CN" sz="1600" smtClean="0"/>
              <a:t>pg_hba.conf</a:t>
            </a:r>
            <a:r>
              <a:rPr lang="zh-CN" altLang="en-US" sz="1600" smtClean="0"/>
              <a:t>结合使用</a:t>
            </a:r>
            <a:r>
              <a:rPr lang="en-US" altLang="zh-CN" sz="1600" smtClean="0"/>
              <a:t>, </a:t>
            </a:r>
            <a:r>
              <a:rPr lang="zh-CN" altLang="en-US" sz="1600" smtClean="0"/>
              <a:t>存储操作系统用户和连接时使用的数据库用户的</a:t>
            </a:r>
            <a:r>
              <a:rPr lang="en-US" altLang="zh-CN" sz="1600" smtClean="0"/>
              <a:t>map</a:t>
            </a:r>
            <a:r>
              <a:rPr lang="zh-CN" altLang="en-US" sz="1600" smtClean="0"/>
              <a:t>用户信息</a:t>
            </a:r>
            <a:r>
              <a:rPr lang="en-US" altLang="zh-CN" sz="1600" smtClean="0"/>
              <a:t>, mapname</a:t>
            </a:r>
            <a:r>
              <a:rPr lang="zh-CN" altLang="en-US" sz="1600" smtClean="0"/>
              <a:t>将用于</a:t>
            </a:r>
            <a:r>
              <a:rPr lang="en-US" altLang="zh-CN" sz="1600" smtClean="0"/>
              <a:t>pg_hba.conf </a:t>
            </a:r>
            <a:r>
              <a:rPr lang="zh-CN" altLang="en-US" sz="1600" smtClean="0"/>
              <a:t>的</a:t>
            </a:r>
            <a:r>
              <a:rPr lang="en-US" altLang="zh-CN" sz="1600" smtClean="0"/>
              <a:t>ident</a:t>
            </a:r>
            <a:r>
              <a:rPr lang="zh-CN" altLang="en-US" sz="1600" smtClean="0"/>
              <a:t>认证方法</a:t>
            </a:r>
            <a:r>
              <a:rPr lang="en-US" altLang="zh-CN" sz="1600" smtClean="0"/>
              <a:t>.</a:t>
            </a:r>
          </a:p>
          <a:p>
            <a:pPr lvl="1"/>
            <a:r>
              <a:rPr lang="en-US" altLang="zh-CN" sz="1600" smtClean="0"/>
              <a:t># </a:t>
            </a:r>
            <a:r>
              <a:rPr lang="en-US" altLang="zh-CN" sz="1600"/>
              <a:t>MAPNAME       SYSTEM-USERNAME         PG-USERNAME</a:t>
            </a:r>
          </a:p>
          <a:p>
            <a:r>
              <a:rPr lang="en-US" altLang="zh-CN" sz="1600" smtClean="0"/>
              <a:t>postgresql.conf</a:t>
            </a:r>
            <a:r>
              <a:rPr lang="zh-CN" altLang="en-US" sz="1600" smtClean="0"/>
              <a:t>文件</a:t>
            </a:r>
            <a:endParaRPr lang="en-US" altLang="zh-CN" sz="1600" smtClean="0"/>
          </a:p>
          <a:p>
            <a:pPr lvl="1"/>
            <a:r>
              <a:rPr lang="zh-CN" altLang="en-US" sz="1600" smtClean="0"/>
              <a:t>数据库配置文件</a:t>
            </a:r>
            <a:endParaRPr lang="en-US" altLang="zh-CN" sz="1600" smtClean="0"/>
          </a:p>
          <a:p>
            <a:endParaRPr lang="en-US" altLang="zh-CN" sz="1600" smtClean="0"/>
          </a:p>
          <a:p>
            <a:endParaRPr lang="en-US" altLang="zh-CN" sz="1600"/>
          </a:p>
          <a:p>
            <a:endParaRPr lang="en-US" altLang="zh-CN" sz="1600" smtClean="0"/>
          </a:p>
          <a:p>
            <a:r>
              <a:rPr lang="en-US" altLang="zh-CN" sz="1600" smtClean="0"/>
              <a:t>postmaster.opts</a:t>
            </a:r>
            <a:r>
              <a:rPr lang="zh-CN" altLang="en-US" sz="1600" smtClean="0"/>
              <a:t>文件</a:t>
            </a:r>
            <a:endParaRPr lang="en-US" altLang="zh-CN" sz="1600" smtClean="0"/>
          </a:p>
          <a:p>
            <a:pPr lvl="1"/>
            <a:r>
              <a:rPr lang="zh-CN" altLang="en-US" sz="1600" smtClean="0"/>
              <a:t>最近一次数据库启动的时候创建的文件</a:t>
            </a:r>
            <a:r>
              <a:rPr lang="en-US" altLang="zh-CN" sz="1600" smtClean="0"/>
              <a:t>, </a:t>
            </a:r>
            <a:r>
              <a:rPr lang="zh-CN" altLang="en-US" sz="1600" smtClean="0"/>
              <a:t>存储数据库启动时</a:t>
            </a:r>
            <a:r>
              <a:rPr lang="en-US" altLang="zh-CN" sz="1600" smtClean="0"/>
              <a:t>postgres</a:t>
            </a:r>
            <a:r>
              <a:rPr lang="zh-CN" altLang="en-US" sz="1600" smtClean="0"/>
              <a:t>的命令行选项参数等</a:t>
            </a:r>
            <a:endParaRPr lang="en-US" altLang="zh-CN" sz="1600" smtClean="0"/>
          </a:p>
          <a:p>
            <a:r>
              <a:rPr lang="en-US" altLang="zh-CN" sz="1600" smtClean="0"/>
              <a:t>postmaster.pid</a:t>
            </a:r>
            <a:r>
              <a:rPr lang="zh-CN" altLang="en-US" sz="1600" smtClean="0"/>
              <a:t>文件</a:t>
            </a:r>
            <a:endParaRPr lang="en-US" altLang="zh-CN" sz="1600" smtClean="0"/>
          </a:p>
          <a:p>
            <a:pPr lvl="1"/>
            <a:r>
              <a:rPr lang="zh-CN" altLang="en-US" sz="1600" smtClean="0"/>
              <a:t>存储数据库当前运行的</a:t>
            </a:r>
            <a:r>
              <a:rPr lang="en-US" altLang="zh-CN" sz="1600" smtClean="0"/>
              <a:t>postmaster.pid, </a:t>
            </a:r>
            <a:r>
              <a:rPr lang="zh-CN" altLang="en-US" sz="1600" smtClean="0"/>
              <a:t>数据库集群目录位置</a:t>
            </a:r>
            <a:r>
              <a:rPr lang="en-US" altLang="zh-CN" sz="1600" smtClean="0"/>
              <a:t>, postmaster</a:t>
            </a:r>
            <a:r>
              <a:rPr lang="zh-CN" altLang="en-US" sz="1600" smtClean="0"/>
              <a:t>进程启动时间</a:t>
            </a:r>
            <a:r>
              <a:rPr lang="en-US" altLang="zh-CN" sz="1600" smtClean="0"/>
              <a:t>, </a:t>
            </a:r>
            <a:r>
              <a:rPr lang="zh-CN" altLang="en-US" sz="1600" smtClean="0"/>
              <a:t>监听的端口号</a:t>
            </a:r>
            <a:r>
              <a:rPr lang="en-US" altLang="zh-CN" sz="1600" smtClean="0"/>
              <a:t>, Unix-socket </a:t>
            </a:r>
            <a:r>
              <a:rPr lang="zh-CN" altLang="en-US" sz="1600" smtClean="0"/>
              <a:t>目录</a:t>
            </a:r>
            <a:r>
              <a:rPr lang="en-US" altLang="zh-CN" sz="1600" smtClean="0"/>
              <a:t>, </a:t>
            </a:r>
            <a:r>
              <a:rPr lang="zh-CN" altLang="en-US" sz="1600" smtClean="0"/>
              <a:t>监听地址</a:t>
            </a:r>
            <a:r>
              <a:rPr lang="en-US" altLang="zh-CN" sz="1600" smtClean="0"/>
              <a:t>, </a:t>
            </a:r>
            <a:r>
              <a:rPr lang="zh-CN" altLang="en-US" sz="1600" smtClean="0"/>
              <a:t>共享内存段信息</a:t>
            </a:r>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4064" y="3429000"/>
            <a:ext cx="4094360"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5024" y="1916832"/>
            <a:ext cx="434340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5024" y="1745382"/>
            <a:ext cx="103822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6858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effectLst>
                  <a:outerShdw blurRad="38100" dist="38100" dir="2700000" algn="tl">
                    <a:srgbClr val="000000">
                      <a:alpha val="43137"/>
                    </a:srgbClr>
                  </a:outerShdw>
                </a:effectLst>
              </a:rPr>
              <a:t>Database Physical Storage</a:t>
            </a:r>
            <a:endParaRPr lang="zh-CN" altLang="en-US"/>
          </a:p>
        </p:txBody>
      </p:sp>
      <p:sp>
        <p:nvSpPr>
          <p:cNvPr id="3" name="内容占位符 2"/>
          <p:cNvSpPr>
            <a:spLocks noGrp="1"/>
          </p:cNvSpPr>
          <p:nvPr>
            <p:ph idx="1"/>
          </p:nvPr>
        </p:nvSpPr>
        <p:spPr/>
        <p:txBody>
          <a:bodyPr/>
          <a:lstStyle/>
          <a:p>
            <a:r>
              <a:rPr lang="en-US" altLang="zh-CN" sz="1600" smtClean="0"/>
              <a:t>Authenticate</a:t>
            </a:r>
          </a:p>
          <a:p>
            <a:r>
              <a:rPr lang="en-US" altLang="zh-CN" sz="1600" smtClean="0"/>
              <a:t>pg_hba.conf</a:t>
            </a:r>
          </a:p>
          <a:p>
            <a:r>
              <a:rPr lang="en-US" altLang="zh-CN" sz="1600" smtClean="0"/>
              <a:t>pg_shadow</a:t>
            </a:r>
            <a:endParaRPr lang="zh-CN" altLang="en-US" sz="1600"/>
          </a:p>
        </p:txBody>
      </p:sp>
      <p:sp>
        <p:nvSpPr>
          <p:cNvPr id="4" name="圆角矩形 3"/>
          <p:cNvSpPr/>
          <p:nvPr/>
        </p:nvSpPr>
        <p:spPr>
          <a:xfrm>
            <a:off x="5292080" y="2846316"/>
            <a:ext cx="3528392" cy="2304256"/>
          </a:xfrm>
          <a:prstGeom prst="round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5" name="Picture 5" descr="G:\Internet 临时文件\Content.IE5\LYQM45JY\MC900055052[1].wmf"/>
          <p:cNvPicPr>
            <a:picLocks noChangeAspect="1" noChangeArrowheads="1"/>
          </p:cNvPicPr>
          <p:nvPr/>
        </p:nvPicPr>
        <p:blipFill>
          <a:blip r:embed="rId2" cstate="print"/>
          <a:srcRect/>
          <a:stretch>
            <a:fillRect/>
          </a:stretch>
        </p:blipFill>
        <p:spPr bwMode="auto">
          <a:xfrm>
            <a:off x="323528" y="2859556"/>
            <a:ext cx="2808312" cy="2369644"/>
          </a:xfrm>
          <a:prstGeom prst="rect">
            <a:avLst/>
          </a:prstGeom>
          <a:noFill/>
        </p:spPr>
      </p:pic>
      <p:pic>
        <p:nvPicPr>
          <p:cNvPr id="6" name="Picture 9"/>
          <p:cNvPicPr>
            <a:picLocks noChangeAspect="1" noChangeArrowheads="1"/>
          </p:cNvPicPr>
          <p:nvPr/>
        </p:nvPicPr>
        <p:blipFill>
          <a:blip r:embed="rId3" cstate="print"/>
          <a:srcRect/>
          <a:stretch>
            <a:fillRect/>
          </a:stretch>
        </p:blipFill>
        <p:spPr bwMode="auto">
          <a:xfrm>
            <a:off x="7524328" y="3403796"/>
            <a:ext cx="1224136" cy="1254139"/>
          </a:xfrm>
          <a:prstGeom prst="rect">
            <a:avLst/>
          </a:prstGeom>
          <a:ln>
            <a:noFill/>
          </a:ln>
          <a:effectLst>
            <a:softEdge rad="112500"/>
          </a:effectLst>
        </p:spPr>
      </p:pic>
      <p:pic>
        <p:nvPicPr>
          <p:cNvPr id="7" name="Picture 11" descr="G:\Internet 临时文件\Content.IE5\ZDGQ9K69\MC900281285[1].wmf"/>
          <p:cNvPicPr>
            <a:picLocks noChangeAspect="1" noChangeArrowheads="1"/>
          </p:cNvPicPr>
          <p:nvPr/>
        </p:nvPicPr>
        <p:blipFill>
          <a:blip r:embed="rId4" cstate="print"/>
          <a:srcRect/>
          <a:stretch>
            <a:fillRect/>
          </a:stretch>
        </p:blipFill>
        <p:spPr bwMode="auto">
          <a:xfrm>
            <a:off x="6804248" y="3475804"/>
            <a:ext cx="535178" cy="792088"/>
          </a:xfrm>
          <a:prstGeom prst="rect">
            <a:avLst/>
          </a:prstGeom>
          <a:noFill/>
        </p:spPr>
      </p:pic>
      <p:sp>
        <p:nvSpPr>
          <p:cNvPr id="8" name="TextBox 7"/>
          <p:cNvSpPr txBox="1"/>
          <p:nvPr/>
        </p:nvSpPr>
        <p:spPr>
          <a:xfrm>
            <a:off x="6804248" y="4339900"/>
            <a:ext cx="888385" cy="738664"/>
          </a:xfrm>
          <a:prstGeom prst="rect">
            <a:avLst/>
          </a:prstGeom>
          <a:noFill/>
        </p:spPr>
        <p:txBody>
          <a:bodyPr wrap="none" rtlCol="0">
            <a:spAutoFit/>
          </a:bodyPr>
          <a:lstStyle/>
          <a:p>
            <a:r>
              <a:rPr lang="en-US" altLang="zh-CN" sz="1400" dirty="0" smtClean="0"/>
              <a:t>Listene </a:t>
            </a:r>
          </a:p>
          <a:p>
            <a:r>
              <a:rPr lang="en-US" altLang="zh-CN" sz="1400" dirty="0" smtClean="0"/>
              <a:t>Which </a:t>
            </a:r>
          </a:p>
          <a:p>
            <a:r>
              <a:rPr lang="en-US" altLang="zh-CN" sz="1400" dirty="0" smtClean="0"/>
              <a:t>Address</a:t>
            </a:r>
            <a:endParaRPr lang="zh-CN" altLang="en-US" sz="1400" dirty="0"/>
          </a:p>
        </p:txBody>
      </p:sp>
      <p:grpSp>
        <p:nvGrpSpPr>
          <p:cNvPr id="9" name="组合 8"/>
          <p:cNvGrpSpPr/>
          <p:nvPr/>
        </p:nvGrpSpPr>
        <p:grpSpPr>
          <a:xfrm>
            <a:off x="5436096" y="3618659"/>
            <a:ext cx="1152128" cy="1459905"/>
            <a:chOff x="5364088" y="3861048"/>
            <a:chExt cx="1152128" cy="1459905"/>
          </a:xfrm>
        </p:grpSpPr>
        <p:pic>
          <p:nvPicPr>
            <p:cNvPr id="10" name="Picture 14" descr="G:\Internet 临时文件\Content.IE5\WVUJ9QFH\MC900431622[1].png"/>
            <p:cNvPicPr>
              <a:picLocks noChangeAspect="1" noChangeArrowheads="1"/>
            </p:cNvPicPr>
            <p:nvPr/>
          </p:nvPicPr>
          <p:blipFill>
            <a:blip r:embed="rId5" cstate="print"/>
            <a:srcRect/>
            <a:stretch>
              <a:fillRect/>
            </a:stretch>
          </p:blipFill>
          <p:spPr bwMode="auto">
            <a:xfrm>
              <a:off x="5364088" y="3861048"/>
              <a:ext cx="1152128" cy="1152128"/>
            </a:xfrm>
            <a:prstGeom prst="rect">
              <a:avLst/>
            </a:prstGeom>
            <a:noFill/>
          </p:spPr>
        </p:pic>
        <p:sp>
          <p:nvSpPr>
            <p:cNvPr id="11" name="TextBox 10"/>
            <p:cNvSpPr txBox="1"/>
            <p:nvPr/>
          </p:nvSpPr>
          <p:spPr>
            <a:xfrm>
              <a:off x="5364088" y="5013176"/>
              <a:ext cx="861133" cy="307777"/>
            </a:xfrm>
            <a:prstGeom prst="rect">
              <a:avLst/>
            </a:prstGeom>
            <a:noFill/>
          </p:spPr>
          <p:txBody>
            <a:bodyPr wrap="none" rtlCol="0">
              <a:spAutoFit/>
            </a:bodyPr>
            <a:lstStyle/>
            <a:p>
              <a:r>
                <a:rPr lang="en-US" altLang="zh-CN" sz="1400" dirty="0" smtClean="0"/>
                <a:t>PG_HBA</a:t>
              </a:r>
              <a:endParaRPr lang="zh-CN" altLang="en-US" sz="1400" dirty="0"/>
            </a:p>
          </p:txBody>
        </p:sp>
      </p:grpSp>
      <p:sp>
        <p:nvSpPr>
          <p:cNvPr id="12" name="左右箭头 11"/>
          <p:cNvSpPr/>
          <p:nvPr/>
        </p:nvSpPr>
        <p:spPr>
          <a:xfrm>
            <a:off x="3203848" y="3566396"/>
            <a:ext cx="1881056" cy="361531"/>
          </a:xfrm>
          <a:prstGeom prst="leftRightArrow">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 name="TextBox 12"/>
          <p:cNvSpPr txBox="1"/>
          <p:nvPr/>
        </p:nvSpPr>
        <p:spPr>
          <a:xfrm>
            <a:off x="5364088" y="2918324"/>
            <a:ext cx="1452642" cy="369332"/>
          </a:xfrm>
          <a:prstGeom prst="rect">
            <a:avLst/>
          </a:prstGeom>
          <a:noFill/>
        </p:spPr>
        <p:txBody>
          <a:bodyPr wrap="none" rtlCol="0">
            <a:spAutoFit/>
          </a:bodyPr>
          <a:lstStyle/>
          <a:p>
            <a:r>
              <a:rPr lang="en-US" altLang="zh-CN" dirty="0" err="1" smtClean="0"/>
              <a:t>PostgreSQL</a:t>
            </a:r>
            <a:endParaRPr lang="zh-CN" altLang="en-US" dirty="0"/>
          </a:p>
        </p:txBody>
      </p:sp>
      <p:sp>
        <p:nvSpPr>
          <p:cNvPr id="14" name="TextBox 13"/>
          <p:cNvSpPr txBox="1"/>
          <p:nvPr/>
        </p:nvSpPr>
        <p:spPr>
          <a:xfrm>
            <a:off x="3419872" y="3854428"/>
            <a:ext cx="1311578" cy="1169551"/>
          </a:xfrm>
          <a:prstGeom prst="rect">
            <a:avLst/>
          </a:prstGeom>
          <a:noFill/>
        </p:spPr>
        <p:txBody>
          <a:bodyPr wrap="none" rtlCol="0">
            <a:spAutoFit/>
          </a:bodyPr>
          <a:lstStyle/>
          <a:p>
            <a:r>
              <a:rPr lang="en-US" altLang="zh-CN" sz="1400" dirty="0" smtClean="0"/>
              <a:t>Auth Method</a:t>
            </a:r>
          </a:p>
          <a:p>
            <a:r>
              <a:rPr lang="en-US" altLang="zh-CN" sz="1400" dirty="0" smtClean="0"/>
              <a:t>(Trust,</a:t>
            </a:r>
          </a:p>
          <a:p>
            <a:r>
              <a:rPr lang="en-US" altLang="zh-CN" sz="1400" dirty="0" smtClean="0"/>
              <a:t>Password,</a:t>
            </a:r>
          </a:p>
          <a:p>
            <a:r>
              <a:rPr lang="en-US" altLang="zh-CN" sz="1400" dirty="0" err="1" smtClean="0"/>
              <a:t>Ident</a:t>
            </a:r>
            <a:r>
              <a:rPr lang="en-US" altLang="zh-CN" sz="1400" dirty="0" smtClean="0"/>
              <a:t>,</a:t>
            </a:r>
          </a:p>
          <a:p>
            <a:r>
              <a:rPr lang="en-US" altLang="zh-CN" sz="1400" dirty="0" smtClean="0"/>
              <a:t>LDAP…)</a:t>
            </a:r>
            <a:endParaRPr lang="zh-CN" altLang="en-US" sz="1400" dirty="0"/>
          </a:p>
        </p:txBody>
      </p:sp>
      <p:sp>
        <p:nvSpPr>
          <p:cNvPr id="15" name="TextBox 14"/>
          <p:cNvSpPr txBox="1"/>
          <p:nvPr/>
        </p:nvSpPr>
        <p:spPr>
          <a:xfrm>
            <a:off x="323528" y="5229200"/>
            <a:ext cx="784189" cy="369332"/>
          </a:xfrm>
          <a:prstGeom prst="rect">
            <a:avLst/>
          </a:prstGeom>
          <a:noFill/>
        </p:spPr>
        <p:txBody>
          <a:bodyPr wrap="none" rtlCol="0">
            <a:spAutoFit/>
          </a:bodyPr>
          <a:lstStyle/>
          <a:p>
            <a:r>
              <a:rPr lang="en-US" altLang="zh-CN" dirty="0" smtClean="0"/>
              <a:t>Roles</a:t>
            </a:r>
            <a:endParaRPr lang="zh-CN" altLang="en-US" dirty="0"/>
          </a:p>
        </p:txBody>
      </p:sp>
      <p:sp>
        <p:nvSpPr>
          <p:cNvPr id="16" name="TextBox 15"/>
          <p:cNvSpPr txBox="1"/>
          <p:nvPr/>
        </p:nvSpPr>
        <p:spPr>
          <a:xfrm>
            <a:off x="3269023" y="3212976"/>
            <a:ext cx="1879041" cy="338554"/>
          </a:xfrm>
          <a:prstGeom prst="rect">
            <a:avLst/>
          </a:prstGeom>
          <a:noFill/>
        </p:spPr>
        <p:txBody>
          <a:bodyPr wrap="none" rtlCol="0">
            <a:spAutoFit/>
          </a:bodyPr>
          <a:lstStyle/>
          <a:p>
            <a:r>
              <a:rPr lang="en-US" altLang="zh-CN" sz="1600" dirty="0" smtClean="0"/>
              <a:t>Connection Limit</a:t>
            </a:r>
            <a:endParaRPr lang="zh-CN" altLang="en-US" sz="1600" dirty="0"/>
          </a:p>
        </p:txBody>
      </p:sp>
      <p:sp>
        <p:nvSpPr>
          <p:cNvPr id="17" name="TextBox 16"/>
          <p:cNvSpPr txBox="1"/>
          <p:nvPr/>
        </p:nvSpPr>
        <p:spPr>
          <a:xfrm>
            <a:off x="4058842" y="5785519"/>
            <a:ext cx="4401590" cy="307777"/>
          </a:xfrm>
          <a:prstGeom prst="rect">
            <a:avLst/>
          </a:prstGeom>
          <a:noFill/>
        </p:spPr>
        <p:txBody>
          <a:bodyPr wrap="none" rtlCol="0">
            <a:spAutoFit/>
          </a:bodyPr>
          <a:lstStyle/>
          <a:p>
            <a:r>
              <a:rPr lang="en-US" altLang="zh-CN" sz="1400" dirty="0" smtClean="0"/>
              <a:t>TYPE  DATABASE USER CIDR-ADDRESS  METHOD</a:t>
            </a:r>
            <a:endParaRPr lang="zh-CN" altLang="en-US" sz="1400" dirty="0"/>
          </a:p>
        </p:txBody>
      </p:sp>
      <p:sp>
        <p:nvSpPr>
          <p:cNvPr id="18" name="圆角矩形 17"/>
          <p:cNvSpPr/>
          <p:nvPr/>
        </p:nvSpPr>
        <p:spPr>
          <a:xfrm>
            <a:off x="4058842" y="5785519"/>
            <a:ext cx="4320480" cy="288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stCxn id="11" idx="2"/>
            <a:endCxn id="18" idx="0"/>
          </p:cNvCxnSpPr>
          <p:nvPr/>
        </p:nvCxnSpPr>
        <p:spPr>
          <a:xfrm rot="16200000" flipH="1">
            <a:off x="5689395" y="5255831"/>
            <a:ext cx="706955" cy="3524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4937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Day 1</a:t>
            </a:r>
            <a:endParaRPr lang="zh-CN" altLang="en-US"/>
          </a:p>
        </p:txBody>
      </p:sp>
      <p:sp>
        <p:nvSpPr>
          <p:cNvPr id="3" name="内容占位符 2"/>
          <p:cNvSpPr>
            <a:spLocks noGrp="1"/>
          </p:cNvSpPr>
          <p:nvPr>
            <p:ph idx="1"/>
          </p:nvPr>
        </p:nvSpPr>
        <p:spPr/>
        <p:txBody>
          <a:bodyPr numCol="2"/>
          <a:lstStyle/>
          <a:p>
            <a:r>
              <a:rPr lang="en-US" altLang="zh-CN" sz="1800" smtClean="0">
                <a:effectLst>
                  <a:outerShdw blurRad="38100" dist="38100" dir="2700000" algn="tl">
                    <a:srgbClr val="000000">
                      <a:alpha val="43137"/>
                    </a:srgbClr>
                  </a:outerShdw>
                </a:effectLst>
              </a:rPr>
              <a:t>About PostgreSQL</a:t>
            </a:r>
          </a:p>
          <a:p>
            <a:r>
              <a:rPr lang="en-US" altLang="zh-CN" sz="1800" smtClean="0">
                <a:effectLst>
                  <a:outerShdw blurRad="38100" dist="38100" dir="2700000" algn="tl">
                    <a:srgbClr val="000000">
                      <a:alpha val="43137"/>
                    </a:srgbClr>
                  </a:outerShdw>
                </a:effectLst>
              </a:rPr>
              <a:t>Tutorial</a:t>
            </a:r>
          </a:p>
          <a:p>
            <a:pPr lvl="1"/>
            <a:r>
              <a:rPr lang="zh-CN" altLang="en-US" sz="1400">
                <a:effectLst>
                  <a:outerShdw blurRad="38100" dist="38100" dir="2700000" algn="tl">
                    <a:srgbClr val="000000">
                      <a:alpha val="43137"/>
                    </a:srgbClr>
                  </a:outerShdw>
                </a:effectLst>
              </a:rPr>
              <a:t>安装</a:t>
            </a:r>
          </a:p>
          <a:p>
            <a:pPr lvl="1"/>
            <a:r>
              <a:rPr lang="zh-CN" altLang="en-US" sz="1400">
                <a:effectLst>
                  <a:outerShdw blurRad="38100" dist="38100" dir="2700000" algn="tl">
                    <a:srgbClr val="000000">
                      <a:alpha val="43137"/>
                    </a:srgbClr>
                  </a:outerShdw>
                </a:effectLst>
              </a:rPr>
              <a:t>初始化集群</a:t>
            </a:r>
          </a:p>
          <a:p>
            <a:pPr lvl="1"/>
            <a:r>
              <a:rPr lang="zh-CN" altLang="en-US" sz="1400">
                <a:effectLst>
                  <a:outerShdw blurRad="38100" dist="38100" dir="2700000" algn="tl">
                    <a:srgbClr val="000000">
                      <a:alpha val="43137"/>
                    </a:srgbClr>
                  </a:outerShdw>
                </a:effectLst>
              </a:rPr>
              <a:t>配置集群</a:t>
            </a:r>
          </a:p>
          <a:p>
            <a:pPr lvl="1"/>
            <a:r>
              <a:rPr lang="zh-CN" altLang="en-US" sz="1400">
                <a:effectLst>
                  <a:outerShdw blurRad="38100" dist="38100" dir="2700000" algn="tl">
                    <a:srgbClr val="000000">
                      <a:alpha val="43137"/>
                    </a:srgbClr>
                  </a:outerShdw>
                </a:effectLst>
              </a:rPr>
              <a:t>启动</a:t>
            </a:r>
            <a:r>
              <a:rPr lang="en-US" altLang="zh-CN" sz="1400">
                <a:effectLst>
                  <a:outerShdw blurRad="38100" dist="38100" dir="2700000" algn="tl">
                    <a:srgbClr val="000000">
                      <a:alpha val="43137"/>
                    </a:srgbClr>
                  </a:outerShdw>
                </a:effectLst>
              </a:rPr>
              <a:t>/</a:t>
            </a:r>
            <a:r>
              <a:rPr lang="zh-CN" altLang="en-US" sz="1400">
                <a:effectLst>
                  <a:outerShdw blurRad="38100" dist="38100" dir="2700000" algn="tl">
                    <a:srgbClr val="000000">
                      <a:alpha val="43137"/>
                    </a:srgbClr>
                  </a:outerShdw>
                </a:effectLst>
              </a:rPr>
              <a:t>关闭集群</a:t>
            </a:r>
          </a:p>
          <a:p>
            <a:pPr lvl="1"/>
            <a:r>
              <a:rPr lang="zh-CN" altLang="en-US" sz="1400">
                <a:effectLst>
                  <a:outerShdw blurRad="38100" dist="38100" dir="2700000" algn="tl">
                    <a:srgbClr val="000000">
                      <a:alpha val="43137"/>
                    </a:srgbClr>
                  </a:outerShdw>
                </a:effectLst>
              </a:rPr>
              <a:t>连接</a:t>
            </a:r>
            <a:r>
              <a:rPr lang="en-US" altLang="zh-CN" sz="1400">
                <a:effectLst>
                  <a:outerShdw blurRad="38100" dist="38100" dir="2700000" algn="tl">
                    <a:srgbClr val="000000">
                      <a:alpha val="43137"/>
                    </a:srgbClr>
                  </a:outerShdw>
                </a:effectLst>
              </a:rPr>
              <a:t>PostgreSQL</a:t>
            </a:r>
          </a:p>
          <a:p>
            <a:r>
              <a:rPr lang="en-US" altLang="zh-CN" sz="1800" smtClean="0">
                <a:effectLst>
                  <a:outerShdw blurRad="38100" dist="38100" dir="2700000" algn="tl">
                    <a:srgbClr val="000000">
                      <a:alpha val="43137"/>
                    </a:srgbClr>
                  </a:outerShdw>
                </a:effectLst>
              </a:rPr>
              <a:t>SQL Language</a:t>
            </a:r>
          </a:p>
          <a:p>
            <a:pPr lvl="1"/>
            <a:r>
              <a:rPr lang="en-US" altLang="zh-CN" sz="1400" smtClean="0">
                <a:effectLst>
                  <a:outerShdw blurRad="38100" dist="38100" dir="2700000" algn="tl">
                    <a:srgbClr val="000000">
                      <a:alpha val="43137"/>
                    </a:srgbClr>
                  </a:outerShdw>
                </a:effectLst>
              </a:rPr>
              <a:t>SQL</a:t>
            </a:r>
            <a:r>
              <a:rPr lang="zh-CN" altLang="en-US" sz="1400" smtClean="0">
                <a:effectLst>
                  <a:outerShdw blurRad="38100" dist="38100" dir="2700000" algn="tl">
                    <a:srgbClr val="000000">
                      <a:alpha val="43137"/>
                    </a:srgbClr>
                  </a:outerShdw>
                </a:effectLst>
              </a:rPr>
              <a:t>语法</a:t>
            </a:r>
            <a:endParaRPr lang="en-US" altLang="zh-CN" sz="1400" smtClean="0">
              <a:effectLst>
                <a:outerShdw blurRad="38100" dist="38100" dir="2700000" algn="tl">
                  <a:srgbClr val="000000">
                    <a:alpha val="43137"/>
                  </a:srgbClr>
                </a:outerShdw>
              </a:effectLst>
            </a:endParaRPr>
          </a:p>
          <a:p>
            <a:pPr lvl="1"/>
            <a:r>
              <a:rPr lang="zh-CN" altLang="en-US" sz="1400" smtClean="0">
                <a:effectLst>
                  <a:outerShdw blurRad="38100" dist="38100" dir="2700000" algn="tl">
                    <a:srgbClr val="000000">
                      <a:alpha val="43137"/>
                    </a:srgbClr>
                  </a:outerShdw>
                </a:effectLst>
              </a:rPr>
              <a:t>数据定义</a:t>
            </a:r>
            <a:endParaRPr lang="en-US" altLang="zh-CN" sz="1400" smtClean="0">
              <a:effectLst>
                <a:outerShdw blurRad="38100" dist="38100" dir="2700000" algn="tl">
                  <a:srgbClr val="000000">
                    <a:alpha val="43137"/>
                  </a:srgbClr>
                </a:outerShdw>
              </a:effectLst>
            </a:endParaRPr>
          </a:p>
          <a:p>
            <a:pPr lvl="1"/>
            <a:r>
              <a:rPr lang="zh-CN" altLang="en-US" sz="1400" smtClean="0">
                <a:effectLst>
                  <a:outerShdw blurRad="38100" dist="38100" dir="2700000" algn="tl">
                    <a:srgbClr val="000000">
                      <a:alpha val="43137"/>
                    </a:srgbClr>
                  </a:outerShdw>
                </a:effectLst>
              </a:rPr>
              <a:t>数据操作</a:t>
            </a:r>
            <a:endParaRPr lang="en-US" altLang="zh-CN" sz="1400" smtClean="0">
              <a:effectLst>
                <a:outerShdw blurRad="38100" dist="38100" dir="2700000" algn="tl">
                  <a:srgbClr val="000000">
                    <a:alpha val="43137"/>
                  </a:srgbClr>
                </a:outerShdw>
              </a:effectLst>
            </a:endParaRPr>
          </a:p>
          <a:p>
            <a:pPr lvl="1"/>
            <a:r>
              <a:rPr lang="zh-CN" altLang="en-US" sz="1400">
                <a:effectLst>
                  <a:outerShdw blurRad="38100" dist="38100" dir="2700000" algn="tl">
                    <a:srgbClr val="000000">
                      <a:alpha val="43137"/>
                    </a:srgbClr>
                  </a:outerShdw>
                </a:effectLst>
              </a:rPr>
              <a:t>权限</a:t>
            </a:r>
            <a:endParaRPr lang="en-US" altLang="zh-CN" sz="1400" smtClean="0">
              <a:effectLst>
                <a:outerShdw blurRad="38100" dist="38100" dir="2700000" algn="tl">
                  <a:srgbClr val="000000">
                    <a:alpha val="43137"/>
                  </a:srgbClr>
                </a:outerShdw>
              </a:effectLst>
            </a:endParaRPr>
          </a:p>
          <a:p>
            <a:pPr lvl="1"/>
            <a:r>
              <a:rPr lang="zh-CN" altLang="en-US" sz="1400" smtClean="0">
                <a:effectLst>
                  <a:outerShdw blurRad="38100" dist="38100" dir="2700000" algn="tl">
                    <a:srgbClr val="000000">
                      <a:alpha val="43137"/>
                    </a:srgbClr>
                  </a:outerShdw>
                </a:effectLst>
              </a:rPr>
              <a:t>数据类型</a:t>
            </a:r>
            <a:endParaRPr lang="en-US" altLang="zh-CN" sz="1400" smtClean="0">
              <a:effectLst>
                <a:outerShdw blurRad="38100" dist="38100" dir="2700000" algn="tl">
                  <a:srgbClr val="000000">
                    <a:alpha val="43137"/>
                  </a:srgbClr>
                </a:outerShdw>
              </a:effectLst>
            </a:endParaRPr>
          </a:p>
          <a:p>
            <a:pPr lvl="1"/>
            <a:r>
              <a:rPr lang="zh-CN" altLang="en-US" sz="1400" smtClean="0">
                <a:effectLst>
                  <a:outerShdw blurRad="38100" dist="38100" dir="2700000" algn="tl">
                    <a:srgbClr val="000000">
                      <a:alpha val="43137"/>
                    </a:srgbClr>
                  </a:outerShdw>
                </a:effectLst>
              </a:rPr>
              <a:t>函数与操作符</a:t>
            </a:r>
            <a:endParaRPr lang="en-US" altLang="zh-CN" sz="1400" smtClean="0">
              <a:effectLst>
                <a:outerShdw blurRad="38100" dist="38100" dir="2700000" algn="tl">
                  <a:srgbClr val="000000">
                    <a:alpha val="43137"/>
                  </a:srgbClr>
                </a:outerShdw>
              </a:effectLst>
            </a:endParaRPr>
          </a:p>
          <a:p>
            <a:pPr lvl="1"/>
            <a:r>
              <a:rPr lang="zh-CN" altLang="en-US" sz="1400" smtClean="0">
                <a:effectLst>
                  <a:outerShdw blurRad="38100" dist="38100" dir="2700000" algn="tl">
                    <a:srgbClr val="000000">
                      <a:alpha val="43137"/>
                    </a:srgbClr>
                  </a:outerShdw>
                </a:effectLst>
              </a:rPr>
              <a:t>类型转换</a:t>
            </a:r>
            <a:endParaRPr lang="en-US" altLang="zh-CN" sz="1400" smtClean="0">
              <a:effectLst>
                <a:outerShdw blurRad="38100" dist="38100" dir="2700000" algn="tl">
                  <a:srgbClr val="000000">
                    <a:alpha val="43137"/>
                  </a:srgbClr>
                </a:outerShdw>
              </a:effectLst>
            </a:endParaRPr>
          </a:p>
          <a:p>
            <a:pPr lvl="1"/>
            <a:r>
              <a:rPr lang="zh-CN" altLang="en-US" sz="1400" smtClean="0">
                <a:effectLst>
                  <a:outerShdw blurRad="38100" dist="38100" dir="2700000" algn="tl">
                    <a:srgbClr val="000000">
                      <a:alpha val="43137"/>
                    </a:srgbClr>
                  </a:outerShdw>
                </a:effectLst>
              </a:rPr>
              <a:t>索引</a:t>
            </a:r>
            <a:endParaRPr lang="en-US" altLang="zh-CN" sz="1400" smtClean="0">
              <a:effectLst>
                <a:outerShdw blurRad="38100" dist="38100" dir="2700000" algn="tl">
                  <a:srgbClr val="000000">
                    <a:alpha val="43137"/>
                  </a:srgbClr>
                </a:outerShdw>
              </a:effectLst>
            </a:endParaRPr>
          </a:p>
          <a:p>
            <a:pPr lvl="1"/>
            <a:r>
              <a:rPr lang="zh-CN" altLang="en-US" sz="1400" smtClean="0">
                <a:effectLst>
                  <a:outerShdw blurRad="38100" dist="38100" dir="2700000" algn="tl">
                    <a:srgbClr val="000000">
                      <a:alpha val="43137"/>
                    </a:srgbClr>
                  </a:outerShdw>
                </a:effectLst>
              </a:rPr>
              <a:t>并发控制</a:t>
            </a:r>
            <a:endParaRPr lang="en-US" altLang="zh-CN" sz="1400" smtClean="0">
              <a:effectLst>
                <a:outerShdw blurRad="38100" dist="38100" dir="2700000" algn="tl">
                  <a:srgbClr val="000000">
                    <a:alpha val="43137"/>
                  </a:srgbClr>
                </a:outerShdw>
              </a:effectLst>
            </a:endParaRPr>
          </a:p>
          <a:p>
            <a:pPr lvl="1"/>
            <a:r>
              <a:rPr lang="en-US" altLang="zh-CN" sz="1400" smtClean="0">
                <a:effectLst>
                  <a:outerShdw blurRad="38100" dist="38100" dir="2700000" algn="tl">
                    <a:srgbClr val="000000">
                      <a:alpha val="43137"/>
                    </a:srgbClr>
                  </a:outerShdw>
                </a:effectLst>
              </a:rPr>
              <a:t>SQL</a:t>
            </a:r>
            <a:r>
              <a:rPr lang="zh-CN" altLang="en-US" sz="1400" smtClean="0">
                <a:effectLst>
                  <a:outerShdw blurRad="38100" dist="38100" dir="2700000" algn="tl">
                    <a:srgbClr val="000000">
                      <a:alpha val="43137"/>
                    </a:srgbClr>
                  </a:outerShdw>
                </a:effectLst>
              </a:rPr>
              <a:t>性能优化</a:t>
            </a:r>
            <a:endParaRPr lang="en-US" altLang="zh-CN" sz="1400">
              <a:effectLst>
                <a:outerShdw blurRad="38100" dist="38100" dir="2700000" algn="tl">
                  <a:srgbClr val="000000">
                    <a:alpha val="43137"/>
                  </a:srgbClr>
                </a:outerShdw>
              </a:effectLst>
            </a:endParaRPr>
          </a:p>
          <a:p>
            <a:endParaRPr lang="en-US" altLang="zh-CN" sz="1400" smtClean="0">
              <a:effectLst>
                <a:outerShdw blurRad="38100" dist="38100" dir="2700000" algn="tl">
                  <a:srgbClr val="000000">
                    <a:alpha val="43137"/>
                  </a:srgbClr>
                </a:outerShdw>
              </a:effectLst>
            </a:endParaRPr>
          </a:p>
          <a:p>
            <a:endParaRPr lang="zh-CN" altLang="en-US" sz="1400" b="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49421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special character</a:t>
            </a:r>
            <a:endParaRPr lang="zh-CN" altLang="en-US"/>
          </a:p>
        </p:txBody>
      </p:sp>
      <p:sp>
        <p:nvSpPr>
          <p:cNvPr id="3" name="内容占位符 2"/>
          <p:cNvSpPr>
            <a:spLocks noGrp="1"/>
          </p:cNvSpPr>
          <p:nvPr>
            <p:ph idx="1"/>
          </p:nvPr>
        </p:nvSpPr>
        <p:spPr/>
        <p:txBody>
          <a:bodyPr numCol="2"/>
          <a:lstStyle/>
          <a:p>
            <a:r>
              <a:rPr lang="en-US" altLang="zh-CN" sz="1800" smtClean="0"/>
              <a:t>$</a:t>
            </a:r>
          </a:p>
          <a:p>
            <a:pPr lvl="1"/>
            <a:r>
              <a:rPr lang="en-US" altLang="zh-CN" sz="1800" smtClean="0"/>
              <a:t>string  quoted</a:t>
            </a:r>
          </a:p>
          <a:p>
            <a:pPr lvl="1"/>
            <a:r>
              <a:rPr lang="en-US" altLang="zh-CN" sz="1800" smtClean="0"/>
              <a:t>positional parameter in function or prepared statement</a:t>
            </a:r>
          </a:p>
          <a:p>
            <a:r>
              <a:rPr lang="en-US" altLang="zh-CN" sz="1800" smtClean="0"/>
              <a:t>()</a:t>
            </a:r>
          </a:p>
          <a:p>
            <a:pPr lvl="1"/>
            <a:r>
              <a:rPr lang="en-US" altLang="zh-CN" sz="1800" smtClean="0"/>
              <a:t>enforce precedence</a:t>
            </a:r>
          </a:p>
          <a:p>
            <a:r>
              <a:rPr lang="en-US" altLang="zh-CN" sz="1800" smtClean="0"/>
              <a:t>[]</a:t>
            </a:r>
          </a:p>
          <a:p>
            <a:pPr lvl="1"/>
            <a:r>
              <a:rPr lang="en-US" altLang="zh-CN" sz="1800" smtClean="0"/>
              <a:t>array selected elements</a:t>
            </a:r>
          </a:p>
          <a:p>
            <a:r>
              <a:rPr lang="en-US" altLang="zh-CN" sz="1800" smtClean="0"/>
              <a:t>,</a:t>
            </a:r>
          </a:p>
          <a:p>
            <a:pPr lvl="1"/>
            <a:r>
              <a:rPr lang="en-US" altLang="zh-CN" sz="1800" smtClean="0"/>
              <a:t>separate the elements of a list</a:t>
            </a:r>
          </a:p>
          <a:p>
            <a:r>
              <a:rPr lang="en-US" altLang="zh-CN" sz="1800" smtClean="0"/>
              <a:t>;</a:t>
            </a:r>
          </a:p>
          <a:p>
            <a:pPr lvl="1"/>
            <a:r>
              <a:rPr lang="en-US" altLang="zh-CN" sz="1800" smtClean="0"/>
              <a:t>terminate a SQL</a:t>
            </a:r>
          </a:p>
          <a:p>
            <a:endParaRPr lang="en-US" altLang="zh-CN" sz="1800" smtClean="0"/>
          </a:p>
          <a:p>
            <a:r>
              <a:rPr lang="en-US" altLang="zh-CN" sz="1800" smtClean="0"/>
              <a:t>:</a:t>
            </a:r>
          </a:p>
          <a:p>
            <a:pPr lvl="1"/>
            <a:r>
              <a:rPr lang="en-US" altLang="zh-CN" sz="1800" smtClean="0"/>
              <a:t>slice from array</a:t>
            </a:r>
          </a:p>
          <a:p>
            <a:r>
              <a:rPr lang="en-US" altLang="zh-CN" sz="1800" smtClean="0"/>
              <a:t>*</a:t>
            </a:r>
          </a:p>
          <a:p>
            <a:pPr lvl="1"/>
            <a:r>
              <a:rPr lang="en-US" altLang="zh-CN" sz="1800" smtClean="0"/>
              <a:t>all the fields of a table or composite value</a:t>
            </a:r>
          </a:p>
          <a:p>
            <a:r>
              <a:rPr lang="en-US" altLang="zh-CN" sz="1800" smtClean="0"/>
              <a:t>.</a:t>
            </a:r>
          </a:p>
          <a:p>
            <a:pPr lvl="1"/>
            <a:r>
              <a:rPr lang="en-US" altLang="zh-CN" sz="1800" smtClean="0"/>
              <a:t>numeric , separate schema, table, column names.</a:t>
            </a:r>
            <a:endParaRPr lang="zh-CN" altLang="en-US" sz="1800"/>
          </a:p>
        </p:txBody>
      </p:sp>
    </p:spTree>
    <p:extLst>
      <p:ext uri="{BB962C8B-B14F-4D97-AF65-F5344CB8AC3E}">
        <p14:creationId xmlns:p14="http://schemas.microsoft.com/office/powerpoint/2010/main" val="1374140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effectLst>
                  <a:outerShdw blurRad="38100" dist="38100" dir="2700000" algn="tl">
                    <a:srgbClr val="000000">
                      <a:alpha val="43137"/>
                    </a:srgbClr>
                  </a:outerShdw>
                </a:effectLst>
              </a:rPr>
              <a:t>Database Physical Storage</a:t>
            </a:r>
            <a:endParaRPr lang="zh-CN" altLang="en-US"/>
          </a:p>
        </p:txBody>
      </p:sp>
      <p:sp>
        <p:nvSpPr>
          <p:cNvPr id="3" name="内容占位符 2"/>
          <p:cNvSpPr>
            <a:spLocks noGrp="1"/>
          </p:cNvSpPr>
          <p:nvPr>
            <p:ph idx="1"/>
          </p:nvPr>
        </p:nvSpPr>
        <p:spPr/>
        <p:txBody>
          <a:bodyPr/>
          <a:lstStyle/>
          <a:p>
            <a:r>
              <a:rPr lang="zh-CN" altLang="en-US" sz="1600" smtClean="0"/>
              <a:t>数据对象文件</a:t>
            </a:r>
            <a:endParaRPr lang="en-US" altLang="zh-CN" sz="1600" smtClean="0"/>
          </a:p>
          <a:p>
            <a:pPr lvl="1"/>
            <a:r>
              <a:rPr lang="zh-CN" altLang="en-US" sz="1600" smtClean="0"/>
              <a:t>主数据文件 </a:t>
            </a:r>
            <a:r>
              <a:rPr lang="en-US" altLang="zh-CN" sz="1600" smtClean="0"/>
              <a:t>, </a:t>
            </a:r>
            <a:r>
              <a:rPr lang="zh-CN" altLang="en-US" sz="1600" smtClean="0"/>
              <a:t>通过</a:t>
            </a:r>
            <a:r>
              <a:rPr lang="en-US" altLang="zh-CN" sz="1600" smtClean="0"/>
              <a:t>pg_class.relfilenode</a:t>
            </a:r>
            <a:r>
              <a:rPr lang="zh-CN" altLang="en-US" sz="1600" smtClean="0"/>
              <a:t>或</a:t>
            </a:r>
            <a:r>
              <a:rPr lang="en-US" altLang="zh-CN" sz="1600"/>
              <a:t>pg_relation_filenode</a:t>
            </a:r>
            <a:r>
              <a:rPr lang="en-US" altLang="zh-CN" sz="1600" smtClean="0"/>
              <a:t>()</a:t>
            </a:r>
            <a:r>
              <a:rPr lang="zh-CN" altLang="en-US" sz="1600" smtClean="0"/>
              <a:t>函数查看</a:t>
            </a:r>
            <a:r>
              <a:rPr lang="en-US" altLang="zh-CN" sz="1600" smtClean="0"/>
              <a:t>. </a:t>
            </a:r>
            <a:r>
              <a:rPr lang="zh-CN" altLang="en-US" sz="1600" smtClean="0"/>
              <a:t>超过</a:t>
            </a:r>
            <a:r>
              <a:rPr lang="en-US" altLang="zh-CN" sz="1600" smtClean="0"/>
              <a:t>1GB</a:t>
            </a:r>
            <a:r>
              <a:rPr lang="zh-CN" altLang="en-US" sz="1600" smtClean="0"/>
              <a:t>或编译</a:t>
            </a:r>
            <a:r>
              <a:rPr lang="en-US" altLang="zh-CN" sz="1600" smtClean="0"/>
              <a:t>PostgreSQL</a:t>
            </a:r>
            <a:r>
              <a:rPr lang="zh-CN" altLang="en-US" sz="1600" smtClean="0"/>
              <a:t>时设置的</a:t>
            </a:r>
            <a:r>
              <a:rPr lang="en-US" altLang="zh-CN" sz="1600"/>
              <a:t> --</a:t>
            </a:r>
            <a:r>
              <a:rPr lang="en-US" altLang="zh-CN" sz="1600" smtClean="0"/>
              <a:t>with-segsize</a:t>
            </a:r>
            <a:r>
              <a:rPr lang="zh-CN" altLang="en-US" sz="1600" smtClean="0"/>
              <a:t>大小后</a:t>
            </a:r>
            <a:r>
              <a:rPr lang="en-US" altLang="zh-CN" sz="1600" smtClean="0"/>
              <a:t>, </a:t>
            </a:r>
            <a:r>
              <a:rPr lang="zh-CN" altLang="en-US" sz="1600" smtClean="0"/>
              <a:t>会以相同的文件名加</a:t>
            </a:r>
            <a:r>
              <a:rPr lang="en-US" altLang="zh-CN" sz="1600" smtClean="0"/>
              <a:t>.1,  ... </a:t>
            </a:r>
            <a:r>
              <a:rPr lang="zh-CN" altLang="en-US" sz="1600" smtClean="0"/>
              <a:t>后缀新增文件</a:t>
            </a:r>
            <a:r>
              <a:rPr lang="en-US" altLang="zh-CN" sz="1600" smtClean="0"/>
              <a:t>.</a:t>
            </a:r>
            <a:endParaRPr lang="en-US" altLang="zh-CN" sz="1600"/>
          </a:p>
          <a:p>
            <a:pPr lvl="1"/>
            <a:r>
              <a:rPr lang="zh-CN" altLang="en-US" sz="1600" smtClean="0"/>
              <a:t>每个表或索引都会有</a:t>
            </a:r>
            <a:r>
              <a:rPr lang="en-US" altLang="zh-CN" sz="1600" smtClean="0"/>
              <a:t>free space map, </a:t>
            </a:r>
            <a:r>
              <a:rPr lang="zh-CN" altLang="en-US" sz="1600" smtClean="0"/>
              <a:t>记录</a:t>
            </a:r>
            <a:r>
              <a:rPr lang="en-US" altLang="zh-CN" sz="1600" smtClean="0"/>
              <a:t>page</a:t>
            </a:r>
            <a:r>
              <a:rPr lang="zh-CN" altLang="en-US" sz="1600" smtClean="0"/>
              <a:t>的空闲信息</a:t>
            </a:r>
            <a:r>
              <a:rPr lang="en-US" altLang="zh-CN" sz="1600" smtClean="0"/>
              <a:t>. </a:t>
            </a:r>
            <a:r>
              <a:rPr lang="zh-CN" altLang="en-US" sz="1600" smtClean="0"/>
              <a:t>可通过</a:t>
            </a:r>
            <a:r>
              <a:rPr lang="en-US" altLang="zh-CN" sz="1600" smtClean="0"/>
              <a:t>pageinspect</a:t>
            </a:r>
            <a:r>
              <a:rPr lang="zh-CN" altLang="en-US" sz="1600" smtClean="0"/>
              <a:t>插件查看</a:t>
            </a:r>
            <a:r>
              <a:rPr lang="en-US" altLang="zh-CN" sz="1600" smtClean="0"/>
              <a:t>.</a:t>
            </a:r>
          </a:p>
          <a:p>
            <a:pPr lvl="1"/>
            <a:r>
              <a:rPr lang="zh-CN" altLang="en-US" sz="1600"/>
              <a:t>每个表或索引都会有</a:t>
            </a:r>
            <a:r>
              <a:rPr lang="en-US" altLang="zh-CN" sz="1600" smtClean="0"/>
              <a:t>visibility map,</a:t>
            </a:r>
            <a:r>
              <a:rPr lang="zh-CN" altLang="en-US" sz="1600" smtClean="0"/>
              <a:t>记录没有</a:t>
            </a:r>
            <a:r>
              <a:rPr lang="en-US" altLang="zh-CN" sz="1600" smtClean="0"/>
              <a:t>dead tuple</a:t>
            </a:r>
            <a:r>
              <a:rPr lang="zh-CN" altLang="en-US" sz="1600" smtClean="0"/>
              <a:t>的</a:t>
            </a:r>
            <a:r>
              <a:rPr lang="en-US" altLang="zh-CN" sz="1600" smtClean="0"/>
              <a:t>page</a:t>
            </a:r>
            <a:r>
              <a:rPr lang="zh-CN" altLang="en-US" sz="1600" smtClean="0"/>
              <a:t>信息</a:t>
            </a:r>
            <a:r>
              <a:rPr lang="en-US" altLang="zh-CN" sz="1600" smtClean="0"/>
              <a:t>. </a:t>
            </a:r>
            <a:r>
              <a:rPr lang="zh-CN" altLang="en-US" sz="1600"/>
              <a:t>可通过</a:t>
            </a:r>
            <a:r>
              <a:rPr lang="en-US" altLang="zh-CN" sz="1600"/>
              <a:t>pageinspect</a:t>
            </a:r>
            <a:r>
              <a:rPr lang="zh-CN" altLang="en-US" sz="1600"/>
              <a:t>插件查看</a:t>
            </a:r>
            <a:r>
              <a:rPr lang="en-US" altLang="zh-CN" sz="1600"/>
              <a:t>.</a:t>
            </a:r>
            <a:endParaRPr lang="en-US" altLang="zh-CN" sz="1600" smtClean="0"/>
          </a:p>
          <a:p>
            <a:pPr lvl="1"/>
            <a:r>
              <a:rPr lang="en-US" altLang="zh-CN" sz="1600" smtClean="0"/>
              <a:t>unlogged table and index also have _init suffix as initialiaztion fork.</a:t>
            </a:r>
            <a:r>
              <a:rPr lang="zh-CN" altLang="en-US" sz="1600"/>
              <a:t>可通过</a:t>
            </a:r>
            <a:r>
              <a:rPr lang="en-US" altLang="zh-CN" sz="1600"/>
              <a:t>pageinspect</a:t>
            </a:r>
            <a:r>
              <a:rPr lang="zh-CN" altLang="en-US" sz="1600"/>
              <a:t>插件查看</a:t>
            </a:r>
            <a:r>
              <a:rPr lang="en-US" altLang="zh-CN" sz="1600" smtClean="0"/>
              <a:t>.</a:t>
            </a:r>
          </a:p>
          <a:p>
            <a:pPr lvl="1"/>
            <a:r>
              <a:rPr lang="en-US" altLang="zh-CN" sz="1600" smtClean="0"/>
              <a:t>TOAST</a:t>
            </a:r>
            <a:r>
              <a:rPr lang="zh-CN" altLang="en-US" sz="1600" smtClean="0"/>
              <a:t>表</a:t>
            </a:r>
            <a:r>
              <a:rPr lang="en-US" altLang="zh-CN" sz="1600"/>
              <a:t>, </a:t>
            </a:r>
            <a:r>
              <a:rPr lang="en-US" altLang="zh-CN" sz="1600" smtClean="0"/>
              <a:t>pg_class.reltoastrelid.</a:t>
            </a:r>
          </a:p>
          <a:p>
            <a:pPr lvl="2"/>
            <a:r>
              <a:rPr lang="en-US" altLang="zh-CN" sz="1600"/>
              <a:t>TOAST,The Oversized-Attribute Storage Technique</a:t>
            </a:r>
          </a:p>
          <a:p>
            <a:pPr lvl="2"/>
            <a:r>
              <a:rPr lang="en-US" altLang="zh-CN" sz="1600">
                <a:hlinkClick r:id="rId2"/>
              </a:rPr>
              <a:t>http://blog.163.com/digoal@126/blog/static/163877040201122910531988/</a:t>
            </a:r>
            <a:endParaRPr lang="en-US" altLang="zh-CN" sz="1600"/>
          </a:p>
          <a:p>
            <a:pPr lvl="2"/>
            <a:r>
              <a:rPr lang="en-US" altLang="zh-CN" sz="1600"/>
              <a:t>how difference when update a table's column which it in TOAST or BASETABLE</a:t>
            </a:r>
          </a:p>
          <a:p>
            <a:pPr lvl="2"/>
            <a:r>
              <a:rPr lang="en-US" altLang="zh-CN" sz="1600">
                <a:hlinkClick r:id="rId3"/>
              </a:rPr>
              <a:t>http://blog.163.com/digoal@126/blog/static/1638770402012116115354333/</a:t>
            </a:r>
            <a:endParaRPr lang="en-US" altLang="zh-CN" sz="1600"/>
          </a:p>
          <a:p>
            <a:pPr lvl="2"/>
            <a:r>
              <a:rPr lang="en-US" altLang="zh-CN" sz="1600"/>
              <a:t>TOAST table with pgfincore</a:t>
            </a:r>
          </a:p>
          <a:p>
            <a:pPr lvl="2"/>
            <a:r>
              <a:rPr lang="en-US" altLang="zh-CN" sz="1600">
                <a:hlinkClick r:id="rId4"/>
              </a:rPr>
              <a:t>http://blog.163.com/digoal@126/blog/static/16387704020120524144140/</a:t>
            </a:r>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12360" y="4869160"/>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076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effectLst>
                  <a:outerShdw blurRad="38100" dist="38100" dir="2700000" algn="tl">
                    <a:srgbClr val="000000">
                      <a:alpha val="43137"/>
                    </a:srgbClr>
                  </a:outerShdw>
                </a:effectLst>
              </a:rPr>
              <a:t>Database Physical Storage</a:t>
            </a:r>
            <a:endParaRPr lang="zh-CN" altLang="en-US"/>
          </a:p>
        </p:txBody>
      </p:sp>
      <p:sp>
        <p:nvSpPr>
          <p:cNvPr id="3" name="内容占位符 2"/>
          <p:cNvSpPr>
            <a:spLocks noGrp="1"/>
          </p:cNvSpPr>
          <p:nvPr>
            <p:ph idx="1"/>
          </p:nvPr>
        </p:nvSpPr>
        <p:spPr/>
        <p:txBody>
          <a:bodyPr/>
          <a:lstStyle/>
          <a:p>
            <a:r>
              <a:rPr lang="zh-CN" altLang="en-US" sz="1600" smtClean="0"/>
              <a:t>数据对象文件</a:t>
            </a:r>
            <a:endParaRPr lang="en-US" altLang="zh-CN" sz="1600" smtClean="0"/>
          </a:p>
          <a:p>
            <a:pPr lvl="1"/>
            <a:r>
              <a:rPr lang="zh-CN" altLang="en-US" sz="1600" smtClean="0"/>
              <a:t>以下表示</a:t>
            </a:r>
            <a:r>
              <a:rPr lang="en-US" altLang="zh-CN" sz="1600" smtClean="0"/>
              <a:t>customer, order, product, employee, part</a:t>
            </a:r>
            <a:r>
              <a:rPr lang="zh-CN" altLang="en-US" sz="1600" smtClean="0"/>
              <a:t>存放在</a:t>
            </a:r>
            <a:r>
              <a:rPr lang="en-US" altLang="zh-CN" sz="1600" smtClean="0"/>
              <a:t>production</a:t>
            </a:r>
            <a:r>
              <a:rPr lang="zh-CN" altLang="en-US" sz="1600" smtClean="0"/>
              <a:t>库中的文件名</a:t>
            </a:r>
            <a:r>
              <a:rPr lang="en-US" altLang="zh-CN" sz="1600" smtClean="0"/>
              <a:t>.</a:t>
            </a:r>
            <a:endParaRPr lang="zh-CN" altLang="en-US" sz="160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2780928"/>
            <a:ext cx="615315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807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effectLst>
                  <a:outerShdw blurRad="38100" dist="38100" dir="2700000" algn="tl">
                    <a:srgbClr val="000000">
                      <a:alpha val="43137"/>
                    </a:srgbClr>
                  </a:outerShdw>
                </a:effectLst>
              </a:rPr>
              <a:t>Database Physical Storage</a:t>
            </a:r>
            <a:endParaRPr lang="zh-CN" altLang="en-US"/>
          </a:p>
        </p:txBody>
      </p:sp>
      <p:sp>
        <p:nvSpPr>
          <p:cNvPr id="3" name="内容占位符 2"/>
          <p:cNvSpPr>
            <a:spLocks noGrp="1"/>
          </p:cNvSpPr>
          <p:nvPr>
            <p:ph idx="1"/>
          </p:nvPr>
        </p:nvSpPr>
        <p:spPr/>
        <p:txBody>
          <a:bodyPr/>
          <a:lstStyle/>
          <a:p>
            <a:r>
              <a:rPr lang="zh-CN" altLang="en-US" sz="1600" smtClean="0"/>
              <a:t>数据对象文件</a:t>
            </a:r>
            <a:endParaRPr lang="en-US" altLang="zh-CN" sz="1600" smtClean="0"/>
          </a:p>
          <a:p>
            <a:pPr lvl="1"/>
            <a:r>
              <a:rPr lang="zh-CN" altLang="en-US" sz="1600" smtClean="0"/>
              <a:t>以下表示</a:t>
            </a:r>
            <a:r>
              <a:rPr lang="en-US" altLang="zh-CN" sz="1600" smtClean="0"/>
              <a:t>customer</a:t>
            </a:r>
            <a:r>
              <a:rPr lang="zh-CN" altLang="en-US" sz="1600" smtClean="0"/>
              <a:t>表的第一个数据文件的块信息</a:t>
            </a:r>
            <a:r>
              <a:rPr lang="en-US" altLang="zh-CN" sz="1600" smtClean="0"/>
              <a:t>.</a:t>
            </a:r>
            <a:endParaRPr lang="zh-CN" altLang="en-US" sz="160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2708920"/>
            <a:ext cx="6353175"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8310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effectLst>
                  <a:outerShdw blurRad="38100" dist="38100" dir="2700000" algn="tl">
                    <a:srgbClr val="000000">
                      <a:alpha val="43137"/>
                    </a:srgbClr>
                  </a:outerShdw>
                </a:effectLst>
              </a:rPr>
              <a:t>Database Physical Storage</a:t>
            </a:r>
            <a:endParaRPr lang="zh-CN" altLang="en-US"/>
          </a:p>
        </p:txBody>
      </p:sp>
      <p:sp>
        <p:nvSpPr>
          <p:cNvPr id="3" name="内容占位符 2"/>
          <p:cNvSpPr>
            <a:spLocks noGrp="1"/>
          </p:cNvSpPr>
          <p:nvPr>
            <p:ph idx="1"/>
          </p:nvPr>
        </p:nvSpPr>
        <p:spPr/>
        <p:txBody>
          <a:bodyPr/>
          <a:lstStyle/>
          <a:p>
            <a:r>
              <a:rPr lang="zh-CN" altLang="en-US" sz="1600" smtClean="0"/>
              <a:t>数据对象文件</a:t>
            </a:r>
            <a:endParaRPr lang="en-US" altLang="zh-CN" sz="1600" smtClean="0"/>
          </a:p>
          <a:p>
            <a:pPr lvl="1"/>
            <a:r>
              <a:rPr lang="zh-CN" altLang="en-US" sz="1600" smtClean="0"/>
              <a:t>以下表示</a:t>
            </a:r>
            <a:r>
              <a:rPr lang="en-US" altLang="zh-CN" sz="1600" smtClean="0"/>
              <a:t>customer</a:t>
            </a:r>
            <a:r>
              <a:rPr lang="zh-CN" altLang="en-US" sz="1600" smtClean="0"/>
              <a:t>表的第一个数据文件的块内部的信息</a:t>
            </a:r>
            <a:r>
              <a:rPr lang="en-US" altLang="zh-CN" sz="1600" smtClean="0"/>
              <a:t>.</a:t>
            </a:r>
            <a:endParaRPr lang="zh-CN" altLang="en-US" sz="1600"/>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7864" y="1910175"/>
            <a:ext cx="5553075"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510" y="6415130"/>
            <a:ext cx="2628292"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510" y="5697805"/>
            <a:ext cx="2232248"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8094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effectLst>
                  <a:outerShdw blurRad="38100" dist="38100" dir="2700000" algn="tl">
                    <a:srgbClr val="000000">
                      <a:alpha val="43137"/>
                    </a:srgbClr>
                  </a:outerShdw>
                </a:effectLst>
              </a:rPr>
              <a:t>Database Physical Storage</a:t>
            </a:r>
            <a:endParaRPr lang="zh-CN" altLang="en-US"/>
          </a:p>
        </p:txBody>
      </p:sp>
      <p:sp>
        <p:nvSpPr>
          <p:cNvPr id="3" name="内容占位符 2"/>
          <p:cNvSpPr>
            <a:spLocks noGrp="1"/>
          </p:cNvSpPr>
          <p:nvPr>
            <p:ph idx="1"/>
          </p:nvPr>
        </p:nvSpPr>
        <p:spPr/>
        <p:txBody>
          <a:bodyPr/>
          <a:lstStyle/>
          <a:p>
            <a:r>
              <a:rPr lang="zh-CN" altLang="en-US" sz="1600" smtClean="0"/>
              <a:t>数据对象文件</a:t>
            </a:r>
            <a:endParaRPr lang="en-US" altLang="zh-CN" sz="1600" smtClean="0"/>
          </a:p>
          <a:p>
            <a:pPr lvl="1"/>
            <a:r>
              <a:rPr lang="en-US" altLang="zh-CN" sz="1600" smtClean="0"/>
              <a:t>tuple</a:t>
            </a:r>
            <a:r>
              <a:rPr lang="zh-CN" altLang="en-US" sz="1600" smtClean="0"/>
              <a:t>信息</a:t>
            </a:r>
            <a:endParaRPr lang="zh-CN" altLang="en-US" sz="1600"/>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1244341"/>
            <a:ext cx="6408712" cy="5593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0930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effectLst>
                  <a:outerShdw blurRad="38100" dist="38100" dir="2700000" algn="tl">
                    <a:srgbClr val="000000">
                      <a:alpha val="43137"/>
                    </a:srgbClr>
                  </a:outerShdw>
                </a:effectLst>
              </a:rPr>
              <a:t>Server Administration</a:t>
            </a:r>
            <a:endParaRPr lang="zh-CN" altLang="en-US"/>
          </a:p>
        </p:txBody>
      </p:sp>
      <p:sp>
        <p:nvSpPr>
          <p:cNvPr id="3" name="内容占位符 2"/>
          <p:cNvSpPr>
            <a:spLocks noGrp="1"/>
          </p:cNvSpPr>
          <p:nvPr>
            <p:ph idx="1"/>
          </p:nvPr>
        </p:nvSpPr>
        <p:spPr/>
        <p:txBody>
          <a:bodyPr/>
          <a:lstStyle/>
          <a:p>
            <a:r>
              <a:rPr lang="en-US" altLang="zh-CN" sz="1800" smtClean="0"/>
              <a:t>Database Layout</a:t>
            </a:r>
          </a:p>
          <a:p>
            <a:r>
              <a:rPr lang="en-US" altLang="zh-CN" sz="1800" smtClean="0"/>
              <a:t>Reliability</a:t>
            </a:r>
          </a:p>
          <a:p>
            <a:r>
              <a:rPr lang="en-US" altLang="zh-CN" sz="1800" smtClean="0"/>
              <a:t>Server Configuration</a:t>
            </a:r>
          </a:p>
          <a:p>
            <a:r>
              <a:rPr lang="en-US" altLang="zh-CN" sz="1800"/>
              <a:t>Routine Database Maintenance Tasks</a:t>
            </a:r>
          </a:p>
          <a:p>
            <a:r>
              <a:rPr lang="en-US" altLang="zh-CN" sz="1800"/>
              <a:t>Backup and Restore</a:t>
            </a:r>
          </a:p>
          <a:p>
            <a:r>
              <a:rPr lang="en-US" altLang="zh-CN" sz="1800"/>
              <a:t>HA and </a:t>
            </a:r>
            <a:r>
              <a:rPr lang="en-US" altLang="zh-CN" sz="1800" smtClean="0"/>
              <a:t>Replication</a:t>
            </a:r>
          </a:p>
          <a:p>
            <a:pPr lvl="1"/>
            <a:r>
              <a:rPr lang="en-US" altLang="zh-CN" sz="1800"/>
              <a:t>Stream </a:t>
            </a:r>
            <a:r>
              <a:rPr lang="en-US" altLang="zh-CN" sz="1800" smtClean="0"/>
              <a:t>Replication</a:t>
            </a:r>
          </a:p>
          <a:p>
            <a:pPr lvl="1"/>
            <a:r>
              <a:rPr lang="en-US" altLang="zh-CN" sz="1800"/>
              <a:t>Cascade Stream </a:t>
            </a:r>
            <a:r>
              <a:rPr lang="en-US" altLang="zh-CN" sz="1800" smtClean="0"/>
              <a:t>Replication</a:t>
            </a:r>
          </a:p>
          <a:p>
            <a:pPr lvl="1"/>
            <a:r>
              <a:rPr lang="en-US" altLang="zh-CN" sz="1800"/>
              <a:t>PostgreSQL-XC , PL/Proxy , </a:t>
            </a:r>
            <a:r>
              <a:rPr lang="en-US" altLang="zh-CN" sz="1800" smtClean="0"/>
              <a:t>pgpool</a:t>
            </a:r>
            <a:endParaRPr lang="en-US" altLang="zh-CN" sz="1800"/>
          </a:p>
          <a:p>
            <a:r>
              <a:rPr lang="en-US" altLang="zh-CN" sz="1800"/>
              <a:t>Monitoring Database </a:t>
            </a:r>
            <a:r>
              <a:rPr lang="en-US" altLang="zh-CN" sz="1800" smtClean="0"/>
              <a:t>Activity</a:t>
            </a:r>
            <a:endParaRPr lang="en-US" altLang="zh-CN" sz="1800"/>
          </a:p>
        </p:txBody>
      </p:sp>
    </p:spTree>
    <p:extLst>
      <p:ext uri="{BB962C8B-B14F-4D97-AF65-F5344CB8AC3E}">
        <p14:creationId xmlns:p14="http://schemas.microsoft.com/office/powerpoint/2010/main" val="429653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Logical Layout</a:t>
            </a:r>
            <a:endParaRPr lang="zh-CN" altLang="en-US"/>
          </a:p>
        </p:txBody>
      </p:sp>
      <p:graphicFrame>
        <p:nvGraphicFramePr>
          <p:cNvPr id="4" name="内容占位符 3"/>
          <p:cNvGraphicFramePr>
            <a:graphicFrameLocks/>
          </p:cNvGraphicFramePr>
          <p:nvPr>
            <p:extLst>
              <p:ext uri="{D42A27DB-BD31-4B8C-83A1-F6EECF244321}">
                <p14:modId xmlns:p14="http://schemas.microsoft.com/office/powerpoint/2010/main" val="3853324599"/>
              </p:ext>
            </p:extLst>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4848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Physical Layout</a:t>
            </a:r>
            <a:endParaRPr lang="zh-CN" altLang="en-US"/>
          </a:p>
        </p:txBody>
      </p:sp>
      <p:sp>
        <p:nvSpPr>
          <p:cNvPr id="4" name="圆柱形 3"/>
          <p:cNvSpPr/>
          <p:nvPr/>
        </p:nvSpPr>
        <p:spPr>
          <a:xfrm>
            <a:off x="179512" y="5013176"/>
            <a:ext cx="1224136" cy="648072"/>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err="1" smtClean="0"/>
              <a:t>Datafile</a:t>
            </a:r>
            <a:r>
              <a:rPr lang="en-US" altLang="zh-CN" dirty="0" smtClean="0"/>
              <a:t>(s)</a:t>
            </a:r>
            <a:endParaRPr lang="zh-CN" altLang="en-US" dirty="0"/>
          </a:p>
        </p:txBody>
      </p:sp>
      <p:graphicFrame>
        <p:nvGraphicFramePr>
          <p:cNvPr id="5" name="图示 4"/>
          <p:cNvGraphicFramePr/>
          <p:nvPr>
            <p:extLst>
              <p:ext uri="{D42A27DB-BD31-4B8C-83A1-F6EECF244321}">
                <p14:modId xmlns:p14="http://schemas.microsoft.com/office/powerpoint/2010/main" val="3159476965"/>
              </p:ext>
            </p:extLst>
          </p:nvPr>
        </p:nvGraphicFramePr>
        <p:xfrm>
          <a:off x="251520" y="2128222"/>
          <a:ext cx="5208240" cy="1023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直接连接符 5"/>
          <p:cNvCxnSpPr>
            <a:endCxn id="4" idx="1"/>
          </p:cNvCxnSpPr>
          <p:nvPr/>
        </p:nvCxnSpPr>
        <p:spPr>
          <a:xfrm flipH="1">
            <a:off x="791580" y="3118363"/>
            <a:ext cx="770374" cy="1894813"/>
          </a:xfrm>
          <a:prstGeom prst="line">
            <a:avLst/>
          </a:prstGeom>
        </p:spPr>
        <p:style>
          <a:lnRef idx="1">
            <a:schemeClr val="accent2"/>
          </a:lnRef>
          <a:fillRef idx="3">
            <a:schemeClr val="accent2"/>
          </a:fillRef>
          <a:effectRef idx="2">
            <a:schemeClr val="accent2"/>
          </a:effectRef>
          <a:fontRef idx="minor">
            <a:schemeClr val="lt1"/>
          </a:fontRef>
        </p:style>
      </p:cxnSp>
      <p:sp>
        <p:nvSpPr>
          <p:cNvPr id="7" name="圆柱形 6"/>
          <p:cNvSpPr/>
          <p:nvPr/>
        </p:nvSpPr>
        <p:spPr>
          <a:xfrm>
            <a:off x="1561954" y="5013176"/>
            <a:ext cx="1224136" cy="648072"/>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err="1" smtClean="0"/>
              <a:t>Datafile</a:t>
            </a:r>
            <a:r>
              <a:rPr lang="en-US" altLang="zh-CN" dirty="0" smtClean="0"/>
              <a:t>(s)</a:t>
            </a:r>
            <a:endParaRPr lang="zh-CN" altLang="en-US" dirty="0"/>
          </a:p>
        </p:txBody>
      </p:sp>
      <p:sp>
        <p:nvSpPr>
          <p:cNvPr id="8" name="圆柱形 7"/>
          <p:cNvSpPr/>
          <p:nvPr/>
        </p:nvSpPr>
        <p:spPr>
          <a:xfrm>
            <a:off x="2938490" y="5013176"/>
            <a:ext cx="1224136" cy="648072"/>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err="1" smtClean="0"/>
              <a:t>Datafile</a:t>
            </a:r>
            <a:r>
              <a:rPr lang="en-US" altLang="zh-CN" dirty="0" smtClean="0"/>
              <a:t>(s)</a:t>
            </a:r>
            <a:endParaRPr lang="zh-CN" altLang="en-US" dirty="0"/>
          </a:p>
        </p:txBody>
      </p:sp>
      <p:sp>
        <p:nvSpPr>
          <p:cNvPr id="9" name="圆柱形 8"/>
          <p:cNvSpPr/>
          <p:nvPr/>
        </p:nvSpPr>
        <p:spPr>
          <a:xfrm>
            <a:off x="4315026" y="5013176"/>
            <a:ext cx="1224136" cy="648072"/>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err="1" smtClean="0"/>
              <a:t>Datafile</a:t>
            </a:r>
            <a:r>
              <a:rPr lang="en-US" altLang="zh-CN" dirty="0" smtClean="0"/>
              <a:t>(s)</a:t>
            </a:r>
            <a:endParaRPr lang="zh-CN" altLang="en-US" dirty="0"/>
          </a:p>
        </p:txBody>
      </p:sp>
      <p:cxnSp>
        <p:nvCxnSpPr>
          <p:cNvPr id="10" name="直接连接符 9"/>
          <p:cNvCxnSpPr>
            <a:endCxn id="7" idx="1"/>
          </p:cNvCxnSpPr>
          <p:nvPr/>
        </p:nvCxnSpPr>
        <p:spPr>
          <a:xfrm flipH="1">
            <a:off x="2174022" y="3118363"/>
            <a:ext cx="309746" cy="1894813"/>
          </a:xfrm>
          <a:prstGeom prst="line">
            <a:avLst/>
          </a:prstGeom>
        </p:spPr>
        <p:style>
          <a:lnRef idx="1">
            <a:schemeClr val="accent2"/>
          </a:lnRef>
          <a:fillRef idx="3">
            <a:schemeClr val="accent2"/>
          </a:fillRef>
          <a:effectRef idx="2">
            <a:schemeClr val="accent2"/>
          </a:effectRef>
          <a:fontRef idx="minor">
            <a:schemeClr val="lt1"/>
          </a:fontRef>
        </p:style>
      </p:cxnSp>
      <p:cxnSp>
        <p:nvCxnSpPr>
          <p:cNvPr id="11" name="直接连接符 10"/>
          <p:cNvCxnSpPr>
            <a:endCxn id="8" idx="1"/>
          </p:cNvCxnSpPr>
          <p:nvPr/>
        </p:nvCxnSpPr>
        <p:spPr>
          <a:xfrm>
            <a:off x="3275856" y="3118363"/>
            <a:ext cx="274702" cy="1894813"/>
          </a:xfrm>
          <a:prstGeom prst="line">
            <a:avLst/>
          </a:prstGeom>
        </p:spPr>
        <p:style>
          <a:lnRef idx="1">
            <a:schemeClr val="accent2"/>
          </a:lnRef>
          <a:fillRef idx="3">
            <a:schemeClr val="accent2"/>
          </a:fillRef>
          <a:effectRef idx="2">
            <a:schemeClr val="accent2"/>
          </a:effectRef>
          <a:fontRef idx="minor">
            <a:schemeClr val="lt1"/>
          </a:fontRef>
        </p:style>
      </p:cxnSp>
      <p:cxnSp>
        <p:nvCxnSpPr>
          <p:cNvPr id="12" name="直接连接符 11"/>
          <p:cNvCxnSpPr>
            <a:endCxn id="9" idx="1"/>
          </p:cNvCxnSpPr>
          <p:nvPr/>
        </p:nvCxnSpPr>
        <p:spPr>
          <a:xfrm>
            <a:off x="4162626" y="3118363"/>
            <a:ext cx="764468" cy="1894813"/>
          </a:xfrm>
          <a:prstGeom prst="line">
            <a:avLst/>
          </a:prstGeom>
        </p:spPr>
        <p:style>
          <a:lnRef idx="1">
            <a:schemeClr val="accent2"/>
          </a:lnRef>
          <a:fillRef idx="3">
            <a:schemeClr val="accent2"/>
          </a:fillRef>
          <a:effectRef idx="2">
            <a:schemeClr val="accent2"/>
          </a:effectRef>
          <a:fontRef idx="minor">
            <a:schemeClr val="lt1"/>
          </a:fontRef>
        </p:style>
      </p:cxnSp>
      <p:sp>
        <p:nvSpPr>
          <p:cNvPr id="13" name="圆柱形 12"/>
          <p:cNvSpPr/>
          <p:nvPr/>
        </p:nvSpPr>
        <p:spPr>
          <a:xfrm>
            <a:off x="5868144" y="5013176"/>
            <a:ext cx="1224136" cy="648072"/>
          </a:xfrm>
          <a:prstGeom prst="ca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err="1" smtClean="0"/>
              <a:t>Controlfile</a:t>
            </a:r>
            <a:endParaRPr lang="zh-CN" altLang="en-US" dirty="0"/>
          </a:p>
        </p:txBody>
      </p:sp>
      <p:sp>
        <p:nvSpPr>
          <p:cNvPr id="14" name="圆柱形 13"/>
          <p:cNvSpPr/>
          <p:nvPr/>
        </p:nvSpPr>
        <p:spPr>
          <a:xfrm>
            <a:off x="7452320" y="5013176"/>
            <a:ext cx="1224136" cy="648072"/>
          </a:xfrm>
          <a:prstGeom prst="can">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t>WALs</a:t>
            </a:r>
            <a:endParaRPr lang="zh-CN" altLang="en-US" dirty="0"/>
          </a:p>
        </p:txBody>
      </p:sp>
      <p:sp>
        <p:nvSpPr>
          <p:cNvPr id="15" name="圆柱形 14"/>
          <p:cNvSpPr/>
          <p:nvPr/>
        </p:nvSpPr>
        <p:spPr>
          <a:xfrm>
            <a:off x="7452320" y="3356992"/>
            <a:ext cx="1224136" cy="648072"/>
          </a:xfrm>
          <a:prstGeom prst="can">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t>Archived</a:t>
            </a:r>
            <a:endParaRPr lang="zh-CN" altLang="en-US" dirty="0"/>
          </a:p>
        </p:txBody>
      </p:sp>
      <p:cxnSp>
        <p:nvCxnSpPr>
          <p:cNvPr id="16" name="直接箭头连接符 15"/>
          <p:cNvCxnSpPr>
            <a:stCxn id="14" idx="1"/>
            <a:endCxn id="15" idx="3"/>
          </p:cNvCxnSpPr>
          <p:nvPr/>
        </p:nvCxnSpPr>
        <p:spPr>
          <a:xfrm rot="5400000" flipH="1" flipV="1">
            <a:off x="7560332" y="4509120"/>
            <a:ext cx="10081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729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Process Layout</a:t>
            </a:r>
            <a:endParaRPr lang="zh-CN" altLang="en-US"/>
          </a:p>
        </p:txBody>
      </p:sp>
      <p:sp>
        <p:nvSpPr>
          <p:cNvPr id="4" name="椭圆 3"/>
          <p:cNvSpPr/>
          <p:nvPr/>
        </p:nvSpPr>
        <p:spPr>
          <a:xfrm>
            <a:off x="3118493" y="2756943"/>
            <a:ext cx="2123728" cy="252028"/>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11560" y="5949280"/>
            <a:ext cx="1656184" cy="28803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27584" y="4869160"/>
            <a:ext cx="1656184" cy="28803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596336" y="3789040"/>
            <a:ext cx="1152128" cy="28803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475656" y="2636912"/>
            <a:ext cx="1368152" cy="28803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19672" y="3789040"/>
            <a:ext cx="1656184" cy="28803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69"/>
          <p:cNvGrpSpPr/>
          <p:nvPr/>
        </p:nvGrpSpPr>
        <p:grpSpPr>
          <a:xfrm>
            <a:off x="1813889" y="1484784"/>
            <a:ext cx="576064" cy="648073"/>
            <a:chOff x="3786188" y="2285991"/>
            <a:chExt cx="772682" cy="777066"/>
          </a:xfrm>
        </p:grpSpPr>
        <p:pic>
          <p:nvPicPr>
            <p:cNvPr id="11" name="Picture 3" descr="C:\Documents and Settings\digoal\Local Settings\Temporary Internet Files\Content.IE5\6UE21VZY\MCj04348450000[1].png"/>
            <p:cNvPicPr>
              <a:picLocks noChangeAspect="1" noChangeArrowheads="1"/>
            </p:cNvPicPr>
            <p:nvPr/>
          </p:nvPicPr>
          <p:blipFill>
            <a:blip r:embed="rId2" cstate="print"/>
            <a:srcRect/>
            <a:stretch>
              <a:fillRect/>
            </a:stretch>
          </p:blipFill>
          <p:spPr bwMode="auto">
            <a:xfrm>
              <a:off x="3786188" y="2285991"/>
              <a:ext cx="714374" cy="714374"/>
            </a:xfrm>
            <a:prstGeom prst="rect">
              <a:avLst/>
            </a:prstGeom>
            <a:ln>
              <a:noFill/>
            </a:ln>
            <a:effectLst>
              <a:outerShdw blurRad="292100" dist="139700" dir="2700000" algn="tl" rotWithShape="0">
                <a:srgbClr val="333333">
                  <a:alpha val="65000"/>
                </a:srgbClr>
              </a:outerShdw>
            </a:effectLst>
          </p:spPr>
        </p:pic>
        <p:sp>
          <p:nvSpPr>
            <p:cNvPr id="12" name="TextBox 11"/>
            <p:cNvSpPr txBox="1"/>
            <p:nvPr/>
          </p:nvSpPr>
          <p:spPr>
            <a:xfrm>
              <a:off x="4143372" y="2786058"/>
              <a:ext cx="415498" cy="276999"/>
            </a:xfrm>
            <a:prstGeom prst="rect">
              <a:avLst/>
            </a:prstGeom>
            <a:noFill/>
          </p:spPr>
          <p:txBody>
            <a:bodyPr wrap="none" rtlCol="0">
              <a:spAutoFit/>
            </a:bodyPr>
            <a:lstStyle/>
            <a:p>
              <a:r>
                <a:rPr lang="en-US" altLang="zh-CN" sz="1200" dirty="0" smtClean="0"/>
                <a:t>APP</a:t>
              </a:r>
              <a:endParaRPr lang="zh-CN" altLang="en-US" sz="1200" dirty="0"/>
            </a:p>
          </p:txBody>
        </p:sp>
      </p:grpSp>
      <p:sp>
        <p:nvSpPr>
          <p:cNvPr id="13" name="TextBox 12"/>
          <p:cNvSpPr txBox="1"/>
          <p:nvPr/>
        </p:nvSpPr>
        <p:spPr>
          <a:xfrm>
            <a:off x="1597865" y="2564904"/>
            <a:ext cx="1197764" cy="369332"/>
          </a:xfrm>
          <a:prstGeom prst="rect">
            <a:avLst/>
          </a:prstGeom>
          <a:noFill/>
        </p:spPr>
        <p:txBody>
          <a:bodyPr wrap="none" rtlCol="0">
            <a:spAutoFit/>
          </a:bodyPr>
          <a:lstStyle/>
          <a:p>
            <a:r>
              <a:rPr lang="en-US" altLang="zh-CN" dirty="0" smtClean="0"/>
              <a:t>postmaster</a:t>
            </a:r>
            <a:endParaRPr lang="zh-CN" altLang="en-US" dirty="0"/>
          </a:p>
        </p:txBody>
      </p:sp>
      <p:sp>
        <p:nvSpPr>
          <p:cNvPr id="14" name="TextBox 13"/>
          <p:cNvSpPr txBox="1"/>
          <p:nvPr/>
        </p:nvSpPr>
        <p:spPr>
          <a:xfrm>
            <a:off x="1597865" y="3717032"/>
            <a:ext cx="1704313" cy="369332"/>
          </a:xfrm>
          <a:prstGeom prst="rect">
            <a:avLst/>
          </a:prstGeom>
          <a:noFill/>
        </p:spPr>
        <p:txBody>
          <a:bodyPr wrap="none" rtlCol="0">
            <a:spAutoFit/>
          </a:bodyPr>
          <a:lstStyle/>
          <a:p>
            <a:r>
              <a:rPr lang="en-US" altLang="zh-CN" dirty="0" smtClean="0"/>
              <a:t>backend process</a:t>
            </a:r>
            <a:endParaRPr lang="zh-CN" altLang="en-US" dirty="0"/>
          </a:p>
        </p:txBody>
      </p:sp>
      <p:sp>
        <p:nvSpPr>
          <p:cNvPr id="15" name="TextBox 14"/>
          <p:cNvSpPr txBox="1"/>
          <p:nvPr/>
        </p:nvSpPr>
        <p:spPr>
          <a:xfrm>
            <a:off x="2317945" y="3140968"/>
            <a:ext cx="569387" cy="369332"/>
          </a:xfrm>
          <a:prstGeom prst="rect">
            <a:avLst/>
          </a:prstGeom>
          <a:noFill/>
        </p:spPr>
        <p:txBody>
          <a:bodyPr wrap="none" rtlCol="0">
            <a:spAutoFit/>
          </a:bodyPr>
          <a:lstStyle/>
          <a:p>
            <a:r>
              <a:rPr lang="en-US" altLang="zh-CN" dirty="0" smtClean="0"/>
              <a:t>fork</a:t>
            </a:r>
            <a:endParaRPr lang="zh-CN" altLang="en-US" dirty="0"/>
          </a:p>
        </p:txBody>
      </p:sp>
      <p:sp>
        <p:nvSpPr>
          <p:cNvPr id="16" name="TextBox 15"/>
          <p:cNvSpPr txBox="1"/>
          <p:nvPr/>
        </p:nvSpPr>
        <p:spPr>
          <a:xfrm>
            <a:off x="3182041" y="4355812"/>
            <a:ext cx="1294072" cy="369332"/>
          </a:xfrm>
          <a:prstGeom prst="rect">
            <a:avLst/>
          </a:prstGeom>
          <a:noFill/>
        </p:spPr>
        <p:txBody>
          <a:bodyPr wrap="none" rtlCol="0">
            <a:spAutoFit/>
          </a:bodyPr>
          <a:lstStyle/>
          <a:p>
            <a:r>
              <a:rPr lang="en-US" altLang="zh-CN" dirty="0" smtClean="0"/>
              <a:t>WAL buffer</a:t>
            </a:r>
            <a:endParaRPr lang="zh-CN" altLang="en-US" dirty="0"/>
          </a:p>
        </p:txBody>
      </p:sp>
      <p:sp>
        <p:nvSpPr>
          <p:cNvPr id="17" name="TextBox 16"/>
          <p:cNvSpPr txBox="1"/>
          <p:nvPr/>
        </p:nvSpPr>
        <p:spPr>
          <a:xfrm>
            <a:off x="971600" y="4869160"/>
            <a:ext cx="1285416" cy="369332"/>
          </a:xfrm>
          <a:prstGeom prst="rect">
            <a:avLst/>
          </a:prstGeom>
          <a:noFill/>
        </p:spPr>
        <p:txBody>
          <a:bodyPr wrap="none" rtlCol="0">
            <a:spAutoFit/>
          </a:bodyPr>
          <a:lstStyle/>
          <a:p>
            <a:r>
              <a:rPr lang="en-US" altLang="zh-CN" dirty="0" smtClean="0"/>
              <a:t>WAL writer</a:t>
            </a:r>
            <a:endParaRPr lang="zh-CN" altLang="en-US" dirty="0"/>
          </a:p>
        </p:txBody>
      </p:sp>
      <p:sp>
        <p:nvSpPr>
          <p:cNvPr id="18" name="TextBox 17"/>
          <p:cNvSpPr txBox="1"/>
          <p:nvPr/>
        </p:nvSpPr>
        <p:spPr>
          <a:xfrm>
            <a:off x="3190697" y="5363924"/>
            <a:ext cx="915635" cy="369332"/>
          </a:xfrm>
          <a:prstGeom prst="rect">
            <a:avLst/>
          </a:prstGeom>
          <a:noFill/>
        </p:spPr>
        <p:txBody>
          <a:bodyPr wrap="none" rtlCol="0">
            <a:spAutoFit/>
          </a:bodyPr>
          <a:lstStyle/>
          <a:p>
            <a:r>
              <a:rPr lang="en-US" altLang="zh-CN" dirty="0" smtClean="0"/>
              <a:t>XLOGs</a:t>
            </a:r>
            <a:endParaRPr lang="zh-CN" altLang="en-US" dirty="0"/>
          </a:p>
        </p:txBody>
      </p:sp>
      <p:sp>
        <p:nvSpPr>
          <p:cNvPr id="19" name="TextBox 18"/>
          <p:cNvSpPr txBox="1"/>
          <p:nvPr/>
        </p:nvSpPr>
        <p:spPr>
          <a:xfrm>
            <a:off x="902301" y="5877272"/>
            <a:ext cx="1005403" cy="369332"/>
          </a:xfrm>
          <a:prstGeom prst="rect">
            <a:avLst/>
          </a:prstGeom>
          <a:noFill/>
        </p:spPr>
        <p:txBody>
          <a:bodyPr wrap="none" rtlCol="0">
            <a:spAutoFit/>
          </a:bodyPr>
          <a:lstStyle/>
          <a:p>
            <a:r>
              <a:rPr lang="en-US" altLang="zh-CN" dirty="0" err="1" smtClean="0"/>
              <a:t>Archiver</a:t>
            </a:r>
            <a:endParaRPr lang="zh-CN" altLang="en-US" dirty="0"/>
          </a:p>
        </p:txBody>
      </p:sp>
      <p:sp>
        <p:nvSpPr>
          <p:cNvPr id="20" name="TextBox 19"/>
          <p:cNvSpPr txBox="1"/>
          <p:nvPr/>
        </p:nvSpPr>
        <p:spPr>
          <a:xfrm>
            <a:off x="3251977" y="6300028"/>
            <a:ext cx="1460656" cy="369332"/>
          </a:xfrm>
          <a:prstGeom prst="rect">
            <a:avLst/>
          </a:prstGeom>
          <a:noFill/>
        </p:spPr>
        <p:txBody>
          <a:bodyPr wrap="none" rtlCol="0">
            <a:spAutoFit/>
          </a:bodyPr>
          <a:lstStyle/>
          <a:p>
            <a:r>
              <a:rPr lang="en-US" altLang="zh-CN" dirty="0" smtClean="0"/>
              <a:t>ARCH FILEs</a:t>
            </a:r>
            <a:endParaRPr lang="zh-CN" altLang="en-US" dirty="0"/>
          </a:p>
        </p:txBody>
      </p:sp>
      <p:sp>
        <p:nvSpPr>
          <p:cNvPr id="21" name="TextBox 20"/>
          <p:cNvSpPr txBox="1"/>
          <p:nvPr/>
        </p:nvSpPr>
        <p:spPr>
          <a:xfrm>
            <a:off x="5292080" y="1844824"/>
            <a:ext cx="2172454" cy="646331"/>
          </a:xfrm>
          <a:prstGeom prst="rect">
            <a:avLst/>
          </a:prstGeom>
          <a:noFill/>
        </p:spPr>
        <p:txBody>
          <a:bodyPr wrap="none" rtlCol="0">
            <a:spAutoFit/>
          </a:bodyPr>
          <a:lstStyle/>
          <a:p>
            <a:r>
              <a:rPr lang="en-US" altLang="zh-CN" dirty="0" smtClean="0"/>
              <a:t>Shared Memory Area</a:t>
            </a:r>
          </a:p>
          <a:p>
            <a:r>
              <a:rPr lang="en-US" altLang="zh-CN" dirty="0" smtClean="0"/>
              <a:t>IPC</a:t>
            </a:r>
            <a:endParaRPr lang="zh-CN" altLang="en-US" dirty="0"/>
          </a:p>
        </p:txBody>
      </p:sp>
      <p:sp>
        <p:nvSpPr>
          <p:cNvPr id="22" name="TextBox 21"/>
          <p:cNvSpPr txBox="1"/>
          <p:nvPr/>
        </p:nvSpPr>
        <p:spPr>
          <a:xfrm>
            <a:off x="5772257" y="3707740"/>
            <a:ext cx="1443665" cy="369332"/>
          </a:xfrm>
          <a:prstGeom prst="rect">
            <a:avLst/>
          </a:prstGeom>
          <a:noFill/>
        </p:spPr>
        <p:txBody>
          <a:bodyPr wrap="none" rtlCol="0">
            <a:spAutoFit/>
          </a:bodyPr>
          <a:lstStyle/>
          <a:p>
            <a:r>
              <a:rPr lang="en-US" altLang="zh-CN" dirty="0" smtClean="0"/>
              <a:t>Shared buffer</a:t>
            </a:r>
            <a:endParaRPr lang="zh-CN" altLang="en-US" dirty="0"/>
          </a:p>
        </p:txBody>
      </p:sp>
      <p:sp>
        <p:nvSpPr>
          <p:cNvPr id="23" name="TextBox 22"/>
          <p:cNvSpPr txBox="1"/>
          <p:nvPr/>
        </p:nvSpPr>
        <p:spPr>
          <a:xfrm>
            <a:off x="7718545" y="3717032"/>
            <a:ext cx="966931" cy="369332"/>
          </a:xfrm>
          <a:prstGeom prst="rect">
            <a:avLst/>
          </a:prstGeom>
          <a:noFill/>
        </p:spPr>
        <p:txBody>
          <a:bodyPr wrap="none" rtlCol="0">
            <a:spAutoFit/>
          </a:bodyPr>
          <a:lstStyle/>
          <a:p>
            <a:r>
              <a:rPr lang="en-US" altLang="zh-CN" dirty="0" err="1" smtClean="0"/>
              <a:t>bgwriter</a:t>
            </a:r>
            <a:endParaRPr lang="zh-CN" altLang="en-US" dirty="0"/>
          </a:p>
        </p:txBody>
      </p:sp>
      <p:cxnSp>
        <p:nvCxnSpPr>
          <p:cNvPr id="24" name="曲线连接符 23"/>
          <p:cNvCxnSpPr>
            <a:endCxn id="13" idx="0"/>
          </p:cNvCxnSpPr>
          <p:nvPr/>
        </p:nvCxnSpPr>
        <p:spPr>
          <a:xfrm rot="16200000" flipH="1">
            <a:off x="1896300" y="2264457"/>
            <a:ext cx="484332" cy="116561"/>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曲线连接符 24"/>
          <p:cNvCxnSpPr>
            <a:stCxn id="13" idx="2"/>
            <a:endCxn id="15" idx="0"/>
          </p:cNvCxnSpPr>
          <p:nvPr/>
        </p:nvCxnSpPr>
        <p:spPr>
          <a:xfrm rot="16200000" flipH="1">
            <a:off x="2296327" y="2834656"/>
            <a:ext cx="206732" cy="405892"/>
          </a:xfrm>
          <a:prstGeom prst="curvedConnector3">
            <a:avLst>
              <a:gd name="adj1" fmla="val 1135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曲线连接符 25"/>
          <p:cNvCxnSpPr>
            <a:stCxn id="15" idx="2"/>
            <a:endCxn id="14" idx="0"/>
          </p:cNvCxnSpPr>
          <p:nvPr/>
        </p:nvCxnSpPr>
        <p:spPr>
          <a:xfrm rot="5400000">
            <a:off x="2422965" y="3537358"/>
            <a:ext cx="206732" cy="152617"/>
          </a:xfrm>
          <a:prstGeom prst="curvedConnector3">
            <a:avLst>
              <a:gd name="adj1" fmla="val 1564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曲线连接符 26"/>
          <p:cNvCxnSpPr>
            <a:endCxn id="14" idx="1"/>
          </p:cNvCxnSpPr>
          <p:nvPr/>
        </p:nvCxnSpPr>
        <p:spPr>
          <a:xfrm rot="10800000" flipV="1">
            <a:off x="1597865" y="1782678"/>
            <a:ext cx="216024" cy="2119020"/>
          </a:xfrm>
          <a:prstGeom prst="curvedConnector3">
            <a:avLst>
              <a:gd name="adj1" fmla="val 493493"/>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曲线连接符 27"/>
          <p:cNvCxnSpPr>
            <a:stCxn id="14" idx="3"/>
          </p:cNvCxnSpPr>
          <p:nvPr/>
        </p:nvCxnSpPr>
        <p:spPr>
          <a:xfrm>
            <a:off x="3302178" y="3901698"/>
            <a:ext cx="189702" cy="46340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4" idx="3"/>
            <a:endCxn id="22" idx="1"/>
          </p:cNvCxnSpPr>
          <p:nvPr/>
        </p:nvCxnSpPr>
        <p:spPr>
          <a:xfrm flipV="1">
            <a:off x="3302178" y="3892406"/>
            <a:ext cx="2470079" cy="92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形状 47"/>
          <p:cNvCxnSpPr>
            <a:stCxn id="17" idx="3"/>
          </p:cNvCxnSpPr>
          <p:nvPr/>
        </p:nvCxnSpPr>
        <p:spPr>
          <a:xfrm flipV="1">
            <a:off x="2257016" y="4797152"/>
            <a:ext cx="1643033" cy="256674"/>
          </a:xfrm>
          <a:prstGeom prst="curvedConnector3">
            <a:avLst>
              <a:gd name="adj1" fmla="val 39194"/>
            </a:avLst>
          </a:prstGeom>
        </p:spPr>
        <p:style>
          <a:lnRef idx="1">
            <a:schemeClr val="accent1"/>
          </a:lnRef>
          <a:fillRef idx="0">
            <a:schemeClr val="accent1"/>
          </a:fillRef>
          <a:effectRef idx="0">
            <a:schemeClr val="accent1"/>
          </a:effectRef>
          <a:fontRef idx="minor">
            <a:schemeClr val="tx1"/>
          </a:fontRef>
        </p:style>
      </p:cxnSp>
      <p:cxnSp>
        <p:nvCxnSpPr>
          <p:cNvPr id="31" name="曲线连接符 30"/>
          <p:cNvCxnSpPr>
            <a:endCxn id="18" idx="0"/>
          </p:cNvCxnSpPr>
          <p:nvPr/>
        </p:nvCxnSpPr>
        <p:spPr>
          <a:xfrm rot="5400000">
            <a:off x="3490896" y="4954771"/>
            <a:ext cx="566772" cy="25153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形状 47"/>
          <p:cNvCxnSpPr>
            <a:stCxn id="19" idx="3"/>
          </p:cNvCxnSpPr>
          <p:nvPr/>
        </p:nvCxnSpPr>
        <p:spPr>
          <a:xfrm flipV="1">
            <a:off x="1907704" y="5805264"/>
            <a:ext cx="1442869" cy="256674"/>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3" name="曲线连接符 32"/>
          <p:cNvCxnSpPr>
            <a:endCxn id="20" idx="0"/>
          </p:cNvCxnSpPr>
          <p:nvPr/>
        </p:nvCxnSpPr>
        <p:spPr>
          <a:xfrm>
            <a:off x="3350573" y="5805264"/>
            <a:ext cx="631732" cy="49476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圆角矩形 33"/>
          <p:cNvSpPr/>
          <p:nvPr/>
        </p:nvSpPr>
        <p:spPr>
          <a:xfrm>
            <a:off x="5508104" y="4941168"/>
            <a:ext cx="1440160" cy="17281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Datafiles</a:t>
            </a:r>
            <a:endParaRPr lang="zh-CN" altLang="en-US" dirty="0">
              <a:solidFill>
                <a:schemeClr val="tx1"/>
              </a:solidFill>
            </a:endParaRPr>
          </a:p>
        </p:txBody>
      </p:sp>
      <p:cxnSp>
        <p:nvCxnSpPr>
          <p:cNvPr id="35" name="曲线连接符 34"/>
          <p:cNvCxnSpPr>
            <a:stCxn id="23" idx="1"/>
          </p:cNvCxnSpPr>
          <p:nvPr/>
        </p:nvCxnSpPr>
        <p:spPr>
          <a:xfrm rot="10800000" flipV="1">
            <a:off x="7464535" y="3901698"/>
            <a:ext cx="254011" cy="40652"/>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6" name="形状 72"/>
          <p:cNvCxnSpPr/>
          <p:nvPr/>
        </p:nvCxnSpPr>
        <p:spPr>
          <a:xfrm rot="10800000" flipV="1">
            <a:off x="6350372" y="3942350"/>
            <a:ext cx="1114162" cy="99881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曲线连接符 36"/>
          <p:cNvCxnSpPr>
            <a:stCxn id="14" idx="3"/>
          </p:cNvCxnSpPr>
          <p:nvPr/>
        </p:nvCxnSpPr>
        <p:spPr>
          <a:xfrm>
            <a:off x="3302178" y="3901698"/>
            <a:ext cx="1773878" cy="463406"/>
          </a:xfrm>
          <a:prstGeom prst="curvedConnector3">
            <a:avLst>
              <a:gd name="adj1" fmla="val 50000"/>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曲线连接符 37"/>
          <p:cNvCxnSpPr/>
          <p:nvPr/>
        </p:nvCxnSpPr>
        <p:spPr>
          <a:xfrm flipV="1">
            <a:off x="5076056" y="4077072"/>
            <a:ext cx="1152128" cy="288032"/>
          </a:xfrm>
          <a:prstGeom prst="curvedConnector3">
            <a:avLst>
              <a:gd name="adj1" fmla="val 50000"/>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曲线连接符 38"/>
          <p:cNvCxnSpPr/>
          <p:nvPr/>
        </p:nvCxnSpPr>
        <p:spPr>
          <a:xfrm rot="5400000">
            <a:off x="5760132" y="4473116"/>
            <a:ext cx="864096" cy="72008"/>
          </a:xfrm>
          <a:prstGeom prst="curved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40" name="曲线连接符 39"/>
          <p:cNvCxnSpPr>
            <a:stCxn id="14" idx="3"/>
          </p:cNvCxnSpPr>
          <p:nvPr/>
        </p:nvCxnSpPr>
        <p:spPr>
          <a:xfrm>
            <a:off x="3302178" y="3901698"/>
            <a:ext cx="909782" cy="463406"/>
          </a:xfrm>
          <a:prstGeom prst="curvedConnector3">
            <a:avLst>
              <a:gd name="adj1" fmla="val 50000"/>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曲线连接符 40"/>
          <p:cNvCxnSpPr/>
          <p:nvPr/>
        </p:nvCxnSpPr>
        <p:spPr>
          <a:xfrm rot="16200000" flipH="1">
            <a:off x="4175956" y="4401108"/>
            <a:ext cx="360040" cy="288032"/>
          </a:xfrm>
          <a:prstGeom prst="curvedConnector3">
            <a:avLst>
              <a:gd name="adj1" fmla="val 15479"/>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曲线连接符 41"/>
          <p:cNvCxnSpPr/>
          <p:nvPr/>
        </p:nvCxnSpPr>
        <p:spPr>
          <a:xfrm rot="5400000">
            <a:off x="3851920" y="4725144"/>
            <a:ext cx="648072" cy="648072"/>
          </a:xfrm>
          <a:prstGeom prst="curved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23528" y="2492896"/>
            <a:ext cx="1061509" cy="646331"/>
          </a:xfrm>
          <a:prstGeom prst="rect">
            <a:avLst/>
          </a:prstGeom>
          <a:noFill/>
        </p:spPr>
        <p:txBody>
          <a:bodyPr wrap="none" rtlCol="0">
            <a:spAutoFit/>
          </a:bodyPr>
          <a:lstStyle/>
          <a:p>
            <a:r>
              <a:rPr lang="en-US" altLang="zh-CN" sz="1200" dirty="0" smtClean="0"/>
              <a:t>Handshake</a:t>
            </a:r>
          </a:p>
          <a:p>
            <a:r>
              <a:rPr lang="en-US" altLang="zh-CN" sz="1200" dirty="0" smtClean="0"/>
              <a:t>&amp;</a:t>
            </a:r>
          </a:p>
          <a:p>
            <a:r>
              <a:rPr lang="en-US" altLang="zh-CN" sz="1200" dirty="0" smtClean="0"/>
              <a:t>authentication</a:t>
            </a:r>
            <a:endParaRPr lang="zh-CN" altLang="en-US" sz="1200" dirty="0"/>
          </a:p>
        </p:txBody>
      </p:sp>
      <p:sp>
        <p:nvSpPr>
          <p:cNvPr id="44" name="椭圆 43"/>
          <p:cNvSpPr/>
          <p:nvPr/>
        </p:nvSpPr>
        <p:spPr>
          <a:xfrm>
            <a:off x="4932040" y="1484784"/>
            <a:ext cx="3240360" cy="14494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44"/>
          <p:cNvSpPr txBox="1"/>
          <p:nvPr/>
        </p:nvSpPr>
        <p:spPr>
          <a:xfrm>
            <a:off x="3106128" y="2670997"/>
            <a:ext cx="2165978" cy="369332"/>
          </a:xfrm>
          <a:prstGeom prst="rect">
            <a:avLst/>
          </a:prstGeom>
          <a:noFill/>
        </p:spPr>
        <p:txBody>
          <a:bodyPr wrap="none" rtlCol="0">
            <a:spAutoFit/>
          </a:bodyPr>
          <a:lstStyle/>
          <a:p>
            <a:r>
              <a:rPr lang="en-US" altLang="zh-CN" dirty="0" err="1"/>
              <a:t>autovacuum</a:t>
            </a:r>
            <a:r>
              <a:rPr lang="en-US" altLang="zh-CN" dirty="0"/>
              <a:t> launcher</a:t>
            </a:r>
            <a:endParaRPr lang="zh-CN" altLang="en-US" dirty="0"/>
          </a:p>
        </p:txBody>
      </p:sp>
      <p:sp>
        <p:nvSpPr>
          <p:cNvPr id="46" name="椭圆 45"/>
          <p:cNvSpPr/>
          <p:nvPr/>
        </p:nvSpPr>
        <p:spPr>
          <a:xfrm>
            <a:off x="3583523" y="3330280"/>
            <a:ext cx="2141566" cy="283386"/>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46"/>
          <p:cNvSpPr txBox="1"/>
          <p:nvPr/>
        </p:nvSpPr>
        <p:spPr>
          <a:xfrm>
            <a:off x="3735528" y="3244334"/>
            <a:ext cx="2024913" cy="369332"/>
          </a:xfrm>
          <a:prstGeom prst="rect">
            <a:avLst/>
          </a:prstGeom>
          <a:noFill/>
        </p:spPr>
        <p:txBody>
          <a:bodyPr wrap="none" rtlCol="0">
            <a:spAutoFit/>
          </a:bodyPr>
          <a:lstStyle/>
          <a:p>
            <a:r>
              <a:rPr lang="en-US" altLang="zh-CN" dirty="0" err="1"/>
              <a:t>a</a:t>
            </a:r>
            <a:r>
              <a:rPr lang="en-US" altLang="zh-CN" dirty="0" err="1" smtClean="0"/>
              <a:t>utovacuum</a:t>
            </a:r>
            <a:r>
              <a:rPr lang="en-US" altLang="zh-CN" dirty="0" smtClean="0"/>
              <a:t> worker</a:t>
            </a:r>
            <a:endParaRPr lang="zh-CN" altLang="en-US" dirty="0"/>
          </a:p>
        </p:txBody>
      </p:sp>
      <p:cxnSp>
        <p:nvCxnSpPr>
          <p:cNvPr id="48" name="曲线连接符 47"/>
          <p:cNvCxnSpPr>
            <a:endCxn id="47" idx="0"/>
          </p:cNvCxnSpPr>
          <p:nvPr/>
        </p:nvCxnSpPr>
        <p:spPr>
          <a:xfrm>
            <a:off x="4211960" y="3008971"/>
            <a:ext cx="536025" cy="235363"/>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8" idx="6"/>
            <a:endCxn id="4" idx="2"/>
          </p:cNvCxnSpPr>
          <p:nvPr/>
        </p:nvCxnSpPr>
        <p:spPr>
          <a:xfrm>
            <a:off x="2843808" y="2780928"/>
            <a:ext cx="274685" cy="1020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853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Reliability</a:t>
            </a:r>
            <a:endParaRPr lang="zh-CN" altLang="en-US"/>
          </a:p>
        </p:txBody>
      </p:sp>
      <p:sp>
        <p:nvSpPr>
          <p:cNvPr id="3" name="内容占位符 2"/>
          <p:cNvSpPr>
            <a:spLocks noGrp="1"/>
          </p:cNvSpPr>
          <p:nvPr>
            <p:ph idx="1"/>
          </p:nvPr>
        </p:nvSpPr>
        <p:spPr/>
        <p:txBody>
          <a:bodyPr/>
          <a:lstStyle/>
          <a:p>
            <a:r>
              <a:rPr lang="zh-CN" altLang="en-US" sz="1600" smtClean="0"/>
              <a:t>让数据库可靠的注意事项</a:t>
            </a:r>
            <a:endParaRPr lang="en-US" altLang="zh-CN" sz="1600" smtClean="0"/>
          </a:p>
          <a:p>
            <a:pPr lvl="1"/>
            <a:r>
              <a:rPr lang="zh-CN" altLang="en-US" sz="1600" smtClean="0"/>
              <a:t>事务提交后确保这个事务未来可恢复吗</a:t>
            </a:r>
            <a:r>
              <a:rPr lang="en-US" altLang="zh-CN" sz="1600" smtClean="0"/>
              <a:t>?</a:t>
            </a:r>
          </a:p>
          <a:p>
            <a:pPr lvl="2"/>
            <a:r>
              <a:rPr lang="zh-CN" altLang="en-US" sz="1600" smtClean="0"/>
              <a:t>事务返回成功前</a:t>
            </a:r>
            <a:r>
              <a:rPr lang="en-US" altLang="zh-CN" sz="1600" smtClean="0"/>
              <a:t>, </a:t>
            </a:r>
            <a:r>
              <a:rPr lang="zh-CN" altLang="en-US" sz="1600" smtClean="0"/>
              <a:t>事务日志</a:t>
            </a:r>
            <a:r>
              <a:rPr lang="en-US" altLang="zh-CN" sz="1600" smtClean="0"/>
              <a:t>(xlog)</a:t>
            </a:r>
            <a:r>
              <a:rPr lang="zh-CN" altLang="en-US" sz="1600" smtClean="0"/>
              <a:t>写入磁盘</a:t>
            </a:r>
            <a:r>
              <a:rPr lang="en-US" altLang="zh-CN" sz="1600"/>
              <a:t>, </a:t>
            </a:r>
            <a:r>
              <a:rPr lang="en-US" altLang="zh-CN" sz="1600" smtClean="0"/>
              <a:t>synchronous_commit = on</a:t>
            </a:r>
            <a:endParaRPr lang="en-US" altLang="zh-CN" sz="1600"/>
          </a:p>
          <a:p>
            <a:pPr lvl="1"/>
            <a:r>
              <a:rPr lang="zh-CN" altLang="en-US" sz="1600" smtClean="0"/>
              <a:t>备份可恢复吗</a:t>
            </a:r>
            <a:r>
              <a:rPr lang="en-US" altLang="zh-CN" sz="1600" smtClean="0"/>
              <a:t>?</a:t>
            </a:r>
            <a:r>
              <a:rPr lang="zh-CN" altLang="en-US" sz="1600" smtClean="0"/>
              <a:t>恢复后确保数据一致吗</a:t>
            </a:r>
            <a:r>
              <a:rPr lang="en-US" altLang="zh-CN" sz="1600" smtClean="0"/>
              <a:t>?</a:t>
            </a:r>
          </a:p>
          <a:p>
            <a:pPr lvl="2"/>
            <a:r>
              <a:rPr lang="en-US" altLang="zh-CN" sz="1600"/>
              <a:t>-- </a:t>
            </a:r>
            <a:r>
              <a:rPr lang="en-US" altLang="zh-CN" sz="1600" smtClean="0"/>
              <a:t>fsync = on . </a:t>
            </a:r>
            <a:r>
              <a:rPr lang="en-US" altLang="zh-CN" sz="1600"/>
              <a:t>full_page_writes = on</a:t>
            </a:r>
          </a:p>
          <a:p>
            <a:pPr lvl="1"/>
            <a:r>
              <a:rPr lang="zh-CN" altLang="en-US" sz="1600" smtClean="0"/>
              <a:t>必须写入非易失存储的数据已经写入到非易失存储了吗</a:t>
            </a:r>
            <a:r>
              <a:rPr lang="en-US" altLang="zh-CN" sz="1600" smtClean="0"/>
              <a:t>?</a:t>
            </a:r>
          </a:p>
          <a:p>
            <a:pPr lvl="2"/>
            <a:r>
              <a:rPr lang="en-US" altLang="zh-CN" sz="1600"/>
              <a:t>write - through , write - </a:t>
            </a:r>
            <a:r>
              <a:rPr lang="en-US" altLang="zh-CN" sz="1600" smtClean="0"/>
              <a:t>back</a:t>
            </a:r>
          </a:p>
          <a:p>
            <a:pPr lvl="2"/>
            <a:r>
              <a:rPr lang="zh-CN" altLang="en-US" sz="1600" smtClean="0"/>
              <a:t>关闭磁盘的</a:t>
            </a:r>
            <a:r>
              <a:rPr lang="en-US" altLang="zh-CN" sz="1600" smtClean="0"/>
              <a:t>write cache</a:t>
            </a:r>
          </a:p>
          <a:p>
            <a:pPr lvl="2"/>
            <a:r>
              <a:rPr lang="zh-CN" altLang="en-US" sz="1600" smtClean="0"/>
              <a:t>只允许有断电保护的</a:t>
            </a:r>
            <a:r>
              <a:rPr lang="en-US" altLang="zh-CN" sz="1600" smtClean="0"/>
              <a:t>write cache.</a:t>
            </a:r>
          </a:p>
          <a:p>
            <a:pPr lvl="1"/>
            <a:r>
              <a:rPr lang="zh-CN" altLang="en-US" sz="1600" smtClean="0"/>
              <a:t>主机异常</a:t>
            </a:r>
            <a:r>
              <a:rPr lang="en-US" altLang="zh-CN" sz="1600" smtClean="0"/>
              <a:t>DOWN</a:t>
            </a:r>
            <a:r>
              <a:rPr lang="zh-CN" altLang="en-US" sz="1600" smtClean="0"/>
              <a:t>机后重启数据库能不能起到一个一致的状态</a:t>
            </a:r>
            <a:r>
              <a:rPr lang="en-US" altLang="zh-CN" sz="1600" smtClean="0"/>
              <a:t>?</a:t>
            </a:r>
          </a:p>
          <a:p>
            <a:pPr lvl="2"/>
            <a:r>
              <a:rPr lang="en-US" altLang="zh-CN" sz="1600" kern="1200"/>
              <a:t>PostgreSQL </a:t>
            </a:r>
            <a:r>
              <a:rPr lang="en-US" altLang="zh-CN" sz="1600" kern="1200" smtClean="0"/>
              <a:t>periodically </a:t>
            </a:r>
            <a:r>
              <a:rPr lang="en-US" altLang="zh-CN" sz="1600" smtClean="0"/>
              <a:t>writes </a:t>
            </a:r>
            <a:r>
              <a:rPr lang="en-US" altLang="zh-CN" sz="1600"/>
              <a:t>full page images to permanent WAL storage </a:t>
            </a:r>
            <a:r>
              <a:rPr lang="en-US" altLang="zh-CN" sz="1600" b="1"/>
              <a:t>before</a:t>
            </a:r>
            <a:r>
              <a:rPr lang="en-US" altLang="zh-CN" sz="1600"/>
              <a:t> modifying the actual page on disk</a:t>
            </a:r>
            <a:r>
              <a:rPr lang="en-US" altLang="zh-CN" sz="1600" smtClean="0"/>
              <a:t>.  -- full_page_writes = on</a:t>
            </a:r>
          </a:p>
          <a:p>
            <a:pPr lvl="1"/>
            <a:r>
              <a:rPr lang="zh-CN" altLang="en-US" sz="1600" smtClean="0"/>
              <a:t>数据库异常</a:t>
            </a:r>
            <a:r>
              <a:rPr lang="en-US" altLang="zh-CN" sz="1600" smtClean="0"/>
              <a:t>DOWN</a:t>
            </a:r>
            <a:r>
              <a:rPr lang="zh-CN" altLang="en-US" sz="1600" smtClean="0"/>
              <a:t>机后重启数据库能不能起到一个一致的状态</a:t>
            </a:r>
            <a:r>
              <a:rPr lang="en-US" altLang="zh-CN" sz="1600" smtClean="0"/>
              <a:t>?</a:t>
            </a:r>
          </a:p>
          <a:p>
            <a:pPr lvl="2"/>
            <a:r>
              <a:rPr lang="en-US" altLang="zh-CN" sz="1600" kern="1200"/>
              <a:t>PostgreSQL </a:t>
            </a:r>
            <a:r>
              <a:rPr lang="en-US" altLang="zh-CN" sz="1600" kern="1200" smtClean="0"/>
              <a:t>periodically </a:t>
            </a:r>
            <a:r>
              <a:rPr lang="en-US" altLang="zh-CN" sz="1600" smtClean="0"/>
              <a:t>writes </a:t>
            </a:r>
            <a:r>
              <a:rPr lang="en-US" altLang="zh-CN" sz="1600"/>
              <a:t>full page images to permanent WAL storage </a:t>
            </a:r>
            <a:r>
              <a:rPr lang="en-US" altLang="zh-CN" sz="1600" b="1"/>
              <a:t>before</a:t>
            </a:r>
            <a:r>
              <a:rPr lang="en-US" altLang="zh-CN" sz="1600"/>
              <a:t> modifying the actual page on disk</a:t>
            </a:r>
            <a:r>
              <a:rPr lang="en-US" altLang="zh-CN" sz="1600" smtClean="0"/>
              <a:t>.  -- full_page_writes = on</a:t>
            </a:r>
          </a:p>
          <a:p>
            <a:endParaRPr lang="en-US" altLang="zh-CN" sz="1600" smtClean="0"/>
          </a:p>
          <a:p>
            <a:endParaRPr lang="en-US" altLang="zh-CN" sz="1600"/>
          </a:p>
          <a:p>
            <a:endParaRPr lang="en-US" altLang="zh-CN" sz="1600" smtClean="0"/>
          </a:p>
          <a:p>
            <a:endParaRPr lang="en-US" altLang="zh-CN" sz="1600"/>
          </a:p>
          <a:p>
            <a:endParaRPr lang="zh-CN" altLang="en-US" sz="1600"/>
          </a:p>
        </p:txBody>
      </p:sp>
    </p:spTree>
    <p:extLst>
      <p:ext uri="{BB962C8B-B14F-4D97-AF65-F5344CB8AC3E}">
        <p14:creationId xmlns:p14="http://schemas.microsoft.com/office/powerpoint/2010/main" val="3808279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SQL </a:t>
            </a:r>
            <a:r>
              <a:rPr lang="en-US" altLang="zh-CN" smtClean="0"/>
              <a:t>Syntax-Value Expressions</a:t>
            </a:r>
            <a:endParaRPr lang="zh-CN" altLang="en-US"/>
          </a:p>
        </p:txBody>
      </p:sp>
      <p:sp>
        <p:nvSpPr>
          <p:cNvPr id="3" name="内容占位符 2"/>
          <p:cNvSpPr>
            <a:spLocks noGrp="1"/>
          </p:cNvSpPr>
          <p:nvPr>
            <p:ph idx="1"/>
          </p:nvPr>
        </p:nvSpPr>
        <p:spPr/>
        <p:txBody>
          <a:bodyPr numCol="2"/>
          <a:lstStyle/>
          <a:p>
            <a:r>
              <a:rPr lang="en-US" altLang="zh-CN" sz="1600" smtClean="0"/>
              <a:t>constant</a:t>
            </a:r>
          </a:p>
          <a:p>
            <a:pPr lvl="1"/>
            <a:r>
              <a:rPr lang="zh-CN" altLang="en-US" sz="1600" smtClean="0"/>
              <a:t>前面已经讲到</a:t>
            </a:r>
            <a:endParaRPr lang="en-US" altLang="zh-CN" sz="1600" smtClean="0"/>
          </a:p>
          <a:p>
            <a:r>
              <a:rPr lang="en-US" altLang="zh-CN" sz="1600" smtClean="0"/>
              <a:t>column reference</a:t>
            </a:r>
          </a:p>
          <a:p>
            <a:pPr lvl="1"/>
            <a:r>
              <a:rPr lang="en-US" altLang="zh-CN" sz="1600" smtClean="0"/>
              <a:t>[schema_name.]table.column_name</a:t>
            </a:r>
          </a:p>
          <a:p>
            <a:pPr lvl="1"/>
            <a:r>
              <a:rPr lang="en-US" altLang="zh-CN" sz="1600" smtClean="0"/>
              <a:t>alias.column_name</a:t>
            </a:r>
          </a:p>
          <a:p>
            <a:r>
              <a:rPr lang="en-US" altLang="zh-CN" sz="1600" smtClean="0"/>
              <a:t>positional parameter</a:t>
            </a:r>
          </a:p>
          <a:p>
            <a:pPr lvl="1"/>
            <a:r>
              <a:rPr lang="en-US" altLang="zh-CN" sz="1600" smtClean="0"/>
              <a:t>$number, </a:t>
            </a:r>
            <a:r>
              <a:rPr lang="zh-CN" altLang="en-US" sz="1600" smtClean="0"/>
              <a:t>比如用在</a:t>
            </a:r>
            <a:r>
              <a:rPr lang="en-US" altLang="zh-CN" sz="1600" smtClean="0"/>
              <a:t>function</a:t>
            </a:r>
            <a:r>
              <a:rPr lang="zh-CN" altLang="en-US" sz="1600" smtClean="0"/>
              <a:t>中或者</a:t>
            </a:r>
            <a:r>
              <a:rPr lang="en-US" altLang="zh-CN" sz="1600" smtClean="0"/>
              <a:t>prepared sql</a:t>
            </a:r>
            <a:r>
              <a:rPr lang="zh-CN" altLang="en-US" sz="1600" smtClean="0"/>
              <a:t>中</a:t>
            </a:r>
            <a:endParaRPr lang="en-US" altLang="zh-CN" sz="1600" smtClean="0"/>
          </a:p>
          <a:p>
            <a:pPr lvl="1"/>
            <a:r>
              <a:rPr lang="zh-CN" altLang="en-US" sz="1600" smtClean="0"/>
              <a:t>例如</a:t>
            </a:r>
            <a:r>
              <a:rPr lang="en-US" altLang="zh-CN" sz="1600" smtClean="0"/>
              <a:t>:</a:t>
            </a:r>
          </a:p>
          <a:p>
            <a:pPr lvl="1"/>
            <a:r>
              <a:rPr lang="en-US" altLang="zh-CN" sz="1600" smtClean="0"/>
              <a:t>postgres</a:t>
            </a:r>
            <a:r>
              <a:rPr lang="en-US" altLang="zh-CN" sz="1600"/>
              <a:t>=# CREATE TABLE digoal_t1(id int,info text</a:t>
            </a:r>
            <a:r>
              <a:rPr lang="en-US" altLang="zh-CN" sz="1600" smtClean="0"/>
              <a:t>);</a:t>
            </a:r>
            <a:endParaRPr lang="en-US" altLang="zh-CN" sz="1600"/>
          </a:p>
          <a:p>
            <a:pPr lvl="1"/>
            <a:r>
              <a:rPr lang="en-US" altLang="zh-CN" sz="1600"/>
              <a:t>postgres=# INSERT INTO digoal_t1 VALUES (1,'DIGOAL'),(2,'PostgreSQL'),(3,'Pgfoundry'),(4,'pgxn');</a:t>
            </a:r>
          </a:p>
          <a:p>
            <a:pPr lvl="1"/>
            <a:r>
              <a:rPr lang="en-US" altLang="zh-CN" sz="1600" smtClean="0"/>
              <a:t>postgres</a:t>
            </a:r>
            <a:r>
              <a:rPr lang="en-US" altLang="zh-CN" sz="1600"/>
              <a:t>=# PREPARE pre_1(text) AS SELECT id FROM digoal_t1 WHERE lower(info) ~ lower($1);</a:t>
            </a:r>
          </a:p>
          <a:p>
            <a:pPr lvl="1"/>
            <a:r>
              <a:rPr lang="en-US" altLang="zh-CN" sz="1600" smtClean="0"/>
              <a:t>postgres</a:t>
            </a:r>
            <a:r>
              <a:rPr lang="en-US" altLang="zh-CN" sz="1600"/>
              <a:t>=# EXECUTE pre_1('post');</a:t>
            </a:r>
          </a:p>
          <a:p>
            <a:pPr lvl="1"/>
            <a:r>
              <a:rPr lang="en-US" altLang="zh-CN" sz="1600"/>
              <a:t> id </a:t>
            </a:r>
          </a:p>
          <a:p>
            <a:pPr lvl="1"/>
            <a:r>
              <a:rPr lang="en-US" altLang="zh-CN" sz="1600"/>
              <a:t>----</a:t>
            </a:r>
          </a:p>
          <a:p>
            <a:pPr lvl="1"/>
            <a:r>
              <a:rPr lang="en-US" altLang="zh-CN" sz="1600"/>
              <a:t>  2</a:t>
            </a:r>
          </a:p>
          <a:p>
            <a:pPr lvl="1"/>
            <a:r>
              <a:rPr lang="en-US" altLang="zh-CN" sz="1600"/>
              <a:t>postgres=# DEALLOCATE pre_1;</a:t>
            </a:r>
          </a:p>
          <a:p>
            <a:endParaRPr lang="en-US" altLang="zh-CN" sz="1600" smtClean="0"/>
          </a:p>
          <a:p>
            <a:endParaRPr lang="en-US" altLang="zh-CN" sz="1600" smtClean="0"/>
          </a:p>
        </p:txBody>
      </p:sp>
    </p:spTree>
    <p:extLst>
      <p:ext uri="{BB962C8B-B14F-4D97-AF65-F5344CB8AC3E}">
        <p14:creationId xmlns:p14="http://schemas.microsoft.com/office/powerpoint/2010/main" val="3409972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Reliability</a:t>
            </a:r>
            <a:endParaRPr lang="zh-CN" altLang="en-US"/>
          </a:p>
        </p:txBody>
      </p:sp>
      <p:sp>
        <p:nvSpPr>
          <p:cNvPr id="3" name="内容占位符 2"/>
          <p:cNvSpPr>
            <a:spLocks noGrp="1"/>
          </p:cNvSpPr>
          <p:nvPr>
            <p:ph idx="1"/>
          </p:nvPr>
        </p:nvSpPr>
        <p:spPr/>
        <p:txBody>
          <a:bodyPr/>
          <a:lstStyle/>
          <a:p>
            <a:r>
              <a:rPr lang="zh-CN" altLang="en-US" sz="1600" smtClean="0"/>
              <a:t>让数据库可靠的注意事项</a:t>
            </a:r>
            <a:endParaRPr lang="en-US" altLang="zh-CN" sz="1600" smtClean="0"/>
          </a:p>
          <a:p>
            <a:pPr lvl="1"/>
            <a:r>
              <a:rPr lang="zh-CN" altLang="en-US" sz="1600"/>
              <a:t>事务日志可以用于恢复到任意时间点吗</a:t>
            </a:r>
            <a:r>
              <a:rPr lang="en-US" altLang="zh-CN" sz="1600" smtClean="0"/>
              <a:t>?</a:t>
            </a:r>
          </a:p>
          <a:p>
            <a:pPr lvl="2"/>
            <a:r>
              <a:rPr lang="zh-CN" altLang="en-US" sz="1600" smtClean="0"/>
              <a:t>开启归档</a:t>
            </a:r>
            <a:r>
              <a:rPr lang="en-US" altLang="zh-CN" sz="1600" smtClean="0"/>
              <a:t>, </a:t>
            </a:r>
            <a:r>
              <a:rPr lang="zh-CN" altLang="en-US" sz="1600" smtClean="0"/>
              <a:t>并且有良好的备份策略</a:t>
            </a:r>
            <a:r>
              <a:rPr lang="en-US" altLang="zh-CN" sz="1600" smtClean="0"/>
              <a:t>.</a:t>
            </a:r>
          </a:p>
          <a:p>
            <a:pPr lvl="2"/>
            <a:r>
              <a:rPr lang="en-US" altLang="zh-CN" sz="1600"/>
              <a:t>wal_level = </a:t>
            </a:r>
            <a:r>
              <a:rPr lang="en-US" altLang="zh-CN" sz="1600" smtClean="0"/>
              <a:t>archive </a:t>
            </a:r>
            <a:r>
              <a:rPr lang="zh-CN" altLang="en-US" sz="1600" smtClean="0"/>
              <a:t>或 </a:t>
            </a:r>
            <a:r>
              <a:rPr lang="en-US" altLang="zh-CN" sz="1600"/>
              <a:t>hot_standby</a:t>
            </a:r>
          </a:p>
          <a:p>
            <a:pPr lvl="1"/>
            <a:r>
              <a:rPr lang="zh-CN" altLang="en-US" sz="1600"/>
              <a:t>如果存储挂了怎么办</a:t>
            </a:r>
            <a:r>
              <a:rPr lang="en-US" altLang="zh-CN" sz="1600" smtClean="0"/>
              <a:t>?</a:t>
            </a:r>
          </a:p>
          <a:p>
            <a:pPr lvl="2"/>
            <a:r>
              <a:rPr lang="zh-CN" altLang="en-US" sz="1600"/>
              <a:t>开启归档</a:t>
            </a:r>
            <a:r>
              <a:rPr lang="en-US" altLang="zh-CN" sz="1600"/>
              <a:t>, </a:t>
            </a:r>
            <a:r>
              <a:rPr lang="zh-CN" altLang="en-US" sz="1600"/>
              <a:t>并且有良好的备份策略</a:t>
            </a:r>
            <a:r>
              <a:rPr lang="en-US" altLang="zh-CN" sz="1600"/>
              <a:t>.</a:t>
            </a:r>
          </a:p>
          <a:p>
            <a:pPr lvl="2"/>
            <a:r>
              <a:rPr lang="en-US" altLang="zh-CN" sz="1600"/>
              <a:t>wal_level = archive </a:t>
            </a:r>
            <a:r>
              <a:rPr lang="zh-CN" altLang="en-US" sz="1600"/>
              <a:t>或 </a:t>
            </a:r>
            <a:r>
              <a:rPr lang="en-US" altLang="zh-CN" sz="1600" smtClean="0"/>
              <a:t>hot_standby</a:t>
            </a:r>
          </a:p>
          <a:p>
            <a:pPr lvl="2"/>
            <a:r>
              <a:rPr lang="en-US" altLang="zh-CN" sz="1600" smtClean="0"/>
              <a:t>archive_mode </a:t>
            </a:r>
            <a:r>
              <a:rPr lang="en-US" altLang="zh-CN" sz="1600"/>
              <a:t>= </a:t>
            </a:r>
            <a:r>
              <a:rPr lang="en-US" altLang="zh-CN" sz="1600" smtClean="0"/>
              <a:t>on</a:t>
            </a:r>
            <a:endParaRPr lang="en-US" altLang="zh-CN" sz="1600"/>
          </a:p>
          <a:p>
            <a:pPr lvl="2"/>
            <a:r>
              <a:rPr lang="en-US" altLang="zh-CN" sz="1600" smtClean="0"/>
              <a:t>archive_command </a:t>
            </a:r>
            <a:r>
              <a:rPr lang="en-US" altLang="zh-CN" sz="1600"/>
              <a:t>= 'cp %p </a:t>
            </a:r>
            <a:r>
              <a:rPr lang="en-US" altLang="zh-CN" sz="1600" smtClean="0"/>
              <a:t>/backup/%f'</a:t>
            </a:r>
            <a:endParaRPr lang="en-US" altLang="zh-CN" sz="1600"/>
          </a:p>
          <a:p>
            <a:pPr lvl="1"/>
            <a:r>
              <a:rPr lang="zh-CN" altLang="en-US" sz="1600"/>
              <a:t>如果</a:t>
            </a:r>
            <a:r>
              <a:rPr lang="en-US" altLang="zh-CN" sz="1600"/>
              <a:t>IDC</a:t>
            </a:r>
            <a:r>
              <a:rPr lang="zh-CN" altLang="en-US" sz="1600"/>
              <a:t>挂了怎么办</a:t>
            </a:r>
            <a:r>
              <a:rPr lang="en-US" altLang="zh-CN" sz="1600" smtClean="0"/>
              <a:t>?</a:t>
            </a:r>
          </a:p>
          <a:p>
            <a:pPr lvl="2"/>
            <a:r>
              <a:rPr lang="zh-CN" altLang="en-US" sz="1600"/>
              <a:t>开启归档</a:t>
            </a:r>
            <a:r>
              <a:rPr lang="en-US" altLang="zh-CN" sz="1600"/>
              <a:t>, </a:t>
            </a:r>
            <a:r>
              <a:rPr lang="zh-CN" altLang="en-US" sz="1600"/>
              <a:t>并且有良好的备份策略</a:t>
            </a:r>
            <a:r>
              <a:rPr lang="en-US" altLang="zh-CN" sz="1600"/>
              <a:t>.</a:t>
            </a:r>
          </a:p>
          <a:p>
            <a:pPr lvl="2"/>
            <a:r>
              <a:rPr lang="en-US" altLang="zh-CN" sz="1600"/>
              <a:t>wal_level = archive </a:t>
            </a:r>
            <a:r>
              <a:rPr lang="zh-CN" altLang="en-US" sz="1600"/>
              <a:t>或 </a:t>
            </a:r>
            <a:r>
              <a:rPr lang="en-US" altLang="zh-CN" sz="1600" smtClean="0"/>
              <a:t>hot_standby</a:t>
            </a:r>
          </a:p>
          <a:p>
            <a:pPr lvl="2"/>
            <a:r>
              <a:rPr lang="zh-CN" altLang="en-US" sz="1600" smtClean="0"/>
              <a:t>异地容灾</a:t>
            </a:r>
            <a:r>
              <a:rPr lang="en-US" altLang="zh-CN" sz="1600" smtClean="0"/>
              <a:t>, </a:t>
            </a:r>
            <a:r>
              <a:rPr lang="zh-CN" altLang="en-US" sz="1600" smtClean="0"/>
              <a:t>如流复制</a:t>
            </a:r>
            <a:r>
              <a:rPr lang="en-US" altLang="zh-CN" sz="1600" smtClean="0"/>
              <a:t>.</a:t>
            </a:r>
          </a:p>
          <a:p>
            <a:endParaRPr lang="en-US" altLang="zh-CN" sz="1600" smtClean="0"/>
          </a:p>
          <a:p>
            <a:endParaRPr lang="en-US" altLang="zh-CN" sz="1600"/>
          </a:p>
          <a:p>
            <a:endParaRPr lang="en-US" altLang="zh-CN" sz="1600" smtClean="0"/>
          </a:p>
          <a:p>
            <a:endParaRPr lang="en-US" altLang="zh-CN" sz="1600"/>
          </a:p>
          <a:p>
            <a:endParaRPr lang="zh-CN" altLang="en-US" sz="1600"/>
          </a:p>
        </p:txBody>
      </p:sp>
    </p:spTree>
    <p:extLst>
      <p:ext uri="{BB962C8B-B14F-4D97-AF65-F5344CB8AC3E}">
        <p14:creationId xmlns:p14="http://schemas.microsoft.com/office/powerpoint/2010/main" val="3431238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Reliability</a:t>
            </a:r>
            <a:endParaRPr lang="zh-CN" altLang="en-US"/>
          </a:p>
        </p:txBody>
      </p:sp>
      <p:sp>
        <p:nvSpPr>
          <p:cNvPr id="4" name="圆角矩形 3"/>
          <p:cNvSpPr/>
          <p:nvPr/>
        </p:nvSpPr>
        <p:spPr>
          <a:xfrm>
            <a:off x="731833" y="5285255"/>
            <a:ext cx="1584176" cy="54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mtClean="0">
                <a:solidFill>
                  <a:schemeClr val="tx1"/>
                </a:solidFill>
              </a:rPr>
              <a:t>硬盘</a:t>
            </a:r>
            <a:r>
              <a:rPr lang="en-US" altLang="zh-CN" sz="1400" smtClean="0">
                <a:solidFill>
                  <a:schemeClr val="tx1"/>
                </a:solidFill>
              </a:rPr>
              <a:t>write cache</a:t>
            </a:r>
            <a:endParaRPr lang="zh-CN" altLang="en-US" sz="1400">
              <a:solidFill>
                <a:schemeClr val="tx1"/>
              </a:solidFill>
            </a:endParaRPr>
          </a:p>
        </p:txBody>
      </p:sp>
      <p:sp>
        <p:nvSpPr>
          <p:cNvPr id="5" name="圆角矩形 4"/>
          <p:cNvSpPr/>
          <p:nvPr/>
        </p:nvSpPr>
        <p:spPr>
          <a:xfrm>
            <a:off x="755576" y="6201308"/>
            <a:ext cx="1584176" cy="54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mtClean="0">
                <a:solidFill>
                  <a:schemeClr val="tx1"/>
                </a:solidFill>
              </a:rPr>
              <a:t>硬盘</a:t>
            </a:r>
            <a:r>
              <a:rPr lang="en-US" altLang="zh-CN" sz="1400" smtClean="0">
                <a:solidFill>
                  <a:schemeClr val="tx1"/>
                </a:solidFill>
              </a:rPr>
              <a:t>(</a:t>
            </a:r>
            <a:r>
              <a:rPr lang="zh-CN" altLang="en-US" sz="1400" smtClean="0">
                <a:solidFill>
                  <a:schemeClr val="tx1"/>
                </a:solidFill>
              </a:rPr>
              <a:t>非易失存储</a:t>
            </a:r>
            <a:r>
              <a:rPr lang="en-US" altLang="zh-CN" sz="1400" smtClean="0">
                <a:solidFill>
                  <a:schemeClr val="tx1"/>
                </a:solidFill>
              </a:rPr>
              <a:t>)</a:t>
            </a:r>
            <a:endParaRPr lang="zh-CN" altLang="en-US" sz="1400">
              <a:solidFill>
                <a:schemeClr val="tx1"/>
              </a:solidFill>
            </a:endParaRPr>
          </a:p>
        </p:txBody>
      </p:sp>
      <p:sp>
        <p:nvSpPr>
          <p:cNvPr id="6" name="圆角矩形 5"/>
          <p:cNvSpPr/>
          <p:nvPr/>
        </p:nvSpPr>
        <p:spPr>
          <a:xfrm>
            <a:off x="732384" y="4464732"/>
            <a:ext cx="1584176" cy="54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mtClean="0">
                <a:solidFill>
                  <a:schemeClr val="tx1"/>
                </a:solidFill>
              </a:rPr>
              <a:t>存储控制器</a:t>
            </a:r>
            <a:r>
              <a:rPr lang="en-US" altLang="zh-CN" sz="1400" smtClean="0">
                <a:solidFill>
                  <a:schemeClr val="tx1"/>
                </a:solidFill>
              </a:rPr>
              <a:t>write cache</a:t>
            </a:r>
            <a:endParaRPr lang="zh-CN" altLang="en-US" sz="1400">
              <a:solidFill>
                <a:schemeClr val="tx1"/>
              </a:solidFill>
            </a:endParaRPr>
          </a:p>
        </p:txBody>
      </p:sp>
      <p:sp>
        <p:nvSpPr>
          <p:cNvPr id="7" name="圆角矩形 6"/>
          <p:cNvSpPr/>
          <p:nvPr/>
        </p:nvSpPr>
        <p:spPr>
          <a:xfrm>
            <a:off x="732384" y="3456620"/>
            <a:ext cx="1584176" cy="54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solidFill>
                  <a:schemeClr val="tx1"/>
                </a:solidFill>
              </a:rPr>
              <a:t>buffer cache</a:t>
            </a:r>
            <a:endParaRPr lang="zh-CN" altLang="en-US" sz="1400">
              <a:solidFill>
                <a:schemeClr val="tx1"/>
              </a:solidFill>
            </a:endParaRPr>
          </a:p>
        </p:txBody>
      </p:sp>
      <p:sp>
        <p:nvSpPr>
          <p:cNvPr id="8" name="圆角矩形 7"/>
          <p:cNvSpPr/>
          <p:nvPr/>
        </p:nvSpPr>
        <p:spPr>
          <a:xfrm>
            <a:off x="732384" y="2520516"/>
            <a:ext cx="1584176" cy="54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solidFill>
                  <a:schemeClr val="tx1"/>
                </a:solidFill>
              </a:rPr>
              <a:t>OS</a:t>
            </a:r>
            <a:endParaRPr lang="zh-CN" altLang="en-US" sz="1400">
              <a:solidFill>
                <a:schemeClr val="tx1"/>
              </a:solidFill>
            </a:endParaRPr>
          </a:p>
        </p:txBody>
      </p:sp>
      <p:sp>
        <p:nvSpPr>
          <p:cNvPr id="9" name="圆角矩形 8"/>
          <p:cNvSpPr/>
          <p:nvPr/>
        </p:nvSpPr>
        <p:spPr>
          <a:xfrm>
            <a:off x="727468" y="1458398"/>
            <a:ext cx="1584176" cy="54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solidFill>
                  <a:schemeClr val="tx1"/>
                </a:solidFill>
              </a:rPr>
              <a:t>PostgreSQL</a:t>
            </a:r>
            <a:endParaRPr lang="zh-CN" altLang="en-US" sz="1400">
              <a:solidFill>
                <a:schemeClr val="tx1"/>
              </a:solidFill>
            </a:endParaRPr>
          </a:p>
        </p:txBody>
      </p:sp>
      <p:sp>
        <p:nvSpPr>
          <p:cNvPr id="10" name="线形标注 2 9"/>
          <p:cNvSpPr/>
          <p:nvPr/>
        </p:nvSpPr>
        <p:spPr>
          <a:xfrm>
            <a:off x="3059832" y="4892475"/>
            <a:ext cx="1584176" cy="603684"/>
          </a:xfrm>
          <a:prstGeom prst="borderCallout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smtClean="0"/>
              <a:t>通常没有断电保护</a:t>
            </a:r>
            <a:r>
              <a:rPr lang="en-US" altLang="zh-CN" sz="1400" smtClean="0"/>
              <a:t>, </a:t>
            </a:r>
            <a:r>
              <a:rPr lang="zh-CN" altLang="en-US" sz="1400" smtClean="0"/>
              <a:t>所以要关闭</a:t>
            </a:r>
            <a:endParaRPr lang="zh-CN" altLang="en-US" sz="1400"/>
          </a:p>
        </p:txBody>
      </p:sp>
      <p:sp>
        <p:nvSpPr>
          <p:cNvPr id="11" name="线形标注 2 10"/>
          <p:cNvSpPr/>
          <p:nvPr/>
        </p:nvSpPr>
        <p:spPr>
          <a:xfrm>
            <a:off x="3059832" y="3996680"/>
            <a:ext cx="1584176" cy="603684"/>
          </a:xfrm>
          <a:prstGeom prst="borderCallout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smtClean="0"/>
              <a:t>通常有断电保护</a:t>
            </a:r>
            <a:r>
              <a:rPr lang="en-US" altLang="zh-CN" sz="1400" smtClean="0"/>
              <a:t>,</a:t>
            </a:r>
          </a:p>
          <a:p>
            <a:pPr algn="ctr"/>
            <a:r>
              <a:rPr lang="zh-CN" altLang="en-US" sz="1400" smtClean="0"/>
              <a:t>为了提高性能建议打开</a:t>
            </a:r>
            <a:endParaRPr lang="zh-CN" altLang="en-US" sz="1400"/>
          </a:p>
        </p:txBody>
      </p:sp>
      <p:sp>
        <p:nvSpPr>
          <p:cNvPr id="13" name="线形标注 2 12"/>
          <p:cNvSpPr/>
          <p:nvPr/>
        </p:nvSpPr>
        <p:spPr>
          <a:xfrm>
            <a:off x="3059832" y="1124744"/>
            <a:ext cx="1584176" cy="603684"/>
          </a:xfrm>
          <a:prstGeom prst="borderCallout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a:t>f</a:t>
            </a:r>
            <a:r>
              <a:rPr lang="en-US" altLang="zh-CN" sz="1400" smtClean="0"/>
              <a:t>sync</a:t>
            </a:r>
            <a:endParaRPr lang="zh-CN" altLang="en-US" sz="1400"/>
          </a:p>
        </p:txBody>
      </p:sp>
      <p:cxnSp>
        <p:nvCxnSpPr>
          <p:cNvPr id="15" name="直接箭头连接符 14"/>
          <p:cNvCxnSpPr>
            <a:stCxn id="9" idx="2"/>
            <a:endCxn id="8" idx="0"/>
          </p:cNvCxnSpPr>
          <p:nvPr/>
        </p:nvCxnSpPr>
        <p:spPr>
          <a:xfrm>
            <a:off x="1519556" y="1998458"/>
            <a:ext cx="4916" cy="522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8" idx="2"/>
            <a:endCxn id="7" idx="0"/>
          </p:cNvCxnSpPr>
          <p:nvPr/>
        </p:nvCxnSpPr>
        <p:spPr>
          <a:xfrm>
            <a:off x="1524472" y="3060576"/>
            <a:ext cx="0" cy="396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7" idx="2"/>
            <a:endCxn id="6" idx="0"/>
          </p:cNvCxnSpPr>
          <p:nvPr/>
        </p:nvCxnSpPr>
        <p:spPr>
          <a:xfrm>
            <a:off x="1524472" y="3996680"/>
            <a:ext cx="0" cy="468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323528" y="2132856"/>
            <a:ext cx="2376264" cy="209785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1" name="TextBox 20"/>
          <p:cNvSpPr txBox="1"/>
          <p:nvPr/>
        </p:nvSpPr>
        <p:spPr>
          <a:xfrm>
            <a:off x="1024067" y="2144604"/>
            <a:ext cx="990977" cy="338554"/>
          </a:xfrm>
          <a:prstGeom prst="rect">
            <a:avLst/>
          </a:prstGeom>
          <a:noFill/>
        </p:spPr>
        <p:txBody>
          <a:bodyPr wrap="none" rtlCol="0">
            <a:spAutoFit/>
          </a:bodyPr>
          <a:lstStyle/>
          <a:p>
            <a:r>
              <a:rPr lang="en-US" altLang="zh-CN" sz="1600" smtClean="0"/>
              <a:t>KERNEL</a:t>
            </a:r>
            <a:endParaRPr lang="zh-CN" altLang="en-US" sz="1600"/>
          </a:p>
        </p:txBody>
      </p:sp>
      <p:cxnSp>
        <p:nvCxnSpPr>
          <p:cNvPr id="24" name="直接箭头连接符 23"/>
          <p:cNvCxnSpPr>
            <a:stCxn id="6" idx="2"/>
            <a:endCxn id="4" idx="0"/>
          </p:cNvCxnSpPr>
          <p:nvPr/>
        </p:nvCxnSpPr>
        <p:spPr>
          <a:xfrm flipH="1">
            <a:off x="1523921" y="5004792"/>
            <a:ext cx="551" cy="2804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4" idx="2"/>
            <a:endCxn id="5" idx="0"/>
          </p:cNvCxnSpPr>
          <p:nvPr/>
        </p:nvCxnSpPr>
        <p:spPr>
          <a:xfrm>
            <a:off x="1523921" y="5825315"/>
            <a:ext cx="23743" cy="3759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076056" y="1124744"/>
            <a:ext cx="4027706" cy="646331"/>
          </a:xfrm>
          <a:prstGeom prst="rect">
            <a:avLst/>
          </a:prstGeom>
          <a:noFill/>
        </p:spPr>
        <p:txBody>
          <a:bodyPr wrap="none" rtlCol="0">
            <a:spAutoFit/>
          </a:bodyPr>
          <a:lstStyle/>
          <a:p>
            <a:r>
              <a:rPr lang="en-US" altLang="zh-CN" smtClean="0"/>
              <a:t>PostgreSQL</a:t>
            </a:r>
            <a:r>
              <a:rPr lang="zh-CN" altLang="en-US" smtClean="0"/>
              <a:t>调用</a:t>
            </a:r>
            <a:r>
              <a:rPr lang="en-US" altLang="zh-CN" smtClean="0"/>
              <a:t>OS</a:t>
            </a:r>
            <a:r>
              <a:rPr lang="zh-CN" altLang="en-US" smtClean="0"/>
              <a:t>的</a:t>
            </a:r>
            <a:r>
              <a:rPr lang="en-US" altLang="zh-CN" smtClean="0"/>
              <a:t>sync WRITE</a:t>
            </a:r>
            <a:r>
              <a:rPr lang="zh-CN" altLang="en-US" smtClean="0"/>
              <a:t>函数</a:t>
            </a:r>
            <a:r>
              <a:rPr lang="en-US" altLang="zh-CN" smtClean="0"/>
              <a:t>.</a:t>
            </a:r>
          </a:p>
          <a:p>
            <a:r>
              <a:rPr lang="en-US" altLang="zh-CN" smtClean="0"/>
              <a:t>wal_sync_method=?</a:t>
            </a:r>
            <a:endParaRPr lang="zh-CN" alt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124" y="2132856"/>
            <a:ext cx="56007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5064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Reliability</a:t>
            </a:r>
            <a:endParaRPr lang="zh-CN" altLang="en-US"/>
          </a:p>
        </p:txBody>
      </p:sp>
      <p:cxnSp>
        <p:nvCxnSpPr>
          <p:cNvPr id="4" name="直接箭头连接符 3"/>
          <p:cNvCxnSpPr>
            <a:endCxn id="28" idx="0"/>
          </p:cNvCxnSpPr>
          <p:nvPr/>
        </p:nvCxnSpPr>
        <p:spPr>
          <a:xfrm rot="10800000" flipH="1" flipV="1">
            <a:off x="3635895" y="3767696"/>
            <a:ext cx="120893" cy="11014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5" name="图示 4"/>
          <p:cNvGraphicFramePr/>
          <p:nvPr>
            <p:extLst>
              <p:ext uri="{D42A27DB-BD31-4B8C-83A1-F6EECF244321}">
                <p14:modId xmlns:p14="http://schemas.microsoft.com/office/powerpoint/2010/main" val="1811987036"/>
              </p:ext>
            </p:extLst>
          </p:nvPr>
        </p:nvGraphicFramePr>
        <p:xfrm>
          <a:off x="2771800" y="3186167"/>
          <a:ext cx="2471936" cy="1383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圆角矩形 5"/>
          <p:cNvSpPr/>
          <p:nvPr/>
        </p:nvSpPr>
        <p:spPr>
          <a:xfrm>
            <a:off x="899592" y="2348880"/>
            <a:ext cx="2088232" cy="864096"/>
          </a:xfrm>
          <a:prstGeom prst="roundRect">
            <a:avLst/>
          </a:prstGeom>
          <a:ln w="12700">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smtClean="0"/>
              <a:t>Data Changed</a:t>
            </a:r>
            <a:endParaRPr lang="zh-CN" altLang="en-US" sz="1200" dirty="0"/>
          </a:p>
        </p:txBody>
      </p:sp>
      <p:sp>
        <p:nvSpPr>
          <p:cNvPr id="7" name="圆柱形 6"/>
          <p:cNvSpPr/>
          <p:nvPr/>
        </p:nvSpPr>
        <p:spPr>
          <a:xfrm>
            <a:off x="251520" y="2420888"/>
            <a:ext cx="576064" cy="504056"/>
          </a:xfrm>
          <a:prstGeom prst="can">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nvGrpSpPr>
          <p:cNvPr id="8" name="组合 7"/>
          <p:cNvGrpSpPr/>
          <p:nvPr/>
        </p:nvGrpSpPr>
        <p:grpSpPr>
          <a:xfrm>
            <a:off x="323528" y="1844824"/>
            <a:ext cx="8496944" cy="432048"/>
            <a:chOff x="1763688" y="4509120"/>
            <a:chExt cx="5472608" cy="432048"/>
          </a:xfrm>
          <a:solidFill>
            <a:schemeClr val="accent1">
              <a:alpha val="50000"/>
            </a:schemeClr>
          </a:solidFill>
        </p:grpSpPr>
        <p:sp>
          <p:nvSpPr>
            <p:cNvPr id="9" name="右箭头 8"/>
            <p:cNvSpPr/>
            <p:nvPr/>
          </p:nvSpPr>
          <p:spPr>
            <a:xfrm>
              <a:off x="1763688" y="4725144"/>
              <a:ext cx="5472608" cy="216024"/>
            </a:xfrm>
            <a:prstGeom prst="rightArrow">
              <a:avLst/>
            </a:prstGeom>
            <a:grp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0" name="TextBox 9"/>
            <p:cNvSpPr txBox="1"/>
            <p:nvPr/>
          </p:nvSpPr>
          <p:spPr>
            <a:xfrm>
              <a:off x="6084168" y="4509120"/>
              <a:ext cx="1032655" cy="307777"/>
            </a:xfrm>
            <a:prstGeom prst="rect">
              <a:avLst/>
            </a:prstGeom>
            <a:noFill/>
          </p:spPr>
          <p:txBody>
            <a:bodyPr wrap="none" rtlCol="0">
              <a:spAutoFit/>
            </a:bodyPr>
            <a:lstStyle/>
            <a:p>
              <a:r>
                <a:rPr lang="en-US" altLang="zh-CN" sz="1400" dirty="0" smtClean="0"/>
                <a:t>Time Line</a:t>
              </a:r>
              <a:endParaRPr lang="zh-CN" altLang="en-US" sz="1400" dirty="0"/>
            </a:p>
          </p:txBody>
        </p:sp>
      </p:grpSp>
      <p:cxnSp>
        <p:nvCxnSpPr>
          <p:cNvPr id="11" name="直接连接符 10"/>
          <p:cNvCxnSpPr/>
          <p:nvPr/>
        </p:nvCxnSpPr>
        <p:spPr>
          <a:xfrm rot="5400000">
            <a:off x="107504" y="2636912"/>
            <a:ext cx="1440160"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2" name="线形标注 2 11"/>
          <p:cNvSpPr/>
          <p:nvPr/>
        </p:nvSpPr>
        <p:spPr>
          <a:xfrm>
            <a:off x="1403648" y="1556792"/>
            <a:ext cx="1224136" cy="288032"/>
          </a:xfrm>
          <a:prstGeom prst="borderCallout2">
            <a:avLst/>
          </a:prstGeom>
          <a:ln w="12700">
            <a:prstDash val="lgDashDot"/>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Checkpoint</a:t>
            </a:r>
            <a:endParaRPr lang="zh-CN" altLang="en-US" sz="1400" dirty="0"/>
          </a:p>
        </p:txBody>
      </p:sp>
      <p:sp>
        <p:nvSpPr>
          <p:cNvPr id="13" name="立方体 12"/>
          <p:cNvSpPr/>
          <p:nvPr/>
        </p:nvSpPr>
        <p:spPr>
          <a:xfrm>
            <a:off x="1043608" y="2420888"/>
            <a:ext cx="360040" cy="720080"/>
          </a:xfrm>
          <a:prstGeom prst="cube">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nvGrpSpPr>
          <p:cNvPr id="14" name="组合 13"/>
          <p:cNvGrpSpPr/>
          <p:nvPr/>
        </p:nvGrpSpPr>
        <p:grpSpPr>
          <a:xfrm>
            <a:off x="3635896" y="3429000"/>
            <a:ext cx="792088" cy="853063"/>
            <a:chOff x="5292080" y="5733256"/>
            <a:chExt cx="792088" cy="853063"/>
          </a:xfrm>
        </p:grpSpPr>
        <p:pic>
          <p:nvPicPr>
            <p:cNvPr id="15" name="Picture 5" descr="G:\Internet 临时文件\Content.IE5\WRBZUYLD\MC900290524[1].wmf"/>
            <p:cNvPicPr>
              <a:picLocks noChangeAspect="1" noChangeArrowheads="1"/>
            </p:cNvPicPr>
            <p:nvPr/>
          </p:nvPicPr>
          <p:blipFill>
            <a:blip r:embed="rId7" cstate="print"/>
            <a:srcRect/>
            <a:stretch>
              <a:fillRect/>
            </a:stretch>
          </p:blipFill>
          <p:spPr bwMode="auto">
            <a:xfrm>
              <a:off x="5292080" y="5733256"/>
              <a:ext cx="792088" cy="677394"/>
            </a:xfrm>
            <a:prstGeom prst="rect">
              <a:avLst/>
            </a:prstGeom>
            <a:noFill/>
          </p:spPr>
        </p:pic>
        <p:sp>
          <p:nvSpPr>
            <p:cNvPr id="16" name="TextBox 15"/>
            <p:cNvSpPr txBox="1"/>
            <p:nvPr/>
          </p:nvSpPr>
          <p:spPr>
            <a:xfrm>
              <a:off x="5364480" y="6309320"/>
              <a:ext cx="503664" cy="276999"/>
            </a:xfrm>
            <a:prstGeom prst="rect">
              <a:avLst/>
            </a:prstGeom>
            <a:noFill/>
          </p:spPr>
          <p:txBody>
            <a:bodyPr wrap="none" rtlCol="0">
              <a:spAutoFit/>
            </a:bodyPr>
            <a:lstStyle/>
            <a:p>
              <a:r>
                <a:rPr lang="en-US" altLang="zh-CN" sz="1200" dirty="0" smtClean="0"/>
                <a:t>WAL</a:t>
              </a:r>
              <a:endParaRPr lang="zh-CN" altLang="en-US" sz="1200" dirty="0"/>
            </a:p>
          </p:txBody>
        </p:sp>
      </p:grpSp>
      <p:grpSp>
        <p:nvGrpSpPr>
          <p:cNvPr id="17" name="组合 16"/>
          <p:cNvGrpSpPr/>
          <p:nvPr/>
        </p:nvGrpSpPr>
        <p:grpSpPr>
          <a:xfrm>
            <a:off x="2483768" y="2420888"/>
            <a:ext cx="360040" cy="720080"/>
            <a:chOff x="3851920" y="4509120"/>
            <a:chExt cx="360040" cy="720080"/>
          </a:xfrm>
        </p:grpSpPr>
        <p:sp>
          <p:nvSpPr>
            <p:cNvPr id="18" name="立方体 17"/>
            <p:cNvSpPr/>
            <p:nvPr/>
          </p:nvSpPr>
          <p:spPr>
            <a:xfrm>
              <a:off x="3851920" y="4509120"/>
              <a:ext cx="360040" cy="720080"/>
            </a:xfrm>
            <a:prstGeom prst="cub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9" name="立方体 18"/>
            <p:cNvSpPr/>
            <p:nvPr/>
          </p:nvSpPr>
          <p:spPr>
            <a:xfrm>
              <a:off x="3851920" y="4869160"/>
              <a:ext cx="360040" cy="360040"/>
            </a:xfrm>
            <a:prstGeom prst="cube">
              <a:avLst/>
            </a:prstGeom>
            <a:blipFill>
              <a:blip r:embed="rId8" cstate="print"/>
              <a:tile tx="0" ty="0" sx="100000" sy="100000" flip="none" algn="tl"/>
            </a:blip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grpSp>
        <p:nvGrpSpPr>
          <p:cNvPr id="20" name="组合 19"/>
          <p:cNvGrpSpPr/>
          <p:nvPr/>
        </p:nvGrpSpPr>
        <p:grpSpPr>
          <a:xfrm>
            <a:off x="649103" y="3563934"/>
            <a:ext cx="2050689" cy="646331"/>
            <a:chOff x="2161271" y="5404574"/>
            <a:chExt cx="2050689" cy="646331"/>
          </a:xfrm>
        </p:grpSpPr>
        <p:sp>
          <p:nvSpPr>
            <p:cNvPr id="21" name="圆角矩形 20"/>
            <p:cNvSpPr/>
            <p:nvPr/>
          </p:nvSpPr>
          <p:spPr>
            <a:xfrm>
              <a:off x="2195736" y="5445223"/>
              <a:ext cx="2016224" cy="605681"/>
            </a:xfrm>
            <a:prstGeom prst="round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TextBox 21"/>
            <p:cNvSpPr txBox="1"/>
            <p:nvPr/>
          </p:nvSpPr>
          <p:spPr>
            <a:xfrm>
              <a:off x="2161271" y="5404574"/>
              <a:ext cx="1830950" cy="646331"/>
            </a:xfrm>
            <a:prstGeom prst="rect">
              <a:avLst/>
            </a:prstGeom>
            <a:noFill/>
          </p:spPr>
          <p:txBody>
            <a:bodyPr wrap="none" rtlCol="0">
              <a:spAutoFit/>
            </a:bodyPr>
            <a:lstStyle/>
            <a:p>
              <a:r>
                <a:rPr lang="en-US" altLang="zh-CN" sz="1200" dirty="0" smtClean="0"/>
                <a:t>Which Page the first </a:t>
              </a:r>
            </a:p>
            <a:p>
              <a:r>
                <a:rPr lang="en-US" altLang="zh-CN" sz="1200" dirty="0" smtClean="0"/>
                <a:t>Modified after Checkpoint</a:t>
              </a:r>
            </a:p>
            <a:p>
              <a:r>
                <a:rPr lang="en-US" altLang="zh-CN" sz="1200" dirty="0" smtClean="0"/>
                <a:t>Write full page to WAL.</a:t>
              </a:r>
            </a:p>
          </p:txBody>
        </p:sp>
      </p:grpSp>
      <p:cxnSp>
        <p:nvCxnSpPr>
          <p:cNvPr id="23" name="直接箭头连接符 22"/>
          <p:cNvCxnSpPr/>
          <p:nvPr/>
        </p:nvCxnSpPr>
        <p:spPr>
          <a:xfrm>
            <a:off x="1691680" y="2635324"/>
            <a:ext cx="504056" cy="1588"/>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3" idx="3"/>
            <a:endCxn id="22" idx="0"/>
          </p:cNvCxnSpPr>
          <p:nvPr/>
        </p:nvCxnSpPr>
        <p:spPr>
          <a:xfrm>
            <a:off x="1178623" y="3140968"/>
            <a:ext cx="385955" cy="422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2753798" y="3005953"/>
            <a:ext cx="882098" cy="761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圆柱形 25"/>
          <p:cNvSpPr/>
          <p:nvPr/>
        </p:nvSpPr>
        <p:spPr>
          <a:xfrm>
            <a:off x="4572000" y="2420888"/>
            <a:ext cx="576064" cy="504056"/>
          </a:xfrm>
          <a:prstGeom prst="can">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cxnSp>
        <p:nvCxnSpPr>
          <p:cNvPr id="27" name="直接连接符 26"/>
          <p:cNvCxnSpPr/>
          <p:nvPr/>
        </p:nvCxnSpPr>
        <p:spPr>
          <a:xfrm rot="5400000">
            <a:off x="2663788" y="4257092"/>
            <a:ext cx="4968552"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pic>
        <p:nvPicPr>
          <p:cNvPr id="28" name="Picture 3"/>
          <p:cNvPicPr>
            <a:picLocks noChangeAspect="1" noChangeArrowheads="1"/>
          </p:cNvPicPr>
          <p:nvPr/>
        </p:nvPicPr>
        <p:blipFill>
          <a:blip r:embed="rId9" cstate="print"/>
          <a:srcRect/>
          <a:stretch>
            <a:fillRect/>
          </a:stretch>
        </p:blipFill>
        <p:spPr bwMode="auto">
          <a:xfrm>
            <a:off x="3059832" y="4869160"/>
            <a:ext cx="1393913" cy="3571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9" name="TextBox 28"/>
          <p:cNvSpPr txBox="1"/>
          <p:nvPr/>
        </p:nvSpPr>
        <p:spPr>
          <a:xfrm>
            <a:off x="3347864" y="4520153"/>
            <a:ext cx="737702" cy="276999"/>
          </a:xfrm>
          <a:prstGeom prst="rect">
            <a:avLst/>
          </a:prstGeom>
          <a:noFill/>
        </p:spPr>
        <p:txBody>
          <a:bodyPr wrap="none" rtlCol="0">
            <a:spAutoFit/>
          </a:bodyPr>
          <a:lstStyle/>
          <a:p>
            <a:r>
              <a:rPr lang="en-US" altLang="zh-CN" sz="1200" dirty="0" smtClean="0"/>
              <a:t>Archive</a:t>
            </a:r>
            <a:endParaRPr lang="zh-CN" altLang="en-US" sz="1200" dirty="0"/>
          </a:p>
        </p:txBody>
      </p:sp>
      <p:cxnSp>
        <p:nvCxnSpPr>
          <p:cNvPr id="30" name="直接连接符 29"/>
          <p:cNvCxnSpPr>
            <a:stCxn id="7" idx="3"/>
          </p:cNvCxnSpPr>
          <p:nvPr/>
        </p:nvCxnSpPr>
        <p:spPr>
          <a:xfrm rot="5400000">
            <a:off x="-540568" y="4005064"/>
            <a:ext cx="21602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539552" y="5047756"/>
            <a:ext cx="2520280" cy="374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83761" y="5373216"/>
            <a:ext cx="1592103" cy="307777"/>
          </a:xfrm>
          <a:prstGeom prst="rect">
            <a:avLst/>
          </a:prstGeom>
          <a:noFill/>
        </p:spPr>
        <p:txBody>
          <a:bodyPr wrap="none" rtlCol="0">
            <a:spAutoFit/>
          </a:bodyPr>
          <a:lstStyle/>
          <a:p>
            <a:r>
              <a:rPr lang="en-US" altLang="zh-CN" sz="1400" dirty="0" smtClean="0"/>
              <a:t>Online Backup File</a:t>
            </a:r>
            <a:endParaRPr lang="zh-CN" altLang="en-US" sz="1400" dirty="0"/>
          </a:p>
        </p:txBody>
      </p:sp>
      <p:sp>
        <p:nvSpPr>
          <p:cNvPr id="33" name="圆柱形 32"/>
          <p:cNvSpPr/>
          <p:nvPr/>
        </p:nvSpPr>
        <p:spPr>
          <a:xfrm>
            <a:off x="1115616" y="4797152"/>
            <a:ext cx="576064" cy="504056"/>
          </a:xfrm>
          <a:prstGeom prst="can">
            <a:avLst/>
          </a:prstGeom>
          <a:ln>
            <a:prstDash val="lgDash"/>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34" name="圆柱形 33"/>
          <p:cNvSpPr/>
          <p:nvPr/>
        </p:nvSpPr>
        <p:spPr>
          <a:xfrm>
            <a:off x="3491880" y="5877272"/>
            <a:ext cx="576064" cy="504056"/>
          </a:xfrm>
          <a:prstGeom prst="can">
            <a:avLst/>
          </a:prstGeom>
          <a:ln>
            <a:prstDash val="lgDash"/>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cxnSp>
        <p:nvCxnSpPr>
          <p:cNvPr id="35" name="直接箭头连接符 34"/>
          <p:cNvCxnSpPr>
            <a:stCxn id="28" idx="2"/>
            <a:endCxn id="34" idx="1"/>
          </p:cNvCxnSpPr>
          <p:nvPr/>
        </p:nvCxnSpPr>
        <p:spPr>
          <a:xfrm rot="16200000" flipH="1">
            <a:off x="3442889" y="5540249"/>
            <a:ext cx="650922" cy="23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上弧形箭头 35"/>
          <p:cNvSpPr/>
          <p:nvPr/>
        </p:nvSpPr>
        <p:spPr>
          <a:xfrm>
            <a:off x="3995936" y="5373216"/>
            <a:ext cx="1152128" cy="504056"/>
          </a:xfrm>
          <a:prstGeom prst="curvedDownArrow">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37" name="圆柱形 36"/>
          <p:cNvSpPr/>
          <p:nvPr/>
        </p:nvSpPr>
        <p:spPr>
          <a:xfrm>
            <a:off x="4572000" y="5877272"/>
            <a:ext cx="576064" cy="504056"/>
          </a:xfrm>
          <a:prstGeom prst="can">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38" name="TextBox 37"/>
          <p:cNvSpPr txBox="1"/>
          <p:nvPr/>
        </p:nvSpPr>
        <p:spPr>
          <a:xfrm>
            <a:off x="4211960" y="5445224"/>
            <a:ext cx="670376" cy="369332"/>
          </a:xfrm>
          <a:prstGeom prst="rect">
            <a:avLst/>
          </a:prstGeom>
          <a:noFill/>
        </p:spPr>
        <p:txBody>
          <a:bodyPr wrap="none" rtlCol="0">
            <a:spAutoFit/>
          </a:bodyPr>
          <a:lstStyle/>
          <a:p>
            <a:r>
              <a:rPr lang="en-US" altLang="zh-CN" dirty="0" smtClean="0"/>
              <a:t>PITR</a:t>
            </a:r>
            <a:endParaRPr lang="zh-CN" altLang="en-US" dirty="0"/>
          </a:p>
        </p:txBody>
      </p:sp>
      <p:sp>
        <p:nvSpPr>
          <p:cNvPr id="39" name="线形标注 2 38"/>
          <p:cNvSpPr/>
          <p:nvPr/>
        </p:nvSpPr>
        <p:spPr>
          <a:xfrm>
            <a:off x="5796136" y="1412776"/>
            <a:ext cx="1224136" cy="288032"/>
          </a:xfrm>
          <a:prstGeom prst="borderCallout2">
            <a:avLst/>
          </a:prstGeom>
          <a:ln w="12700">
            <a:prstDash val="lgDashDot"/>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Mistake</a:t>
            </a:r>
            <a:endParaRPr lang="zh-CN" altLang="en-US" sz="1400" dirty="0"/>
          </a:p>
        </p:txBody>
      </p:sp>
      <p:cxnSp>
        <p:nvCxnSpPr>
          <p:cNvPr id="40" name="直接箭头连接符 39"/>
          <p:cNvCxnSpPr/>
          <p:nvPr/>
        </p:nvCxnSpPr>
        <p:spPr>
          <a:xfrm>
            <a:off x="3131840" y="2564904"/>
            <a:ext cx="1368152" cy="1588"/>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059832" y="2791961"/>
            <a:ext cx="1287532" cy="276999"/>
          </a:xfrm>
          <a:prstGeom prst="rect">
            <a:avLst/>
          </a:prstGeom>
          <a:noFill/>
        </p:spPr>
        <p:txBody>
          <a:bodyPr wrap="none" rtlCol="0">
            <a:spAutoFit/>
          </a:bodyPr>
          <a:lstStyle/>
          <a:p>
            <a:r>
              <a:rPr lang="en-US" altLang="zh-CN" sz="1200" dirty="0" smtClean="0"/>
              <a:t>2. </a:t>
            </a:r>
            <a:r>
              <a:rPr lang="en-US" altLang="zh-CN" sz="1200" dirty="0" err="1" smtClean="0"/>
              <a:t>Dumpd</a:t>
            </a:r>
            <a:r>
              <a:rPr lang="en-US" altLang="zh-CN" sz="1200" dirty="0" smtClean="0"/>
              <a:t> to Disk</a:t>
            </a:r>
            <a:endParaRPr lang="zh-CN" altLang="en-US" sz="1200" dirty="0"/>
          </a:p>
        </p:txBody>
      </p:sp>
      <p:sp>
        <p:nvSpPr>
          <p:cNvPr id="42" name="TextBox 41"/>
          <p:cNvSpPr txBox="1"/>
          <p:nvPr/>
        </p:nvSpPr>
        <p:spPr>
          <a:xfrm>
            <a:off x="3059832" y="2575937"/>
            <a:ext cx="1353256" cy="276999"/>
          </a:xfrm>
          <a:prstGeom prst="rect">
            <a:avLst/>
          </a:prstGeom>
          <a:noFill/>
        </p:spPr>
        <p:txBody>
          <a:bodyPr wrap="none" rtlCol="0">
            <a:spAutoFit/>
          </a:bodyPr>
          <a:lstStyle/>
          <a:p>
            <a:r>
              <a:rPr lang="en-US" altLang="zh-CN" sz="1200" dirty="0" smtClean="0"/>
              <a:t>1. Compare </a:t>
            </a:r>
            <a:r>
              <a:rPr lang="en-US" altLang="zh-CN" sz="1200" dirty="0" err="1" smtClean="0"/>
              <a:t>pd_lsn</a:t>
            </a:r>
            <a:endParaRPr lang="zh-CN" altLang="en-US" sz="1200" dirty="0"/>
          </a:p>
        </p:txBody>
      </p:sp>
      <p:sp>
        <p:nvSpPr>
          <p:cNvPr id="43" name="矩形 42"/>
          <p:cNvSpPr/>
          <p:nvPr/>
        </p:nvSpPr>
        <p:spPr>
          <a:xfrm>
            <a:off x="2987824" y="3212976"/>
            <a:ext cx="415498" cy="369332"/>
          </a:xfrm>
          <a:prstGeom prst="rect">
            <a:avLst/>
          </a:prstGeom>
        </p:spPr>
        <p:txBody>
          <a:bodyPr wrap="none">
            <a:spAutoFit/>
          </a:bodyPr>
          <a:lstStyle/>
          <a:p>
            <a:r>
              <a:rPr lang="zh-CN" altLang="en-US" dirty="0" smtClean="0"/>
              <a:t>⑴</a:t>
            </a:r>
            <a:endParaRPr lang="zh-CN" altLang="en-US" dirty="0"/>
          </a:p>
        </p:txBody>
      </p:sp>
      <p:sp>
        <p:nvSpPr>
          <p:cNvPr id="44" name="矩形 43"/>
          <p:cNvSpPr/>
          <p:nvPr/>
        </p:nvSpPr>
        <p:spPr>
          <a:xfrm>
            <a:off x="3508430" y="2267580"/>
            <a:ext cx="415498" cy="369332"/>
          </a:xfrm>
          <a:prstGeom prst="rect">
            <a:avLst/>
          </a:prstGeom>
        </p:spPr>
        <p:txBody>
          <a:bodyPr wrap="none">
            <a:spAutoFit/>
          </a:bodyPr>
          <a:lstStyle/>
          <a:p>
            <a:r>
              <a:rPr lang="zh-CN" altLang="en-US" dirty="0" smtClean="0"/>
              <a:t>⑵</a:t>
            </a:r>
            <a:endParaRPr lang="zh-CN" altLang="en-US" dirty="0"/>
          </a:p>
        </p:txBody>
      </p:sp>
      <p:sp>
        <p:nvSpPr>
          <p:cNvPr id="45" name="圆柱形 44"/>
          <p:cNvSpPr/>
          <p:nvPr/>
        </p:nvSpPr>
        <p:spPr>
          <a:xfrm>
            <a:off x="7452320" y="2420888"/>
            <a:ext cx="576064" cy="504056"/>
          </a:xfrm>
          <a:prstGeom prst="can">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46" name="TextBox 45"/>
          <p:cNvSpPr txBox="1"/>
          <p:nvPr/>
        </p:nvSpPr>
        <p:spPr>
          <a:xfrm>
            <a:off x="2915816" y="6402814"/>
            <a:ext cx="1941557" cy="338554"/>
          </a:xfrm>
          <a:prstGeom prst="rect">
            <a:avLst/>
          </a:prstGeom>
          <a:noFill/>
        </p:spPr>
        <p:txBody>
          <a:bodyPr wrap="none" rtlCol="0">
            <a:spAutoFit/>
          </a:bodyPr>
          <a:lstStyle/>
          <a:p>
            <a:r>
              <a:rPr lang="zh-CN" altLang="en-US" sz="1600" smtClean="0"/>
              <a:t>基础备份</a:t>
            </a:r>
            <a:r>
              <a:rPr lang="en-US" altLang="zh-CN" sz="1600" smtClean="0"/>
              <a:t>+</a:t>
            </a:r>
            <a:r>
              <a:rPr lang="zh-CN" altLang="en-US" sz="1600" smtClean="0"/>
              <a:t>归档日志</a:t>
            </a:r>
            <a:endParaRPr lang="zh-CN" altLang="en-US" sz="1600"/>
          </a:p>
        </p:txBody>
      </p:sp>
      <p:sp>
        <p:nvSpPr>
          <p:cNvPr id="3" name="圆角矩形 2"/>
          <p:cNvSpPr/>
          <p:nvPr/>
        </p:nvSpPr>
        <p:spPr>
          <a:xfrm>
            <a:off x="5580112" y="3140968"/>
            <a:ext cx="3240360" cy="3431123"/>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smtClean="0">
                <a:solidFill>
                  <a:schemeClr val="tx1"/>
                </a:solidFill>
              </a:rPr>
              <a:t>1.</a:t>
            </a:r>
            <a:r>
              <a:rPr lang="zh-CN" altLang="en-US" sz="1200" smtClean="0">
                <a:solidFill>
                  <a:schemeClr val="tx1"/>
                </a:solidFill>
              </a:rPr>
              <a:t>写</a:t>
            </a:r>
            <a:r>
              <a:rPr lang="en-US" altLang="zh-CN" sz="1200" smtClean="0">
                <a:solidFill>
                  <a:schemeClr val="tx1"/>
                </a:solidFill>
              </a:rPr>
              <a:t>WAL(</a:t>
            </a:r>
            <a:r>
              <a:rPr lang="zh-CN" altLang="en-US" sz="1200" smtClean="0">
                <a:solidFill>
                  <a:schemeClr val="tx1"/>
                </a:solidFill>
              </a:rPr>
              <a:t>或叫</a:t>
            </a:r>
            <a:r>
              <a:rPr lang="en-US" altLang="zh-CN" sz="1200" smtClean="0">
                <a:solidFill>
                  <a:schemeClr val="tx1"/>
                </a:solidFill>
              </a:rPr>
              <a:t>XLOG)</a:t>
            </a:r>
          </a:p>
          <a:p>
            <a:r>
              <a:rPr lang="en-US" altLang="zh-CN" sz="1200" smtClean="0">
                <a:solidFill>
                  <a:schemeClr val="tx1"/>
                </a:solidFill>
              </a:rPr>
              <a:t>2.</a:t>
            </a:r>
            <a:r>
              <a:rPr lang="zh-CN" altLang="en-US" sz="1200" smtClean="0">
                <a:solidFill>
                  <a:schemeClr val="tx1"/>
                </a:solidFill>
              </a:rPr>
              <a:t>为了确保数据库在</a:t>
            </a:r>
            <a:r>
              <a:rPr lang="en-US" altLang="zh-CN" sz="1200" smtClean="0">
                <a:solidFill>
                  <a:schemeClr val="tx1"/>
                </a:solidFill>
              </a:rPr>
              <a:t>recovery</a:t>
            </a:r>
            <a:r>
              <a:rPr lang="zh-CN" altLang="en-US" sz="1200" smtClean="0">
                <a:solidFill>
                  <a:schemeClr val="tx1"/>
                </a:solidFill>
              </a:rPr>
              <a:t>的时候</a:t>
            </a:r>
            <a:r>
              <a:rPr lang="en-US" altLang="zh-CN" sz="1200" smtClean="0">
                <a:solidFill>
                  <a:schemeClr val="tx1"/>
                </a:solidFill>
              </a:rPr>
              <a:t>,</a:t>
            </a:r>
            <a:r>
              <a:rPr lang="zh-CN" altLang="en-US" sz="1200" smtClean="0">
                <a:solidFill>
                  <a:schemeClr val="tx1"/>
                </a:solidFill>
              </a:rPr>
              <a:t>可以恢复到一个一致的状态</a:t>
            </a:r>
            <a:r>
              <a:rPr lang="en-US" altLang="zh-CN" sz="1200" smtClean="0">
                <a:solidFill>
                  <a:schemeClr val="tx1"/>
                </a:solidFill>
              </a:rPr>
              <a:t>,shared buffer</a:t>
            </a:r>
            <a:r>
              <a:rPr lang="zh-CN" altLang="en-US" sz="1200" smtClean="0">
                <a:solidFill>
                  <a:schemeClr val="tx1"/>
                </a:solidFill>
              </a:rPr>
              <a:t>中的脏数据页在</a:t>
            </a:r>
            <a:r>
              <a:rPr lang="en-US" altLang="zh-CN" sz="1200" smtClean="0">
                <a:solidFill>
                  <a:schemeClr val="tx1"/>
                </a:solidFill>
              </a:rPr>
              <a:t>flush</a:t>
            </a:r>
            <a:r>
              <a:rPr lang="zh-CN" altLang="en-US" sz="1200" smtClean="0">
                <a:solidFill>
                  <a:schemeClr val="tx1"/>
                </a:solidFill>
              </a:rPr>
              <a:t>到磁盘数据文件中之前</a:t>
            </a:r>
            <a:r>
              <a:rPr lang="en-US" altLang="zh-CN" sz="1200" smtClean="0">
                <a:solidFill>
                  <a:schemeClr val="tx1"/>
                </a:solidFill>
              </a:rPr>
              <a:t>, </a:t>
            </a:r>
            <a:r>
              <a:rPr lang="zh-CN" altLang="en-US" sz="1200" smtClean="0">
                <a:solidFill>
                  <a:schemeClr val="tx1"/>
                </a:solidFill>
              </a:rPr>
              <a:t>应该确保这个脏页的改变量已经</a:t>
            </a:r>
            <a:r>
              <a:rPr lang="en-US" altLang="zh-CN" sz="1200" smtClean="0">
                <a:solidFill>
                  <a:schemeClr val="tx1"/>
                </a:solidFill>
              </a:rPr>
              <a:t>write through </a:t>
            </a:r>
            <a:r>
              <a:rPr lang="zh-CN" altLang="en-US" sz="1200" smtClean="0">
                <a:solidFill>
                  <a:schemeClr val="tx1"/>
                </a:solidFill>
              </a:rPr>
              <a:t>到</a:t>
            </a:r>
            <a:r>
              <a:rPr lang="en-US" altLang="zh-CN" sz="1200" smtClean="0">
                <a:solidFill>
                  <a:schemeClr val="tx1"/>
                </a:solidFill>
              </a:rPr>
              <a:t>XLOG</a:t>
            </a:r>
            <a:r>
              <a:rPr lang="zh-CN" altLang="en-US" sz="1200" smtClean="0">
                <a:solidFill>
                  <a:schemeClr val="tx1"/>
                </a:solidFill>
              </a:rPr>
              <a:t>文件了</a:t>
            </a:r>
            <a:r>
              <a:rPr lang="en-US" altLang="zh-CN" sz="1200" smtClean="0">
                <a:solidFill>
                  <a:schemeClr val="tx1"/>
                </a:solidFill>
              </a:rPr>
              <a:t>.</a:t>
            </a:r>
          </a:p>
          <a:p>
            <a:r>
              <a:rPr lang="en-US" altLang="zh-CN" sz="1200" smtClean="0">
                <a:solidFill>
                  <a:schemeClr val="tx1"/>
                </a:solidFill>
              </a:rPr>
              <a:t>3.</a:t>
            </a:r>
            <a:r>
              <a:rPr lang="zh-CN" altLang="en-US" sz="1200" smtClean="0">
                <a:solidFill>
                  <a:schemeClr val="tx1"/>
                </a:solidFill>
              </a:rPr>
              <a:t>如何确保先写</a:t>
            </a:r>
            <a:r>
              <a:rPr lang="en-US" altLang="zh-CN" sz="1200" smtClean="0">
                <a:solidFill>
                  <a:schemeClr val="tx1"/>
                </a:solidFill>
              </a:rPr>
              <a:t>XLOG</a:t>
            </a:r>
            <a:r>
              <a:rPr lang="zh-CN" altLang="en-US" sz="1200" smtClean="0">
                <a:solidFill>
                  <a:schemeClr val="tx1"/>
                </a:solidFill>
              </a:rPr>
              <a:t>再改变</a:t>
            </a:r>
            <a:r>
              <a:rPr lang="en-US" altLang="zh-CN" sz="1200" smtClean="0">
                <a:solidFill>
                  <a:schemeClr val="tx1"/>
                </a:solidFill>
              </a:rPr>
              <a:t>DATA-PAGE</a:t>
            </a:r>
            <a:r>
              <a:rPr lang="zh-CN" altLang="en-US" sz="1200" smtClean="0">
                <a:solidFill>
                  <a:schemeClr val="tx1"/>
                </a:solidFill>
              </a:rPr>
              <a:t>呢</a:t>
            </a:r>
            <a:r>
              <a:rPr lang="en-US" altLang="zh-CN" sz="1200" smtClean="0">
                <a:solidFill>
                  <a:schemeClr val="tx1"/>
                </a:solidFill>
              </a:rPr>
              <a:t>?PAGE</a:t>
            </a:r>
            <a:r>
              <a:rPr lang="zh-CN" altLang="en-US" sz="1200" smtClean="0">
                <a:solidFill>
                  <a:schemeClr val="tx1"/>
                </a:solidFill>
              </a:rPr>
              <a:t>头信息里面包含了一个</a:t>
            </a:r>
            <a:r>
              <a:rPr lang="en-US" altLang="zh-CN" sz="1200" smtClean="0">
                <a:solidFill>
                  <a:schemeClr val="tx1"/>
                </a:solidFill>
              </a:rPr>
              <a:t>pd_lsn</a:t>
            </a:r>
            <a:r>
              <a:rPr lang="zh-CN" altLang="en-US" sz="1200" smtClean="0">
                <a:solidFill>
                  <a:schemeClr val="tx1"/>
                </a:solidFill>
              </a:rPr>
              <a:t>位</a:t>
            </a:r>
            <a:r>
              <a:rPr lang="en-US" altLang="zh-CN" sz="1200" smtClean="0">
                <a:solidFill>
                  <a:schemeClr val="tx1"/>
                </a:solidFill>
              </a:rPr>
              <a:t>, </a:t>
            </a:r>
            <a:r>
              <a:rPr lang="zh-CN" altLang="en-US" sz="1200" smtClean="0">
                <a:solidFill>
                  <a:schemeClr val="tx1"/>
                </a:solidFill>
              </a:rPr>
              <a:t>用于记录</a:t>
            </a:r>
            <a:r>
              <a:rPr lang="en-US" altLang="zh-CN" sz="1200" smtClean="0">
                <a:solidFill>
                  <a:schemeClr val="tx1"/>
                </a:solidFill>
              </a:rPr>
              <a:t>XLOG</a:t>
            </a:r>
            <a:r>
              <a:rPr lang="zh-CN" altLang="en-US" sz="1200" smtClean="0">
                <a:solidFill>
                  <a:schemeClr val="tx1"/>
                </a:solidFill>
              </a:rPr>
              <a:t>写该</a:t>
            </a:r>
            <a:r>
              <a:rPr lang="en-US" altLang="zh-CN" sz="1200" smtClean="0">
                <a:solidFill>
                  <a:schemeClr val="tx1"/>
                </a:solidFill>
              </a:rPr>
              <a:t>PAGE</a:t>
            </a:r>
            <a:r>
              <a:rPr lang="zh-CN" altLang="en-US" sz="1200" smtClean="0">
                <a:solidFill>
                  <a:schemeClr val="tx1"/>
                </a:solidFill>
              </a:rPr>
              <a:t>信息的最后一个字节的下一个字节</a:t>
            </a:r>
            <a:r>
              <a:rPr lang="en-US" altLang="zh-CN" sz="1200" smtClean="0">
                <a:solidFill>
                  <a:schemeClr val="tx1"/>
                </a:solidFill>
              </a:rPr>
              <a:t>.</a:t>
            </a:r>
          </a:p>
          <a:p>
            <a:r>
              <a:rPr lang="en-US" altLang="zh-CN" sz="1200" smtClean="0">
                <a:solidFill>
                  <a:schemeClr val="tx1"/>
                </a:solidFill>
              </a:rPr>
              <a:t>4. </a:t>
            </a:r>
            <a:r>
              <a:rPr lang="zh-CN" altLang="en-US" sz="1200" smtClean="0">
                <a:solidFill>
                  <a:schemeClr val="tx1"/>
                </a:solidFill>
              </a:rPr>
              <a:t>在写脏页到数据文件前只要确保大于或等于</a:t>
            </a:r>
            <a:r>
              <a:rPr lang="en-US" altLang="zh-CN" sz="1200" smtClean="0">
                <a:solidFill>
                  <a:schemeClr val="tx1"/>
                </a:solidFill>
              </a:rPr>
              <a:t>pd_lsn</a:t>
            </a:r>
            <a:r>
              <a:rPr lang="zh-CN" altLang="en-US" sz="1200" smtClean="0">
                <a:solidFill>
                  <a:schemeClr val="tx1"/>
                </a:solidFill>
              </a:rPr>
              <a:t>的</a:t>
            </a:r>
            <a:r>
              <a:rPr lang="en-US" altLang="zh-CN" sz="1200" smtClean="0">
                <a:solidFill>
                  <a:schemeClr val="tx1"/>
                </a:solidFill>
              </a:rPr>
              <a:t>XLOG</a:t>
            </a:r>
            <a:r>
              <a:rPr lang="zh-CN" altLang="en-US" sz="1200" smtClean="0">
                <a:solidFill>
                  <a:schemeClr val="tx1"/>
                </a:solidFill>
              </a:rPr>
              <a:t>已经</a:t>
            </a:r>
            <a:r>
              <a:rPr lang="en-US" altLang="zh-CN" sz="1200" smtClean="0">
                <a:solidFill>
                  <a:schemeClr val="tx1"/>
                </a:solidFill>
              </a:rPr>
              <a:t>write through</a:t>
            </a:r>
            <a:r>
              <a:rPr lang="zh-CN" altLang="en-US" sz="1200" smtClean="0">
                <a:solidFill>
                  <a:schemeClr val="tx1"/>
                </a:solidFill>
              </a:rPr>
              <a:t>到磁盘了就行</a:t>
            </a:r>
            <a:r>
              <a:rPr lang="en-US" altLang="zh-CN" sz="1200" smtClean="0">
                <a:solidFill>
                  <a:schemeClr val="tx1"/>
                </a:solidFill>
              </a:rPr>
              <a:t>.</a:t>
            </a:r>
          </a:p>
          <a:p>
            <a:r>
              <a:rPr lang="en-US" altLang="zh-CN" sz="1200" smtClean="0">
                <a:solidFill>
                  <a:schemeClr val="tx1"/>
                </a:solidFill>
              </a:rPr>
              <a:t>lsn : </a:t>
            </a:r>
          </a:p>
          <a:p>
            <a:r>
              <a:rPr lang="en-US" altLang="zh-CN" sz="1200">
                <a:solidFill>
                  <a:schemeClr val="tx1"/>
                </a:solidFill>
              </a:rPr>
              <a:t>log sequence number --- in</a:t>
            </a:r>
          </a:p>
          <a:p>
            <a:r>
              <a:rPr lang="en-US" altLang="zh-CN" sz="1200">
                <a:solidFill>
                  <a:schemeClr val="tx1"/>
                </a:solidFill>
              </a:rPr>
              <a:t>practice, a WAL file location</a:t>
            </a:r>
          </a:p>
          <a:p>
            <a:endParaRPr lang="zh-CN" altLang="en-US" sz="1200">
              <a:solidFill>
                <a:schemeClr val="tx1"/>
              </a:solidFill>
            </a:endParaRPr>
          </a:p>
        </p:txBody>
      </p:sp>
    </p:spTree>
    <p:extLst>
      <p:ext uri="{BB962C8B-B14F-4D97-AF65-F5344CB8AC3E}">
        <p14:creationId xmlns:p14="http://schemas.microsoft.com/office/powerpoint/2010/main" val="3190387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a:t>
            </a:r>
            <a:r>
              <a:rPr lang="en-US" altLang="zh-CN" smtClean="0"/>
              <a:t>Configuration</a:t>
            </a:r>
            <a:endParaRPr lang="zh-CN" altLang="en-US"/>
          </a:p>
        </p:txBody>
      </p:sp>
      <p:sp>
        <p:nvSpPr>
          <p:cNvPr id="3" name="内容占位符 2"/>
          <p:cNvSpPr>
            <a:spLocks noGrp="1"/>
          </p:cNvSpPr>
          <p:nvPr>
            <p:ph idx="1"/>
          </p:nvPr>
        </p:nvSpPr>
        <p:spPr/>
        <p:txBody>
          <a:bodyPr/>
          <a:lstStyle/>
          <a:p>
            <a:r>
              <a:rPr lang="zh-CN" altLang="en-US" sz="1600" smtClean="0"/>
              <a:t>查看当前参数配置</a:t>
            </a:r>
            <a:endParaRPr lang="en-US" altLang="zh-CN" sz="1600" smtClean="0"/>
          </a:p>
          <a:p>
            <a:pPr lvl="1"/>
            <a:r>
              <a:rPr lang="en-US" altLang="zh-CN" sz="1600" smtClean="0"/>
              <a:t>SHOW ALL; SHOW ENABLE_SEQSCAN; pg_settings;</a:t>
            </a:r>
          </a:p>
          <a:p>
            <a:r>
              <a:rPr lang="zh-CN" altLang="en-US" sz="1600" smtClean="0"/>
              <a:t>还原默认参数值</a:t>
            </a:r>
            <a:r>
              <a:rPr lang="en-US" altLang="zh-CN" sz="1600" smtClean="0"/>
              <a:t>(</a:t>
            </a:r>
            <a:r>
              <a:rPr lang="zh-CN" altLang="en-US" sz="1600" smtClean="0"/>
              <a:t>还原到优先级最高的默认参数值</a:t>
            </a:r>
            <a:r>
              <a:rPr lang="en-US" altLang="zh-CN" sz="1600" smtClean="0"/>
              <a:t>)</a:t>
            </a:r>
          </a:p>
          <a:p>
            <a:pPr lvl="1"/>
            <a:r>
              <a:rPr lang="en-US" altLang="zh-CN" sz="1600"/>
              <a:t>RESET </a:t>
            </a:r>
            <a:r>
              <a:rPr lang="en-US" altLang="zh-CN" sz="1600" smtClean="0"/>
              <a:t>configuration_parameter; RESET ALL;</a:t>
            </a:r>
          </a:p>
          <a:p>
            <a:pPr lvl="1"/>
            <a:r>
              <a:rPr lang="en-US" altLang="zh-CN" sz="1600"/>
              <a:t>SET configuration_parameter TO </a:t>
            </a:r>
            <a:r>
              <a:rPr lang="en-US" altLang="zh-CN" sz="1600" smtClean="0"/>
              <a:t>DEFAULT;</a:t>
            </a:r>
            <a:endParaRPr lang="en-US" altLang="zh-CN" sz="1600"/>
          </a:p>
          <a:p>
            <a:r>
              <a:rPr lang="en-US" altLang="zh-CN" sz="1600" smtClean="0"/>
              <a:t>-- </a:t>
            </a:r>
            <a:r>
              <a:rPr lang="zh-CN" altLang="en-US" sz="1600" smtClean="0"/>
              <a:t>优先级从高到</a:t>
            </a:r>
            <a:r>
              <a:rPr lang="zh-CN" altLang="en-US" sz="1600"/>
              <a:t>低</a:t>
            </a:r>
            <a:endParaRPr lang="en-US" altLang="zh-CN" sz="1600" smtClean="0"/>
          </a:p>
          <a:p>
            <a:r>
              <a:rPr lang="zh-CN" altLang="en-US" sz="1600" smtClean="0"/>
              <a:t>会话级参数配置</a:t>
            </a:r>
            <a:endParaRPr lang="en-US" altLang="zh-CN" sz="1600" smtClean="0"/>
          </a:p>
          <a:p>
            <a:pPr lvl="1"/>
            <a:r>
              <a:rPr lang="en-US" altLang="zh-CN" sz="1600" smtClean="0"/>
              <a:t>SET </a:t>
            </a:r>
            <a:r>
              <a:rPr lang="en-US" altLang="zh-CN" sz="1600"/>
              <a:t>ENABLE_SEQSCAN TO </a:t>
            </a:r>
            <a:r>
              <a:rPr lang="en-US" altLang="zh-CN" sz="1600" smtClean="0"/>
              <a:t>OFF;</a:t>
            </a:r>
            <a:endParaRPr lang="en-US" altLang="zh-CN" sz="1600"/>
          </a:p>
          <a:p>
            <a:r>
              <a:rPr lang="zh-CN" altLang="en-US" sz="1600" smtClean="0"/>
              <a:t>用户</a:t>
            </a:r>
            <a:r>
              <a:rPr lang="zh-CN" altLang="en-US" sz="1600"/>
              <a:t>级参数</a:t>
            </a:r>
            <a:r>
              <a:rPr lang="zh-CN" altLang="en-US" sz="1600" smtClean="0"/>
              <a:t>配置</a:t>
            </a:r>
            <a:endParaRPr lang="en-US" altLang="zh-CN" sz="1600" smtClean="0"/>
          </a:p>
          <a:p>
            <a:pPr lvl="1"/>
            <a:r>
              <a:rPr lang="en-US" altLang="zh-CN" sz="1600" smtClean="0"/>
              <a:t>ALTER ROLE SET </a:t>
            </a:r>
            <a:r>
              <a:rPr lang="en-US" altLang="zh-CN" sz="1600"/>
              <a:t>ENABLE_SEQSCAN TO </a:t>
            </a:r>
            <a:r>
              <a:rPr lang="en-US" altLang="zh-CN" sz="1600" smtClean="0"/>
              <a:t>OFF;</a:t>
            </a:r>
          </a:p>
          <a:p>
            <a:r>
              <a:rPr lang="zh-CN" altLang="en-US" sz="1600" smtClean="0"/>
              <a:t>数据库</a:t>
            </a:r>
            <a:r>
              <a:rPr lang="zh-CN" altLang="en-US" sz="1600"/>
              <a:t>级参数</a:t>
            </a:r>
            <a:r>
              <a:rPr lang="zh-CN" altLang="en-US" sz="1600" smtClean="0"/>
              <a:t>配置</a:t>
            </a:r>
            <a:endParaRPr lang="en-US" altLang="zh-CN" sz="1600" smtClean="0"/>
          </a:p>
          <a:p>
            <a:pPr lvl="1"/>
            <a:r>
              <a:rPr lang="en-US" altLang="zh-CN" sz="1600" smtClean="0"/>
              <a:t>ALTER DATABASE SET ENABLE_SEQSCAN </a:t>
            </a:r>
            <a:r>
              <a:rPr lang="en-US" altLang="zh-CN" sz="1600"/>
              <a:t>TO </a:t>
            </a:r>
            <a:r>
              <a:rPr lang="en-US" altLang="zh-CN" sz="1600" smtClean="0"/>
              <a:t>OFF;</a:t>
            </a:r>
          </a:p>
          <a:p>
            <a:r>
              <a:rPr lang="zh-CN" altLang="en-US" sz="1600" smtClean="0"/>
              <a:t>命令行参数 </a:t>
            </a:r>
            <a:r>
              <a:rPr lang="en-US" altLang="zh-CN" sz="1600" smtClean="0"/>
              <a:t>-- </a:t>
            </a:r>
            <a:r>
              <a:rPr lang="fr-FR" altLang="zh-CN" sz="1600"/>
              <a:t>postgres -c log_connections=yes -c log_destination='syslog'</a:t>
            </a:r>
            <a:endParaRPr lang="en-US" altLang="zh-CN" sz="1600" smtClean="0"/>
          </a:p>
          <a:p>
            <a:r>
              <a:rPr lang="zh-CN" altLang="en-US" sz="1600" smtClean="0"/>
              <a:t>环境变量参数 </a:t>
            </a:r>
            <a:r>
              <a:rPr lang="en-US" altLang="zh-CN" sz="1600" smtClean="0"/>
              <a:t>-- env </a:t>
            </a:r>
            <a:r>
              <a:rPr lang="en-US" altLang="zh-CN" sz="1600"/>
              <a:t>PGOPTIONS='-c geqo=off'</a:t>
            </a:r>
          </a:p>
          <a:p>
            <a:r>
              <a:rPr lang="zh-CN" altLang="en-US" sz="1600" smtClean="0"/>
              <a:t>默认</a:t>
            </a:r>
            <a:r>
              <a:rPr lang="zh-CN" altLang="en-US" sz="1600"/>
              <a:t>参数</a:t>
            </a:r>
            <a:r>
              <a:rPr lang="zh-CN" altLang="en-US" sz="1600" smtClean="0"/>
              <a:t>配置</a:t>
            </a:r>
            <a:endParaRPr lang="en-US" altLang="zh-CN" sz="1600" smtClean="0"/>
          </a:p>
          <a:p>
            <a:pPr lvl="1"/>
            <a:r>
              <a:rPr lang="en-US" altLang="zh-CN" sz="1600" smtClean="0"/>
              <a:t>$PGDATA/postgresql.conf</a:t>
            </a:r>
            <a:endParaRPr lang="zh-CN" altLang="en-US" sz="1600"/>
          </a:p>
        </p:txBody>
      </p:sp>
    </p:spTree>
    <p:extLst>
      <p:ext uri="{BB962C8B-B14F-4D97-AF65-F5344CB8AC3E}">
        <p14:creationId xmlns:p14="http://schemas.microsoft.com/office/powerpoint/2010/main" val="1228216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a:t>
            </a:r>
            <a:r>
              <a:rPr lang="en-US" altLang="zh-CN" smtClean="0"/>
              <a:t>Configuration</a:t>
            </a:r>
            <a:endParaRPr lang="zh-CN" altLang="en-US"/>
          </a:p>
        </p:txBody>
      </p:sp>
      <p:sp>
        <p:nvSpPr>
          <p:cNvPr id="3" name="内容占位符 2"/>
          <p:cNvSpPr>
            <a:spLocks noGrp="1"/>
          </p:cNvSpPr>
          <p:nvPr>
            <p:ph idx="1"/>
          </p:nvPr>
        </p:nvSpPr>
        <p:spPr/>
        <p:txBody>
          <a:bodyPr/>
          <a:lstStyle/>
          <a:p>
            <a:r>
              <a:rPr lang="zh-CN" altLang="en-US" sz="1600" smtClean="0"/>
              <a:t>参数值类型</a:t>
            </a:r>
            <a:endParaRPr lang="en-US" altLang="zh-CN" sz="1600" smtClean="0"/>
          </a:p>
          <a:p>
            <a:pPr lvl="1"/>
            <a:r>
              <a:rPr lang="en-US" altLang="zh-CN" sz="1600"/>
              <a:t>Boolean, integer, floating point, string or </a:t>
            </a:r>
            <a:r>
              <a:rPr lang="en-US" altLang="zh-CN" sz="1600" smtClean="0"/>
              <a:t>enum</a:t>
            </a:r>
          </a:p>
          <a:p>
            <a:pPr lvl="1"/>
            <a:r>
              <a:rPr lang="en-US" altLang="zh-CN" sz="1600"/>
              <a:t>Boolean values can be written ason, off, true, false, yes, no, 1, 0 (all case-insensitive) or any unambiguous prefix of these.</a:t>
            </a:r>
            <a:endParaRPr lang="en-US" altLang="zh-CN" sz="1600" smtClean="0"/>
          </a:p>
          <a:p>
            <a:r>
              <a:rPr lang="zh-CN" altLang="en-US" sz="1600"/>
              <a:t>参数</a:t>
            </a:r>
            <a:r>
              <a:rPr lang="zh-CN" altLang="en-US" sz="1600" smtClean="0"/>
              <a:t>值单位</a:t>
            </a:r>
            <a:endParaRPr lang="en-US" altLang="zh-CN" sz="1600" smtClean="0"/>
          </a:p>
          <a:p>
            <a:pPr lvl="1"/>
            <a:r>
              <a:rPr lang="en-US" altLang="zh-CN" sz="1600"/>
              <a:t>Default units can be found by referencing pg_settings.unit. </a:t>
            </a:r>
            <a:r>
              <a:rPr lang="en-US" altLang="zh-CN" sz="1600" smtClean="0"/>
              <a:t> For </a:t>
            </a:r>
            <a:r>
              <a:rPr lang="en-US" altLang="zh-CN" sz="1600"/>
              <a:t>convenience, a different unit can also be specified explicitly. </a:t>
            </a:r>
            <a:endParaRPr lang="en-US" altLang="zh-CN" sz="1600" smtClean="0"/>
          </a:p>
          <a:p>
            <a:pPr lvl="1"/>
            <a:r>
              <a:rPr lang="en-US" altLang="zh-CN" sz="1600" smtClean="0"/>
              <a:t>Valid </a:t>
            </a:r>
            <a:r>
              <a:rPr lang="en-US" altLang="zh-CN" sz="1600"/>
              <a:t>memory units are kB (kilobytes), MB (megabytes), and GB (gigabytes); </a:t>
            </a:r>
            <a:endParaRPr lang="en-US" altLang="zh-CN" sz="1600" smtClean="0"/>
          </a:p>
          <a:p>
            <a:pPr lvl="1"/>
            <a:r>
              <a:rPr lang="en-US" altLang="zh-CN" sz="1600"/>
              <a:t>Note that the multiplier for memory units is 1024, not 1000.</a:t>
            </a:r>
            <a:endParaRPr lang="en-US" altLang="zh-CN" sz="1600" smtClean="0"/>
          </a:p>
          <a:p>
            <a:pPr lvl="1"/>
            <a:r>
              <a:rPr lang="en-US" altLang="zh-CN" sz="1600" smtClean="0"/>
              <a:t>valid </a:t>
            </a:r>
            <a:r>
              <a:rPr lang="en-US" altLang="zh-CN" sz="1600"/>
              <a:t>time units are ms (milliseconds), s (seconds), min (minutes), h (hours), and d (days). </a:t>
            </a:r>
            <a:endParaRPr lang="en-US" altLang="zh-CN" sz="1600" smtClean="0"/>
          </a:p>
          <a:p>
            <a:pPr lvl="1"/>
            <a:r>
              <a:rPr lang="en-US" altLang="zh-CN" sz="1600" smtClean="0"/>
              <a:t>The </a:t>
            </a:r>
            <a:r>
              <a:rPr lang="en-US" altLang="zh-CN" sz="1600"/>
              <a:t>allowed values can be found frompg_settings.enumvals. Enum parameter values are case-insensitive.</a:t>
            </a:r>
          </a:p>
          <a:p>
            <a:endParaRPr lang="en-US" altLang="zh-CN" sz="1600" smtClean="0"/>
          </a:p>
          <a:p>
            <a:endParaRPr lang="en-US" altLang="zh-CN" sz="1600"/>
          </a:p>
          <a:p>
            <a:endParaRPr lang="zh-CN" altLang="en-US" sz="1600"/>
          </a:p>
        </p:txBody>
      </p:sp>
    </p:spTree>
    <p:extLst>
      <p:ext uri="{BB962C8B-B14F-4D97-AF65-F5344CB8AC3E}">
        <p14:creationId xmlns:p14="http://schemas.microsoft.com/office/powerpoint/2010/main" val="3003561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600"/>
              <a:t>category, name, setting, min_val, max_val, enumvals, unit</a:t>
            </a:r>
          </a:p>
          <a:p>
            <a:r>
              <a:rPr lang="en-US" altLang="zh-CN" sz="1600"/>
              <a:t>Autovacuum      autovacuum_freeze_max_age       200000000       100000000       2000000000      \N</a:t>
            </a:r>
          </a:p>
          <a:p>
            <a:r>
              <a:rPr lang="en-US" altLang="zh-CN" sz="1600"/>
              <a:t>Autovacuum      autovacuum_max_workers  3       1       8388607 \N</a:t>
            </a:r>
          </a:p>
          <a:p>
            <a:r>
              <a:rPr lang="en-US" altLang="zh-CN" sz="1600"/>
              <a:t>Autovacuum      autovacuum_vacuum_cost_delay    20      -1      100     \N      ms</a:t>
            </a:r>
          </a:p>
          <a:p>
            <a:r>
              <a:rPr lang="en-US" altLang="zh-CN" sz="1600"/>
              <a:t>Autovacuum      autovacuum_analyze_scale_factor 0.1     0       100     \N      \N</a:t>
            </a:r>
          </a:p>
          <a:p>
            <a:r>
              <a:rPr lang="en-US" altLang="zh-CN" sz="1600"/>
              <a:t>Autovacuum      autovacuum_analyze_threshold    50      0       2147483647      \N</a:t>
            </a:r>
          </a:p>
          <a:p>
            <a:r>
              <a:rPr lang="en-US" altLang="zh-CN" sz="1600"/>
              <a:t>Autovacuum      autovacuum_naptime      60      1       2147483 \N      s</a:t>
            </a:r>
          </a:p>
          <a:p>
            <a:r>
              <a:rPr lang="en-US" altLang="zh-CN" sz="1600"/>
              <a:t>Autovacuum      autovacuum_vacuum_cost_limit    -1      -1      10000   \N</a:t>
            </a:r>
          </a:p>
          <a:p>
            <a:r>
              <a:rPr lang="en-US" altLang="zh-CN" sz="1600"/>
              <a:t>Autovacuum      autovacuum_vacuum_threshold     50      0       2147483647      \N</a:t>
            </a:r>
          </a:p>
          <a:p>
            <a:r>
              <a:rPr lang="en-US" altLang="zh-CN" sz="1600"/>
              <a:t>Autovacuum      autovacuum_vacuum_scale_factor  0.2     0       100     \N      \N</a:t>
            </a:r>
          </a:p>
          <a:p>
            <a:r>
              <a:rPr lang="en-US" altLang="zh-CN" sz="1600"/>
              <a:t>Autovacuum      autovacuum      on      \N      \N      \N      \N</a:t>
            </a:r>
            <a:endParaRPr lang="zh-CN" altLang="en-US" sz="1600"/>
          </a:p>
        </p:txBody>
      </p:sp>
    </p:spTree>
    <p:extLst>
      <p:ext uri="{BB962C8B-B14F-4D97-AF65-F5344CB8AC3E}">
        <p14:creationId xmlns:p14="http://schemas.microsoft.com/office/powerpoint/2010/main" val="3587141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400"/>
              <a:t>category, name, setting, min_val, max_val, enumvals, unit</a:t>
            </a:r>
          </a:p>
          <a:p>
            <a:r>
              <a:rPr lang="en-US" altLang="zh-CN" sz="1400"/>
              <a:t>Client Connection Defaults / Locale and Formatting      server_encoding UTF8    \N      \N      \N      \N</a:t>
            </a:r>
          </a:p>
          <a:p>
            <a:r>
              <a:rPr lang="en-US" altLang="zh-CN" sz="1400"/>
              <a:t>Client Connection Defaults / Locale and Formatting      lc_collate      C       \N      \N      \N      \N</a:t>
            </a:r>
          </a:p>
          <a:p>
            <a:r>
              <a:rPr lang="en-US" altLang="zh-CN" sz="1400"/>
              <a:t>Client Connection Defaults / Locale and Formatting      lc_ctype        C       \N      \N      \N      \N</a:t>
            </a:r>
          </a:p>
          <a:p>
            <a:r>
              <a:rPr lang="en-US" altLang="zh-CN" sz="1400"/>
              <a:t>Client Connection Defaults / Locale and Formatting      lc_messages     C       \N      \N      \N      \N</a:t>
            </a:r>
          </a:p>
          <a:p>
            <a:r>
              <a:rPr lang="en-US" altLang="zh-CN" sz="1400"/>
              <a:t>Client Connection Defaults / Locale and Formatting      timezone_abbreviations  Default \N      \N      \N      \N</a:t>
            </a:r>
          </a:p>
          <a:p>
            <a:r>
              <a:rPr lang="en-US" altLang="zh-CN" sz="1400"/>
              <a:t>Client Connection Defaults / Locale and Formatting      extra_float_digits      0       -15     3       \N</a:t>
            </a:r>
          </a:p>
          <a:p>
            <a:r>
              <a:rPr lang="en-US" altLang="zh-CN" sz="1400"/>
              <a:t>Client Connection Defaults / Locale and Formatting      TimeZone        PRC     \N      \N      \N      \N</a:t>
            </a:r>
          </a:p>
          <a:p>
            <a:r>
              <a:rPr lang="en-US" altLang="zh-CN" sz="1400"/>
              <a:t>Client Connection Defaults / Locale and Formatting      client_encoding UTF8    \N      \N      \N      \N</a:t>
            </a:r>
          </a:p>
          <a:p>
            <a:r>
              <a:rPr lang="en-US" altLang="zh-CN" sz="1400"/>
              <a:t>Client Connection Defaults / Locale and Formatting      DateStyle       ISO, MDY        \N      \N      \N      \N</a:t>
            </a:r>
          </a:p>
          <a:p>
            <a:r>
              <a:rPr lang="en-US" altLang="zh-CN" sz="1400"/>
              <a:t>Client Connection Defaults / Locale and Formatting      lc_time C       \N      \N      \N      \N</a:t>
            </a:r>
          </a:p>
          <a:p>
            <a:r>
              <a:rPr lang="en-US" altLang="zh-CN" sz="1400"/>
              <a:t>Client Connection Defaults / Locale and Formatting      default_text_search_config      pg_catalog.english      \N      \N      \N\N</a:t>
            </a:r>
          </a:p>
          <a:p>
            <a:r>
              <a:rPr lang="en-US" altLang="zh-CN" sz="1400"/>
              <a:t>Client Connection Defaults / Locale and Formatting      lc_numeric      C       \N      \N      \N      \N</a:t>
            </a:r>
          </a:p>
          <a:p>
            <a:r>
              <a:rPr lang="en-US" altLang="zh-CN" sz="1400"/>
              <a:t>Client Connection Defaults / Locale and Formatting      lc_monetary     C       \N      \N      \N      \N</a:t>
            </a:r>
          </a:p>
          <a:p>
            <a:r>
              <a:rPr lang="en-US" altLang="zh-CN" sz="1400"/>
              <a:t>Client Connection Defaults / Locale and Formatting      IntervalStyle   postgres        \N      \N      {postgres,postgres_verbose,sql_standard,iso_8601}   \N</a:t>
            </a:r>
            <a:endParaRPr lang="zh-CN" altLang="en-US" sz="1400"/>
          </a:p>
        </p:txBody>
      </p:sp>
    </p:spTree>
    <p:extLst>
      <p:ext uri="{BB962C8B-B14F-4D97-AF65-F5344CB8AC3E}">
        <p14:creationId xmlns:p14="http://schemas.microsoft.com/office/powerpoint/2010/main" val="677424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400" smtClean="0"/>
              <a:t>category, name, setting, min_val, max_val, enumvals, unit</a:t>
            </a:r>
          </a:p>
          <a:p>
            <a:r>
              <a:rPr lang="en-US" altLang="zh-CN" sz="1400"/>
              <a:t>Client Connection Defaults / Other Defaults     local_preload_libraries         \N      \N      \N      \N</a:t>
            </a:r>
          </a:p>
          <a:p>
            <a:r>
              <a:rPr lang="en-US" altLang="zh-CN" sz="1400"/>
              <a:t>Client Connection Defaults / Other Defaults     dynamic_library_path    $libdir \N      \N      \N      \N</a:t>
            </a:r>
          </a:p>
          <a:p>
            <a:r>
              <a:rPr lang="en-US" altLang="zh-CN" sz="1400"/>
              <a:t>Client Connection Defaults / Other Defaults     tcp_keepalives_idle     0       0       2147483647      \N      s</a:t>
            </a:r>
          </a:p>
          <a:p>
            <a:r>
              <a:rPr lang="en-US" altLang="zh-CN" sz="1400"/>
              <a:t>Client Connection Defaults / Other Defaults     gin_fuzzy_search_limit  0       0       2147483647      \N</a:t>
            </a:r>
          </a:p>
          <a:p>
            <a:r>
              <a:rPr lang="en-US" altLang="zh-CN" sz="1400"/>
              <a:t>Client Connection Defaults / Other Defaults     tcp_keepalives_interval 0       0       2147483647      \N      s</a:t>
            </a:r>
          </a:p>
          <a:p>
            <a:r>
              <a:rPr lang="en-US" altLang="zh-CN" sz="1400"/>
              <a:t>Client Connection Defaults / Other Defaults     tcp_keepalives_count    0       0       2147483647      \N</a:t>
            </a:r>
          </a:p>
          <a:p>
            <a:r>
              <a:rPr lang="en-US" altLang="zh-CN" sz="1400"/>
              <a:t>Client Connection Defaults / Statement Behavior session_replication_role        origin  \N      \N      {origin,replica,local}  \N</a:t>
            </a:r>
          </a:p>
          <a:p>
            <a:r>
              <a:rPr lang="en-US" altLang="zh-CN" sz="1400"/>
              <a:t>Client Connection Defaults / Statement Behavior statement_timeout       0       0       2147483647      \N      ms</a:t>
            </a:r>
          </a:p>
          <a:p>
            <a:r>
              <a:rPr lang="en-US" altLang="zh-CN" sz="1400"/>
              <a:t>Client Connection Defaults / Statement Behavior check_function_bodies   on      \N      \N      \N      \N</a:t>
            </a:r>
          </a:p>
          <a:p>
            <a:r>
              <a:rPr lang="en-US" altLang="zh-CN" sz="1400"/>
              <a:t>Client Connection Defaults / Statement Behavior vacuum_freeze_table_age 150000000       0       2000000000      \N</a:t>
            </a:r>
          </a:p>
          <a:p>
            <a:r>
              <a:rPr lang="en-US" altLang="zh-CN" sz="1400"/>
              <a:t>Client Connection Defaults / Statement Behavior xmlbinary       base64  \N      \N      {base64,hex}    \N</a:t>
            </a:r>
          </a:p>
          <a:p>
            <a:r>
              <a:rPr lang="en-US" altLang="zh-CN" sz="1400"/>
              <a:t>Client Connection Defaults / Statement Behavior temp_tablespaces                \N      \N      \N      \N</a:t>
            </a:r>
          </a:p>
          <a:p>
            <a:r>
              <a:rPr lang="en-US" altLang="zh-CN" sz="1400"/>
              <a:t>Client Connection Defaults / Statement Behavior xmloption       content \N      \N      {content,document}      \N</a:t>
            </a:r>
            <a:endParaRPr lang="zh-CN" altLang="en-US" sz="1400"/>
          </a:p>
        </p:txBody>
      </p:sp>
    </p:spTree>
    <p:extLst>
      <p:ext uri="{BB962C8B-B14F-4D97-AF65-F5344CB8AC3E}">
        <p14:creationId xmlns:p14="http://schemas.microsoft.com/office/powerpoint/2010/main" val="3480293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400" smtClean="0"/>
              <a:t>category, name, setting, min_val, max_val, enumvals, unit</a:t>
            </a:r>
          </a:p>
          <a:p>
            <a:r>
              <a:rPr lang="en-US" altLang="zh-CN" sz="1400"/>
              <a:t>Client Connection Defaults / Statement Behavior bytea_output    hex     \N      \N      {escape,hex}    \N</a:t>
            </a:r>
          </a:p>
          <a:p>
            <a:r>
              <a:rPr lang="en-US" altLang="zh-CN" sz="1400"/>
              <a:t>Client Connection Defaults / Statement Behavior vacuum_freeze_min_age   50000000        0       1000000000      \N</a:t>
            </a:r>
          </a:p>
          <a:p>
            <a:r>
              <a:rPr lang="en-US" altLang="zh-CN" sz="1400"/>
              <a:t>Client Connection Defaults / Statement Behavior search_path     "$user",public  \N      \N      \N      \N</a:t>
            </a:r>
          </a:p>
          <a:p>
            <a:r>
              <a:rPr lang="en-US" altLang="zh-CN" sz="1400"/>
              <a:t>Client Connection Defaults / Statement Behavior default_tablespace              \N      \N      \N      \N</a:t>
            </a:r>
          </a:p>
          <a:p>
            <a:r>
              <a:rPr lang="en-US" altLang="zh-CN" sz="1400"/>
              <a:t>Client Connection Defaults / Statement Behavior default_transaction_deferrable  off     \N      \N      \N      \N</a:t>
            </a:r>
          </a:p>
          <a:p>
            <a:r>
              <a:rPr lang="en-US" altLang="zh-CN" sz="1400"/>
              <a:t>Client Connection Defaults / Statement Behavior default_transaction_isolation   read committed  \N      \N      {serializable,"repeatable read","read committed","read uncommitted"}        \N</a:t>
            </a:r>
          </a:p>
          <a:p>
            <a:r>
              <a:rPr lang="en-US" altLang="zh-CN" sz="1400"/>
              <a:t>Client Connection Defaults / Statement Behavior default_transaction_read_only   off     \N      \N      \N      \N</a:t>
            </a:r>
          </a:p>
          <a:p>
            <a:r>
              <a:rPr lang="en-US" altLang="zh-CN" sz="1400"/>
              <a:t>Client Connection Defaults / Statement Behavior transaction_read_only   off     \N      \N      \N      \N</a:t>
            </a:r>
          </a:p>
          <a:p>
            <a:r>
              <a:rPr lang="en-US" altLang="zh-CN" sz="1400"/>
              <a:t>Client Connection Defaults / Statement Behavior transaction_isolation   read committed  \N      \N      \N      \N</a:t>
            </a:r>
          </a:p>
          <a:p>
            <a:r>
              <a:rPr lang="en-US" altLang="zh-CN" sz="1400"/>
              <a:t>Client Connection Defaults / Statement Behavior transaction_deferrable  off     \N      \N      \N      \N</a:t>
            </a:r>
          </a:p>
          <a:p>
            <a:r>
              <a:rPr lang="en-US" altLang="zh-CN" sz="1400"/>
              <a:t>Connections and Authentication / Connection Settings    max_connections 100     1       8388607 \N</a:t>
            </a:r>
            <a:endParaRPr lang="zh-CN" altLang="en-US" sz="1400"/>
          </a:p>
        </p:txBody>
      </p:sp>
    </p:spTree>
    <p:extLst>
      <p:ext uri="{BB962C8B-B14F-4D97-AF65-F5344CB8AC3E}">
        <p14:creationId xmlns:p14="http://schemas.microsoft.com/office/powerpoint/2010/main" val="371498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400" smtClean="0"/>
              <a:t>category, name, setting, min_val, max_val, enumvals, unit</a:t>
            </a:r>
          </a:p>
          <a:p>
            <a:r>
              <a:rPr lang="en-US" altLang="zh-CN" sz="1400"/>
              <a:t>Connections and Authentication / Connection Settings    listen_addresses        localhost       \N      \N      \N      \N</a:t>
            </a:r>
          </a:p>
          <a:p>
            <a:r>
              <a:rPr lang="en-US" altLang="zh-CN" sz="1400"/>
              <a:t>Connections and Authentication / Connection Settings    unix_socket_group               \N      \N      \N      \N</a:t>
            </a:r>
          </a:p>
          <a:p>
            <a:r>
              <a:rPr lang="en-US" altLang="zh-CN" sz="1400"/>
              <a:t>Connections and Authentication / Connection Settings    unix_socket_directory           \N      \N      \N      \N</a:t>
            </a:r>
          </a:p>
          <a:p>
            <a:r>
              <a:rPr lang="en-US" altLang="zh-CN" sz="1400"/>
              <a:t>Connections and Authentication / Connection Settings    bonjour_name            \N      \N      \N      \N</a:t>
            </a:r>
          </a:p>
          <a:p>
            <a:r>
              <a:rPr lang="en-US" altLang="zh-CN" sz="1400"/>
              <a:t>Connections and Authentication / Connection Settings    bonjour off     \N      \N      \N      \N</a:t>
            </a:r>
          </a:p>
          <a:p>
            <a:r>
              <a:rPr lang="en-US" altLang="zh-CN" sz="1400"/>
              <a:t>Connections and Authentication / Connection Settings    superuser_reserved_connections  3       0       8388607 \N</a:t>
            </a:r>
          </a:p>
          <a:p>
            <a:r>
              <a:rPr lang="en-US" altLang="zh-CN" sz="1400"/>
              <a:t>Connections and Authentication / Connection Settings    unix_socket_permissions 0777    0       511     \N</a:t>
            </a:r>
          </a:p>
          <a:p>
            <a:r>
              <a:rPr lang="en-US" altLang="zh-CN" sz="1400"/>
              <a:t>Connections and Authentication / Connection Settings    port    1921    1       65535   \N</a:t>
            </a:r>
          </a:p>
          <a:p>
            <a:r>
              <a:rPr lang="en-US" altLang="zh-CN" sz="1400"/>
              <a:t>Connections and Authentication / Security and Authentication    ssl     off     \N      \N      \N      \N</a:t>
            </a:r>
          </a:p>
          <a:p>
            <a:r>
              <a:rPr lang="en-US" altLang="zh-CN" sz="1400"/>
              <a:t>Connections and Authentication / Security and Authentication    ssl_ciphers     ALL:!ADH:!LOW:!EXP:!MD5:@STRENGTH       \N      \N\N      \N</a:t>
            </a:r>
          </a:p>
          <a:p>
            <a:endParaRPr lang="zh-CN" altLang="en-US" sz="1400"/>
          </a:p>
        </p:txBody>
      </p:sp>
    </p:spTree>
    <p:extLst>
      <p:ext uri="{BB962C8B-B14F-4D97-AF65-F5344CB8AC3E}">
        <p14:creationId xmlns:p14="http://schemas.microsoft.com/office/powerpoint/2010/main" val="4068783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SQL </a:t>
            </a:r>
            <a:r>
              <a:rPr lang="en-US" altLang="zh-CN" smtClean="0"/>
              <a:t>Syntax-Value Expressions</a:t>
            </a:r>
            <a:endParaRPr lang="zh-CN" altLang="en-US"/>
          </a:p>
        </p:txBody>
      </p:sp>
      <p:sp>
        <p:nvSpPr>
          <p:cNvPr id="3" name="内容占位符 2"/>
          <p:cNvSpPr>
            <a:spLocks noGrp="1"/>
          </p:cNvSpPr>
          <p:nvPr>
            <p:ph idx="1"/>
          </p:nvPr>
        </p:nvSpPr>
        <p:spPr/>
        <p:txBody>
          <a:bodyPr numCol="2"/>
          <a:lstStyle/>
          <a:p>
            <a:r>
              <a:rPr lang="en-US" altLang="zh-CN" sz="1600" smtClean="0"/>
              <a:t>subscript</a:t>
            </a:r>
          </a:p>
          <a:p>
            <a:pPr lvl="1"/>
            <a:r>
              <a:rPr lang="zh-CN" altLang="en-US" sz="1600" smtClean="0"/>
              <a:t>例如</a:t>
            </a:r>
            <a:r>
              <a:rPr lang="en-US" altLang="zh-CN" sz="1600" smtClean="0"/>
              <a:t>:</a:t>
            </a:r>
          </a:p>
          <a:p>
            <a:pPr lvl="1"/>
            <a:r>
              <a:rPr lang="en-US" altLang="zh-CN" sz="1600"/>
              <a:t>SELECT a[2:3</a:t>
            </a:r>
            <a:r>
              <a:rPr lang="en-US" altLang="zh-CN" sz="1600" smtClean="0"/>
              <a:t>][1:2</a:t>
            </a:r>
            <a:r>
              <a:rPr lang="en-US" altLang="zh-CN" sz="1600"/>
              <a:t>] FROM (SELECT ARRAY[[1,2,3],[4,5,6],[7,8,9],[10,11,12]] AS a) t;</a:t>
            </a:r>
          </a:p>
          <a:p>
            <a:pPr lvl="1"/>
            <a:r>
              <a:rPr lang="en-US" altLang="zh-CN" sz="1600"/>
              <a:t>       a       </a:t>
            </a:r>
          </a:p>
          <a:p>
            <a:pPr lvl="1"/>
            <a:r>
              <a:rPr lang="en-US" altLang="zh-CN" sz="1600"/>
              <a:t>---------------</a:t>
            </a:r>
          </a:p>
          <a:p>
            <a:pPr lvl="1"/>
            <a:r>
              <a:rPr lang="en-US" altLang="zh-CN" sz="1600"/>
              <a:t> {{4,5},{7,8</a:t>
            </a:r>
            <a:r>
              <a:rPr lang="en-US" altLang="zh-CN" sz="1600" smtClean="0"/>
              <a:t>}}</a:t>
            </a:r>
            <a:endParaRPr lang="en-US" altLang="zh-CN" sz="1600"/>
          </a:p>
          <a:p>
            <a:r>
              <a:rPr lang="en-US" altLang="zh-CN" sz="1600" smtClean="0"/>
              <a:t>field selection</a:t>
            </a:r>
          </a:p>
          <a:p>
            <a:pPr lvl="1"/>
            <a:r>
              <a:rPr lang="zh-CN" altLang="en-US" sz="1600" smtClean="0"/>
              <a:t>从行类型或</a:t>
            </a:r>
            <a:r>
              <a:rPr lang="en-US" altLang="zh-CN" sz="1600" smtClean="0"/>
              <a:t>composite</a:t>
            </a:r>
            <a:r>
              <a:rPr lang="zh-CN" altLang="en-US" sz="1600" smtClean="0"/>
              <a:t>类型中指定</a:t>
            </a:r>
            <a:r>
              <a:rPr lang="en-US" altLang="zh-CN" sz="1600" smtClean="0"/>
              <a:t>field</a:t>
            </a:r>
          </a:p>
          <a:p>
            <a:pPr lvl="1"/>
            <a:r>
              <a:rPr lang="zh-CN" altLang="en-US" sz="1600" smtClean="0"/>
              <a:t>例如</a:t>
            </a:r>
            <a:r>
              <a:rPr lang="en-US" altLang="zh-CN" sz="1600" smtClean="0"/>
              <a:t>:</a:t>
            </a:r>
          </a:p>
          <a:p>
            <a:pPr lvl="1"/>
            <a:r>
              <a:rPr lang="en-US" altLang="zh-CN" sz="1600"/>
              <a:t>CREATE TYPE inventory_item AS (</a:t>
            </a:r>
          </a:p>
          <a:p>
            <a:pPr lvl="1"/>
            <a:r>
              <a:rPr lang="en-US" altLang="zh-CN" sz="1600"/>
              <a:t>    name            text,</a:t>
            </a:r>
          </a:p>
          <a:p>
            <a:pPr lvl="1"/>
            <a:r>
              <a:rPr lang="en-US" altLang="zh-CN" sz="1600"/>
              <a:t>    supplier_id     integer,</a:t>
            </a:r>
          </a:p>
          <a:p>
            <a:pPr lvl="1"/>
            <a:r>
              <a:rPr lang="en-US" altLang="zh-CN" sz="1600"/>
              <a:t>    price           numeric</a:t>
            </a:r>
          </a:p>
          <a:p>
            <a:pPr lvl="1"/>
            <a:r>
              <a:rPr lang="en-US" altLang="zh-CN" sz="1600"/>
              <a:t>);</a:t>
            </a:r>
          </a:p>
          <a:p>
            <a:pPr lvl="1"/>
            <a:r>
              <a:rPr lang="en-US" altLang="zh-CN" sz="1600"/>
              <a:t>CREATE TABLE on_hand (</a:t>
            </a:r>
          </a:p>
          <a:p>
            <a:pPr lvl="1"/>
            <a:r>
              <a:rPr lang="en-US" altLang="zh-CN" sz="1600"/>
              <a:t>    item      inventory_item,</a:t>
            </a:r>
          </a:p>
          <a:p>
            <a:pPr lvl="1"/>
            <a:r>
              <a:rPr lang="en-US" altLang="zh-CN" sz="1600"/>
              <a:t>    count     integer</a:t>
            </a:r>
          </a:p>
          <a:p>
            <a:pPr lvl="1"/>
            <a:r>
              <a:rPr lang="en-US" altLang="zh-CN" sz="1600"/>
              <a:t>);</a:t>
            </a:r>
          </a:p>
          <a:p>
            <a:pPr lvl="1"/>
            <a:r>
              <a:rPr lang="en-US" altLang="zh-CN" sz="1600"/>
              <a:t>INSERT INTO on_hand VALUES (ROW('fuzzy dice', 42, 1.99), 1000);</a:t>
            </a:r>
          </a:p>
          <a:p>
            <a:pPr lvl="1"/>
            <a:r>
              <a:rPr lang="en-US" altLang="zh-CN" sz="1600"/>
              <a:t>postgres=# SELECT (item).name FROM on_hand WHERE (item).price &gt; .99;</a:t>
            </a:r>
          </a:p>
          <a:p>
            <a:pPr lvl="1"/>
            <a:r>
              <a:rPr lang="en-US" altLang="zh-CN" sz="1600"/>
              <a:t>    name    </a:t>
            </a:r>
          </a:p>
          <a:p>
            <a:pPr lvl="1"/>
            <a:r>
              <a:rPr lang="en-US" altLang="zh-CN" sz="1600"/>
              <a:t>------------</a:t>
            </a:r>
          </a:p>
          <a:p>
            <a:pPr lvl="1"/>
            <a:r>
              <a:rPr lang="en-US" altLang="zh-CN" sz="1600"/>
              <a:t> fuzzy dice</a:t>
            </a:r>
          </a:p>
          <a:p>
            <a:endParaRPr lang="en-US" altLang="zh-CN" sz="1600" smtClean="0"/>
          </a:p>
          <a:p>
            <a:endParaRPr lang="en-US" altLang="zh-CN" sz="1600" smtClean="0"/>
          </a:p>
        </p:txBody>
      </p:sp>
    </p:spTree>
    <p:extLst>
      <p:ext uri="{BB962C8B-B14F-4D97-AF65-F5344CB8AC3E}">
        <p14:creationId xmlns:p14="http://schemas.microsoft.com/office/powerpoint/2010/main" val="1280859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400" smtClean="0"/>
              <a:t>category, name, setting, min_val, max_val, enumvals, unit</a:t>
            </a:r>
          </a:p>
          <a:p>
            <a:r>
              <a:rPr lang="en-US" altLang="zh-CN" sz="1400"/>
              <a:t>Connections and Authentication / Security and Authentication    db_user_namespace       off     \N      \N      \N      \N</a:t>
            </a:r>
          </a:p>
          <a:p>
            <a:r>
              <a:rPr lang="en-US" altLang="zh-CN" sz="1400"/>
              <a:t>Connections and Authentication / Security and Authentication    authentication_timeout  60      1       600     \N      s</a:t>
            </a:r>
          </a:p>
          <a:p>
            <a:r>
              <a:rPr lang="en-US" altLang="zh-CN" sz="1400"/>
              <a:t>Connections and Authentication / Security and Authentication    krb_server_keyfile              \N      \N      \N      \N</a:t>
            </a:r>
          </a:p>
          <a:p>
            <a:r>
              <a:rPr lang="en-US" altLang="zh-CN" sz="1400"/>
              <a:t>Connections and Authentication / Security and Authentication    krb_caseins_users       off     \N      \N      \N      \N</a:t>
            </a:r>
          </a:p>
          <a:p>
            <a:r>
              <a:rPr lang="en-US" altLang="zh-CN" sz="1400"/>
              <a:t>Connections and Authentication / Security and Authentication    krb_srvname     postgres        \N      \N      \N      \N</a:t>
            </a:r>
          </a:p>
          <a:p>
            <a:r>
              <a:rPr lang="en-US" altLang="zh-CN" sz="1400"/>
              <a:t>Connections and Authentication / Security and Authentication    ssl_renegotiation_limit 524288  0       2147483647      \N      kB</a:t>
            </a:r>
          </a:p>
          <a:p>
            <a:r>
              <a:rPr lang="en-US" altLang="zh-CN" sz="1400"/>
              <a:t>Connections and Authentication / Security and Authentication    password_encryption     on      \N      \N      \N      \N</a:t>
            </a:r>
          </a:p>
          <a:p>
            <a:endParaRPr lang="zh-CN" altLang="en-US" sz="1400"/>
          </a:p>
        </p:txBody>
      </p:sp>
    </p:spTree>
    <p:extLst>
      <p:ext uri="{BB962C8B-B14F-4D97-AF65-F5344CB8AC3E}">
        <p14:creationId xmlns:p14="http://schemas.microsoft.com/office/powerpoint/2010/main" val="4219912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600" smtClean="0"/>
              <a:t>category, name, setting, min_val, max_val, enumvals, unit</a:t>
            </a:r>
          </a:p>
          <a:p>
            <a:r>
              <a:rPr lang="en-US" altLang="zh-CN" sz="1600"/>
              <a:t>Customized Options      custom_variable_classes         \N      \N      \N      \N</a:t>
            </a:r>
          </a:p>
          <a:p>
            <a:r>
              <a:rPr lang="en-US" altLang="zh-CN" sz="1600"/>
              <a:t>Developer Options       ignore_system_indexes   off     \N      \N      \N      \N</a:t>
            </a:r>
          </a:p>
          <a:p>
            <a:r>
              <a:rPr lang="en-US" altLang="zh-CN" sz="1600"/>
              <a:t>Developer Options       post_auth_delay 0       0       2147483647      \N      s</a:t>
            </a:r>
          </a:p>
          <a:p>
            <a:r>
              <a:rPr lang="en-US" altLang="zh-CN" sz="1600"/>
              <a:t>Developer Options       allow_system_table_mods on      \N      \N      \N      \N</a:t>
            </a:r>
          </a:p>
          <a:p>
            <a:r>
              <a:rPr lang="en-US" altLang="zh-CN" sz="1600"/>
              <a:t>Developer Options       trace_recovery_messages log     \N      \N      {debug5,debug4,debug3,debug2,debug1,log,notice,warning,error}       \N</a:t>
            </a:r>
          </a:p>
          <a:p>
            <a:r>
              <a:rPr lang="en-US" altLang="zh-CN" sz="1600"/>
              <a:t>Developer Options       pre_auth_delay  0       0       60      \N      s</a:t>
            </a:r>
          </a:p>
          <a:p>
            <a:r>
              <a:rPr lang="en-US" altLang="zh-CN" sz="1600"/>
              <a:t>Developer Options       zero_damaged_pages      off     \N      \N      \N      \N</a:t>
            </a:r>
          </a:p>
          <a:p>
            <a:r>
              <a:rPr lang="en-US" altLang="zh-CN" sz="1600"/>
              <a:t>Developer Options       debug_assertions        off     \N      \N      \N      \N</a:t>
            </a:r>
          </a:p>
          <a:p>
            <a:r>
              <a:rPr lang="en-US" altLang="zh-CN" sz="1600"/>
              <a:t>Developer Options       trace_sort      off     \N      \N      \N      \N</a:t>
            </a:r>
          </a:p>
          <a:p>
            <a:r>
              <a:rPr lang="en-US" altLang="zh-CN" sz="1600"/>
              <a:t>Developer Options       trace_notify    off     \N      \N      \N      \N</a:t>
            </a:r>
          </a:p>
          <a:p>
            <a:r>
              <a:rPr lang="en-US" altLang="zh-CN" sz="1600"/>
              <a:t>Error Handling  restart_after_crash     on      \N      \N      \N      \N</a:t>
            </a:r>
          </a:p>
          <a:p>
            <a:r>
              <a:rPr lang="en-US" altLang="zh-CN" sz="1600"/>
              <a:t>Error Handling  exit_on_error   off     \N      \N      \N      \N</a:t>
            </a:r>
          </a:p>
          <a:p>
            <a:endParaRPr lang="zh-CN" altLang="en-US" sz="1600"/>
          </a:p>
        </p:txBody>
      </p:sp>
    </p:spTree>
    <p:extLst>
      <p:ext uri="{BB962C8B-B14F-4D97-AF65-F5344CB8AC3E}">
        <p14:creationId xmlns:p14="http://schemas.microsoft.com/office/powerpoint/2010/main" val="1719700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400" smtClean="0"/>
              <a:t>category, name, setting, min_val, max_val, enumvals, unit</a:t>
            </a:r>
          </a:p>
          <a:p>
            <a:r>
              <a:rPr lang="en-US" altLang="zh-CN" sz="1400"/>
              <a:t>File Locations  config_file     /pgdata/digoal/1921/data02/pg_root/postgresql.conf      \N      \N      \N      \N</a:t>
            </a:r>
          </a:p>
          <a:p>
            <a:r>
              <a:rPr lang="en-US" altLang="zh-CN" sz="1400"/>
              <a:t>File Locations  hba_file        /pgdata/digoal/1921/data02/pg_root/pg_hba.conf  \N      \N      \N      \N</a:t>
            </a:r>
          </a:p>
          <a:p>
            <a:r>
              <a:rPr lang="en-US" altLang="zh-CN" sz="1400"/>
              <a:t>File Locations  data_directory  /pgdata/digoal/1921/data02/pg_root      \N      \N      \N      \N</a:t>
            </a:r>
          </a:p>
          <a:p>
            <a:r>
              <a:rPr lang="en-US" altLang="zh-CN" sz="1400"/>
              <a:t>File Locations  ident_file      /pgdata/digoal/1921/data02/pg_root/pg_ident.conf        \N      \N      \N      \N</a:t>
            </a:r>
          </a:p>
          <a:p>
            <a:r>
              <a:rPr lang="en-US" altLang="zh-CN" sz="1400"/>
              <a:t>File Locations  external_pid_file               \N      \N      \N      \N</a:t>
            </a:r>
          </a:p>
          <a:p>
            <a:r>
              <a:rPr lang="en-US" altLang="zh-CN" sz="1400"/>
              <a:t>Lock Management max_pred_locks_per_transaction  640000  10      2147483647      \N</a:t>
            </a:r>
          </a:p>
          <a:p>
            <a:r>
              <a:rPr lang="en-US" altLang="zh-CN" sz="1400"/>
              <a:t>Lock Management max_locks_per_transaction       64      10      2147483647      \N</a:t>
            </a:r>
          </a:p>
          <a:p>
            <a:r>
              <a:rPr lang="en-US" altLang="zh-CN" sz="1400"/>
              <a:t>Lock Management deadlock_timeout        1000    1       2147483647      \N      ms</a:t>
            </a:r>
          </a:p>
          <a:p>
            <a:r>
              <a:rPr lang="en-US" altLang="zh-CN" sz="1400"/>
              <a:t>Preset Options  server_version  9.1.3   \N      \N      \N      \N</a:t>
            </a:r>
          </a:p>
          <a:p>
            <a:r>
              <a:rPr lang="en-US" altLang="zh-CN" sz="1400"/>
              <a:t>Preset Options  wal_block_size  8192    8192    8192    \N</a:t>
            </a:r>
          </a:p>
          <a:p>
            <a:r>
              <a:rPr lang="en-US" altLang="zh-CN" sz="1400"/>
              <a:t>Preset Options  server_version_num      90103   90103   90103   \N</a:t>
            </a:r>
          </a:p>
          <a:p>
            <a:r>
              <a:rPr lang="en-US" altLang="zh-CN" sz="1400"/>
              <a:t>Preset Options  block_size      8192    8192    8192    \N</a:t>
            </a:r>
          </a:p>
          <a:p>
            <a:r>
              <a:rPr lang="en-US" altLang="zh-CN" sz="1400"/>
              <a:t>Preset Options  segment_size    131072  131072  131072  \N      8kB</a:t>
            </a:r>
          </a:p>
          <a:p>
            <a:r>
              <a:rPr lang="en-US" altLang="zh-CN" sz="1400"/>
              <a:t>Preset Options  integer_datetimes       on      \N      \N      \N      \N</a:t>
            </a:r>
          </a:p>
          <a:p>
            <a:r>
              <a:rPr lang="en-US" altLang="zh-CN" sz="1400"/>
              <a:t>Preset Options  max_index_keys  32      32      32      \N</a:t>
            </a:r>
          </a:p>
          <a:p>
            <a:r>
              <a:rPr lang="en-US" altLang="zh-CN" sz="1400"/>
              <a:t>Preset Options  wal_segment_size        8192    8192    8192    \N      8kB</a:t>
            </a:r>
          </a:p>
          <a:p>
            <a:r>
              <a:rPr lang="en-US" altLang="zh-CN" sz="1400"/>
              <a:t>Preset Options  max_identifier_length   63      63      63      \N</a:t>
            </a:r>
          </a:p>
          <a:p>
            <a:r>
              <a:rPr lang="en-US" altLang="zh-CN" sz="1400"/>
              <a:t>Preset Options  max_function_args       100     100     100     \N</a:t>
            </a:r>
          </a:p>
          <a:p>
            <a:endParaRPr lang="zh-CN" altLang="en-US" sz="1400"/>
          </a:p>
        </p:txBody>
      </p:sp>
    </p:spTree>
    <p:extLst>
      <p:ext uri="{BB962C8B-B14F-4D97-AF65-F5344CB8AC3E}">
        <p14:creationId xmlns:p14="http://schemas.microsoft.com/office/powerpoint/2010/main" val="2897662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400" smtClean="0"/>
              <a:t>category, name, setting, min_val, max_val, enumvals, unit</a:t>
            </a:r>
          </a:p>
          <a:p>
            <a:r>
              <a:rPr lang="en-US" altLang="zh-CN" sz="1400"/>
              <a:t>Query Tuning / Genetic Query Optimizer  geqo_effort     5       1       10      \N</a:t>
            </a:r>
          </a:p>
          <a:p>
            <a:r>
              <a:rPr lang="en-US" altLang="zh-CN" sz="1400"/>
              <a:t>Query Tuning / Genetic Query Optimizer  geqo    on      \N      \N      \N      \N</a:t>
            </a:r>
          </a:p>
          <a:p>
            <a:r>
              <a:rPr lang="en-US" altLang="zh-CN" sz="1400"/>
              <a:t>Query Tuning / Genetic Query Optimizer  geqo_generations        0       0       2147483647      \N</a:t>
            </a:r>
          </a:p>
          <a:p>
            <a:r>
              <a:rPr lang="en-US" altLang="zh-CN" sz="1400"/>
              <a:t>Query Tuning / Genetic Query Optimizer  geqo_pool_size  0       0       2147483647      \N</a:t>
            </a:r>
          </a:p>
          <a:p>
            <a:r>
              <a:rPr lang="en-US" altLang="zh-CN" sz="1400"/>
              <a:t>Query Tuning / Genetic Query Optimizer  geqo_seed       0       0       1       \N      \N</a:t>
            </a:r>
          </a:p>
          <a:p>
            <a:r>
              <a:rPr lang="en-US" altLang="zh-CN" sz="1400"/>
              <a:t>Query Tuning / Genetic Query Optimizer  geqo_selection_bias     2       1.5     2       \N      \N</a:t>
            </a:r>
          </a:p>
          <a:p>
            <a:r>
              <a:rPr lang="en-US" altLang="zh-CN" sz="1400"/>
              <a:t>Query Tuning / Genetic Query Optimizer  geqo_threshold  12      2       2147483647      \N</a:t>
            </a:r>
          </a:p>
          <a:p>
            <a:r>
              <a:rPr lang="en-US" altLang="zh-CN" sz="1400"/>
              <a:t>Query Tuning / Other Planner Options    constraint_exclusion    partition       \N      \N      {partition,on,off}      \N</a:t>
            </a:r>
          </a:p>
          <a:p>
            <a:r>
              <a:rPr lang="en-US" altLang="zh-CN" sz="1400"/>
              <a:t>Query Tuning / Other Planner Options    from_collapse_limit     8       1       2147483647      \N</a:t>
            </a:r>
          </a:p>
          <a:p>
            <a:r>
              <a:rPr lang="en-US" altLang="zh-CN" sz="1400"/>
              <a:t>Query Tuning / Other Planner Options    cursor_tuple_fraction   0.1     0       1       \N      \N</a:t>
            </a:r>
          </a:p>
          <a:p>
            <a:r>
              <a:rPr lang="en-US" altLang="zh-CN" sz="1400"/>
              <a:t>Query Tuning / Other Planner Options    join_collapse_limit     8       1       2147483647      \N</a:t>
            </a:r>
          </a:p>
          <a:p>
            <a:r>
              <a:rPr lang="en-US" altLang="zh-CN" sz="1400"/>
              <a:t>Query Tuning / Other Planner Options    default_statistics_target       100     1       10000   \N</a:t>
            </a:r>
          </a:p>
          <a:p>
            <a:endParaRPr lang="zh-CN" altLang="en-US" sz="1400"/>
          </a:p>
        </p:txBody>
      </p:sp>
    </p:spTree>
    <p:extLst>
      <p:ext uri="{BB962C8B-B14F-4D97-AF65-F5344CB8AC3E}">
        <p14:creationId xmlns:p14="http://schemas.microsoft.com/office/powerpoint/2010/main" val="3157827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400" smtClean="0"/>
              <a:t>category, name, setting, min_val, max_val, enumvals, unit</a:t>
            </a:r>
          </a:p>
          <a:p>
            <a:r>
              <a:rPr lang="en-US" altLang="zh-CN" sz="1400"/>
              <a:t>Query Tuning / Planner Cost Constants   cpu_operator_cost       0.0025  0       1.79769e+308    \N      \N</a:t>
            </a:r>
          </a:p>
          <a:p>
            <a:r>
              <a:rPr lang="en-US" altLang="zh-CN" sz="1400"/>
              <a:t>Query Tuning / Planner Cost Constants   effective_cache_size    16384   1       2147483647      \N      8kB</a:t>
            </a:r>
          </a:p>
          <a:p>
            <a:r>
              <a:rPr lang="en-US" altLang="zh-CN" sz="1400"/>
              <a:t>Query Tuning / Planner Cost Constants   cpu_index_tuple_cost    0.005   0       1.79769e+308    \N      \N</a:t>
            </a:r>
          </a:p>
          <a:p>
            <a:r>
              <a:rPr lang="en-US" altLang="zh-CN" sz="1400"/>
              <a:t>Query Tuning / Planner Cost Constants   cpu_tuple_cost  0.01    0       1.79769e+308    \N      \N</a:t>
            </a:r>
          </a:p>
          <a:p>
            <a:r>
              <a:rPr lang="en-US" altLang="zh-CN" sz="1400"/>
              <a:t>Query Tuning / Planner Cost Constants   seq_page_cost   1       0       1.79769e+308    \N      \N</a:t>
            </a:r>
          </a:p>
          <a:p>
            <a:r>
              <a:rPr lang="en-US" altLang="zh-CN" sz="1400"/>
              <a:t>Query Tuning / Planner Cost Constants   random_page_cost        4       0       1.79769e+308    \N      \N</a:t>
            </a:r>
          </a:p>
          <a:p>
            <a:r>
              <a:rPr lang="en-US" altLang="zh-CN" sz="1400"/>
              <a:t>Query Tuning / Planner Method Configuration     enable_hashjoin on      \N      \N      \N      \N</a:t>
            </a:r>
          </a:p>
          <a:p>
            <a:r>
              <a:rPr lang="en-US" altLang="zh-CN" sz="1400"/>
              <a:t>Query Tuning / Planner Method Configuration     enable_indexscan        on      \N      \N      \N      \N</a:t>
            </a:r>
          </a:p>
          <a:p>
            <a:r>
              <a:rPr lang="en-US" altLang="zh-CN" sz="1400"/>
              <a:t>Query Tuning / Planner Method Configuration     enable_material on      \N      \N      \N      \N</a:t>
            </a:r>
          </a:p>
          <a:p>
            <a:r>
              <a:rPr lang="en-US" altLang="zh-CN" sz="1400"/>
              <a:t>Query Tuning / Planner Method Configuration     enable_mergejoin        on      \N      \N      \N      \N</a:t>
            </a:r>
          </a:p>
          <a:p>
            <a:r>
              <a:rPr lang="en-US" altLang="zh-CN" sz="1400"/>
              <a:t>Query Tuning / Planner Method Configuration     enable_tidscan  on      \N      \N      \N      \N</a:t>
            </a:r>
          </a:p>
          <a:p>
            <a:r>
              <a:rPr lang="en-US" altLang="zh-CN" sz="1400"/>
              <a:t>Query Tuning / Planner Method Configuration     enable_sort     on      \N      \N      \N      \N</a:t>
            </a:r>
          </a:p>
          <a:p>
            <a:r>
              <a:rPr lang="en-US" altLang="zh-CN" sz="1400"/>
              <a:t>Query Tuning / Planner Method Configuration     enable_nestloop on      \N      \N      \N      \N</a:t>
            </a:r>
          </a:p>
          <a:p>
            <a:r>
              <a:rPr lang="en-US" altLang="zh-CN" sz="1400"/>
              <a:t>Query Tuning / Planner Method Configuration     enable_seqscan  off     \N      \N      \N      \N</a:t>
            </a:r>
          </a:p>
          <a:p>
            <a:r>
              <a:rPr lang="en-US" altLang="zh-CN" sz="1400"/>
              <a:t>Query Tuning / Planner Method Configuration     enable_bitmapscan       on      \N      \N      \N      \N</a:t>
            </a:r>
          </a:p>
          <a:p>
            <a:r>
              <a:rPr lang="en-US" altLang="zh-CN" sz="1400"/>
              <a:t>Query Tuning / Planner Method Configuration     enable_hashagg  on      \N      \N      \N      \N</a:t>
            </a:r>
          </a:p>
          <a:p>
            <a:endParaRPr lang="zh-CN" altLang="en-US" sz="1400"/>
          </a:p>
        </p:txBody>
      </p:sp>
    </p:spTree>
    <p:extLst>
      <p:ext uri="{BB962C8B-B14F-4D97-AF65-F5344CB8AC3E}">
        <p14:creationId xmlns:p14="http://schemas.microsoft.com/office/powerpoint/2010/main" val="2684706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400" smtClean="0"/>
              <a:t>category, name, setting, min_val, max_val, enumvals, unit</a:t>
            </a:r>
          </a:p>
          <a:p>
            <a:r>
              <a:rPr lang="en-US" altLang="zh-CN" sz="1400"/>
              <a:t>Replication / Master Server     max_wal_senders 0       0       8388607 \N</a:t>
            </a:r>
          </a:p>
          <a:p>
            <a:r>
              <a:rPr lang="en-US" altLang="zh-CN" sz="1400"/>
              <a:t>Replication / Master Server     wal_keep_segments       0       0       2147483647      \N</a:t>
            </a:r>
          </a:p>
          <a:p>
            <a:r>
              <a:rPr lang="en-US" altLang="zh-CN" sz="1400"/>
              <a:t>Replication / Master Server     synchronous_standby_names               \N      \N      \N      \N</a:t>
            </a:r>
          </a:p>
          <a:p>
            <a:r>
              <a:rPr lang="en-US" altLang="zh-CN" sz="1400"/>
              <a:t>Replication / Master Server     wal_sender_delay        1000    1       10000   \N      ms</a:t>
            </a:r>
          </a:p>
          <a:p>
            <a:r>
              <a:rPr lang="en-US" altLang="zh-CN" sz="1400"/>
              <a:t>Replication / Master Server     replication_timeout     60000   0       2147483647      \N      ms</a:t>
            </a:r>
          </a:p>
          <a:p>
            <a:r>
              <a:rPr lang="en-US" altLang="zh-CN" sz="1400"/>
              <a:t>Replication / Master Server     vacuum_defer_cleanup_age        0       0       1000000 \N</a:t>
            </a:r>
          </a:p>
          <a:p>
            <a:r>
              <a:rPr lang="en-US" altLang="zh-CN" sz="1400"/>
              <a:t>Replication / Standby Servers   hot_standby     off     \N      \N      \N      \N</a:t>
            </a:r>
          </a:p>
          <a:p>
            <a:r>
              <a:rPr lang="en-US" altLang="zh-CN" sz="1400"/>
              <a:t>Replication / Standby Servers   max_standby_streaming_delay     30000   -1      2147483647      \N      ms</a:t>
            </a:r>
          </a:p>
          <a:p>
            <a:r>
              <a:rPr lang="en-US" altLang="zh-CN" sz="1400"/>
              <a:t>Replication / Standby Servers   hot_standby_feedback    off     \N      \N      \N      \N</a:t>
            </a:r>
          </a:p>
          <a:p>
            <a:r>
              <a:rPr lang="en-US" altLang="zh-CN" sz="1400"/>
              <a:t>Replication / Standby Servers   wal_receiver_status_interval    10      0       2147483 \N      s</a:t>
            </a:r>
          </a:p>
          <a:p>
            <a:r>
              <a:rPr lang="en-US" altLang="zh-CN" sz="1400"/>
              <a:t>Replication / Standby Servers   max_standby_archive_delay       30000   -1      2147483647      \N      ms</a:t>
            </a:r>
          </a:p>
          <a:p>
            <a:endParaRPr lang="zh-CN" altLang="en-US" sz="1400"/>
          </a:p>
        </p:txBody>
      </p:sp>
    </p:spTree>
    <p:extLst>
      <p:ext uri="{BB962C8B-B14F-4D97-AF65-F5344CB8AC3E}">
        <p14:creationId xmlns:p14="http://schemas.microsoft.com/office/powerpoint/2010/main" val="2334728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400" smtClean="0"/>
              <a:t>category, name, setting, min_val, max_val, enumvals, unit</a:t>
            </a:r>
          </a:p>
          <a:p>
            <a:r>
              <a:rPr lang="en-US" altLang="zh-CN" sz="1400"/>
              <a:t>Reporting and Logging / What to Log     log_disconnections      off     \N      \N      \N      \N</a:t>
            </a:r>
          </a:p>
          <a:p>
            <a:r>
              <a:rPr lang="en-US" altLang="zh-CN" sz="1400"/>
              <a:t>Reporting and Logging / What to Log     log_connections off     \N      \N      \N      \N</a:t>
            </a:r>
          </a:p>
          <a:p>
            <a:r>
              <a:rPr lang="en-US" altLang="zh-CN" sz="1400"/>
              <a:t>Reporting and Logging / What to Log     log_line_prefix         \N      \N      \N      \N</a:t>
            </a:r>
          </a:p>
          <a:p>
            <a:r>
              <a:rPr lang="en-US" altLang="zh-CN" sz="1400"/>
              <a:t>Reporting and Logging / What to Log     log_autovacuum_min_duration     -1      -1      2147483647      \N      ms</a:t>
            </a:r>
          </a:p>
          <a:p>
            <a:r>
              <a:rPr lang="en-US" altLang="zh-CN" sz="1400"/>
              <a:t>Reporting and Logging / What to Log     log_hostname    off     \N      \N      \N      \N</a:t>
            </a:r>
          </a:p>
          <a:p>
            <a:r>
              <a:rPr lang="en-US" altLang="zh-CN" sz="1400"/>
              <a:t>Reporting and Logging / What to Log     log_timezone    PRC     \N      \N      \N      \N</a:t>
            </a:r>
          </a:p>
          <a:p>
            <a:r>
              <a:rPr lang="en-US" altLang="zh-CN" sz="1400"/>
              <a:t>Reporting and Logging / What to Log     log_checkpoints off     \N      \N      \N      \N</a:t>
            </a:r>
          </a:p>
          <a:p>
            <a:r>
              <a:rPr lang="en-US" altLang="zh-CN" sz="1400"/>
              <a:t>Reporting and Logging / What to Log     log_statement   none    \N      \N      {none,ddl,mod,all}      \N</a:t>
            </a:r>
          </a:p>
          <a:p>
            <a:r>
              <a:rPr lang="en-US" altLang="zh-CN" sz="1400"/>
              <a:t>Reporting and Logging / What to Log     log_duration    off     \N      \N      \N      \N</a:t>
            </a:r>
          </a:p>
          <a:p>
            <a:r>
              <a:rPr lang="en-US" altLang="zh-CN" sz="1400"/>
              <a:t>Reporting and Logging / What to Log     log_error_verbosity     default \N      \N      {terse,default,verbose} \N</a:t>
            </a:r>
          </a:p>
          <a:p>
            <a:r>
              <a:rPr lang="en-US" altLang="zh-CN" sz="1400"/>
              <a:t>Reporting and Logging / What to Log     log_lock_waits  off     \N      \N      \N      \N</a:t>
            </a:r>
          </a:p>
          <a:p>
            <a:r>
              <a:rPr lang="en-US" altLang="zh-CN" sz="1400"/>
              <a:t>Reporting and Logging / What to Log     log_temp_files  -1      -1      2147483647      \N      kB</a:t>
            </a:r>
          </a:p>
          <a:p>
            <a:r>
              <a:rPr lang="en-US" altLang="zh-CN" sz="1400"/>
              <a:t>Reporting and Logging / What to Log     debug_pretty_print      on      \N      \N      \N      \N</a:t>
            </a:r>
          </a:p>
          <a:p>
            <a:r>
              <a:rPr lang="en-US" altLang="zh-CN" sz="1400"/>
              <a:t>Reporting and Logging / What to Log     debug_print_parse       off     \N      \N      \N      \N</a:t>
            </a:r>
          </a:p>
          <a:p>
            <a:r>
              <a:rPr lang="en-US" altLang="zh-CN" sz="1400"/>
              <a:t>Reporting and Logging / What to Log     debug_print_plan        off     \N      \N      \N      \N</a:t>
            </a:r>
          </a:p>
          <a:p>
            <a:endParaRPr lang="en-US" altLang="zh-CN" sz="1400"/>
          </a:p>
          <a:p>
            <a:endParaRPr lang="zh-CN" altLang="en-US" sz="1400"/>
          </a:p>
        </p:txBody>
      </p:sp>
    </p:spTree>
    <p:extLst>
      <p:ext uri="{BB962C8B-B14F-4D97-AF65-F5344CB8AC3E}">
        <p14:creationId xmlns:p14="http://schemas.microsoft.com/office/powerpoint/2010/main" val="1164241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400" smtClean="0"/>
              <a:t>category, name, setting, min_val, max_val, enumvals, unit</a:t>
            </a:r>
          </a:p>
          <a:p>
            <a:r>
              <a:rPr lang="en-US" altLang="zh-CN" sz="1400"/>
              <a:t>Reporting and Logging / What to Log     application_name        psql    \N      \N      \N      \N</a:t>
            </a:r>
          </a:p>
          <a:p>
            <a:r>
              <a:rPr lang="en-US" altLang="zh-CN" sz="1400"/>
              <a:t>Reporting and Logging / What to Log     debug_print_rewritten   off     \N      \N      \N      \</a:t>
            </a:r>
            <a:r>
              <a:rPr lang="en-US" altLang="zh-CN" sz="1400" smtClean="0"/>
              <a:t>N</a:t>
            </a:r>
          </a:p>
          <a:p>
            <a:r>
              <a:rPr lang="en-US" altLang="zh-CN" sz="1400"/>
              <a:t>Reporting and Logging / When to Log     log_min_duration_statement      -1      -1      2147483647      \N      ms</a:t>
            </a:r>
          </a:p>
          <a:p>
            <a:r>
              <a:rPr lang="en-US" altLang="zh-CN" sz="1400"/>
              <a:t>Reporting and Logging / When to Log     log_min_messages        warning \N      \N      {debug5,debug4,debug3,debug2,debug1,info,notice,warning,error,log,fatal,panic}      \N</a:t>
            </a:r>
          </a:p>
          <a:p>
            <a:r>
              <a:rPr lang="en-US" altLang="zh-CN" sz="1400"/>
              <a:t>Reporting and Logging / When to Log     log_min_error_statement error   \N      \N      {debug5,debug4,debug3,debug2,debug1,info,notice,warning,error,log,fatal,panic}      \N</a:t>
            </a:r>
          </a:p>
          <a:p>
            <a:r>
              <a:rPr lang="en-US" altLang="zh-CN" sz="1400"/>
              <a:t>Reporting and Logging / When to Log     client_min_messages     notice  \N      \N      {debug5,debug4,debug3,debug2,debug1,log,notice,warning,error}       \N</a:t>
            </a:r>
          </a:p>
          <a:p>
            <a:r>
              <a:rPr lang="en-US" altLang="zh-CN" sz="1400"/>
              <a:t>Reporting and Logging / Where to Log    silent_mode     off     \N      \N      \N      \N</a:t>
            </a:r>
          </a:p>
          <a:p>
            <a:r>
              <a:rPr lang="en-US" altLang="zh-CN" sz="1400"/>
              <a:t>Reporting and Logging / Where to Log    logging_collector       off     \N      \N      \N      \N</a:t>
            </a:r>
          </a:p>
          <a:p>
            <a:r>
              <a:rPr lang="en-US" altLang="zh-CN" sz="1400"/>
              <a:t>Reporting and Logging / Where to Log    log_rotation_size       10240   0       2097151 \N      kB</a:t>
            </a:r>
          </a:p>
          <a:p>
            <a:r>
              <a:rPr lang="en-US" altLang="zh-CN" sz="1400"/>
              <a:t>Reporting and Logging / Where to Log    log_truncate_on_rotation        off     \N      \N      \N      \N</a:t>
            </a:r>
          </a:p>
          <a:p>
            <a:r>
              <a:rPr lang="en-US" altLang="zh-CN" sz="1400"/>
              <a:t>Reporting and Logging / Where to Log    log_destination stderr  \N      \N      \N      \N</a:t>
            </a:r>
          </a:p>
          <a:p>
            <a:r>
              <a:rPr lang="en-US" altLang="zh-CN" sz="1400"/>
              <a:t>Reporting and Logging / Where to Log    log_filename    postgresql-%Y-%m-%d_%H%M%S.log  \N      \N      \N      \N</a:t>
            </a:r>
          </a:p>
          <a:p>
            <a:endParaRPr lang="en-US" altLang="zh-CN" sz="1400"/>
          </a:p>
          <a:p>
            <a:endParaRPr lang="en-US" altLang="zh-CN" sz="1400"/>
          </a:p>
          <a:p>
            <a:endParaRPr lang="zh-CN" altLang="en-US" sz="1400"/>
          </a:p>
        </p:txBody>
      </p:sp>
    </p:spTree>
    <p:extLst>
      <p:ext uri="{BB962C8B-B14F-4D97-AF65-F5344CB8AC3E}">
        <p14:creationId xmlns:p14="http://schemas.microsoft.com/office/powerpoint/2010/main" val="277259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400" smtClean="0"/>
              <a:t>category, name, setting, min_val, max_val, enumvals, unit</a:t>
            </a:r>
          </a:p>
          <a:p>
            <a:r>
              <a:rPr lang="en-US" altLang="zh-CN" sz="1400"/>
              <a:t>Reporting and Logging / Where to Log    log_rotation_age        1440    0       35791394        \N      min</a:t>
            </a:r>
          </a:p>
          <a:p>
            <a:r>
              <a:rPr lang="en-US" altLang="zh-CN" sz="1400"/>
              <a:t>Reporting and Logging / Where to Log    log_directory   pg_log  \N      \N      \N      \N</a:t>
            </a:r>
          </a:p>
          <a:p>
            <a:r>
              <a:rPr lang="en-US" altLang="zh-CN" sz="1400"/>
              <a:t>Reporting and Logging / Where to Log    syslog_ident    postgres        \N      \N      \N      \N</a:t>
            </a:r>
          </a:p>
          <a:p>
            <a:r>
              <a:rPr lang="en-US" altLang="zh-CN" sz="1400"/>
              <a:t>Reporting and Logging / Where to Log    syslog_facility local0  \N      \N      {local0,local1,local2,local3,local4,local5,local6,local7}   \N</a:t>
            </a:r>
          </a:p>
          <a:p>
            <a:r>
              <a:rPr lang="en-US" altLang="zh-CN" sz="1400"/>
              <a:t>Reporting and Logging / Where to Log    log_file_mode   0600    0       511     \N</a:t>
            </a:r>
          </a:p>
          <a:p>
            <a:endParaRPr lang="en-US" altLang="zh-CN" sz="1400"/>
          </a:p>
          <a:p>
            <a:endParaRPr lang="en-US" altLang="zh-CN" sz="1400"/>
          </a:p>
          <a:p>
            <a:endParaRPr lang="zh-CN" altLang="en-US" sz="1400"/>
          </a:p>
        </p:txBody>
      </p:sp>
    </p:spTree>
    <p:extLst>
      <p:ext uri="{BB962C8B-B14F-4D97-AF65-F5344CB8AC3E}">
        <p14:creationId xmlns:p14="http://schemas.microsoft.com/office/powerpoint/2010/main" val="1820517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400" smtClean="0"/>
              <a:t>category, name, setting, min_val, max_val, enumvals, unit</a:t>
            </a:r>
          </a:p>
          <a:p>
            <a:r>
              <a:rPr lang="en-US" altLang="zh-CN" sz="1400"/>
              <a:t>Resource Usage / Asynchronous Behavior  effective_io_concurrency        1       0       1000    \N</a:t>
            </a:r>
          </a:p>
          <a:p>
            <a:r>
              <a:rPr lang="en-US" altLang="zh-CN" sz="1400"/>
              <a:t>Resource Usage / Background Writer      bgwriter_lru_multiplier 2       0       10      \N      \N</a:t>
            </a:r>
          </a:p>
          <a:p>
            <a:r>
              <a:rPr lang="en-US" altLang="zh-CN" sz="1400"/>
              <a:t>Resource Usage / Background Writer      bgwriter_lru_maxpages   100     0       1000    \N</a:t>
            </a:r>
          </a:p>
          <a:p>
            <a:r>
              <a:rPr lang="en-US" altLang="zh-CN" sz="1400"/>
              <a:t>Resource Usage / Background Writer      bgwriter_delay  200     10      10000   \N      ms</a:t>
            </a:r>
          </a:p>
          <a:p>
            <a:r>
              <a:rPr lang="en-US" altLang="zh-CN" sz="1400"/>
              <a:t>Resource Usage / Cost-Based Vacuum Delay        vacuum_cost_page_dirty  20      0       10000   \N</a:t>
            </a:r>
          </a:p>
          <a:p>
            <a:r>
              <a:rPr lang="en-US" altLang="zh-CN" sz="1400"/>
              <a:t>Resource Usage / Cost-Based Vacuum Delay        vacuum_cost_page_hit    1       0       10000   \N</a:t>
            </a:r>
          </a:p>
          <a:p>
            <a:r>
              <a:rPr lang="en-US" altLang="zh-CN" sz="1400"/>
              <a:t>Resource Usage / Cost-Based Vacuum Delay        vacuum_cost_page_miss   10      0       10000   \N</a:t>
            </a:r>
          </a:p>
          <a:p>
            <a:r>
              <a:rPr lang="en-US" altLang="zh-CN" sz="1400"/>
              <a:t>Resource Usage / Cost-Based Vacuum Delay        vacuum_cost_delay       0       0       100     \N      ms</a:t>
            </a:r>
          </a:p>
          <a:p>
            <a:r>
              <a:rPr lang="en-US" altLang="zh-CN" sz="1400"/>
              <a:t>Resource Usage / Cost-Based Vacuum Delay        vacuum_cost_limit       200     1       10000   \N</a:t>
            </a:r>
          </a:p>
          <a:p>
            <a:r>
              <a:rPr lang="en-US" altLang="zh-CN" sz="1400"/>
              <a:t>Resource Usage / Kernel Resources       shared_preload_libraries                \N      \N      \N      \N</a:t>
            </a:r>
          </a:p>
          <a:p>
            <a:r>
              <a:rPr lang="en-US" altLang="zh-CN" sz="1400"/>
              <a:t>Resource Usage / Kernel Resources       max_files_per_process   1000    25      2147483647      \N</a:t>
            </a:r>
          </a:p>
          <a:p>
            <a:r>
              <a:rPr lang="en-US" altLang="zh-CN" sz="1400"/>
              <a:t>Resource Usage / Memory track_activity_query_size       1024    100     102400  \N</a:t>
            </a:r>
          </a:p>
          <a:p>
            <a:r>
              <a:rPr lang="en-US" altLang="zh-CN" sz="1400"/>
              <a:t>Resource Usage / Memory shared_buffers  4096    16      1073741823      \N      8kB</a:t>
            </a:r>
          </a:p>
          <a:p>
            <a:r>
              <a:rPr lang="en-US" altLang="zh-CN" sz="1400"/>
              <a:t>Resource Usage / Memory max_prepared_transactions       0       0       8388607 \N</a:t>
            </a:r>
          </a:p>
          <a:p>
            <a:r>
              <a:rPr lang="en-US" altLang="zh-CN" sz="1400"/>
              <a:t>Resource Usage / Memory max_stack_depth 2048    100     2147483647      \N      kB</a:t>
            </a:r>
          </a:p>
          <a:p>
            <a:r>
              <a:rPr lang="en-US" altLang="zh-CN" sz="1400"/>
              <a:t>Resource Usage / Memory temp_buffers    1024    100     1073741823      \N      8kB</a:t>
            </a:r>
          </a:p>
          <a:p>
            <a:r>
              <a:rPr lang="en-US" altLang="zh-CN" sz="1400"/>
              <a:t>Resource Usage / Memory work_mem        1024    64      2147483647      \N      kB</a:t>
            </a:r>
          </a:p>
          <a:p>
            <a:r>
              <a:rPr lang="en-US" altLang="zh-CN" sz="1400"/>
              <a:t>Resource Usage / Memory maintenance_work_mem    16384   1024    2147483647      \N      kB</a:t>
            </a:r>
          </a:p>
          <a:p>
            <a:endParaRPr lang="en-US" altLang="zh-CN" sz="1400"/>
          </a:p>
          <a:p>
            <a:endParaRPr lang="en-US" altLang="zh-CN" sz="1400"/>
          </a:p>
          <a:p>
            <a:endParaRPr lang="zh-CN" altLang="en-US" sz="1400"/>
          </a:p>
        </p:txBody>
      </p:sp>
    </p:spTree>
    <p:extLst>
      <p:ext uri="{BB962C8B-B14F-4D97-AF65-F5344CB8AC3E}">
        <p14:creationId xmlns:p14="http://schemas.microsoft.com/office/powerpoint/2010/main" val="4084569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SQL </a:t>
            </a:r>
            <a:r>
              <a:rPr lang="en-US" altLang="zh-CN" smtClean="0"/>
              <a:t>Syntax-Value Expressions</a:t>
            </a:r>
            <a:endParaRPr lang="zh-CN" altLang="en-US"/>
          </a:p>
        </p:txBody>
      </p:sp>
      <p:sp>
        <p:nvSpPr>
          <p:cNvPr id="3" name="内容占位符 2"/>
          <p:cNvSpPr>
            <a:spLocks noGrp="1"/>
          </p:cNvSpPr>
          <p:nvPr>
            <p:ph idx="1"/>
          </p:nvPr>
        </p:nvSpPr>
        <p:spPr/>
        <p:txBody>
          <a:bodyPr numCol="2"/>
          <a:lstStyle/>
          <a:p>
            <a:r>
              <a:rPr lang="en-US" altLang="zh-CN" sz="1600" smtClean="0"/>
              <a:t>operator invocation</a:t>
            </a:r>
          </a:p>
          <a:p>
            <a:pPr lvl="1"/>
            <a:r>
              <a:rPr lang="en-US" altLang="zh-CN" sz="1600"/>
              <a:t>OPERATOR(schema.operatorname</a:t>
            </a:r>
            <a:r>
              <a:rPr lang="en-US" altLang="zh-CN" sz="1600" smtClean="0"/>
              <a:t>)</a:t>
            </a:r>
          </a:p>
          <a:p>
            <a:pPr lvl="1"/>
            <a:r>
              <a:rPr lang="zh-CN" altLang="en-US" sz="1600" smtClean="0"/>
              <a:t>例如</a:t>
            </a:r>
            <a:r>
              <a:rPr lang="en-US" altLang="zh-CN" sz="1600" smtClean="0"/>
              <a:t>:</a:t>
            </a:r>
          </a:p>
          <a:p>
            <a:pPr lvl="1"/>
            <a:r>
              <a:rPr lang="en-US" altLang="zh-CN" sz="1600"/>
              <a:t>postgres=# SELECT 3 OPERATOR(pg_catalog.+) 4;</a:t>
            </a:r>
          </a:p>
          <a:p>
            <a:pPr lvl="1"/>
            <a:r>
              <a:rPr lang="en-US" altLang="zh-CN" sz="1600"/>
              <a:t> ?column? </a:t>
            </a:r>
          </a:p>
          <a:p>
            <a:pPr lvl="1"/>
            <a:r>
              <a:rPr lang="en-US" altLang="zh-CN" sz="1600"/>
              <a:t>----------</a:t>
            </a:r>
          </a:p>
          <a:p>
            <a:pPr lvl="1"/>
            <a:r>
              <a:rPr lang="en-US" altLang="zh-CN" sz="1600"/>
              <a:t>        7</a:t>
            </a:r>
          </a:p>
          <a:p>
            <a:r>
              <a:rPr lang="en-US" altLang="zh-CN" sz="1600" smtClean="0"/>
              <a:t>function call</a:t>
            </a:r>
          </a:p>
          <a:p>
            <a:pPr lvl="1"/>
            <a:r>
              <a:rPr lang="en-US" altLang="zh-CN" sz="1600"/>
              <a:t>postgres=# SELECT now();</a:t>
            </a:r>
          </a:p>
          <a:p>
            <a:pPr lvl="1"/>
            <a:r>
              <a:rPr lang="en-US" altLang="zh-CN" sz="1600" smtClean="0"/>
              <a:t>2012-04-24 </a:t>
            </a:r>
            <a:r>
              <a:rPr lang="en-US" altLang="zh-CN" sz="1600"/>
              <a:t>08:52:53.787523+08</a:t>
            </a:r>
          </a:p>
          <a:p>
            <a:r>
              <a:rPr lang="en-US" altLang="zh-CN" sz="1600" smtClean="0"/>
              <a:t>aggregate expression</a:t>
            </a:r>
          </a:p>
          <a:p>
            <a:pPr lvl="1"/>
            <a:r>
              <a:rPr lang="en-US" altLang="zh-CN" sz="1600"/>
              <a:t>aggregate_name (expression [ , ... ] [ order_by_clause ] )</a:t>
            </a:r>
          </a:p>
          <a:p>
            <a:pPr lvl="1"/>
            <a:r>
              <a:rPr lang="en-US" altLang="zh-CN" sz="1600"/>
              <a:t>aggregate_name (ALL expression [ , ... ] [ order_by_clause ] )</a:t>
            </a:r>
          </a:p>
          <a:p>
            <a:pPr lvl="1"/>
            <a:r>
              <a:rPr lang="en-US" altLang="zh-CN" sz="1600"/>
              <a:t>aggregate_name (DISTINCT expression [ , ... ] [ order_by_clause ] )</a:t>
            </a:r>
          </a:p>
          <a:p>
            <a:pPr lvl="1"/>
            <a:r>
              <a:rPr lang="en-US" altLang="zh-CN" sz="1600"/>
              <a:t>aggregate_name ( * </a:t>
            </a:r>
            <a:r>
              <a:rPr lang="en-US" altLang="zh-CN" sz="1600" smtClean="0"/>
              <a:t>)</a:t>
            </a:r>
          </a:p>
          <a:p>
            <a:pPr lvl="1"/>
            <a:r>
              <a:rPr lang="zh-CN" altLang="en-US" sz="1600" smtClean="0"/>
              <a:t>例如</a:t>
            </a:r>
            <a:r>
              <a:rPr lang="en-US" altLang="zh-CN" sz="1600" smtClean="0"/>
              <a:t>, </a:t>
            </a:r>
            <a:r>
              <a:rPr lang="zh-CN" altLang="en-US" sz="1600" smtClean="0"/>
              <a:t>把多行聚集成一个数组的聚集函数</a:t>
            </a:r>
            <a:endParaRPr lang="en-US" altLang="zh-CN" sz="1600"/>
          </a:p>
          <a:p>
            <a:pPr lvl="1"/>
            <a:r>
              <a:rPr lang="en-US" altLang="zh-CN" sz="1600" smtClean="0"/>
              <a:t>postgres</a:t>
            </a:r>
            <a:r>
              <a:rPr lang="en-US" altLang="zh-CN" sz="1600"/>
              <a:t>=# SELECT array_agg(id ORDER BY id desc) FROM (SELECT generate_series(1,10) AS id) AS t;</a:t>
            </a:r>
          </a:p>
          <a:p>
            <a:pPr lvl="1"/>
            <a:r>
              <a:rPr lang="en-US" altLang="zh-CN" sz="1600" smtClean="0"/>
              <a:t>------------------------</a:t>
            </a:r>
            <a:endParaRPr lang="en-US" altLang="zh-CN" sz="1600"/>
          </a:p>
          <a:p>
            <a:pPr lvl="1"/>
            <a:r>
              <a:rPr lang="en-US" altLang="zh-CN" sz="1600"/>
              <a:t> {10,9,8,7,6,5,4,3,2,1</a:t>
            </a:r>
            <a:r>
              <a:rPr lang="en-US" altLang="zh-CN" sz="1600" smtClean="0"/>
              <a:t>}</a:t>
            </a:r>
          </a:p>
          <a:p>
            <a:pPr lvl="1"/>
            <a:r>
              <a:rPr lang="en-US" altLang="zh-CN" sz="1600"/>
              <a:t>postgres=# SELECT array_agg(id ORDER BY id) FROM (SELECT generate_series(1,10) AS id) AS t;</a:t>
            </a:r>
          </a:p>
          <a:p>
            <a:pPr lvl="1"/>
            <a:r>
              <a:rPr lang="en-US" altLang="zh-CN" sz="1600" smtClean="0"/>
              <a:t>------------------------</a:t>
            </a:r>
            <a:endParaRPr lang="en-US" altLang="zh-CN" sz="1600"/>
          </a:p>
          <a:p>
            <a:pPr lvl="1"/>
            <a:r>
              <a:rPr lang="en-US" altLang="zh-CN" sz="1600"/>
              <a:t> {1,2,3,4,5,6,7,8,9,10</a:t>
            </a:r>
            <a:r>
              <a:rPr lang="en-US" altLang="zh-CN" sz="1600" smtClean="0"/>
              <a:t>}</a:t>
            </a:r>
          </a:p>
          <a:p>
            <a:endParaRPr lang="en-US" altLang="zh-CN" sz="1600" smtClean="0"/>
          </a:p>
        </p:txBody>
      </p:sp>
    </p:spTree>
    <p:extLst>
      <p:ext uri="{BB962C8B-B14F-4D97-AF65-F5344CB8AC3E}">
        <p14:creationId xmlns:p14="http://schemas.microsoft.com/office/powerpoint/2010/main" val="2589578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400" smtClean="0"/>
              <a:t>category, name, setting, min_val, max_val, enumvals, unit</a:t>
            </a:r>
          </a:p>
          <a:p>
            <a:r>
              <a:rPr lang="en-US" altLang="zh-CN" sz="1400"/>
              <a:t>Statistics / Monitoring log_parser_stats        off     \N      \N      \N      \N</a:t>
            </a:r>
          </a:p>
          <a:p>
            <a:r>
              <a:rPr lang="en-US" altLang="zh-CN" sz="1400"/>
              <a:t>Statistics / Monitoring log_executor_stats      off     \N      \N      \N      \N</a:t>
            </a:r>
          </a:p>
          <a:p>
            <a:r>
              <a:rPr lang="en-US" altLang="zh-CN" sz="1400"/>
              <a:t>Statistics / Monitoring log_planner_stats       off     \N      \N      \N      \N</a:t>
            </a:r>
          </a:p>
          <a:p>
            <a:r>
              <a:rPr lang="en-US" altLang="zh-CN" sz="1400"/>
              <a:t>Statistics / Monitoring log_statement_stats     off     \N      \N      \N      \N</a:t>
            </a:r>
          </a:p>
          <a:p>
            <a:r>
              <a:rPr lang="en-US" altLang="zh-CN" sz="1400"/>
              <a:t>Statistics / Query and Index Statistics Collector       stats_temp_directory    pg_stat_tmp     \N      \N      \N      \N</a:t>
            </a:r>
          </a:p>
          <a:p>
            <a:r>
              <a:rPr lang="en-US" altLang="zh-CN" sz="1400"/>
              <a:t>Statistics / Query and Index Statistics Collector       track_functions none    \N      \N      {none,pl,all}   \N</a:t>
            </a:r>
          </a:p>
          <a:p>
            <a:r>
              <a:rPr lang="en-US" altLang="zh-CN" sz="1400"/>
              <a:t>Statistics / Query and Index Statistics Collector       track_activities        on      \N      \N      \N      \N</a:t>
            </a:r>
          </a:p>
          <a:p>
            <a:r>
              <a:rPr lang="en-US" altLang="zh-CN" sz="1400"/>
              <a:t>Statistics / Query and Index Statistics Collector       track_counts    on      \N      \N      \N      \N</a:t>
            </a:r>
          </a:p>
          <a:p>
            <a:r>
              <a:rPr lang="en-US" altLang="zh-CN" sz="1400"/>
              <a:t>Statistics / Query and Index Statistics Collector       update_process_title    on      \N      \N      \N      \N</a:t>
            </a:r>
          </a:p>
          <a:p>
            <a:endParaRPr lang="en-US" altLang="zh-CN" sz="1400"/>
          </a:p>
          <a:p>
            <a:endParaRPr lang="en-US" altLang="zh-CN" sz="1400"/>
          </a:p>
          <a:p>
            <a:endParaRPr lang="zh-CN" altLang="en-US" sz="1400"/>
          </a:p>
        </p:txBody>
      </p:sp>
    </p:spTree>
    <p:extLst>
      <p:ext uri="{BB962C8B-B14F-4D97-AF65-F5344CB8AC3E}">
        <p14:creationId xmlns:p14="http://schemas.microsoft.com/office/powerpoint/2010/main" val="1509109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400" smtClean="0"/>
              <a:t>category, name, setting, min_val, max_val, enumvals, unit</a:t>
            </a:r>
          </a:p>
          <a:p>
            <a:r>
              <a:rPr lang="en-US" altLang="zh-CN" sz="1400"/>
              <a:t>Version and Platform Compatibility / Other Platforms and Clients        transform_null_equals   off     \N      \N      \N      \N</a:t>
            </a:r>
          </a:p>
          <a:p>
            <a:r>
              <a:rPr lang="en-US" altLang="zh-CN" sz="1400"/>
              <a:t>Version and Platform Compatibility / Previous PostgreSQL Versions       lo_compat_privileges    off     \N      \N      \N      \N</a:t>
            </a:r>
          </a:p>
          <a:p>
            <a:r>
              <a:rPr lang="en-US" altLang="zh-CN" sz="1400"/>
              <a:t>Version and Platform Compatibility / Previous PostgreSQL Versions       quote_all_identifiers   off     \N      \N      \N      \N</a:t>
            </a:r>
          </a:p>
          <a:p>
            <a:r>
              <a:rPr lang="en-US" altLang="zh-CN" sz="1400"/>
              <a:t>Version and Platform Compatibility / Previous PostgreSQL Versions       synchronize_seqscans    on      \N      \N      \N      \N</a:t>
            </a:r>
          </a:p>
          <a:p>
            <a:r>
              <a:rPr lang="en-US" altLang="zh-CN" sz="1400"/>
              <a:t>Version and Platform Compatibility / Previous PostgreSQL Versions       sql_inheritance on      \N      \N      \N      \N</a:t>
            </a:r>
          </a:p>
          <a:p>
            <a:r>
              <a:rPr lang="en-US" altLang="zh-CN" sz="1400"/>
              <a:t>Version and Platform Compatibility / Previous PostgreSQL Versions       escape_string_warning   on      \N      \N      \N      \N</a:t>
            </a:r>
          </a:p>
          <a:p>
            <a:r>
              <a:rPr lang="en-US" altLang="zh-CN" sz="1400"/>
              <a:t>Version and Platform Compatibility / Previous PostgreSQL Versions       backslash_quote safe_encoding   \N      \N      {safe_encoding,on,off}      \N</a:t>
            </a:r>
          </a:p>
          <a:p>
            <a:r>
              <a:rPr lang="en-US" altLang="zh-CN" sz="1400"/>
              <a:t>Version and Platform Compatibility / Previous PostgreSQL Versions       array_nulls     on      \N      \N      \N      \N</a:t>
            </a:r>
          </a:p>
          <a:p>
            <a:r>
              <a:rPr lang="en-US" altLang="zh-CN" sz="1400"/>
              <a:t>Version and Platform Compatibility / Previous PostgreSQL Versions       default_with_oids       off     \N      \N      \N      \N</a:t>
            </a:r>
          </a:p>
          <a:p>
            <a:endParaRPr lang="en-US" altLang="zh-CN" sz="1400"/>
          </a:p>
          <a:p>
            <a:endParaRPr lang="en-US" altLang="zh-CN" sz="1400"/>
          </a:p>
          <a:p>
            <a:endParaRPr lang="en-US" altLang="zh-CN" sz="1400"/>
          </a:p>
          <a:p>
            <a:endParaRPr lang="zh-CN" altLang="en-US" sz="1400"/>
          </a:p>
        </p:txBody>
      </p:sp>
    </p:spTree>
    <p:extLst>
      <p:ext uri="{BB962C8B-B14F-4D97-AF65-F5344CB8AC3E}">
        <p14:creationId xmlns:p14="http://schemas.microsoft.com/office/powerpoint/2010/main" val="2816281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400" smtClean="0"/>
              <a:t>Version </a:t>
            </a:r>
            <a:r>
              <a:rPr lang="en-US" altLang="zh-CN" sz="1400"/>
              <a:t>and Platform Compatibility / Previous PostgreSQL Versions       standard_conforming_strings     on      \N      \N      \</a:t>
            </a:r>
            <a:r>
              <a:rPr lang="en-US" altLang="zh-CN" sz="1400" smtClean="0"/>
              <a:t>N\N</a:t>
            </a:r>
          </a:p>
          <a:p>
            <a:r>
              <a:rPr lang="en-US" altLang="zh-CN" sz="1400"/>
              <a:t>Write-Ahead Log / Archiving     archive_mode    off     \N      \N      \N      \N</a:t>
            </a:r>
          </a:p>
          <a:p>
            <a:r>
              <a:rPr lang="en-US" altLang="zh-CN" sz="1400"/>
              <a:t>Write-Ahead Log / Archiving     archive_command (disabled)      \N      \N      \N      \N</a:t>
            </a:r>
          </a:p>
          <a:p>
            <a:r>
              <a:rPr lang="en-US" altLang="zh-CN" sz="1400"/>
              <a:t>Write-Ahead Log / Archiving     archive_timeout 0       0       2147483647      \N      s</a:t>
            </a:r>
          </a:p>
          <a:p>
            <a:r>
              <a:rPr lang="en-US" altLang="zh-CN" sz="1400"/>
              <a:t>Write-Ahead Log / Checkpoints   checkpoint_timeout      300     30      3600    \N      s</a:t>
            </a:r>
          </a:p>
          <a:p>
            <a:r>
              <a:rPr lang="en-US" altLang="zh-CN" sz="1400"/>
              <a:t>Write-Ahead Log / Checkpoints   checkpoint_warning      30      0       2147483647      \N      s</a:t>
            </a:r>
          </a:p>
          <a:p>
            <a:r>
              <a:rPr lang="en-US" altLang="zh-CN" sz="1400"/>
              <a:t>Write-Ahead Log / Checkpoints   checkpoint_completion_target    0.5     0       1       \N      \N</a:t>
            </a:r>
          </a:p>
          <a:p>
            <a:r>
              <a:rPr lang="en-US" altLang="zh-CN" sz="1400"/>
              <a:t>Write-Ahead Log / Checkpoints   checkpoint_segments     3       1       2147483647      \N</a:t>
            </a:r>
          </a:p>
          <a:p>
            <a:r>
              <a:rPr lang="en-US" altLang="zh-CN" sz="1400"/>
              <a:t>Write-Ahead Log / Settings      wal_level       minimal \N      \N      {minimal,archive,hot_standby}   \N</a:t>
            </a:r>
          </a:p>
          <a:p>
            <a:r>
              <a:rPr lang="en-US" altLang="zh-CN" sz="1400"/>
              <a:t>Write-Ahead Log / Settings      wal_buffers     128     -1      2147483647      \N      8kB</a:t>
            </a:r>
          </a:p>
          <a:p>
            <a:r>
              <a:rPr lang="en-US" altLang="zh-CN" sz="1400"/>
              <a:t>Write-Ahead Log / Settings      fsync   on      \N      \N      \N      \N</a:t>
            </a:r>
          </a:p>
          <a:p>
            <a:r>
              <a:rPr lang="en-US" altLang="zh-CN" sz="1400"/>
              <a:t>Write-Ahead Log / Settings      wal_sync_method fdatasync       \N      \N      {fsync,fdatasync,open_sync}     \N</a:t>
            </a:r>
          </a:p>
          <a:p>
            <a:r>
              <a:rPr lang="en-US" altLang="zh-CN" sz="1400"/>
              <a:t>Write-Ahead Log / Settings      wal_writer_delay        200     1       10000   \N      ms</a:t>
            </a:r>
          </a:p>
          <a:p>
            <a:r>
              <a:rPr lang="en-US" altLang="zh-CN" sz="1400"/>
              <a:t>Write-Ahead Log / Settings      full_page_writes        on      \N      \N      \N      \N</a:t>
            </a:r>
          </a:p>
          <a:p>
            <a:r>
              <a:rPr lang="en-US" altLang="zh-CN" sz="1400"/>
              <a:t>Write-Ahead Log / Settings      commit_delay    0       0       100000  \N</a:t>
            </a:r>
          </a:p>
          <a:p>
            <a:r>
              <a:rPr lang="en-US" altLang="zh-CN" sz="1400"/>
              <a:t>Write-Ahead Log / Settings      synchronous_commit      on      \N      \N      {local,on,off}  \N</a:t>
            </a:r>
          </a:p>
          <a:p>
            <a:r>
              <a:rPr lang="en-US" altLang="zh-CN" sz="1400"/>
              <a:t>Write-Ahead Log / Settings      commit_siblings 5       0       1000    \N</a:t>
            </a:r>
          </a:p>
          <a:p>
            <a:endParaRPr lang="en-US" altLang="zh-CN" sz="1400"/>
          </a:p>
          <a:p>
            <a:endParaRPr lang="en-US" altLang="zh-CN" sz="1400"/>
          </a:p>
          <a:p>
            <a:endParaRPr lang="en-US" altLang="zh-CN" sz="1400"/>
          </a:p>
          <a:p>
            <a:endParaRPr lang="zh-CN" altLang="en-US" sz="1400"/>
          </a:p>
        </p:txBody>
      </p:sp>
    </p:spTree>
    <p:extLst>
      <p:ext uri="{BB962C8B-B14F-4D97-AF65-F5344CB8AC3E}">
        <p14:creationId xmlns:p14="http://schemas.microsoft.com/office/powerpoint/2010/main" val="3042979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zh-CN" altLang="en-US" sz="1400" smtClean="0"/>
              <a:t>通常初始化完数据库后需要调整的参数</a:t>
            </a:r>
            <a:endParaRPr lang="en-US" altLang="zh-CN" sz="1400" smtClean="0"/>
          </a:p>
          <a:p>
            <a:r>
              <a:rPr lang="en-US" altLang="zh-CN" sz="1400"/>
              <a:t>listen_addresses = '0.0.0.0</a:t>
            </a:r>
            <a:r>
              <a:rPr lang="en-US" altLang="zh-CN" sz="1400" smtClean="0"/>
              <a:t>'  -- </a:t>
            </a:r>
            <a:r>
              <a:rPr lang="zh-CN" altLang="en-US" sz="1400" smtClean="0"/>
              <a:t>监听地址</a:t>
            </a:r>
            <a:endParaRPr lang="en-US" altLang="zh-CN" sz="1400"/>
          </a:p>
          <a:p>
            <a:r>
              <a:rPr lang="en-US" altLang="zh-CN" sz="1400"/>
              <a:t>port = </a:t>
            </a:r>
            <a:r>
              <a:rPr lang="en-US" altLang="zh-CN" sz="1400" smtClean="0"/>
              <a:t>5432  -- </a:t>
            </a:r>
            <a:r>
              <a:rPr lang="zh-CN" altLang="en-US" sz="1400" smtClean="0"/>
              <a:t>可更改为其他端口</a:t>
            </a:r>
            <a:endParaRPr lang="en-US" altLang="zh-CN" sz="1400"/>
          </a:p>
          <a:p>
            <a:r>
              <a:rPr lang="en-US" altLang="zh-CN" sz="1400"/>
              <a:t>max_connections = </a:t>
            </a:r>
            <a:r>
              <a:rPr lang="en-US" altLang="zh-CN" sz="1400" smtClean="0"/>
              <a:t>1000  -- </a:t>
            </a:r>
            <a:r>
              <a:rPr lang="zh-CN" altLang="en-US" sz="1400" smtClean="0"/>
              <a:t>最大允许的连接</a:t>
            </a:r>
            <a:r>
              <a:rPr lang="en-US" altLang="zh-CN" sz="1400" smtClean="0"/>
              <a:t>, </a:t>
            </a:r>
            <a:r>
              <a:rPr lang="zh-CN" altLang="en-US" sz="1400" smtClean="0"/>
              <a:t>如果并发到达这么高可能需要</a:t>
            </a:r>
            <a:r>
              <a:rPr lang="en-US" altLang="zh-CN" sz="1400" smtClean="0"/>
              <a:t>500</a:t>
            </a:r>
            <a:r>
              <a:rPr lang="zh-CN" altLang="en-US" sz="1400" smtClean="0"/>
              <a:t>核的机器才能处理得过来</a:t>
            </a:r>
            <a:r>
              <a:rPr lang="en-US" altLang="zh-CN" sz="1400" smtClean="0"/>
              <a:t>, </a:t>
            </a:r>
            <a:r>
              <a:rPr lang="zh-CN" altLang="en-US" sz="1400" smtClean="0"/>
              <a:t>否则性能会有下降</a:t>
            </a:r>
            <a:r>
              <a:rPr lang="en-US" altLang="zh-CN" sz="1400" smtClean="0"/>
              <a:t>. </a:t>
            </a:r>
            <a:r>
              <a:rPr lang="zh-CN" altLang="en-US" sz="1400" smtClean="0"/>
              <a:t>有些业务不会释放连接</a:t>
            </a:r>
            <a:r>
              <a:rPr lang="en-US" altLang="zh-CN" sz="1400" smtClean="0"/>
              <a:t>, </a:t>
            </a:r>
            <a:r>
              <a:rPr lang="zh-CN" altLang="en-US" sz="1400" smtClean="0"/>
              <a:t>所以可能导致连接占用多</a:t>
            </a:r>
            <a:r>
              <a:rPr lang="en-US" altLang="zh-CN" sz="1400" smtClean="0"/>
              <a:t>, </a:t>
            </a:r>
            <a:r>
              <a:rPr lang="zh-CN" altLang="en-US" sz="1400" smtClean="0"/>
              <a:t>实际在处理请求的少</a:t>
            </a:r>
            <a:r>
              <a:rPr lang="en-US" altLang="zh-CN" sz="1400" smtClean="0"/>
              <a:t>. </a:t>
            </a:r>
            <a:r>
              <a:rPr lang="zh-CN" altLang="en-US" sz="1400" smtClean="0"/>
              <a:t>因此这个数字看实际使用环境来设定</a:t>
            </a:r>
            <a:r>
              <a:rPr lang="en-US" altLang="zh-CN" sz="1400" smtClean="0"/>
              <a:t>.</a:t>
            </a:r>
            <a:endParaRPr lang="en-US" altLang="zh-CN" sz="1400"/>
          </a:p>
          <a:p>
            <a:r>
              <a:rPr lang="en-US" altLang="zh-CN" sz="1400"/>
              <a:t>superuser_reserved_connections = </a:t>
            </a:r>
            <a:r>
              <a:rPr lang="en-US" altLang="zh-CN" sz="1400" smtClean="0"/>
              <a:t>13  -- </a:t>
            </a:r>
            <a:r>
              <a:rPr lang="zh-CN" altLang="en-US" sz="1400" smtClean="0"/>
              <a:t>保留给超级用户的连接个数</a:t>
            </a:r>
            <a:endParaRPr lang="en-US" altLang="zh-CN" sz="1400"/>
          </a:p>
          <a:p>
            <a:r>
              <a:rPr lang="en-US" altLang="zh-CN" sz="1400"/>
              <a:t>unix_socket_directory = '/pgdata/digoal/1921/data02/pg_root</a:t>
            </a:r>
            <a:r>
              <a:rPr lang="en-US" altLang="zh-CN" sz="1400" smtClean="0"/>
              <a:t>'  -- </a:t>
            </a:r>
            <a:r>
              <a:rPr lang="zh-CN" altLang="en-US" sz="1400" smtClean="0"/>
              <a:t>默认是</a:t>
            </a:r>
            <a:r>
              <a:rPr lang="en-US" altLang="zh-CN" sz="1400" smtClean="0"/>
              <a:t>/tmp, </a:t>
            </a:r>
            <a:r>
              <a:rPr lang="zh-CN" altLang="en-US" sz="1400" smtClean="0"/>
              <a:t>不太安全</a:t>
            </a:r>
            <a:r>
              <a:rPr lang="en-US" altLang="zh-CN" sz="1400" smtClean="0"/>
              <a:t>. </a:t>
            </a:r>
            <a:r>
              <a:rPr lang="zh-CN" altLang="en-US" sz="1400" smtClean="0"/>
              <a:t>放到</a:t>
            </a:r>
            <a:r>
              <a:rPr lang="en-US" altLang="zh-CN" sz="1400" smtClean="0"/>
              <a:t>$PGDATA</a:t>
            </a:r>
            <a:r>
              <a:rPr lang="zh-CN" altLang="en-US" sz="1400" smtClean="0"/>
              <a:t>比较靠谱</a:t>
            </a:r>
            <a:r>
              <a:rPr lang="en-US" altLang="zh-CN" sz="1400" smtClean="0"/>
              <a:t>, </a:t>
            </a:r>
            <a:r>
              <a:rPr lang="zh-CN" altLang="en-US" sz="1400" smtClean="0"/>
              <a:t>因为</a:t>
            </a:r>
            <a:r>
              <a:rPr lang="en-US" altLang="zh-CN" sz="1400" smtClean="0"/>
              <a:t>$PGDATA</a:t>
            </a:r>
            <a:r>
              <a:rPr lang="zh-CN" altLang="en-US" sz="1400" smtClean="0"/>
              <a:t>的目录权限是</a:t>
            </a:r>
            <a:r>
              <a:rPr lang="en-US" altLang="zh-CN" sz="1400" smtClean="0"/>
              <a:t>700</a:t>
            </a:r>
            <a:r>
              <a:rPr lang="zh-CN" altLang="en-US" sz="1400" smtClean="0"/>
              <a:t>的</a:t>
            </a:r>
            <a:r>
              <a:rPr lang="en-US" altLang="zh-CN" sz="1400" smtClean="0"/>
              <a:t>.</a:t>
            </a:r>
            <a:endParaRPr lang="en-US" altLang="zh-CN" sz="1400"/>
          </a:p>
          <a:p>
            <a:r>
              <a:rPr lang="en-US" altLang="zh-CN" sz="1400"/>
              <a:t>unix_socket_permissions = </a:t>
            </a:r>
            <a:r>
              <a:rPr lang="en-US" altLang="zh-CN" sz="1400" smtClean="0"/>
              <a:t>0700  -- </a:t>
            </a:r>
            <a:r>
              <a:rPr lang="zh-CN" altLang="en-US" sz="1400" smtClean="0"/>
              <a:t>修改</a:t>
            </a:r>
            <a:r>
              <a:rPr lang="en-US" altLang="zh-CN" sz="1400" smtClean="0"/>
              <a:t>unix socket</a:t>
            </a:r>
            <a:r>
              <a:rPr lang="zh-CN" altLang="en-US" sz="1400" smtClean="0"/>
              <a:t>文件的权限为</a:t>
            </a:r>
            <a:r>
              <a:rPr lang="en-US" altLang="zh-CN" sz="1400" smtClean="0"/>
              <a:t>700</a:t>
            </a:r>
            <a:endParaRPr lang="en-US" altLang="zh-CN" sz="1400"/>
          </a:p>
          <a:p>
            <a:r>
              <a:rPr lang="en-US" altLang="zh-CN" sz="1400"/>
              <a:t>tcp_keepalives_idle = </a:t>
            </a:r>
            <a:r>
              <a:rPr lang="en-US" altLang="zh-CN" sz="1400" smtClean="0"/>
              <a:t>60  -- tcp</a:t>
            </a:r>
            <a:r>
              <a:rPr lang="zh-CN" altLang="en-US" sz="1400" smtClean="0"/>
              <a:t>连接空闲多长时间后发出</a:t>
            </a:r>
            <a:r>
              <a:rPr lang="en-US" altLang="zh-CN" sz="1400" smtClean="0"/>
              <a:t>keepalive</a:t>
            </a:r>
            <a:r>
              <a:rPr lang="zh-CN" altLang="en-US" sz="1400" smtClean="0"/>
              <a:t>包</a:t>
            </a:r>
            <a:endParaRPr lang="en-US" altLang="zh-CN" sz="1400"/>
          </a:p>
          <a:p>
            <a:r>
              <a:rPr lang="en-US" altLang="zh-CN" sz="1400"/>
              <a:t>tcp_keepalives_interval = </a:t>
            </a:r>
            <a:r>
              <a:rPr lang="en-US" altLang="zh-CN" sz="1400" smtClean="0"/>
              <a:t>10  -- </a:t>
            </a:r>
            <a:r>
              <a:rPr lang="zh-CN" altLang="en-US" sz="1400" smtClean="0"/>
              <a:t>间隔多长时间再发一次</a:t>
            </a:r>
            <a:endParaRPr lang="en-US" altLang="zh-CN" sz="1400"/>
          </a:p>
          <a:p>
            <a:r>
              <a:rPr lang="en-US" altLang="zh-CN" sz="1400"/>
              <a:t>tcp_keepalives_count = </a:t>
            </a:r>
            <a:r>
              <a:rPr lang="en-US" altLang="zh-CN" sz="1400" smtClean="0"/>
              <a:t>6  -- </a:t>
            </a:r>
            <a:r>
              <a:rPr lang="zh-CN" altLang="en-US" sz="1400" smtClean="0"/>
              <a:t>总共发几次</a:t>
            </a:r>
            <a:r>
              <a:rPr lang="en-US" altLang="zh-CN" sz="1400" smtClean="0"/>
              <a:t>keepalive</a:t>
            </a:r>
            <a:r>
              <a:rPr lang="zh-CN" altLang="en-US" sz="1400"/>
              <a:t>包</a:t>
            </a:r>
            <a:endParaRPr lang="en-US" altLang="zh-CN" sz="1400"/>
          </a:p>
          <a:p>
            <a:r>
              <a:rPr lang="en-US" altLang="zh-CN" sz="1400"/>
              <a:t>shared_buffers = </a:t>
            </a:r>
            <a:r>
              <a:rPr lang="en-US" altLang="zh-CN" sz="1400" smtClean="0"/>
              <a:t>512MB  -- </a:t>
            </a:r>
            <a:r>
              <a:rPr lang="zh-CN" altLang="en-US" sz="1400" smtClean="0"/>
              <a:t>在第一天的内容中包含了计算</a:t>
            </a:r>
            <a:r>
              <a:rPr lang="en-US" altLang="zh-CN" sz="1400" smtClean="0"/>
              <a:t>shared_buffers</a:t>
            </a:r>
            <a:r>
              <a:rPr lang="zh-CN" altLang="en-US" sz="1400" smtClean="0"/>
              <a:t>的方法</a:t>
            </a:r>
            <a:endParaRPr lang="en-US" altLang="zh-CN" sz="1400"/>
          </a:p>
          <a:p>
            <a:r>
              <a:rPr lang="en-US" altLang="zh-CN" sz="1400"/>
              <a:t>work_mem = </a:t>
            </a:r>
            <a:r>
              <a:rPr lang="en-US" altLang="zh-CN" sz="1400" smtClean="0"/>
              <a:t>1MB  -- </a:t>
            </a:r>
            <a:r>
              <a:rPr lang="zh-CN" altLang="en-US" sz="1400" smtClean="0"/>
              <a:t>默认是</a:t>
            </a:r>
            <a:r>
              <a:rPr lang="en-US" altLang="zh-CN" sz="1400" smtClean="0"/>
              <a:t>1MB, </a:t>
            </a:r>
            <a:r>
              <a:rPr lang="zh-CN" altLang="en-US" sz="1400" smtClean="0"/>
              <a:t>如果发现数据经常使用临时文件排序或</a:t>
            </a:r>
            <a:r>
              <a:rPr lang="en-US" altLang="zh-CN" sz="1400" smtClean="0"/>
              <a:t>group by</a:t>
            </a:r>
            <a:r>
              <a:rPr lang="zh-CN" altLang="en-US" sz="1400" smtClean="0"/>
              <a:t>等</a:t>
            </a:r>
            <a:r>
              <a:rPr lang="en-US" altLang="zh-CN" sz="1400" smtClean="0"/>
              <a:t>, </a:t>
            </a:r>
            <a:r>
              <a:rPr lang="zh-CN" altLang="en-US" sz="1400" smtClean="0"/>
              <a:t>可以考虑设置为一个比较大的值</a:t>
            </a:r>
            <a:r>
              <a:rPr lang="en-US" altLang="zh-CN" sz="1400" smtClean="0"/>
              <a:t>.</a:t>
            </a:r>
            <a:r>
              <a:rPr lang="zh-CN" altLang="en-US" sz="1400" smtClean="0"/>
              <a:t>按需使用</a:t>
            </a:r>
            <a:r>
              <a:rPr lang="en-US" altLang="zh-CN" sz="1400" smtClean="0"/>
              <a:t>, </a:t>
            </a:r>
            <a:r>
              <a:rPr lang="zh-CN" altLang="en-US" sz="1400" smtClean="0"/>
              <a:t>每个排序或</a:t>
            </a:r>
            <a:r>
              <a:rPr lang="en-US" altLang="zh-CN" sz="1400" smtClean="0"/>
              <a:t>merge JOIN</a:t>
            </a:r>
            <a:r>
              <a:rPr lang="zh-CN" altLang="en-US" sz="1400" smtClean="0"/>
              <a:t>用到的哈希表</a:t>
            </a:r>
            <a:r>
              <a:rPr lang="en-US" altLang="zh-CN" sz="1400" smtClean="0"/>
              <a:t>,DISTINCT,</a:t>
            </a:r>
            <a:r>
              <a:rPr lang="zh-CN" altLang="en-US" sz="1400" smtClean="0"/>
              <a:t>都需要消耗</a:t>
            </a:r>
            <a:r>
              <a:rPr lang="en-US" altLang="zh-CN" sz="1400" smtClean="0"/>
              <a:t>work_mem, </a:t>
            </a:r>
            <a:r>
              <a:rPr lang="zh-CN" altLang="en-US" sz="1400" smtClean="0"/>
              <a:t>如果一个执行计划中有多个此类操作则最大需要使用多个</a:t>
            </a:r>
            <a:r>
              <a:rPr lang="en-US" altLang="zh-CN" sz="1400" smtClean="0"/>
              <a:t>work_mem.</a:t>
            </a:r>
            <a:endParaRPr lang="en-US" altLang="zh-CN" sz="1400"/>
          </a:p>
          <a:p>
            <a:endParaRPr lang="en-US" altLang="zh-CN" sz="1400" smtClean="0"/>
          </a:p>
          <a:p>
            <a:endParaRPr lang="en-US" altLang="zh-CN" sz="1400"/>
          </a:p>
          <a:p>
            <a:endParaRPr lang="zh-CN" altLang="en-US" sz="1400"/>
          </a:p>
        </p:txBody>
      </p:sp>
    </p:spTree>
    <p:extLst>
      <p:ext uri="{BB962C8B-B14F-4D97-AF65-F5344CB8AC3E}">
        <p14:creationId xmlns:p14="http://schemas.microsoft.com/office/powerpoint/2010/main" val="4256919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pPr algn="just"/>
            <a:r>
              <a:rPr lang="en-US" altLang="zh-CN" sz="1600"/>
              <a:t>maintenance_work_mem = </a:t>
            </a:r>
            <a:r>
              <a:rPr lang="en-US" altLang="zh-CN" sz="1600" smtClean="0"/>
              <a:t>512MB  -- </a:t>
            </a:r>
            <a:r>
              <a:rPr lang="zh-CN" altLang="en-US" sz="1600"/>
              <a:t>用于</a:t>
            </a:r>
            <a:r>
              <a:rPr lang="zh-CN" altLang="en-US" sz="1600" smtClean="0"/>
              <a:t>创建索引的操作</a:t>
            </a:r>
            <a:r>
              <a:rPr lang="en-US" altLang="zh-CN" sz="1600" smtClean="0"/>
              <a:t>,vacuum</a:t>
            </a:r>
            <a:r>
              <a:rPr lang="zh-CN" altLang="en-US" sz="1600" smtClean="0"/>
              <a:t>操作</a:t>
            </a:r>
            <a:r>
              <a:rPr lang="en-US" altLang="zh-CN" sz="1600" smtClean="0"/>
              <a:t>. </a:t>
            </a:r>
            <a:r>
              <a:rPr lang="zh-CN" altLang="en-US" sz="1600" smtClean="0"/>
              <a:t>按需使用</a:t>
            </a:r>
            <a:r>
              <a:rPr lang="en-US" altLang="zh-CN" sz="1600" smtClean="0"/>
              <a:t>maintenance_work_mem</a:t>
            </a:r>
            <a:r>
              <a:rPr lang="zh-CN" altLang="en-US" sz="1600" smtClean="0"/>
              <a:t>设置的内存</a:t>
            </a:r>
            <a:r>
              <a:rPr lang="en-US" altLang="zh-CN" sz="1600" smtClean="0"/>
              <a:t>, </a:t>
            </a:r>
            <a:r>
              <a:rPr lang="zh-CN" altLang="en-US" sz="1600" smtClean="0"/>
              <a:t>当有并发的创建索引和</a:t>
            </a:r>
            <a:r>
              <a:rPr lang="en-US" altLang="zh-CN" sz="1600" smtClean="0"/>
              <a:t>autovacuum</a:t>
            </a:r>
            <a:r>
              <a:rPr lang="zh-CN" altLang="en-US" sz="1600" smtClean="0"/>
              <a:t>等操作时可能造成内存消耗过度</a:t>
            </a:r>
            <a:r>
              <a:rPr lang="en-US" altLang="zh-CN" sz="1600" smtClean="0"/>
              <a:t>.</a:t>
            </a:r>
            <a:endParaRPr lang="en-US" altLang="zh-CN" sz="1600"/>
          </a:p>
          <a:p>
            <a:r>
              <a:rPr lang="en-US" altLang="zh-CN" sz="1600"/>
              <a:t>max_stack_depth = </a:t>
            </a:r>
            <a:r>
              <a:rPr lang="en-US" altLang="zh-CN" sz="1600" smtClean="0"/>
              <a:t>8MB -- </a:t>
            </a:r>
            <a:r>
              <a:rPr lang="zh-CN" altLang="en-US" sz="1600" smtClean="0"/>
              <a:t>一般设置为</a:t>
            </a:r>
            <a:r>
              <a:rPr lang="en-US" altLang="zh-CN" sz="1600" smtClean="0"/>
              <a:t>ulimit </a:t>
            </a:r>
            <a:r>
              <a:rPr lang="zh-CN" altLang="en-US" sz="1600" smtClean="0"/>
              <a:t>的</a:t>
            </a:r>
            <a:r>
              <a:rPr lang="en-US" altLang="zh-CN" sz="1600"/>
              <a:t>stack </a:t>
            </a:r>
            <a:r>
              <a:rPr lang="en-US" altLang="zh-CN" sz="1600" smtClean="0"/>
              <a:t>size</a:t>
            </a:r>
            <a:r>
              <a:rPr lang="zh-CN" altLang="en-US" sz="1600" smtClean="0"/>
              <a:t>一致或略小</a:t>
            </a:r>
            <a:r>
              <a:rPr lang="en-US" altLang="zh-CN" sz="1600" smtClean="0"/>
              <a:t>.</a:t>
            </a:r>
            <a:endParaRPr lang="en-US" altLang="zh-CN" sz="1600"/>
          </a:p>
          <a:p>
            <a:r>
              <a:rPr lang="en-US" altLang="zh-CN" sz="1600"/>
              <a:t>shared_preload_libraries = 'pg_stat_statements</a:t>
            </a:r>
            <a:r>
              <a:rPr lang="en-US" altLang="zh-CN" sz="1600" smtClean="0"/>
              <a:t>'  -- </a:t>
            </a:r>
            <a:r>
              <a:rPr lang="zh-CN" altLang="en-US" sz="1600" smtClean="0"/>
              <a:t>启动数据库集群时加载的库</a:t>
            </a:r>
            <a:r>
              <a:rPr lang="en-US" altLang="zh-CN" sz="1600" smtClean="0"/>
              <a:t>, </a:t>
            </a:r>
            <a:r>
              <a:rPr lang="zh-CN" altLang="en-US" sz="1600" smtClean="0"/>
              <a:t>这里表示加载</a:t>
            </a:r>
            <a:r>
              <a:rPr lang="en-US" altLang="zh-CN" sz="1600" smtClean="0"/>
              <a:t>pg_stat_statements, </a:t>
            </a:r>
            <a:r>
              <a:rPr lang="zh-CN" altLang="en-US" sz="1600" smtClean="0"/>
              <a:t>一个用于统计</a:t>
            </a:r>
            <a:r>
              <a:rPr lang="en-US" altLang="zh-CN" sz="1600" smtClean="0"/>
              <a:t>SQL</a:t>
            </a:r>
            <a:r>
              <a:rPr lang="zh-CN" altLang="en-US" sz="1600" smtClean="0"/>
              <a:t>执行次数</a:t>
            </a:r>
            <a:r>
              <a:rPr lang="en-US" altLang="zh-CN" sz="1600" smtClean="0"/>
              <a:t>, CPU</a:t>
            </a:r>
            <a:r>
              <a:rPr lang="zh-CN" altLang="en-US" sz="1600" smtClean="0"/>
              <a:t>开销等的模块</a:t>
            </a:r>
            <a:r>
              <a:rPr lang="en-US" altLang="zh-CN" sz="1600" smtClean="0"/>
              <a:t>.</a:t>
            </a:r>
            <a:endParaRPr lang="en-US" altLang="zh-CN" sz="1600"/>
          </a:p>
          <a:p>
            <a:r>
              <a:rPr lang="en-US" altLang="zh-CN" sz="1600"/>
              <a:t>vacuum_cost_delay = </a:t>
            </a:r>
            <a:r>
              <a:rPr lang="en-US" altLang="zh-CN" sz="1600" smtClean="0"/>
              <a:t>10ms  -- VACUUM</a:t>
            </a:r>
            <a:r>
              <a:rPr lang="zh-CN" altLang="en-US" sz="1600" smtClean="0"/>
              <a:t>操作比较消耗</a:t>
            </a:r>
            <a:r>
              <a:rPr lang="en-US" altLang="zh-CN" sz="1600" smtClean="0"/>
              <a:t>IO, </a:t>
            </a:r>
            <a:r>
              <a:rPr lang="zh-CN" altLang="en-US" sz="1600" smtClean="0"/>
              <a:t>设置延时是指</a:t>
            </a:r>
            <a:r>
              <a:rPr lang="en-US" altLang="zh-CN" sz="1600" smtClean="0"/>
              <a:t>VACUUM</a:t>
            </a:r>
            <a:r>
              <a:rPr lang="zh-CN" altLang="en-US" sz="1600" smtClean="0"/>
              <a:t>操作消耗的成本大于</a:t>
            </a:r>
            <a:r>
              <a:rPr lang="en-US" altLang="zh-CN" sz="1600" smtClean="0"/>
              <a:t>vacuum_cost_limit</a:t>
            </a:r>
            <a:r>
              <a:rPr lang="zh-CN" altLang="en-US" sz="1600" smtClean="0"/>
              <a:t>后延迟</a:t>
            </a:r>
            <a:r>
              <a:rPr lang="en-US" altLang="zh-CN" sz="1600" smtClean="0"/>
              <a:t>10</a:t>
            </a:r>
            <a:r>
              <a:rPr lang="zh-CN" altLang="en-US" sz="1600" smtClean="0"/>
              <a:t>毫秒再继续执行</a:t>
            </a:r>
            <a:r>
              <a:rPr lang="en-US" altLang="zh-CN" sz="1600" smtClean="0"/>
              <a:t>.</a:t>
            </a:r>
            <a:endParaRPr lang="en-US" altLang="zh-CN" sz="1600"/>
          </a:p>
          <a:p>
            <a:r>
              <a:rPr lang="en-US" altLang="zh-CN" sz="1600"/>
              <a:t>bgwriter_delay = </a:t>
            </a:r>
            <a:r>
              <a:rPr lang="en-US" altLang="zh-CN" sz="1600" smtClean="0"/>
              <a:t>10ms  -- </a:t>
            </a:r>
            <a:r>
              <a:rPr lang="zh-CN" altLang="en-US" sz="1600" smtClean="0"/>
              <a:t>每个</a:t>
            </a:r>
            <a:r>
              <a:rPr lang="en-US" altLang="zh-CN" sz="1600" smtClean="0"/>
              <a:t>background writer</a:t>
            </a:r>
            <a:r>
              <a:rPr lang="zh-CN" altLang="en-US" sz="1600" smtClean="0"/>
              <a:t>运行周期之间延迟</a:t>
            </a:r>
            <a:r>
              <a:rPr lang="en-US" altLang="zh-CN" sz="1600" smtClean="0"/>
              <a:t>10</a:t>
            </a:r>
            <a:r>
              <a:rPr lang="zh-CN" altLang="en-US" sz="1600" smtClean="0"/>
              <a:t>毫秒</a:t>
            </a:r>
            <a:r>
              <a:rPr lang="en-US" altLang="zh-CN" sz="1600" smtClean="0"/>
              <a:t>.</a:t>
            </a:r>
            <a:endParaRPr lang="en-US" altLang="zh-CN" sz="1600"/>
          </a:p>
          <a:p>
            <a:r>
              <a:rPr lang="en-US" altLang="zh-CN" sz="1600"/>
              <a:t>wal_level = </a:t>
            </a:r>
            <a:r>
              <a:rPr lang="en-US" altLang="zh-CN" sz="1600" smtClean="0"/>
              <a:t>hot_standby  -- WAL_level</a:t>
            </a:r>
            <a:r>
              <a:rPr lang="zh-CN" altLang="en-US" sz="1600" smtClean="0"/>
              <a:t>级别</a:t>
            </a:r>
            <a:r>
              <a:rPr lang="en-US" altLang="zh-CN" sz="1600" smtClean="0"/>
              <a:t>, </a:t>
            </a:r>
            <a:r>
              <a:rPr lang="zh-CN" altLang="en-US" sz="1600" smtClean="0"/>
              <a:t>如果要开启备份必须设置为</a:t>
            </a:r>
            <a:r>
              <a:rPr lang="en-US" altLang="zh-CN" sz="1600" smtClean="0"/>
              <a:t>archive</a:t>
            </a:r>
            <a:r>
              <a:rPr lang="zh-CN" altLang="en-US" sz="1600" smtClean="0"/>
              <a:t>或</a:t>
            </a:r>
            <a:r>
              <a:rPr lang="en-US" altLang="zh-CN" sz="1600" smtClean="0"/>
              <a:t>hot_standby, </a:t>
            </a:r>
            <a:r>
              <a:rPr lang="zh-CN" altLang="en-US" sz="1600" smtClean="0"/>
              <a:t>如果要建立</a:t>
            </a:r>
            <a:r>
              <a:rPr lang="en-US" altLang="zh-CN" sz="1600" smtClean="0"/>
              <a:t>hot_standy</a:t>
            </a:r>
            <a:r>
              <a:rPr lang="zh-CN" altLang="en-US" sz="1600" smtClean="0"/>
              <a:t>则必须设置为</a:t>
            </a:r>
            <a:r>
              <a:rPr lang="en-US" altLang="zh-CN" sz="1600" smtClean="0"/>
              <a:t>hot_standby.</a:t>
            </a:r>
            <a:endParaRPr lang="en-US" altLang="zh-CN" sz="1600"/>
          </a:p>
          <a:p>
            <a:r>
              <a:rPr lang="en-US" altLang="zh-CN" sz="1600"/>
              <a:t>synchronous_commit = </a:t>
            </a:r>
            <a:r>
              <a:rPr lang="en-US" altLang="zh-CN" sz="1600" smtClean="0"/>
              <a:t>off  -- </a:t>
            </a:r>
            <a:r>
              <a:rPr lang="zh-CN" altLang="en-US" sz="1600" smtClean="0"/>
              <a:t>关闭</a:t>
            </a:r>
            <a:r>
              <a:rPr lang="en-US" altLang="zh-CN" sz="1600" smtClean="0"/>
              <a:t>XLOG</a:t>
            </a:r>
            <a:r>
              <a:rPr lang="zh-CN" altLang="en-US" sz="1600" smtClean="0"/>
              <a:t>的同步写</a:t>
            </a:r>
            <a:r>
              <a:rPr lang="en-US" altLang="zh-CN" sz="1600" smtClean="0"/>
              <a:t>. </a:t>
            </a:r>
            <a:r>
              <a:rPr lang="zh-CN" altLang="en-US" sz="1600" smtClean="0"/>
              <a:t>可以大大提高写事务的处理能力</a:t>
            </a:r>
            <a:r>
              <a:rPr lang="en-US" altLang="zh-CN" sz="1600" smtClean="0"/>
              <a:t>. </a:t>
            </a:r>
            <a:r>
              <a:rPr lang="zh-CN" altLang="en-US" sz="1600" smtClean="0"/>
              <a:t>不会破坏数据库一致性</a:t>
            </a:r>
            <a:r>
              <a:rPr lang="en-US" altLang="zh-CN" sz="1600" smtClean="0"/>
              <a:t>, </a:t>
            </a:r>
            <a:r>
              <a:rPr lang="zh-CN" altLang="en-US" sz="1600" smtClean="0"/>
              <a:t>但是如果数据库异常</a:t>
            </a:r>
            <a:r>
              <a:rPr lang="en-US" altLang="zh-CN" sz="1600" smtClean="0"/>
              <a:t>DOWN</a:t>
            </a:r>
            <a:r>
              <a:rPr lang="zh-CN" altLang="en-US" sz="1600" smtClean="0"/>
              <a:t>机需要</a:t>
            </a:r>
            <a:r>
              <a:rPr lang="en-US" altLang="zh-CN" sz="1600" smtClean="0"/>
              <a:t>recovery</a:t>
            </a:r>
            <a:r>
              <a:rPr lang="zh-CN" altLang="en-US" sz="1600" smtClean="0"/>
              <a:t>时</a:t>
            </a:r>
            <a:r>
              <a:rPr lang="en-US" altLang="zh-CN" sz="1600" smtClean="0"/>
              <a:t>, </a:t>
            </a:r>
            <a:r>
              <a:rPr lang="zh-CN" altLang="en-US" sz="1600" smtClean="0"/>
              <a:t>恢复后的数据库可能丢失最后</a:t>
            </a:r>
            <a:r>
              <a:rPr lang="en-US" altLang="zh-CN" sz="1600" smtClean="0"/>
              <a:t>10</a:t>
            </a:r>
            <a:r>
              <a:rPr lang="zh-CN" altLang="en-US" sz="1600" smtClean="0"/>
              <a:t>毫秒</a:t>
            </a:r>
            <a:r>
              <a:rPr lang="en-US" altLang="zh-CN" sz="1600" smtClean="0"/>
              <a:t>(wal_writer_delay)</a:t>
            </a:r>
            <a:r>
              <a:rPr lang="zh-CN" altLang="en-US" sz="1600" smtClean="0"/>
              <a:t>的事务</a:t>
            </a:r>
            <a:r>
              <a:rPr lang="en-US" altLang="zh-CN" sz="1600" smtClean="0"/>
              <a:t>. </a:t>
            </a:r>
            <a:endParaRPr lang="en-US" altLang="zh-CN" sz="1600"/>
          </a:p>
          <a:p>
            <a:r>
              <a:rPr lang="en-US" altLang="zh-CN" sz="1600"/>
              <a:t>wal_sync_method = </a:t>
            </a:r>
            <a:r>
              <a:rPr lang="en-US" altLang="zh-CN" sz="1600" smtClean="0"/>
              <a:t>fdatasync -- </a:t>
            </a:r>
            <a:r>
              <a:rPr lang="zh-CN" altLang="en-US" sz="1600" smtClean="0"/>
              <a:t>使用</a:t>
            </a:r>
            <a:r>
              <a:rPr lang="en-US" altLang="zh-CN" sz="1600" smtClean="0"/>
              <a:t>pg_test_fsync</a:t>
            </a:r>
            <a:r>
              <a:rPr lang="zh-CN" altLang="en-US" sz="1600" smtClean="0"/>
              <a:t>测试出系统使用哪种</a:t>
            </a:r>
            <a:r>
              <a:rPr lang="en-US" altLang="zh-CN" sz="1600" smtClean="0"/>
              <a:t>sync </a:t>
            </a:r>
            <a:r>
              <a:rPr lang="zh-CN" altLang="en-US" sz="1600" smtClean="0"/>
              <a:t>接口效率最高</a:t>
            </a:r>
            <a:r>
              <a:rPr lang="en-US" altLang="zh-CN" sz="1600" smtClean="0"/>
              <a:t>.</a:t>
            </a:r>
            <a:endParaRPr lang="en-US" altLang="zh-CN" sz="1600"/>
          </a:p>
          <a:p>
            <a:r>
              <a:rPr lang="en-US" altLang="zh-CN" sz="1600"/>
              <a:t>wal_buffers = </a:t>
            </a:r>
            <a:r>
              <a:rPr lang="en-US" altLang="zh-CN" sz="1600" smtClean="0"/>
              <a:t>16384kB  -- </a:t>
            </a:r>
            <a:r>
              <a:rPr lang="zh-CN" altLang="en-US" sz="1600" smtClean="0"/>
              <a:t>一般繁忙的系统设置为</a:t>
            </a:r>
            <a:r>
              <a:rPr lang="en-US" altLang="zh-CN" sz="1600" smtClean="0"/>
              <a:t>xlog</a:t>
            </a:r>
            <a:r>
              <a:rPr lang="zh-CN" altLang="en-US" sz="1600" smtClean="0"/>
              <a:t>文件段的大小</a:t>
            </a:r>
            <a:r>
              <a:rPr lang="en-US" altLang="zh-CN" sz="1600" smtClean="0"/>
              <a:t>.</a:t>
            </a:r>
            <a:endParaRPr lang="en-US" altLang="zh-CN" sz="1600"/>
          </a:p>
          <a:p>
            <a:endParaRPr lang="zh-CN" altLang="en-US" sz="1600"/>
          </a:p>
        </p:txBody>
      </p:sp>
    </p:spTree>
    <p:extLst>
      <p:ext uri="{BB962C8B-B14F-4D97-AF65-F5344CB8AC3E}">
        <p14:creationId xmlns:p14="http://schemas.microsoft.com/office/powerpoint/2010/main" val="1463765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600"/>
              <a:t>wal_writer_delay = </a:t>
            </a:r>
            <a:r>
              <a:rPr lang="en-US" altLang="zh-CN" sz="1600" smtClean="0"/>
              <a:t>10ms  -- WAL</a:t>
            </a:r>
            <a:r>
              <a:rPr lang="zh-CN" altLang="en-US" sz="1600" smtClean="0"/>
              <a:t>日志写操作</a:t>
            </a:r>
            <a:r>
              <a:rPr lang="en-US" altLang="zh-CN" sz="1600" smtClean="0"/>
              <a:t>round</a:t>
            </a:r>
            <a:r>
              <a:rPr lang="zh-CN" altLang="en-US" sz="1600" smtClean="0"/>
              <a:t>之间延迟</a:t>
            </a:r>
            <a:r>
              <a:rPr lang="en-US" altLang="zh-CN" sz="1600" smtClean="0"/>
              <a:t>10</a:t>
            </a:r>
            <a:r>
              <a:rPr lang="zh-CN" altLang="en-US" sz="1600" smtClean="0"/>
              <a:t>毫秒</a:t>
            </a:r>
            <a:endParaRPr lang="en-US" altLang="zh-CN" sz="1600"/>
          </a:p>
          <a:p>
            <a:r>
              <a:rPr lang="en-US" altLang="zh-CN" sz="1600"/>
              <a:t>commit_delay = </a:t>
            </a:r>
            <a:r>
              <a:rPr lang="en-US" altLang="zh-CN" sz="1600" smtClean="0"/>
              <a:t>0  -- </a:t>
            </a:r>
            <a:r>
              <a:rPr lang="zh-CN" altLang="en-US" sz="1600" smtClean="0"/>
              <a:t>在事务提交的同时如果系统中有大于等于</a:t>
            </a:r>
            <a:r>
              <a:rPr lang="en-US" altLang="zh-CN" sz="1600" smtClean="0"/>
              <a:t>commit_siblings</a:t>
            </a:r>
            <a:r>
              <a:rPr lang="zh-CN" altLang="en-US" sz="1600" smtClean="0"/>
              <a:t>个未提交事务时</a:t>
            </a:r>
            <a:r>
              <a:rPr lang="en-US" altLang="zh-CN" sz="1600" smtClean="0"/>
              <a:t>, </a:t>
            </a:r>
            <a:r>
              <a:rPr lang="zh-CN" altLang="en-US" sz="1600" smtClean="0"/>
              <a:t>等待</a:t>
            </a:r>
            <a:r>
              <a:rPr lang="en-US" altLang="zh-CN" sz="1600" smtClean="0"/>
              <a:t>0</a:t>
            </a:r>
            <a:r>
              <a:rPr lang="zh-CN" altLang="en-US" sz="1600" smtClean="0"/>
              <a:t>毫秒</a:t>
            </a:r>
            <a:r>
              <a:rPr lang="en-US" altLang="zh-CN" sz="1600" smtClean="0"/>
              <a:t>. </a:t>
            </a:r>
            <a:r>
              <a:rPr lang="zh-CN" altLang="en-US" sz="1600" smtClean="0"/>
              <a:t>合并这些提交事务的</a:t>
            </a:r>
            <a:r>
              <a:rPr lang="en-US" altLang="zh-CN" sz="1600" smtClean="0"/>
              <a:t>IO</a:t>
            </a:r>
            <a:r>
              <a:rPr lang="zh-CN" altLang="en-US" sz="1600" smtClean="0"/>
              <a:t>请求</a:t>
            </a:r>
            <a:r>
              <a:rPr lang="en-US" altLang="zh-CN" sz="1600" smtClean="0"/>
              <a:t>,</a:t>
            </a:r>
            <a:r>
              <a:rPr lang="zh-CN" altLang="en-US" sz="1600" smtClean="0"/>
              <a:t>降低</a:t>
            </a:r>
            <a:r>
              <a:rPr lang="en-US" altLang="zh-CN" sz="1600" smtClean="0"/>
              <a:t>IO</a:t>
            </a:r>
            <a:r>
              <a:rPr lang="zh-CN" altLang="en-US" sz="1600" smtClean="0"/>
              <a:t>请求次数</a:t>
            </a:r>
            <a:r>
              <a:rPr lang="en-US" altLang="zh-CN" sz="1600" smtClean="0"/>
              <a:t>.</a:t>
            </a:r>
            <a:endParaRPr lang="en-US" altLang="zh-CN" sz="1600"/>
          </a:p>
          <a:p>
            <a:r>
              <a:rPr lang="en-US" altLang="zh-CN" sz="1600"/>
              <a:t>commit_siblings = </a:t>
            </a:r>
            <a:r>
              <a:rPr lang="en-US" altLang="zh-CN" sz="1600" smtClean="0"/>
              <a:t>5</a:t>
            </a:r>
          </a:p>
          <a:p>
            <a:r>
              <a:rPr lang="en-US" altLang="zh-CN" sz="1600"/>
              <a:t>checkpoint_segments = </a:t>
            </a:r>
            <a:r>
              <a:rPr lang="en-US" altLang="zh-CN" sz="1600" smtClean="0"/>
              <a:t>256  -- </a:t>
            </a:r>
            <a:r>
              <a:rPr lang="zh-CN" altLang="en-US" sz="1600" smtClean="0"/>
              <a:t>多少个</a:t>
            </a:r>
            <a:r>
              <a:rPr lang="en-US" altLang="zh-CN" sz="1600" smtClean="0"/>
              <a:t>xlog rotate</a:t>
            </a:r>
            <a:r>
              <a:rPr lang="zh-CN" altLang="en-US" sz="1600" smtClean="0"/>
              <a:t>后触发</a:t>
            </a:r>
            <a:r>
              <a:rPr lang="en-US" altLang="zh-CN" sz="1600" smtClean="0"/>
              <a:t>checkpoint, checkpoint segments</a:t>
            </a:r>
            <a:r>
              <a:rPr lang="zh-CN" altLang="en-US" sz="1600" smtClean="0"/>
              <a:t>一般设置为大于</a:t>
            </a:r>
            <a:r>
              <a:rPr lang="en-US" altLang="zh-CN" sz="1600" smtClean="0"/>
              <a:t>shared_buffer</a:t>
            </a:r>
            <a:r>
              <a:rPr lang="zh-CN" altLang="en-US" sz="1600" smtClean="0"/>
              <a:t>的</a:t>
            </a:r>
            <a:r>
              <a:rPr lang="en-US" altLang="zh-CN" sz="1600" smtClean="0"/>
              <a:t>SIZE. </a:t>
            </a:r>
            <a:r>
              <a:rPr lang="zh-CN" altLang="en-US" sz="1600" smtClean="0"/>
              <a:t>如</a:t>
            </a:r>
            <a:r>
              <a:rPr lang="en-US" altLang="zh-CN" sz="1600" smtClean="0"/>
              <a:t>shared_buffer=1024MB, wal</a:t>
            </a:r>
            <a:r>
              <a:rPr lang="zh-CN" altLang="en-US" sz="1600" smtClean="0"/>
              <a:t>文件单个</a:t>
            </a:r>
            <a:r>
              <a:rPr lang="en-US" altLang="zh-CN" sz="1600" smtClean="0"/>
              <a:t>16MB, </a:t>
            </a:r>
            <a:r>
              <a:rPr lang="zh-CN" altLang="en-US" sz="1600" smtClean="0"/>
              <a:t>则</a:t>
            </a:r>
            <a:r>
              <a:rPr lang="en-US" altLang="zh-CN" sz="1600" smtClean="0"/>
              <a:t>checkpoint_segments&gt;=1024/16;</a:t>
            </a:r>
            <a:endParaRPr lang="en-US" altLang="zh-CN" sz="1600"/>
          </a:p>
          <a:p>
            <a:r>
              <a:rPr lang="en-US" altLang="zh-CN" sz="1600"/>
              <a:t>archive_mode = </a:t>
            </a:r>
            <a:r>
              <a:rPr lang="en-US" altLang="zh-CN" sz="1600" smtClean="0"/>
              <a:t>on  -- </a:t>
            </a:r>
            <a:r>
              <a:rPr lang="zh-CN" altLang="en-US" sz="1600" smtClean="0"/>
              <a:t>开启归档</a:t>
            </a:r>
            <a:r>
              <a:rPr lang="en-US" altLang="zh-CN" sz="1600" smtClean="0"/>
              <a:t>, </a:t>
            </a:r>
            <a:r>
              <a:rPr lang="zh-CN" altLang="en-US" sz="1600" smtClean="0"/>
              <a:t>修改这个配置需要重启</a:t>
            </a:r>
            <a:r>
              <a:rPr lang="en-US" altLang="zh-CN" sz="1600" smtClean="0"/>
              <a:t>, </a:t>
            </a:r>
            <a:r>
              <a:rPr lang="zh-CN" altLang="en-US" sz="1600" smtClean="0"/>
              <a:t>所以一般安装好就开启</a:t>
            </a:r>
            <a:endParaRPr lang="en-US" altLang="zh-CN" sz="1600"/>
          </a:p>
          <a:p>
            <a:r>
              <a:rPr lang="en-US" altLang="zh-CN" sz="1600"/>
              <a:t>archive_command = '/bin/date</a:t>
            </a:r>
            <a:r>
              <a:rPr lang="en-US" altLang="zh-CN" sz="1600" smtClean="0"/>
              <a:t>'  -- </a:t>
            </a:r>
            <a:r>
              <a:rPr lang="zh-CN" altLang="en-US" sz="1600" smtClean="0"/>
              <a:t>这个可以</a:t>
            </a:r>
            <a:r>
              <a:rPr lang="en-US" altLang="zh-CN" sz="1600" smtClean="0"/>
              <a:t>RELOAD, </a:t>
            </a:r>
            <a:r>
              <a:rPr lang="zh-CN" altLang="en-US" sz="1600" smtClean="0"/>
              <a:t>一般的做法是先设置一个空转命令</a:t>
            </a:r>
            <a:endParaRPr lang="en-US" altLang="zh-CN" sz="1600"/>
          </a:p>
          <a:p>
            <a:r>
              <a:rPr lang="en-US" altLang="zh-CN" sz="1600"/>
              <a:t>max_wal_senders = </a:t>
            </a:r>
            <a:r>
              <a:rPr lang="en-US" altLang="zh-CN" sz="1600" smtClean="0"/>
              <a:t>32  -- </a:t>
            </a:r>
            <a:r>
              <a:rPr lang="zh-CN" altLang="en-US" sz="1600" smtClean="0"/>
              <a:t>修改这个配置需要重启数据库</a:t>
            </a:r>
            <a:r>
              <a:rPr lang="en-US" altLang="zh-CN" sz="1600" smtClean="0"/>
              <a:t>, </a:t>
            </a:r>
            <a:r>
              <a:rPr lang="zh-CN" altLang="en-US" sz="1600" smtClean="0"/>
              <a:t>所以一般的做法是先设置一个数字</a:t>
            </a:r>
            <a:r>
              <a:rPr lang="en-US" altLang="zh-CN" sz="1600" smtClean="0"/>
              <a:t>.</a:t>
            </a:r>
            <a:endParaRPr lang="en-US" altLang="zh-CN" sz="1600"/>
          </a:p>
          <a:p>
            <a:r>
              <a:rPr lang="en-US" altLang="zh-CN" sz="1600"/>
              <a:t>wal_sender_delay = </a:t>
            </a:r>
            <a:r>
              <a:rPr lang="en-US" altLang="zh-CN" sz="1600" smtClean="0"/>
              <a:t>10ms  -- </a:t>
            </a:r>
            <a:r>
              <a:rPr lang="en-US" altLang="zh-CN" sz="1600">
                <a:effectLst/>
              </a:rPr>
              <a:t>In each round the WAL sender sends any WAL accumulated since the last round to the standby server. It then sleeps for </a:t>
            </a:r>
            <a:r>
              <a:rPr lang="en-US" altLang="zh-CN" sz="1600"/>
              <a:t>wal_sender_delay</a:t>
            </a:r>
            <a:r>
              <a:rPr lang="en-US" altLang="zh-CN" sz="1600">
                <a:effectLst/>
              </a:rPr>
              <a:t> milliseconds, and repeats. The sleep is interrupted by transaction commit, so the effects of a committed transaction are sent to standby servers as soon as the commit happens, regardless of this setting.</a:t>
            </a:r>
            <a:endParaRPr lang="en-US" altLang="zh-CN" sz="1600"/>
          </a:p>
          <a:p>
            <a:r>
              <a:rPr lang="en-US" altLang="zh-CN" sz="1600"/>
              <a:t>wal_keep_segments = </a:t>
            </a:r>
            <a:r>
              <a:rPr lang="en-US" altLang="zh-CN" sz="1600" smtClean="0"/>
              <a:t>0  -- </a:t>
            </a:r>
            <a:r>
              <a:rPr lang="zh-CN" altLang="en-US" sz="1600" smtClean="0"/>
              <a:t>在主库中至少保留多少个</a:t>
            </a:r>
            <a:r>
              <a:rPr lang="en-US" altLang="zh-CN" sz="1600" smtClean="0"/>
              <a:t>xlog segment, </a:t>
            </a:r>
            <a:r>
              <a:rPr lang="zh-CN" altLang="en-US" sz="1600" smtClean="0"/>
              <a:t>哪怕有一些</a:t>
            </a:r>
            <a:r>
              <a:rPr lang="en-US" altLang="zh-CN" sz="1600" smtClean="0"/>
              <a:t>XLOG</a:t>
            </a:r>
            <a:r>
              <a:rPr lang="zh-CN" altLang="en-US" sz="1600" smtClean="0"/>
              <a:t>已经不需要被数据库</a:t>
            </a:r>
            <a:r>
              <a:rPr lang="en-US" altLang="zh-CN" sz="1600" smtClean="0"/>
              <a:t>recovery</a:t>
            </a:r>
            <a:r>
              <a:rPr lang="zh-CN" altLang="en-US" sz="1600" smtClean="0"/>
              <a:t>使用</a:t>
            </a:r>
            <a:r>
              <a:rPr lang="en-US" altLang="zh-CN" sz="1600" smtClean="0"/>
              <a:t>.</a:t>
            </a:r>
            <a:endParaRPr lang="en-US" altLang="zh-CN" sz="1600"/>
          </a:p>
          <a:p>
            <a:endParaRPr lang="zh-CN" altLang="en-US" sz="1600"/>
          </a:p>
        </p:txBody>
      </p:sp>
    </p:spTree>
    <p:extLst>
      <p:ext uri="{BB962C8B-B14F-4D97-AF65-F5344CB8AC3E}">
        <p14:creationId xmlns:p14="http://schemas.microsoft.com/office/powerpoint/2010/main" val="3031872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600"/>
              <a:t>#synchronous_standby_names = </a:t>
            </a:r>
            <a:r>
              <a:rPr lang="en-US" altLang="zh-CN" sz="1600" smtClean="0"/>
              <a:t>''  -- </a:t>
            </a:r>
            <a:r>
              <a:rPr lang="zh-CN" altLang="en-US" sz="1600" smtClean="0"/>
              <a:t>如果打算配置同步流复制</a:t>
            </a:r>
            <a:r>
              <a:rPr lang="en-US" altLang="zh-CN" sz="1600" smtClean="0"/>
              <a:t>, </a:t>
            </a:r>
            <a:r>
              <a:rPr lang="zh-CN" altLang="en-US" sz="1600" smtClean="0"/>
              <a:t>则需要配置这个参数</a:t>
            </a:r>
            <a:r>
              <a:rPr lang="en-US" altLang="zh-CN" sz="1600" smtClean="0"/>
              <a:t>. </a:t>
            </a:r>
            <a:r>
              <a:rPr lang="zh-CN" altLang="en-US" sz="1600" smtClean="0"/>
              <a:t>同一时间只有一个同步复制角色</a:t>
            </a:r>
            <a:r>
              <a:rPr lang="en-US" altLang="zh-CN" sz="1600" smtClean="0"/>
              <a:t>standby, </a:t>
            </a:r>
            <a:r>
              <a:rPr lang="zh-CN" altLang="en-US" sz="1600" smtClean="0"/>
              <a:t>如果这个节点挂了或者因为某些原因延迟了</a:t>
            </a:r>
            <a:r>
              <a:rPr lang="en-US" altLang="zh-CN" sz="1600" smtClean="0"/>
              <a:t>, </a:t>
            </a:r>
            <a:r>
              <a:rPr lang="zh-CN" altLang="en-US" sz="1600" smtClean="0"/>
              <a:t>第二个配置节点将接替同步复制</a:t>
            </a:r>
            <a:r>
              <a:rPr lang="en-US" altLang="zh-CN" sz="1600" smtClean="0"/>
              <a:t>standby</a:t>
            </a:r>
            <a:r>
              <a:rPr lang="zh-CN" altLang="en-US" sz="1600" smtClean="0"/>
              <a:t>的角色</a:t>
            </a:r>
            <a:r>
              <a:rPr lang="en-US" altLang="zh-CN" sz="1600" smtClean="0"/>
              <a:t>.</a:t>
            </a:r>
            <a:endParaRPr lang="en-US" altLang="zh-CN" sz="1600"/>
          </a:p>
          <a:p>
            <a:r>
              <a:rPr lang="en-US" altLang="zh-CN" sz="1600"/>
              <a:t>hot_standby = </a:t>
            </a:r>
            <a:r>
              <a:rPr lang="en-US" altLang="zh-CN" sz="1600" smtClean="0"/>
              <a:t>on  --  </a:t>
            </a:r>
            <a:r>
              <a:rPr lang="zh-CN" altLang="en-US" sz="1600" smtClean="0"/>
              <a:t>这个是</a:t>
            </a:r>
            <a:r>
              <a:rPr lang="en-US" altLang="zh-CN" sz="1600" smtClean="0"/>
              <a:t>standby</a:t>
            </a:r>
            <a:r>
              <a:rPr lang="zh-CN" altLang="en-US" sz="1600" smtClean="0"/>
              <a:t>节点的配置</a:t>
            </a:r>
            <a:r>
              <a:rPr lang="en-US" altLang="zh-CN" sz="1600" smtClean="0"/>
              <a:t>, </a:t>
            </a:r>
            <a:r>
              <a:rPr lang="zh-CN" altLang="en-US" sz="1600" smtClean="0"/>
              <a:t>是否允许客户端连接</a:t>
            </a:r>
            <a:r>
              <a:rPr lang="en-US" altLang="zh-CN" sz="1600" smtClean="0"/>
              <a:t>standby</a:t>
            </a:r>
            <a:r>
              <a:rPr lang="zh-CN" altLang="en-US" sz="1600" smtClean="0"/>
              <a:t>进行</a:t>
            </a:r>
            <a:r>
              <a:rPr lang="en-US" altLang="zh-CN" sz="1600" smtClean="0"/>
              <a:t>readonly</a:t>
            </a:r>
            <a:r>
              <a:rPr lang="zh-CN" altLang="en-US" sz="1600" smtClean="0"/>
              <a:t>操作</a:t>
            </a:r>
            <a:r>
              <a:rPr lang="en-US" altLang="zh-CN" sz="1600" smtClean="0"/>
              <a:t>.</a:t>
            </a:r>
            <a:endParaRPr lang="en-US" altLang="zh-CN" sz="1600"/>
          </a:p>
          <a:p>
            <a:r>
              <a:rPr lang="en-US" altLang="zh-CN" sz="1600"/>
              <a:t>max_standby_archive_delay = </a:t>
            </a:r>
            <a:r>
              <a:rPr lang="en-US" altLang="zh-CN" sz="1600" smtClean="0"/>
              <a:t>300s  -- </a:t>
            </a:r>
            <a:r>
              <a:rPr lang="zh-CN" altLang="en-US" sz="1600" smtClean="0"/>
              <a:t>在规定的时间内必须完成</a:t>
            </a:r>
            <a:r>
              <a:rPr lang="en-US" altLang="zh-CN" sz="1600" smtClean="0"/>
              <a:t>archive standby</a:t>
            </a:r>
            <a:r>
              <a:rPr lang="zh-CN" altLang="en-US" sz="1600" smtClean="0"/>
              <a:t>的</a:t>
            </a:r>
            <a:r>
              <a:rPr lang="en-US" altLang="zh-CN" sz="1600" smtClean="0"/>
              <a:t>replay</a:t>
            </a:r>
            <a:r>
              <a:rPr lang="zh-CN" altLang="en-US" sz="1600" smtClean="0"/>
              <a:t>操作</a:t>
            </a:r>
            <a:r>
              <a:rPr lang="en-US" altLang="zh-CN" sz="1600" smtClean="0"/>
              <a:t>. </a:t>
            </a:r>
            <a:r>
              <a:rPr lang="zh-CN" altLang="en-US" sz="1600" smtClean="0"/>
              <a:t>不影响接收操作</a:t>
            </a:r>
            <a:r>
              <a:rPr lang="en-US" altLang="zh-CN" sz="1600" smtClean="0"/>
              <a:t>.</a:t>
            </a:r>
            <a:r>
              <a:rPr lang="zh-CN" altLang="en-US" sz="1600" smtClean="0"/>
              <a:t>计时从最近一次</a:t>
            </a:r>
            <a:r>
              <a:rPr lang="en-US" altLang="zh-CN" sz="1600" smtClean="0"/>
              <a:t>replay</a:t>
            </a:r>
            <a:r>
              <a:rPr lang="zh-CN" altLang="en-US" sz="1600" smtClean="0"/>
              <a:t>赶上</a:t>
            </a:r>
            <a:r>
              <a:rPr lang="en-US" altLang="zh-CN" sz="1600" smtClean="0"/>
              <a:t>receive</a:t>
            </a:r>
            <a:r>
              <a:rPr lang="zh-CN" altLang="en-US" sz="1600" smtClean="0"/>
              <a:t>的时间开始算</a:t>
            </a:r>
            <a:r>
              <a:rPr lang="en-US" altLang="zh-CN" sz="1600" smtClean="0"/>
              <a:t>.</a:t>
            </a:r>
            <a:endParaRPr lang="en-US" altLang="zh-CN" sz="1600"/>
          </a:p>
          <a:p>
            <a:r>
              <a:rPr lang="en-US" altLang="zh-CN" sz="1600"/>
              <a:t>max_standby_streaming_delay = </a:t>
            </a:r>
            <a:r>
              <a:rPr lang="en-US" altLang="zh-CN" sz="1600" smtClean="0"/>
              <a:t>300s </a:t>
            </a:r>
            <a:r>
              <a:rPr lang="en-US" altLang="zh-CN" sz="1600"/>
              <a:t>-- </a:t>
            </a:r>
            <a:r>
              <a:rPr lang="zh-CN" altLang="en-US" sz="1600"/>
              <a:t>在规定的时间内必须</a:t>
            </a:r>
            <a:r>
              <a:rPr lang="zh-CN" altLang="en-US" sz="1600" smtClean="0"/>
              <a:t>完成</a:t>
            </a:r>
            <a:r>
              <a:rPr lang="en-US" altLang="zh-CN" sz="1600" smtClean="0"/>
              <a:t>streaming </a:t>
            </a:r>
            <a:r>
              <a:rPr lang="en-US" altLang="zh-CN" sz="1600"/>
              <a:t>standby</a:t>
            </a:r>
            <a:r>
              <a:rPr lang="zh-CN" altLang="en-US" sz="1600"/>
              <a:t>的</a:t>
            </a:r>
            <a:r>
              <a:rPr lang="en-US" altLang="zh-CN" sz="1600"/>
              <a:t>replay</a:t>
            </a:r>
            <a:r>
              <a:rPr lang="zh-CN" altLang="en-US" sz="1600"/>
              <a:t>操作</a:t>
            </a:r>
            <a:r>
              <a:rPr lang="en-US" altLang="zh-CN" sz="1600" smtClean="0"/>
              <a:t>. </a:t>
            </a:r>
            <a:r>
              <a:rPr lang="zh-CN" altLang="en-US" sz="1600" smtClean="0"/>
              <a:t>不影响接收操作</a:t>
            </a:r>
            <a:r>
              <a:rPr lang="en-US" altLang="zh-CN" sz="1600" smtClean="0"/>
              <a:t>.</a:t>
            </a:r>
            <a:r>
              <a:rPr lang="zh-CN" altLang="en-US" sz="1600"/>
              <a:t>计时从最近一次</a:t>
            </a:r>
            <a:r>
              <a:rPr lang="en-US" altLang="zh-CN" sz="1600"/>
              <a:t>replay</a:t>
            </a:r>
            <a:r>
              <a:rPr lang="zh-CN" altLang="en-US" sz="1600"/>
              <a:t>赶上</a:t>
            </a:r>
            <a:r>
              <a:rPr lang="en-US" altLang="zh-CN" sz="1600"/>
              <a:t>receive</a:t>
            </a:r>
            <a:r>
              <a:rPr lang="zh-CN" altLang="en-US" sz="1600"/>
              <a:t>的时间开始算</a:t>
            </a:r>
            <a:r>
              <a:rPr lang="en-US" altLang="zh-CN" sz="1600"/>
              <a:t>.</a:t>
            </a:r>
          </a:p>
          <a:p>
            <a:r>
              <a:rPr lang="en-US" altLang="zh-CN" sz="1600"/>
              <a:t>wal_receiver_status_interval = </a:t>
            </a:r>
            <a:r>
              <a:rPr lang="en-US" altLang="zh-CN" sz="1600" smtClean="0"/>
              <a:t>10s  -- </a:t>
            </a:r>
            <a:r>
              <a:rPr lang="en-US" altLang="zh-CN" sz="1600">
                <a:effectLst/>
              </a:rPr>
              <a:t>Specifies the minimum frequency for the WAL receiver process on the standby to send information about replication progress to the primary, where it can be seen using the </a:t>
            </a:r>
            <a:r>
              <a:rPr lang="en-US" altLang="zh-CN" sz="1600" u="sng">
                <a:effectLst/>
              </a:rPr>
              <a:t>pg_stat_replication</a:t>
            </a:r>
            <a:r>
              <a:rPr lang="en-US" altLang="zh-CN" sz="1600">
                <a:effectLst/>
              </a:rPr>
              <a:t> view. The standby will report the last transaction log position it has written, the last position it has flushed to disk, and the last position it has applied. Updates are sent </a:t>
            </a:r>
            <a:r>
              <a:rPr lang="en-US" altLang="zh-CN" sz="1600">
                <a:solidFill>
                  <a:srgbClr val="FF0000"/>
                </a:solidFill>
                <a:effectLst/>
              </a:rPr>
              <a:t>each time the write or flush positions change, or at least as often as specified by this parameter</a:t>
            </a:r>
            <a:r>
              <a:rPr lang="en-US" altLang="zh-CN" sz="1600">
                <a:effectLst/>
              </a:rPr>
              <a:t>. Thus, the apply position may lag slightly behind the true position.</a:t>
            </a:r>
            <a:endParaRPr lang="en-US" altLang="zh-CN" sz="1600"/>
          </a:p>
          <a:p>
            <a:r>
              <a:rPr lang="en-US" altLang="zh-CN" sz="1600"/>
              <a:t>hot_standby_feedback = </a:t>
            </a:r>
            <a:r>
              <a:rPr lang="en-US" altLang="zh-CN" sz="1600" smtClean="0"/>
              <a:t>on  -- </a:t>
            </a:r>
            <a:r>
              <a:rPr lang="en-US" altLang="zh-CN" sz="1600">
                <a:effectLst/>
              </a:rPr>
              <a:t>Specifies whether or not a hot standby will send feedback to the primary about queries currently executing on the standby.</a:t>
            </a:r>
            <a:endParaRPr lang="en-US" altLang="zh-CN" sz="1600"/>
          </a:p>
          <a:p>
            <a:endParaRPr lang="zh-CN" altLang="en-US" sz="1600"/>
          </a:p>
        </p:txBody>
      </p:sp>
    </p:spTree>
    <p:extLst>
      <p:ext uri="{BB962C8B-B14F-4D97-AF65-F5344CB8AC3E}">
        <p14:creationId xmlns:p14="http://schemas.microsoft.com/office/powerpoint/2010/main" val="934924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600"/>
              <a:t>random_page_cost = </a:t>
            </a:r>
            <a:r>
              <a:rPr lang="en-US" altLang="zh-CN" sz="1600" smtClean="0"/>
              <a:t>2.0  -- </a:t>
            </a:r>
            <a:r>
              <a:rPr lang="zh-CN" altLang="en-US" sz="1600" smtClean="0"/>
              <a:t>调小后更倾向使用索引</a:t>
            </a:r>
            <a:r>
              <a:rPr lang="en-US" altLang="zh-CN" sz="1600" smtClean="0"/>
              <a:t>, </a:t>
            </a:r>
            <a:r>
              <a:rPr lang="zh-CN" altLang="en-US" sz="1600" smtClean="0"/>
              <a:t>而非全表扫描</a:t>
            </a:r>
            <a:r>
              <a:rPr lang="en-US" altLang="zh-CN" sz="1600" smtClean="0"/>
              <a:t>.</a:t>
            </a:r>
          </a:p>
          <a:p>
            <a:r>
              <a:rPr lang="en-US" altLang="zh-CN" sz="1600"/>
              <a:t>effective_cache_size = </a:t>
            </a:r>
            <a:r>
              <a:rPr lang="en-US" altLang="zh-CN" sz="1600" smtClean="0"/>
              <a:t>12000MB  -- </a:t>
            </a:r>
            <a:r>
              <a:rPr lang="zh-CN" altLang="en-US" sz="1600" smtClean="0"/>
              <a:t>调大后</a:t>
            </a:r>
            <a:r>
              <a:rPr lang="zh-CN" altLang="en-US" sz="1600"/>
              <a:t>更倾向使用索引</a:t>
            </a:r>
            <a:r>
              <a:rPr lang="en-US" altLang="zh-CN" sz="1600"/>
              <a:t>, </a:t>
            </a:r>
            <a:r>
              <a:rPr lang="zh-CN" altLang="en-US" sz="1600"/>
              <a:t>而非全表扫描</a:t>
            </a:r>
            <a:r>
              <a:rPr lang="en-US" altLang="zh-CN" sz="1600"/>
              <a:t>.</a:t>
            </a:r>
          </a:p>
          <a:p>
            <a:r>
              <a:rPr lang="en-US" altLang="zh-CN" sz="1600"/>
              <a:t>log_destination = 'csvlog</a:t>
            </a:r>
            <a:r>
              <a:rPr lang="en-US" altLang="zh-CN" sz="1600" smtClean="0"/>
              <a:t>' -- </a:t>
            </a:r>
            <a:r>
              <a:rPr lang="zh-CN" altLang="en-US" sz="1600" smtClean="0"/>
              <a:t>便于导入到库中进行分析</a:t>
            </a:r>
            <a:endParaRPr lang="en-US" altLang="zh-CN" sz="1600"/>
          </a:p>
          <a:p>
            <a:r>
              <a:rPr lang="en-US" altLang="zh-CN" sz="1600"/>
              <a:t>logging_collector = on</a:t>
            </a:r>
          </a:p>
          <a:p>
            <a:r>
              <a:rPr lang="en-US" altLang="zh-CN" sz="1600"/>
              <a:t>log_directory = '/</a:t>
            </a:r>
            <a:r>
              <a:rPr lang="en-US" altLang="zh-CN" sz="1600" smtClean="0"/>
              <a:t>var/applog/pg_log/</a:t>
            </a:r>
            <a:r>
              <a:rPr lang="zh-CN" altLang="en-US" sz="1600" smtClean="0"/>
              <a:t>集群名</a:t>
            </a:r>
            <a:r>
              <a:rPr lang="en-US" altLang="zh-CN" sz="1600" smtClean="0"/>
              <a:t>/port</a:t>
            </a:r>
            <a:r>
              <a:rPr lang="zh-CN" altLang="en-US" sz="1600" smtClean="0"/>
              <a:t>号</a:t>
            </a:r>
            <a:r>
              <a:rPr lang="en-US" altLang="zh-CN" sz="1600" smtClean="0"/>
              <a:t>'</a:t>
            </a:r>
            <a:endParaRPr lang="en-US" altLang="zh-CN" sz="1600"/>
          </a:p>
          <a:p>
            <a:r>
              <a:rPr lang="en-US" altLang="zh-CN" sz="1600"/>
              <a:t>log_filename = 'postgresql-%Y-%m-%d_%H%M%S.log'</a:t>
            </a:r>
          </a:p>
          <a:p>
            <a:r>
              <a:rPr lang="en-US" altLang="zh-CN" sz="1600"/>
              <a:t>log_file_mode = 0600</a:t>
            </a:r>
          </a:p>
          <a:p>
            <a:r>
              <a:rPr lang="en-US" altLang="zh-CN" sz="1600"/>
              <a:t>log_truncate_on_rotation = </a:t>
            </a:r>
            <a:r>
              <a:rPr lang="en-US" altLang="zh-CN" sz="1600" smtClean="0"/>
              <a:t>on  -- </a:t>
            </a:r>
            <a:r>
              <a:rPr lang="zh-CN" altLang="en-US" sz="1600" smtClean="0"/>
              <a:t>便于维护日志文件</a:t>
            </a:r>
            <a:endParaRPr lang="en-US" altLang="zh-CN" sz="1600"/>
          </a:p>
          <a:p>
            <a:r>
              <a:rPr lang="en-US" altLang="zh-CN" sz="1600"/>
              <a:t>log_rotation_age = </a:t>
            </a:r>
            <a:r>
              <a:rPr lang="en-US" altLang="zh-CN" sz="1600" smtClean="0"/>
              <a:t>1d  -- </a:t>
            </a:r>
            <a:r>
              <a:rPr lang="zh-CN" altLang="en-US" sz="1600" smtClean="0"/>
              <a:t>表示一天建立一个日志文件</a:t>
            </a:r>
            <a:endParaRPr lang="en-US" altLang="zh-CN" sz="1600"/>
          </a:p>
          <a:p>
            <a:r>
              <a:rPr lang="en-US" altLang="zh-CN" sz="1600"/>
              <a:t>log_rotation_size = </a:t>
            </a:r>
            <a:r>
              <a:rPr lang="en-US" altLang="zh-CN" sz="1600" smtClean="0"/>
              <a:t>10MB  -- </a:t>
            </a:r>
            <a:r>
              <a:rPr lang="zh-CN" altLang="en-US" sz="1600" smtClean="0"/>
              <a:t>表示大于</a:t>
            </a:r>
            <a:r>
              <a:rPr lang="en-US" altLang="zh-CN" sz="1600" smtClean="0"/>
              <a:t>10MB</a:t>
            </a:r>
            <a:r>
              <a:rPr lang="zh-CN" altLang="en-US" sz="1600" smtClean="0"/>
              <a:t>后新建一个日志文件</a:t>
            </a:r>
            <a:endParaRPr lang="en-US" altLang="zh-CN" sz="1600"/>
          </a:p>
          <a:p>
            <a:r>
              <a:rPr lang="en-US" altLang="zh-CN" sz="1600"/>
              <a:t>log_min_duration_statement = </a:t>
            </a:r>
            <a:r>
              <a:rPr lang="en-US" altLang="zh-CN" sz="1600" smtClean="0"/>
              <a:t>1000ms  -- </a:t>
            </a:r>
            <a:r>
              <a:rPr lang="zh-CN" altLang="en-US" sz="1600" smtClean="0"/>
              <a:t>记录运行时间超过</a:t>
            </a:r>
            <a:r>
              <a:rPr lang="en-US" altLang="zh-CN" sz="1600" smtClean="0"/>
              <a:t>1</a:t>
            </a:r>
            <a:r>
              <a:rPr lang="zh-CN" altLang="en-US" sz="1600" smtClean="0"/>
              <a:t>秒的</a:t>
            </a:r>
            <a:r>
              <a:rPr lang="en-US" altLang="zh-CN" sz="1600" smtClean="0"/>
              <a:t>SQL</a:t>
            </a:r>
            <a:endParaRPr lang="en-US" altLang="zh-CN" sz="1600"/>
          </a:p>
          <a:p>
            <a:r>
              <a:rPr lang="en-US" altLang="zh-CN" sz="1600"/>
              <a:t>log_checkpoints = </a:t>
            </a:r>
            <a:r>
              <a:rPr lang="en-US" altLang="zh-CN" sz="1600" smtClean="0"/>
              <a:t>on  -- </a:t>
            </a:r>
            <a:r>
              <a:rPr lang="zh-CN" altLang="en-US" sz="1600" smtClean="0"/>
              <a:t>记录</a:t>
            </a:r>
            <a:r>
              <a:rPr lang="en-US" altLang="zh-CN" sz="1600" smtClean="0"/>
              <a:t>checkpoint</a:t>
            </a:r>
            <a:r>
              <a:rPr lang="zh-CN" altLang="en-US" sz="1600" smtClean="0"/>
              <a:t>的运行情况</a:t>
            </a:r>
            <a:endParaRPr lang="en-US" altLang="zh-CN" sz="1600" smtClean="0"/>
          </a:p>
          <a:p>
            <a:r>
              <a:rPr lang="en-US" altLang="zh-CN" sz="1600"/>
              <a:t>log_lock_waits = </a:t>
            </a:r>
            <a:r>
              <a:rPr lang="en-US" altLang="zh-CN" sz="1600" smtClean="0"/>
              <a:t>on  -- </a:t>
            </a:r>
            <a:r>
              <a:rPr lang="zh-CN" altLang="en-US" sz="1600" smtClean="0"/>
              <a:t>记录锁等待时间</a:t>
            </a:r>
            <a:endParaRPr lang="en-US" altLang="zh-CN" sz="1600"/>
          </a:p>
          <a:p>
            <a:r>
              <a:rPr lang="en-US" altLang="zh-CN" sz="1600"/>
              <a:t>log_statement = 'ddl</a:t>
            </a:r>
            <a:r>
              <a:rPr lang="en-US" altLang="zh-CN" sz="1600" smtClean="0"/>
              <a:t>'  -- </a:t>
            </a:r>
            <a:r>
              <a:rPr lang="zh-CN" altLang="en-US" sz="1600" smtClean="0"/>
              <a:t>记录</a:t>
            </a:r>
            <a:r>
              <a:rPr lang="en-US" altLang="zh-CN" sz="1600" smtClean="0"/>
              <a:t>DDLSQL</a:t>
            </a:r>
            <a:endParaRPr lang="zh-CN" altLang="en-US" sz="1600"/>
          </a:p>
        </p:txBody>
      </p:sp>
    </p:spTree>
    <p:extLst>
      <p:ext uri="{BB962C8B-B14F-4D97-AF65-F5344CB8AC3E}">
        <p14:creationId xmlns:p14="http://schemas.microsoft.com/office/powerpoint/2010/main" val="130543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en-US" altLang="zh-CN" sz="1600" smtClean="0"/>
              <a:t>track_activity_query_size </a:t>
            </a:r>
            <a:r>
              <a:rPr lang="en-US" altLang="zh-CN" sz="1600"/>
              <a:t>= </a:t>
            </a:r>
            <a:r>
              <a:rPr lang="en-US" altLang="zh-CN" sz="1600" smtClean="0"/>
              <a:t>2048  -- </a:t>
            </a:r>
            <a:r>
              <a:rPr lang="zh-CN" altLang="en-US" sz="1600" smtClean="0"/>
              <a:t>记录</a:t>
            </a:r>
            <a:r>
              <a:rPr lang="en-US" altLang="zh-CN" sz="1600" smtClean="0"/>
              <a:t>SQL</a:t>
            </a:r>
            <a:r>
              <a:rPr lang="zh-CN" altLang="en-US" sz="1600" smtClean="0"/>
              <a:t>长度最大限度改为</a:t>
            </a:r>
            <a:r>
              <a:rPr lang="en-US" altLang="zh-CN" sz="1600" smtClean="0"/>
              <a:t>2048, </a:t>
            </a:r>
            <a:r>
              <a:rPr lang="zh-CN" altLang="en-US" sz="1600" smtClean="0"/>
              <a:t>可以记录更长的</a:t>
            </a:r>
            <a:r>
              <a:rPr lang="en-US" altLang="zh-CN" sz="1600" smtClean="0"/>
              <a:t>SQL</a:t>
            </a:r>
            <a:endParaRPr lang="en-US" altLang="zh-CN" sz="1600"/>
          </a:p>
          <a:p>
            <a:r>
              <a:rPr lang="en-US" altLang="zh-CN" sz="1600"/>
              <a:t>autovacuum = </a:t>
            </a:r>
            <a:r>
              <a:rPr lang="en-US" altLang="zh-CN" sz="1600" smtClean="0"/>
              <a:t>on  -- </a:t>
            </a:r>
            <a:r>
              <a:rPr lang="zh-CN" altLang="en-US" sz="1600" smtClean="0"/>
              <a:t>开启自动</a:t>
            </a:r>
            <a:r>
              <a:rPr lang="en-US" altLang="zh-CN" sz="1600" smtClean="0"/>
              <a:t>vacuum</a:t>
            </a:r>
            <a:endParaRPr lang="en-US" altLang="zh-CN" sz="1600"/>
          </a:p>
          <a:p>
            <a:r>
              <a:rPr lang="en-US" altLang="zh-CN" sz="1600"/>
              <a:t>log_autovacuum_min_duration = </a:t>
            </a:r>
            <a:r>
              <a:rPr lang="en-US" altLang="zh-CN" sz="1600" smtClean="0"/>
              <a:t>0  -- </a:t>
            </a:r>
            <a:r>
              <a:rPr lang="zh-CN" altLang="en-US" sz="1600" smtClean="0"/>
              <a:t>记录所有的</a:t>
            </a:r>
            <a:r>
              <a:rPr lang="en-US" altLang="zh-CN" sz="1600" smtClean="0"/>
              <a:t>auto vacuum</a:t>
            </a:r>
            <a:r>
              <a:rPr lang="zh-CN" altLang="en-US" sz="1600" smtClean="0"/>
              <a:t>动作</a:t>
            </a:r>
            <a:endParaRPr lang="en-US" altLang="zh-CN" sz="1600"/>
          </a:p>
          <a:p>
            <a:r>
              <a:rPr lang="en-US" altLang="zh-CN" sz="1600"/>
              <a:t>deadlock_timeout = </a:t>
            </a:r>
            <a:r>
              <a:rPr lang="en-US" altLang="zh-CN" sz="1600" smtClean="0"/>
              <a:t>1s  -- </a:t>
            </a:r>
            <a:r>
              <a:rPr lang="zh-CN" altLang="en-US" sz="1600" smtClean="0"/>
              <a:t>死锁检测的最小值为</a:t>
            </a:r>
            <a:r>
              <a:rPr lang="en-US" altLang="zh-CN" sz="1600" smtClean="0"/>
              <a:t>1</a:t>
            </a:r>
            <a:r>
              <a:rPr lang="zh-CN" altLang="en-US" sz="1600" smtClean="0"/>
              <a:t>秒</a:t>
            </a:r>
            <a:r>
              <a:rPr lang="en-US" altLang="zh-CN" sz="1600" smtClean="0"/>
              <a:t>, </a:t>
            </a:r>
            <a:r>
              <a:rPr lang="zh-CN" altLang="en-US" sz="1600" smtClean="0"/>
              <a:t>如果系统因为检测死锁造成压力较大可以调大这个值</a:t>
            </a:r>
            <a:endParaRPr lang="en-US" altLang="zh-CN" sz="1600"/>
          </a:p>
          <a:p>
            <a:r>
              <a:rPr lang="en-US" altLang="zh-CN" sz="1600"/>
              <a:t>custom_variable_classes = 'pg_stat_statements</a:t>
            </a:r>
            <a:r>
              <a:rPr lang="en-US" altLang="zh-CN" sz="1600" smtClean="0"/>
              <a:t>'  -- pg_stat_statements</a:t>
            </a:r>
            <a:r>
              <a:rPr lang="zh-CN" altLang="en-US" sz="1600" smtClean="0"/>
              <a:t>模块的定制参数</a:t>
            </a:r>
            <a:endParaRPr lang="en-US" altLang="zh-CN" sz="1600"/>
          </a:p>
          <a:p>
            <a:r>
              <a:rPr lang="en-US" altLang="zh-CN" sz="1600"/>
              <a:t>pg_stat_statements.max = 1000</a:t>
            </a:r>
          </a:p>
          <a:p>
            <a:r>
              <a:rPr lang="en-US" altLang="zh-CN" sz="1600"/>
              <a:t>pg_stat_statements.track = </a:t>
            </a:r>
            <a:r>
              <a:rPr lang="en-US" altLang="zh-CN" sz="1600" smtClean="0"/>
              <a:t>all</a:t>
            </a:r>
          </a:p>
          <a:p>
            <a:endParaRPr lang="en-US" altLang="zh-CN" sz="1600"/>
          </a:p>
          <a:p>
            <a:r>
              <a:rPr lang="zh-CN" altLang="en-US" sz="1600"/>
              <a:t>危险</a:t>
            </a:r>
            <a:r>
              <a:rPr lang="zh-CN" altLang="en-US" sz="1600" smtClean="0"/>
              <a:t>设置</a:t>
            </a:r>
            <a:r>
              <a:rPr lang="en-US" altLang="zh-CN" sz="1600" smtClean="0"/>
              <a:t>, </a:t>
            </a:r>
            <a:r>
              <a:rPr lang="zh-CN" altLang="en-US" sz="1600" smtClean="0"/>
              <a:t>将导致数据库</a:t>
            </a:r>
            <a:r>
              <a:rPr lang="en-US" altLang="zh-CN" sz="1600" smtClean="0"/>
              <a:t>CRASH</a:t>
            </a:r>
            <a:r>
              <a:rPr lang="zh-CN" altLang="en-US" sz="1600" smtClean="0"/>
              <a:t>后不可恢复或数据不一致</a:t>
            </a:r>
            <a:r>
              <a:rPr lang="en-US" altLang="zh-CN" sz="1600" smtClean="0"/>
              <a:t>.</a:t>
            </a:r>
            <a:endParaRPr lang="en-US" altLang="zh-CN" sz="1600"/>
          </a:p>
          <a:p>
            <a:r>
              <a:rPr lang="en-US" altLang="zh-CN" sz="1600"/>
              <a:t>fsync = off</a:t>
            </a:r>
          </a:p>
          <a:p>
            <a:r>
              <a:rPr lang="en-US" altLang="zh-CN" sz="1600"/>
              <a:t>full_page_writes = off</a:t>
            </a:r>
            <a:endParaRPr lang="zh-CN" altLang="en-US" sz="1600"/>
          </a:p>
        </p:txBody>
      </p:sp>
    </p:spTree>
    <p:extLst>
      <p:ext uri="{BB962C8B-B14F-4D97-AF65-F5344CB8AC3E}">
        <p14:creationId xmlns:p14="http://schemas.microsoft.com/office/powerpoint/2010/main" val="1092551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Server Configuration</a:t>
            </a:r>
            <a:endParaRPr lang="zh-CN" altLang="en-US"/>
          </a:p>
        </p:txBody>
      </p:sp>
      <p:sp>
        <p:nvSpPr>
          <p:cNvPr id="3" name="内容占位符 2"/>
          <p:cNvSpPr>
            <a:spLocks noGrp="1"/>
          </p:cNvSpPr>
          <p:nvPr>
            <p:ph idx="1"/>
          </p:nvPr>
        </p:nvSpPr>
        <p:spPr/>
        <p:txBody>
          <a:bodyPr/>
          <a:lstStyle/>
          <a:p>
            <a:r>
              <a:rPr lang="zh-CN" altLang="en-US" sz="1600" smtClean="0"/>
              <a:t>模块参数</a:t>
            </a:r>
            <a:endParaRPr lang="en-US" altLang="zh-CN" sz="1600" smtClean="0"/>
          </a:p>
          <a:p>
            <a:pPr lvl="1"/>
            <a:r>
              <a:rPr lang="en-US" altLang="zh-CN" sz="1600">
                <a:hlinkClick r:id="rId2"/>
              </a:rPr>
              <a:t>http://www.postgresql.org/docs/9.1/static/runtime-config-custom.html</a:t>
            </a:r>
            <a:endParaRPr lang="en-US" altLang="zh-CN" sz="1600" smtClean="0"/>
          </a:p>
          <a:p>
            <a:r>
              <a:rPr lang="zh-CN" altLang="en-US" sz="1600"/>
              <a:t>开发</a:t>
            </a:r>
            <a:r>
              <a:rPr lang="zh-CN" altLang="en-US" sz="1600" smtClean="0"/>
              <a:t>参数  </a:t>
            </a:r>
            <a:r>
              <a:rPr lang="en-US" altLang="zh-CN" sz="1600" smtClean="0"/>
              <a:t>-- </a:t>
            </a:r>
            <a:r>
              <a:rPr lang="zh-CN" altLang="en-US" sz="1600" smtClean="0"/>
              <a:t>一般用于调试</a:t>
            </a:r>
            <a:r>
              <a:rPr lang="en-US" altLang="zh-CN" sz="1600" smtClean="0"/>
              <a:t>, </a:t>
            </a:r>
            <a:r>
              <a:rPr lang="zh-CN" altLang="en-US" sz="1600" smtClean="0"/>
              <a:t>恢复等特殊场景</a:t>
            </a:r>
            <a:r>
              <a:rPr lang="en-US" altLang="zh-CN" sz="1600" smtClean="0"/>
              <a:t>.</a:t>
            </a:r>
            <a:endParaRPr lang="en-US" altLang="zh-CN" sz="1600"/>
          </a:p>
          <a:p>
            <a:pPr lvl="1"/>
            <a:r>
              <a:rPr lang="en-US" altLang="zh-CN" sz="1600">
                <a:hlinkClick r:id="rId3"/>
              </a:rPr>
              <a:t>http://www.postgresql.org/docs/9.1/static/runtime-config-developer.html</a:t>
            </a:r>
            <a:endParaRPr lang="en-US" altLang="zh-CN" sz="1600" smtClean="0"/>
          </a:p>
          <a:p>
            <a:r>
              <a:rPr lang="zh-CN" altLang="en-US" sz="1600" smtClean="0"/>
              <a:t>命令行选项</a:t>
            </a:r>
            <a:endParaRPr lang="zh-CN" altLang="en-US" sz="1600"/>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215465"/>
            <a:ext cx="9144000" cy="3597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C:\Users\digoal\AppData\Local\Microsoft\Windows\Temporary Internet Files\Content.IE5\GXGEOQ1Y\MC90043385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12360" y="1412776"/>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796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SQL </a:t>
            </a:r>
            <a:r>
              <a:rPr lang="en-US" altLang="zh-CN" smtClean="0"/>
              <a:t>Syntax-Value Expressions</a:t>
            </a:r>
            <a:endParaRPr lang="zh-CN" altLang="en-US"/>
          </a:p>
        </p:txBody>
      </p:sp>
      <p:sp>
        <p:nvSpPr>
          <p:cNvPr id="3" name="内容占位符 2"/>
          <p:cNvSpPr>
            <a:spLocks noGrp="1"/>
          </p:cNvSpPr>
          <p:nvPr>
            <p:ph idx="1"/>
          </p:nvPr>
        </p:nvSpPr>
        <p:spPr/>
        <p:txBody>
          <a:bodyPr numCol="2"/>
          <a:lstStyle/>
          <a:p>
            <a:r>
              <a:rPr lang="en-US" altLang="zh-CN" sz="1600" smtClean="0"/>
              <a:t>window function call</a:t>
            </a:r>
          </a:p>
          <a:p>
            <a:pPr lvl="1"/>
            <a:r>
              <a:rPr lang="zh-CN" altLang="en-US" sz="1600" smtClean="0"/>
              <a:t>例如</a:t>
            </a:r>
            <a:endParaRPr lang="en-US" altLang="zh-CN" sz="1600" smtClean="0"/>
          </a:p>
          <a:p>
            <a:pPr lvl="1"/>
            <a:r>
              <a:rPr lang="en-US" altLang="zh-CN" sz="1600"/>
              <a:t>CREATE TABLE window_test(id int, name text, subject text, score numeric);</a:t>
            </a:r>
          </a:p>
          <a:p>
            <a:pPr lvl="1"/>
            <a:r>
              <a:rPr lang="en-US" altLang="zh-CN" sz="1600"/>
              <a:t>INSERT INTO window_test VALUES(1,'digoal','</a:t>
            </a:r>
            <a:r>
              <a:rPr lang="zh-CN" altLang="en-US" sz="1600"/>
              <a:t>数学</a:t>
            </a:r>
            <a:r>
              <a:rPr lang="en-US" altLang="zh-CN" sz="1600"/>
              <a:t>',99.5),</a:t>
            </a:r>
          </a:p>
          <a:p>
            <a:pPr lvl="1"/>
            <a:r>
              <a:rPr lang="en-US" altLang="zh-CN" sz="1600"/>
              <a:t>(2,'digoal','</a:t>
            </a:r>
            <a:r>
              <a:rPr lang="zh-CN" altLang="en-US" sz="1600"/>
              <a:t>语文</a:t>
            </a:r>
            <a:r>
              <a:rPr lang="en-US" altLang="zh-CN" sz="1600"/>
              <a:t>',89.5),</a:t>
            </a:r>
          </a:p>
          <a:p>
            <a:pPr lvl="1"/>
            <a:r>
              <a:rPr lang="en-US" altLang="zh-CN" sz="1600"/>
              <a:t>(3,'digoal','</a:t>
            </a:r>
            <a:r>
              <a:rPr lang="zh-CN" altLang="en-US" sz="1600"/>
              <a:t>英语</a:t>
            </a:r>
            <a:r>
              <a:rPr lang="en-US" altLang="zh-CN" sz="1600"/>
              <a:t>',79.5),</a:t>
            </a:r>
          </a:p>
          <a:p>
            <a:pPr lvl="1"/>
            <a:r>
              <a:rPr lang="en-US" altLang="zh-CN" sz="1600"/>
              <a:t>(4,'digoal','</a:t>
            </a:r>
            <a:r>
              <a:rPr lang="zh-CN" altLang="en-US" sz="1600"/>
              <a:t>物理</a:t>
            </a:r>
            <a:r>
              <a:rPr lang="en-US" altLang="zh-CN" sz="1600"/>
              <a:t>',99.5),</a:t>
            </a:r>
          </a:p>
          <a:p>
            <a:pPr lvl="1"/>
            <a:r>
              <a:rPr lang="en-US" altLang="zh-CN" sz="1600"/>
              <a:t>(5,'digoal','</a:t>
            </a:r>
            <a:r>
              <a:rPr lang="zh-CN" altLang="en-US" sz="1600"/>
              <a:t>化学</a:t>
            </a:r>
            <a:r>
              <a:rPr lang="en-US" altLang="zh-CN" sz="1600"/>
              <a:t>',98.5),</a:t>
            </a:r>
          </a:p>
          <a:p>
            <a:pPr lvl="1"/>
            <a:r>
              <a:rPr lang="en-US" altLang="zh-CN" sz="1600"/>
              <a:t>(6,'</a:t>
            </a:r>
            <a:r>
              <a:rPr lang="zh-CN" altLang="en-US" sz="1600"/>
              <a:t>刘德华</a:t>
            </a:r>
            <a:r>
              <a:rPr lang="en-US" altLang="zh-CN" sz="1600"/>
              <a:t>','</a:t>
            </a:r>
            <a:r>
              <a:rPr lang="zh-CN" altLang="en-US" sz="1600"/>
              <a:t>数学</a:t>
            </a:r>
            <a:r>
              <a:rPr lang="en-US" altLang="zh-CN" sz="1600"/>
              <a:t>',89.5),</a:t>
            </a:r>
          </a:p>
          <a:p>
            <a:pPr lvl="1"/>
            <a:r>
              <a:rPr lang="en-US" altLang="zh-CN" sz="1600"/>
              <a:t>(7,'</a:t>
            </a:r>
            <a:r>
              <a:rPr lang="zh-CN" altLang="en-US" sz="1600"/>
              <a:t>刘德华</a:t>
            </a:r>
            <a:r>
              <a:rPr lang="en-US" altLang="zh-CN" sz="1600"/>
              <a:t>','</a:t>
            </a:r>
            <a:r>
              <a:rPr lang="zh-CN" altLang="en-US" sz="1600"/>
              <a:t>语文</a:t>
            </a:r>
            <a:r>
              <a:rPr lang="en-US" altLang="zh-CN" sz="1600"/>
              <a:t>',99.5),</a:t>
            </a:r>
          </a:p>
          <a:p>
            <a:pPr lvl="1"/>
            <a:r>
              <a:rPr lang="en-US" altLang="zh-CN" sz="1600"/>
              <a:t>(8,'</a:t>
            </a:r>
            <a:r>
              <a:rPr lang="zh-CN" altLang="en-US" sz="1600"/>
              <a:t>刘德华</a:t>
            </a:r>
            <a:r>
              <a:rPr lang="en-US" altLang="zh-CN" sz="1600"/>
              <a:t>','</a:t>
            </a:r>
            <a:r>
              <a:rPr lang="zh-CN" altLang="en-US" sz="1600"/>
              <a:t>英语</a:t>
            </a:r>
            <a:r>
              <a:rPr lang="en-US" altLang="zh-CN" sz="1600"/>
              <a:t>',79.5),</a:t>
            </a:r>
          </a:p>
          <a:p>
            <a:pPr lvl="1"/>
            <a:r>
              <a:rPr lang="en-US" altLang="zh-CN" sz="1600"/>
              <a:t>(9,'</a:t>
            </a:r>
            <a:r>
              <a:rPr lang="zh-CN" altLang="en-US" sz="1600"/>
              <a:t>刘德华</a:t>
            </a:r>
            <a:r>
              <a:rPr lang="en-US" altLang="zh-CN" sz="1600"/>
              <a:t>','</a:t>
            </a:r>
            <a:r>
              <a:rPr lang="zh-CN" altLang="en-US" sz="1600"/>
              <a:t>物理</a:t>
            </a:r>
            <a:r>
              <a:rPr lang="en-US" altLang="zh-CN" sz="1600"/>
              <a:t>',89.5),</a:t>
            </a:r>
          </a:p>
          <a:p>
            <a:pPr lvl="1"/>
            <a:r>
              <a:rPr lang="en-US" altLang="zh-CN" sz="1600"/>
              <a:t>(10,'</a:t>
            </a:r>
            <a:r>
              <a:rPr lang="zh-CN" altLang="en-US" sz="1600"/>
              <a:t>刘德华</a:t>
            </a:r>
            <a:r>
              <a:rPr lang="en-US" altLang="zh-CN" sz="1600"/>
              <a:t>','</a:t>
            </a:r>
            <a:r>
              <a:rPr lang="zh-CN" altLang="en-US" sz="1600"/>
              <a:t>化学</a:t>
            </a:r>
            <a:r>
              <a:rPr lang="en-US" altLang="zh-CN" sz="1600"/>
              <a:t>',69.5),</a:t>
            </a:r>
          </a:p>
          <a:p>
            <a:pPr lvl="1"/>
            <a:r>
              <a:rPr lang="en-US" altLang="zh-CN" sz="1600"/>
              <a:t>(11,'</a:t>
            </a:r>
            <a:r>
              <a:rPr lang="zh-CN" altLang="en-US" sz="1600"/>
              <a:t>张学友</a:t>
            </a:r>
            <a:r>
              <a:rPr lang="en-US" altLang="zh-CN" sz="1600"/>
              <a:t>','</a:t>
            </a:r>
            <a:r>
              <a:rPr lang="zh-CN" altLang="en-US" sz="1600"/>
              <a:t>数学</a:t>
            </a:r>
            <a:r>
              <a:rPr lang="en-US" altLang="zh-CN" sz="1600"/>
              <a:t>',89.5),</a:t>
            </a:r>
          </a:p>
          <a:p>
            <a:pPr lvl="1"/>
            <a:r>
              <a:rPr lang="en-US" altLang="zh-CN" sz="1600"/>
              <a:t>(12,'</a:t>
            </a:r>
            <a:r>
              <a:rPr lang="zh-CN" altLang="en-US" sz="1600"/>
              <a:t>张学友</a:t>
            </a:r>
            <a:r>
              <a:rPr lang="en-US" altLang="zh-CN" sz="1600"/>
              <a:t>','</a:t>
            </a:r>
            <a:r>
              <a:rPr lang="zh-CN" altLang="en-US" sz="1600"/>
              <a:t>语文</a:t>
            </a:r>
            <a:r>
              <a:rPr lang="en-US" altLang="zh-CN" sz="1600"/>
              <a:t>',91.5),</a:t>
            </a:r>
          </a:p>
          <a:p>
            <a:pPr lvl="1"/>
            <a:r>
              <a:rPr lang="en-US" altLang="zh-CN" sz="1600"/>
              <a:t>(13,'</a:t>
            </a:r>
            <a:r>
              <a:rPr lang="zh-CN" altLang="en-US" sz="1600"/>
              <a:t>张学友</a:t>
            </a:r>
            <a:r>
              <a:rPr lang="en-US" altLang="zh-CN" sz="1600"/>
              <a:t>','</a:t>
            </a:r>
            <a:r>
              <a:rPr lang="zh-CN" altLang="en-US" sz="1600"/>
              <a:t>英语</a:t>
            </a:r>
            <a:r>
              <a:rPr lang="en-US" altLang="zh-CN" sz="1600"/>
              <a:t>',92.5),</a:t>
            </a:r>
          </a:p>
          <a:p>
            <a:pPr lvl="1"/>
            <a:r>
              <a:rPr lang="en-US" altLang="zh-CN" sz="1600"/>
              <a:t>(14,'</a:t>
            </a:r>
            <a:r>
              <a:rPr lang="zh-CN" altLang="en-US" sz="1600"/>
              <a:t>张学友</a:t>
            </a:r>
            <a:r>
              <a:rPr lang="en-US" altLang="zh-CN" sz="1600"/>
              <a:t>','</a:t>
            </a:r>
            <a:r>
              <a:rPr lang="zh-CN" altLang="en-US" sz="1600"/>
              <a:t>物理</a:t>
            </a:r>
            <a:r>
              <a:rPr lang="en-US" altLang="zh-CN" sz="1600"/>
              <a:t>',93.5),</a:t>
            </a:r>
          </a:p>
          <a:p>
            <a:pPr lvl="1"/>
            <a:r>
              <a:rPr lang="en-US" altLang="zh-CN" sz="1600"/>
              <a:t>(15,'</a:t>
            </a:r>
            <a:r>
              <a:rPr lang="zh-CN" altLang="en-US" sz="1600"/>
              <a:t>张学友</a:t>
            </a:r>
            <a:r>
              <a:rPr lang="en-US" altLang="zh-CN" sz="1600"/>
              <a:t>','</a:t>
            </a:r>
            <a:r>
              <a:rPr lang="zh-CN" altLang="en-US" sz="1600"/>
              <a:t>化学</a:t>
            </a:r>
            <a:r>
              <a:rPr lang="en-US" altLang="zh-CN" sz="1600"/>
              <a:t>',94.5);</a:t>
            </a:r>
          </a:p>
          <a:p>
            <a:pPr lvl="1"/>
            <a:endParaRPr lang="en-US" altLang="zh-CN" sz="1600" smtClean="0"/>
          </a:p>
          <a:p>
            <a:pPr lvl="1"/>
            <a:r>
              <a:rPr lang="en-US" altLang="zh-CN" sz="1600" smtClean="0"/>
              <a:t>-- </a:t>
            </a:r>
            <a:r>
              <a:rPr lang="zh-CN" altLang="en-US" sz="1600"/>
              <a:t>取出每门课程的第一名</a:t>
            </a:r>
            <a:r>
              <a:rPr lang="en-US" altLang="zh-CN" sz="1600"/>
              <a:t>.</a:t>
            </a:r>
          </a:p>
          <a:p>
            <a:pPr lvl="1"/>
            <a:r>
              <a:rPr lang="en-US" altLang="zh-CN" sz="1600"/>
              <a:t>SELECT id,name,subject,score FROM </a:t>
            </a:r>
          </a:p>
          <a:p>
            <a:pPr lvl="1"/>
            <a:r>
              <a:rPr lang="en-US" altLang="zh-CN" sz="1600"/>
              <a:t>  (SELECT row_number() OVER (PARTITION BY subject ORDER BY score DESC) AS rn,* FROM window_test) AS t </a:t>
            </a:r>
          </a:p>
          <a:p>
            <a:pPr lvl="1"/>
            <a:r>
              <a:rPr lang="en-US" altLang="zh-CN" sz="1600"/>
              <a:t>WHERE rn=1 ORDER BY SUBJECT;</a:t>
            </a:r>
          </a:p>
          <a:p>
            <a:pPr lvl="1"/>
            <a:endParaRPr lang="en-US" altLang="zh-CN" sz="1600" smtClean="0"/>
          </a:p>
          <a:p>
            <a:endParaRPr lang="en-US" altLang="zh-CN" sz="1600" smtClean="0"/>
          </a:p>
        </p:txBody>
      </p:sp>
    </p:spTree>
    <p:extLst>
      <p:ext uri="{BB962C8B-B14F-4D97-AF65-F5344CB8AC3E}">
        <p14:creationId xmlns:p14="http://schemas.microsoft.com/office/powerpoint/2010/main" val="1515789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Routine Database Maintenance Tasks</a:t>
            </a:r>
            <a:endParaRPr lang="zh-CN" altLang="en-US"/>
          </a:p>
        </p:txBody>
      </p:sp>
      <p:sp>
        <p:nvSpPr>
          <p:cNvPr id="3" name="内容占位符 2"/>
          <p:cNvSpPr>
            <a:spLocks noGrp="1"/>
          </p:cNvSpPr>
          <p:nvPr>
            <p:ph idx="1"/>
          </p:nvPr>
        </p:nvSpPr>
        <p:spPr/>
        <p:txBody>
          <a:bodyPr/>
          <a:lstStyle/>
          <a:p>
            <a:r>
              <a:rPr lang="en-US" altLang="zh-CN" sz="1400"/>
              <a:t>Routine </a:t>
            </a:r>
            <a:r>
              <a:rPr lang="en-US" altLang="zh-CN" sz="1400" smtClean="0"/>
              <a:t>Vacuuming</a:t>
            </a:r>
          </a:p>
          <a:p>
            <a:pPr lvl="1"/>
            <a:r>
              <a:rPr lang="zh-CN" altLang="en-US" sz="1400" smtClean="0"/>
              <a:t>为什么要</a:t>
            </a:r>
            <a:r>
              <a:rPr lang="en-US" altLang="zh-CN" sz="1400" smtClean="0"/>
              <a:t>vacuum</a:t>
            </a:r>
          </a:p>
          <a:p>
            <a:pPr lvl="2"/>
            <a:r>
              <a:rPr lang="en-US" altLang="zh-CN" sz="1400" smtClean="0"/>
              <a:t>PostgreSQL</a:t>
            </a:r>
            <a:r>
              <a:rPr lang="zh-CN" altLang="en-US" sz="1400" smtClean="0"/>
              <a:t>的</a:t>
            </a:r>
            <a:r>
              <a:rPr lang="en-US" altLang="zh-CN" sz="1400" smtClean="0"/>
              <a:t>MVCC</a:t>
            </a:r>
            <a:r>
              <a:rPr lang="zh-CN" altLang="en-US" sz="1400" smtClean="0"/>
              <a:t>机制</a:t>
            </a:r>
            <a:r>
              <a:rPr lang="en-US" altLang="zh-CN" sz="1400" smtClean="0"/>
              <a:t>, </a:t>
            </a:r>
            <a:r>
              <a:rPr lang="zh-CN" altLang="en-US" sz="1400" smtClean="0"/>
              <a:t>有很好的读些并发性以及极高的事务隔离性</a:t>
            </a:r>
            <a:r>
              <a:rPr lang="en-US" altLang="zh-CN" sz="1400" smtClean="0"/>
              <a:t>, </a:t>
            </a:r>
            <a:r>
              <a:rPr lang="zh-CN" altLang="en-US" sz="1400" smtClean="0"/>
              <a:t>但是由于数据更新和删除操作后并没有在物理上从</a:t>
            </a:r>
            <a:r>
              <a:rPr lang="en-US" altLang="zh-CN" sz="1400" smtClean="0"/>
              <a:t>PAGE</a:t>
            </a:r>
            <a:r>
              <a:rPr lang="zh-CN" altLang="en-US" sz="1400" smtClean="0"/>
              <a:t>里面删除</a:t>
            </a:r>
            <a:r>
              <a:rPr lang="en-US" altLang="zh-CN" sz="1400" smtClean="0"/>
              <a:t>, </a:t>
            </a:r>
            <a:r>
              <a:rPr lang="zh-CN" altLang="en-US" sz="1400" smtClean="0"/>
              <a:t>所以需要一种机制来回收这些费数据</a:t>
            </a:r>
            <a:r>
              <a:rPr lang="en-US" altLang="zh-CN" sz="1400" smtClean="0"/>
              <a:t>.</a:t>
            </a:r>
            <a:r>
              <a:rPr lang="zh-CN" altLang="en-US" sz="1400" smtClean="0"/>
              <a:t>否则会导致膨胀</a:t>
            </a:r>
            <a:r>
              <a:rPr lang="en-US" altLang="zh-CN" sz="1400" smtClean="0"/>
              <a:t>.</a:t>
            </a:r>
            <a:r>
              <a:rPr lang="zh-CN" altLang="en-US" sz="1400" smtClean="0"/>
              <a:t>一般的做法是让系统自动回收</a:t>
            </a:r>
            <a:r>
              <a:rPr lang="en-US" altLang="zh-CN" sz="1400" smtClean="0"/>
              <a:t>, </a:t>
            </a:r>
            <a:r>
              <a:rPr lang="zh-CN" altLang="en-US" sz="1400" smtClean="0"/>
              <a:t>开启</a:t>
            </a:r>
            <a:r>
              <a:rPr lang="en-US" altLang="zh-CN" sz="1400" smtClean="0"/>
              <a:t>autovacuum.</a:t>
            </a:r>
          </a:p>
          <a:p>
            <a:pPr lvl="2"/>
            <a:r>
              <a:rPr lang="en-US" altLang="zh-CN" sz="1400"/>
              <a:t>Preventing Transaction ID Wraparound </a:t>
            </a:r>
            <a:r>
              <a:rPr lang="en-US" altLang="zh-CN" sz="1400" smtClean="0"/>
              <a:t>Failures.</a:t>
            </a:r>
            <a:endParaRPr lang="en-US" altLang="zh-CN" sz="1400"/>
          </a:p>
          <a:p>
            <a:pPr lvl="1"/>
            <a:r>
              <a:rPr lang="en-US" altLang="zh-CN" sz="1400" smtClean="0"/>
              <a:t>autovacuum</a:t>
            </a:r>
          </a:p>
          <a:p>
            <a:pPr lvl="1"/>
            <a:r>
              <a:rPr lang="zh-CN" altLang="en-US" sz="1400" smtClean="0"/>
              <a:t>如何跟踪哪些</a:t>
            </a:r>
            <a:r>
              <a:rPr lang="en-US" altLang="zh-CN" sz="1400" smtClean="0"/>
              <a:t>PAGE</a:t>
            </a:r>
            <a:r>
              <a:rPr lang="zh-CN" altLang="en-US" sz="1400" smtClean="0"/>
              <a:t>有脏数据需要回收</a:t>
            </a:r>
            <a:endParaRPr lang="en-US" altLang="zh-CN" sz="1400" smtClean="0"/>
          </a:p>
          <a:p>
            <a:pPr lvl="2"/>
            <a:r>
              <a:rPr lang="en-US" altLang="zh-CN" sz="1400" smtClean="0"/>
              <a:t>PostgreSQL 8.3</a:t>
            </a:r>
            <a:r>
              <a:rPr lang="zh-CN" altLang="en-US" sz="1400" smtClean="0"/>
              <a:t>以及更老的版本</a:t>
            </a:r>
            <a:endParaRPr lang="en-US" altLang="zh-CN" sz="1400" smtClean="0"/>
          </a:p>
          <a:p>
            <a:pPr lvl="3"/>
            <a:r>
              <a:rPr lang="en-US" altLang="zh-CN" sz="1400" smtClean="0"/>
              <a:t>max_fsm_pages</a:t>
            </a:r>
          </a:p>
          <a:p>
            <a:pPr lvl="3"/>
            <a:r>
              <a:rPr lang="en-US" altLang="zh-CN" sz="1400"/>
              <a:t>Six bytes of shared memory are consumed for each page slot.</a:t>
            </a:r>
            <a:endParaRPr lang="en-US" altLang="zh-CN" sz="1400" smtClean="0"/>
          </a:p>
          <a:p>
            <a:pPr lvl="3"/>
            <a:r>
              <a:rPr lang="en-US" altLang="zh-CN" sz="1400" smtClean="0"/>
              <a:t>max_fsm_relations</a:t>
            </a:r>
          </a:p>
          <a:p>
            <a:pPr lvl="3"/>
            <a:r>
              <a:rPr lang="en-US" altLang="zh-CN" sz="1400"/>
              <a:t>Roughly seventy bytes of shared memory are consumed for each slot</a:t>
            </a:r>
            <a:r>
              <a:rPr lang="en-US" altLang="zh-CN" sz="1400" smtClean="0"/>
              <a:t>.</a:t>
            </a:r>
          </a:p>
          <a:p>
            <a:pPr lvl="3"/>
            <a:r>
              <a:rPr lang="zh-CN" altLang="en-US" sz="1400" smtClean="0"/>
              <a:t>可能溢出</a:t>
            </a:r>
            <a:r>
              <a:rPr lang="en-US" altLang="zh-CN" sz="1400" smtClean="0"/>
              <a:t>, </a:t>
            </a:r>
            <a:r>
              <a:rPr lang="zh-CN" altLang="en-US" sz="1400" smtClean="0"/>
              <a:t>跟踪不到</a:t>
            </a:r>
            <a:r>
              <a:rPr lang="en-US" altLang="zh-CN" sz="1400" smtClean="0"/>
              <a:t>.</a:t>
            </a:r>
            <a:endParaRPr lang="en-US" altLang="zh-CN" sz="1400"/>
          </a:p>
          <a:p>
            <a:pPr lvl="2"/>
            <a:r>
              <a:rPr lang="en-US" altLang="zh-CN" sz="1400" smtClean="0"/>
              <a:t>PostgreSQL 8.4</a:t>
            </a:r>
            <a:r>
              <a:rPr lang="zh-CN" altLang="en-US" sz="1400" smtClean="0"/>
              <a:t>以及更新的版本</a:t>
            </a:r>
            <a:endParaRPr lang="en-US" altLang="zh-CN" sz="1400" smtClean="0"/>
          </a:p>
          <a:p>
            <a:pPr lvl="3"/>
            <a:r>
              <a:rPr lang="en-US" altLang="zh-CN" sz="1400" smtClean="0"/>
              <a:t>fsm, vm</a:t>
            </a:r>
            <a:r>
              <a:rPr lang="zh-CN" altLang="en-US" sz="1400" smtClean="0"/>
              <a:t>文件</a:t>
            </a:r>
            <a:r>
              <a:rPr lang="en-US" altLang="zh-CN" sz="1400" smtClean="0"/>
              <a:t>(</a:t>
            </a:r>
            <a:r>
              <a:rPr lang="zh-CN" altLang="en-US" sz="1400" smtClean="0"/>
              <a:t>对应每个对象</a:t>
            </a:r>
            <a:r>
              <a:rPr lang="en-US" altLang="zh-CN" sz="1400" smtClean="0"/>
              <a:t>). </a:t>
            </a:r>
            <a:r>
              <a:rPr lang="zh-CN" altLang="en-US" sz="1400" smtClean="0"/>
              <a:t>不会溢出</a:t>
            </a:r>
            <a:r>
              <a:rPr lang="en-US" altLang="zh-CN" sz="1400" smtClean="0"/>
              <a:t>, vm(no dead tuple pages)</a:t>
            </a:r>
            <a:r>
              <a:rPr lang="zh-CN" altLang="en-US" sz="1400" smtClean="0"/>
              <a:t>加入后可以大大降低扫描的块的数量</a:t>
            </a:r>
            <a:r>
              <a:rPr lang="en-US" altLang="zh-CN" sz="1400" smtClean="0"/>
              <a:t>. </a:t>
            </a:r>
          </a:p>
          <a:p>
            <a:pPr lvl="1"/>
            <a:endParaRPr lang="en-US" altLang="zh-CN" sz="1400"/>
          </a:p>
          <a:p>
            <a:endParaRPr lang="zh-CN" altLang="en-US" sz="1400"/>
          </a:p>
        </p:txBody>
      </p:sp>
    </p:spTree>
    <p:extLst>
      <p:ext uri="{BB962C8B-B14F-4D97-AF65-F5344CB8AC3E}">
        <p14:creationId xmlns:p14="http://schemas.microsoft.com/office/powerpoint/2010/main" val="2748316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Routine Database Maintenance Tasks</a:t>
            </a:r>
            <a:endParaRPr lang="zh-CN" altLang="en-US"/>
          </a:p>
        </p:txBody>
      </p:sp>
      <p:sp>
        <p:nvSpPr>
          <p:cNvPr id="3" name="内容占位符 2"/>
          <p:cNvSpPr>
            <a:spLocks noGrp="1"/>
          </p:cNvSpPr>
          <p:nvPr>
            <p:ph idx="1"/>
          </p:nvPr>
        </p:nvSpPr>
        <p:spPr/>
        <p:txBody>
          <a:bodyPr/>
          <a:lstStyle/>
          <a:p>
            <a:r>
              <a:rPr lang="en-US" altLang="zh-CN" sz="1600"/>
              <a:t>Routine </a:t>
            </a:r>
            <a:r>
              <a:rPr lang="en-US" altLang="zh-CN" sz="1600" smtClean="0"/>
              <a:t>Vacuuming</a:t>
            </a:r>
          </a:p>
          <a:p>
            <a:pPr lvl="1"/>
            <a:r>
              <a:rPr lang="en-US" altLang="zh-CN" sz="1600" smtClean="0"/>
              <a:t>fsm</a:t>
            </a:r>
            <a:r>
              <a:rPr lang="zh-CN" altLang="en-US" sz="1600" smtClean="0"/>
              <a:t>结构</a:t>
            </a:r>
            <a:endParaRPr lang="en-US" altLang="zh-CN" sz="1600" smtClean="0"/>
          </a:p>
          <a:p>
            <a:pPr lvl="2"/>
            <a:r>
              <a:rPr lang="en-US" altLang="zh-CN" sz="1600"/>
              <a:t>PostgreSQL8.4 Free Space Map Principle</a:t>
            </a:r>
          </a:p>
          <a:p>
            <a:pPr lvl="2"/>
            <a:r>
              <a:rPr lang="en-US" altLang="zh-CN" sz="1600">
                <a:hlinkClick r:id="rId2"/>
              </a:rPr>
              <a:t>http://blog.163.com/digoal@126/blog/static/1638770402010411115555401/</a:t>
            </a:r>
            <a:endParaRPr lang="en-US" altLang="zh-CN" sz="1600"/>
          </a:p>
          <a:p>
            <a:pPr lvl="1"/>
            <a:r>
              <a:rPr lang="en-US" altLang="zh-CN" sz="1600" smtClean="0"/>
              <a:t>autovacuum</a:t>
            </a:r>
            <a:r>
              <a:rPr lang="zh-CN" altLang="en-US" sz="1600" smtClean="0"/>
              <a:t>在什么情况下会被触发</a:t>
            </a:r>
            <a:endParaRPr lang="en-US" altLang="zh-CN" sz="1600" smtClean="0"/>
          </a:p>
          <a:p>
            <a:pPr lvl="2"/>
            <a:r>
              <a:rPr lang="en-US" altLang="zh-CN" sz="1600"/>
              <a:t>autovacuum = on</a:t>
            </a:r>
          </a:p>
          <a:p>
            <a:pPr lvl="2"/>
            <a:r>
              <a:rPr lang="en-US" altLang="zh-CN" sz="1600" smtClean="0"/>
              <a:t>autovacuum_vacuum_threshold </a:t>
            </a:r>
            <a:r>
              <a:rPr lang="en-US" altLang="zh-CN" sz="1600"/>
              <a:t>= 50</a:t>
            </a:r>
          </a:p>
          <a:p>
            <a:pPr lvl="2"/>
            <a:r>
              <a:rPr lang="en-US" altLang="zh-CN" sz="1600"/>
              <a:t>autovacuum_analyze_threshold = 50</a:t>
            </a:r>
          </a:p>
          <a:p>
            <a:pPr lvl="2"/>
            <a:r>
              <a:rPr lang="en-US" altLang="zh-CN" sz="1600"/>
              <a:t>autovacuum_vacuum_scale_factor = 0.2</a:t>
            </a:r>
          </a:p>
          <a:p>
            <a:pPr lvl="2"/>
            <a:r>
              <a:rPr lang="en-US" altLang="zh-CN" sz="1600"/>
              <a:t>autovacuum_analyze_scale_factor = 0.1</a:t>
            </a:r>
          </a:p>
          <a:p>
            <a:pPr lvl="2"/>
            <a:r>
              <a:rPr lang="en-US" altLang="zh-CN" sz="1600"/>
              <a:t>vacuum threshold = vacuum base threshold + vacuum scale factor * number of tuples</a:t>
            </a:r>
          </a:p>
          <a:p>
            <a:pPr lvl="2"/>
            <a:r>
              <a:rPr lang="en-US" altLang="zh-CN" sz="1600"/>
              <a:t>analyze threshold = analyze base threshold + analyze scale factor * number of tuples</a:t>
            </a:r>
          </a:p>
          <a:p>
            <a:pPr lvl="2"/>
            <a:r>
              <a:rPr lang="en-US" altLang="zh-CN" sz="1600" smtClean="0"/>
              <a:t>-- Preventing </a:t>
            </a:r>
            <a:r>
              <a:rPr lang="en-US" altLang="zh-CN" sz="1600"/>
              <a:t>Transaction ID Wraparound Failures</a:t>
            </a:r>
            <a:r>
              <a:rPr lang="en-US" altLang="zh-CN" sz="1600" smtClean="0"/>
              <a:t>. </a:t>
            </a:r>
          </a:p>
          <a:p>
            <a:pPr lvl="2"/>
            <a:r>
              <a:rPr lang="en-US" altLang="zh-CN" sz="1600" smtClean="0"/>
              <a:t>Autovacuum </a:t>
            </a:r>
            <a:r>
              <a:rPr lang="en-US" altLang="zh-CN" sz="1600"/>
              <a:t>is invoked on any table that might contain XIDs older than the age specified by the configuration parameter autovacuum_freeze_max_age. (This will happen even if autovacuum is disabled.)</a:t>
            </a:r>
          </a:p>
          <a:p>
            <a:pPr lvl="1"/>
            <a:endParaRPr lang="en-US" altLang="zh-CN" sz="1600"/>
          </a:p>
          <a:p>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4368" y="2012892"/>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554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Routine Database Maintenance Tasks</a:t>
            </a:r>
            <a:endParaRPr lang="zh-CN" altLang="en-US"/>
          </a:p>
        </p:txBody>
      </p:sp>
      <p:sp>
        <p:nvSpPr>
          <p:cNvPr id="3" name="内容占位符 2"/>
          <p:cNvSpPr>
            <a:spLocks noGrp="1"/>
          </p:cNvSpPr>
          <p:nvPr>
            <p:ph idx="1"/>
          </p:nvPr>
        </p:nvSpPr>
        <p:spPr/>
        <p:txBody>
          <a:bodyPr/>
          <a:lstStyle/>
          <a:p>
            <a:r>
              <a:rPr lang="en-US" altLang="zh-CN" sz="1600"/>
              <a:t>Routine </a:t>
            </a:r>
            <a:r>
              <a:rPr lang="en-US" altLang="zh-CN" sz="1600" smtClean="0"/>
              <a:t>Vacuuming</a:t>
            </a:r>
          </a:p>
          <a:p>
            <a:pPr lvl="1"/>
            <a:r>
              <a:rPr lang="en-US" altLang="zh-CN" sz="1600" smtClean="0"/>
              <a:t>autovacuum</a:t>
            </a:r>
            <a:r>
              <a:rPr lang="zh-CN" altLang="en-US" sz="1600" smtClean="0"/>
              <a:t>在什么情况下会被触发</a:t>
            </a:r>
            <a:endParaRPr lang="en-US" altLang="zh-CN" sz="1600" smtClean="0"/>
          </a:p>
          <a:p>
            <a:pPr lvl="2"/>
            <a:r>
              <a:rPr lang="en-US" altLang="zh-CN" sz="1600"/>
              <a:t>If for some reason autovacuum fails to clear old XIDs from a table, the system will begin to emit warning messages like this when the database's oldest XIDs reach ten million transactions from the wraparound point:</a:t>
            </a:r>
          </a:p>
          <a:p>
            <a:pPr lvl="2"/>
            <a:r>
              <a:rPr lang="en-US" altLang="zh-CN" sz="1600"/>
              <a:t>WARNING:  database "mydb" must be vacuumed within 177009986 transactions</a:t>
            </a:r>
          </a:p>
          <a:p>
            <a:pPr lvl="2"/>
            <a:r>
              <a:rPr lang="en-US" altLang="zh-CN" sz="1600"/>
              <a:t>HINT:  To avoid a database shutdown, execute a database-wide VACUUM in "mydb".</a:t>
            </a:r>
          </a:p>
          <a:p>
            <a:pPr lvl="2"/>
            <a:endParaRPr lang="en-US" altLang="zh-CN" sz="1600"/>
          </a:p>
          <a:p>
            <a:pPr lvl="2"/>
            <a:r>
              <a:rPr lang="en-US" altLang="zh-CN" sz="1600"/>
              <a:t>If these warnings are ignored, the system will shut down and refuse to start any new transactions once there are fewer than 1 million transactions left until wraparound:</a:t>
            </a:r>
          </a:p>
          <a:p>
            <a:pPr lvl="2"/>
            <a:r>
              <a:rPr lang="en-US" altLang="zh-CN" sz="1600"/>
              <a:t>ERROR:  database is not accepting commands to avoid wraparound data loss in database "mydb"</a:t>
            </a:r>
          </a:p>
          <a:p>
            <a:pPr lvl="2"/>
            <a:r>
              <a:rPr lang="en-US" altLang="zh-CN" sz="1600"/>
              <a:t>HINT:  Stop the postmaster and use a standalone backend to VACUUM in "mydb".</a:t>
            </a:r>
          </a:p>
          <a:p>
            <a:endParaRPr lang="zh-CN" altLang="en-US" sz="1600"/>
          </a:p>
        </p:txBody>
      </p:sp>
    </p:spTree>
    <p:extLst>
      <p:ext uri="{BB962C8B-B14F-4D97-AF65-F5344CB8AC3E}">
        <p14:creationId xmlns:p14="http://schemas.microsoft.com/office/powerpoint/2010/main" val="372703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Routine Database Maintenance Tasks</a:t>
            </a:r>
            <a:endParaRPr lang="zh-CN" altLang="en-US"/>
          </a:p>
        </p:txBody>
      </p:sp>
      <p:sp>
        <p:nvSpPr>
          <p:cNvPr id="3" name="内容占位符 2"/>
          <p:cNvSpPr>
            <a:spLocks noGrp="1"/>
          </p:cNvSpPr>
          <p:nvPr>
            <p:ph idx="1"/>
          </p:nvPr>
        </p:nvSpPr>
        <p:spPr/>
        <p:txBody>
          <a:bodyPr/>
          <a:lstStyle/>
          <a:p>
            <a:r>
              <a:rPr lang="en-US" altLang="zh-CN" sz="1600"/>
              <a:t>Routine </a:t>
            </a:r>
            <a:r>
              <a:rPr lang="en-US" altLang="zh-CN" sz="1600" smtClean="0"/>
              <a:t>Vacuuming</a:t>
            </a:r>
          </a:p>
          <a:p>
            <a:pPr lvl="1"/>
            <a:r>
              <a:rPr lang="zh-CN" altLang="en-US" sz="1600" smtClean="0"/>
              <a:t>不同的触发场景分别扫描哪些块</a:t>
            </a:r>
            <a:endParaRPr lang="en-US" altLang="zh-CN" sz="1600" smtClean="0"/>
          </a:p>
          <a:p>
            <a:pPr lvl="2"/>
            <a:r>
              <a:rPr lang="zh-CN" altLang="en-US" sz="1600" smtClean="0"/>
              <a:t>一个表对应的系统表</a:t>
            </a:r>
            <a:r>
              <a:rPr lang="en-US" altLang="zh-CN" sz="1600" smtClean="0"/>
              <a:t>pg_class</a:t>
            </a:r>
            <a:r>
              <a:rPr lang="zh-CN" altLang="en-US" sz="1600" smtClean="0"/>
              <a:t>中的</a:t>
            </a:r>
            <a:r>
              <a:rPr lang="en-US" altLang="zh-CN" sz="1600" smtClean="0"/>
              <a:t>relfrozenxid</a:t>
            </a:r>
            <a:r>
              <a:rPr lang="zh-CN" altLang="en-US" sz="1600" smtClean="0"/>
              <a:t>字段的值表示这个表所有记录中存在的最老的记录</a:t>
            </a:r>
            <a:r>
              <a:rPr lang="en-US" altLang="zh-CN" sz="1600" smtClean="0"/>
              <a:t>. </a:t>
            </a:r>
            <a:r>
              <a:rPr lang="zh-CN" altLang="en-US" sz="1600" smtClean="0"/>
              <a:t>只有发生扫全表的</a:t>
            </a:r>
            <a:r>
              <a:rPr lang="en-US" altLang="zh-CN" sz="1600" smtClean="0"/>
              <a:t>vacuum</a:t>
            </a:r>
            <a:r>
              <a:rPr lang="zh-CN" altLang="en-US" sz="1600" smtClean="0"/>
              <a:t>后</a:t>
            </a:r>
            <a:r>
              <a:rPr lang="en-US" altLang="zh-CN" sz="1600" smtClean="0"/>
              <a:t>(</a:t>
            </a:r>
            <a:r>
              <a:rPr lang="zh-CN" altLang="en-US" sz="1600" smtClean="0"/>
              <a:t>请区别于</a:t>
            </a:r>
            <a:r>
              <a:rPr lang="en-US" altLang="zh-CN" sz="1600" smtClean="0"/>
              <a:t>VACUUM FULL),</a:t>
            </a:r>
            <a:r>
              <a:rPr lang="zh-CN" altLang="en-US" sz="1600" smtClean="0"/>
              <a:t>才会更新这个值</a:t>
            </a:r>
            <a:r>
              <a:rPr lang="en-US" altLang="zh-CN" sz="1600" smtClean="0"/>
              <a:t>.</a:t>
            </a:r>
          </a:p>
          <a:p>
            <a:pPr lvl="2"/>
            <a:r>
              <a:rPr lang="zh-CN" altLang="en-US" sz="1600" smtClean="0"/>
              <a:t>当执行</a:t>
            </a:r>
            <a:r>
              <a:rPr lang="en-US" altLang="zh-CN" sz="1600" smtClean="0"/>
              <a:t>vacuum</a:t>
            </a:r>
            <a:r>
              <a:rPr lang="zh-CN" altLang="en-US" sz="1600" smtClean="0"/>
              <a:t>时</a:t>
            </a:r>
            <a:r>
              <a:rPr lang="en-US" altLang="zh-CN" sz="1600" smtClean="0"/>
              <a:t>, </a:t>
            </a:r>
            <a:r>
              <a:rPr lang="zh-CN" altLang="en-US" sz="1600" smtClean="0"/>
              <a:t>决定要做什么</a:t>
            </a:r>
            <a:r>
              <a:rPr lang="en-US" altLang="zh-CN" sz="1600" smtClean="0"/>
              <a:t>?, </a:t>
            </a:r>
            <a:r>
              <a:rPr lang="zh-CN" altLang="en-US" sz="1600" smtClean="0"/>
              <a:t>首先它会获取表的年龄</a:t>
            </a:r>
            <a:r>
              <a:rPr lang="en-US" altLang="zh-CN" sz="1600" smtClean="0"/>
              <a:t>age(pg_class.relforzenxid), </a:t>
            </a:r>
            <a:r>
              <a:rPr lang="zh-CN" altLang="en-US" sz="1600" smtClean="0"/>
              <a:t>用这个年龄和下面的参数进行比较</a:t>
            </a:r>
            <a:r>
              <a:rPr lang="en-US" altLang="zh-CN" sz="1600" smtClean="0"/>
              <a:t>.</a:t>
            </a:r>
          </a:p>
          <a:p>
            <a:pPr lvl="2"/>
            <a:r>
              <a:rPr lang="en-US" altLang="zh-CN" sz="1600" smtClean="0"/>
              <a:t>vacuum</a:t>
            </a:r>
            <a:r>
              <a:rPr lang="zh-CN" altLang="en-US" sz="1600" smtClean="0"/>
              <a:t>根据</a:t>
            </a:r>
            <a:r>
              <a:rPr lang="en-US" altLang="zh-CN" sz="1600" smtClean="0"/>
              <a:t>vacuum_freeze_min_age</a:t>
            </a:r>
            <a:r>
              <a:rPr lang="zh-CN" altLang="en-US" sz="1600" smtClean="0"/>
              <a:t>参数的值来决定要把哪些行的版本号更新为</a:t>
            </a:r>
            <a:r>
              <a:rPr lang="en-US" altLang="zh-CN" sz="1600" smtClean="0"/>
              <a:t>FrozenXID(</a:t>
            </a:r>
            <a:r>
              <a:rPr lang="zh-CN" altLang="en-US" sz="1600" smtClean="0"/>
              <a:t>比任何版本号都老的版本号</a:t>
            </a:r>
            <a:r>
              <a:rPr lang="en-US" altLang="zh-CN" sz="1600" smtClean="0"/>
              <a:t>).</a:t>
            </a:r>
          </a:p>
          <a:p>
            <a:pPr lvl="2"/>
            <a:r>
              <a:rPr lang="en-US" altLang="zh-CN" sz="1600" smtClean="0"/>
              <a:t>vacuum</a:t>
            </a:r>
            <a:r>
              <a:rPr lang="zh-CN" altLang="en-US" sz="1600" smtClean="0"/>
              <a:t>根据</a:t>
            </a:r>
            <a:r>
              <a:rPr lang="en-US" altLang="zh-CN" sz="1600" smtClean="0"/>
              <a:t>vacuum_freeze_table_age</a:t>
            </a:r>
            <a:r>
              <a:rPr lang="zh-CN" altLang="en-US" sz="1600" smtClean="0"/>
              <a:t>参数的值来决定是否要扫表的所有块</a:t>
            </a:r>
            <a:r>
              <a:rPr lang="en-US" altLang="zh-CN" sz="1600" smtClean="0"/>
              <a:t>, </a:t>
            </a:r>
            <a:r>
              <a:rPr lang="zh-CN" altLang="en-US" sz="1600" smtClean="0"/>
              <a:t>也就是扫完后可以更新</a:t>
            </a:r>
            <a:r>
              <a:rPr lang="en-US" altLang="zh-CN" sz="1600"/>
              <a:t>pg_class</a:t>
            </a:r>
            <a:r>
              <a:rPr lang="zh-CN" altLang="en-US" sz="1600"/>
              <a:t>中的</a:t>
            </a:r>
            <a:r>
              <a:rPr lang="en-US" altLang="zh-CN" sz="1600"/>
              <a:t>relfrozenxid</a:t>
            </a:r>
            <a:r>
              <a:rPr lang="zh-CN" altLang="en-US" sz="1600" smtClean="0"/>
              <a:t>字段</a:t>
            </a:r>
            <a:r>
              <a:rPr lang="en-US" altLang="zh-CN" sz="1600" smtClean="0"/>
              <a:t>.</a:t>
            </a:r>
          </a:p>
          <a:p>
            <a:pPr lvl="2"/>
            <a:r>
              <a:rPr lang="zh-CN" altLang="en-US" sz="1600" smtClean="0"/>
              <a:t>还有两种情况是</a:t>
            </a:r>
            <a:r>
              <a:rPr lang="en-US" altLang="zh-CN" sz="1600" smtClean="0"/>
              <a:t>vacuum freeze, </a:t>
            </a:r>
            <a:r>
              <a:rPr lang="zh-CN" altLang="en-US" sz="1600" smtClean="0"/>
              <a:t>或所有</a:t>
            </a:r>
            <a:r>
              <a:rPr lang="en-US" altLang="zh-CN" sz="1600" smtClean="0"/>
              <a:t>PAGE</a:t>
            </a:r>
            <a:r>
              <a:rPr lang="zh-CN" altLang="en-US" sz="1600" smtClean="0"/>
              <a:t>都有</a:t>
            </a:r>
            <a:r>
              <a:rPr lang="en-US" altLang="zh-CN" sz="1600" smtClean="0"/>
              <a:t>dead row</a:t>
            </a:r>
            <a:r>
              <a:rPr lang="zh-CN" altLang="en-US" sz="1600" smtClean="0"/>
              <a:t>版本需要扫描</a:t>
            </a:r>
            <a:r>
              <a:rPr lang="en-US" altLang="zh-CN" sz="1600" smtClean="0"/>
              <a:t>.</a:t>
            </a:r>
            <a:endParaRPr lang="en-US" altLang="zh-CN" sz="1600"/>
          </a:p>
          <a:p>
            <a:pPr lvl="3"/>
            <a:r>
              <a:rPr lang="en-US" altLang="zh-CN" sz="1600"/>
              <a:t>The whole table is scanned when </a:t>
            </a:r>
            <a:endParaRPr lang="en-US" altLang="zh-CN" sz="1600" smtClean="0"/>
          </a:p>
          <a:p>
            <a:pPr lvl="3"/>
            <a:r>
              <a:rPr lang="en-US" altLang="zh-CN" sz="1600" smtClean="0"/>
              <a:t>relfrozenxid</a:t>
            </a:r>
            <a:r>
              <a:rPr lang="en-US" altLang="zh-CN" sz="1600"/>
              <a:t> is more than vacuum_freeze_table_age transactions old, when VACUUM's FREEZE option is used, </a:t>
            </a:r>
            <a:endParaRPr lang="en-US" altLang="zh-CN" sz="1600" smtClean="0"/>
          </a:p>
          <a:p>
            <a:pPr lvl="3"/>
            <a:r>
              <a:rPr lang="en-US" altLang="zh-CN" sz="1600" smtClean="0"/>
              <a:t>or </a:t>
            </a:r>
            <a:r>
              <a:rPr lang="en-US" altLang="zh-CN" sz="1600"/>
              <a:t>when all pages happen to require vacuuming to remove dead row versions.</a:t>
            </a:r>
            <a:endParaRPr lang="en-US" altLang="zh-CN" sz="1600" smtClean="0"/>
          </a:p>
          <a:p>
            <a:pPr lvl="2"/>
            <a:endParaRPr lang="en-US" altLang="zh-CN" sz="1600" smtClean="0"/>
          </a:p>
          <a:p>
            <a:pPr lvl="2"/>
            <a:endParaRPr lang="en-US" altLang="zh-CN" sz="1600"/>
          </a:p>
          <a:p>
            <a:endParaRPr lang="zh-CN" altLang="en-US" sz="1600"/>
          </a:p>
        </p:txBody>
      </p:sp>
    </p:spTree>
    <p:extLst>
      <p:ext uri="{BB962C8B-B14F-4D97-AF65-F5344CB8AC3E}">
        <p14:creationId xmlns:p14="http://schemas.microsoft.com/office/powerpoint/2010/main" val="588258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Routine Database Maintenance Tasks</a:t>
            </a:r>
            <a:endParaRPr lang="zh-CN" altLang="en-US"/>
          </a:p>
        </p:txBody>
      </p:sp>
      <p:sp>
        <p:nvSpPr>
          <p:cNvPr id="3" name="内容占位符 2"/>
          <p:cNvSpPr>
            <a:spLocks noGrp="1"/>
          </p:cNvSpPr>
          <p:nvPr>
            <p:ph idx="1"/>
          </p:nvPr>
        </p:nvSpPr>
        <p:spPr/>
        <p:txBody>
          <a:bodyPr/>
          <a:lstStyle/>
          <a:p>
            <a:r>
              <a:rPr lang="en-US" altLang="zh-CN" sz="1600"/>
              <a:t>Routine </a:t>
            </a:r>
            <a:r>
              <a:rPr lang="en-US" altLang="zh-CN" sz="1600" smtClean="0"/>
              <a:t>Vacuuming</a:t>
            </a:r>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r>
              <a:rPr lang="zh-CN" altLang="en-US" sz="1600"/>
              <a:t>表</a:t>
            </a:r>
            <a:r>
              <a:rPr lang="zh-CN" altLang="en-US" sz="1600" smtClean="0"/>
              <a:t>级别的</a:t>
            </a:r>
            <a:r>
              <a:rPr lang="en-US" altLang="zh-CN" sz="1600" smtClean="0"/>
              <a:t>autovacuum</a:t>
            </a:r>
            <a:r>
              <a:rPr lang="zh-CN" altLang="en-US" sz="1600" smtClean="0"/>
              <a:t>参数</a:t>
            </a:r>
            <a:endParaRPr lang="en-US" altLang="zh-CN" sz="1600" smtClean="0"/>
          </a:p>
          <a:p>
            <a:endParaRPr lang="en-US" altLang="zh-CN" sz="1600" smtClean="0"/>
          </a:p>
          <a:p>
            <a:pPr lvl="1"/>
            <a:endParaRPr lang="en-US" altLang="zh-CN" sz="1600" smtClean="0"/>
          </a:p>
          <a:p>
            <a:pPr lvl="2"/>
            <a:endParaRPr lang="en-US" altLang="zh-CN" sz="1600" smtClean="0"/>
          </a:p>
          <a:p>
            <a:pPr lvl="2"/>
            <a:endParaRPr lang="en-US" altLang="zh-CN" sz="1600"/>
          </a:p>
          <a:p>
            <a:endParaRPr lang="zh-CN" altLang="en-US" sz="16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16831"/>
            <a:ext cx="7153275"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001" y="4221088"/>
            <a:ext cx="7252973"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2543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Routine Database Maintenance Tasks</a:t>
            </a:r>
            <a:endParaRPr lang="zh-CN" altLang="en-US"/>
          </a:p>
        </p:txBody>
      </p:sp>
      <p:sp>
        <p:nvSpPr>
          <p:cNvPr id="3" name="内容占位符 2"/>
          <p:cNvSpPr>
            <a:spLocks noGrp="1"/>
          </p:cNvSpPr>
          <p:nvPr>
            <p:ph idx="1"/>
          </p:nvPr>
        </p:nvSpPr>
        <p:spPr/>
        <p:txBody>
          <a:bodyPr/>
          <a:lstStyle/>
          <a:p>
            <a:r>
              <a:rPr lang="en-US" altLang="zh-CN" sz="1600" smtClean="0"/>
              <a:t>Routine </a:t>
            </a:r>
            <a:r>
              <a:rPr lang="en-US" altLang="zh-CN" sz="1600"/>
              <a:t>Reindexing</a:t>
            </a:r>
          </a:p>
          <a:p>
            <a:pPr lvl="1"/>
            <a:r>
              <a:rPr lang="zh-CN" altLang="en-US" sz="1600" smtClean="0"/>
              <a:t>为什么要</a:t>
            </a:r>
            <a:r>
              <a:rPr lang="en-US" altLang="zh-CN" sz="1600" smtClean="0"/>
              <a:t>reindex b-tree </a:t>
            </a:r>
            <a:r>
              <a:rPr lang="zh-CN" altLang="en-US" sz="1600" smtClean="0"/>
              <a:t>索引</a:t>
            </a:r>
            <a:endParaRPr lang="en-US" altLang="zh-CN" sz="1600" smtClean="0"/>
          </a:p>
          <a:p>
            <a:pPr lvl="2"/>
            <a:r>
              <a:rPr lang="zh-CN" altLang="en-US" sz="1600" smtClean="0"/>
              <a:t>频繁的</a:t>
            </a:r>
            <a:r>
              <a:rPr lang="en-US" altLang="zh-CN" sz="1600" smtClean="0"/>
              <a:t>non-HOT Update</a:t>
            </a:r>
            <a:r>
              <a:rPr lang="zh-CN" altLang="en-US" sz="1600" smtClean="0"/>
              <a:t>后</a:t>
            </a:r>
            <a:r>
              <a:rPr lang="en-US" altLang="zh-CN" sz="1600" smtClean="0"/>
              <a:t>b-tree</a:t>
            </a:r>
            <a:r>
              <a:rPr lang="zh-CN" altLang="en-US" sz="1600" smtClean="0"/>
              <a:t>索引会膨胀</a:t>
            </a:r>
            <a:r>
              <a:rPr lang="en-US" altLang="zh-CN" sz="1600" smtClean="0"/>
              <a:t>, B-tree </a:t>
            </a:r>
            <a:r>
              <a:rPr lang="en-US" altLang="zh-CN" sz="1600"/>
              <a:t>index pages that have become completely empty are reclaimed for re-use</a:t>
            </a:r>
            <a:r>
              <a:rPr lang="en-US" altLang="zh-CN" sz="1600" smtClean="0"/>
              <a:t>.</a:t>
            </a:r>
          </a:p>
          <a:p>
            <a:pPr lvl="2"/>
            <a:r>
              <a:rPr lang="zh-CN" altLang="en-US" sz="1600" smtClean="0"/>
              <a:t>一个全新的</a:t>
            </a:r>
            <a:r>
              <a:rPr lang="en-US" altLang="zh-CN" sz="1600" smtClean="0"/>
              <a:t>btree</a:t>
            </a:r>
            <a:r>
              <a:rPr lang="zh-CN" altLang="en-US" sz="1600" smtClean="0"/>
              <a:t>索引和一个频繁</a:t>
            </a:r>
            <a:r>
              <a:rPr lang="en-US" altLang="zh-CN" sz="1600" smtClean="0"/>
              <a:t>non-HOT Update</a:t>
            </a:r>
            <a:r>
              <a:rPr lang="zh-CN" altLang="en-US" sz="1600" smtClean="0"/>
              <a:t>后的</a:t>
            </a:r>
            <a:r>
              <a:rPr lang="en-US" altLang="zh-CN" sz="1600" smtClean="0"/>
              <a:t>b-tree</a:t>
            </a:r>
            <a:r>
              <a:rPr lang="zh-CN" altLang="en-US" sz="1600" smtClean="0"/>
              <a:t>索引的</a:t>
            </a:r>
            <a:r>
              <a:rPr lang="en-US" altLang="zh-CN" sz="1600" smtClean="0"/>
              <a:t>page</a:t>
            </a:r>
            <a:r>
              <a:rPr lang="zh-CN" altLang="en-US" sz="1600" smtClean="0"/>
              <a:t>逻辑顺序和物理顺序顺性不一样</a:t>
            </a:r>
            <a:r>
              <a:rPr lang="en-US" altLang="zh-CN" sz="1600" smtClean="0"/>
              <a:t>, </a:t>
            </a:r>
            <a:r>
              <a:rPr lang="zh-CN" altLang="en-US" sz="1600" smtClean="0"/>
              <a:t>效率也不一样</a:t>
            </a:r>
            <a:r>
              <a:rPr lang="en-US" altLang="zh-CN" sz="1600" smtClean="0"/>
              <a:t>.</a:t>
            </a:r>
          </a:p>
          <a:p>
            <a:pPr lvl="2"/>
            <a:r>
              <a:rPr lang="en-US" altLang="zh-CN" sz="1600"/>
              <a:t>c</a:t>
            </a:r>
            <a:r>
              <a:rPr lang="en-US" altLang="zh-CN" sz="1600" smtClean="0"/>
              <a:t>oncurrently </a:t>
            </a:r>
            <a:r>
              <a:rPr lang="en-US" altLang="zh-CN" sz="1600"/>
              <a:t>rebuild bloated indexes</a:t>
            </a:r>
          </a:p>
          <a:p>
            <a:pPr lvl="2"/>
            <a:r>
              <a:rPr lang="en-US" altLang="zh-CN" sz="1600">
                <a:hlinkClick r:id="rId2"/>
              </a:rPr>
              <a:t>http://blog.163.com/digoal@126/blog/static/163877040201231781923116/</a:t>
            </a:r>
            <a:endParaRPr lang="en-US" altLang="zh-CN" sz="1600" smtClean="0"/>
          </a:p>
          <a:p>
            <a:pPr lvl="1"/>
            <a:r>
              <a:rPr lang="zh-CN" altLang="en-US" sz="1600" smtClean="0"/>
              <a:t>为什么要</a:t>
            </a:r>
            <a:r>
              <a:rPr lang="en-US" altLang="zh-CN" sz="1600" smtClean="0"/>
              <a:t>reindex non-b-tree </a:t>
            </a:r>
            <a:r>
              <a:rPr lang="zh-CN" altLang="en-US" sz="1600" smtClean="0"/>
              <a:t>索引</a:t>
            </a:r>
            <a:endParaRPr lang="en-US" altLang="zh-CN" sz="1600" smtClean="0"/>
          </a:p>
          <a:p>
            <a:pPr lvl="2"/>
            <a:r>
              <a:rPr lang="zh-CN" altLang="en-US" sz="1600" smtClean="0"/>
              <a:t>如果发现</a:t>
            </a:r>
            <a:r>
              <a:rPr lang="en-US" altLang="zh-CN" sz="1600" smtClean="0"/>
              <a:t>non-b-tree</a:t>
            </a:r>
            <a:r>
              <a:rPr lang="zh-CN" altLang="en-US" sz="1600" smtClean="0"/>
              <a:t>索引膨胀比较厉害</a:t>
            </a:r>
            <a:r>
              <a:rPr lang="en-US" altLang="zh-CN" sz="1600" smtClean="0"/>
              <a:t>, </a:t>
            </a:r>
            <a:r>
              <a:rPr lang="zh-CN" altLang="en-US" sz="1600" smtClean="0"/>
              <a:t>并且性能下降严重的时候需要</a:t>
            </a:r>
            <a:r>
              <a:rPr lang="en-US" altLang="zh-CN" sz="1600" smtClean="0"/>
              <a:t>reindex</a:t>
            </a:r>
            <a:r>
              <a:rPr lang="zh-CN" altLang="en-US" sz="1600" smtClean="0"/>
              <a:t>他们</a:t>
            </a:r>
            <a:r>
              <a:rPr lang="en-US" altLang="zh-CN" sz="1600" smtClean="0"/>
              <a:t>.</a:t>
            </a:r>
          </a:p>
          <a:p>
            <a:endParaRPr lang="en-US" altLang="zh-CN" sz="1600" smtClean="0">
              <a:hlinkClick r:id="rId3"/>
            </a:endParaRPr>
          </a:p>
          <a:p>
            <a:r>
              <a:rPr lang="zh-CN" altLang="en-US" sz="1600" smtClean="0"/>
              <a:t>监控</a:t>
            </a:r>
            <a:endParaRPr lang="en-US" altLang="zh-CN" sz="1600">
              <a:hlinkClick r:id="rId3"/>
            </a:endParaRPr>
          </a:p>
          <a:p>
            <a:r>
              <a:rPr lang="en-US" altLang="zh-CN" sz="1600" smtClean="0">
                <a:hlinkClick r:id="rId3"/>
              </a:rPr>
              <a:t>http</a:t>
            </a:r>
            <a:r>
              <a:rPr lang="en-US" altLang="zh-CN" sz="1600">
                <a:hlinkClick r:id="rId3"/>
              </a:rPr>
              <a:t>://</a:t>
            </a:r>
            <a:r>
              <a:rPr lang="en-US" altLang="zh-CN" sz="1600" smtClean="0">
                <a:hlinkClick r:id="rId3"/>
              </a:rPr>
              <a:t>bucardo.org/check_postgres/check_postgres.pl.html</a:t>
            </a:r>
            <a:endParaRPr lang="en-US" altLang="zh-CN" sz="1600" smtClean="0"/>
          </a:p>
          <a:p>
            <a:r>
              <a:rPr lang="en-US" altLang="zh-CN" sz="1600"/>
              <a:t>Use PostgreSQL collect and analyze Operation System statistics</a:t>
            </a:r>
          </a:p>
          <a:p>
            <a:r>
              <a:rPr lang="en-US" altLang="zh-CN" sz="1600">
                <a:hlinkClick r:id="rId4"/>
              </a:rPr>
              <a:t>http://blog.163.com/digoal@126/blog/static/163877040201211354145701/</a:t>
            </a:r>
            <a:endParaRPr lang="zh-CN" altLang="en-US" sz="1600"/>
          </a:p>
        </p:txBody>
      </p:sp>
    </p:spTree>
    <p:extLst>
      <p:ext uri="{BB962C8B-B14F-4D97-AF65-F5344CB8AC3E}">
        <p14:creationId xmlns:p14="http://schemas.microsoft.com/office/powerpoint/2010/main" val="1319454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zh-CN" altLang="en-US" sz="1600" smtClean="0"/>
              <a:t>备份数据或</a:t>
            </a:r>
            <a:r>
              <a:rPr lang="en-US" altLang="zh-CN" sz="1600" smtClean="0"/>
              <a:t>SQL</a:t>
            </a:r>
          </a:p>
          <a:p>
            <a:pPr lvl="1"/>
            <a:r>
              <a:rPr lang="zh-CN" altLang="en-US" sz="1600"/>
              <a:t>数据或</a:t>
            </a:r>
            <a:r>
              <a:rPr lang="en-US" altLang="zh-CN" sz="1600"/>
              <a:t>SQL</a:t>
            </a:r>
            <a:r>
              <a:rPr lang="zh-CN" altLang="en-US" sz="1600"/>
              <a:t>的备份</a:t>
            </a:r>
            <a:r>
              <a:rPr lang="en-US" altLang="zh-CN" sz="1600"/>
              <a:t>, </a:t>
            </a:r>
            <a:r>
              <a:rPr lang="zh-CN" altLang="en-US" sz="1600"/>
              <a:t>支持不同版本的备份和恢复</a:t>
            </a:r>
            <a:r>
              <a:rPr lang="en-US" altLang="zh-CN" sz="1600"/>
              <a:t>, </a:t>
            </a:r>
            <a:r>
              <a:rPr lang="zh-CN" altLang="en-US" sz="1600"/>
              <a:t>如果要将低版本的数据备份后还原到高版本的数据库中</a:t>
            </a:r>
            <a:r>
              <a:rPr lang="en-US" altLang="zh-CN" sz="1600"/>
              <a:t>, </a:t>
            </a:r>
            <a:r>
              <a:rPr lang="zh-CN" altLang="en-US" sz="1600"/>
              <a:t>一般建议使用高版本的</a:t>
            </a:r>
            <a:r>
              <a:rPr lang="en-US" altLang="zh-CN" sz="1600"/>
              <a:t>pg_dump</a:t>
            </a:r>
            <a:r>
              <a:rPr lang="zh-CN" altLang="en-US" sz="1600"/>
              <a:t>备份</a:t>
            </a:r>
            <a:r>
              <a:rPr lang="en-US" altLang="zh-CN" sz="1600"/>
              <a:t>, </a:t>
            </a:r>
            <a:r>
              <a:rPr lang="zh-CN" altLang="en-US" sz="1600"/>
              <a:t>高版本的</a:t>
            </a:r>
            <a:r>
              <a:rPr lang="en-US" altLang="zh-CN" sz="1600"/>
              <a:t>pg_resotre</a:t>
            </a:r>
            <a:r>
              <a:rPr lang="zh-CN" altLang="en-US" sz="1600"/>
              <a:t>还原</a:t>
            </a:r>
            <a:r>
              <a:rPr lang="en-US" altLang="zh-CN" sz="1600" smtClean="0"/>
              <a:t>.</a:t>
            </a:r>
          </a:p>
          <a:p>
            <a:pPr lvl="1"/>
            <a:endParaRPr lang="en-US" altLang="zh-CN" sz="1600" smtClean="0"/>
          </a:p>
          <a:p>
            <a:pPr lvl="1"/>
            <a:r>
              <a:rPr lang="en-US" altLang="zh-CN" sz="1600" smtClean="0"/>
              <a:t>pg_dump</a:t>
            </a:r>
          </a:p>
          <a:p>
            <a:pPr lvl="2"/>
            <a:r>
              <a:rPr lang="zh-CN" altLang="en-US" sz="1600" smtClean="0"/>
              <a:t>输出支持两种格式</a:t>
            </a:r>
            <a:r>
              <a:rPr lang="en-US" altLang="zh-CN" sz="1600" smtClean="0"/>
              <a:t>, </a:t>
            </a:r>
            <a:r>
              <a:rPr lang="zh-CN" altLang="en-US" sz="1600" smtClean="0"/>
              <a:t>一种是纯文本格式</a:t>
            </a:r>
            <a:r>
              <a:rPr lang="en-US" altLang="zh-CN" sz="1600" smtClean="0"/>
              <a:t>, </a:t>
            </a:r>
            <a:r>
              <a:rPr lang="zh-CN" altLang="en-US" sz="1600" smtClean="0"/>
              <a:t>另一种是</a:t>
            </a:r>
            <a:r>
              <a:rPr lang="en-US" altLang="zh-CN" sz="1600" smtClean="0"/>
              <a:t>PostgreSQL bin</a:t>
            </a:r>
            <a:r>
              <a:rPr lang="zh-CN" altLang="en-US" sz="1600" smtClean="0"/>
              <a:t>格式</a:t>
            </a:r>
            <a:r>
              <a:rPr lang="en-US" altLang="zh-CN" sz="1600" smtClean="0"/>
              <a:t>.</a:t>
            </a:r>
          </a:p>
          <a:p>
            <a:pPr lvl="2"/>
            <a:r>
              <a:rPr lang="en-US" altLang="zh-CN" sz="1600"/>
              <a:t>pg_dump [connection-option...] [option...] [dbname]</a:t>
            </a:r>
          </a:p>
          <a:p>
            <a:pPr lvl="1"/>
            <a:r>
              <a:rPr lang="en-US" altLang="zh-CN" sz="1600" smtClean="0"/>
              <a:t>pg_dumpall</a:t>
            </a:r>
          </a:p>
          <a:p>
            <a:pPr lvl="2"/>
            <a:r>
              <a:rPr lang="zh-CN" altLang="en-US" sz="1600" smtClean="0"/>
              <a:t>输出仅支持纯文本格式</a:t>
            </a:r>
            <a:r>
              <a:rPr lang="en-US" altLang="zh-CN" sz="1600" smtClean="0"/>
              <a:t>.</a:t>
            </a:r>
          </a:p>
          <a:p>
            <a:pPr lvl="2"/>
            <a:r>
              <a:rPr lang="en-US" altLang="zh-CN" sz="1600"/>
              <a:t>pg_dumpall [connection-option...] [option...]</a:t>
            </a:r>
          </a:p>
          <a:p>
            <a:pPr lvl="1"/>
            <a:r>
              <a:rPr lang="en-US" altLang="zh-CN" sz="1600" smtClean="0"/>
              <a:t>COPY</a:t>
            </a:r>
          </a:p>
          <a:p>
            <a:pPr lvl="2"/>
            <a:r>
              <a:rPr lang="zh-CN" altLang="en-US" sz="1600" smtClean="0"/>
              <a:t>类似纯文本格式的备份</a:t>
            </a:r>
            <a:r>
              <a:rPr lang="en-US" altLang="zh-CN" sz="1600" smtClean="0"/>
              <a:t>, </a:t>
            </a:r>
            <a:r>
              <a:rPr lang="zh-CN" altLang="en-US" sz="1600" smtClean="0"/>
              <a:t>但是可以支持定制化备份列和行的信息</a:t>
            </a:r>
            <a:r>
              <a:rPr lang="en-US" altLang="zh-CN" sz="1600" smtClean="0"/>
              <a:t>.</a:t>
            </a:r>
          </a:p>
          <a:p>
            <a:pPr lvl="1"/>
            <a:endParaRPr lang="en-US" altLang="zh-CN" sz="1600" smtClean="0"/>
          </a:p>
          <a:p>
            <a:pPr lvl="1"/>
            <a:endParaRPr lang="en-US" altLang="zh-CN" sz="1600" smtClean="0"/>
          </a:p>
          <a:p>
            <a:pPr marL="0" indent="0">
              <a:buNone/>
            </a:pPr>
            <a:endParaRPr lang="en-US" altLang="zh-CN" sz="1600"/>
          </a:p>
          <a:p>
            <a:endParaRPr lang="en-US" altLang="zh-CN" sz="1600" smtClean="0"/>
          </a:p>
          <a:p>
            <a:endParaRPr lang="en-US" altLang="zh-CN" sz="1600" smtClean="0"/>
          </a:p>
        </p:txBody>
      </p:sp>
    </p:spTree>
    <p:extLst>
      <p:ext uri="{BB962C8B-B14F-4D97-AF65-F5344CB8AC3E}">
        <p14:creationId xmlns:p14="http://schemas.microsoft.com/office/powerpoint/2010/main" val="2318530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zh-CN" altLang="en-US" sz="1600" smtClean="0"/>
              <a:t>备份数据或</a:t>
            </a:r>
            <a:r>
              <a:rPr lang="en-US" altLang="zh-CN" sz="1600" smtClean="0"/>
              <a:t>SQL</a:t>
            </a:r>
          </a:p>
          <a:p>
            <a:pPr lvl="1"/>
            <a:r>
              <a:rPr lang="en-US" altLang="zh-CN" sz="1600" smtClean="0"/>
              <a:t>pg_dump</a:t>
            </a:r>
          </a:p>
          <a:p>
            <a:pPr lvl="2"/>
            <a:endParaRPr lang="en-US" altLang="zh-CN" sz="1600" smtClean="0"/>
          </a:p>
          <a:p>
            <a:pPr marL="0" indent="0">
              <a:buNone/>
            </a:pPr>
            <a:endParaRPr lang="en-US" altLang="zh-CN" sz="1600"/>
          </a:p>
          <a:p>
            <a:pPr marL="0" indent="0">
              <a:buNone/>
            </a:pPr>
            <a:endParaRPr lang="en-US" altLang="zh-CN" sz="1600"/>
          </a:p>
          <a:p>
            <a:endParaRPr lang="en-US" altLang="zh-CN" sz="1600" smtClean="0"/>
          </a:p>
          <a:p>
            <a:endParaRPr lang="en-US" altLang="zh-CN" sz="160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132856"/>
            <a:ext cx="8781776"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077072"/>
            <a:ext cx="8781776" cy="2369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338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zh-CN" altLang="en-US" sz="1600" smtClean="0"/>
              <a:t>备份数据或</a:t>
            </a:r>
            <a:r>
              <a:rPr lang="en-US" altLang="zh-CN" sz="1600" smtClean="0"/>
              <a:t>SQL</a:t>
            </a:r>
          </a:p>
          <a:p>
            <a:pPr lvl="1"/>
            <a:r>
              <a:rPr lang="en-US" altLang="zh-CN" sz="1600" smtClean="0"/>
              <a:t>pg_dump</a:t>
            </a:r>
          </a:p>
          <a:p>
            <a:pPr lvl="2"/>
            <a:endParaRPr lang="en-US" altLang="zh-CN" sz="1600" smtClean="0"/>
          </a:p>
          <a:p>
            <a:pPr marL="0" indent="0">
              <a:buNone/>
            </a:pPr>
            <a:endParaRPr lang="en-US" altLang="zh-CN" sz="1600"/>
          </a:p>
          <a:p>
            <a:pPr marL="0" indent="0">
              <a:buNone/>
            </a:pPr>
            <a:endParaRPr lang="en-US" altLang="zh-CN" sz="1600"/>
          </a:p>
          <a:p>
            <a:endParaRPr lang="en-US" altLang="zh-CN" sz="1600" smtClean="0"/>
          </a:p>
          <a:p>
            <a:endParaRPr lang="en-US" altLang="zh-CN" sz="1600" smtClean="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45929"/>
            <a:ext cx="6552728" cy="4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4744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zh-CN" altLang="en-US" sz="1600" smtClean="0"/>
              <a:t>备份数据或</a:t>
            </a:r>
            <a:r>
              <a:rPr lang="en-US" altLang="zh-CN" sz="1600" smtClean="0"/>
              <a:t>SQL</a:t>
            </a:r>
          </a:p>
          <a:p>
            <a:pPr lvl="1"/>
            <a:r>
              <a:rPr lang="en-US" altLang="zh-CN" sz="1600" smtClean="0"/>
              <a:t>pg_dumpall</a:t>
            </a:r>
          </a:p>
          <a:p>
            <a:endParaRPr lang="en-US" altLang="zh-CN" sz="1600"/>
          </a:p>
          <a:p>
            <a:endParaRPr lang="en-US" altLang="zh-CN" sz="1600" smtClean="0"/>
          </a:p>
          <a:p>
            <a:endParaRPr lang="en-US" altLang="zh-CN" sz="160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440067"/>
            <a:ext cx="8834816" cy="1276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077072"/>
            <a:ext cx="8834816" cy="2506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5239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SQL </a:t>
            </a:r>
            <a:r>
              <a:rPr lang="en-US" altLang="zh-CN" smtClean="0"/>
              <a:t>Syntax-Value Expressions</a:t>
            </a:r>
            <a:endParaRPr lang="zh-CN" altLang="en-US"/>
          </a:p>
        </p:txBody>
      </p:sp>
      <p:sp>
        <p:nvSpPr>
          <p:cNvPr id="3" name="内容占位符 2"/>
          <p:cNvSpPr>
            <a:spLocks noGrp="1"/>
          </p:cNvSpPr>
          <p:nvPr>
            <p:ph idx="1"/>
          </p:nvPr>
        </p:nvSpPr>
        <p:spPr/>
        <p:txBody>
          <a:bodyPr numCol="2"/>
          <a:lstStyle/>
          <a:p>
            <a:pPr lvl="1"/>
            <a:r>
              <a:rPr lang="en-US" altLang="zh-CN" sz="1600" smtClean="0"/>
              <a:t> </a:t>
            </a:r>
            <a:r>
              <a:rPr lang="en-US" altLang="zh-CN" sz="1600"/>
              <a:t>id |  name  | subject | score </a:t>
            </a:r>
          </a:p>
          <a:p>
            <a:pPr lvl="1"/>
            <a:r>
              <a:rPr lang="en-US" altLang="zh-CN" sz="1600"/>
              <a:t>----+--------+---------+-------</a:t>
            </a:r>
          </a:p>
          <a:p>
            <a:pPr lvl="1"/>
            <a:r>
              <a:rPr lang="en-US" altLang="zh-CN" sz="1600"/>
              <a:t>  5 | digoal | </a:t>
            </a:r>
            <a:r>
              <a:rPr lang="zh-CN" altLang="en-US" sz="1600"/>
              <a:t>化学    </a:t>
            </a:r>
            <a:r>
              <a:rPr lang="en-US" altLang="zh-CN" sz="1600"/>
              <a:t>|  98.5</a:t>
            </a:r>
          </a:p>
          <a:p>
            <a:pPr lvl="1"/>
            <a:r>
              <a:rPr lang="en-US" altLang="zh-CN" sz="1600"/>
              <a:t>  1 | digoal | </a:t>
            </a:r>
            <a:r>
              <a:rPr lang="zh-CN" altLang="en-US" sz="1600"/>
              <a:t>数学    </a:t>
            </a:r>
            <a:r>
              <a:rPr lang="en-US" altLang="zh-CN" sz="1600"/>
              <a:t>|  99.5</a:t>
            </a:r>
          </a:p>
          <a:p>
            <a:pPr lvl="1"/>
            <a:r>
              <a:rPr lang="en-US" altLang="zh-CN" sz="1600"/>
              <a:t>  4 | digoal | </a:t>
            </a:r>
            <a:r>
              <a:rPr lang="zh-CN" altLang="en-US" sz="1600"/>
              <a:t>物理    </a:t>
            </a:r>
            <a:r>
              <a:rPr lang="en-US" altLang="zh-CN" sz="1600"/>
              <a:t>|  99.5</a:t>
            </a:r>
          </a:p>
          <a:p>
            <a:pPr lvl="1"/>
            <a:r>
              <a:rPr lang="en-US" altLang="zh-CN" sz="1600"/>
              <a:t> 13 | </a:t>
            </a:r>
            <a:r>
              <a:rPr lang="zh-CN" altLang="en-US" sz="1600"/>
              <a:t>张学友 </a:t>
            </a:r>
            <a:r>
              <a:rPr lang="en-US" altLang="zh-CN" sz="1600"/>
              <a:t>| </a:t>
            </a:r>
            <a:r>
              <a:rPr lang="zh-CN" altLang="en-US" sz="1600"/>
              <a:t>英语    </a:t>
            </a:r>
            <a:r>
              <a:rPr lang="en-US" altLang="zh-CN" sz="1600"/>
              <a:t>|  92.5</a:t>
            </a:r>
          </a:p>
          <a:p>
            <a:pPr lvl="1"/>
            <a:r>
              <a:rPr lang="en-US" altLang="zh-CN" sz="1600"/>
              <a:t>  7 | </a:t>
            </a:r>
            <a:r>
              <a:rPr lang="zh-CN" altLang="en-US" sz="1600"/>
              <a:t>刘德华 </a:t>
            </a:r>
            <a:r>
              <a:rPr lang="en-US" altLang="zh-CN" sz="1600"/>
              <a:t>| </a:t>
            </a:r>
            <a:r>
              <a:rPr lang="zh-CN" altLang="en-US" sz="1600"/>
              <a:t>语文    </a:t>
            </a:r>
            <a:r>
              <a:rPr lang="en-US" altLang="zh-CN" sz="1600"/>
              <a:t>|  99.5</a:t>
            </a:r>
          </a:p>
          <a:p>
            <a:r>
              <a:rPr lang="en-US" altLang="zh-CN" sz="1600" smtClean="0"/>
              <a:t>type cast</a:t>
            </a:r>
          </a:p>
          <a:p>
            <a:pPr lvl="1"/>
            <a:r>
              <a:rPr lang="zh-CN" altLang="en-US" sz="1600" smtClean="0"/>
              <a:t>前面有例子</a:t>
            </a:r>
            <a:endParaRPr lang="en-US" altLang="zh-CN" sz="1600" smtClean="0"/>
          </a:p>
          <a:p>
            <a:r>
              <a:rPr lang="en-US" altLang="zh-CN" sz="1600" smtClean="0"/>
              <a:t>collation expression</a:t>
            </a:r>
          </a:p>
          <a:p>
            <a:pPr lvl="1"/>
            <a:r>
              <a:rPr lang="en-US" altLang="zh-CN" sz="1600"/>
              <a:t>SELECT a, b, c FROM tbl WHERE ... ORDER BY a COLLATE "C";</a:t>
            </a:r>
          </a:p>
          <a:p>
            <a:pPr lvl="1"/>
            <a:r>
              <a:rPr lang="en-US" altLang="zh-CN" sz="1600"/>
              <a:t>SELECT * FROM tbl WHERE a &gt; 'foo' COLLATE "C";</a:t>
            </a:r>
          </a:p>
          <a:p>
            <a:pPr lvl="1"/>
            <a:r>
              <a:rPr lang="en-US" altLang="zh-CN" sz="1600"/>
              <a:t>SELECT * FROM tbl WHERE a COLLATE "C" &gt; 'foo';</a:t>
            </a:r>
          </a:p>
          <a:p>
            <a:r>
              <a:rPr lang="en-US" altLang="zh-CN" sz="1600" smtClean="0"/>
              <a:t>scalar subquery</a:t>
            </a:r>
          </a:p>
          <a:p>
            <a:pPr lvl="1"/>
            <a:r>
              <a:rPr lang="en-US" altLang="zh-CN" sz="1600"/>
              <a:t>SELECT name, (SELECT max(pop) FROM cities WHERE cities.state = states.name)</a:t>
            </a:r>
          </a:p>
          <a:p>
            <a:pPr lvl="1"/>
            <a:r>
              <a:rPr lang="en-US" altLang="zh-CN" sz="1600"/>
              <a:t>    FROM states;</a:t>
            </a:r>
          </a:p>
          <a:p>
            <a:r>
              <a:rPr lang="en-US" altLang="zh-CN" sz="1600" smtClean="0"/>
              <a:t>array constructor</a:t>
            </a:r>
          </a:p>
          <a:p>
            <a:pPr lvl="1"/>
            <a:r>
              <a:rPr lang="en-US" altLang="zh-CN" sz="1600" smtClean="0"/>
              <a:t>ARRAY[]</a:t>
            </a:r>
          </a:p>
          <a:p>
            <a:r>
              <a:rPr lang="en-US" altLang="zh-CN" sz="1600" smtClean="0"/>
              <a:t>row constructor</a:t>
            </a:r>
          </a:p>
          <a:p>
            <a:pPr lvl="1"/>
            <a:r>
              <a:rPr lang="en-US" altLang="zh-CN" sz="1600" smtClean="0"/>
              <a:t>ROW()</a:t>
            </a:r>
          </a:p>
          <a:p>
            <a:endParaRPr lang="en-US" altLang="zh-CN" sz="1600" smtClean="0"/>
          </a:p>
        </p:txBody>
      </p:sp>
    </p:spTree>
    <p:extLst>
      <p:ext uri="{BB962C8B-B14F-4D97-AF65-F5344CB8AC3E}">
        <p14:creationId xmlns:p14="http://schemas.microsoft.com/office/powerpoint/2010/main" val="2186582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zh-CN" altLang="en-US" sz="1600" smtClean="0"/>
              <a:t>备份数据或</a:t>
            </a:r>
            <a:r>
              <a:rPr lang="en-US" altLang="zh-CN" sz="1600" smtClean="0"/>
              <a:t>SQL</a:t>
            </a:r>
          </a:p>
          <a:p>
            <a:pPr lvl="1"/>
            <a:r>
              <a:rPr lang="en-US" altLang="zh-CN" sz="1600" smtClean="0"/>
              <a:t>pg_dumpall</a:t>
            </a:r>
          </a:p>
          <a:p>
            <a:endParaRPr lang="en-US" altLang="zh-CN" sz="1600"/>
          </a:p>
          <a:p>
            <a:endParaRPr lang="en-US" altLang="zh-CN" sz="1600" smtClean="0"/>
          </a:p>
          <a:p>
            <a:endParaRPr lang="en-US" altLang="zh-CN" sz="160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988840"/>
            <a:ext cx="8136904" cy="4746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0485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zh-CN" altLang="en-US" sz="1600" smtClean="0"/>
              <a:t>备份数据或</a:t>
            </a:r>
            <a:r>
              <a:rPr lang="en-US" altLang="zh-CN" sz="1600" smtClean="0"/>
              <a:t>SQL</a:t>
            </a:r>
          </a:p>
          <a:p>
            <a:pPr lvl="1"/>
            <a:r>
              <a:rPr lang="en-US" altLang="zh-CN" sz="1600" smtClean="0"/>
              <a:t>COPY</a:t>
            </a:r>
          </a:p>
          <a:p>
            <a:endParaRPr lang="en-US" altLang="zh-CN" sz="1600" smtClean="0"/>
          </a:p>
          <a:p>
            <a:endParaRPr lang="en-US" altLang="zh-CN" sz="1600"/>
          </a:p>
          <a:p>
            <a:endParaRPr lang="en-US" altLang="zh-CN" sz="1600"/>
          </a:p>
          <a:p>
            <a:endParaRPr lang="en-US" altLang="zh-CN" sz="1600" smtClean="0"/>
          </a:p>
          <a:p>
            <a:endParaRPr lang="en-US" altLang="zh-CN" sz="160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64" y="5013176"/>
            <a:ext cx="8521005" cy="1796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1242" y="1484365"/>
            <a:ext cx="4686648"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2096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zh-CN" altLang="en-US" sz="1400" smtClean="0"/>
              <a:t>备份数据文件</a:t>
            </a:r>
            <a:r>
              <a:rPr lang="en-US" altLang="zh-CN" sz="1400" smtClean="0"/>
              <a:t>, </a:t>
            </a:r>
            <a:r>
              <a:rPr lang="zh-CN" altLang="en-US" sz="1400" smtClean="0"/>
              <a:t>增量备份</a:t>
            </a:r>
            <a:r>
              <a:rPr lang="en-US" altLang="zh-CN" sz="1400" smtClean="0"/>
              <a:t>, </a:t>
            </a:r>
            <a:r>
              <a:rPr lang="zh-CN" altLang="en-US" sz="1400" smtClean="0"/>
              <a:t>可用于做基于时间点的恢复</a:t>
            </a:r>
            <a:r>
              <a:rPr lang="en-US" altLang="zh-CN" sz="1400" smtClean="0"/>
              <a:t>, </a:t>
            </a:r>
            <a:r>
              <a:rPr lang="zh-CN" altLang="en-US" sz="1400" smtClean="0"/>
              <a:t>基于</a:t>
            </a:r>
            <a:r>
              <a:rPr lang="en-US" altLang="zh-CN" sz="1400" smtClean="0"/>
              <a:t>xid</a:t>
            </a:r>
            <a:r>
              <a:rPr lang="zh-CN" altLang="en-US" sz="1400" smtClean="0"/>
              <a:t>的恢复</a:t>
            </a:r>
            <a:r>
              <a:rPr lang="en-US" altLang="zh-CN" sz="1400" smtClean="0"/>
              <a:t>, </a:t>
            </a:r>
            <a:r>
              <a:rPr lang="zh-CN" altLang="en-US" sz="1400" smtClean="0"/>
              <a:t>基于定制还原点的恢复</a:t>
            </a:r>
            <a:endParaRPr lang="en-US" altLang="zh-CN" sz="1400" smtClean="0"/>
          </a:p>
          <a:p>
            <a:pPr lvl="1"/>
            <a:r>
              <a:rPr lang="zh-CN" altLang="en-US" sz="1400" smtClean="0"/>
              <a:t>有效备份数据文件</a:t>
            </a:r>
            <a:r>
              <a:rPr lang="zh-CN" altLang="en-US" sz="1400"/>
              <a:t>的</a:t>
            </a:r>
            <a:r>
              <a:rPr lang="zh-CN" altLang="en-US" sz="1400" smtClean="0"/>
              <a:t>前提</a:t>
            </a:r>
            <a:endParaRPr lang="en-US" altLang="zh-CN" sz="1400" smtClean="0"/>
          </a:p>
          <a:p>
            <a:pPr lvl="2"/>
            <a:r>
              <a:rPr lang="en-US" altLang="zh-CN" sz="1400"/>
              <a:t>full_page_writes = </a:t>
            </a:r>
            <a:r>
              <a:rPr lang="en-US" altLang="zh-CN" sz="1400" smtClean="0"/>
              <a:t>on</a:t>
            </a:r>
          </a:p>
          <a:p>
            <a:pPr lvl="2"/>
            <a:r>
              <a:rPr lang="en-US" altLang="zh-CN" sz="1400"/>
              <a:t>fsync = </a:t>
            </a:r>
            <a:r>
              <a:rPr lang="en-US" altLang="zh-CN" sz="1400" smtClean="0"/>
              <a:t>on</a:t>
            </a:r>
          </a:p>
          <a:p>
            <a:pPr lvl="2"/>
            <a:r>
              <a:rPr lang="en-US" altLang="zh-CN" sz="1400"/>
              <a:t>wal_level = </a:t>
            </a:r>
            <a:r>
              <a:rPr lang="en-US" altLang="zh-CN" sz="1400" smtClean="0"/>
              <a:t>archive </a:t>
            </a:r>
            <a:r>
              <a:rPr lang="zh-CN" altLang="en-US" sz="1400" smtClean="0"/>
              <a:t>或 </a:t>
            </a:r>
            <a:r>
              <a:rPr lang="en-US" altLang="zh-CN" sz="1400" smtClean="0"/>
              <a:t>hot_standby</a:t>
            </a:r>
          </a:p>
          <a:p>
            <a:pPr lvl="2"/>
            <a:r>
              <a:rPr lang="en-US" altLang="zh-CN" sz="1400" smtClean="0"/>
              <a:t>archive_mode = on</a:t>
            </a:r>
          </a:p>
          <a:p>
            <a:pPr lvl="2"/>
            <a:r>
              <a:rPr lang="en-US" altLang="zh-CN" sz="1400"/>
              <a:t>archive_command = </a:t>
            </a:r>
            <a:r>
              <a:rPr lang="en-US" altLang="zh-CN" sz="1400" smtClean="0"/>
              <a:t>'</a:t>
            </a:r>
            <a:r>
              <a:rPr lang="en-US" altLang="zh-CN" sz="1400"/>
              <a:t>cp %p /backup/%f'</a:t>
            </a:r>
          </a:p>
          <a:p>
            <a:pPr lvl="1"/>
            <a:r>
              <a:rPr lang="en-US" altLang="zh-CN" sz="1400" smtClean="0"/>
              <a:t>pg_start_backup -- </a:t>
            </a:r>
            <a:r>
              <a:rPr lang="zh-CN" altLang="en-US" sz="1400" smtClean="0"/>
              <a:t>排他</a:t>
            </a:r>
            <a:r>
              <a:rPr lang="en-US" altLang="zh-CN" sz="1400" smtClean="0"/>
              <a:t>. </a:t>
            </a:r>
            <a:r>
              <a:rPr lang="zh-CN" altLang="en-US" sz="1400" smtClean="0"/>
              <a:t>同一时间只允许一个</a:t>
            </a:r>
            <a:r>
              <a:rPr lang="en-US" altLang="zh-CN" sz="1400" smtClean="0"/>
              <a:t>pg_start_backup</a:t>
            </a:r>
            <a:r>
              <a:rPr lang="zh-CN" altLang="en-US" sz="1400" smtClean="0"/>
              <a:t>运行</a:t>
            </a:r>
            <a:r>
              <a:rPr lang="en-US" altLang="zh-CN" sz="1400" smtClean="0"/>
              <a:t>.</a:t>
            </a:r>
          </a:p>
          <a:p>
            <a:pPr lvl="1"/>
            <a:r>
              <a:rPr lang="zh-CN" altLang="en-US" sz="1400" smtClean="0"/>
              <a:t>备份</a:t>
            </a:r>
            <a:r>
              <a:rPr lang="en-US" altLang="zh-CN" sz="1400"/>
              <a:t>$PGDATA, </a:t>
            </a:r>
            <a:r>
              <a:rPr lang="en-US" altLang="zh-CN" sz="1400" smtClean="0"/>
              <a:t>pg_tblspc</a:t>
            </a:r>
            <a:r>
              <a:rPr lang="zh-CN" altLang="en-US" sz="1400" smtClean="0"/>
              <a:t>中软链接对应的表空间目录</a:t>
            </a:r>
            <a:endParaRPr lang="en-US" altLang="zh-CN" sz="1400" smtClean="0"/>
          </a:p>
          <a:p>
            <a:pPr lvl="1"/>
            <a:r>
              <a:rPr lang="en-US" altLang="zh-CN" sz="1400" smtClean="0"/>
              <a:t>pg_xlog</a:t>
            </a:r>
            <a:r>
              <a:rPr lang="zh-CN" altLang="en-US" sz="1400" smtClean="0"/>
              <a:t>目录不需要备份</a:t>
            </a:r>
            <a:endParaRPr lang="en-US" altLang="zh-CN" sz="1400"/>
          </a:p>
          <a:p>
            <a:pPr lvl="1"/>
            <a:r>
              <a:rPr lang="en-US" altLang="zh-CN" sz="1400" smtClean="0"/>
              <a:t>pg_stop_backup  -- </a:t>
            </a:r>
            <a:r>
              <a:rPr lang="zh-CN" altLang="en-US" sz="1400" smtClean="0"/>
              <a:t>停止备份</a:t>
            </a:r>
            <a:r>
              <a:rPr lang="en-US" altLang="zh-CN" sz="1400" smtClean="0"/>
              <a:t>.</a:t>
            </a:r>
          </a:p>
          <a:p>
            <a:pPr lvl="1"/>
            <a:r>
              <a:rPr lang="en-US" altLang="zh-CN" sz="1400" smtClean="0"/>
              <a:t>CHECKPOINT;</a:t>
            </a:r>
          </a:p>
          <a:p>
            <a:pPr lvl="1"/>
            <a:r>
              <a:rPr lang="en-US" altLang="zh-CN" sz="1400" smtClean="0"/>
              <a:t>pg_switch_xlog();</a:t>
            </a:r>
          </a:p>
          <a:p>
            <a:pPr lvl="1"/>
            <a:r>
              <a:rPr lang="zh-CN" altLang="en-US" sz="1400" smtClean="0"/>
              <a:t>备份在备份过程中产生的</a:t>
            </a:r>
            <a:r>
              <a:rPr lang="en-US" altLang="zh-CN" sz="1400" smtClean="0"/>
              <a:t>wal_archive</a:t>
            </a:r>
          </a:p>
          <a:p>
            <a:pPr lvl="1"/>
            <a:endParaRPr lang="en-US" altLang="zh-CN" sz="1400"/>
          </a:p>
          <a:p>
            <a:pPr lvl="1"/>
            <a:endParaRPr lang="en-US" altLang="zh-CN" sz="1400"/>
          </a:p>
          <a:p>
            <a:pPr lvl="1"/>
            <a:r>
              <a:rPr lang="en-US" altLang="zh-CN" sz="1400" smtClean="0"/>
              <a:t>pg_basebackup  -- </a:t>
            </a:r>
            <a:r>
              <a:rPr lang="zh-CN" altLang="en-US" sz="1400" smtClean="0"/>
              <a:t>一般被用于创建</a:t>
            </a:r>
            <a:r>
              <a:rPr lang="en-US" altLang="zh-CN" sz="1400" smtClean="0"/>
              <a:t>standby.</a:t>
            </a:r>
          </a:p>
          <a:p>
            <a:pPr lvl="1"/>
            <a:endParaRPr lang="en-US" altLang="zh-CN" sz="1400"/>
          </a:p>
          <a:p>
            <a:endParaRPr lang="en-US" altLang="zh-CN" sz="1400"/>
          </a:p>
          <a:p>
            <a:endParaRPr lang="en-US" altLang="zh-CN" sz="1400" smtClean="0"/>
          </a:p>
          <a:p>
            <a:endParaRPr lang="en-US" altLang="zh-CN" sz="1400" smtClean="0"/>
          </a:p>
        </p:txBody>
      </p:sp>
    </p:spTree>
    <p:extLst>
      <p:ext uri="{BB962C8B-B14F-4D97-AF65-F5344CB8AC3E}">
        <p14:creationId xmlns:p14="http://schemas.microsoft.com/office/powerpoint/2010/main" val="3767689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zh-CN" altLang="en-US" sz="1600"/>
              <a:t>执行</a:t>
            </a:r>
            <a:r>
              <a:rPr lang="en-US" altLang="zh-CN" sz="1600" smtClean="0"/>
              <a:t>pg_start_backup</a:t>
            </a:r>
            <a:r>
              <a:rPr lang="zh-CN" altLang="en-US" sz="1600" smtClean="0"/>
              <a:t>后</a:t>
            </a:r>
            <a:r>
              <a:rPr lang="en-US" altLang="zh-CN" sz="1600" smtClean="0"/>
              <a:t>, $PGDATA</a:t>
            </a:r>
            <a:r>
              <a:rPr lang="zh-CN" altLang="en-US" sz="1600" smtClean="0"/>
              <a:t>目录生成一个</a:t>
            </a:r>
            <a:r>
              <a:rPr lang="en-US" altLang="zh-CN" sz="1600"/>
              <a:t>backup_label</a:t>
            </a:r>
            <a:r>
              <a:rPr lang="zh-CN" altLang="en-US" sz="1600" smtClean="0"/>
              <a:t>文件</a:t>
            </a:r>
            <a:endParaRPr lang="en-US" altLang="zh-CN" sz="1600"/>
          </a:p>
          <a:p>
            <a:r>
              <a:rPr lang="zh-CN" altLang="en-US" sz="1600"/>
              <a:t>文件内容类似</a:t>
            </a:r>
            <a:endParaRPr lang="en-US" altLang="zh-CN" sz="1600"/>
          </a:p>
          <a:p>
            <a:pPr lvl="1"/>
            <a:r>
              <a:rPr lang="en-US" altLang="zh-CN" sz="1600"/>
              <a:t>START WAL LOCATION: 0/B0000020 (file 00000001000000000000002C)</a:t>
            </a:r>
          </a:p>
          <a:p>
            <a:pPr lvl="1"/>
            <a:r>
              <a:rPr lang="en-US" altLang="zh-CN" sz="1600"/>
              <a:t>CHECKPOINT LOCATION: 0/B0000058</a:t>
            </a:r>
          </a:p>
          <a:p>
            <a:pPr lvl="1"/>
            <a:r>
              <a:rPr lang="en-US" altLang="zh-CN" sz="1600"/>
              <a:t>BACKUP METHOD: pg_start_backup</a:t>
            </a:r>
          </a:p>
          <a:p>
            <a:pPr lvl="1"/>
            <a:r>
              <a:rPr lang="en-US" altLang="zh-CN" sz="1600"/>
              <a:t>START TIME: 2012-05-03 12:07:32 CST</a:t>
            </a:r>
          </a:p>
          <a:p>
            <a:pPr lvl="1"/>
            <a:r>
              <a:rPr lang="en-US" altLang="zh-CN" sz="1600"/>
              <a:t>LABEL: test</a:t>
            </a:r>
            <a:endParaRPr lang="en-US" altLang="zh-CN" sz="1600" smtClean="0"/>
          </a:p>
          <a:p>
            <a:r>
              <a:rPr lang="zh-CN" altLang="en-US" sz="1600" smtClean="0"/>
              <a:t>执行</a:t>
            </a:r>
            <a:r>
              <a:rPr lang="en-US" altLang="zh-CN" sz="1600" smtClean="0"/>
              <a:t>pg_stop_backup</a:t>
            </a:r>
            <a:r>
              <a:rPr lang="zh-CN" altLang="en-US" sz="1600" smtClean="0"/>
              <a:t>后会在</a:t>
            </a:r>
            <a:r>
              <a:rPr lang="en-US" altLang="zh-CN" sz="1600" smtClean="0"/>
              <a:t>pg_xlog</a:t>
            </a:r>
            <a:r>
              <a:rPr lang="zh-CN" altLang="en-US" sz="1600" smtClean="0"/>
              <a:t>中生成一个备份完成标记的文件</a:t>
            </a:r>
            <a:r>
              <a:rPr lang="en-US" altLang="zh-CN" sz="1600" smtClean="0"/>
              <a:t>, </a:t>
            </a:r>
            <a:r>
              <a:rPr lang="zh-CN" altLang="en-US" sz="1600" smtClean="0"/>
              <a:t>文件及内容如下</a:t>
            </a:r>
            <a:endParaRPr lang="zh-CN" altLang="en-US" sz="160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653136"/>
            <a:ext cx="8645870"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4084687"/>
            <a:ext cx="4457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4194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en-US" altLang="zh-CN" sz="1600" smtClean="0"/>
              <a:t>pg_basebackup</a:t>
            </a:r>
            <a:endParaRPr lang="zh-CN" altLang="en-US" sz="160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19712"/>
            <a:ext cx="7344816" cy="509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8842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en-US" altLang="zh-CN" sz="1600" smtClean="0"/>
              <a:t>xlog.c</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406" y="2204864"/>
            <a:ext cx="7959637"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7977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zh-CN" altLang="en-US" sz="1600" smtClean="0"/>
              <a:t>还原</a:t>
            </a:r>
            <a:endParaRPr lang="en-US" altLang="zh-CN" sz="1600" smtClean="0"/>
          </a:p>
          <a:p>
            <a:r>
              <a:rPr lang="zh-CN" altLang="en-US" sz="1600" smtClean="0"/>
              <a:t>纯文本备份解读</a:t>
            </a:r>
            <a:endParaRPr lang="en-US" altLang="zh-CN" sz="1600" smtClean="0"/>
          </a:p>
          <a:p>
            <a:pPr lvl="1"/>
            <a:r>
              <a:rPr lang="en-US" altLang="zh-CN" sz="1200"/>
              <a:t>postgres@db-172-16-3-150-&gt; pg_dump -F p -f ./test.dmp.20120503 -C -E UTF8 -b -h 127.0.0.1 -U postgres test</a:t>
            </a:r>
          </a:p>
          <a:p>
            <a:pPr lvl="1"/>
            <a:r>
              <a:rPr lang="en-US" altLang="zh-CN" sz="1200"/>
              <a:t>postgres@db-172-16-3-150-&gt; cat </a:t>
            </a:r>
            <a:r>
              <a:rPr lang="en-US" altLang="zh-CN" sz="1200" smtClean="0"/>
              <a:t>test.dmp.20120503</a:t>
            </a:r>
          </a:p>
          <a:p>
            <a:pPr lvl="1"/>
            <a:endParaRPr lang="en-US" altLang="zh-CN" sz="12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zh-CN" altLang="en-US" sz="160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852936"/>
            <a:ext cx="290512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221088"/>
            <a:ext cx="7829550"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3160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zh-CN" altLang="en-US" sz="1600" smtClean="0"/>
              <a:t>纯文本备份解读</a:t>
            </a:r>
            <a:endParaRPr lang="en-US" altLang="zh-CN" sz="1600" smtClean="0"/>
          </a:p>
          <a:p>
            <a:pPr lvl="1"/>
            <a:endParaRPr lang="en-US" altLang="zh-CN" sz="12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zh-CN" altLang="en-US" sz="160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72816"/>
            <a:ext cx="487680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649241"/>
            <a:ext cx="512445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8388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zh-CN" altLang="en-US" sz="1600" smtClean="0"/>
              <a:t>纯文本备份解读</a:t>
            </a:r>
            <a:endParaRPr lang="en-US" altLang="zh-CN" sz="1600" smtClean="0"/>
          </a:p>
          <a:p>
            <a:pPr lvl="1"/>
            <a:endParaRPr lang="en-US" altLang="zh-CN" sz="12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zh-CN" altLang="en-US" sz="1600"/>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28800"/>
            <a:ext cx="4695825"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933056"/>
            <a:ext cx="589597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0577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zh-CN" altLang="en-US" sz="1600" smtClean="0"/>
              <a:t>纯文本备份解读</a:t>
            </a:r>
            <a:endParaRPr lang="en-US" altLang="zh-CN" sz="1600" smtClean="0"/>
          </a:p>
          <a:p>
            <a:pPr lvl="1"/>
            <a:endParaRPr lang="en-US" altLang="zh-CN" sz="12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zh-CN" altLang="en-US" sz="160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628800"/>
            <a:ext cx="5972175"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267225"/>
            <a:ext cx="27717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4765598"/>
            <a:ext cx="1171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5085184"/>
            <a:ext cx="660082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6037684"/>
            <a:ext cx="3276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5763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SQL </a:t>
            </a:r>
            <a:r>
              <a:rPr lang="en-US" altLang="zh-CN" smtClean="0"/>
              <a:t>Syntax-Function Call</a:t>
            </a:r>
            <a:endParaRPr lang="zh-CN" altLang="en-US"/>
          </a:p>
        </p:txBody>
      </p:sp>
      <p:sp>
        <p:nvSpPr>
          <p:cNvPr id="3" name="内容占位符 2"/>
          <p:cNvSpPr>
            <a:spLocks noGrp="1"/>
          </p:cNvSpPr>
          <p:nvPr>
            <p:ph idx="1"/>
          </p:nvPr>
        </p:nvSpPr>
        <p:spPr/>
        <p:txBody>
          <a:bodyPr/>
          <a:lstStyle/>
          <a:p>
            <a:r>
              <a:rPr lang="zh-CN" altLang="en-US" sz="1600"/>
              <a:t>创建</a:t>
            </a:r>
            <a:endParaRPr lang="en-US" altLang="zh-CN" sz="1600" smtClean="0"/>
          </a:p>
          <a:p>
            <a:r>
              <a:rPr lang="en-US" altLang="zh-CN" sz="1600"/>
              <a:t>CREATE OR REPLACE FUNCTION f_test(i_left numeric</a:t>
            </a:r>
            <a:r>
              <a:rPr lang="en-US" altLang="zh-CN" sz="1600" smtClean="0"/>
              <a:t>, i_right </a:t>
            </a:r>
            <a:r>
              <a:rPr lang="en-US" altLang="zh-CN" sz="1600"/>
              <a:t>numeric) RETURNS numeric AS $$</a:t>
            </a:r>
          </a:p>
          <a:p>
            <a:r>
              <a:rPr lang="en-US" altLang="zh-CN" sz="1600"/>
              <a:t>DECLARE</a:t>
            </a:r>
          </a:p>
          <a:p>
            <a:r>
              <a:rPr lang="en-US" altLang="zh-CN" sz="1600"/>
              <a:t>BEGIN</a:t>
            </a:r>
          </a:p>
          <a:p>
            <a:r>
              <a:rPr lang="en-US" altLang="zh-CN" sz="1600"/>
              <a:t>RETURN i_left * i_right;</a:t>
            </a:r>
          </a:p>
          <a:p>
            <a:r>
              <a:rPr lang="en-US" altLang="zh-CN" sz="1600"/>
              <a:t>END;</a:t>
            </a:r>
          </a:p>
          <a:p>
            <a:r>
              <a:rPr lang="en-US" altLang="zh-CN" sz="1600"/>
              <a:t>$$ LANGUAGE plpgsql</a:t>
            </a:r>
            <a:r>
              <a:rPr lang="en-US" altLang="zh-CN" sz="1600" smtClean="0"/>
              <a:t>;</a:t>
            </a:r>
          </a:p>
          <a:p>
            <a:endParaRPr lang="en-US" altLang="zh-CN" sz="1600" smtClean="0"/>
          </a:p>
          <a:p>
            <a:r>
              <a:rPr lang="zh-CN" altLang="en-US" sz="1600" smtClean="0"/>
              <a:t>调用函数的几种</a:t>
            </a:r>
            <a:r>
              <a:rPr lang="zh-CN" altLang="en-US" sz="1600"/>
              <a:t>方法</a:t>
            </a:r>
            <a:endParaRPr lang="en-US" altLang="zh-CN" sz="1600" smtClean="0"/>
          </a:p>
          <a:p>
            <a:r>
              <a:rPr lang="en-US" altLang="zh-CN" sz="1600" smtClean="0"/>
              <a:t>Positional Notation</a:t>
            </a:r>
          </a:p>
          <a:p>
            <a:pPr lvl="1"/>
            <a:r>
              <a:rPr lang="en-US" altLang="zh-CN" sz="1600"/>
              <a:t>SELECT f_test(10</a:t>
            </a:r>
            <a:r>
              <a:rPr lang="en-US" altLang="zh-CN" sz="1600" smtClean="0"/>
              <a:t>, 2.5</a:t>
            </a:r>
            <a:r>
              <a:rPr lang="en-US" altLang="zh-CN" sz="1600"/>
              <a:t>);</a:t>
            </a:r>
          </a:p>
          <a:p>
            <a:r>
              <a:rPr lang="en-US" altLang="zh-CN" sz="1600"/>
              <a:t>Named </a:t>
            </a:r>
            <a:r>
              <a:rPr lang="en-US" altLang="zh-CN" sz="1600" smtClean="0"/>
              <a:t>Notation</a:t>
            </a:r>
          </a:p>
          <a:p>
            <a:pPr lvl="1"/>
            <a:r>
              <a:rPr lang="en-US" altLang="zh-CN" sz="1600"/>
              <a:t>SELECT f_test(i_left := 10</a:t>
            </a:r>
            <a:r>
              <a:rPr lang="en-US" altLang="zh-CN" sz="1600" smtClean="0"/>
              <a:t>, i_right </a:t>
            </a:r>
            <a:r>
              <a:rPr lang="en-US" altLang="zh-CN" sz="1600"/>
              <a:t>:= 2.5);</a:t>
            </a:r>
          </a:p>
          <a:p>
            <a:r>
              <a:rPr lang="en-US" altLang="zh-CN" sz="1600"/>
              <a:t>Mixed </a:t>
            </a:r>
            <a:r>
              <a:rPr lang="en-US" altLang="zh-CN" sz="1600" smtClean="0"/>
              <a:t>Notation</a:t>
            </a:r>
          </a:p>
          <a:p>
            <a:pPr lvl="1"/>
            <a:r>
              <a:rPr lang="en-US" altLang="zh-CN" sz="1600"/>
              <a:t>SELECT f_test(10</a:t>
            </a:r>
            <a:r>
              <a:rPr lang="en-US" altLang="zh-CN" sz="1600" smtClean="0"/>
              <a:t>, i_right </a:t>
            </a:r>
            <a:r>
              <a:rPr lang="en-US" altLang="zh-CN" sz="1600"/>
              <a:t>:= 2.5);</a:t>
            </a:r>
            <a:endParaRPr lang="zh-CN" altLang="en-US" sz="1600"/>
          </a:p>
        </p:txBody>
      </p:sp>
    </p:spTree>
    <p:extLst>
      <p:ext uri="{BB962C8B-B14F-4D97-AF65-F5344CB8AC3E}">
        <p14:creationId xmlns:p14="http://schemas.microsoft.com/office/powerpoint/2010/main" val="2990531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zh-CN" altLang="en-US" sz="1600" smtClean="0"/>
              <a:t>使用</a:t>
            </a:r>
            <a:r>
              <a:rPr lang="en-US" altLang="zh-CN" sz="1600" smtClean="0"/>
              <a:t>psql -f</a:t>
            </a:r>
            <a:r>
              <a:rPr lang="zh-CN" altLang="en-US" sz="1600" smtClean="0"/>
              <a:t>还原纯文本格式的备份</a:t>
            </a:r>
            <a:endParaRPr lang="en-US" altLang="zh-CN" sz="1600" smtClean="0"/>
          </a:p>
          <a:p>
            <a:pPr lvl="1"/>
            <a:r>
              <a:rPr lang="en-US" altLang="zh-CN" sz="1600"/>
              <a:t>postgres=# drop database test;</a:t>
            </a:r>
          </a:p>
          <a:p>
            <a:pPr lvl="1"/>
            <a:r>
              <a:rPr lang="en-US" altLang="zh-CN" sz="1600"/>
              <a:t>DROP DATABASE</a:t>
            </a:r>
          </a:p>
          <a:p>
            <a:pPr lvl="1"/>
            <a:r>
              <a:rPr lang="en-US" altLang="zh-CN" sz="1600" smtClean="0"/>
              <a:t>postgres@db-172-16-3-150-</a:t>
            </a:r>
            <a:r>
              <a:rPr lang="en-US" altLang="zh-CN" sz="1600"/>
              <a:t>&gt; psql -f ./test.dmp.20120503 </a:t>
            </a:r>
          </a:p>
          <a:p>
            <a:r>
              <a:rPr lang="zh-CN" altLang="en-US" sz="1600" smtClean="0"/>
              <a:t>使用</a:t>
            </a:r>
            <a:r>
              <a:rPr lang="en-US" altLang="zh-CN" sz="1600" smtClean="0"/>
              <a:t>pg_restore</a:t>
            </a:r>
            <a:r>
              <a:rPr lang="zh-CN" altLang="en-US" sz="1600" smtClean="0"/>
              <a:t>还原</a:t>
            </a:r>
            <a:r>
              <a:rPr lang="en-US" altLang="zh-CN" sz="1600" smtClean="0"/>
              <a:t>BIN</a:t>
            </a:r>
            <a:r>
              <a:rPr lang="zh-CN" altLang="en-US" sz="1600" smtClean="0"/>
              <a:t>格式的备份</a:t>
            </a:r>
            <a:endParaRPr lang="en-US" altLang="zh-CN" sz="1600" smtClean="0"/>
          </a:p>
          <a:p>
            <a:pPr lvl="1"/>
            <a:r>
              <a:rPr lang="en-US" altLang="zh-CN" sz="1600"/>
              <a:t>postgres@db-172-16-3-150-&gt; pg_dump -F c -f ./test.dmp.20120503.c -C -E UTF8 -b -h 127.0.0.1 -U postgres test</a:t>
            </a:r>
          </a:p>
          <a:p>
            <a:pPr lvl="1"/>
            <a:r>
              <a:rPr lang="en-US" altLang="zh-CN" sz="1600" smtClean="0"/>
              <a:t>postgres</a:t>
            </a:r>
            <a:r>
              <a:rPr lang="en-US" altLang="zh-CN" sz="1600"/>
              <a:t>=# drop database test;</a:t>
            </a:r>
          </a:p>
          <a:p>
            <a:pPr lvl="1"/>
            <a:r>
              <a:rPr lang="en-US" altLang="zh-CN" sz="1600"/>
              <a:t>DROP </a:t>
            </a:r>
            <a:r>
              <a:rPr lang="en-US" altLang="zh-CN" sz="1600" smtClean="0"/>
              <a:t>DATABASE</a:t>
            </a:r>
          </a:p>
          <a:p>
            <a:pPr lvl="1"/>
            <a:r>
              <a:rPr lang="pt-BR" altLang="zh-CN" sz="1600"/>
              <a:t>postgres@db-172-16-3-150-&gt; pg_restore -v -d postgres -C -F c -h 127.0.0.1 -U postgres ./test.dmp.20120503.c </a:t>
            </a:r>
          </a:p>
          <a:p>
            <a:pPr lvl="1"/>
            <a:r>
              <a:rPr lang="pt-BR" altLang="zh-CN" sz="1600"/>
              <a:t>pg_restore: connecting to database for restore</a:t>
            </a:r>
          </a:p>
          <a:p>
            <a:pPr lvl="1"/>
            <a:r>
              <a:rPr lang="pt-BR" altLang="zh-CN" sz="1600"/>
              <a:t>pg_restore: creating DATABASE test</a:t>
            </a:r>
          </a:p>
          <a:p>
            <a:pPr lvl="1"/>
            <a:r>
              <a:rPr lang="pt-BR" altLang="zh-CN" sz="1600"/>
              <a:t>pg_restore: connecting to new database "test"</a:t>
            </a:r>
          </a:p>
          <a:p>
            <a:pPr lvl="1"/>
            <a:r>
              <a:rPr lang="pt-BR" altLang="zh-CN" sz="1600"/>
              <a:t>pg_restore: connecting to database "test" as user "postgres"</a:t>
            </a:r>
          </a:p>
          <a:p>
            <a:pPr lvl="1"/>
            <a:r>
              <a:rPr lang="pt-BR" altLang="zh-CN" sz="1600"/>
              <a:t>pg_restore: creating SCHEMA public</a:t>
            </a:r>
          </a:p>
          <a:p>
            <a:pPr lvl="1"/>
            <a:endParaRPr lang="zh-CN" altLang="en-US" sz="1600"/>
          </a:p>
        </p:txBody>
      </p:sp>
    </p:spTree>
    <p:extLst>
      <p:ext uri="{BB962C8B-B14F-4D97-AF65-F5344CB8AC3E}">
        <p14:creationId xmlns:p14="http://schemas.microsoft.com/office/powerpoint/2010/main" val="4182694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zh-CN" altLang="en-US" sz="1600" smtClean="0"/>
              <a:t>使用</a:t>
            </a:r>
            <a:r>
              <a:rPr lang="en-US" altLang="zh-CN" sz="1600" smtClean="0"/>
              <a:t>pg_restore</a:t>
            </a:r>
            <a:r>
              <a:rPr lang="zh-CN" altLang="en-US" sz="1600" smtClean="0"/>
              <a:t>还原</a:t>
            </a:r>
            <a:r>
              <a:rPr lang="en-US" altLang="zh-CN" sz="1600" smtClean="0"/>
              <a:t>BIN</a:t>
            </a:r>
            <a:r>
              <a:rPr lang="zh-CN" altLang="en-US" sz="1600" smtClean="0"/>
              <a:t>格式的备份</a:t>
            </a:r>
            <a:endParaRPr lang="en-US" altLang="zh-CN" sz="1600" smtClean="0"/>
          </a:p>
          <a:p>
            <a:pPr lvl="1"/>
            <a:r>
              <a:rPr lang="pt-BR" altLang="zh-CN" sz="1600"/>
              <a:t>pg_restore: creating COMMENT SCHEMA public</a:t>
            </a:r>
          </a:p>
          <a:p>
            <a:pPr lvl="1"/>
            <a:r>
              <a:rPr lang="pt-BR" altLang="zh-CN" sz="1600"/>
              <a:t>pg_restore: creating EXTENSION plpgsql</a:t>
            </a:r>
          </a:p>
          <a:p>
            <a:pPr lvl="1"/>
            <a:r>
              <a:rPr lang="pt-BR" altLang="zh-CN" sz="1600"/>
              <a:t>pg_restore: creating COMMENT EXTENSION plpgsql</a:t>
            </a:r>
          </a:p>
          <a:p>
            <a:pPr lvl="1"/>
            <a:r>
              <a:rPr lang="pt-BR" altLang="zh-CN" sz="1600"/>
              <a:t>pg_restore: creating FUNCTION f_void()</a:t>
            </a:r>
          </a:p>
          <a:p>
            <a:pPr lvl="1"/>
            <a:r>
              <a:rPr lang="pt-BR" altLang="zh-CN" sz="1600"/>
              <a:t>pg_restore: creating SEQUENCE seq</a:t>
            </a:r>
          </a:p>
          <a:p>
            <a:pPr lvl="1"/>
            <a:r>
              <a:rPr lang="pt-BR" altLang="zh-CN" sz="1600"/>
              <a:t>pg_restore: executing SEQUENCE SET seq</a:t>
            </a:r>
          </a:p>
          <a:p>
            <a:pPr lvl="1"/>
            <a:r>
              <a:rPr lang="pt-BR" altLang="zh-CN" sz="1600"/>
              <a:t>pg_restore: creating TABLE userinfo</a:t>
            </a:r>
          </a:p>
          <a:p>
            <a:pPr lvl="1"/>
            <a:r>
              <a:rPr lang="pt-BR" altLang="zh-CN" sz="1600"/>
              <a:t>pg_restore: creating VIEW v_test</a:t>
            </a:r>
          </a:p>
          <a:p>
            <a:pPr lvl="1"/>
            <a:r>
              <a:rPr lang="pt-BR" altLang="zh-CN" sz="1600"/>
              <a:t>pg_restore: restoring data for table "userinfo"</a:t>
            </a:r>
          </a:p>
          <a:p>
            <a:pPr lvl="1"/>
            <a:r>
              <a:rPr lang="pt-BR" altLang="zh-CN" sz="1600"/>
              <a:t>pg_restore: creating CONSTRAINT userinfo_pkey</a:t>
            </a:r>
          </a:p>
          <a:p>
            <a:pPr lvl="1"/>
            <a:r>
              <a:rPr lang="pt-BR" altLang="zh-CN" sz="1600"/>
              <a:t>pg_restore: setting owner and privileges for DATABASE test</a:t>
            </a:r>
          </a:p>
          <a:p>
            <a:pPr lvl="1"/>
            <a:r>
              <a:rPr lang="pt-BR" altLang="zh-CN" sz="1600"/>
              <a:t>pg_restore: setting owner and privileges for SCHEMA public</a:t>
            </a:r>
          </a:p>
          <a:p>
            <a:pPr lvl="1"/>
            <a:r>
              <a:rPr lang="pt-BR" altLang="zh-CN" sz="1600"/>
              <a:t>pg_restore: setting owner and privileges for COMMENT SCHEMA public</a:t>
            </a:r>
          </a:p>
          <a:p>
            <a:pPr lvl="1"/>
            <a:r>
              <a:rPr lang="pt-BR" altLang="zh-CN" sz="1600"/>
              <a:t>pg_restore: setting owner and privileges for ACL public</a:t>
            </a:r>
          </a:p>
          <a:p>
            <a:pPr lvl="1"/>
            <a:r>
              <a:rPr lang="pt-BR" altLang="zh-CN" sz="1600"/>
              <a:t>pg_restore: setting owner and privileges for EXTENSION plpgsql</a:t>
            </a:r>
          </a:p>
          <a:p>
            <a:pPr lvl="1"/>
            <a:endParaRPr lang="zh-CN" altLang="en-US" sz="1600"/>
          </a:p>
        </p:txBody>
      </p:sp>
    </p:spTree>
    <p:extLst>
      <p:ext uri="{BB962C8B-B14F-4D97-AF65-F5344CB8AC3E}">
        <p14:creationId xmlns:p14="http://schemas.microsoft.com/office/powerpoint/2010/main" val="4274074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zh-CN" altLang="en-US" sz="1600" smtClean="0"/>
              <a:t>使用</a:t>
            </a:r>
            <a:r>
              <a:rPr lang="en-US" altLang="zh-CN" sz="1600" smtClean="0"/>
              <a:t>pg_restore</a:t>
            </a:r>
            <a:r>
              <a:rPr lang="zh-CN" altLang="en-US" sz="1600" smtClean="0"/>
              <a:t>还原</a:t>
            </a:r>
            <a:r>
              <a:rPr lang="en-US" altLang="zh-CN" sz="1600" smtClean="0"/>
              <a:t>BIN</a:t>
            </a:r>
            <a:r>
              <a:rPr lang="zh-CN" altLang="en-US" sz="1600" smtClean="0"/>
              <a:t>格式的备份</a:t>
            </a:r>
            <a:endParaRPr lang="en-US" altLang="zh-CN" sz="1600" smtClean="0"/>
          </a:p>
          <a:p>
            <a:pPr lvl="1"/>
            <a:r>
              <a:rPr lang="pt-BR" altLang="zh-CN" sz="1600"/>
              <a:t>pg_restore: setting owner and privileges for COMMENT EXTENSION plpgsql</a:t>
            </a:r>
          </a:p>
          <a:p>
            <a:pPr lvl="1"/>
            <a:r>
              <a:rPr lang="pt-BR" altLang="zh-CN" sz="1600"/>
              <a:t>pg_restore: setting owner and privileges for FUNCTION f_void()</a:t>
            </a:r>
          </a:p>
          <a:p>
            <a:pPr lvl="1"/>
            <a:r>
              <a:rPr lang="pt-BR" altLang="zh-CN" sz="1600"/>
              <a:t>pg_restore: setting owner and privileges for SEQUENCE seq</a:t>
            </a:r>
          </a:p>
          <a:p>
            <a:pPr lvl="1"/>
            <a:r>
              <a:rPr lang="pt-BR" altLang="zh-CN" sz="1600"/>
              <a:t>pg_restore: setting owner and privileges for SEQUENCE SET seq</a:t>
            </a:r>
          </a:p>
          <a:p>
            <a:pPr lvl="1"/>
            <a:r>
              <a:rPr lang="pt-BR" altLang="zh-CN" sz="1600"/>
              <a:t>pg_restore: setting owner and privileges for TABLE userinfo</a:t>
            </a:r>
          </a:p>
          <a:p>
            <a:pPr lvl="1"/>
            <a:r>
              <a:rPr lang="pt-BR" altLang="zh-CN" sz="1600"/>
              <a:t>pg_restore: setting owner and privileges for VIEW v_test</a:t>
            </a:r>
          </a:p>
          <a:p>
            <a:pPr lvl="1"/>
            <a:r>
              <a:rPr lang="pt-BR" altLang="zh-CN" sz="1600"/>
              <a:t>pg_restore: setting owner and privileges for TABLE DATA userinfo</a:t>
            </a:r>
          </a:p>
          <a:p>
            <a:pPr lvl="1"/>
            <a:r>
              <a:rPr lang="pt-BR" altLang="zh-CN" sz="1600"/>
              <a:t>pg_restore: setting owner and privileges for CONSTRAINT userinfo_pkey</a:t>
            </a:r>
            <a:endParaRPr lang="en-US" altLang="zh-CN" sz="1600"/>
          </a:p>
          <a:p>
            <a:endParaRPr lang="en-US" altLang="zh-CN" sz="1600" smtClean="0"/>
          </a:p>
          <a:p>
            <a:r>
              <a:rPr lang="zh-CN" altLang="en-US" sz="1600" smtClean="0"/>
              <a:t>通过编辑</a:t>
            </a:r>
            <a:r>
              <a:rPr lang="en-US" altLang="zh-CN" sz="1600" smtClean="0"/>
              <a:t>TOC</a:t>
            </a:r>
            <a:r>
              <a:rPr lang="zh-CN" altLang="en-US" sz="1600" smtClean="0"/>
              <a:t>文件定制还原</a:t>
            </a:r>
            <a:endParaRPr lang="en-US" altLang="zh-CN" sz="1600" smtClean="0"/>
          </a:p>
          <a:p>
            <a:r>
              <a:rPr lang="en-US" altLang="zh-CN" sz="1600">
                <a:hlinkClick r:id="rId2"/>
              </a:rPr>
              <a:t>http://blog.163.com/digoal@126/blog/static/16387704020123129649342/</a:t>
            </a:r>
            <a:endParaRPr lang="en-US" altLang="zh-CN" sz="1600"/>
          </a:p>
          <a:p>
            <a:endParaRPr lang="en-US" altLang="zh-CN" sz="1600"/>
          </a:p>
          <a:p>
            <a:endParaRPr lang="en-US" altLang="zh-CN" sz="1600"/>
          </a:p>
          <a:p>
            <a:endParaRPr lang="en-US" altLang="zh-CN" sz="1600"/>
          </a:p>
        </p:txBody>
      </p:sp>
    </p:spTree>
    <p:extLst>
      <p:ext uri="{BB962C8B-B14F-4D97-AF65-F5344CB8AC3E}">
        <p14:creationId xmlns:p14="http://schemas.microsoft.com/office/powerpoint/2010/main" val="1634783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en-US" altLang="zh-CN" sz="1600" smtClean="0"/>
              <a:t>PITR</a:t>
            </a:r>
          </a:p>
          <a:p>
            <a:r>
              <a:rPr lang="zh-CN" altLang="en-US" sz="1600" smtClean="0"/>
              <a:t>解读</a:t>
            </a:r>
            <a:r>
              <a:rPr lang="en-US" altLang="zh-CN" sz="1600" smtClean="0"/>
              <a:t>recovery.conf</a:t>
            </a:r>
            <a:r>
              <a:rPr lang="zh-CN" altLang="en-US" sz="1600" smtClean="0"/>
              <a:t>文件</a:t>
            </a:r>
            <a:endParaRPr lang="en-US" altLang="zh-CN" sz="1600" smtClean="0"/>
          </a:p>
          <a:p>
            <a:pPr lvl="1"/>
            <a:r>
              <a:rPr lang="zh-CN" altLang="en-US" sz="1600" smtClean="0"/>
              <a:t>示例文件在 </a:t>
            </a:r>
            <a:r>
              <a:rPr lang="en-US" altLang="zh-CN" sz="1600" smtClean="0"/>
              <a:t>$PGHOME/share/recovery.conf.sample</a:t>
            </a:r>
          </a:p>
          <a:p>
            <a:pPr lvl="1"/>
            <a:r>
              <a:rPr lang="en-US" altLang="zh-CN" sz="1600" smtClean="0"/>
              <a:t>restore_command  -- </a:t>
            </a:r>
            <a:r>
              <a:rPr lang="zh-CN" altLang="en-US" sz="1600" smtClean="0"/>
              <a:t>还原归档文件的命令</a:t>
            </a:r>
            <a:endParaRPr lang="en-US" altLang="zh-CN" sz="1600" smtClean="0"/>
          </a:p>
          <a:p>
            <a:pPr lvl="1"/>
            <a:r>
              <a:rPr lang="en-US" altLang="zh-CN" sz="1600" smtClean="0"/>
              <a:t>recovery_target_name | recovery_target_time | recovery_target_xid </a:t>
            </a:r>
          </a:p>
          <a:p>
            <a:pPr lvl="2"/>
            <a:r>
              <a:rPr lang="zh-CN" altLang="en-US" sz="1600" smtClean="0"/>
              <a:t>恢复到什么目标</a:t>
            </a:r>
            <a:r>
              <a:rPr lang="en-US" altLang="zh-CN" sz="1600" smtClean="0"/>
              <a:t>,</a:t>
            </a:r>
            <a:r>
              <a:rPr lang="zh-CN" altLang="en-US" sz="1600" smtClean="0"/>
              <a:t>其中</a:t>
            </a:r>
            <a:r>
              <a:rPr lang="en-US" altLang="zh-CN" sz="1600" smtClean="0"/>
              <a:t>recovery_target_name</a:t>
            </a:r>
            <a:r>
              <a:rPr lang="zh-CN" altLang="en-US" sz="1600" smtClean="0"/>
              <a:t>是使用</a:t>
            </a:r>
            <a:r>
              <a:rPr lang="en-US" altLang="zh-CN" sz="1600"/>
              <a:t>pg_create_restore_point</a:t>
            </a:r>
            <a:r>
              <a:rPr lang="en-US" altLang="zh-CN" sz="1600" smtClean="0"/>
              <a:t>()</a:t>
            </a:r>
            <a:r>
              <a:rPr lang="zh-CN" altLang="en-US" sz="1600" smtClean="0"/>
              <a:t>生成的</a:t>
            </a:r>
            <a:r>
              <a:rPr lang="en-US" altLang="zh-CN" sz="1600" smtClean="0"/>
              <a:t>.</a:t>
            </a:r>
          </a:p>
          <a:p>
            <a:pPr lvl="1"/>
            <a:r>
              <a:rPr lang="en-US" altLang="zh-CN" sz="1600" smtClean="0"/>
              <a:t>recovery_target_inclusive (</a:t>
            </a:r>
            <a:r>
              <a:rPr lang="zh-CN" altLang="en-US" sz="1600" smtClean="0"/>
              <a:t>目标为时间和</a:t>
            </a:r>
            <a:r>
              <a:rPr lang="en-US" altLang="zh-CN" sz="1600" smtClean="0"/>
              <a:t>xid</a:t>
            </a:r>
            <a:r>
              <a:rPr lang="zh-CN" altLang="en-US" sz="1600" smtClean="0"/>
              <a:t>时可配置是否恢复到</a:t>
            </a:r>
            <a:r>
              <a:rPr lang="en-US" altLang="zh-CN" sz="1600" smtClean="0"/>
              <a:t>(</a:t>
            </a:r>
            <a:r>
              <a:rPr lang="zh-CN" altLang="en-US" sz="1600" smtClean="0"/>
              <a:t>包含</a:t>
            </a:r>
            <a:r>
              <a:rPr lang="en-US" altLang="zh-CN" sz="1600" smtClean="0"/>
              <a:t>|</a:t>
            </a:r>
            <a:r>
              <a:rPr lang="zh-CN" altLang="en-US" sz="1600" smtClean="0"/>
              <a:t>接近但不包含</a:t>
            </a:r>
            <a:r>
              <a:rPr lang="en-US" altLang="zh-CN" sz="1600" smtClean="0"/>
              <a:t>)</a:t>
            </a:r>
            <a:r>
              <a:rPr lang="zh-CN" altLang="en-US" sz="1600" smtClean="0"/>
              <a:t>指定的时间点或</a:t>
            </a:r>
            <a:r>
              <a:rPr lang="en-US" altLang="zh-CN" sz="1600" smtClean="0"/>
              <a:t>XID)</a:t>
            </a:r>
          </a:p>
          <a:p>
            <a:pPr lvl="1"/>
            <a:r>
              <a:rPr lang="en-US" altLang="zh-CN" sz="1600" smtClean="0"/>
              <a:t>recovery_target_timeline (</a:t>
            </a:r>
            <a:r>
              <a:rPr lang="zh-CN" altLang="en-US" sz="1600" smtClean="0"/>
              <a:t>恢复到哪个时间线</a:t>
            </a:r>
            <a:r>
              <a:rPr lang="en-US" altLang="zh-CN" sz="1600" smtClean="0"/>
              <a:t>,</a:t>
            </a:r>
            <a:r>
              <a:rPr lang="zh-CN" altLang="en-US" sz="1600" smtClean="0"/>
              <a:t>或</a:t>
            </a:r>
            <a:r>
              <a:rPr lang="en-US" altLang="zh-CN" sz="1600" smtClean="0"/>
              <a:t>latest</a:t>
            </a:r>
            <a:r>
              <a:rPr lang="zh-CN" altLang="en-US" sz="1600" smtClean="0"/>
              <a:t>表示直到最大的时间线</a:t>
            </a:r>
            <a:r>
              <a:rPr lang="en-US" altLang="zh-CN" sz="1600" smtClean="0"/>
              <a:t>)</a:t>
            </a:r>
          </a:p>
          <a:p>
            <a:pPr lvl="1"/>
            <a:r>
              <a:rPr lang="en-US" altLang="zh-CN" sz="1600" smtClean="0"/>
              <a:t>pause_at_recovery_target (</a:t>
            </a:r>
            <a:r>
              <a:rPr lang="zh-CN" altLang="en-US" sz="1600" smtClean="0"/>
              <a:t>恢复到指定点后暂停恢复</a:t>
            </a:r>
            <a:r>
              <a:rPr lang="en-US" altLang="zh-CN" sz="1600" smtClean="0"/>
              <a:t>, </a:t>
            </a:r>
            <a:r>
              <a:rPr lang="zh-CN" altLang="en-US" sz="1600" smtClean="0"/>
              <a:t>一般可用于连到数据库去检测是否已经到达了想要恢复的时间点</a:t>
            </a:r>
            <a:r>
              <a:rPr lang="en-US" altLang="zh-CN" sz="1600" smtClean="0"/>
              <a:t>, </a:t>
            </a:r>
            <a:r>
              <a:rPr lang="zh-CN" altLang="en-US" sz="1600" smtClean="0"/>
              <a:t>没到达的话可以关闭数据库调整恢复目标点</a:t>
            </a:r>
            <a:r>
              <a:rPr lang="en-US" altLang="zh-CN" sz="1600" smtClean="0"/>
              <a:t>, </a:t>
            </a:r>
            <a:r>
              <a:rPr lang="zh-CN" altLang="en-US" sz="1600" smtClean="0"/>
              <a:t>继续恢复</a:t>
            </a:r>
            <a:r>
              <a:rPr lang="en-US" altLang="zh-CN" sz="1600" smtClean="0"/>
              <a:t>, </a:t>
            </a:r>
            <a:r>
              <a:rPr lang="zh-CN" altLang="en-US" sz="1600" smtClean="0"/>
              <a:t>直到到了想要的点后</a:t>
            </a:r>
            <a:r>
              <a:rPr lang="en-US" altLang="zh-CN" sz="1600" smtClean="0"/>
              <a:t>, </a:t>
            </a:r>
            <a:r>
              <a:rPr lang="zh-CN" altLang="en-US" sz="1600" smtClean="0"/>
              <a:t>使用</a:t>
            </a:r>
            <a:r>
              <a:rPr lang="en-US" altLang="zh-CN" sz="1600"/>
              <a:t>pg_xlog_replay_resume</a:t>
            </a:r>
            <a:r>
              <a:rPr lang="en-US" altLang="zh-CN" sz="1600" smtClean="0"/>
              <a:t>()</a:t>
            </a:r>
            <a:r>
              <a:rPr lang="zh-CN" altLang="en-US" sz="1600" smtClean="0"/>
              <a:t>来停止恢复并激活数据库</a:t>
            </a:r>
            <a:r>
              <a:rPr lang="en-US" altLang="zh-CN" sz="1600" smtClean="0"/>
              <a:t>) </a:t>
            </a:r>
            <a:r>
              <a:rPr lang="zh-CN" altLang="en-US" sz="1600"/>
              <a:t>打开</a:t>
            </a:r>
            <a:r>
              <a:rPr lang="en-US" altLang="zh-CN" sz="1600" smtClean="0"/>
              <a:t>hot_standby</a:t>
            </a:r>
            <a:r>
              <a:rPr lang="zh-CN" altLang="en-US" sz="1600" smtClean="0"/>
              <a:t>才能使用</a:t>
            </a:r>
            <a:r>
              <a:rPr lang="en-US" altLang="zh-CN" sz="1600" smtClean="0"/>
              <a:t>.</a:t>
            </a:r>
          </a:p>
          <a:p>
            <a:endParaRPr lang="en-US" altLang="zh-CN" sz="1600" smtClean="0"/>
          </a:p>
          <a:p>
            <a:r>
              <a:rPr lang="zh-CN" altLang="en-US" sz="1600" smtClean="0"/>
              <a:t>基于单个表空间 </a:t>
            </a:r>
            <a:r>
              <a:rPr lang="en-US" altLang="zh-CN" sz="1600" smtClean="0"/>
              <a:t>/ </a:t>
            </a:r>
            <a:r>
              <a:rPr lang="zh-CN" altLang="en-US" sz="1600" smtClean="0"/>
              <a:t>数据库的还原和恢复</a:t>
            </a:r>
            <a:endParaRPr lang="en-US" altLang="zh-CN" sz="1600" smtClean="0"/>
          </a:p>
          <a:p>
            <a:r>
              <a:rPr lang="en-US" altLang="zh-CN" sz="1600">
                <a:hlinkClick r:id="rId2"/>
              </a:rPr>
              <a:t>http://blog.163.com/digoal@126/blog/static/16387704020123261422581/</a:t>
            </a:r>
            <a:endParaRPr lang="en-US" altLang="zh-CN" sz="1600" smtClean="0"/>
          </a:p>
          <a:p>
            <a:endParaRPr lang="en-US" altLang="zh-CN" sz="1600"/>
          </a:p>
          <a:p>
            <a:endParaRPr lang="en-US" altLang="zh-CN" sz="1600" smtClean="0"/>
          </a:p>
          <a:p>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0035" y="6281936"/>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669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Backup and Restore</a:t>
            </a:r>
            <a:endParaRPr lang="zh-CN" altLang="en-US"/>
          </a:p>
        </p:txBody>
      </p:sp>
      <p:sp>
        <p:nvSpPr>
          <p:cNvPr id="3" name="内容占位符 2"/>
          <p:cNvSpPr>
            <a:spLocks noGrp="1"/>
          </p:cNvSpPr>
          <p:nvPr>
            <p:ph idx="1"/>
          </p:nvPr>
        </p:nvSpPr>
        <p:spPr/>
        <p:txBody>
          <a:bodyPr/>
          <a:lstStyle/>
          <a:p>
            <a:r>
              <a:rPr lang="zh-CN" altLang="en-US" sz="1600" smtClean="0"/>
              <a:t>例子</a:t>
            </a:r>
            <a:endParaRPr lang="en-US" altLang="zh-CN" sz="1600" smtClean="0"/>
          </a:p>
          <a:p>
            <a:r>
              <a:rPr lang="en-US" altLang="zh-CN" sz="1600">
                <a:hlinkClick r:id="rId3"/>
              </a:rPr>
              <a:t>http://blog.163.com/digoal@126/blog/static/1638770402012431063591/</a:t>
            </a:r>
            <a:endParaRPr lang="zh-CN" altLang="en-US" sz="1600"/>
          </a:p>
        </p:txBody>
      </p:sp>
      <p:sp>
        <p:nvSpPr>
          <p:cNvPr id="4" name="圆柱形 3"/>
          <p:cNvSpPr/>
          <p:nvPr/>
        </p:nvSpPr>
        <p:spPr>
          <a:xfrm>
            <a:off x="446985" y="4638620"/>
            <a:ext cx="1080120" cy="648072"/>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smtClean="0"/>
              <a:t>基础备份</a:t>
            </a:r>
            <a:r>
              <a:rPr lang="en-US" altLang="zh-CN" sz="1600" smtClean="0"/>
              <a:t>1</a:t>
            </a:r>
            <a:endParaRPr lang="zh-CN" altLang="en-US" sz="1600"/>
          </a:p>
        </p:txBody>
      </p:sp>
      <p:cxnSp>
        <p:nvCxnSpPr>
          <p:cNvPr id="6" name="直接箭头连接符 5"/>
          <p:cNvCxnSpPr/>
          <p:nvPr/>
        </p:nvCxnSpPr>
        <p:spPr>
          <a:xfrm>
            <a:off x="539552" y="4350588"/>
            <a:ext cx="2880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1520" y="3702516"/>
            <a:ext cx="1263487" cy="369332"/>
          </a:xfrm>
          <a:prstGeom prst="rect">
            <a:avLst/>
          </a:prstGeom>
          <a:noFill/>
        </p:spPr>
        <p:txBody>
          <a:bodyPr wrap="none" rtlCol="0">
            <a:spAutoFit/>
          </a:bodyPr>
          <a:lstStyle/>
          <a:p>
            <a:r>
              <a:rPr lang="en-US" altLang="zh-CN" smtClean="0"/>
              <a:t>timeLine=1</a:t>
            </a:r>
            <a:endParaRPr lang="zh-CN" altLang="en-US"/>
          </a:p>
        </p:txBody>
      </p:sp>
      <p:cxnSp>
        <p:nvCxnSpPr>
          <p:cNvPr id="9" name="直接箭头连接符 8"/>
          <p:cNvCxnSpPr/>
          <p:nvPr/>
        </p:nvCxnSpPr>
        <p:spPr>
          <a:xfrm>
            <a:off x="4067944" y="3839030"/>
            <a:ext cx="41764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3419872" y="3840145"/>
            <a:ext cx="648072" cy="510443"/>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064597" y="3338558"/>
            <a:ext cx="1263487" cy="369332"/>
          </a:xfrm>
          <a:prstGeom prst="rect">
            <a:avLst/>
          </a:prstGeom>
          <a:noFill/>
        </p:spPr>
        <p:txBody>
          <a:bodyPr wrap="none" rtlCol="0">
            <a:spAutoFit/>
          </a:bodyPr>
          <a:lstStyle/>
          <a:p>
            <a:r>
              <a:rPr lang="en-US" altLang="zh-CN" smtClean="0"/>
              <a:t>timeLine=2</a:t>
            </a:r>
            <a:endParaRPr lang="zh-CN" altLang="en-US"/>
          </a:p>
        </p:txBody>
      </p:sp>
      <p:sp>
        <p:nvSpPr>
          <p:cNvPr id="19" name="圆柱形 18"/>
          <p:cNvSpPr/>
          <p:nvPr/>
        </p:nvSpPr>
        <p:spPr>
          <a:xfrm>
            <a:off x="2661606" y="2926304"/>
            <a:ext cx="1080120" cy="824508"/>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smtClean="0"/>
              <a:t>恢复后激活</a:t>
            </a:r>
            <a:r>
              <a:rPr lang="en-US" altLang="zh-CN" sz="1600" smtClean="0"/>
              <a:t>tL</a:t>
            </a:r>
            <a:r>
              <a:rPr lang="zh-CN" altLang="en-US" sz="1600" smtClean="0"/>
              <a:t>发生改变</a:t>
            </a:r>
            <a:endParaRPr lang="zh-CN" altLang="en-US" sz="1600"/>
          </a:p>
        </p:txBody>
      </p:sp>
      <p:cxnSp>
        <p:nvCxnSpPr>
          <p:cNvPr id="20" name="直接连接符 19"/>
          <p:cNvCxnSpPr/>
          <p:nvPr/>
        </p:nvCxnSpPr>
        <p:spPr>
          <a:xfrm flipH="1" flipV="1">
            <a:off x="3203848" y="3887182"/>
            <a:ext cx="216024" cy="463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 idx="1"/>
          </p:cNvCxnSpPr>
          <p:nvPr/>
        </p:nvCxnSpPr>
        <p:spPr>
          <a:xfrm flipH="1" flipV="1">
            <a:off x="883263" y="4350588"/>
            <a:ext cx="103782"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7020272" y="3338558"/>
            <a:ext cx="288032" cy="500472"/>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802714" y="2420888"/>
            <a:ext cx="2470035" cy="1077218"/>
          </a:xfrm>
          <a:prstGeom prst="rect">
            <a:avLst/>
          </a:prstGeom>
          <a:noFill/>
        </p:spPr>
        <p:txBody>
          <a:bodyPr wrap="none" rtlCol="0">
            <a:spAutoFit/>
          </a:bodyPr>
          <a:lstStyle/>
          <a:p>
            <a:r>
              <a:rPr lang="zh-CN" altLang="en-US" sz="1600" smtClean="0"/>
              <a:t>如果要使用基础备份</a:t>
            </a:r>
            <a:r>
              <a:rPr lang="en-US" altLang="zh-CN" sz="1600" smtClean="0"/>
              <a:t>1</a:t>
            </a:r>
          </a:p>
          <a:p>
            <a:r>
              <a:rPr lang="zh-CN" altLang="en-US" sz="1600" smtClean="0"/>
              <a:t>恢复到这个时间点</a:t>
            </a:r>
            <a:r>
              <a:rPr lang="en-US" altLang="zh-CN" sz="1600" smtClean="0"/>
              <a:t>,</a:t>
            </a:r>
          </a:p>
          <a:p>
            <a:r>
              <a:rPr lang="en-US" altLang="zh-CN" sz="1600" smtClean="0"/>
              <a:t>recovery_target_timeline=2</a:t>
            </a:r>
          </a:p>
          <a:p>
            <a:r>
              <a:rPr lang="zh-CN" altLang="en-US" sz="1600" smtClean="0"/>
              <a:t>或</a:t>
            </a:r>
            <a:r>
              <a:rPr lang="en-US" altLang="zh-CN" sz="1600" smtClean="0"/>
              <a:t>latest</a:t>
            </a:r>
            <a:endParaRPr lang="zh-CN" altLang="en-US" sz="1600"/>
          </a:p>
        </p:txBody>
      </p:sp>
      <p:sp>
        <p:nvSpPr>
          <p:cNvPr id="29" name="TextBox 28"/>
          <p:cNvSpPr txBox="1"/>
          <p:nvPr/>
        </p:nvSpPr>
        <p:spPr>
          <a:xfrm>
            <a:off x="2661606" y="4490737"/>
            <a:ext cx="2775119" cy="584775"/>
          </a:xfrm>
          <a:prstGeom prst="rect">
            <a:avLst/>
          </a:prstGeom>
          <a:noFill/>
        </p:spPr>
        <p:txBody>
          <a:bodyPr wrap="none" rtlCol="0">
            <a:spAutoFit/>
          </a:bodyPr>
          <a:lstStyle/>
          <a:p>
            <a:r>
              <a:rPr lang="zh-CN" altLang="en-US" sz="1600" smtClean="0"/>
              <a:t>假设这是</a:t>
            </a:r>
            <a:endParaRPr lang="en-US" altLang="zh-CN" sz="1600" smtClean="0"/>
          </a:p>
          <a:p>
            <a:r>
              <a:rPr lang="en-US" altLang="zh-CN" sz="1600" smtClean="0"/>
              <a:t>pg_create_restore_point('test1')</a:t>
            </a:r>
            <a:endParaRPr lang="zh-CN" altLang="en-US" sz="1600"/>
          </a:p>
        </p:txBody>
      </p:sp>
      <p:sp>
        <p:nvSpPr>
          <p:cNvPr id="30" name="TextBox 29"/>
          <p:cNvSpPr txBox="1"/>
          <p:nvPr/>
        </p:nvSpPr>
        <p:spPr>
          <a:xfrm>
            <a:off x="5885246" y="3931991"/>
            <a:ext cx="2775119" cy="584775"/>
          </a:xfrm>
          <a:prstGeom prst="rect">
            <a:avLst/>
          </a:prstGeom>
          <a:noFill/>
        </p:spPr>
        <p:txBody>
          <a:bodyPr wrap="none" rtlCol="0">
            <a:spAutoFit/>
          </a:bodyPr>
          <a:lstStyle/>
          <a:p>
            <a:r>
              <a:rPr lang="zh-CN" altLang="en-US" sz="1600" smtClean="0"/>
              <a:t>假设这是</a:t>
            </a:r>
            <a:endParaRPr lang="en-US" altLang="zh-CN" sz="1600" smtClean="0"/>
          </a:p>
          <a:p>
            <a:r>
              <a:rPr lang="en-US" altLang="zh-CN" sz="1600" smtClean="0"/>
              <a:t>pg_create_restore_point('test2')</a:t>
            </a:r>
            <a:endParaRPr lang="zh-CN" altLang="en-US" sz="1600"/>
          </a:p>
        </p:txBody>
      </p:sp>
      <p:sp>
        <p:nvSpPr>
          <p:cNvPr id="32" name="燕尾形箭头 31"/>
          <p:cNvSpPr/>
          <p:nvPr/>
        </p:nvSpPr>
        <p:spPr>
          <a:xfrm>
            <a:off x="446985" y="5661248"/>
            <a:ext cx="7825764" cy="648072"/>
          </a:xfrm>
          <a:prstGeom prst="notch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mtClean="0"/>
              <a:t>WAL</a:t>
            </a:r>
            <a:r>
              <a:rPr lang="zh-CN" altLang="en-US" smtClean="0"/>
              <a:t>日志持续归档</a:t>
            </a:r>
            <a:endParaRPr lang="zh-CN" altLang="en-US"/>
          </a:p>
        </p:txBody>
      </p:sp>
      <p:pic>
        <p:nvPicPr>
          <p:cNvPr id="18" name="Picture 2" descr="C:\Users\digoal\AppData\Local\Microsoft\Windows\Temporary Internet Files\Content.IE5\GXGEOQ1Y\MC90043385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96105" y="1412776"/>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091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HA and Replication</a:t>
            </a:r>
            <a:endParaRPr lang="zh-CN" altLang="en-US"/>
          </a:p>
        </p:txBody>
      </p:sp>
      <p:sp>
        <p:nvSpPr>
          <p:cNvPr id="3" name="内容占位符 2"/>
          <p:cNvSpPr>
            <a:spLocks noGrp="1"/>
          </p:cNvSpPr>
          <p:nvPr>
            <p:ph idx="1"/>
          </p:nvPr>
        </p:nvSpPr>
        <p:spPr/>
        <p:txBody>
          <a:bodyPr/>
          <a:lstStyle/>
          <a:p>
            <a:r>
              <a:rPr lang="zh-CN" altLang="en-US" sz="1600" smtClean="0"/>
              <a:t>传统</a:t>
            </a:r>
            <a:r>
              <a:rPr lang="en-US" altLang="zh-CN" sz="1600" smtClean="0"/>
              <a:t>HA, </a:t>
            </a:r>
            <a:r>
              <a:rPr lang="zh-CN" altLang="en-US" sz="1600" smtClean="0"/>
              <a:t>共享存储</a:t>
            </a:r>
            <a:endParaRPr lang="en-US" altLang="zh-CN" sz="1600" smtClean="0"/>
          </a:p>
          <a:p>
            <a:pPr lvl="1"/>
            <a:r>
              <a:rPr lang="zh-CN" altLang="en-US" sz="1600" smtClean="0"/>
              <a:t>缺点</a:t>
            </a:r>
            <a:r>
              <a:rPr lang="en-US" altLang="zh-CN" sz="1600" smtClean="0"/>
              <a:t>, </a:t>
            </a:r>
            <a:r>
              <a:rPr lang="zh-CN" altLang="en-US" sz="1600" smtClean="0"/>
              <a:t>存储或者链接存储的线路甚至</a:t>
            </a:r>
            <a:r>
              <a:rPr lang="en-US" altLang="zh-CN" sz="1600" smtClean="0"/>
              <a:t>HBA</a:t>
            </a:r>
            <a:r>
              <a:rPr lang="zh-CN" altLang="en-US" sz="1600" smtClean="0"/>
              <a:t>卡都会成为故障点</a:t>
            </a:r>
            <a:r>
              <a:rPr lang="en-US" altLang="zh-CN" sz="1600" smtClean="0"/>
              <a:t>, </a:t>
            </a:r>
            <a:r>
              <a:rPr lang="zh-CN" altLang="en-US" sz="1600" smtClean="0"/>
              <a:t>所以</a:t>
            </a:r>
            <a:r>
              <a:rPr lang="en-US" altLang="zh-CN" sz="1600" smtClean="0"/>
              <a:t>HA</a:t>
            </a:r>
            <a:r>
              <a:rPr lang="zh-CN" altLang="en-US" sz="1600" smtClean="0"/>
              <a:t>并不</a:t>
            </a:r>
            <a:r>
              <a:rPr lang="en-US" altLang="zh-CN" sz="1600" smtClean="0"/>
              <a:t>HA.</a:t>
            </a:r>
          </a:p>
          <a:p>
            <a:pPr lvl="1"/>
            <a:r>
              <a:rPr lang="zh-CN" altLang="en-US" sz="1600" smtClean="0"/>
              <a:t>通常需要靠存储复制或文件系统异机镜像来应对存储层面的故障</a:t>
            </a:r>
            <a:r>
              <a:rPr lang="en-US" altLang="zh-CN" sz="1600" smtClean="0"/>
              <a:t>.</a:t>
            </a:r>
            <a:endParaRPr lang="en-US" altLang="zh-CN" sz="1600"/>
          </a:p>
          <a:p>
            <a:r>
              <a:rPr lang="en-US" altLang="zh-CN" sz="1600" smtClean="0"/>
              <a:t>PostgreSQL</a:t>
            </a:r>
            <a:r>
              <a:rPr lang="zh-CN" altLang="en-US" sz="1600" smtClean="0"/>
              <a:t>流复制带来了新的解决方案</a:t>
            </a:r>
            <a:endParaRPr lang="en-US" altLang="zh-CN" sz="1600" smtClean="0"/>
          </a:p>
          <a:p>
            <a:pPr lvl="1"/>
            <a:r>
              <a:rPr lang="en-US" altLang="zh-CN" sz="1600" smtClean="0"/>
              <a:t>LVS+PG</a:t>
            </a:r>
            <a:r>
              <a:rPr lang="zh-CN" altLang="en-US" sz="1600" smtClean="0"/>
              <a:t>流复制可以组成读负载均衡的场景</a:t>
            </a:r>
            <a:endParaRPr lang="en-US" altLang="zh-CN" sz="1600" smtClean="0"/>
          </a:p>
          <a:p>
            <a:pPr lvl="1"/>
            <a:r>
              <a:rPr lang="en-US" altLang="zh-CN" sz="1600" smtClean="0"/>
              <a:t>PG</a:t>
            </a:r>
            <a:r>
              <a:rPr lang="zh-CN" altLang="en-US" sz="1600" smtClean="0"/>
              <a:t>流复制还可以应用于异地容灾的场景</a:t>
            </a:r>
            <a:endParaRPr lang="en-US" altLang="zh-CN" sz="1600" smtClean="0"/>
          </a:p>
          <a:p>
            <a:pPr lvl="1"/>
            <a:r>
              <a:rPr lang="en-US" altLang="zh-CN" sz="1600" smtClean="0"/>
              <a:t>PG</a:t>
            </a:r>
            <a:r>
              <a:rPr lang="zh-CN" altLang="en-US" sz="1600" smtClean="0"/>
              <a:t>流复制可以作为</a:t>
            </a:r>
            <a:r>
              <a:rPr lang="en-US" altLang="zh-CN" sz="1600" smtClean="0"/>
              <a:t>HA</a:t>
            </a:r>
            <a:r>
              <a:rPr lang="zh-CN" altLang="en-US" sz="1600" smtClean="0"/>
              <a:t>的一部分</a:t>
            </a:r>
            <a:r>
              <a:rPr lang="en-US" altLang="zh-CN" sz="1600" smtClean="0"/>
              <a:t>, </a:t>
            </a:r>
            <a:r>
              <a:rPr lang="zh-CN" altLang="en-US" sz="1600" smtClean="0"/>
              <a:t>通过</a:t>
            </a:r>
            <a:r>
              <a:rPr lang="en-US" altLang="zh-CN" sz="1600" smtClean="0"/>
              <a:t>VIP</a:t>
            </a:r>
            <a:r>
              <a:rPr lang="zh-CN" altLang="en-US" sz="1600" smtClean="0"/>
              <a:t>漂移和激活同步 </a:t>
            </a:r>
            <a:r>
              <a:rPr lang="en-US" altLang="zh-CN" sz="1600" smtClean="0"/>
              <a:t>standby</a:t>
            </a:r>
            <a:r>
              <a:rPr lang="zh-CN" altLang="en-US" sz="1600" smtClean="0"/>
              <a:t>可以做到极高的数据可靠性和高可用</a:t>
            </a:r>
            <a:r>
              <a:rPr lang="en-US" altLang="zh-CN" sz="1600" smtClean="0"/>
              <a:t>.</a:t>
            </a:r>
          </a:p>
          <a:p>
            <a:endParaRPr lang="en-US" altLang="zh-CN" sz="1600" smtClean="0"/>
          </a:p>
          <a:p>
            <a:r>
              <a:rPr lang="en-US" altLang="zh-CN" sz="1600" smtClean="0"/>
              <a:t>PgCloud, </a:t>
            </a:r>
            <a:r>
              <a:rPr lang="zh-CN" altLang="en-US" sz="1600" smtClean="0"/>
              <a:t>一种不依赖虚拟化和集中式存储的思路</a:t>
            </a:r>
            <a:endParaRPr lang="en-US" altLang="zh-CN" sz="1600" smtClean="0"/>
          </a:p>
          <a:p>
            <a:r>
              <a:rPr lang="en-US" altLang="zh-CN" sz="1600">
                <a:hlinkClick r:id="rId2"/>
              </a:rPr>
              <a:t>http://blog.163.com/digoal@126/blog/static/1638770402011111422518103/</a:t>
            </a:r>
            <a:endParaRPr lang="en-US" altLang="zh-CN" sz="1600"/>
          </a:p>
          <a:p>
            <a:endParaRPr lang="en-US" altLang="zh-CN" sz="1600" smtClean="0"/>
          </a:p>
          <a:p>
            <a:endParaRPr lang="en-US" altLang="zh-CN" sz="1600"/>
          </a:p>
          <a:p>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9479" y="4437112"/>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77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HA and Replication</a:t>
            </a:r>
            <a:endParaRPr lang="zh-CN" altLang="en-US"/>
          </a:p>
        </p:txBody>
      </p:sp>
      <p:sp>
        <p:nvSpPr>
          <p:cNvPr id="3" name="内容占位符 2"/>
          <p:cNvSpPr>
            <a:spLocks noGrp="1"/>
          </p:cNvSpPr>
          <p:nvPr>
            <p:ph idx="1"/>
          </p:nvPr>
        </p:nvSpPr>
        <p:spPr/>
        <p:txBody>
          <a:bodyPr/>
          <a:lstStyle/>
          <a:p>
            <a:r>
              <a:rPr lang="zh-CN" altLang="en-US" sz="1600" smtClean="0"/>
              <a:t>异步流复制原理</a:t>
            </a:r>
            <a:endParaRPr lang="zh-CN" altLang="en-US" sz="1600"/>
          </a:p>
        </p:txBody>
      </p:sp>
      <p:sp>
        <p:nvSpPr>
          <p:cNvPr id="4" name="TextBox 3"/>
          <p:cNvSpPr txBox="1"/>
          <p:nvPr/>
        </p:nvSpPr>
        <p:spPr>
          <a:xfrm>
            <a:off x="395536" y="1628800"/>
            <a:ext cx="941283" cy="369332"/>
          </a:xfrm>
          <a:prstGeom prst="rect">
            <a:avLst/>
          </a:prstGeom>
          <a:noFill/>
        </p:spPr>
        <p:txBody>
          <a:bodyPr wrap="none" rtlCol="0">
            <a:spAutoFit/>
          </a:bodyPr>
          <a:lstStyle/>
          <a:p>
            <a:r>
              <a:rPr lang="en-US" altLang="zh-CN" dirty="0" smtClean="0"/>
              <a:t>Standby</a:t>
            </a:r>
            <a:endParaRPr lang="zh-CN" altLang="en-US" dirty="0"/>
          </a:p>
        </p:txBody>
      </p:sp>
      <p:sp>
        <p:nvSpPr>
          <p:cNvPr id="5" name="TextBox 4"/>
          <p:cNvSpPr txBox="1"/>
          <p:nvPr/>
        </p:nvSpPr>
        <p:spPr>
          <a:xfrm>
            <a:off x="539552" y="3275692"/>
            <a:ext cx="877163" cy="646331"/>
          </a:xfrm>
          <a:prstGeom prst="rect">
            <a:avLst/>
          </a:prstGeom>
          <a:noFill/>
        </p:spPr>
        <p:txBody>
          <a:bodyPr wrap="none" rtlCol="0">
            <a:spAutoFit/>
          </a:bodyPr>
          <a:lstStyle/>
          <a:p>
            <a:r>
              <a:rPr lang="en-US" altLang="zh-CN" dirty="0" smtClean="0"/>
              <a:t>startup</a:t>
            </a:r>
          </a:p>
          <a:p>
            <a:r>
              <a:rPr lang="en-US" altLang="zh-CN" dirty="0" smtClean="0"/>
              <a:t>process</a:t>
            </a:r>
            <a:endParaRPr lang="zh-CN" altLang="en-US" dirty="0"/>
          </a:p>
        </p:txBody>
      </p:sp>
      <p:sp>
        <p:nvSpPr>
          <p:cNvPr id="6" name="圆角矩形 5"/>
          <p:cNvSpPr/>
          <p:nvPr/>
        </p:nvSpPr>
        <p:spPr>
          <a:xfrm>
            <a:off x="467544" y="4653136"/>
            <a:ext cx="1080120" cy="8640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datafiles</a:t>
            </a:r>
            <a:endParaRPr lang="zh-CN" altLang="en-US" dirty="0">
              <a:solidFill>
                <a:schemeClr val="tx1"/>
              </a:solidFill>
            </a:endParaRPr>
          </a:p>
        </p:txBody>
      </p:sp>
      <p:sp>
        <p:nvSpPr>
          <p:cNvPr id="7" name="TextBox 6"/>
          <p:cNvSpPr txBox="1"/>
          <p:nvPr/>
        </p:nvSpPr>
        <p:spPr>
          <a:xfrm>
            <a:off x="2483768" y="3419708"/>
            <a:ext cx="1184940" cy="369332"/>
          </a:xfrm>
          <a:prstGeom prst="rect">
            <a:avLst/>
          </a:prstGeom>
          <a:noFill/>
        </p:spPr>
        <p:txBody>
          <a:bodyPr wrap="none" rtlCol="0">
            <a:spAutoFit/>
          </a:bodyPr>
          <a:lstStyle/>
          <a:p>
            <a:r>
              <a:rPr lang="en-US" altLang="zh-CN" dirty="0" smtClean="0"/>
              <a:t>postmaster</a:t>
            </a:r>
            <a:endParaRPr lang="zh-CN" altLang="en-US" dirty="0"/>
          </a:p>
        </p:txBody>
      </p:sp>
      <p:sp>
        <p:nvSpPr>
          <p:cNvPr id="8" name="TextBox 7"/>
          <p:cNvSpPr txBox="1"/>
          <p:nvPr/>
        </p:nvSpPr>
        <p:spPr>
          <a:xfrm>
            <a:off x="4211960" y="3429000"/>
            <a:ext cx="1352422" cy="369332"/>
          </a:xfrm>
          <a:prstGeom prst="rect">
            <a:avLst/>
          </a:prstGeom>
          <a:noFill/>
        </p:spPr>
        <p:txBody>
          <a:bodyPr wrap="none" rtlCol="0">
            <a:spAutoFit/>
          </a:bodyPr>
          <a:lstStyle/>
          <a:p>
            <a:r>
              <a:rPr lang="en-US" altLang="zh-CN" dirty="0" err="1" smtClean="0"/>
              <a:t>wal</a:t>
            </a:r>
            <a:r>
              <a:rPr lang="en-US" altLang="zh-CN" dirty="0" smtClean="0"/>
              <a:t> receiver</a:t>
            </a:r>
            <a:endParaRPr lang="zh-CN" altLang="en-US" dirty="0"/>
          </a:p>
        </p:txBody>
      </p:sp>
      <p:sp>
        <p:nvSpPr>
          <p:cNvPr id="9" name="TextBox 8"/>
          <p:cNvSpPr txBox="1"/>
          <p:nvPr/>
        </p:nvSpPr>
        <p:spPr>
          <a:xfrm>
            <a:off x="4443714" y="2060848"/>
            <a:ext cx="595035" cy="369332"/>
          </a:xfrm>
          <a:prstGeom prst="rect">
            <a:avLst/>
          </a:prstGeom>
          <a:noFill/>
        </p:spPr>
        <p:txBody>
          <a:bodyPr wrap="none" rtlCol="0">
            <a:spAutoFit/>
          </a:bodyPr>
          <a:lstStyle/>
          <a:p>
            <a:r>
              <a:rPr lang="en-US" altLang="zh-CN" dirty="0" err="1" smtClean="0"/>
              <a:t>xlog</a:t>
            </a:r>
            <a:endParaRPr lang="zh-CN" altLang="en-US" dirty="0"/>
          </a:p>
        </p:txBody>
      </p:sp>
      <p:sp>
        <p:nvSpPr>
          <p:cNvPr id="10" name="TextBox 9"/>
          <p:cNvSpPr txBox="1"/>
          <p:nvPr/>
        </p:nvSpPr>
        <p:spPr>
          <a:xfrm>
            <a:off x="2104757" y="2060848"/>
            <a:ext cx="877163" cy="369332"/>
          </a:xfrm>
          <a:prstGeom prst="rect">
            <a:avLst/>
          </a:prstGeom>
          <a:noFill/>
        </p:spPr>
        <p:txBody>
          <a:bodyPr wrap="none" rtlCol="0">
            <a:spAutoFit/>
          </a:bodyPr>
          <a:lstStyle/>
          <a:p>
            <a:r>
              <a:rPr lang="en-US" altLang="zh-CN" dirty="0" err="1" smtClean="0"/>
              <a:t>archlog</a:t>
            </a:r>
            <a:endParaRPr lang="zh-CN" altLang="en-US" dirty="0"/>
          </a:p>
        </p:txBody>
      </p:sp>
      <p:cxnSp>
        <p:nvCxnSpPr>
          <p:cNvPr id="11" name="曲线连接符 10"/>
          <p:cNvCxnSpPr>
            <a:stCxn id="5" idx="2"/>
            <a:endCxn id="7" idx="2"/>
          </p:cNvCxnSpPr>
          <p:nvPr/>
        </p:nvCxnSpPr>
        <p:spPr>
          <a:xfrm rot="5400000" flipH="1" flipV="1">
            <a:off x="1960694" y="2806480"/>
            <a:ext cx="132983" cy="2098104"/>
          </a:xfrm>
          <a:prstGeom prst="curvedConnector3">
            <a:avLst>
              <a:gd name="adj1" fmla="val -22530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7" idx="2"/>
            <a:endCxn id="8" idx="2"/>
          </p:cNvCxnSpPr>
          <p:nvPr/>
        </p:nvCxnSpPr>
        <p:spPr>
          <a:xfrm rot="16200000" flipH="1">
            <a:off x="3977558" y="2887719"/>
            <a:ext cx="9292" cy="1811933"/>
          </a:xfrm>
          <a:prstGeom prst="curvedConnector3">
            <a:avLst>
              <a:gd name="adj1" fmla="val 256018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195736" y="3933056"/>
            <a:ext cx="1847493" cy="461665"/>
          </a:xfrm>
          <a:prstGeom prst="rect">
            <a:avLst/>
          </a:prstGeom>
          <a:noFill/>
        </p:spPr>
        <p:txBody>
          <a:bodyPr wrap="none" rtlCol="0">
            <a:spAutoFit/>
          </a:bodyPr>
          <a:lstStyle/>
          <a:p>
            <a:r>
              <a:rPr lang="en-US" altLang="zh-CN" sz="1200" dirty="0" err="1" smtClean="0"/>
              <a:t>WalRcvData</a:t>
            </a:r>
            <a:r>
              <a:rPr lang="en-US" altLang="zh-CN" sz="1200" dirty="0" smtClean="0"/>
              <a:t>-&gt;</a:t>
            </a:r>
            <a:r>
              <a:rPr lang="en-US" altLang="zh-CN" sz="1200" dirty="0" err="1" smtClean="0"/>
              <a:t>conninfo</a:t>
            </a:r>
            <a:endParaRPr lang="en-US" altLang="zh-CN" sz="1200" dirty="0" smtClean="0"/>
          </a:p>
          <a:p>
            <a:r>
              <a:rPr lang="en-US" altLang="zh-CN" sz="1200" dirty="0" err="1" smtClean="0"/>
              <a:t>WalRcvData</a:t>
            </a:r>
            <a:r>
              <a:rPr lang="en-US" altLang="zh-CN" sz="1200" dirty="0" smtClean="0"/>
              <a:t>-&gt;</a:t>
            </a:r>
            <a:r>
              <a:rPr lang="en-US" altLang="zh-CN" sz="1200" dirty="0" err="1" smtClean="0"/>
              <a:t>receiveStart</a:t>
            </a:r>
            <a:endParaRPr lang="zh-CN" altLang="en-US" sz="1200" dirty="0"/>
          </a:p>
        </p:txBody>
      </p:sp>
      <p:cxnSp>
        <p:nvCxnSpPr>
          <p:cNvPr id="14" name="曲线连接符 13"/>
          <p:cNvCxnSpPr>
            <a:stCxn id="8" idx="0"/>
            <a:endCxn id="5" idx="0"/>
          </p:cNvCxnSpPr>
          <p:nvPr/>
        </p:nvCxnSpPr>
        <p:spPr>
          <a:xfrm rot="16200000" flipV="1">
            <a:off x="2856499" y="1397327"/>
            <a:ext cx="153308" cy="3910037"/>
          </a:xfrm>
          <a:prstGeom prst="curvedConnector3">
            <a:avLst>
              <a:gd name="adj1" fmla="val 24911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79712" y="2708920"/>
            <a:ext cx="1940468" cy="276999"/>
          </a:xfrm>
          <a:prstGeom prst="rect">
            <a:avLst/>
          </a:prstGeom>
          <a:noFill/>
        </p:spPr>
        <p:txBody>
          <a:bodyPr wrap="none" rtlCol="0">
            <a:spAutoFit/>
          </a:bodyPr>
          <a:lstStyle/>
          <a:p>
            <a:r>
              <a:rPr lang="en-US" altLang="zh-CN" sz="1200" dirty="0" err="1" smtClean="0"/>
              <a:t>WalRcvData</a:t>
            </a:r>
            <a:r>
              <a:rPr lang="en-US" altLang="zh-CN" sz="1200" dirty="0" smtClean="0"/>
              <a:t>-&gt;</a:t>
            </a:r>
            <a:r>
              <a:rPr lang="en-US" altLang="zh-CN" sz="1200" dirty="0" err="1" smtClean="0"/>
              <a:t>receivedUpto</a:t>
            </a:r>
            <a:endParaRPr lang="zh-CN" altLang="en-US" sz="1200" dirty="0"/>
          </a:p>
        </p:txBody>
      </p:sp>
      <p:sp>
        <p:nvSpPr>
          <p:cNvPr id="16" name="TextBox 15"/>
          <p:cNvSpPr txBox="1"/>
          <p:nvPr/>
        </p:nvSpPr>
        <p:spPr>
          <a:xfrm>
            <a:off x="4572000" y="4797152"/>
            <a:ext cx="1184940" cy="369332"/>
          </a:xfrm>
          <a:prstGeom prst="rect">
            <a:avLst/>
          </a:prstGeom>
          <a:noFill/>
        </p:spPr>
        <p:txBody>
          <a:bodyPr wrap="none" rtlCol="0">
            <a:spAutoFit/>
          </a:bodyPr>
          <a:lstStyle/>
          <a:p>
            <a:r>
              <a:rPr lang="en-US" altLang="zh-CN" dirty="0" smtClean="0"/>
              <a:t>postmaster</a:t>
            </a:r>
            <a:endParaRPr lang="zh-CN" altLang="en-US" dirty="0"/>
          </a:p>
        </p:txBody>
      </p:sp>
      <p:sp>
        <p:nvSpPr>
          <p:cNvPr id="17" name="TextBox 16"/>
          <p:cNvSpPr txBox="1"/>
          <p:nvPr/>
        </p:nvSpPr>
        <p:spPr>
          <a:xfrm>
            <a:off x="7164288" y="3933056"/>
            <a:ext cx="1178528" cy="369332"/>
          </a:xfrm>
          <a:prstGeom prst="rect">
            <a:avLst/>
          </a:prstGeom>
          <a:noFill/>
        </p:spPr>
        <p:txBody>
          <a:bodyPr wrap="none" rtlCol="0">
            <a:spAutoFit/>
          </a:bodyPr>
          <a:lstStyle/>
          <a:p>
            <a:r>
              <a:rPr lang="en-US" altLang="zh-CN" dirty="0" err="1" smtClean="0"/>
              <a:t>wal</a:t>
            </a:r>
            <a:r>
              <a:rPr lang="en-US" altLang="zh-CN" dirty="0" smtClean="0"/>
              <a:t> sender</a:t>
            </a:r>
            <a:endParaRPr lang="zh-CN" altLang="en-US" dirty="0"/>
          </a:p>
        </p:txBody>
      </p:sp>
      <p:sp>
        <p:nvSpPr>
          <p:cNvPr id="18" name="TextBox 17"/>
          <p:cNvSpPr txBox="1"/>
          <p:nvPr/>
        </p:nvSpPr>
        <p:spPr>
          <a:xfrm>
            <a:off x="7220566" y="6165304"/>
            <a:ext cx="1127232" cy="369332"/>
          </a:xfrm>
          <a:prstGeom prst="rect">
            <a:avLst/>
          </a:prstGeom>
          <a:noFill/>
        </p:spPr>
        <p:txBody>
          <a:bodyPr wrap="none" rtlCol="0">
            <a:spAutoFit/>
          </a:bodyPr>
          <a:lstStyle/>
          <a:p>
            <a:r>
              <a:rPr lang="en-US" altLang="zh-CN" dirty="0" err="1" smtClean="0"/>
              <a:t>wal</a:t>
            </a:r>
            <a:r>
              <a:rPr lang="en-US" altLang="zh-CN" dirty="0" smtClean="0"/>
              <a:t> writer</a:t>
            </a:r>
            <a:endParaRPr lang="zh-CN" altLang="en-US" dirty="0"/>
          </a:p>
        </p:txBody>
      </p:sp>
      <p:sp>
        <p:nvSpPr>
          <p:cNvPr id="19" name="TextBox 18"/>
          <p:cNvSpPr txBox="1"/>
          <p:nvPr/>
        </p:nvSpPr>
        <p:spPr>
          <a:xfrm>
            <a:off x="5870216" y="5445224"/>
            <a:ext cx="1294072" cy="369332"/>
          </a:xfrm>
          <a:prstGeom prst="rect">
            <a:avLst/>
          </a:prstGeom>
          <a:noFill/>
        </p:spPr>
        <p:txBody>
          <a:bodyPr wrap="none" rtlCol="0">
            <a:spAutoFit/>
          </a:bodyPr>
          <a:lstStyle/>
          <a:p>
            <a:r>
              <a:rPr lang="en-US" altLang="zh-CN" dirty="0" smtClean="0"/>
              <a:t>WAL buffer</a:t>
            </a:r>
            <a:endParaRPr lang="zh-CN" altLang="en-US" dirty="0"/>
          </a:p>
        </p:txBody>
      </p:sp>
      <p:sp>
        <p:nvSpPr>
          <p:cNvPr id="20" name="TextBox 19"/>
          <p:cNvSpPr txBox="1"/>
          <p:nvPr/>
        </p:nvSpPr>
        <p:spPr>
          <a:xfrm>
            <a:off x="3635896" y="6237312"/>
            <a:ext cx="2467342" cy="369332"/>
          </a:xfrm>
          <a:prstGeom prst="rect">
            <a:avLst/>
          </a:prstGeom>
          <a:noFill/>
        </p:spPr>
        <p:txBody>
          <a:bodyPr wrap="none" rtlCol="0">
            <a:spAutoFit/>
          </a:bodyPr>
          <a:lstStyle/>
          <a:p>
            <a:r>
              <a:rPr lang="en-US" altLang="zh-CN" dirty="0" smtClean="0"/>
              <a:t>Other backend processes</a:t>
            </a:r>
            <a:endParaRPr lang="zh-CN" altLang="en-US" dirty="0"/>
          </a:p>
        </p:txBody>
      </p:sp>
      <p:sp>
        <p:nvSpPr>
          <p:cNvPr id="21" name="TextBox 20"/>
          <p:cNvSpPr txBox="1"/>
          <p:nvPr/>
        </p:nvSpPr>
        <p:spPr>
          <a:xfrm>
            <a:off x="2740005" y="6237312"/>
            <a:ext cx="607859" cy="369332"/>
          </a:xfrm>
          <a:prstGeom prst="rect">
            <a:avLst/>
          </a:prstGeom>
          <a:noFill/>
        </p:spPr>
        <p:txBody>
          <a:bodyPr wrap="none" rtlCol="0">
            <a:spAutoFit/>
          </a:bodyPr>
          <a:lstStyle/>
          <a:p>
            <a:r>
              <a:rPr lang="en-US" altLang="zh-CN" dirty="0" smtClean="0"/>
              <a:t>APP</a:t>
            </a:r>
            <a:endParaRPr lang="zh-CN" altLang="en-US" dirty="0"/>
          </a:p>
        </p:txBody>
      </p:sp>
      <p:cxnSp>
        <p:nvCxnSpPr>
          <p:cNvPr id="22" name="直接箭头连接符 21"/>
          <p:cNvCxnSpPr>
            <a:stCxn id="21" idx="3"/>
            <a:endCxn id="20" idx="1"/>
          </p:cNvCxnSpPr>
          <p:nvPr/>
        </p:nvCxnSpPr>
        <p:spPr>
          <a:xfrm>
            <a:off x="3347864" y="6421978"/>
            <a:ext cx="2880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21" idx="0"/>
            <a:endCxn id="16" idx="2"/>
          </p:cNvCxnSpPr>
          <p:nvPr/>
        </p:nvCxnSpPr>
        <p:spPr>
          <a:xfrm rot="5400000" flipH="1" flipV="1">
            <a:off x="3568788" y="4641631"/>
            <a:ext cx="1070828" cy="2120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6" idx="2"/>
            <a:endCxn id="20" idx="0"/>
          </p:cNvCxnSpPr>
          <p:nvPr/>
        </p:nvCxnSpPr>
        <p:spPr>
          <a:xfrm rot="5400000">
            <a:off x="4481605" y="5554447"/>
            <a:ext cx="1070828" cy="2949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788024" y="5589240"/>
            <a:ext cx="441146" cy="276999"/>
          </a:xfrm>
          <a:prstGeom prst="rect">
            <a:avLst/>
          </a:prstGeom>
          <a:noFill/>
        </p:spPr>
        <p:txBody>
          <a:bodyPr wrap="none" rtlCol="0">
            <a:spAutoFit/>
          </a:bodyPr>
          <a:lstStyle/>
          <a:p>
            <a:r>
              <a:rPr lang="en-US" altLang="zh-CN" sz="1200" dirty="0" smtClean="0"/>
              <a:t>fork</a:t>
            </a:r>
            <a:endParaRPr lang="zh-CN" altLang="en-US" sz="1200" dirty="0"/>
          </a:p>
        </p:txBody>
      </p:sp>
      <p:sp>
        <p:nvSpPr>
          <p:cNvPr id="26" name="TextBox 25"/>
          <p:cNvSpPr txBox="1"/>
          <p:nvPr/>
        </p:nvSpPr>
        <p:spPr>
          <a:xfrm>
            <a:off x="6228184" y="4509120"/>
            <a:ext cx="441146" cy="276999"/>
          </a:xfrm>
          <a:prstGeom prst="rect">
            <a:avLst/>
          </a:prstGeom>
          <a:noFill/>
        </p:spPr>
        <p:txBody>
          <a:bodyPr wrap="none" rtlCol="0">
            <a:spAutoFit/>
          </a:bodyPr>
          <a:lstStyle/>
          <a:p>
            <a:r>
              <a:rPr lang="en-US" altLang="zh-CN" sz="1200" dirty="0" smtClean="0"/>
              <a:t>fork</a:t>
            </a:r>
            <a:endParaRPr lang="zh-CN" altLang="en-US" sz="1200" dirty="0"/>
          </a:p>
        </p:txBody>
      </p:sp>
      <p:cxnSp>
        <p:nvCxnSpPr>
          <p:cNvPr id="27" name="直接箭头连接符 26"/>
          <p:cNvCxnSpPr>
            <a:stCxn id="16" idx="3"/>
            <a:endCxn id="17" idx="1"/>
          </p:cNvCxnSpPr>
          <p:nvPr/>
        </p:nvCxnSpPr>
        <p:spPr>
          <a:xfrm flipV="1">
            <a:off x="5756940" y="4117722"/>
            <a:ext cx="1407348"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7" idx="0"/>
            <a:endCxn id="8" idx="3"/>
          </p:cNvCxnSpPr>
          <p:nvPr/>
        </p:nvCxnSpPr>
        <p:spPr>
          <a:xfrm rot="16200000" flipV="1">
            <a:off x="6499272" y="2678776"/>
            <a:ext cx="319390" cy="2189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0" idx="3"/>
            <a:endCxn id="19" idx="2"/>
          </p:cNvCxnSpPr>
          <p:nvPr/>
        </p:nvCxnSpPr>
        <p:spPr>
          <a:xfrm flipV="1">
            <a:off x="6103238" y="5814556"/>
            <a:ext cx="414014" cy="6074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308304" y="4869160"/>
            <a:ext cx="825867" cy="369332"/>
          </a:xfrm>
          <a:prstGeom prst="rect">
            <a:avLst/>
          </a:prstGeom>
          <a:noFill/>
        </p:spPr>
        <p:txBody>
          <a:bodyPr wrap="none" rtlCol="0">
            <a:spAutoFit/>
          </a:bodyPr>
          <a:lstStyle/>
          <a:p>
            <a:r>
              <a:rPr lang="en-US" altLang="zh-CN" dirty="0" smtClean="0"/>
              <a:t>XLOG</a:t>
            </a:r>
            <a:endParaRPr lang="zh-CN" altLang="en-US" dirty="0"/>
          </a:p>
        </p:txBody>
      </p:sp>
      <p:cxnSp>
        <p:nvCxnSpPr>
          <p:cNvPr id="31" name="直接箭头连接符 30"/>
          <p:cNvCxnSpPr>
            <a:stCxn id="18" idx="0"/>
            <a:endCxn id="19" idx="3"/>
          </p:cNvCxnSpPr>
          <p:nvPr/>
        </p:nvCxnSpPr>
        <p:spPr>
          <a:xfrm rot="16200000" flipV="1">
            <a:off x="7206528" y="5587650"/>
            <a:ext cx="535414" cy="6198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8" idx="0"/>
            <a:endCxn id="30" idx="2"/>
          </p:cNvCxnSpPr>
          <p:nvPr/>
        </p:nvCxnSpPr>
        <p:spPr>
          <a:xfrm rot="16200000" flipV="1">
            <a:off x="7289304" y="5670426"/>
            <a:ext cx="926812" cy="629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7" idx="2"/>
            <a:endCxn id="30" idx="0"/>
          </p:cNvCxnSpPr>
          <p:nvPr/>
        </p:nvCxnSpPr>
        <p:spPr>
          <a:xfrm rot="5400000">
            <a:off x="7454009" y="4569617"/>
            <a:ext cx="566772" cy="32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515230" y="4437112"/>
            <a:ext cx="450764" cy="276999"/>
          </a:xfrm>
          <a:prstGeom prst="rect">
            <a:avLst/>
          </a:prstGeom>
          <a:noFill/>
        </p:spPr>
        <p:txBody>
          <a:bodyPr wrap="none" rtlCol="0">
            <a:spAutoFit/>
          </a:bodyPr>
          <a:lstStyle/>
          <a:p>
            <a:r>
              <a:rPr lang="en-US" altLang="zh-CN" sz="1200" dirty="0" smtClean="0"/>
              <a:t>read</a:t>
            </a:r>
            <a:endParaRPr lang="zh-CN" altLang="en-US" sz="1200" dirty="0"/>
          </a:p>
        </p:txBody>
      </p:sp>
      <p:sp>
        <p:nvSpPr>
          <p:cNvPr id="35" name="TextBox 34"/>
          <p:cNvSpPr txBox="1"/>
          <p:nvPr/>
        </p:nvSpPr>
        <p:spPr>
          <a:xfrm>
            <a:off x="7524328" y="5456257"/>
            <a:ext cx="502061" cy="276999"/>
          </a:xfrm>
          <a:prstGeom prst="rect">
            <a:avLst/>
          </a:prstGeom>
          <a:noFill/>
        </p:spPr>
        <p:txBody>
          <a:bodyPr wrap="none" rtlCol="0">
            <a:spAutoFit/>
          </a:bodyPr>
          <a:lstStyle/>
          <a:p>
            <a:r>
              <a:rPr lang="en-US" altLang="zh-CN" sz="1200" dirty="0" smtClean="0"/>
              <a:t>write</a:t>
            </a:r>
            <a:endParaRPr lang="zh-CN" altLang="en-US" sz="1200" dirty="0"/>
          </a:p>
        </p:txBody>
      </p:sp>
      <p:sp>
        <p:nvSpPr>
          <p:cNvPr id="36" name="TextBox 35"/>
          <p:cNvSpPr txBox="1"/>
          <p:nvPr/>
        </p:nvSpPr>
        <p:spPr>
          <a:xfrm>
            <a:off x="7164288" y="5733256"/>
            <a:ext cx="450764" cy="276999"/>
          </a:xfrm>
          <a:prstGeom prst="rect">
            <a:avLst/>
          </a:prstGeom>
          <a:noFill/>
        </p:spPr>
        <p:txBody>
          <a:bodyPr wrap="none" rtlCol="0">
            <a:spAutoFit/>
          </a:bodyPr>
          <a:lstStyle/>
          <a:p>
            <a:r>
              <a:rPr lang="en-US" altLang="zh-CN" sz="1200" dirty="0" smtClean="0"/>
              <a:t>read</a:t>
            </a:r>
            <a:endParaRPr lang="zh-CN" altLang="en-US" sz="1200" dirty="0"/>
          </a:p>
        </p:txBody>
      </p:sp>
      <p:sp>
        <p:nvSpPr>
          <p:cNvPr id="37" name="TextBox 36"/>
          <p:cNvSpPr txBox="1"/>
          <p:nvPr/>
        </p:nvSpPr>
        <p:spPr>
          <a:xfrm>
            <a:off x="6372200" y="3645024"/>
            <a:ext cx="466794" cy="276999"/>
          </a:xfrm>
          <a:prstGeom prst="rect">
            <a:avLst/>
          </a:prstGeom>
          <a:noFill/>
        </p:spPr>
        <p:txBody>
          <a:bodyPr wrap="none" rtlCol="0">
            <a:spAutoFit/>
          </a:bodyPr>
          <a:lstStyle/>
          <a:p>
            <a:r>
              <a:rPr lang="en-US" altLang="zh-CN" sz="1200" dirty="0" smtClean="0"/>
              <a:t>send</a:t>
            </a:r>
            <a:endParaRPr lang="zh-CN" altLang="en-US" sz="1200" dirty="0"/>
          </a:p>
        </p:txBody>
      </p:sp>
      <p:sp>
        <p:nvSpPr>
          <p:cNvPr id="38" name="TextBox 37"/>
          <p:cNvSpPr txBox="1"/>
          <p:nvPr/>
        </p:nvSpPr>
        <p:spPr>
          <a:xfrm>
            <a:off x="6084168" y="6021288"/>
            <a:ext cx="502061" cy="276999"/>
          </a:xfrm>
          <a:prstGeom prst="rect">
            <a:avLst/>
          </a:prstGeom>
          <a:noFill/>
        </p:spPr>
        <p:txBody>
          <a:bodyPr wrap="none" rtlCol="0">
            <a:spAutoFit/>
          </a:bodyPr>
          <a:lstStyle/>
          <a:p>
            <a:r>
              <a:rPr lang="en-US" altLang="zh-CN" sz="1200" dirty="0" smtClean="0"/>
              <a:t>write</a:t>
            </a:r>
            <a:endParaRPr lang="zh-CN" altLang="en-US" sz="1200" dirty="0"/>
          </a:p>
        </p:txBody>
      </p:sp>
      <p:cxnSp>
        <p:nvCxnSpPr>
          <p:cNvPr id="39" name="直接箭头连接符 38"/>
          <p:cNvCxnSpPr>
            <a:stCxn id="5" idx="0"/>
            <a:endCxn id="10" idx="1"/>
          </p:cNvCxnSpPr>
          <p:nvPr/>
        </p:nvCxnSpPr>
        <p:spPr>
          <a:xfrm rot="5400000" flipH="1" flipV="1">
            <a:off x="1026356" y="2197292"/>
            <a:ext cx="1030178" cy="11266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曲线连接符 39"/>
          <p:cNvCxnSpPr>
            <a:stCxn id="5" idx="0"/>
            <a:endCxn id="9" idx="0"/>
          </p:cNvCxnSpPr>
          <p:nvPr/>
        </p:nvCxnSpPr>
        <p:spPr>
          <a:xfrm rot="5400000" flipH="1" flipV="1">
            <a:off x="2252261" y="786721"/>
            <a:ext cx="1214844" cy="3763098"/>
          </a:xfrm>
          <a:prstGeom prst="curvedConnector3">
            <a:avLst>
              <a:gd name="adj1" fmla="val 134163"/>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03648" y="2564904"/>
            <a:ext cx="300082" cy="369332"/>
          </a:xfrm>
          <a:prstGeom prst="rect">
            <a:avLst/>
          </a:prstGeom>
          <a:noFill/>
        </p:spPr>
        <p:txBody>
          <a:bodyPr wrap="none" rtlCol="0">
            <a:spAutoFit/>
          </a:bodyPr>
          <a:lstStyle/>
          <a:p>
            <a:r>
              <a:rPr lang="en-US" altLang="zh-CN" dirty="0" smtClean="0"/>
              <a:t>1</a:t>
            </a:r>
            <a:endParaRPr lang="zh-CN" altLang="en-US" dirty="0"/>
          </a:p>
        </p:txBody>
      </p:sp>
      <p:sp>
        <p:nvSpPr>
          <p:cNvPr id="42" name="TextBox 41"/>
          <p:cNvSpPr txBox="1"/>
          <p:nvPr/>
        </p:nvSpPr>
        <p:spPr>
          <a:xfrm>
            <a:off x="2555776" y="1484784"/>
            <a:ext cx="300082" cy="369332"/>
          </a:xfrm>
          <a:prstGeom prst="rect">
            <a:avLst/>
          </a:prstGeom>
          <a:noFill/>
        </p:spPr>
        <p:txBody>
          <a:bodyPr wrap="none" rtlCol="0">
            <a:spAutoFit/>
          </a:bodyPr>
          <a:lstStyle/>
          <a:p>
            <a:r>
              <a:rPr lang="en-US" altLang="zh-CN" dirty="0" smtClean="0"/>
              <a:t>2</a:t>
            </a:r>
            <a:endParaRPr lang="zh-CN" altLang="en-US" dirty="0"/>
          </a:p>
        </p:txBody>
      </p:sp>
      <p:sp>
        <p:nvSpPr>
          <p:cNvPr id="43" name="TextBox 42"/>
          <p:cNvSpPr txBox="1"/>
          <p:nvPr/>
        </p:nvSpPr>
        <p:spPr>
          <a:xfrm>
            <a:off x="1763688" y="4005064"/>
            <a:ext cx="300082" cy="369332"/>
          </a:xfrm>
          <a:prstGeom prst="rect">
            <a:avLst/>
          </a:prstGeom>
          <a:noFill/>
        </p:spPr>
        <p:txBody>
          <a:bodyPr wrap="none" rtlCol="0">
            <a:spAutoFit/>
          </a:bodyPr>
          <a:lstStyle/>
          <a:p>
            <a:r>
              <a:rPr lang="en-US" altLang="zh-CN" dirty="0" smtClean="0"/>
              <a:t>3</a:t>
            </a:r>
            <a:endParaRPr lang="zh-CN" altLang="en-US" dirty="0"/>
          </a:p>
        </p:txBody>
      </p:sp>
      <p:cxnSp>
        <p:nvCxnSpPr>
          <p:cNvPr id="44" name="直接箭头连接符 43"/>
          <p:cNvCxnSpPr>
            <a:stCxn id="5" idx="2"/>
            <a:endCxn id="6" idx="0"/>
          </p:cNvCxnSpPr>
          <p:nvPr/>
        </p:nvCxnSpPr>
        <p:spPr>
          <a:xfrm rot="16200000" flipH="1">
            <a:off x="627313" y="4272844"/>
            <a:ext cx="731113" cy="294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39552" y="4221088"/>
            <a:ext cx="877163" cy="369332"/>
          </a:xfrm>
          <a:prstGeom prst="rect">
            <a:avLst/>
          </a:prstGeom>
          <a:noFill/>
        </p:spPr>
        <p:txBody>
          <a:bodyPr wrap="none" rtlCol="0">
            <a:spAutoFit/>
          </a:bodyPr>
          <a:lstStyle/>
          <a:p>
            <a:r>
              <a:rPr lang="en-US" altLang="zh-CN" dirty="0" smtClean="0"/>
              <a:t>recover</a:t>
            </a:r>
            <a:endParaRPr lang="zh-CN" altLang="en-US" dirty="0"/>
          </a:p>
        </p:txBody>
      </p:sp>
      <p:sp>
        <p:nvSpPr>
          <p:cNvPr id="46" name="TextBox 45"/>
          <p:cNvSpPr txBox="1"/>
          <p:nvPr/>
        </p:nvSpPr>
        <p:spPr>
          <a:xfrm>
            <a:off x="7668344" y="2996952"/>
            <a:ext cx="928459" cy="369332"/>
          </a:xfrm>
          <a:prstGeom prst="rect">
            <a:avLst/>
          </a:prstGeom>
          <a:noFill/>
        </p:spPr>
        <p:txBody>
          <a:bodyPr wrap="none" rtlCol="0">
            <a:spAutoFit/>
          </a:bodyPr>
          <a:lstStyle/>
          <a:p>
            <a:r>
              <a:rPr lang="en-US" altLang="zh-CN" dirty="0" smtClean="0"/>
              <a:t>Primary</a:t>
            </a:r>
            <a:endParaRPr lang="zh-CN" altLang="en-US" dirty="0"/>
          </a:p>
        </p:txBody>
      </p:sp>
      <p:cxnSp>
        <p:nvCxnSpPr>
          <p:cNvPr id="47" name="直接连接符 46"/>
          <p:cNvCxnSpPr/>
          <p:nvPr/>
        </p:nvCxnSpPr>
        <p:spPr>
          <a:xfrm flipV="1">
            <a:off x="755576" y="2420888"/>
            <a:ext cx="7776864" cy="403244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8" idx="2"/>
            <a:endCxn id="16" idx="0"/>
          </p:cNvCxnSpPr>
          <p:nvPr/>
        </p:nvCxnSpPr>
        <p:spPr>
          <a:xfrm rot="16200000" flipH="1">
            <a:off x="4526910" y="4159592"/>
            <a:ext cx="998820" cy="2762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628842" y="3501008"/>
            <a:ext cx="1515158" cy="461665"/>
          </a:xfrm>
          <a:prstGeom prst="rect">
            <a:avLst/>
          </a:prstGeom>
          <a:noFill/>
        </p:spPr>
        <p:txBody>
          <a:bodyPr wrap="square" rtlCol="0">
            <a:spAutoFit/>
          </a:bodyPr>
          <a:lstStyle/>
          <a:p>
            <a:r>
              <a:rPr lang="en-US" altLang="zh-CN" sz="1200" dirty="0" smtClean="0"/>
              <a:t>PM_SHUTDOWN_2</a:t>
            </a:r>
          </a:p>
          <a:p>
            <a:r>
              <a:rPr lang="en-US" altLang="zh-CN" sz="1200" dirty="0" err="1" smtClean="0"/>
              <a:t>PMSignal</a:t>
            </a:r>
            <a:endParaRPr lang="zh-CN" altLang="en-US" sz="1200" dirty="0"/>
          </a:p>
        </p:txBody>
      </p:sp>
      <p:cxnSp>
        <p:nvCxnSpPr>
          <p:cNvPr id="50" name="直接箭头连接符 49"/>
          <p:cNvCxnSpPr/>
          <p:nvPr/>
        </p:nvCxnSpPr>
        <p:spPr>
          <a:xfrm rot="16200000" flipV="1">
            <a:off x="4315292" y="2856120"/>
            <a:ext cx="998820" cy="1469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957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TextBox 3"/>
          <p:cNvSpPr txBox="1"/>
          <p:nvPr/>
        </p:nvSpPr>
        <p:spPr>
          <a:xfrm>
            <a:off x="107504" y="1124744"/>
            <a:ext cx="8343694" cy="5601533"/>
          </a:xfrm>
          <a:prstGeom prst="rect">
            <a:avLst/>
          </a:prstGeom>
          <a:noFill/>
        </p:spPr>
        <p:txBody>
          <a:bodyPr wrap="none" rtlCol="0">
            <a:spAutoFit/>
          </a:bodyPr>
          <a:lstStyle/>
          <a:p>
            <a:r>
              <a:rPr lang="en-US" altLang="zh-CN" dirty="0" smtClean="0"/>
              <a:t>Parameter Tuning : </a:t>
            </a:r>
          </a:p>
          <a:p>
            <a:r>
              <a:rPr lang="en-US" altLang="zh-CN" dirty="0" smtClean="0"/>
              <a:t>Primary</a:t>
            </a:r>
          </a:p>
          <a:p>
            <a:r>
              <a:rPr lang="en-US" altLang="zh-CN" sz="1600" dirty="0" smtClean="0"/>
              <a:t>    </a:t>
            </a:r>
            <a:r>
              <a:rPr lang="en-US" altLang="zh-CN" sz="1600" dirty="0" err="1" smtClean="0"/>
              <a:t>max_wal_senders</a:t>
            </a:r>
            <a:r>
              <a:rPr lang="en-US" altLang="zh-CN" sz="1600" dirty="0" smtClean="0"/>
              <a:t>  </a:t>
            </a:r>
          </a:p>
          <a:p>
            <a:r>
              <a:rPr lang="en-US" altLang="zh-CN" sz="1600" dirty="0" smtClean="0"/>
              <a:t>    </a:t>
            </a:r>
            <a:r>
              <a:rPr lang="en-US" altLang="zh-CN" sz="1600" dirty="0" err="1" smtClean="0"/>
              <a:t>wal_sender_delay</a:t>
            </a:r>
            <a:r>
              <a:rPr lang="en-US" altLang="zh-CN" sz="1600" dirty="0" smtClean="0"/>
              <a:t>  ( The sleep is interrupted by transaction commit )</a:t>
            </a:r>
          </a:p>
          <a:p>
            <a:r>
              <a:rPr lang="en-US" altLang="zh-CN" sz="1600" dirty="0" smtClean="0"/>
              <a:t>    </a:t>
            </a:r>
            <a:r>
              <a:rPr lang="en-US" altLang="zh-CN" sz="1600" dirty="0" err="1" smtClean="0"/>
              <a:t>wal_keep_segments</a:t>
            </a:r>
            <a:r>
              <a:rPr lang="en-US" altLang="zh-CN" sz="1600" dirty="0" smtClean="0"/>
              <a:t>  </a:t>
            </a:r>
          </a:p>
          <a:p>
            <a:r>
              <a:rPr lang="en-US" altLang="zh-CN" sz="1600" dirty="0" smtClean="0">
                <a:solidFill>
                  <a:srgbClr val="FF0000"/>
                </a:solidFill>
              </a:rPr>
              <a:t>    </a:t>
            </a:r>
            <a:r>
              <a:rPr lang="en-US" altLang="zh-CN" sz="1600" dirty="0" err="1" smtClean="0">
                <a:solidFill>
                  <a:srgbClr val="FF0000"/>
                </a:solidFill>
              </a:rPr>
              <a:t>vacuum_defer_cleanup_age</a:t>
            </a:r>
            <a:r>
              <a:rPr lang="en-US" altLang="zh-CN" sz="1600" dirty="0" smtClean="0">
                <a:solidFill>
                  <a:srgbClr val="FF0000"/>
                </a:solidFill>
              </a:rPr>
              <a:t> ( the number of transactions by which VACUUM and HOT updates </a:t>
            </a:r>
          </a:p>
          <a:p>
            <a:r>
              <a:rPr lang="en-US" altLang="zh-CN" sz="1600" dirty="0" smtClean="0">
                <a:solidFill>
                  <a:srgbClr val="FF0000"/>
                </a:solidFill>
              </a:rPr>
              <a:t>                                          will defer cleanup of dead row versions. )</a:t>
            </a:r>
          </a:p>
          <a:p>
            <a:r>
              <a:rPr lang="en-US" altLang="zh-CN" dirty="0" smtClean="0"/>
              <a:t>Standby </a:t>
            </a:r>
          </a:p>
          <a:p>
            <a:r>
              <a:rPr lang="en-US" altLang="zh-CN" sz="1600" dirty="0" smtClean="0"/>
              <a:t>    </a:t>
            </a:r>
            <a:r>
              <a:rPr lang="en-US" altLang="zh-CN" sz="1600" dirty="0" err="1" smtClean="0"/>
              <a:t>hot_standby</a:t>
            </a:r>
            <a:endParaRPr lang="en-US" altLang="zh-CN" sz="1600" dirty="0" smtClean="0"/>
          </a:p>
          <a:p>
            <a:r>
              <a:rPr lang="en-US" altLang="zh-CN" sz="1600" dirty="0" smtClean="0"/>
              <a:t>    # </a:t>
            </a:r>
            <a:r>
              <a:rPr lang="en-US" altLang="zh-CN" sz="1600" dirty="0" err="1" smtClean="0"/>
              <a:t>wal</a:t>
            </a:r>
            <a:r>
              <a:rPr lang="en-US" altLang="zh-CN" sz="1600" dirty="0" smtClean="0"/>
              <a:t> apply &amp; SQL on standby conflict reference parameter</a:t>
            </a:r>
          </a:p>
          <a:p>
            <a:r>
              <a:rPr lang="en-US" altLang="zh-CN" sz="1600" dirty="0" smtClean="0"/>
              <a:t>    </a:t>
            </a:r>
            <a:r>
              <a:rPr lang="en-US" altLang="zh-CN" sz="1600" dirty="0" err="1" smtClean="0"/>
              <a:t>max_standby_archive_delay</a:t>
            </a:r>
            <a:endParaRPr lang="en-US" altLang="zh-CN" sz="1600" dirty="0" smtClean="0"/>
          </a:p>
          <a:p>
            <a:r>
              <a:rPr lang="en-US" altLang="zh-CN" sz="1600" dirty="0" smtClean="0"/>
              <a:t>        ( the maximum total time allowed to apply any one WAL segment's data. )</a:t>
            </a:r>
          </a:p>
          <a:p>
            <a:r>
              <a:rPr lang="en-US" altLang="zh-CN" sz="1600" dirty="0" smtClean="0"/>
              <a:t>    </a:t>
            </a:r>
            <a:r>
              <a:rPr lang="en-US" altLang="zh-CN" sz="1600" dirty="0" err="1" smtClean="0"/>
              <a:t>max_standby_streaming_delay</a:t>
            </a:r>
            <a:endParaRPr lang="en-US" altLang="zh-CN" sz="1600" dirty="0" smtClean="0"/>
          </a:p>
          <a:p>
            <a:r>
              <a:rPr lang="en-US" altLang="zh-CN" sz="1600" dirty="0" smtClean="0"/>
              <a:t>        ( the maximum total time allowed to apply WAL data once </a:t>
            </a:r>
          </a:p>
          <a:p>
            <a:r>
              <a:rPr lang="en-US" altLang="zh-CN" sz="1600" dirty="0" smtClean="0"/>
              <a:t>          it has been received from the primary server )</a:t>
            </a:r>
          </a:p>
          <a:p>
            <a:r>
              <a:rPr lang="en-US" altLang="zh-CN" sz="1600" dirty="0" smtClean="0"/>
              <a:t>    </a:t>
            </a:r>
            <a:r>
              <a:rPr lang="en-US" altLang="zh-CN" sz="1600" dirty="0" err="1" smtClean="0"/>
              <a:t>wal_receiver_status_interval</a:t>
            </a:r>
            <a:endParaRPr lang="en-US" altLang="zh-CN" sz="1600" dirty="0" smtClean="0"/>
          </a:p>
          <a:p>
            <a:r>
              <a:rPr lang="en-US" altLang="zh-CN" sz="1600" dirty="0" smtClean="0"/>
              <a:t>        ( minimum frequency, The standby will report the last transaction log position </a:t>
            </a:r>
          </a:p>
          <a:p>
            <a:r>
              <a:rPr lang="en-US" altLang="zh-CN" sz="1600" dirty="0" smtClean="0"/>
              <a:t>           it has written, the last position it has flushed to disk, and the last position it has applied.) </a:t>
            </a:r>
          </a:p>
          <a:p>
            <a:r>
              <a:rPr lang="en-US" altLang="zh-CN" sz="1600" dirty="0" smtClean="0"/>
              <a:t>    </a:t>
            </a:r>
            <a:r>
              <a:rPr lang="en-US" altLang="zh-CN" sz="1600" dirty="0" err="1" smtClean="0">
                <a:solidFill>
                  <a:srgbClr val="FF0000"/>
                </a:solidFill>
              </a:rPr>
              <a:t>hot_standby_feedback</a:t>
            </a:r>
            <a:endParaRPr lang="en-US" altLang="zh-CN" sz="1600" dirty="0" smtClean="0">
              <a:solidFill>
                <a:srgbClr val="FF0000"/>
              </a:solidFill>
            </a:endParaRPr>
          </a:p>
          <a:p>
            <a:r>
              <a:rPr lang="en-US" altLang="zh-CN" sz="1600" dirty="0" smtClean="0">
                <a:solidFill>
                  <a:srgbClr val="FF0000"/>
                </a:solidFill>
              </a:rPr>
              <a:t>        (</a:t>
            </a:r>
            <a:r>
              <a:rPr lang="en-US" altLang="zh-CN" sz="1600" dirty="0" smtClean="0"/>
              <a:t>send feedback to the primary about queries currently executing on the standby.</a:t>
            </a:r>
            <a:r>
              <a:rPr lang="en-US" altLang="zh-CN" sz="1600" dirty="0" smtClean="0">
                <a:solidFill>
                  <a:srgbClr val="FF0000"/>
                </a:solidFill>
              </a:rPr>
              <a:t> )</a:t>
            </a:r>
          </a:p>
          <a:p>
            <a:endParaRPr lang="en-US" altLang="zh-CN" sz="1600" dirty="0" smtClean="0"/>
          </a:p>
          <a:p>
            <a:endParaRPr lang="zh-CN" altLang="en-US" sz="1600" dirty="0"/>
          </a:p>
        </p:txBody>
      </p:sp>
    </p:spTree>
    <p:extLst>
      <p:ext uri="{BB962C8B-B14F-4D97-AF65-F5344CB8AC3E}">
        <p14:creationId xmlns:p14="http://schemas.microsoft.com/office/powerpoint/2010/main" val="1991941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HA and Replication</a:t>
            </a:r>
            <a:endParaRPr lang="zh-CN" altLang="en-US"/>
          </a:p>
        </p:txBody>
      </p:sp>
      <p:sp>
        <p:nvSpPr>
          <p:cNvPr id="3" name="内容占位符 2"/>
          <p:cNvSpPr>
            <a:spLocks noGrp="1"/>
          </p:cNvSpPr>
          <p:nvPr>
            <p:ph idx="1"/>
          </p:nvPr>
        </p:nvSpPr>
        <p:spPr/>
        <p:txBody>
          <a:bodyPr/>
          <a:lstStyle/>
          <a:p>
            <a:r>
              <a:rPr lang="zh-CN" altLang="en-US" sz="1600"/>
              <a:t>同步</a:t>
            </a:r>
            <a:r>
              <a:rPr lang="zh-CN" altLang="en-US" sz="1600" smtClean="0"/>
              <a:t>流复制原理</a:t>
            </a:r>
            <a:endParaRPr lang="zh-CN" altLang="en-US" sz="1600"/>
          </a:p>
        </p:txBody>
      </p:sp>
      <p:sp>
        <p:nvSpPr>
          <p:cNvPr id="51" name="TextBox 50"/>
          <p:cNvSpPr txBox="1"/>
          <p:nvPr/>
        </p:nvSpPr>
        <p:spPr>
          <a:xfrm>
            <a:off x="395536" y="1628800"/>
            <a:ext cx="1184940" cy="369332"/>
          </a:xfrm>
          <a:prstGeom prst="rect">
            <a:avLst/>
          </a:prstGeom>
          <a:noFill/>
        </p:spPr>
        <p:txBody>
          <a:bodyPr wrap="none" rtlCol="0">
            <a:spAutoFit/>
          </a:bodyPr>
          <a:lstStyle/>
          <a:p>
            <a:r>
              <a:rPr lang="en-US" altLang="zh-CN" dirty="0" smtClean="0"/>
              <a:t>Standby(s)</a:t>
            </a:r>
            <a:endParaRPr lang="zh-CN" altLang="en-US" dirty="0"/>
          </a:p>
        </p:txBody>
      </p:sp>
      <p:sp>
        <p:nvSpPr>
          <p:cNvPr id="52" name="TextBox 51"/>
          <p:cNvSpPr txBox="1"/>
          <p:nvPr/>
        </p:nvSpPr>
        <p:spPr>
          <a:xfrm>
            <a:off x="539552" y="3275692"/>
            <a:ext cx="877163" cy="646331"/>
          </a:xfrm>
          <a:prstGeom prst="rect">
            <a:avLst/>
          </a:prstGeom>
          <a:noFill/>
        </p:spPr>
        <p:txBody>
          <a:bodyPr wrap="none" rtlCol="0">
            <a:spAutoFit/>
          </a:bodyPr>
          <a:lstStyle/>
          <a:p>
            <a:r>
              <a:rPr lang="en-US" altLang="zh-CN" dirty="0" smtClean="0"/>
              <a:t>startup</a:t>
            </a:r>
          </a:p>
          <a:p>
            <a:r>
              <a:rPr lang="en-US" altLang="zh-CN" dirty="0" smtClean="0"/>
              <a:t>process</a:t>
            </a:r>
            <a:endParaRPr lang="zh-CN" altLang="en-US" dirty="0"/>
          </a:p>
        </p:txBody>
      </p:sp>
      <p:sp>
        <p:nvSpPr>
          <p:cNvPr id="53" name="圆角矩形 52"/>
          <p:cNvSpPr/>
          <p:nvPr/>
        </p:nvSpPr>
        <p:spPr>
          <a:xfrm>
            <a:off x="467544" y="4653136"/>
            <a:ext cx="1080120" cy="8640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datafiles</a:t>
            </a:r>
            <a:endParaRPr lang="zh-CN" altLang="en-US" dirty="0">
              <a:solidFill>
                <a:schemeClr val="tx1"/>
              </a:solidFill>
            </a:endParaRPr>
          </a:p>
        </p:txBody>
      </p:sp>
      <p:sp>
        <p:nvSpPr>
          <p:cNvPr id="54" name="TextBox 53"/>
          <p:cNvSpPr txBox="1"/>
          <p:nvPr/>
        </p:nvSpPr>
        <p:spPr>
          <a:xfrm>
            <a:off x="2483768" y="3419708"/>
            <a:ext cx="1184940" cy="369332"/>
          </a:xfrm>
          <a:prstGeom prst="rect">
            <a:avLst/>
          </a:prstGeom>
          <a:noFill/>
        </p:spPr>
        <p:txBody>
          <a:bodyPr wrap="none" rtlCol="0">
            <a:spAutoFit/>
          </a:bodyPr>
          <a:lstStyle/>
          <a:p>
            <a:r>
              <a:rPr lang="en-US" altLang="zh-CN" dirty="0" smtClean="0"/>
              <a:t>postmaster</a:t>
            </a:r>
            <a:endParaRPr lang="zh-CN" altLang="en-US" dirty="0"/>
          </a:p>
        </p:txBody>
      </p:sp>
      <p:sp>
        <p:nvSpPr>
          <p:cNvPr id="55" name="TextBox 54"/>
          <p:cNvSpPr txBox="1"/>
          <p:nvPr/>
        </p:nvSpPr>
        <p:spPr>
          <a:xfrm>
            <a:off x="4211960" y="3429000"/>
            <a:ext cx="1352422" cy="369332"/>
          </a:xfrm>
          <a:prstGeom prst="rect">
            <a:avLst/>
          </a:prstGeom>
          <a:noFill/>
        </p:spPr>
        <p:txBody>
          <a:bodyPr wrap="none" rtlCol="0">
            <a:spAutoFit/>
          </a:bodyPr>
          <a:lstStyle/>
          <a:p>
            <a:r>
              <a:rPr lang="en-US" altLang="zh-CN" dirty="0" err="1" smtClean="0"/>
              <a:t>wal</a:t>
            </a:r>
            <a:r>
              <a:rPr lang="en-US" altLang="zh-CN" dirty="0" smtClean="0"/>
              <a:t> receiver</a:t>
            </a:r>
            <a:endParaRPr lang="zh-CN" altLang="en-US" dirty="0"/>
          </a:p>
        </p:txBody>
      </p:sp>
      <p:sp>
        <p:nvSpPr>
          <p:cNvPr id="56" name="TextBox 55"/>
          <p:cNvSpPr txBox="1"/>
          <p:nvPr/>
        </p:nvSpPr>
        <p:spPr>
          <a:xfrm>
            <a:off x="4443714" y="2060848"/>
            <a:ext cx="595035" cy="369332"/>
          </a:xfrm>
          <a:prstGeom prst="rect">
            <a:avLst/>
          </a:prstGeom>
          <a:noFill/>
        </p:spPr>
        <p:txBody>
          <a:bodyPr wrap="none" rtlCol="0">
            <a:spAutoFit/>
          </a:bodyPr>
          <a:lstStyle/>
          <a:p>
            <a:r>
              <a:rPr lang="en-US" altLang="zh-CN" dirty="0" err="1" smtClean="0"/>
              <a:t>xlog</a:t>
            </a:r>
            <a:endParaRPr lang="zh-CN" altLang="en-US" dirty="0"/>
          </a:p>
        </p:txBody>
      </p:sp>
      <p:sp>
        <p:nvSpPr>
          <p:cNvPr id="57" name="TextBox 56"/>
          <p:cNvSpPr txBox="1"/>
          <p:nvPr/>
        </p:nvSpPr>
        <p:spPr>
          <a:xfrm>
            <a:off x="2104757" y="2060848"/>
            <a:ext cx="877163" cy="369332"/>
          </a:xfrm>
          <a:prstGeom prst="rect">
            <a:avLst/>
          </a:prstGeom>
          <a:noFill/>
        </p:spPr>
        <p:txBody>
          <a:bodyPr wrap="none" rtlCol="0">
            <a:spAutoFit/>
          </a:bodyPr>
          <a:lstStyle/>
          <a:p>
            <a:r>
              <a:rPr lang="en-US" altLang="zh-CN" dirty="0" err="1" smtClean="0"/>
              <a:t>archlog</a:t>
            </a:r>
            <a:endParaRPr lang="zh-CN" altLang="en-US" dirty="0"/>
          </a:p>
        </p:txBody>
      </p:sp>
      <p:cxnSp>
        <p:nvCxnSpPr>
          <p:cNvPr id="58" name="曲线连接符 57"/>
          <p:cNvCxnSpPr>
            <a:stCxn id="52" idx="2"/>
            <a:endCxn id="54" idx="2"/>
          </p:cNvCxnSpPr>
          <p:nvPr/>
        </p:nvCxnSpPr>
        <p:spPr>
          <a:xfrm rot="5400000" flipH="1" flipV="1">
            <a:off x="1960694" y="2806480"/>
            <a:ext cx="132983" cy="2098104"/>
          </a:xfrm>
          <a:prstGeom prst="curvedConnector3">
            <a:avLst>
              <a:gd name="adj1" fmla="val -22530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曲线连接符 58"/>
          <p:cNvCxnSpPr>
            <a:stCxn id="54" idx="2"/>
            <a:endCxn id="55" idx="2"/>
          </p:cNvCxnSpPr>
          <p:nvPr/>
        </p:nvCxnSpPr>
        <p:spPr>
          <a:xfrm rot="16200000" flipH="1">
            <a:off x="3977558" y="2887719"/>
            <a:ext cx="9292" cy="1811933"/>
          </a:xfrm>
          <a:prstGeom prst="curvedConnector3">
            <a:avLst>
              <a:gd name="adj1" fmla="val 256018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195736" y="3933056"/>
            <a:ext cx="1847493" cy="461665"/>
          </a:xfrm>
          <a:prstGeom prst="rect">
            <a:avLst/>
          </a:prstGeom>
          <a:noFill/>
        </p:spPr>
        <p:txBody>
          <a:bodyPr wrap="none" rtlCol="0">
            <a:spAutoFit/>
          </a:bodyPr>
          <a:lstStyle/>
          <a:p>
            <a:r>
              <a:rPr lang="en-US" altLang="zh-CN" sz="1200" dirty="0" err="1" smtClean="0"/>
              <a:t>WalRcvData</a:t>
            </a:r>
            <a:r>
              <a:rPr lang="en-US" altLang="zh-CN" sz="1200" dirty="0" smtClean="0"/>
              <a:t>-&gt;</a:t>
            </a:r>
            <a:r>
              <a:rPr lang="en-US" altLang="zh-CN" sz="1200" dirty="0" err="1" smtClean="0"/>
              <a:t>conninfo</a:t>
            </a:r>
            <a:endParaRPr lang="en-US" altLang="zh-CN" sz="1200" dirty="0" smtClean="0"/>
          </a:p>
          <a:p>
            <a:r>
              <a:rPr lang="en-US" altLang="zh-CN" sz="1200" dirty="0" err="1" smtClean="0"/>
              <a:t>WalRcvData</a:t>
            </a:r>
            <a:r>
              <a:rPr lang="en-US" altLang="zh-CN" sz="1200" dirty="0" smtClean="0"/>
              <a:t>-&gt;</a:t>
            </a:r>
            <a:r>
              <a:rPr lang="en-US" altLang="zh-CN" sz="1200" dirty="0" err="1" smtClean="0"/>
              <a:t>receiveStart</a:t>
            </a:r>
            <a:endParaRPr lang="zh-CN" altLang="en-US" sz="1200" dirty="0"/>
          </a:p>
        </p:txBody>
      </p:sp>
      <p:cxnSp>
        <p:nvCxnSpPr>
          <p:cNvPr id="61" name="曲线连接符 60"/>
          <p:cNvCxnSpPr>
            <a:stCxn id="55" idx="0"/>
            <a:endCxn id="52" idx="0"/>
          </p:cNvCxnSpPr>
          <p:nvPr/>
        </p:nvCxnSpPr>
        <p:spPr>
          <a:xfrm rot="16200000" flipV="1">
            <a:off x="2856499" y="1397327"/>
            <a:ext cx="153308" cy="3910037"/>
          </a:xfrm>
          <a:prstGeom prst="curvedConnector3">
            <a:avLst>
              <a:gd name="adj1" fmla="val 249112"/>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979712" y="2708920"/>
            <a:ext cx="1940468" cy="276999"/>
          </a:xfrm>
          <a:prstGeom prst="rect">
            <a:avLst/>
          </a:prstGeom>
          <a:noFill/>
        </p:spPr>
        <p:txBody>
          <a:bodyPr wrap="none" rtlCol="0">
            <a:spAutoFit/>
          </a:bodyPr>
          <a:lstStyle/>
          <a:p>
            <a:r>
              <a:rPr lang="en-US" altLang="zh-CN" sz="1200" dirty="0" err="1" smtClean="0"/>
              <a:t>WalRcvData</a:t>
            </a:r>
            <a:r>
              <a:rPr lang="en-US" altLang="zh-CN" sz="1200" dirty="0" smtClean="0"/>
              <a:t>-&gt;</a:t>
            </a:r>
            <a:r>
              <a:rPr lang="en-US" altLang="zh-CN" sz="1200" dirty="0" err="1" smtClean="0"/>
              <a:t>receivedUpto</a:t>
            </a:r>
            <a:endParaRPr lang="zh-CN" altLang="en-US" sz="1200" dirty="0"/>
          </a:p>
        </p:txBody>
      </p:sp>
      <p:sp>
        <p:nvSpPr>
          <p:cNvPr id="63" name="TextBox 62"/>
          <p:cNvSpPr txBox="1"/>
          <p:nvPr/>
        </p:nvSpPr>
        <p:spPr>
          <a:xfrm>
            <a:off x="4572000" y="4797152"/>
            <a:ext cx="1184940" cy="369332"/>
          </a:xfrm>
          <a:prstGeom prst="rect">
            <a:avLst/>
          </a:prstGeom>
          <a:noFill/>
        </p:spPr>
        <p:txBody>
          <a:bodyPr wrap="none" rtlCol="0">
            <a:spAutoFit/>
          </a:bodyPr>
          <a:lstStyle/>
          <a:p>
            <a:r>
              <a:rPr lang="en-US" altLang="zh-CN" dirty="0" smtClean="0"/>
              <a:t>postmaster</a:t>
            </a:r>
            <a:endParaRPr lang="zh-CN" altLang="en-US" dirty="0"/>
          </a:p>
        </p:txBody>
      </p:sp>
      <p:sp>
        <p:nvSpPr>
          <p:cNvPr id="64" name="TextBox 63"/>
          <p:cNvSpPr txBox="1"/>
          <p:nvPr/>
        </p:nvSpPr>
        <p:spPr>
          <a:xfrm>
            <a:off x="7164288" y="3933056"/>
            <a:ext cx="1178528" cy="369332"/>
          </a:xfrm>
          <a:prstGeom prst="rect">
            <a:avLst/>
          </a:prstGeom>
          <a:noFill/>
        </p:spPr>
        <p:txBody>
          <a:bodyPr wrap="none" rtlCol="0">
            <a:spAutoFit/>
          </a:bodyPr>
          <a:lstStyle/>
          <a:p>
            <a:r>
              <a:rPr lang="en-US" altLang="zh-CN" dirty="0" err="1" smtClean="0"/>
              <a:t>wal</a:t>
            </a:r>
            <a:r>
              <a:rPr lang="en-US" altLang="zh-CN" dirty="0" smtClean="0"/>
              <a:t> sender</a:t>
            </a:r>
            <a:endParaRPr lang="zh-CN" altLang="en-US" dirty="0"/>
          </a:p>
        </p:txBody>
      </p:sp>
      <p:sp>
        <p:nvSpPr>
          <p:cNvPr id="65" name="TextBox 64"/>
          <p:cNvSpPr txBox="1"/>
          <p:nvPr/>
        </p:nvSpPr>
        <p:spPr>
          <a:xfrm>
            <a:off x="7220566" y="6165304"/>
            <a:ext cx="1127232" cy="369332"/>
          </a:xfrm>
          <a:prstGeom prst="rect">
            <a:avLst/>
          </a:prstGeom>
          <a:noFill/>
        </p:spPr>
        <p:txBody>
          <a:bodyPr wrap="none" rtlCol="0">
            <a:spAutoFit/>
          </a:bodyPr>
          <a:lstStyle/>
          <a:p>
            <a:r>
              <a:rPr lang="en-US" altLang="zh-CN" dirty="0" err="1" smtClean="0"/>
              <a:t>wal</a:t>
            </a:r>
            <a:r>
              <a:rPr lang="en-US" altLang="zh-CN" dirty="0" smtClean="0"/>
              <a:t> writer</a:t>
            </a:r>
            <a:endParaRPr lang="zh-CN" altLang="en-US" dirty="0"/>
          </a:p>
        </p:txBody>
      </p:sp>
      <p:sp>
        <p:nvSpPr>
          <p:cNvPr id="66" name="TextBox 65"/>
          <p:cNvSpPr txBox="1"/>
          <p:nvPr/>
        </p:nvSpPr>
        <p:spPr>
          <a:xfrm>
            <a:off x="5870216" y="5445224"/>
            <a:ext cx="1294072" cy="369332"/>
          </a:xfrm>
          <a:prstGeom prst="rect">
            <a:avLst/>
          </a:prstGeom>
          <a:noFill/>
        </p:spPr>
        <p:txBody>
          <a:bodyPr wrap="none" rtlCol="0">
            <a:spAutoFit/>
          </a:bodyPr>
          <a:lstStyle/>
          <a:p>
            <a:r>
              <a:rPr lang="en-US" altLang="zh-CN" dirty="0" smtClean="0"/>
              <a:t>WAL buffer</a:t>
            </a:r>
            <a:endParaRPr lang="zh-CN" altLang="en-US" dirty="0"/>
          </a:p>
        </p:txBody>
      </p:sp>
      <p:sp>
        <p:nvSpPr>
          <p:cNvPr id="67" name="TextBox 66"/>
          <p:cNvSpPr txBox="1"/>
          <p:nvPr/>
        </p:nvSpPr>
        <p:spPr>
          <a:xfrm>
            <a:off x="3635896" y="6237312"/>
            <a:ext cx="2467342" cy="369332"/>
          </a:xfrm>
          <a:prstGeom prst="rect">
            <a:avLst/>
          </a:prstGeom>
          <a:noFill/>
        </p:spPr>
        <p:txBody>
          <a:bodyPr wrap="none" rtlCol="0">
            <a:spAutoFit/>
          </a:bodyPr>
          <a:lstStyle/>
          <a:p>
            <a:r>
              <a:rPr lang="en-US" altLang="zh-CN" dirty="0" smtClean="0"/>
              <a:t>Other backend processes</a:t>
            </a:r>
            <a:endParaRPr lang="zh-CN" altLang="en-US" dirty="0"/>
          </a:p>
        </p:txBody>
      </p:sp>
      <p:sp>
        <p:nvSpPr>
          <p:cNvPr id="68" name="TextBox 67"/>
          <p:cNvSpPr txBox="1"/>
          <p:nvPr/>
        </p:nvSpPr>
        <p:spPr>
          <a:xfrm>
            <a:off x="2740005" y="6237312"/>
            <a:ext cx="607859" cy="369332"/>
          </a:xfrm>
          <a:prstGeom prst="rect">
            <a:avLst/>
          </a:prstGeom>
          <a:noFill/>
        </p:spPr>
        <p:txBody>
          <a:bodyPr wrap="none" rtlCol="0">
            <a:spAutoFit/>
          </a:bodyPr>
          <a:lstStyle/>
          <a:p>
            <a:r>
              <a:rPr lang="en-US" altLang="zh-CN" dirty="0" smtClean="0"/>
              <a:t>APP</a:t>
            </a:r>
            <a:endParaRPr lang="zh-CN" altLang="en-US" dirty="0"/>
          </a:p>
        </p:txBody>
      </p:sp>
      <p:cxnSp>
        <p:nvCxnSpPr>
          <p:cNvPr id="69" name="直接箭头连接符 68"/>
          <p:cNvCxnSpPr>
            <a:stCxn id="68" idx="3"/>
            <a:endCxn id="67" idx="1"/>
          </p:cNvCxnSpPr>
          <p:nvPr/>
        </p:nvCxnSpPr>
        <p:spPr>
          <a:xfrm>
            <a:off x="3347864" y="6421978"/>
            <a:ext cx="2880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68" idx="0"/>
            <a:endCxn id="63" idx="2"/>
          </p:cNvCxnSpPr>
          <p:nvPr/>
        </p:nvCxnSpPr>
        <p:spPr>
          <a:xfrm rot="5400000" flipH="1" flipV="1">
            <a:off x="3568788" y="4641631"/>
            <a:ext cx="1070828" cy="2120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63" idx="2"/>
            <a:endCxn id="67" idx="0"/>
          </p:cNvCxnSpPr>
          <p:nvPr/>
        </p:nvCxnSpPr>
        <p:spPr>
          <a:xfrm rot="5400000">
            <a:off x="4481605" y="5554447"/>
            <a:ext cx="1070828" cy="2949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4788024" y="5589240"/>
            <a:ext cx="441146" cy="276999"/>
          </a:xfrm>
          <a:prstGeom prst="rect">
            <a:avLst/>
          </a:prstGeom>
          <a:noFill/>
        </p:spPr>
        <p:txBody>
          <a:bodyPr wrap="none" rtlCol="0">
            <a:spAutoFit/>
          </a:bodyPr>
          <a:lstStyle/>
          <a:p>
            <a:r>
              <a:rPr lang="en-US" altLang="zh-CN" sz="1200" dirty="0" smtClean="0"/>
              <a:t>fork</a:t>
            </a:r>
            <a:endParaRPr lang="zh-CN" altLang="en-US" sz="1200" dirty="0"/>
          </a:p>
        </p:txBody>
      </p:sp>
      <p:sp>
        <p:nvSpPr>
          <p:cNvPr id="73" name="TextBox 72"/>
          <p:cNvSpPr txBox="1"/>
          <p:nvPr/>
        </p:nvSpPr>
        <p:spPr>
          <a:xfrm>
            <a:off x="6228184" y="4509120"/>
            <a:ext cx="441146" cy="276999"/>
          </a:xfrm>
          <a:prstGeom prst="rect">
            <a:avLst/>
          </a:prstGeom>
          <a:noFill/>
        </p:spPr>
        <p:txBody>
          <a:bodyPr wrap="none" rtlCol="0">
            <a:spAutoFit/>
          </a:bodyPr>
          <a:lstStyle/>
          <a:p>
            <a:r>
              <a:rPr lang="en-US" altLang="zh-CN" sz="1200" dirty="0" smtClean="0"/>
              <a:t>fork</a:t>
            </a:r>
            <a:endParaRPr lang="zh-CN" altLang="en-US" sz="1200" dirty="0"/>
          </a:p>
        </p:txBody>
      </p:sp>
      <p:cxnSp>
        <p:nvCxnSpPr>
          <p:cNvPr id="74" name="直接箭头连接符 73"/>
          <p:cNvCxnSpPr>
            <a:stCxn id="63" idx="3"/>
            <a:endCxn id="64" idx="1"/>
          </p:cNvCxnSpPr>
          <p:nvPr/>
        </p:nvCxnSpPr>
        <p:spPr>
          <a:xfrm flipV="1">
            <a:off x="5756940" y="4117722"/>
            <a:ext cx="1407348"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7" idx="3"/>
            <a:endCxn id="66" idx="2"/>
          </p:cNvCxnSpPr>
          <p:nvPr/>
        </p:nvCxnSpPr>
        <p:spPr>
          <a:xfrm flipV="1">
            <a:off x="6103238" y="5814556"/>
            <a:ext cx="414014" cy="6074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7308304" y="4869160"/>
            <a:ext cx="825867" cy="369332"/>
          </a:xfrm>
          <a:prstGeom prst="rect">
            <a:avLst/>
          </a:prstGeom>
          <a:noFill/>
        </p:spPr>
        <p:txBody>
          <a:bodyPr wrap="none" rtlCol="0">
            <a:spAutoFit/>
          </a:bodyPr>
          <a:lstStyle/>
          <a:p>
            <a:r>
              <a:rPr lang="en-US" altLang="zh-CN" dirty="0" smtClean="0"/>
              <a:t>XLOG</a:t>
            </a:r>
            <a:endParaRPr lang="zh-CN" altLang="en-US" dirty="0"/>
          </a:p>
        </p:txBody>
      </p:sp>
      <p:cxnSp>
        <p:nvCxnSpPr>
          <p:cNvPr id="77" name="直接箭头连接符 76"/>
          <p:cNvCxnSpPr>
            <a:stCxn id="65" idx="0"/>
            <a:endCxn id="66" idx="3"/>
          </p:cNvCxnSpPr>
          <p:nvPr/>
        </p:nvCxnSpPr>
        <p:spPr>
          <a:xfrm rot="16200000" flipV="1">
            <a:off x="7206528" y="5587650"/>
            <a:ext cx="535414" cy="6198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5" idx="0"/>
            <a:endCxn id="76" idx="2"/>
          </p:cNvCxnSpPr>
          <p:nvPr/>
        </p:nvCxnSpPr>
        <p:spPr>
          <a:xfrm rot="16200000" flipV="1">
            <a:off x="7289304" y="5670426"/>
            <a:ext cx="926812" cy="629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64" idx="2"/>
            <a:endCxn id="76" idx="0"/>
          </p:cNvCxnSpPr>
          <p:nvPr/>
        </p:nvCxnSpPr>
        <p:spPr>
          <a:xfrm rot="5400000">
            <a:off x="7454009" y="4569617"/>
            <a:ext cx="566772" cy="32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515230" y="4437112"/>
            <a:ext cx="450764" cy="276999"/>
          </a:xfrm>
          <a:prstGeom prst="rect">
            <a:avLst/>
          </a:prstGeom>
          <a:noFill/>
        </p:spPr>
        <p:txBody>
          <a:bodyPr wrap="none" rtlCol="0">
            <a:spAutoFit/>
          </a:bodyPr>
          <a:lstStyle/>
          <a:p>
            <a:r>
              <a:rPr lang="en-US" altLang="zh-CN" sz="1200" dirty="0" smtClean="0"/>
              <a:t>read</a:t>
            </a:r>
            <a:endParaRPr lang="zh-CN" altLang="en-US" sz="1200" dirty="0"/>
          </a:p>
        </p:txBody>
      </p:sp>
      <p:sp>
        <p:nvSpPr>
          <p:cNvPr id="81" name="TextBox 80"/>
          <p:cNvSpPr txBox="1"/>
          <p:nvPr/>
        </p:nvSpPr>
        <p:spPr>
          <a:xfrm>
            <a:off x="7524328" y="5456257"/>
            <a:ext cx="502061" cy="276999"/>
          </a:xfrm>
          <a:prstGeom prst="rect">
            <a:avLst/>
          </a:prstGeom>
          <a:noFill/>
        </p:spPr>
        <p:txBody>
          <a:bodyPr wrap="none" rtlCol="0">
            <a:spAutoFit/>
          </a:bodyPr>
          <a:lstStyle/>
          <a:p>
            <a:r>
              <a:rPr lang="en-US" altLang="zh-CN" sz="1200" dirty="0" smtClean="0"/>
              <a:t>write</a:t>
            </a:r>
            <a:endParaRPr lang="zh-CN" altLang="en-US" sz="1200" dirty="0"/>
          </a:p>
        </p:txBody>
      </p:sp>
      <p:sp>
        <p:nvSpPr>
          <p:cNvPr id="82" name="TextBox 81"/>
          <p:cNvSpPr txBox="1"/>
          <p:nvPr/>
        </p:nvSpPr>
        <p:spPr>
          <a:xfrm>
            <a:off x="7164288" y="5733256"/>
            <a:ext cx="450764" cy="276999"/>
          </a:xfrm>
          <a:prstGeom prst="rect">
            <a:avLst/>
          </a:prstGeom>
          <a:noFill/>
        </p:spPr>
        <p:txBody>
          <a:bodyPr wrap="none" rtlCol="0">
            <a:spAutoFit/>
          </a:bodyPr>
          <a:lstStyle/>
          <a:p>
            <a:r>
              <a:rPr lang="en-US" altLang="zh-CN" sz="1200" dirty="0" smtClean="0"/>
              <a:t>read</a:t>
            </a:r>
            <a:endParaRPr lang="zh-CN" altLang="en-US" sz="1200" dirty="0"/>
          </a:p>
        </p:txBody>
      </p:sp>
      <p:sp>
        <p:nvSpPr>
          <p:cNvPr id="83" name="TextBox 82"/>
          <p:cNvSpPr txBox="1"/>
          <p:nvPr/>
        </p:nvSpPr>
        <p:spPr>
          <a:xfrm rot="1039338">
            <a:off x="5969959" y="3857798"/>
            <a:ext cx="504056" cy="276999"/>
          </a:xfrm>
          <a:prstGeom prst="rect">
            <a:avLst/>
          </a:prstGeom>
          <a:noFill/>
        </p:spPr>
        <p:txBody>
          <a:bodyPr wrap="square" rtlCol="0">
            <a:spAutoFit/>
          </a:bodyPr>
          <a:lstStyle/>
          <a:p>
            <a:r>
              <a:rPr lang="en-US" altLang="zh-CN" sz="1200" dirty="0" smtClean="0"/>
              <a:t>send</a:t>
            </a:r>
            <a:endParaRPr lang="zh-CN" altLang="en-US" sz="1200" dirty="0"/>
          </a:p>
        </p:txBody>
      </p:sp>
      <p:sp>
        <p:nvSpPr>
          <p:cNvPr id="84" name="TextBox 83"/>
          <p:cNvSpPr txBox="1"/>
          <p:nvPr/>
        </p:nvSpPr>
        <p:spPr>
          <a:xfrm>
            <a:off x="6084168" y="6021288"/>
            <a:ext cx="502061" cy="276999"/>
          </a:xfrm>
          <a:prstGeom prst="rect">
            <a:avLst/>
          </a:prstGeom>
          <a:noFill/>
        </p:spPr>
        <p:txBody>
          <a:bodyPr wrap="none" rtlCol="0">
            <a:spAutoFit/>
          </a:bodyPr>
          <a:lstStyle/>
          <a:p>
            <a:r>
              <a:rPr lang="en-US" altLang="zh-CN" sz="1200" dirty="0" smtClean="0"/>
              <a:t>write</a:t>
            </a:r>
            <a:endParaRPr lang="zh-CN" altLang="en-US" sz="1200" dirty="0"/>
          </a:p>
        </p:txBody>
      </p:sp>
      <p:cxnSp>
        <p:nvCxnSpPr>
          <p:cNvPr id="85" name="直接箭头连接符 84"/>
          <p:cNvCxnSpPr>
            <a:stCxn id="52" idx="0"/>
            <a:endCxn id="57" idx="1"/>
          </p:cNvCxnSpPr>
          <p:nvPr/>
        </p:nvCxnSpPr>
        <p:spPr>
          <a:xfrm rot="5400000" flipH="1" flipV="1">
            <a:off x="1026356" y="2197292"/>
            <a:ext cx="1030178" cy="11266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曲线连接符 85"/>
          <p:cNvCxnSpPr>
            <a:stCxn id="52" idx="0"/>
            <a:endCxn id="56" idx="0"/>
          </p:cNvCxnSpPr>
          <p:nvPr/>
        </p:nvCxnSpPr>
        <p:spPr>
          <a:xfrm rot="5400000" flipH="1" flipV="1">
            <a:off x="2252261" y="786721"/>
            <a:ext cx="1214844" cy="3763098"/>
          </a:xfrm>
          <a:prstGeom prst="curvedConnector3">
            <a:avLst>
              <a:gd name="adj1" fmla="val 134163"/>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403648" y="2564904"/>
            <a:ext cx="300082" cy="369332"/>
          </a:xfrm>
          <a:prstGeom prst="rect">
            <a:avLst/>
          </a:prstGeom>
          <a:noFill/>
        </p:spPr>
        <p:txBody>
          <a:bodyPr wrap="none" rtlCol="0">
            <a:spAutoFit/>
          </a:bodyPr>
          <a:lstStyle/>
          <a:p>
            <a:r>
              <a:rPr lang="en-US" altLang="zh-CN" dirty="0" smtClean="0"/>
              <a:t>1</a:t>
            </a:r>
            <a:endParaRPr lang="zh-CN" altLang="en-US" dirty="0"/>
          </a:p>
        </p:txBody>
      </p:sp>
      <p:sp>
        <p:nvSpPr>
          <p:cNvPr id="88" name="TextBox 87"/>
          <p:cNvSpPr txBox="1"/>
          <p:nvPr/>
        </p:nvSpPr>
        <p:spPr>
          <a:xfrm>
            <a:off x="2555776" y="1484784"/>
            <a:ext cx="300082" cy="369332"/>
          </a:xfrm>
          <a:prstGeom prst="rect">
            <a:avLst/>
          </a:prstGeom>
          <a:noFill/>
        </p:spPr>
        <p:txBody>
          <a:bodyPr wrap="none" rtlCol="0">
            <a:spAutoFit/>
          </a:bodyPr>
          <a:lstStyle/>
          <a:p>
            <a:r>
              <a:rPr lang="en-US" altLang="zh-CN" dirty="0" smtClean="0"/>
              <a:t>2</a:t>
            </a:r>
            <a:endParaRPr lang="zh-CN" altLang="en-US" dirty="0"/>
          </a:p>
        </p:txBody>
      </p:sp>
      <p:sp>
        <p:nvSpPr>
          <p:cNvPr id="89" name="TextBox 88"/>
          <p:cNvSpPr txBox="1"/>
          <p:nvPr/>
        </p:nvSpPr>
        <p:spPr>
          <a:xfrm>
            <a:off x="1763688" y="4005064"/>
            <a:ext cx="300082" cy="369332"/>
          </a:xfrm>
          <a:prstGeom prst="rect">
            <a:avLst/>
          </a:prstGeom>
          <a:noFill/>
        </p:spPr>
        <p:txBody>
          <a:bodyPr wrap="none" rtlCol="0">
            <a:spAutoFit/>
          </a:bodyPr>
          <a:lstStyle/>
          <a:p>
            <a:r>
              <a:rPr lang="en-US" altLang="zh-CN" dirty="0" smtClean="0"/>
              <a:t>3</a:t>
            </a:r>
            <a:endParaRPr lang="zh-CN" altLang="en-US" dirty="0"/>
          </a:p>
        </p:txBody>
      </p:sp>
      <p:cxnSp>
        <p:nvCxnSpPr>
          <p:cNvPr id="90" name="直接箭头连接符 89"/>
          <p:cNvCxnSpPr>
            <a:stCxn id="52" idx="2"/>
            <a:endCxn id="53" idx="0"/>
          </p:cNvCxnSpPr>
          <p:nvPr/>
        </p:nvCxnSpPr>
        <p:spPr>
          <a:xfrm rot="16200000" flipH="1">
            <a:off x="627313" y="4272844"/>
            <a:ext cx="731113" cy="294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39552" y="4221088"/>
            <a:ext cx="877163" cy="369332"/>
          </a:xfrm>
          <a:prstGeom prst="rect">
            <a:avLst/>
          </a:prstGeom>
          <a:noFill/>
        </p:spPr>
        <p:txBody>
          <a:bodyPr wrap="none" rtlCol="0">
            <a:spAutoFit/>
          </a:bodyPr>
          <a:lstStyle/>
          <a:p>
            <a:r>
              <a:rPr lang="en-US" altLang="zh-CN" dirty="0" smtClean="0"/>
              <a:t>recover</a:t>
            </a:r>
            <a:endParaRPr lang="zh-CN" altLang="en-US" dirty="0"/>
          </a:p>
        </p:txBody>
      </p:sp>
      <p:sp>
        <p:nvSpPr>
          <p:cNvPr id="92" name="TextBox 91"/>
          <p:cNvSpPr txBox="1"/>
          <p:nvPr/>
        </p:nvSpPr>
        <p:spPr>
          <a:xfrm>
            <a:off x="7668344" y="2996952"/>
            <a:ext cx="928459" cy="369332"/>
          </a:xfrm>
          <a:prstGeom prst="rect">
            <a:avLst/>
          </a:prstGeom>
          <a:noFill/>
        </p:spPr>
        <p:txBody>
          <a:bodyPr wrap="none" rtlCol="0">
            <a:spAutoFit/>
          </a:bodyPr>
          <a:lstStyle/>
          <a:p>
            <a:r>
              <a:rPr lang="en-US" altLang="zh-CN" dirty="0" smtClean="0"/>
              <a:t>Primary</a:t>
            </a:r>
            <a:endParaRPr lang="zh-CN" altLang="en-US" dirty="0"/>
          </a:p>
        </p:txBody>
      </p:sp>
      <p:cxnSp>
        <p:nvCxnSpPr>
          <p:cNvPr id="93" name="直接连接符 92"/>
          <p:cNvCxnSpPr/>
          <p:nvPr/>
        </p:nvCxnSpPr>
        <p:spPr>
          <a:xfrm flipV="1">
            <a:off x="755576" y="2420888"/>
            <a:ext cx="7776864" cy="403244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55" idx="2"/>
            <a:endCxn id="63" idx="0"/>
          </p:cNvCxnSpPr>
          <p:nvPr/>
        </p:nvCxnSpPr>
        <p:spPr>
          <a:xfrm rot="16200000" flipH="1">
            <a:off x="4526910" y="4159592"/>
            <a:ext cx="998820" cy="2762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7628842" y="3501008"/>
            <a:ext cx="1515158" cy="461665"/>
          </a:xfrm>
          <a:prstGeom prst="rect">
            <a:avLst/>
          </a:prstGeom>
          <a:noFill/>
        </p:spPr>
        <p:txBody>
          <a:bodyPr wrap="square" rtlCol="0">
            <a:spAutoFit/>
          </a:bodyPr>
          <a:lstStyle/>
          <a:p>
            <a:r>
              <a:rPr lang="en-US" altLang="zh-CN" sz="1200" dirty="0" smtClean="0"/>
              <a:t>PM_SHUTDOWN_2</a:t>
            </a:r>
          </a:p>
          <a:p>
            <a:r>
              <a:rPr lang="en-US" altLang="zh-CN" sz="1200" dirty="0" err="1" smtClean="0"/>
              <a:t>PMSignal</a:t>
            </a:r>
            <a:endParaRPr lang="zh-CN" altLang="en-US" sz="1200" dirty="0"/>
          </a:p>
        </p:txBody>
      </p:sp>
      <p:sp>
        <p:nvSpPr>
          <p:cNvPr id="96" name="TextBox 95"/>
          <p:cNvSpPr txBox="1"/>
          <p:nvPr/>
        </p:nvSpPr>
        <p:spPr>
          <a:xfrm>
            <a:off x="4283968" y="6536377"/>
            <a:ext cx="1249060" cy="276999"/>
          </a:xfrm>
          <a:prstGeom prst="rect">
            <a:avLst/>
          </a:prstGeom>
          <a:noFill/>
        </p:spPr>
        <p:txBody>
          <a:bodyPr wrap="none" rtlCol="0">
            <a:spAutoFit/>
          </a:bodyPr>
          <a:lstStyle/>
          <a:p>
            <a:r>
              <a:rPr lang="en-US" altLang="zh-CN" sz="1200" dirty="0" smtClean="0"/>
              <a:t>waiting/releasing</a:t>
            </a:r>
            <a:endParaRPr lang="zh-CN" altLang="en-US" sz="1200" dirty="0"/>
          </a:p>
        </p:txBody>
      </p:sp>
      <p:sp>
        <p:nvSpPr>
          <p:cNvPr id="97" name="TextBox 96"/>
          <p:cNvSpPr txBox="1"/>
          <p:nvPr/>
        </p:nvSpPr>
        <p:spPr>
          <a:xfrm>
            <a:off x="5796136" y="1268760"/>
            <a:ext cx="2794355" cy="1569660"/>
          </a:xfrm>
          <a:prstGeom prst="rect">
            <a:avLst/>
          </a:prstGeom>
          <a:noFill/>
        </p:spPr>
        <p:txBody>
          <a:bodyPr wrap="none" rtlCol="0">
            <a:spAutoFit/>
          </a:bodyPr>
          <a:lstStyle/>
          <a:p>
            <a:r>
              <a:rPr lang="en-US" altLang="zh-CN" sz="1200" dirty="0" smtClean="0"/>
              <a:t>1. Many standbys</a:t>
            </a:r>
          </a:p>
          <a:p>
            <a:r>
              <a:rPr lang="en-US" altLang="zh-CN" sz="1200" dirty="0" smtClean="0"/>
              <a:t>2. Only one sync standby at the same time</a:t>
            </a:r>
          </a:p>
          <a:p>
            <a:r>
              <a:rPr lang="en-US" altLang="zh-CN" sz="1200" dirty="0" smtClean="0"/>
              <a:t>3. Sync wide:</a:t>
            </a:r>
          </a:p>
          <a:p>
            <a:r>
              <a:rPr lang="en-US" altLang="zh-CN" sz="1200" dirty="0" smtClean="0"/>
              <a:t>    Cluster</a:t>
            </a:r>
          </a:p>
          <a:p>
            <a:r>
              <a:rPr lang="en-US" altLang="zh-CN" sz="1200" dirty="0" smtClean="0"/>
              <a:t>    Database</a:t>
            </a:r>
          </a:p>
          <a:p>
            <a:r>
              <a:rPr lang="en-US" altLang="zh-CN" sz="1200" dirty="0" smtClean="0"/>
              <a:t>    User</a:t>
            </a:r>
          </a:p>
          <a:p>
            <a:r>
              <a:rPr lang="en-US" altLang="zh-CN" sz="1200" dirty="0" smtClean="0"/>
              <a:t>    Session</a:t>
            </a:r>
          </a:p>
          <a:p>
            <a:r>
              <a:rPr lang="en-US" altLang="zh-CN" sz="1200" dirty="0" smtClean="0"/>
              <a:t>    Transaction</a:t>
            </a:r>
          </a:p>
        </p:txBody>
      </p:sp>
      <p:cxnSp>
        <p:nvCxnSpPr>
          <p:cNvPr id="98" name="直接箭头连接符 97"/>
          <p:cNvCxnSpPr>
            <a:stCxn id="55" idx="3"/>
            <a:endCxn id="64" idx="1"/>
          </p:cNvCxnSpPr>
          <p:nvPr/>
        </p:nvCxnSpPr>
        <p:spPr>
          <a:xfrm>
            <a:off x="5564382" y="3613666"/>
            <a:ext cx="1599906" cy="50405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rot="971978">
            <a:off x="5536224" y="3415829"/>
            <a:ext cx="2036135" cy="461665"/>
          </a:xfrm>
          <a:prstGeom prst="rect">
            <a:avLst/>
          </a:prstGeom>
          <a:noFill/>
        </p:spPr>
        <p:txBody>
          <a:bodyPr wrap="none" rtlCol="0">
            <a:spAutoFit/>
          </a:bodyPr>
          <a:lstStyle/>
          <a:p>
            <a:r>
              <a:rPr lang="en-US" altLang="zh-CN" sz="1200" dirty="0" smtClean="0"/>
              <a:t>Feedback replication progress</a:t>
            </a:r>
          </a:p>
          <a:p>
            <a:r>
              <a:rPr lang="en-US" altLang="zh-CN" sz="1200" dirty="0" err="1" smtClean="0"/>
              <a:t>wal</a:t>
            </a:r>
            <a:r>
              <a:rPr lang="en-US" altLang="zh-CN" sz="1200" dirty="0" smtClean="0"/>
              <a:t> flush position</a:t>
            </a:r>
            <a:endParaRPr lang="zh-CN" altLang="en-US" sz="1200" dirty="0"/>
          </a:p>
        </p:txBody>
      </p:sp>
      <p:cxnSp>
        <p:nvCxnSpPr>
          <p:cNvPr id="100" name="直接箭头连接符 99"/>
          <p:cNvCxnSpPr>
            <a:stCxn id="55" idx="0"/>
            <a:endCxn id="56" idx="2"/>
          </p:cNvCxnSpPr>
          <p:nvPr/>
        </p:nvCxnSpPr>
        <p:spPr>
          <a:xfrm rot="16200000" flipV="1">
            <a:off x="4315292" y="2856120"/>
            <a:ext cx="998820" cy="1469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5636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HA and Replication</a:t>
            </a:r>
            <a:endParaRPr lang="zh-CN" altLang="en-US"/>
          </a:p>
        </p:txBody>
      </p:sp>
      <p:sp>
        <p:nvSpPr>
          <p:cNvPr id="4" name="TextBox 3"/>
          <p:cNvSpPr txBox="1"/>
          <p:nvPr/>
        </p:nvSpPr>
        <p:spPr>
          <a:xfrm>
            <a:off x="107504" y="1124744"/>
            <a:ext cx="4898970" cy="4647426"/>
          </a:xfrm>
          <a:prstGeom prst="rect">
            <a:avLst/>
          </a:prstGeom>
          <a:noFill/>
        </p:spPr>
        <p:txBody>
          <a:bodyPr wrap="none" rtlCol="0">
            <a:spAutoFit/>
          </a:bodyPr>
          <a:lstStyle/>
          <a:p>
            <a:r>
              <a:rPr lang="en-US" altLang="zh-CN" dirty="0" smtClean="0"/>
              <a:t>Parameter Tuning : </a:t>
            </a:r>
          </a:p>
          <a:p>
            <a:r>
              <a:rPr lang="en-US" altLang="zh-CN" dirty="0" smtClean="0"/>
              <a:t>Primary</a:t>
            </a:r>
          </a:p>
          <a:p>
            <a:r>
              <a:rPr lang="en-US" altLang="zh-CN" sz="1600" dirty="0" smtClean="0"/>
              <a:t>    </a:t>
            </a:r>
            <a:r>
              <a:rPr lang="en-US" altLang="zh-CN" sz="1600" dirty="0" err="1" smtClean="0"/>
              <a:t>max_wal_senders</a:t>
            </a:r>
            <a:endParaRPr lang="en-US" altLang="zh-CN" sz="1600" dirty="0" smtClean="0"/>
          </a:p>
          <a:p>
            <a:r>
              <a:rPr lang="en-US" altLang="zh-CN" sz="1600" dirty="0" smtClean="0"/>
              <a:t>    </a:t>
            </a:r>
            <a:r>
              <a:rPr lang="en-US" altLang="zh-CN" sz="1600" dirty="0" err="1" smtClean="0"/>
              <a:t>wal_sender_delay</a:t>
            </a:r>
            <a:endParaRPr lang="en-US" altLang="zh-CN" sz="1600" dirty="0" smtClean="0"/>
          </a:p>
          <a:p>
            <a:r>
              <a:rPr lang="en-US" altLang="zh-CN" sz="1600" dirty="0" smtClean="0"/>
              <a:t>    </a:t>
            </a:r>
            <a:r>
              <a:rPr lang="en-US" altLang="zh-CN" sz="1600" dirty="0" err="1" smtClean="0"/>
              <a:t>wal_keep_segments</a:t>
            </a:r>
            <a:endParaRPr lang="en-US" altLang="zh-CN" sz="1600" dirty="0" smtClean="0"/>
          </a:p>
          <a:p>
            <a:r>
              <a:rPr lang="en-US" altLang="zh-CN" sz="1600" dirty="0" smtClean="0"/>
              <a:t>    </a:t>
            </a:r>
            <a:r>
              <a:rPr lang="en-US" altLang="zh-CN" sz="1600" dirty="0" err="1" smtClean="0"/>
              <a:t>vacuum_defer_cleanup_age</a:t>
            </a:r>
            <a:endParaRPr lang="en-US" altLang="zh-CN" sz="1600" dirty="0" smtClean="0"/>
          </a:p>
          <a:p>
            <a:r>
              <a:rPr lang="en-US" altLang="zh-CN" sz="1600" dirty="0" smtClean="0">
                <a:solidFill>
                  <a:srgbClr val="FF0000"/>
                </a:solidFill>
              </a:rPr>
              <a:t>    </a:t>
            </a:r>
            <a:r>
              <a:rPr lang="en-US" altLang="zh-CN" sz="1600" dirty="0" err="1" smtClean="0">
                <a:solidFill>
                  <a:srgbClr val="FF0000"/>
                </a:solidFill>
              </a:rPr>
              <a:t>synchronous_replication</a:t>
            </a:r>
            <a:endParaRPr lang="en-US" altLang="zh-CN" sz="1600" dirty="0" smtClean="0">
              <a:solidFill>
                <a:srgbClr val="FF0000"/>
              </a:solidFill>
            </a:endParaRPr>
          </a:p>
          <a:p>
            <a:r>
              <a:rPr lang="en-US" altLang="zh-CN" sz="1600" dirty="0" smtClean="0">
                <a:solidFill>
                  <a:srgbClr val="FF0000"/>
                </a:solidFill>
              </a:rPr>
              <a:t>    </a:t>
            </a:r>
            <a:r>
              <a:rPr lang="en-US" altLang="zh-CN" sz="1600" dirty="0" err="1" smtClean="0">
                <a:solidFill>
                  <a:srgbClr val="FF0000"/>
                </a:solidFill>
              </a:rPr>
              <a:t>synchronous_standby_names</a:t>
            </a:r>
            <a:endParaRPr lang="en-US" altLang="zh-CN" sz="1600" dirty="0" smtClean="0">
              <a:solidFill>
                <a:srgbClr val="FF0000"/>
              </a:solidFill>
            </a:endParaRPr>
          </a:p>
          <a:p>
            <a:r>
              <a:rPr lang="en-US" altLang="zh-CN" sz="1600" dirty="0" smtClean="0">
                <a:solidFill>
                  <a:srgbClr val="FF0000"/>
                </a:solidFill>
              </a:rPr>
              <a:t>        ( </a:t>
            </a:r>
            <a:r>
              <a:rPr lang="en-US" altLang="zh-CN" sz="1600" dirty="0" err="1" smtClean="0">
                <a:solidFill>
                  <a:srgbClr val="FF0000"/>
                </a:solidFill>
              </a:rPr>
              <a:t>primary_conninfo</a:t>
            </a:r>
            <a:r>
              <a:rPr lang="en-US" altLang="zh-CN" sz="1600" dirty="0" smtClean="0">
                <a:solidFill>
                  <a:srgbClr val="FF0000"/>
                </a:solidFill>
              </a:rPr>
              <a:t> in standby’s </a:t>
            </a:r>
            <a:r>
              <a:rPr lang="en-US" altLang="zh-CN" sz="1600" dirty="0" err="1" smtClean="0">
                <a:solidFill>
                  <a:srgbClr val="FF0000"/>
                </a:solidFill>
              </a:rPr>
              <a:t>primary_conninfo</a:t>
            </a:r>
            <a:r>
              <a:rPr lang="en-US" altLang="zh-CN" sz="1600" dirty="0" smtClean="0">
                <a:solidFill>
                  <a:srgbClr val="FF0000"/>
                </a:solidFill>
              </a:rPr>
              <a:t> )</a:t>
            </a:r>
          </a:p>
          <a:p>
            <a:endParaRPr lang="en-US" altLang="zh-CN" dirty="0" smtClean="0"/>
          </a:p>
          <a:p>
            <a:r>
              <a:rPr lang="en-US" altLang="zh-CN" dirty="0" smtClean="0"/>
              <a:t>Standby </a:t>
            </a:r>
          </a:p>
          <a:p>
            <a:r>
              <a:rPr lang="en-US" altLang="zh-CN" sz="1600" dirty="0" smtClean="0"/>
              <a:t>    </a:t>
            </a:r>
            <a:r>
              <a:rPr lang="en-US" altLang="zh-CN" sz="1600" dirty="0" err="1" smtClean="0"/>
              <a:t>hot_standby</a:t>
            </a:r>
            <a:endParaRPr lang="en-US" altLang="zh-CN" sz="1600" dirty="0" smtClean="0"/>
          </a:p>
          <a:p>
            <a:r>
              <a:rPr lang="en-US" altLang="zh-CN" sz="1600" dirty="0" smtClean="0"/>
              <a:t>    </a:t>
            </a:r>
            <a:r>
              <a:rPr lang="en-US" altLang="zh-CN" sz="1600" dirty="0" err="1" smtClean="0"/>
              <a:t>max_standby_archive_delay</a:t>
            </a:r>
            <a:endParaRPr lang="en-US" altLang="zh-CN" sz="1600" dirty="0" smtClean="0"/>
          </a:p>
          <a:p>
            <a:r>
              <a:rPr lang="en-US" altLang="zh-CN" sz="1600" dirty="0" smtClean="0"/>
              <a:t>    </a:t>
            </a:r>
            <a:r>
              <a:rPr lang="en-US" altLang="zh-CN" sz="1600" dirty="0" err="1" smtClean="0"/>
              <a:t>max_standby_streaming_delay</a:t>
            </a:r>
            <a:endParaRPr lang="en-US" altLang="zh-CN" sz="1600" dirty="0" smtClean="0"/>
          </a:p>
          <a:p>
            <a:r>
              <a:rPr lang="en-US" altLang="zh-CN" sz="1600" dirty="0" smtClean="0"/>
              <a:t>    </a:t>
            </a:r>
            <a:r>
              <a:rPr lang="en-US" altLang="zh-CN" sz="1600" dirty="0" err="1" smtClean="0"/>
              <a:t>wal_receiver_status_interval</a:t>
            </a:r>
            <a:endParaRPr lang="en-US" altLang="zh-CN" sz="1600" dirty="0" smtClean="0"/>
          </a:p>
          <a:p>
            <a:r>
              <a:rPr lang="en-US" altLang="zh-CN" sz="1600" dirty="0" smtClean="0"/>
              <a:t>    </a:t>
            </a:r>
            <a:r>
              <a:rPr lang="en-US" altLang="zh-CN" sz="1600" dirty="0" err="1" smtClean="0"/>
              <a:t>hot_standby_feedback</a:t>
            </a:r>
            <a:endParaRPr lang="en-US" altLang="zh-CN" sz="1600" dirty="0" smtClean="0"/>
          </a:p>
          <a:p>
            <a:endParaRPr lang="en-US" altLang="zh-CN" sz="1600" dirty="0" smtClean="0"/>
          </a:p>
          <a:p>
            <a:endParaRPr lang="zh-CN" altLang="en-US" sz="1600" dirty="0"/>
          </a:p>
        </p:txBody>
      </p:sp>
    </p:spTree>
    <p:extLst>
      <p:ext uri="{BB962C8B-B14F-4D97-AF65-F5344CB8AC3E}">
        <p14:creationId xmlns:p14="http://schemas.microsoft.com/office/powerpoint/2010/main" val="1836818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Data Definition</a:t>
            </a:r>
            <a:endParaRPr lang="zh-CN" altLang="en-US"/>
          </a:p>
        </p:txBody>
      </p:sp>
      <p:sp>
        <p:nvSpPr>
          <p:cNvPr id="3" name="内容占位符 2"/>
          <p:cNvSpPr>
            <a:spLocks noGrp="1"/>
          </p:cNvSpPr>
          <p:nvPr>
            <p:ph idx="1"/>
          </p:nvPr>
        </p:nvSpPr>
        <p:spPr/>
        <p:txBody>
          <a:bodyPr/>
          <a:lstStyle/>
          <a:p>
            <a:endParaRPr lang="zh-CN" altLang="en-US" sz="1400"/>
          </a:p>
        </p:txBody>
      </p:sp>
    </p:spTree>
    <p:extLst>
      <p:ext uri="{BB962C8B-B14F-4D97-AF65-F5344CB8AC3E}">
        <p14:creationId xmlns:p14="http://schemas.microsoft.com/office/powerpoint/2010/main" val="1838823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HA and Replication</a:t>
            </a:r>
            <a:endParaRPr lang="zh-CN" altLang="en-US"/>
          </a:p>
        </p:txBody>
      </p:sp>
      <p:sp>
        <p:nvSpPr>
          <p:cNvPr id="3" name="内容占位符 2"/>
          <p:cNvSpPr>
            <a:spLocks noGrp="1"/>
          </p:cNvSpPr>
          <p:nvPr>
            <p:ph idx="1"/>
          </p:nvPr>
        </p:nvSpPr>
        <p:spPr/>
        <p:txBody>
          <a:bodyPr/>
          <a:lstStyle/>
          <a:p>
            <a:r>
              <a:rPr lang="zh-CN" altLang="en-US" sz="1600" smtClean="0"/>
              <a:t>流复制</a:t>
            </a:r>
            <a:r>
              <a:rPr lang="en-US" altLang="zh-CN" sz="1600" smtClean="0"/>
              <a:t>hot_standby</a:t>
            </a:r>
            <a:r>
              <a:rPr lang="zh-CN" altLang="en-US" sz="1600"/>
              <a:t>演示</a:t>
            </a:r>
            <a:endParaRPr lang="en-US" altLang="zh-CN" sz="1600" smtClean="0"/>
          </a:p>
          <a:p>
            <a:pPr lvl="1"/>
            <a:r>
              <a:rPr lang="zh-CN" altLang="en-US" sz="1600" smtClean="0"/>
              <a:t>规划主机</a:t>
            </a:r>
            <a:r>
              <a:rPr lang="en-US" altLang="zh-CN" sz="1600" smtClean="0"/>
              <a:t>, </a:t>
            </a:r>
            <a:r>
              <a:rPr lang="zh-CN" altLang="en-US" sz="1600" smtClean="0"/>
              <a:t>网络</a:t>
            </a:r>
            <a:r>
              <a:rPr lang="en-US" altLang="zh-CN" sz="1600" smtClean="0"/>
              <a:t>, </a:t>
            </a:r>
            <a:r>
              <a:rPr lang="zh-CN" altLang="en-US" sz="1600" smtClean="0"/>
              <a:t>存储</a:t>
            </a:r>
            <a:r>
              <a:rPr lang="en-US" altLang="zh-CN" sz="1600" smtClean="0"/>
              <a:t>, </a:t>
            </a:r>
            <a:r>
              <a:rPr lang="zh-CN" altLang="en-US" sz="1600" smtClean="0"/>
              <a:t>同步主备机器的时间</a:t>
            </a:r>
            <a:endParaRPr lang="en-US" altLang="zh-CN" sz="1600" smtClean="0"/>
          </a:p>
          <a:p>
            <a:pPr lvl="1"/>
            <a:r>
              <a:rPr lang="zh-CN" altLang="en-US" sz="1600" smtClean="0"/>
              <a:t>生成主库</a:t>
            </a:r>
            <a:endParaRPr lang="en-US" altLang="zh-CN" sz="1600" smtClean="0"/>
          </a:p>
          <a:p>
            <a:pPr lvl="1"/>
            <a:r>
              <a:rPr lang="zh-CN" altLang="en-US" sz="1600" smtClean="0"/>
              <a:t>配置主库</a:t>
            </a:r>
            <a:r>
              <a:rPr lang="en-US" altLang="zh-CN" sz="1600" smtClean="0"/>
              <a:t>postgresql.conf, pg_hba.conf</a:t>
            </a:r>
          </a:p>
          <a:p>
            <a:pPr lvl="1"/>
            <a:r>
              <a:rPr lang="zh-CN" altLang="en-US" sz="1600" smtClean="0"/>
              <a:t>新建</a:t>
            </a:r>
            <a:r>
              <a:rPr lang="en-US" altLang="zh-CN" sz="1600" smtClean="0"/>
              <a:t>replication</a:t>
            </a:r>
            <a:r>
              <a:rPr lang="zh-CN" altLang="en-US" sz="1600" smtClean="0"/>
              <a:t>角色</a:t>
            </a:r>
            <a:endParaRPr lang="en-US" altLang="zh-CN" sz="1600" smtClean="0"/>
          </a:p>
          <a:p>
            <a:pPr lvl="1"/>
            <a:r>
              <a:rPr lang="zh-CN" altLang="en-US" sz="1600" smtClean="0"/>
              <a:t>配置</a:t>
            </a:r>
            <a:r>
              <a:rPr lang="en-US" altLang="zh-CN" sz="1600" smtClean="0"/>
              <a:t>hot_standby .pgpass, </a:t>
            </a:r>
            <a:r>
              <a:rPr lang="zh-CN" altLang="en-US" sz="1600" smtClean="0"/>
              <a:t>数据目录</a:t>
            </a:r>
            <a:endParaRPr lang="en-US" altLang="zh-CN" sz="1600" smtClean="0"/>
          </a:p>
          <a:p>
            <a:pPr lvl="1"/>
            <a:r>
              <a:rPr lang="zh-CN" altLang="en-US" sz="1600" smtClean="0"/>
              <a:t>使用</a:t>
            </a:r>
            <a:r>
              <a:rPr lang="en-US" altLang="zh-CN" sz="1600" smtClean="0"/>
              <a:t>pg_basebackup</a:t>
            </a:r>
            <a:r>
              <a:rPr lang="zh-CN" altLang="en-US" sz="1600" smtClean="0"/>
              <a:t>创建备库基础备份</a:t>
            </a:r>
            <a:endParaRPr lang="en-US" altLang="zh-CN" sz="1600" smtClean="0"/>
          </a:p>
          <a:p>
            <a:pPr lvl="1"/>
            <a:r>
              <a:rPr lang="zh-CN" altLang="en-US" sz="1600" smtClean="0"/>
              <a:t>配置备库</a:t>
            </a:r>
            <a:r>
              <a:rPr lang="en-US" altLang="zh-CN" sz="1600" smtClean="0"/>
              <a:t>recovery.conf, postgresql.conf</a:t>
            </a:r>
          </a:p>
          <a:p>
            <a:pPr lvl="1"/>
            <a:r>
              <a:rPr lang="zh-CN" altLang="en-US" sz="1600" smtClean="0"/>
              <a:t>启动</a:t>
            </a:r>
            <a:r>
              <a:rPr lang="en-US" altLang="zh-CN" sz="1600" smtClean="0"/>
              <a:t>hot_standby</a:t>
            </a:r>
          </a:p>
          <a:p>
            <a:pPr lvl="1"/>
            <a:r>
              <a:rPr lang="zh-CN" altLang="en-US" sz="1600" smtClean="0"/>
              <a:t>测试</a:t>
            </a:r>
            <a:r>
              <a:rPr lang="en-US" altLang="zh-CN" sz="1600" smtClean="0"/>
              <a:t>, </a:t>
            </a:r>
            <a:r>
              <a:rPr lang="zh-CN" altLang="en-US" sz="1600" smtClean="0"/>
              <a:t>新建用户</a:t>
            </a:r>
            <a:r>
              <a:rPr lang="en-US" altLang="zh-CN" sz="1600" smtClean="0"/>
              <a:t>, </a:t>
            </a:r>
            <a:r>
              <a:rPr lang="zh-CN" altLang="en-US" sz="1600" smtClean="0"/>
              <a:t>表空间</a:t>
            </a:r>
            <a:r>
              <a:rPr lang="en-US" altLang="zh-CN" sz="1600" smtClean="0"/>
              <a:t>, </a:t>
            </a:r>
            <a:r>
              <a:rPr lang="zh-CN" altLang="en-US" sz="1600" smtClean="0"/>
              <a:t>数据库</a:t>
            </a:r>
            <a:r>
              <a:rPr lang="en-US" altLang="zh-CN" sz="1600" smtClean="0"/>
              <a:t>, schema, </a:t>
            </a:r>
            <a:r>
              <a:rPr lang="zh-CN" altLang="en-US" sz="1600" smtClean="0"/>
              <a:t>数据表</a:t>
            </a:r>
            <a:r>
              <a:rPr lang="en-US" altLang="zh-CN" sz="1600" smtClean="0"/>
              <a:t>.</a:t>
            </a:r>
          </a:p>
          <a:p>
            <a:pPr lvl="1"/>
            <a:r>
              <a:rPr lang="zh-CN" altLang="en-US" sz="1600" smtClean="0"/>
              <a:t>使用</a:t>
            </a:r>
            <a:r>
              <a:rPr lang="en-US" altLang="zh-CN" sz="1600" smtClean="0"/>
              <a:t>pgbench</a:t>
            </a:r>
            <a:r>
              <a:rPr lang="zh-CN" altLang="en-US" sz="1600" smtClean="0"/>
              <a:t>进行压力测试</a:t>
            </a:r>
            <a:endParaRPr lang="en-US" altLang="zh-CN" sz="1600" smtClean="0"/>
          </a:p>
          <a:p>
            <a:pPr lvl="1"/>
            <a:r>
              <a:rPr lang="zh-CN" altLang="en-US" sz="1600" smtClean="0"/>
              <a:t>角色切换测试</a:t>
            </a:r>
            <a:endParaRPr lang="en-US" altLang="zh-CN" sz="1600" smtClean="0"/>
          </a:p>
          <a:p>
            <a:endParaRPr lang="en-US" altLang="zh-CN" sz="1600"/>
          </a:p>
          <a:p>
            <a:endParaRPr lang="en-US" altLang="zh-CN" sz="1600"/>
          </a:p>
          <a:p>
            <a:r>
              <a:rPr lang="en-US" altLang="zh-CN" sz="1600" smtClean="0"/>
              <a:t>PostgreSQL 9.2 </a:t>
            </a:r>
            <a:r>
              <a:rPr lang="zh-CN" altLang="en-US" sz="1600" smtClean="0"/>
              <a:t>级联流复制</a:t>
            </a:r>
            <a:endParaRPr lang="en-US" altLang="zh-CN" sz="1600" smtClean="0"/>
          </a:p>
          <a:p>
            <a:r>
              <a:rPr lang="en-US" altLang="zh-CN" sz="1600">
                <a:hlinkClick r:id="rId3"/>
              </a:rPr>
              <a:t>http://blog.163.com/digoal@126/blog/static/1638770402012012361519/</a:t>
            </a:r>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2240" y="6165304"/>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234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HA and Replication</a:t>
            </a:r>
            <a:endParaRPr lang="zh-CN" altLang="en-US"/>
          </a:p>
        </p:txBody>
      </p:sp>
      <p:sp>
        <p:nvSpPr>
          <p:cNvPr id="5" name="内容占位符 2"/>
          <p:cNvSpPr>
            <a:spLocks noGrp="1"/>
          </p:cNvSpPr>
          <p:nvPr>
            <p:ph idx="1"/>
          </p:nvPr>
        </p:nvSpPr>
        <p:spPr>
          <a:xfrm>
            <a:off x="357158" y="1214422"/>
            <a:ext cx="8329642" cy="5000660"/>
          </a:xfrm>
        </p:spPr>
        <p:txBody>
          <a:bodyPr/>
          <a:lstStyle/>
          <a:p>
            <a:r>
              <a:rPr lang="zh-CN" altLang="en-US" sz="2400" smtClean="0"/>
              <a:t>数据库复制技术</a:t>
            </a:r>
            <a:endParaRPr lang="en-US" altLang="zh-CN" sz="2400" smtClean="0"/>
          </a:p>
          <a:p>
            <a:pPr lvl="1"/>
            <a:r>
              <a:rPr lang="zh-CN" altLang="en-US" sz="2400" smtClean="0"/>
              <a:t>基于触发器的复制</a:t>
            </a:r>
            <a:endParaRPr lang="en-US" altLang="zh-CN" sz="2400" smtClean="0"/>
          </a:p>
          <a:p>
            <a:pPr lvl="2"/>
            <a:r>
              <a:rPr lang="en-US" altLang="zh-CN" smtClean="0"/>
              <a:t>slony-I, bucardo, londiste</a:t>
            </a:r>
          </a:p>
          <a:p>
            <a:pPr lvl="1"/>
            <a:r>
              <a:rPr lang="zh-CN" altLang="en-US" sz="2400" smtClean="0"/>
              <a:t>基于</a:t>
            </a:r>
            <a:r>
              <a:rPr lang="en-US" altLang="zh-CN" sz="2400" smtClean="0"/>
              <a:t>SQL</a:t>
            </a:r>
            <a:r>
              <a:rPr lang="zh-CN" altLang="en-US" sz="2400" smtClean="0"/>
              <a:t>分发的复制</a:t>
            </a:r>
            <a:endParaRPr lang="en-US" altLang="zh-CN" sz="2400" smtClean="0"/>
          </a:p>
          <a:p>
            <a:pPr lvl="2"/>
            <a:r>
              <a:rPr lang="en-US" altLang="zh-CN" smtClean="0"/>
              <a:t>pgpool, continue</a:t>
            </a:r>
          </a:p>
          <a:p>
            <a:pPr lvl="1"/>
            <a:r>
              <a:rPr lang="zh-CN" altLang="en-US" sz="2400" smtClean="0"/>
              <a:t>基于</a:t>
            </a:r>
            <a:r>
              <a:rPr lang="en-US" altLang="zh-CN" sz="2400" smtClean="0"/>
              <a:t>PAGE</a:t>
            </a:r>
            <a:r>
              <a:rPr lang="zh-CN" altLang="en-US" sz="2400" smtClean="0"/>
              <a:t>改变日志的复制</a:t>
            </a:r>
            <a:endParaRPr lang="en-US" altLang="zh-CN" sz="2400" smtClean="0"/>
          </a:p>
          <a:p>
            <a:pPr lvl="2"/>
            <a:r>
              <a:rPr lang="zh-CN" altLang="en-US" smtClean="0"/>
              <a:t>流复制</a:t>
            </a:r>
            <a:r>
              <a:rPr lang="en-US" altLang="zh-CN" smtClean="0"/>
              <a:t>, </a:t>
            </a:r>
            <a:r>
              <a:rPr lang="zh-CN" altLang="en-US" smtClean="0"/>
              <a:t>归档复制</a:t>
            </a:r>
            <a:endParaRPr lang="en-US" altLang="zh-CN" smtClean="0"/>
          </a:p>
          <a:p>
            <a:endParaRPr lang="en-US" altLang="zh-CN" sz="2400" smtClean="0"/>
          </a:p>
          <a:p>
            <a:endParaRPr lang="en-US" altLang="zh-CN" sz="2400"/>
          </a:p>
          <a:p>
            <a:endParaRPr lang="zh-CN" altLang="en-US" sz="2400"/>
          </a:p>
        </p:txBody>
      </p:sp>
    </p:spTree>
    <p:extLst>
      <p:ext uri="{BB962C8B-B14F-4D97-AF65-F5344CB8AC3E}">
        <p14:creationId xmlns:p14="http://schemas.microsoft.com/office/powerpoint/2010/main" val="3028351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Scale-Out</a:t>
            </a:r>
            <a:endParaRPr lang="zh-CN" altLang="en-US"/>
          </a:p>
        </p:txBody>
      </p:sp>
      <p:sp>
        <p:nvSpPr>
          <p:cNvPr id="3" name="内容占位符 2"/>
          <p:cNvSpPr>
            <a:spLocks noGrp="1"/>
          </p:cNvSpPr>
          <p:nvPr>
            <p:ph idx="1"/>
          </p:nvPr>
        </p:nvSpPr>
        <p:spPr/>
        <p:txBody>
          <a:bodyPr/>
          <a:lstStyle/>
          <a:p>
            <a:pPr lvl="1"/>
            <a:r>
              <a:rPr lang="en-US" altLang="zh-CN" sz="1800"/>
              <a:t>PG-XC</a:t>
            </a:r>
          </a:p>
          <a:p>
            <a:pPr lvl="2"/>
            <a:r>
              <a:rPr lang="en-US" altLang="zh-CN" sz="1800">
                <a:hlinkClick r:id="rId2"/>
              </a:rPr>
              <a:t>http://blog.163.com/digoal@126/blog/static/16387704020121952051174/</a:t>
            </a:r>
            <a:endParaRPr lang="en-US" altLang="zh-CN" sz="1800"/>
          </a:p>
          <a:p>
            <a:pPr lvl="1"/>
            <a:r>
              <a:rPr lang="en-US" altLang="zh-CN" sz="1800"/>
              <a:t>pl/proxy</a:t>
            </a:r>
          </a:p>
          <a:p>
            <a:pPr lvl="2"/>
            <a:r>
              <a:rPr lang="en-US" altLang="zh-CN" sz="1800">
                <a:hlinkClick r:id="rId3"/>
              </a:rPr>
              <a:t>http://blog.163.com/digoal@126/blog/static/163877040201192535630895/</a:t>
            </a:r>
            <a:endParaRPr lang="en-US" altLang="zh-CN" sz="1800"/>
          </a:p>
          <a:p>
            <a:pPr lvl="2"/>
            <a:r>
              <a:rPr lang="en-US" altLang="zh-CN" sz="1800">
                <a:hlinkClick r:id="rId4"/>
              </a:rPr>
              <a:t>http://www.tudou.com/programs/view/TcluEJ4ZfPA/</a:t>
            </a:r>
            <a:endParaRPr lang="en-US" altLang="zh-CN" sz="1800"/>
          </a:p>
          <a:p>
            <a:pPr lvl="1"/>
            <a:r>
              <a:rPr lang="en-US" altLang="zh-CN" sz="1800" smtClean="0"/>
              <a:t>pgpool-II</a:t>
            </a:r>
          </a:p>
          <a:p>
            <a:pPr lvl="2"/>
            <a:r>
              <a:rPr lang="en-US" altLang="zh-CN" sz="1800">
                <a:hlinkClick r:id="rId5"/>
              </a:rPr>
              <a:t>http://pgfoundry.org/projects/pgpool/</a:t>
            </a:r>
            <a:endParaRPr lang="zh-CN" altLang="en-US" sz="1800"/>
          </a:p>
        </p:txBody>
      </p:sp>
      <p:pic>
        <p:nvPicPr>
          <p:cNvPr id="4" name="Picture 2" descr="C:\Users\digoal\AppData\Local\Microsoft\Windows\Temporary Internet Files\Content.IE5\GXGEOQ1Y\MC900433858[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67936" y="1484784"/>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075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Monitoring Database Activity</a:t>
            </a:r>
            <a:endParaRPr lang="zh-CN" altLang="en-US"/>
          </a:p>
        </p:txBody>
      </p:sp>
      <p:sp>
        <p:nvSpPr>
          <p:cNvPr id="3" name="内容占位符 2"/>
          <p:cNvSpPr>
            <a:spLocks noGrp="1"/>
          </p:cNvSpPr>
          <p:nvPr>
            <p:ph idx="1"/>
          </p:nvPr>
        </p:nvSpPr>
        <p:spPr/>
        <p:txBody>
          <a:bodyPr/>
          <a:lstStyle/>
          <a:p>
            <a:r>
              <a:rPr lang="en-US" altLang="zh-CN" sz="1600" smtClean="0"/>
              <a:t>long sql</a:t>
            </a:r>
          </a:p>
          <a:p>
            <a:r>
              <a:rPr lang="en-US" altLang="zh-CN" sz="1600" smtClean="0"/>
              <a:t>lock</a:t>
            </a:r>
          </a:p>
          <a:p>
            <a:r>
              <a:rPr lang="en-US" altLang="zh-CN" sz="1600" smtClean="0"/>
              <a:t>unused index</a:t>
            </a:r>
          </a:p>
          <a:p>
            <a:r>
              <a:rPr lang="en-US" altLang="zh-CN" sz="1600" smtClean="0"/>
              <a:t>dead tuples ratio</a:t>
            </a:r>
          </a:p>
          <a:p>
            <a:r>
              <a:rPr lang="en-US" altLang="zh-CN" sz="1600" smtClean="0"/>
              <a:t>server load</a:t>
            </a:r>
          </a:p>
          <a:p>
            <a:r>
              <a:rPr lang="en-US" altLang="zh-CN" sz="1600" smtClean="0"/>
              <a:t>server rtps</a:t>
            </a:r>
          </a:p>
          <a:p>
            <a:r>
              <a:rPr lang="en-US" altLang="zh-CN" sz="1600" smtClean="0"/>
              <a:t>server wtps</a:t>
            </a:r>
          </a:p>
          <a:p>
            <a:r>
              <a:rPr lang="en-US" altLang="zh-CN" sz="1600" smtClean="0"/>
              <a:t>server iowait</a:t>
            </a:r>
          </a:p>
          <a:p>
            <a:r>
              <a:rPr lang="en-US" altLang="zh-CN" sz="1600" smtClean="0"/>
              <a:t>server swap page in/out</a:t>
            </a:r>
          </a:p>
          <a:p>
            <a:r>
              <a:rPr lang="en-US" altLang="zh-CN" sz="1600" smtClean="0"/>
              <a:t>server process/s</a:t>
            </a:r>
          </a:p>
          <a:p>
            <a:r>
              <a:rPr lang="en-US" altLang="zh-CN" sz="1600" smtClean="0"/>
              <a:t>error | warning log</a:t>
            </a:r>
          </a:p>
          <a:p>
            <a:r>
              <a:rPr lang="en-US" altLang="zh-CN" sz="1600" smtClean="0"/>
              <a:t>pg_stat_statements</a:t>
            </a:r>
          </a:p>
          <a:p>
            <a:r>
              <a:rPr lang="en-US" altLang="zh-CN" sz="1600" smtClean="0"/>
              <a:t>CPU used by one SQL</a:t>
            </a:r>
          </a:p>
          <a:p>
            <a:endParaRPr lang="en-US" altLang="zh-CN" sz="1600"/>
          </a:p>
          <a:p>
            <a:r>
              <a:rPr lang="en-US" altLang="zh-CN" sz="1600"/>
              <a:t>Use PostgreSQL collect and analyze Operation System </a:t>
            </a:r>
            <a:r>
              <a:rPr lang="en-US" altLang="zh-CN" sz="1600" smtClean="0"/>
              <a:t>statistics</a:t>
            </a:r>
          </a:p>
          <a:p>
            <a:r>
              <a:rPr lang="en-US" altLang="zh-CN" sz="1600">
                <a:hlinkClick r:id="rId2"/>
              </a:rPr>
              <a:t>http://blog.163.com/digoal@126/blog/static/163877040201211354145701/</a:t>
            </a:r>
            <a:endParaRPr lang="en-US" altLang="zh-CN" sz="1600"/>
          </a:p>
          <a:p>
            <a:endParaRPr lang="en-US" altLang="zh-CN" sz="1600" smtClean="0"/>
          </a:p>
          <a:p>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6165304"/>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060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Procedure Language</a:t>
            </a:r>
            <a:endParaRPr lang="zh-CN" altLang="en-US"/>
          </a:p>
        </p:txBody>
      </p:sp>
      <p:sp>
        <p:nvSpPr>
          <p:cNvPr id="3" name="内容占位符 2"/>
          <p:cNvSpPr>
            <a:spLocks noGrp="1"/>
          </p:cNvSpPr>
          <p:nvPr>
            <p:ph idx="1"/>
          </p:nvPr>
        </p:nvSpPr>
        <p:spPr/>
        <p:txBody>
          <a:bodyPr/>
          <a:lstStyle/>
          <a:p>
            <a:r>
              <a:rPr lang="zh-CN" altLang="en-US" sz="1600" smtClean="0"/>
              <a:t>支持多种语言</a:t>
            </a:r>
            <a:r>
              <a:rPr lang="en-US" altLang="zh-CN" sz="1600" smtClean="0"/>
              <a:t>, perl, python, tcl , plpgsql</a:t>
            </a:r>
            <a:r>
              <a:rPr lang="zh-CN" altLang="en-US" sz="1600" smtClean="0"/>
              <a:t>等</a:t>
            </a:r>
            <a:r>
              <a:rPr lang="en-US" altLang="zh-CN" sz="1600" smtClean="0"/>
              <a:t>.</a:t>
            </a:r>
          </a:p>
          <a:p>
            <a:r>
              <a:rPr lang="en-US" altLang="zh-CN" sz="1600" smtClean="0"/>
              <a:t>plpgsql</a:t>
            </a:r>
            <a:r>
              <a:rPr lang="zh-CN" altLang="en-US" sz="1600" smtClean="0"/>
              <a:t>函数在</a:t>
            </a:r>
            <a:r>
              <a:rPr lang="en-US" altLang="zh-CN" sz="1600" smtClean="0"/>
              <a:t>PostgreSQL</a:t>
            </a:r>
            <a:r>
              <a:rPr lang="zh-CN" altLang="en-US" sz="1600" smtClean="0"/>
              <a:t>中作为一个事务处理</a:t>
            </a:r>
            <a:r>
              <a:rPr lang="en-US" altLang="zh-CN" sz="1600" smtClean="0"/>
              <a:t>, </a:t>
            </a:r>
            <a:r>
              <a:rPr lang="zh-CN" altLang="en-US" sz="1600" smtClean="0"/>
              <a:t>当触发了</a:t>
            </a:r>
            <a:r>
              <a:rPr lang="en-US" altLang="zh-CN" sz="1600" smtClean="0"/>
              <a:t>exception</a:t>
            </a:r>
            <a:r>
              <a:rPr lang="zh-CN" altLang="en-US" sz="1600" smtClean="0"/>
              <a:t>时</a:t>
            </a:r>
            <a:r>
              <a:rPr lang="en-US" altLang="zh-CN" sz="1600" smtClean="0"/>
              <a:t>, exception</a:t>
            </a:r>
            <a:r>
              <a:rPr lang="zh-CN" altLang="en-US" sz="1600" smtClean="0"/>
              <a:t>中的内容作为另一个事务</a:t>
            </a:r>
            <a:r>
              <a:rPr lang="en-US" altLang="zh-CN" sz="1600" smtClean="0"/>
              <a:t>.</a:t>
            </a:r>
          </a:p>
          <a:p>
            <a:endParaRPr lang="en-US" altLang="zh-CN" sz="1600"/>
          </a:p>
          <a:p>
            <a:endParaRPr lang="en-US" altLang="zh-CN" sz="1600" smtClean="0"/>
          </a:p>
          <a:p>
            <a:endParaRPr lang="en-US" altLang="zh-CN" sz="1600"/>
          </a:p>
          <a:p>
            <a:endParaRPr lang="en-US" altLang="zh-CN" sz="1600" smtClean="0"/>
          </a:p>
          <a:p>
            <a:endParaRPr lang="en-US" altLang="zh-CN" sz="1600" smtClean="0"/>
          </a:p>
          <a:p>
            <a:endParaRPr lang="en-US" altLang="zh-CN" sz="1600"/>
          </a:p>
          <a:p>
            <a:r>
              <a:rPr lang="en-US" altLang="zh-CN" sz="1600" smtClean="0"/>
              <a:t>Debug plpgsql Function</a:t>
            </a:r>
            <a:endParaRPr lang="en-US" altLang="zh-CN" sz="1600"/>
          </a:p>
          <a:p>
            <a:r>
              <a:rPr lang="en-US" altLang="zh-CN" sz="1600">
                <a:hlinkClick r:id="rId2"/>
              </a:rPr>
              <a:t>http://blog.163.com/digoal@126/blog/static/163877040201222011550296/</a:t>
            </a:r>
            <a:endParaRPr lang="en-US" altLang="zh-CN" sz="1600"/>
          </a:p>
          <a:p>
            <a:r>
              <a:rPr lang="en-US" altLang="zh-CN" sz="1600"/>
              <a:t>PostgreSQL 2-PC Transaction</a:t>
            </a:r>
          </a:p>
          <a:p>
            <a:r>
              <a:rPr lang="en-US" altLang="zh-CN" sz="1600">
                <a:hlinkClick r:id="rId3"/>
              </a:rPr>
              <a:t>http://blog.163.com/digoal@126/blog/static/16387704020111141103578/</a:t>
            </a:r>
            <a:endParaRPr lang="en-US" altLang="zh-CN" sz="1600" smtClean="0"/>
          </a:p>
          <a:p>
            <a:endParaRPr lang="en-US" altLang="zh-CN" sz="1600"/>
          </a:p>
          <a:p>
            <a:endParaRPr lang="en-US" altLang="zh-CN" sz="1600" smtClean="0"/>
          </a:p>
          <a:p>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6866" y="4437112"/>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879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Additional Supplied Modules</a:t>
            </a:r>
            <a:endParaRPr lang="zh-CN" altLang="en-US"/>
          </a:p>
        </p:txBody>
      </p:sp>
      <p:sp>
        <p:nvSpPr>
          <p:cNvPr id="3" name="内容占位符 2"/>
          <p:cNvSpPr>
            <a:spLocks noGrp="1"/>
          </p:cNvSpPr>
          <p:nvPr>
            <p:ph idx="1"/>
          </p:nvPr>
        </p:nvSpPr>
        <p:spPr/>
        <p:txBody>
          <a:bodyPr/>
          <a:lstStyle/>
          <a:p>
            <a:r>
              <a:rPr lang="zh-CN" altLang="en-US" sz="1600" smtClean="0"/>
              <a:t>去哪里找模块</a:t>
            </a:r>
            <a:endParaRPr lang="en-US" altLang="zh-CN" sz="1600" smtClean="0">
              <a:hlinkClick r:id="rId2"/>
            </a:endParaRPr>
          </a:p>
          <a:p>
            <a:pPr lvl="1"/>
            <a:r>
              <a:rPr lang="en-US" altLang="zh-CN" sz="1600" smtClean="0">
                <a:hlinkClick r:id="rId2"/>
              </a:rPr>
              <a:t>http</a:t>
            </a:r>
            <a:r>
              <a:rPr lang="en-US" altLang="zh-CN" sz="1600">
                <a:hlinkClick r:id="rId2"/>
              </a:rPr>
              <a:t>://pgxn.org</a:t>
            </a:r>
            <a:r>
              <a:rPr lang="en-US" altLang="zh-CN" sz="1600" smtClean="0">
                <a:hlinkClick r:id="rId2"/>
              </a:rPr>
              <a:t>/</a:t>
            </a:r>
            <a:endParaRPr lang="en-US" altLang="zh-CN" sz="1600" smtClean="0"/>
          </a:p>
          <a:p>
            <a:pPr lvl="1"/>
            <a:r>
              <a:rPr lang="en-US" altLang="zh-CN" sz="1600">
                <a:hlinkClick r:id="rId3"/>
              </a:rPr>
              <a:t>http://pgfoundry.org</a:t>
            </a:r>
            <a:r>
              <a:rPr lang="en-US" altLang="zh-CN" sz="1600" smtClean="0">
                <a:hlinkClick r:id="rId3"/>
              </a:rPr>
              <a:t>/</a:t>
            </a:r>
            <a:endParaRPr lang="en-US" altLang="zh-CN" sz="1600" smtClean="0"/>
          </a:p>
          <a:p>
            <a:pPr lvl="1"/>
            <a:r>
              <a:rPr lang="en-US" altLang="zh-CN" sz="1600">
                <a:hlinkClick r:id="rId4"/>
              </a:rPr>
              <a:t>http://www.postgresql.org/docs/9.1/static/contrib.html</a:t>
            </a:r>
            <a:endParaRPr lang="en-US" altLang="zh-CN" sz="1600" smtClean="0"/>
          </a:p>
          <a:p>
            <a:r>
              <a:rPr lang="zh-CN" altLang="en-US" sz="1600" smtClean="0"/>
              <a:t>比较常用的模块</a:t>
            </a:r>
            <a:endParaRPr lang="en-US" altLang="zh-CN" sz="1600" smtClean="0"/>
          </a:p>
          <a:p>
            <a:pPr lvl="1"/>
            <a:r>
              <a:rPr lang="en-US" altLang="zh-CN" sz="1600" smtClean="0"/>
              <a:t>auto_explain  -- </a:t>
            </a:r>
            <a:r>
              <a:rPr lang="zh-CN" altLang="en-US" sz="1600" smtClean="0"/>
              <a:t>自动记录超过设定运行时间的</a:t>
            </a:r>
            <a:r>
              <a:rPr lang="en-US" altLang="zh-CN" sz="1600" smtClean="0"/>
              <a:t>SQL</a:t>
            </a:r>
            <a:r>
              <a:rPr lang="zh-CN" altLang="en-US" sz="1600" smtClean="0"/>
              <a:t>执行时的执行计划</a:t>
            </a:r>
            <a:endParaRPr lang="en-US" altLang="zh-CN" sz="1600"/>
          </a:p>
          <a:p>
            <a:pPr lvl="1"/>
            <a:r>
              <a:rPr lang="en-US" altLang="zh-CN" sz="1600">
                <a:hlinkClick r:id="rId5"/>
              </a:rPr>
              <a:t>http://blog.163.com/digoal@126/blog/static/16387704020115825612145/</a:t>
            </a:r>
            <a:endParaRPr lang="en-US" altLang="zh-CN" sz="1600"/>
          </a:p>
          <a:p>
            <a:pPr lvl="1"/>
            <a:r>
              <a:rPr lang="en-US" altLang="zh-CN" sz="1600" smtClean="0"/>
              <a:t>dblink  -- </a:t>
            </a:r>
            <a:r>
              <a:rPr lang="zh-CN" altLang="en-US" sz="1600" smtClean="0"/>
              <a:t>数据库链接</a:t>
            </a:r>
            <a:r>
              <a:rPr lang="en-US" altLang="zh-CN" sz="1600" smtClean="0"/>
              <a:t>, </a:t>
            </a:r>
            <a:r>
              <a:rPr lang="zh-CN" altLang="en-US" sz="1600" smtClean="0"/>
              <a:t>可用于链接远程数据库</a:t>
            </a:r>
            <a:endParaRPr lang="en-US" altLang="zh-CN" sz="1600"/>
          </a:p>
          <a:p>
            <a:pPr lvl="1"/>
            <a:r>
              <a:rPr lang="en-US" altLang="zh-CN" sz="1600">
                <a:hlinkClick r:id="rId6"/>
              </a:rPr>
              <a:t>http://www.postgresql.org/docs/9.1/static/dblink.html</a:t>
            </a:r>
            <a:endParaRPr lang="en-US" altLang="zh-CN" sz="1600"/>
          </a:p>
          <a:p>
            <a:pPr lvl="1"/>
            <a:r>
              <a:rPr lang="en-US" altLang="zh-CN" sz="1600" smtClean="0"/>
              <a:t>file_fdw  -- </a:t>
            </a:r>
            <a:r>
              <a:rPr lang="zh-CN" altLang="en-US" sz="1600" smtClean="0"/>
              <a:t>基于文件创建外部表</a:t>
            </a:r>
            <a:endParaRPr lang="en-US" altLang="zh-CN" sz="1600"/>
          </a:p>
          <a:p>
            <a:pPr lvl="1"/>
            <a:r>
              <a:rPr lang="en-US" altLang="zh-CN" sz="1600">
                <a:hlinkClick r:id="rId7"/>
              </a:rPr>
              <a:t>http://blog.163.com/digoal@126/blog/static/163877040201141641148311/</a:t>
            </a:r>
            <a:endParaRPr lang="en-US" altLang="zh-CN" sz="1600"/>
          </a:p>
          <a:p>
            <a:pPr lvl="1"/>
            <a:r>
              <a:rPr lang="en-US" altLang="zh-CN" sz="1600" smtClean="0"/>
              <a:t>pageinspect  -- </a:t>
            </a:r>
            <a:r>
              <a:rPr lang="zh-CN" altLang="en-US" sz="1600" smtClean="0"/>
              <a:t>用于查看表或索引的</a:t>
            </a:r>
            <a:r>
              <a:rPr lang="en-US" altLang="zh-CN" sz="1600" smtClean="0"/>
              <a:t>PAGE</a:t>
            </a:r>
            <a:r>
              <a:rPr lang="zh-CN" altLang="en-US" sz="1600" smtClean="0"/>
              <a:t>以及</a:t>
            </a:r>
            <a:r>
              <a:rPr lang="en-US" altLang="zh-CN" sz="1600" smtClean="0"/>
              <a:t>ITEM</a:t>
            </a:r>
            <a:r>
              <a:rPr lang="zh-CN" altLang="en-US" sz="1600" smtClean="0"/>
              <a:t>的信息</a:t>
            </a:r>
            <a:endParaRPr lang="en-US" altLang="zh-CN" sz="1600"/>
          </a:p>
          <a:p>
            <a:pPr lvl="1"/>
            <a:r>
              <a:rPr lang="en-US" altLang="zh-CN" sz="1600">
                <a:hlinkClick r:id="rId8"/>
              </a:rPr>
              <a:t>http://blog.163.com/digoal@126/blog/static/16387704020114273265960/</a:t>
            </a:r>
            <a:endParaRPr lang="en-US" altLang="zh-CN" sz="1600"/>
          </a:p>
          <a:p>
            <a:pPr lvl="1"/>
            <a:r>
              <a:rPr lang="en-US" altLang="zh-CN" sz="1600" smtClean="0"/>
              <a:t>pg_archivecleanup  -- </a:t>
            </a:r>
            <a:r>
              <a:rPr lang="zh-CN" altLang="en-US" sz="1600" smtClean="0"/>
              <a:t>清除归档的模块</a:t>
            </a:r>
            <a:endParaRPr lang="en-US" altLang="zh-CN" sz="1600"/>
          </a:p>
          <a:p>
            <a:pPr lvl="1"/>
            <a:r>
              <a:rPr lang="en-US" altLang="zh-CN" sz="1600">
                <a:hlinkClick r:id="rId9"/>
              </a:rPr>
              <a:t>http://blog.163.com/digoal@126/blog/static/16387704020110445753526/</a:t>
            </a:r>
            <a:endParaRPr lang="en-US" altLang="zh-CN" sz="1600"/>
          </a:p>
          <a:p>
            <a:pPr lvl="1"/>
            <a:endParaRPr lang="en-US" altLang="zh-CN" sz="1600"/>
          </a:p>
          <a:p>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491880" y="1484784"/>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122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Additional Supplied Modules</a:t>
            </a:r>
            <a:endParaRPr lang="zh-CN" altLang="en-US"/>
          </a:p>
        </p:txBody>
      </p:sp>
      <p:sp>
        <p:nvSpPr>
          <p:cNvPr id="3" name="内容占位符 2"/>
          <p:cNvSpPr>
            <a:spLocks noGrp="1"/>
          </p:cNvSpPr>
          <p:nvPr>
            <p:ph idx="1"/>
          </p:nvPr>
        </p:nvSpPr>
        <p:spPr/>
        <p:txBody>
          <a:bodyPr/>
          <a:lstStyle/>
          <a:p>
            <a:r>
              <a:rPr lang="zh-CN" altLang="en-US" sz="1600" smtClean="0"/>
              <a:t>比较常用的模块</a:t>
            </a:r>
            <a:endParaRPr lang="en-US" altLang="zh-CN" sz="1600" smtClean="0"/>
          </a:p>
          <a:p>
            <a:pPr lvl="1"/>
            <a:r>
              <a:rPr lang="en-US" altLang="zh-CN" sz="1600" smtClean="0"/>
              <a:t>pgbench  -- </a:t>
            </a:r>
            <a:r>
              <a:rPr lang="zh-CN" altLang="en-US" sz="1600" smtClean="0"/>
              <a:t>压力测试模块</a:t>
            </a:r>
            <a:endParaRPr lang="en-US" altLang="zh-CN" sz="1600"/>
          </a:p>
          <a:p>
            <a:pPr lvl="1"/>
            <a:r>
              <a:rPr lang="en-US" altLang="zh-CN" sz="1600">
                <a:hlinkClick r:id="rId2"/>
              </a:rPr>
              <a:t>http://blog.163.com/digoal@126/blog/static/163877040201151534631313/</a:t>
            </a:r>
            <a:endParaRPr lang="en-US" altLang="zh-CN" sz="1600"/>
          </a:p>
          <a:p>
            <a:pPr lvl="1"/>
            <a:r>
              <a:rPr lang="en-US" altLang="zh-CN" sz="1600" smtClean="0"/>
              <a:t>pg_buffercache  -- </a:t>
            </a:r>
            <a:r>
              <a:rPr lang="zh-CN" altLang="en-US" sz="1600" smtClean="0"/>
              <a:t>查看</a:t>
            </a:r>
            <a:r>
              <a:rPr lang="en-US" altLang="zh-CN" sz="1600" smtClean="0"/>
              <a:t>buffer</a:t>
            </a:r>
            <a:r>
              <a:rPr lang="zh-CN" altLang="en-US" sz="1600" smtClean="0"/>
              <a:t>信息的模块</a:t>
            </a:r>
            <a:endParaRPr lang="en-US" altLang="zh-CN" sz="1600"/>
          </a:p>
          <a:p>
            <a:pPr lvl="1"/>
            <a:r>
              <a:rPr lang="en-US" altLang="zh-CN" sz="1600">
                <a:hlinkClick r:id="rId3"/>
              </a:rPr>
              <a:t>http://blog.163.com/digoal@126/blog/static/16387704020115149458640/</a:t>
            </a:r>
            <a:endParaRPr lang="en-US" altLang="zh-CN" sz="1600"/>
          </a:p>
          <a:p>
            <a:pPr lvl="1"/>
            <a:r>
              <a:rPr lang="en-US" altLang="zh-CN" sz="1600" smtClean="0"/>
              <a:t>pg_freespacemap  -- </a:t>
            </a:r>
            <a:r>
              <a:rPr lang="zh-CN" altLang="en-US" sz="1600" smtClean="0"/>
              <a:t>查看</a:t>
            </a:r>
            <a:r>
              <a:rPr lang="en-US" altLang="zh-CN" sz="1600" smtClean="0"/>
              <a:t>freespacemap</a:t>
            </a:r>
            <a:r>
              <a:rPr lang="zh-CN" altLang="en-US" sz="1600" smtClean="0"/>
              <a:t>信息的模块</a:t>
            </a:r>
            <a:endParaRPr lang="en-US" altLang="zh-CN" sz="1600"/>
          </a:p>
          <a:p>
            <a:pPr lvl="1"/>
            <a:r>
              <a:rPr lang="en-US" altLang="zh-CN" sz="1600">
                <a:hlinkClick r:id="rId4"/>
              </a:rPr>
              <a:t>http://www.postgresql.org/docs/9.1/static/pgfreespacemap.html</a:t>
            </a:r>
            <a:endParaRPr lang="en-US" altLang="zh-CN" sz="1600"/>
          </a:p>
          <a:p>
            <a:pPr lvl="1"/>
            <a:r>
              <a:rPr lang="en-US" altLang="zh-CN" sz="1600" smtClean="0"/>
              <a:t>pgrowlocks -- </a:t>
            </a:r>
            <a:r>
              <a:rPr lang="zh-CN" altLang="en-US" sz="1600" smtClean="0"/>
              <a:t>查看行锁的模块</a:t>
            </a:r>
            <a:endParaRPr lang="en-US" altLang="zh-CN" sz="1600"/>
          </a:p>
          <a:p>
            <a:pPr lvl="1"/>
            <a:r>
              <a:rPr lang="en-US" altLang="zh-CN" sz="1600">
                <a:hlinkClick r:id="rId5"/>
              </a:rPr>
              <a:t>http://blog.163.com/digoal@126/blog/static/1638770402011515105557166/</a:t>
            </a:r>
            <a:endParaRPr lang="en-US" altLang="zh-CN" sz="1600"/>
          </a:p>
          <a:p>
            <a:pPr lvl="1"/>
            <a:r>
              <a:rPr lang="en-US" altLang="zh-CN" sz="1600" smtClean="0"/>
              <a:t>pg_stat_statements  -- </a:t>
            </a:r>
            <a:r>
              <a:rPr lang="zh-CN" altLang="en-US" sz="1600" smtClean="0"/>
              <a:t>统计数据库执行的</a:t>
            </a:r>
            <a:r>
              <a:rPr lang="en-US" altLang="zh-CN" sz="1600" smtClean="0"/>
              <a:t>SQL</a:t>
            </a:r>
            <a:r>
              <a:rPr lang="zh-CN" altLang="en-US" sz="1600" smtClean="0"/>
              <a:t>语句的次数以及</a:t>
            </a:r>
            <a:r>
              <a:rPr lang="en-US" altLang="zh-CN" sz="1600" smtClean="0"/>
              <a:t>CPU</a:t>
            </a:r>
            <a:r>
              <a:rPr lang="zh-CN" altLang="en-US" sz="1600" smtClean="0"/>
              <a:t>开销的模块</a:t>
            </a:r>
            <a:endParaRPr lang="en-US" altLang="zh-CN" sz="1600"/>
          </a:p>
          <a:p>
            <a:pPr lvl="1"/>
            <a:r>
              <a:rPr lang="en-US" altLang="zh-CN" sz="1600">
                <a:hlinkClick r:id="rId6"/>
              </a:rPr>
              <a:t>http://www.postgresql.org/docs/9.1/static/pgstatstatements.html</a:t>
            </a:r>
            <a:endParaRPr lang="en-US" altLang="zh-CN" sz="1600"/>
          </a:p>
          <a:p>
            <a:pPr lvl="1"/>
            <a:r>
              <a:rPr lang="en-US" altLang="zh-CN" sz="1600" smtClean="0"/>
              <a:t>pgstattuple  -- </a:t>
            </a:r>
            <a:r>
              <a:rPr lang="zh-CN" altLang="en-US" sz="1600" smtClean="0"/>
              <a:t>获得</a:t>
            </a:r>
            <a:r>
              <a:rPr lang="en-US" altLang="zh-CN" sz="1600" smtClean="0"/>
              <a:t>tuple</a:t>
            </a:r>
            <a:r>
              <a:rPr lang="zh-CN" altLang="en-US" sz="1600" smtClean="0"/>
              <a:t>级统计信息的模块</a:t>
            </a:r>
            <a:endParaRPr lang="en-US" altLang="zh-CN" sz="1600"/>
          </a:p>
          <a:p>
            <a:pPr lvl="1"/>
            <a:r>
              <a:rPr lang="en-US" altLang="zh-CN" sz="1600">
                <a:hlinkClick r:id="rId7"/>
              </a:rPr>
              <a:t>http://www.postgresql.org/docs/9.1/static/pgstattuple.html</a:t>
            </a:r>
            <a:endParaRPr lang="en-US" altLang="zh-CN" sz="1600"/>
          </a:p>
          <a:p>
            <a:pPr lvl="1"/>
            <a:endParaRPr lang="en-US" altLang="zh-CN" sz="1600"/>
          </a:p>
          <a:p>
            <a:pPr lvl="1"/>
            <a:endParaRPr lang="en-US" altLang="zh-CN" sz="1600"/>
          </a:p>
          <a:p>
            <a:endParaRPr lang="zh-CN" altLang="en-US" sz="1600"/>
          </a:p>
        </p:txBody>
      </p:sp>
    </p:spTree>
    <p:extLst>
      <p:ext uri="{BB962C8B-B14F-4D97-AF65-F5344CB8AC3E}">
        <p14:creationId xmlns:p14="http://schemas.microsoft.com/office/powerpoint/2010/main" val="6308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Additional Supplied Modules</a:t>
            </a:r>
            <a:endParaRPr lang="zh-CN" altLang="en-US"/>
          </a:p>
        </p:txBody>
      </p:sp>
      <p:sp>
        <p:nvSpPr>
          <p:cNvPr id="3" name="内容占位符 2"/>
          <p:cNvSpPr>
            <a:spLocks noGrp="1"/>
          </p:cNvSpPr>
          <p:nvPr>
            <p:ph idx="1"/>
          </p:nvPr>
        </p:nvSpPr>
        <p:spPr/>
        <p:txBody>
          <a:bodyPr/>
          <a:lstStyle/>
          <a:p>
            <a:r>
              <a:rPr lang="zh-CN" altLang="en-US" sz="1600" smtClean="0"/>
              <a:t>比较常用的模块</a:t>
            </a:r>
            <a:endParaRPr lang="en-US" altLang="zh-CN" sz="1600" smtClean="0"/>
          </a:p>
          <a:p>
            <a:pPr lvl="1"/>
            <a:r>
              <a:rPr lang="en-US" altLang="zh-CN" sz="1600" smtClean="0"/>
              <a:t>pg_test_fsync  -- </a:t>
            </a:r>
            <a:r>
              <a:rPr lang="zh-CN" altLang="en-US" sz="1600" smtClean="0"/>
              <a:t>调用各种</a:t>
            </a:r>
            <a:r>
              <a:rPr lang="en-US" altLang="zh-CN" sz="1600" smtClean="0"/>
              <a:t>OS</a:t>
            </a:r>
            <a:r>
              <a:rPr lang="zh-CN" altLang="en-US" sz="1600" smtClean="0"/>
              <a:t>同步写接口的测试模块</a:t>
            </a:r>
            <a:endParaRPr lang="en-US" altLang="zh-CN" sz="1600"/>
          </a:p>
          <a:p>
            <a:pPr lvl="1"/>
            <a:r>
              <a:rPr lang="en-US" altLang="zh-CN" sz="1600">
                <a:hlinkClick r:id="rId2"/>
              </a:rPr>
              <a:t>http://blog.163.com/digoal@126/blog/static/163877040201141795025354/</a:t>
            </a:r>
            <a:endParaRPr lang="en-US" altLang="zh-CN" sz="1600"/>
          </a:p>
          <a:p>
            <a:pPr lvl="1"/>
            <a:r>
              <a:rPr lang="en-US" altLang="zh-CN" sz="1600" smtClean="0"/>
              <a:t>pg_trgm  -- </a:t>
            </a:r>
            <a:r>
              <a:rPr lang="zh-CN" altLang="en-US" sz="1600" smtClean="0"/>
              <a:t>可用于近似度匹配的模块</a:t>
            </a:r>
            <a:endParaRPr lang="en-US" altLang="zh-CN" sz="1600"/>
          </a:p>
          <a:p>
            <a:pPr lvl="1"/>
            <a:r>
              <a:rPr lang="en-US" altLang="zh-CN" sz="1600">
                <a:hlinkClick r:id="rId3"/>
              </a:rPr>
              <a:t>http://blog.163.com/digoal@126/blog/static/163877040201191882553803/</a:t>
            </a:r>
            <a:endParaRPr lang="en-US" altLang="zh-CN" sz="1600"/>
          </a:p>
          <a:p>
            <a:pPr lvl="1"/>
            <a:r>
              <a:rPr lang="en-US" altLang="zh-CN" sz="1600" smtClean="0"/>
              <a:t>pg_upgrade  -- </a:t>
            </a:r>
            <a:r>
              <a:rPr lang="zh-CN" altLang="en-US" sz="1600" smtClean="0"/>
              <a:t>基于</a:t>
            </a:r>
            <a:r>
              <a:rPr lang="en-US" altLang="zh-CN" sz="1600" smtClean="0"/>
              <a:t>catalog</a:t>
            </a:r>
            <a:r>
              <a:rPr lang="zh-CN" altLang="en-US" sz="1600" smtClean="0"/>
              <a:t>的变更升级模块</a:t>
            </a:r>
            <a:r>
              <a:rPr lang="en-US" altLang="zh-CN" sz="1600" smtClean="0"/>
              <a:t>, </a:t>
            </a:r>
            <a:r>
              <a:rPr lang="zh-CN" altLang="en-US" sz="1600" smtClean="0"/>
              <a:t>通常比</a:t>
            </a:r>
            <a:r>
              <a:rPr lang="en-US" altLang="zh-CN" sz="1600" smtClean="0"/>
              <a:t>pg_dump</a:t>
            </a:r>
            <a:r>
              <a:rPr lang="zh-CN" altLang="en-US" sz="1600" smtClean="0"/>
              <a:t>升级速度快很多倍</a:t>
            </a:r>
            <a:r>
              <a:rPr lang="en-US" altLang="zh-CN" sz="1600" smtClean="0"/>
              <a:t>.</a:t>
            </a:r>
            <a:endParaRPr lang="en-US" altLang="zh-CN" sz="1600"/>
          </a:p>
          <a:p>
            <a:pPr lvl="1"/>
            <a:r>
              <a:rPr lang="en-US" altLang="zh-CN" sz="1600">
                <a:hlinkClick r:id="rId4"/>
              </a:rPr>
              <a:t>http://www.postgresql.org/docs/9.1/static/pgupgrade.html</a:t>
            </a:r>
            <a:endParaRPr lang="en-US" altLang="zh-CN" sz="1600"/>
          </a:p>
          <a:p>
            <a:pPr lvl="1"/>
            <a:r>
              <a:rPr lang="en-US" altLang="zh-CN" sz="1600"/>
              <a:t>Foreign data </a:t>
            </a:r>
            <a:r>
              <a:rPr lang="en-US" altLang="zh-CN" sz="1600" smtClean="0"/>
              <a:t>wrapper  -- </a:t>
            </a:r>
            <a:r>
              <a:rPr lang="zh-CN" altLang="en-US" sz="1600" smtClean="0"/>
              <a:t>建立外部表的模块</a:t>
            </a:r>
            <a:endParaRPr lang="en-US" altLang="zh-CN" sz="1600" smtClean="0"/>
          </a:p>
          <a:p>
            <a:pPr lvl="1"/>
            <a:r>
              <a:rPr lang="en-US" altLang="zh-CN" sz="1600" smtClean="0"/>
              <a:t>-- </a:t>
            </a:r>
            <a:r>
              <a:rPr lang="zh-CN" altLang="en-US" sz="1600" smtClean="0"/>
              <a:t>参见</a:t>
            </a:r>
            <a:r>
              <a:rPr lang="en-US" altLang="zh-CN" sz="1600" smtClean="0"/>
              <a:t>day1</a:t>
            </a:r>
            <a:r>
              <a:rPr lang="zh-CN" altLang="en-US" sz="1600" smtClean="0"/>
              <a:t>的</a:t>
            </a:r>
            <a:r>
              <a:rPr lang="en-US" altLang="zh-CN" sz="1600" smtClean="0"/>
              <a:t>fdw</a:t>
            </a:r>
            <a:r>
              <a:rPr lang="zh-CN" altLang="en-US" sz="1600" smtClean="0"/>
              <a:t>章节</a:t>
            </a:r>
            <a:endParaRPr lang="en-US" altLang="zh-CN" sz="1600"/>
          </a:p>
          <a:p>
            <a:pPr lvl="1"/>
            <a:r>
              <a:rPr lang="en-US" altLang="zh-CN" sz="1600" smtClean="0"/>
              <a:t>pgfincore  -- </a:t>
            </a:r>
            <a:r>
              <a:rPr lang="zh-CN" altLang="en-US" sz="1600" smtClean="0"/>
              <a:t>模拟持久化缓存的模块</a:t>
            </a:r>
            <a:endParaRPr lang="en-US" altLang="zh-CN" sz="1600"/>
          </a:p>
          <a:p>
            <a:pPr lvl="1"/>
            <a:r>
              <a:rPr lang="en-US" altLang="zh-CN" sz="1600">
                <a:hlinkClick r:id="rId5"/>
              </a:rPr>
              <a:t>http://blog.163.com/digoal@126/blog/static/163877040201062944945126/</a:t>
            </a:r>
            <a:endParaRPr lang="en-US" altLang="zh-CN" sz="1600"/>
          </a:p>
          <a:p>
            <a:pPr lvl="1"/>
            <a:r>
              <a:rPr lang="en-US" altLang="zh-CN" sz="1600">
                <a:hlinkClick r:id="rId6"/>
              </a:rPr>
              <a:t>http://blog.163.com/digoal@126/blog/static/1638770402011630102117658/</a:t>
            </a:r>
            <a:endParaRPr lang="en-US" altLang="zh-CN" sz="1600"/>
          </a:p>
          <a:p>
            <a:pPr lvl="1"/>
            <a:r>
              <a:rPr lang="en-US" altLang="zh-CN" sz="1600">
                <a:hlinkClick r:id="rId7"/>
              </a:rPr>
              <a:t>http://blog.163.com/digoal@126/blog/static/16387704020120524144140</a:t>
            </a:r>
            <a:r>
              <a:rPr lang="en-US" altLang="zh-CN" sz="1600" smtClean="0">
                <a:hlinkClick r:id="rId7"/>
              </a:rPr>
              <a:t>/</a:t>
            </a:r>
            <a:endParaRPr lang="en-US" altLang="zh-CN" sz="1600"/>
          </a:p>
          <a:p>
            <a:endParaRPr lang="en-US" altLang="zh-CN" sz="1600" smtClean="0"/>
          </a:p>
          <a:p>
            <a:r>
              <a:rPr lang="zh-CN" altLang="en-US" sz="1600" smtClean="0"/>
              <a:t>其他常见的支持</a:t>
            </a:r>
            <a:r>
              <a:rPr lang="en-US" altLang="zh-CN" sz="1600" smtClean="0"/>
              <a:t>PostgreSQL</a:t>
            </a:r>
            <a:r>
              <a:rPr lang="zh-CN" altLang="en-US" sz="1600" smtClean="0"/>
              <a:t>的外围软件</a:t>
            </a:r>
            <a:endParaRPr lang="en-US" altLang="zh-CN" sz="1600" smtClean="0"/>
          </a:p>
          <a:p>
            <a:pPr lvl="1"/>
            <a:r>
              <a:rPr lang="zh-CN" altLang="en-US" sz="1600" smtClean="0"/>
              <a:t>全文检索</a:t>
            </a:r>
            <a:r>
              <a:rPr lang="en-US" altLang="zh-CN" sz="1600" smtClean="0"/>
              <a:t>Sphinx, </a:t>
            </a:r>
            <a:r>
              <a:rPr lang="zh-CN" altLang="en-US" sz="1600" smtClean="0"/>
              <a:t>地理信息</a:t>
            </a:r>
            <a:r>
              <a:rPr lang="en-US" altLang="zh-CN" sz="1600" smtClean="0"/>
              <a:t>PostGIS</a:t>
            </a:r>
          </a:p>
          <a:p>
            <a:endParaRPr lang="zh-CN" altLang="en-US" sz="1600"/>
          </a:p>
        </p:txBody>
      </p:sp>
    </p:spTree>
    <p:extLst>
      <p:ext uri="{BB962C8B-B14F-4D97-AF65-F5344CB8AC3E}">
        <p14:creationId xmlns:p14="http://schemas.microsoft.com/office/powerpoint/2010/main" val="25815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Tuning case</a:t>
            </a:r>
            <a:endParaRPr lang="zh-CN" altLang="en-US"/>
          </a:p>
        </p:txBody>
      </p:sp>
      <p:sp>
        <p:nvSpPr>
          <p:cNvPr id="3" name="内容占位符 2"/>
          <p:cNvSpPr>
            <a:spLocks noGrp="1"/>
          </p:cNvSpPr>
          <p:nvPr>
            <p:ph idx="1"/>
          </p:nvPr>
        </p:nvSpPr>
        <p:spPr/>
        <p:txBody>
          <a:bodyPr/>
          <a:lstStyle/>
          <a:p>
            <a:r>
              <a:rPr lang="en-US" altLang="zh-CN" sz="1600"/>
              <a:t>PostgreSQL</a:t>
            </a:r>
            <a:r>
              <a:rPr lang="zh-CN" altLang="en-US" sz="1600"/>
              <a:t>性能优化综合</a:t>
            </a:r>
            <a:r>
              <a:rPr lang="zh-CN" altLang="en-US" sz="1600" smtClean="0"/>
              <a:t>案例</a:t>
            </a:r>
            <a:endParaRPr lang="en-US" altLang="zh-CN" sz="1600" smtClean="0"/>
          </a:p>
          <a:p>
            <a:r>
              <a:rPr lang="en-US" altLang="zh-CN" sz="1600">
                <a:hlinkClick r:id="rId2"/>
              </a:rPr>
              <a:t>http://blog.163.com/digoal@126/blog/static/163877040201221382150858</a:t>
            </a:r>
            <a:r>
              <a:rPr lang="en-US" altLang="zh-CN" sz="1600" smtClean="0">
                <a:hlinkClick r:id="rId2"/>
              </a:rPr>
              <a:t>/</a:t>
            </a:r>
            <a:endParaRPr lang="en-US" altLang="zh-CN" sz="1600" smtClean="0"/>
          </a:p>
          <a:p>
            <a:r>
              <a:rPr lang="en-US" altLang="zh-CN" sz="1600">
                <a:hlinkClick r:id="rId3"/>
              </a:rPr>
              <a:t>http://blog.163.com/digoal@126/blog/static/163877040201221333411196/</a:t>
            </a:r>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1628800"/>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417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Thanks</a:t>
            </a:r>
            <a:endParaRPr lang="zh-CN" altLang="en-US"/>
          </a:p>
        </p:txBody>
      </p:sp>
      <p:sp>
        <p:nvSpPr>
          <p:cNvPr id="3" name="内容占位符 2"/>
          <p:cNvSpPr>
            <a:spLocks noGrp="1"/>
          </p:cNvSpPr>
          <p:nvPr>
            <p:ph idx="1"/>
          </p:nvPr>
        </p:nvSpPr>
        <p:spPr>
          <a:xfrm>
            <a:off x="418822" y="1214422"/>
            <a:ext cx="8329642" cy="5000660"/>
          </a:xfrm>
        </p:spPr>
        <p:txBody>
          <a:bodyPr/>
          <a:lstStyle/>
          <a:p>
            <a:endParaRPr lang="en-US" altLang="zh-CN" sz="1400" smtClean="0"/>
          </a:p>
          <a:p>
            <a:endParaRPr lang="en-US" altLang="zh-CN" sz="1400"/>
          </a:p>
          <a:p>
            <a:endParaRPr lang="en-US" altLang="zh-CN" sz="1400" smtClean="0"/>
          </a:p>
          <a:p>
            <a:endParaRPr lang="en-US" altLang="zh-CN" sz="1400"/>
          </a:p>
          <a:p>
            <a:endParaRPr lang="en-US" altLang="zh-CN" sz="1400" smtClean="0"/>
          </a:p>
          <a:p>
            <a:endParaRPr lang="en-US" altLang="zh-CN" sz="1400"/>
          </a:p>
          <a:p>
            <a:endParaRPr lang="en-US" altLang="zh-CN" sz="1400" smtClean="0"/>
          </a:p>
          <a:p>
            <a:endParaRPr lang="en-US" altLang="zh-CN" sz="1400"/>
          </a:p>
          <a:p>
            <a:pPr marL="0" indent="0">
              <a:buNone/>
            </a:pPr>
            <a:endParaRPr lang="en-US" altLang="zh-CN" sz="1400"/>
          </a:p>
          <a:p>
            <a:pPr algn="r"/>
            <a:r>
              <a:rPr lang="zh-CN" altLang="en-US" sz="1400"/>
              <a:t>关于本</a:t>
            </a:r>
            <a:r>
              <a:rPr lang="en-US" altLang="zh-CN" sz="1400"/>
              <a:t>PPT</a:t>
            </a:r>
            <a:r>
              <a:rPr lang="zh-CN" altLang="en-US" sz="1400"/>
              <a:t>有问题请发邮件至 </a:t>
            </a:r>
            <a:r>
              <a:rPr lang="en-US" altLang="zh-CN" sz="1400">
                <a:hlinkClick r:id="rId2"/>
              </a:rPr>
              <a:t>digoal@126.com</a:t>
            </a:r>
            <a:endParaRPr lang="en-US" altLang="zh-CN" sz="1400"/>
          </a:p>
          <a:p>
            <a:pPr algn="r"/>
            <a:r>
              <a:rPr lang="zh-CN" altLang="en-US" sz="1400"/>
              <a:t>保持联系</a:t>
            </a:r>
            <a:r>
              <a:rPr lang="en-US" altLang="zh-CN" sz="1400"/>
              <a:t>, </a:t>
            </a:r>
            <a:r>
              <a:rPr lang="zh-CN" altLang="en-US" sz="1400"/>
              <a:t>个人</a:t>
            </a:r>
            <a:r>
              <a:rPr lang="en-US" altLang="zh-CN" sz="1400" smtClean="0"/>
              <a:t>QQ</a:t>
            </a:r>
            <a:r>
              <a:rPr lang="en-US" altLang="zh-CN" sz="1400"/>
              <a:t>: </a:t>
            </a:r>
            <a:r>
              <a:rPr lang="en-US" altLang="zh-CN" sz="1400" smtClean="0"/>
              <a:t>276732431</a:t>
            </a:r>
          </a:p>
          <a:p>
            <a:pPr algn="r"/>
            <a:r>
              <a:rPr lang="zh-CN" altLang="en-US" sz="1400" smtClean="0"/>
              <a:t>群</a:t>
            </a:r>
            <a:r>
              <a:rPr lang="en-US" altLang="zh-CN" sz="1400"/>
              <a:t>: 3336901</a:t>
            </a:r>
            <a:endParaRPr lang="en-US" altLang="zh-CN" sz="1400" smtClean="0"/>
          </a:p>
          <a:p>
            <a:pPr algn="r"/>
            <a:r>
              <a:rPr lang="en-US" altLang="zh-CN" sz="1400" smtClean="0"/>
              <a:t>【</a:t>
            </a:r>
            <a:r>
              <a:rPr lang="zh-CN" altLang="en-US" sz="1400" smtClean="0"/>
              <a:t>参考</a:t>
            </a:r>
            <a:r>
              <a:rPr lang="en-US" altLang="zh-CN" sz="1400" smtClean="0"/>
              <a:t>】</a:t>
            </a:r>
          </a:p>
          <a:p>
            <a:pPr algn="r"/>
            <a:r>
              <a:rPr lang="en-US" altLang="zh-CN" sz="1400"/>
              <a:t>《</a:t>
            </a:r>
            <a:r>
              <a:rPr lang="en-US" altLang="zh-CN" sz="1400" smtClean="0"/>
              <a:t>PostgreSQL 9.1.3 Manual》</a:t>
            </a:r>
          </a:p>
          <a:p>
            <a:pPr algn="r"/>
            <a:r>
              <a:rPr lang="en-US" altLang="zh-CN" sz="1400" smtClean="0"/>
              <a:t>《PostgreSQL </a:t>
            </a:r>
            <a:r>
              <a:rPr lang="en-US" altLang="zh-CN" sz="1400"/>
              <a:t>9 Administration </a:t>
            </a:r>
            <a:r>
              <a:rPr lang="en-US" altLang="zh-CN" sz="1400" smtClean="0"/>
              <a:t>Cookbook》</a:t>
            </a:r>
          </a:p>
          <a:p>
            <a:pPr algn="r"/>
            <a:r>
              <a:rPr lang="en-US" altLang="zh-CN" sz="1400" smtClean="0"/>
              <a:t>《PostgreSQL </a:t>
            </a:r>
            <a:r>
              <a:rPr lang="en-US" altLang="zh-CN" sz="1400"/>
              <a:t>9.0 High </a:t>
            </a:r>
            <a:r>
              <a:rPr lang="en-US" altLang="zh-CN" sz="1400" smtClean="0"/>
              <a:t>Performance》</a:t>
            </a:r>
          </a:p>
          <a:p>
            <a:pPr algn="r"/>
            <a:r>
              <a:rPr lang="en-US" altLang="zh-CN" sz="1400" smtClean="0"/>
              <a:t>【</a:t>
            </a:r>
            <a:r>
              <a:rPr lang="zh-CN" altLang="en-US" sz="1400" smtClean="0"/>
              <a:t>更多内容请关注</a:t>
            </a:r>
            <a:r>
              <a:rPr lang="en-US" altLang="zh-CN" sz="1400" smtClean="0"/>
              <a:t>】</a:t>
            </a:r>
          </a:p>
          <a:p>
            <a:pPr algn="r"/>
            <a:r>
              <a:rPr lang="en-US" altLang="zh-CN" sz="1400" smtClean="0">
                <a:hlinkClick r:id="rId3"/>
              </a:rPr>
              <a:t>http</a:t>
            </a:r>
            <a:r>
              <a:rPr lang="en-US" altLang="zh-CN" sz="1400">
                <a:hlinkClick r:id="rId3"/>
              </a:rPr>
              <a:t>://blog.163.com/digoal@126</a:t>
            </a:r>
            <a:r>
              <a:rPr lang="en-US" altLang="zh-CN" sz="1400" smtClean="0">
                <a:hlinkClick r:id="rId3"/>
              </a:rPr>
              <a:t>/</a:t>
            </a:r>
            <a:endParaRPr lang="en-US" altLang="zh-CN" sz="1400" smtClean="0"/>
          </a:p>
          <a:p>
            <a:endParaRPr lang="zh-CN" altLang="en-US" sz="1400"/>
          </a:p>
        </p:txBody>
      </p:sp>
      <p:pic>
        <p:nvPicPr>
          <p:cNvPr id="4" name="内容占位符 3"/>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83568" y="2253208"/>
            <a:ext cx="2952750" cy="3048000"/>
          </a:xfrm>
          <a:prstGeom prst="rect">
            <a:avLst/>
          </a:prstGeom>
          <a:noFill/>
          <a:ln w="9525">
            <a:noFill/>
            <a:miter lim="800000"/>
            <a:headEnd/>
            <a:tailEnd/>
          </a:ln>
          <a:effectLst/>
        </p:spPr>
      </p:pic>
      <p:sp>
        <p:nvSpPr>
          <p:cNvPr id="5" name="矩形 4"/>
          <p:cNvSpPr/>
          <p:nvPr/>
        </p:nvSpPr>
        <p:spPr>
          <a:xfrm>
            <a:off x="35496" y="1029072"/>
            <a:ext cx="5040560" cy="1200329"/>
          </a:xfrm>
          <a:prstGeom prst="rect">
            <a:avLst/>
          </a:prstGeom>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sz="36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PostgreSQL 9.1.3</a:t>
            </a:r>
            <a:br>
              <a:rPr lang="en-US" altLang="zh-CN" sz="36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altLang="zh-CN" sz="36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2Day </a:t>
            </a:r>
            <a:r>
              <a:rPr lang="en-US" altLang="zh-CN" sz="36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DBA QuickGuide</a:t>
            </a:r>
            <a:endParaRPr lang="zh-CN" altLang="en-US" sz="36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3434" y="1185736"/>
            <a:ext cx="4123062" cy="13791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9306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Table and Default Value</a:t>
            </a:r>
            <a:endParaRPr lang="zh-CN" altLang="en-US"/>
          </a:p>
        </p:txBody>
      </p:sp>
      <p:sp>
        <p:nvSpPr>
          <p:cNvPr id="3" name="内容占位符 2"/>
          <p:cNvSpPr>
            <a:spLocks noGrp="1"/>
          </p:cNvSpPr>
          <p:nvPr>
            <p:ph idx="1"/>
          </p:nvPr>
        </p:nvSpPr>
        <p:spPr/>
        <p:txBody>
          <a:bodyPr/>
          <a:lstStyle/>
          <a:p>
            <a:r>
              <a:rPr lang="en-US" altLang="zh-CN" sz="1600" smtClean="0"/>
              <a:t>CREATE </a:t>
            </a:r>
            <a:r>
              <a:rPr lang="en-US" altLang="zh-CN" sz="1600"/>
              <a:t>TABLE test (id serial PRIMARY </a:t>
            </a:r>
            <a:r>
              <a:rPr lang="en-US" altLang="zh-CN" sz="1600" smtClean="0"/>
              <a:t>KEY,name text,info text,crt_time </a:t>
            </a:r>
            <a:r>
              <a:rPr lang="en-US" altLang="zh-CN" sz="1600"/>
              <a:t>timestamp(0) default now());</a:t>
            </a:r>
          </a:p>
          <a:p>
            <a:r>
              <a:rPr lang="en-US" altLang="zh-CN" sz="1600"/>
              <a:t>INSERT INTO test (name,info) VALUES ('digoal','DBA');</a:t>
            </a:r>
          </a:p>
          <a:p>
            <a:r>
              <a:rPr lang="en-US" altLang="zh-CN" sz="1600"/>
              <a:t>SELECT * FROM test;</a:t>
            </a:r>
          </a:p>
          <a:p>
            <a:r>
              <a:rPr lang="en-US" altLang="zh-CN" sz="1600"/>
              <a:t> id |  name  | info |      crt_time       </a:t>
            </a:r>
          </a:p>
          <a:p>
            <a:r>
              <a:rPr lang="en-US" altLang="zh-CN" sz="1600"/>
              <a:t>----+--------+------+---------------------</a:t>
            </a:r>
          </a:p>
          <a:p>
            <a:r>
              <a:rPr lang="en-US" altLang="zh-CN" sz="1600"/>
              <a:t>  1 | digoal | DBA  | 2012-04-24 </a:t>
            </a:r>
            <a:r>
              <a:rPr lang="en-US" altLang="zh-CN" sz="1600" smtClean="0"/>
              <a:t>09:52:19</a:t>
            </a:r>
            <a:endParaRPr lang="en-US" altLang="zh-CN" sz="1600"/>
          </a:p>
          <a:p>
            <a:r>
              <a:rPr lang="en-US" altLang="zh-CN" sz="1600" smtClean="0"/>
              <a:t>                                      Table "public.test"</a:t>
            </a:r>
          </a:p>
          <a:p>
            <a:r>
              <a:rPr lang="en-US" altLang="zh-CN" sz="1600" smtClean="0"/>
              <a:t>  Column  |              Type              |                     Modifiers                     </a:t>
            </a:r>
          </a:p>
          <a:p>
            <a:r>
              <a:rPr lang="en-US" altLang="zh-CN" sz="1600" smtClean="0"/>
              <a:t>----------+--------------------------------+---------------------------------------------------</a:t>
            </a:r>
            <a:endParaRPr lang="en-US" altLang="zh-CN" sz="1600"/>
          </a:p>
          <a:p>
            <a:r>
              <a:rPr lang="en-US" altLang="zh-CN" sz="1600"/>
              <a:t> id       | integer                        | not null default nextval('test_id_seq'::regclass)</a:t>
            </a:r>
          </a:p>
          <a:p>
            <a:r>
              <a:rPr lang="en-US" altLang="zh-CN" sz="1600"/>
              <a:t> name     | text                           | </a:t>
            </a:r>
          </a:p>
          <a:p>
            <a:r>
              <a:rPr lang="en-US" altLang="zh-CN" sz="1600"/>
              <a:t> info     | text                           | </a:t>
            </a:r>
          </a:p>
          <a:p>
            <a:r>
              <a:rPr lang="en-US" altLang="zh-CN" sz="1600"/>
              <a:t> crt_time | timestamp(0) without time zone | default now()</a:t>
            </a:r>
          </a:p>
          <a:p>
            <a:r>
              <a:rPr lang="en-US" altLang="zh-CN" sz="1600"/>
              <a:t>Indexes:</a:t>
            </a:r>
          </a:p>
          <a:p>
            <a:r>
              <a:rPr lang="en-US" altLang="zh-CN" sz="1600"/>
              <a:t>    "test_pkey" PRIMARY KEY, btree (id)</a:t>
            </a:r>
            <a:endParaRPr lang="zh-CN" altLang="en-US" sz="1600"/>
          </a:p>
        </p:txBody>
      </p:sp>
      <p:sp>
        <p:nvSpPr>
          <p:cNvPr id="4" name="圆角矩形 3"/>
          <p:cNvSpPr/>
          <p:nvPr/>
        </p:nvSpPr>
        <p:spPr>
          <a:xfrm>
            <a:off x="3995936" y="4581128"/>
            <a:ext cx="3240360" cy="36004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4355976" y="5589240"/>
            <a:ext cx="1260140" cy="36004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81639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中国</a:t>
            </a:r>
            <a:r>
              <a:rPr lang="en-US" altLang="zh-CN" smtClean="0"/>
              <a:t>2012PostgreSQL</a:t>
            </a:r>
            <a:r>
              <a:rPr lang="zh-CN" altLang="en-US" smtClean="0"/>
              <a:t>用户大会</a:t>
            </a:r>
            <a:endParaRPr lang="zh-CN" altLang="en-US"/>
          </a:p>
        </p:txBody>
      </p:sp>
      <p:sp>
        <p:nvSpPr>
          <p:cNvPr id="3" name="内容占位符 2"/>
          <p:cNvSpPr>
            <a:spLocks noGrp="1"/>
          </p:cNvSpPr>
          <p:nvPr>
            <p:ph idx="1"/>
          </p:nvPr>
        </p:nvSpPr>
        <p:spPr/>
        <p:txBody>
          <a:bodyPr/>
          <a:lstStyle/>
          <a:p>
            <a:r>
              <a:rPr lang="zh-CN" altLang="en-US" sz="1600" smtClean="0"/>
              <a:t>地点</a:t>
            </a:r>
            <a:r>
              <a:rPr lang="en-US" altLang="zh-CN" sz="1600" smtClean="0"/>
              <a:t>: </a:t>
            </a:r>
            <a:r>
              <a:rPr lang="zh-CN" altLang="en-US" sz="1600" smtClean="0"/>
              <a:t>北京人民大学</a:t>
            </a:r>
            <a:endParaRPr lang="en-US" altLang="zh-CN" sz="1600" smtClean="0"/>
          </a:p>
          <a:p>
            <a:r>
              <a:rPr lang="zh-CN" altLang="en-US" sz="1600" smtClean="0"/>
              <a:t>时间</a:t>
            </a:r>
            <a:r>
              <a:rPr lang="en-US" altLang="zh-CN" sz="1600" smtClean="0"/>
              <a:t>: 6</a:t>
            </a:r>
            <a:r>
              <a:rPr lang="zh-CN" altLang="en-US" sz="1600" smtClean="0"/>
              <a:t>月</a:t>
            </a:r>
            <a:r>
              <a:rPr lang="en-US" altLang="zh-CN" sz="1600" smtClean="0"/>
              <a:t>14-17</a:t>
            </a:r>
            <a:r>
              <a:rPr lang="zh-CN" altLang="en-US" sz="1600" smtClean="0"/>
              <a:t>号</a:t>
            </a:r>
            <a:endParaRPr lang="en-US" altLang="zh-CN" sz="1600" smtClean="0"/>
          </a:p>
          <a:p>
            <a:r>
              <a:rPr lang="zh-CN" altLang="en-US" sz="1600" smtClean="0"/>
              <a:t>内容简介</a:t>
            </a:r>
            <a:r>
              <a:rPr lang="en-US" altLang="zh-CN" sz="1600" smtClean="0"/>
              <a:t>: </a:t>
            </a:r>
          </a:p>
          <a:p>
            <a:pPr lvl="1"/>
            <a:r>
              <a:rPr lang="zh-CN" altLang="en-US" sz="1600"/>
              <a:t>本次大会将邀请到社区的核心组员</a:t>
            </a:r>
            <a:r>
              <a:rPr lang="en-US" altLang="zh-CN" sz="1600"/>
              <a:t>MagnusHagander,</a:t>
            </a:r>
            <a:r>
              <a:rPr lang="zh-CN" altLang="en-US" sz="1600"/>
              <a:t>主要开发人员</a:t>
            </a:r>
            <a:r>
              <a:rPr lang="en-US" altLang="zh-CN" sz="1600"/>
              <a:t>Simon Rigg</a:t>
            </a:r>
            <a:r>
              <a:rPr lang="zh-CN" altLang="en-US" sz="1600"/>
              <a:t>、</a:t>
            </a:r>
            <a:r>
              <a:rPr lang="en-US" altLang="zh-CN" sz="1600"/>
              <a:t>PG-XC</a:t>
            </a:r>
            <a:r>
              <a:rPr lang="zh-CN" altLang="en-US" sz="1600"/>
              <a:t>的首席架构师铃木幸一</a:t>
            </a:r>
            <a:r>
              <a:rPr lang="en-US" altLang="zh-CN" sz="1600"/>
              <a:t>(SuzukiKoichi)</a:t>
            </a:r>
            <a:r>
              <a:rPr lang="zh-CN" altLang="en-US" sz="1600"/>
              <a:t>及其他海外专家为本次大会分享最前沿的</a:t>
            </a:r>
            <a:r>
              <a:rPr lang="en-US" altLang="zh-CN" sz="1600"/>
              <a:t>PostgreSQL</a:t>
            </a:r>
            <a:r>
              <a:rPr lang="zh-CN" altLang="en-US" sz="1600"/>
              <a:t>方面的信息，同时还有业界的资深人员作相关演讲。</a:t>
            </a:r>
            <a:endParaRPr lang="en-US" altLang="zh-CN" sz="1600" smtClean="0"/>
          </a:p>
          <a:p>
            <a:pPr lvl="1"/>
            <a:r>
              <a:rPr lang="en-US" altLang="zh-CN" sz="1600" smtClean="0"/>
              <a:t>PG-XC</a:t>
            </a:r>
            <a:r>
              <a:rPr lang="zh-CN" altLang="en-US" sz="1600"/>
              <a:t>峰会</a:t>
            </a:r>
            <a:endParaRPr lang="en-US" altLang="zh-CN" sz="1600" smtClean="0"/>
          </a:p>
          <a:p>
            <a:pPr lvl="1"/>
            <a:r>
              <a:rPr lang="zh-CN" altLang="en-US" sz="1600" smtClean="0"/>
              <a:t>数据库应用分会场</a:t>
            </a:r>
            <a:endParaRPr lang="en-US" altLang="zh-CN" sz="1600" smtClean="0"/>
          </a:p>
          <a:p>
            <a:pPr lvl="1"/>
            <a:r>
              <a:rPr lang="zh-CN" altLang="en-US" sz="1600" smtClean="0"/>
              <a:t>内核开发分会场</a:t>
            </a:r>
            <a:endParaRPr lang="en-US" altLang="zh-CN" sz="1600" smtClean="0"/>
          </a:p>
          <a:p>
            <a:pPr lvl="1"/>
            <a:r>
              <a:rPr lang="zh-CN" altLang="en-US" sz="1600" smtClean="0"/>
              <a:t>管理与性能调优分会场</a:t>
            </a:r>
            <a:endParaRPr lang="en-US" altLang="zh-CN" sz="1600" smtClean="0"/>
          </a:p>
          <a:p>
            <a:pPr lvl="1"/>
            <a:r>
              <a:rPr lang="en-US" altLang="zh-CN" sz="1600" smtClean="0"/>
              <a:t>PostgreSQL ACE</a:t>
            </a:r>
            <a:r>
              <a:rPr lang="zh-CN" altLang="en-US" sz="1600" smtClean="0"/>
              <a:t>颁奖</a:t>
            </a:r>
            <a:endParaRPr lang="en-US" altLang="zh-CN" sz="1600" smtClean="0"/>
          </a:p>
          <a:p>
            <a:r>
              <a:rPr lang="zh-CN" altLang="en-US" sz="1600" smtClean="0"/>
              <a:t>主题</a:t>
            </a:r>
            <a:r>
              <a:rPr lang="en-US" altLang="zh-CN" sz="1600" smtClean="0"/>
              <a:t>: </a:t>
            </a:r>
            <a:r>
              <a:rPr lang="zh-CN" altLang="en-US" sz="1600" smtClean="0"/>
              <a:t>开放征集中</a:t>
            </a:r>
            <a:endParaRPr lang="en-US" altLang="zh-CN" sz="1600" smtClean="0"/>
          </a:p>
          <a:p>
            <a:endParaRPr lang="en-US" altLang="zh-CN" sz="1600" smtClean="0"/>
          </a:p>
          <a:p>
            <a:endParaRPr lang="en-US" altLang="zh-CN" sz="1600" smtClean="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zh-CN" altLang="en-US" sz="1600"/>
          </a:p>
        </p:txBody>
      </p:sp>
      <p:pic>
        <p:nvPicPr>
          <p:cNvPr id="6"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717410" y="3645024"/>
            <a:ext cx="2952750" cy="3048000"/>
          </a:xfrm>
          <a:prstGeom prst="rect">
            <a:avLst/>
          </a:prstGeom>
          <a:noFill/>
          <a:ln w="9525">
            <a:noFill/>
            <a:miter lim="800000"/>
            <a:headEnd/>
            <a:tailEnd/>
          </a:ln>
          <a:effectLst/>
        </p:spPr>
      </p:pic>
    </p:spTree>
    <p:extLst>
      <p:ext uri="{BB962C8B-B14F-4D97-AF65-F5344CB8AC3E}">
        <p14:creationId xmlns:p14="http://schemas.microsoft.com/office/powerpoint/2010/main" val="3479120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Constraint</a:t>
            </a:r>
            <a:endParaRPr lang="zh-CN" altLang="en-US"/>
          </a:p>
        </p:txBody>
      </p:sp>
      <p:sp>
        <p:nvSpPr>
          <p:cNvPr id="3" name="内容占位符 2"/>
          <p:cNvSpPr>
            <a:spLocks noGrp="1"/>
          </p:cNvSpPr>
          <p:nvPr>
            <p:ph idx="1"/>
          </p:nvPr>
        </p:nvSpPr>
        <p:spPr/>
        <p:txBody>
          <a:bodyPr numCol="2"/>
          <a:lstStyle/>
          <a:p>
            <a:r>
              <a:rPr lang="en-US" altLang="zh-CN" sz="1600" smtClean="0"/>
              <a:t>check</a:t>
            </a:r>
          </a:p>
          <a:p>
            <a:pPr lvl="1"/>
            <a:r>
              <a:rPr lang="en-US" altLang="zh-CN" sz="1600"/>
              <a:t>CREATE TABLE products (</a:t>
            </a:r>
          </a:p>
          <a:p>
            <a:pPr lvl="1"/>
            <a:r>
              <a:rPr lang="en-US" altLang="zh-CN" sz="1600"/>
              <a:t>    product_no integer,</a:t>
            </a:r>
          </a:p>
          <a:p>
            <a:pPr lvl="1"/>
            <a:r>
              <a:rPr lang="en-US" altLang="zh-CN" sz="1600"/>
              <a:t>    name text,</a:t>
            </a:r>
          </a:p>
          <a:p>
            <a:pPr lvl="1"/>
            <a:r>
              <a:rPr lang="en-US" altLang="zh-CN" sz="1600"/>
              <a:t>    price numeric,</a:t>
            </a:r>
          </a:p>
          <a:p>
            <a:pPr lvl="1"/>
            <a:r>
              <a:rPr lang="en-US" altLang="zh-CN" sz="1600"/>
              <a:t>    CHECK (price &gt; 0),</a:t>
            </a:r>
          </a:p>
          <a:p>
            <a:pPr lvl="1"/>
            <a:r>
              <a:rPr lang="en-US" altLang="zh-CN" sz="1600"/>
              <a:t>    discounted_price numeric,</a:t>
            </a:r>
          </a:p>
          <a:p>
            <a:pPr lvl="1"/>
            <a:r>
              <a:rPr lang="en-US" altLang="zh-CN" sz="1600"/>
              <a:t>    CHECK (discounted_price &gt; 0),</a:t>
            </a:r>
          </a:p>
          <a:p>
            <a:pPr lvl="1"/>
            <a:r>
              <a:rPr lang="en-US" altLang="zh-CN" sz="1600"/>
              <a:t>    CHECK (price &gt; discounted_price)</a:t>
            </a:r>
          </a:p>
          <a:p>
            <a:pPr lvl="1"/>
            <a:r>
              <a:rPr lang="en-US" altLang="zh-CN" sz="1600"/>
              <a:t>);</a:t>
            </a:r>
          </a:p>
          <a:p>
            <a:r>
              <a:rPr lang="en-US" altLang="zh-CN" sz="1600" smtClean="0"/>
              <a:t>not null / unique / primary key / foreign key</a:t>
            </a:r>
          </a:p>
          <a:p>
            <a:pPr lvl="1"/>
            <a:r>
              <a:rPr lang="en-US" altLang="zh-CN" sz="1600"/>
              <a:t>CREATE TABLE a(c1 text,c2 text,PRIMARY KEY (c1,c2</a:t>
            </a:r>
            <a:r>
              <a:rPr lang="en-US" altLang="zh-CN" sz="1600" smtClean="0"/>
              <a:t>));</a:t>
            </a:r>
          </a:p>
          <a:p>
            <a:pPr lvl="1"/>
            <a:r>
              <a:rPr lang="en-US" altLang="zh-CN" sz="1600"/>
              <a:t>CREATE TABLE a(c1 text NOT NULL,c2 text NOT NULL,UNIQUE (c1,c2));</a:t>
            </a:r>
          </a:p>
          <a:p>
            <a:pPr lvl="1"/>
            <a:endParaRPr lang="en-US" altLang="zh-CN" sz="1600" smtClean="0"/>
          </a:p>
          <a:p>
            <a:pPr lvl="1"/>
            <a:r>
              <a:rPr lang="en-US" altLang="zh-CN" sz="1600" smtClean="0"/>
              <a:t>foreign key</a:t>
            </a:r>
          </a:p>
          <a:p>
            <a:pPr lvl="1"/>
            <a:r>
              <a:rPr lang="en-US" altLang="zh-CN" sz="1600"/>
              <a:t>CREATE TABLE a(c1 text,c2 text,UNIQUE (c1,c2</a:t>
            </a:r>
            <a:r>
              <a:rPr lang="en-US" altLang="zh-CN" sz="1600" smtClean="0"/>
              <a:t>));</a:t>
            </a:r>
          </a:p>
          <a:p>
            <a:pPr lvl="1"/>
            <a:r>
              <a:rPr lang="en-US" altLang="zh-CN" sz="1600"/>
              <a:t>CREATE TABLE b(c1 text,c2 text,FOREIGN KEY(c1,c2) REFERENCES a(c1,c2</a:t>
            </a:r>
            <a:r>
              <a:rPr lang="en-US" altLang="zh-CN" sz="1600" smtClean="0"/>
              <a:t>));</a:t>
            </a:r>
          </a:p>
          <a:p>
            <a:pPr lvl="1"/>
            <a:endParaRPr lang="en-US" altLang="zh-CN" sz="1600"/>
          </a:p>
          <a:p>
            <a:pPr lvl="1"/>
            <a:r>
              <a:rPr lang="en-US" altLang="zh-CN" sz="1600"/>
              <a:t>CREATE TABLE a(c1 text UNIQUE,c2 text UNIQUE</a:t>
            </a:r>
            <a:r>
              <a:rPr lang="en-US" altLang="zh-CN" sz="1600" smtClean="0"/>
              <a:t>);</a:t>
            </a:r>
          </a:p>
          <a:p>
            <a:pPr lvl="1"/>
            <a:r>
              <a:rPr lang="en-US" altLang="zh-CN" sz="1600"/>
              <a:t>CREATE TABLE b(c1 text,c2 text,FOREIGN KEY(c1,c2) REFERENCES a(c1,c2));</a:t>
            </a:r>
          </a:p>
          <a:p>
            <a:pPr lvl="1"/>
            <a:r>
              <a:rPr lang="en-US" altLang="zh-CN" sz="1600"/>
              <a:t>ERROR:  there is no unique constraint matching given keys for referenced table "a</a:t>
            </a:r>
            <a:r>
              <a:rPr lang="en-US" altLang="zh-CN" sz="1600" smtClean="0"/>
              <a:t>"</a:t>
            </a:r>
            <a:endParaRPr lang="en-US" altLang="zh-CN" sz="1600"/>
          </a:p>
        </p:txBody>
      </p:sp>
      <p:sp>
        <p:nvSpPr>
          <p:cNvPr id="4" name="圆角矩形 3"/>
          <p:cNvSpPr/>
          <p:nvPr/>
        </p:nvSpPr>
        <p:spPr>
          <a:xfrm>
            <a:off x="1331640" y="2924944"/>
            <a:ext cx="1872208" cy="36004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331640" y="3645024"/>
            <a:ext cx="3240360" cy="64807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5220072" y="5373216"/>
            <a:ext cx="3240360" cy="936104"/>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267744" y="6237312"/>
            <a:ext cx="6846746" cy="646331"/>
          </a:xfrm>
          <a:prstGeom prst="rect">
            <a:avLst/>
          </a:prstGeom>
          <a:noFill/>
        </p:spPr>
        <p:txBody>
          <a:bodyPr wrap="none" rtlCol="0">
            <a:spAutoFit/>
          </a:bodyPr>
          <a:lstStyle/>
          <a:p>
            <a:r>
              <a:rPr lang="en-US" altLang="zh-CN">
                <a:solidFill>
                  <a:srgbClr val="FF0000"/>
                </a:solidFill>
              </a:rPr>
              <a:t>foreign key (columns) reference table(columns),  </a:t>
            </a:r>
            <a:r>
              <a:rPr lang="zh-CN" altLang="en-US">
                <a:solidFill>
                  <a:srgbClr val="FF0000"/>
                </a:solidFill>
              </a:rPr>
              <a:t>唯一约束或</a:t>
            </a:r>
            <a:r>
              <a:rPr lang="en-US" altLang="zh-CN">
                <a:solidFill>
                  <a:srgbClr val="FF0000"/>
                </a:solidFill>
              </a:rPr>
              <a:t>pk</a:t>
            </a:r>
            <a:r>
              <a:rPr lang="zh-CN" altLang="en-US">
                <a:solidFill>
                  <a:srgbClr val="FF0000"/>
                </a:solidFill>
              </a:rPr>
              <a:t>必须</a:t>
            </a:r>
            <a:r>
              <a:rPr lang="zh-CN" altLang="en-US" smtClean="0">
                <a:solidFill>
                  <a:srgbClr val="FF0000"/>
                </a:solidFill>
              </a:rPr>
              <a:t>与</a:t>
            </a:r>
            <a:endParaRPr lang="en-US" altLang="zh-CN" smtClean="0">
              <a:solidFill>
                <a:srgbClr val="FF0000"/>
              </a:solidFill>
            </a:endParaRPr>
          </a:p>
          <a:p>
            <a:r>
              <a:rPr lang="en-US" altLang="zh-CN" smtClean="0">
                <a:solidFill>
                  <a:srgbClr val="FF0000"/>
                </a:solidFill>
              </a:rPr>
              <a:t>foreign </a:t>
            </a:r>
            <a:r>
              <a:rPr lang="en-US" altLang="zh-CN">
                <a:solidFill>
                  <a:srgbClr val="FF0000"/>
                </a:solidFill>
              </a:rPr>
              <a:t>key</a:t>
            </a:r>
            <a:r>
              <a:rPr lang="zh-CN" altLang="en-US">
                <a:solidFill>
                  <a:srgbClr val="FF0000"/>
                </a:solidFill>
              </a:rPr>
              <a:t>的表一致</a:t>
            </a:r>
            <a:r>
              <a:rPr lang="en-US" altLang="zh-CN" smtClean="0">
                <a:solidFill>
                  <a:srgbClr val="FF0000"/>
                </a:solidFill>
              </a:rPr>
              <a:t>.</a:t>
            </a:r>
            <a:r>
              <a:rPr lang="zh-CN" altLang="en-US" smtClean="0">
                <a:solidFill>
                  <a:srgbClr val="FF0000"/>
                </a:solidFill>
              </a:rPr>
              <a:t>复合</a:t>
            </a:r>
            <a:r>
              <a:rPr lang="zh-CN" altLang="en-US">
                <a:solidFill>
                  <a:srgbClr val="FF0000"/>
                </a:solidFill>
              </a:rPr>
              <a:t>对复合</a:t>
            </a:r>
            <a:r>
              <a:rPr lang="en-US" altLang="zh-CN">
                <a:solidFill>
                  <a:srgbClr val="FF0000"/>
                </a:solidFill>
              </a:rPr>
              <a:t>, </a:t>
            </a:r>
            <a:r>
              <a:rPr lang="zh-CN" altLang="en-US">
                <a:solidFill>
                  <a:srgbClr val="FF0000"/>
                </a:solidFill>
              </a:rPr>
              <a:t>单个对单个</a:t>
            </a:r>
            <a:r>
              <a:rPr lang="en-US" altLang="zh-CN" smtClean="0">
                <a:solidFill>
                  <a:srgbClr val="FF0000"/>
                </a:solidFill>
              </a:rPr>
              <a:t>. </a:t>
            </a:r>
            <a:r>
              <a:rPr lang="zh-CN" altLang="en-US" smtClean="0">
                <a:solidFill>
                  <a:srgbClr val="FF0000"/>
                </a:solidFill>
              </a:rPr>
              <a:t>不能</a:t>
            </a:r>
            <a:r>
              <a:rPr lang="zh-CN" altLang="en-US">
                <a:solidFill>
                  <a:srgbClr val="FF0000"/>
                </a:solidFill>
              </a:rPr>
              <a:t>混用</a:t>
            </a:r>
            <a:r>
              <a:rPr lang="en-US" altLang="zh-CN" smtClean="0">
                <a:solidFill>
                  <a:srgbClr val="FF0000"/>
                </a:solidFill>
              </a:rPr>
              <a:t>.</a:t>
            </a:r>
            <a:endParaRPr lang="en-US" altLang="zh-CN">
              <a:solidFill>
                <a:srgbClr val="FF0000"/>
              </a:solidFill>
            </a:endParaRPr>
          </a:p>
        </p:txBody>
      </p:sp>
      <p:sp>
        <p:nvSpPr>
          <p:cNvPr id="8" name="圆角矩形 7"/>
          <p:cNvSpPr/>
          <p:nvPr/>
        </p:nvSpPr>
        <p:spPr>
          <a:xfrm>
            <a:off x="5691117" y="2204864"/>
            <a:ext cx="1473171" cy="36004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652120" y="2780928"/>
            <a:ext cx="2088232" cy="36004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0715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About PostgreSQL</a:t>
            </a:r>
            <a:endParaRPr lang="zh-CN" altLang="en-US"/>
          </a:p>
        </p:txBody>
      </p:sp>
      <p:sp>
        <p:nvSpPr>
          <p:cNvPr id="4" name="内容占位符 2"/>
          <p:cNvSpPr>
            <a:spLocks noGrp="1"/>
          </p:cNvSpPr>
          <p:nvPr>
            <p:ph idx="1"/>
          </p:nvPr>
        </p:nvSpPr>
        <p:spPr>
          <a:xfrm>
            <a:off x="357158" y="1214422"/>
            <a:ext cx="8329642" cy="5000660"/>
          </a:xfrm>
        </p:spPr>
        <p:txBody>
          <a:bodyPr/>
          <a:lstStyle/>
          <a:p>
            <a:r>
              <a:rPr lang="en-US" altLang="zh-CN" sz="2400" dirty="0" smtClean="0"/>
              <a:t>Maximum size for a database? unlimited </a:t>
            </a:r>
          </a:p>
          <a:p>
            <a:r>
              <a:rPr lang="en-US" altLang="zh-CN" sz="2400" dirty="0" smtClean="0"/>
              <a:t>Maximum size for a table? 32 TB </a:t>
            </a:r>
          </a:p>
          <a:p>
            <a:r>
              <a:rPr lang="en-US" altLang="zh-CN" sz="2400" dirty="0" smtClean="0"/>
              <a:t>Maximum size for a row? 400 GB </a:t>
            </a:r>
          </a:p>
          <a:p>
            <a:r>
              <a:rPr lang="en-US" altLang="zh-CN" sz="2400" dirty="0" smtClean="0"/>
              <a:t>Maximum size for a field? 1 GB </a:t>
            </a:r>
          </a:p>
          <a:p>
            <a:r>
              <a:rPr lang="en-US" altLang="zh-CN" sz="2400" dirty="0" smtClean="0"/>
              <a:t>Maximum number of rows in a table? unlimited </a:t>
            </a:r>
          </a:p>
          <a:p>
            <a:r>
              <a:rPr lang="en-US" altLang="zh-CN" sz="2400" dirty="0" smtClean="0"/>
              <a:t>Maximum number of columns in a table? 250-1600 depending on column types </a:t>
            </a:r>
          </a:p>
          <a:p>
            <a:r>
              <a:rPr lang="en-US" altLang="zh-CN" sz="2400" dirty="0" smtClean="0"/>
              <a:t>Maximum number of indexes on a table? unlimited </a:t>
            </a:r>
            <a:endParaRPr lang="zh-CN" altLang="en-US" sz="2400" dirty="0"/>
          </a:p>
        </p:txBody>
      </p:sp>
    </p:spTree>
    <p:extLst>
      <p:ext uri="{BB962C8B-B14F-4D97-AF65-F5344CB8AC3E}">
        <p14:creationId xmlns:p14="http://schemas.microsoft.com/office/powerpoint/2010/main" val="650356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Constraint</a:t>
            </a:r>
            <a:endParaRPr lang="zh-CN" altLang="en-US"/>
          </a:p>
        </p:txBody>
      </p:sp>
      <p:sp>
        <p:nvSpPr>
          <p:cNvPr id="3" name="内容占位符 2"/>
          <p:cNvSpPr>
            <a:spLocks noGrp="1"/>
          </p:cNvSpPr>
          <p:nvPr>
            <p:ph idx="1"/>
          </p:nvPr>
        </p:nvSpPr>
        <p:spPr/>
        <p:txBody>
          <a:bodyPr numCol="1"/>
          <a:lstStyle/>
          <a:p>
            <a:r>
              <a:rPr lang="en-US" altLang="zh-CN" sz="1600" smtClean="0"/>
              <a:t>foreign key</a:t>
            </a:r>
          </a:p>
          <a:p>
            <a:pPr lvl="1"/>
            <a:r>
              <a:rPr lang="en-US" altLang="zh-CN" sz="1600"/>
              <a:t> FOREIGN KEY ( column_name [, ... ] ) REFERENCES reftable [ ( refcolumn [, ... ] ) ]</a:t>
            </a:r>
          </a:p>
          <a:p>
            <a:pPr lvl="1"/>
            <a:r>
              <a:rPr lang="en-US" altLang="zh-CN" sz="1600"/>
              <a:t>    [ MATCH FULL | MATCH PARTIAL | MATCH SIMPLE ] [ ON DELETE action ] [ ON UPDATE action ] }</a:t>
            </a:r>
          </a:p>
          <a:p>
            <a:pPr lvl="1"/>
            <a:r>
              <a:rPr lang="en-US" altLang="zh-CN" sz="1600"/>
              <a:t>[ DEFERRABLE | NOT DEFERRABLE ] [ INITIALLY DEFERRED | INITIALLY IMMEDIATE </a:t>
            </a:r>
            <a:r>
              <a:rPr lang="en-US" altLang="zh-CN" sz="1600" smtClean="0"/>
              <a:t>]</a:t>
            </a:r>
          </a:p>
          <a:p>
            <a:pPr lvl="1"/>
            <a:endParaRPr lang="en-US" altLang="zh-CN" sz="1600" smtClean="0"/>
          </a:p>
          <a:p>
            <a:pPr lvl="1"/>
            <a:r>
              <a:rPr lang="en-US" altLang="zh-CN" sz="1600" smtClean="0"/>
              <a:t>MATCH </a:t>
            </a:r>
            <a:r>
              <a:rPr lang="en-US" altLang="zh-CN" sz="1600"/>
              <a:t>FULL will not allow one column of a multicolumn foreign key to be null unless all foreign key columns are null. MATCH SIMPLE allows some foreign key columns to be null while other parts of the foreign key are not null</a:t>
            </a:r>
            <a:r>
              <a:rPr lang="en-US" altLang="zh-CN" sz="1600" smtClean="0"/>
              <a:t>.</a:t>
            </a:r>
          </a:p>
          <a:p>
            <a:pPr marL="457200" lvl="1" indent="0">
              <a:buNone/>
            </a:pPr>
            <a:endParaRPr lang="en-US" altLang="zh-CN" sz="1600" smtClean="0"/>
          </a:p>
          <a:p>
            <a:pPr lvl="1"/>
            <a:r>
              <a:rPr lang="en-US" altLang="zh-CN" sz="1600" smtClean="0"/>
              <a:t>NO ACTION (default, deferrable enabled)</a:t>
            </a:r>
          </a:p>
          <a:p>
            <a:pPr lvl="1"/>
            <a:r>
              <a:rPr lang="en-US" altLang="zh-CN" sz="1600" smtClean="0"/>
              <a:t>RESTRICT (like NO ACTION , deferrable disabled)</a:t>
            </a:r>
          </a:p>
          <a:p>
            <a:pPr lvl="1"/>
            <a:r>
              <a:rPr lang="en-US" altLang="zh-CN" sz="1600" smtClean="0"/>
              <a:t>CASCADE</a:t>
            </a:r>
          </a:p>
          <a:p>
            <a:pPr lvl="1"/>
            <a:r>
              <a:rPr lang="en-US" altLang="zh-CN" sz="1600" smtClean="0"/>
              <a:t>SET NULL</a:t>
            </a:r>
          </a:p>
          <a:p>
            <a:pPr lvl="1"/>
            <a:r>
              <a:rPr lang="en-US" altLang="zh-CN" sz="1600" smtClean="0"/>
              <a:t>SET DEFAULT</a:t>
            </a:r>
            <a:endParaRPr lang="en-US" altLang="zh-CN" sz="1600"/>
          </a:p>
          <a:p>
            <a:pPr lvl="1"/>
            <a:endParaRPr lang="en-US" altLang="zh-CN" sz="1600"/>
          </a:p>
        </p:txBody>
      </p:sp>
    </p:spTree>
    <p:extLst>
      <p:ext uri="{BB962C8B-B14F-4D97-AF65-F5344CB8AC3E}">
        <p14:creationId xmlns:p14="http://schemas.microsoft.com/office/powerpoint/2010/main" val="1624021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Constraint</a:t>
            </a:r>
            <a:endParaRPr lang="zh-CN" altLang="en-US"/>
          </a:p>
        </p:txBody>
      </p:sp>
      <p:sp>
        <p:nvSpPr>
          <p:cNvPr id="3" name="内容占位符 2"/>
          <p:cNvSpPr>
            <a:spLocks noGrp="1"/>
          </p:cNvSpPr>
          <p:nvPr>
            <p:ph idx="1"/>
          </p:nvPr>
        </p:nvSpPr>
        <p:spPr/>
        <p:txBody>
          <a:bodyPr/>
          <a:lstStyle/>
          <a:p>
            <a:r>
              <a:rPr lang="zh-CN" altLang="en-US" sz="1600" smtClean="0"/>
              <a:t>更高级的约束用法</a:t>
            </a:r>
            <a:r>
              <a:rPr lang="en-US" altLang="zh-CN" sz="1600" smtClean="0"/>
              <a:t>, </a:t>
            </a:r>
            <a:r>
              <a:rPr lang="zh-CN" altLang="en-US" sz="1600" smtClean="0"/>
              <a:t>例如</a:t>
            </a:r>
            <a:r>
              <a:rPr lang="en-US" altLang="zh-CN" sz="1600" smtClean="0"/>
              <a:t>exclusion</a:t>
            </a:r>
            <a:r>
              <a:rPr lang="zh-CN" altLang="en-US" sz="1600" smtClean="0"/>
              <a:t>约束</a:t>
            </a:r>
            <a:endParaRPr lang="en-US" altLang="zh-CN" sz="1600" smtClean="0"/>
          </a:p>
          <a:p>
            <a:r>
              <a:rPr lang="en-US" altLang="zh-CN" sz="1600"/>
              <a:t>CREATE TABLE test(id int,geo circle,EXCLUDE USING GIST (geo WITH pg_catalog</a:t>
            </a:r>
            <a:r>
              <a:rPr lang="en-US" altLang="zh-CN" sz="1600" smtClean="0"/>
              <a:t>.&amp;&amp;));</a:t>
            </a:r>
          </a:p>
          <a:p>
            <a:r>
              <a:rPr lang="en-US" altLang="zh-CN" sz="1600"/>
              <a:t>INSERT INTO test values(1,'&lt;(0,0),2&gt;'::circle</a:t>
            </a:r>
            <a:r>
              <a:rPr lang="en-US" altLang="zh-CN" sz="1600" smtClean="0"/>
              <a:t>);</a:t>
            </a:r>
          </a:p>
          <a:p>
            <a:r>
              <a:rPr lang="en-US" altLang="zh-CN" sz="1600"/>
              <a:t>INSERT INTO test values(1</a:t>
            </a:r>
            <a:r>
              <a:rPr lang="en-US" altLang="zh-CN" sz="1600" smtClean="0"/>
              <a:t>,'&lt;(4.1,0),</a:t>
            </a:r>
            <a:r>
              <a:rPr lang="en-US" altLang="zh-CN" sz="1600"/>
              <a:t>2&gt;'::circle</a:t>
            </a:r>
            <a:r>
              <a:rPr lang="en-US" altLang="zh-CN" sz="1600" smtClean="0"/>
              <a:t>);</a:t>
            </a:r>
          </a:p>
          <a:p>
            <a:r>
              <a:rPr lang="en-US" altLang="zh-CN" sz="1600"/>
              <a:t>INSERT INTO test values(1,'&lt;(-1.9,0),2&gt;'::circle);</a:t>
            </a:r>
          </a:p>
          <a:p>
            <a:r>
              <a:rPr lang="en-US" altLang="zh-CN" sz="1600"/>
              <a:t>ERROR:  conflicting key value violates exclusion constraint "test_geo_excl"</a:t>
            </a:r>
          </a:p>
          <a:p>
            <a:r>
              <a:rPr lang="en-US" altLang="zh-CN" sz="1600"/>
              <a:t>DETAIL:  Key (geo)=(&lt;(-1.9,0),2&gt;) conflicts with existing key (geo)=(&lt;(0,0),2&gt;).</a:t>
            </a:r>
          </a:p>
          <a:p>
            <a:endParaRPr lang="zh-CN" altLang="en-US" sz="1600"/>
          </a:p>
        </p:txBody>
      </p:sp>
      <p:cxnSp>
        <p:nvCxnSpPr>
          <p:cNvPr id="6" name="直接箭头连接符 5"/>
          <p:cNvCxnSpPr/>
          <p:nvPr/>
        </p:nvCxnSpPr>
        <p:spPr>
          <a:xfrm>
            <a:off x="4499992" y="4869160"/>
            <a:ext cx="39604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6480212" y="3717032"/>
            <a:ext cx="0" cy="2664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5976156" y="4365104"/>
            <a:ext cx="1008112" cy="1008112"/>
          </a:xfrm>
          <a:prstGeom prst="ellipse">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mtClean="0"/>
              <a:t>c1</a:t>
            </a:r>
            <a:endParaRPr lang="zh-CN" altLang="en-US"/>
          </a:p>
        </p:txBody>
      </p:sp>
      <p:sp>
        <p:nvSpPr>
          <p:cNvPr id="20" name="椭圆 19"/>
          <p:cNvSpPr/>
          <p:nvPr/>
        </p:nvSpPr>
        <p:spPr>
          <a:xfrm>
            <a:off x="7092280" y="4365104"/>
            <a:ext cx="1008112" cy="1008112"/>
          </a:xfrm>
          <a:prstGeom prst="ellipse">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mtClean="0"/>
              <a:t>c2</a:t>
            </a:r>
            <a:endParaRPr lang="zh-CN" altLang="en-US"/>
          </a:p>
        </p:txBody>
      </p:sp>
      <p:sp>
        <p:nvSpPr>
          <p:cNvPr id="21" name="椭圆 20"/>
          <p:cNvSpPr/>
          <p:nvPr/>
        </p:nvSpPr>
        <p:spPr>
          <a:xfrm>
            <a:off x="5076056" y="4365104"/>
            <a:ext cx="1008112" cy="1008112"/>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mtClean="0"/>
              <a:t>c3</a:t>
            </a:r>
            <a:endParaRPr lang="zh-CN" altLang="en-US"/>
          </a:p>
        </p:txBody>
      </p:sp>
    </p:spTree>
    <p:extLst>
      <p:ext uri="{BB962C8B-B14F-4D97-AF65-F5344CB8AC3E}">
        <p14:creationId xmlns:p14="http://schemas.microsoft.com/office/powerpoint/2010/main" val="684256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System Column</a:t>
            </a:r>
            <a:endParaRPr lang="zh-CN" altLang="en-US"/>
          </a:p>
        </p:txBody>
      </p:sp>
      <p:sp>
        <p:nvSpPr>
          <p:cNvPr id="3" name="内容占位符 2"/>
          <p:cNvSpPr>
            <a:spLocks noGrp="1"/>
          </p:cNvSpPr>
          <p:nvPr>
            <p:ph idx="1"/>
          </p:nvPr>
        </p:nvSpPr>
        <p:spPr/>
        <p:txBody>
          <a:bodyPr/>
          <a:lstStyle/>
          <a:p>
            <a:r>
              <a:rPr lang="en-US" altLang="zh-CN" sz="2800" smtClean="0"/>
              <a:t>oid (4 bytes)</a:t>
            </a:r>
          </a:p>
          <a:p>
            <a:endParaRPr lang="en-US" altLang="zh-CN" sz="2800"/>
          </a:p>
          <a:p>
            <a:endParaRPr lang="en-US" altLang="zh-CN" sz="2800" smtClean="0"/>
          </a:p>
          <a:p>
            <a:endParaRPr lang="zh-CN" altLang="en-US" sz="280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924816"/>
            <a:ext cx="412432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266" y="4390603"/>
            <a:ext cx="42291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6769" y="2132281"/>
            <a:ext cx="337185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266" y="2132281"/>
            <a:ext cx="26860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7956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System Column</a:t>
            </a:r>
            <a:endParaRPr lang="zh-CN" altLang="en-US"/>
          </a:p>
        </p:txBody>
      </p:sp>
      <p:sp>
        <p:nvSpPr>
          <p:cNvPr id="3" name="内容占位符 2"/>
          <p:cNvSpPr>
            <a:spLocks noGrp="1"/>
          </p:cNvSpPr>
          <p:nvPr>
            <p:ph idx="1"/>
          </p:nvPr>
        </p:nvSpPr>
        <p:spPr/>
        <p:txBody>
          <a:bodyPr/>
          <a:lstStyle/>
          <a:p>
            <a:r>
              <a:rPr lang="en-US" altLang="zh-CN" sz="1600" smtClean="0"/>
              <a:t>oid</a:t>
            </a:r>
            <a:r>
              <a:rPr lang="zh-CN" altLang="en-US" sz="1600" smtClean="0"/>
              <a:t>主要被用于系统表中</a:t>
            </a:r>
            <a:endParaRPr lang="en-US" altLang="zh-CN" sz="1600" smtClean="0"/>
          </a:p>
          <a:p>
            <a:pPr lvl="1"/>
            <a:r>
              <a:rPr lang="en-US" altLang="zh-CN" sz="1600"/>
              <a:t>Object identifiers (OIDs) are used internally by PostgreSQL as primary keys for various system tables.</a:t>
            </a:r>
          </a:p>
          <a:p>
            <a:r>
              <a:rPr lang="en-US" altLang="zh-CN" sz="1600" smtClean="0"/>
              <a:t>oid</a:t>
            </a:r>
            <a:r>
              <a:rPr lang="zh-CN" altLang="en-US" sz="1600" smtClean="0"/>
              <a:t>不能确保跨系统表的唯一性</a:t>
            </a:r>
            <a:r>
              <a:rPr lang="en-US" altLang="zh-CN" sz="1600" smtClean="0"/>
              <a:t>.</a:t>
            </a:r>
          </a:p>
          <a:p>
            <a:r>
              <a:rPr lang="en-US" altLang="zh-CN" sz="1600">
                <a:effectLst/>
              </a:rPr>
              <a:t>obj_description(123456,'pg_class</a:t>
            </a:r>
            <a:r>
              <a:rPr lang="en-US" altLang="zh-CN" sz="1600" smtClean="0">
                <a:effectLst/>
              </a:rPr>
              <a:t>')</a:t>
            </a:r>
          </a:p>
          <a:p>
            <a:r>
              <a:rPr lang="en-US" altLang="zh-CN" sz="1600">
                <a:effectLst/>
              </a:rPr>
              <a:t>would retrieve the comment for the </a:t>
            </a:r>
            <a:endParaRPr lang="en-US" altLang="zh-CN" sz="1600" smtClean="0">
              <a:effectLst/>
            </a:endParaRPr>
          </a:p>
          <a:p>
            <a:r>
              <a:rPr lang="en-US" altLang="zh-CN" sz="1600" smtClean="0">
                <a:effectLst/>
              </a:rPr>
              <a:t>table </a:t>
            </a:r>
            <a:r>
              <a:rPr lang="en-US" altLang="zh-CN" sz="1600">
                <a:effectLst/>
              </a:rPr>
              <a:t>with OID </a:t>
            </a:r>
            <a:r>
              <a:rPr lang="en-US" altLang="zh-CN" sz="1600" smtClean="0">
                <a:effectLst/>
              </a:rPr>
              <a:t>123456.</a:t>
            </a:r>
          </a:p>
          <a:p>
            <a:r>
              <a:rPr lang="zh-CN" altLang="en-US" sz="1600" smtClean="0">
                <a:effectLst/>
              </a:rPr>
              <a:t>因此单个参数的</a:t>
            </a:r>
            <a:r>
              <a:rPr lang="en-US" altLang="zh-CN" sz="1600" smtClean="0">
                <a:effectLst/>
              </a:rPr>
              <a:t>obj_description(oid)</a:t>
            </a:r>
          </a:p>
          <a:p>
            <a:r>
              <a:rPr lang="zh-CN" altLang="en-US" sz="1600" smtClean="0">
                <a:effectLst/>
              </a:rPr>
              <a:t>已经废弃</a:t>
            </a:r>
            <a:endParaRPr lang="en-US" altLang="zh-CN" sz="1600" smtClean="0"/>
          </a:p>
          <a:p>
            <a:endParaRPr lang="zh-CN" altLang="en-US" sz="160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1916830"/>
            <a:ext cx="5040563" cy="4907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7581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System Column</a:t>
            </a:r>
            <a:endParaRPr lang="zh-CN" altLang="en-US"/>
          </a:p>
        </p:txBody>
      </p:sp>
      <p:sp>
        <p:nvSpPr>
          <p:cNvPr id="3" name="内容占位符 2"/>
          <p:cNvSpPr>
            <a:spLocks noGrp="1"/>
          </p:cNvSpPr>
          <p:nvPr>
            <p:ph idx="1"/>
          </p:nvPr>
        </p:nvSpPr>
        <p:spPr/>
        <p:txBody>
          <a:bodyPr/>
          <a:lstStyle/>
          <a:p>
            <a:r>
              <a:rPr lang="en-US" altLang="zh-CN" sz="2400" smtClean="0"/>
              <a:t>tableoid (4 Bytes)</a:t>
            </a:r>
          </a:p>
          <a:p>
            <a:endParaRPr lang="en-US" altLang="zh-CN" sz="1600" smtClean="0"/>
          </a:p>
          <a:p>
            <a:r>
              <a:rPr lang="en-US" altLang="zh-CN" sz="1600"/>
              <a:t>postgres=# CREATE TABLE test (id int);</a:t>
            </a:r>
          </a:p>
          <a:p>
            <a:r>
              <a:rPr lang="en-US" altLang="zh-CN" sz="1600"/>
              <a:t>postgres=# CREATE SEQUENCE seq_test START WITH 1;</a:t>
            </a:r>
          </a:p>
          <a:p>
            <a:r>
              <a:rPr lang="en-US" altLang="zh-CN" sz="1600"/>
              <a:t>postgres=# INSERT INTO test VALUES(1);</a:t>
            </a:r>
          </a:p>
          <a:p>
            <a:r>
              <a:rPr lang="en-US" altLang="zh-CN" sz="1600"/>
              <a:t>postgres=# SELECT tableoid FROM test;</a:t>
            </a:r>
          </a:p>
          <a:p>
            <a:r>
              <a:rPr lang="en-US" altLang="zh-CN" sz="1600" smtClean="0"/>
              <a:t>26534</a:t>
            </a:r>
            <a:endParaRPr lang="en-US" altLang="zh-CN" sz="1600"/>
          </a:p>
          <a:p>
            <a:r>
              <a:rPr lang="en-US" altLang="zh-CN" sz="1600"/>
              <a:t>postgres=# SELECT tableoid FROM seq_test LIMIT 1;</a:t>
            </a:r>
          </a:p>
          <a:p>
            <a:r>
              <a:rPr lang="en-US" altLang="zh-CN" sz="1600" smtClean="0"/>
              <a:t>26537</a:t>
            </a:r>
          </a:p>
          <a:p>
            <a:r>
              <a:rPr lang="en-US" altLang="zh-CN" sz="1600"/>
              <a:t>postgres=# SELECT relname FROM pg_class WHERE oid IN (26534, 26537);</a:t>
            </a:r>
          </a:p>
          <a:p>
            <a:r>
              <a:rPr lang="en-US" altLang="zh-CN" sz="1600"/>
              <a:t> relname  </a:t>
            </a:r>
          </a:p>
          <a:p>
            <a:r>
              <a:rPr lang="en-US" altLang="zh-CN" sz="1600"/>
              <a:t>----------</a:t>
            </a:r>
          </a:p>
          <a:p>
            <a:r>
              <a:rPr lang="en-US" altLang="zh-CN" sz="1600"/>
              <a:t> test</a:t>
            </a:r>
          </a:p>
          <a:p>
            <a:r>
              <a:rPr lang="en-US" altLang="zh-CN" sz="1600"/>
              <a:t> seq_test</a:t>
            </a:r>
          </a:p>
          <a:p>
            <a:endParaRPr lang="en-US" altLang="zh-CN" sz="1600" smtClean="0"/>
          </a:p>
          <a:p>
            <a:endParaRPr lang="zh-CN" altLang="en-US" sz="1600"/>
          </a:p>
        </p:txBody>
      </p:sp>
      <p:sp>
        <p:nvSpPr>
          <p:cNvPr id="4" name="椭圆 3"/>
          <p:cNvSpPr/>
          <p:nvPr/>
        </p:nvSpPr>
        <p:spPr>
          <a:xfrm>
            <a:off x="2483768" y="3789040"/>
            <a:ext cx="720080" cy="288032"/>
          </a:xfrm>
          <a:prstGeom prst="ellipse">
            <a:avLst/>
          </a:prstGeom>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椭圆 5"/>
          <p:cNvSpPr/>
          <p:nvPr/>
        </p:nvSpPr>
        <p:spPr>
          <a:xfrm>
            <a:off x="5328084" y="4437112"/>
            <a:ext cx="360040" cy="288032"/>
          </a:xfrm>
          <a:prstGeom prst="ellipse">
            <a:avLst/>
          </a:prstGeom>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7" name="曲线连接符 6"/>
          <p:cNvCxnSpPr>
            <a:stCxn id="4" idx="4"/>
            <a:endCxn id="6" idx="0"/>
          </p:cNvCxnSpPr>
          <p:nvPr/>
        </p:nvCxnSpPr>
        <p:spPr>
          <a:xfrm rot="16200000" flipH="1">
            <a:off x="3995936" y="2924944"/>
            <a:ext cx="360040" cy="2664296"/>
          </a:xfrm>
          <a:prstGeom prst="curvedConnector3">
            <a:avLst>
              <a:gd name="adj1" fmla="val 70482"/>
            </a:avLst>
          </a:prstGeom>
          <a:ln w="3175">
            <a:headEnd type="arrow"/>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37456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System Column</a:t>
            </a:r>
            <a:endParaRPr lang="zh-CN" altLang="en-US"/>
          </a:p>
        </p:txBody>
      </p:sp>
      <p:sp>
        <p:nvSpPr>
          <p:cNvPr id="3" name="内容占位符 2"/>
          <p:cNvSpPr>
            <a:spLocks noGrp="1"/>
          </p:cNvSpPr>
          <p:nvPr>
            <p:ph idx="1"/>
          </p:nvPr>
        </p:nvSpPr>
        <p:spPr/>
        <p:txBody>
          <a:bodyPr/>
          <a:lstStyle/>
          <a:p>
            <a:r>
              <a:rPr lang="en-US" altLang="zh-CN" sz="1600" smtClean="0"/>
              <a:t>ctid (6 Bytes)</a:t>
            </a:r>
          </a:p>
          <a:p>
            <a:r>
              <a:rPr lang="en-US" altLang="zh-CN" sz="1600" smtClean="0"/>
              <a:t>xmin / xmax / cmin / cmax  (4 Bytes)</a:t>
            </a:r>
            <a:endParaRPr lang="en-US" altLang="zh-CN" sz="1600"/>
          </a:p>
          <a:p>
            <a:endParaRPr lang="en-US" altLang="zh-CN" sz="1600"/>
          </a:p>
        </p:txBody>
      </p:sp>
      <p:sp>
        <p:nvSpPr>
          <p:cNvPr id="4" name="圆柱形 3"/>
          <p:cNvSpPr/>
          <p:nvPr/>
        </p:nvSpPr>
        <p:spPr>
          <a:xfrm>
            <a:off x="5868146" y="1988840"/>
            <a:ext cx="3024336" cy="4608512"/>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156514144"/>
              </p:ext>
            </p:extLst>
          </p:nvPr>
        </p:nvGraphicFramePr>
        <p:xfrm>
          <a:off x="5868144" y="3284984"/>
          <a:ext cx="3024340" cy="3024336"/>
        </p:xfrm>
        <a:graphic>
          <a:graphicData uri="http://schemas.openxmlformats.org/drawingml/2006/table">
            <a:tbl>
              <a:tblPr firstRow="1" bandRow="1">
                <a:tableStyleId>{616DA210-FB5B-4158-B5E0-FEB733F419BA}</a:tableStyleId>
              </a:tblPr>
              <a:tblGrid>
                <a:gridCol w="604868"/>
                <a:gridCol w="604868"/>
                <a:gridCol w="604868"/>
                <a:gridCol w="604868"/>
                <a:gridCol w="604868"/>
              </a:tblGrid>
              <a:tr h="378042">
                <a:tc>
                  <a:txBody>
                    <a:bodyPr/>
                    <a:lstStyle/>
                    <a:p>
                      <a:r>
                        <a:rPr lang="en-US" altLang="zh-CN" smtClean="0"/>
                        <a:t>it1</a:t>
                      </a:r>
                      <a:endParaRPr lang="zh-CN" altLang="en-US"/>
                    </a:p>
                  </a:txBody>
                  <a:tcPr/>
                </a:tc>
                <a:tc>
                  <a:txBody>
                    <a:bodyPr/>
                    <a:lstStyle/>
                    <a:p>
                      <a:r>
                        <a:rPr lang="en-US" altLang="zh-CN" smtClean="0"/>
                        <a:t>it2</a:t>
                      </a:r>
                      <a:endParaRPr lang="zh-CN" altLang="en-US"/>
                    </a:p>
                  </a:txBody>
                  <a:tcPr/>
                </a:tc>
                <a:tc>
                  <a:txBody>
                    <a:bodyPr/>
                    <a:lstStyle/>
                    <a:p>
                      <a:r>
                        <a:rPr lang="en-US" altLang="zh-CN" smtClean="0"/>
                        <a:t>it3</a:t>
                      </a:r>
                      <a:endParaRPr lang="zh-CN" altLang="en-US"/>
                    </a:p>
                  </a:txBody>
                  <a:tcPr/>
                </a:tc>
                <a:tc>
                  <a:txBody>
                    <a:bodyPr/>
                    <a:lstStyle/>
                    <a:p>
                      <a:r>
                        <a:rPr lang="en-US" altLang="zh-CN" smtClean="0"/>
                        <a:t>it4</a:t>
                      </a:r>
                      <a:endParaRPr lang="zh-CN" altLang="en-US"/>
                    </a:p>
                  </a:txBody>
                  <a:tcPr/>
                </a:tc>
                <a:tc>
                  <a:txBody>
                    <a:bodyPr/>
                    <a:lstStyle/>
                    <a:p>
                      <a:r>
                        <a:rPr lang="en-US" altLang="zh-CN" smtClean="0"/>
                        <a:t>it5</a:t>
                      </a:r>
                      <a:endParaRPr lang="zh-CN" altLang="en-US"/>
                    </a:p>
                  </a:txBody>
                  <a:tcPr/>
                </a:tc>
              </a:tr>
              <a:tr h="378042">
                <a:tc>
                  <a:txBody>
                    <a:bodyPr/>
                    <a:lstStyle/>
                    <a:p>
                      <a:r>
                        <a:rPr lang="en-US" altLang="zh-CN" smtClean="0"/>
                        <a:t>it6</a:t>
                      </a:r>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8042">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8042">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8042">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8042">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8042">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smtClean="0"/>
                        <a:t>tup6</a:t>
                      </a:r>
                      <a:endParaRPr lang="zh-CN" altLang="en-US"/>
                    </a:p>
                  </a:txBody>
                  <a:tcPr/>
                </a:tc>
              </a:tr>
              <a:tr h="378042">
                <a:tc>
                  <a:txBody>
                    <a:bodyPr/>
                    <a:lstStyle/>
                    <a:p>
                      <a:r>
                        <a:rPr lang="en-US" altLang="zh-CN" smtClean="0"/>
                        <a:t>tup5</a:t>
                      </a:r>
                      <a:endParaRPr lang="zh-CN" altLang="en-US"/>
                    </a:p>
                  </a:txBody>
                  <a:tcPr/>
                </a:tc>
                <a:tc>
                  <a:txBody>
                    <a:bodyPr/>
                    <a:lstStyle/>
                    <a:p>
                      <a:r>
                        <a:rPr lang="en-US" altLang="zh-CN" smtClean="0"/>
                        <a:t>tup4</a:t>
                      </a:r>
                      <a:endParaRPr lang="zh-CN" altLang="en-US"/>
                    </a:p>
                  </a:txBody>
                  <a:tcPr/>
                </a:tc>
                <a:tc>
                  <a:txBody>
                    <a:bodyPr/>
                    <a:lstStyle/>
                    <a:p>
                      <a:r>
                        <a:rPr lang="en-US" altLang="zh-CN" smtClean="0"/>
                        <a:t>tup3</a:t>
                      </a:r>
                      <a:endParaRPr lang="zh-CN" altLang="en-US"/>
                    </a:p>
                  </a:txBody>
                  <a:tcPr/>
                </a:tc>
                <a:tc>
                  <a:txBody>
                    <a:bodyPr/>
                    <a:lstStyle/>
                    <a:p>
                      <a:r>
                        <a:rPr lang="en-US" altLang="zh-CN" smtClean="0"/>
                        <a:t>tup2</a:t>
                      </a:r>
                      <a:endParaRPr lang="zh-CN" altLang="en-US"/>
                    </a:p>
                  </a:txBody>
                  <a:tcPr/>
                </a:tc>
                <a:tc>
                  <a:txBody>
                    <a:bodyPr/>
                    <a:lstStyle/>
                    <a:p>
                      <a:r>
                        <a:rPr lang="en-US" altLang="zh-CN" smtClean="0"/>
                        <a:t>tup1</a:t>
                      </a:r>
                      <a:endParaRPr lang="zh-CN" altLang="en-US"/>
                    </a:p>
                  </a:txBody>
                  <a:tcPr/>
                </a:tc>
              </a:tr>
            </a:tbl>
          </a:graphicData>
        </a:graphic>
      </p:graphicFrame>
      <p:sp>
        <p:nvSpPr>
          <p:cNvPr id="7" name="TextBox 6"/>
          <p:cNvSpPr txBox="1"/>
          <p:nvPr/>
        </p:nvSpPr>
        <p:spPr>
          <a:xfrm>
            <a:off x="6300192" y="2195572"/>
            <a:ext cx="2275238" cy="369332"/>
          </a:xfrm>
          <a:prstGeom prst="rect">
            <a:avLst/>
          </a:prstGeom>
          <a:noFill/>
        </p:spPr>
        <p:txBody>
          <a:bodyPr wrap="none" rtlCol="0">
            <a:spAutoFit/>
          </a:bodyPr>
          <a:lstStyle/>
          <a:p>
            <a:r>
              <a:rPr lang="en-US" altLang="zh-CN" smtClean="0"/>
              <a:t>Heap Table's PAGE(0)</a:t>
            </a:r>
            <a:endParaRPr lang="zh-CN"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290664"/>
            <a:ext cx="516255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5203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System Column</a:t>
            </a:r>
            <a:endParaRPr lang="zh-CN" altLang="en-US"/>
          </a:p>
        </p:txBody>
      </p:sp>
      <p:sp>
        <p:nvSpPr>
          <p:cNvPr id="3" name="内容占位符 2"/>
          <p:cNvSpPr>
            <a:spLocks noGrp="1"/>
          </p:cNvSpPr>
          <p:nvPr>
            <p:ph idx="1"/>
          </p:nvPr>
        </p:nvSpPr>
        <p:spPr/>
        <p:txBody>
          <a:bodyPr/>
          <a:lstStyle/>
          <a:p>
            <a:endParaRPr lang="zh-CN" altLang="en-US" sz="16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1677888"/>
            <a:ext cx="562927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线形标注 2 4"/>
          <p:cNvSpPr/>
          <p:nvPr/>
        </p:nvSpPr>
        <p:spPr>
          <a:xfrm>
            <a:off x="395536" y="2636912"/>
            <a:ext cx="1440160" cy="504056"/>
          </a:xfrm>
          <a:prstGeom prst="borderCallout2">
            <a:avLst>
              <a:gd name="adj1" fmla="val 93581"/>
              <a:gd name="adj2" fmla="val 113293"/>
              <a:gd name="adj3" fmla="val 98116"/>
              <a:gd name="adj4" fmla="val 127635"/>
              <a:gd name="adj5" fmla="val 69739"/>
              <a:gd name="adj6" fmla="val 1823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老版本记录</a:t>
            </a:r>
            <a:endParaRPr lang="zh-CN" altLang="en-US">
              <a:solidFill>
                <a:schemeClr val="tx1"/>
              </a:solidFill>
            </a:endParaRPr>
          </a:p>
        </p:txBody>
      </p:sp>
      <p:sp>
        <p:nvSpPr>
          <p:cNvPr id="7" name="线形标注 2 6"/>
          <p:cNvSpPr/>
          <p:nvPr/>
        </p:nvSpPr>
        <p:spPr>
          <a:xfrm>
            <a:off x="395536" y="4005064"/>
            <a:ext cx="1440160" cy="504056"/>
          </a:xfrm>
          <a:prstGeom prst="borderCallout2">
            <a:avLst>
              <a:gd name="adj1" fmla="val 93581"/>
              <a:gd name="adj2" fmla="val 113293"/>
              <a:gd name="adj3" fmla="val 98116"/>
              <a:gd name="adj4" fmla="val 127635"/>
              <a:gd name="adj5" fmla="val 69739"/>
              <a:gd name="adj6" fmla="val 1823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老版本记录</a:t>
            </a:r>
            <a:endParaRPr lang="zh-CN" altLang="en-US">
              <a:solidFill>
                <a:schemeClr val="tx1"/>
              </a:solidFill>
            </a:endParaRPr>
          </a:p>
        </p:txBody>
      </p:sp>
      <p:sp>
        <p:nvSpPr>
          <p:cNvPr id="8" name="线形标注 2 7"/>
          <p:cNvSpPr/>
          <p:nvPr/>
        </p:nvSpPr>
        <p:spPr>
          <a:xfrm>
            <a:off x="395536" y="5496238"/>
            <a:ext cx="1440160" cy="504056"/>
          </a:xfrm>
          <a:prstGeom prst="borderCallout2">
            <a:avLst>
              <a:gd name="adj1" fmla="val 93581"/>
              <a:gd name="adj2" fmla="val 113293"/>
              <a:gd name="adj3" fmla="val 98116"/>
              <a:gd name="adj4" fmla="val 127635"/>
              <a:gd name="adj5" fmla="val 69739"/>
              <a:gd name="adj6" fmla="val 1823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新版本记录</a:t>
            </a:r>
            <a:endParaRPr lang="zh-CN" altLang="en-US">
              <a:solidFill>
                <a:schemeClr val="tx1"/>
              </a:solidFill>
            </a:endParaRPr>
          </a:p>
        </p:txBody>
      </p:sp>
    </p:spTree>
    <p:extLst>
      <p:ext uri="{BB962C8B-B14F-4D97-AF65-F5344CB8AC3E}">
        <p14:creationId xmlns:p14="http://schemas.microsoft.com/office/powerpoint/2010/main" val="1526942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Modify Table</a:t>
            </a:r>
            <a:endParaRPr lang="zh-CN" altLang="en-US"/>
          </a:p>
        </p:txBody>
      </p:sp>
      <p:sp>
        <p:nvSpPr>
          <p:cNvPr id="3" name="内容占位符 2"/>
          <p:cNvSpPr>
            <a:spLocks noGrp="1"/>
          </p:cNvSpPr>
          <p:nvPr>
            <p:ph idx="1"/>
          </p:nvPr>
        </p:nvSpPr>
        <p:spPr/>
        <p:txBody>
          <a:bodyPr/>
          <a:lstStyle/>
          <a:p>
            <a:r>
              <a:rPr lang="en-US" altLang="zh-CN" sz="1600"/>
              <a:t>add column</a:t>
            </a:r>
          </a:p>
          <a:p>
            <a:pPr lvl="1"/>
            <a:r>
              <a:rPr lang="zh-CN" altLang="en-US" sz="1600"/>
              <a:t>有默认值</a:t>
            </a:r>
            <a:r>
              <a:rPr lang="en-US" altLang="zh-CN" sz="1600"/>
              <a:t>, </a:t>
            </a:r>
            <a:r>
              <a:rPr lang="zh-CN" altLang="en-US" sz="1600" smtClean="0"/>
              <a:t>将</a:t>
            </a:r>
            <a:r>
              <a:rPr lang="en-US" altLang="zh-CN" sz="1600" smtClean="0"/>
              <a:t>rewrite</a:t>
            </a:r>
            <a:r>
              <a:rPr lang="zh-CN" altLang="en-US" sz="1600" smtClean="0"/>
              <a:t>全表</a:t>
            </a:r>
            <a:r>
              <a:rPr lang="en-US" altLang="zh-CN" sz="1600" smtClean="0"/>
              <a:t>, </a:t>
            </a:r>
            <a:r>
              <a:rPr lang="zh-CN" altLang="en-US" sz="1600" smtClean="0"/>
              <a:t>包括索引重建</a:t>
            </a:r>
            <a:r>
              <a:rPr lang="en-US" altLang="zh-CN" sz="1600" smtClean="0"/>
              <a:t>. </a:t>
            </a:r>
            <a:r>
              <a:rPr lang="zh-CN" altLang="en-US" sz="1600" smtClean="0"/>
              <a:t>因此有排他锁</a:t>
            </a:r>
            <a:r>
              <a:rPr lang="en-US" altLang="zh-CN" sz="1600" smtClean="0"/>
              <a:t>, </a:t>
            </a:r>
            <a:r>
              <a:rPr lang="zh-CN" altLang="en-US" sz="1600" smtClean="0"/>
              <a:t>谨慎操作</a:t>
            </a:r>
            <a:r>
              <a:rPr lang="en-US" altLang="zh-CN" sz="1600" smtClean="0"/>
              <a:t>.</a:t>
            </a:r>
            <a:endParaRPr lang="en-US" altLang="zh-CN" sz="1600"/>
          </a:p>
          <a:p>
            <a:pPr lvl="1"/>
            <a:r>
              <a:rPr lang="zh-CN" altLang="en-US" sz="1600"/>
              <a:t>无默认</a:t>
            </a:r>
            <a:r>
              <a:rPr lang="zh-CN" altLang="en-US" sz="1600" smtClean="0"/>
              <a:t>值</a:t>
            </a:r>
            <a:r>
              <a:rPr lang="en-US" altLang="zh-CN" sz="1600" smtClean="0"/>
              <a:t>, </a:t>
            </a:r>
            <a:r>
              <a:rPr lang="zh-CN" altLang="en-US" sz="1600" smtClean="0"/>
              <a:t>修改元数据</a:t>
            </a:r>
            <a:r>
              <a:rPr lang="en-US" altLang="zh-CN" sz="1600" smtClean="0"/>
              <a:t>, </a:t>
            </a:r>
            <a:r>
              <a:rPr lang="zh-CN" altLang="en-US" sz="1600" smtClean="0"/>
              <a:t>速度快</a:t>
            </a:r>
            <a:r>
              <a:rPr lang="en-US" altLang="zh-CN" sz="1600" smtClean="0"/>
              <a:t>, </a:t>
            </a:r>
            <a:r>
              <a:rPr lang="zh-CN" altLang="en-US" sz="1600" smtClean="0"/>
              <a:t>不会</a:t>
            </a:r>
            <a:r>
              <a:rPr lang="en-US" altLang="zh-CN" sz="1600" smtClean="0"/>
              <a:t>rewrite</a:t>
            </a:r>
            <a:r>
              <a:rPr lang="zh-CN" altLang="en-US" sz="1600" smtClean="0"/>
              <a:t>表和重建索引</a:t>
            </a:r>
            <a:r>
              <a:rPr lang="en-US" altLang="zh-CN" sz="1600" smtClean="0"/>
              <a:t>.</a:t>
            </a:r>
          </a:p>
          <a:p>
            <a:r>
              <a:rPr lang="en-US" altLang="zh-CN" sz="1600" smtClean="0"/>
              <a:t>drop column</a:t>
            </a:r>
          </a:p>
          <a:p>
            <a:pPr lvl="1"/>
            <a:r>
              <a:rPr lang="en-US" altLang="zh-CN" sz="1600"/>
              <a:t>pg_attribute</a:t>
            </a:r>
          </a:p>
          <a:p>
            <a:pPr lvl="1"/>
            <a:r>
              <a:rPr lang="en-US" altLang="zh-CN" sz="1600" smtClean="0"/>
              <a:t>Recover </a:t>
            </a:r>
            <a:r>
              <a:rPr lang="en-US" altLang="zh-CN" sz="1600"/>
              <a:t>droped column from PostgreSQL</a:t>
            </a:r>
          </a:p>
          <a:p>
            <a:pPr lvl="1"/>
            <a:r>
              <a:rPr lang="en-US" altLang="zh-CN" sz="1600">
                <a:hlinkClick r:id="rId2"/>
              </a:rPr>
              <a:t>http://blog.163.com/digoal@126/blog/static/163877040201112251058216/</a:t>
            </a:r>
            <a:endParaRPr lang="en-US" altLang="zh-CN" sz="1600"/>
          </a:p>
          <a:p>
            <a:r>
              <a:rPr lang="en-US" altLang="zh-CN" sz="1600"/>
              <a:t>Can session_replication_role used like MySQL's BlackHole Engine?</a:t>
            </a:r>
          </a:p>
          <a:p>
            <a:pPr lvl="1"/>
            <a:r>
              <a:rPr lang="en-US" altLang="zh-CN" sz="1600">
                <a:hlinkClick r:id="rId3"/>
              </a:rPr>
              <a:t>http://blog.163.com/digoal@126/blog/static/163877040201119111234570/</a:t>
            </a:r>
            <a:endParaRPr lang="en-US" altLang="zh-CN" sz="1600"/>
          </a:p>
          <a:p>
            <a:r>
              <a:rPr lang="en-US" altLang="zh-CN" sz="1600" smtClean="0"/>
              <a:t>ALTER TABLE</a:t>
            </a:r>
            <a:r>
              <a:rPr lang="zh-CN" altLang="en-US" sz="1600" smtClean="0"/>
              <a:t>的语法</a:t>
            </a:r>
            <a:endParaRPr lang="zh-CN" altLang="en-US" sz="160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4829894"/>
            <a:ext cx="346710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C:\Users\digoal\AppData\Local\Microsoft\Windows\Temporary Internet Files\Content.IE5\GXGEOQ1Y\MC90043385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00392" y="3140968"/>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873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Modify Table</a:t>
            </a:r>
            <a:endParaRPr lang="zh-CN" altLang="en-US"/>
          </a:p>
        </p:txBody>
      </p:sp>
      <p:sp>
        <p:nvSpPr>
          <p:cNvPr id="3" name="内容占位符 2"/>
          <p:cNvSpPr>
            <a:spLocks noGrp="1"/>
          </p:cNvSpPr>
          <p:nvPr>
            <p:ph idx="1"/>
          </p:nvPr>
        </p:nvSpPr>
        <p:spPr/>
        <p:txBody>
          <a:bodyPr/>
          <a:lstStyle/>
          <a:p>
            <a:r>
              <a:rPr lang="en-US" altLang="zh-CN" sz="1600" smtClean="0"/>
              <a:t>ALTER TABLE</a:t>
            </a:r>
            <a:r>
              <a:rPr lang="zh-CN" altLang="en-US" sz="1600" smtClean="0"/>
              <a:t>的语法</a:t>
            </a:r>
            <a:endParaRPr lang="zh-CN" altLang="en-US" sz="160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546051"/>
            <a:ext cx="7267575"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7606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Privilege</a:t>
            </a:r>
            <a:endParaRPr lang="zh-CN" altLang="en-US"/>
          </a:p>
        </p:txBody>
      </p:sp>
      <p:pic>
        <p:nvPicPr>
          <p:cNvPr id="5122" name="Picture 2" descr="C:\Users\digoal\AppData\Local\Microsoft\Windows\Temporary Internet Files\Content.IE5\Y8M8PY6D\MC90044153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1658" y="2626312"/>
            <a:ext cx="1022311" cy="10081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云形标注 2"/>
          <p:cNvSpPr/>
          <p:nvPr/>
        </p:nvSpPr>
        <p:spPr>
          <a:xfrm>
            <a:off x="219267" y="1690208"/>
            <a:ext cx="1710138" cy="936104"/>
          </a:xfrm>
          <a:prstGeom prst="cloudCallout">
            <a:avLst>
              <a:gd name="adj1" fmla="val 77430"/>
              <a:gd name="adj2" fmla="val 6553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smtClean="0"/>
              <a:t>要我干活</a:t>
            </a:r>
            <a:r>
              <a:rPr lang="en-US" altLang="zh-CN" sz="1400" smtClean="0"/>
              <a:t>,</a:t>
            </a:r>
          </a:p>
          <a:p>
            <a:pPr algn="ctr"/>
            <a:r>
              <a:rPr lang="zh-CN" altLang="en-US" sz="1400" smtClean="0"/>
              <a:t>给我权限</a:t>
            </a:r>
            <a:endParaRPr lang="en-US" altLang="zh-CN" sz="1400" smtClean="0"/>
          </a:p>
          <a:p>
            <a:pPr algn="ctr"/>
            <a:r>
              <a:rPr lang="en-US" altLang="zh-CN" sz="1400" smtClean="0"/>
              <a:t>ROLE</a:t>
            </a:r>
            <a:endParaRPr lang="zh-CN" altLang="en-US" sz="1400"/>
          </a:p>
        </p:txBody>
      </p:sp>
      <p:sp>
        <p:nvSpPr>
          <p:cNvPr id="5" name="内容占位符 4"/>
          <p:cNvSpPr>
            <a:spLocks noGrp="1"/>
          </p:cNvSpPr>
          <p:nvPr>
            <p:ph idx="1"/>
          </p:nvPr>
        </p:nvSpPr>
        <p:spPr/>
        <p:txBody>
          <a:bodyPr/>
          <a:lstStyle/>
          <a:p>
            <a:r>
              <a:rPr lang="zh-CN" altLang="en-US" sz="1600" smtClean="0"/>
              <a:t>创建角色</a:t>
            </a:r>
            <a:endParaRPr lang="zh-CN" altLang="en-US" sz="160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19" y="1715748"/>
            <a:ext cx="4166753" cy="4328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线形标注 2 5"/>
          <p:cNvSpPr/>
          <p:nvPr/>
        </p:nvSpPr>
        <p:spPr>
          <a:xfrm>
            <a:off x="219267" y="4437111"/>
            <a:ext cx="3128598" cy="1606981"/>
          </a:xfrm>
          <a:prstGeom prst="borderCallout2">
            <a:avLst>
              <a:gd name="adj1" fmla="val 23870"/>
              <a:gd name="adj2" fmla="val 111405"/>
              <a:gd name="adj3" fmla="val 25577"/>
              <a:gd name="adj4" fmla="val 128279"/>
              <a:gd name="adj5" fmla="val 34551"/>
              <a:gd name="adj6" fmla="val 141356"/>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smtClean="0">
                <a:solidFill>
                  <a:schemeClr val="tx1"/>
                </a:solidFill>
              </a:rPr>
              <a:t>IN ROLE | GROUP, </a:t>
            </a:r>
            <a:r>
              <a:rPr lang="zh-CN" altLang="en-US" sz="1400" smtClean="0">
                <a:solidFill>
                  <a:schemeClr val="tx1"/>
                </a:solidFill>
              </a:rPr>
              <a:t>把新增角色加盟到已有角色</a:t>
            </a:r>
            <a:r>
              <a:rPr lang="en-US" altLang="zh-CN" sz="1400" smtClean="0">
                <a:solidFill>
                  <a:schemeClr val="tx1"/>
                </a:solidFill>
              </a:rPr>
              <a:t>.</a:t>
            </a:r>
          </a:p>
          <a:p>
            <a:r>
              <a:rPr lang="en-US" altLang="zh-CN" sz="1400" smtClean="0">
                <a:solidFill>
                  <a:schemeClr val="tx1"/>
                </a:solidFill>
              </a:rPr>
              <a:t>USER | ROLE, </a:t>
            </a:r>
            <a:r>
              <a:rPr lang="zh-CN" altLang="en-US" sz="1400" smtClean="0">
                <a:solidFill>
                  <a:schemeClr val="tx1"/>
                </a:solidFill>
              </a:rPr>
              <a:t>把已有角色加盟到新增角色</a:t>
            </a:r>
            <a:r>
              <a:rPr lang="en-US" altLang="zh-CN" sz="1400" smtClean="0">
                <a:solidFill>
                  <a:schemeClr val="tx1"/>
                </a:solidFill>
              </a:rPr>
              <a:t>.</a:t>
            </a:r>
          </a:p>
          <a:p>
            <a:r>
              <a:rPr lang="en-US" altLang="zh-CN" sz="1400" smtClean="0">
                <a:solidFill>
                  <a:schemeClr val="tx1"/>
                </a:solidFill>
              </a:rPr>
              <a:t>ADMIN, </a:t>
            </a:r>
            <a:r>
              <a:rPr lang="zh-CN" altLang="en-US" sz="1400" smtClean="0">
                <a:solidFill>
                  <a:schemeClr val="tx1"/>
                </a:solidFill>
              </a:rPr>
              <a:t>已有角色加盟时带上</a:t>
            </a:r>
            <a:r>
              <a:rPr lang="en-US" altLang="zh-CN" sz="1400" smtClean="0">
                <a:solidFill>
                  <a:schemeClr val="tx1"/>
                </a:solidFill>
              </a:rPr>
              <a:t>WITH ADMIN OPTION</a:t>
            </a:r>
            <a:r>
              <a:rPr lang="zh-CN" altLang="en-US" sz="1400" smtClean="0">
                <a:solidFill>
                  <a:schemeClr val="tx1"/>
                </a:solidFill>
              </a:rPr>
              <a:t>选项</a:t>
            </a:r>
            <a:r>
              <a:rPr lang="en-US" altLang="zh-CN" sz="1400" smtClean="0">
                <a:solidFill>
                  <a:schemeClr val="tx1"/>
                </a:solidFill>
              </a:rPr>
              <a:t>.</a:t>
            </a:r>
            <a:endParaRPr lang="zh-CN" altLang="en-US" sz="1400">
              <a:solidFill>
                <a:schemeClr val="tx1"/>
              </a:solidFill>
            </a:endParaRPr>
          </a:p>
        </p:txBody>
      </p:sp>
    </p:spTree>
    <p:extLst>
      <p:ext uri="{BB962C8B-B14F-4D97-AF65-F5344CB8AC3E}">
        <p14:creationId xmlns:p14="http://schemas.microsoft.com/office/powerpoint/2010/main" val="2353795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Tutorial</a:t>
            </a:r>
            <a:endParaRPr lang="zh-CN" altLang="en-US"/>
          </a:p>
        </p:txBody>
      </p:sp>
      <p:sp>
        <p:nvSpPr>
          <p:cNvPr id="3" name="内容占位符 2"/>
          <p:cNvSpPr>
            <a:spLocks noGrp="1"/>
          </p:cNvSpPr>
          <p:nvPr>
            <p:ph idx="1"/>
          </p:nvPr>
        </p:nvSpPr>
        <p:spPr/>
        <p:txBody>
          <a:bodyPr/>
          <a:lstStyle/>
          <a:p>
            <a:r>
              <a:rPr lang="zh-CN" altLang="en-US" smtClean="0"/>
              <a:t>安装</a:t>
            </a:r>
            <a:endParaRPr lang="en-US" altLang="zh-CN" smtClean="0"/>
          </a:p>
          <a:p>
            <a:r>
              <a:rPr lang="zh-CN" altLang="en-US" smtClean="0"/>
              <a:t>初始化集群</a:t>
            </a:r>
            <a:endParaRPr lang="en-US" altLang="zh-CN" smtClean="0"/>
          </a:p>
          <a:p>
            <a:r>
              <a:rPr lang="zh-CN" altLang="en-US" smtClean="0"/>
              <a:t>配置集群</a:t>
            </a:r>
            <a:endParaRPr lang="en-US" altLang="zh-CN" smtClean="0"/>
          </a:p>
          <a:p>
            <a:r>
              <a:rPr lang="zh-CN" altLang="en-US" smtClean="0"/>
              <a:t>启动</a:t>
            </a:r>
            <a:r>
              <a:rPr lang="en-US" altLang="zh-CN" smtClean="0"/>
              <a:t>/</a:t>
            </a:r>
            <a:r>
              <a:rPr lang="zh-CN" altLang="en-US" smtClean="0"/>
              <a:t>关闭集群</a:t>
            </a:r>
            <a:endParaRPr lang="en-US" altLang="zh-CN" smtClean="0"/>
          </a:p>
          <a:p>
            <a:r>
              <a:rPr lang="zh-CN" altLang="en-US"/>
              <a:t>连接</a:t>
            </a:r>
            <a:r>
              <a:rPr lang="en-US" altLang="zh-CN" smtClean="0"/>
              <a:t>PostgreSQL</a:t>
            </a:r>
            <a:endParaRPr lang="zh-CN" altLang="en-US"/>
          </a:p>
        </p:txBody>
      </p:sp>
    </p:spTree>
    <p:extLst>
      <p:ext uri="{BB962C8B-B14F-4D97-AF65-F5344CB8AC3E}">
        <p14:creationId xmlns:p14="http://schemas.microsoft.com/office/powerpoint/2010/main" val="2039044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Privilege</a:t>
            </a:r>
            <a:endParaRPr lang="zh-CN" alt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val="2844992710"/>
              </p:ext>
            </p:extLst>
          </p:nvPr>
        </p:nvGraphicFramePr>
        <p:xfrm>
          <a:off x="357188" y="1214438"/>
          <a:ext cx="8329612" cy="5000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2" name="Picture 2" descr="C:\Users\digoal\AppData\Local\Microsoft\Windows\Temporary Internet Files\Content.IE5\Y8M8PY6D\MC900441535[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61658" y="2626312"/>
            <a:ext cx="1022311" cy="10081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云形标注 2"/>
          <p:cNvSpPr/>
          <p:nvPr/>
        </p:nvSpPr>
        <p:spPr>
          <a:xfrm>
            <a:off x="219267" y="1690208"/>
            <a:ext cx="1710138" cy="936104"/>
          </a:xfrm>
          <a:prstGeom prst="cloudCallout">
            <a:avLst>
              <a:gd name="adj1" fmla="val 77430"/>
              <a:gd name="adj2" fmla="val 6553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400" smtClean="0"/>
              <a:t>要我干活</a:t>
            </a:r>
            <a:r>
              <a:rPr lang="en-US" altLang="zh-CN" sz="1400" smtClean="0"/>
              <a:t>,</a:t>
            </a:r>
          </a:p>
          <a:p>
            <a:pPr algn="ctr"/>
            <a:r>
              <a:rPr lang="zh-CN" altLang="en-US" sz="1400" smtClean="0"/>
              <a:t>给我权限</a:t>
            </a:r>
            <a:endParaRPr lang="en-US" altLang="zh-CN" sz="1400" smtClean="0"/>
          </a:p>
          <a:p>
            <a:pPr algn="ctr"/>
            <a:r>
              <a:rPr lang="en-US" altLang="zh-CN" sz="1400" smtClean="0"/>
              <a:t>ROLE</a:t>
            </a:r>
            <a:endParaRPr lang="zh-CN" altLang="en-US" sz="1400"/>
          </a:p>
        </p:txBody>
      </p:sp>
    </p:spTree>
    <p:extLst>
      <p:ext uri="{BB962C8B-B14F-4D97-AF65-F5344CB8AC3E}">
        <p14:creationId xmlns:p14="http://schemas.microsoft.com/office/powerpoint/2010/main" val="1199267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Privilege</a:t>
            </a:r>
            <a:endParaRPr lang="zh-CN" altLang="en-US"/>
          </a:p>
        </p:txBody>
      </p:sp>
      <p:sp>
        <p:nvSpPr>
          <p:cNvPr id="3" name="内容占位符 2"/>
          <p:cNvSpPr>
            <a:spLocks noGrp="1"/>
          </p:cNvSpPr>
          <p:nvPr>
            <p:ph idx="1"/>
          </p:nvPr>
        </p:nvSpPr>
        <p:spPr/>
        <p:txBody>
          <a:bodyPr/>
          <a:lstStyle/>
          <a:p>
            <a:r>
              <a:rPr lang="en-US" altLang="zh-CN" sz="1600" smtClean="0"/>
              <a:t>Database, </a:t>
            </a:r>
            <a:r>
              <a:rPr lang="zh-CN" altLang="en-US" sz="1600" smtClean="0"/>
              <a:t>数据库的下一层是</a:t>
            </a:r>
            <a:r>
              <a:rPr lang="en-US" altLang="zh-CN" sz="1600" smtClean="0"/>
              <a:t>SCHEMA, </a:t>
            </a:r>
            <a:r>
              <a:rPr lang="zh-CN" altLang="en-US" sz="1600" smtClean="0"/>
              <a:t>所以给数据库</a:t>
            </a:r>
            <a:r>
              <a:rPr lang="en-US" altLang="zh-CN" sz="1600" smtClean="0"/>
              <a:t>CREATE</a:t>
            </a:r>
            <a:r>
              <a:rPr lang="zh-CN" altLang="en-US" sz="1600" smtClean="0"/>
              <a:t>权限是有了在这个数据库创建</a:t>
            </a:r>
            <a:r>
              <a:rPr lang="en-US" altLang="zh-CN" sz="1600" smtClean="0"/>
              <a:t>SCHEMA</a:t>
            </a:r>
            <a:r>
              <a:rPr lang="zh-CN" altLang="en-US" sz="1600" smtClean="0"/>
              <a:t>的权限</a:t>
            </a:r>
            <a:r>
              <a:rPr lang="en-US" altLang="zh-CN" sz="1600" smtClean="0"/>
              <a:t>. TEMP</a:t>
            </a:r>
            <a:r>
              <a:rPr lang="zh-CN" altLang="en-US" sz="1600" smtClean="0"/>
              <a:t>指允许在该库创建临时表</a:t>
            </a:r>
            <a:r>
              <a:rPr lang="en-US" altLang="zh-CN" sz="1600" smtClean="0"/>
              <a:t>.</a:t>
            </a:r>
            <a:endParaRPr lang="en-US" altLang="zh-CN" sz="1600"/>
          </a:p>
          <a:p>
            <a:r>
              <a:rPr lang="en-US" altLang="zh-CN" sz="1600"/>
              <a:t>GRANT { { CREATE | CONNECT | TEMPORARY | TEMP } [, ...] | ALL [ PRIVILEGES ] }</a:t>
            </a:r>
          </a:p>
          <a:p>
            <a:r>
              <a:rPr lang="en-US" altLang="zh-CN" sz="1600"/>
              <a:t>    ON DATABASE database_name [, ...]</a:t>
            </a:r>
          </a:p>
          <a:p>
            <a:r>
              <a:rPr lang="en-US" altLang="zh-CN" sz="1600"/>
              <a:t>    TO { [ GROUP ] role_name | PUBLIC } [, ...] [ WITH GRANT OPTION </a:t>
            </a:r>
            <a:r>
              <a:rPr lang="en-US" altLang="zh-CN" sz="1600" smtClean="0"/>
              <a:t>]</a:t>
            </a:r>
          </a:p>
          <a:p>
            <a:endParaRPr lang="en-US" altLang="zh-CN" sz="1600"/>
          </a:p>
          <a:p>
            <a:r>
              <a:rPr lang="en-US" altLang="zh-CN" sz="1600"/>
              <a:t>Schema</a:t>
            </a:r>
          </a:p>
          <a:p>
            <a:r>
              <a:rPr lang="en-US" altLang="zh-CN" sz="1600"/>
              <a:t>GRANT { { CREATE | USAGE } [, ...] | ALL [ PRIVILEGES ] }</a:t>
            </a:r>
          </a:p>
          <a:p>
            <a:r>
              <a:rPr lang="en-US" altLang="zh-CN" sz="1600"/>
              <a:t>    ON SCHEMA schema_name [, ...]</a:t>
            </a:r>
          </a:p>
          <a:p>
            <a:r>
              <a:rPr lang="en-US" altLang="zh-CN" sz="1600"/>
              <a:t>    TO { [ GROUP ] role_name | PUBLIC } [, ...] [ WITH GRANT OPTION </a:t>
            </a:r>
            <a:r>
              <a:rPr lang="en-US" altLang="zh-CN" sz="1600" smtClean="0"/>
              <a:t>]</a:t>
            </a:r>
          </a:p>
          <a:p>
            <a:endParaRPr lang="en-US" altLang="zh-CN" sz="1600"/>
          </a:p>
          <a:p>
            <a:r>
              <a:rPr lang="en-US" altLang="zh-CN" sz="1600"/>
              <a:t>Tablespace</a:t>
            </a:r>
          </a:p>
          <a:p>
            <a:r>
              <a:rPr lang="en-US" altLang="zh-CN" sz="1600"/>
              <a:t>GRANT { CREATE | ALL [ PRIVILEGES ] }</a:t>
            </a:r>
          </a:p>
          <a:p>
            <a:r>
              <a:rPr lang="en-US" altLang="zh-CN" sz="1600"/>
              <a:t>    ON TABLESPACE tablespace_name [, ...]</a:t>
            </a:r>
          </a:p>
          <a:p>
            <a:r>
              <a:rPr lang="en-US" altLang="zh-CN" sz="1600"/>
              <a:t>    TO { [ GROUP ] role_name | PUBLIC } [, ...] [ WITH GRANT OPTION ]</a:t>
            </a:r>
            <a:endParaRPr lang="zh-CN" altLang="en-US" sz="1600"/>
          </a:p>
        </p:txBody>
      </p:sp>
    </p:spTree>
    <p:extLst>
      <p:ext uri="{BB962C8B-B14F-4D97-AF65-F5344CB8AC3E}">
        <p14:creationId xmlns:p14="http://schemas.microsoft.com/office/powerpoint/2010/main" val="1107817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Privilege</a:t>
            </a:r>
            <a:endParaRPr lang="zh-CN" altLang="en-US"/>
          </a:p>
        </p:txBody>
      </p:sp>
      <p:sp>
        <p:nvSpPr>
          <p:cNvPr id="3" name="内容占位符 2"/>
          <p:cNvSpPr>
            <a:spLocks noGrp="1"/>
          </p:cNvSpPr>
          <p:nvPr>
            <p:ph idx="1"/>
          </p:nvPr>
        </p:nvSpPr>
        <p:spPr/>
        <p:txBody>
          <a:bodyPr/>
          <a:lstStyle/>
          <a:p>
            <a:r>
              <a:rPr lang="en-US" altLang="zh-CN" sz="1600" smtClean="0"/>
              <a:t>Table</a:t>
            </a:r>
          </a:p>
          <a:p>
            <a:r>
              <a:rPr lang="en-US" altLang="zh-CN" sz="1600"/>
              <a:t>GRANT { { SELECT | INSERT | UPDATE | DELETE | TRUNCATE | REFERENCES | TRIGGER }</a:t>
            </a:r>
          </a:p>
          <a:p>
            <a:r>
              <a:rPr lang="en-US" altLang="zh-CN" sz="1600"/>
              <a:t>    [, ...] | ALL [ PRIVILEGES ] }</a:t>
            </a:r>
          </a:p>
          <a:p>
            <a:r>
              <a:rPr lang="en-US" altLang="zh-CN" sz="1600"/>
              <a:t>    ON { [ TABLE ] table_name [, ...]</a:t>
            </a:r>
          </a:p>
          <a:p>
            <a:r>
              <a:rPr lang="en-US" altLang="zh-CN" sz="1600"/>
              <a:t>         | ALL TABLES IN SCHEMA schema_name [, ...] }</a:t>
            </a:r>
          </a:p>
          <a:p>
            <a:r>
              <a:rPr lang="en-US" altLang="zh-CN" sz="1600"/>
              <a:t>    TO { [ GROUP ] role_name | PUBLIC } [, ...] [ WITH GRANT OPTION ]</a:t>
            </a:r>
          </a:p>
          <a:p>
            <a:endParaRPr lang="en-US" altLang="zh-CN" sz="1600" smtClean="0"/>
          </a:p>
          <a:p>
            <a:r>
              <a:rPr lang="en-US" altLang="zh-CN" sz="1600" smtClean="0"/>
              <a:t>Column, PG</a:t>
            </a:r>
            <a:r>
              <a:rPr lang="zh-CN" altLang="en-US" sz="1600" smtClean="0"/>
              <a:t>比较强大的地方</a:t>
            </a:r>
            <a:r>
              <a:rPr lang="en-US" altLang="zh-CN" sz="1600" smtClean="0"/>
              <a:t>, </a:t>
            </a:r>
            <a:r>
              <a:rPr lang="zh-CN" altLang="en-US" sz="1600" smtClean="0"/>
              <a:t>允许对列赋权</a:t>
            </a:r>
            <a:r>
              <a:rPr lang="en-US" altLang="zh-CN" sz="1600" smtClean="0"/>
              <a:t>.</a:t>
            </a:r>
          </a:p>
          <a:p>
            <a:r>
              <a:rPr lang="en-US" altLang="zh-CN" sz="1600"/>
              <a:t>GRANT { { SELECT | INSERT | UPDATE | REFERENCES } ( column [, ...] )</a:t>
            </a:r>
          </a:p>
          <a:p>
            <a:r>
              <a:rPr lang="en-US" altLang="zh-CN" sz="1600"/>
              <a:t>    [, ...] | ALL [ PRIVILEGES ] ( column [, ...] ) }</a:t>
            </a:r>
          </a:p>
          <a:p>
            <a:r>
              <a:rPr lang="en-US" altLang="zh-CN" sz="1600"/>
              <a:t>    ON [ TABLE ] table_name [, ...]</a:t>
            </a:r>
          </a:p>
          <a:p>
            <a:r>
              <a:rPr lang="en-US" altLang="zh-CN" sz="1600"/>
              <a:t>    TO { [ GROUP ] role_name | PUBLIC } [, ...] [ WITH GRANT OPTION </a:t>
            </a:r>
            <a:r>
              <a:rPr lang="en-US" altLang="zh-CN" sz="1600" smtClean="0"/>
              <a:t>]</a:t>
            </a:r>
          </a:p>
          <a:p>
            <a:endParaRPr lang="en-US" altLang="zh-CN" sz="1600"/>
          </a:p>
          <a:p>
            <a:r>
              <a:rPr lang="zh-CN" altLang="en-US" sz="1600" smtClean="0"/>
              <a:t>列和表的权限比较容易混淆</a:t>
            </a:r>
            <a:endParaRPr lang="en-US" altLang="zh-CN" sz="1600" smtClean="0"/>
          </a:p>
          <a:p>
            <a:r>
              <a:rPr lang="en-US" altLang="zh-CN" sz="1600">
                <a:hlinkClick r:id="rId2"/>
              </a:rPr>
              <a:t>http://blog.163.com/digoal@126/blog/static/16387704020119193364585/</a:t>
            </a:r>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0035" y="6021319"/>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109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Privilege</a:t>
            </a:r>
            <a:endParaRPr lang="zh-CN" altLang="en-US"/>
          </a:p>
        </p:txBody>
      </p:sp>
      <p:sp>
        <p:nvSpPr>
          <p:cNvPr id="3" name="内容占位符 2"/>
          <p:cNvSpPr>
            <a:spLocks noGrp="1"/>
          </p:cNvSpPr>
          <p:nvPr>
            <p:ph idx="1"/>
          </p:nvPr>
        </p:nvSpPr>
        <p:spPr/>
        <p:txBody>
          <a:bodyPr/>
          <a:lstStyle/>
          <a:p>
            <a:r>
              <a:rPr lang="en-US" altLang="zh-CN" sz="1600"/>
              <a:t>Language</a:t>
            </a:r>
          </a:p>
          <a:p>
            <a:r>
              <a:rPr lang="en-US" altLang="zh-CN" sz="1600"/>
              <a:t>GRANT { USAGE | ALL [ PRIVILEGES ] }</a:t>
            </a:r>
          </a:p>
          <a:p>
            <a:r>
              <a:rPr lang="en-US" altLang="zh-CN" sz="1600"/>
              <a:t>    ON LANGUAGE lang_name [, ...]</a:t>
            </a:r>
          </a:p>
          <a:p>
            <a:r>
              <a:rPr lang="en-US" altLang="zh-CN" sz="1600"/>
              <a:t>    TO { [ GROUP ] role_name | PUBLIC } [, ...] [ WITH GRANT OPTION ]</a:t>
            </a:r>
            <a:endParaRPr lang="en-US" altLang="zh-CN" sz="1600" smtClean="0"/>
          </a:p>
          <a:p>
            <a:endParaRPr lang="en-US" altLang="zh-CN" sz="1600"/>
          </a:p>
          <a:p>
            <a:r>
              <a:rPr lang="en-US" altLang="zh-CN" sz="1600" smtClean="0"/>
              <a:t>Function</a:t>
            </a:r>
            <a:endParaRPr lang="en-US" altLang="zh-CN" sz="1600"/>
          </a:p>
          <a:p>
            <a:r>
              <a:rPr lang="en-US" altLang="zh-CN" sz="1600"/>
              <a:t>GRANT { EXECUTE | ALL [ PRIVILEGES ] }</a:t>
            </a:r>
          </a:p>
          <a:p>
            <a:r>
              <a:rPr lang="en-US" altLang="zh-CN" sz="1600"/>
              <a:t>    ON { FUNCTION function_name ( [ [ argmode ] [ arg_name ] arg_type [, ...] ] ) [, ...]</a:t>
            </a:r>
          </a:p>
          <a:p>
            <a:r>
              <a:rPr lang="en-US" altLang="zh-CN" sz="1600"/>
              <a:t>         | ALL FUNCTIONS IN SCHEMA schema_name [, ...] }</a:t>
            </a:r>
          </a:p>
          <a:p>
            <a:r>
              <a:rPr lang="en-US" altLang="zh-CN" sz="1600"/>
              <a:t>    TO { [ GROUP ] role_name | PUBLIC } [, ...] [ WITH GRANT OPTION </a:t>
            </a:r>
            <a:r>
              <a:rPr lang="en-US" altLang="zh-CN" sz="1600" smtClean="0"/>
              <a:t>]</a:t>
            </a:r>
          </a:p>
          <a:p>
            <a:endParaRPr lang="en-US" altLang="zh-CN" sz="1600"/>
          </a:p>
          <a:p>
            <a:endParaRPr lang="en-US" altLang="zh-CN" sz="1600" smtClean="0"/>
          </a:p>
          <a:p>
            <a:endParaRPr lang="en-US" altLang="zh-CN" sz="1600" smtClean="0"/>
          </a:p>
          <a:p>
            <a:endParaRPr lang="en-US" altLang="zh-CN" sz="1600"/>
          </a:p>
          <a:p>
            <a:endParaRPr lang="en-US" altLang="zh-CN" sz="1600"/>
          </a:p>
        </p:txBody>
      </p:sp>
    </p:spTree>
    <p:extLst>
      <p:ext uri="{BB962C8B-B14F-4D97-AF65-F5344CB8AC3E}">
        <p14:creationId xmlns:p14="http://schemas.microsoft.com/office/powerpoint/2010/main" val="3602441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Privilege</a:t>
            </a:r>
            <a:endParaRPr lang="zh-CN" altLang="en-US"/>
          </a:p>
        </p:txBody>
      </p:sp>
      <p:sp>
        <p:nvSpPr>
          <p:cNvPr id="3" name="内容占位符 2"/>
          <p:cNvSpPr>
            <a:spLocks noGrp="1"/>
          </p:cNvSpPr>
          <p:nvPr>
            <p:ph idx="1"/>
          </p:nvPr>
        </p:nvSpPr>
        <p:spPr/>
        <p:txBody>
          <a:bodyPr/>
          <a:lstStyle/>
          <a:p>
            <a:r>
              <a:rPr lang="en-US" altLang="zh-CN" sz="1600" smtClean="0"/>
              <a:t>Sequence</a:t>
            </a:r>
          </a:p>
          <a:p>
            <a:r>
              <a:rPr lang="en-US" altLang="zh-CN" sz="1600"/>
              <a:t>GRANT { { USAGE | SELECT | UPDATE }</a:t>
            </a:r>
          </a:p>
          <a:p>
            <a:r>
              <a:rPr lang="en-US" altLang="zh-CN" sz="1600"/>
              <a:t>    [, ...] | ALL [ PRIVILEGES ] }</a:t>
            </a:r>
          </a:p>
          <a:p>
            <a:r>
              <a:rPr lang="en-US" altLang="zh-CN" sz="1600"/>
              <a:t>    ON { SEQUENCE sequence_name [, ...]</a:t>
            </a:r>
          </a:p>
          <a:p>
            <a:r>
              <a:rPr lang="en-US" altLang="zh-CN" sz="1600"/>
              <a:t>         | ALL SEQUENCES IN SCHEMA schema_name [, ...] }</a:t>
            </a:r>
          </a:p>
          <a:p>
            <a:r>
              <a:rPr lang="en-US" altLang="zh-CN" sz="1600"/>
              <a:t>    TO { [ GROUP ] role_name | PUBLIC } [, ...] [ WITH GRANT OPTION </a:t>
            </a:r>
            <a:r>
              <a:rPr lang="en-US" altLang="zh-CN" sz="1600" smtClean="0"/>
              <a:t>]</a:t>
            </a:r>
          </a:p>
          <a:p>
            <a:endParaRPr lang="en-US" altLang="zh-CN" sz="1600"/>
          </a:p>
          <a:p>
            <a:r>
              <a:rPr lang="en-US" altLang="zh-CN" sz="1600"/>
              <a:t>Role</a:t>
            </a:r>
          </a:p>
          <a:p>
            <a:r>
              <a:rPr lang="en-US" altLang="zh-CN" sz="1600"/>
              <a:t>GRANT role_name [, ...] TO role_name [, ...] [ WITH ADMIN OPTION ]</a:t>
            </a:r>
          </a:p>
          <a:p>
            <a:r>
              <a:rPr lang="en-US" altLang="zh-CN" sz="1600"/>
              <a:t>(INHERIT | NOINHERIT </a:t>
            </a:r>
            <a:r>
              <a:rPr lang="zh-CN" altLang="en-US" sz="1600"/>
              <a:t>的区别</a:t>
            </a:r>
            <a:r>
              <a:rPr lang="en-US" altLang="zh-CN" sz="1600"/>
              <a:t>)</a:t>
            </a:r>
          </a:p>
          <a:p>
            <a:r>
              <a:rPr lang="it-IT" altLang="zh-CN" sz="1600"/>
              <a:t>PostgreSQL Role Membership</a:t>
            </a:r>
          </a:p>
          <a:p>
            <a:r>
              <a:rPr lang="it-IT" altLang="zh-CN" sz="1600">
                <a:hlinkClick r:id="rId2"/>
              </a:rPr>
              <a:t>http://blog.163.com/digoal@126/blog/static/1638770402011362564157/</a:t>
            </a:r>
            <a:endParaRPr lang="en-US" altLang="zh-CN" sz="1600" smtClean="0"/>
          </a:p>
          <a:p>
            <a:endParaRPr lang="en-US" altLang="zh-CN" sz="1600" smtClean="0"/>
          </a:p>
          <a:p>
            <a:r>
              <a:rPr lang="zh-CN" altLang="en-US" sz="1600"/>
              <a:t>详见</a:t>
            </a:r>
            <a:endParaRPr lang="en-US" altLang="zh-CN" sz="1600"/>
          </a:p>
          <a:p>
            <a:r>
              <a:rPr lang="en-US" altLang="zh-CN" sz="1600">
                <a:hlinkClick r:id="rId3"/>
              </a:rPr>
              <a:t>http://www.postgresql.org/docs/9.1/static/sql-grant.html</a:t>
            </a:r>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0232" y="4797152"/>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291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Schema</a:t>
            </a:r>
            <a:endParaRPr lang="zh-CN" altLang="en-US"/>
          </a:p>
        </p:txBody>
      </p:sp>
      <p:sp>
        <p:nvSpPr>
          <p:cNvPr id="3" name="内容占位符 2"/>
          <p:cNvSpPr>
            <a:spLocks noGrp="1"/>
          </p:cNvSpPr>
          <p:nvPr>
            <p:ph idx="1"/>
          </p:nvPr>
        </p:nvSpPr>
        <p:spPr/>
        <p:txBody>
          <a:bodyPr/>
          <a:lstStyle/>
          <a:p>
            <a:r>
              <a:rPr lang="en-US" altLang="zh-CN" sz="1600"/>
              <a:t>Schema Search Path</a:t>
            </a:r>
          </a:p>
          <a:p>
            <a:r>
              <a:rPr lang="en-US" altLang="zh-CN" sz="1600"/>
              <a:t>SHOW search_path;</a:t>
            </a:r>
          </a:p>
          <a:p>
            <a:r>
              <a:rPr lang="en-US" altLang="zh-CN" sz="1600"/>
              <a:t>  search_path   </a:t>
            </a:r>
          </a:p>
          <a:p>
            <a:r>
              <a:rPr lang="en-US" altLang="zh-CN" sz="1600"/>
              <a:t>----------------</a:t>
            </a:r>
          </a:p>
          <a:p>
            <a:r>
              <a:rPr lang="en-US" altLang="zh-CN" sz="1600"/>
              <a:t> "$user",public</a:t>
            </a:r>
          </a:p>
          <a:p>
            <a:endParaRPr lang="en-US" altLang="zh-CN" sz="1600"/>
          </a:p>
          <a:p>
            <a:r>
              <a:rPr lang="en-US" altLang="zh-CN" sz="1600" smtClean="0"/>
              <a:t>use qualified </a:t>
            </a:r>
            <a:r>
              <a:rPr lang="en-US" altLang="zh-CN" sz="1600"/>
              <a:t>name:</a:t>
            </a:r>
          </a:p>
          <a:p>
            <a:r>
              <a:rPr lang="en-US" altLang="zh-CN" sz="1600"/>
              <a:t>schema.table</a:t>
            </a:r>
          </a:p>
          <a:p>
            <a:r>
              <a:rPr lang="en-US" altLang="zh-CN" sz="1600" smtClean="0"/>
              <a:t>database.schema.table (</a:t>
            </a:r>
            <a:r>
              <a:rPr lang="zh-CN" altLang="en-US" sz="1600" smtClean="0"/>
              <a:t>如果用这种写法</a:t>
            </a:r>
            <a:r>
              <a:rPr lang="en-US" altLang="zh-CN" sz="1600" smtClean="0"/>
              <a:t>, </a:t>
            </a:r>
            <a:r>
              <a:rPr lang="zh-CN" altLang="en-US" sz="1600" smtClean="0"/>
              <a:t>必须写当前连接的库名</a:t>
            </a:r>
            <a:r>
              <a:rPr lang="en-US" altLang="zh-CN" sz="1600" smtClean="0"/>
              <a:t>)</a:t>
            </a:r>
          </a:p>
          <a:p>
            <a:endParaRPr lang="en-US" altLang="zh-CN" sz="1600"/>
          </a:p>
          <a:p>
            <a:r>
              <a:rPr lang="en-US" altLang="zh-CN" sz="1600" smtClean="0"/>
              <a:t>The </a:t>
            </a:r>
            <a:r>
              <a:rPr lang="en-US" altLang="zh-CN" sz="1600"/>
              <a:t>search path works in the same way for data type names, function names, and operator names as it does for table names. Data type and function names can be qualified in exactly the same way as table names. If you need to write a qualified operator name in an expression, there is a special provision: you must write : </a:t>
            </a:r>
          </a:p>
          <a:p>
            <a:r>
              <a:rPr lang="en-US" altLang="zh-CN" sz="1600"/>
              <a:t>OPERATOR(schema.operator)</a:t>
            </a:r>
          </a:p>
          <a:p>
            <a:r>
              <a:rPr lang="en-US" altLang="zh-CN" sz="1600" smtClean="0"/>
              <a:t>SELECT </a:t>
            </a:r>
            <a:r>
              <a:rPr lang="en-US" altLang="zh-CN" sz="1600"/>
              <a:t>3 OPERATOR(pg_catalog.+) 4</a:t>
            </a:r>
            <a:r>
              <a:rPr lang="en-US" altLang="zh-CN" sz="1600" smtClean="0"/>
              <a:t>;</a:t>
            </a:r>
          </a:p>
          <a:p>
            <a:endParaRPr lang="en-US" altLang="zh-CN" sz="1600"/>
          </a:p>
          <a:p>
            <a:endParaRPr lang="en-US" altLang="zh-CN" sz="1600" smtClean="0"/>
          </a:p>
          <a:p>
            <a:endParaRPr lang="zh-CN" altLang="en-US" sz="1600"/>
          </a:p>
        </p:txBody>
      </p:sp>
    </p:spTree>
    <p:extLst>
      <p:ext uri="{BB962C8B-B14F-4D97-AF65-F5344CB8AC3E}">
        <p14:creationId xmlns:p14="http://schemas.microsoft.com/office/powerpoint/2010/main" val="3298918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Schema</a:t>
            </a:r>
            <a:endParaRPr lang="zh-CN" altLang="en-US"/>
          </a:p>
        </p:txBody>
      </p:sp>
      <p:sp>
        <p:nvSpPr>
          <p:cNvPr id="3" name="内容占位符 2"/>
          <p:cNvSpPr>
            <a:spLocks noGrp="1"/>
          </p:cNvSpPr>
          <p:nvPr>
            <p:ph idx="1"/>
          </p:nvPr>
        </p:nvSpPr>
        <p:spPr/>
        <p:txBody>
          <a:bodyPr/>
          <a:lstStyle/>
          <a:p>
            <a:r>
              <a:rPr lang="en-US" altLang="zh-CN" sz="1600"/>
              <a:t>public Schema</a:t>
            </a:r>
          </a:p>
          <a:p>
            <a:r>
              <a:rPr lang="en-US" altLang="zh-CN" sz="1600"/>
              <a:t>REVOKE CREATE ON SCHEMA public FROM PUBLIC;</a:t>
            </a:r>
          </a:p>
          <a:p>
            <a:endParaRPr lang="en-US" altLang="zh-CN" sz="1600"/>
          </a:p>
          <a:p>
            <a:r>
              <a:rPr lang="en-US" altLang="zh-CN" sz="1600"/>
              <a:t>System Catalog Schema</a:t>
            </a:r>
          </a:p>
          <a:p>
            <a:r>
              <a:rPr lang="en-US" altLang="zh-CN" sz="1600"/>
              <a:t>pg_catalog is always effectively part of the search path. If it is not named explicitly in the path then it is implicitly searched before searching the path's schemas.</a:t>
            </a:r>
          </a:p>
          <a:p>
            <a:r>
              <a:rPr lang="en-US" altLang="zh-CN" sz="1600"/>
              <a:t>However, you can explicitly place pg_catalog at the end of your search path if you prefer to have user-defined names override built-in names.</a:t>
            </a:r>
          </a:p>
          <a:p>
            <a:r>
              <a:rPr lang="en-US" altLang="zh-CN" sz="1600"/>
              <a:t>SET search_path="$user",public,pg_catalog</a:t>
            </a:r>
            <a:r>
              <a:rPr lang="en-US" altLang="zh-CN" sz="1600" smtClean="0"/>
              <a:t>;</a:t>
            </a:r>
          </a:p>
          <a:p>
            <a:endParaRPr lang="en-US" altLang="zh-CN" sz="1600"/>
          </a:p>
          <a:p>
            <a:r>
              <a:rPr lang="zh-CN" altLang="en-US" sz="1600" smtClean="0"/>
              <a:t>为每个用户创建与之同名的</a:t>
            </a:r>
            <a:r>
              <a:rPr lang="en-US" altLang="zh-CN" sz="1600" smtClean="0"/>
              <a:t>SCHEMA, </a:t>
            </a:r>
            <a:r>
              <a:rPr lang="zh-CN" altLang="en-US" sz="1600" smtClean="0"/>
              <a:t>便于移植</a:t>
            </a:r>
            <a:r>
              <a:rPr lang="en-US" altLang="zh-CN" sz="1600" smtClean="0"/>
              <a:t>.</a:t>
            </a:r>
          </a:p>
          <a:p>
            <a:r>
              <a:rPr lang="zh-CN" altLang="en-US" sz="1600" smtClean="0"/>
              <a:t>不建议使用</a:t>
            </a:r>
            <a:r>
              <a:rPr lang="en-US" altLang="zh-CN" sz="1600" smtClean="0"/>
              <a:t>public SCHEMA.</a:t>
            </a:r>
          </a:p>
        </p:txBody>
      </p:sp>
    </p:spTree>
    <p:extLst>
      <p:ext uri="{BB962C8B-B14F-4D97-AF65-F5344CB8AC3E}">
        <p14:creationId xmlns:p14="http://schemas.microsoft.com/office/powerpoint/2010/main" val="3185443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Inheritance</a:t>
            </a:r>
            <a:endParaRPr lang="zh-CN" altLang="en-US"/>
          </a:p>
        </p:txBody>
      </p:sp>
      <p:sp>
        <p:nvSpPr>
          <p:cNvPr id="3" name="内容占位符 2"/>
          <p:cNvSpPr>
            <a:spLocks noGrp="1"/>
          </p:cNvSpPr>
          <p:nvPr>
            <p:ph idx="1"/>
          </p:nvPr>
        </p:nvSpPr>
        <p:spPr/>
        <p:txBody>
          <a:bodyPr/>
          <a:lstStyle/>
          <a:p>
            <a:r>
              <a:rPr lang="zh-CN" altLang="en-US" sz="1600"/>
              <a:t>一</a:t>
            </a:r>
            <a:r>
              <a:rPr lang="zh-CN" altLang="en-US" sz="1600" smtClean="0"/>
              <a:t>个表可以继承多个表</a:t>
            </a:r>
            <a:endParaRPr lang="en-US" altLang="zh-CN" sz="1600" smtClean="0"/>
          </a:p>
          <a:p>
            <a:r>
              <a:rPr lang="zh-CN" altLang="en-US" sz="1600"/>
              <a:t>一</a:t>
            </a:r>
            <a:r>
              <a:rPr lang="zh-CN" altLang="en-US" sz="1600" smtClean="0"/>
              <a:t>个表可以被多个表继承</a:t>
            </a:r>
            <a:endParaRPr lang="en-US" altLang="zh-CN" sz="1600" smtClean="0"/>
          </a:p>
          <a:p>
            <a:r>
              <a:rPr lang="zh-CN" altLang="en-US" sz="1600" smtClean="0"/>
              <a:t>允许多级继承</a:t>
            </a:r>
            <a:endParaRPr lang="en-US" altLang="zh-CN" sz="1600" smtClean="0"/>
          </a:p>
          <a:p>
            <a:r>
              <a:rPr lang="zh-CN" altLang="en-US" sz="1600" smtClean="0"/>
              <a:t>不允许闭环继承</a:t>
            </a:r>
            <a:endParaRPr lang="en-US" altLang="zh-CN" sz="1600" smtClean="0"/>
          </a:p>
          <a:p>
            <a:r>
              <a:rPr lang="zh-CN" altLang="en-US" sz="1600" smtClean="0"/>
              <a:t>约束</a:t>
            </a:r>
            <a:r>
              <a:rPr lang="en-US" altLang="zh-CN" sz="1600" smtClean="0"/>
              <a:t>, FOREIGN KEY, UNIQUE KEY, PRIMARY KEY, CHECK, NOT NULL</a:t>
            </a:r>
            <a:r>
              <a:rPr lang="zh-CN" altLang="en-US" sz="1600" smtClean="0"/>
              <a:t>都只约束单表</a:t>
            </a:r>
            <a:r>
              <a:rPr lang="en-US" altLang="zh-CN" sz="1600" smtClean="0"/>
              <a:t>.</a:t>
            </a:r>
          </a:p>
          <a:p>
            <a:endParaRPr lang="en-US" altLang="zh-CN" sz="1600" smtClean="0"/>
          </a:p>
          <a:p>
            <a:endParaRPr lang="en-US" altLang="zh-CN" sz="1600" smtClean="0"/>
          </a:p>
          <a:p>
            <a:endParaRPr lang="zh-CN" altLang="en-US" sz="160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996952"/>
            <a:ext cx="65532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3482727"/>
            <a:ext cx="670560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5492502"/>
            <a:ext cx="405765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192196" y="5784086"/>
            <a:ext cx="1107996" cy="369332"/>
          </a:xfrm>
          <a:prstGeom prst="rect">
            <a:avLst/>
          </a:prstGeom>
          <a:noFill/>
        </p:spPr>
        <p:txBody>
          <a:bodyPr wrap="none" rtlCol="0">
            <a:spAutoFit/>
          </a:bodyPr>
          <a:lstStyle/>
          <a:p>
            <a:r>
              <a:rPr lang="zh-CN" altLang="en-US" smtClean="0"/>
              <a:t>单表约束</a:t>
            </a:r>
            <a:endParaRPr lang="zh-CN" altLang="en-US"/>
          </a:p>
        </p:txBody>
      </p:sp>
      <p:cxnSp>
        <p:nvCxnSpPr>
          <p:cNvPr id="6" name="直接箭头连接符 5"/>
          <p:cNvCxnSpPr/>
          <p:nvPr/>
        </p:nvCxnSpPr>
        <p:spPr>
          <a:xfrm flipH="1">
            <a:off x="4597202" y="5968752"/>
            <a:ext cx="6228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238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Inheritance</a:t>
            </a:r>
            <a:endParaRPr lang="zh-CN" altLang="en-US"/>
          </a:p>
        </p:txBody>
      </p:sp>
      <p:sp>
        <p:nvSpPr>
          <p:cNvPr id="3" name="内容占位符 2"/>
          <p:cNvSpPr>
            <a:spLocks noGrp="1"/>
          </p:cNvSpPr>
          <p:nvPr>
            <p:ph idx="1"/>
          </p:nvPr>
        </p:nvSpPr>
        <p:spPr/>
        <p:txBody>
          <a:bodyPr/>
          <a:lstStyle/>
          <a:p>
            <a:r>
              <a:rPr lang="zh-CN" altLang="en-US" sz="1600" smtClean="0"/>
              <a:t>查询</a:t>
            </a:r>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r>
              <a:rPr lang="zh-CN" altLang="en-US" sz="1600"/>
              <a:t>主</a:t>
            </a:r>
            <a:r>
              <a:rPr lang="zh-CN" altLang="en-US" sz="1600" smtClean="0"/>
              <a:t>表以及所有子表全局约束举例</a:t>
            </a:r>
            <a:r>
              <a:rPr lang="en-US" altLang="zh-CN" sz="1600" smtClean="0"/>
              <a:t>1(</a:t>
            </a:r>
            <a:r>
              <a:rPr lang="zh-CN" altLang="en-US" sz="1600" smtClean="0"/>
              <a:t>不可行的做法</a:t>
            </a:r>
            <a:r>
              <a:rPr lang="en-US" altLang="zh-CN" sz="1600" smtClean="0"/>
              <a:t>, </a:t>
            </a:r>
            <a:r>
              <a:rPr lang="zh-CN" altLang="en-US" sz="1600" smtClean="0"/>
              <a:t>并发时将无法确保唯一</a:t>
            </a:r>
            <a:r>
              <a:rPr lang="en-US" altLang="zh-CN" sz="1600" smtClean="0"/>
              <a:t>, </a:t>
            </a:r>
            <a:r>
              <a:rPr lang="zh-CN" altLang="en-US" sz="1600" smtClean="0"/>
              <a:t>后面有例子</a:t>
            </a:r>
            <a:r>
              <a:rPr lang="en-US" altLang="zh-CN" sz="1600" smtClean="0"/>
              <a:t>)</a:t>
            </a:r>
          </a:p>
          <a:p>
            <a:r>
              <a:rPr lang="en-US" altLang="zh-CN" sz="1600"/>
              <a:t>ALTER TABLE p ADD CONSTRAINT ck_pk_p CHECK(check_pk_p(id) IS true);</a:t>
            </a:r>
          </a:p>
          <a:p>
            <a:endParaRPr lang="en-US" altLang="zh-CN" sz="1600" smtClean="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smtClean="0"/>
          </a:p>
          <a:p>
            <a:endParaRPr lang="zh-CN" altLang="en-US" sz="160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56792"/>
            <a:ext cx="323850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437112"/>
            <a:ext cx="539115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线形标注 2 3"/>
          <p:cNvSpPr/>
          <p:nvPr/>
        </p:nvSpPr>
        <p:spPr>
          <a:xfrm>
            <a:off x="6804248" y="4797152"/>
            <a:ext cx="2160240" cy="540060"/>
          </a:xfrm>
          <a:prstGeom prst="borderCallout2">
            <a:avLst>
              <a:gd name="adj1" fmla="val 18750"/>
              <a:gd name="adj2" fmla="val -8333"/>
              <a:gd name="adj3" fmla="val 18750"/>
              <a:gd name="adj4" fmla="val -16667"/>
              <a:gd name="adj5" fmla="val 70171"/>
              <a:gd name="adj6" fmla="val -2407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a:t>
            </a:r>
            <a:r>
              <a:rPr lang="zh-CN" altLang="en-US" smtClean="0">
                <a:solidFill>
                  <a:schemeClr val="tx1"/>
                </a:solidFill>
              </a:rPr>
              <a:t>全局约束的函数</a:t>
            </a:r>
            <a:r>
              <a:rPr lang="en-US" altLang="zh-CN" smtClean="0">
                <a:solidFill>
                  <a:schemeClr val="tx1"/>
                </a:solidFill>
              </a:rPr>
              <a:t>"</a:t>
            </a:r>
            <a:endParaRPr lang="zh-CN" altLang="en-US">
              <a:solidFill>
                <a:schemeClr val="tx1"/>
              </a:solidFill>
            </a:endParaRPr>
          </a:p>
        </p:txBody>
      </p:sp>
    </p:spTree>
    <p:extLst>
      <p:ext uri="{BB962C8B-B14F-4D97-AF65-F5344CB8AC3E}">
        <p14:creationId xmlns:p14="http://schemas.microsoft.com/office/powerpoint/2010/main" val="1845907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Inheritance</a:t>
            </a:r>
            <a:endParaRPr lang="zh-CN" altLang="en-US"/>
          </a:p>
        </p:txBody>
      </p:sp>
      <p:sp>
        <p:nvSpPr>
          <p:cNvPr id="3" name="内容占位符 2"/>
          <p:cNvSpPr>
            <a:spLocks noGrp="1"/>
          </p:cNvSpPr>
          <p:nvPr>
            <p:ph idx="1"/>
          </p:nvPr>
        </p:nvSpPr>
        <p:spPr/>
        <p:txBody>
          <a:bodyPr/>
          <a:lstStyle/>
          <a:p>
            <a:r>
              <a:rPr lang="zh-CN" altLang="en-US" sz="1600"/>
              <a:t>主表以及所有子表全局</a:t>
            </a:r>
            <a:r>
              <a:rPr lang="zh-CN" altLang="en-US" sz="1600" smtClean="0"/>
              <a:t>约束举例</a:t>
            </a:r>
            <a:r>
              <a:rPr lang="en-US" altLang="zh-CN" sz="1600" smtClean="0"/>
              <a:t>1(</a:t>
            </a:r>
            <a:r>
              <a:rPr lang="zh-CN" altLang="en-US" sz="1600" smtClean="0"/>
              <a:t>不可行</a:t>
            </a:r>
            <a:r>
              <a:rPr lang="en-US" altLang="zh-CN" sz="1600" smtClean="0"/>
              <a:t>)</a:t>
            </a:r>
          </a:p>
          <a:p>
            <a:r>
              <a:rPr lang="en-US" altLang="zh-CN" sz="1600" smtClean="0"/>
              <a:t>SESSION A:</a:t>
            </a:r>
          </a:p>
          <a:p>
            <a:r>
              <a:rPr lang="en-US" altLang="zh-CN" sz="1600"/>
              <a:t>postgres=# BEGIN;</a:t>
            </a:r>
          </a:p>
          <a:p>
            <a:r>
              <a:rPr lang="en-US" altLang="zh-CN" sz="1600" smtClean="0"/>
              <a:t>postgres</a:t>
            </a:r>
            <a:r>
              <a:rPr lang="en-US" altLang="zh-CN" sz="1600"/>
              <a:t>=# INSERT INTO p VALUES (1,'DIGOAL','test');</a:t>
            </a:r>
          </a:p>
          <a:p>
            <a:r>
              <a:rPr lang="en-US" altLang="zh-CN" sz="1600" smtClean="0"/>
              <a:t>SESSION B:</a:t>
            </a:r>
          </a:p>
          <a:p>
            <a:r>
              <a:rPr lang="en-US" altLang="zh-CN" sz="1600"/>
              <a:t>postgres=# INSERT INTO c1 VALUES (1,'DIGOAL','test</a:t>
            </a:r>
            <a:r>
              <a:rPr lang="en-US" altLang="zh-CN" sz="1600" smtClean="0"/>
              <a:t>');</a:t>
            </a:r>
          </a:p>
          <a:p>
            <a:r>
              <a:rPr lang="en-US" altLang="zh-CN" sz="1600" smtClean="0"/>
              <a:t>SESSION A:</a:t>
            </a:r>
          </a:p>
          <a:p>
            <a:r>
              <a:rPr lang="en-US" altLang="zh-CN" sz="1600"/>
              <a:t>postgres=# </a:t>
            </a:r>
            <a:r>
              <a:rPr lang="en-US" altLang="zh-CN" sz="1600" smtClean="0"/>
              <a:t>END;</a:t>
            </a:r>
          </a:p>
          <a:p>
            <a:r>
              <a:rPr lang="en-US" altLang="zh-CN" sz="1600" smtClean="0"/>
              <a:t>postgres</a:t>
            </a:r>
            <a:r>
              <a:rPr lang="en-US" altLang="zh-CN" sz="1600"/>
              <a:t>=# SELECT tableoid,* FROM p;</a:t>
            </a:r>
          </a:p>
          <a:p>
            <a:r>
              <a:rPr lang="en-US" altLang="zh-CN" sz="1600"/>
              <a:t> tableoid | id |  name  | info </a:t>
            </a:r>
          </a:p>
          <a:p>
            <a:r>
              <a:rPr lang="en-US" altLang="zh-CN" sz="1600"/>
              <a:t>----------+----+--------+------</a:t>
            </a:r>
          </a:p>
          <a:p>
            <a:r>
              <a:rPr lang="en-US" altLang="zh-CN" sz="1600"/>
              <a:t>    26588 |  1 | DIGOAL | test</a:t>
            </a:r>
          </a:p>
          <a:p>
            <a:r>
              <a:rPr lang="en-US" altLang="zh-CN" sz="1600"/>
              <a:t>    26614 |  1 | DIGOAL | </a:t>
            </a:r>
            <a:r>
              <a:rPr lang="en-US" altLang="zh-CN" sz="1600" smtClean="0"/>
              <a:t>test</a:t>
            </a:r>
          </a:p>
          <a:p>
            <a:endParaRPr lang="en-US" altLang="zh-CN" sz="1600" smtClean="0"/>
          </a:p>
          <a:p>
            <a:endParaRPr lang="zh-CN" altLang="en-US" sz="1600"/>
          </a:p>
        </p:txBody>
      </p:sp>
    </p:spTree>
    <p:extLst>
      <p:ext uri="{BB962C8B-B14F-4D97-AF65-F5344CB8AC3E}">
        <p14:creationId xmlns:p14="http://schemas.microsoft.com/office/powerpoint/2010/main" val="2350188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Tutorial</a:t>
            </a:r>
            <a:endParaRPr lang="zh-CN" altLang="en-US"/>
          </a:p>
        </p:txBody>
      </p:sp>
      <p:sp>
        <p:nvSpPr>
          <p:cNvPr id="3" name="内容占位符 2"/>
          <p:cNvSpPr>
            <a:spLocks noGrp="1"/>
          </p:cNvSpPr>
          <p:nvPr>
            <p:ph idx="1"/>
          </p:nvPr>
        </p:nvSpPr>
        <p:spPr/>
        <p:txBody>
          <a:bodyPr/>
          <a:lstStyle/>
          <a:p>
            <a:r>
              <a:rPr lang="zh-CN" altLang="en-US" smtClean="0"/>
              <a:t>版本</a:t>
            </a:r>
            <a:endParaRPr lang="en-US" altLang="zh-CN"/>
          </a:p>
          <a:p>
            <a:pPr lvl="1"/>
            <a:r>
              <a:rPr lang="en-US" altLang="zh-CN" err="1" smtClean="0"/>
              <a:t>PostgreSQL</a:t>
            </a:r>
            <a:r>
              <a:rPr lang="en-US" altLang="zh-CN" smtClean="0"/>
              <a:t> 9.1.3</a:t>
            </a:r>
          </a:p>
          <a:p>
            <a:pPr lvl="1"/>
            <a:r>
              <a:rPr lang="en-US" altLang="zh-CN" err="1" smtClean="0"/>
              <a:t>CentOS</a:t>
            </a:r>
            <a:r>
              <a:rPr lang="en-US" altLang="zh-CN" smtClean="0"/>
              <a:t> 5.x 64</a:t>
            </a:r>
          </a:p>
          <a:p>
            <a:r>
              <a:rPr lang="zh-CN" altLang="en-US" smtClean="0"/>
              <a:t>安装前准备工作</a:t>
            </a:r>
            <a:endParaRPr lang="en-US" altLang="zh-CN" smtClean="0"/>
          </a:p>
          <a:p>
            <a:pPr lvl="1"/>
            <a:r>
              <a:rPr lang="zh-CN" altLang="en-US" smtClean="0"/>
              <a:t>下载源码</a:t>
            </a:r>
            <a:endParaRPr lang="en-US" altLang="zh-CN" smtClean="0"/>
          </a:p>
          <a:p>
            <a:pPr lvl="2"/>
            <a:r>
              <a:rPr lang="en-US" altLang="zh-CN">
                <a:hlinkClick r:id="rId2"/>
              </a:rPr>
              <a:t>http://www.postgresql.org/ftp/source/v9.1.3/</a:t>
            </a:r>
            <a:endParaRPr lang="en-US" altLang="zh-CN" smtClean="0"/>
          </a:p>
          <a:p>
            <a:pPr lvl="1"/>
            <a:r>
              <a:rPr lang="zh-CN" altLang="en-US" smtClean="0"/>
              <a:t>配置存储</a:t>
            </a:r>
            <a:endParaRPr lang="en-US" altLang="zh-CN" smtClean="0"/>
          </a:p>
          <a:p>
            <a:pPr lvl="1"/>
            <a:r>
              <a:rPr lang="zh-CN" altLang="en-US" smtClean="0"/>
              <a:t>配置</a:t>
            </a:r>
            <a:r>
              <a:rPr lang="en-US" altLang="zh-CN" smtClean="0"/>
              <a:t>OS</a:t>
            </a:r>
          </a:p>
        </p:txBody>
      </p:sp>
    </p:spTree>
    <p:extLst>
      <p:ext uri="{BB962C8B-B14F-4D97-AF65-F5344CB8AC3E}">
        <p14:creationId xmlns:p14="http://schemas.microsoft.com/office/powerpoint/2010/main" val="2430410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Inheritance</a:t>
            </a:r>
            <a:endParaRPr lang="zh-CN" altLang="en-US"/>
          </a:p>
        </p:txBody>
      </p:sp>
      <p:sp>
        <p:nvSpPr>
          <p:cNvPr id="3" name="内容占位符 2"/>
          <p:cNvSpPr>
            <a:spLocks noGrp="1"/>
          </p:cNvSpPr>
          <p:nvPr>
            <p:ph idx="1"/>
          </p:nvPr>
        </p:nvSpPr>
        <p:spPr/>
        <p:txBody>
          <a:bodyPr/>
          <a:lstStyle/>
          <a:p>
            <a:r>
              <a:rPr lang="zh-CN" altLang="en-US" sz="1600"/>
              <a:t>主表以及所有子表全局</a:t>
            </a:r>
            <a:r>
              <a:rPr lang="zh-CN" altLang="en-US" sz="1600" smtClean="0"/>
              <a:t>约束举例</a:t>
            </a:r>
            <a:r>
              <a:rPr lang="en-US" altLang="zh-CN" sz="1600" smtClean="0"/>
              <a:t>2(</a:t>
            </a:r>
            <a:r>
              <a:rPr lang="zh-CN" altLang="en-US" sz="1600" smtClean="0"/>
              <a:t>可行</a:t>
            </a:r>
            <a:r>
              <a:rPr lang="en-US" altLang="zh-CN" sz="1600" smtClean="0"/>
              <a:t>, </a:t>
            </a:r>
            <a:r>
              <a:rPr lang="zh-CN" altLang="en-US" sz="1600" smtClean="0"/>
              <a:t>但仅仅适用于分区字段</a:t>
            </a:r>
            <a:r>
              <a:rPr lang="en-US" altLang="zh-CN" sz="1600" smtClean="0"/>
              <a:t>, </a:t>
            </a:r>
            <a:r>
              <a:rPr lang="zh-CN" altLang="en-US" sz="1600" smtClean="0"/>
              <a:t>其他字段需要全局唯一怎么办</a:t>
            </a:r>
            <a:r>
              <a:rPr lang="en-US" altLang="zh-CN" sz="1600" smtClean="0"/>
              <a:t>? </a:t>
            </a:r>
            <a:r>
              <a:rPr lang="zh-CN" altLang="en-US" sz="1600" smtClean="0"/>
              <a:t>可以考虑使用增加反向关系表</a:t>
            </a:r>
            <a:r>
              <a:rPr lang="en-US" altLang="zh-CN" sz="1600" smtClean="0"/>
              <a:t>, </a:t>
            </a:r>
            <a:r>
              <a:rPr lang="zh-CN" altLang="en-US" sz="1600" smtClean="0"/>
              <a:t>需要全局唯一的字段作为分区字段</a:t>
            </a:r>
            <a:r>
              <a:rPr lang="en-US" altLang="zh-CN" sz="1600" smtClean="0"/>
              <a:t>, </a:t>
            </a:r>
            <a:r>
              <a:rPr lang="zh-CN" altLang="en-US" sz="1600" smtClean="0"/>
              <a:t>或者使用触发器</a:t>
            </a:r>
            <a:r>
              <a:rPr lang="en-US" altLang="zh-CN" sz="1600" smtClean="0"/>
              <a:t>)</a:t>
            </a:r>
          </a:p>
          <a:p>
            <a:r>
              <a:rPr lang="zh-CN" altLang="en-US" sz="1600" smtClean="0"/>
              <a:t>分段</a:t>
            </a:r>
            <a:endParaRPr lang="en-US" altLang="zh-CN" sz="1600" smtClean="0"/>
          </a:p>
          <a:p>
            <a:r>
              <a:rPr lang="en-US" altLang="zh-CN" sz="1600" smtClean="0"/>
              <a:t>create </a:t>
            </a:r>
            <a:r>
              <a:rPr lang="en-US" altLang="zh-CN" sz="1600"/>
              <a:t>table p (id int primary key,name text unique,info text);</a:t>
            </a:r>
          </a:p>
          <a:p>
            <a:r>
              <a:rPr lang="en-US" altLang="zh-CN" sz="1600"/>
              <a:t>create table c0(like p including all) inherits(p);</a:t>
            </a:r>
          </a:p>
          <a:p>
            <a:r>
              <a:rPr lang="en-US" altLang="zh-CN" sz="1600"/>
              <a:t>create table c1(like p including all) inherits(p);</a:t>
            </a:r>
          </a:p>
          <a:p>
            <a:r>
              <a:rPr lang="en-US" altLang="zh-CN" sz="1600"/>
              <a:t>alter table p add constraint ck_p_1 check(false);</a:t>
            </a:r>
          </a:p>
          <a:p>
            <a:r>
              <a:rPr lang="en-US" altLang="zh-CN" sz="1600"/>
              <a:t>alter table c0 add constraint ck_c0_1 check(mod(id,2)=0);</a:t>
            </a:r>
          </a:p>
          <a:p>
            <a:r>
              <a:rPr lang="en-US" altLang="zh-CN" sz="1600"/>
              <a:t>alter table c0 add constraint ck_c0_2 check(mod(hashtext(name),2)=0);</a:t>
            </a:r>
          </a:p>
          <a:p>
            <a:r>
              <a:rPr lang="en-US" altLang="zh-CN" sz="1600"/>
              <a:t>alter table c1 add constraint ck_c1_1 check(mod(id,2)=1);</a:t>
            </a:r>
          </a:p>
          <a:p>
            <a:r>
              <a:rPr lang="en-US" altLang="zh-CN" sz="1600"/>
              <a:t>alter table c1 add constraint ck_c1_2 check(mod(hashtext(name),2)=1);</a:t>
            </a:r>
          </a:p>
          <a:p>
            <a:endParaRPr lang="en-US" altLang="zh-CN" sz="1600"/>
          </a:p>
          <a:p>
            <a:r>
              <a:rPr lang="zh-CN" altLang="en-US" sz="1600"/>
              <a:t>注意</a:t>
            </a:r>
            <a:endParaRPr lang="en-US" altLang="zh-CN" sz="1600" smtClean="0"/>
          </a:p>
          <a:p>
            <a:r>
              <a:rPr lang="en-US" altLang="zh-CN" sz="1600" smtClean="0"/>
              <a:t>DELETE, UPDATE, SELECT </a:t>
            </a:r>
            <a:r>
              <a:rPr lang="zh-CN" altLang="en-US" sz="1600" smtClean="0"/>
              <a:t>父表时</a:t>
            </a:r>
            <a:r>
              <a:rPr lang="en-US" altLang="zh-CN" sz="1600" smtClean="0"/>
              <a:t>, </a:t>
            </a:r>
            <a:r>
              <a:rPr lang="zh-CN" altLang="en-US" sz="1600" smtClean="0"/>
              <a:t>默认不加</a:t>
            </a:r>
            <a:r>
              <a:rPr lang="en-US" altLang="zh-CN" sz="1600" smtClean="0"/>
              <a:t>ONLY, </a:t>
            </a:r>
            <a:r>
              <a:rPr lang="zh-CN" altLang="en-US" sz="1600" smtClean="0"/>
              <a:t>影响所有子表和目标表</a:t>
            </a:r>
            <a:r>
              <a:rPr lang="en-US" altLang="zh-CN" sz="1600" smtClean="0"/>
              <a:t>.</a:t>
            </a:r>
          </a:p>
          <a:p>
            <a:r>
              <a:rPr lang="en-US" altLang="zh-CN" sz="1600" smtClean="0"/>
              <a:t>INSERT </a:t>
            </a:r>
            <a:r>
              <a:rPr lang="zh-CN" altLang="en-US" sz="1600" smtClean="0"/>
              <a:t>没有</a:t>
            </a:r>
            <a:r>
              <a:rPr lang="en-US" altLang="zh-CN" sz="1600" smtClean="0"/>
              <a:t>ONLY</a:t>
            </a:r>
            <a:r>
              <a:rPr lang="zh-CN" altLang="en-US" sz="1600" smtClean="0"/>
              <a:t>选项</a:t>
            </a:r>
            <a:r>
              <a:rPr lang="en-US" altLang="zh-CN" sz="1600" smtClean="0"/>
              <a:t>, </a:t>
            </a:r>
            <a:r>
              <a:rPr lang="zh-CN" altLang="en-US" sz="1600" smtClean="0"/>
              <a:t>也只会影响目标表</a:t>
            </a:r>
            <a:r>
              <a:rPr lang="en-US" altLang="zh-CN" sz="1600" smtClean="0"/>
              <a:t>. </a:t>
            </a:r>
            <a:r>
              <a:rPr lang="zh-CN" altLang="en-US" sz="1600" smtClean="0"/>
              <a:t>除非有</a:t>
            </a:r>
            <a:r>
              <a:rPr lang="en-US" altLang="zh-CN" sz="1600" smtClean="0"/>
              <a:t>RULE</a:t>
            </a:r>
            <a:r>
              <a:rPr lang="zh-CN" altLang="en-US" sz="1600" smtClean="0"/>
              <a:t>或</a:t>
            </a:r>
            <a:r>
              <a:rPr lang="en-US" altLang="zh-CN" sz="1600" smtClean="0"/>
              <a:t>TRIGGER.</a:t>
            </a:r>
          </a:p>
          <a:p>
            <a:endParaRPr lang="en-US" altLang="zh-CN" sz="1600" smtClean="0"/>
          </a:p>
          <a:p>
            <a:endParaRPr lang="en-US" altLang="zh-CN" sz="1600" smtClean="0"/>
          </a:p>
          <a:p>
            <a:endParaRPr lang="zh-CN" altLang="en-US" sz="1600"/>
          </a:p>
        </p:txBody>
      </p:sp>
    </p:spTree>
    <p:extLst>
      <p:ext uri="{BB962C8B-B14F-4D97-AF65-F5344CB8AC3E}">
        <p14:creationId xmlns:p14="http://schemas.microsoft.com/office/powerpoint/2010/main" val="3665637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zh-CN" altLang="en-US" sz="1400" smtClean="0"/>
              <a:t>可以用</a:t>
            </a:r>
            <a:r>
              <a:rPr lang="en-US" altLang="zh-CN" sz="1400" smtClean="0"/>
              <a:t>rule</a:t>
            </a:r>
            <a:r>
              <a:rPr lang="zh-CN" altLang="en-US" sz="1400" smtClean="0"/>
              <a:t>或</a:t>
            </a:r>
            <a:r>
              <a:rPr lang="en-US" altLang="zh-CN" sz="1400" smtClean="0"/>
              <a:t>trigger</a:t>
            </a:r>
            <a:r>
              <a:rPr lang="zh-CN" altLang="en-US" sz="1400" smtClean="0"/>
              <a:t>实现分区表</a:t>
            </a:r>
            <a:r>
              <a:rPr lang="en-US" altLang="zh-CN" sz="1400" smtClean="0"/>
              <a:t>(Range, Hash, List, Complex)</a:t>
            </a:r>
            <a:endParaRPr lang="en-US" altLang="zh-CN" sz="1400"/>
          </a:p>
          <a:p>
            <a:r>
              <a:rPr lang="en-US" altLang="zh-CN" sz="1400" smtClean="0"/>
              <a:t>rule</a:t>
            </a:r>
            <a:r>
              <a:rPr lang="zh-CN" altLang="en-US" sz="1400" smtClean="0"/>
              <a:t>不被</a:t>
            </a:r>
            <a:r>
              <a:rPr lang="en-US" altLang="zh-CN" sz="1400" smtClean="0"/>
              <a:t>COPY</a:t>
            </a:r>
            <a:r>
              <a:rPr lang="zh-CN" altLang="en-US" sz="1400" smtClean="0"/>
              <a:t>触发</a:t>
            </a:r>
            <a:r>
              <a:rPr lang="en-US" altLang="zh-CN" sz="1400" smtClean="0"/>
              <a:t>, </a:t>
            </a:r>
            <a:r>
              <a:rPr lang="zh-CN" altLang="en-US" sz="1400" smtClean="0"/>
              <a:t>并且规则异常时插入的数据将插入主表</a:t>
            </a:r>
            <a:r>
              <a:rPr lang="en-US" altLang="zh-CN" sz="1400" smtClean="0"/>
              <a:t>. </a:t>
            </a:r>
            <a:r>
              <a:rPr lang="zh-CN" altLang="en-US" sz="1400" smtClean="0"/>
              <a:t>无法简单处理此类问题</a:t>
            </a:r>
            <a:r>
              <a:rPr lang="en-US" altLang="zh-CN" sz="1400" smtClean="0"/>
              <a:t>.</a:t>
            </a:r>
          </a:p>
          <a:p>
            <a:r>
              <a:rPr lang="en-US" altLang="zh-CN" sz="1400" smtClean="0"/>
              <a:t>rule</a:t>
            </a:r>
            <a:r>
              <a:rPr lang="zh-CN" altLang="en-US" sz="1400" smtClean="0"/>
              <a:t>是每</a:t>
            </a:r>
            <a:r>
              <a:rPr lang="en-US" altLang="zh-CN" sz="1400" smtClean="0"/>
              <a:t>QUERY</a:t>
            </a:r>
            <a:r>
              <a:rPr lang="zh-CN" altLang="en-US" sz="1400" smtClean="0"/>
              <a:t>触发</a:t>
            </a:r>
            <a:r>
              <a:rPr lang="en-US" altLang="zh-CN" sz="1400" smtClean="0"/>
              <a:t>, </a:t>
            </a:r>
            <a:r>
              <a:rPr lang="zh-CN" altLang="en-US" sz="1400" smtClean="0"/>
              <a:t>所以更适合</a:t>
            </a:r>
            <a:r>
              <a:rPr lang="en-US" altLang="zh-CN" sz="1400" smtClean="0"/>
              <a:t>bulk insert</a:t>
            </a:r>
            <a:r>
              <a:rPr lang="zh-CN" altLang="en-US" sz="1400" smtClean="0"/>
              <a:t>场景</a:t>
            </a:r>
            <a:r>
              <a:rPr lang="en-US" altLang="zh-CN" sz="1400"/>
              <a:t>.</a:t>
            </a:r>
            <a:endParaRPr lang="en-US" altLang="zh-CN" sz="1400" smtClean="0"/>
          </a:p>
          <a:p>
            <a:r>
              <a:rPr lang="en-US" altLang="zh-CN" sz="1400" smtClean="0"/>
              <a:t>trigger</a:t>
            </a:r>
            <a:r>
              <a:rPr lang="zh-CN" altLang="en-US" sz="1400" smtClean="0"/>
              <a:t>分区方法举例 </a:t>
            </a:r>
            <a:r>
              <a:rPr lang="en-US" altLang="zh-CN" sz="1400" smtClean="0"/>
              <a:t>: </a:t>
            </a:r>
          </a:p>
          <a:p>
            <a:r>
              <a:rPr lang="zh-CN" altLang="en-US" sz="1400"/>
              <a:t>主</a:t>
            </a:r>
            <a:r>
              <a:rPr lang="zh-CN" altLang="en-US" sz="1400" smtClean="0"/>
              <a:t>表</a:t>
            </a:r>
            <a:r>
              <a:rPr lang="en-US" altLang="zh-CN" sz="1400" smtClean="0"/>
              <a:t>:</a:t>
            </a:r>
            <a:endParaRPr lang="en-US" altLang="zh-CN" sz="1400"/>
          </a:p>
          <a:p>
            <a:r>
              <a:rPr lang="en-US" altLang="zh-CN" sz="1400"/>
              <a:t>CREATE TABLE p (</a:t>
            </a:r>
          </a:p>
          <a:p>
            <a:r>
              <a:rPr lang="en-US" altLang="zh-CN" sz="1400"/>
              <a:t>    city_id         int not null,</a:t>
            </a:r>
          </a:p>
          <a:p>
            <a:r>
              <a:rPr lang="en-US" altLang="zh-CN" sz="1400"/>
              <a:t>    logtime         timestamp(0) not null,</a:t>
            </a:r>
          </a:p>
          <a:p>
            <a:r>
              <a:rPr lang="en-US" altLang="zh-CN" sz="1400"/>
              <a:t>    peaktemp        int,</a:t>
            </a:r>
          </a:p>
          <a:p>
            <a:r>
              <a:rPr lang="en-US" altLang="zh-CN" sz="1400"/>
              <a:t>    unitsales       int</a:t>
            </a:r>
          </a:p>
          <a:p>
            <a:r>
              <a:rPr lang="en-US" altLang="zh-CN" sz="1400" smtClean="0"/>
              <a:t>);</a:t>
            </a:r>
          </a:p>
          <a:p>
            <a:r>
              <a:rPr lang="zh-CN" altLang="en-US" sz="1400" smtClean="0"/>
              <a:t>分区字段索引</a:t>
            </a:r>
            <a:r>
              <a:rPr lang="en-US" altLang="zh-CN" sz="1400" smtClean="0"/>
              <a:t>:</a:t>
            </a:r>
            <a:endParaRPr lang="en-US" altLang="zh-CN" sz="1400"/>
          </a:p>
          <a:p>
            <a:r>
              <a:rPr lang="en-US" altLang="zh-CN" sz="1400"/>
              <a:t>CREATE INDEX idx_p_logtime ON p (logtime);</a:t>
            </a:r>
          </a:p>
          <a:p>
            <a:r>
              <a:rPr lang="zh-CN" altLang="en-US" sz="1400" smtClean="0"/>
              <a:t>子表</a:t>
            </a:r>
            <a:r>
              <a:rPr lang="en-US" altLang="zh-CN" sz="1400" smtClean="0"/>
              <a:t>:</a:t>
            </a:r>
            <a:endParaRPr lang="en-US" altLang="zh-CN" sz="1400"/>
          </a:p>
          <a:p>
            <a:r>
              <a:rPr lang="en-US" altLang="zh-CN" sz="1400"/>
              <a:t>CREATE TABLE p_201201 (LIKE p INCLUDING all) INHERITS (p);</a:t>
            </a:r>
          </a:p>
          <a:p>
            <a:r>
              <a:rPr lang="en-US" altLang="zh-CN" sz="1400"/>
              <a:t>CREATE TABLE p_201202 (LIKE p INCLUDING all) INHERITS (p);</a:t>
            </a:r>
          </a:p>
          <a:p>
            <a:r>
              <a:rPr lang="en-US" altLang="zh-CN" sz="1400"/>
              <a:t>CREATE TABLE p_201203 (LIKE p INCLUDING all) INHERITS (p);</a:t>
            </a:r>
          </a:p>
          <a:p>
            <a:r>
              <a:rPr lang="en-US" altLang="zh-CN" sz="1400"/>
              <a:t>CREATE TABLE p_201204 (LIKE p INCLUDING all) INHERITS (p</a:t>
            </a:r>
            <a:r>
              <a:rPr lang="en-US" altLang="zh-CN" sz="1400" smtClean="0"/>
              <a:t>);</a:t>
            </a:r>
            <a:endParaRPr lang="en-US" altLang="zh-CN" sz="1400"/>
          </a:p>
          <a:p>
            <a:endParaRPr lang="zh-CN" altLang="en-US" sz="1400"/>
          </a:p>
        </p:txBody>
      </p:sp>
    </p:spTree>
    <p:extLst>
      <p:ext uri="{BB962C8B-B14F-4D97-AF65-F5344CB8AC3E}">
        <p14:creationId xmlns:p14="http://schemas.microsoft.com/office/powerpoint/2010/main" val="3057651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en-US" altLang="zh-CN" sz="1400"/>
              <a:t>CREATE TABLE p_201205 (LIKE p INCLUDING all) INHERITS (p);</a:t>
            </a:r>
          </a:p>
          <a:p>
            <a:r>
              <a:rPr lang="en-US" altLang="zh-CN" sz="1400"/>
              <a:t>CREATE TABLE p_201206 (LIKE p INCLUDING all) INHERITS (p);</a:t>
            </a:r>
          </a:p>
          <a:p>
            <a:r>
              <a:rPr lang="en-US" altLang="zh-CN" sz="1400"/>
              <a:t>CREATE TABLE p_201207 (LIKE p INCLUDING all) INHERITS (p);</a:t>
            </a:r>
          </a:p>
          <a:p>
            <a:r>
              <a:rPr lang="en-US" altLang="zh-CN" sz="1400"/>
              <a:t>CREATE TABLE p_201208 (LIKE p INCLUDING all) INHERITS (p);</a:t>
            </a:r>
          </a:p>
          <a:p>
            <a:r>
              <a:rPr lang="en-US" altLang="zh-CN" sz="1400"/>
              <a:t>CREATE TABLE p_201209 (LIKE p INCLUDING all) INHERITS (p);</a:t>
            </a:r>
          </a:p>
          <a:p>
            <a:r>
              <a:rPr lang="en-US" altLang="zh-CN" sz="1400"/>
              <a:t>CREATE TABLE p_201210 (LIKE p INCLUDING all) INHERITS (p);</a:t>
            </a:r>
          </a:p>
          <a:p>
            <a:r>
              <a:rPr lang="en-US" altLang="zh-CN" sz="1400"/>
              <a:t>CREATE TABLE p_201211 (LIKE p INCLUDING all) INHERITS (p);</a:t>
            </a:r>
          </a:p>
          <a:p>
            <a:r>
              <a:rPr lang="en-US" altLang="zh-CN" sz="1400"/>
              <a:t>CREATE TABLE p_201212 (LIKE p INCLUDING all) INHERITS (p);</a:t>
            </a:r>
          </a:p>
          <a:p>
            <a:r>
              <a:rPr lang="en-US" altLang="zh-CN" sz="1400"/>
              <a:t>CREATE TABLE p_default (LIKE p INCLUDING all) INHERITS (p</a:t>
            </a:r>
            <a:r>
              <a:rPr lang="en-US" altLang="zh-CN" sz="1400" smtClean="0"/>
              <a:t>);</a:t>
            </a:r>
          </a:p>
          <a:p>
            <a:r>
              <a:rPr lang="zh-CN" altLang="en-US" sz="1400" smtClean="0"/>
              <a:t>子表分区字段约束</a:t>
            </a:r>
            <a:endParaRPr lang="en-US" altLang="zh-CN" sz="1400"/>
          </a:p>
          <a:p>
            <a:r>
              <a:rPr lang="en-US" altLang="zh-CN" sz="1400"/>
              <a:t>ALTER TABLE p_201201 ADD CONSTRAINT p_201201_ck1 CHECK (logtime&gt;=date '2012-01-01' and logtime&lt;date '2012-02-01');</a:t>
            </a:r>
          </a:p>
          <a:p>
            <a:r>
              <a:rPr lang="en-US" altLang="zh-CN" sz="1400"/>
              <a:t>ALTER TABLE p_201202 ADD CONSTRAINT p_201202_ck1 CHECK (logtime&gt;=date '2012-02-01' and logtime&lt;date '2012-03-01');</a:t>
            </a:r>
          </a:p>
          <a:p>
            <a:r>
              <a:rPr lang="en-US" altLang="zh-CN" sz="1400"/>
              <a:t>ALTER TABLE p_201203 ADD CONSTRAINT p_201203_ck1 CHECK (logtime&gt;=date '2012-03-01' and logtime&lt;date '2012-04-01</a:t>
            </a:r>
            <a:r>
              <a:rPr lang="en-US" altLang="zh-CN" sz="1400" smtClean="0"/>
              <a:t>');</a:t>
            </a:r>
          </a:p>
          <a:p>
            <a:r>
              <a:rPr lang="en-US" altLang="zh-CN" sz="1400"/>
              <a:t>ALTER TABLE p_201204 ADD CONSTRAINT p_201204_ck1 CHECK (logtime&gt;=date '2012-04-01' and logtime&lt;date '2012-05-01');</a:t>
            </a:r>
          </a:p>
          <a:p>
            <a:endParaRPr lang="en-US" altLang="zh-CN" sz="1400"/>
          </a:p>
        </p:txBody>
      </p:sp>
    </p:spTree>
    <p:extLst>
      <p:ext uri="{BB962C8B-B14F-4D97-AF65-F5344CB8AC3E}">
        <p14:creationId xmlns:p14="http://schemas.microsoft.com/office/powerpoint/2010/main" val="1196270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en-US" altLang="zh-CN" sz="1400"/>
              <a:t>ALTER TABLE p_201205 ADD CONSTRAINT p_201205_ck1 CHECK (logtime&gt;=date '2012-05-01' and logtime&lt;date '2012-06-01');</a:t>
            </a:r>
          </a:p>
          <a:p>
            <a:r>
              <a:rPr lang="en-US" altLang="zh-CN" sz="1400"/>
              <a:t>ALTER TABLE p_201206 ADD CONSTRAINT p_201206_ck1 CHECK (logtime&gt;=date '2012-06-01' and logtime&lt;date '2012-07-01');</a:t>
            </a:r>
          </a:p>
          <a:p>
            <a:r>
              <a:rPr lang="en-US" altLang="zh-CN" sz="1400"/>
              <a:t>ALTER TABLE p_201207 ADD CONSTRAINT p_201207_ck1 CHECK (logtime&gt;=date '2012-07-01' and logtime&lt;date '2012-08-01');</a:t>
            </a:r>
          </a:p>
          <a:p>
            <a:r>
              <a:rPr lang="en-US" altLang="zh-CN" sz="1400"/>
              <a:t>ALTER TABLE p_201208 ADD CONSTRAINT p_201208_ck1 CHECK (logtime&gt;=date '2012-08-01' and logtime&lt;date '2012-09-01');</a:t>
            </a:r>
          </a:p>
          <a:p>
            <a:r>
              <a:rPr lang="en-US" altLang="zh-CN" sz="1400"/>
              <a:t>ALTER TABLE p_201209 ADD CONSTRAINT p_201209_ck1 CHECK (logtime&gt;=date '2012-09-01' and logtime&lt;date '2012-10-01');</a:t>
            </a:r>
          </a:p>
          <a:p>
            <a:r>
              <a:rPr lang="en-US" altLang="zh-CN" sz="1400"/>
              <a:t>ALTER TABLE p_201210 ADD CONSTRAINT p_201210_ck1 CHECK (logtime&gt;=date '2012-10-01' and logtime&lt;date '2012-11-01');</a:t>
            </a:r>
          </a:p>
          <a:p>
            <a:r>
              <a:rPr lang="en-US" altLang="zh-CN" sz="1400"/>
              <a:t>ALTER TABLE p_201211 ADD CONSTRAINT p_201211_ck1 CHECK (logtime&gt;=date '2012-11-01' and logtime&lt;date '2012-12-01');</a:t>
            </a:r>
          </a:p>
          <a:p>
            <a:r>
              <a:rPr lang="en-US" altLang="zh-CN" sz="1400"/>
              <a:t>ALTER TABLE p_201212 ADD CONSTRAINT p_201212_ck1 CHECK (logtime&gt;=date '2012-12-01' and logtime&lt;date '2013-01-01');</a:t>
            </a:r>
          </a:p>
          <a:p>
            <a:r>
              <a:rPr lang="en-US" altLang="zh-CN" sz="1400"/>
              <a:t>ALTER TABLE p_default ADD CONSTRAINT p_default_ck1 CHECK (logtime&lt;date '2012-01-01' or logtime&gt;=date '2013-01-01');</a:t>
            </a:r>
          </a:p>
        </p:txBody>
      </p:sp>
    </p:spTree>
    <p:extLst>
      <p:ext uri="{BB962C8B-B14F-4D97-AF65-F5344CB8AC3E}">
        <p14:creationId xmlns:p14="http://schemas.microsoft.com/office/powerpoint/2010/main" val="1304093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zh-CN" altLang="en-US" sz="1400" smtClean="0"/>
              <a:t>子表展示 </a:t>
            </a:r>
            <a:r>
              <a:rPr lang="en-US" altLang="zh-CN" sz="1400" smtClean="0"/>
              <a:t>: </a:t>
            </a:r>
            <a:endParaRPr lang="en-US" altLang="zh-CN" sz="1400"/>
          </a:p>
          <a:p>
            <a:r>
              <a:rPr lang="en-US" altLang="zh-CN" sz="1400"/>
              <a:t>postgres=# \d p_201201</a:t>
            </a:r>
          </a:p>
          <a:p>
            <a:r>
              <a:rPr lang="en-US" altLang="zh-CN" sz="1400"/>
              <a:t>                Table "public.p_201201"</a:t>
            </a:r>
          </a:p>
          <a:p>
            <a:r>
              <a:rPr lang="en-US" altLang="zh-CN" sz="1400"/>
              <a:t>  Column   |              Type              | Modifiers </a:t>
            </a:r>
          </a:p>
          <a:p>
            <a:r>
              <a:rPr lang="en-US" altLang="zh-CN" sz="1400"/>
              <a:t>-----------+--------------------------------+-----------</a:t>
            </a:r>
          </a:p>
          <a:p>
            <a:r>
              <a:rPr lang="en-US" altLang="zh-CN" sz="1400"/>
              <a:t> city_id   | integer                        | not null</a:t>
            </a:r>
          </a:p>
          <a:p>
            <a:r>
              <a:rPr lang="en-US" altLang="zh-CN" sz="1400"/>
              <a:t> logtime   | timestamp(0) without time zone | not null</a:t>
            </a:r>
          </a:p>
          <a:p>
            <a:r>
              <a:rPr lang="en-US" altLang="zh-CN" sz="1400"/>
              <a:t> peaktemp  | integer                        | </a:t>
            </a:r>
          </a:p>
          <a:p>
            <a:r>
              <a:rPr lang="en-US" altLang="zh-CN" sz="1400"/>
              <a:t> unitsales | integer                        | </a:t>
            </a:r>
          </a:p>
          <a:p>
            <a:r>
              <a:rPr lang="en-US" altLang="zh-CN" sz="1400"/>
              <a:t>Indexes:</a:t>
            </a:r>
          </a:p>
          <a:p>
            <a:r>
              <a:rPr lang="en-US" altLang="zh-CN" sz="1400"/>
              <a:t>    "p_201201_logtime_idx" btree (logtime)</a:t>
            </a:r>
          </a:p>
          <a:p>
            <a:r>
              <a:rPr lang="en-US" altLang="zh-CN" sz="1400"/>
              <a:t>Check constraints:</a:t>
            </a:r>
          </a:p>
          <a:p>
            <a:r>
              <a:rPr lang="en-US" altLang="zh-CN" sz="1400"/>
              <a:t>    "p_201201_ck1" CHECK (logtime &gt;= '2012-01-01'::date AND logtime &lt; '2012-02-01'::date)</a:t>
            </a:r>
          </a:p>
          <a:p>
            <a:r>
              <a:rPr lang="en-US" altLang="zh-CN" sz="1400"/>
              <a:t>Inherits: p</a:t>
            </a:r>
          </a:p>
          <a:p>
            <a:endParaRPr lang="en-US" altLang="zh-CN" sz="1400"/>
          </a:p>
          <a:p>
            <a:endParaRPr lang="en-US" altLang="zh-CN" sz="1400"/>
          </a:p>
          <a:p>
            <a:endParaRPr lang="en-US" altLang="zh-CN" sz="1400"/>
          </a:p>
        </p:txBody>
      </p:sp>
    </p:spTree>
    <p:extLst>
      <p:ext uri="{BB962C8B-B14F-4D97-AF65-F5344CB8AC3E}">
        <p14:creationId xmlns:p14="http://schemas.microsoft.com/office/powerpoint/2010/main" val="2816818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zh-CN" altLang="en-US" sz="1400" smtClean="0"/>
              <a:t>插入触发器函数</a:t>
            </a:r>
            <a:endParaRPr lang="en-US" altLang="zh-CN" sz="1400" smtClean="0"/>
          </a:p>
          <a:p>
            <a:r>
              <a:rPr lang="en-US" altLang="zh-CN" sz="1400"/>
              <a:t>CREATE OR REPLACE FUNCTION p_insert_trigger()</a:t>
            </a:r>
          </a:p>
          <a:p>
            <a:r>
              <a:rPr lang="en-US" altLang="zh-CN" sz="1400"/>
              <a:t>RETURNS TRIGGER AS $$</a:t>
            </a:r>
          </a:p>
          <a:p>
            <a:r>
              <a:rPr lang="en-US" altLang="zh-CN" sz="1400"/>
              <a:t>BEGIN</a:t>
            </a:r>
          </a:p>
          <a:p>
            <a:r>
              <a:rPr lang="en-US" altLang="zh-CN" sz="1400"/>
              <a:t>    IF    ( NEW.logtime &gt;= DATE '2012-01-01' AND NEW.logtime &lt; DATE '2012-02-01' ) THEN</a:t>
            </a:r>
          </a:p>
          <a:p>
            <a:r>
              <a:rPr lang="en-US" altLang="zh-CN" sz="1400"/>
              <a:t>        INSERT INTO p_201201 VALUES (NEW.*);</a:t>
            </a:r>
          </a:p>
          <a:p>
            <a:r>
              <a:rPr lang="en-US" altLang="zh-CN" sz="1400"/>
              <a:t>    ELSIF ( NEW.logtime &gt;= DATE '2012-02-01' AND NEW.logtime &lt; DATE '2012-03-01' ) THEN</a:t>
            </a:r>
          </a:p>
          <a:p>
            <a:r>
              <a:rPr lang="en-US" altLang="zh-CN" sz="1400"/>
              <a:t>        INSERT INTO p_201202 VALUES (NEW.*);</a:t>
            </a:r>
          </a:p>
          <a:p>
            <a:r>
              <a:rPr lang="en-US" altLang="zh-CN" sz="1400"/>
              <a:t>    ELSIF ( NEW.logtime &gt;= DATE '2012-03-01' AND NEW.logtime &lt; DATE '2012-04-01' ) THEN</a:t>
            </a:r>
          </a:p>
          <a:p>
            <a:r>
              <a:rPr lang="en-US" altLang="zh-CN" sz="1400"/>
              <a:t>        INSERT INTO p_201203 VALUES (NEW.*);</a:t>
            </a:r>
          </a:p>
          <a:p>
            <a:r>
              <a:rPr lang="en-US" altLang="zh-CN" sz="1400"/>
              <a:t>    ELSIF ( NEW.logtime &gt;= DATE '2012-04-01' AND NEW.logtime &lt; DATE '2012-05-01' ) THEN</a:t>
            </a:r>
          </a:p>
          <a:p>
            <a:r>
              <a:rPr lang="en-US" altLang="zh-CN" sz="1400"/>
              <a:t>        INSERT INTO p_201204 VALUES (NEW.*);</a:t>
            </a:r>
          </a:p>
          <a:p>
            <a:r>
              <a:rPr lang="en-US" altLang="zh-CN" sz="1400"/>
              <a:t>    ELSIF ( NEW.logtime &gt;= DATE '2012-05-01' AND NEW.logtime &lt; DATE '2012-06-01' ) THEN</a:t>
            </a:r>
          </a:p>
          <a:p>
            <a:r>
              <a:rPr lang="en-US" altLang="zh-CN" sz="1400"/>
              <a:t>        INSERT INTO p_201205 VALUES (NEW.*);</a:t>
            </a:r>
          </a:p>
          <a:p>
            <a:r>
              <a:rPr lang="en-US" altLang="zh-CN" sz="1400"/>
              <a:t>    ELSIF ( NEW.logtime &gt;= DATE '2012-06-01' AND NEW.logtime &lt; DATE '2012-07-01' ) THEN</a:t>
            </a:r>
          </a:p>
          <a:p>
            <a:r>
              <a:rPr lang="en-US" altLang="zh-CN" sz="1400"/>
              <a:t>        INSERT INTO p_201206 VALUES (NEW.*);</a:t>
            </a:r>
          </a:p>
          <a:p>
            <a:r>
              <a:rPr lang="en-US" altLang="zh-CN" sz="1400"/>
              <a:t>    ELSIF ( NEW.logtime &gt;= DATE '2012-07-01' AND NEW.logtime &lt; DATE '2012-08-01' ) THEN</a:t>
            </a:r>
          </a:p>
          <a:p>
            <a:r>
              <a:rPr lang="en-US" altLang="zh-CN" sz="1400"/>
              <a:t>        INSERT INTO p_201207 VALUES (NEW.*);</a:t>
            </a:r>
          </a:p>
          <a:p>
            <a:endParaRPr lang="en-US" altLang="zh-CN" sz="1400"/>
          </a:p>
        </p:txBody>
      </p:sp>
    </p:spTree>
    <p:extLst>
      <p:ext uri="{BB962C8B-B14F-4D97-AF65-F5344CB8AC3E}">
        <p14:creationId xmlns:p14="http://schemas.microsoft.com/office/powerpoint/2010/main" val="674850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en-US" altLang="zh-CN" sz="1400"/>
              <a:t> ELSIF ( NEW.logtime &gt;= DATE '2012-08-01' AND NEW.logtime &lt; DATE '2012-09-01' ) THEN</a:t>
            </a:r>
          </a:p>
          <a:p>
            <a:r>
              <a:rPr lang="en-US" altLang="zh-CN" sz="1400"/>
              <a:t>        INSERT INTO p_201208 VALUES (NEW.*);</a:t>
            </a:r>
          </a:p>
          <a:p>
            <a:r>
              <a:rPr lang="en-US" altLang="zh-CN" sz="1400"/>
              <a:t>    ELSIF ( NEW.logtime &gt;= DATE '2012-09-01' AND NEW.logtime &lt; DATE '2012-10-01' ) THEN</a:t>
            </a:r>
          </a:p>
          <a:p>
            <a:r>
              <a:rPr lang="en-US" altLang="zh-CN" sz="1400"/>
              <a:t>        INSERT INTO p_201209 VALUES (NEW.*);</a:t>
            </a:r>
          </a:p>
          <a:p>
            <a:r>
              <a:rPr lang="en-US" altLang="zh-CN" sz="1400"/>
              <a:t>    ELSIF ( NEW.logtime &gt;= DATE '2012-10-01' AND NEW.logtime &lt; DATE '2012-11-01' ) THEN</a:t>
            </a:r>
          </a:p>
          <a:p>
            <a:r>
              <a:rPr lang="en-US" altLang="zh-CN" sz="1400"/>
              <a:t>        INSERT INTO p_201210 VALUES (NEW.*);</a:t>
            </a:r>
          </a:p>
          <a:p>
            <a:r>
              <a:rPr lang="en-US" altLang="zh-CN" sz="1400"/>
              <a:t>    ELSIF ( NEW.logtime &gt;= DATE '2012-11-01' AND NEW.logtime &lt; DATE '2012-12-01' ) THEN</a:t>
            </a:r>
          </a:p>
          <a:p>
            <a:r>
              <a:rPr lang="en-US" altLang="zh-CN" sz="1400"/>
              <a:t>        INSERT INTO p_201211 VALUES (NEW.*);</a:t>
            </a:r>
          </a:p>
          <a:p>
            <a:r>
              <a:rPr lang="en-US" altLang="zh-CN" sz="1400"/>
              <a:t>    ELSIF ( NEW.logtime &gt;= DATE '2012-12-01' AND NEW.logtime &lt; DATE '2013-01-01' ) THEN</a:t>
            </a:r>
          </a:p>
          <a:p>
            <a:r>
              <a:rPr lang="en-US" altLang="zh-CN" sz="1400"/>
              <a:t>        INSERT INTO p_201212 VALUES (NEW.*);</a:t>
            </a:r>
          </a:p>
          <a:p>
            <a:r>
              <a:rPr lang="en-US" altLang="zh-CN" sz="1400"/>
              <a:t>    ELSIF ( NEW.logtime &gt;= DATE '2013-01-01' OR NEW.logtime &lt; DATE '2012-01-01' ) THEN</a:t>
            </a:r>
          </a:p>
          <a:p>
            <a:r>
              <a:rPr lang="en-US" altLang="zh-CN" sz="1400"/>
              <a:t>        INSERT INTO p_default VALUES (NEW.*);</a:t>
            </a:r>
          </a:p>
          <a:p>
            <a:r>
              <a:rPr lang="en-US" altLang="zh-CN" sz="1400"/>
              <a:t>    ELSE</a:t>
            </a:r>
          </a:p>
          <a:p>
            <a:r>
              <a:rPr lang="en-US" altLang="zh-CN" sz="1400"/>
              <a:t>        RAISE EXCEPTION 'Date out of range.  Fix the p_insert_trigger() function!';</a:t>
            </a:r>
          </a:p>
          <a:p>
            <a:r>
              <a:rPr lang="en-US" altLang="zh-CN" sz="1400"/>
              <a:t>    END IF;</a:t>
            </a:r>
          </a:p>
          <a:p>
            <a:r>
              <a:rPr lang="en-US" altLang="zh-CN" sz="1400"/>
              <a:t>    RETURN NULL;</a:t>
            </a:r>
          </a:p>
          <a:p>
            <a:r>
              <a:rPr lang="en-US" altLang="zh-CN" sz="1400"/>
              <a:t>END;</a:t>
            </a:r>
          </a:p>
          <a:p>
            <a:r>
              <a:rPr lang="en-US" altLang="zh-CN" sz="1400"/>
              <a:t>$$ LANGUAGE plpgsql;</a:t>
            </a:r>
          </a:p>
        </p:txBody>
      </p:sp>
    </p:spTree>
    <p:extLst>
      <p:ext uri="{BB962C8B-B14F-4D97-AF65-F5344CB8AC3E}">
        <p14:creationId xmlns:p14="http://schemas.microsoft.com/office/powerpoint/2010/main" val="2951360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zh-CN" altLang="en-US" sz="1400" smtClean="0"/>
              <a:t>删除触发器函数</a:t>
            </a:r>
            <a:endParaRPr lang="en-US" altLang="zh-CN" sz="1400" smtClean="0"/>
          </a:p>
          <a:p>
            <a:r>
              <a:rPr lang="en-US" altLang="zh-CN" sz="1400"/>
              <a:t>CREATE OR REPLACE FUNCTION p_delete_trigger()</a:t>
            </a:r>
          </a:p>
          <a:p>
            <a:r>
              <a:rPr lang="en-US" altLang="zh-CN" sz="1400"/>
              <a:t>RETURNS TRIGGER AS $$</a:t>
            </a:r>
          </a:p>
          <a:p>
            <a:r>
              <a:rPr lang="en-US" altLang="zh-CN" sz="1400"/>
              <a:t>BEGIN</a:t>
            </a:r>
          </a:p>
          <a:p>
            <a:r>
              <a:rPr lang="en-US" altLang="zh-CN" sz="1400"/>
              <a:t>    IF    ( OLD.logtime &gt;= DATE '2012-01-01' AND OLD.logtime &lt; DATE '2012-02-01' ) THEN</a:t>
            </a:r>
          </a:p>
          <a:p>
            <a:r>
              <a:rPr lang="en-US" altLang="zh-CN" sz="1400"/>
              <a:t>        DELETE FROM p_201201 WHERE logtime=OLD.logtime;</a:t>
            </a:r>
          </a:p>
          <a:p>
            <a:r>
              <a:rPr lang="en-US" altLang="zh-CN" sz="1400"/>
              <a:t>    ELSIF ( OLD.logtime &gt;= DATE '2012-02-01' AND OLD.logtime &lt; DATE '2012-03-01' ) THEN</a:t>
            </a:r>
          </a:p>
          <a:p>
            <a:r>
              <a:rPr lang="en-US" altLang="zh-CN" sz="1400"/>
              <a:t>        DELETE FROM p_201202 WHERE logtime=OLD.logtime;</a:t>
            </a:r>
          </a:p>
          <a:p>
            <a:r>
              <a:rPr lang="en-US" altLang="zh-CN" sz="1400"/>
              <a:t>    ELSIF ( OLD.logtime &gt;= DATE '2012-03-01' AND OLD.logtime &lt; DATE '2012-04-01' ) THEN</a:t>
            </a:r>
          </a:p>
          <a:p>
            <a:r>
              <a:rPr lang="en-US" altLang="zh-CN" sz="1400"/>
              <a:t>        DELETE FROM p_201203 WHERE logtime=OLD.logtime;</a:t>
            </a:r>
          </a:p>
          <a:p>
            <a:r>
              <a:rPr lang="en-US" altLang="zh-CN" sz="1400"/>
              <a:t>    ELSIF ( OLD.logtime &gt;= DATE '2012-04-01' AND OLD.logtime &lt; DATE '2012-05-01' ) THEN</a:t>
            </a:r>
          </a:p>
          <a:p>
            <a:r>
              <a:rPr lang="en-US" altLang="zh-CN" sz="1400"/>
              <a:t>        DELETE FROM p_201204 WHERE logtime=OLD.logtime;</a:t>
            </a:r>
          </a:p>
          <a:p>
            <a:r>
              <a:rPr lang="en-US" altLang="zh-CN" sz="1400"/>
              <a:t>    ELSIF ( OLD.logtime &gt;= DATE '2012-05-01' AND OLD.logtime &lt; DATE '2012-06-01' ) THEN</a:t>
            </a:r>
          </a:p>
          <a:p>
            <a:r>
              <a:rPr lang="en-US" altLang="zh-CN" sz="1400"/>
              <a:t>        DELETE FROM p_201205 WHERE logtime=OLD.logtime;</a:t>
            </a:r>
          </a:p>
          <a:p>
            <a:r>
              <a:rPr lang="en-US" altLang="zh-CN" sz="1400"/>
              <a:t>    ELSIF ( OLD.logtime &gt;= DATE '2012-06-01' AND OLD.logtime &lt; DATE '2012-07-01' ) THEN</a:t>
            </a:r>
          </a:p>
          <a:p>
            <a:r>
              <a:rPr lang="en-US" altLang="zh-CN" sz="1400"/>
              <a:t>        DELETE FROM p_201206 WHERE logtime=OLD.logtime;</a:t>
            </a:r>
          </a:p>
          <a:p>
            <a:r>
              <a:rPr lang="en-US" altLang="zh-CN" sz="1400"/>
              <a:t>    ELSIF ( OLD.logtime &gt;= DATE '2012-07-01' AND OLD.logtime &lt; DATE '2012-08-01' ) THEN</a:t>
            </a:r>
          </a:p>
          <a:p>
            <a:r>
              <a:rPr lang="en-US" altLang="zh-CN" sz="1400"/>
              <a:t>        DELETE FROM p_201207 WHERE logtime=OLD.logtime;</a:t>
            </a:r>
          </a:p>
          <a:p>
            <a:endParaRPr lang="en-US" altLang="zh-CN" sz="1400"/>
          </a:p>
        </p:txBody>
      </p:sp>
    </p:spTree>
    <p:extLst>
      <p:ext uri="{BB962C8B-B14F-4D97-AF65-F5344CB8AC3E}">
        <p14:creationId xmlns:p14="http://schemas.microsoft.com/office/powerpoint/2010/main" val="3298564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en-US" altLang="zh-CN" sz="1400"/>
              <a:t> ELSIF ( OLD.logtime &gt;= DATE '2012-08-01' AND OLD.logtime &lt; DATE '2012-09-01' ) THEN</a:t>
            </a:r>
          </a:p>
          <a:p>
            <a:r>
              <a:rPr lang="en-US" altLang="zh-CN" sz="1400"/>
              <a:t>        DELETE FROM p_201208 WHERE logtime=OLD.logtime;</a:t>
            </a:r>
          </a:p>
          <a:p>
            <a:r>
              <a:rPr lang="en-US" altLang="zh-CN" sz="1400"/>
              <a:t>    ELSIF ( OLD.logtime &gt;= DATE '2012-09-01' AND OLD.logtime &lt; DATE '2012-10-01' ) THEN</a:t>
            </a:r>
          </a:p>
          <a:p>
            <a:r>
              <a:rPr lang="en-US" altLang="zh-CN" sz="1400"/>
              <a:t>        DELETE FROM p_201209 WHERE logtime=OLD.logtime;</a:t>
            </a:r>
          </a:p>
          <a:p>
            <a:r>
              <a:rPr lang="en-US" altLang="zh-CN" sz="1400"/>
              <a:t>    ELSIF ( OLD.logtime &gt;= DATE '2012-10-01' AND OLD.logtime &lt; DATE '2012-11-01' ) THEN</a:t>
            </a:r>
          </a:p>
          <a:p>
            <a:r>
              <a:rPr lang="en-US" altLang="zh-CN" sz="1400"/>
              <a:t>        DELETE FROM p_201210 WHERE logtime=OLD.logtime;</a:t>
            </a:r>
          </a:p>
          <a:p>
            <a:r>
              <a:rPr lang="en-US" altLang="zh-CN" sz="1400"/>
              <a:t>    ELSIF ( OLD.logtime &gt;= DATE '2012-11-01' AND OLD.logtime &lt; DATE '2012-12-01' ) THEN</a:t>
            </a:r>
          </a:p>
          <a:p>
            <a:r>
              <a:rPr lang="en-US" altLang="zh-CN" sz="1400"/>
              <a:t>        DELETE FROM p_201211 WHERE logtime=OLD.logtime;</a:t>
            </a:r>
          </a:p>
          <a:p>
            <a:r>
              <a:rPr lang="en-US" altLang="zh-CN" sz="1400"/>
              <a:t>    ELSIF ( OLD.logtime &gt;= DATE '2012-12-01' AND OLD.logtime &lt; DATE '2013-01-01' ) THEN</a:t>
            </a:r>
          </a:p>
          <a:p>
            <a:r>
              <a:rPr lang="en-US" altLang="zh-CN" sz="1400"/>
              <a:t>        DELETE FROM p_201212 WHERE logtime=OLD.logtime;</a:t>
            </a:r>
          </a:p>
          <a:p>
            <a:r>
              <a:rPr lang="en-US" altLang="zh-CN" sz="1400"/>
              <a:t>    ELSIF ( OLD.logtime &gt;= DATE '2013-01-01' OR OLD.logtime &lt; DATE '2012-01-01' ) THEN</a:t>
            </a:r>
          </a:p>
          <a:p>
            <a:r>
              <a:rPr lang="en-US" altLang="zh-CN" sz="1400"/>
              <a:t>        DELETE FROM p_default WHERE logtime=OLD.logtime;</a:t>
            </a:r>
          </a:p>
          <a:p>
            <a:r>
              <a:rPr lang="en-US" altLang="zh-CN" sz="1400"/>
              <a:t>    ELSE</a:t>
            </a:r>
          </a:p>
          <a:p>
            <a:r>
              <a:rPr lang="en-US" altLang="zh-CN" sz="1400"/>
              <a:t>        RAISE EXCEPTION 'Date out of range.  Fix the p_insert_trigger() function!';</a:t>
            </a:r>
          </a:p>
          <a:p>
            <a:r>
              <a:rPr lang="en-US" altLang="zh-CN" sz="1400"/>
              <a:t>    END IF;</a:t>
            </a:r>
          </a:p>
          <a:p>
            <a:r>
              <a:rPr lang="en-US" altLang="zh-CN" sz="1400"/>
              <a:t>    RETURN NULL;</a:t>
            </a:r>
          </a:p>
          <a:p>
            <a:r>
              <a:rPr lang="en-US" altLang="zh-CN" sz="1400"/>
              <a:t>END;</a:t>
            </a:r>
          </a:p>
          <a:p>
            <a:r>
              <a:rPr lang="en-US" altLang="zh-CN" sz="1400"/>
              <a:t>$$ LANGUAGE plpgsql;</a:t>
            </a:r>
          </a:p>
        </p:txBody>
      </p:sp>
    </p:spTree>
    <p:extLst>
      <p:ext uri="{BB962C8B-B14F-4D97-AF65-F5344CB8AC3E}">
        <p14:creationId xmlns:p14="http://schemas.microsoft.com/office/powerpoint/2010/main" val="2904802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zh-CN" altLang="en-US" sz="1400" smtClean="0"/>
              <a:t>创建插入触发器</a:t>
            </a:r>
            <a:endParaRPr lang="en-US" altLang="zh-CN" sz="1400" smtClean="0"/>
          </a:p>
          <a:p>
            <a:r>
              <a:rPr lang="en-US" altLang="zh-CN" sz="1400"/>
              <a:t>CREATE TRIGGER insert_p_trigger</a:t>
            </a:r>
          </a:p>
          <a:p>
            <a:r>
              <a:rPr lang="en-US" altLang="zh-CN" sz="1400"/>
              <a:t>    BEFORE INSERT ON p</a:t>
            </a:r>
          </a:p>
          <a:p>
            <a:r>
              <a:rPr lang="en-US" altLang="zh-CN" sz="1400"/>
              <a:t>    FOR EACH ROW EXECUTE PROCEDURE p_insert_trigger();</a:t>
            </a:r>
          </a:p>
          <a:p>
            <a:r>
              <a:rPr lang="zh-CN" altLang="en-US" sz="1400" smtClean="0"/>
              <a:t>创建删除触发器</a:t>
            </a:r>
            <a:endParaRPr lang="en-US" altLang="zh-CN" sz="1400"/>
          </a:p>
          <a:p>
            <a:r>
              <a:rPr lang="en-US" altLang="zh-CN" sz="1400"/>
              <a:t>CREATE TRIGGER delete_p_trigger</a:t>
            </a:r>
          </a:p>
          <a:p>
            <a:r>
              <a:rPr lang="en-US" altLang="zh-CN" sz="1400"/>
              <a:t>    BEFORE DELETE ON p</a:t>
            </a:r>
          </a:p>
          <a:p>
            <a:r>
              <a:rPr lang="en-US" altLang="zh-CN" sz="1400"/>
              <a:t>    FOR EACH ROW EXECUTE PROCEDURE p_delete_trigger();</a:t>
            </a:r>
          </a:p>
          <a:p>
            <a:r>
              <a:rPr lang="zh-CN" altLang="en-US" sz="1400" smtClean="0"/>
              <a:t>插入测试数据</a:t>
            </a:r>
            <a:r>
              <a:rPr lang="en-US" altLang="zh-CN" sz="1400" smtClean="0"/>
              <a:t>, </a:t>
            </a:r>
            <a:r>
              <a:rPr lang="zh-CN" altLang="en-US" sz="1400" smtClean="0"/>
              <a:t>定向到每个分区表</a:t>
            </a:r>
            <a:endParaRPr lang="en-US" altLang="zh-CN" sz="1400"/>
          </a:p>
          <a:p>
            <a:r>
              <a:rPr lang="en-US" altLang="zh-CN" sz="1400"/>
              <a:t>INSERT INTO p (city_id, logtime, peaktemp, unitsales) VALUES (1, timestamp '2012-01-02 12:59:59', 20, 10);</a:t>
            </a:r>
          </a:p>
          <a:p>
            <a:r>
              <a:rPr lang="en-US" altLang="zh-CN" sz="1400"/>
              <a:t>INSERT INTO p (city_id, logtime, peaktemp, unitsales) VALUES (2, timestamp '2012-02-02 12:59:59', 20, 10);</a:t>
            </a:r>
          </a:p>
          <a:p>
            <a:r>
              <a:rPr lang="en-US" altLang="zh-CN" sz="1400"/>
              <a:t>INSERT INTO p (city_id, logtime, peaktemp, unitsales) VALUES (3, timestamp '2012-03-02 12:59:59', 20, 10);</a:t>
            </a:r>
          </a:p>
          <a:p>
            <a:r>
              <a:rPr lang="en-US" altLang="zh-CN" sz="1400"/>
              <a:t>INSERT INTO p (city_id, logtime, peaktemp, unitsales) VALUES (4, timestamp '2012-04-02 12:59:59', 20, 10);</a:t>
            </a:r>
          </a:p>
          <a:p>
            <a:r>
              <a:rPr lang="en-US" altLang="zh-CN" sz="1400"/>
              <a:t>INSERT INTO p (city_id, logtime, peaktemp, unitsales) VALUES (5, timestamp '2012-05-02 12:59:59', 20, 10);</a:t>
            </a:r>
          </a:p>
          <a:p>
            <a:endParaRPr lang="en-US" altLang="zh-CN" sz="1400"/>
          </a:p>
        </p:txBody>
      </p:sp>
    </p:spTree>
    <p:extLst>
      <p:ext uri="{BB962C8B-B14F-4D97-AF65-F5344CB8AC3E}">
        <p14:creationId xmlns:p14="http://schemas.microsoft.com/office/powerpoint/2010/main" val="1463305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配置存储</a:t>
            </a:r>
            <a:endParaRPr lang="zh-CN" altLang="en-US"/>
          </a:p>
        </p:txBody>
      </p:sp>
      <p:sp>
        <p:nvSpPr>
          <p:cNvPr id="3" name="内容占位符 2"/>
          <p:cNvSpPr>
            <a:spLocks noGrp="1"/>
          </p:cNvSpPr>
          <p:nvPr>
            <p:ph idx="1"/>
          </p:nvPr>
        </p:nvSpPr>
        <p:spPr/>
        <p:txBody>
          <a:bodyPr/>
          <a:lstStyle/>
          <a:p>
            <a:r>
              <a:rPr lang="zh-CN" altLang="en-US" sz="1600" smtClean="0"/>
              <a:t>磁盘选择</a:t>
            </a:r>
            <a:endParaRPr lang="en-US" altLang="zh-CN" sz="1600" smtClean="0"/>
          </a:p>
          <a:p>
            <a:pPr lvl="1"/>
            <a:r>
              <a:rPr lang="zh-CN" altLang="en-US" sz="1600" smtClean="0"/>
              <a:t>机械盘 </a:t>
            </a:r>
            <a:r>
              <a:rPr lang="en-US" altLang="zh-CN" sz="1600" smtClean="0"/>
              <a:t>VS SSD</a:t>
            </a:r>
          </a:p>
          <a:p>
            <a:r>
              <a:rPr lang="en-US" altLang="zh-CN" sz="1600" smtClean="0"/>
              <a:t>RAID</a:t>
            </a:r>
            <a:r>
              <a:rPr lang="zh-CN" altLang="en-US" sz="1600" smtClean="0"/>
              <a:t>选择</a:t>
            </a:r>
            <a:endParaRPr lang="en-US" altLang="zh-CN" sz="1600" smtClean="0"/>
          </a:p>
          <a:p>
            <a:pPr lvl="1"/>
            <a:r>
              <a:rPr lang="en-US" altLang="zh-CN" sz="1600" smtClean="0"/>
              <a:t>RAID5, RAID5/0, RAID1, RAID1/0</a:t>
            </a:r>
          </a:p>
          <a:p>
            <a:pPr lvl="1"/>
            <a:r>
              <a:rPr lang="en-US" altLang="zh-CN" sz="1600" smtClean="0"/>
              <a:t>RAID5, RAID5/0 </a:t>
            </a:r>
            <a:r>
              <a:rPr lang="zh-CN" altLang="en-US" sz="1600" smtClean="0"/>
              <a:t>写性能差</a:t>
            </a:r>
            <a:r>
              <a:rPr lang="en-US" altLang="zh-CN" sz="1600" smtClean="0"/>
              <a:t>, </a:t>
            </a:r>
            <a:r>
              <a:rPr lang="zh-CN" altLang="en-US" sz="1600" smtClean="0"/>
              <a:t>坏盘后性能下降严重</a:t>
            </a:r>
            <a:r>
              <a:rPr lang="en-US" altLang="zh-CN" sz="1600" smtClean="0"/>
              <a:t>, REBUILD</a:t>
            </a:r>
            <a:r>
              <a:rPr lang="zh-CN" altLang="en-US" sz="1600" smtClean="0"/>
              <a:t>耗时长</a:t>
            </a:r>
            <a:r>
              <a:rPr lang="en-US" altLang="zh-CN" sz="1600" smtClean="0"/>
              <a:t>. </a:t>
            </a:r>
            <a:r>
              <a:rPr lang="zh-CN" altLang="en-US" sz="1600" smtClean="0"/>
              <a:t>可以使用</a:t>
            </a:r>
            <a:r>
              <a:rPr lang="en-US" altLang="zh-CN" sz="1600" smtClean="0"/>
              <a:t>n-1</a:t>
            </a:r>
            <a:r>
              <a:rPr lang="zh-CN" altLang="en-US" sz="1600" smtClean="0"/>
              <a:t>的容量</a:t>
            </a:r>
            <a:r>
              <a:rPr lang="en-US" altLang="zh-CN" sz="1600" smtClean="0"/>
              <a:t>.</a:t>
            </a:r>
          </a:p>
          <a:p>
            <a:pPr lvl="1"/>
            <a:r>
              <a:rPr lang="en-US" altLang="zh-CN" sz="1600" smtClean="0"/>
              <a:t>RAID1, RAID1/0 </a:t>
            </a:r>
            <a:r>
              <a:rPr lang="zh-CN" altLang="en-US" sz="1600" smtClean="0"/>
              <a:t>读写性能好</a:t>
            </a:r>
            <a:r>
              <a:rPr lang="en-US" altLang="zh-CN" sz="1600" smtClean="0"/>
              <a:t>, </a:t>
            </a:r>
            <a:r>
              <a:rPr lang="zh-CN" altLang="en-US" sz="1600" smtClean="0"/>
              <a:t>坏盘后基本没有性能下降</a:t>
            </a:r>
            <a:r>
              <a:rPr lang="en-US" altLang="zh-CN" sz="1600" smtClean="0"/>
              <a:t>, REBUILD</a:t>
            </a:r>
            <a:r>
              <a:rPr lang="zh-CN" altLang="en-US" sz="1600" smtClean="0"/>
              <a:t>耗时短</a:t>
            </a:r>
            <a:r>
              <a:rPr lang="en-US" altLang="zh-CN" sz="1600" smtClean="0"/>
              <a:t>. </a:t>
            </a:r>
            <a:r>
              <a:rPr lang="zh-CN" altLang="en-US" sz="1600" smtClean="0"/>
              <a:t>可以使用</a:t>
            </a:r>
            <a:r>
              <a:rPr lang="en-US" altLang="zh-CN" sz="1600" smtClean="0"/>
              <a:t>n/2</a:t>
            </a:r>
            <a:r>
              <a:rPr lang="zh-CN" altLang="en-US" sz="1600" smtClean="0"/>
              <a:t>的容量</a:t>
            </a:r>
            <a:r>
              <a:rPr lang="en-US" altLang="zh-CN" sz="1600" smtClean="0"/>
              <a:t>.</a:t>
            </a:r>
          </a:p>
          <a:p>
            <a:pPr lvl="1"/>
            <a:r>
              <a:rPr lang="zh-CN" altLang="en-US" sz="1600" smtClean="0"/>
              <a:t>高端存储</a:t>
            </a:r>
            <a:r>
              <a:rPr lang="en-US" altLang="zh-CN" sz="1600" smtClean="0"/>
              <a:t>CACHE</a:t>
            </a:r>
            <a:r>
              <a:rPr lang="zh-CN" altLang="en-US" sz="1600" smtClean="0"/>
              <a:t>够大的情况下</a:t>
            </a:r>
            <a:r>
              <a:rPr lang="en-US" altLang="zh-CN" sz="1600" smtClean="0"/>
              <a:t>RAID5, RAID5/0</a:t>
            </a:r>
            <a:r>
              <a:rPr lang="zh-CN" altLang="en-US" sz="1600" smtClean="0"/>
              <a:t>写性能也可以接受</a:t>
            </a:r>
            <a:r>
              <a:rPr lang="en-US" altLang="zh-CN" sz="1600" smtClean="0"/>
              <a:t>.</a:t>
            </a:r>
          </a:p>
          <a:p>
            <a:r>
              <a:rPr lang="zh-CN" altLang="en-US" sz="1600" smtClean="0"/>
              <a:t>存储</a:t>
            </a:r>
            <a:r>
              <a:rPr lang="en-US" altLang="zh-CN" sz="1600" smtClean="0"/>
              <a:t>CACHE</a:t>
            </a:r>
          </a:p>
          <a:p>
            <a:pPr lvl="1"/>
            <a:r>
              <a:rPr lang="zh-CN" altLang="en-US" sz="1600" smtClean="0"/>
              <a:t>有掉电保护的情况下</a:t>
            </a:r>
            <a:r>
              <a:rPr lang="en-US" altLang="zh-CN" sz="1600" smtClean="0"/>
              <a:t>, </a:t>
            </a:r>
            <a:r>
              <a:rPr lang="zh-CN" altLang="en-US" sz="1600" smtClean="0"/>
              <a:t>建议开启存储或</a:t>
            </a:r>
            <a:r>
              <a:rPr lang="en-US" altLang="zh-CN" sz="1600" smtClean="0"/>
              <a:t>RAID</a:t>
            </a:r>
            <a:r>
              <a:rPr lang="zh-CN" altLang="en-US" sz="1600" smtClean="0"/>
              <a:t>卡的写</a:t>
            </a:r>
            <a:r>
              <a:rPr lang="en-US" altLang="zh-CN" sz="1600" smtClean="0"/>
              <a:t>CACHE.</a:t>
            </a:r>
          </a:p>
          <a:p>
            <a:pPr lvl="1"/>
            <a:r>
              <a:rPr lang="zh-CN" altLang="en-US" sz="1600" smtClean="0"/>
              <a:t>磁盘的</a:t>
            </a:r>
            <a:r>
              <a:rPr lang="en-US" altLang="zh-CN" sz="1600" smtClean="0"/>
              <a:t>CACHE</a:t>
            </a:r>
            <a:r>
              <a:rPr lang="zh-CN" altLang="en-US" sz="1600" smtClean="0"/>
              <a:t>一定要关闭</a:t>
            </a:r>
            <a:r>
              <a:rPr lang="en-US" altLang="zh-CN" sz="1600" smtClean="0"/>
              <a:t>.</a:t>
            </a:r>
          </a:p>
          <a:p>
            <a:r>
              <a:rPr lang="en-US" altLang="zh-CN" sz="1600" smtClean="0"/>
              <a:t>pg_test_fsync</a:t>
            </a:r>
            <a:r>
              <a:rPr lang="zh-CN" altLang="en-US" sz="1600" smtClean="0"/>
              <a:t>模块调用各种同步写函数测试存储处理</a:t>
            </a:r>
            <a:r>
              <a:rPr lang="en-US" altLang="zh-CN" sz="1600" smtClean="0"/>
              <a:t>IO</a:t>
            </a:r>
            <a:r>
              <a:rPr lang="zh-CN" altLang="en-US" sz="1600" smtClean="0"/>
              <a:t>的能力</a:t>
            </a:r>
            <a:endParaRPr lang="en-US" altLang="zh-CN" sz="1600" smtClean="0"/>
          </a:p>
          <a:p>
            <a:r>
              <a:rPr lang="zh-CN" altLang="en-US" sz="1600"/>
              <a:t>测试</a:t>
            </a:r>
            <a:r>
              <a:rPr lang="zh-CN" altLang="en-US" sz="1600" smtClean="0"/>
              <a:t>包含</a:t>
            </a:r>
            <a:r>
              <a:rPr lang="en-US" altLang="zh-CN" sz="1600" smtClean="0"/>
              <a:t>write-back</a:t>
            </a:r>
            <a:r>
              <a:rPr lang="zh-CN" altLang="en-US" sz="1600" smtClean="0"/>
              <a:t>和</a:t>
            </a:r>
            <a:r>
              <a:rPr lang="en-US" altLang="zh-CN" sz="1600" smtClean="0"/>
              <a:t>write-through</a:t>
            </a:r>
          </a:p>
          <a:p>
            <a:r>
              <a:rPr lang="en-US" altLang="zh-CN" sz="1600">
                <a:hlinkClick r:id="rId3"/>
              </a:rPr>
              <a:t>http://blog.163.com/digoal@126/blog/static/163877040201141795025354</a:t>
            </a:r>
            <a:r>
              <a:rPr lang="en-US" altLang="zh-CN" sz="1600" smtClean="0">
                <a:hlinkClick r:id="rId3"/>
              </a:rPr>
              <a:t>/</a:t>
            </a:r>
            <a:endParaRPr lang="en-US" altLang="zh-CN" sz="1600" smtClean="0"/>
          </a:p>
          <a:p>
            <a:r>
              <a:rPr lang="en-US" altLang="zh-CN" sz="1600">
                <a:hlinkClick r:id="rId4"/>
              </a:rPr>
              <a:t>http://blog.163.com/digoal@126/blog/static/1638770402012449234965/</a:t>
            </a:r>
            <a:endParaRPr lang="zh-CN" altLang="en-US" sz="1600"/>
          </a:p>
        </p:txBody>
      </p:sp>
      <p:pic>
        <p:nvPicPr>
          <p:cNvPr id="1026" name="Picture 2" descr="C:\Users\digoal\AppData\Local\Microsoft\Windows\Temporary Internet Files\Content.IE5\GXGEOQ1Y\MC90043385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38067" y="5949280"/>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en-US" altLang="zh-CN" sz="1400"/>
              <a:t>INSERT INTO p (city_id, logtime, peaktemp, unitsales) VALUES (6, timestamp '2012-06-02 12:59:59', 20, 10);</a:t>
            </a:r>
          </a:p>
          <a:p>
            <a:r>
              <a:rPr lang="en-US" altLang="zh-CN" sz="1400"/>
              <a:t>INSERT INTO p (city_id, logtime, peaktemp, unitsales) VALUES (7, timestamp '2012-07-02 12:59:59', 20, 10);</a:t>
            </a:r>
          </a:p>
          <a:p>
            <a:r>
              <a:rPr lang="en-US" altLang="zh-CN" sz="1400"/>
              <a:t>INSERT INTO p (city_id, logtime, peaktemp, unitsales) VALUES (8, timestamp '2012-08-02 12:59:59', 20, 10);</a:t>
            </a:r>
          </a:p>
          <a:p>
            <a:r>
              <a:rPr lang="en-US" altLang="zh-CN" sz="1400"/>
              <a:t>INSERT INTO p (city_id, logtime, peaktemp, unitsales) VALUES (9, timestamp '2012-09-02 12:59:59', 20, 10);</a:t>
            </a:r>
          </a:p>
          <a:p>
            <a:r>
              <a:rPr lang="en-US" altLang="zh-CN" sz="1400"/>
              <a:t>INSERT INTO p (city_id, logtime, peaktemp, unitsales) VALUES (10, timestamp '2012-10-02 12:59:59', 20, 10);</a:t>
            </a:r>
          </a:p>
          <a:p>
            <a:r>
              <a:rPr lang="en-US" altLang="zh-CN" sz="1400"/>
              <a:t>INSERT INTO p (city_id, logtime, peaktemp, unitsales) VALUES (11, timestamp '2012-11-02 12:59:59', 20, 10);</a:t>
            </a:r>
          </a:p>
          <a:p>
            <a:r>
              <a:rPr lang="en-US" altLang="zh-CN" sz="1400"/>
              <a:t>INSERT INTO p (city_id, logtime, peaktemp, unitsales) VALUES (12, timestamp '2012-12-02 12:59:59', 20, 10);</a:t>
            </a:r>
          </a:p>
          <a:p>
            <a:r>
              <a:rPr lang="en-US" altLang="zh-CN" sz="1400"/>
              <a:t>INSERT INTO p (city_id, logtime, peaktemp, unitsales) VALUES (13, timestamp '2013-01-02 12:59:59', 20, 10);</a:t>
            </a:r>
          </a:p>
          <a:p>
            <a:r>
              <a:rPr lang="en-US" altLang="zh-CN" sz="1400"/>
              <a:t>INSERT INTO p (city_id, logtime, peaktemp, unitsales) VALUES (14, timestamp '2011-12-02 12:59:59', 20, 10);</a:t>
            </a:r>
          </a:p>
        </p:txBody>
      </p:sp>
    </p:spTree>
    <p:extLst>
      <p:ext uri="{BB962C8B-B14F-4D97-AF65-F5344CB8AC3E}">
        <p14:creationId xmlns:p14="http://schemas.microsoft.com/office/powerpoint/2010/main" val="4212220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zh-CN" altLang="en-US" sz="1400" smtClean="0"/>
              <a:t>查询是否正确定向到子表</a:t>
            </a:r>
            <a:endParaRPr lang="en-US" altLang="zh-CN" sz="1400" smtClean="0"/>
          </a:p>
          <a:p>
            <a:r>
              <a:rPr lang="en-US" altLang="zh-CN" sz="1400" smtClean="0"/>
              <a:t>SELECT </a:t>
            </a:r>
            <a:r>
              <a:rPr lang="en-US" altLang="zh-CN" sz="1400"/>
              <a:t>t1.relname,t2.* FROM p t2,pg_class t1 WHERE t2.tableoid=t1.oid ORDER BY t2.logtime;</a:t>
            </a:r>
          </a:p>
          <a:p>
            <a:r>
              <a:rPr lang="en-US" altLang="zh-CN" sz="1400"/>
              <a:t>  relname  | city_id |       logtime       | peaktemp | unitsales </a:t>
            </a:r>
          </a:p>
          <a:p>
            <a:r>
              <a:rPr lang="en-US" altLang="zh-CN" sz="1400"/>
              <a:t>-----------+---------+---------------------+----------+-----------</a:t>
            </a:r>
          </a:p>
          <a:p>
            <a:r>
              <a:rPr lang="en-US" altLang="zh-CN" sz="1400"/>
              <a:t> p_default |      14 | 2011-12-02 12:59:59 |       20 |        10</a:t>
            </a:r>
          </a:p>
          <a:p>
            <a:r>
              <a:rPr lang="en-US" altLang="zh-CN" sz="1400"/>
              <a:t> p_201201  |       1 | 2012-01-02 12:59:59 |       20 |        10</a:t>
            </a:r>
          </a:p>
          <a:p>
            <a:r>
              <a:rPr lang="en-US" altLang="zh-CN" sz="1400"/>
              <a:t> p_201202  |       2 | 2012-02-02 12:59:59 |       20 |        10</a:t>
            </a:r>
          </a:p>
          <a:p>
            <a:r>
              <a:rPr lang="en-US" altLang="zh-CN" sz="1400"/>
              <a:t> p_201203  |       3 | 2012-03-02 12:59:59 |       20 |        10</a:t>
            </a:r>
          </a:p>
          <a:p>
            <a:r>
              <a:rPr lang="en-US" altLang="zh-CN" sz="1400"/>
              <a:t> p_201204  |       4 | 2012-04-02 12:59:59 |       20 |        10</a:t>
            </a:r>
          </a:p>
          <a:p>
            <a:r>
              <a:rPr lang="en-US" altLang="zh-CN" sz="1400"/>
              <a:t> p_201205  |       5 | 2012-05-02 12:59:59 |       20 |        10</a:t>
            </a:r>
          </a:p>
          <a:p>
            <a:r>
              <a:rPr lang="en-US" altLang="zh-CN" sz="1400"/>
              <a:t> p_201206  |       6 | 2012-06-02 12:59:59 |       20 |        10</a:t>
            </a:r>
          </a:p>
          <a:p>
            <a:r>
              <a:rPr lang="en-US" altLang="zh-CN" sz="1400"/>
              <a:t> p_201207  |       7 | 2012-07-02 12:59:59 |       20 |        10</a:t>
            </a:r>
          </a:p>
          <a:p>
            <a:r>
              <a:rPr lang="en-US" altLang="zh-CN" sz="1400"/>
              <a:t> p_201208  |       8 | 2012-08-02 12:59:59 |       20 |        10</a:t>
            </a:r>
          </a:p>
          <a:p>
            <a:r>
              <a:rPr lang="en-US" altLang="zh-CN" sz="1400"/>
              <a:t> p_201209  |       9 | 2012-09-02 12:59:59 |       20 |        10</a:t>
            </a:r>
          </a:p>
          <a:p>
            <a:r>
              <a:rPr lang="en-US" altLang="zh-CN" sz="1400"/>
              <a:t> p_201210  |      10 | 2012-10-02 12:59:59 |       20 |        10</a:t>
            </a:r>
          </a:p>
          <a:p>
            <a:r>
              <a:rPr lang="en-US" altLang="zh-CN" sz="1400"/>
              <a:t> p_201211  |      11 | 2012-11-02 12:59:59 |       20 |        10</a:t>
            </a:r>
          </a:p>
          <a:p>
            <a:r>
              <a:rPr lang="en-US" altLang="zh-CN" sz="1400"/>
              <a:t> p_201212  |      12 | 2012-12-02 12:59:59 |       20 |        10</a:t>
            </a:r>
          </a:p>
          <a:p>
            <a:r>
              <a:rPr lang="en-US" altLang="zh-CN" sz="1400"/>
              <a:t> p_default |      13 | 2013-01-02 12:59:59 |       20 |        10</a:t>
            </a:r>
          </a:p>
        </p:txBody>
      </p:sp>
      <p:sp>
        <p:nvSpPr>
          <p:cNvPr id="4" name="圆角矩形 3"/>
          <p:cNvSpPr/>
          <p:nvPr/>
        </p:nvSpPr>
        <p:spPr>
          <a:xfrm>
            <a:off x="5004048" y="1556792"/>
            <a:ext cx="1296144"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82969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zh-CN" altLang="en-US" sz="1600" smtClean="0"/>
              <a:t>分区表优化</a:t>
            </a:r>
            <a:endParaRPr lang="en-US" altLang="zh-CN" sz="1600" smtClean="0"/>
          </a:p>
          <a:p>
            <a:r>
              <a:rPr lang="en-US" altLang="zh-CN" sz="1600" smtClean="0"/>
              <a:t>constraint_exclusion </a:t>
            </a:r>
            <a:r>
              <a:rPr lang="en-US" altLang="zh-CN" sz="1600"/>
              <a:t>= partition       # on, off, or partition</a:t>
            </a:r>
          </a:p>
          <a:p>
            <a:r>
              <a:rPr lang="en-US" altLang="zh-CN" sz="1600" smtClean="0"/>
              <a:t>on</a:t>
            </a:r>
          </a:p>
          <a:p>
            <a:pPr lvl="1"/>
            <a:r>
              <a:rPr lang="en-US" altLang="zh-CN" sz="1600"/>
              <a:t>examine constraints for all tables</a:t>
            </a:r>
            <a:endParaRPr lang="en-US" altLang="zh-CN" sz="1600" smtClean="0"/>
          </a:p>
          <a:p>
            <a:r>
              <a:rPr lang="en-US" altLang="zh-CN" sz="1600" smtClean="0"/>
              <a:t>off</a:t>
            </a:r>
          </a:p>
          <a:p>
            <a:pPr lvl="1"/>
            <a:r>
              <a:rPr lang="en-US" altLang="zh-CN" sz="1600"/>
              <a:t>never examine constraints</a:t>
            </a:r>
            <a:endParaRPr lang="en-US" altLang="zh-CN" sz="1600" smtClean="0"/>
          </a:p>
          <a:p>
            <a:r>
              <a:rPr lang="en-US" altLang="zh-CN" sz="1600" smtClean="0"/>
              <a:t>partition</a:t>
            </a:r>
          </a:p>
          <a:p>
            <a:pPr lvl="1"/>
            <a:r>
              <a:rPr lang="en-US" altLang="zh-CN" sz="1600"/>
              <a:t>examine constraints only for inheritance child tables and UNION ALL subqueries</a:t>
            </a:r>
          </a:p>
        </p:txBody>
      </p:sp>
    </p:spTree>
    <p:extLst>
      <p:ext uri="{BB962C8B-B14F-4D97-AF65-F5344CB8AC3E}">
        <p14:creationId xmlns:p14="http://schemas.microsoft.com/office/powerpoint/2010/main" val="3167878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zh-CN" altLang="en-US" sz="1400" smtClean="0"/>
              <a:t>更新操作执行计划</a:t>
            </a:r>
            <a:endParaRPr lang="en-US" altLang="zh-CN" sz="1400" smtClean="0"/>
          </a:p>
          <a:p>
            <a:r>
              <a:rPr lang="en-US" altLang="zh-CN" sz="1400"/>
              <a:t>postgres=# EXPLAIN UPDATE p SET unitsales=unitsales+1 WHERE logtime=timestamp '2011-12-02 12:59:59';</a:t>
            </a:r>
          </a:p>
          <a:p>
            <a:r>
              <a:rPr lang="en-US" altLang="zh-CN" sz="1400"/>
              <a:t>                                        QUERY PLAN                                        </a:t>
            </a:r>
          </a:p>
          <a:p>
            <a:r>
              <a:rPr lang="en-US" altLang="zh-CN" sz="1400"/>
              <a:t>------------------------------------------------------------------------------------------</a:t>
            </a:r>
          </a:p>
          <a:p>
            <a:r>
              <a:rPr lang="en-US" altLang="zh-CN" sz="1400"/>
              <a:t> Update on p  (cost=0.00..9.79 rows=9 width=26)</a:t>
            </a:r>
          </a:p>
          <a:p>
            <a:r>
              <a:rPr lang="en-US" altLang="zh-CN" sz="1400"/>
              <a:t>   -&gt;  Seq Scan on p  (cost=0.00..0.00 rows=1 width=26)</a:t>
            </a:r>
          </a:p>
          <a:p>
            <a:r>
              <a:rPr lang="en-US" altLang="zh-CN" sz="1400"/>
              <a:t>         Filter: (logtime = '2011-12-02 12:59:59'::timestamp without time zone)</a:t>
            </a:r>
          </a:p>
          <a:p>
            <a:r>
              <a:rPr lang="en-US" altLang="zh-CN" sz="1400"/>
              <a:t>   -&gt;  Bitmap Heap Scan on p_default p  (cost=2.31..9.78 rows=8 width=26)</a:t>
            </a:r>
          </a:p>
          <a:p>
            <a:r>
              <a:rPr lang="en-US" altLang="zh-CN" sz="1400"/>
              <a:t>         Recheck Cond: (logtime = '2011-12-02 12:59:59'::timestamp without time zone)</a:t>
            </a:r>
          </a:p>
          <a:p>
            <a:r>
              <a:rPr lang="en-US" altLang="zh-CN" sz="1400"/>
              <a:t>         -&gt;  Bitmap Index Scan on p_default_logtime_idx  (cost=0.00..2.31 rows=8 width=0)</a:t>
            </a:r>
          </a:p>
          <a:p>
            <a:r>
              <a:rPr lang="en-US" altLang="zh-CN" sz="1400"/>
              <a:t>               Index Cond: (logtime = '2011-12-02 12:59:59'::timestamp without time zone)</a:t>
            </a:r>
          </a:p>
          <a:p>
            <a:endParaRPr lang="en-US" altLang="zh-CN" sz="1400"/>
          </a:p>
          <a:p>
            <a:r>
              <a:rPr lang="en-US" altLang="zh-CN" sz="1400"/>
              <a:t>UPDATE p SET unitsales=unitsales+1 WHERE logtime=timestamp '2011-12-02 12:59:59';</a:t>
            </a:r>
          </a:p>
          <a:p>
            <a:r>
              <a:rPr lang="en-US" altLang="zh-CN" sz="1400"/>
              <a:t>  relname  | city_id |       logtime       | peaktemp | unitsales </a:t>
            </a:r>
          </a:p>
          <a:p>
            <a:r>
              <a:rPr lang="en-US" altLang="zh-CN" sz="1400"/>
              <a:t>-----------+---------+---------------------+----------+-----------</a:t>
            </a:r>
          </a:p>
          <a:p>
            <a:r>
              <a:rPr lang="en-US" altLang="zh-CN" sz="1400"/>
              <a:t> p_default |      14 | 2011-12-02 12:59:59 |       20 |        11</a:t>
            </a:r>
          </a:p>
        </p:txBody>
      </p:sp>
    </p:spTree>
    <p:extLst>
      <p:ext uri="{BB962C8B-B14F-4D97-AF65-F5344CB8AC3E}">
        <p14:creationId xmlns:p14="http://schemas.microsoft.com/office/powerpoint/2010/main" val="3582573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zh-CN" altLang="en-US" sz="1400" smtClean="0"/>
              <a:t>删除操作执行计划</a:t>
            </a:r>
            <a:endParaRPr lang="en-US" altLang="zh-CN" sz="1400" smtClean="0"/>
          </a:p>
          <a:p>
            <a:r>
              <a:rPr lang="en-US" altLang="zh-CN" sz="1400"/>
              <a:t>postgres=# EXPLAIN DELETE FROM p WHERE logtime=timestamp '2011-12-02 12:59:59';</a:t>
            </a:r>
          </a:p>
          <a:p>
            <a:r>
              <a:rPr lang="en-US" altLang="zh-CN" sz="1400"/>
              <a:t>                                        QUERY PLAN                                        </a:t>
            </a:r>
          </a:p>
          <a:p>
            <a:r>
              <a:rPr lang="en-US" altLang="zh-CN" sz="1400"/>
              <a:t>------------------------------------------------------------------------------------------</a:t>
            </a:r>
          </a:p>
          <a:p>
            <a:r>
              <a:rPr lang="en-US" altLang="zh-CN" sz="1400"/>
              <a:t> Delete on p  (cost=0.00..9.76 rows=9 width=6)</a:t>
            </a:r>
          </a:p>
          <a:p>
            <a:r>
              <a:rPr lang="en-US" altLang="zh-CN" sz="1400"/>
              <a:t>   -&gt;  Seq Scan on p  (cost=0.00..0.00 rows=1 width=6)</a:t>
            </a:r>
          </a:p>
          <a:p>
            <a:r>
              <a:rPr lang="en-US" altLang="zh-CN" sz="1400"/>
              <a:t>         Filter: (logtime = '2011-12-02 12:59:59'::timestamp without time zone)</a:t>
            </a:r>
          </a:p>
          <a:p>
            <a:r>
              <a:rPr lang="en-US" altLang="zh-CN" sz="1400"/>
              <a:t>   -&gt;  Bitmap Heap Scan on p_default p  (cost=2.31..9.76 rows=8 width=6)</a:t>
            </a:r>
          </a:p>
          <a:p>
            <a:r>
              <a:rPr lang="en-US" altLang="zh-CN" sz="1400"/>
              <a:t>         Recheck Cond: (logtime = '2011-12-02 12:59:59'::timestamp without time zone)</a:t>
            </a:r>
          </a:p>
          <a:p>
            <a:r>
              <a:rPr lang="en-US" altLang="zh-CN" sz="1400"/>
              <a:t>         -&gt;  Bitmap Index Scan on p_default_logtime_idx  (cost=0.00..2.31 rows=8 width=0)</a:t>
            </a:r>
          </a:p>
          <a:p>
            <a:r>
              <a:rPr lang="en-US" altLang="zh-CN" sz="1400"/>
              <a:t>               Index Cond: (logtime = '2011-12-02 12:59:59'::timestamp without time zone)</a:t>
            </a:r>
          </a:p>
          <a:p>
            <a:endParaRPr lang="en-US" altLang="zh-CN" sz="1400"/>
          </a:p>
          <a:p>
            <a:r>
              <a:rPr lang="en-US" altLang="zh-CN" sz="1400"/>
              <a:t>DELETE FROM p WHERE logtime=timestamp '2011-12-02 12:59:59';</a:t>
            </a:r>
          </a:p>
          <a:p>
            <a:r>
              <a:rPr lang="en-US" altLang="zh-CN" sz="1400"/>
              <a:t>DELETE 1</a:t>
            </a:r>
          </a:p>
        </p:txBody>
      </p:sp>
    </p:spTree>
    <p:extLst>
      <p:ext uri="{BB962C8B-B14F-4D97-AF65-F5344CB8AC3E}">
        <p14:creationId xmlns:p14="http://schemas.microsoft.com/office/powerpoint/2010/main" val="1614467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zh-CN" altLang="en-US" sz="1400" smtClean="0"/>
              <a:t>查询操作执行计划</a:t>
            </a:r>
            <a:endParaRPr lang="en-US" altLang="zh-CN" sz="1400" smtClean="0"/>
          </a:p>
          <a:p>
            <a:r>
              <a:rPr lang="en-US" altLang="zh-CN" sz="1400"/>
              <a:t>postgres=# EXPLAIN SELECT * FROM p WHERE logtime=timestamp '2011-12-02 12:59:59';</a:t>
            </a:r>
          </a:p>
          <a:p>
            <a:r>
              <a:rPr lang="en-US" altLang="zh-CN" sz="1400"/>
              <a:t>                                           QUERY PLAN                                           </a:t>
            </a:r>
          </a:p>
          <a:p>
            <a:r>
              <a:rPr lang="en-US" altLang="zh-CN" sz="1400"/>
              <a:t>------------------------------------------------------------------------------------------------</a:t>
            </a:r>
          </a:p>
          <a:p>
            <a:r>
              <a:rPr lang="en-US" altLang="zh-CN" sz="1400"/>
              <a:t> Result  (cost=0.00..9.76 rows=9 width=20)</a:t>
            </a:r>
          </a:p>
          <a:p>
            <a:r>
              <a:rPr lang="en-US" altLang="zh-CN" sz="1400"/>
              <a:t>   -&gt;  Append  (cost=0.00..9.76 rows=9 width=20)</a:t>
            </a:r>
          </a:p>
          <a:p>
            <a:r>
              <a:rPr lang="en-US" altLang="zh-CN" sz="1400"/>
              <a:t>         -&gt;  Seq Scan on p  (cost=0.00..0.00 rows=1 width=20)</a:t>
            </a:r>
          </a:p>
          <a:p>
            <a:r>
              <a:rPr lang="en-US" altLang="zh-CN" sz="1400"/>
              <a:t>               Filter: (logtime = '2011-12-02 12:59:59'::timestamp without time zone)</a:t>
            </a:r>
          </a:p>
          <a:p>
            <a:r>
              <a:rPr lang="en-US" altLang="zh-CN" sz="1400"/>
              <a:t>         -&gt;  Bitmap Heap Scan on p_default p  (cost=2.31..9.76 rows=8 width=20)</a:t>
            </a:r>
          </a:p>
          <a:p>
            <a:r>
              <a:rPr lang="en-US" altLang="zh-CN" sz="1400"/>
              <a:t>               Recheck Cond: (logtime = '2011-12-02 12:59:59'::timestamp without time zone)</a:t>
            </a:r>
          </a:p>
          <a:p>
            <a:r>
              <a:rPr lang="en-US" altLang="zh-CN" sz="1400"/>
              <a:t>               -&gt;  Bitmap Index Scan on p_default_logtime_idx  (cost=0.00..2.31 rows=8 width=0)</a:t>
            </a:r>
          </a:p>
          <a:p>
            <a:r>
              <a:rPr lang="en-US" altLang="zh-CN" sz="1400"/>
              <a:t>                     Index Cond: (logtime = '2011-12-02 12:59:59'::timestamp without time zone)</a:t>
            </a:r>
          </a:p>
        </p:txBody>
      </p:sp>
    </p:spTree>
    <p:extLst>
      <p:ext uri="{BB962C8B-B14F-4D97-AF65-F5344CB8AC3E}">
        <p14:creationId xmlns:p14="http://schemas.microsoft.com/office/powerpoint/2010/main" val="20948739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zh-CN" altLang="en-US" sz="1400" smtClean="0"/>
              <a:t>分区字段作为</a:t>
            </a:r>
            <a:r>
              <a:rPr lang="en-US" altLang="zh-CN" sz="1400" smtClean="0"/>
              <a:t>WHERE</a:t>
            </a:r>
            <a:r>
              <a:rPr lang="zh-CN" altLang="en-US" sz="1400" smtClean="0"/>
              <a:t>条件使用时</a:t>
            </a:r>
            <a:r>
              <a:rPr lang="en-US" altLang="zh-CN" sz="1400" smtClean="0"/>
              <a:t>, </a:t>
            </a:r>
            <a:r>
              <a:rPr lang="zh-CN" altLang="en-US" sz="1400" smtClean="0"/>
              <a:t>使用函数或常量作为过滤条件的执行计划区别</a:t>
            </a:r>
            <a:endParaRPr lang="en-US" altLang="zh-CN" sz="1400" smtClean="0"/>
          </a:p>
          <a:p>
            <a:r>
              <a:rPr lang="en-US" altLang="zh-CN" sz="1400"/>
              <a:t>postgres=# select proname,provolatile,proargtypes from pg_proc where prorettype in (select oid from pg_type where typname ~ 'timestamp') order by proargtypes;</a:t>
            </a:r>
          </a:p>
          <a:p>
            <a:r>
              <a:rPr lang="en-US" altLang="zh-CN" sz="1400"/>
              <a:t>               proname                | provolatile |  proargtypes   </a:t>
            </a:r>
          </a:p>
          <a:p>
            <a:r>
              <a:rPr lang="en-US" altLang="zh-CN" sz="1400"/>
              <a:t>--------------------------------------+-------------+----------------</a:t>
            </a:r>
          </a:p>
          <a:p>
            <a:r>
              <a:rPr lang="en-US" altLang="zh-CN" sz="1400"/>
              <a:t> transaction_timestamp                | s           | </a:t>
            </a:r>
          </a:p>
          <a:p>
            <a:r>
              <a:rPr lang="en-US" altLang="zh-CN" sz="1400"/>
              <a:t> statement_timestamp                  | s           | </a:t>
            </a:r>
          </a:p>
          <a:p>
            <a:r>
              <a:rPr lang="en-US" altLang="zh-CN" sz="1400"/>
              <a:t> pg_stat_get_bgwriter_stat_reset_time | s           | </a:t>
            </a:r>
          </a:p>
          <a:p>
            <a:r>
              <a:rPr lang="en-US" altLang="zh-CN" sz="1400"/>
              <a:t> pg_conf_load_time                    | s           | </a:t>
            </a:r>
          </a:p>
          <a:p>
            <a:r>
              <a:rPr lang="en-US" altLang="zh-CN" sz="1400"/>
              <a:t> pg_postmaster_start_time             | s           | </a:t>
            </a:r>
          </a:p>
          <a:p>
            <a:r>
              <a:rPr lang="en-US" altLang="zh-CN" sz="1400"/>
              <a:t> pg_last_xact_replay_timestamp        | v           | </a:t>
            </a:r>
          </a:p>
          <a:p>
            <a:r>
              <a:rPr lang="en-US" altLang="zh-CN" sz="1400"/>
              <a:t> clock_timestamp                      | v           | </a:t>
            </a:r>
          </a:p>
          <a:p>
            <a:r>
              <a:rPr lang="en-US" altLang="zh-CN" sz="1400"/>
              <a:t> now                                  | s           | </a:t>
            </a:r>
          </a:p>
          <a:p>
            <a:endParaRPr lang="en-US" altLang="zh-CN" sz="1400"/>
          </a:p>
          <a:p>
            <a:r>
              <a:rPr lang="en-US" altLang="zh-CN" sz="1400"/>
              <a:t>postgres=# show constraint_exclusion;</a:t>
            </a:r>
          </a:p>
          <a:p>
            <a:r>
              <a:rPr lang="en-US" altLang="zh-CN" sz="1400"/>
              <a:t> constraint_exclusion </a:t>
            </a:r>
          </a:p>
          <a:p>
            <a:r>
              <a:rPr lang="en-US" altLang="zh-CN" sz="1400"/>
              <a:t>----------------------</a:t>
            </a:r>
          </a:p>
          <a:p>
            <a:r>
              <a:rPr lang="en-US" altLang="zh-CN" sz="1400"/>
              <a:t> partition</a:t>
            </a:r>
          </a:p>
        </p:txBody>
      </p:sp>
    </p:spTree>
    <p:extLst>
      <p:ext uri="{BB962C8B-B14F-4D97-AF65-F5344CB8AC3E}">
        <p14:creationId xmlns:p14="http://schemas.microsoft.com/office/powerpoint/2010/main" val="3501307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en-US" altLang="zh-CN" sz="1400"/>
              <a:t>postgres=# EXPLAIN SELECT * FROM p WHERE logtime=now();</a:t>
            </a:r>
          </a:p>
          <a:p>
            <a:r>
              <a:rPr lang="en-US" altLang="zh-CN" sz="1400"/>
              <a:t>                                           QUERY PLAN                                           </a:t>
            </a:r>
          </a:p>
          <a:p>
            <a:r>
              <a:rPr lang="en-US" altLang="zh-CN" sz="1400"/>
              <a:t>------------------------------------------------------------------------------------------------</a:t>
            </a:r>
          </a:p>
          <a:p>
            <a:r>
              <a:rPr lang="en-US" altLang="zh-CN" sz="1400"/>
              <a:t> Result  (cost=0.00..127.23 rows=105 width=20)</a:t>
            </a:r>
          </a:p>
          <a:p>
            <a:r>
              <a:rPr lang="en-US" altLang="zh-CN" sz="1400"/>
              <a:t>   -&gt;  Append  (cost=0.00..127.23 rows=105 width=20)</a:t>
            </a:r>
          </a:p>
          <a:p>
            <a:r>
              <a:rPr lang="en-US" altLang="zh-CN" sz="1400"/>
              <a:t>         -&gt;  Seq Scan on p  (cost=0.00..0.00 rows=1 width=20)</a:t>
            </a:r>
          </a:p>
          <a:p>
            <a:r>
              <a:rPr lang="en-US" altLang="zh-CN" sz="1400"/>
              <a:t>               Filter: (logtime = now())</a:t>
            </a:r>
          </a:p>
          <a:p>
            <a:r>
              <a:rPr lang="en-US" altLang="zh-CN" sz="1400"/>
              <a:t>         -&gt;  Bitmap Heap Scan on p_201201 p  (cost=2.31..9.79 rows=8 width=20)</a:t>
            </a:r>
          </a:p>
          <a:p>
            <a:r>
              <a:rPr lang="en-US" altLang="zh-CN" sz="1400"/>
              <a:t>               Recheck Cond: (logtime = now())</a:t>
            </a:r>
          </a:p>
          <a:p>
            <a:r>
              <a:rPr lang="en-US" altLang="zh-CN" sz="1400"/>
              <a:t>               -&gt;  Bitmap Index Scan on p_201201_logtime_idx  (cost=0.00..2.31 rows=8 width=0)</a:t>
            </a:r>
          </a:p>
          <a:p>
            <a:r>
              <a:rPr lang="en-US" altLang="zh-CN" sz="1400"/>
              <a:t>                     Index Cond: (logtime = now())</a:t>
            </a:r>
          </a:p>
          <a:p>
            <a:r>
              <a:rPr lang="en-US" altLang="zh-CN" sz="1400"/>
              <a:t>         -&gt;  Bitmap Heap Scan on p_201202 p  (cost=2.31..9.79 rows=8 width=20)</a:t>
            </a:r>
          </a:p>
          <a:p>
            <a:r>
              <a:rPr lang="en-US" altLang="zh-CN" sz="1400"/>
              <a:t>               Recheck Cond: (logtime = now())</a:t>
            </a:r>
          </a:p>
          <a:p>
            <a:r>
              <a:rPr lang="en-US" altLang="zh-CN" sz="1400"/>
              <a:t>               -&gt;  Bitmap Index Scan on p_201202_logtime_idx  (cost=0.00..2.31 rows=8 width=0)</a:t>
            </a:r>
          </a:p>
          <a:p>
            <a:r>
              <a:rPr lang="en-US" altLang="zh-CN" sz="1400"/>
              <a:t>                     Index Cond: (logtime = now())</a:t>
            </a:r>
          </a:p>
          <a:p>
            <a:r>
              <a:rPr lang="en-US" altLang="zh-CN" sz="1400"/>
              <a:t>         -&gt;  Bitmap Heap Scan on p_201203 p  (cost=2.31..9.79 rows=8 width=20)</a:t>
            </a:r>
          </a:p>
          <a:p>
            <a:r>
              <a:rPr lang="en-US" altLang="zh-CN" sz="1400"/>
              <a:t>               Recheck Cond: (logtime = now())</a:t>
            </a:r>
          </a:p>
          <a:p>
            <a:r>
              <a:rPr lang="en-US" altLang="zh-CN" sz="1400"/>
              <a:t>               -&gt;  Bitmap Index Scan on p_201203_logtime_idx  (cost=0.00..2.31 rows=8 width=0)</a:t>
            </a:r>
          </a:p>
          <a:p>
            <a:endParaRPr lang="en-US" altLang="zh-CN" sz="1400"/>
          </a:p>
        </p:txBody>
      </p:sp>
    </p:spTree>
    <p:extLst>
      <p:ext uri="{BB962C8B-B14F-4D97-AF65-F5344CB8AC3E}">
        <p14:creationId xmlns:p14="http://schemas.microsoft.com/office/powerpoint/2010/main" val="1803045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en-US" altLang="zh-CN" sz="1400"/>
              <a:t> Index Cond: (logtime = now())</a:t>
            </a:r>
          </a:p>
          <a:p>
            <a:r>
              <a:rPr lang="en-US" altLang="zh-CN" sz="1400"/>
              <a:t>         -&gt;  Bitmap Heap Scan on p_201204 p  (cost=2.31..9.79 rows=8 width=20)</a:t>
            </a:r>
          </a:p>
          <a:p>
            <a:r>
              <a:rPr lang="en-US" altLang="zh-CN" sz="1400"/>
              <a:t>               Recheck Cond: (logtime = now())</a:t>
            </a:r>
          </a:p>
          <a:p>
            <a:r>
              <a:rPr lang="en-US" altLang="zh-CN" sz="1400"/>
              <a:t>               -&gt;  Bitmap Index Scan on p_201204_logtime_idx  (cost=0.00..2.31 rows=8 width=0)</a:t>
            </a:r>
          </a:p>
          <a:p>
            <a:r>
              <a:rPr lang="en-US" altLang="zh-CN" sz="1400"/>
              <a:t>                     Index Cond: (logtime = now())</a:t>
            </a:r>
          </a:p>
          <a:p>
            <a:r>
              <a:rPr lang="en-US" altLang="zh-CN" sz="1400"/>
              <a:t>         -&gt;  Bitmap Heap Scan on p_201205 p  (cost=2.31..9.79 rows=8 width=20)</a:t>
            </a:r>
          </a:p>
          <a:p>
            <a:r>
              <a:rPr lang="en-US" altLang="zh-CN" sz="1400"/>
              <a:t>               Recheck Cond: (logtime = now())</a:t>
            </a:r>
          </a:p>
          <a:p>
            <a:r>
              <a:rPr lang="en-US" altLang="zh-CN" sz="1400"/>
              <a:t>               -&gt;  Bitmap Index Scan on p_201205_logtime_idx  (cost=0.00..2.31 rows=8 width=0)</a:t>
            </a:r>
          </a:p>
          <a:p>
            <a:r>
              <a:rPr lang="en-US" altLang="zh-CN" sz="1400"/>
              <a:t>                     Index Cond: (logtime = now())</a:t>
            </a:r>
          </a:p>
          <a:p>
            <a:r>
              <a:rPr lang="en-US" altLang="zh-CN" sz="1400"/>
              <a:t>         -&gt;  Bitmap Heap Scan on p_201206 p  (cost=2.31..9.79 rows=8 width=20)</a:t>
            </a:r>
          </a:p>
          <a:p>
            <a:r>
              <a:rPr lang="en-US" altLang="zh-CN" sz="1400"/>
              <a:t>               Recheck Cond: (logtime = now())</a:t>
            </a:r>
          </a:p>
          <a:p>
            <a:r>
              <a:rPr lang="en-US" altLang="zh-CN" sz="1400"/>
              <a:t>               -&gt;  Bitmap Index Scan on p_201206_logtime_idx  (cost=0.00..2.31 rows=8 width=0)</a:t>
            </a:r>
          </a:p>
          <a:p>
            <a:r>
              <a:rPr lang="en-US" altLang="zh-CN" sz="1400"/>
              <a:t>                     Index Cond: (logtime = now())</a:t>
            </a:r>
          </a:p>
          <a:p>
            <a:r>
              <a:rPr lang="en-US" altLang="zh-CN" sz="1400"/>
              <a:t>         -&gt;  Bitmap Heap Scan on p_201207 p  (cost=2.31..9.79 rows=8 width=20)</a:t>
            </a:r>
          </a:p>
          <a:p>
            <a:r>
              <a:rPr lang="en-US" altLang="zh-CN" sz="1400"/>
              <a:t>               Recheck Cond: (logtime = now())</a:t>
            </a:r>
          </a:p>
          <a:p>
            <a:r>
              <a:rPr lang="en-US" altLang="zh-CN" sz="1400"/>
              <a:t>               -&gt;  Bitmap Index Scan on p_201207_logtime_idx  (cost=0.00..2.31 rows=8 width=0)</a:t>
            </a:r>
          </a:p>
          <a:p>
            <a:r>
              <a:rPr lang="en-US" altLang="zh-CN" sz="1400"/>
              <a:t>                     Index Cond: (logtime = now())</a:t>
            </a:r>
          </a:p>
          <a:p>
            <a:r>
              <a:rPr lang="en-US" altLang="zh-CN" sz="1400"/>
              <a:t>         -&gt;  Bitmap Heap Scan on p_201208 p  (cost=2.31..9.79 rows=8 width=20)</a:t>
            </a:r>
          </a:p>
          <a:p>
            <a:endParaRPr lang="en-US" altLang="zh-CN" sz="1400"/>
          </a:p>
        </p:txBody>
      </p:sp>
    </p:spTree>
    <p:extLst>
      <p:ext uri="{BB962C8B-B14F-4D97-AF65-F5344CB8AC3E}">
        <p14:creationId xmlns:p14="http://schemas.microsoft.com/office/powerpoint/2010/main" val="870284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en-US" altLang="zh-CN" sz="1400"/>
              <a:t> Recheck Cond: (logtime = now())</a:t>
            </a:r>
          </a:p>
          <a:p>
            <a:r>
              <a:rPr lang="en-US" altLang="zh-CN" sz="1400"/>
              <a:t>               -&gt;  Bitmap Index Scan on p_201208_logtime_idx  (cost=0.00..2.31 rows=8 width=0)</a:t>
            </a:r>
          </a:p>
          <a:p>
            <a:r>
              <a:rPr lang="en-US" altLang="zh-CN" sz="1400"/>
              <a:t>                     Index Cond: (logtime = now())</a:t>
            </a:r>
          </a:p>
          <a:p>
            <a:r>
              <a:rPr lang="en-US" altLang="zh-CN" sz="1400"/>
              <a:t>         -&gt;  Bitmap Heap Scan on p_201209 p  (cost=2.31..9.79 rows=8 width=20)</a:t>
            </a:r>
          </a:p>
          <a:p>
            <a:r>
              <a:rPr lang="en-US" altLang="zh-CN" sz="1400"/>
              <a:t>               Recheck Cond: (logtime = now())</a:t>
            </a:r>
          </a:p>
          <a:p>
            <a:r>
              <a:rPr lang="en-US" altLang="zh-CN" sz="1400"/>
              <a:t>               -&gt;  Bitmap Index Scan on p_201209_logtime_idx  (cost=0.00..2.31 rows=8 width=0)</a:t>
            </a:r>
          </a:p>
          <a:p>
            <a:r>
              <a:rPr lang="en-US" altLang="zh-CN" sz="1400"/>
              <a:t>                     Index Cond: (logtime = now())</a:t>
            </a:r>
          </a:p>
          <a:p>
            <a:r>
              <a:rPr lang="en-US" altLang="zh-CN" sz="1400"/>
              <a:t>         -&gt;  Bitmap Heap Scan on p_201210 p  (cost=2.31..9.79 rows=8 width=20)</a:t>
            </a:r>
          </a:p>
          <a:p>
            <a:r>
              <a:rPr lang="en-US" altLang="zh-CN" sz="1400"/>
              <a:t>               Recheck Cond: (logtime = now())</a:t>
            </a:r>
          </a:p>
          <a:p>
            <a:r>
              <a:rPr lang="en-US" altLang="zh-CN" sz="1400"/>
              <a:t>               -&gt;  Bitmap Index Scan on p_201210_logtime_idx  (cost=0.00..2.31 rows=8 width=0)</a:t>
            </a:r>
          </a:p>
          <a:p>
            <a:r>
              <a:rPr lang="en-US" altLang="zh-CN" sz="1400"/>
              <a:t>                     Index Cond: (logtime = now())</a:t>
            </a:r>
          </a:p>
          <a:p>
            <a:r>
              <a:rPr lang="en-US" altLang="zh-CN" sz="1400"/>
              <a:t>         -&gt;  Bitmap Heap Scan on p_201211 p  (cost=2.31..9.79 rows=8 width=20)</a:t>
            </a:r>
          </a:p>
          <a:p>
            <a:r>
              <a:rPr lang="en-US" altLang="zh-CN" sz="1400"/>
              <a:t>               Recheck Cond: (logtime = now())</a:t>
            </a:r>
          </a:p>
          <a:p>
            <a:r>
              <a:rPr lang="en-US" altLang="zh-CN" sz="1400"/>
              <a:t>               -&gt;  Bitmap Index Scan on p_201211_logtime_idx  (cost=0.00..2.31 rows=8 width=0)</a:t>
            </a:r>
          </a:p>
          <a:p>
            <a:r>
              <a:rPr lang="en-US" altLang="zh-CN" sz="1400"/>
              <a:t>                     Index Cond: (logtime = now())</a:t>
            </a:r>
          </a:p>
          <a:p>
            <a:r>
              <a:rPr lang="en-US" altLang="zh-CN" sz="1400"/>
              <a:t>         -&gt;  Bitmap Heap Scan on p_201212 p  (cost=2.31..9.79 rows=8 width=20)</a:t>
            </a:r>
          </a:p>
          <a:p>
            <a:r>
              <a:rPr lang="en-US" altLang="zh-CN" sz="1400"/>
              <a:t>               Recheck Cond: (logtime = now())</a:t>
            </a:r>
          </a:p>
          <a:p>
            <a:r>
              <a:rPr lang="en-US" altLang="zh-CN" sz="1400"/>
              <a:t>               -&gt;  Bitmap Index Scan on p_201212_logtime_idx  (cost=0.00..2.31 rows=8 width=0)</a:t>
            </a:r>
          </a:p>
          <a:p>
            <a:endParaRPr lang="en-US" altLang="zh-CN" sz="1400"/>
          </a:p>
        </p:txBody>
      </p:sp>
    </p:spTree>
    <p:extLst>
      <p:ext uri="{BB962C8B-B14F-4D97-AF65-F5344CB8AC3E}">
        <p14:creationId xmlns:p14="http://schemas.microsoft.com/office/powerpoint/2010/main" val="3895254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配置存储</a:t>
            </a:r>
            <a:endParaRPr lang="zh-CN" altLang="en-US"/>
          </a:p>
        </p:txBody>
      </p:sp>
      <p:sp>
        <p:nvSpPr>
          <p:cNvPr id="3" name="内容占位符 2"/>
          <p:cNvSpPr>
            <a:spLocks noGrp="1"/>
          </p:cNvSpPr>
          <p:nvPr>
            <p:ph idx="1"/>
          </p:nvPr>
        </p:nvSpPr>
        <p:spPr/>
        <p:txBody>
          <a:bodyPr/>
          <a:lstStyle/>
          <a:p>
            <a:r>
              <a:rPr lang="zh-CN" altLang="en-US" sz="1600"/>
              <a:t>使用</a:t>
            </a:r>
            <a:r>
              <a:rPr lang="en-US" altLang="zh-CN" sz="1600" smtClean="0"/>
              <a:t>fdatasync</a:t>
            </a:r>
            <a:r>
              <a:rPr lang="zh-CN" altLang="en-US" sz="1600" smtClean="0"/>
              <a:t>函数测试同步写举例</a:t>
            </a:r>
            <a:r>
              <a:rPr lang="en-US" altLang="zh-CN" sz="1600" smtClean="0"/>
              <a:t>, </a:t>
            </a:r>
            <a:r>
              <a:rPr lang="zh-CN" altLang="en-US" sz="1600" smtClean="0"/>
              <a:t>往同一个位置写</a:t>
            </a:r>
            <a:r>
              <a:rPr lang="en-US" altLang="zh-CN" sz="1600" smtClean="0"/>
              <a:t>.</a:t>
            </a:r>
          </a:p>
          <a:p>
            <a:r>
              <a:rPr lang="en-US" altLang="zh-CN" sz="1600" smtClean="0"/>
              <a:t>【</a:t>
            </a:r>
            <a:r>
              <a:rPr lang="zh-CN" altLang="en-US" sz="1600" smtClean="0"/>
              <a:t>参考</a:t>
            </a:r>
            <a:r>
              <a:rPr lang="en-US" altLang="zh-CN" sz="1600" smtClean="0"/>
              <a:t>】Linux Programmer's Manual (open, write, lseek, fdatasync)</a:t>
            </a:r>
            <a:endParaRPr lang="zh-CN" altLang="en-US" sz="160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988840"/>
            <a:ext cx="7200800" cy="4718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线形标注 2 3"/>
          <p:cNvSpPr/>
          <p:nvPr/>
        </p:nvSpPr>
        <p:spPr>
          <a:xfrm>
            <a:off x="7804929" y="2452223"/>
            <a:ext cx="1152128" cy="1872208"/>
          </a:xfrm>
          <a:prstGeom prst="borderCallout2">
            <a:avLst>
              <a:gd name="adj1" fmla="val 18750"/>
              <a:gd name="adj2" fmla="val -8333"/>
              <a:gd name="adj3" fmla="val 18750"/>
              <a:gd name="adj4" fmla="val -16667"/>
              <a:gd name="adj5" fmla="val 72539"/>
              <a:gd name="adj6" fmla="val -635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open</a:t>
            </a:r>
            <a:r>
              <a:rPr lang="zh-CN" altLang="en-US" smtClean="0">
                <a:solidFill>
                  <a:schemeClr val="tx1"/>
                </a:solidFill>
              </a:rPr>
              <a:t>一次</a:t>
            </a:r>
            <a:r>
              <a:rPr lang="en-US" altLang="zh-CN" smtClean="0">
                <a:solidFill>
                  <a:schemeClr val="tx1"/>
                </a:solidFill>
              </a:rPr>
              <a:t>,</a:t>
            </a:r>
          </a:p>
          <a:p>
            <a:pPr algn="ctr"/>
            <a:r>
              <a:rPr lang="zh-CN" altLang="en-US" smtClean="0">
                <a:solidFill>
                  <a:schemeClr val="tx1"/>
                </a:solidFill>
              </a:rPr>
              <a:t>循环多次</a:t>
            </a:r>
            <a:r>
              <a:rPr lang="en-US" altLang="zh-CN" smtClean="0">
                <a:solidFill>
                  <a:schemeClr val="tx1"/>
                </a:solidFill>
              </a:rPr>
              <a:t>write</a:t>
            </a:r>
          </a:p>
          <a:p>
            <a:pPr algn="ctr"/>
            <a:r>
              <a:rPr lang="en-US" altLang="zh-CN" smtClean="0">
                <a:solidFill>
                  <a:schemeClr val="tx1"/>
                </a:solidFill>
              </a:rPr>
              <a:t>fdatasync</a:t>
            </a:r>
          </a:p>
          <a:p>
            <a:pPr algn="ctr"/>
            <a:r>
              <a:rPr lang="en-US" altLang="zh-CN" smtClean="0">
                <a:solidFill>
                  <a:schemeClr val="tx1"/>
                </a:solidFill>
              </a:rPr>
              <a:t>lseek</a:t>
            </a:r>
            <a:endParaRPr lang="zh-CN" altLang="en-US">
              <a:solidFill>
                <a:schemeClr val="tx1"/>
              </a:solidFill>
            </a:endParaRPr>
          </a:p>
        </p:txBody>
      </p:sp>
    </p:spTree>
    <p:extLst>
      <p:ext uri="{BB962C8B-B14F-4D97-AF65-F5344CB8AC3E}">
        <p14:creationId xmlns:p14="http://schemas.microsoft.com/office/powerpoint/2010/main" val="854617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en-US" altLang="zh-CN" sz="1400"/>
              <a:t> Index Cond: (logtime = now())</a:t>
            </a:r>
          </a:p>
          <a:p>
            <a:r>
              <a:rPr lang="en-US" altLang="zh-CN" sz="1400"/>
              <a:t>         -&gt;  Bitmap Heap Scan on p_default p  (cost=2.31..9.79 rows=8 width=20)</a:t>
            </a:r>
          </a:p>
          <a:p>
            <a:r>
              <a:rPr lang="en-US" altLang="zh-CN" sz="1400"/>
              <a:t>               Recheck Cond: (logtime = now())</a:t>
            </a:r>
          </a:p>
          <a:p>
            <a:r>
              <a:rPr lang="en-US" altLang="zh-CN" sz="1400"/>
              <a:t>               -&gt;  Bitmap Index Scan on p_default_logtime_idx  (cost=0.00..2.31 rows=8 width=0)</a:t>
            </a:r>
          </a:p>
          <a:p>
            <a:r>
              <a:rPr lang="en-US" altLang="zh-CN" sz="1400"/>
              <a:t>                     Index Cond: (logtime = now</a:t>
            </a:r>
            <a:r>
              <a:rPr lang="en-US" altLang="zh-CN" sz="1400" smtClean="0"/>
              <a:t>())</a:t>
            </a:r>
          </a:p>
          <a:p>
            <a:endParaRPr lang="en-US" altLang="zh-CN" sz="1400" smtClean="0"/>
          </a:p>
          <a:p>
            <a:r>
              <a:rPr lang="zh-CN" altLang="en-US" sz="1400" smtClean="0"/>
              <a:t>更改函数稳定性</a:t>
            </a:r>
            <a:endParaRPr lang="en-US" altLang="zh-CN" sz="1400" smtClean="0"/>
          </a:p>
          <a:p>
            <a:r>
              <a:rPr lang="en-US" altLang="zh-CN" sz="1400"/>
              <a:t>postgres=# ALTER FUNCTION now() IMMUTABLE;</a:t>
            </a:r>
          </a:p>
          <a:p>
            <a:r>
              <a:rPr lang="en-US" altLang="zh-CN" sz="1400"/>
              <a:t>ALTER FUNCTION</a:t>
            </a:r>
          </a:p>
          <a:p>
            <a:r>
              <a:rPr lang="en-US" altLang="zh-CN" sz="1400"/>
              <a:t>postgres=# EXPLAIN SELECT * FROM p WHERE logtime=now();</a:t>
            </a:r>
          </a:p>
          <a:p>
            <a:r>
              <a:rPr lang="en-US" altLang="zh-CN" sz="1400"/>
              <a:t>-- </a:t>
            </a:r>
            <a:r>
              <a:rPr lang="zh-CN" altLang="en-US" sz="1400" smtClean="0"/>
              <a:t>同上</a:t>
            </a:r>
            <a:endParaRPr lang="en-US" altLang="zh-CN" sz="1400" smtClean="0"/>
          </a:p>
          <a:p>
            <a:endParaRPr lang="en-US" altLang="zh-CN" sz="1400"/>
          </a:p>
          <a:p>
            <a:r>
              <a:rPr lang="en-US" altLang="zh-CN" sz="1400"/>
              <a:t>postgres=# ALTER FUNCTION now() VOLATILE;</a:t>
            </a:r>
          </a:p>
          <a:p>
            <a:r>
              <a:rPr lang="en-US" altLang="zh-CN" sz="1400"/>
              <a:t>ALTER FUNCTION</a:t>
            </a:r>
          </a:p>
          <a:p>
            <a:r>
              <a:rPr lang="en-US" altLang="zh-CN" sz="1400"/>
              <a:t>postgres=# EXPLAIN SELECT * FROM p WHERE logtime=now();</a:t>
            </a:r>
          </a:p>
          <a:p>
            <a:r>
              <a:rPr lang="en-US" altLang="zh-CN" sz="1400"/>
              <a:t>                               QUERY PLAN                                </a:t>
            </a:r>
          </a:p>
          <a:p>
            <a:r>
              <a:rPr lang="en-US" altLang="zh-CN" sz="1400"/>
              <a:t>-------------------------------------------------------------------------</a:t>
            </a:r>
          </a:p>
          <a:p>
            <a:r>
              <a:rPr lang="en-US" altLang="zh-CN" sz="1400"/>
              <a:t> Result  (cost=0.00..447.85 rows=105 width=20)</a:t>
            </a:r>
          </a:p>
          <a:p>
            <a:endParaRPr lang="en-US" altLang="zh-CN" sz="1400"/>
          </a:p>
        </p:txBody>
      </p:sp>
    </p:spTree>
    <p:extLst>
      <p:ext uri="{BB962C8B-B14F-4D97-AF65-F5344CB8AC3E}">
        <p14:creationId xmlns:p14="http://schemas.microsoft.com/office/powerpoint/2010/main" val="2439973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en-US" altLang="zh-CN" sz="1400"/>
              <a:t> -&gt;  Append  (cost=0.00..447.85 rows=105 width=20)</a:t>
            </a:r>
          </a:p>
          <a:p>
            <a:r>
              <a:rPr lang="en-US" altLang="zh-CN" sz="1400"/>
              <a:t>         -&gt;  Seq Scan on p  (cost=0.00..0.00 rows=1 width=20)</a:t>
            </a:r>
          </a:p>
          <a:p>
            <a:r>
              <a:rPr lang="en-US" altLang="zh-CN" sz="1400"/>
              <a:t>               Filter: (logtime = now())</a:t>
            </a:r>
          </a:p>
          <a:p>
            <a:r>
              <a:rPr lang="en-US" altLang="zh-CN" sz="1400"/>
              <a:t>         -&gt;  Seq Scan on p_201201 p  (cost=0.00..34.45 rows=8 width=20)</a:t>
            </a:r>
          </a:p>
          <a:p>
            <a:r>
              <a:rPr lang="en-US" altLang="zh-CN" sz="1400"/>
              <a:t>               Filter: (logtime = now())</a:t>
            </a:r>
          </a:p>
          <a:p>
            <a:r>
              <a:rPr lang="en-US" altLang="zh-CN" sz="1400"/>
              <a:t>         -&gt;  Seq Scan on p_201202 p  (cost=0.00..34.45 rows=8 width=20)</a:t>
            </a:r>
          </a:p>
          <a:p>
            <a:r>
              <a:rPr lang="en-US" altLang="zh-CN" sz="1400"/>
              <a:t>               Filter: (logtime = now())</a:t>
            </a:r>
          </a:p>
          <a:p>
            <a:r>
              <a:rPr lang="en-US" altLang="zh-CN" sz="1400"/>
              <a:t>         -&gt;  Seq Scan on p_201203 p  (cost=0.00..34.45 rows=8 width=20)</a:t>
            </a:r>
          </a:p>
          <a:p>
            <a:r>
              <a:rPr lang="en-US" altLang="zh-CN" sz="1400"/>
              <a:t>               Filter: (logtime = now())</a:t>
            </a:r>
          </a:p>
          <a:p>
            <a:r>
              <a:rPr lang="en-US" altLang="zh-CN" sz="1400"/>
              <a:t>         -&gt;  Seq Scan on p_201204 p  (cost=0.00..34.45 rows=8 width=20)</a:t>
            </a:r>
          </a:p>
          <a:p>
            <a:r>
              <a:rPr lang="en-US" altLang="zh-CN" sz="1400"/>
              <a:t>               Filter: (logtime = now())</a:t>
            </a:r>
          </a:p>
          <a:p>
            <a:r>
              <a:rPr lang="en-US" altLang="zh-CN" sz="1400"/>
              <a:t>         -&gt;  Seq Scan on p_201205 p  (cost=0.00..34.45 rows=8 width=20)</a:t>
            </a:r>
          </a:p>
          <a:p>
            <a:r>
              <a:rPr lang="en-US" altLang="zh-CN" sz="1400"/>
              <a:t>               Filter: (logtime = now())</a:t>
            </a:r>
          </a:p>
          <a:p>
            <a:r>
              <a:rPr lang="en-US" altLang="zh-CN" sz="1400"/>
              <a:t>         -&gt;  Seq Scan on p_201206 p  (cost=0.00..34.45 rows=8 width=20)</a:t>
            </a:r>
          </a:p>
          <a:p>
            <a:r>
              <a:rPr lang="en-US" altLang="zh-CN" sz="1400"/>
              <a:t>               Filter: (logtime = now())</a:t>
            </a:r>
          </a:p>
          <a:p>
            <a:r>
              <a:rPr lang="en-US" altLang="zh-CN" sz="1400"/>
              <a:t>         -&gt;  Seq Scan on p_201207 p  (cost=0.00..34.45 rows=8 width=20)</a:t>
            </a:r>
          </a:p>
          <a:p>
            <a:r>
              <a:rPr lang="en-US" altLang="zh-CN" sz="1400"/>
              <a:t>               Filter: (logtime = now())</a:t>
            </a:r>
          </a:p>
          <a:p>
            <a:r>
              <a:rPr lang="en-US" altLang="zh-CN" sz="1400"/>
              <a:t>         -&gt;  Seq Scan on p_201208 p  (cost=0.00..34.45 rows=8 width=20)</a:t>
            </a:r>
          </a:p>
          <a:p>
            <a:endParaRPr lang="en-US" altLang="zh-CN" sz="1400"/>
          </a:p>
        </p:txBody>
      </p:sp>
    </p:spTree>
    <p:extLst>
      <p:ext uri="{BB962C8B-B14F-4D97-AF65-F5344CB8AC3E}">
        <p14:creationId xmlns:p14="http://schemas.microsoft.com/office/powerpoint/2010/main" val="762962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en-US" altLang="zh-CN" sz="1400"/>
              <a:t> Filter: (logtime = now())</a:t>
            </a:r>
          </a:p>
          <a:p>
            <a:r>
              <a:rPr lang="en-US" altLang="zh-CN" sz="1400"/>
              <a:t>         -&gt;  Seq Scan on p_201209 p  (cost=0.00..34.45 rows=8 width=20)</a:t>
            </a:r>
          </a:p>
          <a:p>
            <a:r>
              <a:rPr lang="en-US" altLang="zh-CN" sz="1400"/>
              <a:t>               Filter: (logtime = now())</a:t>
            </a:r>
          </a:p>
          <a:p>
            <a:r>
              <a:rPr lang="en-US" altLang="zh-CN" sz="1400"/>
              <a:t>         -&gt;  Seq Scan on p_201210 p  (cost=0.00..34.45 rows=8 width=20)</a:t>
            </a:r>
          </a:p>
          <a:p>
            <a:r>
              <a:rPr lang="en-US" altLang="zh-CN" sz="1400"/>
              <a:t>               Filter: (logtime = now())</a:t>
            </a:r>
          </a:p>
          <a:p>
            <a:r>
              <a:rPr lang="en-US" altLang="zh-CN" sz="1400"/>
              <a:t>         -&gt;  Seq Scan on p_201211 p  (cost=0.00..34.45 rows=8 width=20)</a:t>
            </a:r>
          </a:p>
          <a:p>
            <a:r>
              <a:rPr lang="en-US" altLang="zh-CN" sz="1400"/>
              <a:t>               Filter: (logtime = now())</a:t>
            </a:r>
          </a:p>
          <a:p>
            <a:r>
              <a:rPr lang="en-US" altLang="zh-CN" sz="1400"/>
              <a:t>         -&gt;  Seq Scan on p_201212 p  (cost=0.00..34.45 rows=8 width=20)</a:t>
            </a:r>
          </a:p>
          <a:p>
            <a:r>
              <a:rPr lang="en-US" altLang="zh-CN" sz="1400"/>
              <a:t>               Filter: (logtime = now())</a:t>
            </a:r>
          </a:p>
          <a:p>
            <a:r>
              <a:rPr lang="en-US" altLang="zh-CN" sz="1400"/>
              <a:t>         -&gt;  Seq Scan on p_default p  (cost=0.00..34.45 rows=8 width=20)</a:t>
            </a:r>
          </a:p>
          <a:p>
            <a:r>
              <a:rPr lang="en-US" altLang="zh-CN" sz="1400"/>
              <a:t>               Filter: (logtime = now())</a:t>
            </a:r>
          </a:p>
          <a:p>
            <a:r>
              <a:rPr lang="en-US" altLang="zh-CN" sz="1400"/>
              <a:t>(30 rows</a:t>
            </a:r>
            <a:r>
              <a:rPr lang="en-US" altLang="zh-CN" sz="1400" smtClean="0"/>
              <a:t>)</a:t>
            </a:r>
          </a:p>
          <a:p>
            <a:endParaRPr lang="en-US" altLang="zh-CN" sz="1400"/>
          </a:p>
          <a:p>
            <a:r>
              <a:rPr lang="zh-CN" altLang="en-US" sz="1400" smtClean="0"/>
              <a:t>函数稳定性</a:t>
            </a:r>
            <a:endParaRPr lang="en-US" altLang="zh-CN" sz="1400" smtClean="0"/>
          </a:p>
          <a:p>
            <a:r>
              <a:rPr lang="en-US" altLang="zh-CN" sz="1400"/>
              <a:t>Thinking PostgreSQL Function's Volatility Categories</a:t>
            </a:r>
          </a:p>
          <a:p>
            <a:r>
              <a:rPr lang="en-US" altLang="zh-CN" sz="1400">
                <a:hlinkClick r:id="rId2"/>
              </a:rPr>
              <a:t>http://blog.163.com/digoal@126/blog/static/163877040201151011105494/</a:t>
            </a:r>
            <a:endParaRPr lang="en-US" altLang="zh-CN" sz="1400"/>
          </a:p>
        </p:txBody>
      </p:sp>
      <p:pic>
        <p:nvPicPr>
          <p:cNvPr id="4" name="Picture 2" descr="C:\Users\digoal\AppData\Local\Microsoft\Windows\Temporary Internet Files\Content.IE5\GXGEOQ1Y\MC90043385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5517232"/>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246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Partition</a:t>
            </a:r>
            <a:endParaRPr lang="zh-CN" altLang="en-US"/>
          </a:p>
        </p:txBody>
      </p:sp>
      <p:sp>
        <p:nvSpPr>
          <p:cNvPr id="3" name="内容占位符 2"/>
          <p:cNvSpPr>
            <a:spLocks noGrp="1"/>
          </p:cNvSpPr>
          <p:nvPr>
            <p:ph idx="1"/>
          </p:nvPr>
        </p:nvSpPr>
        <p:spPr/>
        <p:txBody>
          <a:bodyPr/>
          <a:lstStyle/>
          <a:p>
            <a:r>
              <a:rPr lang="zh-CN" altLang="en-US" sz="1600" smtClean="0"/>
              <a:t>分区表使用注意事项</a:t>
            </a:r>
            <a:endParaRPr lang="en-US" altLang="zh-CN" sz="1600" smtClean="0"/>
          </a:p>
          <a:p>
            <a:endParaRPr lang="en-US" altLang="zh-CN" sz="1600" smtClean="0"/>
          </a:p>
          <a:p>
            <a:r>
              <a:rPr lang="zh-CN" altLang="en-US" sz="1600" smtClean="0"/>
              <a:t>尽量将分区功能移至应用端代码中</a:t>
            </a:r>
            <a:r>
              <a:rPr lang="en-US" altLang="zh-CN" sz="1600" smtClean="0"/>
              <a:t>.</a:t>
            </a:r>
          </a:p>
          <a:p>
            <a:r>
              <a:rPr lang="en-US" altLang="zh-CN" sz="1600"/>
              <a:t>constraint_exclusion = </a:t>
            </a:r>
            <a:r>
              <a:rPr lang="en-US" altLang="zh-CN" sz="1600" smtClean="0"/>
              <a:t>partition</a:t>
            </a:r>
          </a:p>
          <a:p>
            <a:r>
              <a:rPr lang="en-US" altLang="zh-CN" sz="1600" smtClean="0"/>
              <a:t>WHERE</a:t>
            </a:r>
            <a:r>
              <a:rPr lang="zh-CN" altLang="en-US" sz="1600" smtClean="0"/>
              <a:t>条件带有分区字段作为过滤条件时</a:t>
            </a:r>
            <a:r>
              <a:rPr lang="en-US" altLang="zh-CN" sz="1600" smtClean="0"/>
              <a:t>, </a:t>
            </a:r>
            <a:r>
              <a:rPr lang="zh-CN" altLang="en-US" sz="1600" smtClean="0"/>
              <a:t>传入的参数必须使用</a:t>
            </a:r>
            <a:r>
              <a:rPr lang="en-US" altLang="zh-CN" sz="1600" smtClean="0"/>
              <a:t>constant</a:t>
            </a:r>
            <a:r>
              <a:rPr lang="zh-CN" altLang="en-US" sz="1600" smtClean="0"/>
              <a:t>才能获得良好的执行计划</a:t>
            </a:r>
            <a:endParaRPr lang="en-US" altLang="zh-CN" sz="1600" smtClean="0"/>
          </a:p>
          <a:p>
            <a:r>
              <a:rPr lang="zh-CN" altLang="en-US" sz="1600" smtClean="0"/>
              <a:t>简化分区规则</a:t>
            </a:r>
            <a:r>
              <a:rPr lang="en-US" altLang="zh-CN" sz="1600" smtClean="0"/>
              <a:t>, </a:t>
            </a:r>
            <a:r>
              <a:rPr lang="zh-CN" altLang="en-US" sz="1600" smtClean="0"/>
              <a:t>分区字段上使用简单的</a:t>
            </a:r>
            <a:r>
              <a:rPr lang="en-US" altLang="zh-CN" sz="1600" smtClean="0"/>
              <a:t>b-tree</a:t>
            </a:r>
            <a:r>
              <a:rPr lang="zh-CN" altLang="en-US" sz="1600" smtClean="0"/>
              <a:t>索引</a:t>
            </a:r>
            <a:r>
              <a:rPr lang="en-US" altLang="zh-CN" sz="1600" smtClean="0"/>
              <a:t>, </a:t>
            </a:r>
            <a:r>
              <a:rPr lang="zh-CN" altLang="en-US" sz="1600" smtClean="0"/>
              <a:t>尽量避免函数索引</a:t>
            </a:r>
            <a:r>
              <a:rPr lang="en-US" altLang="zh-CN" sz="1600" smtClean="0"/>
              <a:t>.</a:t>
            </a:r>
          </a:p>
          <a:p>
            <a:r>
              <a:rPr lang="zh-CN" altLang="en-US" sz="1600"/>
              <a:t>使用数据库分区的潜在问题</a:t>
            </a:r>
            <a:endParaRPr lang="en-US" altLang="zh-CN" sz="1600"/>
          </a:p>
          <a:p>
            <a:pPr lvl="1"/>
            <a:r>
              <a:rPr lang="en-US" altLang="zh-CN" sz="1600"/>
              <a:t>CPU</a:t>
            </a:r>
            <a:r>
              <a:rPr lang="zh-CN" altLang="en-US" sz="1600"/>
              <a:t>开销</a:t>
            </a:r>
            <a:r>
              <a:rPr lang="en-US" altLang="zh-CN" sz="1600"/>
              <a:t>(</a:t>
            </a:r>
            <a:r>
              <a:rPr lang="zh-CN" altLang="en-US" sz="1600"/>
              <a:t>触发器或</a:t>
            </a:r>
            <a:r>
              <a:rPr lang="en-US" altLang="zh-CN" sz="1600"/>
              <a:t>rule, </a:t>
            </a:r>
            <a:r>
              <a:rPr lang="zh-CN" altLang="en-US" sz="1600"/>
              <a:t>硬解析</a:t>
            </a:r>
            <a:r>
              <a:rPr lang="en-US" altLang="zh-CN" sz="1600"/>
              <a:t>)</a:t>
            </a:r>
            <a:endParaRPr lang="en-US" altLang="zh-CN" sz="1600" smtClean="0"/>
          </a:p>
          <a:p>
            <a:endParaRPr lang="en-US" altLang="zh-CN" sz="1600" smtClean="0"/>
          </a:p>
          <a:p>
            <a:r>
              <a:rPr lang="en-US" altLang="zh-CN" sz="1600" smtClean="0"/>
              <a:t>PostgreSQL </a:t>
            </a:r>
            <a:r>
              <a:rPr lang="en-US" altLang="zh-CN" sz="1600"/>
              <a:t>partition table's arithmetic tuning example</a:t>
            </a:r>
          </a:p>
          <a:p>
            <a:r>
              <a:rPr lang="en-US" altLang="zh-CN" sz="1600">
                <a:hlinkClick r:id="rId2"/>
              </a:rPr>
              <a:t>http://blog.163.com/digoal@126/blog/static/1638770402011210114036419/</a:t>
            </a:r>
            <a:endParaRPr lang="en-US" altLang="zh-CN" sz="1600"/>
          </a:p>
          <a:p>
            <a:pPr lvl="1"/>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1148" y="4797152"/>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468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Foreign Data</a:t>
            </a:r>
            <a:endParaRPr lang="zh-CN" altLang="en-US"/>
          </a:p>
        </p:txBody>
      </p:sp>
      <p:sp>
        <p:nvSpPr>
          <p:cNvPr id="3" name="内容占位符 2"/>
          <p:cNvSpPr>
            <a:spLocks noGrp="1"/>
          </p:cNvSpPr>
          <p:nvPr>
            <p:ph idx="1"/>
          </p:nvPr>
        </p:nvSpPr>
        <p:spPr/>
        <p:txBody>
          <a:bodyPr/>
          <a:lstStyle/>
          <a:p>
            <a:r>
              <a:rPr lang="en-US" altLang="zh-CN" sz="1600" smtClean="0"/>
              <a:t>Foreign data wrapper</a:t>
            </a:r>
          </a:p>
          <a:p>
            <a:r>
              <a:rPr lang="en-US" altLang="zh-CN" sz="1600"/>
              <a:t>A foreign data wrapper is a library that can communicate with an external data source, hiding the details of connecting to the data source and fetching data from it. </a:t>
            </a:r>
            <a:endParaRPr lang="en-US" altLang="zh-CN" sz="1600" smtClean="0"/>
          </a:p>
          <a:p>
            <a:r>
              <a:rPr lang="en-US" altLang="zh-CN" sz="1600" smtClean="0"/>
              <a:t>There </a:t>
            </a:r>
            <a:r>
              <a:rPr lang="en-US" altLang="zh-CN" sz="1600"/>
              <a:t>is a foreign data wrapper available as a contrib module, which can read plain data files residing on the server. </a:t>
            </a:r>
            <a:endParaRPr lang="en-US" altLang="zh-CN" sz="1600" smtClean="0"/>
          </a:p>
          <a:p>
            <a:r>
              <a:rPr lang="en-US" altLang="zh-CN" sz="1600" smtClean="0"/>
              <a:t>Other </a:t>
            </a:r>
            <a:r>
              <a:rPr lang="en-US" altLang="zh-CN" sz="1600"/>
              <a:t>kind of foreign data wrappers might be found as third party products</a:t>
            </a:r>
            <a:r>
              <a:rPr lang="en-US" altLang="zh-CN" sz="1600" smtClean="0"/>
              <a:t>.</a:t>
            </a:r>
          </a:p>
          <a:p>
            <a:endParaRPr lang="en-US" altLang="zh-CN" sz="1600"/>
          </a:p>
          <a:p>
            <a:endParaRPr lang="en-US" altLang="zh-CN" sz="1600"/>
          </a:p>
          <a:p>
            <a:endParaRPr lang="zh-CN" altLang="en-US" sz="1600"/>
          </a:p>
        </p:txBody>
      </p:sp>
    </p:spTree>
    <p:extLst>
      <p:ext uri="{BB962C8B-B14F-4D97-AF65-F5344CB8AC3E}">
        <p14:creationId xmlns:p14="http://schemas.microsoft.com/office/powerpoint/2010/main" val="517504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Foreign Data</a:t>
            </a:r>
            <a:endParaRPr lang="zh-CN" alt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val="1545147531"/>
              </p:ext>
            </p:extLst>
          </p:nvPr>
        </p:nvGraphicFramePr>
        <p:xfrm>
          <a:off x="-13196" y="1412776"/>
          <a:ext cx="8329612" cy="5000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8227881" y="5656336"/>
            <a:ext cx="1024639" cy="923330"/>
          </a:xfrm>
          <a:prstGeom prst="rect">
            <a:avLst/>
          </a:prstGeom>
          <a:noFill/>
        </p:spPr>
        <p:txBody>
          <a:bodyPr wrap="none" rtlCol="0">
            <a:spAutoFit/>
          </a:bodyPr>
          <a:lstStyle/>
          <a:p>
            <a:r>
              <a:rPr lang="en-US" altLang="zh-CN" smtClean="0"/>
              <a:t>External </a:t>
            </a:r>
          </a:p>
          <a:p>
            <a:r>
              <a:rPr lang="en-US" altLang="zh-CN" smtClean="0"/>
              <a:t>Data </a:t>
            </a:r>
          </a:p>
          <a:p>
            <a:r>
              <a:rPr lang="en-US" altLang="zh-CN" smtClean="0"/>
              <a:t>Source</a:t>
            </a:r>
            <a:endParaRPr lang="zh-CN" altLang="en-US"/>
          </a:p>
        </p:txBody>
      </p:sp>
      <p:sp>
        <p:nvSpPr>
          <p:cNvPr id="6" name="TextBox 5"/>
          <p:cNvSpPr txBox="1"/>
          <p:nvPr/>
        </p:nvSpPr>
        <p:spPr>
          <a:xfrm>
            <a:off x="8244408" y="4698166"/>
            <a:ext cx="556563" cy="369332"/>
          </a:xfrm>
          <a:prstGeom prst="rect">
            <a:avLst/>
          </a:prstGeom>
          <a:noFill/>
        </p:spPr>
        <p:txBody>
          <a:bodyPr wrap="none" rtlCol="0">
            <a:spAutoFit/>
          </a:bodyPr>
          <a:lstStyle/>
          <a:p>
            <a:r>
              <a:rPr lang="en-US" altLang="zh-CN" smtClean="0"/>
              <a:t>API</a:t>
            </a:r>
            <a:endParaRPr lang="zh-CN" altLang="en-US"/>
          </a:p>
        </p:txBody>
      </p:sp>
      <p:sp>
        <p:nvSpPr>
          <p:cNvPr id="7" name="TextBox 6"/>
          <p:cNvSpPr txBox="1"/>
          <p:nvPr/>
        </p:nvSpPr>
        <p:spPr>
          <a:xfrm>
            <a:off x="8244408" y="3555330"/>
            <a:ext cx="723275" cy="646331"/>
          </a:xfrm>
          <a:prstGeom prst="rect">
            <a:avLst/>
          </a:prstGeom>
          <a:noFill/>
        </p:spPr>
        <p:txBody>
          <a:bodyPr wrap="none" rtlCol="0">
            <a:spAutoFit/>
          </a:bodyPr>
          <a:lstStyle/>
          <a:p>
            <a:r>
              <a:rPr lang="en-US" altLang="zh-CN" smtClean="0"/>
              <a:t>Conn</a:t>
            </a:r>
          </a:p>
          <a:p>
            <a:r>
              <a:rPr lang="en-US" altLang="zh-CN" smtClean="0"/>
              <a:t>INFO</a:t>
            </a:r>
            <a:endParaRPr lang="zh-CN" altLang="en-US"/>
          </a:p>
        </p:txBody>
      </p:sp>
      <p:sp>
        <p:nvSpPr>
          <p:cNvPr id="8" name="TextBox 7"/>
          <p:cNvSpPr txBox="1"/>
          <p:nvPr/>
        </p:nvSpPr>
        <p:spPr>
          <a:xfrm>
            <a:off x="8244408" y="2547218"/>
            <a:ext cx="825867" cy="646331"/>
          </a:xfrm>
          <a:prstGeom prst="rect">
            <a:avLst/>
          </a:prstGeom>
          <a:noFill/>
        </p:spPr>
        <p:txBody>
          <a:bodyPr wrap="none" rtlCol="0">
            <a:spAutoFit/>
          </a:bodyPr>
          <a:lstStyle/>
          <a:p>
            <a:r>
              <a:rPr lang="en-US" altLang="zh-CN" smtClean="0"/>
              <a:t>AUTH</a:t>
            </a:r>
          </a:p>
          <a:p>
            <a:r>
              <a:rPr lang="en-US" altLang="zh-CN" smtClean="0"/>
              <a:t>INFO</a:t>
            </a:r>
            <a:endParaRPr lang="zh-CN" altLang="en-US"/>
          </a:p>
        </p:txBody>
      </p:sp>
      <p:sp>
        <p:nvSpPr>
          <p:cNvPr id="9" name="TextBox 8"/>
          <p:cNvSpPr txBox="1"/>
          <p:nvPr/>
        </p:nvSpPr>
        <p:spPr>
          <a:xfrm>
            <a:off x="8247117" y="1539106"/>
            <a:ext cx="1005403" cy="646331"/>
          </a:xfrm>
          <a:prstGeom prst="rect">
            <a:avLst/>
          </a:prstGeom>
          <a:noFill/>
        </p:spPr>
        <p:txBody>
          <a:bodyPr wrap="none" rtlCol="0">
            <a:spAutoFit/>
          </a:bodyPr>
          <a:lstStyle/>
          <a:p>
            <a:r>
              <a:rPr lang="en-US" altLang="zh-CN" smtClean="0"/>
              <a:t>TABLE</a:t>
            </a:r>
          </a:p>
          <a:p>
            <a:r>
              <a:rPr lang="en-US" altLang="zh-CN" smtClean="0"/>
              <a:t>DEFINE</a:t>
            </a:r>
            <a:endParaRPr lang="zh-CN" altLang="en-US"/>
          </a:p>
        </p:txBody>
      </p:sp>
    </p:spTree>
    <p:extLst>
      <p:ext uri="{BB962C8B-B14F-4D97-AF65-F5344CB8AC3E}">
        <p14:creationId xmlns:p14="http://schemas.microsoft.com/office/powerpoint/2010/main" val="2035765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Foreign Data</a:t>
            </a:r>
            <a:endParaRPr lang="zh-CN" altLang="en-US"/>
          </a:p>
        </p:txBody>
      </p:sp>
      <p:sp>
        <p:nvSpPr>
          <p:cNvPr id="3" name="内容占位符 2"/>
          <p:cNvSpPr>
            <a:spLocks noGrp="1"/>
          </p:cNvSpPr>
          <p:nvPr>
            <p:ph idx="1"/>
          </p:nvPr>
        </p:nvSpPr>
        <p:spPr/>
        <p:txBody>
          <a:bodyPr/>
          <a:lstStyle/>
          <a:p>
            <a:r>
              <a:rPr lang="en-US" altLang="zh-CN" sz="1600"/>
              <a:t>PostgreSQL Foreign Table - pgsql_fdw</a:t>
            </a:r>
          </a:p>
          <a:p>
            <a:r>
              <a:rPr lang="en-US" altLang="zh-CN" sz="1600">
                <a:hlinkClick r:id="rId2"/>
              </a:rPr>
              <a:t>http://blog.163.com/digoal@126/blog/static/163877040201231514057303/</a:t>
            </a:r>
            <a:endParaRPr lang="en-US" altLang="zh-CN" sz="1600"/>
          </a:p>
          <a:p>
            <a:r>
              <a:rPr lang="en-US" altLang="zh-CN" sz="1600"/>
              <a:t>PostgreSQL Foreign Table - oracle_fdw 1</a:t>
            </a:r>
          </a:p>
          <a:p>
            <a:r>
              <a:rPr lang="en-US" altLang="zh-CN" sz="1600">
                <a:hlinkClick r:id="rId3"/>
              </a:rPr>
              <a:t>http://blog.163.com/digoal@126/blog/static/163877040201181505331588/</a:t>
            </a:r>
            <a:endParaRPr lang="en-US" altLang="zh-CN" sz="1600"/>
          </a:p>
          <a:p>
            <a:r>
              <a:rPr lang="en-US" altLang="zh-CN" sz="1600"/>
              <a:t>PostgreSQL Foreign Table - oracle_fdw 2</a:t>
            </a:r>
          </a:p>
          <a:p>
            <a:r>
              <a:rPr lang="en-US" altLang="zh-CN" sz="1600">
                <a:hlinkClick r:id="rId4"/>
              </a:rPr>
              <a:t>http://blog.163.com/digoal@126/blog/static/16387704020118151162340/</a:t>
            </a:r>
            <a:endParaRPr lang="en-US" altLang="zh-CN" sz="1600"/>
          </a:p>
          <a:p>
            <a:r>
              <a:rPr lang="en-US" altLang="zh-CN" sz="1600"/>
              <a:t>PostgreSQL Foreign Table - oracle_fdw 3</a:t>
            </a:r>
          </a:p>
          <a:p>
            <a:r>
              <a:rPr lang="en-US" altLang="zh-CN" sz="1600">
                <a:hlinkClick r:id="rId5"/>
              </a:rPr>
              <a:t>http://blog.163.com/digoal@126/blog/static/16387704020118951953408/</a:t>
            </a:r>
            <a:endParaRPr lang="en-US" altLang="zh-CN" sz="1600"/>
          </a:p>
          <a:p>
            <a:r>
              <a:rPr lang="en-US" altLang="zh-CN" sz="1600"/>
              <a:t>PostgreSQL Foreign Table - file_fdw</a:t>
            </a:r>
          </a:p>
          <a:p>
            <a:r>
              <a:rPr lang="en-US" altLang="zh-CN" sz="1600">
                <a:hlinkClick r:id="rId6"/>
              </a:rPr>
              <a:t>http://blog.163.com/digoal@126/blog/static/163877040201141641148311/</a:t>
            </a:r>
            <a:endParaRPr lang="en-US" altLang="zh-CN" sz="1600"/>
          </a:p>
          <a:p>
            <a:r>
              <a:rPr lang="en-US" altLang="zh-CN" sz="1600"/>
              <a:t>PostgreSQL Foreign Table - redis_fdw</a:t>
            </a:r>
          </a:p>
          <a:p>
            <a:r>
              <a:rPr lang="en-US" altLang="zh-CN" sz="1600">
                <a:hlinkClick r:id="rId7"/>
              </a:rPr>
              <a:t>http://blog.163.com/digoal@126/blog/static/16387704020119181188247/</a:t>
            </a:r>
            <a:endParaRPr lang="en-US" altLang="zh-CN" sz="1600"/>
          </a:p>
          <a:p>
            <a:r>
              <a:rPr lang="en-US" altLang="zh-CN" sz="1600"/>
              <a:t>PostgreSQL Foreign Table - mysql_fdw 1</a:t>
            </a:r>
          </a:p>
          <a:p>
            <a:r>
              <a:rPr lang="en-US" altLang="zh-CN" sz="1600">
                <a:hlinkClick r:id="rId8"/>
              </a:rPr>
              <a:t>http://blog.163.com/digoal@126/blog/static/1638770402011111233524987/</a:t>
            </a:r>
            <a:endParaRPr lang="en-US" altLang="zh-CN" sz="1600"/>
          </a:p>
          <a:p>
            <a:r>
              <a:rPr lang="en-US" altLang="zh-CN" sz="1600"/>
              <a:t>PostgreSQL Foreign Table - mysql_fdw 2</a:t>
            </a:r>
          </a:p>
          <a:p>
            <a:r>
              <a:rPr lang="en-US" altLang="zh-CN" sz="1600">
                <a:hlinkClick r:id="rId9"/>
              </a:rPr>
              <a:t>http://blog.163.com/digoal@126/blog/static/16387704020121108551698/</a:t>
            </a:r>
            <a:endParaRPr lang="zh-CN" altLang="en-US" sz="1600"/>
          </a:p>
        </p:txBody>
      </p:sp>
      <p:pic>
        <p:nvPicPr>
          <p:cNvPr id="4" name="Picture 2" descr="C:\Users\digoal\AppData\Local\Microsoft\Windows\Temporary Internet Files\Content.IE5\GXGEOQ1Y\MC900433858[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020272" y="1412776"/>
            <a:ext cx="576064" cy="5760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692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DML</a:t>
            </a:r>
            <a:endParaRPr lang="zh-CN" altLang="en-US"/>
          </a:p>
        </p:txBody>
      </p:sp>
      <p:sp>
        <p:nvSpPr>
          <p:cNvPr id="3" name="内容占位符 2"/>
          <p:cNvSpPr>
            <a:spLocks noGrp="1"/>
          </p:cNvSpPr>
          <p:nvPr>
            <p:ph idx="1"/>
          </p:nvPr>
        </p:nvSpPr>
        <p:spPr/>
        <p:txBody>
          <a:bodyPr/>
          <a:lstStyle/>
          <a:p>
            <a:r>
              <a:rPr lang="en-US" altLang="zh-CN" sz="1800" smtClean="0"/>
              <a:t>INSERT</a:t>
            </a:r>
          </a:p>
          <a:p>
            <a:r>
              <a:rPr lang="en-US" altLang="zh-CN" sz="1800" smtClean="0"/>
              <a:t>UPDATE</a:t>
            </a:r>
          </a:p>
          <a:p>
            <a:r>
              <a:rPr lang="en-US" altLang="zh-CN" sz="1800" smtClean="0"/>
              <a:t>DELETE</a:t>
            </a:r>
          </a:p>
          <a:p>
            <a:endParaRPr lang="en-US" altLang="zh-CN" sz="1800"/>
          </a:p>
          <a:p>
            <a:r>
              <a:rPr lang="zh-CN" altLang="en-US" sz="1800" smtClean="0"/>
              <a:t>一个事务最大</a:t>
            </a:r>
            <a:r>
              <a:rPr lang="en-US" altLang="zh-CN" sz="1800" smtClean="0"/>
              <a:t>2^32</a:t>
            </a:r>
            <a:r>
              <a:rPr lang="zh-CN" altLang="en-US" sz="1800" smtClean="0"/>
              <a:t>条</a:t>
            </a:r>
            <a:r>
              <a:rPr lang="en-US" altLang="zh-CN" sz="1800" smtClean="0"/>
              <a:t>SQL(</a:t>
            </a:r>
            <a:r>
              <a:rPr lang="zh-CN" altLang="en-US" sz="1800" smtClean="0"/>
              <a:t>因为</a:t>
            </a:r>
            <a:r>
              <a:rPr lang="en-US" altLang="zh-CN" sz="1800" smtClean="0"/>
              <a:t>cmin,cmax</a:t>
            </a:r>
            <a:r>
              <a:rPr lang="zh-CN" altLang="en-US" sz="1800" smtClean="0"/>
              <a:t>的长度是</a:t>
            </a:r>
            <a:r>
              <a:rPr lang="en-US" altLang="zh-CN" sz="1800" smtClean="0"/>
              <a:t>4Bytes)</a:t>
            </a:r>
          </a:p>
          <a:p>
            <a:r>
              <a:rPr lang="en-US" altLang="zh-CN" sz="1800" smtClean="0"/>
              <a:t>PostgreSQL</a:t>
            </a:r>
            <a:r>
              <a:rPr lang="zh-CN" altLang="en-US" sz="1800" smtClean="0"/>
              <a:t>一</a:t>
            </a:r>
            <a:r>
              <a:rPr lang="zh-CN" altLang="en-US" sz="1800"/>
              <a:t>个事务中可以包含</a:t>
            </a:r>
            <a:r>
              <a:rPr lang="en-US" altLang="zh-CN" sz="1800"/>
              <a:t>DML, DDL, DCL. </a:t>
            </a:r>
          </a:p>
          <a:p>
            <a:pPr lvl="1"/>
            <a:r>
              <a:rPr lang="zh-CN" altLang="en-US" sz="1800"/>
              <a:t>除了以下</a:t>
            </a:r>
            <a:endParaRPr lang="en-US" altLang="zh-CN" sz="1800"/>
          </a:p>
          <a:p>
            <a:pPr lvl="1"/>
            <a:r>
              <a:rPr lang="en-US" altLang="zh-CN" sz="1800"/>
              <a:t>create tablespace</a:t>
            </a:r>
          </a:p>
          <a:p>
            <a:pPr lvl="1"/>
            <a:r>
              <a:rPr lang="en-US" altLang="zh-CN" sz="1800"/>
              <a:t>create database</a:t>
            </a:r>
          </a:p>
          <a:p>
            <a:pPr lvl="1"/>
            <a:r>
              <a:rPr lang="zh-CN" altLang="en-US" sz="1800"/>
              <a:t>使用</a:t>
            </a:r>
            <a:r>
              <a:rPr lang="en-US" altLang="zh-CN" sz="1800"/>
              <a:t>concurrently</a:t>
            </a:r>
            <a:r>
              <a:rPr lang="zh-CN" altLang="en-US" sz="1800"/>
              <a:t>并行创建索引</a:t>
            </a:r>
            <a:endParaRPr lang="en-US" altLang="zh-CN" sz="1800"/>
          </a:p>
          <a:p>
            <a:pPr lvl="1"/>
            <a:r>
              <a:rPr lang="zh-CN" altLang="en-US" sz="1800"/>
              <a:t>其他未尽情况略</a:t>
            </a:r>
            <a:endParaRPr lang="en-US" altLang="zh-CN" sz="1800" smtClean="0"/>
          </a:p>
          <a:p>
            <a:r>
              <a:rPr lang="en-US" altLang="zh-CN" sz="1800"/>
              <a:t>(Oracle</a:t>
            </a:r>
            <a:r>
              <a:rPr lang="zh-CN" altLang="en-US" sz="1800"/>
              <a:t>执行</a:t>
            </a:r>
            <a:r>
              <a:rPr lang="en-US" altLang="zh-CN" sz="1800"/>
              <a:t>DDL</a:t>
            </a:r>
            <a:r>
              <a:rPr lang="zh-CN" altLang="en-US" sz="1800"/>
              <a:t>前自动将前面</a:t>
            </a:r>
            <a:r>
              <a:rPr lang="zh-CN" altLang="en-US" sz="1800" smtClean="0"/>
              <a:t>的未提交的事务提交</a:t>
            </a:r>
            <a:r>
              <a:rPr lang="en-US" altLang="zh-CN" sz="1800" smtClean="0"/>
              <a:t>,</a:t>
            </a:r>
            <a:r>
              <a:rPr lang="zh-CN" altLang="en-US" sz="1800" smtClean="0"/>
              <a:t>所以</a:t>
            </a:r>
            <a:r>
              <a:rPr lang="en-US" altLang="zh-CN" sz="1800" smtClean="0"/>
              <a:t>Oracle</a:t>
            </a:r>
            <a:r>
              <a:rPr lang="zh-CN" altLang="en-US" sz="1800" smtClean="0"/>
              <a:t>不支持在事务中执行</a:t>
            </a:r>
            <a:r>
              <a:rPr lang="en-US" altLang="zh-CN" sz="1800" smtClean="0"/>
              <a:t>DDL</a:t>
            </a:r>
            <a:r>
              <a:rPr lang="zh-CN" altLang="en-US" sz="1800" smtClean="0"/>
              <a:t>语句</a:t>
            </a:r>
            <a:r>
              <a:rPr lang="en-US" altLang="zh-CN" sz="1800" smtClean="0"/>
              <a:t>)</a:t>
            </a:r>
          </a:p>
        </p:txBody>
      </p:sp>
    </p:spTree>
    <p:extLst>
      <p:ext uri="{BB962C8B-B14F-4D97-AF65-F5344CB8AC3E}">
        <p14:creationId xmlns:p14="http://schemas.microsoft.com/office/powerpoint/2010/main" val="403896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Query</a:t>
            </a:r>
            <a:endParaRPr lang="zh-CN" altLang="en-US"/>
          </a:p>
        </p:txBody>
      </p:sp>
      <p:sp>
        <p:nvSpPr>
          <p:cNvPr id="3" name="内容占位符 2"/>
          <p:cNvSpPr>
            <a:spLocks noGrp="1"/>
          </p:cNvSpPr>
          <p:nvPr>
            <p:ph idx="1"/>
          </p:nvPr>
        </p:nvSpPr>
        <p:spPr/>
        <p:txBody>
          <a:bodyPr/>
          <a:lstStyle/>
          <a:p>
            <a:r>
              <a:rPr lang="en-US" altLang="zh-CN" sz="1600" smtClean="0"/>
              <a:t>JOIN</a:t>
            </a:r>
          </a:p>
          <a:p>
            <a:r>
              <a:rPr lang="en-US" altLang="zh-CN" sz="1600" smtClean="0"/>
              <a:t>ALIAS</a:t>
            </a:r>
          </a:p>
          <a:p>
            <a:r>
              <a:rPr lang="en-US" altLang="zh-CN" sz="1600" smtClean="0"/>
              <a:t>Table as Function's Return data type</a:t>
            </a:r>
          </a:p>
          <a:p>
            <a:r>
              <a:rPr lang="en-US" altLang="zh-CN" sz="1600" smtClean="0"/>
              <a:t>GROUP BY [ HAVING ]</a:t>
            </a:r>
          </a:p>
          <a:p>
            <a:r>
              <a:rPr lang="en-US" altLang="zh-CN" sz="1600" smtClean="0"/>
              <a:t>DISTINCT</a:t>
            </a:r>
          </a:p>
          <a:p>
            <a:r>
              <a:rPr lang="en-US" altLang="zh-CN" sz="1600" smtClean="0"/>
              <a:t>COMBINING QUERY</a:t>
            </a:r>
          </a:p>
          <a:p>
            <a:r>
              <a:rPr lang="en-US" altLang="zh-CN" sz="1600" smtClean="0"/>
              <a:t>SORT</a:t>
            </a:r>
          </a:p>
          <a:p>
            <a:r>
              <a:rPr lang="en-US" altLang="zh-CN" sz="1600" smtClean="0"/>
              <a:t>LIMIT [ OFFSET ]</a:t>
            </a:r>
          </a:p>
          <a:p>
            <a:r>
              <a:rPr lang="en-US" altLang="zh-CN" sz="1600" smtClean="0"/>
              <a:t>WITH</a:t>
            </a:r>
            <a:endParaRPr lang="en-US" altLang="zh-CN" sz="1600"/>
          </a:p>
          <a:p>
            <a:endParaRPr lang="en-US" altLang="zh-CN" sz="1600" smtClean="0"/>
          </a:p>
          <a:p>
            <a:endParaRPr lang="zh-CN" altLang="en-US" sz="1600"/>
          </a:p>
        </p:txBody>
      </p:sp>
    </p:spTree>
    <p:extLst>
      <p:ext uri="{BB962C8B-B14F-4D97-AF65-F5344CB8AC3E}">
        <p14:creationId xmlns:p14="http://schemas.microsoft.com/office/powerpoint/2010/main" val="873401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JOIN</a:t>
            </a:r>
            <a:endParaRPr lang="zh-CN" altLang="en-US"/>
          </a:p>
        </p:txBody>
      </p:sp>
      <p:sp>
        <p:nvSpPr>
          <p:cNvPr id="3" name="内容占位符 2"/>
          <p:cNvSpPr>
            <a:spLocks noGrp="1"/>
          </p:cNvSpPr>
          <p:nvPr>
            <p:ph idx="1"/>
          </p:nvPr>
        </p:nvSpPr>
        <p:spPr/>
        <p:txBody>
          <a:bodyPr/>
          <a:lstStyle/>
          <a:p>
            <a:r>
              <a:rPr lang="en-US" altLang="zh-CN" sz="1600"/>
              <a:t>T1 CROSS JOIN </a:t>
            </a:r>
            <a:r>
              <a:rPr lang="en-US" altLang="zh-CN" sz="1600" smtClean="0"/>
              <a:t>T2  ( </a:t>
            </a:r>
            <a:r>
              <a:rPr lang="fr-FR" altLang="zh-CN" sz="1600" smtClean="0"/>
              <a:t>T1 </a:t>
            </a:r>
            <a:r>
              <a:rPr lang="fr-FR" altLang="zh-CN" sz="1600"/>
              <a:t>INNER JOIN T2 ON </a:t>
            </a:r>
            <a:r>
              <a:rPr lang="fr-FR" altLang="zh-CN" sz="1600" smtClean="0"/>
              <a:t>TRUE </a:t>
            </a:r>
            <a:r>
              <a:rPr lang="en-US" altLang="zh-CN" sz="1600" smtClean="0"/>
              <a:t>)</a:t>
            </a:r>
          </a:p>
          <a:p>
            <a:r>
              <a:rPr lang="en-US" altLang="zh-CN" sz="1600"/>
              <a:t>T1 { [INNER] | { LEFT | RIGHT | FULL } [OUTER] } JOIN T2 ON boolean_expression</a:t>
            </a:r>
          </a:p>
          <a:p>
            <a:r>
              <a:rPr lang="en-US" altLang="zh-CN" sz="1600"/>
              <a:t>T1 { [INNER] | { LEFT | RIGHT | FULL } [OUTER] } JOIN T2 USING ( join column list )</a:t>
            </a:r>
          </a:p>
          <a:p>
            <a:r>
              <a:rPr lang="en-US" altLang="zh-CN" sz="1600"/>
              <a:t>T1 NATURAL { [INNER] | { LEFT | RIGHT | FULL } [OUTER] } JOIN T2</a:t>
            </a:r>
          </a:p>
          <a:p>
            <a:endParaRPr lang="en-US" altLang="zh-CN" sz="1600"/>
          </a:p>
          <a:p>
            <a:r>
              <a:rPr lang="en-US" altLang="zh-CN" sz="1600"/>
              <a:t>The words INNER and OUTER are optional in all forms. INNER is the default; LEFT, RIGHT, and FULL imply an outer join</a:t>
            </a:r>
            <a:r>
              <a:rPr lang="en-US" altLang="zh-CN" sz="1600" smtClean="0"/>
              <a:t>.</a:t>
            </a:r>
          </a:p>
          <a:p>
            <a:endParaRPr lang="en-US" altLang="zh-CN" sz="1600"/>
          </a:p>
          <a:p>
            <a:endParaRPr lang="zh-CN" altLang="en-US" sz="16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005064"/>
            <a:ext cx="2232248" cy="2348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7858" y="4005064"/>
            <a:ext cx="2574542" cy="2348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8428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配置存储</a:t>
            </a:r>
            <a:endParaRPr lang="zh-CN" altLang="en-US"/>
          </a:p>
        </p:txBody>
      </p:sp>
      <p:sp>
        <p:nvSpPr>
          <p:cNvPr id="3" name="内容占位符 2"/>
          <p:cNvSpPr>
            <a:spLocks noGrp="1"/>
          </p:cNvSpPr>
          <p:nvPr>
            <p:ph idx="1"/>
          </p:nvPr>
        </p:nvSpPr>
        <p:spPr/>
        <p:txBody>
          <a:bodyPr/>
          <a:lstStyle/>
          <a:p>
            <a:r>
              <a:rPr lang="zh-CN" altLang="en-US" sz="1600" smtClean="0"/>
              <a:t>不调用同步写函数的写举例</a:t>
            </a:r>
            <a:endParaRPr lang="zh-CN" altLang="en-US" sz="160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683101"/>
            <a:ext cx="7128792" cy="498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线形标注 2 4"/>
          <p:cNvSpPr/>
          <p:nvPr/>
        </p:nvSpPr>
        <p:spPr>
          <a:xfrm>
            <a:off x="7804929" y="2452223"/>
            <a:ext cx="1152128" cy="1872208"/>
          </a:xfrm>
          <a:prstGeom prst="borderCallout2">
            <a:avLst>
              <a:gd name="adj1" fmla="val 18750"/>
              <a:gd name="adj2" fmla="val -8333"/>
              <a:gd name="adj3" fmla="val 18750"/>
              <a:gd name="adj4" fmla="val -16667"/>
              <a:gd name="adj5" fmla="val 72539"/>
              <a:gd name="adj6" fmla="val -635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每次</a:t>
            </a:r>
            <a:endParaRPr lang="en-US" altLang="zh-CN" smtClean="0">
              <a:solidFill>
                <a:schemeClr val="tx1"/>
              </a:solidFill>
            </a:endParaRPr>
          </a:p>
          <a:p>
            <a:pPr algn="ctr"/>
            <a:r>
              <a:rPr lang="en-US" altLang="zh-CN" smtClean="0">
                <a:solidFill>
                  <a:schemeClr val="tx1"/>
                </a:solidFill>
              </a:rPr>
              <a:t>open</a:t>
            </a:r>
          </a:p>
          <a:p>
            <a:pPr algn="ctr"/>
            <a:r>
              <a:rPr lang="en-US" altLang="zh-CN" smtClean="0">
                <a:solidFill>
                  <a:schemeClr val="tx1"/>
                </a:solidFill>
              </a:rPr>
              <a:t>write</a:t>
            </a:r>
          </a:p>
          <a:p>
            <a:pPr algn="ctr"/>
            <a:r>
              <a:rPr lang="en-US" altLang="zh-CN" smtClean="0">
                <a:solidFill>
                  <a:schemeClr val="tx1"/>
                </a:solidFill>
              </a:rPr>
              <a:t>close</a:t>
            </a:r>
            <a:endParaRPr lang="zh-CN" altLang="en-US">
              <a:solidFill>
                <a:schemeClr val="tx1"/>
              </a:solidFill>
            </a:endParaRPr>
          </a:p>
        </p:txBody>
      </p:sp>
    </p:spTree>
    <p:extLst>
      <p:ext uri="{BB962C8B-B14F-4D97-AF65-F5344CB8AC3E}">
        <p14:creationId xmlns:p14="http://schemas.microsoft.com/office/powerpoint/2010/main" val="1657478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JOIN</a:t>
            </a:r>
            <a:endParaRPr lang="zh-CN" altLang="en-US"/>
          </a:p>
        </p:txBody>
      </p:sp>
      <p:sp>
        <p:nvSpPr>
          <p:cNvPr id="3" name="内容占位符 2"/>
          <p:cNvSpPr>
            <a:spLocks noGrp="1"/>
          </p:cNvSpPr>
          <p:nvPr>
            <p:ph idx="1"/>
          </p:nvPr>
        </p:nvSpPr>
        <p:spPr/>
        <p:txBody>
          <a:bodyPr/>
          <a:lstStyle/>
          <a:p>
            <a:r>
              <a:rPr lang="en-US" altLang="zh-CN" sz="1600" smtClean="0"/>
              <a:t>CROSS JOIN </a:t>
            </a:r>
            <a:r>
              <a:rPr lang="zh-CN" altLang="en-US" sz="1600" smtClean="0"/>
              <a:t>产生笛卡尔积</a:t>
            </a:r>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r>
              <a:rPr lang="zh-CN" altLang="en-US" sz="1600" smtClean="0"/>
              <a:t>因为关联的两个表有两列同名同类型同长度</a:t>
            </a:r>
            <a:r>
              <a:rPr lang="en-US" altLang="zh-CN" sz="1600" smtClean="0"/>
              <a:t>, </a:t>
            </a:r>
            <a:r>
              <a:rPr lang="zh-CN" altLang="en-US" sz="1600" smtClean="0"/>
              <a:t>所以以下三种写法等同</a:t>
            </a:r>
            <a:endParaRPr lang="zh-CN" altLang="en-US" sz="16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638300"/>
            <a:ext cx="197167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005064"/>
            <a:ext cx="306705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9212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JOIN</a:t>
            </a:r>
            <a:endParaRPr lang="zh-CN" altLang="en-US"/>
          </a:p>
        </p:txBody>
      </p:sp>
      <p:sp>
        <p:nvSpPr>
          <p:cNvPr id="3" name="内容占位符 2"/>
          <p:cNvSpPr>
            <a:spLocks noGrp="1"/>
          </p:cNvSpPr>
          <p:nvPr>
            <p:ph idx="1"/>
          </p:nvPr>
        </p:nvSpPr>
        <p:spPr/>
        <p:txBody>
          <a:bodyPr numCol="2"/>
          <a:lstStyle/>
          <a:p>
            <a:r>
              <a:rPr lang="zh-CN" altLang="en-US" sz="1600" smtClean="0"/>
              <a:t>左或右连接</a:t>
            </a:r>
            <a:r>
              <a:rPr lang="en-US" altLang="zh-CN" sz="1600" smtClean="0"/>
              <a:t>, </a:t>
            </a:r>
            <a:r>
              <a:rPr lang="zh-CN" altLang="en-US" sz="1600" smtClean="0"/>
              <a:t>不满足条件的右或左表的值置空</a:t>
            </a:r>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endParaRPr lang="en-US" altLang="zh-CN" sz="1600" smtClean="0"/>
          </a:p>
          <a:p>
            <a:endParaRPr lang="en-US" altLang="zh-CN" sz="1600"/>
          </a:p>
          <a:p>
            <a:r>
              <a:rPr lang="zh-CN" altLang="en-US" sz="1600" smtClean="0"/>
              <a:t>全关联</a:t>
            </a:r>
            <a:r>
              <a:rPr lang="en-US" altLang="zh-CN" sz="1600" smtClean="0"/>
              <a:t>,</a:t>
            </a:r>
            <a:r>
              <a:rPr lang="zh-CN" altLang="en-US" sz="1600" smtClean="0"/>
              <a:t>不</a:t>
            </a:r>
            <a:r>
              <a:rPr lang="zh-CN" altLang="en-US" sz="1600"/>
              <a:t>满足</a:t>
            </a:r>
            <a:r>
              <a:rPr lang="zh-CN" altLang="en-US" sz="1600" smtClean="0"/>
              <a:t>条件的值都置</a:t>
            </a:r>
            <a:r>
              <a:rPr lang="zh-CN" altLang="en-US" sz="1600"/>
              <a:t>空</a:t>
            </a:r>
            <a:endParaRPr lang="en-US" altLang="zh-CN" sz="160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056" y="1628800"/>
            <a:ext cx="310515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628800"/>
            <a:ext cx="302895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0628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ALIAS</a:t>
            </a:r>
            <a:endParaRPr lang="zh-CN" altLang="en-US"/>
          </a:p>
        </p:txBody>
      </p:sp>
      <p:sp>
        <p:nvSpPr>
          <p:cNvPr id="3" name="内容占位符 2"/>
          <p:cNvSpPr>
            <a:spLocks noGrp="1"/>
          </p:cNvSpPr>
          <p:nvPr>
            <p:ph idx="1"/>
          </p:nvPr>
        </p:nvSpPr>
        <p:spPr/>
        <p:txBody>
          <a:bodyPr/>
          <a:lstStyle/>
          <a:p>
            <a:r>
              <a:rPr lang="en-US" altLang="zh-CN" sz="1800"/>
              <a:t>table alias:</a:t>
            </a:r>
          </a:p>
          <a:p>
            <a:r>
              <a:rPr lang="en-US" altLang="zh-CN" sz="1800"/>
              <a:t>FROM table_reference AS alias</a:t>
            </a:r>
          </a:p>
          <a:p>
            <a:r>
              <a:rPr lang="en-US" altLang="zh-CN" sz="1800"/>
              <a:t>FROM table_reference alias</a:t>
            </a:r>
          </a:p>
          <a:p>
            <a:endParaRPr lang="en-US" altLang="zh-CN" sz="1800"/>
          </a:p>
          <a:p>
            <a:r>
              <a:rPr lang="en-US" altLang="zh-CN" sz="1800"/>
              <a:t>colum alias:</a:t>
            </a:r>
          </a:p>
          <a:p>
            <a:r>
              <a:rPr lang="en-US" altLang="zh-CN" sz="1800"/>
              <a:t>SELECT expression [ [ AS ] output_name ]</a:t>
            </a:r>
          </a:p>
          <a:p>
            <a:endParaRPr lang="en-US" altLang="zh-CN" sz="1800"/>
          </a:p>
          <a:p>
            <a:r>
              <a:rPr lang="en-US" altLang="zh-CN" sz="1800"/>
              <a:t>subquery alias:</a:t>
            </a:r>
          </a:p>
          <a:p>
            <a:r>
              <a:rPr lang="en-US" altLang="zh-CN" sz="1800"/>
              <a:t>FROM (SELECT * FROM table1) AS alias_name</a:t>
            </a:r>
            <a:endParaRPr lang="zh-CN" altLang="en-US" sz="1800"/>
          </a:p>
        </p:txBody>
      </p:sp>
    </p:spTree>
    <p:extLst>
      <p:ext uri="{BB962C8B-B14F-4D97-AF65-F5344CB8AC3E}">
        <p14:creationId xmlns:p14="http://schemas.microsoft.com/office/powerpoint/2010/main" val="1319869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Table as Function's Return data type</a:t>
            </a:r>
            <a:endParaRPr lang="zh-CN" altLang="en-US"/>
          </a:p>
        </p:txBody>
      </p:sp>
      <p:sp>
        <p:nvSpPr>
          <p:cNvPr id="3" name="内容占位符 2"/>
          <p:cNvSpPr>
            <a:spLocks noGrp="1"/>
          </p:cNvSpPr>
          <p:nvPr>
            <p:ph idx="1"/>
          </p:nvPr>
        </p:nvSpPr>
        <p:spPr/>
        <p:txBody>
          <a:bodyPr/>
          <a:lstStyle/>
          <a:p>
            <a:r>
              <a:rPr lang="en-US" altLang="zh-CN" sz="1600" smtClean="0"/>
              <a:t>return table's row type</a:t>
            </a:r>
          </a:p>
          <a:p>
            <a:pPr lvl="1"/>
            <a:r>
              <a:rPr lang="en-US" altLang="zh-CN" sz="1600"/>
              <a:t>create table t1 (id int,name text,crt_time timestamp(0</a:t>
            </a:r>
            <a:r>
              <a:rPr lang="en-US" altLang="zh-CN" sz="1600" smtClean="0"/>
              <a:t>));</a:t>
            </a:r>
          </a:p>
          <a:p>
            <a:pPr lvl="1"/>
            <a:r>
              <a:rPr lang="en-US" altLang="zh-CN" sz="1600"/>
              <a:t>create or replace function f_t1 (i_id int) returns setof t1 as $$</a:t>
            </a:r>
          </a:p>
          <a:p>
            <a:pPr lvl="1"/>
            <a:r>
              <a:rPr lang="en-US" altLang="zh-CN" sz="1600"/>
              <a:t>declare</a:t>
            </a:r>
          </a:p>
          <a:p>
            <a:pPr lvl="1"/>
            <a:r>
              <a:rPr lang="en-US" altLang="zh-CN" sz="1600"/>
              <a:t>begin</a:t>
            </a:r>
          </a:p>
          <a:p>
            <a:pPr lvl="1"/>
            <a:r>
              <a:rPr lang="en-US" altLang="zh-CN" sz="1600"/>
              <a:t>return query select * from t1 where id=i_id;</a:t>
            </a:r>
          </a:p>
          <a:p>
            <a:pPr lvl="1"/>
            <a:r>
              <a:rPr lang="en-US" altLang="zh-CN" sz="1600"/>
              <a:t>return;</a:t>
            </a:r>
          </a:p>
          <a:p>
            <a:pPr lvl="1"/>
            <a:r>
              <a:rPr lang="en-US" altLang="zh-CN" sz="1600"/>
              <a:t>end;</a:t>
            </a:r>
          </a:p>
          <a:p>
            <a:pPr lvl="1"/>
            <a:r>
              <a:rPr lang="en-US" altLang="zh-CN" sz="1600"/>
              <a:t>$$ language plpgsql</a:t>
            </a:r>
            <a:r>
              <a:rPr lang="en-US" altLang="zh-CN" sz="1600" smtClean="0"/>
              <a:t>;</a:t>
            </a:r>
          </a:p>
          <a:p>
            <a:pPr lvl="1"/>
            <a:r>
              <a:rPr lang="en-US" altLang="zh-CN" sz="1600"/>
              <a:t>insert into t1 values(1,'digoal',now</a:t>
            </a:r>
            <a:r>
              <a:rPr lang="en-US" altLang="zh-CN" sz="1600" smtClean="0"/>
              <a:t>());</a:t>
            </a:r>
          </a:p>
          <a:p>
            <a:pPr lvl="1"/>
            <a:r>
              <a:rPr lang="en-US" altLang="zh-CN" sz="1600"/>
              <a:t>insert into t1 values(1,'DIGOAL',now</a:t>
            </a:r>
            <a:r>
              <a:rPr lang="en-US" altLang="zh-CN" sz="1600" smtClean="0"/>
              <a:t>());</a:t>
            </a:r>
          </a:p>
          <a:p>
            <a:pPr lvl="1"/>
            <a:r>
              <a:rPr lang="en-US" altLang="zh-CN" sz="1600"/>
              <a:t>select * from f_t1(1);</a:t>
            </a:r>
          </a:p>
          <a:p>
            <a:pPr lvl="1"/>
            <a:r>
              <a:rPr lang="en-US" altLang="zh-CN" sz="1600"/>
              <a:t> id |  name  |      crt_time       </a:t>
            </a:r>
          </a:p>
          <a:p>
            <a:pPr lvl="1"/>
            <a:r>
              <a:rPr lang="en-US" altLang="zh-CN" sz="1600"/>
              <a:t>----+--------+---------------------</a:t>
            </a:r>
          </a:p>
          <a:p>
            <a:pPr lvl="1"/>
            <a:r>
              <a:rPr lang="en-US" altLang="zh-CN" sz="1600"/>
              <a:t>  1 | digoal | 2012-04-26 08:15:09</a:t>
            </a:r>
          </a:p>
          <a:p>
            <a:pPr lvl="1"/>
            <a:r>
              <a:rPr lang="en-US" altLang="zh-CN" sz="1600"/>
              <a:t>  1 | DIGOAL | 2012-04-26 </a:t>
            </a:r>
            <a:r>
              <a:rPr lang="en-US" altLang="zh-CN" sz="1600" smtClean="0"/>
              <a:t>08:15:15</a:t>
            </a:r>
            <a:endParaRPr lang="en-US" altLang="zh-CN" sz="1600"/>
          </a:p>
        </p:txBody>
      </p:sp>
      <p:sp>
        <p:nvSpPr>
          <p:cNvPr id="4" name="椭圆 3"/>
          <p:cNvSpPr/>
          <p:nvPr/>
        </p:nvSpPr>
        <p:spPr>
          <a:xfrm>
            <a:off x="5940152" y="1916832"/>
            <a:ext cx="314693" cy="360040"/>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49604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Table as Function's Return data type</a:t>
            </a:r>
            <a:endParaRPr lang="zh-CN" altLang="en-US"/>
          </a:p>
        </p:txBody>
      </p:sp>
      <p:sp>
        <p:nvSpPr>
          <p:cNvPr id="3" name="内容占位符 2"/>
          <p:cNvSpPr>
            <a:spLocks noGrp="1"/>
          </p:cNvSpPr>
          <p:nvPr>
            <p:ph idx="1"/>
          </p:nvPr>
        </p:nvSpPr>
        <p:spPr/>
        <p:txBody>
          <a:bodyPr/>
          <a:lstStyle/>
          <a:p>
            <a:r>
              <a:rPr lang="en-US" altLang="zh-CN" sz="1600" smtClean="0"/>
              <a:t>return composite type</a:t>
            </a:r>
          </a:p>
          <a:p>
            <a:pPr lvl="1"/>
            <a:r>
              <a:rPr lang="en-US" altLang="zh-CN" sz="1600"/>
              <a:t>create type type1 as (id int,name text,crt_time timestamp(0));</a:t>
            </a:r>
          </a:p>
          <a:p>
            <a:pPr lvl="1"/>
            <a:r>
              <a:rPr lang="en-US" altLang="zh-CN" sz="1600"/>
              <a:t>create or replace function f_type1 (i_id int) returns setof type1 as $$ </a:t>
            </a:r>
          </a:p>
          <a:p>
            <a:pPr lvl="1"/>
            <a:r>
              <a:rPr lang="en-US" altLang="zh-CN" sz="1600"/>
              <a:t>declare</a:t>
            </a:r>
          </a:p>
          <a:p>
            <a:pPr lvl="1"/>
            <a:r>
              <a:rPr lang="en-US" altLang="zh-CN" sz="1600"/>
              <a:t>begin</a:t>
            </a:r>
          </a:p>
          <a:p>
            <a:pPr lvl="1"/>
            <a:r>
              <a:rPr lang="en-US" altLang="zh-CN" sz="1600"/>
              <a:t>return query select * from t1 where id=i_id;</a:t>
            </a:r>
          </a:p>
          <a:p>
            <a:pPr lvl="1"/>
            <a:r>
              <a:rPr lang="en-US" altLang="zh-CN" sz="1600"/>
              <a:t>return;</a:t>
            </a:r>
          </a:p>
          <a:p>
            <a:pPr lvl="1"/>
            <a:r>
              <a:rPr lang="en-US" altLang="zh-CN" sz="1600"/>
              <a:t>end;</a:t>
            </a:r>
          </a:p>
          <a:p>
            <a:pPr lvl="1"/>
            <a:r>
              <a:rPr lang="en-US" altLang="zh-CN" sz="1600"/>
              <a:t>$$ language plpgsql;</a:t>
            </a:r>
          </a:p>
          <a:p>
            <a:pPr lvl="1"/>
            <a:endParaRPr lang="en-US" altLang="zh-CN" sz="1600"/>
          </a:p>
          <a:p>
            <a:pPr lvl="1"/>
            <a:r>
              <a:rPr lang="en-US" altLang="zh-CN" sz="1600"/>
              <a:t>select * from f_type1(1);</a:t>
            </a:r>
          </a:p>
          <a:p>
            <a:pPr lvl="1"/>
            <a:r>
              <a:rPr lang="en-US" altLang="zh-CN" sz="1600"/>
              <a:t> id |  name  |      crt_time       </a:t>
            </a:r>
          </a:p>
          <a:p>
            <a:pPr lvl="1"/>
            <a:r>
              <a:rPr lang="en-US" altLang="zh-CN" sz="1600"/>
              <a:t>----+--------+---------------------</a:t>
            </a:r>
          </a:p>
          <a:p>
            <a:pPr lvl="1"/>
            <a:r>
              <a:rPr lang="en-US" altLang="zh-CN" sz="1600"/>
              <a:t>  1 | digoal | 2012-04-26 08:15:09</a:t>
            </a:r>
          </a:p>
          <a:p>
            <a:pPr lvl="1"/>
            <a:r>
              <a:rPr lang="en-US" altLang="zh-CN" sz="1600"/>
              <a:t>  1 | DIGOAL | 2012-04-26 </a:t>
            </a:r>
            <a:r>
              <a:rPr lang="en-US" altLang="zh-CN" sz="1600" smtClean="0"/>
              <a:t>08:15:15</a:t>
            </a:r>
            <a:endParaRPr lang="en-US" altLang="zh-CN" sz="1600"/>
          </a:p>
        </p:txBody>
      </p:sp>
      <p:sp>
        <p:nvSpPr>
          <p:cNvPr id="4" name="椭圆 3"/>
          <p:cNvSpPr/>
          <p:nvPr/>
        </p:nvSpPr>
        <p:spPr>
          <a:xfrm>
            <a:off x="6246868" y="1916832"/>
            <a:ext cx="629387" cy="360040"/>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48288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Table as Function's Return data type</a:t>
            </a:r>
            <a:endParaRPr lang="zh-CN" altLang="en-US"/>
          </a:p>
        </p:txBody>
      </p:sp>
      <p:sp>
        <p:nvSpPr>
          <p:cNvPr id="3" name="内容占位符 2"/>
          <p:cNvSpPr>
            <a:spLocks noGrp="1"/>
          </p:cNvSpPr>
          <p:nvPr>
            <p:ph idx="1"/>
          </p:nvPr>
        </p:nvSpPr>
        <p:spPr/>
        <p:txBody>
          <a:bodyPr/>
          <a:lstStyle/>
          <a:p>
            <a:r>
              <a:rPr lang="en-US" altLang="zh-CN" sz="1600" smtClean="0"/>
              <a:t>return record</a:t>
            </a:r>
          </a:p>
          <a:p>
            <a:pPr lvl="1"/>
            <a:r>
              <a:rPr lang="en-US" altLang="zh-CN" sz="1600"/>
              <a:t>create or replace function f_record1 (i_id int) returns setof record as $$ </a:t>
            </a:r>
          </a:p>
          <a:p>
            <a:pPr lvl="1"/>
            <a:r>
              <a:rPr lang="en-US" altLang="zh-CN" sz="1600"/>
              <a:t>declare</a:t>
            </a:r>
          </a:p>
          <a:p>
            <a:pPr lvl="1"/>
            <a:r>
              <a:rPr lang="en-US" altLang="zh-CN" sz="1600"/>
              <a:t>begin</a:t>
            </a:r>
          </a:p>
          <a:p>
            <a:pPr lvl="1"/>
            <a:r>
              <a:rPr lang="en-US" altLang="zh-CN" sz="1600"/>
              <a:t>return query select * from t1 where id=i_id;</a:t>
            </a:r>
          </a:p>
          <a:p>
            <a:pPr lvl="1"/>
            <a:r>
              <a:rPr lang="en-US" altLang="zh-CN" sz="1600"/>
              <a:t>return;</a:t>
            </a:r>
          </a:p>
          <a:p>
            <a:pPr lvl="1"/>
            <a:r>
              <a:rPr lang="en-US" altLang="zh-CN" sz="1600"/>
              <a:t>end;</a:t>
            </a:r>
          </a:p>
          <a:p>
            <a:pPr lvl="1"/>
            <a:r>
              <a:rPr lang="en-US" altLang="zh-CN" sz="1600"/>
              <a:t>$$ language plpgsql;</a:t>
            </a:r>
          </a:p>
          <a:p>
            <a:pPr lvl="1"/>
            <a:endParaRPr lang="en-US" altLang="zh-CN" sz="1600"/>
          </a:p>
          <a:p>
            <a:pPr lvl="1"/>
            <a:r>
              <a:rPr lang="en-US" altLang="zh-CN" sz="1600"/>
              <a:t>select * from f_record1(1) as (id int,name text,crt_time timestamp(0));</a:t>
            </a:r>
          </a:p>
          <a:p>
            <a:pPr lvl="1"/>
            <a:r>
              <a:rPr lang="en-US" altLang="zh-CN" sz="1600"/>
              <a:t> id |  name  |      crt_time       </a:t>
            </a:r>
          </a:p>
          <a:p>
            <a:pPr lvl="1"/>
            <a:r>
              <a:rPr lang="en-US" altLang="zh-CN" sz="1600"/>
              <a:t>----+--------+---------------------</a:t>
            </a:r>
          </a:p>
          <a:p>
            <a:pPr lvl="1"/>
            <a:r>
              <a:rPr lang="en-US" altLang="zh-CN" sz="1600"/>
              <a:t>  1 | digoal | 2012-04-26 08:15:09</a:t>
            </a:r>
          </a:p>
          <a:p>
            <a:pPr lvl="1"/>
            <a:r>
              <a:rPr lang="en-US" altLang="zh-CN" sz="1600"/>
              <a:t>  1 | DIGOAL | 2012-04-26 08:15:15</a:t>
            </a:r>
          </a:p>
          <a:p>
            <a:endParaRPr lang="en-US" altLang="zh-CN" sz="1600"/>
          </a:p>
          <a:p>
            <a:endParaRPr lang="zh-CN" altLang="en-US" sz="1600"/>
          </a:p>
        </p:txBody>
      </p:sp>
      <p:sp>
        <p:nvSpPr>
          <p:cNvPr id="4" name="椭圆 3"/>
          <p:cNvSpPr/>
          <p:nvPr/>
        </p:nvSpPr>
        <p:spPr>
          <a:xfrm>
            <a:off x="6516216" y="1556792"/>
            <a:ext cx="629387" cy="360040"/>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85966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DISTINCT</a:t>
            </a:r>
            <a:endParaRPr lang="zh-CN" altLang="en-US"/>
          </a:p>
        </p:txBody>
      </p:sp>
      <p:sp>
        <p:nvSpPr>
          <p:cNvPr id="3" name="内容占位符 2"/>
          <p:cNvSpPr>
            <a:spLocks noGrp="1"/>
          </p:cNvSpPr>
          <p:nvPr>
            <p:ph idx="1"/>
          </p:nvPr>
        </p:nvSpPr>
        <p:spPr/>
        <p:txBody>
          <a:bodyPr/>
          <a:lstStyle/>
          <a:p>
            <a:r>
              <a:rPr lang="en-US" altLang="zh-CN" sz="1600" smtClean="0"/>
              <a:t>SELECT </a:t>
            </a:r>
            <a:r>
              <a:rPr lang="en-US" altLang="zh-CN" sz="1600"/>
              <a:t>DISTINCT select_list </a:t>
            </a:r>
            <a:r>
              <a:rPr lang="en-US" altLang="zh-CN" sz="1600" smtClean="0"/>
              <a:t>...  (NULL</a:t>
            </a:r>
            <a:r>
              <a:rPr lang="zh-CN" altLang="en-US" sz="1600" smtClean="0"/>
              <a:t>在</a:t>
            </a:r>
            <a:r>
              <a:rPr lang="en-US" altLang="zh-CN" sz="1600" smtClean="0"/>
              <a:t>DISTINCT [ON] </a:t>
            </a:r>
            <a:r>
              <a:rPr lang="zh-CN" altLang="en-US" sz="1600" smtClean="0"/>
              <a:t>中视为相等</a:t>
            </a:r>
            <a:r>
              <a:rPr lang="en-US" altLang="zh-CN" sz="1600" smtClean="0"/>
              <a:t>)</a:t>
            </a:r>
          </a:p>
          <a:p>
            <a:pPr lvl="1"/>
            <a:r>
              <a:rPr lang="en-US" altLang="zh-CN" sz="1600"/>
              <a:t>postgres=# select * from t1 ;</a:t>
            </a:r>
          </a:p>
          <a:p>
            <a:pPr lvl="1"/>
            <a:r>
              <a:rPr lang="en-US" altLang="zh-CN" sz="1600" smtClean="0"/>
              <a:t>id </a:t>
            </a:r>
            <a:r>
              <a:rPr lang="en-US" altLang="zh-CN" sz="1600"/>
              <a:t>|  name  |      crt_time       </a:t>
            </a:r>
          </a:p>
          <a:p>
            <a:pPr lvl="1"/>
            <a:r>
              <a:rPr lang="en-US" altLang="zh-CN" sz="1600" smtClean="0"/>
              <a:t>1   </a:t>
            </a:r>
            <a:r>
              <a:rPr lang="en-US" altLang="zh-CN" sz="1600"/>
              <a:t>| </a:t>
            </a:r>
            <a:r>
              <a:rPr lang="en-US" altLang="zh-CN" sz="1600" smtClean="0"/>
              <a:t>digoal    </a:t>
            </a:r>
            <a:r>
              <a:rPr lang="en-US" altLang="zh-CN" sz="1600"/>
              <a:t>| 2012-04-26 08:15:09</a:t>
            </a:r>
          </a:p>
          <a:p>
            <a:pPr lvl="1"/>
            <a:r>
              <a:rPr lang="en-US" altLang="zh-CN" sz="1600" smtClean="0"/>
              <a:t>1   </a:t>
            </a:r>
            <a:r>
              <a:rPr lang="en-US" altLang="zh-CN" sz="1600"/>
              <a:t>| DIGOAL | 2012-04-26 08:15:15</a:t>
            </a:r>
          </a:p>
          <a:p>
            <a:pPr lvl="1"/>
            <a:endParaRPr lang="en-US" altLang="zh-CN" sz="1600" smtClean="0"/>
          </a:p>
          <a:p>
            <a:pPr lvl="1"/>
            <a:r>
              <a:rPr lang="en-US" altLang="zh-CN" sz="1600" smtClean="0"/>
              <a:t>postgres</a:t>
            </a:r>
            <a:r>
              <a:rPr lang="en-US" altLang="zh-CN" sz="1600"/>
              <a:t>=# select distinct id from t1;</a:t>
            </a:r>
          </a:p>
          <a:p>
            <a:pPr lvl="1"/>
            <a:r>
              <a:rPr lang="en-US" altLang="zh-CN" sz="1600"/>
              <a:t> id </a:t>
            </a:r>
          </a:p>
          <a:p>
            <a:pPr lvl="1"/>
            <a:r>
              <a:rPr lang="en-US" altLang="zh-CN" sz="1600" smtClean="0"/>
              <a:t>1</a:t>
            </a:r>
            <a:endParaRPr lang="en-US" altLang="zh-CN" sz="1600"/>
          </a:p>
          <a:p>
            <a:endParaRPr lang="en-US" altLang="zh-CN" sz="1600"/>
          </a:p>
          <a:p>
            <a:r>
              <a:rPr lang="en-US" altLang="zh-CN" sz="1600" smtClean="0"/>
              <a:t>SELECT </a:t>
            </a:r>
            <a:r>
              <a:rPr lang="en-US" altLang="zh-CN" sz="1600"/>
              <a:t>DISTINCT ON (expression [, expression ...]) select_list </a:t>
            </a:r>
            <a:r>
              <a:rPr lang="en-US" altLang="zh-CN" sz="1600" smtClean="0"/>
              <a:t>...</a:t>
            </a:r>
          </a:p>
          <a:p>
            <a:pPr lvl="1"/>
            <a:r>
              <a:rPr lang="en-US" altLang="zh-CN" sz="1600"/>
              <a:t>Here expression is an arbitrary value expression that is evaluated for all rows. A set of rows for which all the expressions are equal are considered duplicates, and only the first row of the set is kept in the output. Note that the "first row" of a set is unpredictable </a:t>
            </a:r>
            <a:r>
              <a:rPr lang="en-US" altLang="zh-CN" sz="1600" smtClean="0"/>
              <a:t>unless </a:t>
            </a:r>
            <a:r>
              <a:rPr lang="en-US" altLang="zh-CN" sz="1600"/>
              <a:t>the query is sorted on enough columns to guarantee a unique ordering of the rows arriving at the DISTINCT filter. (DISTINCT ON processing occurs after ORDER BY sorting.)</a:t>
            </a:r>
          </a:p>
          <a:p>
            <a:endParaRPr lang="zh-CN" altLang="en-US" sz="1600"/>
          </a:p>
        </p:txBody>
      </p:sp>
    </p:spTree>
    <p:extLst>
      <p:ext uri="{BB962C8B-B14F-4D97-AF65-F5344CB8AC3E}">
        <p14:creationId xmlns:p14="http://schemas.microsoft.com/office/powerpoint/2010/main" val="1139999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DISTINCT</a:t>
            </a:r>
            <a:endParaRPr lang="zh-CN" altLang="en-US"/>
          </a:p>
        </p:txBody>
      </p:sp>
      <p:sp>
        <p:nvSpPr>
          <p:cNvPr id="3" name="内容占位符 2"/>
          <p:cNvSpPr>
            <a:spLocks noGrp="1"/>
          </p:cNvSpPr>
          <p:nvPr>
            <p:ph idx="1"/>
          </p:nvPr>
        </p:nvSpPr>
        <p:spPr/>
        <p:txBody>
          <a:bodyPr/>
          <a:lstStyle/>
          <a:p>
            <a:r>
              <a:rPr lang="en-US" altLang="zh-CN" sz="1600"/>
              <a:t>postgres=# select distinct on (id) id,name,crt_time from t1 ;</a:t>
            </a:r>
          </a:p>
          <a:p>
            <a:r>
              <a:rPr lang="en-US" altLang="zh-CN" sz="1600"/>
              <a:t> id |  name  |      crt_time       </a:t>
            </a:r>
          </a:p>
          <a:p>
            <a:r>
              <a:rPr lang="en-US" altLang="zh-CN" sz="1600"/>
              <a:t>----+--------+---------------------</a:t>
            </a:r>
          </a:p>
          <a:p>
            <a:r>
              <a:rPr lang="en-US" altLang="zh-CN" sz="1600"/>
              <a:t>  1 | digoal | 2012-04-26 </a:t>
            </a:r>
            <a:r>
              <a:rPr lang="en-US" altLang="zh-CN" sz="1600" smtClean="0"/>
              <a:t>08:15:09</a:t>
            </a:r>
          </a:p>
          <a:p>
            <a:endParaRPr lang="en-US" altLang="zh-CN" sz="1600"/>
          </a:p>
          <a:p>
            <a:r>
              <a:rPr lang="en-US" altLang="zh-CN" sz="1600"/>
              <a:t>postgres=# select distinct on (id) id,name,crt_time from t1 order by crt_time;</a:t>
            </a:r>
          </a:p>
          <a:p>
            <a:r>
              <a:rPr lang="en-US" altLang="zh-CN" sz="1600"/>
              <a:t>ERROR:  SELECT DISTINCT ON expressions must match initial ORDER BY expressions</a:t>
            </a:r>
          </a:p>
          <a:p>
            <a:r>
              <a:rPr lang="en-US" altLang="zh-CN" sz="1600"/>
              <a:t>LINE 1: select distinct on (id) id,name,crt_time from t1 order by cr...</a:t>
            </a:r>
          </a:p>
          <a:p>
            <a:r>
              <a:rPr lang="en-US" altLang="zh-CN" sz="1600"/>
              <a:t>                            ^</a:t>
            </a:r>
          </a:p>
          <a:p>
            <a:r>
              <a:rPr lang="en-US" altLang="zh-CN" sz="1600"/>
              <a:t>postgres=# select distinct on (id) id,name,crt_time from t1 order by id;</a:t>
            </a:r>
          </a:p>
          <a:p>
            <a:r>
              <a:rPr lang="en-US" altLang="zh-CN" sz="1600"/>
              <a:t> id |  name  |      crt_time       </a:t>
            </a:r>
          </a:p>
          <a:p>
            <a:r>
              <a:rPr lang="en-US" altLang="zh-CN" sz="1600"/>
              <a:t>----+--------+---------------------</a:t>
            </a:r>
          </a:p>
          <a:p>
            <a:r>
              <a:rPr lang="en-US" altLang="zh-CN" sz="1600"/>
              <a:t>  1 | digoal | 2012-04-26 </a:t>
            </a:r>
            <a:r>
              <a:rPr lang="en-US" altLang="zh-CN" sz="1600" smtClean="0"/>
              <a:t>08:15:09</a:t>
            </a:r>
          </a:p>
          <a:p>
            <a:endParaRPr lang="zh-CN" altLang="en-US" sz="1600"/>
          </a:p>
        </p:txBody>
      </p:sp>
      <p:sp>
        <p:nvSpPr>
          <p:cNvPr id="4" name="圆角矩形 3"/>
          <p:cNvSpPr/>
          <p:nvPr/>
        </p:nvSpPr>
        <p:spPr>
          <a:xfrm>
            <a:off x="5652120" y="3284984"/>
            <a:ext cx="576064"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1125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DISTINCT</a:t>
            </a:r>
            <a:endParaRPr lang="zh-CN" altLang="en-US"/>
          </a:p>
        </p:txBody>
      </p:sp>
      <p:sp>
        <p:nvSpPr>
          <p:cNvPr id="3" name="内容占位符 2"/>
          <p:cNvSpPr>
            <a:spLocks noGrp="1"/>
          </p:cNvSpPr>
          <p:nvPr>
            <p:ph idx="1"/>
          </p:nvPr>
        </p:nvSpPr>
        <p:spPr/>
        <p:txBody>
          <a:bodyPr/>
          <a:lstStyle/>
          <a:p>
            <a:r>
              <a:rPr lang="en-US" altLang="zh-CN" sz="1600"/>
              <a:t>postgres=# select distinct on (id) id,name,crt_time from t1 order by id,crt_time;</a:t>
            </a:r>
          </a:p>
          <a:p>
            <a:r>
              <a:rPr lang="en-US" altLang="zh-CN" sz="1600"/>
              <a:t> id |  name  |      crt_time       </a:t>
            </a:r>
          </a:p>
          <a:p>
            <a:r>
              <a:rPr lang="en-US" altLang="zh-CN" sz="1600"/>
              <a:t>----+--------+---------------------</a:t>
            </a:r>
          </a:p>
          <a:p>
            <a:r>
              <a:rPr lang="en-US" altLang="zh-CN" sz="1600"/>
              <a:t>  1 | digoal | 2012-04-26 08:15:09</a:t>
            </a:r>
          </a:p>
          <a:p>
            <a:endParaRPr lang="en-US" altLang="zh-CN" sz="1600"/>
          </a:p>
          <a:p>
            <a:r>
              <a:rPr lang="en-US" altLang="zh-CN" sz="1600"/>
              <a:t>postgres=# select distinct on (id) id,name,crt_time from t1 order by id,crt_time desc;</a:t>
            </a:r>
          </a:p>
          <a:p>
            <a:r>
              <a:rPr lang="en-US" altLang="zh-CN" sz="1600"/>
              <a:t> id |  name  |      crt_time       </a:t>
            </a:r>
          </a:p>
          <a:p>
            <a:r>
              <a:rPr lang="en-US" altLang="zh-CN" sz="1600"/>
              <a:t>----+--------+---------------------</a:t>
            </a:r>
          </a:p>
          <a:p>
            <a:r>
              <a:rPr lang="en-US" altLang="zh-CN" sz="1600"/>
              <a:t>  1 | DIGOAL | 2012-04-26 08:15:15</a:t>
            </a:r>
          </a:p>
          <a:p>
            <a:endParaRPr lang="en-US" altLang="zh-CN" sz="1600"/>
          </a:p>
          <a:p>
            <a:endParaRPr lang="zh-CN" altLang="en-US" sz="1600"/>
          </a:p>
        </p:txBody>
      </p:sp>
      <p:sp>
        <p:nvSpPr>
          <p:cNvPr id="4" name="圆角矩形 3"/>
          <p:cNvSpPr/>
          <p:nvPr/>
        </p:nvSpPr>
        <p:spPr>
          <a:xfrm>
            <a:off x="2843808" y="1268760"/>
            <a:ext cx="576064"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580112" y="1225791"/>
            <a:ext cx="1728192"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5578658" y="2996952"/>
            <a:ext cx="2161693"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2915816" y="2996952"/>
            <a:ext cx="553684"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5981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DISTINCT</a:t>
            </a:r>
            <a:endParaRPr lang="zh-CN" altLang="en-US"/>
          </a:p>
        </p:txBody>
      </p:sp>
      <p:sp>
        <p:nvSpPr>
          <p:cNvPr id="3" name="内容占位符 2"/>
          <p:cNvSpPr>
            <a:spLocks noGrp="1"/>
          </p:cNvSpPr>
          <p:nvPr>
            <p:ph idx="1"/>
          </p:nvPr>
        </p:nvSpPr>
        <p:spPr/>
        <p:txBody>
          <a:bodyPr/>
          <a:lstStyle/>
          <a:p>
            <a:r>
              <a:rPr lang="en-US" altLang="zh-CN" sz="1600"/>
              <a:t>postgres=# select distinct on (id,name) id,name,crt_time from t1 order by id,crt_time desc;</a:t>
            </a:r>
          </a:p>
          <a:p>
            <a:r>
              <a:rPr lang="en-US" altLang="zh-CN" sz="1600"/>
              <a:t>ERROR:  SELECT DISTINCT ON expressions must match initial ORDER BY expressions</a:t>
            </a:r>
          </a:p>
          <a:p>
            <a:r>
              <a:rPr lang="en-US" altLang="zh-CN" sz="1600"/>
              <a:t>LINE 1: select distinct on (id,name) id,name,crt_time from t1 order ...</a:t>
            </a:r>
          </a:p>
          <a:p>
            <a:r>
              <a:rPr lang="en-US" altLang="zh-CN" sz="1600"/>
              <a:t>                               ^</a:t>
            </a:r>
          </a:p>
          <a:p>
            <a:r>
              <a:rPr lang="en-US" altLang="zh-CN" sz="1600"/>
              <a:t>postgres=# select distinct on (id,name) id,name,crt_time from t1 order by id,name,crt_time desc;</a:t>
            </a:r>
          </a:p>
          <a:p>
            <a:r>
              <a:rPr lang="en-US" altLang="zh-CN" sz="1600"/>
              <a:t> id |  name  |      crt_time       </a:t>
            </a:r>
          </a:p>
          <a:p>
            <a:r>
              <a:rPr lang="en-US" altLang="zh-CN" sz="1600"/>
              <a:t>----+--------+---------------------</a:t>
            </a:r>
          </a:p>
          <a:p>
            <a:r>
              <a:rPr lang="en-US" altLang="zh-CN" sz="1600"/>
              <a:t>  1 | DIGOAL | 2012-04-26 08:15:15</a:t>
            </a:r>
          </a:p>
          <a:p>
            <a:r>
              <a:rPr lang="en-US" altLang="zh-CN" sz="1600"/>
              <a:t>  1 | digoal | 2012-04-26 08:15:09</a:t>
            </a:r>
            <a:endParaRPr lang="zh-CN" altLang="en-US" sz="1600"/>
          </a:p>
        </p:txBody>
      </p:sp>
      <p:sp>
        <p:nvSpPr>
          <p:cNvPr id="4" name="圆角矩形 3"/>
          <p:cNvSpPr/>
          <p:nvPr/>
        </p:nvSpPr>
        <p:spPr>
          <a:xfrm>
            <a:off x="2915816" y="1268760"/>
            <a:ext cx="1080120"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6084168" y="1268760"/>
            <a:ext cx="2088232"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864059" y="2636912"/>
            <a:ext cx="1044116"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6084168" y="2645296"/>
            <a:ext cx="2088232" cy="2880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56638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主题1">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Layers">
      <a:majorFont>
        <a:latin typeface="Georgia"/>
        <a:ea typeface="幼圆"/>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8833</TotalTime>
  <Words>37007</Words>
  <Application>Microsoft Office PowerPoint</Application>
  <PresentationFormat>全屏显示(4:3)</PresentationFormat>
  <Paragraphs>5583</Paragraphs>
  <Slides>380</Slides>
  <Notes>40</Notes>
  <HiddenSlides>0</HiddenSlides>
  <MMClips>0</MMClips>
  <ScaleCrop>false</ScaleCrop>
  <HeadingPairs>
    <vt:vector size="4" baseType="variant">
      <vt:variant>
        <vt:lpstr>主题</vt:lpstr>
      </vt:variant>
      <vt:variant>
        <vt:i4>1</vt:i4>
      </vt:variant>
      <vt:variant>
        <vt:lpstr>幻灯片标题</vt:lpstr>
      </vt:variant>
      <vt:variant>
        <vt:i4>380</vt:i4>
      </vt:variant>
    </vt:vector>
  </HeadingPairs>
  <TitlesOfParts>
    <vt:vector size="381" baseType="lpstr">
      <vt:lpstr>主题1</vt:lpstr>
      <vt:lpstr>PostgreSQL 9.1.3 2Day DBA QuickGuide Ver: 0.11</vt:lpstr>
      <vt:lpstr>Day 1</vt:lpstr>
      <vt:lpstr>Day 1</vt:lpstr>
      <vt:lpstr>About PostgreSQL</vt:lpstr>
      <vt:lpstr>Tutorial</vt:lpstr>
      <vt:lpstr>Tutorial</vt:lpstr>
      <vt:lpstr>配置存储</vt:lpstr>
      <vt:lpstr>配置存储</vt:lpstr>
      <vt:lpstr>配置存储</vt:lpstr>
      <vt:lpstr>配置OS</vt:lpstr>
      <vt:lpstr>配置OS</vt:lpstr>
      <vt:lpstr>配置OS</vt:lpstr>
      <vt:lpstr>配置OS</vt:lpstr>
      <vt:lpstr>安装</vt:lpstr>
      <vt:lpstr>初始化集群</vt:lpstr>
      <vt:lpstr>配置集群</vt:lpstr>
      <vt:lpstr>配置集群(列出部分配置)</vt:lpstr>
      <vt:lpstr>配置集群</vt:lpstr>
      <vt:lpstr>启动/关闭集群</vt:lpstr>
      <vt:lpstr>启动/关闭集群</vt:lpstr>
      <vt:lpstr>连接PostgreSQL</vt:lpstr>
      <vt:lpstr>SQL Language</vt:lpstr>
      <vt:lpstr>SQL Syntax</vt:lpstr>
      <vt:lpstr>SQL Syntax-Lexical Structure</vt:lpstr>
      <vt:lpstr>keyword</vt:lpstr>
      <vt:lpstr>identifier</vt:lpstr>
      <vt:lpstr>identifier</vt:lpstr>
      <vt:lpstr>literal or constant</vt:lpstr>
      <vt:lpstr>operator</vt:lpstr>
      <vt:lpstr>special character</vt:lpstr>
      <vt:lpstr>SQL Syntax-Value Expressions</vt:lpstr>
      <vt:lpstr>SQL Syntax-Value Expressions</vt:lpstr>
      <vt:lpstr>SQL Syntax-Value Expressions</vt:lpstr>
      <vt:lpstr>SQL Syntax-Value Expressions</vt:lpstr>
      <vt:lpstr>SQL Syntax-Value Expressions</vt:lpstr>
      <vt:lpstr>SQL Syntax-Function Call</vt:lpstr>
      <vt:lpstr>Data Definition</vt:lpstr>
      <vt:lpstr>Table and Default Value</vt:lpstr>
      <vt:lpstr>Constraint</vt:lpstr>
      <vt:lpstr>Constraint</vt:lpstr>
      <vt:lpstr>Constraint</vt:lpstr>
      <vt:lpstr>System Column</vt:lpstr>
      <vt:lpstr>System Column</vt:lpstr>
      <vt:lpstr>System Column</vt:lpstr>
      <vt:lpstr>System Column</vt:lpstr>
      <vt:lpstr>System Column</vt:lpstr>
      <vt:lpstr>Modify Table</vt:lpstr>
      <vt:lpstr>Modify Table</vt:lpstr>
      <vt:lpstr>Privilege</vt:lpstr>
      <vt:lpstr>Privilege</vt:lpstr>
      <vt:lpstr>Privilege</vt:lpstr>
      <vt:lpstr>Privilege</vt:lpstr>
      <vt:lpstr>Privilege</vt:lpstr>
      <vt:lpstr>Privilege</vt:lpstr>
      <vt:lpstr>Schema</vt:lpstr>
      <vt:lpstr>Schema</vt:lpstr>
      <vt:lpstr>Inheritance</vt:lpstr>
      <vt:lpstr>Inheritance</vt:lpstr>
      <vt:lpstr>Inheritance</vt:lpstr>
      <vt:lpstr>Inheritance</vt:lpstr>
      <vt:lpstr>Partition</vt:lpstr>
      <vt:lpstr>Partition</vt:lpstr>
      <vt:lpstr>Partition</vt:lpstr>
      <vt:lpstr>Partition</vt:lpstr>
      <vt:lpstr>Partition</vt:lpstr>
      <vt:lpstr>Partition</vt:lpstr>
      <vt:lpstr>Partition</vt:lpstr>
      <vt:lpstr>Partition</vt:lpstr>
      <vt:lpstr>Partition</vt:lpstr>
      <vt:lpstr>Partition</vt:lpstr>
      <vt:lpstr>Partition</vt:lpstr>
      <vt:lpstr>Partition</vt:lpstr>
      <vt:lpstr>Partition</vt:lpstr>
      <vt:lpstr>Partition</vt:lpstr>
      <vt:lpstr>Partition</vt:lpstr>
      <vt:lpstr>Partition</vt:lpstr>
      <vt:lpstr>Partition</vt:lpstr>
      <vt:lpstr>Partition</vt:lpstr>
      <vt:lpstr>Partition</vt:lpstr>
      <vt:lpstr>Partition</vt:lpstr>
      <vt:lpstr>Partition</vt:lpstr>
      <vt:lpstr>Partition</vt:lpstr>
      <vt:lpstr>Partition</vt:lpstr>
      <vt:lpstr>Foreign Data</vt:lpstr>
      <vt:lpstr>Foreign Data</vt:lpstr>
      <vt:lpstr>Foreign Data</vt:lpstr>
      <vt:lpstr>DML</vt:lpstr>
      <vt:lpstr>Query</vt:lpstr>
      <vt:lpstr>JOIN</vt:lpstr>
      <vt:lpstr>JOIN</vt:lpstr>
      <vt:lpstr>JOIN</vt:lpstr>
      <vt:lpstr>ALIAS</vt:lpstr>
      <vt:lpstr>Table as Function's Return data type</vt:lpstr>
      <vt:lpstr>Table as Function's Return data type</vt:lpstr>
      <vt:lpstr>Table as Function's Return data type</vt:lpstr>
      <vt:lpstr>DISTINCT</vt:lpstr>
      <vt:lpstr>DISTINCT</vt:lpstr>
      <vt:lpstr>DISTINCT</vt:lpstr>
      <vt:lpstr>DISTINCT</vt:lpstr>
      <vt:lpstr>DISTINCT</vt:lpstr>
      <vt:lpstr>DISTINCT</vt:lpstr>
      <vt:lpstr>NULL IN ORDER BY and DISTINCT</vt:lpstr>
      <vt:lpstr>NULL IN ORDER BY and DISTINCT</vt:lpstr>
      <vt:lpstr>COMBINING QUERY</vt:lpstr>
      <vt:lpstr>SORT</vt:lpstr>
      <vt:lpstr>LIMIT [ OFFSET ]</vt:lpstr>
      <vt:lpstr>WITH(Common Table Expressions)</vt:lpstr>
      <vt:lpstr>WITH(Common Table Expressions)</vt:lpstr>
      <vt:lpstr>WITH(Common Table Expressions)</vt:lpstr>
      <vt:lpstr>WITH(Common Table Expressions)</vt:lpstr>
      <vt:lpstr>WITH(Common Table Expressions)</vt:lpstr>
      <vt:lpstr>WITH(Common Table Expressions)</vt:lpstr>
      <vt:lpstr>WITH(Common Table Expressions)</vt:lpstr>
      <vt:lpstr>WITH(Common Table Expressions)</vt:lpstr>
      <vt:lpstr>WITH(Common Table Expressions)</vt:lpstr>
      <vt:lpstr>WITH(Common Table Expressions)</vt:lpstr>
      <vt:lpstr>WITH(Common Table Expressions)</vt:lpstr>
      <vt:lpstr>WITH(Common Table Expressions)</vt:lpstr>
      <vt:lpstr>WITH(Common Table Expressions)</vt:lpstr>
      <vt:lpstr>WITH(Common Table Expressions)</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Data Type</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Functions and Operators</vt:lpstr>
      <vt:lpstr>Type Conversion</vt:lpstr>
      <vt:lpstr>Index</vt:lpstr>
      <vt:lpstr>Index</vt:lpstr>
      <vt:lpstr>Index</vt:lpstr>
      <vt:lpstr>Index</vt:lpstr>
      <vt:lpstr>Index</vt:lpstr>
      <vt:lpstr>Index</vt:lpstr>
      <vt:lpstr>Index</vt:lpstr>
      <vt:lpstr>Index</vt:lpstr>
      <vt:lpstr>Index</vt:lpstr>
      <vt:lpstr>Index</vt:lpstr>
      <vt:lpstr>Index</vt:lpstr>
      <vt:lpstr>Index</vt:lpstr>
      <vt:lpstr>Index</vt:lpstr>
      <vt:lpstr>Index</vt:lpstr>
      <vt:lpstr>Index</vt:lpstr>
      <vt:lpstr>Index</vt:lpstr>
      <vt:lpstr>Index</vt:lpstr>
      <vt:lpstr>Index</vt:lpstr>
      <vt:lpstr>Index</vt:lpstr>
      <vt:lpstr>Index</vt:lpstr>
      <vt:lpstr>Index</vt:lpstr>
      <vt:lpstr>Index</vt:lpstr>
      <vt:lpstr>Index</vt:lpstr>
      <vt:lpstr>Index</vt:lpstr>
      <vt:lpstr>Index</vt:lpstr>
      <vt:lpstr>Index</vt:lpstr>
      <vt:lpstr>DataFile Storage Layout</vt:lpstr>
      <vt:lpstr>Page Layout</vt:lpstr>
      <vt:lpstr>PageHeader Layout</vt:lpstr>
      <vt:lpstr>pd_flags define</vt:lpstr>
      <vt:lpstr>ItemIdData Layout</vt:lpstr>
      <vt:lpstr>Tuple Layout</vt:lpstr>
      <vt:lpstr>HeapTupleHeader Layout</vt:lpstr>
      <vt:lpstr>INDEX Pointer Introduction</vt:lpstr>
      <vt:lpstr>HOT Introduction</vt:lpstr>
      <vt:lpstr>HOT Update</vt:lpstr>
      <vt:lpstr>HOT Update</vt:lpstr>
      <vt:lpstr>HOT Update</vt:lpstr>
      <vt:lpstr>HOT Update</vt:lpstr>
      <vt:lpstr>HOT Update</vt:lpstr>
      <vt:lpstr>HOT Update</vt:lpstr>
      <vt:lpstr>HOT Update</vt:lpstr>
      <vt:lpstr>HOT Update</vt:lpstr>
      <vt:lpstr>Index</vt:lpstr>
      <vt:lpstr>Full Text Search</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Concurrency Control</vt:lpstr>
      <vt:lpstr>Performance Tips</vt:lpstr>
      <vt:lpstr>Performance Tips</vt:lpstr>
      <vt:lpstr>Performance Tips</vt:lpstr>
      <vt:lpstr>Performance Tips</vt:lpstr>
      <vt:lpstr>Performance Tips</vt:lpstr>
      <vt:lpstr>Performance Tips</vt:lpstr>
      <vt:lpstr>Performance Tips</vt:lpstr>
      <vt:lpstr>Performance Tips</vt:lpstr>
      <vt:lpstr>Performance Tips</vt:lpstr>
      <vt:lpstr>Performance Tips</vt:lpstr>
      <vt:lpstr>Performance Tips</vt:lpstr>
      <vt:lpstr>Performance Tips</vt:lpstr>
      <vt:lpstr>Performance Tips</vt:lpstr>
      <vt:lpstr>Performance Tips</vt:lpstr>
      <vt:lpstr>Performance Tips</vt:lpstr>
      <vt:lpstr>Performance Tips</vt:lpstr>
      <vt:lpstr>Performance Tips</vt:lpstr>
      <vt:lpstr>Performance Tips</vt:lpstr>
      <vt:lpstr>Day 2</vt:lpstr>
      <vt:lpstr>Day 2</vt:lpstr>
      <vt:lpstr>PostgreSQL Client Applications</vt:lpstr>
      <vt:lpstr>PostgreSQL Client Applications</vt:lpstr>
      <vt:lpstr>PostgreSQL Client Applications</vt:lpstr>
      <vt:lpstr>PostgreSQL Client Applications</vt:lpstr>
      <vt:lpstr>PostgreSQL Server Applications</vt:lpstr>
      <vt:lpstr>PostgreSQL Server Applications</vt:lpstr>
      <vt:lpstr>PostgreSQL Server Applications</vt:lpstr>
      <vt:lpstr>PostgreSQL Server Applications</vt:lpstr>
      <vt:lpstr>PostgreSQL Server Applications</vt:lpstr>
      <vt:lpstr>PostgreSQL Server Applications</vt:lpstr>
      <vt:lpstr>PostgreSQL Server Applications</vt:lpstr>
      <vt:lpstr>Database Physical Storage</vt:lpstr>
      <vt:lpstr>Database Physical Storage</vt:lpstr>
      <vt:lpstr>Database Physical Storage</vt:lpstr>
      <vt:lpstr>Database Physical Storage</vt:lpstr>
      <vt:lpstr>Database Physical Storage</vt:lpstr>
      <vt:lpstr>Database Physical Storage</vt:lpstr>
      <vt:lpstr>Database Physical Storage</vt:lpstr>
      <vt:lpstr>Database Physical Storage</vt:lpstr>
      <vt:lpstr>Database Physical Storage</vt:lpstr>
      <vt:lpstr>Database Physical Storage</vt:lpstr>
      <vt:lpstr>Database Physical Storage</vt:lpstr>
      <vt:lpstr>Database Physical Storage</vt:lpstr>
      <vt:lpstr>Database Physical Storage</vt:lpstr>
      <vt:lpstr>Database Physical Storage</vt:lpstr>
      <vt:lpstr>Server Administration</vt:lpstr>
      <vt:lpstr>Logical Layout</vt:lpstr>
      <vt:lpstr>Physical Layout</vt:lpstr>
      <vt:lpstr>Process Layout</vt:lpstr>
      <vt:lpstr>Reliability</vt:lpstr>
      <vt:lpstr>Reliability</vt:lpstr>
      <vt:lpstr>Reliability</vt:lpstr>
      <vt:lpstr>Reliability</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Server Configuration</vt:lpstr>
      <vt:lpstr>Routine Database Maintenance Tasks</vt:lpstr>
      <vt:lpstr>Routine Database Maintenance Tasks</vt:lpstr>
      <vt:lpstr>Routine Database Maintenance Tasks</vt:lpstr>
      <vt:lpstr>Routine Database Maintenance Tasks</vt:lpstr>
      <vt:lpstr>Routine Database Maintenance Tasks</vt:lpstr>
      <vt:lpstr>Routine Database Maintenance Tasks</vt:lpstr>
      <vt:lpstr>Backup and Restore</vt:lpstr>
      <vt:lpstr>Backup and Restore</vt:lpstr>
      <vt:lpstr>Backup and Restore</vt:lpstr>
      <vt:lpstr>Backup and Restore</vt:lpstr>
      <vt:lpstr>Backup and Restore</vt:lpstr>
      <vt:lpstr>Backup and Restore</vt:lpstr>
      <vt:lpstr>Backup and Restore</vt:lpstr>
      <vt:lpstr>Backup and Restore</vt:lpstr>
      <vt:lpstr>Backup and Restore</vt:lpstr>
      <vt:lpstr>Backup and Restore</vt:lpstr>
      <vt:lpstr>Backup and Restore</vt:lpstr>
      <vt:lpstr>Backup and Restore</vt:lpstr>
      <vt:lpstr>Backup and Restore</vt:lpstr>
      <vt:lpstr>Backup and Restore</vt:lpstr>
      <vt:lpstr>Backup and Restore</vt:lpstr>
      <vt:lpstr>Backup and Restore</vt:lpstr>
      <vt:lpstr>Backup and Restore</vt:lpstr>
      <vt:lpstr>Backup and Restore</vt:lpstr>
      <vt:lpstr>Backup and Restore</vt:lpstr>
      <vt:lpstr>HA and Replication</vt:lpstr>
      <vt:lpstr>HA and Replication</vt:lpstr>
      <vt:lpstr>PowerPoint 演示文稿</vt:lpstr>
      <vt:lpstr>HA and Replication</vt:lpstr>
      <vt:lpstr>HA and Replication</vt:lpstr>
      <vt:lpstr>HA and Replication</vt:lpstr>
      <vt:lpstr>HA and Replication</vt:lpstr>
      <vt:lpstr>Scale-Out</vt:lpstr>
      <vt:lpstr>Monitoring Database Activity</vt:lpstr>
      <vt:lpstr>Procedure Language</vt:lpstr>
      <vt:lpstr>Additional Supplied Modules</vt:lpstr>
      <vt:lpstr>Additional Supplied Modules</vt:lpstr>
      <vt:lpstr>Additional Supplied Modules</vt:lpstr>
      <vt:lpstr>Tuning case</vt:lpstr>
      <vt:lpstr>Thanks</vt:lpstr>
      <vt:lpstr>中国2012PostgreSQL用户大会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digoal</dc:creator>
  <cp:lastModifiedBy>digoal</cp:lastModifiedBy>
  <cp:revision>546</cp:revision>
  <dcterms:created xsi:type="dcterms:W3CDTF">2012-04-13T03:04:33Z</dcterms:created>
  <dcterms:modified xsi:type="dcterms:W3CDTF">2016-03-14T14:28:27Z</dcterms:modified>
</cp:coreProperties>
</file>