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9" r:id="rId2"/>
    <p:sldId id="311" r:id="rId3"/>
    <p:sldId id="324" r:id="rId4"/>
    <p:sldId id="330" r:id="rId5"/>
    <p:sldId id="331" r:id="rId6"/>
    <p:sldId id="332" r:id="rId7"/>
    <p:sldId id="333" r:id="rId8"/>
    <p:sldId id="327" r:id="rId9"/>
    <p:sldId id="328" r:id="rId10"/>
  </p:sldIdLst>
  <p:sldSz cx="12192000" cy="6858000"/>
  <p:notesSz cx="7099300" cy="10234613"/>
  <p:defaultTextStyle>
    <a:defPPr>
      <a:defRPr lang="en-GB"/>
    </a:defPPr>
    <a:lvl1pPr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orient="horz" pos="259" userDrawn="1">
          <p15:clr>
            <a:srgbClr val="A4A3A4"/>
          </p15:clr>
        </p15:guide>
        <p15:guide id="3" orient="horz" pos="3724" userDrawn="1">
          <p15:clr>
            <a:srgbClr val="A4A3A4"/>
          </p15:clr>
        </p15:guide>
        <p15:guide id="4" orient="horz" pos="3996">
          <p15:clr>
            <a:srgbClr val="A4A3A4"/>
          </p15:clr>
        </p15:guide>
        <p15:guide id="5" orient="horz" pos="114">
          <p15:clr>
            <a:srgbClr val="A4A3A4"/>
          </p15:clr>
        </p15:guide>
        <p15:guide id="6" orient="horz" pos="4207">
          <p15:clr>
            <a:srgbClr val="A4A3A4"/>
          </p15:clr>
        </p15:guide>
        <p15:guide id="7" pos="441">
          <p15:clr>
            <a:srgbClr val="A4A3A4"/>
          </p15:clr>
        </p15:guide>
        <p15:guide id="8" pos="7237">
          <p15:clr>
            <a:srgbClr val="A4A3A4"/>
          </p15:clr>
        </p15:guide>
        <p15:guide id="10" pos="7564">
          <p15:clr>
            <a:srgbClr val="A4A3A4"/>
          </p15:clr>
        </p15:guide>
        <p15:guide id="11" pos="3663">
          <p15:clr>
            <a:srgbClr val="A4A3A4"/>
          </p15:clr>
        </p15:guide>
        <p15:guide id="12" pos="4017">
          <p15:clr>
            <a:srgbClr val="A4A3A4"/>
          </p15:clr>
        </p15:guide>
        <p15:guide id="1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40027"/>
    <a:srgbClr val="1F497D"/>
    <a:srgbClr val="505050"/>
    <a:srgbClr val="031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28" autoAdjust="0"/>
  </p:normalViewPr>
  <p:slideViewPr>
    <p:cSldViewPr snapToObjects="1">
      <p:cViewPr varScale="1">
        <p:scale>
          <a:sx n="114" d="100"/>
          <a:sy n="114" d="100"/>
        </p:scale>
        <p:origin x="126" y="144"/>
      </p:cViewPr>
      <p:guideLst>
        <p:guide orient="horz" pos="913"/>
        <p:guide orient="horz" pos="259"/>
        <p:guide orient="horz" pos="3724"/>
        <p:guide orient="horz" pos="3996"/>
        <p:guide orient="horz" pos="114"/>
        <p:guide orient="horz" pos="4207"/>
        <p:guide pos="441"/>
        <p:guide pos="7237"/>
        <p:guide pos="7564"/>
        <p:guide pos="3663"/>
        <p:guide pos="401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-397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7BDCB627-C57F-4AEF-9AD3-12F7BE6D30D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7048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27848E65-9E75-41AE-BC80-13A10C6B059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5097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80974"/>
            <a:ext cx="11828462" cy="6497025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80000"/>
            <a:ext cx="5436000" cy="2988000"/>
          </a:xfrm>
          <a:solidFill>
            <a:schemeClr val="tx2">
              <a:alpha val="80000"/>
            </a:schemeClr>
          </a:solidFill>
        </p:spPr>
        <p:txBody>
          <a:bodyPr lIns="241200" bIns="234000" anchor="b" anchorCtr="0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Måned og år</a:t>
            </a:r>
          </a:p>
        </p:txBody>
      </p:sp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701676" y="1296563"/>
            <a:ext cx="4967738" cy="1080892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3400" cap="none" baseline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titel i maksimalt to linjer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415184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noFill/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lIns="4860000" tIns="1188000" rIns="4860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3AEEBD-5624-434F-B308-47832EF58A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2800" y="180000"/>
            <a:ext cx="4438800" cy="6497025"/>
          </a:xfrm>
          <a:solidFill>
            <a:schemeClr val="tx2"/>
          </a:solidFill>
        </p:spPr>
        <p:txBody>
          <a:bodyPr lIns="241200" tIns="234000" rIns="241200" bIns="234000"/>
          <a:lstStyle>
            <a:lvl1pPr>
              <a:lnSpc>
                <a:spcPct val="88000"/>
              </a:lnSpc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Klik for at tilføje titel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550034" y="1450800"/>
            <a:ext cx="3941166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19-02-2020</a:t>
            </a:fld>
            <a:endParaRPr lang="da-DK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3A44F7-3B54-4C94-842A-F3C6493E720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29600" y="6385399"/>
            <a:ext cx="3794400" cy="333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DDC8813B-699F-4C7B-9B14-64A63CC942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9148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2668" y="415495"/>
            <a:ext cx="10784481" cy="1378015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68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19-02-2020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7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1910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275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19-02-2020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3542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ggrundsbillede med bob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400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4" name="Pladsholder til diasnummer 3">
            <a:extLst>
              <a:ext uri="{FF2B5EF4-FFF2-40B4-BE49-F238E27FC236}">
                <a16:creationId xmlns:a16="http://schemas.microsoft.com/office/drawing/2014/main" id="{E48F75CC-650D-4B5F-BC95-E31F7CE7D1FE}"/>
              </a:ext>
            </a:extLst>
          </p:cNvPr>
          <p:cNvSpPr txBox="1">
            <a:spLocks/>
          </p:cNvSpPr>
          <p:nvPr userDrawn="1"/>
        </p:nvSpPr>
        <p:spPr>
          <a:xfrm>
            <a:off x="702000" y="6343200"/>
            <a:ext cx="280800" cy="33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GB"/>
            </a:defPPr>
            <a:lvl1pPr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900" kern="1200">
                <a:noFill/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5B35B2B-70E0-4FED-BA78-0E47DD6E584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160007" y="1982022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9" name="Pladsholder til tekst 4">
            <a:extLst>
              <a:ext uri="{FF2B5EF4-FFF2-40B4-BE49-F238E27FC236}">
                <a16:creationId xmlns:a16="http://schemas.microsoft.com/office/drawing/2014/main" id="{58F9B986-D249-4E6F-A297-5F6A2F48842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3822936" y="2973380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20" name="Pladsholder til tekst 4">
            <a:extLst>
              <a:ext uri="{FF2B5EF4-FFF2-40B4-BE49-F238E27FC236}">
                <a16:creationId xmlns:a16="http://schemas.microsoft.com/office/drawing/2014/main" id="{F62A812C-1624-4F93-BB88-19482215D551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6437910" y="2042677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19-02-2020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588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19-02-2020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4954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d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ED5F2DD1-FF2E-4A6A-A9E9-8BE1BCFC17F4}" type="datetime1">
              <a:rPr lang="da-DK" smtClean="0"/>
              <a:pPr/>
              <a:t>19-02-2020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1E80101F-5742-4645-B1C0-D6AFABF6C92F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Baggrund"/>
          <p:cNvSpPr/>
          <p:nvPr userDrawn="1"/>
        </p:nvSpPr>
        <p:spPr bwMode="auto">
          <a:xfrm>
            <a:off x="1838" y="0"/>
            <a:ext cx="12190161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7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4779149"/>
            <a:ext cx="11255000" cy="1897875"/>
          </a:xfrm>
          <a:solidFill>
            <a:schemeClr val="tx2">
              <a:alpha val="80000"/>
            </a:schemeClr>
          </a:solidFill>
        </p:spPr>
        <p:txBody>
          <a:bodyPr lIns="234000" tIns="234000" rIns="2970000" bIns="23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Skriv kontaktdata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19-02-2020</a:t>
            </a:fld>
            <a:endParaRPr lang="da-DK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16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skrift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Ins="1036800"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103680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19-02-2020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30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4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9057438" y="179387"/>
            <a:ext cx="2952000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6" y="363600"/>
            <a:ext cx="8075418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7" y="1450800"/>
            <a:ext cx="8074675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19-02-2020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9600" y="6385399"/>
            <a:ext cx="3794400" cy="333956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3929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3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8067600" y="179387"/>
            <a:ext cx="3941838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363600"/>
            <a:ext cx="7084462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8" y="1450800"/>
            <a:ext cx="7084710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19-02-2020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044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3353" y="1052736"/>
            <a:ext cx="5551659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8441" y="1052736"/>
            <a:ext cx="5550207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19-02-2020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</p:spTree>
    <p:extLst>
      <p:ext uri="{BB962C8B-B14F-4D97-AF65-F5344CB8AC3E}">
        <p14:creationId xmlns:p14="http://schemas.microsoft.com/office/powerpoint/2010/main" val="11378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01999" y="1800000"/>
            <a:ext cx="5113013" cy="378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600" y="1800000"/>
            <a:ext cx="5111550" cy="378084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19-02-2020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069546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2EC3F75E-2523-455F-A9B8-E56849A341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  <a:p>
            <a:pPr lvl="1"/>
            <a:endParaRPr lang="da-DK" dirty="0"/>
          </a:p>
        </p:txBody>
      </p:sp>
      <p:sp>
        <p:nvSpPr>
          <p:cNvPr id="12" name="Pladsholder til tekst 8">
            <a:extLst>
              <a:ext uri="{FF2B5EF4-FFF2-40B4-BE49-F238E27FC236}">
                <a16:creationId xmlns:a16="http://schemas.microsoft.com/office/drawing/2014/main" id="{3B5D24CB-3AF8-4350-9CBE-2E687A160A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14710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01675" y="1450800"/>
            <a:ext cx="5113337" cy="446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599" y="1800000"/>
            <a:ext cx="5112000" cy="37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19-02-2020</a:t>
            </a:fld>
            <a:endParaRPr lang="da-DK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31D5C"/>
                </a:solidFill>
              </a:defRPr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11" name="Pladsholder til tekst 8">
            <a:extLst>
              <a:ext uri="{FF2B5EF4-FFF2-40B4-BE49-F238E27FC236}">
                <a16:creationId xmlns:a16="http://schemas.microsoft.com/office/drawing/2014/main" id="{16343FA3-6DF0-494E-B3DF-AE59C5136C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286731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5" y="1357272"/>
            <a:ext cx="10785475" cy="4556165"/>
          </a:xfrm>
        </p:spPr>
        <p:txBody>
          <a:bodyPr/>
          <a:lstStyle>
            <a:lvl1pPr algn="ctr">
              <a:lnSpc>
                <a:spcPct val="88000"/>
              </a:lnSpc>
              <a:defRPr sz="68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19-02-2020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13E7FCA3-C4AC-464A-9A55-9AA7BBCF61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1052825"/>
            <a:ext cx="10784481" cy="48606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19-02-2020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0BF98332-85A9-4122-8AA8-37E1EE7AE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3353" y="361840"/>
            <a:ext cx="11223797" cy="47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352" y="980728"/>
            <a:ext cx="11665295" cy="493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D709F18B-C64D-467D-95E0-03999A31A181}" type="datetime1">
              <a:rPr lang="da-DK" smtClean="0"/>
              <a:t>19-02-2020</a:t>
            </a:fld>
            <a:endParaRPr lang="da-DK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29600" y="6385399"/>
            <a:ext cx="3794400" cy="33395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5399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0" name="Logo" descr="U:\Moderniseringsstyrelsen\Jobs\3589_Koncernfaelles skabelonloesning i FM styrelser\Received\Work\DIGST_Logo.emf">
            <a:extLst>
              <a:ext uri="{FF2B5EF4-FFF2-40B4-BE49-F238E27FC236}">
                <a16:creationId xmlns:a16="http://schemas.microsoft.com/office/drawing/2014/main" id="{48FA5325-4F31-4407-BEE0-A9D56454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63" y="6096948"/>
            <a:ext cx="2070285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738" r:id="rId3"/>
    <p:sldLayoutId id="2147483739" r:id="rId4"/>
    <p:sldLayoutId id="2147483658" r:id="rId5"/>
    <p:sldLayoutId id="2147483729" r:id="rId6"/>
    <p:sldLayoutId id="2147483730" r:id="rId7"/>
    <p:sldLayoutId id="2147483720" r:id="rId8"/>
    <p:sldLayoutId id="2147483691" r:id="rId9"/>
    <p:sldLayoutId id="2147483737" r:id="rId10"/>
    <p:sldLayoutId id="2147483732" r:id="rId11"/>
    <p:sldLayoutId id="2147483740" r:id="rId12"/>
    <p:sldLayoutId id="2147483735" r:id="rId13"/>
    <p:sldLayoutId id="2147483661" r:id="rId14"/>
    <p:sldLayoutId id="2147483727" r:id="rId15"/>
    <p:sldLayoutId id="2147483736" r:id="rId1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rgbClr val="031D5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16000" indent="-21600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8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2" userDrawn="1">
          <p15:clr>
            <a:srgbClr val="F26B43"/>
          </p15:clr>
        </p15:guide>
        <p15:guide id="2" pos="7236" userDrawn="1">
          <p15:clr>
            <a:srgbClr val="F26B43"/>
          </p15:clr>
        </p15:guide>
        <p15:guide id="4" orient="horz" pos="913" userDrawn="1">
          <p15:clr>
            <a:srgbClr val="F26B43"/>
          </p15:clr>
        </p15:guide>
        <p15:guide id="5" orient="horz" pos="3725" userDrawn="1">
          <p15:clr>
            <a:srgbClr val="F26B43"/>
          </p15:clr>
        </p15:guide>
        <p15:guide id="6" pos="113" userDrawn="1">
          <p15:clr>
            <a:srgbClr val="A4A3A4"/>
          </p15:clr>
        </p15:guide>
        <p15:guide id="7" orient="horz" pos="113" userDrawn="1">
          <p15:clr>
            <a:srgbClr val="A4A3A4"/>
          </p15:clr>
        </p15:guide>
        <p15:guide id="8" pos="7565" userDrawn="1">
          <p15:clr>
            <a:srgbClr val="A4A3A4"/>
          </p15:clr>
        </p15:guide>
        <p15:guide id="9" orient="horz" pos="4206" userDrawn="1">
          <p15:clr>
            <a:srgbClr val="A4A3A4"/>
          </p15:clr>
        </p15:guide>
        <p15:guide id="10" orient="horz" pos="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423C5915-99F3-4391-A66D-3D6B5828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Strategiske kapabiliteter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78BE8-9700-418A-B352-5FA37DC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F2CF63-F04B-4087-8682-9682AEB7507E}"/>
              </a:ext>
            </a:extLst>
          </p:cNvPr>
          <p:cNvSpPr/>
          <p:nvPr/>
        </p:nvSpPr>
        <p:spPr bwMode="auto">
          <a:xfrm>
            <a:off x="4924832" y="2472600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brugeradministration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BBF413-8D6B-4668-8FFB-B7DA8FAF5D3E}"/>
              </a:ext>
            </a:extLst>
          </p:cNvPr>
          <p:cNvCxnSpPr>
            <a:cxnSpLocks/>
            <a:stCxn id="105" idx="7"/>
            <a:endCxn id="6" idx="1"/>
          </p:cNvCxnSpPr>
          <p:nvPr/>
        </p:nvCxnSpPr>
        <p:spPr bwMode="auto">
          <a:xfrm flipV="1">
            <a:off x="3396386" y="2673485"/>
            <a:ext cx="1528446" cy="63747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C0F542-D524-4B76-BF74-BF6B4F4785FE}"/>
              </a:ext>
            </a:extLst>
          </p:cNvPr>
          <p:cNvSpPr/>
          <p:nvPr/>
        </p:nvSpPr>
        <p:spPr bwMode="auto">
          <a:xfrm>
            <a:off x="4924831" y="3364528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adgangskontrol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BF94D9-D63B-4198-A5F1-7233F60E14D4}"/>
              </a:ext>
            </a:extLst>
          </p:cNvPr>
          <p:cNvSpPr/>
          <p:nvPr/>
        </p:nvSpPr>
        <p:spPr bwMode="auto">
          <a:xfrm>
            <a:off x="4924831" y="4251366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forretningstjeneste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E97764-F846-434D-B8E8-7EB7856DC490}"/>
              </a:ext>
            </a:extLst>
          </p:cNvPr>
          <p:cNvCxnSpPr>
            <a:cxnSpLocks/>
            <a:stCxn id="105" idx="6"/>
            <a:endCxn id="12" idx="1"/>
          </p:cNvCxnSpPr>
          <p:nvPr/>
        </p:nvCxnSpPr>
        <p:spPr bwMode="auto">
          <a:xfrm flipV="1">
            <a:off x="3479038" y="3565413"/>
            <a:ext cx="1445793" cy="1005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DAFBE-41FC-424F-9786-923E544FFF20}"/>
              </a:ext>
            </a:extLst>
          </p:cNvPr>
          <p:cNvCxnSpPr>
            <a:stCxn id="105" idx="5"/>
            <a:endCxn id="13" idx="1"/>
          </p:cNvCxnSpPr>
          <p:nvPr/>
        </p:nvCxnSpPr>
        <p:spPr bwMode="auto">
          <a:xfrm>
            <a:off x="3396386" y="3839970"/>
            <a:ext cx="1528445" cy="61228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515586-818A-403F-9C62-88DB4EA1B4EC}"/>
              </a:ext>
            </a:extLst>
          </p:cNvPr>
          <p:cNvSpPr txBox="1"/>
          <p:nvPr/>
        </p:nvSpPr>
        <p:spPr>
          <a:xfrm>
            <a:off x="3956676" y="3350630"/>
            <a:ext cx="3735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A0CB0C-B588-4B49-BA37-F8EBECF9F197}"/>
              </a:ext>
            </a:extLst>
          </p:cNvPr>
          <p:cNvSpPr txBox="1"/>
          <p:nvPr/>
        </p:nvSpPr>
        <p:spPr>
          <a:xfrm>
            <a:off x="3179425" y="2548905"/>
            <a:ext cx="124232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Brugeroplysninger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735C2F-CA64-4B41-A74D-2FEE6C74B478}"/>
              </a:ext>
            </a:extLst>
          </p:cNvPr>
          <p:cNvSpPr txBox="1"/>
          <p:nvPr/>
        </p:nvSpPr>
        <p:spPr>
          <a:xfrm>
            <a:off x="2378437" y="3361465"/>
            <a:ext cx="503343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bruger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E0953D-65B7-405B-A4A0-A3B57587B381}"/>
              </a:ext>
            </a:extLst>
          </p:cNvPr>
          <p:cNvSpPr txBox="1"/>
          <p:nvPr/>
        </p:nvSpPr>
        <p:spPr>
          <a:xfrm>
            <a:off x="8675239" y="3410842"/>
            <a:ext cx="1187826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tjenesteudbyder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9A88B6-6070-46B9-9D0C-73EF5865D164}"/>
              </a:ext>
            </a:extLst>
          </p:cNvPr>
          <p:cNvCxnSpPr>
            <a:stCxn id="13" idx="3"/>
            <a:endCxn id="115" idx="3"/>
          </p:cNvCxnSpPr>
          <p:nvPr/>
        </p:nvCxnSpPr>
        <p:spPr bwMode="auto">
          <a:xfrm flipV="1">
            <a:off x="6472831" y="3827369"/>
            <a:ext cx="1720677" cy="62488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338FC-665D-41AE-A158-A240013D0FEC}"/>
              </a:ext>
            </a:extLst>
          </p:cNvPr>
          <p:cNvCxnSpPr>
            <a:cxnSpLocks/>
            <a:stCxn id="12" idx="3"/>
            <a:endCxn id="115" idx="2"/>
          </p:cNvCxnSpPr>
          <p:nvPr/>
        </p:nvCxnSpPr>
        <p:spPr bwMode="auto">
          <a:xfrm flipV="1">
            <a:off x="6472831" y="3562863"/>
            <a:ext cx="1638025" cy="2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744212-816C-4B11-9232-40213580BD2E}"/>
              </a:ext>
            </a:extLst>
          </p:cNvPr>
          <p:cNvSpPr txBox="1"/>
          <p:nvPr/>
        </p:nvSpPr>
        <p:spPr>
          <a:xfrm>
            <a:off x="6743113" y="3336667"/>
            <a:ext cx="9954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750260-00BB-4C73-9EA7-DF610F75B44B}"/>
              </a:ext>
            </a:extLst>
          </p:cNvPr>
          <p:cNvCxnSpPr>
            <a:cxnSpLocks/>
            <a:stCxn id="6" idx="3"/>
            <a:endCxn id="115" idx="1"/>
          </p:cNvCxnSpPr>
          <p:nvPr/>
        </p:nvCxnSpPr>
        <p:spPr bwMode="auto">
          <a:xfrm>
            <a:off x="6472832" y="2673485"/>
            <a:ext cx="1720676" cy="62487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8D6D7E-4976-49A8-86EA-B28E6757172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 bwMode="auto">
          <a:xfrm flipH="1">
            <a:off x="5698831" y="2874370"/>
            <a:ext cx="1" cy="49015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15BE43-DA26-4DD1-A3B5-661C9F2AA9A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auto">
          <a:xfrm>
            <a:off x="5698831" y="3766298"/>
            <a:ext cx="0" cy="48506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3592763-C580-4D0B-8789-085C2680618F}"/>
              </a:ext>
            </a:extLst>
          </p:cNvPr>
          <p:cNvGrpSpPr>
            <a:grpSpLocks noChangeAspect="1"/>
          </p:cNvGrpSpPr>
          <p:nvPr/>
        </p:nvGrpSpPr>
        <p:grpSpPr>
          <a:xfrm>
            <a:off x="2914655" y="3201396"/>
            <a:ext cx="564383" cy="748136"/>
            <a:chOff x="2783632" y="1052736"/>
            <a:chExt cx="3096344" cy="410445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CE3F129-7FBB-49FF-9013-D5E025EAD587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8DB408F-609A-4693-A9C6-E909CE66EA40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0A8D0CA-D4FB-4714-ABD5-AABF7EE59E44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9E48EB8-DAFC-4EEA-8B3E-6C291915992B}"/>
                </a:ext>
              </a:extLst>
            </p:cNvPr>
            <p:cNvCxnSpPr>
              <a:stCxn id="10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B0FE442-1DE8-4330-877D-BA11965B4568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38B1D52-E4EA-4D52-A703-CCE37E1DDEA6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BDCDFD-B0A6-4359-AEE6-76BF1889ADBC}"/>
              </a:ext>
            </a:extLst>
          </p:cNvPr>
          <p:cNvGrpSpPr>
            <a:grpSpLocks noChangeAspect="1"/>
          </p:cNvGrpSpPr>
          <p:nvPr/>
        </p:nvGrpSpPr>
        <p:grpSpPr>
          <a:xfrm>
            <a:off x="8110856" y="3188795"/>
            <a:ext cx="564383" cy="748136"/>
            <a:chOff x="2783632" y="1052736"/>
            <a:chExt cx="3096344" cy="4104456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3F60CB7-0387-470A-87EB-60F4B9277C21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B7144E3-417C-48C1-AA1E-25DEDC03B35B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138858A-1E3D-4F3B-9C38-C09887C9A131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B499D64-AED2-42F9-9A0D-23443FAAB6CB}"/>
                </a:ext>
              </a:extLst>
            </p:cNvPr>
            <p:cNvCxnSpPr>
              <a:stCxn id="11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AA97BB-8364-47EF-A729-D1A075437F62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01BBDB3-ABB3-4537-8A20-AB4100FE6AB5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118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8652BD31-2767-40F3-9D95-24C35C3F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Bermudatrekant</a:t>
            </a:r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11746-2EFD-4467-883D-8125E791BC51}"/>
              </a:ext>
            </a:extLst>
          </p:cNvPr>
          <p:cNvSpPr/>
          <p:nvPr/>
        </p:nvSpPr>
        <p:spPr bwMode="auto">
          <a:xfrm>
            <a:off x="2639616" y="2976158"/>
            <a:ext cx="2088232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entitet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88BDB-0E5E-4052-B720-5A34EC128D3E}"/>
              </a:ext>
            </a:extLst>
          </p:cNvPr>
          <p:cNvSpPr/>
          <p:nvPr/>
        </p:nvSpPr>
        <p:spPr bwMode="auto">
          <a:xfrm>
            <a:off x="4974690" y="4034248"/>
            <a:ext cx="223224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identifikationsmiddel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0D9390-D79F-450D-A825-A0DB9A91DC9E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 bwMode="auto">
          <a:xfrm rot="5400000" flipH="1" flipV="1">
            <a:off x="4046873" y="1863135"/>
            <a:ext cx="749882" cy="1476164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CCABF8-BF4E-40CE-ADA4-01F480207A19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 bwMode="auto">
          <a:xfrm rot="16200000" flipH="1">
            <a:off x="3918884" y="3215878"/>
            <a:ext cx="820654" cy="1290958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4EC40C-9886-4671-9378-C8D19FC71F0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6090814" y="2463712"/>
            <a:ext cx="5186" cy="157053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F0E0CB-9A84-4DBB-B67C-E8FE3B2C75B8}"/>
              </a:ext>
            </a:extLst>
          </p:cNvPr>
          <p:cNvSpPr/>
          <p:nvPr/>
        </p:nvSpPr>
        <p:spPr bwMode="auto">
          <a:xfrm>
            <a:off x="5159896" y="1988840"/>
            <a:ext cx="187220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digital identitet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DB3DB-FDFE-4FA9-8427-58796A076CDD}"/>
              </a:ext>
            </a:extLst>
          </p:cNvPr>
          <p:cNvSpPr txBox="1"/>
          <p:nvPr/>
        </p:nvSpPr>
        <p:spPr>
          <a:xfrm>
            <a:off x="3267652" y="2024482"/>
            <a:ext cx="11541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Optræder som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06C85-2D3F-44E1-86EA-737C32F3DFBF}"/>
              </a:ext>
            </a:extLst>
          </p:cNvPr>
          <p:cNvSpPr txBox="1"/>
          <p:nvPr/>
        </p:nvSpPr>
        <p:spPr>
          <a:xfrm>
            <a:off x="2628137" y="3472497"/>
            <a:ext cx="924933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Kontrollerer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eller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anvender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62CDD-B4FD-402E-827B-E92C3DAEB0BD}"/>
              </a:ext>
            </a:extLst>
          </p:cNvPr>
          <p:cNvSpPr txBox="1"/>
          <p:nvPr/>
        </p:nvSpPr>
        <p:spPr>
          <a:xfrm>
            <a:off x="4295800" y="4001110"/>
            <a:ext cx="5979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Beviser</a:t>
            </a:r>
          </a:p>
        </p:txBody>
      </p:sp>
    </p:spTree>
    <p:extLst>
      <p:ext uri="{BB962C8B-B14F-4D97-AF65-F5344CB8AC3E}">
        <p14:creationId xmlns:p14="http://schemas.microsoft.com/office/powerpoint/2010/main" val="327937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Brugertyper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3</a:t>
            </a:fld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0D2F75-2C37-4E3A-B272-BCC62C8057CD}"/>
              </a:ext>
            </a:extLst>
          </p:cNvPr>
          <p:cNvGrpSpPr/>
          <p:nvPr/>
        </p:nvGrpSpPr>
        <p:grpSpPr>
          <a:xfrm>
            <a:off x="2135560" y="1556792"/>
            <a:ext cx="6336704" cy="3907562"/>
            <a:chOff x="695400" y="1556792"/>
            <a:chExt cx="6336704" cy="39075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271F0F-4A64-4576-85E0-78EB554602EC}"/>
                </a:ext>
              </a:extLst>
            </p:cNvPr>
            <p:cNvSpPr txBox="1"/>
            <p:nvPr/>
          </p:nvSpPr>
          <p:spPr>
            <a:xfrm>
              <a:off x="695400" y="2293131"/>
              <a:ext cx="211276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med rettigheder og pligter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60B1C3-EDF6-44A1-9353-DE46093891FC}"/>
                </a:ext>
              </a:extLst>
            </p:cNvPr>
            <p:cNvSpPr txBox="1"/>
            <p:nvPr/>
          </p:nvSpPr>
          <p:spPr>
            <a:xfrm>
              <a:off x="695400" y="4164287"/>
              <a:ext cx="1627329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som kan ”arve” rettigheder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145F2-2775-40B8-AB8A-C25DDEB4BFDC}"/>
                </a:ext>
              </a:extLst>
            </p:cNvPr>
            <p:cNvSpPr txBox="1"/>
            <p:nvPr/>
          </p:nvSpPr>
          <p:spPr>
            <a:xfrm>
              <a:off x="3143672" y="1556792"/>
              <a:ext cx="87043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Fysiske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47B964-C4CF-4D06-84A1-1B46803C0739}"/>
                </a:ext>
              </a:extLst>
            </p:cNvPr>
            <p:cNvSpPr txBox="1"/>
            <p:nvPr/>
          </p:nvSpPr>
          <p:spPr>
            <a:xfrm>
              <a:off x="5519936" y="1581817"/>
              <a:ext cx="92352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Virtuelle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204791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Person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Organisation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43550" y="5139405"/>
              <a:ext cx="112851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Applikation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295" y="2083167"/>
              <a:ext cx="1064597" cy="8858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833" y="2245009"/>
              <a:ext cx="333903" cy="66558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02E071-B1B9-45E4-AE6C-FF9E6DBB3678}"/>
                </a:ext>
              </a:extLst>
            </p:cNvPr>
            <p:cNvCxnSpPr/>
            <p:nvPr/>
          </p:nvCxnSpPr>
          <p:spPr bwMode="auto">
            <a:xfrm>
              <a:off x="4871864" y="1710680"/>
              <a:ext cx="0" cy="37536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DB145A-BAEE-44BB-BD3D-D0C08C1044E5}"/>
                </a:ext>
              </a:extLst>
            </p:cNvPr>
            <p:cNvCxnSpPr/>
            <p:nvPr/>
          </p:nvCxnSpPr>
          <p:spPr bwMode="auto">
            <a:xfrm>
              <a:off x="1343472" y="3645024"/>
              <a:ext cx="5688632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269CC9D-B84D-4065-B47C-48F2DD3924F6}"/>
                </a:ext>
              </a:extLst>
            </p:cNvPr>
            <p:cNvGrpSpPr/>
            <p:nvPr/>
          </p:nvGrpSpPr>
          <p:grpSpPr>
            <a:xfrm>
              <a:off x="2907159" y="4094791"/>
              <a:ext cx="1317624" cy="1350433"/>
              <a:chOff x="2907159" y="4094791"/>
              <a:chExt cx="1317624" cy="135043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CC6851-E740-413D-8816-BF59FC23D386}"/>
                  </a:ext>
                </a:extLst>
              </p:cNvPr>
              <p:cNvSpPr txBox="1"/>
              <p:nvPr/>
            </p:nvSpPr>
            <p:spPr>
              <a:xfrm>
                <a:off x="3127847" y="5168225"/>
                <a:ext cx="807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100"/>
                  </a:spcBef>
                </a:pPr>
                <a:r>
                  <a:rPr lang="da-DK" sz="1800" dirty="0">
                    <a:solidFill>
                      <a:srgbClr val="1F497D"/>
                    </a:solidFill>
                  </a:rPr>
                  <a:t>Apparat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DB32713-C91F-4329-9E67-930E8FA45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7159" y="4099714"/>
                <a:ext cx="546662" cy="54666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09FD91A-A330-44D3-81A2-40544F562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3740" y="4094791"/>
                <a:ext cx="541043" cy="54104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926F330-AC94-4CF7-9D16-0BF71929C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4326" y="4560664"/>
                <a:ext cx="250218" cy="38050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622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38D0-F97A-4EA0-BF2A-01184DC2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Begrebsoverblik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E890A-3083-427B-BBA0-25DF9BB2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4</a:t>
            </a:fld>
            <a:endParaRPr lang="da-DK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6B0DFB-C993-4C15-81FA-12813133F281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>
            <a:off x="8008712" y="3759137"/>
            <a:ext cx="1402613" cy="142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52BD75-C174-436E-8AEE-A9A1F2383A87}"/>
              </a:ext>
            </a:extLst>
          </p:cNvPr>
          <p:cNvSpPr/>
          <p:nvPr/>
        </p:nvSpPr>
        <p:spPr>
          <a:xfrm>
            <a:off x="480042" y="2513175"/>
            <a:ext cx="1354046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entitet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6330B-AEED-462F-AC50-BB36C41577E6}"/>
              </a:ext>
            </a:extLst>
          </p:cNvPr>
          <p:cNvSpPr/>
          <p:nvPr/>
        </p:nvSpPr>
        <p:spPr>
          <a:xfrm>
            <a:off x="3206000" y="1682929"/>
            <a:ext cx="1725457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digital identitet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AFEFA-F898-4870-B919-7E4C8BE830C9}"/>
              </a:ext>
            </a:extLst>
          </p:cNvPr>
          <p:cNvSpPr/>
          <p:nvPr/>
        </p:nvSpPr>
        <p:spPr>
          <a:xfrm>
            <a:off x="6536813" y="1674905"/>
            <a:ext cx="1311830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attribut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A0F38B-FFCF-446F-B8F2-E5B6E6B6743A}"/>
              </a:ext>
            </a:extLst>
          </p:cNvPr>
          <p:cNvSpPr/>
          <p:nvPr/>
        </p:nvSpPr>
        <p:spPr>
          <a:xfrm>
            <a:off x="6376743" y="3452946"/>
            <a:ext cx="1631969" cy="612382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adgangsbillet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7081C9-0201-4E12-B632-97B800BE3BCD}"/>
              </a:ext>
            </a:extLst>
          </p:cNvPr>
          <p:cNvSpPr txBox="1"/>
          <p:nvPr/>
        </p:nvSpPr>
        <p:spPr bwMode="auto">
          <a:xfrm rot="19766206">
            <a:off x="1916252" y="2170173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Tildeles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7811D-A26D-464B-86F9-2C46A2EBD2F0}"/>
              </a:ext>
            </a:extLst>
          </p:cNvPr>
          <p:cNvSpPr/>
          <p:nvPr/>
        </p:nvSpPr>
        <p:spPr>
          <a:xfrm>
            <a:off x="3220224" y="3401132"/>
            <a:ext cx="1711234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identifikations-middel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4D4094-CC5B-443F-8C7D-4A1709F1DF1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1834088" y="2849290"/>
            <a:ext cx="1386136" cy="887957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4D67E76-654A-4565-83ED-DDD77BEB3767}"/>
              </a:ext>
            </a:extLst>
          </p:cNvPr>
          <p:cNvSpPr txBox="1"/>
          <p:nvPr/>
        </p:nvSpPr>
        <p:spPr bwMode="auto">
          <a:xfrm rot="1910342">
            <a:off x="2006547" y="3090631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Anvender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CDC64A-50AA-4799-BE74-71DF54A7F85A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H="1" flipV="1">
            <a:off x="4068729" y="2355159"/>
            <a:ext cx="7112" cy="1045973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346A6-DB0D-4706-A10C-7EE7610FD92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1834088" y="2019044"/>
            <a:ext cx="1371912" cy="830246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0E8B1C-2E59-41F8-921B-E6DB3488642D}"/>
              </a:ext>
            </a:extLst>
          </p:cNvPr>
          <p:cNvSpPr/>
          <p:nvPr/>
        </p:nvSpPr>
        <p:spPr>
          <a:xfrm>
            <a:off x="9411321" y="4633128"/>
            <a:ext cx="1817744" cy="666236"/>
          </a:xfrm>
          <a:prstGeom prst="round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forretnings-tjeneste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52F9D4-7C12-41FF-92EC-A25187FEF68F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931457" y="2015032"/>
            <a:ext cx="1605356" cy="4012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CDEEEC-8F30-4A3E-850F-33CF49EFCFA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192728" y="2347135"/>
            <a:ext cx="0" cy="11058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730369B-BDA0-440E-BD11-B8683CC05304}"/>
              </a:ext>
            </a:extLst>
          </p:cNvPr>
          <p:cNvSpPr/>
          <p:nvPr/>
        </p:nvSpPr>
        <p:spPr>
          <a:xfrm>
            <a:off x="9411325" y="3477355"/>
            <a:ext cx="1817745" cy="591985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E6F0E-E6D3-4459-AE52-485AE39596F9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320194" y="4069340"/>
            <a:ext cx="4" cy="563788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ECD52C-4BB8-45D7-8724-E294A89D0D44}"/>
              </a:ext>
            </a:extLst>
          </p:cNvPr>
          <p:cNvSpPr txBox="1"/>
          <p:nvPr/>
        </p:nvSpPr>
        <p:spPr bwMode="auto">
          <a:xfrm>
            <a:off x="10271663" y="4351234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1F497D"/>
                </a:solidFill>
                <a:latin typeface="Verdana"/>
                <a:cs typeface="ＭＳ Ｐゴシック" pitchFamily="-111" charset="-128"/>
              </a:rPr>
              <a:t>Definerer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E9A19D-C423-42F8-8CFB-C5D30509082E}"/>
              </a:ext>
            </a:extLst>
          </p:cNvPr>
          <p:cNvSpPr txBox="1"/>
          <p:nvPr/>
        </p:nvSpPr>
        <p:spPr bwMode="auto">
          <a:xfrm>
            <a:off x="7696865" y="352589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Matches med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97087F-EFFD-4C94-87DA-C2654EC3D19E}"/>
              </a:ext>
            </a:extLst>
          </p:cNvPr>
          <p:cNvSpPr txBox="1"/>
          <p:nvPr/>
        </p:nvSpPr>
        <p:spPr bwMode="auto">
          <a:xfrm>
            <a:off x="4931457" y="1760998"/>
            <a:ext cx="1550735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Associeres med </a:t>
            </a:r>
          </a:p>
        </p:txBody>
      </p:sp>
    </p:spTree>
    <p:extLst>
      <p:ext uri="{BB962C8B-B14F-4D97-AF65-F5344CB8AC3E}">
        <p14:creationId xmlns:p14="http://schemas.microsoft.com/office/powerpoint/2010/main" val="278082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D6D5-D851-4C9A-A7F8-61AA8BAC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 og tjenesteudbyder sammenhæng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07AFD-1F14-445A-9EFD-9720E7E1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AF219AB7-2A82-45D6-A7B0-F4CADA758742}"/>
              </a:ext>
            </a:extLst>
          </p:cNvPr>
          <p:cNvSpPr/>
          <p:nvPr/>
        </p:nvSpPr>
        <p:spPr>
          <a:xfrm>
            <a:off x="4007768" y="1988840"/>
            <a:ext cx="3096344" cy="2088232"/>
          </a:xfrm>
          <a:prstGeom prst="roundRect">
            <a:avLst/>
          </a:prstGeom>
          <a:ln w="50800"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>
              <a:spcAft>
                <a:spcPts val="600"/>
              </a:spcAft>
            </a:pPr>
            <a:r>
              <a:rPr lang="da-DK" sz="1600" b="1" dirty="0"/>
              <a:t> </a:t>
            </a:r>
            <a:r>
              <a:rPr lang="da-DK" sz="1600" b="1" dirty="0">
                <a:solidFill>
                  <a:srgbClr val="940027"/>
                </a:solidFill>
              </a:rPr>
              <a:t>Attributsæt</a:t>
            </a:r>
          </a:p>
          <a:p>
            <a:pPr algn="ctr"/>
            <a:r>
              <a:rPr lang="da-DK" sz="1400" dirty="0"/>
              <a:t>Kræver fælles sprog mellem bruger, organisation og tjenesteudbyder, fx i form af klassifikationer, som er et lukket udfaldsrum af værdier</a:t>
            </a:r>
          </a:p>
        </p:txBody>
      </p:sp>
      <p:sp>
        <p:nvSpPr>
          <p:cNvPr id="6" name="Right Arrow Callout 4">
            <a:extLst>
              <a:ext uri="{FF2B5EF4-FFF2-40B4-BE49-F238E27FC236}">
                <a16:creationId xmlns:a16="http://schemas.microsoft.com/office/drawing/2014/main" id="{785C9FE9-149F-4FE1-82A8-3C70936D27E8}"/>
              </a:ext>
            </a:extLst>
          </p:cNvPr>
          <p:cNvSpPr/>
          <p:nvPr/>
        </p:nvSpPr>
        <p:spPr>
          <a:xfrm>
            <a:off x="695400" y="1988840"/>
            <a:ext cx="3239648" cy="2160240"/>
          </a:xfrm>
          <a:prstGeom prst="rightArrowCallout">
            <a:avLst>
              <a:gd name="adj1" fmla="val 25000"/>
              <a:gd name="adj2" fmla="val 25000"/>
              <a:gd name="adj3" fmla="val 20671"/>
              <a:gd name="adj4" fmla="val 81624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940027"/>
                </a:solidFill>
              </a:rPr>
              <a:t>Bruger</a:t>
            </a:r>
            <a:r>
              <a:rPr lang="da-DK" sz="1600" b="1" dirty="0">
                <a:solidFill>
                  <a:schemeClr val="tx1"/>
                </a:solidFill>
              </a:rPr>
              <a:t> eller dennes </a:t>
            </a:r>
            <a:r>
              <a:rPr lang="da-DK" sz="1600" b="1" dirty="0">
                <a:solidFill>
                  <a:srgbClr val="1F497D"/>
                </a:solidFill>
              </a:rPr>
              <a:t>organisation</a:t>
            </a:r>
          </a:p>
          <a:p>
            <a:pPr>
              <a:spcAft>
                <a:spcPts val="0"/>
              </a:spcAft>
            </a:pPr>
            <a:r>
              <a:rPr lang="da-DK" sz="1400" dirty="0">
                <a:solidFill>
                  <a:schemeClr val="tx1"/>
                </a:solidFill>
              </a:rPr>
              <a:t>Registrerer attributter for  identitetskarakteristika, roller i organisationen, sikkerhedsklassificering og andre attributsæt.</a:t>
            </a:r>
          </a:p>
        </p:txBody>
      </p:sp>
      <p:sp>
        <p:nvSpPr>
          <p:cNvPr id="7" name="Left Arrow Callout 5">
            <a:extLst>
              <a:ext uri="{FF2B5EF4-FFF2-40B4-BE49-F238E27FC236}">
                <a16:creationId xmlns:a16="http://schemas.microsoft.com/office/drawing/2014/main" id="{481E047B-66DD-414A-83DE-7D8BB8C4F24E}"/>
              </a:ext>
            </a:extLst>
          </p:cNvPr>
          <p:cNvSpPr/>
          <p:nvPr/>
        </p:nvSpPr>
        <p:spPr>
          <a:xfrm>
            <a:off x="7180599" y="1988840"/>
            <a:ext cx="3379897" cy="2088232"/>
          </a:xfrm>
          <a:prstGeom prst="leftArrowCallout">
            <a:avLst>
              <a:gd name="adj1" fmla="val 25000"/>
              <a:gd name="adj2" fmla="val 25000"/>
              <a:gd name="adj3" fmla="val 19949"/>
              <a:gd name="adj4" fmla="val 82788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1F497D"/>
                </a:solidFill>
              </a:rPr>
              <a:t>Tjenesteudbyder</a:t>
            </a:r>
            <a:r>
              <a:rPr lang="da-DK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da-DK" sz="1400" dirty="0">
                <a:solidFill>
                  <a:schemeClr val="tx1"/>
                </a:solidFill>
              </a:rPr>
              <a:t>Beskriver adgangspolitikker i struktureret form, så der kan udledes krav til de attributsæt, en entitets skal møde op med for at få adgang</a:t>
            </a:r>
          </a:p>
        </p:txBody>
      </p:sp>
    </p:spTree>
    <p:extLst>
      <p:ext uri="{BB962C8B-B14F-4D97-AF65-F5344CB8AC3E}">
        <p14:creationId xmlns:p14="http://schemas.microsoft.com/office/powerpoint/2010/main" val="272358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E3C-555B-4F7C-B142-0D84D1A1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Kæde af tillid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732F-7A89-4C93-8CD1-24B37D3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5" name="Billede 13" descr="mand-og-bord.png">
            <a:extLst>
              <a:ext uri="{FF2B5EF4-FFF2-40B4-BE49-F238E27FC236}">
                <a16:creationId xmlns:a16="http://schemas.microsoft.com/office/drawing/2014/main" id="{AEB0DBC0-9C0A-430B-BFB3-96B0A675C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908720"/>
            <a:ext cx="946086" cy="1001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F5B7C-0EAD-4E16-AA13-6CC80D607CCC}"/>
              </a:ext>
            </a:extLst>
          </p:cNvPr>
          <p:cNvSpPr txBox="1"/>
          <p:nvPr/>
        </p:nvSpPr>
        <p:spPr bwMode="auto">
          <a:xfrm>
            <a:off x="1274449" y="1938065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pic>
        <p:nvPicPr>
          <p:cNvPr id="7" name="Billede 13" descr="mand-og-bord.png">
            <a:extLst>
              <a:ext uri="{FF2B5EF4-FFF2-40B4-BE49-F238E27FC236}">
                <a16:creationId xmlns:a16="http://schemas.microsoft.com/office/drawing/2014/main" id="{7248A0A2-9A93-4F0E-9436-95E472FEC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39" y="1412776"/>
            <a:ext cx="946086" cy="1001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C084D1-7BE9-4ABC-9EF7-57BB44E87C90}"/>
              </a:ext>
            </a:extLst>
          </p:cNvPr>
          <p:cNvSpPr txBox="1"/>
          <p:nvPr/>
        </p:nvSpPr>
        <p:spPr bwMode="auto">
          <a:xfrm>
            <a:off x="3520691" y="2452085"/>
            <a:ext cx="1407569" cy="58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Udstedelse af identifikations</a:t>
            </a:r>
            <a:r>
              <a:rPr lang="da-DK" sz="1200" b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-</a:t>
            </a: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9" name="Billede 13" descr="mand-og-bord.png">
            <a:extLst>
              <a:ext uri="{FF2B5EF4-FFF2-40B4-BE49-F238E27FC236}">
                <a16:creationId xmlns:a16="http://schemas.microsoft.com/office/drawing/2014/main" id="{BA52A382-96FF-4D66-8D56-17E9509529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2057930"/>
            <a:ext cx="946086" cy="1001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592D0E-809F-45A3-A249-F574A5D81B6A}"/>
              </a:ext>
            </a:extLst>
          </p:cNvPr>
          <p:cNvSpPr txBox="1"/>
          <p:nvPr/>
        </p:nvSpPr>
        <p:spPr bwMode="auto">
          <a:xfrm>
            <a:off x="5694171" y="3059668"/>
            <a:ext cx="864096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Attribut-tjeneste</a:t>
            </a:r>
          </a:p>
        </p:txBody>
      </p:sp>
      <p:pic>
        <p:nvPicPr>
          <p:cNvPr id="11" name="Billede 13" descr="mand-og-bord.png">
            <a:extLst>
              <a:ext uri="{FF2B5EF4-FFF2-40B4-BE49-F238E27FC236}">
                <a16:creationId xmlns:a16="http://schemas.microsoft.com/office/drawing/2014/main" id="{A6DD4689-E3E9-42DD-8B0C-0107705EE3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4036422"/>
            <a:ext cx="946086" cy="1001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169941-F1DD-4DF4-A9B8-33578ACA1616}"/>
              </a:ext>
            </a:extLst>
          </p:cNvPr>
          <p:cNvSpPr txBox="1"/>
          <p:nvPr/>
        </p:nvSpPr>
        <p:spPr bwMode="auto">
          <a:xfrm>
            <a:off x="1229675" y="5038160"/>
            <a:ext cx="14401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Autentifikation</a:t>
            </a:r>
          </a:p>
        </p:txBody>
      </p:sp>
      <p:pic>
        <p:nvPicPr>
          <p:cNvPr id="13" name="Billede 13" descr="mand-og-bord.png">
            <a:extLst>
              <a:ext uri="{FF2B5EF4-FFF2-40B4-BE49-F238E27FC236}">
                <a16:creationId xmlns:a16="http://schemas.microsoft.com/office/drawing/2014/main" id="{BE7285DD-EA84-4A82-B7AD-723F9FD8D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23" y="4036422"/>
            <a:ext cx="946086" cy="1001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951062-A098-4A55-9C27-376B9BDEB5BA}"/>
              </a:ext>
            </a:extLst>
          </p:cNvPr>
          <p:cNvSpPr txBox="1"/>
          <p:nvPr/>
        </p:nvSpPr>
        <p:spPr bwMode="auto">
          <a:xfrm>
            <a:off x="3568452" y="5011595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Broker</a:t>
            </a:r>
          </a:p>
        </p:txBody>
      </p:sp>
      <p:pic>
        <p:nvPicPr>
          <p:cNvPr id="15" name="Billede 13" descr="mand-og-bord.png">
            <a:extLst>
              <a:ext uri="{FF2B5EF4-FFF2-40B4-BE49-F238E27FC236}">
                <a16:creationId xmlns:a16="http://schemas.microsoft.com/office/drawing/2014/main" id="{F5707323-0F96-45AD-91FA-12E6759AD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4036422"/>
            <a:ext cx="946086" cy="1001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5771EB-0C58-4E87-B465-4A9E42C4A2A7}"/>
              </a:ext>
            </a:extLst>
          </p:cNvPr>
          <p:cNvSpPr txBox="1"/>
          <p:nvPr/>
        </p:nvSpPr>
        <p:spPr bwMode="auto">
          <a:xfrm>
            <a:off x="5694171" y="5038160"/>
            <a:ext cx="936104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Adgangs-kontrol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940027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17" name="Billede 13" descr="mand-og-bord.png">
            <a:extLst>
              <a:ext uri="{FF2B5EF4-FFF2-40B4-BE49-F238E27FC236}">
                <a16:creationId xmlns:a16="http://schemas.microsoft.com/office/drawing/2014/main" id="{67C945F9-48D6-4EA5-BADC-6F19214F4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79" y="4036422"/>
            <a:ext cx="946086" cy="10017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7ED4E5-7A8B-456C-A07E-E7B45C6CA353}"/>
              </a:ext>
            </a:extLst>
          </p:cNvPr>
          <p:cNvSpPr txBox="1"/>
          <p:nvPr/>
        </p:nvSpPr>
        <p:spPr bwMode="auto">
          <a:xfrm>
            <a:off x="7638387" y="5038160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Tjeneste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45C9E1-1B8A-491B-91A5-EC0627FC2994}"/>
              </a:ext>
            </a:extLst>
          </p:cNvPr>
          <p:cNvGrpSpPr/>
          <p:nvPr/>
        </p:nvGrpSpPr>
        <p:grpSpPr>
          <a:xfrm>
            <a:off x="10014651" y="2852936"/>
            <a:ext cx="352249" cy="822334"/>
            <a:chOff x="2352921" y="1484834"/>
            <a:chExt cx="352249" cy="8223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7DAFE4-3AB1-4139-B3B0-7B7DC517981B}"/>
                </a:ext>
              </a:extLst>
            </p:cNvPr>
            <p:cNvSpPr/>
            <p:nvPr/>
          </p:nvSpPr>
          <p:spPr>
            <a:xfrm>
              <a:off x="2441499" y="2004915"/>
              <a:ext cx="175093" cy="302253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1" name="Rounded Rectangle 18">
              <a:extLst>
                <a:ext uri="{FF2B5EF4-FFF2-40B4-BE49-F238E27FC236}">
                  <a16:creationId xmlns:a16="http://schemas.microsoft.com/office/drawing/2014/main" id="{21E7767B-B9EE-41A1-97F0-51099AE76D40}"/>
                </a:ext>
              </a:extLst>
            </p:cNvPr>
            <p:cNvSpPr/>
            <p:nvPr/>
          </p:nvSpPr>
          <p:spPr>
            <a:xfrm>
              <a:off x="2352921" y="1688954"/>
              <a:ext cx="352249" cy="421200"/>
            </a:xfrm>
            <a:prstGeom prst="roundRect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9DE58E-17B7-48E9-BDAA-413E169E1700}"/>
                </a:ext>
              </a:extLst>
            </p:cNvPr>
            <p:cNvSpPr/>
            <p:nvPr/>
          </p:nvSpPr>
          <p:spPr>
            <a:xfrm>
              <a:off x="2426986" y="1484834"/>
              <a:ext cx="204120" cy="204120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383053-B1B3-426E-B4F9-63722062B79D}"/>
              </a:ext>
            </a:extLst>
          </p:cNvPr>
          <p:cNvSpPr txBox="1"/>
          <p:nvPr/>
        </p:nvSpPr>
        <p:spPr bwMode="auto">
          <a:xfrm rot="16200000">
            <a:off x="-26266" y="1783929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22D1BC-F9B8-4159-B5E9-CAA04ADCBF81}"/>
              </a:ext>
            </a:extLst>
          </p:cNvPr>
          <p:cNvSpPr txBox="1"/>
          <p:nvPr/>
        </p:nvSpPr>
        <p:spPr bwMode="auto">
          <a:xfrm rot="16200000">
            <a:off x="-26267" y="4134527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Anvendelse</a:t>
            </a:r>
          </a:p>
        </p:txBody>
      </p:sp>
      <p:cxnSp>
        <p:nvCxnSpPr>
          <p:cNvPr id="25" name="Elbow Connector 31">
            <a:extLst>
              <a:ext uri="{FF2B5EF4-FFF2-40B4-BE49-F238E27FC236}">
                <a16:creationId xmlns:a16="http://schemas.microsoft.com/office/drawing/2014/main" id="{83D3A4BD-4071-4883-B4E3-AD53BE184470}"/>
              </a:ext>
            </a:extLst>
          </p:cNvPr>
          <p:cNvCxnSpPr>
            <a:cxnSpLocks/>
            <a:stCxn id="20" idx="2"/>
            <a:endCxn id="12" idx="2"/>
          </p:cNvCxnSpPr>
          <p:nvPr/>
        </p:nvCxnSpPr>
        <p:spPr>
          <a:xfrm rot="5400000">
            <a:off x="5296488" y="328538"/>
            <a:ext cx="1547556" cy="8241021"/>
          </a:xfrm>
          <a:prstGeom prst="bentConnector3">
            <a:avLst>
              <a:gd name="adj1" fmla="val 15537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3BE458-D293-47E6-A067-6C6DB010FF74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247769" y="4537291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D73D6A-C17E-41C5-9C87-0D08393E877D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408009" y="4537291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795659-8205-418B-A733-02DEA04866D7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6568249" y="4537291"/>
            <a:ext cx="998130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B57A97B-3F81-4439-86BE-B655AE1162A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15" y="2654264"/>
            <a:ext cx="401248" cy="59007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3BF6C5D-C13A-479E-8246-2CBFC7317140}"/>
              </a:ext>
            </a:extLst>
          </p:cNvPr>
          <p:cNvSpPr txBox="1"/>
          <p:nvPr/>
        </p:nvSpPr>
        <p:spPr bwMode="auto">
          <a:xfrm>
            <a:off x="8140670" y="3333674"/>
            <a:ext cx="1713587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</a:t>
            </a:r>
          </a:p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31" name="Picture 2" descr="C:\Users\PETH\AppData\Local\Microsoft\Windows\Temporary Internet Files\Content.IE5\17AK1CM0\document[1].gif">
            <a:extLst>
              <a:ext uri="{FF2B5EF4-FFF2-40B4-BE49-F238E27FC236}">
                <a16:creationId xmlns:a16="http://schemas.microsoft.com/office/drawing/2014/main" id="{03067BA7-16B6-4D8D-8649-EF0C8286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56" y="4342692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PETH\AppData\Local\Microsoft\Windows\Temporary Internet Files\Content.IE5\17AK1CM0\document[1].gif">
            <a:extLst>
              <a:ext uri="{FF2B5EF4-FFF2-40B4-BE49-F238E27FC236}">
                <a16:creationId xmlns:a16="http://schemas.microsoft.com/office/drawing/2014/main" id="{CBD06AF7-69A9-49C5-896C-210C5BDBC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75" y="4367006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04AE1CF-DB1B-4676-A09D-D3A9E64289B9}"/>
              </a:ext>
            </a:extLst>
          </p:cNvPr>
          <p:cNvSpPr txBox="1"/>
          <p:nvPr/>
        </p:nvSpPr>
        <p:spPr bwMode="auto">
          <a:xfrm>
            <a:off x="3387893" y="5404574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Adgangsbillet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7E8534-649B-4604-ADFD-1A1304AFCA9E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4035965" y="4756204"/>
            <a:ext cx="944600" cy="64837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B94253-8D88-4763-BC63-024914110CBB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2854846" y="4731890"/>
            <a:ext cx="993617" cy="672684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53">
            <a:extLst>
              <a:ext uri="{FF2B5EF4-FFF2-40B4-BE49-F238E27FC236}">
                <a16:creationId xmlns:a16="http://schemas.microsoft.com/office/drawing/2014/main" id="{672A3CB0-DCF3-4B6A-ABD6-758B4D1FA7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47769" y="1409589"/>
            <a:ext cx="1358170" cy="50405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5">
            <a:extLst>
              <a:ext uri="{FF2B5EF4-FFF2-40B4-BE49-F238E27FC236}">
                <a16:creationId xmlns:a16="http://schemas.microsoft.com/office/drawing/2014/main" id="{1DCD991A-9C46-445E-959D-F93AC1D5F0F4}"/>
              </a:ext>
            </a:extLst>
          </p:cNvPr>
          <p:cNvCxnSpPr>
            <a:endCxn id="9" idx="1"/>
          </p:cNvCxnSpPr>
          <p:nvPr/>
        </p:nvCxnSpPr>
        <p:spPr>
          <a:xfrm>
            <a:off x="4552025" y="2236222"/>
            <a:ext cx="1070138" cy="322577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58">
            <a:extLst>
              <a:ext uri="{FF2B5EF4-FFF2-40B4-BE49-F238E27FC236}">
                <a16:creationId xmlns:a16="http://schemas.microsoft.com/office/drawing/2014/main" id="{9BEA4101-4F76-4966-AA18-AF8920E39E55}"/>
              </a:ext>
            </a:extLst>
          </p:cNvPr>
          <p:cNvCxnSpPr>
            <a:stCxn id="7" idx="3"/>
            <a:endCxn id="21" idx="1"/>
          </p:cNvCxnSpPr>
          <p:nvPr/>
        </p:nvCxnSpPr>
        <p:spPr>
          <a:xfrm>
            <a:off x="4552025" y="1913645"/>
            <a:ext cx="5462626" cy="1354011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B046D3E-AB51-4600-B786-58AF39996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651" y="4117135"/>
            <a:ext cx="401248" cy="5900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Elbow Connector 62">
            <a:extLst>
              <a:ext uri="{FF2B5EF4-FFF2-40B4-BE49-F238E27FC236}">
                <a16:creationId xmlns:a16="http://schemas.microsoft.com/office/drawing/2014/main" id="{F2F4F8A1-B7A7-4E73-9124-11C70C5A6AC6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16200000" flipH="1">
            <a:off x="6784912" y="2781912"/>
            <a:ext cx="595816" cy="1913203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7A3BC1-B9D9-4355-8F9A-A05EC3A2E6B1}"/>
              </a:ext>
            </a:extLst>
          </p:cNvPr>
          <p:cNvSpPr txBox="1"/>
          <p:nvPr/>
        </p:nvSpPr>
        <p:spPr bwMode="auto">
          <a:xfrm>
            <a:off x="9535423" y="4779738"/>
            <a:ext cx="1343654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Identifikations-middel</a:t>
            </a:r>
          </a:p>
        </p:txBody>
      </p:sp>
      <p:cxnSp>
        <p:nvCxnSpPr>
          <p:cNvPr id="42" name="Elbow Connector 1036">
            <a:extLst>
              <a:ext uri="{FF2B5EF4-FFF2-40B4-BE49-F238E27FC236}">
                <a16:creationId xmlns:a16="http://schemas.microsoft.com/office/drawing/2014/main" id="{72C0BF7A-49F3-464C-B399-36CB98E92C5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3652565" y="1562768"/>
            <a:ext cx="595816" cy="435149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038">
            <a:extLst>
              <a:ext uri="{FF2B5EF4-FFF2-40B4-BE49-F238E27FC236}">
                <a16:creationId xmlns:a16="http://schemas.microsoft.com/office/drawing/2014/main" id="{2E2E2490-3E84-4544-ABDD-A16AB76D5CF1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5400000">
            <a:off x="4732685" y="2642888"/>
            <a:ext cx="595816" cy="219125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03F7DB4-C6EC-4A9E-8055-AB9F14273889}"/>
              </a:ext>
            </a:extLst>
          </p:cNvPr>
          <p:cNvSpPr txBox="1"/>
          <p:nvPr/>
        </p:nvSpPr>
        <p:spPr bwMode="auto">
          <a:xfrm>
            <a:off x="10526316" y="3031571"/>
            <a:ext cx="1455560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200" b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Elektronisk identitet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940027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45" name="Elbow Connector 63">
            <a:extLst>
              <a:ext uri="{FF2B5EF4-FFF2-40B4-BE49-F238E27FC236}">
                <a16:creationId xmlns:a16="http://schemas.microsoft.com/office/drawing/2014/main" id="{C46F62F8-417C-42B1-97E9-1BA6139F7C1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5807548" y="3717751"/>
            <a:ext cx="595817" cy="4152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7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DA93-9A7E-4516-8F9C-BDF90149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Kommunikation mellem føderationer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5AB07-E28F-4137-A26A-63C1406E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C9E7C4-EEA7-4B8C-A5B3-4EFDE8A8AA0B}"/>
              </a:ext>
            </a:extLst>
          </p:cNvPr>
          <p:cNvSpPr/>
          <p:nvPr/>
        </p:nvSpPr>
        <p:spPr>
          <a:xfrm>
            <a:off x="2063283" y="2348880"/>
            <a:ext cx="2303956" cy="2736304"/>
          </a:xfrm>
          <a:prstGeom prst="roundRect">
            <a:avLst>
              <a:gd name="adj" fmla="val 9516"/>
            </a:avLst>
          </a:prstGeom>
          <a:noFill/>
          <a:ln w="12700">
            <a:solidFill>
              <a:srgbClr val="8080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Føderation 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097F5C-9B69-4F9F-A84A-2DAD5F01DE1D}"/>
              </a:ext>
            </a:extLst>
          </p:cNvPr>
          <p:cNvSpPr/>
          <p:nvPr/>
        </p:nvSpPr>
        <p:spPr>
          <a:xfrm>
            <a:off x="6384332" y="2348880"/>
            <a:ext cx="2303956" cy="2736304"/>
          </a:xfrm>
          <a:prstGeom prst="roundRect">
            <a:avLst>
              <a:gd name="adj" fmla="val 11304"/>
            </a:avLst>
          </a:prstGeom>
          <a:noFill/>
          <a:ln w="12700">
            <a:solidFill>
              <a:srgbClr val="8080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Føderation B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C29C31C-B32F-42B4-BF05-730D41FB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27" y="303553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69AC5B0-1CD3-40F8-9059-ABAFFB40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64" y="312948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3BF06-D9CE-46B5-8436-337AB1AF7D1D}"/>
              </a:ext>
            </a:extLst>
          </p:cNvPr>
          <p:cNvSpPr txBox="1"/>
          <p:nvPr/>
        </p:nvSpPr>
        <p:spPr bwMode="auto">
          <a:xfrm>
            <a:off x="2332575" y="4005991"/>
            <a:ext cx="1919963" cy="19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3767E-97D0-4C9D-BD15-9C0C1007C9C3}"/>
              </a:ext>
            </a:extLst>
          </p:cNvPr>
          <p:cNvSpPr txBox="1"/>
          <p:nvPr/>
        </p:nvSpPr>
        <p:spPr bwMode="auto">
          <a:xfrm>
            <a:off x="6768325" y="4005991"/>
            <a:ext cx="1919963" cy="19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11" name="Left-Right Arrow 5">
            <a:extLst>
              <a:ext uri="{FF2B5EF4-FFF2-40B4-BE49-F238E27FC236}">
                <a16:creationId xmlns:a16="http://schemas.microsoft.com/office/drawing/2014/main" id="{3655467A-3574-43AF-A50A-D8EF5520CA41}"/>
              </a:ext>
            </a:extLst>
          </p:cNvPr>
          <p:cNvSpPr/>
          <p:nvPr/>
        </p:nvSpPr>
        <p:spPr>
          <a:xfrm>
            <a:off x="4800006" y="3237728"/>
            <a:ext cx="1151978" cy="768263"/>
          </a:xfrm>
          <a:prstGeom prst="leftRightArrow">
            <a:avLst/>
          </a:prstGeom>
          <a:noFill/>
          <a:ln w="127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E6539-C446-432F-8731-B05E6C3646FE}"/>
              </a:ext>
            </a:extLst>
          </p:cNvPr>
          <p:cNvSpPr txBox="1"/>
          <p:nvPr/>
        </p:nvSpPr>
        <p:spPr bwMode="auto">
          <a:xfrm>
            <a:off x="4378194" y="4135047"/>
            <a:ext cx="1919963" cy="6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Standarder for kommunikation mellem føderationer</a:t>
            </a:r>
          </a:p>
        </p:txBody>
      </p:sp>
    </p:spTree>
    <p:extLst>
      <p:ext uri="{BB962C8B-B14F-4D97-AF65-F5344CB8AC3E}">
        <p14:creationId xmlns:p14="http://schemas.microsoft.com/office/powerpoint/2010/main" val="408154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Relationer imellem brugere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8</a:t>
            </a:fld>
            <a:endParaRPr lang="da-DK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A73B1B-04A3-4156-8AA5-94A39BA72957}"/>
              </a:ext>
            </a:extLst>
          </p:cNvPr>
          <p:cNvCxnSpPr/>
          <p:nvPr/>
        </p:nvCxnSpPr>
        <p:spPr bwMode="auto">
          <a:xfrm>
            <a:off x="1127448" y="3593782"/>
            <a:ext cx="649544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71A93606-5E5F-4656-9F59-E0673A93AF65}"/>
              </a:ext>
            </a:extLst>
          </p:cNvPr>
          <p:cNvSpPr/>
          <p:nvPr/>
        </p:nvSpPr>
        <p:spPr bwMode="auto">
          <a:xfrm rot="16200000" flipH="1">
            <a:off x="3904579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Bruger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9F63BF-EBF2-4ADB-B154-EDE2D2392A4F}"/>
              </a:ext>
            </a:extLst>
          </p:cNvPr>
          <p:cNvGrpSpPr/>
          <p:nvPr/>
        </p:nvGrpSpPr>
        <p:grpSpPr>
          <a:xfrm>
            <a:off x="6135309" y="1873888"/>
            <a:ext cx="1308050" cy="1020587"/>
            <a:chOff x="5351300" y="2271378"/>
            <a:chExt cx="1308050" cy="10205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Organisation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428" y="2271378"/>
              <a:ext cx="580033" cy="482639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C8A5FE-2F21-4025-BB21-D77AC211DE7B}"/>
              </a:ext>
            </a:extLst>
          </p:cNvPr>
          <p:cNvGrpSpPr/>
          <p:nvPr/>
        </p:nvGrpSpPr>
        <p:grpSpPr>
          <a:xfrm>
            <a:off x="1913394" y="1877988"/>
            <a:ext cx="730969" cy="1046956"/>
            <a:chOff x="3060775" y="2245009"/>
            <a:chExt cx="730969" cy="10469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060775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Person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915" y="2245009"/>
              <a:ext cx="333903" cy="6655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05DBB-B360-425E-A022-5327552B29EC}"/>
              </a:ext>
            </a:extLst>
          </p:cNvPr>
          <p:cNvGrpSpPr/>
          <p:nvPr/>
        </p:nvGrpSpPr>
        <p:grpSpPr>
          <a:xfrm>
            <a:off x="6342073" y="4293096"/>
            <a:ext cx="1187944" cy="1418055"/>
            <a:chOff x="5532416" y="3998349"/>
            <a:chExt cx="1187944" cy="14180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32416" y="5139405"/>
              <a:ext cx="11879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Applikation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</p:grp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E40BA695-4924-425F-9C28-736E0E354F2D}"/>
              </a:ext>
            </a:extLst>
          </p:cNvPr>
          <p:cNvSpPr/>
          <p:nvPr/>
        </p:nvSpPr>
        <p:spPr bwMode="auto">
          <a:xfrm rot="16200000">
            <a:off x="1211162" y="1362204"/>
            <a:ext cx="1081559" cy="1248986"/>
          </a:xfrm>
          <a:prstGeom prst="circularArrow">
            <a:avLst>
              <a:gd name="adj1" fmla="val 25960"/>
              <a:gd name="adj2" fmla="val 2745663"/>
              <a:gd name="adj3" fmla="val 20323296"/>
              <a:gd name="adj4" fmla="val 10800000"/>
              <a:gd name="adj5" fmla="val 9740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Fuld-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magt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1BC2AEF-987A-4559-90B5-30ED161A59B1}"/>
              </a:ext>
            </a:extLst>
          </p:cNvPr>
          <p:cNvSpPr/>
          <p:nvPr/>
        </p:nvSpPr>
        <p:spPr bwMode="auto">
          <a:xfrm>
            <a:off x="3925409" y="1878289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Tilhør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706C83AC-9ACC-421B-996F-A1D2568623DA}"/>
              </a:ext>
            </a:extLst>
          </p:cNvPr>
          <p:cNvSpPr/>
          <p:nvPr/>
        </p:nvSpPr>
        <p:spPr bwMode="auto">
          <a:xfrm flipH="1">
            <a:off x="3901138" y="2324030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Rettighed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03474251-19DF-4733-B96D-0FD76C7FAD89}"/>
              </a:ext>
            </a:extLst>
          </p:cNvPr>
          <p:cNvSpPr/>
          <p:nvPr/>
        </p:nvSpPr>
        <p:spPr bwMode="auto">
          <a:xfrm flipH="1">
            <a:off x="3891807" y="47332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Afvikles på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3082CAC-8BFD-422C-BBAA-9557420DAE54}"/>
              </a:ext>
            </a:extLst>
          </p:cNvPr>
          <p:cNvSpPr/>
          <p:nvPr/>
        </p:nvSpPr>
        <p:spPr bwMode="auto">
          <a:xfrm rot="5400000" flipV="1">
            <a:off x="5211138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Delegering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EDA155-8CE2-4051-BCD1-317378885522}"/>
              </a:ext>
            </a:extLst>
          </p:cNvPr>
          <p:cNvGrpSpPr/>
          <p:nvPr/>
        </p:nvGrpSpPr>
        <p:grpSpPr>
          <a:xfrm>
            <a:off x="1377273" y="4311510"/>
            <a:ext cx="1558272" cy="1419509"/>
            <a:chOff x="2765162" y="4044845"/>
            <a:chExt cx="1558272" cy="141950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623BB-603F-4E83-9542-EF212CEB6220}"/>
                </a:ext>
              </a:extLst>
            </p:cNvPr>
            <p:cNvSpPr txBox="1"/>
            <p:nvPr/>
          </p:nvSpPr>
          <p:spPr>
            <a:xfrm>
              <a:off x="3163409" y="5187355"/>
              <a:ext cx="80791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Apparat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47276DC-3831-4E0B-A048-D13BCBCD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162" y="4044845"/>
              <a:ext cx="546662" cy="54666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4A0393-F3B9-4D65-A895-B03D5145A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391" y="4053022"/>
              <a:ext cx="541043" cy="54104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935AF6-D0B0-4AAE-8BD2-2D0ED5E56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326" y="4560664"/>
              <a:ext cx="250218" cy="380503"/>
            </a:xfrm>
            <a:prstGeom prst="rect">
              <a:avLst/>
            </a:prstGeom>
          </p:spPr>
        </p:pic>
      </p:grp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C35B4FD0-A616-4F02-8BC2-102802A2BC26}"/>
              </a:ext>
            </a:extLst>
          </p:cNvPr>
          <p:cNvSpPr/>
          <p:nvPr/>
        </p:nvSpPr>
        <p:spPr bwMode="auto">
          <a:xfrm rot="16200000" flipH="1">
            <a:off x="2608435" y="34705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Ejer</a:t>
            </a:r>
          </a:p>
        </p:txBody>
      </p:sp>
    </p:spTree>
    <p:extLst>
      <p:ext uri="{BB962C8B-B14F-4D97-AF65-F5344CB8AC3E}">
        <p14:creationId xmlns:p14="http://schemas.microsoft.com/office/powerpoint/2010/main" val="332620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DD57-F068-4A07-BE77-DB8D684B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 af tjenester – lagdeling – Identitetsbaseret kald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0A99A-F871-400F-963A-E4D4A890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23CFE-4731-4BD8-9F2C-4A24DF23AC26}"/>
              </a:ext>
            </a:extLst>
          </p:cNvPr>
          <p:cNvSpPr/>
          <p:nvPr/>
        </p:nvSpPr>
        <p:spPr bwMode="auto">
          <a:xfrm>
            <a:off x="2927654" y="1916832"/>
            <a:ext cx="2088226" cy="43204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Bruger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2F510-D8B5-4DE6-89D3-0536FB18E341}"/>
              </a:ext>
            </a:extLst>
          </p:cNvPr>
          <p:cNvSpPr/>
          <p:nvPr/>
        </p:nvSpPr>
        <p:spPr bwMode="auto">
          <a:xfrm>
            <a:off x="2927654" y="2767288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/>
                </a:solidFill>
              </a:rPr>
              <a:t>Tjeneste B bruger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7741A-D18B-4371-A916-154DBC5D6BB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 bwMode="auto">
          <a:xfrm>
            <a:off x="2927654" y="3170152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9C6551-9D34-415D-BE85-D8B8B3BBA666}"/>
              </a:ext>
            </a:extLst>
          </p:cNvPr>
          <p:cNvSpPr/>
          <p:nvPr/>
        </p:nvSpPr>
        <p:spPr bwMode="auto">
          <a:xfrm>
            <a:off x="2927654" y="4005064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Tjeneste C bruger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644FC3-5A0D-4A2D-BB30-A6FC39356F3F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 bwMode="auto">
          <a:xfrm>
            <a:off x="2927654" y="4407928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FB724D-ACE7-4FBE-A125-2A0B72DC5C0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>
            <a:off x="3971767" y="2348879"/>
            <a:ext cx="0" cy="418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D33D2F-ECCA-4BBD-9D9F-59A6873FA12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 bwMode="auto">
          <a:xfrm>
            <a:off x="3971767" y="3573016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8B9EE7-1B53-4F23-A853-ED05AF334C44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3971767" y="4810792"/>
            <a:ext cx="0" cy="2743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FA640B-E9AE-4AA0-90EB-8759F449D617}"/>
              </a:ext>
            </a:extLst>
          </p:cNvPr>
          <p:cNvSpPr txBox="1"/>
          <p:nvPr/>
        </p:nvSpPr>
        <p:spPr>
          <a:xfrm>
            <a:off x="5902861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86A626-A263-4AF6-B29F-FC4E57C7B579}"/>
              </a:ext>
            </a:extLst>
          </p:cNvPr>
          <p:cNvCxnSpPr/>
          <p:nvPr/>
        </p:nvCxnSpPr>
        <p:spPr bwMode="auto">
          <a:xfrm>
            <a:off x="6115118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1A1522-5953-49DB-A0C7-E8A9EB303EE2}"/>
              </a:ext>
            </a:extLst>
          </p:cNvPr>
          <p:cNvCxnSpPr/>
          <p:nvPr/>
        </p:nvCxnSpPr>
        <p:spPr bwMode="auto">
          <a:xfrm>
            <a:off x="6107019" y="3242160"/>
            <a:ext cx="0" cy="9789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0D63AC-BCE6-4B92-A9A5-53DDDE35EA98}"/>
              </a:ext>
            </a:extLst>
          </p:cNvPr>
          <p:cNvSpPr txBox="1"/>
          <p:nvPr/>
        </p:nvSpPr>
        <p:spPr>
          <a:xfrm>
            <a:off x="6830866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50500B-9680-4CDE-A6BA-FAB6EA7A6B52}"/>
              </a:ext>
            </a:extLst>
          </p:cNvPr>
          <p:cNvCxnSpPr/>
          <p:nvPr/>
        </p:nvCxnSpPr>
        <p:spPr bwMode="auto">
          <a:xfrm>
            <a:off x="7043123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0527A7-9205-4948-ACBE-92BE9FA75204}"/>
              </a:ext>
            </a:extLst>
          </p:cNvPr>
          <p:cNvSpPr txBox="1"/>
          <p:nvPr/>
        </p:nvSpPr>
        <p:spPr>
          <a:xfrm>
            <a:off x="6822767" y="3305268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B098AF-B929-4755-8C10-6FA851878C23}"/>
              </a:ext>
            </a:extLst>
          </p:cNvPr>
          <p:cNvCxnSpPr/>
          <p:nvPr/>
        </p:nvCxnSpPr>
        <p:spPr bwMode="auto">
          <a:xfrm>
            <a:off x="7035024" y="3667471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1227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igitaliseringsstyrelsen">
      <a:dk1>
        <a:srgbClr val="000000"/>
      </a:dk1>
      <a:lt1>
        <a:srgbClr val="FFFFFF"/>
      </a:lt1>
      <a:dk2>
        <a:srgbClr val="940027"/>
      </a:dk2>
      <a:lt2>
        <a:srgbClr val="6E91A0"/>
      </a:lt2>
      <a:accent1>
        <a:srgbClr val="00AAD2"/>
      </a:accent1>
      <a:accent2>
        <a:srgbClr val="5591CD"/>
      </a:accent2>
      <a:accent3>
        <a:srgbClr val="7050B9"/>
      </a:accent3>
      <a:accent4>
        <a:srgbClr val="A5005F"/>
      </a:accent4>
      <a:accent5>
        <a:srgbClr val="F0005F"/>
      </a:accent5>
      <a:accent6>
        <a:srgbClr val="B06606"/>
      </a:accent6>
      <a:hlink>
        <a:srgbClr val="0000FF"/>
      </a:hlink>
      <a:folHlink>
        <a:srgbClr val="800080"/>
      </a:folHlink>
    </a:clrScheme>
    <a:fontScheme name="DK Finansministeri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11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8000"/>
          </a:lnSpc>
          <a:spcBef>
            <a:spcPct val="54000"/>
          </a:spcBef>
          <a:spcAft>
            <a:spcPct val="0"/>
          </a:spcAft>
          <a:buClrTx/>
          <a:buSzTx/>
          <a:buFontTx/>
          <a:buNone/>
          <a:tabLst/>
          <a:defRPr kumimoji="0" lang="en-GB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00000"/>
          </a:lnSpc>
          <a:spcBef>
            <a:spcPts val="1100"/>
          </a:spcBef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æsentation1" id="{88A8713B-2337-41DB-B4C5-76FF47A570FF}" vid="{9D4B7891-EA52-4046-80C3-9373861E4C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12990</TotalTime>
  <Words>212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Verdana</vt:lpstr>
      <vt:lpstr>Blank</vt:lpstr>
      <vt:lpstr>Strategiske kapabiliteter </vt:lpstr>
      <vt:lpstr>Bermudatrekant</vt:lpstr>
      <vt:lpstr>Brugertyper</vt:lpstr>
      <vt:lpstr>Begrebsoverblik</vt:lpstr>
      <vt:lpstr>Bruger og tjenesteudbyder sammenhæng</vt:lpstr>
      <vt:lpstr>Kæde af tillid</vt:lpstr>
      <vt:lpstr>Kommunikation mellem føderationer</vt:lpstr>
      <vt:lpstr>Relationer imellem brugere</vt:lpstr>
      <vt:lpstr>Brug af tjenester – lagdeling – Identitetsbaseret kald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Kirsten Taarnskov</dc:creator>
  <cp:lastModifiedBy>Jensen, Poul H.</cp:lastModifiedBy>
  <cp:revision>157</cp:revision>
  <dcterms:created xsi:type="dcterms:W3CDTF">2019-10-03T13:42:18Z</dcterms:created>
  <dcterms:modified xsi:type="dcterms:W3CDTF">2020-02-19T08:31:03Z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SD_DocumentLanguageString">
    <vt:lpwstr>Dansk</vt:lpwstr>
  </property>
  <property fmtid="{D5CDD505-2E9C-101B-9397-08002B2CF9AE}" pid="4" name="SD_DocumentLanguage">
    <vt:lpwstr>da-DK</vt:lpwstr>
  </property>
  <property fmtid="{D5CDD505-2E9C-101B-9397-08002B2CF9AE}" pid="5" name="SD_UserprofileName">
    <vt:lpwstr/>
  </property>
  <property fmtid="{D5CDD505-2E9C-101B-9397-08002B2CF9AE}" pid="6" name="DocumentInfoFinished">
    <vt:lpwstr>True</vt:lpwstr>
  </property>
</Properties>
</file>