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9" r:id="rId3"/>
    <p:sldId id="281" r:id="rId4"/>
    <p:sldId id="319" r:id="rId5"/>
    <p:sldId id="327" r:id="rId6"/>
    <p:sldId id="274" r:id="rId7"/>
    <p:sldId id="328" r:id="rId8"/>
    <p:sldId id="302" r:id="rId9"/>
    <p:sldId id="306" r:id="rId10"/>
    <p:sldId id="307" r:id="rId11"/>
    <p:sldId id="308" r:id="rId12"/>
    <p:sldId id="303" r:id="rId13"/>
    <p:sldId id="313" r:id="rId14"/>
    <p:sldId id="314" r:id="rId15"/>
    <p:sldId id="315" r:id="rId16"/>
    <p:sldId id="316" r:id="rId17"/>
    <p:sldId id="317" r:id="rId18"/>
    <p:sldId id="267" r:id="rId19"/>
    <p:sldId id="292" r:id="rId20"/>
    <p:sldId id="268" r:id="rId21"/>
    <p:sldId id="331" r:id="rId22"/>
    <p:sldId id="332" r:id="rId23"/>
    <p:sldId id="329" r:id="rId24"/>
    <p:sldId id="330" r:id="rId25"/>
    <p:sldId id="321" r:id="rId26"/>
    <p:sldId id="322" r:id="rId27"/>
    <p:sldId id="323" r:id="rId28"/>
  </p:sldIdLst>
  <p:sldSz cx="12190413" cy="6859588"/>
  <p:notesSz cx="6858000" cy="9144000"/>
  <p:custDataLst>
    <p:tags r:id="rId31"/>
  </p:custDataLst>
  <p:defaultTextStyle>
    <a:defPPr>
      <a:defRPr lang="en-US"/>
    </a:defPPr>
    <a:lvl1pPr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1pPr>
    <a:lvl2pPr marL="457189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2pPr>
    <a:lvl3pPr marL="914377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3pPr>
    <a:lvl4pPr marL="1371566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4pPr>
    <a:lvl5pPr marL="1828754" algn="l" defTabSz="45718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9">
          <p15:clr>
            <a:srgbClr val="A4A3A4"/>
          </p15:clr>
        </p15:guide>
        <p15:guide id="2" orient="horz" pos="2696">
          <p15:clr>
            <a:srgbClr val="A4A3A4"/>
          </p15:clr>
        </p15:guide>
        <p15:guide id="3" orient="horz" pos="1682">
          <p15:clr>
            <a:srgbClr val="A4A3A4"/>
          </p15:clr>
        </p15:guide>
        <p15:guide id="4" orient="horz" pos="1790">
          <p15:clr>
            <a:srgbClr val="A4A3A4"/>
          </p15:clr>
        </p15:guide>
        <p15:guide id="5" orient="horz" pos="1360">
          <p15:clr>
            <a:srgbClr val="A4A3A4"/>
          </p15:clr>
        </p15:guide>
        <p15:guide id="6" pos="2934">
          <p15:clr>
            <a:srgbClr val="A4A3A4"/>
          </p15:clr>
        </p15:guide>
        <p15:guide id="7" pos="5375">
          <p15:clr>
            <a:srgbClr val="A4A3A4"/>
          </p15:clr>
        </p15:guide>
        <p15:guide id="8" pos="4099">
          <p15:clr>
            <a:srgbClr val="A4A3A4"/>
          </p15:clr>
        </p15:guide>
        <p15:guide id="9" pos="4208">
          <p15:clr>
            <a:srgbClr val="A4A3A4"/>
          </p15:clr>
        </p15:guide>
        <p15:guide id="10" pos="2826">
          <p15:clr>
            <a:srgbClr val="A4A3A4"/>
          </p15:clr>
        </p15:guide>
        <p15:guide id="11" pos="386">
          <p15:clr>
            <a:srgbClr val="A4A3A4"/>
          </p15:clr>
        </p15:guide>
        <p15:guide id="12" orient="horz" pos="1039">
          <p15:clr>
            <a:srgbClr val="A4A3A4"/>
          </p15:clr>
        </p15:guide>
        <p15:guide id="13" orient="horz" pos="3595">
          <p15:clr>
            <a:srgbClr val="A4A3A4"/>
          </p15:clr>
        </p15:guide>
        <p15:guide id="14" orient="horz" pos="2243">
          <p15:clr>
            <a:srgbClr val="A4A3A4"/>
          </p15:clr>
        </p15:guide>
        <p15:guide id="15" orient="horz" pos="2387">
          <p15:clr>
            <a:srgbClr val="A4A3A4"/>
          </p15:clr>
        </p15:guide>
        <p15:guide id="16" orient="horz" pos="1814">
          <p15:clr>
            <a:srgbClr val="A4A3A4"/>
          </p15:clr>
        </p15:guide>
        <p15:guide id="17" pos="3911">
          <p15:clr>
            <a:srgbClr val="A4A3A4"/>
          </p15:clr>
        </p15:guide>
        <p15:guide id="18" pos="7166">
          <p15:clr>
            <a:srgbClr val="A4A3A4"/>
          </p15:clr>
        </p15:guide>
        <p15:guide id="19" pos="5465">
          <p15:clr>
            <a:srgbClr val="A4A3A4"/>
          </p15:clr>
        </p15:guide>
        <p15:guide id="20" pos="5610">
          <p15:clr>
            <a:srgbClr val="A4A3A4"/>
          </p15:clr>
        </p15:guide>
        <p15:guide id="21" pos="3768">
          <p15:clr>
            <a:srgbClr val="A4A3A4"/>
          </p15:clr>
        </p15:guide>
        <p15:guide id="22" pos="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 autoAdjust="0"/>
    <p:restoredTop sz="96206" autoAdjust="0"/>
  </p:normalViewPr>
  <p:slideViewPr>
    <p:cSldViewPr snapToGrid="0">
      <p:cViewPr varScale="1">
        <p:scale>
          <a:sx n="215" d="100"/>
          <a:sy n="215" d="100"/>
        </p:scale>
        <p:origin x="1104" y="200"/>
      </p:cViewPr>
      <p:guideLst>
        <p:guide orient="horz" pos="779"/>
        <p:guide orient="horz" pos="2696"/>
        <p:guide orient="horz" pos="1682"/>
        <p:guide orient="horz" pos="1790"/>
        <p:guide orient="horz" pos="1360"/>
        <p:guide pos="2934"/>
        <p:guide pos="5375"/>
        <p:guide pos="4099"/>
        <p:guide pos="4208"/>
        <p:guide pos="2826"/>
        <p:guide pos="386"/>
        <p:guide orient="horz" pos="1039"/>
        <p:guide orient="horz" pos="3595"/>
        <p:guide orient="horz" pos="2243"/>
        <p:guide orient="horz" pos="2387"/>
        <p:guide orient="horz" pos="1814"/>
        <p:guide pos="3911"/>
        <p:guide pos="7166"/>
        <p:guide pos="5465"/>
        <p:guide pos="5610"/>
        <p:guide pos="3768"/>
        <p:guide pos="5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7588AC-F512-4847-9233-601F4B16DDF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45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5B7C09-5A60-450F-8B1D-B16CDE8563A2}" type="datetime1">
              <a:rPr lang="en-GB" noProof="0" smtClean="0"/>
              <a:pPr/>
              <a:t>21/11/2019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F2F6E2-CA2D-40A7-8BE4-C30E5CF2054D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653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ＭＳ Ｐゴシック" pitchFamily="-111" charset="-128"/>
      </a:defRPr>
    </a:lvl1pPr>
    <a:lvl2pPr marL="457189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2pPr>
    <a:lvl3pPr marL="914377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3pPr>
    <a:lvl4pPr marL="1371566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4pPr>
    <a:lvl5pPr marL="1828754" algn="l" defTabSz="45718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111" charset="-128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09587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94441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14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12056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15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76274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16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94441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926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81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19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708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29055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20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69910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3966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54292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290558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24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535691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775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396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019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da-DK" noProof="0" smtClean="0"/>
              <a:pPr/>
              <a:t>6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793636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F6E2-CA2D-40A7-8BE4-C30E5CF2054D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817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489" y="6159826"/>
            <a:ext cx="1244422" cy="2819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5308" y="257164"/>
            <a:ext cx="10560296" cy="681548"/>
          </a:xfrm>
        </p:spPr>
        <p:txBody>
          <a:bodyPr tIns="0" anchor="b" anchorCtr="0"/>
          <a:lstStyle>
            <a:lvl1pPr>
              <a:defRPr sz="4300" cap="all" baseline="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7655" name="Subtit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308" y="943418"/>
            <a:ext cx="10559797" cy="175300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4300" b="1" cap="all" baseline="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7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4782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6927" y="1648207"/>
            <a:ext cx="10554335" cy="4058590"/>
          </a:xfrm>
        </p:spPr>
        <p:txBody>
          <a:bodyPr l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349" y="0"/>
            <a:ext cx="6078853" cy="342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2"/>
          <p:cNvSpPr txBox="1">
            <a:spLocks noChangeArrowheads="1"/>
          </p:cNvSpPr>
          <p:nvPr userDrawn="1"/>
        </p:nvSpPr>
        <p:spPr bwMode="auto">
          <a:xfrm>
            <a:off x="12698348" y="3610812"/>
            <a:ext cx="60952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dirty="0"/>
              <a:t>Keyword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6859588"/>
          </a:xfrm>
          <a:noFill/>
        </p:spPr>
        <p:txBody>
          <a:bodyPr tIns="0" anchor="t" anchorCtr="0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28" y="452543"/>
            <a:ext cx="10558675" cy="1056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0413" cy="6859588"/>
          </a:xfrm>
          <a:noFill/>
        </p:spPr>
        <p:txBody>
          <a:bodyPr tIns="0" anchor="t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Insert picture: Click ‘Insert’ tab in Top Ribbon, Click ‘Picture’, Select the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6927" y="452544"/>
            <a:ext cx="10558676" cy="1196721"/>
          </a:xfrm>
        </p:spPr>
        <p:txBody>
          <a:bodyPr tIns="0"/>
          <a:lstStyle>
            <a:lvl1pPr>
              <a:defRPr sz="3200" cap="all" baseline="0" smtClean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2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3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17200" y="6159600"/>
            <a:ext cx="1242000" cy="280800"/>
          </a:xfrm>
          <a:blipFill>
            <a:blip r:embed="rId2"/>
            <a:stretch>
              <a:fillRect/>
            </a:stretch>
          </a:blipFill>
        </p:spPr>
        <p:txBody>
          <a:bodyPr lIns="36000" tIns="1800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i masteren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520" y="6246671"/>
            <a:ext cx="2844430" cy="47636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246671"/>
            <a:ext cx="3860297" cy="476361"/>
          </a:xfrm>
          <a:prstGeom prst="rect">
            <a:avLst/>
          </a:prstGeom>
          <a:ln/>
        </p:spPr>
        <p:txBody>
          <a:bodyPr lIns="121917" tIns="60958" rIns="121917" bIns="60958"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BD87-B058-AA4E-BC44-8BC5A3B818ED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71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2878805"/>
          </a:xfrm>
          <a:noFill/>
          <a:ln>
            <a:noFill/>
          </a:ln>
        </p:spPr>
        <p:txBody>
          <a:bodyPr tIns="0" anchor="t" anchorCtr="0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ctrTitle"/>
          </p:nvPr>
        </p:nvSpPr>
        <p:spPr>
          <a:xfrm>
            <a:off x="815308" y="3141695"/>
            <a:ext cx="10560295" cy="658454"/>
          </a:xfrm>
        </p:spPr>
        <p:txBody>
          <a:bodyPr tIns="0" anchor="b" anchorCtr="0"/>
          <a:lstStyle>
            <a:lvl1pPr>
              <a:defRPr sz="4300" cap="all" baseline="0" smtClean="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7655" name="Subtit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5308" y="3798879"/>
            <a:ext cx="10560296" cy="175300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4300" b="1" cap="all" baseline="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9" name="SD_FLD_DocumentDate"/>
          <p:cNvSpPr txBox="1"/>
          <p:nvPr userDrawn="1"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1" name="SD_FLD_Name"/>
          <p:cNvSpPr txBox="1"/>
          <p:nvPr userDrawn="1"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4782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4" name="Picture 13" descr="Logo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00" y="6159600"/>
            <a:ext cx="1242000" cy="281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927" y="1645033"/>
            <a:ext cx="10558676" cy="4063354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299" y="1645033"/>
            <a:ext cx="516530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0" y="1645034"/>
            <a:ext cx="5165302" cy="1914966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299" y="3791827"/>
            <a:ext cx="5165304" cy="1914969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10299" y="1645583"/>
            <a:ext cx="5165304" cy="1914418"/>
          </a:xfrm>
          <a:noFill/>
          <a:ln>
            <a:noFill/>
          </a:ln>
        </p:spPr>
        <p:txBody>
          <a:bodyPr lIns="38399"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3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210300" y="3791828"/>
            <a:ext cx="2465388" cy="1006436"/>
          </a:xfrm>
        </p:spPr>
        <p:txBody>
          <a:bodyPr lIns="0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10300" y="4798264"/>
            <a:ext cx="2465388" cy="908533"/>
          </a:xfrm>
        </p:spPr>
        <p:txBody>
          <a:bodyPr lIns="0" anchor="b" anchorCtr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05875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210300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905875" y="3791828"/>
            <a:ext cx="2465388" cy="1916557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2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928" y="1645033"/>
            <a:ext cx="5164774" cy="40633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210300" y="1648208"/>
            <a:ext cx="2465388" cy="1911793"/>
          </a:xfrm>
        </p:spPr>
        <p:txBody>
          <a:bodyPr lIns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10300" y="3791828"/>
            <a:ext cx="2465388" cy="1914969"/>
          </a:xfrm>
        </p:spPr>
        <p:txBody>
          <a:bodyPr lIns="0"/>
          <a:lstStyle>
            <a:lvl1pPr marL="0" indent="0" algn="r">
              <a:lnSpc>
                <a:spcPct val="100000"/>
              </a:lnSpc>
              <a:spcAft>
                <a:spcPts val="300"/>
              </a:spcAft>
              <a:buFontTx/>
              <a:buNone/>
              <a:defRPr sz="1400" b="1" cap="all" baseline="0">
                <a:solidFill>
                  <a:schemeClr val="tx2"/>
                </a:solidFill>
              </a:defRPr>
            </a:lvl1pPr>
            <a:lvl2pPr marL="1588" indent="0" algn="r">
              <a:lnSpc>
                <a:spcPct val="100000"/>
              </a:lnSpc>
              <a:spcAft>
                <a:spcPts val="0"/>
              </a:spcAft>
              <a:buNone/>
              <a:defRPr sz="1400" b="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905875" y="3791827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ysClr val="windowText" lastClr="000000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05875" y="1645031"/>
            <a:ext cx="2465388" cy="1914969"/>
          </a:xfrm>
          <a:noFill/>
          <a:ln>
            <a:noFill/>
          </a:ln>
        </p:spPr>
        <p:txBody>
          <a:bodyPr t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16927" y="452543"/>
            <a:ext cx="10559098" cy="7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 dirty="0"/>
              <a:t>Presentation title</a:t>
            </a:r>
            <a:br>
              <a:rPr lang="en-GB" noProof="0" dirty="0"/>
            </a:br>
            <a:r>
              <a:rPr lang="en-GB" noProof="0" dirty="0"/>
              <a:t>(in cyan)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4395" y="6282000"/>
            <a:ext cx="479938" cy="15561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21AFA-3AE7-4CEA-BC9B-447859BED57B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6927" y="1648207"/>
            <a:ext cx="10558676" cy="406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SD_FLD_DocumentDate"/>
          <p:cNvSpPr txBox="1"/>
          <p:nvPr/>
        </p:nvSpPr>
        <p:spPr bwMode="auto">
          <a:xfrm>
            <a:off x="6092207" y="6281954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8" name="SD_FLD_Name"/>
          <p:cNvSpPr txBox="1"/>
          <p:nvPr/>
        </p:nvSpPr>
        <p:spPr bwMode="auto">
          <a:xfrm>
            <a:off x="6092207" y="6129519"/>
            <a:ext cx="5260115" cy="15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999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457189" rtl="0" eaLnBrk="0" fontAlgn="base" latinLnBrk="0" hangingPunct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tabLst/>
            </a:pPr>
            <a:endParaRPr kumimoji="0" lang="en-GB" sz="8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9" name="Picture 8" descr="Logo.wmf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17200" y="6159600"/>
            <a:ext cx="1242000" cy="2813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738" r:id="rId4"/>
    <p:sldLayoutId id="2147483739" r:id="rId5"/>
    <p:sldLayoutId id="2147483741" r:id="rId6"/>
    <p:sldLayoutId id="2147483742" r:id="rId7"/>
    <p:sldLayoutId id="2147483757" r:id="rId8"/>
    <p:sldLayoutId id="2147483758" r:id="rId9"/>
    <p:sldLayoutId id="2147483759" r:id="rId10"/>
    <p:sldLayoutId id="2147483749" r:id="rId11"/>
    <p:sldLayoutId id="2147483746" r:id="rId12"/>
    <p:sldLayoutId id="2147483747" r:id="rId13"/>
    <p:sldLayoutId id="2147483748" r:id="rId14"/>
    <p:sldLayoutId id="214748376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9" rtl="0" eaLnBrk="1" fontAlgn="base" hangingPunct="1">
        <a:spcBef>
          <a:spcPct val="0"/>
        </a:spcBef>
        <a:spcAft>
          <a:spcPct val="0"/>
        </a:spcAft>
        <a:defRPr sz="2400" b="1" kern="1200" cap="all">
          <a:solidFill>
            <a:schemeClr val="tx2"/>
          </a:solidFill>
          <a:latin typeface="Verdana"/>
          <a:ea typeface="ＭＳ Ｐゴシック" pitchFamily="-111" charset="-128"/>
          <a:cs typeface="ＭＳ Ｐゴシック" pitchFamily="-111" charset="-128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520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kern="1200">
          <a:solidFill>
            <a:schemeClr val="tx1"/>
          </a:solidFill>
          <a:latin typeface="Verdana"/>
          <a:ea typeface="ＭＳ Ｐゴシック" pitchFamily="-111" charset="-128"/>
          <a:cs typeface="ＭＳ Ｐゴシック" pitchFamily="-111" charset="-128"/>
        </a:defRPr>
      </a:lvl1pPr>
      <a:lvl2pPr marL="6480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6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2pPr>
      <a:lvl3pPr marL="979200" indent="-2520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3pPr>
      <a:lvl4pPr marL="1386000" indent="-2844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4pPr>
      <a:lvl5pPr marL="1699200" indent="-284400" algn="l" defTabSz="457189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Verdana" pitchFamily="34" charset="0"/>
        <a:buChar char="•"/>
        <a:defRPr sz="1400" kern="1200">
          <a:solidFill>
            <a:schemeClr val="tx1"/>
          </a:solidFill>
          <a:latin typeface="Verdana"/>
          <a:ea typeface="ＭＳ Ｐゴシック" pitchFamily="-111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75780" y="1436528"/>
            <a:ext cx="4511914" cy="22567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National arkitektur og standarder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75780" y="3837350"/>
            <a:ext cx="4511914" cy="21127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  It-udvikling og drift</a:t>
            </a: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4727803" y="1964709"/>
            <a:ext cx="1151978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4823802" y="1724627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Rammer for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687785" y="3261154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Understøtter</a:t>
            </a:r>
          </a:p>
        </p:txBody>
      </p:sp>
      <p:cxnSp>
        <p:nvCxnSpPr>
          <p:cNvPr id="11" name="Elbow Connector 10"/>
          <p:cNvCxnSpPr>
            <a:stCxn id="3" idx="2"/>
          </p:cNvCxnSpPr>
          <p:nvPr/>
        </p:nvCxnSpPr>
        <p:spPr>
          <a:xfrm rot="16200000" flipH="1">
            <a:off x="3193238" y="2107458"/>
            <a:ext cx="2397144" cy="2975943"/>
          </a:xfrm>
          <a:prstGeom prst="bentConnector2">
            <a:avLst/>
          </a:prstGeom>
          <a:ln w="28575">
            <a:solidFill>
              <a:schemeClr val="bg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71778" y="2444873"/>
            <a:ext cx="1535971" cy="528181"/>
          </a:xfrm>
          <a:prstGeom prst="roundRect">
            <a:avLst/>
          </a:prstGeom>
          <a:solidFill>
            <a:srgbClr val="FF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Reference-arkitektur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59726" y="2444873"/>
            <a:ext cx="1535971" cy="528181"/>
          </a:xfrm>
          <a:prstGeom prst="roundRect">
            <a:avLst/>
          </a:prstGeom>
          <a:solidFill>
            <a:srgbClr val="FF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Standarder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7607749" y="2708964"/>
            <a:ext cx="1151978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7703747" y="250024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Udpeger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383829" y="4536556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Understøtter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63774" y="4461564"/>
            <a:ext cx="1535971" cy="528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Løsnings-arkitektur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63774" y="5277844"/>
            <a:ext cx="3071941" cy="5281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da-DK" sz="1200" dirty="0">
                <a:solidFill>
                  <a:schemeClr val="accent1">
                    <a:lumMod val="10000"/>
                  </a:schemeClr>
                </a:solidFill>
              </a:rPr>
              <a:t>System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743765" y="4989745"/>
            <a:ext cx="0" cy="2880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167776" y="506467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Følger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55725" y="3069088"/>
            <a:ext cx="0" cy="215706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43765" y="3069087"/>
            <a:ext cx="0" cy="139247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079873" y="1532561"/>
            <a:ext cx="3647930" cy="8642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endParaRPr lang="da-DK" sz="1300" dirty="0">
              <a:solidFill>
                <a:schemeClr val="tx1"/>
              </a:solidFill>
            </a:endParaRPr>
          </a:p>
          <a:p>
            <a:pPr algn="ctr"/>
            <a:r>
              <a:rPr lang="da-DK" sz="1600" dirty="0">
                <a:solidFill>
                  <a:schemeClr val="tx1"/>
                </a:solidFill>
              </a:rPr>
              <a:t>Forretningsmål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8279736" y="5064678"/>
            <a:ext cx="1055980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200" i="1" dirty="0">
                <a:latin typeface="Verdana"/>
                <a:cs typeface="ＭＳ Ｐゴシック" pitchFamily="-111" charset="-128"/>
              </a:rPr>
              <a:t>Følger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6927" y="452543"/>
            <a:ext cx="10559098" cy="748800"/>
          </a:xfrm>
        </p:spPr>
        <p:txBody>
          <a:bodyPr/>
          <a:lstStyle/>
          <a:p>
            <a:r>
              <a:rPr lang="da-DK" dirty="0"/>
              <a:t>Afsnit 1.5 Anvendelse</a:t>
            </a:r>
          </a:p>
        </p:txBody>
      </p:sp>
    </p:spTree>
    <p:extLst>
      <p:ext uri="{BB962C8B-B14F-4D97-AF65-F5344CB8AC3E}">
        <p14:creationId xmlns:p14="http://schemas.microsoft.com/office/powerpoint/2010/main" val="22887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69324" y="1513013"/>
            <a:ext cx="2317531" cy="2952662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Autentifikation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2281045" cy="2952662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6.5 Anvendelse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72788" y="3273489"/>
            <a:ext cx="2281045" cy="2345995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869324" y="1513012"/>
            <a:ext cx="2317531" cy="3449479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Autentificiering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2281045" cy="2952662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Adm og Afvikling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72788" y="3273489"/>
            <a:ext cx="2281045" cy="2345995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2800" y="3257571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>
                <a:solidFill>
                  <a:schemeClr val="tx1"/>
                </a:solidFill>
              </a:rPr>
              <a:t>Akkreditivtjeneste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12072" y="1513013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>
                <a:solidFill>
                  <a:schemeClr val="tx1"/>
                </a:solidFill>
              </a:rPr>
              <a:t>beskrivelse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545" y="1620551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</p:spTree>
    <p:extLst>
      <p:ext uri="{BB962C8B-B14F-4D97-AF65-F5344CB8AC3E}">
        <p14:creationId xmlns:p14="http://schemas.microsoft.com/office/powerpoint/2010/main" val="19898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8366658" y="1260678"/>
            <a:ext cx="604167" cy="529107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6" idx="3"/>
            <a:endCxn id="59" idx="1"/>
          </p:cNvCxnSpPr>
          <p:nvPr/>
        </p:nvCxnSpPr>
        <p:spPr>
          <a:xfrm flipV="1">
            <a:off x="5208533" y="856145"/>
            <a:ext cx="1153733" cy="7208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6619" y="1240894"/>
            <a:ext cx="124797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Retnings-linjer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0594" y="1240894"/>
            <a:ext cx="139580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Forretnings-gang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 og instruks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80397" y="1240894"/>
            <a:ext cx="162813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Sikkerheds-foranstaltning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09" y="184532"/>
            <a:ext cx="3647929" cy="4321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accent1">
                    <a:lumMod val="50000"/>
                  </a:schemeClr>
                </a:solidFill>
              </a:rPr>
              <a:t>Informationssikkerhedspolitik</a:t>
            </a:r>
          </a:p>
        </p:txBody>
      </p:sp>
      <p:cxnSp>
        <p:nvCxnSpPr>
          <p:cNvPr id="51" name="Elbow Connector 50"/>
          <p:cNvCxnSpPr>
            <a:stCxn id="48" idx="2"/>
            <a:endCxn id="44" idx="0"/>
          </p:cNvCxnSpPr>
          <p:nvPr/>
        </p:nvCxnSpPr>
        <p:spPr>
          <a:xfrm rot="5400000">
            <a:off x="2094234" y="-156946"/>
            <a:ext cx="624214" cy="217146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6" idx="0"/>
          </p:cNvCxnSpPr>
          <p:nvPr/>
        </p:nvCxnSpPr>
        <p:spPr>
          <a:xfrm rot="16200000" flipH="1">
            <a:off x="3631163" y="477591"/>
            <a:ext cx="624214" cy="9023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8" idx="3"/>
          </p:cNvCxnSpPr>
          <p:nvPr/>
        </p:nvCxnSpPr>
        <p:spPr>
          <a:xfrm flipH="1">
            <a:off x="4021985" y="400606"/>
            <a:ext cx="1294053" cy="2107685"/>
          </a:xfrm>
          <a:prstGeom prst="bentConnector4">
            <a:avLst>
              <a:gd name="adj1" fmla="val -17665"/>
              <a:gd name="adj2" fmla="val 86907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2935946" y="876002"/>
            <a:ext cx="8186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2700" marR="0" indent="-25400" defTabSz="457200" eaLnBrk="0" latinLnBrk="0" hangingPunct="0">
              <a:lnSpc>
                <a:spcPts val="2163"/>
              </a:lnSpc>
              <a:spcAft>
                <a:spcPts val="1500"/>
              </a:spcAft>
              <a:buClrTx/>
              <a:buSzTx/>
              <a:tabLst/>
              <a:defRPr kumimoji="0" sz="1000" b="1" i="1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/>
                <a:cs typeface="ＭＳ Ｐゴシック" pitchFamily="-111" charset="-128"/>
              </a:defRPr>
            </a:lvl1pPr>
          </a:lstStyle>
          <a:p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Består af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538838" y="1896256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6170269" y="1283960"/>
            <a:ext cx="22121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Alle begrebers repræsentationer i data fra </a:t>
            </a: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og med identitet til og </a:t>
            </a: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med tjeneste kan blive konpromitteret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2266" y="604561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Sikkerheds-hændelse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60305" y="1728767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Sikkerhedsbruds- type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60305" y="852106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Sikkerhedsbrud-abonnement</a:t>
            </a: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>
            <a:off x="10372288" y="1355274"/>
            <a:ext cx="0" cy="3734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rot="2380873">
            <a:off x="8226057" y="1187401"/>
            <a:ext cx="1170580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en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9406147" y="2347506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68" name="Elbow Connector 67"/>
          <p:cNvCxnSpPr>
            <a:stCxn id="48" idx="2"/>
            <a:endCxn id="45" idx="0"/>
          </p:cNvCxnSpPr>
          <p:nvPr/>
        </p:nvCxnSpPr>
        <p:spPr>
          <a:xfrm rot="5400000">
            <a:off x="2803179" y="551999"/>
            <a:ext cx="624214" cy="75357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758481" y="65782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74" name="TextBox 73"/>
          <p:cNvSpPr txBox="1"/>
          <p:nvPr/>
        </p:nvSpPr>
        <p:spPr bwMode="auto">
          <a:xfrm rot="19780321">
            <a:off x="5459513" y="1044933"/>
            <a:ext cx="90678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Modvirker</a:t>
            </a:r>
          </a:p>
        </p:txBody>
      </p:sp>
      <p:cxnSp>
        <p:nvCxnSpPr>
          <p:cNvPr id="76" name="Straight Connector 75"/>
          <p:cNvCxnSpPr>
            <a:stCxn id="58" idx="0"/>
            <a:endCxn id="59" idx="2"/>
          </p:cNvCxnSpPr>
          <p:nvPr/>
        </p:nvCxnSpPr>
        <p:spPr>
          <a:xfrm flipH="1" flipV="1">
            <a:off x="7274249" y="1107729"/>
            <a:ext cx="2098" cy="1762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460305" y="2580698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Spor af </a:t>
            </a:r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sikkerhedshæn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0372288" y="2231936"/>
            <a:ext cx="0" cy="348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9688077" y="1422261"/>
            <a:ext cx="136842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et</a:t>
            </a:r>
          </a:p>
        </p:txBody>
      </p:sp>
      <p:cxnSp>
        <p:nvCxnSpPr>
          <p:cNvPr id="86" name="Elbow Connector 85"/>
          <p:cNvCxnSpPr>
            <a:stCxn id="125" idx="3"/>
            <a:endCxn id="48" idx="3"/>
          </p:cNvCxnSpPr>
          <p:nvPr/>
        </p:nvCxnSpPr>
        <p:spPr>
          <a:xfrm flipH="1" flipV="1">
            <a:off x="5316038" y="400606"/>
            <a:ext cx="5815370" cy="5523612"/>
          </a:xfrm>
          <a:prstGeom prst="bentConnector3">
            <a:avLst>
              <a:gd name="adj1" fmla="val -8269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9" idx="3"/>
            <a:endCxn id="63" idx="1"/>
          </p:cNvCxnSpPr>
          <p:nvPr/>
        </p:nvCxnSpPr>
        <p:spPr>
          <a:xfrm>
            <a:off x="8186231" y="856145"/>
            <a:ext cx="1274074" cy="112420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060158" y="2284415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060158" y="139089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87288" y="5762078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Person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-330634" y="6809626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Borger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7342" y="6809626"/>
            <a:ext cx="1091979" cy="98510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/>
              <a:t>Medar-bejder</a:t>
            </a:r>
          </a:p>
          <a:p>
            <a:pPr algn="ctr"/>
            <a:r>
              <a:rPr lang="da-DK" sz="1400"/>
              <a:t>(Juridisk Person)</a:t>
            </a:r>
            <a:endParaRPr lang="da-DK" sz="1400" dirty="0"/>
          </a:p>
        </p:txBody>
      </p:sp>
      <p:sp>
        <p:nvSpPr>
          <p:cNvPr id="98" name="Rectangle 97"/>
          <p:cNvSpPr/>
          <p:nvPr/>
        </p:nvSpPr>
        <p:spPr>
          <a:xfrm>
            <a:off x="2169704" y="5948412"/>
            <a:ext cx="1511971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Organisation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81229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Myndig-hed</a:t>
            </a:r>
            <a:endParaRPr lang="da-DK" sz="1400" dirty="0"/>
          </a:p>
        </p:txBody>
      </p:sp>
      <p:sp>
        <p:nvSpPr>
          <p:cNvPr id="100" name="Rectangle 99"/>
          <p:cNvSpPr/>
          <p:nvPr/>
        </p:nvSpPr>
        <p:spPr>
          <a:xfrm>
            <a:off x="3319784" y="7071689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Virk-somhed</a:t>
            </a:r>
            <a:endParaRPr lang="da-DK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485185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Fore-ning</a:t>
            </a:r>
            <a:endParaRPr lang="da-DK" sz="1400" dirty="0"/>
          </a:p>
        </p:txBody>
      </p:sp>
      <p:cxnSp>
        <p:nvCxnSpPr>
          <p:cNvPr id="102" name="Elbow Connector 101"/>
          <p:cNvCxnSpPr>
            <a:endCxn id="98" idx="0"/>
          </p:cNvCxnSpPr>
          <p:nvPr/>
        </p:nvCxnSpPr>
        <p:spPr>
          <a:xfrm rot="16200000" flipH="1">
            <a:off x="1064659" y="4087381"/>
            <a:ext cx="1953436" cy="1768625"/>
          </a:xfrm>
          <a:prstGeom prst="bentConnector3">
            <a:avLst>
              <a:gd name="adj1" fmla="val 6469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6" idx="0"/>
            <a:endCxn id="95" idx="2"/>
          </p:cNvCxnSpPr>
          <p:nvPr/>
        </p:nvCxnSpPr>
        <p:spPr>
          <a:xfrm rot="5400000" flipH="1" flipV="1">
            <a:off x="169806" y="6146153"/>
            <a:ext cx="709024" cy="6179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95" idx="2"/>
          </p:cNvCxnSpPr>
          <p:nvPr/>
        </p:nvCxnSpPr>
        <p:spPr>
          <a:xfrm rot="16200000" flipV="1">
            <a:off x="793793" y="6140087"/>
            <a:ext cx="709024" cy="6300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0"/>
            <a:endCxn id="98" idx="2"/>
          </p:cNvCxnSpPr>
          <p:nvPr/>
        </p:nvCxnSpPr>
        <p:spPr>
          <a:xfrm rot="16200000" flipV="1">
            <a:off x="3561469" y="5651157"/>
            <a:ext cx="791928" cy="2063486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2"/>
            <a:endCxn id="99" idx="0"/>
          </p:cNvCxnSpPr>
          <p:nvPr/>
        </p:nvCxnSpPr>
        <p:spPr>
          <a:xfrm rot="5400000">
            <a:off x="2409491" y="6562665"/>
            <a:ext cx="791928" cy="240470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5" idx="0"/>
          </p:cNvCxnSpPr>
          <p:nvPr/>
        </p:nvCxnSpPr>
        <p:spPr>
          <a:xfrm rot="5400000" flipH="1" flipV="1">
            <a:off x="111620" y="4716634"/>
            <a:ext cx="1767102" cy="323787"/>
          </a:xfrm>
          <a:prstGeom prst="bentConnector3">
            <a:avLst>
              <a:gd name="adj1" fmla="val 28339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307480" y="6448857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546362" y="6237821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386047" y="5608744"/>
            <a:ext cx="100456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indgå </a:t>
            </a: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i</a:t>
            </a:r>
          </a:p>
        </p:txBody>
      </p:sp>
      <p:cxnSp>
        <p:nvCxnSpPr>
          <p:cNvPr id="111" name="Elbow Connector 110"/>
          <p:cNvCxnSpPr>
            <a:stCxn id="95" idx="3"/>
            <a:endCxn id="98" idx="1"/>
          </p:cNvCxnSpPr>
          <p:nvPr/>
        </p:nvCxnSpPr>
        <p:spPr>
          <a:xfrm>
            <a:off x="1379267" y="5931340"/>
            <a:ext cx="790437" cy="18633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45900" y="5357922"/>
            <a:ext cx="772290" cy="32127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Ting</a:t>
            </a:r>
          </a:p>
        </p:txBody>
      </p:sp>
      <p:cxnSp>
        <p:nvCxnSpPr>
          <p:cNvPr id="113" name="Elbow Connector 112"/>
          <p:cNvCxnSpPr>
            <a:endCxn id="125" idx="1"/>
          </p:cNvCxnSpPr>
          <p:nvPr/>
        </p:nvCxnSpPr>
        <p:spPr>
          <a:xfrm>
            <a:off x="2618190" y="5266318"/>
            <a:ext cx="6881249" cy="657900"/>
          </a:xfrm>
          <a:prstGeom prst="bentConnector3">
            <a:avLst>
              <a:gd name="adj1" fmla="val 4335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8" idx="2"/>
            <a:endCxn id="100" idx="0"/>
          </p:cNvCxnSpPr>
          <p:nvPr/>
        </p:nvCxnSpPr>
        <p:spPr>
          <a:xfrm rot="16200000" flipH="1">
            <a:off x="2982356" y="6230269"/>
            <a:ext cx="784753" cy="898085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>
            <a:off x="5282448" y="6024507"/>
            <a:ext cx="4236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En tjeneste kan opstræde som entitet  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16" name="Elbow Connector 115"/>
          <p:cNvCxnSpPr>
            <a:stCxn id="89" idx="2"/>
            <a:endCxn id="112" idx="0"/>
          </p:cNvCxnSpPr>
          <p:nvPr/>
        </p:nvCxnSpPr>
        <p:spPr>
          <a:xfrm rot="16200000" flipH="1">
            <a:off x="1016207" y="4142083"/>
            <a:ext cx="1356697" cy="1074980"/>
          </a:xfrm>
          <a:prstGeom prst="bentConnector3">
            <a:avLst>
              <a:gd name="adj1" fmla="val 91834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695682" y="496422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Kan være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17498" y="-378372"/>
            <a:ext cx="7849160" cy="2395259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accent1">
                    <a:lumMod val="50000"/>
                  </a:schemeClr>
                </a:solidFill>
              </a:rPr>
              <a:t>Informationssikkerhed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9188833" y="1"/>
            <a:ext cx="2679372" cy="4336856"/>
          </a:xfrm>
          <a:prstGeom prst="roundRect">
            <a:avLst>
              <a:gd name="adj" fmla="val 1048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b="1" dirty="0">
                <a:solidFill>
                  <a:schemeClr val="accent1">
                    <a:lumMod val="50000"/>
                  </a:schemeClr>
                </a:solidFill>
              </a:rPr>
              <a:t>Kontrol og forebyggelse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-457200" y="5497317"/>
            <a:ext cx="2545875" cy="2574161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1600" b="1" i="1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da-DK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110884" y="5861069"/>
            <a:ext cx="3433709" cy="2352765"/>
          </a:xfrm>
          <a:prstGeom prst="roundRect">
            <a:avLst>
              <a:gd name="adj" fmla="val 6456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1600" b="1" i="1">
                <a:solidFill>
                  <a:schemeClr val="accent1">
                    <a:lumMod val="50000"/>
                  </a:schemeClr>
                </a:solidFill>
              </a:rPr>
              <a:t>Organisation</a:t>
            </a:r>
            <a:endParaRPr lang="da-DK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1" name="Elbow Connector 74"/>
          <p:cNvCxnSpPr/>
          <p:nvPr/>
        </p:nvCxnSpPr>
        <p:spPr>
          <a:xfrm flipV="1">
            <a:off x="10728556" y="3083866"/>
            <a:ext cx="6350" cy="701748"/>
          </a:xfrm>
          <a:prstGeom prst="straightConnector1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9374532" y="3779264"/>
            <a:ext cx="1960479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da-DK" sz="1400">
                <a:solidFill>
                  <a:schemeClr val="accent1">
                    <a:lumMod val="50000"/>
                  </a:schemeClr>
                </a:solidFill>
              </a:rPr>
              <a:t>af sikkerheds-hændelser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9291013" y="3135305"/>
            <a:ext cx="21281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Analyseres gennem statistisk og algoritmisk behandling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11479213" y="3191455"/>
            <a:ext cx="1" cy="56465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20" idx="3"/>
            <a:endCxn id="157" idx="1"/>
          </p:cNvCxnSpPr>
          <p:nvPr/>
        </p:nvCxnSpPr>
        <p:spPr>
          <a:xfrm flipV="1">
            <a:off x="7716158" y="4670097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80042" y="3328995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6000" y="2498749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91" name="Rectangle 90"/>
          <p:cNvSpPr/>
          <p:nvPr/>
        </p:nvSpPr>
        <p:spPr>
          <a:xfrm>
            <a:off x="6251218" y="2494737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84189" y="433685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220224" y="41854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122" name="Straight Connector 121"/>
          <p:cNvCxnSpPr>
            <a:stCxn id="89" idx="3"/>
            <a:endCxn id="121" idx="1"/>
          </p:cNvCxnSpPr>
          <p:nvPr/>
        </p:nvCxnSpPr>
        <p:spPr>
          <a:xfrm>
            <a:off x="1834088" y="3665110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1" idx="0"/>
            <a:endCxn id="90" idx="2"/>
          </p:cNvCxnSpPr>
          <p:nvPr/>
        </p:nvCxnSpPr>
        <p:spPr>
          <a:xfrm flipH="1" flipV="1">
            <a:off x="4021985" y="3170979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9" idx="3"/>
            <a:endCxn id="90" idx="1"/>
          </p:cNvCxnSpPr>
          <p:nvPr/>
        </p:nvCxnSpPr>
        <p:spPr>
          <a:xfrm flipV="1">
            <a:off x="1834088" y="2834864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499439" y="5680855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155" name="Straight Connector 154"/>
          <p:cNvCxnSpPr>
            <a:stCxn id="90" idx="3"/>
            <a:endCxn id="91" idx="1"/>
          </p:cNvCxnSpPr>
          <p:nvPr/>
        </p:nvCxnSpPr>
        <p:spPr>
          <a:xfrm flipV="1">
            <a:off x="4837969" y="2830852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91" idx="2"/>
            <a:endCxn id="120" idx="0"/>
          </p:cNvCxnSpPr>
          <p:nvPr/>
        </p:nvCxnSpPr>
        <p:spPr>
          <a:xfrm flipH="1">
            <a:off x="6900174" y="3166967"/>
            <a:ext cx="6959" cy="11698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9404439" y="4426734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158" name="Straight Connector 157"/>
          <p:cNvCxnSpPr>
            <a:stCxn id="157" idx="2"/>
            <a:endCxn id="125" idx="0"/>
          </p:cNvCxnSpPr>
          <p:nvPr/>
        </p:nvCxnSpPr>
        <p:spPr>
          <a:xfrm>
            <a:off x="10313312" y="4913460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2869324" y="2332844"/>
            <a:ext cx="2317531" cy="3449479"/>
          </a:xfrm>
          <a:prstGeom prst="roundRect">
            <a:avLst>
              <a:gd name="adj" fmla="val 10406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Autentificiering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5712072" y="2272515"/>
            <a:ext cx="2281045" cy="3095940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a-DK" sz="1600" b="1">
                <a:solidFill>
                  <a:schemeClr val="tx1"/>
                </a:solidFill>
              </a:rPr>
              <a:t>Billetudstedelse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9172788" y="4336857"/>
            <a:ext cx="2281045" cy="2181321"/>
          </a:xfrm>
          <a:prstGeom prst="roundRect">
            <a:avLst>
              <a:gd name="adj" fmla="val 9755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>
                <a:solidFill>
                  <a:schemeClr val="tx1"/>
                </a:solidFill>
              </a:rPr>
              <a:t>Adgangskontrol</a:t>
            </a:r>
            <a:endParaRPr lang="da-DK" sz="1600" b="1" dirty="0">
              <a:solidFill>
                <a:schemeClr val="tx1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2642800" y="4077403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>
                <a:solidFill>
                  <a:schemeClr val="tx1"/>
                </a:solidFill>
              </a:rPr>
              <a:t>Akkreditivtjeneste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5712072" y="2332845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 dirty="0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 dirty="0">
                <a:solidFill>
                  <a:schemeClr val="tx1"/>
                </a:solidFill>
              </a:rPr>
              <a:t>beskrivelse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299545" y="2440383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</p:spTree>
    <p:extLst>
      <p:ext uri="{BB962C8B-B14F-4D97-AF65-F5344CB8AC3E}">
        <p14:creationId xmlns:p14="http://schemas.microsoft.com/office/powerpoint/2010/main" val="37069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" y="452542"/>
            <a:ext cx="2422797" cy="1008451"/>
          </a:xfrm>
        </p:spPr>
        <p:txBody>
          <a:bodyPr/>
          <a:lstStyle/>
          <a:p>
            <a:r>
              <a:rPr lang="da-DK" dirty="0"/>
              <a:t>Afsnit 7 Processer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78535" y="361573"/>
            <a:ext cx="9008843" cy="7678782"/>
            <a:chOff x="72067" y="361573"/>
            <a:chExt cx="9008843" cy="7678782"/>
          </a:xfrm>
        </p:grpSpPr>
        <p:sp>
          <p:nvSpPr>
            <p:cNvPr id="4" name="Rektangel 89"/>
            <p:cNvSpPr/>
            <p:nvPr/>
          </p:nvSpPr>
          <p:spPr>
            <a:xfrm>
              <a:off x="76262" y="36157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ktangel 102"/>
            <p:cNvSpPr/>
            <p:nvPr/>
          </p:nvSpPr>
          <p:spPr>
            <a:xfrm>
              <a:off x="76262" y="1348860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115"/>
            <p:cNvSpPr/>
            <p:nvPr/>
          </p:nvSpPr>
          <p:spPr>
            <a:xfrm>
              <a:off x="76262" y="234264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Ellipse 21"/>
            <p:cNvSpPr>
              <a:spLocks noChangeAspect="1"/>
            </p:cNvSpPr>
            <p:nvPr/>
          </p:nvSpPr>
          <p:spPr>
            <a:xfrm>
              <a:off x="3828694" y="642715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Afrundet rektangel 22"/>
            <p:cNvSpPr/>
            <p:nvPr/>
          </p:nvSpPr>
          <p:spPr>
            <a:xfrm>
              <a:off x="1900208" y="45624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Aktivitet A</a:t>
              </a:r>
            </a:p>
          </p:txBody>
        </p:sp>
        <p:cxnSp>
          <p:nvCxnSpPr>
            <p:cNvPr id="9" name="Lige pilforbindelse 24"/>
            <p:cNvCxnSpPr>
              <a:stCxn id="7" idx="6"/>
              <a:endCxn id="10" idx="1"/>
            </p:cNvCxnSpPr>
            <p:nvPr/>
          </p:nvCxnSpPr>
          <p:spPr>
            <a:xfrm flipV="1">
              <a:off x="4116694" y="777717"/>
              <a:ext cx="427702" cy="8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frundet rektangel 27"/>
            <p:cNvSpPr/>
            <p:nvPr/>
          </p:nvSpPr>
          <p:spPr>
            <a:xfrm>
              <a:off x="4544396" y="45624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Aktivitet B</a:t>
              </a:r>
            </a:p>
          </p:txBody>
        </p:sp>
        <p:sp>
          <p:nvSpPr>
            <p:cNvPr id="11" name="Rektangel 25"/>
            <p:cNvSpPr/>
            <p:nvPr/>
          </p:nvSpPr>
          <p:spPr>
            <a:xfrm>
              <a:off x="2357184" y="4458683"/>
              <a:ext cx="1080120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Administrer</a:t>
              </a:r>
            </a:p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attributter</a:t>
              </a:r>
            </a:p>
          </p:txBody>
        </p:sp>
        <p:cxnSp>
          <p:nvCxnSpPr>
            <p:cNvPr id="13" name="Vinklet forbindelse 38"/>
            <p:cNvCxnSpPr>
              <a:stCxn id="18" idx="3"/>
              <a:endCxn id="11" idx="0"/>
            </p:cNvCxnSpPr>
            <p:nvPr/>
          </p:nvCxnSpPr>
          <p:spPr>
            <a:xfrm flipH="1">
              <a:off x="2897244" y="1782464"/>
              <a:ext cx="3096" cy="2676219"/>
            </a:xfrm>
            <a:prstGeom prst="bentConnector4">
              <a:avLst>
                <a:gd name="adj1" fmla="val -7383721"/>
                <a:gd name="adj2" fmla="val 5600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ge pilforbindelse 68"/>
            <p:cNvCxnSpPr>
              <a:stCxn id="8" idx="3"/>
              <a:endCxn id="52" idx="2"/>
            </p:cNvCxnSpPr>
            <p:nvPr/>
          </p:nvCxnSpPr>
          <p:spPr>
            <a:xfrm>
              <a:off x="2900340" y="777717"/>
              <a:ext cx="327994" cy="3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ge pilforbindelse 76"/>
            <p:cNvCxnSpPr>
              <a:stCxn id="10" idx="2"/>
              <a:endCxn id="19" idx="0"/>
            </p:cNvCxnSpPr>
            <p:nvPr/>
          </p:nvCxnSpPr>
          <p:spPr>
            <a:xfrm>
              <a:off x="5044462" y="1099188"/>
              <a:ext cx="0" cy="36180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inklet forbindelse 38"/>
            <p:cNvCxnSpPr>
              <a:stCxn id="32" idx="3"/>
            </p:cNvCxnSpPr>
            <p:nvPr/>
          </p:nvCxnSpPr>
          <p:spPr>
            <a:xfrm flipH="1" flipV="1">
              <a:off x="7265939" y="2109890"/>
              <a:ext cx="1345003" cy="5608994"/>
            </a:xfrm>
            <a:prstGeom prst="bentConnector4">
              <a:avLst>
                <a:gd name="adj1" fmla="val -16996"/>
                <a:gd name="adj2" fmla="val 5286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ktangel 25"/>
            <p:cNvSpPr/>
            <p:nvPr/>
          </p:nvSpPr>
          <p:spPr>
            <a:xfrm>
              <a:off x="3322929" y="5369323"/>
              <a:ext cx="1406519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Valider identitet</a:t>
              </a:r>
            </a:p>
          </p:txBody>
        </p:sp>
        <p:sp>
          <p:nvSpPr>
            <p:cNvPr id="18" name="Rektangel 25"/>
            <p:cNvSpPr/>
            <p:nvPr/>
          </p:nvSpPr>
          <p:spPr>
            <a:xfrm>
              <a:off x="1900208" y="1460993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Forretnings-tjeneste 1</a:t>
              </a:r>
            </a:p>
          </p:txBody>
        </p:sp>
        <p:sp>
          <p:nvSpPr>
            <p:cNvPr id="19" name="Rektangel 25"/>
            <p:cNvSpPr/>
            <p:nvPr/>
          </p:nvSpPr>
          <p:spPr>
            <a:xfrm>
              <a:off x="4544396" y="1460993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Forretnings-tjeneste 2</a:t>
              </a:r>
            </a:p>
          </p:txBody>
        </p:sp>
        <p:cxnSp>
          <p:nvCxnSpPr>
            <p:cNvPr id="20" name="Lige pilforbindelse 53"/>
            <p:cNvCxnSpPr>
              <a:stCxn id="8" idx="2"/>
              <a:endCxn id="18" idx="0"/>
            </p:cNvCxnSpPr>
            <p:nvPr/>
          </p:nvCxnSpPr>
          <p:spPr>
            <a:xfrm>
              <a:off x="2400274" y="1099188"/>
              <a:ext cx="0" cy="36180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inklet forbindelse 38"/>
            <p:cNvCxnSpPr>
              <a:stCxn id="19" idx="1"/>
              <a:endCxn id="17" idx="0"/>
            </p:cNvCxnSpPr>
            <p:nvPr/>
          </p:nvCxnSpPr>
          <p:spPr>
            <a:xfrm rot="10800000" flipV="1">
              <a:off x="4026190" y="1782463"/>
              <a:ext cx="518207" cy="3586859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ktangel 25"/>
            <p:cNvSpPr/>
            <p:nvPr/>
          </p:nvSpPr>
          <p:spPr>
            <a:xfrm>
              <a:off x="1177910" y="2437316"/>
              <a:ext cx="1078980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Identitet</a:t>
              </a:r>
            </a:p>
          </p:txBody>
        </p:sp>
        <p:cxnSp>
          <p:nvCxnSpPr>
            <p:cNvPr id="23" name="Vinklet forbindelse 38"/>
            <p:cNvCxnSpPr>
              <a:stCxn id="18" idx="1"/>
              <a:endCxn id="22" idx="0"/>
            </p:cNvCxnSpPr>
            <p:nvPr/>
          </p:nvCxnSpPr>
          <p:spPr>
            <a:xfrm rot="10800000" flipV="1">
              <a:off x="1717400" y="1782464"/>
              <a:ext cx="182808" cy="654852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ktangel 115"/>
            <p:cNvSpPr/>
            <p:nvPr/>
          </p:nvSpPr>
          <p:spPr>
            <a:xfrm>
              <a:off x="76230" y="526367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Rektangel 116"/>
            <p:cNvSpPr/>
            <p:nvPr/>
          </p:nvSpPr>
          <p:spPr>
            <a:xfrm>
              <a:off x="75505" y="5263675"/>
              <a:ext cx="423804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100">
                  <a:solidFill>
                    <a:schemeClr val="accent2">
                      <a:lumMod val="75000"/>
                    </a:schemeClr>
                  </a:solidFill>
                </a:rPr>
                <a:t>Autentifi-kation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ktangel 115"/>
            <p:cNvSpPr/>
            <p:nvPr/>
          </p:nvSpPr>
          <p:spPr>
            <a:xfrm>
              <a:off x="79029" y="6264161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Rektangel 116"/>
            <p:cNvSpPr/>
            <p:nvPr/>
          </p:nvSpPr>
          <p:spPr>
            <a:xfrm>
              <a:off x="78304" y="6264161"/>
              <a:ext cx="423804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Billet-udstedelse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-133583" y="567676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Myndig-hed</a:t>
              </a:r>
              <a:endParaRPr lang="da-DK" sz="1200" dirty="0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-38184" y="1457890"/>
              <a:ext cx="873872" cy="64633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Forret-nings</a:t>
              </a:r>
              <a:r>
                <a:rPr lang="da-DK" sz="1200" dirty="0">
                  <a:latin typeface="Arial" pitchFamily="34" charset="0"/>
                  <a:cs typeface="Arial" pitchFamily="34" charset="0"/>
                </a:rPr>
                <a:t>-</a:t>
              </a:r>
              <a:br>
                <a:rPr lang="da-DK" sz="1200" dirty="0">
                  <a:latin typeface="Arial" pitchFamily="34" charset="0"/>
                  <a:cs typeface="Arial" pitchFamily="34" charset="0"/>
                </a:rPr>
              </a:br>
              <a:r>
                <a:rPr lang="da-DK" sz="1200" dirty="0">
                  <a:latin typeface="Arial" pitchFamily="34" charset="0"/>
                  <a:cs typeface="Arial" pitchFamily="34" charset="0"/>
                </a:rPr>
                <a:t>tjenester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-134036" y="2544329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Regis-trering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ktangel 25"/>
            <p:cNvSpPr/>
            <p:nvPr/>
          </p:nvSpPr>
          <p:spPr>
            <a:xfrm>
              <a:off x="7497938" y="6378347"/>
              <a:ext cx="1040960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Berig og udsted </a:t>
              </a:r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adgangsbillet</a:t>
              </a:r>
            </a:p>
          </p:txBody>
        </p:sp>
        <p:sp>
          <p:nvSpPr>
            <p:cNvPr id="32" name="Rektangel 25"/>
            <p:cNvSpPr/>
            <p:nvPr/>
          </p:nvSpPr>
          <p:spPr>
            <a:xfrm>
              <a:off x="7448554" y="7397413"/>
              <a:ext cx="1162388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Tjek adgangsbillet</a:t>
              </a:r>
            </a:p>
          </p:txBody>
        </p:sp>
        <p:cxnSp>
          <p:nvCxnSpPr>
            <p:cNvPr id="33" name="Lige pilforbindelse 68"/>
            <p:cNvCxnSpPr>
              <a:stCxn id="17" idx="3"/>
              <a:endCxn id="63" idx="1"/>
            </p:cNvCxnSpPr>
            <p:nvPr/>
          </p:nvCxnSpPr>
          <p:spPr>
            <a:xfrm flipV="1">
              <a:off x="4729448" y="5690793"/>
              <a:ext cx="2730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inklet forbindelse 38"/>
            <p:cNvCxnSpPr>
              <a:stCxn id="31" idx="2"/>
              <a:endCxn id="32" idx="0"/>
            </p:cNvCxnSpPr>
            <p:nvPr/>
          </p:nvCxnSpPr>
          <p:spPr>
            <a:xfrm rot="16200000" flipH="1">
              <a:off x="7836021" y="7203686"/>
              <a:ext cx="376124" cy="11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ktangel 115"/>
            <p:cNvSpPr/>
            <p:nvPr/>
          </p:nvSpPr>
          <p:spPr>
            <a:xfrm>
              <a:off x="76230" y="3341967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Rektangel 116"/>
            <p:cNvSpPr/>
            <p:nvPr/>
          </p:nvSpPr>
          <p:spPr>
            <a:xfrm>
              <a:off x="75504" y="3341967"/>
              <a:ext cx="458229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Akkredi-tivtjeneste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ktangel 115"/>
            <p:cNvSpPr/>
            <p:nvPr/>
          </p:nvSpPr>
          <p:spPr>
            <a:xfrm>
              <a:off x="79754" y="4343783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Rektangel 116"/>
            <p:cNvSpPr/>
            <p:nvPr/>
          </p:nvSpPr>
          <p:spPr>
            <a:xfrm>
              <a:off x="79029" y="4343783"/>
              <a:ext cx="642888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beskri</a:t>
              </a:r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velse</a:t>
              </a:r>
              <a:endParaRPr lang="da-DK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ktangel 25"/>
            <p:cNvSpPr/>
            <p:nvPr/>
          </p:nvSpPr>
          <p:spPr>
            <a:xfrm>
              <a:off x="1177909" y="3434601"/>
              <a:ext cx="1078980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Tilknyt akkreditiv</a:t>
              </a:r>
            </a:p>
          </p:txBody>
        </p:sp>
        <p:sp>
          <p:nvSpPr>
            <p:cNvPr id="41" name="Rektangel 25"/>
            <p:cNvSpPr/>
            <p:nvPr/>
          </p:nvSpPr>
          <p:spPr>
            <a:xfrm>
              <a:off x="1179115" y="4458085"/>
              <a:ext cx="107617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Beskriv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Vinklet forbindelse 38"/>
            <p:cNvCxnSpPr>
              <a:stCxn id="22" idx="2"/>
              <a:endCxn id="40" idx="0"/>
            </p:cNvCxnSpPr>
            <p:nvPr/>
          </p:nvCxnSpPr>
          <p:spPr>
            <a:xfrm rot="5400000">
              <a:off x="1540229" y="3257429"/>
              <a:ext cx="354343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inklet forbindelse 38"/>
            <p:cNvCxnSpPr>
              <a:stCxn id="40" idx="2"/>
              <a:endCxn id="41" idx="0"/>
            </p:cNvCxnSpPr>
            <p:nvPr/>
          </p:nvCxnSpPr>
          <p:spPr>
            <a:xfrm rot="5400000">
              <a:off x="1527031" y="4267717"/>
              <a:ext cx="380542" cy="1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25"/>
            <p:cNvSpPr/>
            <p:nvPr/>
          </p:nvSpPr>
          <p:spPr>
            <a:xfrm>
              <a:off x="6230859" y="6378346"/>
              <a:ext cx="904455" cy="64294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Hent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Lige pilforbindelse 68"/>
            <p:cNvCxnSpPr>
              <a:stCxn id="44" idx="3"/>
              <a:endCxn id="31" idx="1"/>
            </p:cNvCxnSpPr>
            <p:nvPr/>
          </p:nvCxnSpPr>
          <p:spPr>
            <a:xfrm>
              <a:off x="7135314" y="6699817"/>
              <a:ext cx="362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ktangel 25"/>
            <p:cNvSpPr/>
            <p:nvPr/>
          </p:nvSpPr>
          <p:spPr>
            <a:xfrm>
              <a:off x="4163992" y="3427321"/>
              <a:ext cx="1519554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Sammenlign  original akkreditiv med bruger udleveret akkreditiv</a:t>
              </a:r>
            </a:p>
          </p:txBody>
        </p:sp>
        <p:sp>
          <p:nvSpPr>
            <p:cNvPr id="47" name="Rektangel 25"/>
            <p:cNvSpPr/>
            <p:nvPr/>
          </p:nvSpPr>
          <p:spPr>
            <a:xfrm>
              <a:off x="6235356" y="4458085"/>
              <a:ext cx="904455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Udlever attributter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Vinklet forbindelse 38"/>
            <p:cNvCxnSpPr>
              <a:stCxn id="47" idx="2"/>
              <a:endCxn id="44" idx="0"/>
            </p:cNvCxnSpPr>
            <p:nvPr/>
          </p:nvCxnSpPr>
          <p:spPr>
            <a:xfrm flipH="1">
              <a:off x="6683087" y="5101027"/>
              <a:ext cx="4497" cy="127731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inklet forbindelse 38"/>
            <p:cNvCxnSpPr/>
            <p:nvPr/>
          </p:nvCxnSpPr>
          <p:spPr>
            <a:xfrm>
              <a:off x="6543263" y="5113728"/>
              <a:ext cx="0" cy="12460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inklet forbindelse 38"/>
            <p:cNvCxnSpPr/>
            <p:nvPr/>
          </p:nvCxnSpPr>
          <p:spPr>
            <a:xfrm>
              <a:off x="4334607" y="4077545"/>
              <a:ext cx="1" cy="129813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Vinklet forbindelse 38"/>
            <p:cNvCxnSpPr/>
            <p:nvPr/>
          </p:nvCxnSpPr>
          <p:spPr>
            <a:xfrm flipH="1">
              <a:off x="4504270" y="4092062"/>
              <a:ext cx="12700" cy="12963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85"/>
            <p:cNvSpPr>
              <a:spLocks noChangeAspect="1"/>
            </p:cNvSpPr>
            <p:nvPr/>
          </p:nvSpPr>
          <p:spPr>
            <a:xfrm>
              <a:off x="3228334" y="637317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Ellipse 21"/>
            <p:cNvSpPr>
              <a:spLocks noChangeAspect="1"/>
            </p:cNvSpPr>
            <p:nvPr/>
          </p:nvSpPr>
          <p:spPr>
            <a:xfrm>
              <a:off x="1177909" y="637317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4" name="Lige pilforbindelse 24"/>
            <p:cNvCxnSpPr>
              <a:stCxn id="53" idx="6"/>
              <a:endCxn id="8" idx="1"/>
            </p:cNvCxnSpPr>
            <p:nvPr/>
          </p:nvCxnSpPr>
          <p:spPr>
            <a:xfrm flipV="1">
              <a:off x="1465909" y="777717"/>
              <a:ext cx="434299" cy="3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ge pilforbindelse 86"/>
            <p:cNvCxnSpPr>
              <a:stCxn id="19" idx="3"/>
              <a:endCxn id="56" idx="1"/>
            </p:cNvCxnSpPr>
            <p:nvPr/>
          </p:nvCxnSpPr>
          <p:spPr>
            <a:xfrm>
              <a:off x="5544528" y="1782464"/>
              <a:ext cx="1213857" cy="5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frundet rektangel 27"/>
            <p:cNvSpPr/>
            <p:nvPr/>
          </p:nvSpPr>
          <p:spPr>
            <a:xfrm>
              <a:off x="6758385" y="1465995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Rettigheds-begrænsede aktiviteter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Ellipse 85"/>
            <p:cNvSpPr>
              <a:spLocks noChangeAspect="1"/>
            </p:cNvSpPr>
            <p:nvPr/>
          </p:nvSpPr>
          <p:spPr>
            <a:xfrm>
              <a:off x="8107961" y="1643466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8" name="Lige pilforbindelse 68"/>
            <p:cNvCxnSpPr>
              <a:stCxn id="56" idx="3"/>
              <a:endCxn id="57" idx="2"/>
            </p:cNvCxnSpPr>
            <p:nvPr/>
          </p:nvCxnSpPr>
          <p:spPr>
            <a:xfrm>
              <a:off x="7758517" y="1787466"/>
              <a:ext cx="34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ktangel 115"/>
          <p:cNvSpPr/>
          <p:nvPr/>
        </p:nvSpPr>
        <p:spPr>
          <a:xfrm>
            <a:off x="2848705" y="7252159"/>
            <a:ext cx="9001156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116"/>
          <p:cNvSpPr/>
          <p:nvPr/>
        </p:nvSpPr>
        <p:spPr>
          <a:xfrm>
            <a:off x="2847980" y="7252159"/>
            <a:ext cx="42380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Adgangs-kontrol</a:t>
            </a:r>
            <a:endParaRPr lang="da-DK" sz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ktangel 25"/>
          <p:cNvSpPr/>
          <p:nvPr/>
        </p:nvSpPr>
        <p:spPr>
          <a:xfrm>
            <a:off x="7808946" y="5369322"/>
            <a:ext cx="1232878" cy="64294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 adgangsbillet for denne identitet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Elbow Connector 66"/>
          <p:cNvCxnSpPr>
            <a:stCxn id="63" idx="2"/>
            <a:endCxn id="44" idx="1"/>
          </p:cNvCxnSpPr>
          <p:nvPr/>
        </p:nvCxnSpPr>
        <p:spPr>
          <a:xfrm rot="16200000" flipH="1">
            <a:off x="8387580" y="6050069"/>
            <a:ext cx="687553" cy="611942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989" y="436778"/>
            <a:ext cx="10559098" cy="748800"/>
          </a:xfrm>
        </p:spPr>
        <p:txBody>
          <a:bodyPr/>
          <a:lstStyle/>
          <a:p>
            <a:r>
              <a:rPr lang="da-DK" dirty="0"/>
              <a:t>Afsnit 7.1 Registrere identitet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31704" y="1335380"/>
            <a:ext cx="9008118" cy="4902726"/>
            <a:chOff x="72067" y="329674"/>
            <a:chExt cx="9008118" cy="4902726"/>
          </a:xfrm>
        </p:grpSpPr>
        <p:sp>
          <p:nvSpPr>
            <p:cNvPr id="4" name="Rektangel 89"/>
            <p:cNvSpPr/>
            <p:nvPr/>
          </p:nvSpPr>
          <p:spPr>
            <a:xfrm>
              <a:off x="76262" y="329676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5" name="Rektangel 102"/>
            <p:cNvSpPr/>
            <p:nvPr/>
          </p:nvSpPr>
          <p:spPr>
            <a:xfrm>
              <a:off x="76262" y="1348860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ktangel 115"/>
            <p:cNvSpPr/>
            <p:nvPr/>
          </p:nvSpPr>
          <p:spPr>
            <a:xfrm>
              <a:off x="76262" y="2342645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ktangel 115"/>
            <p:cNvSpPr/>
            <p:nvPr/>
          </p:nvSpPr>
          <p:spPr>
            <a:xfrm>
              <a:off x="76230" y="3360368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Rektangel 116"/>
            <p:cNvSpPr/>
            <p:nvPr/>
          </p:nvSpPr>
          <p:spPr>
            <a:xfrm>
              <a:off x="83456" y="3360368"/>
              <a:ext cx="554497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Akkredi-tivtjeneste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ktangel 115"/>
            <p:cNvSpPr/>
            <p:nvPr/>
          </p:nvSpPr>
          <p:spPr>
            <a:xfrm>
              <a:off x="79029" y="4360854"/>
              <a:ext cx="9001156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ektangel 116"/>
            <p:cNvSpPr/>
            <p:nvPr/>
          </p:nvSpPr>
          <p:spPr>
            <a:xfrm>
              <a:off x="78304" y="4360854"/>
              <a:ext cx="559649" cy="8715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a-DK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Grunddata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-127562" y="535777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latin typeface="Arial" pitchFamily="34" charset="0"/>
                  <a:cs typeface="Arial" pitchFamily="34" charset="0"/>
                </a:rPr>
                <a:t>Myndig-hed</a:t>
              </a:r>
              <a:endParaRPr lang="da-DK" sz="1200" dirty="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-32436" y="2451996"/>
              <a:ext cx="873872" cy="64633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Attribut-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beskri</a:t>
              </a:r>
              <a:r>
                <a:rPr lang="da-DK" sz="12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velse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134036" y="1552636"/>
              <a:ext cx="873872" cy="46166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da-DK" sz="1200" dirty="0" err="1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Regis-trering</a:t>
              </a:r>
              <a:endPara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lipse 21"/>
            <p:cNvSpPr>
              <a:spLocks noChangeAspect="1"/>
            </p:cNvSpPr>
            <p:nvPr/>
          </p:nvSpPr>
          <p:spPr>
            <a:xfrm>
              <a:off x="907361" y="614434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Afrundet rektangel 22"/>
            <p:cNvSpPr/>
            <p:nvPr/>
          </p:nvSpPr>
          <p:spPr>
            <a:xfrm>
              <a:off x="1409674" y="4409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identitet</a:t>
              </a:r>
            </a:p>
          </p:txBody>
        </p:sp>
        <p:cxnSp>
          <p:nvCxnSpPr>
            <p:cNvPr id="16" name="Lige pilforbindelse 24"/>
            <p:cNvCxnSpPr>
              <a:stCxn id="14" idx="6"/>
              <a:endCxn id="15" idx="1"/>
            </p:cNvCxnSpPr>
            <p:nvPr/>
          </p:nvCxnSpPr>
          <p:spPr>
            <a:xfrm>
              <a:off x="1195361" y="758434"/>
              <a:ext cx="214313" cy="3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frundet rektangel 27"/>
            <p:cNvSpPr/>
            <p:nvPr/>
          </p:nvSpPr>
          <p:spPr>
            <a:xfrm>
              <a:off x="2786045" y="1460103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Verificer identitet</a:t>
              </a:r>
            </a:p>
          </p:txBody>
        </p:sp>
        <p:sp>
          <p:nvSpPr>
            <p:cNvPr id="18" name="Rektangel 25"/>
            <p:cNvSpPr/>
            <p:nvPr/>
          </p:nvSpPr>
          <p:spPr>
            <a:xfrm>
              <a:off x="1419275" y="1460130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Opret identitet</a:t>
              </a:r>
            </a:p>
          </p:txBody>
        </p:sp>
        <p:cxnSp>
          <p:nvCxnSpPr>
            <p:cNvPr id="19" name="Lige pilforbindelse 35"/>
            <p:cNvCxnSpPr/>
            <p:nvPr/>
          </p:nvCxnSpPr>
          <p:spPr>
            <a:xfrm flipH="1">
              <a:off x="1874815" y="1096570"/>
              <a:ext cx="1588" cy="3730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ktangel 25"/>
            <p:cNvSpPr/>
            <p:nvPr/>
          </p:nvSpPr>
          <p:spPr>
            <a:xfrm>
              <a:off x="5586396" y="2442801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Registrer attributter</a:t>
              </a:r>
            </a:p>
          </p:txBody>
        </p:sp>
        <p:sp>
          <p:nvSpPr>
            <p:cNvPr id="21" name="Rektangel 25"/>
            <p:cNvSpPr/>
            <p:nvPr/>
          </p:nvSpPr>
          <p:spPr>
            <a:xfrm>
              <a:off x="4275137" y="3450855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Tilknyt akkreditiver</a:t>
              </a:r>
            </a:p>
          </p:txBody>
        </p:sp>
        <p:cxnSp>
          <p:nvCxnSpPr>
            <p:cNvPr id="22" name="Lige pilforbindelse 56"/>
            <p:cNvCxnSpPr>
              <a:stCxn id="25" idx="2"/>
              <a:endCxn id="20" idx="0"/>
            </p:cNvCxnSpPr>
            <p:nvPr/>
          </p:nvCxnSpPr>
          <p:spPr>
            <a:xfrm>
              <a:off x="6086462" y="1083870"/>
              <a:ext cx="0" cy="13589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pilforbindelse 68"/>
            <p:cNvCxnSpPr>
              <a:stCxn id="18" idx="3"/>
              <a:endCxn id="17" idx="1"/>
            </p:cNvCxnSpPr>
            <p:nvPr/>
          </p:nvCxnSpPr>
          <p:spPr>
            <a:xfrm flipV="1">
              <a:off x="2526564" y="1781574"/>
              <a:ext cx="259481" cy="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ktangel 25"/>
            <p:cNvSpPr/>
            <p:nvPr/>
          </p:nvSpPr>
          <p:spPr>
            <a:xfrm>
              <a:off x="2714675" y="4450980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Læs</a:t>
              </a:r>
            </a:p>
          </p:txBody>
        </p:sp>
        <p:sp>
          <p:nvSpPr>
            <p:cNvPr id="25" name="Afrundet rektangel 27"/>
            <p:cNvSpPr/>
            <p:nvPr/>
          </p:nvSpPr>
          <p:spPr>
            <a:xfrm>
              <a:off x="5586396" y="440928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Registrer attributter</a:t>
              </a:r>
            </a:p>
          </p:txBody>
        </p:sp>
        <p:cxnSp>
          <p:nvCxnSpPr>
            <p:cNvPr id="26" name="Lige pilforbindelse 35"/>
            <p:cNvCxnSpPr/>
            <p:nvPr/>
          </p:nvCxnSpPr>
          <p:spPr>
            <a:xfrm>
              <a:off x="3171803" y="2103072"/>
              <a:ext cx="0" cy="23336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36"/>
            <p:cNvCxnSpPr/>
            <p:nvPr/>
          </p:nvCxnSpPr>
          <p:spPr>
            <a:xfrm>
              <a:off x="3427392" y="2103045"/>
              <a:ext cx="0" cy="23241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frundet rektangel 27"/>
            <p:cNvSpPr/>
            <p:nvPr/>
          </p:nvSpPr>
          <p:spPr>
            <a:xfrm>
              <a:off x="6957996" y="440928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Vis resultat</a:t>
              </a:r>
              <a:endPara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Lige pilforbindelse 68"/>
            <p:cNvCxnSpPr>
              <a:stCxn id="28" idx="3"/>
            </p:cNvCxnSpPr>
            <p:nvPr/>
          </p:nvCxnSpPr>
          <p:spPr>
            <a:xfrm>
              <a:off x="7958128" y="762399"/>
              <a:ext cx="2698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85"/>
            <p:cNvSpPr>
              <a:spLocks noChangeAspect="1"/>
            </p:cNvSpPr>
            <p:nvPr/>
          </p:nvSpPr>
          <p:spPr>
            <a:xfrm>
              <a:off x="8251184" y="625213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1" name="Elbow Connector 30"/>
            <p:cNvCxnSpPr>
              <a:stCxn id="21" idx="3"/>
              <a:endCxn id="25" idx="1"/>
            </p:cNvCxnSpPr>
            <p:nvPr/>
          </p:nvCxnSpPr>
          <p:spPr>
            <a:xfrm flipV="1">
              <a:off x="5275269" y="762399"/>
              <a:ext cx="311127" cy="3009927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7" idx="3"/>
              <a:endCxn id="21" idx="0"/>
            </p:cNvCxnSpPr>
            <p:nvPr/>
          </p:nvCxnSpPr>
          <p:spPr>
            <a:xfrm>
              <a:off x="3893334" y="1781574"/>
              <a:ext cx="881869" cy="1669281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0" idx="3"/>
              <a:endCxn id="28" idx="1"/>
            </p:cNvCxnSpPr>
            <p:nvPr/>
          </p:nvCxnSpPr>
          <p:spPr>
            <a:xfrm flipV="1">
              <a:off x="6586528" y="762399"/>
              <a:ext cx="371468" cy="20018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ktangel 25"/>
            <p:cNvSpPr/>
            <p:nvPr/>
          </p:nvSpPr>
          <p:spPr>
            <a:xfrm>
              <a:off x="5532817" y="447515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Læs</a:t>
              </a:r>
            </a:p>
          </p:txBody>
        </p:sp>
        <p:cxnSp>
          <p:nvCxnSpPr>
            <p:cNvPr id="35" name="Lige pilforbindelse 35"/>
            <p:cNvCxnSpPr/>
            <p:nvPr/>
          </p:nvCxnSpPr>
          <p:spPr>
            <a:xfrm>
              <a:off x="5962300" y="3085743"/>
              <a:ext cx="0" cy="13989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ge pilforbindelse 36"/>
            <p:cNvCxnSpPr/>
            <p:nvPr/>
          </p:nvCxnSpPr>
          <p:spPr>
            <a:xfrm>
              <a:off x="6217889" y="3085743"/>
              <a:ext cx="0" cy="13894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77" y="430509"/>
            <a:ext cx="10559098" cy="748800"/>
          </a:xfrm>
        </p:spPr>
        <p:txBody>
          <a:bodyPr/>
          <a:lstStyle/>
          <a:p>
            <a:r>
              <a:rPr lang="da-DK" dirty="0"/>
              <a:t>Afsnit 7.2 Autentifikation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9145" y="1639286"/>
            <a:ext cx="9056621" cy="3949954"/>
            <a:chOff x="20797" y="1639286"/>
            <a:chExt cx="9056621" cy="3949954"/>
          </a:xfrm>
        </p:grpSpPr>
        <p:grpSp>
          <p:nvGrpSpPr>
            <p:cNvPr id="4" name="Gruppe 73"/>
            <p:cNvGrpSpPr/>
            <p:nvPr/>
          </p:nvGrpSpPr>
          <p:grpSpPr>
            <a:xfrm>
              <a:off x="58706" y="1639286"/>
              <a:ext cx="9001188" cy="1332502"/>
              <a:chOff x="71406" y="4811141"/>
              <a:chExt cx="9001188" cy="1332502"/>
            </a:xfrm>
          </p:grpSpPr>
          <p:sp>
            <p:nvSpPr>
              <p:cNvPr id="34" name="Rektangel 12"/>
              <p:cNvSpPr/>
              <p:nvPr/>
            </p:nvSpPr>
            <p:spPr>
              <a:xfrm>
                <a:off x="71438" y="4857760"/>
                <a:ext cx="90011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" name="Rektangel 13"/>
              <p:cNvSpPr/>
              <p:nvPr/>
            </p:nvSpPr>
            <p:spPr>
              <a:xfrm>
                <a:off x="71406" y="4857760"/>
                <a:ext cx="285752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kstboks 14"/>
              <p:cNvSpPr txBox="1"/>
              <p:nvPr/>
            </p:nvSpPr>
            <p:spPr>
              <a:xfrm rot="16200000">
                <a:off x="-445780" y="5338892"/>
                <a:ext cx="1332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>
                    <a:latin typeface="Arial" pitchFamily="34" charset="0"/>
                    <a:cs typeface="Arial" pitchFamily="34" charset="0"/>
                  </a:rPr>
                  <a:t>Bruger</a:t>
                </a:r>
              </a:p>
            </p:txBody>
          </p:sp>
        </p:grpSp>
        <p:sp>
          <p:nvSpPr>
            <p:cNvPr id="5" name="Rektangel 89"/>
            <p:cNvSpPr/>
            <p:nvPr/>
          </p:nvSpPr>
          <p:spPr>
            <a:xfrm>
              <a:off x="63562" y="3000373"/>
              <a:ext cx="9001156" cy="12144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6" name="Gruppe 101"/>
            <p:cNvGrpSpPr/>
            <p:nvPr/>
          </p:nvGrpSpPr>
          <p:grpSpPr>
            <a:xfrm>
              <a:off x="62497" y="4256738"/>
              <a:ext cx="9014921" cy="1332502"/>
              <a:chOff x="57673" y="4828241"/>
              <a:chExt cx="9014921" cy="1332502"/>
            </a:xfrm>
          </p:grpSpPr>
          <p:sp>
            <p:nvSpPr>
              <p:cNvPr id="31" name="Rektangel 102"/>
              <p:cNvSpPr/>
              <p:nvPr/>
            </p:nvSpPr>
            <p:spPr>
              <a:xfrm>
                <a:off x="71438" y="4857760"/>
                <a:ext cx="90011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" name="Rektangel 110"/>
              <p:cNvSpPr/>
              <p:nvPr/>
            </p:nvSpPr>
            <p:spPr>
              <a:xfrm>
                <a:off x="71406" y="4857760"/>
                <a:ext cx="421556" cy="12144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kstboks 112"/>
              <p:cNvSpPr txBox="1"/>
              <p:nvPr/>
            </p:nvSpPr>
            <p:spPr>
              <a:xfrm rot="16200000">
                <a:off x="-377745" y="5263659"/>
                <a:ext cx="1332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>
                    <a:solidFill>
                      <a:schemeClr val="accent2">
                        <a:lumMod val="75000"/>
                      </a:schemeClr>
                    </a:solidFill>
                  </a:rPr>
                  <a:t>Autentifi-kation</a:t>
                </a:r>
                <a:endParaRPr lang="da-DK" sz="1200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" name="Ellipse 21"/>
            <p:cNvSpPr>
              <a:spLocks noChangeAspect="1"/>
            </p:cNvSpPr>
            <p:nvPr/>
          </p:nvSpPr>
          <p:spPr>
            <a:xfrm>
              <a:off x="459686" y="2169982"/>
              <a:ext cx="288000" cy="288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8" name="Afrundet rektangel 22"/>
            <p:cNvSpPr/>
            <p:nvPr/>
          </p:nvSpPr>
          <p:spPr>
            <a:xfrm>
              <a:off x="961999" y="199647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Tilgår tjeneste</a:t>
              </a:r>
            </a:p>
          </p:txBody>
        </p:sp>
        <p:cxnSp>
          <p:nvCxnSpPr>
            <p:cNvPr id="9" name="Lige pilforbindelse 24"/>
            <p:cNvCxnSpPr>
              <a:stCxn id="7" idx="6"/>
              <a:endCxn id="8" idx="1"/>
            </p:cNvCxnSpPr>
            <p:nvPr/>
          </p:nvCxnSpPr>
          <p:spPr>
            <a:xfrm>
              <a:off x="747686" y="2313982"/>
              <a:ext cx="214313" cy="39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frundet rektangel 27"/>
            <p:cNvSpPr/>
            <p:nvPr/>
          </p:nvSpPr>
          <p:spPr>
            <a:xfrm>
              <a:off x="2214545" y="1996476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Bruger afgiver akkreditiver (log-in)</a:t>
              </a:r>
            </a:p>
          </p:txBody>
        </p:sp>
        <p:sp>
          <p:nvSpPr>
            <p:cNvPr id="11" name="Rektangel 25"/>
            <p:cNvSpPr/>
            <p:nvPr/>
          </p:nvSpPr>
          <p:spPr>
            <a:xfrm>
              <a:off x="971600" y="33522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Beder om adgangsbillet</a:t>
              </a:r>
            </a:p>
          </p:txBody>
        </p:sp>
        <p:cxnSp>
          <p:nvCxnSpPr>
            <p:cNvPr id="12" name="Lige pilforbindelse 35"/>
            <p:cNvCxnSpPr/>
            <p:nvPr/>
          </p:nvCxnSpPr>
          <p:spPr>
            <a:xfrm flipH="1">
              <a:off x="1541440" y="2652118"/>
              <a:ext cx="1588" cy="68741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ktangel 25"/>
            <p:cNvSpPr/>
            <p:nvPr/>
          </p:nvSpPr>
          <p:spPr>
            <a:xfrm>
              <a:off x="3763946" y="4584709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Validerer bruger</a:t>
              </a:r>
            </a:p>
          </p:txBody>
        </p:sp>
        <p:sp>
          <p:nvSpPr>
            <p:cNvPr id="14" name="Rektangel 25"/>
            <p:cNvSpPr/>
            <p:nvPr/>
          </p:nvSpPr>
          <p:spPr>
            <a:xfrm>
              <a:off x="2330499" y="4584709"/>
              <a:ext cx="1107289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Beder om akkreditiver</a:t>
              </a:r>
            </a:p>
          </p:txBody>
        </p:sp>
        <p:sp>
          <p:nvSpPr>
            <p:cNvPr id="15" name="Rektangel 25"/>
            <p:cNvSpPr/>
            <p:nvPr/>
          </p:nvSpPr>
          <p:spPr>
            <a:xfrm>
              <a:off x="5110170" y="4584709"/>
              <a:ext cx="1000132" cy="642942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Udsteder adgangsbillet</a:t>
              </a:r>
            </a:p>
          </p:txBody>
        </p:sp>
        <p:cxnSp>
          <p:nvCxnSpPr>
            <p:cNvPr id="16" name="Lige pilforbindelse 54"/>
            <p:cNvCxnSpPr>
              <a:stCxn id="15" idx="0"/>
              <a:endCxn id="29" idx="2"/>
            </p:cNvCxnSpPr>
            <p:nvPr/>
          </p:nvCxnSpPr>
          <p:spPr>
            <a:xfrm flipH="1" flipV="1">
              <a:off x="5601945" y="3982470"/>
              <a:ext cx="8291" cy="60223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ge pilforbindelse 68"/>
            <p:cNvCxnSpPr>
              <a:stCxn id="8" idx="3"/>
              <a:endCxn id="10" idx="1"/>
            </p:cNvCxnSpPr>
            <p:nvPr/>
          </p:nvCxnSpPr>
          <p:spPr>
            <a:xfrm>
              <a:off x="2069288" y="2317947"/>
              <a:ext cx="1452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boks 112"/>
            <p:cNvSpPr txBox="1"/>
            <p:nvPr/>
          </p:nvSpPr>
          <p:spPr>
            <a:xfrm rot="16200000">
              <a:off x="-414621" y="3432371"/>
              <a:ext cx="1332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>
                  <a:latin typeface="Arial" pitchFamily="34" charset="0"/>
                  <a:cs typeface="Arial" pitchFamily="34" charset="0"/>
                </a:rPr>
                <a:t>Forretnings-tjeneste</a:t>
              </a:r>
            </a:p>
          </p:txBody>
        </p:sp>
        <p:sp>
          <p:nvSpPr>
            <p:cNvPr id="19" name="Rektangel 110"/>
            <p:cNvSpPr/>
            <p:nvPr/>
          </p:nvSpPr>
          <p:spPr>
            <a:xfrm>
              <a:off x="60896" y="2996952"/>
              <a:ext cx="421556" cy="12144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Lige pilforbindelse 35"/>
            <p:cNvCxnSpPr/>
            <p:nvPr/>
          </p:nvCxnSpPr>
          <p:spPr>
            <a:xfrm>
              <a:off x="2940028" y="2639418"/>
              <a:ext cx="0" cy="19582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ge pilforbindelse 36"/>
            <p:cNvCxnSpPr/>
            <p:nvPr/>
          </p:nvCxnSpPr>
          <p:spPr>
            <a:xfrm>
              <a:off x="2754292" y="2639418"/>
              <a:ext cx="0" cy="193259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frundet rektangel 27"/>
            <p:cNvSpPr/>
            <p:nvPr/>
          </p:nvSpPr>
          <p:spPr>
            <a:xfrm>
              <a:off x="5973746" y="1996476"/>
              <a:ext cx="1000132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Anvender tjeneste</a:t>
              </a:r>
            </a:p>
          </p:txBody>
        </p:sp>
        <p:cxnSp>
          <p:nvCxnSpPr>
            <p:cNvPr id="23" name="Lige pilforbindelse 68"/>
            <p:cNvCxnSpPr>
              <a:stCxn id="10" idx="3"/>
              <a:endCxn id="22" idx="1"/>
            </p:cNvCxnSpPr>
            <p:nvPr/>
          </p:nvCxnSpPr>
          <p:spPr>
            <a:xfrm>
              <a:off x="3321834" y="2317947"/>
              <a:ext cx="26519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68"/>
            <p:cNvCxnSpPr>
              <a:stCxn id="22" idx="3"/>
            </p:cNvCxnSpPr>
            <p:nvPr/>
          </p:nvCxnSpPr>
          <p:spPr>
            <a:xfrm>
              <a:off x="6973878" y="2317947"/>
              <a:ext cx="519608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85"/>
            <p:cNvSpPr>
              <a:spLocks noChangeAspect="1"/>
            </p:cNvSpPr>
            <p:nvPr/>
          </p:nvSpPr>
          <p:spPr>
            <a:xfrm>
              <a:off x="7520934" y="2180761"/>
              <a:ext cx="288000" cy="2880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6" name="Elbow Connector 25"/>
            <p:cNvCxnSpPr>
              <a:stCxn id="11" idx="2"/>
              <a:endCxn id="14" idx="1"/>
            </p:cNvCxnSpPr>
            <p:nvPr/>
          </p:nvCxnSpPr>
          <p:spPr>
            <a:xfrm rot="16200000" flipH="1">
              <a:off x="1472367" y="4048048"/>
              <a:ext cx="911010" cy="80525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68"/>
            <p:cNvCxnSpPr>
              <a:stCxn id="14" idx="3"/>
              <a:endCxn id="13" idx="1"/>
            </p:cNvCxnSpPr>
            <p:nvPr/>
          </p:nvCxnSpPr>
          <p:spPr>
            <a:xfrm>
              <a:off x="3437788" y="4906180"/>
              <a:ext cx="3261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ige pilforbindelse 68"/>
            <p:cNvCxnSpPr>
              <a:stCxn id="13" idx="3"/>
              <a:endCxn id="15" idx="1"/>
            </p:cNvCxnSpPr>
            <p:nvPr/>
          </p:nvCxnSpPr>
          <p:spPr>
            <a:xfrm>
              <a:off x="4764078" y="4906180"/>
              <a:ext cx="3460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25"/>
            <p:cNvSpPr/>
            <p:nvPr/>
          </p:nvSpPr>
          <p:spPr>
            <a:xfrm>
              <a:off x="5048300" y="3339528"/>
              <a:ext cx="1107289" cy="64294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Etablerer session </a:t>
              </a:r>
            </a:p>
          </p:txBody>
        </p:sp>
        <p:cxnSp>
          <p:nvCxnSpPr>
            <p:cNvPr id="30" name="Lige pilforbindelse 54"/>
            <p:cNvCxnSpPr>
              <a:stCxn id="29" idx="0"/>
            </p:cNvCxnSpPr>
            <p:nvPr/>
          </p:nvCxnSpPr>
          <p:spPr>
            <a:xfrm flipH="1" flipV="1">
              <a:off x="5601944" y="2457982"/>
              <a:ext cx="1" cy="8815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Lige pilforbindelse 68"/>
          <p:cNvCxnSpPr/>
          <p:nvPr/>
        </p:nvCxnSpPr>
        <p:spPr>
          <a:xfrm>
            <a:off x="5169885" y="4073674"/>
            <a:ext cx="610590" cy="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Lige pilforbindelse 36"/>
          <p:cNvCxnSpPr>
            <a:stCxn id="97" idx="2"/>
            <a:endCxn id="54" idx="0"/>
          </p:cNvCxnSpPr>
          <p:nvPr/>
        </p:nvCxnSpPr>
        <p:spPr>
          <a:xfrm rot="16200000" flipH="1">
            <a:off x="10783758" y="1128065"/>
            <a:ext cx="616460" cy="1062234"/>
          </a:xfrm>
          <a:prstGeom prst="bentConnector4">
            <a:avLst>
              <a:gd name="adj1" fmla="val 35730"/>
              <a:gd name="adj2" fmla="val 89461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" y="452542"/>
            <a:ext cx="2566813" cy="1008451"/>
          </a:xfrm>
        </p:spPr>
        <p:txBody>
          <a:bodyPr/>
          <a:lstStyle/>
          <a:p>
            <a:r>
              <a:rPr lang="da-DK" dirty="0"/>
              <a:t>Afsnit 7.3 Rettigheder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sp>
        <p:nvSpPr>
          <p:cNvPr id="60" name="Rektangel 89"/>
          <p:cNvSpPr/>
          <p:nvPr/>
        </p:nvSpPr>
        <p:spPr>
          <a:xfrm>
            <a:off x="2923930" y="615702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102"/>
          <p:cNvSpPr/>
          <p:nvPr/>
        </p:nvSpPr>
        <p:spPr>
          <a:xfrm>
            <a:off x="2923930" y="1634886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115"/>
          <p:cNvSpPr/>
          <p:nvPr/>
        </p:nvSpPr>
        <p:spPr>
          <a:xfrm>
            <a:off x="2923930" y="3618505"/>
            <a:ext cx="9505530" cy="1144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115"/>
          <p:cNvSpPr/>
          <p:nvPr/>
        </p:nvSpPr>
        <p:spPr>
          <a:xfrm>
            <a:off x="2926697" y="5795244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116"/>
          <p:cNvSpPr/>
          <p:nvPr/>
        </p:nvSpPr>
        <p:spPr>
          <a:xfrm>
            <a:off x="2925973" y="5795244"/>
            <a:ext cx="42380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Grund-data</a:t>
            </a:r>
          </a:p>
        </p:txBody>
      </p:sp>
      <p:sp>
        <p:nvSpPr>
          <p:cNvPr id="67" name="Rectangle 66"/>
          <p:cNvSpPr/>
          <p:nvPr/>
        </p:nvSpPr>
        <p:spPr>
          <a:xfrm rot="16200000">
            <a:off x="2618389" y="914136"/>
            <a:ext cx="873872" cy="276999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da-DK" sz="1200">
                <a:latin typeface="Arial" pitchFamily="34" charset="0"/>
                <a:cs typeface="Arial" pitchFamily="34" charset="0"/>
              </a:rPr>
              <a:t>Person</a:t>
            </a:r>
            <a:endParaRPr lang="da-DK" sz="1200"/>
          </a:p>
        </p:txBody>
      </p:sp>
      <p:sp>
        <p:nvSpPr>
          <p:cNvPr id="68" name="Rectangle 67"/>
          <p:cNvSpPr/>
          <p:nvPr/>
        </p:nvSpPr>
        <p:spPr>
          <a:xfrm rot="16200000">
            <a:off x="2581892" y="3957834"/>
            <a:ext cx="1149163" cy="46166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</a:rPr>
              <a:t>Autentifi-kation</a:t>
            </a:r>
            <a:endParaRPr lang="da-DK" sz="1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2742135" y="1811731"/>
            <a:ext cx="873872" cy="515526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da-DK" sz="1200">
                <a:latin typeface="Arial" pitchFamily="34" charset="0"/>
                <a:cs typeface="Arial" pitchFamily="34" charset="0"/>
              </a:rPr>
              <a:t>Forret-nings-tjeneste</a:t>
            </a:r>
            <a:endParaRPr lang="da-DK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Lige pilforbindelse 93"/>
          <p:cNvCxnSpPr/>
          <p:nvPr/>
        </p:nvCxnSpPr>
        <p:spPr>
          <a:xfrm flipH="1">
            <a:off x="4472878" y="1311690"/>
            <a:ext cx="2333" cy="4657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25"/>
          <p:cNvSpPr/>
          <p:nvPr/>
        </p:nvSpPr>
        <p:spPr>
          <a:xfrm>
            <a:off x="6671624" y="5885474"/>
            <a:ext cx="114319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Læs grunddata</a:t>
            </a:r>
          </a:p>
        </p:txBody>
      </p:sp>
      <p:sp>
        <p:nvSpPr>
          <p:cNvPr id="72" name="Afrundet rektangel 78"/>
          <p:cNvSpPr/>
          <p:nvPr/>
        </p:nvSpPr>
        <p:spPr>
          <a:xfrm>
            <a:off x="3812553" y="708010"/>
            <a:ext cx="100013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Tilgår tjeneste</a:t>
            </a:r>
          </a:p>
        </p:txBody>
      </p:sp>
      <p:sp>
        <p:nvSpPr>
          <p:cNvPr id="73" name="Rektangel 25"/>
          <p:cNvSpPr/>
          <p:nvPr/>
        </p:nvSpPr>
        <p:spPr>
          <a:xfrm>
            <a:off x="3794183" y="1753179"/>
            <a:ext cx="1107289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Beder om adgangsbillet</a:t>
            </a:r>
          </a:p>
        </p:txBody>
      </p:sp>
      <p:sp>
        <p:nvSpPr>
          <p:cNvPr id="74" name="Rektangel 25"/>
          <p:cNvSpPr/>
          <p:nvPr/>
        </p:nvSpPr>
        <p:spPr>
          <a:xfrm>
            <a:off x="4664875" y="3772042"/>
            <a:ext cx="960352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Beder om akkreditiver</a:t>
            </a:r>
          </a:p>
        </p:txBody>
      </p:sp>
      <p:sp>
        <p:nvSpPr>
          <p:cNvPr id="76" name="Rektangel 25"/>
          <p:cNvSpPr/>
          <p:nvPr/>
        </p:nvSpPr>
        <p:spPr>
          <a:xfrm>
            <a:off x="6785627" y="3772942"/>
            <a:ext cx="1010340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Udsteder adgangsbillet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Ellipse 64"/>
          <p:cNvSpPr>
            <a:spLocks noChangeAspect="1"/>
          </p:cNvSpPr>
          <p:nvPr/>
        </p:nvSpPr>
        <p:spPr>
          <a:xfrm>
            <a:off x="3281771" y="876410"/>
            <a:ext cx="252000" cy="252000"/>
          </a:xfrm>
          <a:prstGeom prst="ellipse">
            <a:avLst/>
          </a:prstGeom>
          <a:noFill/>
          <a:ln w="63500" cmpd="dbl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79" name="Lige pilforbindelse 66"/>
          <p:cNvCxnSpPr>
            <a:stCxn id="78" idx="6"/>
          </p:cNvCxnSpPr>
          <p:nvPr/>
        </p:nvCxnSpPr>
        <p:spPr>
          <a:xfrm flipV="1">
            <a:off x="3533771" y="1001900"/>
            <a:ext cx="285310" cy="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frundet rektangel 27"/>
          <p:cNvSpPr/>
          <p:nvPr/>
        </p:nvSpPr>
        <p:spPr>
          <a:xfrm>
            <a:off x="4987291" y="703917"/>
            <a:ext cx="1107289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Bruger afgiver akkreditiver (log-in)</a:t>
            </a:r>
          </a:p>
        </p:txBody>
      </p:sp>
      <p:cxnSp>
        <p:nvCxnSpPr>
          <p:cNvPr id="81" name="Lige pilforbindelse 35"/>
          <p:cNvCxnSpPr/>
          <p:nvPr/>
        </p:nvCxnSpPr>
        <p:spPr>
          <a:xfrm>
            <a:off x="5302467" y="1350952"/>
            <a:ext cx="0" cy="23995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36"/>
          <p:cNvCxnSpPr>
            <a:endCxn id="74" idx="0"/>
          </p:cNvCxnSpPr>
          <p:nvPr/>
        </p:nvCxnSpPr>
        <p:spPr>
          <a:xfrm flipH="1">
            <a:off x="5145051" y="1350952"/>
            <a:ext cx="1848" cy="24210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01" idx="2"/>
            <a:endCxn id="74" idx="1"/>
          </p:cNvCxnSpPr>
          <p:nvPr/>
        </p:nvCxnSpPr>
        <p:spPr>
          <a:xfrm rot="16200000" flipH="1">
            <a:off x="4166446" y="3595083"/>
            <a:ext cx="681959" cy="31489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ktangel 25"/>
          <p:cNvSpPr/>
          <p:nvPr/>
        </p:nvSpPr>
        <p:spPr>
          <a:xfrm>
            <a:off x="8880049" y="1759511"/>
            <a:ext cx="840077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Etablerer session </a:t>
            </a:r>
          </a:p>
        </p:txBody>
      </p:sp>
      <p:cxnSp>
        <p:nvCxnSpPr>
          <p:cNvPr id="89" name="Elbow Connector 88"/>
          <p:cNvCxnSpPr/>
          <p:nvPr/>
        </p:nvCxnSpPr>
        <p:spPr>
          <a:xfrm rot="5400000">
            <a:off x="6467858" y="4320491"/>
            <a:ext cx="2459459" cy="670506"/>
          </a:xfrm>
          <a:prstGeom prst="bentConnector3">
            <a:avLst>
              <a:gd name="adj1" fmla="val 46550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6561873" y="4321513"/>
            <a:ext cx="2485835" cy="6420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Lige pilforbindelse 68"/>
          <p:cNvCxnSpPr>
            <a:stCxn id="58" idx="3"/>
            <a:endCxn id="76" idx="1"/>
          </p:cNvCxnSpPr>
          <p:nvPr/>
        </p:nvCxnSpPr>
        <p:spPr>
          <a:xfrm>
            <a:off x="6542202" y="4093514"/>
            <a:ext cx="243425" cy="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Lige pilforbindelse 36"/>
          <p:cNvCxnSpPr>
            <a:stCxn id="85" idx="2"/>
            <a:endCxn id="53" idx="0"/>
          </p:cNvCxnSpPr>
          <p:nvPr/>
        </p:nvCxnSpPr>
        <p:spPr>
          <a:xfrm>
            <a:off x="9300088" y="2402453"/>
            <a:ext cx="6459" cy="3542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rundet rektangel 78"/>
          <p:cNvSpPr/>
          <p:nvPr/>
        </p:nvSpPr>
        <p:spPr>
          <a:xfrm>
            <a:off x="10060805" y="708010"/>
            <a:ext cx="1000132" cy="6429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Anvender tjeneste</a:t>
            </a:r>
          </a:p>
        </p:txBody>
      </p:sp>
      <p:cxnSp>
        <p:nvCxnSpPr>
          <p:cNvPr id="98" name="Lige pilforbindelse 68"/>
          <p:cNvCxnSpPr>
            <a:stCxn id="97" idx="3"/>
          </p:cNvCxnSpPr>
          <p:nvPr/>
        </p:nvCxnSpPr>
        <p:spPr>
          <a:xfrm>
            <a:off x="11060937" y="1029481"/>
            <a:ext cx="673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frundet rektangel 78"/>
          <p:cNvSpPr/>
          <p:nvPr/>
        </p:nvSpPr>
        <p:spPr>
          <a:xfrm>
            <a:off x="9983972" y="1767087"/>
            <a:ext cx="1083919" cy="62903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Håndhæver adgangspolitik</a:t>
            </a:r>
            <a:endParaRPr lang="da-DK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Lige pilforbindelse 140"/>
          <p:cNvCxnSpPr>
            <a:stCxn id="85" idx="3"/>
            <a:endCxn id="99" idx="1"/>
          </p:cNvCxnSpPr>
          <p:nvPr/>
        </p:nvCxnSpPr>
        <p:spPr>
          <a:xfrm>
            <a:off x="9720126" y="2080982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115"/>
          <p:cNvSpPr/>
          <p:nvPr/>
        </p:nvSpPr>
        <p:spPr>
          <a:xfrm>
            <a:off x="2926697" y="4859140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116"/>
          <p:cNvSpPr/>
          <p:nvPr/>
        </p:nvSpPr>
        <p:spPr>
          <a:xfrm>
            <a:off x="2923291" y="4859140"/>
            <a:ext cx="513544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100"/>
              </a:lnSpc>
            </a:pPr>
            <a:r>
              <a: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Attribut-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beskri</a:t>
            </a:r>
            <a:r>
              <a:rPr lang="da-DK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velse</a:t>
            </a:r>
            <a:endParaRPr lang="da-DK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ktangel 25"/>
          <p:cNvSpPr/>
          <p:nvPr/>
        </p:nvSpPr>
        <p:spPr>
          <a:xfrm>
            <a:off x="8328040" y="4973442"/>
            <a:ext cx="838736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Læs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1162397" y="1653896"/>
            <a:ext cx="17100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Ja</a:t>
            </a:r>
            <a:endParaRPr kumimoji="0" lang="da-DK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4" name="Rectangle 53"/>
          <p:cNvSpPr/>
          <p:nvPr/>
        </p:nvSpPr>
        <p:spPr>
          <a:xfrm rot="2722040">
            <a:off x="11349543" y="1919067"/>
            <a:ext cx="315794" cy="32507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9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OK?</a:t>
            </a:r>
          </a:p>
        </p:txBody>
      </p:sp>
      <p:cxnSp>
        <p:nvCxnSpPr>
          <p:cNvPr id="57" name="Lige pilforbindelse 140"/>
          <p:cNvCxnSpPr/>
          <p:nvPr/>
        </p:nvCxnSpPr>
        <p:spPr>
          <a:xfrm>
            <a:off x="11060937" y="2081604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85"/>
          <p:cNvSpPr>
            <a:spLocks noChangeAspect="1"/>
          </p:cNvSpPr>
          <p:nvPr/>
        </p:nvSpPr>
        <p:spPr>
          <a:xfrm>
            <a:off x="12003235" y="1914759"/>
            <a:ext cx="288000" cy="288000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4" name="Lige pilforbindelse 140"/>
          <p:cNvCxnSpPr/>
          <p:nvPr/>
        </p:nvCxnSpPr>
        <p:spPr>
          <a:xfrm>
            <a:off x="11721615" y="2059205"/>
            <a:ext cx="263846" cy="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ktangel 25"/>
          <p:cNvSpPr/>
          <p:nvPr/>
        </p:nvSpPr>
        <p:spPr>
          <a:xfrm>
            <a:off x="5787988" y="3772043"/>
            <a:ext cx="754214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Validerer bruger</a:t>
            </a:r>
          </a:p>
        </p:txBody>
      </p:sp>
      <p:cxnSp>
        <p:nvCxnSpPr>
          <p:cNvPr id="52" name="Lige pilforbindelse 68"/>
          <p:cNvCxnSpPr/>
          <p:nvPr/>
        </p:nvCxnSpPr>
        <p:spPr>
          <a:xfrm>
            <a:off x="8418022" y="3079088"/>
            <a:ext cx="3024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25"/>
          <p:cNvSpPr/>
          <p:nvPr/>
        </p:nvSpPr>
        <p:spPr>
          <a:xfrm>
            <a:off x="8719794" y="2756697"/>
            <a:ext cx="1173505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Berige adgangsbillet med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</a:p>
        </p:txBody>
      </p:sp>
      <p:sp>
        <p:nvSpPr>
          <p:cNvPr id="56" name="Rektangel 115"/>
          <p:cNvSpPr/>
          <p:nvPr/>
        </p:nvSpPr>
        <p:spPr>
          <a:xfrm>
            <a:off x="2912466" y="2642395"/>
            <a:ext cx="950553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116"/>
          <p:cNvSpPr/>
          <p:nvPr/>
        </p:nvSpPr>
        <p:spPr>
          <a:xfrm>
            <a:off x="2909060" y="2642395"/>
            <a:ext cx="532970" cy="871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100"/>
              </a:lnSpc>
            </a:pPr>
            <a:r>
              <a:rPr lang="da-DK" sz="1200" dirty="0">
                <a:solidFill>
                  <a:schemeClr val="accent2">
                    <a:lumMod val="75000"/>
                  </a:schemeClr>
                </a:solidFill>
              </a:rPr>
              <a:t>Billet-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</a:rPr>
              <a:t>udste</a:t>
            </a:r>
            <a:r>
              <a:rPr lang="da-DK" sz="12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da-DK" sz="1200" dirty="0" err="1">
                <a:solidFill>
                  <a:schemeClr val="accent2">
                    <a:lumMod val="75000"/>
                  </a:schemeClr>
                </a:solidFill>
              </a:rPr>
              <a:t>delse</a:t>
            </a:r>
            <a:endParaRPr lang="da-DK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ktangel 25"/>
          <p:cNvSpPr/>
          <p:nvPr/>
        </p:nvSpPr>
        <p:spPr>
          <a:xfrm>
            <a:off x="7676695" y="2757617"/>
            <a:ext cx="844345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Indhente 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attributter</a:t>
            </a:r>
          </a:p>
        </p:txBody>
      </p:sp>
      <p:sp>
        <p:nvSpPr>
          <p:cNvPr id="101" name="Rektangel 25"/>
          <p:cNvSpPr/>
          <p:nvPr/>
        </p:nvSpPr>
        <p:spPr>
          <a:xfrm>
            <a:off x="3798479" y="2768612"/>
            <a:ext cx="1102993" cy="642942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Indhente </a:t>
            </a:r>
          </a:p>
          <a:p>
            <a:pPr algn="ctr"/>
            <a:r>
              <a:rPr lang="da-DK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autentifikation</a:t>
            </a:r>
          </a:p>
        </p:txBody>
      </p:sp>
      <p:cxnSp>
        <p:nvCxnSpPr>
          <p:cNvPr id="102" name="Lige pilforbindelse 93"/>
          <p:cNvCxnSpPr>
            <a:stCxn id="73" idx="2"/>
            <a:endCxn id="101" idx="0"/>
          </p:cNvCxnSpPr>
          <p:nvPr/>
        </p:nvCxnSpPr>
        <p:spPr>
          <a:xfrm>
            <a:off x="4347828" y="2396121"/>
            <a:ext cx="2148" cy="3724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ge pilforbindelse 36"/>
          <p:cNvCxnSpPr>
            <a:stCxn id="91" idx="1"/>
            <a:endCxn id="76" idx="0"/>
          </p:cNvCxnSpPr>
          <p:nvPr/>
        </p:nvCxnSpPr>
        <p:spPr>
          <a:xfrm rot="10800000" flipV="1">
            <a:off x="7290797" y="3079088"/>
            <a:ext cx="385898" cy="693854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6200000" flipH="1">
            <a:off x="7613731" y="4017946"/>
            <a:ext cx="1545864" cy="365134"/>
          </a:xfrm>
          <a:prstGeom prst="bentConnector3">
            <a:avLst>
              <a:gd name="adj1" fmla="val 54879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47" idx="0"/>
          </p:cNvCxnSpPr>
          <p:nvPr/>
        </p:nvCxnSpPr>
        <p:spPr>
          <a:xfrm rot="16200000" flipH="1">
            <a:off x="7736130" y="3962164"/>
            <a:ext cx="1572236" cy="4503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8.1 Systemteknisk målbillede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5284" y="1629594"/>
            <a:ext cx="7967848" cy="1344160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Forretning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5284" y="3333876"/>
            <a:ext cx="3791928" cy="2450236"/>
          </a:xfrm>
          <a:prstGeom prst="rect">
            <a:avLst/>
          </a:prstGeom>
          <a:noFill/>
          <a:ln w="38100"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Brugerstyring</a:t>
            </a:r>
            <a:r>
              <a:rPr lang="en-GB" sz="1300" dirty="0">
                <a:solidFill>
                  <a:schemeClr val="tx1"/>
                </a:solidFill>
              </a:rPr>
              <a:t> - </a:t>
            </a:r>
            <a:r>
              <a:rPr lang="en-GB" sz="1300" dirty="0" err="1">
                <a:solidFill>
                  <a:schemeClr val="tx1"/>
                </a:solidFill>
              </a:rPr>
              <a:t>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7281" y="207344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1300"/>
              </a:lnSpc>
            </a:pPr>
            <a:r>
              <a:rPr lang="en-GB" sz="1300" dirty="0">
                <a:solidFill>
                  <a:schemeClr val="tx1"/>
                </a:solidFill>
              </a:rPr>
              <a:t>Sags-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dokumenthåndtering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798" y="20741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 err="1">
                <a:solidFill>
                  <a:schemeClr val="tx1"/>
                </a:solidFill>
              </a:rPr>
              <a:t>Fagsystemer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07281" y="3694001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Registrering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7281" y="4054123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Akkreditivtilknytning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7281" y="4404475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Attributbeskrivelse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91400" y="3666351"/>
            <a:ext cx="1621514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Klassifikation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5204" y="4054124"/>
            <a:ext cx="1577711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Adresse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60358" y="3666351"/>
            <a:ext cx="1574998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>
                <a:solidFill>
                  <a:schemeClr val="tx1"/>
                </a:solidFill>
              </a:rPr>
              <a:t>Organisation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75051" y="3009765"/>
            <a:ext cx="0" cy="2880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60359" y="3009765"/>
            <a:ext cx="0" cy="2880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6023195" y="3871747"/>
            <a:ext cx="0" cy="2399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60958" y="4072771"/>
            <a:ext cx="1574398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Lokalisering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7418484" y="25416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1300"/>
              </a:lnSpc>
            </a:pPr>
            <a:r>
              <a:rPr lang="en-GB" sz="1300" dirty="0">
                <a:solidFill>
                  <a:schemeClr val="tx1"/>
                </a:solidFill>
              </a:rPr>
              <a:t>Borger-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virksomhedstjenester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6164395" y="3347148"/>
            <a:ext cx="3791928" cy="1499248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r>
              <a:rPr lang="en-GB" sz="1300" dirty="0" err="1">
                <a:solidFill>
                  <a:schemeClr val="tx1"/>
                </a:solidFill>
              </a:rPr>
              <a:t>Fællestjenester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1" name="Rounded Rectangle 7"/>
          <p:cNvSpPr/>
          <p:nvPr/>
        </p:nvSpPr>
        <p:spPr>
          <a:xfrm>
            <a:off x="2216798" y="254160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Post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kalender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2" name="Rounded Rectangle 8"/>
          <p:cNvSpPr/>
          <p:nvPr/>
        </p:nvSpPr>
        <p:spPr>
          <a:xfrm>
            <a:off x="4847233" y="2541605"/>
            <a:ext cx="2351956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 err="1">
                <a:solidFill>
                  <a:schemeClr val="tx1"/>
                </a:solidFill>
              </a:rPr>
              <a:t>Løn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og</a:t>
            </a:r>
            <a:r>
              <a:rPr lang="en-GB" sz="1300" dirty="0">
                <a:solidFill>
                  <a:schemeClr val="tx1"/>
                </a:solidFill>
              </a:rPr>
              <a:t> </a:t>
            </a:r>
            <a:r>
              <a:rPr lang="en-GB" sz="1300" dirty="0" err="1">
                <a:solidFill>
                  <a:schemeClr val="tx1"/>
                </a:solidFill>
              </a:rPr>
              <a:t>økonomi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53" name="Rounded Rectangle 8"/>
          <p:cNvSpPr/>
          <p:nvPr/>
        </p:nvSpPr>
        <p:spPr>
          <a:xfrm>
            <a:off x="7439181" y="2073445"/>
            <a:ext cx="2351955" cy="3601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Intranet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35204" y="4427431"/>
            <a:ext cx="1577711" cy="3109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06774" y="4725938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Autentifikation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06774" y="5061946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Billetudstedelse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210312" y="5395107"/>
            <a:ext cx="2255957" cy="240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sz="1300" dirty="0" err="1">
                <a:solidFill>
                  <a:schemeClr val="tx1"/>
                </a:solidFill>
              </a:rPr>
              <a:t>Adgangskontrol</a:t>
            </a:r>
            <a:endParaRPr lang="en-GB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8.2 Login tjenester/Brokere - (Identity Provider, Broker)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992192" y="2484003"/>
            <a:ext cx="1828562" cy="1008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Registrerings-tjeneste</a:t>
            </a:r>
            <a:r>
              <a:rPr lang="en-GB" sz="1200" dirty="0">
                <a:solidFill>
                  <a:schemeClr val="tx1"/>
                </a:solidFill>
              </a:rPr>
              <a:t> og </a:t>
            </a:r>
            <a:r>
              <a:rPr lang="en-GB" sz="1200" dirty="0" err="1">
                <a:solidFill>
                  <a:schemeClr val="tx1"/>
                </a:solidFill>
              </a:rPr>
              <a:t>akkreditivudsteder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992192" y="4625027"/>
            <a:ext cx="1828562" cy="1008151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Bruger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950614" y="2484003"/>
            <a:ext cx="1828562" cy="1008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>
                <a:solidFill>
                  <a:schemeClr val="tx1"/>
                </a:solidFill>
              </a:rPr>
              <a:t>Broker</a:t>
            </a:r>
          </a:p>
          <a:p>
            <a:pPr algn="ctr" defTabSz="609585"/>
            <a:r>
              <a:rPr lang="en-GB" sz="1200" dirty="0">
                <a:solidFill>
                  <a:schemeClr val="tx1"/>
                </a:solidFill>
              </a:rPr>
              <a:t>login-</a:t>
            </a:r>
            <a:r>
              <a:rPr lang="en-GB" sz="1200" dirty="0" err="1">
                <a:solidFill>
                  <a:schemeClr val="tx1"/>
                </a:solidFill>
              </a:rPr>
              <a:t>tjeneste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950614" y="4625027"/>
            <a:ext cx="1828562" cy="1008151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1200" dirty="0" err="1">
                <a:solidFill>
                  <a:schemeClr val="tx1"/>
                </a:solidFill>
              </a:rPr>
              <a:t>Tjenesteudbyder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V="1">
            <a:off x="7864895" y="3492154"/>
            <a:ext cx="0" cy="1132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H="1">
            <a:off x="4820754" y="2988078"/>
            <a:ext cx="212986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906473" y="3492154"/>
            <a:ext cx="0" cy="1132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22831" y="5121826"/>
            <a:ext cx="1325707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0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8.2 Login tjenester/Brokere - (Identity Provider, Broker)</a:t>
            </a:r>
          </a:p>
        </p:txBody>
      </p:sp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337" y="2637706"/>
            <a:ext cx="26781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431544" y="1230066"/>
            <a:ext cx="2399954" cy="5328592"/>
          </a:xfrm>
          <a:prstGeom prst="roundRect">
            <a:avLst>
              <a:gd name="adj" fmla="val 1101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2 Beskrivelse af brugerstyringsdomænet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27267" y="5183209"/>
            <a:ext cx="6527876" cy="1366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Anvendelse </a:t>
            </a:r>
          </a:p>
          <a:p>
            <a:pPr algn="ctr"/>
            <a:r>
              <a:rPr lang="da-DK" sz="1200" dirty="0"/>
              <a:t>Identitetskontrol og adgangskontrol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90795" y="5734052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Billetudstedelse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21665" y="5734050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/>
              <a:t>Autentifikation</a:t>
            </a:r>
            <a:endParaRPr lang="da-DK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47139" y="1269554"/>
            <a:ext cx="2399954" cy="5280139"/>
          </a:xfrm>
          <a:prstGeom prst="roundRect">
            <a:avLst>
              <a:gd name="adj" fmla="val 1101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Kontrol og forebyggelse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51272" y="2133650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regelbrud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751272" y="3717825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identitetsmisbrug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751272" y="5338800"/>
            <a:ext cx="2148512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Overvåge og forebygge indbrud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4495" y="1672979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Person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Borger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Medarbejder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4496" y="2677632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Organisation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Myndighed</a:t>
            </a:r>
          </a:p>
          <a:p>
            <a:pPr algn="ctr"/>
            <a:r>
              <a:rPr lang="da-DK" sz="1400" dirty="0"/>
              <a:t>- Virksomhed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7267" y="1269554"/>
            <a:ext cx="6527876" cy="1224000"/>
            <a:chOff x="2216208" y="1491630"/>
            <a:chExt cx="4896544" cy="979309"/>
          </a:xfrm>
        </p:grpSpPr>
        <p:sp>
          <p:nvSpPr>
            <p:cNvPr id="4" name="Rounded Rectangle 3"/>
            <p:cNvSpPr/>
            <p:nvPr/>
          </p:nvSpPr>
          <p:spPr>
            <a:xfrm>
              <a:off x="2216208" y="1491630"/>
              <a:ext cx="4896544" cy="979309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Informationssikkerhed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8376" y="1815650"/>
              <a:ext cx="1872208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Vedligeholde sikkerheds politikker og regler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9567" y="1806432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Påtrykke regler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08688" y="1815650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Risikovurdering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504496" y="3682285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Ting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Sensorer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Apparater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4496" y="4686938"/>
            <a:ext cx="2254051" cy="180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Tjeneste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Information</a:t>
            </a:r>
          </a:p>
          <a:p>
            <a:pPr marL="228594" indent="-228594" algn="ctr">
              <a:buFontTx/>
              <a:buChar char="-"/>
            </a:pPr>
            <a:r>
              <a:rPr lang="da-DK" sz="1400"/>
              <a:t>Funktionalitet</a:t>
            </a:r>
          </a:p>
          <a:p>
            <a:pPr marL="228594" indent="-228594" algn="ctr">
              <a:buFontTx/>
              <a:buChar char="-"/>
            </a:pPr>
            <a:endParaRPr lang="da-DK" sz="1400" dirty="0"/>
          </a:p>
          <a:p>
            <a:pPr algn="ctr">
              <a:spcAft>
                <a:spcPts val="300"/>
              </a:spcAft>
            </a:pPr>
            <a:r>
              <a:rPr lang="da-DK" sz="1600"/>
              <a:t>Tjenestekonsument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/>
              <a:t>Applikation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Portal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951706" y="2626410"/>
            <a:ext cx="6527876" cy="9474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Administration af tjenester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78982" y="3017474"/>
            <a:ext cx="4260260" cy="43081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Administrere adgangspolitikker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927267" y="3717825"/>
            <a:ext cx="6527876" cy="13113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/>
              <a:t>Administration</a:t>
            </a:r>
            <a:r>
              <a:rPr lang="da-DK" sz="1600" dirty="0"/>
              <a:t> </a:t>
            </a:r>
            <a:r>
              <a:rPr lang="da-DK" sz="1600"/>
              <a:t>af identiteter, akkreditiver og attributter</a:t>
            </a:r>
            <a:endParaRPr lang="da-DK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3023267" y="4124221"/>
            <a:ext cx="1556164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Validere</a:t>
            </a:r>
          </a:p>
          <a:p>
            <a:pPr algn="ctr"/>
            <a:r>
              <a:rPr lang="da-DK" sz="1400" dirty="0"/>
              <a:t>identiteten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650246" y="4124221"/>
            <a:ext cx="1534407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/>
              <a:t>Tilknytte </a:t>
            </a:r>
            <a:r>
              <a:rPr lang="da-DK" sz="1400" dirty="0"/>
              <a:t>akkreditiver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255468" y="4124221"/>
            <a:ext cx="3076384" cy="73785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 </a:t>
            </a:r>
            <a:r>
              <a:rPr lang="da-DK" sz="1400"/>
              <a:t>Beskrive forskellige attribut-sæt: Identitet, roller, rettigheder, </a:t>
            </a:r>
            <a:endParaRPr lang="da-DK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7342321" y="5734053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Adgangskontrol</a:t>
            </a:r>
          </a:p>
        </p:txBody>
      </p:sp>
    </p:spTree>
    <p:extLst>
      <p:ext uri="{BB962C8B-B14F-4D97-AF65-F5344CB8AC3E}">
        <p14:creationId xmlns:p14="http://schemas.microsoft.com/office/powerpoint/2010/main" val="34224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47"/>
          <p:cNvSpPr/>
          <p:nvPr/>
        </p:nvSpPr>
        <p:spPr>
          <a:xfrm>
            <a:off x="2876176" y="167679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>
                <a:solidFill>
                  <a:schemeClr val="tx1"/>
                </a:solidFill>
              </a:rPr>
              <a:t>Registrerings-tjeneste1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4" name="Afrundet rektangel 49"/>
          <p:cNvSpPr/>
          <p:nvPr/>
        </p:nvSpPr>
        <p:spPr>
          <a:xfrm>
            <a:off x="2876176" y="2855992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>
                <a:solidFill>
                  <a:schemeClr val="tx1"/>
                </a:solidFill>
              </a:rPr>
              <a:t>Registrerings-tjeneste 2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5" name="Afrundet rektangel 50"/>
          <p:cNvSpPr/>
          <p:nvPr/>
        </p:nvSpPr>
        <p:spPr>
          <a:xfrm>
            <a:off x="2876176" y="396848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>
                <a:solidFill>
                  <a:schemeClr val="tx1"/>
                </a:solidFill>
              </a:rPr>
              <a:t>Akkreditiv-udsteder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6" name="Afrundet rektangel 52"/>
          <p:cNvSpPr/>
          <p:nvPr/>
        </p:nvSpPr>
        <p:spPr>
          <a:xfrm>
            <a:off x="5382761" y="167679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7" name="Afrundet rektangel 53"/>
          <p:cNvSpPr/>
          <p:nvPr/>
        </p:nvSpPr>
        <p:spPr>
          <a:xfrm>
            <a:off x="5382761" y="2855992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Y</a:t>
            </a:r>
          </a:p>
        </p:txBody>
      </p:sp>
      <p:sp>
        <p:nvSpPr>
          <p:cNvPr id="8" name="Afrundet rektangel 54"/>
          <p:cNvSpPr/>
          <p:nvPr/>
        </p:nvSpPr>
        <p:spPr>
          <a:xfrm>
            <a:off x="5382761" y="3968480"/>
            <a:ext cx="1373801" cy="80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 err="1">
                <a:solidFill>
                  <a:schemeClr val="tx1"/>
                </a:solidFill>
              </a:rPr>
              <a:t>Broker</a:t>
            </a:r>
            <a:r>
              <a:rPr lang="da-DK" sz="1200" dirty="0">
                <a:solidFill>
                  <a:schemeClr val="tx1"/>
                </a:solidFill>
              </a:rPr>
              <a:t> Z</a:t>
            </a:r>
          </a:p>
        </p:txBody>
      </p:sp>
      <p:cxnSp>
        <p:nvCxnSpPr>
          <p:cNvPr id="9" name="Lige pilforbindelse 55"/>
          <p:cNvCxnSpPr>
            <a:stCxn id="3" idx="3"/>
            <a:endCxn id="6" idx="1"/>
          </p:cNvCxnSpPr>
          <p:nvPr/>
        </p:nvCxnSpPr>
        <p:spPr>
          <a:xfrm>
            <a:off x="4249976" y="2079677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Lige pilforbindelse 56"/>
          <p:cNvCxnSpPr>
            <a:stCxn id="4" idx="3"/>
            <a:endCxn id="6" idx="1"/>
          </p:cNvCxnSpPr>
          <p:nvPr/>
        </p:nvCxnSpPr>
        <p:spPr>
          <a:xfrm flipV="1">
            <a:off x="4249976" y="2079678"/>
            <a:ext cx="1132785" cy="1179202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Lige pilforbindelse 58"/>
          <p:cNvCxnSpPr>
            <a:stCxn id="5" idx="3"/>
            <a:endCxn id="6" idx="1"/>
          </p:cNvCxnSpPr>
          <p:nvPr/>
        </p:nvCxnSpPr>
        <p:spPr>
          <a:xfrm flipV="1">
            <a:off x="4249976" y="2079677"/>
            <a:ext cx="1132785" cy="2291691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Lige pilforbindelse 59"/>
          <p:cNvCxnSpPr>
            <a:stCxn id="3" idx="3"/>
            <a:endCxn id="7" idx="1"/>
          </p:cNvCxnSpPr>
          <p:nvPr/>
        </p:nvCxnSpPr>
        <p:spPr>
          <a:xfrm>
            <a:off x="4249976" y="2079678"/>
            <a:ext cx="1132785" cy="1179202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Lige pilforbindelse 60"/>
          <p:cNvCxnSpPr>
            <a:stCxn id="3" idx="3"/>
            <a:endCxn id="8" idx="1"/>
          </p:cNvCxnSpPr>
          <p:nvPr/>
        </p:nvCxnSpPr>
        <p:spPr>
          <a:xfrm>
            <a:off x="4249976" y="2079677"/>
            <a:ext cx="1132785" cy="2291691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Lige pilforbindelse 61"/>
          <p:cNvCxnSpPr>
            <a:stCxn id="4" idx="3"/>
            <a:endCxn id="7" idx="1"/>
          </p:cNvCxnSpPr>
          <p:nvPr/>
        </p:nvCxnSpPr>
        <p:spPr>
          <a:xfrm>
            <a:off x="4249976" y="3258880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Lige pilforbindelse 62"/>
          <p:cNvCxnSpPr>
            <a:stCxn id="4" idx="3"/>
            <a:endCxn id="8" idx="1"/>
          </p:cNvCxnSpPr>
          <p:nvPr/>
        </p:nvCxnSpPr>
        <p:spPr>
          <a:xfrm>
            <a:off x="4249976" y="3258881"/>
            <a:ext cx="1132785" cy="1112488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Lige pilforbindelse 63"/>
          <p:cNvCxnSpPr>
            <a:stCxn id="5" idx="3"/>
            <a:endCxn id="7" idx="1"/>
          </p:cNvCxnSpPr>
          <p:nvPr/>
        </p:nvCxnSpPr>
        <p:spPr>
          <a:xfrm flipV="1">
            <a:off x="4249976" y="3258881"/>
            <a:ext cx="1132785" cy="1112488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Lige pilforbindelse 64"/>
          <p:cNvCxnSpPr>
            <a:stCxn id="5" idx="3"/>
            <a:endCxn id="8" idx="1"/>
          </p:cNvCxnSpPr>
          <p:nvPr/>
        </p:nvCxnSpPr>
        <p:spPr>
          <a:xfrm>
            <a:off x="4249976" y="4371368"/>
            <a:ext cx="1132785" cy="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Afrundet rektangel 65"/>
          <p:cNvSpPr/>
          <p:nvPr/>
        </p:nvSpPr>
        <p:spPr>
          <a:xfrm>
            <a:off x="7889346" y="2107350"/>
            <a:ext cx="1373801" cy="8057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>
                <a:solidFill>
                  <a:schemeClr val="tx1"/>
                </a:solidFill>
              </a:rPr>
              <a:t>Tjeneste-udbyder A</a:t>
            </a:r>
          </a:p>
        </p:txBody>
      </p:sp>
      <p:sp>
        <p:nvSpPr>
          <p:cNvPr id="19" name="Afrundet rektangel 66"/>
          <p:cNvSpPr/>
          <p:nvPr/>
        </p:nvSpPr>
        <p:spPr>
          <a:xfrm>
            <a:off x="7889346" y="3518552"/>
            <a:ext cx="1373801" cy="8057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da-DK" sz="1200" dirty="0">
                <a:solidFill>
                  <a:schemeClr val="tx1"/>
                </a:solidFill>
              </a:rPr>
              <a:t>Tjeneste-udbyder B</a:t>
            </a:r>
          </a:p>
        </p:txBody>
      </p:sp>
      <p:cxnSp>
        <p:nvCxnSpPr>
          <p:cNvPr id="20" name="Lige pilforbindelse 70"/>
          <p:cNvCxnSpPr>
            <a:stCxn id="18" idx="1"/>
            <a:endCxn id="6" idx="3"/>
          </p:cNvCxnSpPr>
          <p:nvPr/>
        </p:nvCxnSpPr>
        <p:spPr>
          <a:xfrm flipH="1" flipV="1">
            <a:off x="6756561" y="2079678"/>
            <a:ext cx="1132785" cy="430560"/>
          </a:xfrm>
          <a:prstGeom prst="straightConnector1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Lige forbindelse 77"/>
          <p:cNvCxnSpPr>
            <a:stCxn id="19" idx="1"/>
            <a:endCxn id="7" idx="3"/>
          </p:cNvCxnSpPr>
          <p:nvPr/>
        </p:nvCxnSpPr>
        <p:spPr>
          <a:xfrm flipH="1" flipV="1">
            <a:off x="6756561" y="3258880"/>
            <a:ext cx="1132785" cy="66256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Lige forbindelse 78"/>
          <p:cNvCxnSpPr>
            <a:stCxn id="8" idx="3"/>
            <a:endCxn id="19" idx="1"/>
          </p:cNvCxnSpPr>
          <p:nvPr/>
        </p:nvCxnSpPr>
        <p:spPr>
          <a:xfrm flipV="1">
            <a:off x="6756561" y="3921440"/>
            <a:ext cx="1132785" cy="449928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816927" y="452543"/>
            <a:ext cx="10559098" cy="748800"/>
          </a:xfrm>
          <a:prstGeom prst="rect">
            <a:avLst/>
          </a:prstGeom>
        </p:spPr>
        <p:txBody>
          <a:bodyPr/>
          <a:lstStyle>
            <a:lvl1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cap="all">
                <a:solidFill>
                  <a:schemeClr val="tx2"/>
                </a:solidFill>
                <a:latin typeface="Verdana"/>
                <a:ea typeface="ＭＳ Ｐゴシック" pitchFamily="-111" charset="-128"/>
                <a:cs typeface="ＭＳ Ｐゴシック" pitchFamily="-111" charset="-128"/>
              </a:defRPr>
            </a:lvl1pPr>
            <a:lvl2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189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377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566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754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r>
              <a:rPr lang="da-DK" dirty="0"/>
              <a:t>Afsnit 8.2 Login tjenester/Brokere - (Identity Provider, Broker)</a:t>
            </a:r>
          </a:p>
        </p:txBody>
      </p:sp>
    </p:spTree>
    <p:extLst>
      <p:ext uri="{BB962C8B-B14F-4D97-AF65-F5344CB8AC3E}">
        <p14:creationId xmlns:p14="http://schemas.microsoft.com/office/powerpoint/2010/main" val="19955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751" y="250663"/>
            <a:ext cx="10559098" cy="748800"/>
          </a:xfrm>
        </p:spPr>
        <p:txBody>
          <a:bodyPr/>
          <a:lstStyle/>
          <a:p>
            <a:r>
              <a:rPr lang="da-DK" dirty="0"/>
              <a:t>Afsnit 8.3 sikkerhedskæden</a:t>
            </a:r>
          </a:p>
        </p:txBody>
      </p:sp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70" y="1283698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380462" y="2285436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Registrerings-tjeneste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26" y="1787754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828734" y="2789492"/>
            <a:ext cx="1006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Akkreditiv-tilknytning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50" y="2432908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844958" y="343464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70" y="4411400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380462" y="5413138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10" y="4411400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684718" y="541313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50" y="4411400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844958" y="541313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66" y="4411400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789174" y="541313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165438" y="3227914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TextBox 26"/>
          <p:cNvSpPr txBox="1"/>
          <p:nvPr/>
        </p:nvSpPr>
        <p:spPr bwMode="auto">
          <a:xfrm rot="16200000">
            <a:off x="124521" y="215890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124520" y="4509505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stCxn id="18" idx="2"/>
            <a:endCxn id="10" idx="2"/>
          </p:cNvCxnSpPr>
          <p:nvPr/>
        </p:nvCxnSpPr>
        <p:spPr>
          <a:xfrm rot="5400000">
            <a:off x="5447275" y="703516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398556" y="491226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558796" y="491226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719036" y="4912269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02" y="3029242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709878" y="365996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43" y="4717670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62" y="4741984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538680" y="577955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4186752" y="5131182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026" idx="2"/>
          </p:cNvCxnSpPr>
          <p:nvPr/>
        </p:nvCxnSpPr>
        <p:spPr>
          <a:xfrm flipH="1" flipV="1">
            <a:off x="3005633" y="5106868"/>
            <a:ext cx="1181119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398556" y="1784567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702812" y="2611200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702812" y="2288623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438" y="4492113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929896" y="3151087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10006022" y="5082183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797549" y="1931943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877669" y="3012063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654094" y="3475296"/>
            <a:ext cx="14555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 (eID) </a:t>
            </a: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for 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stCxn id="8" idx="2"/>
            <a:endCxn id="13" idx="0"/>
          </p:cNvCxnSpPr>
          <p:nvPr/>
        </p:nvCxnSpPr>
        <p:spPr>
          <a:xfrm rot="5400000">
            <a:off x="5957789" y="4092183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64301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1274449" y="1493646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968357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520691" y="2007666"/>
            <a:ext cx="14075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1613511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694171" y="2615249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3592003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229675" y="4593741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3592003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568452" y="4567176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3592003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694171" y="4593741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3592003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638387" y="4593741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014651" y="2408517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TextBox 26"/>
          <p:cNvSpPr txBox="1"/>
          <p:nvPr/>
        </p:nvSpPr>
        <p:spPr bwMode="auto">
          <a:xfrm rot="16200000">
            <a:off x="-26266" y="1339510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-26267" y="3690108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cxnSpLocks/>
            <a:stCxn id="18" idx="2"/>
            <a:endCxn id="10" idx="2"/>
          </p:cNvCxnSpPr>
          <p:nvPr/>
        </p:nvCxnSpPr>
        <p:spPr>
          <a:xfrm rot="5400000">
            <a:off x="5296488" y="-115881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247769" y="4092872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408009" y="4092872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568249" y="4092872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209845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016679" y="2846497"/>
            <a:ext cx="19698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3898273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3922587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387893" y="496015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4035965" y="4311785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endCxn id="1026" idx="2"/>
          </p:cNvCxnSpPr>
          <p:nvPr/>
        </p:nvCxnSpPr>
        <p:spPr>
          <a:xfrm flipH="1" flipV="1">
            <a:off x="2854846" y="4287471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247769" y="965170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552025" y="1791803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552025" y="1469226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3672716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779109" y="2331690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9535423" y="4335319"/>
            <a:ext cx="1343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646762" y="1112546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726882" y="2192666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526316" y="2587152"/>
            <a:ext cx="1455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cxnSpLocks/>
          </p:cNvCxnSpPr>
          <p:nvPr/>
        </p:nvCxnSpPr>
        <p:spPr>
          <a:xfrm rot="5400000">
            <a:off x="5796487" y="3272785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8.4 Anbefalede områder med standarder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27267" y="5042507"/>
            <a:ext cx="6527876" cy="1224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Operationel identitetskontrol og adgangskontrol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647139" y="837506"/>
            <a:ext cx="2399954" cy="5328592"/>
            <a:chOff x="7236296" y="1335839"/>
            <a:chExt cx="1800200" cy="3468159"/>
          </a:xfrm>
        </p:grpSpPr>
        <p:sp>
          <p:nvSpPr>
            <p:cNvPr id="23" name="Rounded Rectangle 22"/>
            <p:cNvSpPr/>
            <p:nvPr/>
          </p:nvSpPr>
          <p:spPr>
            <a:xfrm>
              <a:off x="7236296" y="1335839"/>
              <a:ext cx="1800200" cy="3468159"/>
            </a:xfrm>
            <a:prstGeom prst="roundRect">
              <a:avLst>
                <a:gd name="adj" fmla="val 11011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Kontrol og forebyggelse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314406" y="1898243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regelbrud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14406" y="2929317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identitetsmisbrug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14406" y="3984342"/>
              <a:ext cx="1611594" cy="56234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Overvåge og forebygge indbrud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27267" y="837506"/>
            <a:ext cx="6527876" cy="1224000"/>
            <a:chOff x="2216208" y="1491630"/>
            <a:chExt cx="4896544" cy="979309"/>
          </a:xfrm>
        </p:grpSpPr>
        <p:sp>
          <p:nvSpPr>
            <p:cNvPr id="4" name="Rounded Rectangle 3"/>
            <p:cNvSpPr/>
            <p:nvPr/>
          </p:nvSpPr>
          <p:spPr>
            <a:xfrm>
              <a:off x="2216208" y="1491630"/>
              <a:ext cx="4896544" cy="979309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pPr algn="ctr"/>
              <a:r>
                <a:rPr lang="da-DK" sz="1600" dirty="0"/>
                <a:t>Informationssikkerhed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28376" y="1815650"/>
              <a:ext cx="1872208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Vedligeholde sikkerheds- politikker og regler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9567" y="1806432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Påtrykke regler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08688" y="1815650"/>
              <a:ext cx="1320705" cy="576064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a-DK" sz="1400" dirty="0"/>
                <a:t>Risikovurdering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927267" y="3304276"/>
            <a:ext cx="6527876" cy="160247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Registrering</a:t>
            </a:r>
          </a:p>
          <a:p>
            <a:pPr algn="ctr"/>
            <a:r>
              <a:rPr lang="da-DK" sz="1300" dirty="0"/>
              <a:t>Administration af brugere, akkreditiver, attributter og adgangsrettigheder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23267" y="4071816"/>
            <a:ext cx="1556164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Validere</a:t>
            </a:r>
          </a:p>
          <a:p>
            <a:pPr algn="ctr"/>
            <a:r>
              <a:rPr lang="da-DK" sz="1400" dirty="0"/>
              <a:t>identiteten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50246" y="4071816"/>
            <a:ext cx="1534407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Tildele akkreditiver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55468" y="4071816"/>
            <a:ext cx="3076384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a-DK" sz="1400" dirty="0"/>
              <a:t> Beskrive forskellige attribut-sæt: Identitet, roller, rettigheder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951706" y="2194362"/>
            <a:ext cx="6527876" cy="9474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da-DK" sz="1600" dirty="0"/>
              <a:t>Administration af tjenester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78982" y="2585426"/>
            <a:ext cx="4260260" cy="430819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Administrere adgangspolitikker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8497611" y="3835101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35" name="Left-Right Arrow 34"/>
          <p:cNvSpPr/>
          <p:nvPr/>
        </p:nvSpPr>
        <p:spPr>
          <a:xfrm>
            <a:off x="3646934" y="3877633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 dirty="0"/>
              <a:t>Standarder</a:t>
            </a:r>
          </a:p>
        </p:txBody>
      </p:sp>
      <p:sp>
        <p:nvSpPr>
          <p:cNvPr id="36" name="Left-Right Arrow 35"/>
          <p:cNvSpPr/>
          <p:nvPr/>
        </p:nvSpPr>
        <p:spPr>
          <a:xfrm>
            <a:off x="5237481" y="3834789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27267" y="6478588"/>
            <a:ext cx="6526800" cy="4844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Interføderering</a:t>
            </a:r>
            <a:endParaRPr lang="da-DK" sz="1600" dirty="0"/>
          </a:p>
        </p:txBody>
      </p:sp>
      <p:sp>
        <p:nvSpPr>
          <p:cNvPr id="40" name="Left-Right Arrow 39"/>
          <p:cNvSpPr/>
          <p:nvPr/>
        </p:nvSpPr>
        <p:spPr>
          <a:xfrm>
            <a:off x="7679382" y="6340862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04496" y="1096128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Person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Borger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Medarbejder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04496" y="2256174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Organisation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Myndighed</a:t>
            </a:r>
          </a:p>
          <a:p>
            <a:pPr algn="ctr"/>
            <a:r>
              <a:rPr lang="da-DK" sz="1400" dirty="0"/>
              <a:t>- Virksomhed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04496" y="3416220"/>
            <a:ext cx="2254051" cy="864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Ting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Sensorer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Apparater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496" y="4576267"/>
            <a:ext cx="2254051" cy="180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0" rIns="36000" bIns="60958" rtlCol="0" anchor="ctr"/>
          <a:lstStyle/>
          <a:p>
            <a:pPr algn="ctr">
              <a:spcAft>
                <a:spcPts val="300"/>
              </a:spcAft>
            </a:pPr>
            <a:r>
              <a:rPr lang="da-DK" sz="1600" dirty="0"/>
              <a:t>Tjeneste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Information</a:t>
            </a:r>
          </a:p>
          <a:p>
            <a:pPr marL="228594" indent="-228594" algn="ctr">
              <a:buFontTx/>
              <a:buChar char="-"/>
            </a:pPr>
            <a:r>
              <a:rPr lang="da-DK" sz="1400"/>
              <a:t>Funktionalitet</a:t>
            </a:r>
          </a:p>
          <a:p>
            <a:pPr marL="228594" indent="-228594" algn="ctr">
              <a:buFontTx/>
              <a:buChar char="-"/>
            </a:pPr>
            <a:endParaRPr lang="da-DK" sz="1400" dirty="0"/>
          </a:p>
          <a:p>
            <a:pPr algn="ctr">
              <a:spcAft>
                <a:spcPts val="300"/>
              </a:spcAft>
            </a:pPr>
            <a:r>
              <a:rPr lang="da-DK" sz="1600"/>
              <a:t>Tjenestekonsument</a:t>
            </a:r>
            <a:endParaRPr lang="da-DK" sz="1600" dirty="0"/>
          </a:p>
          <a:p>
            <a:pPr marL="228594" indent="-228594" algn="ctr">
              <a:buFontTx/>
              <a:buChar char="-"/>
            </a:pPr>
            <a:r>
              <a:rPr lang="da-DK" sz="1400" dirty="0"/>
              <a:t>Applikation</a:t>
            </a:r>
          </a:p>
          <a:p>
            <a:pPr marL="228594" indent="-228594" algn="ctr">
              <a:buFontTx/>
              <a:buChar char="-"/>
            </a:pPr>
            <a:r>
              <a:rPr lang="da-DK" sz="1400" dirty="0"/>
              <a:t>Portal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290795" y="5476146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Billetudstedelse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221665" y="5476144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Autentificering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342321" y="5476147"/>
            <a:ext cx="1800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a-DK" sz="1400" dirty="0"/>
              <a:t>Adgangskontrol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4104032" y="5306848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38" name="Left-Right Arrow 37"/>
          <p:cNvSpPr/>
          <p:nvPr/>
        </p:nvSpPr>
        <p:spPr>
          <a:xfrm>
            <a:off x="8203544" y="5306848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  <p:sp>
        <p:nvSpPr>
          <p:cNvPr id="47" name="Left-Right Arrow 46"/>
          <p:cNvSpPr/>
          <p:nvPr/>
        </p:nvSpPr>
        <p:spPr>
          <a:xfrm>
            <a:off x="6152020" y="5306849"/>
            <a:ext cx="792088" cy="360040"/>
          </a:xfrm>
          <a:prstGeom prst="leftRightArrow">
            <a:avLst>
              <a:gd name="adj1" fmla="val 50000"/>
              <a:gd name="adj2" fmla="val 3171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da-DK" sz="900"/>
              <a:t>Standarder</a:t>
            </a:r>
          </a:p>
        </p:txBody>
      </p:sp>
    </p:spTree>
    <p:extLst>
      <p:ext uri="{BB962C8B-B14F-4D97-AF65-F5344CB8AC3E}">
        <p14:creationId xmlns:p14="http://schemas.microsoft.com/office/powerpoint/2010/main" val="80075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8.4 + Anbefalede områder med standarder</a:t>
            </a:r>
          </a:p>
        </p:txBody>
      </p:sp>
      <p:sp>
        <p:nvSpPr>
          <p:cNvPr id="3" name="Oval 2"/>
          <p:cNvSpPr/>
          <p:nvPr/>
        </p:nvSpPr>
        <p:spPr>
          <a:xfrm>
            <a:off x="2063283" y="1893268"/>
            <a:ext cx="2303956" cy="34571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Føderation A</a:t>
            </a:r>
          </a:p>
        </p:txBody>
      </p:sp>
      <p:sp>
        <p:nvSpPr>
          <p:cNvPr id="4" name="Oval 3"/>
          <p:cNvSpPr/>
          <p:nvPr/>
        </p:nvSpPr>
        <p:spPr>
          <a:xfrm>
            <a:off x="5999208" y="1893268"/>
            <a:ext cx="2303956" cy="34571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Føderation 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0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2351278" y="4005991"/>
            <a:ext cx="1919963" cy="20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83201" y="4005991"/>
            <a:ext cx="1919963" cy="20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4626000" y="3237728"/>
            <a:ext cx="1151978" cy="768263"/>
          </a:xfrm>
          <a:prstGeom prst="left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252538" y="4158559"/>
            <a:ext cx="1919963" cy="61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6166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</a:p>
          <a:p>
            <a:pPr algn="ctr"/>
            <a:r>
              <a:rPr lang="da-DK" sz="1600"/>
              <a:t>(person)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58" name="Rectangle 57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 rot="1910342">
            <a:off x="1965493" y="311677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207749" y="2071393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 rot="19709518">
            <a:off x="2114509" y="232861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en eller flere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0412" y="45642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b="1" i="1" dirty="0">
                <a:solidFill>
                  <a:schemeClr val="tx2"/>
                </a:solidFill>
              </a:rPr>
              <a:t>12.1.1 bilag</a:t>
            </a:r>
          </a:p>
        </p:txBody>
      </p:sp>
    </p:spTree>
    <p:extLst>
      <p:ext uri="{BB962C8B-B14F-4D97-AF65-F5344CB8AC3E}">
        <p14:creationId xmlns:p14="http://schemas.microsoft.com/office/powerpoint/2010/main" val="18650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4281" y="1580597"/>
            <a:ext cx="3240027" cy="838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sz="1600"/>
              <a:t>Attributter</a:t>
            </a:r>
            <a:endParaRPr lang="da-DK" sz="1600" dirty="0"/>
          </a:p>
        </p:txBody>
      </p:sp>
      <p:sp>
        <p:nvSpPr>
          <p:cNvPr id="37" name="Rectangle 36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</a:p>
          <a:p>
            <a:pPr algn="ctr"/>
            <a:r>
              <a:rPr lang="da-DK" sz="1600"/>
              <a:t>(person)</a:t>
            </a:r>
            <a:endParaRPr lang="da-DK" sz="1600" dirty="0"/>
          </a:p>
        </p:txBody>
      </p:sp>
      <p:sp>
        <p:nvSpPr>
          <p:cNvPr id="38" name="Rectangle 37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39" name="TextBox 38"/>
          <p:cNvSpPr txBox="1"/>
          <p:nvPr/>
        </p:nvSpPr>
        <p:spPr bwMode="auto">
          <a:xfrm rot="19709518">
            <a:off x="1983400" y="2423487"/>
            <a:ext cx="12479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netop en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47" name="Straight Connector 46"/>
          <p:cNvCxnSpPr>
            <a:stCxn id="37" idx="3"/>
            <a:endCxn id="43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 rot="1910342">
            <a:off x="1965493" y="3107720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et eller flere</a:t>
            </a:r>
          </a:p>
        </p:txBody>
      </p:sp>
      <p:cxnSp>
        <p:nvCxnSpPr>
          <p:cNvPr id="53" name="Straight Connector 52"/>
          <p:cNvCxnSpPr>
            <a:stCxn id="43" idx="0"/>
            <a:endCxn id="38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3"/>
            <a:endCxn id="38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207749" y="2071393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  <a:endCxn id="46" idx="1"/>
          </p:cNvCxnSpPr>
          <p:nvPr/>
        </p:nvCxnSpPr>
        <p:spPr>
          <a:xfrm flipV="1">
            <a:off x="4837969" y="1999804"/>
            <a:ext cx="1476312" cy="15228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flipH="1">
            <a:off x="4920705" y="1805680"/>
            <a:ext cx="1363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ét eller flere</a:t>
            </a:r>
          </a:p>
        </p:txBody>
      </p:sp>
      <p:cxnSp>
        <p:nvCxnSpPr>
          <p:cNvPr id="15" name="Straight Arrow Connector 14"/>
          <p:cNvCxnSpPr>
            <a:stCxn id="69" idx="0"/>
            <a:endCxn id="46" idx="2"/>
          </p:cNvCxnSpPr>
          <p:nvPr/>
        </p:nvCxnSpPr>
        <p:spPr>
          <a:xfrm rot="16200000" flipV="1">
            <a:off x="7890908" y="2462398"/>
            <a:ext cx="1141863" cy="10550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8564" y="3560873"/>
            <a:ext cx="1647459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Borger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8114395" y="3560873"/>
            <a:ext cx="1749973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Medarbejder</a:t>
            </a:r>
          </a:p>
        </p:txBody>
      </p:sp>
      <p:cxnSp>
        <p:nvCxnSpPr>
          <p:cNvPr id="70" name="Straight Arrow Connector 14"/>
          <p:cNvCxnSpPr>
            <a:stCxn id="16" idx="0"/>
            <a:endCxn id="46" idx="2"/>
          </p:cNvCxnSpPr>
          <p:nvPr/>
        </p:nvCxnSpPr>
        <p:spPr>
          <a:xfrm rot="5400000" flipH="1" flipV="1">
            <a:off x="6852363" y="2478942"/>
            <a:ext cx="1141863" cy="1022001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04952" y="2414566"/>
            <a:ext cx="1629136" cy="7800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</a:p>
          <a:p>
            <a:pPr algn="ctr"/>
            <a:r>
              <a:rPr lang="da-DK" sz="1600"/>
              <a:t>(person)</a:t>
            </a:r>
            <a:endParaRPr lang="da-DK" sz="1600" dirty="0"/>
          </a:p>
        </p:txBody>
      </p:sp>
      <p:sp>
        <p:nvSpPr>
          <p:cNvPr id="38" name="Rectangle 37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39" name="TextBox 38"/>
          <p:cNvSpPr txBox="1"/>
          <p:nvPr/>
        </p:nvSpPr>
        <p:spPr bwMode="auto">
          <a:xfrm rot="19709518">
            <a:off x="1857428" y="1829769"/>
            <a:ext cx="12479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6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en eller flere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47" name="Straight Connector 46"/>
          <p:cNvCxnSpPr>
            <a:stCxn id="37" idx="3"/>
            <a:endCxn id="43" idx="1"/>
          </p:cNvCxnSpPr>
          <p:nvPr/>
        </p:nvCxnSpPr>
        <p:spPr>
          <a:xfrm>
            <a:off x="1834088" y="2804613"/>
            <a:ext cx="1386136" cy="92862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 rot="1910342">
            <a:off x="1965493" y="3116773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et eller flere</a:t>
            </a:r>
          </a:p>
        </p:txBody>
      </p:sp>
      <p:cxnSp>
        <p:nvCxnSpPr>
          <p:cNvPr id="53" name="Straight Connector 52"/>
          <p:cNvCxnSpPr>
            <a:stCxn id="43" idx="0"/>
            <a:endCxn id="38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7" idx="3"/>
            <a:endCxn id="38" idx="1"/>
          </p:cNvCxnSpPr>
          <p:nvPr/>
        </p:nvCxnSpPr>
        <p:spPr>
          <a:xfrm flipV="1">
            <a:off x="1834088" y="2015032"/>
            <a:ext cx="1371912" cy="78958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 rot="16200000">
            <a:off x="3221400" y="2683807"/>
            <a:ext cx="1034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 err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Autenti-ficerer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330450" y="2319535"/>
            <a:ext cx="644190" cy="37435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179557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14281" y="1580597"/>
            <a:ext cx="3240027" cy="838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a-DK" sz="1600"/>
              <a:t>Attributter</a:t>
            </a:r>
            <a:endParaRPr lang="da-DK" sz="1600" dirty="0"/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>
          <a:xfrm flipV="1">
            <a:off x="4837969" y="1999804"/>
            <a:ext cx="1476312" cy="15228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 flipH="1">
            <a:off x="4920705" y="1805680"/>
            <a:ext cx="1363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Har ét eller flere</a:t>
            </a:r>
          </a:p>
        </p:txBody>
      </p:sp>
      <p:cxnSp>
        <p:nvCxnSpPr>
          <p:cNvPr id="30" name="Straight Arrow Connector 14"/>
          <p:cNvCxnSpPr>
            <a:stCxn id="32" idx="0"/>
            <a:endCxn id="27" idx="2"/>
          </p:cNvCxnSpPr>
          <p:nvPr/>
        </p:nvCxnSpPr>
        <p:spPr>
          <a:xfrm rot="16200000" flipV="1">
            <a:off x="7890908" y="2462398"/>
            <a:ext cx="1141863" cy="1055087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088564" y="3560873"/>
            <a:ext cx="1647459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Borger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114395" y="3560873"/>
            <a:ext cx="1749973" cy="47590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>
                <a:solidFill>
                  <a:schemeClr val="tx1"/>
                </a:solidFill>
              </a:rPr>
              <a:t>Medarbejder</a:t>
            </a:r>
          </a:p>
        </p:txBody>
      </p:sp>
      <p:cxnSp>
        <p:nvCxnSpPr>
          <p:cNvPr id="33" name="Straight Arrow Connector 14"/>
          <p:cNvCxnSpPr>
            <a:stCxn id="31" idx="0"/>
            <a:endCxn id="27" idx="2"/>
          </p:cNvCxnSpPr>
          <p:nvPr/>
        </p:nvCxnSpPr>
        <p:spPr>
          <a:xfrm rot="5400000" flipH="1" flipV="1">
            <a:off x="6852363" y="2478942"/>
            <a:ext cx="1141863" cy="1022001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2.4 Autorisation</a:t>
            </a:r>
            <a:br>
              <a:rPr lang="da-DK" dirty="0"/>
            </a:br>
            <a:r>
              <a:rPr lang="da-DK" sz="1600" dirty="0"/>
              <a:t>Rettigheder som mødested for brugerorganisationer og tjenesteudbydere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23" y="1324466"/>
            <a:ext cx="7947376" cy="1445348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4439350" y="3489069"/>
            <a:ext cx="3312368" cy="1922903"/>
          </a:xfrm>
          <a:prstGeom prst="roundRect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da-DK" sz="1600" b="1"/>
              <a:t> Attributsæt</a:t>
            </a:r>
            <a:endParaRPr lang="da-DK" sz="1600" b="1" dirty="0"/>
          </a:p>
          <a:p>
            <a:pPr algn="ctr"/>
            <a:r>
              <a:rPr lang="da-DK" sz="1400" dirty="0"/>
              <a:t>Kræver fælles sprog mellem bruger/brugerorganisation og tjenesteudbyder, fx i form </a:t>
            </a:r>
            <a:r>
              <a:rPr lang="da-DK" sz="1400"/>
              <a:t>af klassifikationer, som er et lukket udfaldsrum af værdier</a:t>
            </a:r>
            <a:endParaRPr lang="da-DK" sz="1400" dirty="0"/>
          </a:p>
        </p:txBody>
      </p:sp>
      <p:sp>
        <p:nvSpPr>
          <p:cNvPr id="5" name="Right Arrow Callout 4"/>
          <p:cNvSpPr/>
          <p:nvPr/>
        </p:nvSpPr>
        <p:spPr>
          <a:xfrm>
            <a:off x="910630" y="3489069"/>
            <a:ext cx="3456000" cy="1922903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/>
                </a:solidFill>
              </a:rPr>
              <a:t>Bruger eller dennes brugerorganisation</a:t>
            </a:r>
          </a:p>
          <a:p>
            <a:pPr>
              <a:spcAft>
                <a:spcPts val="0"/>
              </a:spcAft>
            </a:pPr>
            <a:r>
              <a:rPr lang="da-DK" sz="1400">
                <a:solidFill>
                  <a:schemeClr val="tx1"/>
                </a:solidFill>
              </a:rPr>
              <a:t>Registrerer attributter for  identitetskarakteristika,  roller i organisationen, sikkerhedsklassificering og andre attributsæt.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7823726" y="3489069"/>
            <a:ext cx="3456056" cy="1922903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  <a:endParaRPr lang="da-D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Afsnit 2.5 Tillidskæden</a:t>
            </a:r>
            <a:endParaRPr lang="da-DK" dirty="0"/>
          </a:p>
        </p:txBody>
      </p:sp>
      <p:pic>
        <p:nvPicPr>
          <p:cNvPr id="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485578"/>
            <a:ext cx="946086" cy="1001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982638" y="2487316"/>
            <a:ext cx="12961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Registrerings-tjeneste</a:t>
            </a:r>
          </a:p>
        </p:txBody>
      </p:sp>
      <p:pic>
        <p:nvPicPr>
          <p:cNvPr id="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1989634"/>
            <a:ext cx="946086" cy="10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3430910" y="2991372"/>
            <a:ext cx="1006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Akkreditiv-tilknytning</a:t>
            </a:r>
          </a:p>
        </p:txBody>
      </p:sp>
      <p:pic>
        <p:nvPicPr>
          <p:cNvPr id="7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2634788"/>
            <a:ext cx="946086" cy="100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447134" y="363652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9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4613280"/>
            <a:ext cx="946086" cy="1001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982638" y="5615018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1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4613280"/>
            <a:ext cx="946086" cy="1001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3286894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3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4613280"/>
            <a:ext cx="946086" cy="1001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5447134" y="56150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5" name="Billede 13" descr="mand-og-bo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42" y="4613280"/>
            <a:ext cx="946086" cy="1001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7391350" y="5615018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767614" y="3429794"/>
            <a:ext cx="352249" cy="822334"/>
            <a:chOff x="2352921" y="1484834"/>
            <a:chExt cx="352249" cy="822334"/>
          </a:xfrm>
        </p:grpSpPr>
        <p:sp>
          <p:nvSpPr>
            <p:cNvPr id="18" name="Rectangle 17"/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2" name="Elbow Connector 21"/>
          <p:cNvCxnSpPr>
            <a:stCxn id="6" idx="1"/>
            <a:endCxn id="4" idx="2"/>
          </p:cNvCxnSpPr>
          <p:nvPr/>
        </p:nvCxnSpPr>
        <p:spPr>
          <a:xfrm rot="10800000">
            <a:off x="1630710" y="2856648"/>
            <a:ext cx="1800200" cy="31939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 rot="16200000">
            <a:off x="-273303" y="236078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8" name="TextBox 27"/>
          <p:cNvSpPr txBox="1"/>
          <p:nvPr/>
        </p:nvSpPr>
        <p:spPr bwMode="auto">
          <a:xfrm rot="16200000">
            <a:off x="-273304" y="4711385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32" name="Elbow Connector 31"/>
          <p:cNvCxnSpPr>
            <a:stCxn id="18" idx="2"/>
            <a:endCxn id="10" idx="2"/>
          </p:cNvCxnSpPr>
          <p:nvPr/>
        </p:nvCxnSpPr>
        <p:spPr>
          <a:xfrm rot="5400000">
            <a:off x="5049451" y="905396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1"/>
          </p:cNvCxnSpPr>
          <p:nvPr/>
        </p:nvCxnSpPr>
        <p:spPr>
          <a:xfrm>
            <a:off x="200073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3" idx="1"/>
          </p:cNvCxnSpPr>
          <p:nvPr/>
        </p:nvCxnSpPr>
        <p:spPr>
          <a:xfrm>
            <a:off x="4160972" y="5114149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6321212" y="5114149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78" y="3231122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 bwMode="auto">
          <a:xfrm>
            <a:off x="8312054" y="386184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pic>
        <p:nvPicPr>
          <p:cNvPr id="1026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19" y="4919550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PETH\AppData\Local\Microsoft\Windows\Temporary Internet Files\Content.IE5\17AK1CM0\document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8" y="4943864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140856" y="5981432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45" name="Straight Arrow Connector 44"/>
          <p:cNvCxnSpPr>
            <a:stCxn id="44" idx="0"/>
            <a:endCxn id="43" idx="2"/>
          </p:cNvCxnSpPr>
          <p:nvPr/>
        </p:nvCxnSpPr>
        <p:spPr>
          <a:xfrm flipV="1">
            <a:off x="3788928" y="5333062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026" idx="2"/>
          </p:cNvCxnSpPr>
          <p:nvPr/>
        </p:nvCxnSpPr>
        <p:spPr>
          <a:xfrm flipH="1" flipV="1">
            <a:off x="2607809" y="5308748"/>
            <a:ext cx="1181119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" idx="3"/>
            <a:endCxn id="5" idx="1"/>
          </p:cNvCxnSpPr>
          <p:nvPr/>
        </p:nvCxnSpPr>
        <p:spPr>
          <a:xfrm>
            <a:off x="2000732" y="1986447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1"/>
          </p:cNvCxnSpPr>
          <p:nvPr/>
        </p:nvCxnSpPr>
        <p:spPr>
          <a:xfrm>
            <a:off x="4304988" y="2813080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19" idx="1"/>
          </p:cNvCxnSpPr>
          <p:nvPr/>
        </p:nvCxnSpPr>
        <p:spPr>
          <a:xfrm>
            <a:off x="4304988" y="2490503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4693993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Elbow Connector 62"/>
          <p:cNvCxnSpPr>
            <a:stCxn id="8" idx="2"/>
            <a:endCxn id="15" idx="0"/>
          </p:cNvCxnSpPr>
          <p:nvPr/>
        </p:nvCxnSpPr>
        <p:spPr>
          <a:xfrm rot="16200000" flipH="1">
            <a:off x="6532072" y="3352967"/>
            <a:ext cx="607422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9608198" y="5284063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Akkreditiv</a:t>
            </a:r>
          </a:p>
        </p:txBody>
      </p:sp>
      <p:cxnSp>
        <p:nvCxnSpPr>
          <p:cNvPr id="1037" name="Elbow Connector 1036"/>
          <p:cNvCxnSpPr>
            <a:stCxn id="8" idx="2"/>
            <a:endCxn id="9" idx="0"/>
          </p:cNvCxnSpPr>
          <p:nvPr/>
        </p:nvCxnSpPr>
        <p:spPr>
          <a:xfrm rot="5400000">
            <a:off x="3399725" y="2133823"/>
            <a:ext cx="607422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>
            <a:stCxn id="8" idx="2"/>
            <a:endCxn id="11" idx="0"/>
          </p:cNvCxnSpPr>
          <p:nvPr/>
        </p:nvCxnSpPr>
        <p:spPr>
          <a:xfrm rot="5400000">
            <a:off x="4479845" y="3213943"/>
            <a:ext cx="607422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256270" y="3677176"/>
            <a:ext cx="14555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Elektronisk identitet (eID) </a:t>
            </a:r>
            <a:r>
              <a:rPr lang="da-DK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ＭＳ Ｐゴシック" pitchFamily="-111" charset="-128"/>
              </a:rPr>
              <a:t>for 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64" name="Elbow Connector 63"/>
          <p:cNvCxnSpPr>
            <a:stCxn id="8" idx="2"/>
            <a:endCxn id="13" idx="0"/>
          </p:cNvCxnSpPr>
          <p:nvPr/>
        </p:nvCxnSpPr>
        <p:spPr>
          <a:xfrm rot="5400000">
            <a:off x="5559965" y="4294063"/>
            <a:ext cx="607422" cy="3101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278782" y="2892129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3" name="Elbow Connector 52"/>
          <p:cNvCxnSpPr>
            <a:stCxn id="8" idx="1"/>
            <a:endCxn id="6" idx="2"/>
          </p:cNvCxnSpPr>
          <p:nvPr/>
        </p:nvCxnSpPr>
        <p:spPr>
          <a:xfrm rot="10800000">
            <a:off x="3933956" y="3360704"/>
            <a:ext cx="1513179" cy="46048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4503756" y="352615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7" name="Elbow Connector 56"/>
          <p:cNvCxnSpPr>
            <a:stCxn id="9" idx="0"/>
            <a:endCxn id="6" idx="2"/>
          </p:cNvCxnSpPr>
          <p:nvPr/>
        </p:nvCxnSpPr>
        <p:spPr>
          <a:xfrm rot="5400000" flipH="1" flipV="1">
            <a:off x="2104534" y="2783859"/>
            <a:ext cx="1252576" cy="2406266"/>
          </a:xfrm>
          <a:prstGeom prst="bentConnector3">
            <a:avLst>
              <a:gd name="adj1" fmla="val 50768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2439481" y="3699428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58" name="Straight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3399724" y="2133823"/>
            <a:ext cx="607422" cy="4351493"/>
          </a:xfrm>
          <a:prstGeom prst="bentConnector3">
            <a:avLst>
              <a:gd name="adj1" fmla="val 61092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269360" y="4820198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 bwMode="auto">
          <a:xfrm>
            <a:off x="4503756" y="4505909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2170564" y="4805806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 bwMode="auto">
          <a:xfrm>
            <a:off x="2404960" y="449151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334148" y="4805806"/>
            <a:ext cx="9477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 bwMode="auto">
          <a:xfrm>
            <a:off x="6568544" y="4491517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87" name="Straight Connector 57"/>
          <p:cNvCxnSpPr>
            <a:stCxn id="15" idx="0"/>
            <a:endCxn id="8" idx="2"/>
          </p:cNvCxnSpPr>
          <p:nvPr/>
        </p:nvCxnSpPr>
        <p:spPr>
          <a:xfrm rot="16200000" flipV="1">
            <a:off x="6532073" y="3352967"/>
            <a:ext cx="607422" cy="1913203"/>
          </a:xfrm>
          <a:prstGeom prst="bentConnector3">
            <a:avLst>
              <a:gd name="adj1" fmla="val 61092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23198" y="4240799"/>
            <a:ext cx="1" cy="3821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831945" y="4246733"/>
            <a:ext cx="1" cy="38210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 bwMode="auto">
          <a:xfrm>
            <a:off x="4503756" y="3970402"/>
            <a:ext cx="459544" cy="24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Tillid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6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Kronelogo til krav</a:t>
            </a:r>
          </a:p>
        </p:txBody>
      </p:sp>
      <p:pic>
        <p:nvPicPr>
          <p:cNvPr id="2050" name="Picture 2" descr="Digitalseringsstyrelsen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7" r="36982" b="26414"/>
          <a:stretch/>
        </p:blipFill>
        <p:spPr bwMode="auto">
          <a:xfrm>
            <a:off x="5169877" y="3157660"/>
            <a:ext cx="1535723" cy="8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Afsnit 5 Principper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83804" y="1692402"/>
            <a:ext cx="9150190" cy="4091954"/>
            <a:chOff x="250825" y="1700808"/>
            <a:chExt cx="8569325" cy="439261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827088" y="2132608"/>
              <a:ext cx="0" cy="30972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827088" y="5229820"/>
              <a:ext cx="727233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27087" y="5301258"/>
              <a:ext cx="1008062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Nu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804025" y="5372695"/>
              <a:ext cx="2016125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Fremtiden 3-5 år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0825" y="1700808"/>
              <a:ext cx="1873249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Ny arkitektur</a:t>
              </a:r>
            </a:p>
          </p:txBody>
        </p:sp>
        <p:sp>
          <p:nvSpPr>
            <p:cNvPr id="8" name="Cloud"/>
            <p:cNvSpPr>
              <a:spLocks noChangeAspect="1" noEditPoints="1" noChangeArrowheads="1"/>
            </p:cNvSpPr>
            <p:nvPr/>
          </p:nvSpPr>
          <p:spPr bwMode="auto">
            <a:xfrm>
              <a:off x="5763411" y="2002464"/>
              <a:ext cx="1871663" cy="12541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 eaLnBrk="1" hangingPunct="1"/>
              <a:r>
                <a:rPr lang="da-DK" altLang="da-DK" sz="1500" b="1" dirty="0">
                  <a:latin typeface="Arial" charset="0"/>
                </a:rPr>
                <a:t>Mål-</a:t>
              </a:r>
              <a:br>
                <a:rPr lang="da-DK" altLang="da-DK" sz="1500" b="1" dirty="0">
                  <a:latin typeface="Arial" charset="0"/>
                </a:rPr>
              </a:br>
              <a:r>
                <a:rPr lang="da-DK" altLang="da-DK" sz="1500" b="1" dirty="0">
                  <a:latin typeface="Arial" charset="0"/>
                </a:rPr>
                <a:t>arkitektur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900113" y="3716933"/>
              <a:ext cx="2951162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827088" y="4724995"/>
              <a:ext cx="1008062" cy="503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835150" y="4364630"/>
              <a:ext cx="1368425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239293" y="3574309"/>
              <a:ext cx="863600" cy="793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 rot="20366763">
              <a:off x="1187450" y="3499188"/>
              <a:ext cx="3744913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dirty="0">
                  <a:latin typeface="Arial" charset="0"/>
                </a:rPr>
                <a:t>Handlingsplan for indsatser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627313" y="2996208"/>
              <a:ext cx="4824412" cy="208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690688" y="1989733"/>
              <a:ext cx="4824412" cy="208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547813" y="2350095"/>
              <a:ext cx="3671887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b="1" dirty="0">
                  <a:latin typeface="Arial" charset="0"/>
                </a:rPr>
                <a:t>Styrende principper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51275" y="2565995"/>
              <a:ext cx="1081088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51275" y="2565995"/>
              <a:ext cx="2592388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 rot="20324203">
              <a:off x="2050475" y="4091682"/>
              <a:ext cx="3816350" cy="36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da-DK" altLang="da-DK" sz="1600" dirty="0">
                  <a:latin typeface="Arial" charset="0"/>
                </a:rPr>
                <a:t>Skridt-for-skridt implementering</a:t>
              </a: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258888" y="3069233"/>
              <a:ext cx="1727200" cy="576262"/>
            </a:xfrm>
            <a:prstGeom prst="wedgeEllipseCallout">
              <a:avLst>
                <a:gd name="adj1" fmla="val 5148"/>
                <a:gd name="adj2" fmla="val 112810"/>
              </a:avLst>
            </a:prstGeom>
            <a:solidFill>
              <a:schemeClr val="folHlink"/>
            </a:solidFill>
            <a:ln w="3175" algn="ctr">
              <a:solidFill>
                <a:schemeClr val="accent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/>
            <a:lstStyle/>
            <a:p>
              <a:pPr algn="ctr"/>
              <a:r>
                <a:rPr lang="da-DK" altLang="da-DK" sz="1300" dirty="0"/>
                <a:t>Dækker typisk 1-2 år</a:t>
              </a: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1476375" y="5445720"/>
              <a:ext cx="1439863" cy="647700"/>
            </a:xfrm>
            <a:prstGeom prst="wedgeEllipseCallout">
              <a:avLst>
                <a:gd name="adj1" fmla="val -75907"/>
                <a:gd name="adj2" fmla="val -108824"/>
              </a:avLst>
            </a:prstGeom>
            <a:solidFill>
              <a:schemeClr val="folHlink"/>
            </a:solidFill>
            <a:ln w="3175" algn="ctr">
              <a:solidFill>
                <a:schemeClr val="accent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0"/>
            <a:lstStyle/>
            <a:p>
              <a:pPr algn="ctr"/>
              <a:r>
                <a:rPr lang="da-DK" altLang="da-DK" sz="1300" dirty="0"/>
                <a:t>Hvor er vi nu?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V="1">
              <a:off x="827880" y="4945655"/>
              <a:ext cx="13684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871083" y="4509093"/>
              <a:ext cx="964067" cy="695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1835150" y="4316016"/>
              <a:ext cx="13684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V="1">
              <a:off x="2132421" y="3875123"/>
              <a:ext cx="646483" cy="1069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2771774" y="3478246"/>
              <a:ext cx="1331118" cy="3968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 sz="1600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03857"/>
              </p:ext>
            </p:extLst>
          </p:nvPr>
        </p:nvGraphicFramePr>
        <p:xfrm>
          <a:off x="4179874" y="719834"/>
          <a:ext cx="3828551" cy="541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Acrobat Document" r:id="rId4" imgW="5667480" imgH="8020080" progId="AcroExch.Document.11">
                  <p:embed/>
                </p:oleObj>
              </mc:Choice>
              <mc:Fallback>
                <p:oleObj name="Acrobat Document" r:id="rId4" imgW="5667480" imgH="80200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9874" y="719834"/>
                        <a:ext cx="3828551" cy="5419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79222" y="3724137"/>
            <a:ext cx="1514855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314282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47253" y="339089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2" name="TextBox 51"/>
          <p:cNvSpPr txBox="1"/>
          <p:nvPr/>
        </p:nvSpPr>
        <p:spPr bwMode="auto">
          <a:xfrm rot="19766206">
            <a:off x="2014932" y="2191459"/>
            <a:ext cx="1247976" cy="55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Registreres med en eller flere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97120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87957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 rot="1910342">
            <a:off x="1965493" y="3125826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3364720" y="2604141"/>
            <a:ext cx="1247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med en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389077" y="4466873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76313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76217" y="1976796"/>
            <a:ext cx="644190" cy="348203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589473" y="2513280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 flipV="1">
            <a:off x="5585395" y="1435436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63238" y="2347135"/>
            <a:ext cx="6959" cy="1043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32186" y="3823351"/>
            <a:ext cx="1132362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294077" y="3480774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202950" y="3967500"/>
            <a:ext cx="2112" cy="4993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 bwMode="auto">
          <a:xfrm>
            <a:off x="10088598" y="4176037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Definerer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10069749" y="408011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77372" y="3356861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7528807" y="3436928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Matches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4826008" y="1827406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 en eller flere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154837" y="2690639"/>
            <a:ext cx="1" cy="33374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7154837" y="2756644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Indeholder nul eller flere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412" y="45642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da-DK" b="1" i="1" dirty="0">
                <a:solidFill>
                  <a:schemeClr val="tx2"/>
                </a:solidFill>
              </a:rPr>
              <a:t>5.2 Begrebsmodel og relationer i brugerstyring</a:t>
            </a:r>
          </a:p>
        </p:txBody>
      </p:sp>
    </p:spTree>
    <p:extLst>
      <p:ext uri="{BB962C8B-B14F-4D97-AF65-F5344CB8AC3E}">
        <p14:creationId xmlns:p14="http://schemas.microsoft.com/office/powerpoint/2010/main" val="1411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8366658" y="1260678"/>
            <a:ext cx="604167" cy="529107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6" idx="3"/>
            <a:endCxn id="59" idx="1"/>
          </p:cNvCxnSpPr>
          <p:nvPr/>
        </p:nvCxnSpPr>
        <p:spPr>
          <a:xfrm flipV="1">
            <a:off x="5208533" y="856145"/>
            <a:ext cx="1153733" cy="72086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6619" y="1240894"/>
            <a:ext cx="124797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Retnings-linjer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0594" y="1240894"/>
            <a:ext cx="139580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Forretnings-gang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 og instruks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80397" y="1240894"/>
            <a:ext cx="1628136" cy="6722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Sikkerheds-foranstaltning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09" y="184532"/>
            <a:ext cx="3647929" cy="43214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accent1">
                    <a:lumMod val="50000"/>
                  </a:schemeClr>
                </a:solidFill>
              </a:rPr>
              <a:t>Informationssikkerhedspolitik</a:t>
            </a:r>
          </a:p>
        </p:txBody>
      </p:sp>
      <p:cxnSp>
        <p:nvCxnSpPr>
          <p:cNvPr id="51" name="Elbow Connector 50"/>
          <p:cNvCxnSpPr>
            <a:stCxn id="48" idx="2"/>
            <a:endCxn id="44" idx="0"/>
          </p:cNvCxnSpPr>
          <p:nvPr/>
        </p:nvCxnSpPr>
        <p:spPr>
          <a:xfrm rot="5400000">
            <a:off x="2094234" y="-156946"/>
            <a:ext cx="624214" cy="217146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8" idx="2"/>
            <a:endCxn id="46" idx="0"/>
          </p:cNvCxnSpPr>
          <p:nvPr/>
        </p:nvCxnSpPr>
        <p:spPr>
          <a:xfrm rot="16200000" flipH="1">
            <a:off x="3631163" y="477591"/>
            <a:ext cx="624214" cy="9023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8" idx="3"/>
          </p:cNvCxnSpPr>
          <p:nvPr/>
        </p:nvCxnSpPr>
        <p:spPr>
          <a:xfrm flipH="1">
            <a:off x="4021985" y="400606"/>
            <a:ext cx="1294053" cy="2107685"/>
          </a:xfrm>
          <a:prstGeom prst="bentConnector4">
            <a:avLst>
              <a:gd name="adj1" fmla="val -17665"/>
              <a:gd name="adj2" fmla="val 86907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2935946" y="876002"/>
            <a:ext cx="8186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2700" marR="0" indent="-25400" defTabSz="457200" eaLnBrk="0" latinLnBrk="0" hangingPunct="0">
              <a:lnSpc>
                <a:spcPts val="2163"/>
              </a:lnSpc>
              <a:spcAft>
                <a:spcPts val="1500"/>
              </a:spcAft>
              <a:buClrTx/>
              <a:buSzTx/>
              <a:tabLst/>
              <a:defRPr kumimoji="0" sz="1000" b="1" i="1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/>
                <a:cs typeface="ＭＳ Ｐゴシック" pitchFamily="-111" charset="-128"/>
              </a:defRPr>
            </a:lvl1pPr>
          </a:lstStyle>
          <a:p>
            <a:r>
              <a:rPr lang="da-DK" sz="1200" dirty="0">
                <a:solidFill>
                  <a:schemeClr val="accent1">
                    <a:lumMod val="50000"/>
                  </a:schemeClr>
                </a:solidFill>
              </a:rPr>
              <a:t>Består af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538838" y="1896256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6170269" y="1394322"/>
            <a:ext cx="221215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Alle begrebers repræsentationer i data fra </a:t>
            </a: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og med identitet til og </a:t>
            </a: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med tjeneste kan blive konpromitteret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2266" y="604561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Sikkerheds-hændelse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60305" y="1728767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Sikkerhedsbruds- type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60305" y="852106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Sikkerhedsbrud-abonnement</a:t>
            </a: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>
            <a:off x="10372288" y="1355274"/>
            <a:ext cx="0" cy="3734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 rot="2380873">
            <a:off x="8226057" y="1187401"/>
            <a:ext cx="1170580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en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9406147" y="2347506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68" name="Elbow Connector 67"/>
          <p:cNvCxnSpPr>
            <a:stCxn id="48" idx="2"/>
            <a:endCxn id="45" idx="0"/>
          </p:cNvCxnSpPr>
          <p:nvPr/>
        </p:nvCxnSpPr>
        <p:spPr>
          <a:xfrm rot="5400000">
            <a:off x="2803179" y="551999"/>
            <a:ext cx="624214" cy="75357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758481" y="65782"/>
            <a:ext cx="777200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Påvirker</a:t>
            </a:r>
          </a:p>
        </p:txBody>
      </p:sp>
      <p:sp>
        <p:nvSpPr>
          <p:cNvPr id="74" name="TextBox 73"/>
          <p:cNvSpPr txBox="1"/>
          <p:nvPr/>
        </p:nvSpPr>
        <p:spPr bwMode="auto">
          <a:xfrm rot="19780321">
            <a:off x="5459513" y="1044933"/>
            <a:ext cx="90678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Modvirker</a:t>
            </a:r>
          </a:p>
        </p:txBody>
      </p:sp>
      <p:cxnSp>
        <p:nvCxnSpPr>
          <p:cNvPr id="75" name="Elbow Connector 74"/>
          <p:cNvCxnSpPr>
            <a:endCxn id="81" idx="2"/>
          </p:cNvCxnSpPr>
          <p:nvPr/>
        </p:nvCxnSpPr>
        <p:spPr>
          <a:xfrm flipV="1">
            <a:off x="10365938" y="3083866"/>
            <a:ext cx="6350" cy="701748"/>
          </a:xfrm>
          <a:prstGeom prst="straightConnector1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0"/>
            <a:endCxn id="59" idx="2"/>
          </p:cNvCxnSpPr>
          <p:nvPr/>
        </p:nvCxnSpPr>
        <p:spPr>
          <a:xfrm flipH="1" flipV="1">
            <a:off x="7274249" y="1107729"/>
            <a:ext cx="2098" cy="28659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011914" y="3779264"/>
            <a:ext cx="1960479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da-DK" sz="1400">
                <a:solidFill>
                  <a:schemeClr val="accent1">
                    <a:lumMod val="50000"/>
                  </a:schemeClr>
                </a:solidFill>
              </a:rPr>
              <a:t>af sikkerheds-hændelser</a:t>
            </a:r>
            <a:endParaRPr lang="da-DK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460305" y="2580698"/>
            <a:ext cx="1823965" cy="5031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Spor af </a:t>
            </a:r>
            <a:r>
              <a:rPr lang="da-DK" sz="1400" dirty="0" err="1">
                <a:solidFill>
                  <a:schemeClr val="accent1">
                    <a:lumMod val="50000"/>
                  </a:schemeClr>
                </a:solidFill>
              </a:rPr>
              <a:t>sikkerhedshæn</a:t>
            </a:r>
            <a:r>
              <a:rPr lang="da-DK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0372288" y="2231936"/>
            <a:ext cx="0" cy="34876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 bwMode="auto">
          <a:xfrm>
            <a:off x="8928395" y="3135305"/>
            <a:ext cx="21281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Analyseres gennem statistisk og algoritmisk behandling</a:t>
            </a:r>
            <a:endParaRPr lang="da-DK" sz="1200" b="1" i="1" dirty="0">
              <a:solidFill>
                <a:schemeClr val="accent1">
                  <a:lumMod val="50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9688077" y="1422261"/>
            <a:ext cx="136842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1">
                    <a:lumMod val="50000"/>
                  </a:schemeClr>
                </a:solidFill>
                <a:latin typeface="Verdana"/>
                <a:cs typeface="ＭＳ Ｐゴシック" pitchFamily="-111" charset="-128"/>
              </a:rPr>
              <a:t>Knyttes til et</a:t>
            </a:r>
          </a:p>
        </p:txBody>
      </p:sp>
      <p:cxnSp>
        <p:nvCxnSpPr>
          <p:cNvPr id="86" name="Elbow Connector 85"/>
          <p:cNvCxnSpPr>
            <a:stCxn id="168" idx="3"/>
            <a:endCxn id="48" idx="3"/>
          </p:cNvCxnSpPr>
          <p:nvPr/>
        </p:nvCxnSpPr>
        <p:spPr>
          <a:xfrm flipH="1" flipV="1">
            <a:off x="5316038" y="400606"/>
            <a:ext cx="5768072" cy="5555144"/>
          </a:xfrm>
          <a:prstGeom prst="bentConnector3">
            <a:avLst>
              <a:gd name="adj1" fmla="val -3963"/>
            </a:avLst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9" idx="3"/>
            <a:endCxn id="63" idx="1"/>
          </p:cNvCxnSpPr>
          <p:nvPr/>
        </p:nvCxnSpPr>
        <p:spPr>
          <a:xfrm>
            <a:off x="8186231" y="856145"/>
            <a:ext cx="1274074" cy="112420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8061563" y="2439860"/>
            <a:ext cx="855755" cy="2950159"/>
          </a:xfrm>
          <a:prstGeom prst="rightBrace">
            <a:avLst>
              <a:gd name="adj1" fmla="val 28152"/>
              <a:gd name="adj2" fmla="val 52872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1116595" y="3191455"/>
            <a:ext cx="1" cy="564651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060158" y="2284415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1060158" y="1390899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87288" y="5762078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Person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-330634" y="6809626"/>
            <a:ext cx="1091979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Borger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17342" y="6809626"/>
            <a:ext cx="1091979" cy="98510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/>
              <a:t>Medar-bejder</a:t>
            </a:r>
          </a:p>
          <a:p>
            <a:pPr algn="ctr"/>
            <a:r>
              <a:rPr lang="da-DK" sz="1400"/>
              <a:t>(Juridisk Person)</a:t>
            </a:r>
            <a:endParaRPr lang="da-DK" sz="1400" dirty="0"/>
          </a:p>
        </p:txBody>
      </p:sp>
      <p:sp>
        <p:nvSpPr>
          <p:cNvPr id="98" name="Rectangle 97"/>
          <p:cNvSpPr/>
          <p:nvPr/>
        </p:nvSpPr>
        <p:spPr>
          <a:xfrm>
            <a:off x="2169704" y="5948412"/>
            <a:ext cx="1511971" cy="33852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Organisation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81229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Myndig-hed</a:t>
            </a:r>
            <a:endParaRPr lang="da-DK" sz="1400" dirty="0"/>
          </a:p>
        </p:txBody>
      </p:sp>
      <p:sp>
        <p:nvSpPr>
          <p:cNvPr id="100" name="Rectangle 99"/>
          <p:cNvSpPr/>
          <p:nvPr/>
        </p:nvSpPr>
        <p:spPr>
          <a:xfrm>
            <a:off x="3319784" y="7071689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Virk-somhed</a:t>
            </a:r>
            <a:endParaRPr lang="da-DK" sz="1400" dirty="0"/>
          </a:p>
        </p:txBody>
      </p:sp>
      <p:sp>
        <p:nvSpPr>
          <p:cNvPr id="101" name="Rectangle 100"/>
          <p:cNvSpPr/>
          <p:nvPr/>
        </p:nvSpPr>
        <p:spPr>
          <a:xfrm>
            <a:off x="4485185" y="7078864"/>
            <a:ext cx="1007981" cy="69445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Fore-ning</a:t>
            </a:r>
            <a:endParaRPr lang="da-DK" sz="1400" dirty="0"/>
          </a:p>
        </p:txBody>
      </p:sp>
      <p:cxnSp>
        <p:nvCxnSpPr>
          <p:cNvPr id="102" name="Elbow Connector 101"/>
          <p:cNvCxnSpPr>
            <a:endCxn id="98" idx="0"/>
          </p:cNvCxnSpPr>
          <p:nvPr/>
        </p:nvCxnSpPr>
        <p:spPr>
          <a:xfrm rot="16200000" flipH="1">
            <a:off x="1064659" y="4087381"/>
            <a:ext cx="1953436" cy="1768625"/>
          </a:xfrm>
          <a:prstGeom prst="bentConnector3">
            <a:avLst>
              <a:gd name="adj1" fmla="val 64696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6" idx="0"/>
            <a:endCxn id="95" idx="2"/>
          </p:cNvCxnSpPr>
          <p:nvPr/>
        </p:nvCxnSpPr>
        <p:spPr>
          <a:xfrm rot="5400000" flipH="1" flipV="1">
            <a:off x="169806" y="6146153"/>
            <a:ext cx="709024" cy="6179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7" idx="0"/>
            <a:endCxn id="95" idx="2"/>
          </p:cNvCxnSpPr>
          <p:nvPr/>
        </p:nvCxnSpPr>
        <p:spPr>
          <a:xfrm rot="16200000" flipV="1">
            <a:off x="793793" y="6140087"/>
            <a:ext cx="709024" cy="63005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1" idx="0"/>
            <a:endCxn id="98" idx="2"/>
          </p:cNvCxnSpPr>
          <p:nvPr/>
        </p:nvCxnSpPr>
        <p:spPr>
          <a:xfrm rot="16200000" flipV="1">
            <a:off x="3561469" y="5651157"/>
            <a:ext cx="791928" cy="2063486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2"/>
            <a:endCxn id="99" idx="0"/>
          </p:cNvCxnSpPr>
          <p:nvPr/>
        </p:nvCxnSpPr>
        <p:spPr>
          <a:xfrm rot="5400000">
            <a:off x="2409491" y="6562665"/>
            <a:ext cx="791928" cy="240470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5" idx="0"/>
          </p:cNvCxnSpPr>
          <p:nvPr/>
        </p:nvCxnSpPr>
        <p:spPr>
          <a:xfrm rot="5400000" flipH="1" flipV="1">
            <a:off x="111620" y="4716634"/>
            <a:ext cx="1767102" cy="323787"/>
          </a:xfrm>
          <a:prstGeom prst="bentConnector3">
            <a:avLst>
              <a:gd name="adj1" fmla="val 28339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307480" y="6448857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546362" y="6237821"/>
            <a:ext cx="869093" cy="3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være</a:t>
            </a: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1386047" y="5608744"/>
            <a:ext cx="100456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lnSpc>
                <a:spcPts val="2884"/>
              </a:lnSpc>
              <a:spcAft>
                <a:spcPts val="200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Kan indgå </a:t>
            </a:r>
            <a:r>
              <a:rPr lang="da-DK" sz="1200" b="1" i="1" dirty="0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i</a:t>
            </a:r>
          </a:p>
        </p:txBody>
      </p:sp>
      <p:cxnSp>
        <p:nvCxnSpPr>
          <p:cNvPr id="111" name="Elbow Connector 110"/>
          <p:cNvCxnSpPr>
            <a:stCxn id="95" idx="3"/>
            <a:endCxn id="98" idx="1"/>
          </p:cNvCxnSpPr>
          <p:nvPr/>
        </p:nvCxnSpPr>
        <p:spPr>
          <a:xfrm>
            <a:off x="1379267" y="5931340"/>
            <a:ext cx="790437" cy="186334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296372" y="5484050"/>
            <a:ext cx="772290" cy="32127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dirty="0"/>
              <a:t>Ting</a:t>
            </a:r>
          </a:p>
        </p:txBody>
      </p:sp>
      <p:cxnSp>
        <p:nvCxnSpPr>
          <p:cNvPr id="113" name="Elbow Connector 112"/>
          <p:cNvCxnSpPr>
            <a:endCxn id="168" idx="1"/>
          </p:cNvCxnSpPr>
          <p:nvPr/>
        </p:nvCxnSpPr>
        <p:spPr>
          <a:xfrm>
            <a:off x="3682517" y="5308641"/>
            <a:ext cx="5769624" cy="647109"/>
          </a:xfrm>
          <a:prstGeom prst="bentConnector3">
            <a:avLst>
              <a:gd name="adj1" fmla="val 29218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98" idx="2"/>
            <a:endCxn id="100" idx="0"/>
          </p:cNvCxnSpPr>
          <p:nvPr/>
        </p:nvCxnSpPr>
        <p:spPr>
          <a:xfrm rot="16200000" flipH="1">
            <a:off x="2982356" y="6230269"/>
            <a:ext cx="784753" cy="898085"/>
          </a:xfrm>
          <a:prstGeom prst="bentConnector3">
            <a:avLst>
              <a:gd name="adj1" fmla="val 50000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 bwMode="auto">
          <a:xfrm>
            <a:off x="5288703" y="6054212"/>
            <a:ext cx="423678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En tjeneste kan opstræde som entitet  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16" name="Elbow Connector 115"/>
          <p:cNvCxnSpPr>
            <a:endCxn id="112" idx="0"/>
          </p:cNvCxnSpPr>
          <p:nvPr/>
        </p:nvCxnSpPr>
        <p:spPr>
          <a:xfrm rot="16200000" flipH="1">
            <a:off x="1675254" y="3476787"/>
            <a:ext cx="1489074" cy="2525452"/>
          </a:xfrm>
          <a:prstGeom prst="bentConnector3">
            <a:avLst>
              <a:gd name="adj1" fmla="val 84988"/>
            </a:avLst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695682" y="496422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Kan være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26" name="Straight Connector 125"/>
          <p:cNvCxnSpPr>
            <a:stCxn id="160" idx="3"/>
            <a:endCxn id="175" idx="1"/>
          </p:cNvCxnSpPr>
          <p:nvPr/>
        </p:nvCxnSpPr>
        <p:spPr>
          <a:xfrm flipV="1">
            <a:off x="7842286" y="4969651"/>
            <a:ext cx="1514855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80042" y="3265931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143" name="Rectangle 142"/>
          <p:cNvSpPr/>
          <p:nvPr/>
        </p:nvSpPr>
        <p:spPr>
          <a:xfrm>
            <a:off x="3206000" y="2435685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155" name="Rectangle 154"/>
          <p:cNvSpPr/>
          <p:nvPr/>
        </p:nvSpPr>
        <p:spPr>
          <a:xfrm>
            <a:off x="6377346" y="2447439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210317" y="463641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161" name="TextBox 160"/>
          <p:cNvSpPr txBox="1"/>
          <p:nvPr/>
        </p:nvSpPr>
        <p:spPr bwMode="auto">
          <a:xfrm rot="19766206">
            <a:off x="2014932" y="2948227"/>
            <a:ext cx="1247976" cy="55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Registreres med en eller flere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220224" y="41538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163" name="Straight Connector 162"/>
          <p:cNvCxnSpPr>
            <a:stCxn id="132" idx="3"/>
            <a:endCxn id="162" idx="1"/>
          </p:cNvCxnSpPr>
          <p:nvPr/>
        </p:nvCxnSpPr>
        <p:spPr>
          <a:xfrm>
            <a:off x="1834088" y="3602046"/>
            <a:ext cx="1386136" cy="887957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 bwMode="auto">
          <a:xfrm rot="1910342">
            <a:off x="1965493" y="3882594"/>
            <a:ext cx="124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Anvender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et eller flere</a:t>
            </a:r>
          </a:p>
        </p:txBody>
      </p:sp>
      <p:cxnSp>
        <p:nvCxnSpPr>
          <p:cNvPr id="165" name="Straight Connector 164"/>
          <p:cNvCxnSpPr>
            <a:stCxn id="162" idx="0"/>
            <a:endCxn id="143" idx="2"/>
          </p:cNvCxnSpPr>
          <p:nvPr/>
        </p:nvCxnSpPr>
        <p:spPr>
          <a:xfrm flipH="1" flipV="1">
            <a:off x="4021985" y="3107915"/>
            <a:ext cx="14224" cy="10459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32" idx="3"/>
            <a:endCxn id="143" idx="1"/>
          </p:cNvCxnSpPr>
          <p:nvPr/>
        </p:nvCxnSpPr>
        <p:spPr>
          <a:xfrm flipV="1">
            <a:off x="1834088" y="2771800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 bwMode="auto">
          <a:xfrm>
            <a:off x="3364720" y="3360909"/>
            <a:ext cx="1247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med en eller flere</a:t>
            </a:r>
            <a:endParaRPr lang="da-DK" sz="1200" b="1" i="1" dirty="0">
              <a:solidFill>
                <a:schemeClr val="accent5"/>
              </a:solidFill>
              <a:latin typeface="Verdana"/>
              <a:cs typeface="ＭＳ Ｐゴシック" pitchFamily="-111" charset="-128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9452141" y="5712387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169" name="Straight Connector 168"/>
          <p:cNvCxnSpPr>
            <a:stCxn id="143" idx="3"/>
            <a:endCxn id="155" idx="1"/>
          </p:cNvCxnSpPr>
          <p:nvPr/>
        </p:nvCxnSpPr>
        <p:spPr>
          <a:xfrm>
            <a:off x="4837969" y="2771800"/>
            <a:ext cx="1539377" cy="11754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2176217" y="2733564"/>
            <a:ext cx="644190" cy="348203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4589473" y="3270048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V="1">
            <a:off x="5585395" y="2192204"/>
            <a:ext cx="0" cy="665743"/>
          </a:xfrm>
          <a:prstGeom prst="straightConnector1">
            <a:avLst/>
          </a:prstGeom>
          <a:ln w="9525">
            <a:solidFill>
              <a:schemeClr val="bg2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2"/>
            <a:endCxn id="160" idx="0"/>
          </p:cNvCxnSpPr>
          <p:nvPr/>
        </p:nvCxnSpPr>
        <p:spPr>
          <a:xfrm flipH="1">
            <a:off x="7026302" y="3119669"/>
            <a:ext cx="6959" cy="151674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995250" y="5068865"/>
            <a:ext cx="1132362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357141" y="472628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176" name="Straight Connector 175"/>
          <p:cNvCxnSpPr>
            <a:stCxn id="175" idx="2"/>
            <a:endCxn id="168" idx="0"/>
          </p:cNvCxnSpPr>
          <p:nvPr/>
        </p:nvCxnSpPr>
        <p:spPr>
          <a:xfrm>
            <a:off x="10266014" y="5213014"/>
            <a:ext cx="2112" cy="499373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 bwMode="auto">
          <a:xfrm>
            <a:off x="10151662" y="5390019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tx2">
                    <a:lumMod val="75000"/>
                  </a:schemeClr>
                </a:solidFill>
                <a:latin typeface="Verdana"/>
                <a:cs typeface="ＭＳ Ｐゴシック" pitchFamily="-111" charset="-128"/>
              </a:rPr>
              <a:t>Definerer</a:t>
            </a:r>
            <a:endParaRPr lang="da-DK" sz="1200" b="1" i="1" dirty="0">
              <a:solidFill>
                <a:schemeClr val="tx2">
                  <a:lumMod val="75000"/>
                </a:schemeClr>
              </a:solidFill>
              <a:latin typeface="Verdana"/>
              <a:cs typeface="ＭＳ Ｐゴシック" pitchFamily="-111" charset="-128"/>
            </a:endParaRPr>
          </a:p>
        </p:txBody>
      </p:sp>
      <p:cxnSp>
        <p:nvCxnSpPr>
          <p:cNvPr id="178" name="Straight Arrow Connector 177"/>
          <p:cNvCxnSpPr/>
          <p:nvPr/>
        </p:nvCxnSpPr>
        <p:spPr>
          <a:xfrm flipV="1">
            <a:off x="10128398" y="4343593"/>
            <a:ext cx="0" cy="295126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177372" y="4113629"/>
            <a:ext cx="561125" cy="344842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 bwMode="auto">
          <a:xfrm>
            <a:off x="7591871" y="468244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Matches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4826008" y="2584174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Associeres </a:t>
            </a: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med en eller flere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7154837" y="3447407"/>
            <a:ext cx="1" cy="333745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 bwMode="auto">
          <a:xfrm>
            <a:off x="5427665" y="3545575"/>
            <a:ext cx="1513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b="1" i="1" dirty="0">
                <a:solidFill>
                  <a:schemeClr val="accent5"/>
                </a:solidFill>
                <a:latin typeface="Verdana"/>
                <a:cs typeface="ＭＳ Ｐゴシック" pitchFamily="-111" charset="-128"/>
              </a:rPr>
              <a:t>Indeholder nul eller flere</a:t>
            </a:r>
          </a:p>
        </p:txBody>
      </p:sp>
      <p:cxnSp>
        <p:nvCxnSpPr>
          <p:cNvPr id="184" name="Straight Connector 183"/>
          <p:cNvCxnSpPr>
            <a:endCxn id="175" idx="0"/>
          </p:cNvCxnSpPr>
          <p:nvPr/>
        </p:nvCxnSpPr>
        <p:spPr>
          <a:xfrm>
            <a:off x="10266013" y="4282432"/>
            <a:ext cx="1" cy="44385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>
            <a:stCxn id="48" idx="3"/>
            <a:endCxn id="91" idx="1"/>
          </p:cNvCxnSpPr>
          <p:nvPr/>
        </p:nvCxnSpPr>
        <p:spPr>
          <a:xfrm flipV="1">
            <a:off x="7716158" y="3708371"/>
            <a:ext cx="1688281" cy="287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0042" y="2509163"/>
            <a:ext cx="1354046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Entitet</a:t>
            </a:r>
            <a:endParaRPr lang="da-DK" sz="1600" dirty="0"/>
          </a:p>
        </p:txBody>
      </p:sp>
      <p:sp>
        <p:nvSpPr>
          <p:cNvPr id="45" name="Rectangle 44"/>
          <p:cNvSpPr/>
          <p:nvPr/>
        </p:nvSpPr>
        <p:spPr>
          <a:xfrm>
            <a:off x="3206000" y="1678917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Identitet</a:t>
            </a:r>
          </a:p>
          <a:p>
            <a:pPr algn="ctr"/>
            <a:r>
              <a:rPr lang="da-DK" sz="1600"/>
              <a:t>(eID)</a:t>
            </a:r>
            <a:endParaRPr lang="da-DK" sz="1000" dirty="0"/>
          </a:p>
        </p:txBody>
      </p:sp>
      <p:sp>
        <p:nvSpPr>
          <p:cNvPr id="46" name="Rectangle 45"/>
          <p:cNvSpPr/>
          <p:nvPr/>
        </p:nvSpPr>
        <p:spPr>
          <a:xfrm>
            <a:off x="6251218" y="1674905"/>
            <a:ext cx="1311830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Attribut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084189" y="3375131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Adgangsbillet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20224" y="3365588"/>
            <a:ext cx="1631969" cy="6722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Akkreditiv</a:t>
            </a:r>
          </a:p>
        </p:txBody>
      </p:sp>
      <p:cxnSp>
        <p:nvCxnSpPr>
          <p:cNvPr id="59" name="Straight Connector 58"/>
          <p:cNvCxnSpPr>
            <a:stCxn id="44" idx="3"/>
            <a:endCxn id="58" idx="1"/>
          </p:cNvCxnSpPr>
          <p:nvPr/>
        </p:nvCxnSpPr>
        <p:spPr>
          <a:xfrm>
            <a:off x="1834088" y="2845278"/>
            <a:ext cx="1386136" cy="85642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0"/>
            <a:endCxn id="45" idx="2"/>
          </p:cNvCxnSpPr>
          <p:nvPr/>
        </p:nvCxnSpPr>
        <p:spPr>
          <a:xfrm flipH="1" flipV="1">
            <a:off x="4021985" y="2351147"/>
            <a:ext cx="14224" cy="1014441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4" idx="3"/>
            <a:endCxn id="45" idx="1"/>
          </p:cNvCxnSpPr>
          <p:nvPr/>
        </p:nvCxnSpPr>
        <p:spPr>
          <a:xfrm flipV="1">
            <a:off x="1834088" y="2015032"/>
            <a:ext cx="1371912" cy="830246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99439" y="4719129"/>
            <a:ext cx="1631969" cy="4867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/>
              <a:t>Tjeneste</a:t>
            </a:r>
          </a:p>
        </p:txBody>
      </p:sp>
      <p:cxnSp>
        <p:nvCxnSpPr>
          <p:cNvPr id="81" name="Straight Connector 80"/>
          <p:cNvCxnSpPr>
            <a:stCxn id="45" idx="3"/>
            <a:endCxn id="46" idx="1"/>
          </p:cNvCxnSpPr>
          <p:nvPr/>
        </p:nvCxnSpPr>
        <p:spPr>
          <a:xfrm flipV="1">
            <a:off x="4837969" y="2011020"/>
            <a:ext cx="1413249" cy="4012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6" idx="2"/>
            <a:endCxn id="48" idx="0"/>
          </p:cNvCxnSpPr>
          <p:nvPr/>
        </p:nvCxnSpPr>
        <p:spPr>
          <a:xfrm flipH="1">
            <a:off x="6900174" y="2347135"/>
            <a:ext cx="6959" cy="10279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404439" y="3465008"/>
            <a:ext cx="1817745" cy="4867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/>
              <a:t>Adgangspolitik</a:t>
            </a:r>
            <a:endParaRPr lang="da-DK" sz="1600" dirty="0"/>
          </a:p>
        </p:txBody>
      </p:sp>
      <p:cxnSp>
        <p:nvCxnSpPr>
          <p:cNvPr id="92" name="Straight Connector 91"/>
          <p:cNvCxnSpPr>
            <a:stCxn id="91" idx="2"/>
            <a:endCxn id="76" idx="0"/>
          </p:cNvCxnSpPr>
          <p:nvPr/>
        </p:nvCxnSpPr>
        <p:spPr>
          <a:xfrm>
            <a:off x="10313312" y="3951734"/>
            <a:ext cx="2112" cy="767395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642800" y="3257571"/>
            <a:ext cx="2769718" cy="1208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1600" b="1" dirty="0">
                <a:solidFill>
                  <a:schemeClr val="tx1"/>
                </a:solidFill>
              </a:rPr>
              <a:t>Akkreditivtjeneste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712072" y="1513013"/>
            <a:ext cx="3447694" cy="9767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a-DK" sz="1600" b="1" dirty="0">
                <a:solidFill>
                  <a:schemeClr val="tx1"/>
                </a:solidFill>
              </a:rPr>
              <a:t>Attribut-</a:t>
            </a:r>
          </a:p>
          <a:p>
            <a:pPr algn="r"/>
            <a:r>
              <a:rPr lang="da-DK" sz="1600" b="1" dirty="0">
                <a:solidFill>
                  <a:schemeClr val="tx1"/>
                </a:solidFill>
              </a:rPr>
              <a:t>beskrivelse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299545" y="1620551"/>
            <a:ext cx="4725154" cy="1637020"/>
          </a:xfrm>
          <a:prstGeom prst="roundRect">
            <a:avLst>
              <a:gd name="adj" fmla="val 818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i="1" dirty="0">
                <a:solidFill>
                  <a:schemeClr val="tx1"/>
                </a:solidFill>
              </a:rPr>
              <a:t>Registrering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6.1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4544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16:9 Ramboll PowerPoint Template">
  <a:themeElements>
    <a:clrScheme name="Ramboll">
      <a:dk1>
        <a:srgbClr val="000000"/>
      </a:dk1>
      <a:lt1>
        <a:srgbClr val="FFFFFF"/>
      </a:lt1>
      <a:dk2>
        <a:srgbClr val="009DE0"/>
      </a:dk2>
      <a:lt2>
        <a:srgbClr val="797766"/>
      </a:lt2>
      <a:accent1>
        <a:srgbClr val="A7D3F5"/>
      </a:accent1>
      <a:accent2>
        <a:srgbClr val="5CA551"/>
      </a:accent2>
      <a:accent3>
        <a:srgbClr val="A1C23D"/>
      </a:accent3>
      <a:accent4>
        <a:srgbClr val="C40079"/>
      </a:accent4>
      <a:accent5>
        <a:srgbClr val="C63418"/>
      </a:accent5>
      <a:accent6>
        <a:srgbClr val="D0CFC5"/>
      </a:accent6>
      <a:hlink>
        <a:srgbClr val="009DE0"/>
      </a:hlink>
      <a:folHlink>
        <a:srgbClr val="9DD3F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36000" tIns="0" rIns="0" bIns="0" numCol="1" anchor="t" anchorCtr="0" compatLnSpc="1">
        <a:prstTxWarp prst="textNoShape">
          <a:avLst/>
        </a:prstTxWarp>
      </a:bodyPr>
      <a:lstStyle>
        <a:defPPr marL="12700" marR="0" indent="-25400" algn="l" defTabSz="457200" rtl="0" eaLnBrk="0" fontAlgn="base" latinLnBrk="0" hangingPunct="0">
          <a:lnSpc>
            <a:spcPts val="2163"/>
          </a:lnSpc>
          <a:spcBef>
            <a:spcPct val="0"/>
          </a:spcBef>
          <a:spcAft>
            <a:spcPts val="150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Verdana"/>
            <a:ea typeface="ＭＳ Ｐゴシック" pitchFamily="-111" charset="-128"/>
            <a:cs typeface="ＭＳ Ｐゴシック" pitchFamily="-111" charset="-128"/>
          </a:defRPr>
        </a:defPPr>
      </a:lstStyle>
    </a:txDef>
  </a:objectDefaults>
  <a:extraClrSchemeLst>
    <a:extraClrScheme>
      <a:clrScheme name="Ramboll 1">
        <a:dk1>
          <a:srgbClr val="000000"/>
        </a:dk1>
        <a:lt1>
          <a:srgbClr val="009DE0"/>
        </a:lt1>
        <a:dk2>
          <a:srgbClr val="797766"/>
        </a:dk2>
        <a:lt2>
          <a:srgbClr val="FFFFFF"/>
        </a:lt2>
        <a:accent1>
          <a:srgbClr val="9DD3F5"/>
        </a:accent1>
        <a:accent2>
          <a:srgbClr val="5CA551"/>
        </a:accent2>
        <a:accent3>
          <a:srgbClr val="AACCED"/>
        </a:accent3>
        <a:accent4>
          <a:srgbClr val="000000"/>
        </a:accent4>
        <a:accent5>
          <a:srgbClr val="CCE6F9"/>
        </a:accent5>
        <a:accent6>
          <a:srgbClr val="539549"/>
        </a:accent6>
        <a:hlink>
          <a:srgbClr val="009DE0"/>
        </a:hlink>
        <a:folHlink>
          <a:srgbClr val="797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boll 2">
        <a:dk1>
          <a:srgbClr val="000000"/>
        </a:dk1>
        <a:lt1>
          <a:srgbClr val="FFFFFF"/>
        </a:lt1>
        <a:dk2>
          <a:srgbClr val="009DE0"/>
        </a:dk2>
        <a:lt2>
          <a:srgbClr val="797766"/>
        </a:lt2>
        <a:accent1>
          <a:srgbClr val="9DD3F5"/>
        </a:accent1>
        <a:accent2>
          <a:srgbClr val="5CA551"/>
        </a:accent2>
        <a:accent3>
          <a:srgbClr val="FFFFFF"/>
        </a:accent3>
        <a:accent4>
          <a:srgbClr val="000000"/>
        </a:accent4>
        <a:accent5>
          <a:srgbClr val="CCE6F9"/>
        </a:accent5>
        <a:accent6>
          <a:srgbClr val="539549"/>
        </a:accent6>
        <a:hlink>
          <a:srgbClr val="009DE0"/>
        </a:hlink>
        <a:folHlink>
          <a:srgbClr val="7977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mboll 3">
        <a:dk1>
          <a:srgbClr val="000000"/>
        </a:dk1>
        <a:lt1>
          <a:srgbClr val="FFFFFF"/>
        </a:lt1>
        <a:dk2>
          <a:srgbClr val="009DE0"/>
        </a:dk2>
        <a:lt2>
          <a:srgbClr val="797766"/>
        </a:lt2>
        <a:accent1>
          <a:srgbClr val="D0D0C9"/>
        </a:accent1>
        <a:accent2>
          <a:srgbClr val="5CA551"/>
        </a:accent2>
        <a:accent3>
          <a:srgbClr val="FFFFFF"/>
        </a:accent3>
        <a:accent4>
          <a:srgbClr val="000000"/>
        </a:accent4>
        <a:accent5>
          <a:srgbClr val="E4E4E1"/>
        </a:accent5>
        <a:accent6>
          <a:srgbClr val="539549"/>
        </a:accent6>
        <a:hlink>
          <a:srgbClr val="009DE0"/>
        </a:hlink>
        <a:folHlink>
          <a:srgbClr val="9DD3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amboll 16-9 template.potx" id="{F70422FC-7F98-479D-BDD0-D7F2A8E87B44}" vid="{549C0676-DDD8-4948-BCE1-003D8AB50B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17505</TotalTime>
  <Words>1050</Words>
  <Application>Microsoft Macintosh PowerPoint</Application>
  <PresentationFormat>Brugerdefineret</PresentationFormat>
  <Paragraphs>503</Paragraphs>
  <Slides>27</Slides>
  <Notes>27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1" baseType="lpstr">
      <vt:lpstr>Arial</vt:lpstr>
      <vt:lpstr>Verdana</vt:lpstr>
      <vt:lpstr>16:9 Ramboll PowerPoint Template</vt:lpstr>
      <vt:lpstr>Acrobat Document</vt:lpstr>
      <vt:lpstr>Afsnit 1.5 Anvendelse</vt:lpstr>
      <vt:lpstr>Afsnit 2 Beskrivelse af brugerstyringsdomænet</vt:lpstr>
      <vt:lpstr>Afsnit 2.4 Autorisation Rettigheder som mødested for brugerorganisationer og tjenesteudbydere</vt:lpstr>
      <vt:lpstr>Afsnit 2.5 Tillidskæden</vt:lpstr>
      <vt:lpstr>Kronelogo til krav</vt:lpstr>
      <vt:lpstr>Afsnit 5 Principper</vt:lpstr>
      <vt:lpstr>PowerPoint-præsentation</vt:lpstr>
      <vt:lpstr>PowerPoint-præsentation</vt:lpstr>
      <vt:lpstr>6.1 Administration</vt:lpstr>
      <vt:lpstr>6.5 Anvendelse</vt:lpstr>
      <vt:lpstr>Adm og Afvikling</vt:lpstr>
      <vt:lpstr>PowerPoint-præsentation</vt:lpstr>
      <vt:lpstr>Afsnit 7 Processer</vt:lpstr>
      <vt:lpstr>Afsnit 7.1 Registrere identitet</vt:lpstr>
      <vt:lpstr>Afsnit 7.2 Autentifikation</vt:lpstr>
      <vt:lpstr>Afsnit 7.3 Rettigheder  </vt:lpstr>
      <vt:lpstr>Afsnit 8.1 Systemteknisk målbillede</vt:lpstr>
      <vt:lpstr>Afsnit 8.2 Login tjenester/Brokere - (Identity Provider, Broker)</vt:lpstr>
      <vt:lpstr>Afsnit 8.2 Login tjenester/Brokere - (Identity Provider, Broker)</vt:lpstr>
      <vt:lpstr>PowerPoint-præsentation</vt:lpstr>
      <vt:lpstr>Afsnit 8.3 sikkerhedskæden</vt:lpstr>
      <vt:lpstr>PowerPoint-præsentation</vt:lpstr>
      <vt:lpstr>Afsnit 8.4 Anbefalede områder med standarder</vt:lpstr>
      <vt:lpstr>Afsnit 8.4 + Anbefalede områder med standarder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Holbech</dc:creator>
  <cp:lastModifiedBy>Thomas Gundel</cp:lastModifiedBy>
  <cp:revision>332</cp:revision>
  <dcterms:created xsi:type="dcterms:W3CDTF">2012-10-04T12:05:48Z</dcterms:created>
  <dcterms:modified xsi:type="dcterms:W3CDTF">2019-11-21T08:41:16Z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CurrentLanguage">
    <vt:lpwstr>UK English</vt:lpwstr>
  </property>
</Properties>
</file>