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81" r:id="rId4"/>
    <p:sldId id="319" r:id="rId5"/>
    <p:sldId id="327" r:id="rId6"/>
    <p:sldId id="274" r:id="rId7"/>
    <p:sldId id="328" r:id="rId8"/>
    <p:sldId id="302" r:id="rId9"/>
    <p:sldId id="306" r:id="rId10"/>
    <p:sldId id="307" r:id="rId11"/>
    <p:sldId id="308" r:id="rId12"/>
    <p:sldId id="303" r:id="rId13"/>
    <p:sldId id="313" r:id="rId14"/>
    <p:sldId id="314" r:id="rId15"/>
    <p:sldId id="315" r:id="rId16"/>
    <p:sldId id="316" r:id="rId17"/>
    <p:sldId id="317" r:id="rId18"/>
    <p:sldId id="267" r:id="rId19"/>
    <p:sldId id="292" r:id="rId20"/>
    <p:sldId id="268" r:id="rId21"/>
    <p:sldId id="331" r:id="rId22"/>
    <p:sldId id="332" r:id="rId23"/>
    <p:sldId id="329" r:id="rId24"/>
    <p:sldId id="330" r:id="rId25"/>
    <p:sldId id="321" r:id="rId26"/>
    <p:sldId id="322" r:id="rId27"/>
    <p:sldId id="323" r:id="rId28"/>
  </p:sldIdLst>
  <p:sldSz cx="12190413" cy="6859588"/>
  <p:notesSz cx="6858000" cy="9144000"/>
  <p:custDataLst>
    <p:tags r:id="rId31"/>
  </p:custDataLst>
  <p:defaultTextStyle>
    <a:defPPr>
      <a:defRPr lang="en-US"/>
    </a:defPPr>
    <a:lvl1pPr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1pPr>
    <a:lvl2pPr marL="457189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orient="horz" pos="2696">
          <p15:clr>
            <a:srgbClr val="A4A3A4"/>
          </p15:clr>
        </p15:guide>
        <p15:guide id="3" orient="horz" pos="1682">
          <p15:clr>
            <a:srgbClr val="A4A3A4"/>
          </p15:clr>
        </p15:guide>
        <p15:guide id="4" orient="horz" pos="1790">
          <p15:clr>
            <a:srgbClr val="A4A3A4"/>
          </p15:clr>
        </p15:guide>
        <p15:guide id="5" orient="horz" pos="1360">
          <p15:clr>
            <a:srgbClr val="A4A3A4"/>
          </p15:clr>
        </p15:guide>
        <p15:guide id="6" pos="2934">
          <p15:clr>
            <a:srgbClr val="A4A3A4"/>
          </p15:clr>
        </p15:guide>
        <p15:guide id="7" pos="5375">
          <p15:clr>
            <a:srgbClr val="A4A3A4"/>
          </p15:clr>
        </p15:guide>
        <p15:guide id="8" pos="4099">
          <p15:clr>
            <a:srgbClr val="A4A3A4"/>
          </p15:clr>
        </p15:guide>
        <p15:guide id="9" pos="4208">
          <p15:clr>
            <a:srgbClr val="A4A3A4"/>
          </p15:clr>
        </p15:guide>
        <p15:guide id="10" pos="2826">
          <p15:clr>
            <a:srgbClr val="A4A3A4"/>
          </p15:clr>
        </p15:guide>
        <p15:guide id="11" pos="386">
          <p15:clr>
            <a:srgbClr val="A4A3A4"/>
          </p15:clr>
        </p15:guide>
        <p15:guide id="12" orient="horz" pos="1039">
          <p15:clr>
            <a:srgbClr val="A4A3A4"/>
          </p15:clr>
        </p15:guide>
        <p15:guide id="13" orient="horz" pos="3595">
          <p15:clr>
            <a:srgbClr val="A4A3A4"/>
          </p15:clr>
        </p15:guide>
        <p15:guide id="14" orient="horz" pos="2243">
          <p15:clr>
            <a:srgbClr val="A4A3A4"/>
          </p15:clr>
        </p15:guide>
        <p15:guide id="15" orient="horz" pos="2387">
          <p15:clr>
            <a:srgbClr val="A4A3A4"/>
          </p15:clr>
        </p15:guide>
        <p15:guide id="16" orient="horz" pos="1814">
          <p15:clr>
            <a:srgbClr val="A4A3A4"/>
          </p15:clr>
        </p15:guide>
        <p15:guide id="17" pos="3911">
          <p15:clr>
            <a:srgbClr val="A4A3A4"/>
          </p15:clr>
        </p15:guide>
        <p15:guide id="18" pos="7166">
          <p15:clr>
            <a:srgbClr val="A4A3A4"/>
          </p15:clr>
        </p15:guide>
        <p15:guide id="19" pos="5465">
          <p15:clr>
            <a:srgbClr val="A4A3A4"/>
          </p15:clr>
        </p15:guide>
        <p15:guide id="20" pos="5610">
          <p15:clr>
            <a:srgbClr val="A4A3A4"/>
          </p15:clr>
        </p15:guide>
        <p15:guide id="21" pos="3768">
          <p15:clr>
            <a:srgbClr val="A4A3A4"/>
          </p15:clr>
        </p15:guide>
        <p15:guide id="22" pos="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5" autoAdjust="0"/>
    <p:restoredTop sz="96206" autoAdjust="0"/>
  </p:normalViewPr>
  <p:slideViewPr>
    <p:cSldViewPr snapToGrid="0">
      <p:cViewPr varScale="1">
        <p:scale>
          <a:sx n="215" d="100"/>
          <a:sy n="215" d="100"/>
        </p:scale>
        <p:origin x="1432" y="200"/>
      </p:cViewPr>
      <p:guideLst>
        <p:guide orient="horz" pos="779"/>
        <p:guide orient="horz" pos="2696"/>
        <p:guide orient="horz" pos="1682"/>
        <p:guide orient="horz" pos="1790"/>
        <p:guide orient="horz" pos="1360"/>
        <p:guide pos="2934"/>
        <p:guide pos="5375"/>
        <p:guide pos="4099"/>
        <p:guide pos="4208"/>
        <p:guide pos="2826"/>
        <p:guide pos="386"/>
        <p:guide orient="horz" pos="1039"/>
        <p:guide orient="horz" pos="3595"/>
        <p:guide orient="horz" pos="2243"/>
        <p:guide orient="horz" pos="2387"/>
        <p:guide orient="horz" pos="1814"/>
        <p:guide pos="3911"/>
        <p:guide pos="7166"/>
        <p:guide pos="5465"/>
        <p:guide pos="5610"/>
        <p:guide pos="3768"/>
        <p:guide pos="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7588AC-F512-4847-9233-601F4B16DDF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45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5B7C09-5A60-450F-8B1D-B16CDE8563A2}" type="datetime1">
              <a:rPr lang="en-GB" noProof="0" smtClean="0"/>
              <a:pPr/>
              <a:t>04/12/2019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F2F6E2-CA2D-40A7-8BE4-C30E5CF2054D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653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ＭＳ Ｐゴシック" pitchFamily="-111" charset="-128"/>
      </a:defRPr>
    </a:lvl1pPr>
    <a:lvl2pPr marL="457189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09587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14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2056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15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6274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926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81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19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708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20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69910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54292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24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535691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775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19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7936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489" y="6159826"/>
            <a:ext cx="1244422" cy="2819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257164"/>
            <a:ext cx="10560296" cy="681548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943418"/>
            <a:ext cx="10559797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7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927" y="1648207"/>
            <a:ext cx="10554335" cy="4058590"/>
          </a:xfrm>
        </p:spPr>
        <p:txBody>
          <a:bodyPr l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349" y="0"/>
            <a:ext cx="6078853" cy="342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2698348" y="3610812"/>
            <a:ext cx="60952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dirty="0"/>
              <a:t>Keyword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28" y="452543"/>
            <a:ext cx="10558675" cy="1056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picture: Click ‘Insert’ tab in Top Ribbon, Click ‘Picture’, Select the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6927" y="452544"/>
            <a:ext cx="10558676" cy="1196721"/>
          </a:xfrm>
        </p:spPr>
        <p:txBody>
          <a:bodyPr tIns="0"/>
          <a:lstStyle>
            <a:lvl1pPr>
              <a:defRPr sz="3200" cap="all" baseline="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2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17200" y="6159600"/>
            <a:ext cx="1242000" cy="280800"/>
          </a:xfrm>
          <a:blipFill>
            <a:blip r:embed="rId2"/>
            <a:stretch>
              <a:fillRect/>
            </a:stretch>
          </a:blipFill>
        </p:spPr>
        <p:txBody>
          <a:bodyPr lIns="36000"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520" y="6246671"/>
            <a:ext cx="2844430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6671"/>
            <a:ext cx="3860297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BD87-B058-AA4E-BC44-8BC5A3B818ED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7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2878805"/>
          </a:xfrm>
          <a:noFill/>
          <a:ln>
            <a:noFill/>
          </a:ln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3141695"/>
            <a:ext cx="10560295" cy="658454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3798879"/>
            <a:ext cx="10560296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9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4" name="Picture 13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927" y="1645033"/>
            <a:ext cx="10558676" cy="4063354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299" y="1645033"/>
            <a:ext cx="516530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0" y="1645034"/>
            <a:ext cx="5165302" cy="1914966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299" y="3791827"/>
            <a:ext cx="5165304" cy="1914969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10299" y="1645583"/>
            <a:ext cx="5165304" cy="1914418"/>
          </a:xfrm>
          <a:noFill/>
          <a:ln>
            <a:noFill/>
          </a:ln>
        </p:spPr>
        <p:txBody>
          <a:bodyPr lIns="38399"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3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3791828"/>
            <a:ext cx="2465388" cy="100643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4798264"/>
            <a:ext cx="2465388" cy="908533"/>
          </a:xfrm>
        </p:spPr>
        <p:txBody>
          <a:bodyPr lIns="0" anchor="b" anchorCtr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10300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8"/>
            <a:ext cx="2465388" cy="1916557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2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1648208"/>
            <a:ext cx="2465388" cy="1911793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3791828"/>
            <a:ext cx="2465388" cy="1914969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7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ysClr val="windowText" lastClr="000000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16927" y="452543"/>
            <a:ext cx="10559098" cy="7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/>
              <a:t>Presentation title</a:t>
            </a:r>
            <a:br>
              <a:rPr lang="en-GB" noProof="0" dirty="0"/>
            </a:br>
            <a:r>
              <a:rPr lang="en-GB" noProof="0" dirty="0"/>
              <a:t>(in cyan)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2000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6927" y="1648207"/>
            <a:ext cx="10558676" cy="406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D_FLD_DocumentDate"/>
          <p:cNvSpPr txBox="1"/>
          <p:nvPr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9" name="Picture 8" descr="Logo.wm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38" r:id="rId4"/>
    <p:sldLayoutId id="2147483739" r:id="rId5"/>
    <p:sldLayoutId id="2147483741" r:id="rId6"/>
    <p:sldLayoutId id="2147483742" r:id="rId7"/>
    <p:sldLayoutId id="2147483757" r:id="rId8"/>
    <p:sldLayoutId id="2147483758" r:id="rId9"/>
    <p:sldLayoutId id="2147483759" r:id="rId10"/>
    <p:sldLayoutId id="2147483749" r:id="rId11"/>
    <p:sldLayoutId id="2147483746" r:id="rId12"/>
    <p:sldLayoutId id="2147483747" r:id="rId13"/>
    <p:sldLayoutId id="2147483748" r:id="rId14"/>
    <p:sldLayoutId id="214748376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chemeClr val="tx2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52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kern="1200">
          <a:solidFill>
            <a:schemeClr val="tx1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marL="648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6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2pPr>
      <a:lvl3pPr marL="9792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3pPr>
      <a:lvl4pPr marL="13860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4pPr>
      <a:lvl5pPr marL="16992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75780" y="1436528"/>
            <a:ext cx="4511914" cy="225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National arkitektur og standarder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75780" y="3837350"/>
            <a:ext cx="4511914" cy="2112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  It-udvikling og drift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727803" y="1964709"/>
            <a:ext cx="1151978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823802" y="1724627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Rammer for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687785" y="3261154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cxnSp>
        <p:nvCxnSpPr>
          <p:cNvPr id="11" name="Elbow Connector 10"/>
          <p:cNvCxnSpPr>
            <a:stCxn id="3" idx="2"/>
          </p:cNvCxnSpPr>
          <p:nvPr/>
        </p:nvCxnSpPr>
        <p:spPr>
          <a:xfrm rot="16200000" flipH="1">
            <a:off x="3193238" y="2107458"/>
            <a:ext cx="2397144" cy="2975943"/>
          </a:xfrm>
          <a:prstGeom prst="bentConnector2">
            <a:avLst/>
          </a:prstGeom>
          <a:ln w="28575">
            <a:solidFill>
              <a:schemeClr val="bg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71778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Reference-arkitektur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59726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Standarder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7607749" y="2708964"/>
            <a:ext cx="115197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7703747" y="250024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Udpeger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3829" y="4536556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63774" y="4461564"/>
            <a:ext cx="153597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Løsnings-arkitektur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63774" y="5277844"/>
            <a:ext cx="307194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System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43765" y="4989745"/>
            <a:ext cx="0" cy="2880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16777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55725" y="3069088"/>
            <a:ext cx="0" cy="215706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43765" y="3069087"/>
            <a:ext cx="0" cy="139247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079873" y="1532561"/>
            <a:ext cx="3647930" cy="8642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endParaRPr lang="da-DK" sz="1300" dirty="0">
              <a:solidFill>
                <a:schemeClr val="tx1"/>
              </a:solidFill>
            </a:endParaRPr>
          </a:p>
          <a:p>
            <a:pPr algn="ctr"/>
            <a:r>
              <a:rPr lang="da-DK" sz="1600" dirty="0">
                <a:solidFill>
                  <a:schemeClr val="tx1"/>
                </a:solidFill>
              </a:rPr>
              <a:t>Forretningsmål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27973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6927" y="452543"/>
            <a:ext cx="10559098" cy="748800"/>
          </a:xfrm>
        </p:spPr>
        <p:txBody>
          <a:bodyPr/>
          <a:lstStyle/>
          <a:p>
            <a:r>
              <a:rPr lang="da-DK" dirty="0"/>
              <a:t>Afsnit 1.5 Anvendelse</a:t>
            </a:r>
          </a:p>
        </p:txBody>
      </p:sp>
    </p:spTree>
    <p:extLst>
      <p:ext uri="{BB962C8B-B14F-4D97-AF65-F5344CB8AC3E}">
        <p14:creationId xmlns:p14="http://schemas.microsoft.com/office/powerpoint/2010/main" val="22887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3"/>
            <a:ext cx="2317531" cy="2952662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Autentifikation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6.5 Anvendelse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2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Adm og Afvikling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>
                <a:solidFill>
                  <a:schemeClr val="tx1"/>
                </a:solidFill>
              </a:rPr>
              <a:t>beskrivelse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19898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283960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1762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25" idx="3"/>
            <a:endCxn id="48" idx="3"/>
          </p:cNvCxnSpPr>
          <p:nvPr/>
        </p:nvCxnSpPr>
        <p:spPr>
          <a:xfrm flipH="1" flipV="1">
            <a:off x="5316038" y="400606"/>
            <a:ext cx="5815370" cy="5523612"/>
          </a:xfrm>
          <a:prstGeom prst="bentConnector3">
            <a:avLst>
              <a:gd name="adj1" fmla="val -8269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/>
              <a:t>Medar-bejder</a:t>
            </a:r>
          </a:p>
          <a:p>
            <a:pPr algn="ctr"/>
            <a:r>
              <a:rPr lang="da-DK" sz="140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45900" y="5357922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25" idx="1"/>
          </p:cNvCxnSpPr>
          <p:nvPr/>
        </p:nvCxnSpPr>
        <p:spPr>
          <a:xfrm>
            <a:off x="2618190" y="5266318"/>
            <a:ext cx="6881249" cy="657900"/>
          </a:xfrm>
          <a:prstGeom prst="bentConnector3">
            <a:avLst>
              <a:gd name="adj1" fmla="val 4335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2448" y="6024507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stCxn id="89" idx="2"/>
            <a:endCxn id="112" idx="0"/>
          </p:cNvCxnSpPr>
          <p:nvPr/>
        </p:nvCxnSpPr>
        <p:spPr>
          <a:xfrm rot="16200000" flipH="1">
            <a:off x="1016207" y="4142083"/>
            <a:ext cx="1356697" cy="1074980"/>
          </a:xfrm>
          <a:prstGeom prst="bentConnector3">
            <a:avLst>
              <a:gd name="adj1" fmla="val 91834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17498" y="-378372"/>
            <a:ext cx="7849160" cy="2395259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accent1">
                    <a:lumMod val="50000"/>
                  </a:schemeClr>
                </a:solidFill>
              </a:rPr>
              <a:t>Informationssikkerhed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188833" y="1"/>
            <a:ext cx="2679372" cy="4336856"/>
          </a:xfrm>
          <a:prstGeom prst="roundRect">
            <a:avLst>
              <a:gd name="adj" fmla="val 1048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b="1" dirty="0">
                <a:solidFill>
                  <a:schemeClr val="accent1">
                    <a:lumMod val="50000"/>
                  </a:schemeClr>
                </a:solidFill>
              </a:rPr>
              <a:t>Kontrol og forebyggelse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-457200" y="5497317"/>
            <a:ext cx="2545875" cy="2574161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110884" y="5861069"/>
            <a:ext cx="3433709" cy="2352765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>
                <a:solidFill>
                  <a:schemeClr val="accent1">
                    <a:lumMod val="50000"/>
                  </a:schemeClr>
                </a:solidFill>
              </a:rPr>
              <a:t>Organisation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1" name="Elbow Connector 74"/>
          <p:cNvCxnSpPr/>
          <p:nvPr/>
        </p:nvCxnSpPr>
        <p:spPr>
          <a:xfrm flipV="1">
            <a:off x="10728556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9374532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9291013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1479213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0" idx="3"/>
            <a:endCxn id="157" idx="1"/>
          </p:cNvCxnSpPr>
          <p:nvPr/>
        </p:nvCxnSpPr>
        <p:spPr>
          <a:xfrm flipV="1">
            <a:off x="7716158" y="4670097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0042" y="3328995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6000" y="2498749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91" name="Rectangle 90"/>
          <p:cNvSpPr/>
          <p:nvPr/>
        </p:nvSpPr>
        <p:spPr>
          <a:xfrm>
            <a:off x="6251218" y="2494737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84189" y="433685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20224" y="41854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22" name="Straight Connector 121"/>
          <p:cNvCxnSpPr>
            <a:stCxn id="89" idx="3"/>
            <a:endCxn id="121" idx="1"/>
          </p:cNvCxnSpPr>
          <p:nvPr/>
        </p:nvCxnSpPr>
        <p:spPr>
          <a:xfrm>
            <a:off x="1834088" y="3665110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1" idx="0"/>
            <a:endCxn id="90" idx="2"/>
          </p:cNvCxnSpPr>
          <p:nvPr/>
        </p:nvCxnSpPr>
        <p:spPr>
          <a:xfrm flipH="1" flipV="1">
            <a:off x="4021985" y="3170979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9" idx="3"/>
            <a:endCxn id="90" idx="1"/>
          </p:cNvCxnSpPr>
          <p:nvPr/>
        </p:nvCxnSpPr>
        <p:spPr>
          <a:xfrm flipV="1">
            <a:off x="1834088" y="2834864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99439" y="5680855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55" name="Straight Connector 154"/>
          <p:cNvCxnSpPr>
            <a:stCxn id="90" idx="3"/>
            <a:endCxn id="91" idx="1"/>
          </p:cNvCxnSpPr>
          <p:nvPr/>
        </p:nvCxnSpPr>
        <p:spPr>
          <a:xfrm flipV="1">
            <a:off x="4837969" y="2830852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1" idx="2"/>
            <a:endCxn id="120" idx="0"/>
          </p:cNvCxnSpPr>
          <p:nvPr/>
        </p:nvCxnSpPr>
        <p:spPr>
          <a:xfrm flipH="1">
            <a:off x="6900174" y="3166967"/>
            <a:ext cx="6959" cy="1169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404439" y="4426734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58" name="Straight Connector 157"/>
          <p:cNvCxnSpPr>
            <a:stCxn id="157" idx="2"/>
            <a:endCxn id="125" idx="0"/>
          </p:cNvCxnSpPr>
          <p:nvPr/>
        </p:nvCxnSpPr>
        <p:spPr>
          <a:xfrm>
            <a:off x="10313312" y="4913460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2869324" y="2332844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712072" y="2272515"/>
            <a:ext cx="2281045" cy="3095940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9172788" y="4336857"/>
            <a:ext cx="2281045" cy="2181321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642800" y="4077403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5712072" y="2332845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>
                <a:solidFill>
                  <a:schemeClr val="tx1"/>
                </a:solidFill>
              </a:rPr>
              <a:t>beskrivelse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299545" y="2440383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37069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422797" cy="1008451"/>
          </a:xfrm>
        </p:spPr>
        <p:txBody>
          <a:bodyPr/>
          <a:lstStyle/>
          <a:p>
            <a:r>
              <a:rPr lang="da-DK" dirty="0"/>
              <a:t>Afsnit 7 Processer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535" y="361573"/>
            <a:ext cx="9008843" cy="7678782"/>
            <a:chOff x="72067" y="361573"/>
            <a:chExt cx="9008843" cy="7678782"/>
          </a:xfrm>
        </p:grpSpPr>
        <p:sp>
          <p:nvSpPr>
            <p:cNvPr id="4" name="Rektangel 89"/>
            <p:cNvSpPr/>
            <p:nvPr/>
          </p:nvSpPr>
          <p:spPr>
            <a:xfrm>
              <a:off x="76262" y="3615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3828694" y="642715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1900208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A</a:t>
              </a:r>
            </a:p>
          </p:txBody>
        </p:sp>
        <p:cxnSp>
          <p:nvCxnSpPr>
            <p:cNvPr id="9" name="Lige pilforbindelse 24"/>
            <p:cNvCxnSpPr>
              <a:stCxn id="7" idx="6"/>
              <a:endCxn id="10" idx="1"/>
            </p:cNvCxnSpPr>
            <p:nvPr/>
          </p:nvCxnSpPr>
          <p:spPr>
            <a:xfrm flipV="1">
              <a:off x="4116694" y="777717"/>
              <a:ext cx="427702" cy="8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4544396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B</a:t>
              </a: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2357184" y="4458683"/>
              <a:ext cx="108012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Administrer</a:t>
              </a:r>
            </a:p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attributter</a:t>
              </a:r>
            </a:p>
          </p:txBody>
        </p:sp>
        <p:cxnSp>
          <p:nvCxnSpPr>
            <p:cNvPr id="13" name="Vinklet forbindelse 38"/>
            <p:cNvCxnSpPr>
              <a:stCxn id="18" idx="3"/>
              <a:endCxn id="11" idx="0"/>
            </p:cNvCxnSpPr>
            <p:nvPr/>
          </p:nvCxnSpPr>
          <p:spPr>
            <a:xfrm flipH="1">
              <a:off x="2897244" y="1782464"/>
              <a:ext cx="3096" cy="2676219"/>
            </a:xfrm>
            <a:prstGeom prst="bentConnector4">
              <a:avLst>
                <a:gd name="adj1" fmla="val -7383721"/>
                <a:gd name="adj2" fmla="val 5600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68"/>
            <p:cNvCxnSpPr>
              <a:stCxn id="8" idx="3"/>
              <a:endCxn id="52" idx="2"/>
            </p:cNvCxnSpPr>
            <p:nvPr/>
          </p:nvCxnSpPr>
          <p:spPr>
            <a:xfrm>
              <a:off x="2900340" y="777717"/>
              <a:ext cx="327994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ge pilforbindelse 76"/>
            <p:cNvCxnSpPr>
              <a:stCxn id="10" idx="2"/>
              <a:endCxn id="19" idx="0"/>
            </p:cNvCxnSpPr>
            <p:nvPr/>
          </p:nvCxnSpPr>
          <p:spPr>
            <a:xfrm>
              <a:off x="5044462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inklet forbindelse 38"/>
            <p:cNvCxnSpPr>
              <a:stCxn id="32" idx="3"/>
            </p:cNvCxnSpPr>
            <p:nvPr/>
          </p:nvCxnSpPr>
          <p:spPr>
            <a:xfrm flipH="1" flipV="1">
              <a:off x="7265939" y="2109890"/>
              <a:ext cx="1345003" cy="5608994"/>
            </a:xfrm>
            <a:prstGeom prst="bentConnector4">
              <a:avLst>
                <a:gd name="adj1" fmla="val -16996"/>
                <a:gd name="adj2" fmla="val 5286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ktangel 25"/>
            <p:cNvSpPr/>
            <p:nvPr/>
          </p:nvSpPr>
          <p:spPr>
            <a:xfrm>
              <a:off x="3322929" y="5369323"/>
              <a:ext cx="1406519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 identitet</a:t>
              </a: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900208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1</a:t>
              </a:r>
            </a:p>
          </p:txBody>
        </p:sp>
        <p:sp>
          <p:nvSpPr>
            <p:cNvPr id="19" name="Rektangel 25"/>
            <p:cNvSpPr/>
            <p:nvPr/>
          </p:nvSpPr>
          <p:spPr>
            <a:xfrm>
              <a:off x="4544396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2</a:t>
              </a:r>
            </a:p>
          </p:txBody>
        </p:sp>
        <p:cxnSp>
          <p:nvCxnSpPr>
            <p:cNvPr id="20" name="Lige pilforbindelse 53"/>
            <p:cNvCxnSpPr>
              <a:stCxn id="8" idx="2"/>
              <a:endCxn id="18" idx="0"/>
            </p:cNvCxnSpPr>
            <p:nvPr/>
          </p:nvCxnSpPr>
          <p:spPr>
            <a:xfrm>
              <a:off x="2400274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let forbindelse 38"/>
            <p:cNvCxnSpPr>
              <a:stCxn id="19" idx="1"/>
              <a:endCxn id="17" idx="0"/>
            </p:cNvCxnSpPr>
            <p:nvPr/>
          </p:nvCxnSpPr>
          <p:spPr>
            <a:xfrm rot="10800000" flipV="1">
              <a:off x="4026190" y="1782463"/>
              <a:ext cx="518207" cy="3586859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ktangel 25"/>
            <p:cNvSpPr/>
            <p:nvPr/>
          </p:nvSpPr>
          <p:spPr>
            <a:xfrm>
              <a:off x="1177910" y="2437316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23" name="Vinklet forbindelse 38"/>
            <p:cNvCxnSpPr>
              <a:stCxn id="18" idx="1"/>
              <a:endCxn id="22" idx="0"/>
            </p:cNvCxnSpPr>
            <p:nvPr/>
          </p:nvCxnSpPr>
          <p:spPr>
            <a:xfrm rot="10800000" flipV="1">
              <a:off x="1717400" y="1782464"/>
              <a:ext cx="182808" cy="654852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115"/>
            <p:cNvSpPr/>
            <p:nvPr/>
          </p:nvSpPr>
          <p:spPr>
            <a:xfrm>
              <a:off x="76230" y="52636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ktangel 116"/>
            <p:cNvSpPr/>
            <p:nvPr/>
          </p:nvSpPr>
          <p:spPr>
            <a:xfrm>
              <a:off x="75505" y="5263675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100">
                  <a:solidFill>
                    <a:schemeClr val="accent2">
                      <a:lumMod val="75000"/>
                    </a:schemeClr>
                  </a:solidFill>
                </a:rPr>
                <a:t>Autentifi-kation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ktangel 115"/>
            <p:cNvSpPr/>
            <p:nvPr/>
          </p:nvSpPr>
          <p:spPr>
            <a:xfrm>
              <a:off x="79029" y="6264161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ktangel 116"/>
            <p:cNvSpPr/>
            <p:nvPr/>
          </p:nvSpPr>
          <p:spPr>
            <a:xfrm>
              <a:off x="78304" y="6264161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Billet-udstedelse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133583" y="56767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-38184" y="1457890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Forret-nings</a:t>
              </a:r>
              <a:r>
                <a:rPr lang="da-DK" sz="1200" dirty="0">
                  <a:latin typeface="Arial" pitchFamily="34" charset="0"/>
                  <a:cs typeface="Arial" pitchFamily="34" charset="0"/>
                </a:rPr>
                <a:t>-</a:t>
              </a:r>
              <a:br>
                <a:rPr lang="da-DK" sz="1200" dirty="0">
                  <a:latin typeface="Arial" pitchFamily="34" charset="0"/>
                  <a:cs typeface="Arial" pitchFamily="34" charset="0"/>
                </a:rPr>
              </a:br>
              <a:r>
                <a:rPr lang="da-DK" sz="1200" dirty="0">
                  <a:latin typeface="Arial" pitchFamily="34" charset="0"/>
                  <a:cs typeface="Arial" pitchFamily="34" charset="0"/>
                </a:rPr>
                <a:t>tjenester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134036" y="2544329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ktangel 25"/>
            <p:cNvSpPr/>
            <p:nvPr/>
          </p:nvSpPr>
          <p:spPr>
            <a:xfrm>
              <a:off x="7497938" y="6378347"/>
              <a:ext cx="104096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Berig og udsted </a:t>
              </a:r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adgangsbillet</a:t>
              </a:r>
            </a:p>
          </p:txBody>
        </p:sp>
        <p:sp>
          <p:nvSpPr>
            <p:cNvPr id="32" name="Rektangel 25"/>
            <p:cNvSpPr/>
            <p:nvPr/>
          </p:nvSpPr>
          <p:spPr>
            <a:xfrm>
              <a:off x="7448554" y="7397413"/>
              <a:ext cx="1162388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Tjek adgangsbillet</a:t>
              </a:r>
            </a:p>
          </p:txBody>
        </p:sp>
        <p:cxnSp>
          <p:nvCxnSpPr>
            <p:cNvPr id="33" name="Lige pilforbindelse 68"/>
            <p:cNvCxnSpPr>
              <a:stCxn id="17" idx="3"/>
              <a:endCxn id="63" idx="1"/>
            </p:cNvCxnSpPr>
            <p:nvPr/>
          </p:nvCxnSpPr>
          <p:spPr>
            <a:xfrm flipV="1">
              <a:off x="4729448" y="5690793"/>
              <a:ext cx="2730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inklet forbindelse 38"/>
            <p:cNvCxnSpPr>
              <a:stCxn id="31" idx="2"/>
              <a:endCxn id="32" idx="0"/>
            </p:cNvCxnSpPr>
            <p:nvPr/>
          </p:nvCxnSpPr>
          <p:spPr>
            <a:xfrm rot="16200000" flipH="1">
              <a:off x="7836021" y="7203686"/>
              <a:ext cx="376124" cy="11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ktangel 115"/>
            <p:cNvSpPr/>
            <p:nvPr/>
          </p:nvSpPr>
          <p:spPr>
            <a:xfrm>
              <a:off x="76230" y="3341967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ktangel 116"/>
            <p:cNvSpPr/>
            <p:nvPr/>
          </p:nvSpPr>
          <p:spPr>
            <a:xfrm>
              <a:off x="75504" y="3341967"/>
              <a:ext cx="45822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ktangel 115"/>
            <p:cNvSpPr/>
            <p:nvPr/>
          </p:nvSpPr>
          <p:spPr>
            <a:xfrm>
              <a:off x="79754" y="4343783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Rektangel 116"/>
            <p:cNvSpPr/>
            <p:nvPr/>
          </p:nvSpPr>
          <p:spPr>
            <a:xfrm>
              <a:off x="79029" y="4343783"/>
              <a:ext cx="642888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beskri</a:t>
              </a:r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velse</a:t>
              </a:r>
              <a:endParaRPr lang="da-DK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ktangel 25"/>
            <p:cNvSpPr/>
            <p:nvPr/>
          </p:nvSpPr>
          <p:spPr>
            <a:xfrm>
              <a:off x="1177909" y="3434601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akkreditiv</a:t>
              </a:r>
            </a:p>
          </p:txBody>
        </p:sp>
        <p:sp>
          <p:nvSpPr>
            <p:cNvPr id="41" name="Rektangel 25"/>
            <p:cNvSpPr/>
            <p:nvPr/>
          </p:nvSpPr>
          <p:spPr>
            <a:xfrm>
              <a:off x="1179115" y="4458085"/>
              <a:ext cx="107617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Beskriv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Vinklet forbindelse 38"/>
            <p:cNvCxnSpPr>
              <a:stCxn id="22" idx="2"/>
              <a:endCxn id="40" idx="0"/>
            </p:cNvCxnSpPr>
            <p:nvPr/>
          </p:nvCxnSpPr>
          <p:spPr>
            <a:xfrm rot="5400000">
              <a:off x="1540229" y="3257429"/>
              <a:ext cx="35434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inklet forbindelse 38"/>
            <p:cNvCxnSpPr>
              <a:stCxn id="40" idx="2"/>
              <a:endCxn id="41" idx="0"/>
            </p:cNvCxnSpPr>
            <p:nvPr/>
          </p:nvCxnSpPr>
          <p:spPr>
            <a:xfrm rot="5400000">
              <a:off x="1527031" y="4267717"/>
              <a:ext cx="380542" cy="1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25"/>
            <p:cNvSpPr/>
            <p:nvPr/>
          </p:nvSpPr>
          <p:spPr>
            <a:xfrm>
              <a:off x="6230859" y="6378346"/>
              <a:ext cx="904455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Hent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Lige pilforbindelse 68"/>
            <p:cNvCxnSpPr>
              <a:stCxn id="44" idx="3"/>
              <a:endCxn id="31" idx="1"/>
            </p:cNvCxnSpPr>
            <p:nvPr/>
          </p:nvCxnSpPr>
          <p:spPr>
            <a:xfrm>
              <a:off x="7135314" y="6699817"/>
              <a:ext cx="362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ktangel 25"/>
            <p:cNvSpPr/>
            <p:nvPr/>
          </p:nvSpPr>
          <p:spPr>
            <a:xfrm>
              <a:off x="4163992" y="3427321"/>
              <a:ext cx="1519554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Sammenlign  original akkreditiv med bruger udleveret akkreditiv</a:t>
              </a:r>
            </a:p>
          </p:txBody>
        </p:sp>
        <p:sp>
          <p:nvSpPr>
            <p:cNvPr id="47" name="Rektangel 25"/>
            <p:cNvSpPr/>
            <p:nvPr/>
          </p:nvSpPr>
          <p:spPr>
            <a:xfrm>
              <a:off x="6235356" y="4458085"/>
              <a:ext cx="904455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Udlever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Vinklet forbindelse 38"/>
            <p:cNvCxnSpPr>
              <a:stCxn id="47" idx="2"/>
              <a:endCxn id="44" idx="0"/>
            </p:cNvCxnSpPr>
            <p:nvPr/>
          </p:nvCxnSpPr>
          <p:spPr>
            <a:xfrm flipH="1">
              <a:off x="6683087" y="5101027"/>
              <a:ext cx="4497" cy="127731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inklet forbindelse 38"/>
            <p:cNvCxnSpPr/>
            <p:nvPr/>
          </p:nvCxnSpPr>
          <p:spPr>
            <a:xfrm>
              <a:off x="6543263" y="5113728"/>
              <a:ext cx="0" cy="12460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inklet forbindelse 38"/>
            <p:cNvCxnSpPr/>
            <p:nvPr/>
          </p:nvCxnSpPr>
          <p:spPr>
            <a:xfrm>
              <a:off x="4334607" y="4077545"/>
              <a:ext cx="1" cy="12981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inklet forbindelse 38"/>
            <p:cNvCxnSpPr/>
            <p:nvPr/>
          </p:nvCxnSpPr>
          <p:spPr>
            <a:xfrm flipH="1">
              <a:off x="4504270" y="4092062"/>
              <a:ext cx="12700" cy="12963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85"/>
            <p:cNvSpPr>
              <a:spLocks noChangeAspect="1"/>
            </p:cNvSpPr>
            <p:nvPr/>
          </p:nvSpPr>
          <p:spPr>
            <a:xfrm>
              <a:off x="3228334" y="637317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Ellipse 21"/>
            <p:cNvSpPr>
              <a:spLocks noChangeAspect="1"/>
            </p:cNvSpPr>
            <p:nvPr/>
          </p:nvSpPr>
          <p:spPr>
            <a:xfrm>
              <a:off x="1177909" y="637317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4" name="Lige pilforbindelse 24"/>
            <p:cNvCxnSpPr>
              <a:stCxn id="53" idx="6"/>
              <a:endCxn id="8" idx="1"/>
            </p:cNvCxnSpPr>
            <p:nvPr/>
          </p:nvCxnSpPr>
          <p:spPr>
            <a:xfrm flipV="1">
              <a:off x="1465909" y="777717"/>
              <a:ext cx="434299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ge pilforbindelse 86"/>
            <p:cNvCxnSpPr>
              <a:stCxn id="19" idx="3"/>
              <a:endCxn id="56" idx="1"/>
            </p:cNvCxnSpPr>
            <p:nvPr/>
          </p:nvCxnSpPr>
          <p:spPr>
            <a:xfrm>
              <a:off x="5544528" y="1782464"/>
              <a:ext cx="1213857" cy="5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frundet rektangel 27"/>
            <p:cNvSpPr/>
            <p:nvPr/>
          </p:nvSpPr>
          <p:spPr>
            <a:xfrm>
              <a:off x="6758385" y="1465995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Rettigheds-begrænsede aktiviteter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Ellipse 85"/>
            <p:cNvSpPr>
              <a:spLocks noChangeAspect="1"/>
            </p:cNvSpPr>
            <p:nvPr/>
          </p:nvSpPr>
          <p:spPr>
            <a:xfrm>
              <a:off x="8107961" y="1643466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8" name="Lige pilforbindelse 68"/>
            <p:cNvCxnSpPr>
              <a:stCxn id="56" idx="3"/>
              <a:endCxn id="57" idx="2"/>
            </p:cNvCxnSpPr>
            <p:nvPr/>
          </p:nvCxnSpPr>
          <p:spPr>
            <a:xfrm>
              <a:off x="7758517" y="1787466"/>
              <a:ext cx="34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ktangel 115"/>
          <p:cNvSpPr/>
          <p:nvPr/>
        </p:nvSpPr>
        <p:spPr>
          <a:xfrm>
            <a:off x="2848705" y="7252159"/>
            <a:ext cx="9001156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116"/>
          <p:cNvSpPr/>
          <p:nvPr/>
        </p:nvSpPr>
        <p:spPr>
          <a:xfrm>
            <a:off x="2847980" y="7252159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Adgangs-kontrol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25"/>
          <p:cNvSpPr/>
          <p:nvPr/>
        </p:nvSpPr>
        <p:spPr>
          <a:xfrm>
            <a:off x="7808946" y="5369322"/>
            <a:ext cx="1232878" cy="64294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 adgangsbillet for denne identitet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Elbow Connector 66"/>
          <p:cNvCxnSpPr>
            <a:stCxn id="63" idx="2"/>
            <a:endCxn id="44" idx="1"/>
          </p:cNvCxnSpPr>
          <p:nvPr/>
        </p:nvCxnSpPr>
        <p:spPr>
          <a:xfrm rot="16200000" flipH="1">
            <a:off x="8387580" y="6050069"/>
            <a:ext cx="687553" cy="611942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89" y="436778"/>
            <a:ext cx="10559098" cy="748800"/>
          </a:xfrm>
        </p:spPr>
        <p:txBody>
          <a:bodyPr/>
          <a:lstStyle/>
          <a:p>
            <a:r>
              <a:rPr lang="da-DK" dirty="0"/>
              <a:t>Afsnit 7.1 Registrere identitet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31704" y="1335380"/>
            <a:ext cx="9008118" cy="4902726"/>
            <a:chOff x="72067" y="329674"/>
            <a:chExt cx="9008118" cy="4902726"/>
          </a:xfrm>
        </p:grpSpPr>
        <p:sp>
          <p:nvSpPr>
            <p:cNvPr id="4" name="Rektangel 89"/>
            <p:cNvSpPr/>
            <p:nvPr/>
          </p:nvSpPr>
          <p:spPr>
            <a:xfrm>
              <a:off x="76262" y="329676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ktangel 115"/>
            <p:cNvSpPr/>
            <p:nvPr/>
          </p:nvSpPr>
          <p:spPr>
            <a:xfrm>
              <a:off x="76230" y="3360368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Rektangel 116"/>
            <p:cNvSpPr/>
            <p:nvPr/>
          </p:nvSpPr>
          <p:spPr>
            <a:xfrm>
              <a:off x="83456" y="3360368"/>
              <a:ext cx="554497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ktangel 115"/>
            <p:cNvSpPr/>
            <p:nvPr/>
          </p:nvSpPr>
          <p:spPr>
            <a:xfrm>
              <a:off x="79029" y="4360854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ktangel 116"/>
            <p:cNvSpPr/>
            <p:nvPr/>
          </p:nvSpPr>
          <p:spPr>
            <a:xfrm>
              <a:off x="78304" y="4360854"/>
              <a:ext cx="55964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Grunddata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-127562" y="535777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-32436" y="2451996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Attribut-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beskri</a:t>
              </a:r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velse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134036" y="155263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21"/>
            <p:cNvSpPr>
              <a:spLocks noChangeAspect="1"/>
            </p:cNvSpPr>
            <p:nvPr/>
          </p:nvSpPr>
          <p:spPr>
            <a:xfrm>
              <a:off x="907361" y="614434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Afrundet rektangel 22"/>
            <p:cNvSpPr/>
            <p:nvPr/>
          </p:nvSpPr>
          <p:spPr>
            <a:xfrm>
              <a:off x="1409674" y="4409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16" name="Lige pilforbindelse 24"/>
            <p:cNvCxnSpPr>
              <a:stCxn id="14" idx="6"/>
              <a:endCxn id="15" idx="1"/>
            </p:cNvCxnSpPr>
            <p:nvPr/>
          </p:nvCxnSpPr>
          <p:spPr>
            <a:xfrm>
              <a:off x="1195361" y="758434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frundet rektangel 27"/>
            <p:cNvSpPr/>
            <p:nvPr/>
          </p:nvSpPr>
          <p:spPr>
            <a:xfrm>
              <a:off x="2786045" y="1460103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Verificer identitet</a:t>
              </a: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419275" y="1460130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19" name="Lige pilforbindelse 35"/>
            <p:cNvCxnSpPr/>
            <p:nvPr/>
          </p:nvCxnSpPr>
          <p:spPr>
            <a:xfrm flipH="1">
              <a:off x="1874815" y="1096570"/>
              <a:ext cx="1588" cy="3730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25"/>
            <p:cNvSpPr/>
            <p:nvPr/>
          </p:nvSpPr>
          <p:spPr>
            <a:xfrm>
              <a:off x="5586396" y="2442801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</a:p>
          </p:txBody>
        </p:sp>
        <p:sp>
          <p:nvSpPr>
            <p:cNvPr id="21" name="Rektangel 25"/>
            <p:cNvSpPr/>
            <p:nvPr/>
          </p:nvSpPr>
          <p:spPr>
            <a:xfrm>
              <a:off x="4275137" y="3450855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akkreditiver</a:t>
              </a:r>
            </a:p>
          </p:txBody>
        </p:sp>
        <p:cxnSp>
          <p:nvCxnSpPr>
            <p:cNvPr id="22" name="Lige pilforbindelse 56"/>
            <p:cNvCxnSpPr>
              <a:stCxn id="25" idx="2"/>
              <a:endCxn id="20" idx="0"/>
            </p:cNvCxnSpPr>
            <p:nvPr/>
          </p:nvCxnSpPr>
          <p:spPr>
            <a:xfrm>
              <a:off x="6086462" y="1083870"/>
              <a:ext cx="0" cy="13589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68"/>
            <p:cNvCxnSpPr>
              <a:stCxn id="18" idx="3"/>
              <a:endCxn id="17" idx="1"/>
            </p:cNvCxnSpPr>
            <p:nvPr/>
          </p:nvCxnSpPr>
          <p:spPr>
            <a:xfrm flipV="1">
              <a:off x="2526564" y="1781574"/>
              <a:ext cx="259481" cy="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25"/>
            <p:cNvSpPr/>
            <p:nvPr/>
          </p:nvSpPr>
          <p:spPr>
            <a:xfrm>
              <a:off x="2714675" y="4450980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sp>
          <p:nvSpPr>
            <p:cNvPr id="25" name="Afrundet rektangel 27"/>
            <p:cNvSpPr/>
            <p:nvPr/>
          </p:nvSpPr>
          <p:spPr>
            <a:xfrm>
              <a:off x="55863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</a:p>
          </p:txBody>
        </p:sp>
        <p:cxnSp>
          <p:nvCxnSpPr>
            <p:cNvPr id="26" name="Lige pilforbindelse 35"/>
            <p:cNvCxnSpPr/>
            <p:nvPr/>
          </p:nvCxnSpPr>
          <p:spPr>
            <a:xfrm>
              <a:off x="3171803" y="2103072"/>
              <a:ext cx="0" cy="23336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36"/>
            <p:cNvCxnSpPr/>
            <p:nvPr/>
          </p:nvCxnSpPr>
          <p:spPr>
            <a:xfrm>
              <a:off x="3427392" y="2103045"/>
              <a:ext cx="0" cy="23241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frundet rektangel 27"/>
            <p:cNvSpPr/>
            <p:nvPr/>
          </p:nvSpPr>
          <p:spPr>
            <a:xfrm>
              <a:off x="69579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Vis resultat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Lige pilforbindelse 68"/>
            <p:cNvCxnSpPr>
              <a:stCxn id="28" idx="3"/>
            </p:cNvCxnSpPr>
            <p:nvPr/>
          </p:nvCxnSpPr>
          <p:spPr>
            <a:xfrm>
              <a:off x="7958128" y="762399"/>
              <a:ext cx="2698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85"/>
            <p:cNvSpPr>
              <a:spLocks noChangeAspect="1"/>
            </p:cNvSpPr>
            <p:nvPr/>
          </p:nvSpPr>
          <p:spPr>
            <a:xfrm>
              <a:off x="8251184" y="625213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1" name="Elbow Connector 30"/>
            <p:cNvCxnSpPr>
              <a:stCxn id="21" idx="3"/>
              <a:endCxn id="25" idx="1"/>
            </p:cNvCxnSpPr>
            <p:nvPr/>
          </p:nvCxnSpPr>
          <p:spPr>
            <a:xfrm flipV="1">
              <a:off x="5275269" y="762399"/>
              <a:ext cx="311127" cy="3009927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7" idx="3"/>
              <a:endCxn id="21" idx="0"/>
            </p:cNvCxnSpPr>
            <p:nvPr/>
          </p:nvCxnSpPr>
          <p:spPr>
            <a:xfrm>
              <a:off x="3893334" y="1781574"/>
              <a:ext cx="881869" cy="166928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0" idx="3"/>
              <a:endCxn id="28" idx="1"/>
            </p:cNvCxnSpPr>
            <p:nvPr/>
          </p:nvCxnSpPr>
          <p:spPr>
            <a:xfrm flipV="1">
              <a:off x="6586528" y="762399"/>
              <a:ext cx="371468" cy="20018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ktangel 25"/>
            <p:cNvSpPr/>
            <p:nvPr/>
          </p:nvSpPr>
          <p:spPr>
            <a:xfrm>
              <a:off x="5532817" y="447515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cxnSp>
          <p:nvCxnSpPr>
            <p:cNvPr id="35" name="Lige pilforbindelse 35"/>
            <p:cNvCxnSpPr/>
            <p:nvPr/>
          </p:nvCxnSpPr>
          <p:spPr>
            <a:xfrm>
              <a:off x="5962300" y="3085743"/>
              <a:ext cx="0" cy="13989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ge pilforbindelse 36"/>
            <p:cNvCxnSpPr/>
            <p:nvPr/>
          </p:nvCxnSpPr>
          <p:spPr>
            <a:xfrm>
              <a:off x="6217889" y="3085743"/>
              <a:ext cx="0" cy="13894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77" y="430509"/>
            <a:ext cx="10559098" cy="748800"/>
          </a:xfrm>
        </p:spPr>
        <p:txBody>
          <a:bodyPr/>
          <a:lstStyle/>
          <a:p>
            <a:r>
              <a:rPr lang="da-DK" dirty="0"/>
              <a:t>Afsnit 7.2 Autentifikation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9145" y="1639286"/>
            <a:ext cx="9056621" cy="3949954"/>
            <a:chOff x="20797" y="1639286"/>
            <a:chExt cx="9056621" cy="3949954"/>
          </a:xfrm>
        </p:grpSpPr>
        <p:grpSp>
          <p:nvGrpSpPr>
            <p:cNvPr id="4" name="Gruppe 73"/>
            <p:cNvGrpSpPr/>
            <p:nvPr/>
          </p:nvGrpSpPr>
          <p:grpSpPr>
            <a:xfrm>
              <a:off x="58706" y="1639286"/>
              <a:ext cx="9001188" cy="1332502"/>
              <a:chOff x="71406" y="4811141"/>
              <a:chExt cx="9001188" cy="1332502"/>
            </a:xfrm>
          </p:grpSpPr>
          <p:sp>
            <p:nvSpPr>
              <p:cNvPr id="34" name="Rektangel 1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" name="Rektangel 13"/>
              <p:cNvSpPr/>
              <p:nvPr/>
            </p:nvSpPr>
            <p:spPr>
              <a:xfrm>
                <a:off x="71406" y="4857760"/>
                <a:ext cx="285752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kstboks 14"/>
              <p:cNvSpPr txBox="1"/>
              <p:nvPr/>
            </p:nvSpPr>
            <p:spPr>
              <a:xfrm rot="16200000">
                <a:off x="-445780" y="5338892"/>
                <a:ext cx="1332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>
                    <a:latin typeface="Arial" pitchFamily="34" charset="0"/>
                    <a:cs typeface="Arial" pitchFamily="34" charset="0"/>
                  </a:rPr>
                  <a:t>Bruger</a:t>
                </a:r>
              </a:p>
            </p:txBody>
          </p:sp>
        </p:grpSp>
        <p:sp>
          <p:nvSpPr>
            <p:cNvPr id="5" name="Rektangel 89"/>
            <p:cNvSpPr/>
            <p:nvPr/>
          </p:nvSpPr>
          <p:spPr>
            <a:xfrm>
              <a:off x="63562" y="3000373"/>
              <a:ext cx="90011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6" name="Gruppe 101"/>
            <p:cNvGrpSpPr/>
            <p:nvPr/>
          </p:nvGrpSpPr>
          <p:grpSpPr>
            <a:xfrm>
              <a:off x="62497" y="4256738"/>
              <a:ext cx="9014921" cy="1332502"/>
              <a:chOff x="57673" y="4828241"/>
              <a:chExt cx="9014921" cy="1332502"/>
            </a:xfrm>
          </p:grpSpPr>
          <p:sp>
            <p:nvSpPr>
              <p:cNvPr id="31" name="Rektangel 10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" name="Rektangel 110"/>
              <p:cNvSpPr/>
              <p:nvPr/>
            </p:nvSpPr>
            <p:spPr>
              <a:xfrm>
                <a:off x="71406" y="4857760"/>
                <a:ext cx="4215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kstboks 112"/>
              <p:cNvSpPr txBox="1"/>
              <p:nvPr/>
            </p:nvSpPr>
            <p:spPr>
              <a:xfrm rot="16200000">
                <a:off x="-377745" y="5263659"/>
                <a:ext cx="1332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>
                    <a:solidFill>
                      <a:schemeClr val="accent2">
                        <a:lumMod val="75000"/>
                      </a:schemeClr>
                    </a:solidFill>
                  </a:rPr>
                  <a:t>Autentifi-kation</a:t>
                </a:r>
                <a:endPara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459686" y="2169982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961999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Tilgår tjeneste</a:t>
              </a:r>
            </a:p>
          </p:txBody>
        </p:sp>
        <p:cxnSp>
          <p:nvCxnSpPr>
            <p:cNvPr id="9" name="Lige pilforbindelse 24"/>
            <p:cNvCxnSpPr>
              <a:stCxn id="7" idx="6"/>
              <a:endCxn id="8" idx="1"/>
            </p:cNvCxnSpPr>
            <p:nvPr/>
          </p:nvCxnSpPr>
          <p:spPr>
            <a:xfrm>
              <a:off x="747686" y="2313982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2214545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Bruger afgiver akkreditiver (log-in)</a:t>
              </a: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971600" y="33522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adgangsbillet</a:t>
              </a:r>
            </a:p>
          </p:txBody>
        </p:sp>
        <p:cxnSp>
          <p:nvCxnSpPr>
            <p:cNvPr id="12" name="Lige pilforbindelse 35"/>
            <p:cNvCxnSpPr/>
            <p:nvPr/>
          </p:nvCxnSpPr>
          <p:spPr>
            <a:xfrm flipH="1">
              <a:off x="1541440" y="2652118"/>
              <a:ext cx="1588" cy="6874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25"/>
            <p:cNvSpPr/>
            <p:nvPr/>
          </p:nvSpPr>
          <p:spPr>
            <a:xfrm>
              <a:off x="3763946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Validerer bruger</a:t>
              </a:r>
            </a:p>
          </p:txBody>
        </p:sp>
        <p:sp>
          <p:nvSpPr>
            <p:cNvPr id="14" name="Rektangel 25"/>
            <p:cNvSpPr/>
            <p:nvPr/>
          </p:nvSpPr>
          <p:spPr>
            <a:xfrm>
              <a:off x="2330499" y="4584709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akkreditiver</a:t>
              </a:r>
            </a:p>
          </p:txBody>
        </p:sp>
        <p:sp>
          <p:nvSpPr>
            <p:cNvPr id="15" name="Rektangel 25"/>
            <p:cNvSpPr/>
            <p:nvPr/>
          </p:nvSpPr>
          <p:spPr>
            <a:xfrm>
              <a:off x="5110170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Udsteder adgangsbillet</a:t>
              </a:r>
            </a:p>
          </p:txBody>
        </p:sp>
        <p:cxnSp>
          <p:nvCxnSpPr>
            <p:cNvPr id="16" name="Lige pilforbindelse 54"/>
            <p:cNvCxnSpPr>
              <a:stCxn id="15" idx="0"/>
              <a:endCxn id="29" idx="2"/>
            </p:cNvCxnSpPr>
            <p:nvPr/>
          </p:nvCxnSpPr>
          <p:spPr>
            <a:xfrm flipH="1" flipV="1">
              <a:off x="5601945" y="3982470"/>
              <a:ext cx="8291" cy="60223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ge pilforbindelse 68"/>
            <p:cNvCxnSpPr>
              <a:stCxn id="8" idx="3"/>
              <a:endCxn id="10" idx="1"/>
            </p:cNvCxnSpPr>
            <p:nvPr/>
          </p:nvCxnSpPr>
          <p:spPr>
            <a:xfrm>
              <a:off x="2069288" y="2317947"/>
              <a:ext cx="145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boks 112"/>
            <p:cNvSpPr txBox="1"/>
            <p:nvPr/>
          </p:nvSpPr>
          <p:spPr>
            <a:xfrm rot="16200000">
              <a:off x="-414621" y="3432371"/>
              <a:ext cx="1332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>
                  <a:latin typeface="Arial" pitchFamily="34" charset="0"/>
                  <a:cs typeface="Arial" pitchFamily="34" charset="0"/>
                </a:rPr>
                <a:t>Forretnings-tjeneste</a:t>
              </a:r>
            </a:p>
          </p:txBody>
        </p:sp>
        <p:sp>
          <p:nvSpPr>
            <p:cNvPr id="19" name="Rektangel 110"/>
            <p:cNvSpPr/>
            <p:nvPr/>
          </p:nvSpPr>
          <p:spPr>
            <a:xfrm>
              <a:off x="60896" y="2996952"/>
              <a:ext cx="4215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Lige pilforbindelse 35"/>
            <p:cNvCxnSpPr/>
            <p:nvPr/>
          </p:nvCxnSpPr>
          <p:spPr>
            <a:xfrm>
              <a:off x="2940028" y="2639418"/>
              <a:ext cx="0" cy="19582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pilforbindelse 36"/>
            <p:cNvCxnSpPr/>
            <p:nvPr/>
          </p:nvCxnSpPr>
          <p:spPr>
            <a:xfrm>
              <a:off x="2754292" y="2639418"/>
              <a:ext cx="0" cy="19325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frundet rektangel 27"/>
            <p:cNvSpPr/>
            <p:nvPr/>
          </p:nvSpPr>
          <p:spPr>
            <a:xfrm>
              <a:off x="5973746" y="199647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Anvender tjeneste</a:t>
              </a:r>
            </a:p>
          </p:txBody>
        </p:sp>
        <p:cxnSp>
          <p:nvCxnSpPr>
            <p:cNvPr id="23" name="Lige pilforbindelse 68"/>
            <p:cNvCxnSpPr>
              <a:stCxn id="10" idx="3"/>
              <a:endCxn id="22" idx="1"/>
            </p:cNvCxnSpPr>
            <p:nvPr/>
          </p:nvCxnSpPr>
          <p:spPr>
            <a:xfrm>
              <a:off x="3321834" y="2317947"/>
              <a:ext cx="26519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68"/>
            <p:cNvCxnSpPr>
              <a:stCxn id="22" idx="3"/>
            </p:cNvCxnSpPr>
            <p:nvPr/>
          </p:nvCxnSpPr>
          <p:spPr>
            <a:xfrm>
              <a:off x="6973878" y="2317947"/>
              <a:ext cx="519608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85"/>
            <p:cNvSpPr>
              <a:spLocks noChangeAspect="1"/>
            </p:cNvSpPr>
            <p:nvPr/>
          </p:nvSpPr>
          <p:spPr>
            <a:xfrm>
              <a:off x="7520934" y="2180761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6" name="Elbow Connector 25"/>
            <p:cNvCxnSpPr>
              <a:stCxn id="11" idx="2"/>
              <a:endCxn id="14" idx="1"/>
            </p:cNvCxnSpPr>
            <p:nvPr/>
          </p:nvCxnSpPr>
          <p:spPr>
            <a:xfrm rot="16200000" flipH="1">
              <a:off x="1472367" y="4048048"/>
              <a:ext cx="911010" cy="80525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68"/>
            <p:cNvCxnSpPr>
              <a:stCxn id="14" idx="3"/>
              <a:endCxn id="13" idx="1"/>
            </p:cNvCxnSpPr>
            <p:nvPr/>
          </p:nvCxnSpPr>
          <p:spPr>
            <a:xfrm>
              <a:off x="3437788" y="4906180"/>
              <a:ext cx="3261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ge pilforbindelse 68"/>
            <p:cNvCxnSpPr>
              <a:stCxn id="13" idx="3"/>
              <a:endCxn id="15" idx="1"/>
            </p:cNvCxnSpPr>
            <p:nvPr/>
          </p:nvCxnSpPr>
          <p:spPr>
            <a:xfrm>
              <a:off x="4764078" y="4906180"/>
              <a:ext cx="3460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25"/>
            <p:cNvSpPr/>
            <p:nvPr/>
          </p:nvSpPr>
          <p:spPr>
            <a:xfrm>
              <a:off x="5048300" y="33395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Etablerer session </a:t>
              </a:r>
            </a:p>
          </p:txBody>
        </p:sp>
        <p:cxnSp>
          <p:nvCxnSpPr>
            <p:cNvPr id="30" name="Lige pilforbindelse 54"/>
            <p:cNvCxnSpPr>
              <a:stCxn id="29" idx="0"/>
            </p:cNvCxnSpPr>
            <p:nvPr/>
          </p:nvCxnSpPr>
          <p:spPr>
            <a:xfrm flipH="1" flipV="1">
              <a:off x="5601944" y="2457982"/>
              <a:ext cx="1" cy="8815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Lige pilforbindelse 68"/>
          <p:cNvCxnSpPr/>
          <p:nvPr/>
        </p:nvCxnSpPr>
        <p:spPr>
          <a:xfrm>
            <a:off x="5169885" y="4073674"/>
            <a:ext cx="610590" cy="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ge pilforbindelse 36"/>
          <p:cNvCxnSpPr>
            <a:stCxn id="97" idx="2"/>
            <a:endCxn id="54" idx="0"/>
          </p:cNvCxnSpPr>
          <p:nvPr/>
        </p:nvCxnSpPr>
        <p:spPr>
          <a:xfrm rot="16200000" flipH="1">
            <a:off x="10783758" y="1128065"/>
            <a:ext cx="616460" cy="1062234"/>
          </a:xfrm>
          <a:prstGeom prst="bentConnector4">
            <a:avLst>
              <a:gd name="adj1" fmla="val 35730"/>
              <a:gd name="adj2" fmla="val 89461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566813" cy="1008451"/>
          </a:xfrm>
        </p:spPr>
        <p:txBody>
          <a:bodyPr/>
          <a:lstStyle/>
          <a:p>
            <a:r>
              <a:rPr lang="da-DK" dirty="0"/>
              <a:t>Afsnit 7.3 Rettigheder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sp>
        <p:nvSpPr>
          <p:cNvPr id="60" name="Rektangel 89"/>
          <p:cNvSpPr/>
          <p:nvPr/>
        </p:nvSpPr>
        <p:spPr>
          <a:xfrm>
            <a:off x="2923930" y="615702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102"/>
          <p:cNvSpPr/>
          <p:nvPr/>
        </p:nvSpPr>
        <p:spPr>
          <a:xfrm>
            <a:off x="2923930" y="1634886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115"/>
          <p:cNvSpPr/>
          <p:nvPr/>
        </p:nvSpPr>
        <p:spPr>
          <a:xfrm>
            <a:off x="2923930" y="3618505"/>
            <a:ext cx="9505530" cy="1144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115"/>
          <p:cNvSpPr/>
          <p:nvPr/>
        </p:nvSpPr>
        <p:spPr>
          <a:xfrm>
            <a:off x="2926697" y="5795244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116"/>
          <p:cNvSpPr/>
          <p:nvPr/>
        </p:nvSpPr>
        <p:spPr>
          <a:xfrm>
            <a:off x="2925973" y="5795244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Grund-data</a:t>
            </a:r>
          </a:p>
        </p:txBody>
      </p:sp>
      <p:sp>
        <p:nvSpPr>
          <p:cNvPr id="67" name="Rectangle 66"/>
          <p:cNvSpPr/>
          <p:nvPr/>
        </p:nvSpPr>
        <p:spPr>
          <a:xfrm rot="16200000">
            <a:off x="2618389" y="914136"/>
            <a:ext cx="873872" cy="276999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>
                <a:latin typeface="Arial" pitchFamily="34" charset="0"/>
                <a:cs typeface="Arial" pitchFamily="34" charset="0"/>
              </a:rPr>
              <a:t>Person</a:t>
            </a:r>
            <a:endParaRPr lang="da-DK" sz="1200"/>
          </a:p>
        </p:txBody>
      </p:sp>
      <p:sp>
        <p:nvSpPr>
          <p:cNvPr id="68" name="Rectangle 67"/>
          <p:cNvSpPr/>
          <p:nvPr/>
        </p:nvSpPr>
        <p:spPr>
          <a:xfrm rot="16200000">
            <a:off x="2581892" y="3957834"/>
            <a:ext cx="1149163" cy="46166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Autentifi-kation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2742135" y="1811731"/>
            <a:ext cx="873872" cy="515526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da-DK" sz="1200">
                <a:latin typeface="Arial" pitchFamily="34" charset="0"/>
                <a:cs typeface="Arial" pitchFamily="34" charset="0"/>
              </a:rPr>
              <a:t>Forret-nings-tjeneste</a:t>
            </a:r>
            <a:endParaRPr lang="da-DK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Lige pilforbindelse 93"/>
          <p:cNvCxnSpPr/>
          <p:nvPr/>
        </p:nvCxnSpPr>
        <p:spPr>
          <a:xfrm flipH="1">
            <a:off x="4472878" y="1311690"/>
            <a:ext cx="2333" cy="465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25"/>
          <p:cNvSpPr/>
          <p:nvPr/>
        </p:nvSpPr>
        <p:spPr>
          <a:xfrm>
            <a:off x="6671624" y="5885474"/>
            <a:ext cx="114319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 grunddata</a:t>
            </a:r>
          </a:p>
        </p:txBody>
      </p:sp>
      <p:sp>
        <p:nvSpPr>
          <p:cNvPr id="72" name="Afrundet rektangel 78"/>
          <p:cNvSpPr/>
          <p:nvPr/>
        </p:nvSpPr>
        <p:spPr>
          <a:xfrm>
            <a:off x="3812553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Tilgår tjeneste</a:t>
            </a:r>
          </a:p>
        </p:txBody>
      </p:sp>
      <p:sp>
        <p:nvSpPr>
          <p:cNvPr id="73" name="Rektangel 25"/>
          <p:cNvSpPr/>
          <p:nvPr/>
        </p:nvSpPr>
        <p:spPr>
          <a:xfrm>
            <a:off x="3794183" y="1753179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adgangsbillet</a:t>
            </a:r>
          </a:p>
        </p:txBody>
      </p:sp>
      <p:sp>
        <p:nvSpPr>
          <p:cNvPr id="74" name="Rektangel 25"/>
          <p:cNvSpPr/>
          <p:nvPr/>
        </p:nvSpPr>
        <p:spPr>
          <a:xfrm>
            <a:off x="4664875" y="3772042"/>
            <a:ext cx="960352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akkreditiver</a:t>
            </a:r>
          </a:p>
        </p:txBody>
      </p:sp>
      <p:sp>
        <p:nvSpPr>
          <p:cNvPr id="76" name="Rektangel 25"/>
          <p:cNvSpPr/>
          <p:nvPr/>
        </p:nvSpPr>
        <p:spPr>
          <a:xfrm>
            <a:off x="6785627" y="3772942"/>
            <a:ext cx="1010340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Udsteder adgangsbillet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Ellipse 64"/>
          <p:cNvSpPr>
            <a:spLocks noChangeAspect="1"/>
          </p:cNvSpPr>
          <p:nvPr/>
        </p:nvSpPr>
        <p:spPr>
          <a:xfrm>
            <a:off x="3281771" y="876410"/>
            <a:ext cx="252000" cy="252000"/>
          </a:xfrm>
          <a:prstGeom prst="ellipse">
            <a:avLst/>
          </a:prstGeom>
          <a:noFill/>
          <a:ln w="63500" cmpd="dbl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79" name="Lige pilforbindelse 66"/>
          <p:cNvCxnSpPr>
            <a:stCxn id="78" idx="6"/>
          </p:cNvCxnSpPr>
          <p:nvPr/>
        </p:nvCxnSpPr>
        <p:spPr>
          <a:xfrm flipV="1">
            <a:off x="3533771" y="1001900"/>
            <a:ext cx="285310" cy="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frundet rektangel 27"/>
          <p:cNvSpPr/>
          <p:nvPr/>
        </p:nvSpPr>
        <p:spPr>
          <a:xfrm>
            <a:off x="4987291" y="703917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Bruger afgiver akkreditiver (log-in)</a:t>
            </a:r>
          </a:p>
        </p:txBody>
      </p:sp>
      <p:cxnSp>
        <p:nvCxnSpPr>
          <p:cNvPr id="81" name="Lige pilforbindelse 35"/>
          <p:cNvCxnSpPr/>
          <p:nvPr/>
        </p:nvCxnSpPr>
        <p:spPr>
          <a:xfrm>
            <a:off x="5302467" y="1350952"/>
            <a:ext cx="0" cy="23995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36"/>
          <p:cNvCxnSpPr>
            <a:endCxn id="74" idx="0"/>
          </p:cNvCxnSpPr>
          <p:nvPr/>
        </p:nvCxnSpPr>
        <p:spPr>
          <a:xfrm flipH="1">
            <a:off x="5145051" y="1350952"/>
            <a:ext cx="1848" cy="2421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1" idx="2"/>
            <a:endCxn id="74" idx="1"/>
          </p:cNvCxnSpPr>
          <p:nvPr/>
        </p:nvCxnSpPr>
        <p:spPr>
          <a:xfrm rot="16200000" flipH="1">
            <a:off x="4166446" y="3595083"/>
            <a:ext cx="681959" cy="31489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ktangel 25"/>
          <p:cNvSpPr/>
          <p:nvPr/>
        </p:nvSpPr>
        <p:spPr>
          <a:xfrm>
            <a:off x="8880049" y="1759511"/>
            <a:ext cx="840077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Etablerer session </a:t>
            </a:r>
          </a:p>
        </p:txBody>
      </p:sp>
      <p:cxnSp>
        <p:nvCxnSpPr>
          <p:cNvPr id="89" name="Elbow Connector 88"/>
          <p:cNvCxnSpPr/>
          <p:nvPr/>
        </p:nvCxnSpPr>
        <p:spPr>
          <a:xfrm rot="5400000">
            <a:off x="6467858" y="4320491"/>
            <a:ext cx="2459459" cy="670506"/>
          </a:xfrm>
          <a:prstGeom prst="bentConnector3">
            <a:avLst>
              <a:gd name="adj1" fmla="val 4655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6561873" y="4321513"/>
            <a:ext cx="2485835" cy="642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Lige pilforbindelse 68"/>
          <p:cNvCxnSpPr>
            <a:stCxn id="58" idx="3"/>
            <a:endCxn id="76" idx="1"/>
          </p:cNvCxnSpPr>
          <p:nvPr/>
        </p:nvCxnSpPr>
        <p:spPr>
          <a:xfrm>
            <a:off x="6542202" y="4093514"/>
            <a:ext cx="243425" cy="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Lige pilforbindelse 36"/>
          <p:cNvCxnSpPr>
            <a:stCxn id="85" idx="2"/>
            <a:endCxn id="53" idx="0"/>
          </p:cNvCxnSpPr>
          <p:nvPr/>
        </p:nvCxnSpPr>
        <p:spPr>
          <a:xfrm>
            <a:off x="9300088" y="2402453"/>
            <a:ext cx="6459" cy="3542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rundet rektangel 78"/>
          <p:cNvSpPr/>
          <p:nvPr/>
        </p:nvSpPr>
        <p:spPr>
          <a:xfrm>
            <a:off x="10060805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Anvender tjeneste</a:t>
            </a:r>
          </a:p>
        </p:txBody>
      </p:sp>
      <p:cxnSp>
        <p:nvCxnSpPr>
          <p:cNvPr id="98" name="Lige pilforbindelse 68"/>
          <p:cNvCxnSpPr>
            <a:stCxn id="97" idx="3"/>
          </p:cNvCxnSpPr>
          <p:nvPr/>
        </p:nvCxnSpPr>
        <p:spPr>
          <a:xfrm>
            <a:off x="11060937" y="1029481"/>
            <a:ext cx="673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frundet rektangel 78"/>
          <p:cNvSpPr/>
          <p:nvPr/>
        </p:nvSpPr>
        <p:spPr>
          <a:xfrm>
            <a:off x="9983972" y="1767087"/>
            <a:ext cx="1083919" cy="6290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Håndhæver adgangspolitik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Lige pilforbindelse 140"/>
          <p:cNvCxnSpPr>
            <a:stCxn id="85" idx="3"/>
            <a:endCxn id="99" idx="1"/>
          </p:cNvCxnSpPr>
          <p:nvPr/>
        </p:nvCxnSpPr>
        <p:spPr>
          <a:xfrm>
            <a:off x="9720126" y="2080982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115"/>
          <p:cNvSpPr/>
          <p:nvPr/>
        </p:nvSpPr>
        <p:spPr>
          <a:xfrm>
            <a:off x="2926697" y="4859140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116"/>
          <p:cNvSpPr/>
          <p:nvPr/>
        </p:nvSpPr>
        <p:spPr>
          <a:xfrm>
            <a:off x="2923291" y="4859140"/>
            <a:ext cx="51354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Attribut-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beskri</a:t>
            </a: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ktangel 25"/>
          <p:cNvSpPr/>
          <p:nvPr/>
        </p:nvSpPr>
        <p:spPr>
          <a:xfrm>
            <a:off x="8328040" y="4973442"/>
            <a:ext cx="838736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162397" y="1653896"/>
            <a:ext cx="17100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Ja</a:t>
            </a:r>
            <a:endParaRPr kumimoji="0" lang="da-DK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" name="Rectangle 53"/>
          <p:cNvSpPr/>
          <p:nvPr/>
        </p:nvSpPr>
        <p:spPr>
          <a:xfrm rot="2722040">
            <a:off x="11349543" y="1919067"/>
            <a:ext cx="315794" cy="32507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9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OK?</a:t>
            </a:r>
          </a:p>
        </p:txBody>
      </p:sp>
      <p:cxnSp>
        <p:nvCxnSpPr>
          <p:cNvPr id="57" name="Lige pilforbindelse 140"/>
          <p:cNvCxnSpPr/>
          <p:nvPr/>
        </p:nvCxnSpPr>
        <p:spPr>
          <a:xfrm>
            <a:off x="11060937" y="2081604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85"/>
          <p:cNvSpPr>
            <a:spLocks noChangeAspect="1"/>
          </p:cNvSpPr>
          <p:nvPr/>
        </p:nvSpPr>
        <p:spPr>
          <a:xfrm>
            <a:off x="12003235" y="1914759"/>
            <a:ext cx="288000" cy="288000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Lige pilforbindelse 140"/>
          <p:cNvCxnSpPr/>
          <p:nvPr/>
        </p:nvCxnSpPr>
        <p:spPr>
          <a:xfrm>
            <a:off x="11721615" y="2059205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25"/>
          <p:cNvSpPr/>
          <p:nvPr/>
        </p:nvSpPr>
        <p:spPr>
          <a:xfrm>
            <a:off x="5787988" y="3772043"/>
            <a:ext cx="754214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Validerer bruger</a:t>
            </a:r>
          </a:p>
        </p:txBody>
      </p:sp>
      <p:cxnSp>
        <p:nvCxnSpPr>
          <p:cNvPr id="52" name="Lige pilforbindelse 68"/>
          <p:cNvCxnSpPr/>
          <p:nvPr/>
        </p:nvCxnSpPr>
        <p:spPr>
          <a:xfrm>
            <a:off x="8418022" y="3079088"/>
            <a:ext cx="302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25"/>
          <p:cNvSpPr/>
          <p:nvPr/>
        </p:nvSpPr>
        <p:spPr>
          <a:xfrm>
            <a:off x="8719794" y="2756697"/>
            <a:ext cx="117350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Berige adgangsbillet med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56" name="Rektangel 115"/>
          <p:cNvSpPr/>
          <p:nvPr/>
        </p:nvSpPr>
        <p:spPr>
          <a:xfrm>
            <a:off x="2912466" y="2642395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116"/>
          <p:cNvSpPr/>
          <p:nvPr/>
        </p:nvSpPr>
        <p:spPr>
          <a:xfrm>
            <a:off x="2909060" y="2642395"/>
            <a:ext cx="53297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>
                <a:solidFill>
                  <a:schemeClr val="accent2">
                    <a:lumMod val="75000"/>
                  </a:schemeClr>
                </a:solidFill>
              </a:rPr>
              <a:t>Billet-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udste</a:t>
            </a:r>
            <a:r>
              <a:rPr lang="da-DK" sz="12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delse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ktangel 25"/>
          <p:cNvSpPr/>
          <p:nvPr/>
        </p:nvSpPr>
        <p:spPr>
          <a:xfrm>
            <a:off x="7676695" y="2757617"/>
            <a:ext cx="84434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101" name="Rektangel 25"/>
          <p:cNvSpPr/>
          <p:nvPr/>
        </p:nvSpPr>
        <p:spPr>
          <a:xfrm>
            <a:off x="3798479" y="2768612"/>
            <a:ext cx="1102993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autentifikation</a:t>
            </a:r>
          </a:p>
        </p:txBody>
      </p:sp>
      <p:cxnSp>
        <p:nvCxnSpPr>
          <p:cNvPr id="102" name="Lige pilforbindelse 93"/>
          <p:cNvCxnSpPr>
            <a:stCxn id="73" idx="2"/>
            <a:endCxn id="101" idx="0"/>
          </p:cNvCxnSpPr>
          <p:nvPr/>
        </p:nvCxnSpPr>
        <p:spPr>
          <a:xfrm>
            <a:off x="4347828" y="2396121"/>
            <a:ext cx="2148" cy="3724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ge pilforbindelse 36"/>
          <p:cNvCxnSpPr>
            <a:stCxn id="91" idx="1"/>
            <a:endCxn id="76" idx="0"/>
          </p:cNvCxnSpPr>
          <p:nvPr/>
        </p:nvCxnSpPr>
        <p:spPr>
          <a:xfrm rot="10800000" flipV="1">
            <a:off x="7290797" y="3079088"/>
            <a:ext cx="385898" cy="69385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7613731" y="4017946"/>
            <a:ext cx="1545864" cy="365134"/>
          </a:xfrm>
          <a:prstGeom prst="bentConnector3">
            <a:avLst>
              <a:gd name="adj1" fmla="val 54879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47" idx="0"/>
          </p:cNvCxnSpPr>
          <p:nvPr/>
        </p:nvCxnSpPr>
        <p:spPr>
          <a:xfrm rot="16200000" flipH="1">
            <a:off x="7736130" y="3962164"/>
            <a:ext cx="1572236" cy="4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8.1 Systemteknisk målbillede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5284" y="1629594"/>
            <a:ext cx="7967848" cy="134416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Forretning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5284" y="3333876"/>
            <a:ext cx="3791928" cy="2450236"/>
          </a:xfrm>
          <a:prstGeom prst="rect">
            <a:avLst/>
          </a:prstGeom>
          <a:noFill/>
          <a:ln w="38100"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Brugerstyring</a:t>
            </a:r>
            <a:r>
              <a:rPr lang="en-GB" sz="1300" dirty="0">
                <a:solidFill>
                  <a:schemeClr val="tx1"/>
                </a:solidFill>
              </a:rPr>
              <a:t> - </a:t>
            </a:r>
            <a:r>
              <a:rPr lang="en-GB" sz="1300" dirty="0" err="1">
                <a:solidFill>
                  <a:schemeClr val="tx1"/>
                </a:solidFill>
              </a:rPr>
              <a:t>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72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Sags-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dokumenthåndtering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798" y="20741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Fagsystemer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7281" y="3694001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Registrering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7281" y="4054123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Akkreditivtilknytning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281" y="4404475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Attributbeskrivelse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91400" y="3666351"/>
            <a:ext cx="1621514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Klassifikation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5204" y="4054124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Adresse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60358" y="3666351"/>
            <a:ext cx="15749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Organisation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75051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60359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023195" y="3871747"/>
            <a:ext cx="0" cy="2399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0958" y="4072771"/>
            <a:ext cx="15743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Lokalisering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7418484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Borger-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virksomhedstjenester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6164395" y="3347148"/>
            <a:ext cx="3791928" cy="1499248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Fællestjenester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1" name="Rounded Rectangle 7"/>
          <p:cNvSpPr/>
          <p:nvPr/>
        </p:nvSpPr>
        <p:spPr>
          <a:xfrm>
            <a:off x="2216798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Post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kalender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2" name="Rounded Rectangle 8"/>
          <p:cNvSpPr/>
          <p:nvPr/>
        </p:nvSpPr>
        <p:spPr>
          <a:xfrm>
            <a:off x="4847233" y="2541605"/>
            <a:ext cx="2351956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Løn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økonomi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3" name="Rounded Rectangle 8"/>
          <p:cNvSpPr/>
          <p:nvPr/>
        </p:nvSpPr>
        <p:spPr>
          <a:xfrm>
            <a:off x="74391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35204" y="4427431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06774" y="4725938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Autentifikation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06774" y="5061946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Billetudstedelse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10312" y="5395107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Adgangskontrol</a:t>
            </a:r>
            <a:endParaRPr lang="en-GB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8.2 Login tjenester/Brokere - (Identity Provider, Broker)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992192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Registrerings-tjeneste</a:t>
            </a:r>
            <a:r>
              <a:rPr lang="en-GB" sz="1200" dirty="0">
                <a:solidFill>
                  <a:schemeClr val="tx1"/>
                </a:solidFill>
              </a:rPr>
              <a:t> og </a:t>
            </a:r>
            <a:r>
              <a:rPr lang="en-GB" sz="1200" dirty="0" err="1">
                <a:solidFill>
                  <a:schemeClr val="tx1"/>
                </a:solidFill>
              </a:rPr>
              <a:t>akkreditivudsteder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992192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Bruger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950614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>
                <a:solidFill>
                  <a:schemeClr val="tx1"/>
                </a:solidFill>
              </a:rPr>
              <a:t>Broker</a:t>
            </a:r>
          </a:p>
          <a:p>
            <a:pPr algn="ctr" defTabSz="609585"/>
            <a:r>
              <a:rPr lang="en-GB" sz="1200" dirty="0">
                <a:solidFill>
                  <a:schemeClr val="tx1"/>
                </a:solidFill>
              </a:rPr>
              <a:t>login-</a:t>
            </a:r>
            <a:r>
              <a:rPr lang="en-GB" sz="1200" dirty="0" err="1">
                <a:solidFill>
                  <a:schemeClr val="tx1"/>
                </a:solidFill>
              </a:rPr>
              <a:t>tjeneste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950614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Tjenesteudbyder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V="1">
            <a:off x="7864895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4820754" y="2988078"/>
            <a:ext cx="212986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906473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22831" y="5121826"/>
            <a:ext cx="132570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8.2 Login tjenester/Brokere - (Identity Provider, Broker)</a:t>
            </a:r>
          </a:p>
        </p:txBody>
      </p:sp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37" y="2637706"/>
            <a:ext cx="26781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431544" y="1230066"/>
            <a:ext cx="2399954" cy="5328592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2 Beskrivelse af brugerstyringsdomænet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183209"/>
            <a:ext cx="6527876" cy="1366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Anvendelse </a:t>
            </a:r>
          </a:p>
          <a:p>
            <a:pPr algn="ctr"/>
            <a:r>
              <a:rPr lang="da-DK" sz="1200" dirty="0"/>
              <a:t>Identitetskontrol og adgangskontrol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90795" y="5734052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Billetudstedelse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21665" y="5734050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/>
              <a:t>Autentifikation</a:t>
            </a:r>
            <a:endParaRPr lang="da-DK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47139" y="1269554"/>
            <a:ext cx="2399954" cy="5280139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Kontrol og forebyggelse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51272" y="213365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regelbrud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751272" y="3717825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identitetsmisbrug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51272" y="533880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indbrud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4495" y="1672979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4496" y="2677632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7267" y="1269554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sikkerheds politikker og regler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Risikovurdering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04496" y="3682285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Apparater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4496" y="4686938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Tjeneste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/>
          </a:p>
          <a:p>
            <a:pPr algn="ctr">
              <a:spcAft>
                <a:spcPts val="300"/>
              </a:spcAft>
            </a:pPr>
            <a:r>
              <a:rPr lang="da-DK" sz="160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Portal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51706" y="2626410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Administration af tjenester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78982" y="3017474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Administrere adgangspolitikker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927267" y="3717825"/>
            <a:ext cx="6527876" cy="13113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/>
              <a:t>Administration</a:t>
            </a:r>
            <a:r>
              <a:rPr lang="da-DK" sz="1600" dirty="0"/>
              <a:t> </a:t>
            </a:r>
            <a:r>
              <a:rPr lang="da-DK" sz="1600"/>
              <a:t>af identiteter, akkreditiver og attributter</a:t>
            </a:r>
            <a:endParaRPr lang="da-DK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3023267" y="4124221"/>
            <a:ext cx="155616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Validere</a:t>
            </a:r>
          </a:p>
          <a:p>
            <a:pPr algn="ctr"/>
            <a:r>
              <a:rPr lang="da-DK" sz="1400" dirty="0"/>
              <a:t>identiteten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650246" y="4124221"/>
            <a:ext cx="1534407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/>
              <a:t>Tilknytte </a:t>
            </a:r>
            <a:r>
              <a:rPr lang="da-DK" sz="1400" dirty="0"/>
              <a:t>akkreditiver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55468" y="4124221"/>
            <a:ext cx="307638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</a:t>
            </a:r>
            <a:r>
              <a:rPr lang="da-DK" sz="1400"/>
              <a:t>Beskrive forskellige attribut-sæt: Identitet, roller, rettigheder, </a:t>
            </a:r>
            <a:endParaRPr lang="da-DK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7342321" y="5734053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Adgangskontrol</a:t>
            </a:r>
          </a:p>
        </p:txBody>
      </p:sp>
    </p:spTree>
    <p:extLst>
      <p:ext uri="{BB962C8B-B14F-4D97-AF65-F5344CB8AC3E}">
        <p14:creationId xmlns:p14="http://schemas.microsoft.com/office/powerpoint/2010/main" val="34224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47"/>
          <p:cNvSpPr/>
          <p:nvPr/>
        </p:nvSpPr>
        <p:spPr>
          <a:xfrm>
            <a:off x="2876176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Registrerings-tjeneste1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4" name="Afrundet rektangel 49"/>
          <p:cNvSpPr/>
          <p:nvPr/>
        </p:nvSpPr>
        <p:spPr>
          <a:xfrm>
            <a:off x="2876176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Registrerings-tjeneste 2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50"/>
          <p:cNvSpPr/>
          <p:nvPr/>
        </p:nvSpPr>
        <p:spPr>
          <a:xfrm>
            <a:off x="2876176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Akkreditiv-udsteder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2"/>
          <p:cNvSpPr/>
          <p:nvPr/>
        </p:nvSpPr>
        <p:spPr>
          <a:xfrm>
            <a:off x="5382761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7" name="Afrundet rektangel 53"/>
          <p:cNvSpPr/>
          <p:nvPr/>
        </p:nvSpPr>
        <p:spPr>
          <a:xfrm>
            <a:off x="5382761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8" name="Afrundet rektangel 54"/>
          <p:cNvSpPr/>
          <p:nvPr/>
        </p:nvSpPr>
        <p:spPr>
          <a:xfrm>
            <a:off x="5382761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Z</a:t>
            </a:r>
          </a:p>
        </p:txBody>
      </p:sp>
      <p:cxnSp>
        <p:nvCxnSpPr>
          <p:cNvPr id="9" name="Lige pilforbindelse 55"/>
          <p:cNvCxnSpPr>
            <a:stCxn id="3" idx="3"/>
            <a:endCxn id="6" idx="1"/>
          </p:cNvCxnSpPr>
          <p:nvPr/>
        </p:nvCxnSpPr>
        <p:spPr>
          <a:xfrm>
            <a:off x="4249976" y="2079677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Lige pilforbindelse 56"/>
          <p:cNvCxnSpPr>
            <a:stCxn id="4" idx="3"/>
            <a:endCxn id="6" idx="1"/>
          </p:cNvCxnSpPr>
          <p:nvPr/>
        </p:nvCxnSpPr>
        <p:spPr>
          <a:xfrm flipV="1"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Lige pilforbindelse 58"/>
          <p:cNvCxnSpPr>
            <a:stCxn id="5" idx="3"/>
            <a:endCxn id="6" idx="1"/>
          </p:cNvCxnSpPr>
          <p:nvPr/>
        </p:nvCxnSpPr>
        <p:spPr>
          <a:xfrm flipV="1"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Lige pilforbindelse 59"/>
          <p:cNvCxnSpPr>
            <a:stCxn id="3" idx="3"/>
            <a:endCxn id="7" idx="1"/>
          </p:cNvCxnSpPr>
          <p:nvPr/>
        </p:nvCxnSpPr>
        <p:spPr>
          <a:xfrm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Lige pilforbindelse 60"/>
          <p:cNvCxnSpPr>
            <a:stCxn id="3" idx="3"/>
            <a:endCxn id="8" idx="1"/>
          </p:cNvCxnSpPr>
          <p:nvPr/>
        </p:nvCxnSpPr>
        <p:spPr>
          <a:xfrm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Lige pilforbindelse 61"/>
          <p:cNvCxnSpPr>
            <a:stCxn id="4" idx="3"/>
            <a:endCxn id="7" idx="1"/>
          </p:cNvCxnSpPr>
          <p:nvPr/>
        </p:nvCxnSpPr>
        <p:spPr>
          <a:xfrm>
            <a:off x="4249976" y="3258880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Lige pilforbindelse 62"/>
          <p:cNvCxnSpPr>
            <a:stCxn id="4" idx="3"/>
            <a:endCxn id="8" idx="1"/>
          </p:cNvCxnSpPr>
          <p:nvPr/>
        </p:nvCxnSpPr>
        <p:spPr>
          <a:xfrm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Lige pilforbindelse 63"/>
          <p:cNvCxnSpPr>
            <a:stCxn id="5" idx="3"/>
            <a:endCxn id="7" idx="1"/>
          </p:cNvCxnSpPr>
          <p:nvPr/>
        </p:nvCxnSpPr>
        <p:spPr>
          <a:xfrm flipV="1"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Lige pilforbindelse 64"/>
          <p:cNvCxnSpPr>
            <a:stCxn id="5" idx="3"/>
            <a:endCxn id="8" idx="1"/>
          </p:cNvCxnSpPr>
          <p:nvPr/>
        </p:nvCxnSpPr>
        <p:spPr>
          <a:xfrm>
            <a:off x="4249976" y="4371368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Afrundet rektangel 65"/>
          <p:cNvSpPr/>
          <p:nvPr/>
        </p:nvSpPr>
        <p:spPr>
          <a:xfrm>
            <a:off x="7889346" y="2107350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A</a:t>
            </a:r>
          </a:p>
        </p:txBody>
      </p:sp>
      <p:sp>
        <p:nvSpPr>
          <p:cNvPr id="19" name="Afrundet rektangel 66"/>
          <p:cNvSpPr/>
          <p:nvPr/>
        </p:nvSpPr>
        <p:spPr>
          <a:xfrm>
            <a:off x="7889346" y="3518552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B</a:t>
            </a:r>
          </a:p>
        </p:txBody>
      </p:sp>
      <p:cxnSp>
        <p:nvCxnSpPr>
          <p:cNvPr id="20" name="Lige pilforbindelse 70"/>
          <p:cNvCxnSpPr>
            <a:stCxn id="18" idx="1"/>
            <a:endCxn id="6" idx="3"/>
          </p:cNvCxnSpPr>
          <p:nvPr/>
        </p:nvCxnSpPr>
        <p:spPr>
          <a:xfrm flipH="1" flipV="1">
            <a:off x="6756561" y="2079678"/>
            <a:ext cx="1132785" cy="43056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Lige forbindelse 77"/>
          <p:cNvCxnSpPr>
            <a:stCxn id="19" idx="1"/>
            <a:endCxn id="7" idx="3"/>
          </p:cNvCxnSpPr>
          <p:nvPr/>
        </p:nvCxnSpPr>
        <p:spPr>
          <a:xfrm flipH="1" flipV="1">
            <a:off x="6756561" y="3258880"/>
            <a:ext cx="1132785" cy="66256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Lige forbindelse 78"/>
          <p:cNvCxnSpPr>
            <a:stCxn id="8" idx="3"/>
            <a:endCxn id="19" idx="1"/>
          </p:cNvCxnSpPr>
          <p:nvPr/>
        </p:nvCxnSpPr>
        <p:spPr>
          <a:xfrm flipV="1">
            <a:off x="6756561" y="3921440"/>
            <a:ext cx="1132785" cy="449928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816927" y="452543"/>
            <a:ext cx="10559098" cy="748800"/>
          </a:xfrm>
          <a:prstGeom prst="rect">
            <a:avLst/>
          </a:prstGeom>
        </p:spPr>
        <p:txBody>
          <a:bodyPr/>
          <a:lstStyle>
            <a:lvl1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chemeClr val="tx2"/>
                </a:solidFill>
                <a:latin typeface="Verdana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r>
              <a:rPr lang="da-DK" dirty="0"/>
              <a:t>Afsnit 8.2 Login tjenester/Brokere - (Identity Provider, Broker)</a:t>
            </a:r>
          </a:p>
        </p:txBody>
      </p:sp>
    </p:spTree>
    <p:extLst>
      <p:ext uri="{BB962C8B-B14F-4D97-AF65-F5344CB8AC3E}">
        <p14:creationId xmlns:p14="http://schemas.microsoft.com/office/powerpoint/2010/main" val="19955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751" y="250663"/>
            <a:ext cx="10559098" cy="748800"/>
          </a:xfrm>
        </p:spPr>
        <p:txBody>
          <a:bodyPr/>
          <a:lstStyle/>
          <a:p>
            <a:r>
              <a:rPr lang="da-DK" dirty="0"/>
              <a:t>Afsnit 8.3 sikkerhedskæden</a:t>
            </a:r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0" y="128369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380462" y="228543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26" y="178775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828734" y="278949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50" y="243290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844958" y="343464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0" y="441140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80462" y="541313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0" y="441140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684718" y="541313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50" y="441140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844958" y="541313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66" y="441140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789174" y="541313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165438" y="322791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Box 26"/>
          <p:cNvSpPr txBox="1"/>
          <p:nvPr/>
        </p:nvSpPr>
        <p:spPr bwMode="auto">
          <a:xfrm rot="16200000">
            <a:off x="124521" y="215890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124520" y="450950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447275" y="70351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398556" y="491226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558796" y="491226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719036" y="491226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02" y="302924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709878" y="365996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43" y="471767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62" y="474198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538680" y="577955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4186752" y="513118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3005633" y="510686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398556" y="178456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702812" y="261120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702812" y="228862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438" y="449211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929896" y="315108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10006022" y="508218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797549" y="193194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877669" y="301206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654094" y="347529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957789" y="409218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64301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274449" y="1493646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968357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520691" y="2007666"/>
            <a:ext cx="14075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1613511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694171" y="2615249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3592003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229675" y="4593741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3592003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568452" y="4567176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3592003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694171" y="4593741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3592003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638387" y="4593741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014651" y="2408517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Box 26"/>
          <p:cNvSpPr txBox="1"/>
          <p:nvPr/>
        </p:nvSpPr>
        <p:spPr bwMode="auto">
          <a:xfrm rot="16200000">
            <a:off x="-26266" y="1339510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6267" y="3690108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cxnSpLocks/>
            <a:stCxn id="18" idx="2"/>
            <a:endCxn id="10" idx="2"/>
          </p:cNvCxnSpPr>
          <p:nvPr/>
        </p:nvCxnSpPr>
        <p:spPr>
          <a:xfrm rot="5400000">
            <a:off x="5296488" y="-115881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247769" y="4092872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408009" y="4092872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568249" y="4092872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209845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016679" y="2846497"/>
            <a:ext cx="1969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3898273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3922587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387893" y="496015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4035965" y="4311785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endCxn id="1026" idx="2"/>
          </p:cNvCxnSpPr>
          <p:nvPr/>
        </p:nvCxnSpPr>
        <p:spPr>
          <a:xfrm flipH="1" flipV="1">
            <a:off x="2854846" y="4287471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247769" y="965170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552025" y="1791803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552025" y="1469226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3672716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779109" y="2331690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535423" y="4335319"/>
            <a:ext cx="1343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646762" y="1112546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726882" y="2192666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526316" y="2587152"/>
            <a:ext cx="1455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cxnSpLocks/>
          </p:cNvCxnSpPr>
          <p:nvPr/>
        </p:nvCxnSpPr>
        <p:spPr>
          <a:xfrm rot="5400000">
            <a:off x="5796487" y="3272785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8.4 Anbefalede områder med standarder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042507"/>
            <a:ext cx="6527876" cy="1224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Operationel identitetskontrol og adgangskontrol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647139" y="837506"/>
            <a:ext cx="2399954" cy="5328592"/>
            <a:chOff x="7236296" y="1335839"/>
            <a:chExt cx="1800200" cy="3468159"/>
          </a:xfrm>
        </p:grpSpPr>
        <p:sp>
          <p:nvSpPr>
            <p:cNvPr id="23" name="Rounded Rectangle 22"/>
            <p:cNvSpPr/>
            <p:nvPr/>
          </p:nvSpPr>
          <p:spPr>
            <a:xfrm>
              <a:off x="7236296" y="1335839"/>
              <a:ext cx="1800200" cy="3468159"/>
            </a:xfrm>
            <a:prstGeom prst="roundRect">
              <a:avLst>
                <a:gd name="adj" fmla="val 11011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Kontrol og forebyggelse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14406" y="1898243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regelbrud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14406" y="2929317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identitetsmisbrug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14406" y="3984342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indbrud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27267" y="837506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sikkerheds- politikker og regler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Risikovurdering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927267" y="3304276"/>
            <a:ext cx="6527876" cy="16024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Registrering</a:t>
            </a:r>
          </a:p>
          <a:p>
            <a:pPr algn="ctr"/>
            <a:r>
              <a:rPr lang="da-DK" sz="1300" dirty="0"/>
              <a:t>Administration af brugere, akkreditiver, attributter og adgangsrettigheder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3267" y="4071816"/>
            <a:ext cx="155616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Validere</a:t>
            </a:r>
          </a:p>
          <a:p>
            <a:pPr algn="ctr"/>
            <a:r>
              <a:rPr lang="da-DK" sz="1400" dirty="0"/>
              <a:t>identiteten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50246" y="4071816"/>
            <a:ext cx="1534407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Tildele akkreditiver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55468" y="4071816"/>
            <a:ext cx="307638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Beskrive forskellige attribut-sæt: Identitet, roller, rettigheder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51706" y="2194362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Administration af tjenester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78982" y="2585426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Administrere adgangspolitikker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8497611" y="3835101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5" name="Left-Right Arrow 34"/>
          <p:cNvSpPr/>
          <p:nvPr/>
        </p:nvSpPr>
        <p:spPr>
          <a:xfrm>
            <a:off x="3646934" y="3877633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dirty="0"/>
              <a:t>Standarder</a:t>
            </a:r>
          </a:p>
        </p:txBody>
      </p:sp>
      <p:sp>
        <p:nvSpPr>
          <p:cNvPr id="36" name="Left-Right Arrow 35"/>
          <p:cNvSpPr/>
          <p:nvPr/>
        </p:nvSpPr>
        <p:spPr>
          <a:xfrm>
            <a:off x="5237481" y="383478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7267" y="6478588"/>
            <a:ext cx="6526800" cy="4844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Interføderering</a:t>
            </a:r>
            <a:endParaRPr lang="da-DK" sz="1600" dirty="0"/>
          </a:p>
        </p:txBody>
      </p:sp>
      <p:sp>
        <p:nvSpPr>
          <p:cNvPr id="40" name="Left-Right Arrow 39"/>
          <p:cNvSpPr/>
          <p:nvPr/>
        </p:nvSpPr>
        <p:spPr>
          <a:xfrm>
            <a:off x="7679382" y="6340862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4496" y="1096128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04496" y="2256174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4496" y="3416220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Apparater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496" y="4576267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Tjeneste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/>
          </a:p>
          <a:p>
            <a:pPr algn="ctr">
              <a:spcAft>
                <a:spcPts val="300"/>
              </a:spcAft>
            </a:pPr>
            <a:r>
              <a:rPr lang="da-DK" sz="160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Portal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90795" y="5476146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Billetudstedelse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21665" y="5476144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Autentificering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342321" y="5476147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Adgangskontrol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4104032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8203544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47" name="Left-Right Arrow 46"/>
          <p:cNvSpPr/>
          <p:nvPr/>
        </p:nvSpPr>
        <p:spPr>
          <a:xfrm>
            <a:off x="6152020" y="530684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</p:spTree>
    <p:extLst>
      <p:ext uri="{BB962C8B-B14F-4D97-AF65-F5344CB8AC3E}">
        <p14:creationId xmlns:p14="http://schemas.microsoft.com/office/powerpoint/2010/main" val="8007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8.4 + Anbefalede områder med standarder</a:t>
            </a:r>
          </a:p>
        </p:txBody>
      </p:sp>
      <p:sp>
        <p:nvSpPr>
          <p:cNvPr id="3" name="Oval 2"/>
          <p:cNvSpPr/>
          <p:nvPr/>
        </p:nvSpPr>
        <p:spPr>
          <a:xfrm>
            <a:off x="2063283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A</a:t>
            </a:r>
          </a:p>
        </p:txBody>
      </p:sp>
      <p:sp>
        <p:nvSpPr>
          <p:cNvPr id="4" name="Oval 3"/>
          <p:cNvSpPr/>
          <p:nvPr/>
        </p:nvSpPr>
        <p:spPr>
          <a:xfrm>
            <a:off x="5999208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0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351278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83201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626000" y="3237728"/>
            <a:ext cx="1151978" cy="768263"/>
          </a:xfrm>
          <a:prstGeom prst="left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52538" y="4158559"/>
            <a:ext cx="1919963" cy="61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6166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 rot="19709518">
            <a:off x="2114509" y="232861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0412" y="45642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>
                <a:solidFill>
                  <a:schemeClr val="tx2"/>
                </a:solidFill>
              </a:rPr>
              <a:t>12.1.1 bilag</a:t>
            </a:r>
          </a:p>
        </p:txBody>
      </p:sp>
    </p:spTree>
    <p:extLst>
      <p:ext uri="{BB962C8B-B14F-4D97-AF65-F5344CB8AC3E}">
        <p14:creationId xmlns:p14="http://schemas.microsoft.com/office/powerpoint/2010/main" val="18650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/>
              <a:t>Attributter</a:t>
            </a:r>
            <a:endParaRPr lang="da-DK" sz="1600" dirty="0"/>
          </a:p>
        </p:txBody>
      </p:sp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983400" y="2423487"/>
            <a:ext cx="12479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netop en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07720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  <a:endCxn id="46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</a:p>
        </p:txBody>
      </p:sp>
      <p:cxnSp>
        <p:nvCxnSpPr>
          <p:cNvPr id="15" name="Straight Arrow Connector 14"/>
          <p:cNvCxnSpPr>
            <a:stCxn id="69" idx="0"/>
            <a:endCxn id="46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Borger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Medarbejder</a:t>
            </a:r>
          </a:p>
        </p:txBody>
      </p:sp>
      <p:cxnSp>
        <p:nvCxnSpPr>
          <p:cNvPr id="70" name="Straight Arrow Connector 14"/>
          <p:cNvCxnSpPr>
            <a:stCxn id="16" idx="0"/>
            <a:endCxn id="46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857428" y="1829769"/>
            <a:ext cx="12479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6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330450" y="2319535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/>
              <a:t>Attributter</a:t>
            </a:r>
            <a:endParaRPr lang="da-DK" sz="1600" dirty="0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</a:p>
        </p:txBody>
      </p:sp>
      <p:cxnSp>
        <p:nvCxnSpPr>
          <p:cNvPr id="30" name="Straight Arrow Connector 14"/>
          <p:cNvCxnSpPr>
            <a:stCxn id="32" idx="0"/>
            <a:endCxn id="27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Borger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Medarbejder</a:t>
            </a:r>
          </a:p>
        </p:txBody>
      </p:sp>
      <p:cxnSp>
        <p:nvCxnSpPr>
          <p:cNvPr id="33" name="Straight Arrow Connector 14"/>
          <p:cNvCxnSpPr>
            <a:stCxn id="31" idx="0"/>
            <a:endCxn id="27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2.4 Autorisation</a:t>
            </a:r>
            <a:br>
              <a:rPr lang="da-DK" dirty="0"/>
            </a:br>
            <a:r>
              <a:rPr lang="da-DK" sz="1600" dirty="0"/>
              <a:t>Rettigheder som mødested for brugerorganisationer og tjenesteudbydere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23" y="1324466"/>
            <a:ext cx="7947376" cy="1445348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4439350" y="3489069"/>
            <a:ext cx="3312368" cy="1922903"/>
          </a:xfrm>
          <a:prstGeom prst="roundRect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da-DK" sz="1600" b="1"/>
              <a:t> Attributsæt</a:t>
            </a:r>
            <a:endParaRPr lang="da-DK" sz="1600" b="1" dirty="0"/>
          </a:p>
          <a:p>
            <a:pPr algn="ctr"/>
            <a:r>
              <a:rPr lang="da-DK" sz="1400" dirty="0"/>
              <a:t>Kræver fælles sprog mellem bruger/brugerorganisation og tjenesteudbyder, fx i form </a:t>
            </a:r>
            <a:r>
              <a:rPr lang="da-DK" sz="1400"/>
              <a:t>af klassifikationer, som er et lukket udfaldsrum af værdier</a:t>
            </a:r>
            <a:endParaRPr lang="da-DK" sz="1400" dirty="0"/>
          </a:p>
        </p:txBody>
      </p:sp>
      <p:sp>
        <p:nvSpPr>
          <p:cNvPr id="5" name="Right Arrow Callout 4"/>
          <p:cNvSpPr/>
          <p:nvPr/>
        </p:nvSpPr>
        <p:spPr>
          <a:xfrm>
            <a:off x="910630" y="3489069"/>
            <a:ext cx="3456000" cy="1922903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/>
                </a:solidFill>
              </a:rPr>
              <a:t>Bruger eller dennes brugerorganisation</a:t>
            </a:r>
          </a:p>
          <a:p>
            <a:pPr>
              <a:spcAft>
                <a:spcPts val="0"/>
              </a:spcAft>
            </a:pPr>
            <a:r>
              <a:rPr lang="da-DK" sz="140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7823726" y="3489069"/>
            <a:ext cx="3456056" cy="1922903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  <a:endParaRPr lang="da-D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Afsnit 2.5 Tillidskæden</a:t>
            </a:r>
            <a:endParaRPr lang="da-DK" dirty="0"/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48557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982638" y="248731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198963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430910" y="299137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63478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447134" y="363652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61328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982638" y="561501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461328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286894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461328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447134" y="56150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461328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391350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67614" y="342979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Elbow Connector 21"/>
          <p:cNvCxnSpPr>
            <a:stCxn id="6" idx="1"/>
            <a:endCxn id="4" idx="2"/>
          </p:cNvCxnSpPr>
          <p:nvPr/>
        </p:nvCxnSpPr>
        <p:spPr>
          <a:xfrm rot="10800000">
            <a:off x="1630710" y="2856648"/>
            <a:ext cx="1800200" cy="31939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 rot="16200000">
            <a:off x="-273303" y="236078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73304" y="471138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049451" y="90539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00073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16097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321212" y="511414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78" y="323112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312054" y="386184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19" y="491955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494386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140856" y="59814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3788928" y="533306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2607809" y="530874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000732" y="198644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304988" y="281308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304988" y="249050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469399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532072" y="335296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608198" y="528406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399725" y="213382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479845" y="321394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256270" y="367717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559965" y="429406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278782" y="289212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3" name="Elbow Connector 52"/>
          <p:cNvCxnSpPr>
            <a:stCxn id="8" idx="1"/>
            <a:endCxn id="6" idx="2"/>
          </p:cNvCxnSpPr>
          <p:nvPr/>
        </p:nvCxnSpPr>
        <p:spPr>
          <a:xfrm rot="10800000">
            <a:off x="3933956" y="3360704"/>
            <a:ext cx="1513179" cy="46048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4503756" y="352615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7" name="Elbow Connector 56"/>
          <p:cNvCxnSpPr>
            <a:stCxn id="9" idx="0"/>
            <a:endCxn id="6" idx="2"/>
          </p:cNvCxnSpPr>
          <p:nvPr/>
        </p:nvCxnSpPr>
        <p:spPr>
          <a:xfrm rot="5400000" flipH="1" flipV="1">
            <a:off x="2104534" y="2783859"/>
            <a:ext cx="1252576" cy="2406266"/>
          </a:xfrm>
          <a:prstGeom prst="bentConnector3">
            <a:avLst>
              <a:gd name="adj1" fmla="val 50768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2439481" y="3699428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8" name="Straight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3399724" y="2133823"/>
            <a:ext cx="607422" cy="435149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269360" y="4820198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 bwMode="auto">
          <a:xfrm>
            <a:off x="4503756" y="450590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170564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 bwMode="auto">
          <a:xfrm>
            <a:off x="2404960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334148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 bwMode="auto">
          <a:xfrm>
            <a:off x="6568544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7" name="Straight Connector 57"/>
          <p:cNvCxnSpPr>
            <a:stCxn id="15" idx="0"/>
            <a:endCxn id="8" idx="2"/>
          </p:cNvCxnSpPr>
          <p:nvPr/>
        </p:nvCxnSpPr>
        <p:spPr>
          <a:xfrm rot="16200000" flipV="1">
            <a:off x="6532073" y="3352967"/>
            <a:ext cx="607422" cy="191320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23198" y="4240799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831945" y="4246733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4503756" y="3970402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6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Kronelogo til krav</a:t>
            </a:r>
          </a:p>
        </p:txBody>
      </p:sp>
      <p:pic>
        <p:nvPicPr>
          <p:cNvPr id="2050" name="Picture 2" descr="Digitalseringsstyrelsen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r="36982" b="26414"/>
          <a:stretch/>
        </p:blipFill>
        <p:spPr bwMode="auto">
          <a:xfrm>
            <a:off x="5169877" y="3157660"/>
            <a:ext cx="1535723" cy="8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5 Principper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83804" y="1692402"/>
            <a:ext cx="9150190" cy="4091954"/>
            <a:chOff x="250825" y="1700808"/>
            <a:chExt cx="8569325" cy="439261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27088" y="2132608"/>
              <a:ext cx="0" cy="30972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827088" y="5229820"/>
              <a:ext cx="72723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27087" y="5301258"/>
              <a:ext cx="1008062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Nu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04025" y="5372695"/>
              <a:ext cx="2016125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Fremtiden 3-5 år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0825" y="1700808"/>
              <a:ext cx="1873249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Ny arkitektur</a:t>
              </a: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>
              <a:off x="5763411" y="2002464"/>
              <a:ext cx="1871663" cy="12541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da-DK" altLang="da-DK" sz="1500" b="1" dirty="0">
                  <a:latin typeface="Arial" charset="0"/>
                </a:rPr>
                <a:t>Mål-</a:t>
              </a:r>
              <a:br>
                <a:rPr lang="da-DK" altLang="da-DK" sz="1500" b="1" dirty="0">
                  <a:latin typeface="Arial" charset="0"/>
                </a:rPr>
              </a:br>
              <a:r>
                <a:rPr lang="da-DK" altLang="da-DK" sz="1500" b="1" dirty="0">
                  <a:latin typeface="Arial" charset="0"/>
                </a:rPr>
                <a:t>arkitektur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00113" y="3716933"/>
              <a:ext cx="2951162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827088" y="4724995"/>
              <a:ext cx="1008062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835150" y="4364630"/>
              <a:ext cx="1368425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39293" y="3574309"/>
              <a:ext cx="863600" cy="793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 rot="20366763">
              <a:off x="1187450" y="3499188"/>
              <a:ext cx="3744913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>
                  <a:latin typeface="Arial" charset="0"/>
                </a:rPr>
                <a:t>Handlingsplan for indsatser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627313" y="2996208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690688" y="1989733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47813" y="2350095"/>
              <a:ext cx="3671887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Styrende principper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1275" y="2565995"/>
              <a:ext cx="108108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51275" y="2565995"/>
              <a:ext cx="2592388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 rot="20324203">
              <a:off x="2050475" y="4091682"/>
              <a:ext cx="3816350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>
                  <a:latin typeface="Arial" charset="0"/>
                </a:rPr>
                <a:t>Skridt-for-skridt implementering</a:t>
              </a: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58888" y="3069233"/>
              <a:ext cx="1727200" cy="576262"/>
            </a:xfrm>
            <a:prstGeom prst="wedgeEllipseCallout">
              <a:avLst>
                <a:gd name="adj1" fmla="val 5148"/>
                <a:gd name="adj2" fmla="val 112810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/>
                <a:t>Dækker typisk 1-2 år</a:t>
              </a: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1476375" y="5445720"/>
              <a:ext cx="1439863" cy="647700"/>
            </a:xfrm>
            <a:prstGeom prst="wedgeEllipseCallout">
              <a:avLst>
                <a:gd name="adj1" fmla="val -75907"/>
                <a:gd name="adj2" fmla="val -108824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/>
                <a:t>Hvor er vi nu?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827880" y="4945655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871083" y="4509093"/>
              <a:ext cx="964067" cy="695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835150" y="4316016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2132421" y="3875123"/>
              <a:ext cx="646483" cy="1069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2771774" y="3478246"/>
              <a:ext cx="1331118" cy="3968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03857"/>
              </p:ext>
            </p:extLst>
          </p:nvPr>
        </p:nvGraphicFramePr>
        <p:xfrm>
          <a:off x="4179874" y="719834"/>
          <a:ext cx="3828551" cy="541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Acrobat Document" r:id="rId4" imgW="5667480" imgH="8020080" progId="AcroExch.Document.11">
                  <p:embed/>
                </p:oleObj>
              </mc:Choice>
              <mc:Fallback>
                <p:oleObj name="Acrobat Document" r:id="rId4" imgW="5667480" imgH="80200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9874" y="719834"/>
                        <a:ext cx="3828551" cy="5419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cxnSpLocks/>
            <a:stCxn id="48" idx="3"/>
            <a:endCxn id="91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725457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Identitet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2" name="TextBox 51"/>
          <p:cNvSpPr txBox="1"/>
          <p:nvPr/>
        </p:nvSpPr>
        <p:spPr bwMode="auto">
          <a:xfrm rot="19766206">
            <a:off x="2014932" y="2191459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711234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Identifikationsmiddel</a:t>
            </a:r>
          </a:p>
        </p:txBody>
      </p:sp>
      <p:cxnSp>
        <p:nvCxnSpPr>
          <p:cNvPr id="59" name="Straight Connector 58"/>
          <p:cNvCxnSpPr>
            <a:cxnSpLocks/>
            <a:stCxn id="44" idx="3"/>
            <a:endCxn id="58" idx="1"/>
          </p:cNvCxnSpPr>
          <p:nvPr/>
        </p:nvCxnSpPr>
        <p:spPr>
          <a:xfrm>
            <a:off x="1834088" y="2845278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25826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et eller flere</a:t>
            </a:r>
          </a:p>
        </p:txBody>
      </p:sp>
      <p:cxnSp>
        <p:nvCxnSpPr>
          <p:cNvPr id="64" name="Straight Connector 63"/>
          <p:cNvCxnSpPr>
            <a:cxnSpLocks/>
            <a:stCxn id="58" idx="0"/>
            <a:endCxn id="45" idx="2"/>
          </p:cNvCxnSpPr>
          <p:nvPr/>
        </p:nvCxnSpPr>
        <p:spPr>
          <a:xfrm flipH="1" flipV="1">
            <a:off x="4068729" y="2351147"/>
            <a:ext cx="7112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4400241" y="2677158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411321" y="4633128"/>
            <a:ext cx="1817744" cy="66623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Forretnings-tjeneste</a:t>
            </a:r>
          </a:p>
        </p:txBody>
      </p:sp>
      <p:cxnSp>
        <p:nvCxnSpPr>
          <p:cNvPr id="81" name="Straight Connector 80"/>
          <p:cNvCxnSpPr>
            <a:cxnSpLocks/>
            <a:stCxn id="45" idx="3"/>
            <a:endCxn id="46" idx="1"/>
          </p:cNvCxnSpPr>
          <p:nvPr/>
        </p:nvCxnSpPr>
        <p:spPr>
          <a:xfrm flipV="1">
            <a:off x="4931457" y="2011020"/>
            <a:ext cx="1605356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76217" y="1976796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316341" y="2528952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V="1">
            <a:off x="5734135" y="1571252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  <a:stCxn id="46" idx="2"/>
            <a:endCxn id="48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143837" y="3690809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cxnSpLocks/>
            <a:stCxn id="91" idx="2"/>
            <a:endCxn id="76" idx="0"/>
          </p:cNvCxnSpPr>
          <p:nvPr/>
        </p:nvCxnSpPr>
        <p:spPr>
          <a:xfrm flipH="1">
            <a:off x="10320193" y="4069340"/>
            <a:ext cx="5" cy="56378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570641" y="4258901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0485385" y="4148441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7696865" y="3421334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4958767" y="1441216"/>
            <a:ext cx="1550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366659" y="2678405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7308538" y="2699568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12" y="4564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>
                <a:solidFill>
                  <a:schemeClr val="tx2"/>
                </a:solidFill>
              </a:rPr>
              <a:t>5.2 Begrebsmodel og relationer i brugerstyring</a:t>
            </a:r>
          </a:p>
        </p:txBody>
      </p:sp>
    </p:spTree>
    <p:extLst>
      <p:ext uri="{BB962C8B-B14F-4D97-AF65-F5344CB8AC3E}">
        <p14:creationId xmlns:p14="http://schemas.microsoft.com/office/powerpoint/2010/main" val="1411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394322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5" name="Elbow Connector 74"/>
          <p:cNvCxnSpPr>
            <a:endCxn id="81" idx="2"/>
          </p:cNvCxnSpPr>
          <p:nvPr/>
        </p:nvCxnSpPr>
        <p:spPr>
          <a:xfrm flipV="1">
            <a:off x="10365938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2865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011914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8928395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68" idx="3"/>
            <a:endCxn id="48" idx="3"/>
          </p:cNvCxnSpPr>
          <p:nvPr/>
        </p:nvCxnSpPr>
        <p:spPr>
          <a:xfrm flipH="1" flipV="1">
            <a:off x="5316038" y="400606"/>
            <a:ext cx="5768072" cy="5555144"/>
          </a:xfrm>
          <a:prstGeom prst="bentConnector3">
            <a:avLst>
              <a:gd name="adj1" fmla="val -3963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8061563" y="2439860"/>
            <a:ext cx="855755" cy="2950159"/>
          </a:xfrm>
          <a:prstGeom prst="rightBrace">
            <a:avLst>
              <a:gd name="adj1" fmla="val 28152"/>
              <a:gd name="adj2" fmla="val 52872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116595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/>
              <a:t>Medar-bejder</a:t>
            </a:r>
          </a:p>
          <a:p>
            <a:pPr algn="ctr"/>
            <a:r>
              <a:rPr lang="da-DK" sz="140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96372" y="5484050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68" idx="1"/>
          </p:cNvCxnSpPr>
          <p:nvPr/>
        </p:nvCxnSpPr>
        <p:spPr>
          <a:xfrm>
            <a:off x="3682517" y="5308641"/>
            <a:ext cx="5769624" cy="647109"/>
          </a:xfrm>
          <a:prstGeom prst="bentConnector3">
            <a:avLst>
              <a:gd name="adj1" fmla="val 2921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8703" y="6054212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endCxn id="112" idx="0"/>
          </p:cNvCxnSpPr>
          <p:nvPr/>
        </p:nvCxnSpPr>
        <p:spPr>
          <a:xfrm rot="16200000" flipH="1">
            <a:off x="1675254" y="3476787"/>
            <a:ext cx="1489074" cy="2525452"/>
          </a:xfrm>
          <a:prstGeom prst="bentConnector3">
            <a:avLst>
              <a:gd name="adj1" fmla="val 8498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26" name="Straight Connector 125"/>
          <p:cNvCxnSpPr>
            <a:stCxn id="160" idx="3"/>
            <a:endCxn id="175" idx="1"/>
          </p:cNvCxnSpPr>
          <p:nvPr/>
        </p:nvCxnSpPr>
        <p:spPr>
          <a:xfrm flipV="1">
            <a:off x="7842286" y="4969651"/>
            <a:ext cx="1514855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80042" y="3265931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143" name="Rectangle 142"/>
          <p:cNvSpPr/>
          <p:nvPr/>
        </p:nvSpPr>
        <p:spPr>
          <a:xfrm>
            <a:off x="3206000" y="2435685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155" name="Rectangle 154"/>
          <p:cNvSpPr/>
          <p:nvPr/>
        </p:nvSpPr>
        <p:spPr>
          <a:xfrm>
            <a:off x="6377346" y="2447439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210317" y="463641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61" name="TextBox 160"/>
          <p:cNvSpPr txBox="1"/>
          <p:nvPr/>
        </p:nvSpPr>
        <p:spPr bwMode="auto">
          <a:xfrm rot="19766206">
            <a:off x="2014932" y="2948227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220224" y="41538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63" name="Straight Connector 162"/>
          <p:cNvCxnSpPr>
            <a:stCxn id="132" idx="3"/>
            <a:endCxn id="162" idx="1"/>
          </p:cNvCxnSpPr>
          <p:nvPr/>
        </p:nvCxnSpPr>
        <p:spPr>
          <a:xfrm>
            <a:off x="1834088" y="3602046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 bwMode="auto">
          <a:xfrm rot="1910342">
            <a:off x="1965493" y="3882594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165" name="Straight Connector 164"/>
          <p:cNvCxnSpPr>
            <a:stCxn id="162" idx="0"/>
            <a:endCxn id="143" idx="2"/>
          </p:cNvCxnSpPr>
          <p:nvPr/>
        </p:nvCxnSpPr>
        <p:spPr>
          <a:xfrm flipH="1" flipV="1">
            <a:off x="4021985" y="3107915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32" idx="3"/>
            <a:endCxn id="143" idx="1"/>
          </p:cNvCxnSpPr>
          <p:nvPr/>
        </p:nvCxnSpPr>
        <p:spPr>
          <a:xfrm flipV="1">
            <a:off x="1834088" y="2771800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 bwMode="auto">
          <a:xfrm>
            <a:off x="3364720" y="3360909"/>
            <a:ext cx="1247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452141" y="5712387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69" name="Straight Connector 168"/>
          <p:cNvCxnSpPr>
            <a:stCxn id="143" idx="3"/>
            <a:endCxn id="155" idx="1"/>
          </p:cNvCxnSpPr>
          <p:nvPr/>
        </p:nvCxnSpPr>
        <p:spPr>
          <a:xfrm>
            <a:off x="4837969" y="2771800"/>
            <a:ext cx="1539377" cy="11754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176217" y="2733564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4589473" y="3270048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V="1">
            <a:off x="5585395" y="2192204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2"/>
            <a:endCxn id="160" idx="0"/>
          </p:cNvCxnSpPr>
          <p:nvPr/>
        </p:nvCxnSpPr>
        <p:spPr>
          <a:xfrm flipH="1">
            <a:off x="7026302" y="3119669"/>
            <a:ext cx="6959" cy="1516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995250" y="5068865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357141" y="472628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76" name="Straight Connector 175"/>
          <p:cNvCxnSpPr>
            <a:stCxn id="175" idx="2"/>
            <a:endCxn id="168" idx="0"/>
          </p:cNvCxnSpPr>
          <p:nvPr/>
        </p:nvCxnSpPr>
        <p:spPr>
          <a:xfrm>
            <a:off x="10266014" y="5213014"/>
            <a:ext cx="2112" cy="4993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 bwMode="auto">
          <a:xfrm>
            <a:off x="10151662" y="5390019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10128398" y="4343593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177372" y="4113629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 bwMode="auto">
          <a:xfrm>
            <a:off x="7591871" y="468244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4826008" y="2584174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 en eller flere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7154837" y="3447407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 bwMode="auto">
          <a:xfrm>
            <a:off x="5427665" y="3545575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</a:p>
        </p:txBody>
      </p:sp>
      <p:cxnSp>
        <p:nvCxnSpPr>
          <p:cNvPr id="184" name="Straight Connector 183"/>
          <p:cNvCxnSpPr>
            <a:endCxn id="175" idx="0"/>
          </p:cNvCxnSpPr>
          <p:nvPr/>
        </p:nvCxnSpPr>
        <p:spPr>
          <a:xfrm>
            <a:off x="10266013" y="4282432"/>
            <a:ext cx="1" cy="44385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>
                <a:solidFill>
                  <a:schemeClr val="tx1"/>
                </a:solidFill>
              </a:rPr>
              <a:t>beskrivelse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6.1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4544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16:9 Ramboll PowerPoint Template">
  <a:themeElements>
    <a:clrScheme name="Ramboll">
      <a:dk1>
        <a:srgbClr val="000000"/>
      </a:dk1>
      <a:lt1>
        <a:srgbClr val="FFFFFF"/>
      </a:lt1>
      <a:dk2>
        <a:srgbClr val="009DE0"/>
      </a:dk2>
      <a:lt2>
        <a:srgbClr val="797766"/>
      </a:lt2>
      <a:accent1>
        <a:srgbClr val="A7D3F5"/>
      </a:accent1>
      <a:accent2>
        <a:srgbClr val="5CA551"/>
      </a:accent2>
      <a:accent3>
        <a:srgbClr val="A1C23D"/>
      </a:accent3>
      <a:accent4>
        <a:srgbClr val="C40079"/>
      </a:accent4>
      <a:accent5>
        <a:srgbClr val="C63418"/>
      </a:accent5>
      <a:accent6>
        <a:srgbClr val="D0CFC5"/>
      </a:accent6>
      <a:hlink>
        <a:srgbClr val="009DE0"/>
      </a:hlink>
      <a:folHlink>
        <a:srgbClr val="9DD3F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36000" tIns="0" rIns="0" bIns="0" numCol="1" anchor="t" anchorCtr="0" compatLnSpc="1">
        <a:prstTxWarp prst="textNoShape">
          <a:avLst/>
        </a:prstTxWarp>
      </a:bodyPr>
      <a:lstStyle>
        <a:defPPr marL="12700" marR="0" indent="-25400" algn="l" defTabSz="457200" rtl="0" eaLnBrk="0" fontAlgn="base" latinLnBrk="0" hangingPunct="0">
          <a:lnSpc>
            <a:spcPts val="2163"/>
          </a:lnSpc>
          <a:spcBef>
            <a:spcPct val="0"/>
          </a:spcBef>
          <a:spcAft>
            <a:spcPts val="150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Verdana"/>
            <a:ea typeface="ＭＳ Ｐゴシック" pitchFamily="-111" charset="-128"/>
            <a:cs typeface="ＭＳ Ｐゴシック" pitchFamily="-111" charset="-128"/>
          </a:defRPr>
        </a:defPPr>
      </a:lstStyle>
    </a:txDef>
  </a:objectDefaults>
  <a:extraClrSchemeLst>
    <a:extraClrScheme>
      <a:clrScheme name="Ramboll 1">
        <a:dk1>
          <a:srgbClr val="000000"/>
        </a:dk1>
        <a:lt1>
          <a:srgbClr val="009DE0"/>
        </a:lt1>
        <a:dk2>
          <a:srgbClr val="797766"/>
        </a:dk2>
        <a:lt2>
          <a:srgbClr val="FFFFFF"/>
        </a:lt2>
        <a:accent1>
          <a:srgbClr val="9DD3F5"/>
        </a:accent1>
        <a:accent2>
          <a:srgbClr val="5CA551"/>
        </a:accent2>
        <a:accent3>
          <a:srgbClr val="AACCED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2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9DD3F5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3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D0D0C9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E4E4E1"/>
        </a:accent5>
        <a:accent6>
          <a:srgbClr val="539549"/>
        </a:accent6>
        <a:hlink>
          <a:srgbClr val="009DE0"/>
        </a:hlink>
        <a:folHlink>
          <a:srgbClr val="9DD3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amboll 16-9 template.potx" id="{F70422FC-7F98-479D-BDD0-D7F2A8E87B44}" vid="{549C0676-DDD8-4948-BCE1-003D8AB50B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17551</TotalTime>
  <Words>1047</Words>
  <Application>Microsoft Macintosh PowerPoint</Application>
  <PresentationFormat>Brugerdefineret</PresentationFormat>
  <Paragraphs>502</Paragraphs>
  <Slides>27</Slides>
  <Notes>27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Verdana</vt:lpstr>
      <vt:lpstr>16:9 Ramboll PowerPoint Template</vt:lpstr>
      <vt:lpstr>Acrobat Document</vt:lpstr>
      <vt:lpstr>Afsnit 1.5 Anvendelse</vt:lpstr>
      <vt:lpstr>Afsnit 2 Beskrivelse af brugerstyringsdomænet</vt:lpstr>
      <vt:lpstr>Afsnit 2.4 Autorisation Rettigheder som mødested for brugerorganisationer og tjenesteudbydere</vt:lpstr>
      <vt:lpstr>Afsnit 2.5 Tillidskæden</vt:lpstr>
      <vt:lpstr>Kronelogo til krav</vt:lpstr>
      <vt:lpstr>Afsnit 5 Principper</vt:lpstr>
      <vt:lpstr>PowerPoint-præsentation</vt:lpstr>
      <vt:lpstr>PowerPoint-præsentation</vt:lpstr>
      <vt:lpstr>6.1 Administration</vt:lpstr>
      <vt:lpstr>6.5 Anvendelse</vt:lpstr>
      <vt:lpstr>Adm og Afvikling</vt:lpstr>
      <vt:lpstr>PowerPoint-præsentation</vt:lpstr>
      <vt:lpstr>Afsnit 7 Processer</vt:lpstr>
      <vt:lpstr>Afsnit 7.1 Registrere identitet</vt:lpstr>
      <vt:lpstr>Afsnit 7.2 Autentifikation</vt:lpstr>
      <vt:lpstr>Afsnit 7.3 Rettigheder  </vt:lpstr>
      <vt:lpstr>Afsnit 8.1 Systemteknisk målbillede</vt:lpstr>
      <vt:lpstr>Afsnit 8.2 Login tjenester/Brokere - (Identity Provider, Broker)</vt:lpstr>
      <vt:lpstr>Afsnit 8.2 Login tjenester/Brokere - (Identity Provider, Broker)</vt:lpstr>
      <vt:lpstr>PowerPoint-præsentation</vt:lpstr>
      <vt:lpstr>Afsnit 8.3 sikkerhedskæden</vt:lpstr>
      <vt:lpstr>PowerPoint-præsentation</vt:lpstr>
      <vt:lpstr>Afsnit 8.4 Anbefalede områder med standarder</vt:lpstr>
      <vt:lpstr>Afsnit 8.4 + Anbefalede områder med standarder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Holbech</dc:creator>
  <cp:lastModifiedBy>Thomas Gundel</cp:lastModifiedBy>
  <cp:revision>335</cp:revision>
  <dcterms:created xsi:type="dcterms:W3CDTF">2012-10-04T12:05:48Z</dcterms:created>
  <dcterms:modified xsi:type="dcterms:W3CDTF">2019-12-04T19:42:21Z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Language">
    <vt:lpwstr>UK English</vt:lpwstr>
  </property>
</Properties>
</file>