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9" r:id="rId3"/>
    <p:sldId id="281" r:id="rId4"/>
    <p:sldId id="319" r:id="rId5"/>
    <p:sldId id="327" r:id="rId6"/>
    <p:sldId id="274" r:id="rId7"/>
    <p:sldId id="328" r:id="rId8"/>
    <p:sldId id="302" r:id="rId9"/>
    <p:sldId id="306" r:id="rId10"/>
    <p:sldId id="307" r:id="rId11"/>
    <p:sldId id="308" r:id="rId12"/>
    <p:sldId id="303" r:id="rId13"/>
    <p:sldId id="313" r:id="rId14"/>
    <p:sldId id="314" r:id="rId15"/>
    <p:sldId id="315" r:id="rId16"/>
    <p:sldId id="316" r:id="rId17"/>
    <p:sldId id="317" r:id="rId18"/>
    <p:sldId id="267" r:id="rId19"/>
    <p:sldId id="292" r:id="rId20"/>
    <p:sldId id="268" r:id="rId21"/>
    <p:sldId id="331" r:id="rId22"/>
    <p:sldId id="329" r:id="rId23"/>
    <p:sldId id="330" r:id="rId24"/>
    <p:sldId id="321" r:id="rId25"/>
    <p:sldId id="322" r:id="rId26"/>
    <p:sldId id="323" r:id="rId27"/>
  </p:sldIdLst>
  <p:sldSz cx="12190413" cy="6859588"/>
  <p:notesSz cx="6858000" cy="9144000"/>
  <p:custDataLst>
    <p:tags r:id="rId30"/>
  </p:custDataLst>
  <p:defaultTextStyle>
    <a:defPPr>
      <a:defRPr lang="en-US"/>
    </a:defPPr>
    <a:lvl1pPr algn="l" defTabSz="45718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1pPr>
    <a:lvl2pPr marL="457189" algn="l" defTabSz="45718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2pPr>
    <a:lvl3pPr marL="914377" algn="l" defTabSz="45718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3pPr>
    <a:lvl4pPr marL="1371566" algn="l" defTabSz="45718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4pPr>
    <a:lvl5pPr marL="1828754" algn="l" defTabSz="45718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79">
          <p15:clr>
            <a:srgbClr val="A4A3A4"/>
          </p15:clr>
        </p15:guide>
        <p15:guide id="2" orient="horz" pos="2696">
          <p15:clr>
            <a:srgbClr val="A4A3A4"/>
          </p15:clr>
        </p15:guide>
        <p15:guide id="3" orient="horz" pos="1682">
          <p15:clr>
            <a:srgbClr val="A4A3A4"/>
          </p15:clr>
        </p15:guide>
        <p15:guide id="4" orient="horz" pos="1790">
          <p15:clr>
            <a:srgbClr val="A4A3A4"/>
          </p15:clr>
        </p15:guide>
        <p15:guide id="5" orient="horz" pos="1360">
          <p15:clr>
            <a:srgbClr val="A4A3A4"/>
          </p15:clr>
        </p15:guide>
        <p15:guide id="6" pos="2934">
          <p15:clr>
            <a:srgbClr val="A4A3A4"/>
          </p15:clr>
        </p15:guide>
        <p15:guide id="7" pos="5375">
          <p15:clr>
            <a:srgbClr val="A4A3A4"/>
          </p15:clr>
        </p15:guide>
        <p15:guide id="8" pos="4099">
          <p15:clr>
            <a:srgbClr val="A4A3A4"/>
          </p15:clr>
        </p15:guide>
        <p15:guide id="9" pos="4208">
          <p15:clr>
            <a:srgbClr val="A4A3A4"/>
          </p15:clr>
        </p15:guide>
        <p15:guide id="10" pos="2826">
          <p15:clr>
            <a:srgbClr val="A4A3A4"/>
          </p15:clr>
        </p15:guide>
        <p15:guide id="11" pos="386">
          <p15:clr>
            <a:srgbClr val="A4A3A4"/>
          </p15:clr>
        </p15:guide>
        <p15:guide id="12" orient="horz" pos="1039">
          <p15:clr>
            <a:srgbClr val="A4A3A4"/>
          </p15:clr>
        </p15:guide>
        <p15:guide id="13" orient="horz" pos="3595">
          <p15:clr>
            <a:srgbClr val="A4A3A4"/>
          </p15:clr>
        </p15:guide>
        <p15:guide id="14" orient="horz" pos="2243">
          <p15:clr>
            <a:srgbClr val="A4A3A4"/>
          </p15:clr>
        </p15:guide>
        <p15:guide id="15" orient="horz" pos="2387">
          <p15:clr>
            <a:srgbClr val="A4A3A4"/>
          </p15:clr>
        </p15:guide>
        <p15:guide id="16" orient="horz" pos="1814">
          <p15:clr>
            <a:srgbClr val="A4A3A4"/>
          </p15:clr>
        </p15:guide>
        <p15:guide id="17" pos="3911">
          <p15:clr>
            <a:srgbClr val="A4A3A4"/>
          </p15:clr>
        </p15:guide>
        <p15:guide id="18" pos="7166">
          <p15:clr>
            <a:srgbClr val="A4A3A4"/>
          </p15:clr>
        </p15:guide>
        <p15:guide id="19" pos="5465">
          <p15:clr>
            <a:srgbClr val="A4A3A4"/>
          </p15:clr>
        </p15:guide>
        <p15:guide id="20" pos="5610">
          <p15:clr>
            <a:srgbClr val="A4A3A4"/>
          </p15:clr>
        </p15:guide>
        <p15:guide id="21" pos="3768">
          <p15:clr>
            <a:srgbClr val="A4A3A4"/>
          </p15:clr>
        </p15:guide>
        <p15:guide id="22" pos="51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4" autoAdjust="0"/>
    <p:restoredTop sz="96170" autoAdjust="0"/>
  </p:normalViewPr>
  <p:slideViewPr>
    <p:cSldViewPr snapToGrid="0">
      <p:cViewPr varScale="1">
        <p:scale>
          <a:sx n="81" d="100"/>
          <a:sy n="81" d="100"/>
        </p:scale>
        <p:origin x="-840" y="-90"/>
      </p:cViewPr>
      <p:guideLst>
        <p:guide orient="horz" pos="779"/>
        <p:guide orient="horz" pos="2696"/>
        <p:guide orient="horz" pos="1682"/>
        <p:guide orient="horz" pos="1790"/>
        <p:guide orient="horz" pos="1360"/>
        <p:guide orient="horz" pos="1039"/>
        <p:guide orient="horz" pos="3595"/>
        <p:guide orient="horz" pos="2243"/>
        <p:guide orient="horz" pos="2387"/>
        <p:guide orient="horz" pos="1814"/>
        <p:guide pos="2934"/>
        <p:guide pos="5375"/>
        <p:guide pos="4099"/>
        <p:guide pos="4208"/>
        <p:guide pos="2826"/>
        <p:guide pos="386"/>
        <p:guide pos="3911"/>
        <p:guide pos="7166"/>
        <p:guide pos="5465"/>
        <p:guide pos="5610"/>
        <p:guide pos="3768"/>
        <p:guide pos="5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7588AC-F512-4847-9233-601F4B16DD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1452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5B7C09-5A60-450F-8B1D-B16CDE8563A2}" type="datetime1">
              <a:rPr lang="en-GB" noProof="0" smtClean="0"/>
              <a:pPr/>
              <a:t>23/12/2016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F2F6E2-CA2D-40A7-8BE4-C30E5CF2054D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653467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8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111" charset="-128"/>
        <a:cs typeface="ＭＳ Ｐゴシック" pitchFamily="-111" charset="-128"/>
      </a:defRPr>
    </a:lvl1pPr>
    <a:lvl2pPr marL="457189" algn="l" defTabSz="45718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2pPr>
    <a:lvl3pPr marL="914377" algn="l" defTabSz="45718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3pPr>
    <a:lvl4pPr marL="1371566" algn="l" defTabSz="45718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4pPr>
    <a:lvl5pPr marL="1828754" algn="l" defTabSz="45718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1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095879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13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94441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14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12056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15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762742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16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94441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1926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8818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19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97085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2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290558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20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699105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53966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22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290558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23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535691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24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25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26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3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7755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5396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019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6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79363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489" y="6159826"/>
            <a:ext cx="1244422" cy="2819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ctrTitle"/>
          </p:nvPr>
        </p:nvSpPr>
        <p:spPr>
          <a:xfrm>
            <a:off x="815308" y="257164"/>
            <a:ext cx="10560296" cy="681548"/>
          </a:xfrm>
        </p:spPr>
        <p:txBody>
          <a:bodyPr tIns="0" anchor="b" anchorCtr="0"/>
          <a:lstStyle>
            <a:lvl1pPr>
              <a:defRPr sz="4300" cap="all" baseline="0" smtClean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r>
              <a:rPr lang="en-GB" noProof="0" dirty="0" smtClean="0"/>
              <a:t>Click to edit Master title style</a:t>
            </a:r>
          </a:p>
        </p:txBody>
      </p:sp>
      <p:sp>
        <p:nvSpPr>
          <p:cNvPr id="27655" name="Subtit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15308" y="943418"/>
            <a:ext cx="10559797" cy="1753006"/>
          </a:xfrm>
        </p:spPr>
        <p:txBody>
          <a:bodyPr lIns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4300" b="1" cap="all" baseline="0" smtClean="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GB" noProof="0" dirty="0" smtClean="0"/>
              <a:t>Click to edit Master subtitle style</a:t>
            </a:r>
          </a:p>
        </p:txBody>
      </p:sp>
      <p:sp>
        <p:nvSpPr>
          <p:cNvPr id="7" name="SD_FLD_DocumentDate"/>
          <p:cNvSpPr txBox="1"/>
          <p:nvPr userDrawn="1"/>
        </p:nvSpPr>
        <p:spPr bwMode="auto">
          <a:xfrm>
            <a:off x="6092207" y="6281954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8" name="SD_FLD_Name"/>
          <p:cNvSpPr txBox="1"/>
          <p:nvPr userDrawn="1"/>
        </p:nvSpPr>
        <p:spPr bwMode="auto">
          <a:xfrm>
            <a:off x="6092207" y="6129519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4395" y="6284782"/>
            <a:ext cx="479938" cy="155611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1421AFA-3AE7-4CEA-BC9B-447859BED57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6927" y="1648207"/>
            <a:ext cx="10554335" cy="4058590"/>
          </a:xfrm>
        </p:spPr>
        <p:txBody>
          <a:bodyPr l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349" y="0"/>
            <a:ext cx="6078853" cy="342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12"/>
          <p:cNvSpPr txBox="1">
            <a:spLocks noChangeArrowheads="1"/>
          </p:cNvSpPr>
          <p:nvPr userDrawn="1"/>
        </p:nvSpPr>
        <p:spPr bwMode="auto">
          <a:xfrm>
            <a:off x="12698348" y="3610812"/>
            <a:ext cx="60952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GB" dirty="0" smtClean="0"/>
              <a:t>Keyword slide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0413" cy="6859588"/>
          </a:xfrm>
          <a:noFill/>
        </p:spPr>
        <p:txBody>
          <a:bodyPr tIns="0" anchor="t" anchorCtr="0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928" y="452543"/>
            <a:ext cx="10558675" cy="1056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0413" cy="6859588"/>
          </a:xfrm>
          <a:noFill/>
        </p:spPr>
        <p:txBody>
          <a:bodyPr tIns="0" anchor="t" anchorCtr="0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Insert picture: Click ‘Insert’ tab in Top Ribbon, Click ‘Picture’, Select the picture</a:t>
            </a:r>
            <a:endParaRPr lang="en-GB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ctrTitle"/>
          </p:nvPr>
        </p:nvSpPr>
        <p:spPr>
          <a:xfrm>
            <a:off x="816927" y="452544"/>
            <a:ext cx="10558676" cy="1196721"/>
          </a:xfrm>
        </p:spPr>
        <p:txBody>
          <a:bodyPr tIns="0"/>
          <a:lstStyle>
            <a:lvl1pPr>
              <a:defRPr sz="3200" cap="all" baseline="0" smtClean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GB" noProof="0" dirty="0" smtClean="0"/>
              <a:t>Click to edit Master title style</a:t>
            </a:r>
          </a:p>
        </p:txBody>
      </p:sp>
      <p:sp>
        <p:nvSpPr>
          <p:cNvPr id="12" name="SD_FLD_DocumentDate"/>
          <p:cNvSpPr txBox="1"/>
          <p:nvPr userDrawn="1"/>
        </p:nvSpPr>
        <p:spPr bwMode="auto">
          <a:xfrm>
            <a:off x="6092207" y="6281954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3" name="SD_FLD_Name"/>
          <p:cNvSpPr txBox="1"/>
          <p:nvPr userDrawn="1"/>
        </p:nvSpPr>
        <p:spPr bwMode="auto">
          <a:xfrm>
            <a:off x="6092207" y="6129519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421AFA-3AE7-4CEA-BC9B-447859BED57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817200" y="6159600"/>
            <a:ext cx="1242000" cy="280800"/>
          </a:xfrm>
          <a:blipFill>
            <a:blip r:embed="rId2"/>
            <a:stretch>
              <a:fillRect/>
            </a:stretch>
          </a:blipFill>
        </p:spPr>
        <p:txBody>
          <a:bodyPr lIns="36000" tIns="1800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Klik for at redigere i masteren</a:t>
            </a:r>
            <a:endParaRPr lang="da-D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520" y="6246671"/>
            <a:ext cx="2844430" cy="476361"/>
          </a:xfrm>
          <a:prstGeom prst="rect">
            <a:avLst/>
          </a:prstGeom>
          <a:ln/>
        </p:spPr>
        <p:txBody>
          <a:bodyPr lIns="121917" tIns="60958" rIns="121917" bIns="60958"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058" y="6246671"/>
            <a:ext cx="3860297" cy="476361"/>
          </a:xfrm>
          <a:prstGeom prst="rect">
            <a:avLst/>
          </a:prstGeom>
          <a:ln/>
        </p:spPr>
        <p:txBody>
          <a:bodyPr lIns="121917" tIns="60958" rIns="121917" bIns="60958"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BD87-B058-AA4E-BC44-8BC5A3B818ED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771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0413" cy="2878805"/>
          </a:xfrm>
          <a:noFill/>
          <a:ln>
            <a:noFill/>
          </a:ln>
        </p:spPr>
        <p:txBody>
          <a:bodyPr tIns="0" anchor="t" anchorCtr="0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ctrTitle"/>
          </p:nvPr>
        </p:nvSpPr>
        <p:spPr>
          <a:xfrm>
            <a:off x="815308" y="3141695"/>
            <a:ext cx="10560295" cy="658454"/>
          </a:xfrm>
        </p:spPr>
        <p:txBody>
          <a:bodyPr tIns="0" anchor="b" anchorCtr="0"/>
          <a:lstStyle>
            <a:lvl1pPr>
              <a:defRPr sz="4300" cap="all" baseline="0" smtClean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r>
              <a:rPr lang="en-GB" noProof="0" dirty="0" smtClean="0"/>
              <a:t>Click to edit Master title style</a:t>
            </a:r>
          </a:p>
        </p:txBody>
      </p:sp>
      <p:sp>
        <p:nvSpPr>
          <p:cNvPr id="27655" name="Subtit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15308" y="3798879"/>
            <a:ext cx="10560296" cy="1753006"/>
          </a:xfrm>
        </p:spPr>
        <p:txBody>
          <a:bodyPr lIns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4300" b="1" cap="all" baseline="0" smtClean="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GB" noProof="0" dirty="0" smtClean="0"/>
              <a:t>Click to edit Master subtitle style</a:t>
            </a:r>
          </a:p>
        </p:txBody>
      </p:sp>
      <p:sp>
        <p:nvSpPr>
          <p:cNvPr id="9" name="SD_FLD_DocumentDate"/>
          <p:cNvSpPr txBox="1"/>
          <p:nvPr userDrawn="1"/>
        </p:nvSpPr>
        <p:spPr bwMode="auto">
          <a:xfrm>
            <a:off x="6092207" y="6281954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1" name="SD_FLD_Name"/>
          <p:cNvSpPr txBox="1"/>
          <p:nvPr userDrawn="1"/>
        </p:nvSpPr>
        <p:spPr bwMode="auto">
          <a:xfrm>
            <a:off x="6092207" y="6129519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4395" y="6284782"/>
            <a:ext cx="479938" cy="155611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1421AFA-3AE7-4CEA-BC9B-447859BED57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Logo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200" y="6159600"/>
            <a:ext cx="1242000" cy="281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927" y="1645033"/>
            <a:ext cx="10558676" cy="4063354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928" y="1645033"/>
            <a:ext cx="5164774" cy="40633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0299" y="1645033"/>
            <a:ext cx="5165304" cy="40633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6928" y="1645033"/>
            <a:ext cx="5164774" cy="4063354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0300" y="1645034"/>
            <a:ext cx="5165302" cy="1914966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0299" y="3791827"/>
            <a:ext cx="5165304" cy="1914969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928" y="1645033"/>
            <a:ext cx="5164774" cy="40633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10299" y="1645583"/>
            <a:ext cx="5165304" cy="1914418"/>
          </a:xfrm>
          <a:noFill/>
          <a:ln>
            <a:noFill/>
          </a:ln>
        </p:spPr>
        <p:txBody>
          <a:bodyPr lIns="38399" t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3 images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928" y="1645033"/>
            <a:ext cx="5164774" cy="40633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210300" y="3791828"/>
            <a:ext cx="2465388" cy="1006436"/>
          </a:xfrm>
        </p:spPr>
        <p:txBody>
          <a:bodyPr lIns="0"/>
          <a:lstStyle>
            <a:lvl1pPr marL="0" indent="0">
              <a:lnSpc>
                <a:spcPct val="100000"/>
              </a:lnSpc>
              <a:spcAft>
                <a:spcPts val="300"/>
              </a:spcAft>
              <a:buFontTx/>
              <a:buNone/>
              <a:defRPr sz="1400" b="1" cap="all" baseline="0">
                <a:solidFill>
                  <a:schemeClr val="tx2"/>
                </a:solidFill>
              </a:defRPr>
            </a:lvl1pPr>
            <a:lvl2pPr marL="1588" indent="0">
              <a:lnSpc>
                <a:spcPct val="100000"/>
              </a:lnSpc>
              <a:spcAft>
                <a:spcPts val="0"/>
              </a:spcAft>
              <a:buNone/>
              <a:defRPr sz="1400" b="0"/>
            </a:lvl2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210300" y="4798264"/>
            <a:ext cx="2465388" cy="908533"/>
          </a:xfrm>
        </p:spPr>
        <p:txBody>
          <a:bodyPr lIns="0" anchor="b" anchorCtr="0"/>
          <a:lstStyle>
            <a:lvl1pPr marL="0" indent="0" algn="r">
              <a:lnSpc>
                <a:spcPct val="100000"/>
              </a:lnSpc>
              <a:spcAft>
                <a:spcPts val="300"/>
              </a:spcAft>
              <a:buFontTx/>
              <a:buNone/>
              <a:defRPr sz="1400" b="1" cap="all" baseline="0">
                <a:solidFill>
                  <a:schemeClr val="tx2"/>
                </a:solidFill>
              </a:defRPr>
            </a:lvl1pPr>
            <a:lvl2pPr marL="1588" indent="0" algn="r">
              <a:lnSpc>
                <a:spcPct val="100000"/>
              </a:lnSpc>
              <a:spcAft>
                <a:spcPts val="0"/>
              </a:spcAft>
              <a:buNone/>
              <a:defRPr sz="1400" b="0"/>
            </a:lvl2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905875" y="1645031"/>
            <a:ext cx="2465388" cy="1914969"/>
          </a:xfrm>
          <a:noFill/>
          <a:ln>
            <a:noFill/>
          </a:ln>
        </p:spPr>
        <p:txBody>
          <a:bodyPr t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10300" y="1645031"/>
            <a:ext cx="2465388" cy="1914969"/>
          </a:xfrm>
          <a:noFill/>
          <a:ln>
            <a:noFill/>
          </a:ln>
        </p:spPr>
        <p:txBody>
          <a:bodyPr t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905875" y="3791828"/>
            <a:ext cx="2465388" cy="1916557"/>
          </a:xfrm>
          <a:noFill/>
          <a:ln>
            <a:noFill/>
          </a:ln>
        </p:spPr>
        <p:txBody>
          <a:bodyPr t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2 images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928" y="1645033"/>
            <a:ext cx="5164774" cy="40633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210300" y="1648208"/>
            <a:ext cx="2465388" cy="1911793"/>
          </a:xfrm>
        </p:spPr>
        <p:txBody>
          <a:bodyPr lIns="0"/>
          <a:lstStyle>
            <a:lvl1pPr marL="0" indent="0" algn="r">
              <a:lnSpc>
                <a:spcPct val="100000"/>
              </a:lnSpc>
              <a:spcAft>
                <a:spcPts val="300"/>
              </a:spcAft>
              <a:buFontTx/>
              <a:buNone/>
              <a:defRPr sz="1400" b="1" cap="all" baseline="0">
                <a:solidFill>
                  <a:schemeClr val="tx2"/>
                </a:solidFill>
              </a:defRPr>
            </a:lvl1pPr>
            <a:lvl2pPr marL="1588" indent="0" algn="r">
              <a:lnSpc>
                <a:spcPct val="100000"/>
              </a:lnSpc>
              <a:spcAft>
                <a:spcPts val="0"/>
              </a:spcAft>
              <a:buNone/>
              <a:defRPr sz="1400" b="0"/>
            </a:lvl2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210300" y="3791828"/>
            <a:ext cx="2465388" cy="1914969"/>
          </a:xfrm>
        </p:spPr>
        <p:txBody>
          <a:bodyPr lIns="0"/>
          <a:lstStyle>
            <a:lvl1pPr marL="0" indent="0" algn="r">
              <a:lnSpc>
                <a:spcPct val="100000"/>
              </a:lnSpc>
              <a:spcAft>
                <a:spcPts val="300"/>
              </a:spcAft>
              <a:buFontTx/>
              <a:buNone/>
              <a:defRPr sz="1400" b="1" cap="all" baseline="0">
                <a:solidFill>
                  <a:schemeClr val="tx2"/>
                </a:solidFill>
              </a:defRPr>
            </a:lvl1pPr>
            <a:lvl2pPr marL="1588" indent="0" algn="r">
              <a:lnSpc>
                <a:spcPct val="100000"/>
              </a:lnSpc>
              <a:spcAft>
                <a:spcPts val="0"/>
              </a:spcAft>
              <a:buNone/>
              <a:defRPr sz="1400" b="0"/>
            </a:lvl2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905875" y="3791827"/>
            <a:ext cx="2465388" cy="1914969"/>
          </a:xfrm>
          <a:noFill/>
          <a:ln>
            <a:noFill/>
          </a:ln>
        </p:spPr>
        <p:txBody>
          <a:bodyPr tIns="0" anchor="t" anchorCtr="0"/>
          <a:lstStyle>
            <a:lvl1pPr marL="0" indent="0">
              <a:buNone/>
              <a:defRPr sz="1800">
                <a:solidFill>
                  <a:sysClr val="windowText" lastClr="000000"/>
                </a:solidFill>
              </a:defRPr>
            </a:lvl1pPr>
          </a:lstStyle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905875" y="1645031"/>
            <a:ext cx="2465388" cy="1914969"/>
          </a:xfrm>
          <a:noFill/>
          <a:ln>
            <a:noFill/>
          </a:ln>
        </p:spPr>
        <p:txBody>
          <a:bodyPr t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16927" y="452543"/>
            <a:ext cx="10559098" cy="74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noProof="0" dirty="0" smtClean="0"/>
              <a:t>Presentation title</a:t>
            </a:r>
            <a:br>
              <a:rPr lang="en-GB" noProof="0" dirty="0" smtClean="0"/>
            </a:br>
            <a:r>
              <a:rPr lang="en-GB" noProof="0" dirty="0" smtClean="0"/>
              <a:t>(in cyan)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4395" y="6282000"/>
            <a:ext cx="479938" cy="155611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21AFA-3AE7-4CEA-BC9B-447859BED57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6927" y="1648207"/>
            <a:ext cx="10558676" cy="406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7" name="SD_FLD_DocumentDate"/>
          <p:cNvSpPr txBox="1"/>
          <p:nvPr/>
        </p:nvSpPr>
        <p:spPr bwMode="auto">
          <a:xfrm>
            <a:off x="6092207" y="6281954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8" name="SD_FLD_Name"/>
          <p:cNvSpPr txBox="1"/>
          <p:nvPr/>
        </p:nvSpPr>
        <p:spPr bwMode="auto">
          <a:xfrm>
            <a:off x="6092207" y="6129519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9" name="Picture 8" descr="Logo.wmf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17200" y="6159600"/>
            <a:ext cx="1242000" cy="2813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7" r:id="rId3"/>
    <p:sldLayoutId id="2147483738" r:id="rId4"/>
    <p:sldLayoutId id="2147483739" r:id="rId5"/>
    <p:sldLayoutId id="2147483741" r:id="rId6"/>
    <p:sldLayoutId id="2147483742" r:id="rId7"/>
    <p:sldLayoutId id="2147483757" r:id="rId8"/>
    <p:sldLayoutId id="2147483758" r:id="rId9"/>
    <p:sldLayoutId id="2147483759" r:id="rId10"/>
    <p:sldLayoutId id="2147483749" r:id="rId11"/>
    <p:sldLayoutId id="2147483746" r:id="rId12"/>
    <p:sldLayoutId id="2147483747" r:id="rId13"/>
    <p:sldLayoutId id="2147483748" r:id="rId14"/>
    <p:sldLayoutId id="2147483760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189" rtl="0" eaLnBrk="1" fontAlgn="base" hangingPunct="1">
        <a:spcBef>
          <a:spcPct val="0"/>
        </a:spcBef>
        <a:spcAft>
          <a:spcPct val="0"/>
        </a:spcAft>
        <a:defRPr sz="2400" b="1" kern="1200" cap="all">
          <a:solidFill>
            <a:schemeClr val="tx2"/>
          </a:solidFill>
          <a:latin typeface="Verdana"/>
          <a:ea typeface="ＭＳ Ｐゴシック" pitchFamily="-111" charset="-128"/>
          <a:cs typeface="ＭＳ Ｐゴシック" pitchFamily="-111" charset="-128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252000" indent="-252000" algn="l" defTabSz="457189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Verdana" pitchFamily="34" charset="0"/>
        <a:buChar char="•"/>
        <a:defRPr kern="1200">
          <a:solidFill>
            <a:schemeClr val="tx1"/>
          </a:solidFill>
          <a:latin typeface="Verdana"/>
          <a:ea typeface="ＭＳ Ｐゴシック" pitchFamily="-111" charset="-128"/>
          <a:cs typeface="ＭＳ Ｐゴシック" pitchFamily="-111" charset="-128"/>
        </a:defRPr>
      </a:lvl1pPr>
      <a:lvl2pPr marL="648000" indent="-252000" algn="l" defTabSz="457189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Verdana" pitchFamily="34" charset="0"/>
        <a:buChar char="•"/>
        <a:defRPr sz="1600" kern="1200">
          <a:solidFill>
            <a:schemeClr val="tx1"/>
          </a:solidFill>
          <a:latin typeface="Verdana"/>
          <a:ea typeface="ＭＳ Ｐゴシック" pitchFamily="-111" charset="-128"/>
          <a:cs typeface="+mn-cs"/>
        </a:defRPr>
      </a:lvl2pPr>
      <a:lvl3pPr marL="979200" indent="-252000" algn="l" defTabSz="457189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Verdana" pitchFamily="34" charset="0"/>
        <a:buChar char="•"/>
        <a:defRPr sz="1400" kern="1200">
          <a:solidFill>
            <a:schemeClr val="tx1"/>
          </a:solidFill>
          <a:latin typeface="Verdana"/>
          <a:ea typeface="ＭＳ Ｐゴシック" pitchFamily="-111" charset="-128"/>
          <a:cs typeface="+mn-cs"/>
        </a:defRPr>
      </a:lvl3pPr>
      <a:lvl4pPr marL="1386000" indent="-284400" algn="l" defTabSz="457189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Verdana" pitchFamily="34" charset="0"/>
        <a:buChar char="•"/>
        <a:defRPr sz="1400" kern="1200">
          <a:solidFill>
            <a:schemeClr val="tx1"/>
          </a:solidFill>
          <a:latin typeface="Verdana"/>
          <a:ea typeface="ＭＳ Ｐゴシック" pitchFamily="-111" charset="-128"/>
          <a:cs typeface="+mn-cs"/>
        </a:defRPr>
      </a:lvl4pPr>
      <a:lvl5pPr marL="1699200" indent="-284400" algn="l" defTabSz="457189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Verdana" pitchFamily="34" charset="0"/>
        <a:buChar char="•"/>
        <a:defRPr sz="1400" kern="1200">
          <a:solidFill>
            <a:schemeClr val="tx1"/>
          </a:solidFill>
          <a:latin typeface="Verdana"/>
          <a:ea typeface="ＭＳ Ｐゴシック" pitchFamily="-111" charset="-128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gif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gi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75780" y="1436528"/>
            <a:ext cx="4511914" cy="22567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chemeClr val="tx1"/>
                </a:solidFill>
              </a:rPr>
              <a:t>National arkitektur og standarder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75780" y="3837350"/>
            <a:ext cx="4511914" cy="21127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chemeClr val="tx1"/>
                </a:solidFill>
              </a:rPr>
              <a:t>  It-udvikling og drift</a:t>
            </a: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>
            <a:off x="4727803" y="1964709"/>
            <a:ext cx="1151978" cy="0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4823802" y="1724627"/>
            <a:ext cx="1055980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200" i="1" dirty="0">
                <a:latin typeface="Verdana"/>
                <a:cs typeface="ＭＳ Ｐゴシック" pitchFamily="-111" charset="-128"/>
              </a:rPr>
              <a:t>Rammer for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687785" y="3261154"/>
            <a:ext cx="1055980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200" i="1" dirty="0">
                <a:latin typeface="Verdana"/>
                <a:cs typeface="ＭＳ Ｐゴシック" pitchFamily="-111" charset="-128"/>
              </a:rPr>
              <a:t>Understøtter</a:t>
            </a:r>
          </a:p>
        </p:txBody>
      </p:sp>
      <p:cxnSp>
        <p:nvCxnSpPr>
          <p:cNvPr id="11" name="Elbow Connector 10"/>
          <p:cNvCxnSpPr>
            <a:stCxn id="3" idx="2"/>
          </p:cNvCxnSpPr>
          <p:nvPr/>
        </p:nvCxnSpPr>
        <p:spPr>
          <a:xfrm rot="16200000" flipH="1">
            <a:off x="3193238" y="2107458"/>
            <a:ext cx="2397144" cy="2975943"/>
          </a:xfrm>
          <a:prstGeom prst="bentConnector2">
            <a:avLst/>
          </a:prstGeom>
          <a:ln w="28575">
            <a:solidFill>
              <a:schemeClr val="bg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071778" y="2444873"/>
            <a:ext cx="1535971" cy="528181"/>
          </a:xfrm>
          <a:prstGeom prst="roundRect">
            <a:avLst/>
          </a:prstGeom>
          <a:solidFill>
            <a:srgbClr val="FF5B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da-DK" sz="1200" dirty="0">
                <a:solidFill>
                  <a:schemeClr val="accent1">
                    <a:lumMod val="10000"/>
                  </a:schemeClr>
                </a:solidFill>
              </a:rPr>
              <a:t>Reference-arkitektur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759726" y="2444873"/>
            <a:ext cx="1535971" cy="528181"/>
          </a:xfrm>
          <a:prstGeom prst="roundRect">
            <a:avLst/>
          </a:prstGeom>
          <a:solidFill>
            <a:srgbClr val="FF5B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da-DK" sz="1200" dirty="0">
                <a:solidFill>
                  <a:schemeClr val="accent1">
                    <a:lumMod val="10000"/>
                  </a:schemeClr>
                </a:solidFill>
              </a:rPr>
              <a:t>Standarder</a:t>
            </a:r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7607749" y="2708964"/>
            <a:ext cx="1151978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7703747" y="2500248"/>
            <a:ext cx="1055980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200" i="1" dirty="0">
                <a:latin typeface="Verdana"/>
                <a:cs typeface="ＭＳ Ｐゴシック" pitchFamily="-111" charset="-128"/>
              </a:rPr>
              <a:t>Udpeger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383829" y="4536556"/>
            <a:ext cx="1055980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200" i="1" dirty="0">
                <a:latin typeface="Verdana"/>
                <a:cs typeface="ＭＳ Ｐゴシック" pitchFamily="-111" charset="-128"/>
              </a:rPr>
              <a:t>Understøtter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263774" y="4461564"/>
            <a:ext cx="1535971" cy="5281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da-DK" sz="1200" dirty="0">
                <a:solidFill>
                  <a:schemeClr val="accent1">
                    <a:lumMod val="10000"/>
                  </a:schemeClr>
                </a:solidFill>
              </a:rPr>
              <a:t>Løsnings-arkitektur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63774" y="5277844"/>
            <a:ext cx="3071941" cy="5281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da-DK" sz="1200" dirty="0">
                <a:solidFill>
                  <a:schemeClr val="accent1">
                    <a:lumMod val="10000"/>
                  </a:schemeClr>
                </a:solidFill>
              </a:rPr>
              <a:t>System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743765" y="4989745"/>
            <a:ext cx="0" cy="28809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 bwMode="auto">
          <a:xfrm>
            <a:off x="6167776" y="5064678"/>
            <a:ext cx="1055980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200" i="1" dirty="0">
                <a:latin typeface="Verdana"/>
                <a:cs typeface="ＭＳ Ｐゴシック" pitchFamily="-111" charset="-128"/>
              </a:rPr>
              <a:t>Følger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855725" y="3069088"/>
            <a:ext cx="0" cy="215706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43765" y="3069087"/>
            <a:ext cx="0" cy="139247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079873" y="1532561"/>
            <a:ext cx="3647930" cy="8642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endParaRPr lang="da-DK" sz="1300" dirty="0">
              <a:solidFill>
                <a:schemeClr val="tx1"/>
              </a:solidFill>
            </a:endParaRPr>
          </a:p>
          <a:p>
            <a:pPr algn="ctr"/>
            <a:r>
              <a:rPr lang="da-DK" sz="1600" dirty="0">
                <a:solidFill>
                  <a:schemeClr val="tx1"/>
                </a:solidFill>
              </a:rPr>
              <a:t>Forretningsmål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8279736" y="5064678"/>
            <a:ext cx="1055980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200" i="1" dirty="0">
                <a:latin typeface="Verdana"/>
                <a:cs typeface="ＭＳ Ｐゴシック" pitchFamily="-111" charset="-128"/>
              </a:rPr>
              <a:t>Følger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816927" y="452543"/>
            <a:ext cx="10559098" cy="748800"/>
          </a:xfrm>
        </p:spPr>
        <p:txBody>
          <a:bodyPr/>
          <a:lstStyle/>
          <a:p>
            <a:r>
              <a:rPr lang="da-DK" dirty="0"/>
              <a:t>Afsnit </a:t>
            </a:r>
            <a:r>
              <a:rPr lang="da-DK" dirty="0" smtClean="0"/>
              <a:t>1.5 </a:t>
            </a:r>
            <a:r>
              <a:rPr lang="da-DK" dirty="0" smtClean="0"/>
              <a:t>Anvendelse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887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>
            <a:stCxn id="48" idx="3"/>
            <a:endCxn id="91" idx="1"/>
          </p:cNvCxnSpPr>
          <p:nvPr/>
        </p:nvCxnSpPr>
        <p:spPr>
          <a:xfrm flipV="1">
            <a:off x="7716158" y="3708371"/>
            <a:ext cx="1688281" cy="287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0042" y="2509163"/>
            <a:ext cx="1354046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smtClean="0"/>
              <a:t>Entitet</a:t>
            </a:r>
            <a:endParaRPr lang="da-DK" sz="1600" dirty="0"/>
          </a:p>
        </p:txBody>
      </p:sp>
      <p:sp>
        <p:nvSpPr>
          <p:cNvPr id="45" name="Rectangle 44"/>
          <p:cNvSpPr/>
          <p:nvPr/>
        </p:nvSpPr>
        <p:spPr>
          <a:xfrm>
            <a:off x="3206000" y="167891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46" name="Rectangle 45"/>
          <p:cNvSpPr/>
          <p:nvPr/>
        </p:nvSpPr>
        <p:spPr>
          <a:xfrm>
            <a:off x="6251218" y="1674905"/>
            <a:ext cx="1311830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Attribut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84189" y="3375131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Adgangsbillet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20224" y="3365588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59" name="Straight Connector 58"/>
          <p:cNvCxnSpPr>
            <a:stCxn id="44" idx="3"/>
            <a:endCxn id="58" idx="1"/>
          </p:cNvCxnSpPr>
          <p:nvPr/>
        </p:nvCxnSpPr>
        <p:spPr>
          <a:xfrm>
            <a:off x="1834088" y="2845278"/>
            <a:ext cx="1386136" cy="85642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0"/>
            <a:endCxn id="45" idx="2"/>
          </p:cNvCxnSpPr>
          <p:nvPr/>
        </p:nvCxnSpPr>
        <p:spPr>
          <a:xfrm flipH="1" flipV="1">
            <a:off x="4021985" y="2351147"/>
            <a:ext cx="14224" cy="101444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4" idx="3"/>
            <a:endCxn id="45" idx="1"/>
          </p:cNvCxnSpPr>
          <p:nvPr/>
        </p:nvCxnSpPr>
        <p:spPr>
          <a:xfrm flipV="1">
            <a:off x="1834088" y="2015032"/>
            <a:ext cx="1371912" cy="830246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499439" y="4719129"/>
            <a:ext cx="1631969" cy="4867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Tjeneste</a:t>
            </a:r>
          </a:p>
        </p:txBody>
      </p:sp>
      <p:cxnSp>
        <p:nvCxnSpPr>
          <p:cNvPr id="81" name="Straight Connector 80"/>
          <p:cNvCxnSpPr>
            <a:stCxn id="45" idx="3"/>
            <a:endCxn id="46" idx="1"/>
          </p:cNvCxnSpPr>
          <p:nvPr/>
        </p:nvCxnSpPr>
        <p:spPr>
          <a:xfrm flipV="1">
            <a:off x="4837969" y="2011020"/>
            <a:ext cx="1413249" cy="401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6" idx="2"/>
            <a:endCxn id="48" idx="0"/>
          </p:cNvCxnSpPr>
          <p:nvPr/>
        </p:nvCxnSpPr>
        <p:spPr>
          <a:xfrm flipH="1">
            <a:off x="6900174" y="2347135"/>
            <a:ext cx="6959" cy="102799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9404439" y="3465008"/>
            <a:ext cx="1817745" cy="4867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Adgangspolitik</a:t>
            </a:r>
            <a:endParaRPr lang="da-DK" sz="1600" dirty="0"/>
          </a:p>
        </p:txBody>
      </p:sp>
      <p:cxnSp>
        <p:nvCxnSpPr>
          <p:cNvPr id="92" name="Straight Connector 91"/>
          <p:cNvCxnSpPr>
            <a:stCxn id="91" idx="2"/>
            <a:endCxn id="76" idx="0"/>
          </p:cNvCxnSpPr>
          <p:nvPr/>
        </p:nvCxnSpPr>
        <p:spPr>
          <a:xfrm>
            <a:off x="10313312" y="3951734"/>
            <a:ext cx="2112" cy="76739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869324" y="1513013"/>
            <a:ext cx="2317531" cy="2952662"/>
          </a:xfrm>
          <a:prstGeom prst="roundRect">
            <a:avLst>
              <a:gd name="adj" fmla="val 10406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 smtClean="0">
                <a:solidFill>
                  <a:schemeClr val="tx1"/>
                </a:solidFill>
              </a:rPr>
              <a:t>Autentifikation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712072" y="1513013"/>
            <a:ext cx="2281045" cy="2952662"/>
          </a:xfrm>
          <a:prstGeom prst="roundRect">
            <a:avLst>
              <a:gd name="adj" fmla="val 9755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a-DK" sz="1600" b="1" smtClean="0">
                <a:solidFill>
                  <a:schemeClr val="tx1"/>
                </a:solidFill>
              </a:rPr>
              <a:t>Billetudstedelse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6.5 Anvendelse</a:t>
            </a:r>
            <a:endParaRPr lang="da-DK" dirty="0"/>
          </a:p>
        </p:txBody>
      </p:sp>
      <p:sp>
        <p:nvSpPr>
          <p:cNvPr id="20" name="Rounded Rectangle 19"/>
          <p:cNvSpPr/>
          <p:nvPr/>
        </p:nvSpPr>
        <p:spPr>
          <a:xfrm>
            <a:off x="9172788" y="3273489"/>
            <a:ext cx="2281045" cy="2345995"/>
          </a:xfrm>
          <a:prstGeom prst="roundRect">
            <a:avLst>
              <a:gd name="adj" fmla="val 9755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 smtClean="0">
                <a:solidFill>
                  <a:schemeClr val="tx1"/>
                </a:solidFill>
              </a:rPr>
              <a:t>Adgangskontrol</a:t>
            </a:r>
            <a:endParaRPr lang="da-DK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4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>
            <a:stCxn id="48" idx="3"/>
            <a:endCxn id="91" idx="1"/>
          </p:cNvCxnSpPr>
          <p:nvPr/>
        </p:nvCxnSpPr>
        <p:spPr>
          <a:xfrm flipV="1">
            <a:off x="7716158" y="3708371"/>
            <a:ext cx="1688281" cy="287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0042" y="2509163"/>
            <a:ext cx="1354046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smtClean="0"/>
              <a:t>Entitet</a:t>
            </a:r>
            <a:endParaRPr lang="da-DK" sz="1600" dirty="0"/>
          </a:p>
        </p:txBody>
      </p:sp>
      <p:sp>
        <p:nvSpPr>
          <p:cNvPr id="45" name="Rectangle 44"/>
          <p:cNvSpPr/>
          <p:nvPr/>
        </p:nvSpPr>
        <p:spPr>
          <a:xfrm>
            <a:off x="3206000" y="167891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46" name="Rectangle 45"/>
          <p:cNvSpPr/>
          <p:nvPr/>
        </p:nvSpPr>
        <p:spPr>
          <a:xfrm>
            <a:off x="6251218" y="1674905"/>
            <a:ext cx="1311830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Attribut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84189" y="3375131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Adgangsbillet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20224" y="3365588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59" name="Straight Connector 58"/>
          <p:cNvCxnSpPr>
            <a:stCxn id="44" idx="3"/>
            <a:endCxn id="58" idx="1"/>
          </p:cNvCxnSpPr>
          <p:nvPr/>
        </p:nvCxnSpPr>
        <p:spPr>
          <a:xfrm>
            <a:off x="1834088" y="2845278"/>
            <a:ext cx="1386136" cy="85642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0"/>
            <a:endCxn id="45" idx="2"/>
          </p:cNvCxnSpPr>
          <p:nvPr/>
        </p:nvCxnSpPr>
        <p:spPr>
          <a:xfrm flipH="1" flipV="1">
            <a:off x="4021985" y="2351147"/>
            <a:ext cx="14224" cy="101444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4" idx="3"/>
            <a:endCxn id="45" idx="1"/>
          </p:cNvCxnSpPr>
          <p:nvPr/>
        </p:nvCxnSpPr>
        <p:spPr>
          <a:xfrm flipV="1">
            <a:off x="1834088" y="2015032"/>
            <a:ext cx="1371912" cy="830246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499439" y="4719129"/>
            <a:ext cx="1631969" cy="4867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Tjeneste</a:t>
            </a:r>
          </a:p>
        </p:txBody>
      </p:sp>
      <p:cxnSp>
        <p:nvCxnSpPr>
          <p:cNvPr id="81" name="Straight Connector 80"/>
          <p:cNvCxnSpPr>
            <a:stCxn id="45" idx="3"/>
            <a:endCxn id="46" idx="1"/>
          </p:cNvCxnSpPr>
          <p:nvPr/>
        </p:nvCxnSpPr>
        <p:spPr>
          <a:xfrm flipV="1">
            <a:off x="4837969" y="2011020"/>
            <a:ext cx="1413249" cy="401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6" idx="2"/>
            <a:endCxn id="48" idx="0"/>
          </p:cNvCxnSpPr>
          <p:nvPr/>
        </p:nvCxnSpPr>
        <p:spPr>
          <a:xfrm flipH="1">
            <a:off x="6900174" y="2347135"/>
            <a:ext cx="6959" cy="102799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9404439" y="3465008"/>
            <a:ext cx="1817745" cy="4867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Adgangspolitik</a:t>
            </a:r>
            <a:endParaRPr lang="da-DK" sz="1600" dirty="0"/>
          </a:p>
        </p:txBody>
      </p:sp>
      <p:cxnSp>
        <p:nvCxnSpPr>
          <p:cNvPr id="92" name="Straight Connector 91"/>
          <p:cNvCxnSpPr>
            <a:stCxn id="91" idx="2"/>
            <a:endCxn id="76" idx="0"/>
          </p:cNvCxnSpPr>
          <p:nvPr/>
        </p:nvCxnSpPr>
        <p:spPr>
          <a:xfrm>
            <a:off x="10313312" y="3951734"/>
            <a:ext cx="2112" cy="76739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869324" y="1513012"/>
            <a:ext cx="2317531" cy="3449479"/>
          </a:xfrm>
          <a:prstGeom prst="roundRect">
            <a:avLst>
              <a:gd name="adj" fmla="val 10406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 smtClean="0">
                <a:solidFill>
                  <a:schemeClr val="tx1"/>
                </a:solidFill>
              </a:rPr>
              <a:t>Autentificiering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712072" y="1513013"/>
            <a:ext cx="2281045" cy="2952662"/>
          </a:xfrm>
          <a:prstGeom prst="roundRect">
            <a:avLst>
              <a:gd name="adj" fmla="val 9755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a-DK" sz="1600" b="1" smtClean="0">
                <a:solidFill>
                  <a:schemeClr val="tx1"/>
                </a:solidFill>
              </a:rPr>
              <a:t>Billetudstedelse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Adm og Afvikling</a:t>
            </a:r>
            <a:endParaRPr lang="da-DK"/>
          </a:p>
        </p:txBody>
      </p:sp>
      <p:sp>
        <p:nvSpPr>
          <p:cNvPr id="20" name="Rounded Rectangle 19"/>
          <p:cNvSpPr/>
          <p:nvPr/>
        </p:nvSpPr>
        <p:spPr>
          <a:xfrm>
            <a:off x="9172788" y="3273489"/>
            <a:ext cx="2281045" cy="2345995"/>
          </a:xfrm>
          <a:prstGeom prst="roundRect">
            <a:avLst>
              <a:gd name="adj" fmla="val 9755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 smtClean="0">
                <a:solidFill>
                  <a:schemeClr val="tx1"/>
                </a:solidFill>
              </a:rPr>
              <a:t>Adgangskontrol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42800" y="3257571"/>
            <a:ext cx="2769718" cy="1208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 dirty="0" smtClean="0">
                <a:solidFill>
                  <a:schemeClr val="tx1"/>
                </a:solidFill>
              </a:rPr>
              <a:t>Akkreditivtjeneste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12072" y="1513013"/>
            <a:ext cx="3447694" cy="976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a-DK" sz="1600" b="1" smtClean="0">
                <a:solidFill>
                  <a:schemeClr val="tx1"/>
                </a:solidFill>
              </a:rPr>
              <a:t>Attribut-</a:t>
            </a:r>
          </a:p>
          <a:p>
            <a:pPr algn="r"/>
            <a:r>
              <a:rPr lang="da-DK" sz="1600" b="1" smtClean="0">
                <a:solidFill>
                  <a:schemeClr val="tx1"/>
                </a:solidFill>
              </a:rPr>
              <a:t>beskrivelse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9545" y="1620551"/>
            <a:ext cx="4725154" cy="1637020"/>
          </a:xfrm>
          <a:prstGeom prst="roundRect">
            <a:avLst>
              <a:gd name="adj" fmla="val 818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i="1" dirty="0">
                <a:solidFill>
                  <a:schemeClr val="tx1"/>
                </a:solidFill>
              </a:rPr>
              <a:t>Registrering</a:t>
            </a:r>
          </a:p>
        </p:txBody>
      </p:sp>
    </p:spTree>
    <p:extLst>
      <p:ext uri="{BB962C8B-B14F-4D97-AF65-F5344CB8AC3E}">
        <p14:creationId xmlns:p14="http://schemas.microsoft.com/office/powerpoint/2010/main" val="19898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/>
          <p:nvPr/>
        </p:nvCxnSpPr>
        <p:spPr>
          <a:xfrm>
            <a:off x="8366658" y="1260678"/>
            <a:ext cx="604167" cy="529107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6" idx="3"/>
            <a:endCxn id="59" idx="1"/>
          </p:cNvCxnSpPr>
          <p:nvPr/>
        </p:nvCxnSpPr>
        <p:spPr>
          <a:xfrm flipV="1">
            <a:off x="5208533" y="856145"/>
            <a:ext cx="1153733" cy="72086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96619" y="1240894"/>
            <a:ext cx="1247976" cy="6722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Retnings-linjer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40594" y="1240894"/>
            <a:ext cx="1395806" cy="6722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Forretnings-gang</a:t>
            </a:r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 og instruks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580397" y="1240894"/>
            <a:ext cx="1628136" cy="6722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Sikkerheds-foranstaltning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68109" y="184532"/>
            <a:ext cx="3647929" cy="43214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accent1">
                    <a:lumMod val="50000"/>
                  </a:schemeClr>
                </a:solidFill>
              </a:rPr>
              <a:t>Informationssikkerhedspolitik</a:t>
            </a:r>
          </a:p>
        </p:txBody>
      </p:sp>
      <p:cxnSp>
        <p:nvCxnSpPr>
          <p:cNvPr id="51" name="Elbow Connector 50"/>
          <p:cNvCxnSpPr>
            <a:stCxn id="48" idx="2"/>
            <a:endCxn id="44" idx="0"/>
          </p:cNvCxnSpPr>
          <p:nvPr/>
        </p:nvCxnSpPr>
        <p:spPr>
          <a:xfrm rot="5400000">
            <a:off x="2094234" y="-156946"/>
            <a:ext cx="624214" cy="217146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8" idx="2"/>
            <a:endCxn id="46" idx="0"/>
          </p:cNvCxnSpPr>
          <p:nvPr/>
        </p:nvCxnSpPr>
        <p:spPr>
          <a:xfrm rot="16200000" flipH="1">
            <a:off x="3631163" y="477591"/>
            <a:ext cx="624214" cy="90239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8" idx="3"/>
          </p:cNvCxnSpPr>
          <p:nvPr/>
        </p:nvCxnSpPr>
        <p:spPr>
          <a:xfrm flipH="1">
            <a:off x="4021985" y="400606"/>
            <a:ext cx="1294053" cy="2107685"/>
          </a:xfrm>
          <a:prstGeom prst="bentConnector4">
            <a:avLst>
              <a:gd name="adj1" fmla="val -17665"/>
              <a:gd name="adj2" fmla="val 86907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2935946" y="876002"/>
            <a:ext cx="818617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12700" marR="0" indent="-25400" defTabSz="457200" eaLnBrk="0" latinLnBrk="0" hangingPunct="0">
              <a:lnSpc>
                <a:spcPts val="2163"/>
              </a:lnSpc>
              <a:spcAft>
                <a:spcPts val="1500"/>
              </a:spcAft>
              <a:buClrTx/>
              <a:buSzTx/>
              <a:tabLst/>
              <a:defRPr kumimoji="0" sz="1000" b="1" i="1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Verdana"/>
                <a:cs typeface="ＭＳ Ｐゴシック" pitchFamily="-111" charset="-128"/>
              </a:defRPr>
            </a:lvl1pPr>
          </a:lstStyle>
          <a:p>
            <a:r>
              <a:rPr lang="da-DK" sz="1200" dirty="0">
                <a:solidFill>
                  <a:schemeClr val="accent1">
                    <a:lumMod val="50000"/>
                  </a:schemeClr>
                </a:solidFill>
              </a:rPr>
              <a:t>Består af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4538838" y="1896256"/>
            <a:ext cx="777200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Påvirker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6170269" y="1283960"/>
            <a:ext cx="221215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smtClean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Alle begrebers repræsentationer i data fra </a:t>
            </a: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og med identitet til og </a:t>
            </a:r>
            <a:r>
              <a:rPr lang="da-DK" sz="1200" b="1" i="1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med </a:t>
            </a:r>
            <a:r>
              <a:rPr lang="da-DK" sz="1200" b="1" i="1" smtClean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tjeneste kan blive konpromitteret</a:t>
            </a:r>
            <a:endParaRPr lang="da-DK" sz="1200" b="1" i="1" dirty="0">
              <a:solidFill>
                <a:schemeClr val="accent1">
                  <a:lumMod val="50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362266" y="604561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Sikkerheds-hændelse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460305" y="1728767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Sikkerhedsbruds- type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460305" y="852106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Sikkerhedsbrud-abonnement</a:t>
            </a:r>
          </a:p>
        </p:txBody>
      </p:sp>
      <p:cxnSp>
        <p:nvCxnSpPr>
          <p:cNvPr id="65" name="Straight Connector 64"/>
          <p:cNvCxnSpPr>
            <a:stCxn id="64" idx="2"/>
          </p:cNvCxnSpPr>
          <p:nvPr/>
        </p:nvCxnSpPr>
        <p:spPr>
          <a:xfrm>
            <a:off x="10372288" y="1355274"/>
            <a:ext cx="0" cy="37349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 rot="2380873">
            <a:off x="8226057" y="1187401"/>
            <a:ext cx="1170580" cy="36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Knyttes til en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9406147" y="2347506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Knyttes </a:t>
            </a:r>
            <a:r>
              <a:rPr lang="da-DK" sz="1200" b="1" i="1" smtClean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til</a:t>
            </a:r>
            <a:endParaRPr lang="da-DK" sz="1200" b="1" i="1" dirty="0">
              <a:solidFill>
                <a:schemeClr val="accent1">
                  <a:lumMod val="50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68" name="Elbow Connector 67"/>
          <p:cNvCxnSpPr>
            <a:stCxn id="48" idx="2"/>
            <a:endCxn id="45" idx="0"/>
          </p:cNvCxnSpPr>
          <p:nvPr/>
        </p:nvCxnSpPr>
        <p:spPr>
          <a:xfrm rot="5400000">
            <a:off x="2803179" y="551999"/>
            <a:ext cx="624214" cy="75357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 bwMode="auto">
          <a:xfrm>
            <a:off x="5758481" y="65782"/>
            <a:ext cx="777200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Påvirker</a:t>
            </a:r>
          </a:p>
        </p:txBody>
      </p:sp>
      <p:sp>
        <p:nvSpPr>
          <p:cNvPr id="74" name="TextBox 73"/>
          <p:cNvSpPr txBox="1"/>
          <p:nvPr/>
        </p:nvSpPr>
        <p:spPr bwMode="auto">
          <a:xfrm rot="19780321">
            <a:off x="5459513" y="1044933"/>
            <a:ext cx="906783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Modvirker</a:t>
            </a:r>
          </a:p>
        </p:txBody>
      </p:sp>
      <p:cxnSp>
        <p:nvCxnSpPr>
          <p:cNvPr id="76" name="Straight Connector 75"/>
          <p:cNvCxnSpPr>
            <a:stCxn id="58" idx="0"/>
            <a:endCxn id="59" idx="2"/>
          </p:cNvCxnSpPr>
          <p:nvPr/>
        </p:nvCxnSpPr>
        <p:spPr>
          <a:xfrm flipH="1" flipV="1">
            <a:off x="7274249" y="1107729"/>
            <a:ext cx="2098" cy="1762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460305" y="2580698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Spor af </a:t>
            </a:r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sikkerhedshæn</a:t>
            </a:r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10372288" y="2231936"/>
            <a:ext cx="0" cy="34876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 bwMode="auto">
          <a:xfrm>
            <a:off x="9688077" y="1422261"/>
            <a:ext cx="136842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Knyttes til et</a:t>
            </a:r>
          </a:p>
        </p:txBody>
      </p:sp>
      <p:cxnSp>
        <p:nvCxnSpPr>
          <p:cNvPr id="86" name="Elbow Connector 85"/>
          <p:cNvCxnSpPr>
            <a:stCxn id="125" idx="3"/>
            <a:endCxn id="48" idx="3"/>
          </p:cNvCxnSpPr>
          <p:nvPr/>
        </p:nvCxnSpPr>
        <p:spPr>
          <a:xfrm flipH="1" flipV="1">
            <a:off x="5316038" y="400606"/>
            <a:ext cx="5815370" cy="5523612"/>
          </a:xfrm>
          <a:prstGeom prst="bentConnector3">
            <a:avLst>
              <a:gd name="adj1" fmla="val -8269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59" idx="3"/>
            <a:endCxn id="63" idx="1"/>
          </p:cNvCxnSpPr>
          <p:nvPr/>
        </p:nvCxnSpPr>
        <p:spPr>
          <a:xfrm>
            <a:off x="8186231" y="856145"/>
            <a:ext cx="1274074" cy="112420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1060158" y="2284415"/>
            <a:ext cx="0" cy="295126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11060158" y="1390899"/>
            <a:ext cx="0" cy="295126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87288" y="5762078"/>
            <a:ext cx="1091979" cy="33852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Person</a:t>
            </a:r>
          </a:p>
        </p:txBody>
      </p:sp>
      <p:sp>
        <p:nvSpPr>
          <p:cNvPr id="96" name="Rectangle 95"/>
          <p:cNvSpPr/>
          <p:nvPr/>
        </p:nvSpPr>
        <p:spPr>
          <a:xfrm>
            <a:off x="-330634" y="6809626"/>
            <a:ext cx="1091979" cy="33852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Borger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917342" y="6809626"/>
            <a:ext cx="1091979" cy="98510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smtClean="0"/>
              <a:t>Medar-bejder</a:t>
            </a:r>
          </a:p>
          <a:p>
            <a:pPr algn="ctr"/>
            <a:r>
              <a:rPr lang="da-DK" sz="1400" smtClean="0"/>
              <a:t>(Juridisk Person)</a:t>
            </a:r>
            <a:endParaRPr lang="da-DK" sz="1400" dirty="0"/>
          </a:p>
        </p:txBody>
      </p:sp>
      <p:sp>
        <p:nvSpPr>
          <p:cNvPr id="98" name="Rectangle 97"/>
          <p:cNvSpPr/>
          <p:nvPr/>
        </p:nvSpPr>
        <p:spPr>
          <a:xfrm>
            <a:off x="2169704" y="5948412"/>
            <a:ext cx="1511971" cy="33852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Organisation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81229" y="7078864"/>
            <a:ext cx="1007981" cy="69445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Myndig-hed</a:t>
            </a:r>
            <a:endParaRPr lang="da-DK" sz="1400" dirty="0"/>
          </a:p>
        </p:txBody>
      </p:sp>
      <p:sp>
        <p:nvSpPr>
          <p:cNvPr id="100" name="Rectangle 99"/>
          <p:cNvSpPr/>
          <p:nvPr/>
        </p:nvSpPr>
        <p:spPr>
          <a:xfrm>
            <a:off x="3319784" y="7071689"/>
            <a:ext cx="1007981" cy="69445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Virk-somhed</a:t>
            </a:r>
            <a:endParaRPr lang="da-DK" sz="1400" dirty="0"/>
          </a:p>
        </p:txBody>
      </p:sp>
      <p:sp>
        <p:nvSpPr>
          <p:cNvPr id="101" name="Rectangle 100"/>
          <p:cNvSpPr/>
          <p:nvPr/>
        </p:nvSpPr>
        <p:spPr>
          <a:xfrm>
            <a:off x="4485185" y="7078864"/>
            <a:ext cx="1007981" cy="69445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Fore-ning</a:t>
            </a:r>
            <a:endParaRPr lang="da-DK" sz="1400" dirty="0"/>
          </a:p>
        </p:txBody>
      </p:sp>
      <p:cxnSp>
        <p:nvCxnSpPr>
          <p:cNvPr id="102" name="Elbow Connector 101"/>
          <p:cNvCxnSpPr>
            <a:endCxn id="98" idx="0"/>
          </p:cNvCxnSpPr>
          <p:nvPr/>
        </p:nvCxnSpPr>
        <p:spPr>
          <a:xfrm rot="16200000" flipH="1">
            <a:off x="1064659" y="4087381"/>
            <a:ext cx="1953436" cy="1768625"/>
          </a:xfrm>
          <a:prstGeom prst="bentConnector3">
            <a:avLst>
              <a:gd name="adj1" fmla="val 64696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6" idx="0"/>
            <a:endCxn id="95" idx="2"/>
          </p:cNvCxnSpPr>
          <p:nvPr/>
        </p:nvCxnSpPr>
        <p:spPr>
          <a:xfrm rot="5400000" flipH="1" flipV="1">
            <a:off x="169806" y="6146153"/>
            <a:ext cx="709024" cy="617922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7" idx="0"/>
            <a:endCxn id="95" idx="2"/>
          </p:cNvCxnSpPr>
          <p:nvPr/>
        </p:nvCxnSpPr>
        <p:spPr>
          <a:xfrm rot="16200000" flipV="1">
            <a:off x="793793" y="6140087"/>
            <a:ext cx="709024" cy="630054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1" idx="0"/>
            <a:endCxn id="98" idx="2"/>
          </p:cNvCxnSpPr>
          <p:nvPr/>
        </p:nvCxnSpPr>
        <p:spPr>
          <a:xfrm rot="16200000" flipV="1">
            <a:off x="3561469" y="5651157"/>
            <a:ext cx="791928" cy="2063486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8" idx="2"/>
            <a:endCxn id="99" idx="0"/>
          </p:cNvCxnSpPr>
          <p:nvPr/>
        </p:nvCxnSpPr>
        <p:spPr>
          <a:xfrm rot="5400000">
            <a:off x="2409491" y="6562665"/>
            <a:ext cx="791928" cy="240470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5" idx="0"/>
          </p:cNvCxnSpPr>
          <p:nvPr/>
        </p:nvCxnSpPr>
        <p:spPr>
          <a:xfrm rot="5400000" flipH="1" flipV="1">
            <a:off x="111620" y="4716634"/>
            <a:ext cx="1767102" cy="323787"/>
          </a:xfrm>
          <a:prstGeom prst="bentConnector3">
            <a:avLst>
              <a:gd name="adj1" fmla="val 28339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 bwMode="auto">
          <a:xfrm>
            <a:off x="307480" y="6448857"/>
            <a:ext cx="869093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Kan være</a:t>
            </a:r>
          </a:p>
        </p:txBody>
      </p:sp>
      <p:sp>
        <p:nvSpPr>
          <p:cNvPr id="109" name="TextBox 108"/>
          <p:cNvSpPr txBox="1"/>
          <p:nvPr/>
        </p:nvSpPr>
        <p:spPr bwMode="auto">
          <a:xfrm>
            <a:off x="2546362" y="6237821"/>
            <a:ext cx="869093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Kan være</a:t>
            </a:r>
          </a:p>
        </p:txBody>
      </p:sp>
      <p:sp>
        <p:nvSpPr>
          <p:cNvPr id="110" name="TextBox 109"/>
          <p:cNvSpPr txBox="1"/>
          <p:nvPr/>
        </p:nvSpPr>
        <p:spPr bwMode="auto">
          <a:xfrm>
            <a:off x="1386047" y="5608744"/>
            <a:ext cx="1004565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smtClean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Kan indgå </a:t>
            </a:r>
            <a:r>
              <a:rPr lang="da-DK" sz="1200" b="1" i="1" dirty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i</a:t>
            </a:r>
          </a:p>
        </p:txBody>
      </p:sp>
      <p:cxnSp>
        <p:nvCxnSpPr>
          <p:cNvPr id="111" name="Elbow Connector 110"/>
          <p:cNvCxnSpPr>
            <a:stCxn id="95" idx="3"/>
            <a:endCxn id="98" idx="1"/>
          </p:cNvCxnSpPr>
          <p:nvPr/>
        </p:nvCxnSpPr>
        <p:spPr>
          <a:xfrm>
            <a:off x="1379267" y="5931340"/>
            <a:ext cx="790437" cy="186334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845900" y="5357922"/>
            <a:ext cx="772290" cy="32127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Ting</a:t>
            </a:r>
          </a:p>
        </p:txBody>
      </p:sp>
      <p:cxnSp>
        <p:nvCxnSpPr>
          <p:cNvPr id="113" name="Elbow Connector 112"/>
          <p:cNvCxnSpPr>
            <a:endCxn id="125" idx="1"/>
          </p:cNvCxnSpPr>
          <p:nvPr/>
        </p:nvCxnSpPr>
        <p:spPr>
          <a:xfrm>
            <a:off x="2618190" y="5266318"/>
            <a:ext cx="6881249" cy="657900"/>
          </a:xfrm>
          <a:prstGeom prst="bentConnector3">
            <a:avLst>
              <a:gd name="adj1" fmla="val 43356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98" idx="2"/>
            <a:endCxn id="100" idx="0"/>
          </p:cNvCxnSpPr>
          <p:nvPr/>
        </p:nvCxnSpPr>
        <p:spPr>
          <a:xfrm rot="16200000" flipH="1">
            <a:off x="2982356" y="6230269"/>
            <a:ext cx="784753" cy="898085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 bwMode="auto">
          <a:xfrm>
            <a:off x="5282448" y="6024507"/>
            <a:ext cx="42367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smtClean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En tjeneste kan opstræde som entitet  </a:t>
            </a:r>
            <a:endParaRPr lang="da-DK" sz="1200" b="1" i="1" dirty="0">
              <a:solidFill>
                <a:schemeClr val="tx2">
                  <a:lumMod val="75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116" name="Elbow Connector 115"/>
          <p:cNvCxnSpPr>
            <a:stCxn id="89" idx="2"/>
            <a:endCxn id="112" idx="0"/>
          </p:cNvCxnSpPr>
          <p:nvPr/>
        </p:nvCxnSpPr>
        <p:spPr>
          <a:xfrm rot="16200000" flipH="1">
            <a:off x="1016207" y="4142083"/>
            <a:ext cx="1356697" cy="1074980"/>
          </a:xfrm>
          <a:prstGeom prst="bentConnector3">
            <a:avLst>
              <a:gd name="adj1" fmla="val 91834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 bwMode="auto">
          <a:xfrm>
            <a:off x="695682" y="4964222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Kan være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517498" y="-378372"/>
            <a:ext cx="7849160" cy="2395259"/>
          </a:xfrm>
          <a:prstGeom prst="roundRect">
            <a:avLst>
              <a:gd name="adj" fmla="val 6456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i="1" dirty="0">
                <a:solidFill>
                  <a:schemeClr val="accent1">
                    <a:lumMod val="50000"/>
                  </a:schemeClr>
                </a:solidFill>
              </a:rPr>
              <a:t>Informationssikkerhed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9188833" y="1"/>
            <a:ext cx="2679372" cy="4336856"/>
          </a:xfrm>
          <a:prstGeom prst="roundRect">
            <a:avLst>
              <a:gd name="adj" fmla="val 10486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b="1" dirty="0">
                <a:solidFill>
                  <a:schemeClr val="accent1">
                    <a:lumMod val="50000"/>
                  </a:schemeClr>
                </a:solidFill>
              </a:rPr>
              <a:t>Kontrol og forebyggelse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-457200" y="5497317"/>
            <a:ext cx="2545875" cy="2574161"/>
          </a:xfrm>
          <a:prstGeom prst="roundRect">
            <a:avLst>
              <a:gd name="adj" fmla="val 6456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1600" b="1" i="1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  <a:endParaRPr lang="da-DK" sz="1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2110884" y="5861069"/>
            <a:ext cx="3433709" cy="2352765"/>
          </a:xfrm>
          <a:prstGeom prst="roundRect">
            <a:avLst>
              <a:gd name="adj" fmla="val 6456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1600" b="1" i="1" smtClean="0">
                <a:solidFill>
                  <a:schemeClr val="accent1">
                    <a:lumMod val="50000"/>
                  </a:schemeClr>
                </a:solidFill>
              </a:rPr>
              <a:t>Organisation</a:t>
            </a:r>
            <a:endParaRPr lang="da-DK" sz="1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1" name="Elbow Connector 74"/>
          <p:cNvCxnSpPr/>
          <p:nvPr/>
        </p:nvCxnSpPr>
        <p:spPr>
          <a:xfrm flipV="1">
            <a:off x="10728556" y="3083866"/>
            <a:ext cx="6350" cy="701748"/>
          </a:xfrm>
          <a:prstGeom prst="straightConnector1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9374532" y="3779264"/>
            <a:ext cx="1960479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Log </a:t>
            </a:r>
            <a:r>
              <a:rPr lang="da-DK" sz="1400">
                <a:solidFill>
                  <a:schemeClr val="accent1">
                    <a:lumMod val="50000"/>
                  </a:schemeClr>
                </a:solidFill>
              </a:rPr>
              <a:t>af </a:t>
            </a:r>
            <a:r>
              <a:rPr lang="da-DK" sz="1400" smtClean="0">
                <a:solidFill>
                  <a:schemeClr val="accent1">
                    <a:lumMod val="50000"/>
                  </a:schemeClr>
                </a:solidFill>
              </a:rPr>
              <a:t>sikkerheds-hændelser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 bwMode="auto">
          <a:xfrm>
            <a:off x="9291013" y="3135305"/>
            <a:ext cx="212810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0"/>
              </a:spcAft>
            </a:pPr>
            <a:r>
              <a:rPr lang="da-DK" sz="1200" b="1" i="1" smtClean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Analyseres gennem statistisk og algoritmisk behandling</a:t>
            </a:r>
            <a:endParaRPr lang="da-DK" sz="1200" b="1" i="1" dirty="0">
              <a:solidFill>
                <a:schemeClr val="accent1">
                  <a:lumMod val="50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11479213" y="3191455"/>
            <a:ext cx="1" cy="564651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20" idx="3"/>
            <a:endCxn id="157" idx="1"/>
          </p:cNvCxnSpPr>
          <p:nvPr/>
        </p:nvCxnSpPr>
        <p:spPr>
          <a:xfrm flipV="1">
            <a:off x="7716158" y="4670097"/>
            <a:ext cx="1688281" cy="287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80042" y="3328995"/>
            <a:ext cx="1354046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smtClean="0"/>
              <a:t>Entitet</a:t>
            </a:r>
            <a:endParaRPr lang="da-DK" sz="1600" dirty="0"/>
          </a:p>
        </p:txBody>
      </p:sp>
      <p:sp>
        <p:nvSpPr>
          <p:cNvPr id="90" name="Rectangle 89"/>
          <p:cNvSpPr/>
          <p:nvPr/>
        </p:nvSpPr>
        <p:spPr>
          <a:xfrm>
            <a:off x="3206000" y="2498749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91" name="Rectangle 90"/>
          <p:cNvSpPr/>
          <p:nvPr/>
        </p:nvSpPr>
        <p:spPr>
          <a:xfrm>
            <a:off x="6251218" y="2494737"/>
            <a:ext cx="1311830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Attribut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84189" y="433685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Adgangsbillet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220224" y="4185420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122" name="Straight Connector 121"/>
          <p:cNvCxnSpPr>
            <a:stCxn id="89" idx="3"/>
            <a:endCxn id="121" idx="1"/>
          </p:cNvCxnSpPr>
          <p:nvPr/>
        </p:nvCxnSpPr>
        <p:spPr>
          <a:xfrm>
            <a:off x="1834088" y="3665110"/>
            <a:ext cx="1386136" cy="85642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21" idx="0"/>
            <a:endCxn id="90" idx="2"/>
          </p:cNvCxnSpPr>
          <p:nvPr/>
        </p:nvCxnSpPr>
        <p:spPr>
          <a:xfrm flipH="1" flipV="1">
            <a:off x="4021985" y="3170979"/>
            <a:ext cx="14224" cy="101444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89" idx="3"/>
            <a:endCxn id="90" idx="1"/>
          </p:cNvCxnSpPr>
          <p:nvPr/>
        </p:nvCxnSpPr>
        <p:spPr>
          <a:xfrm flipV="1">
            <a:off x="1834088" y="2834864"/>
            <a:ext cx="1371912" cy="830246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9499439" y="5680855"/>
            <a:ext cx="1631969" cy="4867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Tjeneste</a:t>
            </a:r>
          </a:p>
        </p:txBody>
      </p:sp>
      <p:cxnSp>
        <p:nvCxnSpPr>
          <p:cNvPr id="155" name="Straight Connector 154"/>
          <p:cNvCxnSpPr>
            <a:stCxn id="90" idx="3"/>
            <a:endCxn id="91" idx="1"/>
          </p:cNvCxnSpPr>
          <p:nvPr/>
        </p:nvCxnSpPr>
        <p:spPr>
          <a:xfrm flipV="1">
            <a:off x="4837969" y="2830852"/>
            <a:ext cx="1413249" cy="401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91" idx="2"/>
            <a:endCxn id="120" idx="0"/>
          </p:cNvCxnSpPr>
          <p:nvPr/>
        </p:nvCxnSpPr>
        <p:spPr>
          <a:xfrm flipH="1">
            <a:off x="6900174" y="3166967"/>
            <a:ext cx="6959" cy="11698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9404439" y="4426734"/>
            <a:ext cx="1817745" cy="4867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Adgangspolitik</a:t>
            </a:r>
            <a:endParaRPr lang="da-DK" sz="1600" dirty="0"/>
          </a:p>
        </p:txBody>
      </p:sp>
      <p:cxnSp>
        <p:nvCxnSpPr>
          <p:cNvPr id="158" name="Straight Connector 157"/>
          <p:cNvCxnSpPr>
            <a:stCxn id="157" idx="2"/>
            <a:endCxn id="125" idx="0"/>
          </p:cNvCxnSpPr>
          <p:nvPr/>
        </p:nvCxnSpPr>
        <p:spPr>
          <a:xfrm>
            <a:off x="10313312" y="4913460"/>
            <a:ext cx="2112" cy="76739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2869324" y="2332844"/>
            <a:ext cx="2317531" cy="3449479"/>
          </a:xfrm>
          <a:prstGeom prst="roundRect">
            <a:avLst>
              <a:gd name="adj" fmla="val 10406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 smtClean="0">
                <a:solidFill>
                  <a:schemeClr val="tx1"/>
                </a:solidFill>
              </a:rPr>
              <a:t>Autentificiering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5712072" y="2272515"/>
            <a:ext cx="2281045" cy="3095940"/>
          </a:xfrm>
          <a:prstGeom prst="roundRect">
            <a:avLst>
              <a:gd name="adj" fmla="val 9755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a-DK" sz="1600" b="1" smtClean="0">
                <a:solidFill>
                  <a:schemeClr val="tx1"/>
                </a:solidFill>
              </a:rPr>
              <a:t>Billetudstedelse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9172788" y="4336857"/>
            <a:ext cx="2281045" cy="2181321"/>
          </a:xfrm>
          <a:prstGeom prst="roundRect">
            <a:avLst>
              <a:gd name="adj" fmla="val 9755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 smtClean="0">
                <a:solidFill>
                  <a:schemeClr val="tx1"/>
                </a:solidFill>
              </a:rPr>
              <a:t>Adgangskontrol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2642800" y="4077403"/>
            <a:ext cx="2769718" cy="1208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 dirty="0" smtClean="0">
                <a:solidFill>
                  <a:schemeClr val="tx1"/>
                </a:solidFill>
              </a:rPr>
              <a:t>Akkreditivtjeneste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5712072" y="2332845"/>
            <a:ext cx="3447694" cy="976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a-DK" sz="1600" b="1" dirty="0" smtClean="0">
                <a:solidFill>
                  <a:schemeClr val="tx1"/>
                </a:solidFill>
              </a:rPr>
              <a:t>Attribut-</a:t>
            </a:r>
          </a:p>
          <a:p>
            <a:pPr algn="r"/>
            <a:r>
              <a:rPr lang="da-DK" sz="1600" b="1" dirty="0" smtClean="0">
                <a:solidFill>
                  <a:schemeClr val="tx1"/>
                </a:solidFill>
              </a:rPr>
              <a:t>beskrivelse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299545" y="2440383"/>
            <a:ext cx="4725154" cy="1637020"/>
          </a:xfrm>
          <a:prstGeom prst="roundRect">
            <a:avLst>
              <a:gd name="adj" fmla="val 818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i="1" dirty="0">
                <a:solidFill>
                  <a:schemeClr val="tx1"/>
                </a:solidFill>
              </a:rPr>
              <a:t>Registrering</a:t>
            </a:r>
          </a:p>
        </p:txBody>
      </p:sp>
    </p:spTree>
    <p:extLst>
      <p:ext uri="{BB962C8B-B14F-4D97-AF65-F5344CB8AC3E}">
        <p14:creationId xmlns:p14="http://schemas.microsoft.com/office/powerpoint/2010/main" val="370695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" y="452542"/>
            <a:ext cx="2422797" cy="1008451"/>
          </a:xfrm>
        </p:spPr>
        <p:txBody>
          <a:bodyPr/>
          <a:lstStyle/>
          <a:p>
            <a:r>
              <a:rPr lang="da-DK" dirty="0"/>
              <a:t>Afsnit </a:t>
            </a:r>
            <a:r>
              <a:rPr lang="da-DK" dirty="0" smtClean="0"/>
              <a:t>7 </a:t>
            </a:r>
            <a:r>
              <a:rPr lang="da-DK" dirty="0" smtClean="0"/>
              <a:t>Processer</a:t>
            </a:r>
            <a:endParaRPr 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2878535" y="361573"/>
            <a:ext cx="9008843" cy="7678782"/>
            <a:chOff x="72067" y="361573"/>
            <a:chExt cx="9008843" cy="7678782"/>
          </a:xfrm>
        </p:grpSpPr>
        <p:sp>
          <p:nvSpPr>
            <p:cNvPr id="4" name="Rektangel 89"/>
            <p:cNvSpPr/>
            <p:nvPr/>
          </p:nvSpPr>
          <p:spPr>
            <a:xfrm>
              <a:off x="76262" y="361575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Rektangel 102"/>
            <p:cNvSpPr/>
            <p:nvPr/>
          </p:nvSpPr>
          <p:spPr>
            <a:xfrm>
              <a:off x="76262" y="1348860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ektangel 115"/>
            <p:cNvSpPr/>
            <p:nvPr/>
          </p:nvSpPr>
          <p:spPr>
            <a:xfrm>
              <a:off x="76262" y="2342645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Ellipse 21"/>
            <p:cNvSpPr>
              <a:spLocks noChangeAspect="1"/>
            </p:cNvSpPr>
            <p:nvPr/>
          </p:nvSpPr>
          <p:spPr>
            <a:xfrm>
              <a:off x="3828694" y="642715"/>
              <a:ext cx="288000" cy="2880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Afrundet rektangel 22"/>
            <p:cNvSpPr/>
            <p:nvPr/>
          </p:nvSpPr>
          <p:spPr>
            <a:xfrm>
              <a:off x="1900208" y="456246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Aktivitet A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Lige pilforbindelse 24"/>
            <p:cNvCxnSpPr>
              <a:stCxn id="7" idx="6"/>
              <a:endCxn id="10" idx="1"/>
            </p:cNvCxnSpPr>
            <p:nvPr/>
          </p:nvCxnSpPr>
          <p:spPr>
            <a:xfrm flipV="1">
              <a:off x="4116694" y="777717"/>
              <a:ext cx="427702" cy="89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frundet rektangel 27"/>
            <p:cNvSpPr/>
            <p:nvPr/>
          </p:nvSpPr>
          <p:spPr>
            <a:xfrm>
              <a:off x="4544396" y="456246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Aktivitet B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ktangel 25"/>
            <p:cNvSpPr/>
            <p:nvPr/>
          </p:nvSpPr>
          <p:spPr>
            <a:xfrm>
              <a:off x="2357184" y="4458683"/>
              <a:ext cx="1080120" cy="64294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Administrer</a:t>
              </a:r>
            </a:p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attributter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Vinklet forbindelse 38"/>
            <p:cNvCxnSpPr>
              <a:stCxn id="18" idx="3"/>
              <a:endCxn id="11" idx="0"/>
            </p:cNvCxnSpPr>
            <p:nvPr/>
          </p:nvCxnSpPr>
          <p:spPr>
            <a:xfrm flipH="1">
              <a:off x="2897244" y="1782464"/>
              <a:ext cx="3096" cy="2676219"/>
            </a:xfrm>
            <a:prstGeom prst="bentConnector4">
              <a:avLst>
                <a:gd name="adj1" fmla="val -7383721"/>
                <a:gd name="adj2" fmla="val 56006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Lige pilforbindelse 68"/>
            <p:cNvCxnSpPr>
              <a:stCxn id="8" idx="3"/>
              <a:endCxn id="52" idx="2"/>
            </p:cNvCxnSpPr>
            <p:nvPr/>
          </p:nvCxnSpPr>
          <p:spPr>
            <a:xfrm>
              <a:off x="2900340" y="777717"/>
              <a:ext cx="327994" cy="3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Lige pilforbindelse 76"/>
            <p:cNvCxnSpPr>
              <a:stCxn id="10" idx="2"/>
              <a:endCxn id="19" idx="0"/>
            </p:cNvCxnSpPr>
            <p:nvPr/>
          </p:nvCxnSpPr>
          <p:spPr>
            <a:xfrm>
              <a:off x="5044462" y="1099188"/>
              <a:ext cx="0" cy="36180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Vinklet forbindelse 38"/>
            <p:cNvCxnSpPr>
              <a:stCxn id="32" idx="3"/>
            </p:cNvCxnSpPr>
            <p:nvPr/>
          </p:nvCxnSpPr>
          <p:spPr>
            <a:xfrm flipH="1" flipV="1">
              <a:off x="7265939" y="2109890"/>
              <a:ext cx="1345003" cy="5608994"/>
            </a:xfrm>
            <a:prstGeom prst="bentConnector4">
              <a:avLst>
                <a:gd name="adj1" fmla="val -16996"/>
                <a:gd name="adj2" fmla="val 52866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ktangel 25"/>
            <p:cNvSpPr/>
            <p:nvPr/>
          </p:nvSpPr>
          <p:spPr>
            <a:xfrm>
              <a:off x="3322929" y="5369323"/>
              <a:ext cx="1406519" cy="64294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Valider identitet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ktangel 25"/>
            <p:cNvSpPr/>
            <p:nvPr/>
          </p:nvSpPr>
          <p:spPr>
            <a:xfrm>
              <a:off x="1900208" y="1460993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Forretnings-tjeneste 1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ktangel 25"/>
            <p:cNvSpPr/>
            <p:nvPr/>
          </p:nvSpPr>
          <p:spPr>
            <a:xfrm>
              <a:off x="4544396" y="1460993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Forretnings-tjeneste 2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Lige pilforbindelse 53"/>
            <p:cNvCxnSpPr>
              <a:stCxn id="8" idx="2"/>
              <a:endCxn id="18" idx="0"/>
            </p:cNvCxnSpPr>
            <p:nvPr/>
          </p:nvCxnSpPr>
          <p:spPr>
            <a:xfrm>
              <a:off x="2400274" y="1099188"/>
              <a:ext cx="0" cy="36180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Vinklet forbindelse 38"/>
            <p:cNvCxnSpPr>
              <a:stCxn id="19" idx="1"/>
              <a:endCxn id="17" idx="0"/>
            </p:cNvCxnSpPr>
            <p:nvPr/>
          </p:nvCxnSpPr>
          <p:spPr>
            <a:xfrm rot="10800000" flipV="1">
              <a:off x="4026190" y="1782463"/>
              <a:ext cx="518207" cy="3586859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ktangel 25"/>
            <p:cNvSpPr/>
            <p:nvPr/>
          </p:nvSpPr>
          <p:spPr>
            <a:xfrm>
              <a:off x="1177910" y="2437316"/>
              <a:ext cx="1078980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Opret </a:t>
              </a:r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Identitet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Vinklet forbindelse 38"/>
            <p:cNvCxnSpPr>
              <a:stCxn id="18" idx="1"/>
              <a:endCxn id="22" idx="0"/>
            </p:cNvCxnSpPr>
            <p:nvPr/>
          </p:nvCxnSpPr>
          <p:spPr>
            <a:xfrm rot="10800000" flipV="1">
              <a:off x="1717400" y="1782464"/>
              <a:ext cx="182808" cy="654852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ktangel 115"/>
            <p:cNvSpPr/>
            <p:nvPr/>
          </p:nvSpPr>
          <p:spPr>
            <a:xfrm>
              <a:off x="76230" y="5263675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ktangel 116"/>
            <p:cNvSpPr/>
            <p:nvPr/>
          </p:nvSpPr>
          <p:spPr>
            <a:xfrm>
              <a:off x="75505" y="5263675"/>
              <a:ext cx="423804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a-DK" sz="1100">
                  <a:solidFill>
                    <a:schemeClr val="accent2">
                      <a:lumMod val="75000"/>
                    </a:schemeClr>
                  </a:solidFill>
                </a:rPr>
                <a:t>Autentifi-kation</a:t>
              </a:r>
              <a:endParaRPr lang="da-DK" sz="1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ktangel 115"/>
            <p:cNvSpPr/>
            <p:nvPr/>
          </p:nvSpPr>
          <p:spPr>
            <a:xfrm>
              <a:off x="79029" y="6264161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Rektangel 116"/>
            <p:cNvSpPr/>
            <p:nvPr/>
          </p:nvSpPr>
          <p:spPr>
            <a:xfrm>
              <a:off x="78304" y="6264161"/>
              <a:ext cx="423804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a-DK" sz="1200" dirty="0" smtClean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Billet-udstedelse</a:t>
              </a:r>
              <a:endParaRPr lang="da-DK" sz="1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-133583" y="567676"/>
              <a:ext cx="873872" cy="461665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da-DK" sz="1200" dirty="0" err="1">
                  <a:latin typeface="Arial" pitchFamily="34" charset="0"/>
                  <a:cs typeface="Arial" pitchFamily="34" charset="0"/>
                </a:rPr>
                <a:t>Myndig-hed</a:t>
              </a:r>
              <a:endParaRPr lang="da-DK" sz="1200" dirty="0"/>
            </a:p>
          </p:txBody>
        </p:sp>
        <p:sp>
          <p:nvSpPr>
            <p:cNvPr id="29" name="Rectangle 28"/>
            <p:cNvSpPr/>
            <p:nvPr/>
          </p:nvSpPr>
          <p:spPr>
            <a:xfrm rot="16200000">
              <a:off x="-38184" y="1457890"/>
              <a:ext cx="873872" cy="646331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da-DK" sz="1200" dirty="0" err="1" smtClean="0">
                  <a:latin typeface="Arial" pitchFamily="34" charset="0"/>
                  <a:cs typeface="Arial" pitchFamily="34" charset="0"/>
                </a:rPr>
                <a:t>Forret-nings</a:t>
              </a:r>
              <a:r>
                <a:rPr lang="da-DK" sz="1200" dirty="0" smtClean="0">
                  <a:latin typeface="Arial" pitchFamily="34" charset="0"/>
                  <a:cs typeface="Arial" pitchFamily="34" charset="0"/>
                </a:rPr>
                <a:t>-</a:t>
              </a:r>
              <a:r>
                <a:rPr lang="da-DK" sz="1200" dirty="0">
                  <a:latin typeface="Arial" pitchFamily="34" charset="0"/>
                  <a:cs typeface="Arial" pitchFamily="34" charset="0"/>
                </a:rPr>
                <a:t/>
              </a:r>
              <a:br>
                <a:rPr lang="da-DK" sz="1200" dirty="0">
                  <a:latin typeface="Arial" pitchFamily="34" charset="0"/>
                  <a:cs typeface="Arial" pitchFamily="34" charset="0"/>
                </a:rPr>
              </a:br>
              <a:r>
                <a:rPr lang="da-DK" sz="1200" dirty="0">
                  <a:latin typeface="Arial" pitchFamily="34" charset="0"/>
                  <a:cs typeface="Arial" pitchFamily="34" charset="0"/>
                </a:rPr>
                <a:t>tjenester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-134036" y="2544329"/>
              <a:ext cx="873872" cy="461665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da-DK" sz="1200" dirty="0" err="1" smtClean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Regis-trering</a:t>
              </a:r>
              <a:endParaRPr lang="da-DK" sz="1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ktangel 25"/>
            <p:cNvSpPr/>
            <p:nvPr/>
          </p:nvSpPr>
          <p:spPr>
            <a:xfrm>
              <a:off x="7497938" y="6378347"/>
              <a:ext cx="1040960" cy="64294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Berig og udsted </a:t>
              </a:r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adgangsbillet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ktangel 25"/>
            <p:cNvSpPr/>
            <p:nvPr/>
          </p:nvSpPr>
          <p:spPr>
            <a:xfrm>
              <a:off x="7448554" y="7397413"/>
              <a:ext cx="1162388" cy="64294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Tjek adgangsbillet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" name="Lige pilforbindelse 68"/>
            <p:cNvCxnSpPr>
              <a:stCxn id="17" idx="3"/>
              <a:endCxn id="63" idx="1"/>
            </p:cNvCxnSpPr>
            <p:nvPr/>
          </p:nvCxnSpPr>
          <p:spPr>
            <a:xfrm flipV="1">
              <a:off x="4729448" y="5690793"/>
              <a:ext cx="2730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inklet forbindelse 38"/>
            <p:cNvCxnSpPr>
              <a:stCxn id="31" idx="2"/>
              <a:endCxn id="32" idx="0"/>
            </p:cNvCxnSpPr>
            <p:nvPr/>
          </p:nvCxnSpPr>
          <p:spPr>
            <a:xfrm rot="16200000" flipH="1">
              <a:off x="7836021" y="7203686"/>
              <a:ext cx="376124" cy="11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ktangel 115"/>
            <p:cNvSpPr/>
            <p:nvPr/>
          </p:nvSpPr>
          <p:spPr>
            <a:xfrm>
              <a:off x="76230" y="3341967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7" name="Rektangel 116"/>
            <p:cNvSpPr/>
            <p:nvPr/>
          </p:nvSpPr>
          <p:spPr>
            <a:xfrm>
              <a:off x="75504" y="3341967"/>
              <a:ext cx="458229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a-DK" sz="1200" dirty="0" err="1" smtClean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Akkredi-tivtjeneste</a:t>
              </a:r>
              <a:endParaRPr lang="da-DK" sz="1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ktangel 115"/>
            <p:cNvSpPr/>
            <p:nvPr/>
          </p:nvSpPr>
          <p:spPr>
            <a:xfrm>
              <a:off x="79754" y="4343783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Rektangel 116"/>
            <p:cNvSpPr/>
            <p:nvPr/>
          </p:nvSpPr>
          <p:spPr>
            <a:xfrm>
              <a:off x="79029" y="4343783"/>
              <a:ext cx="642888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a-DK" sz="1200" dirty="0" smtClean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Attribut-</a:t>
              </a:r>
              <a:r>
                <a:rPr lang="da-DK" sz="1200" dirty="0" err="1" smtClean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beskri</a:t>
              </a:r>
              <a:r>
                <a:rPr lang="da-DK" sz="1200" dirty="0" smtClean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da-DK" sz="1200" dirty="0" err="1" smtClean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velse</a:t>
              </a:r>
              <a:endParaRPr lang="da-DK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ktangel 25"/>
            <p:cNvSpPr/>
            <p:nvPr/>
          </p:nvSpPr>
          <p:spPr>
            <a:xfrm>
              <a:off x="1177909" y="3434601"/>
              <a:ext cx="1078980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Tilknyt </a:t>
              </a:r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akkreditiv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ktangel 25"/>
            <p:cNvSpPr/>
            <p:nvPr/>
          </p:nvSpPr>
          <p:spPr>
            <a:xfrm>
              <a:off x="1179115" y="4458085"/>
              <a:ext cx="1076179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Beskriv attributter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Vinklet forbindelse 38"/>
            <p:cNvCxnSpPr>
              <a:stCxn id="22" idx="2"/>
              <a:endCxn id="40" idx="0"/>
            </p:cNvCxnSpPr>
            <p:nvPr/>
          </p:nvCxnSpPr>
          <p:spPr>
            <a:xfrm rot="5400000">
              <a:off x="1540229" y="3257429"/>
              <a:ext cx="354343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Vinklet forbindelse 38"/>
            <p:cNvCxnSpPr>
              <a:stCxn id="40" idx="2"/>
              <a:endCxn id="41" idx="0"/>
            </p:cNvCxnSpPr>
            <p:nvPr/>
          </p:nvCxnSpPr>
          <p:spPr>
            <a:xfrm rot="5400000">
              <a:off x="1527031" y="4267717"/>
              <a:ext cx="380542" cy="1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ktangel 25"/>
            <p:cNvSpPr/>
            <p:nvPr/>
          </p:nvSpPr>
          <p:spPr>
            <a:xfrm>
              <a:off x="6230859" y="6378346"/>
              <a:ext cx="904455" cy="64294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Hent attributter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5" name="Lige pilforbindelse 68"/>
            <p:cNvCxnSpPr>
              <a:stCxn id="44" idx="3"/>
              <a:endCxn id="31" idx="1"/>
            </p:cNvCxnSpPr>
            <p:nvPr/>
          </p:nvCxnSpPr>
          <p:spPr>
            <a:xfrm>
              <a:off x="7135314" y="6699817"/>
              <a:ext cx="36262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ktangel 25"/>
            <p:cNvSpPr/>
            <p:nvPr/>
          </p:nvSpPr>
          <p:spPr>
            <a:xfrm>
              <a:off x="4163992" y="3427321"/>
              <a:ext cx="1519554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Sammenlign  original akkreditiv med bruger udleveret akkreditiv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ktangel 25"/>
            <p:cNvSpPr/>
            <p:nvPr/>
          </p:nvSpPr>
          <p:spPr>
            <a:xfrm>
              <a:off x="6235356" y="4458085"/>
              <a:ext cx="904455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Udlever attributter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8" name="Vinklet forbindelse 38"/>
            <p:cNvCxnSpPr>
              <a:stCxn id="47" idx="2"/>
              <a:endCxn id="44" idx="0"/>
            </p:cNvCxnSpPr>
            <p:nvPr/>
          </p:nvCxnSpPr>
          <p:spPr>
            <a:xfrm flipH="1">
              <a:off x="6683087" y="5101027"/>
              <a:ext cx="4497" cy="127731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Vinklet forbindelse 38"/>
            <p:cNvCxnSpPr/>
            <p:nvPr/>
          </p:nvCxnSpPr>
          <p:spPr>
            <a:xfrm>
              <a:off x="6543263" y="5113728"/>
              <a:ext cx="0" cy="12460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Vinklet forbindelse 38"/>
            <p:cNvCxnSpPr/>
            <p:nvPr/>
          </p:nvCxnSpPr>
          <p:spPr>
            <a:xfrm>
              <a:off x="4334607" y="4077545"/>
              <a:ext cx="1" cy="129813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Vinklet forbindelse 38"/>
            <p:cNvCxnSpPr/>
            <p:nvPr/>
          </p:nvCxnSpPr>
          <p:spPr>
            <a:xfrm flipH="1">
              <a:off x="4504270" y="4092062"/>
              <a:ext cx="12700" cy="129631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lipse 85"/>
            <p:cNvSpPr>
              <a:spLocks noChangeAspect="1"/>
            </p:cNvSpPr>
            <p:nvPr/>
          </p:nvSpPr>
          <p:spPr>
            <a:xfrm>
              <a:off x="3228334" y="637317"/>
              <a:ext cx="288000" cy="28800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3" name="Ellipse 21"/>
            <p:cNvSpPr>
              <a:spLocks noChangeAspect="1"/>
            </p:cNvSpPr>
            <p:nvPr/>
          </p:nvSpPr>
          <p:spPr>
            <a:xfrm>
              <a:off x="1177909" y="637317"/>
              <a:ext cx="288000" cy="2880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54" name="Lige pilforbindelse 24"/>
            <p:cNvCxnSpPr>
              <a:stCxn id="53" idx="6"/>
              <a:endCxn id="8" idx="1"/>
            </p:cNvCxnSpPr>
            <p:nvPr/>
          </p:nvCxnSpPr>
          <p:spPr>
            <a:xfrm flipV="1">
              <a:off x="1465909" y="777717"/>
              <a:ext cx="434299" cy="3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ge pilforbindelse 86"/>
            <p:cNvCxnSpPr>
              <a:stCxn id="19" idx="3"/>
              <a:endCxn id="56" idx="1"/>
            </p:cNvCxnSpPr>
            <p:nvPr/>
          </p:nvCxnSpPr>
          <p:spPr>
            <a:xfrm>
              <a:off x="5544528" y="1782464"/>
              <a:ext cx="1213857" cy="50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Afrundet rektangel 27"/>
            <p:cNvSpPr/>
            <p:nvPr/>
          </p:nvSpPr>
          <p:spPr>
            <a:xfrm>
              <a:off x="6758385" y="1465995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Rettigheds-begrænsede aktiviteter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Ellipse 85"/>
            <p:cNvSpPr>
              <a:spLocks noChangeAspect="1"/>
            </p:cNvSpPr>
            <p:nvPr/>
          </p:nvSpPr>
          <p:spPr>
            <a:xfrm>
              <a:off x="8107961" y="1643466"/>
              <a:ext cx="288000" cy="28800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58" name="Lige pilforbindelse 68"/>
            <p:cNvCxnSpPr>
              <a:stCxn id="56" idx="3"/>
              <a:endCxn id="57" idx="2"/>
            </p:cNvCxnSpPr>
            <p:nvPr/>
          </p:nvCxnSpPr>
          <p:spPr>
            <a:xfrm>
              <a:off x="7758517" y="1787466"/>
              <a:ext cx="34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ktangel 115"/>
          <p:cNvSpPr/>
          <p:nvPr/>
        </p:nvSpPr>
        <p:spPr>
          <a:xfrm>
            <a:off x="2848705" y="7252159"/>
            <a:ext cx="9001156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0" name="Rektangel 116"/>
          <p:cNvSpPr/>
          <p:nvPr/>
        </p:nvSpPr>
        <p:spPr>
          <a:xfrm>
            <a:off x="2847980" y="7252159"/>
            <a:ext cx="423804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a-DK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Adgangs-kontrol</a:t>
            </a:r>
            <a:endParaRPr lang="da-DK" sz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ktangel 25"/>
          <p:cNvSpPr/>
          <p:nvPr/>
        </p:nvSpPr>
        <p:spPr>
          <a:xfrm>
            <a:off x="7808946" y="5369322"/>
            <a:ext cx="1232878" cy="64294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 adgangsbillet for denne identitet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Elbow Connector 66"/>
          <p:cNvCxnSpPr>
            <a:stCxn id="63" idx="2"/>
            <a:endCxn id="44" idx="1"/>
          </p:cNvCxnSpPr>
          <p:nvPr/>
        </p:nvCxnSpPr>
        <p:spPr>
          <a:xfrm rot="16200000" flipH="1">
            <a:off x="8387580" y="6050069"/>
            <a:ext cx="687553" cy="611942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989" y="436778"/>
            <a:ext cx="10559098" cy="748800"/>
          </a:xfrm>
        </p:spPr>
        <p:txBody>
          <a:bodyPr/>
          <a:lstStyle/>
          <a:p>
            <a:r>
              <a:rPr lang="da-DK" dirty="0"/>
              <a:t>Afsnit </a:t>
            </a:r>
            <a:r>
              <a:rPr lang="da-DK" dirty="0" smtClean="0"/>
              <a:t>7.1 </a:t>
            </a:r>
            <a:r>
              <a:rPr lang="da-DK" dirty="0" smtClean="0"/>
              <a:t>Registrere </a:t>
            </a:r>
            <a:r>
              <a:rPr lang="da-DK" dirty="0"/>
              <a:t>identitet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31704" y="1335380"/>
            <a:ext cx="9008118" cy="4902726"/>
            <a:chOff x="72067" y="329674"/>
            <a:chExt cx="9008118" cy="4902726"/>
          </a:xfrm>
        </p:grpSpPr>
        <p:sp>
          <p:nvSpPr>
            <p:cNvPr id="4" name="Rektangel 89"/>
            <p:cNvSpPr/>
            <p:nvPr/>
          </p:nvSpPr>
          <p:spPr>
            <a:xfrm>
              <a:off x="76262" y="329676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5" name="Rektangel 102"/>
            <p:cNvSpPr/>
            <p:nvPr/>
          </p:nvSpPr>
          <p:spPr>
            <a:xfrm>
              <a:off x="76262" y="1348860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" name="Rektangel 115"/>
            <p:cNvSpPr/>
            <p:nvPr/>
          </p:nvSpPr>
          <p:spPr>
            <a:xfrm>
              <a:off x="76262" y="2342645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" name="Rektangel 115"/>
            <p:cNvSpPr/>
            <p:nvPr/>
          </p:nvSpPr>
          <p:spPr>
            <a:xfrm>
              <a:off x="76230" y="3360368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8" name="Rektangel 116"/>
            <p:cNvSpPr/>
            <p:nvPr/>
          </p:nvSpPr>
          <p:spPr>
            <a:xfrm>
              <a:off x="83456" y="3360368"/>
              <a:ext cx="554497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a-DK" sz="1200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Akkredi-tivtjeneste</a:t>
              </a:r>
              <a:endParaRPr lang="da-DK" sz="1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ktangel 115"/>
            <p:cNvSpPr/>
            <p:nvPr/>
          </p:nvSpPr>
          <p:spPr>
            <a:xfrm>
              <a:off x="79029" y="4360854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0" name="Rektangel 116"/>
            <p:cNvSpPr/>
            <p:nvPr/>
          </p:nvSpPr>
          <p:spPr>
            <a:xfrm>
              <a:off x="78304" y="4360854"/>
              <a:ext cx="559649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a-DK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Grunddata</a:t>
              </a:r>
              <a:endParaRPr lang="da-DK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-127562" y="535777"/>
              <a:ext cx="873872" cy="461665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da-DK" sz="1200" dirty="0" err="1">
                  <a:latin typeface="Arial" pitchFamily="34" charset="0"/>
                  <a:cs typeface="Arial" pitchFamily="34" charset="0"/>
                </a:rPr>
                <a:t>Myndig-hed</a:t>
              </a:r>
              <a:endParaRPr lang="da-DK" sz="1200" dirty="0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-32436" y="2451996"/>
              <a:ext cx="873872" cy="646331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da-DK" sz="1200" dirty="0" smtClean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Attribut-</a:t>
              </a:r>
              <a:r>
                <a:rPr lang="da-DK" sz="1200" dirty="0" err="1" smtClean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beskri</a:t>
              </a:r>
              <a:r>
                <a:rPr lang="da-DK" sz="1200" dirty="0" smtClean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-</a:t>
              </a:r>
              <a:r>
                <a:rPr lang="da-DK" sz="1200" dirty="0" err="1" smtClean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velse</a:t>
              </a:r>
              <a:endParaRPr lang="da-DK" sz="1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-134036" y="1552636"/>
              <a:ext cx="873872" cy="461665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da-DK" sz="1200" dirty="0" err="1" smtClean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Regis-trering</a:t>
              </a:r>
              <a:endParaRPr lang="da-DK" sz="1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Ellipse 21"/>
            <p:cNvSpPr>
              <a:spLocks noChangeAspect="1"/>
            </p:cNvSpPr>
            <p:nvPr/>
          </p:nvSpPr>
          <p:spPr>
            <a:xfrm>
              <a:off x="907361" y="614434"/>
              <a:ext cx="288000" cy="2880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5" name="Afrundet rektangel 22"/>
            <p:cNvSpPr/>
            <p:nvPr/>
          </p:nvSpPr>
          <p:spPr>
            <a:xfrm>
              <a:off x="1409674" y="440928"/>
              <a:ext cx="1107289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Opret identitet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Lige pilforbindelse 24"/>
            <p:cNvCxnSpPr>
              <a:stCxn id="14" idx="6"/>
              <a:endCxn id="15" idx="1"/>
            </p:cNvCxnSpPr>
            <p:nvPr/>
          </p:nvCxnSpPr>
          <p:spPr>
            <a:xfrm>
              <a:off x="1195361" y="758434"/>
              <a:ext cx="214313" cy="39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frundet rektangel 27"/>
            <p:cNvSpPr/>
            <p:nvPr/>
          </p:nvSpPr>
          <p:spPr>
            <a:xfrm>
              <a:off x="2786045" y="1460103"/>
              <a:ext cx="1107289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Verificer identitet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ktangel 25"/>
            <p:cNvSpPr/>
            <p:nvPr/>
          </p:nvSpPr>
          <p:spPr>
            <a:xfrm>
              <a:off x="1419275" y="1460130"/>
              <a:ext cx="1107289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Opret </a:t>
              </a:r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identitet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Lige pilforbindelse 35"/>
            <p:cNvCxnSpPr/>
            <p:nvPr/>
          </p:nvCxnSpPr>
          <p:spPr>
            <a:xfrm flipH="1">
              <a:off x="1874815" y="1096570"/>
              <a:ext cx="1588" cy="37308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ktangel 25"/>
            <p:cNvSpPr/>
            <p:nvPr/>
          </p:nvSpPr>
          <p:spPr>
            <a:xfrm>
              <a:off x="5586396" y="2442801"/>
              <a:ext cx="1000132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Registrer attributter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ktangel 25"/>
            <p:cNvSpPr/>
            <p:nvPr/>
          </p:nvSpPr>
          <p:spPr>
            <a:xfrm>
              <a:off x="4275137" y="3450855"/>
              <a:ext cx="1000132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Tilknyt akkreditiver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" name="Lige pilforbindelse 56"/>
            <p:cNvCxnSpPr>
              <a:stCxn id="25" idx="2"/>
              <a:endCxn id="20" idx="0"/>
            </p:cNvCxnSpPr>
            <p:nvPr/>
          </p:nvCxnSpPr>
          <p:spPr>
            <a:xfrm>
              <a:off x="6086462" y="1083870"/>
              <a:ext cx="0" cy="13589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ige pilforbindelse 68"/>
            <p:cNvCxnSpPr>
              <a:stCxn id="18" idx="3"/>
              <a:endCxn id="17" idx="1"/>
            </p:cNvCxnSpPr>
            <p:nvPr/>
          </p:nvCxnSpPr>
          <p:spPr>
            <a:xfrm flipV="1">
              <a:off x="2526564" y="1781574"/>
              <a:ext cx="259481" cy="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ktangel 25"/>
            <p:cNvSpPr/>
            <p:nvPr/>
          </p:nvSpPr>
          <p:spPr>
            <a:xfrm>
              <a:off x="2714675" y="4450980"/>
              <a:ext cx="1107289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Læs</a:t>
              </a:r>
            </a:p>
          </p:txBody>
        </p:sp>
        <p:sp>
          <p:nvSpPr>
            <p:cNvPr id="25" name="Afrundet rektangel 27"/>
            <p:cNvSpPr/>
            <p:nvPr/>
          </p:nvSpPr>
          <p:spPr>
            <a:xfrm>
              <a:off x="5586396" y="440928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Registrer attributter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Lige pilforbindelse 35"/>
            <p:cNvCxnSpPr/>
            <p:nvPr/>
          </p:nvCxnSpPr>
          <p:spPr>
            <a:xfrm>
              <a:off x="3171803" y="2103072"/>
              <a:ext cx="0" cy="233362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Lige pilforbindelse 36"/>
            <p:cNvCxnSpPr/>
            <p:nvPr/>
          </p:nvCxnSpPr>
          <p:spPr>
            <a:xfrm>
              <a:off x="3427392" y="2103045"/>
              <a:ext cx="0" cy="23241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frundet rektangel 27"/>
            <p:cNvSpPr/>
            <p:nvPr/>
          </p:nvSpPr>
          <p:spPr>
            <a:xfrm>
              <a:off x="6957996" y="440928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Vis resultat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Lige pilforbindelse 68"/>
            <p:cNvCxnSpPr>
              <a:stCxn id="28" idx="3"/>
            </p:cNvCxnSpPr>
            <p:nvPr/>
          </p:nvCxnSpPr>
          <p:spPr>
            <a:xfrm>
              <a:off x="7958128" y="762399"/>
              <a:ext cx="2698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85"/>
            <p:cNvSpPr>
              <a:spLocks noChangeAspect="1"/>
            </p:cNvSpPr>
            <p:nvPr/>
          </p:nvSpPr>
          <p:spPr>
            <a:xfrm>
              <a:off x="8251184" y="625213"/>
              <a:ext cx="288000" cy="28800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1" name="Elbow Connector 30"/>
            <p:cNvCxnSpPr>
              <a:stCxn id="21" idx="3"/>
              <a:endCxn id="25" idx="1"/>
            </p:cNvCxnSpPr>
            <p:nvPr/>
          </p:nvCxnSpPr>
          <p:spPr>
            <a:xfrm flipV="1">
              <a:off x="5275269" y="762399"/>
              <a:ext cx="311127" cy="3009927"/>
            </a:xfrm>
            <a:prstGeom prst="bentConnector3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7" idx="3"/>
              <a:endCxn id="21" idx="0"/>
            </p:cNvCxnSpPr>
            <p:nvPr/>
          </p:nvCxnSpPr>
          <p:spPr>
            <a:xfrm>
              <a:off x="3893334" y="1781574"/>
              <a:ext cx="881869" cy="1669281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20" idx="3"/>
              <a:endCxn id="28" idx="1"/>
            </p:cNvCxnSpPr>
            <p:nvPr/>
          </p:nvCxnSpPr>
          <p:spPr>
            <a:xfrm flipV="1">
              <a:off x="6586528" y="762399"/>
              <a:ext cx="371468" cy="20018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ktangel 25"/>
            <p:cNvSpPr/>
            <p:nvPr/>
          </p:nvSpPr>
          <p:spPr>
            <a:xfrm>
              <a:off x="5532817" y="4475156"/>
              <a:ext cx="1107289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Læs</a:t>
              </a:r>
            </a:p>
          </p:txBody>
        </p:sp>
        <p:cxnSp>
          <p:nvCxnSpPr>
            <p:cNvPr id="35" name="Lige pilforbindelse 35"/>
            <p:cNvCxnSpPr/>
            <p:nvPr/>
          </p:nvCxnSpPr>
          <p:spPr>
            <a:xfrm>
              <a:off x="5962300" y="3085743"/>
              <a:ext cx="0" cy="139893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ge pilforbindelse 36"/>
            <p:cNvCxnSpPr/>
            <p:nvPr/>
          </p:nvCxnSpPr>
          <p:spPr>
            <a:xfrm>
              <a:off x="6217889" y="3085743"/>
              <a:ext cx="0" cy="13894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20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77" y="430509"/>
            <a:ext cx="10559098" cy="748800"/>
          </a:xfrm>
        </p:spPr>
        <p:txBody>
          <a:bodyPr/>
          <a:lstStyle/>
          <a:p>
            <a:r>
              <a:rPr lang="da-DK" dirty="0"/>
              <a:t>Afsnit </a:t>
            </a:r>
            <a:r>
              <a:rPr lang="da-DK" dirty="0" smtClean="0"/>
              <a:t>7.2 </a:t>
            </a:r>
            <a:r>
              <a:rPr lang="da-DK" dirty="0" smtClean="0"/>
              <a:t>Autentifikation</a:t>
            </a:r>
            <a:endParaRPr 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2079145" y="1639286"/>
            <a:ext cx="9056621" cy="3949954"/>
            <a:chOff x="20797" y="1639286"/>
            <a:chExt cx="9056621" cy="3949954"/>
          </a:xfrm>
        </p:grpSpPr>
        <p:grpSp>
          <p:nvGrpSpPr>
            <p:cNvPr id="4" name="Gruppe 73"/>
            <p:cNvGrpSpPr/>
            <p:nvPr/>
          </p:nvGrpSpPr>
          <p:grpSpPr>
            <a:xfrm>
              <a:off x="58706" y="1639286"/>
              <a:ext cx="9001188" cy="1332502"/>
              <a:chOff x="71406" y="4811141"/>
              <a:chExt cx="9001188" cy="1332502"/>
            </a:xfrm>
          </p:grpSpPr>
          <p:sp>
            <p:nvSpPr>
              <p:cNvPr id="34" name="Rektangel 12"/>
              <p:cNvSpPr/>
              <p:nvPr/>
            </p:nvSpPr>
            <p:spPr>
              <a:xfrm>
                <a:off x="71438" y="4857760"/>
                <a:ext cx="9001156" cy="12144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" name="Rektangel 13"/>
              <p:cNvSpPr/>
              <p:nvPr/>
            </p:nvSpPr>
            <p:spPr>
              <a:xfrm>
                <a:off x="71406" y="4857760"/>
                <a:ext cx="285752" cy="12144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kstboks 14"/>
              <p:cNvSpPr txBox="1"/>
              <p:nvPr/>
            </p:nvSpPr>
            <p:spPr>
              <a:xfrm rot="16200000">
                <a:off x="-445780" y="5338892"/>
                <a:ext cx="13325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200" dirty="0" smtClean="0">
                    <a:latin typeface="Arial" pitchFamily="34" charset="0"/>
                    <a:cs typeface="Arial" pitchFamily="34" charset="0"/>
                  </a:rPr>
                  <a:t>Bruger</a:t>
                </a:r>
                <a:endParaRPr lang="da-DK" sz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Rektangel 89"/>
            <p:cNvSpPr/>
            <p:nvPr/>
          </p:nvSpPr>
          <p:spPr>
            <a:xfrm>
              <a:off x="63562" y="3000373"/>
              <a:ext cx="9001156" cy="12144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grpSp>
          <p:nvGrpSpPr>
            <p:cNvPr id="6" name="Gruppe 101"/>
            <p:cNvGrpSpPr/>
            <p:nvPr/>
          </p:nvGrpSpPr>
          <p:grpSpPr>
            <a:xfrm>
              <a:off x="62497" y="4256738"/>
              <a:ext cx="9014921" cy="1332502"/>
              <a:chOff x="57673" y="4828241"/>
              <a:chExt cx="9014921" cy="1332502"/>
            </a:xfrm>
          </p:grpSpPr>
          <p:sp>
            <p:nvSpPr>
              <p:cNvPr id="31" name="Rektangel 102"/>
              <p:cNvSpPr/>
              <p:nvPr/>
            </p:nvSpPr>
            <p:spPr>
              <a:xfrm>
                <a:off x="71438" y="4857760"/>
                <a:ext cx="9001156" cy="12144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" name="Rektangel 110"/>
              <p:cNvSpPr/>
              <p:nvPr/>
            </p:nvSpPr>
            <p:spPr>
              <a:xfrm>
                <a:off x="71406" y="4857760"/>
                <a:ext cx="421556" cy="12144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kstboks 112"/>
              <p:cNvSpPr txBox="1"/>
              <p:nvPr/>
            </p:nvSpPr>
            <p:spPr>
              <a:xfrm rot="16200000">
                <a:off x="-377745" y="5263659"/>
                <a:ext cx="1332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200">
                    <a:solidFill>
                      <a:schemeClr val="accent2">
                        <a:lumMod val="75000"/>
                      </a:schemeClr>
                    </a:solidFill>
                  </a:rPr>
                  <a:t>Autentifi-kation</a:t>
                </a:r>
                <a:endParaRPr lang="da-DK" sz="1200" dirty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Ellipse 21"/>
            <p:cNvSpPr>
              <a:spLocks noChangeAspect="1"/>
            </p:cNvSpPr>
            <p:nvPr/>
          </p:nvSpPr>
          <p:spPr>
            <a:xfrm>
              <a:off x="459686" y="2169982"/>
              <a:ext cx="288000" cy="2880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8" name="Afrundet rektangel 22"/>
            <p:cNvSpPr/>
            <p:nvPr/>
          </p:nvSpPr>
          <p:spPr>
            <a:xfrm>
              <a:off x="961999" y="1996476"/>
              <a:ext cx="1107289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Tilgår tjeneste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Lige pilforbindelse 24"/>
            <p:cNvCxnSpPr>
              <a:stCxn id="7" idx="6"/>
              <a:endCxn id="8" idx="1"/>
            </p:cNvCxnSpPr>
            <p:nvPr/>
          </p:nvCxnSpPr>
          <p:spPr>
            <a:xfrm>
              <a:off x="747686" y="2313982"/>
              <a:ext cx="214313" cy="39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frundet rektangel 27"/>
            <p:cNvSpPr/>
            <p:nvPr/>
          </p:nvSpPr>
          <p:spPr>
            <a:xfrm>
              <a:off x="2214545" y="1996476"/>
              <a:ext cx="1107289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Bruger afgiver akkreditiver (log-in)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ktangel 25"/>
            <p:cNvSpPr/>
            <p:nvPr/>
          </p:nvSpPr>
          <p:spPr>
            <a:xfrm>
              <a:off x="971600" y="3352228"/>
              <a:ext cx="1107289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Beder om </a:t>
              </a:r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adgangsbillet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Lige pilforbindelse 35"/>
            <p:cNvCxnSpPr/>
            <p:nvPr/>
          </p:nvCxnSpPr>
          <p:spPr>
            <a:xfrm flipH="1">
              <a:off x="1541440" y="2652118"/>
              <a:ext cx="1588" cy="68741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ktangel 25"/>
            <p:cNvSpPr/>
            <p:nvPr/>
          </p:nvSpPr>
          <p:spPr>
            <a:xfrm>
              <a:off x="3763946" y="4584709"/>
              <a:ext cx="1000132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Validerer bruger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ktangel 25"/>
            <p:cNvSpPr/>
            <p:nvPr/>
          </p:nvSpPr>
          <p:spPr>
            <a:xfrm>
              <a:off x="2330499" y="4584709"/>
              <a:ext cx="1107289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Beder om akkreditiver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ktangel 25"/>
            <p:cNvSpPr/>
            <p:nvPr/>
          </p:nvSpPr>
          <p:spPr>
            <a:xfrm>
              <a:off x="5110170" y="4584709"/>
              <a:ext cx="1000132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Udsteder adgangsbillet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Lige pilforbindelse 54"/>
            <p:cNvCxnSpPr>
              <a:stCxn id="15" idx="0"/>
              <a:endCxn id="29" idx="2"/>
            </p:cNvCxnSpPr>
            <p:nvPr/>
          </p:nvCxnSpPr>
          <p:spPr>
            <a:xfrm flipH="1" flipV="1">
              <a:off x="5601945" y="3982470"/>
              <a:ext cx="8291" cy="60223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Lige pilforbindelse 68"/>
            <p:cNvCxnSpPr>
              <a:stCxn id="8" idx="3"/>
              <a:endCxn id="10" idx="1"/>
            </p:cNvCxnSpPr>
            <p:nvPr/>
          </p:nvCxnSpPr>
          <p:spPr>
            <a:xfrm>
              <a:off x="2069288" y="2317947"/>
              <a:ext cx="1452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boks 112"/>
            <p:cNvSpPr txBox="1"/>
            <p:nvPr/>
          </p:nvSpPr>
          <p:spPr>
            <a:xfrm rot="16200000">
              <a:off x="-414621" y="3432371"/>
              <a:ext cx="1332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200" dirty="0" smtClean="0">
                  <a:latin typeface="Arial" pitchFamily="34" charset="0"/>
                  <a:cs typeface="Arial" pitchFamily="34" charset="0"/>
                </a:rPr>
                <a:t>Forretnings-tjeneste</a:t>
              </a:r>
              <a:endParaRPr lang="da-DK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ktangel 110"/>
            <p:cNvSpPr/>
            <p:nvPr/>
          </p:nvSpPr>
          <p:spPr>
            <a:xfrm>
              <a:off x="60896" y="2996952"/>
              <a:ext cx="421556" cy="12144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Lige pilforbindelse 35"/>
            <p:cNvCxnSpPr/>
            <p:nvPr/>
          </p:nvCxnSpPr>
          <p:spPr>
            <a:xfrm>
              <a:off x="2940028" y="2639418"/>
              <a:ext cx="0" cy="19582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Lige pilforbindelse 36"/>
            <p:cNvCxnSpPr/>
            <p:nvPr/>
          </p:nvCxnSpPr>
          <p:spPr>
            <a:xfrm>
              <a:off x="2754292" y="2639418"/>
              <a:ext cx="0" cy="193259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frundet rektangel 27"/>
            <p:cNvSpPr/>
            <p:nvPr/>
          </p:nvSpPr>
          <p:spPr>
            <a:xfrm>
              <a:off x="5973746" y="1996476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Anvender tjeneste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Lige pilforbindelse 68"/>
            <p:cNvCxnSpPr>
              <a:stCxn id="10" idx="3"/>
              <a:endCxn id="22" idx="1"/>
            </p:cNvCxnSpPr>
            <p:nvPr/>
          </p:nvCxnSpPr>
          <p:spPr>
            <a:xfrm>
              <a:off x="3321834" y="2317947"/>
              <a:ext cx="26519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Lige pilforbindelse 68"/>
            <p:cNvCxnSpPr>
              <a:stCxn id="22" idx="3"/>
            </p:cNvCxnSpPr>
            <p:nvPr/>
          </p:nvCxnSpPr>
          <p:spPr>
            <a:xfrm>
              <a:off x="6973878" y="2317947"/>
              <a:ext cx="519608" cy="5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85"/>
            <p:cNvSpPr>
              <a:spLocks noChangeAspect="1"/>
            </p:cNvSpPr>
            <p:nvPr/>
          </p:nvSpPr>
          <p:spPr>
            <a:xfrm>
              <a:off x="7520934" y="2180761"/>
              <a:ext cx="288000" cy="28800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26" name="Elbow Connector 25"/>
            <p:cNvCxnSpPr>
              <a:stCxn id="11" idx="2"/>
              <a:endCxn id="14" idx="1"/>
            </p:cNvCxnSpPr>
            <p:nvPr/>
          </p:nvCxnSpPr>
          <p:spPr>
            <a:xfrm rot="16200000" flipH="1">
              <a:off x="1472367" y="4048048"/>
              <a:ext cx="911010" cy="80525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Lige pilforbindelse 68"/>
            <p:cNvCxnSpPr>
              <a:stCxn id="14" idx="3"/>
              <a:endCxn id="13" idx="1"/>
            </p:cNvCxnSpPr>
            <p:nvPr/>
          </p:nvCxnSpPr>
          <p:spPr>
            <a:xfrm>
              <a:off x="3437788" y="4906180"/>
              <a:ext cx="3261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Lige pilforbindelse 68"/>
            <p:cNvCxnSpPr>
              <a:stCxn id="13" idx="3"/>
              <a:endCxn id="15" idx="1"/>
            </p:cNvCxnSpPr>
            <p:nvPr/>
          </p:nvCxnSpPr>
          <p:spPr>
            <a:xfrm>
              <a:off x="4764078" y="4906180"/>
              <a:ext cx="3460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ktangel 25"/>
            <p:cNvSpPr/>
            <p:nvPr/>
          </p:nvSpPr>
          <p:spPr>
            <a:xfrm>
              <a:off x="5048300" y="3339528"/>
              <a:ext cx="1107289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Etablerer session </a:t>
              </a:r>
            </a:p>
          </p:txBody>
        </p:sp>
        <p:cxnSp>
          <p:nvCxnSpPr>
            <p:cNvPr id="30" name="Lige pilforbindelse 54"/>
            <p:cNvCxnSpPr>
              <a:stCxn id="29" idx="0"/>
            </p:cNvCxnSpPr>
            <p:nvPr/>
          </p:nvCxnSpPr>
          <p:spPr>
            <a:xfrm flipH="1" flipV="1">
              <a:off x="5601944" y="2457982"/>
              <a:ext cx="1" cy="88154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5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Lige pilforbindelse 68"/>
          <p:cNvCxnSpPr/>
          <p:nvPr/>
        </p:nvCxnSpPr>
        <p:spPr>
          <a:xfrm>
            <a:off x="5169885" y="4073674"/>
            <a:ext cx="610590" cy="9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Lige pilforbindelse 36"/>
          <p:cNvCxnSpPr>
            <a:stCxn id="97" idx="2"/>
            <a:endCxn id="54" idx="0"/>
          </p:cNvCxnSpPr>
          <p:nvPr/>
        </p:nvCxnSpPr>
        <p:spPr>
          <a:xfrm rot="16200000" flipH="1">
            <a:off x="10783758" y="1128065"/>
            <a:ext cx="616460" cy="1062234"/>
          </a:xfrm>
          <a:prstGeom prst="bentConnector4">
            <a:avLst>
              <a:gd name="adj1" fmla="val 35730"/>
              <a:gd name="adj2" fmla="val 89461"/>
            </a:avLst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" y="452542"/>
            <a:ext cx="2566813" cy="1008451"/>
          </a:xfrm>
        </p:spPr>
        <p:txBody>
          <a:bodyPr/>
          <a:lstStyle/>
          <a:p>
            <a:r>
              <a:rPr lang="da-DK" dirty="0"/>
              <a:t>Afsnit </a:t>
            </a:r>
            <a:r>
              <a:rPr lang="da-DK" dirty="0" smtClean="0"/>
              <a:t>7.3 </a:t>
            </a:r>
            <a:r>
              <a:rPr lang="da-DK" dirty="0" smtClean="0"/>
              <a:t>Rettigheder</a:t>
            </a:r>
            <a:br>
              <a:rPr lang="da-DK" dirty="0" smtClean="0"/>
            </a:br>
            <a:r>
              <a:rPr lang="da-DK" dirty="0"/>
              <a:t/>
            </a:r>
            <a:br>
              <a:rPr lang="da-DK" dirty="0"/>
            </a:br>
            <a:endParaRPr lang="da-DK" dirty="0"/>
          </a:p>
        </p:txBody>
      </p:sp>
      <p:sp>
        <p:nvSpPr>
          <p:cNvPr id="60" name="Rektangel 89"/>
          <p:cNvSpPr/>
          <p:nvPr/>
        </p:nvSpPr>
        <p:spPr>
          <a:xfrm>
            <a:off x="2923930" y="615702"/>
            <a:ext cx="9505530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Rektangel 102"/>
          <p:cNvSpPr/>
          <p:nvPr/>
        </p:nvSpPr>
        <p:spPr>
          <a:xfrm>
            <a:off x="2923930" y="1634886"/>
            <a:ext cx="9505530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Rektangel 115"/>
          <p:cNvSpPr/>
          <p:nvPr/>
        </p:nvSpPr>
        <p:spPr>
          <a:xfrm>
            <a:off x="2923930" y="3618505"/>
            <a:ext cx="9505530" cy="11447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Rektangel 115"/>
          <p:cNvSpPr/>
          <p:nvPr/>
        </p:nvSpPr>
        <p:spPr>
          <a:xfrm>
            <a:off x="2926697" y="5795244"/>
            <a:ext cx="9505530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Rektangel 116"/>
          <p:cNvSpPr/>
          <p:nvPr/>
        </p:nvSpPr>
        <p:spPr>
          <a:xfrm>
            <a:off x="2925973" y="5795244"/>
            <a:ext cx="423804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Grund-data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 rot="16200000">
            <a:off x="2618389" y="914136"/>
            <a:ext cx="873872" cy="276999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da-DK" sz="1200" smtClean="0">
                <a:latin typeface="Arial" pitchFamily="34" charset="0"/>
                <a:cs typeface="Arial" pitchFamily="34" charset="0"/>
              </a:rPr>
              <a:t>Person</a:t>
            </a:r>
            <a:endParaRPr lang="da-DK" sz="1200"/>
          </a:p>
        </p:txBody>
      </p:sp>
      <p:sp>
        <p:nvSpPr>
          <p:cNvPr id="68" name="Rectangle 67"/>
          <p:cNvSpPr/>
          <p:nvPr/>
        </p:nvSpPr>
        <p:spPr>
          <a:xfrm rot="16200000">
            <a:off x="2581892" y="3957834"/>
            <a:ext cx="1149163" cy="46166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da-DK" sz="1200" dirty="0" err="1" smtClean="0">
                <a:solidFill>
                  <a:schemeClr val="accent2">
                    <a:lumMod val="75000"/>
                  </a:schemeClr>
                </a:solidFill>
              </a:rPr>
              <a:t>Autentifi-kation</a:t>
            </a:r>
            <a:endParaRPr lang="da-DK" sz="12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 rot="16200000">
            <a:off x="2742135" y="1811731"/>
            <a:ext cx="873872" cy="515526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ts val="1100"/>
              </a:lnSpc>
            </a:pPr>
            <a:r>
              <a:rPr lang="da-DK" sz="1200" smtClean="0">
                <a:latin typeface="Arial" pitchFamily="34" charset="0"/>
                <a:cs typeface="Arial" pitchFamily="34" charset="0"/>
              </a:rPr>
              <a:t>Forret-nings-tjeneste</a:t>
            </a:r>
            <a:endParaRPr lang="da-DK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Lige pilforbindelse 93"/>
          <p:cNvCxnSpPr/>
          <p:nvPr/>
        </p:nvCxnSpPr>
        <p:spPr>
          <a:xfrm flipH="1">
            <a:off x="4472878" y="1311690"/>
            <a:ext cx="2333" cy="4657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ktangel 25"/>
          <p:cNvSpPr/>
          <p:nvPr/>
        </p:nvSpPr>
        <p:spPr>
          <a:xfrm>
            <a:off x="6671624" y="5885474"/>
            <a:ext cx="1143192" cy="6429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Læs </a:t>
            </a:r>
            <a:r>
              <a:rPr lang="da-DK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grunddata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Afrundet rektangel 78"/>
          <p:cNvSpPr/>
          <p:nvPr/>
        </p:nvSpPr>
        <p:spPr>
          <a:xfrm>
            <a:off x="3812553" y="708010"/>
            <a:ext cx="1000132" cy="6429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Tilgår tjeneste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ktangel 25"/>
          <p:cNvSpPr/>
          <p:nvPr/>
        </p:nvSpPr>
        <p:spPr>
          <a:xfrm>
            <a:off x="3794183" y="1753179"/>
            <a:ext cx="1107289" cy="6429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Beder om </a:t>
            </a:r>
            <a:r>
              <a:rPr lang="da-DK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adgangsbillet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ktangel 25"/>
          <p:cNvSpPr/>
          <p:nvPr/>
        </p:nvSpPr>
        <p:spPr>
          <a:xfrm>
            <a:off x="4664875" y="3772042"/>
            <a:ext cx="960352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Beder om akkreditiver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ktangel 25"/>
          <p:cNvSpPr/>
          <p:nvPr/>
        </p:nvSpPr>
        <p:spPr>
          <a:xfrm>
            <a:off x="6785627" y="3772942"/>
            <a:ext cx="1010340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Udsteder adgangsbillet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Ellipse 64"/>
          <p:cNvSpPr>
            <a:spLocks noChangeAspect="1"/>
          </p:cNvSpPr>
          <p:nvPr/>
        </p:nvSpPr>
        <p:spPr>
          <a:xfrm>
            <a:off x="3281771" y="876410"/>
            <a:ext cx="252000" cy="252000"/>
          </a:xfrm>
          <a:prstGeom prst="ellipse">
            <a:avLst/>
          </a:prstGeom>
          <a:noFill/>
          <a:ln w="63500" cmpd="dbl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79" name="Lige pilforbindelse 66"/>
          <p:cNvCxnSpPr>
            <a:stCxn id="78" idx="6"/>
          </p:cNvCxnSpPr>
          <p:nvPr/>
        </p:nvCxnSpPr>
        <p:spPr>
          <a:xfrm flipV="1">
            <a:off x="3533771" y="1001900"/>
            <a:ext cx="285310" cy="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frundet rektangel 27"/>
          <p:cNvSpPr/>
          <p:nvPr/>
        </p:nvSpPr>
        <p:spPr>
          <a:xfrm>
            <a:off x="4987291" y="703917"/>
            <a:ext cx="1107289" cy="6429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Bruger afgiver akkreditiver (log-in)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1" name="Lige pilforbindelse 35"/>
          <p:cNvCxnSpPr/>
          <p:nvPr/>
        </p:nvCxnSpPr>
        <p:spPr>
          <a:xfrm>
            <a:off x="5302467" y="1350952"/>
            <a:ext cx="0" cy="23995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Lige pilforbindelse 36"/>
          <p:cNvCxnSpPr>
            <a:endCxn id="74" idx="0"/>
          </p:cNvCxnSpPr>
          <p:nvPr/>
        </p:nvCxnSpPr>
        <p:spPr>
          <a:xfrm flipH="1">
            <a:off x="5145051" y="1350952"/>
            <a:ext cx="1848" cy="24210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01" idx="2"/>
            <a:endCxn id="74" idx="1"/>
          </p:cNvCxnSpPr>
          <p:nvPr/>
        </p:nvCxnSpPr>
        <p:spPr>
          <a:xfrm rot="16200000" flipH="1">
            <a:off x="4166446" y="3595083"/>
            <a:ext cx="681959" cy="314899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ktangel 25"/>
          <p:cNvSpPr/>
          <p:nvPr/>
        </p:nvSpPr>
        <p:spPr>
          <a:xfrm>
            <a:off x="8880049" y="1759511"/>
            <a:ext cx="840077" cy="6429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Etablerer session </a:t>
            </a:r>
          </a:p>
        </p:txBody>
      </p:sp>
      <p:cxnSp>
        <p:nvCxnSpPr>
          <p:cNvPr id="89" name="Elbow Connector 88"/>
          <p:cNvCxnSpPr/>
          <p:nvPr/>
        </p:nvCxnSpPr>
        <p:spPr>
          <a:xfrm rot="5400000">
            <a:off x="6467858" y="4320491"/>
            <a:ext cx="2459459" cy="670506"/>
          </a:xfrm>
          <a:prstGeom prst="bentConnector3">
            <a:avLst>
              <a:gd name="adj1" fmla="val 46550"/>
            </a:avLst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5400000">
            <a:off x="6561873" y="4321513"/>
            <a:ext cx="2485835" cy="6420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Lige pilforbindelse 68"/>
          <p:cNvCxnSpPr>
            <a:stCxn id="58" idx="3"/>
            <a:endCxn id="76" idx="1"/>
          </p:cNvCxnSpPr>
          <p:nvPr/>
        </p:nvCxnSpPr>
        <p:spPr>
          <a:xfrm>
            <a:off x="6542202" y="4093514"/>
            <a:ext cx="243425" cy="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Lige pilforbindelse 36"/>
          <p:cNvCxnSpPr>
            <a:stCxn id="85" idx="2"/>
            <a:endCxn id="53" idx="0"/>
          </p:cNvCxnSpPr>
          <p:nvPr/>
        </p:nvCxnSpPr>
        <p:spPr>
          <a:xfrm>
            <a:off x="9300088" y="2402453"/>
            <a:ext cx="6459" cy="35424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frundet rektangel 78"/>
          <p:cNvSpPr/>
          <p:nvPr/>
        </p:nvSpPr>
        <p:spPr>
          <a:xfrm>
            <a:off x="10060805" y="708010"/>
            <a:ext cx="1000132" cy="6429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Anvender tjeneste</a:t>
            </a:r>
          </a:p>
        </p:txBody>
      </p:sp>
      <p:cxnSp>
        <p:nvCxnSpPr>
          <p:cNvPr id="98" name="Lige pilforbindelse 68"/>
          <p:cNvCxnSpPr>
            <a:stCxn id="97" idx="3"/>
          </p:cNvCxnSpPr>
          <p:nvPr/>
        </p:nvCxnSpPr>
        <p:spPr>
          <a:xfrm>
            <a:off x="11060937" y="1029481"/>
            <a:ext cx="6731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frundet rektangel 78"/>
          <p:cNvSpPr/>
          <p:nvPr/>
        </p:nvSpPr>
        <p:spPr>
          <a:xfrm>
            <a:off x="9983972" y="1767087"/>
            <a:ext cx="1083919" cy="62903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Håndhæver adgangspolitik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0" name="Lige pilforbindelse 140"/>
          <p:cNvCxnSpPr>
            <a:stCxn id="85" idx="3"/>
            <a:endCxn id="99" idx="1"/>
          </p:cNvCxnSpPr>
          <p:nvPr/>
        </p:nvCxnSpPr>
        <p:spPr>
          <a:xfrm>
            <a:off x="9720126" y="2080982"/>
            <a:ext cx="263846" cy="6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115"/>
          <p:cNvSpPr/>
          <p:nvPr/>
        </p:nvSpPr>
        <p:spPr>
          <a:xfrm>
            <a:off x="2926697" y="4859140"/>
            <a:ext cx="9505530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Rektangel 116"/>
          <p:cNvSpPr/>
          <p:nvPr/>
        </p:nvSpPr>
        <p:spPr>
          <a:xfrm>
            <a:off x="2923291" y="4859140"/>
            <a:ext cx="513544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ts val="1100"/>
              </a:lnSpc>
            </a:pPr>
            <a:r>
              <a:rPr lang="da-DK" sz="1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Attribut-</a:t>
            </a:r>
            <a:r>
              <a:rPr lang="da-DK" sz="12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beskri</a:t>
            </a:r>
            <a:r>
              <a:rPr lang="da-DK" sz="1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a-DK" sz="12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velse</a:t>
            </a:r>
            <a:endParaRPr lang="da-DK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Rektangel 25"/>
          <p:cNvSpPr/>
          <p:nvPr/>
        </p:nvSpPr>
        <p:spPr>
          <a:xfrm>
            <a:off x="8328040" y="4973442"/>
            <a:ext cx="838736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Læs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a-DK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attributter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1162397" y="1653896"/>
            <a:ext cx="171004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Ja</a:t>
            </a:r>
            <a:endParaRPr kumimoji="0" lang="da-DK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4" name="Rectangle 53"/>
          <p:cNvSpPr/>
          <p:nvPr/>
        </p:nvSpPr>
        <p:spPr>
          <a:xfrm rot="2722040">
            <a:off x="11349543" y="1919067"/>
            <a:ext cx="315794" cy="32507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a-DK" sz="9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OK?</a:t>
            </a:r>
            <a:endParaRPr lang="da-DK" sz="9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Lige pilforbindelse 140"/>
          <p:cNvCxnSpPr/>
          <p:nvPr/>
        </p:nvCxnSpPr>
        <p:spPr>
          <a:xfrm>
            <a:off x="11060937" y="2081604"/>
            <a:ext cx="263846" cy="6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85"/>
          <p:cNvSpPr>
            <a:spLocks noChangeAspect="1"/>
          </p:cNvSpPr>
          <p:nvPr/>
        </p:nvSpPr>
        <p:spPr>
          <a:xfrm>
            <a:off x="12003235" y="1914759"/>
            <a:ext cx="288000" cy="288000"/>
          </a:xfrm>
          <a:prstGeom prst="ellipse">
            <a:avLst/>
          </a:prstGeom>
          <a:noFill/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4" name="Lige pilforbindelse 140"/>
          <p:cNvCxnSpPr/>
          <p:nvPr/>
        </p:nvCxnSpPr>
        <p:spPr>
          <a:xfrm>
            <a:off x="11721615" y="2059205"/>
            <a:ext cx="263846" cy="6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ktangel 25"/>
          <p:cNvSpPr/>
          <p:nvPr/>
        </p:nvSpPr>
        <p:spPr>
          <a:xfrm>
            <a:off x="5787988" y="3772043"/>
            <a:ext cx="754214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Validerer bruger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Lige pilforbindelse 68"/>
          <p:cNvCxnSpPr/>
          <p:nvPr/>
        </p:nvCxnSpPr>
        <p:spPr>
          <a:xfrm>
            <a:off x="8418022" y="3079088"/>
            <a:ext cx="3024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ktangel 25"/>
          <p:cNvSpPr/>
          <p:nvPr/>
        </p:nvSpPr>
        <p:spPr>
          <a:xfrm>
            <a:off x="8719794" y="2756697"/>
            <a:ext cx="1173505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Berige adgangsbillet med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a-DK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attributter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115"/>
          <p:cNvSpPr/>
          <p:nvPr/>
        </p:nvSpPr>
        <p:spPr>
          <a:xfrm>
            <a:off x="2912466" y="2642395"/>
            <a:ext cx="9505530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5" name="Rektangel 116"/>
          <p:cNvSpPr/>
          <p:nvPr/>
        </p:nvSpPr>
        <p:spPr>
          <a:xfrm>
            <a:off x="2909060" y="2642395"/>
            <a:ext cx="532970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ts val="1100"/>
              </a:lnSpc>
            </a:pPr>
            <a:r>
              <a:rPr lang="da-DK" sz="1200" dirty="0" smtClean="0">
                <a:solidFill>
                  <a:schemeClr val="accent2">
                    <a:lumMod val="75000"/>
                  </a:schemeClr>
                </a:solidFill>
              </a:rPr>
              <a:t>Billet-</a:t>
            </a:r>
            <a:r>
              <a:rPr lang="da-DK" sz="1200" dirty="0" err="1" smtClean="0">
                <a:solidFill>
                  <a:schemeClr val="accent2">
                    <a:lumMod val="75000"/>
                  </a:schemeClr>
                </a:solidFill>
              </a:rPr>
              <a:t>udste</a:t>
            </a:r>
            <a:r>
              <a:rPr lang="da-DK" sz="1200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da-DK" sz="1200" dirty="0" err="1" smtClean="0">
                <a:solidFill>
                  <a:schemeClr val="accent2">
                    <a:lumMod val="75000"/>
                  </a:schemeClr>
                </a:solidFill>
              </a:rPr>
              <a:t>delse</a:t>
            </a:r>
            <a:endParaRPr lang="da-DK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Rektangel 25"/>
          <p:cNvSpPr/>
          <p:nvPr/>
        </p:nvSpPr>
        <p:spPr>
          <a:xfrm>
            <a:off x="7676695" y="2757617"/>
            <a:ext cx="844345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Indhente 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a-DK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attributter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Rektangel 25"/>
          <p:cNvSpPr/>
          <p:nvPr/>
        </p:nvSpPr>
        <p:spPr>
          <a:xfrm>
            <a:off x="3798479" y="2768612"/>
            <a:ext cx="1102993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Indhente 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a-DK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autentifikation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2" name="Lige pilforbindelse 93"/>
          <p:cNvCxnSpPr>
            <a:stCxn id="73" idx="2"/>
            <a:endCxn id="101" idx="0"/>
          </p:cNvCxnSpPr>
          <p:nvPr/>
        </p:nvCxnSpPr>
        <p:spPr>
          <a:xfrm>
            <a:off x="4347828" y="2396121"/>
            <a:ext cx="2148" cy="3724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ge pilforbindelse 36"/>
          <p:cNvCxnSpPr>
            <a:stCxn id="91" idx="1"/>
            <a:endCxn id="76" idx="0"/>
          </p:cNvCxnSpPr>
          <p:nvPr/>
        </p:nvCxnSpPr>
        <p:spPr>
          <a:xfrm rot="10800000" flipV="1">
            <a:off x="7290797" y="3079088"/>
            <a:ext cx="385898" cy="693854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6200000" flipH="1">
            <a:off x="7613731" y="4017946"/>
            <a:ext cx="1545864" cy="365134"/>
          </a:xfrm>
          <a:prstGeom prst="bentConnector3">
            <a:avLst>
              <a:gd name="adj1" fmla="val 54879"/>
            </a:avLst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47" idx="0"/>
          </p:cNvCxnSpPr>
          <p:nvPr/>
        </p:nvCxnSpPr>
        <p:spPr>
          <a:xfrm rot="16200000" flipH="1">
            <a:off x="7736130" y="3962164"/>
            <a:ext cx="1572236" cy="4503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Afsnit 8.1 Systemteknisk målbillede</a:t>
            </a:r>
            <a:endParaRPr lang="da-DK" dirty="0"/>
          </a:p>
        </p:txBody>
      </p:sp>
      <p:sp>
        <p:nvSpPr>
          <p:cNvPr id="3" name="Rectangle 2"/>
          <p:cNvSpPr/>
          <p:nvPr/>
        </p:nvSpPr>
        <p:spPr>
          <a:xfrm>
            <a:off x="2015284" y="1629594"/>
            <a:ext cx="7967848" cy="1344160"/>
          </a:xfrm>
          <a:prstGeom prst="rect">
            <a:avLst/>
          </a:prstGeom>
          <a:noFill/>
          <a:ln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r>
              <a:rPr lang="en-GB" sz="1300" dirty="0" err="1">
                <a:solidFill>
                  <a:schemeClr val="tx1"/>
                </a:solidFill>
              </a:rPr>
              <a:t>Forretning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15284" y="3333876"/>
            <a:ext cx="3791928" cy="2450236"/>
          </a:xfrm>
          <a:prstGeom prst="rect">
            <a:avLst/>
          </a:prstGeom>
          <a:noFill/>
          <a:ln w="38100"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r>
              <a:rPr lang="en-GB" sz="1300" dirty="0" err="1">
                <a:solidFill>
                  <a:schemeClr val="tx1"/>
                </a:solidFill>
              </a:rPr>
              <a:t>Brugerstyring</a:t>
            </a:r>
            <a:r>
              <a:rPr lang="en-GB" sz="1300" dirty="0">
                <a:solidFill>
                  <a:schemeClr val="tx1"/>
                </a:solidFill>
              </a:rPr>
              <a:t> - </a:t>
            </a:r>
            <a:r>
              <a:rPr lang="en-GB" sz="1300" dirty="0" err="1">
                <a:solidFill>
                  <a:schemeClr val="tx1"/>
                </a:solidFill>
              </a:rPr>
              <a:t>Tjenester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07281" y="2073445"/>
            <a:ext cx="2351955" cy="3601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ts val="1300"/>
              </a:lnSpc>
            </a:pPr>
            <a:r>
              <a:rPr lang="en-GB" sz="1300" dirty="0">
                <a:solidFill>
                  <a:schemeClr val="tx1"/>
                </a:solidFill>
              </a:rPr>
              <a:t>Sags- </a:t>
            </a:r>
            <a:r>
              <a:rPr lang="en-GB" sz="1300" dirty="0" err="1">
                <a:solidFill>
                  <a:schemeClr val="tx1"/>
                </a:solidFill>
              </a:rPr>
              <a:t>og</a:t>
            </a:r>
            <a:r>
              <a:rPr lang="en-GB" sz="1300" dirty="0">
                <a:solidFill>
                  <a:schemeClr val="tx1"/>
                </a:solidFill>
              </a:rPr>
              <a:t> </a:t>
            </a:r>
            <a:r>
              <a:rPr lang="en-GB" sz="1300" dirty="0" err="1">
                <a:solidFill>
                  <a:schemeClr val="tx1"/>
                </a:solidFill>
              </a:rPr>
              <a:t>dokumenthåndtering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798" y="2074105"/>
            <a:ext cx="2351955" cy="3601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1300" dirty="0" err="1">
                <a:solidFill>
                  <a:schemeClr val="tx1"/>
                </a:solidFill>
              </a:rPr>
              <a:t>Fagsystemer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07281" y="3694001"/>
            <a:ext cx="2255957" cy="240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Registrering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07281" y="4054123"/>
            <a:ext cx="2255957" cy="240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 smtClean="0">
                <a:solidFill>
                  <a:schemeClr val="tx1"/>
                </a:solidFill>
              </a:rPr>
              <a:t>Akkreditivtilknytning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07281" y="4404475"/>
            <a:ext cx="2255957" cy="240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 smtClean="0">
                <a:solidFill>
                  <a:schemeClr val="tx1"/>
                </a:solidFill>
              </a:rPr>
              <a:t>Attributbeskrivelse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91400" y="3666351"/>
            <a:ext cx="1621514" cy="3109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Klassifikation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35204" y="4054124"/>
            <a:ext cx="1577711" cy="3109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Adresse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60358" y="3666351"/>
            <a:ext cx="1574998" cy="3109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>
                <a:solidFill>
                  <a:schemeClr val="tx1"/>
                </a:solidFill>
              </a:rPr>
              <a:t>Organisation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075051" y="3009765"/>
            <a:ext cx="0" cy="2880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060359" y="3009765"/>
            <a:ext cx="0" cy="2880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6023195" y="3871747"/>
            <a:ext cx="0" cy="23996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8060958" y="4072771"/>
            <a:ext cx="1574398" cy="3109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Lokalisering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46" name="Rounded Rectangle 8"/>
          <p:cNvSpPr/>
          <p:nvPr/>
        </p:nvSpPr>
        <p:spPr>
          <a:xfrm>
            <a:off x="7418484" y="2541605"/>
            <a:ext cx="2351955" cy="3601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ts val="1300"/>
              </a:lnSpc>
            </a:pPr>
            <a:r>
              <a:rPr lang="en-GB" sz="1300" dirty="0">
                <a:solidFill>
                  <a:schemeClr val="tx1"/>
                </a:solidFill>
              </a:rPr>
              <a:t>Borger- </a:t>
            </a:r>
            <a:r>
              <a:rPr lang="en-GB" sz="1300" dirty="0" err="1">
                <a:solidFill>
                  <a:schemeClr val="tx1"/>
                </a:solidFill>
              </a:rPr>
              <a:t>og</a:t>
            </a:r>
            <a:r>
              <a:rPr lang="en-GB" sz="1300" dirty="0">
                <a:solidFill>
                  <a:schemeClr val="tx1"/>
                </a:solidFill>
              </a:rPr>
              <a:t> </a:t>
            </a:r>
            <a:r>
              <a:rPr lang="en-GB" sz="1300" dirty="0" err="1">
                <a:solidFill>
                  <a:schemeClr val="tx1"/>
                </a:solidFill>
              </a:rPr>
              <a:t>virksomhedstjenester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49" name="Rectangle 4"/>
          <p:cNvSpPr/>
          <p:nvPr/>
        </p:nvSpPr>
        <p:spPr>
          <a:xfrm>
            <a:off x="6164395" y="3347148"/>
            <a:ext cx="3791928" cy="1499248"/>
          </a:xfrm>
          <a:prstGeom prst="rect">
            <a:avLst/>
          </a:prstGeom>
          <a:noFill/>
          <a:ln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r>
              <a:rPr lang="en-GB" sz="1300" dirty="0" err="1" smtClean="0">
                <a:solidFill>
                  <a:schemeClr val="tx1"/>
                </a:solidFill>
              </a:rPr>
              <a:t>Fællestjenester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51" name="Rounded Rectangle 7"/>
          <p:cNvSpPr/>
          <p:nvPr/>
        </p:nvSpPr>
        <p:spPr>
          <a:xfrm>
            <a:off x="2216798" y="2541605"/>
            <a:ext cx="2351955" cy="3601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Post </a:t>
            </a:r>
            <a:r>
              <a:rPr lang="en-GB" sz="1300" dirty="0" err="1">
                <a:solidFill>
                  <a:schemeClr val="tx1"/>
                </a:solidFill>
              </a:rPr>
              <a:t>og</a:t>
            </a:r>
            <a:r>
              <a:rPr lang="en-GB" sz="1300" dirty="0">
                <a:solidFill>
                  <a:schemeClr val="tx1"/>
                </a:solidFill>
              </a:rPr>
              <a:t> </a:t>
            </a:r>
            <a:r>
              <a:rPr lang="en-GB" sz="1300" dirty="0" err="1">
                <a:solidFill>
                  <a:schemeClr val="tx1"/>
                </a:solidFill>
              </a:rPr>
              <a:t>kalender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52" name="Rounded Rectangle 8"/>
          <p:cNvSpPr/>
          <p:nvPr/>
        </p:nvSpPr>
        <p:spPr>
          <a:xfrm>
            <a:off x="4847233" y="2541605"/>
            <a:ext cx="2351956" cy="3601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1300" dirty="0" err="1">
                <a:solidFill>
                  <a:schemeClr val="tx1"/>
                </a:solidFill>
              </a:rPr>
              <a:t>Løn</a:t>
            </a:r>
            <a:r>
              <a:rPr lang="en-GB" sz="1300" dirty="0">
                <a:solidFill>
                  <a:schemeClr val="tx1"/>
                </a:solidFill>
              </a:rPr>
              <a:t> </a:t>
            </a:r>
            <a:r>
              <a:rPr lang="en-GB" sz="1300" dirty="0" err="1">
                <a:solidFill>
                  <a:schemeClr val="tx1"/>
                </a:solidFill>
              </a:rPr>
              <a:t>og</a:t>
            </a:r>
            <a:r>
              <a:rPr lang="en-GB" sz="1300" dirty="0">
                <a:solidFill>
                  <a:schemeClr val="tx1"/>
                </a:solidFill>
              </a:rPr>
              <a:t> </a:t>
            </a:r>
            <a:r>
              <a:rPr lang="en-GB" sz="1300" dirty="0" err="1">
                <a:solidFill>
                  <a:schemeClr val="tx1"/>
                </a:solidFill>
              </a:rPr>
              <a:t>økonomi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53" name="Rounded Rectangle 8"/>
          <p:cNvSpPr/>
          <p:nvPr/>
        </p:nvSpPr>
        <p:spPr>
          <a:xfrm>
            <a:off x="7439181" y="2073445"/>
            <a:ext cx="2351955" cy="3601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Intranet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335204" y="4427431"/>
            <a:ext cx="1577711" cy="3109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206774" y="4725938"/>
            <a:ext cx="2255957" cy="240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Autentifikation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206774" y="5061946"/>
            <a:ext cx="2255957" cy="240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 smtClean="0">
                <a:solidFill>
                  <a:schemeClr val="tx1"/>
                </a:solidFill>
              </a:rPr>
              <a:t>Billetudstedelse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10312" y="5395107"/>
            <a:ext cx="2255957" cy="240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 smtClean="0">
                <a:solidFill>
                  <a:schemeClr val="tx1"/>
                </a:solidFill>
              </a:rPr>
              <a:t>Adgangskontrol</a:t>
            </a:r>
            <a:endParaRPr lang="en-GB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3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Afsnit </a:t>
            </a:r>
            <a:r>
              <a:rPr lang="da-DK" dirty="0" smtClean="0"/>
              <a:t>8.2 </a:t>
            </a:r>
            <a:r>
              <a:rPr lang="da-DK" dirty="0" smtClean="0"/>
              <a:t>Login tjenester/Brokere - (Identity Provider, Broker)</a:t>
            </a:r>
            <a:endParaRPr lang="da-DK" dirty="0"/>
          </a:p>
        </p:txBody>
      </p:sp>
      <p:sp>
        <p:nvSpPr>
          <p:cNvPr id="4" name="Afrundet rektangel 3"/>
          <p:cNvSpPr/>
          <p:nvPr/>
        </p:nvSpPr>
        <p:spPr>
          <a:xfrm>
            <a:off x="2992192" y="2484003"/>
            <a:ext cx="1828562" cy="10081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en-GB" sz="1200" dirty="0" err="1" smtClean="0">
                <a:solidFill>
                  <a:schemeClr val="tx1"/>
                </a:solidFill>
              </a:rPr>
              <a:t>Registrerings-tjeneste</a:t>
            </a:r>
            <a:r>
              <a:rPr lang="en-GB" sz="1200" dirty="0" smtClean="0">
                <a:solidFill>
                  <a:schemeClr val="tx1"/>
                </a:solidFill>
              </a:rPr>
              <a:t> og </a:t>
            </a:r>
            <a:r>
              <a:rPr lang="en-GB" sz="1200" dirty="0" err="1" smtClean="0">
                <a:solidFill>
                  <a:schemeClr val="tx1"/>
                </a:solidFill>
              </a:rPr>
              <a:t>akkreditivudsteder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992192" y="4625027"/>
            <a:ext cx="1828562" cy="1008151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en-GB" sz="1200" dirty="0" err="1">
                <a:solidFill>
                  <a:schemeClr val="tx1"/>
                </a:solidFill>
              </a:rPr>
              <a:t>Bruger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950614" y="2484003"/>
            <a:ext cx="1828562" cy="10081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en-GB" sz="1200" dirty="0" smtClean="0">
                <a:solidFill>
                  <a:schemeClr val="tx1"/>
                </a:solidFill>
              </a:rPr>
              <a:t>Broker</a:t>
            </a:r>
            <a:endParaRPr lang="en-GB" sz="1200" dirty="0">
              <a:solidFill>
                <a:schemeClr val="tx1"/>
              </a:solidFill>
            </a:endParaRPr>
          </a:p>
          <a:p>
            <a:pPr algn="ctr" defTabSz="609585"/>
            <a:r>
              <a:rPr lang="en-GB" sz="1200" dirty="0" smtClean="0">
                <a:solidFill>
                  <a:schemeClr val="tx1"/>
                </a:solidFill>
              </a:rPr>
              <a:t>login-</a:t>
            </a:r>
            <a:r>
              <a:rPr lang="en-GB" sz="1200" dirty="0" err="1" smtClean="0">
                <a:solidFill>
                  <a:schemeClr val="tx1"/>
                </a:solidFill>
              </a:rPr>
              <a:t>tjeneste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950614" y="4625027"/>
            <a:ext cx="1828562" cy="1008151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en-GB" sz="1200" dirty="0" err="1">
                <a:solidFill>
                  <a:schemeClr val="tx1"/>
                </a:solidFill>
              </a:rPr>
              <a:t>Tjenesteudbyder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 flipV="1">
            <a:off x="7864895" y="3492154"/>
            <a:ext cx="0" cy="11328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 flipH="1">
            <a:off x="4820754" y="2988078"/>
            <a:ext cx="212986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V="1">
            <a:off x="3906473" y="3492154"/>
            <a:ext cx="0" cy="11328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5222831" y="5121826"/>
            <a:ext cx="132570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0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</a:t>
            </a:r>
            <a:r>
              <a:rPr lang="da-DK" dirty="0" smtClean="0"/>
              <a:t>8.2 </a:t>
            </a:r>
            <a:r>
              <a:rPr lang="da-DK" dirty="0"/>
              <a:t>Login tjenester/Brokere - (Identity Provider, Broker)</a:t>
            </a:r>
          </a:p>
        </p:txBody>
      </p:sp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337" y="2637706"/>
            <a:ext cx="26781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5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431544" y="1230066"/>
            <a:ext cx="2399954" cy="5328592"/>
          </a:xfrm>
          <a:prstGeom prst="roundRect">
            <a:avLst>
              <a:gd name="adj" fmla="val 11011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 smtClean="0"/>
              <a:t>Entitet</a:t>
            </a:r>
            <a:endParaRPr lang="da-DK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</a:t>
            </a:r>
            <a:r>
              <a:rPr lang="da-DK" dirty="0" smtClean="0"/>
              <a:t>2 Beskrivelse </a:t>
            </a:r>
            <a:r>
              <a:rPr lang="da-DK" dirty="0"/>
              <a:t>af brugerstyringsdomænet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27267" y="5183209"/>
            <a:ext cx="6527876" cy="136648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 dirty="0" smtClean="0"/>
              <a:t>Anvendelse </a:t>
            </a:r>
          </a:p>
          <a:p>
            <a:pPr algn="ctr"/>
            <a:r>
              <a:rPr lang="da-DK" sz="1200" dirty="0" smtClean="0"/>
              <a:t>Identitetskontrol og adgangskontrol</a:t>
            </a:r>
            <a:endParaRPr lang="da-DK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5290795" y="5734052"/>
            <a:ext cx="1800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 smtClean="0"/>
              <a:t>Billetudstedelse</a:t>
            </a:r>
            <a:endParaRPr lang="da-DK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3221665" y="5734050"/>
            <a:ext cx="1800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smtClean="0"/>
              <a:t>Autentifikation</a:t>
            </a:r>
            <a:endParaRPr lang="da-DK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9647139" y="1269554"/>
            <a:ext cx="2399954" cy="5280139"/>
          </a:xfrm>
          <a:prstGeom prst="roundRect">
            <a:avLst>
              <a:gd name="adj" fmla="val 11011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 dirty="0"/>
              <a:t>Kontrol og forebyggelse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751272" y="2133650"/>
            <a:ext cx="2148512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/>
              <a:t>Overvåge og forebygge regelbrud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751272" y="3717825"/>
            <a:ext cx="2148512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/>
              <a:t>Overvåge og forebygge identitetsmisbrug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751272" y="5338800"/>
            <a:ext cx="2148512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/>
              <a:t>Overvåge og forebygge indbrud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04495" y="1672979"/>
            <a:ext cx="2254051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Person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Borger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Medarbejder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04496" y="2677632"/>
            <a:ext cx="2254051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Organisation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Myndighed</a:t>
            </a:r>
          </a:p>
          <a:p>
            <a:pPr algn="ctr"/>
            <a:r>
              <a:rPr lang="da-DK" sz="1400" dirty="0"/>
              <a:t>- Virksomhed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27267" y="1269554"/>
            <a:ext cx="6527876" cy="1224000"/>
            <a:chOff x="2216208" y="1491630"/>
            <a:chExt cx="4896544" cy="979309"/>
          </a:xfrm>
        </p:grpSpPr>
        <p:sp>
          <p:nvSpPr>
            <p:cNvPr id="4" name="Rounded Rectangle 3"/>
            <p:cNvSpPr/>
            <p:nvPr/>
          </p:nvSpPr>
          <p:spPr>
            <a:xfrm>
              <a:off x="2216208" y="1491630"/>
              <a:ext cx="4896544" cy="979309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t"/>
            <a:lstStyle/>
            <a:p>
              <a:pPr algn="ctr"/>
              <a:r>
                <a:rPr lang="da-DK" sz="1600" dirty="0"/>
                <a:t>Informationssikkerhed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28376" y="1815650"/>
              <a:ext cx="1872208" cy="576064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Vedligeholde sikkerheds </a:t>
              </a:r>
              <a:r>
                <a:rPr lang="da-DK" sz="1400" dirty="0" smtClean="0"/>
                <a:t>politikker </a:t>
              </a:r>
              <a:r>
                <a:rPr lang="da-DK" sz="1400" dirty="0"/>
                <a:t>og </a:t>
              </a:r>
              <a:r>
                <a:rPr lang="da-DK" sz="1400" dirty="0" smtClean="0"/>
                <a:t>regler</a:t>
              </a:r>
              <a:endParaRPr lang="da-DK" sz="1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699567" y="1806432"/>
              <a:ext cx="1320705" cy="576064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Påtrykke regler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308688" y="1815650"/>
              <a:ext cx="1320705" cy="576064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 smtClean="0"/>
                <a:t>Risikovurdering</a:t>
              </a:r>
              <a:endParaRPr lang="da-DK" sz="1400" dirty="0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504496" y="3682285"/>
            <a:ext cx="2254051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Ting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Sensorer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A</a:t>
            </a:r>
            <a:r>
              <a:rPr lang="da-DK" sz="1400" dirty="0" smtClean="0"/>
              <a:t>pparater</a:t>
            </a:r>
            <a:endParaRPr lang="da-DK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4496" y="4686938"/>
            <a:ext cx="2254051" cy="1800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 smtClean="0"/>
              <a:t>Tjeneste</a:t>
            </a:r>
            <a:endParaRPr lang="da-DK" sz="1600" dirty="0"/>
          </a:p>
          <a:p>
            <a:pPr marL="228594" indent="-228594" algn="ctr">
              <a:buFontTx/>
              <a:buChar char="-"/>
            </a:pPr>
            <a:r>
              <a:rPr lang="da-DK" sz="1400" dirty="0"/>
              <a:t>Information</a:t>
            </a:r>
          </a:p>
          <a:p>
            <a:pPr marL="228594" indent="-228594" algn="ctr">
              <a:buFontTx/>
              <a:buChar char="-"/>
            </a:pPr>
            <a:r>
              <a:rPr lang="da-DK" sz="1400" smtClean="0"/>
              <a:t>Funktionalitet</a:t>
            </a:r>
          </a:p>
          <a:p>
            <a:pPr marL="228594" indent="-228594" algn="ctr">
              <a:buFontTx/>
              <a:buChar char="-"/>
            </a:pPr>
            <a:endParaRPr lang="da-DK" sz="1400" dirty="0" smtClean="0"/>
          </a:p>
          <a:p>
            <a:pPr algn="ctr">
              <a:spcAft>
                <a:spcPts val="300"/>
              </a:spcAft>
            </a:pPr>
            <a:r>
              <a:rPr lang="da-DK" sz="1600" smtClean="0"/>
              <a:t>Tjenestekonsument</a:t>
            </a:r>
            <a:endParaRPr lang="da-DK" sz="1600" dirty="0"/>
          </a:p>
          <a:p>
            <a:pPr marL="228594" indent="-228594" algn="ctr">
              <a:buFontTx/>
              <a:buChar char="-"/>
            </a:pPr>
            <a:r>
              <a:rPr lang="da-DK" sz="1400" dirty="0" smtClean="0"/>
              <a:t>Applikation</a:t>
            </a:r>
          </a:p>
          <a:p>
            <a:pPr marL="228594" indent="-228594" algn="ctr">
              <a:buFontTx/>
              <a:buChar char="-"/>
            </a:pPr>
            <a:r>
              <a:rPr lang="da-DK" sz="1400" dirty="0" smtClean="0"/>
              <a:t>Portal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951706" y="2626410"/>
            <a:ext cx="6527876" cy="9474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 dirty="0" smtClean="0"/>
              <a:t>Administration af tjenester</a:t>
            </a:r>
            <a:endParaRPr lang="da-DK" sz="1600" dirty="0"/>
          </a:p>
        </p:txBody>
      </p:sp>
      <p:sp>
        <p:nvSpPr>
          <p:cNvPr id="32" name="Rounded Rectangle 31"/>
          <p:cNvSpPr/>
          <p:nvPr/>
        </p:nvSpPr>
        <p:spPr>
          <a:xfrm>
            <a:off x="4078982" y="3017474"/>
            <a:ext cx="4260260" cy="43081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Administrere adgangspolitikker</a:t>
            </a:r>
            <a:endParaRPr lang="da-DK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2927267" y="3717825"/>
            <a:ext cx="6527876" cy="131137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 smtClean="0"/>
              <a:t>Administration</a:t>
            </a:r>
            <a:r>
              <a:rPr lang="da-DK" sz="1600" dirty="0"/>
              <a:t> </a:t>
            </a:r>
            <a:r>
              <a:rPr lang="da-DK" sz="1600" smtClean="0"/>
              <a:t>af identiteter, akkreditiver </a:t>
            </a:r>
            <a:r>
              <a:rPr lang="da-DK" sz="1600"/>
              <a:t>og </a:t>
            </a:r>
            <a:r>
              <a:rPr lang="da-DK" sz="1600" smtClean="0"/>
              <a:t>attributter</a:t>
            </a:r>
            <a:endParaRPr lang="da-DK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3023267" y="4124221"/>
            <a:ext cx="1556164" cy="73785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a-DK" sz="1400" dirty="0" smtClean="0"/>
              <a:t>Validere</a:t>
            </a:r>
            <a:endParaRPr lang="da-DK" sz="1400" dirty="0"/>
          </a:p>
          <a:p>
            <a:pPr algn="ctr"/>
            <a:r>
              <a:rPr lang="da-DK" sz="1400" dirty="0" smtClean="0"/>
              <a:t>identiteten</a:t>
            </a:r>
            <a:endParaRPr lang="da-DK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4650246" y="4124221"/>
            <a:ext cx="1534407" cy="73785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a-DK" sz="1400" smtClean="0"/>
              <a:t>Tilknytte </a:t>
            </a:r>
            <a:r>
              <a:rPr lang="da-DK" sz="1400" dirty="0" smtClean="0"/>
              <a:t>akkreditiver</a:t>
            </a:r>
            <a:endParaRPr lang="da-DK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6255468" y="4124221"/>
            <a:ext cx="3076384" cy="73785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a-DK" sz="1400" dirty="0"/>
              <a:t> </a:t>
            </a:r>
            <a:r>
              <a:rPr lang="da-DK" sz="1400" smtClean="0"/>
              <a:t>Beskrive forskellige attribut-sæt: Identitet, roller, rettigheder, </a:t>
            </a:r>
            <a:endParaRPr lang="da-DK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7342321" y="5734053"/>
            <a:ext cx="1800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 smtClean="0"/>
              <a:t>Adgangskontrol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342243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47"/>
          <p:cNvSpPr/>
          <p:nvPr/>
        </p:nvSpPr>
        <p:spPr>
          <a:xfrm>
            <a:off x="2876176" y="1676790"/>
            <a:ext cx="1373801" cy="80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 smtClean="0">
                <a:solidFill>
                  <a:schemeClr val="tx1"/>
                </a:solidFill>
              </a:rPr>
              <a:t>Registrerings-tjeneste1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4" name="Afrundet rektangel 49"/>
          <p:cNvSpPr/>
          <p:nvPr/>
        </p:nvSpPr>
        <p:spPr>
          <a:xfrm>
            <a:off x="2876176" y="2855992"/>
            <a:ext cx="1373801" cy="80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 smtClean="0">
                <a:solidFill>
                  <a:schemeClr val="tx1"/>
                </a:solidFill>
              </a:rPr>
              <a:t>Registrerings-tjeneste 2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5" name="Afrundet rektangel 50"/>
          <p:cNvSpPr/>
          <p:nvPr/>
        </p:nvSpPr>
        <p:spPr>
          <a:xfrm>
            <a:off x="2876176" y="3968480"/>
            <a:ext cx="1373801" cy="80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 smtClean="0">
                <a:solidFill>
                  <a:schemeClr val="tx1"/>
                </a:solidFill>
              </a:rPr>
              <a:t>Akkreditiv-udsteder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6" name="Afrundet rektangel 52"/>
          <p:cNvSpPr/>
          <p:nvPr/>
        </p:nvSpPr>
        <p:spPr>
          <a:xfrm>
            <a:off x="5382761" y="1676790"/>
            <a:ext cx="1373801" cy="80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 dirty="0" err="1">
                <a:solidFill>
                  <a:schemeClr val="tx1"/>
                </a:solidFill>
              </a:rPr>
              <a:t>Broker</a:t>
            </a:r>
            <a:r>
              <a:rPr lang="da-DK" sz="1200" dirty="0">
                <a:solidFill>
                  <a:schemeClr val="tx1"/>
                </a:solidFill>
              </a:rPr>
              <a:t> X</a:t>
            </a:r>
          </a:p>
        </p:txBody>
      </p:sp>
      <p:sp>
        <p:nvSpPr>
          <p:cNvPr id="7" name="Afrundet rektangel 53"/>
          <p:cNvSpPr/>
          <p:nvPr/>
        </p:nvSpPr>
        <p:spPr>
          <a:xfrm>
            <a:off x="5382761" y="2855992"/>
            <a:ext cx="1373801" cy="80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 dirty="0" err="1">
                <a:solidFill>
                  <a:schemeClr val="tx1"/>
                </a:solidFill>
              </a:rPr>
              <a:t>Broker</a:t>
            </a:r>
            <a:r>
              <a:rPr lang="da-DK" sz="1200" dirty="0">
                <a:solidFill>
                  <a:schemeClr val="tx1"/>
                </a:solidFill>
              </a:rPr>
              <a:t> Y</a:t>
            </a:r>
          </a:p>
        </p:txBody>
      </p:sp>
      <p:sp>
        <p:nvSpPr>
          <p:cNvPr id="8" name="Afrundet rektangel 54"/>
          <p:cNvSpPr/>
          <p:nvPr/>
        </p:nvSpPr>
        <p:spPr>
          <a:xfrm>
            <a:off x="5382761" y="3968480"/>
            <a:ext cx="1373801" cy="80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 dirty="0" err="1">
                <a:solidFill>
                  <a:schemeClr val="tx1"/>
                </a:solidFill>
              </a:rPr>
              <a:t>Broker</a:t>
            </a:r>
            <a:r>
              <a:rPr lang="da-DK" sz="1200" dirty="0">
                <a:solidFill>
                  <a:schemeClr val="tx1"/>
                </a:solidFill>
              </a:rPr>
              <a:t> Z</a:t>
            </a:r>
          </a:p>
        </p:txBody>
      </p:sp>
      <p:cxnSp>
        <p:nvCxnSpPr>
          <p:cNvPr id="9" name="Lige pilforbindelse 55"/>
          <p:cNvCxnSpPr>
            <a:stCxn id="3" idx="3"/>
            <a:endCxn id="6" idx="1"/>
          </p:cNvCxnSpPr>
          <p:nvPr/>
        </p:nvCxnSpPr>
        <p:spPr>
          <a:xfrm>
            <a:off x="4249976" y="2079677"/>
            <a:ext cx="1132785" cy="0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Lige pilforbindelse 56"/>
          <p:cNvCxnSpPr>
            <a:stCxn id="4" idx="3"/>
            <a:endCxn id="6" idx="1"/>
          </p:cNvCxnSpPr>
          <p:nvPr/>
        </p:nvCxnSpPr>
        <p:spPr>
          <a:xfrm flipV="1">
            <a:off x="4249976" y="2079678"/>
            <a:ext cx="1132785" cy="1179202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Lige pilforbindelse 58"/>
          <p:cNvCxnSpPr>
            <a:stCxn id="5" idx="3"/>
            <a:endCxn id="6" idx="1"/>
          </p:cNvCxnSpPr>
          <p:nvPr/>
        </p:nvCxnSpPr>
        <p:spPr>
          <a:xfrm flipV="1">
            <a:off x="4249976" y="2079677"/>
            <a:ext cx="1132785" cy="2291691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Lige pilforbindelse 59"/>
          <p:cNvCxnSpPr>
            <a:stCxn id="3" idx="3"/>
            <a:endCxn id="7" idx="1"/>
          </p:cNvCxnSpPr>
          <p:nvPr/>
        </p:nvCxnSpPr>
        <p:spPr>
          <a:xfrm>
            <a:off x="4249976" y="2079678"/>
            <a:ext cx="1132785" cy="1179202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Lige pilforbindelse 60"/>
          <p:cNvCxnSpPr>
            <a:stCxn id="3" idx="3"/>
            <a:endCxn id="8" idx="1"/>
          </p:cNvCxnSpPr>
          <p:nvPr/>
        </p:nvCxnSpPr>
        <p:spPr>
          <a:xfrm>
            <a:off x="4249976" y="2079677"/>
            <a:ext cx="1132785" cy="2291691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Lige pilforbindelse 61"/>
          <p:cNvCxnSpPr>
            <a:stCxn id="4" idx="3"/>
            <a:endCxn id="7" idx="1"/>
          </p:cNvCxnSpPr>
          <p:nvPr/>
        </p:nvCxnSpPr>
        <p:spPr>
          <a:xfrm>
            <a:off x="4249976" y="3258880"/>
            <a:ext cx="1132785" cy="0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Lige pilforbindelse 62"/>
          <p:cNvCxnSpPr>
            <a:stCxn id="4" idx="3"/>
            <a:endCxn id="8" idx="1"/>
          </p:cNvCxnSpPr>
          <p:nvPr/>
        </p:nvCxnSpPr>
        <p:spPr>
          <a:xfrm>
            <a:off x="4249976" y="3258881"/>
            <a:ext cx="1132785" cy="1112488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Lige pilforbindelse 63"/>
          <p:cNvCxnSpPr>
            <a:stCxn id="5" idx="3"/>
            <a:endCxn id="7" idx="1"/>
          </p:cNvCxnSpPr>
          <p:nvPr/>
        </p:nvCxnSpPr>
        <p:spPr>
          <a:xfrm flipV="1">
            <a:off x="4249976" y="3258881"/>
            <a:ext cx="1132785" cy="1112488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Lige pilforbindelse 64"/>
          <p:cNvCxnSpPr>
            <a:stCxn id="5" idx="3"/>
            <a:endCxn id="8" idx="1"/>
          </p:cNvCxnSpPr>
          <p:nvPr/>
        </p:nvCxnSpPr>
        <p:spPr>
          <a:xfrm>
            <a:off x="4249976" y="4371368"/>
            <a:ext cx="1132785" cy="0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Afrundet rektangel 65"/>
          <p:cNvSpPr/>
          <p:nvPr/>
        </p:nvSpPr>
        <p:spPr>
          <a:xfrm>
            <a:off x="7889346" y="2107350"/>
            <a:ext cx="1373801" cy="8057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 dirty="0">
                <a:solidFill>
                  <a:schemeClr val="tx1"/>
                </a:solidFill>
              </a:rPr>
              <a:t>Tjeneste-udbyder A</a:t>
            </a:r>
          </a:p>
        </p:txBody>
      </p:sp>
      <p:sp>
        <p:nvSpPr>
          <p:cNvPr id="19" name="Afrundet rektangel 66"/>
          <p:cNvSpPr/>
          <p:nvPr/>
        </p:nvSpPr>
        <p:spPr>
          <a:xfrm>
            <a:off x="7889346" y="3518552"/>
            <a:ext cx="1373801" cy="8057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 dirty="0">
                <a:solidFill>
                  <a:schemeClr val="tx1"/>
                </a:solidFill>
              </a:rPr>
              <a:t>Tjeneste-udbyder B</a:t>
            </a:r>
          </a:p>
        </p:txBody>
      </p:sp>
      <p:cxnSp>
        <p:nvCxnSpPr>
          <p:cNvPr id="20" name="Lige pilforbindelse 70"/>
          <p:cNvCxnSpPr>
            <a:stCxn id="18" idx="1"/>
            <a:endCxn id="6" idx="3"/>
          </p:cNvCxnSpPr>
          <p:nvPr/>
        </p:nvCxnSpPr>
        <p:spPr>
          <a:xfrm flipH="1" flipV="1">
            <a:off x="6756561" y="2079678"/>
            <a:ext cx="1132785" cy="430560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Lige forbindelse 77"/>
          <p:cNvCxnSpPr>
            <a:stCxn id="19" idx="1"/>
            <a:endCxn id="7" idx="3"/>
          </p:cNvCxnSpPr>
          <p:nvPr/>
        </p:nvCxnSpPr>
        <p:spPr>
          <a:xfrm flipH="1" flipV="1">
            <a:off x="6756561" y="3258880"/>
            <a:ext cx="1132785" cy="662560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Lige forbindelse 78"/>
          <p:cNvCxnSpPr>
            <a:stCxn id="8" idx="3"/>
            <a:endCxn id="19" idx="1"/>
          </p:cNvCxnSpPr>
          <p:nvPr/>
        </p:nvCxnSpPr>
        <p:spPr>
          <a:xfrm flipV="1">
            <a:off x="6756561" y="3921440"/>
            <a:ext cx="1132785" cy="449928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816927" y="452543"/>
            <a:ext cx="10559098" cy="748800"/>
          </a:xfrm>
          <a:prstGeom prst="rect">
            <a:avLst/>
          </a:prstGeom>
        </p:spPr>
        <p:txBody>
          <a:bodyPr/>
          <a:lstStyle>
            <a:lvl1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 cap="all">
                <a:solidFill>
                  <a:schemeClr val="tx2"/>
                </a:solidFill>
                <a:latin typeface="Verdana"/>
                <a:ea typeface="ＭＳ Ｐゴシック" pitchFamily="-111" charset="-128"/>
                <a:cs typeface="ＭＳ Ｐゴシック" pitchFamily="-111" charset="-128"/>
              </a:defRPr>
            </a:lvl1pPr>
            <a:lvl2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189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377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566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754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r>
              <a:rPr lang="da-DK" dirty="0"/>
              <a:t>Afsnit </a:t>
            </a:r>
            <a:r>
              <a:rPr lang="da-DK" dirty="0" smtClean="0"/>
              <a:t>8.2 </a:t>
            </a:r>
            <a:r>
              <a:rPr lang="da-DK" dirty="0"/>
              <a:t>Login tjenester/Brokere - (Identity Provider, Broker)</a:t>
            </a:r>
          </a:p>
        </p:txBody>
      </p:sp>
    </p:spTree>
    <p:extLst>
      <p:ext uri="{BB962C8B-B14F-4D97-AF65-F5344CB8AC3E}">
        <p14:creationId xmlns:p14="http://schemas.microsoft.com/office/powerpoint/2010/main" val="199551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Afsnit 8.3 sikkerhedskæden</a:t>
            </a:r>
            <a:endParaRPr lang="da-DK" dirty="0"/>
          </a:p>
        </p:txBody>
      </p:sp>
      <p:pic>
        <p:nvPicPr>
          <p:cNvPr id="3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1485578"/>
            <a:ext cx="946086" cy="1001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982638" y="2487316"/>
            <a:ext cx="1296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Registrerings-tjeneste</a:t>
            </a:r>
          </a:p>
        </p:txBody>
      </p:sp>
      <p:pic>
        <p:nvPicPr>
          <p:cNvPr id="5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02" y="1989634"/>
            <a:ext cx="946086" cy="1001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3430910" y="2991372"/>
            <a:ext cx="10060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Akkreditiv-tilknytning</a:t>
            </a:r>
          </a:p>
        </p:txBody>
      </p:sp>
      <p:pic>
        <p:nvPicPr>
          <p:cNvPr id="7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26" y="2634788"/>
            <a:ext cx="946086" cy="1001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5447134" y="3636526"/>
            <a:ext cx="864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Attribut-tjeneste</a:t>
            </a:r>
          </a:p>
        </p:txBody>
      </p:sp>
      <p:pic>
        <p:nvPicPr>
          <p:cNvPr id="9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4613280"/>
            <a:ext cx="946086" cy="10017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982638" y="5615018"/>
            <a:ext cx="14401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Autentifikation</a:t>
            </a:r>
          </a:p>
        </p:txBody>
      </p:sp>
      <p:pic>
        <p:nvPicPr>
          <p:cNvPr id="11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86" y="4613280"/>
            <a:ext cx="946086" cy="1001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auto">
          <a:xfrm>
            <a:off x="3286894" y="5615018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Broker</a:t>
            </a:r>
          </a:p>
        </p:txBody>
      </p:sp>
      <p:pic>
        <p:nvPicPr>
          <p:cNvPr id="13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26" y="4613280"/>
            <a:ext cx="946086" cy="10017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5447134" y="5615018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Adgangs-kontrol</a:t>
            </a:r>
            <a:endParaRPr kumimoji="0" lang="da-DK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15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42" y="4613280"/>
            <a:ext cx="946086" cy="10017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 bwMode="auto">
          <a:xfrm>
            <a:off x="7391350" y="5615018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Tjeneste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9767614" y="3429794"/>
            <a:ext cx="352249" cy="822334"/>
            <a:chOff x="2352921" y="1484834"/>
            <a:chExt cx="352249" cy="822334"/>
          </a:xfrm>
        </p:grpSpPr>
        <p:sp>
          <p:nvSpPr>
            <p:cNvPr id="18" name="Rectangle 17"/>
            <p:cNvSpPr/>
            <p:nvPr/>
          </p:nvSpPr>
          <p:spPr>
            <a:xfrm>
              <a:off x="2441499" y="2004915"/>
              <a:ext cx="175093" cy="302253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52921" y="1688954"/>
              <a:ext cx="352249" cy="421200"/>
            </a:xfrm>
            <a:prstGeom prst="round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26986" y="1484834"/>
              <a:ext cx="204120" cy="204120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7" name="TextBox 26"/>
          <p:cNvSpPr txBox="1"/>
          <p:nvPr/>
        </p:nvSpPr>
        <p:spPr bwMode="auto">
          <a:xfrm rot="16200000">
            <a:off x="-273303" y="2360787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sp>
        <p:nvSpPr>
          <p:cNvPr id="28" name="TextBox 27"/>
          <p:cNvSpPr txBox="1"/>
          <p:nvPr/>
        </p:nvSpPr>
        <p:spPr bwMode="auto">
          <a:xfrm rot="16200000">
            <a:off x="-273304" y="4711385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Anvendelse</a:t>
            </a:r>
          </a:p>
        </p:txBody>
      </p:sp>
      <p:cxnSp>
        <p:nvCxnSpPr>
          <p:cNvPr id="32" name="Elbow Connector 31"/>
          <p:cNvCxnSpPr>
            <a:stCxn id="18" idx="2"/>
            <a:endCxn id="10" idx="2"/>
          </p:cNvCxnSpPr>
          <p:nvPr/>
        </p:nvCxnSpPr>
        <p:spPr>
          <a:xfrm rot="5400000">
            <a:off x="5049451" y="905396"/>
            <a:ext cx="1547556" cy="8241021"/>
          </a:xfrm>
          <a:prstGeom prst="bentConnector3">
            <a:avLst>
              <a:gd name="adj1" fmla="val 15537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1" idx="1"/>
          </p:cNvCxnSpPr>
          <p:nvPr/>
        </p:nvCxnSpPr>
        <p:spPr>
          <a:xfrm>
            <a:off x="2000732" y="5114149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13" idx="1"/>
          </p:cNvCxnSpPr>
          <p:nvPr/>
        </p:nvCxnSpPr>
        <p:spPr>
          <a:xfrm>
            <a:off x="4160972" y="5114149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15" idx="1"/>
          </p:cNvCxnSpPr>
          <p:nvPr/>
        </p:nvCxnSpPr>
        <p:spPr>
          <a:xfrm>
            <a:off x="6321212" y="5114149"/>
            <a:ext cx="998130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878" y="3231122"/>
            <a:ext cx="401248" cy="5900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/>
          <p:cNvSpPr txBox="1"/>
          <p:nvPr/>
        </p:nvSpPr>
        <p:spPr bwMode="auto">
          <a:xfrm>
            <a:off x="8312054" y="3861842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Akkreditiv</a:t>
            </a:r>
          </a:p>
        </p:txBody>
      </p:sp>
      <p:pic>
        <p:nvPicPr>
          <p:cNvPr id="1026" name="Picture 2" descr="C:\Users\PETH\AppData\Local\Microsoft\Windows\Temporary Internet Files\Content.IE5\17AK1CM0\document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319" y="4919550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PETH\AppData\Local\Microsoft\Windows\Temporary Internet Files\Content.IE5\17AK1CM0\document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038" y="4943864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 bwMode="auto">
          <a:xfrm>
            <a:off x="3140856" y="5981432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Adgangsbillet</a:t>
            </a:r>
          </a:p>
        </p:txBody>
      </p:sp>
      <p:cxnSp>
        <p:nvCxnSpPr>
          <p:cNvPr id="45" name="Straight Arrow Connector 44"/>
          <p:cNvCxnSpPr>
            <a:stCxn id="44" idx="0"/>
            <a:endCxn id="43" idx="2"/>
          </p:cNvCxnSpPr>
          <p:nvPr/>
        </p:nvCxnSpPr>
        <p:spPr>
          <a:xfrm flipV="1">
            <a:off x="3788928" y="5333062"/>
            <a:ext cx="944600" cy="64837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  <a:endCxn id="1026" idx="2"/>
          </p:cNvCxnSpPr>
          <p:nvPr/>
        </p:nvCxnSpPr>
        <p:spPr>
          <a:xfrm flipH="1" flipV="1">
            <a:off x="2607809" y="5308748"/>
            <a:ext cx="1181119" cy="672684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" idx="3"/>
            <a:endCxn id="5" idx="1"/>
          </p:cNvCxnSpPr>
          <p:nvPr/>
        </p:nvCxnSpPr>
        <p:spPr>
          <a:xfrm>
            <a:off x="2000732" y="1986447"/>
            <a:ext cx="1358170" cy="50405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7" idx="1"/>
          </p:cNvCxnSpPr>
          <p:nvPr/>
        </p:nvCxnSpPr>
        <p:spPr>
          <a:xfrm>
            <a:off x="4304988" y="2813080"/>
            <a:ext cx="1070138" cy="322577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" idx="3"/>
            <a:endCxn id="19" idx="1"/>
          </p:cNvCxnSpPr>
          <p:nvPr/>
        </p:nvCxnSpPr>
        <p:spPr>
          <a:xfrm>
            <a:off x="4304988" y="2490503"/>
            <a:ext cx="5462626" cy="1354011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14" y="4693993"/>
            <a:ext cx="401248" cy="5900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Elbow Connector 62"/>
          <p:cNvCxnSpPr>
            <a:stCxn id="8" idx="2"/>
            <a:endCxn id="15" idx="0"/>
          </p:cNvCxnSpPr>
          <p:nvPr/>
        </p:nvCxnSpPr>
        <p:spPr>
          <a:xfrm rot="16200000" flipH="1">
            <a:off x="6532072" y="3352967"/>
            <a:ext cx="607422" cy="1913203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9608198" y="5284063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Akkreditiv</a:t>
            </a:r>
          </a:p>
        </p:txBody>
      </p:sp>
      <p:cxnSp>
        <p:nvCxnSpPr>
          <p:cNvPr id="1037" name="Elbow Connector 1036"/>
          <p:cNvCxnSpPr>
            <a:stCxn id="8" idx="2"/>
            <a:endCxn id="9" idx="0"/>
          </p:cNvCxnSpPr>
          <p:nvPr/>
        </p:nvCxnSpPr>
        <p:spPr>
          <a:xfrm rot="5400000">
            <a:off x="3399725" y="2133823"/>
            <a:ext cx="607422" cy="435149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/>
          <p:cNvCxnSpPr>
            <a:stCxn id="8" idx="2"/>
            <a:endCxn id="11" idx="0"/>
          </p:cNvCxnSpPr>
          <p:nvPr/>
        </p:nvCxnSpPr>
        <p:spPr>
          <a:xfrm rot="5400000">
            <a:off x="4479845" y="3213943"/>
            <a:ext cx="607422" cy="219125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 bwMode="auto">
          <a:xfrm>
            <a:off x="10256270" y="3677176"/>
            <a:ext cx="14555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da-DK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ＭＳ Ｐゴシック" pitchFamily="-111" charset="-128"/>
              </a:rPr>
              <a:t>Elektronisk identitet (eID) </a:t>
            </a:r>
            <a:r>
              <a:rPr lang="da-DK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ＭＳ Ｐゴシック" pitchFamily="-111" charset="-128"/>
              </a:rPr>
              <a:t>for entitet</a:t>
            </a:r>
            <a:endParaRPr kumimoji="0" lang="da-DK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64" name="Elbow Connector 63"/>
          <p:cNvCxnSpPr>
            <a:stCxn id="8" idx="2"/>
            <a:endCxn id="13" idx="0"/>
          </p:cNvCxnSpPr>
          <p:nvPr/>
        </p:nvCxnSpPr>
        <p:spPr>
          <a:xfrm rot="5400000">
            <a:off x="5559965" y="4294063"/>
            <a:ext cx="607422" cy="3101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2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</a:t>
            </a:r>
            <a:r>
              <a:rPr lang="da-DK" dirty="0" smtClean="0"/>
              <a:t>8.4 Anbefalede </a:t>
            </a:r>
            <a:r>
              <a:rPr lang="da-DK" dirty="0"/>
              <a:t>områder med standarder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27267" y="5042507"/>
            <a:ext cx="6527876" cy="1224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 dirty="0" smtClean="0"/>
              <a:t>Operationel identitetskontrol og adgangskontrol</a:t>
            </a:r>
            <a:endParaRPr lang="da-DK" sz="16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9647139" y="837506"/>
            <a:ext cx="2399954" cy="5328592"/>
            <a:chOff x="7236296" y="1335839"/>
            <a:chExt cx="1800200" cy="3468159"/>
          </a:xfrm>
        </p:grpSpPr>
        <p:sp>
          <p:nvSpPr>
            <p:cNvPr id="23" name="Rounded Rectangle 22"/>
            <p:cNvSpPr/>
            <p:nvPr/>
          </p:nvSpPr>
          <p:spPr>
            <a:xfrm>
              <a:off x="7236296" y="1335839"/>
              <a:ext cx="1800200" cy="3468159"/>
            </a:xfrm>
            <a:prstGeom prst="roundRect">
              <a:avLst>
                <a:gd name="adj" fmla="val 11011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t"/>
            <a:lstStyle/>
            <a:p>
              <a:pPr algn="ctr"/>
              <a:r>
                <a:rPr lang="da-DK" sz="1600" dirty="0"/>
                <a:t>Kontrol og forebyggelse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314406" y="1898243"/>
              <a:ext cx="1611594" cy="562342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Overvåge og forebygge regelbrud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314406" y="2929317"/>
              <a:ext cx="1611594" cy="562342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Overvåge og forebygge identitetsmisbrug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314406" y="3984342"/>
              <a:ext cx="1611594" cy="562342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Overvåge og forebygge indbrud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927267" y="837506"/>
            <a:ext cx="6527876" cy="1224000"/>
            <a:chOff x="2216208" y="1491630"/>
            <a:chExt cx="4896544" cy="979309"/>
          </a:xfrm>
        </p:grpSpPr>
        <p:sp>
          <p:nvSpPr>
            <p:cNvPr id="4" name="Rounded Rectangle 3"/>
            <p:cNvSpPr/>
            <p:nvPr/>
          </p:nvSpPr>
          <p:spPr>
            <a:xfrm>
              <a:off x="2216208" y="1491630"/>
              <a:ext cx="4896544" cy="979309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t"/>
            <a:lstStyle/>
            <a:p>
              <a:pPr algn="ctr"/>
              <a:r>
                <a:rPr lang="da-DK" sz="1600" dirty="0"/>
                <a:t>Informationssikkerhed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28376" y="1815650"/>
              <a:ext cx="1872208" cy="576064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Vedligeholde </a:t>
              </a:r>
              <a:r>
                <a:rPr lang="da-DK" sz="1400" dirty="0" smtClean="0"/>
                <a:t>sikkerheds- politikker </a:t>
              </a:r>
              <a:r>
                <a:rPr lang="da-DK" sz="1400" dirty="0"/>
                <a:t>og </a:t>
              </a:r>
              <a:r>
                <a:rPr lang="da-DK" sz="1400" dirty="0" smtClean="0"/>
                <a:t>regler</a:t>
              </a:r>
              <a:endParaRPr lang="da-DK" sz="1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699567" y="1806432"/>
              <a:ext cx="1320705" cy="576064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Påtrykke regler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308688" y="1815650"/>
              <a:ext cx="1320705" cy="576064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 smtClean="0"/>
                <a:t>Risikovurdering</a:t>
              </a:r>
              <a:endParaRPr lang="da-DK" sz="1400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2927267" y="3304276"/>
            <a:ext cx="6527876" cy="160247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 dirty="0" smtClean="0"/>
              <a:t>Registrering</a:t>
            </a:r>
          </a:p>
          <a:p>
            <a:pPr algn="ctr"/>
            <a:r>
              <a:rPr lang="da-DK" sz="1300" dirty="0" smtClean="0"/>
              <a:t>Administration </a:t>
            </a:r>
            <a:r>
              <a:rPr lang="da-DK" sz="1300" dirty="0"/>
              <a:t>af </a:t>
            </a:r>
            <a:r>
              <a:rPr lang="da-DK" sz="1300" dirty="0" smtClean="0"/>
              <a:t>brugere, akkreditiver, attributter og adgangsrettigheder</a:t>
            </a:r>
            <a:endParaRPr lang="da-DK" sz="1300" dirty="0"/>
          </a:p>
        </p:txBody>
      </p:sp>
      <p:sp>
        <p:nvSpPr>
          <p:cNvPr id="9" name="Rounded Rectangle 8"/>
          <p:cNvSpPr/>
          <p:nvPr/>
        </p:nvSpPr>
        <p:spPr>
          <a:xfrm>
            <a:off x="3023267" y="4071816"/>
            <a:ext cx="1556164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a-DK" sz="1400" dirty="0" smtClean="0"/>
              <a:t>Validere</a:t>
            </a:r>
            <a:endParaRPr lang="da-DK" sz="1400" dirty="0"/>
          </a:p>
          <a:p>
            <a:pPr algn="ctr"/>
            <a:r>
              <a:rPr lang="da-DK" sz="1400" dirty="0" smtClean="0"/>
              <a:t>identiteten</a:t>
            </a:r>
            <a:endParaRPr lang="da-DK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4650246" y="4071816"/>
            <a:ext cx="1534407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a-DK" sz="1400" dirty="0"/>
              <a:t>Tildele </a:t>
            </a:r>
            <a:r>
              <a:rPr lang="da-DK" sz="1400" dirty="0" smtClean="0"/>
              <a:t>akkreditiver</a:t>
            </a:r>
            <a:endParaRPr lang="da-DK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6255468" y="4071816"/>
            <a:ext cx="3076384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a-DK" sz="1400" dirty="0"/>
              <a:t> </a:t>
            </a:r>
            <a:r>
              <a:rPr lang="da-DK" sz="1400" dirty="0" smtClean="0"/>
              <a:t>Beskrive forskellige attribut-sæt: Identitet, roller, rettigheder </a:t>
            </a:r>
            <a:endParaRPr lang="da-DK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2951706" y="2194362"/>
            <a:ext cx="6527876" cy="9474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 dirty="0" smtClean="0"/>
              <a:t>Administration af tjenester</a:t>
            </a:r>
            <a:endParaRPr lang="da-DK" sz="1600" dirty="0"/>
          </a:p>
        </p:txBody>
      </p:sp>
      <p:sp>
        <p:nvSpPr>
          <p:cNvPr id="32" name="Rounded Rectangle 31"/>
          <p:cNvSpPr/>
          <p:nvPr/>
        </p:nvSpPr>
        <p:spPr>
          <a:xfrm>
            <a:off x="4078982" y="2585426"/>
            <a:ext cx="4260260" cy="43081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Administrere adgangspolitikker</a:t>
            </a:r>
            <a:endParaRPr lang="da-DK" sz="1400" dirty="0"/>
          </a:p>
        </p:txBody>
      </p:sp>
      <p:sp>
        <p:nvSpPr>
          <p:cNvPr id="33" name="Left-Right Arrow 32"/>
          <p:cNvSpPr/>
          <p:nvPr/>
        </p:nvSpPr>
        <p:spPr>
          <a:xfrm>
            <a:off x="8497611" y="3835101"/>
            <a:ext cx="792088" cy="360040"/>
          </a:xfrm>
          <a:prstGeom prst="leftRightArrow">
            <a:avLst>
              <a:gd name="adj1" fmla="val 50000"/>
              <a:gd name="adj2" fmla="val 317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da-DK" sz="900" smtClean="0"/>
              <a:t>Standarder</a:t>
            </a:r>
            <a:endParaRPr lang="da-DK" sz="900"/>
          </a:p>
        </p:txBody>
      </p:sp>
      <p:sp>
        <p:nvSpPr>
          <p:cNvPr id="35" name="Left-Right Arrow 34"/>
          <p:cNvSpPr/>
          <p:nvPr/>
        </p:nvSpPr>
        <p:spPr>
          <a:xfrm>
            <a:off x="3646934" y="3877633"/>
            <a:ext cx="792088" cy="360040"/>
          </a:xfrm>
          <a:prstGeom prst="leftRightArrow">
            <a:avLst>
              <a:gd name="adj1" fmla="val 50000"/>
              <a:gd name="adj2" fmla="val 317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da-DK" sz="900" dirty="0" smtClean="0"/>
              <a:t>Standarder</a:t>
            </a:r>
            <a:endParaRPr lang="da-DK" sz="900" dirty="0"/>
          </a:p>
        </p:txBody>
      </p:sp>
      <p:sp>
        <p:nvSpPr>
          <p:cNvPr id="36" name="Left-Right Arrow 35"/>
          <p:cNvSpPr/>
          <p:nvPr/>
        </p:nvSpPr>
        <p:spPr>
          <a:xfrm>
            <a:off x="5237481" y="3834789"/>
            <a:ext cx="792088" cy="360040"/>
          </a:xfrm>
          <a:prstGeom prst="leftRightArrow">
            <a:avLst>
              <a:gd name="adj1" fmla="val 50000"/>
              <a:gd name="adj2" fmla="val 317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da-DK" sz="900" smtClean="0"/>
              <a:t>Standarder</a:t>
            </a:r>
            <a:endParaRPr lang="da-DK" sz="900"/>
          </a:p>
        </p:txBody>
      </p:sp>
      <p:sp>
        <p:nvSpPr>
          <p:cNvPr id="39" name="Rounded Rectangle 38"/>
          <p:cNvSpPr/>
          <p:nvPr/>
        </p:nvSpPr>
        <p:spPr>
          <a:xfrm>
            <a:off x="2927267" y="6478588"/>
            <a:ext cx="6526800" cy="4844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smtClean="0"/>
              <a:t>Interføderering</a:t>
            </a:r>
            <a:endParaRPr lang="da-DK" sz="1600" dirty="0"/>
          </a:p>
        </p:txBody>
      </p:sp>
      <p:sp>
        <p:nvSpPr>
          <p:cNvPr id="40" name="Left-Right Arrow 39"/>
          <p:cNvSpPr/>
          <p:nvPr/>
        </p:nvSpPr>
        <p:spPr>
          <a:xfrm>
            <a:off x="7679382" y="6340862"/>
            <a:ext cx="792088" cy="360040"/>
          </a:xfrm>
          <a:prstGeom prst="leftRightArrow">
            <a:avLst>
              <a:gd name="adj1" fmla="val 50000"/>
              <a:gd name="adj2" fmla="val 317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da-DK" sz="900" smtClean="0"/>
              <a:t>Standarder</a:t>
            </a:r>
            <a:endParaRPr lang="da-DK" sz="900"/>
          </a:p>
        </p:txBody>
      </p:sp>
      <p:sp>
        <p:nvSpPr>
          <p:cNvPr id="41" name="Rounded Rectangle 40"/>
          <p:cNvSpPr/>
          <p:nvPr/>
        </p:nvSpPr>
        <p:spPr>
          <a:xfrm>
            <a:off x="504496" y="1096128"/>
            <a:ext cx="2254051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Person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Borger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Medarbejder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04496" y="2256174"/>
            <a:ext cx="2254051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Organisation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Myndighed</a:t>
            </a:r>
          </a:p>
          <a:p>
            <a:pPr algn="ctr"/>
            <a:r>
              <a:rPr lang="da-DK" sz="1400" dirty="0"/>
              <a:t>- Virksomhed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04496" y="3416220"/>
            <a:ext cx="2254051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Ting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Sensorer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A</a:t>
            </a:r>
            <a:r>
              <a:rPr lang="da-DK" sz="1400" dirty="0" smtClean="0"/>
              <a:t>pparater</a:t>
            </a:r>
            <a:endParaRPr lang="da-DK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504496" y="4576267"/>
            <a:ext cx="2254051" cy="1800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 smtClean="0"/>
              <a:t>Tjeneste</a:t>
            </a:r>
            <a:endParaRPr lang="da-DK" sz="1600" dirty="0"/>
          </a:p>
          <a:p>
            <a:pPr marL="228594" indent="-228594" algn="ctr">
              <a:buFontTx/>
              <a:buChar char="-"/>
            </a:pPr>
            <a:r>
              <a:rPr lang="da-DK" sz="1400" dirty="0"/>
              <a:t>Information</a:t>
            </a:r>
          </a:p>
          <a:p>
            <a:pPr marL="228594" indent="-228594" algn="ctr">
              <a:buFontTx/>
              <a:buChar char="-"/>
            </a:pPr>
            <a:r>
              <a:rPr lang="da-DK" sz="1400" smtClean="0"/>
              <a:t>Funktionalitet</a:t>
            </a:r>
          </a:p>
          <a:p>
            <a:pPr marL="228594" indent="-228594" algn="ctr">
              <a:buFontTx/>
              <a:buChar char="-"/>
            </a:pPr>
            <a:endParaRPr lang="da-DK" sz="1400" dirty="0" smtClean="0"/>
          </a:p>
          <a:p>
            <a:pPr algn="ctr">
              <a:spcAft>
                <a:spcPts val="300"/>
              </a:spcAft>
            </a:pPr>
            <a:r>
              <a:rPr lang="da-DK" sz="1600" smtClean="0"/>
              <a:t>Tjenestekonsument</a:t>
            </a:r>
            <a:endParaRPr lang="da-DK" sz="1600" dirty="0"/>
          </a:p>
          <a:p>
            <a:pPr marL="228594" indent="-228594" algn="ctr">
              <a:buFontTx/>
              <a:buChar char="-"/>
            </a:pPr>
            <a:r>
              <a:rPr lang="da-DK" sz="1400" dirty="0" smtClean="0"/>
              <a:t>Applikation</a:t>
            </a:r>
          </a:p>
          <a:p>
            <a:pPr marL="228594" indent="-228594" algn="ctr">
              <a:buFontTx/>
              <a:buChar char="-"/>
            </a:pPr>
            <a:r>
              <a:rPr lang="da-DK" sz="1400" dirty="0" smtClean="0"/>
              <a:t>Portal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290795" y="5476146"/>
            <a:ext cx="1800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 smtClean="0"/>
              <a:t>Billetudstedelse</a:t>
            </a:r>
            <a:endParaRPr lang="da-DK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3221665" y="5476144"/>
            <a:ext cx="1800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 smtClean="0"/>
              <a:t>Autentificering</a:t>
            </a:r>
            <a:endParaRPr lang="da-DK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7342321" y="5476147"/>
            <a:ext cx="1800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 smtClean="0"/>
              <a:t>Adgangskontrol</a:t>
            </a:r>
            <a:endParaRPr lang="da-DK" sz="1400" dirty="0"/>
          </a:p>
        </p:txBody>
      </p:sp>
      <p:sp>
        <p:nvSpPr>
          <p:cNvPr id="37" name="Left-Right Arrow 36"/>
          <p:cNvSpPr/>
          <p:nvPr/>
        </p:nvSpPr>
        <p:spPr>
          <a:xfrm>
            <a:off x="4104032" y="5306848"/>
            <a:ext cx="792088" cy="360040"/>
          </a:xfrm>
          <a:prstGeom prst="leftRightArrow">
            <a:avLst>
              <a:gd name="adj1" fmla="val 50000"/>
              <a:gd name="adj2" fmla="val 317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da-DK" sz="900" smtClean="0"/>
              <a:t>Standarder</a:t>
            </a:r>
            <a:endParaRPr lang="da-DK" sz="900"/>
          </a:p>
        </p:txBody>
      </p:sp>
      <p:sp>
        <p:nvSpPr>
          <p:cNvPr id="38" name="Left-Right Arrow 37"/>
          <p:cNvSpPr/>
          <p:nvPr/>
        </p:nvSpPr>
        <p:spPr>
          <a:xfrm>
            <a:off x="8203544" y="5306848"/>
            <a:ext cx="792088" cy="360040"/>
          </a:xfrm>
          <a:prstGeom prst="leftRightArrow">
            <a:avLst>
              <a:gd name="adj1" fmla="val 50000"/>
              <a:gd name="adj2" fmla="val 317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da-DK" sz="900" smtClean="0"/>
              <a:t>Standarder</a:t>
            </a:r>
            <a:endParaRPr lang="da-DK" sz="900"/>
          </a:p>
        </p:txBody>
      </p:sp>
      <p:sp>
        <p:nvSpPr>
          <p:cNvPr id="47" name="Left-Right Arrow 46"/>
          <p:cNvSpPr/>
          <p:nvPr/>
        </p:nvSpPr>
        <p:spPr>
          <a:xfrm>
            <a:off x="6152020" y="5306849"/>
            <a:ext cx="792088" cy="360040"/>
          </a:xfrm>
          <a:prstGeom prst="leftRightArrow">
            <a:avLst>
              <a:gd name="adj1" fmla="val 50000"/>
              <a:gd name="adj2" fmla="val 317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da-DK" sz="900" smtClean="0"/>
              <a:t>Standarder</a:t>
            </a:r>
            <a:endParaRPr lang="da-DK" sz="900"/>
          </a:p>
        </p:txBody>
      </p:sp>
    </p:spTree>
    <p:extLst>
      <p:ext uri="{BB962C8B-B14F-4D97-AF65-F5344CB8AC3E}">
        <p14:creationId xmlns:p14="http://schemas.microsoft.com/office/powerpoint/2010/main" val="80075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</a:t>
            </a:r>
            <a:r>
              <a:rPr lang="da-DK" dirty="0" smtClean="0"/>
              <a:t>8.4 + Anbefalede </a:t>
            </a:r>
            <a:r>
              <a:rPr lang="da-DK" dirty="0"/>
              <a:t>områder med standarder</a:t>
            </a:r>
          </a:p>
        </p:txBody>
      </p:sp>
      <p:sp>
        <p:nvSpPr>
          <p:cNvPr id="3" name="Oval 2"/>
          <p:cNvSpPr/>
          <p:nvPr/>
        </p:nvSpPr>
        <p:spPr>
          <a:xfrm>
            <a:off x="2063283" y="1893268"/>
            <a:ext cx="2303956" cy="345718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chemeClr val="tx1"/>
                </a:solidFill>
              </a:rPr>
              <a:t>Føderation A</a:t>
            </a:r>
          </a:p>
        </p:txBody>
      </p:sp>
      <p:sp>
        <p:nvSpPr>
          <p:cNvPr id="4" name="Oval 3"/>
          <p:cNvSpPr/>
          <p:nvPr/>
        </p:nvSpPr>
        <p:spPr>
          <a:xfrm>
            <a:off x="5999208" y="1893268"/>
            <a:ext cx="2303956" cy="345718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chemeClr val="tx1"/>
                </a:solidFill>
              </a:rPr>
              <a:t>Føderation 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27" y="3035539"/>
            <a:ext cx="1015868" cy="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140" y="3129489"/>
            <a:ext cx="1015868" cy="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2351278" y="4005991"/>
            <a:ext cx="1919963" cy="20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300" dirty="0">
                <a:latin typeface="Verdana"/>
                <a:cs typeface="ＭＳ Ｐゴシック" pitchFamily="-111" charset="-128"/>
              </a:rPr>
              <a:t>Interne standarder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383201" y="4005991"/>
            <a:ext cx="1919963" cy="20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300" dirty="0">
                <a:latin typeface="Verdana"/>
                <a:cs typeface="ＭＳ Ｐゴシック" pitchFamily="-111" charset="-128"/>
              </a:rPr>
              <a:t>Interne standarder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4626000" y="3237728"/>
            <a:ext cx="1151978" cy="768263"/>
          </a:xfrm>
          <a:prstGeom prst="leftRightArrow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a-D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252538" y="4158559"/>
            <a:ext cx="1919963" cy="61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2000"/>
              </a:spcAft>
            </a:pPr>
            <a:r>
              <a:rPr lang="da-DK" sz="1300" dirty="0">
                <a:latin typeface="Verdana"/>
                <a:cs typeface="ＭＳ Ｐゴシック" pitchFamily="-111" charset="-128"/>
              </a:rPr>
              <a:t>Standarder for kommunikation mellem føderationer</a:t>
            </a:r>
          </a:p>
        </p:txBody>
      </p:sp>
    </p:spTree>
    <p:extLst>
      <p:ext uri="{BB962C8B-B14F-4D97-AF65-F5344CB8AC3E}">
        <p14:creationId xmlns:p14="http://schemas.microsoft.com/office/powerpoint/2010/main" val="61669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04952" y="2414566"/>
            <a:ext cx="1629136" cy="78009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smtClean="0"/>
              <a:t>Entitet</a:t>
            </a:r>
          </a:p>
          <a:p>
            <a:pPr algn="ctr"/>
            <a:r>
              <a:rPr lang="da-DK" sz="1600" smtClean="0"/>
              <a:t>(person)</a:t>
            </a:r>
            <a:endParaRPr lang="da-DK" sz="1600" dirty="0"/>
          </a:p>
        </p:txBody>
      </p:sp>
      <p:sp>
        <p:nvSpPr>
          <p:cNvPr id="45" name="Rectangle 44"/>
          <p:cNvSpPr/>
          <p:nvPr/>
        </p:nvSpPr>
        <p:spPr>
          <a:xfrm>
            <a:off x="3206000" y="167891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58" name="Rectangle 57"/>
          <p:cNvSpPr/>
          <p:nvPr/>
        </p:nvSpPr>
        <p:spPr>
          <a:xfrm>
            <a:off x="3220224" y="3397120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59" name="Straight Connector 58"/>
          <p:cNvCxnSpPr>
            <a:stCxn id="44" idx="3"/>
            <a:endCxn id="58" idx="1"/>
          </p:cNvCxnSpPr>
          <p:nvPr/>
        </p:nvCxnSpPr>
        <p:spPr>
          <a:xfrm>
            <a:off x="1834088" y="2804613"/>
            <a:ext cx="1386136" cy="92862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 bwMode="auto">
          <a:xfrm rot="1910342">
            <a:off x="1965493" y="3116773"/>
            <a:ext cx="124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</a:t>
            </a:r>
            <a:r>
              <a:rPr lang="da-DK" sz="1200" b="1" i="1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nvender </a:t>
            </a: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et eller flere</a:t>
            </a:r>
          </a:p>
        </p:txBody>
      </p:sp>
      <p:cxnSp>
        <p:nvCxnSpPr>
          <p:cNvPr id="64" name="Straight Connector 63"/>
          <p:cNvCxnSpPr>
            <a:stCxn id="58" idx="0"/>
            <a:endCxn id="45" idx="2"/>
          </p:cNvCxnSpPr>
          <p:nvPr/>
        </p:nvCxnSpPr>
        <p:spPr>
          <a:xfrm flipH="1" flipV="1">
            <a:off x="4021985" y="2351147"/>
            <a:ext cx="14224" cy="1045973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4" idx="3"/>
            <a:endCxn id="45" idx="1"/>
          </p:cNvCxnSpPr>
          <p:nvPr/>
        </p:nvCxnSpPr>
        <p:spPr>
          <a:xfrm flipV="1">
            <a:off x="1834088" y="2015032"/>
            <a:ext cx="1371912" cy="78958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 bwMode="auto">
          <a:xfrm rot="16200000">
            <a:off x="3221400" y="2683807"/>
            <a:ext cx="10346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 err="1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Autenti-ficerer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207749" y="2071393"/>
            <a:ext cx="644190" cy="37435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179557" y="2513280"/>
            <a:ext cx="0" cy="665743"/>
          </a:xfrm>
          <a:prstGeom prst="straightConnector1">
            <a:avLst/>
          </a:prstGeom>
          <a:ln w="9525"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177372" y="3356861"/>
            <a:ext cx="561125" cy="344842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 rot="19709518">
            <a:off x="2114509" y="2328613"/>
            <a:ext cx="124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Har en eller flere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0412" y="456420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da-DK" b="1" i="1" dirty="0" smtClean="0">
                <a:solidFill>
                  <a:schemeClr val="tx2"/>
                </a:solidFill>
              </a:rPr>
              <a:t>12.1.1 bilag</a:t>
            </a:r>
            <a:endParaRPr lang="da-DK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4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14281" y="1580597"/>
            <a:ext cx="3240027" cy="83841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sz="1600" smtClean="0"/>
              <a:t>Attributter</a:t>
            </a:r>
            <a:endParaRPr lang="da-DK" sz="1600" dirty="0"/>
          </a:p>
        </p:txBody>
      </p:sp>
      <p:sp>
        <p:nvSpPr>
          <p:cNvPr id="37" name="Rectangle 36"/>
          <p:cNvSpPr/>
          <p:nvPr/>
        </p:nvSpPr>
        <p:spPr>
          <a:xfrm>
            <a:off x="204952" y="2414566"/>
            <a:ext cx="1629136" cy="78009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smtClean="0"/>
              <a:t>Entitet</a:t>
            </a:r>
          </a:p>
          <a:p>
            <a:pPr algn="ctr"/>
            <a:r>
              <a:rPr lang="da-DK" sz="1600" smtClean="0"/>
              <a:t>(person)</a:t>
            </a:r>
            <a:endParaRPr lang="da-DK" sz="1600" dirty="0"/>
          </a:p>
        </p:txBody>
      </p:sp>
      <p:sp>
        <p:nvSpPr>
          <p:cNvPr id="38" name="Rectangle 37"/>
          <p:cNvSpPr/>
          <p:nvPr/>
        </p:nvSpPr>
        <p:spPr>
          <a:xfrm>
            <a:off x="3206000" y="167891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39" name="TextBox 38"/>
          <p:cNvSpPr txBox="1"/>
          <p:nvPr/>
        </p:nvSpPr>
        <p:spPr bwMode="auto">
          <a:xfrm rot="19709518">
            <a:off x="1983400" y="2423487"/>
            <a:ext cx="124797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Har netop en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20224" y="3397120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47" name="Straight Connector 46"/>
          <p:cNvCxnSpPr>
            <a:stCxn id="37" idx="3"/>
            <a:endCxn id="43" idx="1"/>
          </p:cNvCxnSpPr>
          <p:nvPr/>
        </p:nvCxnSpPr>
        <p:spPr>
          <a:xfrm>
            <a:off x="1834088" y="2804613"/>
            <a:ext cx="1386136" cy="92862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 rot="1910342">
            <a:off x="1965493" y="3107720"/>
            <a:ext cx="124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</a:t>
            </a:r>
            <a:r>
              <a:rPr lang="da-DK" sz="1200" b="1" i="1" dirty="0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nvender </a:t>
            </a: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et eller flere</a:t>
            </a:r>
          </a:p>
        </p:txBody>
      </p:sp>
      <p:cxnSp>
        <p:nvCxnSpPr>
          <p:cNvPr id="53" name="Straight Connector 52"/>
          <p:cNvCxnSpPr>
            <a:stCxn id="43" idx="0"/>
            <a:endCxn id="38" idx="2"/>
          </p:cNvCxnSpPr>
          <p:nvPr/>
        </p:nvCxnSpPr>
        <p:spPr>
          <a:xfrm flipH="1" flipV="1">
            <a:off x="4021985" y="2351147"/>
            <a:ext cx="14224" cy="1045973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7" idx="3"/>
            <a:endCxn id="38" idx="1"/>
          </p:cNvCxnSpPr>
          <p:nvPr/>
        </p:nvCxnSpPr>
        <p:spPr>
          <a:xfrm flipV="1">
            <a:off x="1834088" y="2015032"/>
            <a:ext cx="1371912" cy="78958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 rot="16200000">
            <a:off x="3221400" y="2683807"/>
            <a:ext cx="10346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 err="1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Autenti-ficerer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2207749" y="2071393"/>
            <a:ext cx="644190" cy="37435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77372" y="3356861"/>
            <a:ext cx="561125" cy="344842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8" idx="3"/>
            <a:endCxn id="46" idx="1"/>
          </p:cNvCxnSpPr>
          <p:nvPr/>
        </p:nvCxnSpPr>
        <p:spPr>
          <a:xfrm flipV="1">
            <a:off x="4837969" y="1999804"/>
            <a:ext cx="1476312" cy="15228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 flipH="1">
            <a:off x="4920705" y="1805680"/>
            <a:ext cx="1363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Har ét eller flere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15" name="Straight Arrow Connector 14"/>
          <p:cNvCxnSpPr>
            <a:stCxn id="69" idx="0"/>
            <a:endCxn id="46" idx="2"/>
          </p:cNvCxnSpPr>
          <p:nvPr/>
        </p:nvCxnSpPr>
        <p:spPr>
          <a:xfrm rot="16200000" flipV="1">
            <a:off x="7890908" y="2462398"/>
            <a:ext cx="1141863" cy="1055087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088564" y="3560873"/>
            <a:ext cx="1647459" cy="47590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chemeClr val="tx1"/>
                </a:solidFill>
              </a:rPr>
              <a:t>Borger</a:t>
            </a:r>
            <a:endParaRPr lang="da-DK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114395" y="3560873"/>
            <a:ext cx="1749973" cy="47590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chemeClr val="tx1"/>
                </a:solidFill>
              </a:rPr>
              <a:t>Medarbejder</a:t>
            </a:r>
            <a:endParaRPr lang="da-DK">
              <a:solidFill>
                <a:schemeClr val="tx1"/>
              </a:solidFill>
            </a:endParaRPr>
          </a:p>
        </p:txBody>
      </p:sp>
      <p:cxnSp>
        <p:nvCxnSpPr>
          <p:cNvPr id="70" name="Straight Arrow Connector 14"/>
          <p:cNvCxnSpPr>
            <a:stCxn id="16" idx="0"/>
            <a:endCxn id="46" idx="2"/>
          </p:cNvCxnSpPr>
          <p:nvPr/>
        </p:nvCxnSpPr>
        <p:spPr>
          <a:xfrm rot="5400000" flipH="1" flipV="1">
            <a:off x="6852363" y="2478942"/>
            <a:ext cx="1141863" cy="1022001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179557" y="2513280"/>
            <a:ext cx="0" cy="665743"/>
          </a:xfrm>
          <a:prstGeom prst="straightConnector1">
            <a:avLst/>
          </a:prstGeom>
          <a:ln w="9525"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04952" y="2414566"/>
            <a:ext cx="1629136" cy="78009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smtClean="0"/>
              <a:t>Entitet</a:t>
            </a:r>
          </a:p>
          <a:p>
            <a:pPr algn="ctr"/>
            <a:r>
              <a:rPr lang="da-DK" sz="1600" smtClean="0"/>
              <a:t>(person)</a:t>
            </a:r>
            <a:endParaRPr lang="da-DK" sz="1600" dirty="0"/>
          </a:p>
        </p:txBody>
      </p:sp>
      <p:sp>
        <p:nvSpPr>
          <p:cNvPr id="38" name="Rectangle 37"/>
          <p:cNvSpPr/>
          <p:nvPr/>
        </p:nvSpPr>
        <p:spPr>
          <a:xfrm>
            <a:off x="3206000" y="167891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39" name="TextBox 38"/>
          <p:cNvSpPr txBox="1"/>
          <p:nvPr/>
        </p:nvSpPr>
        <p:spPr bwMode="auto">
          <a:xfrm rot="19709518">
            <a:off x="1857428" y="1829769"/>
            <a:ext cx="12479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600" b="1" i="1" dirty="0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Har en eller flere</a:t>
            </a:r>
            <a:endParaRPr lang="da-DK" sz="16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20224" y="3397120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47" name="Straight Connector 46"/>
          <p:cNvCxnSpPr>
            <a:stCxn id="37" idx="3"/>
            <a:endCxn id="43" idx="1"/>
          </p:cNvCxnSpPr>
          <p:nvPr/>
        </p:nvCxnSpPr>
        <p:spPr>
          <a:xfrm>
            <a:off x="1834088" y="2804613"/>
            <a:ext cx="1386136" cy="92862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 rot="1910342">
            <a:off x="1965493" y="3116773"/>
            <a:ext cx="124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</a:t>
            </a:r>
            <a:r>
              <a:rPr lang="da-DK" sz="1200" b="1" i="1" dirty="0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nvender </a:t>
            </a: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et eller flere</a:t>
            </a:r>
          </a:p>
        </p:txBody>
      </p:sp>
      <p:cxnSp>
        <p:nvCxnSpPr>
          <p:cNvPr id="53" name="Straight Connector 52"/>
          <p:cNvCxnSpPr>
            <a:stCxn id="43" idx="0"/>
            <a:endCxn id="38" idx="2"/>
          </p:cNvCxnSpPr>
          <p:nvPr/>
        </p:nvCxnSpPr>
        <p:spPr>
          <a:xfrm flipH="1" flipV="1">
            <a:off x="4021985" y="2351147"/>
            <a:ext cx="14224" cy="1045973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7" idx="3"/>
            <a:endCxn id="38" idx="1"/>
          </p:cNvCxnSpPr>
          <p:nvPr/>
        </p:nvCxnSpPr>
        <p:spPr>
          <a:xfrm flipV="1">
            <a:off x="1834088" y="2015032"/>
            <a:ext cx="1371912" cy="78958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 rot="16200000">
            <a:off x="3221400" y="2683807"/>
            <a:ext cx="10346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 err="1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Autenti-ficerer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2330450" y="2319535"/>
            <a:ext cx="644190" cy="37435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77372" y="3356861"/>
            <a:ext cx="561125" cy="344842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179557" y="2513280"/>
            <a:ext cx="0" cy="665743"/>
          </a:xfrm>
          <a:prstGeom prst="straightConnector1">
            <a:avLst/>
          </a:prstGeom>
          <a:ln w="9525"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14281" y="1580597"/>
            <a:ext cx="3240027" cy="83841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sz="1600" smtClean="0"/>
              <a:t>Attributter</a:t>
            </a:r>
            <a:endParaRPr lang="da-DK" sz="1600" dirty="0"/>
          </a:p>
        </p:txBody>
      </p:sp>
      <p:cxnSp>
        <p:nvCxnSpPr>
          <p:cNvPr id="28" name="Straight Connector 27"/>
          <p:cNvCxnSpPr>
            <a:endCxn id="27" idx="1"/>
          </p:cNvCxnSpPr>
          <p:nvPr/>
        </p:nvCxnSpPr>
        <p:spPr>
          <a:xfrm flipV="1">
            <a:off x="4837969" y="1999804"/>
            <a:ext cx="1476312" cy="15228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auto">
          <a:xfrm flipH="1">
            <a:off x="4920705" y="1805680"/>
            <a:ext cx="1363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Har ét eller flere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30" name="Straight Arrow Connector 14"/>
          <p:cNvCxnSpPr>
            <a:stCxn id="32" idx="0"/>
            <a:endCxn id="27" idx="2"/>
          </p:cNvCxnSpPr>
          <p:nvPr/>
        </p:nvCxnSpPr>
        <p:spPr>
          <a:xfrm rot="16200000" flipV="1">
            <a:off x="7890908" y="2462398"/>
            <a:ext cx="1141863" cy="1055087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088564" y="3560873"/>
            <a:ext cx="1647459" cy="47590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chemeClr val="tx1"/>
                </a:solidFill>
              </a:rPr>
              <a:t>Borger</a:t>
            </a:r>
            <a:endParaRPr lang="da-DK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114395" y="3560873"/>
            <a:ext cx="1749973" cy="47590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chemeClr val="tx1"/>
                </a:solidFill>
              </a:rPr>
              <a:t>Medarbejder</a:t>
            </a:r>
            <a:endParaRPr lang="da-DK">
              <a:solidFill>
                <a:schemeClr val="tx1"/>
              </a:solidFill>
            </a:endParaRPr>
          </a:p>
        </p:txBody>
      </p:sp>
      <p:cxnSp>
        <p:nvCxnSpPr>
          <p:cNvPr id="33" name="Straight Arrow Connector 14"/>
          <p:cNvCxnSpPr>
            <a:stCxn id="31" idx="0"/>
            <a:endCxn id="27" idx="2"/>
          </p:cNvCxnSpPr>
          <p:nvPr/>
        </p:nvCxnSpPr>
        <p:spPr>
          <a:xfrm rot="5400000" flipH="1" flipV="1">
            <a:off x="6852363" y="2478942"/>
            <a:ext cx="1141863" cy="1022001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56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</a:t>
            </a:r>
            <a:r>
              <a:rPr lang="da-DK" dirty="0" smtClean="0"/>
              <a:t>2.4 Autorisation</a:t>
            </a:r>
            <a:r>
              <a:rPr lang="da-DK" dirty="0"/>
              <a:t/>
            </a:r>
            <a:br>
              <a:rPr lang="da-DK" dirty="0"/>
            </a:br>
            <a:r>
              <a:rPr lang="da-DK" sz="1600" dirty="0"/>
              <a:t>Rettigheder som mødested for brugerorganisationer og tjenesteudbydere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823" y="1324466"/>
            <a:ext cx="7947376" cy="1445348"/>
          </a:xfrm>
          <a:prstGeom prst="rect">
            <a:avLst/>
          </a:prstGeom>
          <a:noFill/>
        </p:spPr>
      </p:pic>
      <p:sp>
        <p:nvSpPr>
          <p:cNvPr id="4" name="Rounded Rectangle 3"/>
          <p:cNvSpPr/>
          <p:nvPr/>
        </p:nvSpPr>
        <p:spPr>
          <a:xfrm>
            <a:off x="4439350" y="3489069"/>
            <a:ext cx="3312368" cy="1922903"/>
          </a:xfrm>
          <a:prstGeom prst="roundRect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da-DK" sz="1600" b="1"/>
              <a:t> </a:t>
            </a:r>
            <a:r>
              <a:rPr lang="da-DK" sz="1600" b="1" smtClean="0"/>
              <a:t>Attributsæt</a:t>
            </a:r>
            <a:endParaRPr lang="da-DK" sz="1600" b="1" dirty="0" smtClean="0"/>
          </a:p>
          <a:p>
            <a:pPr algn="ctr"/>
            <a:r>
              <a:rPr lang="da-DK" sz="1400" dirty="0" smtClean="0"/>
              <a:t>Kræver fælles sprog mellem bruger/brugerorganisation og tjenesteudbyder, fx i form </a:t>
            </a:r>
            <a:r>
              <a:rPr lang="da-DK" sz="1400" smtClean="0"/>
              <a:t>af klassifikationer, </a:t>
            </a:r>
            <a:r>
              <a:rPr lang="da-DK" sz="1400"/>
              <a:t>som er et lukket udfaldsrum af værdier</a:t>
            </a:r>
            <a:endParaRPr lang="da-DK" sz="1400" dirty="0" smtClean="0"/>
          </a:p>
        </p:txBody>
      </p:sp>
      <p:sp>
        <p:nvSpPr>
          <p:cNvPr id="5" name="Right Arrow Callout 4"/>
          <p:cNvSpPr/>
          <p:nvPr/>
        </p:nvSpPr>
        <p:spPr>
          <a:xfrm>
            <a:off x="910630" y="3489069"/>
            <a:ext cx="3456000" cy="1922903"/>
          </a:xfrm>
          <a:prstGeom prst="rightArrowCallout">
            <a:avLst>
              <a:gd name="adj1" fmla="val 25000"/>
              <a:gd name="adj2" fmla="val 25000"/>
              <a:gd name="adj3" fmla="val 20671"/>
              <a:gd name="adj4" fmla="val 81624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a-DK" sz="1600" b="1" dirty="0" smtClean="0">
                <a:solidFill>
                  <a:schemeClr val="tx1"/>
                </a:solidFill>
              </a:rPr>
              <a:t>Bruger eller dennes brugerorganisation</a:t>
            </a:r>
          </a:p>
          <a:p>
            <a:pPr>
              <a:spcAft>
                <a:spcPts val="0"/>
              </a:spcAft>
            </a:pPr>
            <a:r>
              <a:rPr lang="da-DK" sz="1400" smtClean="0">
                <a:solidFill>
                  <a:schemeClr val="tx1"/>
                </a:solidFill>
              </a:rPr>
              <a:t>Registrerer attributter for  identitetskarakteristika,  roller i organisationen, sikkerhedsklassificering og andre attributsæt.</a:t>
            </a:r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6" name="Left Arrow Callout 5"/>
          <p:cNvSpPr/>
          <p:nvPr/>
        </p:nvSpPr>
        <p:spPr>
          <a:xfrm>
            <a:off x="7823726" y="3489069"/>
            <a:ext cx="3456056" cy="1922903"/>
          </a:xfrm>
          <a:prstGeom prst="leftArrowCallout">
            <a:avLst>
              <a:gd name="adj1" fmla="val 25000"/>
              <a:gd name="adj2" fmla="val 25000"/>
              <a:gd name="adj3" fmla="val 19949"/>
              <a:gd name="adj4" fmla="val 82788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a-DK" sz="1600" b="1" dirty="0" smtClean="0">
                <a:solidFill>
                  <a:schemeClr val="tx1"/>
                </a:solidFill>
              </a:rPr>
              <a:t>Tjenesteudbyder</a:t>
            </a:r>
            <a:r>
              <a:rPr lang="da-DK" sz="1200" b="1" dirty="0" smtClean="0">
                <a:solidFill>
                  <a:schemeClr val="tx1"/>
                </a:solidFill>
              </a:rPr>
              <a:t> </a:t>
            </a:r>
            <a:endParaRPr lang="da-DK" sz="1200" b="1" dirty="0">
              <a:solidFill>
                <a:schemeClr val="tx1"/>
              </a:solidFill>
            </a:endParaRPr>
          </a:p>
          <a:p>
            <a:r>
              <a:rPr lang="da-DK" sz="1400" smtClean="0">
                <a:solidFill>
                  <a:schemeClr val="tx1"/>
                </a:solidFill>
              </a:rPr>
              <a:t>Beskriver adgangspolitikker i struktureret form, så der kan udledes krav til de attributsæt, en entitets skal møde op med for at få adgang</a:t>
            </a:r>
            <a:endParaRPr lang="da-D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5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Afsnit 2.5 Tillidskæden</a:t>
            </a:r>
            <a:endParaRPr lang="da-DK" dirty="0"/>
          </a:p>
        </p:txBody>
      </p:sp>
      <p:pic>
        <p:nvPicPr>
          <p:cNvPr id="3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1485578"/>
            <a:ext cx="946086" cy="1001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982638" y="2487316"/>
            <a:ext cx="1296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Registrerings-tjeneste</a:t>
            </a:r>
          </a:p>
        </p:txBody>
      </p:sp>
      <p:pic>
        <p:nvPicPr>
          <p:cNvPr id="5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02" y="1989634"/>
            <a:ext cx="946086" cy="1001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3430910" y="2991372"/>
            <a:ext cx="10060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Akkreditiv-tilknytning</a:t>
            </a:r>
          </a:p>
        </p:txBody>
      </p:sp>
      <p:pic>
        <p:nvPicPr>
          <p:cNvPr id="7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26" y="2634788"/>
            <a:ext cx="946086" cy="1001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5447134" y="3636526"/>
            <a:ext cx="864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Attribut-tjeneste</a:t>
            </a:r>
          </a:p>
        </p:txBody>
      </p:sp>
      <p:pic>
        <p:nvPicPr>
          <p:cNvPr id="9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4613280"/>
            <a:ext cx="946086" cy="10017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982638" y="5615018"/>
            <a:ext cx="14401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Autentifikation</a:t>
            </a:r>
          </a:p>
        </p:txBody>
      </p:sp>
      <p:pic>
        <p:nvPicPr>
          <p:cNvPr id="11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86" y="4613280"/>
            <a:ext cx="946086" cy="1001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auto">
          <a:xfrm>
            <a:off x="3286894" y="5615018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Broker</a:t>
            </a:r>
          </a:p>
        </p:txBody>
      </p:sp>
      <p:pic>
        <p:nvPicPr>
          <p:cNvPr id="13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26" y="4613280"/>
            <a:ext cx="946086" cy="10017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5447134" y="5615018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Adgangs-kontrol</a:t>
            </a:r>
            <a:endParaRPr kumimoji="0" lang="da-DK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15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42" y="4613280"/>
            <a:ext cx="946086" cy="10017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 bwMode="auto">
          <a:xfrm>
            <a:off x="7391350" y="5615018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Tjeneste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9767614" y="3429794"/>
            <a:ext cx="352249" cy="822334"/>
            <a:chOff x="2352921" y="1484834"/>
            <a:chExt cx="352249" cy="822334"/>
          </a:xfrm>
        </p:grpSpPr>
        <p:sp>
          <p:nvSpPr>
            <p:cNvPr id="18" name="Rectangle 17"/>
            <p:cNvSpPr/>
            <p:nvPr/>
          </p:nvSpPr>
          <p:spPr>
            <a:xfrm>
              <a:off x="2441499" y="2004915"/>
              <a:ext cx="175093" cy="302253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52921" y="1688954"/>
              <a:ext cx="352249" cy="421200"/>
            </a:xfrm>
            <a:prstGeom prst="round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26986" y="1484834"/>
              <a:ext cx="204120" cy="204120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2" name="Elbow Connector 21"/>
          <p:cNvCxnSpPr>
            <a:stCxn id="6" idx="1"/>
            <a:endCxn id="4" idx="2"/>
          </p:cNvCxnSpPr>
          <p:nvPr/>
        </p:nvCxnSpPr>
        <p:spPr>
          <a:xfrm rot="10800000">
            <a:off x="1630710" y="2856648"/>
            <a:ext cx="1800200" cy="319390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 rot="16200000">
            <a:off x="-273303" y="2360787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sp>
        <p:nvSpPr>
          <p:cNvPr id="28" name="TextBox 27"/>
          <p:cNvSpPr txBox="1"/>
          <p:nvPr/>
        </p:nvSpPr>
        <p:spPr bwMode="auto">
          <a:xfrm rot="16200000">
            <a:off x="-273304" y="4711385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Anvendelse</a:t>
            </a:r>
          </a:p>
        </p:txBody>
      </p:sp>
      <p:cxnSp>
        <p:nvCxnSpPr>
          <p:cNvPr id="32" name="Elbow Connector 31"/>
          <p:cNvCxnSpPr>
            <a:stCxn id="18" idx="2"/>
            <a:endCxn id="10" idx="2"/>
          </p:cNvCxnSpPr>
          <p:nvPr/>
        </p:nvCxnSpPr>
        <p:spPr>
          <a:xfrm rot="5400000">
            <a:off x="5049451" y="905396"/>
            <a:ext cx="1547556" cy="8241021"/>
          </a:xfrm>
          <a:prstGeom prst="bentConnector3">
            <a:avLst>
              <a:gd name="adj1" fmla="val 15537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1" idx="1"/>
          </p:cNvCxnSpPr>
          <p:nvPr/>
        </p:nvCxnSpPr>
        <p:spPr>
          <a:xfrm>
            <a:off x="2000732" y="5114149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13" idx="1"/>
          </p:cNvCxnSpPr>
          <p:nvPr/>
        </p:nvCxnSpPr>
        <p:spPr>
          <a:xfrm>
            <a:off x="4160972" y="5114149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15" idx="1"/>
          </p:cNvCxnSpPr>
          <p:nvPr/>
        </p:nvCxnSpPr>
        <p:spPr>
          <a:xfrm>
            <a:off x="6321212" y="5114149"/>
            <a:ext cx="998130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878" y="3231122"/>
            <a:ext cx="401248" cy="5900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/>
          <p:cNvSpPr txBox="1"/>
          <p:nvPr/>
        </p:nvSpPr>
        <p:spPr bwMode="auto">
          <a:xfrm>
            <a:off x="8312054" y="3861842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Akkreditiv</a:t>
            </a:r>
          </a:p>
        </p:txBody>
      </p:sp>
      <p:pic>
        <p:nvPicPr>
          <p:cNvPr id="1026" name="Picture 2" descr="C:\Users\PETH\AppData\Local\Microsoft\Windows\Temporary Internet Files\Content.IE5\17AK1CM0\document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319" y="4919550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PETH\AppData\Local\Microsoft\Windows\Temporary Internet Files\Content.IE5\17AK1CM0\document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038" y="4943864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 bwMode="auto">
          <a:xfrm>
            <a:off x="3140856" y="5981432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Adgangsbillet</a:t>
            </a:r>
          </a:p>
        </p:txBody>
      </p:sp>
      <p:cxnSp>
        <p:nvCxnSpPr>
          <p:cNvPr id="45" name="Straight Arrow Connector 44"/>
          <p:cNvCxnSpPr>
            <a:stCxn id="44" idx="0"/>
            <a:endCxn id="43" idx="2"/>
          </p:cNvCxnSpPr>
          <p:nvPr/>
        </p:nvCxnSpPr>
        <p:spPr>
          <a:xfrm flipV="1">
            <a:off x="3788928" y="5333062"/>
            <a:ext cx="944600" cy="64837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  <a:endCxn id="1026" idx="2"/>
          </p:cNvCxnSpPr>
          <p:nvPr/>
        </p:nvCxnSpPr>
        <p:spPr>
          <a:xfrm flipH="1" flipV="1">
            <a:off x="2607809" y="5308748"/>
            <a:ext cx="1181119" cy="672684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" idx="3"/>
            <a:endCxn id="5" idx="1"/>
          </p:cNvCxnSpPr>
          <p:nvPr/>
        </p:nvCxnSpPr>
        <p:spPr>
          <a:xfrm>
            <a:off x="2000732" y="1986447"/>
            <a:ext cx="1358170" cy="50405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7" idx="1"/>
          </p:cNvCxnSpPr>
          <p:nvPr/>
        </p:nvCxnSpPr>
        <p:spPr>
          <a:xfrm>
            <a:off x="4304988" y="2813080"/>
            <a:ext cx="1070138" cy="322577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" idx="3"/>
            <a:endCxn id="19" idx="1"/>
          </p:cNvCxnSpPr>
          <p:nvPr/>
        </p:nvCxnSpPr>
        <p:spPr>
          <a:xfrm>
            <a:off x="4304988" y="2490503"/>
            <a:ext cx="5462626" cy="1354011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14" y="4693993"/>
            <a:ext cx="401248" cy="5900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Elbow Connector 62"/>
          <p:cNvCxnSpPr>
            <a:stCxn id="8" idx="2"/>
            <a:endCxn id="15" idx="0"/>
          </p:cNvCxnSpPr>
          <p:nvPr/>
        </p:nvCxnSpPr>
        <p:spPr>
          <a:xfrm rot="16200000" flipH="1">
            <a:off x="6532072" y="3352967"/>
            <a:ext cx="607422" cy="1913203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9608198" y="5284063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Akkreditiv</a:t>
            </a:r>
          </a:p>
        </p:txBody>
      </p:sp>
      <p:cxnSp>
        <p:nvCxnSpPr>
          <p:cNvPr id="1037" name="Elbow Connector 1036"/>
          <p:cNvCxnSpPr>
            <a:stCxn id="8" idx="2"/>
            <a:endCxn id="9" idx="0"/>
          </p:cNvCxnSpPr>
          <p:nvPr/>
        </p:nvCxnSpPr>
        <p:spPr>
          <a:xfrm rot="5400000">
            <a:off x="3399725" y="2133823"/>
            <a:ext cx="607422" cy="435149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/>
          <p:cNvCxnSpPr>
            <a:stCxn id="8" idx="2"/>
            <a:endCxn id="11" idx="0"/>
          </p:cNvCxnSpPr>
          <p:nvPr/>
        </p:nvCxnSpPr>
        <p:spPr>
          <a:xfrm rot="5400000">
            <a:off x="4479845" y="3213943"/>
            <a:ext cx="607422" cy="219125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 bwMode="auto">
          <a:xfrm>
            <a:off x="10256270" y="3677176"/>
            <a:ext cx="14555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da-DK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ＭＳ Ｐゴシック" pitchFamily="-111" charset="-128"/>
              </a:rPr>
              <a:t>Elektronisk identitet (eID) </a:t>
            </a:r>
            <a:r>
              <a:rPr lang="da-DK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ＭＳ Ｐゴシック" pitchFamily="-111" charset="-128"/>
              </a:rPr>
              <a:t>for entitet</a:t>
            </a:r>
            <a:endParaRPr kumimoji="0" lang="da-DK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64" name="Elbow Connector 63"/>
          <p:cNvCxnSpPr>
            <a:stCxn id="8" idx="2"/>
            <a:endCxn id="13" idx="0"/>
          </p:cNvCxnSpPr>
          <p:nvPr/>
        </p:nvCxnSpPr>
        <p:spPr>
          <a:xfrm rot="5400000">
            <a:off x="5559965" y="4294063"/>
            <a:ext cx="607422" cy="3101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2278782" y="2892129"/>
            <a:ext cx="459544" cy="2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Tillid</a:t>
            </a:r>
            <a:endParaRPr kumimoji="0" lang="da-DK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53" name="Elbow Connector 52"/>
          <p:cNvCxnSpPr>
            <a:stCxn id="8" idx="1"/>
            <a:endCxn id="6" idx="2"/>
          </p:cNvCxnSpPr>
          <p:nvPr/>
        </p:nvCxnSpPr>
        <p:spPr>
          <a:xfrm rot="10800000">
            <a:off x="3933956" y="3360704"/>
            <a:ext cx="1513179" cy="460488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4503756" y="3526157"/>
            <a:ext cx="459544" cy="2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Tillid</a:t>
            </a:r>
            <a:endParaRPr kumimoji="0" lang="da-DK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57" name="Elbow Connector 56"/>
          <p:cNvCxnSpPr>
            <a:stCxn id="9" idx="0"/>
            <a:endCxn id="6" idx="2"/>
          </p:cNvCxnSpPr>
          <p:nvPr/>
        </p:nvCxnSpPr>
        <p:spPr>
          <a:xfrm rot="5400000" flipH="1" flipV="1">
            <a:off x="2104534" y="2783859"/>
            <a:ext cx="1252576" cy="2406266"/>
          </a:xfrm>
          <a:prstGeom prst="bentConnector3">
            <a:avLst>
              <a:gd name="adj1" fmla="val 50768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 bwMode="auto">
          <a:xfrm>
            <a:off x="2439481" y="3699428"/>
            <a:ext cx="459544" cy="2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Tillid</a:t>
            </a:r>
            <a:endParaRPr kumimoji="0" lang="da-DK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58" name="Straight Connector 57"/>
          <p:cNvCxnSpPr>
            <a:stCxn id="9" idx="0"/>
            <a:endCxn id="8" idx="2"/>
          </p:cNvCxnSpPr>
          <p:nvPr/>
        </p:nvCxnSpPr>
        <p:spPr>
          <a:xfrm rot="5400000" flipH="1" flipV="1">
            <a:off x="3399724" y="2133823"/>
            <a:ext cx="607422" cy="4351493"/>
          </a:xfrm>
          <a:prstGeom prst="bentConnector3">
            <a:avLst>
              <a:gd name="adj1" fmla="val 61092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4269360" y="4820198"/>
            <a:ext cx="94772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 bwMode="auto">
          <a:xfrm>
            <a:off x="4503756" y="4505909"/>
            <a:ext cx="459544" cy="2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Tillid</a:t>
            </a:r>
            <a:endParaRPr kumimoji="0" lang="da-DK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2170564" y="4805806"/>
            <a:ext cx="94772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 bwMode="auto">
          <a:xfrm>
            <a:off x="2404960" y="4491517"/>
            <a:ext cx="459544" cy="2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Tillid</a:t>
            </a:r>
            <a:endParaRPr kumimoji="0" lang="da-DK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6334148" y="4805806"/>
            <a:ext cx="94772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 bwMode="auto">
          <a:xfrm>
            <a:off x="6568544" y="4491517"/>
            <a:ext cx="459544" cy="2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Tillid</a:t>
            </a:r>
            <a:endParaRPr kumimoji="0" lang="da-DK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87" name="Straight Connector 57"/>
          <p:cNvCxnSpPr>
            <a:stCxn id="15" idx="0"/>
            <a:endCxn id="8" idx="2"/>
          </p:cNvCxnSpPr>
          <p:nvPr/>
        </p:nvCxnSpPr>
        <p:spPr>
          <a:xfrm rot="16200000" flipV="1">
            <a:off x="6532073" y="3352967"/>
            <a:ext cx="607422" cy="1913203"/>
          </a:xfrm>
          <a:prstGeom prst="bentConnector3">
            <a:avLst>
              <a:gd name="adj1" fmla="val 61092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023198" y="4240799"/>
            <a:ext cx="1" cy="38210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831945" y="4246733"/>
            <a:ext cx="1" cy="38210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 bwMode="auto">
          <a:xfrm>
            <a:off x="4503756" y="3970402"/>
            <a:ext cx="459544" cy="2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Tillid</a:t>
            </a:r>
            <a:endParaRPr kumimoji="0" lang="da-DK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163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Kronelogo til krav</a:t>
            </a:r>
            <a:endParaRPr lang="da-DK" dirty="0"/>
          </a:p>
        </p:txBody>
      </p:sp>
      <p:pic>
        <p:nvPicPr>
          <p:cNvPr id="2050" name="Picture 2" descr="Digitalseringsstyrelsens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7" r="36982" b="26414"/>
          <a:stretch/>
        </p:blipFill>
        <p:spPr bwMode="auto">
          <a:xfrm>
            <a:off x="5169877" y="3157660"/>
            <a:ext cx="1535723" cy="8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09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</a:t>
            </a:r>
            <a:r>
              <a:rPr lang="da-DK" dirty="0" smtClean="0"/>
              <a:t>5 Principper</a:t>
            </a:r>
            <a:endParaRPr lang="da-DK" dirty="0"/>
          </a:p>
        </p:txBody>
      </p:sp>
      <p:grpSp>
        <p:nvGrpSpPr>
          <p:cNvPr id="22" name="Group 21"/>
          <p:cNvGrpSpPr/>
          <p:nvPr/>
        </p:nvGrpSpPr>
        <p:grpSpPr>
          <a:xfrm>
            <a:off x="1283804" y="1692402"/>
            <a:ext cx="9150190" cy="4091954"/>
            <a:chOff x="250825" y="1700808"/>
            <a:chExt cx="8569325" cy="4392612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 flipV="1">
              <a:off x="827088" y="2132608"/>
              <a:ext cx="0" cy="30972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827088" y="5229820"/>
              <a:ext cx="727233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827087" y="5301258"/>
              <a:ext cx="1008062" cy="36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da-DK" altLang="da-DK" sz="1600" b="1" dirty="0" smtClean="0">
                  <a:latin typeface="Arial" charset="0"/>
                </a:rPr>
                <a:t>Nu</a:t>
              </a:r>
              <a:endParaRPr lang="da-DK" altLang="da-DK" sz="1600" b="1" dirty="0">
                <a:latin typeface="Arial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6804025" y="5372695"/>
              <a:ext cx="2016125" cy="36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da-DK" altLang="da-DK" sz="1600" b="1" dirty="0" smtClean="0">
                  <a:latin typeface="Arial" charset="0"/>
                </a:rPr>
                <a:t>Fremtiden 3-5 år</a:t>
              </a:r>
              <a:endParaRPr lang="da-DK" altLang="da-DK" sz="1600" b="1" dirty="0">
                <a:latin typeface="Arial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50825" y="1700808"/>
              <a:ext cx="1873249" cy="36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da-DK" altLang="da-DK" sz="1600" b="1" dirty="0" smtClean="0">
                  <a:latin typeface="Arial" charset="0"/>
                </a:rPr>
                <a:t>Ny arkitektur</a:t>
              </a:r>
              <a:endParaRPr lang="da-DK" altLang="da-DK" sz="1600" b="1" dirty="0">
                <a:latin typeface="Arial" charset="0"/>
              </a:endParaRPr>
            </a:p>
          </p:txBody>
        </p:sp>
        <p:sp>
          <p:nvSpPr>
            <p:cNvPr id="8" name="Cloud"/>
            <p:cNvSpPr>
              <a:spLocks noChangeAspect="1" noEditPoints="1" noChangeArrowheads="1"/>
            </p:cNvSpPr>
            <p:nvPr/>
          </p:nvSpPr>
          <p:spPr bwMode="auto">
            <a:xfrm>
              <a:off x="5763411" y="2002464"/>
              <a:ext cx="1871663" cy="12541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/>
              <a:r>
                <a:rPr lang="da-DK" altLang="da-DK" sz="1500" b="1" dirty="0" smtClean="0">
                  <a:latin typeface="Arial" charset="0"/>
                </a:rPr>
                <a:t>Mål-</a:t>
              </a:r>
              <a:br>
                <a:rPr lang="da-DK" altLang="da-DK" sz="1500" b="1" dirty="0" smtClean="0">
                  <a:latin typeface="Arial" charset="0"/>
                </a:rPr>
              </a:br>
              <a:r>
                <a:rPr lang="da-DK" altLang="da-DK" sz="1500" b="1" dirty="0" smtClean="0">
                  <a:latin typeface="Arial" charset="0"/>
                </a:rPr>
                <a:t>arkitektur</a:t>
              </a:r>
              <a:endParaRPr lang="da-DK" altLang="da-DK" sz="1500" b="1" dirty="0">
                <a:latin typeface="Arial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900113" y="3716933"/>
              <a:ext cx="2951162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827088" y="4724995"/>
              <a:ext cx="1008062" cy="503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835150" y="4364630"/>
              <a:ext cx="1368425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3239293" y="3574309"/>
              <a:ext cx="863600" cy="793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 rot="20366763">
              <a:off x="1187450" y="3499188"/>
              <a:ext cx="3744913" cy="36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da-DK" altLang="da-DK" sz="1600" dirty="0" smtClean="0">
                  <a:latin typeface="Arial" charset="0"/>
                </a:rPr>
                <a:t>Handlingsplan for indsatser</a:t>
              </a:r>
              <a:endParaRPr lang="da-DK" altLang="da-DK" sz="1600" dirty="0">
                <a:latin typeface="Arial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2627313" y="2996208"/>
              <a:ext cx="4824412" cy="2089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1690688" y="1989733"/>
              <a:ext cx="4824412" cy="2089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547813" y="2350095"/>
              <a:ext cx="3671887" cy="36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da-DK" altLang="da-DK" sz="1600" b="1" dirty="0" smtClean="0">
                  <a:latin typeface="Arial" charset="0"/>
                </a:rPr>
                <a:t>Styrende principper</a:t>
              </a:r>
              <a:endParaRPr lang="da-DK" altLang="da-DK" sz="1600" b="1" dirty="0">
                <a:latin typeface="Arial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851275" y="2565995"/>
              <a:ext cx="1081088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851275" y="2565995"/>
              <a:ext cx="2592388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 rot="20324203">
              <a:off x="2050475" y="4091682"/>
              <a:ext cx="3816350" cy="36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da-DK" altLang="da-DK" sz="1600" dirty="0" smtClean="0">
                  <a:latin typeface="Arial" charset="0"/>
                </a:rPr>
                <a:t>Skridt-for-skridt implementering</a:t>
              </a:r>
              <a:endParaRPr lang="da-DK" altLang="da-DK" sz="1600" dirty="0">
                <a:latin typeface="Arial" charset="0"/>
              </a:endParaRPr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1258888" y="3069233"/>
              <a:ext cx="1727200" cy="576262"/>
            </a:xfrm>
            <a:prstGeom prst="wedgeEllipseCallout">
              <a:avLst>
                <a:gd name="adj1" fmla="val 5148"/>
                <a:gd name="adj2" fmla="val 112810"/>
              </a:avLst>
            </a:prstGeom>
            <a:solidFill>
              <a:schemeClr val="folHlink"/>
            </a:solidFill>
            <a:ln w="3175" algn="ctr">
              <a:solidFill>
                <a:schemeClr val="accent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0" rIns="36000" bIns="0"/>
            <a:lstStyle/>
            <a:p>
              <a:pPr algn="ctr"/>
              <a:r>
                <a:rPr lang="da-DK" altLang="da-DK" sz="1300" dirty="0" smtClean="0"/>
                <a:t>Dækker typisk 1-2 år</a:t>
              </a:r>
              <a:endParaRPr lang="da-DK" altLang="da-DK" sz="1300" dirty="0"/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1476375" y="5445720"/>
              <a:ext cx="1439863" cy="647700"/>
            </a:xfrm>
            <a:prstGeom prst="wedgeEllipseCallout">
              <a:avLst>
                <a:gd name="adj1" fmla="val -75907"/>
                <a:gd name="adj2" fmla="val -108824"/>
              </a:avLst>
            </a:prstGeom>
            <a:solidFill>
              <a:schemeClr val="folHlink"/>
            </a:solidFill>
            <a:ln w="3175" algn="ctr">
              <a:solidFill>
                <a:schemeClr val="accent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0" rIns="36000" bIns="0"/>
            <a:lstStyle/>
            <a:p>
              <a:pPr algn="ctr"/>
              <a:r>
                <a:rPr lang="da-DK" altLang="da-DK" sz="1300" dirty="0" smtClean="0"/>
                <a:t>Hvor er vi nu?</a:t>
              </a:r>
              <a:endParaRPr lang="da-DK" altLang="da-DK" sz="1300" dirty="0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V="1">
              <a:off x="827880" y="4945655"/>
              <a:ext cx="1368425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V="1">
              <a:off x="871083" y="4509093"/>
              <a:ext cx="964067" cy="6953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1835150" y="4316016"/>
              <a:ext cx="1368425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V="1">
              <a:off x="2132421" y="3875123"/>
              <a:ext cx="646483" cy="10698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V="1">
              <a:off x="2771774" y="3478246"/>
              <a:ext cx="1331118" cy="3968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</p:grp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803857"/>
              </p:ext>
            </p:extLst>
          </p:nvPr>
        </p:nvGraphicFramePr>
        <p:xfrm>
          <a:off x="4179874" y="719834"/>
          <a:ext cx="3828551" cy="5419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Acrobat Document" r:id="rId4" imgW="5667480" imgH="8020080" progId="AcroExch.Document.11">
                  <p:embed/>
                </p:oleObj>
              </mc:Choice>
              <mc:Fallback>
                <p:oleObj name="Acrobat Document" r:id="rId4" imgW="5667480" imgH="80200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9874" y="719834"/>
                        <a:ext cx="3828551" cy="5419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9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>
            <a:stCxn id="48" idx="3"/>
            <a:endCxn id="91" idx="1"/>
          </p:cNvCxnSpPr>
          <p:nvPr/>
        </p:nvCxnSpPr>
        <p:spPr>
          <a:xfrm flipV="1">
            <a:off x="7779222" y="3724137"/>
            <a:ext cx="1514855" cy="287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0042" y="2509163"/>
            <a:ext cx="1354046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smtClean="0"/>
              <a:t>Entitet</a:t>
            </a:r>
            <a:endParaRPr lang="da-DK" sz="1600" dirty="0"/>
          </a:p>
        </p:txBody>
      </p:sp>
      <p:sp>
        <p:nvSpPr>
          <p:cNvPr id="45" name="Rectangle 44"/>
          <p:cNvSpPr/>
          <p:nvPr/>
        </p:nvSpPr>
        <p:spPr>
          <a:xfrm>
            <a:off x="3206000" y="167891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46" name="Rectangle 45"/>
          <p:cNvSpPr/>
          <p:nvPr/>
        </p:nvSpPr>
        <p:spPr>
          <a:xfrm>
            <a:off x="6314282" y="1674905"/>
            <a:ext cx="1311830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Attribut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147253" y="339089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Adgangsbillet</a:t>
            </a:r>
          </a:p>
        </p:txBody>
      </p:sp>
      <p:sp>
        <p:nvSpPr>
          <p:cNvPr id="52" name="TextBox 51"/>
          <p:cNvSpPr txBox="1"/>
          <p:nvPr/>
        </p:nvSpPr>
        <p:spPr bwMode="auto">
          <a:xfrm rot="19766206">
            <a:off x="2014932" y="2191459"/>
            <a:ext cx="1247976" cy="55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Registreres med en eller flere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20224" y="3397120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59" name="Straight Connector 58"/>
          <p:cNvCxnSpPr>
            <a:stCxn id="44" idx="3"/>
            <a:endCxn id="58" idx="1"/>
          </p:cNvCxnSpPr>
          <p:nvPr/>
        </p:nvCxnSpPr>
        <p:spPr>
          <a:xfrm>
            <a:off x="1834088" y="2845278"/>
            <a:ext cx="1386136" cy="887957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 bwMode="auto">
          <a:xfrm rot="1910342">
            <a:off x="1965493" y="3125826"/>
            <a:ext cx="124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</a:t>
            </a:r>
            <a:r>
              <a:rPr lang="da-DK" sz="1200" b="1" i="1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nvender </a:t>
            </a: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et eller flere</a:t>
            </a:r>
          </a:p>
        </p:txBody>
      </p:sp>
      <p:cxnSp>
        <p:nvCxnSpPr>
          <p:cNvPr id="64" name="Straight Connector 63"/>
          <p:cNvCxnSpPr>
            <a:stCxn id="58" idx="0"/>
            <a:endCxn id="45" idx="2"/>
          </p:cNvCxnSpPr>
          <p:nvPr/>
        </p:nvCxnSpPr>
        <p:spPr>
          <a:xfrm flipH="1" flipV="1">
            <a:off x="4021985" y="2351147"/>
            <a:ext cx="14224" cy="1045973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4" idx="3"/>
            <a:endCxn id="45" idx="1"/>
          </p:cNvCxnSpPr>
          <p:nvPr/>
        </p:nvCxnSpPr>
        <p:spPr>
          <a:xfrm flipV="1">
            <a:off x="1834088" y="2015032"/>
            <a:ext cx="1371912" cy="830246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 bwMode="auto">
          <a:xfrm>
            <a:off x="3364720" y="2604141"/>
            <a:ext cx="12479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Associeres med en eller flere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389077" y="4466873"/>
            <a:ext cx="1631969" cy="4867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Tjeneste</a:t>
            </a:r>
          </a:p>
        </p:txBody>
      </p:sp>
      <p:cxnSp>
        <p:nvCxnSpPr>
          <p:cNvPr id="81" name="Straight Connector 80"/>
          <p:cNvCxnSpPr>
            <a:stCxn id="45" idx="3"/>
            <a:endCxn id="46" idx="1"/>
          </p:cNvCxnSpPr>
          <p:nvPr/>
        </p:nvCxnSpPr>
        <p:spPr>
          <a:xfrm flipV="1">
            <a:off x="4837969" y="2011020"/>
            <a:ext cx="1476313" cy="401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176217" y="1976796"/>
            <a:ext cx="644190" cy="348203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589473" y="2513280"/>
            <a:ext cx="0" cy="665743"/>
          </a:xfrm>
          <a:prstGeom prst="straightConnector1">
            <a:avLst/>
          </a:prstGeom>
          <a:ln w="9525">
            <a:solidFill>
              <a:schemeClr val="bg2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 flipV="1">
            <a:off x="5585395" y="1435436"/>
            <a:ext cx="0" cy="665743"/>
          </a:xfrm>
          <a:prstGeom prst="straightConnector1">
            <a:avLst/>
          </a:prstGeom>
          <a:ln w="9525">
            <a:solidFill>
              <a:schemeClr val="bg2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6" idx="2"/>
            <a:endCxn id="48" idx="0"/>
          </p:cNvCxnSpPr>
          <p:nvPr/>
        </p:nvCxnSpPr>
        <p:spPr>
          <a:xfrm flipH="1">
            <a:off x="6963238" y="2347135"/>
            <a:ext cx="6959" cy="104376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932186" y="3823351"/>
            <a:ext cx="1132362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9294077" y="3480774"/>
            <a:ext cx="1817745" cy="4867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Adgangspolitik</a:t>
            </a:r>
            <a:endParaRPr lang="da-DK" sz="1600" dirty="0"/>
          </a:p>
        </p:txBody>
      </p:sp>
      <p:cxnSp>
        <p:nvCxnSpPr>
          <p:cNvPr id="92" name="Straight Connector 91"/>
          <p:cNvCxnSpPr>
            <a:stCxn id="91" idx="2"/>
            <a:endCxn id="76" idx="0"/>
          </p:cNvCxnSpPr>
          <p:nvPr/>
        </p:nvCxnSpPr>
        <p:spPr>
          <a:xfrm>
            <a:off x="10202950" y="3967500"/>
            <a:ext cx="2112" cy="499373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 bwMode="auto">
          <a:xfrm>
            <a:off x="10088598" y="4176037"/>
            <a:ext cx="10819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smtClean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Definerer</a:t>
            </a:r>
            <a:endParaRPr lang="da-DK" sz="1200" b="1" i="1" dirty="0">
              <a:solidFill>
                <a:schemeClr val="tx2">
                  <a:lumMod val="75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10069749" y="4080119"/>
            <a:ext cx="0" cy="295126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177372" y="3356861"/>
            <a:ext cx="561125" cy="344842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7528807" y="3436928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Matches </a:t>
            </a: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med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4826008" y="1827406"/>
            <a:ext cx="15137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Associeres </a:t>
            </a: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med en eller flere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7154837" y="2690639"/>
            <a:ext cx="1" cy="333745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7154837" y="2756644"/>
            <a:ext cx="15137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Indeholder nul eller flere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0412" y="45642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da-DK" b="1" i="1" dirty="0" smtClean="0">
                <a:solidFill>
                  <a:schemeClr val="tx2"/>
                </a:solidFill>
              </a:rPr>
              <a:t>5.2 Begrebsmodel </a:t>
            </a:r>
            <a:r>
              <a:rPr lang="da-DK" b="1" i="1" dirty="0">
                <a:solidFill>
                  <a:schemeClr val="tx2"/>
                </a:solidFill>
              </a:rPr>
              <a:t>og relationer i brugerstyring</a:t>
            </a:r>
          </a:p>
        </p:txBody>
      </p:sp>
    </p:spTree>
    <p:extLst>
      <p:ext uri="{BB962C8B-B14F-4D97-AF65-F5344CB8AC3E}">
        <p14:creationId xmlns:p14="http://schemas.microsoft.com/office/powerpoint/2010/main" val="14110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/>
          <p:nvPr/>
        </p:nvCxnSpPr>
        <p:spPr>
          <a:xfrm>
            <a:off x="8366658" y="1260678"/>
            <a:ext cx="604167" cy="529107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6" idx="3"/>
            <a:endCxn id="59" idx="1"/>
          </p:cNvCxnSpPr>
          <p:nvPr/>
        </p:nvCxnSpPr>
        <p:spPr>
          <a:xfrm flipV="1">
            <a:off x="5208533" y="856145"/>
            <a:ext cx="1153733" cy="72086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96619" y="1240894"/>
            <a:ext cx="1247976" cy="6722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Retnings-linjer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40594" y="1240894"/>
            <a:ext cx="1395806" cy="6722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Forretnings-gang</a:t>
            </a:r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 og instruks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580397" y="1240894"/>
            <a:ext cx="1628136" cy="6722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Sikkerheds-foranstaltning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68109" y="184532"/>
            <a:ext cx="3647929" cy="43214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accent1">
                    <a:lumMod val="50000"/>
                  </a:schemeClr>
                </a:solidFill>
              </a:rPr>
              <a:t>Informationssikkerhedspolitik</a:t>
            </a:r>
          </a:p>
        </p:txBody>
      </p:sp>
      <p:cxnSp>
        <p:nvCxnSpPr>
          <p:cNvPr id="51" name="Elbow Connector 50"/>
          <p:cNvCxnSpPr>
            <a:stCxn id="48" idx="2"/>
            <a:endCxn id="44" idx="0"/>
          </p:cNvCxnSpPr>
          <p:nvPr/>
        </p:nvCxnSpPr>
        <p:spPr>
          <a:xfrm rot="5400000">
            <a:off x="2094234" y="-156946"/>
            <a:ext cx="624214" cy="217146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8" idx="2"/>
            <a:endCxn id="46" idx="0"/>
          </p:cNvCxnSpPr>
          <p:nvPr/>
        </p:nvCxnSpPr>
        <p:spPr>
          <a:xfrm rot="16200000" flipH="1">
            <a:off x="3631163" y="477591"/>
            <a:ext cx="624214" cy="90239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8" idx="3"/>
          </p:cNvCxnSpPr>
          <p:nvPr/>
        </p:nvCxnSpPr>
        <p:spPr>
          <a:xfrm flipH="1">
            <a:off x="4021985" y="400606"/>
            <a:ext cx="1294053" cy="2107685"/>
          </a:xfrm>
          <a:prstGeom prst="bentConnector4">
            <a:avLst>
              <a:gd name="adj1" fmla="val -17665"/>
              <a:gd name="adj2" fmla="val 86907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2935946" y="876002"/>
            <a:ext cx="818617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12700" marR="0" indent="-25400" defTabSz="457200" eaLnBrk="0" latinLnBrk="0" hangingPunct="0">
              <a:lnSpc>
                <a:spcPts val="2163"/>
              </a:lnSpc>
              <a:spcAft>
                <a:spcPts val="1500"/>
              </a:spcAft>
              <a:buClrTx/>
              <a:buSzTx/>
              <a:tabLst/>
              <a:defRPr kumimoji="0" sz="1000" b="1" i="1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Verdana"/>
                <a:cs typeface="ＭＳ Ｐゴシック" pitchFamily="-111" charset="-128"/>
              </a:defRPr>
            </a:lvl1pPr>
          </a:lstStyle>
          <a:p>
            <a:r>
              <a:rPr lang="da-DK" sz="1200" dirty="0">
                <a:solidFill>
                  <a:schemeClr val="accent1">
                    <a:lumMod val="50000"/>
                  </a:schemeClr>
                </a:solidFill>
              </a:rPr>
              <a:t>Består af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4538838" y="1896256"/>
            <a:ext cx="777200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Påvirker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6170269" y="1394322"/>
            <a:ext cx="221215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smtClean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Alle begrebers repræsentationer i data fra </a:t>
            </a: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og med identitet til og </a:t>
            </a:r>
            <a:r>
              <a:rPr lang="da-DK" sz="1200" b="1" i="1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med </a:t>
            </a:r>
            <a:r>
              <a:rPr lang="da-DK" sz="1200" b="1" i="1" smtClean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tjeneste kan blive konpromitteret</a:t>
            </a:r>
            <a:endParaRPr lang="da-DK" sz="1200" b="1" i="1" dirty="0">
              <a:solidFill>
                <a:schemeClr val="accent1">
                  <a:lumMod val="50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362266" y="604561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Sikkerheds-hændelse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460305" y="1728767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Sikkerhedsbruds- type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460305" y="852106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Sikkerhedsbrud-abonnement</a:t>
            </a:r>
          </a:p>
        </p:txBody>
      </p:sp>
      <p:cxnSp>
        <p:nvCxnSpPr>
          <p:cNvPr id="65" name="Straight Connector 64"/>
          <p:cNvCxnSpPr>
            <a:stCxn id="64" idx="2"/>
          </p:cNvCxnSpPr>
          <p:nvPr/>
        </p:nvCxnSpPr>
        <p:spPr>
          <a:xfrm>
            <a:off x="10372288" y="1355274"/>
            <a:ext cx="0" cy="37349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 rot="2380873">
            <a:off x="8226057" y="1187401"/>
            <a:ext cx="1170580" cy="36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Knyttes til en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9406147" y="2347506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Knyttes </a:t>
            </a:r>
            <a:r>
              <a:rPr lang="da-DK" sz="1200" b="1" i="1" smtClean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til</a:t>
            </a:r>
            <a:endParaRPr lang="da-DK" sz="1200" b="1" i="1" dirty="0">
              <a:solidFill>
                <a:schemeClr val="accent1">
                  <a:lumMod val="50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68" name="Elbow Connector 67"/>
          <p:cNvCxnSpPr>
            <a:stCxn id="48" idx="2"/>
            <a:endCxn id="45" idx="0"/>
          </p:cNvCxnSpPr>
          <p:nvPr/>
        </p:nvCxnSpPr>
        <p:spPr>
          <a:xfrm rot="5400000">
            <a:off x="2803179" y="551999"/>
            <a:ext cx="624214" cy="75357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 bwMode="auto">
          <a:xfrm>
            <a:off x="5758481" y="65782"/>
            <a:ext cx="777200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Påvirker</a:t>
            </a:r>
          </a:p>
        </p:txBody>
      </p:sp>
      <p:sp>
        <p:nvSpPr>
          <p:cNvPr id="74" name="TextBox 73"/>
          <p:cNvSpPr txBox="1"/>
          <p:nvPr/>
        </p:nvSpPr>
        <p:spPr bwMode="auto">
          <a:xfrm rot="19780321">
            <a:off x="5459513" y="1044933"/>
            <a:ext cx="906783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Modvirker</a:t>
            </a:r>
          </a:p>
        </p:txBody>
      </p:sp>
      <p:cxnSp>
        <p:nvCxnSpPr>
          <p:cNvPr id="75" name="Elbow Connector 74"/>
          <p:cNvCxnSpPr>
            <a:endCxn id="81" idx="2"/>
          </p:cNvCxnSpPr>
          <p:nvPr/>
        </p:nvCxnSpPr>
        <p:spPr>
          <a:xfrm flipV="1">
            <a:off x="10365938" y="3083866"/>
            <a:ext cx="6350" cy="701748"/>
          </a:xfrm>
          <a:prstGeom prst="straightConnector1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0"/>
            <a:endCxn id="59" idx="2"/>
          </p:cNvCxnSpPr>
          <p:nvPr/>
        </p:nvCxnSpPr>
        <p:spPr>
          <a:xfrm flipH="1" flipV="1">
            <a:off x="7274249" y="1107729"/>
            <a:ext cx="2098" cy="28659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011914" y="3779264"/>
            <a:ext cx="1960479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Log </a:t>
            </a:r>
            <a:r>
              <a:rPr lang="da-DK" sz="1400">
                <a:solidFill>
                  <a:schemeClr val="accent1">
                    <a:lumMod val="50000"/>
                  </a:schemeClr>
                </a:solidFill>
              </a:rPr>
              <a:t>af </a:t>
            </a:r>
            <a:r>
              <a:rPr lang="da-DK" sz="1400" smtClean="0">
                <a:solidFill>
                  <a:schemeClr val="accent1">
                    <a:lumMod val="50000"/>
                  </a:schemeClr>
                </a:solidFill>
              </a:rPr>
              <a:t>sikkerheds-hændelser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460305" y="2580698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Spor af </a:t>
            </a:r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sikkerhedshæn</a:t>
            </a:r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10372288" y="2231936"/>
            <a:ext cx="0" cy="34876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 bwMode="auto">
          <a:xfrm>
            <a:off x="8928395" y="3135305"/>
            <a:ext cx="212810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0"/>
              </a:spcAft>
            </a:pPr>
            <a:r>
              <a:rPr lang="da-DK" sz="1200" b="1" i="1" smtClean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Analyseres gennem statistisk og algoritmisk behandling</a:t>
            </a:r>
            <a:endParaRPr lang="da-DK" sz="1200" b="1" i="1" dirty="0">
              <a:solidFill>
                <a:schemeClr val="accent1">
                  <a:lumMod val="50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85" name="TextBox 84"/>
          <p:cNvSpPr txBox="1"/>
          <p:nvPr/>
        </p:nvSpPr>
        <p:spPr bwMode="auto">
          <a:xfrm>
            <a:off x="9688077" y="1422261"/>
            <a:ext cx="136842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Knyttes til et</a:t>
            </a:r>
          </a:p>
        </p:txBody>
      </p:sp>
      <p:cxnSp>
        <p:nvCxnSpPr>
          <p:cNvPr id="86" name="Elbow Connector 85"/>
          <p:cNvCxnSpPr>
            <a:stCxn id="168" idx="3"/>
            <a:endCxn id="48" idx="3"/>
          </p:cNvCxnSpPr>
          <p:nvPr/>
        </p:nvCxnSpPr>
        <p:spPr>
          <a:xfrm flipH="1" flipV="1">
            <a:off x="5316038" y="400606"/>
            <a:ext cx="5768072" cy="5555144"/>
          </a:xfrm>
          <a:prstGeom prst="bentConnector3">
            <a:avLst>
              <a:gd name="adj1" fmla="val -3963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59" idx="3"/>
            <a:endCxn id="63" idx="1"/>
          </p:cNvCxnSpPr>
          <p:nvPr/>
        </p:nvCxnSpPr>
        <p:spPr>
          <a:xfrm>
            <a:off x="8186231" y="856145"/>
            <a:ext cx="1274074" cy="112420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8061563" y="2439860"/>
            <a:ext cx="855755" cy="2950159"/>
          </a:xfrm>
          <a:prstGeom prst="rightBrace">
            <a:avLst>
              <a:gd name="adj1" fmla="val 28152"/>
              <a:gd name="adj2" fmla="val 52872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11116595" y="3191455"/>
            <a:ext cx="1" cy="564651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1060158" y="2284415"/>
            <a:ext cx="0" cy="295126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11060158" y="1390899"/>
            <a:ext cx="0" cy="295126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87288" y="5762078"/>
            <a:ext cx="1091979" cy="33852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Person</a:t>
            </a:r>
          </a:p>
        </p:txBody>
      </p:sp>
      <p:sp>
        <p:nvSpPr>
          <p:cNvPr id="96" name="Rectangle 95"/>
          <p:cNvSpPr/>
          <p:nvPr/>
        </p:nvSpPr>
        <p:spPr>
          <a:xfrm>
            <a:off x="-330634" y="6809626"/>
            <a:ext cx="1091979" cy="33852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Borger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917342" y="6809626"/>
            <a:ext cx="1091979" cy="98510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smtClean="0"/>
              <a:t>Medar-bejder</a:t>
            </a:r>
          </a:p>
          <a:p>
            <a:pPr algn="ctr"/>
            <a:r>
              <a:rPr lang="da-DK" sz="1400" smtClean="0"/>
              <a:t>(Juridisk Person)</a:t>
            </a:r>
            <a:endParaRPr lang="da-DK" sz="1400" dirty="0"/>
          </a:p>
        </p:txBody>
      </p:sp>
      <p:sp>
        <p:nvSpPr>
          <p:cNvPr id="98" name="Rectangle 97"/>
          <p:cNvSpPr/>
          <p:nvPr/>
        </p:nvSpPr>
        <p:spPr>
          <a:xfrm>
            <a:off x="2169704" y="5948412"/>
            <a:ext cx="1511971" cy="33852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Organisation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81229" y="7078864"/>
            <a:ext cx="1007981" cy="69445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Myndig-hed</a:t>
            </a:r>
            <a:endParaRPr lang="da-DK" sz="1400" dirty="0"/>
          </a:p>
        </p:txBody>
      </p:sp>
      <p:sp>
        <p:nvSpPr>
          <p:cNvPr id="100" name="Rectangle 99"/>
          <p:cNvSpPr/>
          <p:nvPr/>
        </p:nvSpPr>
        <p:spPr>
          <a:xfrm>
            <a:off x="3319784" y="7071689"/>
            <a:ext cx="1007981" cy="69445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Virk-somhed</a:t>
            </a:r>
            <a:endParaRPr lang="da-DK" sz="1400" dirty="0"/>
          </a:p>
        </p:txBody>
      </p:sp>
      <p:sp>
        <p:nvSpPr>
          <p:cNvPr id="101" name="Rectangle 100"/>
          <p:cNvSpPr/>
          <p:nvPr/>
        </p:nvSpPr>
        <p:spPr>
          <a:xfrm>
            <a:off x="4485185" y="7078864"/>
            <a:ext cx="1007981" cy="69445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Fore-ning</a:t>
            </a:r>
            <a:endParaRPr lang="da-DK" sz="1400" dirty="0"/>
          </a:p>
        </p:txBody>
      </p:sp>
      <p:cxnSp>
        <p:nvCxnSpPr>
          <p:cNvPr id="102" name="Elbow Connector 101"/>
          <p:cNvCxnSpPr>
            <a:endCxn id="98" idx="0"/>
          </p:cNvCxnSpPr>
          <p:nvPr/>
        </p:nvCxnSpPr>
        <p:spPr>
          <a:xfrm rot="16200000" flipH="1">
            <a:off x="1064659" y="4087381"/>
            <a:ext cx="1953436" cy="1768625"/>
          </a:xfrm>
          <a:prstGeom prst="bentConnector3">
            <a:avLst>
              <a:gd name="adj1" fmla="val 64696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6" idx="0"/>
            <a:endCxn id="95" idx="2"/>
          </p:cNvCxnSpPr>
          <p:nvPr/>
        </p:nvCxnSpPr>
        <p:spPr>
          <a:xfrm rot="5400000" flipH="1" flipV="1">
            <a:off x="169806" y="6146153"/>
            <a:ext cx="709024" cy="617922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7" idx="0"/>
            <a:endCxn id="95" idx="2"/>
          </p:cNvCxnSpPr>
          <p:nvPr/>
        </p:nvCxnSpPr>
        <p:spPr>
          <a:xfrm rot="16200000" flipV="1">
            <a:off x="793793" y="6140087"/>
            <a:ext cx="709024" cy="630054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1" idx="0"/>
            <a:endCxn id="98" idx="2"/>
          </p:cNvCxnSpPr>
          <p:nvPr/>
        </p:nvCxnSpPr>
        <p:spPr>
          <a:xfrm rot="16200000" flipV="1">
            <a:off x="3561469" y="5651157"/>
            <a:ext cx="791928" cy="2063486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8" idx="2"/>
            <a:endCxn id="99" idx="0"/>
          </p:cNvCxnSpPr>
          <p:nvPr/>
        </p:nvCxnSpPr>
        <p:spPr>
          <a:xfrm rot="5400000">
            <a:off x="2409491" y="6562665"/>
            <a:ext cx="791928" cy="240470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5" idx="0"/>
          </p:cNvCxnSpPr>
          <p:nvPr/>
        </p:nvCxnSpPr>
        <p:spPr>
          <a:xfrm rot="5400000" flipH="1" flipV="1">
            <a:off x="111620" y="4716634"/>
            <a:ext cx="1767102" cy="323787"/>
          </a:xfrm>
          <a:prstGeom prst="bentConnector3">
            <a:avLst>
              <a:gd name="adj1" fmla="val 28339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 bwMode="auto">
          <a:xfrm>
            <a:off x="307480" y="6448857"/>
            <a:ext cx="869093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Kan være</a:t>
            </a:r>
          </a:p>
        </p:txBody>
      </p:sp>
      <p:sp>
        <p:nvSpPr>
          <p:cNvPr id="109" name="TextBox 108"/>
          <p:cNvSpPr txBox="1"/>
          <p:nvPr/>
        </p:nvSpPr>
        <p:spPr bwMode="auto">
          <a:xfrm>
            <a:off x="2546362" y="6237821"/>
            <a:ext cx="869093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Kan være</a:t>
            </a:r>
          </a:p>
        </p:txBody>
      </p:sp>
      <p:sp>
        <p:nvSpPr>
          <p:cNvPr id="110" name="TextBox 109"/>
          <p:cNvSpPr txBox="1"/>
          <p:nvPr/>
        </p:nvSpPr>
        <p:spPr bwMode="auto">
          <a:xfrm>
            <a:off x="1386047" y="5608744"/>
            <a:ext cx="1004565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smtClean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Kan indgå </a:t>
            </a:r>
            <a:r>
              <a:rPr lang="da-DK" sz="1200" b="1" i="1" dirty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i</a:t>
            </a:r>
          </a:p>
        </p:txBody>
      </p:sp>
      <p:cxnSp>
        <p:nvCxnSpPr>
          <p:cNvPr id="111" name="Elbow Connector 110"/>
          <p:cNvCxnSpPr>
            <a:stCxn id="95" idx="3"/>
            <a:endCxn id="98" idx="1"/>
          </p:cNvCxnSpPr>
          <p:nvPr/>
        </p:nvCxnSpPr>
        <p:spPr>
          <a:xfrm>
            <a:off x="1379267" y="5931340"/>
            <a:ext cx="790437" cy="186334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296372" y="5484050"/>
            <a:ext cx="772290" cy="32127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Ting</a:t>
            </a:r>
          </a:p>
        </p:txBody>
      </p:sp>
      <p:cxnSp>
        <p:nvCxnSpPr>
          <p:cNvPr id="113" name="Elbow Connector 112"/>
          <p:cNvCxnSpPr>
            <a:endCxn id="168" idx="1"/>
          </p:cNvCxnSpPr>
          <p:nvPr/>
        </p:nvCxnSpPr>
        <p:spPr>
          <a:xfrm>
            <a:off x="3682517" y="5308641"/>
            <a:ext cx="5769624" cy="647109"/>
          </a:xfrm>
          <a:prstGeom prst="bentConnector3">
            <a:avLst>
              <a:gd name="adj1" fmla="val 29218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98" idx="2"/>
            <a:endCxn id="100" idx="0"/>
          </p:cNvCxnSpPr>
          <p:nvPr/>
        </p:nvCxnSpPr>
        <p:spPr>
          <a:xfrm rot="16200000" flipH="1">
            <a:off x="2982356" y="6230269"/>
            <a:ext cx="784753" cy="898085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 bwMode="auto">
          <a:xfrm>
            <a:off x="5288703" y="6054212"/>
            <a:ext cx="42367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smtClean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En tjeneste kan opstræde som entitet  </a:t>
            </a:r>
            <a:endParaRPr lang="da-DK" sz="1200" b="1" i="1" dirty="0">
              <a:solidFill>
                <a:schemeClr val="tx2">
                  <a:lumMod val="75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116" name="Elbow Connector 115"/>
          <p:cNvCxnSpPr>
            <a:endCxn id="112" idx="0"/>
          </p:cNvCxnSpPr>
          <p:nvPr/>
        </p:nvCxnSpPr>
        <p:spPr>
          <a:xfrm rot="16200000" flipH="1">
            <a:off x="1675254" y="3476787"/>
            <a:ext cx="1489074" cy="2525452"/>
          </a:xfrm>
          <a:prstGeom prst="bentConnector3">
            <a:avLst>
              <a:gd name="adj1" fmla="val 84988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 bwMode="auto">
          <a:xfrm>
            <a:off x="695682" y="4964222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Kan være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126" name="Straight Connector 125"/>
          <p:cNvCxnSpPr>
            <a:stCxn id="160" idx="3"/>
            <a:endCxn id="175" idx="1"/>
          </p:cNvCxnSpPr>
          <p:nvPr/>
        </p:nvCxnSpPr>
        <p:spPr>
          <a:xfrm flipV="1">
            <a:off x="7842286" y="4969651"/>
            <a:ext cx="1514855" cy="287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480042" y="3265931"/>
            <a:ext cx="1354046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smtClean="0"/>
              <a:t>Entitet</a:t>
            </a:r>
            <a:endParaRPr lang="da-DK" sz="1600" dirty="0"/>
          </a:p>
        </p:txBody>
      </p:sp>
      <p:sp>
        <p:nvSpPr>
          <p:cNvPr id="143" name="Rectangle 142"/>
          <p:cNvSpPr/>
          <p:nvPr/>
        </p:nvSpPr>
        <p:spPr>
          <a:xfrm>
            <a:off x="3206000" y="2435685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155" name="Rectangle 154"/>
          <p:cNvSpPr/>
          <p:nvPr/>
        </p:nvSpPr>
        <p:spPr>
          <a:xfrm>
            <a:off x="6377346" y="2447439"/>
            <a:ext cx="1311830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Attribut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6210317" y="4636411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Adgangsbillet</a:t>
            </a:r>
          </a:p>
        </p:txBody>
      </p:sp>
      <p:sp>
        <p:nvSpPr>
          <p:cNvPr id="161" name="TextBox 160"/>
          <p:cNvSpPr txBox="1"/>
          <p:nvPr/>
        </p:nvSpPr>
        <p:spPr bwMode="auto">
          <a:xfrm rot="19766206">
            <a:off x="2014932" y="2948227"/>
            <a:ext cx="1247976" cy="55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Registreres med en eller flere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3220224" y="4153888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163" name="Straight Connector 162"/>
          <p:cNvCxnSpPr>
            <a:stCxn id="132" idx="3"/>
            <a:endCxn id="162" idx="1"/>
          </p:cNvCxnSpPr>
          <p:nvPr/>
        </p:nvCxnSpPr>
        <p:spPr>
          <a:xfrm>
            <a:off x="1834088" y="3602046"/>
            <a:ext cx="1386136" cy="887957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 bwMode="auto">
          <a:xfrm rot="1910342">
            <a:off x="1965493" y="3882594"/>
            <a:ext cx="124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</a:t>
            </a:r>
            <a:r>
              <a:rPr lang="da-DK" sz="1200" b="1" i="1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nvender </a:t>
            </a: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et eller flere</a:t>
            </a:r>
          </a:p>
        </p:txBody>
      </p:sp>
      <p:cxnSp>
        <p:nvCxnSpPr>
          <p:cNvPr id="165" name="Straight Connector 164"/>
          <p:cNvCxnSpPr>
            <a:stCxn id="162" idx="0"/>
            <a:endCxn id="143" idx="2"/>
          </p:cNvCxnSpPr>
          <p:nvPr/>
        </p:nvCxnSpPr>
        <p:spPr>
          <a:xfrm flipH="1" flipV="1">
            <a:off x="4021985" y="3107915"/>
            <a:ext cx="14224" cy="1045973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32" idx="3"/>
            <a:endCxn id="143" idx="1"/>
          </p:cNvCxnSpPr>
          <p:nvPr/>
        </p:nvCxnSpPr>
        <p:spPr>
          <a:xfrm flipV="1">
            <a:off x="1834088" y="2771800"/>
            <a:ext cx="1371912" cy="830246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 bwMode="auto">
          <a:xfrm>
            <a:off x="3364720" y="3360909"/>
            <a:ext cx="12479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Associeres med en eller flere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9452141" y="5712387"/>
            <a:ext cx="1631969" cy="4867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Tjeneste</a:t>
            </a:r>
          </a:p>
        </p:txBody>
      </p:sp>
      <p:cxnSp>
        <p:nvCxnSpPr>
          <p:cNvPr id="169" name="Straight Connector 168"/>
          <p:cNvCxnSpPr>
            <a:stCxn id="143" idx="3"/>
            <a:endCxn id="155" idx="1"/>
          </p:cNvCxnSpPr>
          <p:nvPr/>
        </p:nvCxnSpPr>
        <p:spPr>
          <a:xfrm>
            <a:off x="4837969" y="2771800"/>
            <a:ext cx="1539377" cy="11754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2176217" y="2733564"/>
            <a:ext cx="644190" cy="348203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4589473" y="3270048"/>
            <a:ext cx="0" cy="665743"/>
          </a:xfrm>
          <a:prstGeom prst="straightConnector1">
            <a:avLst/>
          </a:prstGeom>
          <a:ln w="9525">
            <a:solidFill>
              <a:schemeClr val="bg2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5400000" flipV="1">
            <a:off x="5585395" y="2192204"/>
            <a:ext cx="0" cy="665743"/>
          </a:xfrm>
          <a:prstGeom prst="straightConnector1">
            <a:avLst/>
          </a:prstGeom>
          <a:ln w="9525">
            <a:solidFill>
              <a:schemeClr val="bg2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55" idx="2"/>
            <a:endCxn id="160" idx="0"/>
          </p:cNvCxnSpPr>
          <p:nvPr/>
        </p:nvCxnSpPr>
        <p:spPr>
          <a:xfrm flipH="1">
            <a:off x="7026302" y="3119669"/>
            <a:ext cx="6959" cy="1516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7995250" y="5068865"/>
            <a:ext cx="1132362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9357141" y="4726288"/>
            <a:ext cx="1817745" cy="4867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Adgangspolitik</a:t>
            </a:r>
            <a:endParaRPr lang="da-DK" sz="1600" dirty="0"/>
          </a:p>
        </p:txBody>
      </p:sp>
      <p:cxnSp>
        <p:nvCxnSpPr>
          <p:cNvPr id="176" name="Straight Connector 175"/>
          <p:cNvCxnSpPr>
            <a:stCxn id="175" idx="2"/>
            <a:endCxn id="168" idx="0"/>
          </p:cNvCxnSpPr>
          <p:nvPr/>
        </p:nvCxnSpPr>
        <p:spPr>
          <a:xfrm>
            <a:off x="10266014" y="5213014"/>
            <a:ext cx="2112" cy="499373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 bwMode="auto">
          <a:xfrm>
            <a:off x="10151662" y="5390019"/>
            <a:ext cx="10819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smtClean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Definerer</a:t>
            </a:r>
            <a:endParaRPr lang="da-DK" sz="1200" b="1" i="1" dirty="0">
              <a:solidFill>
                <a:schemeClr val="tx2">
                  <a:lumMod val="75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178" name="Straight Arrow Connector 177"/>
          <p:cNvCxnSpPr/>
          <p:nvPr/>
        </p:nvCxnSpPr>
        <p:spPr>
          <a:xfrm flipV="1">
            <a:off x="10128398" y="4343593"/>
            <a:ext cx="0" cy="295126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177372" y="4113629"/>
            <a:ext cx="561125" cy="344842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 bwMode="auto">
          <a:xfrm>
            <a:off x="7591871" y="4682442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Matches </a:t>
            </a: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med</a:t>
            </a:r>
          </a:p>
        </p:txBody>
      </p:sp>
      <p:sp>
        <p:nvSpPr>
          <p:cNvPr id="181" name="TextBox 180"/>
          <p:cNvSpPr txBox="1"/>
          <p:nvPr/>
        </p:nvSpPr>
        <p:spPr bwMode="auto">
          <a:xfrm>
            <a:off x="4826008" y="2584174"/>
            <a:ext cx="15137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Associeres </a:t>
            </a: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med en eller flere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V="1">
            <a:off x="7154837" y="3447407"/>
            <a:ext cx="1" cy="333745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 bwMode="auto">
          <a:xfrm>
            <a:off x="5427665" y="3545575"/>
            <a:ext cx="15137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 smtClean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Indeholder nul eller flere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184" name="Straight Connector 183"/>
          <p:cNvCxnSpPr>
            <a:endCxn id="175" idx="0"/>
          </p:cNvCxnSpPr>
          <p:nvPr/>
        </p:nvCxnSpPr>
        <p:spPr>
          <a:xfrm>
            <a:off x="10266013" y="4282432"/>
            <a:ext cx="1" cy="443856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81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>
            <a:stCxn id="48" idx="3"/>
            <a:endCxn id="91" idx="1"/>
          </p:cNvCxnSpPr>
          <p:nvPr/>
        </p:nvCxnSpPr>
        <p:spPr>
          <a:xfrm flipV="1">
            <a:off x="7716158" y="3708371"/>
            <a:ext cx="1688281" cy="287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0042" y="2509163"/>
            <a:ext cx="1354046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smtClean="0"/>
              <a:t>Entitet</a:t>
            </a:r>
            <a:endParaRPr lang="da-DK" sz="1600" dirty="0"/>
          </a:p>
        </p:txBody>
      </p:sp>
      <p:sp>
        <p:nvSpPr>
          <p:cNvPr id="45" name="Rectangle 44"/>
          <p:cNvSpPr/>
          <p:nvPr/>
        </p:nvSpPr>
        <p:spPr>
          <a:xfrm>
            <a:off x="3206000" y="167891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46" name="Rectangle 45"/>
          <p:cNvSpPr/>
          <p:nvPr/>
        </p:nvSpPr>
        <p:spPr>
          <a:xfrm>
            <a:off x="6251218" y="1674905"/>
            <a:ext cx="1311830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Attribut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84189" y="3375131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Adgangsbillet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20224" y="3365588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59" name="Straight Connector 58"/>
          <p:cNvCxnSpPr>
            <a:stCxn id="44" idx="3"/>
            <a:endCxn id="58" idx="1"/>
          </p:cNvCxnSpPr>
          <p:nvPr/>
        </p:nvCxnSpPr>
        <p:spPr>
          <a:xfrm>
            <a:off x="1834088" y="2845278"/>
            <a:ext cx="1386136" cy="85642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0"/>
            <a:endCxn id="45" idx="2"/>
          </p:cNvCxnSpPr>
          <p:nvPr/>
        </p:nvCxnSpPr>
        <p:spPr>
          <a:xfrm flipH="1" flipV="1">
            <a:off x="4021985" y="2351147"/>
            <a:ext cx="14224" cy="101444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4" idx="3"/>
            <a:endCxn id="45" idx="1"/>
          </p:cNvCxnSpPr>
          <p:nvPr/>
        </p:nvCxnSpPr>
        <p:spPr>
          <a:xfrm flipV="1">
            <a:off x="1834088" y="2015032"/>
            <a:ext cx="1371912" cy="830246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499439" y="4719129"/>
            <a:ext cx="1631969" cy="4867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Tjeneste</a:t>
            </a:r>
          </a:p>
        </p:txBody>
      </p:sp>
      <p:cxnSp>
        <p:nvCxnSpPr>
          <p:cNvPr id="81" name="Straight Connector 80"/>
          <p:cNvCxnSpPr>
            <a:stCxn id="45" idx="3"/>
            <a:endCxn id="46" idx="1"/>
          </p:cNvCxnSpPr>
          <p:nvPr/>
        </p:nvCxnSpPr>
        <p:spPr>
          <a:xfrm flipV="1">
            <a:off x="4837969" y="2011020"/>
            <a:ext cx="1413249" cy="401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6" idx="2"/>
            <a:endCxn id="48" idx="0"/>
          </p:cNvCxnSpPr>
          <p:nvPr/>
        </p:nvCxnSpPr>
        <p:spPr>
          <a:xfrm flipH="1">
            <a:off x="6900174" y="2347135"/>
            <a:ext cx="6959" cy="102799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9404439" y="3465008"/>
            <a:ext cx="1817745" cy="4867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Adgangspolitik</a:t>
            </a:r>
            <a:endParaRPr lang="da-DK" sz="1600" dirty="0"/>
          </a:p>
        </p:txBody>
      </p:sp>
      <p:cxnSp>
        <p:nvCxnSpPr>
          <p:cNvPr id="92" name="Straight Connector 91"/>
          <p:cNvCxnSpPr>
            <a:stCxn id="91" idx="2"/>
            <a:endCxn id="76" idx="0"/>
          </p:cNvCxnSpPr>
          <p:nvPr/>
        </p:nvCxnSpPr>
        <p:spPr>
          <a:xfrm>
            <a:off x="10313312" y="3951734"/>
            <a:ext cx="2112" cy="76739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642800" y="3257571"/>
            <a:ext cx="2769718" cy="1208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 dirty="0" smtClean="0">
                <a:solidFill>
                  <a:schemeClr val="tx1"/>
                </a:solidFill>
              </a:rPr>
              <a:t>Akkreditivtjeneste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712072" y="1513013"/>
            <a:ext cx="3447694" cy="976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a-DK" sz="1600" b="1" dirty="0" smtClean="0">
                <a:solidFill>
                  <a:schemeClr val="tx1"/>
                </a:solidFill>
              </a:rPr>
              <a:t>Attribut-</a:t>
            </a:r>
          </a:p>
          <a:p>
            <a:pPr algn="r"/>
            <a:r>
              <a:rPr lang="da-DK" sz="1600" b="1" dirty="0" smtClean="0">
                <a:solidFill>
                  <a:schemeClr val="tx1"/>
                </a:solidFill>
              </a:rPr>
              <a:t>beskrivelse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99545" y="1620551"/>
            <a:ext cx="4725154" cy="1637020"/>
          </a:xfrm>
          <a:prstGeom prst="roundRect">
            <a:avLst>
              <a:gd name="adj" fmla="val 818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i="1" dirty="0">
                <a:solidFill>
                  <a:schemeClr val="tx1"/>
                </a:solidFill>
              </a:rPr>
              <a:t>Registrering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6.1 Administration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440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heme/theme1.xml><?xml version="1.0" encoding="utf-8"?>
<a:theme xmlns:a="http://schemas.openxmlformats.org/drawingml/2006/main" name="16:9 Ramboll PowerPoint Template">
  <a:themeElements>
    <a:clrScheme name="Ramboll">
      <a:dk1>
        <a:srgbClr val="000000"/>
      </a:dk1>
      <a:lt1>
        <a:srgbClr val="FFFFFF"/>
      </a:lt1>
      <a:dk2>
        <a:srgbClr val="009DE0"/>
      </a:dk2>
      <a:lt2>
        <a:srgbClr val="797766"/>
      </a:lt2>
      <a:accent1>
        <a:srgbClr val="A7D3F5"/>
      </a:accent1>
      <a:accent2>
        <a:srgbClr val="5CA551"/>
      </a:accent2>
      <a:accent3>
        <a:srgbClr val="A1C23D"/>
      </a:accent3>
      <a:accent4>
        <a:srgbClr val="C40079"/>
      </a:accent4>
      <a:accent5>
        <a:srgbClr val="C63418"/>
      </a:accent5>
      <a:accent6>
        <a:srgbClr val="D0CFC5"/>
      </a:accent6>
      <a:hlink>
        <a:srgbClr val="009DE0"/>
      </a:hlink>
      <a:folHlink>
        <a:srgbClr val="9DD3F5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36000" tIns="0" rIns="0" bIns="0" numCol="1" anchor="t" anchorCtr="0" compatLnSpc="1">
        <a:prstTxWarp prst="textNoShape">
          <a:avLst/>
        </a:prstTxWarp>
      </a:bodyPr>
      <a:lstStyle>
        <a:defPPr marL="12700" marR="0" indent="-25400" algn="l" defTabSz="457200" rtl="0" eaLnBrk="0" fontAlgn="base" latinLnBrk="0" hangingPunct="0">
          <a:lnSpc>
            <a:spcPts val="2163"/>
          </a:lnSpc>
          <a:spcBef>
            <a:spcPct val="0"/>
          </a:spcBef>
          <a:spcAft>
            <a:spcPts val="1500"/>
          </a:spcAft>
          <a:buClrTx/>
          <a:buSzTx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Verdana"/>
            <a:ea typeface="ＭＳ Ｐゴシック" pitchFamily="-111" charset="-128"/>
            <a:cs typeface="ＭＳ Ｐゴシック" pitchFamily="-111" charset="-128"/>
          </a:defRPr>
        </a:defPPr>
      </a:lstStyle>
    </a:txDef>
  </a:objectDefaults>
  <a:extraClrSchemeLst>
    <a:extraClrScheme>
      <a:clrScheme name="Ramboll 1">
        <a:dk1>
          <a:srgbClr val="000000"/>
        </a:dk1>
        <a:lt1>
          <a:srgbClr val="009DE0"/>
        </a:lt1>
        <a:dk2>
          <a:srgbClr val="797766"/>
        </a:dk2>
        <a:lt2>
          <a:srgbClr val="FFFFFF"/>
        </a:lt2>
        <a:accent1>
          <a:srgbClr val="9DD3F5"/>
        </a:accent1>
        <a:accent2>
          <a:srgbClr val="5CA551"/>
        </a:accent2>
        <a:accent3>
          <a:srgbClr val="AACCED"/>
        </a:accent3>
        <a:accent4>
          <a:srgbClr val="000000"/>
        </a:accent4>
        <a:accent5>
          <a:srgbClr val="CCE6F9"/>
        </a:accent5>
        <a:accent6>
          <a:srgbClr val="539549"/>
        </a:accent6>
        <a:hlink>
          <a:srgbClr val="009DE0"/>
        </a:hlink>
        <a:folHlink>
          <a:srgbClr val="7977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mboll 2">
        <a:dk1>
          <a:srgbClr val="000000"/>
        </a:dk1>
        <a:lt1>
          <a:srgbClr val="FFFFFF"/>
        </a:lt1>
        <a:dk2>
          <a:srgbClr val="009DE0"/>
        </a:dk2>
        <a:lt2>
          <a:srgbClr val="797766"/>
        </a:lt2>
        <a:accent1>
          <a:srgbClr val="9DD3F5"/>
        </a:accent1>
        <a:accent2>
          <a:srgbClr val="5CA551"/>
        </a:accent2>
        <a:accent3>
          <a:srgbClr val="FFFFFF"/>
        </a:accent3>
        <a:accent4>
          <a:srgbClr val="000000"/>
        </a:accent4>
        <a:accent5>
          <a:srgbClr val="CCE6F9"/>
        </a:accent5>
        <a:accent6>
          <a:srgbClr val="539549"/>
        </a:accent6>
        <a:hlink>
          <a:srgbClr val="009DE0"/>
        </a:hlink>
        <a:folHlink>
          <a:srgbClr val="7977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mboll 3">
        <a:dk1>
          <a:srgbClr val="000000"/>
        </a:dk1>
        <a:lt1>
          <a:srgbClr val="FFFFFF"/>
        </a:lt1>
        <a:dk2>
          <a:srgbClr val="009DE0"/>
        </a:dk2>
        <a:lt2>
          <a:srgbClr val="797766"/>
        </a:lt2>
        <a:accent1>
          <a:srgbClr val="D0D0C9"/>
        </a:accent1>
        <a:accent2>
          <a:srgbClr val="5CA551"/>
        </a:accent2>
        <a:accent3>
          <a:srgbClr val="FFFFFF"/>
        </a:accent3>
        <a:accent4>
          <a:srgbClr val="000000"/>
        </a:accent4>
        <a:accent5>
          <a:srgbClr val="E4E4E1"/>
        </a:accent5>
        <a:accent6>
          <a:srgbClr val="539549"/>
        </a:accent6>
        <a:hlink>
          <a:srgbClr val="009DE0"/>
        </a:hlink>
        <a:folHlink>
          <a:srgbClr val="9DD3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Ramboll 16-9 template.potx" id="{F70422FC-7F98-479D-BDD0-D7F2A8E87B44}" vid="{549C0676-DDD8-4948-BCE1-003D8AB50B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17495</TotalTime>
  <Words>1010</Words>
  <Application>Microsoft Office PowerPoint</Application>
  <PresentationFormat>Custom</PresentationFormat>
  <Paragraphs>488</Paragraphs>
  <Slides>26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16:9 Ramboll PowerPoint Template</vt:lpstr>
      <vt:lpstr>Acrobat Document</vt:lpstr>
      <vt:lpstr>Afsnit 1.5 Anvendelse</vt:lpstr>
      <vt:lpstr>Afsnit 2 Beskrivelse af brugerstyringsdomænet</vt:lpstr>
      <vt:lpstr>Afsnit 2.4 Autorisation Rettigheder som mødested for brugerorganisationer og tjenesteudbydere</vt:lpstr>
      <vt:lpstr>Afsnit 2.5 Tillidskæden</vt:lpstr>
      <vt:lpstr>Kronelogo til krav</vt:lpstr>
      <vt:lpstr>Afsnit 5 Principper</vt:lpstr>
      <vt:lpstr>PowerPoint Presentation</vt:lpstr>
      <vt:lpstr>PowerPoint Presentation</vt:lpstr>
      <vt:lpstr>6.1 Administration</vt:lpstr>
      <vt:lpstr>6.5 Anvendelse</vt:lpstr>
      <vt:lpstr>Adm og Afvikling</vt:lpstr>
      <vt:lpstr>PowerPoint Presentation</vt:lpstr>
      <vt:lpstr>Afsnit 7 Processer</vt:lpstr>
      <vt:lpstr>Afsnit 7.1 Registrere identitet</vt:lpstr>
      <vt:lpstr>Afsnit 7.2 Autentifikation</vt:lpstr>
      <vt:lpstr>Afsnit 7.3 Rettigheder  </vt:lpstr>
      <vt:lpstr>Afsnit 8.1 Systemteknisk målbillede</vt:lpstr>
      <vt:lpstr>Afsnit 8.2 Login tjenester/Brokere - (Identity Provider, Broker)</vt:lpstr>
      <vt:lpstr>Afsnit 8.2 Login tjenester/Brokere - (Identity Provider, Broker)</vt:lpstr>
      <vt:lpstr>PowerPoint Presentation</vt:lpstr>
      <vt:lpstr>Afsnit 8.3 sikkerhedskæden</vt:lpstr>
      <vt:lpstr>Afsnit 8.4 Anbefalede områder med standarder</vt:lpstr>
      <vt:lpstr>Afsnit 8.4 + Anbefalede områder med standarder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Holbech</dc:creator>
  <cp:lastModifiedBy>Peter Holbech</cp:lastModifiedBy>
  <cp:revision>330</cp:revision>
  <dcterms:created xsi:type="dcterms:W3CDTF">2012-10-04T12:05:48Z</dcterms:created>
  <dcterms:modified xsi:type="dcterms:W3CDTF">2016-12-23T09:23:16Z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www.skabelondesign.com</vt:lpwstr>
  </property>
  <property fmtid="{D5CDD505-2E9C-101B-9397-08002B2CF9AE}" pid="3" name="CurrentLanguage">
    <vt:lpwstr>UK English</vt:lpwstr>
  </property>
</Properties>
</file>