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2.xml" ContentType="application/vnd.openxmlformats-officedocument.presentationml.tags+xml"/>
  <Override PartName="/ppt/notesSlides/notesSlide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9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0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1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2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3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4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6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7.xml" ContentType="application/vnd.openxmlformats-officedocument.presentationml.notesSlide+xml"/>
  <Override PartName="/ppt/tags/tag101.xml" ContentType="application/vnd.openxmlformats-officedocument.presentationml.tags+xml"/>
  <Override PartName="/ppt/notesSlides/notesSlide18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9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0.xml" ContentType="application/vnd.openxmlformats-officedocument.presentationml.notesSlide+xml"/>
  <Override PartName="/ppt/tags/tag114.xml" ContentType="application/vnd.openxmlformats-officedocument.presentationml.tags+xml"/>
  <Override PartName="/ppt/notesSlides/notesSlide21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2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2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4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5.xml" ContentType="application/vnd.openxmlformats-officedocument.presentationml.notesSlide+xml"/>
  <Override PartName="/ppt/tags/tag141.xml" ContentType="application/vnd.openxmlformats-officedocument.presentationml.tags+xml"/>
  <Override PartName="/ppt/notesSlides/notesSlide26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27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28.xml" ContentType="application/vnd.openxmlformats-officedocument.presentationml.notesSlide+xml"/>
  <Override PartName="/ppt/tags/tag154.xml" ContentType="application/vnd.openxmlformats-officedocument.presentationml.tags+xml"/>
  <Override PartName="/ppt/notesSlides/notesSlide29.xml" ContentType="application/vnd.openxmlformats-officedocument.presentationml.notesSlide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notesSlides/notesSlide30.xml" ContentType="application/vnd.openxmlformats-officedocument.presentationml.notesSlide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66.xml" ContentType="application/vnd.openxmlformats-officedocument.presentationml.tags+xml"/>
  <Override PartName="/ppt/notesSlides/notesSlide33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notesSlides/notesSlide34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35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36.xml" ContentType="application/vnd.openxmlformats-officedocument.presentationml.notesSlide+xml"/>
  <Override PartName="/ppt/tags/tag211.xml" ContentType="application/vnd.openxmlformats-officedocument.presentationml.tags+xml"/>
  <Override PartName="/ppt/notesSlides/notesSlide37.xml" ContentType="application/vnd.openxmlformats-officedocument.presentationml.notesSlid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notesSlides/notesSlide38.xml" ContentType="application/vnd.openxmlformats-officedocument.presentationml.notesSlid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220.xml" ContentType="application/vnd.openxmlformats-officedocument.presentationml.tags+xml"/>
  <Override PartName="/ppt/notesSlides/notesSlide41.xml" ContentType="application/vnd.openxmlformats-officedocument.presentationml.notesSlide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42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notesSlides/notesSlide43.xml" ContentType="application/vnd.openxmlformats-officedocument.presentationml.notesSlide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notesSlides/notesSlide44.xml" ContentType="application/vnd.openxmlformats-officedocument.presentationml.notesSlide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45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notesSlides/notesSlide46.xml" ContentType="application/vnd.openxmlformats-officedocument.presentationml.notesSlide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notesSlides/notesSlide47.xml" ContentType="application/vnd.openxmlformats-officedocument.presentationml.notesSlide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notesSlides/notesSlide48.xml" ContentType="application/vnd.openxmlformats-officedocument.presentationml.notesSlide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notesSlides/notesSlide49.xml" ContentType="application/vnd.openxmlformats-officedocument.presentationml.notesSlide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50.xml" ContentType="application/vnd.openxmlformats-officedocument.presentationml.notesSlide+xml"/>
  <Override PartName="/ppt/tags/tag274.xml" ContentType="application/vnd.openxmlformats-officedocument.presentationml.tags+xml"/>
  <Override PartName="/ppt/notesSlides/notesSlide51.xml" ContentType="application/vnd.openxmlformats-officedocument.presentationml.notesSlide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notesSlides/notesSlide54.xml" ContentType="application/vnd.openxmlformats-officedocument.presentationml.notesSlide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55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notesSlides/notesSlide56.xml" ContentType="application/vnd.openxmlformats-officedocument.presentationml.notesSlide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notesSlides/notesSlide57.xml" ContentType="application/vnd.openxmlformats-officedocument.presentationml.notesSlide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notesSlides/notesSlide58.xml" ContentType="application/vnd.openxmlformats-officedocument.presentationml.notesSlide+xml"/>
  <Override PartName="/ppt/tags/tag307.xml" ContentType="application/vnd.openxmlformats-officedocument.presentationml.tags+xml"/>
  <Override PartName="/ppt/notesSlides/notesSlide59.xml" ContentType="application/vnd.openxmlformats-officedocument.presentationml.notesSlide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notesSlides/notesSlide60.xml" ContentType="application/vnd.openxmlformats-officedocument.presentationml.notesSlide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notesSlides/notesSlide61.xml" ContentType="application/vnd.openxmlformats-officedocument.presentationml.notesSlid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notesSlides/notesSlide62.xml" ContentType="application/vnd.openxmlformats-officedocument.presentationml.notesSlide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63.xml" ContentType="application/vnd.openxmlformats-officedocument.presentationml.notesSlide+xml"/>
  <Override PartName="/ppt/tags/tag335.xml" ContentType="application/vnd.openxmlformats-officedocument.presentationml.tags+xml"/>
  <Override PartName="/ppt/notesSlides/notesSlide64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notesSlides/notesSlide65.xml" ContentType="application/vnd.openxmlformats-officedocument.presentationml.notesSlide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notesSlides/notesSlide66.xml" ContentType="application/vnd.openxmlformats-officedocument.presentationml.notesSlide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notesSlides/notesSlide67.xml" ContentType="application/vnd.openxmlformats-officedocument.presentationml.notesSlide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notesSlides/notesSlide68.xml" ContentType="application/vnd.openxmlformats-officedocument.presentationml.notesSlide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notesSlides/notesSlide69.xml" ContentType="application/vnd.openxmlformats-officedocument.presentationml.notesSlide+xml"/>
  <Override PartName="/ppt/tags/tag362.xml" ContentType="application/vnd.openxmlformats-officedocument.presentationml.tags+xml"/>
  <Override PartName="/ppt/notesSlides/notesSlide70.xml" ContentType="application/vnd.openxmlformats-officedocument.presentationml.notesSlide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notesSlides/notesSlide71.xml" ContentType="application/vnd.openxmlformats-officedocument.presentationml.notesSlide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notesSlides/notesSlide72.xml" ContentType="application/vnd.openxmlformats-officedocument.presentationml.notesSlid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notesSlides/notesSlide73.xml" ContentType="application/vnd.openxmlformats-officedocument.presentationml.notesSlide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notesSlides/notesSlide74.xml" ContentType="application/vnd.openxmlformats-officedocument.presentationml.notesSlide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notesSlides/notesSlide75.xml" ContentType="application/vnd.openxmlformats-officedocument.presentationml.notesSlide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notesSlides/notesSlide78.xml" ContentType="application/vnd.openxmlformats-officedocument.presentationml.notesSlide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notesSlides/notesSlide79.xml" ContentType="application/vnd.openxmlformats-officedocument.presentationml.notesSlide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80.xml" ContentType="application/vnd.openxmlformats-officedocument.presentationml.notesSlid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86"/>
  </p:notesMasterIdLst>
  <p:handoutMasterIdLst>
    <p:handoutMasterId r:id="rId87"/>
  </p:handoutMasterIdLst>
  <p:sldIdLst>
    <p:sldId id="325" r:id="rId3"/>
    <p:sldId id="264" r:id="rId4"/>
    <p:sldId id="2054" r:id="rId5"/>
    <p:sldId id="328" r:id="rId6"/>
    <p:sldId id="327" r:id="rId7"/>
    <p:sldId id="309" r:id="rId8"/>
    <p:sldId id="259" r:id="rId9"/>
    <p:sldId id="1099" r:id="rId10"/>
    <p:sldId id="1958" r:id="rId11"/>
    <p:sldId id="1959" r:id="rId12"/>
    <p:sldId id="2058" r:id="rId13"/>
    <p:sldId id="2059" r:id="rId14"/>
    <p:sldId id="2225" r:id="rId15"/>
    <p:sldId id="2226" r:id="rId16"/>
    <p:sldId id="2227" r:id="rId17"/>
    <p:sldId id="2228" r:id="rId18"/>
    <p:sldId id="2229" r:id="rId19"/>
    <p:sldId id="1851" r:id="rId20"/>
    <p:sldId id="1668" r:id="rId21"/>
    <p:sldId id="2230" r:id="rId22"/>
    <p:sldId id="2231" r:id="rId23"/>
    <p:sldId id="2060" r:id="rId24"/>
    <p:sldId id="1852" r:id="rId25"/>
    <p:sldId id="2232" r:id="rId26"/>
    <p:sldId id="2233" r:id="rId27"/>
    <p:sldId id="2234" r:id="rId28"/>
    <p:sldId id="2235" r:id="rId29"/>
    <p:sldId id="2236" r:id="rId30"/>
    <p:sldId id="2237" r:id="rId31"/>
    <p:sldId id="2238" r:id="rId32"/>
    <p:sldId id="2239" r:id="rId33"/>
    <p:sldId id="1610" r:id="rId34"/>
    <p:sldId id="1460" r:id="rId35"/>
    <p:sldId id="2064" r:id="rId36"/>
    <p:sldId id="2241" r:id="rId37"/>
    <p:sldId id="2242" r:id="rId38"/>
    <p:sldId id="2243" r:id="rId39"/>
    <p:sldId id="2244" r:id="rId40"/>
    <p:sldId id="2245" r:id="rId41"/>
    <p:sldId id="1419" r:id="rId42"/>
    <p:sldId id="2099" r:id="rId43"/>
    <p:sldId id="2105" r:id="rId44"/>
    <p:sldId id="2246" r:id="rId45"/>
    <p:sldId id="2248" r:id="rId46"/>
    <p:sldId id="1298" r:id="rId47"/>
    <p:sldId id="2171" r:id="rId48"/>
    <p:sldId id="2173" r:id="rId49"/>
    <p:sldId id="2249" r:id="rId50"/>
    <p:sldId id="2250" r:id="rId51"/>
    <p:sldId id="2251" r:id="rId52"/>
    <p:sldId id="2174" r:id="rId53"/>
    <p:sldId id="2175" r:id="rId54"/>
    <p:sldId id="1778" r:id="rId55"/>
    <p:sldId id="2200" r:id="rId56"/>
    <p:sldId id="2201" r:id="rId57"/>
    <p:sldId id="2202" r:id="rId58"/>
    <p:sldId id="2253" r:id="rId59"/>
    <p:sldId id="2255" r:id="rId60"/>
    <p:sldId id="2203" r:id="rId61"/>
    <p:sldId id="2256" r:id="rId62"/>
    <p:sldId id="2257" r:id="rId63"/>
    <p:sldId id="2258" r:id="rId64"/>
    <p:sldId id="2259" r:id="rId65"/>
    <p:sldId id="2209" r:id="rId66"/>
    <p:sldId id="2210" r:id="rId67"/>
    <p:sldId id="2211" r:id="rId68"/>
    <p:sldId id="2260" r:id="rId69"/>
    <p:sldId id="2261" r:id="rId70"/>
    <p:sldId id="2262" r:id="rId71"/>
    <p:sldId id="2263" r:id="rId72"/>
    <p:sldId id="2212" r:id="rId73"/>
    <p:sldId id="2264" r:id="rId74"/>
    <p:sldId id="2265" r:id="rId75"/>
    <p:sldId id="2266" r:id="rId76"/>
    <p:sldId id="2267" r:id="rId77"/>
    <p:sldId id="2268" r:id="rId78"/>
    <p:sldId id="1784" r:id="rId79"/>
    <p:sldId id="1785" r:id="rId80"/>
    <p:sldId id="2269" r:id="rId81"/>
    <p:sldId id="2270" r:id="rId82"/>
    <p:sldId id="2271" r:id="rId83"/>
    <p:sldId id="338" r:id="rId84"/>
    <p:sldId id="326" r:id="rId85"/>
  </p:sldIdLst>
  <p:sldSz cx="12190413" cy="6859588"/>
  <p:notesSz cx="6858000" cy="9144000"/>
  <p:custDataLst>
    <p:tags r:id="rId88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9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65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71">
          <p15:clr>
            <a:srgbClr val="A4A3A4"/>
          </p15:clr>
        </p15:guide>
        <p15:guide id="2" pos="223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  <p:cmAuthor id="2" name="LD" initials="L" lastIdx="2" clrIdx="1"/>
  <p:cmAuthor id="3" name="Lv0593" initials="L" lastIdx="15" clrIdx="2"/>
  <p:cmAuthor id="4" name="itcast" initials="i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C"/>
    <a:srgbClr val="595959"/>
    <a:srgbClr val="0075CC"/>
    <a:srgbClr val="005DA2"/>
    <a:srgbClr val="1369B2"/>
    <a:srgbClr val="FAFAFA"/>
    <a:srgbClr val="F2F2F2"/>
    <a:srgbClr val="008DF6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55672" autoAdjust="0"/>
  </p:normalViewPr>
  <p:slideViewPr>
    <p:cSldViewPr showGuides="1">
      <p:cViewPr varScale="1">
        <p:scale>
          <a:sx n="58" d="100"/>
          <a:sy n="58" d="100"/>
        </p:scale>
        <p:origin x="72" y="1104"/>
      </p:cViewPr>
      <p:guideLst>
        <p:guide orient="horz" pos="1929"/>
        <p:guide pos="211"/>
        <p:guide pos="65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106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571"/>
        <p:guide pos="22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gs" Target="tags/tag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2.xml"/><Relationship Id="rId7" Type="http://schemas.openxmlformats.org/officeDocument/2006/relationships/notesSlide" Target="../notesSlides/notesSlide11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3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notesSlide" Target="../notesSlides/notesSlide14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7" Type="http://schemas.openxmlformats.org/officeDocument/2006/relationships/notesSlide" Target="../notesSlides/notesSlide15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90.xml"/><Relationship Id="rId4" Type="http://schemas.openxmlformats.org/officeDocument/2006/relationships/tags" Target="../tags/tag8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93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0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19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110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4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117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notesSlide" Target="../notesSlides/notesSlide23.xml"/><Relationship Id="rId5" Type="http://schemas.openxmlformats.org/officeDocument/2006/relationships/tags" Target="../tags/tag125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124.xml"/><Relationship Id="rId9" Type="http://schemas.openxmlformats.org/officeDocument/2006/relationships/tags" Target="../tags/tag12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132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34.xml"/><Relationship Id="rId4" Type="http://schemas.openxmlformats.org/officeDocument/2006/relationships/tags" Target="../tags/tag13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137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1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144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9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5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19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57.xml"/><Relationship Id="rId7" Type="http://schemas.openxmlformats.org/officeDocument/2006/relationships/notesSlide" Target="../notesSlides/notesSlide30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59.xml"/><Relationship Id="rId4" Type="http://schemas.openxmlformats.org/officeDocument/2006/relationships/tags" Target="../tags/tag15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3" Type="http://schemas.openxmlformats.org/officeDocument/2006/relationships/tags" Target="../tags/tag162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6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169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9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3" Type="http://schemas.openxmlformats.org/officeDocument/2006/relationships/tags" Target="../tags/tag17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9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26" Type="http://schemas.openxmlformats.org/officeDocument/2006/relationships/tags" Target="../tags/tag204.xml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34" Type="http://schemas.openxmlformats.org/officeDocument/2006/relationships/notesSlide" Target="../notesSlides/notesSlide36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5" Type="http://schemas.openxmlformats.org/officeDocument/2006/relationships/tags" Target="../tags/tag203.xml"/><Relationship Id="rId33" Type="http://schemas.openxmlformats.org/officeDocument/2006/relationships/slideLayout" Target="../slideLayouts/slideLayout10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29" Type="http://schemas.openxmlformats.org/officeDocument/2006/relationships/tags" Target="../tags/tag207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24" Type="http://schemas.openxmlformats.org/officeDocument/2006/relationships/tags" Target="../tags/tag202.xml"/><Relationship Id="rId32" Type="http://schemas.openxmlformats.org/officeDocument/2006/relationships/tags" Target="../tags/tag210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tags" Target="../tags/tag201.xml"/><Relationship Id="rId28" Type="http://schemas.openxmlformats.org/officeDocument/2006/relationships/tags" Target="../tags/tag206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31" Type="http://schemas.openxmlformats.org/officeDocument/2006/relationships/tags" Target="../tags/tag209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Relationship Id="rId27" Type="http://schemas.openxmlformats.org/officeDocument/2006/relationships/tags" Target="../tags/tag205.xml"/><Relationship Id="rId30" Type="http://schemas.openxmlformats.org/officeDocument/2006/relationships/tags" Target="../tags/tag208.xml"/><Relationship Id="rId8" Type="http://schemas.openxmlformats.org/officeDocument/2006/relationships/tags" Target="../tags/tag18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11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Relationship Id="rId6" Type="http://schemas.openxmlformats.org/officeDocument/2006/relationships/notesSlide" Target="../notesSlides/notesSlide38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1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2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0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223.xml"/><Relationship Id="rId7" Type="http://schemas.openxmlformats.org/officeDocument/2006/relationships/tags" Target="../tags/tag227.xm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10" Type="http://schemas.openxmlformats.org/officeDocument/2006/relationships/image" Target="../media/image6.png"/><Relationship Id="rId4" Type="http://schemas.openxmlformats.org/officeDocument/2006/relationships/tags" Target="../tags/tag224.xml"/><Relationship Id="rId9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3.xml"/><Relationship Id="rId3" Type="http://schemas.openxmlformats.org/officeDocument/2006/relationships/tags" Target="../tags/tag230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tags" Target="../tags/tag231.xml"/><Relationship Id="rId9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7" Type="http://schemas.openxmlformats.org/officeDocument/2006/relationships/notesSlide" Target="../notesSlides/notesSlide44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38.xml"/><Relationship Id="rId4" Type="http://schemas.openxmlformats.org/officeDocument/2006/relationships/tags" Target="../tags/tag23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43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45.xml"/><Relationship Id="rId4" Type="http://schemas.openxmlformats.org/officeDocument/2006/relationships/tags" Target="../tags/tag2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250.xml"/><Relationship Id="rId4" Type="http://schemas.openxmlformats.org/officeDocument/2006/relationships/tags" Target="../tags/tag24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58.xml"/><Relationship Id="rId3" Type="http://schemas.openxmlformats.org/officeDocument/2006/relationships/tags" Target="../tags/tag253.xml"/><Relationship Id="rId7" Type="http://schemas.openxmlformats.org/officeDocument/2006/relationships/tags" Target="../tags/tag257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6" Type="http://schemas.openxmlformats.org/officeDocument/2006/relationships/tags" Target="../tags/tag256.xml"/><Relationship Id="rId11" Type="http://schemas.openxmlformats.org/officeDocument/2006/relationships/notesSlide" Target="../notesSlides/notesSlide48.xml"/><Relationship Id="rId5" Type="http://schemas.openxmlformats.org/officeDocument/2006/relationships/tags" Target="../tags/tag255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254.xml"/><Relationship Id="rId9" Type="http://schemas.openxmlformats.org/officeDocument/2006/relationships/tags" Target="../tags/tag25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262.xml"/><Relationship Id="rId7" Type="http://schemas.openxmlformats.org/officeDocument/2006/relationships/tags" Target="../tags/tag266.xml"/><Relationship Id="rId2" Type="http://schemas.openxmlformats.org/officeDocument/2006/relationships/tags" Target="../tags/tag261.xml"/><Relationship Id="rId1" Type="http://schemas.openxmlformats.org/officeDocument/2006/relationships/tags" Target="../tags/tag260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9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21" Type="http://schemas.openxmlformats.org/officeDocument/2006/relationships/slideLayout" Target="../slideLayouts/slideLayout19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20" Type="http://schemas.openxmlformats.org/officeDocument/2006/relationships/tags" Target="../tags/tag41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tags" Target="../tags/tag40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Relationship Id="rId2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269.xml"/><Relationship Id="rId7" Type="http://schemas.openxmlformats.org/officeDocument/2006/relationships/tags" Target="../tags/tag273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9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74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2.xml"/><Relationship Id="rId3" Type="http://schemas.openxmlformats.org/officeDocument/2006/relationships/tags" Target="../tags/tag277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82.xml"/><Relationship Id="rId1" Type="http://schemas.openxmlformats.org/officeDocument/2006/relationships/tags" Target="../tags/tag281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90.xml"/><Relationship Id="rId3" Type="http://schemas.openxmlformats.org/officeDocument/2006/relationships/tags" Target="../tags/tag285.xml"/><Relationship Id="rId7" Type="http://schemas.openxmlformats.org/officeDocument/2006/relationships/tags" Target="../tags/tag289.xml"/><Relationship Id="rId2" Type="http://schemas.openxmlformats.org/officeDocument/2006/relationships/tags" Target="../tags/tag284.xml"/><Relationship Id="rId1" Type="http://schemas.openxmlformats.org/officeDocument/2006/relationships/tags" Target="../tags/tag283.xml"/><Relationship Id="rId6" Type="http://schemas.openxmlformats.org/officeDocument/2006/relationships/tags" Target="../tags/tag288.xml"/><Relationship Id="rId11" Type="http://schemas.openxmlformats.org/officeDocument/2006/relationships/notesSlide" Target="../notesSlides/notesSlide55.xml"/><Relationship Id="rId5" Type="http://schemas.openxmlformats.org/officeDocument/2006/relationships/tags" Target="../tags/tag287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286.xml"/><Relationship Id="rId9" Type="http://schemas.openxmlformats.org/officeDocument/2006/relationships/tags" Target="../tags/tag29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294.xml"/><Relationship Id="rId7" Type="http://schemas.openxmlformats.org/officeDocument/2006/relationships/tags" Target="../tags/tag298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9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0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0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0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315.xml"/><Relationship Id="rId3" Type="http://schemas.openxmlformats.org/officeDocument/2006/relationships/tags" Target="../tags/tag310.xml"/><Relationship Id="rId7" Type="http://schemas.openxmlformats.org/officeDocument/2006/relationships/tags" Target="../tags/tag314.xml"/><Relationship Id="rId2" Type="http://schemas.openxmlformats.org/officeDocument/2006/relationships/tags" Target="../tags/tag309.xml"/><Relationship Id="rId1" Type="http://schemas.openxmlformats.org/officeDocument/2006/relationships/tags" Target="../tags/tag308.xml"/><Relationship Id="rId6" Type="http://schemas.openxmlformats.org/officeDocument/2006/relationships/tags" Target="../tags/tag313.xml"/><Relationship Id="rId5" Type="http://schemas.openxmlformats.org/officeDocument/2006/relationships/tags" Target="../tags/tag312.xml"/><Relationship Id="rId10" Type="http://schemas.openxmlformats.org/officeDocument/2006/relationships/notesSlide" Target="../notesSlides/notesSlide60.xml"/><Relationship Id="rId4" Type="http://schemas.openxmlformats.org/officeDocument/2006/relationships/tags" Target="../tags/tag311.xml"/><Relationship Id="rId9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tags" Target="../tags/tag323.xml"/><Relationship Id="rId3" Type="http://schemas.openxmlformats.org/officeDocument/2006/relationships/tags" Target="../tags/tag318.xml"/><Relationship Id="rId7" Type="http://schemas.openxmlformats.org/officeDocument/2006/relationships/tags" Target="../tags/tag322.xml"/><Relationship Id="rId2" Type="http://schemas.openxmlformats.org/officeDocument/2006/relationships/tags" Target="../tags/tag317.xml"/><Relationship Id="rId1" Type="http://schemas.openxmlformats.org/officeDocument/2006/relationships/tags" Target="../tags/tag316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10" Type="http://schemas.openxmlformats.org/officeDocument/2006/relationships/notesSlide" Target="../notesSlides/notesSlide61.xml"/><Relationship Id="rId4" Type="http://schemas.openxmlformats.org/officeDocument/2006/relationships/tags" Target="../tags/tag319.xml"/><Relationship Id="rId9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326.xml"/><Relationship Id="rId7" Type="http://schemas.openxmlformats.org/officeDocument/2006/relationships/notesSlide" Target="../notesSlides/notesSlide62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28.xml"/><Relationship Id="rId4" Type="http://schemas.openxmlformats.org/officeDocument/2006/relationships/tags" Target="../tags/tag327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331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330.xml"/><Relationship Id="rId1" Type="http://schemas.openxmlformats.org/officeDocument/2006/relationships/tags" Target="../tags/tag329.xml"/><Relationship Id="rId6" Type="http://schemas.openxmlformats.org/officeDocument/2006/relationships/tags" Target="../tags/tag334.xml"/><Relationship Id="rId5" Type="http://schemas.openxmlformats.org/officeDocument/2006/relationships/tags" Target="../tags/tag333.xml"/><Relationship Id="rId4" Type="http://schemas.openxmlformats.org/officeDocument/2006/relationships/tags" Target="../tags/tag33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35.xml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5.xml"/><Relationship Id="rId3" Type="http://schemas.openxmlformats.org/officeDocument/2006/relationships/tags" Target="../tags/tag33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9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45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7.xml"/><Relationship Id="rId3" Type="http://schemas.openxmlformats.org/officeDocument/2006/relationships/tags" Target="../tags/tag34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347.xml"/><Relationship Id="rId1" Type="http://schemas.openxmlformats.org/officeDocument/2006/relationships/tags" Target="../tags/tag346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8.xml"/><Relationship Id="rId3" Type="http://schemas.openxmlformats.org/officeDocument/2006/relationships/tags" Target="../tags/tag354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353.xml"/><Relationship Id="rId1" Type="http://schemas.openxmlformats.org/officeDocument/2006/relationships/tags" Target="../tags/tag352.xml"/><Relationship Id="rId6" Type="http://schemas.openxmlformats.org/officeDocument/2006/relationships/tags" Target="../tags/tag357.xml"/><Relationship Id="rId5" Type="http://schemas.openxmlformats.org/officeDocument/2006/relationships/tags" Target="../tags/tag356.xml"/><Relationship Id="rId4" Type="http://schemas.openxmlformats.org/officeDocument/2006/relationships/tags" Target="../tags/tag35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tags" Target="../tags/tag358.xml"/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62.xml"/><Relationship Id="rId4" Type="http://schemas.openxmlformats.org/officeDocument/2006/relationships/image" Target="../media/image5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tags" Target="../tags/tag370.xml"/><Relationship Id="rId13" Type="http://schemas.openxmlformats.org/officeDocument/2006/relationships/notesSlide" Target="../notesSlides/notesSlide71.xml"/><Relationship Id="rId3" Type="http://schemas.openxmlformats.org/officeDocument/2006/relationships/tags" Target="../tags/tag365.xml"/><Relationship Id="rId7" Type="http://schemas.openxmlformats.org/officeDocument/2006/relationships/tags" Target="../tags/tag369.xml"/><Relationship Id="rId12" Type="http://schemas.openxmlformats.org/officeDocument/2006/relationships/slideLayout" Target="../slideLayouts/slideLayout10.xml"/><Relationship Id="rId2" Type="http://schemas.openxmlformats.org/officeDocument/2006/relationships/tags" Target="../tags/tag364.xml"/><Relationship Id="rId1" Type="http://schemas.openxmlformats.org/officeDocument/2006/relationships/tags" Target="../tags/tag363.xml"/><Relationship Id="rId6" Type="http://schemas.openxmlformats.org/officeDocument/2006/relationships/tags" Target="../tags/tag368.xml"/><Relationship Id="rId11" Type="http://schemas.openxmlformats.org/officeDocument/2006/relationships/tags" Target="../tags/tag373.xml"/><Relationship Id="rId5" Type="http://schemas.openxmlformats.org/officeDocument/2006/relationships/tags" Target="../tags/tag367.xml"/><Relationship Id="rId10" Type="http://schemas.openxmlformats.org/officeDocument/2006/relationships/tags" Target="../tags/tag372.xml"/><Relationship Id="rId4" Type="http://schemas.openxmlformats.org/officeDocument/2006/relationships/tags" Target="../tags/tag366.xml"/><Relationship Id="rId9" Type="http://schemas.openxmlformats.org/officeDocument/2006/relationships/tags" Target="../tags/tag37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notesSlide" Target="../notesSlides/notesSlide72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37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tags" Target="../tags/tag380.xml"/><Relationship Id="rId7" Type="http://schemas.openxmlformats.org/officeDocument/2006/relationships/notesSlide" Target="../notesSlides/notesSlide73.xml"/><Relationship Id="rId2" Type="http://schemas.openxmlformats.org/officeDocument/2006/relationships/tags" Target="../tags/tag379.xml"/><Relationship Id="rId1" Type="http://schemas.openxmlformats.org/officeDocument/2006/relationships/tags" Target="../tags/tag378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82.xml"/><Relationship Id="rId4" Type="http://schemas.openxmlformats.org/officeDocument/2006/relationships/tags" Target="../tags/tag38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385.xml"/><Relationship Id="rId7" Type="http://schemas.openxmlformats.org/officeDocument/2006/relationships/notesSlide" Target="../notesSlides/notesSlide74.xml"/><Relationship Id="rId2" Type="http://schemas.openxmlformats.org/officeDocument/2006/relationships/tags" Target="../tags/tag384.xml"/><Relationship Id="rId1" Type="http://schemas.openxmlformats.org/officeDocument/2006/relationships/tags" Target="../tags/tag383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87.xml"/><Relationship Id="rId4" Type="http://schemas.openxmlformats.org/officeDocument/2006/relationships/tags" Target="../tags/tag386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5.xml"/><Relationship Id="rId3" Type="http://schemas.openxmlformats.org/officeDocument/2006/relationships/tags" Target="../tags/tag390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389.xml"/><Relationship Id="rId1" Type="http://schemas.openxmlformats.org/officeDocument/2006/relationships/tags" Target="../tags/tag388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396.xml"/><Relationship Id="rId7" Type="http://schemas.openxmlformats.org/officeDocument/2006/relationships/notesSlide" Target="../notesSlides/notesSlide76.xml"/><Relationship Id="rId2" Type="http://schemas.openxmlformats.org/officeDocument/2006/relationships/tags" Target="../tags/tag395.xml"/><Relationship Id="rId1" Type="http://schemas.openxmlformats.org/officeDocument/2006/relationships/tags" Target="../tags/tag394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398.xml"/><Relationship Id="rId4" Type="http://schemas.openxmlformats.org/officeDocument/2006/relationships/tags" Target="../tags/tag39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400.xml"/><Relationship Id="rId1" Type="http://schemas.openxmlformats.org/officeDocument/2006/relationships/tags" Target="../tags/tag39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9.xml"/><Relationship Id="rId3" Type="http://schemas.openxmlformats.org/officeDocument/2006/relationships/tags" Target="../tags/tag403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402.xml"/><Relationship Id="rId1" Type="http://schemas.openxmlformats.org/officeDocument/2006/relationships/tags" Target="../tags/tag401.xml"/><Relationship Id="rId6" Type="http://schemas.openxmlformats.org/officeDocument/2006/relationships/tags" Target="../tags/tag406.xml"/><Relationship Id="rId5" Type="http://schemas.openxmlformats.org/officeDocument/2006/relationships/tags" Target="../tags/tag405.xml"/><Relationship Id="rId4" Type="http://schemas.openxmlformats.org/officeDocument/2006/relationships/tags" Target="../tags/tag404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9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0.xml"/><Relationship Id="rId3" Type="http://schemas.openxmlformats.org/officeDocument/2006/relationships/tags" Target="../tags/tag409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408.xml"/><Relationship Id="rId1" Type="http://schemas.openxmlformats.org/officeDocument/2006/relationships/tags" Target="../tags/tag407.xml"/><Relationship Id="rId6" Type="http://schemas.openxmlformats.org/officeDocument/2006/relationships/tags" Target="../tags/tag412.xml"/><Relationship Id="rId5" Type="http://schemas.openxmlformats.org/officeDocument/2006/relationships/tags" Target="../tags/tag411.xml"/><Relationship Id="rId4" Type="http://schemas.openxmlformats.org/officeDocument/2006/relationships/tags" Target="../tags/tag410.xml"/><Relationship Id="rId9" Type="http://schemas.openxmlformats.org/officeDocument/2006/relationships/image" Target="../media/image6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15.xml"/><Relationship Id="rId7" Type="http://schemas.openxmlformats.org/officeDocument/2006/relationships/notesSlide" Target="../notesSlides/notesSlide81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417.xml"/><Relationship Id="rId4" Type="http://schemas.openxmlformats.org/officeDocument/2006/relationships/tags" Target="../tags/tag41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51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831975" y="2534285"/>
            <a:ext cx="8696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15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Django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框架入门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192145" y="3861435"/>
            <a:ext cx="580517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Python程序开发案例教程（第2版）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2500" y="1569085"/>
            <a:ext cx="4063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URL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15.1.1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3"/>
            </p:custDataLst>
          </p:nvPr>
        </p:nvSpPr>
        <p:spPr>
          <a:xfrm>
            <a:off x="4079240" y="1501775"/>
            <a:ext cx="6912610" cy="465137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4"/>
            </p:custDataLst>
          </p:nvPr>
        </p:nvSpPr>
        <p:spPr>
          <a:xfrm>
            <a:off x="4366260" y="1714500"/>
            <a:ext cx="6410325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（全称为Uniform Resource Locator）是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统一资源定位符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，它是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服务器地址的标识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，主要由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协议头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服务器地址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资源路径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这三部分构成，各部分的功能如下：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协议头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：用于标识采用哪种协议访问服务器，常用的取值是http或https。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服务器地址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：可以是一个域名，也可以是一个具体的IP地址；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资源路径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：用于指定本次请求资源在服务器中的位置。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协议头中的http、https分别指的是HTTP、HTTPS，这两种协议都是文本传输协议，不同之处在于HTTPS在HTTP的基础上加入了SSL（安全套接层）协议，以保证数据传输的安全性。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4"/>
          <p:cNvSpPr/>
          <p:nvPr>
            <p:custDataLst>
              <p:tags r:id="rId1"/>
            </p:custDataLst>
          </p:nvPr>
        </p:nvSpPr>
        <p:spPr>
          <a:xfrm>
            <a:off x="1126490" y="1598295"/>
            <a:ext cx="9599930" cy="16275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当客户端和服务器基于HTTP协议进行通信时，客户端会根据访问的资源或需求构建请求，将构建好的请求发送给服务器，这个请求信息就是HTTP请求。HTTP请求由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请求头部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、以及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请求数据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这四个部分组成，基本格式具体如图所示。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15.1.1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pic>
        <p:nvPicPr>
          <p:cNvPr id="30" name="图片 30" descr="C:\Users\admin\Desktop\01_request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2525" y="3500120"/>
            <a:ext cx="7261860" cy="256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 bwMode="auto">
          <a:xfrm>
            <a:off x="1337310" y="1499235"/>
            <a:ext cx="9859645" cy="46583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GET /first.jsp HTTP/1.1</a:t>
            </a:r>
            <a:r>
              <a:rPr 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              </a:t>
            </a:r>
            <a:r>
              <a:rPr lang="en-US" sz="160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Accept:image/gif.image/jpeg,*/*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Accept-Language: zh-CN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User-Agent: Mozilla/5.0 (Windows NT 6.1; WOW64; Trident/7.0; rv:11.0) 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like Gecko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Accept-Encoding: gzip, deflate</a:t>
            </a:r>
            <a:r>
              <a:rPr 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                                                                                                                        </a:t>
            </a:r>
            <a:endParaRPr sz="16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Host: 127.0.0.1:8000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DNT: 1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Connection: Keep-Alive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Cookie: __utma=96992031.914268212.1471315236.1497498941.1497516645.196; </a:t>
            </a:r>
          </a:p>
          <a:p>
            <a:pPr>
              <a:lnSpc>
                <a:spcPct val="150000"/>
              </a:lnSpc>
            </a:pPr>
            <a:endParaRPr sz="1600" ker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username=jinqiao&amp;password=1234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15.1.1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</a:t>
              </a:r>
            </a:p>
          </p:txBody>
        </p:sp>
      </p:grpSp>
      <p:sp>
        <p:nvSpPr>
          <p:cNvPr id="8" name="右大括号 7"/>
          <p:cNvSpPr/>
          <p:nvPr/>
        </p:nvSpPr>
        <p:spPr>
          <a:xfrm>
            <a:off x="9335135" y="2044065"/>
            <a:ext cx="925195" cy="3168015"/>
          </a:xfrm>
          <a:prstGeom prst="rightBrace">
            <a:avLst>
              <a:gd name="adj1" fmla="val 51411"/>
              <a:gd name="adj2" fmla="val 47805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0210165" y="3357245"/>
            <a:ext cx="9988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请求头部</a:t>
            </a: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734685" y="5733415"/>
            <a:ext cx="9988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请求</a:t>
            </a:r>
            <a:r>
              <a:rPr lang="zh-CN" altLang="en-US" sz="1600" b="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数据</a:t>
            </a: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5806440" y="1706880"/>
            <a:ext cx="9988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600" b="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请求</a:t>
            </a:r>
            <a:r>
              <a:rPr lang="zh-CN" altLang="en-US" sz="1600" b="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4"/>
          <p:cNvSpPr/>
          <p:nvPr>
            <p:custDataLst>
              <p:tags r:id="rId1"/>
            </p:custDataLst>
          </p:nvPr>
        </p:nvSpPr>
        <p:spPr>
          <a:xfrm>
            <a:off x="1126490" y="1598295"/>
            <a:ext cx="9963785" cy="16275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当服务器收到客户端的请求信息后，会对请求进行相应的处理，并在处理完请求后生成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响应信息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，之后将响应信息发送给客户端，这个响应信息就是HTTP响应。HTTP响应由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响应头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空行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、以及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响应正文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这四个部分组成，基本格式具体如图所示。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15.1.1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  <p:pic>
        <p:nvPicPr>
          <p:cNvPr id="3" name="图片 5" descr="C:\Users\admin\Documents\WXWork\1688852668087344\Cache\Image\2021-08\企业微信截图_16294547501328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80945" y="3429635"/>
            <a:ext cx="690181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 bwMode="auto">
          <a:xfrm>
            <a:off x="1054100" y="2493010"/>
            <a:ext cx="4879340" cy="27889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HTTP/1.1 200 OK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Connection: Keep-Alive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Content-Encoding: gzip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Content-Type: text/html;charset=utf-8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Date: Thu, 06 Jul 2023 06:59:54 GMT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Expires: Thu, 06 Jul 2023 06:59:54 GMT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Server: BWS/1.1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15.1.1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</a:t>
              </a:r>
            </a:p>
          </p:txBody>
        </p:sp>
      </p:grpSp>
      <p:sp>
        <p:nvSpPr>
          <p:cNvPr id="10" name="矩形 9"/>
          <p:cNvSpPr/>
          <p:nvPr>
            <p:custDataLst>
              <p:tags r:id="rId3"/>
            </p:custDataLst>
          </p:nvPr>
        </p:nvSpPr>
        <p:spPr bwMode="auto">
          <a:xfrm>
            <a:off x="6238875" y="1637665"/>
            <a:ext cx="4766945" cy="45313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&lt;title&gt;itheima&lt;/title&gt;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&lt;h1 style="color:blue;"&gt;hi&lt;/h1&gt;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&lt;p&gt;hello itheima&lt;/p1&gt;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&lt;script type="text/javascript"&gt;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alert("hello")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&lt;/script&gt;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&lt;/html&gt;</a:t>
            </a: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3502660" y="2637155"/>
            <a:ext cx="99885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1600" b="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状态行</a:t>
            </a:r>
          </a:p>
        </p:txBody>
      </p:sp>
      <p:sp>
        <p:nvSpPr>
          <p:cNvPr id="15" name="右大括号 14"/>
          <p:cNvSpPr/>
          <p:nvPr>
            <p:custDataLst>
              <p:tags r:id="rId5"/>
            </p:custDataLst>
          </p:nvPr>
        </p:nvSpPr>
        <p:spPr>
          <a:xfrm>
            <a:off x="4942840" y="3069590"/>
            <a:ext cx="380365" cy="1589405"/>
          </a:xfrm>
          <a:prstGeom prst="rightBrace">
            <a:avLst>
              <a:gd name="adj1" fmla="val 51411"/>
              <a:gd name="adj2" fmla="val 47805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5365750" y="3501390"/>
            <a:ext cx="410210" cy="1156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zh-CN" altLang="en-US" sz="1600" b="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响应头</a:t>
            </a:r>
          </a:p>
        </p:txBody>
      </p:sp>
      <p:sp>
        <p:nvSpPr>
          <p:cNvPr id="17" name="右大括号 16"/>
          <p:cNvSpPr/>
          <p:nvPr>
            <p:custDataLst>
              <p:tags r:id="rId7"/>
            </p:custDataLst>
          </p:nvPr>
        </p:nvSpPr>
        <p:spPr>
          <a:xfrm>
            <a:off x="9992360" y="1888490"/>
            <a:ext cx="380365" cy="4180840"/>
          </a:xfrm>
          <a:prstGeom prst="rightBrace">
            <a:avLst>
              <a:gd name="adj1" fmla="val 51411"/>
              <a:gd name="adj2" fmla="val 47805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10415270" y="3285490"/>
            <a:ext cx="410210" cy="1156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 indent="0"/>
            <a:r>
              <a:rPr lang="zh-CN" altLang="en-US" sz="1600" b="0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响应正文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4"/>
          <p:cNvSpPr/>
          <p:nvPr>
            <p:custDataLst>
              <p:tags r:id="rId1"/>
            </p:custDataLst>
          </p:nvPr>
        </p:nvSpPr>
        <p:spPr>
          <a:xfrm>
            <a:off x="1126490" y="1454785"/>
            <a:ext cx="9963785" cy="12871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HTTP请求可以使用多种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，在HTTP/1.0中定义了GET、POST、HEAD三种请求方法，在HTTP/1.1中新增了OPTIONS、DELETE、PUT、TRACE、CONNECT等请求方法，根据不同的场景需使用不同的请求方法。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15.1.1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请求方法</a:t>
              </a:r>
            </a:p>
          </p:txBody>
        </p:sp>
      </p:grp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134235" y="2926080"/>
          <a:ext cx="8023860" cy="284670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72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请求方法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功能说明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</a:p>
                  </a:txBody>
                  <a:tcPr marT="45700" marB="4570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用于从服务器获取指定资源的信息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POST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用于向服务器提交数据，待提交的数据包含在请求体中。POST请求可能会在服务器中创建新资源，或对已有资源修改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5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HEAD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用于获取资源的元数据或检查资源的可用性。它的请求格式与GET相同，但区别在于服务器返回的响应部分。当使用HEAD请求方法时，服务器仅返回包含响应头信息的消息，而不包含实际的响应体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OPTIONS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用于获取目标资源支持的请求方法和其他通信选项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DELETE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用于从服务器删除指定资源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PUT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用于在指定位置创建新资源或替换现有资源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15.1.1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3"/>
            </p:custDataLst>
          </p:nvPr>
        </p:nvSpPr>
        <p:spPr>
          <a:xfrm>
            <a:off x="4079240" y="2362835"/>
            <a:ext cx="6912610" cy="330200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4"/>
            </p:custDataLst>
          </p:nvPr>
        </p:nvSpPr>
        <p:spPr>
          <a:xfrm>
            <a:off x="4366260" y="2503805"/>
            <a:ext cx="641032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请求方法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POST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的区别主要体现两个方面，具体如下。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传输数据大小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。GET请求方法通过请求参数传输数据，最多只能传输2KB的数据；POST请求方法通过实体内容传输数据，可以传输的数据大小没有限制。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安全性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。GET请求方法的参数信息会在URL中明文显示，安全性比较低；POST请求方法传递的参数会隐藏在实体内容中，用户看不到，安全性更高。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3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请求方法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15.1.1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3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响应状态码</a:t>
              </a:r>
            </a:p>
          </p:txBody>
        </p:sp>
      </p:grpSp>
      <p:sp>
        <p:nvSpPr>
          <p:cNvPr id="5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1054100" y="1557020"/>
            <a:ext cx="9646920" cy="45408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当服务器向客户端返回响应信息时，会通过状态码告知客户端资源请求的结果。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状态码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是由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3个数字组成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，不同的状态码代表不同的含义，具体如下。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1xx：以1开头的状态码表示此次请求已经被服务器接收，需要继续处理。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2xx：以2开头的状态码表示此次请求已被服务器成功接收并处理。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3xx：以3开头的状态码表示此次请求的资源在其他地方，需要客户端采取进一步操作才能完成请求。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4xx：以4开头的状态码表示此次请求有误，服务器无法处理。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5xx：以5开头的状态码表示服务器在处理请求时发生了错误。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在这些状态码中，常见的状态码有200和404，状态码200表示请求处理成功，而404表示在服务器上未找到所请求的资源。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，能够说出HTML中常用标签的含义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15.1.2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15.1.2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3"/>
            </p:custDataLst>
          </p:nvPr>
        </p:nvSpPr>
        <p:spPr>
          <a:xfrm>
            <a:off x="4006215" y="3129915"/>
            <a:ext cx="6912610" cy="251015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4"/>
            </p:custDataLst>
          </p:nvPr>
        </p:nvSpPr>
        <p:spPr>
          <a:xfrm>
            <a:off x="4293235" y="3270885"/>
            <a:ext cx="641032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（Hyper Text Markup Language）的全称为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超文本标记语言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，它使用标签来描述网页的结构和内容，包括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标题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段落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链接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表格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等。通常情况下标签是成对出现的，例如&lt;title&gt;和&lt;/title&gt;，其中第1个标签是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开始标签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，第2个标签是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结束标签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14145" y="2000885"/>
            <a:ext cx="8943340" cy="688340"/>
            <a:chOff x="978873" y="1800500"/>
            <a:chExt cx="7408317" cy="515937"/>
          </a:xfrm>
        </p:grpSpPr>
        <p:sp>
          <p:nvSpPr>
            <p:cNvPr id="3" name="Pentagon 3"/>
            <p:cNvSpPr/>
            <p:nvPr>
              <p:custDataLst>
                <p:tags r:id="rId9"/>
              </p:custDataLst>
            </p:nvPr>
          </p:nvSpPr>
          <p:spPr bwMode="auto">
            <a:xfrm>
              <a:off x="978873" y="1800500"/>
              <a:ext cx="7408317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了解</a:t>
              </a:r>
              <a:r>
                <a:rPr lang="zh-CN" altLang="en-US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HTTP协议，能够说出基于HTTP协议通信的过程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，以及URL基本结构、请求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方法、响应状态码</a:t>
              </a:r>
            </a:p>
          </p:txBody>
        </p:sp>
        <p:sp>
          <p:nvSpPr>
            <p:cNvPr id="4" name="MH_Others_1"/>
            <p:cNvSpPr/>
            <p:nvPr>
              <p:custDataLst>
                <p:tags r:id="rId10"/>
              </p:custDataLst>
            </p:nvPr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14145" y="2870835"/>
            <a:ext cx="8943340" cy="685800"/>
            <a:chOff x="978871" y="2570437"/>
            <a:chExt cx="6469144" cy="514350"/>
          </a:xfrm>
        </p:grpSpPr>
        <p:sp>
          <p:nvSpPr>
            <p:cNvPr id="16" name="Pentagon 5"/>
            <p:cNvSpPr/>
            <p:nvPr>
              <p:custDataLst>
                <p:tags r:id="rId7"/>
              </p:custDataLst>
            </p:nvPr>
          </p:nvSpPr>
          <p:spPr bwMode="auto">
            <a:xfrm>
              <a:off x="978871" y="2570437"/>
              <a:ext cx="646914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HTML、CSS和JavaScript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，能够说出HTML、CSS和JavaScript的语法规则</a:t>
              </a:r>
            </a:p>
          </p:txBody>
        </p:sp>
        <p:sp>
          <p:nvSpPr>
            <p:cNvPr id="17" name="MH_Others_1"/>
            <p:cNvSpPr/>
            <p:nvPr>
              <p:custDataLst>
                <p:tags r:id="rId8"/>
              </p:custDataLst>
            </p:nvPr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14145" y="3739515"/>
            <a:ext cx="8943340" cy="688340"/>
            <a:chOff x="978871" y="3338787"/>
            <a:chExt cx="8499077" cy="515938"/>
          </a:xfrm>
        </p:grpSpPr>
        <p:sp>
          <p:nvSpPr>
            <p:cNvPr id="19" name="Pentagon 6"/>
            <p:cNvSpPr/>
            <p:nvPr>
              <p:custDataLst>
                <p:tags r:id="rId5"/>
              </p:custDataLst>
            </p:nvPr>
          </p:nvSpPr>
          <p:spPr bwMode="auto">
            <a:xfrm>
              <a:off x="978871" y="3338787"/>
              <a:ext cx="8499077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了解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WSGI协议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，能够说出WSGI协议的概念以及接口格式</a:t>
              </a:r>
            </a:p>
          </p:txBody>
        </p:sp>
        <p:sp>
          <p:nvSpPr>
            <p:cNvPr id="20" name="MH_Others_1"/>
            <p:cNvSpPr/>
            <p:nvPr>
              <p:custDataLst>
                <p:tags r:id="rId6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14145" y="4655185"/>
            <a:ext cx="8943340" cy="688340"/>
            <a:chOff x="978871" y="3338787"/>
            <a:chExt cx="8729830" cy="515938"/>
          </a:xfrm>
        </p:grpSpPr>
        <p:sp>
          <p:nvSpPr>
            <p:cNvPr id="22" name="Pentagon 6"/>
            <p:cNvSpPr/>
            <p:nvPr>
              <p:custDataLst>
                <p:tags r:id="rId3"/>
              </p:custDataLst>
            </p:nvPr>
          </p:nvSpPr>
          <p:spPr bwMode="auto">
            <a:xfrm>
              <a:off x="978871" y="3338787"/>
              <a:ext cx="8729830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了解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Django框架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，能够说出Django框架的发展史及优点</a:t>
              </a:r>
            </a:p>
          </p:txBody>
        </p:sp>
        <p:sp>
          <p:nvSpPr>
            <p:cNvPr id="23" name="MH_Others_1"/>
            <p:cNvSpPr/>
            <p:nvPr>
              <p:custDataLst>
                <p:tags r:id="rId4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412875" y="5570855"/>
            <a:ext cx="8943975" cy="688340"/>
            <a:chOff x="978871" y="3338787"/>
            <a:chExt cx="7415696" cy="515938"/>
          </a:xfrm>
        </p:grpSpPr>
        <p:sp>
          <p:nvSpPr>
            <p:cNvPr id="25" name="Pentagon 6"/>
            <p:cNvSpPr/>
            <p:nvPr>
              <p:custDataLst>
                <p:tags r:id="rId1"/>
              </p:custDataLst>
            </p:nvPr>
          </p:nvSpPr>
          <p:spPr bwMode="auto">
            <a:xfrm>
              <a:off x="978871" y="3338787"/>
              <a:ext cx="7415696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Django环境的搭建方式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，能够创建隔离环境并安装Django框架</a:t>
              </a:r>
            </a:p>
          </p:txBody>
        </p:sp>
        <p:sp>
          <p:nvSpPr>
            <p:cNvPr id="26" name="MH_Others_1"/>
            <p:cNvSpPr/>
            <p:nvPr>
              <p:custDataLst>
                <p:tags r:id="rId2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15.1.2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3"/>
            </p:custDataLst>
          </p:nvPr>
        </p:nvSpPr>
        <p:spPr>
          <a:xfrm>
            <a:off x="4006215" y="1893570"/>
            <a:ext cx="6912610" cy="379285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4"/>
            </p:custDataLst>
          </p:nvPr>
        </p:nvSpPr>
        <p:spPr>
          <a:xfrm>
            <a:off x="4293235" y="2059940"/>
            <a:ext cx="6410325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&lt;html&gt;：表示根标签，用于定义HTML文档。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&lt;head&gt;：定义文档的头部，是所有头部元素的容器。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&lt;title&gt;：定义文档的标题。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&lt;body&gt;：用于定义整个网页主体内容的容器。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&lt;img&gt;：用于在网页中嵌入图片。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&lt;h5&gt;：用于定义标题。标签&lt;h1&gt;~&lt;h6&gt;都可以定义标题，其中&lt;h1&gt;标签用于定义文档中的一级标题，&lt;h6&gt;定义最小级别的标题。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&lt;a&gt;：用于定义超链接。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&lt;p&gt;：用于定义段落，它会自动在其前后创建一些空白。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，能够说出CSS的语法规则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15.1.3  CSS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15.1.3  CSS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3"/>
            </p:custDataLst>
          </p:nvPr>
        </p:nvSpPr>
        <p:spPr>
          <a:xfrm>
            <a:off x="4006215" y="3285490"/>
            <a:ext cx="6912610" cy="231521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4"/>
            </p:custDataLst>
          </p:nvPr>
        </p:nvSpPr>
        <p:spPr>
          <a:xfrm>
            <a:off x="4293235" y="3451860"/>
            <a:ext cx="641032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（Cascading Style Sheets，层叠样式表）是一种用于表现HTML文件样式的计算机语言，不仅可以静态地修饰网页，还可以配合各种脚本语言动态地对网页各元素进行格式化。在网页中编写CSS代码时分为四种书写位置，分别是内联式、内嵌式、外联式、导入式，其中内嵌式是将CSS代码集中写在HTML文档的&lt;style&gt;标签中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15.1.3  CSS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8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9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1414686" y="1559863"/>
            <a:ext cx="928903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在&lt;style&gt;标签中编写CSS代码时，CSS样式的语法规则如下：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635125" y="2494631"/>
            <a:ext cx="8735060" cy="808004"/>
            <a:chOff x="1143691" y="2082481"/>
            <a:chExt cx="9588176" cy="808297"/>
          </a:xfrm>
        </p:grpSpPr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 bwMode="auto">
            <a:xfrm>
              <a:off x="2244979" y="2082481"/>
              <a:ext cx="8486888" cy="808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选择器{属性1:值1; 属性2:值2; 属性3:值3; …}</a:t>
              </a:r>
            </a:p>
          </p:txBody>
        </p:sp>
        <p:sp>
          <p:nvSpPr>
            <p:cNvPr id="13" name="剪去单角的矩形 12"/>
            <p:cNvSpPr/>
            <p:nvPr>
              <p:custDataLst>
                <p:tags r:id="rId5"/>
              </p:custDataLst>
            </p:nvPr>
          </p:nvSpPr>
          <p:spPr>
            <a:xfrm flipH="1">
              <a:off x="1143691" y="2082765"/>
              <a:ext cx="989765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1198755" y="2174238"/>
              <a:ext cx="837815" cy="6479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规则</a:t>
              </a:r>
            </a:p>
          </p:txBody>
        </p:sp>
        <p:sp>
          <p:nvSpPr>
            <p:cNvPr id="16" name="Freeform 16"/>
            <p:cNvSpPr/>
            <p:nvPr>
              <p:custDataLst>
                <p:tags r:id="rId7"/>
              </p:custDataLst>
            </p:nvPr>
          </p:nvSpPr>
          <p:spPr bwMode="auto">
            <a:xfrm>
              <a:off x="2133261" y="2082481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1414686" y="3754423"/>
            <a:ext cx="9289032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器用于指定需要改变样式的HTML标签，大括号内部是一条或多条声明。每条声明由一个属性及其对应的值组成，以“键值对”的形式出现。属性是用于设置指定CSS样式的属性，例如字体大小、文本颜色等。属性和值之间用英文冒号连接，多个声明之间用英文分号进行分隔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15.1.3  CSS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</p:grpSp>
      <p:sp>
        <p:nvSpPr>
          <p:cNvPr id="24" name="矩形 23"/>
          <p:cNvSpPr/>
          <p:nvPr>
            <p:custDataLst>
              <p:tags r:id="rId2"/>
            </p:custDataLst>
          </p:nvPr>
        </p:nvSpPr>
        <p:spPr>
          <a:xfrm>
            <a:off x="1414686" y="1559863"/>
            <a:ext cx="928903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CSS样式规则的结构示意图如图所示。</a:t>
            </a:r>
          </a:p>
        </p:txBody>
      </p:sp>
      <p:pic>
        <p:nvPicPr>
          <p:cNvPr id="2" name="图片 3" descr="CSS 选择器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10180" y="2853690"/>
            <a:ext cx="5663565" cy="2315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15.1.3  CSS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</p:grp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414686" y="1703373"/>
            <a:ext cx="9289032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对html_demo.html文件中的标签&lt; h3&gt;表示的标题样式进行修改，给标题设置背景颜色，修改的代码如下加粗部分所示：</a:t>
            </a: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 bwMode="auto">
          <a:xfrm>
            <a:off x="2060575" y="2996565"/>
            <a:ext cx="8044180" cy="23717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&lt;head&gt;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&lt;title&gt;CSS演示&lt;/title&gt;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&lt;style type="text/css"&gt;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h3{background-color: #00ff00}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&lt;/style&gt;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&lt;/head&gt;</a:t>
            </a:r>
          </a:p>
        </p:txBody>
      </p: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1438275" y="3644902"/>
            <a:ext cx="492444" cy="82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，能够说出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JavaScript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的语法规则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15.1.4  JavaScript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</p:grp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06215" y="3285490"/>
            <a:ext cx="6912610" cy="231521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293235" y="3451860"/>
            <a:ext cx="641032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是Web开发领域中一种功能强大的编程语言，主要用于开发交互式的网页，为网页添加交互性和动态功能。在网页中编写JavaScript代码时，有多种书写位置可供选择，其中最常用的方式是内嵌式。内嵌式是使用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&lt;script&gt;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标签包裹JavaScript代码，&lt;script&gt;标签可以写在&lt;head&gt;或&lt;body&gt;标签中。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15.1.4  JavaScript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414686" y="1559863"/>
            <a:ext cx="928903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在html_demo.html文件中为标签&lt; h3&gt;添加动态功能，使网页中的标题能够一直变换颜色，修改后的代码如下加粗部分所示：</a:t>
            </a: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 bwMode="auto">
          <a:xfrm>
            <a:off x="2060575" y="2658745"/>
            <a:ext cx="8044180" cy="37452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&lt;script type="text/javascript"&gt;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function changeColor(){ 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var color="yellow|green|blue|gray|red|purple"; 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//定义变量，用于保存一组颜色值</a:t>
            </a:r>
            <a:endParaRPr lang="en-US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color=color.split("|");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//通过split()方法分割颜色字符串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var ele = document.getElementsByTagName("h3");//获得元素h3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for(var i=0;i&lt;ele.length;i++){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ele[i].style.color=color[parseInt(Math.random() * color.length)];//设置样式}} 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setInterval("changeColor()",300); </a:t>
            </a: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//创建定时器，每隔300毫秒改变一种字体颜色</a:t>
            </a:r>
            <a:endParaRPr lang="en-US" altLang="zh-CN" sz="1600" kern="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&lt;/script&gt;</a:t>
            </a:r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1438275" y="3931922"/>
            <a:ext cx="492444" cy="82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15.1.4  JavaScript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简介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JavaScript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WSGI协议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，能够说出WSGI协议的概念以及接口格式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15.1.5  WSGI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14145" y="2000885"/>
            <a:ext cx="8943340" cy="688340"/>
            <a:chOff x="978873" y="1800500"/>
            <a:chExt cx="7408317" cy="515937"/>
          </a:xfrm>
        </p:grpSpPr>
        <p:sp>
          <p:nvSpPr>
            <p:cNvPr id="3" name="Pentagon 3"/>
            <p:cNvSpPr/>
            <p:nvPr>
              <p:custDataLst>
                <p:tags r:id="rId9"/>
              </p:custDataLst>
            </p:nvPr>
          </p:nvSpPr>
          <p:spPr bwMode="auto">
            <a:xfrm>
              <a:off x="978873" y="1800500"/>
              <a:ext cx="7408317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掌握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Django项目的创建方式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，能够通过指定的命令创建Django项目</a:t>
              </a:r>
            </a:p>
          </p:txBody>
        </p:sp>
        <p:sp>
          <p:nvSpPr>
            <p:cNvPr id="4" name="MH_Others_1"/>
            <p:cNvSpPr/>
            <p:nvPr>
              <p:custDataLst>
                <p:tags r:id="rId10"/>
              </p:custDataLst>
            </p:nvPr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14145" y="2870835"/>
            <a:ext cx="8943340" cy="685800"/>
            <a:chOff x="978871" y="2570437"/>
            <a:chExt cx="6469144" cy="514350"/>
          </a:xfrm>
        </p:grpSpPr>
        <p:sp>
          <p:nvSpPr>
            <p:cNvPr id="16" name="Pentagon 5"/>
            <p:cNvSpPr/>
            <p:nvPr>
              <p:custDataLst>
                <p:tags r:id="rId7"/>
              </p:custDataLst>
            </p:nvPr>
          </p:nvSpPr>
          <p:spPr bwMode="auto">
            <a:xfrm>
              <a:off x="978871" y="2570437"/>
              <a:ext cx="646914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开发服务器的运行方式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，能够通过指定的命令运行开发服务器</a:t>
              </a:r>
            </a:p>
          </p:txBody>
        </p:sp>
        <p:sp>
          <p:nvSpPr>
            <p:cNvPr id="17" name="MH_Others_1"/>
            <p:cNvSpPr/>
            <p:nvPr>
              <p:custDataLst>
                <p:tags r:id="rId8"/>
              </p:custDataLst>
            </p:nvPr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414145" y="3739515"/>
            <a:ext cx="8943340" cy="688340"/>
            <a:chOff x="978871" y="3338787"/>
            <a:chExt cx="8499077" cy="515938"/>
          </a:xfrm>
        </p:grpSpPr>
        <p:sp>
          <p:nvSpPr>
            <p:cNvPr id="19" name="Pentagon 6"/>
            <p:cNvSpPr/>
            <p:nvPr>
              <p:custDataLst>
                <p:tags r:id="rId5"/>
              </p:custDataLst>
            </p:nvPr>
          </p:nvSpPr>
          <p:spPr bwMode="auto">
            <a:xfrm>
              <a:off x="978871" y="3338787"/>
              <a:ext cx="8499077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Django项目的配置项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，能够根据需求设置相应的配置项</a:t>
              </a:r>
            </a:p>
          </p:txBody>
        </p:sp>
        <p:sp>
          <p:nvSpPr>
            <p:cNvPr id="20" name="MH_Others_1"/>
            <p:cNvSpPr/>
            <p:nvPr>
              <p:custDataLst>
                <p:tags r:id="rId6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414145" y="4655185"/>
            <a:ext cx="8943340" cy="688340"/>
            <a:chOff x="978871" y="3338787"/>
            <a:chExt cx="8729830" cy="515938"/>
          </a:xfrm>
        </p:grpSpPr>
        <p:sp>
          <p:nvSpPr>
            <p:cNvPr id="22" name="Pentagon 6"/>
            <p:cNvSpPr/>
            <p:nvPr>
              <p:custDataLst>
                <p:tags r:id="rId3"/>
              </p:custDataLst>
            </p:nvPr>
          </p:nvSpPr>
          <p:spPr bwMode="auto">
            <a:xfrm>
              <a:off x="978871" y="3338787"/>
              <a:ext cx="8729830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创建应用的方式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，能够在Django项目中创建以及激活应用</a:t>
              </a:r>
            </a:p>
          </p:txBody>
        </p:sp>
        <p:sp>
          <p:nvSpPr>
            <p:cNvPr id="23" name="MH_Others_1"/>
            <p:cNvSpPr/>
            <p:nvPr>
              <p:custDataLst>
                <p:tags r:id="rId4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412875" y="5570855"/>
            <a:ext cx="8943975" cy="688340"/>
            <a:chOff x="978871" y="3338787"/>
            <a:chExt cx="7415696" cy="515938"/>
          </a:xfrm>
        </p:grpSpPr>
        <p:sp>
          <p:nvSpPr>
            <p:cNvPr id="25" name="Pentagon 6"/>
            <p:cNvSpPr/>
            <p:nvPr>
              <p:custDataLst>
                <p:tags r:id="rId1"/>
              </p:custDataLst>
            </p:nvPr>
          </p:nvSpPr>
          <p:spPr bwMode="auto">
            <a:xfrm>
              <a:off x="978871" y="3338787"/>
              <a:ext cx="7415696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MTV架构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，能够归纳MTV架构的特点以及Django的工作流程</a:t>
              </a:r>
            </a:p>
          </p:txBody>
        </p:sp>
        <p:sp>
          <p:nvSpPr>
            <p:cNvPr id="26" name="MH_Others_1"/>
            <p:cNvSpPr/>
            <p:nvPr>
              <p:custDataLst>
                <p:tags r:id="rId2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WSGI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15.1.5  WSGI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规范</a:t>
            </a: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134745" y="1559560"/>
            <a:ext cx="95688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 Web开发中常用的Web应用统一接口为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WSGI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（Web Server Gateway Interface，服务器网关接口），实际上，WSGI是一种规范，它规定了Web应用接口的格式，只要开发人员在Web应用中实现一个符合WSGI规范的函数，这个应用就可以在WSGI服务器中使用。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客户端、Web服务器、WSGI以及Web应用之间的关系如图所示。</a:t>
            </a:r>
          </a:p>
        </p:txBody>
      </p:sp>
      <p:pic>
        <p:nvPicPr>
          <p:cNvPr id="5" name="图片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79470" y="3548380"/>
            <a:ext cx="5431155" cy="2503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WSGI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规范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15.1.5  WSGI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规范</a:t>
            </a: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134745" y="1559560"/>
            <a:ext cx="956881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WSGI规定的Web应用接口的格式如下：</a:t>
            </a: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 bwMode="auto">
          <a:xfrm>
            <a:off x="2060575" y="2877185"/>
            <a:ext cx="8044180" cy="23774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 application(env, start_response):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status = "200 OK"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headers = [("content-Type", "text/plain"),]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start_response(status, headers)</a:t>
            </a:r>
          </a:p>
          <a:p>
            <a:pPr>
              <a:lnSpc>
                <a:spcPct val="150000"/>
              </a:lnSpc>
            </a:pPr>
            <a:r>
              <a:rPr lang="en-US" altLang="zh-CN" sz="16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return "&lt;h1&gt;hello itheima&lt;/h1&gt;"</a:t>
            </a:r>
          </a:p>
        </p:txBody>
      </p:sp>
      <p:sp>
        <p:nvSpPr>
          <p:cNvPr id="22" name="文本框 21"/>
          <p:cNvSpPr txBox="1"/>
          <p:nvPr>
            <p:custDataLst>
              <p:tags r:id="rId4"/>
            </p:custDataLst>
          </p:nvPr>
        </p:nvSpPr>
        <p:spPr>
          <a:xfrm>
            <a:off x="1438275" y="3931922"/>
            <a:ext cx="492444" cy="829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初识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Django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框架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Django框架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，能够说出Django框架的发展史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15.2.1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框架的发展史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框架的发展史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934460" y="3110865"/>
            <a:ext cx="6912610" cy="245554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157980" y="3258185"/>
            <a:ext cx="647763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是Python中用于开发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Web应用的框架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，旨在简化和加速Web应用的开发过程。它提供了一套丰富的工具和功能，包括强大的数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据库操作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、易于使用的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URL路由系统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灵活的模板引擎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自动化的管理界面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等。开发者可以利用这些功能快速构建功能完善、安全可靠的Web应用。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15.2.1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框架的发展史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框架的发展史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934460" y="3110865"/>
            <a:ext cx="6912610" cy="245554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157980" y="3258185"/>
            <a:ext cx="647763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框架在软件开发中扮演着重要的角色。它们是为了解决特定问题集合而设计的支撑结构，提供了一个基础架构。框架规定了代码的组织方式、模块之间的交互方式以及常用功能的实现方式。开发者可以基于框架和现有模式来构建自己的应用程序，从而缩短开发周期，提高开发效率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15.2.1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框架的发展史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31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32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框架的发展史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15.2.1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框架的发展史</a:t>
            </a:r>
          </a:p>
        </p:txBody>
      </p:sp>
      <p:sp>
        <p:nvSpPr>
          <p:cNvPr id="31" name="Rectangle 1"/>
          <p:cNvSpPr/>
          <p:nvPr>
            <p:custDataLst>
              <p:tags r:id="rId2"/>
            </p:custDataLst>
          </p:nvPr>
        </p:nvSpPr>
        <p:spPr>
          <a:xfrm>
            <a:off x="1081405" y="4743450"/>
            <a:ext cx="10017760" cy="328295"/>
          </a:xfrm>
          <a:prstGeom prst="rect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Freeform 6"/>
          <p:cNvSpPr/>
          <p:nvPr>
            <p:custDataLst>
              <p:tags r:id="rId3"/>
            </p:custDataLst>
          </p:nvPr>
        </p:nvSpPr>
        <p:spPr bwMode="auto">
          <a:xfrm>
            <a:off x="1081243" y="4428292"/>
            <a:ext cx="2886768" cy="315431"/>
          </a:xfrm>
          <a:custGeom>
            <a:avLst/>
            <a:gdLst>
              <a:gd name="T0" fmla="*/ 220 w 1244"/>
              <a:gd name="T1" fmla="*/ 225 h 337"/>
              <a:gd name="T2" fmla="*/ 338 w 1244"/>
              <a:gd name="T3" fmla="*/ 81 h 337"/>
              <a:gd name="T4" fmla="*/ 499 w 1244"/>
              <a:gd name="T5" fmla="*/ 0 h 337"/>
              <a:gd name="T6" fmla="*/ 589 w 1244"/>
              <a:gd name="T7" fmla="*/ 45 h 337"/>
              <a:gd name="T8" fmla="*/ 634 w 1244"/>
              <a:gd name="T9" fmla="*/ 114 h 337"/>
              <a:gd name="T10" fmla="*/ 934 w 1244"/>
              <a:gd name="T11" fmla="*/ 114 h 337"/>
              <a:gd name="T12" fmla="*/ 1154 w 1244"/>
              <a:gd name="T13" fmla="*/ 190 h 337"/>
              <a:gd name="T14" fmla="*/ 1244 w 1244"/>
              <a:gd name="T15" fmla="*/ 337 h 337"/>
              <a:gd name="T16" fmla="*/ 0 w 1244"/>
              <a:gd name="T17" fmla="*/ 337 h 337"/>
              <a:gd name="T18" fmla="*/ 220 w 1244"/>
              <a:gd name="T19" fmla="*/ 225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44" h="337">
                <a:moveTo>
                  <a:pt x="220" y="225"/>
                </a:moveTo>
                <a:lnTo>
                  <a:pt x="338" y="81"/>
                </a:lnTo>
                <a:lnTo>
                  <a:pt x="499" y="0"/>
                </a:lnTo>
                <a:lnTo>
                  <a:pt x="589" y="45"/>
                </a:lnTo>
                <a:lnTo>
                  <a:pt x="634" y="114"/>
                </a:lnTo>
                <a:lnTo>
                  <a:pt x="934" y="114"/>
                </a:lnTo>
                <a:lnTo>
                  <a:pt x="1154" y="190"/>
                </a:lnTo>
                <a:lnTo>
                  <a:pt x="1244" y="337"/>
                </a:lnTo>
                <a:lnTo>
                  <a:pt x="0" y="337"/>
                </a:lnTo>
                <a:lnTo>
                  <a:pt x="220" y="225"/>
                </a:ln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 vert="horz" wrap="square" lIns="91425" tIns="45712" rIns="91425" bIns="45712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Freeform 7"/>
          <p:cNvSpPr/>
          <p:nvPr>
            <p:custDataLst>
              <p:tags r:id="rId4"/>
            </p:custDataLst>
          </p:nvPr>
        </p:nvSpPr>
        <p:spPr bwMode="auto">
          <a:xfrm>
            <a:off x="3059997" y="4068992"/>
            <a:ext cx="3473760" cy="674736"/>
          </a:xfrm>
          <a:custGeom>
            <a:avLst/>
            <a:gdLst>
              <a:gd name="T0" fmla="*/ 0 w 689"/>
              <a:gd name="T1" fmla="*/ 243 h 243"/>
              <a:gd name="T2" fmla="*/ 53 w 689"/>
              <a:gd name="T3" fmla="*/ 128 h 243"/>
              <a:gd name="T4" fmla="*/ 89 w 689"/>
              <a:gd name="T5" fmla="*/ 101 h 243"/>
              <a:gd name="T6" fmla="*/ 191 w 689"/>
              <a:gd name="T7" fmla="*/ 19 h 243"/>
              <a:gd name="T8" fmla="*/ 279 w 689"/>
              <a:gd name="T9" fmla="*/ 19 h 243"/>
              <a:gd name="T10" fmla="*/ 332 w 689"/>
              <a:gd name="T11" fmla="*/ 63 h 243"/>
              <a:gd name="T12" fmla="*/ 380 w 689"/>
              <a:gd name="T13" fmla="*/ 101 h 243"/>
              <a:gd name="T14" fmla="*/ 408 w 689"/>
              <a:gd name="T15" fmla="*/ 48 h 243"/>
              <a:gd name="T16" fmla="*/ 456 w 689"/>
              <a:gd name="T17" fmla="*/ 0 h 243"/>
              <a:gd name="T18" fmla="*/ 520 w 689"/>
              <a:gd name="T19" fmla="*/ 0 h 243"/>
              <a:gd name="T20" fmla="*/ 592 w 689"/>
              <a:gd name="T21" fmla="*/ 121 h 243"/>
              <a:gd name="T22" fmla="*/ 689 w 689"/>
              <a:gd name="T23" fmla="*/ 243 h 243"/>
              <a:gd name="T24" fmla="*/ 0 w 689"/>
              <a:gd name="T25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89" h="243">
                <a:moveTo>
                  <a:pt x="0" y="243"/>
                </a:moveTo>
                <a:cubicBezTo>
                  <a:pt x="4" y="243"/>
                  <a:pt x="53" y="128"/>
                  <a:pt x="53" y="128"/>
                </a:cubicBezTo>
                <a:cubicBezTo>
                  <a:pt x="89" y="101"/>
                  <a:pt x="89" y="101"/>
                  <a:pt x="89" y="101"/>
                </a:cubicBezTo>
                <a:cubicBezTo>
                  <a:pt x="191" y="19"/>
                  <a:pt x="191" y="19"/>
                  <a:pt x="191" y="19"/>
                </a:cubicBezTo>
                <a:cubicBezTo>
                  <a:pt x="279" y="19"/>
                  <a:pt x="279" y="19"/>
                  <a:pt x="279" y="19"/>
                </a:cubicBezTo>
                <a:cubicBezTo>
                  <a:pt x="332" y="63"/>
                  <a:pt x="332" y="63"/>
                  <a:pt x="332" y="63"/>
                </a:cubicBezTo>
                <a:cubicBezTo>
                  <a:pt x="380" y="101"/>
                  <a:pt x="380" y="101"/>
                  <a:pt x="380" y="101"/>
                </a:cubicBezTo>
                <a:cubicBezTo>
                  <a:pt x="408" y="48"/>
                  <a:pt x="408" y="48"/>
                  <a:pt x="408" y="48"/>
                </a:cubicBezTo>
                <a:cubicBezTo>
                  <a:pt x="456" y="0"/>
                  <a:pt x="456" y="0"/>
                  <a:pt x="456" y="0"/>
                </a:cubicBezTo>
                <a:cubicBezTo>
                  <a:pt x="520" y="0"/>
                  <a:pt x="520" y="0"/>
                  <a:pt x="520" y="0"/>
                </a:cubicBezTo>
                <a:cubicBezTo>
                  <a:pt x="592" y="121"/>
                  <a:pt x="592" y="121"/>
                  <a:pt x="592" y="121"/>
                </a:cubicBezTo>
                <a:cubicBezTo>
                  <a:pt x="689" y="243"/>
                  <a:pt x="689" y="243"/>
                  <a:pt x="689" y="243"/>
                </a:cubicBezTo>
                <a:lnTo>
                  <a:pt x="0" y="243"/>
                </a:lnTo>
                <a:close/>
              </a:path>
            </a:pathLst>
          </a:custGeom>
          <a:solidFill>
            <a:srgbClr val="3498DB"/>
          </a:solidFill>
          <a:ln>
            <a:noFill/>
          </a:ln>
        </p:spPr>
        <p:txBody>
          <a:bodyPr vert="horz" wrap="square" lIns="91425" tIns="45712" rIns="91425" bIns="45712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Freeform 11"/>
          <p:cNvSpPr/>
          <p:nvPr>
            <p:custDataLst>
              <p:tags r:id="rId5"/>
            </p:custDataLst>
          </p:nvPr>
        </p:nvSpPr>
        <p:spPr bwMode="auto">
          <a:xfrm>
            <a:off x="5319326" y="3514135"/>
            <a:ext cx="3298727" cy="1229590"/>
          </a:xfrm>
          <a:custGeom>
            <a:avLst/>
            <a:gdLst>
              <a:gd name="T0" fmla="*/ 1503 w 1603"/>
              <a:gd name="T1" fmla="*/ 838 h 1007"/>
              <a:gd name="T2" fmla="*/ 1359 w 1603"/>
              <a:gd name="T3" fmla="*/ 625 h 1007"/>
              <a:gd name="T4" fmla="*/ 1156 w 1603"/>
              <a:gd name="T5" fmla="*/ 396 h 1007"/>
              <a:gd name="T6" fmla="*/ 1156 w 1603"/>
              <a:gd name="T7" fmla="*/ 178 h 1007"/>
              <a:gd name="T8" fmla="*/ 1030 w 1603"/>
              <a:gd name="T9" fmla="*/ 0 h 1007"/>
              <a:gd name="T10" fmla="*/ 874 w 1603"/>
              <a:gd name="T11" fmla="*/ 0 h 1007"/>
              <a:gd name="T12" fmla="*/ 574 w 1603"/>
              <a:gd name="T13" fmla="*/ 140 h 1007"/>
              <a:gd name="T14" fmla="*/ 520 w 1603"/>
              <a:gd name="T15" fmla="*/ 317 h 1007"/>
              <a:gd name="T16" fmla="*/ 446 w 1603"/>
              <a:gd name="T17" fmla="*/ 533 h 1007"/>
              <a:gd name="T18" fmla="*/ 328 w 1603"/>
              <a:gd name="T19" fmla="*/ 791 h 1007"/>
              <a:gd name="T20" fmla="*/ 0 w 1603"/>
              <a:gd name="T21" fmla="*/ 1007 h 1007"/>
              <a:gd name="T22" fmla="*/ 1603 w 1603"/>
              <a:gd name="T23" fmla="*/ 1007 h 1007"/>
              <a:gd name="T24" fmla="*/ 1503 w 1603"/>
              <a:gd name="T25" fmla="*/ 838 h 1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3" h="1007">
                <a:moveTo>
                  <a:pt x="1503" y="838"/>
                </a:moveTo>
                <a:lnTo>
                  <a:pt x="1359" y="625"/>
                </a:lnTo>
                <a:lnTo>
                  <a:pt x="1156" y="396"/>
                </a:lnTo>
                <a:lnTo>
                  <a:pt x="1156" y="178"/>
                </a:lnTo>
                <a:lnTo>
                  <a:pt x="1030" y="0"/>
                </a:lnTo>
                <a:lnTo>
                  <a:pt x="874" y="0"/>
                </a:lnTo>
                <a:lnTo>
                  <a:pt x="574" y="140"/>
                </a:lnTo>
                <a:lnTo>
                  <a:pt x="520" y="317"/>
                </a:lnTo>
                <a:lnTo>
                  <a:pt x="446" y="533"/>
                </a:lnTo>
                <a:lnTo>
                  <a:pt x="328" y="791"/>
                </a:lnTo>
                <a:lnTo>
                  <a:pt x="0" y="1007"/>
                </a:lnTo>
                <a:lnTo>
                  <a:pt x="1603" y="1007"/>
                </a:lnTo>
                <a:lnTo>
                  <a:pt x="1503" y="838"/>
                </a:lnTo>
                <a:close/>
              </a:path>
            </a:pathLst>
          </a:custGeom>
          <a:solidFill>
            <a:srgbClr val="1AA3AA"/>
          </a:solidFill>
          <a:ln>
            <a:noFill/>
          </a:ln>
        </p:spPr>
        <p:txBody>
          <a:bodyPr vert="horz" wrap="square" lIns="91425" tIns="45712" rIns="91425" bIns="45712" numCol="1" anchor="t" anchorCtr="0" compatLnSpc="1"/>
          <a:lstStyle/>
          <a:p>
            <a:pPr>
              <a:lnSpc>
                <a:spcPct val="120000"/>
              </a:lnSpc>
            </a:pPr>
            <a:endParaRPr lang="id-ID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Freeform 12"/>
          <p:cNvSpPr/>
          <p:nvPr>
            <p:custDataLst>
              <p:tags r:id="rId6"/>
            </p:custDataLst>
          </p:nvPr>
        </p:nvSpPr>
        <p:spPr bwMode="auto">
          <a:xfrm>
            <a:off x="7403612" y="3741936"/>
            <a:ext cx="3695500" cy="1001791"/>
          </a:xfrm>
          <a:custGeom>
            <a:avLst/>
            <a:gdLst>
              <a:gd name="T0" fmla="*/ 0 w 2090"/>
              <a:gd name="T1" fmla="*/ 1308 h 1308"/>
              <a:gd name="T2" fmla="*/ 395 w 2090"/>
              <a:gd name="T3" fmla="*/ 1078 h 1308"/>
              <a:gd name="T4" fmla="*/ 527 w 2090"/>
              <a:gd name="T5" fmla="*/ 971 h 1308"/>
              <a:gd name="T6" fmla="*/ 624 w 2090"/>
              <a:gd name="T7" fmla="*/ 775 h 1308"/>
              <a:gd name="T8" fmla="*/ 591 w 2090"/>
              <a:gd name="T9" fmla="*/ 652 h 1308"/>
              <a:gd name="T10" fmla="*/ 461 w 2090"/>
              <a:gd name="T11" fmla="*/ 427 h 1308"/>
              <a:gd name="T12" fmla="*/ 671 w 2090"/>
              <a:gd name="T13" fmla="*/ 301 h 1308"/>
              <a:gd name="T14" fmla="*/ 756 w 2090"/>
              <a:gd name="T15" fmla="*/ 356 h 1308"/>
              <a:gd name="T16" fmla="*/ 941 w 2090"/>
              <a:gd name="T17" fmla="*/ 486 h 1308"/>
              <a:gd name="T18" fmla="*/ 860 w 2090"/>
              <a:gd name="T19" fmla="*/ 157 h 1308"/>
              <a:gd name="T20" fmla="*/ 979 w 2090"/>
              <a:gd name="T21" fmla="*/ 0 h 1308"/>
              <a:gd name="T22" fmla="*/ 1144 w 2090"/>
              <a:gd name="T23" fmla="*/ 0 h 1308"/>
              <a:gd name="T24" fmla="*/ 1267 w 2090"/>
              <a:gd name="T25" fmla="*/ 64 h 1308"/>
              <a:gd name="T26" fmla="*/ 1385 w 2090"/>
              <a:gd name="T27" fmla="*/ 356 h 1308"/>
              <a:gd name="T28" fmla="*/ 1584 w 2090"/>
              <a:gd name="T29" fmla="*/ 775 h 1308"/>
              <a:gd name="T30" fmla="*/ 1898 w 2090"/>
              <a:gd name="T31" fmla="*/ 1078 h 1308"/>
              <a:gd name="T32" fmla="*/ 2090 w 2090"/>
              <a:gd name="T33" fmla="*/ 1308 h 1308"/>
              <a:gd name="T34" fmla="*/ 0 w 2090"/>
              <a:gd name="T35" fmla="*/ 1308 h 1308"/>
              <a:gd name="connsiteX0" fmla="*/ 0 w 10000"/>
              <a:gd name="connsiteY0" fmla="*/ 10000 h 10000"/>
              <a:gd name="connsiteX1" fmla="*/ 1890 w 10000"/>
              <a:gd name="connsiteY1" fmla="*/ 8242 h 10000"/>
              <a:gd name="connsiteX2" fmla="*/ 2522 w 10000"/>
              <a:gd name="connsiteY2" fmla="*/ 7424 h 10000"/>
              <a:gd name="connsiteX3" fmla="*/ 2986 w 10000"/>
              <a:gd name="connsiteY3" fmla="*/ 5925 h 10000"/>
              <a:gd name="connsiteX4" fmla="*/ 2828 w 10000"/>
              <a:gd name="connsiteY4" fmla="*/ 4985 h 10000"/>
              <a:gd name="connsiteX5" fmla="*/ 3211 w 10000"/>
              <a:gd name="connsiteY5" fmla="*/ 2301 h 10000"/>
              <a:gd name="connsiteX6" fmla="*/ 3617 w 10000"/>
              <a:gd name="connsiteY6" fmla="*/ 2722 h 10000"/>
              <a:gd name="connsiteX7" fmla="*/ 4502 w 10000"/>
              <a:gd name="connsiteY7" fmla="*/ 3716 h 10000"/>
              <a:gd name="connsiteX8" fmla="*/ 4115 w 10000"/>
              <a:gd name="connsiteY8" fmla="*/ 1200 h 10000"/>
              <a:gd name="connsiteX9" fmla="*/ 4684 w 10000"/>
              <a:gd name="connsiteY9" fmla="*/ 0 h 10000"/>
              <a:gd name="connsiteX10" fmla="*/ 5474 w 10000"/>
              <a:gd name="connsiteY10" fmla="*/ 0 h 10000"/>
              <a:gd name="connsiteX11" fmla="*/ 6062 w 10000"/>
              <a:gd name="connsiteY11" fmla="*/ 489 h 10000"/>
              <a:gd name="connsiteX12" fmla="*/ 6627 w 10000"/>
              <a:gd name="connsiteY12" fmla="*/ 2722 h 10000"/>
              <a:gd name="connsiteX13" fmla="*/ 7579 w 10000"/>
              <a:gd name="connsiteY13" fmla="*/ 5925 h 10000"/>
              <a:gd name="connsiteX14" fmla="*/ 9081 w 10000"/>
              <a:gd name="connsiteY14" fmla="*/ 8242 h 10000"/>
              <a:gd name="connsiteX15" fmla="*/ 10000 w 10000"/>
              <a:gd name="connsiteY15" fmla="*/ 10000 h 10000"/>
              <a:gd name="connsiteX16" fmla="*/ 0 w 10000"/>
              <a:gd name="connsiteY16" fmla="*/ 10000 h 10000"/>
              <a:gd name="connsiteX0-1" fmla="*/ 0 w 10000"/>
              <a:gd name="connsiteY0-2" fmla="*/ 10000 h 10000"/>
              <a:gd name="connsiteX1-3" fmla="*/ 1890 w 10000"/>
              <a:gd name="connsiteY1-4" fmla="*/ 8242 h 10000"/>
              <a:gd name="connsiteX2-5" fmla="*/ 2522 w 10000"/>
              <a:gd name="connsiteY2-6" fmla="*/ 7424 h 10000"/>
              <a:gd name="connsiteX3-7" fmla="*/ 2986 w 10000"/>
              <a:gd name="connsiteY3-8" fmla="*/ 5925 h 10000"/>
              <a:gd name="connsiteX4-9" fmla="*/ 2828 w 10000"/>
              <a:gd name="connsiteY4-10" fmla="*/ 4985 h 10000"/>
              <a:gd name="connsiteX5-11" fmla="*/ 3617 w 10000"/>
              <a:gd name="connsiteY5-12" fmla="*/ 2722 h 10000"/>
              <a:gd name="connsiteX6-13" fmla="*/ 4502 w 10000"/>
              <a:gd name="connsiteY6-14" fmla="*/ 3716 h 10000"/>
              <a:gd name="connsiteX7-15" fmla="*/ 4115 w 10000"/>
              <a:gd name="connsiteY7-16" fmla="*/ 1200 h 10000"/>
              <a:gd name="connsiteX8-17" fmla="*/ 4684 w 10000"/>
              <a:gd name="connsiteY8-18" fmla="*/ 0 h 10000"/>
              <a:gd name="connsiteX9-19" fmla="*/ 5474 w 10000"/>
              <a:gd name="connsiteY9-20" fmla="*/ 0 h 10000"/>
              <a:gd name="connsiteX10-21" fmla="*/ 6062 w 10000"/>
              <a:gd name="connsiteY10-22" fmla="*/ 489 h 10000"/>
              <a:gd name="connsiteX11-23" fmla="*/ 6627 w 10000"/>
              <a:gd name="connsiteY11-24" fmla="*/ 2722 h 10000"/>
              <a:gd name="connsiteX12-25" fmla="*/ 7579 w 10000"/>
              <a:gd name="connsiteY12-26" fmla="*/ 5925 h 10000"/>
              <a:gd name="connsiteX13-27" fmla="*/ 9081 w 10000"/>
              <a:gd name="connsiteY13-28" fmla="*/ 8242 h 10000"/>
              <a:gd name="connsiteX14-29" fmla="*/ 10000 w 10000"/>
              <a:gd name="connsiteY14-30" fmla="*/ 10000 h 10000"/>
              <a:gd name="connsiteX15-31" fmla="*/ 0 w 10000"/>
              <a:gd name="connsiteY15-32" fmla="*/ 10000 h 10000"/>
              <a:gd name="connsiteX0-33" fmla="*/ 0 w 10000"/>
              <a:gd name="connsiteY0-34" fmla="*/ 10000 h 10000"/>
              <a:gd name="connsiteX1-35" fmla="*/ 1890 w 10000"/>
              <a:gd name="connsiteY1-36" fmla="*/ 8242 h 10000"/>
              <a:gd name="connsiteX2-37" fmla="*/ 2522 w 10000"/>
              <a:gd name="connsiteY2-38" fmla="*/ 7424 h 10000"/>
              <a:gd name="connsiteX3-39" fmla="*/ 2986 w 10000"/>
              <a:gd name="connsiteY3-40" fmla="*/ 5925 h 10000"/>
              <a:gd name="connsiteX4-41" fmla="*/ 2828 w 10000"/>
              <a:gd name="connsiteY4-42" fmla="*/ 4985 h 10000"/>
              <a:gd name="connsiteX5-43" fmla="*/ 3617 w 10000"/>
              <a:gd name="connsiteY5-44" fmla="*/ 2722 h 10000"/>
              <a:gd name="connsiteX6-45" fmla="*/ 4502 w 10000"/>
              <a:gd name="connsiteY6-46" fmla="*/ 3716 h 10000"/>
              <a:gd name="connsiteX7-47" fmla="*/ 4115 w 10000"/>
              <a:gd name="connsiteY7-48" fmla="*/ 1200 h 10000"/>
              <a:gd name="connsiteX8-49" fmla="*/ 5474 w 10000"/>
              <a:gd name="connsiteY8-50" fmla="*/ 0 h 10000"/>
              <a:gd name="connsiteX9-51" fmla="*/ 6062 w 10000"/>
              <a:gd name="connsiteY9-52" fmla="*/ 489 h 10000"/>
              <a:gd name="connsiteX10-53" fmla="*/ 6627 w 10000"/>
              <a:gd name="connsiteY10-54" fmla="*/ 2722 h 10000"/>
              <a:gd name="connsiteX11-55" fmla="*/ 7579 w 10000"/>
              <a:gd name="connsiteY11-56" fmla="*/ 5925 h 10000"/>
              <a:gd name="connsiteX12-57" fmla="*/ 9081 w 10000"/>
              <a:gd name="connsiteY12-58" fmla="*/ 8242 h 10000"/>
              <a:gd name="connsiteX13-59" fmla="*/ 10000 w 10000"/>
              <a:gd name="connsiteY13-60" fmla="*/ 10000 h 10000"/>
              <a:gd name="connsiteX14-61" fmla="*/ 0 w 10000"/>
              <a:gd name="connsiteY14-62" fmla="*/ 10000 h 10000"/>
              <a:gd name="connsiteX0-63" fmla="*/ 0 w 10000"/>
              <a:gd name="connsiteY0-64" fmla="*/ 10000 h 10000"/>
              <a:gd name="connsiteX1-65" fmla="*/ 1890 w 10000"/>
              <a:gd name="connsiteY1-66" fmla="*/ 8242 h 10000"/>
              <a:gd name="connsiteX2-67" fmla="*/ 2522 w 10000"/>
              <a:gd name="connsiteY2-68" fmla="*/ 7424 h 10000"/>
              <a:gd name="connsiteX3-69" fmla="*/ 2986 w 10000"/>
              <a:gd name="connsiteY3-70" fmla="*/ 5925 h 10000"/>
              <a:gd name="connsiteX4-71" fmla="*/ 2828 w 10000"/>
              <a:gd name="connsiteY4-72" fmla="*/ 4985 h 10000"/>
              <a:gd name="connsiteX5-73" fmla="*/ 3617 w 10000"/>
              <a:gd name="connsiteY5-74" fmla="*/ 2722 h 10000"/>
              <a:gd name="connsiteX6-75" fmla="*/ 4502 w 10000"/>
              <a:gd name="connsiteY6-76" fmla="*/ 3716 h 10000"/>
              <a:gd name="connsiteX7-77" fmla="*/ 5474 w 10000"/>
              <a:gd name="connsiteY7-78" fmla="*/ 0 h 10000"/>
              <a:gd name="connsiteX8-79" fmla="*/ 6062 w 10000"/>
              <a:gd name="connsiteY8-80" fmla="*/ 489 h 10000"/>
              <a:gd name="connsiteX9-81" fmla="*/ 6627 w 10000"/>
              <a:gd name="connsiteY9-82" fmla="*/ 2722 h 10000"/>
              <a:gd name="connsiteX10-83" fmla="*/ 7579 w 10000"/>
              <a:gd name="connsiteY10-84" fmla="*/ 5925 h 10000"/>
              <a:gd name="connsiteX11-85" fmla="*/ 9081 w 10000"/>
              <a:gd name="connsiteY11-86" fmla="*/ 8242 h 10000"/>
              <a:gd name="connsiteX12-87" fmla="*/ 10000 w 10000"/>
              <a:gd name="connsiteY12-88" fmla="*/ 10000 h 10000"/>
              <a:gd name="connsiteX13-89" fmla="*/ 0 w 10000"/>
              <a:gd name="connsiteY13-90" fmla="*/ 10000 h 10000"/>
              <a:gd name="connsiteX0-91" fmla="*/ 0 w 10000"/>
              <a:gd name="connsiteY0-92" fmla="*/ 9511 h 9511"/>
              <a:gd name="connsiteX1-93" fmla="*/ 1890 w 10000"/>
              <a:gd name="connsiteY1-94" fmla="*/ 7753 h 9511"/>
              <a:gd name="connsiteX2-95" fmla="*/ 2522 w 10000"/>
              <a:gd name="connsiteY2-96" fmla="*/ 6935 h 9511"/>
              <a:gd name="connsiteX3-97" fmla="*/ 2986 w 10000"/>
              <a:gd name="connsiteY3-98" fmla="*/ 5436 h 9511"/>
              <a:gd name="connsiteX4-99" fmla="*/ 2828 w 10000"/>
              <a:gd name="connsiteY4-100" fmla="*/ 4496 h 9511"/>
              <a:gd name="connsiteX5-101" fmla="*/ 3617 w 10000"/>
              <a:gd name="connsiteY5-102" fmla="*/ 2233 h 9511"/>
              <a:gd name="connsiteX6-103" fmla="*/ 4502 w 10000"/>
              <a:gd name="connsiteY6-104" fmla="*/ 3227 h 9511"/>
              <a:gd name="connsiteX7-105" fmla="*/ 5367 w 10000"/>
              <a:gd name="connsiteY7-106" fmla="*/ 513 h 9511"/>
              <a:gd name="connsiteX8-107" fmla="*/ 6062 w 10000"/>
              <a:gd name="connsiteY8-108" fmla="*/ 0 h 9511"/>
              <a:gd name="connsiteX9-109" fmla="*/ 6627 w 10000"/>
              <a:gd name="connsiteY9-110" fmla="*/ 2233 h 9511"/>
              <a:gd name="connsiteX10-111" fmla="*/ 7579 w 10000"/>
              <a:gd name="connsiteY10-112" fmla="*/ 5436 h 9511"/>
              <a:gd name="connsiteX11-113" fmla="*/ 9081 w 10000"/>
              <a:gd name="connsiteY11-114" fmla="*/ 7753 h 9511"/>
              <a:gd name="connsiteX12-115" fmla="*/ 10000 w 10000"/>
              <a:gd name="connsiteY12-116" fmla="*/ 9511 h 9511"/>
              <a:gd name="connsiteX13-117" fmla="*/ 0 w 10000"/>
              <a:gd name="connsiteY13-118" fmla="*/ 9511 h 9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10000" h="9511">
                <a:moveTo>
                  <a:pt x="0" y="9511"/>
                </a:moveTo>
                <a:lnTo>
                  <a:pt x="1890" y="7753"/>
                </a:lnTo>
                <a:lnTo>
                  <a:pt x="2522" y="6935"/>
                </a:lnTo>
                <a:lnTo>
                  <a:pt x="2986" y="5436"/>
                </a:lnTo>
                <a:cubicBezTo>
                  <a:pt x="2933" y="5123"/>
                  <a:pt x="2881" y="4809"/>
                  <a:pt x="2828" y="4496"/>
                </a:cubicBezTo>
                <a:cubicBezTo>
                  <a:pt x="2933" y="3962"/>
                  <a:pt x="3338" y="2444"/>
                  <a:pt x="3617" y="2233"/>
                </a:cubicBezTo>
                <a:lnTo>
                  <a:pt x="4502" y="3227"/>
                </a:lnTo>
                <a:lnTo>
                  <a:pt x="5367" y="513"/>
                </a:lnTo>
                <a:lnTo>
                  <a:pt x="6062" y="0"/>
                </a:lnTo>
                <a:lnTo>
                  <a:pt x="6627" y="2233"/>
                </a:lnTo>
                <a:lnTo>
                  <a:pt x="7579" y="5436"/>
                </a:lnTo>
                <a:lnTo>
                  <a:pt x="9081" y="7753"/>
                </a:lnTo>
                <a:lnTo>
                  <a:pt x="10000" y="9511"/>
                </a:lnTo>
                <a:lnTo>
                  <a:pt x="0" y="9511"/>
                </a:lnTo>
                <a:close/>
              </a:path>
            </a:pathLst>
          </a:custGeom>
          <a:solidFill>
            <a:srgbClr val="69A35B"/>
          </a:solidFill>
          <a:ln>
            <a:noFill/>
          </a:ln>
        </p:spPr>
        <p:txBody>
          <a:bodyPr vert="horz" wrap="square" lIns="91425" tIns="45712" rIns="91425" bIns="45712" numCol="1" anchor="t" anchorCtr="0" compatLnSpc="1"/>
          <a:lstStyle/>
          <a:p>
            <a:pPr>
              <a:lnSpc>
                <a:spcPct val="120000"/>
              </a:lnSpc>
            </a:pPr>
            <a:endParaRPr lang="id-ID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9" name="TextBox 8"/>
          <p:cNvSpPr txBox="1"/>
          <p:nvPr>
            <p:custDataLst>
              <p:tags r:id="rId7"/>
            </p:custDataLst>
          </p:nvPr>
        </p:nvSpPr>
        <p:spPr>
          <a:xfrm>
            <a:off x="1898878" y="4720473"/>
            <a:ext cx="893734" cy="393266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2005</a:t>
            </a:r>
            <a:r>
              <a:rPr lang="zh-CN" altLang="en-US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</a:p>
        </p:txBody>
      </p:sp>
      <p:sp>
        <p:nvSpPr>
          <p:cNvPr id="40" name="TextBox 9"/>
          <p:cNvSpPr txBox="1"/>
          <p:nvPr>
            <p:custDataLst>
              <p:tags r:id="rId8"/>
            </p:custDataLst>
          </p:nvPr>
        </p:nvSpPr>
        <p:spPr>
          <a:xfrm>
            <a:off x="4314806" y="4720473"/>
            <a:ext cx="893734" cy="393266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2008</a:t>
            </a:r>
            <a:r>
              <a:rPr lang="zh-CN" altLang="en-US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</a:p>
        </p:txBody>
      </p:sp>
      <p:sp>
        <p:nvSpPr>
          <p:cNvPr id="41" name="TextBox 10"/>
          <p:cNvSpPr txBox="1"/>
          <p:nvPr>
            <p:custDataLst>
              <p:tags r:id="rId9"/>
            </p:custDataLst>
          </p:nvPr>
        </p:nvSpPr>
        <p:spPr>
          <a:xfrm>
            <a:off x="6559855" y="4720473"/>
            <a:ext cx="893734" cy="393266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pPr algn="ctr">
              <a:lnSpc>
                <a:spcPct val="120000"/>
              </a:lnSpc>
            </a:pPr>
            <a:r>
              <a:rPr lang="en-US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2017</a:t>
            </a:r>
            <a:r>
              <a:rPr lang="zh-CN" altLang="en-US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</a:t>
            </a:r>
          </a:p>
        </p:txBody>
      </p:sp>
      <p:sp>
        <p:nvSpPr>
          <p:cNvPr id="42" name="TextBox 11"/>
          <p:cNvSpPr txBox="1"/>
          <p:nvPr>
            <p:custDataLst>
              <p:tags r:id="rId10"/>
            </p:custDataLst>
          </p:nvPr>
        </p:nvSpPr>
        <p:spPr>
          <a:xfrm>
            <a:off x="8975782" y="4720473"/>
            <a:ext cx="893734" cy="39326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id-ID" sz="1600" b="1" spc="15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后续</a:t>
            </a:r>
          </a:p>
        </p:txBody>
      </p:sp>
      <p:sp>
        <p:nvSpPr>
          <p:cNvPr id="43" name="TextBox 12"/>
          <p:cNvSpPr txBox="1"/>
          <p:nvPr>
            <p:custDataLst>
              <p:tags r:id="rId11"/>
            </p:custDataLst>
          </p:nvPr>
        </p:nvSpPr>
        <p:spPr>
          <a:xfrm>
            <a:off x="1776730" y="2703830"/>
            <a:ext cx="1908810" cy="626745"/>
          </a:xfrm>
          <a:prstGeom prst="rect">
            <a:avLst/>
          </a:prstGeom>
          <a:noFill/>
        </p:spPr>
        <p:txBody>
          <a:bodyPr wrap="square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z="1600" b="1" spc="3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Django 框架基本完成开发</a:t>
            </a:r>
          </a:p>
        </p:txBody>
      </p:sp>
      <p:cxnSp>
        <p:nvCxnSpPr>
          <p:cNvPr id="44" name="Straight Connector 14"/>
          <p:cNvCxnSpPr/>
          <p:nvPr>
            <p:custDataLst>
              <p:tags r:id="rId12"/>
            </p:custDataLst>
          </p:nvPr>
        </p:nvCxnSpPr>
        <p:spPr>
          <a:xfrm flipV="1">
            <a:off x="1732780" y="3150927"/>
            <a:ext cx="0" cy="1491082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5" name="Oval 15"/>
          <p:cNvSpPr/>
          <p:nvPr>
            <p:custDataLst>
              <p:tags r:id="rId13"/>
            </p:custDataLst>
          </p:nvPr>
        </p:nvSpPr>
        <p:spPr>
          <a:xfrm>
            <a:off x="1693143" y="3096166"/>
            <a:ext cx="83446" cy="8344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Oval 16"/>
          <p:cNvSpPr/>
          <p:nvPr>
            <p:custDataLst>
              <p:tags r:id="rId14"/>
            </p:custDataLst>
          </p:nvPr>
        </p:nvSpPr>
        <p:spPr>
          <a:xfrm>
            <a:off x="1697316" y="4607588"/>
            <a:ext cx="70930" cy="7093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TextBox 17"/>
          <p:cNvSpPr txBox="1"/>
          <p:nvPr>
            <p:custDataLst>
              <p:tags r:id="rId15"/>
            </p:custDataLst>
          </p:nvPr>
        </p:nvSpPr>
        <p:spPr>
          <a:xfrm>
            <a:off x="1776730" y="3494405"/>
            <a:ext cx="1765935" cy="1052195"/>
          </a:xfrm>
          <a:prstGeom prst="rect">
            <a:avLst/>
          </a:prstGeom>
          <a:noFill/>
        </p:spPr>
        <p:txBody>
          <a:bodyPr wrap="square" lIns="89985" tIns="0" rIns="89985" bIns="46792" rtlCol="0"/>
          <a:lstStyle/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以BSD开源协议发布了第一个公开版本，该版本具备了核心功能</a:t>
            </a:r>
          </a:p>
        </p:txBody>
      </p:sp>
      <p:sp>
        <p:nvSpPr>
          <p:cNvPr id="48" name="TextBox 18"/>
          <p:cNvSpPr txBox="1"/>
          <p:nvPr>
            <p:custDataLst>
              <p:tags r:id="rId16"/>
            </p:custDataLst>
          </p:nvPr>
        </p:nvSpPr>
        <p:spPr>
          <a:xfrm>
            <a:off x="3893820" y="2706370"/>
            <a:ext cx="1913255" cy="367030"/>
          </a:xfrm>
          <a:prstGeom prst="rect">
            <a:avLst/>
          </a:prstGeom>
          <a:noFill/>
        </p:spPr>
        <p:txBody>
          <a:bodyPr wrap="square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z="1600" b="1" spc="3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第一个版本发布</a:t>
            </a:r>
          </a:p>
        </p:txBody>
      </p:sp>
      <p:cxnSp>
        <p:nvCxnSpPr>
          <p:cNvPr id="49" name="Straight Connector 20"/>
          <p:cNvCxnSpPr/>
          <p:nvPr>
            <p:custDataLst>
              <p:tags r:id="rId17"/>
            </p:custDataLst>
          </p:nvPr>
        </p:nvCxnSpPr>
        <p:spPr>
          <a:xfrm flipV="1">
            <a:off x="3850231" y="2893287"/>
            <a:ext cx="0" cy="1491082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50" name="Oval 21"/>
          <p:cNvSpPr/>
          <p:nvPr>
            <p:custDataLst>
              <p:tags r:id="rId18"/>
            </p:custDataLst>
          </p:nvPr>
        </p:nvSpPr>
        <p:spPr>
          <a:xfrm>
            <a:off x="3810595" y="2839047"/>
            <a:ext cx="83446" cy="8344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1" name="Oval 22"/>
          <p:cNvSpPr/>
          <p:nvPr>
            <p:custDataLst>
              <p:tags r:id="rId19"/>
            </p:custDataLst>
          </p:nvPr>
        </p:nvSpPr>
        <p:spPr>
          <a:xfrm>
            <a:off x="3814767" y="4350469"/>
            <a:ext cx="70930" cy="7093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2" name="TextBox 23"/>
          <p:cNvSpPr txBox="1"/>
          <p:nvPr>
            <p:custDataLst>
              <p:tags r:id="rId20"/>
            </p:custDataLst>
          </p:nvPr>
        </p:nvSpPr>
        <p:spPr>
          <a:xfrm>
            <a:off x="3893820" y="3119120"/>
            <a:ext cx="2371090" cy="1120775"/>
          </a:xfrm>
          <a:prstGeom prst="rect">
            <a:avLst/>
          </a:prstGeom>
          <a:noFill/>
        </p:spPr>
        <p:txBody>
          <a:bodyPr wrap="square" lIns="89985" tIns="0" rIns="89985" bIns="46792" rtlCol="0"/>
          <a:lstStyle/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Django框架的软件基金会成立，该版本引入了许多重要的功能和改进，如数据库迁移和自动表单验证。</a:t>
            </a:r>
          </a:p>
        </p:txBody>
      </p:sp>
      <p:sp>
        <p:nvSpPr>
          <p:cNvPr id="53" name="TextBox 24"/>
          <p:cNvSpPr txBox="1"/>
          <p:nvPr>
            <p:custDataLst>
              <p:tags r:id="rId21"/>
            </p:custDataLst>
          </p:nvPr>
        </p:nvSpPr>
        <p:spPr>
          <a:xfrm>
            <a:off x="6559550" y="2411095"/>
            <a:ext cx="1812925" cy="367030"/>
          </a:xfrm>
          <a:prstGeom prst="rect">
            <a:avLst/>
          </a:prstGeom>
          <a:noFill/>
        </p:spPr>
        <p:txBody>
          <a:bodyPr wrap="square" bIns="0" rtlCol="0" anchor="b" anchorCtr="0"/>
          <a:lstStyle/>
          <a:p>
            <a:pPr>
              <a:lnSpc>
                <a:spcPct val="120000"/>
              </a:lnSpc>
            </a:pPr>
            <a:r>
              <a:rPr lang="en-US" altLang="zh-CN" sz="1600" b="1" spc="3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2.0</a:t>
            </a:r>
            <a:r>
              <a:rPr lang="zh-CN" altLang="en-US" sz="1600" b="1" spc="3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版本发布</a:t>
            </a:r>
          </a:p>
        </p:txBody>
      </p:sp>
      <p:cxnSp>
        <p:nvCxnSpPr>
          <p:cNvPr id="54" name="Straight Connector 26"/>
          <p:cNvCxnSpPr/>
          <p:nvPr>
            <p:custDataLst>
              <p:tags r:id="rId22"/>
            </p:custDataLst>
          </p:nvPr>
        </p:nvCxnSpPr>
        <p:spPr>
          <a:xfrm flipV="1">
            <a:off x="6516343" y="2598618"/>
            <a:ext cx="0" cy="1491082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55" name="Oval 27"/>
          <p:cNvSpPr/>
          <p:nvPr>
            <p:custDataLst>
              <p:tags r:id="rId23"/>
            </p:custDataLst>
          </p:nvPr>
        </p:nvSpPr>
        <p:spPr>
          <a:xfrm>
            <a:off x="6476184" y="2543856"/>
            <a:ext cx="83446" cy="8344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Oval 28"/>
          <p:cNvSpPr/>
          <p:nvPr>
            <p:custDataLst>
              <p:tags r:id="rId24"/>
            </p:custDataLst>
          </p:nvPr>
        </p:nvSpPr>
        <p:spPr>
          <a:xfrm>
            <a:off x="6480357" y="4055277"/>
            <a:ext cx="70930" cy="7093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29"/>
          <p:cNvSpPr txBox="1"/>
          <p:nvPr>
            <p:custDataLst>
              <p:tags r:id="rId25"/>
            </p:custDataLst>
          </p:nvPr>
        </p:nvSpPr>
        <p:spPr>
          <a:xfrm>
            <a:off x="6559550" y="2823845"/>
            <a:ext cx="2289175" cy="771525"/>
          </a:xfrm>
          <a:prstGeom prst="rect">
            <a:avLst/>
          </a:prstGeom>
          <a:noFill/>
        </p:spPr>
        <p:txBody>
          <a:bodyPr wrap="square" lIns="89985" tIns="0" rIns="89985" bIns="46792" rtlCol="0"/>
          <a:lstStyle/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移除了对Python 2的支持，并引入了异步视图和自定义用户模型字段等重要功能。</a:t>
            </a:r>
          </a:p>
        </p:txBody>
      </p:sp>
      <p:sp>
        <p:nvSpPr>
          <p:cNvPr id="58" name="TextBox 30"/>
          <p:cNvSpPr txBox="1"/>
          <p:nvPr>
            <p:custDataLst>
              <p:tags r:id="rId26"/>
            </p:custDataLst>
          </p:nvPr>
        </p:nvSpPr>
        <p:spPr>
          <a:xfrm>
            <a:off x="8862060" y="2527300"/>
            <a:ext cx="1762125" cy="367030"/>
          </a:xfrm>
          <a:prstGeom prst="rect">
            <a:avLst/>
          </a:prstGeom>
          <a:noFill/>
        </p:spPr>
        <p:txBody>
          <a:bodyPr wrap="square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z="1600" b="1" spc="30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新版本新功能</a:t>
            </a:r>
          </a:p>
        </p:txBody>
      </p:sp>
      <p:cxnSp>
        <p:nvCxnSpPr>
          <p:cNvPr id="59" name="Straight Connector 32"/>
          <p:cNvCxnSpPr/>
          <p:nvPr>
            <p:custDataLst>
              <p:tags r:id="rId27"/>
            </p:custDataLst>
          </p:nvPr>
        </p:nvCxnSpPr>
        <p:spPr>
          <a:xfrm flipV="1">
            <a:off x="8818550" y="2714535"/>
            <a:ext cx="0" cy="1491082"/>
          </a:xfrm>
          <a:prstGeom prst="line">
            <a:avLst/>
          </a:prstGeom>
          <a:noFill/>
          <a:ln w="2857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60" name="Oval 33"/>
          <p:cNvSpPr/>
          <p:nvPr>
            <p:custDataLst>
              <p:tags r:id="rId28"/>
            </p:custDataLst>
          </p:nvPr>
        </p:nvSpPr>
        <p:spPr>
          <a:xfrm>
            <a:off x="8778391" y="2660295"/>
            <a:ext cx="83446" cy="83446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Oval 34"/>
          <p:cNvSpPr/>
          <p:nvPr>
            <p:custDataLst>
              <p:tags r:id="rId29"/>
            </p:custDataLst>
          </p:nvPr>
        </p:nvSpPr>
        <p:spPr>
          <a:xfrm>
            <a:off x="8782564" y="4171196"/>
            <a:ext cx="70930" cy="70930"/>
          </a:xfrm>
          <a:prstGeom prst="ellipse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id-ID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2" name="TextBox 35"/>
          <p:cNvSpPr txBox="1"/>
          <p:nvPr>
            <p:custDataLst>
              <p:tags r:id="rId30"/>
            </p:custDataLst>
          </p:nvPr>
        </p:nvSpPr>
        <p:spPr>
          <a:xfrm>
            <a:off x="8862060" y="2940050"/>
            <a:ext cx="2334895" cy="1302385"/>
          </a:xfrm>
          <a:prstGeom prst="rect">
            <a:avLst/>
          </a:prstGeom>
          <a:noFill/>
        </p:spPr>
        <p:txBody>
          <a:bodyPr wrap="square" lIns="89985" tIns="0" rIns="89985" bIns="46792" rtlCol="0"/>
          <a:lstStyle/>
          <a:p>
            <a:pPr>
              <a:lnSpc>
                <a:spcPct val="120000"/>
              </a:lnSpc>
            </a:pPr>
            <a:r>
              <a:rPr lang="zh-CN" altLang="en-US" sz="1200" spc="15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Django框架陆续发布了Django 3.0和Django 4.0版本，这些版本带来了更多的改进和新增功能，以提升 Django 框架的性能、稳定性和安全性。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/>
      <p:bldP spid="40" grpId="0"/>
      <p:bldP spid="41" grpId="0"/>
      <p:bldP spid="42" grpId="0"/>
      <p:bldP spid="43" grpId="0"/>
      <p:bldP spid="47" grpId="0"/>
      <p:bldP spid="48" grpId="0"/>
      <p:bldP spid="52" grpId="0"/>
      <p:bldP spid="53" grpId="0"/>
      <p:bldP spid="57" grpId="0"/>
      <p:bldP spid="58" grpId="0"/>
      <p:bldP spid="6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Django框架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，能够说出Django框架的优点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15.2.2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框架的优点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框架优点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15.2.2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框架的优点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134745" y="1631315"/>
            <a:ext cx="9873615" cy="4084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快速开发内容类网站的需求催生了Django框架的诞生。Django框架不仅非常适合开发内容类网站，而且也适用于其他类型的网站开发。它之所以能够吸引如此多的追随者，主要是因为它具有以下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优点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齐全的功能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。Django框架内置了大量常用工具和框架，可轻松、迅速开发出一个功能齐全的Web应用。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完善的文档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。Django框架已发展十余年，具有广泛的实践案例，同时Django框架提供完善的在线文档，使得Django用户能够更容易地找到问题的解决方案。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强大的数据库访问组件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。Django框架自带一个对象关系映射器（ORM），它以Python类的形式定义数据模型与关系型数据库之间的映射关系，开发者无需学习SQL语言即可操作数据库。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灵活的URL映射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。Django框架提供一个基于正则表达式的URL分发器，开发者可灵活地编写URL。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框架优点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15.2.2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框架的优点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134745" y="1631315"/>
            <a:ext cx="9873615" cy="4477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快速开发内容类网站的需求催生了Django框架的诞生。Django框架不仅非常适合开发内容类网站，而且也适用于其他类型的网站开发。它之所以能够吸引如此多的追随者，主要是因为它具有以下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优点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丰富的模板语言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。Django框架的模板语言功能丰富，支持自定义模板标签。此外，Django框架也支持使用第三方模板系统，如jinja2等。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健全的后台管理系统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。Django框架内置了一个后台管理系统，经简单配置后，再编写少量代码即可使用完整的后台管理功能。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完整的错误信息提示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。Django框架提供了非常完整的错误信息提示和定位功能，可帮助开发者在开发调试过程中快速定位错误或异常。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强大的缓存支持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。Django框架内置了一个缓存框架，并提供了多种可选的缓存方式。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国际化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。Django框架包含一个国际化系统，支持多种语言。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Python在Web开发领域有着广泛的应用，为了更高效地构建Web应用，开发人员通常使用Web框架来提供可靠的基础架构。Django作为一款成熟且受欢迎的Python Web框架，它不仅提供了全面的功能模块，还集成了一些强大的工具，满足构建大型、复杂Web应用的需求。本章先为大家介绍一些Web开发的基础知识，再带领大家简单认识Django框架。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45865" y="3990340"/>
            <a:ext cx="4551680" cy="2738120"/>
            <a:chOff x="5606" y="5942"/>
            <a:chExt cx="7168" cy="4312"/>
          </a:xfrm>
        </p:grpSpPr>
        <p:pic>
          <p:nvPicPr>
            <p:cNvPr id="4" name="Picture 2" descr="C:\Users\Administrator\Desktop\ppt展示模板-8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06" y="5942"/>
              <a:ext cx="7168" cy="4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6697" y="6534"/>
              <a:ext cx="5056" cy="2835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8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搭建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Django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环境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的版本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，能够根据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版本选择合适的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选择</a:t>
            </a:r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Django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版本</a:t>
            </a:r>
            <a:endParaRPr lang="zh-CN" altLang="en-US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6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7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版本选择</a:t>
              </a:r>
            </a:p>
          </p:txBody>
        </p:sp>
      </p:grp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18988" y="148539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Django在发布方面采用了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功能版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（Feature Release）和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补丁版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（Bugfix Release）的方式。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15.3.1 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选择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版本</a:t>
            </a:r>
          </a:p>
        </p:txBody>
      </p:sp>
      <p:sp>
        <p:nvSpPr>
          <p:cNvPr id="21" name="原创设计师QQ598969553          _3"/>
          <p:cNvSpPr/>
          <p:nvPr>
            <p:custDataLst>
              <p:tags r:id="rId3"/>
            </p:custDataLst>
          </p:nvPr>
        </p:nvSpPr>
        <p:spPr>
          <a:xfrm>
            <a:off x="4079240" y="2698750"/>
            <a:ext cx="6530340" cy="255905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4"/>
            </p:custDataLst>
          </p:nvPr>
        </p:nvSpPr>
        <p:spPr>
          <a:xfrm>
            <a:off x="4366260" y="2874645"/>
            <a:ext cx="598678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功能版是Django框架的主要版本发布，通常以整数作为版本号的第一个或第二个数字，比如1.0、2.1、3.2等。功能版引入了许多新功能、改进和重大的架构变化，它们可能会改变API接口、依赖关系和框架行为。功能版的发布频率较低，通常每隔8个月发布一次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43635" y="2421255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版本选择</a:t>
              </a:r>
            </a:p>
          </p:txBody>
        </p:sp>
      </p:grp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19175" y="1485265"/>
            <a:ext cx="10289540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一些功能版本会被指定为长期支持（LTS）版本，这意味着Django官方将在较长的时间内提供对该版本的支持，通常支持时长为3年。截至2023年8月，Django官方对各个版本的支持情况以及未来发布计划如图所示。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15.3.1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选择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版本</a:t>
            </a:r>
          </a:p>
        </p:txBody>
      </p:sp>
      <p:pic>
        <p:nvPicPr>
          <p:cNvPr id="4" name="图片 1" descr="Django release roadma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26080" y="2709545"/>
            <a:ext cx="6511290" cy="303339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782570" y="5324475"/>
            <a:ext cx="1298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功能版支持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150360" y="5324475"/>
            <a:ext cx="12985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补丁版支持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版本选择</a:t>
              </a:r>
            </a:p>
          </p:txBody>
        </p:sp>
      </p:grp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19175" y="1485265"/>
            <a:ext cx="1028954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Django框架的版本不同，它支持的Python版本也不同。Django框架对Python版本的支持情况具体如表所示。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15.3.1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选择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版本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807210" y="3068955"/>
          <a:ext cx="8713470" cy="192143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3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8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Django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Python</a:t>
                      </a:r>
                      <a:r>
                        <a:rPr lang="zh-CN" altLang="en-US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版本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3.2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3.6, 3.7, 3.8, 3.9, 3.10（在Django 3.2.9中加入了Python 3.10的支持）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3.8, 3.9, 3.10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3.8, 3.9, 3.10, 3.11（在Django 4.1.3中加入了Python 3.11的支持）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1600" b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4.2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3.8, 3.9, 3.10, 3.11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3798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Django环境的搭建方式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，能够创建隔离环境并安装Django框架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创建隔离的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Python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创建隔离的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288790" y="2780665"/>
            <a:ext cx="678878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在实际的生产环境中，同一项目的不同版本可能需要依赖不同的Python环境。为了避免不同版本之间的干扰，建议使用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virtualenv命令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虚拟环境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，以实现对不同Python版本的隔离。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创建虚拟环境，可以在同一台主机中创建多个独立的Python环境。开发人员可以将不同版本的Python安装在各自独立的虚拟环境中，实现Python环境的隔离。这样做可以确保每个项目都使用其所需的Python版本，而不会受到其他项目的影响。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4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9240" y="2649220"/>
            <a:ext cx="7131050" cy="299021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创建隔离的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Python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54100" y="1400175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以Windows 10系统为例，介绍如何创建和使用虚拟环境。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打开命令行窗口，在提示符后面通过pip命令在线安装virtualenv，具体命令及其运行结果如下：</a:t>
            </a: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 bwMode="auto">
          <a:xfrm>
            <a:off x="1199515" y="2642870"/>
            <a:ext cx="9719945" cy="23774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C:\Users\itcast&gt;pip install virtualenv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Collecting virtualenv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Using cached virtualenv-20.24.2-py3-none-any.whl (3.0 MB)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……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Installing collected packages: distlib, platformdirs, filelock, virtualenv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Successfully installed distlib-0.3.7 filelock-3.12.2 platformdirs-3.10.0 virtualenv-20.24.2</a:t>
            </a:r>
          </a:p>
        </p:txBody>
      </p:sp>
      <p:sp>
        <p:nvSpPr>
          <p:cNvPr id="6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创建隔离的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Python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创建隔离的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54100" y="1471930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virtualenv安装完成后，便可以使用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virtualenv命令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创建包含Python的虚拟环境。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创建虚拟环境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的命令主要有两种，具体语法格式如下：</a:t>
            </a:r>
          </a:p>
        </p:txBody>
      </p:sp>
      <p:sp>
        <p:nvSpPr>
          <p:cNvPr id="6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创建隔离的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Python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8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9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创建隔离的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31059" y="2850227"/>
            <a:ext cx="9588176" cy="808013"/>
            <a:chOff x="1143691" y="2082765"/>
            <a:chExt cx="9588176" cy="808013"/>
          </a:xfrm>
        </p:grpSpPr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 bwMode="auto">
            <a:xfrm>
              <a:off x="2062758" y="2082766"/>
              <a:ext cx="866910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virtualenv 虚拟环境名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virtualenv –p python.exe的路径 虚拟环境名</a:t>
              </a:r>
            </a:p>
          </p:txBody>
        </p:sp>
        <p:sp>
          <p:nvSpPr>
            <p:cNvPr id="2" name="剪去单角的矩形 1"/>
            <p:cNvSpPr/>
            <p:nvPr>
              <p:custDataLst>
                <p:tags r:id="rId5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>
              <p:custDataLst>
                <p:tags r:id="rId6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17" name="Freeform 16"/>
            <p:cNvSpPr/>
            <p:nvPr>
              <p:custDataLst>
                <p:tags r:id="rId7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198245" y="4175760"/>
            <a:ext cx="9785350" cy="14928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通过第1种命令创建虚拟环境，则虚拟环境中Python版本由系统环境变量配置的Python安装路径的Python版本决定；若通过第2种命令创建虚拟环境，则虚拟环境中Python版本由用户显式指定的python.exe路径的Python版本决定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54100" y="1400175"/>
            <a:ext cx="9785350" cy="6794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在E:\env_space目录下通过第1种命令创建虚拟环境first_env，具体命令及其执行结果如下所示。</a:t>
            </a: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 bwMode="auto">
          <a:xfrm>
            <a:off x="1198245" y="2082800"/>
            <a:ext cx="9719945" cy="19608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E:\env_space&gt;virtualenv first_env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created virtual environment CPython3.11.3.final.0-64 in 21018ms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…… BashActivator,BatchActivator,FishActivator,NushellActivator,PowerShellActivator,PythonActivator</a:t>
            </a:r>
          </a:p>
        </p:txBody>
      </p:sp>
      <p:sp>
        <p:nvSpPr>
          <p:cNvPr id="6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创建隔离的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Python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6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7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创建隔离的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</p:grp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181100" y="4293235"/>
            <a:ext cx="9785350" cy="8928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执行虚拟环境目录中Scripts目录下的activate文件可启用虚拟环境。例如，使用如下命令启用虚拟环境first_env：</a:t>
            </a: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 bwMode="auto">
          <a:xfrm>
            <a:off x="1342390" y="5308600"/>
            <a:ext cx="9719945" cy="482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E:\env_space&gt;.\first_env\Scripts\activate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19265" y="1903180"/>
            <a:ext cx="1192190" cy="613062"/>
            <a:chOff x="2215144" y="982844"/>
            <a:chExt cx="1244730" cy="842780"/>
          </a:xfrm>
        </p:grpSpPr>
        <p:sp>
          <p:nvSpPr>
            <p:cNvPr id="3" name="平行四边形 2"/>
            <p:cNvSpPr/>
            <p:nvPr>
              <p:custDataLst>
                <p:tags r:id="rId19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" name="文本框 9"/>
            <p:cNvSpPr txBox="1"/>
            <p:nvPr>
              <p:custDataLst>
                <p:tags r:id="rId20"/>
              </p:custDataLst>
            </p:nvPr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19265" y="2823578"/>
            <a:ext cx="1192190" cy="618406"/>
            <a:chOff x="2215144" y="2026500"/>
            <a:chExt cx="1244730" cy="850129"/>
          </a:xfrm>
        </p:grpSpPr>
        <p:sp>
          <p:nvSpPr>
            <p:cNvPr id="6" name="平行四边形 5"/>
            <p:cNvSpPr/>
            <p:nvPr>
              <p:custDataLst>
                <p:tags r:id="rId17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" name="文本框 10"/>
            <p:cNvSpPr txBox="1"/>
            <p:nvPr>
              <p:custDataLst>
                <p:tags r:id="rId18"/>
              </p:custDataLst>
            </p:nvPr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119265" y="3754156"/>
            <a:ext cx="1192190" cy="614525"/>
            <a:chOff x="2215144" y="3084852"/>
            <a:chExt cx="1244730" cy="844793"/>
          </a:xfrm>
        </p:grpSpPr>
        <p:sp>
          <p:nvSpPr>
            <p:cNvPr id="9" name="平行四边形 8"/>
            <p:cNvSpPr/>
            <p:nvPr>
              <p:custDataLst>
                <p:tags r:id="rId15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0" name="文本框 11"/>
            <p:cNvSpPr txBox="1"/>
            <p:nvPr>
              <p:custDataLst>
                <p:tags r:id="rId16"/>
              </p:custDataLst>
            </p:nvPr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24817" y="1881001"/>
            <a:ext cx="5142331" cy="613062"/>
            <a:chOff x="4315150" y="953426"/>
            <a:chExt cx="3857250" cy="540057"/>
          </a:xfrm>
        </p:grpSpPr>
        <p:sp>
          <p:nvSpPr>
            <p:cNvPr id="12" name="矩形 11"/>
            <p:cNvSpPr/>
            <p:nvPr>
              <p:custDataLst>
                <p:tags r:id="rId13"/>
              </p:custDataLst>
            </p:nvPr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Web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开发基础知识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13" name="平行四边形 12"/>
            <p:cNvSpPr/>
            <p:nvPr>
              <p:custDataLst>
                <p:tags r:id="rId14"/>
              </p:custDataLst>
            </p:nvPr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24817" y="2806752"/>
            <a:ext cx="5142331" cy="613062"/>
            <a:chOff x="4315150" y="1647579"/>
            <a:chExt cx="3857250" cy="540057"/>
          </a:xfrm>
        </p:grpSpPr>
        <p:sp>
          <p:nvSpPr>
            <p:cNvPr id="16" name="矩形 15"/>
            <p:cNvSpPr/>
            <p:nvPr>
              <p:custDataLst>
                <p:tags r:id="rId11"/>
              </p:custDataLst>
            </p:nvPr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初识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Django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框架</a:t>
              </a:r>
              <a:endPara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17" name="平行四边形 16"/>
            <p:cNvSpPr/>
            <p:nvPr>
              <p:custDataLst>
                <p:tags r:id="rId12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024817" y="3732503"/>
            <a:ext cx="5142331" cy="613062"/>
            <a:chOff x="4315150" y="2341731"/>
            <a:chExt cx="3857250" cy="540057"/>
          </a:xfrm>
        </p:grpSpPr>
        <p:sp>
          <p:nvSpPr>
            <p:cNvPr id="19" name="矩形 18"/>
            <p:cNvSpPr/>
            <p:nvPr>
              <p:custDataLst>
                <p:tags r:id="rId9"/>
              </p:custDataLst>
            </p:nvPr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搭建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Django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环境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平行四边形 19"/>
            <p:cNvSpPr/>
            <p:nvPr>
              <p:custDataLst>
                <p:tags r:id="rId10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83705" y="4732691"/>
            <a:ext cx="1192190" cy="613315"/>
            <a:chOff x="2215144" y="3084852"/>
            <a:chExt cx="1244730" cy="843130"/>
          </a:xfrm>
        </p:grpSpPr>
        <p:sp>
          <p:nvSpPr>
            <p:cNvPr id="28" name="平行四边形 27"/>
            <p:cNvSpPr/>
            <p:nvPr>
              <p:custDataLst>
                <p:tags r:id="rId7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89257" y="4711038"/>
            <a:ext cx="5142331" cy="613062"/>
            <a:chOff x="4315150" y="2341731"/>
            <a:chExt cx="3857250" cy="540057"/>
          </a:xfrm>
        </p:grpSpPr>
        <p:sp>
          <p:nvSpPr>
            <p:cNvPr id="31" name="矩形 30"/>
            <p:cNvSpPr/>
            <p:nvPr>
              <p:custDataLst>
                <p:tags r:id="rId5"/>
              </p:custDataLst>
            </p:nvPr>
          </p:nvSpPr>
          <p:spPr>
            <a:xfrm>
              <a:off x="4922170" y="2469146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创建第一个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Django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>
              <p:custDataLst>
                <p:tags r:id="rId6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19265" y="5683286"/>
            <a:ext cx="1192190" cy="613315"/>
            <a:chOff x="2215144" y="3084852"/>
            <a:chExt cx="1244730" cy="843130"/>
          </a:xfrm>
        </p:grpSpPr>
        <p:sp>
          <p:nvSpPr>
            <p:cNvPr id="34" name="平行四边形 33"/>
            <p:cNvSpPr/>
            <p:nvPr>
              <p:custDataLst>
                <p:tags r:id="rId3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5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024817" y="5661633"/>
            <a:ext cx="5142331" cy="613062"/>
            <a:chOff x="4315150" y="2341731"/>
            <a:chExt cx="3857250" cy="540057"/>
          </a:xfrm>
        </p:grpSpPr>
        <p:sp>
          <p:nvSpPr>
            <p:cNvPr id="37" name="矩形 36"/>
            <p:cNvSpPr/>
            <p:nvPr>
              <p:custDataLst>
                <p:tags r:id="rId1"/>
              </p:custDataLst>
            </p:nvPr>
          </p:nvSpPr>
          <p:spPr>
            <a:xfrm>
              <a:off x="4922170" y="2469146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Django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架构之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MTV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平行四边形 37"/>
            <p:cNvSpPr/>
            <p:nvPr>
              <p:custDataLst>
                <p:tags r:id="rId2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54100" y="1471930"/>
            <a:ext cx="9785350" cy="9264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若启用命令执行成功，则当前工作环境会切换至虚拟环境，并在命令行窗口的命令行前缀中显示虚拟环境的名称，具体如下所示：</a:t>
            </a: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 bwMode="auto">
          <a:xfrm>
            <a:off x="1198245" y="2594610"/>
            <a:ext cx="9719945" cy="5975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(first_env) E:\env_space&gt;</a:t>
            </a:r>
          </a:p>
        </p:txBody>
      </p:sp>
      <p:sp>
        <p:nvSpPr>
          <p:cNvPr id="6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创建隔离的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Python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环境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6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7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创建隔离的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Python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</a:t>
              </a:r>
            </a:p>
          </p:txBody>
        </p:sp>
      </p:grp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181100" y="3503930"/>
            <a:ext cx="9785350" cy="8928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使用deactivate命令可以退出当前的虚拟环境。例如，退出刚刚激活的虚拟环境first_env，具体命令及其执行结果如下所示。</a:t>
            </a:r>
          </a:p>
        </p:txBody>
      </p:sp>
      <p:sp>
        <p:nvSpPr>
          <p:cNvPr id="4" name="矩形 3"/>
          <p:cNvSpPr/>
          <p:nvPr>
            <p:custDataLst>
              <p:tags r:id="rId5"/>
            </p:custDataLst>
          </p:nvPr>
        </p:nvSpPr>
        <p:spPr bwMode="auto">
          <a:xfrm>
            <a:off x="1246505" y="4591050"/>
            <a:ext cx="9719945" cy="911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(first_env) E:\env_space&gt;deactivate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E:\env_space&gt;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</a:t>
            </a:r>
            <a:r>
              <a:rPr lang="zh-CN" altLang="en-US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框架的安装方式</a:t>
            </a:r>
            <a:r>
              <a:rPr lang="zh-CN" altLang="en-US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，能够在当前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环境中安装指定版本的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框架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054100" y="1615440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Django框架本质上与第三方库的安装方式相同，也可以通过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pip工具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进行管理。换句话说，如果开发环境中需要安装Django框架，可以直接使用pip命令进行安装。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15.3.3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框架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181100" y="2677160"/>
            <a:ext cx="9570085" cy="202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(first_env) E:\env_space&gt;pip install django==4.2.4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Collecting django==4.2.4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……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Installing collected packages: tzdata, sqlparse, asgiref, django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Successfully installed asgiref-3.7.2 django-4.2.4 sqlparse-0.4.4 tzdata-2023.3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181100" y="4869815"/>
            <a:ext cx="9785350" cy="9512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命令行窗口显示的最后两行信息为“Successfully installed asgiref-3.7.2 django-4.2.4 sqlparse-0.4.4 tzdata-2023.3”，说明版本为4.2.4的Django框架及其依赖的重要组件安装成功。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创建第一个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Django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项目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3798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Django项目的创建方式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，能够通过指定的命令创建Django项目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8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054100" y="1471930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使用Django提供的命令，可以直接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一个新的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Django项目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。创建Django项目命令的语法格式如下：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31059" y="2634962"/>
            <a:ext cx="9588176" cy="808013"/>
            <a:chOff x="1143691" y="2082765"/>
            <a:chExt cx="9588176" cy="808013"/>
          </a:xfrm>
        </p:grpSpPr>
        <p:sp>
          <p:nvSpPr>
            <p:cNvPr id="12" name="矩形 11"/>
            <p:cNvSpPr/>
            <p:nvPr>
              <p:custDataLst>
                <p:tags r:id="rId4"/>
              </p:custDataLst>
            </p:nvPr>
          </p:nvSpPr>
          <p:spPr bwMode="auto">
            <a:xfrm>
              <a:off x="2062758" y="2082766"/>
              <a:ext cx="866910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django-admin startproject 项目名称</a:t>
              </a:r>
            </a:p>
          </p:txBody>
        </p:sp>
        <p:sp>
          <p:nvSpPr>
            <p:cNvPr id="13" name="剪去单角的矩形 12"/>
            <p:cNvSpPr/>
            <p:nvPr>
              <p:custDataLst>
                <p:tags r:id="rId5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6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15" name="Freeform 16"/>
            <p:cNvSpPr/>
            <p:nvPr>
              <p:custDataLst>
                <p:tags r:id="rId7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1270000" y="3573780"/>
            <a:ext cx="9785350" cy="15976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注意，避免使用Python或Django内部的关键字作为项目名称，否则会导致Python解释器无法正确解析和处理项目。Django框架内部提供了一些具有特定含义和用途的关键字，常见的关键字有django、settings、urls、models、admin、views、templates、migrations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54100" y="1400175"/>
            <a:ext cx="9785350" cy="5378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打开命令行窗口启动虚拟环境first_env，在当前目录下创建Django项目，具体命令如下所示。</a:t>
            </a: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195070" y="2927985"/>
            <a:ext cx="9860280" cy="10388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以上命令执行成功后，会在E:\env_space目录下生成名称为mysite的Django项目。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此时，可以查看Django项目的目录结构，具体如下所示：</a:t>
            </a: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7246620" y="3789680"/>
            <a:ext cx="2897505" cy="27965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mysite\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manage.py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mysite\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__init__.py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asgi.py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settings.py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urls.py</a:t>
            </a:r>
          </a:p>
          <a:p>
            <a:pPr algn="l">
              <a:lnSpc>
                <a:spcPct val="150000"/>
              </a:lnSpc>
            </a:pPr>
            <a:r>
              <a:rPr sz="14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wsgi.py</a:t>
            </a: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6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7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</a:p>
          </p:txBody>
        </p:sp>
      </p:grpSp>
      <p:sp>
        <p:nvSpPr>
          <p:cNvPr id="21" name="矩形 20"/>
          <p:cNvSpPr/>
          <p:nvPr>
            <p:custDataLst>
              <p:tags r:id="rId5"/>
            </p:custDataLst>
          </p:nvPr>
        </p:nvSpPr>
        <p:spPr bwMode="auto">
          <a:xfrm>
            <a:off x="1119505" y="2117725"/>
            <a:ext cx="9719945" cy="66103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(first_env) E:\env_space&gt;django-admin startproject mysite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54100" y="1774825"/>
            <a:ext cx="9785350" cy="31680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Django项目的目录结构中由上至下各目录和文件的说明如下。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mysite\：Django项目的根目录，包含其他子目录或文件。Django并不关心根目录的名称，用户可以重新为根目录命名。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mysite\manage.py：提供Django项目管理功能的命令行工具。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mysite\mysite\：Django项目的包，用于存放项目文件，包的名称通常与项目名称相同。在引用项目文件时会使用到这个包名，例如通过mysite.urls引用项目文件urls.py。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mysite\mysite\__init__.py：空文件，用于标识该文件所在的目录应被视为Python包。</a:t>
            </a: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54100" y="1774825"/>
            <a:ext cx="9785350" cy="42157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Django项目的目录结构中由上至下各目录和文件的说明如下。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mysite\mysite\asgi.py：Django项目的ASGI接口文件。ASGI类似WSGI规范，都是用于Python Web应用程序的接口规范，不同的是ASGI规范用于处理异步通信任务。Django使用ASGI规范处理在线聊天等异步通信任务。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mysite\mysite\settings.py：Django项目的配置文件，默认定义了项目引用的组件、数据库、静态资源等。后续内容将介绍该文件的更多细节。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mysite\mysite\urls.py：Django项目的URL声明，包含Django支持的站点的“目录”，实现路由分发功能，其中的每个URL将映射一个视图。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mysite\mysite\wsgi.py：Django项目的WSGI接口文件，用于部署项目到WSGI服务器。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创建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开发服务器的运行方式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，能够通过指定的命令运行开发服务器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6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运行开发服务器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Web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开发基础知识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054100" y="1830705"/>
            <a:ext cx="9785350" cy="14147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提供了一个使用Python编写的轻量级开发服务器，这使得在开发期间可暂不配置生产服务器，如Apache，而是可以先基于开发服务器进行测试。项目创建完成后可以启动开发服务器来检测项目是否有效。启动开发服务器的命令如下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31059" y="3496022"/>
            <a:ext cx="9588176" cy="808013"/>
            <a:chOff x="1143691" y="2082765"/>
            <a:chExt cx="9588176" cy="808013"/>
          </a:xfrm>
        </p:grpSpPr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 bwMode="auto">
            <a:xfrm>
              <a:off x="2062758" y="2082766"/>
              <a:ext cx="866910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python manage.py runserver</a:t>
              </a:r>
            </a:p>
          </p:txBody>
        </p:sp>
        <p:sp>
          <p:nvSpPr>
            <p:cNvPr id="13" name="剪去单角的矩形 12"/>
            <p:cNvSpPr/>
            <p:nvPr>
              <p:custDataLst>
                <p:tags r:id="rId6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</a:p>
          </p:txBody>
        </p:sp>
        <p:sp>
          <p:nvSpPr>
            <p:cNvPr id="15" name="Freeform 16"/>
            <p:cNvSpPr/>
            <p:nvPr>
              <p:custDataLst>
                <p:tags r:id="rId8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运行开发服务器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运行开发服务器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054100" y="1615440"/>
            <a:ext cx="9785350" cy="14147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以mysite项目为例，演示如何通过上述命令启动开发服务器并运行mysite项目。打开命令行窗口，在虚拟环境first_env中将当前工作目录切换至根目录mysite，之后输入启动开发服务器的命令，具体如下：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331059" y="3280757"/>
            <a:ext cx="9588176" cy="808013"/>
            <a:chOff x="1143691" y="2082765"/>
            <a:chExt cx="9588176" cy="808013"/>
          </a:xfrm>
        </p:grpSpPr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 bwMode="auto">
            <a:xfrm>
              <a:off x="2062758" y="2082766"/>
              <a:ext cx="866910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(first_env) E:\env_space\mysite&gt;python manage.py runserver</a:t>
              </a:r>
            </a:p>
          </p:txBody>
        </p:sp>
        <p:sp>
          <p:nvSpPr>
            <p:cNvPr id="13" name="剪去单角的矩形 12"/>
            <p:cNvSpPr/>
            <p:nvPr>
              <p:custDataLst>
                <p:tags r:id="rId6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启动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</a:p>
          </p:txBody>
        </p:sp>
        <p:sp>
          <p:nvSpPr>
            <p:cNvPr id="15" name="Freeform 16"/>
            <p:cNvSpPr/>
            <p:nvPr>
              <p:custDataLst>
                <p:tags r:id="rId8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运行开发服务器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运行开发服务器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054100" y="1615440"/>
            <a:ext cx="9785350" cy="10661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启动成功后，在浏览器的地址栏中输入http://127.0.0.1:8000/，访问开发服务器，初始页面如图所示。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运行开发服务器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运行开发服务器</a:t>
              </a:r>
            </a:p>
          </p:txBody>
        </p:sp>
      </p:grpSp>
      <p:pic>
        <p:nvPicPr>
          <p:cNvPr id="7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743960" y="2681605"/>
            <a:ext cx="4405630" cy="3513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1054100" y="1615440"/>
            <a:ext cx="9785350" cy="6946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此时再次查看命令行窗口，可以看到服务器返回的一条日志记录，具体如下所示：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运行开发服务器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运行开发服务器</a:t>
              </a:r>
            </a:p>
          </p:txBody>
        </p:sp>
      </p:grpSp>
      <p:sp>
        <p:nvSpPr>
          <p:cNvPr id="2" name="矩形 1"/>
          <p:cNvSpPr/>
          <p:nvPr>
            <p:custDataLst>
              <p:tags r:id="rId3"/>
            </p:custDataLst>
          </p:nvPr>
        </p:nvSpPr>
        <p:spPr bwMode="auto">
          <a:xfrm>
            <a:off x="1558290" y="2459355"/>
            <a:ext cx="8585835" cy="67754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[11/Aug/2023 13:46:15] "GET / HTTP/1.1" 200 10664</a:t>
            </a: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126490" y="3355975"/>
            <a:ext cx="9785350" cy="26250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在上述记录中，[11/Aug/2023 13:46:15]是请求发生的时间，格式为[日期/月份/年份 时:分:秒]；"GET / HTTP/1.1"是请求行，表示本次请求使用的方法为GET，请求的URL路径为根目录“/”，使用的协议是HTTP/1.1；200是服务器返回的响应状态码，表示本次请求成功； 10664是服务器返回的响应信息的数据大小，以字节为单位，表示服务器返回的响应信息中包含的数据大小是10664字节。</a:t>
            </a:r>
          </a:p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值得一提的是，每个浏览器请求都会在开发服务器的控制台窗口中显示，并且运行开发服务器时的错误信息也会在其中显示。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Django项目的配置项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，能够根据需求设置相应的配置项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15.4.3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项目配置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项目配置</a:t>
              </a:r>
            </a:p>
          </p:txBody>
        </p:sp>
      </p:grpSp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3426460"/>
            <a:ext cx="6960870" cy="216535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94505" y="3639185"/>
            <a:ext cx="648081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为了使Django项目能适应不同的需求，比如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连接各种数据库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指定静态文件的位置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等，通常需要对Django项目进行配置。默认情况下，Django项目会在运行以后自动加载项目根目录下的配置文件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settings.py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，根据该文件中的配置项进行配置。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15.4.3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项目配置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701165"/>
            <a:ext cx="9664065" cy="6762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配置文件settings.py中包含多个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，每个配置项其实是一个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全局变量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，具有特定的功能。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15.4.3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项目配置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4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项目配置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19175" y="2421890"/>
            <a:ext cx="99402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BUG：用于设置开启/禁用当前项目的调试模式。DEBUG的值是布尔值，当值为True时项目使用调试模式，项目在调试模式下运行时若抛出异常，Django将显示详细的错误页面。生产环境下必须将该选项设置为False，以免暴露与项目相关的敏感数据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ALLOWED_HOSTS：用于配置生产环境中的域/主机信息，在配置项DEBUG的值为True时不可用。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MIDDLLEWARE：用于指定当前项目要使用的中间件列表。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ROOT_URLCONF：用于指定应用程序的根URL路径。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TEMPLATES：用于配置模板引擎，它的值是一个包含Django所有模板引擎的列表，列表中的每个元素都是包含单个引擎选项的字典。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LANGUAGE_CODE：用于指定项目使用的默认语言，默认值为"en-us"，表示美国英语。注意，使用此配置项时配置项USE_I18N的值必须设置为True。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557655"/>
            <a:ext cx="9664065" cy="6762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配置文件settings.py中包含多个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，每个配置项其实是一个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全局变量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，具有特定的功能。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15.4.3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项目配置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4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项目配置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19175" y="2278380"/>
            <a:ext cx="994029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DATABASES用于配置数据库连接信息，包括</a:t>
            </a:r>
            <a:r>
              <a:rPr lang="zh-CN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数据库引擎（ENGINE）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数据库名（NAME）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主机名（HOST）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端口号（PORT）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用户名（USER）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密码（PASSWORD）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等。配置项</a:t>
            </a:r>
            <a:r>
              <a:rPr lang="zh-CN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DATABASES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的值是一个字典，该字典中必须包含一个特殊的键default，用于指定默认的数据库连接信息。DATABASES默认的配置信息如下：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921510" y="3960495"/>
            <a:ext cx="9067800" cy="20167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DATABASES = {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"default": {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"ENGINE": "django.db.backends.sqlite3",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"NAME": BASE_DIR / "db.sqlite3",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}}</a:t>
            </a: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982345" y="4580255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15.4.3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项目配置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4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项目配置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19175" y="2278380"/>
            <a:ext cx="9940290" cy="875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 algn="l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若项目要使用其他数据库，比如MySQL、Oracle等，则可以修改配置项DATABASES里面的连接参数。例如，将Django项目默认使用的数据库修改为MySQL，改后的配置项具体如下所示：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3228340"/>
            <a:ext cx="9067800" cy="32804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DATABASES = {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'default': {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'ENGINE': 'django.db.backends.mysql',# 数据库引擎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'HOST':'192.168.40.129',# 数据库主机名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'PORT':3306,# 数据库端口号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'USER':'itcast',# 数据库用户名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'PASSWORD':'123456',# 数据库密码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'NAME':'xiaoyu'# 数据库名}}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4580255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054100" y="1557655"/>
            <a:ext cx="9664065" cy="6762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配置文件settings.py中包含多个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，每个配置项其实是一个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全局变量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，具有特定的功能。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15.4.3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项目配置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4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Django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项目配置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019175" y="2421890"/>
            <a:ext cx="994029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USE_TZ：用于启用/禁用时区支持，默认值为True。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STATIC_URL：用于指定静态文件的URL前缀，默认设置为/static/，说明引用静态文件时会在URL中加上前缀/static/。</a:t>
            </a:r>
          </a:p>
          <a:p>
            <a:pPr marL="285750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STATICFILES_DIRS：用于指定项目中静态文件的目录，默认情况下，Django在每个应用程序的 static 文件夹下查找静态文件。</a:t>
            </a: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1054100" y="1557655"/>
            <a:ext cx="9664065" cy="6762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配置文件settings.py中包含多个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配置项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，每个配置项其实是一个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全局变量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，具有特定的功能。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HTTP协议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，能够说出基于HTTP协议通信的过程，以及URL基本结构、请求方法、响应状态码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15.1.1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创建应用的方式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，能够在Django项目中创建以及激活应用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在项目中创建应用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 bwMode="auto">
          <a:xfrm>
            <a:off x="8029575" y="3357245"/>
            <a:ext cx="2688590" cy="33921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hello\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__init__.py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admin.py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apps.py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migrations\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__init__.py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models.py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tests.py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views.py</a:t>
            </a: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7090410" y="472567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0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1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创建应用</a:t>
              </a:r>
            </a:p>
          </p:txBody>
        </p:sp>
      </p:grp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054100" y="1342390"/>
            <a:ext cx="9664065" cy="10280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Django应用一般存放在与manage.py文件同级的目录中，以便将其作为顶级模块而非项目的子模块导入。在manage.py所在目录下执行以下命令创建应用：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在项目中创建应用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635125" y="2351121"/>
            <a:ext cx="8735060" cy="808004"/>
            <a:chOff x="1143691" y="2082481"/>
            <a:chExt cx="9588176" cy="808297"/>
          </a:xfrm>
        </p:grpSpPr>
        <p:sp>
          <p:nvSpPr>
            <p:cNvPr id="12" name="矩形 11"/>
            <p:cNvSpPr/>
            <p:nvPr>
              <p:custDataLst>
                <p:tags r:id="rId6"/>
              </p:custDataLst>
            </p:nvPr>
          </p:nvSpPr>
          <p:spPr bwMode="auto">
            <a:xfrm>
              <a:off x="2244979" y="2082481"/>
              <a:ext cx="8486888" cy="8080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python manage.py startapp hello</a:t>
              </a:r>
            </a:p>
          </p:txBody>
        </p:sp>
        <p:sp>
          <p:nvSpPr>
            <p:cNvPr id="5" name="剪去单角的矩形 4"/>
            <p:cNvSpPr/>
            <p:nvPr>
              <p:custDataLst>
                <p:tags r:id="rId7"/>
              </p:custDataLst>
            </p:nvPr>
          </p:nvSpPr>
          <p:spPr>
            <a:xfrm flipH="1">
              <a:off x="1143691" y="2082765"/>
              <a:ext cx="989765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8"/>
              </p:custDataLst>
            </p:nvPr>
          </p:nvSpPr>
          <p:spPr>
            <a:xfrm>
              <a:off x="1198755" y="2174238"/>
              <a:ext cx="837815" cy="64793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7" name="Freeform 16"/>
            <p:cNvSpPr/>
            <p:nvPr>
              <p:custDataLst>
                <p:tags r:id="rId9"/>
              </p:custDataLst>
            </p:nvPr>
          </p:nvSpPr>
          <p:spPr bwMode="auto">
            <a:xfrm>
              <a:off x="2133261" y="2082481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198880" y="3211830"/>
            <a:ext cx="9664065" cy="6407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以上命令执行后将会创建一个hello应用，该应用的目录结构如下：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创建应用</a:t>
              </a:r>
            </a:p>
          </p:txBody>
        </p:sp>
      </p:grp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557655"/>
            <a:ext cx="9664065" cy="44380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hello应用的目录结构中各目录和文件的说明如下。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hello：Python包，用于存放应用文件。在引用文件时会用到这个包名，例如hello.urls表示引用hello包中的urls.py文件。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admin.py：可选文件，用于向Django后台管理系统中注册模型。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migrations：Python包，用于存放执行迁移时生成的迁移文件。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models.py：模型文件，Django应用的必备文件，其中包含应用的数据模型。该文件可以为空。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test.py：测试文件，可在该文件中编写测试用例。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views.py：视图文件，其中包含定义了应用的逻辑。每个视图文件接收一个HTTP请求，处理请求并返回一个响应结果。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在项目中创建应用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激活应用</a:t>
              </a:r>
            </a:p>
          </p:txBody>
        </p:sp>
      </p:grp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3982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为了使Django项目能够跟踪应用，这里需要先激活应用。激活应用的具体操作为：打开配置文件settings.py，修改配置项INSTALLED_APPS对应的列表，在该列表的末尾添加应用hello，具体如下所示：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在项目中创建应用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2109470" y="2925445"/>
            <a:ext cx="7971155" cy="34074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INSTALLED_APPS = [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'django.contrib.admin',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'django.contrib.auth',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'django.contrib.contenttypes',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'django.contrib.sessions',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'django.contrib.messages',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'django.contrib.staticfiles',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'hello',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编写视图，配置路由</a:t>
              </a:r>
            </a:p>
          </p:txBody>
        </p:sp>
      </p:grp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9335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为了测试应用是否成功激活，这里先编写一个简单的视图，并配置路由，使应用实现在浏览器中显示“hello world”的功能。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（1）编写视图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打开应用hello下的视图文件views.py，在其中编写视图函数，具体代码如下：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在项目中创建应用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630045" y="3641725"/>
            <a:ext cx="7971155" cy="1531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django.shortcuts import render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django import http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def index(request):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return http.HttpResponse('hello world')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编写视图，配置路由</a:t>
              </a:r>
            </a:p>
          </p:txBody>
        </p:sp>
      </p:grp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866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（2）配置路由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为了保证服务器能成功找到用户请求的页面，需为应用配置路由。在应用hello中创建子路由文件urls.py，分别配置根路由和子路由，配置信息分别如下：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mysite/urls.py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                                        mysite/hello/urls.py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在项目中创建应用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151890" y="3429635"/>
            <a:ext cx="4257040" cy="22180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django.contrib import admin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django.urls import path,include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urlpatterns = [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path('admin/', admin.site.urls),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path('hello/', include('hello.urls')),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 bwMode="auto">
          <a:xfrm>
            <a:off x="6166485" y="3433445"/>
            <a:ext cx="4257040" cy="22180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django.urls import path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from . import views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urlpatterns = [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path('', views.index)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测试应用功能</a:t>
              </a:r>
            </a:p>
          </p:txBody>
        </p:sp>
      </p:grp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244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启动开发服务器，在浏览器的地址栏中输入“http://127.0.0.1:8000/hello/”，此时浏览器中将显示“hello world”，具体如图所示。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15.4.4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在项目中创建应用</a:t>
            </a:r>
          </a:p>
        </p:txBody>
      </p:sp>
      <p:pic>
        <p:nvPicPr>
          <p:cNvPr id="5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817495" y="3213735"/>
            <a:ext cx="6137910" cy="1957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Django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架构之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MTV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15.5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79818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架构之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MTV</a:t>
            </a:r>
          </a:p>
        </p:txBody>
      </p:sp>
      <p:sp>
        <p:nvSpPr>
          <p:cNvPr id="4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35553" y="353433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熟悉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MTV架构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，能够归纳MTV架构的特点以及Django的工作流程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MTV</a:t>
              </a:r>
            </a:p>
          </p:txBody>
        </p:sp>
      </p:grpSp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3271520"/>
            <a:ext cx="6960870" cy="232029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94505" y="3352165"/>
            <a:ext cx="667639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Django使用MTV架构，该架构由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模型（Model）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模板（Template）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视图（View）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三部分组成，各部分的职责如下。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：数据操作层，定义数据模型，封装对数据库层的访问。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模板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：表现层，负责将页面呈现给用户。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：业务逻辑层，调用模型和模板，实现业务逻辑。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880" y="261620"/>
            <a:ext cx="579818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架构之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MTV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sp>
        <p:nvSpPr>
          <p:cNvPr id="21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712085"/>
            <a:ext cx="6912610" cy="214693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370705" y="2931160"/>
            <a:ext cx="641032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应用层协议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通常运行在TCP/IP协议之上，并不直接负责数据的传输。它主要用于规定客户端和服务器之间交互过程中数据的格式。简单来说，客户端向服务器发送什么样的请求信息，而服务器则返回相应的响应信息给客户端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15.1.1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MTV</a:t>
              </a:r>
            </a:p>
          </p:txBody>
        </p:sp>
      </p:grpSp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3581400"/>
            <a:ext cx="6960870" cy="201041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22750" y="3710940"/>
            <a:ext cx="667639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Django项目的数据模型定义在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模型文件models.py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中，模板文件存储在templates目录（需手动创建与配置）中，业务逻辑存储在视图文件views.py中。此外Django项目还有一个核心文件urls.py，用于实现路由分发功能。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880" y="261620"/>
            <a:ext cx="579818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架构之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MTV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9881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项目启动后，用户通过浏览器向Web服务器发起请求，Web服务器将请求传递到要处理该请求的Django项目，Django接收用户通过浏览器发起的请求，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urls.py文件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根据URL地址分发路由，将请求交给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views.py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中相应的视图；视图处理请求（此时涉及数据存取），并将处理结果与模板结合生成响应数据返回给Web服务器，服务器将数据返回到浏览器，最终呈现给用户。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880" y="261620"/>
            <a:ext cx="579818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15.5  Django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架构之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MTV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MTV</a:t>
              </a:r>
            </a:p>
          </p:txBody>
        </p:sp>
      </p:grpSp>
      <p:pic>
        <p:nvPicPr>
          <p:cNvPr id="15" name="图片 12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6680" y="3492500"/>
            <a:ext cx="6478905" cy="277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39338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519239"/>
            <a:ext cx="9001000" cy="20770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本章首先介绍了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Web开发的基础知识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HTTP协议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HTML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CSS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JavaScript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WSGI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，然后简单地介绍了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Django框架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Django的发展史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优点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、如何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安装Django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；如何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创建Django项目与应用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Django的目录结构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配置文件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Django架构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。通过学习本章的内容，读者能够对Django框架有所了解，掌握如何搭建虚拟环境，熟悉Django目录结构，可熟练创建Django项目与应用。</a:t>
            </a: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15.1.1  HTTP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协议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</a:p>
          </p:txBody>
        </p:sp>
      </p:grpSp>
      <p:sp>
        <p:nvSpPr>
          <p:cNvPr id="8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1126490" y="1526540"/>
            <a:ext cx="9886950" cy="20497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HTTP协议提供了一种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可靠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标准化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通信方式，使得网页浏览、资源传输等操作得以顺利进行。当客户端和服务器基于HTTP协议进行通信时，客户端通过URL向服务器发送请求信息，服务器接收请求并对其进行处理，然后将响应信息返回给客户端，这一过程如图所示。</a:t>
            </a:r>
          </a:p>
        </p:txBody>
      </p:sp>
      <p:pic>
        <p:nvPicPr>
          <p:cNvPr id="11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998470" y="3778885"/>
            <a:ext cx="6783070" cy="2212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  <p:tag name="KSO_WPP_MARK_KEY" val="e7a0f094-5756-40f7-9eda-ce9c717f1e47"/>
  <p:tag name="COMMONDATA" val="eyJoZGlkIjoiMGQxNWFmNjAzM2M0ZDVlY2QwYjk4NmE0NTY2ZWYyY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3_3*m_i*1_1"/>
  <p:tag name="KSO_WM_TEMPLATE_CATEGORY" val="diagram"/>
  <p:tag name="KSO_WM_TEMPLATE_INDEX" val="20200183"/>
  <p:tag name="KSO_WM_UNIT_LAYERLEVEL" val="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3_3*m_h_i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3_3*m_h_i*1_2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0183_3*m_h_i*1_3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0183_3*m_h_i*1_4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0183_3*m_h_i*1_1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3_3*m_h_i*1_2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0183_3*m_h_i*1_3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0183_3*m_h_i*1_4_2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3_3*m_h_a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3_3*m_h_i*1_1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3_3*m_h_i*1_1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3_3*m_h_i*1_1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3_3*m_h_f*1_1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3_3*m_h_a*1_2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3_3*m_h_i*1_2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3_3*m_h_i*1_2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3_3*m_h_i*1_2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3_3*m_h_f*1_2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0183_3*m_h_a*1_3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4"/>
  <p:tag name="KSO_WM_UNIT_ID" val="diagram20200183_3*m_h_i*1_3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5"/>
  <p:tag name="KSO_WM_UNIT_ID" val="diagram20200183_3*m_h_i*1_3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6"/>
  <p:tag name="KSO_WM_UNIT_ID" val="diagram20200183_3*m_h_i*1_3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00183_3*m_h_f*1_3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0183_3*m_h_a*1_4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4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4"/>
  <p:tag name="KSO_WM_UNIT_ID" val="diagram20200183_3*m_h_i*1_4_4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5"/>
  <p:tag name="KSO_WM_UNIT_ID" val="diagram20200183_3*m_h_i*1_4_5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6"/>
  <p:tag name="KSO_WM_UNIT_ID" val="diagram20200183_3*m_h_i*1_4_6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00183_3*m_h_f*1_4_1"/>
  <p:tag name="KSO_WM_TEMPLATE_CATEGORY" val="diagram"/>
  <p:tag name="KSO_WM_TEMPLATE_INDEX" val="20200183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c6b2b3b-f178-4860-b30f-f9c824e38cbd}"/>
  <p:tag name="TABLE_ENDDRAG_ORIGIN_RECT" val="686*151"/>
  <p:tag name="TABLE_ENDDRAG_RECT" val="100*194*686*151"/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235216e-50de-4c0f-bc80-cfa3deb6b9d4}"/>
  <p:tag name="TABLE_ENDDRAG_ORIGIN_RECT" val="528*380"/>
  <p:tag name="TABLE_ENDDRAG_RECT" val="275*125*528*380"/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6307</Words>
  <Application>Microsoft Office PowerPoint</Application>
  <PresentationFormat>自定义</PresentationFormat>
  <Paragraphs>627</Paragraphs>
  <Slides>83</Slides>
  <Notes>83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6" baseType="lpstr"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王晓娟</cp:lastModifiedBy>
  <cp:revision>6021</cp:revision>
  <dcterms:created xsi:type="dcterms:W3CDTF">2020-11-11T09:29:00Z</dcterms:created>
  <dcterms:modified xsi:type="dcterms:W3CDTF">2024-07-18T05:50:13Z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744D8EB2E76D4847A8112CE6B167364B</vt:lpwstr>
  </property>
</Properties>
</file>