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notesSlides/notesSlide8.xml" ContentType="application/vnd.openxmlformats-officedocument.presentationml.notesSlide+xml"/>
  <Override PartName="/ppt/tags/tag63.xml" ContentType="application/vnd.openxmlformats-officedocument.presentationml.tags+xml"/>
  <Override PartName="/ppt/notesSlides/notesSlide9.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notesSlides/notesSlide10.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notesSlides/notesSlide11.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notesSlides/notesSlide12.xml" ContentType="application/vnd.openxmlformats-officedocument.presentationml.notesSlide+xml"/>
  <Override PartName="/ppt/tags/tag71.xml" ContentType="application/vnd.openxmlformats-officedocument.presentationml.tags+xml"/>
  <Override PartName="/ppt/notesSlides/notesSlide13.xml" ContentType="application/vnd.openxmlformats-officedocument.presentationml.notesSlide+xml"/>
  <Override PartName="/ppt/tags/tag72.xml" ContentType="application/vnd.openxmlformats-officedocument.presentationml.tags+xml"/>
  <Override PartName="/ppt/tags/tag73.xml" ContentType="application/vnd.openxmlformats-officedocument.presentationml.tags+xml"/>
  <Override PartName="/ppt/notesSlides/notesSlide14.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notesSlides/notesSlide15.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notesSlides/notesSlide16.xml" ContentType="application/vnd.openxmlformats-officedocument.presentationml.notesSlide+xml"/>
  <Override PartName="/ppt/tags/tag78.xml" ContentType="application/vnd.openxmlformats-officedocument.presentationml.tags+xml"/>
  <Override PartName="/ppt/notesSlides/notesSlide17.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notesSlides/notesSlide18.xml" ContentType="application/vnd.openxmlformats-officedocument.presentationml.notesSlide+xml"/>
  <Override PartName="/ppt/tags/tag81.xml" ContentType="application/vnd.openxmlformats-officedocument.presentationml.tags+xml"/>
  <Override PartName="/ppt/notesSlides/notesSlide19.xml" ContentType="application/vnd.openxmlformats-officedocument.presentationml.notesSlide+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notesSlides/notesSlide20.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notesSlides/notesSlide21.xml" ContentType="application/vnd.openxmlformats-officedocument.presentationml.notesSlide+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notesSlides/notesSlide22.xml" ContentType="application/vnd.openxmlformats-officedocument.presentationml.notesSlide+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notesSlides/notesSlide23.xml" ContentType="application/vnd.openxmlformats-officedocument.presentationml.notesSlide+xml"/>
  <Override PartName="/ppt/tags/tag103.xml" ContentType="application/vnd.openxmlformats-officedocument.presentationml.tags+xml"/>
  <Override PartName="/ppt/notesSlides/notesSlide24.xml" ContentType="application/vnd.openxmlformats-officedocument.presentationml.notesSlide+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notesSlides/notesSlide25.xml" ContentType="application/vnd.openxmlformats-officedocument.presentationml.notesSlide+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notesSlides/notesSlide26.xml" ContentType="application/vnd.openxmlformats-officedocument.presentationml.notesSlide+xml"/>
  <Override PartName="/ppt/tags/tag111.xml" ContentType="application/vnd.openxmlformats-officedocument.presentationml.tags+xml"/>
  <Override PartName="/ppt/notesSlides/notesSlide27.xml" ContentType="application/vnd.openxmlformats-officedocument.presentationml.notesSlide+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notesSlides/notesSlide28.xml" ContentType="application/vnd.openxmlformats-officedocument.presentationml.notesSlide+xml"/>
  <Override PartName="/ppt/tags/tag115.xml" ContentType="application/vnd.openxmlformats-officedocument.presentationml.tags+xml"/>
  <Override PartName="/ppt/tags/tag116.xml" ContentType="application/vnd.openxmlformats-officedocument.presentationml.tags+xml"/>
  <Override PartName="/ppt/notesSlides/notesSlide29.xml" ContentType="application/vnd.openxmlformats-officedocument.presentationml.notesSlide+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notesSlides/notesSlide30.xml" ContentType="application/vnd.openxmlformats-officedocument.presentationml.notesSlide+xml"/>
  <Override PartName="/ppt/tags/tag120.xml" ContentType="application/vnd.openxmlformats-officedocument.presentationml.tags+xml"/>
  <Override PartName="/ppt/notesSlides/notesSlide31.xml" ContentType="application/vnd.openxmlformats-officedocument.presentationml.notesSlide+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notesSlides/notesSlide32.xml" ContentType="application/vnd.openxmlformats-officedocument.presentationml.notesSlide+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notesSlides/notesSlide33.xml" ContentType="application/vnd.openxmlformats-officedocument.presentationml.notesSlide+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notesSlides/notesSlide37.xml" ContentType="application/vnd.openxmlformats-officedocument.presentationml.notesSlide+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notesSlides/notesSlide38.xml" ContentType="application/vnd.openxmlformats-officedocument.presentationml.notesSlide+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notesSlides/notesSlide41.xml" ContentType="application/vnd.openxmlformats-officedocument.presentationml.notesSlide+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notesSlides/notesSlide42.xml" ContentType="application/vnd.openxmlformats-officedocument.presentationml.notesSlide+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notesSlides/notesSlide43.xml" ContentType="application/vnd.openxmlformats-officedocument.presentationml.notesSlide+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notesSlides/notesSlide44.xml" ContentType="application/vnd.openxmlformats-officedocument.presentationml.notesSlide+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notesSlides/notesSlide45.xml" ContentType="application/vnd.openxmlformats-officedocument.presentationml.notesSlide+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notesSlides/notesSlide46.xml" ContentType="application/vnd.openxmlformats-officedocument.presentationml.notesSlide+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notesSlides/notesSlide47.xml" ContentType="application/vnd.openxmlformats-officedocument.presentationml.notesSlide+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notesSlides/notesSlide48.xml" ContentType="application/vnd.openxmlformats-officedocument.presentationml.notesSlide+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notesSlides/notesSlide49.xml" ContentType="application/vnd.openxmlformats-officedocument.presentationml.notesSlide+xml"/>
  <Override PartName="/ppt/tags/tag319.xml" ContentType="application/vnd.openxmlformats-officedocument.presentationml.tags+xml"/>
  <Override PartName="/ppt/notesSlides/notesSlide50.xml" ContentType="application/vnd.openxmlformats-officedocument.presentationml.notesSlide+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notesSlides/notesSlide51.xml" ContentType="application/vnd.openxmlformats-officedocument.presentationml.notesSlide+xml"/>
  <Override PartName="/ppt/tags/tag328.xml" ContentType="application/vnd.openxmlformats-officedocument.presentationml.tags+xml"/>
  <Override PartName="/ppt/notesSlides/notesSlide52.xml" ContentType="application/vnd.openxmlformats-officedocument.presentationml.notesSlide+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7" r:id="rId2"/>
  </p:sldMasterIdLst>
  <p:notesMasterIdLst>
    <p:notesMasterId r:id="rId101"/>
  </p:notesMasterIdLst>
  <p:handoutMasterIdLst>
    <p:handoutMasterId r:id="rId102"/>
  </p:handoutMasterIdLst>
  <p:sldIdLst>
    <p:sldId id="325" r:id="rId3"/>
    <p:sldId id="264" r:id="rId4"/>
    <p:sldId id="821" r:id="rId5"/>
    <p:sldId id="328" r:id="rId6"/>
    <p:sldId id="327" r:id="rId7"/>
    <p:sldId id="309" r:id="rId8"/>
    <p:sldId id="259" r:id="rId9"/>
    <p:sldId id="351" r:id="rId10"/>
    <p:sldId id="833" r:id="rId11"/>
    <p:sldId id="834" r:id="rId12"/>
    <p:sldId id="835" r:id="rId13"/>
    <p:sldId id="597" r:id="rId14"/>
    <p:sldId id="355" r:id="rId15"/>
    <p:sldId id="375" r:id="rId16"/>
    <p:sldId id="912" r:id="rId17"/>
    <p:sldId id="837" r:id="rId18"/>
    <p:sldId id="838" r:id="rId19"/>
    <p:sldId id="841" r:id="rId20"/>
    <p:sldId id="911" r:id="rId21"/>
    <p:sldId id="842" r:id="rId22"/>
    <p:sldId id="843" r:id="rId23"/>
    <p:sldId id="844" r:id="rId24"/>
    <p:sldId id="846" r:id="rId25"/>
    <p:sldId id="845" r:id="rId26"/>
    <p:sldId id="847" r:id="rId27"/>
    <p:sldId id="848" r:id="rId28"/>
    <p:sldId id="849" r:id="rId29"/>
    <p:sldId id="850" r:id="rId30"/>
    <p:sldId id="851" r:id="rId31"/>
    <p:sldId id="852" r:id="rId32"/>
    <p:sldId id="853" r:id="rId33"/>
    <p:sldId id="854" r:id="rId34"/>
    <p:sldId id="910" r:id="rId35"/>
    <p:sldId id="856" r:id="rId36"/>
    <p:sldId id="857" r:id="rId37"/>
    <p:sldId id="858" r:id="rId38"/>
    <p:sldId id="859" r:id="rId39"/>
    <p:sldId id="860" r:id="rId40"/>
    <p:sldId id="422" r:id="rId41"/>
    <p:sldId id="423" r:id="rId42"/>
    <p:sldId id="586" r:id="rId43"/>
    <p:sldId id="733" r:id="rId44"/>
    <p:sldId id="861" r:id="rId45"/>
    <p:sldId id="862" r:id="rId46"/>
    <p:sldId id="863" r:id="rId47"/>
    <p:sldId id="864" r:id="rId48"/>
    <p:sldId id="865" r:id="rId49"/>
    <p:sldId id="866" r:id="rId50"/>
    <p:sldId id="426" r:id="rId51"/>
    <p:sldId id="427" r:id="rId52"/>
    <p:sldId id="428" r:id="rId53"/>
    <p:sldId id="811" r:id="rId54"/>
    <p:sldId id="867" r:id="rId55"/>
    <p:sldId id="868" r:id="rId56"/>
    <p:sldId id="869" r:id="rId57"/>
    <p:sldId id="870" r:id="rId58"/>
    <p:sldId id="872" r:id="rId59"/>
    <p:sldId id="873" r:id="rId60"/>
    <p:sldId id="913" r:id="rId61"/>
    <p:sldId id="871" r:id="rId62"/>
    <p:sldId id="915" r:id="rId63"/>
    <p:sldId id="875" r:id="rId64"/>
    <p:sldId id="877" r:id="rId65"/>
    <p:sldId id="878" r:id="rId66"/>
    <p:sldId id="879" r:id="rId67"/>
    <p:sldId id="880" r:id="rId68"/>
    <p:sldId id="882" r:id="rId69"/>
    <p:sldId id="883" r:id="rId70"/>
    <p:sldId id="884" r:id="rId71"/>
    <p:sldId id="885" r:id="rId72"/>
    <p:sldId id="914" r:id="rId73"/>
    <p:sldId id="887" r:id="rId74"/>
    <p:sldId id="916" r:id="rId75"/>
    <p:sldId id="889" r:id="rId76"/>
    <p:sldId id="890" r:id="rId77"/>
    <p:sldId id="891" r:id="rId78"/>
    <p:sldId id="892" r:id="rId79"/>
    <p:sldId id="893" r:id="rId80"/>
    <p:sldId id="894" r:id="rId81"/>
    <p:sldId id="895" r:id="rId82"/>
    <p:sldId id="896" r:id="rId83"/>
    <p:sldId id="897" r:id="rId84"/>
    <p:sldId id="898" r:id="rId85"/>
    <p:sldId id="899" r:id="rId86"/>
    <p:sldId id="900" r:id="rId87"/>
    <p:sldId id="901" r:id="rId88"/>
    <p:sldId id="902" r:id="rId89"/>
    <p:sldId id="903" r:id="rId90"/>
    <p:sldId id="904" r:id="rId91"/>
    <p:sldId id="429" r:id="rId92"/>
    <p:sldId id="430" r:id="rId93"/>
    <p:sldId id="918" r:id="rId94"/>
    <p:sldId id="812" r:id="rId95"/>
    <p:sldId id="906" r:id="rId96"/>
    <p:sldId id="908" r:id="rId97"/>
    <p:sldId id="909" r:id="rId98"/>
    <p:sldId id="338" r:id="rId99"/>
    <p:sldId id="326" r:id="rId100"/>
  </p:sldIdLst>
  <p:sldSz cx="12190413" cy="6859588"/>
  <p:notesSz cx="6858000" cy="9144000"/>
  <p:custDataLst>
    <p:tags r:id="rId103"/>
  </p:custDataLst>
  <p:defaultTex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80" userDrawn="1">
          <p15:clr>
            <a:srgbClr val="A4A3A4"/>
          </p15:clr>
        </p15:guide>
        <p15:guide id="2" pos="256" userDrawn="1">
          <p15:clr>
            <a:srgbClr val="A4A3A4"/>
          </p15:clr>
        </p15:guide>
        <p15:guide id="3" pos="6606" userDrawn="1">
          <p15:clr>
            <a:srgbClr val="A4A3A4"/>
          </p15:clr>
        </p15:guide>
      </p15:sldGuideLst>
    </p:ext>
    <p:ext uri="{2D200454-40CA-4A62-9FC3-DE9A4176ACB9}">
      <p15:notesGuideLst xmlns:p15="http://schemas.microsoft.com/office/powerpoint/2012/main">
        <p15:guide id="1" orient="horz" pos="3039">
          <p15:clr>
            <a:srgbClr val="A4A3A4"/>
          </p15:clr>
        </p15:guide>
        <p15:guide id="2" pos="216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孟方思" initials="mfs" lastIdx="1" clrIdx="0"/>
  <p:cmAuthor id="2" name="LD" initials="L" lastIdx="2" clrIdx="1"/>
  <p:cmAuthor id="3" name="Lv0593" initials="L" lastIdx="15"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0075CC"/>
    <a:srgbClr val="005DA2"/>
    <a:srgbClr val="1369B2"/>
    <a:srgbClr val="FAFAFA"/>
    <a:srgbClr val="F2F2F2"/>
    <a:srgbClr val="006BBC"/>
    <a:srgbClr val="008DF6"/>
    <a:srgbClr val="F5F5F5"/>
    <a:srgbClr val="3992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920" autoAdjust="0"/>
    <p:restoredTop sz="55672" autoAdjust="0"/>
  </p:normalViewPr>
  <p:slideViewPr>
    <p:cSldViewPr showGuides="1">
      <p:cViewPr varScale="1">
        <p:scale>
          <a:sx n="100" d="100"/>
          <a:sy n="100" d="100"/>
        </p:scale>
        <p:origin x="78" y="180"/>
      </p:cViewPr>
      <p:guideLst>
        <p:guide orient="horz" pos="2280"/>
        <p:guide pos="256"/>
        <p:guide pos="660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0106"/>
    </p:cViewPr>
  </p:sorterViewPr>
  <p:notesViewPr>
    <p:cSldViewPr>
      <p:cViewPr varScale="1">
        <p:scale>
          <a:sx n="86" d="100"/>
          <a:sy n="86" d="100"/>
        </p:scale>
        <p:origin x="-3810" y="-90"/>
      </p:cViewPr>
      <p:guideLst>
        <p:guide orient="horz" pos="3039"/>
        <p:guide pos="2169"/>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07" Type="http://schemas.openxmlformats.org/officeDocument/2006/relationships/theme" Target="theme/theme1.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handoutMaster" Target="handoutMasters/handoutMaster1.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tags" Target="tags/tag1.xml"/><Relationship Id="rId108"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commentAuthors" Target="commentAuthor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t>2024/7/18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t>2024/7/18</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1219200" rtl="0" eaLnBrk="1" latinLnBrk="0" hangingPunct="1">
      <a:defRPr sz="1600" kern="1200">
        <a:solidFill>
          <a:schemeClr val="tx1"/>
        </a:solidFill>
        <a:latin typeface="+mn-lt"/>
        <a:ea typeface="+mn-ea"/>
        <a:cs typeface="+mn-cs"/>
      </a:defRPr>
    </a:lvl1pPr>
    <a:lvl2pPr marL="609600" algn="l" defTabSz="1219200" rtl="0" eaLnBrk="1" latinLnBrk="0" hangingPunct="1">
      <a:defRPr sz="1600" kern="1200">
        <a:solidFill>
          <a:schemeClr val="tx1"/>
        </a:solidFill>
        <a:latin typeface="+mn-lt"/>
        <a:ea typeface="+mn-ea"/>
        <a:cs typeface="+mn-cs"/>
      </a:defRPr>
    </a:lvl2pPr>
    <a:lvl3pPr marL="1219200" algn="l" defTabSz="1219200" rtl="0" eaLnBrk="1" latinLnBrk="0" hangingPunct="1">
      <a:defRPr sz="1600" kern="1200">
        <a:solidFill>
          <a:schemeClr val="tx1"/>
        </a:solidFill>
        <a:latin typeface="+mn-lt"/>
        <a:ea typeface="+mn-ea"/>
        <a:cs typeface="+mn-cs"/>
      </a:defRPr>
    </a:lvl3pPr>
    <a:lvl4pPr marL="1828800" algn="l" defTabSz="1219200" rtl="0" eaLnBrk="1" latinLnBrk="0" hangingPunct="1">
      <a:defRPr sz="1600" kern="1200">
        <a:solidFill>
          <a:schemeClr val="tx1"/>
        </a:solidFill>
        <a:latin typeface="+mn-lt"/>
        <a:ea typeface="+mn-ea"/>
        <a:cs typeface="+mn-cs"/>
      </a:defRPr>
    </a:lvl4pPr>
    <a:lvl5pPr marL="2438400" algn="l" defTabSz="1219200" rtl="0" eaLnBrk="1" latinLnBrk="0" hangingPunct="1">
      <a:defRPr sz="1600" kern="1200">
        <a:solidFill>
          <a:schemeClr val="tx1"/>
        </a:solidFill>
        <a:latin typeface="+mn-lt"/>
        <a:ea typeface="+mn-ea"/>
        <a:cs typeface="+mn-cs"/>
      </a:defRPr>
    </a:lvl5pPr>
    <a:lvl6pPr marL="3048000" algn="l" defTabSz="1219200" rtl="0" eaLnBrk="1" latinLnBrk="0" hangingPunct="1">
      <a:defRPr sz="1600" kern="1200">
        <a:solidFill>
          <a:schemeClr val="tx1"/>
        </a:solidFill>
        <a:latin typeface="+mn-lt"/>
        <a:ea typeface="+mn-ea"/>
        <a:cs typeface="+mn-cs"/>
      </a:defRPr>
    </a:lvl6pPr>
    <a:lvl7pPr marL="3657600" algn="l" defTabSz="1219200" rtl="0" eaLnBrk="1" latinLnBrk="0" hangingPunct="1">
      <a:defRPr sz="1600" kern="1200">
        <a:solidFill>
          <a:schemeClr val="tx1"/>
        </a:solidFill>
        <a:latin typeface="+mn-lt"/>
        <a:ea typeface="+mn-ea"/>
        <a:cs typeface="+mn-cs"/>
      </a:defRPr>
    </a:lvl7pPr>
    <a:lvl8pPr marL="4267200" algn="l" defTabSz="1219200" rtl="0" eaLnBrk="1" latinLnBrk="0" hangingPunct="1">
      <a:defRPr sz="1600" kern="1200">
        <a:solidFill>
          <a:schemeClr val="tx1"/>
        </a:solidFill>
        <a:latin typeface="+mn-lt"/>
        <a:ea typeface="+mn-ea"/>
        <a:cs typeface="+mn-cs"/>
      </a:defRPr>
    </a:lvl8pPr>
    <a:lvl9pPr marL="4876800" algn="l" defTabSz="121920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21</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22</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23</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24</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25</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26</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27</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28</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29</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30</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31</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32</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34</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35</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36</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37</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38</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39</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40</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43</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46</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51</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55</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56</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60</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69</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78</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84</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87</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90</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91</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93</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94</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97</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98</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和副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69777" y="2309308"/>
            <a:ext cx="10850541" cy="899333"/>
          </a:xfrm>
        </p:spPr>
        <p:txBody>
          <a:bodyPr lIns="101600" tIns="38100" rIns="25400" bIns="38100" anchor="t" anchorCtr="0">
            <a:noAutofit/>
          </a:bodyPr>
          <a:lstStyle>
            <a:lvl1pPr algn="ctr">
              <a:defRPr sz="5400" b="0" spc="600">
                <a:effectLst/>
                <a:latin typeface="+mn-ea"/>
                <a:ea typeface="+mn-ea"/>
              </a:defRPr>
            </a:lvl1pPr>
          </a:lstStyle>
          <a:p>
            <a:r>
              <a:rPr lang="zh-CN" altLang="en-US" dirty="0"/>
              <a:t>单击此处编辑标题</a:t>
            </a:r>
          </a:p>
        </p:txBody>
      </p:sp>
      <p:sp>
        <p:nvSpPr>
          <p:cNvPr id="3" name="副标题 2"/>
          <p:cNvSpPr>
            <a:spLocks noGrp="1"/>
          </p:cNvSpPr>
          <p:nvPr>
            <p:ph type="subTitle" idx="1" hasCustomPrompt="1"/>
          </p:nvPr>
        </p:nvSpPr>
        <p:spPr>
          <a:xfrm>
            <a:off x="669820" y="3566185"/>
            <a:ext cx="10850454" cy="801518"/>
          </a:xfrm>
        </p:spPr>
        <p:txBody>
          <a:bodyPr lIns="101600" tIns="38100" rIns="76200" bIns="38100" anchor="ctr" anchorCtr="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5365" indent="0" algn="ctr">
              <a:buNone/>
              <a:defRPr sz="1600"/>
            </a:lvl6pPr>
            <a:lvl7pPr marL="2742565" indent="0" algn="ctr">
              <a:buNone/>
              <a:defRPr sz="1600"/>
            </a:lvl7pPr>
            <a:lvl8pPr marL="3199765" indent="0" algn="ctr">
              <a:buNone/>
              <a:defRPr sz="1600"/>
            </a:lvl8pPr>
            <a:lvl9pPr marL="3656965" indent="0" algn="ctr">
              <a:buNone/>
              <a:defRPr sz="1600"/>
            </a:lvl9pPr>
          </a:lstStyle>
          <a:p>
            <a:r>
              <a:rPr lang="zh-CN" altLang="en-US" dirty="0"/>
              <a:t>单击此处编辑副标题</a:t>
            </a:r>
          </a:p>
        </p:txBody>
      </p:sp>
      <p:sp>
        <p:nvSpPr>
          <p:cNvPr id="17" name="页脚占位符 16"/>
          <p:cNvSpPr>
            <a:spLocks noGrp="1"/>
          </p:cNvSpPr>
          <p:nvPr>
            <p:ph type="ftr" sz="quarter" idx="11"/>
          </p:nvPr>
        </p:nvSpPr>
        <p:spPr/>
        <p:txBody>
          <a:bodyPr/>
          <a:lstStyle>
            <a:lvl1pPr>
              <a:defRPr>
                <a:latin typeface="+mn-ea"/>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304" y="834057"/>
            <a:ext cx="104638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15" y="390618"/>
            <a:ext cx="520428" cy="274702"/>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 name="TextBox 4"/>
          <p:cNvSpPr txBox="1"/>
          <p:nvPr userDrawn="1"/>
        </p:nvSpPr>
        <p:spPr>
          <a:xfrm>
            <a:off x="305731" y="6526138"/>
            <a:ext cx="2909155" cy="276999"/>
          </a:xfrm>
          <a:prstGeom prst="rect">
            <a:avLst/>
          </a:prstGeom>
          <a:noFill/>
        </p:spPr>
        <p:txBody>
          <a:bodyPr wrap="square" rtlCol="0">
            <a:spAutoFit/>
          </a:bodyPr>
          <a:lstStyle/>
          <a:p>
            <a:r>
              <a:rPr lang="en-US" altLang="zh-CN" sz="1200" b="0" dirty="0" err="1">
                <a:solidFill>
                  <a:srgbClr val="595959"/>
                </a:solidFill>
                <a:latin typeface="微软雅黑" panose="020B0503020204020204" pitchFamily="34" charset="-122"/>
                <a:ea typeface="微软雅黑" panose="020B0503020204020204" pitchFamily="34" charset="-122"/>
              </a:rPr>
              <a:t>yx.ityxb.com</a:t>
            </a:r>
            <a:endParaRPr lang="zh-CN" altLang="en-US" sz="1200" b="0" dirty="0">
              <a:solidFill>
                <a:srgbClr val="595959"/>
              </a:solidFill>
              <a:latin typeface="微软雅黑" panose="020B0503020204020204" pitchFamily="34" charset="-122"/>
              <a:ea typeface="微软雅黑" panose="020B0503020204020204" pitchFamily="34" charset="-122"/>
            </a:endParaRPr>
          </a:p>
        </p:txBody>
      </p:sp>
      <p:sp>
        <p:nvSpPr>
          <p:cNvPr id="6" name="矩形 5"/>
          <p:cNvSpPr/>
          <p:nvPr userDrawn="1"/>
        </p:nvSpPr>
        <p:spPr>
          <a:xfrm>
            <a:off x="0" y="6794447"/>
            <a:ext cx="10631710" cy="8463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3717" y="6794446"/>
            <a:ext cx="1486695" cy="8463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03518" y="294845"/>
            <a:ext cx="2595061" cy="405057"/>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标题和内容">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标题和内容">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59" y="4407922"/>
            <a:ext cx="10361851" cy="1362390"/>
          </a:xfrm>
        </p:spPr>
        <p:txBody>
          <a:bodyPr anchor="t"/>
          <a:lstStyle>
            <a:lvl1pPr algn="l">
              <a:defRPr sz="5300" b="1" cap="all"/>
            </a:lvl1pPr>
          </a:lstStyle>
          <a:p>
            <a:r>
              <a:rPr lang="zh-CN" altLang="en-US"/>
              <a:t>单击此处编辑母版标题样式</a:t>
            </a:r>
          </a:p>
        </p:txBody>
      </p:sp>
      <p:sp>
        <p:nvSpPr>
          <p:cNvPr id="3" name="文本占位符 2"/>
          <p:cNvSpPr>
            <a:spLocks noGrp="1"/>
          </p:cNvSpPr>
          <p:nvPr>
            <p:ph type="body" idx="1"/>
          </p:nvPr>
        </p:nvSpPr>
        <p:spPr>
          <a:xfrm>
            <a:off x="962959" y="2907386"/>
            <a:ext cx="10361851" cy="1500534"/>
          </a:xfrm>
        </p:spPr>
        <p:txBody>
          <a:bodyPr anchor="b"/>
          <a:lstStyle>
            <a:lvl1pPr marL="0" indent="0">
              <a:buNone/>
              <a:defRPr sz="2700">
                <a:solidFill>
                  <a:schemeClr val="tx1">
                    <a:tint val="75000"/>
                  </a:schemeClr>
                </a:solidFill>
              </a:defRPr>
            </a:lvl1pPr>
            <a:lvl2pPr marL="609600" indent="0">
              <a:buNone/>
              <a:defRPr sz="2400">
                <a:solidFill>
                  <a:schemeClr val="tx1">
                    <a:tint val="75000"/>
                  </a:schemeClr>
                </a:solidFill>
              </a:defRPr>
            </a:lvl2pPr>
            <a:lvl3pPr marL="1219200" indent="0">
              <a:buNone/>
              <a:defRPr sz="2100">
                <a:solidFill>
                  <a:schemeClr val="tx1">
                    <a:tint val="75000"/>
                  </a:schemeClr>
                </a:solidFill>
              </a:defRPr>
            </a:lvl3pPr>
            <a:lvl4pPr marL="1828800" indent="0">
              <a:buNone/>
              <a:defRPr sz="1900">
                <a:solidFill>
                  <a:schemeClr val="tx1">
                    <a:tint val="75000"/>
                  </a:schemeClr>
                </a:solidFill>
              </a:defRPr>
            </a:lvl4pPr>
            <a:lvl5pPr marL="2438400" indent="0">
              <a:buNone/>
              <a:defRPr sz="1900">
                <a:solidFill>
                  <a:schemeClr val="tx1">
                    <a:tint val="75000"/>
                  </a:schemeClr>
                </a:solidFill>
              </a:defRPr>
            </a:lvl5pPr>
            <a:lvl6pPr marL="3048000" indent="0">
              <a:buNone/>
              <a:defRPr sz="1900">
                <a:solidFill>
                  <a:schemeClr val="tx1">
                    <a:tint val="75000"/>
                  </a:schemeClr>
                </a:solidFill>
              </a:defRPr>
            </a:lvl6pPr>
            <a:lvl7pPr marL="3657600" indent="0">
              <a:buNone/>
              <a:defRPr sz="1900">
                <a:solidFill>
                  <a:schemeClr val="tx1">
                    <a:tint val="75000"/>
                  </a:schemeClr>
                </a:solidFill>
              </a:defRPr>
            </a:lvl7pPr>
            <a:lvl8pPr marL="4267200" indent="0">
              <a:buNone/>
              <a:defRPr sz="1900">
                <a:solidFill>
                  <a:schemeClr val="tx1">
                    <a:tint val="75000"/>
                  </a:schemeClr>
                </a:solidFill>
              </a:defRPr>
            </a:lvl8pPr>
            <a:lvl9pPr marL="4876800" indent="0">
              <a:buNone/>
              <a:defRPr sz="19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2024/7/18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521" y="1600572"/>
            <a:ext cx="5384099" cy="4527011"/>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6793" y="1600572"/>
            <a:ext cx="5384099" cy="4527011"/>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2024/7/18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521" y="1535469"/>
            <a:ext cx="5386216" cy="639911"/>
          </a:xfrm>
        </p:spPr>
        <p:txBody>
          <a:bodyPr anchor="b"/>
          <a:lstStyle>
            <a:lvl1pPr marL="0" indent="0">
              <a:buNone/>
              <a:defRPr sz="3200" b="1"/>
            </a:lvl1pPr>
            <a:lvl2pPr marL="609600" indent="0">
              <a:buNone/>
              <a:defRPr sz="2700" b="1"/>
            </a:lvl2pPr>
            <a:lvl3pPr marL="1219200" indent="0">
              <a:buNone/>
              <a:defRPr sz="2400" b="1"/>
            </a:lvl3pPr>
            <a:lvl4pPr marL="1828800" indent="0">
              <a:buNone/>
              <a:defRPr sz="2100" b="1"/>
            </a:lvl4pPr>
            <a:lvl5pPr marL="2438400" indent="0">
              <a:buNone/>
              <a:defRPr sz="2100" b="1"/>
            </a:lvl5pPr>
            <a:lvl6pPr marL="3048000" indent="0">
              <a:buNone/>
              <a:defRPr sz="2100" b="1"/>
            </a:lvl6pPr>
            <a:lvl7pPr marL="3657600" indent="0">
              <a:buNone/>
              <a:defRPr sz="2100" b="1"/>
            </a:lvl7pPr>
            <a:lvl8pPr marL="4267200" indent="0">
              <a:buNone/>
              <a:defRPr sz="2100" b="1"/>
            </a:lvl8pPr>
            <a:lvl9pPr marL="4876800" indent="0">
              <a:buNone/>
              <a:defRPr sz="2100" b="1"/>
            </a:lvl9pPr>
          </a:lstStyle>
          <a:p>
            <a:pPr lvl="0"/>
            <a:r>
              <a:rPr lang="zh-CN" altLang="en-US"/>
              <a:t>单击此处编辑母版文本样式</a:t>
            </a:r>
          </a:p>
        </p:txBody>
      </p:sp>
      <p:sp>
        <p:nvSpPr>
          <p:cNvPr id="4" name="内容占位符 3"/>
          <p:cNvSpPr>
            <a:spLocks noGrp="1"/>
          </p:cNvSpPr>
          <p:nvPr>
            <p:ph sz="half" idx="2"/>
          </p:nvPr>
        </p:nvSpPr>
        <p:spPr>
          <a:xfrm>
            <a:off x="609521" y="2175378"/>
            <a:ext cx="5386216" cy="3952203"/>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562" y="1535469"/>
            <a:ext cx="5388332" cy="639911"/>
          </a:xfrm>
        </p:spPr>
        <p:txBody>
          <a:bodyPr anchor="b"/>
          <a:lstStyle>
            <a:lvl1pPr marL="0" indent="0">
              <a:buNone/>
              <a:defRPr sz="3200" b="1"/>
            </a:lvl1pPr>
            <a:lvl2pPr marL="609600" indent="0">
              <a:buNone/>
              <a:defRPr sz="2700" b="1"/>
            </a:lvl2pPr>
            <a:lvl3pPr marL="1219200" indent="0">
              <a:buNone/>
              <a:defRPr sz="2400" b="1"/>
            </a:lvl3pPr>
            <a:lvl4pPr marL="1828800" indent="0">
              <a:buNone/>
              <a:defRPr sz="2100" b="1"/>
            </a:lvl4pPr>
            <a:lvl5pPr marL="2438400" indent="0">
              <a:buNone/>
              <a:defRPr sz="2100" b="1"/>
            </a:lvl5pPr>
            <a:lvl6pPr marL="3048000" indent="0">
              <a:buNone/>
              <a:defRPr sz="2100" b="1"/>
            </a:lvl6pPr>
            <a:lvl7pPr marL="3657600" indent="0">
              <a:buNone/>
              <a:defRPr sz="2100" b="1"/>
            </a:lvl7pPr>
            <a:lvl8pPr marL="4267200" indent="0">
              <a:buNone/>
              <a:defRPr sz="2100" b="1"/>
            </a:lvl8pPr>
            <a:lvl9pPr marL="4876800" indent="0">
              <a:buNone/>
              <a:defRPr sz="2100" b="1"/>
            </a:lvl9pPr>
          </a:lstStyle>
          <a:p>
            <a:pPr lvl="0"/>
            <a:r>
              <a:rPr lang="zh-CN" altLang="en-US"/>
              <a:t>单击此处编辑母版文本样式</a:t>
            </a:r>
          </a:p>
        </p:txBody>
      </p:sp>
      <p:sp>
        <p:nvSpPr>
          <p:cNvPr id="6" name="内容占位符 5"/>
          <p:cNvSpPr>
            <a:spLocks noGrp="1"/>
          </p:cNvSpPr>
          <p:nvPr>
            <p:ph sz="quarter" idx="4"/>
          </p:nvPr>
        </p:nvSpPr>
        <p:spPr>
          <a:xfrm>
            <a:off x="6192562" y="2175378"/>
            <a:ext cx="5388332" cy="3952203"/>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2024/7/18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2024/7/18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2024/7/18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8" name="等腰三角形 7"/>
          <p:cNvSpPr/>
          <p:nvPr userDrawn="1"/>
        </p:nvSpPr>
        <p:spPr>
          <a:xfrm flipH="1" flipV="1">
            <a:off x="-767029" y="-29126"/>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flipH="1" flipV="1">
            <a:off x="1413539" y="0"/>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userDrawn="1"/>
        </p:nvSpPr>
        <p:spPr>
          <a:xfrm>
            <a:off x="6085438" y="4298493"/>
            <a:ext cx="5426766" cy="2559507"/>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nvSpPr>
        <p:spPr>
          <a:xfrm>
            <a:off x="7741543" y="3609725"/>
            <a:ext cx="6887119" cy="3248275"/>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8773" y="3693670"/>
            <a:ext cx="7551038" cy="105497"/>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椭圆 1"/>
          <p:cNvSpPr/>
          <p:nvPr userDrawn="1"/>
        </p:nvSpPr>
        <p:spPr>
          <a:xfrm>
            <a:off x="9998623" y="3693670"/>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18890" y="5045086"/>
            <a:ext cx="3952633" cy="616956"/>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cxnSp>
        <p:nvCxnSpPr>
          <p:cNvPr id="8" name="直接连接符 7"/>
          <p:cNvCxnSpPr/>
          <p:nvPr userDrawn="1"/>
        </p:nvCxnSpPr>
        <p:spPr>
          <a:xfrm>
            <a:off x="984634" y="1413103"/>
            <a:ext cx="10198475"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7120" y="654595"/>
            <a:ext cx="575989" cy="577246"/>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79153" y="655120"/>
            <a:ext cx="575989" cy="576197"/>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3137" y="654595"/>
            <a:ext cx="577036" cy="577246"/>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1187" y="654595"/>
            <a:ext cx="577036" cy="577246"/>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5170" y="654595"/>
            <a:ext cx="577036" cy="577246"/>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正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9777" y="581333"/>
            <a:ext cx="10850541" cy="64812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p>
        </p:txBody>
      </p:sp>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7" name="文本占位符 6"/>
          <p:cNvSpPr>
            <a:spLocks noGrp="1"/>
          </p:cNvSpPr>
          <p:nvPr>
            <p:ph type="body" idx="1" hasCustomPrompt="1"/>
          </p:nvPr>
        </p:nvSpPr>
        <p:spPr>
          <a:xfrm>
            <a:off x="669820" y="1508404"/>
            <a:ext cx="10850454" cy="4750044"/>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22998" y="3789834"/>
            <a:ext cx="3952633" cy="616956"/>
          </a:xfrm>
          <a:prstGeom prst="rect">
            <a:avLst/>
          </a:prstGeom>
        </p:spPr>
      </p:pic>
      <p:sp>
        <p:nvSpPr>
          <p:cNvPr id="4" name="日期占位符 3"/>
          <p:cNvSpPr>
            <a:spLocks noGrp="1"/>
          </p:cNvSpPr>
          <p:nvPr>
            <p:ph type="dt" sz="half" idx="10"/>
          </p:nvPr>
        </p:nvSpPr>
        <p:spPr/>
        <p:txBody>
          <a:bodyPr/>
          <a:lstStyle/>
          <a:p>
            <a:fld id="{530820CF-B880-4189-942D-D702A7CBA730}" type="datetimeFigureOut">
              <a:rPr lang="zh-CN" altLang="en-US" smtClean="0"/>
              <a:t>2024/7/18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40" name="等腰三角形 39"/>
          <p:cNvSpPr/>
          <p:nvPr userDrawn="1"/>
        </p:nvSpPr>
        <p:spPr>
          <a:xfrm>
            <a:off x="7741543" y="3609725"/>
            <a:ext cx="6887119" cy="3248275"/>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userDrawn="1"/>
        </p:nvSpPr>
        <p:spPr>
          <a:xfrm flipH="1" flipV="1">
            <a:off x="-766394" y="-28491"/>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nvSpPr>
        <p:spPr>
          <a:xfrm flipH="1" flipV="1">
            <a:off x="1414174" y="635"/>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a:off x="6086073" y="4299128"/>
            <a:ext cx="5426766" cy="2559507"/>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8773" y="3437345"/>
            <a:ext cx="7551038" cy="105497"/>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椭圆 9"/>
          <p:cNvSpPr/>
          <p:nvPr userDrawn="1"/>
        </p:nvSpPr>
        <p:spPr>
          <a:xfrm>
            <a:off x="10011958" y="3437345"/>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descr="寄语(1)"/>
          <p:cNvPicPr>
            <a:picLocks noChangeAspect="1"/>
          </p:cNvPicPr>
          <p:nvPr userDrawn="1"/>
        </p:nvPicPr>
        <p:blipFill>
          <a:blip r:embed="rId3"/>
          <a:srcRect l="114" t="60287" r="-114" b="572"/>
          <a:stretch>
            <a:fillRect/>
          </a:stretch>
        </p:blipFill>
        <p:spPr>
          <a:xfrm>
            <a:off x="2480310" y="2508250"/>
            <a:ext cx="7532370" cy="165798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49" y="274702"/>
            <a:ext cx="2742843" cy="585288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521" y="274702"/>
            <a:ext cx="8025355" cy="585288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2024/7/18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标题与图文">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atin typeface="+mn-ea"/>
              </a:defRPr>
            </a:lvl1pPr>
          </a:lstStyle>
          <a:p>
            <a:endParaRPr lang="zh-CN" altLang="en-US"/>
          </a:p>
        </p:txBody>
      </p:sp>
      <p:sp>
        <p:nvSpPr>
          <p:cNvPr id="4" name="灯片编号占位符 3"/>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5" name="标题 4"/>
          <p:cNvSpPr>
            <a:spLocks noGrp="1"/>
          </p:cNvSpPr>
          <p:nvPr>
            <p:ph type="title" hasCustomPrompt="1"/>
          </p:nvPr>
        </p:nvSpPr>
        <p:spPr>
          <a:xfrm>
            <a:off x="839974" y="727845"/>
            <a:ext cx="3931306" cy="1115266"/>
          </a:xfrm>
        </p:spPr>
        <p:txBody>
          <a:bodyPr anchor="ctr" anchorCtr="0"/>
          <a:lstStyle>
            <a:lvl1pPr>
              <a:defRPr sz="3200">
                <a:latin typeface="+mn-ea"/>
                <a:ea typeface="+mn-ea"/>
              </a:defRPr>
            </a:lvl1pPr>
          </a:lstStyle>
          <a:p>
            <a:r>
              <a:rPr lang="zh-CN" altLang="en-US"/>
              <a:t>单击此处编辑标题</a:t>
            </a:r>
          </a:p>
        </p:txBody>
      </p:sp>
      <p:sp>
        <p:nvSpPr>
          <p:cNvPr id="6" name="内容占位符 5"/>
          <p:cNvSpPr>
            <a:spLocks noGrp="1"/>
          </p:cNvSpPr>
          <p:nvPr>
            <p:ph idx="1" hasCustomPrompt="1"/>
          </p:nvPr>
        </p:nvSpPr>
        <p:spPr>
          <a:xfrm>
            <a:off x="5137617" y="727845"/>
            <a:ext cx="6171235" cy="5404215"/>
          </a:xfrm>
        </p:spPr>
        <p:txBody>
          <a:bodyPr/>
          <a:lstStyle>
            <a:lvl1pPr>
              <a:defRPr sz="2400">
                <a:latin typeface="+mn-ea"/>
                <a:ea typeface="+mn-ea"/>
              </a:defRPr>
            </a:lvl1pPr>
            <a:lvl2pPr marL="457200" indent="0">
              <a:buNone/>
              <a:defRPr sz="2400">
                <a:latin typeface="+mn-ea"/>
                <a:ea typeface="+mn-ea"/>
              </a:defRPr>
            </a:lvl2pPr>
            <a:lvl3pPr>
              <a:defRPr sz="2400">
                <a:latin typeface="+mn-ea"/>
                <a:ea typeface="+mn-ea"/>
              </a:defRPr>
            </a:lvl3pPr>
            <a:lvl4pPr>
              <a:defRPr sz="2400">
                <a:latin typeface="+mn-ea"/>
                <a:ea typeface="+mn-ea"/>
              </a:defRPr>
            </a:lvl4pPr>
            <a:lvl5pPr>
              <a:defRPr sz="2400">
                <a:latin typeface="+mn-ea"/>
                <a:ea typeface="+mn-ea"/>
              </a:defRPr>
            </a:lvl5pPr>
            <a:lvl6pPr>
              <a:defRPr sz="2000"/>
            </a:lvl6pPr>
            <a:lvl7pPr>
              <a:defRPr sz="2000"/>
            </a:lvl7pPr>
            <a:lvl8pPr>
              <a:defRPr sz="2000"/>
            </a:lvl8pPr>
            <a:lvl9pPr>
              <a:defRPr sz="2000"/>
            </a:lvl9pPr>
          </a:lstStyle>
          <a:p>
            <a:pPr lvl="0"/>
            <a:r>
              <a:rPr lang="zh-CN" altLang="en-US"/>
              <a:t>单击此处编辑正文</a:t>
            </a:r>
          </a:p>
        </p:txBody>
      </p:sp>
      <p:sp>
        <p:nvSpPr>
          <p:cNvPr id="7" name="文本占位符 6"/>
          <p:cNvSpPr>
            <a:spLocks noGrp="1"/>
          </p:cNvSpPr>
          <p:nvPr>
            <p:ph type="body" sz="half" idx="2" hasCustomPrompt="1"/>
          </p:nvPr>
        </p:nvSpPr>
        <p:spPr>
          <a:xfrm>
            <a:off x="839974" y="2240060"/>
            <a:ext cx="3931306" cy="3892636"/>
          </a:xfrm>
        </p:spPr>
        <p:txBody>
          <a:bodyPr/>
          <a:lstStyle>
            <a:lvl1pPr marL="342900" indent="-342900">
              <a:buFont typeface="Arial" panose="020B0604020202020204" pitchFamily="34" charset="0"/>
              <a:buChar char="•"/>
              <a:defRPr sz="2400">
                <a:latin typeface="+mn-ea"/>
                <a:ea typeface="+mn-ea"/>
              </a:defRPr>
            </a:lvl1pPr>
            <a:lvl2pPr marL="457200" indent="0">
              <a:buNone/>
              <a:defRPr sz="1400"/>
            </a:lvl2pPr>
            <a:lvl3pPr marL="914400" indent="0">
              <a:buNone/>
              <a:defRPr sz="1200"/>
            </a:lvl3pPr>
            <a:lvl4pPr marL="1371600" indent="0">
              <a:buNone/>
              <a:defRPr sz="1000"/>
            </a:lvl4pPr>
            <a:lvl5pPr marL="1828800" indent="0">
              <a:buNone/>
              <a:defRPr sz="1000"/>
            </a:lvl5pPr>
            <a:lvl6pPr marL="2285365" indent="0">
              <a:buNone/>
              <a:defRPr sz="1000"/>
            </a:lvl6pPr>
            <a:lvl7pPr marL="2742565" indent="0">
              <a:buNone/>
              <a:defRPr sz="1000"/>
            </a:lvl7pPr>
            <a:lvl8pPr marL="3199765" indent="0">
              <a:buNone/>
              <a:defRPr sz="1000"/>
            </a:lvl8pPr>
            <a:lvl9pPr marL="3656965" indent="0">
              <a:buNone/>
              <a:defRPr sz="1000"/>
            </a:lvl9pPr>
          </a:lstStyle>
          <a:p>
            <a:pPr lvl="0"/>
            <a:r>
              <a:rPr lang="zh-CN" altLang="en-US"/>
              <a:t>单击此处编辑正文</a:t>
            </a:r>
          </a:p>
          <a:p>
            <a:pPr lvl="0"/>
            <a:r>
              <a:rPr lang="zh-CN" altLang="en-US">
                <a:sym typeface="+mn-ea"/>
              </a:rPr>
              <a:t>单击此处编辑正文</a:t>
            </a:r>
            <a:endParaRPr lang="zh-CN" altLang="en-US"/>
          </a:p>
          <a:p>
            <a:pPr lvl="0"/>
            <a:r>
              <a:rPr lang="zh-CN" altLang="en-US">
                <a:sym typeface="+mn-ea"/>
              </a:rPr>
              <a:t>单击此处编辑正文</a:t>
            </a:r>
            <a:endParaRPr lang="zh-CN" altLang="en-US"/>
          </a:p>
          <a:p>
            <a:pPr lvl="0"/>
            <a:r>
              <a:rPr lang="zh-CN" altLang="en-US">
                <a:sym typeface="+mn-ea"/>
              </a:rPr>
              <a:t>单击此处编辑正文</a:t>
            </a:r>
          </a:p>
          <a:p>
            <a:pPr lvl="0"/>
            <a:r>
              <a:rPr lang="zh-CN" altLang="en-US">
                <a:sym typeface="+mn-ea"/>
              </a:rPr>
              <a:t>单击此处编辑正文</a:t>
            </a:r>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图片与注释">
    <p:spTree>
      <p:nvGrpSpPr>
        <p:cNvPr id="1" name=""/>
        <p:cNvGrpSpPr/>
        <p:nvPr/>
      </p:nvGrpSpPr>
      <p:grpSpPr>
        <a:xfrm>
          <a:off x="0" y="0"/>
          <a:ext cx="0" cy="0"/>
          <a:chOff x="0" y="0"/>
          <a:chExt cx="0" cy="0"/>
        </a:xfrm>
      </p:grpSpPr>
      <p:sp>
        <p:nvSpPr>
          <p:cNvPr id="6" name="页脚占位符 5"/>
          <p:cNvSpPr>
            <a:spLocks noGrp="1"/>
          </p:cNvSpPr>
          <p:nvPr>
            <p:ph type="ftr" sz="quarter" idx="11"/>
          </p:nvPr>
        </p:nvSpPr>
        <p:spPr/>
        <p:txBody>
          <a:bodyPr/>
          <a:lstStyle>
            <a:lvl1pPr>
              <a:defRPr>
                <a:latin typeface="+mn-ea"/>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mn-ea"/>
              </a:defRPr>
            </a:lvl1pPr>
          </a:lstStyle>
          <a:p>
            <a:fld id="{FABC47A4-756D-490B-A52F-7D9E2C9FC05F}" type="slidenum">
              <a:rPr lang="zh-CN" altLang="en-US" smtClean="0"/>
              <a:t>‹#›</a:t>
            </a:fld>
            <a:endParaRPr lang="zh-CN" altLang="en-US"/>
          </a:p>
        </p:txBody>
      </p:sp>
      <p:sp>
        <p:nvSpPr>
          <p:cNvPr id="9" name="标题 8"/>
          <p:cNvSpPr>
            <a:spLocks noGrp="1"/>
          </p:cNvSpPr>
          <p:nvPr>
            <p:ph type="title" hasCustomPrompt="1"/>
          </p:nvPr>
        </p:nvSpPr>
        <p:spPr>
          <a:xfrm>
            <a:off x="669820" y="5606183"/>
            <a:ext cx="10850454" cy="558268"/>
          </a:xfrm>
        </p:spPr>
        <p:txBody>
          <a:bodyPr/>
          <a:lstStyle>
            <a:lvl1pPr>
              <a:defRPr b="0">
                <a:latin typeface="+mn-ea"/>
                <a:ea typeface="+mn-ea"/>
              </a:defRPr>
            </a:lvl1pPr>
          </a:lstStyle>
          <a:p>
            <a:r>
              <a:rPr lang="zh-CN" altLang="en-US"/>
              <a:t>单击此处编辑正文</a:t>
            </a:r>
          </a:p>
        </p:txBody>
      </p:sp>
      <p:sp>
        <p:nvSpPr>
          <p:cNvPr id="8" name="内容占位符 7"/>
          <p:cNvSpPr>
            <a:spLocks noGrp="1"/>
          </p:cNvSpPr>
          <p:nvPr>
            <p:ph idx="1" hasCustomPrompt="1"/>
          </p:nvPr>
        </p:nvSpPr>
        <p:spPr>
          <a:xfrm>
            <a:off x="669820" y="641469"/>
            <a:ext cx="10850454" cy="4556969"/>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单张大图">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7" name="内容占位符 6"/>
          <p:cNvSpPr>
            <a:spLocks noGrp="1"/>
          </p:cNvSpPr>
          <p:nvPr>
            <p:ph idx="1" hasCustomPrompt="1"/>
          </p:nvPr>
        </p:nvSpPr>
        <p:spPr>
          <a:xfrm>
            <a:off x="0" y="0"/>
            <a:ext cx="12194539" cy="686943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联图片">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2" name="内容占位符 1"/>
          <p:cNvSpPr>
            <a:spLocks noGrp="1"/>
          </p:cNvSpPr>
          <p:nvPr>
            <p:ph sz="half" idx="2" hasCustomPrompt="1"/>
          </p:nvPr>
        </p:nvSpPr>
        <p:spPr>
          <a:xfrm>
            <a:off x="467922" y="565255"/>
            <a:ext cx="5399196" cy="57287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
        <p:nvSpPr>
          <p:cNvPr id="6" name="内容占位符 5"/>
          <p:cNvSpPr>
            <a:spLocks noGrp="1"/>
          </p:cNvSpPr>
          <p:nvPr>
            <p:ph sz="half" idx="13" hasCustomPrompt="1"/>
          </p:nvPr>
        </p:nvSpPr>
        <p:spPr>
          <a:xfrm>
            <a:off x="6286787" y="565255"/>
            <a:ext cx="5399196" cy="57287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a:t>
            </a:r>
            <a:r>
              <a:rPr>
                <a:sym typeface="+mn-ea"/>
              </a:rPr>
              <a:t>正文</a:t>
            </a:r>
            <a:endParaRPr dirty="0">
              <a:sym typeface="+mn-ea"/>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2" name="标题 1"/>
          <p:cNvSpPr>
            <a:spLocks noGrp="1"/>
          </p:cNvSpPr>
          <p:nvPr>
            <p:ph type="title" hasCustomPrompt="1"/>
          </p:nvPr>
        </p:nvSpPr>
        <p:spPr>
          <a:xfrm>
            <a:off x="669777" y="623706"/>
            <a:ext cx="10850541" cy="899333"/>
          </a:xfrm>
        </p:spPr>
        <p:txBody>
          <a:bodyPr vert="horz" lIns="101600" tIns="38100" rIns="25400" bIns="38100" rtlCol="0" anchor="ctr" anchorCtr="0">
            <a:noAutofit/>
          </a:bodyPr>
          <a:lstStyle>
            <a:lvl1pPr marL="0" marR="0" algn="ctr" defTabSz="914400" rtl="0" eaLnBrk="1" fontAlgn="auto" latinLnBrk="0" hangingPunct="1">
              <a:lnSpc>
                <a:spcPct val="100000"/>
              </a:lnSpc>
              <a:buNone/>
              <a:defRPr kumimoji="0" lang="zh-CN" altLang="en-US" sz="3200" b="0" i="0" u="none" strike="noStrike" kern="1200" cap="none" spc="600" normalizeH="0" baseline="0" noProof="1" dirty="0">
                <a:solidFill>
                  <a:schemeClr val="tx1"/>
                </a:solidFill>
                <a:effectLst/>
                <a:uFillTx/>
                <a:latin typeface="+mn-ea"/>
                <a:ea typeface="+mn-ea"/>
                <a:cs typeface="+mj-cs"/>
                <a:sym typeface="+mn-ea"/>
              </a:defRPr>
            </a:lvl1pPr>
          </a:lstStyle>
          <a:p>
            <a:pPr lvl="0"/>
            <a:r>
              <a:rPr>
                <a:sym typeface="+mn-ea"/>
              </a:rPr>
              <a:t>单击此处编辑标题</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dirty="0"/>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2" name="组合 41"/>
          <p:cNvGrpSpPr/>
          <p:nvPr userDrawn="1"/>
        </p:nvGrpSpPr>
        <p:grpSpPr>
          <a:xfrm>
            <a:off x="0" y="2202951"/>
            <a:ext cx="12190413" cy="2420263"/>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6" name="矩形 45"/>
            <p:cNvSpPr/>
            <p:nvPr/>
          </p:nvSpPr>
          <p:spPr>
            <a:xfrm>
              <a:off x="170694" y="261768"/>
              <a:ext cx="3936004" cy="6119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7" name="平行四边形 46"/>
            <p:cNvSpPr/>
            <p:nvPr/>
          </p:nvSpPr>
          <p:spPr>
            <a:xfrm>
              <a:off x="376965" y="178257"/>
              <a:ext cx="1036076" cy="779005"/>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8" name="文本框 6"/>
            <p:cNvSpPr txBox="1"/>
            <p:nvPr/>
          </p:nvSpPr>
          <p:spPr>
            <a:xfrm>
              <a:off x="619911" y="284178"/>
              <a:ext cx="650908" cy="553578"/>
            </a:xfrm>
            <a:prstGeom prst="rect">
              <a:avLst/>
            </a:prstGeom>
            <a:noFill/>
          </p:spPr>
          <p:txBody>
            <a:bodyPr wrap="square" lIns="68580" tIns="34290" rIns="68580" bIns="34290" rtlCol="0">
              <a:spAutoFit/>
            </a:bodyPr>
            <a:lstStyle/>
            <a:p>
              <a:endParaRPr lang="zh-CN" altLang="en-US" sz="10700" dirty="0">
                <a:solidFill>
                  <a:schemeClr val="bg1">
                    <a:lumMod val="9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7" name="组合 6"/>
          <p:cNvGrpSpPr/>
          <p:nvPr userDrawn="1"/>
        </p:nvGrpSpPr>
        <p:grpSpPr>
          <a:xfrm>
            <a:off x="7919172" y="1700153"/>
            <a:ext cx="575989" cy="577246"/>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8" name="组合 7"/>
          <p:cNvGrpSpPr/>
          <p:nvPr userDrawn="1"/>
        </p:nvGrpSpPr>
        <p:grpSpPr>
          <a:xfrm>
            <a:off x="6191205" y="1700678"/>
            <a:ext cx="575989" cy="576197"/>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9" name="组合 8"/>
          <p:cNvGrpSpPr/>
          <p:nvPr userDrawn="1"/>
        </p:nvGrpSpPr>
        <p:grpSpPr>
          <a:xfrm>
            <a:off x="7055189" y="1700153"/>
            <a:ext cx="577036" cy="577246"/>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0" name="组合 9"/>
          <p:cNvGrpSpPr/>
          <p:nvPr userDrawn="1"/>
        </p:nvGrpSpPr>
        <p:grpSpPr>
          <a:xfrm>
            <a:off x="4463238" y="1700153"/>
            <a:ext cx="577036" cy="577246"/>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5327222" y="1700153"/>
            <a:ext cx="577036" cy="577246"/>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79605" y="6351009"/>
            <a:ext cx="2699578" cy="316859"/>
          </a:xfrm>
          <a:prstGeom prst="rect">
            <a:avLst/>
          </a:prstGeom>
        </p:spPr>
        <p:txBody>
          <a:bodyPr vert="horz" lIns="91440" tIns="45720" rIns="91440" bIns="45720" rtlCol="0" anchor="ctr">
            <a:normAutofit/>
          </a:bodyPr>
          <a:lstStyle>
            <a:lvl1pPr algn="l">
              <a:defRPr sz="1200">
                <a:solidFill>
                  <a:schemeClr val="tx1">
                    <a:tint val="75000"/>
                  </a:schemeClr>
                </a:solidFill>
                <a:latin typeface="+mn-ea"/>
              </a:defRPr>
            </a:lvl1pPr>
          </a:lstStyle>
          <a:p>
            <a:fld id="{760FBDFE-C587-4B4C-A407-44438C67B59E}" type="datetimeFigureOut">
              <a:rPr lang="zh-CN" altLang="en-US" smtClean="0"/>
              <a:t>2024/7/18</a:t>
            </a:fld>
            <a:endParaRPr lang="zh-CN" altLang="en-US"/>
          </a:p>
        </p:txBody>
      </p:sp>
      <p:sp>
        <p:nvSpPr>
          <p:cNvPr id="5" name="页脚占位符 4"/>
          <p:cNvSpPr>
            <a:spLocks noGrp="1"/>
          </p:cNvSpPr>
          <p:nvPr>
            <p:ph type="ftr" sz="quarter" idx="3"/>
          </p:nvPr>
        </p:nvSpPr>
        <p:spPr>
          <a:xfrm>
            <a:off x="4115357" y="6351009"/>
            <a:ext cx="3959381" cy="316859"/>
          </a:xfrm>
          <a:prstGeom prst="rect">
            <a:avLst/>
          </a:prstGeom>
        </p:spPr>
        <p:txBody>
          <a:bodyPr vert="horz" lIns="91440" tIns="45720" rIns="91440" bIns="45720" rtlCol="0" anchor="ctr">
            <a:normAutofit/>
          </a:bodyPr>
          <a:lstStyle>
            <a:lvl1pPr algn="ctr">
              <a:defRPr sz="1200">
                <a:solidFill>
                  <a:schemeClr val="tx1">
                    <a:tint val="75000"/>
                  </a:schemeClr>
                </a:solidFill>
                <a:latin typeface="+mn-ea"/>
              </a:defRPr>
            </a:lvl1pPr>
          </a:lstStyle>
          <a:p>
            <a:endParaRPr lang="zh-CN" altLang="en-US" dirty="0"/>
          </a:p>
        </p:txBody>
      </p:sp>
      <p:sp>
        <p:nvSpPr>
          <p:cNvPr id="6" name="灯片编号占位符 5"/>
          <p:cNvSpPr>
            <a:spLocks noGrp="1"/>
          </p:cNvSpPr>
          <p:nvPr>
            <p:ph type="sldNum" sz="quarter" idx="4"/>
          </p:nvPr>
        </p:nvSpPr>
        <p:spPr>
          <a:xfrm>
            <a:off x="8609254" y="6351009"/>
            <a:ext cx="2699578" cy="316859"/>
          </a:xfrm>
          <a:prstGeom prst="rect">
            <a:avLst/>
          </a:prstGeom>
        </p:spPr>
        <p:txBody>
          <a:bodyPr vert="horz" lIns="91440" tIns="45720" rIns="91440" bIns="45720" rtlCol="0" anchor="ctr">
            <a:normAutofit/>
          </a:bodyPr>
          <a:lstStyle>
            <a:lvl1pPr algn="r">
              <a:defRPr sz="1200">
                <a:solidFill>
                  <a:schemeClr val="tx1">
                    <a:tint val="75000"/>
                  </a:schemeClr>
                </a:solidFill>
                <a:latin typeface="+mn-ea"/>
              </a:defRPr>
            </a:lvl1pPr>
          </a:lstStyle>
          <a:p>
            <a:fld id="{49AE70B2-8BF9-45C0-BB95-33D1B9D3A854}" type="slidenum">
              <a:rPr lang="zh-CN" altLang="en-US" smtClean="0"/>
              <a:t>‹#›</a:t>
            </a:fld>
            <a:endParaRPr lang="zh-CN" altLang="en-US" dirty="0"/>
          </a:p>
        </p:txBody>
      </p:sp>
      <p:sp>
        <p:nvSpPr>
          <p:cNvPr id="7" name="KSO_TEMPLATE" hidden="1"/>
          <p:cNvSpPr/>
          <p:nvPr userDrawn="1"/>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7"/>
          <p:cNvSpPr>
            <a:spLocks noGrp="1"/>
          </p:cNvSpPr>
          <p:nvPr>
            <p:ph type="title"/>
          </p:nvPr>
        </p:nvSpPr>
        <p:spPr>
          <a:xfrm>
            <a:off x="669777" y="581333"/>
            <a:ext cx="10850541" cy="64812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p>
        </p:txBody>
      </p:sp>
      <p:sp>
        <p:nvSpPr>
          <p:cNvPr id="9" name="文本占位符 8"/>
          <p:cNvSpPr>
            <a:spLocks noGrp="1"/>
          </p:cNvSpPr>
          <p:nvPr>
            <p:ph type="body" idx="1"/>
          </p:nvPr>
        </p:nvSpPr>
        <p:spPr>
          <a:xfrm>
            <a:off x="669820" y="1508404"/>
            <a:ext cx="10850454" cy="4750044"/>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n-ea"/>
          <a:ea typeface="+mn-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ea"/>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4pPr>
      <a:lvl5pPr marL="2056765"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5pPr>
      <a:lvl6pPr marL="25139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1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5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521" y="274702"/>
            <a:ext cx="10971372" cy="1143265"/>
          </a:xfrm>
          <a:prstGeom prst="rect">
            <a:avLst/>
          </a:prstGeom>
        </p:spPr>
        <p:txBody>
          <a:bodyPr vert="horz" lIns="121917" tIns="60958" rIns="121917" bIns="60958" rtlCol="0" anchor="ctr">
            <a:normAutofit/>
          </a:bodyPr>
          <a:lstStyle/>
          <a:p>
            <a:r>
              <a:rPr lang="zh-CN" altLang="en-US"/>
              <a:t>单击此处编辑母版标题样式</a:t>
            </a:r>
          </a:p>
        </p:txBody>
      </p:sp>
      <p:sp>
        <p:nvSpPr>
          <p:cNvPr id="3" name="文本占位符 2"/>
          <p:cNvSpPr>
            <a:spLocks noGrp="1"/>
          </p:cNvSpPr>
          <p:nvPr>
            <p:ph type="body" idx="1"/>
          </p:nvPr>
        </p:nvSpPr>
        <p:spPr>
          <a:xfrm>
            <a:off x="609521" y="1600572"/>
            <a:ext cx="10971372" cy="4527011"/>
          </a:xfrm>
          <a:prstGeom prst="rect">
            <a:avLst/>
          </a:prstGeom>
        </p:spPr>
        <p:txBody>
          <a:bodyPr vert="horz" lIns="121917" tIns="60958" rIns="121917" bIns="60958"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521" y="6357822"/>
            <a:ext cx="2844430" cy="365210"/>
          </a:xfrm>
          <a:prstGeom prst="rect">
            <a:avLst/>
          </a:prstGeom>
        </p:spPr>
        <p:txBody>
          <a:bodyPr vert="horz" lIns="121917" tIns="60958" rIns="121917" bIns="60958" rtlCol="0" anchor="ctr"/>
          <a:lstStyle>
            <a:lvl1pPr algn="l">
              <a:defRPr sz="1600">
                <a:solidFill>
                  <a:schemeClr val="tx1">
                    <a:tint val="75000"/>
                  </a:schemeClr>
                </a:solidFill>
              </a:defRPr>
            </a:lvl1pPr>
          </a:lstStyle>
          <a:p>
            <a:fld id="{530820CF-B880-4189-942D-D702A7CBA730}" type="datetimeFigureOut">
              <a:rPr lang="zh-CN" altLang="en-US" smtClean="0"/>
              <a:t>2024/7/18</a:t>
            </a:fld>
            <a:endParaRPr lang="zh-CN" altLang="en-US"/>
          </a:p>
        </p:txBody>
      </p:sp>
      <p:sp>
        <p:nvSpPr>
          <p:cNvPr id="5" name="页脚占位符 4"/>
          <p:cNvSpPr>
            <a:spLocks noGrp="1"/>
          </p:cNvSpPr>
          <p:nvPr>
            <p:ph type="ftr" sz="quarter" idx="3"/>
          </p:nvPr>
        </p:nvSpPr>
        <p:spPr>
          <a:xfrm>
            <a:off x="4165058" y="6357822"/>
            <a:ext cx="3860297" cy="365210"/>
          </a:xfrm>
          <a:prstGeom prst="rect">
            <a:avLst/>
          </a:prstGeom>
        </p:spPr>
        <p:txBody>
          <a:bodyPr vert="horz" lIns="121917" tIns="60958" rIns="121917" bIns="60958"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6463" y="6357822"/>
            <a:ext cx="2844430" cy="365210"/>
          </a:xfrm>
          <a:prstGeom prst="rect">
            <a:avLst/>
          </a:prstGeom>
        </p:spPr>
        <p:txBody>
          <a:bodyPr vert="horz" lIns="121917" tIns="60958" rIns="121917" bIns="60958" rtlCol="0" anchor="ctr"/>
          <a:lstStyle>
            <a:lvl1pPr algn="r">
              <a:defRPr sz="16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ctr" defTabSz="1219200" rtl="0" eaLnBrk="1" latinLnBrk="0" hangingPunct="1">
        <a:spcBef>
          <a:spcPct val="0"/>
        </a:spcBef>
        <a:buNone/>
        <a:defRPr sz="5900"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00"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8" Type="http://schemas.openxmlformats.org/officeDocument/2006/relationships/tags" Target="../tags/tag44.xml"/><Relationship Id="rId13" Type="http://schemas.openxmlformats.org/officeDocument/2006/relationships/tags" Target="../tags/tag49.xml"/><Relationship Id="rId3" Type="http://schemas.openxmlformats.org/officeDocument/2006/relationships/tags" Target="../tags/tag39.xml"/><Relationship Id="rId7" Type="http://schemas.openxmlformats.org/officeDocument/2006/relationships/tags" Target="../tags/tag43.xml"/><Relationship Id="rId12" Type="http://schemas.openxmlformats.org/officeDocument/2006/relationships/tags" Target="../tags/tag48.xml"/><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tags" Target="../tags/tag42.xml"/><Relationship Id="rId11" Type="http://schemas.openxmlformats.org/officeDocument/2006/relationships/tags" Target="../tags/tag47.xml"/><Relationship Id="rId5" Type="http://schemas.openxmlformats.org/officeDocument/2006/relationships/tags" Target="../tags/tag41.xml"/><Relationship Id="rId15" Type="http://schemas.openxmlformats.org/officeDocument/2006/relationships/image" Target="../media/image6.png"/><Relationship Id="rId10" Type="http://schemas.openxmlformats.org/officeDocument/2006/relationships/tags" Target="../tags/tag46.xml"/><Relationship Id="rId4" Type="http://schemas.openxmlformats.org/officeDocument/2006/relationships/tags" Target="../tags/tag40.xml"/><Relationship Id="rId9" Type="http://schemas.openxmlformats.org/officeDocument/2006/relationships/tags" Target="../tags/tag45.xml"/><Relationship Id="rId14"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8" Type="http://schemas.openxmlformats.org/officeDocument/2006/relationships/tags" Target="../tags/tag57.xml"/><Relationship Id="rId13" Type="http://schemas.openxmlformats.org/officeDocument/2006/relationships/tags" Target="../tags/tag62.xml"/><Relationship Id="rId3" Type="http://schemas.openxmlformats.org/officeDocument/2006/relationships/tags" Target="../tags/tag52.xml"/><Relationship Id="rId7" Type="http://schemas.openxmlformats.org/officeDocument/2006/relationships/tags" Target="../tags/tag56.xml"/><Relationship Id="rId12" Type="http://schemas.openxmlformats.org/officeDocument/2006/relationships/tags" Target="../tags/tag61.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tags" Target="../tags/tag55.xml"/><Relationship Id="rId11" Type="http://schemas.openxmlformats.org/officeDocument/2006/relationships/tags" Target="../tags/tag60.xml"/><Relationship Id="rId5" Type="http://schemas.openxmlformats.org/officeDocument/2006/relationships/tags" Target="../tags/tag54.xml"/><Relationship Id="rId15" Type="http://schemas.openxmlformats.org/officeDocument/2006/relationships/image" Target="../media/image6.png"/><Relationship Id="rId10" Type="http://schemas.openxmlformats.org/officeDocument/2006/relationships/tags" Target="../tags/tag59.xml"/><Relationship Id="rId4" Type="http://schemas.openxmlformats.org/officeDocument/2006/relationships/tags" Target="../tags/tag53.xml"/><Relationship Id="rId9" Type="http://schemas.openxmlformats.org/officeDocument/2006/relationships/tags" Target="../tags/tag58.xml"/><Relationship Id="rId14"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0.xml"/><Relationship Id="rId1" Type="http://schemas.openxmlformats.org/officeDocument/2006/relationships/tags" Target="../tags/tag63.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tags" Target="../tags/tag64.xml"/><Relationship Id="rId6" Type="http://schemas.openxmlformats.org/officeDocument/2006/relationships/image" Target="../media/image7.jpeg"/><Relationship Id="rId5" Type="http://schemas.openxmlformats.org/officeDocument/2006/relationships/notesSlide" Target="../notesSlides/notesSlide10.xml"/><Relationship Id="rId4"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68.xml"/><Relationship Id="rId1" Type="http://schemas.openxmlformats.org/officeDocument/2006/relationships/tags" Target="../tags/tag67.xml"/><Relationship Id="rId4"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70.xml"/><Relationship Id="rId1" Type="http://schemas.openxmlformats.org/officeDocument/2006/relationships/tags" Target="../tags/tag69.xml"/><Relationship Id="rId5" Type="http://schemas.openxmlformats.org/officeDocument/2006/relationships/image" Target="../media/image8.png"/><Relationship Id="rId4" Type="http://schemas.openxmlformats.org/officeDocument/2006/relationships/notesSlide" Target="../notesSlides/notesSlide1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0.xml"/><Relationship Id="rId1" Type="http://schemas.openxmlformats.org/officeDocument/2006/relationships/tags" Target="../tags/tag71.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73.xml"/><Relationship Id="rId1" Type="http://schemas.openxmlformats.org/officeDocument/2006/relationships/tags" Target="../tags/tag72.xml"/><Relationship Id="rId5" Type="http://schemas.openxmlformats.org/officeDocument/2006/relationships/image" Target="../media/image8.png"/><Relationship Id="rId4"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75.xml"/><Relationship Id="rId1" Type="http://schemas.openxmlformats.org/officeDocument/2006/relationships/tags" Target="../tags/tag74.xml"/><Relationship Id="rId4"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77.xml"/><Relationship Id="rId1" Type="http://schemas.openxmlformats.org/officeDocument/2006/relationships/tags" Target="../tags/tag76.xml"/><Relationship Id="rId5" Type="http://schemas.openxmlformats.org/officeDocument/2006/relationships/image" Target="../media/image8.png"/><Relationship Id="rId4" Type="http://schemas.openxmlformats.org/officeDocument/2006/relationships/notesSlide" Target="../notesSlides/notesSlide16.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0.xml"/><Relationship Id="rId1" Type="http://schemas.openxmlformats.org/officeDocument/2006/relationships/tags" Target="../tags/tag78.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80.xml"/><Relationship Id="rId1" Type="http://schemas.openxmlformats.org/officeDocument/2006/relationships/tags" Target="../tags/tag79.xml"/><Relationship Id="rId5" Type="http://schemas.openxmlformats.org/officeDocument/2006/relationships/image" Target="../media/image8.png"/><Relationship Id="rId4" Type="http://schemas.openxmlformats.org/officeDocument/2006/relationships/notesSlide" Target="../notesSlides/notesSlide18.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0.xml"/><Relationship Id="rId1" Type="http://schemas.openxmlformats.org/officeDocument/2006/relationships/tags" Target="../tags/tag81.xm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tags" Target="../tags/tag84.xml"/><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image" Target="../media/image8.png"/><Relationship Id="rId5" Type="http://schemas.openxmlformats.org/officeDocument/2006/relationships/notesSlide" Target="../notesSlides/notesSlide20.xml"/><Relationship Id="rId4"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8" Type="http://schemas.openxmlformats.org/officeDocument/2006/relationships/notesSlide" Target="../notesSlides/notesSlide21.xml"/><Relationship Id="rId3" Type="http://schemas.openxmlformats.org/officeDocument/2006/relationships/tags" Target="../tags/tag87.xml"/><Relationship Id="rId7" Type="http://schemas.openxmlformats.org/officeDocument/2006/relationships/slideLayout" Target="../slideLayouts/slideLayout10.xml"/><Relationship Id="rId2" Type="http://schemas.openxmlformats.org/officeDocument/2006/relationships/tags" Target="../tags/tag86.xml"/><Relationship Id="rId1" Type="http://schemas.openxmlformats.org/officeDocument/2006/relationships/tags" Target="../tags/tag85.xml"/><Relationship Id="rId6" Type="http://schemas.openxmlformats.org/officeDocument/2006/relationships/tags" Target="../tags/tag90.xml"/><Relationship Id="rId5" Type="http://schemas.openxmlformats.org/officeDocument/2006/relationships/tags" Target="../tags/tag89.xml"/><Relationship Id="rId4" Type="http://schemas.openxmlformats.org/officeDocument/2006/relationships/tags" Target="../tags/tag88.xml"/><Relationship Id="rId9" Type="http://schemas.openxmlformats.org/officeDocument/2006/relationships/image" Target="../media/image9.png"/></Relationships>
</file>

<file path=ppt/slides/_rels/slide26.xml.rels><?xml version="1.0" encoding="UTF-8" standalone="yes"?>
<Relationships xmlns="http://schemas.openxmlformats.org/package/2006/relationships"><Relationship Id="rId8" Type="http://schemas.openxmlformats.org/officeDocument/2006/relationships/notesSlide" Target="../notesSlides/notesSlide22.xml"/><Relationship Id="rId3" Type="http://schemas.openxmlformats.org/officeDocument/2006/relationships/tags" Target="../tags/tag93.xml"/><Relationship Id="rId7" Type="http://schemas.openxmlformats.org/officeDocument/2006/relationships/slideLayout" Target="../slideLayouts/slideLayout10.xml"/><Relationship Id="rId2" Type="http://schemas.openxmlformats.org/officeDocument/2006/relationships/tags" Target="../tags/tag92.xml"/><Relationship Id="rId1" Type="http://schemas.openxmlformats.org/officeDocument/2006/relationships/tags" Target="../tags/tag91.xml"/><Relationship Id="rId6" Type="http://schemas.openxmlformats.org/officeDocument/2006/relationships/tags" Target="../tags/tag96.xml"/><Relationship Id="rId5" Type="http://schemas.openxmlformats.org/officeDocument/2006/relationships/tags" Target="../tags/tag95.xml"/><Relationship Id="rId4" Type="http://schemas.openxmlformats.org/officeDocument/2006/relationships/tags" Target="../tags/tag94.xml"/><Relationship Id="rId9" Type="http://schemas.openxmlformats.org/officeDocument/2006/relationships/image" Target="../media/image9.png"/></Relationships>
</file>

<file path=ppt/slides/_rels/slide27.xml.rels><?xml version="1.0" encoding="UTF-8" standalone="yes"?>
<Relationships xmlns="http://schemas.openxmlformats.org/package/2006/relationships"><Relationship Id="rId8" Type="http://schemas.openxmlformats.org/officeDocument/2006/relationships/notesSlide" Target="../notesSlides/notesSlide23.xml"/><Relationship Id="rId3" Type="http://schemas.openxmlformats.org/officeDocument/2006/relationships/tags" Target="../tags/tag99.xml"/><Relationship Id="rId7" Type="http://schemas.openxmlformats.org/officeDocument/2006/relationships/slideLayout" Target="../slideLayouts/slideLayout10.xml"/><Relationship Id="rId2" Type="http://schemas.openxmlformats.org/officeDocument/2006/relationships/tags" Target="../tags/tag98.xml"/><Relationship Id="rId1" Type="http://schemas.openxmlformats.org/officeDocument/2006/relationships/tags" Target="../tags/tag97.xml"/><Relationship Id="rId6" Type="http://schemas.openxmlformats.org/officeDocument/2006/relationships/tags" Target="../tags/tag102.xml"/><Relationship Id="rId5" Type="http://schemas.openxmlformats.org/officeDocument/2006/relationships/tags" Target="../tags/tag101.xml"/><Relationship Id="rId4" Type="http://schemas.openxmlformats.org/officeDocument/2006/relationships/tags" Target="../tags/tag100.xml"/><Relationship Id="rId9" Type="http://schemas.openxmlformats.org/officeDocument/2006/relationships/image" Target="../media/image9.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0.xml"/><Relationship Id="rId1" Type="http://schemas.openxmlformats.org/officeDocument/2006/relationships/tags" Target="../tags/tag103.xml"/><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tags" Target="../tags/tag106.xml"/><Relationship Id="rId2" Type="http://schemas.openxmlformats.org/officeDocument/2006/relationships/tags" Target="../tags/tag105.xml"/><Relationship Id="rId1" Type="http://schemas.openxmlformats.org/officeDocument/2006/relationships/tags" Target="../tags/tag104.xml"/><Relationship Id="rId6" Type="http://schemas.openxmlformats.org/officeDocument/2006/relationships/image" Target="../media/image8.png"/><Relationship Id="rId5" Type="http://schemas.openxmlformats.org/officeDocument/2006/relationships/notesSlide" Target="../notesSlides/notesSlide25.xml"/><Relationship Id="rId4"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3" Type="http://schemas.openxmlformats.org/officeDocument/2006/relationships/tags" Target="../tags/tag109.xml"/><Relationship Id="rId7" Type="http://schemas.openxmlformats.org/officeDocument/2006/relationships/image" Target="../media/image8.png"/><Relationship Id="rId2" Type="http://schemas.openxmlformats.org/officeDocument/2006/relationships/tags" Target="../tags/tag108.xml"/><Relationship Id="rId1" Type="http://schemas.openxmlformats.org/officeDocument/2006/relationships/tags" Target="../tags/tag107.xml"/><Relationship Id="rId6" Type="http://schemas.openxmlformats.org/officeDocument/2006/relationships/notesSlide" Target="../notesSlides/notesSlide26.xml"/><Relationship Id="rId5" Type="http://schemas.openxmlformats.org/officeDocument/2006/relationships/slideLayout" Target="../slideLayouts/slideLayout10.xml"/><Relationship Id="rId4" Type="http://schemas.openxmlformats.org/officeDocument/2006/relationships/tags" Target="../tags/tag110.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0.xml"/><Relationship Id="rId1" Type="http://schemas.openxmlformats.org/officeDocument/2006/relationships/tags" Target="../tags/tag111.x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tags" Target="../tags/tag114.xml"/><Relationship Id="rId2" Type="http://schemas.openxmlformats.org/officeDocument/2006/relationships/tags" Target="../tags/tag113.xml"/><Relationship Id="rId1" Type="http://schemas.openxmlformats.org/officeDocument/2006/relationships/tags" Target="../tags/tag112.xml"/><Relationship Id="rId6" Type="http://schemas.openxmlformats.org/officeDocument/2006/relationships/image" Target="../media/image8.png"/><Relationship Id="rId5" Type="http://schemas.openxmlformats.org/officeDocument/2006/relationships/notesSlide" Target="../notesSlides/notesSlide28.xml"/><Relationship Id="rId4"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116.xml"/><Relationship Id="rId1" Type="http://schemas.openxmlformats.org/officeDocument/2006/relationships/tags" Target="../tags/tag115.xml"/><Relationship Id="rId4" Type="http://schemas.openxmlformats.org/officeDocument/2006/relationships/notesSlide" Target="../notesSlides/notesSlide29.xml"/></Relationships>
</file>

<file path=ppt/slides/_rels/slide34.xml.rels><?xml version="1.0" encoding="UTF-8" standalone="yes"?>
<Relationships xmlns="http://schemas.openxmlformats.org/package/2006/relationships"><Relationship Id="rId3" Type="http://schemas.openxmlformats.org/officeDocument/2006/relationships/tags" Target="../tags/tag119.xml"/><Relationship Id="rId2" Type="http://schemas.openxmlformats.org/officeDocument/2006/relationships/tags" Target="../tags/tag118.xml"/><Relationship Id="rId1" Type="http://schemas.openxmlformats.org/officeDocument/2006/relationships/tags" Target="../tags/tag117.xml"/><Relationship Id="rId6" Type="http://schemas.openxmlformats.org/officeDocument/2006/relationships/image" Target="../media/image9.png"/><Relationship Id="rId5" Type="http://schemas.openxmlformats.org/officeDocument/2006/relationships/notesSlide" Target="../notesSlides/notesSlide30.xml"/><Relationship Id="rId4"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0.xml"/><Relationship Id="rId1" Type="http://schemas.openxmlformats.org/officeDocument/2006/relationships/tags" Target="../tags/tag120.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3" Type="http://schemas.openxmlformats.org/officeDocument/2006/relationships/tags" Target="../tags/tag123.xml"/><Relationship Id="rId2" Type="http://schemas.openxmlformats.org/officeDocument/2006/relationships/tags" Target="../tags/tag122.xml"/><Relationship Id="rId1" Type="http://schemas.openxmlformats.org/officeDocument/2006/relationships/tags" Target="../tags/tag121.xml"/><Relationship Id="rId6" Type="http://schemas.openxmlformats.org/officeDocument/2006/relationships/image" Target="../media/image8.png"/><Relationship Id="rId5" Type="http://schemas.openxmlformats.org/officeDocument/2006/relationships/notesSlide" Target="../notesSlides/notesSlide32.xml"/><Relationship Id="rId4"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tags" Target="../tags/tag126.xml"/><Relationship Id="rId2" Type="http://schemas.openxmlformats.org/officeDocument/2006/relationships/tags" Target="../tags/tag125.xml"/><Relationship Id="rId1" Type="http://schemas.openxmlformats.org/officeDocument/2006/relationships/tags" Target="../tags/tag124.xml"/><Relationship Id="rId5" Type="http://schemas.openxmlformats.org/officeDocument/2006/relationships/notesSlide" Target="../notesSlides/notesSlide33.xml"/><Relationship Id="rId4"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3" Type="http://schemas.openxmlformats.org/officeDocument/2006/relationships/tags" Target="../tags/tag129.xml"/><Relationship Id="rId2" Type="http://schemas.openxmlformats.org/officeDocument/2006/relationships/tags" Target="../tags/tag128.xml"/><Relationship Id="rId1" Type="http://schemas.openxmlformats.org/officeDocument/2006/relationships/tags" Target="../tags/tag127.xml"/><Relationship Id="rId6" Type="http://schemas.openxmlformats.org/officeDocument/2006/relationships/image" Target="../media/image8.png"/><Relationship Id="rId5" Type="http://schemas.openxmlformats.org/officeDocument/2006/relationships/notesSlide" Target="../notesSlides/notesSlide34.xml"/><Relationship Id="rId4"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9.xml"/><Relationship Id="rId4" Type="http://schemas.openxmlformats.org/officeDocument/2006/relationships/image" Target="../media/image4.jpeg"/></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tags" Target="../tags/tag132.xml"/><Relationship Id="rId7" Type="http://schemas.openxmlformats.org/officeDocument/2006/relationships/slideLayout" Target="../slideLayouts/slideLayout10.xml"/><Relationship Id="rId2" Type="http://schemas.openxmlformats.org/officeDocument/2006/relationships/tags" Target="../tags/tag131.xml"/><Relationship Id="rId1" Type="http://schemas.openxmlformats.org/officeDocument/2006/relationships/tags" Target="../tags/tag130.xml"/><Relationship Id="rId6" Type="http://schemas.openxmlformats.org/officeDocument/2006/relationships/tags" Target="../tags/tag135.xml"/><Relationship Id="rId5" Type="http://schemas.openxmlformats.org/officeDocument/2006/relationships/tags" Target="../tags/tag134.xml"/><Relationship Id="rId4" Type="http://schemas.openxmlformats.org/officeDocument/2006/relationships/tags" Target="../tags/tag133.xml"/></Relationships>
</file>

<file path=ppt/slides/_rels/slide42.xml.rels><?xml version="1.0" encoding="UTF-8" standalone="yes"?>
<Relationships xmlns="http://schemas.openxmlformats.org/package/2006/relationships"><Relationship Id="rId3" Type="http://schemas.openxmlformats.org/officeDocument/2006/relationships/tags" Target="../tags/tag138.xml"/><Relationship Id="rId2" Type="http://schemas.openxmlformats.org/officeDocument/2006/relationships/tags" Target="../tags/tag137.xml"/><Relationship Id="rId1" Type="http://schemas.openxmlformats.org/officeDocument/2006/relationships/tags" Target="../tags/tag136.xml"/><Relationship Id="rId6" Type="http://schemas.openxmlformats.org/officeDocument/2006/relationships/image" Target="../media/image10.jpeg"/><Relationship Id="rId5" Type="http://schemas.openxmlformats.org/officeDocument/2006/relationships/slideLayout" Target="../slideLayouts/slideLayout10.xml"/><Relationship Id="rId4" Type="http://schemas.openxmlformats.org/officeDocument/2006/relationships/tags" Target="../tags/tag139.xml"/></Relationships>
</file>

<file path=ppt/slides/_rels/slide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tags" Target="../tags/tag142.xml"/><Relationship Id="rId7" Type="http://schemas.openxmlformats.org/officeDocument/2006/relationships/slideLayout" Target="../slideLayouts/slideLayout10.xml"/><Relationship Id="rId2" Type="http://schemas.openxmlformats.org/officeDocument/2006/relationships/tags" Target="../tags/tag141.xml"/><Relationship Id="rId1" Type="http://schemas.openxmlformats.org/officeDocument/2006/relationships/tags" Target="../tags/tag140.xml"/><Relationship Id="rId6" Type="http://schemas.openxmlformats.org/officeDocument/2006/relationships/tags" Target="../tags/tag145.xml"/><Relationship Id="rId5" Type="http://schemas.openxmlformats.org/officeDocument/2006/relationships/tags" Target="../tags/tag144.xml"/><Relationship Id="rId4" Type="http://schemas.openxmlformats.org/officeDocument/2006/relationships/tags" Target="../tags/tag143.xml"/></Relationships>
</file>

<file path=ppt/slides/_rels/slide45.xml.rels><?xml version="1.0" encoding="UTF-8" standalone="yes"?>
<Relationships xmlns="http://schemas.openxmlformats.org/package/2006/relationships"><Relationship Id="rId3" Type="http://schemas.openxmlformats.org/officeDocument/2006/relationships/tags" Target="../tags/tag148.xml"/><Relationship Id="rId2" Type="http://schemas.openxmlformats.org/officeDocument/2006/relationships/tags" Target="../tags/tag147.xml"/><Relationship Id="rId1" Type="http://schemas.openxmlformats.org/officeDocument/2006/relationships/tags" Target="../tags/tag146.xml"/><Relationship Id="rId6" Type="http://schemas.openxmlformats.org/officeDocument/2006/relationships/image" Target="../media/image10.jpeg"/><Relationship Id="rId5" Type="http://schemas.openxmlformats.org/officeDocument/2006/relationships/slideLayout" Target="../slideLayouts/slideLayout10.xml"/><Relationship Id="rId4" Type="http://schemas.openxmlformats.org/officeDocument/2006/relationships/tags" Target="../tags/tag149.xml"/></Relationships>
</file>

<file path=ppt/slides/_rels/slide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3" Type="http://schemas.openxmlformats.org/officeDocument/2006/relationships/tags" Target="../tags/tag152.xml"/><Relationship Id="rId7" Type="http://schemas.openxmlformats.org/officeDocument/2006/relationships/image" Target="../media/image7.jpeg"/><Relationship Id="rId2" Type="http://schemas.openxmlformats.org/officeDocument/2006/relationships/tags" Target="../tags/tag151.xml"/><Relationship Id="rId1" Type="http://schemas.openxmlformats.org/officeDocument/2006/relationships/tags" Target="../tags/tag150.xml"/><Relationship Id="rId6" Type="http://schemas.openxmlformats.org/officeDocument/2006/relationships/slideLayout" Target="../slideLayouts/slideLayout10.xml"/><Relationship Id="rId5" Type="http://schemas.openxmlformats.org/officeDocument/2006/relationships/tags" Target="../tags/tag154.xml"/><Relationship Id="rId4" Type="http://schemas.openxmlformats.org/officeDocument/2006/relationships/tags" Target="../tags/tag153.xml"/></Relationships>
</file>

<file path=ppt/slides/_rels/slide48.xml.rels><?xml version="1.0" encoding="UTF-8" standalone="yes"?>
<Relationships xmlns="http://schemas.openxmlformats.org/package/2006/relationships"><Relationship Id="rId3" Type="http://schemas.openxmlformats.org/officeDocument/2006/relationships/tags" Target="../tags/tag157.xml"/><Relationship Id="rId2" Type="http://schemas.openxmlformats.org/officeDocument/2006/relationships/tags" Target="../tags/tag156.xml"/><Relationship Id="rId1" Type="http://schemas.openxmlformats.org/officeDocument/2006/relationships/tags" Target="../tags/tag155.xml"/><Relationship Id="rId6" Type="http://schemas.openxmlformats.org/officeDocument/2006/relationships/image" Target="../media/image10.jpeg"/><Relationship Id="rId5" Type="http://schemas.openxmlformats.org/officeDocument/2006/relationships/slideLayout" Target="../slideLayouts/slideLayout10.xml"/><Relationship Id="rId4" Type="http://schemas.openxmlformats.org/officeDocument/2006/relationships/tags" Target="../tags/tag15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8" Type="http://schemas.openxmlformats.org/officeDocument/2006/relationships/tags" Target="../tags/tag9.xml"/><Relationship Id="rId3" Type="http://schemas.openxmlformats.org/officeDocument/2006/relationships/tags" Target="../tags/tag4.xml"/><Relationship Id="rId7" Type="http://schemas.openxmlformats.org/officeDocument/2006/relationships/tags" Target="../tags/tag8.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5" Type="http://schemas.openxmlformats.org/officeDocument/2006/relationships/tags" Target="../tags/tag6.xml"/><Relationship Id="rId10" Type="http://schemas.openxmlformats.org/officeDocument/2006/relationships/notesSlide" Target="../notesSlides/notesSlide5.xml"/><Relationship Id="rId4" Type="http://schemas.openxmlformats.org/officeDocument/2006/relationships/tags" Target="../tags/tag5.xml"/><Relationship Id="rId9" Type="http://schemas.openxmlformats.org/officeDocument/2006/relationships/slideLayout" Target="../slideLayouts/slideLayout19.xml"/></Relationships>
</file>

<file path=ppt/slides/_rels/slide5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3" Type="http://schemas.openxmlformats.org/officeDocument/2006/relationships/tags" Target="../tags/tag161.xml"/><Relationship Id="rId2" Type="http://schemas.openxmlformats.org/officeDocument/2006/relationships/tags" Target="../tags/tag160.xml"/><Relationship Id="rId1" Type="http://schemas.openxmlformats.org/officeDocument/2006/relationships/tags" Target="../tags/tag159.xml"/><Relationship Id="rId6" Type="http://schemas.openxmlformats.org/officeDocument/2006/relationships/image" Target="../media/image8.png"/><Relationship Id="rId5" Type="http://schemas.openxmlformats.org/officeDocument/2006/relationships/notesSlide" Target="../notesSlides/notesSlide41.xml"/><Relationship Id="rId4"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3" Type="http://schemas.openxmlformats.org/officeDocument/2006/relationships/tags" Target="../tags/tag164.xml"/><Relationship Id="rId2" Type="http://schemas.openxmlformats.org/officeDocument/2006/relationships/tags" Target="../tags/tag163.xml"/><Relationship Id="rId1" Type="http://schemas.openxmlformats.org/officeDocument/2006/relationships/tags" Target="../tags/tag162.xml"/><Relationship Id="rId5" Type="http://schemas.openxmlformats.org/officeDocument/2006/relationships/slideLayout" Target="../slideLayouts/slideLayout10.xml"/><Relationship Id="rId4" Type="http://schemas.openxmlformats.org/officeDocument/2006/relationships/tags" Target="../tags/tag165.xml"/></Relationships>
</file>

<file path=ppt/slides/_rels/slide53.xml.rels><?xml version="1.0" encoding="UTF-8" standalone="yes"?>
<Relationships xmlns="http://schemas.openxmlformats.org/package/2006/relationships"><Relationship Id="rId3" Type="http://schemas.openxmlformats.org/officeDocument/2006/relationships/tags" Target="../tags/tag168.xml"/><Relationship Id="rId2" Type="http://schemas.openxmlformats.org/officeDocument/2006/relationships/tags" Target="../tags/tag167.xml"/><Relationship Id="rId1" Type="http://schemas.openxmlformats.org/officeDocument/2006/relationships/tags" Target="../tags/tag166.xml"/><Relationship Id="rId5" Type="http://schemas.openxmlformats.org/officeDocument/2006/relationships/slideLayout" Target="../slideLayouts/slideLayout10.xml"/><Relationship Id="rId4" Type="http://schemas.openxmlformats.org/officeDocument/2006/relationships/tags" Target="../tags/tag169.xml"/></Relationships>
</file>

<file path=ppt/slides/_rels/slide54.xml.rels><?xml version="1.0" encoding="UTF-8" standalone="yes"?>
<Relationships xmlns="http://schemas.openxmlformats.org/package/2006/relationships"><Relationship Id="rId3" Type="http://schemas.openxmlformats.org/officeDocument/2006/relationships/tags" Target="../tags/tag172.xml"/><Relationship Id="rId2" Type="http://schemas.openxmlformats.org/officeDocument/2006/relationships/tags" Target="../tags/tag171.xml"/><Relationship Id="rId1" Type="http://schemas.openxmlformats.org/officeDocument/2006/relationships/tags" Target="../tags/tag170.xml"/><Relationship Id="rId5" Type="http://schemas.openxmlformats.org/officeDocument/2006/relationships/slideLayout" Target="../slideLayouts/slideLayout10.xml"/><Relationship Id="rId4" Type="http://schemas.openxmlformats.org/officeDocument/2006/relationships/tags" Target="../tags/tag173.xml"/></Relationships>
</file>

<file path=ppt/slides/_rels/slide5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176.xml"/><Relationship Id="rId7" Type="http://schemas.openxmlformats.org/officeDocument/2006/relationships/notesSlide" Target="../notesSlides/notesSlide43.xml"/><Relationship Id="rId2" Type="http://schemas.openxmlformats.org/officeDocument/2006/relationships/tags" Target="../tags/tag175.xml"/><Relationship Id="rId1" Type="http://schemas.openxmlformats.org/officeDocument/2006/relationships/tags" Target="../tags/tag174.xml"/><Relationship Id="rId6" Type="http://schemas.openxmlformats.org/officeDocument/2006/relationships/slideLayout" Target="../slideLayouts/slideLayout10.xml"/><Relationship Id="rId5" Type="http://schemas.openxmlformats.org/officeDocument/2006/relationships/tags" Target="../tags/tag178.xml"/><Relationship Id="rId4" Type="http://schemas.openxmlformats.org/officeDocument/2006/relationships/tags" Target="../tags/tag177.xml"/></Relationships>
</file>

<file path=ppt/slides/_rels/slide57.xml.rels><?xml version="1.0" encoding="UTF-8" standalone="yes"?>
<Relationships xmlns="http://schemas.openxmlformats.org/package/2006/relationships"><Relationship Id="rId3" Type="http://schemas.openxmlformats.org/officeDocument/2006/relationships/tags" Target="../tags/tag181.xml"/><Relationship Id="rId2" Type="http://schemas.openxmlformats.org/officeDocument/2006/relationships/tags" Target="../tags/tag180.xml"/><Relationship Id="rId1" Type="http://schemas.openxmlformats.org/officeDocument/2006/relationships/tags" Target="../tags/tag179.xml"/><Relationship Id="rId5" Type="http://schemas.openxmlformats.org/officeDocument/2006/relationships/slideLayout" Target="../slideLayouts/slideLayout10.xml"/><Relationship Id="rId4" Type="http://schemas.openxmlformats.org/officeDocument/2006/relationships/tags" Target="../tags/tag182.xml"/></Relationships>
</file>

<file path=ppt/slides/_rels/slide58.xml.rels><?xml version="1.0" encoding="UTF-8" standalone="yes"?>
<Relationships xmlns="http://schemas.openxmlformats.org/package/2006/relationships"><Relationship Id="rId3" Type="http://schemas.openxmlformats.org/officeDocument/2006/relationships/tags" Target="../tags/tag185.xml"/><Relationship Id="rId2" Type="http://schemas.openxmlformats.org/officeDocument/2006/relationships/tags" Target="../tags/tag184.xml"/><Relationship Id="rId1" Type="http://schemas.openxmlformats.org/officeDocument/2006/relationships/tags" Target="../tags/tag183.xml"/><Relationship Id="rId5" Type="http://schemas.openxmlformats.org/officeDocument/2006/relationships/slideLayout" Target="../slideLayouts/slideLayout10.xml"/><Relationship Id="rId4" Type="http://schemas.openxmlformats.org/officeDocument/2006/relationships/tags" Target="../tags/tag186.xml"/></Relationships>
</file>

<file path=ppt/slides/_rels/slide59.xml.rels><?xml version="1.0" encoding="UTF-8" standalone="yes"?>
<Relationships xmlns="http://schemas.openxmlformats.org/package/2006/relationships"><Relationship Id="rId3" Type="http://schemas.openxmlformats.org/officeDocument/2006/relationships/tags" Target="../tags/tag189.xml"/><Relationship Id="rId2" Type="http://schemas.openxmlformats.org/officeDocument/2006/relationships/tags" Target="../tags/tag188.xml"/><Relationship Id="rId1" Type="http://schemas.openxmlformats.org/officeDocument/2006/relationships/tags" Target="../tags/tag187.xml"/><Relationship Id="rId5" Type="http://schemas.openxmlformats.org/officeDocument/2006/relationships/slideLayout" Target="../slideLayouts/slideLayout10.xml"/><Relationship Id="rId4" Type="http://schemas.openxmlformats.org/officeDocument/2006/relationships/tags" Target="../tags/tag19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8" Type="http://schemas.openxmlformats.org/officeDocument/2006/relationships/notesSlide" Target="../notesSlides/notesSlide44.xml"/><Relationship Id="rId3" Type="http://schemas.openxmlformats.org/officeDocument/2006/relationships/tags" Target="../tags/tag193.xml"/><Relationship Id="rId7" Type="http://schemas.openxmlformats.org/officeDocument/2006/relationships/slideLayout" Target="../slideLayouts/slideLayout10.xml"/><Relationship Id="rId2" Type="http://schemas.openxmlformats.org/officeDocument/2006/relationships/tags" Target="../tags/tag192.xml"/><Relationship Id="rId1" Type="http://schemas.openxmlformats.org/officeDocument/2006/relationships/tags" Target="../tags/tag191.xml"/><Relationship Id="rId6" Type="http://schemas.openxmlformats.org/officeDocument/2006/relationships/tags" Target="../tags/tag196.xml"/><Relationship Id="rId5" Type="http://schemas.openxmlformats.org/officeDocument/2006/relationships/tags" Target="../tags/tag195.xml"/><Relationship Id="rId4" Type="http://schemas.openxmlformats.org/officeDocument/2006/relationships/tags" Target="../tags/tag194.xml"/></Relationships>
</file>

<file path=ppt/slides/_rels/slide61.xml.rels><?xml version="1.0" encoding="UTF-8" standalone="yes"?>
<Relationships xmlns="http://schemas.openxmlformats.org/package/2006/relationships"><Relationship Id="rId8" Type="http://schemas.openxmlformats.org/officeDocument/2006/relationships/tags" Target="../tags/tag204.xml"/><Relationship Id="rId3" Type="http://schemas.openxmlformats.org/officeDocument/2006/relationships/tags" Target="../tags/tag199.xml"/><Relationship Id="rId7" Type="http://schemas.openxmlformats.org/officeDocument/2006/relationships/tags" Target="../tags/tag203.xml"/><Relationship Id="rId2" Type="http://schemas.openxmlformats.org/officeDocument/2006/relationships/tags" Target="../tags/tag198.xml"/><Relationship Id="rId1" Type="http://schemas.openxmlformats.org/officeDocument/2006/relationships/tags" Target="../tags/tag197.xml"/><Relationship Id="rId6" Type="http://schemas.openxmlformats.org/officeDocument/2006/relationships/tags" Target="../tags/tag202.xml"/><Relationship Id="rId5" Type="http://schemas.openxmlformats.org/officeDocument/2006/relationships/tags" Target="../tags/tag201.xml"/><Relationship Id="rId4" Type="http://schemas.openxmlformats.org/officeDocument/2006/relationships/tags" Target="../tags/tag200.xml"/><Relationship Id="rId9"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3" Type="http://schemas.openxmlformats.org/officeDocument/2006/relationships/tags" Target="../tags/tag207.xml"/><Relationship Id="rId2" Type="http://schemas.openxmlformats.org/officeDocument/2006/relationships/tags" Target="../tags/tag206.xml"/><Relationship Id="rId1" Type="http://schemas.openxmlformats.org/officeDocument/2006/relationships/tags" Target="../tags/tag205.xml"/><Relationship Id="rId5" Type="http://schemas.openxmlformats.org/officeDocument/2006/relationships/slideLayout" Target="../slideLayouts/slideLayout10.xml"/><Relationship Id="rId4" Type="http://schemas.openxmlformats.org/officeDocument/2006/relationships/tags" Target="../tags/tag208.xml"/></Relationships>
</file>

<file path=ppt/slides/_rels/slide63.xml.rels><?xml version="1.0" encoding="UTF-8" standalone="yes"?>
<Relationships xmlns="http://schemas.openxmlformats.org/package/2006/relationships"><Relationship Id="rId3" Type="http://schemas.openxmlformats.org/officeDocument/2006/relationships/tags" Target="../tags/tag211.xml"/><Relationship Id="rId2" Type="http://schemas.openxmlformats.org/officeDocument/2006/relationships/tags" Target="../tags/tag210.xml"/><Relationship Id="rId1" Type="http://schemas.openxmlformats.org/officeDocument/2006/relationships/tags" Target="../tags/tag209.xml"/><Relationship Id="rId5" Type="http://schemas.openxmlformats.org/officeDocument/2006/relationships/slideLayout" Target="../slideLayouts/slideLayout10.xml"/><Relationship Id="rId4" Type="http://schemas.openxmlformats.org/officeDocument/2006/relationships/tags" Target="../tags/tag212.xml"/></Relationships>
</file>

<file path=ppt/slides/_rels/slide64.xml.rels><?xml version="1.0" encoding="UTF-8" standalone="yes"?>
<Relationships xmlns="http://schemas.openxmlformats.org/package/2006/relationships"><Relationship Id="rId3" Type="http://schemas.openxmlformats.org/officeDocument/2006/relationships/tags" Target="../tags/tag215.xml"/><Relationship Id="rId2" Type="http://schemas.openxmlformats.org/officeDocument/2006/relationships/tags" Target="../tags/tag214.xml"/><Relationship Id="rId1" Type="http://schemas.openxmlformats.org/officeDocument/2006/relationships/tags" Target="../tags/tag213.xml"/><Relationship Id="rId5" Type="http://schemas.openxmlformats.org/officeDocument/2006/relationships/slideLayout" Target="../slideLayouts/slideLayout10.xml"/><Relationship Id="rId4" Type="http://schemas.openxmlformats.org/officeDocument/2006/relationships/tags" Target="../tags/tag216.xml"/></Relationships>
</file>

<file path=ppt/slides/_rels/slide65.xml.rels><?xml version="1.0" encoding="UTF-8" standalone="yes"?>
<Relationships xmlns="http://schemas.openxmlformats.org/package/2006/relationships"><Relationship Id="rId3" Type="http://schemas.openxmlformats.org/officeDocument/2006/relationships/tags" Target="../tags/tag219.xml"/><Relationship Id="rId2" Type="http://schemas.openxmlformats.org/officeDocument/2006/relationships/tags" Target="../tags/tag218.xml"/><Relationship Id="rId1" Type="http://schemas.openxmlformats.org/officeDocument/2006/relationships/tags" Target="../tags/tag217.xml"/><Relationship Id="rId5" Type="http://schemas.openxmlformats.org/officeDocument/2006/relationships/slideLayout" Target="../slideLayouts/slideLayout10.xml"/><Relationship Id="rId4" Type="http://schemas.openxmlformats.org/officeDocument/2006/relationships/tags" Target="../tags/tag220.xml"/></Relationships>
</file>

<file path=ppt/slides/_rels/slide66.xml.rels><?xml version="1.0" encoding="UTF-8" standalone="yes"?>
<Relationships xmlns="http://schemas.openxmlformats.org/package/2006/relationships"><Relationship Id="rId3" Type="http://schemas.openxmlformats.org/officeDocument/2006/relationships/tags" Target="../tags/tag223.xml"/><Relationship Id="rId2" Type="http://schemas.openxmlformats.org/officeDocument/2006/relationships/tags" Target="../tags/tag222.xml"/><Relationship Id="rId1" Type="http://schemas.openxmlformats.org/officeDocument/2006/relationships/tags" Target="../tags/tag221.xml"/><Relationship Id="rId5" Type="http://schemas.openxmlformats.org/officeDocument/2006/relationships/slideLayout" Target="../slideLayouts/slideLayout10.xml"/><Relationship Id="rId4" Type="http://schemas.openxmlformats.org/officeDocument/2006/relationships/tags" Target="../tags/tag224.xml"/></Relationships>
</file>

<file path=ppt/slides/_rels/slide67.xml.rels><?xml version="1.0" encoding="UTF-8" standalone="yes"?>
<Relationships xmlns="http://schemas.openxmlformats.org/package/2006/relationships"><Relationship Id="rId3" Type="http://schemas.openxmlformats.org/officeDocument/2006/relationships/tags" Target="../tags/tag227.xml"/><Relationship Id="rId2" Type="http://schemas.openxmlformats.org/officeDocument/2006/relationships/tags" Target="../tags/tag226.xml"/><Relationship Id="rId1" Type="http://schemas.openxmlformats.org/officeDocument/2006/relationships/tags" Target="../tags/tag225.xml"/><Relationship Id="rId5" Type="http://schemas.openxmlformats.org/officeDocument/2006/relationships/slideLayout" Target="../slideLayouts/slideLayout10.xml"/><Relationship Id="rId4" Type="http://schemas.openxmlformats.org/officeDocument/2006/relationships/tags" Target="../tags/tag228.xml"/></Relationships>
</file>

<file path=ppt/slides/_rels/slide68.xml.rels><?xml version="1.0" encoding="UTF-8" standalone="yes"?>
<Relationships xmlns="http://schemas.openxmlformats.org/package/2006/relationships"><Relationship Id="rId3" Type="http://schemas.openxmlformats.org/officeDocument/2006/relationships/tags" Target="../tags/tag231.xml"/><Relationship Id="rId2" Type="http://schemas.openxmlformats.org/officeDocument/2006/relationships/tags" Target="../tags/tag230.xml"/><Relationship Id="rId1" Type="http://schemas.openxmlformats.org/officeDocument/2006/relationships/tags" Target="../tags/tag229.xml"/><Relationship Id="rId5" Type="http://schemas.openxmlformats.org/officeDocument/2006/relationships/slideLayout" Target="../slideLayouts/slideLayout10.xml"/><Relationship Id="rId4" Type="http://schemas.openxmlformats.org/officeDocument/2006/relationships/tags" Target="../tags/tag232.xml"/></Relationships>
</file>

<file path=ppt/slides/_rels/slide6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0.xml"/><Relationship Id="rId1" Type="http://schemas.openxmlformats.org/officeDocument/2006/relationships/tags" Target="../tags/tag10.xml"/><Relationship Id="rId4" Type="http://schemas.openxmlformats.org/officeDocument/2006/relationships/image" Target="../media/image5.png"/></Relationships>
</file>

<file path=ppt/slides/_rels/slide70.xml.rels><?xml version="1.0" encoding="UTF-8" standalone="yes"?>
<Relationships xmlns="http://schemas.openxmlformats.org/package/2006/relationships"><Relationship Id="rId3" Type="http://schemas.openxmlformats.org/officeDocument/2006/relationships/tags" Target="../tags/tag235.xml"/><Relationship Id="rId2" Type="http://schemas.openxmlformats.org/officeDocument/2006/relationships/tags" Target="../tags/tag234.xml"/><Relationship Id="rId1" Type="http://schemas.openxmlformats.org/officeDocument/2006/relationships/tags" Target="../tags/tag233.xml"/><Relationship Id="rId5" Type="http://schemas.openxmlformats.org/officeDocument/2006/relationships/slideLayout" Target="../slideLayouts/slideLayout10.xml"/><Relationship Id="rId4" Type="http://schemas.openxmlformats.org/officeDocument/2006/relationships/tags" Target="../tags/tag236.xml"/></Relationships>
</file>

<file path=ppt/slides/_rels/slide71.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tags" Target="../tags/tag239.xml"/><Relationship Id="rId7" Type="http://schemas.openxmlformats.org/officeDocument/2006/relationships/tags" Target="../tags/tag243.xml"/><Relationship Id="rId2" Type="http://schemas.openxmlformats.org/officeDocument/2006/relationships/tags" Target="../tags/tag238.xml"/><Relationship Id="rId1" Type="http://schemas.openxmlformats.org/officeDocument/2006/relationships/tags" Target="../tags/tag237.xml"/><Relationship Id="rId6" Type="http://schemas.openxmlformats.org/officeDocument/2006/relationships/tags" Target="../tags/tag242.xml"/><Relationship Id="rId5" Type="http://schemas.openxmlformats.org/officeDocument/2006/relationships/tags" Target="../tags/tag241.xml"/><Relationship Id="rId4" Type="http://schemas.openxmlformats.org/officeDocument/2006/relationships/tags" Target="../tags/tag240.xml"/></Relationships>
</file>

<file path=ppt/slides/_rels/slide72.xml.rels><?xml version="1.0" encoding="UTF-8" standalone="yes"?>
<Relationships xmlns="http://schemas.openxmlformats.org/package/2006/relationships"><Relationship Id="rId3" Type="http://schemas.openxmlformats.org/officeDocument/2006/relationships/tags" Target="../tags/tag246.xml"/><Relationship Id="rId2" Type="http://schemas.openxmlformats.org/officeDocument/2006/relationships/tags" Target="../tags/tag245.xml"/><Relationship Id="rId1" Type="http://schemas.openxmlformats.org/officeDocument/2006/relationships/tags" Target="../tags/tag244.xml"/><Relationship Id="rId5" Type="http://schemas.openxmlformats.org/officeDocument/2006/relationships/slideLayout" Target="../slideLayouts/slideLayout10.xml"/><Relationship Id="rId4" Type="http://schemas.openxmlformats.org/officeDocument/2006/relationships/tags" Target="../tags/tag247.xml"/></Relationships>
</file>

<file path=ppt/slides/_rels/slide73.xml.rels><?xml version="1.0" encoding="UTF-8" standalone="yes"?>
<Relationships xmlns="http://schemas.openxmlformats.org/package/2006/relationships"><Relationship Id="rId8" Type="http://schemas.openxmlformats.org/officeDocument/2006/relationships/tags" Target="../tags/tag255.xml"/><Relationship Id="rId3" Type="http://schemas.openxmlformats.org/officeDocument/2006/relationships/tags" Target="../tags/tag250.xml"/><Relationship Id="rId7" Type="http://schemas.openxmlformats.org/officeDocument/2006/relationships/tags" Target="../tags/tag254.xml"/><Relationship Id="rId2" Type="http://schemas.openxmlformats.org/officeDocument/2006/relationships/tags" Target="../tags/tag249.xml"/><Relationship Id="rId1" Type="http://schemas.openxmlformats.org/officeDocument/2006/relationships/tags" Target="../tags/tag248.xml"/><Relationship Id="rId6" Type="http://schemas.openxmlformats.org/officeDocument/2006/relationships/tags" Target="../tags/tag253.xml"/><Relationship Id="rId5" Type="http://schemas.openxmlformats.org/officeDocument/2006/relationships/tags" Target="../tags/tag252.xml"/><Relationship Id="rId4" Type="http://schemas.openxmlformats.org/officeDocument/2006/relationships/tags" Target="../tags/tag251.xml"/><Relationship Id="rId9" Type="http://schemas.openxmlformats.org/officeDocument/2006/relationships/slideLayout" Target="../slideLayouts/slideLayout10.xml"/></Relationships>
</file>

<file path=ppt/slides/_rels/slide74.xml.rels><?xml version="1.0" encoding="UTF-8" standalone="yes"?>
<Relationships xmlns="http://schemas.openxmlformats.org/package/2006/relationships"><Relationship Id="rId3" Type="http://schemas.openxmlformats.org/officeDocument/2006/relationships/tags" Target="../tags/tag258.xml"/><Relationship Id="rId2" Type="http://schemas.openxmlformats.org/officeDocument/2006/relationships/tags" Target="../tags/tag257.xml"/><Relationship Id="rId1" Type="http://schemas.openxmlformats.org/officeDocument/2006/relationships/tags" Target="../tags/tag256.xml"/><Relationship Id="rId5" Type="http://schemas.openxmlformats.org/officeDocument/2006/relationships/slideLayout" Target="../slideLayouts/slideLayout10.xml"/><Relationship Id="rId4" Type="http://schemas.openxmlformats.org/officeDocument/2006/relationships/tags" Target="../tags/tag259.xml"/></Relationships>
</file>

<file path=ppt/slides/_rels/slide75.xml.rels><?xml version="1.0" encoding="UTF-8" standalone="yes"?>
<Relationships xmlns="http://schemas.openxmlformats.org/package/2006/relationships"><Relationship Id="rId8" Type="http://schemas.openxmlformats.org/officeDocument/2006/relationships/tags" Target="../tags/tag267.xml"/><Relationship Id="rId3" Type="http://schemas.openxmlformats.org/officeDocument/2006/relationships/tags" Target="../tags/tag262.xml"/><Relationship Id="rId7" Type="http://schemas.openxmlformats.org/officeDocument/2006/relationships/tags" Target="../tags/tag266.xml"/><Relationship Id="rId2" Type="http://schemas.openxmlformats.org/officeDocument/2006/relationships/tags" Target="../tags/tag261.xml"/><Relationship Id="rId1" Type="http://schemas.openxmlformats.org/officeDocument/2006/relationships/tags" Target="../tags/tag260.xml"/><Relationship Id="rId6" Type="http://schemas.openxmlformats.org/officeDocument/2006/relationships/tags" Target="../tags/tag265.xml"/><Relationship Id="rId5" Type="http://schemas.openxmlformats.org/officeDocument/2006/relationships/tags" Target="../tags/tag264.xml"/><Relationship Id="rId4" Type="http://schemas.openxmlformats.org/officeDocument/2006/relationships/tags" Target="../tags/tag263.xml"/><Relationship Id="rId9" Type="http://schemas.openxmlformats.org/officeDocument/2006/relationships/slideLayout" Target="../slideLayouts/slideLayout10.xml"/></Relationships>
</file>

<file path=ppt/slides/_rels/slide76.xml.rels><?xml version="1.0" encoding="UTF-8" standalone="yes"?>
<Relationships xmlns="http://schemas.openxmlformats.org/package/2006/relationships"><Relationship Id="rId3" Type="http://schemas.openxmlformats.org/officeDocument/2006/relationships/tags" Target="../tags/tag270.xml"/><Relationship Id="rId2" Type="http://schemas.openxmlformats.org/officeDocument/2006/relationships/tags" Target="../tags/tag269.xml"/><Relationship Id="rId1" Type="http://schemas.openxmlformats.org/officeDocument/2006/relationships/tags" Target="../tags/tag268.xml"/><Relationship Id="rId5" Type="http://schemas.openxmlformats.org/officeDocument/2006/relationships/slideLayout" Target="../slideLayouts/slideLayout10.xml"/><Relationship Id="rId4" Type="http://schemas.openxmlformats.org/officeDocument/2006/relationships/tags" Target="../tags/tag271.xml"/></Relationships>
</file>

<file path=ppt/slides/_rels/slide77.xml.rels><?xml version="1.0" encoding="UTF-8" standalone="yes"?>
<Relationships xmlns="http://schemas.openxmlformats.org/package/2006/relationships"><Relationship Id="rId3" Type="http://schemas.openxmlformats.org/officeDocument/2006/relationships/tags" Target="../tags/tag274.xml"/><Relationship Id="rId2" Type="http://schemas.openxmlformats.org/officeDocument/2006/relationships/tags" Target="../tags/tag273.xml"/><Relationship Id="rId1" Type="http://schemas.openxmlformats.org/officeDocument/2006/relationships/tags" Target="../tags/tag272.xml"/><Relationship Id="rId5" Type="http://schemas.openxmlformats.org/officeDocument/2006/relationships/slideLayout" Target="../slideLayouts/slideLayout10.xml"/><Relationship Id="rId4" Type="http://schemas.openxmlformats.org/officeDocument/2006/relationships/tags" Target="../tags/tag275.xml"/></Relationships>
</file>

<file path=ppt/slides/_rels/slide7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6.xml"/><Relationship Id="rId1" Type="http://schemas.openxmlformats.org/officeDocument/2006/relationships/slideLayout" Target="../slideLayouts/slideLayout10.xml"/></Relationships>
</file>

<file path=ppt/slides/_rels/slide79.xml.rels><?xml version="1.0" encoding="UTF-8" standalone="yes"?>
<Relationships xmlns="http://schemas.openxmlformats.org/package/2006/relationships"><Relationship Id="rId3" Type="http://schemas.openxmlformats.org/officeDocument/2006/relationships/tags" Target="../tags/tag278.xml"/><Relationship Id="rId7" Type="http://schemas.openxmlformats.org/officeDocument/2006/relationships/image" Target="../media/image11.png"/><Relationship Id="rId2" Type="http://schemas.openxmlformats.org/officeDocument/2006/relationships/tags" Target="../tags/tag277.xml"/><Relationship Id="rId1" Type="http://schemas.openxmlformats.org/officeDocument/2006/relationships/tags" Target="../tags/tag276.xml"/><Relationship Id="rId6" Type="http://schemas.openxmlformats.org/officeDocument/2006/relationships/slideLayout" Target="../slideLayouts/slideLayout10.xml"/><Relationship Id="rId5" Type="http://schemas.openxmlformats.org/officeDocument/2006/relationships/tags" Target="../tags/tag280.xml"/><Relationship Id="rId4" Type="http://schemas.openxmlformats.org/officeDocument/2006/relationships/tags" Target="../tags/tag279.xml"/></Relationships>
</file>

<file path=ppt/slides/_rels/slide8.xml.rels><?xml version="1.0" encoding="UTF-8" standalone="yes"?>
<Relationships xmlns="http://schemas.openxmlformats.org/package/2006/relationships"><Relationship Id="rId8" Type="http://schemas.openxmlformats.org/officeDocument/2006/relationships/tags" Target="../tags/tag18.xml"/><Relationship Id="rId13" Type="http://schemas.openxmlformats.org/officeDocument/2006/relationships/tags" Target="../tags/tag23.xml"/><Relationship Id="rId3" Type="http://schemas.openxmlformats.org/officeDocument/2006/relationships/tags" Target="../tags/tag13.xml"/><Relationship Id="rId7" Type="http://schemas.openxmlformats.org/officeDocument/2006/relationships/tags" Target="../tags/tag17.xml"/><Relationship Id="rId12" Type="http://schemas.openxmlformats.org/officeDocument/2006/relationships/tags" Target="../tags/tag22.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tags" Target="../tags/tag16.xml"/><Relationship Id="rId11" Type="http://schemas.openxmlformats.org/officeDocument/2006/relationships/tags" Target="../tags/tag21.xml"/><Relationship Id="rId5" Type="http://schemas.openxmlformats.org/officeDocument/2006/relationships/tags" Target="../tags/tag15.xml"/><Relationship Id="rId15" Type="http://schemas.openxmlformats.org/officeDocument/2006/relationships/image" Target="../media/image6.png"/><Relationship Id="rId10" Type="http://schemas.openxmlformats.org/officeDocument/2006/relationships/tags" Target="../tags/tag20.xml"/><Relationship Id="rId4" Type="http://schemas.openxmlformats.org/officeDocument/2006/relationships/tags" Target="../tags/tag14.xml"/><Relationship Id="rId9" Type="http://schemas.openxmlformats.org/officeDocument/2006/relationships/tags" Target="../tags/tag19.xml"/><Relationship Id="rId14" Type="http://schemas.openxmlformats.org/officeDocument/2006/relationships/slideLayout" Target="../slideLayouts/slideLayout10.xml"/></Relationships>
</file>

<file path=ppt/slides/_rels/slide80.xml.rels><?xml version="1.0" encoding="UTF-8" standalone="yes"?>
<Relationships xmlns="http://schemas.openxmlformats.org/package/2006/relationships"><Relationship Id="rId3" Type="http://schemas.openxmlformats.org/officeDocument/2006/relationships/tags" Target="../tags/tag283.xml"/><Relationship Id="rId7" Type="http://schemas.openxmlformats.org/officeDocument/2006/relationships/image" Target="../media/image12.png"/><Relationship Id="rId2" Type="http://schemas.openxmlformats.org/officeDocument/2006/relationships/tags" Target="../tags/tag282.xml"/><Relationship Id="rId1" Type="http://schemas.openxmlformats.org/officeDocument/2006/relationships/tags" Target="../tags/tag281.xml"/><Relationship Id="rId6" Type="http://schemas.openxmlformats.org/officeDocument/2006/relationships/slideLayout" Target="../slideLayouts/slideLayout10.xml"/><Relationship Id="rId5" Type="http://schemas.openxmlformats.org/officeDocument/2006/relationships/tags" Target="../tags/tag285.xml"/><Relationship Id="rId4" Type="http://schemas.openxmlformats.org/officeDocument/2006/relationships/tags" Target="../tags/tag284.xml"/></Relationships>
</file>

<file path=ppt/slides/_rels/slide81.xml.rels><?xml version="1.0" encoding="UTF-8" standalone="yes"?>
<Relationships xmlns="http://schemas.openxmlformats.org/package/2006/relationships"><Relationship Id="rId3" Type="http://schemas.openxmlformats.org/officeDocument/2006/relationships/tags" Target="../tags/tag288.xml"/><Relationship Id="rId2" Type="http://schemas.openxmlformats.org/officeDocument/2006/relationships/tags" Target="../tags/tag287.xml"/><Relationship Id="rId1" Type="http://schemas.openxmlformats.org/officeDocument/2006/relationships/tags" Target="../tags/tag286.xml"/><Relationship Id="rId6" Type="http://schemas.openxmlformats.org/officeDocument/2006/relationships/slideLayout" Target="../slideLayouts/slideLayout10.xml"/><Relationship Id="rId5" Type="http://schemas.openxmlformats.org/officeDocument/2006/relationships/tags" Target="../tags/tag290.xml"/><Relationship Id="rId4" Type="http://schemas.openxmlformats.org/officeDocument/2006/relationships/tags" Target="../tags/tag289.xml"/></Relationships>
</file>

<file path=ppt/slides/_rels/slide82.xml.rels><?xml version="1.0" encoding="UTF-8" standalone="yes"?>
<Relationships xmlns="http://schemas.openxmlformats.org/package/2006/relationships"><Relationship Id="rId3" Type="http://schemas.openxmlformats.org/officeDocument/2006/relationships/tags" Target="../tags/tag293.xml"/><Relationship Id="rId2" Type="http://schemas.openxmlformats.org/officeDocument/2006/relationships/tags" Target="../tags/tag292.xml"/><Relationship Id="rId1" Type="http://schemas.openxmlformats.org/officeDocument/2006/relationships/tags" Target="../tags/tag291.xml"/><Relationship Id="rId5" Type="http://schemas.openxmlformats.org/officeDocument/2006/relationships/slideLayout" Target="../slideLayouts/slideLayout10.xml"/><Relationship Id="rId4" Type="http://schemas.openxmlformats.org/officeDocument/2006/relationships/tags" Target="../tags/tag294.xml"/></Relationships>
</file>

<file path=ppt/slides/_rels/slide83.xml.rels><?xml version="1.0" encoding="UTF-8" standalone="yes"?>
<Relationships xmlns="http://schemas.openxmlformats.org/package/2006/relationships"><Relationship Id="rId3" Type="http://schemas.openxmlformats.org/officeDocument/2006/relationships/tags" Target="../tags/tag297.xml"/><Relationship Id="rId2" Type="http://schemas.openxmlformats.org/officeDocument/2006/relationships/tags" Target="../tags/tag296.xml"/><Relationship Id="rId1" Type="http://schemas.openxmlformats.org/officeDocument/2006/relationships/tags" Target="../tags/tag295.xml"/><Relationship Id="rId6" Type="http://schemas.openxmlformats.org/officeDocument/2006/relationships/slideLayout" Target="../slideLayouts/slideLayout10.xml"/><Relationship Id="rId5" Type="http://schemas.openxmlformats.org/officeDocument/2006/relationships/tags" Target="../tags/tag299.xml"/><Relationship Id="rId4" Type="http://schemas.openxmlformats.org/officeDocument/2006/relationships/tags" Target="../tags/tag298.xml"/></Relationships>
</file>

<file path=ppt/slides/_rels/slide8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7.xml"/><Relationship Id="rId1" Type="http://schemas.openxmlformats.org/officeDocument/2006/relationships/slideLayout" Target="../slideLayouts/slideLayout10.xml"/></Relationships>
</file>

<file path=ppt/slides/_rels/slide85.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tags" Target="../tags/tag302.xml"/><Relationship Id="rId7" Type="http://schemas.openxmlformats.org/officeDocument/2006/relationships/slideLayout" Target="../slideLayouts/slideLayout10.xml"/><Relationship Id="rId2" Type="http://schemas.openxmlformats.org/officeDocument/2006/relationships/tags" Target="../tags/tag301.xml"/><Relationship Id="rId1" Type="http://schemas.openxmlformats.org/officeDocument/2006/relationships/tags" Target="../tags/tag300.xml"/><Relationship Id="rId6" Type="http://schemas.openxmlformats.org/officeDocument/2006/relationships/tags" Target="../tags/tag305.xml"/><Relationship Id="rId5" Type="http://schemas.openxmlformats.org/officeDocument/2006/relationships/tags" Target="../tags/tag304.xml"/><Relationship Id="rId4" Type="http://schemas.openxmlformats.org/officeDocument/2006/relationships/tags" Target="../tags/tag303.xml"/></Relationships>
</file>

<file path=ppt/slides/_rels/slide86.xml.rels><?xml version="1.0" encoding="UTF-8" standalone="yes"?>
<Relationships xmlns="http://schemas.openxmlformats.org/package/2006/relationships"><Relationship Id="rId3" Type="http://schemas.openxmlformats.org/officeDocument/2006/relationships/tags" Target="../tags/tag308.xml"/><Relationship Id="rId2" Type="http://schemas.openxmlformats.org/officeDocument/2006/relationships/tags" Target="../tags/tag307.xml"/><Relationship Id="rId1" Type="http://schemas.openxmlformats.org/officeDocument/2006/relationships/tags" Target="../tags/tag306.xml"/><Relationship Id="rId6" Type="http://schemas.openxmlformats.org/officeDocument/2006/relationships/image" Target="../media/image10.jpeg"/><Relationship Id="rId5" Type="http://schemas.openxmlformats.org/officeDocument/2006/relationships/slideLayout" Target="../slideLayouts/slideLayout10.xml"/><Relationship Id="rId4" Type="http://schemas.openxmlformats.org/officeDocument/2006/relationships/tags" Target="../tags/tag309.xml"/></Relationships>
</file>

<file path=ppt/slides/_rels/slide8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8.xml"/><Relationship Id="rId1" Type="http://schemas.openxmlformats.org/officeDocument/2006/relationships/slideLayout" Target="../slideLayouts/slideLayout10.xml"/></Relationships>
</file>

<file path=ppt/slides/_rels/slide88.xml.rels><?xml version="1.0" encoding="UTF-8" standalone="yes"?>
<Relationships xmlns="http://schemas.openxmlformats.org/package/2006/relationships"><Relationship Id="rId3" Type="http://schemas.openxmlformats.org/officeDocument/2006/relationships/tags" Target="../tags/tag312.xml"/><Relationship Id="rId7" Type="http://schemas.openxmlformats.org/officeDocument/2006/relationships/image" Target="../media/image7.jpeg"/><Relationship Id="rId2" Type="http://schemas.openxmlformats.org/officeDocument/2006/relationships/tags" Target="../tags/tag311.xml"/><Relationship Id="rId1" Type="http://schemas.openxmlformats.org/officeDocument/2006/relationships/tags" Target="../tags/tag310.xml"/><Relationship Id="rId6" Type="http://schemas.openxmlformats.org/officeDocument/2006/relationships/slideLayout" Target="../slideLayouts/slideLayout10.xml"/><Relationship Id="rId5" Type="http://schemas.openxmlformats.org/officeDocument/2006/relationships/tags" Target="../tags/tag314.xml"/><Relationship Id="rId4" Type="http://schemas.openxmlformats.org/officeDocument/2006/relationships/tags" Target="../tags/tag313.xml"/></Relationships>
</file>

<file path=ppt/slides/_rels/slide89.xml.rels><?xml version="1.0" encoding="UTF-8" standalone="yes"?>
<Relationships xmlns="http://schemas.openxmlformats.org/package/2006/relationships"><Relationship Id="rId3" Type="http://schemas.openxmlformats.org/officeDocument/2006/relationships/tags" Target="../tags/tag317.xml"/><Relationship Id="rId2" Type="http://schemas.openxmlformats.org/officeDocument/2006/relationships/tags" Target="../tags/tag316.xml"/><Relationship Id="rId1" Type="http://schemas.openxmlformats.org/officeDocument/2006/relationships/tags" Target="../tags/tag315.xml"/><Relationship Id="rId6" Type="http://schemas.openxmlformats.org/officeDocument/2006/relationships/image" Target="../media/image10.jpeg"/><Relationship Id="rId5" Type="http://schemas.openxmlformats.org/officeDocument/2006/relationships/slideLayout" Target="../slideLayouts/slideLayout10.xml"/><Relationship Id="rId4" Type="http://schemas.openxmlformats.org/officeDocument/2006/relationships/tags" Target="../tags/tag318.xml"/></Relationships>
</file>

<file path=ppt/slides/_rels/slide9.xml.rels><?xml version="1.0" encoding="UTF-8" standalone="yes"?>
<Relationships xmlns="http://schemas.openxmlformats.org/package/2006/relationships"><Relationship Id="rId8" Type="http://schemas.openxmlformats.org/officeDocument/2006/relationships/tags" Target="../tags/tag31.xml"/><Relationship Id="rId13" Type="http://schemas.openxmlformats.org/officeDocument/2006/relationships/tags" Target="../tags/tag36.xml"/><Relationship Id="rId3" Type="http://schemas.openxmlformats.org/officeDocument/2006/relationships/tags" Target="../tags/tag26.xml"/><Relationship Id="rId7" Type="http://schemas.openxmlformats.org/officeDocument/2006/relationships/tags" Target="../tags/tag30.xml"/><Relationship Id="rId12" Type="http://schemas.openxmlformats.org/officeDocument/2006/relationships/tags" Target="../tags/tag35.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tags" Target="../tags/tag29.xml"/><Relationship Id="rId11" Type="http://schemas.openxmlformats.org/officeDocument/2006/relationships/tags" Target="../tags/tag34.xml"/><Relationship Id="rId5" Type="http://schemas.openxmlformats.org/officeDocument/2006/relationships/tags" Target="../tags/tag28.xml"/><Relationship Id="rId15" Type="http://schemas.openxmlformats.org/officeDocument/2006/relationships/image" Target="../media/image6.png"/><Relationship Id="rId10" Type="http://schemas.openxmlformats.org/officeDocument/2006/relationships/tags" Target="../tags/tag33.xml"/><Relationship Id="rId4" Type="http://schemas.openxmlformats.org/officeDocument/2006/relationships/tags" Target="../tags/tag27.xml"/><Relationship Id="rId9" Type="http://schemas.openxmlformats.org/officeDocument/2006/relationships/tags" Target="../tags/tag32.xml"/><Relationship Id="rId14" Type="http://schemas.openxmlformats.org/officeDocument/2006/relationships/slideLayout" Target="../slideLayouts/slideLayout10.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9.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0.xml"/><Relationship Id="rId1" Type="http://schemas.openxmlformats.org/officeDocument/2006/relationships/tags" Target="../tags/tag319.xml"/><Relationship Id="rId4" Type="http://schemas.openxmlformats.org/officeDocument/2006/relationships/image" Target="../media/image5.png"/></Relationships>
</file>

<file path=ppt/slides/_rels/slide92.xml.rels><?xml version="1.0" encoding="UTF-8" standalone="yes"?>
<Relationships xmlns="http://schemas.openxmlformats.org/package/2006/relationships"><Relationship Id="rId3" Type="http://schemas.openxmlformats.org/officeDocument/2006/relationships/tags" Target="../tags/tag322.xml"/><Relationship Id="rId2" Type="http://schemas.openxmlformats.org/officeDocument/2006/relationships/tags" Target="../tags/tag321.xml"/><Relationship Id="rId1" Type="http://schemas.openxmlformats.org/officeDocument/2006/relationships/tags" Target="../tags/tag320.xml"/><Relationship Id="rId5" Type="http://schemas.openxmlformats.org/officeDocument/2006/relationships/slideLayout" Target="../slideLayouts/slideLayout10.xml"/><Relationship Id="rId4" Type="http://schemas.openxmlformats.org/officeDocument/2006/relationships/tags" Target="../tags/tag323.xml"/></Relationships>
</file>

<file path=ppt/slides/_rels/slide93.xml.rels><?xml version="1.0" encoding="UTF-8" standalone="yes"?>
<Relationships xmlns="http://schemas.openxmlformats.org/package/2006/relationships"><Relationship Id="rId3" Type="http://schemas.openxmlformats.org/officeDocument/2006/relationships/tags" Target="../tags/tag326.xml"/><Relationship Id="rId7" Type="http://schemas.openxmlformats.org/officeDocument/2006/relationships/image" Target="../media/image13.png"/><Relationship Id="rId2" Type="http://schemas.openxmlformats.org/officeDocument/2006/relationships/tags" Target="../tags/tag325.xml"/><Relationship Id="rId1" Type="http://schemas.openxmlformats.org/officeDocument/2006/relationships/tags" Target="../tags/tag324.xml"/><Relationship Id="rId6" Type="http://schemas.openxmlformats.org/officeDocument/2006/relationships/notesSlide" Target="../notesSlides/notesSlide51.xml"/><Relationship Id="rId5" Type="http://schemas.openxmlformats.org/officeDocument/2006/relationships/slideLayout" Target="../slideLayouts/slideLayout10.xml"/><Relationship Id="rId4" Type="http://schemas.openxmlformats.org/officeDocument/2006/relationships/tags" Target="../tags/tag327.xml"/></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0.xml"/><Relationship Id="rId1" Type="http://schemas.openxmlformats.org/officeDocument/2006/relationships/tags" Target="../tags/tag328.xml"/><Relationship Id="rId4" Type="http://schemas.openxmlformats.org/officeDocument/2006/relationships/image" Target="../media/image5.png"/></Relationships>
</file>

<file path=ppt/slides/_rels/slide95.xml.rels><?xml version="1.0" encoding="UTF-8" standalone="yes"?>
<Relationships xmlns="http://schemas.openxmlformats.org/package/2006/relationships"><Relationship Id="rId3" Type="http://schemas.openxmlformats.org/officeDocument/2006/relationships/tags" Target="../tags/tag331.xml"/><Relationship Id="rId7" Type="http://schemas.openxmlformats.org/officeDocument/2006/relationships/image" Target="../media/image7.jpeg"/><Relationship Id="rId2" Type="http://schemas.openxmlformats.org/officeDocument/2006/relationships/tags" Target="../tags/tag330.xml"/><Relationship Id="rId1" Type="http://schemas.openxmlformats.org/officeDocument/2006/relationships/tags" Target="../tags/tag329.xml"/><Relationship Id="rId6" Type="http://schemas.openxmlformats.org/officeDocument/2006/relationships/slideLayout" Target="../slideLayouts/slideLayout10.xml"/><Relationship Id="rId5" Type="http://schemas.openxmlformats.org/officeDocument/2006/relationships/tags" Target="../tags/tag333.xml"/><Relationship Id="rId4" Type="http://schemas.openxmlformats.org/officeDocument/2006/relationships/tags" Target="../tags/tag332.xml"/></Relationships>
</file>

<file path=ppt/slides/_rels/slide96.xml.rels><?xml version="1.0" encoding="UTF-8" standalone="yes"?>
<Relationships xmlns="http://schemas.openxmlformats.org/package/2006/relationships"><Relationship Id="rId3" Type="http://schemas.openxmlformats.org/officeDocument/2006/relationships/tags" Target="../tags/tag336.xml"/><Relationship Id="rId2" Type="http://schemas.openxmlformats.org/officeDocument/2006/relationships/tags" Target="../tags/tag335.xml"/><Relationship Id="rId1" Type="http://schemas.openxmlformats.org/officeDocument/2006/relationships/tags" Target="../tags/tag334.xml"/><Relationship Id="rId6" Type="http://schemas.openxmlformats.org/officeDocument/2006/relationships/image" Target="../media/image10.jpeg"/><Relationship Id="rId5" Type="http://schemas.openxmlformats.org/officeDocument/2006/relationships/slideLayout" Target="../slideLayouts/slideLayout10.xml"/><Relationship Id="rId4" Type="http://schemas.openxmlformats.org/officeDocument/2006/relationships/tags" Target="../tags/tag33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0.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18"/>
          <p:cNvSpPr txBox="1"/>
          <p:nvPr/>
        </p:nvSpPr>
        <p:spPr>
          <a:xfrm>
            <a:off x="1831975" y="2534285"/>
            <a:ext cx="8696960" cy="922020"/>
          </a:xfrm>
          <a:prstGeom prst="rect">
            <a:avLst/>
          </a:prstGeom>
          <a:noFill/>
        </p:spPr>
        <p:txBody>
          <a:bodyPr wrap="square" rtlCol="0">
            <a:spAutoFit/>
          </a:bodyPr>
          <a:lstStyle/>
          <a:p>
            <a:pPr algn="ctr"/>
            <a:r>
              <a:rPr lang="zh-CN" altLang="en-US" sz="54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第</a:t>
            </a:r>
            <a:r>
              <a:rPr lang="en-US" altLang="zh-CN" sz="54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2</a:t>
            </a:r>
            <a:r>
              <a:rPr lang="zh-CN" altLang="en-US" sz="54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章 数字类型与字符串</a:t>
            </a:r>
          </a:p>
        </p:txBody>
      </p:sp>
      <p:sp>
        <p:nvSpPr>
          <p:cNvPr id="68" name="Rectangle 4"/>
          <p:cNvSpPr txBox="1">
            <a:spLocks noChangeArrowheads="1"/>
          </p:cNvSpPr>
          <p:nvPr/>
        </p:nvSpPr>
        <p:spPr>
          <a:xfrm>
            <a:off x="3192145" y="3861435"/>
            <a:ext cx="5805170" cy="430530"/>
          </a:xfrm>
          <a:prstGeom prst="rect">
            <a:avLst/>
          </a:prstGeom>
        </p:spPr>
        <p:txBody>
          <a:bodyPr vert="horz" lIns="121917" tIns="60958" rIns="121917" bIns="60958"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sz="2400" dirty="0">
                <a:solidFill>
                  <a:srgbClr val="595959"/>
                </a:solidFill>
                <a:latin typeface="微软雅黑" panose="020B0503020204020204" pitchFamily="34" charset="-122"/>
                <a:ea typeface="微软雅黑" panose="020B0503020204020204" pitchFamily="34" charset="-122"/>
                <a:cs typeface="+mn-ea"/>
                <a:sym typeface="+mn-lt"/>
              </a:rPr>
              <a:t>《</a:t>
            </a:r>
            <a:r>
              <a:rPr sz="2400" dirty="0">
                <a:solidFill>
                  <a:srgbClr val="595959"/>
                </a:solidFill>
                <a:latin typeface="微软雅黑" panose="020B0503020204020204" pitchFamily="34" charset="-122"/>
                <a:ea typeface="微软雅黑" panose="020B0503020204020204" pitchFamily="34" charset="-122"/>
                <a:cs typeface="+mn-ea"/>
                <a:sym typeface="+mn-lt"/>
              </a:rPr>
              <a:t>Python程序开发案例教程（第2版）</a:t>
            </a:r>
            <a:r>
              <a:rPr lang="zh-CN" altLang="en-US" sz="2400" dirty="0">
                <a:solidFill>
                  <a:srgbClr val="595959"/>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595959"/>
                </a:solidFill>
                <a:latin typeface="微软雅黑" panose="020B0503020204020204" pitchFamily="34" charset="-122"/>
                <a:ea typeface="微软雅黑" panose="020B0503020204020204" pitchFamily="34" charset="-122"/>
                <a:cs typeface="+mn-ea"/>
                <a:sym typeface="+mn-lt"/>
              </a:rPr>
              <a:t>》</a:t>
            </a:r>
            <a:endParaRPr lang="zh-CN" altLang="en-US" sz="2400"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1"/>
            </p:custDataLst>
          </p:nvPr>
        </p:nvSpPr>
        <p:spPr>
          <a:xfrm>
            <a:off x="3565689" y="2530909"/>
            <a:ext cx="1637671" cy="54363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2"/>
            </p:custDataLst>
          </p:nvPr>
        </p:nvSpPr>
        <p:spPr>
          <a:xfrm>
            <a:off x="3624584" y="2635351"/>
            <a:ext cx="1637672" cy="337185"/>
          </a:xfrm>
          <a:prstGeom prst="rect">
            <a:avLst/>
          </a:prstGeom>
        </p:spPr>
        <p:txBody>
          <a:bodyPr wrap="square">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整型</a:t>
            </a:r>
          </a:p>
        </p:txBody>
      </p:sp>
      <p:sp>
        <p:nvSpPr>
          <p:cNvPr id="20" name="矩形 19"/>
          <p:cNvSpPr/>
          <p:nvPr>
            <p:custDataLst>
              <p:tags r:id="rId3"/>
            </p:custDataLst>
          </p:nvPr>
        </p:nvSpPr>
        <p:spPr>
          <a:xfrm>
            <a:off x="5333212" y="2530909"/>
            <a:ext cx="1637671" cy="54363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custDataLst>
              <p:tags r:id="rId4"/>
            </p:custDataLst>
          </p:nvPr>
        </p:nvSpPr>
        <p:spPr>
          <a:xfrm>
            <a:off x="8898974" y="2532960"/>
            <a:ext cx="1637671" cy="54363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custDataLst>
              <p:tags r:id="rId5"/>
            </p:custDataLst>
          </p:nvPr>
        </p:nvSpPr>
        <p:spPr>
          <a:xfrm>
            <a:off x="9955812" y="1969176"/>
            <a:ext cx="1637672" cy="584775"/>
          </a:xfrm>
          <a:prstGeom prst="rect">
            <a:avLst/>
          </a:prstGeom>
          <a:noFill/>
        </p:spPr>
        <p:txBody>
          <a:bodyPr wrap="square">
            <a:spAutoFit/>
          </a:bodyPr>
          <a:lstStyle/>
          <a:p>
            <a:pPr algn="ctr"/>
            <a:r>
              <a:rPr lang="zh-CN" altLang="en-US" sz="1600">
                <a:solidFill>
                  <a:schemeClr val="bg1"/>
                </a:solidFill>
                <a:latin typeface="微软雅黑" panose="020B0503020204020204" pitchFamily="34" charset="-122"/>
                <a:ea typeface="微软雅黑" panose="020B0503020204020204" pitchFamily="34" charset="-122"/>
              </a:rPr>
              <a:t>无缝衔接单元测试</a:t>
            </a:r>
            <a:endParaRPr lang="zh-CN" altLang="en-US" sz="1600" dirty="0">
              <a:solidFill>
                <a:schemeClr val="bg1"/>
              </a:solidFill>
              <a:latin typeface="微软雅黑" panose="020B0503020204020204" pitchFamily="34" charset="-122"/>
              <a:ea typeface="微软雅黑" panose="020B0503020204020204" pitchFamily="34" charset="-122"/>
            </a:endParaRPr>
          </a:p>
        </p:txBody>
      </p:sp>
      <p:pic>
        <p:nvPicPr>
          <p:cNvPr id="29" name="图片 15"/>
          <p:cNvPicPr>
            <a:picLocks noChangeAspect="1"/>
          </p:cNvPicPr>
          <p:nvPr>
            <p:custDataLst>
              <p:tags r:id="rId6"/>
            </p:custDataLst>
          </p:nvPr>
        </p:nvPicPr>
        <p:blipFill>
          <a:blip r:embed="rId15">
            <a:extLst>
              <a:ext uri="{28A0092B-C50C-407E-A947-70E740481C1C}">
                <a14:useLocalDpi xmlns:a14="http://schemas.microsoft.com/office/drawing/2010/main" val="0"/>
              </a:ext>
            </a:extLst>
          </a:blip>
          <a:srcRect/>
          <a:stretch>
            <a:fillRect/>
          </a:stretch>
        </p:blipFill>
        <p:spPr bwMode="auto">
          <a:xfrm>
            <a:off x="837909" y="2493729"/>
            <a:ext cx="2447925"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矩形 30"/>
          <p:cNvSpPr/>
          <p:nvPr>
            <p:custDataLst>
              <p:tags r:id="rId7"/>
            </p:custDataLst>
          </p:nvPr>
        </p:nvSpPr>
        <p:spPr>
          <a:xfrm>
            <a:off x="3501734" y="3296740"/>
            <a:ext cx="7304637" cy="2168525"/>
          </a:xfrm>
          <a:prstGeom prst="rect">
            <a:avLst/>
          </a:prstGeom>
        </p:spPr>
        <p:txBody>
          <a:bodyPr wrap="square">
            <a:spAutoFit/>
          </a:bodyPr>
          <a:lstStyle/>
          <a:p>
            <a:pPr algn="just">
              <a:lnSpc>
                <a:spcPct val="150000"/>
              </a:lnSpc>
            </a:pPr>
            <a:r>
              <a:rPr lang="zh-CN" altLang="zh-CN" sz="1800">
                <a:solidFill>
                  <a:srgbClr val="595959"/>
                </a:solidFill>
                <a:latin typeface="微软雅黑" panose="020B0503020204020204" pitchFamily="34" charset="-122"/>
                <a:ea typeface="微软雅黑" panose="020B0503020204020204" pitchFamily="34" charset="-122"/>
                <a:sym typeface="+mn-ea"/>
              </a:rPr>
              <a:t>类似3+2j、3.1+4.9j、-2.3-1.9j这样的数据被称为</a:t>
            </a:r>
            <a:r>
              <a:rPr lang="zh-CN" altLang="zh-CN" sz="1800">
                <a:solidFill>
                  <a:srgbClr val="0070C0"/>
                </a:solidFill>
                <a:latin typeface="微软雅黑" panose="020B0503020204020204" pitchFamily="34" charset="-122"/>
                <a:ea typeface="微软雅黑" panose="020B0503020204020204" pitchFamily="34" charset="-122"/>
                <a:sym typeface="+mn-ea"/>
              </a:rPr>
              <a:t>复数</a:t>
            </a:r>
            <a:r>
              <a:rPr lang="zh-CN" altLang="zh-CN" sz="1800">
                <a:solidFill>
                  <a:srgbClr val="595959"/>
                </a:solidFill>
                <a:latin typeface="微软雅黑" panose="020B0503020204020204" pitchFamily="34" charset="-122"/>
                <a:ea typeface="微软雅黑" panose="020B0503020204020204" pitchFamily="34" charset="-122"/>
                <a:sym typeface="+mn-ea"/>
              </a:rPr>
              <a:t>，Python中的复数有以下3个特点：</a:t>
            </a:r>
            <a:endParaRPr lang="zh-CN" altLang="zh-CN" sz="1800">
              <a:solidFill>
                <a:srgbClr val="595959"/>
              </a:solidFill>
              <a:latin typeface="微软雅黑" panose="020B0503020204020204" pitchFamily="34" charset="-122"/>
              <a:ea typeface="微软雅黑" panose="020B0503020204020204" pitchFamily="34" charset="-122"/>
            </a:endParaRPr>
          </a:p>
          <a:p>
            <a:pPr algn="just">
              <a:lnSpc>
                <a:spcPct val="150000"/>
              </a:lnSpc>
            </a:pPr>
            <a:r>
              <a:rPr lang="zh-CN" altLang="zh-CN" sz="1800">
                <a:solidFill>
                  <a:srgbClr val="595959"/>
                </a:solidFill>
                <a:latin typeface="微软雅黑" panose="020B0503020204020204" pitchFamily="34" charset="-122"/>
                <a:ea typeface="微软雅黑" panose="020B0503020204020204" pitchFamily="34" charset="-122"/>
                <a:sym typeface="+mn-ea"/>
              </a:rPr>
              <a:t>（1）复数由</a:t>
            </a:r>
            <a:r>
              <a:rPr lang="zh-CN" altLang="zh-CN" sz="1800">
                <a:solidFill>
                  <a:srgbClr val="0070C0"/>
                </a:solidFill>
                <a:latin typeface="微软雅黑" panose="020B0503020204020204" pitchFamily="34" charset="-122"/>
                <a:ea typeface="微软雅黑" panose="020B0503020204020204" pitchFamily="34" charset="-122"/>
                <a:sym typeface="+mn-ea"/>
              </a:rPr>
              <a:t>实部real</a:t>
            </a:r>
            <a:r>
              <a:rPr lang="zh-CN" altLang="zh-CN" sz="1800">
                <a:solidFill>
                  <a:srgbClr val="595959"/>
                </a:solidFill>
                <a:latin typeface="微软雅黑" panose="020B0503020204020204" pitchFamily="34" charset="-122"/>
                <a:ea typeface="微软雅黑" panose="020B0503020204020204" pitchFamily="34" charset="-122"/>
                <a:sym typeface="+mn-ea"/>
              </a:rPr>
              <a:t>和</a:t>
            </a:r>
            <a:r>
              <a:rPr lang="zh-CN" altLang="zh-CN" sz="1800">
                <a:solidFill>
                  <a:srgbClr val="0070C0"/>
                </a:solidFill>
                <a:latin typeface="微软雅黑" panose="020B0503020204020204" pitchFamily="34" charset="-122"/>
                <a:ea typeface="微软雅黑" panose="020B0503020204020204" pitchFamily="34" charset="-122"/>
                <a:sym typeface="+mn-ea"/>
              </a:rPr>
              <a:t>虚部imag</a:t>
            </a:r>
            <a:r>
              <a:rPr lang="zh-CN" altLang="zh-CN" sz="1800">
                <a:solidFill>
                  <a:srgbClr val="595959"/>
                </a:solidFill>
                <a:latin typeface="微软雅黑" panose="020B0503020204020204" pitchFamily="34" charset="-122"/>
                <a:ea typeface="微软雅黑" panose="020B0503020204020204" pitchFamily="34" charset="-122"/>
                <a:sym typeface="+mn-ea"/>
              </a:rPr>
              <a:t>构成，其一般形式为</a:t>
            </a:r>
            <a:r>
              <a:rPr lang="zh-CN" altLang="zh-CN" sz="1800">
                <a:solidFill>
                  <a:srgbClr val="0070C0"/>
                </a:solidFill>
                <a:latin typeface="微软雅黑" panose="020B0503020204020204" pitchFamily="34" charset="-122"/>
                <a:ea typeface="微软雅黑" panose="020B0503020204020204" pitchFamily="34" charset="-122"/>
                <a:sym typeface="+mn-ea"/>
              </a:rPr>
              <a:t>real+imagj</a:t>
            </a:r>
            <a:r>
              <a:rPr lang="zh-CN" altLang="zh-CN" sz="1800">
                <a:solidFill>
                  <a:srgbClr val="595959"/>
                </a:solidFill>
                <a:latin typeface="微软雅黑" panose="020B0503020204020204" pitchFamily="34" charset="-122"/>
                <a:ea typeface="微软雅黑" panose="020B0503020204020204" pitchFamily="34" charset="-122"/>
                <a:sym typeface="+mn-ea"/>
              </a:rPr>
              <a:t>。</a:t>
            </a:r>
            <a:endParaRPr lang="zh-CN" altLang="zh-CN" sz="1800">
              <a:solidFill>
                <a:srgbClr val="595959"/>
              </a:solidFill>
              <a:latin typeface="微软雅黑" panose="020B0503020204020204" pitchFamily="34" charset="-122"/>
              <a:ea typeface="微软雅黑" panose="020B0503020204020204" pitchFamily="34" charset="-122"/>
            </a:endParaRPr>
          </a:p>
          <a:p>
            <a:pPr algn="just">
              <a:lnSpc>
                <a:spcPct val="150000"/>
              </a:lnSpc>
            </a:pPr>
            <a:r>
              <a:rPr lang="zh-CN" altLang="zh-CN" sz="1800">
                <a:solidFill>
                  <a:srgbClr val="595959"/>
                </a:solidFill>
                <a:latin typeface="微软雅黑" panose="020B0503020204020204" pitchFamily="34" charset="-122"/>
                <a:ea typeface="微软雅黑" panose="020B0503020204020204" pitchFamily="34" charset="-122"/>
                <a:sym typeface="+mn-ea"/>
              </a:rPr>
              <a:t>（2）实部real和虚部的imag都是</a:t>
            </a:r>
            <a:r>
              <a:rPr lang="zh-CN" altLang="zh-CN" sz="1800">
                <a:solidFill>
                  <a:srgbClr val="0070C0"/>
                </a:solidFill>
                <a:latin typeface="微软雅黑" panose="020B0503020204020204" pitchFamily="34" charset="-122"/>
                <a:ea typeface="微软雅黑" panose="020B0503020204020204" pitchFamily="34" charset="-122"/>
                <a:sym typeface="+mn-ea"/>
              </a:rPr>
              <a:t>实数</a:t>
            </a:r>
            <a:r>
              <a:rPr lang="zh-CN" altLang="zh-CN" sz="1800">
                <a:solidFill>
                  <a:srgbClr val="595959"/>
                </a:solidFill>
                <a:latin typeface="微软雅黑" panose="020B0503020204020204" pitchFamily="34" charset="-122"/>
                <a:ea typeface="微软雅黑" panose="020B0503020204020204" pitchFamily="34" charset="-122"/>
                <a:sym typeface="+mn-ea"/>
              </a:rPr>
              <a:t>。</a:t>
            </a:r>
            <a:endParaRPr lang="zh-CN" altLang="zh-CN" sz="1800">
              <a:solidFill>
                <a:srgbClr val="595959"/>
              </a:solidFill>
              <a:latin typeface="微软雅黑" panose="020B0503020204020204" pitchFamily="34" charset="-122"/>
              <a:ea typeface="微软雅黑" panose="020B0503020204020204" pitchFamily="34" charset="-122"/>
            </a:endParaRPr>
          </a:p>
          <a:p>
            <a:pPr algn="just">
              <a:lnSpc>
                <a:spcPct val="150000"/>
              </a:lnSpc>
            </a:pPr>
            <a:r>
              <a:rPr lang="zh-CN" altLang="zh-CN" sz="1800">
                <a:solidFill>
                  <a:srgbClr val="595959"/>
                </a:solidFill>
                <a:latin typeface="微软雅黑" panose="020B0503020204020204" pitchFamily="34" charset="-122"/>
                <a:ea typeface="微软雅黑" panose="020B0503020204020204" pitchFamily="34" charset="-122"/>
                <a:sym typeface="+mn-ea"/>
              </a:rPr>
              <a:t>（3）虚部imag必须有后缀</a:t>
            </a:r>
            <a:r>
              <a:rPr lang="zh-CN" altLang="zh-CN" sz="1800">
                <a:solidFill>
                  <a:srgbClr val="0070C0"/>
                </a:solidFill>
                <a:latin typeface="微软雅黑" panose="020B0503020204020204" pitchFamily="34" charset="-122"/>
                <a:ea typeface="微软雅黑" panose="020B0503020204020204" pitchFamily="34" charset="-122"/>
                <a:sym typeface="+mn-ea"/>
              </a:rPr>
              <a:t>j</a:t>
            </a:r>
            <a:r>
              <a:rPr lang="zh-CN" altLang="zh-CN" sz="1800">
                <a:solidFill>
                  <a:srgbClr val="595959"/>
                </a:solidFill>
                <a:latin typeface="微软雅黑" panose="020B0503020204020204" pitchFamily="34" charset="-122"/>
                <a:ea typeface="微软雅黑" panose="020B0503020204020204" pitchFamily="34" charset="-122"/>
                <a:sym typeface="+mn-ea"/>
              </a:rPr>
              <a:t>或</a:t>
            </a:r>
            <a:r>
              <a:rPr lang="zh-CN" altLang="zh-CN" sz="1800">
                <a:solidFill>
                  <a:srgbClr val="0070C0"/>
                </a:solidFill>
                <a:latin typeface="微软雅黑" panose="020B0503020204020204" pitchFamily="34" charset="-122"/>
                <a:ea typeface="微软雅黑" panose="020B0503020204020204" pitchFamily="34" charset="-122"/>
                <a:sym typeface="+mn-ea"/>
              </a:rPr>
              <a:t>J</a:t>
            </a:r>
            <a:r>
              <a:rPr lang="zh-CN" altLang="zh-CN" sz="1800">
                <a:solidFill>
                  <a:srgbClr val="595959"/>
                </a:solidFill>
                <a:latin typeface="微软雅黑" panose="020B0503020204020204" pitchFamily="34" charset="-122"/>
                <a:ea typeface="微软雅黑" panose="020B0503020204020204" pitchFamily="34" charset="-122"/>
                <a:sym typeface="+mn-ea"/>
              </a:rPr>
              <a:t>。</a:t>
            </a:r>
            <a:endParaRPr lang="zh-CN" altLang="zh-CN" sz="1800">
              <a:solidFill>
                <a:srgbClr val="595959"/>
              </a:solidFill>
              <a:latin typeface="微软雅黑" panose="020B0503020204020204" pitchFamily="34" charset="-122"/>
              <a:ea typeface="微软雅黑" panose="020B0503020204020204" pitchFamily="34" charset="-122"/>
            </a:endParaRPr>
          </a:p>
        </p:txBody>
      </p:sp>
      <p:sp>
        <p:nvSpPr>
          <p:cNvPr id="32" name="矩形 31"/>
          <p:cNvSpPr/>
          <p:nvPr>
            <p:custDataLst>
              <p:tags r:id="rId8"/>
            </p:custDataLst>
          </p:nvPr>
        </p:nvSpPr>
        <p:spPr>
          <a:xfrm>
            <a:off x="7096878" y="2531641"/>
            <a:ext cx="1637671" cy="54363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custDataLst>
              <p:tags r:id="rId9"/>
            </p:custDataLst>
          </p:nvPr>
        </p:nvSpPr>
        <p:spPr>
          <a:xfrm>
            <a:off x="7085346" y="2637249"/>
            <a:ext cx="1637672" cy="337185"/>
          </a:xfrm>
          <a:prstGeom prst="rect">
            <a:avLst/>
          </a:prstGeom>
          <a:noFill/>
        </p:spPr>
        <p:txBody>
          <a:bodyPr wrap="square">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复数类型</a:t>
            </a:r>
          </a:p>
        </p:txBody>
      </p:sp>
      <p:sp>
        <p:nvSpPr>
          <p:cNvPr id="34" name="文本框 33"/>
          <p:cNvSpPr txBox="1"/>
          <p:nvPr>
            <p:custDataLst>
              <p:tags r:id="rId10"/>
            </p:custDataLst>
          </p:nvPr>
        </p:nvSpPr>
        <p:spPr>
          <a:xfrm>
            <a:off x="8899673" y="2635021"/>
            <a:ext cx="1582998" cy="337185"/>
          </a:xfrm>
          <a:prstGeom prst="rect">
            <a:avLst/>
          </a:prstGeom>
          <a:noFill/>
        </p:spPr>
        <p:txBody>
          <a:bodyPr wrap="squar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布尔类型</a:t>
            </a:r>
          </a:p>
        </p:txBody>
      </p:sp>
      <p:sp>
        <p:nvSpPr>
          <p:cNvPr id="18" name="矩形 17"/>
          <p:cNvSpPr/>
          <p:nvPr>
            <p:custDataLst>
              <p:tags r:id="rId11"/>
            </p:custDataLst>
          </p:nvPr>
        </p:nvSpPr>
        <p:spPr>
          <a:xfrm>
            <a:off x="5291505" y="2635350"/>
            <a:ext cx="1637672" cy="337185"/>
          </a:xfrm>
          <a:prstGeom prst="rect">
            <a:avLst/>
          </a:prstGeom>
        </p:spPr>
        <p:txBody>
          <a:bodyPr wrap="square">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浮点型</a:t>
            </a:r>
          </a:p>
        </p:txBody>
      </p:sp>
      <p:sp>
        <p:nvSpPr>
          <p:cNvPr id="2" name="标题 1"/>
          <p:cNvSpPr>
            <a:spLocks noChangeArrowheads="1"/>
          </p:cNvSpPr>
          <p:nvPr>
            <p:custDataLst>
              <p:tags r:id="rId12"/>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2.1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数字类型</a:t>
            </a:r>
          </a:p>
        </p:txBody>
      </p:sp>
      <p:sp>
        <p:nvSpPr>
          <p:cNvPr id="3" name="矩形 2"/>
          <p:cNvSpPr/>
          <p:nvPr>
            <p:custDataLst>
              <p:tags r:id="rId13"/>
            </p:custDataLst>
          </p:nvPr>
        </p:nvSpPr>
        <p:spPr>
          <a:xfrm>
            <a:off x="1054735" y="981075"/>
            <a:ext cx="10379075" cy="1337945"/>
          </a:xfrm>
          <a:prstGeom prst="rect">
            <a:avLst/>
          </a:prstGeom>
        </p:spPr>
        <p:txBody>
          <a:bodyPr wrap="square">
            <a:spAutoFit/>
          </a:bodyPr>
          <a:lstStyle/>
          <a:p>
            <a:pPr indent="0"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rPr>
              <a:t>表示数值的数据类型称为</a:t>
            </a:r>
            <a:r>
              <a:rPr lang="zh-CN" altLang="en-US" sz="1800">
                <a:solidFill>
                  <a:srgbClr val="0070C0"/>
                </a:solidFill>
                <a:latin typeface="微软雅黑" panose="020B0503020204020204" pitchFamily="34" charset="-122"/>
                <a:ea typeface="微软雅黑" panose="020B0503020204020204" pitchFamily="34" charset="-122"/>
              </a:rPr>
              <a:t>数字类型</a:t>
            </a:r>
            <a:r>
              <a:rPr lang="zh-CN" altLang="en-US" sz="1800">
                <a:solidFill>
                  <a:srgbClr val="595959"/>
                </a:solidFill>
                <a:latin typeface="微软雅黑" panose="020B0503020204020204" pitchFamily="34" charset="-122"/>
                <a:ea typeface="微软雅黑" panose="020B0503020204020204" pitchFamily="34" charset="-122"/>
              </a:rPr>
              <a:t>。Python内置的数字类型有</a:t>
            </a:r>
            <a:r>
              <a:rPr lang="zh-CN" altLang="en-US" sz="1800">
                <a:solidFill>
                  <a:srgbClr val="0070C0"/>
                </a:solidFill>
                <a:latin typeface="微软雅黑" panose="020B0503020204020204" pitchFamily="34" charset="-122"/>
                <a:ea typeface="微软雅黑" panose="020B0503020204020204" pitchFamily="34" charset="-122"/>
              </a:rPr>
              <a:t>整型（int）</a:t>
            </a:r>
            <a:r>
              <a:rPr lang="zh-CN" altLang="en-US" sz="1800">
                <a:solidFill>
                  <a:srgbClr val="595959"/>
                </a:solidFill>
                <a:latin typeface="微软雅黑" panose="020B0503020204020204" pitchFamily="34" charset="-122"/>
                <a:ea typeface="微软雅黑" panose="020B0503020204020204" pitchFamily="34" charset="-122"/>
              </a:rPr>
              <a:t>、</a:t>
            </a:r>
            <a:r>
              <a:rPr lang="zh-CN" altLang="en-US" sz="1800">
                <a:solidFill>
                  <a:srgbClr val="0070C0"/>
                </a:solidFill>
                <a:latin typeface="微软雅黑" panose="020B0503020204020204" pitchFamily="34" charset="-122"/>
                <a:ea typeface="微软雅黑" panose="020B0503020204020204" pitchFamily="34" charset="-122"/>
              </a:rPr>
              <a:t>浮点型（float）</a:t>
            </a:r>
            <a:r>
              <a:rPr lang="zh-CN" altLang="en-US" sz="1800">
                <a:solidFill>
                  <a:srgbClr val="595959"/>
                </a:solidFill>
                <a:latin typeface="微软雅黑" panose="020B0503020204020204" pitchFamily="34" charset="-122"/>
                <a:ea typeface="微软雅黑" panose="020B0503020204020204" pitchFamily="34" charset="-122"/>
              </a:rPr>
              <a:t>、</a:t>
            </a:r>
            <a:r>
              <a:rPr lang="zh-CN" altLang="en-US" sz="1800">
                <a:solidFill>
                  <a:srgbClr val="0070C0"/>
                </a:solidFill>
                <a:latin typeface="微软雅黑" panose="020B0503020204020204" pitchFamily="34" charset="-122"/>
                <a:ea typeface="微软雅黑" panose="020B0503020204020204" pitchFamily="34" charset="-122"/>
              </a:rPr>
              <a:t>复数类型（complex）</a:t>
            </a:r>
            <a:r>
              <a:rPr lang="zh-CN" altLang="en-US" sz="1800">
                <a:solidFill>
                  <a:srgbClr val="595959"/>
                </a:solidFill>
                <a:latin typeface="微软雅黑" panose="020B0503020204020204" pitchFamily="34" charset="-122"/>
                <a:ea typeface="微软雅黑" panose="020B0503020204020204" pitchFamily="34" charset="-122"/>
              </a:rPr>
              <a:t>，它们分别对应数学中的整数、小数和复数，此外，还有一种比较特殊的类型——</a:t>
            </a:r>
            <a:r>
              <a:rPr lang="zh-CN" altLang="en-US" sz="1800">
                <a:solidFill>
                  <a:srgbClr val="0070C0"/>
                </a:solidFill>
                <a:latin typeface="微软雅黑" panose="020B0503020204020204" pitchFamily="34" charset="-122"/>
                <a:ea typeface="微软雅黑" panose="020B0503020204020204" pitchFamily="34" charset="-122"/>
              </a:rPr>
              <a:t>布尔类型（bool</a:t>
            </a:r>
            <a:r>
              <a:rPr lang="zh-CN" altLang="en-US" sz="1800">
                <a:solidFill>
                  <a:srgbClr val="595959"/>
                </a:solidFill>
                <a:latin typeface="微软雅黑" panose="020B0503020204020204" pitchFamily="34" charset="-122"/>
                <a:ea typeface="微软雅黑" panose="020B0503020204020204" pitchFamily="34" charset="-122"/>
              </a:rPr>
              <a:t>）。</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1"/>
            </p:custDataLst>
          </p:nvPr>
        </p:nvSpPr>
        <p:spPr>
          <a:xfrm>
            <a:off x="3565689" y="2530909"/>
            <a:ext cx="1637671" cy="54363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2"/>
            </p:custDataLst>
          </p:nvPr>
        </p:nvSpPr>
        <p:spPr>
          <a:xfrm>
            <a:off x="3624584" y="2635351"/>
            <a:ext cx="1637672" cy="337185"/>
          </a:xfrm>
          <a:prstGeom prst="rect">
            <a:avLst/>
          </a:prstGeom>
        </p:spPr>
        <p:txBody>
          <a:bodyPr wrap="square">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整型</a:t>
            </a:r>
          </a:p>
        </p:txBody>
      </p:sp>
      <p:sp>
        <p:nvSpPr>
          <p:cNvPr id="20" name="矩形 19"/>
          <p:cNvSpPr/>
          <p:nvPr>
            <p:custDataLst>
              <p:tags r:id="rId3"/>
            </p:custDataLst>
          </p:nvPr>
        </p:nvSpPr>
        <p:spPr>
          <a:xfrm>
            <a:off x="5333212" y="2530909"/>
            <a:ext cx="1637671" cy="54363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custDataLst>
              <p:tags r:id="rId4"/>
            </p:custDataLst>
          </p:nvPr>
        </p:nvSpPr>
        <p:spPr>
          <a:xfrm>
            <a:off x="8898974" y="2532960"/>
            <a:ext cx="1637671" cy="54363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custDataLst>
              <p:tags r:id="rId5"/>
            </p:custDataLst>
          </p:nvPr>
        </p:nvSpPr>
        <p:spPr>
          <a:xfrm>
            <a:off x="9955812" y="1969176"/>
            <a:ext cx="1637672" cy="584775"/>
          </a:xfrm>
          <a:prstGeom prst="rect">
            <a:avLst/>
          </a:prstGeom>
          <a:noFill/>
        </p:spPr>
        <p:txBody>
          <a:bodyPr wrap="square">
            <a:spAutoFit/>
          </a:bodyPr>
          <a:lstStyle/>
          <a:p>
            <a:pPr algn="ctr"/>
            <a:r>
              <a:rPr lang="zh-CN" altLang="en-US" sz="1600">
                <a:solidFill>
                  <a:schemeClr val="bg1"/>
                </a:solidFill>
                <a:latin typeface="微软雅黑" panose="020B0503020204020204" pitchFamily="34" charset="-122"/>
                <a:ea typeface="微软雅黑" panose="020B0503020204020204" pitchFamily="34" charset="-122"/>
              </a:rPr>
              <a:t>无缝衔接单元测试</a:t>
            </a:r>
            <a:endParaRPr lang="zh-CN" altLang="en-US" sz="1600" dirty="0">
              <a:solidFill>
                <a:schemeClr val="bg1"/>
              </a:solidFill>
              <a:latin typeface="微软雅黑" panose="020B0503020204020204" pitchFamily="34" charset="-122"/>
              <a:ea typeface="微软雅黑" panose="020B0503020204020204" pitchFamily="34" charset="-122"/>
            </a:endParaRPr>
          </a:p>
        </p:txBody>
      </p:sp>
      <p:pic>
        <p:nvPicPr>
          <p:cNvPr id="29" name="图片 15"/>
          <p:cNvPicPr>
            <a:picLocks noChangeAspect="1"/>
          </p:cNvPicPr>
          <p:nvPr>
            <p:custDataLst>
              <p:tags r:id="rId6"/>
            </p:custDataLst>
          </p:nvPr>
        </p:nvPicPr>
        <p:blipFill>
          <a:blip r:embed="rId15">
            <a:extLst>
              <a:ext uri="{28A0092B-C50C-407E-A947-70E740481C1C}">
                <a14:useLocalDpi xmlns:a14="http://schemas.microsoft.com/office/drawing/2010/main" val="0"/>
              </a:ext>
            </a:extLst>
          </a:blip>
          <a:srcRect/>
          <a:stretch>
            <a:fillRect/>
          </a:stretch>
        </p:blipFill>
        <p:spPr bwMode="auto">
          <a:xfrm>
            <a:off x="837909" y="2493729"/>
            <a:ext cx="2447925"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矩形 30"/>
          <p:cNvSpPr/>
          <p:nvPr>
            <p:custDataLst>
              <p:tags r:id="rId7"/>
            </p:custDataLst>
          </p:nvPr>
        </p:nvSpPr>
        <p:spPr>
          <a:xfrm>
            <a:off x="3501734" y="3296740"/>
            <a:ext cx="7304637" cy="3415030"/>
          </a:xfrm>
          <a:prstGeom prst="rect">
            <a:avLst/>
          </a:prstGeom>
        </p:spPr>
        <p:txBody>
          <a:bodyPr wrap="square">
            <a:spAutoFit/>
          </a:bodyPr>
          <a:lstStyle/>
          <a:p>
            <a:pPr algn="just">
              <a:lnSpc>
                <a:spcPct val="150000"/>
              </a:lnSpc>
            </a:pPr>
            <a:r>
              <a:rPr lang="zh-CN" altLang="zh-CN" sz="1800">
                <a:solidFill>
                  <a:srgbClr val="0070C0"/>
                </a:solidFill>
                <a:latin typeface="微软雅黑" panose="020B0503020204020204" pitchFamily="34" charset="-122"/>
                <a:ea typeface="微软雅黑" panose="020B0503020204020204" pitchFamily="34" charset="-122"/>
              </a:rPr>
              <a:t>布尔类型</a:t>
            </a:r>
            <a:r>
              <a:rPr lang="zh-CN" altLang="zh-CN" sz="1800">
                <a:solidFill>
                  <a:srgbClr val="595959"/>
                </a:solidFill>
                <a:latin typeface="微软雅黑" panose="020B0503020204020204" pitchFamily="34" charset="-122"/>
                <a:ea typeface="微软雅黑" panose="020B0503020204020204" pitchFamily="34" charset="-122"/>
              </a:rPr>
              <a:t>用于表示</a:t>
            </a:r>
            <a:r>
              <a:rPr lang="zh-CN" altLang="zh-CN" sz="1800">
                <a:solidFill>
                  <a:srgbClr val="0070C0"/>
                </a:solidFill>
                <a:latin typeface="微软雅黑" panose="020B0503020204020204" pitchFamily="34" charset="-122"/>
                <a:ea typeface="微软雅黑" panose="020B0503020204020204" pitchFamily="34" charset="-122"/>
              </a:rPr>
              <a:t>逻辑值</a:t>
            </a:r>
            <a:r>
              <a:rPr lang="zh-CN" altLang="zh-CN" sz="1800">
                <a:solidFill>
                  <a:srgbClr val="595959"/>
                </a:solidFill>
                <a:latin typeface="微软雅黑" panose="020B0503020204020204" pitchFamily="34" charset="-122"/>
                <a:ea typeface="微软雅黑" panose="020B0503020204020204" pitchFamily="34" charset="-122"/>
              </a:rPr>
              <a:t>，它只有两个可能的取值：</a:t>
            </a:r>
            <a:r>
              <a:rPr lang="zh-CN" altLang="zh-CN" sz="1800">
                <a:solidFill>
                  <a:srgbClr val="0070C0"/>
                </a:solidFill>
                <a:latin typeface="微软雅黑" panose="020B0503020204020204" pitchFamily="34" charset="-122"/>
                <a:ea typeface="微软雅黑" panose="020B0503020204020204" pitchFamily="34" charset="-122"/>
              </a:rPr>
              <a:t>True</a:t>
            </a:r>
            <a:r>
              <a:rPr lang="zh-CN" altLang="zh-CN" sz="1800">
                <a:solidFill>
                  <a:srgbClr val="595959"/>
                </a:solidFill>
                <a:latin typeface="微软雅黑" panose="020B0503020204020204" pitchFamily="34" charset="-122"/>
                <a:ea typeface="微软雅黑" panose="020B0503020204020204" pitchFamily="34" charset="-122"/>
              </a:rPr>
              <a:t>和</a:t>
            </a:r>
            <a:r>
              <a:rPr lang="zh-CN" altLang="zh-CN" sz="1800">
                <a:solidFill>
                  <a:srgbClr val="0070C0"/>
                </a:solidFill>
                <a:latin typeface="微软雅黑" panose="020B0503020204020204" pitchFamily="34" charset="-122"/>
                <a:ea typeface="微软雅黑" panose="020B0503020204020204" pitchFamily="34" charset="-122"/>
              </a:rPr>
              <a:t>False</a:t>
            </a:r>
            <a:r>
              <a:rPr lang="zh-CN" altLang="zh-CN" sz="1800">
                <a:solidFill>
                  <a:srgbClr val="595959"/>
                </a:solidFill>
                <a:latin typeface="微软雅黑" panose="020B0503020204020204" pitchFamily="34" charset="-122"/>
                <a:ea typeface="微软雅黑" panose="020B0503020204020204" pitchFamily="34" charset="-122"/>
              </a:rPr>
              <a:t>，分别对应数学命题的真与假。Python中任何类型的数据都具有布尔属性，它们可以根据一定的规则转换为布尔类型的值，在进行转换时，符合以下条件的数据都会被转换为False。</a:t>
            </a:r>
          </a:p>
          <a:p>
            <a:pPr algn="just">
              <a:lnSpc>
                <a:spcPct val="150000"/>
              </a:lnSpc>
            </a:pPr>
            <a:r>
              <a:rPr lang="zh-CN" altLang="zh-CN" sz="1800">
                <a:solidFill>
                  <a:srgbClr val="595959"/>
                </a:solidFill>
                <a:latin typeface="微软雅黑" panose="020B0503020204020204" pitchFamily="34" charset="-122"/>
                <a:ea typeface="微软雅黑" panose="020B0503020204020204" pitchFamily="34" charset="-122"/>
              </a:rPr>
              <a:t>（1）None；</a:t>
            </a:r>
          </a:p>
          <a:p>
            <a:pPr algn="just">
              <a:lnSpc>
                <a:spcPct val="150000"/>
              </a:lnSpc>
            </a:pPr>
            <a:r>
              <a:rPr lang="zh-CN" altLang="zh-CN" sz="1800">
                <a:solidFill>
                  <a:srgbClr val="595959"/>
                </a:solidFill>
                <a:latin typeface="微软雅黑" panose="020B0503020204020204" pitchFamily="34" charset="-122"/>
                <a:ea typeface="微软雅黑" panose="020B0503020204020204" pitchFamily="34" charset="-122"/>
              </a:rPr>
              <a:t>（2）任何为0的数字类型，如0、0.0、0j；</a:t>
            </a:r>
          </a:p>
          <a:p>
            <a:pPr algn="just">
              <a:lnSpc>
                <a:spcPct val="150000"/>
              </a:lnSpc>
            </a:pPr>
            <a:r>
              <a:rPr lang="zh-CN" altLang="zh-CN" sz="1800">
                <a:solidFill>
                  <a:srgbClr val="595959"/>
                </a:solidFill>
                <a:latin typeface="微软雅黑" panose="020B0503020204020204" pitchFamily="34" charset="-122"/>
                <a:ea typeface="微软雅黑" panose="020B0503020204020204" pitchFamily="34" charset="-122"/>
              </a:rPr>
              <a:t>（3）空字符串,如''、''''；</a:t>
            </a:r>
          </a:p>
          <a:p>
            <a:pPr algn="just">
              <a:lnSpc>
                <a:spcPct val="150000"/>
              </a:lnSpc>
            </a:pPr>
            <a:r>
              <a:rPr lang="zh-CN" altLang="zh-CN" sz="1800">
                <a:solidFill>
                  <a:srgbClr val="595959"/>
                </a:solidFill>
                <a:latin typeface="微软雅黑" panose="020B0503020204020204" pitchFamily="34" charset="-122"/>
                <a:ea typeface="微软雅黑" panose="020B0503020204020204" pitchFamily="34" charset="-122"/>
              </a:rPr>
              <a:t>（4）任何为空的复杂类型，如空元组()、空列表[]、空字典{}；</a:t>
            </a:r>
          </a:p>
        </p:txBody>
      </p:sp>
      <p:sp>
        <p:nvSpPr>
          <p:cNvPr id="32" name="矩形 31"/>
          <p:cNvSpPr/>
          <p:nvPr>
            <p:custDataLst>
              <p:tags r:id="rId8"/>
            </p:custDataLst>
          </p:nvPr>
        </p:nvSpPr>
        <p:spPr>
          <a:xfrm>
            <a:off x="7096878" y="2531641"/>
            <a:ext cx="1637671" cy="54363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custDataLst>
              <p:tags r:id="rId9"/>
            </p:custDataLst>
          </p:nvPr>
        </p:nvSpPr>
        <p:spPr>
          <a:xfrm>
            <a:off x="7085346" y="2637249"/>
            <a:ext cx="1637672" cy="337185"/>
          </a:xfrm>
          <a:prstGeom prst="rect">
            <a:avLst/>
          </a:prstGeom>
          <a:noFill/>
        </p:spPr>
        <p:txBody>
          <a:bodyPr wrap="square">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复数类型</a:t>
            </a:r>
          </a:p>
        </p:txBody>
      </p:sp>
      <p:sp>
        <p:nvSpPr>
          <p:cNvPr id="34" name="文本框 33"/>
          <p:cNvSpPr txBox="1"/>
          <p:nvPr>
            <p:custDataLst>
              <p:tags r:id="rId10"/>
            </p:custDataLst>
          </p:nvPr>
        </p:nvSpPr>
        <p:spPr>
          <a:xfrm>
            <a:off x="8899673" y="2635021"/>
            <a:ext cx="1582998" cy="337185"/>
          </a:xfrm>
          <a:prstGeom prst="rect">
            <a:avLst/>
          </a:prstGeom>
          <a:noFill/>
        </p:spPr>
        <p:txBody>
          <a:bodyPr wrap="squar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布尔类型</a:t>
            </a:r>
          </a:p>
        </p:txBody>
      </p:sp>
      <p:sp>
        <p:nvSpPr>
          <p:cNvPr id="18" name="矩形 17"/>
          <p:cNvSpPr/>
          <p:nvPr>
            <p:custDataLst>
              <p:tags r:id="rId11"/>
            </p:custDataLst>
          </p:nvPr>
        </p:nvSpPr>
        <p:spPr>
          <a:xfrm>
            <a:off x="5291505" y="2635350"/>
            <a:ext cx="1637672" cy="337185"/>
          </a:xfrm>
          <a:prstGeom prst="rect">
            <a:avLst/>
          </a:prstGeom>
        </p:spPr>
        <p:txBody>
          <a:bodyPr wrap="square">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浮点型</a:t>
            </a:r>
          </a:p>
        </p:txBody>
      </p:sp>
      <p:sp>
        <p:nvSpPr>
          <p:cNvPr id="2" name="标题 1"/>
          <p:cNvSpPr>
            <a:spLocks noChangeArrowheads="1"/>
          </p:cNvSpPr>
          <p:nvPr>
            <p:custDataLst>
              <p:tags r:id="rId12"/>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2.1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数字类型</a:t>
            </a:r>
          </a:p>
        </p:txBody>
      </p:sp>
      <p:sp>
        <p:nvSpPr>
          <p:cNvPr id="3" name="矩形 2"/>
          <p:cNvSpPr/>
          <p:nvPr>
            <p:custDataLst>
              <p:tags r:id="rId13"/>
            </p:custDataLst>
          </p:nvPr>
        </p:nvSpPr>
        <p:spPr>
          <a:xfrm>
            <a:off x="1054735" y="981075"/>
            <a:ext cx="10379075" cy="1337945"/>
          </a:xfrm>
          <a:prstGeom prst="rect">
            <a:avLst/>
          </a:prstGeom>
        </p:spPr>
        <p:txBody>
          <a:bodyPr wrap="square">
            <a:spAutoFit/>
          </a:bodyPr>
          <a:lstStyle/>
          <a:p>
            <a:pPr indent="0"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rPr>
              <a:t>表示数值的数据类型称为</a:t>
            </a:r>
            <a:r>
              <a:rPr lang="zh-CN" altLang="en-US" sz="1800">
                <a:solidFill>
                  <a:srgbClr val="0070C0"/>
                </a:solidFill>
                <a:latin typeface="微软雅黑" panose="020B0503020204020204" pitchFamily="34" charset="-122"/>
                <a:ea typeface="微软雅黑" panose="020B0503020204020204" pitchFamily="34" charset="-122"/>
              </a:rPr>
              <a:t>数字类型</a:t>
            </a:r>
            <a:r>
              <a:rPr lang="zh-CN" altLang="en-US" sz="1800">
                <a:solidFill>
                  <a:srgbClr val="595959"/>
                </a:solidFill>
                <a:latin typeface="微软雅黑" panose="020B0503020204020204" pitchFamily="34" charset="-122"/>
                <a:ea typeface="微软雅黑" panose="020B0503020204020204" pitchFamily="34" charset="-122"/>
              </a:rPr>
              <a:t>。Python内置的数字类型有</a:t>
            </a:r>
            <a:r>
              <a:rPr lang="zh-CN" altLang="en-US" sz="1800">
                <a:solidFill>
                  <a:srgbClr val="0070C0"/>
                </a:solidFill>
                <a:latin typeface="微软雅黑" panose="020B0503020204020204" pitchFamily="34" charset="-122"/>
                <a:ea typeface="微软雅黑" panose="020B0503020204020204" pitchFamily="34" charset="-122"/>
              </a:rPr>
              <a:t>整型（int）</a:t>
            </a:r>
            <a:r>
              <a:rPr lang="zh-CN" altLang="en-US" sz="1800">
                <a:solidFill>
                  <a:srgbClr val="595959"/>
                </a:solidFill>
                <a:latin typeface="微软雅黑" panose="020B0503020204020204" pitchFamily="34" charset="-122"/>
                <a:ea typeface="微软雅黑" panose="020B0503020204020204" pitchFamily="34" charset="-122"/>
              </a:rPr>
              <a:t>、</a:t>
            </a:r>
            <a:r>
              <a:rPr lang="zh-CN" altLang="en-US" sz="1800">
                <a:solidFill>
                  <a:srgbClr val="0070C0"/>
                </a:solidFill>
                <a:latin typeface="微软雅黑" panose="020B0503020204020204" pitchFamily="34" charset="-122"/>
                <a:ea typeface="微软雅黑" panose="020B0503020204020204" pitchFamily="34" charset="-122"/>
              </a:rPr>
              <a:t>浮点型（float）</a:t>
            </a:r>
            <a:r>
              <a:rPr lang="zh-CN" altLang="en-US" sz="1800">
                <a:solidFill>
                  <a:srgbClr val="595959"/>
                </a:solidFill>
                <a:latin typeface="微软雅黑" panose="020B0503020204020204" pitchFamily="34" charset="-122"/>
                <a:ea typeface="微软雅黑" panose="020B0503020204020204" pitchFamily="34" charset="-122"/>
              </a:rPr>
              <a:t>、</a:t>
            </a:r>
            <a:r>
              <a:rPr lang="zh-CN" altLang="en-US" sz="1800">
                <a:solidFill>
                  <a:srgbClr val="0070C0"/>
                </a:solidFill>
                <a:latin typeface="微软雅黑" panose="020B0503020204020204" pitchFamily="34" charset="-122"/>
                <a:ea typeface="微软雅黑" panose="020B0503020204020204" pitchFamily="34" charset="-122"/>
              </a:rPr>
              <a:t>复数类型（complex）</a:t>
            </a:r>
            <a:r>
              <a:rPr lang="zh-CN" altLang="en-US" sz="1800">
                <a:solidFill>
                  <a:srgbClr val="595959"/>
                </a:solidFill>
                <a:latin typeface="微软雅黑" panose="020B0503020204020204" pitchFamily="34" charset="-122"/>
                <a:ea typeface="微软雅黑" panose="020B0503020204020204" pitchFamily="34" charset="-122"/>
              </a:rPr>
              <a:t>，它们分别对应数学中的整数、小数和复数，此外，还有一种比较特殊的类型——</a:t>
            </a:r>
            <a:r>
              <a:rPr lang="zh-CN" altLang="en-US" sz="1800">
                <a:solidFill>
                  <a:srgbClr val="0070C0"/>
                </a:solidFill>
                <a:latin typeface="微软雅黑" panose="020B0503020204020204" pitchFamily="34" charset="-122"/>
                <a:ea typeface="微软雅黑" panose="020B0503020204020204" pitchFamily="34" charset="-122"/>
              </a:rPr>
              <a:t>布尔类型（bool）</a:t>
            </a:r>
            <a:r>
              <a:rPr lang="zh-CN" altLang="en-US" sz="1800">
                <a:solidFill>
                  <a:srgbClr val="595959"/>
                </a:solidFill>
                <a:latin typeface="微软雅黑" panose="020B0503020204020204" pitchFamily="34" charset="-122"/>
                <a:ea typeface="微软雅黑" panose="020B0503020204020204" pitchFamily="34" charset="-122"/>
              </a:rPr>
              <a:t>。</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118" y="3014256"/>
            <a:ext cx="6733001" cy="829945"/>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运算符</a:t>
            </a: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smtClean="0">
                <a:solidFill>
                  <a:srgbClr val="FAFAFA"/>
                </a:solidFill>
                <a:latin typeface="微软雅黑" panose="020B0503020204020204" pitchFamily="34" charset="-122"/>
                <a:ea typeface="微软雅黑" panose="020B0503020204020204" pitchFamily="34" charset="-122"/>
                <a:cs typeface="+mn-ea"/>
                <a:sym typeface="+mn-lt"/>
              </a:rPr>
              <a:t>2.2</a:t>
            </a:r>
            <a:endParaRPr lang="en-US" altLang="en-GB" sz="66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640705" y="3324860"/>
            <a:ext cx="5632450" cy="1043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sz="2000" dirty="0">
                <a:latin typeface="微软雅黑" panose="020B0503020204020204" pitchFamily="34" charset="-122"/>
                <a:ea typeface="微软雅黑" panose="020B0503020204020204" pitchFamily="34" charset="-122"/>
              </a:rPr>
              <a:t>掌握</a:t>
            </a:r>
            <a:r>
              <a:rPr lang="zh-CN" sz="2000" dirty="0">
                <a:solidFill>
                  <a:srgbClr val="0070C0"/>
                </a:solidFill>
                <a:latin typeface="微软雅黑" panose="020B0503020204020204" pitchFamily="34" charset="-122"/>
                <a:ea typeface="微软雅黑" panose="020B0503020204020204" pitchFamily="34" charset="-122"/>
              </a:rPr>
              <a:t>算术</a:t>
            </a:r>
            <a:r>
              <a:rPr sz="2000" dirty="0">
                <a:solidFill>
                  <a:srgbClr val="0070C0"/>
                </a:solidFill>
                <a:latin typeface="微软雅黑" panose="020B0503020204020204" pitchFamily="34" charset="-122"/>
                <a:ea typeface="微软雅黑" panose="020B0503020204020204" pitchFamily="34" charset="-122"/>
              </a:rPr>
              <a:t>运算符的用法</a:t>
            </a:r>
            <a:r>
              <a:rPr sz="2000" dirty="0">
                <a:latin typeface="微软雅黑" panose="020B0503020204020204" pitchFamily="34" charset="-122"/>
                <a:ea typeface="微软雅黑" panose="020B0503020204020204" pitchFamily="34" charset="-122"/>
              </a:rPr>
              <a:t>，能够使用运算符进行数值运算</a:t>
            </a:r>
          </a:p>
        </p:txBody>
      </p:sp>
      <p:grpSp>
        <p:nvGrpSpPr>
          <p:cNvPr id="11" name="组合 10"/>
          <p:cNvGrpSpPr/>
          <p:nvPr/>
        </p:nvGrpSpPr>
        <p:grpSpPr>
          <a:xfrm>
            <a:off x="5204693" y="3645327"/>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Title 1"/>
          <p:cNvSpPr txBox="1"/>
          <p:nvPr>
            <p:custDataLst>
              <p:tags r:id="rId1"/>
            </p:custDataLst>
          </p:nvPr>
        </p:nvSpPr>
        <p:spPr>
          <a:xfrm>
            <a:off x="1143690" y="266995"/>
            <a:ext cx="459147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2.2.1 </a:t>
            </a:r>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 </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算术运算符</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35"/>
          <p:cNvSpPr txBox="1">
            <a:spLocks noChangeArrowheads="1"/>
          </p:cNvSpPr>
          <p:nvPr>
            <p:custDataLst>
              <p:tags r:id="rId1"/>
            </p:custDataLst>
          </p:nvPr>
        </p:nvSpPr>
        <p:spPr bwMode="auto">
          <a:xfrm>
            <a:off x="5158740" y="1989455"/>
            <a:ext cx="6134735" cy="3296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Python中的</a:t>
            </a:r>
            <a:r>
              <a:rPr lang="zh-CN" altLang="en-US" sz="2000" dirty="0">
                <a:solidFill>
                  <a:srgbClr val="0070C0"/>
                </a:solidFill>
                <a:latin typeface="微软雅黑" panose="020B0503020204020204" pitchFamily="34" charset="-122"/>
                <a:ea typeface="微软雅黑" panose="020B0503020204020204" pitchFamily="34" charset="-122"/>
              </a:rPr>
              <a:t>算术运算符</a:t>
            </a:r>
            <a:r>
              <a:rPr lang="zh-CN" altLang="en-US" sz="2000" dirty="0">
                <a:solidFill>
                  <a:srgbClr val="595959"/>
                </a:solidFill>
                <a:latin typeface="微软雅黑" panose="020B0503020204020204" pitchFamily="34" charset="-122"/>
                <a:ea typeface="微软雅黑" panose="020B0503020204020204" pitchFamily="34" charset="-122"/>
              </a:rPr>
              <a:t>包括</a:t>
            </a:r>
            <a:r>
              <a:rPr lang="zh-CN" altLang="en-US" sz="2000" dirty="0">
                <a:solidFill>
                  <a:srgbClr val="0070C0"/>
                </a:solidFill>
                <a:latin typeface="微软雅黑" panose="020B0503020204020204" pitchFamily="34" charset="-122"/>
                <a:ea typeface="微软雅黑" panose="020B0503020204020204" pitchFamily="34" charset="-122"/>
              </a:rPr>
              <a:t>+</a:t>
            </a:r>
            <a:r>
              <a:rPr lang="zh-CN" altLang="en-US" sz="2000" dirty="0">
                <a:solidFill>
                  <a:srgbClr val="595959"/>
                </a:solidFill>
                <a:latin typeface="微软雅黑" panose="020B0503020204020204" pitchFamily="34" charset="-122"/>
                <a:ea typeface="微软雅黑" panose="020B0503020204020204" pitchFamily="34" charset="-122"/>
              </a:rPr>
              <a:t>、</a:t>
            </a:r>
            <a:r>
              <a:rPr lang="zh-CN" altLang="en-US" sz="2000" dirty="0">
                <a:solidFill>
                  <a:srgbClr val="0070C0"/>
                </a:solidFill>
                <a:latin typeface="微软雅黑" panose="020B0503020204020204" pitchFamily="34" charset="-122"/>
                <a:ea typeface="微软雅黑" panose="020B0503020204020204" pitchFamily="34" charset="-122"/>
              </a:rPr>
              <a:t>-</a:t>
            </a:r>
            <a:r>
              <a:rPr lang="zh-CN" altLang="en-US" sz="2000" dirty="0">
                <a:solidFill>
                  <a:srgbClr val="595959"/>
                </a:solidFill>
                <a:latin typeface="微软雅黑" panose="020B0503020204020204" pitchFamily="34" charset="-122"/>
                <a:ea typeface="微软雅黑" panose="020B0503020204020204" pitchFamily="34" charset="-122"/>
              </a:rPr>
              <a:t>、</a:t>
            </a:r>
            <a:r>
              <a:rPr lang="zh-CN" altLang="en-US" sz="2000" dirty="0">
                <a:solidFill>
                  <a:srgbClr val="0070C0"/>
                </a:solidFill>
                <a:latin typeface="微软雅黑" panose="020B0503020204020204" pitchFamily="34" charset="-122"/>
                <a:ea typeface="微软雅黑" panose="020B0503020204020204" pitchFamily="34" charset="-122"/>
              </a:rPr>
              <a:t>*</a:t>
            </a:r>
            <a:r>
              <a:rPr lang="zh-CN" altLang="en-US" sz="2000" dirty="0">
                <a:solidFill>
                  <a:srgbClr val="595959"/>
                </a:solidFill>
                <a:latin typeface="微软雅黑" panose="020B0503020204020204" pitchFamily="34" charset="-122"/>
                <a:ea typeface="微软雅黑" panose="020B0503020204020204" pitchFamily="34" charset="-122"/>
              </a:rPr>
              <a:t>、</a:t>
            </a:r>
            <a:r>
              <a:rPr lang="zh-CN" altLang="en-US" sz="2000" dirty="0">
                <a:solidFill>
                  <a:srgbClr val="0070C0"/>
                </a:solidFill>
                <a:latin typeface="微软雅黑" panose="020B0503020204020204" pitchFamily="34" charset="-122"/>
                <a:ea typeface="微软雅黑" panose="020B0503020204020204" pitchFamily="34" charset="-122"/>
              </a:rPr>
              <a:t>/</a:t>
            </a:r>
            <a:r>
              <a:rPr lang="zh-CN" altLang="en-US" sz="2000" dirty="0">
                <a:solidFill>
                  <a:srgbClr val="595959"/>
                </a:solidFill>
                <a:latin typeface="微软雅黑" panose="020B0503020204020204" pitchFamily="34" charset="-122"/>
                <a:ea typeface="微软雅黑" panose="020B0503020204020204" pitchFamily="34" charset="-122"/>
              </a:rPr>
              <a:t>、</a:t>
            </a:r>
            <a:r>
              <a:rPr lang="zh-CN" altLang="en-US" sz="2000" dirty="0">
                <a:solidFill>
                  <a:srgbClr val="0070C0"/>
                </a:solidFill>
                <a:latin typeface="微软雅黑" panose="020B0503020204020204" pitchFamily="34" charset="-122"/>
                <a:ea typeface="微软雅黑" panose="020B0503020204020204" pitchFamily="34" charset="-122"/>
              </a:rPr>
              <a:t>//</a:t>
            </a:r>
            <a:r>
              <a:rPr lang="zh-CN" altLang="en-US" sz="2000" dirty="0">
                <a:solidFill>
                  <a:srgbClr val="595959"/>
                </a:solidFill>
                <a:latin typeface="微软雅黑" panose="020B0503020204020204" pitchFamily="34" charset="-122"/>
                <a:ea typeface="微软雅黑" panose="020B0503020204020204" pitchFamily="34" charset="-122"/>
              </a:rPr>
              <a:t>、</a:t>
            </a:r>
            <a:r>
              <a:rPr lang="zh-CN" altLang="en-US" sz="2000" dirty="0">
                <a:solidFill>
                  <a:srgbClr val="0070C0"/>
                </a:solidFill>
                <a:latin typeface="微软雅黑" panose="020B0503020204020204" pitchFamily="34" charset="-122"/>
                <a:ea typeface="微软雅黑" panose="020B0503020204020204" pitchFamily="34" charset="-122"/>
              </a:rPr>
              <a:t>%</a:t>
            </a:r>
            <a:r>
              <a:rPr lang="zh-CN" altLang="en-US" sz="2000" dirty="0">
                <a:solidFill>
                  <a:srgbClr val="595959"/>
                </a:solidFill>
                <a:latin typeface="微软雅黑" panose="020B0503020204020204" pitchFamily="34" charset="-122"/>
                <a:ea typeface="微软雅黑" panose="020B0503020204020204" pitchFamily="34" charset="-122"/>
              </a:rPr>
              <a:t>和</a:t>
            </a:r>
            <a:r>
              <a:rPr lang="zh-CN" altLang="en-US" sz="2000" dirty="0">
                <a:solidFill>
                  <a:srgbClr val="0070C0"/>
                </a:solidFill>
                <a:latin typeface="微软雅黑" panose="020B0503020204020204" pitchFamily="34" charset="-122"/>
                <a:ea typeface="微软雅黑" panose="020B0503020204020204" pitchFamily="34" charset="-122"/>
              </a:rPr>
              <a:t>**</a:t>
            </a:r>
            <a:r>
              <a:rPr lang="zh-CN" altLang="en-US" sz="2000" dirty="0">
                <a:solidFill>
                  <a:srgbClr val="595959"/>
                </a:solidFill>
                <a:latin typeface="微软雅黑" panose="020B0503020204020204" pitchFamily="34" charset="-122"/>
                <a:ea typeface="微软雅黑" panose="020B0503020204020204" pitchFamily="34" charset="-122"/>
              </a:rPr>
              <a:t>，这些运算符都是</a:t>
            </a:r>
            <a:r>
              <a:rPr lang="zh-CN" altLang="en-US" sz="2000" dirty="0">
                <a:solidFill>
                  <a:srgbClr val="0070C0"/>
                </a:solidFill>
                <a:latin typeface="微软雅黑" panose="020B0503020204020204" pitchFamily="34" charset="-122"/>
                <a:ea typeface="微软雅黑" panose="020B0503020204020204" pitchFamily="34" charset="-122"/>
              </a:rPr>
              <a:t>双目运算符</a:t>
            </a:r>
            <a:r>
              <a:rPr lang="zh-CN" altLang="en-US" sz="2000" dirty="0">
                <a:solidFill>
                  <a:srgbClr val="595959"/>
                </a:solidFill>
                <a:latin typeface="微软雅黑" panose="020B0503020204020204" pitchFamily="34" charset="-122"/>
                <a:ea typeface="微软雅黑" panose="020B0503020204020204" pitchFamily="34" charset="-122"/>
              </a:rPr>
              <a:t>，一个运算符可以和两个操作数组成一个表达式。当解释器执行包含算术运算符的表达式时，会根据运算符的功能对两个操作数进行特定操作，并将操作后的结果进行返回。</a:t>
            </a:r>
          </a:p>
        </p:txBody>
      </p:sp>
      <p:pic>
        <p:nvPicPr>
          <p:cNvPr id="2050" name="Picture 2" descr="https://gimg2.baidu.com/image_search/src=http%3A%2F%2Fpic.51yuansu.com%2Fpic3%2Fcover%2F03%2F93%2F98%2F5c8f46e1f2e59_610.jpg&amp;refer=http%3A%2F%2Fpic.51yuansu.com&amp;app=2002&amp;size=f9999,10000&amp;q=a80&amp;n=0&amp;g=0n&amp;fmt=auto?sec=1658640921&amp;t=b2d79b6f1ee22924de6ebb41cb2e0dec"/>
          <p:cNvPicPr>
            <a:picLocks noChangeAspect="1" noChangeArrowheads="1"/>
          </p:cNvPicPr>
          <p:nvPr>
            <p:custDataLst>
              <p:tags r:id="rId2"/>
            </p:custDataLst>
          </p:nvPr>
        </p:nvPicPr>
        <p:blipFill rotWithShape="1">
          <a:blip r:embed="rId6">
            <a:extLst>
              <a:ext uri="{28A0092B-C50C-407E-A947-70E740481C1C}">
                <a14:useLocalDpi xmlns:a14="http://schemas.microsoft.com/office/drawing/2010/main" val="0"/>
              </a:ext>
            </a:extLst>
          </a:blip>
          <a:srcRect l="4024" t="2272" r="2178" b="12806"/>
          <a:stretch>
            <a:fillRect/>
          </a:stretch>
        </p:blipFill>
        <p:spPr bwMode="auto">
          <a:xfrm flipH="1">
            <a:off x="1198662" y="1413569"/>
            <a:ext cx="3528392" cy="460851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txBox="1"/>
          <p:nvPr>
            <p:custDataLst>
              <p:tags r:id="rId3"/>
            </p:custDataLst>
          </p:nvPr>
        </p:nvSpPr>
        <p:spPr>
          <a:xfrm>
            <a:off x="1143690" y="266995"/>
            <a:ext cx="459147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2.2.1 </a:t>
            </a:r>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 </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算术运算符</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custDataLst>
              <p:tags r:id="rId1"/>
            </p:custDataLst>
          </p:nvPr>
        </p:nvSpPr>
        <p:spPr>
          <a:xfrm>
            <a:off x="1143690" y="266995"/>
            <a:ext cx="459147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2.2.1 </a:t>
            </a:r>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 </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算术运算符</a:t>
            </a:r>
          </a:p>
        </p:txBody>
      </p:sp>
      <p:sp>
        <p:nvSpPr>
          <p:cNvPr id="3" name="文本框 2"/>
          <p:cNvSpPr txBox="1"/>
          <p:nvPr/>
        </p:nvSpPr>
        <p:spPr>
          <a:xfrm>
            <a:off x="1143635" y="1269365"/>
            <a:ext cx="9033510" cy="553085"/>
          </a:xfrm>
          <a:prstGeom prst="rect">
            <a:avLst/>
          </a:prstGeom>
          <a:noFill/>
        </p:spPr>
        <p:txBody>
          <a:bodyPr wrap="square" rtlCol="0" anchor="t">
            <a:spAutoFit/>
          </a:bodyPr>
          <a:lstStyle/>
          <a:p>
            <a:pPr algn="just">
              <a:lnSpc>
                <a:spcPct val="150000"/>
              </a:lnSpc>
              <a:buClrTx/>
              <a:buSzTx/>
              <a:buFontTx/>
            </a:pPr>
            <a:r>
              <a:rPr lang="zh-CN" altLang="en-US" sz="2000" dirty="0">
                <a:solidFill>
                  <a:srgbClr val="595959"/>
                </a:solidFill>
                <a:latin typeface="微软雅黑" panose="020B0503020204020204" pitchFamily="34" charset="-122"/>
                <a:ea typeface="微软雅黑" panose="020B0503020204020204" pitchFamily="34" charset="-122"/>
              </a:rPr>
              <a:t>以操作数a = 3，b = 5为例，Python中各个算术运算符的功能及示例如表所示。</a:t>
            </a:r>
          </a:p>
        </p:txBody>
      </p:sp>
      <p:graphicFrame>
        <p:nvGraphicFramePr>
          <p:cNvPr id="42" name="表格 41"/>
          <p:cNvGraphicFramePr>
            <a:graphicFrameLocks noGrp="1"/>
          </p:cNvGraphicFramePr>
          <p:nvPr>
            <p:custDataLst>
              <p:tags r:id="rId2"/>
            </p:custDataLst>
          </p:nvPr>
        </p:nvGraphicFramePr>
        <p:xfrm>
          <a:off x="1846580" y="2061210"/>
          <a:ext cx="8630285" cy="4422775"/>
        </p:xfrm>
        <a:graphic>
          <a:graphicData uri="http://schemas.openxmlformats.org/drawingml/2006/table">
            <a:tbl>
              <a:tblPr>
                <a:tableStyleId>{F5AB1C69-6EDB-4FF4-983F-18BD219EF322}</a:tableStyleId>
              </a:tblPr>
              <a:tblGrid>
                <a:gridCol w="2102485">
                  <a:extLst>
                    <a:ext uri="{9D8B030D-6E8A-4147-A177-3AD203B41FA5}">
                      <a16:colId xmlns:a16="http://schemas.microsoft.com/office/drawing/2014/main" val="20000"/>
                    </a:ext>
                  </a:extLst>
                </a:gridCol>
                <a:gridCol w="3264535">
                  <a:extLst>
                    <a:ext uri="{9D8B030D-6E8A-4147-A177-3AD203B41FA5}">
                      <a16:colId xmlns:a16="http://schemas.microsoft.com/office/drawing/2014/main" val="20001"/>
                    </a:ext>
                  </a:extLst>
                </a:gridCol>
                <a:gridCol w="3263265">
                  <a:extLst>
                    <a:ext uri="{9D8B030D-6E8A-4147-A177-3AD203B41FA5}">
                      <a16:colId xmlns:a16="http://schemas.microsoft.com/office/drawing/2014/main" val="20002"/>
                    </a:ext>
                  </a:extLst>
                </a:gridCol>
              </a:tblGrid>
              <a:tr h="36576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zh-CN" sz="1800" b="1" kern="100" dirty="0" smtClean="0">
                          <a:solidFill>
                            <a:srgbClr val="595959"/>
                          </a:solidFill>
                          <a:effectLst/>
                          <a:latin typeface="微软雅黑" panose="020B0503020204020204" pitchFamily="34" charset="-122"/>
                          <a:ea typeface="微软雅黑" panose="020B0503020204020204" pitchFamily="34" charset="-122"/>
                        </a:rPr>
                        <a:t>运算符</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zh-CN" sz="1800" b="1" kern="100" dirty="0" smtClean="0">
                          <a:solidFill>
                            <a:srgbClr val="595959"/>
                          </a:solidFill>
                          <a:effectLst/>
                          <a:latin typeface="微软雅黑" panose="020B0503020204020204" pitchFamily="34" charset="-122"/>
                          <a:ea typeface="微软雅黑" panose="020B0503020204020204" pitchFamily="34" charset="-122"/>
                        </a:rPr>
                        <a:t>说明</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zh-CN" sz="1800" b="1" kern="100" dirty="0" smtClean="0">
                          <a:solidFill>
                            <a:srgbClr val="595959"/>
                          </a:solidFill>
                          <a:effectLst/>
                          <a:latin typeface="微软雅黑" panose="020B0503020204020204" pitchFamily="34" charset="-122"/>
                          <a:ea typeface="微软雅黑" panose="020B0503020204020204" pitchFamily="34" charset="-122"/>
                        </a:rPr>
                        <a:t>示例</a:t>
                      </a:r>
                    </a:p>
                  </a:txBody>
                  <a:tcPr anchor="ctr"/>
                </a:tc>
                <a:extLst>
                  <a:ext uri="{0D108BD9-81ED-4DB2-BD59-A6C34878D82A}">
                    <a16:rowId xmlns:a16="http://schemas.microsoft.com/office/drawing/2014/main" val="10000"/>
                  </a:ext>
                </a:extLst>
              </a:tr>
              <a:tr h="548640">
                <a:tc>
                  <a:txBody>
                    <a:bodyPr/>
                    <a:lstStyle/>
                    <a:p>
                      <a:pPr algn="l">
                        <a:buClrTx/>
                        <a:buSzTx/>
                        <a:buFontTx/>
                        <a:buNone/>
                      </a:pPr>
                      <a:r>
                        <a:rPr lang="zh-CN" altLang="en-US" sz="1800" b="0" dirty="0" smtClean="0">
                          <a:solidFill>
                            <a:srgbClr val="595959"/>
                          </a:solidFill>
                          <a:latin typeface="微软雅黑" panose="020B0503020204020204" pitchFamily="34" charset="-122"/>
                          <a:ea typeface="微软雅黑" panose="020B0503020204020204" pitchFamily="34" charset="-122"/>
                        </a:rPr>
                        <a:t>+</a:t>
                      </a:r>
                    </a:p>
                  </a:txBody>
                  <a:tcPr marL="68580" marR="68580" marT="0" marB="0" anchor="ctr"/>
                </a:tc>
                <a:tc>
                  <a:txBody>
                    <a:bodyPr/>
                    <a:lstStyle/>
                    <a:p>
                      <a:pPr algn="l">
                        <a:buClrTx/>
                        <a:buSzTx/>
                        <a:buFontTx/>
                        <a:buNone/>
                      </a:pPr>
                      <a:r>
                        <a:rPr lang="zh-CN" altLang="en-US" sz="1800" b="0" dirty="0" smtClean="0">
                          <a:solidFill>
                            <a:srgbClr val="595959"/>
                          </a:solidFill>
                          <a:latin typeface="微软雅黑" panose="020B0503020204020204" pitchFamily="34" charset="-122"/>
                          <a:ea typeface="微软雅黑" panose="020B0503020204020204" pitchFamily="34" charset="-122"/>
                        </a:rPr>
                        <a:t>加：使两个操作数相加，获取操作数的和</a:t>
                      </a:r>
                    </a:p>
                  </a:txBody>
                  <a:tcPr marL="68580" marR="68580" marT="0" marB="0" anchor="ctr"/>
                </a:tc>
                <a:tc>
                  <a:txBody>
                    <a:bodyPr/>
                    <a:lstStyle/>
                    <a:p>
                      <a:pPr algn="l">
                        <a:buClrTx/>
                        <a:buSzTx/>
                        <a:buFontTx/>
                        <a:buNone/>
                      </a:pPr>
                      <a:r>
                        <a:rPr lang="zh-CN" altLang="en-US" sz="1800" b="0" dirty="0" smtClean="0">
                          <a:solidFill>
                            <a:srgbClr val="595959"/>
                          </a:solidFill>
                          <a:latin typeface="微软雅黑" panose="020B0503020204020204" pitchFamily="34" charset="-122"/>
                          <a:ea typeface="微软雅黑" panose="020B0503020204020204" pitchFamily="34" charset="-122"/>
                        </a:rPr>
                        <a:t>a + b，结果为8</a:t>
                      </a:r>
                    </a:p>
                  </a:txBody>
                  <a:tcPr marL="68580" marR="68580" marT="0" marB="0" anchor="ctr"/>
                </a:tc>
                <a:extLst>
                  <a:ext uri="{0D108BD9-81ED-4DB2-BD59-A6C34878D82A}">
                    <a16:rowId xmlns:a16="http://schemas.microsoft.com/office/drawing/2014/main" val="10001"/>
                  </a:ext>
                </a:extLst>
              </a:tr>
              <a:tr h="548640">
                <a:tc>
                  <a:txBody>
                    <a:bodyPr/>
                    <a:lstStyle/>
                    <a:p>
                      <a:pPr algn="l">
                        <a:buClrTx/>
                        <a:buSzTx/>
                        <a:buFontTx/>
                        <a:buNone/>
                      </a:pPr>
                      <a:r>
                        <a:rPr lang="zh-CN" altLang="en-US" sz="1800" b="0" dirty="0" smtClean="0">
                          <a:solidFill>
                            <a:srgbClr val="595959"/>
                          </a:solidFill>
                          <a:latin typeface="微软雅黑" panose="020B0503020204020204" pitchFamily="34" charset="-122"/>
                          <a:ea typeface="微软雅黑" panose="020B0503020204020204" pitchFamily="34" charset="-122"/>
                        </a:rPr>
                        <a:t>-</a:t>
                      </a:r>
                    </a:p>
                  </a:txBody>
                  <a:tcPr marL="68580" marR="68580" marT="0" marB="0" anchor="ctr"/>
                </a:tc>
                <a:tc>
                  <a:txBody>
                    <a:bodyPr/>
                    <a:lstStyle/>
                    <a:p>
                      <a:pPr algn="l">
                        <a:buClrTx/>
                        <a:buSzTx/>
                        <a:buFontTx/>
                        <a:buNone/>
                      </a:pPr>
                      <a:r>
                        <a:rPr lang="zh-CN" altLang="en-US" sz="1800" b="0" dirty="0" smtClean="0">
                          <a:solidFill>
                            <a:srgbClr val="595959"/>
                          </a:solidFill>
                          <a:latin typeface="微软雅黑" panose="020B0503020204020204" pitchFamily="34" charset="-122"/>
                          <a:ea typeface="微软雅黑" panose="020B0503020204020204" pitchFamily="34" charset="-122"/>
                        </a:rPr>
                        <a:t>减：使两个操作数相减，获取操作数的差</a:t>
                      </a:r>
                    </a:p>
                  </a:txBody>
                  <a:tcPr marL="68580" marR="68580" marT="0" marB="0" anchor="ctr"/>
                </a:tc>
                <a:tc>
                  <a:txBody>
                    <a:bodyPr/>
                    <a:lstStyle/>
                    <a:p>
                      <a:pPr algn="l">
                        <a:buClrTx/>
                        <a:buSzTx/>
                        <a:buFontTx/>
                        <a:buNone/>
                      </a:pPr>
                      <a:r>
                        <a:rPr lang="zh-CN" altLang="en-US" sz="1800" b="0" dirty="0" smtClean="0">
                          <a:solidFill>
                            <a:srgbClr val="595959"/>
                          </a:solidFill>
                          <a:latin typeface="微软雅黑" panose="020B0503020204020204" pitchFamily="34" charset="-122"/>
                          <a:ea typeface="微软雅黑" panose="020B0503020204020204" pitchFamily="34" charset="-122"/>
                        </a:rPr>
                        <a:t>a –b ，结果为-2</a:t>
                      </a:r>
                    </a:p>
                  </a:txBody>
                  <a:tcPr marL="68580" marR="68580" marT="0" marB="0" anchor="ctr"/>
                </a:tc>
                <a:extLst>
                  <a:ext uri="{0D108BD9-81ED-4DB2-BD59-A6C34878D82A}">
                    <a16:rowId xmlns:a16="http://schemas.microsoft.com/office/drawing/2014/main" val="10002"/>
                  </a:ext>
                </a:extLst>
              </a:tr>
              <a:tr h="548640">
                <a:tc>
                  <a:txBody>
                    <a:bodyPr/>
                    <a:lstStyle/>
                    <a:p>
                      <a:pPr algn="l">
                        <a:buClrTx/>
                        <a:buSzTx/>
                        <a:buFontTx/>
                        <a:buNone/>
                      </a:pPr>
                      <a:r>
                        <a:rPr lang="zh-CN" altLang="en-US" sz="1800" b="0" dirty="0" smtClean="0">
                          <a:solidFill>
                            <a:srgbClr val="595959"/>
                          </a:solidFill>
                          <a:latin typeface="微软雅黑" panose="020B0503020204020204" pitchFamily="34" charset="-122"/>
                          <a:ea typeface="微软雅黑" panose="020B0503020204020204" pitchFamily="34" charset="-122"/>
                        </a:rPr>
                        <a:t>*</a:t>
                      </a:r>
                    </a:p>
                  </a:txBody>
                  <a:tcPr marL="68580" marR="68580" marT="0" marB="0" anchor="ctr"/>
                </a:tc>
                <a:tc>
                  <a:txBody>
                    <a:bodyPr/>
                    <a:lstStyle/>
                    <a:p>
                      <a:pPr algn="l">
                        <a:buClrTx/>
                        <a:buSzTx/>
                        <a:buFontTx/>
                        <a:buNone/>
                      </a:pPr>
                      <a:r>
                        <a:rPr lang="zh-CN" altLang="en-US" sz="1800" b="0" dirty="0" smtClean="0">
                          <a:solidFill>
                            <a:srgbClr val="595959"/>
                          </a:solidFill>
                          <a:latin typeface="微软雅黑" panose="020B0503020204020204" pitchFamily="34" charset="-122"/>
                          <a:ea typeface="微软雅黑" panose="020B0503020204020204" pitchFamily="34" charset="-122"/>
                        </a:rPr>
                        <a:t>乘：使两个操作数相乘，获取操作数的积</a:t>
                      </a:r>
                    </a:p>
                  </a:txBody>
                  <a:tcPr marL="68580" marR="68580" marT="0" marB="0" anchor="ctr"/>
                </a:tc>
                <a:tc>
                  <a:txBody>
                    <a:bodyPr/>
                    <a:lstStyle/>
                    <a:p>
                      <a:pPr algn="l">
                        <a:buClrTx/>
                        <a:buSzTx/>
                        <a:buFontTx/>
                        <a:buNone/>
                      </a:pPr>
                      <a:r>
                        <a:rPr lang="zh-CN" altLang="en-US" sz="1800" b="0" dirty="0" smtClean="0">
                          <a:solidFill>
                            <a:srgbClr val="595959"/>
                          </a:solidFill>
                          <a:latin typeface="微软雅黑" panose="020B0503020204020204" pitchFamily="34" charset="-122"/>
                          <a:ea typeface="微软雅黑" panose="020B0503020204020204" pitchFamily="34" charset="-122"/>
                        </a:rPr>
                        <a:t>a * b，结果为15</a:t>
                      </a:r>
                    </a:p>
                  </a:txBody>
                  <a:tcPr marL="68580" marR="68580" marT="0" marB="0" anchor="ctr"/>
                </a:tc>
                <a:extLst>
                  <a:ext uri="{0D108BD9-81ED-4DB2-BD59-A6C34878D82A}">
                    <a16:rowId xmlns:a16="http://schemas.microsoft.com/office/drawing/2014/main" val="10003"/>
                  </a:ext>
                </a:extLst>
              </a:tr>
              <a:tr h="548640">
                <a:tc>
                  <a:txBody>
                    <a:bodyPr/>
                    <a:lstStyle/>
                    <a:p>
                      <a:pPr algn="l">
                        <a:buClrTx/>
                        <a:buSzTx/>
                        <a:buFontTx/>
                        <a:buNone/>
                      </a:pPr>
                      <a:r>
                        <a:rPr lang="zh-CN" altLang="en-US" sz="1800" b="0" dirty="0" smtClean="0">
                          <a:solidFill>
                            <a:srgbClr val="595959"/>
                          </a:solidFill>
                          <a:latin typeface="微软雅黑" panose="020B0503020204020204" pitchFamily="34" charset="-122"/>
                          <a:ea typeface="微软雅黑" panose="020B0503020204020204" pitchFamily="34" charset="-122"/>
                        </a:rPr>
                        <a:t>/</a:t>
                      </a:r>
                    </a:p>
                  </a:txBody>
                  <a:tcPr marL="68580" marR="68580" marT="0" marB="0" anchor="ctr"/>
                </a:tc>
                <a:tc>
                  <a:txBody>
                    <a:bodyPr/>
                    <a:lstStyle/>
                    <a:p>
                      <a:pPr algn="l">
                        <a:buClrTx/>
                        <a:buSzTx/>
                        <a:buFontTx/>
                        <a:buNone/>
                      </a:pPr>
                      <a:r>
                        <a:rPr lang="zh-CN" altLang="en-US" sz="1800" b="0" dirty="0" smtClean="0">
                          <a:solidFill>
                            <a:srgbClr val="595959"/>
                          </a:solidFill>
                          <a:latin typeface="微软雅黑" panose="020B0503020204020204" pitchFamily="34" charset="-122"/>
                          <a:ea typeface="微软雅黑" panose="020B0503020204020204" pitchFamily="34" charset="-122"/>
                        </a:rPr>
                        <a:t>除：使两个操作数相除，获取操作数的商</a:t>
                      </a:r>
                    </a:p>
                  </a:txBody>
                  <a:tcPr marL="68580" marR="68580" marT="0" marB="0" anchor="ctr"/>
                </a:tc>
                <a:tc>
                  <a:txBody>
                    <a:bodyPr/>
                    <a:lstStyle/>
                    <a:p>
                      <a:pPr algn="l">
                        <a:buClrTx/>
                        <a:buSzTx/>
                        <a:buFontTx/>
                        <a:buNone/>
                      </a:pPr>
                      <a:r>
                        <a:rPr lang="zh-CN" altLang="en-US" sz="1800" b="0" dirty="0" smtClean="0">
                          <a:solidFill>
                            <a:srgbClr val="595959"/>
                          </a:solidFill>
                          <a:latin typeface="微软雅黑" panose="020B0503020204020204" pitchFamily="34" charset="-122"/>
                          <a:ea typeface="微软雅黑" panose="020B0503020204020204" pitchFamily="34" charset="-122"/>
                        </a:rPr>
                        <a:t>a / b，结果为0.6</a:t>
                      </a:r>
                    </a:p>
                  </a:txBody>
                  <a:tcPr marL="68580" marR="68580" marT="0" marB="0" anchor="ctr"/>
                </a:tc>
                <a:extLst>
                  <a:ext uri="{0D108BD9-81ED-4DB2-BD59-A6C34878D82A}">
                    <a16:rowId xmlns:a16="http://schemas.microsoft.com/office/drawing/2014/main" val="10004"/>
                  </a:ext>
                </a:extLst>
              </a:tr>
              <a:tr h="656590">
                <a:tc>
                  <a:txBody>
                    <a:bodyPr/>
                    <a:lstStyle/>
                    <a:p>
                      <a:pPr algn="l">
                        <a:buClrTx/>
                        <a:buSzTx/>
                        <a:buFontTx/>
                        <a:buNone/>
                      </a:pPr>
                      <a:r>
                        <a:rPr lang="zh-CN" altLang="en-US" sz="1800" b="0" dirty="0" smtClean="0">
                          <a:solidFill>
                            <a:srgbClr val="595959"/>
                          </a:solidFill>
                          <a:latin typeface="微软雅黑" panose="020B0503020204020204" pitchFamily="34" charset="-122"/>
                          <a:ea typeface="微软雅黑" panose="020B0503020204020204" pitchFamily="34" charset="-122"/>
                        </a:rPr>
                        <a:t>//</a:t>
                      </a:r>
                    </a:p>
                  </a:txBody>
                  <a:tcPr marL="68580" marR="68580" marT="0" marB="0" anchor="ctr"/>
                </a:tc>
                <a:tc>
                  <a:txBody>
                    <a:bodyPr/>
                    <a:lstStyle/>
                    <a:p>
                      <a:pPr algn="l">
                        <a:buClrTx/>
                        <a:buSzTx/>
                        <a:buFontTx/>
                        <a:buNone/>
                      </a:pPr>
                      <a:r>
                        <a:rPr lang="zh-CN" altLang="en-US" sz="1800" b="0" dirty="0" smtClean="0">
                          <a:solidFill>
                            <a:srgbClr val="595959"/>
                          </a:solidFill>
                          <a:latin typeface="微软雅黑" panose="020B0503020204020204" pitchFamily="34" charset="-122"/>
                          <a:ea typeface="微软雅黑" panose="020B0503020204020204" pitchFamily="34" charset="-122"/>
                        </a:rPr>
                        <a:t>整除：使两个操作数相除，获取商的整数部分</a:t>
                      </a:r>
                    </a:p>
                  </a:txBody>
                  <a:tcPr marL="68580" marR="68580" marT="0" marB="0" anchor="ctr"/>
                </a:tc>
                <a:tc>
                  <a:txBody>
                    <a:bodyPr/>
                    <a:lstStyle/>
                    <a:p>
                      <a:pPr algn="l">
                        <a:buClrTx/>
                        <a:buSzTx/>
                        <a:buFontTx/>
                        <a:buNone/>
                      </a:pPr>
                      <a:r>
                        <a:rPr lang="zh-CN" altLang="en-US" sz="1800" b="0" dirty="0" smtClean="0">
                          <a:solidFill>
                            <a:srgbClr val="595959"/>
                          </a:solidFill>
                          <a:latin typeface="微软雅黑" panose="020B0503020204020204" pitchFamily="34" charset="-122"/>
                          <a:ea typeface="微软雅黑" panose="020B0503020204020204" pitchFamily="34" charset="-122"/>
                        </a:rPr>
                        <a:t>a // b，结果为0</a:t>
                      </a:r>
                    </a:p>
                  </a:txBody>
                  <a:tcPr marL="68580" marR="68580" marT="0" marB="0" anchor="ctr"/>
                </a:tc>
                <a:extLst>
                  <a:ext uri="{0D108BD9-81ED-4DB2-BD59-A6C34878D82A}">
                    <a16:rowId xmlns:a16="http://schemas.microsoft.com/office/drawing/2014/main" val="10005"/>
                  </a:ext>
                </a:extLst>
              </a:tr>
              <a:tr h="548640">
                <a:tc>
                  <a:txBody>
                    <a:bodyPr/>
                    <a:lstStyle/>
                    <a:p>
                      <a:pPr algn="l">
                        <a:buClrTx/>
                        <a:buSzTx/>
                        <a:buFontTx/>
                        <a:buNone/>
                      </a:pPr>
                      <a:r>
                        <a:rPr lang="zh-CN" altLang="en-US" sz="1800" b="0" dirty="0" smtClean="0">
                          <a:solidFill>
                            <a:srgbClr val="595959"/>
                          </a:solidFill>
                          <a:latin typeface="微软雅黑" panose="020B0503020204020204" pitchFamily="34" charset="-122"/>
                          <a:ea typeface="微软雅黑" panose="020B0503020204020204" pitchFamily="34" charset="-122"/>
                        </a:rPr>
                        <a:t>%</a:t>
                      </a:r>
                    </a:p>
                  </a:txBody>
                  <a:tcPr marL="68580" marR="68580" marT="0" marB="0" anchor="ctr"/>
                </a:tc>
                <a:tc>
                  <a:txBody>
                    <a:bodyPr/>
                    <a:lstStyle/>
                    <a:p>
                      <a:pPr algn="l">
                        <a:buClrTx/>
                        <a:buSzTx/>
                        <a:buFontTx/>
                        <a:buNone/>
                      </a:pPr>
                      <a:r>
                        <a:rPr lang="zh-CN" altLang="en-US" sz="1800" b="0" dirty="0" smtClean="0">
                          <a:solidFill>
                            <a:srgbClr val="595959"/>
                          </a:solidFill>
                          <a:latin typeface="微软雅黑" panose="020B0503020204020204" pitchFamily="34" charset="-122"/>
                          <a:ea typeface="微软雅黑" panose="020B0503020204020204" pitchFamily="34" charset="-122"/>
                        </a:rPr>
                        <a:t>取余：使两个操作数相除，获取余数</a:t>
                      </a:r>
                    </a:p>
                  </a:txBody>
                  <a:tcPr marL="68580" marR="68580" marT="0" marB="0" anchor="ctr"/>
                </a:tc>
                <a:tc>
                  <a:txBody>
                    <a:bodyPr/>
                    <a:lstStyle/>
                    <a:p>
                      <a:pPr algn="l">
                        <a:buClrTx/>
                        <a:buSzTx/>
                        <a:buFontTx/>
                        <a:buNone/>
                      </a:pPr>
                      <a:r>
                        <a:rPr lang="zh-CN" altLang="en-US" sz="1800" b="0" dirty="0" smtClean="0">
                          <a:solidFill>
                            <a:srgbClr val="595959"/>
                          </a:solidFill>
                          <a:latin typeface="微软雅黑" panose="020B0503020204020204" pitchFamily="34" charset="-122"/>
                          <a:ea typeface="微软雅黑" panose="020B0503020204020204" pitchFamily="34" charset="-122"/>
                        </a:rPr>
                        <a:t>a % b，结果为3</a:t>
                      </a:r>
                    </a:p>
                  </a:txBody>
                  <a:tcPr marL="68580" marR="68580" marT="0" marB="0" anchor="ctr"/>
                </a:tc>
                <a:extLst>
                  <a:ext uri="{0D108BD9-81ED-4DB2-BD59-A6C34878D82A}">
                    <a16:rowId xmlns:a16="http://schemas.microsoft.com/office/drawing/2014/main" val="10006"/>
                  </a:ext>
                </a:extLst>
              </a:tr>
              <a:tr h="657225">
                <a:tc>
                  <a:txBody>
                    <a:bodyPr/>
                    <a:lstStyle/>
                    <a:p>
                      <a:pPr algn="l">
                        <a:buClrTx/>
                        <a:buSzTx/>
                        <a:buFontTx/>
                        <a:buNone/>
                      </a:pPr>
                      <a:r>
                        <a:rPr lang="zh-CN" altLang="en-US" sz="1800" b="0" dirty="0" smtClean="0">
                          <a:solidFill>
                            <a:srgbClr val="595959"/>
                          </a:solidFill>
                          <a:latin typeface="微软雅黑" panose="020B0503020204020204" pitchFamily="34" charset="-122"/>
                          <a:ea typeface="微软雅黑" panose="020B0503020204020204" pitchFamily="34" charset="-122"/>
                        </a:rPr>
                        <a:t>**</a:t>
                      </a:r>
                    </a:p>
                  </a:txBody>
                  <a:tcPr marL="68580" marR="68580" marT="0" marB="0" anchor="ctr"/>
                </a:tc>
                <a:tc>
                  <a:txBody>
                    <a:bodyPr/>
                    <a:lstStyle/>
                    <a:p>
                      <a:pPr algn="l">
                        <a:buClrTx/>
                        <a:buSzTx/>
                        <a:buFontTx/>
                        <a:buNone/>
                      </a:pPr>
                      <a:r>
                        <a:rPr lang="zh-CN" altLang="en-US" sz="1800" b="0" dirty="0" smtClean="0">
                          <a:solidFill>
                            <a:srgbClr val="595959"/>
                          </a:solidFill>
                          <a:latin typeface="微软雅黑" panose="020B0503020204020204" pitchFamily="34" charset="-122"/>
                          <a:ea typeface="微软雅黑" panose="020B0503020204020204" pitchFamily="34" charset="-122"/>
                        </a:rPr>
                        <a:t>幂：使两个操作数进行幂运算，获取a的b次幂</a:t>
                      </a:r>
                    </a:p>
                  </a:txBody>
                  <a:tcPr marL="68580" marR="68580" marT="0" marB="0" anchor="ctr"/>
                </a:tc>
                <a:tc>
                  <a:txBody>
                    <a:bodyPr/>
                    <a:lstStyle/>
                    <a:p>
                      <a:pPr algn="l">
                        <a:buClrTx/>
                        <a:buSzTx/>
                        <a:buFontTx/>
                        <a:buNone/>
                      </a:pPr>
                      <a:r>
                        <a:rPr lang="zh-CN" altLang="en-US" sz="1800" b="0" dirty="0" smtClean="0">
                          <a:solidFill>
                            <a:srgbClr val="595959"/>
                          </a:solidFill>
                          <a:latin typeface="微软雅黑" panose="020B0503020204020204" pitchFamily="34" charset="-122"/>
                          <a:ea typeface="微软雅黑" panose="020B0503020204020204" pitchFamily="34" charset="-122"/>
                        </a:rPr>
                        <a:t>a ** b，结果为243</a:t>
                      </a:r>
                    </a:p>
                  </a:txBody>
                  <a:tcPr marL="68580" marR="68580" marT="0" marB="0" anchor="ctr"/>
                </a:tc>
                <a:extLst>
                  <a:ext uri="{0D108BD9-81ED-4DB2-BD59-A6C34878D82A}">
                    <a16:rowId xmlns:a16="http://schemas.microsoft.com/office/drawing/2014/main" val="1000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custDataLst>
              <p:tags r:id="rId1"/>
            </p:custDataLst>
          </p:nvPr>
        </p:nvSpPr>
        <p:spPr>
          <a:xfrm>
            <a:off x="1143690" y="266995"/>
            <a:ext cx="459147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2.2.1 </a:t>
            </a:r>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 </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算术运算符</a:t>
            </a:r>
          </a:p>
        </p:txBody>
      </p:sp>
      <p:sp>
        <p:nvSpPr>
          <p:cNvPr id="3" name="文本框 2"/>
          <p:cNvSpPr txBox="1"/>
          <p:nvPr/>
        </p:nvSpPr>
        <p:spPr>
          <a:xfrm>
            <a:off x="4222750" y="2364740"/>
            <a:ext cx="7143115" cy="3415030"/>
          </a:xfrm>
          <a:prstGeom prst="rect">
            <a:avLst/>
          </a:prstGeom>
          <a:noFill/>
        </p:spPr>
        <p:txBody>
          <a:bodyPr wrap="square" rtlCol="0" anchor="t">
            <a:spAutoFit/>
          </a:bodyPr>
          <a:lstStyle/>
          <a:p>
            <a:pPr algn="just">
              <a:lnSpc>
                <a:spcPct val="150000"/>
              </a:lnSpc>
              <a:buClrTx/>
              <a:buSzTx/>
              <a:buFontTx/>
            </a:pPr>
            <a:r>
              <a:rPr lang="zh-CN" altLang="en-US" sz="1800" dirty="0">
                <a:solidFill>
                  <a:srgbClr val="595959"/>
                </a:solidFill>
                <a:latin typeface="微软雅黑" panose="020B0503020204020204" pitchFamily="34" charset="-122"/>
                <a:ea typeface="微软雅黑" panose="020B0503020204020204" pitchFamily="34" charset="-122"/>
              </a:rPr>
              <a:t>无论参加运算的操作数是什么类型，解释器都能给出运算后的正确结果，这是因为Python在对不同类型的对象进行运算时，会强制将数据的类型进行临时类型转换，这些转换遵循如下规律：</a:t>
            </a:r>
          </a:p>
          <a:p>
            <a:pPr marL="285750" indent="-285750" algn="just">
              <a:lnSpc>
                <a:spcPct val="150000"/>
              </a:lnSpc>
              <a:buClrTx/>
              <a:buSzTx/>
              <a:buFont typeface="Wingdings" panose="05000000000000000000" charset="0"/>
              <a:buChar char="Ø"/>
            </a:pPr>
            <a:r>
              <a:rPr lang="zh-CN" altLang="en-US" sz="1800" dirty="0">
                <a:solidFill>
                  <a:srgbClr val="595959"/>
                </a:solidFill>
                <a:latin typeface="微软雅黑" panose="020B0503020204020204" pitchFamily="34" charset="-122"/>
                <a:ea typeface="微软雅黑" panose="020B0503020204020204" pitchFamily="34" charset="-122"/>
              </a:rPr>
              <a:t>布尔类型在进行算术运算时，将False和True被视为数值0或1；</a:t>
            </a:r>
          </a:p>
          <a:p>
            <a:pPr marL="285750" indent="-285750" algn="just">
              <a:lnSpc>
                <a:spcPct val="150000"/>
              </a:lnSpc>
              <a:buClrTx/>
              <a:buSzTx/>
              <a:buFont typeface="Wingdings" panose="05000000000000000000" charset="0"/>
              <a:buChar char="Ø"/>
            </a:pPr>
            <a:r>
              <a:rPr lang="zh-CN" altLang="en-US" sz="1800" dirty="0">
                <a:solidFill>
                  <a:srgbClr val="595959"/>
                </a:solidFill>
                <a:latin typeface="微软雅黑" panose="020B0503020204020204" pitchFamily="34" charset="-122"/>
                <a:ea typeface="微软雅黑" panose="020B0503020204020204" pitchFamily="34" charset="-122"/>
              </a:rPr>
              <a:t>整型与浮点型进行运算时，将整型转化为浮点型；</a:t>
            </a:r>
          </a:p>
          <a:p>
            <a:pPr marL="285750" indent="-285750" algn="just">
              <a:lnSpc>
                <a:spcPct val="150000"/>
              </a:lnSpc>
              <a:buClrTx/>
              <a:buSzTx/>
              <a:buFont typeface="Wingdings" panose="05000000000000000000" charset="0"/>
              <a:buChar char="Ø"/>
            </a:pPr>
            <a:r>
              <a:rPr lang="zh-CN" altLang="en-US" sz="1800" dirty="0">
                <a:solidFill>
                  <a:srgbClr val="595959"/>
                </a:solidFill>
                <a:latin typeface="微软雅黑" panose="020B0503020204020204" pitchFamily="34" charset="-122"/>
                <a:ea typeface="微软雅黑" panose="020B0503020204020204" pitchFamily="34" charset="-122"/>
              </a:rPr>
              <a:t>其它类型与复数类型进行运算时，将其他类型转换为复数类型。</a:t>
            </a:r>
          </a:p>
          <a:p>
            <a:pPr algn="just">
              <a:lnSpc>
                <a:spcPct val="150000"/>
              </a:lnSpc>
              <a:buClrTx/>
              <a:buSzTx/>
              <a:buFontTx/>
            </a:pPr>
            <a:r>
              <a:rPr lang="zh-CN" altLang="en-US" sz="1800" dirty="0">
                <a:solidFill>
                  <a:srgbClr val="FF0000"/>
                </a:solidFill>
                <a:latin typeface="微软雅黑" panose="020B0503020204020204" pitchFamily="34" charset="-122"/>
                <a:ea typeface="微软雅黑" panose="020B0503020204020204" pitchFamily="34" charset="-122"/>
              </a:rPr>
              <a:t>简单来说，类型相对简单与类型复杂的操作数进行混合运算时，会被转换为与复杂操作数相同的类型。</a:t>
            </a:r>
          </a:p>
        </p:txBody>
      </p:sp>
      <p:pic>
        <p:nvPicPr>
          <p:cNvPr id="8" name="图片 7"/>
          <p:cNvPicPr>
            <a:picLocks noChangeAspect="1"/>
          </p:cNvPicPr>
          <p:nvPr>
            <p:custDataLst>
              <p:tags r:id="rId2"/>
            </p:custDataLst>
          </p:nvPr>
        </p:nvPicPr>
        <p:blipFill>
          <a:blip r:embed="rId5"/>
          <a:stretch>
            <a:fillRect/>
          </a:stretch>
        </p:blipFill>
        <p:spPr>
          <a:xfrm>
            <a:off x="334286" y="1773739"/>
            <a:ext cx="3715858" cy="4006159"/>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640705" y="3324860"/>
            <a:ext cx="5632450" cy="1043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sz="2000" dirty="0">
                <a:latin typeface="微软雅黑" panose="020B0503020204020204" pitchFamily="34" charset="-122"/>
                <a:ea typeface="微软雅黑" panose="020B0503020204020204" pitchFamily="34" charset="-122"/>
              </a:rPr>
              <a:t>掌握</a:t>
            </a:r>
            <a:r>
              <a:rPr lang="zh-CN" sz="2000" dirty="0">
                <a:solidFill>
                  <a:srgbClr val="0070C0"/>
                </a:solidFill>
                <a:latin typeface="微软雅黑" panose="020B0503020204020204" pitchFamily="34" charset="-122"/>
                <a:ea typeface="微软雅黑" panose="020B0503020204020204" pitchFamily="34" charset="-122"/>
              </a:rPr>
              <a:t>比较</a:t>
            </a:r>
            <a:r>
              <a:rPr sz="2000" dirty="0">
                <a:solidFill>
                  <a:srgbClr val="0070C0"/>
                </a:solidFill>
                <a:latin typeface="微软雅黑" panose="020B0503020204020204" pitchFamily="34" charset="-122"/>
                <a:ea typeface="微软雅黑" panose="020B0503020204020204" pitchFamily="34" charset="-122"/>
              </a:rPr>
              <a:t>运算符的用法</a:t>
            </a:r>
            <a:r>
              <a:rPr sz="2000" dirty="0">
                <a:latin typeface="微软雅黑" panose="020B0503020204020204" pitchFamily="34" charset="-122"/>
                <a:ea typeface="微软雅黑" panose="020B0503020204020204" pitchFamily="34" charset="-122"/>
              </a:rPr>
              <a:t>，能够使用</a:t>
            </a:r>
            <a:r>
              <a:rPr lang="zh-CN" sz="2000" dirty="0">
                <a:latin typeface="微软雅黑" panose="020B0503020204020204" pitchFamily="34" charset="-122"/>
                <a:ea typeface="微软雅黑" panose="020B0503020204020204" pitchFamily="34" charset="-122"/>
              </a:rPr>
              <a:t>比较</a:t>
            </a:r>
            <a:r>
              <a:rPr sz="2000" dirty="0">
                <a:latin typeface="微软雅黑" panose="020B0503020204020204" pitchFamily="34" charset="-122"/>
                <a:ea typeface="微软雅黑" panose="020B0503020204020204" pitchFamily="34" charset="-122"/>
              </a:rPr>
              <a:t>符进行数值</a:t>
            </a:r>
            <a:r>
              <a:rPr lang="zh-CN" sz="2000" dirty="0">
                <a:latin typeface="微软雅黑" panose="020B0503020204020204" pitchFamily="34" charset="-122"/>
                <a:ea typeface="微软雅黑" panose="020B0503020204020204" pitchFamily="34" charset="-122"/>
              </a:rPr>
              <a:t>比较</a:t>
            </a:r>
          </a:p>
        </p:txBody>
      </p:sp>
      <p:grpSp>
        <p:nvGrpSpPr>
          <p:cNvPr id="11" name="组合 10"/>
          <p:cNvGrpSpPr/>
          <p:nvPr/>
        </p:nvGrpSpPr>
        <p:grpSpPr>
          <a:xfrm>
            <a:off x="5204693" y="3645327"/>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Title 1"/>
          <p:cNvSpPr txBox="1"/>
          <p:nvPr>
            <p:custDataLst>
              <p:tags r:id="rId1"/>
            </p:custDataLst>
          </p:nvPr>
        </p:nvSpPr>
        <p:spPr>
          <a:xfrm>
            <a:off x="1143690" y="266995"/>
            <a:ext cx="459147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2.2.2 </a:t>
            </a:r>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 </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比较运算符</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custDataLst>
              <p:tags r:id="rId1"/>
            </p:custDataLst>
          </p:nvPr>
        </p:nvSpPr>
        <p:spPr>
          <a:xfrm>
            <a:off x="1143690" y="266995"/>
            <a:ext cx="459147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2.2.1 </a:t>
            </a:r>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 </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算术运算符</a:t>
            </a:r>
          </a:p>
        </p:txBody>
      </p:sp>
      <p:sp>
        <p:nvSpPr>
          <p:cNvPr id="3" name="文本框 2"/>
          <p:cNvSpPr txBox="1"/>
          <p:nvPr/>
        </p:nvSpPr>
        <p:spPr>
          <a:xfrm>
            <a:off x="4222750" y="2692400"/>
            <a:ext cx="7143115" cy="2168525"/>
          </a:xfrm>
          <a:prstGeom prst="rect">
            <a:avLst/>
          </a:prstGeom>
          <a:noFill/>
        </p:spPr>
        <p:txBody>
          <a:bodyPr wrap="square" rtlCol="0" anchor="t">
            <a:spAutoFit/>
          </a:bodyPr>
          <a:lstStyle/>
          <a:p>
            <a:pPr algn="just">
              <a:lnSpc>
                <a:spcPct val="150000"/>
              </a:lnSpc>
              <a:buClrTx/>
              <a:buSzTx/>
              <a:buFontTx/>
            </a:pPr>
            <a:r>
              <a:rPr lang="zh-CN" altLang="en-US" sz="1800" dirty="0">
                <a:solidFill>
                  <a:srgbClr val="0070C0"/>
                </a:solidFill>
                <a:latin typeface="微软雅黑" panose="020B0503020204020204" pitchFamily="34" charset="-122"/>
                <a:ea typeface="微软雅黑" panose="020B0503020204020204" pitchFamily="34" charset="-122"/>
                <a:sym typeface="+mn-ea"/>
              </a:rPr>
              <a:t>比较运算符</a:t>
            </a:r>
            <a:r>
              <a:rPr lang="zh-CN" altLang="en-US" sz="1800" dirty="0">
                <a:solidFill>
                  <a:srgbClr val="595959"/>
                </a:solidFill>
                <a:latin typeface="微软雅黑" panose="020B0503020204020204" pitchFamily="34" charset="-122"/>
                <a:ea typeface="微软雅黑" panose="020B0503020204020204" pitchFamily="34" charset="-122"/>
                <a:sym typeface="+mn-ea"/>
              </a:rPr>
              <a:t>用于比较两个操作数的大小，Python中的比较运算符有</a:t>
            </a:r>
            <a:r>
              <a:rPr lang="zh-CN" altLang="en-US" sz="1800" dirty="0">
                <a:solidFill>
                  <a:srgbClr val="0070C0"/>
                </a:solidFill>
                <a:latin typeface="微软雅黑" panose="020B0503020204020204" pitchFamily="34" charset="-122"/>
                <a:ea typeface="微软雅黑" panose="020B0503020204020204" pitchFamily="34" charset="-122"/>
                <a:sym typeface="+mn-ea"/>
              </a:rPr>
              <a:t>==</a:t>
            </a:r>
            <a:r>
              <a:rPr lang="zh-CN" altLang="en-US" sz="1800" dirty="0">
                <a:solidFill>
                  <a:srgbClr val="595959"/>
                </a:solidFill>
                <a:latin typeface="微软雅黑" panose="020B0503020204020204" pitchFamily="34" charset="-122"/>
                <a:ea typeface="微软雅黑" panose="020B0503020204020204" pitchFamily="34" charset="-122"/>
                <a:sym typeface="+mn-ea"/>
              </a:rPr>
              <a:t>、</a:t>
            </a:r>
            <a:r>
              <a:rPr lang="zh-CN" altLang="en-US" sz="1800" dirty="0">
                <a:solidFill>
                  <a:srgbClr val="0070C0"/>
                </a:solidFill>
                <a:latin typeface="微软雅黑" panose="020B0503020204020204" pitchFamily="34" charset="-122"/>
                <a:ea typeface="微软雅黑" panose="020B0503020204020204" pitchFamily="34" charset="-122"/>
                <a:sym typeface="+mn-ea"/>
              </a:rPr>
              <a:t>!=</a:t>
            </a:r>
            <a:r>
              <a:rPr lang="zh-CN" altLang="en-US" sz="1800" dirty="0">
                <a:solidFill>
                  <a:srgbClr val="595959"/>
                </a:solidFill>
                <a:latin typeface="微软雅黑" panose="020B0503020204020204" pitchFamily="34" charset="-122"/>
                <a:ea typeface="微软雅黑" panose="020B0503020204020204" pitchFamily="34" charset="-122"/>
                <a:sym typeface="+mn-ea"/>
              </a:rPr>
              <a:t>、</a:t>
            </a:r>
            <a:r>
              <a:rPr lang="zh-CN" altLang="en-US" sz="1800" dirty="0">
                <a:solidFill>
                  <a:srgbClr val="0070C0"/>
                </a:solidFill>
                <a:latin typeface="微软雅黑" panose="020B0503020204020204" pitchFamily="34" charset="-122"/>
                <a:ea typeface="微软雅黑" panose="020B0503020204020204" pitchFamily="34" charset="-122"/>
                <a:sym typeface="+mn-ea"/>
              </a:rPr>
              <a:t>&gt;</a:t>
            </a:r>
            <a:r>
              <a:rPr lang="zh-CN" altLang="en-US" sz="1800" dirty="0">
                <a:solidFill>
                  <a:srgbClr val="595959"/>
                </a:solidFill>
                <a:latin typeface="微软雅黑" panose="020B0503020204020204" pitchFamily="34" charset="-122"/>
                <a:ea typeface="微软雅黑" panose="020B0503020204020204" pitchFamily="34" charset="-122"/>
                <a:sym typeface="+mn-ea"/>
              </a:rPr>
              <a:t>、</a:t>
            </a:r>
            <a:r>
              <a:rPr lang="zh-CN" altLang="en-US" sz="1800" dirty="0">
                <a:solidFill>
                  <a:srgbClr val="0070C0"/>
                </a:solidFill>
                <a:latin typeface="微软雅黑" panose="020B0503020204020204" pitchFamily="34" charset="-122"/>
                <a:ea typeface="微软雅黑" panose="020B0503020204020204" pitchFamily="34" charset="-122"/>
                <a:sym typeface="+mn-ea"/>
              </a:rPr>
              <a:t>&lt;</a:t>
            </a:r>
            <a:r>
              <a:rPr lang="zh-CN" altLang="en-US" sz="1800" dirty="0">
                <a:solidFill>
                  <a:srgbClr val="595959"/>
                </a:solidFill>
                <a:latin typeface="微软雅黑" panose="020B0503020204020204" pitchFamily="34" charset="-122"/>
                <a:ea typeface="微软雅黑" panose="020B0503020204020204" pitchFamily="34" charset="-122"/>
                <a:sym typeface="+mn-ea"/>
              </a:rPr>
              <a:t>、</a:t>
            </a:r>
            <a:r>
              <a:rPr lang="zh-CN" altLang="en-US" sz="1800" dirty="0">
                <a:solidFill>
                  <a:srgbClr val="0070C0"/>
                </a:solidFill>
                <a:latin typeface="微软雅黑" panose="020B0503020204020204" pitchFamily="34" charset="-122"/>
                <a:ea typeface="微软雅黑" panose="020B0503020204020204" pitchFamily="34" charset="-122"/>
                <a:sym typeface="+mn-ea"/>
              </a:rPr>
              <a:t>&gt;=</a:t>
            </a:r>
            <a:r>
              <a:rPr lang="zh-CN" altLang="en-US" sz="1800" dirty="0">
                <a:solidFill>
                  <a:srgbClr val="595959"/>
                </a:solidFill>
                <a:latin typeface="微软雅黑" panose="020B0503020204020204" pitchFamily="34" charset="-122"/>
                <a:ea typeface="微软雅黑" panose="020B0503020204020204" pitchFamily="34" charset="-122"/>
                <a:sym typeface="+mn-ea"/>
              </a:rPr>
              <a:t>、</a:t>
            </a:r>
            <a:r>
              <a:rPr lang="zh-CN" altLang="en-US" sz="1800" dirty="0">
                <a:solidFill>
                  <a:srgbClr val="0070C0"/>
                </a:solidFill>
                <a:latin typeface="微软雅黑" panose="020B0503020204020204" pitchFamily="34" charset="-122"/>
                <a:ea typeface="微软雅黑" panose="020B0503020204020204" pitchFamily="34" charset="-122"/>
                <a:sym typeface="+mn-ea"/>
              </a:rPr>
              <a:t>&lt;=</a:t>
            </a:r>
            <a:r>
              <a:rPr lang="zh-CN" altLang="en-US" sz="1800" dirty="0">
                <a:solidFill>
                  <a:srgbClr val="595959"/>
                </a:solidFill>
                <a:latin typeface="微软雅黑" panose="020B0503020204020204" pitchFamily="34" charset="-122"/>
                <a:ea typeface="微软雅黑" panose="020B0503020204020204" pitchFamily="34" charset="-122"/>
                <a:sym typeface="+mn-ea"/>
              </a:rPr>
              <a:t>，比较运算符同样是</a:t>
            </a:r>
            <a:r>
              <a:rPr lang="zh-CN" altLang="en-US" sz="1800" dirty="0">
                <a:solidFill>
                  <a:srgbClr val="0070C0"/>
                </a:solidFill>
                <a:latin typeface="微软雅黑" panose="020B0503020204020204" pitchFamily="34" charset="-122"/>
                <a:ea typeface="微软雅黑" panose="020B0503020204020204" pitchFamily="34" charset="-122"/>
                <a:sym typeface="+mn-ea"/>
              </a:rPr>
              <a:t>双目运算符</a:t>
            </a:r>
            <a:r>
              <a:rPr lang="zh-CN" altLang="en-US" sz="1800" dirty="0">
                <a:solidFill>
                  <a:srgbClr val="595959"/>
                </a:solidFill>
                <a:latin typeface="微软雅黑" panose="020B0503020204020204" pitchFamily="34" charset="-122"/>
                <a:ea typeface="微软雅黑" panose="020B0503020204020204" pitchFamily="34" charset="-122"/>
                <a:sym typeface="+mn-ea"/>
              </a:rPr>
              <a:t>，它与两个操作数构成一个表达式。当解释器执行包含比较运算符的表达式时，会根据运算符的功能对两个操作数进行比较操作，并</a:t>
            </a:r>
            <a:r>
              <a:rPr lang="zh-CN" altLang="en-US" sz="1800" dirty="0">
                <a:solidFill>
                  <a:srgbClr val="0070C0"/>
                </a:solidFill>
                <a:latin typeface="微软雅黑" panose="020B0503020204020204" pitchFamily="34" charset="-122"/>
                <a:ea typeface="微软雅黑" panose="020B0503020204020204" pitchFamily="34" charset="-122"/>
                <a:sym typeface="+mn-ea"/>
              </a:rPr>
              <a:t>返回布尔类型</a:t>
            </a:r>
            <a:r>
              <a:rPr lang="zh-CN" altLang="en-US" sz="1800" dirty="0">
                <a:solidFill>
                  <a:srgbClr val="595959"/>
                </a:solidFill>
                <a:latin typeface="微软雅黑" panose="020B0503020204020204" pitchFamily="34" charset="-122"/>
                <a:ea typeface="微软雅黑" panose="020B0503020204020204" pitchFamily="34" charset="-122"/>
                <a:sym typeface="+mn-ea"/>
              </a:rPr>
              <a:t>的值。</a:t>
            </a:r>
            <a:endParaRPr lang="zh-CN" altLang="en-US" sz="1800" dirty="0">
              <a:solidFill>
                <a:srgbClr val="FF0000"/>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p:custDataLst>
              <p:tags r:id="rId2"/>
            </p:custDataLst>
          </p:nvPr>
        </p:nvPicPr>
        <p:blipFill>
          <a:blip r:embed="rId5"/>
          <a:stretch>
            <a:fillRect/>
          </a:stretch>
        </p:blipFill>
        <p:spPr>
          <a:xfrm>
            <a:off x="334286" y="1773739"/>
            <a:ext cx="3715858" cy="4006159"/>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custDataLst>
              <p:tags r:id="rId1"/>
            </p:custDataLst>
          </p:nvPr>
        </p:nvSpPr>
        <p:spPr>
          <a:xfrm>
            <a:off x="1143690" y="266995"/>
            <a:ext cx="459147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2.2.2 </a:t>
            </a:r>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 </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比较运算符</a:t>
            </a:r>
          </a:p>
        </p:txBody>
      </p:sp>
      <p:sp>
        <p:nvSpPr>
          <p:cNvPr id="7" name="文本框 6"/>
          <p:cNvSpPr txBox="1"/>
          <p:nvPr/>
        </p:nvSpPr>
        <p:spPr>
          <a:xfrm>
            <a:off x="1414145" y="1053465"/>
            <a:ext cx="8438515" cy="506730"/>
          </a:xfrm>
          <a:prstGeom prst="rect">
            <a:avLst/>
          </a:prstGeom>
          <a:noFill/>
        </p:spPr>
        <p:txBody>
          <a:bodyPr wrap="square" rtlCol="0" anchor="t">
            <a:spAutoFit/>
          </a:bodyPr>
          <a:lstStyle/>
          <a:p>
            <a:pPr algn="just">
              <a:lnSpc>
                <a:spcPct val="150000"/>
              </a:lnSpc>
              <a:buClrTx/>
              <a:buSzTx/>
              <a:buFontTx/>
            </a:pPr>
            <a:r>
              <a:rPr lang="zh-CN" altLang="en-US" sz="1800" dirty="0">
                <a:solidFill>
                  <a:srgbClr val="595959"/>
                </a:solidFill>
                <a:latin typeface="微软雅黑" panose="020B0503020204020204" pitchFamily="34" charset="-122"/>
                <a:ea typeface="微软雅黑" panose="020B0503020204020204" pitchFamily="34" charset="-122"/>
              </a:rPr>
              <a:t>以a = 3，b = 5为例，Python中各比较运算符的功能及示例如表所示。</a:t>
            </a:r>
          </a:p>
        </p:txBody>
      </p:sp>
      <p:graphicFrame>
        <p:nvGraphicFramePr>
          <p:cNvPr id="42" name="表格 41"/>
          <p:cNvGraphicFramePr>
            <a:graphicFrameLocks noGrp="1"/>
          </p:cNvGraphicFramePr>
          <p:nvPr>
            <p:custDataLst>
              <p:tags r:id="rId2"/>
            </p:custDataLst>
          </p:nvPr>
        </p:nvGraphicFramePr>
        <p:xfrm>
          <a:off x="1270000" y="1773555"/>
          <a:ext cx="9822815" cy="4293235"/>
        </p:xfrm>
        <a:graphic>
          <a:graphicData uri="http://schemas.openxmlformats.org/drawingml/2006/table">
            <a:tbl>
              <a:tblPr>
                <a:tableStyleId>{F5AB1C69-6EDB-4FF4-983F-18BD219EF322}</a:tableStyleId>
              </a:tblPr>
              <a:tblGrid>
                <a:gridCol w="1847215">
                  <a:extLst>
                    <a:ext uri="{9D8B030D-6E8A-4147-A177-3AD203B41FA5}">
                      <a16:colId xmlns:a16="http://schemas.microsoft.com/office/drawing/2014/main" val="20000"/>
                    </a:ext>
                  </a:extLst>
                </a:gridCol>
                <a:gridCol w="4260850">
                  <a:extLst>
                    <a:ext uri="{9D8B030D-6E8A-4147-A177-3AD203B41FA5}">
                      <a16:colId xmlns:a16="http://schemas.microsoft.com/office/drawing/2014/main" val="20001"/>
                    </a:ext>
                  </a:extLst>
                </a:gridCol>
                <a:gridCol w="3714750">
                  <a:extLst>
                    <a:ext uri="{9D8B030D-6E8A-4147-A177-3AD203B41FA5}">
                      <a16:colId xmlns:a16="http://schemas.microsoft.com/office/drawing/2014/main" val="20002"/>
                    </a:ext>
                  </a:extLst>
                </a:gridCol>
              </a:tblGrid>
              <a:tr h="36576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zh-CN" sz="1800" b="1" kern="100" dirty="0" smtClean="0">
                          <a:solidFill>
                            <a:srgbClr val="595959"/>
                          </a:solidFill>
                          <a:effectLst/>
                          <a:latin typeface="微软雅黑" panose="020B0503020204020204" pitchFamily="34" charset="-122"/>
                          <a:ea typeface="微软雅黑" panose="020B0503020204020204" pitchFamily="34" charset="-122"/>
                        </a:rPr>
                        <a:t>运算符</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zh-CN" sz="1800" b="1" kern="100" dirty="0" smtClean="0">
                          <a:solidFill>
                            <a:srgbClr val="595959"/>
                          </a:solidFill>
                          <a:effectLst/>
                          <a:latin typeface="微软雅黑" panose="020B0503020204020204" pitchFamily="34" charset="-122"/>
                          <a:ea typeface="微软雅黑" panose="020B0503020204020204" pitchFamily="34" charset="-122"/>
                        </a:rPr>
                        <a:t>说明</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zh-CN" sz="1800" b="1" kern="100" dirty="0" smtClean="0">
                          <a:solidFill>
                            <a:srgbClr val="595959"/>
                          </a:solidFill>
                          <a:effectLst/>
                          <a:latin typeface="微软雅黑" panose="020B0503020204020204" pitchFamily="34" charset="-122"/>
                          <a:ea typeface="微软雅黑" panose="020B0503020204020204" pitchFamily="34" charset="-122"/>
                        </a:rPr>
                        <a:t>示例</a:t>
                      </a:r>
                    </a:p>
                  </a:txBody>
                  <a:tcPr anchor="ctr"/>
                </a:tc>
                <a:extLst>
                  <a:ext uri="{0D108BD9-81ED-4DB2-BD59-A6C34878D82A}">
                    <a16:rowId xmlns:a16="http://schemas.microsoft.com/office/drawing/2014/main" val="10000"/>
                  </a:ext>
                </a:extLst>
              </a:tr>
              <a:tr h="501015">
                <a:tc>
                  <a:txBody>
                    <a:bodyPr/>
                    <a:lstStyle/>
                    <a:p>
                      <a:pPr algn="l" defTabSz="914400" fontAlgn="auto">
                        <a:lnSpc>
                          <a:spcPct val="100000"/>
                        </a:lnSpc>
                        <a:buClrTx/>
                        <a:buSzTx/>
                        <a:buFontTx/>
                        <a:buNone/>
                      </a:pPr>
                      <a:r>
                        <a:rPr lang="en-US" altLang="zh-CN" sz="1600" b="0" dirty="0" smtClean="0">
                          <a:solidFill>
                            <a:srgbClr val="595959"/>
                          </a:solidFill>
                          <a:latin typeface="微软雅黑" panose="020B0503020204020204" pitchFamily="34" charset="-122"/>
                          <a:ea typeface="微软雅黑" panose="020B0503020204020204" pitchFamily="34" charset="-122"/>
                        </a:rPr>
                        <a:t>==</a:t>
                      </a:r>
                    </a:p>
                  </a:txBody>
                  <a:tcPr marL="68580" marR="68580" marT="0" marB="0" anchor="ctr"/>
                </a:tc>
                <a:tc>
                  <a:txBody>
                    <a:bodyPr/>
                    <a:lstStyle/>
                    <a:p>
                      <a:pPr algn="l" defTabSz="914400" fontAlgn="auto">
                        <a:lnSpc>
                          <a:spcPct val="100000"/>
                        </a:lnSpc>
                        <a:buClrTx/>
                        <a:buSzTx/>
                        <a:buFontTx/>
                        <a:buNone/>
                      </a:pPr>
                      <a:r>
                        <a:rPr lang="en-US" altLang="zh-CN" sz="1600" b="0" dirty="0" smtClean="0">
                          <a:solidFill>
                            <a:srgbClr val="595959"/>
                          </a:solidFill>
                          <a:latin typeface="微软雅黑" panose="020B0503020204020204" pitchFamily="34" charset="-122"/>
                          <a:ea typeface="微软雅黑" panose="020B0503020204020204" pitchFamily="34" charset="-122"/>
                        </a:rPr>
                        <a:t>比较左操作数和右操作数，若相等则结果为True，否则结果为False</a:t>
                      </a:r>
                    </a:p>
                  </a:txBody>
                  <a:tcPr marL="68580" marR="68580" marT="0" marB="0" anchor="ctr"/>
                </a:tc>
                <a:tc>
                  <a:txBody>
                    <a:bodyPr/>
                    <a:lstStyle/>
                    <a:p>
                      <a:pPr algn="l" defTabSz="914400" fontAlgn="auto">
                        <a:lnSpc>
                          <a:spcPct val="100000"/>
                        </a:lnSpc>
                        <a:buClrTx/>
                        <a:buSzTx/>
                        <a:buFontTx/>
                        <a:buNone/>
                      </a:pPr>
                      <a:r>
                        <a:rPr lang="en-US" altLang="zh-CN" sz="1600" b="0" dirty="0" smtClean="0">
                          <a:solidFill>
                            <a:srgbClr val="595959"/>
                          </a:solidFill>
                          <a:latin typeface="微软雅黑" panose="020B0503020204020204" pitchFamily="34" charset="-122"/>
                          <a:ea typeface="微软雅黑" panose="020B0503020204020204" pitchFamily="34" charset="-122"/>
                        </a:rPr>
                        <a:t>a == b不成立，结果为False</a:t>
                      </a:r>
                    </a:p>
                  </a:txBody>
                  <a:tcPr marL="68580" marR="68580" marT="0" marB="0" anchor="ctr"/>
                </a:tc>
                <a:extLst>
                  <a:ext uri="{0D108BD9-81ED-4DB2-BD59-A6C34878D82A}">
                    <a16:rowId xmlns:a16="http://schemas.microsoft.com/office/drawing/2014/main" val="10001"/>
                  </a:ext>
                </a:extLst>
              </a:tr>
              <a:tr h="500380">
                <a:tc>
                  <a:txBody>
                    <a:bodyPr/>
                    <a:lstStyle/>
                    <a:p>
                      <a:pPr algn="l" defTabSz="914400" fontAlgn="auto">
                        <a:lnSpc>
                          <a:spcPct val="100000"/>
                        </a:lnSpc>
                        <a:buClrTx/>
                        <a:buSzTx/>
                        <a:buFontTx/>
                        <a:buNone/>
                      </a:pPr>
                      <a:r>
                        <a:rPr lang="en-US" altLang="zh-CN" sz="1600" b="0" dirty="0" smtClean="0">
                          <a:solidFill>
                            <a:srgbClr val="595959"/>
                          </a:solidFill>
                          <a:latin typeface="微软雅黑" panose="020B0503020204020204" pitchFamily="34" charset="-122"/>
                          <a:ea typeface="微软雅黑" panose="020B0503020204020204" pitchFamily="34" charset="-122"/>
                        </a:rPr>
                        <a:t>!=</a:t>
                      </a:r>
                    </a:p>
                  </a:txBody>
                  <a:tcPr marL="68580" marR="68580" marT="0" marB="0" anchor="ctr"/>
                </a:tc>
                <a:tc>
                  <a:txBody>
                    <a:bodyPr/>
                    <a:lstStyle/>
                    <a:p>
                      <a:pPr algn="l" defTabSz="914400" fontAlgn="auto">
                        <a:lnSpc>
                          <a:spcPct val="100000"/>
                        </a:lnSpc>
                        <a:buClrTx/>
                        <a:buSzTx/>
                        <a:buFontTx/>
                        <a:buNone/>
                      </a:pPr>
                      <a:r>
                        <a:rPr lang="en-US" altLang="zh-CN" sz="1600" b="0" dirty="0" smtClean="0">
                          <a:solidFill>
                            <a:srgbClr val="595959"/>
                          </a:solidFill>
                          <a:latin typeface="微软雅黑" panose="020B0503020204020204" pitchFamily="34" charset="-122"/>
                          <a:ea typeface="微软雅黑" panose="020B0503020204020204" pitchFamily="34" charset="-122"/>
                        </a:rPr>
                        <a:t>比较左操作数和右操作数，若不相等则结果为True，否则为False</a:t>
                      </a:r>
                    </a:p>
                  </a:txBody>
                  <a:tcPr marL="68580" marR="68580" marT="0" marB="0" anchor="ctr"/>
                </a:tc>
                <a:tc>
                  <a:txBody>
                    <a:bodyPr/>
                    <a:lstStyle/>
                    <a:p>
                      <a:pPr algn="l" defTabSz="914400" fontAlgn="auto">
                        <a:lnSpc>
                          <a:spcPct val="100000"/>
                        </a:lnSpc>
                        <a:buClrTx/>
                        <a:buSzTx/>
                        <a:buFontTx/>
                        <a:buNone/>
                      </a:pPr>
                      <a:r>
                        <a:rPr lang="en-US" altLang="zh-CN" sz="1600" b="0" dirty="0" smtClean="0">
                          <a:solidFill>
                            <a:srgbClr val="595959"/>
                          </a:solidFill>
                          <a:latin typeface="微软雅黑" panose="020B0503020204020204" pitchFamily="34" charset="-122"/>
                          <a:ea typeface="微软雅黑" panose="020B0503020204020204" pitchFamily="34" charset="-122"/>
                        </a:rPr>
                        <a:t>a != b成立，结果为True</a:t>
                      </a:r>
                    </a:p>
                  </a:txBody>
                  <a:tcPr marL="68580" marR="68580" marT="0" marB="0" anchor="ctr"/>
                </a:tc>
                <a:extLst>
                  <a:ext uri="{0D108BD9-81ED-4DB2-BD59-A6C34878D82A}">
                    <a16:rowId xmlns:a16="http://schemas.microsoft.com/office/drawing/2014/main" val="10002"/>
                  </a:ext>
                </a:extLst>
              </a:tr>
              <a:tr h="731520">
                <a:tc>
                  <a:txBody>
                    <a:bodyPr/>
                    <a:lstStyle/>
                    <a:p>
                      <a:pPr algn="l" defTabSz="914400" fontAlgn="auto">
                        <a:lnSpc>
                          <a:spcPct val="100000"/>
                        </a:lnSpc>
                        <a:buClrTx/>
                        <a:buSzTx/>
                        <a:buFontTx/>
                        <a:buNone/>
                      </a:pPr>
                      <a:r>
                        <a:rPr lang="en-US" altLang="zh-CN" sz="1600" b="0" dirty="0" smtClean="0">
                          <a:solidFill>
                            <a:srgbClr val="595959"/>
                          </a:solidFill>
                          <a:latin typeface="微软雅黑" panose="020B0503020204020204" pitchFamily="34" charset="-122"/>
                          <a:ea typeface="微软雅黑" panose="020B0503020204020204" pitchFamily="34" charset="-122"/>
                        </a:rPr>
                        <a:t>&gt;</a:t>
                      </a:r>
                    </a:p>
                  </a:txBody>
                  <a:tcPr marL="68580" marR="68580" marT="0" marB="0" anchor="ctr"/>
                </a:tc>
                <a:tc>
                  <a:txBody>
                    <a:bodyPr/>
                    <a:lstStyle/>
                    <a:p>
                      <a:pPr algn="l" defTabSz="914400" fontAlgn="auto">
                        <a:lnSpc>
                          <a:spcPct val="100000"/>
                        </a:lnSpc>
                        <a:buClrTx/>
                        <a:buSzTx/>
                        <a:buFontTx/>
                        <a:buNone/>
                      </a:pPr>
                      <a:r>
                        <a:rPr lang="en-US" altLang="zh-CN" sz="1600" b="0" dirty="0" smtClean="0">
                          <a:solidFill>
                            <a:srgbClr val="595959"/>
                          </a:solidFill>
                          <a:latin typeface="微软雅黑" panose="020B0503020204020204" pitchFamily="34" charset="-122"/>
                          <a:ea typeface="微软雅黑" panose="020B0503020204020204" pitchFamily="34" charset="-122"/>
                        </a:rPr>
                        <a:t>比较左操作数和右操作数，若左操作数大于右操作数则结果为True，否则为False</a:t>
                      </a:r>
                    </a:p>
                  </a:txBody>
                  <a:tcPr marL="68580" marR="68580" marT="0" marB="0" anchor="ctr"/>
                </a:tc>
                <a:tc>
                  <a:txBody>
                    <a:bodyPr/>
                    <a:lstStyle/>
                    <a:p>
                      <a:pPr algn="l" defTabSz="914400" fontAlgn="auto">
                        <a:lnSpc>
                          <a:spcPct val="100000"/>
                        </a:lnSpc>
                        <a:buClrTx/>
                        <a:buSzTx/>
                        <a:buFontTx/>
                        <a:buNone/>
                      </a:pPr>
                      <a:r>
                        <a:rPr lang="en-US" altLang="zh-CN" sz="1600" b="0" dirty="0" smtClean="0">
                          <a:solidFill>
                            <a:srgbClr val="595959"/>
                          </a:solidFill>
                          <a:latin typeface="微软雅黑" panose="020B0503020204020204" pitchFamily="34" charset="-122"/>
                          <a:ea typeface="微软雅黑" panose="020B0503020204020204" pitchFamily="34" charset="-122"/>
                        </a:rPr>
                        <a:t>a &gt; b 不成立，结果为False</a:t>
                      </a:r>
                    </a:p>
                  </a:txBody>
                  <a:tcPr marL="68580" marR="68580" marT="0" marB="0" anchor="ctr"/>
                </a:tc>
                <a:extLst>
                  <a:ext uri="{0D108BD9-81ED-4DB2-BD59-A6C34878D82A}">
                    <a16:rowId xmlns:a16="http://schemas.microsoft.com/office/drawing/2014/main" val="10003"/>
                  </a:ext>
                </a:extLst>
              </a:tr>
              <a:tr h="731520">
                <a:tc>
                  <a:txBody>
                    <a:bodyPr/>
                    <a:lstStyle/>
                    <a:p>
                      <a:pPr algn="l" defTabSz="914400" fontAlgn="auto">
                        <a:lnSpc>
                          <a:spcPct val="100000"/>
                        </a:lnSpc>
                        <a:buClrTx/>
                        <a:buSzTx/>
                        <a:buFontTx/>
                        <a:buNone/>
                      </a:pPr>
                      <a:r>
                        <a:rPr lang="en-US" altLang="zh-CN" sz="1600" b="0" dirty="0" smtClean="0">
                          <a:solidFill>
                            <a:srgbClr val="595959"/>
                          </a:solidFill>
                          <a:latin typeface="微软雅黑" panose="020B0503020204020204" pitchFamily="34" charset="-122"/>
                          <a:ea typeface="微软雅黑" panose="020B0503020204020204" pitchFamily="34" charset="-122"/>
                        </a:rPr>
                        <a:t>&lt;</a:t>
                      </a:r>
                    </a:p>
                  </a:txBody>
                  <a:tcPr marL="68580" marR="68580" marT="0" marB="0" anchor="ctr"/>
                </a:tc>
                <a:tc>
                  <a:txBody>
                    <a:bodyPr/>
                    <a:lstStyle/>
                    <a:p>
                      <a:pPr algn="l" defTabSz="914400" fontAlgn="auto">
                        <a:lnSpc>
                          <a:spcPct val="100000"/>
                        </a:lnSpc>
                        <a:buClrTx/>
                        <a:buSzTx/>
                        <a:buFontTx/>
                        <a:buNone/>
                      </a:pPr>
                      <a:r>
                        <a:rPr lang="en-US" altLang="zh-CN" sz="1600" b="0" dirty="0" smtClean="0">
                          <a:solidFill>
                            <a:srgbClr val="595959"/>
                          </a:solidFill>
                          <a:latin typeface="微软雅黑" panose="020B0503020204020204" pitchFamily="34" charset="-122"/>
                          <a:ea typeface="微软雅黑" panose="020B0503020204020204" pitchFamily="34" charset="-122"/>
                        </a:rPr>
                        <a:t>比较左操作数和右操作数，若左操作数小于右操作数则结果为True，否则为False</a:t>
                      </a:r>
                    </a:p>
                  </a:txBody>
                  <a:tcPr marL="68580" marR="68580" marT="0" marB="0" anchor="ctr"/>
                </a:tc>
                <a:tc>
                  <a:txBody>
                    <a:bodyPr/>
                    <a:lstStyle/>
                    <a:p>
                      <a:pPr algn="l" defTabSz="914400" fontAlgn="auto">
                        <a:lnSpc>
                          <a:spcPct val="100000"/>
                        </a:lnSpc>
                        <a:buClrTx/>
                        <a:buSzTx/>
                        <a:buFontTx/>
                        <a:buNone/>
                      </a:pPr>
                      <a:r>
                        <a:rPr lang="en-US" altLang="zh-CN" sz="1600" b="0" dirty="0" smtClean="0">
                          <a:solidFill>
                            <a:srgbClr val="595959"/>
                          </a:solidFill>
                          <a:latin typeface="微软雅黑" panose="020B0503020204020204" pitchFamily="34" charset="-122"/>
                          <a:ea typeface="微软雅黑" panose="020B0503020204020204" pitchFamily="34" charset="-122"/>
                        </a:rPr>
                        <a:t>a &lt; b成立，结果为True</a:t>
                      </a:r>
                    </a:p>
                  </a:txBody>
                  <a:tcPr marL="68580" marR="68580" marT="0" marB="0" anchor="ctr"/>
                </a:tc>
                <a:extLst>
                  <a:ext uri="{0D108BD9-81ED-4DB2-BD59-A6C34878D82A}">
                    <a16:rowId xmlns:a16="http://schemas.microsoft.com/office/drawing/2014/main" val="10004"/>
                  </a:ext>
                </a:extLst>
              </a:tr>
              <a:tr h="731520">
                <a:tc>
                  <a:txBody>
                    <a:bodyPr/>
                    <a:lstStyle/>
                    <a:p>
                      <a:pPr algn="l" defTabSz="914400">
                        <a:buClrTx/>
                        <a:buSzTx/>
                        <a:buFontTx/>
                        <a:buNone/>
                      </a:pPr>
                      <a:r>
                        <a:rPr lang="en-US" altLang="zh-CN" sz="1600" b="0" dirty="0" smtClean="0">
                          <a:solidFill>
                            <a:srgbClr val="595959"/>
                          </a:solidFill>
                          <a:latin typeface="微软雅黑" panose="020B0503020204020204" pitchFamily="34" charset="-122"/>
                          <a:ea typeface="微软雅黑" panose="020B0503020204020204" pitchFamily="34" charset="-122"/>
                        </a:rPr>
                        <a:t>&gt;=</a:t>
                      </a:r>
                    </a:p>
                  </a:txBody>
                  <a:tcPr marL="68580" marR="68580" marT="0" marB="0" anchor="ctr"/>
                </a:tc>
                <a:tc>
                  <a:txBody>
                    <a:bodyPr/>
                    <a:lstStyle/>
                    <a:p>
                      <a:pPr algn="l" defTabSz="914400">
                        <a:buClrTx/>
                        <a:buSzTx/>
                        <a:buFontTx/>
                        <a:buNone/>
                      </a:pPr>
                      <a:r>
                        <a:rPr lang="en-US" altLang="zh-CN" sz="1600" b="0" dirty="0" smtClean="0">
                          <a:solidFill>
                            <a:srgbClr val="595959"/>
                          </a:solidFill>
                          <a:latin typeface="微软雅黑" panose="020B0503020204020204" pitchFamily="34" charset="-122"/>
                          <a:ea typeface="微软雅黑" panose="020B0503020204020204" pitchFamily="34" charset="-122"/>
                        </a:rPr>
                        <a:t>比较左操作数和右操作数，若左操作数大于或等于右操作数则结果为True，否则为False</a:t>
                      </a:r>
                    </a:p>
                  </a:txBody>
                  <a:tcPr marL="68580" marR="68580" marT="0" marB="0" anchor="ctr"/>
                </a:tc>
                <a:tc>
                  <a:txBody>
                    <a:bodyPr/>
                    <a:lstStyle/>
                    <a:p>
                      <a:pPr algn="l" defTabSz="914400">
                        <a:buClrTx/>
                        <a:buSzTx/>
                        <a:buFontTx/>
                        <a:buNone/>
                      </a:pPr>
                      <a:r>
                        <a:rPr lang="en-US" altLang="zh-CN" sz="1600" b="0" dirty="0" smtClean="0">
                          <a:solidFill>
                            <a:srgbClr val="595959"/>
                          </a:solidFill>
                          <a:latin typeface="微软雅黑" panose="020B0503020204020204" pitchFamily="34" charset="-122"/>
                          <a:ea typeface="微软雅黑" panose="020B0503020204020204" pitchFamily="34" charset="-122"/>
                        </a:rPr>
                        <a:t>a &gt;= b 不成立，结果为False</a:t>
                      </a:r>
                    </a:p>
                  </a:txBody>
                  <a:tcPr marL="68580" marR="68580" marT="0" marB="0" anchor="ctr"/>
                </a:tc>
                <a:extLst>
                  <a:ext uri="{0D108BD9-81ED-4DB2-BD59-A6C34878D82A}">
                    <a16:rowId xmlns:a16="http://schemas.microsoft.com/office/drawing/2014/main" val="10005"/>
                  </a:ext>
                </a:extLst>
              </a:tr>
              <a:tr h="731520">
                <a:tc>
                  <a:txBody>
                    <a:bodyPr/>
                    <a:lstStyle/>
                    <a:p>
                      <a:pPr algn="l" defTabSz="914400">
                        <a:buClrTx/>
                        <a:buSzTx/>
                        <a:buFontTx/>
                        <a:buNone/>
                      </a:pPr>
                      <a:r>
                        <a:rPr lang="en-US" altLang="zh-CN" sz="1600" b="0" dirty="0" smtClean="0">
                          <a:solidFill>
                            <a:srgbClr val="595959"/>
                          </a:solidFill>
                          <a:latin typeface="微软雅黑" panose="020B0503020204020204" pitchFamily="34" charset="-122"/>
                          <a:ea typeface="微软雅黑" panose="020B0503020204020204" pitchFamily="34" charset="-122"/>
                        </a:rPr>
                        <a:t>&lt;=</a:t>
                      </a:r>
                    </a:p>
                  </a:txBody>
                  <a:tcPr marL="68580" marR="68580" marT="0" marB="0" anchor="ctr"/>
                </a:tc>
                <a:tc>
                  <a:txBody>
                    <a:bodyPr/>
                    <a:lstStyle/>
                    <a:p>
                      <a:pPr algn="l" defTabSz="914400">
                        <a:buClrTx/>
                        <a:buSzTx/>
                        <a:buFontTx/>
                        <a:buNone/>
                      </a:pPr>
                      <a:r>
                        <a:rPr lang="en-US" altLang="zh-CN" sz="1600" b="0" dirty="0" smtClean="0">
                          <a:solidFill>
                            <a:srgbClr val="595959"/>
                          </a:solidFill>
                          <a:latin typeface="微软雅黑" panose="020B0503020204020204" pitchFamily="34" charset="-122"/>
                          <a:ea typeface="微软雅黑" panose="020B0503020204020204" pitchFamily="34" charset="-122"/>
                        </a:rPr>
                        <a:t>比较左操作数和右操作数，若左操作数小于或等于右操作数则结果为True，否则为False</a:t>
                      </a:r>
                    </a:p>
                  </a:txBody>
                  <a:tcPr marL="68580" marR="68580" marT="0" marB="0" anchor="ctr"/>
                </a:tc>
                <a:tc>
                  <a:txBody>
                    <a:bodyPr/>
                    <a:lstStyle/>
                    <a:p>
                      <a:pPr algn="l" defTabSz="914400">
                        <a:buClrTx/>
                        <a:buSzTx/>
                        <a:buFontTx/>
                        <a:buNone/>
                      </a:pPr>
                      <a:r>
                        <a:rPr lang="en-US" altLang="zh-CN" sz="1600" b="0" dirty="0" smtClean="0">
                          <a:solidFill>
                            <a:srgbClr val="595959"/>
                          </a:solidFill>
                          <a:latin typeface="微软雅黑" panose="020B0503020204020204" pitchFamily="34" charset="-122"/>
                          <a:ea typeface="微软雅黑" panose="020B0503020204020204" pitchFamily="34" charset="-122"/>
                        </a:rPr>
                        <a:t>a &lt;= b 成立，结果为True</a:t>
                      </a:r>
                    </a:p>
                  </a:txBody>
                  <a:tcPr marL="68580" marR="68580" marT="0" marB="0" anchor="ctr"/>
                </a:tc>
                <a:extLst>
                  <a:ext uri="{0D108BD9-81ED-4DB2-BD59-A6C34878D82A}">
                    <a16:rowId xmlns:a16="http://schemas.microsoft.com/office/drawing/2014/main" val="1000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308" y="572758"/>
            <a:ext cx="4775842"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dirty="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80" name="组合 79"/>
          <p:cNvGrpSpPr/>
          <p:nvPr/>
        </p:nvGrpSpPr>
        <p:grpSpPr>
          <a:xfrm>
            <a:off x="1126490" y="2276475"/>
            <a:ext cx="10541000" cy="688340"/>
            <a:chOff x="978873" y="1800500"/>
            <a:chExt cx="7172522" cy="515937"/>
          </a:xfrm>
        </p:grpSpPr>
        <p:sp>
          <p:nvSpPr>
            <p:cNvPr id="81" name="Pentagon 3"/>
            <p:cNvSpPr/>
            <p:nvPr/>
          </p:nvSpPr>
          <p:spPr bwMode="auto">
            <a:xfrm>
              <a:off x="978873" y="1800500"/>
              <a:ext cx="7172522" cy="515937"/>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zh-CN" altLang="en-US" sz="2000" dirty="0" smtClean="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数字类型</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，能够在程序中正确表示不同数字类型的数据 </a:t>
              </a:r>
            </a:p>
          </p:txBody>
        </p:sp>
        <p:sp>
          <p:nvSpPr>
            <p:cNvPr id="82"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3" name="组合 82"/>
          <p:cNvGrpSpPr/>
          <p:nvPr/>
        </p:nvGrpSpPr>
        <p:grpSpPr>
          <a:xfrm>
            <a:off x="1126490" y="3146425"/>
            <a:ext cx="10510520" cy="685800"/>
            <a:chOff x="978871" y="2570437"/>
            <a:chExt cx="5898704" cy="514350"/>
          </a:xfrm>
        </p:grpSpPr>
        <p:sp>
          <p:nvSpPr>
            <p:cNvPr id="84" name="Pentagon 5"/>
            <p:cNvSpPr/>
            <p:nvPr/>
          </p:nvSpPr>
          <p:spPr bwMode="auto">
            <a:xfrm>
              <a:off x="978871" y="2570437"/>
              <a:ext cx="589870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zh-CN" altLang="en-US" sz="2000" dirty="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运算符的用法</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，能够使用运算符进行数值运算</a:t>
              </a:r>
            </a:p>
          </p:txBody>
        </p:sp>
        <p:sp>
          <p:nvSpPr>
            <p:cNvPr id="85"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6" name="组合 85"/>
          <p:cNvGrpSpPr/>
          <p:nvPr/>
        </p:nvGrpSpPr>
        <p:grpSpPr>
          <a:xfrm>
            <a:off x="1126490" y="4015105"/>
            <a:ext cx="10568940" cy="688340"/>
            <a:chOff x="978871" y="3338787"/>
            <a:chExt cx="7078443" cy="515938"/>
          </a:xfrm>
        </p:grpSpPr>
        <p:sp>
          <p:nvSpPr>
            <p:cNvPr id="87" name="Pentagon 6"/>
            <p:cNvSpPr/>
            <p:nvPr/>
          </p:nvSpPr>
          <p:spPr bwMode="auto">
            <a:xfrm>
              <a:off x="978871" y="3338787"/>
              <a:ext cx="7078443"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zh-CN" altLang="en-US" sz="2000" dirty="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运算符优先级</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，能够在数值运算中正确使用运算符</a:t>
              </a:r>
            </a:p>
          </p:txBody>
        </p:sp>
        <p:sp>
          <p:nvSpPr>
            <p:cNvPr id="88" name="MH_Others_1"/>
            <p:cNvSpPr/>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9" name="组合 88"/>
          <p:cNvGrpSpPr/>
          <p:nvPr/>
        </p:nvGrpSpPr>
        <p:grpSpPr>
          <a:xfrm>
            <a:off x="1126652" y="4885133"/>
            <a:ext cx="10540999" cy="685959"/>
            <a:chOff x="978871" y="4108725"/>
            <a:chExt cx="7508611" cy="514350"/>
          </a:xfrm>
        </p:grpSpPr>
        <p:sp>
          <p:nvSpPr>
            <p:cNvPr id="90" name="Pentagon 7"/>
            <p:cNvSpPr/>
            <p:nvPr/>
          </p:nvSpPr>
          <p:spPr bwMode="auto">
            <a:xfrm>
              <a:off x="978871" y="4108725"/>
              <a:ext cx="7508611" cy="514231"/>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zh-CN" altLang="en-US" sz="2000" dirty="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字符串的创建方式</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，能够准确创建字符串类型的变量</a:t>
              </a:r>
            </a:p>
          </p:txBody>
        </p:sp>
        <p:sp>
          <p:nvSpPr>
            <p:cNvPr id="91" name="MH_Others_1"/>
            <p:cNvSpPr/>
            <p:nvPr/>
          </p:nvSpPr>
          <p:spPr bwMode="auto">
            <a:xfrm>
              <a:off x="985222" y="4108725"/>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222750" y="2692400"/>
            <a:ext cx="7143115" cy="1753235"/>
          </a:xfrm>
          <a:prstGeom prst="rect">
            <a:avLst/>
          </a:prstGeom>
          <a:noFill/>
        </p:spPr>
        <p:txBody>
          <a:bodyPr wrap="square" rtlCol="0" anchor="t">
            <a:spAutoFit/>
          </a:bodyPr>
          <a:lstStyle/>
          <a:p>
            <a:pPr algn="just">
              <a:lnSpc>
                <a:spcPct val="150000"/>
              </a:lnSpc>
              <a:buClrTx/>
              <a:buSzTx/>
              <a:buFontTx/>
            </a:pPr>
            <a:r>
              <a:rPr lang="zh-CN" altLang="en-US" sz="1800" dirty="0">
                <a:solidFill>
                  <a:srgbClr val="595959"/>
                </a:solidFill>
                <a:latin typeface="微软雅黑" panose="020B0503020204020204" pitchFamily="34" charset="-122"/>
                <a:ea typeface="微软雅黑" panose="020B0503020204020204" pitchFamily="34" charset="-122"/>
              </a:rPr>
              <a:t>需要注意的是，</a:t>
            </a:r>
            <a:r>
              <a:rPr lang="zh-CN" altLang="en-US" sz="1800" dirty="0">
                <a:solidFill>
                  <a:srgbClr val="0070C0"/>
                </a:solidFill>
                <a:latin typeface="微软雅黑" panose="020B0503020204020204" pitchFamily="34" charset="-122"/>
                <a:ea typeface="微软雅黑" panose="020B0503020204020204" pitchFamily="34" charset="-122"/>
              </a:rPr>
              <a:t>比较运算符</a:t>
            </a:r>
            <a:r>
              <a:rPr lang="zh-CN" altLang="en-US" sz="1800" dirty="0">
                <a:solidFill>
                  <a:srgbClr val="595959"/>
                </a:solidFill>
                <a:latin typeface="微软雅黑" panose="020B0503020204020204" pitchFamily="34" charset="-122"/>
                <a:ea typeface="微软雅黑" panose="020B0503020204020204" pitchFamily="34" charset="-122"/>
              </a:rPr>
              <a:t>只对操作数进行比较操作，不会对操作数自身造成影响，即经过比较运算符运算后的操作数不会被修改。比较运算符与操作数构成的表达式的结果只能是</a:t>
            </a:r>
            <a:r>
              <a:rPr lang="zh-CN" altLang="en-US" sz="1800" dirty="0">
                <a:solidFill>
                  <a:srgbClr val="0070C0"/>
                </a:solidFill>
                <a:latin typeface="微软雅黑" panose="020B0503020204020204" pitchFamily="34" charset="-122"/>
                <a:ea typeface="微软雅黑" panose="020B0503020204020204" pitchFamily="34" charset="-122"/>
              </a:rPr>
              <a:t>True</a:t>
            </a:r>
            <a:r>
              <a:rPr lang="zh-CN" altLang="en-US" sz="1800" dirty="0">
                <a:solidFill>
                  <a:srgbClr val="595959"/>
                </a:solidFill>
                <a:latin typeface="微软雅黑" panose="020B0503020204020204" pitchFamily="34" charset="-122"/>
                <a:ea typeface="微软雅黑" panose="020B0503020204020204" pitchFamily="34" charset="-122"/>
              </a:rPr>
              <a:t>或</a:t>
            </a:r>
            <a:r>
              <a:rPr lang="zh-CN" altLang="en-US" sz="1800" dirty="0">
                <a:solidFill>
                  <a:srgbClr val="0070C0"/>
                </a:solidFill>
                <a:latin typeface="微软雅黑" panose="020B0503020204020204" pitchFamily="34" charset="-122"/>
                <a:ea typeface="微软雅黑" panose="020B0503020204020204" pitchFamily="34" charset="-122"/>
              </a:rPr>
              <a:t>False</a:t>
            </a:r>
            <a:r>
              <a:rPr lang="zh-CN" altLang="en-US" sz="1800" dirty="0">
                <a:solidFill>
                  <a:srgbClr val="595959"/>
                </a:solidFill>
                <a:latin typeface="微软雅黑" panose="020B0503020204020204" pitchFamily="34" charset="-122"/>
                <a:ea typeface="微软雅黑" panose="020B0503020204020204" pitchFamily="34" charset="-122"/>
              </a:rPr>
              <a:t>，这种表达式通常用于布尔测试。</a:t>
            </a:r>
          </a:p>
        </p:txBody>
      </p:sp>
      <p:pic>
        <p:nvPicPr>
          <p:cNvPr id="8" name="图片 7"/>
          <p:cNvPicPr>
            <a:picLocks noChangeAspect="1"/>
          </p:cNvPicPr>
          <p:nvPr>
            <p:custDataLst>
              <p:tags r:id="rId1"/>
            </p:custDataLst>
          </p:nvPr>
        </p:nvPicPr>
        <p:blipFill>
          <a:blip r:embed="rId5"/>
          <a:stretch>
            <a:fillRect/>
          </a:stretch>
        </p:blipFill>
        <p:spPr>
          <a:xfrm>
            <a:off x="334286" y="1773739"/>
            <a:ext cx="3715858" cy="4006159"/>
          </a:xfrm>
          <a:prstGeom prst="rect">
            <a:avLst/>
          </a:prstGeom>
        </p:spPr>
      </p:pic>
      <p:sp>
        <p:nvSpPr>
          <p:cNvPr id="5" name="Title 1"/>
          <p:cNvSpPr txBox="1"/>
          <p:nvPr>
            <p:custDataLst>
              <p:tags r:id="rId2"/>
            </p:custDataLst>
          </p:nvPr>
        </p:nvSpPr>
        <p:spPr>
          <a:xfrm>
            <a:off x="1143690" y="266995"/>
            <a:ext cx="459147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2.2.2 </a:t>
            </a:r>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 </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比较运算符</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640705" y="3324860"/>
            <a:ext cx="5632450" cy="1043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sz="2000" dirty="0">
                <a:latin typeface="微软雅黑" panose="020B0503020204020204" pitchFamily="34" charset="-122"/>
                <a:ea typeface="微软雅黑" panose="020B0503020204020204" pitchFamily="34" charset="-122"/>
              </a:rPr>
              <a:t>掌握</a:t>
            </a:r>
            <a:r>
              <a:rPr lang="zh-CN" sz="2000" dirty="0">
                <a:solidFill>
                  <a:srgbClr val="0070C0"/>
                </a:solidFill>
                <a:latin typeface="微软雅黑" panose="020B0503020204020204" pitchFamily="34" charset="-122"/>
                <a:ea typeface="微软雅黑" panose="020B0503020204020204" pitchFamily="34" charset="-122"/>
              </a:rPr>
              <a:t>赋值</a:t>
            </a:r>
            <a:r>
              <a:rPr sz="2000" dirty="0">
                <a:solidFill>
                  <a:srgbClr val="0070C0"/>
                </a:solidFill>
                <a:latin typeface="微软雅黑" panose="020B0503020204020204" pitchFamily="34" charset="-122"/>
                <a:ea typeface="微软雅黑" panose="020B0503020204020204" pitchFamily="34" charset="-122"/>
              </a:rPr>
              <a:t>运算符的用法</a:t>
            </a:r>
            <a:r>
              <a:rPr sz="2000" dirty="0">
                <a:latin typeface="微软雅黑" panose="020B0503020204020204" pitchFamily="34" charset="-122"/>
                <a:ea typeface="微软雅黑" panose="020B0503020204020204" pitchFamily="34" charset="-122"/>
              </a:rPr>
              <a:t>，能够使用</a:t>
            </a:r>
            <a:r>
              <a:rPr lang="zh-CN" sz="2000" dirty="0">
                <a:latin typeface="微软雅黑" panose="020B0503020204020204" pitchFamily="34" charset="-122"/>
                <a:ea typeface="微软雅黑" panose="020B0503020204020204" pitchFamily="34" charset="-122"/>
              </a:rPr>
              <a:t>赋值运算符为操作数赋值</a:t>
            </a:r>
          </a:p>
        </p:txBody>
      </p:sp>
      <p:grpSp>
        <p:nvGrpSpPr>
          <p:cNvPr id="11" name="组合 10"/>
          <p:cNvGrpSpPr/>
          <p:nvPr/>
        </p:nvGrpSpPr>
        <p:grpSpPr>
          <a:xfrm>
            <a:off x="5204693" y="3645327"/>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Title 1"/>
          <p:cNvSpPr txBox="1"/>
          <p:nvPr>
            <p:custDataLst>
              <p:tags r:id="rId1"/>
            </p:custDataLst>
          </p:nvPr>
        </p:nvSpPr>
        <p:spPr>
          <a:xfrm>
            <a:off x="1143690" y="266995"/>
            <a:ext cx="459147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2.2.3 </a:t>
            </a:r>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 </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赋值运算符</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222750" y="2692400"/>
            <a:ext cx="7143115" cy="2999740"/>
          </a:xfrm>
          <a:prstGeom prst="rect">
            <a:avLst/>
          </a:prstGeom>
          <a:noFill/>
        </p:spPr>
        <p:txBody>
          <a:bodyPr wrap="square" rtlCol="0" anchor="t">
            <a:spAutoFit/>
          </a:bodyPr>
          <a:lstStyle/>
          <a:p>
            <a:pPr algn="just">
              <a:lnSpc>
                <a:spcPct val="150000"/>
              </a:lnSpc>
              <a:buClrTx/>
              <a:buSzTx/>
              <a:buFontTx/>
            </a:pPr>
            <a:r>
              <a:rPr lang="zh-CN" altLang="en-US" sz="1800" dirty="0">
                <a:solidFill>
                  <a:srgbClr val="0070C0"/>
                </a:solidFill>
                <a:latin typeface="微软雅黑" panose="020B0503020204020204" pitchFamily="34" charset="-122"/>
                <a:ea typeface="微软雅黑" panose="020B0503020204020204" pitchFamily="34" charset="-122"/>
              </a:rPr>
              <a:t>赋值运算符</a:t>
            </a:r>
            <a:r>
              <a:rPr lang="zh-CN" altLang="en-US" sz="1800" dirty="0">
                <a:solidFill>
                  <a:srgbClr val="595959"/>
                </a:solidFill>
                <a:latin typeface="微软雅黑" panose="020B0503020204020204" pitchFamily="34" charset="-122"/>
                <a:ea typeface="微软雅黑" panose="020B0503020204020204" pitchFamily="34" charset="-122"/>
              </a:rPr>
              <a:t>是</a:t>
            </a:r>
            <a:r>
              <a:rPr lang="zh-CN" altLang="en-US" sz="1800" dirty="0">
                <a:solidFill>
                  <a:srgbClr val="0070C0"/>
                </a:solidFill>
                <a:latin typeface="微软雅黑" panose="020B0503020204020204" pitchFamily="34" charset="-122"/>
                <a:ea typeface="微软雅黑" panose="020B0503020204020204" pitchFamily="34" charset="-122"/>
              </a:rPr>
              <a:t>双目运算符</a:t>
            </a:r>
            <a:r>
              <a:rPr lang="zh-CN" altLang="en-US" sz="1800" dirty="0">
                <a:solidFill>
                  <a:srgbClr val="595959"/>
                </a:solidFill>
                <a:latin typeface="微软雅黑" panose="020B0503020204020204" pitchFamily="34" charset="-122"/>
                <a:ea typeface="微软雅黑" panose="020B0503020204020204" pitchFamily="34" charset="-122"/>
              </a:rPr>
              <a:t>，它的功能是将运算符右侧的表达式或值赋给左侧的操作数，其中左操作数必须是一个值可修改的变量。“=”是基本的赋值运算符，此外“=”可与算术运算符组合成复合赋值运算符，从而实现同时进行算术运算和赋值操作的便利。Python中的复合赋值运算符有</a:t>
            </a:r>
            <a:r>
              <a:rPr lang="zh-CN" altLang="en-US" sz="1800" dirty="0">
                <a:solidFill>
                  <a:srgbClr val="0070C0"/>
                </a:solidFill>
                <a:latin typeface="微软雅黑" panose="020B0503020204020204" pitchFamily="34" charset="-122"/>
                <a:ea typeface="微软雅黑" panose="020B0503020204020204" pitchFamily="34" charset="-122"/>
              </a:rPr>
              <a:t>+=</a:t>
            </a:r>
            <a:r>
              <a:rPr lang="zh-CN" altLang="en-US" sz="1800" dirty="0">
                <a:solidFill>
                  <a:srgbClr val="595959"/>
                </a:solidFill>
                <a:latin typeface="微软雅黑" panose="020B0503020204020204" pitchFamily="34" charset="-122"/>
                <a:ea typeface="微软雅黑" panose="020B0503020204020204" pitchFamily="34" charset="-122"/>
              </a:rPr>
              <a:t>、</a:t>
            </a:r>
            <a:r>
              <a:rPr lang="zh-CN" altLang="en-US" sz="1800" dirty="0">
                <a:solidFill>
                  <a:srgbClr val="0070C0"/>
                </a:solidFill>
                <a:latin typeface="微软雅黑" panose="020B0503020204020204" pitchFamily="34" charset="-122"/>
                <a:ea typeface="微软雅黑" panose="020B0503020204020204" pitchFamily="34" charset="-122"/>
              </a:rPr>
              <a:t>-=</a:t>
            </a:r>
            <a:r>
              <a:rPr lang="zh-CN" altLang="en-US" sz="1800" dirty="0">
                <a:solidFill>
                  <a:srgbClr val="595959"/>
                </a:solidFill>
                <a:latin typeface="微软雅黑" panose="020B0503020204020204" pitchFamily="34" charset="-122"/>
                <a:ea typeface="微软雅黑" panose="020B0503020204020204" pitchFamily="34" charset="-122"/>
              </a:rPr>
              <a:t>、</a:t>
            </a:r>
            <a:r>
              <a:rPr lang="zh-CN" altLang="en-US" sz="1800" dirty="0">
                <a:solidFill>
                  <a:srgbClr val="0070C0"/>
                </a:solidFill>
                <a:latin typeface="微软雅黑" panose="020B0503020204020204" pitchFamily="34" charset="-122"/>
                <a:ea typeface="微软雅黑" panose="020B0503020204020204" pitchFamily="34" charset="-122"/>
              </a:rPr>
              <a:t>*=</a:t>
            </a:r>
            <a:r>
              <a:rPr lang="zh-CN" altLang="en-US" sz="1800" dirty="0">
                <a:solidFill>
                  <a:srgbClr val="595959"/>
                </a:solidFill>
                <a:latin typeface="微软雅黑" panose="020B0503020204020204" pitchFamily="34" charset="-122"/>
                <a:ea typeface="微软雅黑" panose="020B0503020204020204" pitchFamily="34" charset="-122"/>
              </a:rPr>
              <a:t>、</a:t>
            </a:r>
            <a:r>
              <a:rPr lang="zh-CN" altLang="en-US" sz="1800" dirty="0">
                <a:solidFill>
                  <a:srgbClr val="0070C0"/>
                </a:solidFill>
                <a:latin typeface="微软雅黑" panose="020B0503020204020204" pitchFamily="34" charset="-122"/>
                <a:ea typeface="微软雅黑" panose="020B0503020204020204" pitchFamily="34" charset="-122"/>
              </a:rPr>
              <a:t>/=</a:t>
            </a:r>
            <a:r>
              <a:rPr lang="zh-CN" altLang="en-US" sz="1800" dirty="0">
                <a:solidFill>
                  <a:srgbClr val="595959"/>
                </a:solidFill>
                <a:latin typeface="微软雅黑" panose="020B0503020204020204" pitchFamily="34" charset="-122"/>
                <a:ea typeface="微软雅黑" panose="020B0503020204020204" pitchFamily="34" charset="-122"/>
              </a:rPr>
              <a:t>、</a:t>
            </a:r>
            <a:r>
              <a:rPr lang="zh-CN" altLang="en-US" sz="1800" dirty="0">
                <a:solidFill>
                  <a:srgbClr val="0070C0"/>
                </a:solidFill>
                <a:latin typeface="微软雅黑" panose="020B0503020204020204" pitchFamily="34" charset="-122"/>
                <a:ea typeface="微软雅黑" panose="020B0503020204020204" pitchFamily="34" charset="-122"/>
              </a:rPr>
              <a:t>//=</a:t>
            </a:r>
            <a:r>
              <a:rPr lang="zh-CN" altLang="en-US" sz="1800" dirty="0">
                <a:solidFill>
                  <a:srgbClr val="595959"/>
                </a:solidFill>
                <a:latin typeface="微软雅黑" panose="020B0503020204020204" pitchFamily="34" charset="-122"/>
                <a:ea typeface="微软雅黑" panose="020B0503020204020204" pitchFamily="34" charset="-122"/>
              </a:rPr>
              <a:t>、</a:t>
            </a:r>
            <a:r>
              <a:rPr lang="zh-CN" altLang="en-US" sz="1800" dirty="0">
                <a:solidFill>
                  <a:srgbClr val="0070C0"/>
                </a:solidFill>
                <a:latin typeface="微软雅黑" panose="020B0503020204020204" pitchFamily="34" charset="-122"/>
                <a:ea typeface="微软雅黑" panose="020B0503020204020204" pitchFamily="34" charset="-122"/>
              </a:rPr>
              <a:t>%=</a:t>
            </a:r>
            <a:r>
              <a:rPr lang="zh-CN" altLang="en-US" sz="1800" dirty="0">
                <a:solidFill>
                  <a:srgbClr val="595959"/>
                </a:solidFill>
                <a:latin typeface="微软雅黑" panose="020B0503020204020204" pitchFamily="34" charset="-122"/>
                <a:ea typeface="微软雅黑" panose="020B0503020204020204" pitchFamily="34" charset="-122"/>
              </a:rPr>
              <a:t>、</a:t>
            </a:r>
            <a:r>
              <a:rPr lang="zh-CN" altLang="en-US" sz="1800" dirty="0">
                <a:solidFill>
                  <a:srgbClr val="0070C0"/>
                </a:solidFill>
                <a:latin typeface="微软雅黑" panose="020B0503020204020204" pitchFamily="34" charset="-122"/>
                <a:ea typeface="微软雅黑" panose="020B0503020204020204" pitchFamily="34" charset="-122"/>
              </a:rPr>
              <a:t>**=</a:t>
            </a:r>
            <a:r>
              <a:rPr lang="zh-CN" altLang="en-US" sz="1800" dirty="0">
                <a:solidFill>
                  <a:srgbClr val="595959"/>
                </a:solidFill>
                <a:latin typeface="微软雅黑" panose="020B0503020204020204" pitchFamily="34" charset="-122"/>
                <a:ea typeface="微软雅黑" panose="020B0503020204020204" pitchFamily="34" charset="-122"/>
              </a:rPr>
              <a:t>，它们的功能与相应的算术运算符相似，例如“a+=b”等价于“a=a+b”，“a-=b”等价于“a=a-b”，诸如此类。</a:t>
            </a:r>
          </a:p>
        </p:txBody>
      </p:sp>
      <p:pic>
        <p:nvPicPr>
          <p:cNvPr id="8" name="图片 7"/>
          <p:cNvPicPr>
            <a:picLocks noChangeAspect="1"/>
          </p:cNvPicPr>
          <p:nvPr>
            <p:custDataLst>
              <p:tags r:id="rId1"/>
            </p:custDataLst>
          </p:nvPr>
        </p:nvPicPr>
        <p:blipFill>
          <a:blip r:embed="rId5"/>
          <a:stretch>
            <a:fillRect/>
          </a:stretch>
        </p:blipFill>
        <p:spPr>
          <a:xfrm>
            <a:off x="334286" y="1773739"/>
            <a:ext cx="3715858" cy="4006159"/>
          </a:xfrm>
          <a:prstGeom prst="rect">
            <a:avLst/>
          </a:prstGeom>
        </p:spPr>
      </p:pic>
      <p:sp>
        <p:nvSpPr>
          <p:cNvPr id="5" name="Title 1"/>
          <p:cNvSpPr txBox="1"/>
          <p:nvPr>
            <p:custDataLst>
              <p:tags r:id="rId2"/>
            </p:custDataLst>
          </p:nvPr>
        </p:nvSpPr>
        <p:spPr>
          <a:xfrm>
            <a:off x="1143690" y="266995"/>
            <a:ext cx="459147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2.2.3 </a:t>
            </a:r>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 </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赋值运算符</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640705" y="3324860"/>
            <a:ext cx="5632450" cy="1043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sz="2000" dirty="0">
                <a:latin typeface="微软雅黑" panose="020B0503020204020204" pitchFamily="34" charset="-122"/>
                <a:ea typeface="微软雅黑" panose="020B0503020204020204" pitchFamily="34" charset="-122"/>
              </a:rPr>
              <a:t>掌握</a:t>
            </a:r>
            <a:r>
              <a:rPr lang="zh-CN" sz="2000" dirty="0">
                <a:solidFill>
                  <a:srgbClr val="0070C0"/>
                </a:solidFill>
                <a:latin typeface="微软雅黑" panose="020B0503020204020204" pitchFamily="34" charset="-122"/>
                <a:ea typeface="微软雅黑" panose="020B0503020204020204" pitchFamily="34" charset="-122"/>
              </a:rPr>
              <a:t>逻辑</a:t>
            </a:r>
            <a:r>
              <a:rPr sz="2000" dirty="0">
                <a:solidFill>
                  <a:srgbClr val="0070C0"/>
                </a:solidFill>
                <a:latin typeface="微软雅黑" panose="020B0503020204020204" pitchFamily="34" charset="-122"/>
                <a:ea typeface="微软雅黑" panose="020B0503020204020204" pitchFamily="34" charset="-122"/>
              </a:rPr>
              <a:t>运算符的用法</a:t>
            </a:r>
            <a:r>
              <a:rPr sz="2000" dirty="0">
                <a:latin typeface="微软雅黑" panose="020B0503020204020204" pitchFamily="34" charset="-122"/>
                <a:ea typeface="微软雅黑" panose="020B0503020204020204" pitchFamily="34" charset="-122"/>
              </a:rPr>
              <a:t>，能够使用</a:t>
            </a:r>
            <a:r>
              <a:rPr lang="zh-CN" sz="2000" dirty="0">
                <a:latin typeface="微软雅黑" panose="020B0503020204020204" pitchFamily="34" charset="-122"/>
                <a:ea typeface="微软雅黑" panose="020B0503020204020204" pitchFamily="34" charset="-122"/>
              </a:rPr>
              <a:t>逻辑运算符为操作数进行逻辑运算</a:t>
            </a:r>
          </a:p>
        </p:txBody>
      </p:sp>
      <p:grpSp>
        <p:nvGrpSpPr>
          <p:cNvPr id="11" name="组合 10"/>
          <p:cNvGrpSpPr/>
          <p:nvPr/>
        </p:nvGrpSpPr>
        <p:grpSpPr>
          <a:xfrm>
            <a:off x="5204693" y="3645327"/>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Title 1"/>
          <p:cNvSpPr txBox="1"/>
          <p:nvPr>
            <p:custDataLst>
              <p:tags r:id="rId1"/>
            </p:custDataLst>
          </p:nvPr>
        </p:nvSpPr>
        <p:spPr>
          <a:xfrm>
            <a:off x="1143690" y="266995"/>
            <a:ext cx="459147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2.2.4 </a:t>
            </a:r>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 </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逻辑运算符</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custDataLst>
              <p:tags r:id="rId1"/>
            </p:custDataLst>
          </p:nvPr>
        </p:nvSpPr>
        <p:spPr>
          <a:xfrm>
            <a:off x="1143690" y="266995"/>
            <a:ext cx="459147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2.2.4 </a:t>
            </a:r>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 </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逻辑运算符</a:t>
            </a:r>
          </a:p>
        </p:txBody>
      </p:sp>
      <p:pic>
        <p:nvPicPr>
          <p:cNvPr id="8" name="图片 7"/>
          <p:cNvPicPr>
            <a:picLocks noChangeAspect="1"/>
          </p:cNvPicPr>
          <p:nvPr>
            <p:custDataLst>
              <p:tags r:id="rId2"/>
            </p:custDataLst>
          </p:nvPr>
        </p:nvPicPr>
        <p:blipFill>
          <a:blip r:embed="rId6"/>
          <a:stretch>
            <a:fillRect/>
          </a:stretch>
        </p:blipFill>
        <p:spPr>
          <a:xfrm>
            <a:off x="334286" y="1773739"/>
            <a:ext cx="3715858" cy="4006159"/>
          </a:xfrm>
          <a:prstGeom prst="rect">
            <a:avLst/>
          </a:prstGeom>
        </p:spPr>
      </p:pic>
      <p:sp>
        <p:nvSpPr>
          <p:cNvPr id="9" name="文本框 8"/>
          <p:cNvSpPr txBox="1"/>
          <p:nvPr>
            <p:custDataLst>
              <p:tags r:id="rId3"/>
            </p:custDataLst>
          </p:nvPr>
        </p:nvSpPr>
        <p:spPr>
          <a:xfrm>
            <a:off x="4222750" y="2692400"/>
            <a:ext cx="7143115" cy="1753235"/>
          </a:xfrm>
          <a:prstGeom prst="rect">
            <a:avLst/>
          </a:prstGeom>
          <a:noFill/>
        </p:spPr>
        <p:txBody>
          <a:bodyPr wrap="square" rtlCol="0" anchor="t">
            <a:spAutoFit/>
          </a:bodyPr>
          <a:lstStyle/>
          <a:p>
            <a:pPr algn="just">
              <a:lnSpc>
                <a:spcPct val="150000"/>
              </a:lnSpc>
              <a:buClrTx/>
              <a:buSzTx/>
              <a:buFontTx/>
            </a:pPr>
            <a:r>
              <a:rPr lang="zh-CN" altLang="en-US" sz="1800" dirty="0">
                <a:solidFill>
                  <a:srgbClr val="595959"/>
                </a:solidFill>
                <a:latin typeface="微软雅黑" panose="020B0503020204020204" pitchFamily="34" charset="-122"/>
                <a:ea typeface="微软雅黑" panose="020B0503020204020204" pitchFamily="34" charset="-122"/>
              </a:rPr>
              <a:t>Python支持逻辑运算，但Python逻辑运算符的功能与其它语言有所不同。Python中分别使用“</a:t>
            </a:r>
            <a:r>
              <a:rPr lang="zh-CN" altLang="en-US" sz="1800" dirty="0">
                <a:solidFill>
                  <a:srgbClr val="0070C0"/>
                </a:solidFill>
                <a:latin typeface="微软雅黑" panose="020B0503020204020204" pitchFamily="34" charset="-122"/>
                <a:ea typeface="微软雅黑" panose="020B0503020204020204" pitchFamily="34" charset="-122"/>
              </a:rPr>
              <a:t>or</a:t>
            </a:r>
            <a:r>
              <a:rPr lang="zh-CN" altLang="en-US" sz="1800" dirty="0">
                <a:solidFill>
                  <a:srgbClr val="595959"/>
                </a:solidFill>
                <a:latin typeface="微软雅黑" panose="020B0503020204020204" pitchFamily="34" charset="-122"/>
                <a:ea typeface="微软雅黑" panose="020B0503020204020204" pitchFamily="34" charset="-122"/>
              </a:rPr>
              <a:t>”、“</a:t>
            </a:r>
            <a:r>
              <a:rPr lang="zh-CN" altLang="en-US" sz="1800" dirty="0">
                <a:solidFill>
                  <a:srgbClr val="0070C0"/>
                </a:solidFill>
                <a:latin typeface="微软雅黑" panose="020B0503020204020204" pitchFamily="34" charset="-122"/>
                <a:ea typeface="微软雅黑" panose="020B0503020204020204" pitchFamily="34" charset="-122"/>
              </a:rPr>
              <a:t>and</a:t>
            </a:r>
            <a:r>
              <a:rPr lang="zh-CN" altLang="en-US" sz="1800" dirty="0">
                <a:solidFill>
                  <a:srgbClr val="595959"/>
                </a:solidFill>
                <a:latin typeface="微软雅黑" panose="020B0503020204020204" pitchFamily="34" charset="-122"/>
                <a:ea typeface="微软雅黑" panose="020B0503020204020204" pitchFamily="34" charset="-122"/>
              </a:rPr>
              <a:t>”、“</a:t>
            </a:r>
            <a:r>
              <a:rPr lang="zh-CN" altLang="en-US" sz="1800" dirty="0">
                <a:solidFill>
                  <a:srgbClr val="0070C0"/>
                </a:solidFill>
                <a:latin typeface="微软雅黑" panose="020B0503020204020204" pitchFamily="34" charset="-122"/>
                <a:ea typeface="微软雅黑" panose="020B0503020204020204" pitchFamily="34" charset="-122"/>
              </a:rPr>
              <a:t>not</a:t>
            </a:r>
            <a:r>
              <a:rPr lang="zh-CN" altLang="en-US" sz="1800" dirty="0">
                <a:solidFill>
                  <a:srgbClr val="595959"/>
                </a:solidFill>
                <a:latin typeface="微软雅黑" panose="020B0503020204020204" pitchFamily="34" charset="-122"/>
                <a:ea typeface="微软雅黑" panose="020B0503020204020204" pitchFamily="34" charset="-122"/>
              </a:rPr>
              <a:t>”这三个关键字作为逻辑运算“</a:t>
            </a:r>
            <a:r>
              <a:rPr lang="zh-CN" altLang="en-US" sz="1800" dirty="0">
                <a:solidFill>
                  <a:srgbClr val="0070C0"/>
                </a:solidFill>
                <a:latin typeface="微软雅黑" panose="020B0503020204020204" pitchFamily="34" charset="-122"/>
                <a:ea typeface="微软雅黑" panose="020B0503020204020204" pitchFamily="34" charset="-122"/>
              </a:rPr>
              <a:t>或</a:t>
            </a:r>
            <a:r>
              <a:rPr lang="zh-CN" altLang="en-US" sz="1800" dirty="0">
                <a:solidFill>
                  <a:srgbClr val="595959"/>
                </a:solidFill>
                <a:latin typeface="微软雅黑" panose="020B0503020204020204" pitchFamily="34" charset="-122"/>
                <a:ea typeface="微软雅黑" panose="020B0503020204020204" pitchFamily="34" charset="-122"/>
              </a:rPr>
              <a:t>”、“</a:t>
            </a:r>
            <a:r>
              <a:rPr lang="zh-CN" altLang="en-US" sz="1800" dirty="0">
                <a:solidFill>
                  <a:srgbClr val="0070C0"/>
                </a:solidFill>
                <a:latin typeface="微软雅黑" panose="020B0503020204020204" pitchFamily="34" charset="-122"/>
                <a:ea typeface="微软雅黑" panose="020B0503020204020204" pitchFamily="34" charset="-122"/>
              </a:rPr>
              <a:t>与</a:t>
            </a:r>
            <a:r>
              <a:rPr lang="zh-CN" altLang="en-US" sz="1800" dirty="0">
                <a:solidFill>
                  <a:srgbClr val="595959"/>
                </a:solidFill>
                <a:latin typeface="微软雅黑" panose="020B0503020204020204" pitchFamily="34" charset="-122"/>
                <a:ea typeface="微软雅黑" panose="020B0503020204020204" pitchFamily="34" charset="-122"/>
              </a:rPr>
              <a:t>”、“</a:t>
            </a:r>
            <a:r>
              <a:rPr lang="zh-CN" altLang="en-US" sz="1800" dirty="0">
                <a:solidFill>
                  <a:srgbClr val="0070C0"/>
                </a:solidFill>
                <a:latin typeface="微软雅黑" panose="020B0503020204020204" pitchFamily="34" charset="-122"/>
                <a:ea typeface="微软雅黑" panose="020B0503020204020204" pitchFamily="34" charset="-122"/>
              </a:rPr>
              <a:t>非</a:t>
            </a:r>
            <a:r>
              <a:rPr lang="zh-CN" altLang="en-US" sz="1800" dirty="0">
                <a:solidFill>
                  <a:srgbClr val="595959"/>
                </a:solidFill>
                <a:latin typeface="微软雅黑" panose="020B0503020204020204" pitchFamily="34" charset="-122"/>
                <a:ea typeface="微软雅黑" panose="020B0503020204020204" pitchFamily="34" charset="-122"/>
              </a:rPr>
              <a:t>”的运算符，其中or与and为双目运算符，not为单目运算符。</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custDataLst>
              <p:tags r:id="rId1"/>
            </p:custDataLst>
          </p:nvPr>
        </p:nvSpPr>
        <p:spPr>
          <a:xfrm>
            <a:off x="1143690" y="266995"/>
            <a:ext cx="459147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2.2.4 </a:t>
            </a:r>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 </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逻辑运算符</a:t>
            </a:r>
          </a:p>
        </p:txBody>
      </p:sp>
      <p:sp>
        <p:nvSpPr>
          <p:cNvPr id="9" name="文本框 8"/>
          <p:cNvSpPr txBox="1"/>
          <p:nvPr>
            <p:custDataLst>
              <p:tags r:id="rId2"/>
            </p:custDataLst>
          </p:nvPr>
        </p:nvSpPr>
        <p:spPr>
          <a:xfrm>
            <a:off x="4103370" y="1917700"/>
            <a:ext cx="7183755" cy="1753235"/>
          </a:xfrm>
          <a:prstGeom prst="rect">
            <a:avLst/>
          </a:prstGeom>
          <a:noFill/>
        </p:spPr>
        <p:txBody>
          <a:bodyPr wrap="square" rtlCol="0" anchor="t">
            <a:spAutoFit/>
          </a:bodyPr>
          <a:lstStyle/>
          <a:p>
            <a:pPr algn="just">
              <a:lnSpc>
                <a:spcPct val="150000"/>
              </a:lnSpc>
              <a:buClrTx/>
              <a:buSzTx/>
              <a:buFontTx/>
            </a:pPr>
            <a:r>
              <a:rPr lang="zh-CN" altLang="en-US" sz="1800" dirty="0">
                <a:solidFill>
                  <a:srgbClr val="595959"/>
                </a:solidFill>
                <a:latin typeface="微软雅黑" panose="020B0503020204020204" pitchFamily="34" charset="-122"/>
                <a:ea typeface="微软雅黑" panose="020B0503020204020204" pitchFamily="34" charset="-122"/>
              </a:rPr>
              <a:t>当使用</a:t>
            </a:r>
            <a:r>
              <a:rPr lang="zh-CN" altLang="en-US" sz="1800" dirty="0">
                <a:solidFill>
                  <a:srgbClr val="0070C0"/>
                </a:solidFill>
                <a:latin typeface="微软雅黑" panose="020B0503020204020204" pitchFamily="34" charset="-122"/>
                <a:ea typeface="微软雅黑" panose="020B0503020204020204" pitchFamily="34" charset="-122"/>
              </a:rPr>
              <a:t>运算符or</a:t>
            </a:r>
            <a:r>
              <a:rPr lang="zh-CN" altLang="en-US" sz="1800" dirty="0">
                <a:solidFill>
                  <a:srgbClr val="595959"/>
                </a:solidFill>
                <a:latin typeface="微软雅黑" panose="020B0503020204020204" pitchFamily="34" charset="-122"/>
                <a:ea typeface="微软雅黑" panose="020B0503020204020204" pitchFamily="34" charset="-122"/>
              </a:rPr>
              <a:t>连接两个操作数进行逻辑或运算时，若左操作数的布尔值为True，则返回左操作数，否则返回右操作数。注意，如果操作数一个表达式，则不会直接返回操作数本身，而是会返回表达式的计算结果。</a:t>
            </a:r>
          </a:p>
        </p:txBody>
      </p:sp>
      <p:pic>
        <p:nvPicPr>
          <p:cNvPr id="10" name="图片 9"/>
          <p:cNvPicPr>
            <a:picLocks noChangeAspect="1"/>
          </p:cNvPicPr>
          <p:nvPr>
            <p:custDataLst>
              <p:tags r:id="rId3"/>
            </p:custDataLst>
          </p:nvPr>
        </p:nvPicPr>
        <p:blipFill>
          <a:blip r:embed="rId9"/>
          <a:stretch>
            <a:fillRect/>
          </a:stretch>
        </p:blipFill>
        <p:spPr>
          <a:xfrm>
            <a:off x="622300" y="1557655"/>
            <a:ext cx="2597785" cy="4193540"/>
          </a:xfrm>
          <a:prstGeom prst="rect">
            <a:avLst/>
          </a:prstGeom>
        </p:spPr>
      </p:pic>
      <p:grpSp>
        <p:nvGrpSpPr>
          <p:cNvPr id="12" name="组合 11"/>
          <p:cNvGrpSpPr/>
          <p:nvPr/>
        </p:nvGrpSpPr>
        <p:grpSpPr>
          <a:xfrm>
            <a:off x="1019175" y="857056"/>
            <a:ext cx="3533775" cy="466725"/>
            <a:chOff x="1019175" y="847725"/>
            <a:chExt cx="3533775" cy="466725"/>
          </a:xfrm>
        </p:grpSpPr>
        <p:sp>
          <p:nvSpPr>
            <p:cNvPr id="13"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custDataLst>
                <p:tags r:id="rId6"/>
              </p:custDataLst>
            </p:nvPr>
          </p:nvSpPr>
          <p:spPr>
            <a:xfrm>
              <a:off x="1019175" y="881033"/>
              <a:ext cx="3533775" cy="398780"/>
            </a:xfrm>
            <a:prstGeom prst="rect">
              <a:avLst/>
            </a:prstGeom>
          </p:spPr>
          <p:txBody>
            <a:bodyPr wrap="square">
              <a:spAutoFit/>
            </a:bodyPr>
            <a:lstStyle/>
            <a:p>
              <a:pPr marL="0" lvl="3" algn="ctr"/>
              <a:r>
                <a:rPr lang="zh-CN" altLang="en-US" sz="2000" dirty="0">
                  <a:solidFill>
                    <a:srgbClr val="595959"/>
                  </a:solidFill>
                  <a:latin typeface="微软雅黑" panose="020B0503020204020204" pitchFamily="34" charset="-122"/>
                  <a:ea typeface="微软雅黑" panose="020B0503020204020204" pitchFamily="34" charset="-122"/>
                </a:rPr>
                <a:t>逻辑运算符</a:t>
              </a:r>
              <a:r>
                <a:rPr lang="en-US" altLang="zh-CN" sz="2000" dirty="0">
                  <a:solidFill>
                    <a:srgbClr val="595959"/>
                  </a:solidFill>
                  <a:latin typeface="微软雅黑" panose="020B0503020204020204" pitchFamily="34" charset="-122"/>
                  <a:ea typeface="微软雅黑" panose="020B0503020204020204" pitchFamily="34" charset="-122"/>
                </a:rPr>
                <a:t>——or</a:t>
              </a:r>
            </a:p>
          </p:txBody>
        </p:sp>
      </p:grpSp>
      <p:sp>
        <p:nvSpPr>
          <p:cNvPr id="4" name="矩形 3"/>
          <p:cNvSpPr/>
          <p:nvPr>
            <p:custDataLst>
              <p:tags r:id="rId4"/>
            </p:custDataLst>
          </p:nvPr>
        </p:nvSpPr>
        <p:spPr bwMode="auto">
          <a:xfrm>
            <a:off x="4104005" y="4149725"/>
            <a:ext cx="7182485" cy="175768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result_one = 0 or 3 + 5          # 左操作数布尔值为False</a:t>
            </a:r>
          </a:p>
          <a:p>
            <a:pPr>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print(result_one)</a:t>
            </a:r>
          </a:p>
          <a:p>
            <a:pPr>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result_two = 3 or 0               # 左操作数布尔值为True</a:t>
            </a:r>
          </a:p>
          <a:p>
            <a:pPr>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print(result_two)</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custDataLst>
              <p:tags r:id="rId1"/>
            </p:custDataLst>
          </p:nvPr>
        </p:nvSpPr>
        <p:spPr>
          <a:xfrm>
            <a:off x="1143690" y="266995"/>
            <a:ext cx="459147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2.2.4 </a:t>
            </a:r>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 </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逻辑运算符</a:t>
            </a:r>
          </a:p>
        </p:txBody>
      </p:sp>
      <p:sp>
        <p:nvSpPr>
          <p:cNvPr id="9" name="文本框 8"/>
          <p:cNvSpPr txBox="1"/>
          <p:nvPr>
            <p:custDataLst>
              <p:tags r:id="rId2"/>
            </p:custDataLst>
          </p:nvPr>
        </p:nvSpPr>
        <p:spPr>
          <a:xfrm>
            <a:off x="4103370" y="1917700"/>
            <a:ext cx="7183755" cy="1753235"/>
          </a:xfrm>
          <a:prstGeom prst="rect">
            <a:avLst/>
          </a:prstGeom>
          <a:noFill/>
        </p:spPr>
        <p:txBody>
          <a:bodyPr wrap="square" rtlCol="0" anchor="t">
            <a:spAutoFit/>
          </a:bodyPr>
          <a:lstStyle/>
          <a:p>
            <a:pPr algn="just">
              <a:lnSpc>
                <a:spcPct val="150000"/>
              </a:lnSpc>
              <a:buClrTx/>
              <a:buSzTx/>
              <a:buFontTx/>
            </a:pPr>
            <a:r>
              <a:rPr lang="zh-CN" altLang="en-US" sz="1800" dirty="0">
                <a:solidFill>
                  <a:srgbClr val="595959"/>
                </a:solidFill>
                <a:latin typeface="微软雅黑" panose="020B0503020204020204" pitchFamily="34" charset="-122"/>
                <a:ea typeface="微软雅黑" panose="020B0503020204020204" pitchFamily="34" charset="-122"/>
              </a:rPr>
              <a:t>当使用</a:t>
            </a:r>
            <a:r>
              <a:rPr lang="zh-CN" altLang="en-US" sz="1800" dirty="0">
                <a:solidFill>
                  <a:srgbClr val="0070C0"/>
                </a:solidFill>
                <a:latin typeface="微软雅黑" panose="020B0503020204020204" pitchFamily="34" charset="-122"/>
                <a:ea typeface="微软雅黑" panose="020B0503020204020204" pitchFamily="34" charset="-122"/>
              </a:rPr>
              <a:t>运算符and</a:t>
            </a:r>
            <a:r>
              <a:rPr lang="zh-CN" altLang="en-US" sz="1800" dirty="0">
                <a:solidFill>
                  <a:srgbClr val="595959"/>
                </a:solidFill>
                <a:latin typeface="微软雅黑" panose="020B0503020204020204" pitchFamily="34" charset="-122"/>
                <a:ea typeface="微软雅黑" panose="020B0503020204020204" pitchFamily="34" charset="-122"/>
              </a:rPr>
              <a:t>连接两个操作数进行逻辑与运算时，若左操作数的布尔值为False，则返回左操作数，否则返回右操作数。注意，如果操作数一个表达式，则不会直接返回操作数本身，而是会返回表达式的计算结果。</a:t>
            </a:r>
          </a:p>
        </p:txBody>
      </p:sp>
      <p:pic>
        <p:nvPicPr>
          <p:cNvPr id="10" name="图片 9"/>
          <p:cNvPicPr>
            <a:picLocks noChangeAspect="1"/>
          </p:cNvPicPr>
          <p:nvPr>
            <p:custDataLst>
              <p:tags r:id="rId3"/>
            </p:custDataLst>
          </p:nvPr>
        </p:nvPicPr>
        <p:blipFill>
          <a:blip r:embed="rId9"/>
          <a:stretch>
            <a:fillRect/>
          </a:stretch>
        </p:blipFill>
        <p:spPr>
          <a:xfrm>
            <a:off x="622300" y="1557655"/>
            <a:ext cx="2597785" cy="4193540"/>
          </a:xfrm>
          <a:prstGeom prst="rect">
            <a:avLst/>
          </a:prstGeom>
        </p:spPr>
      </p:pic>
      <p:grpSp>
        <p:nvGrpSpPr>
          <p:cNvPr id="12" name="组合 11"/>
          <p:cNvGrpSpPr/>
          <p:nvPr/>
        </p:nvGrpSpPr>
        <p:grpSpPr>
          <a:xfrm>
            <a:off x="1019175" y="857056"/>
            <a:ext cx="3533775" cy="466725"/>
            <a:chOff x="1019175" y="847725"/>
            <a:chExt cx="3533775" cy="466725"/>
          </a:xfrm>
        </p:grpSpPr>
        <p:sp>
          <p:nvSpPr>
            <p:cNvPr id="13"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custDataLst>
                <p:tags r:id="rId6"/>
              </p:custDataLst>
            </p:nvPr>
          </p:nvSpPr>
          <p:spPr>
            <a:xfrm>
              <a:off x="1019175" y="881033"/>
              <a:ext cx="3533775" cy="398780"/>
            </a:xfrm>
            <a:prstGeom prst="rect">
              <a:avLst/>
            </a:prstGeom>
          </p:spPr>
          <p:txBody>
            <a:bodyPr wrap="square">
              <a:spAutoFit/>
            </a:bodyPr>
            <a:lstStyle/>
            <a:p>
              <a:pPr marL="0" lvl="3" algn="ctr"/>
              <a:r>
                <a:rPr lang="zh-CN" altLang="en-US" sz="2000" dirty="0">
                  <a:solidFill>
                    <a:srgbClr val="595959"/>
                  </a:solidFill>
                  <a:latin typeface="微软雅黑" panose="020B0503020204020204" pitchFamily="34" charset="-122"/>
                  <a:ea typeface="微软雅黑" panose="020B0503020204020204" pitchFamily="34" charset="-122"/>
                </a:rPr>
                <a:t>逻辑运算符</a:t>
              </a:r>
              <a:r>
                <a:rPr lang="en-US" altLang="zh-CN" sz="2000" dirty="0">
                  <a:solidFill>
                    <a:srgbClr val="595959"/>
                  </a:solidFill>
                  <a:latin typeface="微软雅黑" panose="020B0503020204020204" pitchFamily="34" charset="-122"/>
                  <a:ea typeface="微软雅黑" panose="020B0503020204020204" pitchFamily="34" charset="-122"/>
                </a:rPr>
                <a:t>——and</a:t>
              </a:r>
            </a:p>
          </p:txBody>
        </p:sp>
      </p:grpSp>
      <p:sp>
        <p:nvSpPr>
          <p:cNvPr id="4" name="矩形 3"/>
          <p:cNvSpPr/>
          <p:nvPr>
            <p:custDataLst>
              <p:tags r:id="rId4"/>
            </p:custDataLst>
          </p:nvPr>
        </p:nvSpPr>
        <p:spPr bwMode="auto">
          <a:xfrm>
            <a:off x="4104005" y="4149725"/>
            <a:ext cx="7182485" cy="175768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result_one = 3 - 3 and 5               # 左操作数布尔值为False</a:t>
            </a:r>
          </a:p>
          <a:p>
            <a:pPr>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print(result_one)</a:t>
            </a:r>
          </a:p>
          <a:p>
            <a:pPr>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result_two = 3 - 4 and 5               # 左操作数布尔值为True</a:t>
            </a:r>
          </a:p>
          <a:p>
            <a:pPr>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print(result_two)</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custDataLst>
              <p:tags r:id="rId1"/>
            </p:custDataLst>
          </p:nvPr>
        </p:nvSpPr>
        <p:spPr>
          <a:xfrm>
            <a:off x="1143690" y="266995"/>
            <a:ext cx="459147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2.2.4 </a:t>
            </a:r>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 </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逻辑运算符</a:t>
            </a:r>
          </a:p>
        </p:txBody>
      </p:sp>
      <p:sp>
        <p:nvSpPr>
          <p:cNvPr id="9" name="文本框 8"/>
          <p:cNvSpPr txBox="1"/>
          <p:nvPr>
            <p:custDataLst>
              <p:tags r:id="rId2"/>
            </p:custDataLst>
          </p:nvPr>
        </p:nvSpPr>
        <p:spPr>
          <a:xfrm>
            <a:off x="4103370" y="1917700"/>
            <a:ext cx="7183755" cy="922020"/>
          </a:xfrm>
          <a:prstGeom prst="rect">
            <a:avLst/>
          </a:prstGeom>
          <a:noFill/>
        </p:spPr>
        <p:txBody>
          <a:bodyPr wrap="square" rtlCol="0" anchor="t">
            <a:spAutoFit/>
          </a:bodyPr>
          <a:lstStyle/>
          <a:p>
            <a:pPr algn="just">
              <a:lnSpc>
                <a:spcPct val="150000"/>
              </a:lnSpc>
              <a:buClrTx/>
              <a:buSzTx/>
              <a:buFontTx/>
            </a:pPr>
            <a:r>
              <a:rPr lang="zh-CN" altLang="en-US" sz="1800" dirty="0">
                <a:solidFill>
                  <a:srgbClr val="595959"/>
                </a:solidFill>
                <a:latin typeface="微软雅黑" panose="020B0503020204020204" pitchFamily="34" charset="-122"/>
                <a:ea typeface="微软雅黑" panose="020B0503020204020204" pitchFamily="34" charset="-122"/>
              </a:rPr>
              <a:t>当使用</a:t>
            </a:r>
            <a:r>
              <a:rPr lang="zh-CN" altLang="en-US" sz="1800" dirty="0">
                <a:solidFill>
                  <a:srgbClr val="0070C0"/>
                </a:solidFill>
                <a:latin typeface="微软雅黑" panose="020B0503020204020204" pitchFamily="34" charset="-122"/>
                <a:ea typeface="微软雅黑" panose="020B0503020204020204" pitchFamily="34" charset="-122"/>
              </a:rPr>
              <a:t>运算符not</a:t>
            </a:r>
            <a:r>
              <a:rPr lang="zh-CN" altLang="en-US" sz="1800" dirty="0">
                <a:solidFill>
                  <a:srgbClr val="595959"/>
                </a:solidFill>
                <a:latin typeface="微软雅黑" panose="020B0503020204020204" pitchFamily="34" charset="-122"/>
                <a:ea typeface="微软雅黑" panose="020B0503020204020204" pitchFamily="34" charset="-122"/>
              </a:rPr>
              <a:t>进行逻辑非运算时，若操作数的布尔值为False，则返回True，否则返回False。</a:t>
            </a:r>
          </a:p>
        </p:txBody>
      </p:sp>
      <p:pic>
        <p:nvPicPr>
          <p:cNvPr id="10" name="图片 9"/>
          <p:cNvPicPr>
            <a:picLocks noChangeAspect="1"/>
          </p:cNvPicPr>
          <p:nvPr>
            <p:custDataLst>
              <p:tags r:id="rId3"/>
            </p:custDataLst>
          </p:nvPr>
        </p:nvPicPr>
        <p:blipFill>
          <a:blip r:embed="rId9"/>
          <a:stretch>
            <a:fillRect/>
          </a:stretch>
        </p:blipFill>
        <p:spPr>
          <a:xfrm>
            <a:off x="622300" y="1557655"/>
            <a:ext cx="2597785" cy="4193540"/>
          </a:xfrm>
          <a:prstGeom prst="rect">
            <a:avLst/>
          </a:prstGeom>
        </p:spPr>
      </p:pic>
      <p:grpSp>
        <p:nvGrpSpPr>
          <p:cNvPr id="12" name="组合 11"/>
          <p:cNvGrpSpPr/>
          <p:nvPr/>
        </p:nvGrpSpPr>
        <p:grpSpPr>
          <a:xfrm>
            <a:off x="1019175" y="857056"/>
            <a:ext cx="3533775" cy="466725"/>
            <a:chOff x="1019175" y="847725"/>
            <a:chExt cx="3533775" cy="466725"/>
          </a:xfrm>
        </p:grpSpPr>
        <p:sp>
          <p:nvSpPr>
            <p:cNvPr id="13"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custDataLst>
                <p:tags r:id="rId6"/>
              </p:custDataLst>
            </p:nvPr>
          </p:nvSpPr>
          <p:spPr>
            <a:xfrm>
              <a:off x="1019175" y="881033"/>
              <a:ext cx="3533775" cy="398780"/>
            </a:xfrm>
            <a:prstGeom prst="rect">
              <a:avLst/>
            </a:prstGeom>
          </p:spPr>
          <p:txBody>
            <a:bodyPr wrap="square">
              <a:spAutoFit/>
            </a:bodyPr>
            <a:lstStyle/>
            <a:p>
              <a:pPr marL="0" lvl="3" algn="ctr"/>
              <a:r>
                <a:rPr lang="zh-CN" altLang="en-US" sz="2000" dirty="0">
                  <a:solidFill>
                    <a:srgbClr val="595959"/>
                  </a:solidFill>
                  <a:latin typeface="微软雅黑" panose="020B0503020204020204" pitchFamily="34" charset="-122"/>
                  <a:ea typeface="微软雅黑" panose="020B0503020204020204" pitchFamily="34" charset="-122"/>
                </a:rPr>
                <a:t>逻辑运算符</a:t>
              </a:r>
              <a:r>
                <a:rPr lang="en-US" altLang="zh-CN" sz="2000" dirty="0">
                  <a:solidFill>
                    <a:srgbClr val="595959"/>
                  </a:solidFill>
                  <a:latin typeface="微软雅黑" panose="020B0503020204020204" pitchFamily="34" charset="-122"/>
                  <a:ea typeface="微软雅黑" panose="020B0503020204020204" pitchFamily="34" charset="-122"/>
                </a:rPr>
                <a:t>——not</a:t>
              </a:r>
            </a:p>
          </p:txBody>
        </p:sp>
      </p:grpSp>
      <p:sp>
        <p:nvSpPr>
          <p:cNvPr id="4" name="矩形 3"/>
          <p:cNvSpPr/>
          <p:nvPr>
            <p:custDataLst>
              <p:tags r:id="rId4"/>
            </p:custDataLst>
          </p:nvPr>
        </p:nvSpPr>
        <p:spPr bwMode="auto">
          <a:xfrm>
            <a:off x="4104005" y="4149725"/>
            <a:ext cx="7182485" cy="175768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result_one = not 3 - 5              # 操作数布尔值为True</a:t>
            </a:r>
          </a:p>
          <a:p>
            <a:pPr>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print(result_one)</a:t>
            </a:r>
          </a:p>
          <a:p>
            <a:pPr>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result_two = not False              # 操作数的值为False</a:t>
            </a:r>
          </a:p>
          <a:p>
            <a:pPr>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print(result_two)</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640705" y="3324860"/>
            <a:ext cx="5632450" cy="1043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sz="2000" dirty="0">
                <a:latin typeface="微软雅黑" panose="020B0503020204020204" pitchFamily="34" charset="-122"/>
                <a:ea typeface="微软雅黑" panose="020B0503020204020204" pitchFamily="34" charset="-122"/>
              </a:rPr>
              <a:t>掌握</a:t>
            </a:r>
            <a:r>
              <a:rPr lang="zh-CN" sz="2000" dirty="0">
                <a:solidFill>
                  <a:srgbClr val="0070C0"/>
                </a:solidFill>
                <a:latin typeface="微软雅黑" panose="020B0503020204020204" pitchFamily="34" charset="-122"/>
                <a:ea typeface="微软雅黑" panose="020B0503020204020204" pitchFamily="34" charset="-122"/>
              </a:rPr>
              <a:t>成员</a:t>
            </a:r>
            <a:r>
              <a:rPr sz="2000" dirty="0">
                <a:solidFill>
                  <a:srgbClr val="0070C0"/>
                </a:solidFill>
                <a:latin typeface="微软雅黑" panose="020B0503020204020204" pitchFamily="34" charset="-122"/>
                <a:ea typeface="微软雅黑" panose="020B0503020204020204" pitchFamily="34" charset="-122"/>
              </a:rPr>
              <a:t>运算符的用法</a:t>
            </a:r>
            <a:r>
              <a:rPr sz="2000" dirty="0">
                <a:latin typeface="微软雅黑" panose="020B0503020204020204" pitchFamily="34" charset="-122"/>
                <a:ea typeface="微软雅黑" panose="020B0503020204020204" pitchFamily="34" charset="-122"/>
              </a:rPr>
              <a:t>，能够使用</a:t>
            </a:r>
            <a:r>
              <a:rPr lang="zh-CN" sz="2000" dirty="0">
                <a:latin typeface="微软雅黑" panose="020B0503020204020204" pitchFamily="34" charset="-122"/>
                <a:ea typeface="微软雅黑" panose="020B0503020204020204" pitchFamily="34" charset="-122"/>
              </a:rPr>
              <a:t>成员运算符为检测给定值是否存在</a:t>
            </a:r>
          </a:p>
        </p:txBody>
      </p:sp>
      <p:grpSp>
        <p:nvGrpSpPr>
          <p:cNvPr id="11" name="组合 10"/>
          <p:cNvGrpSpPr/>
          <p:nvPr/>
        </p:nvGrpSpPr>
        <p:grpSpPr>
          <a:xfrm>
            <a:off x="5204693" y="3645327"/>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Title 1"/>
          <p:cNvSpPr txBox="1"/>
          <p:nvPr>
            <p:custDataLst>
              <p:tags r:id="rId1"/>
            </p:custDataLst>
          </p:nvPr>
        </p:nvSpPr>
        <p:spPr>
          <a:xfrm>
            <a:off x="1143690" y="266995"/>
            <a:ext cx="459147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2.2.5 </a:t>
            </a:r>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 </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成员运算符</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custDataLst>
              <p:tags r:id="rId1"/>
            </p:custDataLst>
          </p:nvPr>
        </p:nvSpPr>
        <p:spPr>
          <a:xfrm>
            <a:off x="4222750" y="2477135"/>
            <a:ext cx="7143115" cy="2999740"/>
          </a:xfrm>
          <a:prstGeom prst="rect">
            <a:avLst/>
          </a:prstGeom>
          <a:noFill/>
        </p:spPr>
        <p:txBody>
          <a:bodyPr wrap="square" rtlCol="0" anchor="t">
            <a:spAutoFit/>
          </a:bodyPr>
          <a:lstStyle/>
          <a:p>
            <a:pPr algn="just">
              <a:lnSpc>
                <a:spcPct val="150000"/>
              </a:lnSpc>
              <a:buClrTx/>
              <a:buSzTx/>
              <a:buFontTx/>
            </a:pPr>
            <a:r>
              <a:rPr lang="zh-CN" altLang="en-US" sz="1800" dirty="0">
                <a:solidFill>
                  <a:srgbClr val="0070C0"/>
                </a:solidFill>
                <a:latin typeface="微软雅黑" panose="020B0503020204020204" pitchFamily="34" charset="-122"/>
                <a:ea typeface="微软雅黑" panose="020B0503020204020204" pitchFamily="34" charset="-122"/>
              </a:rPr>
              <a:t>成员运算符</a:t>
            </a:r>
            <a:r>
              <a:rPr lang="zh-CN" altLang="en-US" sz="1800" dirty="0">
                <a:solidFill>
                  <a:srgbClr val="595959"/>
                </a:solidFill>
                <a:latin typeface="微软雅黑" panose="020B0503020204020204" pitchFamily="34" charset="-122"/>
                <a:ea typeface="微软雅黑" panose="020B0503020204020204" pitchFamily="34" charset="-122"/>
              </a:rPr>
              <a:t>用于检测给定值是否存在字符串、列表、元组、集合、字典中，并返回检测后的结果。Python中提供了两个成员运算符，分别是</a:t>
            </a:r>
            <a:r>
              <a:rPr lang="zh-CN" altLang="en-US" sz="1800" dirty="0">
                <a:solidFill>
                  <a:srgbClr val="0070C0"/>
                </a:solidFill>
                <a:latin typeface="微软雅黑" panose="020B0503020204020204" pitchFamily="34" charset="-122"/>
                <a:ea typeface="微软雅黑" panose="020B0503020204020204" pitchFamily="34" charset="-122"/>
              </a:rPr>
              <a:t>in</a:t>
            </a:r>
            <a:r>
              <a:rPr lang="zh-CN" altLang="en-US" sz="1800" dirty="0">
                <a:solidFill>
                  <a:srgbClr val="595959"/>
                </a:solidFill>
                <a:latin typeface="微软雅黑" panose="020B0503020204020204" pitchFamily="34" charset="-122"/>
                <a:ea typeface="微软雅黑" panose="020B0503020204020204" pitchFamily="34" charset="-122"/>
              </a:rPr>
              <a:t>和</a:t>
            </a:r>
            <a:r>
              <a:rPr lang="zh-CN" altLang="en-US" sz="1800" dirty="0">
                <a:solidFill>
                  <a:srgbClr val="0070C0"/>
                </a:solidFill>
                <a:latin typeface="微软雅黑" panose="020B0503020204020204" pitchFamily="34" charset="-122"/>
                <a:ea typeface="微软雅黑" panose="020B0503020204020204" pitchFamily="34" charset="-122"/>
              </a:rPr>
              <a:t>not in</a:t>
            </a:r>
            <a:r>
              <a:rPr lang="zh-CN" altLang="en-US" sz="1800" dirty="0">
                <a:solidFill>
                  <a:srgbClr val="595959"/>
                </a:solidFill>
                <a:latin typeface="微软雅黑" panose="020B0503020204020204" pitchFamily="34" charset="-122"/>
                <a:ea typeface="微软雅黑" panose="020B0503020204020204" pitchFamily="34" charset="-122"/>
              </a:rPr>
              <a:t>。</a:t>
            </a:r>
          </a:p>
          <a:p>
            <a:pPr marL="285750" indent="-285750" algn="just">
              <a:lnSpc>
                <a:spcPct val="150000"/>
              </a:lnSpc>
              <a:buClrTx/>
              <a:buSzTx/>
              <a:buFont typeface="Wingdings" panose="05000000000000000000" charset="0"/>
              <a:buChar char="Ø"/>
            </a:pPr>
            <a:r>
              <a:rPr lang="zh-CN" altLang="en-US" sz="1800" dirty="0">
                <a:solidFill>
                  <a:srgbClr val="595959"/>
                </a:solidFill>
                <a:latin typeface="微软雅黑" panose="020B0503020204020204" pitchFamily="34" charset="-122"/>
                <a:ea typeface="微软雅黑" panose="020B0503020204020204" pitchFamily="34" charset="-122"/>
              </a:rPr>
              <a:t>in：如果给定值在字符串、列表、元组、集合、字典中，返回True，否则返回False。</a:t>
            </a:r>
          </a:p>
          <a:p>
            <a:pPr marL="285750" indent="-285750" algn="just">
              <a:lnSpc>
                <a:spcPct val="150000"/>
              </a:lnSpc>
              <a:buClrTx/>
              <a:buSzTx/>
              <a:buFont typeface="Wingdings" panose="05000000000000000000" charset="0"/>
              <a:buChar char="Ø"/>
            </a:pPr>
            <a:r>
              <a:rPr lang="zh-CN" altLang="en-US" sz="1800" dirty="0">
                <a:solidFill>
                  <a:srgbClr val="595959"/>
                </a:solidFill>
                <a:latin typeface="微软雅黑" panose="020B0503020204020204" pitchFamily="34" charset="-122"/>
                <a:ea typeface="微软雅黑" panose="020B0503020204020204" pitchFamily="34" charset="-122"/>
              </a:rPr>
              <a:t>not in：如果给定值不在字符串、列表、元组、集合、字典中，返回True，否则返回False。</a:t>
            </a:r>
          </a:p>
        </p:txBody>
      </p:sp>
      <p:sp>
        <p:nvSpPr>
          <p:cNvPr id="2" name="Title 1"/>
          <p:cNvSpPr txBox="1"/>
          <p:nvPr>
            <p:custDataLst>
              <p:tags r:id="rId2"/>
            </p:custDataLst>
          </p:nvPr>
        </p:nvSpPr>
        <p:spPr>
          <a:xfrm>
            <a:off x="1143690" y="266995"/>
            <a:ext cx="459147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2.2.5 </a:t>
            </a:r>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 </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成员运算符</a:t>
            </a:r>
          </a:p>
        </p:txBody>
      </p:sp>
      <p:pic>
        <p:nvPicPr>
          <p:cNvPr id="3" name="图片 2"/>
          <p:cNvPicPr>
            <a:picLocks noChangeAspect="1"/>
          </p:cNvPicPr>
          <p:nvPr>
            <p:custDataLst>
              <p:tags r:id="rId3"/>
            </p:custDataLst>
          </p:nvPr>
        </p:nvPicPr>
        <p:blipFill>
          <a:blip r:embed="rId6"/>
          <a:stretch>
            <a:fillRect/>
          </a:stretch>
        </p:blipFill>
        <p:spPr>
          <a:xfrm>
            <a:off x="262531" y="1686109"/>
            <a:ext cx="3715858" cy="4006159"/>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308" y="572758"/>
            <a:ext cx="4775842"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dirty="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80" name="组合 79"/>
          <p:cNvGrpSpPr/>
          <p:nvPr/>
        </p:nvGrpSpPr>
        <p:grpSpPr>
          <a:xfrm>
            <a:off x="1126490" y="2276475"/>
            <a:ext cx="10541000" cy="688340"/>
            <a:chOff x="978873" y="1800500"/>
            <a:chExt cx="7172522" cy="515937"/>
          </a:xfrm>
        </p:grpSpPr>
        <p:sp>
          <p:nvSpPr>
            <p:cNvPr id="81" name="Pentagon 3"/>
            <p:cNvSpPr/>
            <p:nvPr/>
          </p:nvSpPr>
          <p:spPr bwMode="auto">
            <a:xfrm>
              <a:off x="978873" y="1800500"/>
              <a:ext cx="7172522" cy="515937"/>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zh-CN" altLang="en-US" sz="2000" dirty="0" smtClean="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格式化字符串的方式</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，能够使用%、format()和f-string这3种方式格式化字符串</a:t>
              </a:r>
            </a:p>
          </p:txBody>
        </p:sp>
        <p:sp>
          <p:nvSpPr>
            <p:cNvPr id="82"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3" name="组合 82"/>
          <p:cNvGrpSpPr/>
          <p:nvPr/>
        </p:nvGrpSpPr>
        <p:grpSpPr>
          <a:xfrm>
            <a:off x="1126490" y="3146425"/>
            <a:ext cx="10510520" cy="685800"/>
            <a:chOff x="978871" y="2570437"/>
            <a:chExt cx="5898704" cy="514350"/>
          </a:xfrm>
        </p:grpSpPr>
        <p:sp>
          <p:nvSpPr>
            <p:cNvPr id="84" name="Pentagon 5"/>
            <p:cNvSpPr/>
            <p:nvPr/>
          </p:nvSpPr>
          <p:spPr bwMode="auto">
            <a:xfrm>
              <a:off x="978871" y="2570437"/>
              <a:ext cx="589870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zh-CN" altLang="en-US" sz="2000" dirty="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字符串的常见操作</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，能够使用方法实现字符串的常见操作</a:t>
              </a:r>
            </a:p>
          </p:txBody>
        </p:sp>
        <p:sp>
          <p:nvSpPr>
            <p:cNvPr id="85"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6" name="组合 85"/>
          <p:cNvGrpSpPr/>
          <p:nvPr/>
        </p:nvGrpSpPr>
        <p:grpSpPr>
          <a:xfrm>
            <a:off x="1126490" y="4015105"/>
            <a:ext cx="10568940" cy="688340"/>
            <a:chOff x="978871" y="3338787"/>
            <a:chExt cx="7078443" cy="515938"/>
          </a:xfrm>
        </p:grpSpPr>
        <p:sp>
          <p:nvSpPr>
            <p:cNvPr id="87" name="Pentagon 6"/>
            <p:cNvSpPr/>
            <p:nvPr/>
          </p:nvSpPr>
          <p:spPr bwMode="auto">
            <a:xfrm>
              <a:off x="978871" y="3338787"/>
              <a:ext cx="7078443"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zh-CN" altLang="en-US" sz="2000" dirty="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字符串的索引和切片</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，能够使用索引和切片访问字符串的字符或子串</a:t>
              </a:r>
            </a:p>
          </p:txBody>
        </p:sp>
        <p:sp>
          <p:nvSpPr>
            <p:cNvPr id="88" name="MH_Others_1"/>
            <p:cNvSpPr/>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9" name="组合 88"/>
          <p:cNvGrpSpPr/>
          <p:nvPr/>
        </p:nvGrpSpPr>
        <p:grpSpPr>
          <a:xfrm>
            <a:off x="1126652" y="4885133"/>
            <a:ext cx="10540999" cy="685959"/>
            <a:chOff x="978871" y="4108725"/>
            <a:chExt cx="7508611" cy="514350"/>
          </a:xfrm>
        </p:grpSpPr>
        <p:sp>
          <p:nvSpPr>
            <p:cNvPr id="90" name="Pentagon 7"/>
            <p:cNvSpPr/>
            <p:nvPr/>
          </p:nvSpPr>
          <p:spPr bwMode="auto">
            <a:xfrm>
              <a:off x="978871" y="4108725"/>
              <a:ext cx="7508611" cy="514231"/>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zh-CN" altLang="en-US" sz="2000" dirty="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类型转换函数的使用</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，能够使用类型转换函数对不同类型的数据进行转换</a:t>
              </a:r>
            </a:p>
          </p:txBody>
        </p:sp>
        <p:sp>
          <p:nvSpPr>
            <p:cNvPr id="91" name="MH_Others_1"/>
            <p:cNvSpPr/>
            <p:nvPr/>
          </p:nvSpPr>
          <p:spPr bwMode="auto">
            <a:xfrm>
              <a:off x="985222" y="4108725"/>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custDataLst>
              <p:tags r:id="rId1"/>
            </p:custDataLst>
          </p:nvPr>
        </p:nvPicPr>
        <p:blipFill>
          <a:blip r:embed="rId7"/>
          <a:stretch>
            <a:fillRect/>
          </a:stretch>
        </p:blipFill>
        <p:spPr>
          <a:xfrm>
            <a:off x="262531" y="1686109"/>
            <a:ext cx="3715858" cy="4006159"/>
          </a:xfrm>
          <a:prstGeom prst="rect">
            <a:avLst/>
          </a:prstGeom>
        </p:spPr>
      </p:pic>
      <p:sp>
        <p:nvSpPr>
          <p:cNvPr id="9" name="文本框 8"/>
          <p:cNvSpPr txBox="1"/>
          <p:nvPr>
            <p:custDataLst>
              <p:tags r:id="rId2"/>
            </p:custDataLst>
          </p:nvPr>
        </p:nvSpPr>
        <p:spPr>
          <a:xfrm>
            <a:off x="4104005" y="2477135"/>
            <a:ext cx="7261860" cy="1337945"/>
          </a:xfrm>
          <a:prstGeom prst="rect">
            <a:avLst/>
          </a:prstGeom>
          <a:noFill/>
        </p:spPr>
        <p:txBody>
          <a:bodyPr wrap="square" rtlCol="0" anchor="t">
            <a:spAutoFit/>
          </a:bodyPr>
          <a:lstStyle/>
          <a:p>
            <a:pPr algn="just">
              <a:lnSpc>
                <a:spcPct val="150000"/>
              </a:lnSpc>
              <a:buClrTx/>
              <a:buSzTx/>
              <a:buFontTx/>
            </a:pPr>
            <a:r>
              <a:rPr lang="zh-CN" altLang="en-US" sz="1800" dirty="0">
                <a:solidFill>
                  <a:srgbClr val="595959"/>
                </a:solidFill>
                <a:latin typeface="微软雅黑" panose="020B0503020204020204" pitchFamily="34" charset="-122"/>
                <a:ea typeface="微软雅黑" panose="020B0503020204020204" pitchFamily="34" charset="-122"/>
              </a:rPr>
              <a:t>注意，列表、元组、集合、字典是比较复杂的数据类型。接下来以字符串为例，演示如何使用成员运算符检测一个字符串是否在另一个字符串中。</a:t>
            </a:r>
          </a:p>
        </p:txBody>
      </p:sp>
      <p:sp>
        <p:nvSpPr>
          <p:cNvPr id="2" name="Title 1"/>
          <p:cNvSpPr txBox="1"/>
          <p:nvPr>
            <p:custDataLst>
              <p:tags r:id="rId3"/>
            </p:custDataLst>
          </p:nvPr>
        </p:nvSpPr>
        <p:spPr>
          <a:xfrm>
            <a:off x="1143690" y="266995"/>
            <a:ext cx="459147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2.2.5 </a:t>
            </a:r>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 </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成员运算符</a:t>
            </a:r>
          </a:p>
        </p:txBody>
      </p:sp>
      <p:sp>
        <p:nvSpPr>
          <p:cNvPr id="4" name="矩形 3"/>
          <p:cNvSpPr/>
          <p:nvPr>
            <p:custDataLst>
              <p:tags r:id="rId4"/>
            </p:custDataLst>
          </p:nvPr>
        </p:nvSpPr>
        <p:spPr bwMode="auto">
          <a:xfrm>
            <a:off x="4104005" y="3934460"/>
            <a:ext cx="7182485" cy="175768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words = 'abcdefg'         # 定义一个变量，保存字符串类型的数据</a:t>
            </a:r>
          </a:p>
          <a:p>
            <a:pPr>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print('f' in words)          # 检测'f'是否在字符串中</a:t>
            </a:r>
          </a:p>
          <a:p>
            <a:pPr>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print('c' not in words)   # 检测'c'是否在字符串中</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640705" y="3324860"/>
            <a:ext cx="5632450" cy="1043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sz="2000" dirty="0">
                <a:latin typeface="微软雅黑" panose="020B0503020204020204" pitchFamily="34" charset="-122"/>
                <a:ea typeface="微软雅黑" panose="020B0503020204020204" pitchFamily="34" charset="-122"/>
              </a:rPr>
              <a:t>掌握</a:t>
            </a:r>
            <a:r>
              <a:rPr lang="zh-CN" sz="2000" dirty="0">
                <a:solidFill>
                  <a:srgbClr val="0070C0"/>
                </a:solidFill>
                <a:latin typeface="微软雅黑" panose="020B0503020204020204" pitchFamily="34" charset="-122"/>
                <a:ea typeface="微软雅黑" panose="020B0503020204020204" pitchFamily="34" charset="-122"/>
              </a:rPr>
              <a:t>位</a:t>
            </a:r>
            <a:r>
              <a:rPr sz="2000" dirty="0">
                <a:solidFill>
                  <a:srgbClr val="0070C0"/>
                </a:solidFill>
                <a:latin typeface="微软雅黑" panose="020B0503020204020204" pitchFamily="34" charset="-122"/>
                <a:ea typeface="微软雅黑" panose="020B0503020204020204" pitchFamily="34" charset="-122"/>
              </a:rPr>
              <a:t>运算符的用法</a:t>
            </a:r>
            <a:r>
              <a:rPr sz="2000" dirty="0">
                <a:latin typeface="微软雅黑" panose="020B0503020204020204" pitchFamily="34" charset="-122"/>
                <a:ea typeface="微软雅黑" panose="020B0503020204020204" pitchFamily="34" charset="-122"/>
              </a:rPr>
              <a:t>，能够使用</a:t>
            </a:r>
            <a:r>
              <a:rPr lang="zh-CN" sz="2000" dirty="0">
                <a:latin typeface="微软雅黑" panose="020B0503020204020204" pitchFamily="34" charset="-122"/>
                <a:ea typeface="微软雅黑" panose="020B0503020204020204" pitchFamily="34" charset="-122"/>
              </a:rPr>
              <a:t>位运算符对数据进行计算</a:t>
            </a:r>
          </a:p>
        </p:txBody>
      </p:sp>
      <p:grpSp>
        <p:nvGrpSpPr>
          <p:cNvPr id="11" name="组合 10"/>
          <p:cNvGrpSpPr/>
          <p:nvPr/>
        </p:nvGrpSpPr>
        <p:grpSpPr>
          <a:xfrm>
            <a:off x="5204693" y="3645327"/>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Title 1"/>
          <p:cNvSpPr txBox="1"/>
          <p:nvPr>
            <p:custDataLst>
              <p:tags r:id="rId1"/>
            </p:custDataLst>
          </p:nvPr>
        </p:nvSpPr>
        <p:spPr>
          <a:xfrm>
            <a:off x="1143690" y="266995"/>
            <a:ext cx="459147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2.2.6 </a:t>
            </a:r>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 </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位运算符</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custDataLst>
              <p:tags r:id="rId1"/>
            </p:custDataLst>
          </p:nvPr>
        </p:nvPicPr>
        <p:blipFill>
          <a:blip r:embed="rId6"/>
          <a:stretch>
            <a:fillRect/>
          </a:stretch>
        </p:blipFill>
        <p:spPr>
          <a:xfrm>
            <a:off x="334286" y="1773739"/>
            <a:ext cx="3715858" cy="4006159"/>
          </a:xfrm>
          <a:prstGeom prst="rect">
            <a:avLst/>
          </a:prstGeom>
        </p:spPr>
      </p:pic>
      <p:sp>
        <p:nvSpPr>
          <p:cNvPr id="9" name="文本框 8"/>
          <p:cNvSpPr txBox="1"/>
          <p:nvPr>
            <p:custDataLst>
              <p:tags r:id="rId2"/>
            </p:custDataLst>
          </p:nvPr>
        </p:nvSpPr>
        <p:spPr>
          <a:xfrm>
            <a:off x="4222750" y="2692400"/>
            <a:ext cx="7143115" cy="1337945"/>
          </a:xfrm>
          <a:prstGeom prst="rect">
            <a:avLst/>
          </a:prstGeom>
          <a:noFill/>
        </p:spPr>
        <p:txBody>
          <a:bodyPr wrap="square" rtlCol="0" anchor="t">
            <a:spAutoFit/>
          </a:bodyPr>
          <a:lstStyle/>
          <a:p>
            <a:pPr algn="just">
              <a:lnSpc>
                <a:spcPct val="150000"/>
              </a:lnSpc>
              <a:buClrTx/>
              <a:buSzTx/>
              <a:buFontTx/>
            </a:pPr>
            <a:r>
              <a:rPr lang="zh-CN" altLang="en-US" sz="1800" dirty="0">
                <a:solidFill>
                  <a:srgbClr val="595959"/>
                </a:solidFill>
                <a:latin typeface="微软雅黑" panose="020B0503020204020204" pitchFamily="34" charset="-122"/>
                <a:ea typeface="微软雅黑" panose="020B0503020204020204" pitchFamily="34" charset="-122"/>
              </a:rPr>
              <a:t>位运算符是一组特殊的运算符，用于对整数在二进制位上进行操作。Python的位运算符有</a:t>
            </a:r>
            <a:r>
              <a:rPr lang="zh-CN" altLang="en-US" sz="1800" dirty="0">
                <a:solidFill>
                  <a:srgbClr val="0070C0"/>
                </a:solidFill>
                <a:latin typeface="微软雅黑" panose="020B0503020204020204" pitchFamily="34" charset="-122"/>
                <a:ea typeface="微软雅黑" panose="020B0503020204020204" pitchFamily="34" charset="-122"/>
              </a:rPr>
              <a:t>&lt;&lt;</a:t>
            </a:r>
            <a:r>
              <a:rPr lang="zh-CN" altLang="en-US" sz="1800" dirty="0">
                <a:solidFill>
                  <a:srgbClr val="595959"/>
                </a:solidFill>
                <a:latin typeface="微软雅黑" panose="020B0503020204020204" pitchFamily="34" charset="-122"/>
                <a:ea typeface="微软雅黑" panose="020B0503020204020204" pitchFamily="34" charset="-122"/>
              </a:rPr>
              <a:t>、</a:t>
            </a:r>
            <a:r>
              <a:rPr lang="zh-CN" altLang="en-US" sz="1800" dirty="0">
                <a:solidFill>
                  <a:srgbClr val="0070C0"/>
                </a:solidFill>
                <a:latin typeface="微软雅黑" panose="020B0503020204020204" pitchFamily="34" charset="-122"/>
                <a:ea typeface="微软雅黑" panose="020B0503020204020204" pitchFamily="34" charset="-122"/>
              </a:rPr>
              <a:t>&gt;&gt;</a:t>
            </a:r>
            <a:r>
              <a:rPr lang="zh-CN" altLang="en-US" sz="1800" dirty="0">
                <a:solidFill>
                  <a:srgbClr val="595959"/>
                </a:solidFill>
                <a:latin typeface="微软雅黑" panose="020B0503020204020204" pitchFamily="34" charset="-122"/>
                <a:ea typeface="微软雅黑" panose="020B0503020204020204" pitchFamily="34" charset="-122"/>
              </a:rPr>
              <a:t>、</a:t>
            </a:r>
            <a:r>
              <a:rPr lang="zh-CN" altLang="en-US" sz="1800" dirty="0">
                <a:solidFill>
                  <a:srgbClr val="0070C0"/>
                </a:solidFill>
                <a:latin typeface="微软雅黑" panose="020B0503020204020204" pitchFamily="34" charset="-122"/>
                <a:ea typeface="微软雅黑" panose="020B0503020204020204" pitchFamily="34" charset="-122"/>
              </a:rPr>
              <a:t>&amp;</a:t>
            </a:r>
            <a:r>
              <a:rPr lang="zh-CN" altLang="en-US" sz="1800" dirty="0">
                <a:solidFill>
                  <a:srgbClr val="595959"/>
                </a:solidFill>
                <a:latin typeface="微软雅黑" panose="020B0503020204020204" pitchFamily="34" charset="-122"/>
                <a:ea typeface="微软雅黑" panose="020B0503020204020204" pitchFamily="34" charset="-122"/>
              </a:rPr>
              <a:t>、</a:t>
            </a:r>
            <a:r>
              <a:rPr lang="zh-CN" altLang="en-US" sz="1800" dirty="0">
                <a:solidFill>
                  <a:srgbClr val="0070C0"/>
                </a:solidFill>
                <a:latin typeface="微软雅黑" panose="020B0503020204020204" pitchFamily="34" charset="-122"/>
                <a:ea typeface="微软雅黑" panose="020B0503020204020204" pitchFamily="34" charset="-122"/>
              </a:rPr>
              <a:t>|</a:t>
            </a:r>
            <a:r>
              <a:rPr lang="zh-CN" altLang="en-US" sz="1800" dirty="0">
                <a:solidFill>
                  <a:srgbClr val="595959"/>
                </a:solidFill>
                <a:latin typeface="微软雅黑" panose="020B0503020204020204" pitchFamily="34" charset="-122"/>
                <a:ea typeface="微软雅黑" panose="020B0503020204020204" pitchFamily="34" charset="-122"/>
              </a:rPr>
              <a:t>、</a:t>
            </a:r>
            <a:r>
              <a:rPr lang="zh-CN" altLang="en-US" sz="1800" dirty="0">
                <a:solidFill>
                  <a:srgbClr val="0070C0"/>
                </a:solidFill>
                <a:latin typeface="微软雅黑" panose="020B0503020204020204" pitchFamily="34" charset="-122"/>
                <a:ea typeface="微软雅黑" panose="020B0503020204020204" pitchFamily="34" charset="-122"/>
              </a:rPr>
              <a:t>^</a:t>
            </a:r>
            <a:r>
              <a:rPr lang="zh-CN" altLang="en-US" sz="1800" dirty="0">
                <a:solidFill>
                  <a:srgbClr val="595959"/>
                </a:solidFill>
                <a:latin typeface="微软雅黑" panose="020B0503020204020204" pitchFamily="34" charset="-122"/>
                <a:ea typeface="微软雅黑" panose="020B0503020204020204" pitchFamily="34" charset="-122"/>
              </a:rPr>
              <a:t>、</a:t>
            </a:r>
            <a:r>
              <a:rPr lang="zh-CN" altLang="en-US" sz="1800" dirty="0">
                <a:solidFill>
                  <a:srgbClr val="0070C0"/>
                </a:solidFill>
                <a:latin typeface="微软雅黑" panose="020B0503020204020204" pitchFamily="34" charset="-122"/>
                <a:ea typeface="微软雅黑" panose="020B0503020204020204" pitchFamily="34" charset="-122"/>
              </a:rPr>
              <a:t>~</a:t>
            </a:r>
            <a:r>
              <a:rPr lang="zh-CN" altLang="en-US" sz="1800" dirty="0">
                <a:solidFill>
                  <a:srgbClr val="595959"/>
                </a:solidFill>
                <a:latin typeface="微软雅黑" panose="020B0503020204020204" pitchFamily="34" charset="-122"/>
                <a:ea typeface="微软雅黑" panose="020B0503020204020204" pitchFamily="34" charset="-122"/>
              </a:rPr>
              <a:t>，其中运算符~是单目运算符，其余全部是双目运算符，操作数必须是整数。</a:t>
            </a:r>
          </a:p>
        </p:txBody>
      </p:sp>
      <p:sp>
        <p:nvSpPr>
          <p:cNvPr id="2" name="Title 1"/>
          <p:cNvSpPr txBox="1"/>
          <p:nvPr>
            <p:custDataLst>
              <p:tags r:id="rId3"/>
            </p:custDataLst>
          </p:nvPr>
        </p:nvSpPr>
        <p:spPr>
          <a:xfrm>
            <a:off x="1143690" y="266995"/>
            <a:ext cx="459147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2.2.6 </a:t>
            </a:r>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 </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位运算符</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custDataLst>
              <p:tags r:id="rId1"/>
            </p:custDataLst>
          </p:nvPr>
        </p:nvSpPr>
        <p:spPr>
          <a:xfrm>
            <a:off x="1143690" y="266995"/>
            <a:ext cx="459147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2.2.6 </a:t>
            </a:r>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 </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位运算符</a:t>
            </a:r>
          </a:p>
        </p:txBody>
      </p:sp>
      <p:sp>
        <p:nvSpPr>
          <p:cNvPr id="3" name="文本框 2"/>
          <p:cNvSpPr txBox="1"/>
          <p:nvPr/>
        </p:nvSpPr>
        <p:spPr>
          <a:xfrm>
            <a:off x="982345" y="1053465"/>
            <a:ext cx="10382250" cy="506730"/>
          </a:xfrm>
          <a:prstGeom prst="rect">
            <a:avLst/>
          </a:prstGeom>
          <a:noFill/>
        </p:spPr>
        <p:txBody>
          <a:bodyPr wrap="square" rtlCol="0" anchor="t">
            <a:spAutoFit/>
          </a:bodyPr>
          <a:lstStyle/>
          <a:p>
            <a:pPr algn="just">
              <a:lnSpc>
                <a:spcPct val="150000"/>
              </a:lnSpc>
              <a:buClrTx/>
              <a:buSzTx/>
              <a:buFontTx/>
            </a:pPr>
            <a:r>
              <a:rPr lang="zh-CN" altLang="en-US" sz="1800" dirty="0">
                <a:solidFill>
                  <a:srgbClr val="595959"/>
                </a:solidFill>
                <a:latin typeface="微软雅黑" panose="020B0503020204020204" pitchFamily="34" charset="-122"/>
                <a:ea typeface="微软雅黑" panose="020B0503020204020204" pitchFamily="34" charset="-122"/>
              </a:rPr>
              <a:t>以a = 3，b = 5为例，Python中各个位运算符的功能及示例如表所示。</a:t>
            </a:r>
          </a:p>
        </p:txBody>
      </p:sp>
      <p:graphicFrame>
        <p:nvGraphicFramePr>
          <p:cNvPr id="42" name="表格 41"/>
          <p:cNvGraphicFramePr>
            <a:graphicFrameLocks noGrp="1"/>
          </p:cNvGraphicFramePr>
          <p:nvPr>
            <p:custDataLst>
              <p:tags r:id="rId2"/>
            </p:custDataLst>
          </p:nvPr>
        </p:nvGraphicFramePr>
        <p:xfrm>
          <a:off x="1198245" y="1989455"/>
          <a:ext cx="9479915" cy="4419600"/>
        </p:xfrm>
        <a:graphic>
          <a:graphicData uri="http://schemas.openxmlformats.org/drawingml/2006/table">
            <a:tbl>
              <a:tblPr>
                <a:tableStyleId>{F5AB1C69-6EDB-4FF4-983F-18BD219EF322}</a:tableStyleId>
              </a:tblPr>
              <a:tblGrid>
                <a:gridCol w="1421130">
                  <a:extLst>
                    <a:ext uri="{9D8B030D-6E8A-4147-A177-3AD203B41FA5}">
                      <a16:colId xmlns:a16="http://schemas.microsoft.com/office/drawing/2014/main" val="20000"/>
                    </a:ext>
                  </a:extLst>
                </a:gridCol>
                <a:gridCol w="5499100">
                  <a:extLst>
                    <a:ext uri="{9D8B030D-6E8A-4147-A177-3AD203B41FA5}">
                      <a16:colId xmlns:a16="http://schemas.microsoft.com/office/drawing/2014/main" val="20001"/>
                    </a:ext>
                  </a:extLst>
                </a:gridCol>
                <a:gridCol w="2559685">
                  <a:extLst>
                    <a:ext uri="{9D8B030D-6E8A-4147-A177-3AD203B41FA5}">
                      <a16:colId xmlns:a16="http://schemas.microsoft.com/office/drawing/2014/main" val="20002"/>
                    </a:ext>
                  </a:extLst>
                </a:gridCol>
              </a:tblGrid>
              <a:tr h="440055">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zh-CN" sz="1800" b="1" kern="100" dirty="0" smtClean="0">
                          <a:solidFill>
                            <a:srgbClr val="595959"/>
                          </a:solidFill>
                          <a:effectLst/>
                          <a:latin typeface="微软雅黑" panose="020B0503020204020204" pitchFamily="34" charset="-122"/>
                          <a:ea typeface="微软雅黑" panose="020B0503020204020204" pitchFamily="34" charset="-122"/>
                        </a:rPr>
                        <a:t>运算符</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zh-CN" sz="1800" b="1" kern="100" dirty="0" smtClean="0">
                          <a:solidFill>
                            <a:srgbClr val="595959"/>
                          </a:solidFill>
                          <a:effectLst/>
                          <a:latin typeface="微软雅黑" panose="020B0503020204020204" pitchFamily="34" charset="-122"/>
                          <a:ea typeface="微软雅黑" panose="020B0503020204020204" pitchFamily="34" charset="-122"/>
                        </a:rPr>
                        <a:t>说明</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zh-CN" sz="1800" b="1" kern="100" dirty="0" smtClean="0">
                          <a:solidFill>
                            <a:srgbClr val="595959"/>
                          </a:solidFill>
                          <a:effectLst/>
                          <a:latin typeface="微软雅黑" panose="020B0503020204020204" pitchFamily="34" charset="-122"/>
                          <a:ea typeface="微软雅黑" panose="020B0503020204020204" pitchFamily="34" charset="-122"/>
                        </a:rPr>
                        <a:t>示例</a:t>
                      </a:r>
                    </a:p>
                  </a:txBody>
                  <a:tcPr anchor="ctr"/>
                </a:tc>
                <a:extLst>
                  <a:ext uri="{0D108BD9-81ED-4DB2-BD59-A6C34878D82A}">
                    <a16:rowId xmlns:a16="http://schemas.microsoft.com/office/drawing/2014/main" val="10000"/>
                  </a:ext>
                </a:extLst>
              </a:tr>
              <a:tr h="687705">
                <a:tc>
                  <a:txBody>
                    <a:bodyPr/>
                    <a:lstStyle/>
                    <a:p>
                      <a:pPr marL="0" algn="ctr" defTabSz="1219200" rtl="0" eaLnBrk="1" latinLnBrk="0" hangingPunct="1">
                        <a:buClrTx/>
                        <a:buSzTx/>
                        <a:buFontTx/>
                      </a:pPr>
                      <a:r>
                        <a:rPr lang="zh-CN" altLang="en-US" sz="1600" dirty="0" smtClean="0">
                          <a:solidFill>
                            <a:srgbClr val="595959"/>
                          </a:solidFill>
                          <a:latin typeface="微软雅黑" panose="020B0503020204020204" pitchFamily="34" charset="-122"/>
                          <a:ea typeface="微软雅黑" panose="020B0503020204020204" pitchFamily="34" charset="-122"/>
                          <a:sym typeface="+mn-ea"/>
                        </a:rPr>
                        <a:t>&lt;&lt; </a:t>
                      </a:r>
                      <a:endParaRPr lang="zh-CN" altLang="en-US" sz="1600" kern="1200" dirty="0" smtClean="0">
                        <a:solidFill>
                          <a:srgbClr val="595959"/>
                        </a:solidFill>
                        <a:latin typeface="微软雅黑" panose="020B0503020204020204" pitchFamily="34" charset="-122"/>
                        <a:ea typeface="微软雅黑" panose="020B0503020204020204" pitchFamily="34" charset="-122"/>
                      </a:endParaRPr>
                    </a:p>
                  </a:txBody>
                  <a:tcPr anchor="ctr"/>
                </a:tc>
                <a:tc>
                  <a:txBody>
                    <a:bodyPr/>
                    <a:lstStyle/>
                    <a:p>
                      <a:pPr algn="l">
                        <a:buClrTx/>
                        <a:buSzTx/>
                        <a:buFontTx/>
                      </a:pPr>
                      <a:r>
                        <a:rPr lang="zh-CN" altLang="en-US" sz="1600" dirty="0" smtClean="0">
                          <a:solidFill>
                            <a:srgbClr val="595959"/>
                          </a:solidFill>
                          <a:latin typeface="微软雅黑" panose="020B0503020204020204" pitchFamily="34" charset="-122"/>
                          <a:ea typeface="微软雅黑" panose="020B0503020204020204" pitchFamily="34" charset="-122"/>
                          <a:sym typeface="+mn-ea"/>
                        </a:rPr>
                        <a:t>按位左移，作用是将二进制形式操作数的所有位全部左移指定位数，高位丢弃，低位补0</a:t>
                      </a:r>
                      <a:endParaRPr lang="zh-CN" altLang="en-US" sz="1600" dirty="0" smtClean="0">
                        <a:solidFill>
                          <a:srgbClr val="595959"/>
                        </a:solidFill>
                        <a:latin typeface="微软雅黑" panose="020B0503020204020204" pitchFamily="34" charset="-122"/>
                        <a:ea typeface="微软雅黑" panose="020B0503020204020204" pitchFamily="34" charset="-122"/>
                      </a:endParaRPr>
                    </a:p>
                  </a:txBody>
                  <a:tcPr anchor="ctr"/>
                </a:tc>
                <a:tc>
                  <a:txBody>
                    <a:bodyPr/>
                    <a:lstStyle/>
                    <a:p>
                      <a:pPr algn="l">
                        <a:buClrTx/>
                        <a:buSzTx/>
                        <a:buFontTx/>
                        <a:buNone/>
                      </a:pPr>
                      <a:r>
                        <a:rPr lang="zh-CN" altLang="en-US" sz="1600" dirty="0" smtClean="0">
                          <a:solidFill>
                            <a:srgbClr val="595959"/>
                          </a:solidFill>
                          <a:latin typeface="微软雅黑" panose="020B0503020204020204" pitchFamily="34" charset="-122"/>
                          <a:ea typeface="微软雅黑" panose="020B0503020204020204" pitchFamily="34" charset="-122"/>
                          <a:sym typeface="+mn-ea"/>
                        </a:rPr>
                        <a:t>a&lt;&lt;b，结果为96</a:t>
                      </a:r>
                      <a:endParaRPr lang="zh-CN" altLang="en-US" sz="1600" dirty="0" smtClean="0">
                        <a:solidFill>
                          <a:srgbClr val="595959"/>
                        </a:solidFill>
                        <a:latin typeface="微软雅黑" panose="020B0503020204020204" pitchFamily="34" charset="-122"/>
                        <a:ea typeface="微软雅黑" panose="020B0503020204020204" pitchFamily="34" charset="-122"/>
                      </a:endParaRPr>
                    </a:p>
                  </a:txBody>
                  <a:tcPr anchor="ctr"/>
                </a:tc>
                <a:extLst>
                  <a:ext uri="{0D108BD9-81ED-4DB2-BD59-A6C34878D82A}">
                    <a16:rowId xmlns:a16="http://schemas.microsoft.com/office/drawing/2014/main" val="10001"/>
                  </a:ext>
                </a:extLst>
              </a:tr>
              <a:tr h="687705">
                <a:tc>
                  <a:txBody>
                    <a:bodyPr/>
                    <a:lstStyle/>
                    <a:p>
                      <a:pPr algn="ctr">
                        <a:buClrTx/>
                        <a:buSzTx/>
                        <a:buFontTx/>
                        <a:buNone/>
                      </a:pPr>
                      <a:r>
                        <a:rPr lang="zh-CN" altLang="en-US" sz="1600" b="0" dirty="0" smtClean="0">
                          <a:solidFill>
                            <a:srgbClr val="595959"/>
                          </a:solidFill>
                          <a:latin typeface="微软雅黑" panose="020B0503020204020204" pitchFamily="34" charset="-122"/>
                          <a:ea typeface="微软雅黑" panose="020B0503020204020204" pitchFamily="34" charset="-122"/>
                        </a:rPr>
                        <a:t>&gt;&gt; </a:t>
                      </a:r>
                    </a:p>
                  </a:txBody>
                  <a:tcPr marL="68580" marR="68580" marT="0" marB="0" anchor="ctr"/>
                </a:tc>
                <a:tc>
                  <a:txBody>
                    <a:bodyPr/>
                    <a:lstStyle/>
                    <a:p>
                      <a:pPr algn="l" fontAlgn="auto">
                        <a:lnSpc>
                          <a:spcPct val="100000"/>
                        </a:lnSpc>
                        <a:buClrTx/>
                        <a:buSzTx/>
                        <a:buFontTx/>
                        <a:buNone/>
                      </a:pPr>
                      <a:r>
                        <a:rPr lang="zh-CN" altLang="en-US" sz="1600" b="0" dirty="0" smtClean="0">
                          <a:solidFill>
                            <a:srgbClr val="595959"/>
                          </a:solidFill>
                          <a:latin typeface="微软雅黑" panose="020B0503020204020204" pitchFamily="34" charset="-122"/>
                          <a:ea typeface="微软雅黑" panose="020B0503020204020204" pitchFamily="34" charset="-122"/>
                        </a:rPr>
                        <a:t>按位右移，作用是将二进制形式操作数的所有位全部右移指定位数，低位丢弃，高位补0</a:t>
                      </a:r>
                    </a:p>
                  </a:txBody>
                  <a:tcPr marL="68580" marR="68580" marT="0" marB="0"/>
                </a:tc>
                <a:tc>
                  <a:txBody>
                    <a:bodyPr/>
                    <a:lstStyle/>
                    <a:p>
                      <a:pPr algn="l">
                        <a:buClrTx/>
                        <a:buSzTx/>
                        <a:buFontTx/>
                        <a:buNone/>
                      </a:pPr>
                      <a:r>
                        <a:rPr lang="zh-CN" altLang="en-US" sz="1600" b="0" dirty="0" smtClean="0">
                          <a:solidFill>
                            <a:srgbClr val="595959"/>
                          </a:solidFill>
                          <a:latin typeface="微软雅黑" panose="020B0503020204020204" pitchFamily="34" charset="-122"/>
                          <a:ea typeface="微软雅黑" panose="020B0503020204020204" pitchFamily="34" charset="-122"/>
                        </a:rPr>
                        <a:t>a&gt;&gt;b，结果为0</a:t>
                      </a:r>
                    </a:p>
                  </a:txBody>
                  <a:tcPr marL="68580" marR="68580" marT="0" marB="0" anchor="ctr"/>
                </a:tc>
                <a:extLst>
                  <a:ext uri="{0D108BD9-81ED-4DB2-BD59-A6C34878D82A}">
                    <a16:rowId xmlns:a16="http://schemas.microsoft.com/office/drawing/2014/main" val="10002"/>
                  </a:ext>
                </a:extLst>
              </a:tr>
              <a:tr h="687705">
                <a:tc>
                  <a:txBody>
                    <a:bodyPr/>
                    <a:lstStyle/>
                    <a:p>
                      <a:pPr algn="ctr">
                        <a:buClrTx/>
                        <a:buSzTx/>
                        <a:buFontTx/>
                        <a:buNone/>
                      </a:pPr>
                      <a:r>
                        <a:rPr lang="zh-CN" altLang="en-US" sz="1600" b="0" dirty="0" smtClean="0">
                          <a:solidFill>
                            <a:srgbClr val="595959"/>
                          </a:solidFill>
                          <a:latin typeface="微软雅黑" panose="020B0503020204020204" pitchFamily="34" charset="-122"/>
                          <a:ea typeface="微软雅黑" panose="020B0503020204020204" pitchFamily="34" charset="-122"/>
                        </a:rPr>
                        <a:t>&amp; </a:t>
                      </a:r>
                    </a:p>
                  </a:txBody>
                  <a:tcPr marL="68580" marR="68580" marT="0" marB="0" anchor="ctr"/>
                </a:tc>
                <a:tc>
                  <a:txBody>
                    <a:bodyPr/>
                    <a:lstStyle/>
                    <a:p>
                      <a:pPr algn="l" fontAlgn="auto">
                        <a:lnSpc>
                          <a:spcPct val="100000"/>
                        </a:lnSpc>
                        <a:buClrTx/>
                        <a:buSzTx/>
                        <a:buFontTx/>
                        <a:buNone/>
                      </a:pPr>
                      <a:r>
                        <a:rPr lang="zh-CN" altLang="en-US" sz="1600" b="0" dirty="0" smtClean="0">
                          <a:solidFill>
                            <a:srgbClr val="595959"/>
                          </a:solidFill>
                          <a:latin typeface="微软雅黑" panose="020B0503020204020204" pitchFamily="34" charset="-122"/>
                          <a:ea typeface="微软雅黑" panose="020B0503020204020204" pitchFamily="34" charset="-122"/>
                        </a:rPr>
                        <a:t>按位与，作用是将两个二进制形式操作数进行逐位的与运算，当两个对应位均为1时，结果位为1，否则为0</a:t>
                      </a:r>
                    </a:p>
                  </a:txBody>
                  <a:tcPr marL="68580" marR="68580" marT="0" marB="0"/>
                </a:tc>
                <a:tc>
                  <a:txBody>
                    <a:bodyPr/>
                    <a:lstStyle/>
                    <a:p>
                      <a:pPr algn="l">
                        <a:buClrTx/>
                        <a:buSzTx/>
                        <a:buFontTx/>
                        <a:buNone/>
                      </a:pPr>
                      <a:r>
                        <a:rPr lang="zh-CN" altLang="en-US" sz="1600" b="0" dirty="0" smtClean="0">
                          <a:solidFill>
                            <a:srgbClr val="595959"/>
                          </a:solidFill>
                          <a:latin typeface="微软雅黑" panose="020B0503020204020204" pitchFamily="34" charset="-122"/>
                          <a:ea typeface="微软雅黑" panose="020B0503020204020204" pitchFamily="34" charset="-122"/>
                        </a:rPr>
                        <a:t>a&amp;b，结果为1</a:t>
                      </a:r>
                    </a:p>
                  </a:txBody>
                  <a:tcPr marL="68580" marR="68580" marT="0" marB="0" anchor="ctr"/>
                </a:tc>
                <a:extLst>
                  <a:ext uri="{0D108BD9-81ED-4DB2-BD59-A6C34878D82A}">
                    <a16:rowId xmlns:a16="http://schemas.microsoft.com/office/drawing/2014/main" val="10003"/>
                  </a:ext>
                </a:extLst>
              </a:tr>
              <a:tr h="687705">
                <a:tc>
                  <a:txBody>
                    <a:bodyPr/>
                    <a:lstStyle/>
                    <a:p>
                      <a:pPr algn="ctr">
                        <a:buClrTx/>
                        <a:buSzTx/>
                        <a:buFontTx/>
                        <a:buNone/>
                      </a:pPr>
                      <a:r>
                        <a:rPr lang="zh-CN" altLang="en-US" sz="1600" b="0" dirty="0" smtClean="0">
                          <a:solidFill>
                            <a:srgbClr val="595959"/>
                          </a:solidFill>
                          <a:latin typeface="微软雅黑" panose="020B0503020204020204" pitchFamily="34" charset="-122"/>
                          <a:ea typeface="微软雅黑" panose="020B0503020204020204" pitchFamily="34" charset="-122"/>
                        </a:rPr>
                        <a:t>| </a:t>
                      </a:r>
                    </a:p>
                  </a:txBody>
                  <a:tcPr marL="68580" marR="68580" marT="0" marB="0" anchor="ctr"/>
                </a:tc>
                <a:tc>
                  <a:txBody>
                    <a:bodyPr/>
                    <a:lstStyle/>
                    <a:p>
                      <a:pPr algn="l" fontAlgn="auto">
                        <a:lnSpc>
                          <a:spcPct val="100000"/>
                        </a:lnSpc>
                        <a:buClrTx/>
                        <a:buSzTx/>
                        <a:buFontTx/>
                        <a:buNone/>
                      </a:pPr>
                      <a:r>
                        <a:rPr lang="zh-CN" altLang="en-US" sz="1600" b="0" dirty="0" smtClean="0">
                          <a:solidFill>
                            <a:srgbClr val="595959"/>
                          </a:solidFill>
                          <a:latin typeface="微软雅黑" panose="020B0503020204020204" pitchFamily="34" charset="-122"/>
                          <a:ea typeface="微软雅黑" panose="020B0503020204020204" pitchFamily="34" charset="-122"/>
                        </a:rPr>
                        <a:t>按位或，作用是将两个二进制形式操作数进行逐位的或运算，当两个对应位有一个为1时，结果位为1，否则为0</a:t>
                      </a:r>
                    </a:p>
                  </a:txBody>
                  <a:tcPr marL="68580" marR="68580" marT="0" marB="0"/>
                </a:tc>
                <a:tc>
                  <a:txBody>
                    <a:bodyPr/>
                    <a:lstStyle/>
                    <a:p>
                      <a:pPr algn="l">
                        <a:buClrTx/>
                        <a:buSzTx/>
                        <a:buFontTx/>
                        <a:buNone/>
                      </a:pPr>
                      <a:r>
                        <a:rPr lang="zh-CN" altLang="en-US" sz="1600" b="0" dirty="0" smtClean="0">
                          <a:solidFill>
                            <a:srgbClr val="595959"/>
                          </a:solidFill>
                          <a:latin typeface="微软雅黑" panose="020B0503020204020204" pitchFamily="34" charset="-122"/>
                          <a:ea typeface="微软雅黑" panose="020B0503020204020204" pitchFamily="34" charset="-122"/>
                        </a:rPr>
                        <a:t>a|b，结果为7</a:t>
                      </a:r>
                    </a:p>
                  </a:txBody>
                  <a:tcPr marL="68580" marR="68580" marT="0" marB="0" anchor="ctr"/>
                </a:tc>
                <a:extLst>
                  <a:ext uri="{0D108BD9-81ED-4DB2-BD59-A6C34878D82A}">
                    <a16:rowId xmlns:a16="http://schemas.microsoft.com/office/drawing/2014/main" val="10004"/>
                  </a:ext>
                </a:extLst>
              </a:tr>
              <a:tr h="731520">
                <a:tc>
                  <a:txBody>
                    <a:bodyPr/>
                    <a:lstStyle/>
                    <a:p>
                      <a:pPr algn="ctr">
                        <a:buClrTx/>
                        <a:buSzTx/>
                        <a:buFontTx/>
                        <a:buNone/>
                      </a:pPr>
                      <a:r>
                        <a:rPr lang="zh-CN" altLang="en-US" sz="1600" b="0" dirty="0" smtClean="0">
                          <a:solidFill>
                            <a:srgbClr val="595959"/>
                          </a:solidFill>
                          <a:latin typeface="微软雅黑" panose="020B0503020204020204" pitchFamily="34" charset="-122"/>
                          <a:ea typeface="微软雅黑" panose="020B0503020204020204" pitchFamily="34" charset="-122"/>
                        </a:rPr>
                        <a:t>^ </a:t>
                      </a:r>
                    </a:p>
                  </a:txBody>
                  <a:tcPr marL="68580" marR="68580" marT="0" marB="0" anchor="ctr"/>
                </a:tc>
                <a:tc>
                  <a:txBody>
                    <a:bodyPr/>
                    <a:lstStyle/>
                    <a:p>
                      <a:pPr algn="l" fontAlgn="auto">
                        <a:lnSpc>
                          <a:spcPct val="100000"/>
                        </a:lnSpc>
                        <a:buClrTx/>
                        <a:buSzTx/>
                        <a:buFontTx/>
                        <a:buNone/>
                      </a:pPr>
                      <a:r>
                        <a:rPr lang="zh-CN" altLang="en-US" sz="1600" b="0" dirty="0" smtClean="0">
                          <a:solidFill>
                            <a:srgbClr val="595959"/>
                          </a:solidFill>
                          <a:latin typeface="微软雅黑" panose="020B0503020204020204" pitchFamily="34" charset="-122"/>
                          <a:ea typeface="微软雅黑" panose="020B0503020204020204" pitchFamily="34" charset="-122"/>
                        </a:rPr>
                        <a:t>按位异或，作用是将两个二进制形式操作数进行逐位的异或运算，当两个对应位有一个为1，另一个为0时，结果位为1，否则结果位为0</a:t>
                      </a:r>
                    </a:p>
                  </a:txBody>
                  <a:tcPr marL="68580" marR="68580" marT="0" marB="0"/>
                </a:tc>
                <a:tc>
                  <a:txBody>
                    <a:bodyPr/>
                    <a:lstStyle/>
                    <a:p>
                      <a:pPr algn="l">
                        <a:buClrTx/>
                        <a:buSzTx/>
                        <a:buFontTx/>
                        <a:buNone/>
                      </a:pPr>
                      <a:r>
                        <a:rPr lang="zh-CN" altLang="en-US" sz="1600" b="0" dirty="0" smtClean="0">
                          <a:solidFill>
                            <a:srgbClr val="595959"/>
                          </a:solidFill>
                          <a:latin typeface="微软雅黑" panose="020B0503020204020204" pitchFamily="34" charset="-122"/>
                          <a:ea typeface="微软雅黑" panose="020B0503020204020204" pitchFamily="34" charset="-122"/>
                        </a:rPr>
                        <a:t>a^b，结果为6</a:t>
                      </a:r>
                    </a:p>
                  </a:txBody>
                  <a:tcPr marL="68580" marR="68580" marT="0" marB="0" anchor="ctr"/>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bwMode="auto">
          <a:xfrm>
            <a:off x="3286125" y="2133600"/>
            <a:ext cx="8518525" cy="314388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defRPr/>
            </a:pPr>
            <a:r>
              <a:rPr sz="1600">
                <a:solidFill>
                  <a:srgbClr val="595959"/>
                </a:solidFill>
                <a:latin typeface="微软雅黑" panose="020B0503020204020204" pitchFamily="34" charset="-122"/>
                <a:ea typeface="微软雅黑" panose="020B0503020204020204" pitchFamily="34" charset="-122"/>
                <a:sym typeface="+mn-ea"/>
              </a:rPr>
              <a:t>num_one = 10</a:t>
            </a:r>
          </a:p>
          <a:p>
            <a:pPr>
              <a:lnSpc>
                <a:spcPct val="150000"/>
              </a:lnSpc>
              <a:defRPr/>
            </a:pPr>
            <a:r>
              <a:rPr sz="1600">
                <a:solidFill>
                  <a:srgbClr val="595959"/>
                </a:solidFill>
                <a:latin typeface="微软雅黑" panose="020B0503020204020204" pitchFamily="34" charset="-122"/>
                <a:ea typeface="微软雅黑" panose="020B0503020204020204" pitchFamily="34" charset="-122"/>
                <a:sym typeface="+mn-ea"/>
              </a:rPr>
              <a:t>num_two = 11</a:t>
            </a:r>
          </a:p>
          <a:p>
            <a:pPr>
              <a:lnSpc>
                <a:spcPct val="150000"/>
              </a:lnSpc>
              <a:defRPr/>
            </a:pPr>
            <a:r>
              <a:rPr sz="1600">
                <a:solidFill>
                  <a:srgbClr val="595959"/>
                </a:solidFill>
                <a:latin typeface="微软雅黑" panose="020B0503020204020204" pitchFamily="34" charset="-122"/>
                <a:ea typeface="微软雅黑" panose="020B0503020204020204" pitchFamily="34" charset="-122"/>
                <a:sym typeface="+mn-ea"/>
              </a:rPr>
              <a:t>result_one = num_one &lt;&lt; 2        </a:t>
            </a:r>
            <a:r>
              <a:rPr lang="en-US" sz="1600">
                <a:solidFill>
                  <a:srgbClr val="595959"/>
                </a:solidFill>
                <a:latin typeface="微软雅黑" panose="020B0503020204020204" pitchFamily="34" charset="-122"/>
                <a:ea typeface="微软雅黑" panose="020B0503020204020204" pitchFamily="34" charset="-122"/>
                <a:sym typeface="+mn-ea"/>
              </a:rPr>
              <a:t>   </a:t>
            </a:r>
            <a:r>
              <a:rPr sz="1600">
                <a:solidFill>
                  <a:srgbClr val="595959"/>
                </a:solidFill>
                <a:latin typeface="微软雅黑" panose="020B0503020204020204" pitchFamily="34" charset="-122"/>
                <a:ea typeface="微软雅黑" panose="020B0503020204020204" pitchFamily="34" charset="-122"/>
                <a:sym typeface="+mn-ea"/>
              </a:rPr>
              <a:t># num_one的二进制数按位左移两位</a:t>
            </a:r>
          </a:p>
          <a:p>
            <a:pPr>
              <a:lnSpc>
                <a:spcPct val="150000"/>
              </a:lnSpc>
              <a:defRPr/>
            </a:pPr>
            <a:r>
              <a:rPr sz="1600">
                <a:solidFill>
                  <a:srgbClr val="595959"/>
                </a:solidFill>
                <a:latin typeface="微软雅黑" panose="020B0503020204020204" pitchFamily="34" charset="-122"/>
                <a:ea typeface="微软雅黑" panose="020B0503020204020204" pitchFamily="34" charset="-122"/>
                <a:sym typeface="+mn-ea"/>
              </a:rPr>
              <a:t>result_two = num_one &gt;&gt; 2        </a:t>
            </a:r>
            <a:r>
              <a:rPr lang="en-US" sz="1600">
                <a:solidFill>
                  <a:srgbClr val="595959"/>
                </a:solidFill>
                <a:latin typeface="微软雅黑" panose="020B0503020204020204" pitchFamily="34" charset="-122"/>
                <a:ea typeface="微软雅黑" panose="020B0503020204020204" pitchFamily="34" charset="-122"/>
                <a:sym typeface="+mn-ea"/>
              </a:rPr>
              <a:t>   </a:t>
            </a:r>
            <a:r>
              <a:rPr sz="1600">
                <a:solidFill>
                  <a:srgbClr val="595959"/>
                </a:solidFill>
                <a:latin typeface="微软雅黑" panose="020B0503020204020204" pitchFamily="34" charset="-122"/>
                <a:ea typeface="微软雅黑" panose="020B0503020204020204" pitchFamily="34" charset="-122"/>
                <a:sym typeface="+mn-ea"/>
              </a:rPr>
              <a:t># num_one的二进制数按位右移两位</a:t>
            </a:r>
          </a:p>
          <a:p>
            <a:pPr>
              <a:lnSpc>
                <a:spcPct val="150000"/>
              </a:lnSpc>
              <a:defRPr/>
            </a:pPr>
            <a:r>
              <a:rPr sz="1600">
                <a:solidFill>
                  <a:srgbClr val="595959"/>
                </a:solidFill>
                <a:latin typeface="微软雅黑" panose="020B0503020204020204" pitchFamily="34" charset="-122"/>
                <a:ea typeface="微软雅黑" panose="020B0503020204020204" pitchFamily="34" charset="-122"/>
                <a:sym typeface="+mn-ea"/>
              </a:rPr>
              <a:t>result_thr = num_one &amp; 2         </a:t>
            </a:r>
            <a:r>
              <a:rPr lang="en-US" sz="1600">
                <a:solidFill>
                  <a:srgbClr val="595959"/>
                </a:solidFill>
                <a:latin typeface="微软雅黑" panose="020B0503020204020204" pitchFamily="34" charset="-122"/>
                <a:ea typeface="微软雅黑" panose="020B0503020204020204" pitchFamily="34" charset="-122"/>
                <a:sym typeface="+mn-ea"/>
              </a:rPr>
              <a:t>     </a:t>
            </a:r>
            <a:r>
              <a:rPr sz="1600">
                <a:solidFill>
                  <a:srgbClr val="595959"/>
                </a:solidFill>
                <a:latin typeface="微软雅黑" panose="020B0503020204020204" pitchFamily="34" charset="-122"/>
                <a:ea typeface="微软雅黑" panose="020B0503020204020204" pitchFamily="34" charset="-122"/>
                <a:sym typeface="+mn-ea"/>
              </a:rPr>
              <a:t># num_one与2的二进制数进行按位与运算</a:t>
            </a:r>
          </a:p>
          <a:p>
            <a:pPr>
              <a:lnSpc>
                <a:spcPct val="150000"/>
              </a:lnSpc>
              <a:defRPr/>
            </a:pPr>
            <a:r>
              <a:rPr sz="1600">
                <a:solidFill>
                  <a:srgbClr val="595959"/>
                </a:solidFill>
                <a:latin typeface="微软雅黑" panose="020B0503020204020204" pitchFamily="34" charset="-122"/>
                <a:ea typeface="微软雅黑" panose="020B0503020204020204" pitchFamily="34" charset="-122"/>
                <a:sym typeface="+mn-ea"/>
              </a:rPr>
              <a:t>result_fou = num_one | 2         </a:t>
            </a:r>
            <a:r>
              <a:rPr lang="en-US" sz="1600">
                <a:solidFill>
                  <a:srgbClr val="595959"/>
                </a:solidFill>
                <a:latin typeface="微软雅黑" panose="020B0503020204020204" pitchFamily="34" charset="-122"/>
                <a:ea typeface="微软雅黑" panose="020B0503020204020204" pitchFamily="34" charset="-122"/>
                <a:sym typeface="+mn-ea"/>
              </a:rPr>
              <a:t>      </a:t>
            </a:r>
            <a:r>
              <a:rPr sz="1600">
                <a:solidFill>
                  <a:srgbClr val="595959"/>
                </a:solidFill>
                <a:latin typeface="微软雅黑" panose="020B0503020204020204" pitchFamily="34" charset="-122"/>
                <a:ea typeface="微软雅黑" panose="020B0503020204020204" pitchFamily="34" charset="-122"/>
                <a:sym typeface="+mn-ea"/>
              </a:rPr>
              <a:t># num_one与2的二进制数进行按位或运算</a:t>
            </a:r>
          </a:p>
          <a:p>
            <a:pPr>
              <a:lnSpc>
                <a:spcPct val="150000"/>
              </a:lnSpc>
              <a:defRPr/>
            </a:pPr>
            <a:r>
              <a:rPr sz="1600">
                <a:solidFill>
                  <a:srgbClr val="595959"/>
                </a:solidFill>
                <a:latin typeface="微软雅黑" panose="020B0503020204020204" pitchFamily="34" charset="-122"/>
                <a:ea typeface="微软雅黑" panose="020B0503020204020204" pitchFamily="34" charset="-122"/>
                <a:sym typeface="+mn-ea"/>
              </a:rPr>
              <a:t>result_fiv = num_one ^ num_two  # num_one与num_two的二进制数进行按位异或运算</a:t>
            </a:r>
          </a:p>
          <a:p>
            <a:pPr>
              <a:lnSpc>
                <a:spcPct val="150000"/>
              </a:lnSpc>
              <a:defRPr/>
            </a:pPr>
            <a:r>
              <a:rPr sz="1600">
                <a:solidFill>
                  <a:srgbClr val="595959"/>
                </a:solidFill>
                <a:latin typeface="微软雅黑" panose="020B0503020204020204" pitchFamily="34" charset="-122"/>
                <a:ea typeface="微软雅黑" panose="020B0503020204020204" pitchFamily="34" charset="-122"/>
                <a:sym typeface="+mn-ea"/>
              </a:rPr>
              <a:t>result_six = ~num_one             </a:t>
            </a:r>
            <a:r>
              <a:rPr lang="en-US" sz="1600">
                <a:solidFill>
                  <a:srgbClr val="595959"/>
                </a:solidFill>
                <a:latin typeface="微软雅黑" panose="020B0503020204020204" pitchFamily="34" charset="-122"/>
                <a:ea typeface="微软雅黑" panose="020B0503020204020204" pitchFamily="34" charset="-122"/>
                <a:sym typeface="+mn-ea"/>
              </a:rPr>
              <a:t>     </a:t>
            </a:r>
            <a:r>
              <a:rPr sz="1600">
                <a:solidFill>
                  <a:srgbClr val="595959"/>
                </a:solidFill>
                <a:latin typeface="微软雅黑" panose="020B0503020204020204" pitchFamily="34" charset="-122"/>
                <a:ea typeface="微软雅黑" panose="020B0503020204020204" pitchFamily="34" charset="-122"/>
                <a:sym typeface="+mn-ea"/>
              </a:rPr>
              <a:t># num_one的二进制数进行按位取反运算</a:t>
            </a:r>
          </a:p>
        </p:txBody>
      </p:sp>
      <p:sp>
        <p:nvSpPr>
          <p:cNvPr id="3" name="Title 1"/>
          <p:cNvSpPr txBox="1"/>
          <p:nvPr>
            <p:custDataLst>
              <p:tags r:id="rId2"/>
            </p:custDataLst>
          </p:nvPr>
        </p:nvSpPr>
        <p:spPr>
          <a:xfrm>
            <a:off x="1143690" y="266995"/>
            <a:ext cx="459147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2.2.6 </a:t>
            </a:r>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 </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位运算符</a:t>
            </a:r>
          </a:p>
        </p:txBody>
      </p:sp>
      <p:pic>
        <p:nvPicPr>
          <p:cNvPr id="10" name="图片 9"/>
          <p:cNvPicPr>
            <a:picLocks noChangeAspect="1"/>
          </p:cNvPicPr>
          <p:nvPr>
            <p:custDataLst>
              <p:tags r:id="rId3"/>
            </p:custDataLst>
          </p:nvPr>
        </p:nvPicPr>
        <p:blipFill>
          <a:blip r:embed="rId6"/>
          <a:stretch>
            <a:fillRect/>
          </a:stretch>
        </p:blipFill>
        <p:spPr>
          <a:xfrm>
            <a:off x="622300" y="1557655"/>
            <a:ext cx="2597785" cy="419354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640705" y="3324860"/>
            <a:ext cx="5632450" cy="1043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sz="2000" dirty="0">
                <a:latin typeface="微软雅黑" panose="020B0503020204020204" pitchFamily="34" charset="-122"/>
                <a:ea typeface="微软雅黑" panose="020B0503020204020204" pitchFamily="34" charset="-122"/>
              </a:rPr>
              <a:t>掌握</a:t>
            </a:r>
            <a:r>
              <a:rPr lang="zh-CN" sz="2000" dirty="0">
                <a:solidFill>
                  <a:srgbClr val="0070C0"/>
                </a:solidFill>
                <a:latin typeface="微软雅黑" panose="020B0503020204020204" pitchFamily="34" charset="-122"/>
                <a:ea typeface="微软雅黑" panose="020B0503020204020204" pitchFamily="34" charset="-122"/>
              </a:rPr>
              <a:t>运算符优先级</a:t>
            </a:r>
            <a:r>
              <a:rPr lang="zh-CN" sz="2000" dirty="0">
                <a:latin typeface="微软雅黑" panose="020B0503020204020204" pitchFamily="34" charset="-122"/>
                <a:ea typeface="微软雅黑" panose="020B0503020204020204" pitchFamily="34" charset="-122"/>
              </a:rPr>
              <a:t>，能够在数值运算中正确使用运算符</a:t>
            </a:r>
          </a:p>
        </p:txBody>
      </p:sp>
      <p:grpSp>
        <p:nvGrpSpPr>
          <p:cNvPr id="11" name="组合 10"/>
          <p:cNvGrpSpPr/>
          <p:nvPr/>
        </p:nvGrpSpPr>
        <p:grpSpPr>
          <a:xfrm>
            <a:off x="5204693" y="3645327"/>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Title 1"/>
          <p:cNvSpPr txBox="1"/>
          <p:nvPr>
            <p:custDataLst>
              <p:tags r:id="rId1"/>
            </p:custDataLst>
          </p:nvPr>
        </p:nvSpPr>
        <p:spPr>
          <a:xfrm>
            <a:off x="1143690" y="266995"/>
            <a:ext cx="459147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2.2.7 </a:t>
            </a:r>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 </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运算符优先级</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custDataLst>
              <p:tags r:id="rId1"/>
            </p:custDataLst>
          </p:nvPr>
        </p:nvPicPr>
        <p:blipFill>
          <a:blip r:embed="rId6"/>
          <a:stretch>
            <a:fillRect/>
          </a:stretch>
        </p:blipFill>
        <p:spPr>
          <a:xfrm>
            <a:off x="334286" y="1773739"/>
            <a:ext cx="3715858" cy="4006159"/>
          </a:xfrm>
          <a:prstGeom prst="rect">
            <a:avLst/>
          </a:prstGeom>
        </p:spPr>
      </p:pic>
      <p:sp>
        <p:nvSpPr>
          <p:cNvPr id="9" name="文本框 8"/>
          <p:cNvSpPr txBox="1"/>
          <p:nvPr>
            <p:custDataLst>
              <p:tags r:id="rId2"/>
            </p:custDataLst>
          </p:nvPr>
        </p:nvSpPr>
        <p:spPr>
          <a:xfrm>
            <a:off x="4294505" y="3107690"/>
            <a:ext cx="7143115" cy="1337945"/>
          </a:xfrm>
          <a:prstGeom prst="rect">
            <a:avLst/>
          </a:prstGeom>
          <a:noFill/>
        </p:spPr>
        <p:txBody>
          <a:bodyPr wrap="square" rtlCol="0" anchor="t">
            <a:spAutoFit/>
          </a:bodyPr>
          <a:lstStyle/>
          <a:p>
            <a:pPr algn="just">
              <a:lnSpc>
                <a:spcPct val="150000"/>
              </a:lnSpc>
              <a:buClrTx/>
              <a:buSzTx/>
              <a:buFontTx/>
            </a:pPr>
            <a:r>
              <a:rPr lang="zh-CN" altLang="en-US" sz="1800" dirty="0">
                <a:solidFill>
                  <a:srgbClr val="595959"/>
                </a:solidFill>
                <a:latin typeface="微软雅黑" panose="020B0503020204020204" pitchFamily="34" charset="-122"/>
                <a:ea typeface="微软雅黑" panose="020B0503020204020204" pitchFamily="34" charset="-122"/>
              </a:rPr>
              <a:t>Python支持使用</a:t>
            </a:r>
            <a:r>
              <a:rPr lang="zh-CN" altLang="en-US" sz="1800" dirty="0">
                <a:solidFill>
                  <a:srgbClr val="0070C0"/>
                </a:solidFill>
                <a:latin typeface="微软雅黑" panose="020B0503020204020204" pitchFamily="34" charset="-122"/>
                <a:ea typeface="微软雅黑" panose="020B0503020204020204" pitchFamily="34" charset="-122"/>
              </a:rPr>
              <a:t>多个不同的运算符连接</a:t>
            </a:r>
            <a:r>
              <a:rPr lang="zh-CN" altLang="en-US" sz="1800" dirty="0">
                <a:solidFill>
                  <a:srgbClr val="595959"/>
                </a:solidFill>
                <a:latin typeface="微软雅黑" panose="020B0503020204020204" pitchFamily="34" charset="-122"/>
                <a:ea typeface="微软雅黑" panose="020B0503020204020204" pitchFamily="34" charset="-122"/>
              </a:rPr>
              <a:t>简单表达式，实现相对复杂的功能，为了避免含有多个运算符的表达式出现歧义，Python为每种运算符都设定了</a:t>
            </a:r>
            <a:r>
              <a:rPr lang="zh-CN" altLang="en-US" sz="1800" dirty="0">
                <a:solidFill>
                  <a:srgbClr val="0070C0"/>
                </a:solidFill>
                <a:latin typeface="微软雅黑" panose="020B0503020204020204" pitchFamily="34" charset="-122"/>
                <a:ea typeface="微软雅黑" panose="020B0503020204020204" pitchFamily="34" charset="-122"/>
              </a:rPr>
              <a:t>优先级</a:t>
            </a:r>
            <a:r>
              <a:rPr lang="zh-CN" altLang="en-US" sz="1800" dirty="0">
                <a:solidFill>
                  <a:srgbClr val="595959"/>
                </a:solidFill>
                <a:latin typeface="微软雅黑" panose="020B0503020204020204" pitchFamily="34" charset="-122"/>
                <a:ea typeface="微软雅黑" panose="020B0503020204020204" pitchFamily="34" charset="-122"/>
              </a:rPr>
              <a:t>。</a:t>
            </a:r>
          </a:p>
        </p:txBody>
      </p:sp>
      <p:sp>
        <p:nvSpPr>
          <p:cNvPr id="3" name="Title 1"/>
          <p:cNvSpPr txBox="1"/>
          <p:nvPr>
            <p:custDataLst>
              <p:tags r:id="rId3"/>
            </p:custDataLst>
          </p:nvPr>
        </p:nvSpPr>
        <p:spPr>
          <a:xfrm>
            <a:off x="1143690" y="266995"/>
            <a:ext cx="459147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2.2.7 </a:t>
            </a:r>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 </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运算符优先级</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custDataLst>
              <p:tags r:id="rId1"/>
            </p:custDataLst>
          </p:nvPr>
        </p:nvSpPr>
        <p:spPr>
          <a:xfrm>
            <a:off x="982345" y="3192780"/>
            <a:ext cx="3851910" cy="1143000"/>
          </a:xfrm>
          <a:prstGeom prst="rect">
            <a:avLst/>
          </a:prstGeom>
          <a:noFill/>
        </p:spPr>
        <p:txBody>
          <a:bodyPr wrap="square" rtlCol="0" anchor="t">
            <a:noAutofit/>
          </a:bodyPr>
          <a:lstStyle/>
          <a:p>
            <a:pPr algn="just">
              <a:lnSpc>
                <a:spcPct val="150000"/>
              </a:lnSpc>
              <a:buClrTx/>
              <a:buSzTx/>
              <a:buFontTx/>
            </a:pPr>
            <a:r>
              <a:rPr lang="zh-CN" altLang="en-US" sz="1800" dirty="0">
                <a:solidFill>
                  <a:srgbClr val="595959"/>
                </a:solidFill>
                <a:latin typeface="微软雅黑" panose="020B0503020204020204" pitchFamily="34" charset="-122"/>
                <a:ea typeface="微软雅黑" panose="020B0503020204020204" pitchFamily="34" charset="-122"/>
              </a:rPr>
              <a:t>Python各种运算符的优先级</a:t>
            </a:r>
            <a:r>
              <a:rPr lang="zh-CN" altLang="en-US" sz="1800" dirty="0">
                <a:solidFill>
                  <a:srgbClr val="0070C0"/>
                </a:solidFill>
                <a:latin typeface="微软雅黑" panose="020B0503020204020204" pitchFamily="34" charset="-122"/>
                <a:ea typeface="微软雅黑" panose="020B0503020204020204" pitchFamily="34" charset="-122"/>
              </a:rPr>
              <a:t>由低到高</a:t>
            </a:r>
            <a:r>
              <a:rPr lang="zh-CN" altLang="en-US" sz="1800" dirty="0">
                <a:solidFill>
                  <a:srgbClr val="595959"/>
                </a:solidFill>
                <a:latin typeface="微软雅黑" panose="020B0503020204020204" pitchFamily="34" charset="-122"/>
                <a:ea typeface="微软雅黑" panose="020B0503020204020204" pitchFamily="34" charset="-122"/>
              </a:rPr>
              <a:t>依次如表所示。</a:t>
            </a:r>
          </a:p>
        </p:txBody>
      </p:sp>
      <p:sp>
        <p:nvSpPr>
          <p:cNvPr id="3" name="Title 1"/>
          <p:cNvSpPr txBox="1"/>
          <p:nvPr>
            <p:custDataLst>
              <p:tags r:id="rId2"/>
            </p:custDataLst>
          </p:nvPr>
        </p:nvSpPr>
        <p:spPr>
          <a:xfrm>
            <a:off x="1143690" y="266995"/>
            <a:ext cx="459147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2.2.7 </a:t>
            </a:r>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 </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运算符优先级</a:t>
            </a:r>
          </a:p>
        </p:txBody>
      </p:sp>
      <p:graphicFrame>
        <p:nvGraphicFramePr>
          <p:cNvPr id="42" name="表格 41"/>
          <p:cNvGraphicFramePr>
            <a:graphicFrameLocks noGrp="1"/>
          </p:cNvGraphicFramePr>
          <p:nvPr>
            <p:custDataLst>
              <p:tags r:id="rId3"/>
            </p:custDataLst>
          </p:nvPr>
        </p:nvGraphicFramePr>
        <p:xfrm>
          <a:off x="5446674" y="909536"/>
          <a:ext cx="6275733" cy="5979160"/>
        </p:xfrm>
        <a:graphic>
          <a:graphicData uri="http://schemas.openxmlformats.org/drawingml/2006/table">
            <a:tbl>
              <a:tblPr>
                <a:tableStyleId>{F5AB1C69-6EDB-4FF4-983F-18BD219EF322}</a:tableStyleId>
              </a:tblPr>
              <a:tblGrid>
                <a:gridCol w="2459309">
                  <a:extLst>
                    <a:ext uri="{9D8B030D-6E8A-4147-A177-3AD203B41FA5}">
                      <a16:colId xmlns:a16="http://schemas.microsoft.com/office/drawing/2014/main" val="20000"/>
                    </a:ext>
                  </a:extLst>
                </a:gridCol>
                <a:gridCol w="3816424">
                  <a:extLst>
                    <a:ext uri="{9D8B030D-6E8A-4147-A177-3AD203B41FA5}">
                      <a16:colId xmlns:a16="http://schemas.microsoft.com/office/drawing/2014/main" val="20001"/>
                    </a:ext>
                  </a:extLst>
                </a:gridCol>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zh-CN" sz="1800" b="1" kern="100" dirty="0" smtClean="0">
                          <a:solidFill>
                            <a:srgbClr val="595959"/>
                          </a:solidFill>
                          <a:effectLst/>
                          <a:latin typeface="微软雅黑" panose="020B0503020204020204" pitchFamily="34" charset="-122"/>
                          <a:ea typeface="微软雅黑" panose="020B0503020204020204" pitchFamily="34" charset="-122"/>
                        </a:rPr>
                        <a:t>运算符</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zh-CN" sz="1800" b="1" kern="100" dirty="0" smtClean="0">
                          <a:solidFill>
                            <a:srgbClr val="595959"/>
                          </a:solidFill>
                          <a:effectLst/>
                          <a:latin typeface="微软雅黑" panose="020B0503020204020204" pitchFamily="34" charset="-122"/>
                          <a:ea typeface="微软雅黑" panose="020B0503020204020204" pitchFamily="34" charset="-122"/>
                        </a:rPr>
                        <a:t>说明</a:t>
                      </a:r>
                    </a:p>
                  </a:txBody>
                  <a:tcPr anchor="ctr"/>
                </a:tc>
                <a:extLst>
                  <a:ext uri="{0D108BD9-81ED-4DB2-BD59-A6C34878D82A}">
                    <a16:rowId xmlns:a16="http://schemas.microsoft.com/office/drawing/2014/main" val="10000"/>
                  </a:ext>
                </a:extLst>
              </a:tr>
              <a:tr h="370840">
                <a:tc>
                  <a:txBody>
                    <a:bodyPr/>
                    <a:lstStyle/>
                    <a:p>
                      <a:pPr marL="0" algn="l" defTabSz="914400" rtl="0" eaLnBrk="1" latinLnBrk="0" hangingPunct="1"/>
                      <a:r>
                        <a:rPr lang="en-US" altLang="zh-CN" sz="1400" kern="1200" dirty="0" smtClean="0">
                          <a:solidFill>
                            <a:srgbClr val="595959"/>
                          </a:solidFill>
                          <a:latin typeface="微软雅黑" panose="020B0503020204020204" pitchFamily="34" charset="-122"/>
                          <a:ea typeface="微软雅黑" panose="020B0503020204020204" pitchFamily="34" charset="-122"/>
                        </a:rPr>
                        <a:t>+=，-=，*=，/=，//=，</a:t>
                      </a:r>
                    </a:p>
                    <a:p>
                      <a:pPr marL="0" algn="l" defTabSz="914400" rtl="0" eaLnBrk="1" latinLnBrk="0" hangingPunct="1"/>
                      <a:r>
                        <a:rPr lang="en-US" altLang="zh-CN" sz="1400" kern="1200" dirty="0" smtClean="0">
                          <a:solidFill>
                            <a:srgbClr val="595959"/>
                          </a:solidFill>
                          <a:latin typeface="微软雅黑" panose="020B0503020204020204" pitchFamily="34" charset="-122"/>
                          <a:ea typeface="微软雅黑" panose="020B0503020204020204" pitchFamily="34" charset="-122"/>
                        </a:rPr>
                        <a:t>%=，**=</a:t>
                      </a:r>
                    </a:p>
                  </a:txBody>
                  <a:tcPr anchor="ctr"/>
                </a:tc>
                <a:tc>
                  <a:txBody>
                    <a:bodyPr/>
                    <a:lstStyle/>
                    <a:p>
                      <a:r>
                        <a:rPr lang="zh-CN" altLang="en-US" sz="1400" dirty="0" smtClean="0">
                          <a:solidFill>
                            <a:srgbClr val="595959"/>
                          </a:solidFill>
                          <a:latin typeface="微软雅黑" panose="020B0503020204020204" pitchFamily="34" charset="-122"/>
                          <a:ea typeface="微软雅黑" panose="020B0503020204020204" pitchFamily="34" charset="-122"/>
                        </a:rPr>
                        <a:t>算术并赋值</a:t>
                      </a:r>
                    </a:p>
                  </a:txBody>
                  <a:tcPr anchor="ctr"/>
                </a:tc>
                <a:extLst>
                  <a:ext uri="{0D108BD9-81ED-4DB2-BD59-A6C34878D82A}">
                    <a16:rowId xmlns:a16="http://schemas.microsoft.com/office/drawing/2014/main" val="10001"/>
                  </a:ext>
                </a:extLst>
              </a:tr>
              <a:tr h="370840">
                <a:tc>
                  <a:txBody>
                    <a:bodyPr/>
                    <a:lstStyle/>
                    <a:p>
                      <a:r>
                        <a:rPr lang="en-US" altLang="zh-CN" sz="1400" kern="1200" dirty="0" smtClean="0">
                          <a:solidFill>
                            <a:srgbClr val="595959"/>
                          </a:solidFill>
                          <a:latin typeface="微软雅黑" panose="020B0503020204020204" pitchFamily="34" charset="-122"/>
                          <a:ea typeface="微软雅黑" panose="020B0503020204020204" pitchFamily="34" charset="-122"/>
                        </a:rPr>
                        <a:t>or</a:t>
                      </a:r>
                      <a:endParaRPr lang="en-US" altLang="zh-CN" sz="1400" kern="1200" dirty="0" smtClean="0">
                        <a:solidFill>
                          <a:srgbClr val="595959"/>
                        </a:solidFill>
                        <a:latin typeface="微软雅黑" panose="020B0503020204020204" pitchFamily="34" charset="-122"/>
                        <a:ea typeface="微软雅黑" panose="020B0503020204020204" pitchFamily="34" charset="-122"/>
                        <a:cs typeface="Times New Roman" panose="02020603050405020304" charset="0"/>
                      </a:endParaRPr>
                    </a:p>
                  </a:txBody>
                  <a:tcPr anchor="ctr"/>
                </a:tc>
                <a:tc>
                  <a:txBody>
                    <a:bodyPr/>
                    <a:lstStyle/>
                    <a:p>
                      <a:r>
                        <a:rPr lang="zh-CN" altLang="en-US" sz="1400" dirty="0" smtClean="0">
                          <a:solidFill>
                            <a:srgbClr val="595959"/>
                          </a:solidFill>
                          <a:latin typeface="微软雅黑" panose="020B0503020204020204" pitchFamily="34" charset="-122"/>
                          <a:ea typeface="微软雅黑" panose="020B0503020204020204" pitchFamily="34" charset="-122"/>
                        </a:rPr>
                        <a:t>逻辑或</a:t>
                      </a:r>
                    </a:p>
                  </a:txBody>
                  <a:tcPr anchor="ctr"/>
                </a:tc>
                <a:extLst>
                  <a:ext uri="{0D108BD9-81ED-4DB2-BD59-A6C34878D82A}">
                    <a16:rowId xmlns:a16="http://schemas.microsoft.com/office/drawing/2014/main" val="10002"/>
                  </a:ext>
                </a:extLst>
              </a:tr>
              <a:tr h="370840">
                <a:tc>
                  <a:txBody>
                    <a:bodyPr/>
                    <a:lstStyle/>
                    <a:p>
                      <a:r>
                        <a:rPr lang="zh-CN" altLang="en-US" sz="1400" kern="1200" dirty="0">
                          <a:solidFill>
                            <a:srgbClr val="595959"/>
                          </a:solidFill>
                          <a:latin typeface="微软雅黑" panose="020B0503020204020204" pitchFamily="34" charset="-122"/>
                          <a:ea typeface="微软雅黑" panose="020B0503020204020204" pitchFamily="34" charset="-122"/>
                          <a:cs typeface="Times New Roman" panose="02020603050405020304" charset="0"/>
                        </a:rPr>
                        <a:t>and</a:t>
                      </a:r>
                    </a:p>
                  </a:txBody>
                  <a:tcPr anchor="ctr"/>
                </a:tc>
                <a:tc>
                  <a:txBody>
                    <a:bodyPr/>
                    <a:lstStyle/>
                    <a:p>
                      <a:r>
                        <a:rPr lang="zh-CN" altLang="en-US" sz="1400" dirty="0" smtClean="0">
                          <a:solidFill>
                            <a:srgbClr val="595959"/>
                          </a:solidFill>
                          <a:latin typeface="微软雅黑" panose="020B0503020204020204" pitchFamily="34" charset="-122"/>
                          <a:ea typeface="微软雅黑" panose="020B0503020204020204" pitchFamily="34" charset="-122"/>
                        </a:rPr>
                        <a:t>逻辑与</a:t>
                      </a:r>
                    </a:p>
                  </a:txBody>
                  <a:tcPr anchor="ctr"/>
                </a:tc>
                <a:extLst>
                  <a:ext uri="{0D108BD9-81ED-4DB2-BD59-A6C34878D82A}">
                    <a16:rowId xmlns:a16="http://schemas.microsoft.com/office/drawing/2014/main" val="10003"/>
                  </a:ext>
                </a:extLst>
              </a:tr>
              <a:tr h="370840">
                <a:tc>
                  <a:txBody>
                    <a:bodyPr/>
                    <a:lstStyle/>
                    <a:p>
                      <a:r>
                        <a:rPr lang="en-US" altLang="zh-CN" sz="1400" kern="1200" dirty="0" smtClean="0">
                          <a:solidFill>
                            <a:srgbClr val="595959"/>
                          </a:solidFill>
                          <a:latin typeface="微软雅黑" panose="020B0503020204020204" pitchFamily="34" charset="-122"/>
                          <a:ea typeface="微软雅黑" panose="020B0503020204020204" pitchFamily="34" charset="-122"/>
                        </a:rPr>
                        <a:t>not </a:t>
                      </a:r>
                    </a:p>
                  </a:txBody>
                  <a:tcPr anchor="ctr"/>
                </a:tc>
                <a:tc>
                  <a:txBody>
                    <a:bodyPr/>
                    <a:lstStyle/>
                    <a:p>
                      <a:r>
                        <a:rPr lang="zh-CN" altLang="en-US" sz="1400" dirty="0" smtClean="0">
                          <a:solidFill>
                            <a:srgbClr val="595959"/>
                          </a:solidFill>
                          <a:latin typeface="微软雅黑" panose="020B0503020204020204" pitchFamily="34" charset="-122"/>
                          <a:ea typeface="微软雅黑" panose="020B0503020204020204" pitchFamily="34" charset="-122"/>
                        </a:rPr>
                        <a:t>逻辑非</a:t>
                      </a:r>
                    </a:p>
                  </a:txBody>
                  <a:tcPr anchor="ctr"/>
                </a:tc>
                <a:extLst>
                  <a:ext uri="{0D108BD9-81ED-4DB2-BD59-A6C34878D82A}">
                    <a16:rowId xmlns:a16="http://schemas.microsoft.com/office/drawing/2014/main" val="10004"/>
                  </a:ext>
                </a:extLst>
              </a:tr>
              <a:tr h="370840">
                <a:tc>
                  <a:txBody>
                    <a:bodyPr/>
                    <a:lstStyle/>
                    <a:p>
                      <a:r>
                        <a:rPr lang="en-US" altLang="zh-CN" sz="1400" kern="1200" dirty="0" smtClean="0">
                          <a:solidFill>
                            <a:srgbClr val="595959"/>
                          </a:solidFill>
                          <a:latin typeface="微软雅黑" panose="020B0503020204020204" pitchFamily="34" charset="-122"/>
                          <a:ea typeface="微软雅黑" panose="020B0503020204020204" pitchFamily="34" charset="-122"/>
                        </a:rPr>
                        <a:t>in，not in</a:t>
                      </a:r>
                    </a:p>
                  </a:txBody>
                  <a:tcPr anchor="ctr"/>
                </a:tc>
                <a:tc>
                  <a:txBody>
                    <a:bodyPr/>
                    <a:lstStyle/>
                    <a:p>
                      <a:r>
                        <a:rPr lang="zh-CN" altLang="en-US" sz="1400" dirty="0" smtClean="0">
                          <a:solidFill>
                            <a:srgbClr val="595959"/>
                          </a:solidFill>
                          <a:latin typeface="微软雅黑" panose="020B0503020204020204" pitchFamily="34" charset="-122"/>
                          <a:ea typeface="微软雅黑" panose="020B0503020204020204" pitchFamily="34" charset="-122"/>
                        </a:rPr>
                        <a:t>成员测试</a:t>
                      </a:r>
                    </a:p>
                  </a:txBody>
                  <a:tcPr anchor="ctr"/>
                </a:tc>
                <a:extLst>
                  <a:ext uri="{0D108BD9-81ED-4DB2-BD59-A6C34878D82A}">
                    <a16:rowId xmlns:a16="http://schemas.microsoft.com/office/drawing/2014/main" val="10005"/>
                  </a:ext>
                </a:extLst>
              </a:tr>
              <a:tr h="370840">
                <a:tc>
                  <a:txBody>
                    <a:bodyPr/>
                    <a:lstStyle/>
                    <a:p>
                      <a:pPr>
                        <a:buNone/>
                      </a:pPr>
                      <a:r>
                        <a:rPr lang="en-US" altLang="zh-CN" sz="1400" kern="1200" dirty="0" smtClean="0">
                          <a:solidFill>
                            <a:srgbClr val="595959"/>
                          </a:solidFill>
                          <a:latin typeface="微软雅黑" panose="020B0503020204020204" pitchFamily="34" charset="-122"/>
                          <a:ea typeface="微软雅黑" panose="020B0503020204020204" pitchFamily="34" charset="-122"/>
                        </a:rPr>
                        <a:t>&lt;，&lt;=，&gt;，&gt;=，!=，==</a:t>
                      </a:r>
                    </a:p>
                  </a:txBody>
                  <a:tcPr anchor="ctr"/>
                </a:tc>
                <a:tc>
                  <a:txBody>
                    <a:bodyPr/>
                    <a:lstStyle/>
                    <a:p>
                      <a:pPr>
                        <a:buNone/>
                      </a:pPr>
                      <a:r>
                        <a:rPr lang="zh-CN" altLang="en-US" sz="1400" dirty="0" smtClean="0">
                          <a:solidFill>
                            <a:srgbClr val="595959"/>
                          </a:solidFill>
                          <a:latin typeface="微软雅黑" panose="020B0503020204020204" pitchFamily="34" charset="-122"/>
                          <a:ea typeface="微软雅黑" panose="020B0503020204020204" pitchFamily="34" charset="-122"/>
                        </a:rPr>
                        <a:t>比较运算符</a:t>
                      </a:r>
                    </a:p>
                  </a:txBody>
                  <a:tcPr anchor="ctr"/>
                </a:tc>
                <a:extLst>
                  <a:ext uri="{0D108BD9-81ED-4DB2-BD59-A6C34878D82A}">
                    <a16:rowId xmlns:a16="http://schemas.microsoft.com/office/drawing/2014/main" val="10006"/>
                  </a:ext>
                </a:extLst>
              </a:tr>
              <a:tr h="370840">
                <a:tc>
                  <a:txBody>
                    <a:bodyPr/>
                    <a:lstStyle/>
                    <a:p>
                      <a:pPr>
                        <a:buNone/>
                      </a:pPr>
                      <a:r>
                        <a:rPr lang="en-US" altLang="zh-CN" sz="1400" kern="1200" dirty="0" smtClean="0">
                          <a:solidFill>
                            <a:srgbClr val="595959"/>
                          </a:solidFill>
                          <a:latin typeface="微软雅黑" panose="020B0503020204020204" pitchFamily="34" charset="-122"/>
                          <a:ea typeface="微软雅黑" panose="020B0503020204020204" pitchFamily="34" charset="-122"/>
                        </a:rPr>
                        <a:t>|</a:t>
                      </a:r>
                    </a:p>
                  </a:txBody>
                  <a:tcPr anchor="ctr"/>
                </a:tc>
                <a:tc>
                  <a:txBody>
                    <a:bodyPr/>
                    <a:lstStyle/>
                    <a:p>
                      <a:pPr>
                        <a:buNone/>
                      </a:pPr>
                      <a:r>
                        <a:rPr lang="zh-CN" altLang="en-US" sz="1400" dirty="0" smtClean="0">
                          <a:solidFill>
                            <a:srgbClr val="595959"/>
                          </a:solidFill>
                          <a:latin typeface="微软雅黑" panose="020B0503020204020204" pitchFamily="34" charset="-122"/>
                          <a:ea typeface="微软雅黑" panose="020B0503020204020204" pitchFamily="34" charset="-122"/>
                        </a:rPr>
                        <a:t>按位或</a:t>
                      </a:r>
                    </a:p>
                  </a:txBody>
                  <a:tcPr anchor="ctr"/>
                </a:tc>
                <a:extLst>
                  <a:ext uri="{0D108BD9-81ED-4DB2-BD59-A6C34878D82A}">
                    <a16:rowId xmlns:a16="http://schemas.microsoft.com/office/drawing/2014/main" val="10007"/>
                  </a:ext>
                </a:extLst>
              </a:tr>
              <a:tr h="370840">
                <a:tc>
                  <a:txBody>
                    <a:bodyPr/>
                    <a:lstStyle/>
                    <a:p>
                      <a:pPr>
                        <a:buNone/>
                      </a:pPr>
                      <a:r>
                        <a:rPr lang="en-US" altLang="zh-CN" sz="1400" kern="1200" dirty="0" smtClean="0">
                          <a:solidFill>
                            <a:srgbClr val="595959"/>
                          </a:solidFill>
                          <a:latin typeface="微软雅黑" panose="020B0503020204020204" pitchFamily="34" charset="-122"/>
                          <a:ea typeface="微软雅黑" panose="020B0503020204020204" pitchFamily="34" charset="-122"/>
                        </a:rPr>
                        <a:t>^</a:t>
                      </a:r>
                    </a:p>
                  </a:txBody>
                  <a:tcPr anchor="ctr"/>
                </a:tc>
                <a:tc>
                  <a:txBody>
                    <a:bodyPr/>
                    <a:lstStyle/>
                    <a:p>
                      <a:pPr>
                        <a:buNone/>
                      </a:pPr>
                      <a:r>
                        <a:rPr lang="zh-CN" altLang="en-US" sz="1400" dirty="0" smtClean="0">
                          <a:solidFill>
                            <a:srgbClr val="595959"/>
                          </a:solidFill>
                          <a:latin typeface="微软雅黑" panose="020B0503020204020204" pitchFamily="34" charset="-122"/>
                          <a:ea typeface="微软雅黑" panose="020B0503020204020204" pitchFamily="34" charset="-122"/>
                        </a:rPr>
                        <a:t>按位异或</a:t>
                      </a:r>
                    </a:p>
                  </a:txBody>
                  <a:tcPr anchor="ctr"/>
                </a:tc>
                <a:extLst>
                  <a:ext uri="{0D108BD9-81ED-4DB2-BD59-A6C34878D82A}">
                    <a16:rowId xmlns:a16="http://schemas.microsoft.com/office/drawing/2014/main" val="10008"/>
                  </a:ext>
                </a:extLst>
              </a:tr>
              <a:tr h="370840">
                <a:tc>
                  <a:txBody>
                    <a:bodyPr/>
                    <a:lstStyle/>
                    <a:p>
                      <a:pPr>
                        <a:buNone/>
                      </a:pPr>
                      <a:r>
                        <a:rPr lang="en-US" altLang="zh-CN" sz="1400" kern="1200" dirty="0" smtClean="0">
                          <a:solidFill>
                            <a:srgbClr val="595959"/>
                          </a:solidFill>
                          <a:latin typeface="微软雅黑" panose="020B0503020204020204" pitchFamily="34" charset="-122"/>
                          <a:ea typeface="微软雅黑" panose="020B0503020204020204" pitchFamily="34" charset="-122"/>
                        </a:rPr>
                        <a:t>&amp;</a:t>
                      </a:r>
                    </a:p>
                  </a:txBody>
                  <a:tcPr anchor="ctr"/>
                </a:tc>
                <a:tc>
                  <a:txBody>
                    <a:bodyPr/>
                    <a:lstStyle/>
                    <a:p>
                      <a:pPr>
                        <a:buNone/>
                      </a:pPr>
                      <a:r>
                        <a:rPr lang="zh-CN" altLang="en-US" sz="1400" dirty="0" smtClean="0">
                          <a:solidFill>
                            <a:srgbClr val="595959"/>
                          </a:solidFill>
                          <a:latin typeface="微软雅黑" panose="020B0503020204020204" pitchFamily="34" charset="-122"/>
                          <a:ea typeface="微软雅黑" panose="020B0503020204020204" pitchFamily="34" charset="-122"/>
                        </a:rPr>
                        <a:t>按位与</a:t>
                      </a:r>
                    </a:p>
                  </a:txBody>
                  <a:tcPr anchor="ctr"/>
                </a:tc>
                <a:extLst>
                  <a:ext uri="{0D108BD9-81ED-4DB2-BD59-A6C34878D82A}">
                    <a16:rowId xmlns:a16="http://schemas.microsoft.com/office/drawing/2014/main" val="10009"/>
                  </a:ext>
                </a:extLst>
              </a:tr>
              <a:tr h="370840">
                <a:tc>
                  <a:txBody>
                    <a:bodyPr/>
                    <a:lstStyle/>
                    <a:p>
                      <a:pPr>
                        <a:buNone/>
                      </a:pPr>
                      <a:r>
                        <a:rPr lang="en-US" altLang="zh-CN" sz="1400" kern="1200" dirty="0" smtClean="0">
                          <a:solidFill>
                            <a:srgbClr val="595959"/>
                          </a:solidFill>
                          <a:latin typeface="微软雅黑" panose="020B0503020204020204" pitchFamily="34" charset="-122"/>
                          <a:ea typeface="微软雅黑" panose="020B0503020204020204" pitchFamily="34" charset="-122"/>
                        </a:rPr>
                        <a:t>&lt;&lt;，&gt;&gt;</a:t>
                      </a:r>
                    </a:p>
                  </a:txBody>
                  <a:tcPr anchor="ctr"/>
                </a:tc>
                <a:tc>
                  <a:txBody>
                    <a:bodyPr/>
                    <a:lstStyle/>
                    <a:p>
                      <a:pPr>
                        <a:buNone/>
                      </a:pPr>
                      <a:r>
                        <a:rPr lang="zh-CN" altLang="en-US" sz="1400" dirty="0" smtClean="0">
                          <a:solidFill>
                            <a:srgbClr val="595959"/>
                          </a:solidFill>
                          <a:latin typeface="微软雅黑" panose="020B0503020204020204" pitchFamily="34" charset="-122"/>
                          <a:ea typeface="微软雅黑" panose="020B0503020204020204" pitchFamily="34" charset="-122"/>
                        </a:rPr>
                        <a:t>按位左移，按位右移</a:t>
                      </a:r>
                    </a:p>
                  </a:txBody>
                  <a:tcPr anchor="ctr"/>
                </a:tc>
                <a:extLst>
                  <a:ext uri="{0D108BD9-81ED-4DB2-BD59-A6C34878D82A}">
                    <a16:rowId xmlns:a16="http://schemas.microsoft.com/office/drawing/2014/main" val="10010"/>
                  </a:ext>
                </a:extLst>
              </a:tr>
              <a:tr h="370840">
                <a:tc>
                  <a:txBody>
                    <a:bodyPr/>
                    <a:lstStyle/>
                    <a:p>
                      <a:pPr>
                        <a:buNone/>
                      </a:pPr>
                      <a:r>
                        <a:rPr lang="en-US" altLang="zh-CN" sz="1400" kern="1200" dirty="0" smtClean="0">
                          <a:solidFill>
                            <a:srgbClr val="595959"/>
                          </a:solidFill>
                          <a:latin typeface="微软雅黑" panose="020B0503020204020204" pitchFamily="34" charset="-122"/>
                          <a:ea typeface="微软雅黑" panose="020B0503020204020204" pitchFamily="34" charset="-122"/>
                        </a:rPr>
                        <a:t>+，-</a:t>
                      </a:r>
                    </a:p>
                  </a:txBody>
                  <a:tcPr anchor="ctr"/>
                </a:tc>
                <a:tc>
                  <a:txBody>
                    <a:bodyPr/>
                    <a:lstStyle/>
                    <a:p>
                      <a:pPr>
                        <a:buNone/>
                      </a:pPr>
                      <a:r>
                        <a:rPr lang="zh-CN" altLang="en-US" sz="1400" dirty="0" smtClean="0">
                          <a:solidFill>
                            <a:srgbClr val="595959"/>
                          </a:solidFill>
                          <a:latin typeface="微软雅黑" panose="020B0503020204020204" pitchFamily="34" charset="-122"/>
                          <a:ea typeface="微软雅黑" panose="020B0503020204020204" pitchFamily="34" charset="-122"/>
                        </a:rPr>
                        <a:t>加法，减法</a:t>
                      </a:r>
                    </a:p>
                  </a:txBody>
                  <a:tcPr anchor="ctr"/>
                </a:tc>
                <a:extLst>
                  <a:ext uri="{0D108BD9-81ED-4DB2-BD59-A6C34878D82A}">
                    <a16:rowId xmlns:a16="http://schemas.microsoft.com/office/drawing/2014/main" val="10011"/>
                  </a:ext>
                </a:extLst>
              </a:tr>
              <a:tr h="370840">
                <a:tc>
                  <a:txBody>
                    <a:bodyPr/>
                    <a:lstStyle/>
                    <a:p>
                      <a:pPr>
                        <a:buNone/>
                      </a:pPr>
                      <a:r>
                        <a:rPr lang="en-US" altLang="zh-CN" sz="1400" kern="1200" dirty="0" smtClean="0">
                          <a:solidFill>
                            <a:srgbClr val="595959"/>
                          </a:solidFill>
                          <a:latin typeface="微软雅黑" panose="020B0503020204020204" pitchFamily="34" charset="-122"/>
                          <a:ea typeface="微软雅黑" panose="020B0503020204020204" pitchFamily="34" charset="-122"/>
                        </a:rPr>
                        <a:t>*，/，%</a:t>
                      </a:r>
                    </a:p>
                  </a:txBody>
                  <a:tcPr anchor="ctr"/>
                </a:tc>
                <a:tc>
                  <a:txBody>
                    <a:bodyPr/>
                    <a:lstStyle/>
                    <a:p>
                      <a:pPr>
                        <a:buNone/>
                      </a:pPr>
                      <a:r>
                        <a:rPr lang="zh-CN" altLang="en-US" sz="1400" dirty="0" smtClean="0">
                          <a:solidFill>
                            <a:srgbClr val="595959"/>
                          </a:solidFill>
                          <a:latin typeface="微软雅黑" panose="020B0503020204020204" pitchFamily="34" charset="-122"/>
                          <a:ea typeface="微软雅黑" panose="020B0503020204020204" pitchFamily="34" charset="-122"/>
                        </a:rPr>
                        <a:t>乘法，除法，取余</a:t>
                      </a:r>
                    </a:p>
                  </a:txBody>
                  <a:tcPr anchor="ctr"/>
                </a:tc>
                <a:extLst>
                  <a:ext uri="{0D108BD9-81ED-4DB2-BD59-A6C34878D82A}">
                    <a16:rowId xmlns:a16="http://schemas.microsoft.com/office/drawing/2014/main" val="10012"/>
                  </a:ext>
                </a:extLst>
              </a:tr>
              <a:tr h="370840">
                <a:tc>
                  <a:txBody>
                    <a:bodyPr/>
                    <a:lstStyle/>
                    <a:p>
                      <a:pPr>
                        <a:buNone/>
                      </a:pPr>
                      <a:r>
                        <a:rPr lang="en-US" altLang="zh-CN" sz="1400" kern="1200" dirty="0" smtClean="0">
                          <a:solidFill>
                            <a:srgbClr val="595959"/>
                          </a:solidFill>
                          <a:latin typeface="微软雅黑" panose="020B0503020204020204" pitchFamily="34" charset="-122"/>
                          <a:ea typeface="微软雅黑" panose="020B0503020204020204" pitchFamily="34" charset="-122"/>
                        </a:rPr>
                        <a:t>~</a:t>
                      </a:r>
                    </a:p>
                  </a:txBody>
                  <a:tcPr anchor="ctr"/>
                </a:tc>
                <a:tc>
                  <a:txBody>
                    <a:bodyPr/>
                    <a:lstStyle/>
                    <a:p>
                      <a:pPr>
                        <a:buNone/>
                      </a:pPr>
                      <a:r>
                        <a:rPr lang="zh-CN" altLang="en-US" sz="1400" dirty="0" smtClean="0">
                          <a:solidFill>
                            <a:srgbClr val="595959"/>
                          </a:solidFill>
                          <a:latin typeface="微软雅黑" panose="020B0503020204020204" pitchFamily="34" charset="-122"/>
                          <a:ea typeface="微软雅黑" panose="020B0503020204020204" pitchFamily="34" charset="-122"/>
                        </a:rPr>
                        <a:t>按位取反</a:t>
                      </a:r>
                    </a:p>
                  </a:txBody>
                  <a:tcPr anchor="ctr"/>
                </a:tc>
                <a:extLst>
                  <a:ext uri="{0D108BD9-81ED-4DB2-BD59-A6C34878D82A}">
                    <a16:rowId xmlns:a16="http://schemas.microsoft.com/office/drawing/2014/main" val="10013"/>
                  </a:ext>
                </a:extLst>
              </a:tr>
              <a:tr h="370840">
                <a:tc>
                  <a:txBody>
                    <a:bodyPr/>
                    <a:lstStyle/>
                    <a:p>
                      <a:pPr>
                        <a:buNone/>
                      </a:pPr>
                      <a:r>
                        <a:rPr lang="en-US" altLang="zh-CN" sz="1400" kern="1200" dirty="0" smtClean="0">
                          <a:solidFill>
                            <a:srgbClr val="595959"/>
                          </a:solidFill>
                          <a:latin typeface="微软雅黑" panose="020B0503020204020204" pitchFamily="34" charset="-122"/>
                          <a:ea typeface="微软雅黑" panose="020B0503020204020204" pitchFamily="34" charset="-122"/>
                        </a:rPr>
                        <a:t>**</a:t>
                      </a:r>
                    </a:p>
                  </a:txBody>
                  <a:tcPr anchor="ctr"/>
                </a:tc>
                <a:tc>
                  <a:txBody>
                    <a:bodyPr/>
                    <a:lstStyle/>
                    <a:p>
                      <a:pPr>
                        <a:buNone/>
                      </a:pPr>
                      <a:r>
                        <a:rPr lang="zh-CN" altLang="en-US" sz="1400" dirty="0" smtClean="0">
                          <a:solidFill>
                            <a:srgbClr val="595959"/>
                          </a:solidFill>
                          <a:latin typeface="微软雅黑" panose="020B0503020204020204" pitchFamily="34" charset="-122"/>
                          <a:ea typeface="微软雅黑" panose="020B0503020204020204" pitchFamily="34" charset="-122"/>
                        </a:rPr>
                        <a:t>指数</a:t>
                      </a:r>
                    </a:p>
                  </a:txBody>
                  <a:tcPr anchor="ctr"/>
                </a:tc>
                <a:extLst>
                  <a:ext uri="{0D108BD9-81ED-4DB2-BD59-A6C34878D82A}">
                    <a16:rowId xmlns:a16="http://schemas.microsoft.com/office/drawing/2014/main" val="1001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custDataLst>
              <p:tags r:id="rId1"/>
            </p:custDataLst>
          </p:nvPr>
        </p:nvPicPr>
        <p:blipFill>
          <a:blip r:embed="rId6"/>
          <a:stretch>
            <a:fillRect/>
          </a:stretch>
        </p:blipFill>
        <p:spPr>
          <a:xfrm>
            <a:off x="334286" y="1773739"/>
            <a:ext cx="3715858" cy="4006159"/>
          </a:xfrm>
          <a:prstGeom prst="rect">
            <a:avLst/>
          </a:prstGeom>
        </p:spPr>
      </p:pic>
      <p:sp>
        <p:nvSpPr>
          <p:cNvPr id="9" name="文本框 8"/>
          <p:cNvSpPr txBox="1"/>
          <p:nvPr>
            <p:custDataLst>
              <p:tags r:id="rId2"/>
            </p:custDataLst>
          </p:nvPr>
        </p:nvSpPr>
        <p:spPr>
          <a:xfrm>
            <a:off x="4222750" y="2692400"/>
            <a:ext cx="7143115" cy="2168525"/>
          </a:xfrm>
          <a:prstGeom prst="rect">
            <a:avLst/>
          </a:prstGeom>
          <a:noFill/>
        </p:spPr>
        <p:txBody>
          <a:bodyPr wrap="square" rtlCol="0" anchor="t">
            <a:spAutoFit/>
          </a:bodyPr>
          <a:lstStyle/>
          <a:p>
            <a:pPr algn="just">
              <a:lnSpc>
                <a:spcPct val="150000"/>
              </a:lnSpc>
              <a:buClrTx/>
              <a:buSzTx/>
              <a:buFontTx/>
            </a:pPr>
            <a:r>
              <a:rPr lang="zh-CN" altLang="en-US" sz="1800" dirty="0">
                <a:solidFill>
                  <a:srgbClr val="595959"/>
                </a:solidFill>
                <a:latin typeface="微软雅黑" panose="020B0503020204020204" pitchFamily="34" charset="-122"/>
                <a:ea typeface="微软雅黑" panose="020B0503020204020204" pitchFamily="34" charset="-122"/>
              </a:rPr>
              <a:t>默认情况下，运算符的优先级决定了复杂表达式中的哪个单一表达式先执行，但用户可使用</a:t>
            </a:r>
            <a:r>
              <a:rPr lang="zh-CN" altLang="en-US" sz="1800" dirty="0">
                <a:solidFill>
                  <a:srgbClr val="0070C0"/>
                </a:solidFill>
                <a:latin typeface="微软雅黑" panose="020B0503020204020204" pitchFamily="34" charset="-122"/>
                <a:ea typeface="微软雅黑" panose="020B0503020204020204" pitchFamily="34" charset="-122"/>
              </a:rPr>
              <a:t>圆括号改变表达式的执行顺序</a:t>
            </a:r>
            <a:r>
              <a:rPr lang="zh-CN" altLang="en-US" sz="1800" dirty="0">
                <a:solidFill>
                  <a:srgbClr val="595959"/>
                </a:solidFill>
                <a:latin typeface="微软雅黑" panose="020B0503020204020204" pitchFamily="34" charset="-122"/>
                <a:ea typeface="微软雅黑" panose="020B0503020204020204" pitchFamily="34" charset="-122"/>
              </a:rPr>
              <a:t>。通常圆括号中的表达式先执行。例如，表达式“3+4*5”，若想让加法先执行，可写为“(3+4)*5”。此外，若表达式嵌套了多层圆括号，则最内层圆括号中的表达式先执行。</a:t>
            </a:r>
          </a:p>
        </p:txBody>
      </p:sp>
      <p:sp>
        <p:nvSpPr>
          <p:cNvPr id="3" name="Title 1"/>
          <p:cNvSpPr txBox="1"/>
          <p:nvPr>
            <p:custDataLst>
              <p:tags r:id="rId3"/>
            </p:custDataLst>
          </p:nvPr>
        </p:nvSpPr>
        <p:spPr>
          <a:xfrm>
            <a:off x="1143690" y="266995"/>
            <a:ext cx="459147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2.2.7 </a:t>
            </a:r>
            <a:r>
              <a:rPr lang="en-US" altLang="zh-CN" sz="2400" b="1" dirty="0" smtClean="0">
                <a:solidFill>
                  <a:srgbClr val="595959"/>
                </a:solidFill>
                <a:latin typeface="微软雅黑" panose="020B0503020204020204" pitchFamily="34" charset="-122"/>
                <a:ea typeface="微软雅黑" panose="020B0503020204020204" pitchFamily="34" charset="-122"/>
                <a:cs typeface="+mn-ea"/>
                <a:sym typeface="+mn-lt"/>
              </a:rPr>
              <a:t> </a:t>
            </a:r>
            <a:r>
              <a:rPr lang="zh-CN" altLang="en-US" sz="2400" b="1" dirty="0" smtClean="0">
                <a:solidFill>
                  <a:srgbClr val="595959"/>
                </a:solidFill>
                <a:latin typeface="微软雅黑" panose="020B0503020204020204" pitchFamily="34" charset="-122"/>
                <a:ea typeface="微软雅黑" panose="020B0503020204020204" pitchFamily="34" charset="-122"/>
                <a:cs typeface="+mn-ea"/>
                <a:sym typeface="+mn-lt"/>
              </a:rPr>
              <a:t>运算符优先级</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020" y="3014345"/>
            <a:ext cx="7284085" cy="829945"/>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经典实例</a:t>
            </a: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2.3</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71292" y="572758"/>
            <a:ext cx="3911746"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章节概述</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 Summary</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80" name="TextBox 35"/>
          <p:cNvSpPr txBox="1">
            <a:spLocks noChangeArrowheads="1"/>
          </p:cNvSpPr>
          <p:nvPr/>
        </p:nvSpPr>
        <p:spPr bwMode="auto">
          <a:xfrm>
            <a:off x="1009935" y="1504975"/>
            <a:ext cx="10151132"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chor="t">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buClrTx/>
              <a:buSzTx/>
              <a:buFontTx/>
            </a:pPr>
            <a:r>
              <a:rPr lang="zh-CN" altLang="zh-CN" sz="2000">
                <a:solidFill>
                  <a:srgbClr val="595959"/>
                </a:solidFill>
                <a:latin typeface="微软雅黑" panose="020B0503020204020204" pitchFamily="34" charset="-122"/>
                <a:ea typeface="微软雅黑" panose="020B0503020204020204" pitchFamily="34" charset="-122"/>
              </a:rPr>
              <a:t>在计算机编程中，数据是程序处理的核心。Python中提供了丰富多样的数据类型，简单的数据类型有</a:t>
            </a:r>
            <a:r>
              <a:rPr lang="zh-CN" altLang="zh-CN" sz="2000">
                <a:solidFill>
                  <a:srgbClr val="0070C0"/>
                </a:solidFill>
                <a:latin typeface="微软雅黑" panose="020B0503020204020204" pitchFamily="34" charset="-122"/>
                <a:ea typeface="微软雅黑" panose="020B0503020204020204" pitchFamily="34" charset="-122"/>
              </a:rPr>
              <a:t>数字类型</a:t>
            </a:r>
            <a:r>
              <a:rPr lang="zh-CN" altLang="zh-CN" sz="2000">
                <a:solidFill>
                  <a:srgbClr val="595959"/>
                </a:solidFill>
                <a:latin typeface="微软雅黑" panose="020B0503020204020204" pitchFamily="34" charset="-122"/>
                <a:ea typeface="微软雅黑" panose="020B0503020204020204" pitchFamily="34" charset="-122"/>
              </a:rPr>
              <a:t>和</a:t>
            </a:r>
            <a:r>
              <a:rPr lang="zh-CN" altLang="zh-CN" sz="2000">
                <a:solidFill>
                  <a:srgbClr val="0070C0"/>
                </a:solidFill>
                <a:latin typeface="微软雅黑" panose="020B0503020204020204" pitchFamily="34" charset="-122"/>
                <a:ea typeface="微软雅黑" panose="020B0503020204020204" pitchFamily="34" charset="-122"/>
              </a:rPr>
              <a:t>字符串</a:t>
            </a:r>
            <a:r>
              <a:rPr lang="zh-CN" altLang="zh-CN" sz="2000">
                <a:solidFill>
                  <a:srgbClr val="595959"/>
                </a:solidFill>
                <a:latin typeface="微软雅黑" panose="020B0503020204020204" pitchFamily="34" charset="-122"/>
                <a:ea typeface="微软雅黑" panose="020B0503020204020204" pitchFamily="34" charset="-122"/>
              </a:rPr>
              <a:t>，其中数字类型用于表示数值形式的数据，它可以联合运算符进行</a:t>
            </a:r>
            <a:r>
              <a:rPr lang="zh-CN" altLang="zh-CN" sz="2000">
                <a:solidFill>
                  <a:srgbClr val="0070C0"/>
                </a:solidFill>
                <a:latin typeface="微软雅黑" panose="020B0503020204020204" pitchFamily="34" charset="-122"/>
                <a:ea typeface="微软雅黑" panose="020B0503020204020204" pitchFamily="34" charset="-122"/>
              </a:rPr>
              <a:t>算术</a:t>
            </a:r>
            <a:r>
              <a:rPr lang="zh-CN" altLang="zh-CN" sz="2000">
                <a:solidFill>
                  <a:srgbClr val="595959"/>
                </a:solidFill>
                <a:latin typeface="微软雅黑" panose="020B0503020204020204" pitchFamily="34" charset="-122"/>
                <a:ea typeface="微软雅黑" panose="020B0503020204020204" pitchFamily="34" charset="-122"/>
              </a:rPr>
              <a:t>或</a:t>
            </a:r>
            <a:r>
              <a:rPr lang="zh-CN" altLang="zh-CN" sz="2000">
                <a:solidFill>
                  <a:srgbClr val="0070C0"/>
                </a:solidFill>
                <a:latin typeface="微软雅黑" panose="020B0503020204020204" pitchFamily="34" charset="-122"/>
                <a:ea typeface="微软雅黑" panose="020B0503020204020204" pitchFamily="34" charset="-122"/>
              </a:rPr>
              <a:t>逻辑</a:t>
            </a:r>
            <a:r>
              <a:rPr lang="zh-CN" altLang="zh-CN" sz="2000">
                <a:solidFill>
                  <a:srgbClr val="595959"/>
                </a:solidFill>
                <a:latin typeface="微软雅黑" panose="020B0503020204020204" pitchFamily="34" charset="-122"/>
                <a:ea typeface="微软雅黑" panose="020B0503020204020204" pitchFamily="34" charset="-122"/>
              </a:rPr>
              <a:t>等操作；字符串用于表示文本形式的数据，它能够对文本进行一些诸如</a:t>
            </a:r>
            <a:r>
              <a:rPr lang="zh-CN" altLang="zh-CN" sz="2000">
                <a:solidFill>
                  <a:srgbClr val="0070C0"/>
                </a:solidFill>
                <a:latin typeface="微软雅黑" panose="020B0503020204020204" pitchFamily="34" charset="-122"/>
                <a:ea typeface="微软雅黑" panose="020B0503020204020204" pitchFamily="34" charset="-122"/>
              </a:rPr>
              <a:t>分割</a:t>
            </a:r>
            <a:r>
              <a:rPr lang="zh-CN" altLang="zh-CN" sz="2000">
                <a:solidFill>
                  <a:srgbClr val="595959"/>
                </a:solidFill>
                <a:latin typeface="微软雅黑" panose="020B0503020204020204" pitchFamily="34" charset="-122"/>
                <a:ea typeface="微软雅黑" panose="020B0503020204020204" pitchFamily="34" charset="-122"/>
              </a:rPr>
              <a:t>、</a:t>
            </a:r>
            <a:r>
              <a:rPr lang="zh-CN" altLang="zh-CN" sz="2000">
                <a:solidFill>
                  <a:srgbClr val="0070C0"/>
                </a:solidFill>
                <a:latin typeface="微软雅黑" panose="020B0503020204020204" pitchFamily="34" charset="-122"/>
                <a:ea typeface="微软雅黑" panose="020B0503020204020204" pitchFamily="34" charset="-122"/>
              </a:rPr>
              <a:t>拼接</a:t>
            </a:r>
            <a:r>
              <a:rPr lang="zh-CN" altLang="zh-CN" sz="2000">
                <a:solidFill>
                  <a:srgbClr val="595959"/>
                </a:solidFill>
                <a:latin typeface="微软雅黑" panose="020B0503020204020204" pitchFamily="34" charset="-122"/>
                <a:ea typeface="微软雅黑" panose="020B0503020204020204" pitchFamily="34" charset="-122"/>
              </a:rPr>
              <a:t>、</a:t>
            </a:r>
            <a:r>
              <a:rPr lang="zh-CN" altLang="zh-CN" sz="2000">
                <a:solidFill>
                  <a:srgbClr val="0070C0"/>
                </a:solidFill>
                <a:latin typeface="微软雅黑" panose="020B0503020204020204" pitchFamily="34" charset="-122"/>
                <a:ea typeface="微软雅黑" panose="020B0503020204020204" pitchFamily="34" charset="-122"/>
              </a:rPr>
              <a:t>查找</a:t>
            </a:r>
            <a:r>
              <a:rPr lang="zh-CN" altLang="zh-CN" sz="2000">
                <a:solidFill>
                  <a:srgbClr val="595959"/>
                </a:solidFill>
                <a:latin typeface="微软雅黑" panose="020B0503020204020204" pitchFamily="34" charset="-122"/>
                <a:ea typeface="微软雅黑" panose="020B0503020204020204" pitchFamily="34" charset="-122"/>
              </a:rPr>
              <a:t>和</a:t>
            </a:r>
            <a:r>
              <a:rPr lang="zh-CN" altLang="zh-CN" sz="2000">
                <a:solidFill>
                  <a:srgbClr val="0070C0"/>
                </a:solidFill>
                <a:latin typeface="微软雅黑" panose="020B0503020204020204" pitchFamily="34" charset="-122"/>
                <a:ea typeface="微软雅黑" panose="020B0503020204020204" pitchFamily="34" charset="-122"/>
              </a:rPr>
              <a:t>替换</a:t>
            </a:r>
            <a:r>
              <a:rPr lang="zh-CN" altLang="zh-CN" sz="2000">
                <a:solidFill>
                  <a:srgbClr val="595959"/>
                </a:solidFill>
                <a:latin typeface="微软雅黑" panose="020B0503020204020204" pitchFamily="34" charset="-122"/>
                <a:ea typeface="微软雅黑" panose="020B0503020204020204" pitchFamily="34" charset="-122"/>
              </a:rPr>
              <a:t>操作，在程序中应用十分广泛。本章将对数字类型、字符串和运算符的相关内容进行讲解，并通过实例帮助大家熟练运用它们。</a:t>
            </a:r>
          </a:p>
        </p:txBody>
      </p:sp>
      <p:grpSp>
        <p:nvGrpSpPr>
          <p:cNvPr id="2" name="组合 1"/>
          <p:cNvGrpSpPr/>
          <p:nvPr/>
        </p:nvGrpSpPr>
        <p:grpSpPr>
          <a:xfrm>
            <a:off x="3745865" y="4133850"/>
            <a:ext cx="4551680" cy="2738120"/>
            <a:chOff x="5606" y="5942"/>
            <a:chExt cx="7168" cy="4312"/>
          </a:xfrm>
        </p:grpSpPr>
        <p:pic>
          <p:nvPicPr>
            <p:cNvPr id="4" name="Picture 2" descr="C:\Users\Administrator\Desktop\ppt展示模板-8.png"/>
            <p:cNvPicPr>
              <a:picLocks noChangeAspect="1" noChangeArrowheads="1"/>
            </p:cNvPicPr>
            <p:nvPr/>
          </p:nvPicPr>
          <p:blipFill>
            <a:blip r:embed="rId3"/>
            <a:srcRect/>
            <a:stretch>
              <a:fillRect/>
            </a:stretch>
          </p:blipFill>
          <p:spPr bwMode="auto">
            <a:xfrm>
              <a:off x="5606" y="5942"/>
              <a:ext cx="7168" cy="4313"/>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6697" y="6534"/>
              <a:ext cx="5056" cy="2835"/>
            </a:xfrm>
            <a:prstGeom prst="rect">
              <a:avLst/>
            </a:prstGeom>
            <a:blipFill>
              <a:blip r:embed="rId4"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1800">
                <a:latin typeface="Arial" panose="020B0604020202020204" pitchFamily="34" charset="0"/>
                <a:ea typeface="思源黑体 CN Regular" panose="020B0500000000000000" pitchFamily="34" charset="-122"/>
                <a:cs typeface="+mn-ea"/>
                <a:sym typeface="Arial" panose="020B0604020202020204" pitchFamily="34" charset="0"/>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2</a:t>
            </a:r>
            <a:r>
              <a:rPr sz="2400" b="1" dirty="0">
                <a:solidFill>
                  <a:srgbClr val="595959"/>
                </a:solidFill>
                <a:latin typeface="微软雅黑" panose="020B0503020204020204" pitchFamily="34" charset="-122"/>
                <a:ea typeface="微软雅黑" panose="020B0503020204020204" pitchFamily="34" charset="-122"/>
                <a:cs typeface="+mn-ea"/>
                <a:sym typeface="+mn-lt"/>
              </a:rPr>
              <a:t>.3</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实例</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：计算</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BMI</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指数</a:t>
            </a:r>
          </a:p>
        </p:txBody>
      </p:sp>
      <p:pic>
        <p:nvPicPr>
          <p:cNvPr id="6" name="图片 5"/>
          <p:cNvPicPr>
            <a:picLocks noChangeAspect="1"/>
          </p:cNvPicPr>
          <p:nvPr/>
        </p:nvPicPr>
        <p:blipFill>
          <a:blip r:embed="rId3"/>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735552" y="3717826"/>
            <a:ext cx="5180379" cy="582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sz="2000" dirty="0">
                <a:solidFill>
                  <a:srgbClr val="595959"/>
                </a:solidFill>
                <a:latin typeface="微软雅黑" panose="020B0503020204020204" pitchFamily="34" charset="-122"/>
                <a:ea typeface="微软雅黑" panose="020B0503020204020204" pitchFamily="34" charset="-122"/>
              </a:rPr>
              <a:t>根据任务描述实现实例</a:t>
            </a:r>
            <a:r>
              <a:rPr lang="en-US" altLang="zh-CN" sz="2000" dirty="0">
                <a:solidFill>
                  <a:srgbClr val="595959"/>
                </a:solidFill>
                <a:latin typeface="微软雅黑" panose="020B0503020204020204" pitchFamily="34" charset="-122"/>
                <a:ea typeface="微软雅黑" panose="020B0503020204020204" pitchFamily="34" charset="-122"/>
              </a:rPr>
              <a:t>1</a:t>
            </a:r>
            <a:r>
              <a:rPr lang="zh-CN" altLang="en-US" sz="2000" dirty="0">
                <a:solidFill>
                  <a:srgbClr val="595959"/>
                </a:solidFill>
                <a:latin typeface="微软雅黑" panose="020B0503020204020204" pitchFamily="34" charset="-122"/>
                <a:ea typeface="微软雅黑" panose="020B0503020204020204" pitchFamily="34" charset="-122"/>
              </a:rPr>
              <a:t>：计算</a:t>
            </a:r>
            <a:r>
              <a:rPr lang="en-US" altLang="zh-CN" sz="2000" dirty="0">
                <a:solidFill>
                  <a:srgbClr val="595959"/>
                </a:solidFill>
                <a:latin typeface="微软雅黑" panose="020B0503020204020204" pitchFamily="34" charset="-122"/>
                <a:ea typeface="微软雅黑" panose="020B0503020204020204" pitchFamily="34" charset="-122"/>
              </a:rPr>
              <a:t>BMI</a:t>
            </a:r>
            <a:r>
              <a:rPr lang="zh-CN" altLang="en-US" sz="2000" dirty="0">
                <a:solidFill>
                  <a:srgbClr val="595959"/>
                </a:solidFill>
                <a:latin typeface="微软雅黑" panose="020B0503020204020204" pitchFamily="34" charset="-122"/>
                <a:ea typeface="微软雅黑" panose="020B0503020204020204" pitchFamily="34" charset="-122"/>
              </a:rPr>
              <a:t>指数</a:t>
            </a:r>
          </a:p>
        </p:txBody>
      </p:sp>
      <p:grpSp>
        <p:nvGrpSpPr>
          <p:cNvPr id="11" name="组合 10"/>
          <p:cNvGrpSpPr/>
          <p:nvPr/>
        </p:nvGrpSpPr>
        <p:grpSpPr>
          <a:xfrm>
            <a:off x="5299308" y="4037102"/>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35"/>
          <p:cNvSpPr txBox="1">
            <a:spLocks noChangeArrowheads="1"/>
          </p:cNvSpPr>
          <p:nvPr>
            <p:custDataLst>
              <p:tags r:id="rId1"/>
            </p:custDataLst>
          </p:nvPr>
        </p:nvSpPr>
        <p:spPr bwMode="auto">
          <a:xfrm>
            <a:off x="4942840" y="2133600"/>
            <a:ext cx="6209030" cy="151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BMI指数即身体质量指数，是目前国际常用的衡量人体胖瘦程度以及是否健康的一个标准。BMI指数的计算公式如下：</a:t>
            </a:r>
          </a:p>
        </p:txBody>
      </p:sp>
      <p:pic>
        <p:nvPicPr>
          <p:cNvPr id="2050" name="Picture 2" descr="https://gimg2.baidu.com/image_search/src=http%3A%2F%2Fpic.51yuansu.com%2Fpic3%2Fcover%2F03%2F93%2F98%2F5c8f46e1f2e59_610.jpg&amp;refer=http%3A%2F%2Fpic.51yuansu.com&amp;app=2002&amp;size=f9999,10000&amp;q=a80&amp;n=0&amp;g=0n&amp;fmt=auto?sec=1658640921&amp;t=b2d79b6f1ee22924de6ebb41cb2e0dec"/>
          <p:cNvPicPr>
            <a:picLocks noChangeAspect="1" noChangeArrowheads="1"/>
          </p:cNvPicPr>
          <p:nvPr>
            <p:custDataLst>
              <p:tags r:id="rId2"/>
            </p:custDataLst>
          </p:nvPr>
        </p:nvPicPr>
        <p:blipFill rotWithShape="1">
          <a:blip r:embed="rId8">
            <a:extLst>
              <a:ext uri="{28A0092B-C50C-407E-A947-70E740481C1C}">
                <a14:useLocalDpi xmlns:a14="http://schemas.microsoft.com/office/drawing/2010/main" val="0"/>
              </a:ext>
            </a:extLst>
          </a:blip>
          <a:srcRect l="4024" t="2272" r="2178" b="12806"/>
          <a:stretch>
            <a:fillRect/>
          </a:stretch>
        </p:blipFill>
        <p:spPr bwMode="auto">
          <a:xfrm flipH="1">
            <a:off x="1053882" y="1408489"/>
            <a:ext cx="3528392" cy="4608513"/>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custDataLst>
              <p:tags r:id="rId3"/>
            </p:custDataLst>
          </p:nvPr>
        </p:nvSpPr>
        <p:spPr bwMode="auto">
          <a:xfrm>
            <a:off x="4942840" y="3933825"/>
            <a:ext cx="6208395" cy="103759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体质指数（BMI）= 体重（kg）÷ 身高（m）÷ 身高（m）</a:t>
            </a:r>
          </a:p>
        </p:txBody>
      </p:sp>
      <p:sp>
        <p:nvSpPr>
          <p:cNvPr id="4" name="Title 1"/>
          <p:cNvSpPr txBox="1"/>
          <p:nvPr>
            <p:custDataLst>
              <p:tags r:id="rId4"/>
            </p:custDataLst>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2</a:t>
            </a:r>
            <a:r>
              <a:rPr sz="2400" b="1" dirty="0">
                <a:solidFill>
                  <a:srgbClr val="595959"/>
                </a:solidFill>
                <a:latin typeface="微软雅黑" panose="020B0503020204020204" pitchFamily="34" charset="-122"/>
                <a:ea typeface="微软雅黑" panose="020B0503020204020204" pitchFamily="34" charset="-122"/>
                <a:cs typeface="+mn-ea"/>
                <a:sym typeface="+mn-lt"/>
              </a:rPr>
              <a:t>.3</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实例</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：计算</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BMI</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指数</a:t>
            </a:r>
          </a:p>
        </p:txBody>
      </p:sp>
      <p:grpSp>
        <p:nvGrpSpPr>
          <p:cNvPr id="12" name="组合 11"/>
          <p:cNvGrpSpPr/>
          <p:nvPr/>
        </p:nvGrpSpPr>
        <p:grpSpPr>
          <a:xfrm>
            <a:off x="1019175" y="857056"/>
            <a:ext cx="3533775" cy="466725"/>
            <a:chOff x="1019175" y="847725"/>
            <a:chExt cx="3533775" cy="466725"/>
          </a:xfrm>
        </p:grpSpPr>
        <p:sp>
          <p:nvSpPr>
            <p:cNvPr id="13"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custDataLst>
                <p:tags r:id="rId6"/>
              </p:custDataLst>
            </p:nvPr>
          </p:nvSpPr>
          <p:spPr>
            <a:xfrm>
              <a:off x="1019175" y="881033"/>
              <a:ext cx="3533775" cy="398780"/>
            </a:xfrm>
            <a:prstGeom prst="rect">
              <a:avLst/>
            </a:prstGeom>
          </p:spPr>
          <p:txBody>
            <a:bodyPr wrap="square">
              <a:spAutoFit/>
            </a:bodyPr>
            <a:lstStyle/>
            <a:p>
              <a:pPr marL="0" lvl="3" algn="ctr"/>
              <a:r>
                <a:rPr lang="zh-CN" altLang="en-US" sz="2000" dirty="0">
                  <a:solidFill>
                    <a:srgbClr val="595959"/>
                  </a:solidFill>
                  <a:latin typeface="微软雅黑" panose="020B0503020204020204" pitchFamily="34" charset="-122"/>
                  <a:ea typeface="微软雅黑" panose="020B0503020204020204" pitchFamily="34" charset="-122"/>
                </a:rPr>
                <a:t>任务描述</a:t>
              </a: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s://gimg2.baidu.com/image_search/src=http%3A%2F%2Fhbimg.b0.upaiyun.com%2F6769784930c2e538676b3fb73a290457ca522195287d8-Cu2GNK_fw658&amp;refer=http%3A%2F%2Fhbimg.b0.upaiyun.com&amp;app=2002&amp;size=f9999,10000&amp;q=a80&amp;n=0&amp;g=0n&amp;fmt=auto?sec=1658649679&amp;t=05f22a4c6ab9bde81529f3951d65c5ee"/>
          <p:cNvPicPr>
            <a:picLocks noChangeAspect="1" noChangeArrowheads="1"/>
          </p:cNvPicPr>
          <p:nvPr>
            <p:custDataLst>
              <p:tags r:id="rId1"/>
            </p:custDataLst>
          </p:nvPr>
        </p:nvPicPr>
        <p:blipFill rotWithShape="1">
          <a:blip r:embed="rId6">
            <a:extLst>
              <a:ext uri="{28A0092B-C50C-407E-A947-70E740481C1C}">
                <a14:useLocalDpi xmlns:a14="http://schemas.microsoft.com/office/drawing/2010/main" val="0"/>
              </a:ext>
            </a:extLst>
          </a:blip>
          <a:srcRect b="5357"/>
          <a:stretch>
            <a:fillRect/>
          </a:stretch>
        </p:blipFill>
        <p:spPr bwMode="auto">
          <a:xfrm>
            <a:off x="240711" y="1701602"/>
            <a:ext cx="4600848" cy="424847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35"/>
          <p:cNvSpPr txBox="1">
            <a:spLocks noChangeArrowheads="1"/>
          </p:cNvSpPr>
          <p:nvPr>
            <p:custDataLst>
              <p:tags r:id="rId2"/>
            </p:custDataLst>
          </p:nvPr>
        </p:nvSpPr>
        <p:spPr bwMode="auto">
          <a:xfrm>
            <a:off x="5527675" y="3141345"/>
            <a:ext cx="5015230" cy="1367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indent="0" algn="just">
              <a:lnSpc>
                <a:spcPct val="150000"/>
              </a:lnSpc>
              <a:buFont typeface="+mj-ea"/>
              <a:buNone/>
            </a:pPr>
            <a:r>
              <a:rPr lang="zh-CN" sz="1800" dirty="0">
                <a:solidFill>
                  <a:srgbClr val="595959"/>
                </a:solidFill>
                <a:latin typeface="微软雅黑" panose="020B0503020204020204" pitchFamily="34" charset="-122"/>
                <a:ea typeface="微软雅黑" panose="020B0503020204020204" pitchFamily="34" charset="-122"/>
              </a:rPr>
              <a:t>（</a:t>
            </a:r>
            <a:r>
              <a:rPr sz="1800" dirty="0">
                <a:solidFill>
                  <a:srgbClr val="595959"/>
                </a:solidFill>
                <a:latin typeface="微软雅黑" panose="020B0503020204020204" pitchFamily="34" charset="-122"/>
                <a:ea typeface="微软雅黑" panose="020B0503020204020204" pitchFamily="34" charset="-122"/>
              </a:rPr>
              <a:t>1）接收用户输入的</a:t>
            </a:r>
            <a:r>
              <a:rPr lang="zh-CN" sz="1800" dirty="0">
                <a:solidFill>
                  <a:srgbClr val="595959"/>
                </a:solidFill>
                <a:latin typeface="微软雅黑" panose="020B0503020204020204" pitchFamily="34" charset="-122"/>
                <a:ea typeface="微软雅黑" panose="020B0503020204020204" pitchFamily="34" charset="-122"/>
              </a:rPr>
              <a:t>体重数据。</a:t>
            </a:r>
            <a:endParaRPr sz="1800" dirty="0">
              <a:solidFill>
                <a:srgbClr val="595959"/>
              </a:solidFill>
              <a:latin typeface="微软雅黑" panose="020B0503020204020204" pitchFamily="34" charset="-122"/>
              <a:ea typeface="微软雅黑" panose="020B0503020204020204" pitchFamily="34" charset="-122"/>
            </a:endParaRPr>
          </a:p>
          <a:p>
            <a:pPr indent="0" algn="just">
              <a:lnSpc>
                <a:spcPct val="150000"/>
              </a:lnSpc>
              <a:buFont typeface="+mj-ea"/>
              <a:buNone/>
            </a:pPr>
            <a:r>
              <a:rPr sz="1800" dirty="0">
                <a:solidFill>
                  <a:srgbClr val="595959"/>
                </a:solidFill>
                <a:latin typeface="微软雅黑" panose="020B0503020204020204" pitchFamily="34" charset="-122"/>
                <a:ea typeface="微软雅黑" panose="020B0503020204020204" pitchFamily="34" charset="-122"/>
              </a:rPr>
              <a:t>（2）</a:t>
            </a:r>
            <a:r>
              <a:rPr lang="zh-CN" sz="1800" dirty="0">
                <a:solidFill>
                  <a:srgbClr val="595959"/>
                </a:solidFill>
                <a:latin typeface="微软雅黑" panose="020B0503020204020204" pitchFamily="34" charset="-122"/>
                <a:ea typeface="微软雅黑" panose="020B0503020204020204" pitchFamily="34" charset="-122"/>
              </a:rPr>
              <a:t>接收用户输入的身高数据。</a:t>
            </a:r>
            <a:endParaRPr sz="1800" dirty="0">
              <a:solidFill>
                <a:srgbClr val="595959"/>
              </a:solidFill>
              <a:latin typeface="微软雅黑" panose="020B0503020204020204" pitchFamily="34" charset="-122"/>
              <a:ea typeface="微软雅黑" panose="020B0503020204020204" pitchFamily="34" charset="-122"/>
            </a:endParaRPr>
          </a:p>
          <a:p>
            <a:pPr indent="0" algn="just">
              <a:lnSpc>
                <a:spcPct val="150000"/>
              </a:lnSpc>
              <a:buFont typeface="+mj-ea"/>
              <a:buNone/>
            </a:pPr>
            <a:r>
              <a:rPr sz="1800" dirty="0">
                <a:solidFill>
                  <a:srgbClr val="595959"/>
                </a:solidFill>
                <a:latin typeface="微软雅黑" panose="020B0503020204020204" pitchFamily="34" charset="-122"/>
                <a:ea typeface="微软雅黑" panose="020B0503020204020204" pitchFamily="34" charset="-122"/>
              </a:rPr>
              <a:t>（3）</a:t>
            </a:r>
            <a:r>
              <a:rPr lang="zh-CN" sz="1800" dirty="0">
                <a:solidFill>
                  <a:srgbClr val="595959"/>
                </a:solidFill>
                <a:latin typeface="微软雅黑" panose="020B0503020204020204" pitchFamily="34" charset="-122"/>
                <a:ea typeface="微软雅黑" panose="020B0503020204020204" pitchFamily="34" charset="-122"/>
              </a:rPr>
              <a:t>按照</a:t>
            </a:r>
            <a:r>
              <a:rPr lang="en-US" altLang="zh-CN" sz="1800" dirty="0">
                <a:solidFill>
                  <a:srgbClr val="595959"/>
                </a:solidFill>
                <a:latin typeface="微软雅黑" panose="020B0503020204020204" pitchFamily="34" charset="-122"/>
                <a:ea typeface="微软雅黑" panose="020B0503020204020204" pitchFamily="34" charset="-122"/>
              </a:rPr>
              <a:t>BMI</a:t>
            </a:r>
            <a:r>
              <a:rPr lang="zh-CN" altLang="en-US" sz="1800" dirty="0">
                <a:solidFill>
                  <a:srgbClr val="595959"/>
                </a:solidFill>
                <a:latin typeface="微软雅黑" panose="020B0503020204020204" pitchFamily="34" charset="-122"/>
                <a:ea typeface="微软雅黑" panose="020B0503020204020204" pitchFamily="34" charset="-122"/>
              </a:rPr>
              <a:t>指数公式计算</a:t>
            </a:r>
            <a:r>
              <a:rPr lang="en-US" altLang="zh-CN" sz="1800" dirty="0">
                <a:solidFill>
                  <a:srgbClr val="595959"/>
                </a:solidFill>
                <a:latin typeface="微软雅黑" panose="020B0503020204020204" pitchFamily="34" charset="-122"/>
                <a:ea typeface="微软雅黑" panose="020B0503020204020204" pitchFamily="34" charset="-122"/>
              </a:rPr>
              <a:t>BMI</a:t>
            </a:r>
            <a:r>
              <a:rPr lang="zh-CN" altLang="en-US" sz="1800" dirty="0">
                <a:solidFill>
                  <a:srgbClr val="595959"/>
                </a:solidFill>
                <a:latin typeface="微软雅黑" panose="020B0503020204020204" pitchFamily="34" charset="-122"/>
                <a:ea typeface="微软雅黑" panose="020B0503020204020204" pitchFamily="34" charset="-122"/>
              </a:rPr>
              <a:t>值。</a:t>
            </a:r>
          </a:p>
        </p:txBody>
      </p:sp>
      <p:sp>
        <p:nvSpPr>
          <p:cNvPr id="8" name="矩形 7"/>
          <p:cNvSpPr/>
          <p:nvPr>
            <p:custDataLst>
              <p:tags r:id="rId3"/>
            </p:custDataLst>
          </p:nvPr>
        </p:nvSpPr>
        <p:spPr>
          <a:xfrm>
            <a:off x="7103318" y="2493690"/>
            <a:ext cx="1444498" cy="461665"/>
          </a:xfrm>
          <a:prstGeom prst="rect">
            <a:avLst/>
          </a:prstGeom>
        </p:spPr>
        <p:txBody>
          <a:bodyPr wrap="none">
            <a:spAutoFit/>
          </a:bodyPr>
          <a:lstStyle/>
          <a:p>
            <a:r>
              <a:rPr lang="zh-CN" altLang="en-US" b="1" dirty="0">
                <a:solidFill>
                  <a:srgbClr val="595959"/>
                </a:solidFill>
                <a:latin typeface="微软雅黑" panose="020B0503020204020204" pitchFamily="34" charset="-122"/>
                <a:ea typeface="微软雅黑" panose="020B0503020204020204" pitchFamily="34" charset="-122"/>
              </a:rPr>
              <a:t>实现步骤</a:t>
            </a:r>
          </a:p>
        </p:txBody>
      </p:sp>
      <p:sp>
        <p:nvSpPr>
          <p:cNvPr id="3" name="Title 1"/>
          <p:cNvSpPr txBox="1"/>
          <p:nvPr>
            <p:custDataLst>
              <p:tags r:id="rId4"/>
            </p:custDataLst>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2</a:t>
            </a:r>
            <a:r>
              <a:rPr sz="2400" b="1" dirty="0">
                <a:solidFill>
                  <a:srgbClr val="595959"/>
                </a:solidFill>
                <a:latin typeface="微软雅黑" panose="020B0503020204020204" pitchFamily="34" charset="-122"/>
                <a:ea typeface="微软雅黑" panose="020B0503020204020204" pitchFamily="34" charset="-122"/>
                <a:cs typeface="+mn-ea"/>
                <a:sym typeface="+mn-lt"/>
              </a:rPr>
              <a:t>.3</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实例</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：计算</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BMI</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指数</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2</a:t>
            </a:r>
            <a:r>
              <a:rPr sz="2400" b="1" dirty="0">
                <a:solidFill>
                  <a:srgbClr val="595959"/>
                </a:solidFill>
                <a:latin typeface="微软雅黑" panose="020B0503020204020204" pitchFamily="34" charset="-122"/>
                <a:ea typeface="微软雅黑" panose="020B0503020204020204" pitchFamily="34" charset="-122"/>
                <a:cs typeface="+mn-ea"/>
                <a:sym typeface="+mn-lt"/>
              </a:rPr>
              <a:t>.3</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实例</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：计算三角形面积</a:t>
            </a:r>
          </a:p>
        </p:txBody>
      </p:sp>
      <p:pic>
        <p:nvPicPr>
          <p:cNvPr id="6" name="图片 5"/>
          <p:cNvPicPr>
            <a:picLocks noChangeAspect="1"/>
          </p:cNvPicPr>
          <p:nvPr/>
        </p:nvPicPr>
        <p:blipFill>
          <a:blip r:embed="rId3"/>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735552" y="3717826"/>
            <a:ext cx="5180379" cy="582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sz="2000" dirty="0">
                <a:solidFill>
                  <a:srgbClr val="595959"/>
                </a:solidFill>
                <a:latin typeface="微软雅黑" panose="020B0503020204020204" pitchFamily="34" charset="-122"/>
                <a:ea typeface="微软雅黑" panose="020B0503020204020204" pitchFamily="34" charset="-122"/>
              </a:rPr>
              <a:t>根据任务描述实现实例</a:t>
            </a:r>
            <a:r>
              <a:rPr lang="en-US" altLang="zh-CN" sz="2000" dirty="0">
                <a:solidFill>
                  <a:srgbClr val="595959"/>
                </a:solidFill>
                <a:latin typeface="微软雅黑" panose="020B0503020204020204" pitchFamily="34" charset="-122"/>
                <a:ea typeface="微软雅黑" panose="020B0503020204020204" pitchFamily="34" charset="-122"/>
              </a:rPr>
              <a:t>2</a:t>
            </a:r>
            <a:r>
              <a:rPr lang="zh-CN" altLang="en-US" sz="2000" dirty="0">
                <a:solidFill>
                  <a:srgbClr val="595959"/>
                </a:solidFill>
                <a:latin typeface="微软雅黑" panose="020B0503020204020204" pitchFamily="34" charset="-122"/>
                <a:ea typeface="微软雅黑" panose="020B0503020204020204" pitchFamily="34" charset="-122"/>
              </a:rPr>
              <a:t>：计算三角形面积</a:t>
            </a:r>
          </a:p>
        </p:txBody>
      </p:sp>
      <p:grpSp>
        <p:nvGrpSpPr>
          <p:cNvPr id="11" name="组合 10"/>
          <p:cNvGrpSpPr/>
          <p:nvPr/>
        </p:nvGrpSpPr>
        <p:grpSpPr>
          <a:xfrm>
            <a:off x="5299308" y="4037102"/>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35"/>
          <p:cNvSpPr txBox="1">
            <a:spLocks noChangeArrowheads="1"/>
          </p:cNvSpPr>
          <p:nvPr>
            <p:custDataLst>
              <p:tags r:id="rId1"/>
            </p:custDataLst>
          </p:nvPr>
        </p:nvSpPr>
        <p:spPr bwMode="auto">
          <a:xfrm>
            <a:off x="4942840" y="1701165"/>
            <a:ext cx="6209030" cy="151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已知三角形三条边的长度分别为x、y、z，此时若要计算这个三角形的面积，还不知道三角形的高。为了能计算三角形的面积，我们根据海伦公式先计算三角形的半周长为q，再计算三角形的面积。三角形半周长和三角形面积公式分别如下所示：</a:t>
            </a:r>
          </a:p>
        </p:txBody>
      </p:sp>
      <p:sp>
        <p:nvSpPr>
          <p:cNvPr id="3" name="矩形 2"/>
          <p:cNvSpPr/>
          <p:nvPr>
            <p:custDataLst>
              <p:tags r:id="rId2"/>
            </p:custDataLst>
          </p:nvPr>
        </p:nvSpPr>
        <p:spPr bwMode="auto">
          <a:xfrm>
            <a:off x="4943475" y="4438015"/>
            <a:ext cx="6208395" cy="103759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三角形半周长q = (x + y + z) / 2</a:t>
            </a:r>
          </a:p>
          <a:p>
            <a:pPr>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三角形面积S = (q * (q - x) * (q - y) * (q - z)) ** 0.5</a:t>
            </a:r>
          </a:p>
        </p:txBody>
      </p:sp>
      <p:sp>
        <p:nvSpPr>
          <p:cNvPr id="31" name="Title 1"/>
          <p:cNvSpPr txBox="1"/>
          <p:nvPr>
            <p:custDataLst>
              <p:tags r:id="rId3"/>
            </p:custDataLst>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2</a:t>
            </a:r>
            <a:r>
              <a:rPr sz="2400" b="1" dirty="0">
                <a:solidFill>
                  <a:srgbClr val="595959"/>
                </a:solidFill>
                <a:latin typeface="微软雅黑" panose="020B0503020204020204" pitchFamily="34" charset="-122"/>
                <a:ea typeface="微软雅黑" panose="020B0503020204020204" pitchFamily="34" charset="-122"/>
                <a:cs typeface="+mn-ea"/>
                <a:sym typeface="+mn-lt"/>
              </a:rPr>
              <a:t>.3</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实例</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：计算三角形面积</a:t>
            </a:r>
          </a:p>
        </p:txBody>
      </p:sp>
      <p:grpSp>
        <p:nvGrpSpPr>
          <p:cNvPr id="12" name="组合 11"/>
          <p:cNvGrpSpPr/>
          <p:nvPr/>
        </p:nvGrpSpPr>
        <p:grpSpPr>
          <a:xfrm>
            <a:off x="1019175" y="857056"/>
            <a:ext cx="3533775" cy="466725"/>
            <a:chOff x="1019175" y="847725"/>
            <a:chExt cx="3533775" cy="466725"/>
          </a:xfrm>
        </p:grpSpPr>
        <p:sp>
          <p:nvSpPr>
            <p:cNvPr id="13"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custDataLst>
                <p:tags r:id="rId6"/>
              </p:custDataLst>
            </p:nvPr>
          </p:nvSpPr>
          <p:spPr>
            <a:xfrm>
              <a:off x="1019175" y="881033"/>
              <a:ext cx="3533775" cy="398780"/>
            </a:xfrm>
            <a:prstGeom prst="rect">
              <a:avLst/>
            </a:prstGeom>
          </p:spPr>
          <p:txBody>
            <a:bodyPr wrap="square">
              <a:spAutoFit/>
            </a:bodyPr>
            <a:lstStyle/>
            <a:p>
              <a:pPr marL="0" lvl="3" algn="ctr"/>
              <a:r>
                <a:rPr lang="zh-CN" altLang="en-US" sz="2000" dirty="0">
                  <a:solidFill>
                    <a:srgbClr val="595959"/>
                  </a:solidFill>
                  <a:latin typeface="微软雅黑" panose="020B0503020204020204" pitchFamily="34" charset="-122"/>
                  <a:ea typeface="微软雅黑" panose="020B0503020204020204" pitchFamily="34" charset="-122"/>
                </a:rPr>
                <a:t>任务描述</a:t>
              </a:r>
            </a:p>
          </p:txBody>
        </p:sp>
      </p:grpSp>
      <p:pic>
        <p:nvPicPr>
          <p:cNvPr id="2" name="Picture 2" descr="https://gimg2.baidu.com/image_search/src=http%3A%2F%2Fpic.51yuansu.com%2Fpic3%2Fcover%2F03%2F93%2F98%2F5c8f46e1f2e59_610.jpg&amp;refer=http%3A%2F%2Fpic.51yuansu.com&amp;app=2002&amp;size=f9999,10000&amp;q=a80&amp;n=0&amp;g=0n&amp;fmt=auto?sec=1658640921&amp;t=b2d79b6f1ee22924de6ebb41cb2e0dec"/>
          <p:cNvPicPr>
            <a:picLocks noChangeAspect="1" noChangeArrowheads="1"/>
          </p:cNvPicPr>
          <p:nvPr>
            <p:custDataLst>
              <p:tags r:id="rId4"/>
            </p:custDataLst>
          </p:nvPr>
        </p:nvPicPr>
        <p:blipFill rotWithShape="1">
          <a:blip r:embed="rId8">
            <a:extLst>
              <a:ext uri="{28A0092B-C50C-407E-A947-70E740481C1C}">
                <a14:useLocalDpi xmlns:a14="http://schemas.microsoft.com/office/drawing/2010/main" val="0"/>
              </a:ext>
            </a:extLst>
          </a:blip>
          <a:srcRect l="4024" t="2272" r="2178" b="12806"/>
          <a:stretch>
            <a:fillRect/>
          </a:stretch>
        </p:blipFill>
        <p:spPr bwMode="auto">
          <a:xfrm flipH="1">
            <a:off x="1053882" y="1408489"/>
            <a:ext cx="3528392" cy="46085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s://gimg2.baidu.com/image_search/src=http%3A%2F%2Fhbimg.b0.upaiyun.com%2F6769784930c2e538676b3fb73a290457ca522195287d8-Cu2GNK_fw658&amp;refer=http%3A%2F%2Fhbimg.b0.upaiyun.com&amp;app=2002&amp;size=f9999,10000&amp;q=a80&amp;n=0&amp;g=0n&amp;fmt=auto?sec=1658649679&amp;t=05f22a4c6ab9bde81529f3951d65c5ee"/>
          <p:cNvPicPr>
            <a:picLocks noChangeAspect="1" noChangeArrowheads="1"/>
          </p:cNvPicPr>
          <p:nvPr>
            <p:custDataLst>
              <p:tags r:id="rId1"/>
            </p:custDataLst>
          </p:nvPr>
        </p:nvPicPr>
        <p:blipFill rotWithShape="1">
          <a:blip r:embed="rId6">
            <a:extLst>
              <a:ext uri="{28A0092B-C50C-407E-A947-70E740481C1C}">
                <a14:useLocalDpi xmlns:a14="http://schemas.microsoft.com/office/drawing/2010/main" val="0"/>
              </a:ext>
            </a:extLst>
          </a:blip>
          <a:srcRect b="5357"/>
          <a:stretch>
            <a:fillRect/>
          </a:stretch>
        </p:blipFill>
        <p:spPr bwMode="auto">
          <a:xfrm>
            <a:off x="240711" y="1701602"/>
            <a:ext cx="4600848" cy="424847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35"/>
          <p:cNvSpPr txBox="1">
            <a:spLocks noChangeArrowheads="1"/>
          </p:cNvSpPr>
          <p:nvPr>
            <p:custDataLst>
              <p:tags r:id="rId2"/>
            </p:custDataLst>
          </p:nvPr>
        </p:nvSpPr>
        <p:spPr bwMode="auto">
          <a:xfrm>
            <a:off x="5527675" y="3141345"/>
            <a:ext cx="5015230" cy="1367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indent="0" algn="just">
              <a:lnSpc>
                <a:spcPct val="150000"/>
              </a:lnSpc>
              <a:buFont typeface="+mj-ea"/>
              <a:buNone/>
            </a:pPr>
            <a:r>
              <a:rPr lang="zh-CN" sz="1800" dirty="0">
                <a:solidFill>
                  <a:srgbClr val="595959"/>
                </a:solidFill>
                <a:latin typeface="微软雅黑" panose="020B0503020204020204" pitchFamily="34" charset="-122"/>
                <a:ea typeface="微软雅黑" panose="020B0503020204020204" pitchFamily="34" charset="-122"/>
              </a:rPr>
              <a:t>（</a:t>
            </a:r>
            <a:r>
              <a:rPr sz="1800" dirty="0">
                <a:solidFill>
                  <a:srgbClr val="595959"/>
                </a:solidFill>
                <a:latin typeface="微软雅黑" panose="020B0503020204020204" pitchFamily="34" charset="-122"/>
                <a:ea typeface="微软雅黑" panose="020B0503020204020204" pitchFamily="34" charset="-122"/>
              </a:rPr>
              <a:t>1）接收用户输入的</a:t>
            </a:r>
            <a:r>
              <a:rPr lang="zh-CN" sz="1800" dirty="0">
                <a:solidFill>
                  <a:srgbClr val="595959"/>
                </a:solidFill>
                <a:latin typeface="微软雅黑" panose="020B0503020204020204" pitchFamily="34" charset="-122"/>
                <a:ea typeface="微软雅黑" panose="020B0503020204020204" pitchFamily="34" charset="-122"/>
              </a:rPr>
              <a:t>三角形三条边长。</a:t>
            </a:r>
            <a:endParaRPr sz="1800" dirty="0">
              <a:solidFill>
                <a:srgbClr val="595959"/>
              </a:solidFill>
              <a:latin typeface="微软雅黑" panose="020B0503020204020204" pitchFamily="34" charset="-122"/>
              <a:ea typeface="微软雅黑" panose="020B0503020204020204" pitchFamily="34" charset="-122"/>
            </a:endParaRPr>
          </a:p>
          <a:p>
            <a:pPr indent="0" algn="just">
              <a:lnSpc>
                <a:spcPct val="150000"/>
              </a:lnSpc>
              <a:buFont typeface="+mj-ea"/>
              <a:buNone/>
            </a:pPr>
            <a:r>
              <a:rPr sz="1800" dirty="0">
                <a:solidFill>
                  <a:srgbClr val="595959"/>
                </a:solidFill>
                <a:latin typeface="微软雅黑" panose="020B0503020204020204" pitchFamily="34" charset="-122"/>
                <a:ea typeface="微软雅黑" panose="020B0503020204020204" pitchFamily="34" charset="-122"/>
              </a:rPr>
              <a:t>（2）</a:t>
            </a:r>
            <a:r>
              <a:rPr lang="zh-CN" sz="1800" dirty="0">
                <a:solidFill>
                  <a:srgbClr val="595959"/>
                </a:solidFill>
                <a:latin typeface="微软雅黑" panose="020B0503020204020204" pitchFamily="34" charset="-122"/>
                <a:ea typeface="微软雅黑" panose="020B0503020204020204" pitchFamily="34" charset="-122"/>
              </a:rPr>
              <a:t>根据三条边长计算三角形半周长。</a:t>
            </a:r>
            <a:endParaRPr sz="1800" dirty="0">
              <a:solidFill>
                <a:srgbClr val="595959"/>
              </a:solidFill>
              <a:latin typeface="微软雅黑" panose="020B0503020204020204" pitchFamily="34" charset="-122"/>
              <a:ea typeface="微软雅黑" panose="020B0503020204020204" pitchFamily="34" charset="-122"/>
            </a:endParaRPr>
          </a:p>
          <a:p>
            <a:pPr indent="0" algn="just">
              <a:lnSpc>
                <a:spcPct val="150000"/>
              </a:lnSpc>
              <a:buFont typeface="+mj-ea"/>
              <a:buNone/>
            </a:pPr>
            <a:r>
              <a:rPr sz="1800" dirty="0">
                <a:solidFill>
                  <a:srgbClr val="595959"/>
                </a:solidFill>
                <a:latin typeface="微软雅黑" panose="020B0503020204020204" pitchFamily="34" charset="-122"/>
                <a:ea typeface="微软雅黑" panose="020B0503020204020204" pitchFamily="34" charset="-122"/>
              </a:rPr>
              <a:t>（3）</a:t>
            </a:r>
            <a:r>
              <a:rPr lang="zh-CN" sz="1800" dirty="0">
                <a:solidFill>
                  <a:srgbClr val="595959"/>
                </a:solidFill>
                <a:latin typeface="微软雅黑" panose="020B0503020204020204" pitchFamily="34" charset="-122"/>
                <a:ea typeface="微软雅黑" panose="020B0503020204020204" pitchFamily="34" charset="-122"/>
              </a:rPr>
              <a:t>根据半周长计算三角形的面积</a:t>
            </a:r>
            <a:r>
              <a:rPr lang="zh-CN" altLang="en-US" sz="1800" dirty="0">
                <a:solidFill>
                  <a:srgbClr val="595959"/>
                </a:solidFill>
                <a:latin typeface="微软雅黑" panose="020B0503020204020204" pitchFamily="34" charset="-122"/>
                <a:ea typeface="微软雅黑" panose="020B0503020204020204" pitchFamily="34" charset="-122"/>
              </a:rPr>
              <a:t>。</a:t>
            </a:r>
          </a:p>
        </p:txBody>
      </p:sp>
      <p:sp>
        <p:nvSpPr>
          <p:cNvPr id="8" name="矩形 7"/>
          <p:cNvSpPr/>
          <p:nvPr>
            <p:custDataLst>
              <p:tags r:id="rId3"/>
            </p:custDataLst>
          </p:nvPr>
        </p:nvSpPr>
        <p:spPr>
          <a:xfrm>
            <a:off x="7103318" y="2493690"/>
            <a:ext cx="1444498" cy="461665"/>
          </a:xfrm>
          <a:prstGeom prst="rect">
            <a:avLst/>
          </a:prstGeom>
        </p:spPr>
        <p:txBody>
          <a:bodyPr wrap="none">
            <a:spAutoFit/>
          </a:bodyPr>
          <a:lstStyle/>
          <a:p>
            <a:r>
              <a:rPr lang="zh-CN" altLang="en-US" b="1" dirty="0">
                <a:solidFill>
                  <a:srgbClr val="595959"/>
                </a:solidFill>
                <a:latin typeface="微软雅黑" panose="020B0503020204020204" pitchFamily="34" charset="-122"/>
                <a:ea typeface="微软雅黑" panose="020B0503020204020204" pitchFamily="34" charset="-122"/>
              </a:rPr>
              <a:t>实现步骤</a:t>
            </a:r>
          </a:p>
        </p:txBody>
      </p:sp>
      <p:sp>
        <p:nvSpPr>
          <p:cNvPr id="31" name="Title 1"/>
          <p:cNvSpPr txBox="1"/>
          <p:nvPr>
            <p:custDataLst>
              <p:tags r:id="rId4"/>
            </p:custDataLst>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2</a:t>
            </a:r>
            <a:r>
              <a:rPr sz="2400" b="1" dirty="0">
                <a:solidFill>
                  <a:srgbClr val="595959"/>
                </a:solidFill>
                <a:latin typeface="微软雅黑" panose="020B0503020204020204" pitchFamily="34" charset="-122"/>
                <a:ea typeface="微软雅黑" panose="020B0503020204020204" pitchFamily="34" charset="-122"/>
                <a:cs typeface="+mn-ea"/>
                <a:sym typeface="+mn-lt"/>
              </a:rPr>
              <a:t>.3</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实例</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2</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：计算三角形面积</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2</a:t>
            </a:r>
            <a:r>
              <a:rPr sz="2400" b="1" dirty="0">
                <a:solidFill>
                  <a:srgbClr val="595959"/>
                </a:solidFill>
                <a:latin typeface="微软雅黑" panose="020B0503020204020204" pitchFamily="34" charset="-122"/>
                <a:ea typeface="微软雅黑" panose="020B0503020204020204" pitchFamily="34" charset="-122"/>
                <a:cs typeface="+mn-ea"/>
                <a:sym typeface="+mn-lt"/>
              </a:rPr>
              <a:t>.3</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实例</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3</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：判断水仙花数</a:t>
            </a:r>
            <a:endParaRPr lang="en-US"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735552" y="3717826"/>
            <a:ext cx="5180379" cy="582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sz="2000" dirty="0">
                <a:solidFill>
                  <a:srgbClr val="595959"/>
                </a:solidFill>
                <a:latin typeface="微软雅黑" panose="020B0503020204020204" pitchFamily="34" charset="-122"/>
                <a:ea typeface="微软雅黑" panose="020B0503020204020204" pitchFamily="34" charset="-122"/>
              </a:rPr>
              <a:t>根据任务描述实现实例</a:t>
            </a:r>
            <a:r>
              <a:rPr lang="en-US" altLang="zh-CN" sz="2000" dirty="0">
                <a:solidFill>
                  <a:srgbClr val="595959"/>
                </a:solidFill>
                <a:latin typeface="微软雅黑" panose="020B0503020204020204" pitchFamily="34" charset="-122"/>
                <a:ea typeface="微软雅黑" panose="020B0503020204020204" pitchFamily="34" charset="-122"/>
              </a:rPr>
              <a:t>3</a:t>
            </a:r>
            <a:r>
              <a:rPr lang="zh-CN" altLang="en-US" sz="2000" dirty="0">
                <a:solidFill>
                  <a:srgbClr val="595959"/>
                </a:solidFill>
                <a:latin typeface="微软雅黑" panose="020B0503020204020204" pitchFamily="34" charset="-122"/>
                <a:ea typeface="微软雅黑" panose="020B0503020204020204" pitchFamily="34" charset="-122"/>
              </a:rPr>
              <a:t>：判断水仙花数</a:t>
            </a:r>
          </a:p>
        </p:txBody>
      </p:sp>
      <p:grpSp>
        <p:nvGrpSpPr>
          <p:cNvPr id="11" name="组合 10"/>
          <p:cNvGrpSpPr/>
          <p:nvPr/>
        </p:nvGrpSpPr>
        <p:grpSpPr>
          <a:xfrm>
            <a:off x="5299308" y="4037102"/>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35"/>
          <p:cNvSpPr txBox="1">
            <a:spLocks noChangeArrowheads="1"/>
          </p:cNvSpPr>
          <p:nvPr>
            <p:custDataLst>
              <p:tags r:id="rId1"/>
            </p:custDataLst>
          </p:nvPr>
        </p:nvSpPr>
        <p:spPr bwMode="auto">
          <a:xfrm>
            <a:off x="4942840" y="2674620"/>
            <a:ext cx="6209030" cy="1510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水仙花数是一个3位数，它的每位数字的3次幂之和等于它本身，例如，13 + 53+ 33 = 153，153就是一个水仙花数。</a:t>
            </a:r>
          </a:p>
        </p:txBody>
      </p:sp>
      <p:sp>
        <p:nvSpPr>
          <p:cNvPr id="2" name="Title 1"/>
          <p:cNvSpPr txBox="1"/>
          <p:nvPr>
            <p:custDataLst>
              <p:tags r:id="rId2"/>
            </p:custDataLst>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2</a:t>
            </a:r>
            <a:r>
              <a:rPr sz="2400" b="1" dirty="0">
                <a:solidFill>
                  <a:srgbClr val="595959"/>
                </a:solidFill>
                <a:latin typeface="微软雅黑" panose="020B0503020204020204" pitchFamily="34" charset="-122"/>
                <a:ea typeface="微软雅黑" panose="020B0503020204020204" pitchFamily="34" charset="-122"/>
                <a:cs typeface="+mn-ea"/>
                <a:sym typeface="+mn-lt"/>
              </a:rPr>
              <a:t>.3</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实例</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3</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：判断水仙花数</a:t>
            </a:r>
            <a:endParaRPr lang="en-US"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grpSp>
        <p:nvGrpSpPr>
          <p:cNvPr id="12" name="组合 11"/>
          <p:cNvGrpSpPr/>
          <p:nvPr/>
        </p:nvGrpSpPr>
        <p:grpSpPr>
          <a:xfrm>
            <a:off x="1019175" y="857056"/>
            <a:ext cx="3533775" cy="466725"/>
            <a:chOff x="1019175" y="847725"/>
            <a:chExt cx="3533775" cy="466725"/>
          </a:xfrm>
        </p:grpSpPr>
        <p:sp>
          <p:nvSpPr>
            <p:cNvPr id="13"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custDataLst>
                <p:tags r:id="rId5"/>
              </p:custDataLst>
            </p:nvPr>
          </p:nvSpPr>
          <p:spPr>
            <a:xfrm>
              <a:off x="1019175" y="881033"/>
              <a:ext cx="3533775" cy="398780"/>
            </a:xfrm>
            <a:prstGeom prst="rect">
              <a:avLst/>
            </a:prstGeom>
          </p:spPr>
          <p:txBody>
            <a:bodyPr wrap="square">
              <a:spAutoFit/>
            </a:bodyPr>
            <a:lstStyle/>
            <a:p>
              <a:pPr marL="0" lvl="3" algn="ctr"/>
              <a:r>
                <a:rPr lang="zh-CN" altLang="en-US" sz="2000" dirty="0">
                  <a:solidFill>
                    <a:srgbClr val="595959"/>
                  </a:solidFill>
                  <a:latin typeface="微软雅黑" panose="020B0503020204020204" pitchFamily="34" charset="-122"/>
                  <a:ea typeface="微软雅黑" panose="020B0503020204020204" pitchFamily="34" charset="-122"/>
                </a:rPr>
                <a:t>任务描述</a:t>
              </a:r>
            </a:p>
          </p:txBody>
        </p:sp>
      </p:grpSp>
      <p:pic>
        <p:nvPicPr>
          <p:cNvPr id="4" name="Picture 2" descr="https://gimg2.baidu.com/image_search/src=http%3A%2F%2Fpic.51yuansu.com%2Fpic3%2Fcover%2F03%2F93%2F98%2F5c8f46e1f2e59_610.jpg&amp;refer=http%3A%2F%2Fpic.51yuansu.com&amp;app=2002&amp;size=f9999,10000&amp;q=a80&amp;n=0&amp;g=0n&amp;fmt=auto?sec=1658640921&amp;t=b2d79b6f1ee22924de6ebb41cb2e0dec"/>
          <p:cNvPicPr>
            <a:picLocks noChangeAspect="1" noChangeArrowheads="1"/>
          </p:cNvPicPr>
          <p:nvPr>
            <p:custDataLst>
              <p:tags r:id="rId3"/>
            </p:custDataLst>
          </p:nvPr>
        </p:nvPicPr>
        <p:blipFill rotWithShape="1">
          <a:blip r:embed="rId7">
            <a:extLst>
              <a:ext uri="{28A0092B-C50C-407E-A947-70E740481C1C}">
                <a14:useLocalDpi xmlns:a14="http://schemas.microsoft.com/office/drawing/2010/main" val="0"/>
              </a:ext>
            </a:extLst>
          </a:blip>
          <a:srcRect l="4024" t="2272" r="2178" b="12806"/>
          <a:stretch>
            <a:fillRect/>
          </a:stretch>
        </p:blipFill>
        <p:spPr bwMode="auto">
          <a:xfrm flipH="1">
            <a:off x="1053882" y="1408489"/>
            <a:ext cx="3528392" cy="46085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s://gimg2.baidu.com/image_search/src=http%3A%2F%2Fhbimg.b0.upaiyun.com%2F6769784930c2e538676b3fb73a290457ca522195287d8-Cu2GNK_fw658&amp;refer=http%3A%2F%2Fhbimg.b0.upaiyun.com&amp;app=2002&amp;size=f9999,10000&amp;q=a80&amp;n=0&amp;g=0n&amp;fmt=auto?sec=1658649679&amp;t=05f22a4c6ab9bde81529f3951d65c5ee"/>
          <p:cNvPicPr>
            <a:picLocks noChangeAspect="1" noChangeArrowheads="1"/>
          </p:cNvPicPr>
          <p:nvPr>
            <p:custDataLst>
              <p:tags r:id="rId1"/>
            </p:custDataLst>
          </p:nvPr>
        </p:nvPicPr>
        <p:blipFill rotWithShape="1">
          <a:blip r:embed="rId6">
            <a:extLst>
              <a:ext uri="{28A0092B-C50C-407E-A947-70E740481C1C}">
                <a14:useLocalDpi xmlns:a14="http://schemas.microsoft.com/office/drawing/2010/main" val="0"/>
              </a:ext>
            </a:extLst>
          </a:blip>
          <a:srcRect b="5357"/>
          <a:stretch>
            <a:fillRect/>
          </a:stretch>
        </p:blipFill>
        <p:spPr bwMode="auto">
          <a:xfrm>
            <a:off x="240711" y="1701602"/>
            <a:ext cx="4600848" cy="424847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35"/>
          <p:cNvSpPr txBox="1">
            <a:spLocks noChangeArrowheads="1"/>
          </p:cNvSpPr>
          <p:nvPr>
            <p:custDataLst>
              <p:tags r:id="rId2"/>
            </p:custDataLst>
          </p:nvPr>
        </p:nvSpPr>
        <p:spPr bwMode="auto">
          <a:xfrm>
            <a:off x="5527675" y="3141345"/>
            <a:ext cx="5015230" cy="1782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indent="0" algn="just">
              <a:lnSpc>
                <a:spcPct val="150000"/>
              </a:lnSpc>
              <a:buFont typeface="+mj-ea"/>
              <a:buNone/>
            </a:pPr>
            <a:r>
              <a:rPr lang="zh-CN" sz="1800" dirty="0">
                <a:solidFill>
                  <a:srgbClr val="595959"/>
                </a:solidFill>
                <a:latin typeface="微软雅黑" panose="020B0503020204020204" pitchFamily="34" charset="-122"/>
                <a:ea typeface="微软雅黑" panose="020B0503020204020204" pitchFamily="34" charset="-122"/>
              </a:rPr>
              <a:t>（</a:t>
            </a:r>
            <a:r>
              <a:rPr sz="1800" dirty="0">
                <a:solidFill>
                  <a:srgbClr val="595959"/>
                </a:solidFill>
                <a:latin typeface="微软雅黑" panose="020B0503020204020204" pitchFamily="34" charset="-122"/>
                <a:ea typeface="微软雅黑" panose="020B0503020204020204" pitchFamily="34" charset="-122"/>
              </a:rPr>
              <a:t>1）接收用户输入的</a:t>
            </a:r>
            <a:r>
              <a:rPr lang="zh-CN" sz="1800" dirty="0">
                <a:solidFill>
                  <a:srgbClr val="595959"/>
                </a:solidFill>
                <a:latin typeface="微软雅黑" panose="020B0503020204020204" pitchFamily="34" charset="-122"/>
                <a:ea typeface="微软雅黑" panose="020B0503020204020204" pitchFamily="34" charset="-122"/>
              </a:rPr>
              <a:t>三位数字。</a:t>
            </a:r>
            <a:endParaRPr sz="1800" dirty="0">
              <a:solidFill>
                <a:srgbClr val="595959"/>
              </a:solidFill>
              <a:latin typeface="微软雅黑" panose="020B0503020204020204" pitchFamily="34" charset="-122"/>
              <a:ea typeface="微软雅黑" panose="020B0503020204020204" pitchFamily="34" charset="-122"/>
            </a:endParaRPr>
          </a:p>
          <a:p>
            <a:pPr indent="0" algn="just">
              <a:lnSpc>
                <a:spcPct val="150000"/>
              </a:lnSpc>
              <a:buFont typeface="+mj-ea"/>
              <a:buNone/>
            </a:pPr>
            <a:r>
              <a:rPr sz="1800" dirty="0">
                <a:solidFill>
                  <a:srgbClr val="595959"/>
                </a:solidFill>
                <a:latin typeface="微软雅黑" panose="020B0503020204020204" pitchFamily="34" charset="-122"/>
                <a:ea typeface="微软雅黑" panose="020B0503020204020204" pitchFamily="34" charset="-122"/>
              </a:rPr>
              <a:t>（2）</a:t>
            </a:r>
            <a:r>
              <a:rPr lang="zh-CN" sz="1800" dirty="0">
                <a:solidFill>
                  <a:srgbClr val="595959"/>
                </a:solidFill>
                <a:latin typeface="微软雅黑" panose="020B0503020204020204" pitchFamily="34" charset="-122"/>
                <a:ea typeface="微软雅黑" panose="020B0503020204020204" pitchFamily="34" charset="-122"/>
              </a:rPr>
              <a:t>获取三位数的每个数字。</a:t>
            </a:r>
            <a:endParaRPr sz="1800" dirty="0">
              <a:solidFill>
                <a:srgbClr val="595959"/>
              </a:solidFill>
              <a:latin typeface="微软雅黑" panose="020B0503020204020204" pitchFamily="34" charset="-122"/>
              <a:ea typeface="微软雅黑" panose="020B0503020204020204" pitchFamily="34" charset="-122"/>
            </a:endParaRPr>
          </a:p>
          <a:p>
            <a:pPr indent="0" algn="just">
              <a:lnSpc>
                <a:spcPct val="150000"/>
              </a:lnSpc>
              <a:buFont typeface="+mj-ea"/>
              <a:buNone/>
            </a:pPr>
            <a:r>
              <a:rPr sz="1800" dirty="0">
                <a:solidFill>
                  <a:srgbClr val="595959"/>
                </a:solidFill>
                <a:latin typeface="微软雅黑" panose="020B0503020204020204" pitchFamily="34" charset="-122"/>
                <a:ea typeface="微软雅黑" panose="020B0503020204020204" pitchFamily="34" charset="-122"/>
              </a:rPr>
              <a:t>（3）</a:t>
            </a:r>
            <a:r>
              <a:rPr lang="zh-CN" sz="1800" dirty="0">
                <a:solidFill>
                  <a:srgbClr val="595959"/>
                </a:solidFill>
                <a:latin typeface="微软雅黑" panose="020B0503020204020204" pitchFamily="34" charset="-122"/>
                <a:ea typeface="微软雅黑" panose="020B0503020204020204" pitchFamily="34" charset="-122"/>
              </a:rPr>
              <a:t>根据水仙花数特点判断输入的三位数是否是水仙花数。</a:t>
            </a:r>
          </a:p>
        </p:txBody>
      </p:sp>
      <p:sp>
        <p:nvSpPr>
          <p:cNvPr id="8" name="矩形 7"/>
          <p:cNvSpPr/>
          <p:nvPr>
            <p:custDataLst>
              <p:tags r:id="rId3"/>
            </p:custDataLst>
          </p:nvPr>
        </p:nvSpPr>
        <p:spPr>
          <a:xfrm>
            <a:off x="7103318" y="2493690"/>
            <a:ext cx="1444498" cy="461665"/>
          </a:xfrm>
          <a:prstGeom prst="rect">
            <a:avLst/>
          </a:prstGeom>
        </p:spPr>
        <p:txBody>
          <a:bodyPr wrap="none">
            <a:spAutoFit/>
          </a:bodyPr>
          <a:lstStyle/>
          <a:p>
            <a:r>
              <a:rPr lang="zh-CN" altLang="en-US" b="1" dirty="0">
                <a:solidFill>
                  <a:srgbClr val="595959"/>
                </a:solidFill>
                <a:latin typeface="微软雅黑" panose="020B0503020204020204" pitchFamily="34" charset="-122"/>
                <a:ea typeface="微软雅黑" panose="020B0503020204020204" pitchFamily="34" charset="-122"/>
              </a:rPr>
              <a:t>实现步骤</a:t>
            </a:r>
          </a:p>
        </p:txBody>
      </p:sp>
      <p:sp>
        <p:nvSpPr>
          <p:cNvPr id="3" name="Title 1"/>
          <p:cNvSpPr txBox="1"/>
          <p:nvPr>
            <p:custDataLst>
              <p:tags r:id="rId4"/>
            </p:custDataLst>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2</a:t>
            </a:r>
            <a:r>
              <a:rPr sz="2400" b="1" dirty="0">
                <a:solidFill>
                  <a:srgbClr val="595959"/>
                </a:solidFill>
                <a:latin typeface="微软雅黑" panose="020B0503020204020204" pitchFamily="34" charset="-122"/>
                <a:ea typeface="微软雅黑" panose="020B0503020204020204" pitchFamily="34" charset="-122"/>
                <a:cs typeface="+mn-ea"/>
                <a:sym typeface="+mn-lt"/>
              </a:rPr>
              <a:t>.3</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实例</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3</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：判断水仙花数</a:t>
            </a:r>
            <a:endParaRPr lang="en-US"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020" y="3014345"/>
            <a:ext cx="7284085" cy="829945"/>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字符串</a:t>
            </a: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2.4</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37863" y="572758"/>
            <a:ext cx="3007988"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目录</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Contents</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2" name="组合 1"/>
          <p:cNvGrpSpPr/>
          <p:nvPr/>
        </p:nvGrpSpPr>
        <p:grpSpPr>
          <a:xfrm>
            <a:off x="3119265" y="2133650"/>
            <a:ext cx="6047883" cy="635241"/>
            <a:chOff x="3119265" y="1881001"/>
            <a:chExt cx="6047883" cy="635241"/>
          </a:xfrm>
        </p:grpSpPr>
        <p:grpSp>
          <p:nvGrpSpPr>
            <p:cNvPr id="45" name="组合 44"/>
            <p:cNvGrpSpPr/>
            <p:nvPr/>
          </p:nvGrpSpPr>
          <p:grpSpPr>
            <a:xfrm>
              <a:off x="3119265" y="1903180"/>
              <a:ext cx="1192190" cy="613062"/>
              <a:chOff x="2215144" y="982844"/>
              <a:chExt cx="1244730" cy="842780"/>
            </a:xfrm>
          </p:grpSpPr>
          <p:sp>
            <p:nvSpPr>
              <p:cNvPr id="46" name="平行四边形 45"/>
              <p:cNvSpPr/>
              <p:nvPr/>
            </p:nvSpPr>
            <p:spPr>
              <a:xfrm>
                <a:off x="2215144" y="982844"/>
                <a:ext cx="1120898" cy="842780"/>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47" name="文本框 9"/>
              <p:cNvSpPr txBox="1"/>
              <p:nvPr/>
            </p:nvSpPr>
            <p:spPr>
              <a:xfrm>
                <a:off x="2393075" y="1005670"/>
                <a:ext cx="1066799" cy="803893"/>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01</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60" name="组合 59"/>
            <p:cNvGrpSpPr/>
            <p:nvPr/>
          </p:nvGrpSpPr>
          <p:grpSpPr>
            <a:xfrm>
              <a:off x="4024817" y="1881001"/>
              <a:ext cx="5142331" cy="613062"/>
              <a:chOff x="4315150" y="953426"/>
              <a:chExt cx="3857250" cy="540057"/>
            </a:xfrm>
          </p:grpSpPr>
          <p:sp>
            <p:nvSpPr>
              <p:cNvPr id="61" name="矩形 60"/>
              <p:cNvSpPr/>
              <p:nvPr/>
            </p:nvSpPr>
            <p:spPr>
              <a:xfrm>
                <a:off x="4841196" y="1036090"/>
                <a:ext cx="2827147" cy="331154"/>
              </a:xfrm>
              <a:prstGeom prst="rect">
                <a:avLst/>
              </a:prstGeom>
              <a:ln w="15875">
                <a:noFill/>
              </a:ln>
            </p:spPr>
            <p:txBody>
              <a:bodyPr wrap="square" lIns="68580" tIns="34290" rIns="68580" bIns="34290">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数字类型</a:t>
                </a: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grpSp>
        <p:nvGrpSpPr>
          <p:cNvPr id="3" name="组合 2"/>
          <p:cNvGrpSpPr/>
          <p:nvPr/>
        </p:nvGrpSpPr>
        <p:grpSpPr>
          <a:xfrm>
            <a:off x="3119265" y="3007836"/>
            <a:ext cx="6047883" cy="635232"/>
            <a:chOff x="3119265" y="2806752"/>
            <a:chExt cx="6047883" cy="635232"/>
          </a:xfrm>
        </p:grpSpPr>
        <p:grpSp>
          <p:nvGrpSpPr>
            <p:cNvPr id="48" name="组合 47"/>
            <p:cNvGrpSpPr/>
            <p:nvPr/>
          </p:nvGrpSpPr>
          <p:grpSpPr>
            <a:xfrm>
              <a:off x="3119265" y="2823578"/>
              <a:ext cx="1192190" cy="618406"/>
              <a:chOff x="2215144" y="2026500"/>
              <a:chExt cx="1244730" cy="850129"/>
            </a:xfrm>
          </p:grpSpPr>
          <p:sp>
            <p:nvSpPr>
              <p:cNvPr id="49" name="平行四边形 48"/>
              <p:cNvSpPr/>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0" name="文本框 10"/>
              <p:cNvSpPr txBox="1"/>
              <p:nvPr/>
            </p:nvSpPr>
            <p:spPr>
              <a:xfrm>
                <a:off x="2393075" y="2026500"/>
                <a:ext cx="1066799" cy="803896"/>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02</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63" name="组合 62"/>
            <p:cNvGrpSpPr/>
            <p:nvPr/>
          </p:nvGrpSpPr>
          <p:grpSpPr>
            <a:xfrm>
              <a:off x="4024817" y="2806752"/>
              <a:ext cx="5142331" cy="613062"/>
              <a:chOff x="4315150" y="1647579"/>
              <a:chExt cx="3857250" cy="540057"/>
            </a:xfrm>
          </p:grpSpPr>
          <p:sp>
            <p:nvSpPr>
              <p:cNvPr id="64" name="矩形 63"/>
              <p:cNvSpPr/>
              <p:nvPr/>
            </p:nvSpPr>
            <p:spPr>
              <a:xfrm>
                <a:off x="4841196" y="1730243"/>
                <a:ext cx="2827147" cy="331154"/>
              </a:xfrm>
              <a:prstGeom prst="rect">
                <a:avLst/>
              </a:prstGeom>
              <a:ln w="15875">
                <a:noFill/>
              </a:ln>
            </p:spPr>
            <p:txBody>
              <a:bodyPr wrap="square" lIns="68580" tIns="34290" rIns="68580" bIns="34290">
                <a:spAutoFit/>
              </a:bodyPr>
              <a:lstStyle/>
              <a:p>
                <a:r>
                  <a:rPr lang="en-US" altLang="zh-CN" sz="2000" dirty="0" err="1"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运算符</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grpSp>
        <p:nvGrpSpPr>
          <p:cNvPr id="4" name="组合 3"/>
          <p:cNvGrpSpPr/>
          <p:nvPr/>
        </p:nvGrpSpPr>
        <p:grpSpPr>
          <a:xfrm>
            <a:off x="3119265" y="3882013"/>
            <a:ext cx="6047883" cy="636178"/>
            <a:chOff x="3119265" y="3732503"/>
            <a:chExt cx="6047883" cy="636178"/>
          </a:xfrm>
        </p:grpSpPr>
        <p:grpSp>
          <p:nvGrpSpPr>
            <p:cNvPr id="51" name="组合 50"/>
            <p:cNvGrpSpPr/>
            <p:nvPr/>
          </p:nvGrpSpPr>
          <p:grpSpPr>
            <a:xfrm>
              <a:off x="3119265" y="3754156"/>
              <a:ext cx="1192190" cy="614525"/>
              <a:chOff x="2215144" y="3084852"/>
              <a:chExt cx="1244730" cy="844793"/>
            </a:xfrm>
          </p:grpSpPr>
          <p:sp>
            <p:nvSpPr>
              <p:cNvPr id="52" name="平行四边形 51"/>
              <p:cNvSpPr/>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3" name="文本框 11"/>
              <p:cNvSpPr txBox="1"/>
              <p:nvPr/>
            </p:nvSpPr>
            <p:spPr>
              <a:xfrm>
                <a:off x="2393075" y="3125750"/>
                <a:ext cx="1066799" cy="803895"/>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03</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66" name="组合 65"/>
            <p:cNvGrpSpPr/>
            <p:nvPr/>
          </p:nvGrpSpPr>
          <p:grpSpPr>
            <a:xfrm>
              <a:off x="4024817" y="3732503"/>
              <a:ext cx="5142331" cy="613062"/>
              <a:chOff x="4315150" y="2341731"/>
              <a:chExt cx="3857250" cy="540057"/>
            </a:xfrm>
          </p:grpSpPr>
          <p:sp>
            <p:nvSpPr>
              <p:cNvPr id="67" name="矩形 66"/>
              <p:cNvSpPr/>
              <p:nvPr/>
            </p:nvSpPr>
            <p:spPr>
              <a:xfrm>
                <a:off x="4841197" y="2424395"/>
                <a:ext cx="2827146" cy="331154"/>
              </a:xfrm>
              <a:prstGeom prst="rect">
                <a:avLst/>
              </a:prstGeom>
              <a:ln w="15875">
                <a:noFill/>
              </a:ln>
            </p:spPr>
            <p:txBody>
              <a:bodyPr wrap="square" lIns="68580" tIns="34290" rIns="68580" bIns="34290">
                <a:spAutoFit/>
              </a:bodyPr>
              <a:lstStyle/>
              <a:p>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经典实例</a:t>
                </a:r>
                <a:endParaRPr lang="en-GB"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grpSp>
        <p:nvGrpSpPr>
          <p:cNvPr id="5" name="组合 4"/>
          <p:cNvGrpSpPr/>
          <p:nvPr/>
        </p:nvGrpSpPr>
        <p:grpSpPr>
          <a:xfrm>
            <a:off x="3083705" y="4757136"/>
            <a:ext cx="6047883" cy="634968"/>
            <a:chOff x="3083705" y="4711038"/>
            <a:chExt cx="6047883" cy="634968"/>
          </a:xfrm>
        </p:grpSpPr>
        <p:grpSp>
          <p:nvGrpSpPr>
            <p:cNvPr id="21" name="组合 20"/>
            <p:cNvGrpSpPr/>
            <p:nvPr/>
          </p:nvGrpSpPr>
          <p:grpSpPr>
            <a:xfrm>
              <a:off x="3083705" y="4732691"/>
              <a:ext cx="1192190" cy="613315"/>
              <a:chOff x="2215144" y="3084852"/>
              <a:chExt cx="1244730" cy="843130"/>
            </a:xfrm>
          </p:grpSpPr>
          <p:sp>
            <p:nvSpPr>
              <p:cNvPr id="22" name="平行四边形 21"/>
              <p:cNvSpPr/>
              <p:nvPr>
                <p:custDataLst>
                  <p:tags r:id="rId7"/>
                </p:custDataLst>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23" name="文本框 11"/>
              <p:cNvSpPr txBox="1"/>
              <p:nvPr>
                <p:custDataLst>
                  <p:tags r:id="rId8"/>
                </p:custDataLst>
              </p:nvPr>
            </p:nvSpPr>
            <p:spPr>
              <a:xfrm>
                <a:off x="2393075" y="3125750"/>
                <a:ext cx="1066799" cy="802232"/>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04</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24" name="组合 23"/>
            <p:cNvGrpSpPr/>
            <p:nvPr/>
          </p:nvGrpSpPr>
          <p:grpSpPr>
            <a:xfrm>
              <a:off x="3989257" y="4711038"/>
              <a:ext cx="5142331" cy="613062"/>
              <a:chOff x="4315150" y="2341731"/>
              <a:chExt cx="3857250" cy="540057"/>
            </a:xfrm>
          </p:grpSpPr>
          <p:sp>
            <p:nvSpPr>
              <p:cNvPr id="25" name="矩形 24"/>
              <p:cNvSpPr/>
              <p:nvPr>
                <p:custDataLst>
                  <p:tags r:id="rId5"/>
                </p:custDataLst>
              </p:nvPr>
            </p:nvSpPr>
            <p:spPr>
              <a:xfrm>
                <a:off x="4867869" y="2481452"/>
                <a:ext cx="2827146" cy="331154"/>
              </a:xfrm>
              <a:prstGeom prst="rect">
                <a:avLst/>
              </a:prstGeom>
              <a:ln w="15875">
                <a:noFill/>
              </a:ln>
            </p:spPr>
            <p:txBody>
              <a:bodyPr wrap="square" lIns="68580" tIns="34290" rIns="68580" bIns="34290">
                <a:spAutoFit/>
              </a:bodyPr>
              <a:lstStyle/>
              <a:p>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字符串</a:t>
                </a:r>
                <a:endParaRPr lang="en-GB"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26" name="平行四边形 25"/>
              <p:cNvSpPr/>
              <p:nvPr>
                <p:custDataLst>
                  <p:tags r:id="rId6"/>
                </p:custDataLst>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grpSp>
        <p:nvGrpSpPr>
          <p:cNvPr id="6" name="组合 5"/>
          <p:cNvGrpSpPr/>
          <p:nvPr/>
        </p:nvGrpSpPr>
        <p:grpSpPr>
          <a:xfrm>
            <a:off x="3100850" y="5631051"/>
            <a:ext cx="6047883" cy="634968"/>
            <a:chOff x="3100850" y="5378402"/>
            <a:chExt cx="6047883" cy="634968"/>
          </a:xfrm>
        </p:grpSpPr>
        <p:grpSp>
          <p:nvGrpSpPr>
            <p:cNvPr id="33" name="组合 32"/>
            <p:cNvGrpSpPr/>
            <p:nvPr/>
          </p:nvGrpSpPr>
          <p:grpSpPr>
            <a:xfrm>
              <a:off x="3100850" y="5400055"/>
              <a:ext cx="1192190" cy="613315"/>
              <a:chOff x="2215144" y="3084852"/>
              <a:chExt cx="1244730" cy="843130"/>
            </a:xfrm>
          </p:grpSpPr>
          <p:sp>
            <p:nvSpPr>
              <p:cNvPr id="34" name="平行四边形 33"/>
              <p:cNvSpPr/>
              <p:nvPr>
                <p:custDataLst>
                  <p:tags r:id="rId3"/>
                </p:custDataLst>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35" name="文本框 11"/>
              <p:cNvSpPr txBox="1"/>
              <p:nvPr>
                <p:custDataLst>
                  <p:tags r:id="rId4"/>
                </p:custDataLst>
              </p:nvPr>
            </p:nvSpPr>
            <p:spPr>
              <a:xfrm>
                <a:off x="2393075" y="3125750"/>
                <a:ext cx="1066799" cy="802232"/>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05</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36" name="组合 35"/>
            <p:cNvGrpSpPr/>
            <p:nvPr/>
          </p:nvGrpSpPr>
          <p:grpSpPr>
            <a:xfrm>
              <a:off x="4006402" y="5378402"/>
              <a:ext cx="5142331" cy="613062"/>
              <a:chOff x="4315150" y="2341731"/>
              <a:chExt cx="3857250" cy="540057"/>
            </a:xfrm>
          </p:grpSpPr>
          <p:sp>
            <p:nvSpPr>
              <p:cNvPr id="37" name="矩形 36"/>
              <p:cNvSpPr/>
              <p:nvPr>
                <p:custDataLst>
                  <p:tags r:id="rId1"/>
                </p:custDataLst>
              </p:nvPr>
            </p:nvSpPr>
            <p:spPr>
              <a:xfrm>
                <a:off x="4855009" y="2462433"/>
                <a:ext cx="2827146" cy="331154"/>
              </a:xfrm>
              <a:prstGeom prst="rect">
                <a:avLst/>
              </a:prstGeom>
              <a:ln w="15875">
                <a:noFill/>
              </a:ln>
            </p:spPr>
            <p:txBody>
              <a:bodyPr wrap="square" lIns="68580" tIns="34290" rIns="68580" bIns="34290">
                <a:spAutoFit/>
              </a:bodyPr>
              <a:lstStyle/>
              <a:p>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类型转换</a:t>
                </a:r>
                <a:endParaRPr lang="en-GB"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38" name="平行四边形 37"/>
              <p:cNvSpPr/>
              <p:nvPr>
                <p:custDataLst>
                  <p:tags r:id="rId2"/>
                </p:custDataLst>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2</a:t>
            </a:r>
            <a:r>
              <a:rPr sz="2400" b="1" dirty="0">
                <a:solidFill>
                  <a:srgbClr val="595959"/>
                </a:solidFill>
                <a:latin typeface="微软雅黑" panose="020B0503020204020204" pitchFamily="34" charset="-122"/>
                <a:ea typeface="微软雅黑" panose="020B0503020204020204" pitchFamily="34" charset="-122"/>
                <a:cs typeface="+mn-ea"/>
                <a:sym typeface="+mn-lt"/>
              </a:rPr>
              <a:t>.4</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.1  </a:t>
            </a:r>
            <a:r>
              <a:rPr lang="zh-CN" sz="2400" b="1" dirty="0">
                <a:solidFill>
                  <a:srgbClr val="595959"/>
                </a:solidFill>
                <a:latin typeface="微软雅黑" panose="020B0503020204020204" pitchFamily="34" charset="-122"/>
                <a:ea typeface="微软雅黑" panose="020B0503020204020204" pitchFamily="34" charset="-122"/>
                <a:cs typeface="+mn-ea"/>
                <a:sym typeface="+mn-lt"/>
              </a:rPr>
              <a:t>字符串的创建</a:t>
            </a:r>
          </a:p>
        </p:txBody>
      </p:sp>
      <p:pic>
        <p:nvPicPr>
          <p:cNvPr id="6" name="图片 5"/>
          <p:cNvPicPr>
            <a:picLocks noChangeAspect="1"/>
          </p:cNvPicPr>
          <p:nvPr/>
        </p:nvPicPr>
        <p:blipFill>
          <a:blip r:embed="rId3"/>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735552" y="3537982"/>
            <a:ext cx="5180379" cy="1043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掌握</a:t>
            </a:r>
            <a:r>
              <a:rPr lang="zh-CN" altLang="en-US" sz="2000" dirty="0">
                <a:solidFill>
                  <a:srgbClr val="0070C0"/>
                </a:solidFill>
                <a:latin typeface="微软雅黑" panose="020B0503020204020204" pitchFamily="34" charset="-122"/>
                <a:ea typeface="微软雅黑" panose="020B0503020204020204" pitchFamily="34" charset="-122"/>
              </a:rPr>
              <a:t>字符串的创建方式</a:t>
            </a:r>
            <a:r>
              <a:rPr lang="zh-CN" altLang="en-US" sz="2000" dirty="0">
                <a:solidFill>
                  <a:srgbClr val="595959"/>
                </a:solidFill>
                <a:latin typeface="微软雅黑" panose="020B0503020204020204" pitchFamily="34" charset="-122"/>
                <a:ea typeface="微软雅黑" panose="020B0503020204020204" pitchFamily="34" charset="-122"/>
              </a:rPr>
              <a:t>，能够准确创建字符串类型的变量</a:t>
            </a:r>
          </a:p>
        </p:txBody>
      </p:sp>
      <p:grpSp>
        <p:nvGrpSpPr>
          <p:cNvPr id="11" name="组合 10"/>
          <p:cNvGrpSpPr/>
          <p:nvPr/>
        </p:nvGrpSpPr>
        <p:grpSpPr>
          <a:xfrm>
            <a:off x="5299308" y="3753753"/>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custDataLst>
              <p:tags r:id="rId1"/>
            </p:custDataLst>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2</a:t>
            </a:r>
            <a:r>
              <a:rPr sz="2400" b="1" dirty="0">
                <a:solidFill>
                  <a:srgbClr val="595959"/>
                </a:solidFill>
                <a:latin typeface="微软雅黑" panose="020B0503020204020204" pitchFamily="34" charset="-122"/>
                <a:ea typeface="微软雅黑" panose="020B0503020204020204" pitchFamily="34" charset="-122"/>
                <a:cs typeface="+mn-ea"/>
                <a:sym typeface="+mn-lt"/>
              </a:rPr>
              <a:t>.4</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.1  </a:t>
            </a:r>
            <a:r>
              <a:rPr lang="zh-CN" sz="2400" b="1" dirty="0">
                <a:solidFill>
                  <a:srgbClr val="595959"/>
                </a:solidFill>
                <a:latin typeface="微软雅黑" panose="020B0503020204020204" pitchFamily="34" charset="-122"/>
                <a:ea typeface="微软雅黑" panose="020B0503020204020204" pitchFamily="34" charset="-122"/>
                <a:cs typeface="+mn-ea"/>
                <a:sym typeface="+mn-lt"/>
              </a:rPr>
              <a:t>字符串的创建</a:t>
            </a:r>
          </a:p>
        </p:txBody>
      </p:sp>
      <p:pic>
        <p:nvPicPr>
          <p:cNvPr id="2" name="图片 1"/>
          <p:cNvPicPr>
            <a:picLocks noChangeAspect="1"/>
          </p:cNvPicPr>
          <p:nvPr>
            <p:custDataLst>
              <p:tags r:id="rId2"/>
            </p:custDataLst>
          </p:nvPr>
        </p:nvPicPr>
        <p:blipFill>
          <a:blip r:embed="rId6"/>
          <a:stretch>
            <a:fillRect/>
          </a:stretch>
        </p:blipFill>
        <p:spPr>
          <a:xfrm>
            <a:off x="334286" y="1773739"/>
            <a:ext cx="3715858" cy="4006159"/>
          </a:xfrm>
          <a:prstGeom prst="rect">
            <a:avLst/>
          </a:prstGeom>
        </p:spPr>
      </p:pic>
      <p:sp>
        <p:nvSpPr>
          <p:cNvPr id="9" name="文本框 8"/>
          <p:cNvSpPr txBox="1"/>
          <p:nvPr>
            <p:custDataLst>
              <p:tags r:id="rId3"/>
            </p:custDataLst>
          </p:nvPr>
        </p:nvSpPr>
        <p:spPr>
          <a:xfrm>
            <a:off x="4290695" y="3357880"/>
            <a:ext cx="7143115" cy="1337945"/>
          </a:xfrm>
          <a:prstGeom prst="rect">
            <a:avLst/>
          </a:prstGeom>
          <a:noFill/>
        </p:spPr>
        <p:txBody>
          <a:bodyPr wrap="square" rtlCol="0" anchor="t">
            <a:spAutoFit/>
          </a:bodyPr>
          <a:lstStyle/>
          <a:p>
            <a:pPr algn="just">
              <a:lnSpc>
                <a:spcPct val="150000"/>
              </a:lnSpc>
              <a:buClrTx/>
              <a:buSzTx/>
              <a:buFontTx/>
            </a:pPr>
            <a:r>
              <a:rPr lang="zh-CN" altLang="en-US" sz="1800" dirty="0">
                <a:solidFill>
                  <a:srgbClr val="0070C0"/>
                </a:solidFill>
                <a:latin typeface="微软雅黑" panose="020B0503020204020204" pitchFamily="34" charset="-122"/>
                <a:ea typeface="微软雅黑" panose="020B0503020204020204" pitchFamily="34" charset="-122"/>
              </a:rPr>
              <a:t>字符串</a:t>
            </a:r>
            <a:r>
              <a:rPr lang="zh-CN" altLang="en-US" sz="1800" dirty="0">
                <a:solidFill>
                  <a:srgbClr val="595959"/>
                </a:solidFill>
                <a:latin typeface="微软雅黑" panose="020B0503020204020204" pitchFamily="34" charset="-122"/>
                <a:ea typeface="微软雅黑" panose="020B0503020204020204" pitchFamily="34" charset="-122"/>
              </a:rPr>
              <a:t>是一种用来表示</a:t>
            </a:r>
            <a:r>
              <a:rPr lang="zh-CN" altLang="en-US" sz="1800" dirty="0">
                <a:solidFill>
                  <a:srgbClr val="0070C0"/>
                </a:solidFill>
                <a:latin typeface="微软雅黑" panose="020B0503020204020204" pitchFamily="34" charset="-122"/>
                <a:ea typeface="微软雅黑" panose="020B0503020204020204" pitchFamily="34" charset="-122"/>
              </a:rPr>
              <a:t>文本的数据类型</a:t>
            </a:r>
            <a:r>
              <a:rPr lang="zh-CN" altLang="en-US" sz="1800" dirty="0">
                <a:solidFill>
                  <a:srgbClr val="595959"/>
                </a:solidFill>
                <a:latin typeface="微软雅黑" panose="020B0503020204020204" pitchFamily="34" charset="-122"/>
                <a:ea typeface="微软雅黑" panose="020B0503020204020204" pitchFamily="34" charset="-122"/>
              </a:rPr>
              <a:t>，它是由字母、符号、数值等组成的一个字符序列，被引号包裹起来。Python中的字符串是不</a:t>
            </a:r>
            <a:r>
              <a:rPr lang="zh-CN" altLang="en-US" sz="1800" dirty="0">
                <a:solidFill>
                  <a:srgbClr val="0070C0"/>
                </a:solidFill>
                <a:latin typeface="微软雅黑" panose="020B0503020204020204" pitchFamily="34" charset="-122"/>
                <a:ea typeface="微软雅黑" panose="020B0503020204020204" pitchFamily="34" charset="-122"/>
              </a:rPr>
              <a:t>可变的数据类型</a:t>
            </a:r>
            <a:r>
              <a:rPr lang="zh-CN" altLang="en-US" sz="1800" dirty="0">
                <a:solidFill>
                  <a:srgbClr val="595959"/>
                </a:solidFill>
                <a:latin typeface="微软雅黑" panose="020B0503020204020204" pitchFamily="34" charset="-122"/>
                <a:ea typeface="微软雅黑" panose="020B0503020204020204" pitchFamily="34" charset="-122"/>
              </a:rPr>
              <a:t>，这意味着字符串一旦被创建便</a:t>
            </a:r>
            <a:r>
              <a:rPr lang="zh-CN" altLang="en-US" sz="1800" dirty="0">
                <a:solidFill>
                  <a:srgbClr val="0070C0"/>
                </a:solidFill>
                <a:latin typeface="微软雅黑" panose="020B0503020204020204" pitchFamily="34" charset="-122"/>
                <a:ea typeface="微软雅黑" panose="020B0503020204020204" pitchFamily="34" charset="-122"/>
              </a:rPr>
              <a:t>不可改变</a:t>
            </a:r>
            <a:r>
              <a:rPr lang="zh-CN" altLang="en-US" sz="1800" dirty="0">
                <a:solidFill>
                  <a:srgbClr val="595959"/>
                </a:solidFill>
                <a:latin typeface="微软雅黑" panose="020B0503020204020204" pitchFamily="34" charset="-122"/>
                <a:ea typeface="微软雅黑" panose="020B0503020204020204" pitchFamily="34" charset="-122"/>
              </a:rPr>
              <a:t>其中的字符。</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custDataLst>
              <p:tags r:id="rId1"/>
            </p:custDataLst>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2</a:t>
            </a:r>
            <a:r>
              <a:rPr sz="2400" b="1" dirty="0">
                <a:solidFill>
                  <a:srgbClr val="595959"/>
                </a:solidFill>
                <a:latin typeface="微软雅黑" panose="020B0503020204020204" pitchFamily="34" charset="-122"/>
                <a:ea typeface="微软雅黑" panose="020B0503020204020204" pitchFamily="34" charset="-122"/>
                <a:cs typeface="+mn-ea"/>
                <a:sym typeface="+mn-lt"/>
              </a:rPr>
              <a:t>.4</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.1  </a:t>
            </a:r>
            <a:r>
              <a:rPr lang="zh-CN" sz="2400" b="1" dirty="0">
                <a:solidFill>
                  <a:srgbClr val="595959"/>
                </a:solidFill>
                <a:latin typeface="微软雅黑" panose="020B0503020204020204" pitchFamily="34" charset="-122"/>
                <a:ea typeface="微软雅黑" panose="020B0503020204020204" pitchFamily="34" charset="-122"/>
                <a:cs typeface="+mn-ea"/>
                <a:sym typeface="+mn-lt"/>
              </a:rPr>
              <a:t>字符串的创建</a:t>
            </a:r>
          </a:p>
        </p:txBody>
      </p:sp>
      <p:grpSp>
        <p:nvGrpSpPr>
          <p:cNvPr id="12" name="组合 11"/>
          <p:cNvGrpSpPr/>
          <p:nvPr/>
        </p:nvGrpSpPr>
        <p:grpSpPr>
          <a:xfrm>
            <a:off x="1019175" y="857056"/>
            <a:ext cx="3533775" cy="466725"/>
            <a:chOff x="1019175" y="847725"/>
            <a:chExt cx="3533775" cy="466725"/>
          </a:xfrm>
        </p:grpSpPr>
        <p:sp>
          <p:nvSpPr>
            <p:cNvPr id="13" name="同侧圆角矩形 3"/>
            <p:cNvSpPr/>
            <p:nvPr>
              <p:custDataLst>
                <p:tags r:id="rId3"/>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custDataLst>
                <p:tags r:id="rId4"/>
              </p:custDataLst>
            </p:nvPr>
          </p:nvSpPr>
          <p:spPr>
            <a:xfrm>
              <a:off x="1019175" y="881033"/>
              <a:ext cx="3533775" cy="398780"/>
            </a:xfrm>
            <a:prstGeom prst="rect">
              <a:avLst/>
            </a:prstGeom>
          </p:spPr>
          <p:txBody>
            <a:bodyPr wrap="square">
              <a:spAutoFit/>
            </a:bodyPr>
            <a:lstStyle/>
            <a:p>
              <a:pPr marL="0" lvl="3" algn="ctr"/>
              <a:r>
                <a:rPr lang="zh-CN" altLang="en-US" sz="2000" dirty="0">
                  <a:solidFill>
                    <a:srgbClr val="595959"/>
                  </a:solidFill>
                  <a:latin typeface="微软雅黑" panose="020B0503020204020204" pitchFamily="34" charset="-122"/>
                  <a:ea typeface="微软雅黑" panose="020B0503020204020204" pitchFamily="34" charset="-122"/>
                </a:rPr>
                <a:t>创建方式</a:t>
              </a:r>
            </a:p>
          </p:txBody>
        </p:sp>
      </p:grpSp>
      <p:sp>
        <p:nvSpPr>
          <p:cNvPr id="2" name="文本框 1"/>
          <p:cNvSpPr txBox="1"/>
          <p:nvPr/>
        </p:nvSpPr>
        <p:spPr>
          <a:xfrm>
            <a:off x="1019175" y="1629410"/>
            <a:ext cx="10327005" cy="922020"/>
          </a:xfrm>
          <a:prstGeom prst="rect">
            <a:avLst/>
          </a:prstGeom>
          <a:noFill/>
        </p:spPr>
        <p:txBody>
          <a:bodyPr wrap="square" rtlCol="0" anchor="t">
            <a:spAutoFit/>
          </a:bodyPr>
          <a:lstStyle/>
          <a:p>
            <a:pPr algn="just">
              <a:lnSpc>
                <a:spcPct val="150000"/>
              </a:lnSpc>
              <a:buClrTx/>
              <a:buSzTx/>
              <a:buFontTx/>
            </a:pPr>
            <a:r>
              <a:rPr lang="zh-CN" altLang="en-US" sz="1800" dirty="0">
                <a:solidFill>
                  <a:srgbClr val="595959"/>
                </a:solidFill>
                <a:latin typeface="微软雅黑" panose="020B0503020204020204" pitchFamily="34" charset="-122"/>
                <a:ea typeface="微软雅黑" panose="020B0503020204020204" pitchFamily="34" charset="-122"/>
              </a:rPr>
              <a:t>Python支持使用</a:t>
            </a:r>
            <a:r>
              <a:rPr lang="zh-CN" altLang="en-US" sz="1800" dirty="0">
                <a:solidFill>
                  <a:srgbClr val="0070C0"/>
                </a:solidFill>
                <a:latin typeface="微软雅黑" panose="020B0503020204020204" pitchFamily="34" charset="-122"/>
                <a:ea typeface="微软雅黑" panose="020B0503020204020204" pitchFamily="34" charset="-122"/>
              </a:rPr>
              <a:t>单引号</a:t>
            </a:r>
            <a:r>
              <a:rPr lang="zh-CN" altLang="en-US" sz="1800" dirty="0">
                <a:solidFill>
                  <a:srgbClr val="595959"/>
                </a:solidFill>
                <a:latin typeface="微软雅黑" panose="020B0503020204020204" pitchFamily="34" charset="-122"/>
                <a:ea typeface="微软雅黑" panose="020B0503020204020204" pitchFamily="34" charset="-122"/>
              </a:rPr>
              <a:t>、</a:t>
            </a:r>
            <a:r>
              <a:rPr lang="zh-CN" altLang="en-US" sz="1800" dirty="0">
                <a:solidFill>
                  <a:srgbClr val="0070C0"/>
                </a:solidFill>
                <a:latin typeface="微软雅黑" panose="020B0503020204020204" pitchFamily="34" charset="-122"/>
                <a:ea typeface="微软雅黑" panose="020B0503020204020204" pitchFamily="34" charset="-122"/>
              </a:rPr>
              <a:t>双引号</a:t>
            </a:r>
            <a:r>
              <a:rPr lang="zh-CN" altLang="en-US" sz="1800" dirty="0">
                <a:solidFill>
                  <a:srgbClr val="595959"/>
                </a:solidFill>
                <a:latin typeface="微软雅黑" panose="020B0503020204020204" pitchFamily="34" charset="-122"/>
                <a:ea typeface="微软雅黑" panose="020B0503020204020204" pitchFamily="34" charset="-122"/>
              </a:rPr>
              <a:t>和</a:t>
            </a:r>
            <a:r>
              <a:rPr lang="zh-CN" altLang="en-US" sz="1800" dirty="0">
                <a:solidFill>
                  <a:srgbClr val="0070C0"/>
                </a:solidFill>
                <a:latin typeface="微软雅黑" panose="020B0503020204020204" pitchFamily="34" charset="-122"/>
                <a:ea typeface="微软雅黑" panose="020B0503020204020204" pitchFamily="34" charset="-122"/>
              </a:rPr>
              <a:t>三引号</a:t>
            </a:r>
            <a:r>
              <a:rPr lang="zh-CN" altLang="en-US" sz="1800" dirty="0">
                <a:solidFill>
                  <a:srgbClr val="595959"/>
                </a:solidFill>
                <a:latin typeface="微软雅黑" panose="020B0503020204020204" pitchFamily="34" charset="-122"/>
                <a:ea typeface="微软雅黑" panose="020B0503020204020204" pitchFamily="34" charset="-122"/>
              </a:rPr>
              <a:t>创建字符串，其中单引号和双引号通常用于创建单行字符串，三引号通常用于创建多行字符串，示例代码如下。</a:t>
            </a:r>
          </a:p>
        </p:txBody>
      </p:sp>
      <p:sp>
        <p:nvSpPr>
          <p:cNvPr id="3" name="矩形 2"/>
          <p:cNvSpPr/>
          <p:nvPr>
            <p:custDataLst>
              <p:tags r:id="rId2"/>
            </p:custDataLst>
          </p:nvPr>
        </p:nvSpPr>
        <p:spPr bwMode="auto">
          <a:xfrm>
            <a:off x="1019175" y="2891790"/>
            <a:ext cx="9871710" cy="186753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single_symbol = '学海无涯'  </a:t>
            </a:r>
            <a:r>
              <a:rPr lang="en-US" sz="1800">
                <a:solidFill>
                  <a:srgbClr val="595959"/>
                </a:solidFill>
                <a:latin typeface="微软雅黑" panose="020B0503020204020204" pitchFamily="34" charset="-122"/>
                <a:ea typeface="微软雅黑" panose="020B0503020204020204" pitchFamily="34" charset="-122"/>
                <a:sym typeface="+mn-ea"/>
              </a:rPr>
              <a:t>   </a:t>
            </a:r>
            <a:r>
              <a:rPr sz="1800">
                <a:solidFill>
                  <a:srgbClr val="595959"/>
                </a:solidFill>
                <a:latin typeface="微软雅黑" panose="020B0503020204020204" pitchFamily="34" charset="-122"/>
                <a:ea typeface="微软雅黑" panose="020B0503020204020204" pitchFamily="34" charset="-122"/>
                <a:sym typeface="+mn-ea"/>
              </a:rPr>
              <a:t># 使用单引号创建字符串</a:t>
            </a:r>
          </a:p>
          <a:p>
            <a:pPr>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double_symbol = "知识无底"  # 使用双引号创建字符串</a:t>
            </a:r>
          </a:p>
          <a:p>
            <a:pPr>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three_symbol = """学知不足，</a:t>
            </a:r>
          </a:p>
          <a:p>
            <a:pPr>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                  业精于勤"""  </a:t>
            </a:r>
            <a:r>
              <a:rPr lang="en-US" sz="1800">
                <a:solidFill>
                  <a:srgbClr val="595959"/>
                </a:solidFill>
                <a:latin typeface="微软雅黑" panose="020B0503020204020204" pitchFamily="34" charset="-122"/>
                <a:ea typeface="微软雅黑" panose="020B0503020204020204" pitchFamily="34" charset="-122"/>
                <a:sym typeface="+mn-ea"/>
              </a:rPr>
              <a:t>         </a:t>
            </a:r>
            <a:r>
              <a:rPr sz="1800">
                <a:solidFill>
                  <a:srgbClr val="595959"/>
                </a:solidFill>
                <a:latin typeface="微软雅黑" panose="020B0503020204020204" pitchFamily="34" charset="-122"/>
                <a:ea typeface="微软雅黑" panose="020B0503020204020204" pitchFamily="34" charset="-122"/>
                <a:sym typeface="+mn-ea"/>
              </a:rPr>
              <a:t># 使用三引号创建字符串</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custDataLst>
              <p:tags r:id="rId1"/>
            </p:custDataLst>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2</a:t>
            </a:r>
            <a:r>
              <a:rPr sz="2400" b="1" dirty="0">
                <a:solidFill>
                  <a:srgbClr val="595959"/>
                </a:solidFill>
                <a:latin typeface="微软雅黑" panose="020B0503020204020204" pitchFamily="34" charset="-122"/>
                <a:ea typeface="微软雅黑" panose="020B0503020204020204" pitchFamily="34" charset="-122"/>
                <a:cs typeface="+mn-ea"/>
                <a:sym typeface="+mn-lt"/>
              </a:rPr>
              <a:t>.4</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.1  </a:t>
            </a:r>
            <a:r>
              <a:rPr lang="zh-CN" sz="2400" b="1" dirty="0">
                <a:solidFill>
                  <a:srgbClr val="595959"/>
                </a:solidFill>
                <a:latin typeface="微软雅黑" panose="020B0503020204020204" pitchFamily="34" charset="-122"/>
                <a:ea typeface="微软雅黑" panose="020B0503020204020204" pitchFamily="34" charset="-122"/>
                <a:cs typeface="+mn-ea"/>
                <a:sym typeface="+mn-lt"/>
              </a:rPr>
              <a:t>字符串的创建</a:t>
            </a:r>
          </a:p>
        </p:txBody>
      </p:sp>
      <p:grpSp>
        <p:nvGrpSpPr>
          <p:cNvPr id="12" name="组合 11"/>
          <p:cNvGrpSpPr/>
          <p:nvPr/>
        </p:nvGrpSpPr>
        <p:grpSpPr>
          <a:xfrm>
            <a:off x="1019175" y="857056"/>
            <a:ext cx="3533775" cy="466725"/>
            <a:chOff x="1019175" y="847725"/>
            <a:chExt cx="3533775" cy="466725"/>
          </a:xfrm>
        </p:grpSpPr>
        <p:sp>
          <p:nvSpPr>
            <p:cNvPr id="13" name="同侧圆角矩形 3"/>
            <p:cNvSpPr/>
            <p:nvPr>
              <p:custDataLst>
                <p:tags r:id="rId3"/>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custDataLst>
                <p:tags r:id="rId4"/>
              </p:custDataLst>
            </p:nvPr>
          </p:nvSpPr>
          <p:spPr>
            <a:xfrm>
              <a:off x="1019175" y="881033"/>
              <a:ext cx="3533775" cy="398780"/>
            </a:xfrm>
            <a:prstGeom prst="rect">
              <a:avLst/>
            </a:prstGeom>
          </p:spPr>
          <p:txBody>
            <a:bodyPr wrap="square">
              <a:spAutoFit/>
            </a:bodyPr>
            <a:lstStyle/>
            <a:p>
              <a:pPr marL="0" lvl="3" algn="ctr"/>
              <a:r>
                <a:rPr lang="zh-CN" altLang="en-US" sz="2000" dirty="0">
                  <a:solidFill>
                    <a:srgbClr val="595959"/>
                  </a:solidFill>
                  <a:latin typeface="微软雅黑" panose="020B0503020204020204" pitchFamily="34" charset="-122"/>
                  <a:ea typeface="微软雅黑" panose="020B0503020204020204" pitchFamily="34" charset="-122"/>
                </a:rPr>
                <a:t>单引号、双引号嵌套使用</a:t>
              </a:r>
            </a:p>
          </p:txBody>
        </p:sp>
      </p:grpSp>
      <p:sp>
        <p:nvSpPr>
          <p:cNvPr id="2" name="文本框 1"/>
          <p:cNvSpPr txBox="1"/>
          <p:nvPr/>
        </p:nvSpPr>
        <p:spPr>
          <a:xfrm>
            <a:off x="1019175" y="1629410"/>
            <a:ext cx="10327005" cy="1337945"/>
          </a:xfrm>
          <a:prstGeom prst="rect">
            <a:avLst/>
          </a:prstGeom>
          <a:noFill/>
        </p:spPr>
        <p:txBody>
          <a:bodyPr wrap="square" rtlCol="0" anchor="t">
            <a:spAutoFit/>
          </a:bodyPr>
          <a:lstStyle/>
          <a:p>
            <a:pPr algn="just">
              <a:lnSpc>
                <a:spcPct val="150000"/>
              </a:lnSpc>
              <a:buClrTx/>
              <a:buSzTx/>
              <a:buFontTx/>
            </a:pPr>
            <a:r>
              <a:rPr lang="zh-CN" altLang="en-US" sz="1800" dirty="0">
                <a:solidFill>
                  <a:srgbClr val="595959"/>
                </a:solidFill>
                <a:latin typeface="微软雅黑" panose="020B0503020204020204" pitchFamily="34" charset="-122"/>
                <a:ea typeface="微软雅黑" panose="020B0503020204020204" pitchFamily="34" charset="-122"/>
              </a:rPr>
              <a:t>创建字符串时</a:t>
            </a:r>
            <a:r>
              <a:rPr lang="zh-CN" altLang="en-US" sz="1800" dirty="0">
                <a:solidFill>
                  <a:srgbClr val="0070C0"/>
                </a:solidFill>
                <a:latin typeface="微软雅黑" panose="020B0503020204020204" pitchFamily="34" charset="-122"/>
                <a:ea typeface="微软雅黑" panose="020B0503020204020204" pitchFamily="34" charset="-122"/>
              </a:rPr>
              <a:t>单引号</a:t>
            </a:r>
            <a:r>
              <a:rPr lang="zh-CN" altLang="en-US" sz="1800" dirty="0">
                <a:solidFill>
                  <a:srgbClr val="595959"/>
                </a:solidFill>
                <a:latin typeface="微软雅黑" panose="020B0503020204020204" pitchFamily="34" charset="-122"/>
                <a:ea typeface="微软雅黑" panose="020B0503020204020204" pitchFamily="34" charset="-122"/>
              </a:rPr>
              <a:t>与</a:t>
            </a:r>
            <a:r>
              <a:rPr lang="zh-CN" altLang="en-US" sz="1800" dirty="0">
                <a:solidFill>
                  <a:srgbClr val="0070C0"/>
                </a:solidFill>
                <a:latin typeface="微软雅黑" panose="020B0503020204020204" pitchFamily="34" charset="-122"/>
                <a:ea typeface="微软雅黑" panose="020B0503020204020204" pitchFamily="34" charset="-122"/>
              </a:rPr>
              <a:t>双引号</a:t>
            </a:r>
            <a:r>
              <a:rPr lang="zh-CN" altLang="en-US" sz="1800" dirty="0">
                <a:solidFill>
                  <a:srgbClr val="595959"/>
                </a:solidFill>
                <a:latin typeface="微软雅黑" panose="020B0503020204020204" pitchFamily="34" charset="-122"/>
                <a:ea typeface="微软雅黑" panose="020B0503020204020204" pitchFamily="34" charset="-122"/>
              </a:rPr>
              <a:t>可以</a:t>
            </a:r>
            <a:r>
              <a:rPr lang="zh-CN" altLang="en-US" sz="1800" dirty="0">
                <a:solidFill>
                  <a:srgbClr val="0070C0"/>
                </a:solidFill>
                <a:latin typeface="微软雅黑" panose="020B0503020204020204" pitchFamily="34" charset="-122"/>
                <a:ea typeface="微软雅黑" panose="020B0503020204020204" pitchFamily="34" charset="-122"/>
              </a:rPr>
              <a:t>嵌套使用</a:t>
            </a:r>
            <a:r>
              <a:rPr lang="zh-CN" altLang="en-US" sz="1800" dirty="0">
                <a:solidFill>
                  <a:srgbClr val="595959"/>
                </a:solidFill>
                <a:latin typeface="微软雅黑" panose="020B0503020204020204" pitchFamily="34" charset="-122"/>
                <a:ea typeface="微软雅黑" panose="020B0503020204020204" pitchFamily="34" charset="-122"/>
              </a:rPr>
              <a:t>，需要注意的是，使用双引号创建的字符串中允许嵌套单引号，但不允许包含双引号；使用单引号创建的字符串中允许嵌套双引号，但不允许包含单引号，具体示例如下。</a:t>
            </a:r>
          </a:p>
        </p:txBody>
      </p:sp>
      <p:sp>
        <p:nvSpPr>
          <p:cNvPr id="3" name="矩形 2"/>
          <p:cNvSpPr/>
          <p:nvPr>
            <p:custDataLst>
              <p:tags r:id="rId2"/>
            </p:custDataLst>
          </p:nvPr>
        </p:nvSpPr>
        <p:spPr bwMode="auto">
          <a:xfrm>
            <a:off x="1019175" y="3178810"/>
            <a:ext cx="9871710" cy="186753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mixture_string = "Let's go"     </a:t>
            </a:r>
            <a:r>
              <a:rPr lang="en-US" sz="1800">
                <a:solidFill>
                  <a:srgbClr val="595959"/>
                </a:solidFill>
                <a:latin typeface="微软雅黑" panose="020B0503020204020204" pitchFamily="34" charset="-122"/>
                <a:ea typeface="微软雅黑" panose="020B0503020204020204" pitchFamily="34" charset="-122"/>
                <a:sym typeface="+mn-ea"/>
              </a:rPr>
              <a:t> </a:t>
            </a:r>
            <a:r>
              <a:rPr sz="1800">
                <a:solidFill>
                  <a:srgbClr val="595959"/>
                </a:solidFill>
                <a:latin typeface="微软雅黑" panose="020B0503020204020204" pitchFamily="34" charset="-122"/>
                <a:ea typeface="微软雅黑" panose="020B0503020204020204" pitchFamily="34" charset="-122"/>
                <a:sym typeface="+mn-ea"/>
              </a:rPr>
              <a:t># 单引号、双引号混合使用</a:t>
            </a:r>
          </a:p>
          <a:p>
            <a:pPr>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double_string = "Let"s go"      # 双引号嵌套双引号，程序运行出现错误信息</a:t>
            </a:r>
          </a:p>
          <a:p>
            <a:pPr>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single_string = 'Let's go'      </a:t>
            </a:r>
            <a:r>
              <a:rPr lang="en-US" sz="1800">
                <a:solidFill>
                  <a:srgbClr val="595959"/>
                </a:solidFill>
                <a:latin typeface="微软雅黑" panose="020B0503020204020204" pitchFamily="34" charset="-122"/>
                <a:ea typeface="微软雅黑" panose="020B0503020204020204" pitchFamily="34" charset="-122"/>
                <a:sym typeface="+mn-ea"/>
              </a:rPr>
              <a:t>   </a:t>
            </a:r>
            <a:r>
              <a:rPr sz="1800">
                <a:solidFill>
                  <a:srgbClr val="595959"/>
                </a:solidFill>
                <a:latin typeface="微软雅黑" panose="020B0503020204020204" pitchFamily="34" charset="-122"/>
                <a:ea typeface="微软雅黑" panose="020B0503020204020204" pitchFamily="34" charset="-122"/>
                <a:sym typeface="+mn-ea"/>
              </a:rPr>
              <a:t># 单引号嵌套单引号，程序运行出现错误信息</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custDataLst>
              <p:tags r:id="rId1"/>
            </p:custDataLst>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2</a:t>
            </a:r>
            <a:r>
              <a:rPr sz="2400" b="1" dirty="0">
                <a:solidFill>
                  <a:srgbClr val="595959"/>
                </a:solidFill>
                <a:latin typeface="微软雅黑" panose="020B0503020204020204" pitchFamily="34" charset="-122"/>
                <a:ea typeface="微软雅黑" panose="020B0503020204020204" pitchFamily="34" charset="-122"/>
                <a:cs typeface="+mn-ea"/>
                <a:sym typeface="+mn-lt"/>
              </a:rPr>
              <a:t>.4</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.1  </a:t>
            </a:r>
            <a:r>
              <a:rPr lang="zh-CN" sz="2400" b="1" dirty="0">
                <a:solidFill>
                  <a:srgbClr val="595959"/>
                </a:solidFill>
                <a:latin typeface="微软雅黑" panose="020B0503020204020204" pitchFamily="34" charset="-122"/>
                <a:ea typeface="微软雅黑" panose="020B0503020204020204" pitchFamily="34" charset="-122"/>
                <a:cs typeface="+mn-ea"/>
                <a:sym typeface="+mn-lt"/>
              </a:rPr>
              <a:t>字符串的创建</a:t>
            </a:r>
          </a:p>
        </p:txBody>
      </p:sp>
      <p:grpSp>
        <p:nvGrpSpPr>
          <p:cNvPr id="12" name="组合 11"/>
          <p:cNvGrpSpPr/>
          <p:nvPr/>
        </p:nvGrpSpPr>
        <p:grpSpPr>
          <a:xfrm>
            <a:off x="1019175" y="857056"/>
            <a:ext cx="3533775" cy="466725"/>
            <a:chOff x="1019175" y="847725"/>
            <a:chExt cx="3533775" cy="466725"/>
          </a:xfrm>
        </p:grpSpPr>
        <p:sp>
          <p:nvSpPr>
            <p:cNvPr id="13" name="同侧圆角矩形 3"/>
            <p:cNvSpPr/>
            <p:nvPr>
              <p:custDataLst>
                <p:tags r:id="rId3"/>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custDataLst>
                <p:tags r:id="rId4"/>
              </p:custDataLst>
            </p:nvPr>
          </p:nvSpPr>
          <p:spPr>
            <a:xfrm>
              <a:off x="1019175" y="881033"/>
              <a:ext cx="3533775" cy="398780"/>
            </a:xfrm>
            <a:prstGeom prst="rect">
              <a:avLst/>
            </a:prstGeom>
          </p:spPr>
          <p:txBody>
            <a:bodyPr wrap="square">
              <a:spAutoFit/>
            </a:bodyPr>
            <a:lstStyle/>
            <a:p>
              <a:pPr marL="0" lvl="3" algn="ctr"/>
              <a:r>
                <a:rPr lang="zh-CN" altLang="en-US" sz="2000" dirty="0">
                  <a:solidFill>
                    <a:srgbClr val="595959"/>
                  </a:solidFill>
                  <a:latin typeface="微软雅黑" panose="020B0503020204020204" pitchFamily="34" charset="-122"/>
                  <a:ea typeface="微软雅黑" panose="020B0503020204020204" pitchFamily="34" charset="-122"/>
                </a:rPr>
                <a:t>字符串中使用换行符</a:t>
              </a:r>
            </a:p>
          </p:txBody>
        </p:sp>
      </p:grpSp>
      <p:sp>
        <p:nvSpPr>
          <p:cNvPr id="2" name="文本框 1"/>
          <p:cNvSpPr txBox="1"/>
          <p:nvPr/>
        </p:nvSpPr>
        <p:spPr>
          <a:xfrm>
            <a:off x="1019175" y="2277745"/>
            <a:ext cx="10327005" cy="506730"/>
          </a:xfrm>
          <a:prstGeom prst="rect">
            <a:avLst/>
          </a:prstGeom>
          <a:noFill/>
        </p:spPr>
        <p:txBody>
          <a:bodyPr wrap="square" rtlCol="0" anchor="t">
            <a:spAutoFit/>
          </a:bodyPr>
          <a:lstStyle/>
          <a:p>
            <a:pPr algn="just">
              <a:lnSpc>
                <a:spcPct val="150000"/>
              </a:lnSpc>
              <a:buClrTx/>
              <a:buSzTx/>
              <a:buFontTx/>
            </a:pPr>
            <a:r>
              <a:rPr lang="zh-CN" altLang="en-US" sz="1800" dirty="0">
                <a:solidFill>
                  <a:srgbClr val="595959"/>
                </a:solidFill>
                <a:latin typeface="微软雅黑" panose="020B0503020204020204" pitchFamily="34" charset="-122"/>
                <a:ea typeface="微软雅黑" panose="020B0503020204020204" pitchFamily="34" charset="-122"/>
              </a:rPr>
              <a:t>如果单引号或者双引号包裹的字符中包含</a:t>
            </a:r>
            <a:r>
              <a:rPr lang="zh-CN" altLang="en-US" sz="1800" dirty="0">
                <a:solidFill>
                  <a:srgbClr val="0070C0"/>
                </a:solidFill>
                <a:latin typeface="微软雅黑" panose="020B0503020204020204" pitchFamily="34" charset="-122"/>
                <a:ea typeface="微软雅黑" panose="020B0503020204020204" pitchFamily="34" charset="-122"/>
              </a:rPr>
              <a:t>换行符</a:t>
            </a:r>
            <a:r>
              <a:rPr lang="zh-CN" altLang="en-US" sz="1800" dirty="0">
                <a:solidFill>
                  <a:srgbClr val="595959"/>
                </a:solidFill>
                <a:latin typeface="微软雅黑" panose="020B0503020204020204" pitchFamily="34" charset="-122"/>
                <a:ea typeface="微软雅黑" panose="020B0503020204020204" pitchFamily="34" charset="-122"/>
              </a:rPr>
              <a:t>，那么字符串会被</a:t>
            </a:r>
            <a:r>
              <a:rPr lang="zh-CN" altLang="en-US" sz="1800" dirty="0">
                <a:solidFill>
                  <a:srgbClr val="0070C0"/>
                </a:solidFill>
                <a:latin typeface="微软雅黑" panose="020B0503020204020204" pitchFamily="34" charset="-122"/>
                <a:ea typeface="微软雅黑" panose="020B0503020204020204" pitchFamily="34" charset="-122"/>
              </a:rPr>
              <a:t>自动换行</a:t>
            </a:r>
            <a:r>
              <a:rPr lang="zh-CN" altLang="en-US" sz="1800" dirty="0">
                <a:solidFill>
                  <a:srgbClr val="595959"/>
                </a:solidFill>
                <a:latin typeface="微软雅黑" panose="020B0503020204020204" pitchFamily="34" charset="-122"/>
                <a:ea typeface="微软雅黑" panose="020B0503020204020204" pitchFamily="34" charset="-122"/>
              </a:rPr>
              <a:t>，示例代码如下。</a:t>
            </a:r>
          </a:p>
        </p:txBody>
      </p:sp>
      <p:sp>
        <p:nvSpPr>
          <p:cNvPr id="3" name="矩形 2"/>
          <p:cNvSpPr/>
          <p:nvPr>
            <p:custDataLst>
              <p:tags r:id="rId2"/>
            </p:custDataLst>
          </p:nvPr>
        </p:nvSpPr>
        <p:spPr bwMode="auto">
          <a:xfrm>
            <a:off x="1019175" y="3178810"/>
            <a:ext cx="9279890" cy="117348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double_symbol = "学知不足，\n业精于勤"  </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2</a:t>
            </a:r>
            <a:r>
              <a:rPr sz="2400" b="1" dirty="0">
                <a:solidFill>
                  <a:srgbClr val="595959"/>
                </a:solidFill>
                <a:latin typeface="微软雅黑" panose="020B0503020204020204" pitchFamily="34" charset="-122"/>
                <a:ea typeface="微软雅黑" panose="020B0503020204020204" pitchFamily="34" charset="-122"/>
                <a:cs typeface="+mn-ea"/>
                <a:sym typeface="+mn-lt"/>
              </a:rPr>
              <a:t>.4</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.2  </a:t>
            </a:r>
            <a:r>
              <a:rPr lang="zh-CN" sz="2400" b="1" dirty="0">
                <a:solidFill>
                  <a:srgbClr val="595959"/>
                </a:solidFill>
                <a:latin typeface="微软雅黑" panose="020B0503020204020204" pitchFamily="34" charset="-122"/>
                <a:ea typeface="微软雅黑" panose="020B0503020204020204" pitchFamily="34" charset="-122"/>
                <a:cs typeface="+mn-ea"/>
                <a:sym typeface="+mn-lt"/>
              </a:rPr>
              <a:t>字符串的格式化</a:t>
            </a:r>
          </a:p>
        </p:txBody>
      </p:sp>
      <p:pic>
        <p:nvPicPr>
          <p:cNvPr id="6" name="图片 5"/>
          <p:cNvPicPr>
            <a:picLocks noChangeAspect="1"/>
          </p:cNvPicPr>
          <p:nvPr/>
        </p:nvPicPr>
        <p:blipFill>
          <a:blip r:embed="rId3"/>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735552" y="3537982"/>
            <a:ext cx="5180379" cy="1043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掌握</a:t>
            </a:r>
            <a:r>
              <a:rPr lang="zh-CN" altLang="en-US" sz="2000" dirty="0">
                <a:solidFill>
                  <a:srgbClr val="0070C0"/>
                </a:solidFill>
                <a:latin typeface="微软雅黑" panose="020B0503020204020204" pitchFamily="34" charset="-122"/>
                <a:ea typeface="微软雅黑" panose="020B0503020204020204" pitchFamily="34" charset="-122"/>
              </a:rPr>
              <a:t>格式化字符串的方式</a:t>
            </a:r>
            <a:r>
              <a:rPr lang="zh-CN" altLang="en-US" sz="2000" dirty="0">
                <a:solidFill>
                  <a:srgbClr val="595959"/>
                </a:solidFill>
                <a:latin typeface="微软雅黑" panose="020B0503020204020204" pitchFamily="34" charset="-122"/>
                <a:ea typeface="微软雅黑" panose="020B0503020204020204" pitchFamily="34" charset="-122"/>
              </a:rPr>
              <a:t>，能够使用%、format()和f-string这3种方式格式化字符串</a:t>
            </a:r>
          </a:p>
        </p:txBody>
      </p:sp>
      <p:grpSp>
        <p:nvGrpSpPr>
          <p:cNvPr id="11" name="组合 10"/>
          <p:cNvGrpSpPr/>
          <p:nvPr/>
        </p:nvGrpSpPr>
        <p:grpSpPr>
          <a:xfrm>
            <a:off x="5299308" y="3753753"/>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custDataLst>
              <p:tags r:id="rId1"/>
            </p:custDataLst>
          </p:nvPr>
        </p:nvPicPr>
        <p:blipFill>
          <a:blip r:embed="rId8"/>
          <a:stretch>
            <a:fillRect/>
          </a:stretch>
        </p:blipFill>
        <p:spPr>
          <a:xfrm>
            <a:off x="334286" y="1773739"/>
            <a:ext cx="3715858" cy="4006159"/>
          </a:xfrm>
          <a:prstGeom prst="rect">
            <a:avLst/>
          </a:prstGeom>
        </p:spPr>
      </p:pic>
      <p:sp>
        <p:nvSpPr>
          <p:cNvPr id="9" name="文本框 8"/>
          <p:cNvSpPr txBox="1"/>
          <p:nvPr>
            <p:custDataLst>
              <p:tags r:id="rId2"/>
            </p:custDataLst>
          </p:nvPr>
        </p:nvSpPr>
        <p:spPr>
          <a:xfrm>
            <a:off x="4290695" y="3357880"/>
            <a:ext cx="7143115" cy="1337945"/>
          </a:xfrm>
          <a:prstGeom prst="rect">
            <a:avLst/>
          </a:prstGeom>
          <a:noFill/>
        </p:spPr>
        <p:txBody>
          <a:bodyPr wrap="square" rtlCol="0" anchor="t">
            <a:spAutoFit/>
          </a:bodyPr>
          <a:lstStyle/>
          <a:p>
            <a:pPr algn="just">
              <a:lnSpc>
                <a:spcPct val="150000"/>
              </a:lnSpc>
              <a:buClrTx/>
              <a:buSzTx/>
              <a:buFontTx/>
            </a:pPr>
            <a:r>
              <a:rPr lang="zh-CN" altLang="en-US" sz="1800" dirty="0">
                <a:solidFill>
                  <a:srgbClr val="0070C0"/>
                </a:solidFill>
                <a:latin typeface="微软雅黑" panose="020B0503020204020204" pitchFamily="34" charset="-122"/>
                <a:ea typeface="微软雅黑" panose="020B0503020204020204" pitchFamily="34" charset="-122"/>
              </a:rPr>
              <a:t>字符串格式化</a:t>
            </a:r>
            <a:r>
              <a:rPr lang="zh-CN" altLang="en-US" sz="1800" dirty="0">
                <a:solidFill>
                  <a:srgbClr val="595959"/>
                </a:solidFill>
                <a:latin typeface="微软雅黑" panose="020B0503020204020204" pitchFamily="34" charset="-122"/>
                <a:ea typeface="微软雅黑" panose="020B0503020204020204" pitchFamily="34" charset="-122"/>
              </a:rPr>
              <a:t>是一种动态插值的技术，通过</a:t>
            </a:r>
            <a:r>
              <a:rPr lang="zh-CN" altLang="en-US" sz="1800" dirty="0">
                <a:solidFill>
                  <a:srgbClr val="0070C0"/>
                </a:solidFill>
                <a:latin typeface="微软雅黑" panose="020B0503020204020204" pitchFamily="34" charset="-122"/>
                <a:ea typeface="微软雅黑" panose="020B0503020204020204" pitchFamily="34" charset="-122"/>
              </a:rPr>
              <a:t>占位符</a:t>
            </a:r>
            <a:r>
              <a:rPr lang="zh-CN" altLang="en-US" sz="1800" dirty="0">
                <a:solidFill>
                  <a:srgbClr val="595959"/>
                </a:solidFill>
                <a:latin typeface="微软雅黑" panose="020B0503020204020204" pitchFamily="34" charset="-122"/>
                <a:ea typeface="微软雅黑" panose="020B0503020204020204" pitchFamily="34" charset="-122"/>
              </a:rPr>
              <a:t>将</a:t>
            </a:r>
            <a:r>
              <a:rPr lang="zh-CN" altLang="en-US" sz="1800" dirty="0">
                <a:solidFill>
                  <a:srgbClr val="0070C0"/>
                </a:solidFill>
                <a:latin typeface="微软雅黑" panose="020B0503020204020204" pitchFamily="34" charset="-122"/>
                <a:ea typeface="微软雅黑" panose="020B0503020204020204" pitchFamily="34" charset="-122"/>
              </a:rPr>
              <a:t>变量</a:t>
            </a:r>
            <a:r>
              <a:rPr lang="zh-CN" altLang="en-US" sz="1800" dirty="0">
                <a:solidFill>
                  <a:srgbClr val="595959"/>
                </a:solidFill>
                <a:latin typeface="微软雅黑" panose="020B0503020204020204" pitchFamily="34" charset="-122"/>
                <a:ea typeface="微软雅黑" panose="020B0503020204020204" pitchFamily="34" charset="-122"/>
              </a:rPr>
              <a:t>或表达式插入到</a:t>
            </a:r>
            <a:r>
              <a:rPr lang="zh-CN" altLang="en-US" sz="1800" dirty="0">
                <a:solidFill>
                  <a:srgbClr val="0070C0"/>
                </a:solidFill>
                <a:latin typeface="微软雅黑" panose="020B0503020204020204" pitchFamily="34" charset="-122"/>
                <a:ea typeface="微软雅黑" panose="020B0503020204020204" pitchFamily="34" charset="-122"/>
              </a:rPr>
              <a:t>字符串</a:t>
            </a:r>
            <a:r>
              <a:rPr lang="zh-CN" altLang="en-US" sz="1800" dirty="0">
                <a:solidFill>
                  <a:srgbClr val="595959"/>
                </a:solidFill>
                <a:latin typeface="微软雅黑" panose="020B0503020204020204" pitchFamily="34" charset="-122"/>
                <a:ea typeface="微软雅黑" panose="020B0503020204020204" pitchFamily="34" charset="-122"/>
              </a:rPr>
              <a:t>的</a:t>
            </a:r>
            <a:r>
              <a:rPr lang="zh-CN" altLang="en-US" sz="1800" dirty="0">
                <a:solidFill>
                  <a:srgbClr val="0070C0"/>
                </a:solidFill>
                <a:latin typeface="微软雅黑" panose="020B0503020204020204" pitchFamily="34" charset="-122"/>
                <a:ea typeface="微软雅黑" panose="020B0503020204020204" pitchFamily="34" charset="-122"/>
              </a:rPr>
              <a:t>指定位置</a:t>
            </a:r>
            <a:r>
              <a:rPr lang="zh-CN" altLang="en-US" sz="1800" dirty="0">
                <a:solidFill>
                  <a:srgbClr val="595959"/>
                </a:solidFill>
                <a:latin typeface="微软雅黑" panose="020B0503020204020204" pitchFamily="34" charset="-122"/>
                <a:ea typeface="微软雅黑" panose="020B0503020204020204" pitchFamily="34" charset="-122"/>
              </a:rPr>
              <a:t>，从而提高了字符串的灵活性，使得开发人员可以根据需求动态地构建和输出各种复杂的字符串内容。</a:t>
            </a:r>
          </a:p>
        </p:txBody>
      </p:sp>
      <p:sp>
        <p:nvSpPr>
          <p:cNvPr id="3" name="Title 1"/>
          <p:cNvSpPr txBox="1"/>
          <p:nvPr>
            <p:custDataLst>
              <p:tags r:id="rId3"/>
            </p:custDataLst>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2</a:t>
            </a:r>
            <a:r>
              <a:rPr sz="2400" b="1" dirty="0">
                <a:solidFill>
                  <a:srgbClr val="595959"/>
                </a:solidFill>
                <a:latin typeface="微软雅黑" panose="020B0503020204020204" pitchFamily="34" charset="-122"/>
                <a:ea typeface="微软雅黑" panose="020B0503020204020204" pitchFamily="34" charset="-122"/>
                <a:cs typeface="+mn-ea"/>
                <a:sym typeface="+mn-lt"/>
              </a:rPr>
              <a:t>.4</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.2  </a:t>
            </a:r>
            <a:r>
              <a:rPr lang="zh-CN" sz="2400" b="1" dirty="0">
                <a:solidFill>
                  <a:srgbClr val="595959"/>
                </a:solidFill>
                <a:latin typeface="微软雅黑" panose="020B0503020204020204" pitchFamily="34" charset="-122"/>
                <a:ea typeface="微软雅黑" panose="020B0503020204020204" pitchFamily="34" charset="-122"/>
                <a:cs typeface="+mn-ea"/>
                <a:sym typeface="+mn-lt"/>
              </a:rPr>
              <a:t>字符串的格式化</a:t>
            </a:r>
          </a:p>
        </p:txBody>
      </p:sp>
      <p:grpSp>
        <p:nvGrpSpPr>
          <p:cNvPr id="12" name="组合 11"/>
          <p:cNvGrpSpPr/>
          <p:nvPr/>
        </p:nvGrpSpPr>
        <p:grpSpPr>
          <a:xfrm>
            <a:off x="1019175" y="857056"/>
            <a:ext cx="3533775" cy="466725"/>
            <a:chOff x="1019175" y="847725"/>
            <a:chExt cx="3533775" cy="466725"/>
          </a:xfrm>
        </p:grpSpPr>
        <p:sp>
          <p:nvSpPr>
            <p:cNvPr id="13"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custDataLst>
                <p:tags r:id="rId5"/>
              </p:custDataLst>
            </p:nvPr>
          </p:nvSpPr>
          <p:spPr>
            <a:xfrm>
              <a:off x="1019175" y="881033"/>
              <a:ext cx="3533775" cy="398780"/>
            </a:xfrm>
            <a:prstGeom prst="rect">
              <a:avLst/>
            </a:prstGeom>
          </p:spPr>
          <p:txBody>
            <a:bodyPr wrap="square">
              <a:spAutoFit/>
            </a:bodyPr>
            <a:lstStyle/>
            <a:p>
              <a:pPr marL="0" lvl="3" algn="ctr"/>
              <a:r>
                <a:rPr lang="zh-CN" altLang="en-US" sz="2000" dirty="0">
                  <a:solidFill>
                    <a:srgbClr val="595959"/>
                  </a:solidFill>
                  <a:latin typeface="微软雅黑" panose="020B0503020204020204" pitchFamily="34" charset="-122"/>
                  <a:ea typeface="微软雅黑" panose="020B0503020204020204" pitchFamily="34" charset="-122"/>
                </a:rPr>
                <a:t>字符串格式化目的</a:t>
              </a: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19175" y="1917700"/>
            <a:ext cx="10327005" cy="922020"/>
          </a:xfrm>
          <a:prstGeom prst="rect">
            <a:avLst/>
          </a:prstGeom>
          <a:noFill/>
        </p:spPr>
        <p:txBody>
          <a:bodyPr wrap="square" rtlCol="0" anchor="t">
            <a:spAutoFit/>
          </a:bodyPr>
          <a:lstStyle/>
          <a:p>
            <a:pPr algn="just">
              <a:lnSpc>
                <a:spcPct val="150000"/>
              </a:lnSpc>
              <a:buClrTx/>
              <a:buSzTx/>
              <a:buFontTx/>
            </a:pPr>
            <a:r>
              <a:rPr lang="zh-CN" altLang="en-US" sz="1800" dirty="0">
                <a:solidFill>
                  <a:srgbClr val="595959"/>
                </a:solidFill>
                <a:latin typeface="微软雅黑" panose="020B0503020204020204" pitchFamily="34" charset="-122"/>
                <a:ea typeface="微软雅黑" panose="020B0503020204020204" pitchFamily="34" charset="-122"/>
                <a:sym typeface="+mn-ea"/>
              </a:rPr>
              <a:t>字符串格式化是一种动态插值的技术，通过占位符将变量或表达式插入到字符串的指定位置，从而提高了字符串的灵活性，使得开发人员可以根据需求动态地构建和输出各种复杂的字符串内容。</a:t>
            </a:r>
            <a:endParaRPr lang="zh-CN" altLang="en-US" sz="1800" dirty="0">
              <a:solidFill>
                <a:srgbClr val="595959"/>
              </a:solidFill>
              <a:latin typeface="微软雅黑" panose="020B0503020204020204" pitchFamily="34" charset="-122"/>
              <a:ea typeface="微软雅黑" panose="020B0503020204020204" pitchFamily="34" charset="-122"/>
            </a:endParaRPr>
          </a:p>
        </p:txBody>
      </p:sp>
      <p:sp>
        <p:nvSpPr>
          <p:cNvPr id="3" name="矩形 2"/>
          <p:cNvSpPr/>
          <p:nvPr>
            <p:custDataLst>
              <p:tags r:id="rId1"/>
            </p:custDataLst>
          </p:nvPr>
        </p:nvSpPr>
        <p:spPr bwMode="auto">
          <a:xfrm>
            <a:off x="1019175" y="3178810"/>
            <a:ext cx="9279890" cy="16484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name = "小明"</a:t>
            </a:r>
          </a:p>
          <a:p>
            <a:pPr>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result = "你好，我叫%s。" % name</a:t>
            </a:r>
          </a:p>
          <a:p>
            <a:pPr>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print(result)</a:t>
            </a:r>
          </a:p>
        </p:txBody>
      </p:sp>
      <p:grpSp>
        <p:nvGrpSpPr>
          <p:cNvPr id="4" name="组合 3"/>
          <p:cNvGrpSpPr/>
          <p:nvPr/>
        </p:nvGrpSpPr>
        <p:grpSpPr>
          <a:xfrm>
            <a:off x="1019175" y="857056"/>
            <a:ext cx="3533775" cy="466725"/>
            <a:chOff x="1019175" y="847725"/>
            <a:chExt cx="3533775" cy="466725"/>
          </a:xfrm>
        </p:grpSpPr>
        <p:sp>
          <p:nvSpPr>
            <p:cNvPr id="5" name="同侧圆角矩形 3"/>
            <p:cNvSpPr/>
            <p:nvPr>
              <p:custDataLst>
                <p:tags r:id="rId3"/>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4"/>
              </p:custDataLst>
            </p:nvPr>
          </p:nvSpPr>
          <p:spPr>
            <a:xfrm>
              <a:off x="1019175" y="881033"/>
              <a:ext cx="3533775" cy="398780"/>
            </a:xfrm>
            <a:prstGeom prst="rect">
              <a:avLst/>
            </a:prstGeom>
          </p:spPr>
          <p:txBody>
            <a:bodyPr wrap="square">
              <a:spAutoFit/>
            </a:bodyPr>
            <a:lstStyle/>
            <a:p>
              <a:pPr marL="0" lvl="3" algn="ctr"/>
              <a:r>
                <a:rPr lang="zh-CN" altLang="en-US" sz="2000" dirty="0">
                  <a:solidFill>
                    <a:srgbClr val="595959"/>
                  </a:solidFill>
                  <a:latin typeface="微软雅黑" panose="020B0503020204020204" pitchFamily="34" charset="-122"/>
                  <a:ea typeface="微软雅黑" panose="020B0503020204020204" pitchFamily="34" charset="-122"/>
                </a:rPr>
                <a:t>使用符号</a:t>
              </a:r>
              <a:r>
                <a:rPr lang="en-US" altLang="zh-CN" sz="2000" dirty="0">
                  <a:solidFill>
                    <a:srgbClr val="595959"/>
                  </a:solidFill>
                  <a:latin typeface="微软雅黑" panose="020B0503020204020204" pitchFamily="34" charset="-122"/>
                  <a:ea typeface="微软雅黑" panose="020B0503020204020204" pitchFamily="34" charset="-122"/>
                </a:rPr>
                <a:t>%</a:t>
              </a:r>
              <a:r>
                <a:rPr lang="zh-CN" altLang="en-US" sz="2000" dirty="0">
                  <a:solidFill>
                    <a:srgbClr val="595959"/>
                  </a:solidFill>
                  <a:latin typeface="微软雅黑" panose="020B0503020204020204" pitchFamily="34" charset="-122"/>
                  <a:ea typeface="微软雅黑" panose="020B0503020204020204" pitchFamily="34" charset="-122"/>
                </a:rPr>
                <a:t>格式化</a:t>
              </a:r>
            </a:p>
          </p:txBody>
        </p:sp>
      </p:grpSp>
      <p:sp>
        <p:nvSpPr>
          <p:cNvPr id="7" name="Title 1"/>
          <p:cNvSpPr txBox="1"/>
          <p:nvPr>
            <p:custDataLst>
              <p:tags r:id="rId2"/>
            </p:custDataLst>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2</a:t>
            </a:r>
            <a:r>
              <a:rPr sz="2400" b="1" dirty="0">
                <a:solidFill>
                  <a:srgbClr val="595959"/>
                </a:solidFill>
                <a:latin typeface="微软雅黑" panose="020B0503020204020204" pitchFamily="34" charset="-122"/>
                <a:ea typeface="微软雅黑" panose="020B0503020204020204" pitchFamily="34" charset="-122"/>
                <a:cs typeface="+mn-ea"/>
                <a:sym typeface="+mn-lt"/>
              </a:rPr>
              <a:t>.4</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.2  </a:t>
            </a:r>
            <a:r>
              <a:rPr lang="zh-CN" sz="2400" b="1" dirty="0">
                <a:solidFill>
                  <a:srgbClr val="595959"/>
                </a:solidFill>
                <a:latin typeface="微软雅黑" panose="020B0503020204020204" pitchFamily="34" charset="-122"/>
                <a:ea typeface="微软雅黑" panose="020B0503020204020204" pitchFamily="34" charset="-122"/>
                <a:cs typeface="+mn-ea"/>
                <a:sym typeface="+mn-lt"/>
              </a:rPr>
              <a:t>字符串的格式化</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19175" y="1917700"/>
            <a:ext cx="10327005" cy="922020"/>
          </a:xfrm>
          <a:prstGeom prst="rect">
            <a:avLst/>
          </a:prstGeom>
          <a:noFill/>
        </p:spPr>
        <p:txBody>
          <a:bodyPr wrap="square" rtlCol="0" anchor="t">
            <a:spAutoFit/>
          </a:bodyPr>
          <a:lstStyle/>
          <a:p>
            <a:pPr algn="just">
              <a:lnSpc>
                <a:spcPct val="150000"/>
              </a:lnSpc>
              <a:buClrTx/>
              <a:buSzTx/>
              <a:buFontTx/>
            </a:pPr>
            <a:r>
              <a:rPr lang="zh-CN" altLang="en-US" sz="1800" dirty="0">
                <a:solidFill>
                  <a:srgbClr val="595959"/>
                </a:solidFill>
                <a:latin typeface="微软雅黑" panose="020B0503020204020204" pitchFamily="34" charset="-122"/>
                <a:ea typeface="微软雅黑" panose="020B0503020204020204" pitchFamily="34" charset="-122"/>
                <a:sym typeface="+mn-ea"/>
              </a:rPr>
              <a:t>一个字符串中同时可以含有</a:t>
            </a:r>
            <a:r>
              <a:rPr lang="zh-CN" altLang="en-US" sz="1800" dirty="0">
                <a:solidFill>
                  <a:srgbClr val="0070C0"/>
                </a:solidFill>
                <a:latin typeface="微软雅黑" panose="020B0503020204020204" pitchFamily="34" charset="-122"/>
                <a:ea typeface="微软雅黑" panose="020B0503020204020204" pitchFamily="34" charset="-122"/>
                <a:sym typeface="+mn-ea"/>
              </a:rPr>
              <a:t>多个格式符</a:t>
            </a:r>
            <a:r>
              <a:rPr lang="zh-CN" altLang="en-US" sz="1800" dirty="0">
                <a:solidFill>
                  <a:srgbClr val="595959"/>
                </a:solidFill>
                <a:latin typeface="微软雅黑" panose="020B0503020204020204" pitchFamily="34" charset="-122"/>
                <a:ea typeface="微软雅黑" panose="020B0503020204020204" pitchFamily="34" charset="-122"/>
                <a:sym typeface="+mn-ea"/>
              </a:rPr>
              <a:t>，此时需要在%后面指定多个真实值，多个真实值以</a:t>
            </a:r>
            <a:r>
              <a:rPr lang="zh-CN" altLang="en-US" sz="1800" dirty="0">
                <a:solidFill>
                  <a:srgbClr val="0070C0"/>
                </a:solidFill>
                <a:latin typeface="微软雅黑" panose="020B0503020204020204" pitchFamily="34" charset="-122"/>
                <a:ea typeface="微软雅黑" panose="020B0503020204020204" pitchFamily="34" charset="-122"/>
                <a:sym typeface="+mn-ea"/>
              </a:rPr>
              <a:t>元组</a:t>
            </a:r>
            <a:r>
              <a:rPr lang="zh-CN" altLang="en-US" sz="1800" dirty="0">
                <a:solidFill>
                  <a:srgbClr val="595959"/>
                </a:solidFill>
                <a:latin typeface="微软雅黑" panose="020B0503020204020204" pitchFamily="34" charset="-122"/>
                <a:ea typeface="微软雅黑" panose="020B0503020204020204" pitchFamily="34" charset="-122"/>
                <a:sym typeface="+mn-ea"/>
              </a:rPr>
              <a:t>的形式存储，且真实值与格式符的数量相等，示例代码如下。</a:t>
            </a:r>
          </a:p>
        </p:txBody>
      </p:sp>
      <p:sp>
        <p:nvSpPr>
          <p:cNvPr id="3" name="矩形 2"/>
          <p:cNvSpPr/>
          <p:nvPr>
            <p:custDataLst>
              <p:tags r:id="rId1"/>
            </p:custDataLst>
          </p:nvPr>
        </p:nvSpPr>
        <p:spPr bwMode="auto">
          <a:xfrm>
            <a:off x="1019175" y="3178810"/>
            <a:ext cx="9279890" cy="16484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name = "小明"</a:t>
            </a:r>
          </a:p>
          <a:p>
            <a:pPr>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age = 12</a:t>
            </a:r>
          </a:p>
          <a:p>
            <a:pPr>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result = "你好，我叫%s，今年我%d岁了。" % (name, age)</a:t>
            </a:r>
          </a:p>
          <a:p>
            <a:pPr>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print(result)</a:t>
            </a:r>
          </a:p>
        </p:txBody>
      </p:sp>
      <p:grpSp>
        <p:nvGrpSpPr>
          <p:cNvPr id="4" name="组合 3"/>
          <p:cNvGrpSpPr/>
          <p:nvPr/>
        </p:nvGrpSpPr>
        <p:grpSpPr>
          <a:xfrm>
            <a:off x="1019175" y="857056"/>
            <a:ext cx="3533775" cy="466725"/>
            <a:chOff x="1019175" y="847725"/>
            <a:chExt cx="3533775" cy="466725"/>
          </a:xfrm>
        </p:grpSpPr>
        <p:sp>
          <p:nvSpPr>
            <p:cNvPr id="5" name="同侧圆角矩形 3"/>
            <p:cNvSpPr/>
            <p:nvPr>
              <p:custDataLst>
                <p:tags r:id="rId3"/>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4"/>
              </p:custDataLst>
            </p:nvPr>
          </p:nvSpPr>
          <p:spPr>
            <a:xfrm>
              <a:off x="1019175" y="881033"/>
              <a:ext cx="3533775" cy="398780"/>
            </a:xfrm>
            <a:prstGeom prst="rect">
              <a:avLst/>
            </a:prstGeom>
          </p:spPr>
          <p:txBody>
            <a:bodyPr wrap="square">
              <a:spAutoFit/>
            </a:bodyPr>
            <a:lstStyle/>
            <a:p>
              <a:pPr marL="0" lvl="3" algn="ctr"/>
              <a:r>
                <a:rPr lang="zh-CN" altLang="en-US" sz="2000" dirty="0">
                  <a:solidFill>
                    <a:srgbClr val="595959"/>
                  </a:solidFill>
                  <a:latin typeface="微软雅黑" panose="020B0503020204020204" pitchFamily="34" charset="-122"/>
                  <a:ea typeface="微软雅黑" panose="020B0503020204020204" pitchFamily="34" charset="-122"/>
                </a:rPr>
                <a:t>使用符号</a:t>
              </a:r>
              <a:r>
                <a:rPr lang="en-US" altLang="zh-CN" sz="2000" dirty="0">
                  <a:solidFill>
                    <a:srgbClr val="595959"/>
                  </a:solidFill>
                  <a:latin typeface="微软雅黑" panose="020B0503020204020204" pitchFamily="34" charset="-122"/>
                  <a:ea typeface="微软雅黑" panose="020B0503020204020204" pitchFamily="34" charset="-122"/>
                </a:rPr>
                <a:t>%</a:t>
              </a:r>
              <a:r>
                <a:rPr lang="zh-CN" altLang="en-US" sz="2000" dirty="0">
                  <a:solidFill>
                    <a:srgbClr val="595959"/>
                  </a:solidFill>
                  <a:latin typeface="微软雅黑" panose="020B0503020204020204" pitchFamily="34" charset="-122"/>
                  <a:ea typeface="微软雅黑" panose="020B0503020204020204" pitchFamily="34" charset="-122"/>
                </a:rPr>
                <a:t>格式化</a:t>
              </a:r>
            </a:p>
          </p:txBody>
        </p:sp>
      </p:grpSp>
      <p:sp>
        <p:nvSpPr>
          <p:cNvPr id="7" name="Title 1"/>
          <p:cNvSpPr txBox="1"/>
          <p:nvPr>
            <p:custDataLst>
              <p:tags r:id="rId2"/>
            </p:custDataLst>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2</a:t>
            </a:r>
            <a:r>
              <a:rPr sz="2400" b="1" dirty="0">
                <a:solidFill>
                  <a:srgbClr val="595959"/>
                </a:solidFill>
                <a:latin typeface="微软雅黑" panose="020B0503020204020204" pitchFamily="34" charset="-122"/>
                <a:ea typeface="微软雅黑" panose="020B0503020204020204" pitchFamily="34" charset="-122"/>
                <a:cs typeface="+mn-ea"/>
                <a:sym typeface="+mn-lt"/>
              </a:rPr>
              <a:t>.4</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.2  </a:t>
            </a:r>
            <a:r>
              <a:rPr lang="zh-CN" sz="2400" b="1" dirty="0">
                <a:solidFill>
                  <a:srgbClr val="595959"/>
                </a:solidFill>
                <a:latin typeface="微软雅黑" panose="020B0503020204020204" pitchFamily="34" charset="-122"/>
                <a:ea typeface="微软雅黑" panose="020B0503020204020204" pitchFamily="34" charset="-122"/>
                <a:cs typeface="+mn-ea"/>
                <a:sym typeface="+mn-lt"/>
              </a:rPr>
              <a:t>字符串的格式化</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19175" y="1485265"/>
            <a:ext cx="10327005" cy="506730"/>
          </a:xfrm>
          <a:prstGeom prst="rect">
            <a:avLst/>
          </a:prstGeom>
          <a:noFill/>
        </p:spPr>
        <p:txBody>
          <a:bodyPr wrap="square" rtlCol="0" anchor="t">
            <a:spAutoFit/>
          </a:bodyPr>
          <a:lstStyle/>
          <a:p>
            <a:pPr algn="just">
              <a:lnSpc>
                <a:spcPct val="150000"/>
              </a:lnSpc>
              <a:buClrTx/>
              <a:buSzTx/>
              <a:buFontTx/>
            </a:pPr>
            <a:r>
              <a:rPr lang="zh-CN" altLang="en-US" sz="1800" dirty="0">
                <a:solidFill>
                  <a:srgbClr val="595959"/>
                </a:solidFill>
                <a:latin typeface="微软雅黑" panose="020B0503020204020204" pitchFamily="34" charset="-122"/>
                <a:ea typeface="微软雅黑" panose="020B0503020204020204" pitchFamily="34" charset="-122"/>
                <a:sym typeface="+mn-ea"/>
              </a:rPr>
              <a:t>不同的格式符为不同类型的变量预留位置，常见的占位符如表所示。</a:t>
            </a:r>
          </a:p>
        </p:txBody>
      </p:sp>
      <p:grpSp>
        <p:nvGrpSpPr>
          <p:cNvPr id="4" name="组合 3"/>
          <p:cNvGrpSpPr/>
          <p:nvPr/>
        </p:nvGrpSpPr>
        <p:grpSpPr>
          <a:xfrm>
            <a:off x="1019175" y="857056"/>
            <a:ext cx="3533775" cy="466725"/>
            <a:chOff x="1019175" y="847725"/>
            <a:chExt cx="3533775" cy="466725"/>
          </a:xfrm>
        </p:grpSpPr>
        <p:sp>
          <p:nvSpPr>
            <p:cNvPr id="5" name="同侧圆角矩形 3"/>
            <p:cNvSpPr/>
            <p:nvPr>
              <p:custDataLst>
                <p:tags r:id="rId3"/>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4"/>
              </p:custDataLst>
            </p:nvPr>
          </p:nvSpPr>
          <p:spPr>
            <a:xfrm>
              <a:off x="1019175" y="881033"/>
              <a:ext cx="3533775" cy="398780"/>
            </a:xfrm>
            <a:prstGeom prst="rect">
              <a:avLst/>
            </a:prstGeom>
          </p:spPr>
          <p:txBody>
            <a:bodyPr wrap="square">
              <a:spAutoFit/>
            </a:bodyPr>
            <a:lstStyle/>
            <a:p>
              <a:pPr marL="0" lvl="3" algn="ctr"/>
              <a:r>
                <a:rPr lang="zh-CN" altLang="en-US" sz="2000" dirty="0">
                  <a:solidFill>
                    <a:srgbClr val="595959"/>
                  </a:solidFill>
                  <a:latin typeface="微软雅黑" panose="020B0503020204020204" pitchFamily="34" charset="-122"/>
                  <a:ea typeface="微软雅黑" panose="020B0503020204020204" pitchFamily="34" charset="-122"/>
                </a:rPr>
                <a:t>常见占位符</a:t>
              </a:r>
            </a:p>
          </p:txBody>
        </p:sp>
      </p:grpSp>
      <p:sp>
        <p:nvSpPr>
          <p:cNvPr id="8" name="Title 1"/>
          <p:cNvSpPr txBox="1"/>
          <p:nvPr>
            <p:custDataLst>
              <p:tags r:id="rId1"/>
            </p:custDataLst>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2</a:t>
            </a:r>
            <a:r>
              <a:rPr sz="2400" b="1" dirty="0">
                <a:solidFill>
                  <a:srgbClr val="595959"/>
                </a:solidFill>
                <a:latin typeface="微软雅黑" panose="020B0503020204020204" pitchFamily="34" charset="-122"/>
                <a:ea typeface="微软雅黑" panose="020B0503020204020204" pitchFamily="34" charset="-122"/>
                <a:cs typeface="+mn-ea"/>
                <a:sym typeface="+mn-lt"/>
              </a:rPr>
              <a:t>.4</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.2  </a:t>
            </a:r>
            <a:r>
              <a:rPr lang="zh-CN" sz="2400" b="1" dirty="0">
                <a:solidFill>
                  <a:srgbClr val="595959"/>
                </a:solidFill>
                <a:latin typeface="微软雅黑" panose="020B0503020204020204" pitchFamily="34" charset="-122"/>
                <a:ea typeface="微软雅黑" panose="020B0503020204020204" pitchFamily="34" charset="-122"/>
                <a:cs typeface="+mn-ea"/>
                <a:sym typeface="+mn-lt"/>
              </a:rPr>
              <a:t>字符串的格式化</a:t>
            </a:r>
          </a:p>
        </p:txBody>
      </p:sp>
      <p:graphicFrame>
        <p:nvGraphicFramePr>
          <p:cNvPr id="42" name="表格 41"/>
          <p:cNvGraphicFramePr>
            <a:graphicFrameLocks noGrp="1"/>
          </p:cNvGraphicFramePr>
          <p:nvPr>
            <p:custDataLst>
              <p:tags r:id="rId2"/>
            </p:custDataLst>
          </p:nvPr>
        </p:nvGraphicFramePr>
        <p:xfrm>
          <a:off x="1270635" y="2132965"/>
          <a:ext cx="9345295" cy="4480560"/>
        </p:xfrm>
        <a:graphic>
          <a:graphicData uri="http://schemas.openxmlformats.org/drawingml/2006/table">
            <a:tbl>
              <a:tblPr>
                <a:tableStyleId>{F5AB1C69-6EDB-4FF4-983F-18BD219EF322}</a:tableStyleId>
              </a:tblPr>
              <a:tblGrid>
                <a:gridCol w="1675130">
                  <a:extLst>
                    <a:ext uri="{9D8B030D-6E8A-4147-A177-3AD203B41FA5}">
                      <a16:colId xmlns:a16="http://schemas.microsoft.com/office/drawing/2014/main" val="20000"/>
                    </a:ext>
                  </a:extLst>
                </a:gridCol>
                <a:gridCol w="7670165">
                  <a:extLst>
                    <a:ext uri="{9D8B030D-6E8A-4147-A177-3AD203B41FA5}">
                      <a16:colId xmlns:a16="http://schemas.microsoft.com/office/drawing/2014/main" val="20001"/>
                    </a:ext>
                  </a:extLst>
                </a:gridCol>
              </a:tblGrid>
              <a:tr h="36576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kern="100" dirty="0" smtClean="0">
                          <a:solidFill>
                            <a:srgbClr val="595959"/>
                          </a:solidFill>
                          <a:effectLst/>
                          <a:latin typeface="微软雅黑" panose="020B0503020204020204" pitchFamily="34" charset="-122"/>
                          <a:ea typeface="微软雅黑" panose="020B0503020204020204" pitchFamily="34" charset="-122"/>
                        </a:rPr>
                        <a:t>格式符</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zh-CN" sz="1800" b="1" kern="100" dirty="0" smtClean="0">
                          <a:solidFill>
                            <a:srgbClr val="595959"/>
                          </a:solidFill>
                          <a:effectLst/>
                          <a:latin typeface="微软雅黑" panose="020B0503020204020204" pitchFamily="34" charset="-122"/>
                          <a:ea typeface="微软雅黑" panose="020B0503020204020204" pitchFamily="34" charset="-122"/>
                        </a:rPr>
                        <a:t>说明</a:t>
                      </a:r>
                    </a:p>
                  </a:txBody>
                  <a:tcPr anchor="ctr"/>
                </a:tc>
                <a:extLst>
                  <a:ext uri="{0D108BD9-81ED-4DB2-BD59-A6C34878D82A}">
                    <a16:rowId xmlns:a16="http://schemas.microsoft.com/office/drawing/2014/main" val="10000"/>
                  </a:ext>
                </a:extLst>
              </a:tr>
              <a:tr h="411480">
                <a:tc>
                  <a:txBody>
                    <a:bodyPr/>
                    <a:lstStyle/>
                    <a:p>
                      <a:pPr indent="0" algn="ctr" fontAlgn="auto">
                        <a:lnSpc>
                          <a:spcPct val="150000"/>
                        </a:lnSpc>
                        <a:buClrTx/>
                        <a:buSzTx/>
                        <a:buFontTx/>
                        <a:buNone/>
                      </a:pPr>
                      <a:r>
                        <a:rPr lang="zh-CN" altLang="en-US" sz="1800" b="0" dirty="0" smtClean="0">
                          <a:solidFill>
                            <a:srgbClr val="595959"/>
                          </a:solidFill>
                          <a:latin typeface="微软雅黑" panose="020B0503020204020204" pitchFamily="34" charset="-122"/>
                          <a:ea typeface="微软雅黑" panose="020B0503020204020204" pitchFamily="34" charset="-122"/>
                        </a:rPr>
                        <a:t>%s</a:t>
                      </a:r>
                    </a:p>
                  </a:txBody>
                  <a:tcPr marL="68580" marR="68580" marT="0" marB="0" anchor="ctr"/>
                </a:tc>
                <a:tc>
                  <a:txBody>
                    <a:bodyPr/>
                    <a:lstStyle/>
                    <a:p>
                      <a:pPr indent="0" algn="l" fontAlgn="auto">
                        <a:lnSpc>
                          <a:spcPct val="150000"/>
                        </a:lnSpc>
                        <a:buClrTx/>
                        <a:buSzTx/>
                        <a:buFontTx/>
                        <a:buNone/>
                      </a:pPr>
                      <a:r>
                        <a:rPr lang="zh-CN" altLang="en-US" sz="1800" b="0" dirty="0" smtClean="0">
                          <a:solidFill>
                            <a:srgbClr val="595959"/>
                          </a:solidFill>
                          <a:latin typeface="微软雅黑" panose="020B0503020204020204" pitchFamily="34" charset="-122"/>
                          <a:ea typeface="微软雅黑" panose="020B0503020204020204" pitchFamily="34" charset="-122"/>
                        </a:rPr>
                        <a:t>将字符串类型的数据格式化为字符串</a:t>
                      </a:r>
                    </a:p>
                  </a:txBody>
                  <a:tcPr marL="68580" marR="68580" marT="0" marB="0" anchor="ctr"/>
                </a:tc>
                <a:extLst>
                  <a:ext uri="{0D108BD9-81ED-4DB2-BD59-A6C34878D82A}">
                    <a16:rowId xmlns:a16="http://schemas.microsoft.com/office/drawing/2014/main" val="10001"/>
                  </a:ext>
                </a:extLst>
              </a:tr>
              <a:tr h="411480">
                <a:tc>
                  <a:txBody>
                    <a:bodyPr/>
                    <a:lstStyle/>
                    <a:p>
                      <a:pPr indent="0" algn="ctr" fontAlgn="auto">
                        <a:lnSpc>
                          <a:spcPct val="150000"/>
                        </a:lnSpc>
                        <a:buClrTx/>
                        <a:buSzTx/>
                        <a:buFontTx/>
                        <a:buNone/>
                      </a:pPr>
                      <a:r>
                        <a:rPr lang="zh-CN" altLang="en-US" sz="1800" b="0" dirty="0" smtClean="0">
                          <a:solidFill>
                            <a:srgbClr val="595959"/>
                          </a:solidFill>
                          <a:latin typeface="微软雅黑" panose="020B0503020204020204" pitchFamily="34" charset="-122"/>
                          <a:ea typeface="微软雅黑" panose="020B0503020204020204" pitchFamily="34" charset="-122"/>
                        </a:rPr>
                        <a:t>%d</a:t>
                      </a:r>
                    </a:p>
                  </a:txBody>
                  <a:tcPr marL="68580" marR="68580" marT="0" marB="0" anchor="ctr"/>
                </a:tc>
                <a:tc>
                  <a:txBody>
                    <a:bodyPr/>
                    <a:lstStyle/>
                    <a:p>
                      <a:pPr indent="0" algn="l" fontAlgn="auto">
                        <a:lnSpc>
                          <a:spcPct val="150000"/>
                        </a:lnSpc>
                        <a:buClrTx/>
                        <a:buSzTx/>
                        <a:buFontTx/>
                        <a:buNone/>
                      </a:pPr>
                      <a:r>
                        <a:rPr lang="zh-CN" altLang="en-US" sz="1800" b="0" dirty="0" smtClean="0">
                          <a:solidFill>
                            <a:srgbClr val="595959"/>
                          </a:solidFill>
                          <a:latin typeface="微软雅黑" panose="020B0503020204020204" pitchFamily="34" charset="-122"/>
                          <a:ea typeface="微软雅黑" panose="020B0503020204020204" pitchFamily="34" charset="-122"/>
                        </a:rPr>
                        <a:t>将十进制形式的整型数据格式化为字符串</a:t>
                      </a:r>
                    </a:p>
                  </a:txBody>
                  <a:tcPr marL="68580" marR="68580" marT="0" marB="0" anchor="ctr"/>
                </a:tc>
                <a:extLst>
                  <a:ext uri="{0D108BD9-81ED-4DB2-BD59-A6C34878D82A}">
                    <a16:rowId xmlns:a16="http://schemas.microsoft.com/office/drawing/2014/main" val="10002"/>
                  </a:ext>
                </a:extLst>
              </a:tr>
              <a:tr h="411480">
                <a:tc>
                  <a:txBody>
                    <a:bodyPr/>
                    <a:lstStyle/>
                    <a:p>
                      <a:pPr indent="0" algn="ctr" fontAlgn="auto">
                        <a:lnSpc>
                          <a:spcPct val="150000"/>
                        </a:lnSpc>
                        <a:buClrTx/>
                        <a:buSzTx/>
                        <a:buFontTx/>
                        <a:buNone/>
                      </a:pPr>
                      <a:r>
                        <a:rPr lang="zh-CN" altLang="en-US" sz="1800" b="0" dirty="0" smtClean="0">
                          <a:solidFill>
                            <a:srgbClr val="595959"/>
                          </a:solidFill>
                          <a:latin typeface="微软雅黑" panose="020B0503020204020204" pitchFamily="34" charset="-122"/>
                          <a:ea typeface="微软雅黑" panose="020B0503020204020204" pitchFamily="34" charset="-122"/>
                        </a:rPr>
                        <a:t>%o</a:t>
                      </a:r>
                    </a:p>
                  </a:txBody>
                  <a:tcPr marL="68580" marR="68580" marT="0" marB="0" anchor="ctr"/>
                </a:tc>
                <a:tc>
                  <a:txBody>
                    <a:bodyPr/>
                    <a:lstStyle/>
                    <a:p>
                      <a:pPr indent="0" algn="l" fontAlgn="auto">
                        <a:lnSpc>
                          <a:spcPct val="150000"/>
                        </a:lnSpc>
                        <a:buClrTx/>
                        <a:buSzTx/>
                        <a:buFontTx/>
                        <a:buNone/>
                      </a:pPr>
                      <a:r>
                        <a:rPr lang="zh-CN" altLang="en-US" sz="1800" b="0" dirty="0" smtClean="0">
                          <a:solidFill>
                            <a:srgbClr val="595959"/>
                          </a:solidFill>
                          <a:latin typeface="微软雅黑" panose="020B0503020204020204" pitchFamily="34" charset="-122"/>
                          <a:ea typeface="微软雅黑" panose="020B0503020204020204" pitchFamily="34" charset="-122"/>
                        </a:rPr>
                        <a:t>将八进制形式的整型数据格式化为字符串</a:t>
                      </a:r>
                    </a:p>
                  </a:txBody>
                  <a:tcPr marL="68580" marR="68580" marT="0" marB="0" anchor="ctr"/>
                </a:tc>
                <a:extLst>
                  <a:ext uri="{0D108BD9-81ED-4DB2-BD59-A6C34878D82A}">
                    <a16:rowId xmlns:a16="http://schemas.microsoft.com/office/drawing/2014/main" val="10003"/>
                  </a:ext>
                </a:extLst>
              </a:tr>
              <a:tr h="822960">
                <a:tc>
                  <a:txBody>
                    <a:bodyPr/>
                    <a:lstStyle/>
                    <a:p>
                      <a:pPr indent="0" algn="ctr" fontAlgn="auto">
                        <a:lnSpc>
                          <a:spcPct val="150000"/>
                        </a:lnSpc>
                        <a:buClrTx/>
                        <a:buSzTx/>
                        <a:buFontTx/>
                        <a:buNone/>
                      </a:pPr>
                      <a:r>
                        <a:rPr lang="zh-CN" altLang="en-US" sz="1800" b="0" dirty="0" smtClean="0">
                          <a:solidFill>
                            <a:srgbClr val="595959"/>
                          </a:solidFill>
                          <a:latin typeface="微软雅黑" panose="020B0503020204020204" pitchFamily="34" charset="-122"/>
                          <a:ea typeface="微软雅黑" panose="020B0503020204020204" pitchFamily="34" charset="-122"/>
                        </a:rPr>
                        <a:t>%x</a:t>
                      </a:r>
                    </a:p>
                  </a:txBody>
                  <a:tcPr marL="68580" marR="68580" marT="0" marB="0" anchor="ctr"/>
                </a:tc>
                <a:tc>
                  <a:txBody>
                    <a:bodyPr/>
                    <a:lstStyle/>
                    <a:p>
                      <a:pPr indent="0" algn="l" fontAlgn="auto">
                        <a:lnSpc>
                          <a:spcPct val="150000"/>
                        </a:lnSpc>
                        <a:buClrTx/>
                        <a:buSzTx/>
                        <a:buFontTx/>
                        <a:buNone/>
                      </a:pPr>
                      <a:r>
                        <a:rPr lang="zh-CN" altLang="en-US" sz="1800" b="0" dirty="0" smtClean="0">
                          <a:solidFill>
                            <a:srgbClr val="595959"/>
                          </a:solidFill>
                          <a:latin typeface="微软雅黑" panose="020B0503020204020204" pitchFamily="34" charset="-122"/>
                          <a:ea typeface="微软雅黑" panose="020B0503020204020204" pitchFamily="34" charset="-122"/>
                        </a:rPr>
                        <a:t>将十六进制形式的整型数据格式化为字符串，十六进制整型数据的前导符a~f为小写字母</a:t>
                      </a:r>
                    </a:p>
                  </a:txBody>
                  <a:tcPr marL="68580" marR="68580" marT="0" marB="0" anchor="ctr"/>
                </a:tc>
                <a:extLst>
                  <a:ext uri="{0D108BD9-81ED-4DB2-BD59-A6C34878D82A}">
                    <a16:rowId xmlns:a16="http://schemas.microsoft.com/office/drawing/2014/main" val="10004"/>
                  </a:ext>
                </a:extLst>
              </a:tr>
              <a:tr h="822960">
                <a:tc>
                  <a:txBody>
                    <a:bodyPr/>
                    <a:lstStyle/>
                    <a:p>
                      <a:pPr indent="0" algn="ctr" fontAlgn="auto">
                        <a:lnSpc>
                          <a:spcPct val="150000"/>
                        </a:lnSpc>
                        <a:buClrTx/>
                        <a:buSzTx/>
                        <a:buFontTx/>
                        <a:buNone/>
                      </a:pPr>
                      <a:r>
                        <a:rPr lang="zh-CN" altLang="en-US" sz="1800" b="0" dirty="0" smtClean="0">
                          <a:solidFill>
                            <a:srgbClr val="595959"/>
                          </a:solidFill>
                          <a:latin typeface="微软雅黑" panose="020B0503020204020204" pitchFamily="34" charset="-122"/>
                          <a:ea typeface="微软雅黑" panose="020B0503020204020204" pitchFamily="34" charset="-122"/>
                        </a:rPr>
                        <a:t>%X</a:t>
                      </a:r>
                    </a:p>
                  </a:txBody>
                  <a:tcPr marL="68580" marR="68580" marT="0" marB="0" anchor="ctr"/>
                </a:tc>
                <a:tc>
                  <a:txBody>
                    <a:bodyPr/>
                    <a:lstStyle/>
                    <a:p>
                      <a:pPr indent="0" algn="l" fontAlgn="auto">
                        <a:lnSpc>
                          <a:spcPct val="150000"/>
                        </a:lnSpc>
                        <a:buClrTx/>
                        <a:buSzTx/>
                        <a:buFontTx/>
                        <a:buNone/>
                      </a:pPr>
                      <a:r>
                        <a:rPr lang="zh-CN" altLang="en-US" sz="1800" b="0" dirty="0" smtClean="0">
                          <a:solidFill>
                            <a:srgbClr val="595959"/>
                          </a:solidFill>
                          <a:latin typeface="微软雅黑" panose="020B0503020204020204" pitchFamily="34" charset="-122"/>
                          <a:ea typeface="微软雅黑" panose="020B0503020204020204" pitchFamily="34" charset="-122"/>
                        </a:rPr>
                        <a:t>将十六进制形式的整型数据格式化为字符串，十六进制整型数据的前导符A~F为大写字母</a:t>
                      </a:r>
                    </a:p>
                  </a:txBody>
                  <a:tcPr marL="68580" marR="68580" marT="0" marB="0" anchor="ctr"/>
                </a:tc>
                <a:extLst>
                  <a:ext uri="{0D108BD9-81ED-4DB2-BD59-A6C34878D82A}">
                    <a16:rowId xmlns:a16="http://schemas.microsoft.com/office/drawing/2014/main" val="10005"/>
                  </a:ext>
                </a:extLst>
              </a:tr>
              <a:tr h="411480">
                <a:tc>
                  <a:txBody>
                    <a:bodyPr/>
                    <a:lstStyle/>
                    <a:p>
                      <a:pPr indent="0" algn="ctr" fontAlgn="auto">
                        <a:lnSpc>
                          <a:spcPct val="150000"/>
                        </a:lnSpc>
                        <a:buClrTx/>
                        <a:buSzTx/>
                        <a:buFontTx/>
                        <a:buNone/>
                      </a:pPr>
                      <a:r>
                        <a:rPr lang="zh-CN" altLang="en-US" sz="1800" b="0" dirty="0" smtClean="0">
                          <a:solidFill>
                            <a:srgbClr val="595959"/>
                          </a:solidFill>
                          <a:latin typeface="微软雅黑" panose="020B0503020204020204" pitchFamily="34" charset="-122"/>
                          <a:ea typeface="微软雅黑" panose="020B0503020204020204" pitchFamily="34" charset="-122"/>
                        </a:rPr>
                        <a:t>%e</a:t>
                      </a:r>
                    </a:p>
                  </a:txBody>
                  <a:tcPr marL="68580" marR="68580" marT="0" marB="0" anchor="ctr"/>
                </a:tc>
                <a:tc>
                  <a:txBody>
                    <a:bodyPr/>
                    <a:lstStyle/>
                    <a:p>
                      <a:pPr indent="0" algn="l" fontAlgn="auto">
                        <a:lnSpc>
                          <a:spcPct val="150000"/>
                        </a:lnSpc>
                        <a:buClrTx/>
                        <a:buSzTx/>
                        <a:buFontTx/>
                        <a:buNone/>
                      </a:pPr>
                      <a:r>
                        <a:rPr lang="zh-CN" altLang="en-US" sz="1800" b="0" dirty="0" smtClean="0">
                          <a:solidFill>
                            <a:srgbClr val="595959"/>
                          </a:solidFill>
                          <a:latin typeface="微软雅黑" panose="020B0503020204020204" pitchFamily="34" charset="-122"/>
                          <a:ea typeface="微软雅黑" panose="020B0503020204020204" pitchFamily="34" charset="-122"/>
                        </a:rPr>
                        <a:t>指数（底写为e）</a:t>
                      </a:r>
                    </a:p>
                  </a:txBody>
                  <a:tcPr marL="68580" marR="68580" marT="0" marB="0" anchor="ctr"/>
                </a:tc>
                <a:extLst>
                  <a:ext uri="{0D108BD9-81ED-4DB2-BD59-A6C34878D82A}">
                    <a16:rowId xmlns:a16="http://schemas.microsoft.com/office/drawing/2014/main" val="10006"/>
                  </a:ext>
                </a:extLst>
              </a:tr>
              <a:tr h="822960">
                <a:tc>
                  <a:txBody>
                    <a:bodyPr/>
                    <a:lstStyle/>
                    <a:p>
                      <a:pPr indent="0" algn="ctr" fontAlgn="auto">
                        <a:lnSpc>
                          <a:spcPct val="150000"/>
                        </a:lnSpc>
                        <a:buClrTx/>
                        <a:buSzTx/>
                        <a:buFontTx/>
                        <a:buNone/>
                      </a:pPr>
                      <a:r>
                        <a:rPr lang="zh-CN" altLang="en-US" sz="1800" b="0" dirty="0" smtClean="0">
                          <a:solidFill>
                            <a:srgbClr val="595959"/>
                          </a:solidFill>
                          <a:latin typeface="微软雅黑" panose="020B0503020204020204" pitchFamily="34" charset="-122"/>
                          <a:ea typeface="微软雅黑" panose="020B0503020204020204" pitchFamily="34" charset="-122"/>
                        </a:rPr>
                        <a:t>%f</a:t>
                      </a:r>
                    </a:p>
                  </a:txBody>
                  <a:tcPr marL="68580" marR="68580" marT="0" marB="0" anchor="ctr"/>
                </a:tc>
                <a:tc>
                  <a:txBody>
                    <a:bodyPr/>
                    <a:lstStyle/>
                    <a:p>
                      <a:pPr indent="0" algn="l" fontAlgn="auto">
                        <a:lnSpc>
                          <a:spcPct val="150000"/>
                        </a:lnSpc>
                        <a:buClrTx/>
                        <a:buSzTx/>
                        <a:buFontTx/>
                        <a:buNone/>
                      </a:pPr>
                      <a:r>
                        <a:rPr lang="zh-CN" altLang="en-US" sz="1800" b="0" dirty="0" smtClean="0">
                          <a:solidFill>
                            <a:srgbClr val="595959"/>
                          </a:solidFill>
                          <a:latin typeface="微软雅黑" panose="020B0503020204020204" pitchFamily="34" charset="-122"/>
                          <a:ea typeface="微软雅黑" panose="020B0503020204020204" pitchFamily="34" charset="-122"/>
                        </a:rPr>
                        <a:t>将浮点型的数据格式化为字符串，可指定小数点后的精度，默认保留6位小数。若设为%.2f，则会将浮点型的数据保留两位小数</a:t>
                      </a:r>
                    </a:p>
                  </a:txBody>
                  <a:tcPr marL="68580" marR="68580" marT="0" marB="0" anchor="ctr"/>
                </a:tc>
                <a:extLst>
                  <a:ext uri="{0D108BD9-81ED-4DB2-BD59-A6C34878D82A}">
                    <a16:rowId xmlns:a16="http://schemas.microsoft.com/office/drawing/2014/main" val="1000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118" y="3014256"/>
            <a:ext cx="6733001" cy="829945"/>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数字类型</a:t>
            </a: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2.1</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custDataLst>
              <p:tags r:id="rId1"/>
            </p:custDataLst>
          </p:nvPr>
        </p:nvSpPr>
        <p:spPr>
          <a:xfrm>
            <a:off x="1019175" y="1845310"/>
            <a:ext cx="10525125" cy="951865"/>
          </a:xfrm>
          <a:prstGeom prst="rect">
            <a:avLst/>
          </a:prstGeom>
          <a:noFill/>
        </p:spPr>
        <p:txBody>
          <a:bodyPr wrap="square" rtlCol="0" anchor="t">
            <a:noAutofit/>
          </a:bodyPr>
          <a:lstStyle/>
          <a:p>
            <a:pPr algn="just">
              <a:lnSpc>
                <a:spcPct val="150000"/>
              </a:lnSpc>
              <a:buClrTx/>
              <a:buSzTx/>
              <a:buFontTx/>
            </a:pPr>
            <a:r>
              <a:rPr lang="zh-CN" altLang="en-US" sz="1800" dirty="0">
                <a:solidFill>
                  <a:srgbClr val="595959"/>
                </a:solidFill>
                <a:latin typeface="微软雅黑" panose="020B0503020204020204" pitchFamily="34" charset="-122"/>
                <a:ea typeface="微软雅黑" panose="020B0503020204020204" pitchFamily="34" charset="-122"/>
              </a:rPr>
              <a:t>使用格式符占位时需要注意变量的类型，若变量的</a:t>
            </a:r>
            <a:r>
              <a:rPr lang="zh-CN" altLang="en-US" sz="1800" dirty="0">
                <a:solidFill>
                  <a:srgbClr val="0070C0"/>
                </a:solidFill>
                <a:latin typeface="微软雅黑" panose="020B0503020204020204" pitchFamily="34" charset="-122"/>
                <a:ea typeface="微软雅黑" panose="020B0503020204020204" pitchFamily="34" charset="-122"/>
              </a:rPr>
              <a:t>类型</a:t>
            </a:r>
            <a:r>
              <a:rPr lang="zh-CN" altLang="en-US" sz="1800" dirty="0">
                <a:solidFill>
                  <a:srgbClr val="595959"/>
                </a:solidFill>
                <a:latin typeface="微软雅黑" panose="020B0503020204020204" pitchFamily="34" charset="-122"/>
                <a:ea typeface="微软雅黑" panose="020B0503020204020204" pitchFamily="34" charset="-122"/>
              </a:rPr>
              <a:t>与</a:t>
            </a:r>
            <a:r>
              <a:rPr lang="zh-CN" altLang="en-US" sz="1800" dirty="0">
                <a:solidFill>
                  <a:srgbClr val="0070C0"/>
                </a:solidFill>
                <a:latin typeface="微软雅黑" panose="020B0503020204020204" pitchFamily="34" charset="-122"/>
                <a:ea typeface="微软雅黑" panose="020B0503020204020204" pitchFamily="34" charset="-122"/>
              </a:rPr>
              <a:t>格式符不匹配</a:t>
            </a:r>
            <a:r>
              <a:rPr lang="zh-CN" altLang="en-US" sz="1800" dirty="0">
                <a:solidFill>
                  <a:srgbClr val="595959"/>
                </a:solidFill>
                <a:latin typeface="微软雅黑" panose="020B0503020204020204" pitchFamily="34" charset="-122"/>
                <a:ea typeface="微软雅黑" panose="020B0503020204020204" pitchFamily="34" charset="-122"/>
              </a:rPr>
              <a:t>时程序会</a:t>
            </a:r>
            <a:r>
              <a:rPr lang="zh-CN" altLang="en-US" sz="1800" dirty="0">
                <a:solidFill>
                  <a:srgbClr val="0070C0"/>
                </a:solidFill>
                <a:latin typeface="微软雅黑" panose="020B0503020204020204" pitchFamily="34" charset="-122"/>
                <a:ea typeface="微软雅黑" panose="020B0503020204020204" pitchFamily="34" charset="-122"/>
              </a:rPr>
              <a:t>产生异常</a:t>
            </a:r>
            <a:r>
              <a:rPr lang="zh-CN" altLang="en-US" sz="1800" dirty="0">
                <a:solidFill>
                  <a:srgbClr val="595959"/>
                </a:solidFill>
                <a:latin typeface="微软雅黑" panose="020B0503020204020204" pitchFamily="34" charset="-122"/>
                <a:ea typeface="微软雅黑" panose="020B0503020204020204" pitchFamily="34" charset="-122"/>
              </a:rPr>
              <a:t>。</a:t>
            </a:r>
          </a:p>
        </p:txBody>
      </p:sp>
      <p:sp>
        <p:nvSpPr>
          <p:cNvPr id="3" name="Title 1"/>
          <p:cNvSpPr txBox="1"/>
          <p:nvPr>
            <p:custDataLst>
              <p:tags r:id="rId2"/>
            </p:custDataLst>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2</a:t>
            </a:r>
            <a:r>
              <a:rPr sz="2400" b="1" dirty="0">
                <a:solidFill>
                  <a:srgbClr val="595959"/>
                </a:solidFill>
                <a:latin typeface="微软雅黑" panose="020B0503020204020204" pitchFamily="34" charset="-122"/>
                <a:ea typeface="微软雅黑" panose="020B0503020204020204" pitchFamily="34" charset="-122"/>
                <a:cs typeface="+mn-ea"/>
                <a:sym typeface="+mn-lt"/>
              </a:rPr>
              <a:t>.4</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.2  </a:t>
            </a:r>
            <a:r>
              <a:rPr lang="zh-CN" sz="2400" b="1" dirty="0">
                <a:solidFill>
                  <a:srgbClr val="595959"/>
                </a:solidFill>
                <a:latin typeface="微软雅黑" panose="020B0503020204020204" pitchFamily="34" charset="-122"/>
                <a:ea typeface="微软雅黑" panose="020B0503020204020204" pitchFamily="34" charset="-122"/>
                <a:cs typeface="+mn-ea"/>
                <a:sym typeface="+mn-lt"/>
              </a:rPr>
              <a:t>字符串的格式化</a:t>
            </a:r>
          </a:p>
        </p:txBody>
      </p:sp>
      <p:grpSp>
        <p:nvGrpSpPr>
          <p:cNvPr id="12" name="组合 11"/>
          <p:cNvGrpSpPr/>
          <p:nvPr/>
        </p:nvGrpSpPr>
        <p:grpSpPr>
          <a:xfrm>
            <a:off x="1019175" y="857056"/>
            <a:ext cx="3533775" cy="466725"/>
            <a:chOff x="1019175" y="847725"/>
            <a:chExt cx="3533775" cy="466725"/>
          </a:xfrm>
        </p:grpSpPr>
        <p:sp>
          <p:nvSpPr>
            <p:cNvPr id="13"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custDataLst>
                <p:tags r:id="rId6"/>
              </p:custDataLst>
            </p:nvPr>
          </p:nvSpPr>
          <p:spPr>
            <a:xfrm>
              <a:off x="1019175" y="881033"/>
              <a:ext cx="3533775" cy="398780"/>
            </a:xfrm>
            <a:prstGeom prst="rect">
              <a:avLst/>
            </a:prstGeom>
          </p:spPr>
          <p:txBody>
            <a:bodyPr wrap="square">
              <a:spAutoFit/>
            </a:bodyPr>
            <a:lstStyle/>
            <a:p>
              <a:pPr marL="0" lvl="3" algn="ctr"/>
              <a:r>
                <a:rPr lang="zh-CN" altLang="en-US" sz="2000" dirty="0">
                  <a:solidFill>
                    <a:srgbClr val="595959"/>
                  </a:solidFill>
                  <a:latin typeface="微软雅黑" panose="020B0503020204020204" pitchFamily="34" charset="-122"/>
                  <a:ea typeface="微软雅黑" panose="020B0503020204020204" pitchFamily="34" charset="-122"/>
                </a:rPr>
                <a:t>格式不匹配</a:t>
              </a:r>
            </a:p>
          </p:txBody>
        </p:sp>
      </p:grpSp>
      <p:sp>
        <p:nvSpPr>
          <p:cNvPr id="4" name="矩形 3"/>
          <p:cNvSpPr/>
          <p:nvPr>
            <p:custDataLst>
              <p:tags r:id="rId3"/>
            </p:custDataLst>
          </p:nvPr>
        </p:nvSpPr>
        <p:spPr bwMode="auto">
          <a:xfrm>
            <a:off x="1019175" y="2709545"/>
            <a:ext cx="9279890" cy="16484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name = "李强"   # 变量name是字符串类型</a:t>
            </a:r>
          </a:p>
          <a:p>
            <a:pPr>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age = "12"      </a:t>
            </a:r>
            <a:r>
              <a:rPr lang="en-US" sz="1800">
                <a:solidFill>
                  <a:srgbClr val="595959"/>
                </a:solidFill>
                <a:latin typeface="微软雅黑" panose="020B0503020204020204" pitchFamily="34" charset="-122"/>
                <a:ea typeface="微软雅黑" panose="020B0503020204020204" pitchFamily="34" charset="-122"/>
                <a:sym typeface="+mn-ea"/>
              </a:rPr>
              <a:t>  </a:t>
            </a:r>
            <a:r>
              <a:rPr sz="1800">
                <a:solidFill>
                  <a:srgbClr val="595959"/>
                </a:solidFill>
                <a:latin typeface="微软雅黑" panose="020B0503020204020204" pitchFamily="34" charset="-122"/>
                <a:ea typeface="微软雅黑" panose="020B0503020204020204" pitchFamily="34" charset="-122"/>
                <a:sym typeface="+mn-ea"/>
              </a:rPr>
              <a:t># 变量age是字符串类型</a:t>
            </a:r>
          </a:p>
          <a:p>
            <a:pPr>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result = "你好，我叫%s，今年我%d岁了。" % (name, age)</a:t>
            </a:r>
          </a:p>
          <a:p>
            <a:pPr>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print(result)</a:t>
            </a:r>
          </a:p>
        </p:txBody>
      </p:sp>
      <p:sp>
        <p:nvSpPr>
          <p:cNvPr id="5" name="矩形 4"/>
          <p:cNvSpPr/>
          <p:nvPr>
            <p:custDataLst>
              <p:tags r:id="rId4"/>
            </p:custDataLst>
          </p:nvPr>
        </p:nvSpPr>
        <p:spPr bwMode="auto">
          <a:xfrm>
            <a:off x="1019175" y="4869815"/>
            <a:ext cx="9279890" cy="85979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TypeError: %d format: a real number is required, not str</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19175" y="1917700"/>
            <a:ext cx="10327005" cy="922020"/>
          </a:xfrm>
          <a:prstGeom prst="rect">
            <a:avLst/>
          </a:prstGeom>
          <a:noFill/>
        </p:spPr>
        <p:txBody>
          <a:bodyPr wrap="square" rtlCol="0" anchor="t">
            <a:spAutoFit/>
          </a:bodyPr>
          <a:lstStyle/>
          <a:p>
            <a:pPr algn="just">
              <a:lnSpc>
                <a:spcPct val="150000"/>
              </a:lnSpc>
              <a:buClrTx/>
              <a:buSzTx/>
              <a:buFontTx/>
            </a:pPr>
            <a:r>
              <a:rPr lang="zh-CN" altLang="en-US" sz="1800" dirty="0">
                <a:solidFill>
                  <a:srgbClr val="0070C0"/>
                </a:solidFill>
                <a:latin typeface="微软雅黑" panose="020B0503020204020204" pitchFamily="34" charset="-122"/>
                <a:ea typeface="微软雅黑" panose="020B0503020204020204" pitchFamily="34" charset="-122"/>
                <a:sym typeface="+mn-ea"/>
              </a:rPr>
              <a:t>format()方法</a:t>
            </a:r>
            <a:r>
              <a:rPr lang="zh-CN" altLang="en-US" sz="1800" dirty="0">
                <a:solidFill>
                  <a:srgbClr val="595959"/>
                </a:solidFill>
                <a:latin typeface="微软雅黑" panose="020B0503020204020204" pitchFamily="34" charset="-122"/>
                <a:ea typeface="微软雅黑" panose="020B0503020204020204" pitchFamily="34" charset="-122"/>
                <a:sym typeface="+mn-ea"/>
              </a:rPr>
              <a:t>同样可以对字符串进行格式化，与符号%不同的是，使用format()方法</a:t>
            </a:r>
            <a:r>
              <a:rPr lang="zh-CN" altLang="en-US" sz="1800" dirty="0">
                <a:solidFill>
                  <a:srgbClr val="0070C0"/>
                </a:solidFill>
                <a:latin typeface="微软雅黑" panose="020B0503020204020204" pitchFamily="34" charset="-122"/>
                <a:ea typeface="微软雅黑" panose="020B0503020204020204" pitchFamily="34" charset="-122"/>
                <a:sym typeface="+mn-ea"/>
              </a:rPr>
              <a:t>不需要关注变量的类型</a:t>
            </a:r>
            <a:r>
              <a:rPr lang="zh-CN" altLang="en-US" sz="1800" dirty="0">
                <a:solidFill>
                  <a:srgbClr val="595959"/>
                </a:solidFill>
                <a:latin typeface="微软雅黑" panose="020B0503020204020204" pitchFamily="34" charset="-122"/>
                <a:ea typeface="微软雅黑" panose="020B0503020204020204" pitchFamily="34" charset="-122"/>
                <a:sym typeface="+mn-ea"/>
              </a:rPr>
              <a:t>。使用format()方法格式化的语法格式如下。</a:t>
            </a:r>
          </a:p>
        </p:txBody>
      </p:sp>
      <p:grpSp>
        <p:nvGrpSpPr>
          <p:cNvPr id="4" name="组合 3"/>
          <p:cNvGrpSpPr/>
          <p:nvPr/>
        </p:nvGrpSpPr>
        <p:grpSpPr>
          <a:xfrm>
            <a:off x="1019175" y="857056"/>
            <a:ext cx="3533775" cy="466725"/>
            <a:chOff x="1019175" y="847725"/>
            <a:chExt cx="3533775" cy="466725"/>
          </a:xfrm>
        </p:grpSpPr>
        <p:sp>
          <p:nvSpPr>
            <p:cNvPr id="5" name="同侧圆角矩形 3"/>
            <p:cNvSpPr/>
            <p:nvPr>
              <p:custDataLst>
                <p:tags r:id="rId7"/>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8"/>
              </p:custDataLst>
            </p:nvPr>
          </p:nvSpPr>
          <p:spPr>
            <a:xfrm>
              <a:off x="1019175" y="881033"/>
              <a:ext cx="3533775" cy="398780"/>
            </a:xfrm>
            <a:prstGeom prst="rect">
              <a:avLst/>
            </a:prstGeom>
          </p:spPr>
          <p:txBody>
            <a:bodyPr wrap="square">
              <a:spAutoFit/>
            </a:bodyPr>
            <a:lstStyle/>
            <a:p>
              <a:pPr marL="0" lvl="3" algn="ctr"/>
              <a:r>
                <a:rPr lang="zh-CN" altLang="en-US" sz="2000" dirty="0">
                  <a:solidFill>
                    <a:srgbClr val="595959"/>
                  </a:solidFill>
                  <a:latin typeface="微软雅黑" panose="020B0503020204020204" pitchFamily="34" charset="-122"/>
                  <a:ea typeface="微软雅黑" panose="020B0503020204020204" pitchFamily="34" charset="-122"/>
                </a:rPr>
                <a:t>使用</a:t>
              </a:r>
              <a:r>
                <a:rPr lang="en-US" sz="2000" dirty="0">
                  <a:solidFill>
                    <a:srgbClr val="595959"/>
                  </a:solidFill>
                  <a:latin typeface="微软雅黑" panose="020B0503020204020204" pitchFamily="34" charset="-122"/>
                  <a:ea typeface="微软雅黑" panose="020B0503020204020204" pitchFamily="34" charset="-122"/>
                </a:rPr>
                <a:t>format()</a:t>
              </a:r>
              <a:r>
                <a:rPr lang="zh-CN" altLang="en-US" sz="2000" dirty="0">
                  <a:solidFill>
                    <a:srgbClr val="595959"/>
                  </a:solidFill>
                  <a:latin typeface="微软雅黑" panose="020B0503020204020204" pitchFamily="34" charset="-122"/>
                  <a:ea typeface="微软雅黑" panose="020B0503020204020204" pitchFamily="34" charset="-122"/>
                </a:rPr>
                <a:t>方法格式化</a:t>
              </a:r>
            </a:p>
          </p:txBody>
        </p:sp>
      </p:grpSp>
      <p:sp>
        <p:nvSpPr>
          <p:cNvPr id="7" name="Title 1"/>
          <p:cNvSpPr txBox="1"/>
          <p:nvPr>
            <p:custDataLst>
              <p:tags r:id="rId1"/>
            </p:custDataLst>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2</a:t>
            </a:r>
            <a:r>
              <a:rPr sz="2400" b="1" dirty="0">
                <a:solidFill>
                  <a:srgbClr val="595959"/>
                </a:solidFill>
                <a:latin typeface="微软雅黑" panose="020B0503020204020204" pitchFamily="34" charset="-122"/>
                <a:ea typeface="微软雅黑" panose="020B0503020204020204" pitchFamily="34" charset="-122"/>
                <a:cs typeface="+mn-ea"/>
                <a:sym typeface="+mn-lt"/>
              </a:rPr>
              <a:t>.4</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.2  </a:t>
            </a:r>
            <a:r>
              <a:rPr lang="zh-CN" sz="2400" b="1" dirty="0">
                <a:solidFill>
                  <a:srgbClr val="595959"/>
                </a:solidFill>
                <a:latin typeface="微软雅黑" panose="020B0503020204020204" pitchFamily="34" charset="-122"/>
                <a:ea typeface="微软雅黑" panose="020B0503020204020204" pitchFamily="34" charset="-122"/>
                <a:cs typeface="+mn-ea"/>
                <a:sym typeface="+mn-lt"/>
              </a:rPr>
              <a:t>字符串的格式化</a:t>
            </a:r>
          </a:p>
        </p:txBody>
      </p:sp>
      <p:grpSp>
        <p:nvGrpSpPr>
          <p:cNvPr id="9" name="组合 8"/>
          <p:cNvGrpSpPr/>
          <p:nvPr/>
        </p:nvGrpSpPr>
        <p:grpSpPr>
          <a:xfrm>
            <a:off x="1846734" y="3011481"/>
            <a:ext cx="7920880" cy="771167"/>
            <a:chOff x="1143691" y="2082766"/>
            <a:chExt cx="7920880" cy="771167"/>
          </a:xfrm>
        </p:grpSpPr>
        <p:sp>
          <p:nvSpPr>
            <p:cNvPr id="10" name="矩形 9"/>
            <p:cNvSpPr/>
            <p:nvPr>
              <p:custDataLst>
                <p:tags r:id="rId3"/>
              </p:custDataLst>
            </p:nvPr>
          </p:nvSpPr>
          <p:spPr bwMode="auto">
            <a:xfrm>
              <a:off x="2062757" y="2082766"/>
              <a:ext cx="7001814" cy="737859"/>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str.format(values)</a:t>
              </a:r>
              <a:endParaRPr lang="zh-CN"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endParaRPr>
            </a:p>
          </p:txBody>
        </p:sp>
        <p:sp>
          <p:nvSpPr>
            <p:cNvPr id="11" name="剪去单角的矩形 10"/>
            <p:cNvSpPr/>
            <p:nvPr>
              <p:custDataLst>
                <p:tags r:id="rId4"/>
              </p:custDataLst>
            </p:nvPr>
          </p:nvSpPr>
          <p:spPr>
            <a:xfrm flipH="1">
              <a:off x="1143691" y="2082766"/>
              <a:ext cx="808346" cy="771167"/>
            </a:xfrm>
            <a:prstGeom prst="snip1Rect">
              <a:avLst>
                <a:gd name="adj" fmla="val 0"/>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5"/>
              </p:custDataLst>
            </p:nvPr>
          </p:nvSpPr>
          <p:spPr>
            <a:xfrm>
              <a:off x="1199049" y="2116438"/>
              <a:ext cx="697627" cy="707886"/>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语法</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r>
                <a:rPr lang="zh-CN" altLang="en-US" sz="2000" b="1" dirty="0">
                  <a:solidFill>
                    <a:schemeClr val="bg1"/>
                  </a:solidFill>
                  <a:latin typeface="微软雅黑" panose="020B0503020204020204" pitchFamily="34" charset="-122"/>
                  <a:ea typeface="微软雅黑" panose="020B0503020204020204" pitchFamily="34" charset="-122"/>
                </a:rPr>
                <a:t>格式</a:t>
              </a:r>
            </a:p>
          </p:txBody>
        </p:sp>
        <p:sp>
          <p:nvSpPr>
            <p:cNvPr id="18" name="Freeform 16"/>
            <p:cNvSpPr/>
            <p:nvPr>
              <p:custDataLst>
                <p:tags r:id="rId6"/>
              </p:custDataLst>
            </p:nvPr>
          </p:nvSpPr>
          <p:spPr bwMode="auto">
            <a:xfrm>
              <a:off x="1952036" y="2105348"/>
              <a:ext cx="110721" cy="715277"/>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cs typeface="+mn-ea"/>
                <a:sym typeface="+mn-lt"/>
              </a:endParaRPr>
            </a:p>
          </p:txBody>
        </p:sp>
      </p:grpSp>
      <p:sp>
        <p:nvSpPr>
          <p:cNvPr id="19" name="TextBox 35"/>
          <p:cNvSpPr txBox="1">
            <a:spLocks noChangeArrowheads="1"/>
          </p:cNvSpPr>
          <p:nvPr>
            <p:custDataLst>
              <p:tags r:id="rId2"/>
            </p:custDataLst>
          </p:nvPr>
        </p:nvSpPr>
        <p:spPr bwMode="auto">
          <a:xfrm>
            <a:off x="1843371" y="4026284"/>
            <a:ext cx="7920880" cy="1367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285750" lvl="0" indent="-285750" algn="just">
              <a:lnSpc>
                <a:spcPct val="150000"/>
              </a:lnSpc>
              <a:buFont typeface="Wingdings" panose="05000000000000000000" pitchFamily="2" charset="2"/>
              <a:buChar char="Ø"/>
            </a:pPr>
            <a:r>
              <a:rPr lang="zh-CN" altLang="en-US" sz="1800" dirty="0">
                <a:solidFill>
                  <a:srgbClr val="595959"/>
                </a:solidFill>
                <a:latin typeface="微软雅黑" panose="020B0503020204020204" pitchFamily="34" charset="-122"/>
                <a:ea typeface="微软雅黑" panose="020B0503020204020204" pitchFamily="34" charset="-122"/>
              </a:rPr>
              <a:t>str：</a:t>
            </a:r>
            <a:r>
              <a:rPr lang="zh-CN" altLang="en-US" sz="1800" dirty="0">
                <a:solidFill>
                  <a:srgbClr val="595959"/>
                </a:solidFill>
                <a:latin typeface="微软雅黑" panose="020B0503020204020204" pitchFamily="34" charset="-122"/>
                <a:ea typeface="微软雅黑" panose="020B0503020204020204" pitchFamily="34" charset="-122"/>
                <a:sym typeface="+mn-ea"/>
              </a:rPr>
              <a:t>表示需要被格式化的字符串，字符串中应该包含一个或多个为真实数据占位的符号{}</a:t>
            </a:r>
            <a:r>
              <a:rPr lang="zh-CN" altLang="en-US" sz="1800" dirty="0">
                <a:solidFill>
                  <a:srgbClr val="595959"/>
                </a:solidFill>
                <a:latin typeface="微软雅黑" panose="020B0503020204020204" pitchFamily="34" charset="-122"/>
                <a:ea typeface="微软雅黑" panose="020B0503020204020204" pitchFamily="34" charset="-122"/>
              </a:rPr>
              <a:t>。</a:t>
            </a:r>
          </a:p>
          <a:p>
            <a:pPr marL="285750" indent="-285750" algn="just">
              <a:lnSpc>
                <a:spcPct val="150000"/>
              </a:lnSpc>
              <a:buClrTx/>
              <a:buSzTx/>
              <a:buFont typeface="Wingdings" panose="05000000000000000000" pitchFamily="2" charset="2"/>
              <a:buChar char="Ø"/>
            </a:pPr>
            <a:r>
              <a:rPr lang="zh-CN" altLang="en-US" sz="1800" dirty="0">
                <a:solidFill>
                  <a:srgbClr val="595959"/>
                </a:solidFill>
                <a:latin typeface="微软雅黑" panose="020B0503020204020204" pitchFamily="34" charset="-122"/>
                <a:ea typeface="微软雅黑" panose="020B0503020204020204" pitchFamily="34" charset="-122"/>
              </a:rPr>
              <a:t>values：</a:t>
            </a:r>
            <a:r>
              <a:rPr lang="zh-CN" altLang="en-US" sz="1800" dirty="0">
                <a:solidFill>
                  <a:srgbClr val="595959"/>
                </a:solidFill>
                <a:latin typeface="微软雅黑" panose="020B0503020204020204" pitchFamily="34" charset="-122"/>
                <a:ea typeface="微软雅黑" panose="020B0503020204020204" pitchFamily="34" charset="-122"/>
                <a:sym typeface="+mn-ea"/>
              </a:rPr>
              <a:t>表示一个或多个待插入的真实数据，多个数据之间以逗号分隔。</a:t>
            </a:r>
            <a:endParaRPr lang="zh-CN" altLang="en-US" sz="18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19175" y="1917700"/>
            <a:ext cx="10327005" cy="506730"/>
          </a:xfrm>
          <a:prstGeom prst="rect">
            <a:avLst/>
          </a:prstGeom>
          <a:noFill/>
        </p:spPr>
        <p:txBody>
          <a:bodyPr wrap="square" rtlCol="0" anchor="t">
            <a:spAutoFit/>
          </a:bodyPr>
          <a:lstStyle/>
          <a:p>
            <a:pPr algn="just">
              <a:lnSpc>
                <a:spcPct val="150000"/>
              </a:lnSpc>
              <a:buClrTx/>
              <a:buSzTx/>
              <a:buFontTx/>
            </a:pPr>
            <a:r>
              <a:rPr lang="zh-CN" altLang="en-US" sz="1800" dirty="0">
                <a:solidFill>
                  <a:srgbClr val="595959"/>
                </a:solidFill>
                <a:latin typeface="微软雅黑" panose="020B0503020204020204" pitchFamily="34" charset="-122"/>
                <a:ea typeface="微软雅黑" panose="020B0503020204020204" pitchFamily="34" charset="-122"/>
                <a:sym typeface="+mn-ea"/>
              </a:rPr>
              <a:t>使用format()方法对字符串进行格式化，并在字符串中使用{}为变量预留位置，示例代码如下。</a:t>
            </a:r>
          </a:p>
        </p:txBody>
      </p:sp>
      <p:sp>
        <p:nvSpPr>
          <p:cNvPr id="3" name="矩形 2"/>
          <p:cNvSpPr/>
          <p:nvPr>
            <p:custDataLst>
              <p:tags r:id="rId1"/>
            </p:custDataLst>
          </p:nvPr>
        </p:nvSpPr>
        <p:spPr bwMode="auto">
          <a:xfrm>
            <a:off x="1205865" y="2608580"/>
            <a:ext cx="8296910" cy="15411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name = "小明"  </a:t>
            </a:r>
          </a:p>
          <a:p>
            <a:pPr algn="l">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result = "你好！我的名字是{}。".format(name)</a:t>
            </a:r>
          </a:p>
          <a:p>
            <a:pPr algn="l">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print(result)</a:t>
            </a:r>
          </a:p>
        </p:txBody>
      </p:sp>
      <p:grpSp>
        <p:nvGrpSpPr>
          <p:cNvPr id="4" name="组合 3"/>
          <p:cNvGrpSpPr/>
          <p:nvPr/>
        </p:nvGrpSpPr>
        <p:grpSpPr>
          <a:xfrm>
            <a:off x="1019175" y="857056"/>
            <a:ext cx="3533775" cy="466725"/>
            <a:chOff x="1019175" y="847725"/>
            <a:chExt cx="3533775" cy="466725"/>
          </a:xfrm>
        </p:grpSpPr>
        <p:sp>
          <p:nvSpPr>
            <p:cNvPr id="5" name="同侧圆角矩形 3"/>
            <p:cNvSpPr/>
            <p:nvPr>
              <p:custDataLst>
                <p:tags r:id="rId3"/>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4"/>
              </p:custDataLst>
            </p:nvPr>
          </p:nvSpPr>
          <p:spPr>
            <a:xfrm>
              <a:off x="1019175" y="881033"/>
              <a:ext cx="3533775" cy="398780"/>
            </a:xfrm>
            <a:prstGeom prst="rect">
              <a:avLst/>
            </a:prstGeom>
          </p:spPr>
          <p:txBody>
            <a:bodyPr wrap="square">
              <a:spAutoFit/>
            </a:bodyPr>
            <a:lstStyle/>
            <a:p>
              <a:pPr marL="0" lvl="3" algn="ctr"/>
              <a:r>
                <a:rPr lang="zh-CN" altLang="en-US" sz="2000" dirty="0">
                  <a:solidFill>
                    <a:srgbClr val="595959"/>
                  </a:solidFill>
                  <a:latin typeface="微软雅黑" panose="020B0503020204020204" pitchFamily="34" charset="-122"/>
                  <a:ea typeface="微软雅黑" panose="020B0503020204020204" pitchFamily="34" charset="-122"/>
                </a:rPr>
                <a:t>使用</a:t>
              </a:r>
              <a:r>
                <a:rPr lang="en-US" sz="2000" dirty="0">
                  <a:solidFill>
                    <a:srgbClr val="595959"/>
                  </a:solidFill>
                  <a:latin typeface="微软雅黑" panose="020B0503020204020204" pitchFamily="34" charset="-122"/>
                  <a:ea typeface="微软雅黑" panose="020B0503020204020204" pitchFamily="34" charset="-122"/>
                </a:rPr>
                <a:t>format()</a:t>
              </a:r>
              <a:r>
                <a:rPr lang="zh-CN" altLang="en-US" sz="2000" dirty="0">
                  <a:solidFill>
                    <a:srgbClr val="595959"/>
                  </a:solidFill>
                  <a:latin typeface="微软雅黑" panose="020B0503020204020204" pitchFamily="34" charset="-122"/>
                  <a:ea typeface="微软雅黑" panose="020B0503020204020204" pitchFamily="34" charset="-122"/>
                </a:rPr>
                <a:t>方法格式化</a:t>
              </a:r>
            </a:p>
          </p:txBody>
        </p:sp>
      </p:grpSp>
      <p:sp>
        <p:nvSpPr>
          <p:cNvPr id="7" name="Title 1"/>
          <p:cNvSpPr txBox="1"/>
          <p:nvPr>
            <p:custDataLst>
              <p:tags r:id="rId2"/>
            </p:custDataLst>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2</a:t>
            </a:r>
            <a:r>
              <a:rPr sz="2400" b="1" dirty="0">
                <a:solidFill>
                  <a:srgbClr val="595959"/>
                </a:solidFill>
                <a:latin typeface="微软雅黑" panose="020B0503020204020204" pitchFamily="34" charset="-122"/>
                <a:ea typeface="微软雅黑" panose="020B0503020204020204" pitchFamily="34" charset="-122"/>
                <a:cs typeface="+mn-ea"/>
                <a:sym typeface="+mn-lt"/>
              </a:rPr>
              <a:t>.4</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.2  </a:t>
            </a:r>
            <a:r>
              <a:rPr lang="zh-CN" sz="2400" b="1" dirty="0">
                <a:solidFill>
                  <a:srgbClr val="595959"/>
                </a:solidFill>
                <a:latin typeface="微软雅黑" panose="020B0503020204020204" pitchFamily="34" charset="-122"/>
                <a:ea typeface="微软雅黑" panose="020B0503020204020204" pitchFamily="34" charset="-122"/>
                <a:cs typeface="+mn-ea"/>
                <a:sym typeface="+mn-lt"/>
              </a:rPr>
              <a:t>字符串的格式化</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19175" y="1773555"/>
            <a:ext cx="10327005" cy="1337945"/>
          </a:xfrm>
          <a:prstGeom prst="rect">
            <a:avLst/>
          </a:prstGeom>
          <a:noFill/>
        </p:spPr>
        <p:txBody>
          <a:bodyPr wrap="square" rtlCol="0" anchor="t">
            <a:spAutoFit/>
          </a:bodyPr>
          <a:lstStyle/>
          <a:p>
            <a:pPr algn="just">
              <a:lnSpc>
                <a:spcPct val="150000"/>
              </a:lnSpc>
              <a:buClrTx/>
              <a:buSzTx/>
              <a:buFontTx/>
            </a:pPr>
            <a:r>
              <a:rPr lang="zh-CN" altLang="en-US" sz="1800" dirty="0">
                <a:solidFill>
                  <a:srgbClr val="595959"/>
                </a:solidFill>
                <a:latin typeface="微软雅黑" panose="020B0503020204020204" pitchFamily="34" charset="-122"/>
                <a:ea typeface="微软雅黑" panose="020B0503020204020204" pitchFamily="34" charset="-122"/>
                <a:sym typeface="+mn-ea"/>
              </a:rPr>
              <a:t>如果待被格式化的字符串中包含</a:t>
            </a:r>
            <a:r>
              <a:rPr lang="zh-CN" altLang="en-US" sz="1800" dirty="0">
                <a:solidFill>
                  <a:srgbClr val="0070C0"/>
                </a:solidFill>
                <a:latin typeface="微软雅黑" panose="020B0503020204020204" pitchFamily="34" charset="-122"/>
                <a:ea typeface="微软雅黑" panose="020B0503020204020204" pitchFamily="34" charset="-122"/>
                <a:sym typeface="+mn-ea"/>
              </a:rPr>
              <a:t>多个{}</a:t>
            </a:r>
            <a:r>
              <a:rPr lang="zh-CN" altLang="en-US" sz="1800" dirty="0">
                <a:solidFill>
                  <a:srgbClr val="595959"/>
                </a:solidFill>
                <a:latin typeface="微软雅黑" panose="020B0503020204020204" pitchFamily="34" charset="-122"/>
                <a:ea typeface="微软雅黑" panose="020B0503020204020204" pitchFamily="34" charset="-122"/>
                <a:sym typeface="+mn-ea"/>
              </a:rPr>
              <a:t>，并且{}内</a:t>
            </a:r>
            <a:r>
              <a:rPr lang="zh-CN" altLang="en-US" sz="1800" dirty="0">
                <a:solidFill>
                  <a:srgbClr val="0070C0"/>
                </a:solidFill>
                <a:latin typeface="微软雅黑" panose="020B0503020204020204" pitchFamily="34" charset="-122"/>
                <a:ea typeface="微软雅黑" panose="020B0503020204020204" pitchFamily="34" charset="-122"/>
                <a:sym typeface="+mn-ea"/>
              </a:rPr>
              <a:t>没有指定任何序号</a:t>
            </a:r>
            <a:r>
              <a:rPr lang="zh-CN" altLang="en-US" sz="1800" dirty="0">
                <a:solidFill>
                  <a:srgbClr val="595959"/>
                </a:solidFill>
                <a:latin typeface="微软雅黑" panose="020B0503020204020204" pitchFamily="34" charset="-122"/>
                <a:ea typeface="微软雅黑" panose="020B0503020204020204" pitchFamily="34" charset="-122"/>
                <a:sym typeface="+mn-ea"/>
              </a:rPr>
              <a:t>，那么默认</a:t>
            </a:r>
            <a:r>
              <a:rPr lang="zh-CN" altLang="en-US" sz="1800" dirty="0">
                <a:solidFill>
                  <a:srgbClr val="0070C0"/>
                </a:solidFill>
                <a:latin typeface="微软雅黑" panose="020B0503020204020204" pitchFamily="34" charset="-122"/>
                <a:ea typeface="微软雅黑" panose="020B0503020204020204" pitchFamily="34" charset="-122"/>
                <a:sym typeface="+mn-ea"/>
              </a:rPr>
              <a:t>按照{}出现的顺序</a:t>
            </a:r>
            <a:r>
              <a:rPr lang="zh-CN" altLang="en-US" sz="1800" dirty="0">
                <a:solidFill>
                  <a:srgbClr val="595959"/>
                </a:solidFill>
                <a:latin typeface="微软雅黑" panose="020B0503020204020204" pitchFamily="34" charset="-122"/>
                <a:ea typeface="微软雅黑" panose="020B0503020204020204" pitchFamily="34" charset="-122"/>
                <a:sym typeface="+mn-ea"/>
              </a:rPr>
              <a:t>分别用format ()方法中的真实数据进行替换；如果字符串的{}中</a:t>
            </a:r>
            <a:r>
              <a:rPr lang="zh-CN" altLang="en-US" sz="1800" dirty="0">
                <a:solidFill>
                  <a:srgbClr val="0070C0"/>
                </a:solidFill>
                <a:latin typeface="微软雅黑" panose="020B0503020204020204" pitchFamily="34" charset="-122"/>
                <a:ea typeface="微软雅黑" panose="020B0503020204020204" pitchFamily="34" charset="-122"/>
                <a:sym typeface="+mn-ea"/>
              </a:rPr>
              <a:t>明确指定了序号</a:t>
            </a:r>
            <a:r>
              <a:rPr lang="zh-CN" altLang="en-US" sz="1800" dirty="0">
                <a:solidFill>
                  <a:srgbClr val="595959"/>
                </a:solidFill>
                <a:latin typeface="微软雅黑" panose="020B0503020204020204" pitchFamily="34" charset="-122"/>
                <a:ea typeface="微软雅黑" panose="020B0503020204020204" pitchFamily="34" charset="-122"/>
                <a:sym typeface="+mn-ea"/>
              </a:rPr>
              <a:t>，序号是从0开始的，那么</a:t>
            </a:r>
            <a:r>
              <a:rPr lang="zh-CN" altLang="en-US" sz="1800" dirty="0">
                <a:solidFill>
                  <a:srgbClr val="0070C0"/>
                </a:solidFill>
                <a:latin typeface="微软雅黑" panose="020B0503020204020204" pitchFamily="34" charset="-122"/>
                <a:ea typeface="微软雅黑" panose="020B0503020204020204" pitchFamily="34" charset="-122"/>
                <a:sym typeface="+mn-ea"/>
              </a:rPr>
              <a:t>按照序号对应</a:t>
            </a:r>
            <a:r>
              <a:rPr lang="zh-CN" altLang="en-US" sz="1800" dirty="0">
                <a:solidFill>
                  <a:srgbClr val="595959"/>
                </a:solidFill>
                <a:latin typeface="微软雅黑" panose="020B0503020204020204" pitchFamily="34" charset="-122"/>
                <a:ea typeface="微软雅黑" panose="020B0503020204020204" pitchFamily="34" charset="-122"/>
                <a:sym typeface="+mn-ea"/>
              </a:rPr>
              <a:t>的format ()方法的真实数据进行替换。</a:t>
            </a:r>
          </a:p>
        </p:txBody>
      </p:sp>
      <p:sp>
        <p:nvSpPr>
          <p:cNvPr id="3" name="矩形 2"/>
          <p:cNvSpPr/>
          <p:nvPr>
            <p:custDataLst>
              <p:tags r:id="rId1"/>
            </p:custDataLst>
          </p:nvPr>
        </p:nvSpPr>
        <p:spPr bwMode="auto">
          <a:xfrm>
            <a:off x="1143635" y="3501390"/>
            <a:ext cx="10203180" cy="26130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name = "小明"  </a:t>
            </a:r>
          </a:p>
          <a:p>
            <a:pPr algn="l">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age = 21</a:t>
            </a:r>
          </a:p>
          <a:p>
            <a:pPr algn="l">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result_one = "你好！我的名字是{}，今年我{}岁了。".format(name, age)</a:t>
            </a:r>
          </a:p>
          <a:p>
            <a:pPr algn="l">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print(result_one)</a:t>
            </a:r>
          </a:p>
          <a:p>
            <a:pPr algn="l">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result_two = "你好！我的名字是{1}，今年我{0}岁了。".format(age, name)</a:t>
            </a:r>
          </a:p>
          <a:p>
            <a:pPr algn="l">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print(result_two)</a:t>
            </a:r>
          </a:p>
        </p:txBody>
      </p:sp>
      <p:grpSp>
        <p:nvGrpSpPr>
          <p:cNvPr id="4" name="组合 3"/>
          <p:cNvGrpSpPr/>
          <p:nvPr/>
        </p:nvGrpSpPr>
        <p:grpSpPr>
          <a:xfrm>
            <a:off x="1019175" y="857056"/>
            <a:ext cx="3533775" cy="466725"/>
            <a:chOff x="1019175" y="847725"/>
            <a:chExt cx="3533775" cy="466725"/>
          </a:xfrm>
        </p:grpSpPr>
        <p:sp>
          <p:nvSpPr>
            <p:cNvPr id="5" name="同侧圆角矩形 3"/>
            <p:cNvSpPr/>
            <p:nvPr>
              <p:custDataLst>
                <p:tags r:id="rId3"/>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4"/>
              </p:custDataLst>
            </p:nvPr>
          </p:nvSpPr>
          <p:spPr>
            <a:xfrm>
              <a:off x="1019175" y="881033"/>
              <a:ext cx="3533775" cy="398780"/>
            </a:xfrm>
            <a:prstGeom prst="rect">
              <a:avLst/>
            </a:prstGeom>
          </p:spPr>
          <p:txBody>
            <a:bodyPr wrap="square">
              <a:spAutoFit/>
            </a:bodyPr>
            <a:lstStyle/>
            <a:p>
              <a:pPr marL="0" lvl="3" algn="ctr"/>
              <a:r>
                <a:rPr lang="zh-CN" altLang="en-US" sz="2000" dirty="0">
                  <a:solidFill>
                    <a:srgbClr val="595959"/>
                  </a:solidFill>
                  <a:latin typeface="微软雅黑" panose="020B0503020204020204" pitchFamily="34" charset="-122"/>
                  <a:ea typeface="微软雅黑" panose="020B0503020204020204" pitchFamily="34" charset="-122"/>
                </a:rPr>
                <a:t>字符串中包含多个</a:t>
              </a:r>
              <a:r>
                <a:rPr lang="en-US" altLang="zh-CN" sz="2000" dirty="0">
                  <a:solidFill>
                    <a:srgbClr val="595959"/>
                  </a:solidFill>
                  <a:latin typeface="微软雅黑" panose="020B0503020204020204" pitchFamily="34" charset="-122"/>
                  <a:ea typeface="微软雅黑" panose="020B0503020204020204" pitchFamily="34" charset="-122"/>
                </a:rPr>
                <a:t>{}</a:t>
              </a:r>
            </a:p>
          </p:txBody>
        </p:sp>
      </p:grpSp>
      <p:sp>
        <p:nvSpPr>
          <p:cNvPr id="7" name="Title 1"/>
          <p:cNvSpPr txBox="1"/>
          <p:nvPr>
            <p:custDataLst>
              <p:tags r:id="rId2"/>
            </p:custDataLst>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2</a:t>
            </a:r>
            <a:r>
              <a:rPr sz="2400" b="1" dirty="0">
                <a:solidFill>
                  <a:srgbClr val="595959"/>
                </a:solidFill>
                <a:latin typeface="微软雅黑" panose="020B0503020204020204" pitchFamily="34" charset="-122"/>
                <a:ea typeface="微软雅黑" panose="020B0503020204020204" pitchFamily="34" charset="-122"/>
                <a:cs typeface="+mn-ea"/>
                <a:sym typeface="+mn-lt"/>
              </a:rPr>
              <a:t>.4</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.2  </a:t>
            </a:r>
            <a:r>
              <a:rPr lang="zh-CN" sz="2400" b="1" dirty="0">
                <a:solidFill>
                  <a:srgbClr val="595959"/>
                </a:solidFill>
                <a:latin typeface="微软雅黑" panose="020B0503020204020204" pitchFamily="34" charset="-122"/>
                <a:ea typeface="微软雅黑" panose="020B0503020204020204" pitchFamily="34" charset="-122"/>
                <a:cs typeface="+mn-ea"/>
                <a:sym typeface="+mn-lt"/>
              </a:rPr>
              <a:t>字符串的格式化</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19175" y="1773555"/>
            <a:ext cx="10327005" cy="922020"/>
          </a:xfrm>
          <a:prstGeom prst="rect">
            <a:avLst/>
          </a:prstGeom>
          <a:noFill/>
        </p:spPr>
        <p:txBody>
          <a:bodyPr wrap="square" rtlCol="0" anchor="t">
            <a:spAutoFit/>
          </a:bodyPr>
          <a:lstStyle/>
          <a:p>
            <a:pPr algn="just">
              <a:lnSpc>
                <a:spcPct val="150000"/>
              </a:lnSpc>
              <a:buClrTx/>
              <a:buSzTx/>
              <a:buFontTx/>
            </a:pPr>
            <a:r>
              <a:rPr lang="zh-CN" altLang="en-US" sz="1800" dirty="0">
                <a:solidFill>
                  <a:srgbClr val="595959"/>
                </a:solidFill>
                <a:latin typeface="微软雅黑" panose="020B0503020204020204" pitchFamily="34" charset="-122"/>
                <a:ea typeface="微软雅黑" panose="020B0503020204020204" pitchFamily="34" charset="-122"/>
                <a:sym typeface="+mn-ea"/>
              </a:rPr>
              <a:t>使用format()方法可以</a:t>
            </a:r>
            <a:r>
              <a:rPr lang="zh-CN" altLang="en-US" sz="1800" dirty="0">
                <a:solidFill>
                  <a:srgbClr val="0070C0"/>
                </a:solidFill>
                <a:latin typeface="微软雅黑" panose="020B0503020204020204" pitchFamily="34" charset="-122"/>
                <a:ea typeface="微软雅黑" panose="020B0503020204020204" pitchFamily="34" charset="-122"/>
                <a:sym typeface="+mn-ea"/>
              </a:rPr>
              <a:t>保留浮点型数据的n位小数</a:t>
            </a:r>
            <a:r>
              <a:rPr lang="zh-CN" altLang="en-US" sz="1800" dirty="0">
                <a:solidFill>
                  <a:srgbClr val="595959"/>
                </a:solidFill>
                <a:latin typeface="微软雅黑" panose="020B0503020204020204" pitchFamily="34" charset="-122"/>
                <a:ea typeface="微软雅黑" panose="020B0503020204020204" pitchFamily="34" charset="-122"/>
                <a:sym typeface="+mn-ea"/>
              </a:rPr>
              <a:t>，其格式为“</a:t>
            </a:r>
            <a:r>
              <a:rPr lang="zh-CN" altLang="en-US" sz="1800" dirty="0">
                <a:solidFill>
                  <a:srgbClr val="0070C0"/>
                </a:solidFill>
                <a:latin typeface="微软雅黑" panose="020B0503020204020204" pitchFamily="34" charset="-122"/>
                <a:ea typeface="微软雅黑" panose="020B0503020204020204" pitchFamily="34" charset="-122"/>
                <a:sym typeface="+mn-ea"/>
              </a:rPr>
              <a:t>{:.nf}</a:t>
            </a:r>
            <a:r>
              <a:rPr lang="zh-CN" altLang="en-US" sz="1800" dirty="0">
                <a:solidFill>
                  <a:srgbClr val="595959"/>
                </a:solidFill>
                <a:latin typeface="微软雅黑" panose="020B0503020204020204" pitchFamily="34" charset="-122"/>
                <a:ea typeface="微软雅黑" panose="020B0503020204020204" pitchFamily="34" charset="-122"/>
                <a:sym typeface="+mn-ea"/>
              </a:rPr>
              <a:t>”，其中n表示保留的小数位数。例如，变量pi的值为3.1415，使用format()方法格式化时将该变量的值保留2位小数。。</a:t>
            </a:r>
          </a:p>
        </p:txBody>
      </p:sp>
      <p:sp>
        <p:nvSpPr>
          <p:cNvPr id="3" name="矩形 2"/>
          <p:cNvSpPr/>
          <p:nvPr>
            <p:custDataLst>
              <p:tags r:id="rId1"/>
            </p:custDataLst>
          </p:nvPr>
        </p:nvSpPr>
        <p:spPr bwMode="auto">
          <a:xfrm>
            <a:off x="2494280" y="3180080"/>
            <a:ext cx="7054215" cy="14833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pi = 3.1415</a:t>
            </a:r>
          </a:p>
          <a:p>
            <a:pPr algn="l">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result = "{:.2f}".format(pi)</a:t>
            </a:r>
          </a:p>
          <a:p>
            <a:pPr algn="l">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print(result)</a:t>
            </a:r>
          </a:p>
        </p:txBody>
      </p:sp>
      <p:grpSp>
        <p:nvGrpSpPr>
          <p:cNvPr id="4" name="组合 3"/>
          <p:cNvGrpSpPr/>
          <p:nvPr/>
        </p:nvGrpSpPr>
        <p:grpSpPr>
          <a:xfrm>
            <a:off x="1019175" y="857056"/>
            <a:ext cx="3533775" cy="466725"/>
            <a:chOff x="1019175" y="847725"/>
            <a:chExt cx="3533775" cy="466725"/>
          </a:xfrm>
        </p:grpSpPr>
        <p:sp>
          <p:nvSpPr>
            <p:cNvPr id="5" name="同侧圆角矩形 3"/>
            <p:cNvSpPr/>
            <p:nvPr>
              <p:custDataLst>
                <p:tags r:id="rId3"/>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4"/>
              </p:custDataLst>
            </p:nvPr>
          </p:nvSpPr>
          <p:spPr>
            <a:xfrm>
              <a:off x="1019175" y="881033"/>
              <a:ext cx="3533775" cy="398780"/>
            </a:xfrm>
            <a:prstGeom prst="rect">
              <a:avLst/>
            </a:prstGeom>
          </p:spPr>
          <p:txBody>
            <a:bodyPr wrap="square">
              <a:spAutoFit/>
            </a:bodyPr>
            <a:lstStyle/>
            <a:p>
              <a:pPr marL="0" lvl="3" algn="ctr"/>
              <a:r>
                <a:rPr lang="zh-CN" sz="2000" dirty="0">
                  <a:solidFill>
                    <a:srgbClr val="595959"/>
                  </a:solidFill>
                  <a:latin typeface="微软雅黑" panose="020B0503020204020204" pitchFamily="34" charset="-122"/>
                  <a:ea typeface="微软雅黑" panose="020B0503020204020204" pitchFamily="34" charset="-122"/>
                </a:rPr>
                <a:t>保留</a:t>
              </a:r>
              <a:r>
                <a:rPr lang="en-US" altLang="zh-CN" sz="2000" dirty="0">
                  <a:solidFill>
                    <a:srgbClr val="595959"/>
                  </a:solidFill>
                  <a:latin typeface="微软雅黑" panose="020B0503020204020204" pitchFamily="34" charset="-122"/>
                  <a:ea typeface="微软雅黑" panose="020B0503020204020204" pitchFamily="34" charset="-122"/>
                </a:rPr>
                <a:t>n</a:t>
              </a:r>
              <a:r>
                <a:rPr lang="zh-CN" altLang="en-US" sz="2000" dirty="0">
                  <a:solidFill>
                    <a:srgbClr val="595959"/>
                  </a:solidFill>
                  <a:latin typeface="微软雅黑" panose="020B0503020204020204" pitchFamily="34" charset="-122"/>
                  <a:ea typeface="微软雅黑" panose="020B0503020204020204" pitchFamily="34" charset="-122"/>
                </a:rPr>
                <a:t>位小数</a:t>
              </a:r>
            </a:p>
          </p:txBody>
        </p:sp>
      </p:grpSp>
      <p:sp>
        <p:nvSpPr>
          <p:cNvPr id="7" name="Title 1"/>
          <p:cNvSpPr txBox="1"/>
          <p:nvPr>
            <p:custDataLst>
              <p:tags r:id="rId2"/>
            </p:custDataLst>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2</a:t>
            </a:r>
            <a:r>
              <a:rPr sz="2400" b="1" dirty="0">
                <a:solidFill>
                  <a:srgbClr val="595959"/>
                </a:solidFill>
                <a:latin typeface="微软雅黑" panose="020B0503020204020204" pitchFamily="34" charset="-122"/>
                <a:ea typeface="微软雅黑" panose="020B0503020204020204" pitchFamily="34" charset="-122"/>
                <a:cs typeface="+mn-ea"/>
                <a:sym typeface="+mn-lt"/>
              </a:rPr>
              <a:t>.4</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.2  </a:t>
            </a:r>
            <a:r>
              <a:rPr lang="zh-CN" sz="2400" b="1" dirty="0">
                <a:solidFill>
                  <a:srgbClr val="595959"/>
                </a:solidFill>
                <a:latin typeface="微软雅黑" panose="020B0503020204020204" pitchFamily="34" charset="-122"/>
                <a:ea typeface="微软雅黑" panose="020B0503020204020204" pitchFamily="34" charset="-122"/>
                <a:cs typeface="+mn-ea"/>
                <a:sym typeface="+mn-lt"/>
              </a:rPr>
              <a:t>字符串的格式化</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19175" y="1773555"/>
            <a:ext cx="10327005" cy="922020"/>
          </a:xfrm>
          <a:prstGeom prst="rect">
            <a:avLst/>
          </a:prstGeom>
          <a:noFill/>
        </p:spPr>
        <p:txBody>
          <a:bodyPr wrap="square" rtlCol="0" anchor="t">
            <a:spAutoFit/>
          </a:bodyPr>
          <a:lstStyle/>
          <a:p>
            <a:pPr algn="just">
              <a:lnSpc>
                <a:spcPct val="150000"/>
              </a:lnSpc>
              <a:buClrTx/>
              <a:buSzTx/>
              <a:buFontTx/>
            </a:pPr>
            <a:r>
              <a:rPr lang="zh-CN" altLang="en-US" sz="1800" dirty="0">
                <a:solidFill>
                  <a:srgbClr val="595959"/>
                </a:solidFill>
                <a:latin typeface="微软雅黑" panose="020B0503020204020204" pitchFamily="34" charset="-122"/>
                <a:ea typeface="微软雅黑" panose="020B0503020204020204" pitchFamily="34" charset="-122"/>
                <a:sym typeface="+mn-ea"/>
              </a:rPr>
              <a:t>使用format()方法可以对</a:t>
            </a:r>
            <a:r>
              <a:rPr lang="zh-CN" altLang="en-US" sz="1800" dirty="0">
                <a:solidFill>
                  <a:srgbClr val="0070C0"/>
                </a:solidFill>
                <a:latin typeface="微软雅黑" panose="020B0503020204020204" pitchFamily="34" charset="-122"/>
                <a:ea typeface="微软雅黑" panose="020B0503020204020204" pitchFamily="34" charset="-122"/>
                <a:sym typeface="+mn-ea"/>
              </a:rPr>
              <a:t>数字进行补齐</a:t>
            </a:r>
            <a:r>
              <a:rPr lang="zh-CN" altLang="en-US" sz="1800" dirty="0">
                <a:solidFill>
                  <a:srgbClr val="595959"/>
                </a:solidFill>
                <a:latin typeface="微软雅黑" panose="020B0503020204020204" pitchFamily="34" charset="-122"/>
                <a:ea typeface="微软雅黑" panose="020B0503020204020204" pitchFamily="34" charset="-122"/>
                <a:sym typeface="+mn-ea"/>
              </a:rPr>
              <a:t>，其格式为“</a:t>
            </a:r>
            <a:r>
              <a:rPr lang="zh-CN" altLang="en-US" sz="1800" dirty="0">
                <a:solidFill>
                  <a:srgbClr val="0070C0"/>
                </a:solidFill>
                <a:latin typeface="微软雅黑" panose="020B0503020204020204" pitchFamily="34" charset="-122"/>
                <a:ea typeface="微软雅黑" panose="020B0503020204020204" pitchFamily="34" charset="-122"/>
                <a:sym typeface="+mn-ea"/>
              </a:rPr>
              <a:t>{:m&gt;nd}</a:t>
            </a:r>
            <a:r>
              <a:rPr lang="zh-CN" altLang="en-US" sz="1800" dirty="0">
                <a:solidFill>
                  <a:srgbClr val="595959"/>
                </a:solidFill>
                <a:latin typeface="微软雅黑" panose="020B0503020204020204" pitchFamily="34" charset="-122"/>
                <a:ea typeface="微软雅黑" panose="020B0503020204020204" pitchFamily="34" charset="-122"/>
                <a:sym typeface="+mn-ea"/>
              </a:rPr>
              <a:t>”，其中m表示补齐的数字，n表示补齐后数字的长度。例如，某个序列编号从001开始，此种编号可以在1 之前使用两个“0”进行补齐。</a:t>
            </a:r>
          </a:p>
        </p:txBody>
      </p:sp>
      <p:sp>
        <p:nvSpPr>
          <p:cNvPr id="3" name="矩形 2"/>
          <p:cNvSpPr/>
          <p:nvPr>
            <p:custDataLst>
              <p:tags r:id="rId1"/>
            </p:custDataLst>
          </p:nvPr>
        </p:nvSpPr>
        <p:spPr bwMode="auto">
          <a:xfrm>
            <a:off x="2494280" y="3180080"/>
            <a:ext cx="7054215" cy="14833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num = 1</a:t>
            </a:r>
          </a:p>
          <a:p>
            <a:pPr algn="l">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result = "{:0&gt;3d}".format(num)</a:t>
            </a:r>
          </a:p>
          <a:p>
            <a:pPr algn="l">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print(result)</a:t>
            </a:r>
          </a:p>
        </p:txBody>
      </p:sp>
      <p:grpSp>
        <p:nvGrpSpPr>
          <p:cNvPr id="4" name="组合 3"/>
          <p:cNvGrpSpPr/>
          <p:nvPr/>
        </p:nvGrpSpPr>
        <p:grpSpPr>
          <a:xfrm>
            <a:off x="1019175" y="857056"/>
            <a:ext cx="3533775" cy="466725"/>
            <a:chOff x="1019175" y="847725"/>
            <a:chExt cx="3533775" cy="466725"/>
          </a:xfrm>
        </p:grpSpPr>
        <p:sp>
          <p:nvSpPr>
            <p:cNvPr id="5" name="同侧圆角矩形 3"/>
            <p:cNvSpPr/>
            <p:nvPr>
              <p:custDataLst>
                <p:tags r:id="rId3"/>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4"/>
              </p:custDataLst>
            </p:nvPr>
          </p:nvSpPr>
          <p:spPr>
            <a:xfrm>
              <a:off x="1019175" y="881033"/>
              <a:ext cx="3533775" cy="398780"/>
            </a:xfrm>
            <a:prstGeom prst="rect">
              <a:avLst/>
            </a:prstGeom>
          </p:spPr>
          <p:txBody>
            <a:bodyPr wrap="square">
              <a:spAutoFit/>
            </a:bodyPr>
            <a:lstStyle/>
            <a:p>
              <a:pPr marL="0" lvl="3" algn="ctr"/>
              <a:r>
                <a:rPr lang="zh-CN" altLang="en-US" sz="2000" dirty="0">
                  <a:solidFill>
                    <a:srgbClr val="595959"/>
                  </a:solidFill>
                  <a:latin typeface="微软雅黑" panose="020B0503020204020204" pitchFamily="34" charset="-122"/>
                  <a:ea typeface="微软雅黑" panose="020B0503020204020204" pitchFamily="34" charset="-122"/>
                </a:rPr>
                <a:t>数字对齐</a:t>
              </a:r>
            </a:p>
          </p:txBody>
        </p:sp>
      </p:grpSp>
      <p:sp>
        <p:nvSpPr>
          <p:cNvPr id="7" name="Title 1"/>
          <p:cNvSpPr txBox="1"/>
          <p:nvPr>
            <p:custDataLst>
              <p:tags r:id="rId2"/>
            </p:custDataLst>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2</a:t>
            </a:r>
            <a:r>
              <a:rPr sz="2400" b="1" dirty="0">
                <a:solidFill>
                  <a:srgbClr val="595959"/>
                </a:solidFill>
                <a:latin typeface="微软雅黑" panose="020B0503020204020204" pitchFamily="34" charset="-122"/>
                <a:ea typeface="微软雅黑" panose="020B0503020204020204" pitchFamily="34" charset="-122"/>
                <a:cs typeface="+mn-ea"/>
                <a:sym typeface="+mn-lt"/>
              </a:rPr>
              <a:t>.4</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.2  </a:t>
            </a:r>
            <a:r>
              <a:rPr lang="zh-CN" sz="2400" b="1" dirty="0">
                <a:solidFill>
                  <a:srgbClr val="595959"/>
                </a:solidFill>
                <a:latin typeface="微软雅黑" panose="020B0503020204020204" pitchFamily="34" charset="-122"/>
                <a:ea typeface="微软雅黑" panose="020B0503020204020204" pitchFamily="34" charset="-122"/>
                <a:cs typeface="+mn-ea"/>
                <a:sym typeface="+mn-lt"/>
              </a:rPr>
              <a:t>字符串的格式化</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19175" y="1773555"/>
            <a:ext cx="10327005" cy="922020"/>
          </a:xfrm>
          <a:prstGeom prst="rect">
            <a:avLst/>
          </a:prstGeom>
          <a:noFill/>
        </p:spPr>
        <p:txBody>
          <a:bodyPr wrap="square" rtlCol="0" anchor="t">
            <a:spAutoFit/>
          </a:bodyPr>
          <a:lstStyle/>
          <a:p>
            <a:pPr algn="just">
              <a:lnSpc>
                <a:spcPct val="150000"/>
              </a:lnSpc>
              <a:buClrTx/>
              <a:buSzTx/>
              <a:buFontTx/>
            </a:pPr>
            <a:r>
              <a:rPr lang="zh-CN" altLang="en-US" sz="1800" dirty="0">
                <a:solidFill>
                  <a:srgbClr val="595959"/>
                </a:solidFill>
                <a:latin typeface="微软雅黑" panose="020B0503020204020204" pitchFamily="34" charset="-122"/>
                <a:ea typeface="微软雅黑" panose="020B0503020204020204" pitchFamily="34" charset="-122"/>
                <a:sym typeface="+mn-ea"/>
              </a:rPr>
              <a:t>使用format()方法可以将数字以</a:t>
            </a:r>
            <a:r>
              <a:rPr lang="zh-CN" altLang="en-US" sz="1800" dirty="0">
                <a:solidFill>
                  <a:srgbClr val="0070C0"/>
                </a:solidFill>
                <a:latin typeface="微软雅黑" panose="020B0503020204020204" pitchFamily="34" charset="-122"/>
                <a:ea typeface="微软雅黑" panose="020B0503020204020204" pitchFamily="34" charset="-122"/>
                <a:sym typeface="+mn-ea"/>
              </a:rPr>
              <a:t>百位比形式显示</a:t>
            </a:r>
            <a:r>
              <a:rPr lang="zh-CN" altLang="en-US" sz="1800" dirty="0">
                <a:solidFill>
                  <a:srgbClr val="595959"/>
                </a:solidFill>
                <a:latin typeface="微软雅黑" panose="020B0503020204020204" pitchFamily="34" charset="-122"/>
                <a:ea typeface="微软雅黑" panose="020B0503020204020204" pitchFamily="34" charset="-122"/>
                <a:sym typeface="+mn-ea"/>
              </a:rPr>
              <a:t>，其格式为“</a:t>
            </a:r>
            <a:r>
              <a:rPr lang="zh-CN" altLang="en-US" sz="1800" dirty="0">
                <a:solidFill>
                  <a:srgbClr val="0070C0"/>
                </a:solidFill>
                <a:latin typeface="微软雅黑" panose="020B0503020204020204" pitchFamily="34" charset="-122"/>
                <a:ea typeface="微软雅黑" panose="020B0503020204020204" pitchFamily="34" charset="-122"/>
                <a:sym typeface="+mn-ea"/>
              </a:rPr>
              <a:t>{:.n%}</a:t>
            </a:r>
            <a:r>
              <a:rPr lang="zh-CN" altLang="en-US" sz="1800" dirty="0">
                <a:solidFill>
                  <a:srgbClr val="595959"/>
                </a:solidFill>
                <a:latin typeface="微软雅黑" panose="020B0503020204020204" pitchFamily="34" charset="-122"/>
                <a:ea typeface="微软雅黑" panose="020B0503020204020204" pitchFamily="34" charset="-122"/>
                <a:sym typeface="+mn-ea"/>
              </a:rPr>
              <a:t>”，其中n表示保留的小数位。例如，变量num的值为0.1，将num值保留0位小数并以百分比格式显示。</a:t>
            </a:r>
          </a:p>
        </p:txBody>
      </p:sp>
      <p:sp>
        <p:nvSpPr>
          <p:cNvPr id="3" name="矩形 2"/>
          <p:cNvSpPr/>
          <p:nvPr>
            <p:custDataLst>
              <p:tags r:id="rId1"/>
            </p:custDataLst>
          </p:nvPr>
        </p:nvSpPr>
        <p:spPr bwMode="auto">
          <a:xfrm>
            <a:off x="2494280" y="3180080"/>
            <a:ext cx="7054215" cy="14833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num = 0.1</a:t>
            </a:r>
          </a:p>
          <a:p>
            <a:pPr algn="l">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result = "{:.0%}".format(num)</a:t>
            </a:r>
          </a:p>
          <a:p>
            <a:pPr algn="l">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print(result)</a:t>
            </a:r>
          </a:p>
        </p:txBody>
      </p:sp>
      <p:grpSp>
        <p:nvGrpSpPr>
          <p:cNvPr id="4" name="组合 3"/>
          <p:cNvGrpSpPr/>
          <p:nvPr/>
        </p:nvGrpSpPr>
        <p:grpSpPr>
          <a:xfrm>
            <a:off x="1019175" y="857056"/>
            <a:ext cx="3533775" cy="466725"/>
            <a:chOff x="1019175" y="847725"/>
            <a:chExt cx="3533775" cy="466725"/>
          </a:xfrm>
        </p:grpSpPr>
        <p:sp>
          <p:nvSpPr>
            <p:cNvPr id="5" name="同侧圆角矩形 3"/>
            <p:cNvSpPr/>
            <p:nvPr>
              <p:custDataLst>
                <p:tags r:id="rId3"/>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4"/>
              </p:custDataLst>
            </p:nvPr>
          </p:nvSpPr>
          <p:spPr>
            <a:xfrm>
              <a:off x="1019175" y="881033"/>
              <a:ext cx="3533775" cy="398780"/>
            </a:xfrm>
            <a:prstGeom prst="rect">
              <a:avLst/>
            </a:prstGeom>
          </p:spPr>
          <p:txBody>
            <a:bodyPr wrap="square">
              <a:spAutoFit/>
            </a:bodyPr>
            <a:lstStyle/>
            <a:p>
              <a:pPr marL="0" lvl="3" algn="ctr"/>
              <a:r>
                <a:rPr lang="zh-CN" altLang="en-US" sz="2000" dirty="0">
                  <a:solidFill>
                    <a:srgbClr val="595959"/>
                  </a:solidFill>
                  <a:latin typeface="微软雅黑" panose="020B0503020204020204" pitchFamily="34" charset="-122"/>
                  <a:ea typeface="微软雅黑" panose="020B0503020204020204" pitchFamily="34" charset="-122"/>
                </a:rPr>
                <a:t>显示百分比</a:t>
              </a:r>
            </a:p>
          </p:txBody>
        </p:sp>
      </p:grpSp>
      <p:sp>
        <p:nvSpPr>
          <p:cNvPr id="7" name="Title 1"/>
          <p:cNvSpPr txBox="1"/>
          <p:nvPr>
            <p:custDataLst>
              <p:tags r:id="rId2"/>
            </p:custDataLst>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2</a:t>
            </a:r>
            <a:r>
              <a:rPr sz="2400" b="1" dirty="0">
                <a:solidFill>
                  <a:srgbClr val="595959"/>
                </a:solidFill>
                <a:latin typeface="微软雅黑" panose="020B0503020204020204" pitchFamily="34" charset="-122"/>
                <a:ea typeface="微软雅黑" panose="020B0503020204020204" pitchFamily="34" charset="-122"/>
                <a:cs typeface="+mn-ea"/>
                <a:sym typeface="+mn-lt"/>
              </a:rPr>
              <a:t>.4</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.2  </a:t>
            </a:r>
            <a:r>
              <a:rPr lang="zh-CN" sz="2400" b="1" dirty="0">
                <a:solidFill>
                  <a:srgbClr val="595959"/>
                </a:solidFill>
                <a:latin typeface="微软雅黑" panose="020B0503020204020204" pitchFamily="34" charset="-122"/>
                <a:ea typeface="微软雅黑" panose="020B0503020204020204" pitchFamily="34" charset="-122"/>
                <a:cs typeface="+mn-ea"/>
                <a:sym typeface="+mn-lt"/>
              </a:rPr>
              <a:t>字符串的格式化</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19175" y="1917700"/>
            <a:ext cx="10327005" cy="1337945"/>
          </a:xfrm>
          <a:prstGeom prst="rect">
            <a:avLst/>
          </a:prstGeom>
          <a:noFill/>
        </p:spPr>
        <p:txBody>
          <a:bodyPr wrap="square" rtlCol="0" anchor="t">
            <a:spAutoFit/>
          </a:bodyPr>
          <a:lstStyle/>
          <a:p>
            <a:pPr algn="just">
              <a:lnSpc>
                <a:spcPct val="150000"/>
              </a:lnSpc>
              <a:buClrTx/>
              <a:buSzTx/>
              <a:buFontTx/>
            </a:pPr>
            <a:r>
              <a:rPr lang="zh-CN" altLang="en-US" sz="1800" dirty="0">
                <a:solidFill>
                  <a:srgbClr val="595959"/>
                </a:solidFill>
                <a:latin typeface="微软雅黑" panose="020B0503020204020204" pitchFamily="34" charset="-122"/>
                <a:ea typeface="微软雅黑" panose="020B0503020204020204" pitchFamily="34" charset="-122"/>
                <a:sym typeface="+mn-ea"/>
              </a:rPr>
              <a:t>f-strings是一种更为简洁的格式化字符串方法，它在格式上以</a:t>
            </a:r>
            <a:r>
              <a:rPr lang="zh-CN" altLang="en-US" sz="1800" dirty="0">
                <a:solidFill>
                  <a:srgbClr val="0070C0"/>
                </a:solidFill>
                <a:latin typeface="微软雅黑" panose="020B0503020204020204" pitchFamily="34" charset="-122"/>
                <a:ea typeface="微软雅黑" panose="020B0503020204020204" pitchFamily="34" charset="-122"/>
                <a:sym typeface="+mn-ea"/>
              </a:rPr>
              <a:t>f</a:t>
            </a:r>
            <a:r>
              <a:rPr lang="zh-CN" altLang="en-US" sz="1800" dirty="0">
                <a:solidFill>
                  <a:srgbClr val="595959"/>
                </a:solidFill>
                <a:latin typeface="微软雅黑" panose="020B0503020204020204" pitchFamily="34" charset="-122"/>
                <a:ea typeface="微软雅黑" panose="020B0503020204020204" pitchFamily="34" charset="-122"/>
                <a:sym typeface="+mn-ea"/>
              </a:rPr>
              <a:t>或</a:t>
            </a:r>
            <a:r>
              <a:rPr lang="zh-CN" altLang="en-US" sz="1800" dirty="0">
                <a:solidFill>
                  <a:srgbClr val="0070C0"/>
                </a:solidFill>
                <a:latin typeface="微软雅黑" panose="020B0503020204020204" pitchFamily="34" charset="-122"/>
                <a:ea typeface="微软雅黑" panose="020B0503020204020204" pitchFamily="34" charset="-122"/>
                <a:sym typeface="+mn-ea"/>
              </a:rPr>
              <a:t>F</a:t>
            </a:r>
            <a:r>
              <a:rPr lang="zh-CN" altLang="en-US" sz="1800" dirty="0">
                <a:solidFill>
                  <a:srgbClr val="595959"/>
                </a:solidFill>
                <a:latin typeface="微软雅黑" panose="020B0503020204020204" pitchFamily="34" charset="-122"/>
                <a:ea typeface="微软雅黑" panose="020B0503020204020204" pitchFamily="34" charset="-122"/>
                <a:sym typeface="+mn-ea"/>
              </a:rPr>
              <a:t>引领字符串，字符串中使用{}标明被替换的真实数据的位置。f-strings本质上不再是字符串，而是在运行时运算求值的表达式，所以在效率上优于占位符%和format()方法。</a:t>
            </a:r>
          </a:p>
        </p:txBody>
      </p:sp>
      <p:sp>
        <p:nvSpPr>
          <p:cNvPr id="7" name="Title 1"/>
          <p:cNvSpPr txBox="1"/>
          <p:nvPr>
            <p:custDataLst>
              <p:tags r:id="rId1"/>
            </p:custDataLst>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2</a:t>
            </a:r>
            <a:r>
              <a:rPr sz="2400" b="1" dirty="0">
                <a:solidFill>
                  <a:srgbClr val="595959"/>
                </a:solidFill>
                <a:latin typeface="微软雅黑" panose="020B0503020204020204" pitchFamily="34" charset="-122"/>
                <a:ea typeface="微软雅黑" panose="020B0503020204020204" pitchFamily="34" charset="-122"/>
                <a:cs typeface="+mn-ea"/>
                <a:sym typeface="+mn-lt"/>
              </a:rPr>
              <a:t>.4</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.2  </a:t>
            </a:r>
            <a:r>
              <a:rPr lang="zh-CN" sz="2400" b="1" dirty="0">
                <a:solidFill>
                  <a:srgbClr val="595959"/>
                </a:solidFill>
                <a:latin typeface="微软雅黑" panose="020B0503020204020204" pitchFamily="34" charset="-122"/>
                <a:ea typeface="微软雅黑" panose="020B0503020204020204" pitchFamily="34" charset="-122"/>
                <a:cs typeface="+mn-ea"/>
                <a:sym typeface="+mn-lt"/>
              </a:rPr>
              <a:t>字符串的格式化</a:t>
            </a:r>
          </a:p>
        </p:txBody>
      </p:sp>
      <p:sp>
        <p:nvSpPr>
          <p:cNvPr id="8" name="文本框 7"/>
          <p:cNvSpPr txBox="1"/>
          <p:nvPr/>
        </p:nvSpPr>
        <p:spPr>
          <a:xfrm>
            <a:off x="1143635" y="3358515"/>
            <a:ext cx="10202545" cy="506730"/>
          </a:xfrm>
          <a:prstGeom prst="rect">
            <a:avLst/>
          </a:prstGeom>
          <a:noFill/>
        </p:spPr>
        <p:txBody>
          <a:bodyPr wrap="square" rtlCol="0" anchor="t">
            <a:spAutoFit/>
          </a:bodyPr>
          <a:lstStyle/>
          <a:p>
            <a:pPr algn="just">
              <a:lnSpc>
                <a:spcPct val="150000"/>
              </a:lnSpc>
              <a:buClrTx/>
              <a:buSzTx/>
              <a:buFontTx/>
            </a:pPr>
            <a:r>
              <a:rPr lang="zh-CN" altLang="en-US" sz="1800" dirty="0">
                <a:solidFill>
                  <a:srgbClr val="595959"/>
                </a:solidFill>
                <a:latin typeface="微软雅黑" panose="020B0503020204020204" pitchFamily="34" charset="-122"/>
                <a:ea typeface="微软雅黑" panose="020B0503020204020204" pitchFamily="34" charset="-122"/>
              </a:rPr>
              <a:t>使用f-strings</a:t>
            </a:r>
            <a:r>
              <a:rPr lang="zh-CN" altLang="en-US" sz="1800" dirty="0">
                <a:solidFill>
                  <a:srgbClr val="0070C0"/>
                </a:solidFill>
                <a:latin typeface="微软雅黑" panose="020B0503020204020204" pitchFamily="34" charset="-122"/>
                <a:ea typeface="微软雅黑" panose="020B0503020204020204" pitchFamily="34" charset="-122"/>
              </a:rPr>
              <a:t>不需要关注变量的类型</a:t>
            </a:r>
            <a:r>
              <a:rPr lang="zh-CN" altLang="en-US" sz="1800" dirty="0">
                <a:solidFill>
                  <a:srgbClr val="595959"/>
                </a:solidFill>
                <a:latin typeface="微软雅黑" panose="020B0503020204020204" pitchFamily="34" charset="-122"/>
                <a:ea typeface="微软雅黑" panose="020B0503020204020204" pitchFamily="34" charset="-122"/>
              </a:rPr>
              <a:t>，但是仍然需要关注变量插入的位置。示例代码如下。</a:t>
            </a:r>
          </a:p>
        </p:txBody>
      </p:sp>
      <p:grpSp>
        <p:nvGrpSpPr>
          <p:cNvPr id="12" name="组合 11"/>
          <p:cNvGrpSpPr/>
          <p:nvPr/>
        </p:nvGrpSpPr>
        <p:grpSpPr>
          <a:xfrm>
            <a:off x="1019175" y="857056"/>
            <a:ext cx="3533775" cy="466725"/>
            <a:chOff x="1019175" y="847725"/>
            <a:chExt cx="3533775" cy="466725"/>
          </a:xfrm>
        </p:grpSpPr>
        <p:sp>
          <p:nvSpPr>
            <p:cNvPr id="13" name="同侧圆角矩形 3"/>
            <p:cNvSpPr/>
            <p:nvPr>
              <p:custDataLst>
                <p:tags r:id="rId3"/>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custDataLst>
                <p:tags r:id="rId4"/>
              </p:custDataLst>
            </p:nvPr>
          </p:nvSpPr>
          <p:spPr>
            <a:xfrm>
              <a:off x="1019175" y="881033"/>
              <a:ext cx="3533775" cy="398780"/>
            </a:xfrm>
            <a:prstGeom prst="rect">
              <a:avLst/>
            </a:prstGeom>
          </p:spPr>
          <p:txBody>
            <a:bodyPr wrap="square">
              <a:spAutoFit/>
            </a:bodyPr>
            <a:lstStyle/>
            <a:p>
              <a:pPr marL="0" lvl="3" algn="ctr"/>
              <a:r>
                <a:rPr lang="zh-CN" altLang="en-US" sz="2000" dirty="0">
                  <a:solidFill>
                    <a:srgbClr val="595959"/>
                  </a:solidFill>
                  <a:latin typeface="微软雅黑" panose="020B0503020204020204" pitchFamily="34" charset="-122"/>
                  <a:ea typeface="微软雅黑" panose="020B0503020204020204" pitchFamily="34" charset="-122"/>
                </a:rPr>
                <a:t>使用</a:t>
              </a:r>
              <a:r>
                <a:rPr lang="en-US" sz="2000" dirty="0">
                  <a:solidFill>
                    <a:srgbClr val="595959"/>
                  </a:solidFill>
                  <a:latin typeface="微软雅黑" panose="020B0503020204020204" pitchFamily="34" charset="-122"/>
                  <a:ea typeface="微软雅黑" panose="020B0503020204020204" pitchFamily="34" charset="-122"/>
                </a:rPr>
                <a:t>f-strings</a:t>
              </a:r>
              <a:r>
                <a:rPr lang="zh-CN" altLang="en-US" sz="2000" dirty="0">
                  <a:solidFill>
                    <a:srgbClr val="595959"/>
                  </a:solidFill>
                  <a:latin typeface="微软雅黑" panose="020B0503020204020204" pitchFamily="34" charset="-122"/>
                  <a:ea typeface="微软雅黑" panose="020B0503020204020204" pitchFamily="34" charset="-122"/>
                </a:rPr>
                <a:t>格式化</a:t>
              </a:r>
            </a:p>
          </p:txBody>
        </p:sp>
      </p:grpSp>
      <p:sp>
        <p:nvSpPr>
          <p:cNvPr id="15" name="矩形 14"/>
          <p:cNvSpPr/>
          <p:nvPr>
            <p:custDataLst>
              <p:tags r:id="rId2"/>
            </p:custDataLst>
          </p:nvPr>
        </p:nvSpPr>
        <p:spPr bwMode="auto">
          <a:xfrm>
            <a:off x="1143635" y="4295140"/>
            <a:ext cx="10120630" cy="14833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address = '北京'</a:t>
            </a:r>
          </a:p>
          <a:p>
            <a:pPr algn="l">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result = f'欢迎来到{address}。'</a:t>
            </a:r>
          </a:p>
          <a:p>
            <a:pPr algn="l">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print(result)</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p:nvPr>
            <p:custDataLst>
              <p:tags r:id="rId1"/>
            </p:custDataLst>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2</a:t>
            </a:r>
            <a:r>
              <a:rPr sz="2400" b="1" dirty="0">
                <a:solidFill>
                  <a:srgbClr val="595959"/>
                </a:solidFill>
                <a:latin typeface="微软雅黑" panose="020B0503020204020204" pitchFamily="34" charset="-122"/>
                <a:ea typeface="微软雅黑" panose="020B0503020204020204" pitchFamily="34" charset="-122"/>
                <a:cs typeface="+mn-ea"/>
                <a:sym typeface="+mn-lt"/>
              </a:rPr>
              <a:t>.4</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.2  </a:t>
            </a:r>
            <a:r>
              <a:rPr lang="zh-CN" sz="2400" b="1" dirty="0">
                <a:solidFill>
                  <a:srgbClr val="595959"/>
                </a:solidFill>
                <a:latin typeface="微软雅黑" panose="020B0503020204020204" pitchFamily="34" charset="-122"/>
                <a:ea typeface="微软雅黑" panose="020B0503020204020204" pitchFamily="34" charset="-122"/>
                <a:cs typeface="+mn-ea"/>
                <a:sym typeface="+mn-lt"/>
              </a:rPr>
              <a:t>字符串的格式化</a:t>
            </a:r>
          </a:p>
        </p:txBody>
      </p:sp>
      <p:sp>
        <p:nvSpPr>
          <p:cNvPr id="8" name="文本框 7"/>
          <p:cNvSpPr txBox="1"/>
          <p:nvPr/>
        </p:nvSpPr>
        <p:spPr>
          <a:xfrm>
            <a:off x="1054100" y="1917700"/>
            <a:ext cx="10202545" cy="506730"/>
          </a:xfrm>
          <a:prstGeom prst="rect">
            <a:avLst/>
          </a:prstGeom>
          <a:noFill/>
        </p:spPr>
        <p:txBody>
          <a:bodyPr wrap="square" rtlCol="0" anchor="t">
            <a:spAutoFit/>
          </a:bodyPr>
          <a:lstStyle/>
          <a:p>
            <a:pPr algn="just">
              <a:lnSpc>
                <a:spcPct val="150000"/>
              </a:lnSpc>
              <a:buClrTx/>
              <a:buSzTx/>
              <a:buFontTx/>
            </a:pPr>
            <a:r>
              <a:rPr lang="zh-CN" altLang="en-US" sz="1800" dirty="0">
                <a:solidFill>
                  <a:srgbClr val="595959"/>
                </a:solidFill>
                <a:latin typeface="微软雅黑" panose="020B0503020204020204" pitchFamily="34" charset="-122"/>
                <a:ea typeface="微软雅黑" panose="020B0503020204020204" pitchFamily="34" charset="-122"/>
              </a:rPr>
              <a:t>使用f-strings还可以用</a:t>
            </a:r>
            <a:r>
              <a:rPr lang="zh-CN" altLang="en-US" sz="1800" dirty="0">
                <a:solidFill>
                  <a:srgbClr val="0070C0"/>
                </a:solidFill>
                <a:latin typeface="微软雅黑" panose="020B0503020204020204" pitchFamily="34" charset="-122"/>
                <a:ea typeface="微软雅黑" panose="020B0503020204020204" pitchFamily="34" charset="-122"/>
              </a:rPr>
              <a:t>多个变量对字符串进行格式化</a:t>
            </a:r>
            <a:r>
              <a:rPr lang="zh-CN" altLang="en-US" sz="1800" dirty="0">
                <a:solidFill>
                  <a:srgbClr val="595959"/>
                </a:solidFill>
                <a:latin typeface="微软雅黑" panose="020B0503020204020204" pitchFamily="34" charset="-122"/>
                <a:ea typeface="微软雅黑" panose="020B0503020204020204" pitchFamily="34" charset="-122"/>
              </a:rPr>
              <a:t>，示例代码如下。</a:t>
            </a:r>
          </a:p>
        </p:txBody>
      </p:sp>
      <p:grpSp>
        <p:nvGrpSpPr>
          <p:cNvPr id="12" name="组合 11"/>
          <p:cNvGrpSpPr/>
          <p:nvPr/>
        </p:nvGrpSpPr>
        <p:grpSpPr>
          <a:xfrm>
            <a:off x="1019175" y="857056"/>
            <a:ext cx="3931285" cy="466725"/>
            <a:chOff x="1019175" y="847725"/>
            <a:chExt cx="3931285" cy="466725"/>
          </a:xfrm>
        </p:grpSpPr>
        <p:sp>
          <p:nvSpPr>
            <p:cNvPr id="13" name="同侧圆角矩形 3"/>
            <p:cNvSpPr/>
            <p:nvPr>
              <p:custDataLst>
                <p:tags r:id="rId3"/>
              </p:custDataLst>
            </p:nvPr>
          </p:nvSpPr>
          <p:spPr>
            <a:xfrm rot="10800000">
              <a:off x="1019175" y="847725"/>
              <a:ext cx="386016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custDataLst>
                <p:tags r:id="rId4"/>
              </p:custDataLst>
            </p:nvPr>
          </p:nvSpPr>
          <p:spPr>
            <a:xfrm>
              <a:off x="1019175" y="880745"/>
              <a:ext cx="3931285" cy="398780"/>
            </a:xfrm>
            <a:prstGeom prst="rect">
              <a:avLst/>
            </a:prstGeom>
          </p:spPr>
          <p:txBody>
            <a:bodyPr wrap="square">
              <a:spAutoFit/>
            </a:bodyPr>
            <a:lstStyle/>
            <a:p>
              <a:pPr marL="0" lvl="3" algn="ctr"/>
              <a:r>
                <a:rPr lang="zh-CN" altLang="en-US" sz="2000" dirty="0">
                  <a:solidFill>
                    <a:srgbClr val="595959"/>
                  </a:solidFill>
                  <a:latin typeface="微软雅黑" panose="020B0503020204020204" pitchFamily="34" charset="-122"/>
                  <a:ea typeface="微软雅黑" panose="020B0503020204020204" pitchFamily="34" charset="-122"/>
                </a:rPr>
                <a:t>使用</a:t>
              </a:r>
              <a:r>
                <a:rPr lang="en-US" sz="2000" dirty="0">
                  <a:solidFill>
                    <a:srgbClr val="595959"/>
                  </a:solidFill>
                  <a:latin typeface="微软雅黑" panose="020B0503020204020204" pitchFamily="34" charset="-122"/>
                  <a:ea typeface="微软雅黑" panose="020B0503020204020204" pitchFamily="34" charset="-122"/>
                </a:rPr>
                <a:t>f-strings</a:t>
              </a:r>
              <a:r>
                <a:rPr lang="zh-CN" altLang="en-US" sz="2000" dirty="0">
                  <a:solidFill>
                    <a:srgbClr val="595959"/>
                  </a:solidFill>
                  <a:latin typeface="微软雅黑" panose="020B0503020204020204" pitchFamily="34" charset="-122"/>
                  <a:ea typeface="微软雅黑" panose="020B0503020204020204" pitchFamily="34" charset="-122"/>
                </a:rPr>
                <a:t>对多个变量格式化</a:t>
              </a:r>
            </a:p>
          </p:txBody>
        </p:sp>
      </p:grpSp>
      <p:sp>
        <p:nvSpPr>
          <p:cNvPr id="15" name="矩形 14"/>
          <p:cNvSpPr/>
          <p:nvPr>
            <p:custDataLst>
              <p:tags r:id="rId2"/>
            </p:custDataLst>
          </p:nvPr>
        </p:nvSpPr>
        <p:spPr bwMode="auto">
          <a:xfrm>
            <a:off x="1054100" y="2854325"/>
            <a:ext cx="10120630" cy="24225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name = '小天'</a:t>
            </a:r>
          </a:p>
          <a:p>
            <a:pPr algn="l">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age = 20	</a:t>
            </a:r>
          </a:p>
          <a:p>
            <a:pPr algn="l">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gender = '男'</a:t>
            </a:r>
          </a:p>
          <a:p>
            <a:pPr algn="l">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result = f'我的名字是{name},今年{age}岁了,我的性别是{gender}。'</a:t>
            </a:r>
          </a:p>
          <a:p>
            <a:pPr algn="l">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print(result)</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2</a:t>
            </a:r>
            <a:r>
              <a:rPr sz="2400" b="1" dirty="0">
                <a:solidFill>
                  <a:srgbClr val="595959"/>
                </a:solidFill>
                <a:latin typeface="微软雅黑" panose="020B0503020204020204" pitchFamily="34" charset="-122"/>
                <a:ea typeface="微软雅黑" panose="020B0503020204020204" pitchFamily="34" charset="-122"/>
                <a:cs typeface="+mn-ea"/>
                <a:sym typeface="+mn-lt"/>
              </a:rPr>
              <a:t>.4</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.3  </a:t>
            </a:r>
            <a:r>
              <a:rPr lang="zh-CN" sz="2400" b="1" dirty="0">
                <a:solidFill>
                  <a:srgbClr val="595959"/>
                </a:solidFill>
                <a:latin typeface="微软雅黑" panose="020B0503020204020204" pitchFamily="34" charset="-122"/>
                <a:ea typeface="微软雅黑" panose="020B0503020204020204" pitchFamily="34" charset="-122"/>
                <a:cs typeface="+mn-ea"/>
                <a:sym typeface="+mn-lt"/>
              </a:rPr>
              <a:t>字符串的常见操作</a:t>
            </a:r>
          </a:p>
        </p:txBody>
      </p:sp>
      <p:pic>
        <p:nvPicPr>
          <p:cNvPr id="6" name="图片 5"/>
          <p:cNvPicPr>
            <a:picLocks noChangeAspect="1"/>
          </p:cNvPicPr>
          <p:nvPr/>
        </p:nvPicPr>
        <p:blipFill>
          <a:blip r:embed="rId3"/>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735552" y="3537982"/>
            <a:ext cx="5180379" cy="1043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掌握</a:t>
            </a:r>
            <a:r>
              <a:rPr lang="zh-CN" altLang="en-US" sz="2000" dirty="0">
                <a:solidFill>
                  <a:srgbClr val="0070C0"/>
                </a:solidFill>
                <a:latin typeface="微软雅黑" panose="020B0503020204020204" pitchFamily="34" charset="-122"/>
                <a:ea typeface="微软雅黑" panose="020B0503020204020204" pitchFamily="34" charset="-122"/>
              </a:rPr>
              <a:t>字符串的常见操作</a:t>
            </a:r>
            <a:r>
              <a:rPr lang="zh-CN" altLang="en-US" sz="2000" dirty="0">
                <a:solidFill>
                  <a:srgbClr val="595959"/>
                </a:solidFill>
                <a:latin typeface="微软雅黑" panose="020B0503020204020204" pitchFamily="34" charset="-122"/>
                <a:ea typeface="微软雅黑" panose="020B0503020204020204" pitchFamily="34" charset="-122"/>
              </a:rPr>
              <a:t>，能够使用方法实现字符串的常见操作</a:t>
            </a:r>
          </a:p>
        </p:txBody>
      </p:sp>
      <p:grpSp>
        <p:nvGrpSpPr>
          <p:cNvPr id="11" name="组合 10"/>
          <p:cNvGrpSpPr/>
          <p:nvPr/>
        </p:nvGrpSpPr>
        <p:grpSpPr>
          <a:xfrm>
            <a:off x="5299308" y="3753753"/>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879063" y="3285411"/>
            <a:ext cx="4983480" cy="1043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掌握</a:t>
            </a:r>
            <a:r>
              <a:rPr lang="zh-CN" altLang="en-US" sz="2000" dirty="0">
                <a:solidFill>
                  <a:srgbClr val="0070C0"/>
                </a:solidFill>
                <a:latin typeface="微软雅黑" panose="020B0503020204020204" pitchFamily="34" charset="-122"/>
                <a:ea typeface="微软雅黑" panose="020B0503020204020204" pitchFamily="34" charset="-122"/>
              </a:rPr>
              <a:t>数字类型</a:t>
            </a:r>
            <a:r>
              <a:rPr lang="zh-CN" altLang="en-US" sz="2000" dirty="0">
                <a:solidFill>
                  <a:srgbClr val="595959"/>
                </a:solidFill>
                <a:latin typeface="微软雅黑" panose="020B0503020204020204" pitchFamily="34" charset="-122"/>
                <a:ea typeface="微软雅黑" panose="020B0503020204020204" pitchFamily="34" charset="-122"/>
              </a:rPr>
              <a:t>，能够在程序中正确表示不同数字类型的数据</a:t>
            </a:r>
          </a:p>
        </p:txBody>
      </p:sp>
      <p:grpSp>
        <p:nvGrpSpPr>
          <p:cNvPr id="11" name="组合 10"/>
          <p:cNvGrpSpPr/>
          <p:nvPr/>
        </p:nvGrpSpPr>
        <p:grpSpPr>
          <a:xfrm>
            <a:off x="5437103" y="3560215"/>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2.1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数字类型</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054100" y="1917700"/>
            <a:ext cx="10202545" cy="506730"/>
          </a:xfrm>
          <a:prstGeom prst="rect">
            <a:avLst/>
          </a:prstGeom>
          <a:noFill/>
        </p:spPr>
        <p:txBody>
          <a:bodyPr wrap="square" rtlCol="0" anchor="t">
            <a:spAutoFit/>
          </a:bodyPr>
          <a:lstStyle/>
          <a:p>
            <a:pPr algn="just">
              <a:lnSpc>
                <a:spcPct val="150000"/>
              </a:lnSpc>
              <a:buClrTx/>
              <a:buSzTx/>
              <a:buFontTx/>
            </a:pPr>
            <a:r>
              <a:rPr lang="zh-CN" altLang="en-US" sz="1800" dirty="0">
                <a:solidFill>
                  <a:srgbClr val="595959"/>
                </a:solidFill>
                <a:latin typeface="微软雅黑" panose="020B0503020204020204" pitchFamily="34" charset="-122"/>
                <a:ea typeface="微软雅黑" panose="020B0503020204020204" pitchFamily="34" charset="-122"/>
              </a:rPr>
              <a:t>Python中可以直接使用“</a:t>
            </a:r>
            <a:r>
              <a:rPr lang="zh-CN" altLang="en-US" sz="1800" dirty="0">
                <a:solidFill>
                  <a:srgbClr val="0070C0"/>
                </a:solidFill>
                <a:latin typeface="微软雅黑" panose="020B0503020204020204" pitchFamily="34" charset="-122"/>
                <a:ea typeface="微软雅黑" panose="020B0503020204020204" pitchFamily="34" charset="-122"/>
              </a:rPr>
              <a:t>+</a:t>
            </a:r>
            <a:r>
              <a:rPr lang="zh-CN" altLang="en-US" sz="1800" dirty="0">
                <a:solidFill>
                  <a:srgbClr val="595959"/>
                </a:solidFill>
                <a:latin typeface="微软雅黑" panose="020B0503020204020204" pitchFamily="34" charset="-122"/>
                <a:ea typeface="微软雅黑" panose="020B0503020204020204" pitchFamily="34" charset="-122"/>
              </a:rPr>
              <a:t>”符号实现字符串拼接，示例代码如下。</a:t>
            </a:r>
          </a:p>
        </p:txBody>
      </p:sp>
      <p:sp>
        <p:nvSpPr>
          <p:cNvPr id="15" name="矩形 14"/>
          <p:cNvSpPr/>
          <p:nvPr>
            <p:custDataLst>
              <p:tags r:id="rId1"/>
            </p:custDataLst>
          </p:nvPr>
        </p:nvSpPr>
        <p:spPr bwMode="auto">
          <a:xfrm>
            <a:off x="1054100" y="2854325"/>
            <a:ext cx="10120630" cy="202755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str_one = "乘风破浪会有时,"</a:t>
            </a:r>
          </a:p>
          <a:p>
            <a:pPr algn="l">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str_two = "直挂云帆济沧海。"</a:t>
            </a:r>
          </a:p>
          <a:p>
            <a:pPr algn="l">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result = str_one + str_two</a:t>
            </a:r>
          </a:p>
          <a:p>
            <a:pPr algn="l">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print(result)</a:t>
            </a:r>
          </a:p>
        </p:txBody>
      </p:sp>
      <p:sp>
        <p:nvSpPr>
          <p:cNvPr id="31" name="Title 1"/>
          <p:cNvSpPr txBox="1"/>
          <p:nvPr>
            <p:custDataLst>
              <p:tags r:id="rId2"/>
            </p:custDataLst>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2</a:t>
            </a:r>
            <a:r>
              <a:rPr sz="2400" b="1" dirty="0">
                <a:solidFill>
                  <a:srgbClr val="595959"/>
                </a:solidFill>
                <a:latin typeface="微软雅黑" panose="020B0503020204020204" pitchFamily="34" charset="-122"/>
                <a:ea typeface="微软雅黑" panose="020B0503020204020204" pitchFamily="34" charset="-122"/>
                <a:cs typeface="+mn-ea"/>
                <a:sym typeface="+mn-lt"/>
              </a:rPr>
              <a:t>.4</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.3  </a:t>
            </a:r>
            <a:r>
              <a:rPr lang="zh-CN" sz="2400" b="1" dirty="0">
                <a:solidFill>
                  <a:srgbClr val="595959"/>
                </a:solidFill>
                <a:latin typeface="微软雅黑" panose="020B0503020204020204" pitchFamily="34" charset="-122"/>
                <a:ea typeface="微软雅黑" panose="020B0503020204020204" pitchFamily="34" charset="-122"/>
                <a:cs typeface="+mn-ea"/>
                <a:sym typeface="+mn-lt"/>
              </a:rPr>
              <a:t>字符串的常见操作</a:t>
            </a:r>
          </a:p>
        </p:txBody>
      </p:sp>
      <p:grpSp>
        <p:nvGrpSpPr>
          <p:cNvPr id="2" name="组合 1"/>
          <p:cNvGrpSpPr/>
          <p:nvPr/>
        </p:nvGrpSpPr>
        <p:grpSpPr>
          <a:xfrm>
            <a:off x="1019175" y="857056"/>
            <a:ext cx="3533775" cy="466725"/>
            <a:chOff x="1019175" y="847725"/>
            <a:chExt cx="3533775" cy="466725"/>
          </a:xfrm>
        </p:grpSpPr>
        <p:sp>
          <p:nvSpPr>
            <p:cNvPr id="3" name="同侧圆角矩形 3"/>
            <p:cNvSpPr/>
            <p:nvPr>
              <p:custDataLst>
                <p:tags r:id="rId3"/>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custDataLst>
                <p:tags r:id="rId4"/>
              </p:custDataLst>
            </p:nvPr>
          </p:nvSpPr>
          <p:spPr>
            <a:xfrm>
              <a:off x="1019175" y="881033"/>
              <a:ext cx="3533775" cy="398780"/>
            </a:xfrm>
            <a:prstGeom prst="rect">
              <a:avLst/>
            </a:prstGeom>
          </p:spPr>
          <p:txBody>
            <a:bodyPr wrap="square">
              <a:spAutoFit/>
            </a:bodyPr>
            <a:lstStyle/>
            <a:p>
              <a:pPr marL="0" lvl="3" algn="ctr"/>
              <a:r>
                <a:rPr lang="zh-CN" altLang="en-US" sz="2000" dirty="0">
                  <a:solidFill>
                    <a:srgbClr val="595959"/>
                  </a:solidFill>
                  <a:latin typeface="微软雅黑" panose="020B0503020204020204" pitchFamily="34" charset="-122"/>
                  <a:ea typeface="微软雅黑" panose="020B0503020204020204" pitchFamily="34" charset="-122"/>
                </a:rPr>
                <a:t>字符串拼接</a:t>
              </a: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054100" y="1917700"/>
            <a:ext cx="10202545" cy="922020"/>
          </a:xfrm>
          <a:prstGeom prst="rect">
            <a:avLst/>
          </a:prstGeom>
          <a:noFill/>
        </p:spPr>
        <p:txBody>
          <a:bodyPr wrap="square" rtlCol="0" anchor="t">
            <a:spAutoFit/>
          </a:bodyPr>
          <a:lstStyle/>
          <a:p>
            <a:pPr algn="just">
              <a:lnSpc>
                <a:spcPct val="150000"/>
              </a:lnSpc>
              <a:buClrTx/>
              <a:buSzTx/>
              <a:buFontTx/>
            </a:pPr>
            <a:r>
              <a:rPr lang="zh-CN" altLang="en-US" sz="1800" dirty="0">
                <a:solidFill>
                  <a:srgbClr val="595959"/>
                </a:solidFill>
                <a:latin typeface="微软雅黑" panose="020B0503020204020204" pitchFamily="34" charset="-122"/>
                <a:ea typeface="微软雅黑" panose="020B0503020204020204" pitchFamily="34" charset="-122"/>
              </a:rPr>
              <a:t>Python中</a:t>
            </a:r>
            <a:r>
              <a:rPr lang="zh-CN" altLang="en-US" sz="1800" dirty="0">
                <a:solidFill>
                  <a:srgbClr val="0070C0"/>
                </a:solidFill>
                <a:latin typeface="微软雅黑" panose="020B0503020204020204" pitchFamily="34" charset="-122"/>
                <a:ea typeface="微软雅黑" panose="020B0503020204020204" pitchFamily="34" charset="-122"/>
              </a:rPr>
              <a:t>replace()</a:t>
            </a:r>
            <a:r>
              <a:rPr lang="zh-CN" altLang="en-US" sz="1800" dirty="0">
                <a:solidFill>
                  <a:srgbClr val="595959"/>
                </a:solidFill>
                <a:latin typeface="微软雅黑" panose="020B0503020204020204" pitchFamily="34" charset="-122"/>
                <a:ea typeface="微软雅黑" panose="020B0503020204020204" pitchFamily="34" charset="-122"/>
              </a:rPr>
              <a:t>方法可使用新的子串替换目标字符串中原有的子串，如果在字符串中没有找到匹配的子串，那么会直接返回原字符串。</a:t>
            </a:r>
          </a:p>
        </p:txBody>
      </p:sp>
      <p:sp>
        <p:nvSpPr>
          <p:cNvPr id="31" name="Title 1"/>
          <p:cNvSpPr txBox="1"/>
          <p:nvPr>
            <p:custDataLst>
              <p:tags r:id="rId1"/>
            </p:custDataLst>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2</a:t>
            </a:r>
            <a:r>
              <a:rPr sz="2400" b="1" dirty="0">
                <a:solidFill>
                  <a:srgbClr val="595959"/>
                </a:solidFill>
                <a:latin typeface="微软雅黑" panose="020B0503020204020204" pitchFamily="34" charset="-122"/>
                <a:ea typeface="微软雅黑" panose="020B0503020204020204" pitchFamily="34" charset="-122"/>
                <a:cs typeface="+mn-ea"/>
                <a:sym typeface="+mn-lt"/>
              </a:rPr>
              <a:t>.4</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.3  </a:t>
            </a:r>
            <a:r>
              <a:rPr lang="zh-CN" sz="2400" b="1" dirty="0">
                <a:solidFill>
                  <a:srgbClr val="595959"/>
                </a:solidFill>
                <a:latin typeface="微软雅黑" panose="020B0503020204020204" pitchFamily="34" charset="-122"/>
                <a:ea typeface="微软雅黑" panose="020B0503020204020204" pitchFamily="34" charset="-122"/>
                <a:cs typeface="+mn-ea"/>
                <a:sym typeface="+mn-lt"/>
              </a:rPr>
              <a:t>字符串的常见操作</a:t>
            </a:r>
          </a:p>
        </p:txBody>
      </p:sp>
      <p:grpSp>
        <p:nvGrpSpPr>
          <p:cNvPr id="2" name="组合 1"/>
          <p:cNvGrpSpPr/>
          <p:nvPr/>
        </p:nvGrpSpPr>
        <p:grpSpPr>
          <a:xfrm>
            <a:off x="1019175" y="857056"/>
            <a:ext cx="3533775" cy="466725"/>
            <a:chOff x="1019175" y="847725"/>
            <a:chExt cx="3533775" cy="466725"/>
          </a:xfrm>
        </p:grpSpPr>
        <p:sp>
          <p:nvSpPr>
            <p:cNvPr id="3" name="同侧圆角矩形 3"/>
            <p:cNvSpPr/>
            <p:nvPr>
              <p:custDataLst>
                <p:tags r:id="rId6"/>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custDataLst>
                <p:tags r:id="rId7"/>
              </p:custDataLst>
            </p:nvPr>
          </p:nvSpPr>
          <p:spPr>
            <a:xfrm>
              <a:off x="1019175" y="881033"/>
              <a:ext cx="3533775" cy="398780"/>
            </a:xfrm>
            <a:prstGeom prst="rect">
              <a:avLst/>
            </a:prstGeom>
          </p:spPr>
          <p:txBody>
            <a:bodyPr wrap="square">
              <a:spAutoFit/>
            </a:bodyPr>
            <a:lstStyle/>
            <a:p>
              <a:pPr marL="0" lvl="3" algn="ctr"/>
              <a:r>
                <a:rPr lang="zh-CN" altLang="en-US" sz="2000" dirty="0">
                  <a:solidFill>
                    <a:srgbClr val="595959"/>
                  </a:solidFill>
                  <a:latin typeface="微软雅黑" panose="020B0503020204020204" pitchFamily="34" charset="-122"/>
                  <a:ea typeface="微软雅黑" panose="020B0503020204020204" pitchFamily="34" charset="-122"/>
                </a:rPr>
                <a:t>字符串替换</a:t>
              </a:r>
            </a:p>
          </p:txBody>
        </p:sp>
      </p:grpSp>
      <p:sp>
        <p:nvSpPr>
          <p:cNvPr id="6" name="文本框 5"/>
          <p:cNvSpPr txBox="1"/>
          <p:nvPr/>
        </p:nvSpPr>
        <p:spPr>
          <a:xfrm>
            <a:off x="1144270" y="4293235"/>
            <a:ext cx="8468995" cy="1337945"/>
          </a:xfrm>
          <a:prstGeom prst="rect">
            <a:avLst/>
          </a:prstGeom>
          <a:noFill/>
        </p:spPr>
        <p:txBody>
          <a:bodyPr wrap="square" rtlCol="0" anchor="t">
            <a:spAutoFit/>
          </a:bodyPr>
          <a:lstStyle/>
          <a:p>
            <a:pPr marL="285750" lvl="0" indent="-285750" algn="just">
              <a:lnSpc>
                <a:spcPct val="150000"/>
              </a:lnSpc>
              <a:buFont typeface="Wingdings" panose="05000000000000000000" pitchFamily="2" charset="2"/>
              <a:buChar char="Ø"/>
            </a:pPr>
            <a:r>
              <a:rPr lang="en-US" altLang="zh-CN" sz="1800" dirty="0">
                <a:solidFill>
                  <a:srgbClr val="595959"/>
                </a:solidFill>
                <a:latin typeface="微软雅黑" panose="020B0503020204020204" pitchFamily="34" charset="-122"/>
                <a:ea typeface="微软雅黑" panose="020B0503020204020204" pitchFamily="34" charset="-122"/>
                <a:sym typeface="+mn-ea"/>
              </a:rPr>
              <a:t>old</a:t>
            </a:r>
            <a:r>
              <a:rPr lang="zh-CN" altLang="en-US" sz="1800" dirty="0">
                <a:solidFill>
                  <a:srgbClr val="595959"/>
                </a:solidFill>
                <a:latin typeface="微软雅黑" panose="020B0503020204020204" pitchFamily="34" charset="-122"/>
                <a:ea typeface="微软雅黑" panose="020B0503020204020204" pitchFamily="34" charset="-122"/>
                <a:sym typeface="+mn-ea"/>
              </a:rPr>
              <a:t>：表示原有的子串。</a:t>
            </a:r>
            <a:endParaRPr lang="zh-CN" altLang="en-US" sz="1800" dirty="0">
              <a:solidFill>
                <a:srgbClr val="595959"/>
              </a:solidFill>
              <a:latin typeface="微软雅黑" panose="020B0503020204020204" pitchFamily="34" charset="-122"/>
              <a:ea typeface="微软雅黑" panose="020B0503020204020204" pitchFamily="34" charset="-122"/>
            </a:endParaRPr>
          </a:p>
          <a:p>
            <a:pPr marL="285750" lvl="0" indent="-285750" algn="just">
              <a:lnSpc>
                <a:spcPct val="150000"/>
              </a:lnSpc>
              <a:buFont typeface="Wingdings" panose="05000000000000000000" pitchFamily="2" charset="2"/>
              <a:buChar char="Ø"/>
            </a:pPr>
            <a:r>
              <a:rPr lang="zh-CN" altLang="en-US" sz="1800" dirty="0">
                <a:solidFill>
                  <a:srgbClr val="595959"/>
                </a:solidFill>
                <a:latin typeface="微软雅黑" panose="020B0503020204020204" pitchFamily="34" charset="-122"/>
                <a:ea typeface="微软雅黑" panose="020B0503020204020204" pitchFamily="34" charset="-122"/>
                <a:sym typeface="+mn-ea"/>
              </a:rPr>
              <a:t>new：表示新的子串。</a:t>
            </a:r>
            <a:endParaRPr lang="zh-CN" altLang="en-US" sz="1800" dirty="0">
              <a:solidFill>
                <a:srgbClr val="595959"/>
              </a:solidFill>
              <a:latin typeface="微软雅黑" panose="020B0503020204020204" pitchFamily="34" charset="-122"/>
              <a:ea typeface="微软雅黑" panose="020B0503020204020204" pitchFamily="34" charset="-122"/>
            </a:endParaRPr>
          </a:p>
          <a:p>
            <a:pPr marL="285750" lvl="0" indent="-285750" algn="just">
              <a:lnSpc>
                <a:spcPct val="150000"/>
              </a:lnSpc>
              <a:buFont typeface="Wingdings" panose="05000000000000000000" pitchFamily="2" charset="2"/>
              <a:buChar char="Ø"/>
            </a:pPr>
            <a:r>
              <a:rPr lang="en-US" altLang="zh-CN" sz="1800" dirty="0">
                <a:solidFill>
                  <a:srgbClr val="595959"/>
                </a:solidFill>
                <a:latin typeface="微软雅黑" panose="020B0503020204020204" pitchFamily="34" charset="-122"/>
                <a:ea typeface="微软雅黑" panose="020B0503020204020204" pitchFamily="34" charset="-122"/>
                <a:sym typeface="+mn-ea"/>
              </a:rPr>
              <a:t>count</a:t>
            </a:r>
            <a:r>
              <a:rPr lang="zh-CN" altLang="en-US" sz="1800" dirty="0">
                <a:solidFill>
                  <a:srgbClr val="595959"/>
                </a:solidFill>
                <a:latin typeface="微软雅黑" panose="020B0503020204020204" pitchFamily="34" charset="-122"/>
                <a:ea typeface="微软雅黑" panose="020B0503020204020204" pitchFamily="34" charset="-122"/>
                <a:sym typeface="+mn-ea"/>
              </a:rPr>
              <a:t>：用于设定替换次数，默认值为None，表示不限制替换次数。</a:t>
            </a:r>
          </a:p>
        </p:txBody>
      </p:sp>
      <p:grpSp>
        <p:nvGrpSpPr>
          <p:cNvPr id="13" name="组合 12"/>
          <p:cNvGrpSpPr/>
          <p:nvPr/>
        </p:nvGrpSpPr>
        <p:grpSpPr>
          <a:xfrm>
            <a:off x="1846734" y="3011481"/>
            <a:ext cx="7920880" cy="771167"/>
            <a:chOff x="1143691" y="2082766"/>
            <a:chExt cx="7920880" cy="771167"/>
          </a:xfrm>
        </p:grpSpPr>
        <p:sp>
          <p:nvSpPr>
            <p:cNvPr id="14" name="矩形 13"/>
            <p:cNvSpPr/>
            <p:nvPr>
              <p:custDataLst>
                <p:tags r:id="rId2"/>
              </p:custDataLst>
            </p:nvPr>
          </p:nvSpPr>
          <p:spPr bwMode="auto">
            <a:xfrm>
              <a:off x="2062757" y="2082766"/>
              <a:ext cx="7001814" cy="737859"/>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replace(old, new, count=None)</a:t>
              </a:r>
              <a:endParaRPr lang="zh-CN"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endParaRPr>
            </a:p>
          </p:txBody>
        </p:sp>
        <p:sp>
          <p:nvSpPr>
            <p:cNvPr id="7" name="剪去单角的矩形 6"/>
            <p:cNvSpPr/>
            <p:nvPr>
              <p:custDataLst>
                <p:tags r:id="rId3"/>
              </p:custDataLst>
            </p:nvPr>
          </p:nvSpPr>
          <p:spPr>
            <a:xfrm flipH="1">
              <a:off x="1143691" y="2082766"/>
              <a:ext cx="808346" cy="771167"/>
            </a:xfrm>
            <a:prstGeom prst="snip1Rect">
              <a:avLst>
                <a:gd name="adj" fmla="val 0"/>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custDataLst>
                <p:tags r:id="rId4"/>
              </p:custDataLst>
            </p:nvPr>
          </p:nvSpPr>
          <p:spPr>
            <a:xfrm>
              <a:off x="1199049" y="2116438"/>
              <a:ext cx="697627" cy="707886"/>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语法</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r>
                <a:rPr lang="zh-CN" altLang="en-US" sz="2000" b="1" dirty="0">
                  <a:solidFill>
                    <a:schemeClr val="bg1"/>
                  </a:solidFill>
                  <a:latin typeface="微软雅黑" panose="020B0503020204020204" pitchFamily="34" charset="-122"/>
                  <a:ea typeface="微软雅黑" panose="020B0503020204020204" pitchFamily="34" charset="-122"/>
                </a:rPr>
                <a:t>格式</a:t>
              </a:r>
            </a:p>
          </p:txBody>
        </p:sp>
        <p:sp>
          <p:nvSpPr>
            <p:cNvPr id="17" name="Freeform 16"/>
            <p:cNvSpPr/>
            <p:nvPr>
              <p:custDataLst>
                <p:tags r:id="rId5"/>
              </p:custDataLst>
            </p:nvPr>
          </p:nvSpPr>
          <p:spPr bwMode="auto">
            <a:xfrm>
              <a:off x="1952036" y="2105348"/>
              <a:ext cx="110721" cy="715277"/>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054100" y="1917700"/>
            <a:ext cx="10202545" cy="506730"/>
          </a:xfrm>
          <a:prstGeom prst="rect">
            <a:avLst/>
          </a:prstGeom>
          <a:noFill/>
        </p:spPr>
        <p:txBody>
          <a:bodyPr wrap="square" rtlCol="0" anchor="t">
            <a:spAutoFit/>
          </a:bodyPr>
          <a:lstStyle/>
          <a:p>
            <a:pPr algn="just">
              <a:lnSpc>
                <a:spcPct val="150000"/>
              </a:lnSpc>
              <a:buClrTx/>
              <a:buSzTx/>
              <a:buFontTx/>
            </a:pPr>
            <a:r>
              <a:rPr lang="zh-CN" altLang="en-US" sz="1800" dirty="0">
                <a:solidFill>
                  <a:srgbClr val="595959"/>
                </a:solidFill>
                <a:latin typeface="微软雅黑" panose="020B0503020204020204" pitchFamily="34" charset="-122"/>
                <a:ea typeface="微软雅黑" panose="020B0503020204020204" pitchFamily="34" charset="-122"/>
              </a:rPr>
              <a:t>使用replace()方法实现字符串替换，示例代码如下。</a:t>
            </a:r>
          </a:p>
        </p:txBody>
      </p:sp>
      <p:sp>
        <p:nvSpPr>
          <p:cNvPr id="15" name="矩形 14"/>
          <p:cNvSpPr/>
          <p:nvPr>
            <p:custDataLst>
              <p:tags r:id="rId1"/>
            </p:custDataLst>
          </p:nvPr>
        </p:nvSpPr>
        <p:spPr bwMode="auto">
          <a:xfrm>
            <a:off x="1054100" y="2854325"/>
            <a:ext cx="10120630" cy="240093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word = "日月之行，若出其中；星汉灿烂，若出其里；"</a:t>
            </a:r>
          </a:p>
          <a:p>
            <a:pPr algn="l">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result_one = word.replace("；", "。")     # 使用"。"替换"；"，不指定替换次数</a:t>
            </a:r>
          </a:p>
          <a:p>
            <a:pPr algn="l">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print(result_one)</a:t>
            </a:r>
          </a:p>
          <a:p>
            <a:pPr algn="l">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result_two = word.replace("；", "。", 1)  # 使用"。"替换"；"，指定替换次数为1</a:t>
            </a:r>
          </a:p>
          <a:p>
            <a:pPr algn="l">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print(result_two)</a:t>
            </a:r>
          </a:p>
        </p:txBody>
      </p:sp>
      <p:sp>
        <p:nvSpPr>
          <p:cNvPr id="31" name="Title 1"/>
          <p:cNvSpPr txBox="1"/>
          <p:nvPr>
            <p:custDataLst>
              <p:tags r:id="rId2"/>
            </p:custDataLst>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2</a:t>
            </a:r>
            <a:r>
              <a:rPr sz="2400" b="1" dirty="0">
                <a:solidFill>
                  <a:srgbClr val="595959"/>
                </a:solidFill>
                <a:latin typeface="微软雅黑" panose="020B0503020204020204" pitchFamily="34" charset="-122"/>
                <a:ea typeface="微软雅黑" panose="020B0503020204020204" pitchFamily="34" charset="-122"/>
                <a:cs typeface="+mn-ea"/>
                <a:sym typeface="+mn-lt"/>
              </a:rPr>
              <a:t>.4</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.3  </a:t>
            </a:r>
            <a:r>
              <a:rPr lang="zh-CN" sz="2400" b="1" dirty="0">
                <a:solidFill>
                  <a:srgbClr val="595959"/>
                </a:solidFill>
                <a:latin typeface="微软雅黑" panose="020B0503020204020204" pitchFamily="34" charset="-122"/>
                <a:ea typeface="微软雅黑" panose="020B0503020204020204" pitchFamily="34" charset="-122"/>
                <a:cs typeface="+mn-ea"/>
                <a:sym typeface="+mn-lt"/>
              </a:rPr>
              <a:t>字符串的常见操作</a:t>
            </a:r>
          </a:p>
        </p:txBody>
      </p:sp>
      <p:grpSp>
        <p:nvGrpSpPr>
          <p:cNvPr id="5" name="组合 4"/>
          <p:cNvGrpSpPr/>
          <p:nvPr/>
        </p:nvGrpSpPr>
        <p:grpSpPr>
          <a:xfrm>
            <a:off x="1019175" y="857056"/>
            <a:ext cx="3533775" cy="466725"/>
            <a:chOff x="1019175" y="847725"/>
            <a:chExt cx="3533775" cy="466725"/>
          </a:xfrm>
        </p:grpSpPr>
        <p:sp>
          <p:nvSpPr>
            <p:cNvPr id="6" name="同侧圆角矩形 3"/>
            <p:cNvSpPr/>
            <p:nvPr>
              <p:custDataLst>
                <p:tags r:id="rId3"/>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custDataLst>
                <p:tags r:id="rId4"/>
              </p:custDataLst>
            </p:nvPr>
          </p:nvSpPr>
          <p:spPr>
            <a:xfrm>
              <a:off x="1019175" y="881033"/>
              <a:ext cx="3533775" cy="398780"/>
            </a:xfrm>
            <a:prstGeom prst="rect">
              <a:avLst/>
            </a:prstGeom>
          </p:spPr>
          <p:txBody>
            <a:bodyPr wrap="square">
              <a:spAutoFit/>
            </a:bodyPr>
            <a:lstStyle/>
            <a:p>
              <a:pPr marL="0" lvl="3" algn="ctr"/>
              <a:r>
                <a:rPr lang="zh-CN" altLang="en-US" sz="2000" dirty="0">
                  <a:solidFill>
                    <a:srgbClr val="595959"/>
                  </a:solidFill>
                  <a:latin typeface="微软雅黑" panose="020B0503020204020204" pitchFamily="34" charset="-122"/>
                  <a:ea typeface="微软雅黑" panose="020B0503020204020204" pitchFamily="34" charset="-122"/>
                </a:rPr>
                <a:t>字符串替换</a:t>
              </a: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054100" y="1917700"/>
            <a:ext cx="10202545" cy="922020"/>
          </a:xfrm>
          <a:prstGeom prst="rect">
            <a:avLst/>
          </a:prstGeom>
          <a:noFill/>
        </p:spPr>
        <p:txBody>
          <a:bodyPr wrap="square" rtlCol="0" anchor="t">
            <a:spAutoFit/>
          </a:bodyPr>
          <a:lstStyle/>
          <a:p>
            <a:pPr algn="just">
              <a:lnSpc>
                <a:spcPct val="150000"/>
              </a:lnSpc>
              <a:buClrTx/>
              <a:buSzTx/>
              <a:buFontTx/>
            </a:pPr>
            <a:r>
              <a:rPr lang="zh-CN" altLang="en-US" sz="1800" dirty="0">
                <a:solidFill>
                  <a:srgbClr val="595959"/>
                </a:solidFill>
                <a:latin typeface="微软雅黑" panose="020B0503020204020204" pitchFamily="34" charset="-122"/>
                <a:ea typeface="微软雅黑" panose="020B0503020204020204" pitchFamily="34" charset="-122"/>
              </a:rPr>
              <a:t>Python中</a:t>
            </a:r>
            <a:r>
              <a:rPr lang="zh-CN" altLang="en-US" sz="1800" dirty="0">
                <a:solidFill>
                  <a:srgbClr val="0070C0"/>
                </a:solidFill>
                <a:latin typeface="微软雅黑" panose="020B0503020204020204" pitchFamily="34" charset="-122"/>
                <a:ea typeface="微软雅黑" panose="020B0503020204020204" pitchFamily="34" charset="-122"/>
              </a:rPr>
              <a:t>split()</a:t>
            </a:r>
            <a:r>
              <a:rPr lang="zh-CN" altLang="en-US" sz="1800" dirty="0">
                <a:solidFill>
                  <a:srgbClr val="595959"/>
                </a:solidFill>
                <a:latin typeface="微软雅黑" panose="020B0503020204020204" pitchFamily="34" charset="-122"/>
                <a:ea typeface="微软雅黑" panose="020B0503020204020204" pitchFamily="34" charset="-122"/>
              </a:rPr>
              <a:t>方法可以使用指定的分隔符把字符串分割成多个子串，并将这些子串保存到</a:t>
            </a:r>
            <a:r>
              <a:rPr lang="zh-CN" altLang="en-US" sz="1800" dirty="0">
                <a:solidFill>
                  <a:srgbClr val="0070C0"/>
                </a:solidFill>
                <a:latin typeface="微软雅黑" panose="020B0503020204020204" pitchFamily="34" charset="-122"/>
                <a:ea typeface="微软雅黑" panose="020B0503020204020204" pitchFamily="34" charset="-122"/>
              </a:rPr>
              <a:t>列表</a:t>
            </a:r>
            <a:r>
              <a:rPr lang="zh-CN" altLang="en-US" sz="1800" dirty="0">
                <a:solidFill>
                  <a:srgbClr val="595959"/>
                </a:solidFill>
                <a:latin typeface="微软雅黑" panose="020B0503020204020204" pitchFamily="34" charset="-122"/>
                <a:ea typeface="微软雅黑" panose="020B0503020204020204" pitchFamily="34" charset="-122"/>
              </a:rPr>
              <a:t>中返回。</a:t>
            </a:r>
          </a:p>
        </p:txBody>
      </p:sp>
      <p:sp>
        <p:nvSpPr>
          <p:cNvPr id="31" name="Title 1"/>
          <p:cNvSpPr txBox="1"/>
          <p:nvPr>
            <p:custDataLst>
              <p:tags r:id="rId1"/>
            </p:custDataLst>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2</a:t>
            </a:r>
            <a:r>
              <a:rPr sz="2400" b="1" dirty="0">
                <a:solidFill>
                  <a:srgbClr val="595959"/>
                </a:solidFill>
                <a:latin typeface="微软雅黑" panose="020B0503020204020204" pitchFamily="34" charset="-122"/>
                <a:ea typeface="微软雅黑" panose="020B0503020204020204" pitchFamily="34" charset="-122"/>
                <a:cs typeface="+mn-ea"/>
                <a:sym typeface="+mn-lt"/>
              </a:rPr>
              <a:t>.4</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.3  </a:t>
            </a:r>
            <a:r>
              <a:rPr lang="zh-CN" sz="2400" b="1" dirty="0">
                <a:solidFill>
                  <a:srgbClr val="595959"/>
                </a:solidFill>
                <a:latin typeface="微软雅黑" panose="020B0503020204020204" pitchFamily="34" charset="-122"/>
                <a:ea typeface="微软雅黑" panose="020B0503020204020204" pitchFamily="34" charset="-122"/>
                <a:cs typeface="+mn-ea"/>
                <a:sym typeface="+mn-lt"/>
              </a:rPr>
              <a:t>字符串的常见操作</a:t>
            </a:r>
          </a:p>
        </p:txBody>
      </p:sp>
      <p:grpSp>
        <p:nvGrpSpPr>
          <p:cNvPr id="2" name="组合 1"/>
          <p:cNvGrpSpPr/>
          <p:nvPr/>
        </p:nvGrpSpPr>
        <p:grpSpPr>
          <a:xfrm>
            <a:off x="1019175" y="857056"/>
            <a:ext cx="3533775" cy="466725"/>
            <a:chOff x="1019175" y="847725"/>
            <a:chExt cx="3533775" cy="466725"/>
          </a:xfrm>
        </p:grpSpPr>
        <p:sp>
          <p:nvSpPr>
            <p:cNvPr id="3" name="同侧圆角矩形 3"/>
            <p:cNvSpPr/>
            <p:nvPr>
              <p:custDataLst>
                <p:tags r:id="rId7"/>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custDataLst>
                <p:tags r:id="rId8"/>
              </p:custDataLst>
            </p:nvPr>
          </p:nvSpPr>
          <p:spPr>
            <a:xfrm>
              <a:off x="1019175" y="881033"/>
              <a:ext cx="3533775" cy="398780"/>
            </a:xfrm>
            <a:prstGeom prst="rect">
              <a:avLst/>
            </a:prstGeom>
          </p:spPr>
          <p:txBody>
            <a:bodyPr wrap="square">
              <a:spAutoFit/>
            </a:bodyPr>
            <a:lstStyle/>
            <a:p>
              <a:pPr marL="0" lvl="3" algn="ctr"/>
              <a:r>
                <a:rPr lang="zh-CN" altLang="en-US" sz="2000" dirty="0">
                  <a:solidFill>
                    <a:srgbClr val="595959"/>
                  </a:solidFill>
                  <a:latin typeface="微软雅黑" panose="020B0503020204020204" pitchFamily="34" charset="-122"/>
                  <a:ea typeface="微软雅黑" panose="020B0503020204020204" pitchFamily="34" charset="-122"/>
                </a:rPr>
                <a:t>字符串分割</a:t>
              </a:r>
            </a:p>
          </p:txBody>
        </p:sp>
      </p:grpSp>
      <p:sp>
        <p:nvSpPr>
          <p:cNvPr id="6" name="文本框 5"/>
          <p:cNvSpPr txBox="1"/>
          <p:nvPr>
            <p:custDataLst>
              <p:tags r:id="rId2"/>
            </p:custDataLst>
          </p:nvPr>
        </p:nvSpPr>
        <p:spPr>
          <a:xfrm>
            <a:off x="1144270" y="4293235"/>
            <a:ext cx="8468995" cy="922020"/>
          </a:xfrm>
          <a:prstGeom prst="rect">
            <a:avLst/>
          </a:prstGeom>
          <a:noFill/>
        </p:spPr>
        <p:txBody>
          <a:bodyPr wrap="square" rtlCol="0" anchor="t">
            <a:spAutoFit/>
          </a:bodyPr>
          <a:lstStyle/>
          <a:p>
            <a:pPr marL="285750" lvl="0" indent="-285750" algn="just">
              <a:lnSpc>
                <a:spcPct val="150000"/>
              </a:lnSpc>
              <a:buFont typeface="Wingdings" panose="05000000000000000000" pitchFamily="2" charset="2"/>
              <a:buChar char="Ø"/>
            </a:pPr>
            <a:r>
              <a:rPr lang="zh-CN" altLang="en-US" sz="1800" dirty="0">
                <a:solidFill>
                  <a:srgbClr val="595959"/>
                </a:solidFill>
                <a:latin typeface="微软雅黑" panose="020B0503020204020204" pitchFamily="34" charset="-122"/>
                <a:ea typeface="微软雅黑" panose="020B0503020204020204" pitchFamily="34" charset="-122"/>
                <a:sym typeface="+mn-ea"/>
              </a:rPr>
              <a:t>sep：表示分隔符，默认值为空字符，包括空格、换行符（\n）制表符（\t）等。</a:t>
            </a:r>
            <a:endParaRPr lang="zh-CN" altLang="en-US" sz="1800" dirty="0">
              <a:solidFill>
                <a:srgbClr val="595959"/>
              </a:solidFill>
              <a:latin typeface="微软雅黑" panose="020B0503020204020204" pitchFamily="34" charset="-122"/>
              <a:ea typeface="微软雅黑" panose="020B0503020204020204" pitchFamily="34" charset="-122"/>
            </a:endParaRPr>
          </a:p>
          <a:p>
            <a:pPr marL="285750" lvl="0" indent="-285750" algn="just">
              <a:lnSpc>
                <a:spcPct val="150000"/>
              </a:lnSpc>
              <a:buFont typeface="Wingdings" panose="05000000000000000000" pitchFamily="2" charset="2"/>
              <a:buChar char="Ø"/>
            </a:pPr>
            <a:r>
              <a:rPr lang="zh-CN" altLang="en-US" sz="1800" dirty="0">
                <a:solidFill>
                  <a:srgbClr val="595959"/>
                </a:solidFill>
                <a:latin typeface="微软雅黑" panose="020B0503020204020204" pitchFamily="34" charset="-122"/>
                <a:ea typeface="微软雅黑" panose="020B0503020204020204" pitchFamily="34" charset="-122"/>
                <a:sym typeface="+mn-ea"/>
              </a:rPr>
              <a:t>maxsplit：表示最大分割次数，默认值为-1，表示不限制分割次数。</a:t>
            </a:r>
          </a:p>
        </p:txBody>
      </p:sp>
      <p:grpSp>
        <p:nvGrpSpPr>
          <p:cNvPr id="13" name="组合 12"/>
          <p:cNvGrpSpPr/>
          <p:nvPr/>
        </p:nvGrpSpPr>
        <p:grpSpPr>
          <a:xfrm>
            <a:off x="1846734" y="3011481"/>
            <a:ext cx="7920880" cy="771167"/>
            <a:chOff x="1143691" y="2082766"/>
            <a:chExt cx="7920880" cy="771167"/>
          </a:xfrm>
        </p:grpSpPr>
        <p:sp>
          <p:nvSpPr>
            <p:cNvPr id="14" name="矩形 13"/>
            <p:cNvSpPr/>
            <p:nvPr>
              <p:custDataLst>
                <p:tags r:id="rId3"/>
              </p:custDataLst>
            </p:nvPr>
          </p:nvSpPr>
          <p:spPr bwMode="auto">
            <a:xfrm>
              <a:off x="2062757" y="2082766"/>
              <a:ext cx="7001814" cy="737859"/>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split(sep=None, maxsplit=-1)</a:t>
              </a:r>
              <a:endParaRPr lang="zh-CN"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endParaRPr>
            </a:p>
          </p:txBody>
        </p:sp>
        <p:sp>
          <p:nvSpPr>
            <p:cNvPr id="7" name="剪去单角的矩形 6"/>
            <p:cNvSpPr/>
            <p:nvPr>
              <p:custDataLst>
                <p:tags r:id="rId4"/>
              </p:custDataLst>
            </p:nvPr>
          </p:nvSpPr>
          <p:spPr>
            <a:xfrm flipH="1">
              <a:off x="1143691" y="2082766"/>
              <a:ext cx="808346" cy="771167"/>
            </a:xfrm>
            <a:prstGeom prst="snip1Rect">
              <a:avLst>
                <a:gd name="adj" fmla="val 0"/>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custDataLst>
                <p:tags r:id="rId5"/>
              </p:custDataLst>
            </p:nvPr>
          </p:nvSpPr>
          <p:spPr>
            <a:xfrm>
              <a:off x="1199049" y="2116438"/>
              <a:ext cx="697627" cy="707886"/>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语法</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r>
                <a:rPr lang="zh-CN" altLang="en-US" sz="2000" b="1" dirty="0">
                  <a:solidFill>
                    <a:schemeClr val="bg1"/>
                  </a:solidFill>
                  <a:latin typeface="微软雅黑" panose="020B0503020204020204" pitchFamily="34" charset="-122"/>
                  <a:ea typeface="微软雅黑" panose="020B0503020204020204" pitchFamily="34" charset="-122"/>
                </a:rPr>
                <a:t>格式</a:t>
              </a:r>
            </a:p>
          </p:txBody>
        </p:sp>
        <p:sp>
          <p:nvSpPr>
            <p:cNvPr id="17" name="Freeform 16"/>
            <p:cNvSpPr/>
            <p:nvPr>
              <p:custDataLst>
                <p:tags r:id="rId6"/>
              </p:custDataLst>
            </p:nvPr>
          </p:nvSpPr>
          <p:spPr bwMode="auto">
            <a:xfrm>
              <a:off x="1952036" y="2105348"/>
              <a:ext cx="110721" cy="715277"/>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054100" y="1917700"/>
            <a:ext cx="10202545" cy="506730"/>
          </a:xfrm>
          <a:prstGeom prst="rect">
            <a:avLst/>
          </a:prstGeom>
          <a:noFill/>
        </p:spPr>
        <p:txBody>
          <a:bodyPr wrap="square" rtlCol="0" anchor="t">
            <a:spAutoFit/>
          </a:bodyPr>
          <a:lstStyle/>
          <a:p>
            <a:pPr algn="just">
              <a:lnSpc>
                <a:spcPct val="150000"/>
              </a:lnSpc>
              <a:buClrTx/>
              <a:buSzTx/>
              <a:buFontTx/>
            </a:pPr>
            <a:r>
              <a:rPr lang="zh-CN" altLang="en-US" sz="1800" dirty="0">
                <a:solidFill>
                  <a:srgbClr val="595959"/>
                </a:solidFill>
                <a:latin typeface="微软雅黑" panose="020B0503020204020204" pitchFamily="34" charset="-122"/>
                <a:ea typeface="微软雅黑" panose="020B0503020204020204" pitchFamily="34" charset="-122"/>
              </a:rPr>
              <a:t>使用split()方法实现字符串分割，示例代码如下。</a:t>
            </a:r>
          </a:p>
        </p:txBody>
      </p:sp>
      <p:sp>
        <p:nvSpPr>
          <p:cNvPr id="15" name="矩形 14"/>
          <p:cNvSpPr/>
          <p:nvPr>
            <p:custDataLst>
              <p:tags r:id="rId1"/>
            </p:custDataLst>
          </p:nvPr>
        </p:nvSpPr>
        <p:spPr bwMode="auto">
          <a:xfrm>
            <a:off x="1054100" y="2854325"/>
            <a:ext cx="10120630" cy="334137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word = "1 2 3 4 5"</a:t>
            </a:r>
          </a:p>
          <a:p>
            <a:pPr algn="l">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result_one = word.split()            # 使用空字符分割字符串，不限制分割次数</a:t>
            </a:r>
          </a:p>
          <a:p>
            <a:pPr algn="l">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print(result_one)</a:t>
            </a:r>
          </a:p>
          <a:p>
            <a:pPr algn="l">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word = "a,b,c,d,e"</a:t>
            </a:r>
          </a:p>
          <a:p>
            <a:pPr algn="l">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result_two = word.split(",")         # 使用逗号分割字符串，不限制分割次数</a:t>
            </a:r>
          </a:p>
          <a:p>
            <a:pPr algn="l">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print(result_two)</a:t>
            </a:r>
          </a:p>
          <a:p>
            <a:pPr algn="l">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result_thr = word.split(",", 3)      # 使用空字符分割字符串，最多分割3次</a:t>
            </a:r>
          </a:p>
          <a:p>
            <a:pPr algn="l">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print(result_thr)</a:t>
            </a:r>
          </a:p>
        </p:txBody>
      </p:sp>
      <p:sp>
        <p:nvSpPr>
          <p:cNvPr id="31" name="Title 1"/>
          <p:cNvSpPr txBox="1"/>
          <p:nvPr>
            <p:custDataLst>
              <p:tags r:id="rId2"/>
            </p:custDataLst>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2</a:t>
            </a:r>
            <a:r>
              <a:rPr sz="2400" b="1" dirty="0">
                <a:solidFill>
                  <a:srgbClr val="595959"/>
                </a:solidFill>
                <a:latin typeface="微软雅黑" panose="020B0503020204020204" pitchFamily="34" charset="-122"/>
                <a:ea typeface="微软雅黑" panose="020B0503020204020204" pitchFamily="34" charset="-122"/>
                <a:cs typeface="+mn-ea"/>
                <a:sym typeface="+mn-lt"/>
              </a:rPr>
              <a:t>.4</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.3  </a:t>
            </a:r>
            <a:r>
              <a:rPr lang="zh-CN" sz="2400" b="1" dirty="0">
                <a:solidFill>
                  <a:srgbClr val="595959"/>
                </a:solidFill>
                <a:latin typeface="微软雅黑" panose="020B0503020204020204" pitchFamily="34" charset="-122"/>
                <a:ea typeface="微软雅黑" panose="020B0503020204020204" pitchFamily="34" charset="-122"/>
                <a:cs typeface="+mn-ea"/>
                <a:sym typeface="+mn-lt"/>
              </a:rPr>
              <a:t>字符串的常见操作</a:t>
            </a:r>
          </a:p>
        </p:txBody>
      </p:sp>
      <p:grpSp>
        <p:nvGrpSpPr>
          <p:cNvPr id="2" name="组合 1"/>
          <p:cNvGrpSpPr/>
          <p:nvPr/>
        </p:nvGrpSpPr>
        <p:grpSpPr>
          <a:xfrm>
            <a:off x="1019175" y="857056"/>
            <a:ext cx="3533775" cy="466725"/>
            <a:chOff x="1019175" y="847725"/>
            <a:chExt cx="3533775" cy="466725"/>
          </a:xfrm>
        </p:grpSpPr>
        <p:sp>
          <p:nvSpPr>
            <p:cNvPr id="3" name="同侧圆角矩形 3"/>
            <p:cNvSpPr/>
            <p:nvPr>
              <p:custDataLst>
                <p:tags r:id="rId3"/>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custDataLst>
                <p:tags r:id="rId4"/>
              </p:custDataLst>
            </p:nvPr>
          </p:nvSpPr>
          <p:spPr>
            <a:xfrm>
              <a:off x="1019175" y="881033"/>
              <a:ext cx="3533775" cy="398780"/>
            </a:xfrm>
            <a:prstGeom prst="rect">
              <a:avLst/>
            </a:prstGeom>
          </p:spPr>
          <p:txBody>
            <a:bodyPr wrap="square">
              <a:spAutoFit/>
            </a:bodyPr>
            <a:lstStyle/>
            <a:p>
              <a:pPr marL="0" lvl="3" algn="ctr"/>
              <a:r>
                <a:rPr lang="zh-CN" altLang="en-US" sz="2000" dirty="0">
                  <a:solidFill>
                    <a:srgbClr val="595959"/>
                  </a:solidFill>
                  <a:latin typeface="微软雅黑" panose="020B0503020204020204" pitchFamily="34" charset="-122"/>
                  <a:ea typeface="微软雅黑" panose="020B0503020204020204" pitchFamily="34" charset="-122"/>
                </a:rPr>
                <a:t>字符串分割</a:t>
              </a: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054100" y="1917700"/>
            <a:ext cx="10202545" cy="506730"/>
          </a:xfrm>
          <a:prstGeom prst="rect">
            <a:avLst/>
          </a:prstGeom>
          <a:noFill/>
        </p:spPr>
        <p:txBody>
          <a:bodyPr wrap="square" rtlCol="0" anchor="t">
            <a:spAutoFit/>
          </a:bodyPr>
          <a:lstStyle/>
          <a:p>
            <a:pPr algn="just">
              <a:lnSpc>
                <a:spcPct val="150000"/>
              </a:lnSpc>
              <a:buClrTx/>
              <a:buSzTx/>
              <a:buFontTx/>
            </a:pPr>
            <a:r>
              <a:rPr lang="zh-CN" altLang="en-US" sz="1800" dirty="0">
                <a:solidFill>
                  <a:srgbClr val="595959"/>
                </a:solidFill>
                <a:latin typeface="微软雅黑" panose="020B0503020204020204" pitchFamily="34" charset="-122"/>
                <a:ea typeface="微软雅黑" panose="020B0503020204020204" pitchFamily="34" charset="-122"/>
              </a:rPr>
              <a:t>Python中strip()方法一般用于去除字符串两侧的空格，该方法的语法格式如下：</a:t>
            </a:r>
          </a:p>
        </p:txBody>
      </p:sp>
      <p:sp>
        <p:nvSpPr>
          <p:cNvPr id="31" name="Title 1"/>
          <p:cNvSpPr txBox="1"/>
          <p:nvPr>
            <p:custDataLst>
              <p:tags r:id="rId1"/>
            </p:custDataLst>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2</a:t>
            </a:r>
            <a:r>
              <a:rPr sz="2400" b="1" dirty="0">
                <a:solidFill>
                  <a:srgbClr val="595959"/>
                </a:solidFill>
                <a:latin typeface="微软雅黑" panose="020B0503020204020204" pitchFamily="34" charset="-122"/>
                <a:ea typeface="微软雅黑" panose="020B0503020204020204" pitchFamily="34" charset="-122"/>
                <a:cs typeface="+mn-ea"/>
                <a:sym typeface="+mn-lt"/>
              </a:rPr>
              <a:t>.4</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.3  </a:t>
            </a:r>
            <a:r>
              <a:rPr lang="zh-CN" sz="2400" b="1" dirty="0">
                <a:solidFill>
                  <a:srgbClr val="595959"/>
                </a:solidFill>
                <a:latin typeface="微软雅黑" panose="020B0503020204020204" pitchFamily="34" charset="-122"/>
                <a:ea typeface="微软雅黑" panose="020B0503020204020204" pitchFamily="34" charset="-122"/>
                <a:cs typeface="+mn-ea"/>
                <a:sym typeface="+mn-lt"/>
              </a:rPr>
              <a:t>字符串的常见操作</a:t>
            </a:r>
          </a:p>
        </p:txBody>
      </p:sp>
      <p:grpSp>
        <p:nvGrpSpPr>
          <p:cNvPr id="2" name="组合 1"/>
          <p:cNvGrpSpPr/>
          <p:nvPr/>
        </p:nvGrpSpPr>
        <p:grpSpPr>
          <a:xfrm>
            <a:off x="1019175" y="857056"/>
            <a:ext cx="3533775" cy="466725"/>
            <a:chOff x="1019175" y="847725"/>
            <a:chExt cx="3533775" cy="466725"/>
          </a:xfrm>
        </p:grpSpPr>
        <p:sp>
          <p:nvSpPr>
            <p:cNvPr id="3" name="同侧圆角矩形 3"/>
            <p:cNvSpPr/>
            <p:nvPr>
              <p:custDataLst>
                <p:tags r:id="rId7"/>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custDataLst>
                <p:tags r:id="rId8"/>
              </p:custDataLst>
            </p:nvPr>
          </p:nvSpPr>
          <p:spPr>
            <a:xfrm>
              <a:off x="1019175" y="881033"/>
              <a:ext cx="3533775" cy="398780"/>
            </a:xfrm>
            <a:prstGeom prst="rect">
              <a:avLst/>
            </a:prstGeom>
          </p:spPr>
          <p:txBody>
            <a:bodyPr wrap="square">
              <a:spAutoFit/>
            </a:bodyPr>
            <a:lstStyle/>
            <a:p>
              <a:pPr marL="0" lvl="3" algn="ctr"/>
              <a:r>
                <a:rPr lang="zh-CN" altLang="en-US" sz="2000" dirty="0">
                  <a:solidFill>
                    <a:srgbClr val="595959"/>
                  </a:solidFill>
                  <a:latin typeface="微软雅黑" panose="020B0503020204020204" pitchFamily="34" charset="-122"/>
                  <a:ea typeface="微软雅黑" panose="020B0503020204020204" pitchFamily="34" charset="-122"/>
                </a:rPr>
                <a:t>去除字符串两侧空格</a:t>
              </a:r>
            </a:p>
          </p:txBody>
        </p:sp>
      </p:grpSp>
      <p:sp>
        <p:nvSpPr>
          <p:cNvPr id="6" name="文本框 5"/>
          <p:cNvSpPr txBox="1"/>
          <p:nvPr>
            <p:custDataLst>
              <p:tags r:id="rId2"/>
            </p:custDataLst>
          </p:nvPr>
        </p:nvSpPr>
        <p:spPr>
          <a:xfrm>
            <a:off x="1144270" y="4293235"/>
            <a:ext cx="8468995" cy="506730"/>
          </a:xfrm>
          <a:prstGeom prst="rect">
            <a:avLst/>
          </a:prstGeom>
          <a:noFill/>
        </p:spPr>
        <p:txBody>
          <a:bodyPr wrap="square" rtlCol="0" anchor="t">
            <a:spAutoFit/>
          </a:bodyPr>
          <a:lstStyle/>
          <a:p>
            <a:pPr marL="285750" indent="-285750" algn="just">
              <a:lnSpc>
                <a:spcPct val="150000"/>
              </a:lnSpc>
              <a:buClrTx/>
              <a:buSzTx/>
              <a:buFont typeface="Wingdings" panose="05000000000000000000" charset="0"/>
              <a:buChar char="Ø"/>
            </a:pPr>
            <a:r>
              <a:rPr lang="zh-CN" altLang="en-US" sz="1800" dirty="0">
                <a:solidFill>
                  <a:srgbClr val="595959"/>
                </a:solidFill>
                <a:latin typeface="微软雅黑" panose="020B0503020204020204" pitchFamily="34" charset="-122"/>
                <a:ea typeface="微软雅黑" panose="020B0503020204020204" pitchFamily="34" charset="-122"/>
                <a:sym typeface="+mn-ea"/>
              </a:rPr>
              <a:t>sep：用于设置要去除的字符，默认值为空格。</a:t>
            </a:r>
          </a:p>
        </p:txBody>
      </p:sp>
      <p:grpSp>
        <p:nvGrpSpPr>
          <p:cNvPr id="13" name="组合 12"/>
          <p:cNvGrpSpPr/>
          <p:nvPr/>
        </p:nvGrpSpPr>
        <p:grpSpPr>
          <a:xfrm>
            <a:off x="1846734" y="3011481"/>
            <a:ext cx="7920880" cy="771167"/>
            <a:chOff x="1143691" y="2082766"/>
            <a:chExt cx="7920880" cy="771167"/>
          </a:xfrm>
        </p:grpSpPr>
        <p:sp>
          <p:nvSpPr>
            <p:cNvPr id="14" name="矩形 13"/>
            <p:cNvSpPr/>
            <p:nvPr>
              <p:custDataLst>
                <p:tags r:id="rId3"/>
              </p:custDataLst>
            </p:nvPr>
          </p:nvSpPr>
          <p:spPr bwMode="auto">
            <a:xfrm>
              <a:off x="2062757" y="2082766"/>
              <a:ext cx="7001814" cy="737859"/>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strip(chars=None)</a:t>
              </a:r>
              <a:endParaRPr lang="zh-CN"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endParaRPr>
            </a:p>
          </p:txBody>
        </p:sp>
        <p:sp>
          <p:nvSpPr>
            <p:cNvPr id="7" name="剪去单角的矩形 6"/>
            <p:cNvSpPr/>
            <p:nvPr>
              <p:custDataLst>
                <p:tags r:id="rId4"/>
              </p:custDataLst>
            </p:nvPr>
          </p:nvSpPr>
          <p:spPr>
            <a:xfrm flipH="1">
              <a:off x="1143691" y="2082766"/>
              <a:ext cx="808346" cy="771167"/>
            </a:xfrm>
            <a:prstGeom prst="snip1Rect">
              <a:avLst>
                <a:gd name="adj" fmla="val 0"/>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custDataLst>
                <p:tags r:id="rId5"/>
              </p:custDataLst>
            </p:nvPr>
          </p:nvSpPr>
          <p:spPr>
            <a:xfrm>
              <a:off x="1199049" y="2116438"/>
              <a:ext cx="697627" cy="707886"/>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语法</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r>
                <a:rPr lang="zh-CN" altLang="en-US" sz="2000" b="1" dirty="0">
                  <a:solidFill>
                    <a:schemeClr val="bg1"/>
                  </a:solidFill>
                  <a:latin typeface="微软雅黑" panose="020B0503020204020204" pitchFamily="34" charset="-122"/>
                  <a:ea typeface="微软雅黑" panose="020B0503020204020204" pitchFamily="34" charset="-122"/>
                </a:rPr>
                <a:t>格式</a:t>
              </a:r>
            </a:p>
          </p:txBody>
        </p:sp>
        <p:sp>
          <p:nvSpPr>
            <p:cNvPr id="17" name="Freeform 16"/>
            <p:cNvSpPr/>
            <p:nvPr>
              <p:custDataLst>
                <p:tags r:id="rId6"/>
              </p:custDataLst>
            </p:nvPr>
          </p:nvSpPr>
          <p:spPr bwMode="auto">
            <a:xfrm>
              <a:off x="1952036" y="2105348"/>
              <a:ext cx="110721" cy="715277"/>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054100" y="1917700"/>
            <a:ext cx="10202545" cy="506730"/>
          </a:xfrm>
          <a:prstGeom prst="rect">
            <a:avLst/>
          </a:prstGeom>
          <a:noFill/>
        </p:spPr>
        <p:txBody>
          <a:bodyPr wrap="square" rtlCol="0" anchor="t">
            <a:spAutoFit/>
          </a:bodyPr>
          <a:lstStyle/>
          <a:p>
            <a:pPr algn="just">
              <a:lnSpc>
                <a:spcPct val="150000"/>
              </a:lnSpc>
              <a:buClrTx/>
              <a:buSzTx/>
              <a:buFontTx/>
            </a:pPr>
            <a:r>
              <a:rPr lang="zh-CN" altLang="en-US" sz="1800" dirty="0">
                <a:solidFill>
                  <a:srgbClr val="595959"/>
                </a:solidFill>
                <a:latin typeface="微软雅黑" panose="020B0503020204020204" pitchFamily="34" charset="-122"/>
                <a:ea typeface="微软雅黑" panose="020B0503020204020204" pitchFamily="34" charset="-122"/>
              </a:rPr>
              <a:t>使用split()方法实现字符串两侧空格，示例代码如下。</a:t>
            </a:r>
          </a:p>
        </p:txBody>
      </p:sp>
      <p:sp>
        <p:nvSpPr>
          <p:cNvPr id="15" name="矩形 14"/>
          <p:cNvSpPr/>
          <p:nvPr>
            <p:custDataLst>
              <p:tags r:id="rId1"/>
            </p:custDataLst>
          </p:nvPr>
        </p:nvSpPr>
        <p:spPr bwMode="auto">
          <a:xfrm>
            <a:off x="1054100" y="2854325"/>
            <a:ext cx="10120630" cy="17824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word = "  勤而行之  "</a:t>
            </a:r>
          </a:p>
          <a:p>
            <a:pPr algn="l">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result = word.strip()  # 去除字符串两侧的空格</a:t>
            </a:r>
          </a:p>
          <a:p>
            <a:pPr algn="l">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print(result)</a:t>
            </a:r>
          </a:p>
        </p:txBody>
      </p:sp>
      <p:sp>
        <p:nvSpPr>
          <p:cNvPr id="31" name="Title 1"/>
          <p:cNvSpPr txBox="1"/>
          <p:nvPr>
            <p:custDataLst>
              <p:tags r:id="rId2"/>
            </p:custDataLst>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2</a:t>
            </a:r>
            <a:r>
              <a:rPr sz="2400" b="1" dirty="0">
                <a:solidFill>
                  <a:srgbClr val="595959"/>
                </a:solidFill>
                <a:latin typeface="微软雅黑" panose="020B0503020204020204" pitchFamily="34" charset="-122"/>
                <a:ea typeface="微软雅黑" panose="020B0503020204020204" pitchFamily="34" charset="-122"/>
                <a:cs typeface="+mn-ea"/>
                <a:sym typeface="+mn-lt"/>
              </a:rPr>
              <a:t>.4</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.3  </a:t>
            </a:r>
            <a:r>
              <a:rPr lang="zh-CN" sz="2400" b="1" dirty="0">
                <a:solidFill>
                  <a:srgbClr val="595959"/>
                </a:solidFill>
                <a:latin typeface="微软雅黑" panose="020B0503020204020204" pitchFamily="34" charset="-122"/>
                <a:ea typeface="微软雅黑" panose="020B0503020204020204" pitchFamily="34" charset="-122"/>
                <a:cs typeface="+mn-ea"/>
                <a:sym typeface="+mn-lt"/>
              </a:rPr>
              <a:t>字符串的常见操作</a:t>
            </a:r>
          </a:p>
        </p:txBody>
      </p:sp>
      <p:grpSp>
        <p:nvGrpSpPr>
          <p:cNvPr id="5" name="组合 4"/>
          <p:cNvGrpSpPr/>
          <p:nvPr/>
        </p:nvGrpSpPr>
        <p:grpSpPr>
          <a:xfrm>
            <a:off x="1019175" y="857056"/>
            <a:ext cx="3533775" cy="466725"/>
            <a:chOff x="1019175" y="847725"/>
            <a:chExt cx="3533775" cy="466725"/>
          </a:xfrm>
        </p:grpSpPr>
        <p:sp>
          <p:nvSpPr>
            <p:cNvPr id="6" name="同侧圆角矩形 3"/>
            <p:cNvSpPr/>
            <p:nvPr>
              <p:custDataLst>
                <p:tags r:id="rId3"/>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custDataLst>
                <p:tags r:id="rId4"/>
              </p:custDataLst>
            </p:nvPr>
          </p:nvSpPr>
          <p:spPr>
            <a:xfrm>
              <a:off x="1019175" y="881033"/>
              <a:ext cx="3533775" cy="398780"/>
            </a:xfrm>
            <a:prstGeom prst="rect">
              <a:avLst/>
            </a:prstGeom>
          </p:spPr>
          <p:txBody>
            <a:bodyPr wrap="square">
              <a:spAutoFit/>
            </a:bodyPr>
            <a:lstStyle/>
            <a:p>
              <a:pPr marL="0" lvl="3" algn="ctr"/>
              <a:r>
                <a:rPr lang="zh-CN" altLang="en-US" sz="2000" dirty="0">
                  <a:solidFill>
                    <a:srgbClr val="595959"/>
                  </a:solidFill>
                  <a:latin typeface="微软雅黑" panose="020B0503020204020204" pitchFamily="34" charset="-122"/>
                  <a:ea typeface="微软雅黑" panose="020B0503020204020204" pitchFamily="34" charset="-122"/>
                </a:rPr>
                <a:t>去除字符串两侧空格</a:t>
              </a: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054100" y="1917700"/>
            <a:ext cx="10202545" cy="506730"/>
          </a:xfrm>
          <a:prstGeom prst="rect">
            <a:avLst/>
          </a:prstGeom>
          <a:noFill/>
        </p:spPr>
        <p:txBody>
          <a:bodyPr wrap="square" rtlCol="0" anchor="t">
            <a:spAutoFit/>
          </a:bodyPr>
          <a:lstStyle/>
          <a:p>
            <a:pPr algn="just">
              <a:lnSpc>
                <a:spcPct val="150000"/>
              </a:lnSpc>
              <a:buClrTx/>
              <a:buSzTx/>
              <a:buFontTx/>
            </a:pPr>
            <a:r>
              <a:rPr lang="zh-CN" altLang="en-US" sz="1800" dirty="0">
                <a:solidFill>
                  <a:srgbClr val="595959"/>
                </a:solidFill>
                <a:latin typeface="微软雅黑" panose="020B0503020204020204" pitchFamily="34" charset="-122"/>
                <a:ea typeface="微软雅黑" panose="020B0503020204020204" pitchFamily="34" charset="-122"/>
              </a:rPr>
              <a:t>使用split()方法实现字符串去除其它字符，例如去除字符串两侧的“*”，示例代码如下。</a:t>
            </a:r>
          </a:p>
        </p:txBody>
      </p:sp>
      <p:sp>
        <p:nvSpPr>
          <p:cNvPr id="15" name="矩形 14"/>
          <p:cNvSpPr/>
          <p:nvPr>
            <p:custDataLst>
              <p:tags r:id="rId1"/>
            </p:custDataLst>
          </p:nvPr>
        </p:nvSpPr>
        <p:spPr bwMode="auto">
          <a:xfrm>
            <a:off x="1054100" y="2854325"/>
            <a:ext cx="10120630" cy="17824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word = "**勤而行之**"</a:t>
            </a:r>
          </a:p>
          <a:p>
            <a:pPr algn="l">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result = word.strip("*")                 # 去除字符串两侧的星号</a:t>
            </a:r>
          </a:p>
          <a:p>
            <a:pPr algn="l">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print(result)</a:t>
            </a:r>
          </a:p>
        </p:txBody>
      </p:sp>
      <p:sp>
        <p:nvSpPr>
          <p:cNvPr id="31" name="Title 1"/>
          <p:cNvSpPr txBox="1"/>
          <p:nvPr>
            <p:custDataLst>
              <p:tags r:id="rId2"/>
            </p:custDataLst>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2</a:t>
            </a:r>
            <a:r>
              <a:rPr sz="2400" b="1" dirty="0">
                <a:solidFill>
                  <a:srgbClr val="595959"/>
                </a:solidFill>
                <a:latin typeface="微软雅黑" panose="020B0503020204020204" pitchFamily="34" charset="-122"/>
                <a:ea typeface="微软雅黑" panose="020B0503020204020204" pitchFamily="34" charset="-122"/>
                <a:cs typeface="+mn-ea"/>
                <a:sym typeface="+mn-lt"/>
              </a:rPr>
              <a:t>.4</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.3  </a:t>
            </a:r>
            <a:r>
              <a:rPr lang="zh-CN" sz="2400" b="1" dirty="0">
                <a:solidFill>
                  <a:srgbClr val="595959"/>
                </a:solidFill>
                <a:latin typeface="微软雅黑" panose="020B0503020204020204" pitchFamily="34" charset="-122"/>
                <a:ea typeface="微软雅黑" panose="020B0503020204020204" pitchFamily="34" charset="-122"/>
                <a:cs typeface="+mn-ea"/>
                <a:sym typeface="+mn-lt"/>
              </a:rPr>
              <a:t>字符串的常见操作</a:t>
            </a:r>
          </a:p>
        </p:txBody>
      </p:sp>
      <p:grpSp>
        <p:nvGrpSpPr>
          <p:cNvPr id="5" name="组合 4"/>
          <p:cNvGrpSpPr/>
          <p:nvPr/>
        </p:nvGrpSpPr>
        <p:grpSpPr>
          <a:xfrm>
            <a:off x="1019175" y="857056"/>
            <a:ext cx="3533775" cy="466725"/>
            <a:chOff x="1019175" y="847725"/>
            <a:chExt cx="3533775" cy="466725"/>
          </a:xfrm>
        </p:grpSpPr>
        <p:sp>
          <p:nvSpPr>
            <p:cNvPr id="6" name="同侧圆角矩形 3"/>
            <p:cNvSpPr/>
            <p:nvPr>
              <p:custDataLst>
                <p:tags r:id="rId3"/>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custDataLst>
                <p:tags r:id="rId4"/>
              </p:custDataLst>
            </p:nvPr>
          </p:nvSpPr>
          <p:spPr>
            <a:xfrm>
              <a:off x="1019175" y="881033"/>
              <a:ext cx="3533775" cy="398780"/>
            </a:xfrm>
            <a:prstGeom prst="rect">
              <a:avLst/>
            </a:prstGeom>
          </p:spPr>
          <p:txBody>
            <a:bodyPr wrap="square">
              <a:spAutoFit/>
            </a:bodyPr>
            <a:lstStyle/>
            <a:p>
              <a:pPr marL="0" lvl="3" algn="ctr"/>
              <a:r>
                <a:rPr lang="zh-CN" altLang="en-US" sz="2000" dirty="0">
                  <a:solidFill>
                    <a:srgbClr val="595959"/>
                  </a:solidFill>
                  <a:latin typeface="微软雅黑" panose="020B0503020204020204" pitchFamily="34" charset="-122"/>
                  <a:ea typeface="微软雅黑" panose="020B0503020204020204" pitchFamily="34" charset="-122"/>
                </a:rPr>
                <a:t>去除字符串两侧空格</a:t>
              </a: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2</a:t>
            </a:r>
            <a:r>
              <a:rPr sz="2400" b="1" dirty="0">
                <a:solidFill>
                  <a:srgbClr val="595959"/>
                </a:solidFill>
                <a:latin typeface="微软雅黑" panose="020B0503020204020204" pitchFamily="34" charset="-122"/>
                <a:ea typeface="微软雅黑" panose="020B0503020204020204" pitchFamily="34" charset="-122"/>
                <a:cs typeface="+mn-ea"/>
                <a:sym typeface="+mn-lt"/>
              </a:rPr>
              <a:t>.4</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字符串的索引与切片</a:t>
            </a:r>
          </a:p>
        </p:txBody>
      </p:sp>
      <p:pic>
        <p:nvPicPr>
          <p:cNvPr id="6" name="图片 5"/>
          <p:cNvPicPr>
            <a:picLocks noChangeAspect="1"/>
          </p:cNvPicPr>
          <p:nvPr/>
        </p:nvPicPr>
        <p:blipFill>
          <a:blip r:embed="rId3"/>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735552" y="3537982"/>
            <a:ext cx="5180379" cy="1043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掌握</a:t>
            </a:r>
            <a:r>
              <a:rPr lang="zh-CN" altLang="en-US" sz="2000" dirty="0">
                <a:solidFill>
                  <a:srgbClr val="0070C0"/>
                </a:solidFill>
                <a:latin typeface="微软雅黑" panose="020B0503020204020204" pitchFamily="34" charset="-122"/>
                <a:ea typeface="微软雅黑" panose="020B0503020204020204" pitchFamily="34" charset="-122"/>
              </a:rPr>
              <a:t>字符串的常见操作</a:t>
            </a:r>
            <a:r>
              <a:rPr lang="zh-CN" altLang="en-US" sz="2000" dirty="0">
                <a:solidFill>
                  <a:srgbClr val="595959"/>
                </a:solidFill>
                <a:latin typeface="微软雅黑" panose="020B0503020204020204" pitchFamily="34" charset="-122"/>
                <a:ea typeface="微软雅黑" panose="020B0503020204020204" pitchFamily="34" charset="-122"/>
              </a:rPr>
              <a:t>，能够使用方法实现字符串的常见操作</a:t>
            </a:r>
          </a:p>
        </p:txBody>
      </p:sp>
      <p:grpSp>
        <p:nvGrpSpPr>
          <p:cNvPr id="11" name="组合 10"/>
          <p:cNvGrpSpPr/>
          <p:nvPr/>
        </p:nvGrpSpPr>
        <p:grpSpPr>
          <a:xfrm>
            <a:off x="5299308" y="3753753"/>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054100" y="1702435"/>
            <a:ext cx="10202545" cy="922020"/>
          </a:xfrm>
          <a:prstGeom prst="rect">
            <a:avLst/>
          </a:prstGeom>
          <a:noFill/>
        </p:spPr>
        <p:txBody>
          <a:bodyPr wrap="square" rtlCol="0" anchor="t">
            <a:spAutoFit/>
          </a:bodyPr>
          <a:lstStyle/>
          <a:p>
            <a:pPr algn="just">
              <a:lnSpc>
                <a:spcPct val="150000"/>
              </a:lnSpc>
              <a:buClrTx/>
              <a:buSzTx/>
              <a:buFontTx/>
            </a:pPr>
            <a:r>
              <a:rPr lang="zh-CN" altLang="en-US" sz="1800" dirty="0">
                <a:solidFill>
                  <a:srgbClr val="595959"/>
                </a:solidFill>
                <a:latin typeface="微软雅黑" panose="020B0503020204020204" pitchFamily="34" charset="-122"/>
                <a:ea typeface="微软雅黑" panose="020B0503020204020204" pitchFamily="34" charset="-122"/>
              </a:rPr>
              <a:t>字符串是一个由字符组成的序列，每个字符所处的位置是固定的，并且对应着一个位置编号，</a:t>
            </a:r>
            <a:r>
              <a:rPr lang="zh-CN" altLang="en-US" sz="1800" dirty="0">
                <a:solidFill>
                  <a:srgbClr val="0070C0"/>
                </a:solidFill>
                <a:latin typeface="微软雅黑" panose="020B0503020204020204" pitchFamily="34" charset="-122"/>
                <a:ea typeface="微软雅黑" panose="020B0503020204020204" pitchFamily="34" charset="-122"/>
              </a:rPr>
              <a:t>编号从0开始，依次递增1</a:t>
            </a:r>
            <a:r>
              <a:rPr lang="zh-CN" altLang="en-US" sz="1800" dirty="0">
                <a:solidFill>
                  <a:srgbClr val="595959"/>
                </a:solidFill>
                <a:latin typeface="微软雅黑" panose="020B0503020204020204" pitchFamily="34" charset="-122"/>
                <a:ea typeface="微软雅黑" panose="020B0503020204020204" pitchFamily="34" charset="-122"/>
              </a:rPr>
              <a:t>，这个位置编号被称为</a:t>
            </a:r>
            <a:r>
              <a:rPr lang="zh-CN" altLang="en-US" sz="1800" dirty="0">
                <a:solidFill>
                  <a:srgbClr val="0070C0"/>
                </a:solidFill>
                <a:latin typeface="微软雅黑" panose="020B0503020204020204" pitchFamily="34" charset="-122"/>
                <a:ea typeface="微软雅黑" panose="020B0503020204020204" pitchFamily="34" charset="-122"/>
              </a:rPr>
              <a:t>索引</a:t>
            </a:r>
            <a:r>
              <a:rPr lang="zh-CN" altLang="en-US" sz="1800" dirty="0">
                <a:solidFill>
                  <a:srgbClr val="595959"/>
                </a:solidFill>
                <a:latin typeface="微软雅黑" panose="020B0503020204020204" pitchFamily="34" charset="-122"/>
                <a:ea typeface="微软雅黑" panose="020B0503020204020204" pitchFamily="34" charset="-122"/>
              </a:rPr>
              <a:t>或者</a:t>
            </a:r>
            <a:r>
              <a:rPr lang="zh-CN" altLang="en-US" sz="1800" dirty="0">
                <a:solidFill>
                  <a:srgbClr val="0070C0"/>
                </a:solidFill>
                <a:latin typeface="微软雅黑" panose="020B0503020204020204" pitchFamily="34" charset="-122"/>
                <a:ea typeface="微软雅黑" panose="020B0503020204020204" pitchFamily="34" charset="-122"/>
              </a:rPr>
              <a:t>下标</a:t>
            </a:r>
            <a:r>
              <a:rPr lang="zh-CN" altLang="en-US" sz="1800" dirty="0">
                <a:solidFill>
                  <a:srgbClr val="595959"/>
                </a:solidFill>
                <a:latin typeface="微软雅黑" panose="020B0503020204020204" pitchFamily="34" charset="-122"/>
                <a:ea typeface="微软雅黑" panose="020B0503020204020204" pitchFamily="34" charset="-122"/>
              </a:rPr>
              <a:t>。</a:t>
            </a:r>
          </a:p>
        </p:txBody>
      </p:sp>
      <p:grpSp>
        <p:nvGrpSpPr>
          <p:cNvPr id="5" name="组合 4"/>
          <p:cNvGrpSpPr/>
          <p:nvPr/>
        </p:nvGrpSpPr>
        <p:grpSpPr>
          <a:xfrm>
            <a:off x="1019175" y="857056"/>
            <a:ext cx="3533775" cy="466725"/>
            <a:chOff x="1019175" y="847725"/>
            <a:chExt cx="3533775" cy="466725"/>
          </a:xfrm>
        </p:grpSpPr>
        <p:sp>
          <p:nvSpPr>
            <p:cNvPr id="6"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custDataLst>
                <p:tags r:id="rId5"/>
              </p:custDataLst>
            </p:nvPr>
          </p:nvSpPr>
          <p:spPr>
            <a:xfrm>
              <a:off x="1019175" y="881033"/>
              <a:ext cx="3533775" cy="398780"/>
            </a:xfrm>
            <a:prstGeom prst="rect">
              <a:avLst/>
            </a:prstGeom>
          </p:spPr>
          <p:txBody>
            <a:bodyPr wrap="square">
              <a:spAutoFit/>
            </a:bodyPr>
            <a:lstStyle/>
            <a:p>
              <a:pPr marL="0" lvl="3" algn="ctr"/>
              <a:r>
                <a:rPr lang="zh-CN" altLang="en-US" sz="2000" dirty="0">
                  <a:solidFill>
                    <a:srgbClr val="595959"/>
                  </a:solidFill>
                  <a:latin typeface="微软雅黑" panose="020B0503020204020204" pitchFamily="34" charset="-122"/>
                  <a:ea typeface="微软雅黑" panose="020B0503020204020204" pitchFamily="34" charset="-122"/>
                </a:rPr>
                <a:t>索引</a:t>
              </a:r>
            </a:p>
          </p:txBody>
        </p:sp>
      </p:grpSp>
      <p:pic>
        <p:nvPicPr>
          <p:cNvPr id="13" name="图片 13" descr="图片包含 游戏机, 物体, 天线, 钟表&#10;&#10;描述已自动生成"/>
          <p:cNvPicPr>
            <a:picLocks noChangeAspect="1"/>
          </p:cNvPicPr>
          <p:nvPr>
            <p:custDataLst>
              <p:tags r:id="rId1"/>
            </p:custDataLst>
          </p:nvPr>
        </p:nvPicPr>
        <p:blipFill>
          <a:blip r:embed="rId7"/>
          <a:stretch>
            <a:fillRect/>
          </a:stretch>
        </p:blipFill>
        <p:spPr>
          <a:xfrm>
            <a:off x="982345" y="3069590"/>
            <a:ext cx="5337175" cy="1087755"/>
          </a:xfrm>
          <a:prstGeom prst="rect">
            <a:avLst/>
          </a:prstGeom>
        </p:spPr>
      </p:pic>
      <p:sp>
        <p:nvSpPr>
          <p:cNvPr id="2" name="文本框 1"/>
          <p:cNvSpPr txBox="1"/>
          <p:nvPr/>
        </p:nvSpPr>
        <p:spPr>
          <a:xfrm>
            <a:off x="2422525" y="4653915"/>
            <a:ext cx="2365375" cy="506730"/>
          </a:xfrm>
          <a:prstGeom prst="rect">
            <a:avLst/>
          </a:prstGeom>
          <a:noFill/>
        </p:spPr>
        <p:txBody>
          <a:bodyPr wrap="square" rtlCol="0" anchor="t">
            <a:spAutoFit/>
          </a:bodyPr>
          <a:lstStyle/>
          <a:p>
            <a:pPr algn="just">
              <a:lnSpc>
                <a:spcPct val="150000"/>
              </a:lnSpc>
              <a:buClrTx/>
              <a:buSzTx/>
              <a:buFontTx/>
            </a:pPr>
            <a:r>
              <a:rPr lang="zh-CN" altLang="en-US" sz="1800" dirty="0">
                <a:solidFill>
                  <a:srgbClr val="595959"/>
                </a:solidFill>
                <a:latin typeface="微软雅黑" panose="020B0503020204020204" pitchFamily="34" charset="-122"/>
                <a:ea typeface="微软雅黑" panose="020B0503020204020204" pitchFamily="34" charset="-122"/>
              </a:rPr>
              <a:t>字符串的索引（正向）</a:t>
            </a:r>
          </a:p>
        </p:txBody>
      </p:sp>
      <p:sp>
        <p:nvSpPr>
          <p:cNvPr id="4" name="矩形 3"/>
          <p:cNvSpPr/>
          <p:nvPr>
            <p:custDataLst>
              <p:tags r:id="rId2"/>
            </p:custDataLst>
          </p:nvPr>
        </p:nvSpPr>
        <p:spPr bwMode="auto">
          <a:xfrm>
            <a:off x="7103110" y="5160645"/>
            <a:ext cx="4442460" cy="96139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zh-CN" altLang="en-US" sz="1600" dirty="0">
                <a:solidFill>
                  <a:srgbClr val="FF0000"/>
                </a:solidFill>
                <a:latin typeface="微软雅黑" panose="020B0503020204020204" pitchFamily="34" charset="-122"/>
                <a:ea typeface="微软雅黑" panose="020B0503020204020204" pitchFamily="34" charset="-122"/>
                <a:sym typeface="+mn-ea"/>
              </a:rPr>
              <a:t>索引自0开始从左至右依次递增，这样的索引称为正向索引。</a:t>
            </a:r>
            <a:endParaRPr lang="zh-CN" altLang="en-US" sz="1600" kern="0" dirty="0">
              <a:solidFill>
                <a:srgbClr val="FF0000"/>
              </a:solidFill>
              <a:latin typeface="微软雅黑" panose="020B0503020204020204" pitchFamily="34" charset="-122"/>
              <a:ea typeface="微软雅黑" panose="020B0503020204020204" pitchFamily="34" charset="-122"/>
              <a:cs typeface="Times New Roman" panose="02020603050405020304" charset="0"/>
              <a:sym typeface="+mn-ea"/>
            </a:endParaRPr>
          </a:p>
        </p:txBody>
      </p:sp>
      <p:sp>
        <p:nvSpPr>
          <p:cNvPr id="10" name="Title 1"/>
          <p:cNvSpPr txBox="1"/>
          <p:nvPr>
            <p:custDataLst>
              <p:tags r:id="rId3"/>
            </p:custDataLst>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2</a:t>
            </a:r>
            <a:r>
              <a:rPr sz="2400" b="1" dirty="0">
                <a:solidFill>
                  <a:srgbClr val="595959"/>
                </a:solidFill>
                <a:latin typeface="微软雅黑" panose="020B0503020204020204" pitchFamily="34" charset="-122"/>
                <a:ea typeface="微软雅黑" panose="020B0503020204020204" pitchFamily="34" charset="-122"/>
                <a:cs typeface="+mn-ea"/>
                <a:sym typeface="+mn-lt"/>
              </a:rPr>
              <a:t>.4</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字符串的索引与切片</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1"/>
            </p:custDataLst>
          </p:nvPr>
        </p:nvSpPr>
        <p:spPr>
          <a:xfrm>
            <a:off x="3565689" y="2530909"/>
            <a:ext cx="1637671" cy="543632"/>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2"/>
            </p:custDataLst>
          </p:nvPr>
        </p:nvSpPr>
        <p:spPr>
          <a:xfrm>
            <a:off x="3624584" y="2635351"/>
            <a:ext cx="1637672" cy="337185"/>
          </a:xfrm>
          <a:prstGeom prst="rect">
            <a:avLst/>
          </a:prstGeom>
        </p:spPr>
        <p:txBody>
          <a:bodyPr wrap="square">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整型</a:t>
            </a:r>
          </a:p>
        </p:txBody>
      </p:sp>
      <p:sp>
        <p:nvSpPr>
          <p:cNvPr id="20" name="矩形 19"/>
          <p:cNvSpPr/>
          <p:nvPr>
            <p:custDataLst>
              <p:tags r:id="rId3"/>
            </p:custDataLst>
          </p:nvPr>
        </p:nvSpPr>
        <p:spPr>
          <a:xfrm>
            <a:off x="5333212" y="2530909"/>
            <a:ext cx="1637671" cy="54363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custDataLst>
              <p:tags r:id="rId4"/>
            </p:custDataLst>
          </p:nvPr>
        </p:nvSpPr>
        <p:spPr>
          <a:xfrm>
            <a:off x="8898974" y="2532960"/>
            <a:ext cx="1637671" cy="54363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custDataLst>
              <p:tags r:id="rId5"/>
            </p:custDataLst>
          </p:nvPr>
        </p:nvSpPr>
        <p:spPr>
          <a:xfrm>
            <a:off x="9955812" y="1969176"/>
            <a:ext cx="1637672" cy="584775"/>
          </a:xfrm>
          <a:prstGeom prst="rect">
            <a:avLst/>
          </a:prstGeom>
          <a:noFill/>
        </p:spPr>
        <p:txBody>
          <a:bodyPr wrap="square">
            <a:spAutoFit/>
          </a:bodyPr>
          <a:lstStyle/>
          <a:p>
            <a:pPr algn="ctr"/>
            <a:r>
              <a:rPr lang="zh-CN" altLang="en-US" sz="1600">
                <a:solidFill>
                  <a:schemeClr val="bg1"/>
                </a:solidFill>
                <a:latin typeface="微软雅黑" panose="020B0503020204020204" pitchFamily="34" charset="-122"/>
                <a:ea typeface="微软雅黑" panose="020B0503020204020204" pitchFamily="34" charset="-122"/>
              </a:rPr>
              <a:t>无缝衔接单元测试</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17" name="矩形 16"/>
          <p:cNvSpPr/>
          <p:nvPr>
            <p:custDataLst>
              <p:tags r:id="rId6"/>
            </p:custDataLst>
          </p:nvPr>
        </p:nvSpPr>
        <p:spPr>
          <a:xfrm>
            <a:off x="1054735" y="981075"/>
            <a:ext cx="10379075" cy="1337945"/>
          </a:xfrm>
          <a:prstGeom prst="rect">
            <a:avLst/>
          </a:prstGeom>
        </p:spPr>
        <p:txBody>
          <a:bodyPr wrap="square">
            <a:spAutoFit/>
          </a:bodyPr>
          <a:lstStyle/>
          <a:p>
            <a:pPr indent="0"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rPr>
              <a:t>表示数值的数据类型称为</a:t>
            </a:r>
            <a:r>
              <a:rPr lang="zh-CN" altLang="en-US" sz="1800">
                <a:solidFill>
                  <a:srgbClr val="0070C0"/>
                </a:solidFill>
                <a:latin typeface="微软雅黑" panose="020B0503020204020204" pitchFamily="34" charset="-122"/>
                <a:ea typeface="微软雅黑" panose="020B0503020204020204" pitchFamily="34" charset="-122"/>
              </a:rPr>
              <a:t>数字类型</a:t>
            </a:r>
            <a:r>
              <a:rPr lang="zh-CN" altLang="en-US" sz="1800">
                <a:solidFill>
                  <a:srgbClr val="595959"/>
                </a:solidFill>
                <a:latin typeface="微软雅黑" panose="020B0503020204020204" pitchFamily="34" charset="-122"/>
                <a:ea typeface="微软雅黑" panose="020B0503020204020204" pitchFamily="34" charset="-122"/>
              </a:rPr>
              <a:t>。Python内置的数字类型有</a:t>
            </a:r>
            <a:r>
              <a:rPr lang="zh-CN" altLang="en-US" sz="1800">
                <a:solidFill>
                  <a:srgbClr val="0070C0"/>
                </a:solidFill>
                <a:latin typeface="微软雅黑" panose="020B0503020204020204" pitchFamily="34" charset="-122"/>
                <a:ea typeface="微软雅黑" panose="020B0503020204020204" pitchFamily="34" charset="-122"/>
              </a:rPr>
              <a:t>整型（int）</a:t>
            </a:r>
            <a:r>
              <a:rPr lang="zh-CN" altLang="en-US" sz="1800">
                <a:solidFill>
                  <a:srgbClr val="595959"/>
                </a:solidFill>
                <a:latin typeface="微软雅黑" panose="020B0503020204020204" pitchFamily="34" charset="-122"/>
                <a:ea typeface="微软雅黑" panose="020B0503020204020204" pitchFamily="34" charset="-122"/>
              </a:rPr>
              <a:t>、</a:t>
            </a:r>
            <a:r>
              <a:rPr lang="zh-CN" altLang="en-US" sz="1800">
                <a:solidFill>
                  <a:srgbClr val="0070C0"/>
                </a:solidFill>
                <a:latin typeface="微软雅黑" panose="020B0503020204020204" pitchFamily="34" charset="-122"/>
                <a:ea typeface="微软雅黑" panose="020B0503020204020204" pitchFamily="34" charset="-122"/>
              </a:rPr>
              <a:t>浮点型（float）</a:t>
            </a:r>
            <a:r>
              <a:rPr lang="zh-CN" altLang="en-US" sz="1800">
                <a:solidFill>
                  <a:srgbClr val="595959"/>
                </a:solidFill>
                <a:latin typeface="微软雅黑" panose="020B0503020204020204" pitchFamily="34" charset="-122"/>
                <a:ea typeface="微软雅黑" panose="020B0503020204020204" pitchFamily="34" charset="-122"/>
              </a:rPr>
              <a:t>、</a:t>
            </a:r>
            <a:r>
              <a:rPr lang="zh-CN" altLang="en-US" sz="1800">
                <a:solidFill>
                  <a:srgbClr val="0070C0"/>
                </a:solidFill>
                <a:latin typeface="微软雅黑" panose="020B0503020204020204" pitchFamily="34" charset="-122"/>
                <a:ea typeface="微软雅黑" panose="020B0503020204020204" pitchFamily="34" charset="-122"/>
              </a:rPr>
              <a:t>复数类型（complex）</a:t>
            </a:r>
            <a:r>
              <a:rPr lang="zh-CN" altLang="en-US" sz="1800">
                <a:solidFill>
                  <a:srgbClr val="595959"/>
                </a:solidFill>
                <a:latin typeface="微软雅黑" panose="020B0503020204020204" pitchFamily="34" charset="-122"/>
                <a:ea typeface="微软雅黑" panose="020B0503020204020204" pitchFamily="34" charset="-122"/>
              </a:rPr>
              <a:t>，它们分别对应数学中的整数、小数和复数，此外，还有一种比较特殊的类型——</a:t>
            </a:r>
            <a:r>
              <a:rPr lang="zh-CN" altLang="en-US" sz="1800">
                <a:solidFill>
                  <a:srgbClr val="0070C0"/>
                </a:solidFill>
                <a:latin typeface="微软雅黑" panose="020B0503020204020204" pitchFamily="34" charset="-122"/>
                <a:ea typeface="微软雅黑" panose="020B0503020204020204" pitchFamily="34" charset="-122"/>
              </a:rPr>
              <a:t>布尔类型（bool</a:t>
            </a:r>
            <a:r>
              <a:rPr lang="zh-CN" altLang="en-US" sz="1800">
                <a:solidFill>
                  <a:srgbClr val="595959"/>
                </a:solidFill>
                <a:latin typeface="微软雅黑" panose="020B0503020204020204" pitchFamily="34" charset="-122"/>
                <a:ea typeface="微软雅黑" panose="020B0503020204020204" pitchFamily="34" charset="-122"/>
              </a:rPr>
              <a:t>）。</a:t>
            </a:r>
          </a:p>
        </p:txBody>
      </p:sp>
      <p:pic>
        <p:nvPicPr>
          <p:cNvPr id="29" name="图片 15"/>
          <p:cNvPicPr>
            <a:picLocks noChangeAspect="1"/>
          </p:cNvPicPr>
          <p:nvPr>
            <p:custDataLst>
              <p:tags r:id="rId7"/>
            </p:custDataLst>
          </p:nvPr>
        </p:nvPicPr>
        <p:blipFill>
          <a:blip r:embed="rId15">
            <a:extLst>
              <a:ext uri="{28A0092B-C50C-407E-A947-70E740481C1C}">
                <a14:useLocalDpi xmlns:a14="http://schemas.microsoft.com/office/drawing/2010/main" val="0"/>
              </a:ext>
            </a:extLst>
          </a:blip>
          <a:srcRect/>
          <a:stretch>
            <a:fillRect/>
          </a:stretch>
        </p:blipFill>
        <p:spPr bwMode="auto">
          <a:xfrm>
            <a:off x="837909" y="2493729"/>
            <a:ext cx="2447925"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矩形 30"/>
          <p:cNvSpPr/>
          <p:nvPr>
            <p:custDataLst>
              <p:tags r:id="rId8"/>
            </p:custDataLst>
          </p:nvPr>
        </p:nvSpPr>
        <p:spPr>
          <a:xfrm>
            <a:off x="3501734" y="3512005"/>
            <a:ext cx="7304637" cy="2168525"/>
          </a:xfrm>
          <a:prstGeom prst="rect">
            <a:avLst/>
          </a:prstGeom>
        </p:spPr>
        <p:txBody>
          <a:bodyPr wrap="square">
            <a:spAutoFit/>
          </a:bodyPr>
          <a:lstStyle/>
          <a:p>
            <a:pPr algn="just">
              <a:lnSpc>
                <a:spcPct val="150000"/>
              </a:lnSpc>
            </a:pPr>
            <a:r>
              <a:rPr lang="zh-CN" altLang="zh-CN" sz="1800">
                <a:solidFill>
                  <a:srgbClr val="595959"/>
                </a:solidFill>
                <a:latin typeface="微软雅黑" panose="020B0503020204020204" pitchFamily="34" charset="-122"/>
                <a:ea typeface="微软雅黑" panose="020B0503020204020204" pitchFamily="34" charset="-122"/>
              </a:rPr>
              <a:t>类似-2、-1、0、1、2这样的数据被称为</a:t>
            </a:r>
            <a:r>
              <a:rPr lang="zh-CN" altLang="zh-CN" sz="1800">
                <a:solidFill>
                  <a:srgbClr val="0070C0"/>
                </a:solidFill>
                <a:latin typeface="微软雅黑" panose="020B0503020204020204" pitchFamily="34" charset="-122"/>
                <a:ea typeface="微软雅黑" panose="020B0503020204020204" pitchFamily="34" charset="-122"/>
              </a:rPr>
              <a:t>整型数据</a:t>
            </a:r>
            <a:r>
              <a:rPr lang="zh-CN" altLang="zh-CN" sz="1800">
                <a:solidFill>
                  <a:srgbClr val="595959"/>
                </a:solidFill>
                <a:latin typeface="微软雅黑" panose="020B0503020204020204" pitchFamily="34" charset="-122"/>
                <a:ea typeface="微软雅黑" panose="020B0503020204020204" pitchFamily="34" charset="-122"/>
              </a:rPr>
              <a:t>。在Python中可以使用四种进制方式表示整型数据，分别为</a:t>
            </a:r>
            <a:r>
              <a:rPr lang="zh-CN" altLang="zh-CN" sz="1800">
                <a:solidFill>
                  <a:srgbClr val="0070C0"/>
                </a:solidFill>
                <a:latin typeface="微软雅黑" panose="020B0503020204020204" pitchFamily="34" charset="-122"/>
                <a:ea typeface="微软雅黑" panose="020B0503020204020204" pitchFamily="34" charset="-122"/>
              </a:rPr>
              <a:t>二进制</a:t>
            </a:r>
            <a:r>
              <a:rPr lang="zh-CN" altLang="zh-CN" sz="1800">
                <a:solidFill>
                  <a:srgbClr val="595959"/>
                </a:solidFill>
                <a:latin typeface="微软雅黑" panose="020B0503020204020204" pitchFamily="34" charset="-122"/>
                <a:ea typeface="微软雅黑" panose="020B0503020204020204" pitchFamily="34" charset="-122"/>
              </a:rPr>
              <a:t>、</a:t>
            </a:r>
            <a:r>
              <a:rPr lang="zh-CN" altLang="zh-CN" sz="1800">
                <a:solidFill>
                  <a:srgbClr val="0070C0"/>
                </a:solidFill>
                <a:latin typeface="微软雅黑" panose="020B0503020204020204" pitchFamily="34" charset="-122"/>
                <a:ea typeface="微软雅黑" panose="020B0503020204020204" pitchFamily="34" charset="-122"/>
              </a:rPr>
              <a:t>八进制</a:t>
            </a:r>
            <a:r>
              <a:rPr lang="zh-CN" altLang="zh-CN" sz="1800">
                <a:solidFill>
                  <a:srgbClr val="595959"/>
                </a:solidFill>
                <a:latin typeface="微软雅黑" panose="020B0503020204020204" pitchFamily="34" charset="-122"/>
                <a:ea typeface="微软雅黑" panose="020B0503020204020204" pitchFamily="34" charset="-122"/>
              </a:rPr>
              <a:t>、</a:t>
            </a:r>
            <a:r>
              <a:rPr lang="zh-CN" altLang="zh-CN" sz="1800">
                <a:solidFill>
                  <a:srgbClr val="0070C0"/>
                </a:solidFill>
                <a:latin typeface="微软雅黑" panose="020B0503020204020204" pitchFamily="34" charset="-122"/>
                <a:ea typeface="微软雅黑" panose="020B0503020204020204" pitchFamily="34" charset="-122"/>
              </a:rPr>
              <a:t>十进制</a:t>
            </a:r>
            <a:r>
              <a:rPr lang="zh-CN" altLang="zh-CN" sz="1800">
                <a:solidFill>
                  <a:srgbClr val="595959"/>
                </a:solidFill>
                <a:latin typeface="微软雅黑" panose="020B0503020204020204" pitchFamily="34" charset="-122"/>
                <a:ea typeface="微软雅黑" panose="020B0503020204020204" pitchFamily="34" charset="-122"/>
              </a:rPr>
              <a:t>和</a:t>
            </a:r>
            <a:r>
              <a:rPr lang="zh-CN" altLang="zh-CN" sz="1800">
                <a:solidFill>
                  <a:srgbClr val="0070C0"/>
                </a:solidFill>
                <a:latin typeface="微软雅黑" panose="020B0503020204020204" pitchFamily="34" charset="-122"/>
                <a:ea typeface="微软雅黑" panose="020B0503020204020204" pitchFamily="34" charset="-122"/>
              </a:rPr>
              <a:t>十六进制</a:t>
            </a:r>
            <a:r>
              <a:rPr lang="zh-CN" altLang="zh-CN" sz="1800">
                <a:solidFill>
                  <a:srgbClr val="595959"/>
                </a:solidFill>
                <a:latin typeface="微软雅黑" panose="020B0503020204020204" pitchFamily="34" charset="-122"/>
                <a:ea typeface="微软雅黑" panose="020B0503020204020204" pitchFamily="34" charset="-122"/>
              </a:rPr>
              <a:t>，其中二进制整型数据以“0b”或“0B”开头、八进制整型数据以“0o”或“0O”开头、十六进制整型数据以“0x”或“0X”开头，默认采用十进制方式表示。</a:t>
            </a:r>
          </a:p>
        </p:txBody>
      </p:sp>
      <p:sp>
        <p:nvSpPr>
          <p:cNvPr id="32" name="矩形 31"/>
          <p:cNvSpPr/>
          <p:nvPr>
            <p:custDataLst>
              <p:tags r:id="rId9"/>
            </p:custDataLst>
          </p:nvPr>
        </p:nvSpPr>
        <p:spPr>
          <a:xfrm>
            <a:off x="7096878" y="2531641"/>
            <a:ext cx="1637671" cy="54363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custDataLst>
              <p:tags r:id="rId10"/>
            </p:custDataLst>
          </p:nvPr>
        </p:nvSpPr>
        <p:spPr>
          <a:xfrm>
            <a:off x="7085346" y="2637249"/>
            <a:ext cx="1637672" cy="337185"/>
          </a:xfrm>
          <a:prstGeom prst="rect">
            <a:avLst/>
          </a:prstGeom>
          <a:noFill/>
        </p:spPr>
        <p:txBody>
          <a:bodyPr wrap="square">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复数类型</a:t>
            </a:r>
          </a:p>
        </p:txBody>
      </p:sp>
      <p:sp>
        <p:nvSpPr>
          <p:cNvPr id="34" name="文本框 33"/>
          <p:cNvSpPr txBox="1"/>
          <p:nvPr>
            <p:custDataLst>
              <p:tags r:id="rId11"/>
            </p:custDataLst>
          </p:nvPr>
        </p:nvSpPr>
        <p:spPr>
          <a:xfrm>
            <a:off x="8899673" y="2635021"/>
            <a:ext cx="1582998" cy="337185"/>
          </a:xfrm>
          <a:prstGeom prst="rect">
            <a:avLst/>
          </a:prstGeom>
          <a:noFill/>
        </p:spPr>
        <p:txBody>
          <a:bodyPr wrap="squar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布尔类型</a:t>
            </a:r>
          </a:p>
        </p:txBody>
      </p:sp>
      <p:sp>
        <p:nvSpPr>
          <p:cNvPr id="18" name="矩形 17"/>
          <p:cNvSpPr/>
          <p:nvPr>
            <p:custDataLst>
              <p:tags r:id="rId12"/>
            </p:custDataLst>
          </p:nvPr>
        </p:nvSpPr>
        <p:spPr>
          <a:xfrm>
            <a:off x="5291505" y="2635350"/>
            <a:ext cx="1637672" cy="337185"/>
          </a:xfrm>
          <a:prstGeom prst="rect">
            <a:avLst/>
          </a:prstGeom>
        </p:spPr>
        <p:txBody>
          <a:bodyPr wrap="square">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浮点型</a:t>
            </a:r>
          </a:p>
        </p:txBody>
      </p:sp>
      <p:sp>
        <p:nvSpPr>
          <p:cNvPr id="2" name="标题 1"/>
          <p:cNvSpPr>
            <a:spLocks noChangeArrowheads="1"/>
          </p:cNvSpPr>
          <p:nvPr>
            <p:custDataLst>
              <p:tags r:id="rId13"/>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2.1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数字类型</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054100" y="1702435"/>
            <a:ext cx="10202545" cy="506730"/>
          </a:xfrm>
          <a:prstGeom prst="rect">
            <a:avLst/>
          </a:prstGeom>
          <a:noFill/>
        </p:spPr>
        <p:txBody>
          <a:bodyPr wrap="square" rtlCol="0" anchor="t">
            <a:spAutoFit/>
          </a:bodyPr>
          <a:lstStyle/>
          <a:p>
            <a:pPr algn="just">
              <a:lnSpc>
                <a:spcPct val="150000"/>
              </a:lnSpc>
              <a:buClrTx/>
              <a:buSzTx/>
              <a:buFontTx/>
            </a:pPr>
            <a:r>
              <a:rPr lang="zh-CN" altLang="en-US" sz="1800" dirty="0">
                <a:solidFill>
                  <a:srgbClr val="595959"/>
                </a:solidFill>
                <a:latin typeface="微软雅黑" panose="020B0503020204020204" pitchFamily="34" charset="-122"/>
                <a:ea typeface="微软雅黑" panose="020B0503020204020204" pitchFamily="34" charset="-122"/>
              </a:rPr>
              <a:t>如果</a:t>
            </a:r>
            <a:r>
              <a:rPr lang="zh-CN" altLang="en-US" sz="1800" dirty="0">
                <a:solidFill>
                  <a:srgbClr val="0070C0"/>
                </a:solidFill>
                <a:latin typeface="微软雅黑" panose="020B0503020204020204" pitchFamily="34" charset="-122"/>
                <a:ea typeface="微软雅黑" panose="020B0503020204020204" pitchFamily="34" charset="-122"/>
              </a:rPr>
              <a:t>索引自-1开始，从右至左依次递减</a:t>
            </a:r>
            <a:r>
              <a:rPr lang="zh-CN" altLang="en-US" sz="1800" dirty="0">
                <a:solidFill>
                  <a:srgbClr val="595959"/>
                </a:solidFill>
                <a:latin typeface="微软雅黑" panose="020B0503020204020204" pitchFamily="34" charset="-122"/>
                <a:ea typeface="微软雅黑" panose="020B0503020204020204" pitchFamily="34" charset="-122"/>
              </a:rPr>
              <a:t>，则索引为</a:t>
            </a:r>
            <a:r>
              <a:rPr lang="zh-CN" altLang="en-US" sz="1800" dirty="0">
                <a:solidFill>
                  <a:srgbClr val="0070C0"/>
                </a:solidFill>
                <a:latin typeface="微软雅黑" panose="020B0503020204020204" pitchFamily="34" charset="-122"/>
                <a:ea typeface="微软雅黑" panose="020B0503020204020204" pitchFamily="34" charset="-122"/>
              </a:rPr>
              <a:t>反向索引</a:t>
            </a:r>
            <a:r>
              <a:rPr lang="zh-CN" altLang="en-US" sz="1800" dirty="0">
                <a:solidFill>
                  <a:srgbClr val="595959"/>
                </a:solidFill>
                <a:latin typeface="微软雅黑" panose="020B0503020204020204" pitchFamily="34" charset="-122"/>
                <a:ea typeface="微软雅黑" panose="020B0503020204020204" pitchFamily="34" charset="-122"/>
              </a:rPr>
              <a:t>。反向索引的示意图如图所示。</a:t>
            </a:r>
          </a:p>
        </p:txBody>
      </p:sp>
      <p:grpSp>
        <p:nvGrpSpPr>
          <p:cNvPr id="5" name="组合 4"/>
          <p:cNvGrpSpPr/>
          <p:nvPr/>
        </p:nvGrpSpPr>
        <p:grpSpPr>
          <a:xfrm>
            <a:off x="1019175" y="857056"/>
            <a:ext cx="3533775" cy="466725"/>
            <a:chOff x="1019175" y="847725"/>
            <a:chExt cx="3533775" cy="466725"/>
          </a:xfrm>
        </p:grpSpPr>
        <p:sp>
          <p:nvSpPr>
            <p:cNvPr id="6"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custDataLst>
                <p:tags r:id="rId5"/>
              </p:custDataLst>
            </p:nvPr>
          </p:nvSpPr>
          <p:spPr>
            <a:xfrm>
              <a:off x="1019175" y="881033"/>
              <a:ext cx="3533775" cy="398780"/>
            </a:xfrm>
            <a:prstGeom prst="rect">
              <a:avLst/>
            </a:prstGeom>
          </p:spPr>
          <p:txBody>
            <a:bodyPr wrap="square">
              <a:spAutoFit/>
            </a:bodyPr>
            <a:lstStyle/>
            <a:p>
              <a:pPr marL="0" lvl="3" algn="ctr"/>
              <a:r>
                <a:rPr lang="zh-CN" altLang="en-US" sz="2000" dirty="0">
                  <a:solidFill>
                    <a:srgbClr val="595959"/>
                  </a:solidFill>
                  <a:latin typeface="微软雅黑" panose="020B0503020204020204" pitchFamily="34" charset="-122"/>
                  <a:ea typeface="微软雅黑" panose="020B0503020204020204" pitchFamily="34" charset="-122"/>
                </a:rPr>
                <a:t>索引</a:t>
              </a:r>
            </a:p>
          </p:txBody>
        </p:sp>
      </p:grpSp>
      <p:sp>
        <p:nvSpPr>
          <p:cNvPr id="2" name="文本框 1"/>
          <p:cNvSpPr txBox="1"/>
          <p:nvPr/>
        </p:nvSpPr>
        <p:spPr>
          <a:xfrm>
            <a:off x="2422525" y="4653915"/>
            <a:ext cx="2365375" cy="506730"/>
          </a:xfrm>
          <a:prstGeom prst="rect">
            <a:avLst/>
          </a:prstGeom>
          <a:noFill/>
        </p:spPr>
        <p:txBody>
          <a:bodyPr wrap="square" rtlCol="0" anchor="t">
            <a:spAutoFit/>
          </a:bodyPr>
          <a:lstStyle/>
          <a:p>
            <a:pPr algn="just">
              <a:lnSpc>
                <a:spcPct val="150000"/>
              </a:lnSpc>
              <a:buClrTx/>
              <a:buSzTx/>
              <a:buFontTx/>
            </a:pPr>
            <a:r>
              <a:rPr lang="zh-CN" altLang="en-US" sz="1800" dirty="0">
                <a:solidFill>
                  <a:srgbClr val="595959"/>
                </a:solidFill>
                <a:latin typeface="微软雅黑" panose="020B0503020204020204" pitchFamily="34" charset="-122"/>
                <a:ea typeface="微软雅黑" panose="020B0503020204020204" pitchFamily="34" charset="-122"/>
              </a:rPr>
              <a:t>字符串的索引（反向）</a:t>
            </a:r>
          </a:p>
        </p:txBody>
      </p:sp>
      <p:sp>
        <p:nvSpPr>
          <p:cNvPr id="4" name="矩形 3"/>
          <p:cNvSpPr/>
          <p:nvPr>
            <p:custDataLst>
              <p:tags r:id="rId1"/>
            </p:custDataLst>
          </p:nvPr>
        </p:nvSpPr>
        <p:spPr bwMode="auto">
          <a:xfrm>
            <a:off x="7103110" y="5160645"/>
            <a:ext cx="4442460" cy="96139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zh-CN" altLang="en-US" sz="1600" dirty="0">
                <a:solidFill>
                  <a:srgbClr val="FF0000"/>
                </a:solidFill>
                <a:latin typeface="微软雅黑" panose="020B0503020204020204" pitchFamily="34" charset="-122"/>
                <a:ea typeface="微软雅黑" panose="020B0503020204020204" pitchFamily="34" charset="-122"/>
                <a:sym typeface="+mn-ea"/>
              </a:rPr>
              <a:t>索引自-1开始，从右至左依次递减，则索引为反向索引。</a:t>
            </a:r>
            <a:endParaRPr lang="zh-CN" altLang="en-US" sz="1600" kern="0" dirty="0">
              <a:solidFill>
                <a:srgbClr val="FF0000"/>
              </a:solidFill>
              <a:latin typeface="微软雅黑" panose="020B0503020204020204" pitchFamily="34" charset="-122"/>
              <a:ea typeface="微软雅黑" panose="020B0503020204020204" pitchFamily="34" charset="-122"/>
              <a:cs typeface="Times New Roman" panose="02020603050405020304" charset="0"/>
              <a:sym typeface="+mn-ea"/>
            </a:endParaRPr>
          </a:p>
        </p:txBody>
      </p:sp>
      <p:pic>
        <p:nvPicPr>
          <p:cNvPr id="14" name="图片 14" descr="手机屏幕截图&#10;&#10;低可信度描述已自动生成"/>
          <p:cNvPicPr>
            <a:picLocks noChangeAspect="1"/>
          </p:cNvPicPr>
          <p:nvPr>
            <p:custDataLst>
              <p:tags r:id="rId2"/>
            </p:custDataLst>
          </p:nvPr>
        </p:nvPicPr>
        <p:blipFill>
          <a:blip r:embed="rId7"/>
          <a:stretch>
            <a:fillRect/>
          </a:stretch>
        </p:blipFill>
        <p:spPr>
          <a:xfrm>
            <a:off x="1198245" y="2781300"/>
            <a:ext cx="5396230" cy="1089660"/>
          </a:xfrm>
          <a:prstGeom prst="rect">
            <a:avLst/>
          </a:prstGeom>
        </p:spPr>
      </p:pic>
      <p:sp>
        <p:nvSpPr>
          <p:cNvPr id="3" name="Title 1"/>
          <p:cNvSpPr txBox="1"/>
          <p:nvPr>
            <p:custDataLst>
              <p:tags r:id="rId3"/>
            </p:custDataLst>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2</a:t>
            </a:r>
            <a:r>
              <a:rPr sz="2400" b="1" dirty="0">
                <a:solidFill>
                  <a:srgbClr val="595959"/>
                </a:solidFill>
                <a:latin typeface="微软雅黑" panose="020B0503020204020204" pitchFamily="34" charset="-122"/>
                <a:ea typeface="微软雅黑" panose="020B0503020204020204" pitchFamily="34" charset="-122"/>
                <a:cs typeface="+mn-ea"/>
                <a:sym typeface="+mn-lt"/>
              </a:rPr>
              <a:t>.4</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字符串的索引与切片</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054100" y="1702435"/>
            <a:ext cx="10202545" cy="506730"/>
          </a:xfrm>
          <a:prstGeom prst="rect">
            <a:avLst/>
          </a:prstGeom>
          <a:noFill/>
        </p:spPr>
        <p:txBody>
          <a:bodyPr wrap="square" rtlCol="0" anchor="t">
            <a:spAutoFit/>
          </a:bodyPr>
          <a:lstStyle/>
          <a:p>
            <a:pPr algn="just">
              <a:lnSpc>
                <a:spcPct val="150000"/>
              </a:lnSpc>
              <a:buClrTx/>
              <a:buSzTx/>
              <a:buFontTx/>
            </a:pPr>
            <a:r>
              <a:rPr lang="zh-CN" altLang="en-US" sz="1800" dirty="0">
                <a:solidFill>
                  <a:srgbClr val="595959"/>
                </a:solidFill>
                <a:latin typeface="微软雅黑" panose="020B0503020204020204" pitchFamily="34" charset="-122"/>
                <a:ea typeface="微软雅黑" panose="020B0503020204020204" pitchFamily="34" charset="-122"/>
              </a:rPr>
              <a:t>通过索引可以获取指定位置的字符，语法格式如下：</a:t>
            </a:r>
          </a:p>
        </p:txBody>
      </p:sp>
      <p:grpSp>
        <p:nvGrpSpPr>
          <p:cNvPr id="5" name="组合 4"/>
          <p:cNvGrpSpPr/>
          <p:nvPr/>
        </p:nvGrpSpPr>
        <p:grpSpPr>
          <a:xfrm>
            <a:off x="1019175" y="857056"/>
            <a:ext cx="3533775" cy="466725"/>
            <a:chOff x="1019175" y="847725"/>
            <a:chExt cx="3533775" cy="466725"/>
          </a:xfrm>
        </p:grpSpPr>
        <p:sp>
          <p:nvSpPr>
            <p:cNvPr id="6"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custDataLst>
                <p:tags r:id="rId5"/>
              </p:custDataLst>
            </p:nvPr>
          </p:nvSpPr>
          <p:spPr>
            <a:xfrm>
              <a:off x="1019175" y="881033"/>
              <a:ext cx="3533775" cy="398780"/>
            </a:xfrm>
            <a:prstGeom prst="rect">
              <a:avLst/>
            </a:prstGeom>
          </p:spPr>
          <p:txBody>
            <a:bodyPr wrap="square">
              <a:spAutoFit/>
            </a:bodyPr>
            <a:lstStyle/>
            <a:p>
              <a:pPr marL="0" lvl="3" algn="ctr"/>
              <a:r>
                <a:rPr lang="zh-CN" altLang="en-US" sz="2000" dirty="0">
                  <a:solidFill>
                    <a:srgbClr val="595959"/>
                  </a:solidFill>
                  <a:latin typeface="微软雅黑" panose="020B0503020204020204" pitchFamily="34" charset="-122"/>
                  <a:ea typeface="微软雅黑" panose="020B0503020204020204" pitchFamily="34" charset="-122"/>
                </a:rPr>
                <a:t>索引使用方式</a:t>
              </a:r>
            </a:p>
          </p:txBody>
        </p:sp>
      </p:grpSp>
      <p:sp>
        <p:nvSpPr>
          <p:cNvPr id="15" name="矩形 14"/>
          <p:cNvSpPr/>
          <p:nvPr>
            <p:custDataLst>
              <p:tags r:id="rId1"/>
            </p:custDataLst>
          </p:nvPr>
        </p:nvSpPr>
        <p:spPr bwMode="auto">
          <a:xfrm>
            <a:off x="3070225" y="2278380"/>
            <a:ext cx="5053330" cy="7277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字符串[索引]</a:t>
            </a:r>
          </a:p>
        </p:txBody>
      </p:sp>
      <p:sp>
        <p:nvSpPr>
          <p:cNvPr id="3" name="文本框 2"/>
          <p:cNvSpPr txBox="1"/>
          <p:nvPr/>
        </p:nvSpPr>
        <p:spPr>
          <a:xfrm>
            <a:off x="1144270" y="3147060"/>
            <a:ext cx="7014210" cy="506730"/>
          </a:xfrm>
          <a:prstGeom prst="rect">
            <a:avLst/>
          </a:prstGeom>
          <a:noFill/>
        </p:spPr>
        <p:txBody>
          <a:bodyPr wrap="square" rtlCol="0" anchor="t">
            <a:spAutoFit/>
          </a:bodyPr>
          <a:lstStyle/>
          <a:p>
            <a:pPr algn="just">
              <a:lnSpc>
                <a:spcPct val="150000"/>
              </a:lnSpc>
              <a:buClrTx/>
              <a:buSzTx/>
              <a:buFontTx/>
            </a:pPr>
            <a:r>
              <a:rPr lang="zh-CN" altLang="en-US" sz="1800" dirty="0">
                <a:solidFill>
                  <a:srgbClr val="595959"/>
                </a:solidFill>
                <a:latin typeface="微软雅黑" panose="020B0503020204020204" pitchFamily="34" charset="-122"/>
                <a:ea typeface="微软雅黑" panose="020B0503020204020204" pitchFamily="34" charset="-122"/>
              </a:rPr>
              <a:t>使用正向索引和反向索引获取字符串中的字符，示例代码如下。</a:t>
            </a:r>
          </a:p>
        </p:txBody>
      </p:sp>
      <p:sp>
        <p:nvSpPr>
          <p:cNvPr id="9" name="矩形 8"/>
          <p:cNvSpPr/>
          <p:nvPr>
            <p:custDataLst>
              <p:tags r:id="rId2"/>
            </p:custDataLst>
          </p:nvPr>
        </p:nvSpPr>
        <p:spPr bwMode="auto">
          <a:xfrm>
            <a:off x="1198245" y="3792220"/>
            <a:ext cx="8657590" cy="15220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str_python = "python"</a:t>
            </a:r>
          </a:p>
          <a:p>
            <a:pPr algn="l">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str_python[0]	# 使用正向索引获取字符p</a:t>
            </a:r>
          </a:p>
          <a:p>
            <a:pPr algn="l">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str_python[-6]	# 使用反向索引获取字符p</a:t>
            </a:r>
          </a:p>
        </p:txBody>
      </p:sp>
      <p:sp>
        <p:nvSpPr>
          <p:cNvPr id="10" name="文本框 9"/>
          <p:cNvSpPr txBox="1"/>
          <p:nvPr/>
        </p:nvSpPr>
        <p:spPr>
          <a:xfrm>
            <a:off x="1198245" y="5589905"/>
            <a:ext cx="9083675" cy="922020"/>
          </a:xfrm>
          <a:prstGeom prst="rect">
            <a:avLst/>
          </a:prstGeom>
          <a:noFill/>
        </p:spPr>
        <p:txBody>
          <a:bodyPr wrap="square" rtlCol="0" anchor="t">
            <a:spAutoFit/>
          </a:bodyPr>
          <a:lstStyle/>
          <a:p>
            <a:pPr algn="just">
              <a:lnSpc>
                <a:spcPct val="150000"/>
              </a:lnSpc>
              <a:buClrTx/>
              <a:buSzTx/>
              <a:buFontTx/>
            </a:pPr>
            <a:r>
              <a:rPr lang="zh-CN" altLang="en-US" sz="1800" dirty="0">
                <a:solidFill>
                  <a:srgbClr val="595959"/>
                </a:solidFill>
                <a:latin typeface="微软雅黑" panose="020B0503020204020204" pitchFamily="34" charset="-122"/>
                <a:ea typeface="微软雅黑" panose="020B0503020204020204" pitchFamily="34" charset="-122"/>
              </a:rPr>
              <a:t>需要注意的是，当使用索引访问字符串时，索引的范围不能越界，否则程序会出现索引越界的异常。</a:t>
            </a:r>
          </a:p>
        </p:txBody>
      </p:sp>
      <p:sp>
        <p:nvSpPr>
          <p:cNvPr id="11" name="Title 1"/>
          <p:cNvSpPr txBox="1"/>
          <p:nvPr>
            <p:custDataLst>
              <p:tags r:id="rId3"/>
            </p:custDataLst>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2</a:t>
            </a:r>
            <a:r>
              <a:rPr sz="2400" b="1" dirty="0">
                <a:solidFill>
                  <a:srgbClr val="595959"/>
                </a:solidFill>
                <a:latin typeface="微软雅黑" panose="020B0503020204020204" pitchFamily="34" charset="-122"/>
                <a:ea typeface="微软雅黑" panose="020B0503020204020204" pitchFamily="34" charset="-122"/>
                <a:cs typeface="+mn-ea"/>
                <a:sym typeface="+mn-lt"/>
              </a:rPr>
              <a:t>.4</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字符串的索引与切片</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054100" y="1702435"/>
            <a:ext cx="10202545" cy="506730"/>
          </a:xfrm>
          <a:prstGeom prst="rect">
            <a:avLst/>
          </a:prstGeom>
          <a:noFill/>
        </p:spPr>
        <p:txBody>
          <a:bodyPr wrap="square" rtlCol="0" anchor="t">
            <a:spAutoFit/>
          </a:bodyPr>
          <a:lstStyle/>
          <a:p>
            <a:pPr algn="just">
              <a:lnSpc>
                <a:spcPct val="150000"/>
              </a:lnSpc>
              <a:buClrTx/>
              <a:buSzTx/>
              <a:buFontTx/>
            </a:pPr>
            <a:r>
              <a:rPr lang="zh-CN" altLang="en-US" sz="1800" dirty="0">
                <a:solidFill>
                  <a:srgbClr val="595959"/>
                </a:solidFill>
                <a:latin typeface="微软雅黑" panose="020B0503020204020204" pitchFamily="34" charset="-122"/>
                <a:ea typeface="微软雅黑" panose="020B0503020204020204" pitchFamily="34" charset="-122"/>
              </a:rPr>
              <a:t>切片是截取字符串的一部分，其语法格式如下：</a:t>
            </a:r>
          </a:p>
        </p:txBody>
      </p:sp>
      <p:grpSp>
        <p:nvGrpSpPr>
          <p:cNvPr id="5" name="组合 4"/>
          <p:cNvGrpSpPr/>
          <p:nvPr/>
        </p:nvGrpSpPr>
        <p:grpSpPr>
          <a:xfrm>
            <a:off x="1019175" y="857056"/>
            <a:ext cx="3533775" cy="466725"/>
            <a:chOff x="1019175" y="847725"/>
            <a:chExt cx="3533775" cy="466725"/>
          </a:xfrm>
        </p:grpSpPr>
        <p:sp>
          <p:nvSpPr>
            <p:cNvPr id="6" name="同侧圆角矩形 3"/>
            <p:cNvSpPr/>
            <p:nvPr>
              <p:custDataLst>
                <p:tags r:id="rId3"/>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custDataLst>
                <p:tags r:id="rId4"/>
              </p:custDataLst>
            </p:nvPr>
          </p:nvSpPr>
          <p:spPr>
            <a:xfrm>
              <a:off x="1019175" y="881033"/>
              <a:ext cx="3533775" cy="398780"/>
            </a:xfrm>
            <a:prstGeom prst="rect">
              <a:avLst/>
            </a:prstGeom>
          </p:spPr>
          <p:txBody>
            <a:bodyPr wrap="square">
              <a:spAutoFit/>
            </a:bodyPr>
            <a:lstStyle/>
            <a:p>
              <a:pPr marL="0" lvl="3" algn="ctr"/>
              <a:r>
                <a:rPr lang="zh-CN" altLang="en-US" sz="2000" dirty="0">
                  <a:solidFill>
                    <a:srgbClr val="595959"/>
                  </a:solidFill>
                  <a:latin typeface="微软雅黑" panose="020B0503020204020204" pitchFamily="34" charset="-122"/>
                  <a:ea typeface="微软雅黑" panose="020B0503020204020204" pitchFamily="34" charset="-122"/>
                </a:rPr>
                <a:t>切片</a:t>
              </a:r>
            </a:p>
          </p:txBody>
        </p:sp>
      </p:grpSp>
      <p:sp>
        <p:nvSpPr>
          <p:cNvPr id="15" name="矩形 14"/>
          <p:cNvSpPr/>
          <p:nvPr>
            <p:custDataLst>
              <p:tags r:id="rId1"/>
            </p:custDataLst>
          </p:nvPr>
        </p:nvSpPr>
        <p:spPr bwMode="auto">
          <a:xfrm>
            <a:off x="2350135" y="2565400"/>
            <a:ext cx="7080250" cy="7537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字符串[起始索引:结束索引:步长]</a:t>
            </a:r>
          </a:p>
        </p:txBody>
      </p:sp>
      <p:sp>
        <p:nvSpPr>
          <p:cNvPr id="3" name="文本框 2"/>
          <p:cNvSpPr txBox="1"/>
          <p:nvPr/>
        </p:nvSpPr>
        <p:spPr>
          <a:xfrm>
            <a:off x="1054100" y="3861435"/>
            <a:ext cx="9902825" cy="1337945"/>
          </a:xfrm>
          <a:prstGeom prst="rect">
            <a:avLst/>
          </a:prstGeom>
          <a:noFill/>
        </p:spPr>
        <p:txBody>
          <a:bodyPr wrap="square" rtlCol="0" anchor="t">
            <a:spAutoFit/>
          </a:bodyPr>
          <a:lstStyle/>
          <a:p>
            <a:pPr algn="just">
              <a:lnSpc>
                <a:spcPct val="150000"/>
              </a:lnSpc>
              <a:buClrTx/>
              <a:buSzTx/>
              <a:buFontTx/>
            </a:pPr>
            <a:r>
              <a:rPr lang="zh-CN" altLang="en-US" sz="1800" dirty="0">
                <a:solidFill>
                  <a:srgbClr val="0070C0"/>
                </a:solidFill>
                <a:latin typeface="微软雅黑" panose="020B0503020204020204" pitchFamily="34" charset="-122"/>
                <a:ea typeface="微软雅黑" panose="020B0503020204020204" pitchFamily="34" charset="-122"/>
              </a:rPr>
              <a:t>起始索引</a:t>
            </a:r>
            <a:r>
              <a:rPr lang="zh-CN" altLang="en-US" sz="1800" dirty="0">
                <a:solidFill>
                  <a:srgbClr val="595959"/>
                </a:solidFill>
                <a:latin typeface="微软雅黑" panose="020B0503020204020204" pitchFamily="34" charset="-122"/>
                <a:ea typeface="微软雅黑" panose="020B0503020204020204" pitchFamily="34" charset="-122"/>
              </a:rPr>
              <a:t>和</a:t>
            </a:r>
            <a:r>
              <a:rPr lang="zh-CN" altLang="en-US" sz="1800" dirty="0">
                <a:solidFill>
                  <a:srgbClr val="0070C0"/>
                </a:solidFill>
                <a:latin typeface="微软雅黑" panose="020B0503020204020204" pitchFamily="34" charset="-122"/>
                <a:ea typeface="微软雅黑" panose="020B0503020204020204" pitchFamily="34" charset="-122"/>
              </a:rPr>
              <a:t>结束索引</a:t>
            </a:r>
            <a:r>
              <a:rPr lang="zh-CN" altLang="en-US" sz="1800" dirty="0">
                <a:solidFill>
                  <a:srgbClr val="595959"/>
                </a:solidFill>
                <a:latin typeface="微软雅黑" panose="020B0503020204020204" pitchFamily="34" charset="-122"/>
                <a:ea typeface="微软雅黑" panose="020B0503020204020204" pitchFamily="34" charset="-122"/>
              </a:rPr>
              <a:t>用于指定</a:t>
            </a:r>
            <a:r>
              <a:rPr lang="zh-CN" altLang="en-US" sz="1800" dirty="0">
                <a:solidFill>
                  <a:srgbClr val="0070C0"/>
                </a:solidFill>
                <a:latin typeface="微软雅黑" panose="020B0503020204020204" pitchFamily="34" charset="-122"/>
                <a:ea typeface="微软雅黑" panose="020B0503020204020204" pitchFamily="34" charset="-122"/>
              </a:rPr>
              <a:t>切片截取的范围</a:t>
            </a:r>
            <a:r>
              <a:rPr lang="zh-CN" altLang="en-US" sz="1800" dirty="0">
                <a:solidFill>
                  <a:srgbClr val="595959"/>
                </a:solidFill>
                <a:latin typeface="微软雅黑" panose="020B0503020204020204" pitchFamily="34" charset="-122"/>
                <a:ea typeface="微软雅黑" panose="020B0503020204020204" pitchFamily="34" charset="-122"/>
              </a:rPr>
              <a:t>，此范围属于左闭右开的区间，即截取的子串中默认包含起始索引对应的字符，但不包含结束索引对应的字符，起始索引的默认值是0，结束索引的默认值为字符串的长度；步长表示每隔指定数量的字符截取一次字符，默认值为1。</a:t>
            </a:r>
          </a:p>
        </p:txBody>
      </p:sp>
      <p:sp>
        <p:nvSpPr>
          <p:cNvPr id="9" name="Title 1"/>
          <p:cNvSpPr txBox="1"/>
          <p:nvPr>
            <p:custDataLst>
              <p:tags r:id="rId2"/>
            </p:custDataLst>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2</a:t>
            </a:r>
            <a:r>
              <a:rPr sz="2400" b="1" dirty="0">
                <a:solidFill>
                  <a:srgbClr val="595959"/>
                </a:solidFill>
                <a:latin typeface="微软雅黑" panose="020B0503020204020204" pitchFamily="34" charset="-122"/>
                <a:ea typeface="微软雅黑" panose="020B0503020204020204" pitchFamily="34" charset="-122"/>
                <a:cs typeface="+mn-ea"/>
                <a:sym typeface="+mn-lt"/>
              </a:rPr>
              <a:t>.4</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字符串的索引与切片</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054100" y="1773555"/>
            <a:ext cx="5329555" cy="506730"/>
          </a:xfrm>
          <a:prstGeom prst="rect">
            <a:avLst/>
          </a:prstGeom>
          <a:noFill/>
        </p:spPr>
        <p:txBody>
          <a:bodyPr wrap="square" rtlCol="0" anchor="t">
            <a:spAutoFit/>
          </a:bodyPr>
          <a:lstStyle/>
          <a:p>
            <a:pPr algn="just">
              <a:lnSpc>
                <a:spcPct val="150000"/>
              </a:lnSpc>
              <a:buClrTx/>
              <a:buSzTx/>
              <a:buFontTx/>
            </a:pPr>
            <a:r>
              <a:rPr lang="zh-CN" altLang="en-US" sz="1800" dirty="0">
                <a:solidFill>
                  <a:srgbClr val="595959"/>
                </a:solidFill>
                <a:latin typeface="微软雅黑" panose="020B0503020204020204" pitchFamily="34" charset="-122"/>
                <a:ea typeface="微软雅黑" panose="020B0503020204020204" pitchFamily="34" charset="-122"/>
              </a:rPr>
              <a:t>使用切片截取字符串的示例代码如下。</a:t>
            </a:r>
          </a:p>
        </p:txBody>
      </p:sp>
      <p:grpSp>
        <p:nvGrpSpPr>
          <p:cNvPr id="5" name="组合 4"/>
          <p:cNvGrpSpPr/>
          <p:nvPr/>
        </p:nvGrpSpPr>
        <p:grpSpPr>
          <a:xfrm>
            <a:off x="1019175" y="857056"/>
            <a:ext cx="3533775" cy="466725"/>
            <a:chOff x="1019175" y="847725"/>
            <a:chExt cx="3533775" cy="466725"/>
          </a:xfrm>
        </p:grpSpPr>
        <p:sp>
          <p:nvSpPr>
            <p:cNvPr id="6"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custDataLst>
                <p:tags r:id="rId5"/>
              </p:custDataLst>
            </p:nvPr>
          </p:nvSpPr>
          <p:spPr>
            <a:xfrm>
              <a:off x="1019175" y="881033"/>
              <a:ext cx="3533775" cy="398780"/>
            </a:xfrm>
            <a:prstGeom prst="rect">
              <a:avLst/>
            </a:prstGeom>
          </p:spPr>
          <p:txBody>
            <a:bodyPr wrap="square">
              <a:spAutoFit/>
            </a:bodyPr>
            <a:lstStyle/>
            <a:p>
              <a:pPr marL="0" lvl="3" algn="ctr"/>
              <a:r>
                <a:rPr lang="zh-CN" altLang="en-US" sz="2000" dirty="0">
                  <a:solidFill>
                    <a:srgbClr val="595959"/>
                  </a:solidFill>
                  <a:latin typeface="微软雅黑" panose="020B0503020204020204" pitchFamily="34" charset="-122"/>
                  <a:ea typeface="微软雅黑" panose="020B0503020204020204" pitchFamily="34" charset="-122"/>
                </a:rPr>
                <a:t>切片</a:t>
              </a:r>
            </a:p>
          </p:txBody>
        </p:sp>
      </p:grpSp>
      <p:sp>
        <p:nvSpPr>
          <p:cNvPr id="15" name="矩形 14"/>
          <p:cNvSpPr/>
          <p:nvPr>
            <p:custDataLst>
              <p:tags r:id="rId1"/>
            </p:custDataLst>
          </p:nvPr>
        </p:nvSpPr>
        <p:spPr bwMode="auto">
          <a:xfrm>
            <a:off x="766445" y="2637790"/>
            <a:ext cx="5240655" cy="30302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str_python = "python"</a:t>
            </a:r>
          </a:p>
          <a:p>
            <a:pPr algn="l">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 从索引为0处开始，到索引为4处结束，步长为1</a:t>
            </a:r>
          </a:p>
          <a:p>
            <a:pPr algn="l">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result_one = str_python[0:4]     </a:t>
            </a:r>
          </a:p>
          <a:p>
            <a:pPr algn="l">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print(result_one)</a:t>
            </a:r>
          </a:p>
          <a:p>
            <a:pPr algn="l">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 从索引为0处开始，到索引为4处结束，步长为2</a:t>
            </a:r>
          </a:p>
          <a:p>
            <a:pPr algn="l">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result_two = str_python[0:4:2]   </a:t>
            </a:r>
          </a:p>
          <a:p>
            <a:pPr algn="l">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print(result_two)</a:t>
            </a:r>
          </a:p>
        </p:txBody>
      </p:sp>
      <p:sp>
        <p:nvSpPr>
          <p:cNvPr id="2" name="文本框 1"/>
          <p:cNvSpPr txBox="1"/>
          <p:nvPr/>
        </p:nvSpPr>
        <p:spPr>
          <a:xfrm>
            <a:off x="6364605" y="1629410"/>
            <a:ext cx="5372100" cy="922020"/>
          </a:xfrm>
          <a:prstGeom prst="rect">
            <a:avLst/>
          </a:prstGeom>
          <a:noFill/>
        </p:spPr>
        <p:txBody>
          <a:bodyPr wrap="square" rtlCol="0" anchor="t">
            <a:spAutoFit/>
          </a:bodyPr>
          <a:lstStyle/>
          <a:p>
            <a:pPr algn="just">
              <a:lnSpc>
                <a:spcPct val="150000"/>
              </a:lnSpc>
              <a:buClrTx/>
              <a:buSzTx/>
              <a:buFontTx/>
            </a:pPr>
            <a:r>
              <a:rPr lang="zh-CN" altLang="en-US" sz="1800" dirty="0">
                <a:solidFill>
                  <a:srgbClr val="595959"/>
                </a:solidFill>
                <a:latin typeface="微软雅黑" panose="020B0503020204020204" pitchFamily="34" charset="-122"/>
                <a:ea typeface="微软雅黑" panose="020B0503020204020204" pitchFamily="34" charset="-122"/>
              </a:rPr>
              <a:t>在使用切片时，步长的值不仅可以设置为正整数，还可以设置为负整数。示例代码如下。</a:t>
            </a:r>
          </a:p>
        </p:txBody>
      </p:sp>
      <p:sp>
        <p:nvSpPr>
          <p:cNvPr id="4" name="矩形 3"/>
          <p:cNvSpPr/>
          <p:nvPr>
            <p:custDataLst>
              <p:tags r:id="rId2"/>
            </p:custDataLst>
          </p:nvPr>
        </p:nvSpPr>
        <p:spPr bwMode="auto">
          <a:xfrm>
            <a:off x="6351905" y="2637790"/>
            <a:ext cx="5548630" cy="30302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 从索引为3处开始，到索引为0处结束，步长为-1</a:t>
            </a:r>
          </a:p>
          <a:p>
            <a:pPr algn="l">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result_thr = str_python[3:0:-1]</a:t>
            </a:r>
          </a:p>
          <a:p>
            <a:pPr algn="l">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print(result_thr)</a:t>
            </a:r>
          </a:p>
          <a:p>
            <a:pPr algn="l">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 从索引为-1处开始，到索引为-6处结束，步长为-2</a:t>
            </a:r>
          </a:p>
          <a:p>
            <a:pPr algn="l">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result_fou = str_python[-1::-2]</a:t>
            </a:r>
          </a:p>
          <a:p>
            <a:pPr algn="l">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print(result_fou)</a:t>
            </a:r>
          </a:p>
        </p:txBody>
      </p:sp>
      <p:sp>
        <p:nvSpPr>
          <p:cNvPr id="9" name="Title 1"/>
          <p:cNvSpPr txBox="1"/>
          <p:nvPr>
            <p:custDataLst>
              <p:tags r:id="rId3"/>
            </p:custDataLst>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2</a:t>
            </a:r>
            <a:r>
              <a:rPr sz="2400" b="1" dirty="0">
                <a:solidFill>
                  <a:srgbClr val="595959"/>
                </a:solidFill>
                <a:latin typeface="微软雅黑" panose="020B0503020204020204" pitchFamily="34" charset="-122"/>
                <a:ea typeface="微软雅黑" panose="020B0503020204020204" pitchFamily="34" charset="-122"/>
                <a:cs typeface="+mn-ea"/>
                <a:sym typeface="+mn-lt"/>
              </a:rPr>
              <a:t>.4</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字符串的索引与切片</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2</a:t>
            </a:r>
            <a:r>
              <a:rPr sz="2400" b="1" dirty="0">
                <a:solidFill>
                  <a:srgbClr val="595959"/>
                </a:solidFill>
                <a:latin typeface="微软雅黑" panose="020B0503020204020204" pitchFamily="34" charset="-122"/>
                <a:ea typeface="微软雅黑" panose="020B0503020204020204" pitchFamily="34" charset="-122"/>
                <a:cs typeface="+mn-ea"/>
                <a:sym typeface="+mn-lt"/>
              </a:rPr>
              <a:t>.4</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.5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实例</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：制作名片</a:t>
            </a:r>
          </a:p>
        </p:txBody>
      </p:sp>
      <p:pic>
        <p:nvPicPr>
          <p:cNvPr id="6" name="图片 5"/>
          <p:cNvPicPr>
            <a:picLocks noChangeAspect="1"/>
          </p:cNvPicPr>
          <p:nvPr/>
        </p:nvPicPr>
        <p:blipFill>
          <a:blip r:embed="rId3"/>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735552" y="3537982"/>
            <a:ext cx="5180379" cy="582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根据任务描述实现实例</a:t>
            </a:r>
            <a:r>
              <a:rPr lang="en-US" altLang="zh-CN" sz="2000" dirty="0">
                <a:solidFill>
                  <a:srgbClr val="595959"/>
                </a:solidFill>
                <a:latin typeface="微软雅黑" panose="020B0503020204020204" pitchFamily="34" charset="-122"/>
                <a:ea typeface="微软雅黑" panose="020B0503020204020204" pitchFamily="34" charset="-122"/>
              </a:rPr>
              <a:t>4</a:t>
            </a:r>
            <a:r>
              <a:rPr lang="zh-CN" altLang="en-US" sz="2000" dirty="0">
                <a:solidFill>
                  <a:srgbClr val="595959"/>
                </a:solidFill>
                <a:latin typeface="微软雅黑" panose="020B0503020204020204" pitchFamily="34" charset="-122"/>
                <a:ea typeface="微软雅黑" panose="020B0503020204020204" pitchFamily="34" charset="-122"/>
              </a:rPr>
              <a:t>：制作名片</a:t>
            </a:r>
          </a:p>
        </p:txBody>
      </p:sp>
      <p:grpSp>
        <p:nvGrpSpPr>
          <p:cNvPr id="11" name="组合 10"/>
          <p:cNvGrpSpPr/>
          <p:nvPr/>
        </p:nvGrpSpPr>
        <p:grpSpPr>
          <a:xfrm>
            <a:off x="5299308" y="3753753"/>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35"/>
          <p:cNvSpPr txBox="1">
            <a:spLocks noChangeArrowheads="1"/>
          </p:cNvSpPr>
          <p:nvPr>
            <p:custDataLst>
              <p:tags r:id="rId1"/>
            </p:custDataLst>
          </p:nvPr>
        </p:nvSpPr>
        <p:spPr bwMode="auto">
          <a:xfrm>
            <a:off x="3909060" y="1773555"/>
            <a:ext cx="7179310" cy="1653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1800" dirty="0">
                <a:solidFill>
                  <a:srgbClr val="595959"/>
                </a:solidFill>
                <a:latin typeface="微软雅黑" panose="020B0503020204020204" pitchFamily="34" charset="-122"/>
                <a:ea typeface="微软雅黑" panose="020B0503020204020204" pitchFamily="34" charset="-122"/>
              </a:rPr>
              <a:t>名片在当今社会交往活动中有着广泛的应用，它是谒见、拜访或访友时用的卡片，卡片上面印有个人的姓名、职位、单位名称、电话、邮箱等信息，便于向新朋友快速有效地介绍自己，起到联络感情、架设友谊桥梁的作用。</a:t>
            </a:r>
          </a:p>
        </p:txBody>
      </p:sp>
      <p:pic>
        <p:nvPicPr>
          <p:cNvPr id="2050" name="Picture 2" descr="https://gimg2.baidu.com/image_search/src=http%3A%2F%2Fpic.51yuansu.com%2Fpic3%2Fcover%2F03%2F93%2F98%2F5c8f46e1f2e59_610.jpg&amp;refer=http%3A%2F%2Fpic.51yuansu.com&amp;app=2002&amp;size=f9999,10000&amp;q=a80&amp;n=0&amp;g=0n&amp;fmt=auto?sec=1658640921&amp;t=b2d79b6f1ee22924de6ebb41cb2e0dec"/>
          <p:cNvPicPr>
            <a:picLocks noChangeAspect="1" noChangeArrowheads="1"/>
          </p:cNvPicPr>
          <p:nvPr>
            <p:custDataLst>
              <p:tags r:id="rId2"/>
            </p:custDataLst>
          </p:nvPr>
        </p:nvPicPr>
        <p:blipFill rotWithShape="1">
          <a:blip r:embed="rId8">
            <a:extLst>
              <a:ext uri="{28A0092B-C50C-407E-A947-70E740481C1C}">
                <a14:useLocalDpi xmlns:a14="http://schemas.microsoft.com/office/drawing/2010/main" val="0"/>
              </a:ext>
            </a:extLst>
          </a:blip>
          <a:srcRect l="4024" t="2272" r="2178" b="12806"/>
          <a:stretch>
            <a:fillRect/>
          </a:stretch>
        </p:blipFill>
        <p:spPr bwMode="auto">
          <a:xfrm flipH="1">
            <a:off x="694055" y="2133600"/>
            <a:ext cx="2740025" cy="3578860"/>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组合 11"/>
          <p:cNvGrpSpPr/>
          <p:nvPr/>
        </p:nvGrpSpPr>
        <p:grpSpPr>
          <a:xfrm>
            <a:off x="1019175" y="857056"/>
            <a:ext cx="3533775" cy="466725"/>
            <a:chOff x="1019175" y="847725"/>
            <a:chExt cx="3533775" cy="466725"/>
          </a:xfrm>
        </p:grpSpPr>
        <p:sp>
          <p:nvSpPr>
            <p:cNvPr id="13"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custDataLst>
                <p:tags r:id="rId6"/>
              </p:custDataLst>
            </p:nvPr>
          </p:nvSpPr>
          <p:spPr>
            <a:xfrm>
              <a:off x="1019175" y="881033"/>
              <a:ext cx="3533775" cy="398780"/>
            </a:xfrm>
            <a:prstGeom prst="rect">
              <a:avLst/>
            </a:prstGeom>
          </p:spPr>
          <p:txBody>
            <a:bodyPr wrap="square">
              <a:spAutoFit/>
            </a:bodyPr>
            <a:lstStyle/>
            <a:p>
              <a:pPr marL="0" lvl="3" algn="ctr"/>
              <a:r>
                <a:rPr lang="zh-CN" altLang="en-US" sz="2000" dirty="0">
                  <a:solidFill>
                    <a:srgbClr val="595959"/>
                  </a:solidFill>
                  <a:latin typeface="微软雅黑" panose="020B0503020204020204" pitchFamily="34" charset="-122"/>
                  <a:ea typeface="微软雅黑" panose="020B0503020204020204" pitchFamily="34" charset="-122"/>
                </a:rPr>
                <a:t>任务描述</a:t>
              </a:r>
            </a:p>
          </p:txBody>
        </p:sp>
      </p:grpSp>
      <p:sp>
        <p:nvSpPr>
          <p:cNvPr id="31" name="Title 1"/>
          <p:cNvSpPr txBox="1"/>
          <p:nvPr>
            <p:custDataLst>
              <p:tags r:id="rId3"/>
            </p:custDataLst>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2</a:t>
            </a:r>
            <a:r>
              <a:rPr sz="2400" b="1" dirty="0">
                <a:solidFill>
                  <a:srgbClr val="595959"/>
                </a:solidFill>
                <a:latin typeface="微软雅黑" panose="020B0503020204020204" pitchFamily="34" charset="-122"/>
                <a:ea typeface="微软雅黑" panose="020B0503020204020204" pitchFamily="34" charset="-122"/>
                <a:cs typeface="+mn-ea"/>
                <a:sym typeface="+mn-lt"/>
              </a:rPr>
              <a:t>.4</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.5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实例</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：制作名片</a:t>
            </a:r>
          </a:p>
        </p:txBody>
      </p:sp>
      <p:sp>
        <p:nvSpPr>
          <p:cNvPr id="15" name="矩形 14"/>
          <p:cNvSpPr/>
          <p:nvPr>
            <p:custDataLst>
              <p:tags r:id="rId4"/>
            </p:custDataLst>
          </p:nvPr>
        </p:nvSpPr>
        <p:spPr bwMode="auto">
          <a:xfrm>
            <a:off x="4878705" y="3573780"/>
            <a:ext cx="5240655" cy="269938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a:t>
            </a:r>
          </a:p>
          <a:p>
            <a:pPr algn="l">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姓名：XXXXXXXXXX</a:t>
            </a:r>
          </a:p>
          <a:p>
            <a:pPr algn="l">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职位：XXXXXXXXXX</a:t>
            </a:r>
          </a:p>
          <a:p>
            <a:pPr algn="l">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电话：XXXXXXXXXX</a:t>
            </a:r>
          </a:p>
          <a:p>
            <a:pPr algn="l">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邮箱：XXXXXXXXXX</a:t>
            </a:r>
          </a:p>
          <a:p>
            <a:pPr algn="l">
              <a:lnSpc>
                <a:spcPct val="150000"/>
              </a:lnSpc>
              <a:defRPr/>
            </a:pPr>
            <a:r>
              <a:rPr sz="1800">
                <a:solidFill>
                  <a:srgbClr val="595959"/>
                </a:solidFill>
                <a:latin typeface="微软雅黑" panose="020B0503020204020204" pitchFamily="34" charset="-122"/>
                <a:ea typeface="微软雅黑" panose="020B0503020204020204" pitchFamily="34" charset="-122"/>
                <a:sym typeface="+mn-ea"/>
              </a:rPr>
              <a:t>=============================</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s://gimg2.baidu.com/image_search/src=http%3A%2F%2Fhbimg.b0.upaiyun.com%2F6769784930c2e538676b3fb73a290457ca522195287d8-Cu2GNK_fw658&amp;refer=http%3A%2F%2Fhbimg.b0.upaiyun.com&amp;app=2002&amp;size=f9999,10000&amp;q=a80&amp;n=0&amp;g=0n&amp;fmt=auto?sec=1658649679&amp;t=05f22a4c6ab9bde81529f3951d65c5ee"/>
          <p:cNvPicPr>
            <a:picLocks noChangeAspect="1" noChangeArrowheads="1"/>
          </p:cNvPicPr>
          <p:nvPr>
            <p:custDataLst>
              <p:tags r:id="rId1"/>
            </p:custDataLst>
          </p:nvPr>
        </p:nvPicPr>
        <p:blipFill rotWithShape="1">
          <a:blip r:embed="rId6">
            <a:extLst>
              <a:ext uri="{28A0092B-C50C-407E-A947-70E740481C1C}">
                <a14:useLocalDpi xmlns:a14="http://schemas.microsoft.com/office/drawing/2010/main" val="0"/>
              </a:ext>
            </a:extLst>
          </a:blip>
          <a:srcRect b="5357"/>
          <a:stretch>
            <a:fillRect/>
          </a:stretch>
        </p:blipFill>
        <p:spPr bwMode="auto">
          <a:xfrm>
            <a:off x="240711" y="1701602"/>
            <a:ext cx="4600848" cy="424847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35"/>
          <p:cNvSpPr txBox="1">
            <a:spLocks noChangeArrowheads="1"/>
          </p:cNvSpPr>
          <p:nvPr>
            <p:custDataLst>
              <p:tags r:id="rId2"/>
            </p:custDataLst>
          </p:nvPr>
        </p:nvSpPr>
        <p:spPr bwMode="auto">
          <a:xfrm>
            <a:off x="5527675" y="3141345"/>
            <a:ext cx="5015230"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indent="0" algn="just">
              <a:lnSpc>
                <a:spcPct val="150000"/>
              </a:lnSpc>
              <a:buFont typeface="+mj-ea"/>
              <a:buNone/>
            </a:pPr>
            <a:r>
              <a:rPr lang="zh-CN" sz="1800" dirty="0">
                <a:solidFill>
                  <a:srgbClr val="595959"/>
                </a:solidFill>
                <a:latin typeface="微软雅黑" panose="020B0503020204020204" pitchFamily="34" charset="-122"/>
                <a:ea typeface="微软雅黑" panose="020B0503020204020204" pitchFamily="34" charset="-122"/>
              </a:rPr>
              <a:t>（</a:t>
            </a:r>
            <a:r>
              <a:rPr sz="1800" dirty="0">
                <a:solidFill>
                  <a:srgbClr val="595959"/>
                </a:solidFill>
                <a:latin typeface="微软雅黑" panose="020B0503020204020204" pitchFamily="34" charset="-122"/>
                <a:ea typeface="微软雅黑" panose="020B0503020204020204" pitchFamily="34" charset="-122"/>
              </a:rPr>
              <a:t>1）接收用户输入</a:t>
            </a:r>
            <a:r>
              <a:rPr lang="zh-CN" sz="1800" dirty="0">
                <a:solidFill>
                  <a:srgbClr val="595959"/>
                </a:solidFill>
                <a:latin typeface="微软雅黑" panose="020B0503020204020204" pitchFamily="34" charset="-122"/>
                <a:ea typeface="微软雅黑" panose="020B0503020204020204" pitchFamily="34" charset="-122"/>
              </a:rPr>
              <a:t>的个人信息。</a:t>
            </a:r>
            <a:endParaRPr sz="1800" dirty="0">
              <a:solidFill>
                <a:srgbClr val="595959"/>
              </a:solidFill>
              <a:latin typeface="微软雅黑" panose="020B0503020204020204" pitchFamily="34" charset="-122"/>
              <a:ea typeface="微软雅黑" panose="020B0503020204020204" pitchFamily="34" charset="-122"/>
            </a:endParaRPr>
          </a:p>
          <a:p>
            <a:pPr indent="0" algn="just">
              <a:lnSpc>
                <a:spcPct val="150000"/>
              </a:lnSpc>
              <a:buFont typeface="+mj-ea"/>
              <a:buNone/>
            </a:pPr>
            <a:r>
              <a:rPr sz="1800" dirty="0">
                <a:solidFill>
                  <a:srgbClr val="595959"/>
                </a:solidFill>
                <a:latin typeface="微软雅黑" panose="020B0503020204020204" pitchFamily="34" charset="-122"/>
                <a:ea typeface="微软雅黑" panose="020B0503020204020204" pitchFamily="34" charset="-122"/>
              </a:rPr>
              <a:t>（2）</a:t>
            </a:r>
            <a:r>
              <a:rPr lang="zh-CN" sz="1800" dirty="0">
                <a:solidFill>
                  <a:srgbClr val="595959"/>
                </a:solidFill>
                <a:latin typeface="微软雅黑" panose="020B0503020204020204" pitchFamily="34" charset="-122"/>
                <a:ea typeface="微软雅黑" panose="020B0503020204020204" pitchFamily="34" charset="-122"/>
              </a:rPr>
              <a:t>根据名片格式进行格式化输出。</a:t>
            </a:r>
          </a:p>
        </p:txBody>
      </p:sp>
      <p:sp>
        <p:nvSpPr>
          <p:cNvPr id="8" name="矩形 7"/>
          <p:cNvSpPr/>
          <p:nvPr>
            <p:custDataLst>
              <p:tags r:id="rId3"/>
            </p:custDataLst>
          </p:nvPr>
        </p:nvSpPr>
        <p:spPr>
          <a:xfrm>
            <a:off x="7103318" y="2493690"/>
            <a:ext cx="1444498" cy="461665"/>
          </a:xfrm>
          <a:prstGeom prst="rect">
            <a:avLst/>
          </a:prstGeom>
        </p:spPr>
        <p:txBody>
          <a:bodyPr wrap="none">
            <a:spAutoFit/>
          </a:bodyPr>
          <a:lstStyle/>
          <a:p>
            <a:r>
              <a:rPr lang="zh-CN" altLang="en-US" b="1" dirty="0">
                <a:solidFill>
                  <a:srgbClr val="595959"/>
                </a:solidFill>
                <a:latin typeface="微软雅黑" panose="020B0503020204020204" pitchFamily="34" charset="-122"/>
                <a:ea typeface="微软雅黑" panose="020B0503020204020204" pitchFamily="34" charset="-122"/>
              </a:rPr>
              <a:t>实现步骤</a:t>
            </a:r>
          </a:p>
        </p:txBody>
      </p:sp>
      <p:sp>
        <p:nvSpPr>
          <p:cNvPr id="31" name="Title 1"/>
          <p:cNvSpPr txBox="1"/>
          <p:nvPr>
            <p:custDataLst>
              <p:tags r:id="rId4"/>
            </p:custDataLst>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2</a:t>
            </a:r>
            <a:r>
              <a:rPr sz="2400" b="1" dirty="0">
                <a:solidFill>
                  <a:srgbClr val="595959"/>
                </a:solidFill>
                <a:latin typeface="微软雅黑" panose="020B0503020204020204" pitchFamily="34" charset="-122"/>
                <a:ea typeface="微软雅黑" panose="020B0503020204020204" pitchFamily="34" charset="-122"/>
                <a:cs typeface="+mn-ea"/>
                <a:sym typeface="+mn-lt"/>
              </a:rPr>
              <a:t>.4</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.5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实例</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：制作名片</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2</a:t>
            </a:r>
            <a:r>
              <a:rPr sz="2400" b="1" dirty="0">
                <a:solidFill>
                  <a:srgbClr val="595959"/>
                </a:solidFill>
                <a:latin typeface="微软雅黑" panose="020B0503020204020204" pitchFamily="34" charset="-122"/>
                <a:ea typeface="微软雅黑" panose="020B0503020204020204" pitchFamily="34" charset="-122"/>
                <a:cs typeface="+mn-ea"/>
                <a:sym typeface="+mn-lt"/>
              </a:rPr>
              <a:t>.4</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.6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实例</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5</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：替换不良词语</a:t>
            </a:r>
            <a:endParaRPr lang="en-US"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735552" y="3537982"/>
            <a:ext cx="5180379" cy="582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根据任务描述实现实例</a:t>
            </a:r>
            <a:r>
              <a:rPr lang="en-US" altLang="zh-CN" sz="2000" dirty="0">
                <a:solidFill>
                  <a:srgbClr val="595959"/>
                </a:solidFill>
                <a:latin typeface="微软雅黑" panose="020B0503020204020204" pitchFamily="34" charset="-122"/>
                <a:ea typeface="微软雅黑" panose="020B0503020204020204" pitchFamily="34" charset="-122"/>
              </a:rPr>
              <a:t>5</a:t>
            </a:r>
            <a:r>
              <a:rPr lang="zh-CN" altLang="en-US" sz="2000" dirty="0">
                <a:solidFill>
                  <a:srgbClr val="595959"/>
                </a:solidFill>
                <a:latin typeface="微软雅黑" panose="020B0503020204020204" pitchFamily="34" charset="-122"/>
                <a:ea typeface="微软雅黑" panose="020B0503020204020204" pitchFamily="34" charset="-122"/>
              </a:rPr>
              <a:t>：替换不良词语</a:t>
            </a:r>
          </a:p>
        </p:txBody>
      </p:sp>
      <p:grpSp>
        <p:nvGrpSpPr>
          <p:cNvPr id="11" name="组合 10"/>
          <p:cNvGrpSpPr/>
          <p:nvPr/>
        </p:nvGrpSpPr>
        <p:grpSpPr>
          <a:xfrm>
            <a:off x="5299308" y="3753753"/>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35"/>
          <p:cNvSpPr txBox="1">
            <a:spLocks noChangeArrowheads="1"/>
          </p:cNvSpPr>
          <p:nvPr>
            <p:custDataLst>
              <p:tags r:id="rId1"/>
            </p:custDataLst>
          </p:nvPr>
        </p:nvSpPr>
        <p:spPr bwMode="auto">
          <a:xfrm>
            <a:off x="3909060" y="1773555"/>
            <a:ext cx="7179310" cy="4803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1800" dirty="0">
                <a:solidFill>
                  <a:srgbClr val="595959"/>
                </a:solidFill>
                <a:latin typeface="微软雅黑" panose="020B0503020204020204" pitchFamily="34" charset="-122"/>
                <a:ea typeface="微软雅黑" panose="020B0503020204020204" pitchFamily="34" charset="-122"/>
              </a:rPr>
              <a:t>在很多品牌宣传中有些用词过度宣传，没有客观依据证明，给消费者造成消费诱导。这种过度宣传的用词属于不良词语种类的一种。我们作为内容的生产者和发布者，都是形成网络语言生态的一份子，保持网络环境的健康纯洁，需要我们每个人从自身做起。</a:t>
            </a:r>
          </a:p>
          <a:p>
            <a:pPr algn="just">
              <a:lnSpc>
                <a:spcPct val="150000"/>
              </a:lnSpc>
            </a:pPr>
            <a:r>
              <a:rPr lang="zh-CN" altLang="en-US" sz="1800" dirty="0">
                <a:solidFill>
                  <a:srgbClr val="595959"/>
                </a:solidFill>
                <a:latin typeface="微软雅黑" panose="020B0503020204020204" pitchFamily="34" charset="-122"/>
                <a:ea typeface="微软雅黑" panose="020B0503020204020204" pitchFamily="34" charset="-122"/>
              </a:rPr>
              <a:t>本实例要求编写程序，对一段文本进行检测，一旦文本中出现不良词语“最优秀”，就将不良词语替换成“较优秀”，从而实现过滤不良词语的功能。文本内容如下：</a:t>
            </a:r>
          </a:p>
          <a:p>
            <a:pPr algn="just">
              <a:lnSpc>
                <a:spcPct val="150000"/>
              </a:lnSpc>
            </a:pPr>
            <a:r>
              <a:rPr lang="zh-CN" altLang="en-US" sz="1800" dirty="0">
                <a:solidFill>
                  <a:srgbClr val="595959"/>
                </a:solidFill>
                <a:latin typeface="微软雅黑" panose="020B0503020204020204" pitchFamily="34" charset="-122"/>
                <a:ea typeface="微软雅黑" panose="020B0503020204020204" pitchFamily="34" charset="-122"/>
              </a:rPr>
              <a:t>我们拥有多年的品牌战略规划及标志设计、商标注册经验；专业提供公司标志设计与商标注册一条龙服务。我们拥有最优秀且具有远见卓识的设计师，使我们的策略分析严谨，设计充满创意。我们有信心为您缔造最优秀的品牌形象设计服务，将您的企业包装得更富价值。</a:t>
            </a:r>
          </a:p>
        </p:txBody>
      </p:sp>
      <p:pic>
        <p:nvPicPr>
          <p:cNvPr id="2050" name="Picture 2" descr="https://gimg2.baidu.com/image_search/src=http%3A%2F%2Fpic.51yuansu.com%2Fpic3%2Fcover%2F03%2F93%2F98%2F5c8f46e1f2e59_610.jpg&amp;refer=http%3A%2F%2Fpic.51yuansu.com&amp;app=2002&amp;size=f9999,10000&amp;q=a80&amp;n=0&amp;g=0n&amp;fmt=auto?sec=1658640921&amp;t=b2d79b6f1ee22924de6ebb41cb2e0dec"/>
          <p:cNvPicPr>
            <a:picLocks noChangeAspect="1" noChangeArrowheads="1"/>
          </p:cNvPicPr>
          <p:nvPr>
            <p:custDataLst>
              <p:tags r:id="rId2"/>
            </p:custDataLst>
          </p:nvPr>
        </p:nvPicPr>
        <p:blipFill rotWithShape="1">
          <a:blip r:embed="rId7">
            <a:extLst>
              <a:ext uri="{28A0092B-C50C-407E-A947-70E740481C1C}">
                <a14:useLocalDpi xmlns:a14="http://schemas.microsoft.com/office/drawing/2010/main" val="0"/>
              </a:ext>
            </a:extLst>
          </a:blip>
          <a:srcRect l="4024" t="2272" r="2178" b="12806"/>
          <a:stretch>
            <a:fillRect/>
          </a:stretch>
        </p:blipFill>
        <p:spPr bwMode="auto">
          <a:xfrm flipH="1">
            <a:off x="694055" y="2133600"/>
            <a:ext cx="2740025" cy="3578860"/>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组合 11"/>
          <p:cNvGrpSpPr/>
          <p:nvPr/>
        </p:nvGrpSpPr>
        <p:grpSpPr>
          <a:xfrm>
            <a:off x="1019175" y="857056"/>
            <a:ext cx="3533775" cy="466725"/>
            <a:chOff x="1019175" y="847725"/>
            <a:chExt cx="3533775" cy="466725"/>
          </a:xfrm>
        </p:grpSpPr>
        <p:sp>
          <p:nvSpPr>
            <p:cNvPr id="13"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custDataLst>
                <p:tags r:id="rId5"/>
              </p:custDataLst>
            </p:nvPr>
          </p:nvSpPr>
          <p:spPr>
            <a:xfrm>
              <a:off x="1019175" y="881033"/>
              <a:ext cx="3533775" cy="398780"/>
            </a:xfrm>
            <a:prstGeom prst="rect">
              <a:avLst/>
            </a:prstGeom>
          </p:spPr>
          <p:txBody>
            <a:bodyPr wrap="square">
              <a:spAutoFit/>
            </a:bodyPr>
            <a:lstStyle/>
            <a:p>
              <a:pPr marL="0" lvl="3" algn="ctr"/>
              <a:r>
                <a:rPr lang="zh-CN" altLang="en-US" sz="2000" dirty="0">
                  <a:solidFill>
                    <a:srgbClr val="595959"/>
                  </a:solidFill>
                  <a:latin typeface="微软雅黑" panose="020B0503020204020204" pitchFamily="34" charset="-122"/>
                  <a:ea typeface="微软雅黑" panose="020B0503020204020204" pitchFamily="34" charset="-122"/>
                </a:rPr>
                <a:t>任务描述</a:t>
              </a:r>
            </a:p>
          </p:txBody>
        </p:sp>
      </p:grpSp>
      <p:sp>
        <p:nvSpPr>
          <p:cNvPr id="2" name="Title 1"/>
          <p:cNvSpPr txBox="1"/>
          <p:nvPr>
            <p:custDataLst>
              <p:tags r:id="rId3"/>
            </p:custDataLst>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2</a:t>
            </a:r>
            <a:r>
              <a:rPr sz="2400" b="1" dirty="0">
                <a:solidFill>
                  <a:srgbClr val="595959"/>
                </a:solidFill>
                <a:latin typeface="微软雅黑" panose="020B0503020204020204" pitchFamily="34" charset="-122"/>
                <a:ea typeface="微软雅黑" panose="020B0503020204020204" pitchFamily="34" charset="-122"/>
                <a:cs typeface="+mn-ea"/>
                <a:sym typeface="+mn-lt"/>
              </a:rPr>
              <a:t>.4</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.6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实例</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5</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：替换不良词语</a:t>
            </a:r>
            <a:endParaRPr lang="en-US"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s://gimg2.baidu.com/image_search/src=http%3A%2F%2Fhbimg.b0.upaiyun.com%2F6769784930c2e538676b3fb73a290457ca522195287d8-Cu2GNK_fw658&amp;refer=http%3A%2F%2Fhbimg.b0.upaiyun.com&amp;app=2002&amp;size=f9999,10000&amp;q=a80&amp;n=0&amp;g=0n&amp;fmt=auto?sec=1658649679&amp;t=05f22a4c6ab9bde81529f3951d65c5ee"/>
          <p:cNvPicPr>
            <a:picLocks noChangeAspect="1" noChangeArrowheads="1"/>
          </p:cNvPicPr>
          <p:nvPr>
            <p:custDataLst>
              <p:tags r:id="rId1"/>
            </p:custDataLst>
          </p:nvPr>
        </p:nvPicPr>
        <p:blipFill rotWithShape="1">
          <a:blip r:embed="rId6">
            <a:extLst>
              <a:ext uri="{28A0092B-C50C-407E-A947-70E740481C1C}">
                <a14:useLocalDpi xmlns:a14="http://schemas.microsoft.com/office/drawing/2010/main" val="0"/>
              </a:ext>
            </a:extLst>
          </a:blip>
          <a:srcRect b="5357"/>
          <a:stretch>
            <a:fillRect/>
          </a:stretch>
        </p:blipFill>
        <p:spPr bwMode="auto">
          <a:xfrm>
            <a:off x="240711" y="1701602"/>
            <a:ext cx="4600848" cy="424847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35"/>
          <p:cNvSpPr txBox="1">
            <a:spLocks noChangeArrowheads="1"/>
          </p:cNvSpPr>
          <p:nvPr>
            <p:custDataLst>
              <p:tags r:id="rId2"/>
            </p:custDataLst>
          </p:nvPr>
        </p:nvSpPr>
        <p:spPr bwMode="auto">
          <a:xfrm>
            <a:off x="5527675" y="3141345"/>
            <a:ext cx="5015230"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indent="0" algn="just">
              <a:lnSpc>
                <a:spcPct val="150000"/>
              </a:lnSpc>
              <a:buFont typeface="+mj-ea"/>
              <a:buNone/>
            </a:pPr>
            <a:r>
              <a:rPr lang="zh-CN" sz="1800" dirty="0">
                <a:solidFill>
                  <a:srgbClr val="595959"/>
                </a:solidFill>
                <a:latin typeface="微软雅黑" panose="020B0503020204020204" pitchFamily="34" charset="-122"/>
                <a:ea typeface="微软雅黑" panose="020B0503020204020204" pitchFamily="34" charset="-122"/>
              </a:rPr>
              <a:t>（</a:t>
            </a:r>
            <a:r>
              <a:rPr sz="1800" dirty="0">
                <a:solidFill>
                  <a:srgbClr val="595959"/>
                </a:solidFill>
                <a:latin typeface="微软雅黑" panose="020B0503020204020204" pitchFamily="34" charset="-122"/>
                <a:ea typeface="微软雅黑" panose="020B0503020204020204" pitchFamily="34" charset="-122"/>
              </a:rPr>
              <a:t>1）</a:t>
            </a:r>
            <a:r>
              <a:rPr lang="zh-CN" sz="1800" dirty="0">
                <a:solidFill>
                  <a:srgbClr val="595959"/>
                </a:solidFill>
                <a:latin typeface="微软雅黑" panose="020B0503020204020204" pitchFamily="34" charset="-122"/>
                <a:ea typeface="微软雅黑" panose="020B0503020204020204" pitchFamily="34" charset="-122"/>
              </a:rPr>
              <a:t>遍历包含不良词语的字符串。</a:t>
            </a:r>
            <a:endParaRPr sz="1800" dirty="0">
              <a:solidFill>
                <a:srgbClr val="595959"/>
              </a:solidFill>
              <a:latin typeface="微软雅黑" panose="020B0503020204020204" pitchFamily="34" charset="-122"/>
              <a:ea typeface="微软雅黑" panose="020B0503020204020204" pitchFamily="34" charset="-122"/>
            </a:endParaRPr>
          </a:p>
          <a:p>
            <a:pPr indent="0" algn="just">
              <a:lnSpc>
                <a:spcPct val="150000"/>
              </a:lnSpc>
              <a:buFont typeface="+mj-ea"/>
              <a:buNone/>
            </a:pPr>
            <a:r>
              <a:rPr sz="1800" dirty="0">
                <a:solidFill>
                  <a:srgbClr val="595959"/>
                </a:solidFill>
                <a:latin typeface="微软雅黑" panose="020B0503020204020204" pitchFamily="34" charset="-122"/>
                <a:ea typeface="微软雅黑" panose="020B0503020204020204" pitchFamily="34" charset="-122"/>
              </a:rPr>
              <a:t>（2）</a:t>
            </a:r>
            <a:r>
              <a:rPr lang="zh-CN" sz="1800" dirty="0">
                <a:solidFill>
                  <a:srgbClr val="595959"/>
                </a:solidFill>
                <a:latin typeface="微软雅黑" panose="020B0503020204020204" pitchFamily="34" charset="-122"/>
                <a:ea typeface="微软雅黑" panose="020B0503020204020204" pitchFamily="34" charset="-122"/>
              </a:rPr>
              <a:t>对不良词云进行替换。</a:t>
            </a:r>
          </a:p>
        </p:txBody>
      </p:sp>
      <p:sp>
        <p:nvSpPr>
          <p:cNvPr id="8" name="矩形 7"/>
          <p:cNvSpPr/>
          <p:nvPr>
            <p:custDataLst>
              <p:tags r:id="rId3"/>
            </p:custDataLst>
          </p:nvPr>
        </p:nvSpPr>
        <p:spPr>
          <a:xfrm>
            <a:off x="7103318" y="2493690"/>
            <a:ext cx="1444498" cy="461665"/>
          </a:xfrm>
          <a:prstGeom prst="rect">
            <a:avLst/>
          </a:prstGeom>
        </p:spPr>
        <p:txBody>
          <a:bodyPr wrap="none">
            <a:spAutoFit/>
          </a:bodyPr>
          <a:lstStyle/>
          <a:p>
            <a:r>
              <a:rPr lang="zh-CN" altLang="en-US" b="1" dirty="0">
                <a:solidFill>
                  <a:srgbClr val="595959"/>
                </a:solidFill>
                <a:latin typeface="微软雅黑" panose="020B0503020204020204" pitchFamily="34" charset="-122"/>
                <a:ea typeface="微软雅黑" panose="020B0503020204020204" pitchFamily="34" charset="-122"/>
              </a:rPr>
              <a:t>实现步骤</a:t>
            </a:r>
          </a:p>
        </p:txBody>
      </p:sp>
      <p:sp>
        <p:nvSpPr>
          <p:cNvPr id="3" name="Title 1"/>
          <p:cNvSpPr txBox="1"/>
          <p:nvPr>
            <p:custDataLst>
              <p:tags r:id="rId4"/>
            </p:custDataLst>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2</a:t>
            </a:r>
            <a:r>
              <a:rPr sz="2400" b="1" dirty="0">
                <a:solidFill>
                  <a:srgbClr val="595959"/>
                </a:solidFill>
                <a:latin typeface="微软雅黑" panose="020B0503020204020204" pitchFamily="34" charset="-122"/>
                <a:ea typeface="微软雅黑" panose="020B0503020204020204" pitchFamily="34" charset="-122"/>
                <a:cs typeface="+mn-ea"/>
                <a:sym typeface="+mn-lt"/>
              </a:rPr>
              <a:t>.4</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.6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实例</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5</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：替换不良词语</a:t>
            </a:r>
            <a:endParaRPr lang="en-US"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custDataLst>
              <p:tags r:id="rId1"/>
            </p:custDataLst>
          </p:nvPr>
        </p:nvSpPr>
        <p:spPr>
          <a:xfrm>
            <a:off x="3565689" y="2530909"/>
            <a:ext cx="1637671" cy="54363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2"/>
            </p:custDataLst>
          </p:nvPr>
        </p:nvSpPr>
        <p:spPr>
          <a:xfrm>
            <a:off x="3624584" y="2635351"/>
            <a:ext cx="1637672" cy="337185"/>
          </a:xfrm>
          <a:prstGeom prst="rect">
            <a:avLst/>
          </a:prstGeom>
        </p:spPr>
        <p:txBody>
          <a:bodyPr wrap="square">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整型</a:t>
            </a:r>
          </a:p>
        </p:txBody>
      </p:sp>
      <p:sp>
        <p:nvSpPr>
          <p:cNvPr id="20" name="矩形 19"/>
          <p:cNvSpPr/>
          <p:nvPr>
            <p:custDataLst>
              <p:tags r:id="rId3"/>
            </p:custDataLst>
          </p:nvPr>
        </p:nvSpPr>
        <p:spPr>
          <a:xfrm>
            <a:off x="5333212" y="2530909"/>
            <a:ext cx="1637671" cy="54363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custDataLst>
              <p:tags r:id="rId4"/>
            </p:custDataLst>
          </p:nvPr>
        </p:nvSpPr>
        <p:spPr>
          <a:xfrm>
            <a:off x="8898974" y="2532960"/>
            <a:ext cx="1637671" cy="54363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custDataLst>
              <p:tags r:id="rId5"/>
            </p:custDataLst>
          </p:nvPr>
        </p:nvSpPr>
        <p:spPr>
          <a:xfrm>
            <a:off x="9955812" y="1969176"/>
            <a:ext cx="1637672" cy="584775"/>
          </a:xfrm>
          <a:prstGeom prst="rect">
            <a:avLst/>
          </a:prstGeom>
          <a:noFill/>
        </p:spPr>
        <p:txBody>
          <a:bodyPr wrap="square">
            <a:spAutoFit/>
          </a:bodyPr>
          <a:lstStyle/>
          <a:p>
            <a:pPr algn="ctr"/>
            <a:r>
              <a:rPr lang="zh-CN" altLang="en-US" sz="1600">
                <a:solidFill>
                  <a:schemeClr val="bg1"/>
                </a:solidFill>
                <a:latin typeface="微软雅黑" panose="020B0503020204020204" pitchFamily="34" charset="-122"/>
                <a:ea typeface="微软雅黑" panose="020B0503020204020204" pitchFamily="34" charset="-122"/>
              </a:rPr>
              <a:t>无缝衔接单元测试</a:t>
            </a:r>
            <a:endParaRPr lang="zh-CN" altLang="en-US" sz="1600" dirty="0">
              <a:solidFill>
                <a:schemeClr val="bg1"/>
              </a:solidFill>
              <a:latin typeface="微软雅黑" panose="020B0503020204020204" pitchFamily="34" charset="-122"/>
              <a:ea typeface="微软雅黑" panose="020B0503020204020204" pitchFamily="34" charset="-122"/>
            </a:endParaRPr>
          </a:p>
        </p:txBody>
      </p:sp>
      <p:pic>
        <p:nvPicPr>
          <p:cNvPr id="29" name="图片 15"/>
          <p:cNvPicPr>
            <a:picLocks noChangeAspect="1"/>
          </p:cNvPicPr>
          <p:nvPr>
            <p:custDataLst>
              <p:tags r:id="rId6"/>
            </p:custDataLst>
          </p:nvPr>
        </p:nvPicPr>
        <p:blipFill>
          <a:blip r:embed="rId15">
            <a:extLst>
              <a:ext uri="{28A0092B-C50C-407E-A947-70E740481C1C}">
                <a14:useLocalDpi xmlns:a14="http://schemas.microsoft.com/office/drawing/2010/main" val="0"/>
              </a:ext>
            </a:extLst>
          </a:blip>
          <a:srcRect/>
          <a:stretch>
            <a:fillRect/>
          </a:stretch>
        </p:blipFill>
        <p:spPr bwMode="auto">
          <a:xfrm>
            <a:off x="837909" y="2493729"/>
            <a:ext cx="2447925"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矩形 30"/>
          <p:cNvSpPr/>
          <p:nvPr>
            <p:custDataLst>
              <p:tags r:id="rId7"/>
            </p:custDataLst>
          </p:nvPr>
        </p:nvSpPr>
        <p:spPr>
          <a:xfrm>
            <a:off x="3501734" y="3512005"/>
            <a:ext cx="7304637" cy="1337945"/>
          </a:xfrm>
          <a:prstGeom prst="rect">
            <a:avLst/>
          </a:prstGeom>
        </p:spPr>
        <p:txBody>
          <a:bodyPr wrap="square">
            <a:spAutoFit/>
          </a:bodyPr>
          <a:lstStyle/>
          <a:p>
            <a:pPr algn="just">
              <a:lnSpc>
                <a:spcPct val="150000"/>
              </a:lnSpc>
            </a:pPr>
            <a:r>
              <a:rPr lang="zh-CN" altLang="zh-CN" sz="1800">
                <a:solidFill>
                  <a:srgbClr val="595959"/>
                </a:solidFill>
                <a:latin typeface="微软雅黑" panose="020B0503020204020204" pitchFamily="34" charset="-122"/>
                <a:ea typeface="微软雅黑" panose="020B0503020204020204" pitchFamily="34" charset="-122"/>
              </a:rPr>
              <a:t>类似1.1、0.5、-1.4、3.12e2这样的数据被称为</a:t>
            </a:r>
            <a:r>
              <a:rPr lang="zh-CN" altLang="zh-CN" sz="1800">
                <a:solidFill>
                  <a:srgbClr val="0070C0"/>
                </a:solidFill>
                <a:latin typeface="微软雅黑" panose="020B0503020204020204" pitchFamily="34" charset="-122"/>
                <a:ea typeface="微软雅黑" panose="020B0503020204020204" pitchFamily="34" charset="-122"/>
              </a:rPr>
              <a:t>浮点型数据</a:t>
            </a:r>
            <a:r>
              <a:rPr lang="zh-CN" altLang="zh-CN" sz="1800">
                <a:solidFill>
                  <a:srgbClr val="595959"/>
                </a:solidFill>
                <a:latin typeface="微软雅黑" panose="020B0503020204020204" pitchFamily="34" charset="-122"/>
                <a:ea typeface="微软雅黑" panose="020B0503020204020204" pitchFamily="34" charset="-122"/>
              </a:rPr>
              <a:t>，浮点型数据是带有</a:t>
            </a:r>
            <a:r>
              <a:rPr lang="zh-CN" altLang="zh-CN" sz="1800">
                <a:solidFill>
                  <a:srgbClr val="0070C0"/>
                </a:solidFill>
                <a:latin typeface="微软雅黑" panose="020B0503020204020204" pitchFamily="34" charset="-122"/>
                <a:ea typeface="微软雅黑" panose="020B0503020204020204" pitchFamily="34" charset="-122"/>
              </a:rPr>
              <a:t>小数点</a:t>
            </a:r>
            <a:r>
              <a:rPr lang="zh-CN" altLang="zh-CN" sz="1800">
                <a:solidFill>
                  <a:srgbClr val="595959"/>
                </a:solidFill>
                <a:latin typeface="微软雅黑" panose="020B0503020204020204" pitchFamily="34" charset="-122"/>
                <a:ea typeface="微软雅黑" panose="020B0503020204020204" pitchFamily="34" charset="-122"/>
              </a:rPr>
              <a:t>的数值。Python的浮点数可以采用两种方式表示，分别是</a:t>
            </a:r>
            <a:r>
              <a:rPr lang="zh-CN" altLang="zh-CN" sz="1800">
                <a:solidFill>
                  <a:srgbClr val="0070C0"/>
                </a:solidFill>
                <a:latin typeface="微软雅黑" panose="020B0503020204020204" pitchFamily="34" charset="-122"/>
                <a:ea typeface="微软雅黑" panose="020B0503020204020204" pitchFamily="34" charset="-122"/>
              </a:rPr>
              <a:t>十进制</a:t>
            </a:r>
            <a:r>
              <a:rPr lang="zh-CN" altLang="zh-CN" sz="1800">
                <a:solidFill>
                  <a:srgbClr val="595959"/>
                </a:solidFill>
                <a:latin typeface="微软雅黑" panose="020B0503020204020204" pitchFamily="34" charset="-122"/>
                <a:ea typeface="微软雅黑" panose="020B0503020204020204" pitchFamily="34" charset="-122"/>
              </a:rPr>
              <a:t>和</a:t>
            </a:r>
            <a:r>
              <a:rPr lang="zh-CN" altLang="zh-CN" sz="1800">
                <a:solidFill>
                  <a:srgbClr val="0070C0"/>
                </a:solidFill>
                <a:latin typeface="微软雅黑" panose="020B0503020204020204" pitchFamily="34" charset="-122"/>
                <a:ea typeface="微软雅黑" panose="020B0503020204020204" pitchFamily="34" charset="-122"/>
              </a:rPr>
              <a:t>科学计数法</a:t>
            </a:r>
            <a:r>
              <a:rPr lang="zh-CN" altLang="zh-CN" sz="1800">
                <a:solidFill>
                  <a:srgbClr val="595959"/>
                </a:solidFill>
                <a:latin typeface="微软雅黑" panose="020B0503020204020204" pitchFamily="34" charset="-122"/>
                <a:ea typeface="微软雅黑" panose="020B0503020204020204" pitchFamily="34" charset="-122"/>
              </a:rPr>
              <a:t>。</a:t>
            </a:r>
          </a:p>
        </p:txBody>
      </p:sp>
      <p:sp>
        <p:nvSpPr>
          <p:cNvPr id="32" name="矩形 31"/>
          <p:cNvSpPr/>
          <p:nvPr>
            <p:custDataLst>
              <p:tags r:id="rId8"/>
            </p:custDataLst>
          </p:nvPr>
        </p:nvSpPr>
        <p:spPr>
          <a:xfrm>
            <a:off x="7096878" y="2531641"/>
            <a:ext cx="1637671" cy="54363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custDataLst>
              <p:tags r:id="rId9"/>
            </p:custDataLst>
          </p:nvPr>
        </p:nvSpPr>
        <p:spPr>
          <a:xfrm>
            <a:off x="7085346" y="2637249"/>
            <a:ext cx="1637672" cy="337185"/>
          </a:xfrm>
          <a:prstGeom prst="rect">
            <a:avLst/>
          </a:prstGeom>
          <a:noFill/>
        </p:spPr>
        <p:txBody>
          <a:bodyPr wrap="square">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复数类型</a:t>
            </a:r>
          </a:p>
        </p:txBody>
      </p:sp>
      <p:sp>
        <p:nvSpPr>
          <p:cNvPr id="34" name="文本框 33"/>
          <p:cNvSpPr txBox="1"/>
          <p:nvPr>
            <p:custDataLst>
              <p:tags r:id="rId10"/>
            </p:custDataLst>
          </p:nvPr>
        </p:nvSpPr>
        <p:spPr>
          <a:xfrm>
            <a:off x="8899673" y="2635021"/>
            <a:ext cx="1582998" cy="337185"/>
          </a:xfrm>
          <a:prstGeom prst="rect">
            <a:avLst/>
          </a:prstGeom>
          <a:noFill/>
        </p:spPr>
        <p:txBody>
          <a:bodyPr wrap="squar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布尔类型</a:t>
            </a:r>
          </a:p>
        </p:txBody>
      </p:sp>
      <p:sp>
        <p:nvSpPr>
          <p:cNvPr id="18" name="矩形 17"/>
          <p:cNvSpPr/>
          <p:nvPr>
            <p:custDataLst>
              <p:tags r:id="rId11"/>
            </p:custDataLst>
          </p:nvPr>
        </p:nvSpPr>
        <p:spPr>
          <a:xfrm>
            <a:off x="5291505" y="2635350"/>
            <a:ext cx="1637672" cy="337185"/>
          </a:xfrm>
          <a:prstGeom prst="rect">
            <a:avLst/>
          </a:prstGeom>
        </p:spPr>
        <p:txBody>
          <a:bodyPr wrap="square">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浮点型</a:t>
            </a:r>
          </a:p>
        </p:txBody>
      </p:sp>
      <p:sp>
        <p:nvSpPr>
          <p:cNvPr id="2" name="标题 1"/>
          <p:cNvSpPr>
            <a:spLocks noChangeArrowheads="1"/>
          </p:cNvSpPr>
          <p:nvPr>
            <p:custDataLst>
              <p:tags r:id="rId12"/>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2.1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数字类型</a:t>
            </a:r>
          </a:p>
        </p:txBody>
      </p:sp>
      <p:sp>
        <p:nvSpPr>
          <p:cNvPr id="3" name="矩形 2"/>
          <p:cNvSpPr/>
          <p:nvPr>
            <p:custDataLst>
              <p:tags r:id="rId13"/>
            </p:custDataLst>
          </p:nvPr>
        </p:nvSpPr>
        <p:spPr>
          <a:xfrm>
            <a:off x="1054735" y="981075"/>
            <a:ext cx="10379075" cy="1337945"/>
          </a:xfrm>
          <a:prstGeom prst="rect">
            <a:avLst/>
          </a:prstGeom>
        </p:spPr>
        <p:txBody>
          <a:bodyPr wrap="square">
            <a:spAutoFit/>
          </a:bodyPr>
          <a:lstStyle/>
          <a:p>
            <a:pPr indent="0"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rPr>
              <a:t>表示数值的数据类型称为</a:t>
            </a:r>
            <a:r>
              <a:rPr lang="zh-CN" altLang="en-US" sz="1800">
                <a:solidFill>
                  <a:srgbClr val="0070C0"/>
                </a:solidFill>
                <a:latin typeface="微软雅黑" panose="020B0503020204020204" pitchFamily="34" charset="-122"/>
                <a:ea typeface="微软雅黑" panose="020B0503020204020204" pitchFamily="34" charset="-122"/>
              </a:rPr>
              <a:t>数字类型</a:t>
            </a:r>
            <a:r>
              <a:rPr lang="zh-CN" altLang="en-US" sz="1800">
                <a:solidFill>
                  <a:srgbClr val="595959"/>
                </a:solidFill>
                <a:latin typeface="微软雅黑" panose="020B0503020204020204" pitchFamily="34" charset="-122"/>
                <a:ea typeface="微软雅黑" panose="020B0503020204020204" pitchFamily="34" charset="-122"/>
              </a:rPr>
              <a:t>。Python内置的数字类型有</a:t>
            </a:r>
            <a:r>
              <a:rPr lang="zh-CN" altLang="en-US" sz="1800">
                <a:solidFill>
                  <a:srgbClr val="0070C0"/>
                </a:solidFill>
                <a:latin typeface="微软雅黑" panose="020B0503020204020204" pitchFamily="34" charset="-122"/>
                <a:ea typeface="微软雅黑" panose="020B0503020204020204" pitchFamily="34" charset="-122"/>
              </a:rPr>
              <a:t>整型（int）</a:t>
            </a:r>
            <a:r>
              <a:rPr lang="zh-CN" altLang="en-US" sz="1800">
                <a:solidFill>
                  <a:srgbClr val="595959"/>
                </a:solidFill>
                <a:latin typeface="微软雅黑" panose="020B0503020204020204" pitchFamily="34" charset="-122"/>
                <a:ea typeface="微软雅黑" panose="020B0503020204020204" pitchFamily="34" charset="-122"/>
              </a:rPr>
              <a:t>、</a:t>
            </a:r>
            <a:r>
              <a:rPr lang="zh-CN" altLang="en-US" sz="1800">
                <a:solidFill>
                  <a:srgbClr val="0070C0"/>
                </a:solidFill>
                <a:latin typeface="微软雅黑" panose="020B0503020204020204" pitchFamily="34" charset="-122"/>
                <a:ea typeface="微软雅黑" panose="020B0503020204020204" pitchFamily="34" charset="-122"/>
              </a:rPr>
              <a:t>浮点型（float）</a:t>
            </a:r>
            <a:r>
              <a:rPr lang="zh-CN" altLang="en-US" sz="1800">
                <a:solidFill>
                  <a:srgbClr val="595959"/>
                </a:solidFill>
                <a:latin typeface="微软雅黑" panose="020B0503020204020204" pitchFamily="34" charset="-122"/>
                <a:ea typeface="微软雅黑" panose="020B0503020204020204" pitchFamily="34" charset="-122"/>
              </a:rPr>
              <a:t>、</a:t>
            </a:r>
            <a:r>
              <a:rPr lang="zh-CN" altLang="en-US" sz="1800">
                <a:solidFill>
                  <a:srgbClr val="0070C0"/>
                </a:solidFill>
                <a:latin typeface="微软雅黑" panose="020B0503020204020204" pitchFamily="34" charset="-122"/>
                <a:ea typeface="微软雅黑" panose="020B0503020204020204" pitchFamily="34" charset="-122"/>
              </a:rPr>
              <a:t>复数类型（complex）</a:t>
            </a:r>
            <a:r>
              <a:rPr lang="zh-CN" altLang="en-US" sz="1800">
                <a:solidFill>
                  <a:srgbClr val="595959"/>
                </a:solidFill>
                <a:latin typeface="微软雅黑" panose="020B0503020204020204" pitchFamily="34" charset="-122"/>
                <a:ea typeface="微软雅黑" panose="020B0503020204020204" pitchFamily="34" charset="-122"/>
              </a:rPr>
              <a:t>，它们分别对应数学中的整数、小数和复数，此外，还有一种比较特殊的类型——</a:t>
            </a:r>
            <a:r>
              <a:rPr lang="zh-CN" altLang="en-US" sz="1800">
                <a:solidFill>
                  <a:srgbClr val="0070C0"/>
                </a:solidFill>
                <a:latin typeface="微软雅黑" panose="020B0503020204020204" pitchFamily="34" charset="-122"/>
                <a:ea typeface="微软雅黑" panose="020B0503020204020204" pitchFamily="34" charset="-122"/>
              </a:rPr>
              <a:t>布尔类型（bool</a:t>
            </a:r>
            <a:r>
              <a:rPr lang="zh-CN" altLang="en-US" sz="1800">
                <a:solidFill>
                  <a:srgbClr val="595959"/>
                </a:solidFill>
                <a:latin typeface="微软雅黑" panose="020B0503020204020204" pitchFamily="34" charset="-122"/>
                <a:ea typeface="微软雅黑" panose="020B0503020204020204" pitchFamily="34" charset="-122"/>
              </a:rPr>
              <a:t>）。</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020" y="3014345"/>
            <a:ext cx="7284085" cy="829945"/>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类型转换</a:t>
            </a: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2.5</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735552" y="3609990"/>
            <a:ext cx="5180379" cy="1043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sz="2000" dirty="0">
                <a:solidFill>
                  <a:srgbClr val="595959"/>
                </a:solidFill>
                <a:latin typeface="微软雅黑" panose="020B0503020204020204" pitchFamily="34" charset="-122"/>
                <a:ea typeface="微软雅黑" panose="020B0503020204020204" pitchFamily="34" charset="-122"/>
              </a:rPr>
              <a:t>掌握</a:t>
            </a:r>
            <a:r>
              <a:rPr sz="2000" dirty="0">
                <a:solidFill>
                  <a:srgbClr val="0070C0"/>
                </a:solidFill>
                <a:latin typeface="微软雅黑" panose="020B0503020204020204" pitchFamily="34" charset="-122"/>
                <a:ea typeface="微软雅黑" panose="020B0503020204020204" pitchFamily="34" charset="-122"/>
              </a:rPr>
              <a:t>类型转换函数的使用</a:t>
            </a:r>
            <a:r>
              <a:rPr sz="2000" dirty="0">
                <a:solidFill>
                  <a:srgbClr val="595959"/>
                </a:solidFill>
                <a:latin typeface="微软雅黑" panose="020B0503020204020204" pitchFamily="34" charset="-122"/>
                <a:ea typeface="微软雅黑" panose="020B0503020204020204" pitchFamily="34" charset="-122"/>
              </a:rPr>
              <a:t>，能够使用类型转换函数对不同类型的数据进行转换</a:t>
            </a:r>
          </a:p>
        </p:txBody>
      </p:sp>
      <p:grpSp>
        <p:nvGrpSpPr>
          <p:cNvPr id="11" name="组合 10"/>
          <p:cNvGrpSpPr/>
          <p:nvPr/>
        </p:nvGrpSpPr>
        <p:grpSpPr>
          <a:xfrm>
            <a:off x="5299308" y="3929266"/>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Title 1"/>
          <p:cNvSpPr txBox="1"/>
          <p:nvPr>
            <p:custDataLst>
              <p:tags r:id="rId1"/>
            </p:custDataLst>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2</a:t>
            </a:r>
            <a:r>
              <a:rPr sz="2400" b="1" dirty="0">
                <a:solidFill>
                  <a:srgbClr val="595959"/>
                </a:solidFill>
                <a:latin typeface="微软雅黑" panose="020B0503020204020204" pitchFamily="34" charset="-122"/>
                <a:ea typeface="微软雅黑" panose="020B0503020204020204" pitchFamily="34" charset="-122"/>
                <a:cs typeface="+mn-ea"/>
                <a:sym typeface="+mn-lt"/>
              </a:rPr>
              <a:t>.5</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类型转换函数</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054100" y="1702435"/>
            <a:ext cx="10202545" cy="1337945"/>
          </a:xfrm>
          <a:prstGeom prst="rect">
            <a:avLst/>
          </a:prstGeom>
          <a:noFill/>
        </p:spPr>
        <p:txBody>
          <a:bodyPr wrap="square" rtlCol="0" anchor="t">
            <a:spAutoFit/>
          </a:bodyPr>
          <a:lstStyle/>
          <a:p>
            <a:pPr algn="just">
              <a:lnSpc>
                <a:spcPct val="150000"/>
              </a:lnSpc>
              <a:buClrTx/>
              <a:buSzTx/>
              <a:buFontTx/>
            </a:pPr>
            <a:r>
              <a:rPr lang="zh-CN" altLang="en-US" sz="1800" dirty="0">
                <a:solidFill>
                  <a:srgbClr val="595959"/>
                </a:solidFill>
                <a:latin typeface="微软雅黑" panose="020B0503020204020204" pitchFamily="34" charset="-122"/>
                <a:ea typeface="微软雅黑" panose="020B0503020204020204" pitchFamily="34" charset="-122"/>
              </a:rPr>
              <a:t>Python内置了一系列可实现强制类型转换的函数，保证用户在有需求的情况下，将目标数据转换为指定的类型。数字类型和字符串之间转换的函数有</a:t>
            </a:r>
            <a:r>
              <a:rPr lang="zh-CN" altLang="en-US" sz="1800" dirty="0">
                <a:solidFill>
                  <a:srgbClr val="0070C0"/>
                </a:solidFill>
                <a:latin typeface="微软雅黑" panose="020B0503020204020204" pitchFamily="34" charset="-122"/>
                <a:ea typeface="微软雅黑" panose="020B0503020204020204" pitchFamily="34" charset="-122"/>
              </a:rPr>
              <a:t>int()</a:t>
            </a:r>
            <a:r>
              <a:rPr lang="zh-CN" altLang="en-US" sz="1800" dirty="0">
                <a:solidFill>
                  <a:srgbClr val="595959"/>
                </a:solidFill>
                <a:latin typeface="微软雅黑" panose="020B0503020204020204" pitchFamily="34" charset="-122"/>
                <a:ea typeface="微软雅黑" panose="020B0503020204020204" pitchFamily="34" charset="-122"/>
              </a:rPr>
              <a:t>、</a:t>
            </a:r>
            <a:r>
              <a:rPr lang="zh-CN" altLang="en-US" sz="1800" dirty="0">
                <a:solidFill>
                  <a:srgbClr val="0070C0"/>
                </a:solidFill>
                <a:latin typeface="微软雅黑" panose="020B0503020204020204" pitchFamily="34" charset="-122"/>
                <a:ea typeface="微软雅黑" panose="020B0503020204020204" pitchFamily="34" charset="-122"/>
              </a:rPr>
              <a:t>float()</a:t>
            </a:r>
            <a:r>
              <a:rPr lang="zh-CN" altLang="en-US" sz="1800" dirty="0">
                <a:solidFill>
                  <a:srgbClr val="595959"/>
                </a:solidFill>
                <a:latin typeface="微软雅黑" panose="020B0503020204020204" pitchFamily="34" charset="-122"/>
                <a:ea typeface="微软雅黑" panose="020B0503020204020204" pitchFamily="34" charset="-122"/>
              </a:rPr>
              <a:t>、</a:t>
            </a:r>
            <a:r>
              <a:rPr lang="zh-CN" altLang="en-US" sz="1800" dirty="0">
                <a:solidFill>
                  <a:srgbClr val="0070C0"/>
                </a:solidFill>
                <a:latin typeface="微软雅黑" panose="020B0503020204020204" pitchFamily="34" charset="-122"/>
                <a:ea typeface="微软雅黑" panose="020B0503020204020204" pitchFamily="34" charset="-122"/>
              </a:rPr>
              <a:t>complex()</a:t>
            </a:r>
            <a:r>
              <a:rPr lang="zh-CN" altLang="en-US" sz="1800" dirty="0">
                <a:solidFill>
                  <a:srgbClr val="595959"/>
                </a:solidFill>
                <a:latin typeface="微软雅黑" panose="020B0503020204020204" pitchFamily="34" charset="-122"/>
                <a:ea typeface="微软雅黑" panose="020B0503020204020204" pitchFamily="34" charset="-122"/>
              </a:rPr>
              <a:t>、</a:t>
            </a:r>
            <a:r>
              <a:rPr lang="zh-CN" altLang="en-US" sz="1800" dirty="0">
                <a:solidFill>
                  <a:srgbClr val="0070C0"/>
                </a:solidFill>
                <a:latin typeface="微软雅黑" panose="020B0503020204020204" pitchFamily="34" charset="-122"/>
                <a:ea typeface="微软雅黑" panose="020B0503020204020204" pitchFamily="34" charset="-122"/>
              </a:rPr>
              <a:t>str()</a:t>
            </a:r>
            <a:r>
              <a:rPr lang="zh-CN" altLang="en-US" sz="1800" dirty="0">
                <a:solidFill>
                  <a:srgbClr val="595959"/>
                </a:solidFill>
                <a:latin typeface="微软雅黑" panose="020B0503020204020204" pitchFamily="34" charset="-122"/>
                <a:ea typeface="微软雅黑" panose="020B0503020204020204" pitchFamily="34" charset="-122"/>
              </a:rPr>
              <a:t>，关于这些函数的功能说明如表所示。</a:t>
            </a:r>
          </a:p>
        </p:txBody>
      </p:sp>
      <p:grpSp>
        <p:nvGrpSpPr>
          <p:cNvPr id="5" name="组合 4"/>
          <p:cNvGrpSpPr/>
          <p:nvPr/>
        </p:nvGrpSpPr>
        <p:grpSpPr>
          <a:xfrm>
            <a:off x="1019175" y="857056"/>
            <a:ext cx="3533775" cy="466725"/>
            <a:chOff x="1019175" y="847725"/>
            <a:chExt cx="3533775" cy="466725"/>
          </a:xfrm>
        </p:grpSpPr>
        <p:sp>
          <p:nvSpPr>
            <p:cNvPr id="6" name="同侧圆角矩形 3"/>
            <p:cNvSpPr/>
            <p:nvPr>
              <p:custDataLst>
                <p:tags r:id="rId3"/>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custDataLst>
                <p:tags r:id="rId4"/>
              </p:custDataLst>
            </p:nvPr>
          </p:nvSpPr>
          <p:spPr>
            <a:xfrm>
              <a:off x="1019175" y="881033"/>
              <a:ext cx="3533775" cy="398780"/>
            </a:xfrm>
            <a:prstGeom prst="rect">
              <a:avLst/>
            </a:prstGeom>
          </p:spPr>
          <p:txBody>
            <a:bodyPr wrap="square">
              <a:spAutoFit/>
            </a:bodyPr>
            <a:lstStyle/>
            <a:p>
              <a:pPr marL="0" lvl="3" algn="ctr"/>
              <a:r>
                <a:rPr lang="zh-CN" altLang="en-US" sz="2000" dirty="0">
                  <a:solidFill>
                    <a:srgbClr val="595959"/>
                  </a:solidFill>
                  <a:latin typeface="微软雅黑" panose="020B0503020204020204" pitchFamily="34" charset="-122"/>
                  <a:ea typeface="微软雅黑" panose="020B0503020204020204" pitchFamily="34" charset="-122"/>
                </a:rPr>
                <a:t>类型转换函数</a:t>
              </a:r>
            </a:p>
          </p:txBody>
        </p:sp>
      </p:grpSp>
      <p:sp>
        <p:nvSpPr>
          <p:cNvPr id="3" name="Title 1"/>
          <p:cNvSpPr txBox="1"/>
          <p:nvPr>
            <p:custDataLst>
              <p:tags r:id="rId1"/>
            </p:custDataLst>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2</a:t>
            </a:r>
            <a:r>
              <a:rPr sz="2400" b="1" dirty="0">
                <a:solidFill>
                  <a:srgbClr val="595959"/>
                </a:solidFill>
                <a:latin typeface="微软雅黑" panose="020B0503020204020204" pitchFamily="34" charset="-122"/>
                <a:ea typeface="微软雅黑" panose="020B0503020204020204" pitchFamily="34" charset="-122"/>
                <a:cs typeface="+mn-ea"/>
                <a:sym typeface="+mn-lt"/>
              </a:rPr>
              <a:t>.5</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类型转换函数</a:t>
            </a:r>
          </a:p>
        </p:txBody>
      </p:sp>
      <p:graphicFrame>
        <p:nvGraphicFramePr>
          <p:cNvPr id="2" name="表格 1"/>
          <p:cNvGraphicFramePr>
            <a:graphicFrameLocks noGrp="1"/>
          </p:cNvGraphicFramePr>
          <p:nvPr>
            <p:custDataLst>
              <p:tags r:id="rId2"/>
            </p:custDataLst>
          </p:nvPr>
        </p:nvGraphicFramePr>
        <p:xfrm>
          <a:off x="1846580" y="3357245"/>
          <a:ext cx="8417560" cy="2732405"/>
        </p:xfrm>
        <a:graphic>
          <a:graphicData uri="http://schemas.openxmlformats.org/drawingml/2006/table">
            <a:tbl>
              <a:tblPr>
                <a:tableStyleId>{F5AB1C69-6EDB-4FF4-983F-18BD219EF322}</a:tableStyleId>
              </a:tblPr>
              <a:tblGrid>
                <a:gridCol w="1826895">
                  <a:extLst>
                    <a:ext uri="{9D8B030D-6E8A-4147-A177-3AD203B41FA5}">
                      <a16:colId xmlns:a16="http://schemas.microsoft.com/office/drawing/2014/main" val="20000"/>
                    </a:ext>
                  </a:extLst>
                </a:gridCol>
                <a:gridCol w="6590665">
                  <a:extLst>
                    <a:ext uri="{9D8B030D-6E8A-4147-A177-3AD203B41FA5}">
                      <a16:colId xmlns:a16="http://schemas.microsoft.com/office/drawing/2014/main" val="20001"/>
                    </a:ext>
                  </a:extLst>
                </a:gridCol>
              </a:tblGrid>
              <a:tr h="40894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kern="100" dirty="0" smtClean="0">
                          <a:solidFill>
                            <a:srgbClr val="595959"/>
                          </a:solidFill>
                          <a:effectLst/>
                          <a:latin typeface="微软雅黑" panose="020B0503020204020204" pitchFamily="34" charset="-122"/>
                          <a:ea typeface="微软雅黑" panose="020B0503020204020204" pitchFamily="34" charset="-122"/>
                        </a:rPr>
                        <a:t>函数</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zh-CN" sz="1800" b="1" kern="100" dirty="0" smtClean="0">
                          <a:solidFill>
                            <a:srgbClr val="595959"/>
                          </a:solidFill>
                          <a:effectLst/>
                          <a:latin typeface="微软雅黑" panose="020B0503020204020204" pitchFamily="34" charset="-122"/>
                          <a:ea typeface="微软雅黑" panose="020B0503020204020204" pitchFamily="34" charset="-122"/>
                        </a:rPr>
                        <a:t>说明</a:t>
                      </a:r>
                    </a:p>
                  </a:txBody>
                  <a:tcPr anchor="ctr"/>
                </a:tc>
                <a:extLst>
                  <a:ext uri="{0D108BD9-81ED-4DB2-BD59-A6C34878D82A}">
                    <a16:rowId xmlns:a16="http://schemas.microsoft.com/office/drawing/2014/main" val="10000"/>
                  </a:ext>
                </a:extLst>
              </a:tr>
              <a:tr h="638175">
                <a:tc>
                  <a:txBody>
                    <a:bodyPr/>
                    <a:lstStyle/>
                    <a:p>
                      <a:pPr marL="0" algn="l" defTabSz="914400" rtl="0" eaLnBrk="1" latinLnBrk="0" hangingPunct="1"/>
                      <a:r>
                        <a:rPr lang="en-US" altLang="zh-CN" sz="1600" kern="1200" dirty="0" smtClean="0">
                          <a:solidFill>
                            <a:srgbClr val="595959"/>
                          </a:solidFill>
                          <a:latin typeface="微软雅黑" panose="020B0503020204020204" pitchFamily="34" charset="-122"/>
                          <a:ea typeface="微软雅黑" panose="020B0503020204020204" pitchFamily="34" charset="-122"/>
                          <a:cs typeface="Times New Roman" panose="02020603050405020304" charset="0"/>
                        </a:rPr>
                        <a:t>int()</a:t>
                      </a:r>
                    </a:p>
                  </a:txBody>
                  <a:tcPr anchor="ctr"/>
                </a:tc>
                <a:tc>
                  <a:txBody>
                    <a:bodyPr/>
                    <a:lstStyle/>
                    <a:p>
                      <a:r>
                        <a:rPr lang="zh-CN" altLang="en-US" sz="1600" dirty="0" smtClean="0">
                          <a:solidFill>
                            <a:srgbClr val="595959"/>
                          </a:solidFill>
                          <a:latin typeface="微软雅黑" panose="020B0503020204020204" pitchFamily="34" charset="-122"/>
                          <a:ea typeface="微软雅黑" panose="020B0503020204020204" pitchFamily="34" charset="-122"/>
                        </a:rPr>
                        <a:t>将浮点型、布尔类型或符合整型数值规范的字符串转换为整型</a:t>
                      </a:r>
                    </a:p>
                  </a:txBody>
                  <a:tcPr anchor="ctr"/>
                </a:tc>
                <a:extLst>
                  <a:ext uri="{0D108BD9-81ED-4DB2-BD59-A6C34878D82A}">
                    <a16:rowId xmlns:a16="http://schemas.microsoft.com/office/drawing/2014/main" val="10001"/>
                  </a:ext>
                </a:extLst>
              </a:tr>
              <a:tr h="638175">
                <a:tc>
                  <a:txBody>
                    <a:bodyPr/>
                    <a:lstStyle/>
                    <a:p>
                      <a:r>
                        <a:rPr lang="en-US" altLang="zh-CN" sz="1600" kern="1200" dirty="0" smtClean="0">
                          <a:solidFill>
                            <a:srgbClr val="595959"/>
                          </a:solidFill>
                          <a:latin typeface="微软雅黑" panose="020B0503020204020204" pitchFamily="34" charset="-122"/>
                          <a:ea typeface="微软雅黑" panose="020B0503020204020204" pitchFamily="34" charset="-122"/>
                          <a:cs typeface="Times New Roman" panose="02020603050405020304" charset="0"/>
                        </a:rPr>
                        <a:t>float()</a:t>
                      </a:r>
                    </a:p>
                  </a:txBody>
                  <a:tcPr anchor="ctr"/>
                </a:tc>
                <a:tc>
                  <a:txBody>
                    <a:bodyPr/>
                    <a:lstStyle/>
                    <a:p>
                      <a:r>
                        <a:rPr lang="zh-CN" altLang="en-US" sz="1600" dirty="0" smtClean="0">
                          <a:solidFill>
                            <a:srgbClr val="595959"/>
                          </a:solidFill>
                          <a:latin typeface="微软雅黑" panose="020B0503020204020204" pitchFamily="34" charset="-122"/>
                          <a:ea typeface="微软雅黑" panose="020B0503020204020204" pitchFamily="34" charset="-122"/>
                        </a:rPr>
                        <a:t>将整型、布尔类型或符合浮点型数值规范的字符串转换为浮点型</a:t>
                      </a:r>
                    </a:p>
                  </a:txBody>
                  <a:tcPr anchor="ctr"/>
                </a:tc>
                <a:extLst>
                  <a:ext uri="{0D108BD9-81ED-4DB2-BD59-A6C34878D82A}">
                    <a16:rowId xmlns:a16="http://schemas.microsoft.com/office/drawing/2014/main" val="10002"/>
                  </a:ext>
                </a:extLst>
              </a:tr>
              <a:tr h="638175">
                <a:tc>
                  <a:txBody>
                    <a:bodyPr/>
                    <a:lstStyle/>
                    <a:p>
                      <a:r>
                        <a:rPr lang="en-US" altLang="zh-CN" sz="1600" kern="1200" dirty="0">
                          <a:solidFill>
                            <a:srgbClr val="595959"/>
                          </a:solidFill>
                          <a:latin typeface="微软雅黑" panose="020B0503020204020204" pitchFamily="34" charset="-122"/>
                          <a:ea typeface="微软雅黑" panose="020B0503020204020204" pitchFamily="34" charset="-122"/>
                          <a:cs typeface="Times New Roman" panose="02020603050405020304" charset="0"/>
                        </a:rPr>
                        <a:t>complext()</a:t>
                      </a:r>
                    </a:p>
                  </a:txBody>
                  <a:tcPr anchor="ctr"/>
                </a:tc>
                <a:tc>
                  <a:txBody>
                    <a:bodyPr/>
                    <a:lstStyle/>
                    <a:p>
                      <a:r>
                        <a:rPr lang="zh-CN" altLang="en-US" sz="1600" dirty="0" smtClean="0">
                          <a:solidFill>
                            <a:srgbClr val="595959"/>
                          </a:solidFill>
                          <a:latin typeface="微软雅黑" panose="020B0503020204020204" pitchFamily="34" charset="-122"/>
                          <a:ea typeface="微软雅黑" panose="020B0503020204020204" pitchFamily="34" charset="-122"/>
                        </a:rPr>
                        <a:t>将整型、浮点型、布尔类型或符合复数类型数值规范的字符串转换为复数类型</a:t>
                      </a:r>
                    </a:p>
                  </a:txBody>
                  <a:tcPr anchor="ctr"/>
                </a:tc>
                <a:extLst>
                  <a:ext uri="{0D108BD9-81ED-4DB2-BD59-A6C34878D82A}">
                    <a16:rowId xmlns:a16="http://schemas.microsoft.com/office/drawing/2014/main" val="10003"/>
                  </a:ext>
                </a:extLst>
              </a:tr>
              <a:tr h="408940">
                <a:tc>
                  <a:txBody>
                    <a:bodyPr/>
                    <a:lstStyle/>
                    <a:p>
                      <a:r>
                        <a:rPr lang="en-US" altLang="zh-CN" sz="1600" kern="1200" dirty="0" smtClean="0">
                          <a:solidFill>
                            <a:srgbClr val="595959"/>
                          </a:solidFill>
                          <a:latin typeface="微软雅黑" panose="020B0503020204020204" pitchFamily="34" charset="-122"/>
                          <a:ea typeface="微软雅黑" panose="020B0503020204020204" pitchFamily="34" charset="-122"/>
                          <a:cs typeface="Times New Roman" panose="02020603050405020304" charset="0"/>
                        </a:rPr>
                        <a:t>str()</a:t>
                      </a:r>
                    </a:p>
                  </a:txBody>
                  <a:tcPr anchor="ctr"/>
                </a:tc>
                <a:tc>
                  <a:txBody>
                    <a:bodyPr/>
                    <a:lstStyle/>
                    <a:p>
                      <a:r>
                        <a:rPr lang="zh-CN" altLang="en-US" sz="1600" dirty="0" smtClean="0">
                          <a:solidFill>
                            <a:srgbClr val="595959"/>
                          </a:solidFill>
                          <a:latin typeface="微软雅黑" panose="020B0503020204020204" pitchFamily="34" charset="-122"/>
                          <a:ea typeface="微软雅黑" panose="020B0503020204020204" pitchFamily="34" charset="-122"/>
                        </a:rPr>
                        <a:t>将数值类型转换为字符串</a:t>
                      </a:r>
                    </a:p>
                  </a:txBody>
                  <a:tcPr anchor="ct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custDataLst>
              <p:tags r:id="rId1"/>
            </p:custDataLst>
          </p:nvPr>
        </p:nvSpPr>
        <p:spPr>
          <a:xfrm>
            <a:off x="1143635" y="266700"/>
            <a:ext cx="48850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2</a:t>
            </a:r>
            <a:r>
              <a:rPr sz="2400" b="1" dirty="0">
                <a:solidFill>
                  <a:srgbClr val="595959"/>
                </a:solidFill>
                <a:latin typeface="微软雅黑" panose="020B0503020204020204" pitchFamily="34" charset="-122"/>
                <a:ea typeface="微软雅黑" panose="020B0503020204020204" pitchFamily="34" charset="-122"/>
                <a:cs typeface="+mn-ea"/>
                <a:sym typeface="+mn-lt"/>
              </a:rPr>
              <a:t>.5</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类型转换函数</a:t>
            </a:r>
          </a:p>
        </p:txBody>
      </p:sp>
      <p:grpSp>
        <p:nvGrpSpPr>
          <p:cNvPr id="5" name="组合 4"/>
          <p:cNvGrpSpPr/>
          <p:nvPr/>
        </p:nvGrpSpPr>
        <p:grpSpPr>
          <a:xfrm>
            <a:off x="1019175" y="857056"/>
            <a:ext cx="3533775" cy="466725"/>
            <a:chOff x="1019175" y="847725"/>
            <a:chExt cx="3533775" cy="466725"/>
          </a:xfrm>
        </p:grpSpPr>
        <p:sp>
          <p:nvSpPr>
            <p:cNvPr id="7" name="同侧圆角矩形 3"/>
            <p:cNvSpPr/>
            <p:nvPr>
              <p:custDataLst>
                <p:tags r:id="rId3"/>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4"/>
              </p:custDataLst>
            </p:nvPr>
          </p:nvSpPr>
          <p:spPr>
            <a:xfrm>
              <a:off x="1019175" y="881033"/>
              <a:ext cx="3533775" cy="398780"/>
            </a:xfrm>
            <a:prstGeom prst="rect">
              <a:avLst/>
            </a:prstGeom>
          </p:spPr>
          <p:txBody>
            <a:bodyPr wrap="square">
              <a:spAutoFit/>
            </a:bodyPr>
            <a:lstStyle/>
            <a:p>
              <a:pPr marL="0" lvl="3" algn="ctr"/>
              <a:r>
                <a:rPr lang="zh-CN" altLang="en-US" sz="2000" dirty="0">
                  <a:solidFill>
                    <a:srgbClr val="595959"/>
                  </a:solidFill>
                  <a:latin typeface="微软雅黑" panose="020B0503020204020204" pitchFamily="34" charset="-122"/>
                  <a:ea typeface="微软雅黑" panose="020B0503020204020204" pitchFamily="34" charset="-122"/>
                </a:rPr>
                <a:t>类型转换函数</a:t>
              </a:r>
            </a:p>
          </p:txBody>
        </p:sp>
      </p:grpSp>
      <p:pic>
        <p:nvPicPr>
          <p:cNvPr id="11" name="图片 10"/>
          <p:cNvPicPr>
            <a:picLocks noChangeAspect="1"/>
          </p:cNvPicPr>
          <p:nvPr>
            <p:custDataLst>
              <p:tags r:id="rId2"/>
            </p:custDataLst>
          </p:nvPr>
        </p:nvPicPr>
        <p:blipFill>
          <a:blip r:embed="rId7"/>
          <a:stretch>
            <a:fillRect/>
          </a:stretch>
        </p:blipFill>
        <p:spPr>
          <a:xfrm>
            <a:off x="838200" y="1701165"/>
            <a:ext cx="2447925" cy="3933825"/>
          </a:xfrm>
          <a:prstGeom prst="rect">
            <a:avLst/>
          </a:prstGeom>
        </p:spPr>
      </p:pic>
      <p:sp>
        <p:nvSpPr>
          <p:cNvPr id="14" name="文本框 13"/>
          <p:cNvSpPr txBox="1"/>
          <p:nvPr/>
        </p:nvSpPr>
        <p:spPr>
          <a:xfrm>
            <a:off x="3574415" y="2167890"/>
            <a:ext cx="7642860" cy="2999740"/>
          </a:xfrm>
          <a:prstGeom prst="rect">
            <a:avLst/>
          </a:prstGeom>
          <a:noFill/>
        </p:spPr>
        <p:txBody>
          <a:bodyPr wrap="square" rtlCol="0" anchor="t">
            <a:spAutoFit/>
          </a:bodyPr>
          <a:lstStyle/>
          <a:p>
            <a:pPr algn="just">
              <a:lnSpc>
                <a:spcPct val="150000"/>
              </a:lnSpc>
              <a:buClrTx/>
              <a:buSzTx/>
              <a:buFontTx/>
            </a:pPr>
            <a:r>
              <a:rPr lang="zh-CN" altLang="en-US" sz="1800" dirty="0">
                <a:solidFill>
                  <a:srgbClr val="595959"/>
                </a:solidFill>
                <a:latin typeface="微软雅黑" panose="020B0503020204020204" pitchFamily="34" charset="-122"/>
                <a:ea typeface="微软雅黑" panose="020B0503020204020204" pitchFamily="34" charset="-122"/>
              </a:rPr>
              <a:t>在使用类型转换函数时有两点需要注意：</a:t>
            </a:r>
          </a:p>
          <a:p>
            <a:pPr algn="just">
              <a:lnSpc>
                <a:spcPct val="150000"/>
              </a:lnSpc>
              <a:buClrTx/>
              <a:buSzTx/>
              <a:buFontTx/>
            </a:pPr>
            <a:r>
              <a:rPr lang="zh-CN" altLang="en-US" sz="1800" dirty="0">
                <a:solidFill>
                  <a:srgbClr val="595959"/>
                </a:solidFill>
                <a:latin typeface="微软雅黑" panose="020B0503020204020204" pitchFamily="34" charset="-122"/>
                <a:ea typeface="微软雅黑" panose="020B0503020204020204" pitchFamily="34" charset="-122"/>
              </a:rPr>
              <a:t>（1）int()函数、float()函数只能转换</a:t>
            </a:r>
            <a:r>
              <a:rPr lang="zh-CN" altLang="en-US" sz="1800" dirty="0">
                <a:solidFill>
                  <a:srgbClr val="0070C0"/>
                </a:solidFill>
                <a:latin typeface="微软雅黑" panose="020B0503020204020204" pitchFamily="34" charset="-122"/>
                <a:ea typeface="微软雅黑" panose="020B0503020204020204" pitchFamily="34" charset="-122"/>
              </a:rPr>
              <a:t>符合数字类型格式规范的字符串</a:t>
            </a:r>
            <a:r>
              <a:rPr lang="zh-CN" altLang="en-US" sz="1800" dirty="0">
                <a:solidFill>
                  <a:srgbClr val="595959"/>
                </a:solidFill>
                <a:latin typeface="微软雅黑" panose="020B0503020204020204" pitchFamily="34" charset="-122"/>
                <a:ea typeface="微软雅黑" panose="020B0503020204020204" pitchFamily="34" charset="-122"/>
              </a:rPr>
              <a:t>；</a:t>
            </a:r>
          </a:p>
          <a:p>
            <a:pPr algn="just">
              <a:lnSpc>
                <a:spcPct val="150000"/>
              </a:lnSpc>
              <a:buClrTx/>
              <a:buSzTx/>
              <a:buFontTx/>
            </a:pPr>
            <a:r>
              <a:rPr lang="zh-CN" altLang="en-US" sz="1800" dirty="0">
                <a:solidFill>
                  <a:srgbClr val="595959"/>
                </a:solidFill>
                <a:latin typeface="微软雅黑" panose="020B0503020204020204" pitchFamily="34" charset="-122"/>
                <a:ea typeface="微软雅黑" panose="020B0503020204020204" pitchFamily="34" charset="-122"/>
              </a:rPr>
              <a:t>（2）使用int()函数将浮点型数据转换为整数时，若有必要会发生</a:t>
            </a:r>
            <a:r>
              <a:rPr lang="zh-CN" altLang="en-US" sz="1800" dirty="0">
                <a:solidFill>
                  <a:srgbClr val="0070C0"/>
                </a:solidFill>
                <a:latin typeface="微软雅黑" panose="020B0503020204020204" pitchFamily="34" charset="-122"/>
                <a:ea typeface="微软雅黑" panose="020B0503020204020204" pitchFamily="34" charset="-122"/>
              </a:rPr>
              <a:t>截断行为</a:t>
            </a:r>
            <a:r>
              <a:rPr lang="zh-CN" altLang="en-US" sz="1800" dirty="0">
                <a:solidFill>
                  <a:srgbClr val="595959"/>
                </a:solidFill>
                <a:latin typeface="微软雅黑" panose="020B0503020204020204" pitchFamily="34" charset="-122"/>
                <a:ea typeface="微软雅黑" panose="020B0503020204020204" pitchFamily="34" charset="-122"/>
              </a:rPr>
              <a:t>，而不是四舍五入。</a:t>
            </a:r>
          </a:p>
          <a:p>
            <a:pPr algn="just">
              <a:lnSpc>
                <a:spcPct val="150000"/>
              </a:lnSpc>
              <a:buClrTx/>
              <a:buSzTx/>
              <a:buFontTx/>
            </a:pPr>
            <a:r>
              <a:rPr lang="zh-CN" altLang="en-US" sz="1800" dirty="0">
                <a:solidFill>
                  <a:srgbClr val="595959"/>
                </a:solidFill>
                <a:latin typeface="微软雅黑" panose="020B0503020204020204" pitchFamily="34" charset="-122"/>
                <a:ea typeface="微软雅黑" panose="020B0503020204020204" pitchFamily="34" charset="-122"/>
              </a:rPr>
              <a:t>用户在使用类型转换函数时，必须考虑到以上两点，否则可能会因字符串不符合要求而导致在转换时产生错误，或因截断而产生预期之外的计算结果。</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735552" y="3609990"/>
            <a:ext cx="5180379" cy="1043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sz="2000" dirty="0">
                <a:solidFill>
                  <a:srgbClr val="595959"/>
                </a:solidFill>
                <a:latin typeface="微软雅黑" panose="020B0503020204020204" pitchFamily="34" charset="-122"/>
                <a:ea typeface="微软雅黑" panose="020B0503020204020204" pitchFamily="34" charset="-122"/>
              </a:rPr>
              <a:t>根据任务描述实现实例</a:t>
            </a:r>
            <a:r>
              <a:rPr lang="en-US" altLang="zh-CN" sz="2000" dirty="0">
                <a:solidFill>
                  <a:srgbClr val="595959"/>
                </a:solidFill>
                <a:latin typeface="微软雅黑" panose="020B0503020204020204" pitchFamily="34" charset="-122"/>
                <a:ea typeface="微软雅黑" panose="020B0503020204020204" pitchFamily="34" charset="-122"/>
              </a:rPr>
              <a:t>6</a:t>
            </a:r>
            <a:r>
              <a:rPr lang="zh-CN" altLang="en-US" sz="2000" dirty="0">
                <a:solidFill>
                  <a:srgbClr val="595959"/>
                </a:solidFill>
                <a:latin typeface="微软雅黑" panose="020B0503020204020204" pitchFamily="34" charset="-122"/>
                <a:ea typeface="微软雅黑" panose="020B0503020204020204" pitchFamily="34" charset="-122"/>
              </a:rPr>
              <a:t>：模拟超市收银抹零行为</a:t>
            </a:r>
          </a:p>
        </p:txBody>
      </p:sp>
      <p:grpSp>
        <p:nvGrpSpPr>
          <p:cNvPr id="11" name="组合 10"/>
          <p:cNvGrpSpPr/>
          <p:nvPr/>
        </p:nvGrpSpPr>
        <p:grpSpPr>
          <a:xfrm>
            <a:off x="5299308" y="3929266"/>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Title 1"/>
          <p:cNvSpPr txBox="1"/>
          <p:nvPr>
            <p:custDataLst>
              <p:tags r:id="rId1"/>
            </p:custDataLst>
          </p:nvPr>
        </p:nvSpPr>
        <p:spPr>
          <a:xfrm>
            <a:off x="1143635" y="266700"/>
            <a:ext cx="574548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2</a:t>
            </a:r>
            <a:r>
              <a:rPr sz="2400" b="1" dirty="0">
                <a:solidFill>
                  <a:srgbClr val="595959"/>
                </a:solidFill>
                <a:latin typeface="微软雅黑" panose="020B0503020204020204" pitchFamily="34" charset="-122"/>
                <a:ea typeface="微软雅黑" panose="020B0503020204020204" pitchFamily="34" charset="-122"/>
                <a:cs typeface="+mn-ea"/>
                <a:sym typeface="+mn-lt"/>
              </a:rPr>
              <a:t>.5</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实例</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：模拟超市收银抹零行为</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35"/>
          <p:cNvSpPr txBox="1">
            <a:spLocks noChangeArrowheads="1"/>
          </p:cNvSpPr>
          <p:nvPr>
            <p:custDataLst>
              <p:tags r:id="rId1"/>
            </p:custDataLst>
          </p:nvPr>
        </p:nvSpPr>
        <p:spPr bwMode="auto">
          <a:xfrm>
            <a:off x="3934460" y="3096260"/>
            <a:ext cx="7179310" cy="1653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1800" dirty="0">
                <a:solidFill>
                  <a:srgbClr val="595959"/>
                </a:solidFill>
                <a:latin typeface="微软雅黑" panose="020B0503020204020204" pitchFamily="34" charset="-122"/>
                <a:ea typeface="微软雅黑" panose="020B0503020204020204" pitchFamily="34" charset="-122"/>
              </a:rPr>
              <a:t>在商店买东西时，可能会遇到这样的情况：挑选完商品进行结算时，商品的总价可能会带有零头，商店老板在收取现金时为了提高顾客的回购率经常会将这些零头抹去。 </a:t>
            </a:r>
          </a:p>
        </p:txBody>
      </p:sp>
      <p:pic>
        <p:nvPicPr>
          <p:cNvPr id="2050" name="Picture 2" descr="https://gimg2.baidu.com/image_search/src=http%3A%2F%2Fpic.51yuansu.com%2Fpic3%2Fcover%2F03%2F93%2F98%2F5c8f46e1f2e59_610.jpg&amp;refer=http%3A%2F%2Fpic.51yuansu.com&amp;app=2002&amp;size=f9999,10000&amp;q=a80&amp;n=0&amp;g=0n&amp;fmt=auto?sec=1658640921&amp;t=b2d79b6f1ee22924de6ebb41cb2e0dec"/>
          <p:cNvPicPr>
            <a:picLocks noChangeAspect="1" noChangeArrowheads="1"/>
          </p:cNvPicPr>
          <p:nvPr>
            <p:custDataLst>
              <p:tags r:id="rId2"/>
            </p:custDataLst>
          </p:nvPr>
        </p:nvPicPr>
        <p:blipFill rotWithShape="1">
          <a:blip r:embed="rId7">
            <a:extLst>
              <a:ext uri="{28A0092B-C50C-407E-A947-70E740481C1C}">
                <a14:useLocalDpi xmlns:a14="http://schemas.microsoft.com/office/drawing/2010/main" val="0"/>
              </a:ext>
            </a:extLst>
          </a:blip>
          <a:srcRect l="4024" t="2272" r="2178" b="12806"/>
          <a:stretch>
            <a:fillRect/>
          </a:stretch>
        </p:blipFill>
        <p:spPr bwMode="auto">
          <a:xfrm flipH="1">
            <a:off x="694055" y="2133600"/>
            <a:ext cx="2740025" cy="3578860"/>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组合 11"/>
          <p:cNvGrpSpPr/>
          <p:nvPr/>
        </p:nvGrpSpPr>
        <p:grpSpPr>
          <a:xfrm>
            <a:off x="1019175" y="857056"/>
            <a:ext cx="3533775" cy="466725"/>
            <a:chOff x="1019175" y="847725"/>
            <a:chExt cx="3533775" cy="466725"/>
          </a:xfrm>
        </p:grpSpPr>
        <p:sp>
          <p:nvSpPr>
            <p:cNvPr id="13"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custDataLst>
                <p:tags r:id="rId5"/>
              </p:custDataLst>
            </p:nvPr>
          </p:nvSpPr>
          <p:spPr>
            <a:xfrm>
              <a:off x="1019175" y="881033"/>
              <a:ext cx="3533775" cy="398780"/>
            </a:xfrm>
            <a:prstGeom prst="rect">
              <a:avLst/>
            </a:prstGeom>
          </p:spPr>
          <p:txBody>
            <a:bodyPr wrap="square">
              <a:spAutoFit/>
            </a:bodyPr>
            <a:lstStyle/>
            <a:p>
              <a:pPr marL="0" lvl="3" algn="ctr"/>
              <a:r>
                <a:rPr lang="zh-CN" altLang="en-US" sz="2000" dirty="0">
                  <a:solidFill>
                    <a:srgbClr val="595959"/>
                  </a:solidFill>
                  <a:latin typeface="微软雅黑" panose="020B0503020204020204" pitchFamily="34" charset="-122"/>
                  <a:ea typeface="微软雅黑" panose="020B0503020204020204" pitchFamily="34" charset="-122"/>
                </a:rPr>
                <a:t>任务描述</a:t>
              </a:r>
            </a:p>
          </p:txBody>
        </p:sp>
      </p:grpSp>
      <p:sp>
        <p:nvSpPr>
          <p:cNvPr id="2" name="Title 1"/>
          <p:cNvSpPr txBox="1"/>
          <p:nvPr>
            <p:custDataLst>
              <p:tags r:id="rId3"/>
            </p:custDataLst>
          </p:nvPr>
        </p:nvSpPr>
        <p:spPr>
          <a:xfrm>
            <a:off x="1143635" y="266700"/>
            <a:ext cx="574548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2</a:t>
            </a:r>
            <a:r>
              <a:rPr sz="2400" b="1" dirty="0">
                <a:solidFill>
                  <a:srgbClr val="595959"/>
                </a:solidFill>
                <a:latin typeface="微软雅黑" panose="020B0503020204020204" pitchFamily="34" charset="-122"/>
                <a:ea typeface="微软雅黑" panose="020B0503020204020204" pitchFamily="34" charset="-122"/>
                <a:cs typeface="+mn-ea"/>
                <a:sym typeface="+mn-lt"/>
              </a:rPr>
              <a:t>.5</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实例</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：模拟超市收银抹零行为</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s://gimg2.baidu.com/image_search/src=http%3A%2F%2Fhbimg.b0.upaiyun.com%2F6769784930c2e538676b3fb73a290457ca522195287d8-Cu2GNK_fw658&amp;refer=http%3A%2F%2Fhbimg.b0.upaiyun.com&amp;app=2002&amp;size=f9999,10000&amp;q=a80&amp;n=0&amp;g=0n&amp;fmt=auto?sec=1658649679&amp;t=05f22a4c6ab9bde81529f3951d65c5ee"/>
          <p:cNvPicPr>
            <a:picLocks noChangeAspect="1" noChangeArrowheads="1"/>
          </p:cNvPicPr>
          <p:nvPr>
            <p:custDataLst>
              <p:tags r:id="rId1"/>
            </p:custDataLst>
          </p:nvPr>
        </p:nvPicPr>
        <p:blipFill rotWithShape="1">
          <a:blip r:embed="rId6">
            <a:extLst>
              <a:ext uri="{28A0092B-C50C-407E-A947-70E740481C1C}">
                <a14:useLocalDpi xmlns:a14="http://schemas.microsoft.com/office/drawing/2010/main" val="0"/>
              </a:ext>
            </a:extLst>
          </a:blip>
          <a:srcRect b="5357"/>
          <a:stretch>
            <a:fillRect/>
          </a:stretch>
        </p:blipFill>
        <p:spPr bwMode="auto">
          <a:xfrm>
            <a:off x="240711" y="1701602"/>
            <a:ext cx="4600848" cy="424847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35"/>
          <p:cNvSpPr txBox="1">
            <a:spLocks noChangeArrowheads="1"/>
          </p:cNvSpPr>
          <p:nvPr>
            <p:custDataLst>
              <p:tags r:id="rId2"/>
            </p:custDataLst>
          </p:nvPr>
        </p:nvSpPr>
        <p:spPr bwMode="auto">
          <a:xfrm>
            <a:off x="5527675" y="3141345"/>
            <a:ext cx="5015230"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indent="0" algn="just">
              <a:lnSpc>
                <a:spcPct val="150000"/>
              </a:lnSpc>
              <a:buFont typeface="+mj-ea"/>
              <a:buNone/>
            </a:pPr>
            <a:r>
              <a:rPr lang="zh-CN" sz="1800" dirty="0">
                <a:solidFill>
                  <a:srgbClr val="595959"/>
                </a:solidFill>
                <a:latin typeface="微软雅黑" panose="020B0503020204020204" pitchFamily="34" charset="-122"/>
                <a:ea typeface="微软雅黑" panose="020B0503020204020204" pitchFamily="34" charset="-122"/>
              </a:rPr>
              <a:t>（</a:t>
            </a:r>
            <a:r>
              <a:rPr sz="1800" dirty="0">
                <a:solidFill>
                  <a:srgbClr val="595959"/>
                </a:solidFill>
                <a:latin typeface="微软雅黑" panose="020B0503020204020204" pitchFamily="34" charset="-122"/>
                <a:ea typeface="微软雅黑" panose="020B0503020204020204" pitchFamily="34" charset="-122"/>
              </a:rPr>
              <a:t>1）</a:t>
            </a:r>
            <a:r>
              <a:rPr lang="zh-CN" sz="1800" dirty="0">
                <a:solidFill>
                  <a:srgbClr val="595959"/>
                </a:solidFill>
                <a:latin typeface="微软雅黑" panose="020B0503020204020204" pitchFamily="34" charset="-122"/>
                <a:ea typeface="微软雅黑" panose="020B0503020204020204" pitchFamily="34" charset="-122"/>
              </a:rPr>
              <a:t>计算用户商品总金额。</a:t>
            </a:r>
            <a:endParaRPr sz="1800" dirty="0">
              <a:solidFill>
                <a:srgbClr val="595959"/>
              </a:solidFill>
              <a:latin typeface="微软雅黑" panose="020B0503020204020204" pitchFamily="34" charset="-122"/>
              <a:ea typeface="微软雅黑" panose="020B0503020204020204" pitchFamily="34" charset="-122"/>
            </a:endParaRPr>
          </a:p>
          <a:p>
            <a:pPr indent="0" algn="just">
              <a:lnSpc>
                <a:spcPct val="150000"/>
              </a:lnSpc>
              <a:buFont typeface="+mj-ea"/>
              <a:buNone/>
            </a:pPr>
            <a:r>
              <a:rPr sz="1800" dirty="0">
                <a:solidFill>
                  <a:srgbClr val="595959"/>
                </a:solidFill>
                <a:latin typeface="微软雅黑" panose="020B0503020204020204" pitchFamily="34" charset="-122"/>
                <a:ea typeface="微软雅黑" panose="020B0503020204020204" pitchFamily="34" charset="-122"/>
              </a:rPr>
              <a:t>（2）</a:t>
            </a:r>
            <a:r>
              <a:rPr lang="zh-CN" sz="1800" dirty="0">
                <a:solidFill>
                  <a:srgbClr val="595959"/>
                </a:solidFill>
                <a:latin typeface="微软雅黑" panose="020B0503020204020204" pitchFamily="34" charset="-122"/>
                <a:ea typeface="微软雅黑" panose="020B0503020204020204" pitchFamily="34" charset="-122"/>
              </a:rPr>
              <a:t>使用</a:t>
            </a:r>
            <a:r>
              <a:rPr lang="en-US" altLang="zh-CN" sz="1800" dirty="0">
                <a:solidFill>
                  <a:srgbClr val="595959"/>
                </a:solidFill>
                <a:latin typeface="微软雅黑" panose="020B0503020204020204" pitchFamily="34" charset="-122"/>
                <a:ea typeface="微软雅黑" panose="020B0503020204020204" pitchFamily="34" charset="-122"/>
              </a:rPr>
              <a:t>int()</a:t>
            </a:r>
            <a:r>
              <a:rPr lang="zh-CN" altLang="en-US" sz="1800" dirty="0">
                <a:solidFill>
                  <a:srgbClr val="595959"/>
                </a:solidFill>
                <a:latin typeface="微软雅黑" panose="020B0503020204020204" pitchFamily="34" charset="-122"/>
                <a:ea typeface="微软雅黑" panose="020B0503020204020204" pitchFamily="34" charset="-122"/>
              </a:rPr>
              <a:t>函数实现实现抹零行为</a:t>
            </a:r>
            <a:r>
              <a:rPr lang="zh-CN" sz="1800" dirty="0">
                <a:solidFill>
                  <a:srgbClr val="595959"/>
                </a:solidFill>
                <a:latin typeface="微软雅黑" panose="020B0503020204020204" pitchFamily="34" charset="-122"/>
                <a:ea typeface="微软雅黑" panose="020B0503020204020204" pitchFamily="34" charset="-122"/>
              </a:rPr>
              <a:t>。</a:t>
            </a:r>
          </a:p>
        </p:txBody>
      </p:sp>
      <p:sp>
        <p:nvSpPr>
          <p:cNvPr id="8" name="矩形 7"/>
          <p:cNvSpPr/>
          <p:nvPr>
            <p:custDataLst>
              <p:tags r:id="rId3"/>
            </p:custDataLst>
          </p:nvPr>
        </p:nvSpPr>
        <p:spPr>
          <a:xfrm>
            <a:off x="7103318" y="2493690"/>
            <a:ext cx="1444498" cy="461665"/>
          </a:xfrm>
          <a:prstGeom prst="rect">
            <a:avLst/>
          </a:prstGeom>
        </p:spPr>
        <p:txBody>
          <a:bodyPr wrap="none">
            <a:spAutoFit/>
          </a:bodyPr>
          <a:lstStyle/>
          <a:p>
            <a:r>
              <a:rPr lang="zh-CN" altLang="en-US" b="1" dirty="0">
                <a:solidFill>
                  <a:srgbClr val="595959"/>
                </a:solidFill>
                <a:latin typeface="微软雅黑" panose="020B0503020204020204" pitchFamily="34" charset="-122"/>
                <a:ea typeface="微软雅黑" panose="020B0503020204020204" pitchFamily="34" charset="-122"/>
              </a:rPr>
              <a:t>实现步骤</a:t>
            </a:r>
          </a:p>
        </p:txBody>
      </p:sp>
      <p:sp>
        <p:nvSpPr>
          <p:cNvPr id="3" name="Title 1"/>
          <p:cNvSpPr txBox="1"/>
          <p:nvPr>
            <p:custDataLst>
              <p:tags r:id="rId4"/>
            </p:custDataLst>
          </p:nvPr>
        </p:nvSpPr>
        <p:spPr>
          <a:xfrm>
            <a:off x="1143635" y="266700"/>
            <a:ext cx="574548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2</a:t>
            </a:r>
            <a:r>
              <a:rPr sz="2400" b="1" dirty="0">
                <a:solidFill>
                  <a:srgbClr val="595959"/>
                </a:solidFill>
                <a:latin typeface="微软雅黑" panose="020B0503020204020204" pitchFamily="34" charset="-122"/>
                <a:ea typeface="微软雅黑" panose="020B0503020204020204" pitchFamily="34" charset="-122"/>
                <a:cs typeface="+mn-ea"/>
                <a:sym typeface="+mn-lt"/>
              </a:rPr>
              <a:t>.5</a:t>
            </a:r>
            <a:r>
              <a:rPr lang="en-US" sz="2400" b="1" dirty="0">
                <a:solidFill>
                  <a:srgbClr val="595959"/>
                </a:solidFill>
                <a:latin typeface="微软雅黑" panose="020B0503020204020204" pitchFamily="34" charset="-122"/>
                <a:ea typeface="微软雅黑" panose="020B0503020204020204" pitchFamily="34" charset="-122"/>
                <a:cs typeface="+mn-ea"/>
                <a:sym typeface="+mn-lt"/>
              </a:rPr>
              <a:t>.2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实例</a:t>
            </a:r>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6</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：模拟超市收银抹零行为</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567159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None/>
            </a:pP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本章小结</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圆角矩形 2"/>
          <p:cNvSpPr/>
          <p:nvPr/>
        </p:nvSpPr>
        <p:spPr>
          <a:xfrm>
            <a:off x="1108075" y="1804670"/>
            <a:ext cx="9794240" cy="3933825"/>
          </a:xfrm>
          <a:prstGeom prst="roundRect">
            <a:avLst>
              <a:gd name="adj" fmla="val 0"/>
            </a:avLst>
          </a:prstGeom>
          <a:noFill/>
          <a:ln w="3175">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pPr algn="ctr"/>
            <a:endParaRPr lang="zh-CN" altLang="en-US" sz="3200">
              <a:cs typeface="+mn-ea"/>
              <a:sym typeface="+mn-lt"/>
            </a:endParaRPr>
          </a:p>
        </p:txBody>
      </p:sp>
      <p:sp>
        <p:nvSpPr>
          <p:cNvPr id="4" name="TextBox 38"/>
          <p:cNvSpPr txBox="1"/>
          <p:nvPr/>
        </p:nvSpPr>
        <p:spPr>
          <a:xfrm>
            <a:off x="1486694" y="2519239"/>
            <a:ext cx="9001000" cy="1384935"/>
          </a:xfrm>
          <a:prstGeom prst="rect">
            <a:avLst/>
          </a:prstGeom>
          <a:noFill/>
        </p:spPr>
        <p:txBody>
          <a:bodyPr wrap="square" lIns="0" tIns="0" rIns="0" bIns="0" rtlCol="0">
            <a:spAutoFit/>
          </a:bodyP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sym typeface="+mn-lt"/>
              </a:rPr>
              <a:t>本章主要介绍了</a:t>
            </a:r>
            <a:r>
              <a:rPr lang="zh-CN" altLang="en-US" sz="2000" dirty="0">
                <a:solidFill>
                  <a:srgbClr val="0070C0"/>
                </a:solidFill>
                <a:latin typeface="微软雅黑" panose="020B0503020204020204" pitchFamily="34" charset="-122"/>
                <a:ea typeface="微软雅黑" panose="020B0503020204020204" pitchFamily="34" charset="-122"/>
                <a:sym typeface="+mn-lt"/>
              </a:rPr>
              <a:t>数字类型</a:t>
            </a:r>
            <a:r>
              <a:rPr lang="zh-CN" altLang="en-US" sz="2000" dirty="0">
                <a:solidFill>
                  <a:srgbClr val="595959"/>
                </a:solidFill>
                <a:latin typeface="微软雅黑" panose="020B0503020204020204" pitchFamily="34" charset="-122"/>
                <a:ea typeface="微软雅黑" panose="020B0503020204020204" pitchFamily="34" charset="-122"/>
                <a:sym typeface="+mn-lt"/>
              </a:rPr>
              <a:t>、</a:t>
            </a:r>
            <a:r>
              <a:rPr lang="zh-CN" altLang="en-US" sz="2000" dirty="0">
                <a:solidFill>
                  <a:srgbClr val="0070C0"/>
                </a:solidFill>
                <a:latin typeface="微软雅黑" panose="020B0503020204020204" pitchFamily="34" charset="-122"/>
                <a:ea typeface="微软雅黑" panose="020B0503020204020204" pitchFamily="34" charset="-122"/>
                <a:sym typeface="+mn-lt"/>
              </a:rPr>
              <a:t>字符串类型</a:t>
            </a:r>
            <a:r>
              <a:rPr lang="zh-CN" altLang="en-US" sz="2000" dirty="0">
                <a:solidFill>
                  <a:srgbClr val="595959"/>
                </a:solidFill>
                <a:latin typeface="微软雅黑" panose="020B0503020204020204" pitchFamily="34" charset="-122"/>
                <a:ea typeface="微软雅黑" panose="020B0503020204020204" pitchFamily="34" charset="-122"/>
                <a:sym typeface="+mn-lt"/>
              </a:rPr>
              <a:t>、</a:t>
            </a:r>
            <a:r>
              <a:rPr lang="zh-CN" altLang="en-US" sz="2000" dirty="0">
                <a:solidFill>
                  <a:srgbClr val="0070C0"/>
                </a:solidFill>
                <a:latin typeface="微软雅黑" panose="020B0503020204020204" pitchFamily="34" charset="-122"/>
                <a:ea typeface="微软雅黑" panose="020B0503020204020204" pitchFamily="34" charset="-122"/>
                <a:sym typeface="+mn-lt"/>
              </a:rPr>
              <a:t>运算符</a:t>
            </a:r>
            <a:r>
              <a:rPr lang="zh-CN" altLang="en-US" sz="2000" dirty="0">
                <a:solidFill>
                  <a:srgbClr val="595959"/>
                </a:solidFill>
                <a:latin typeface="微软雅黑" panose="020B0503020204020204" pitchFamily="34" charset="-122"/>
                <a:ea typeface="微软雅黑" panose="020B0503020204020204" pitchFamily="34" charset="-122"/>
                <a:sym typeface="+mn-lt"/>
              </a:rPr>
              <a:t>、</a:t>
            </a:r>
            <a:r>
              <a:rPr lang="zh-CN" altLang="en-US" sz="2000" dirty="0">
                <a:solidFill>
                  <a:srgbClr val="0070C0"/>
                </a:solidFill>
                <a:latin typeface="微软雅黑" panose="020B0503020204020204" pitchFamily="34" charset="-122"/>
                <a:ea typeface="微软雅黑" panose="020B0503020204020204" pitchFamily="34" charset="-122"/>
                <a:sym typeface="+mn-lt"/>
              </a:rPr>
              <a:t>数据类型转换</a:t>
            </a:r>
            <a:r>
              <a:rPr lang="zh-CN" altLang="en-US" sz="2000" dirty="0">
                <a:solidFill>
                  <a:srgbClr val="595959"/>
                </a:solidFill>
                <a:latin typeface="微软雅黑" panose="020B0503020204020204" pitchFamily="34" charset="-122"/>
                <a:ea typeface="微软雅黑" panose="020B0503020204020204" pitchFamily="34" charset="-122"/>
                <a:sym typeface="+mn-lt"/>
              </a:rPr>
              <a:t>等知识。通过学习本章的内容，读者能掌握Python中数字类型和字符串类型的常见操作，为后续的深入学习打好扎实的基础。</a:t>
            </a:r>
          </a:p>
        </p:txBody>
      </p:sp>
      <p:sp>
        <p:nvSpPr>
          <p:cNvPr id="5" name="椭圆 4"/>
          <p:cNvSpPr/>
          <p:nvPr/>
        </p:nvSpPr>
        <p:spPr>
          <a:xfrm>
            <a:off x="4329250" y="1395954"/>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pPr algn="ctr"/>
            <a:r>
              <a:rPr lang="zh-CN" altLang="en-US" sz="2800" b="1">
                <a:latin typeface="微软雅黑" panose="020B0503020204020204" pitchFamily="34" charset="-122"/>
                <a:ea typeface="微软雅黑" panose="020B0503020204020204" pitchFamily="34" charset="-122"/>
              </a:rPr>
              <a:t>本</a:t>
            </a:r>
          </a:p>
        </p:txBody>
      </p:sp>
      <p:sp>
        <p:nvSpPr>
          <p:cNvPr id="6" name="椭圆 5"/>
          <p:cNvSpPr/>
          <p:nvPr/>
        </p:nvSpPr>
        <p:spPr>
          <a:xfrm>
            <a:off x="5048070" y="1395954"/>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numCol="1" spcCol="0" rtlCol="0" fromWordArt="0" anchor="ctr" anchorCtr="0" forceAA="0" compatLnSpc="1">
            <a:noAutofit/>
          </a:bodyPr>
          <a:lstStyle>
            <a:defPPr>
              <a:defRPr lang="zh-CN">
                <a:solidFill>
                  <a:schemeClr val="lt1"/>
                </a:solidFill>
              </a:defRPr>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pPr lvl="0" algn="ctr"/>
            <a:r>
              <a:rPr lang="zh-CN" altLang="en-US" sz="2800" b="1">
                <a:latin typeface="微软雅黑" panose="020B0503020204020204" pitchFamily="34" charset="-122"/>
                <a:ea typeface="微软雅黑" panose="020B0503020204020204" pitchFamily="34" charset="-122"/>
                <a:sym typeface="+mn-ea"/>
              </a:rPr>
              <a:t>章</a:t>
            </a:r>
          </a:p>
        </p:txBody>
      </p:sp>
      <p:sp>
        <p:nvSpPr>
          <p:cNvPr id="7" name="椭圆 6"/>
          <p:cNvSpPr/>
          <p:nvPr/>
        </p:nvSpPr>
        <p:spPr>
          <a:xfrm>
            <a:off x="5766890" y="1395954"/>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numCol="1" spcCol="0" rtlCol="0" fromWordArt="0" anchor="ctr" anchorCtr="0" forceAA="0" compatLnSpc="1">
            <a:noAutofit/>
          </a:bodyPr>
          <a:lstStyle>
            <a:defPPr>
              <a:defRPr lang="zh-CN">
                <a:solidFill>
                  <a:schemeClr val="lt1"/>
                </a:solidFill>
              </a:defRPr>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pPr lvl="0" algn="ctr"/>
            <a:r>
              <a:rPr lang="zh-CN" altLang="en-US" sz="2800" b="1">
                <a:latin typeface="微软雅黑" panose="020B0503020204020204" pitchFamily="34" charset="-122"/>
                <a:ea typeface="微软雅黑" panose="020B0503020204020204" pitchFamily="34" charset="-122"/>
                <a:sym typeface="+mn-ea"/>
              </a:rPr>
              <a:t>小</a:t>
            </a:r>
          </a:p>
        </p:txBody>
      </p:sp>
      <p:sp>
        <p:nvSpPr>
          <p:cNvPr id="8" name="椭圆 7"/>
          <p:cNvSpPr/>
          <p:nvPr/>
        </p:nvSpPr>
        <p:spPr>
          <a:xfrm>
            <a:off x="6485710" y="1395954"/>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numCol="1" spcCol="0" rtlCol="0" fromWordArt="0" anchor="ctr" anchorCtr="0" forceAA="0" compatLnSpc="1">
            <a:noAutofit/>
          </a:bodyPr>
          <a:lstStyle>
            <a:defPPr>
              <a:defRPr lang="zh-CN">
                <a:solidFill>
                  <a:schemeClr val="lt1"/>
                </a:solidFill>
              </a:defRPr>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pPr lvl="0" algn="ctr"/>
            <a:r>
              <a:rPr lang="zh-CN" altLang="en-US" sz="2800" b="1">
                <a:latin typeface="微软雅黑" panose="020B0503020204020204" pitchFamily="34" charset="-122"/>
                <a:ea typeface="微软雅黑" panose="020B0503020204020204" pitchFamily="34" charset="-122"/>
                <a:sym typeface="+mn-ea"/>
              </a:rPr>
              <a:t>结</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3f15e6573a385e41c33bb97e7105a62faa5c484"/>
  <p:tag name="KSO_WPP_MARK_KEY" val="e7a0f094-5756-40f7-9eda-ce9c717f1e47"/>
  <p:tag name="COMMONDATA" val="eyJoZGlkIjoiNWE2YTlhYTM0NWI3NzliNTMxOGE4MTFkZTBjZGFjMmQ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6.xml><?xml version="1.0" encoding="utf-8"?>
<p:tagLst xmlns:a="http://schemas.openxmlformats.org/drawingml/2006/main" xmlns:r="http://schemas.openxmlformats.org/officeDocument/2006/relationships" xmlns:p="http://schemas.openxmlformats.org/presentationml/2006/main">
  <p:tag name="KSO_WM_UNIT_TABLE_BEAUTIFY" val="smartTable{dac5fc4e-5d01-46af-bf42-e957febf8721}"/>
  <p:tag name="KSO_WM_BEAUTIFY_FLAG" val=""/>
  <p:tag name="TABLE_ENDDRAG_ORIGIN_RECT" val="746*305"/>
  <p:tag name="TABLE_ENDDRAG_RECT" val="100*156*746*305"/>
</p:tagLst>
</file>

<file path=ppt/tags/tag1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6.xml><?xml version="1.0" encoding="utf-8"?>
<p:tagLst xmlns:a="http://schemas.openxmlformats.org/drawingml/2006/main" xmlns:r="http://schemas.openxmlformats.org/officeDocument/2006/relationships" xmlns:p="http://schemas.openxmlformats.org/presentationml/2006/main">
  <p:tag name="KSO_WM_UNIT_TABLE_BEAUTIFY" val="smartTable{37707acb-bfa0-4d45-a43e-557250621edd}"/>
  <p:tag name="KSO_WM_BEAUTIFY_FLAG" val=""/>
</p:tagLst>
</file>

<file path=ppt/tags/tag1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8.xml><?xml version="1.0" encoding="utf-8"?>
<p:tagLst xmlns:a="http://schemas.openxmlformats.org/drawingml/2006/main" xmlns:r="http://schemas.openxmlformats.org/officeDocument/2006/relationships" xmlns:p="http://schemas.openxmlformats.org/presentationml/2006/main">
  <p:tag name="KSO_WM_UNIT_TABLE_BEAUTIFY" val="smartTable{71f006d8-c06a-4fc0-ab02-e0117bfb5c09}"/>
  <p:tag name="KSO_WM_BEAUTIFY_FLAG" val=""/>
  <p:tag name="TABLE_ENDDRAG_ORIGIN_RECT" val="735*315"/>
  <p:tag name="TABLE_ENDDRAG_RECT" val="100*167*735*315"/>
</p:tagLst>
</file>

<file path=ppt/tags/tag1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1.xml><?xml version="1.0" encoding="utf-8"?>
<p:tagLst xmlns:a="http://schemas.openxmlformats.org/drawingml/2006/main" xmlns:r="http://schemas.openxmlformats.org/officeDocument/2006/relationships" xmlns:p="http://schemas.openxmlformats.org/presentationml/2006/main">
  <p:tag name="KSO_WM_UNIT_TABLE_BEAUTIFY" val="smartTable{238b316f-3c96-4f27-b1e7-0518df162551}"/>
  <p:tag name="KSO_WM_BEAUTIFY_FLAG" val=""/>
  <p:tag name="TABLE_ENDDRAG_ORIGIN_RECT" val="662*215"/>
  <p:tag name="TABLE_ENDDRAG_RECT" val="151*287*662*215"/>
</p:tagLst>
</file>

<file path=ppt/tags/tag3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xml><?xml version="1.0" encoding="utf-8"?>
<p:tagLst xmlns:a="http://schemas.openxmlformats.org/drawingml/2006/main" xmlns:r="http://schemas.openxmlformats.org/officeDocument/2006/relationships" xmlns:p="http://schemas.openxmlformats.org/presentationml/2006/main">
  <p:tag name="KSO_WM_UNIT_TABLE_BEAUTIFY" val="smartTable{4ce1835a-5cef-4425-b607-2cde964a98be}"/>
  <p:tag name="KSO_WM_BEAUTIFY_FLAG" val=""/>
  <p:tag name="TABLE_ENDDRAG_ORIGIN_RECT" val="679*299"/>
  <p:tag name="TABLE_ENDDRAG_RECT" val="185*162*679*299"/>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xml><?xml version="1.0" encoding="utf-8"?>
<p:tagLst xmlns:a="http://schemas.openxmlformats.org/drawingml/2006/main" xmlns:r="http://schemas.openxmlformats.org/officeDocument/2006/relationships" xmlns:p="http://schemas.openxmlformats.org/presentationml/2006/main">
  <p:tag name="KSO_WM_UNIT_TABLE_BEAUTIFY" val="smartTable{4cd97cd7-566e-4cbf-bc7d-bff584e83e39}"/>
  <p:tag name="KSO_WM_BEAUTIFY_FLAG" val=""/>
  <p:tag name="TABLE_ENDDRAG_ORIGIN_RECT" val="773*309"/>
  <p:tag name="TABLE_ENDDRAG_RECT" val="99*133*773*310"/>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webwppDef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自定义 237">
      <a:dk1>
        <a:sysClr val="windowText" lastClr="000000"/>
      </a:dk1>
      <a:lt1>
        <a:sysClr val="window" lastClr="FFFFFF"/>
      </a:lt1>
      <a:dk2>
        <a:srgbClr val="1F497D"/>
      </a:dk2>
      <a:lt2>
        <a:srgbClr val="EEECE1"/>
      </a:lt2>
      <a:accent1>
        <a:srgbClr val="005DA2"/>
      </a:accent1>
      <a:accent2>
        <a:srgbClr val="C4C7CB"/>
      </a:accent2>
      <a:accent3>
        <a:srgbClr val="7F7F7F"/>
      </a:accent3>
      <a:accent4>
        <a:srgbClr val="7F7F7F"/>
      </a:accent4>
      <a:accent5>
        <a:srgbClr val="7F7F7F"/>
      </a:accent5>
      <a:accent6>
        <a:srgbClr val="7F7F7F"/>
      </a:accent6>
      <a:hlink>
        <a:srgbClr val="17365D"/>
      </a:hlink>
      <a:folHlink>
        <a:srgbClr val="548DD4"/>
      </a:folHlink>
    </a:clrScheme>
    <a:fontScheme name="ud0ofpxa">
      <a:majorFont>
        <a:latin typeface="字魂105号-简雅黑"/>
        <a:ea typeface="字魂105号-简雅黑"/>
        <a:cs typeface=""/>
      </a:majorFont>
      <a:minorFont>
        <a:latin typeface="字魂105号-简雅黑"/>
        <a:ea typeface="字魂105号-简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6686</Words>
  <Application>Microsoft Office PowerPoint</Application>
  <PresentationFormat>自定义</PresentationFormat>
  <Paragraphs>669</Paragraphs>
  <Slides>98</Slides>
  <Notes>54</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98</vt:i4>
      </vt:variant>
    </vt:vector>
  </HeadingPairs>
  <TitlesOfParts>
    <vt:vector size="111" baseType="lpstr">
      <vt:lpstr>Source Han Sans K Bold</vt:lpstr>
      <vt:lpstr>思源黑体 CN Medium</vt:lpstr>
      <vt:lpstr>思源黑体 CN Regular</vt:lpstr>
      <vt:lpstr>宋体</vt:lpstr>
      <vt:lpstr>微软雅黑</vt:lpstr>
      <vt:lpstr>字魂105号-简雅黑</vt:lpstr>
      <vt:lpstr>字魂58号-创中黑</vt:lpstr>
      <vt:lpstr>Arial</vt:lpstr>
      <vt:lpstr>Calibri</vt:lpstr>
      <vt:lpstr>Times New Roman</vt:lpstr>
      <vt:lpstr>Wingdings</vt:lpstr>
      <vt:lpstr>webwppDefTheme</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蓝白商务述职报告工作总结ppt模板</dc:title>
  <dc:creator>常董</dc:creator>
  <cp:lastModifiedBy>王晓娟</cp:lastModifiedBy>
  <cp:revision>2372</cp:revision>
  <dcterms:created xsi:type="dcterms:W3CDTF">2020-11-11T09:29:00Z</dcterms:created>
  <dcterms:modified xsi:type="dcterms:W3CDTF">2024-07-18T05:24:38Z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2052-12.1.0.15374</vt:lpwstr>
  </property>
  <property fmtid="{D5CDD505-2E9C-101B-9397-08002B2CF9AE}" pid="3" name="ICV">
    <vt:lpwstr>744D8EB2E76D4847A8112CE6B167364B</vt:lpwstr>
  </property>
</Properties>
</file>